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739" r:id="rId2"/>
    <p:sldMasterId id="2147483745" r:id="rId3"/>
  </p:sldMasterIdLst>
  <p:notesMasterIdLst>
    <p:notesMasterId r:id="rId13"/>
  </p:notesMasterIdLst>
  <p:handoutMasterIdLst>
    <p:handoutMasterId r:id="rId14"/>
  </p:handoutMasterIdLst>
  <p:sldIdLst>
    <p:sldId id="272" r:id="rId4"/>
    <p:sldId id="443" r:id="rId5"/>
    <p:sldId id="636" r:id="rId6"/>
    <p:sldId id="638" r:id="rId7"/>
    <p:sldId id="590" r:id="rId8"/>
    <p:sldId id="639" r:id="rId9"/>
    <p:sldId id="640" r:id="rId10"/>
    <p:sldId id="641" r:id="rId11"/>
    <p:sldId id="471" r:id="rId12"/>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渡邉　麻理恵" initials="渡邉　麻理恵" lastIdx="1" clrIdx="1">
    <p:extLst>
      <p:ext uri="{19B8F6BF-5375-455C-9EA6-DF929625EA0E}">
        <p15:presenceInfo xmlns:p15="http://schemas.microsoft.com/office/powerpoint/2012/main" userId="S-1-5-21-2710335091-2111787278-3095516345-392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D9D9"/>
    <a:srgbClr val="000000"/>
    <a:srgbClr val="00CC00"/>
    <a:srgbClr val="FFFFFF"/>
    <a:srgbClr val="FFCCFF"/>
    <a:srgbClr val="F0D6E6"/>
    <a:srgbClr val="40404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68" autoAdjust="0"/>
    <p:restoredTop sz="94464" autoAdjust="0"/>
  </p:normalViewPr>
  <p:slideViewPr>
    <p:cSldViewPr snapToGrid="0" snapToObjects="1">
      <p:cViewPr varScale="1">
        <p:scale>
          <a:sx n="120" d="100"/>
          <a:sy n="120" d="100"/>
        </p:scale>
        <p:origin x="1374" y="102"/>
      </p:cViewPr>
      <p:guideLst>
        <p:guide orient="horz" pos="4247"/>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dirty="0"/>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2023/11/22</a:t>
            </a:fld>
            <a:endParaRPr kumimoji="1" lang="ja-JP" altLang="en-US" dirty="0"/>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dirty="0"/>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9" name="TextBox 12"/>
          <p:cNvSpPr txBox="1"/>
          <p:nvPr userDrawn="1"/>
        </p:nvSpPr>
        <p:spPr>
          <a:xfrm>
            <a:off x="8240964" y="672493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2019 NTT DATA Corporation</a:t>
            </a:r>
          </a:p>
        </p:txBody>
      </p:sp>
      <p:pic>
        <p:nvPicPr>
          <p:cNvPr id="16" name="図 15">
            <a:extLst>
              <a:ext uri="{FF2B5EF4-FFF2-40B4-BE49-F238E27FC236}">
                <a16:creationId xmlns:a16="http://schemas.microsoft.com/office/drawing/2014/main" id="{A6EF1438-A6A8-4043-BCC5-578DDA07008A}"/>
              </a:ext>
            </a:extLst>
          </p:cNvPr>
          <p:cNvPicPr>
            <a:picLocks noChangeAspect="1"/>
          </p:cNvPicPr>
          <p:nvPr userDrawn="1"/>
        </p:nvPicPr>
        <p:blipFill>
          <a:blip r:embed="rId2"/>
          <a:stretch>
            <a:fillRect/>
          </a:stretch>
        </p:blipFill>
        <p:spPr>
          <a:xfrm>
            <a:off x="7064356" y="255007"/>
            <a:ext cx="2631600" cy="901567"/>
          </a:xfrm>
          <a:prstGeom prst="rect">
            <a:avLst/>
          </a:prstGeom>
        </p:spPr>
      </p:pic>
      <p:pic>
        <p:nvPicPr>
          <p:cNvPr id="10" name="図 9"/>
          <p:cNvPicPr>
            <a:picLocks noChangeAspect="1"/>
          </p:cNvPicPr>
          <p:nvPr userDrawn="1"/>
        </p:nvPicPr>
        <p:blipFill rotWithShape="1">
          <a:blip r:embed="rId3" cstate="email">
            <a:extLst>
              <a:ext uri="{28A0092B-C50C-407E-A947-70E740481C1C}">
                <a14:useLocalDpi xmlns:a14="http://schemas.microsoft.com/office/drawing/2010/main"/>
              </a:ext>
            </a:extLst>
          </a:blip>
          <a:srcRect r="16666" b="7652"/>
          <a:stretch/>
        </p:blipFill>
        <p:spPr>
          <a:xfrm>
            <a:off x="6411" y="-15044"/>
            <a:ext cx="9899590" cy="5568519"/>
          </a:xfrm>
          <a:prstGeom prst="rect">
            <a:avLst/>
          </a:prstGeom>
        </p:spPr>
      </p:pic>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40250"/>
            <a:ext cx="3575998" cy="6436801"/>
          </a:xfrm>
          <a:prstGeom prst="rect">
            <a:avLst/>
          </a:prstGeom>
        </p:spPr>
      </p:pic>
      <p:sp>
        <p:nvSpPr>
          <p:cNvPr id="17" name="正方形/長方形 16"/>
          <p:cNvSpPr/>
          <p:nvPr userDrawn="1"/>
        </p:nvSpPr>
        <p:spPr>
          <a:xfrm>
            <a:off x="2144994" y="4734370"/>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9" name="正方形/長方形 18"/>
          <p:cNvSpPr/>
          <p:nvPr userDrawn="1"/>
        </p:nvSpPr>
        <p:spPr>
          <a:xfrm>
            <a:off x="2151404" y="4681965"/>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20" name="図 19">
            <a:extLst>
              <a:ext uri="{FF2B5EF4-FFF2-40B4-BE49-F238E27FC236}">
                <a16:creationId xmlns:a16="http://schemas.microsoft.com/office/drawing/2014/main" id="{A6047BE2-75E4-8743-8BCD-19E0EC5A22EE}"/>
              </a:ext>
            </a:extLst>
          </p:cNvPr>
          <p:cNvPicPr>
            <a:picLocks noChangeAspect="1"/>
          </p:cNvPicPr>
          <p:nvPr userDrawn="1"/>
        </p:nvPicPr>
        <p:blipFill>
          <a:blip r:embed="rId5"/>
          <a:stretch>
            <a:fillRect/>
          </a:stretch>
        </p:blipFill>
        <p:spPr>
          <a:xfrm>
            <a:off x="7057945" y="91864"/>
            <a:ext cx="2635200" cy="902800"/>
          </a:xfrm>
          <a:prstGeom prst="rect">
            <a:avLst/>
          </a:prstGeom>
        </p:spPr>
      </p:pic>
      <p:sp>
        <p:nvSpPr>
          <p:cNvPr id="22" name="テキスト プレースホルダー 4"/>
          <p:cNvSpPr txBox="1">
            <a:spLocks/>
          </p:cNvSpPr>
          <p:nvPr userDrawn="1"/>
        </p:nvSpPr>
        <p:spPr>
          <a:xfrm>
            <a:off x="212477" y="157534"/>
            <a:ext cx="2730015" cy="570720"/>
          </a:xfrm>
          <a:prstGeom prst="rect">
            <a:avLst/>
          </a:prstGeom>
          <a:noFill/>
          <a:ln>
            <a:noFill/>
          </a:ln>
        </p:spPr>
        <p:txBody>
          <a:bodyPr wrap="squar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 報 種 別 ： 秘密</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会　 社　 名 ： </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NTTDATA</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情報所有者 ： 第四製造事業部</a:t>
            </a:r>
          </a:p>
        </p:txBody>
      </p:sp>
    </p:spTree>
    <p:extLst>
      <p:ext uri="{BB962C8B-B14F-4D97-AF65-F5344CB8AC3E}">
        <p14:creationId xmlns:p14="http://schemas.microsoft.com/office/powerpoint/2010/main" val="33085501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0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292151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cstate="screen">
            <a:duotone>
              <a:prstClr val="black"/>
              <a:schemeClr val="accent5">
                <a:lumMod val="20000"/>
                <a:lumOff val="80000"/>
                <a:tint val="45000"/>
                <a:satMod val="400000"/>
              </a:schemeClr>
            </a:duotone>
            <a:extLst>
              <a:ext uri="{28A0092B-C50C-407E-A947-70E740481C1C}">
                <a14:useLocalDpi xmlns:a14="http://schemas.microsoft.com/office/drawing/2010/main"/>
              </a:ext>
            </a:extLst>
          </a:blip>
          <a:srcRect/>
          <a:stretch/>
        </p:blipFill>
        <p:spPr>
          <a:xfrm>
            <a:off x="-1" y="-18423"/>
            <a:ext cx="9921553" cy="6876425"/>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1" i="0" baseline="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a:t>［タイトル（</a:t>
            </a:r>
            <a:r>
              <a:rPr lang="en-US" altLang="ja-JP" dirty="0"/>
              <a:t>1〜3</a:t>
            </a:r>
            <a:r>
              <a:rPr lang="ja-JP" altLang="en-US" dirty="0"/>
              <a:t>行）］</a:t>
            </a:r>
          </a:p>
        </p:txBody>
      </p:sp>
      <p:sp>
        <p:nvSpPr>
          <p:cNvPr id="1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71433" y="476672"/>
            <a:ext cx="2424490" cy="936000"/>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1695523939"/>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1" name="正方形/長方形 10"/>
          <p:cNvSpPr/>
          <p:nvPr/>
        </p:nvSpPr>
        <p:spPr>
          <a:xfrm>
            <a:off x="1" y="4714045"/>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kumimoji="1" lang="ja-JP" altLang="en-US" sz="2400" b="1" i="0" kern="1200" baseline="0" dirty="0" smtClean="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lvl="0" indent="0" algn="l" defTabSz="484862" rtl="0" eaLnBrk="1" fontAlgn="ctr" hangingPunct="1">
              <a:spcBef>
                <a:spcPts val="0"/>
              </a:spcBef>
              <a:spcAft>
                <a:spcPct val="0"/>
              </a:spcAft>
              <a:buFont typeface="Arial" pitchFamily="34" charset="0"/>
              <a:buNone/>
            </a:pPr>
            <a:r>
              <a:rPr lang="ja-JP" altLang="en-US" dirty="0"/>
              <a:t>［タイトル（</a:t>
            </a:r>
            <a:r>
              <a:rPr lang="en-US" altLang="ja-JP" dirty="0"/>
              <a:t>1〜3</a:t>
            </a:r>
            <a:r>
              <a:rPr lang="ja-JP" altLang="en-US" dirty="0"/>
              <a:t>行）］</a:t>
            </a:r>
          </a:p>
        </p:txBody>
      </p:sp>
      <p:sp>
        <p:nvSpPr>
          <p:cNvPr id="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kumimoji="1" lang="ja-JP" altLang="en-US" sz="1800" b="0" i="0" kern="1200" baseline="0" dirty="0" smtClean="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sp>
        <p:nvSpPr>
          <p:cNvPr id="9" name="TextBox 12"/>
          <p:cNvSpPr txBox="1"/>
          <p:nvPr userDrawn="1"/>
        </p:nvSpPr>
        <p:spPr>
          <a:xfrm>
            <a:off x="7683304" y="6721749"/>
            <a:ext cx="216637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t>© 2023 NTT DATA Corporation</a:t>
            </a:r>
          </a:p>
        </p:txBody>
      </p:sp>
      <p:pic>
        <p:nvPicPr>
          <p:cNvPr id="12" name="図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5503" y="421201"/>
            <a:ext cx="2110154" cy="603885"/>
          </a:xfrm>
          <a:prstGeom prst="rect">
            <a:avLst/>
          </a:prstGeom>
        </p:spPr>
      </p:pic>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spTree>
    <p:extLst>
      <p:ext uri="{BB962C8B-B14F-4D97-AF65-F5344CB8AC3E}">
        <p14:creationId xmlns:p14="http://schemas.microsoft.com/office/powerpoint/2010/main" val="192267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400110"/>
          </a:xfrm>
          <a:prstGeom prst="rect">
            <a:avLst/>
          </a:prstGeom>
        </p:spPr>
        <p:txBody>
          <a:bodyPr lIns="183600" rIns="183600">
            <a:spAutoFit/>
          </a:bodyPr>
          <a:lstStyle>
            <a:lvl1pPr marL="457200" indent="-457200" fontAlgn="ctr">
              <a:spcBef>
                <a:spcPts val="0"/>
              </a:spcBef>
              <a:spcAft>
                <a:spcPts val="0"/>
              </a:spcAft>
              <a:buFont typeface="+mj-lt"/>
              <a:buAutoNum type="arabicPeriod"/>
              <a:defRPr sz="2000" b="0" i="0" spc="100" baseline="0">
                <a:solidFill>
                  <a:schemeClr val="tx1"/>
                </a:solidFill>
                <a:latin typeface="Segoe UI" panose="020B0502040204020203" pitchFamily="34" charset="0"/>
                <a:ea typeface="Meiryo UI" panose="020B0604030504040204" pitchFamily="50"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sp>
        <p:nvSpPr>
          <p:cNvPr id="10" name="テキスト プレースホルダー 9"/>
          <p:cNvSpPr>
            <a:spLocks noGrp="1"/>
          </p:cNvSpPr>
          <p:nvPr>
            <p:ph type="body" sz="quarter" idx="10" hasCustomPrompt="1"/>
          </p:nvPr>
        </p:nvSpPr>
        <p:spPr>
          <a:xfrm>
            <a:off x="172188" y="1749"/>
            <a:ext cx="9578639" cy="690386"/>
          </a:xfrm>
          <a:prstGeom prst="rect">
            <a:avLst/>
          </a:prstGeom>
        </p:spPr>
        <p:txBody>
          <a:bodyPr anchor="ctr" anchorCtr="0">
            <a:normAutofit/>
          </a:bodyPr>
          <a:lstStyle>
            <a:lvl1pPr marL="0" indent="0">
              <a:buFontTx/>
              <a:buNone/>
              <a:defRPr kumimoji="1" lang="ja-JP" altLang="en-US" sz="2400" b="1" kern="1200" baseline="0"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［目次］</a:t>
            </a:r>
          </a:p>
        </p:txBody>
      </p:sp>
      <p:sp>
        <p:nvSpPr>
          <p:cNvPr id="12" name="TextBox 16"/>
          <p:cNvSpPr txBox="1"/>
          <p:nvPr/>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tx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tx1"/>
              </a:solidFill>
              <a:latin typeface="Century Gothic" panose="020B0502020202020204" pitchFamily="34" charset="0"/>
              <a:ea typeface="HGPGothicE" charset="-128"/>
              <a:cs typeface="HGPGothicE" charset="-128"/>
            </a:endParaRPr>
          </a:p>
        </p:txBody>
      </p:sp>
      <p:sp>
        <p:nvSpPr>
          <p:cNvPr id="14" name="TextBox 12"/>
          <p:cNvSpPr txBox="1"/>
          <p:nvPr/>
        </p:nvSpPr>
        <p:spPr>
          <a:xfrm>
            <a:off x="2080172" y="6658174"/>
            <a:ext cx="232676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solidFill>
                  <a:schemeClr val="tx1"/>
                </a:solidFill>
              </a:rPr>
              <a:t>© 2023 NTT DATA Corporation</a:t>
            </a:r>
          </a:p>
        </p:txBody>
      </p:sp>
      <p:sp>
        <p:nvSpPr>
          <p:cNvPr id="9" name="Rectangle 20"/>
          <p:cNvSpPr/>
          <p:nvPr userDrawn="1"/>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cxnSp>
        <p:nvCxnSpPr>
          <p:cNvPr id="13" name="直線コネクタ 12"/>
          <p:cNvCxnSpPr/>
          <p:nvPr userDrawn="1"/>
        </p:nvCxnSpPr>
        <p:spPr>
          <a:xfrm>
            <a:off x="225918" y="692134"/>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5" name="図 14"/>
          <p:cNvPicPr>
            <a:picLocks noChangeAspect="1"/>
          </p:cNvPicPr>
          <p:nvPr userDrawn="1"/>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80376" y="6504431"/>
            <a:ext cx="1070505" cy="295200"/>
          </a:xfrm>
          <a:prstGeom prst="rect">
            <a:avLst/>
          </a:prstGeom>
        </p:spPr>
      </p:pic>
    </p:spTree>
    <p:extLst>
      <p:ext uri="{BB962C8B-B14F-4D97-AF65-F5344CB8AC3E}">
        <p14:creationId xmlns:p14="http://schemas.microsoft.com/office/powerpoint/2010/main" val="314522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marL="0" indent="0" algn="ctr">
              <a:defRPr kumimoji="1" lang="ja-JP" altLang="en-US" sz="2400" b="1" kern="1200" baseline="0" dirty="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［中扉］</a:t>
            </a:r>
          </a:p>
        </p:txBody>
      </p:sp>
      <p:sp>
        <p:nvSpPr>
          <p:cNvPr id="13" name="TextBox 12"/>
          <p:cNvSpPr txBox="1"/>
          <p:nvPr/>
        </p:nvSpPr>
        <p:spPr>
          <a:xfrm>
            <a:off x="231285" y="6670560"/>
            <a:ext cx="230344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14"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6" name="図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72036" y="6503752"/>
            <a:ext cx="1087709" cy="296174"/>
          </a:xfrm>
          <a:prstGeom prst="rect">
            <a:avLst/>
          </a:prstGeom>
        </p:spPr>
      </p:pic>
    </p:spTree>
    <p:extLst>
      <p:ext uri="{BB962C8B-B14F-4D97-AF65-F5344CB8AC3E}">
        <p14:creationId xmlns:p14="http://schemas.microsoft.com/office/powerpoint/2010/main" val="356605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77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grayscl/>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47519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
        <p:nvSpPr>
          <p:cNvPr id="2" name="正方形/長方形 1"/>
          <p:cNvSpPr/>
          <p:nvPr userDrawn="1"/>
        </p:nvSpPr>
        <p:spPr>
          <a:xfrm>
            <a:off x="7545288" y="87042"/>
            <a:ext cx="2222826" cy="464503"/>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社保事業部受判資料抜粋</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計画会議分</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endPar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054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1"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p:nvSpPr>
        <p:spPr>
          <a:xfrm>
            <a:off x="231284" y="6670560"/>
            <a:ext cx="2225439"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8"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0" name="図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394" y="6503752"/>
            <a:ext cx="1178351" cy="296174"/>
          </a:xfrm>
          <a:prstGeom prst="rect">
            <a:avLst/>
          </a:prstGeom>
        </p:spPr>
      </p:pic>
    </p:spTree>
    <p:extLst>
      <p:ext uri="{BB962C8B-B14F-4D97-AF65-F5344CB8AC3E}">
        <p14:creationId xmlns:p14="http://schemas.microsoft.com/office/powerpoint/2010/main" val="387958141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9A2B2F6D-705F-4251-969F-C7502713D97B}"/>
              </a:ext>
            </a:extLst>
          </p:cNvPr>
          <p:cNvSpPr>
            <a:spLocks noGrp="1"/>
          </p:cNvSpPr>
          <p:nvPr>
            <p:ph type="body" sz="quarter" idx="11" hasCustomPrompt="1"/>
          </p:nvPr>
        </p:nvSpPr>
        <p:spPr>
          <a:xfrm>
            <a:off x="2144713" y="908049"/>
            <a:ext cx="7272000" cy="5544000"/>
          </a:xfrm>
          <a:prstGeom prst="rect">
            <a:avLst/>
          </a:prstGeom>
        </p:spPr>
        <p:txBody>
          <a:bodyPr/>
          <a:lstStyle>
            <a:lvl1pPr marL="457200" indent="-457200">
              <a:buFont typeface="+mj-lt"/>
              <a:buAutoNum type="arabicPeriod"/>
              <a:defRPr sz="2000"/>
            </a:lvl1pPr>
            <a:lvl2pPr>
              <a:defRPr sz="2000"/>
            </a:lvl2pPr>
            <a:lvl3pPr>
              <a:defRPr sz="2000"/>
            </a:lvl3pPr>
            <a:lvl4pPr>
              <a:defRPr sz="2000"/>
            </a:lvl4pPr>
            <a:lvl5pPr>
              <a:defRPr sz="2000"/>
            </a:lvl5pPr>
          </a:lstStyle>
          <a:p>
            <a:pPr lvl="0"/>
            <a:r>
              <a:rPr kumimoji="1" lang="ja-JP" altLang="en-US" dirty="0"/>
              <a:t>目次の入力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
        <p:nvSpPr>
          <p:cNvPr id="15" name="タイトル 1"/>
          <p:cNvSpPr>
            <a:spLocks noGrp="1"/>
          </p:cNvSpPr>
          <p:nvPr>
            <p:ph type="title" hasCustomPrompt="1"/>
          </p:nvPr>
        </p:nvSpPr>
        <p:spPr>
          <a:xfrm>
            <a:off x="172186" y="1747"/>
            <a:ext cx="9578639" cy="730799"/>
          </a:xfrm>
          <a:prstGeom prst="rect">
            <a:avLst/>
          </a:prstGeom>
        </p:spPr>
        <p:txBody>
          <a:bodyPr anchor="ctr" anchorCtr="0">
            <a:normAutofit/>
          </a:bodyPr>
          <a:lstStyle>
            <a:lvl1pPr>
              <a:defRPr lang="ja-JP" altLang="en-US" sz="2400" spc="0" dirty="0" smtClean="0">
                <a:solidFill>
                  <a:schemeClr val="tx1"/>
                </a:solidFill>
                <a:latin typeface="+mj-ea"/>
                <a:ea typeface="+mj-ea"/>
                <a:cs typeface="Arial"/>
              </a:defRPr>
            </a:lvl1pPr>
          </a:lstStyle>
          <a:p>
            <a:pPr marL="226468" marR="0" lvl="0" indent="-226468" defTabSz="609555" latinLnBrk="0">
              <a:lnSpc>
                <a:spcPct val="100000"/>
              </a:lnSpc>
              <a:spcBef>
                <a:spcPct val="20000"/>
              </a:spcBef>
              <a:buClrTx/>
              <a:buSzTx/>
              <a:buFont typeface="Arial" pitchFamily="34" charset="0"/>
              <a:buNone/>
              <a:tabLst/>
            </a:pPr>
            <a:r>
              <a:rPr kumimoji="1" lang="ja-JP" altLang="en-US" dirty="0"/>
              <a:t>［目次］</a:t>
            </a:r>
          </a:p>
        </p:txBody>
      </p:sp>
      <p:sp>
        <p:nvSpPr>
          <p:cNvPr id="10" name="TextBox 12"/>
          <p:cNvSpPr txBox="1"/>
          <p:nvPr userDrawn="1"/>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sp>
        <p:nvSpPr>
          <p:cNvPr id="8" name="TextBox 12"/>
          <p:cNvSpPr txBox="1"/>
          <p:nvPr/>
        </p:nvSpPr>
        <p:spPr>
          <a:xfrm>
            <a:off x="7293260" y="6580946"/>
            <a:ext cx="2457568"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solidFill>
                  <a:schemeClr val="tx1"/>
                </a:solidFill>
              </a:rPr>
              <a:t>© 2023 NTT DATA Corporation</a:t>
            </a:r>
          </a:p>
        </p:txBody>
      </p:sp>
      <p:pic>
        <p:nvPicPr>
          <p:cNvPr id="5" name="図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2551" y="2976092"/>
            <a:ext cx="3320898" cy="950376"/>
          </a:xfrm>
          <a:prstGeom prst="rect">
            <a:avLst/>
          </a:prstGeom>
        </p:spPr>
      </p:pic>
      <p:pic>
        <p:nvPicPr>
          <p:cNvPr id="6" name="図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spTree>
    <p:extLst>
      <p:ext uri="{BB962C8B-B14F-4D97-AF65-F5344CB8AC3E}">
        <p14:creationId xmlns:p14="http://schemas.microsoft.com/office/powerpoint/2010/main" val="182586467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a:xfrm>
            <a:off x="297366" y="0"/>
            <a:ext cx="8006575" cy="404664"/>
          </a:xfrm>
          <a:prstGeom prst="rect">
            <a:avLst/>
          </a:prstGeom>
        </p:spPr>
        <p:txBody>
          <a:bodyPr anchor="ctr"/>
          <a:lstStyle>
            <a:lvl1pPr>
              <a:defRPr sz="2400" b="1">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02274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90029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678251" y="0"/>
            <a:ext cx="7625690" cy="66418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438583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14400"/>
            <a:endParaRPr lang="en-US" sz="1800"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473472" y="721271"/>
            <a:ext cx="8944148" cy="5256410"/>
          </a:xfrm>
          <a:prstGeom prst="rect">
            <a:avLst/>
          </a:prstGeom>
        </p:spPr>
        <p:txBody>
          <a:bodyPr lIns="90000"/>
          <a:lstStyle>
            <a:lvl1pPr marL="0" indent="0" fontAlgn="ctr">
              <a:spcBef>
                <a:spcPts val="0"/>
              </a:spcBef>
              <a:buFont typeface="Arial" charset="0"/>
              <a:buNone/>
              <a:defRPr sz="18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2171783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52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3039088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2449563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870758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0204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
        <p:nvSpPr>
          <p:cNvPr id="9" name="TextBox 12"/>
          <p:cNvSpPr txBox="1"/>
          <p:nvPr userDrawn="1"/>
        </p:nvSpPr>
        <p:spPr>
          <a:xfrm>
            <a:off x="231285"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1495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タイトルとコンテンツB">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userDrawn="1"/>
        </p:nvSpPr>
        <p:spPr>
          <a:xfrm>
            <a:off x="-3368" y="-2"/>
            <a:ext cx="2869021" cy="687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8" name="図 7"/>
          <p:cNvPicPr>
            <a:picLocks noChangeAspect="1"/>
          </p:cNvPicPr>
          <p:nvPr userDrawn="1"/>
        </p:nvPicPr>
        <p:blipFill rotWithShape="1">
          <a:blip r:embed="rId2" cstate="print">
            <a:extLst>
              <a:ext uri="{28A0092B-C50C-407E-A947-70E740481C1C}">
                <a14:useLocalDpi xmlns:a14="http://schemas.microsoft.com/office/drawing/2010/main" val="0"/>
              </a:ext>
            </a:extLst>
          </a:blip>
          <a:srcRect r="9015"/>
          <a:stretch/>
        </p:blipFill>
        <p:spPr>
          <a:xfrm>
            <a:off x="495754" y="-3"/>
            <a:ext cx="9411690" cy="6879601"/>
          </a:xfrm>
          <a:prstGeom prst="rect">
            <a:avLst/>
          </a:prstGeom>
        </p:spPr>
      </p:pic>
      <p:sp>
        <p:nvSpPr>
          <p:cNvPr id="2" name="正方形/長方形 1"/>
          <p:cNvSpPr/>
          <p:nvPr userDrawn="1"/>
        </p:nvSpPr>
        <p:spPr>
          <a:xfrm>
            <a:off x="9524" y="-1"/>
            <a:ext cx="9897920" cy="6879030"/>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83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6ACBF3F-D8C8-49E5-AED6-9B2012FC0A11}"/>
              </a:ext>
            </a:extLst>
          </p:cNvPr>
          <p:cNvSpPr>
            <a:spLocks noGrp="1"/>
          </p:cNvSpPr>
          <p:nvPr>
            <p:ph type="body" sz="quarter" idx="11" hasCustomPrompt="1"/>
          </p:nvPr>
        </p:nvSpPr>
        <p:spPr>
          <a:xfrm>
            <a:off x="471488" y="908050"/>
            <a:ext cx="89460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3051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userDrawn="1"/>
        </p:nvSpPr>
        <p:spPr>
          <a:xfrm>
            <a:off x="8147538"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pic>
        <p:nvPicPr>
          <p:cNvPr id="9" name="図 8">
            <a:extLst>
              <a:ext uri="{FF2B5EF4-FFF2-40B4-BE49-F238E27FC236}">
                <a16:creationId xmlns:a16="http://schemas.microsoft.com/office/drawing/2014/main" id="{ACADA7E2-D9D3-BC40-8FC4-799425A0472E}"/>
              </a:ext>
            </a:extLst>
          </p:cNvPr>
          <p:cNvPicPr>
            <a:picLocks noChangeAspect="1"/>
          </p:cNvPicPr>
          <p:nvPr userDrawn="1"/>
        </p:nvPicPr>
        <p:blipFill>
          <a:blip r:embed="rId3"/>
          <a:stretch>
            <a:fillRect/>
          </a:stretch>
        </p:blipFill>
        <p:spPr>
          <a:xfrm>
            <a:off x="2890200" y="2715950"/>
            <a:ext cx="4125600" cy="141340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28689" y="658906"/>
            <a:ext cx="8023860" cy="819374"/>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spcBef>
                <a:spcPts val="979"/>
              </a:spcBef>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F3D4865-51F0-4330-A8F5-306148EB4590}" type="datetime1">
              <a:rPr lang="en-US" altLang="ja-JP"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854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51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pic>
        <p:nvPicPr>
          <p:cNvPr id="4" name="図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859" y="-18423"/>
            <a:ext cx="9982200" cy="6876425"/>
          </a:xfrm>
          <a:prstGeom prst="rect">
            <a:avLst/>
          </a:prstGeom>
        </p:spPr>
      </p:pic>
      <p:pic>
        <p:nvPicPr>
          <p:cNvPr id="3" name="図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032" y="2713166"/>
            <a:ext cx="3708400" cy="1431668"/>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32662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タイトルとコンテンツB">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6" name="図 15"/>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10" name="TextBox 12"/>
          <p:cNvSpPr txBox="1"/>
          <p:nvPr userDrawn="1"/>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9"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683" r:id="rId2"/>
    <p:sldLayoutId id="2147483688" r:id="rId3"/>
    <p:sldLayoutId id="2147483693" r:id="rId4"/>
    <p:sldLayoutId id="2147483695" r:id="rId5"/>
    <p:sldLayoutId id="2147483766" r:id="rId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7"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15552" y="-8384"/>
            <a:ext cx="9970263" cy="6876000"/>
          </a:xfrm>
          <a:prstGeom prst="rect">
            <a:avLst/>
          </a:prstGeom>
        </p:spPr>
      </p:pic>
      <p:sp>
        <p:nvSpPr>
          <p:cNvPr id="13" name="TextBox 16"/>
          <p:cNvSpPr txBox="1"/>
          <p:nvPr userDrawn="1"/>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bg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bg1"/>
              </a:solidFill>
              <a:latin typeface="Century Gothic" panose="020B0502020202020204" pitchFamily="34" charset="0"/>
              <a:ea typeface="HGPGothicE" charset="-128"/>
              <a:cs typeface="HGPGothicE" charset="-128"/>
            </a:endParaRPr>
          </a:p>
        </p:txBody>
      </p:sp>
    </p:spTree>
    <p:extLst>
      <p:ext uri="{BB962C8B-B14F-4D97-AF65-F5344CB8AC3E}">
        <p14:creationId xmlns:p14="http://schemas.microsoft.com/office/powerpoint/2010/main" val="365117194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576141"/>
            <a:ext cx="9906000" cy="28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12"/>
          <p:cNvSpPr txBox="1"/>
          <p:nvPr/>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1" name="TextBox 16"/>
          <p:cNvSpPr txBox="1"/>
          <p:nvPr/>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9" name="図 8"/>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366219744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207568" y="4771199"/>
            <a:ext cx="7136848" cy="988424"/>
          </a:xfrm>
          <a:prstGeom prst="rect">
            <a:avLst/>
          </a:prstGeom>
        </p:spPr>
        <p:txBody>
          <a:bodyPr anchor="ctr"/>
          <a:lst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a:lstStyle>
          <a:p>
            <a:r>
              <a:rPr lang="ja-JP" altLang="en-US" sz="2800" b="1" dirty="0" smtClean="0">
                <a:solidFill>
                  <a:schemeClr val="bg1"/>
                </a:solidFill>
                <a:latin typeface="Meiryo UI" panose="020B0604030504040204" pitchFamily="50" charset="-128"/>
                <a:ea typeface="Meiryo UI" panose="020B0604030504040204" pitchFamily="50" charset="-128"/>
              </a:rPr>
              <a:t>案件改善</a:t>
            </a:r>
            <a:r>
              <a:rPr lang="en-US" altLang="ja-JP" sz="2800" b="1" dirty="0" smtClean="0">
                <a:solidFill>
                  <a:schemeClr val="bg1"/>
                </a:solidFill>
                <a:latin typeface="Meiryo UI" panose="020B0604030504040204" pitchFamily="50" charset="-128"/>
                <a:ea typeface="Meiryo UI" panose="020B0604030504040204" pitchFamily="50" charset="-128"/>
              </a:rPr>
              <a:t>WG</a:t>
            </a:r>
            <a:r>
              <a:rPr lang="ja-JP" altLang="en-US" sz="2800" b="1" dirty="0" smtClean="0">
                <a:solidFill>
                  <a:schemeClr val="bg1"/>
                </a:solidFill>
                <a:latin typeface="Meiryo UI" panose="020B0604030504040204" pitchFamily="50" charset="-128"/>
                <a:ea typeface="Meiryo UI" panose="020B0604030504040204" pitchFamily="50" charset="-128"/>
              </a:rPr>
              <a:t>説明資料</a:t>
            </a:r>
            <a:endParaRPr lang="en-US" altLang="ja-JP" sz="2800" b="1" dirty="0" smtClean="0">
              <a:solidFill>
                <a:schemeClr val="bg1"/>
              </a:solidFill>
              <a:latin typeface="Meiryo UI" panose="020B0604030504040204" pitchFamily="50" charset="-128"/>
              <a:ea typeface="Meiryo UI" panose="020B0604030504040204" pitchFamily="50" charset="-128"/>
            </a:endParaRPr>
          </a:p>
          <a:p>
            <a:r>
              <a:rPr lang="ja-JP" altLang="en-US" sz="2800" b="1" dirty="0" smtClean="0">
                <a:solidFill>
                  <a:schemeClr val="bg1"/>
                </a:solidFill>
                <a:latin typeface="Meiryo UI" panose="020B0604030504040204" pitchFamily="50" charset="-128"/>
                <a:ea typeface="Meiryo UI" panose="020B0604030504040204" pitchFamily="50" charset="-128"/>
              </a:rPr>
              <a:t>　</a:t>
            </a:r>
            <a:r>
              <a:rPr lang="en-US" altLang="ja-JP" sz="2800" b="1" dirty="0" smtClean="0">
                <a:solidFill>
                  <a:schemeClr val="bg1"/>
                </a:solidFill>
                <a:latin typeface="Meiryo UI" panose="020B0604030504040204" pitchFamily="50" charset="-128"/>
                <a:ea typeface="Meiryo UI" panose="020B0604030504040204" pitchFamily="50" charset="-128"/>
              </a:rPr>
              <a:t>-</a:t>
            </a:r>
            <a:r>
              <a:rPr lang="ja-JP" altLang="en-US" sz="2800" b="1" dirty="0" smtClean="0">
                <a:solidFill>
                  <a:schemeClr val="bg1"/>
                </a:solidFill>
                <a:latin typeface="Meiryo UI" panose="020B0604030504040204" pitchFamily="50" charset="-128"/>
                <a:ea typeface="Meiryo UI" panose="020B0604030504040204" pitchFamily="50" charset="-128"/>
              </a:rPr>
              <a:t>デリバリ</a:t>
            </a:r>
            <a:r>
              <a:rPr lang="en-US" altLang="ja-JP" sz="2800" b="1" dirty="0" smtClean="0">
                <a:solidFill>
                  <a:schemeClr val="bg1"/>
                </a:solidFill>
                <a:latin typeface="Meiryo UI" panose="020B0604030504040204" pitchFamily="50" charset="-128"/>
                <a:ea typeface="Meiryo UI" panose="020B0604030504040204" pitchFamily="50" charset="-128"/>
              </a:rPr>
              <a:t>Tm</a:t>
            </a:r>
            <a:r>
              <a:rPr lang="ja-JP" altLang="en-US" sz="2800" b="1" smtClean="0">
                <a:solidFill>
                  <a:schemeClr val="bg1"/>
                </a:solidFill>
                <a:latin typeface="Meiryo UI" panose="020B0604030504040204" pitchFamily="50" charset="-128"/>
                <a:ea typeface="Meiryo UI" panose="020B0604030504040204" pitchFamily="50" charset="-128"/>
              </a:rPr>
              <a:t>向けの共有事項</a:t>
            </a:r>
            <a:r>
              <a:rPr lang="en-US" altLang="ja-JP" sz="2800" b="1" smtClean="0">
                <a:solidFill>
                  <a:schemeClr val="bg1"/>
                </a:solidFill>
                <a:latin typeface="Meiryo UI" panose="020B0604030504040204" pitchFamily="50" charset="-128"/>
                <a:ea typeface="Meiryo UI" panose="020B0604030504040204" pitchFamily="50" charset="-128"/>
              </a:rPr>
              <a:t>-</a:t>
            </a:r>
            <a:endParaRPr lang="en-US" altLang="ja-JP" sz="2800"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393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369880" y="815517"/>
            <a:ext cx="8946000" cy="2248373"/>
          </a:xfrm>
        </p:spPr>
        <p:txBody>
          <a:bodyPr/>
          <a:lstStyle/>
          <a:p>
            <a:r>
              <a:rPr lang="en-US" altLang="ja-JP" sz="1600" dirty="0">
                <a:latin typeface="Meiryo UI" panose="020B0604030504040204" pitchFamily="50" charset="-128"/>
                <a:ea typeface="Meiryo UI" panose="020B0604030504040204" pitchFamily="50" charset="-128"/>
              </a:rPr>
              <a:t>1</a:t>
            </a:r>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スキーマ</a:t>
            </a:r>
            <a:r>
              <a:rPr lang="en-US" altLang="ja-JP" sz="1600" dirty="0" smtClean="0">
                <a:latin typeface="Meiryo UI" panose="020B0604030504040204" pitchFamily="50" charset="-128"/>
                <a:ea typeface="Meiryo UI" panose="020B0604030504040204" pitchFamily="50" charset="-128"/>
              </a:rPr>
              <a:t>2</a:t>
            </a:r>
            <a:r>
              <a:rPr lang="ja-JP" altLang="en-US" sz="1600" dirty="0" smtClean="0">
                <a:latin typeface="Meiryo UI" panose="020B0604030504040204" pitchFamily="50" charset="-128"/>
                <a:ea typeface="Meiryo UI" panose="020B0604030504040204" pitchFamily="50" charset="-128"/>
              </a:rPr>
              <a:t>の検歴テーブルの取得項目不備（</a:t>
            </a:r>
            <a:r>
              <a:rPr lang="en-US" altLang="ja-JP" sz="1600" dirty="0">
                <a:latin typeface="Meiryo UI" panose="020B0604030504040204" pitchFamily="50" charset="-128"/>
                <a:ea typeface="Meiryo UI" panose="020B0604030504040204" pitchFamily="50" charset="-128"/>
              </a:rPr>
              <a:t>mil_pro_0040</a:t>
            </a:r>
            <a:r>
              <a:rPr lang="ja-JP" altLang="en-US" sz="1600" dirty="0" smtClean="0">
                <a:latin typeface="Meiryo UI" panose="020B0604030504040204" pitchFamily="50" charset="-128"/>
                <a:ea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2</a:t>
            </a:r>
            <a:r>
              <a:rPr lang="en-US" altLang="ja-JP" sz="1600" dirty="0" smtClean="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スキーマ</a:t>
            </a:r>
            <a:r>
              <a:rPr lang="en-US" altLang="ja-JP" sz="1600" dirty="0" smtClean="0">
                <a:latin typeface="Meiryo UI" panose="020B0604030504040204" pitchFamily="50" charset="-128"/>
                <a:ea typeface="Meiryo UI" panose="020B0604030504040204" pitchFamily="50" charset="-128"/>
              </a:rPr>
              <a:t>2</a:t>
            </a:r>
            <a:r>
              <a:rPr lang="ja-JP" altLang="en-US" sz="1600" dirty="0" smtClean="0">
                <a:latin typeface="Meiryo UI" panose="020B0604030504040204" pitchFamily="50" charset="-128"/>
                <a:ea typeface="Meiryo UI" panose="020B0604030504040204" pitchFamily="50" charset="-128"/>
              </a:rPr>
              <a:t>の取込仕様の留意点 </a:t>
            </a:r>
            <a:r>
              <a:rPr lang="en-US" altLang="ja-JP" sz="1600" dirty="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リレーションの欠落</a:t>
            </a:r>
            <a:r>
              <a:rPr lang="en-US" altLang="ja-JP" sz="1600" dirty="0" smtClean="0">
                <a:latin typeface="Meiryo UI" panose="020B0604030504040204" pitchFamily="50" charset="-128"/>
                <a:ea typeface="Meiryo UI" panose="020B0604030504040204" pitchFamily="50" charset="-128"/>
              </a:rPr>
              <a:t>-</a:t>
            </a:r>
            <a:endParaRPr lang="ja-JP" altLang="en-US" sz="1600" dirty="0">
              <a:latin typeface="Meiryo UI" panose="020B0604030504040204" pitchFamily="50" charset="-128"/>
              <a:ea typeface="Meiryo UI" panose="020B0604030504040204" pitchFamily="50" charset="-128"/>
            </a:endParaRPr>
          </a:p>
          <a:p>
            <a:r>
              <a:rPr lang="en-US" altLang="ja-JP" sz="1600" dirty="0" smtClean="0">
                <a:latin typeface="Meiryo UI" panose="020B0604030504040204" pitchFamily="50" charset="-128"/>
                <a:ea typeface="Meiryo UI" panose="020B0604030504040204" pitchFamily="50" charset="-128"/>
              </a:rPr>
              <a:t>3.postgreSQL15</a:t>
            </a:r>
            <a:r>
              <a:rPr lang="ja-JP" altLang="en-US" sz="1600" dirty="0" smtClean="0">
                <a:latin typeface="Meiryo UI" panose="020B0604030504040204" pitchFamily="50" charset="-128"/>
                <a:ea typeface="Meiryo UI" panose="020B0604030504040204" pitchFamily="50" charset="-128"/>
              </a:rPr>
              <a:t>へのバージョンアップの影響 </a:t>
            </a:r>
            <a:r>
              <a:rPr lang="en-US" altLang="ja-JP" sz="1600" dirty="0" smtClean="0">
                <a:latin typeface="Meiryo UI" panose="020B0604030504040204" pitchFamily="50" charset="-128"/>
                <a:ea typeface="Meiryo UI" panose="020B0604030504040204" pitchFamily="50" charset="-128"/>
              </a:rPr>
              <a:t>–substring</a:t>
            </a:r>
            <a:r>
              <a:rPr lang="ja-JP" altLang="en-US" sz="1600" dirty="0" smtClean="0">
                <a:latin typeface="Meiryo UI" panose="020B0604030504040204" pitchFamily="50" charset="-128"/>
                <a:ea typeface="Meiryo UI" panose="020B0604030504040204" pitchFamily="50" charset="-128"/>
              </a:rPr>
              <a:t>関数の</a:t>
            </a:r>
            <a:r>
              <a:rPr lang="en-US" altLang="ja-JP" sz="1600" dirty="0" smtClean="0">
                <a:latin typeface="Meiryo UI" panose="020B0604030504040204" pitchFamily="50" charset="-128"/>
                <a:ea typeface="Meiryo UI" panose="020B0604030504040204" pitchFamily="50" charset="-128"/>
              </a:rPr>
              <a:t>SQL</a:t>
            </a:r>
            <a:r>
              <a:rPr lang="ja-JP" altLang="en-US" sz="1600" dirty="0" smtClean="0">
                <a:latin typeface="Meiryo UI" panose="020B0604030504040204" pitchFamily="50" charset="-128"/>
                <a:ea typeface="Meiryo UI" panose="020B0604030504040204" pitchFamily="50" charset="-128"/>
              </a:rPr>
              <a:t>標準化対応</a:t>
            </a:r>
            <a:r>
              <a:rPr lang="en-US" altLang="ja-JP" sz="1600" dirty="0" smtClean="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アジェンダ</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764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194525852"/>
              </p:ext>
            </p:extLst>
          </p:nvPr>
        </p:nvGraphicFramePr>
        <p:xfrm>
          <a:off x="894266" y="4001293"/>
          <a:ext cx="7645399" cy="1905000"/>
        </p:xfrm>
        <a:graphic>
          <a:graphicData uri="http://schemas.openxmlformats.org/drawingml/2006/table">
            <a:tbl>
              <a:tblPr/>
              <a:tblGrid>
                <a:gridCol w="418752">
                  <a:extLst>
                    <a:ext uri="{9D8B030D-6E8A-4147-A177-3AD203B41FA5}">
                      <a16:colId xmlns:a16="http://schemas.microsoft.com/office/drawing/2014/main" val="2180864116"/>
                    </a:ext>
                  </a:extLst>
                </a:gridCol>
                <a:gridCol w="2198449">
                  <a:extLst>
                    <a:ext uri="{9D8B030D-6E8A-4147-A177-3AD203B41FA5}">
                      <a16:colId xmlns:a16="http://schemas.microsoft.com/office/drawing/2014/main" val="305963963"/>
                    </a:ext>
                  </a:extLst>
                </a:gridCol>
                <a:gridCol w="1931970">
                  <a:extLst>
                    <a:ext uri="{9D8B030D-6E8A-4147-A177-3AD203B41FA5}">
                      <a16:colId xmlns:a16="http://schemas.microsoft.com/office/drawing/2014/main" val="4040710247"/>
                    </a:ext>
                  </a:extLst>
                </a:gridCol>
                <a:gridCol w="3096228">
                  <a:extLst>
                    <a:ext uri="{9D8B030D-6E8A-4147-A177-3AD203B41FA5}">
                      <a16:colId xmlns:a16="http://schemas.microsoft.com/office/drawing/2014/main" val="630203178"/>
                    </a:ext>
                  </a:extLst>
                </a:gridCol>
              </a:tblGrid>
              <a:tr h="238125">
                <a:tc>
                  <a:txBody>
                    <a:bodyPr/>
                    <a:lstStyle/>
                    <a:p>
                      <a:pPr algn="ctr" fontAlgn="ctr"/>
                      <a:r>
                        <a:rPr lang="en-US" altLang="ja-JP" sz="1100" b="0" i="0" u="none" strike="noStrike">
                          <a:effectLst/>
                          <a:latin typeface="メイリオ" panose="020B0604030504040204" pitchFamily="50" charset="-128"/>
                          <a:ea typeface="メイリオ" panose="020B0604030504040204" pitchFamily="50" charset="-128"/>
                        </a:rPr>
                        <a:t>19</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effectLst/>
                          <a:latin typeface="Meiryo UI" panose="020B0604030504040204" pitchFamily="50" charset="-128"/>
                          <a:ea typeface="Meiryo UI" panose="020B0604030504040204" pitchFamily="50" charset="-128"/>
                        </a:rPr>
                        <a:t>検査結果値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Meiryo UI" panose="020B0604030504040204" pitchFamily="50" charset="-128"/>
                          <a:ea typeface="Meiryo UI" panose="020B0604030504040204" pitchFamily="50" charset="-128"/>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メイリオ" panose="020B0604030504040204" pitchFamily="50" charset="-128"/>
                          <a:ea typeface="メイリオ" panose="020B0604030504040204" pitchFamily="50" charset="-128"/>
                        </a:rPr>
                        <a:t>mmlLb:value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8574163"/>
                  </a:ext>
                </a:extLst>
              </a:tr>
              <a:tr h="238125">
                <a:tc>
                  <a:txBody>
                    <a:bodyPr/>
                    <a:lstStyle/>
                    <a:p>
                      <a:pPr algn="ctr" fontAlgn="ctr"/>
                      <a:r>
                        <a:rPr lang="en-US" altLang="ja-JP" sz="1100" b="0" i="0" u="none" strike="noStrike">
                          <a:effectLst/>
                          <a:latin typeface="メイリオ" panose="020B0604030504040204" pitchFamily="50" charset="-128"/>
                          <a:ea typeface="メイリオ" panose="020B0604030504040204" pitchFamily="50" charset="-128"/>
                        </a:rPr>
                        <a:t>20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effectLst/>
                          <a:latin typeface="Meiryo UI" panose="020B0604030504040204" pitchFamily="50" charset="-128"/>
                          <a:ea typeface="Meiryo UI" panose="020B0604030504040204" pitchFamily="50" charset="-128"/>
                        </a:rPr>
                        <a:t>数値結果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Meiryo UI" panose="020B0604030504040204" pitchFamily="50" charset="-128"/>
                          <a:ea typeface="Meiryo UI" panose="020B0604030504040204" pitchFamily="50" charset="-128"/>
                        </a:rPr>
                        <a:t>num_value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メイリオ" panose="020B0604030504040204" pitchFamily="50" charset="-128"/>
                          <a:ea typeface="メイリオ" panose="020B0604030504040204" pitchFamily="50" charset="-128"/>
                        </a:rPr>
                        <a:t>mmlLb:numValue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547431"/>
                  </a:ext>
                </a:extLst>
              </a:tr>
              <a:tr h="238125">
                <a:tc>
                  <a:txBody>
                    <a:bodyPr/>
                    <a:lstStyle/>
                    <a:p>
                      <a:pPr algn="ctr" fontAlgn="ctr"/>
                      <a:r>
                        <a:rPr lang="en-US" altLang="ja-JP" sz="1100" b="0" i="0" u="none" strike="noStrike">
                          <a:effectLst/>
                          <a:latin typeface="メイリオ" panose="020B0604030504040204" pitchFamily="50" charset="-128"/>
                          <a:ea typeface="メイリオ" panose="020B0604030504040204" pitchFamily="50" charset="-128"/>
                        </a:rPr>
                        <a:t>21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effectLst/>
                          <a:latin typeface="Meiryo UI" panose="020B0604030504040204" pitchFamily="50" charset="-128"/>
                          <a:ea typeface="Meiryo UI" panose="020B0604030504040204" pitchFamily="50" charset="-128"/>
                        </a:rPr>
                        <a:t>上限値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Meiryo UI" panose="020B0604030504040204" pitchFamily="50" charset="-128"/>
                          <a:ea typeface="Meiryo UI" panose="020B0604030504040204" pitchFamily="50" charset="-128"/>
                        </a:rPr>
                        <a:t>up_value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メイリオ" panose="020B0604030504040204" pitchFamily="50" charset="-128"/>
                          <a:ea typeface="メイリオ" panose="020B0604030504040204" pitchFamily="50" charset="-128"/>
                        </a:rPr>
                        <a:t>mmlLb:value@mmlLb:up</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725971"/>
                  </a:ext>
                </a:extLst>
              </a:tr>
              <a:tr h="238125">
                <a:tc>
                  <a:txBody>
                    <a:bodyPr/>
                    <a:lstStyle/>
                    <a:p>
                      <a:pPr algn="ctr" fontAlgn="ctr"/>
                      <a:r>
                        <a:rPr lang="en-US" altLang="ja-JP" sz="1100" b="0" i="0" u="none" strike="noStrike">
                          <a:effectLst/>
                          <a:latin typeface="メイリオ" panose="020B0604030504040204" pitchFamily="50" charset="-128"/>
                          <a:ea typeface="メイリオ" panose="020B0604030504040204" pitchFamily="50" charset="-128"/>
                        </a:rPr>
                        <a:t>22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effectLst/>
                          <a:latin typeface="Meiryo UI" panose="020B0604030504040204" pitchFamily="50" charset="-128"/>
                          <a:ea typeface="Meiryo UI" panose="020B0604030504040204" pitchFamily="50" charset="-128"/>
                        </a:rPr>
                        <a:t>下限値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Meiryo UI" panose="020B0604030504040204" pitchFamily="50" charset="-128"/>
                          <a:ea typeface="Meiryo UI" panose="020B0604030504040204" pitchFamily="50" charset="-128"/>
                        </a:rPr>
                        <a:t>low_value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メイリオ" panose="020B0604030504040204" pitchFamily="50" charset="-128"/>
                          <a:ea typeface="メイリオ" panose="020B0604030504040204" pitchFamily="50" charset="-128"/>
                        </a:rPr>
                        <a:t>mmlLb:value@mmlLb:low</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99007"/>
                  </a:ext>
                </a:extLst>
              </a:tr>
              <a:tr h="238125">
                <a:tc>
                  <a:txBody>
                    <a:bodyPr/>
                    <a:lstStyle/>
                    <a:p>
                      <a:pPr algn="ctr" fontAlgn="ctr"/>
                      <a:r>
                        <a:rPr lang="en-US" altLang="ja-JP" sz="1100" b="0" i="0" u="none" strike="noStrike">
                          <a:effectLst/>
                          <a:latin typeface="メイリオ" panose="020B0604030504040204" pitchFamily="50" charset="-128"/>
                          <a:ea typeface="メイリオ" panose="020B0604030504040204" pitchFamily="50" charset="-128"/>
                        </a:rPr>
                        <a:t>23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effectLst/>
                          <a:latin typeface="Meiryo UI" panose="020B0604030504040204" pitchFamily="50" charset="-128"/>
                          <a:ea typeface="Meiryo UI" panose="020B0604030504040204" pitchFamily="50" charset="-128"/>
                        </a:rPr>
                        <a:t>文字列で示す基準値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Meiryo UI" panose="020B0604030504040204" pitchFamily="50" charset="-128"/>
                          <a:ea typeface="Meiryo UI" panose="020B0604030504040204" pitchFamily="50" charset="-128"/>
                        </a:rPr>
                        <a:t>normal_value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メイリオ" panose="020B0604030504040204" pitchFamily="50" charset="-128"/>
                          <a:ea typeface="メイリオ" panose="020B0604030504040204" pitchFamily="50" charset="-128"/>
                        </a:rPr>
                        <a:t>mmlLb:value@mmlLb:normal</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863302"/>
                  </a:ext>
                </a:extLst>
              </a:tr>
              <a:tr h="714375">
                <a:tc>
                  <a:txBody>
                    <a:bodyPr/>
                    <a:lstStyle/>
                    <a:p>
                      <a:pPr algn="ctr" fontAlgn="ctr"/>
                      <a:r>
                        <a:rPr lang="en-US" altLang="ja-JP" sz="1100" b="0" i="0" u="none" strike="noStrike">
                          <a:effectLst/>
                          <a:latin typeface="メイリオ" panose="020B0604030504040204" pitchFamily="50" charset="-128"/>
                          <a:ea typeface="メイリオ" panose="020B0604030504040204" pitchFamily="50" charset="-128"/>
                        </a:rPr>
                        <a:t>24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effectLst/>
                          <a:latin typeface="Meiryo UI" panose="020B0604030504040204" pitchFamily="50" charset="-128"/>
                          <a:ea typeface="Meiryo UI" panose="020B0604030504040204" pitchFamily="50" charset="-128"/>
                        </a:rPr>
                        <a:t>異常値フラグ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a:effectLst/>
                          <a:latin typeface="Meiryo UI" panose="020B0604030504040204" pitchFamily="50" charset="-128"/>
                          <a:ea typeface="Meiryo UI" panose="020B0604030504040204" pitchFamily="50" charset="-128"/>
                        </a:rPr>
                        <a:t>out_flag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100" b="0" i="0" u="none" strike="noStrike" dirty="0" err="1">
                          <a:effectLst/>
                          <a:latin typeface="メイリオ" panose="020B0604030504040204" pitchFamily="50" charset="-128"/>
                          <a:ea typeface="メイリオ" panose="020B0604030504040204" pitchFamily="50" charset="-128"/>
                        </a:rPr>
                        <a:t>mmlLb:value@mmlLb:out</a:t>
                      </a:r>
                      <a:r>
                        <a:rPr lang="en-US" sz="1100" b="0" i="0" u="none" strike="noStrike" dirty="0">
                          <a:effectLst/>
                          <a:latin typeface="メイリオ" panose="020B0604030504040204" pitchFamily="50" charset="-128"/>
                          <a:ea typeface="メイリオ" panose="020B0604030504040204" pitchFamily="50" charset="-128"/>
                        </a:rPr>
                        <a:t/>
                      </a:r>
                      <a:br>
                        <a:rPr lang="en-US" sz="1100" b="0" i="0" u="none" strike="noStrike" dirty="0">
                          <a:effectLst/>
                          <a:latin typeface="メイリオ" panose="020B0604030504040204" pitchFamily="50" charset="-128"/>
                          <a:ea typeface="メイリオ" panose="020B0604030504040204" pitchFamily="50" charset="-128"/>
                        </a:rPr>
                      </a:br>
                      <a:r>
                        <a:rPr lang="en-US" sz="1100" b="0" i="0" u="none" strike="noStrike" dirty="0">
                          <a:effectLst/>
                          <a:latin typeface="メイリオ" panose="020B0604030504040204" pitchFamily="50" charset="-128"/>
                          <a:ea typeface="メイリオ" panose="020B0604030504040204" pitchFamily="50" charset="-128"/>
                        </a:rPr>
                        <a:t>H:</a:t>
                      </a:r>
                      <a:r>
                        <a:rPr lang="ja-JP" altLang="en-US" sz="1100" b="0" i="0" u="none" strike="noStrike" dirty="0">
                          <a:effectLst/>
                          <a:latin typeface="メイリオ" panose="020B0604030504040204" pitchFamily="50" charset="-128"/>
                          <a:ea typeface="メイリオ" panose="020B0604030504040204" pitchFamily="50" charset="-128"/>
                        </a:rPr>
                        <a:t>上限値越え </a:t>
                      </a:r>
                      <a:r>
                        <a:rPr lang="en-US" sz="1100" b="0" i="0" u="none" strike="noStrike" dirty="0">
                          <a:effectLst/>
                          <a:latin typeface="メイリオ" panose="020B0604030504040204" pitchFamily="50" charset="-128"/>
                          <a:ea typeface="メイリオ" panose="020B0604030504040204" pitchFamily="50" charset="-128"/>
                        </a:rPr>
                        <a:t>N:</a:t>
                      </a:r>
                      <a:r>
                        <a:rPr lang="ja-JP" altLang="en-US" sz="1100" b="0" i="0" u="none" strike="noStrike" dirty="0">
                          <a:effectLst/>
                          <a:latin typeface="メイリオ" panose="020B0604030504040204" pitchFamily="50" charset="-128"/>
                          <a:ea typeface="メイリオ" panose="020B0604030504040204" pitchFamily="50" charset="-128"/>
                        </a:rPr>
                        <a:t>基準値範囲内 </a:t>
                      </a:r>
                      <a:r>
                        <a:rPr lang="en-US" sz="1100" b="0" i="0" u="none" strike="noStrike" dirty="0">
                          <a:effectLst/>
                          <a:latin typeface="メイリオ" panose="020B0604030504040204" pitchFamily="50" charset="-128"/>
                          <a:ea typeface="メイリオ" panose="020B0604030504040204" pitchFamily="50" charset="-128"/>
                        </a:rPr>
                        <a:t>L:</a:t>
                      </a:r>
                      <a:r>
                        <a:rPr lang="ja-JP" altLang="en-US" sz="1100" b="0" i="0" u="none" strike="noStrike" dirty="0">
                          <a:effectLst/>
                          <a:latin typeface="メイリオ" panose="020B0604030504040204" pitchFamily="50" charset="-128"/>
                          <a:ea typeface="メイリオ" panose="020B0604030504040204" pitchFamily="50" charset="-128"/>
                        </a:rPr>
                        <a:t>下限値未満 </a:t>
                      </a:r>
                      <a:r>
                        <a:rPr lang="en-US" sz="1100" b="0" i="0" u="none" strike="noStrike" dirty="0">
                          <a:effectLst/>
                          <a:latin typeface="メイリオ" panose="020B0604030504040204" pitchFamily="50" charset="-128"/>
                          <a:ea typeface="メイリオ" panose="020B0604030504040204" pitchFamily="50" charset="-128"/>
                        </a:rPr>
                        <a:t>A:</a:t>
                      </a:r>
                      <a:r>
                        <a:rPr lang="ja-JP" altLang="en-US" sz="1100" b="0" i="0" u="none" strike="noStrike" dirty="0">
                          <a:effectLst/>
                          <a:latin typeface="メイリオ" panose="020B0604030504040204" pitchFamily="50" charset="-128"/>
                          <a:ea typeface="メイリオ" panose="020B0604030504040204" pitchFamily="50" charset="-128"/>
                        </a:rPr>
                        <a:t>異常</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683101"/>
                  </a:ext>
                </a:extLst>
              </a:tr>
            </a:tbl>
          </a:graphicData>
        </a:graphic>
      </p:graphicFrame>
      <p:sp>
        <p:nvSpPr>
          <p:cNvPr id="10"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1.</a:t>
            </a:r>
            <a:r>
              <a:rPr lang="ja-JP" altLang="en-US" sz="1800" b="1" dirty="0">
                <a:latin typeface="Meiryo UI" panose="020B0604030504040204" pitchFamily="50" charset="-128"/>
                <a:ea typeface="Meiryo UI" panose="020B0604030504040204" pitchFamily="50" charset="-128"/>
              </a:rPr>
              <a:t>スキーマ</a:t>
            </a:r>
            <a:r>
              <a:rPr lang="en-US" altLang="ja-JP" sz="1800" b="1" dirty="0">
                <a:latin typeface="Meiryo UI" panose="020B0604030504040204" pitchFamily="50" charset="-128"/>
                <a:ea typeface="Meiryo UI" panose="020B0604030504040204" pitchFamily="50" charset="-128"/>
              </a:rPr>
              <a:t>2</a:t>
            </a:r>
            <a:r>
              <a:rPr lang="ja-JP" altLang="en-US" sz="1800" b="1" dirty="0" smtClean="0">
                <a:latin typeface="Meiryo UI" panose="020B0604030504040204" pitchFamily="50" charset="-128"/>
                <a:ea typeface="Meiryo UI" panose="020B0604030504040204" pitchFamily="50" charset="-128"/>
              </a:rPr>
              <a:t>の</a:t>
            </a:r>
            <a:r>
              <a:rPr lang="ja-JP" altLang="en-US" sz="1800" b="1" dirty="0">
                <a:latin typeface="Meiryo UI" panose="020B0604030504040204" pitchFamily="50" charset="-128"/>
                <a:ea typeface="Meiryo UI" panose="020B0604030504040204" pitchFamily="50" charset="-128"/>
              </a:rPr>
              <a:t>検歴</a:t>
            </a:r>
            <a:r>
              <a:rPr lang="ja-JP" altLang="en-US" sz="1800" b="1" dirty="0" smtClean="0">
                <a:latin typeface="Meiryo UI" panose="020B0604030504040204" pitchFamily="50" charset="-128"/>
                <a:ea typeface="Meiryo UI" panose="020B0604030504040204" pitchFamily="50" charset="-128"/>
              </a:rPr>
              <a:t>テーブル</a:t>
            </a:r>
            <a:r>
              <a:rPr lang="ja-JP" altLang="en-US" sz="1800" b="1" dirty="0">
                <a:latin typeface="Meiryo UI" panose="020B0604030504040204" pitchFamily="50" charset="-128"/>
                <a:ea typeface="Meiryo UI" panose="020B0604030504040204" pitchFamily="50" charset="-128"/>
              </a:rPr>
              <a:t>の取得項目不備（</a:t>
            </a:r>
            <a:r>
              <a:rPr lang="en-US" altLang="ja-JP" sz="1800" b="1" dirty="0">
                <a:latin typeface="Meiryo UI" panose="020B0604030504040204" pitchFamily="50" charset="-128"/>
                <a:ea typeface="Meiryo UI" panose="020B0604030504040204" pitchFamily="50" charset="-128"/>
              </a:rPr>
              <a:t>mil_pro_0040</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事象</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二次</a:t>
            </a:r>
            <a:r>
              <a:rPr lang="ja-JP" altLang="en-US" dirty="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（スキーマ</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）の</a:t>
            </a:r>
            <a:r>
              <a:rPr lang="ja-JP" altLang="en-US" dirty="0">
                <a:latin typeface="Meiryo UI" panose="020B0604030504040204" pitchFamily="50" charset="-128"/>
                <a:ea typeface="Meiryo UI" panose="020B0604030504040204" pitchFamily="50" charset="-128"/>
              </a:rPr>
              <a:t>検歴情報（</a:t>
            </a:r>
            <a:r>
              <a:rPr lang="en-US" altLang="ja-JP" dirty="0">
                <a:latin typeface="Meiryo UI" panose="020B0604030504040204" pitchFamily="50" charset="-128"/>
                <a:ea typeface="Meiryo UI" panose="020B0604030504040204" pitchFamily="50" charset="-128"/>
              </a:rPr>
              <a:t>mmlLb</a:t>
            </a:r>
            <a:r>
              <a:rPr lang="ja-JP" altLang="en-US" dirty="0">
                <a:latin typeface="Meiryo UI" panose="020B0604030504040204" pitchFamily="50" charset="-128"/>
                <a:ea typeface="Meiryo UI" panose="020B0604030504040204" pitchFamily="50" charset="-128"/>
              </a:rPr>
              <a:t>）の検歴項目情報テーブルにおいて、</a:t>
            </a:r>
          </a:p>
          <a:p>
            <a:pPr lvl="1"/>
            <a:r>
              <a:rPr lang="ja-JP" altLang="en-US" dirty="0" smtClean="0">
                <a:latin typeface="Meiryo UI" panose="020B0604030504040204" pitchFamily="50" charset="-128"/>
                <a:ea typeface="Meiryo UI" panose="020B0604030504040204" pitchFamily="50" charset="-128"/>
              </a:rPr>
              <a:t>以下</a:t>
            </a:r>
            <a:r>
              <a:rPr lang="ja-JP" altLang="en-US" dirty="0">
                <a:latin typeface="Meiryo UI" panose="020B0604030504040204" pitchFamily="50" charset="-128"/>
                <a:ea typeface="Meiryo UI" panose="020B0604030504040204" pitchFamily="50" charset="-128"/>
              </a:rPr>
              <a:t>の項目は検査結果値（</a:t>
            </a:r>
            <a:r>
              <a:rPr lang="en-US" altLang="ja-JP" dirty="0">
                <a:latin typeface="Meiryo UI" panose="020B0604030504040204" pitchFamily="50" charset="-128"/>
                <a:ea typeface="Meiryo UI" panose="020B0604030504040204" pitchFamily="50" charset="-128"/>
              </a:rPr>
              <a:t>value</a:t>
            </a:r>
            <a:r>
              <a:rPr lang="ja-JP" altLang="en-US" dirty="0">
                <a:latin typeface="Meiryo UI" panose="020B0604030504040204" pitchFamily="50" charset="-128"/>
                <a:ea typeface="Meiryo UI" panose="020B0604030504040204" pitchFamily="50" charset="-128"/>
              </a:rPr>
              <a:t>）、数値結果（</a:t>
            </a:r>
            <a:r>
              <a:rPr lang="en-US" altLang="ja-JP" dirty="0">
                <a:latin typeface="Meiryo UI" panose="020B0604030504040204" pitchFamily="50" charset="-128"/>
                <a:ea typeface="Meiryo UI" panose="020B0604030504040204" pitchFamily="50" charset="-128"/>
              </a:rPr>
              <a:t>num_value</a:t>
            </a:r>
            <a:r>
              <a:rPr lang="ja-JP" altLang="en-US" dirty="0">
                <a:latin typeface="Meiryo UI" panose="020B0604030504040204" pitchFamily="50" charset="-128"/>
                <a:ea typeface="Meiryo UI" panose="020B0604030504040204" pitchFamily="50" charset="-128"/>
              </a:rPr>
              <a:t>）のそれぞれに対応する値が設定できるように定義されているが、検査結果値（</a:t>
            </a:r>
            <a:r>
              <a:rPr lang="en-US" altLang="ja-JP" dirty="0">
                <a:latin typeface="Meiryo UI" panose="020B0604030504040204" pitchFamily="50" charset="-128"/>
                <a:ea typeface="Meiryo UI" panose="020B0604030504040204" pitchFamily="50" charset="-128"/>
              </a:rPr>
              <a:t>value</a:t>
            </a:r>
            <a:r>
              <a:rPr lang="ja-JP" altLang="en-US" dirty="0">
                <a:latin typeface="Meiryo UI" panose="020B0604030504040204" pitchFamily="50" charset="-128"/>
                <a:ea typeface="Meiryo UI" panose="020B0604030504040204" pitchFamily="50" charset="-128"/>
              </a:rPr>
              <a:t>）の方のみが登録</a:t>
            </a:r>
            <a:r>
              <a:rPr lang="ja-JP" altLang="en-US" dirty="0" smtClean="0">
                <a:latin typeface="Meiryo UI" panose="020B0604030504040204" pitchFamily="50" charset="-128"/>
                <a:ea typeface="Meiryo UI" panose="020B0604030504040204" pitchFamily="50" charset="-128"/>
              </a:rPr>
              <a:t>される</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取込仕様</a:t>
            </a:r>
            <a:r>
              <a:rPr lang="ja-JP" altLang="en-US" dirty="0">
                <a:latin typeface="Meiryo UI" panose="020B0604030504040204" pitchFamily="50" charset="-128"/>
                <a:ea typeface="Meiryo UI" panose="020B0604030504040204" pitchFamily="50" charset="-128"/>
              </a:rPr>
              <a:t>となっている</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スキーマ</a:t>
            </a:r>
            <a:r>
              <a:rPr lang="en-US" altLang="ja-JP" dirty="0" smtClean="0">
                <a:latin typeface="Meiryo UI" panose="020B0604030504040204" pitchFamily="50" charset="-128"/>
                <a:ea typeface="Meiryo UI" panose="020B0604030504040204" pitchFamily="50" charset="-128"/>
              </a:rPr>
              <a:t>4</a:t>
            </a:r>
            <a:r>
              <a:rPr lang="ja-JP" altLang="en-US" dirty="0" smtClean="0">
                <a:latin typeface="Meiryo UI" panose="020B0604030504040204" pitchFamily="50" charset="-128"/>
                <a:ea typeface="Meiryo UI" panose="020B0604030504040204" pitchFamily="50" charset="-128"/>
              </a:rPr>
              <a:t>では両方とも存在</a:t>
            </a:r>
            <a:endParaRPr lang="ja-JP" altLang="en-US" dirty="0">
              <a:latin typeface="Meiryo UI" panose="020B0604030504040204" pitchFamily="50" charset="-128"/>
              <a:ea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rPr>
              <a:t>・上限値（</a:t>
            </a:r>
            <a:r>
              <a:rPr lang="en-US" altLang="ja-JP" dirty="0">
                <a:latin typeface="Meiryo UI" panose="020B0604030504040204" pitchFamily="50" charset="-128"/>
                <a:ea typeface="Meiryo UI" panose="020B0604030504040204" pitchFamily="50" charset="-128"/>
              </a:rPr>
              <a:t>up_value</a:t>
            </a:r>
            <a:r>
              <a:rPr lang="ja-JP" altLang="en-US" dirty="0">
                <a:latin typeface="Meiryo UI" panose="020B0604030504040204" pitchFamily="50" charset="-128"/>
                <a:ea typeface="Meiryo UI" panose="020B0604030504040204" pitchFamily="50" charset="-128"/>
              </a:rPr>
              <a:t>）</a:t>
            </a:r>
          </a:p>
          <a:p>
            <a:pPr lvl="2"/>
            <a:r>
              <a:rPr lang="ja-JP" altLang="en-US" dirty="0">
                <a:latin typeface="Meiryo UI" panose="020B0604030504040204" pitchFamily="50" charset="-128"/>
                <a:ea typeface="Meiryo UI" panose="020B0604030504040204" pitchFamily="50" charset="-128"/>
              </a:rPr>
              <a:t>・下限値（</a:t>
            </a:r>
            <a:r>
              <a:rPr lang="en-US" altLang="ja-JP" dirty="0">
                <a:latin typeface="Meiryo UI" panose="020B0604030504040204" pitchFamily="50" charset="-128"/>
                <a:ea typeface="Meiryo UI" panose="020B0604030504040204" pitchFamily="50" charset="-128"/>
              </a:rPr>
              <a:t>low_value</a:t>
            </a:r>
            <a:r>
              <a:rPr lang="ja-JP" altLang="en-US" dirty="0">
                <a:latin typeface="Meiryo UI" panose="020B0604030504040204" pitchFamily="50" charset="-128"/>
                <a:ea typeface="Meiryo UI" panose="020B0604030504040204" pitchFamily="50" charset="-128"/>
              </a:rPr>
              <a:t>）</a:t>
            </a:r>
          </a:p>
          <a:p>
            <a:pPr lvl="2"/>
            <a:r>
              <a:rPr lang="ja-JP" altLang="en-US" dirty="0">
                <a:latin typeface="Meiryo UI" panose="020B0604030504040204" pitchFamily="50" charset="-128"/>
                <a:ea typeface="Meiryo UI" panose="020B0604030504040204" pitchFamily="50" charset="-128"/>
              </a:rPr>
              <a:t>・文字列で示す基準値（</a:t>
            </a:r>
            <a:r>
              <a:rPr lang="en-US" altLang="ja-JP" dirty="0">
                <a:latin typeface="Meiryo UI" panose="020B0604030504040204" pitchFamily="50" charset="-128"/>
                <a:ea typeface="Meiryo UI" panose="020B0604030504040204" pitchFamily="50" charset="-128"/>
              </a:rPr>
              <a:t>normal_value</a:t>
            </a:r>
            <a:r>
              <a:rPr lang="ja-JP" altLang="en-US" dirty="0">
                <a:latin typeface="Meiryo UI" panose="020B0604030504040204" pitchFamily="50" charset="-128"/>
                <a:ea typeface="Meiryo UI" panose="020B0604030504040204" pitchFamily="50" charset="-128"/>
              </a:rPr>
              <a:t>）</a:t>
            </a:r>
          </a:p>
          <a:p>
            <a:pPr lvl="2"/>
            <a:r>
              <a:rPr lang="ja-JP" altLang="en-US" dirty="0">
                <a:latin typeface="Meiryo UI" panose="020B0604030504040204" pitchFamily="50" charset="-128"/>
                <a:ea typeface="Meiryo UI" panose="020B0604030504040204" pitchFamily="50" charset="-128"/>
              </a:rPr>
              <a:t>・異常値フラグ（</a:t>
            </a:r>
            <a:r>
              <a:rPr lang="en-US" altLang="ja-JP" dirty="0">
                <a:latin typeface="Meiryo UI" panose="020B0604030504040204" pitchFamily="50" charset="-128"/>
                <a:ea typeface="Meiryo UI" panose="020B0604030504040204" pitchFamily="50" charset="-128"/>
              </a:rPr>
              <a:t>out_flag</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sp>
        <p:nvSpPr>
          <p:cNvPr id="13" name="正方形/長方形 12"/>
          <p:cNvSpPr/>
          <p:nvPr/>
        </p:nvSpPr>
        <p:spPr>
          <a:xfrm>
            <a:off x="481986" y="3550958"/>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ja-JP" altLang="en-US" sz="1400" u="sng" dirty="0">
                <a:solidFill>
                  <a:schemeClr val="tx1"/>
                </a:solidFill>
                <a:latin typeface="Meiryo UI" panose="020B0604030504040204" pitchFamily="50" charset="-128"/>
                <a:ea typeface="Meiryo UI" panose="020B0604030504040204" pitchFamily="50" charset="-128"/>
              </a:rPr>
              <a:t>検歴項目情報</a:t>
            </a:r>
            <a:r>
              <a:rPr lang="ja-JP" altLang="en-US" sz="1400" u="sng" dirty="0" smtClean="0">
                <a:solidFill>
                  <a:schemeClr val="tx1"/>
                </a:solidFill>
                <a:latin typeface="Meiryo UI" panose="020B0604030504040204" pitchFamily="50" charset="-128"/>
                <a:ea typeface="Meiryo UI" panose="020B0604030504040204" pitchFamily="50" charset="-128"/>
              </a:rPr>
              <a:t>テーブルのテーブル定義（一部）</a:t>
            </a:r>
            <a:endParaRPr lang="ja-JP" altLang="en-US" sz="1400" u="sng" dirty="0">
              <a:solidFill>
                <a:schemeClr val="tx1"/>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5464389" y="4480775"/>
            <a:ext cx="920508" cy="10294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5" name="線吹き出し 1 (枠付き) 14"/>
          <p:cNvSpPr/>
          <p:nvPr/>
        </p:nvSpPr>
        <p:spPr>
          <a:xfrm>
            <a:off x="6208060" y="2631882"/>
            <a:ext cx="3274011" cy="1129670"/>
          </a:xfrm>
          <a:prstGeom prst="borderCallout1">
            <a:avLst>
              <a:gd name="adj1" fmla="val 47508"/>
              <a:gd name="adj2" fmla="val -260"/>
              <a:gd name="adj3" fmla="val 163005"/>
              <a:gd name="adj4" fmla="val -1224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仕様上は</a:t>
            </a:r>
            <a:r>
              <a:rPr kumimoji="1" lang="en-US" altLang="ja-JP" sz="1200" dirty="0" err="1" smtClean="0">
                <a:solidFill>
                  <a:schemeClr val="tx1"/>
                </a:solidFill>
                <a:latin typeface="Meiryo UI" panose="020B0604030504040204" pitchFamily="50" charset="-128"/>
                <a:ea typeface="Meiryo UI" panose="020B0604030504040204" pitchFamily="50" charset="-128"/>
              </a:rPr>
              <a:t>mmlLb:value</a:t>
            </a:r>
            <a:r>
              <a:rPr kumimoji="1" lang="ja-JP" altLang="en-US" sz="1200" dirty="0" smtClean="0">
                <a:solidFill>
                  <a:schemeClr val="tx1"/>
                </a:solidFill>
                <a:latin typeface="Meiryo UI" panose="020B0604030504040204" pitchFamily="50" charset="-128"/>
                <a:ea typeface="Meiryo UI" panose="020B0604030504040204" pitchFamily="50" charset="-128"/>
              </a:rPr>
              <a:t>タグと</a:t>
            </a:r>
            <a:r>
              <a:rPr lang="en-US" altLang="ja-JP" sz="1200" dirty="0" err="1" smtClean="0">
                <a:solidFill>
                  <a:schemeClr val="tx1"/>
                </a:solidFill>
                <a:latin typeface="Meiryo UI" panose="020B0604030504040204" pitchFamily="50" charset="-128"/>
                <a:ea typeface="Meiryo UI" panose="020B0604030504040204" pitchFamily="50" charset="-128"/>
              </a:rPr>
              <a:t>mmlLb:num_value</a:t>
            </a:r>
            <a:r>
              <a:rPr lang="ja-JP" altLang="en-US" sz="1200" dirty="0" smtClean="0">
                <a:solidFill>
                  <a:schemeClr val="tx1"/>
                </a:solidFill>
                <a:latin typeface="Meiryo UI" panose="020B0604030504040204" pitchFamily="50" charset="-128"/>
                <a:ea typeface="Meiryo UI" panose="020B0604030504040204" pitchFamily="50" charset="-128"/>
              </a:rPr>
              <a:t>タグのそれぞれの属性として、</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上限、下限などが設定されるが、</a:t>
            </a:r>
            <a:r>
              <a:rPr kumimoji="1" lang="en-US" altLang="ja-JP" sz="1200" dirty="0" smtClean="0">
                <a:solidFill>
                  <a:schemeClr val="tx1"/>
                </a:solidFill>
                <a:latin typeface="Meiryo UI" panose="020B0604030504040204" pitchFamily="50" charset="-128"/>
                <a:ea typeface="Meiryo UI" panose="020B0604030504040204" pitchFamily="50" charset="-128"/>
              </a:rPr>
              <a:t>value</a:t>
            </a:r>
            <a:r>
              <a:rPr kumimoji="1" lang="ja-JP" altLang="en-US" sz="1200" dirty="0" smtClean="0">
                <a:solidFill>
                  <a:schemeClr val="tx1"/>
                </a:solidFill>
                <a:latin typeface="Meiryo UI" panose="020B0604030504040204" pitchFamily="50" charset="-128"/>
                <a:ea typeface="Meiryo UI" panose="020B0604030504040204" pitchFamily="50" charset="-128"/>
              </a:rPr>
              <a:t>の方からしか取得していない</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755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1.</a:t>
            </a:r>
            <a:r>
              <a:rPr lang="ja-JP" altLang="en-US" sz="1800" b="1" dirty="0">
                <a:latin typeface="Meiryo UI" panose="020B0604030504040204" pitchFamily="50" charset="-128"/>
                <a:ea typeface="Meiryo UI" panose="020B0604030504040204" pitchFamily="50" charset="-128"/>
              </a:rPr>
              <a:t>スキーマ</a:t>
            </a:r>
            <a:r>
              <a:rPr lang="en-US" altLang="ja-JP" sz="1800" b="1" dirty="0">
                <a:latin typeface="Meiryo UI" panose="020B0604030504040204" pitchFamily="50" charset="-128"/>
                <a:ea typeface="Meiryo UI" panose="020B0604030504040204" pitchFamily="50" charset="-128"/>
              </a:rPr>
              <a:t>2</a:t>
            </a:r>
            <a:r>
              <a:rPr lang="ja-JP" altLang="en-US" sz="1800" b="1" dirty="0" smtClean="0">
                <a:latin typeface="Meiryo UI" panose="020B0604030504040204" pitchFamily="50" charset="-128"/>
                <a:ea typeface="Meiryo UI" panose="020B0604030504040204" pitchFamily="50" charset="-128"/>
              </a:rPr>
              <a:t>の検歴テーブル</a:t>
            </a:r>
            <a:r>
              <a:rPr lang="ja-JP" altLang="en-US" sz="1800" b="1" dirty="0">
                <a:latin typeface="Meiryo UI" panose="020B0604030504040204" pitchFamily="50" charset="-128"/>
                <a:ea typeface="Meiryo UI" panose="020B0604030504040204" pitchFamily="50" charset="-128"/>
              </a:rPr>
              <a:t>の取得項目不備（</a:t>
            </a:r>
            <a:r>
              <a:rPr lang="en-US" altLang="ja-JP" sz="1800" b="1" dirty="0">
                <a:latin typeface="Meiryo UI" panose="020B0604030504040204" pitchFamily="50" charset="-128"/>
                <a:ea typeface="Meiryo UI" panose="020B0604030504040204" pitchFamily="50" charset="-128"/>
              </a:rPr>
              <a:t>mil_pro_0040</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対応方針</a:t>
            </a:r>
            <a:r>
              <a:rPr lang="en-US" altLang="ja-JP" dirty="0" smtClean="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実際登録されている値も全ての項目に設定されているとは言い難く、参考程度の内容となって</a:t>
            </a:r>
            <a:r>
              <a:rPr lang="ja-JP" altLang="en-US" dirty="0">
                <a:latin typeface="Meiryo UI" panose="020B0604030504040204" pitchFamily="50" charset="-128"/>
                <a:ea typeface="Meiryo UI" panose="020B0604030504040204" pitchFamily="50" charset="-128"/>
              </a:rPr>
              <a:t>いることも</a:t>
            </a:r>
            <a:r>
              <a:rPr lang="ja-JP" altLang="en-US" dirty="0" smtClean="0">
                <a:latin typeface="Meiryo UI" panose="020B0604030504040204" pitchFamily="50" charset="-128"/>
                <a:ea typeface="Meiryo UI" panose="020B0604030504040204" pitchFamily="50" charset="-128"/>
              </a:rPr>
              <a:t>あり、京大案件以外では直接データ提供を行っていないとの認識。</a:t>
            </a:r>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また改修後、再取込が必要となり、取込完了にかなりの時間を要す</a:t>
            </a:r>
            <a:r>
              <a:rPr lang="ja-JP" altLang="en-US" dirty="0">
                <a:latin typeface="Meiryo UI" panose="020B0604030504040204" pitchFamily="50" charset="-128"/>
                <a:ea typeface="Meiryo UI" panose="020B0604030504040204" pitchFamily="50" charset="-128"/>
              </a:rPr>
              <a:t>る</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endParaRPr lang="en-US" altLang="ja-JP" dirty="0" smtClean="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marL="920140" lvl="1" indent="-457200">
              <a:buFont typeface="+mj-lt"/>
              <a:buAutoNum type="arabicPeriod"/>
            </a:pPr>
            <a:r>
              <a:rPr lang="ja-JP" altLang="en-US" dirty="0" smtClean="0">
                <a:latin typeface="Meiryo UI" panose="020B0604030504040204" pitchFamily="50" charset="-128"/>
                <a:ea typeface="Meiryo UI" panose="020B0604030504040204" pitchFamily="50" charset="-128"/>
              </a:rPr>
              <a:t>今後のデータ提供案件で前記項目はデータ提供を行わないこととする。</a:t>
            </a:r>
            <a:endParaRPr lang="en-US" altLang="ja-JP" dirty="0" smtClean="0">
              <a:latin typeface="Meiryo UI" panose="020B0604030504040204" pitchFamily="50" charset="-128"/>
              <a:ea typeface="Meiryo UI" panose="020B0604030504040204" pitchFamily="50" charset="-128"/>
            </a:endParaRPr>
          </a:p>
          <a:p>
            <a:pPr marL="920140" lvl="1" indent="-457200">
              <a:buFont typeface="+mj-lt"/>
              <a:buAutoNum type="arabicPeriod"/>
            </a:pPr>
            <a:endParaRPr lang="en-US" altLang="ja-JP" dirty="0" smtClean="0">
              <a:latin typeface="Meiryo UI" panose="020B0604030504040204" pitchFamily="50" charset="-128"/>
              <a:ea typeface="Meiryo UI" panose="020B0604030504040204" pitchFamily="50" charset="-128"/>
            </a:endParaRPr>
          </a:p>
          <a:p>
            <a:pPr marL="920140" lvl="1" indent="-457200">
              <a:buFont typeface="+mj-lt"/>
              <a:buAutoNum type="arabicPeriod"/>
            </a:pPr>
            <a:r>
              <a:rPr lang="ja-JP" altLang="en-US" dirty="0" smtClean="0">
                <a:latin typeface="Meiryo UI" panose="020B0604030504040204" pitchFamily="50" charset="-128"/>
                <a:ea typeface="Meiryo UI" panose="020B0604030504040204" pitchFamily="50" charset="-128"/>
              </a:rPr>
              <a:t>既に提供済みで継続する可能性のある京大案件については、</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継続提供できるようにスキーマ</a:t>
            </a:r>
            <a:r>
              <a:rPr lang="en-US" altLang="ja-JP" dirty="0" smtClean="0">
                <a:latin typeface="Meiryo UI" panose="020B0604030504040204" pitchFamily="50" charset="-128"/>
                <a:ea typeface="Meiryo UI" panose="020B0604030504040204" pitchFamily="50" charset="-128"/>
              </a:rPr>
              <a:t>4</a:t>
            </a:r>
            <a:r>
              <a:rPr lang="ja-JP" altLang="en-US" dirty="0" smtClean="0">
                <a:latin typeface="Meiryo UI" panose="020B0604030504040204" pitchFamily="50" charset="-128"/>
                <a:ea typeface="Meiryo UI" panose="020B0604030504040204" pitchFamily="50" charset="-128"/>
              </a:rPr>
              <a:t>でのデータ取込を継続することで対応できるようにする。</a:t>
            </a:r>
            <a:endParaRPr lang="en-US" altLang="ja-JP" dirty="0" smtClean="0">
              <a:latin typeface="Meiryo UI" panose="020B0604030504040204" pitchFamily="50" charset="-128"/>
              <a:ea typeface="Meiryo UI" panose="020B0604030504040204" pitchFamily="50" charset="-128"/>
            </a:endParaRPr>
          </a:p>
        </p:txBody>
      </p:sp>
      <p:sp>
        <p:nvSpPr>
          <p:cNvPr id="4" name="フローチャート: 組合せ 3"/>
          <p:cNvSpPr/>
          <p:nvPr/>
        </p:nvSpPr>
        <p:spPr>
          <a:xfrm>
            <a:off x="2219342" y="2430276"/>
            <a:ext cx="5080883" cy="652007"/>
          </a:xfrm>
          <a:prstGeom prst="flowChartMerg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8718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2.</a:t>
            </a:r>
            <a:r>
              <a:rPr lang="ja-JP" altLang="en-US" sz="1800" b="1" dirty="0">
                <a:latin typeface="Meiryo UI" panose="020B0604030504040204" pitchFamily="50" charset="-128"/>
                <a:ea typeface="Meiryo UI" panose="020B0604030504040204" pitchFamily="50" charset="-128"/>
              </a:rPr>
              <a:t>スキーマ</a:t>
            </a:r>
            <a:r>
              <a:rPr lang="en-US" altLang="ja-JP" sz="1800" b="1" dirty="0">
                <a:latin typeface="Meiryo UI" panose="020B0604030504040204" pitchFamily="50" charset="-128"/>
                <a:ea typeface="Meiryo UI" panose="020B0604030504040204" pitchFamily="50" charset="-128"/>
              </a:rPr>
              <a:t>2</a:t>
            </a:r>
            <a:r>
              <a:rPr lang="ja-JP" altLang="en-US" sz="1800" b="1" dirty="0">
                <a:latin typeface="Meiryo UI" panose="020B0604030504040204" pitchFamily="50" charset="-128"/>
                <a:ea typeface="Meiryo UI" panose="020B0604030504040204" pitchFamily="50" charset="-128"/>
              </a:rPr>
              <a:t>の取込仕様の留意点 </a:t>
            </a:r>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リレーションの欠落</a:t>
            </a:r>
            <a:r>
              <a:rPr lang="en-US" altLang="ja-JP" sz="1800" b="1" dirty="0">
                <a:latin typeface="Meiryo UI" panose="020B0604030504040204" pitchFamily="50" charset="-128"/>
                <a:ea typeface="Meiryo UI" panose="020B0604030504040204" pitchFamily="50" charset="-128"/>
              </a:rPr>
              <a:t>-</a:t>
            </a: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スキーマ</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の取込仕様により、本来の</a:t>
            </a:r>
            <a:r>
              <a:rPr lang="en-US" altLang="ja-JP" dirty="0" smtClean="0">
                <a:latin typeface="Meiryo UI" panose="020B0604030504040204" pitchFamily="50" charset="-128"/>
                <a:ea typeface="Meiryo UI" panose="020B0604030504040204" pitchFamily="50" charset="-128"/>
              </a:rPr>
              <a:t>ER</a:t>
            </a:r>
            <a:r>
              <a:rPr lang="ja-JP" altLang="en-US" dirty="0" smtClean="0">
                <a:latin typeface="Meiryo UI" panose="020B0604030504040204" pitchFamily="50" charset="-128"/>
                <a:ea typeface="Meiryo UI" panose="020B0604030504040204" pitchFamily="50" charset="-128"/>
              </a:rPr>
              <a:t>上で子となるテーブルのレコードが存在するにもかかわらず、</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親となるテーブルのレコードが存在しないケースが存在する。</a:t>
            </a:r>
            <a:endParaRPr lang="ja-JP" altLang="en-US"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pic>
        <p:nvPicPr>
          <p:cNvPr id="78" name="図 77"/>
          <p:cNvPicPr>
            <a:picLocks noChangeAspect="1"/>
          </p:cNvPicPr>
          <p:nvPr/>
        </p:nvPicPr>
        <p:blipFill rotWithShape="1">
          <a:blip r:embed="rId2"/>
          <a:srcRect l="21854" t="13058" r="17966" b="23416"/>
          <a:stretch/>
        </p:blipFill>
        <p:spPr>
          <a:xfrm>
            <a:off x="1242640" y="2181555"/>
            <a:ext cx="6389396" cy="3920462"/>
          </a:xfrm>
          <a:prstGeom prst="rect">
            <a:avLst/>
          </a:prstGeom>
          <a:ln w="12700">
            <a:solidFill>
              <a:schemeClr val="tx1"/>
            </a:solidFill>
          </a:ln>
        </p:spPr>
      </p:pic>
      <p:sp>
        <p:nvSpPr>
          <p:cNvPr id="79" name="正方形/長方形 78"/>
          <p:cNvSpPr/>
          <p:nvPr/>
        </p:nvSpPr>
        <p:spPr>
          <a:xfrm>
            <a:off x="847746" y="1731220"/>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ja-JP" altLang="en-US" sz="1400" u="sng" dirty="0" smtClean="0">
                <a:solidFill>
                  <a:schemeClr val="tx1"/>
                </a:solidFill>
                <a:latin typeface="Meiryo UI" panose="020B0604030504040204" pitchFamily="50" charset="-128"/>
                <a:ea typeface="Meiryo UI" panose="020B0604030504040204" pitchFamily="50" charset="-128"/>
              </a:rPr>
              <a:t>検歴情報の主なテーブルの</a:t>
            </a:r>
            <a:r>
              <a:rPr lang="en-US" altLang="ja-JP" sz="1400" u="sng" dirty="0" smtClean="0">
                <a:solidFill>
                  <a:schemeClr val="tx1"/>
                </a:solidFill>
                <a:latin typeface="Meiryo UI" panose="020B0604030504040204" pitchFamily="50" charset="-128"/>
                <a:ea typeface="Meiryo UI" panose="020B0604030504040204" pitchFamily="50" charset="-128"/>
              </a:rPr>
              <a:t>ER</a:t>
            </a:r>
            <a:r>
              <a:rPr lang="ja-JP" altLang="en-US" sz="1400" u="sng" dirty="0" smtClean="0">
                <a:solidFill>
                  <a:schemeClr val="tx1"/>
                </a:solidFill>
                <a:latin typeface="Meiryo UI" panose="020B0604030504040204" pitchFamily="50" charset="-128"/>
                <a:ea typeface="Meiryo UI" panose="020B0604030504040204" pitchFamily="50" charset="-128"/>
              </a:rPr>
              <a:t>図</a:t>
            </a:r>
            <a:endParaRPr lang="ja-JP" altLang="en-US" sz="1400" u="sng" dirty="0">
              <a:solidFill>
                <a:schemeClr val="tx1"/>
              </a:solidFill>
              <a:latin typeface="Meiryo UI" panose="020B0604030504040204" pitchFamily="50" charset="-128"/>
              <a:ea typeface="Meiryo UI" panose="020B0604030504040204" pitchFamily="50" charset="-128"/>
            </a:endParaRPr>
          </a:p>
        </p:txBody>
      </p:sp>
      <p:sp>
        <p:nvSpPr>
          <p:cNvPr id="80" name="正方形/長方形 79"/>
          <p:cNvSpPr/>
          <p:nvPr/>
        </p:nvSpPr>
        <p:spPr>
          <a:xfrm>
            <a:off x="1242640" y="2181555"/>
            <a:ext cx="1572122" cy="3915582"/>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81" name="線吹き出し 1 (枠付き) 80"/>
          <p:cNvSpPr/>
          <p:nvPr/>
        </p:nvSpPr>
        <p:spPr>
          <a:xfrm>
            <a:off x="3687522" y="1359823"/>
            <a:ext cx="5472381" cy="699565"/>
          </a:xfrm>
          <a:prstGeom prst="borderCallout1">
            <a:avLst>
              <a:gd name="adj1" fmla="val 47508"/>
              <a:gd name="adj2" fmla="val -260"/>
              <a:gd name="adj3" fmla="val 173235"/>
              <a:gd name="adj4" fmla="val -1584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親となる検歴情報テーブルに対して異なる検体材料テーブルと検査項目テーブルは</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en-US" altLang="ja-JP" sz="1200" dirty="0" smtClean="0">
                <a:solidFill>
                  <a:schemeClr val="tx1"/>
                </a:solidFill>
                <a:latin typeface="Meiryo UI" panose="020B0604030504040204" pitchFamily="50" charset="-128"/>
                <a:ea typeface="Meiryo UI" panose="020B0604030504040204" pitchFamily="50" charset="-128"/>
              </a:rPr>
              <a:t>1</a:t>
            </a:r>
            <a:r>
              <a:rPr kumimoji="1" lang="ja-JP" altLang="en-US" sz="1200" dirty="0" smtClean="0">
                <a:solidFill>
                  <a:schemeClr val="tx1"/>
                </a:solidFill>
                <a:latin typeface="Meiryo UI" panose="020B0604030504040204" pitchFamily="50" charset="-128"/>
                <a:ea typeface="Meiryo UI" panose="020B0604030504040204" pitchFamily="50" charset="-128"/>
              </a:rPr>
              <a:t>対</a:t>
            </a:r>
            <a:r>
              <a:rPr kumimoji="1" lang="en-US" altLang="ja-JP" sz="1200" dirty="0" smtClean="0">
                <a:solidFill>
                  <a:schemeClr val="tx1"/>
                </a:solidFill>
                <a:latin typeface="Meiryo UI" panose="020B0604030504040204" pitchFamily="50" charset="-128"/>
                <a:ea typeface="Meiryo UI" panose="020B0604030504040204" pitchFamily="50" charset="-128"/>
              </a:rPr>
              <a:t>0</a:t>
            </a:r>
            <a:r>
              <a:rPr kumimoji="1" lang="ja-JP" altLang="en-US" sz="1200" dirty="0" smtClean="0">
                <a:solidFill>
                  <a:schemeClr val="tx1"/>
                </a:solidFill>
                <a:latin typeface="Meiryo UI" panose="020B0604030504040204" pitchFamily="50" charset="-128"/>
                <a:ea typeface="Meiryo UI" panose="020B0604030504040204" pitchFamily="50" charset="-128"/>
              </a:rPr>
              <a:t>以上の関係となるはずだ</a:t>
            </a:r>
            <a:r>
              <a:rPr lang="ja-JP" altLang="en-US" sz="1200" dirty="0">
                <a:solidFill>
                  <a:schemeClr val="tx1"/>
                </a:solidFill>
                <a:latin typeface="Meiryo UI" panose="020B0604030504040204" pitchFamily="50" charset="-128"/>
                <a:ea typeface="Meiryo UI" panose="020B0604030504040204" pitchFamily="50" charset="-128"/>
              </a:rPr>
              <a:t>が、検歴情報</a:t>
            </a:r>
            <a:r>
              <a:rPr lang="ja-JP" altLang="en-US" sz="1200" dirty="0" smtClean="0">
                <a:solidFill>
                  <a:schemeClr val="tx1"/>
                </a:solidFill>
                <a:latin typeface="Meiryo UI" panose="020B0604030504040204" pitchFamily="50" charset="-128"/>
                <a:ea typeface="Meiryo UI" panose="020B0604030504040204" pitchFamily="50" charset="-128"/>
              </a:rPr>
              <a:t>テーブルのレコードが存在しないケースがある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395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2.</a:t>
            </a:r>
            <a:r>
              <a:rPr lang="ja-JP" altLang="en-US" sz="1800" b="1" dirty="0">
                <a:latin typeface="Meiryo UI" panose="020B0604030504040204" pitchFamily="50" charset="-128"/>
                <a:ea typeface="Meiryo UI" panose="020B0604030504040204" pitchFamily="50" charset="-128"/>
              </a:rPr>
              <a:t>スキーマ</a:t>
            </a:r>
            <a:r>
              <a:rPr lang="en-US" altLang="ja-JP" sz="1800" b="1" dirty="0">
                <a:latin typeface="Meiryo UI" panose="020B0604030504040204" pitchFamily="50" charset="-128"/>
                <a:ea typeface="Meiryo UI" panose="020B0604030504040204" pitchFamily="50" charset="-128"/>
              </a:rPr>
              <a:t>2</a:t>
            </a:r>
            <a:r>
              <a:rPr lang="ja-JP" altLang="en-US" sz="1800" b="1" dirty="0">
                <a:latin typeface="Meiryo UI" panose="020B0604030504040204" pitchFamily="50" charset="-128"/>
                <a:ea typeface="Meiryo UI" panose="020B0604030504040204" pitchFamily="50" charset="-128"/>
              </a:rPr>
              <a:t>の取込仕様の留意点 </a:t>
            </a:r>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リレーションの欠落</a:t>
            </a:r>
            <a:r>
              <a:rPr lang="en-US" altLang="ja-JP" sz="1800" b="1" dirty="0">
                <a:latin typeface="Meiryo UI" panose="020B0604030504040204" pitchFamily="50" charset="-128"/>
                <a:ea typeface="Meiryo UI" panose="020B0604030504040204" pitchFamily="50" charset="-128"/>
              </a:rPr>
              <a:t>-</a:t>
            </a: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発生</a:t>
            </a:r>
            <a:r>
              <a:rPr lang="ja-JP" altLang="en-US" dirty="0" smtClean="0">
                <a:latin typeface="Meiryo UI" panose="020B0604030504040204" pitchFamily="50" charset="-128"/>
                <a:ea typeface="Meiryo UI" panose="020B0604030504040204" pitchFamily="50" charset="-128"/>
              </a:rPr>
              <a:t>するケース</a:t>
            </a:r>
            <a:r>
              <a:rPr lang="en-US" altLang="ja-JP" dirty="0" smtClean="0">
                <a:latin typeface="Meiryo UI" panose="020B0604030504040204" pitchFamily="50" charset="-128"/>
                <a:ea typeface="Meiryo UI" panose="020B0604030504040204" pitchFamily="50" charset="-128"/>
              </a:rPr>
              <a:t>】</a:t>
            </a:r>
          </a:p>
          <a:p>
            <a:pPr lvl="1"/>
            <a:r>
              <a:rPr lang="ja-JP" altLang="en-US" dirty="0" smtClean="0">
                <a:latin typeface="Meiryo UI" panose="020B0604030504040204" pitchFamily="50" charset="-128"/>
                <a:ea typeface="Meiryo UI" panose="020B0604030504040204" pitchFamily="50" charset="-128"/>
              </a:rPr>
              <a:t>親テーブルのシステム導出項目以外の項目が全て</a:t>
            </a:r>
            <a:r>
              <a:rPr lang="en-US" altLang="ja-JP" dirty="0" smtClean="0">
                <a:latin typeface="Meiryo UI" panose="020B0604030504040204" pitchFamily="50" charset="-128"/>
                <a:ea typeface="Meiryo UI" panose="020B0604030504040204" pitchFamily="50" charset="-128"/>
              </a:rPr>
              <a:t>Null</a:t>
            </a:r>
            <a:r>
              <a:rPr lang="ja-JP" altLang="en-US" dirty="0" smtClean="0">
                <a:latin typeface="Meiryo UI" panose="020B0604030504040204" pitchFamily="50" charset="-128"/>
                <a:ea typeface="Meiryo UI" panose="020B0604030504040204" pitchFamily="50" charset="-128"/>
              </a:rPr>
              <a:t>の場合に発生する。</a:t>
            </a:r>
            <a:endParaRPr lang="ja-JP" altLang="en-US"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pic>
        <p:nvPicPr>
          <p:cNvPr id="78" name="図 77"/>
          <p:cNvPicPr>
            <a:picLocks noChangeAspect="1"/>
          </p:cNvPicPr>
          <p:nvPr/>
        </p:nvPicPr>
        <p:blipFill rotWithShape="1">
          <a:blip r:embed="rId2"/>
          <a:srcRect l="21854" t="13058" r="17966" b="23416"/>
          <a:stretch/>
        </p:blipFill>
        <p:spPr>
          <a:xfrm>
            <a:off x="1242640" y="2181555"/>
            <a:ext cx="6389396" cy="3920462"/>
          </a:xfrm>
          <a:prstGeom prst="rect">
            <a:avLst/>
          </a:prstGeom>
          <a:ln w="12700">
            <a:solidFill>
              <a:schemeClr val="tx1"/>
            </a:solidFill>
          </a:ln>
        </p:spPr>
      </p:pic>
      <p:sp>
        <p:nvSpPr>
          <p:cNvPr id="79" name="正方形/長方形 78"/>
          <p:cNvSpPr/>
          <p:nvPr/>
        </p:nvSpPr>
        <p:spPr>
          <a:xfrm>
            <a:off x="847746" y="1731220"/>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ja-JP" altLang="en-US" sz="1400" u="sng" dirty="0" smtClean="0">
                <a:solidFill>
                  <a:schemeClr val="tx1"/>
                </a:solidFill>
                <a:latin typeface="Meiryo UI" panose="020B0604030504040204" pitchFamily="50" charset="-128"/>
                <a:ea typeface="Meiryo UI" panose="020B0604030504040204" pitchFamily="50" charset="-128"/>
              </a:rPr>
              <a:t>検歴情報の主なテーブルの</a:t>
            </a:r>
            <a:r>
              <a:rPr lang="en-US" altLang="ja-JP" sz="1400" u="sng" dirty="0" smtClean="0">
                <a:solidFill>
                  <a:schemeClr val="tx1"/>
                </a:solidFill>
                <a:latin typeface="Meiryo UI" panose="020B0604030504040204" pitchFamily="50" charset="-128"/>
                <a:ea typeface="Meiryo UI" panose="020B0604030504040204" pitchFamily="50" charset="-128"/>
              </a:rPr>
              <a:t>ER</a:t>
            </a:r>
            <a:r>
              <a:rPr lang="ja-JP" altLang="en-US" sz="1400" u="sng" dirty="0" smtClean="0">
                <a:solidFill>
                  <a:schemeClr val="tx1"/>
                </a:solidFill>
                <a:latin typeface="Meiryo UI" panose="020B0604030504040204" pitchFamily="50" charset="-128"/>
                <a:ea typeface="Meiryo UI" panose="020B0604030504040204" pitchFamily="50" charset="-128"/>
              </a:rPr>
              <a:t>図</a:t>
            </a:r>
            <a:endParaRPr lang="ja-JP" altLang="en-US" sz="1400" u="sng" dirty="0">
              <a:solidFill>
                <a:schemeClr val="tx1"/>
              </a:solidFill>
              <a:latin typeface="Meiryo UI" panose="020B0604030504040204" pitchFamily="50" charset="-128"/>
              <a:ea typeface="Meiryo UI" panose="020B0604030504040204" pitchFamily="50" charset="-128"/>
            </a:endParaRPr>
          </a:p>
        </p:txBody>
      </p:sp>
      <p:sp>
        <p:nvSpPr>
          <p:cNvPr id="80" name="正方形/長方形 79"/>
          <p:cNvSpPr/>
          <p:nvPr/>
        </p:nvSpPr>
        <p:spPr>
          <a:xfrm>
            <a:off x="1242640" y="2369489"/>
            <a:ext cx="1572122" cy="1057523"/>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81" name="線吹き出し 1 (枠付き) 80"/>
          <p:cNvSpPr/>
          <p:nvPr/>
        </p:nvSpPr>
        <p:spPr>
          <a:xfrm>
            <a:off x="3522022" y="1956386"/>
            <a:ext cx="4205224" cy="2273707"/>
          </a:xfrm>
          <a:prstGeom prst="borderCallout1">
            <a:avLst>
              <a:gd name="adj1" fmla="val 47508"/>
              <a:gd name="adj2" fmla="val -260"/>
              <a:gd name="adj3" fmla="val 43405"/>
              <a:gd name="adj4" fmla="val -1685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tx1"/>
                </a:solidFill>
                <a:latin typeface="Meiryo UI" panose="020B0604030504040204" pitchFamily="50" charset="-128"/>
                <a:ea typeface="Meiryo UI" panose="020B0604030504040204" pitchFamily="50" charset="-128"/>
              </a:rPr>
              <a:t>システム導出項目</a:t>
            </a:r>
            <a:r>
              <a:rPr kumimoji="1" lang="en-US" altLang="ja-JP" sz="1200" dirty="0" smtClean="0">
                <a:solidFill>
                  <a:schemeClr val="tx1"/>
                </a:solidFill>
                <a:latin typeface="Meiryo UI" panose="020B0604030504040204" pitchFamily="50" charset="-128"/>
                <a:ea typeface="Meiryo UI" panose="020B0604030504040204" pitchFamily="50" charset="-128"/>
              </a:rPr>
              <a:t>】</a:t>
            </a:r>
          </a:p>
          <a:p>
            <a:r>
              <a:rPr kumimoji="1" lang="ja-JP" altLang="en-US" sz="1200" dirty="0" smtClean="0">
                <a:solidFill>
                  <a:schemeClr val="tx1"/>
                </a:solidFill>
                <a:latin typeface="Meiryo UI" panose="020B0604030504040204" pitchFamily="50" charset="-128"/>
                <a:ea typeface="Meiryo UI" panose="020B0604030504040204" pitchFamily="50" charset="-128"/>
              </a:rPr>
              <a:t>・共通部分から取得する項目</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　→施設</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err="1"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err="1"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UID</a:t>
            </a:r>
            <a:br>
              <a:rPr lang="en-US" altLang="ja-JP" sz="1200" dirty="0" smtClean="0">
                <a:solidFill>
                  <a:schemeClr val="tx1"/>
                </a:solidFill>
                <a:latin typeface="Meiryo UI" panose="020B0604030504040204" pitchFamily="50" charset="-128"/>
                <a:ea typeface="Meiryo UI" panose="020B0604030504040204" pitchFamily="50" charset="-128"/>
              </a:rPr>
            </a:b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登録上、</a:t>
            </a:r>
            <a:r>
              <a:rPr kumimoji="1" lang="en-US" altLang="ja-JP" sz="1200" dirty="0" smtClean="0">
                <a:solidFill>
                  <a:schemeClr val="tx1"/>
                </a:solidFill>
                <a:latin typeface="Meiryo UI" panose="020B0604030504040204" pitchFamily="50" charset="-128"/>
                <a:ea typeface="Meiryo UI" panose="020B0604030504040204" pitchFamily="50" charset="-128"/>
              </a:rPr>
              <a:t>PK</a:t>
            </a:r>
            <a:r>
              <a:rPr kumimoji="1" lang="ja-JP" altLang="en-US" sz="1200" dirty="0" smtClean="0">
                <a:solidFill>
                  <a:schemeClr val="tx1"/>
                </a:solidFill>
                <a:latin typeface="Meiryo UI" panose="020B0604030504040204" pitchFamily="50" charset="-128"/>
                <a:ea typeface="Meiryo UI" panose="020B0604030504040204" pitchFamily="50" charset="-128"/>
              </a:rPr>
              <a:t>重複を防ぐために必要な連番</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→検歴</a:t>
            </a:r>
            <a:r>
              <a:rPr lang="en-US" altLang="ja-JP" sz="1200" dirty="0" smtClean="0">
                <a:solidFill>
                  <a:schemeClr val="tx1"/>
                </a:solidFill>
                <a:latin typeface="Meiryo UI" panose="020B0604030504040204" pitchFamily="50" charset="-128"/>
                <a:ea typeface="Meiryo UI" panose="020B0604030504040204" pitchFamily="50" charset="-128"/>
              </a:rPr>
              <a:t>SEQ</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上の共通項目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　</a:t>
            </a:r>
            <a:r>
              <a:rPr kumimoji="1" lang="ja-JP" altLang="en-US" sz="1200" dirty="0" smtClean="0">
                <a:solidFill>
                  <a:schemeClr val="tx1"/>
                </a:solidFill>
                <a:latin typeface="Meiryo UI" panose="020B0604030504040204" pitchFamily="50" charset="-128"/>
                <a:ea typeface="Meiryo UI" panose="020B0604030504040204" pitchFamily="50" charset="-128"/>
              </a:rPr>
              <a:t>→取込年月、診療年月、千年カルテ</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err="1" smtClean="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tx1"/>
                </a:solidFill>
                <a:latin typeface="Meiryo UI" panose="020B0604030504040204" pitchFamily="50" charset="-128"/>
                <a:ea typeface="Meiryo UI" panose="020B0604030504040204" pitchFamily="50" charset="-128"/>
              </a:rPr>
              <a:t>データ種別</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8" name="正方形/長方形 7"/>
          <p:cNvSpPr/>
          <p:nvPr/>
        </p:nvSpPr>
        <p:spPr>
          <a:xfrm>
            <a:off x="1242640" y="3427012"/>
            <a:ext cx="1572122" cy="2313830"/>
          </a:xfrm>
          <a:prstGeom prst="rect">
            <a:avLst/>
          </a:prstGeom>
          <a:noFill/>
          <a:ln w="254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線吹き出し 1 (枠付き) 8"/>
          <p:cNvSpPr/>
          <p:nvPr/>
        </p:nvSpPr>
        <p:spPr>
          <a:xfrm>
            <a:off x="3522021" y="4680427"/>
            <a:ext cx="4205225" cy="1020291"/>
          </a:xfrm>
          <a:prstGeom prst="borderCallout1">
            <a:avLst>
              <a:gd name="adj1" fmla="val 47508"/>
              <a:gd name="adj2" fmla="val -260"/>
              <a:gd name="adj3" fmla="val 27820"/>
              <a:gd name="adj4" fmla="val -16856"/>
            </a:avLst>
          </a:prstGeom>
          <a:solidFill>
            <a:schemeClr val="bg1"/>
          </a:solidFill>
          <a:ln w="1905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tx1"/>
                </a:solidFill>
                <a:latin typeface="Meiryo UI" panose="020B0604030504040204" pitchFamily="50" charset="-128"/>
                <a:ea typeface="Meiryo UI" panose="020B0604030504040204" pitchFamily="50" charset="-128"/>
              </a:rPr>
              <a:t>システム導出項目以外</a:t>
            </a:r>
            <a:r>
              <a:rPr kumimoji="1" lang="en-US" altLang="ja-JP" sz="1200" dirty="0" smtClean="0">
                <a:solidFill>
                  <a:schemeClr val="tx1"/>
                </a:solidFill>
                <a:latin typeface="Meiryo UI" panose="020B0604030504040204" pitchFamily="50" charset="-128"/>
                <a:ea typeface="Meiryo UI" panose="020B0604030504040204" pitchFamily="50" charset="-128"/>
              </a:rPr>
              <a:t>】</a:t>
            </a:r>
          </a:p>
          <a:p>
            <a:r>
              <a:rPr kumimoji="1" lang="ja-JP" altLang="en-US" sz="1200" dirty="0" smtClean="0">
                <a:solidFill>
                  <a:schemeClr val="tx1"/>
                </a:solidFill>
                <a:latin typeface="Meiryo UI" panose="020B0604030504040204" pitchFamily="50" charset="-128"/>
                <a:ea typeface="Meiryo UI" panose="020B0604030504040204" pitchFamily="50" charset="-128"/>
              </a:rPr>
              <a:t>・検歴情報の場合、採取日時、報告日時、報告状態など</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　</a:t>
            </a:r>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全て</a:t>
            </a:r>
            <a:r>
              <a:rPr lang="en-US" altLang="ja-JP" sz="1200" dirty="0" smtClean="0">
                <a:solidFill>
                  <a:srgbClr val="FF0000"/>
                </a:solidFill>
                <a:latin typeface="Meiryo UI" panose="020B0604030504040204" pitchFamily="50" charset="-128"/>
                <a:ea typeface="Meiryo UI" panose="020B0604030504040204" pitchFamily="50" charset="-128"/>
              </a:rPr>
              <a:t>Null</a:t>
            </a:r>
            <a:r>
              <a:rPr lang="ja-JP" altLang="en-US" sz="1200" dirty="0" smtClean="0">
                <a:solidFill>
                  <a:srgbClr val="FF0000"/>
                </a:solidFill>
                <a:latin typeface="Meiryo UI" panose="020B0604030504040204" pitchFamily="50" charset="-128"/>
                <a:ea typeface="Meiryo UI" panose="020B0604030504040204" pitchFamily="50" charset="-128"/>
              </a:rPr>
              <a:t>の場合、当該レコードが登録されない仕様</a:t>
            </a:r>
            <a:endParaRPr kumimoji="1"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368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2.</a:t>
            </a:r>
            <a:r>
              <a:rPr lang="ja-JP" altLang="en-US" sz="1800" b="1" dirty="0">
                <a:latin typeface="Meiryo UI" panose="020B0604030504040204" pitchFamily="50" charset="-128"/>
                <a:ea typeface="Meiryo UI" panose="020B0604030504040204" pitchFamily="50" charset="-128"/>
              </a:rPr>
              <a:t>スキーマ</a:t>
            </a:r>
            <a:r>
              <a:rPr lang="en-US" altLang="ja-JP" sz="1800" b="1" dirty="0">
                <a:latin typeface="Meiryo UI" panose="020B0604030504040204" pitchFamily="50" charset="-128"/>
                <a:ea typeface="Meiryo UI" panose="020B0604030504040204" pitchFamily="50" charset="-128"/>
              </a:rPr>
              <a:t>2</a:t>
            </a:r>
            <a:r>
              <a:rPr lang="ja-JP" altLang="en-US" sz="1800" b="1" dirty="0">
                <a:latin typeface="Meiryo UI" panose="020B0604030504040204" pitchFamily="50" charset="-128"/>
                <a:ea typeface="Meiryo UI" panose="020B0604030504040204" pitchFamily="50" charset="-128"/>
              </a:rPr>
              <a:t>の取込仕様の留意点 </a:t>
            </a:r>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リレーションの欠落</a:t>
            </a:r>
            <a:r>
              <a:rPr lang="en-US" altLang="ja-JP" sz="1800" b="1" dirty="0">
                <a:latin typeface="Meiryo UI" panose="020B0604030504040204" pitchFamily="50" charset="-128"/>
                <a:ea typeface="Meiryo UI" panose="020B0604030504040204" pitchFamily="50" charset="-128"/>
              </a:rPr>
              <a:t>-</a:t>
            </a:r>
          </a:p>
        </p:txBody>
      </p:sp>
      <p:sp>
        <p:nvSpPr>
          <p:cNvPr id="11"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当事象における留意点</a:t>
            </a:r>
            <a:r>
              <a:rPr lang="en-US" altLang="ja-JP" dirty="0" smtClean="0">
                <a:latin typeface="Meiryo UI" panose="020B0604030504040204" pitchFamily="50" charset="-128"/>
                <a:ea typeface="Meiryo UI" panose="020B0604030504040204" pitchFamily="50" charset="-128"/>
              </a:rPr>
              <a:t>】</a:t>
            </a:r>
          </a:p>
          <a:p>
            <a:pPr lvl="1"/>
            <a:r>
              <a:rPr lang="ja-JP" altLang="en-US" dirty="0" smtClean="0">
                <a:latin typeface="Meiryo UI" panose="020B0604030504040204" pitchFamily="50" charset="-128"/>
                <a:ea typeface="Meiryo UI" panose="020B0604030504040204" pitchFamily="50" charset="-128"/>
              </a:rPr>
              <a:t>不要な場合は親テーブルと結合せず、抽出対象のテーブルのみを参照する</a:t>
            </a:r>
            <a:r>
              <a:rPr lang="en-US" altLang="ja-JP" dirty="0" smtClean="0">
                <a:latin typeface="Meiryo UI" panose="020B0604030504040204" pitchFamily="50" charset="-128"/>
                <a:ea typeface="Meiryo UI" panose="020B0604030504040204" pitchFamily="50" charset="-128"/>
              </a:rPr>
              <a:t>SQL</a:t>
            </a:r>
            <a:r>
              <a:rPr lang="ja-JP" altLang="en-US" dirty="0" smtClean="0">
                <a:latin typeface="Meiryo UI" panose="020B0604030504040204" pitchFamily="50" charset="-128"/>
                <a:ea typeface="Meiryo UI" panose="020B0604030504040204" pitchFamily="50" charset="-128"/>
              </a:rPr>
              <a:t>にする。</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a:t>
            </a:r>
            <a:r>
              <a:rPr lang="ja-JP" altLang="en-US" dirty="0" smtClean="0">
                <a:solidFill>
                  <a:srgbClr val="FF0000"/>
                </a:solidFill>
                <a:latin typeface="Meiryo UI" panose="020B0604030504040204" pitchFamily="50" charset="-128"/>
                <a:ea typeface="Meiryo UI" panose="020B0604030504040204" pitchFamily="50" charset="-128"/>
              </a:rPr>
              <a:t>実際は親テーブルが必要なケースがほとんどであるため、意識する必要はないと思われる</a:t>
            </a:r>
            <a:endParaRPr lang="en-US" altLang="ja-JP" dirty="0" smtClean="0">
              <a:solidFill>
                <a:srgbClr val="FF0000"/>
              </a:solidFill>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検歴の場合は採取日時がないデータを利用するケースはほぼないと考えられる</a:t>
            </a:r>
            <a:endParaRPr lang="ja-JP" altLang="en-US"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pic>
        <p:nvPicPr>
          <p:cNvPr id="78" name="図 77"/>
          <p:cNvPicPr>
            <a:picLocks noChangeAspect="1"/>
          </p:cNvPicPr>
          <p:nvPr/>
        </p:nvPicPr>
        <p:blipFill rotWithShape="1">
          <a:blip r:embed="rId2"/>
          <a:srcRect l="21854" t="13058" r="17966" b="23416"/>
          <a:stretch/>
        </p:blipFill>
        <p:spPr>
          <a:xfrm>
            <a:off x="1242640" y="2181555"/>
            <a:ext cx="6389396" cy="3920462"/>
          </a:xfrm>
          <a:prstGeom prst="rect">
            <a:avLst/>
          </a:prstGeom>
          <a:ln w="12700">
            <a:solidFill>
              <a:schemeClr val="tx1"/>
            </a:solidFill>
          </a:ln>
        </p:spPr>
      </p:pic>
      <p:sp>
        <p:nvSpPr>
          <p:cNvPr id="79" name="正方形/長方形 78"/>
          <p:cNvSpPr/>
          <p:nvPr/>
        </p:nvSpPr>
        <p:spPr>
          <a:xfrm>
            <a:off x="847746" y="1731220"/>
            <a:ext cx="966167" cy="4503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r>
              <a:rPr lang="ja-JP" altLang="en-US" sz="1400" u="sng" dirty="0" smtClean="0">
                <a:solidFill>
                  <a:schemeClr val="tx1"/>
                </a:solidFill>
                <a:latin typeface="Meiryo UI" panose="020B0604030504040204" pitchFamily="50" charset="-128"/>
                <a:ea typeface="Meiryo UI" panose="020B0604030504040204" pitchFamily="50" charset="-128"/>
              </a:rPr>
              <a:t>検歴情報の主なテーブルの</a:t>
            </a:r>
            <a:r>
              <a:rPr lang="en-US" altLang="ja-JP" sz="1400" u="sng" dirty="0" smtClean="0">
                <a:solidFill>
                  <a:schemeClr val="tx1"/>
                </a:solidFill>
                <a:latin typeface="Meiryo UI" panose="020B0604030504040204" pitchFamily="50" charset="-128"/>
                <a:ea typeface="Meiryo UI" panose="020B0604030504040204" pitchFamily="50" charset="-128"/>
              </a:rPr>
              <a:t>ER</a:t>
            </a:r>
            <a:r>
              <a:rPr lang="ja-JP" altLang="en-US" sz="1400" u="sng" dirty="0" smtClean="0">
                <a:solidFill>
                  <a:schemeClr val="tx1"/>
                </a:solidFill>
                <a:latin typeface="Meiryo UI" panose="020B0604030504040204" pitchFamily="50" charset="-128"/>
                <a:ea typeface="Meiryo UI" panose="020B0604030504040204" pitchFamily="50" charset="-128"/>
              </a:rPr>
              <a:t>図</a:t>
            </a:r>
            <a:endParaRPr lang="ja-JP" altLang="en-US" sz="1400" u="sng"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3659533" y="2181555"/>
            <a:ext cx="3894206" cy="3920462"/>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7" name="線吹き出し 1 (枠付き) 6"/>
          <p:cNvSpPr/>
          <p:nvPr/>
        </p:nvSpPr>
        <p:spPr>
          <a:xfrm>
            <a:off x="7398464" y="2576846"/>
            <a:ext cx="2381640" cy="1025096"/>
          </a:xfrm>
          <a:prstGeom prst="borderCallout1">
            <a:avLst>
              <a:gd name="adj1" fmla="val 47508"/>
              <a:gd name="adj2" fmla="val -260"/>
              <a:gd name="adj3" fmla="val 47951"/>
              <a:gd name="adj4" fmla="val -2992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例えば、採取日時の有無にかかわらず検体検査の一覧を取得するというケースの場合、検歴情報テーブルと結合しない</a:t>
            </a:r>
            <a:r>
              <a:rPr kumimoji="1" lang="en-US" altLang="ja-JP" sz="1200" dirty="0" smtClean="0">
                <a:solidFill>
                  <a:schemeClr val="tx1"/>
                </a:solidFill>
                <a:latin typeface="Meiryo UI" panose="020B0604030504040204" pitchFamily="50" charset="-128"/>
                <a:ea typeface="Meiryo UI" panose="020B0604030504040204" pitchFamily="50" charset="-128"/>
              </a:rPr>
              <a:t>SQL</a:t>
            </a:r>
            <a:r>
              <a:rPr kumimoji="1" lang="ja-JP" altLang="en-US" sz="1200" dirty="0" smtClean="0">
                <a:solidFill>
                  <a:schemeClr val="tx1"/>
                </a:solidFill>
                <a:latin typeface="Meiryo UI" panose="020B0604030504040204" pitchFamily="50" charset="-128"/>
                <a:ea typeface="Meiryo UI" panose="020B0604030504040204" pitchFamily="50" charset="-128"/>
              </a:rPr>
              <a:t>とすれば問題ない。</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1499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3.postgreSQL15</a:t>
            </a:r>
            <a:r>
              <a:rPr lang="ja-JP" altLang="en-US" sz="1800" b="1" dirty="0">
                <a:latin typeface="Meiryo UI" panose="020B0604030504040204" pitchFamily="50" charset="-128"/>
                <a:ea typeface="Meiryo UI" panose="020B0604030504040204" pitchFamily="50" charset="-128"/>
              </a:rPr>
              <a:t>へのバージョンアップの</a:t>
            </a:r>
            <a:r>
              <a:rPr lang="ja-JP" altLang="en-US" sz="1800" b="1" dirty="0" smtClean="0">
                <a:latin typeface="Meiryo UI" panose="020B0604030504040204" pitchFamily="50" charset="-128"/>
                <a:ea typeface="Meiryo UI" panose="020B0604030504040204" pitchFamily="50" charset="-128"/>
              </a:rPr>
              <a:t>影響</a:t>
            </a:r>
            <a:r>
              <a:rPr lang="en-US" altLang="ja-JP" sz="1800" b="1" dirty="0" smtClean="0">
                <a:latin typeface="Meiryo UI" panose="020B0604030504040204" pitchFamily="50" charset="-128"/>
                <a:ea typeface="Meiryo UI" panose="020B0604030504040204" pitchFamily="50" charset="-128"/>
              </a:rPr>
              <a:t/>
            </a:r>
            <a:br>
              <a:rPr lang="en-US" altLang="ja-JP" sz="1800" b="1" dirty="0" smtClean="0">
                <a:latin typeface="Meiryo UI" panose="020B0604030504040204" pitchFamily="50" charset="-128"/>
                <a:ea typeface="Meiryo UI" panose="020B0604030504040204" pitchFamily="50" charset="-128"/>
              </a:rPr>
            </a:br>
            <a:r>
              <a:rPr lang="ja-JP" altLang="en-US" sz="1800" b="1" dirty="0">
                <a:latin typeface="Meiryo UI" panose="020B0604030504040204" pitchFamily="50" charset="-128"/>
                <a:ea typeface="Meiryo UI" panose="020B0604030504040204" pitchFamily="50" charset="-128"/>
              </a:rPr>
              <a:t>　</a:t>
            </a:r>
            <a:r>
              <a:rPr lang="ja-JP" altLang="en-US" sz="1800" b="1" dirty="0" smtClean="0">
                <a:latin typeface="Meiryo UI" panose="020B0604030504040204" pitchFamily="50" charset="-128"/>
                <a:ea typeface="Meiryo UI" panose="020B0604030504040204" pitchFamily="50" charset="-128"/>
              </a:rPr>
              <a:t>　　　　                             </a:t>
            </a:r>
            <a:r>
              <a:rPr lang="en-US" altLang="ja-JP" sz="1800" b="1" dirty="0" smtClean="0">
                <a:latin typeface="Meiryo UI" panose="020B0604030504040204" pitchFamily="50" charset="-128"/>
                <a:ea typeface="Meiryo UI" panose="020B0604030504040204" pitchFamily="50" charset="-128"/>
              </a:rPr>
              <a:t>–</a:t>
            </a:r>
            <a:r>
              <a:rPr lang="en-US" altLang="ja-JP" sz="1800" b="1" dirty="0">
                <a:latin typeface="Meiryo UI" panose="020B0604030504040204" pitchFamily="50" charset="-128"/>
                <a:ea typeface="Meiryo UI" panose="020B0604030504040204" pitchFamily="50" charset="-128"/>
              </a:rPr>
              <a:t>substring</a:t>
            </a:r>
            <a:r>
              <a:rPr lang="ja-JP" altLang="en-US" sz="1800" b="1" dirty="0">
                <a:latin typeface="Meiryo UI" panose="020B0604030504040204" pitchFamily="50" charset="-128"/>
                <a:ea typeface="Meiryo UI" panose="020B0604030504040204" pitchFamily="50" charset="-128"/>
              </a:rPr>
              <a:t>関数の</a:t>
            </a:r>
            <a:r>
              <a:rPr lang="en-US" altLang="ja-JP" sz="1800" b="1" dirty="0">
                <a:latin typeface="Meiryo UI" panose="020B0604030504040204" pitchFamily="50" charset="-128"/>
                <a:ea typeface="Meiryo UI" panose="020B0604030504040204" pitchFamily="50" charset="-128"/>
              </a:rPr>
              <a:t>SQL</a:t>
            </a:r>
            <a:r>
              <a:rPr lang="ja-JP" altLang="en-US" sz="1800" b="1" dirty="0">
                <a:latin typeface="Meiryo UI" panose="020B0604030504040204" pitchFamily="50" charset="-128"/>
                <a:ea typeface="Meiryo UI" panose="020B0604030504040204" pitchFamily="50" charset="-128"/>
              </a:rPr>
              <a:t>標準化対応</a:t>
            </a:r>
            <a:r>
              <a:rPr lang="en-US" altLang="ja-JP" sz="1800" b="1" dirty="0">
                <a:latin typeface="Meiryo UI" panose="020B0604030504040204" pitchFamily="50" charset="-128"/>
                <a:ea typeface="Meiryo UI" panose="020B0604030504040204" pitchFamily="50" charset="-128"/>
              </a:rPr>
              <a:t>-</a:t>
            </a:r>
          </a:p>
        </p:txBody>
      </p:sp>
      <p:sp>
        <p:nvSpPr>
          <p:cNvPr id="11" name="テキスト プレースホルダー 1"/>
          <p:cNvSpPr txBox="1">
            <a:spLocks/>
          </p:cNvSpPr>
          <p:nvPr/>
        </p:nvSpPr>
        <p:spPr>
          <a:xfrm>
            <a:off x="369880" y="896938"/>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err="1" smtClean="0">
                <a:latin typeface="Meiryo UI" panose="020B0604030504040204" pitchFamily="50" charset="-128"/>
                <a:ea typeface="Meiryo UI" panose="020B0604030504040204" pitchFamily="50" charset="-128"/>
              </a:rPr>
              <a:t>postgreSQL</a:t>
            </a:r>
            <a:r>
              <a:rPr lang="ja-JP" altLang="en-US" dirty="0" smtClean="0">
                <a:latin typeface="Meiryo UI" panose="020B0604030504040204" pitchFamily="50" charset="-128"/>
                <a:ea typeface="Meiryo UI" panose="020B0604030504040204" pitchFamily="50" charset="-128"/>
              </a:rPr>
              <a:t>のバージョンが現行</a:t>
            </a:r>
            <a:r>
              <a:rPr lang="en-US" altLang="ja-JP" dirty="0" smtClean="0">
                <a:latin typeface="Meiryo UI" panose="020B0604030504040204" pitchFamily="50" charset="-128"/>
                <a:ea typeface="Meiryo UI" panose="020B0604030504040204" pitchFamily="50" charset="-128"/>
              </a:rPr>
              <a:t>10</a:t>
            </a:r>
            <a:r>
              <a:rPr lang="ja-JP" altLang="en-US" dirty="0" smtClean="0">
                <a:latin typeface="Meiryo UI" panose="020B0604030504040204" pitchFamily="50" charset="-128"/>
                <a:ea typeface="Meiryo UI" panose="020B0604030504040204" pitchFamily="50" charset="-128"/>
              </a:rPr>
              <a:t>から</a:t>
            </a:r>
            <a:r>
              <a:rPr lang="en-US" altLang="ja-JP" dirty="0" smtClean="0">
                <a:latin typeface="Meiryo UI" panose="020B0604030504040204" pitchFamily="50" charset="-128"/>
                <a:ea typeface="Meiryo UI" panose="020B0604030504040204" pitchFamily="50" charset="-128"/>
              </a:rPr>
              <a:t>15</a:t>
            </a:r>
            <a:r>
              <a:rPr lang="ja-JP" altLang="en-US" dirty="0" smtClean="0">
                <a:latin typeface="Meiryo UI" panose="020B0604030504040204" pitchFamily="50" charset="-128"/>
                <a:ea typeface="Meiryo UI" panose="020B0604030504040204" pitchFamily="50" charset="-128"/>
              </a:rPr>
              <a:t>にアップデートされる。</a:t>
            </a:r>
            <a:endParaRPr lang="ja-JP" altLang="en-US"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これに</a:t>
            </a:r>
            <a:r>
              <a:rPr lang="ja-JP" altLang="en-US" dirty="0" smtClean="0">
                <a:latin typeface="Meiryo UI" panose="020B0604030504040204" pitchFamily="50" charset="-128"/>
                <a:ea typeface="Meiryo UI" panose="020B0604030504040204" pitchFamily="50" charset="-128"/>
              </a:rPr>
              <a:t>伴う影響の中でデリバリ</a:t>
            </a:r>
            <a:r>
              <a:rPr lang="en-US" altLang="ja-JP" dirty="0" smtClean="0">
                <a:latin typeface="Meiryo UI" panose="020B0604030504040204" pitchFamily="50" charset="-128"/>
                <a:ea typeface="Meiryo UI" panose="020B0604030504040204" pitchFamily="50" charset="-128"/>
              </a:rPr>
              <a:t>Tm</a:t>
            </a:r>
            <a:r>
              <a:rPr lang="ja-JP" altLang="en-US" dirty="0" err="1" smtClean="0">
                <a:latin typeface="Meiryo UI" panose="020B0604030504040204" pitchFamily="50" charset="-128"/>
                <a:ea typeface="Meiryo UI" panose="020B0604030504040204" pitchFamily="50" charset="-128"/>
              </a:rPr>
              <a:t>にも</a:t>
            </a:r>
            <a:r>
              <a:rPr lang="ja-JP" altLang="en-US" dirty="0" smtClean="0">
                <a:latin typeface="Meiryo UI" panose="020B0604030504040204" pitchFamily="50" charset="-128"/>
                <a:ea typeface="Meiryo UI" panose="020B0604030504040204" pitchFamily="50" charset="-128"/>
              </a:rPr>
              <a:t>関係ありそうな項目として、</a:t>
            </a:r>
            <a:endParaRPr lang="en-US" altLang="ja-JP" dirty="0" smtClean="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substring</a:t>
            </a:r>
            <a:r>
              <a:rPr lang="ja-JP" altLang="en-US" dirty="0" smtClean="0">
                <a:latin typeface="Meiryo UI" panose="020B0604030504040204" pitchFamily="50" charset="-128"/>
                <a:ea typeface="Meiryo UI" panose="020B0604030504040204" pitchFamily="50" charset="-128"/>
              </a:rPr>
              <a:t>関数の仕様変更（</a:t>
            </a:r>
            <a:r>
              <a:rPr lang="en-US" altLang="ja-JP" dirty="0" smtClean="0">
                <a:latin typeface="Meiryo UI" panose="020B0604030504040204" pitchFamily="50" charset="-128"/>
                <a:ea typeface="Meiryo UI" panose="020B0604030504040204" pitchFamily="50" charset="-128"/>
              </a:rPr>
              <a:t>SQL</a:t>
            </a:r>
            <a:r>
              <a:rPr lang="ja-JP" altLang="en-US" smtClean="0">
                <a:latin typeface="Meiryo UI" panose="020B0604030504040204" pitchFamily="50" charset="-128"/>
                <a:ea typeface="Meiryo UI" panose="020B0604030504040204" pitchFamily="50" charset="-128"/>
              </a:rPr>
              <a:t>標準に準拠）が</a:t>
            </a:r>
            <a:r>
              <a:rPr lang="ja-JP" altLang="en-US" dirty="0" smtClean="0">
                <a:latin typeface="Meiryo UI" panose="020B0604030504040204" pitchFamily="50" charset="-128"/>
                <a:ea typeface="Meiryo UI" panose="020B0604030504040204" pitchFamily="50" charset="-128"/>
              </a:rPr>
              <a:t>ある。</a:t>
            </a:r>
            <a:endParaRPr lang="en-US" altLang="ja-JP" dirty="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pic>
        <p:nvPicPr>
          <p:cNvPr id="8" name="図 7"/>
          <p:cNvPicPr>
            <a:picLocks noChangeAspect="1"/>
          </p:cNvPicPr>
          <p:nvPr/>
        </p:nvPicPr>
        <p:blipFill rotWithShape="1">
          <a:blip r:embed="rId2"/>
          <a:srcRect l="947" t="21055" r="8628" b="8625"/>
          <a:stretch/>
        </p:blipFill>
        <p:spPr>
          <a:xfrm>
            <a:off x="1314449" y="1925747"/>
            <a:ext cx="6549353" cy="4466325"/>
          </a:xfrm>
          <a:prstGeom prst="rect">
            <a:avLst/>
          </a:prstGeom>
          <a:ln w="12700">
            <a:solidFill>
              <a:schemeClr val="tx1"/>
            </a:solidFill>
          </a:ln>
        </p:spPr>
      </p:pic>
      <p:sp>
        <p:nvSpPr>
          <p:cNvPr id="9" name="正方形/長方形 8"/>
          <p:cNvSpPr/>
          <p:nvPr/>
        </p:nvSpPr>
        <p:spPr>
          <a:xfrm>
            <a:off x="2180501" y="4035502"/>
            <a:ext cx="801238" cy="369521"/>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2" name="線吹き出し 1 (枠付き) 11"/>
          <p:cNvSpPr/>
          <p:nvPr/>
        </p:nvSpPr>
        <p:spPr>
          <a:xfrm>
            <a:off x="4759785" y="3840188"/>
            <a:ext cx="2348682" cy="620494"/>
          </a:xfrm>
          <a:prstGeom prst="borderCallout1">
            <a:avLst>
              <a:gd name="adj1" fmla="val 47508"/>
              <a:gd name="adj2" fmla="val -260"/>
              <a:gd name="adj3" fmla="val 61078"/>
              <a:gd name="adj4" fmla="val -7534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旧仕様で</a:t>
            </a:r>
            <a:r>
              <a:rPr lang="ja-JP" altLang="en-US" sz="1200" dirty="0" smtClean="0">
                <a:solidFill>
                  <a:schemeClr val="tx1"/>
                </a:solidFill>
                <a:latin typeface="Meiryo UI" panose="020B0604030504040204" pitchFamily="50" charset="-128"/>
                <a:ea typeface="Meiryo UI" panose="020B0604030504040204" pitchFamily="50" charset="-128"/>
              </a:rPr>
              <a:t>は欲張りマッチングしない</a:t>
            </a:r>
            <a:endParaRPr kumimoji="1"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2180501" y="5539674"/>
            <a:ext cx="801238" cy="369521"/>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線吹き出し 1 (枠付き) 13"/>
          <p:cNvSpPr/>
          <p:nvPr/>
        </p:nvSpPr>
        <p:spPr>
          <a:xfrm>
            <a:off x="4759784" y="5344359"/>
            <a:ext cx="3565231" cy="833803"/>
          </a:xfrm>
          <a:prstGeom prst="borderCallout1">
            <a:avLst>
              <a:gd name="adj1" fmla="val 47508"/>
              <a:gd name="adj2" fmla="val -260"/>
              <a:gd name="adj3" fmla="val 51542"/>
              <a:gd name="adj4" fmla="val -4925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新仕様</a:t>
            </a:r>
            <a:r>
              <a:rPr lang="ja-JP" altLang="en-US" sz="1200" dirty="0">
                <a:solidFill>
                  <a:schemeClr val="tx1"/>
                </a:solidFill>
                <a:latin typeface="Meiryo UI" panose="020B0604030504040204" pitchFamily="50" charset="-128"/>
                <a:ea typeface="Meiryo UI" panose="020B0604030504040204" pitchFamily="50" charset="-128"/>
              </a:rPr>
              <a:t>で</a:t>
            </a:r>
            <a:r>
              <a:rPr lang="ja-JP" altLang="en-US" sz="1200" dirty="0" smtClean="0">
                <a:solidFill>
                  <a:schemeClr val="tx1"/>
                </a:solidFill>
                <a:latin typeface="Meiryo UI" panose="020B0604030504040204" pitchFamily="50" charset="-128"/>
                <a:ea typeface="Meiryo UI" panose="020B0604030504040204" pitchFamily="50" charset="-128"/>
              </a:rPr>
              <a:t>は欲張りマッチングする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a:t>
            </a:r>
            <a:r>
              <a:rPr kumimoji="1" lang="ja-JP" altLang="en-US" sz="1200" dirty="0" smtClean="0">
                <a:solidFill>
                  <a:schemeClr val="bg2"/>
                </a:solidFill>
                <a:latin typeface="Meiryo UI" panose="020B0604030504040204" pitchFamily="50" charset="-128"/>
                <a:ea typeface="Meiryo UI" panose="020B0604030504040204" pitchFamily="50" charset="-128"/>
              </a:rPr>
              <a:t>意図した動作通りであるため、特に意識しなくてよい</a:t>
            </a:r>
            <a:endParaRPr kumimoji="1" lang="en-US" altLang="ja-JP" sz="1200" dirty="0" smtClean="0">
              <a:solidFill>
                <a:schemeClr val="bg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68934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31990"/>
      </p:ext>
    </p:extLst>
  </p:cSld>
  <p:clrMapOvr>
    <a:masterClrMapping/>
  </p:clrMapOvr>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修正中】当社取り組み紹介資料_v2.potx" id="{B45B0F46-9905-4D6C-BAF4-F166BC766D6D}" vid="{90553A00-FBE1-436B-BE70-84E11C11A11A}"/>
    </a:ext>
  </a:extLst>
</a:theme>
</file>

<file path=ppt/theme/theme2.xml><?xml version="1.0" encoding="utf-8"?>
<a:theme xmlns:a="http://schemas.openxmlformats.org/drawingml/2006/main" name="1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3.xml><?xml version="1.0" encoding="utf-8"?>
<a:theme xmlns:a="http://schemas.openxmlformats.org/drawingml/2006/main" name="2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【修正中】当社取り組み紹介資料_v2</Template>
  <TotalTime>44049</TotalTime>
  <Words>860</Words>
  <Application>Microsoft Office PowerPoint</Application>
  <PresentationFormat>A4 210 x 297 mm</PresentationFormat>
  <Paragraphs>89</Paragraphs>
  <Slides>9</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3</vt:i4>
      </vt:variant>
      <vt:variant>
        <vt:lpstr>スライド タイトル</vt:lpstr>
      </vt:variant>
      <vt:variant>
        <vt:i4>9</vt:i4>
      </vt:variant>
    </vt:vector>
  </HeadingPairs>
  <TitlesOfParts>
    <vt:vector size="24" baseType="lpstr">
      <vt:lpstr>HGPGothicE</vt:lpstr>
      <vt:lpstr>HGPGothicE</vt:lpstr>
      <vt:lpstr>HGP創英角ｺﾞｼｯｸUB</vt:lpstr>
      <vt:lpstr>Meiryo UI</vt:lpstr>
      <vt:lpstr>MS PGothic</vt:lpstr>
      <vt:lpstr>メイリオ</vt:lpstr>
      <vt:lpstr>游ゴシック</vt:lpstr>
      <vt:lpstr>游ゴシック</vt:lpstr>
      <vt:lpstr>Arial</vt:lpstr>
      <vt:lpstr>Century Gothic</vt:lpstr>
      <vt:lpstr>Segoe UI</vt:lpstr>
      <vt:lpstr>Wingdings</vt:lpstr>
      <vt:lpstr>プレゼンテーションテンプレート2017</vt:lpstr>
      <vt:lpstr>1_プレゼンテーションテンプレート2017</vt:lpstr>
      <vt:lpstr>2_プレゼンテーションテンプレート2017</vt:lpstr>
      <vt:lpstr>PowerPoint プレゼンテーション</vt:lpstr>
      <vt:lpstr>アジェンダ</vt:lpstr>
      <vt:lpstr>1.スキーマ2の検歴テーブルの取得項目不備（mil_pro_0040）</vt:lpstr>
      <vt:lpstr>1.スキーマ2の検歴テーブルの取得項目不備（mil_pro_0040）</vt:lpstr>
      <vt:lpstr>2.スキーマ2の取込仕様の留意点 -リレーションの欠落-</vt:lpstr>
      <vt:lpstr>2.スキーマ2の取込仕様の留意点 -リレーションの欠落-</vt:lpstr>
      <vt:lpstr>2.スキーマ2の取込仕様の留意点 -リレーションの欠落-</vt:lpstr>
      <vt:lpstr>3.postgreSQL15へのバージョンアップの影響 　　　　　                             –substring関数のSQL標準化対応-</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関根　志光</dc:creator>
  <cp:lastModifiedBy>緒方　一幸</cp:lastModifiedBy>
  <cp:revision>2355</cp:revision>
  <cp:lastPrinted>2016-10-11T04:40:04Z</cp:lastPrinted>
  <dcterms:created xsi:type="dcterms:W3CDTF">2018-06-16T03:16:55Z</dcterms:created>
  <dcterms:modified xsi:type="dcterms:W3CDTF">2023-11-22T05:29:20Z</dcterms:modified>
  <cp:version>1.4</cp:version>
</cp:coreProperties>
</file>