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7" r:id="rId3"/>
    <p:sldMasterId id="2147483671" r:id="rId4"/>
    <p:sldMasterId id="2147483675" r:id="rId5"/>
  </p:sldMasterIdLst>
  <p:notesMasterIdLst>
    <p:notesMasterId r:id="rId36"/>
  </p:notesMasterIdLst>
  <p:sldIdLst>
    <p:sldId id="267" r:id="rId6"/>
    <p:sldId id="270" r:id="rId7"/>
    <p:sldId id="281" r:id="rId8"/>
    <p:sldId id="268" r:id="rId9"/>
    <p:sldId id="264" r:id="rId10"/>
    <p:sldId id="282" r:id="rId11"/>
    <p:sldId id="272" r:id="rId12"/>
    <p:sldId id="296" r:id="rId13"/>
    <p:sldId id="295" r:id="rId14"/>
    <p:sldId id="302" r:id="rId15"/>
    <p:sldId id="303" r:id="rId16"/>
    <p:sldId id="298" r:id="rId17"/>
    <p:sldId id="304" r:id="rId18"/>
    <p:sldId id="305" r:id="rId19"/>
    <p:sldId id="297" r:id="rId20"/>
    <p:sldId id="277" r:id="rId21"/>
    <p:sldId id="284" r:id="rId22"/>
    <p:sldId id="285" r:id="rId23"/>
    <p:sldId id="286" r:id="rId24"/>
    <p:sldId id="287" r:id="rId25"/>
    <p:sldId id="288" r:id="rId26"/>
    <p:sldId id="289" r:id="rId27"/>
    <p:sldId id="290" r:id="rId28"/>
    <p:sldId id="291" r:id="rId29"/>
    <p:sldId id="292" r:id="rId30"/>
    <p:sldId id="293" r:id="rId31"/>
    <p:sldId id="294" r:id="rId32"/>
    <p:sldId id="278" r:id="rId33"/>
    <p:sldId id="283" r:id="rId34"/>
    <p:sldId id="280"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1CDAB-6CB3-4CEA-986C-48D9F36D6F9C}" type="datetimeFigureOut">
              <a:rPr kumimoji="1" lang="ja-JP" altLang="en-US" smtClean="0"/>
              <a:t>2021/4/1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987D9-4ABD-4BCA-9B6D-4E3B9CEE792F}" type="slidenum">
              <a:rPr kumimoji="1" lang="ja-JP" altLang="en-US" smtClean="0"/>
              <a:t>‹#›</a:t>
            </a:fld>
            <a:endParaRPr kumimoji="1" lang="ja-JP" altLang="en-US"/>
          </a:p>
        </p:txBody>
      </p:sp>
    </p:spTree>
    <p:extLst>
      <p:ext uri="{BB962C8B-B14F-4D97-AF65-F5344CB8AC3E}">
        <p14:creationId xmlns:p14="http://schemas.microsoft.com/office/powerpoint/2010/main" val="3184438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CF987D9-4ABD-4BCA-9B6D-4E3B9CEE792F}" type="slidenum">
              <a:rPr kumimoji="1" lang="ja-JP" altLang="en-US" smtClean="0"/>
              <a:t>1</a:t>
            </a:fld>
            <a:endParaRPr kumimoji="1" lang="ja-JP" altLang="en-US"/>
          </a:p>
        </p:txBody>
      </p:sp>
    </p:spTree>
    <p:extLst>
      <p:ext uri="{BB962C8B-B14F-4D97-AF65-F5344CB8AC3E}">
        <p14:creationId xmlns:p14="http://schemas.microsoft.com/office/powerpoint/2010/main" val="264122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B">
    <p:spTree>
      <p:nvGrpSpPr>
        <p:cNvPr id="1" name=""/>
        <p:cNvGrpSpPr/>
        <p:nvPr/>
      </p:nvGrpSpPr>
      <p:grpSpPr>
        <a:xfrm>
          <a:off x="0" y="0"/>
          <a:ext cx="0" cy="0"/>
          <a:chOff x="0" y="0"/>
          <a:chExt cx="0" cy="0"/>
        </a:xfrm>
      </p:grpSpPr>
      <p:sp>
        <p:nvSpPr>
          <p:cNvPr id="17" name="正方形/長方形 16"/>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pic>
        <p:nvPicPr>
          <p:cNvPr id="10" name="図 9">
            <a:extLst>
              <a:ext uri="{FF2B5EF4-FFF2-40B4-BE49-F238E27FC236}">
                <a16:creationId xmlns:a16="http://schemas.microsoft.com/office/drawing/2014/main" id="{4611DE41-3F6F-044D-8535-2B53BB9D23E0}"/>
              </a:ext>
            </a:extLst>
          </p:cNvPr>
          <p:cNvPicPr>
            <a:picLocks noChangeAspect="1"/>
          </p:cNvPicPr>
          <p:nvPr/>
        </p:nvPicPr>
        <p:blipFill>
          <a:blip r:embed="rId3"/>
          <a:stretch>
            <a:fillRect/>
          </a:stretch>
        </p:blipFill>
        <p:spPr>
          <a:xfrm>
            <a:off x="9302144" y="254820"/>
            <a:ext cx="2635200" cy="902800"/>
          </a:xfrm>
          <a:prstGeom prst="rect">
            <a:avLst/>
          </a:prstGeom>
        </p:spPr>
      </p:pic>
      <p:sp>
        <p:nvSpPr>
          <p:cNvPr id="11"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z="2400" b="1" spc="0" dirty="0">
                <a:solidFill>
                  <a:srgbClr val="FFFFFF"/>
                </a:solidFill>
                <a:latin typeface="Meiryo UI" panose="020B0604030504040204" pitchFamily="50" charset="-128"/>
                <a:ea typeface="Meiryo UI" panose="020B0604030504040204" pitchFamily="50" charset="-128"/>
              </a:defRPr>
            </a:lvl1pPr>
          </a:lstStyle>
          <a:p>
            <a:pPr marL="0" lvl="0" indent="0" fontAlgn="ctr">
              <a:spcBef>
                <a:spcPts val="0"/>
              </a:spcBef>
              <a:buFont typeface="Arial" pitchFamily="34" charset="0"/>
              <a:buNone/>
            </a:pPr>
            <a:r>
              <a:rPr kumimoji="1" lang="ja-JP" altLang="en-US" dirty="0"/>
              <a:t>［</a:t>
            </a:r>
            <a:r>
              <a:rPr kumimoji="1" lang="ja-JP" altLang="en-US" dirty="0" smtClean="0"/>
              <a:t>タイトル］</a:t>
            </a:r>
            <a:endParaRPr kumimoji="1" lang="ja-JP" altLang="en-US" dirty="0"/>
          </a:p>
        </p:txBody>
      </p:sp>
      <p:sp>
        <p:nvSpPr>
          <p:cNvPr id="14" name="TextBox 12"/>
          <p:cNvSpPr txBox="1"/>
          <p:nvPr/>
        </p:nvSpPr>
        <p:spPr>
          <a:xfrm>
            <a:off x="10248901" y="6707601"/>
            <a:ext cx="1895940"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mj-ea"/>
                <a:ea typeface="+mj-ea"/>
                <a:cs typeface="Meiryo UI" pitchFamily="50" charset="-128"/>
              </a:rPr>
              <a:t>© </a:t>
            </a:r>
            <a:r>
              <a:rPr kumimoji="0" lang="en-US" altLang="ja-JP" sz="800" b="0" i="0" dirty="0" smtClean="0">
                <a:solidFill>
                  <a:srgbClr val="FFFFFF"/>
                </a:solidFill>
                <a:latin typeface="+mj-ea"/>
                <a:ea typeface="+mj-ea"/>
                <a:cs typeface="Meiryo UI" pitchFamily="50" charset="-128"/>
              </a:rPr>
              <a:t>2021 </a:t>
            </a:r>
            <a:r>
              <a:rPr kumimoji="0" lang="en-US" altLang="ja-JP" sz="800" b="0" i="0" dirty="0">
                <a:solidFill>
                  <a:srgbClr val="FFFFFF"/>
                </a:solidFill>
                <a:latin typeface="+mj-ea"/>
                <a:ea typeface="+mj-ea"/>
                <a:cs typeface="Meiryo UI" pitchFamily="50" charset="-128"/>
              </a:rPr>
              <a:t>NTT DATA Corporation</a:t>
            </a:r>
          </a:p>
        </p:txBody>
      </p:sp>
    </p:spTree>
    <p:extLst>
      <p:ext uri="{BB962C8B-B14F-4D97-AF65-F5344CB8AC3E}">
        <p14:creationId xmlns:p14="http://schemas.microsoft.com/office/powerpoint/2010/main" val="13510455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コンテンツB">
    <p:spTree>
      <p:nvGrpSpPr>
        <p:cNvPr id="1" name=""/>
        <p:cNvGrpSpPr/>
        <p:nvPr/>
      </p:nvGrpSpPr>
      <p:grpSpPr>
        <a:xfrm>
          <a:off x="0" y="0"/>
          <a:ext cx="0" cy="0"/>
          <a:chOff x="0" y="0"/>
          <a:chExt cx="0" cy="0"/>
        </a:xfrm>
      </p:grpSpPr>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accent2"/>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41675442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コンテンツC">
    <p:bg>
      <p:bgPr>
        <a:gradFill>
          <a:gsLst>
            <a:gs pos="0">
              <a:srgbClr val="616161"/>
            </a:gs>
            <a:gs pos="50000">
              <a:srgbClr val="494949"/>
            </a:gs>
            <a:gs pos="100000">
              <a:srgbClr val="323232"/>
            </a:gs>
          </a:gsLst>
          <a:path path="circle">
            <a:fillToRect l="100000" t="100000"/>
          </a:path>
        </a:gradFill>
        <a:effectLst/>
      </p:bgPr>
    </p:bg>
    <p:spTree>
      <p:nvGrpSpPr>
        <p:cNvPr id="1" name=""/>
        <p:cNvGrpSpPr/>
        <p:nvPr/>
      </p:nvGrpSpPr>
      <p:grpSpPr>
        <a:xfrm>
          <a:off x="0" y="0"/>
          <a:ext cx="0" cy="0"/>
          <a:chOff x="0" y="0"/>
          <a:chExt cx="0" cy="0"/>
        </a:xfrm>
      </p:grpSpPr>
      <p:sp>
        <p:nvSpPr>
          <p:cNvPr id="10"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4"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15"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
        <p:nvSpPr>
          <p:cNvPr id="16"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solidFill>
                  <a:schemeClr val="bg1"/>
                </a:solidFill>
                <a:latin typeface="Meiryo UI" panose="020B0604030504040204" pitchFamily="50" charset="-128"/>
                <a:ea typeface="Meiryo UI" panose="020B0604030504040204" pitchFamily="50" charset="-128"/>
              </a:defRPr>
            </a:lvl1pPr>
            <a:lvl2pPr>
              <a:defRPr sz="2000">
                <a:solidFill>
                  <a:schemeClr val="bg1"/>
                </a:solidFill>
                <a:latin typeface="Meiryo UI" panose="020B0604030504040204" pitchFamily="50" charset="-128"/>
                <a:ea typeface="Meiryo UI" panose="020B0604030504040204" pitchFamily="50" charset="-128"/>
              </a:defRPr>
            </a:lvl2pPr>
            <a:lvl3pPr>
              <a:defRPr sz="2000">
                <a:solidFill>
                  <a:schemeClr val="bg1"/>
                </a:solidFill>
                <a:latin typeface="Meiryo UI" panose="020B0604030504040204" pitchFamily="50" charset="-128"/>
                <a:ea typeface="Meiryo UI" panose="020B0604030504040204" pitchFamily="50" charset="-128"/>
              </a:defRPr>
            </a:lvl3pPr>
            <a:lvl4pPr>
              <a:defRPr sz="2000">
                <a:solidFill>
                  <a:schemeClr val="bg1"/>
                </a:solidFill>
                <a:latin typeface="Meiryo UI" panose="020B0604030504040204" pitchFamily="50" charset="-128"/>
                <a:ea typeface="Meiryo UI" panose="020B0604030504040204" pitchFamily="50" charset="-128"/>
              </a:defRPr>
            </a:lvl4pPr>
            <a:lvl5pPr>
              <a:defRPr sz="2000">
                <a:solidFill>
                  <a:schemeClr val="bg1"/>
                </a:solidFill>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3935030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裏表紙A">
    <p:bg>
      <p:bgRef idx="1001">
        <a:schemeClr val="bg1"/>
      </p:bgRef>
    </p:bg>
    <p:spTree>
      <p:nvGrpSpPr>
        <p:cNvPr id="1" name=""/>
        <p:cNvGrpSpPr/>
        <p:nvPr/>
      </p:nvGrpSpPr>
      <p:grpSpPr>
        <a:xfrm>
          <a:off x="0" y="0"/>
          <a:ext cx="0" cy="0"/>
          <a:chOff x="0" y="0"/>
          <a:chExt cx="0" cy="0"/>
        </a:xfrm>
      </p:grpSpPr>
      <p:sp>
        <p:nvSpPr>
          <p:cNvPr id="8" name="TextBox 12"/>
          <p:cNvSpPr txBox="1"/>
          <p:nvPr/>
        </p:nvSpPr>
        <p:spPr>
          <a:xfrm>
            <a:off x="10058400" y="6580944"/>
            <a:ext cx="196679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tx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tx1"/>
                </a:solidFill>
                <a:latin typeface="Meiryo UI" panose="020B0604030504040204" pitchFamily="50" charset="-128"/>
                <a:ea typeface="Meiryo UI" panose="020B0604030504040204" pitchFamily="50" charset="-128"/>
                <a:cs typeface="Meiryo UI" pitchFamily="50" charset="-128"/>
              </a:rPr>
              <a:t>NTT DATA Corporation</a:t>
            </a:r>
          </a:p>
        </p:txBody>
      </p:sp>
      <p:pic>
        <p:nvPicPr>
          <p:cNvPr id="9" name="図 8">
            <a:extLst>
              <a:ext uri="{FF2B5EF4-FFF2-40B4-BE49-F238E27FC236}">
                <a16:creationId xmlns:a16="http://schemas.microsoft.com/office/drawing/2014/main" id="{17310CC0-8B36-8146-A6F6-1F194745B7A2}"/>
              </a:ext>
            </a:extLst>
          </p:cNvPr>
          <p:cNvPicPr>
            <a:picLocks noChangeAspect="1"/>
          </p:cNvPicPr>
          <p:nvPr/>
        </p:nvPicPr>
        <p:blipFill>
          <a:blip r:embed="rId2"/>
          <a:stretch>
            <a:fillRect/>
          </a:stretch>
        </p:blipFill>
        <p:spPr>
          <a:xfrm>
            <a:off x="4026850" y="2714625"/>
            <a:ext cx="4125600" cy="1413400"/>
          </a:xfrm>
          <a:prstGeom prst="rect">
            <a:avLst/>
          </a:prstGeom>
        </p:spPr>
      </p:pic>
    </p:spTree>
    <p:extLst>
      <p:ext uri="{BB962C8B-B14F-4D97-AF65-F5344CB8AC3E}">
        <p14:creationId xmlns:p14="http://schemas.microsoft.com/office/powerpoint/2010/main" val="38283066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裏表紙B">
    <p:bg>
      <p:bgPr>
        <a:solidFill>
          <a:srgbClr val="1C1C1C"/>
        </a:solidFill>
        <a:effectLst/>
      </p:bgPr>
    </p:bg>
    <p:spTree>
      <p:nvGrpSpPr>
        <p:cNvPr id="1" name=""/>
        <p:cNvGrpSpPr/>
        <p:nvPr/>
      </p:nvGrpSpPr>
      <p:grpSpPr>
        <a:xfrm>
          <a:off x="0" y="0"/>
          <a:ext cx="0" cy="0"/>
          <a:chOff x="0" y="0"/>
          <a:chExt cx="0" cy="0"/>
        </a:xfrm>
      </p:grpSpPr>
      <p:sp>
        <p:nvSpPr>
          <p:cNvPr id="8" name="TextBox 12"/>
          <p:cNvSpPr txBox="1"/>
          <p:nvPr/>
        </p:nvSpPr>
        <p:spPr>
          <a:xfrm>
            <a:off x="10058400" y="6580944"/>
            <a:ext cx="196679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pic>
        <p:nvPicPr>
          <p:cNvPr id="5" name="図 12">
            <a:extLst>
              <a:ext uri="{FF2B5EF4-FFF2-40B4-BE49-F238E27FC236}">
                <a16:creationId xmlns:a16="http://schemas.microsoft.com/office/drawing/2014/main" id="{97CA28FC-98C8-42DD-9BDF-1E0E15F6619A}"/>
              </a:ext>
            </a:extLst>
          </p:cNvPr>
          <p:cNvPicPr>
            <a:picLocks noChangeAspect="1"/>
          </p:cNvPicPr>
          <p:nvPr/>
        </p:nvPicPr>
        <p:blipFill>
          <a:blip r:embed="rId2"/>
          <a:stretch>
            <a:fillRect/>
          </a:stretch>
        </p:blipFill>
        <p:spPr>
          <a:xfrm>
            <a:off x="4032500" y="2720338"/>
            <a:ext cx="4127000" cy="1417323"/>
          </a:xfrm>
          <a:prstGeom prst="rect">
            <a:avLst/>
          </a:prstGeom>
        </p:spPr>
      </p:pic>
    </p:spTree>
    <p:extLst>
      <p:ext uri="{BB962C8B-B14F-4D97-AF65-F5344CB8AC3E}">
        <p14:creationId xmlns:p14="http://schemas.microsoft.com/office/powerpoint/2010/main" val="1398062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目次A">
    <p:bg>
      <p:bgPr>
        <a:solidFill>
          <a:srgbClr val="FFFFFF"/>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b="1" spc="0">
                <a:solidFill>
                  <a:schemeClr val="tx1"/>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51482"/>
            <a:ext cx="1793328"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1C1C1C"/>
                </a:solidFill>
                <a:latin typeface="+mn-ea"/>
                <a:ea typeface="+mn-ea"/>
                <a:cs typeface="Meiryo UI" pitchFamily="50" charset="-128"/>
              </a:rPr>
              <a:t>© </a:t>
            </a:r>
            <a:r>
              <a:rPr kumimoji="0" lang="en-US" altLang="ja-JP" sz="800" b="0" i="0" dirty="0" smtClean="0">
                <a:solidFill>
                  <a:srgbClr val="1C1C1C"/>
                </a:solidFill>
                <a:latin typeface="+mn-ea"/>
                <a:ea typeface="+mn-ea"/>
                <a:cs typeface="Meiryo UI" pitchFamily="50" charset="-128"/>
              </a:rPr>
              <a:t>2021 </a:t>
            </a:r>
            <a:r>
              <a:rPr kumimoji="0" lang="en-US" altLang="ja-JP" sz="800" b="0" i="0" dirty="0">
                <a:solidFill>
                  <a:srgbClr val="1C1C1C"/>
                </a:solidFill>
                <a:latin typeface="+mn-ea"/>
                <a:ea typeface="+mn-ea"/>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
        <p:nvSpPr>
          <p:cNvPr id="4" name="テキスト プレースホルダー 3"/>
          <p:cNvSpPr>
            <a:spLocks noGrp="1"/>
          </p:cNvSpPr>
          <p:nvPr>
            <p:ph type="body" sz="quarter" idx="10"/>
          </p:nvPr>
        </p:nvSpPr>
        <p:spPr>
          <a:xfrm>
            <a:off x="2208212" y="887199"/>
            <a:ext cx="7291388" cy="2783101"/>
          </a:xfrm>
          <a:prstGeom prst="rect">
            <a:avLst/>
          </a:prstGeom>
        </p:spPr>
        <p:txBody>
          <a:bodyPr/>
          <a:lstStyle>
            <a:lvl1pPr marL="457200" indent="-457200">
              <a:buFont typeface="+mj-lt"/>
              <a:buAutoNum type="arabicPeriod"/>
              <a:defRPr sz="2000">
                <a:solidFill>
                  <a:schemeClr val="tx1"/>
                </a:solidFill>
              </a:defRPr>
            </a:lvl1pPr>
          </a:lstStyle>
          <a:p>
            <a:pPr lvl="0"/>
            <a:r>
              <a:rPr kumimoji="1" lang="ja-JP" altLang="en-US" smtClean="0"/>
              <a:t>マスター テキストの書式設定</a:t>
            </a:r>
          </a:p>
        </p:txBody>
      </p:sp>
    </p:spTree>
    <p:extLst>
      <p:ext uri="{BB962C8B-B14F-4D97-AF65-F5344CB8AC3E}">
        <p14:creationId xmlns:p14="http://schemas.microsoft.com/office/powerpoint/2010/main" val="395095739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目次B">
    <p:bg>
      <p:bgPr>
        <a:solidFill>
          <a:srgbClr val="1C1C1C"/>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b="1" spc="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51482"/>
            <a:ext cx="1793328"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j-ea"/>
                <a:ea typeface="+mj-ea"/>
                <a:cs typeface="Meiryo UI" pitchFamily="50" charset="-128"/>
              </a:rPr>
              <a:t>© </a:t>
            </a:r>
            <a:r>
              <a:rPr kumimoji="0" lang="en-US" altLang="ja-JP" sz="800" b="0" i="0" dirty="0" smtClean="0">
                <a:solidFill>
                  <a:schemeClr val="bg1"/>
                </a:solidFill>
                <a:latin typeface="+mj-ea"/>
                <a:ea typeface="+mj-ea"/>
                <a:cs typeface="Meiryo UI" pitchFamily="50" charset="-128"/>
              </a:rPr>
              <a:t>2021 </a:t>
            </a:r>
            <a:r>
              <a:rPr kumimoji="0" lang="en-US" altLang="ja-JP" sz="800" b="0" i="0" dirty="0">
                <a:solidFill>
                  <a:schemeClr val="bg1"/>
                </a:solidFill>
                <a:latin typeface="+mj-ea"/>
                <a:ea typeface="+mj-ea"/>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tx1"/>
              </a:solidFill>
              <a:latin typeface="Meiryo UI" panose="020B0604030504040204" pitchFamily="50" charset="-128"/>
              <a:ea typeface="Meiryo UI" panose="020B0604030504040204" pitchFamily="50" charset="-128"/>
              <a:cs typeface="HGPGothicE" charset="-128"/>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2" name="テキスト プレースホルダー 3"/>
          <p:cNvSpPr>
            <a:spLocks noGrp="1"/>
          </p:cNvSpPr>
          <p:nvPr>
            <p:ph type="body" sz="quarter" idx="10"/>
          </p:nvPr>
        </p:nvSpPr>
        <p:spPr>
          <a:xfrm>
            <a:off x="2208212" y="887199"/>
            <a:ext cx="7291388" cy="2783101"/>
          </a:xfrm>
          <a:prstGeom prst="rect">
            <a:avLst/>
          </a:prstGeom>
        </p:spPr>
        <p:txBody>
          <a:bodyPr/>
          <a:lstStyle>
            <a:lvl1pPr marL="457200" indent="-457200">
              <a:buFont typeface="+mj-lt"/>
              <a:buAutoNum type="arabicPeriod"/>
              <a:defRPr sz="2000">
                <a:solidFill>
                  <a:schemeClr val="bg1"/>
                </a:solidFill>
              </a:defRPr>
            </a:lvl1pPr>
          </a:lstStyle>
          <a:p>
            <a:pPr lvl="0"/>
            <a:r>
              <a:rPr kumimoji="1" lang="ja-JP" altLang="en-US" smtClean="0"/>
              <a:t>マスター テキストの書式設定</a:t>
            </a:r>
          </a:p>
        </p:txBody>
      </p:sp>
    </p:spTree>
    <p:extLst>
      <p:ext uri="{BB962C8B-B14F-4D97-AF65-F5344CB8AC3E}">
        <p14:creationId xmlns:p14="http://schemas.microsoft.com/office/powerpoint/2010/main" val="41208621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コンテンツB">
    <p:spTree>
      <p:nvGrpSpPr>
        <p:cNvPr id="1" name=""/>
        <p:cNvGrpSpPr/>
        <p:nvPr/>
      </p:nvGrpSpPr>
      <p:grpSpPr>
        <a:xfrm>
          <a:off x="0" y="0"/>
          <a:ext cx="0" cy="0"/>
          <a:chOff x="0" y="0"/>
          <a:chExt cx="0" cy="0"/>
        </a:xfrm>
      </p:grpSpPr>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accent2"/>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18414263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コンテンツA">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marL="0" indent="0">
              <a:defRPr kumimoji="1" lang="ja-JP" altLang="en-US" sz="2400" b="1" i="0" kern="1200" spc="0" baseline="0" dirty="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4"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2020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15"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27387980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中扉A">
    <p:bg>
      <p:bgPr>
        <a:solidFill>
          <a:schemeClr val="accent2"/>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998ED156-1AB5-4B96-BB64-69BB7DD751EA}"/>
              </a:ext>
            </a:extLst>
          </p:cNvPr>
          <p:cNvSpPr>
            <a:spLocks/>
          </p:cNvSpPr>
          <p:nvPr/>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7792C7"/>
          </a:solidFill>
          <a:ln>
            <a:noFill/>
          </a:ln>
        </p:spPr>
        <p:txBody>
          <a:bodyPr vert="horz" wrap="square" lIns="91440" tIns="45720" rIns="91440" bIns="45720" numCol="1" anchor="t" anchorCtr="0" compatLnSpc="1">
            <a:prstTxWarp prst="textNoShape">
              <a:avLst/>
            </a:prstTxWarp>
          </a:bodyPr>
          <a:lstStyle/>
          <a:p>
            <a:endParaRPr lang="en-US">
              <a:latin typeface="Meiryo UI" panose="020B0604030504040204" pitchFamily="50" charset="-128"/>
              <a:ea typeface="Meiryo UI" panose="020B0604030504040204" pitchFamily="50" charset="-128"/>
            </a:endParaRPr>
          </a:p>
        </p:txBody>
      </p:sp>
      <p:sp>
        <p:nvSpPr>
          <p:cNvPr id="8" name="Slide Number Placeholder 2">
            <a:extLst>
              <a:ext uri="{FF2B5EF4-FFF2-40B4-BE49-F238E27FC236}">
                <a16:creationId xmlns:a16="http://schemas.microsoft.com/office/drawing/2014/main" id="{D6DFEA91-6D5D-4821-BB70-31F926CD2D1E}"/>
              </a:ext>
            </a:extLst>
          </p:cNvPr>
          <p:cNvSpPr>
            <a:spLocks noGrp="1"/>
          </p:cNvSpPr>
          <p:nvPr>
            <p:ph type="sldNum" sz="quarter" idx="11"/>
          </p:nvPr>
        </p:nvSpPr>
        <p:spPr>
          <a:xfrm>
            <a:off x="5762244" y="6556248"/>
            <a:ext cx="667512" cy="182880"/>
          </a:xfrm>
          <a:prstGeom prst="rect">
            <a:avLst/>
          </a:prstGeom>
        </p:spPr>
        <p:txBody>
          <a:bodyPr anchor="ctr"/>
          <a:lstStyle>
            <a:lvl1pPr>
              <a:defRPr sz="1200">
                <a:solidFill>
                  <a:schemeClr val="bg1"/>
                </a:solidFill>
                <a:latin typeface="Meiryo UI" panose="020B0604030504040204" pitchFamily="50" charset="-128"/>
                <a:ea typeface="Meiryo UI" panose="020B0604030504040204" pitchFamily="50" charset="-128"/>
              </a:defRPr>
            </a:lvl1pPr>
          </a:lstStyle>
          <a:p>
            <a:pPr algn="ctr"/>
            <a:fld id="{92EA2340-BE12-4138-BE15-7C339B03EB4B}" type="slidenum">
              <a:rPr lang="en-US" smtClean="0"/>
              <a:pPr algn="ctr"/>
              <a:t>‹#›</a:t>
            </a:fld>
            <a:endParaRPr lang="en-US" dirty="0"/>
          </a:p>
        </p:txBody>
      </p:sp>
      <p:sp>
        <p:nvSpPr>
          <p:cNvPr id="9" name="Text Placeholder 2">
            <a:extLst>
              <a:ext uri="{FF2B5EF4-FFF2-40B4-BE49-F238E27FC236}">
                <a16:creationId xmlns:a16="http://schemas.microsoft.com/office/drawing/2014/main" id="{34AEFB69-85BA-4D0C-BFA2-34ABA6779977}"/>
              </a:ext>
            </a:extLst>
          </p:cNvPr>
          <p:cNvSpPr>
            <a:spLocks noGrp="1"/>
          </p:cNvSpPr>
          <p:nvPr>
            <p:ph type="body" sz="quarter" idx="12" hasCustomPrompt="1"/>
          </p:nvPr>
        </p:nvSpPr>
        <p:spPr>
          <a:xfrm>
            <a:off x="3962400" y="1295400"/>
            <a:ext cx="7543800" cy="4343400"/>
          </a:xfrm>
          <a:prstGeom prst="rect">
            <a:avLst/>
          </a:prstGeom>
        </p:spPr>
        <p:txBody>
          <a:bodyPr anchor="ctr"/>
          <a:lstStyle>
            <a:lvl1pPr marL="0" indent="0" algn="ctr">
              <a:buNone/>
              <a:defRPr b="1">
                <a:solidFill>
                  <a:schemeClr val="bg1"/>
                </a:solidFill>
                <a:latin typeface="Meiryo UI" panose="020B0604030504040204" pitchFamily="50" charset="-128"/>
                <a:ea typeface="Meiryo UI" panose="020B0604030504040204" pitchFamily="50" charset="-128"/>
              </a:defRPr>
            </a:lvl1pPr>
            <a:lvl2pPr marL="609556" indent="0">
              <a:buNone/>
              <a:defRPr>
                <a:solidFill>
                  <a:schemeClr val="bg1"/>
                </a:solidFill>
              </a:defRPr>
            </a:lvl2pPr>
            <a:lvl3pPr marL="1219109" indent="0">
              <a:buNone/>
              <a:defRPr>
                <a:solidFill>
                  <a:schemeClr val="bg1"/>
                </a:solidFill>
              </a:defRPr>
            </a:lvl3pPr>
            <a:lvl4pPr marL="1828662" indent="0">
              <a:buNone/>
              <a:defRPr>
                <a:solidFill>
                  <a:schemeClr val="bg1"/>
                </a:solidFill>
              </a:defRPr>
            </a:lvl4pPr>
            <a:lvl5pPr marL="2438216" indent="0">
              <a:buNone/>
              <a:defRPr>
                <a:solidFill>
                  <a:schemeClr val="bg1"/>
                </a:solidFill>
              </a:defRPr>
            </a:lvl5pPr>
          </a:lstStyle>
          <a:p>
            <a:pPr lvl="0"/>
            <a:r>
              <a:rPr lang="en-US" dirty="0" smtClean="0"/>
              <a:t>[</a:t>
            </a:r>
            <a:r>
              <a:rPr lang="ja-JP" altLang="en-US" dirty="0" smtClean="0"/>
              <a:t>タイトル</a:t>
            </a:r>
            <a:r>
              <a:rPr lang="en-US" dirty="0" smtClean="0"/>
              <a:t>]</a:t>
            </a:r>
            <a:endParaRPr lang="en-US" dirty="0"/>
          </a:p>
        </p:txBody>
      </p:sp>
      <p:sp>
        <p:nvSpPr>
          <p:cNvPr id="12" name="Freeform 5">
            <a:extLst>
              <a:ext uri="{FF2B5EF4-FFF2-40B4-BE49-F238E27FC236}">
                <a16:creationId xmlns:a16="http://schemas.microsoft.com/office/drawing/2014/main" id="{F20018E5-3262-4051-AFC3-3172D793DBC8}"/>
              </a:ext>
            </a:extLst>
          </p:cNvPr>
          <p:cNvSpPr>
            <a:spLocks noEditPoints="1"/>
          </p:cNvSpPr>
          <p:nvPr/>
        </p:nvSpPr>
        <p:spPr bwMode="auto">
          <a:xfrm>
            <a:off x="10853738" y="6554313"/>
            <a:ext cx="1021556" cy="151287"/>
          </a:xfrm>
          <a:custGeom>
            <a:avLst/>
            <a:gdLst>
              <a:gd name="T0" fmla="*/ 375 w 1361"/>
              <a:gd name="T1" fmla="*/ 43 h 199"/>
              <a:gd name="T2" fmla="*/ 313 w 1361"/>
              <a:gd name="T3" fmla="*/ 196 h 199"/>
              <a:gd name="T4" fmla="*/ 269 w 1361"/>
              <a:gd name="T5" fmla="*/ 43 h 199"/>
              <a:gd name="T6" fmla="*/ 207 w 1361"/>
              <a:gd name="T7" fmla="*/ 2 h 199"/>
              <a:gd name="T8" fmla="*/ 995 w 1361"/>
              <a:gd name="T9" fmla="*/ 69 h 199"/>
              <a:gd name="T10" fmla="*/ 864 w 1361"/>
              <a:gd name="T11" fmla="*/ 196 h 199"/>
              <a:gd name="T12" fmla="*/ 811 w 1361"/>
              <a:gd name="T13" fmla="*/ 132 h 199"/>
              <a:gd name="T14" fmla="*/ 951 w 1361"/>
              <a:gd name="T15" fmla="*/ 76 h 199"/>
              <a:gd name="T16" fmla="*/ 929 w 1361"/>
              <a:gd name="T17" fmla="*/ 44 h 199"/>
              <a:gd name="T18" fmla="*/ 821 w 1361"/>
              <a:gd name="T19" fmla="*/ 2 h 199"/>
              <a:gd name="T20" fmla="*/ 995 w 1361"/>
              <a:gd name="T21" fmla="*/ 69 h 199"/>
              <a:gd name="T22" fmla="*/ 951 w 1361"/>
              <a:gd name="T23" fmla="*/ 115 h 199"/>
              <a:gd name="T24" fmla="*/ 854 w 1361"/>
              <a:gd name="T25" fmla="*/ 135 h 199"/>
              <a:gd name="T26" fmla="*/ 951 w 1361"/>
              <a:gd name="T27" fmla="*/ 155 h 199"/>
              <a:gd name="T28" fmla="*/ 1361 w 1361"/>
              <a:gd name="T29" fmla="*/ 196 h 199"/>
              <a:gd name="T30" fmla="*/ 1177 w 1361"/>
              <a:gd name="T31" fmla="*/ 141 h 199"/>
              <a:gd name="T32" fmla="*/ 1228 w 1361"/>
              <a:gd name="T33" fmla="*/ 76 h 199"/>
              <a:gd name="T34" fmla="*/ 1317 w 1361"/>
              <a:gd name="T35" fmla="*/ 69 h 199"/>
              <a:gd name="T36" fmla="*/ 1187 w 1361"/>
              <a:gd name="T37" fmla="*/ 44 h 199"/>
              <a:gd name="T38" fmla="*/ 1298 w 1361"/>
              <a:gd name="T39" fmla="*/ 2 h 199"/>
              <a:gd name="T40" fmla="*/ 1317 w 1361"/>
              <a:gd name="T41" fmla="*/ 155 h 199"/>
              <a:gd name="T42" fmla="*/ 1234 w 1361"/>
              <a:gd name="T43" fmla="*/ 115 h 199"/>
              <a:gd name="T44" fmla="*/ 1234 w 1361"/>
              <a:gd name="T45" fmla="*/ 155 h 199"/>
              <a:gd name="T46" fmla="*/ 389 w 1361"/>
              <a:gd name="T47" fmla="*/ 2 h 199"/>
              <a:gd name="T48" fmla="*/ 452 w 1361"/>
              <a:gd name="T49" fmla="*/ 43 h 199"/>
              <a:gd name="T50" fmla="*/ 496 w 1361"/>
              <a:gd name="T51" fmla="*/ 196 h 199"/>
              <a:gd name="T52" fmla="*/ 558 w 1361"/>
              <a:gd name="T53" fmla="*/ 43 h 199"/>
              <a:gd name="T54" fmla="*/ 389 w 1361"/>
              <a:gd name="T55" fmla="*/ 2 h 199"/>
              <a:gd name="T56" fmla="*/ 1004 w 1361"/>
              <a:gd name="T57" fmla="*/ 43 h 199"/>
              <a:gd name="T58" fmla="*/ 1066 w 1361"/>
              <a:gd name="T59" fmla="*/ 196 h 199"/>
              <a:gd name="T60" fmla="*/ 1110 w 1361"/>
              <a:gd name="T61" fmla="*/ 43 h 199"/>
              <a:gd name="T62" fmla="*/ 1173 w 1361"/>
              <a:gd name="T63" fmla="*/ 2 h 199"/>
              <a:gd name="T64" fmla="*/ 732 w 1361"/>
              <a:gd name="T65" fmla="*/ 196 h 199"/>
              <a:gd name="T66" fmla="*/ 612 w 1361"/>
              <a:gd name="T67" fmla="*/ 2 h 199"/>
              <a:gd name="T68" fmla="*/ 794 w 1361"/>
              <a:gd name="T69" fmla="*/ 70 h 199"/>
              <a:gd name="T70" fmla="*/ 732 w 1361"/>
              <a:gd name="T71" fmla="*/ 196 h 199"/>
              <a:gd name="T72" fmla="*/ 727 w 1361"/>
              <a:gd name="T73" fmla="*/ 44 h 199"/>
              <a:gd name="T74" fmla="*/ 656 w 1361"/>
              <a:gd name="T75" fmla="*/ 155 h 199"/>
              <a:gd name="T76" fmla="*/ 749 w 1361"/>
              <a:gd name="T77" fmla="*/ 129 h 199"/>
              <a:gd name="T78" fmla="*/ 145 w 1361"/>
              <a:gd name="T79" fmla="*/ 150 h 199"/>
              <a:gd name="T80" fmla="*/ 40 w 1361"/>
              <a:gd name="T81" fmla="*/ 0 h 199"/>
              <a:gd name="T82" fmla="*/ 0 w 1361"/>
              <a:gd name="T83" fmla="*/ 197 h 199"/>
              <a:gd name="T84" fmla="*/ 44 w 1361"/>
              <a:gd name="T85" fmla="*/ 76 h 199"/>
              <a:gd name="T86" fmla="*/ 44 w 1361"/>
              <a:gd name="T87" fmla="*/ 47 h 199"/>
              <a:gd name="T88" fmla="*/ 115 w 1361"/>
              <a:gd name="T89" fmla="*/ 177 h 199"/>
              <a:gd name="T90" fmla="*/ 192 w 1361"/>
              <a:gd name="T91" fmla="*/ 147 h 199"/>
              <a:gd name="T92" fmla="*/ 148 w 1361"/>
              <a:gd name="T93" fmla="*/ 2 h 199"/>
              <a:gd name="T94" fmla="*/ 149 w 1361"/>
              <a:gd name="T95" fmla="*/ 148 h 199"/>
              <a:gd name="T96" fmla="*/ 145 w 1361"/>
              <a:gd name="T97"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1" h="199">
                <a:moveTo>
                  <a:pt x="375" y="2"/>
                </a:moveTo>
                <a:cubicBezTo>
                  <a:pt x="375" y="43"/>
                  <a:pt x="375" y="43"/>
                  <a:pt x="375" y="43"/>
                </a:cubicBezTo>
                <a:cubicBezTo>
                  <a:pt x="375" y="43"/>
                  <a:pt x="318" y="43"/>
                  <a:pt x="313" y="43"/>
                </a:cubicBezTo>
                <a:cubicBezTo>
                  <a:pt x="313" y="48"/>
                  <a:pt x="313" y="196"/>
                  <a:pt x="313" y="196"/>
                </a:cubicBezTo>
                <a:cubicBezTo>
                  <a:pt x="269" y="196"/>
                  <a:pt x="269" y="196"/>
                  <a:pt x="269" y="196"/>
                </a:cubicBezTo>
                <a:cubicBezTo>
                  <a:pt x="269" y="196"/>
                  <a:pt x="269" y="48"/>
                  <a:pt x="269" y="43"/>
                </a:cubicBezTo>
                <a:cubicBezTo>
                  <a:pt x="265" y="43"/>
                  <a:pt x="207" y="43"/>
                  <a:pt x="207" y="43"/>
                </a:cubicBezTo>
                <a:cubicBezTo>
                  <a:pt x="207" y="2"/>
                  <a:pt x="207" y="2"/>
                  <a:pt x="207" y="2"/>
                </a:cubicBezTo>
                <a:lnTo>
                  <a:pt x="375" y="2"/>
                </a:lnTo>
                <a:close/>
                <a:moveTo>
                  <a:pt x="995" y="69"/>
                </a:moveTo>
                <a:cubicBezTo>
                  <a:pt x="995" y="196"/>
                  <a:pt x="995" y="196"/>
                  <a:pt x="995" y="196"/>
                </a:cubicBezTo>
                <a:cubicBezTo>
                  <a:pt x="864" y="196"/>
                  <a:pt x="864" y="196"/>
                  <a:pt x="864" y="196"/>
                </a:cubicBezTo>
                <a:cubicBezTo>
                  <a:pt x="828" y="196"/>
                  <a:pt x="811" y="181"/>
                  <a:pt x="811" y="141"/>
                </a:cubicBezTo>
                <a:cubicBezTo>
                  <a:pt x="811" y="132"/>
                  <a:pt x="811" y="132"/>
                  <a:pt x="811" y="132"/>
                </a:cubicBezTo>
                <a:cubicBezTo>
                  <a:pt x="811" y="93"/>
                  <a:pt x="828" y="76"/>
                  <a:pt x="862" y="76"/>
                </a:cubicBezTo>
                <a:cubicBezTo>
                  <a:pt x="862" y="76"/>
                  <a:pt x="947" y="76"/>
                  <a:pt x="951" y="76"/>
                </a:cubicBezTo>
                <a:cubicBezTo>
                  <a:pt x="951" y="75"/>
                  <a:pt x="951" y="69"/>
                  <a:pt x="951" y="69"/>
                </a:cubicBezTo>
                <a:cubicBezTo>
                  <a:pt x="951" y="51"/>
                  <a:pt x="945" y="44"/>
                  <a:pt x="929" y="44"/>
                </a:cubicBezTo>
                <a:cubicBezTo>
                  <a:pt x="821" y="44"/>
                  <a:pt x="821" y="44"/>
                  <a:pt x="821" y="44"/>
                </a:cubicBezTo>
                <a:cubicBezTo>
                  <a:pt x="821" y="2"/>
                  <a:pt x="821" y="2"/>
                  <a:pt x="821" y="2"/>
                </a:cubicBezTo>
                <a:cubicBezTo>
                  <a:pt x="932" y="2"/>
                  <a:pt x="932" y="2"/>
                  <a:pt x="932" y="2"/>
                </a:cubicBezTo>
                <a:cubicBezTo>
                  <a:pt x="979" y="2"/>
                  <a:pt x="995" y="20"/>
                  <a:pt x="995" y="69"/>
                </a:cubicBezTo>
                <a:close/>
                <a:moveTo>
                  <a:pt x="951" y="155"/>
                </a:moveTo>
                <a:cubicBezTo>
                  <a:pt x="951" y="115"/>
                  <a:pt x="951" y="115"/>
                  <a:pt x="951" y="115"/>
                </a:cubicBezTo>
                <a:cubicBezTo>
                  <a:pt x="947" y="115"/>
                  <a:pt x="868" y="115"/>
                  <a:pt x="868" y="115"/>
                </a:cubicBezTo>
                <a:cubicBezTo>
                  <a:pt x="862" y="115"/>
                  <a:pt x="854" y="118"/>
                  <a:pt x="854" y="135"/>
                </a:cubicBezTo>
                <a:cubicBezTo>
                  <a:pt x="854" y="152"/>
                  <a:pt x="862" y="155"/>
                  <a:pt x="868" y="155"/>
                </a:cubicBezTo>
                <a:cubicBezTo>
                  <a:pt x="868" y="155"/>
                  <a:pt x="947" y="155"/>
                  <a:pt x="951" y="155"/>
                </a:cubicBezTo>
                <a:close/>
                <a:moveTo>
                  <a:pt x="1361" y="69"/>
                </a:moveTo>
                <a:cubicBezTo>
                  <a:pt x="1361" y="196"/>
                  <a:pt x="1361" y="196"/>
                  <a:pt x="1361" y="196"/>
                </a:cubicBezTo>
                <a:cubicBezTo>
                  <a:pt x="1230" y="196"/>
                  <a:pt x="1230" y="196"/>
                  <a:pt x="1230" y="196"/>
                </a:cubicBezTo>
                <a:cubicBezTo>
                  <a:pt x="1194" y="196"/>
                  <a:pt x="1177" y="181"/>
                  <a:pt x="1177" y="141"/>
                </a:cubicBezTo>
                <a:cubicBezTo>
                  <a:pt x="1177" y="132"/>
                  <a:pt x="1177" y="132"/>
                  <a:pt x="1177" y="132"/>
                </a:cubicBezTo>
                <a:cubicBezTo>
                  <a:pt x="1177" y="93"/>
                  <a:pt x="1194" y="76"/>
                  <a:pt x="1228" y="76"/>
                </a:cubicBezTo>
                <a:cubicBezTo>
                  <a:pt x="1228" y="76"/>
                  <a:pt x="1313" y="76"/>
                  <a:pt x="1317" y="76"/>
                </a:cubicBezTo>
                <a:cubicBezTo>
                  <a:pt x="1317" y="75"/>
                  <a:pt x="1317" y="69"/>
                  <a:pt x="1317" y="69"/>
                </a:cubicBezTo>
                <a:cubicBezTo>
                  <a:pt x="1317" y="51"/>
                  <a:pt x="1311" y="44"/>
                  <a:pt x="1295" y="44"/>
                </a:cubicBezTo>
                <a:cubicBezTo>
                  <a:pt x="1187" y="44"/>
                  <a:pt x="1187" y="44"/>
                  <a:pt x="1187" y="44"/>
                </a:cubicBezTo>
                <a:cubicBezTo>
                  <a:pt x="1187" y="2"/>
                  <a:pt x="1187" y="2"/>
                  <a:pt x="1187" y="2"/>
                </a:cubicBezTo>
                <a:cubicBezTo>
                  <a:pt x="1298" y="2"/>
                  <a:pt x="1298" y="2"/>
                  <a:pt x="1298" y="2"/>
                </a:cubicBezTo>
                <a:cubicBezTo>
                  <a:pt x="1345" y="2"/>
                  <a:pt x="1361" y="20"/>
                  <a:pt x="1361" y="69"/>
                </a:cubicBezTo>
                <a:close/>
                <a:moveTo>
                  <a:pt x="1317" y="155"/>
                </a:moveTo>
                <a:cubicBezTo>
                  <a:pt x="1317" y="115"/>
                  <a:pt x="1317" y="115"/>
                  <a:pt x="1317" y="115"/>
                </a:cubicBezTo>
                <a:cubicBezTo>
                  <a:pt x="1313" y="115"/>
                  <a:pt x="1234" y="115"/>
                  <a:pt x="1234" y="115"/>
                </a:cubicBezTo>
                <a:cubicBezTo>
                  <a:pt x="1228" y="115"/>
                  <a:pt x="1220" y="118"/>
                  <a:pt x="1220" y="135"/>
                </a:cubicBezTo>
                <a:cubicBezTo>
                  <a:pt x="1220" y="152"/>
                  <a:pt x="1228" y="155"/>
                  <a:pt x="1234" y="155"/>
                </a:cubicBezTo>
                <a:cubicBezTo>
                  <a:pt x="1234" y="155"/>
                  <a:pt x="1313" y="155"/>
                  <a:pt x="1317" y="155"/>
                </a:cubicBezTo>
                <a:close/>
                <a:moveTo>
                  <a:pt x="389" y="2"/>
                </a:moveTo>
                <a:cubicBezTo>
                  <a:pt x="389" y="43"/>
                  <a:pt x="389" y="43"/>
                  <a:pt x="389" y="43"/>
                </a:cubicBezTo>
                <a:cubicBezTo>
                  <a:pt x="389" y="43"/>
                  <a:pt x="447" y="43"/>
                  <a:pt x="452" y="43"/>
                </a:cubicBezTo>
                <a:cubicBezTo>
                  <a:pt x="452" y="48"/>
                  <a:pt x="452" y="196"/>
                  <a:pt x="452" y="196"/>
                </a:cubicBezTo>
                <a:cubicBezTo>
                  <a:pt x="496" y="196"/>
                  <a:pt x="496" y="196"/>
                  <a:pt x="496" y="196"/>
                </a:cubicBezTo>
                <a:cubicBezTo>
                  <a:pt x="496" y="196"/>
                  <a:pt x="496" y="48"/>
                  <a:pt x="496" y="43"/>
                </a:cubicBezTo>
                <a:cubicBezTo>
                  <a:pt x="500" y="43"/>
                  <a:pt x="558" y="43"/>
                  <a:pt x="558" y="43"/>
                </a:cubicBezTo>
                <a:cubicBezTo>
                  <a:pt x="558" y="2"/>
                  <a:pt x="558" y="2"/>
                  <a:pt x="558" y="2"/>
                </a:cubicBezTo>
                <a:lnTo>
                  <a:pt x="389" y="2"/>
                </a:lnTo>
                <a:close/>
                <a:moveTo>
                  <a:pt x="1004" y="2"/>
                </a:moveTo>
                <a:cubicBezTo>
                  <a:pt x="1004" y="43"/>
                  <a:pt x="1004" y="43"/>
                  <a:pt x="1004" y="43"/>
                </a:cubicBezTo>
                <a:cubicBezTo>
                  <a:pt x="1004" y="43"/>
                  <a:pt x="1062" y="43"/>
                  <a:pt x="1066" y="43"/>
                </a:cubicBezTo>
                <a:cubicBezTo>
                  <a:pt x="1066" y="48"/>
                  <a:pt x="1066" y="196"/>
                  <a:pt x="1066" y="196"/>
                </a:cubicBezTo>
                <a:cubicBezTo>
                  <a:pt x="1110" y="196"/>
                  <a:pt x="1110" y="196"/>
                  <a:pt x="1110" y="196"/>
                </a:cubicBezTo>
                <a:cubicBezTo>
                  <a:pt x="1110" y="196"/>
                  <a:pt x="1110" y="48"/>
                  <a:pt x="1110" y="43"/>
                </a:cubicBezTo>
                <a:cubicBezTo>
                  <a:pt x="1115" y="43"/>
                  <a:pt x="1173" y="43"/>
                  <a:pt x="1173" y="43"/>
                </a:cubicBezTo>
                <a:cubicBezTo>
                  <a:pt x="1173" y="2"/>
                  <a:pt x="1173" y="2"/>
                  <a:pt x="1173" y="2"/>
                </a:cubicBezTo>
                <a:lnTo>
                  <a:pt x="1004" y="2"/>
                </a:lnTo>
                <a:close/>
                <a:moveTo>
                  <a:pt x="732" y="196"/>
                </a:moveTo>
                <a:cubicBezTo>
                  <a:pt x="612" y="196"/>
                  <a:pt x="612" y="196"/>
                  <a:pt x="612" y="196"/>
                </a:cubicBezTo>
                <a:cubicBezTo>
                  <a:pt x="612" y="2"/>
                  <a:pt x="612" y="2"/>
                  <a:pt x="612" y="2"/>
                </a:cubicBezTo>
                <a:cubicBezTo>
                  <a:pt x="730" y="2"/>
                  <a:pt x="730" y="2"/>
                  <a:pt x="730" y="2"/>
                </a:cubicBezTo>
                <a:cubicBezTo>
                  <a:pt x="774" y="2"/>
                  <a:pt x="794" y="20"/>
                  <a:pt x="794" y="70"/>
                </a:cubicBezTo>
                <a:cubicBezTo>
                  <a:pt x="794" y="128"/>
                  <a:pt x="794" y="128"/>
                  <a:pt x="794" y="128"/>
                </a:cubicBezTo>
                <a:cubicBezTo>
                  <a:pt x="794" y="173"/>
                  <a:pt x="779" y="196"/>
                  <a:pt x="732" y="196"/>
                </a:cubicBezTo>
                <a:close/>
                <a:moveTo>
                  <a:pt x="749" y="70"/>
                </a:moveTo>
                <a:cubicBezTo>
                  <a:pt x="749" y="51"/>
                  <a:pt x="743" y="44"/>
                  <a:pt x="727" y="44"/>
                </a:cubicBezTo>
                <a:cubicBezTo>
                  <a:pt x="727" y="44"/>
                  <a:pt x="660" y="44"/>
                  <a:pt x="656" y="44"/>
                </a:cubicBezTo>
                <a:cubicBezTo>
                  <a:pt x="656" y="155"/>
                  <a:pt x="656" y="155"/>
                  <a:pt x="656" y="155"/>
                </a:cubicBezTo>
                <a:cubicBezTo>
                  <a:pt x="660" y="155"/>
                  <a:pt x="727" y="155"/>
                  <a:pt x="727" y="155"/>
                </a:cubicBezTo>
                <a:cubicBezTo>
                  <a:pt x="743" y="155"/>
                  <a:pt x="749" y="148"/>
                  <a:pt x="749" y="129"/>
                </a:cubicBezTo>
                <a:cubicBezTo>
                  <a:pt x="749" y="129"/>
                  <a:pt x="749" y="70"/>
                  <a:pt x="749" y="70"/>
                </a:cubicBezTo>
                <a:close/>
                <a:moveTo>
                  <a:pt x="145" y="150"/>
                </a:moveTo>
                <a:cubicBezTo>
                  <a:pt x="144" y="148"/>
                  <a:pt x="85" y="34"/>
                  <a:pt x="78" y="22"/>
                </a:cubicBezTo>
                <a:cubicBezTo>
                  <a:pt x="69" y="9"/>
                  <a:pt x="59" y="0"/>
                  <a:pt x="40" y="0"/>
                </a:cubicBezTo>
                <a:cubicBezTo>
                  <a:pt x="22" y="0"/>
                  <a:pt x="0" y="8"/>
                  <a:pt x="0" y="51"/>
                </a:cubicBezTo>
                <a:cubicBezTo>
                  <a:pt x="0" y="197"/>
                  <a:pt x="0" y="197"/>
                  <a:pt x="0" y="197"/>
                </a:cubicBezTo>
                <a:cubicBezTo>
                  <a:pt x="44" y="197"/>
                  <a:pt x="44" y="197"/>
                  <a:pt x="44" y="197"/>
                </a:cubicBezTo>
                <a:cubicBezTo>
                  <a:pt x="44" y="197"/>
                  <a:pt x="44" y="84"/>
                  <a:pt x="44" y="76"/>
                </a:cubicBezTo>
                <a:cubicBezTo>
                  <a:pt x="44" y="67"/>
                  <a:pt x="43" y="54"/>
                  <a:pt x="43" y="51"/>
                </a:cubicBezTo>
                <a:cubicBezTo>
                  <a:pt x="43" y="49"/>
                  <a:pt x="43" y="47"/>
                  <a:pt x="44" y="47"/>
                </a:cubicBezTo>
                <a:cubicBezTo>
                  <a:pt x="46" y="46"/>
                  <a:pt x="47" y="47"/>
                  <a:pt x="48" y="49"/>
                </a:cubicBezTo>
                <a:cubicBezTo>
                  <a:pt x="49" y="50"/>
                  <a:pt x="103" y="158"/>
                  <a:pt x="115" y="177"/>
                </a:cubicBezTo>
                <a:cubicBezTo>
                  <a:pt x="123" y="190"/>
                  <a:pt x="133" y="199"/>
                  <a:pt x="153" y="199"/>
                </a:cubicBezTo>
                <a:cubicBezTo>
                  <a:pt x="171" y="199"/>
                  <a:pt x="192" y="191"/>
                  <a:pt x="192" y="147"/>
                </a:cubicBezTo>
                <a:cubicBezTo>
                  <a:pt x="192" y="2"/>
                  <a:pt x="192" y="2"/>
                  <a:pt x="192" y="2"/>
                </a:cubicBezTo>
                <a:cubicBezTo>
                  <a:pt x="148" y="2"/>
                  <a:pt x="148" y="2"/>
                  <a:pt x="148" y="2"/>
                </a:cubicBezTo>
                <a:cubicBezTo>
                  <a:pt x="148" y="2"/>
                  <a:pt x="148" y="115"/>
                  <a:pt x="148" y="123"/>
                </a:cubicBezTo>
                <a:cubicBezTo>
                  <a:pt x="148" y="132"/>
                  <a:pt x="149" y="145"/>
                  <a:pt x="149" y="148"/>
                </a:cubicBezTo>
                <a:cubicBezTo>
                  <a:pt x="149" y="150"/>
                  <a:pt x="149" y="152"/>
                  <a:pt x="148" y="152"/>
                </a:cubicBezTo>
                <a:cubicBezTo>
                  <a:pt x="147" y="153"/>
                  <a:pt x="145" y="152"/>
                  <a:pt x="145"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eiryo UI" panose="020B0604030504040204" pitchFamily="50" charset="-128"/>
              <a:ea typeface="Meiryo UI" panose="020B0604030504040204" pitchFamily="50" charset="-128"/>
            </a:endParaRPr>
          </a:p>
        </p:txBody>
      </p:sp>
      <p:sp>
        <p:nvSpPr>
          <p:cNvPr id="10"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Tree>
    <p:extLst>
      <p:ext uri="{BB962C8B-B14F-4D97-AF65-F5344CB8AC3E}">
        <p14:creationId xmlns:p14="http://schemas.microsoft.com/office/powerpoint/2010/main" val="12347414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pos="192">
          <p15:clr>
            <a:srgbClr val="FBAE40"/>
          </p15:clr>
        </p15:guide>
        <p15:guide id="3" pos="7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中扉B">
    <p:bg>
      <p:bgPr>
        <a:solidFill>
          <a:srgbClr val="1C1C1C"/>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998ED156-1AB5-4B96-BB64-69BB7DD751EA}"/>
              </a:ext>
            </a:extLst>
          </p:cNvPr>
          <p:cNvSpPr>
            <a:spLocks/>
          </p:cNvSpPr>
          <p:nvPr/>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rgbClr val="2C2C2C"/>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Text Placeholder 2">
            <a:extLst>
              <a:ext uri="{FF2B5EF4-FFF2-40B4-BE49-F238E27FC236}">
                <a16:creationId xmlns:a16="http://schemas.microsoft.com/office/drawing/2014/main" id="{34AEFB69-85BA-4D0C-BFA2-34ABA6779977}"/>
              </a:ext>
            </a:extLst>
          </p:cNvPr>
          <p:cNvSpPr>
            <a:spLocks noGrp="1"/>
          </p:cNvSpPr>
          <p:nvPr>
            <p:ph type="body" sz="quarter" idx="12" hasCustomPrompt="1"/>
          </p:nvPr>
        </p:nvSpPr>
        <p:spPr>
          <a:xfrm>
            <a:off x="3962400" y="1295400"/>
            <a:ext cx="7543800" cy="4343400"/>
          </a:xfrm>
          <a:prstGeom prst="rect">
            <a:avLst/>
          </a:prstGeom>
        </p:spPr>
        <p:txBody>
          <a:bodyPr anchor="ctr"/>
          <a:lstStyle>
            <a:lvl1pPr marL="0" indent="0" algn="ctr">
              <a:buNone/>
              <a:defRPr b="1">
                <a:solidFill>
                  <a:schemeClr val="bg1"/>
                </a:solidFill>
                <a:latin typeface="Meiryo UI" panose="020B0604030504040204" pitchFamily="50" charset="-128"/>
                <a:ea typeface="Meiryo UI" panose="020B0604030504040204" pitchFamily="50" charset="-128"/>
              </a:defRPr>
            </a:lvl1pPr>
            <a:lvl2pPr marL="609556" indent="0">
              <a:buNone/>
              <a:defRPr>
                <a:solidFill>
                  <a:schemeClr val="bg1"/>
                </a:solidFill>
              </a:defRPr>
            </a:lvl2pPr>
            <a:lvl3pPr marL="1219109" indent="0">
              <a:buNone/>
              <a:defRPr>
                <a:solidFill>
                  <a:schemeClr val="bg1"/>
                </a:solidFill>
              </a:defRPr>
            </a:lvl3pPr>
            <a:lvl4pPr marL="1828662" indent="0">
              <a:buNone/>
              <a:defRPr>
                <a:solidFill>
                  <a:schemeClr val="bg1"/>
                </a:solidFill>
              </a:defRPr>
            </a:lvl4pPr>
            <a:lvl5pPr marL="2438216" indent="0">
              <a:buNone/>
              <a:defRPr>
                <a:solidFill>
                  <a:schemeClr val="bg1"/>
                </a:solidFill>
              </a:defRPr>
            </a:lvl5pPr>
          </a:lstStyle>
          <a:p>
            <a:pPr lvl="0"/>
            <a:r>
              <a:rPr lang="en-US" dirty="0" smtClean="0"/>
              <a:t>[</a:t>
            </a:r>
            <a:r>
              <a:rPr lang="ja-JP" altLang="en-US" dirty="0" smtClean="0"/>
              <a:t>タイトル</a:t>
            </a:r>
            <a:r>
              <a:rPr lang="en-US" dirty="0" smtClean="0"/>
              <a:t>]</a:t>
            </a:r>
            <a:endParaRPr lang="en-US" dirty="0"/>
          </a:p>
        </p:txBody>
      </p:sp>
      <p:sp>
        <p:nvSpPr>
          <p:cNvPr id="12" name="Freeform 5">
            <a:extLst>
              <a:ext uri="{FF2B5EF4-FFF2-40B4-BE49-F238E27FC236}">
                <a16:creationId xmlns:a16="http://schemas.microsoft.com/office/drawing/2014/main" id="{F20018E5-3262-4051-AFC3-3172D793DBC8}"/>
              </a:ext>
            </a:extLst>
          </p:cNvPr>
          <p:cNvSpPr>
            <a:spLocks noEditPoints="1"/>
          </p:cNvSpPr>
          <p:nvPr/>
        </p:nvSpPr>
        <p:spPr bwMode="auto">
          <a:xfrm>
            <a:off x="10853738" y="6554313"/>
            <a:ext cx="1021556" cy="151287"/>
          </a:xfrm>
          <a:custGeom>
            <a:avLst/>
            <a:gdLst>
              <a:gd name="T0" fmla="*/ 375 w 1361"/>
              <a:gd name="T1" fmla="*/ 43 h 199"/>
              <a:gd name="T2" fmla="*/ 313 w 1361"/>
              <a:gd name="T3" fmla="*/ 196 h 199"/>
              <a:gd name="T4" fmla="*/ 269 w 1361"/>
              <a:gd name="T5" fmla="*/ 43 h 199"/>
              <a:gd name="T6" fmla="*/ 207 w 1361"/>
              <a:gd name="T7" fmla="*/ 2 h 199"/>
              <a:gd name="T8" fmla="*/ 995 w 1361"/>
              <a:gd name="T9" fmla="*/ 69 h 199"/>
              <a:gd name="T10" fmla="*/ 864 w 1361"/>
              <a:gd name="T11" fmla="*/ 196 h 199"/>
              <a:gd name="T12" fmla="*/ 811 w 1361"/>
              <a:gd name="T13" fmla="*/ 132 h 199"/>
              <a:gd name="T14" fmla="*/ 951 w 1361"/>
              <a:gd name="T15" fmla="*/ 76 h 199"/>
              <a:gd name="T16" fmla="*/ 929 w 1361"/>
              <a:gd name="T17" fmla="*/ 44 h 199"/>
              <a:gd name="T18" fmla="*/ 821 w 1361"/>
              <a:gd name="T19" fmla="*/ 2 h 199"/>
              <a:gd name="T20" fmla="*/ 995 w 1361"/>
              <a:gd name="T21" fmla="*/ 69 h 199"/>
              <a:gd name="T22" fmla="*/ 951 w 1361"/>
              <a:gd name="T23" fmla="*/ 115 h 199"/>
              <a:gd name="T24" fmla="*/ 854 w 1361"/>
              <a:gd name="T25" fmla="*/ 135 h 199"/>
              <a:gd name="T26" fmla="*/ 951 w 1361"/>
              <a:gd name="T27" fmla="*/ 155 h 199"/>
              <a:gd name="T28" fmla="*/ 1361 w 1361"/>
              <a:gd name="T29" fmla="*/ 196 h 199"/>
              <a:gd name="T30" fmla="*/ 1177 w 1361"/>
              <a:gd name="T31" fmla="*/ 141 h 199"/>
              <a:gd name="T32" fmla="*/ 1228 w 1361"/>
              <a:gd name="T33" fmla="*/ 76 h 199"/>
              <a:gd name="T34" fmla="*/ 1317 w 1361"/>
              <a:gd name="T35" fmla="*/ 69 h 199"/>
              <a:gd name="T36" fmla="*/ 1187 w 1361"/>
              <a:gd name="T37" fmla="*/ 44 h 199"/>
              <a:gd name="T38" fmla="*/ 1298 w 1361"/>
              <a:gd name="T39" fmla="*/ 2 h 199"/>
              <a:gd name="T40" fmla="*/ 1317 w 1361"/>
              <a:gd name="T41" fmla="*/ 155 h 199"/>
              <a:gd name="T42" fmla="*/ 1234 w 1361"/>
              <a:gd name="T43" fmla="*/ 115 h 199"/>
              <a:gd name="T44" fmla="*/ 1234 w 1361"/>
              <a:gd name="T45" fmla="*/ 155 h 199"/>
              <a:gd name="T46" fmla="*/ 389 w 1361"/>
              <a:gd name="T47" fmla="*/ 2 h 199"/>
              <a:gd name="T48" fmla="*/ 452 w 1361"/>
              <a:gd name="T49" fmla="*/ 43 h 199"/>
              <a:gd name="T50" fmla="*/ 496 w 1361"/>
              <a:gd name="T51" fmla="*/ 196 h 199"/>
              <a:gd name="T52" fmla="*/ 558 w 1361"/>
              <a:gd name="T53" fmla="*/ 43 h 199"/>
              <a:gd name="T54" fmla="*/ 389 w 1361"/>
              <a:gd name="T55" fmla="*/ 2 h 199"/>
              <a:gd name="T56" fmla="*/ 1004 w 1361"/>
              <a:gd name="T57" fmla="*/ 43 h 199"/>
              <a:gd name="T58" fmla="*/ 1066 w 1361"/>
              <a:gd name="T59" fmla="*/ 196 h 199"/>
              <a:gd name="T60" fmla="*/ 1110 w 1361"/>
              <a:gd name="T61" fmla="*/ 43 h 199"/>
              <a:gd name="T62" fmla="*/ 1173 w 1361"/>
              <a:gd name="T63" fmla="*/ 2 h 199"/>
              <a:gd name="T64" fmla="*/ 732 w 1361"/>
              <a:gd name="T65" fmla="*/ 196 h 199"/>
              <a:gd name="T66" fmla="*/ 612 w 1361"/>
              <a:gd name="T67" fmla="*/ 2 h 199"/>
              <a:gd name="T68" fmla="*/ 794 w 1361"/>
              <a:gd name="T69" fmla="*/ 70 h 199"/>
              <a:gd name="T70" fmla="*/ 732 w 1361"/>
              <a:gd name="T71" fmla="*/ 196 h 199"/>
              <a:gd name="T72" fmla="*/ 727 w 1361"/>
              <a:gd name="T73" fmla="*/ 44 h 199"/>
              <a:gd name="T74" fmla="*/ 656 w 1361"/>
              <a:gd name="T75" fmla="*/ 155 h 199"/>
              <a:gd name="T76" fmla="*/ 749 w 1361"/>
              <a:gd name="T77" fmla="*/ 129 h 199"/>
              <a:gd name="T78" fmla="*/ 145 w 1361"/>
              <a:gd name="T79" fmla="*/ 150 h 199"/>
              <a:gd name="T80" fmla="*/ 40 w 1361"/>
              <a:gd name="T81" fmla="*/ 0 h 199"/>
              <a:gd name="T82" fmla="*/ 0 w 1361"/>
              <a:gd name="T83" fmla="*/ 197 h 199"/>
              <a:gd name="T84" fmla="*/ 44 w 1361"/>
              <a:gd name="T85" fmla="*/ 76 h 199"/>
              <a:gd name="T86" fmla="*/ 44 w 1361"/>
              <a:gd name="T87" fmla="*/ 47 h 199"/>
              <a:gd name="T88" fmla="*/ 115 w 1361"/>
              <a:gd name="T89" fmla="*/ 177 h 199"/>
              <a:gd name="T90" fmla="*/ 192 w 1361"/>
              <a:gd name="T91" fmla="*/ 147 h 199"/>
              <a:gd name="T92" fmla="*/ 148 w 1361"/>
              <a:gd name="T93" fmla="*/ 2 h 199"/>
              <a:gd name="T94" fmla="*/ 149 w 1361"/>
              <a:gd name="T95" fmla="*/ 148 h 199"/>
              <a:gd name="T96" fmla="*/ 145 w 1361"/>
              <a:gd name="T97"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61" h="199">
                <a:moveTo>
                  <a:pt x="375" y="2"/>
                </a:moveTo>
                <a:cubicBezTo>
                  <a:pt x="375" y="43"/>
                  <a:pt x="375" y="43"/>
                  <a:pt x="375" y="43"/>
                </a:cubicBezTo>
                <a:cubicBezTo>
                  <a:pt x="375" y="43"/>
                  <a:pt x="318" y="43"/>
                  <a:pt x="313" y="43"/>
                </a:cubicBezTo>
                <a:cubicBezTo>
                  <a:pt x="313" y="48"/>
                  <a:pt x="313" y="196"/>
                  <a:pt x="313" y="196"/>
                </a:cubicBezTo>
                <a:cubicBezTo>
                  <a:pt x="269" y="196"/>
                  <a:pt x="269" y="196"/>
                  <a:pt x="269" y="196"/>
                </a:cubicBezTo>
                <a:cubicBezTo>
                  <a:pt x="269" y="196"/>
                  <a:pt x="269" y="48"/>
                  <a:pt x="269" y="43"/>
                </a:cubicBezTo>
                <a:cubicBezTo>
                  <a:pt x="265" y="43"/>
                  <a:pt x="207" y="43"/>
                  <a:pt x="207" y="43"/>
                </a:cubicBezTo>
                <a:cubicBezTo>
                  <a:pt x="207" y="2"/>
                  <a:pt x="207" y="2"/>
                  <a:pt x="207" y="2"/>
                </a:cubicBezTo>
                <a:lnTo>
                  <a:pt x="375" y="2"/>
                </a:lnTo>
                <a:close/>
                <a:moveTo>
                  <a:pt x="995" y="69"/>
                </a:moveTo>
                <a:cubicBezTo>
                  <a:pt x="995" y="196"/>
                  <a:pt x="995" y="196"/>
                  <a:pt x="995" y="196"/>
                </a:cubicBezTo>
                <a:cubicBezTo>
                  <a:pt x="864" y="196"/>
                  <a:pt x="864" y="196"/>
                  <a:pt x="864" y="196"/>
                </a:cubicBezTo>
                <a:cubicBezTo>
                  <a:pt x="828" y="196"/>
                  <a:pt x="811" y="181"/>
                  <a:pt x="811" y="141"/>
                </a:cubicBezTo>
                <a:cubicBezTo>
                  <a:pt x="811" y="132"/>
                  <a:pt x="811" y="132"/>
                  <a:pt x="811" y="132"/>
                </a:cubicBezTo>
                <a:cubicBezTo>
                  <a:pt x="811" y="93"/>
                  <a:pt x="828" y="76"/>
                  <a:pt x="862" y="76"/>
                </a:cubicBezTo>
                <a:cubicBezTo>
                  <a:pt x="862" y="76"/>
                  <a:pt x="947" y="76"/>
                  <a:pt x="951" y="76"/>
                </a:cubicBezTo>
                <a:cubicBezTo>
                  <a:pt x="951" y="75"/>
                  <a:pt x="951" y="69"/>
                  <a:pt x="951" y="69"/>
                </a:cubicBezTo>
                <a:cubicBezTo>
                  <a:pt x="951" y="51"/>
                  <a:pt x="945" y="44"/>
                  <a:pt x="929" y="44"/>
                </a:cubicBezTo>
                <a:cubicBezTo>
                  <a:pt x="821" y="44"/>
                  <a:pt x="821" y="44"/>
                  <a:pt x="821" y="44"/>
                </a:cubicBezTo>
                <a:cubicBezTo>
                  <a:pt x="821" y="2"/>
                  <a:pt x="821" y="2"/>
                  <a:pt x="821" y="2"/>
                </a:cubicBezTo>
                <a:cubicBezTo>
                  <a:pt x="932" y="2"/>
                  <a:pt x="932" y="2"/>
                  <a:pt x="932" y="2"/>
                </a:cubicBezTo>
                <a:cubicBezTo>
                  <a:pt x="979" y="2"/>
                  <a:pt x="995" y="20"/>
                  <a:pt x="995" y="69"/>
                </a:cubicBezTo>
                <a:close/>
                <a:moveTo>
                  <a:pt x="951" y="155"/>
                </a:moveTo>
                <a:cubicBezTo>
                  <a:pt x="951" y="115"/>
                  <a:pt x="951" y="115"/>
                  <a:pt x="951" y="115"/>
                </a:cubicBezTo>
                <a:cubicBezTo>
                  <a:pt x="947" y="115"/>
                  <a:pt x="868" y="115"/>
                  <a:pt x="868" y="115"/>
                </a:cubicBezTo>
                <a:cubicBezTo>
                  <a:pt x="862" y="115"/>
                  <a:pt x="854" y="118"/>
                  <a:pt x="854" y="135"/>
                </a:cubicBezTo>
                <a:cubicBezTo>
                  <a:pt x="854" y="152"/>
                  <a:pt x="862" y="155"/>
                  <a:pt x="868" y="155"/>
                </a:cubicBezTo>
                <a:cubicBezTo>
                  <a:pt x="868" y="155"/>
                  <a:pt x="947" y="155"/>
                  <a:pt x="951" y="155"/>
                </a:cubicBezTo>
                <a:close/>
                <a:moveTo>
                  <a:pt x="1361" y="69"/>
                </a:moveTo>
                <a:cubicBezTo>
                  <a:pt x="1361" y="196"/>
                  <a:pt x="1361" y="196"/>
                  <a:pt x="1361" y="196"/>
                </a:cubicBezTo>
                <a:cubicBezTo>
                  <a:pt x="1230" y="196"/>
                  <a:pt x="1230" y="196"/>
                  <a:pt x="1230" y="196"/>
                </a:cubicBezTo>
                <a:cubicBezTo>
                  <a:pt x="1194" y="196"/>
                  <a:pt x="1177" y="181"/>
                  <a:pt x="1177" y="141"/>
                </a:cubicBezTo>
                <a:cubicBezTo>
                  <a:pt x="1177" y="132"/>
                  <a:pt x="1177" y="132"/>
                  <a:pt x="1177" y="132"/>
                </a:cubicBezTo>
                <a:cubicBezTo>
                  <a:pt x="1177" y="93"/>
                  <a:pt x="1194" y="76"/>
                  <a:pt x="1228" y="76"/>
                </a:cubicBezTo>
                <a:cubicBezTo>
                  <a:pt x="1228" y="76"/>
                  <a:pt x="1313" y="76"/>
                  <a:pt x="1317" y="76"/>
                </a:cubicBezTo>
                <a:cubicBezTo>
                  <a:pt x="1317" y="75"/>
                  <a:pt x="1317" y="69"/>
                  <a:pt x="1317" y="69"/>
                </a:cubicBezTo>
                <a:cubicBezTo>
                  <a:pt x="1317" y="51"/>
                  <a:pt x="1311" y="44"/>
                  <a:pt x="1295" y="44"/>
                </a:cubicBezTo>
                <a:cubicBezTo>
                  <a:pt x="1187" y="44"/>
                  <a:pt x="1187" y="44"/>
                  <a:pt x="1187" y="44"/>
                </a:cubicBezTo>
                <a:cubicBezTo>
                  <a:pt x="1187" y="2"/>
                  <a:pt x="1187" y="2"/>
                  <a:pt x="1187" y="2"/>
                </a:cubicBezTo>
                <a:cubicBezTo>
                  <a:pt x="1298" y="2"/>
                  <a:pt x="1298" y="2"/>
                  <a:pt x="1298" y="2"/>
                </a:cubicBezTo>
                <a:cubicBezTo>
                  <a:pt x="1345" y="2"/>
                  <a:pt x="1361" y="20"/>
                  <a:pt x="1361" y="69"/>
                </a:cubicBezTo>
                <a:close/>
                <a:moveTo>
                  <a:pt x="1317" y="155"/>
                </a:moveTo>
                <a:cubicBezTo>
                  <a:pt x="1317" y="115"/>
                  <a:pt x="1317" y="115"/>
                  <a:pt x="1317" y="115"/>
                </a:cubicBezTo>
                <a:cubicBezTo>
                  <a:pt x="1313" y="115"/>
                  <a:pt x="1234" y="115"/>
                  <a:pt x="1234" y="115"/>
                </a:cubicBezTo>
                <a:cubicBezTo>
                  <a:pt x="1228" y="115"/>
                  <a:pt x="1220" y="118"/>
                  <a:pt x="1220" y="135"/>
                </a:cubicBezTo>
                <a:cubicBezTo>
                  <a:pt x="1220" y="152"/>
                  <a:pt x="1228" y="155"/>
                  <a:pt x="1234" y="155"/>
                </a:cubicBezTo>
                <a:cubicBezTo>
                  <a:pt x="1234" y="155"/>
                  <a:pt x="1313" y="155"/>
                  <a:pt x="1317" y="155"/>
                </a:cubicBezTo>
                <a:close/>
                <a:moveTo>
                  <a:pt x="389" y="2"/>
                </a:moveTo>
                <a:cubicBezTo>
                  <a:pt x="389" y="43"/>
                  <a:pt x="389" y="43"/>
                  <a:pt x="389" y="43"/>
                </a:cubicBezTo>
                <a:cubicBezTo>
                  <a:pt x="389" y="43"/>
                  <a:pt x="447" y="43"/>
                  <a:pt x="452" y="43"/>
                </a:cubicBezTo>
                <a:cubicBezTo>
                  <a:pt x="452" y="48"/>
                  <a:pt x="452" y="196"/>
                  <a:pt x="452" y="196"/>
                </a:cubicBezTo>
                <a:cubicBezTo>
                  <a:pt x="496" y="196"/>
                  <a:pt x="496" y="196"/>
                  <a:pt x="496" y="196"/>
                </a:cubicBezTo>
                <a:cubicBezTo>
                  <a:pt x="496" y="196"/>
                  <a:pt x="496" y="48"/>
                  <a:pt x="496" y="43"/>
                </a:cubicBezTo>
                <a:cubicBezTo>
                  <a:pt x="500" y="43"/>
                  <a:pt x="558" y="43"/>
                  <a:pt x="558" y="43"/>
                </a:cubicBezTo>
                <a:cubicBezTo>
                  <a:pt x="558" y="2"/>
                  <a:pt x="558" y="2"/>
                  <a:pt x="558" y="2"/>
                </a:cubicBezTo>
                <a:lnTo>
                  <a:pt x="389" y="2"/>
                </a:lnTo>
                <a:close/>
                <a:moveTo>
                  <a:pt x="1004" y="2"/>
                </a:moveTo>
                <a:cubicBezTo>
                  <a:pt x="1004" y="43"/>
                  <a:pt x="1004" y="43"/>
                  <a:pt x="1004" y="43"/>
                </a:cubicBezTo>
                <a:cubicBezTo>
                  <a:pt x="1004" y="43"/>
                  <a:pt x="1062" y="43"/>
                  <a:pt x="1066" y="43"/>
                </a:cubicBezTo>
                <a:cubicBezTo>
                  <a:pt x="1066" y="48"/>
                  <a:pt x="1066" y="196"/>
                  <a:pt x="1066" y="196"/>
                </a:cubicBezTo>
                <a:cubicBezTo>
                  <a:pt x="1110" y="196"/>
                  <a:pt x="1110" y="196"/>
                  <a:pt x="1110" y="196"/>
                </a:cubicBezTo>
                <a:cubicBezTo>
                  <a:pt x="1110" y="196"/>
                  <a:pt x="1110" y="48"/>
                  <a:pt x="1110" y="43"/>
                </a:cubicBezTo>
                <a:cubicBezTo>
                  <a:pt x="1115" y="43"/>
                  <a:pt x="1173" y="43"/>
                  <a:pt x="1173" y="43"/>
                </a:cubicBezTo>
                <a:cubicBezTo>
                  <a:pt x="1173" y="2"/>
                  <a:pt x="1173" y="2"/>
                  <a:pt x="1173" y="2"/>
                </a:cubicBezTo>
                <a:lnTo>
                  <a:pt x="1004" y="2"/>
                </a:lnTo>
                <a:close/>
                <a:moveTo>
                  <a:pt x="732" y="196"/>
                </a:moveTo>
                <a:cubicBezTo>
                  <a:pt x="612" y="196"/>
                  <a:pt x="612" y="196"/>
                  <a:pt x="612" y="196"/>
                </a:cubicBezTo>
                <a:cubicBezTo>
                  <a:pt x="612" y="2"/>
                  <a:pt x="612" y="2"/>
                  <a:pt x="612" y="2"/>
                </a:cubicBezTo>
                <a:cubicBezTo>
                  <a:pt x="730" y="2"/>
                  <a:pt x="730" y="2"/>
                  <a:pt x="730" y="2"/>
                </a:cubicBezTo>
                <a:cubicBezTo>
                  <a:pt x="774" y="2"/>
                  <a:pt x="794" y="20"/>
                  <a:pt x="794" y="70"/>
                </a:cubicBezTo>
                <a:cubicBezTo>
                  <a:pt x="794" y="128"/>
                  <a:pt x="794" y="128"/>
                  <a:pt x="794" y="128"/>
                </a:cubicBezTo>
                <a:cubicBezTo>
                  <a:pt x="794" y="173"/>
                  <a:pt x="779" y="196"/>
                  <a:pt x="732" y="196"/>
                </a:cubicBezTo>
                <a:close/>
                <a:moveTo>
                  <a:pt x="749" y="70"/>
                </a:moveTo>
                <a:cubicBezTo>
                  <a:pt x="749" y="51"/>
                  <a:pt x="743" y="44"/>
                  <a:pt x="727" y="44"/>
                </a:cubicBezTo>
                <a:cubicBezTo>
                  <a:pt x="727" y="44"/>
                  <a:pt x="660" y="44"/>
                  <a:pt x="656" y="44"/>
                </a:cubicBezTo>
                <a:cubicBezTo>
                  <a:pt x="656" y="155"/>
                  <a:pt x="656" y="155"/>
                  <a:pt x="656" y="155"/>
                </a:cubicBezTo>
                <a:cubicBezTo>
                  <a:pt x="660" y="155"/>
                  <a:pt x="727" y="155"/>
                  <a:pt x="727" y="155"/>
                </a:cubicBezTo>
                <a:cubicBezTo>
                  <a:pt x="743" y="155"/>
                  <a:pt x="749" y="148"/>
                  <a:pt x="749" y="129"/>
                </a:cubicBezTo>
                <a:cubicBezTo>
                  <a:pt x="749" y="129"/>
                  <a:pt x="749" y="70"/>
                  <a:pt x="749" y="70"/>
                </a:cubicBezTo>
                <a:close/>
                <a:moveTo>
                  <a:pt x="145" y="150"/>
                </a:moveTo>
                <a:cubicBezTo>
                  <a:pt x="144" y="148"/>
                  <a:pt x="85" y="34"/>
                  <a:pt x="78" y="22"/>
                </a:cubicBezTo>
                <a:cubicBezTo>
                  <a:pt x="69" y="9"/>
                  <a:pt x="59" y="0"/>
                  <a:pt x="40" y="0"/>
                </a:cubicBezTo>
                <a:cubicBezTo>
                  <a:pt x="22" y="0"/>
                  <a:pt x="0" y="8"/>
                  <a:pt x="0" y="51"/>
                </a:cubicBezTo>
                <a:cubicBezTo>
                  <a:pt x="0" y="197"/>
                  <a:pt x="0" y="197"/>
                  <a:pt x="0" y="197"/>
                </a:cubicBezTo>
                <a:cubicBezTo>
                  <a:pt x="44" y="197"/>
                  <a:pt x="44" y="197"/>
                  <a:pt x="44" y="197"/>
                </a:cubicBezTo>
                <a:cubicBezTo>
                  <a:pt x="44" y="197"/>
                  <a:pt x="44" y="84"/>
                  <a:pt x="44" y="76"/>
                </a:cubicBezTo>
                <a:cubicBezTo>
                  <a:pt x="44" y="67"/>
                  <a:pt x="43" y="54"/>
                  <a:pt x="43" y="51"/>
                </a:cubicBezTo>
                <a:cubicBezTo>
                  <a:pt x="43" y="49"/>
                  <a:pt x="43" y="47"/>
                  <a:pt x="44" y="47"/>
                </a:cubicBezTo>
                <a:cubicBezTo>
                  <a:pt x="46" y="46"/>
                  <a:pt x="47" y="47"/>
                  <a:pt x="48" y="49"/>
                </a:cubicBezTo>
                <a:cubicBezTo>
                  <a:pt x="49" y="50"/>
                  <a:pt x="103" y="158"/>
                  <a:pt x="115" y="177"/>
                </a:cubicBezTo>
                <a:cubicBezTo>
                  <a:pt x="123" y="190"/>
                  <a:pt x="133" y="199"/>
                  <a:pt x="153" y="199"/>
                </a:cubicBezTo>
                <a:cubicBezTo>
                  <a:pt x="171" y="199"/>
                  <a:pt x="192" y="191"/>
                  <a:pt x="192" y="147"/>
                </a:cubicBezTo>
                <a:cubicBezTo>
                  <a:pt x="192" y="2"/>
                  <a:pt x="192" y="2"/>
                  <a:pt x="192" y="2"/>
                </a:cubicBezTo>
                <a:cubicBezTo>
                  <a:pt x="148" y="2"/>
                  <a:pt x="148" y="2"/>
                  <a:pt x="148" y="2"/>
                </a:cubicBezTo>
                <a:cubicBezTo>
                  <a:pt x="148" y="2"/>
                  <a:pt x="148" y="115"/>
                  <a:pt x="148" y="123"/>
                </a:cubicBezTo>
                <a:cubicBezTo>
                  <a:pt x="148" y="132"/>
                  <a:pt x="149" y="145"/>
                  <a:pt x="149" y="148"/>
                </a:cubicBezTo>
                <a:cubicBezTo>
                  <a:pt x="149" y="150"/>
                  <a:pt x="149" y="152"/>
                  <a:pt x="148" y="152"/>
                </a:cubicBezTo>
                <a:cubicBezTo>
                  <a:pt x="147" y="153"/>
                  <a:pt x="145" y="152"/>
                  <a:pt x="145" y="1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Slide Number Placeholder 2">
            <a:extLst>
              <a:ext uri="{FF2B5EF4-FFF2-40B4-BE49-F238E27FC236}">
                <a16:creationId xmlns:a16="http://schemas.microsoft.com/office/drawing/2014/main" id="{D6DFEA91-6D5D-4821-BB70-31F926CD2D1E}"/>
              </a:ext>
            </a:extLst>
          </p:cNvPr>
          <p:cNvSpPr>
            <a:spLocks noGrp="1"/>
          </p:cNvSpPr>
          <p:nvPr>
            <p:ph type="sldNum" sz="quarter" idx="11"/>
          </p:nvPr>
        </p:nvSpPr>
        <p:spPr>
          <a:xfrm>
            <a:off x="5762244" y="6556248"/>
            <a:ext cx="667512" cy="182880"/>
          </a:xfrm>
          <a:prstGeom prst="rect">
            <a:avLst/>
          </a:prstGeom>
        </p:spPr>
        <p:txBody>
          <a:bodyPr anchor="ctr"/>
          <a:lstStyle>
            <a:lvl1pPr>
              <a:defRPr sz="1200">
                <a:solidFill>
                  <a:schemeClr val="bg1"/>
                </a:solidFill>
                <a:latin typeface="Meiryo UI" panose="020B0604030504040204" pitchFamily="50" charset="-128"/>
                <a:ea typeface="Meiryo UI" panose="020B0604030504040204" pitchFamily="50" charset="-128"/>
              </a:defRPr>
            </a:lvl1pPr>
          </a:lstStyle>
          <a:p>
            <a:pPr algn="ctr"/>
            <a:fld id="{92EA2340-BE12-4138-BE15-7C339B03EB4B}" type="slidenum">
              <a:rPr lang="en-US" smtClean="0"/>
              <a:pPr algn="ctr"/>
              <a:t>‹#›</a:t>
            </a:fld>
            <a:endParaRPr lang="en-US" dirty="0"/>
          </a:p>
        </p:txBody>
      </p:sp>
      <p:sp>
        <p:nvSpPr>
          <p:cNvPr id="13"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Tree>
    <p:extLst>
      <p:ext uri="{BB962C8B-B14F-4D97-AF65-F5344CB8AC3E}">
        <p14:creationId xmlns:p14="http://schemas.microsoft.com/office/powerpoint/2010/main" val="1704017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pos="192">
          <p15:clr>
            <a:srgbClr val="FBAE40"/>
          </p15:clr>
        </p15:guide>
        <p15:guide id="3" pos="7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コンテンツB">
    <p:spTree>
      <p:nvGrpSpPr>
        <p:cNvPr id="1" name=""/>
        <p:cNvGrpSpPr/>
        <p:nvPr/>
      </p:nvGrpSpPr>
      <p:grpSpPr>
        <a:xfrm>
          <a:off x="0" y="0"/>
          <a:ext cx="0" cy="0"/>
          <a:chOff x="0" y="0"/>
          <a:chExt cx="0" cy="0"/>
        </a:xfrm>
      </p:grpSpPr>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z="2400" b="1" spc="0">
                <a:solidFill>
                  <a:schemeClr val="accent2"/>
                </a:solidFill>
                <a:latin typeface="Meiryo UI" panose="020B0604030504040204" pitchFamily="50" charset="-128"/>
                <a:ea typeface="Meiryo UI" panose="020B0604030504040204" pitchFamily="50" charset="-128"/>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6050500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コンテンツA">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marL="0" indent="0">
              <a:defRPr kumimoji="1" lang="ja-JP" altLang="en-US" sz="2400" b="1" i="0" kern="1200" spc="0" baseline="0" dirty="0">
                <a:solidFill>
                  <a:schemeClr val="bg1"/>
                </a:solidFill>
                <a:latin typeface="Meiryo UI" panose="020B0604030504040204" pitchFamily="50" charset="-128"/>
                <a:ea typeface="Meiryo UI" panose="020B0604030504040204" pitchFamily="50" charset="-128"/>
                <a:cs typeface="Arial"/>
              </a:defRPr>
            </a:lvl1pPr>
          </a:lstStyle>
          <a:p>
            <a:pPr marL="226468" marR="0" lvl="0" indent="-226468" algn="l" defTabSz="609555" rtl="0" eaLnBrk="1" fontAlgn="base" latinLnBrk="0" hangingPunct="1">
              <a:lnSpc>
                <a:spcPct val="100000"/>
              </a:lnSpc>
              <a:spcBef>
                <a:spcPct val="20000"/>
              </a:spcBef>
              <a:spcAft>
                <a:spcPct val="0"/>
              </a:spcAft>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Rectangle 17"/>
          <p:cNvSpPr/>
          <p:nvPr/>
        </p:nvSpPr>
        <p:spPr>
          <a:xfrm>
            <a:off x="0" y="6434124"/>
            <a:ext cx="12192000" cy="424800"/>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13" name="図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14"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 </a:t>
            </a:r>
            <a:r>
              <a:rPr kumimoji="0" lang="en-US" altLang="ja-JP" sz="800" b="0" i="0" dirty="0" smtClean="0">
                <a:solidFill>
                  <a:schemeClr val="bg1"/>
                </a:solidFill>
                <a:latin typeface="Meiryo UI" panose="020B0604030504040204" pitchFamily="50" charset="-128"/>
                <a:ea typeface="Meiryo UI" panose="020B0604030504040204" pitchFamily="50" charset="-128"/>
                <a:cs typeface="Meiryo UI" pitchFamily="50" charset="-128"/>
              </a:rPr>
              <a:t>2021 </a:t>
            </a:r>
            <a:r>
              <a:rPr kumimoji="0" lang="en-US" altLang="ja-JP" sz="800" b="0" i="0" dirty="0">
                <a:solidFill>
                  <a:schemeClr val="bg1"/>
                </a:solidFill>
                <a:latin typeface="Meiryo UI" panose="020B0604030504040204" pitchFamily="50" charset="-128"/>
                <a:ea typeface="Meiryo UI" panose="020B0604030504040204" pitchFamily="50" charset="-128"/>
                <a:cs typeface="Meiryo UI" pitchFamily="50" charset="-128"/>
              </a:rPr>
              <a:t>NTT DATA Corporation</a:t>
            </a:r>
          </a:p>
        </p:txBody>
      </p:sp>
      <p:sp>
        <p:nvSpPr>
          <p:cNvPr id="15"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eiryo UI" panose="020B0604030504040204" pitchFamily="50" charset="-128"/>
                <a:ea typeface="Meiryo UI" panose="020B0604030504040204" pitchFamily="50" charset="-128"/>
                <a:cs typeface="HGPGothicE" charset="-128"/>
              </a:rPr>
              <a:pPr algn="ctr" fontAlgn="auto">
                <a:spcBef>
                  <a:spcPts val="0"/>
                </a:spcBef>
                <a:spcAft>
                  <a:spcPts val="0"/>
                </a:spcAft>
                <a:defRPr/>
              </a:pPr>
              <a:t>‹#›</a:t>
            </a:fld>
            <a:endParaRPr lang="en-US" sz="1200" b="0" i="0" dirty="0">
              <a:solidFill>
                <a:schemeClr val="bg1"/>
              </a:solidFill>
              <a:latin typeface="Meiryo UI" panose="020B0604030504040204" pitchFamily="50" charset="-128"/>
              <a:ea typeface="Meiryo UI" panose="020B0604030504040204" pitchFamily="50" charset="-128"/>
              <a:cs typeface="HGPGothicE" charset="-128"/>
            </a:endParaRPr>
          </a:p>
        </p:txBody>
      </p:sp>
    </p:spTree>
    <p:extLst>
      <p:ext uri="{BB962C8B-B14F-4D97-AF65-F5344CB8AC3E}">
        <p14:creationId xmlns:p14="http://schemas.microsoft.com/office/powerpoint/2010/main" val="417079662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Tree>
    <p:extLst>
      <p:ext uri="{BB962C8B-B14F-4D97-AF65-F5344CB8AC3E}">
        <p14:creationId xmlns:p14="http://schemas.microsoft.com/office/powerpoint/2010/main" val="3976409002"/>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1" name="図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Tree>
    <p:extLst>
      <p:ext uri="{BB962C8B-B14F-4D97-AF65-F5344CB8AC3E}">
        <p14:creationId xmlns:p14="http://schemas.microsoft.com/office/powerpoint/2010/main" val="259179906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78" r:id="rId4"/>
  </p:sldLayoutIdLst>
  <p:timing>
    <p:tnLst>
      <p:par>
        <p:cTn id="1" dur="indefinite" restart="never" nodeType="tmRoot"/>
      </p:par>
    </p:tnLst>
  </p:timing>
  <p:hf hdr="0" ft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5313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4133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Tree>
    <p:extLst>
      <p:ext uri="{BB962C8B-B14F-4D97-AF65-F5344CB8AC3E}">
        <p14:creationId xmlns:p14="http://schemas.microsoft.com/office/powerpoint/2010/main" val="1387527737"/>
      </p:ext>
    </p:extLst>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207568" y="4862639"/>
            <a:ext cx="9937272" cy="474132"/>
          </a:xfrm>
        </p:spPr>
        <p:txBody>
          <a:bodyPr/>
          <a:lstStyle/>
          <a:p>
            <a:r>
              <a:rPr kumimoji="1" lang="en-US" altLang="ja-JP" dirty="0" smtClean="0"/>
              <a:t>LDI/NTTD</a:t>
            </a:r>
            <a:r>
              <a:rPr kumimoji="1" lang="ja-JP" altLang="en-US" dirty="0" smtClean="0"/>
              <a:t>共同研究　研究結果報告</a:t>
            </a:r>
            <a:endParaRPr kumimoji="1" lang="ja-JP" altLang="en-US" dirty="0"/>
          </a:p>
        </p:txBody>
      </p:sp>
      <p:sp>
        <p:nvSpPr>
          <p:cNvPr id="5" name="タイトル 3"/>
          <p:cNvSpPr txBox="1">
            <a:spLocks/>
          </p:cNvSpPr>
          <p:nvPr/>
        </p:nvSpPr>
        <p:spPr>
          <a:xfrm>
            <a:off x="3304849" y="5361709"/>
            <a:ext cx="8667018" cy="474132"/>
          </a:xfrm>
          <a:prstGeom prst="rect">
            <a:avLst/>
          </a:prstGeom>
          <a:effectLst/>
        </p:spPr>
        <p:txBody>
          <a:bodyPr anchor="t">
            <a:normAutofit/>
          </a:bodyPr>
          <a:lstStyle>
            <a:lvl1pPr algn="l" defTabSz="609555" rtl="0" eaLnBrk="1" fontAlgn="base" hangingPunct="1">
              <a:spcBef>
                <a:spcPct val="0"/>
              </a:spcBef>
              <a:spcAft>
                <a:spcPct val="0"/>
              </a:spcAft>
              <a:defRPr kumimoji="1" lang="ja-JP" altLang="en-US" sz="2400" b="1" i="0" kern="1200" spc="0" baseline="0" dirty="0">
                <a:solidFill>
                  <a:srgbClr val="FFFFFF"/>
                </a:solidFill>
                <a:latin typeface="Meiryo UI" panose="020B0604030504040204" pitchFamily="50" charset="-128"/>
                <a:ea typeface="Meiryo UI" panose="020B0604030504040204" pitchFamily="50"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algn="r"/>
            <a:r>
              <a:rPr lang="en-US" altLang="ja-JP" sz="2000" dirty="0"/>
              <a:t>2021</a:t>
            </a:r>
            <a:r>
              <a:rPr lang="ja-JP" altLang="en-US" sz="2000" dirty="0"/>
              <a:t>年</a:t>
            </a:r>
            <a:r>
              <a:rPr lang="en-US" altLang="ja-JP" sz="2000" dirty="0" smtClean="0"/>
              <a:t>3</a:t>
            </a:r>
            <a:r>
              <a:rPr lang="ja-JP" altLang="en-US" sz="2000" dirty="0" smtClean="0"/>
              <a:t>月</a:t>
            </a:r>
            <a:r>
              <a:rPr lang="en-US" altLang="ja-JP" sz="2000" dirty="0" smtClean="0"/>
              <a:t>31</a:t>
            </a:r>
            <a:r>
              <a:rPr lang="ja-JP" altLang="en-US" sz="2000" dirty="0" smtClean="0"/>
              <a:t>日（水）</a:t>
            </a:r>
            <a:endParaRPr lang="en-US" altLang="ja-JP" sz="2000" dirty="0"/>
          </a:p>
        </p:txBody>
      </p:sp>
    </p:spTree>
    <p:extLst>
      <p:ext uri="{BB962C8B-B14F-4D97-AF65-F5344CB8AC3E}">
        <p14:creationId xmlns:p14="http://schemas.microsoft.com/office/powerpoint/2010/main" val="6897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n-ea"/>
                <a:cs typeface="Times New Roman" panose="02020603050405020304" pitchFamily="18" charset="0"/>
              </a:rPr>
              <a:t>病名情報の格納</a:t>
            </a:r>
            <a:r>
              <a:rPr lang="ja-JP" altLang="en-US" dirty="0" smtClean="0">
                <a:latin typeface="+mn-ea"/>
                <a:cs typeface="Times New Roman" panose="02020603050405020304" pitchFamily="18" charset="0"/>
              </a:rPr>
              <a:t>方法の差異確認の背景（</a:t>
            </a:r>
            <a:r>
              <a:rPr lang="en-US" altLang="ja-JP" dirty="0" smtClean="0">
                <a:latin typeface="+mn-ea"/>
                <a:cs typeface="Times New Roman" panose="02020603050405020304" pitchFamily="18" charset="0"/>
              </a:rPr>
              <a:t>1/2</a:t>
            </a:r>
            <a:r>
              <a:rPr lang="ja-JP" altLang="en-US" dirty="0" smtClean="0">
                <a:latin typeface="+mn-ea"/>
                <a:cs typeface="Times New Roman" panose="02020603050405020304" pitchFamily="18" charset="0"/>
              </a:rPr>
              <a:t>）</a:t>
            </a:r>
            <a:endParaRPr kumimoji="1" lang="ja-JP" altLang="en-US" dirty="0"/>
          </a:p>
        </p:txBody>
      </p:sp>
      <p:sp>
        <p:nvSpPr>
          <p:cNvPr id="38" name="正方形/長方形 37"/>
          <p:cNvSpPr/>
          <p:nvPr/>
        </p:nvSpPr>
        <p:spPr>
          <a:xfrm>
            <a:off x="165528" y="793626"/>
            <a:ext cx="11850659" cy="1323439"/>
          </a:xfrm>
          <a:prstGeom prst="rect">
            <a:avLst/>
          </a:prstGeom>
        </p:spPr>
        <p:txBody>
          <a:bodyPr wrap="square">
            <a:spAutoFit/>
          </a:bodyPr>
          <a:lstStyle/>
          <a:p>
            <a:r>
              <a:rPr lang="ja-JP" altLang="en-US" sz="2000" dirty="0"/>
              <a:t>診断履歴情報モジュール（</a:t>
            </a:r>
            <a:r>
              <a:rPr lang="en-US" altLang="ja-JP" sz="2000" dirty="0" err="1"/>
              <a:t>mmlRd</a:t>
            </a:r>
            <a:r>
              <a:rPr lang="ja-JP" altLang="en-US" sz="2000" dirty="0"/>
              <a:t>）は①病名と修飾語を構造化して記録する</a:t>
            </a:r>
            <a:r>
              <a:rPr lang="en-US" altLang="ja-JP" sz="2000" dirty="0"/>
              <a:t>(</a:t>
            </a:r>
            <a:r>
              <a:rPr lang="en-US" altLang="ja-JP" sz="2000" dirty="0" err="1"/>
              <a:t>diagnosisContents</a:t>
            </a:r>
            <a:r>
              <a:rPr lang="en-US" altLang="ja-JP" sz="2000" dirty="0"/>
              <a:t>)</a:t>
            </a:r>
            <a:r>
              <a:rPr lang="ja-JP" altLang="en-US" sz="2000" dirty="0"/>
              <a:t>か、</a:t>
            </a:r>
          </a:p>
          <a:p>
            <a:r>
              <a:rPr lang="ja-JP" altLang="en-US" sz="2000" dirty="0"/>
              <a:t>②一連の病名として記録する</a:t>
            </a:r>
            <a:r>
              <a:rPr lang="en-US" altLang="ja-JP" sz="2000" dirty="0"/>
              <a:t>(</a:t>
            </a:r>
            <a:r>
              <a:rPr lang="en-US" altLang="ja-JP" sz="2000" dirty="0" err="1"/>
              <a:t>mmlRd:diagnosis</a:t>
            </a:r>
            <a:r>
              <a:rPr lang="en-US" altLang="ja-JP" sz="2000" dirty="0"/>
              <a:t>)</a:t>
            </a:r>
            <a:r>
              <a:rPr lang="ja-JP" altLang="en-US" sz="2000" dirty="0" err="1"/>
              <a:t>かを</a:t>
            </a:r>
            <a:r>
              <a:rPr lang="ja-JP" altLang="en-US" sz="2000" dirty="0"/>
              <a:t>どちらか選択する</a:t>
            </a:r>
            <a:r>
              <a:rPr lang="ja-JP" altLang="en-US" sz="2000" dirty="0" smtClean="0"/>
              <a:t>構造。</a:t>
            </a:r>
            <a:endParaRPr lang="en-US" altLang="ja-JP" sz="2000" dirty="0" smtClean="0"/>
          </a:p>
          <a:p>
            <a:r>
              <a:rPr lang="ja-JP" altLang="en-US" sz="2000" dirty="0" smtClean="0"/>
              <a:t>またカテゴリタグの「テーブル</a:t>
            </a:r>
            <a:r>
              <a:rPr lang="en-US" altLang="ja-JP" sz="2000" dirty="0" smtClean="0"/>
              <a:t>ID</a:t>
            </a:r>
            <a:r>
              <a:rPr lang="ja-JP" altLang="en-US" sz="2000" dirty="0"/>
              <a:t>：</a:t>
            </a:r>
            <a:r>
              <a:rPr lang="en-US" altLang="ja-JP" sz="2000" dirty="0" smtClean="0"/>
              <a:t>MML0015</a:t>
            </a:r>
            <a:r>
              <a:rPr lang="ja-JP" altLang="en-US" sz="2000" dirty="0" smtClean="0"/>
              <a:t>」の</a:t>
            </a:r>
            <a:r>
              <a:rPr lang="ja-JP" altLang="en-US" sz="2000" dirty="0"/>
              <a:t>テキストに「確定診断：</a:t>
            </a:r>
            <a:r>
              <a:rPr lang="en-US" altLang="ja-JP" sz="2000" dirty="0" err="1"/>
              <a:t>confirmedDiagnosis</a:t>
            </a:r>
            <a:r>
              <a:rPr lang="ja-JP" altLang="en-US" sz="2000" dirty="0"/>
              <a:t>」か「疑い病名：</a:t>
            </a:r>
            <a:r>
              <a:rPr lang="en-US" altLang="ja-JP" sz="2000" dirty="0" err="1"/>
              <a:t>suspectedDiagnosis</a:t>
            </a:r>
            <a:r>
              <a:rPr lang="ja-JP" altLang="en-US" sz="2000" dirty="0"/>
              <a:t>」を</a:t>
            </a:r>
            <a:r>
              <a:rPr lang="ja-JP" altLang="en-US" sz="2000" dirty="0" smtClean="0"/>
              <a:t>記載。</a:t>
            </a:r>
            <a:endParaRPr lang="en-US" altLang="ja-JP" sz="2000" dirty="0"/>
          </a:p>
        </p:txBody>
      </p:sp>
      <p:sp>
        <p:nvSpPr>
          <p:cNvPr id="2" name="正方形/長方形 1"/>
          <p:cNvSpPr/>
          <p:nvPr/>
        </p:nvSpPr>
        <p:spPr>
          <a:xfrm>
            <a:off x="396511" y="2887513"/>
            <a:ext cx="5793896" cy="323815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50" b="1" dirty="0">
                <a:solidFill>
                  <a:srgbClr val="00B050"/>
                </a:solidFill>
              </a:rPr>
              <a:t>&lt;</a:t>
            </a:r>
            <a:r>
              <a:rPr lang="en-US" altLang="ja-JP" sz="1050" b="1" dirty="0" err="1">
                <a:solidFill>
                  <a:srgbClr val="00B050"/>
                </a:solidFill>
              </a:rPr>
              <a:t>mmlRd:RegisteredDiagnosisModule</a:t>
            </a:r>
            <a:r>
              <a:rPr lang="en-US" altLang="ja-JP" sz="1050" b="1" dirty="0">
                <a:solidFill>
                  <a:srgbClr val="00B050"/>
                </a:solidFill>
              </a:rPr>
              <a:t>&gt;</a:t>
            </a:r>
          </a:p>
          <a:p>
            <a:r>
              <a:rPr lang="en-US" altLang="ja-JP" sz="1050" dirty="0">
                <a:solidFill>
                  <a:schemeClr val="tx1"/>
                </a:solidFill>
              </a:rPr>
              <a:t>  </a:t>
            </a:r>
            <a:r>
              <a:rPr lang="en-US" altLang="ja-JP" sz="1050" b="1" dirty="0">
                <a:solidFill>
                  <a:srgbClr val="FF0000"/>
                </a:solidFill>
              </a:rPr>
              <a:t>&lt;</a:t>
            </a:r>
            <a:r>
              <a:rPr lang="en-US" altLang="ja-JP" sz="1050" b="1" dirty="0" err="1">
                <a:solidFill>
                  <a:srgbClr val="FF0000"/>
                </a:solidFill>
              </a:rPr>
              <a:t>mmlRd:diagnosisContents</a:t>
            </a:r>
            <a:r>
              <a:rPr lang="en-US" altLang="ja-JP" sz="1050" b="1" dirty="0">
                <a:solidFill>
                  <a:srgbClr val="FF0000"/>
                </a:solidFill>
              </a:rPr>
              <a:t>&gt;</a:t>
            </a:r>
          </a:p>
          <a:p>
            <a:r>
              <a:rPr lang="en-US" altLang="ja-JP" sz="1050" dirty="0">
                <a:solidFill>
                  <a:schemeClr val="tx1"/>
                </a:solidFill>
              </a:rPr>
              <a:t>    </a:t>
            </a:r>
            <a:r>
              <a:rPr lang="en-US" altLang="ja-JP" sz="1050" b="1" dirty="0">
                <a:solidFill>
                  <a:schemeClr val="accent2"/>
                </a:solidFill>
              </a:rPr>
              <a:t>&lt;</a:t>
            </a:r>
            <a:r>
              <a:rPr lang="en-US" altLang="ja-JP" sz="1050" b="1" dirty="0" err="1">
                <a:solidFill>
                  <a:schemeClr val="accent2"/>
                </a:solidFill>
              </a:rPr>
              <a:t>mmlRd:dxItem</a:t>
            </a:r>
            <a:r>
              <a:rPr lang="en-US" altLang="ja-JP" sz="1050" b="1" dirty="0">
                <a:solidFill>
                  <a:schemeClr val="accent2"/>
                </a:solidFill>
              </a:rPr>
              <a:t> &gt;</a:t>
            </a:r>
          </a:p>
          <a:p>
            <a:r>
              <a:rPr lang="en-US" altLang="ja-JP" sz="1050" dirty="0">
                <a:solidFill>
                  <a:schemeClr val="tx1"/>
                </a:solidFill>
              </a:rPr>
              <a:t>      </a:t>
            </a:r>
            <a:r>
              <a:rPr lang="en-US" altLang="ja-JP" sz="1050" b="1" dirty="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r>
              <a:rPr lang="ja-JP" altLang="en-US" sz="1050" dirty="0" smtClean="0">
                <a:solidFill>
                  <a:schemeClr val="tx1"/>
                </a:solidFill>
              </a:rPr>
              <a:t>肺癌</a:t>
            </a:r>
            <a:r>
              <a:rPr lang="en-US" altLang="ja-JP" sz="1050" b="1" dirty="0" smtClean="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p>
          <a:p>
            <a:r>
              <a:rPr lang="en-US" altLang="ja-JP" sz="1050" dirty="0">
                <a:solidFill>
                  <a:schemeClr val="tx1"/>
                </a:solidFill>
              </a:rPr>
              <a:t>    </a:t>
            </a:r>
            <a:r>
              <a:rPr lang="en-US" altLang="ja-JP" sz="1050" b="1" dirty="0">
                <a:solidFill>
                  <a:schemeClr val="accent2"/>
                </a:solidFill>
              </a:rPr>
              <a:t>&lt;/</a:t>
            </a:r>
            <a:r>
              <a:rPr lang="en-US" altLang="ja-JP" sz="1050" b="1" dirty="0" err="1">
                <a:solidFill>
                  <a:schemeClr val="accent2"/>
                </a:solidFill>
              </a:rPr>
              <a:t>mmlRd:dxItem</a:t>
            </a:r>
            <a:r>
              <a:rPr lang="en-US" altLang="ja-JP" sz="1050" b="1" dirty="0">
                <a:solidFill>
                  <a:schemeClr val="accent2"/>
                </a:solidFill>
              </a:rPr>
              <a:t>&gt;</a:t>
            </a:r>
          </a:p>
          <a:p>
            <a:r>
              <a:rPr lang="en-US" altLang="ja-JP" sz="1050" b="1" dirty="0">
                <a:solidFill>
                  <a:schemeClr val="accent2"/>
                </a:solidFill>
              </a:rPr>
              <a:t>    &lt;</a:t>
            </a:r>
            <a:r>
              <a:rPr lang="en-US" altLang="ja-JP" sz="1050" b="1" dirty="0" err="1">
                <a:solidFill>
                  <a:schemeClr val="accent2"/>
                </a:solidFill>
              </a:rPr>
              <a:t>mmlRd:dxItem</a:t>
            </a:r>
            <a:r>
              <a:rPr lang="en-US" altLang="ja-JP" sz="1050" b="1" dirty="0">
                <a:solidFill>
                  <a:schemeClr val="accent2"/>
                </a:solidFill>
              </a:rPr>
              <a:t> &gt;</a:t>
            </a:r>
          </a:p>
          <a:p>
            <a:r>
              <a:rPr lang="en-US" altLang="ja-JP" sz="1050" dirty="0">
                <a:solidFill>
                  <a:schemeClr val="tx1"/>
                </a:solidFill>
              </a:rPr>
              <a:t>      </a:t>
            </a:r>
            <a:r>
              <a:rPr lang="en-US" altLang="ja-JP" sz="1050" b="1" dirty="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r>
              <a:rPr lang="ja-JP" altLang="en-US" sz="1050" dirty="0">
                <a:solidFill>
                  <a:schemeClr val="tx1"/>
                </a:solidFill>
              </a:rPr>
              <a:t>肺癌骨</a:t>
            </a:r>
            <a:r>
              <a:rPr lang="ja-JP" altLang="en-US" sz="1050" dirty="0" smtClean="0">
                <a:solidFill>
                  <a:schemeClr val="tx1"/>
                </a:solidFill>
              </a:rPr>
              <a:t>転移</a:t>
            </a:r>
            <a:r>
              <a:rPr lang="en-US" altLang="ja-JP" sz="1050" b="1" dirty="0" smtClean="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p>
          <a:p>
            <a:r>
              <a:rPr lang="en-US" altLang="ja-JP" sz="1050" dirty="0">
                <a:solidFill>
                  <a:schemeClr val="tx1"/>
                </a:solidFill>
              </a:rPr>
              <a:t>    </a:t>
            </a:r>
            <a:r>
              <a:rPr lang="en-US" altLang="ja-JP" sz="1050" b="1" dirty="0">
                <a:solidFill>
                  <a:schemeClr val="accent2"/>
                </a:solidFill>
              </a:rPr>
              <a:t>&lt;/</a:t>
            </a:r>
            <a:r>
              <a:rPr lang="en-US" altLang="ja-JP" sz="1050" b="1" dirty="0" err="1">
                <a:solidFill>
                  <a:schemeClr val="accent2"/>
                </a:solidFill>
              </a:rPr>
              <a:t>mmlRd:dxItem</a:t>
            </a:r>
            <a:r>
              <a:rPr lang="en-US" altLang="ja-JP" sz="1050" b="1" dirty="0" smtClean="0">
                <a:solidFill>
                  <a:schemeClr val="accent2"/>
                </a:solidFill>
              </a:rPr>
              <a:t>&gt;</a:t>
            </a:r>
          </a:p>
          <a:p>
            <a:r>
              <a:rPr lang="en-US" altLang="ja-JP" sz="1050" b="1" dirty="0">
                <a:solidFill>
                  <a:schemeClr val="accent2"/>
                </a:solidFill>
              </a:rPr>
              <a:t>	</a:t>
            </a:r>
            <a:r>
              <a:rPr lang="ja-JP" altLang="en-US" sz="1050" b="1" dirty="0" smtClean="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dirty="0" smtClean="0">
                <a:solidFill>
                  <a:schemeClr val="tx1"/>
                </a:solidFill>
              </a:rPr>
              <a:t>  </a:t>
            </a:r>
            <a:r>
              <a:rPr lang="en-US" altLang="ja-JP" sz="1050" b="1" dirty="0">
                <a:solidFill>
                  <a:srgbClr val="FF0000"/>
                </a:solidFill>
              </a:rPr>
              <a:t>&lt;/</a:t>
            </a:r>
            <a:r>
              <a:rPr lang="en-US" altLang="ja-JP" sz="1050" b="1" dirty="0" err="1">
                <a:solidFill>
                  <a:srgbClr val="FF0000"/>
                </a:solidFill>
              </a:rPr>
              <a:t>mmlRd:diagnosisContents</a:t>
            </a:r>
            <a:r>
              <a:rPr lang="en-US" altLang="ja-JP" sz="1050" b="1" dirty="0">
                <a:solidFill>
                  <a:srgbClr val="FF0000"/>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dirty="0">
                <a:solidFill>
                  <a:schemeClr val="tx1"/>
                </a:solidFill>
              </a:rPr>
              <a:t>    </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 </a:t>
            </a:r>
            <a:r>
              <a:rPr lang="en-US" altLang="ja-JP" sz="1050" b="1" dirty="0" err="1">
                <a:solidFill>
                  <a:schemeClr val="bg2">
                    <a:lumMod val="60000"/>
                    <a:lumOff val="40000"/>
                  </a:schemeClr>
                </a:solidFill>
              </a:rPr>
              <a:t>mmlRd:tableId</a:t>
            </a:r>
            <a:r>
              <a:rPr lang="en-US" altLang="ja-JP" sz="1050" b="1" dirty="0">
                <a:solidFill>
                  <a:schemeClr val="bg2">
                    <a:lumMod val="60000"/>
                    <a:lumOff val="40000"/>
                  </a:schemeClr>
                </a:solidFill>
              </a:rPr>
              <a:t>="MML0015</a:t>
            </a:r>
            <a:r>
              <a:rPr lang="en-US" altLang="ja-JP" sz="1050" b="1" dirty="0" smtClean="0">
                <a:solidFill>
                  <a:schemeClr val="bg2">
                    <a:lumMod val="60000"/>
                    <a:lumOff val="40000"/>
                  </a:schemeClr>
                </a:solidFill>
              </a:rPr>
              <a:t>"&gt;</a:t>
            </a:r>
            <a:r>
              <a:rPr lang="en-US" altLang="ja-JP" sz="1050" dirty="0">
                <a:solidFill>
                  <a:schemeClr val="tx1"/>
                </a:solidFill>
              </a:rPr>
              <a:t> </a:t>
            </a:r>
            <a:r>
              <a:rPr lang="en-US" altLang="ja-JP" sz="1050" dirty="0" err="1" smtClean="0">
                <a:solidFill>
                  <a:schemeClr val="tx1"/>
                </a:solidFill>
              </a:rPr>
              <a:t>confirmedDiagnosis</a:t>
            </a:r>
            <a:r>
              <a:rPr lang="en-US" altLang="ja-JP" sz="1050" b="1" dirty="0" smtClean="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smtClean="0">
                <a:solidFill>
                  <a:srgbClr val="00B050"/>
                </a:solidFill>
              </a:rPr>
              <a:t>&lt;/</a:t>
            </a:r>
            <a:r>
              <a:rPr lang="en-US" altLang="ja-JP" sz="1050" b="1" dirty="0" err="1">
                <a:solidFill>
                  <a:srgbClr val="00B050"/>
                </a:solidFill>
              </a:rPr>
              <a:t>mmlRd:RegisteredDiagnosisModule</a:t>
            </a:r>
            <a:r>
              <a:rPr lang="en-US" altLang="ja-JP" sz="1050" b="1" dirty="0">
                <a:solidFill>
                  <a:srgbClr val="00B050"/>
                </a:solidFill>
              </a:rPr>
              <a:t>&gt;</a:t>
            </a:r>
            <a:endParaRPr kumimoji="1" lang="ja-JP" altLang="en-US" sz="1050" b="1" dirty="0">
              <a:solidFill>
                <a:srgbClr val="00B050"/>
              </a:solidFill>
            </a:endParaRPr>
          </a:p>
        </p:txBody>
      </p:sp>
      <p:sp>
        <p:nvSpPr>
          <p:cNvPr id="9" name="正方形/長方形 8"/>
          <p:cNvSpPr/>
          <p:nvPr/>
        </p:nvSpPr>
        <p:spPr>
          <a:xfrm>
            <a:off x="6310439" y="2887513"/>
            <a:ext cx="5793896" cy="323815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50" b="1" dirty="0">
                <a:solidFill>
                  <a:srgbClr val="00B050"/>
                </a:solidFill>
              </a:rPr>
              <a:t>&lt;</a:t>
            </a:r>
            <a:r>
              <a:rPr lang="en-US" altLang="ja-JP" sz="1050" b="1" dirty="0" err="1">
                <a:solidFill>
                  <a:srgbClr val="00B050"/>
                </a:solidFill>
              </a:rPr>
              <a:t>mmlRd:RegisteredDiagnosisModule</a:t>
            </a:r>
            <a:r>
              <a:rPr lang="en-US" altLang="ja-JP" sz="1050" b="1" dirty="0">
                <a:solidFill>
                  <a:srgbClr val="00B050"/>
                </a:solidFill>
              </a:rPr>
              <a:t>&gt;</a:t>
            </a:r>
          </a:p>
          <a:p>
            <a:r>
              <a:rPr lang="en-US" altLang="ja-JP" sz="1050" dirty="0">
                <a:solidFill>
                  <a:schemeClr val="tx1"/>
                </a:solidFill>
              </a:rPr>
              <a:t>  </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r>
              <a:rPr lang="ja-JP" altLang="en-US" sz="1050" dirty="0">
                <a:solidFill>
                  <a:schemeClr val="tx1"/>
                </a:solidFill>
              </a:rPr>
              <a:t>肺癌</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dirty="0">
                <a:solidFill>
                  <a:schemeClr val="tx1"/>
                </a:solidFill>
              </a:rPr>
              <a:t>    </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 </a:t>
            </a:r>
            <a:r>
              <a:rPr lang="en-US" altLang="ja-JP" sz="1050" b="1" dirty="0" err="1">
                <a:solidFill>
                  <a:schemeClr val="bg2">
                    <a:lumMod val="60000"/>
                    <a:lumOff val="40000"/>
                  </a:schemeClr>
                </a:solidFill>
              </a:rPr>
              <a:t>mmlRd:tableId</a:t>
            </a:r>
            <a:r>
              <a:rPr lang="en-US" altLang="ja-JP" sz="1050" b="1" dirty="0">
                <a:solidFill>
                  <a:schemeClr val="bg2">
                    <a:lumMod val="60000"/>
                    <a:lumOff val="40000"/>
                  </a:schemeClr>
                </a:solidFill>
              </a:rPr>
              <a:t>="MML0015"&gt;</a:t>
            </a:r>
            <a:r>
              <a:rPr lang="en-US" altLang="ja-JP" sz="1050" dirty="0" err="1">
                <a:solidFill>
                  <a:schemeClr val="tx1"/>
                </a:solidFill>
              </a:rPr>
              <a:t>confirmedDiagnosis</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smtClean="0">
                <a:solidFill>
                  <a:srgbClr val="00B050"/>
                </a:solidFill>
              </a:rPr>
              <a:t>&lt;/</a:t>
            </a:r>
            <a:r>
              <a:rPr lang="en-US" altLang="ja-JP" sz="1050" b="1" dirty="0" err="1">
                <a:solidFill>
                  <a:srgbClr val="00B050"/>
                </a:solidFill>
              </a:rPr>
              <a:t>mmlRd:RegisteredDiagnosisModule</a:t>
            </a:r>
            <a:r>
              <a:rPr lang="en-US" altLang="ja-JP" sz="1050" b="1" dirty="0" smtClean="0">
                <a:solidFill>
                  <a:srgbClr val="00B050"/>
                </a:solidFill>
              </a:rPr>
              <a:t>&gt;</a:t>
            </a:r>
            <a:endParaRPr lang="en-US" altLang="ja-JP" sz="1050" b="1" dirty="0">
              <a:solidFill>
                <a:srgbClr val="00B050"/>
              </a:solidFill>
            </a:endParaRPr>
          </a:p>
          <a:p>
            <a:r>
              <a:rPr lang="en-US" altLang="ja-JP" sz="1050" b="1" dirty="0">
                <a:solidFill>
                  <a:srgbClr val="00B050"/>
                </a:solidFill>
              </a:rPr>
              <a:t>&lt;</a:t>
            </a:r>
            <a:r>
              <a:rPr lang="en-US" altLang="ja-JP" sz="1050" b="1" dirty="0" err="1">
                <a:solidFill>
                  <a:srgbClr val="00B050"/>
                </a:solidFill>
              </a:rPr>
              <a:t>mmlRd:RegisteredDiagnosisModule</a:t>
            </a:r>
            <a:r>
              <a:rPr lang="en-US" altLang="ja-JP" sz="1050" b="1" dirty="0" smtClean="0">
                <a:solidFill>
                  <a:srgbClr val="00B050"/>
                </a:solidFill>
              </a:rPr>
              <a:t>&gt;</a:t>
            </a:r>
            <a:endParaRPr lang="en-US" altLang="ja-JP" sz="1050" b="1" dirty="0">
              <a:solidFill>
                <a:srgbClr val="00B050"/>
              </a:solidFill>
            </a:endParaRPr>
          </a:p>
          <a:p>
            <a:r>
              <a:rPr lang="en-US" altLang="ja-JP" sz="1050" dirty="0">
                <a:solidFill>
                  <a:schemeClr val="tx1"/>
                </a:solidFill>
              </a:rPr>
              <a:t>  </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r>
              <a:rPr lang="ja-JP" altLang="en-US" sz="1050" dirty="0">
                <a:solidFill>
                  <a:schemeClr val="tx1"/>
                </a:solidFill>
              </a:rPr>
              <a:t>肺癌骨転移</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dirty="0">
                <a:solidFill>
                  <a:schemeClr val="tx1"/>
                </a:solidFill>
              </a:rPr>
              <a:t>    </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 </a:t>
            </a:r>
            <a:r>
              <a:rPr lang="en-US" altLang="ja-JP" sz="1050" b="1" dirty="0" err="1">
                <a:solidFill>
                  <a:schemeClr val="bg2">
                    <a:lumMod val="60000"/>
                    <a:lumOff val="40000"/>
                  </a:schemeClr>
                </a:solidFill>
              </a:rPr>
              <a:t>mmlRd:tableId</a:t>
            </a:r>
            <a:r>
              <a:rPr lang="en-US" altLang="ja-JP" sz="1050" b="1" dirty="0">
                <a:solidFill>
                  <a:schemeClr val="bg2">
                    <a:lumMod val="60000"/>
                    <a:lumOff val="40000"/>
                  </a:schemeClr>
                </a:solidFill>
              </a:rPr>
              <a:t>="MML0015"&gt;</a:t>
            </a:r>
            <a:r>
              <a:rPr lang="en-US" altLang="ja-JP" sz="1050" dirty="0" err="1">
                <a:solidFill>
                  <a:schemeClr val="tx1"/>
                </a:solidFill>
              </a:rPr>
              <a:t>suspectedDiagnosis</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smtClean="0">
                <a:solidFill>
                  <a:srgbClr val="00B050"/>
                </a:solidFill>
              </a:rPr>
              <a:t>&lt;/</a:t>
            </a:r>
            <a:r>
              <a:rPr lang="en-US" altLang="ja-JP" sz="1050" b="1" dirty="0" err="1">
                <a:solidFill>
                  <a:srgbClr val="00B050"/>
                </a:solidFill>
              </a:rPr>
              <a:t>mmlRd:RegisteredDiagnosisModule</a:t>
            </a:r>
            <a:r>
              <a:rPr lang="en-US" altLang="ja-JP" sz="1050" b="1" dirty="0" smtClean="0">
                <a:solidFill>
                  <a:srgbClr val="00B050"/>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endParaRPr kumimoji="1" lang="ja-JP" altLang="en-US" sz="1050" b="1" dirty="0">
              <a:solidFill>
                <a:srgbClr val="00B050"/>
              </a:solidFill>
            </a:endParaRPr>
          </a:p>
        </p:txBody>
      </p:sp>
      <p:sp>
        <p:nvSpPr>
          <p:cNvPr id="5" name="テキスト ボックス 4"/>
          <p:cNvSpPr txBox="1"/>
          <p:nvPr/>
        </p:nvSpPr>
        <p:spPr>
          <a:xfrm>
            <a:off x="315589" y="2629916"/>
            <a:ext cx="3041217" cy="276999"/>
          </a:xfrm>
          <a:prstGeom prst="rect">
            <a:avLst/>
          </a:prstGeom>
          <a:noFill/>
        </p:spPr>
        <p:txBody>
          <a:bodyPr wrap="none" rtlCol="0">
            <a:spAutoFit/>
          </a:bodyPr>
          <a:lstStyle/>
          <a:p>
            <a:r>
              <a:rPr lang="ja-JP" altLang="en-US" sz="1200" u="sng" dirty="0" smtClean="0"/>
              <a:t>パターン①：</a:t>
            </a:r>
            <a:r>
              <a:rPr lang="en-US" altLang="ja-JP" sz="1200" u="sng" dirty="0"/>
              <a:t> </a:t>
            </a:r>
            <a:r>
              <a:rPr lang="en-US" altLang="ja-JP" sz="1200" u="sng" dirty="0" err="1" smtClean="0"/>
              <a:t>diagnosisContents</a:t>
            </a:r>
            <a:r>
              <a:rPr lang="ja-JP" altLang="en-US" sz="1200" u="sng" dirty="0" smtClean="0"/>
              <a:t>（</a:t>
            </a:r>
            <a:r>
              <a:rPr lang="en-US" altLang="ja-JP" sz="1200" u="sng" dirty="0" err="1" smtClean="0"/>
              <a:t>dxItem</a:t>
            </a:r>
            <a:r>
              <a:rPr lang="ja-JP" altLang="en-US" sz="1200" u="sng" dirty="0" smtClean="0"/>
              <a:t>）</a:t>
            </a:r>
            <a:endParaRPr kumimoji="1" lang="ja-JP" altLang="en-US" u="sng" dirty="0"/>
          </a:p>
        </p:txBody>
      </p:sp>
      <p:sp>
        <p:nvSpPr>
          <p:cNvPr id="13" name="テキスト ボックス 12"/>
          <p:cNvSpPr txBox="1"/>
          <p:nvPr/>
        </p:nvSpPr>
        <p:spPr>
          <a:xfrm>
            <a:off x="6229517" y="2629916"/>
            <a:ext cx="1657826" cy="276999"/>
          </a:xfrm>
          <a:prstGeom prst="rect">
            <a:avLst/>
          </a:prstGeom>
          <a:noFill/>
        </p:spPr>
        <p:txBody>
          <a:bodyPr wrap="none" rtlCol="0">
            <a:spAutoFit/>
          </a:bodyPr>
          <a:lstStyle/>
          <a:p>
            <a:r>
              <a:rPr lang="ja-JP" altLang="en-US" sz="1200" u="sng" dirty="0" smtClean="0"/>
              <a:t>パターン②：</a:t>
            </a:r>
            <a:r>
              <a:rPr lang="en-US" altLang="ja-JP" sz="1200" u="sng" dirty="0" smtClean="0"/>
              <a:t> diagnosis</a:t>
            </a:r>
            <a:endParaRPr kumimoji="1" lang="ja-JP" altLang="en-US" u="sng" dirty="0"/>
          </a:p>
        </p:txBody>
      </p:sp>
    </p:spTree>
    <p:extLst>
      <p:ext uri="{BB962C8B-B14F-4D97-AF65-F5344CB8AC3E}">
        <p14:creationId xmlns:p14="http://schemas.microsoft.com/office/powerpoint/2010/main" val="383301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n-ea"/>
                <a:cs typeface="Times New Roman" panose="02020603050405020304" pitchFamily="18" charset="0"/>
              </a:rPr>
              <a:t>病名情報の格納</a:t>
            </a:r>
            <a:r>
              <a:rPr lang="ja-JP" altLang="en-US" dirty="0" smtClean="0">
                <a:latin typeface="+mn-ea"/>
                <a:cs typeface="Times New Roman" panose="02020603050405020304" pitchFamily="18" charset="0"/>
              </a:rPr>
              <a:t>方法の差異確認の背景（</a:t>
            </a:r>
            <a:r>
              <a:rPr lang="en-US" altLang="ja-JP" dirty="0" smtClean="0">
                <a:latin typeface="+mn-ea"/>
                <a:cs typeface="Times New Roman" panose="02020603050405020304" pitchFamily="18" charset="0"/>
              </a:rPr>
              <a:t>2/2</a:t>
            </a:r>
            <a:r>
              <a:rPr lang="ja-JP" altLang="en-US" dirty="0" smtClean="0">
                <a:latin typeface="+mn-ea"/>
                <a:cs typeface="Times New Roman" panose="02020603050405020304" pitchFamily="18" charset="0"/>
              </a:rPr>
              <a:t>）</a:t>
            </a:r>
            <a:endParaRPr kumimoji="1" lang="ja-JP" altLang="en-US" dirty="0"/>
          </a:p>
        </p:txBody>
      </p:sp>
      <p:sp>
        <p:nvSpPr>
          <p:cNvPr id="38" name="正方形/長方形 37"/>
          <p:cNvSpPr/>
          <p:nvPr/>
        </p:nvSpPr>
        <p:spPr>
          <a:xfrm>
            <a:off x="165528" y="793626"/>
            <a:ext cx="11850659" cy="1938992"/>
          </a:xfrm>
          <a:prstGeom prst="rect">
            <a:avLst/>
          </a:prstGeom>
        </p:spPr>
        <p:txBody>
          <a:bodyPr wrap="square">
            <a:spAutoFit/>
          </a:bodyPr>
          <a:lstStyle/>
          <a:p>
            <a:r>
              <a:rPr lang="ja-JP" altLang="en-US" sz="2000" dirty="0" smtClean="0"/>
              <a:t>各施設で病名の「確定」と「疑い」を判断する方法は以下の２パターン</a:t>
            </a:r>
            <a:r>
              <a:rPr lang="ja-JP" altLang="en-US" sz="2000" dirty="0" smtClean="0"/>
              <a:t>で実施。</a:t>
            </a:r>
            <a:endParaRPr lang="en-US" altLang="ja-JP" sz="2000" dirty="0" smtClean="0"/>
          </a:p>
          <a:p>
            <a:pPr marL="914400" lvl="1" indent="-457200">
              <a:buFont typeface="+mj-lt"/>
              <a:buAutoNum type="arabicPeriod"/>
            </a:pPr>
            <a:r>
              <a:rPr lang="ja-JP" altLang="en-US" sz="2000" dirty="0" smtClean="0"/>
              <a:t>病名の「</a:t>
            </a:r>
            <a:r>
              <a:rPr lang="ja-JP" altLang="en-US" sz="2000" dirty="0"/>
              <a:t>疑い」の</a:t>
            </a:r>
            <a:r>
              <a:rPr lang="ja-JP" altLang="en-US" sz="2000" dirty="0" smtClean="0"/>
              <a:t>記載の有無</a:t>
            </a:r>
            <a:endParaRPr lang="en-US" altLang="ja-JP" sz="2000" dirty="0" smtClean="0"/>
          </a:p>
          <a:p>
            <a:pPr marL="914400" lvl="1" indent="-457200">
              <a:buFont typeface="+mj-lt"/>
              <a:buAutoNum type="arabicPeriod"/>
            </a:pPr>
            <a:r>
              <a:rPr lang="ja-JP" altLang="en-US" sz="2000" dirty="0"/>
              <a:t>カテゴリのテーブル</a:t>
            </a:r>
            <a:r>
              <a:rPr lang="en-US" altLang="ja-JP" sz="2000" dirty="0"/>
              <a:t>ID</a:t>
            </a:r>
            <a:r>
              <a:rPr lang="ja-JP" altLang="en-US" sz="2000" dirty="0"/>
              <a:t>：</a:t>
            </a:r>
            <a:r>
              <a:rPr lang="en-US" altLang="ja-JP" sz="2000" dirty="0"/>
              <a:t>MML0015</a:t>
            </a:r>
            <a:r>
              <a:rPr lang="ja-JP" altLang="en-US" sz="2000" dirty="0"/>
              <a:t>の値</a:t>
            </a:r>
            <a:endParaRPr lang="en-US" altLang="ja-JP" sz="2000" dirty="0" smtClean="0"/>
          </a:p>
          <a:p>
            <a:r>
              <a:rPr lang="ja-JP" altLang="en-US" sz="2000" dirty="0" smtClean="0"/>
              <a:t>ただし、診断履歴モジュールを確認した</a:t>
            </a:r>
            <a:r>
              <a:rPr lang="ja-JP" altLang="en-US" sz="2000" dirty="0" smtClean="0"/>
              <a:t>際、パターン</a:t>
            </a:r>
            <a:r>
              <a:rPr lang="ja-JP" altLang="en-US" sz="2000" dirty="0" smtClean="0"/>
              <a:t>①②それぞれ</a:t>
            </a:r>
            <a:r>
              <a:rPr lang="ja-JP" altLang="en-US" sz="2000" dirty="0" smtClean="0"/>
              <a:t>で分析が困難なケースが存在。</a:t>
            </a:r>
            <a:r>
              <a:rPr lang="ja-JP" altLang="en-US" sz="2000" dirty="0" smtClean="0"/>
              <a:t>そこで施設別に病名に「疑い」の記載があるか、</a:t>
            </a:r>
            <a:r>
              <a:rPr lang="ja-JP" altLang="en-US" sz="2000" dirty="0"/>
              <a:t>病名に「疑い」の記載</a:t>
            </a:r>
            <a:r>
              <a:rPr lang="ja-JP" altLang="en-US" sz="2000" dirty="0" smtClean="0"/>
              <a:t>があった場合はカテゴリのテーブル</a:t>
            </a:r>
            <a:r>
              <a:rPr lang="en-US" altLang="ja-JP" sz="2000" dirty="0" smtClean="0"/>
              <a:t>ID</a:t>
            </a:r>
            <a:r>
              <a:rPr lang="ja-JP" altLang="en-US" sz="2000" dirty="0"/>
              <a:t>：</a:t>
            </a:r>
            <a:r>
              <a:rPr lang="en-US" altLang="ja-JP" sz="2000" dirty="0" smtClean="0"/>
              <a:t>MML0015</a:t>
            </a:r>
            <a:r>
              <a:rPr lang="ja-JP" altLang="en-US" sz="2000" dirty="0" smtClean="0"/>
              <a:t>の値との組み合わせがどのようになっている</a:t>
            </a:r>
            <a:r>
              <a:rPr lang="ja-JP" altLang="en-US" sz="2000" dirty="0" smtClean="0"/>
              <a:t>か調査。</a:t>
            </a:r>
            <a:endParaRPr lang="en-US" altLang="ja-JP" sz="2000" dirty="0" smtClean="0"/>
          </a:p>
        </p:txBody>
      </p:sp>
      <p:sp>
        <p:nvSpPr>
          <p:cNvPr id="2" name="正方形/長方形 1"/>
          <p:cNvSpPr/>
          <p:nvPr/>
        </p:nvSpPr>
        <p:spPr>
          <a:xfrm>
            <a:off x="396511" y="3076354"/>
            <a:ext cx="5793896" cy="323815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50" b="1" dirty="0">
                <a:solidFill>
                  <a:srgbClr val="00B050"/>
                </a:solidFill>
              </a:rPr>
              <a:t>&lt;</a:t>
            </a:r>
            <a:r>
              <a:rPr lang="en-US" altLang="ja-JP" sz="1050" b="1" dirty="0" err="1">
                <a:solidFill>
                  <a:srgbClr val="00B050"/>
                </a:solidFill>
              </a:rPr>
              <a:t>mmlRd:RegisteredDiagnosisModule</a:t>
            </a:r>
            <a:r>
              <a:rPr lang="en-US" altLang="ja-JP" sz="1050" b="1" dirty="0">
                <a:solidFill>
                  <a:srgbClr val="00B050"/>
                </a:solidFill>
              </a:rPr>
              <a:t>&gt;</a:t>
            </a:r>
          </a:p>
          <a:p>
            <a:r>
              <a:rPr lang="en-US" altLang="ja-JP" sz="1050" dirty="0">
                <a:solidFill>
                  <a:schemeClr val="tx1"/>
                </a:solidFill>
              </a:rPr>
              <a:t>  </a:t>
            </a:r>
            <a:r>
              <a:rPr lang="en-US" altLang="ja-JP" sz="1050" b="1" dirty="0">
                <a:solidFill>
                  <a:srgbClr val="FF0000"/>
                </a:solidFill>
              </a:rPr>
              <a:t>&lt;</a:t>
            </a:r>
            <a:r>
              <a:rPr lang="en-US" altLang="ja-JP" sz="1050" b="1" dirty="0" err="1">
                <a:solidFill>
                  <a:srgbClr val="FF0000"/>
                </a:solidFill>
              </a:rPr>
              <a:t>mmlRd:diagnosisContents</a:t>
            </a:r>
            <a:r>
              <a:rPr lang="en-US" altLang="ja-JP" sz="1050" b="1" dirty="0">
                <a:solidFill>
                  <a:srgbClr val="FF0000"/>
                </a:solidFill>
              </a:rPr>
              <a:t>&gt;</a:t>
            </a:r>
          </a:p>
          <a:p>
            <a:r>
              <a:rPr lang="en-US" altLang="ja-JP" sz="1050" dirty="0">
                <a:solidFill>
                  <a:schemeClr val="tx1"/>
                </a:solidFill>
              </a:rPr>
              <a:t>    </a:t>
            </a:r>
            <a:r>
              <a:rPr lang="en-US" altLang="ja-JP" sz="1050" b="1" dirty="0">
                <a:solidFill>
                  <a:schemeClr val="accent2"/>
                </a:solidFill>
              </a:rPr>
              <a:t>&lt;</a:t>
            </a:r>
            <a:r>
              <a:rPr lang="en-US" altLang="ja-JP" sz="1050" b="1" dirty="0" err="1">
                <a:solidFill>
                  <a:schemeClr val="accent2"/>
                </a:solidFill>
              </a:rPr>
              <a:t>mmlRd:dxItem</a:t>
            </a:r>
            <a:r>
              <a:rPr lang="en-US" altLang="ja-JP" sz="1050" b="1" dirty="0">
                <a:solidFill>
                  <a:schemeClr val="accent2"/>
                </a:solidFill>
              </a:rPr>
              <a:t> &gt;</a:t>
            </a:r>
          </a:p>
          <a:p>
            <a:r>
              <a:rPr lang="en-US" altLang="ja-JP" sz="1050" dirty="0">
                <a:solidFill>
                  <a:schemeClr val="tx1"/>
                </a:solidFill>
              </a:rPr>
              <a:t>      </a:t>
            </a:r>
            <a:r>
              <a:rPr lang="en-US" altLang="ja-JP" sz="1050" b="1" dirty="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r>
              <a:rPr lang="ja-JP" altLang="en-US" sz="1050" dirty="0" smtClean="0">
                <a:solidFill>
                  <a:schemeClr val="tx1"/>
                </a:solidFill>
              </a:rPr>
              <a:t>肺癌</a:t>
            </a:r>
            <a:r>
              <a:rPr lang="en-US" altLang="ja-JP" sz="1050" b="1" dirty="0" smtClean="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p>
          <a:p>
            <a:r>
              <a:rPr lang="en-US" altLang="ja-JP" sz="1050" dirty="0">
                <a:solidFill>
                  <a:schemeClr val="tx1"/>
                </a:solidFill>
              </a:rPr>
              <a:t>    </a:t>
            </a:r>
            <a:r>
              <a:rPr lang="en-US" altLang="ja-JP" sz="1050" b="1" dirty="0">
                <a:solidFill>
                  <a:schemeClr val="accent2"/>
                </a:solidFill>
              </a:rPr>
              <a:t>&lt;/</a:t>
            </a:r>
            <a:r>
              <a:rPr lang="en-US" altLang="ja-JP" sz="1050" b="1" dirty="0" err="1">
                <a:solidFill>
                  <a:schemeClr val="accent2"/>
                </a:solidFill>
              </a:rPr>
              <a:t>mmlRd:dxItem</a:t>
            </a:r>
            <a:r>
              <a:rPr lang="en-US" altLang="ja-JP" sz="1050" b="1" dirty="0">
                <a:solidFill>
                  <a:schemeClr val="accent2"/>
                </a:solidFill>
              </a:rPr>
              <a:t>&gt;</a:t>
            </a:r>
          </a:p>
          <a:p>
            <a:r>
              <a:rPr lang="en-US" altLang="ja-JP" sz="1050" b="1" dirty="0">
                <a:solidFill>
                  <a:schemeClr val="accent2"/>
                </a:solidFill>
              </a:rPr>
              <a:t>    &lt;</a:t>
            </a:r>
            <a:r>
              <a:rPr lang="en-US" altLang="ja-JP" sz="1050" b="1" dirty="0" err="1">
                <a:solidFill>
                  <a:schemeClr val="accent2"/>
                </a:solidFill>
              </a:rPr>
              <a:t>mmlRd:dxItem</a:t>
            </a:r>
            <a:r>
              <a:rPr lang="en-US" altLang="ja-JP" sz="1050" b="1" dirty="0">
                <a:solidFill>
                  <a:schemeClr val="accent2"/>
                </a:solidFill>
              </a:rPr>
              <a:t> &gt;</a:t>
            </a:r>
          </a:p>
          <a:p>
            <a:r>
              <a:rPr lang="en-US" altLang="ja-JP" sz="1050" dirty="0">
                <a:solidFill>
                  <a:schemeClr val="tx1"/>
                </a:solidFill>
              </a:rPr>
              <a:t>      </a:t>
            </a:r>
            <a:r>
              <a:rPr lang="en-US" altLang="ja-JP" sz="1050" b="1" dirty="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r>
              <a:rPr lang="ja-JP" altLang="en-US" sz="1050" dirty="0">
                <a:solidFill>
                  <a:schemeClr val="tx1"/>
                </a:solidFill>
              </a:rPr>
              <a:t>肺癌骨転移の疑い</a:t>
            </a:r>
            <a:r>
              <a:rPr lang="en-US" altLang="ja-JP" sz="1050" b="1" dirty="0">
                <a:solidFill>
                  <a:schemeClr val="accent6"/>
                </a:solidFill>
              </a:rPr>
              <a:t>&lt;/</a:t>
            </a:r>
            <a:r>
              <a:rPr lang="en-US" altLang="ja-JP" sz="1050" b="1" dirty="0" err="1">
                <a:solidFill>
                  <a:schemeClr val="accent6"/>
                </a:solidFill>
              </a:rPr>
              <a:t>mmlRd:name</a:t>
            </a:r>
            <a:r>
              <a:rPr lang="en-US" altLang="ja-JP" sz="1050" b="1" dirty="0">
                <a:solidFill>
                  <a:schemeClr val="accent6"/>
                </a:solidFill>
              </a:rPr>
              <a:t>&gt;</a:t>
            </a:r>
          </a:p>
          <a:p>
            <a:r>
              <a:rPr lang="en-US" altLang="ja-JP" sz="1050" dirty="0">
                <a:solidFill>
                  <a:schemeClr val="tx1"/>
                </a:solidFill>
              </a:rPr>
              <a:t>    </a:t>
            </a:r>
            <a:r>
              <a:rPr lang="en-US" altLang="ja-JP" sz="1050" b="1" dirty="0">
                <a:solidFill>
                  <a:schemeClr val="accent2"/>
                </a:solidFill>
              </a:rPr>
              <a:t>&lt;/</a:t>
            </a:r>
            <a:r>
              <a:rPr lang="en-US" altLang="ja-JP" sz="1050" b="1" dirty="0" err="1">
                <a:solidFill>
                  <a:schemeClr val="accent2"/>
                </a:solidFill>
              </a:rPr>
              <a:t>mmlRd:dxItem</a:t>
            </a:r>
            <a:r>
              <a:rPr lang="en-US" altLang="ja-JP" sz="1050" b="1" dirty="0" smtClean="0">
                <a:solidFill>
                  <a:schemeClr val="accent2"/>
                </a:solidFill>
              </a:rPr>
              <a:t>&gt;</a:t>
            </a:r>
          </a:p>
          <a:p>
            <a:r>
              <a:rPr lang="en-US" altLang="ja-JP" sz="1050" b="1" dirty="0">
                <a:solidFill>
                  <a:schemeClr val="accent2"/>
                </a:solidFill>
              </a:rPr>
              <a:t>	</a:t>
            </a:r>
            <a:r>
              <a:rPr lang="ja-JP" altLang="en-US" sz="1050" b="1" dirty="0" smtClean="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dirty="0" smtClean="0">
                <a:solidFill>
                  <a:schemeClr val="tx1"/>
                </a:solidFill>
              </a:rPr>
              <a:t>  </a:t>
            </a:r>
            <a:r>
              <a:rPr lang="en-US" altLang="ja-JP" sz="1050" b="1" dirty="0">
                <a:solidFill>
                  <a:srgbClr val="FF0000"/>
                </a:solidFill>
              </a:rPr>
              <a:t>&lt;/</a:t>
            </a:r>
            <a:r>
              <a:rPr lang="en-US" altLang="ja-JP" sz="1050" b="1" dirty="0" err="1">
                <a:solidFill>
                  <a:srgbClr val="FF0000"/>
                </a:solidFill>
              </a:rPr>
              <a:t>mmlRd:diagnosisContents</a:t>
            </a:r>
            <a:r>
              <a:rPr lang="en-US" altLang="ja-JP" sz="1050" b="1" dirty="0">
                <a:solidFill>
                  <a:srgbClr val="FF0000"/>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dirty="0">
                <a:solidFill>
                  <a:schemeClr val="tx1"/>
                </a:solidFill>
              </a:rPr>
              <a:t>    </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 </a:t>
            </a:r>
            <a:r>
              <a:rPr lang="en-US" altLang="ja-JP" sz="1050" b="1" dirty="0" err="1">
                <a:solidFill>
                  <a:schemeClr val="bg2">
                    <a:lumMod val="60000"/>
                    <a:lumOff val="40000"/>
                  </a:schemeClr>
                </a:solidFill>
              </a:rPr>
              <a:t>mmlRd:tableId</a:t>
            </a:r>
            <a:r>
              <a:rPr lang="en-US" altLang="ja-JP" sz="1050" b="1" dirty="0">
                <a:solidFill>
                  <a:schemeClr val="bg2">
                    <a:lumMod val="60000"/>
                    <a:lumOff val="40000"/>
                  </a:schemeClr>
                </a:solidFill>
              </a:rPr>
              <a:t>="MML0015</a:t>
            </a:r>
            <a:r>
              <a:rPr lang="en-US" altLang="ja-JP" sz="1050" b="1" dirty="0" smtClean="0">
                <a:solidFill>
                  <a:schemeClr val="bg2">
                    <a:lumMod val="60000"/>
                    <a:lumOff val="40000"/>
                  </a:schemeClr>
                </a:solidFill>
              </a:rPr>
              <a:t>"&gt;</a:t>
            </a:r>
            <a:r>
              <a:rPr lang="en-US" altLang="ja-JP" sz="1050" dirty="0">
                <a:solidFill>
                  <a:schemeClr val="tx1"/>
                </a:solidFill>
              </a:rPr>
              <a:t> </a:t>
            </a:r>
            <a:r>
              <a:rPr lang="en-US" altLang="ja-JP" sz="1050" dirty="0" err="1" smtClean="0">
                <a:solidFill>
                  <a:schemeClr val="tx1"/>
                </a:solidFill>
              </a:rPr>
              <a:t>confirmedDiagnosis</a:t>
            </a:r>
            <a:r>
              <a:rPr lang="en-US" altLang="ja-JP" sz="1050" b="1" dirty="0" smtClean="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smtClean="0">
                <a:solidFill>
                  <a:srgbClr val="00B050"/>
                </a:solidFill>
              </a:rPr>
              <a:t>&lt;/</a:t>
            </a:r>
            <a:r>
              <a:rPr lang="en-US" altLang="ja-JP" sz="1050" b="1" dirty="0" err="1">
                <a:solidFill>
                  <a:srgbClr val="00B050"/>
                </a:solidFill>
              </a:rPr>
              <a:t>mmlRd:RegisteredDiagnosisModule</a:t>
            </a:r>
            <a:r>
              <a:rPr lang="en-US" altLang="ja-JP" sz="1050" b="1" dirty="0">
                <a:solidFill>
                  <a:srgbClr val="00B050"/>
                </a:solidFill>
              </a:rPr>
              <a:t>&gt;</a:t>
            </a:r>
            <a:endParaRPr kumimoji="1" lang="ja-JP" altLang="en-US" sz="1050" b="1" dirty="0">
              <a:solidFill>
                <a:srgbClr val="00B050"/>
              </a:solidFill>
            </a:endParaRPr>
          </a:p>
        </p:txBody>
      </p:sp>
      <p:sp>
        <p:nvSpPr>
          <p:cNvPr id="9" name="正方形/長方形 8"/>
          <p:cNvSpPr/>
          <p:nvPr/>
        </p:nvSpPr>
        <p:spPr>
          <a:xfrm>
            <a:off x="6310439" y="3076354"/>
            <a:ext cx="5793896" cy="323815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050" b="1" dirty="0">
                <a:solidFill>
                  <a:srgbClr val="00B050"/>
                </a:solidFill>
              </a:rPr>
              <a:t>&lt;</a:t>
            </a:r>
            <a:r>
              <a:rPr lang="en-US" altLang="ja-JP" sz="1050" b="1" dirty="0" err="1">
                <a:solidFill>
                  <a:srgbClr val="00B050"/>
                </a:solidFill>
              </a:rPr>
              <a:t>mmlRd:RegisteredDiagnosisModule</a:t>
            </a:r>
            <a:r>
              <a:rPr lang="en-US" altLang="ja-JP" sz="1050" b="1" dirty="0">
                <a:solidFill>
                  <a:srgbClr val="00B050"/>
                </a:solidFill>
              </a:rPr>
              <a:t>&gt;</a:t>
            </a:r>
          </a:p>
          <a:p>
            <a:r>
              <a:rPr lang="en-US" altLang="ja-JP" sz="1050" dirty="0">
                <a:solidFill>
                  <a:schemeClr val="tx1"/>
                </a:solidFill>
              </a:rPr>
              <a:t>  </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r>
              <a:rPr lang="ja-JP" altLang="en-US" sz="1050" dirty="0">
                <a:solidFill>
                  <a:schemeClr val="tx1"/>
                </a:solidFill>
              </a:rPr>
              <a:t>肺癌</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dirty="0">
                <a:solidFill>
                  <a:schemeClr val="tx1"/>
                </a:solidFill>
              </a:rPr>
              <a:t>    </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 </a:t>
            </a:r>
            <a:r>
              <a:rPr lang="en-US" altLang="ja-JP" sz="1050" b="1" dirty="0" err="1">
                <a:solidFill>
                  <a:schemeClr val="bg2">
                    <a:lumMod val="60000"/>
                    <a:lumOff val="40000"/>
                  </a:schemeClr>
                </a:solidFill>
              </a:rPr>
              <a:t>mmlRd:tableId</a:t>
            </a:r>
            <a:r>
              <a:rPr lang="en-US" altLang="ja-JP" sz="1050" b="1" dirty="0">
                <a:solidFill>
                  <a:schemeClr val="bg2">
                    <a:lumMod val="60000"/>
                    <a:lumOff val="40000"/>
                  </a:schemeClr>
                </a:solidFill>
              </a:rPr>
              <a:t>="MML0015</a:t>
            </a:r>
            <a:r>
              <a:rPr lang="en-US" altLang="ja-JP" sz="1050" b="1" dirty="0" smtClean="0">
                <a:solidFill>
                  <a:schemeClr val="bg2">
                    <a:lumMod val="60000"/>
                    <a:lumOff val="40000"/>
                  </a:schemeClr>
                </a:solidFill>
              </a:rPr>
              <a:t>"&gt;</a:t>
            </a:r>
            <a:r>
              <a:rPr lang="en-US" altLang="ja-JP" sz="1050" dirty="0">
                <a:solidFill>
                  <a:schemeClr val="tx1"/>
                </a:solidFill>
              </a:rPr>
              <a:t> </a:t>
            </a:r>
            <a:r>
              <a:rPr lang="en-US" altLang="ja-JP" sz="1050" dirty="0" err="1" smtClean="0">
                <a:solidFill>
                  <a:schemeClr val="tx1"/>
                </a:solidFill>
              </a:rPr>
              <a:t>suspectedDiagnosis</a:t>
            </a:r>
            <a:r>
              <a:rPr lang="en-US" altLang="ja-JP" sz="1050" b="1" dirty="0" smtClean="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smtClean="0">
                <a:solidFill>
                  <a:srgbClr val="00B050"/>
                </a:solidFill>
              </a:rPr>
              <a:t>&lt;/</a:t>
            </a:r>
            <a:r>
              <a:rPr lang="en-US" altLang="ja-JP" sz="1050" b="1" dirty="0" err="1">
                <a:solidFill>
                  <a:srgbClr val="00B050"/>
                </a:solidFill>
              </a:rPr>
              <a:t>mmlRd:RegisteredDiagnosisModule</a:t>
            </a:r>
            <a:r>
              <a:rPr lang="en-US" altLang="ja-JP" sz="1050" b="1" dirty="0" smtClean="0">
                <a:solidFill>
                  <a:srgbClr val="00B050"/>
                </a:solidFill>
              </a:rPr>
              <a:t>&gt;</a:t>
            </a:r>
            <a:endParaRPr lang="en-US" altLang="ja-JP" sz="1050" b="1" dirty="0">
              <a:solidFill>
                <a:srgbClr val="00B050"/>
              </a:solidFill>
            </a:endParaRPr>
          </a:p>
          <a:p>
            <a:r>
              <a:rPr lang="en-US" altLang="ja-JP" sz="1050" b="1" dirty="0">
                <a:solidFill>
                  <a:srgbClr val="00B050"/>
                </a:solidFill>
              </a:rPr>
              <a:t>&lt;</a:t>
            </a:r>
            <a:r>
              <a:rPr lang="en-US" altLang="ja-JP" sz="1050" b="1" dirty="0" err="1">
                <a:solidFill>
                  <a:srgbClr val="00B050"/>
                </a:solidFill>
              </a:rPr>
              <a:t>mmlRd:RegisteredDiagnosisModule</a:t>
            </a:r>
            <a:r>
              <a:rPr lang="en-US" altLang="ja-JP" sz="1050" b="1" dirty="0" smtClean="0">
                <a:solidFill>
                  <a:srgbClr val="00B050"/>
                </a:solidFill>
              </a:rPr>
              <a:t>&gt;</a:t>
            </a:r>
            <a:endParaRPr lang="en-US" altLang="ja-JP" sz="1050" b="1" dirty="0">
              <a:solidFill>
                <a:srgbClr val="00B050"/>
              </a:solidFill>
            </a:endParaRPr>
          </a:p>
          <a:p>
            <a:r>
              <a:rPr lang="en-US" altLang="ja-JP" sz="1050" dirty="0">
                <a:solidFill>
                  <a:schemeClr val="tx1"/>
                </a:solidFill>
              </a:rPr>
              <a:t>  </a:t>
            </a:r>
            <a:r>
              <a:rPr lang="en-US" altLang="ja-JP" sz="1050" b="1" dirty="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r>
              <a:rPr lang="ja-JP" altLang="en-US" sz="1050" dirty="0">
                <a:solidFill>
                  <a:schemeClr val="tx1"/>
                </a:solidFill>
              </a:rPr>
              <a:t>肺癌骨</a:t>
            </a:r>
            <a:r>
              <a:rPr lang="ja-JP" altLang="en-US" sz="1050" dirty="0" smtClean="0">
                <a:solidFill>
                  <a:schemeClr val="tx1"/>
                </a:solidFill>
              </a:rPr>
              <a:t>転移の疑い</a:t>
            </a:r>
            <a:r>
              <a:rPr lang="en-US" altLang="ja-JP" sz="1050" b="1" dirty="0" smtClean="0">
                <a:solidFill>
                  <a:schemeClr val="accent4"/>
                </a:solidFill>
              </a:rPr>
              <a:t>&lt;/</a:t>
            </a:r>
            <a:r>
              <a:rPr lang="en-US" altLang="ja-JP" sz="1050" b="1" dirty="0" err="1">
                <a:solidFill>
                  <a:schemeClr val="accent4"/>
                </a:solidFill>
              </a:rPr>
              <a:t>mmlRd:diagnosis</a:t>
            </a:r>
            <a:r>
              <a:rPr lang="en-US" altLang="ja-JP" sz="1050" b="1" dirty="0">
                <a:solidFill>
                  <a:schemeClr val="accent4"/>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dirty="0">
                <a:solidFill>
                  <a:schemeClr val="tx1"/>
                </a:solidFill>
              </a:rPr>
              <a:t>    </a:t>
            </a:r>
            <a:r>
              <a:rPr lang="en-US" altLang="ja-JP" sz="1050" b="1" dirty="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 </a:t>
            </a:r>
            <a:r>
              <a:rPr lang="en-US" altLang="ja-JP" sz="1050" b="1" dirty="0" err="1">
                <a:solidFill>
                  <a:schemeClr val="bg2">
                    <a:lumMod val="60000"/>
                    <a:lumOff val="40000"/>
                  </a:schemeClr>
                </a:solidFill>
              </a:rPr>
              <a:t>mmlRd:tableId</a:t>
            </a:r>
            <a:r>
              <a:rPr lang="en-US" altLang="ja-JP" sz="1050" b="1" dirty="0">
                <a:solidFill>
                  <a:schemeClr val="bg2">
                    <a:lumMod val="60000"/>
                    <a:lumOff val="40000"/>
                  </a:schemeClr>
                </a:solidFill>
              </a:rPr>
              <a:t>="MML0015</a:t>
            </a:r>
            <a:r>
              <a:rPr lang="en-US" altLang="ja-JP" sz="1050" b="1" dirty="0" smtClean="0">
                <a:solidFill>
                  <a:schemeClr val="bg2">
                    <a:lumMod val="60000"/>
                    <a:lumOff val="40000"/>
                  </a:schemeClr>
                </a:solidFill>
              </a:rPr>
              <a:t>"&gt;</a:t>
            </a:r>
            <a:r>
              <a:rPr lang="en-US" altLang="ja-JP" sz="1050" dirty="0">
                <a:solidFill>
                  <a:schemeClr val="tx1"/>
                </a:solidFill>
              </a:rPr>
              <a:t> </a:t>
            </a:r>
            <a:r>
              <a:rPr lang="en-US" altLang="ja-JP" sz="1050" dirty="0" err="1" smtClean="0">
                <a:solidFill>
                  <a:schemeClr val="tx1"/>
                </a:solidFill>
              </a:rPr>
              <a:t>suspectedDiagnosis</a:t>
            </a:r>
            <a:r>
              <a:rPr lang="en-US" altLang="ja-JP" sz="1050" b="1" dirty="0" smtClean="0">
                <a:solidFill>
                  <a:schemeClr val="bg2">
                    <a:lumMod val="60000"/>
                    <a:lumOff val="40000"/>
                  </a:schemeClr>
                </a:solidFill>
              </a:rPr>
              <a:t>&lt;/</a:t>
            </a:r>
            <a:r>
              <a:rPr lang="en-US" altLang="ja-JP" sz="1050" b="1" dirty="0" err="1">
                <a:solidFill>
                  <a:schemeClr val="bg2">
                    <a:lumMod val="60000"/>
                    <a:lumOff val="40000"/>
                  </a:schemeClr>
                </a:solidFill>
              </a:rPr>
              <a:t>mmlRd:category</a:t>
            </a:r>
            <a:r>
              <a:rPr lang="en-US" altLang="ja-JP" sz="1050" b="1" dirty="0">
                <a:solidFill>
                  <a:schemeClr val="bg2">
                    <a:lumMod val="60000"/>
                    <a:lumOff val="40000"/>
                  </a:schemeClr>
                </a:solidFill>
              </a:rPr>
              <a:t>&gt;</a:t>
            </a:r>
          </a:p>
          <a:p>
            <a:r>
              <a:rPr lang="en-US" altLang="ja-JP" sz="1050" dirty="0">
                <a:solidFill>
                  <a:schemeClr val="tx1"/>
                </a:solidFill>
              </a:rPr>
              <a:t>  </a:t>
            </a:r>
            <a:r>
              <a:rPr lang="en-US" altLang="ja-JP" sz="1050" b="1" dirty="0">
                <a:solidFill>
                  <a:schemeClr val="accent3"/>
                </a:solidFill>
              </a:rPr>
              <a:t>&lt;/</a:t>
            </a:r>
            <a:r>
              <a:rPr lang="en-US" altLang="ja-JP" sz="1050" b="1" dirty="0" err="1">
                <a:solidFill>
                  <a:schemeClr val="accent3"/>
                </a:solidFill>
              </a:rPr>
              <a:t>mmlRd:categories</a:t>
            </a:r>
            <a:r>
              <a:rPr lang="en-US" altLang="ja-JP" sz="1050" b="1" dirty="0">
                <a:solidFill>
                  <a:schemeClr val="accent3"/>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smtClean="0">
                <a:solidFill>
                  <a:srgbClr val="00B050"/>
                </a:solidFill>
              </a:rPr>
              <a:t>&lt;/</a:t>
            </a:r>
            <a:r>
              <a:rPr lang="en-US" altLang="ja-JP" sz="1050" b="1" dirty="0" err="1">
                <a:solidFill>
                  <a:srgbClr val="00B050"/>
                </a:solidFill>
              </a:rPr>
              <a:t>mmlRd:RegisteredDiagnosisModule</a:t>
            </a:r>
            <a:r>
              <a:rPr lang="en-US" altLang="ja-JP" sz="1050" b="1" dirty="0" smtClean="0">
                <a:solidFill>
                  <a:srgbClr val="00B050"/>
                </a:solidFill>
              </a:rPr>
              <a:t>&gt;</a:t>
            </a: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r>
              <a:rPr lang="en-US" altLang="ja-JP" sz="1050" b="1" dirty="0">
                <a:solidFill>
                  <a:schemeClr val="accent2"/>
                </a:solidFill>
              </a:rPr>
              <a:t>	</a:t>
            </a:r>
            <a:r>
              <a:rPr lang="ja-JP" altLang="en-US" sz="1050" b="1" dirty="0">
                <a:solidFill>
                  <a:schemeClr val="tx1"/>
                </a:solidFill>
              </a:rPr>
              <a:t>：</a:t>
            </a:r>
            <a:endParaRPr lang="en-US" altLang="ja-JP" sz="1050" b="1" dirty="0">
              <a:solidFill>
                <a:schemeClr val="accent2"/>
              </a:solidFill>
            </a:endParaRPr>
          </a:p>
          <a:p>
            <a:endParaRPr kumimoji="1" lang="ja-JP" altLang="en-US" sz="1050" b="1" dirty="0">
              <a:solidFill>
                <a:srgbClr val="00B050"/>
              </a:solidFill>
            </a:endParaRPr>
          </a:p>
        </p:txBody>
      </p:sp>
      <p:sp>
        <p:nvSpPr>
          <p:cNvPr id="5" name="テキスト ボックス 4"/>
          <p:cNvSpPr txBox="1"/>
          <p:nvPr/>
        </p:nvSpPr>
        <p:spPr>
          <a:xfrm>
            <a:off x="315589" y="2818757"/>
            <a:ext cx="3041217" cy="276999"/>
          </a:xfrm>
          <a:prstGeom prst="rect">
            <a:avLst/>
          </a:prstGeom>
          <a:noFill/>
        </p:spPr>
        <p:txBody>
          <a:bodyPr wrap="none" rtlCol="0">
            <a:spAutoFit/>
          </a:bodyPr>
          <a:lstStyle/>
          <a:p>
            <a:r>
              <a:rPr lang="ja-JP" altLang="en-US" sz="1200" u="sng" dirty="0" smtClean="0"/>
              <a:t>パターン①：</a:t>
            </a:r>
            <a:r>
              <a:rPr lang="en-US" altLang="ja-JP" sz="1200" u="sng" dirty="0"/>
              <a:t> </a:t>
            </a:r>
            <a:r>
              <a:rPr lang="en-US" altLang="ja-JP" sz="1200" u="sng" dirty="0" err="1" smtClean="0"/>
              <a:t>diagnosisContents</a:t>
            </a:r>
            <a:r>
              <a:rPr lang="ja-JP" altLang="en-US" sz="1200" u="sng" dirty="0" smtClean="0"/>
              <a:t>（</a:t>
            </a:r>
            <a:r>
              <a:rPr lang="en-US" altLang="ja-JP" sz="1200" u="sng" dirty="0" err="1" smtClean="0"/>
              <a:t>dxItem</a:t>
            </a:r>
            <a:r>
              <a:rPr lang="ja-JP" altLang="en-US" sz="1200" u="sng" dirty="0" smtClean="0"/>
              <a:t>）</a:t>
            </a:r>
            <a:endParaRPr kumimoji="1" lang="ja-JP" altLang="en-US" u="sng" dirty="0"/>
          </a:p>
        </p:txBody>
      </p:sp>
      <p:sp>
        <p:nvSpPr>
          <p:cNvPr id="13" name="テキスト ボックス 12"/>
          <p:cNvSpPr txBox="1"/>
          <p:nvPr/>
        </p:nvSpPr>
        <p:spPr>
          <a:xfrm>
            <a:off x="6229517" y="2818757"/>
            <a:ext cx="1657826" cy="276999"/>
          </a:xfrm>
          <a:prstGeom prst="rect">
            <a:avLst/>
          </a:prstGeom>
          <a:noFill/>
        </p:spPr>
        <p:txBody>
          <a:bodyPr wrap="none" rtlCol="0">
            <a:spAutoFit/>
          </a:bodyPr>
          <a:lstStyle/>
          <a:p>
            <a:r>
              <a:rPr lang="ja-JP" altLang="en-US" sz="1200" u="sng" dirty="0" smtClean="0"/>
              <a:t>パターン②：</a:t>
            </a:r>
            <a:r>
              <a:rPr lang="en-US" altLang="ja-JP" sz="1200" u="sng" dirty="0" smtClean="0"/>
              <a:t> diagnosis</a:t>
            </a:r>
            <a:endParaRPr kumimoji="1" lang="ja-JP" altLang="en-US" u="sng" dirty="0"/>
          </a:p>
        </p:txBody>
      </p:sp>
      <p:sp>
        <p:nvSpPr>
          <p:cNvPr id="8" name="正方形/長方形 7"/>
          <p:cNvSpPr/>
          <p:nvPr/>
        </p:nvSpPr>
        <p:spPr>
          <a:xfrm>
            <a:off x="1689936" y="4262034"/>
            <a:ext cx="1134184" cy="272230"/>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線吹き出し 1 (枠付き) 9"/>
          <p:cNvSpPr/>
          <p:nvPr/>
        </p:nvSpPr>
        <p:spPr>
          <a:xfrm>
            <a:off x="4025963" y="3579404"/>
            <a:ext cx="1656184" cy="1328240"/>
          </a:xfrm>
          <a:prstGeom prst="borderCallout1">
            <a:avLst>
              <a:gd name="adj1" fmla="val 33512"/>
              <a:gd name="adj2" fmla="val -3361"/>
              <a:gd name="adj3" fmla="val 52882"/>
              <a:gd name="adj4" fmla="val -75489"/>
            </a:avLst>
          </a:prstGeom>
          <a:solidFill>
            <a:schemeClr val="accent2">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smtClean="0">
                <a:solidFill>
                  <a:schemeClr val="tx1"/>
                </a:solidFill>
              </a:rPr>
              <a:t>病名に「疑い」を含むにもかかわらず、カテゴリ上は確定診断となっている。</a:t>
            </a:r>
            <a:endParaRPr kumimoji="1" lang="ja-JP" altLang="en-US" dirty="0">
              <a:solidFill>
                <a:schemeClr val="tx1"/>
              </a:solidFill>
            </a:endParaRPr>
          </a:p>
        </p:txBody>
      </p:sp>
      <p:sp>
        <p:nvSpPr>
          <p:cNvPr id="11" name="正方形/長方形 10"/>
          <p:cNvSpPr/>
          <p:nvPr/>
        </p:nvSpPr>
        <p:spPr>
          <a:xfrm>
            <a:off x="3557846" y="5207453"/>
            <a:ext cx="1362111" cy="272230"/>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p:nvPr/>
        </p:nvCxnSpPr>
        <p:spPr>
          <a:xfrm flipH="1">
            <a:off x="3697357" y="4015406"/>
            <a:ext cx="238539" cy="1242392"/>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7646788" y="3251556"/>
            <a:ext cx="483421" cy="272230"/>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9504759" y="3620505"/>
            <a:ext cx="1362111" cy="272230"/>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8" name="直線コネクタ 17"/>
          <p:cNvCxnSpPr/>
          <p:nvPr/>
        </p:nvCxnSpPr>
        <p:spPr>
          <a:xfrm flipH="1">
            <a:off x="9998765" y="3916015"/>
            <a:ext cx="228601" cy="1659837"/>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正方形/長方形 18"/>
          <p:cNvSpPr/>
          <p:nvPr/>
        </p:nvSpPr>
        <p:spPr>
          <a:xfrm>
            <a:off x="7669980" y="4556896"/>
            <a:ext cx="1255359" cy="272230"/>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線吹き出し 1 (枠付き) 19"/>
          <p:cNvSpPr/>
          <p:nvPr/>
        </p:nvSpPr>
        <p:spPr>
          <a:xfrm>
            <a:off x="10075580" y="5265743"/>
            <a:ext cx="1950768" cy="976031"/>
          </a:xfrm>
          <a:prstGeom prst="borderCallout1">
            <a:avLst>
              <a:gd name="adj1" fmla="val 33512"/>
              <a:gd name="adj2" fmla="val -3361"/>
              <a:gd name="adj3" fmla="val -48385"/>
              <a:gd name="adj4" fmla="val -83891"/>
            </a:avLst>
          </a:prstGeom>
          <a:solidFill>
            <a:schemeClr val="accent2">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smtClean="0">
                <a:solidFill>
                  <a:schemeClr val="tx1"/>
                </a:solidFill>
              </a:rPr>
              <a:t>カテゴリ上は疑い病名となっているレコードで病名の「疑い」の記載が混在している。</a:t>
            </a:r>
            <a:endParaRPr kumimoji="1" lang="ja-JP" altLang="en-US" dirty="0">
              <a:solidFill>
                <a:schemeClr val="tx1"/>
              </a:solidFill>
            </a:endParaRPr>
          </a:p>
        </p:txBody>
      </p:sp>
      <p:sp>
        <p:nvSpPr>
          <p:cNvPr id="21" name="正方形/長方形 20"/>
          <p:cNvSpPr/>
          <p:nvPr/>
        </p:nvSpPr>
        <p:spPr>
          <a:xfrm>
            <a:off x="9518012" y="4896027"/>
            <a:ext cx="1362111" cy="272230"/>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2" name="直線コネクタ 21"/>
          <p:cNvCxnSpPr/>
          <p:nvPr/>
        </p:nvCxnSpPr>
        <p:spPr>
          <a:xfrm flipH="1" flipV="1">
            <a:off x="9869557" y="5158409"/>
            <a:ext cx="129209" cy="397566"/>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直線コネクタ 24"/>
          <p:cNvCxnSpPr/>
          <p:nvPr/>
        </p:nvCxnSpPr>
        <p:spPr>
          <a:xfrm>
            <a:off x="8044071" y="3501884"/>
            <a:ext cx="1964633" cy="2093846"/>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07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n-ea"/>
                <a:cs typeface="Times New Roman" panose="02020603050405020304" pitchFamily="18" charset="0"/>
              </a:rPr>
              <a:t>病名情報の格納</a:t>
            </a:r>
            <a:r>
              <a:rPr lang="ja-JP" altLang="en-US" dirty="0" smtClean="0">
                <a:latin typeface="+mn-ea"/>
                <a:cs typeface="Times New Roman" panose="02020603050405020304" pitchFamily="18" charset="0"/>
              </a:rPr>
              <a:t>方法の差異</a:t>
            </a:r>
            <a:r>
              <a:rPr lang="ja-JP" altLang="en-US" dirty="0">
                <a:latin typeface="+mn-ea"/>
                <a:cs typeface="Times New Roman" panose="02020603050405020304" pitchFamily="18" charset="0"/>
              </a:rPr>
              <a:t>確認</a:t>
            </a:r>
            <a:endParaRPr kumimoji="1" lang="ja-JP" altLang="en-US" dirty="0"/>
          </a:p>
        </p:txBody>
      </p:sp>
      <p:sp>
        <p:nvSpPr>
          <p:cNvPr id="38" name="正方形/長方形 37"/>
          <p:cNvSpPr/>
          <p:nvPr/>
        </p:nvSpPr>
        <p:spPr>
          <a:xfrm>
            <a:off x="165528" y="793626"/>
            <a:ext cx="11850659" cy="1015663"/>
          </a:xfrm>
          <a:prstGeom prst="rect">
            <a:avLst/>
          </a:prstGeom>
        </p:spPr>
        <p:txBody>
          <a:bodyPr wrap="square">
            <a:spAutoFit/>
          </a:bodyPr>
          <a:lstStyle/>
          <a:p>
            <a:r>
              <a:rPr lang="ja-JP" altLang="en-US" sz="2000" dirty="0" smtClean="0"/>
              <a:t>病名情報の格納方法の差異は以下の</a:t>
            </a:r>
            <a:r>
              <a:rPr lang="ja-JP" altLang="en-US" sz="2000" dirty="0" smtClean="0"/>
              <a:t>通り。</a:t>
            </a:r>
            <a:endParaRPr lang="en-US" altLang="ja-JP" sz="2000" dirty="0" smtClean="0"/>
          </a:p>
          <a:p>
            <a:r>
              <a:rPr lang="ja-JP" altLang="en-US" sz="2000" dirty="0" smtClean="0"/>
              <a:t>適用している構造はパターン①、パターン②ともに</a:t>
            </a:r>
            <a:r>
              <a:rPr lang="ja-JP" altLang="en-US" sz="2000" dirty="0" smtClean="0"/>
              <a:t>存在。</a:t>
            </a:r>
            <a:endParaRPr lang="en-US" altLang="ja-JP" sz="2000" dirty="0" smtClean="0"/>
          </a:p>
          <a:p>
            <a:r>
              <a:rPr lang="ja-JP" altLang="en-US" sz="2000" dirty="0" smtClean="0"/>
              <a:t>「テーブル</a:t>
            </a:r>
            <a:r>
              <a:rPr lang="en-US" altLang="ja-JP" sz="2000" dirty="0" smtClean="0"/>
              <a:t>ID</a:t>
            </a:r>
            <a:r>
              <a:rPr lang="ja-JP" altLang="en-US" sz="2000" dirty="0" smtClean="0"/>
              <a:t>：</a:t>
            </a:r>
            <a:r>
              <a:rPr lang="en-US" altLang="ja-JP" sz="2000" dirty="0" smtClean="0"/>
              <a:t>MML0015</a:t>
            </a:r>
            <a:r>
              <a:rPr lang="ja-JP" altLang="en-US" sz="2000" dirty="0" smtClean="0"/>
              <a:t>」と病名</a:t>
            </a:r>
            <a:r>
              <a:rPr lang="ja-JP" altLang="en-US" sz="2000" dirty="0"/>
              <a:t>に対する「疑い」</a:t>
            </a:r>
            <a:r>
              <a:rPr lang="ja-JP" altLang="en-US" sz="2000" dirty="0" smtClean="0"/>
              <a:t>の文言は全施設で記載の存在を</a:t>
            </a:r>
            <a:r>
              <a:rPr lang="ja-JP" altLang="en-US" sz="2000" dirty="0" smtClean="0"/>
              <a:t>確認。</a:t>
            </a:r>
            <a:endParaRPr lang="en-US" altLang="ja-JP" sz="2000" dirty="0" smtClean="0"/>
          </a:p>
        </p:txBody>
      </p:sp>
      <p:cxnSp>
        <p:nvCxnSpPr>
          <p:cNvPr id="11" name="直線コネクタ 10"/>
          <p:cNvCxnSpPr/>
          <p:nvPr/>
        </p:nvCxnSpPr>
        <p:spPr>
          <a:xfrm>
            <a:off x="1530627" y="2515413"/>
            <a:ext cx="9124123"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1530625" y="2083365"/>
            <a:ext cx="9124123" cy="372731"/>
          </a:xfrm>
          <a:prstGeom prst="rect">
            <a:avLst/>
          </a:prstGeom>
          <a:noFill/>
        </p:spPr>
        <p:txBody>
          <a:bodyPr wrap="square" rtlCol="0">
            <a:spAutoFit/>
          </a:bodyPr>
          <a:lstStyle/>
          <a:p>
            <a:pPr algn="ctr"/>
            <a:r>
              <a:rPr lang="ja-JP" altLang="en-US" dirty="0"/>
              <a:t>病名情報の格納</a:t>
            </a:r>
            <a:r>
              <a:rPr lang="ja-JP" altLang="en-US" dirty="0" smtClean="0"/>
              <a:t>方法の差異確認</a:t>
            </a:r>
            <a:r>
              <a:rPr lang="ja-JP" altLang="en-US" dirty="0"/>
              <a:t>結果</a:t>
            </a:r>
            <a:r>
              <a:rPr lang="ja-JP" altLang="en-US" dirty="0" smtClean="0"/>
              <a:t>一覧</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812487247"/>
              </p:ext>
            </p:extLst>
          </p:nvPr>
        </p:nvGraphicFramePr>
        <p:xfrm>
          <a:off x="1536700" y="2609196"/>
          <a:ext cx="9118599" cy="3400425"/>
        </p:xfrm>
        <a:graphic>
          <a:graphicData uri="http://schemas.openxmlformats.org/drawingml/2006/table">
            <a:tbl>
              <a:tblPr/>
              <a:tblGrid>
                <a:gridCol w="1084029">
                  <a:extLst>
                    <a:ext uri="{9D8B030D-6E8A-4147-A177-3AD203B41FA5}">
                      <a16:colId xmlns:a16="http://schemas.microsoft.com/office/drawing/2014/main" val="20000"/>
                    </a:ext>
                  </a:extLst>
                </a:gridCol>
                <a:gridCol w="1823720">
                  <a:extLst>
                    <a:ext uri="{9D8B030D-6E8A-4147-A177-3AD203B41FA5}">
                      <a16:colId xmlns:a16="http://schemas.microsoft.com/office/drawing/2014/main" val="20001"/>
                    </a:ext>
                  </a:extLst>
                </a:gridCol>
                <a:gridCol w="784327">
                  <a:extLst>
                    <a:ext uri="{9D8B030D-6E8A-4147-A177-3AD203B41FA5}">
                      <a16:colId xmlns:a16="http://schemas.microsoft.com/office/drawing/2014/main" val="20002"/>
                    </a:ext>
                  </a:extLst>
                </a:gridCol>
                <a:gridCol w="784327">
                  <a:extLst>
                    <a:ext uri="{9D8B030D-6E8A-4147-A177-3AD203B41FA5}">
                      <a16:colId xmlns:a16="http://schemas.microsoft.com/office/drawing/2014/main" val="20003"/>
                    </a:ext>
                  </a:extLst>
                </a:gridCol>
                <a:gridCol w="784327">
                  <a:extLst>
                    <a:ext uri="{9D8B030D-6E8A-4147-A177-3AD203B41FA5}">
                      <a16:colId xmlns:a16="http://schemas.microsoft.com/office/drawing/2014/main" val="20004"/>
                    </a:ext>
                  </a:extLst>
                </a:gridCol>
                <a:gridCol w="784327">
                  <a:extLst>
                    <a:ext uri="{9D8B030D-6E8A-4147-A177-3AD203B41FA5}">
                      <a16:colId xmlns:a16="http://schemas.microsoft.com/office/drawing/2014/main" val="20005"/>
                    </a:ext>
                  </a:extLst>
                </a:gridCol>
                <a:gridCol w="784327">
                  <a:extLst>
                    <a:ext uri="{9D8B030D-6E8A-4147-A177-3AD203B41FA5}">
                      <a16:colId xmlns:a16="http://schemas.microsoft.com/office/drawing/2014/main" val="20006"/>
                    </a:ext>
                  </a:extLst>
                </a:gridCol>
                <a:gridCol w="784327">
                  <a:extLst>
                    <a:ext uri="{9D8B030D-6E8A-4147-A177-3AD203B41FA5}">
                      <a16:colId xmlns:a16="http://schemas.microsoft.com/office/drawing/2014/main" val="20007"/>
                    </a:ext>
                  </a:extLst>
                </a:gridCol>
                <a:gridCol w="1504888">
                  <a:extLst>
                    <a:ext uri="{9D8B030D-6E8A-4147-A177-3AD203B41FA5}">
                      <a16:colId xmlns:a16="http://schemas.microsoft.com/office/drawing/2014/main" val="20008"/>
                    </a:ext>
                  </a:extLst>
                </a:gridCol>
              </a:tblGrid>
              <a:tr h="200025">
                <a:tc rowSpan="2">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ベンダー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施設名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2">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構造分類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kumimoji="1" lang="ja-JP" altLang="en-US"/>
                    </a:p>
                  </a:txBody>
                  <a:tcPr/>
                </a:tc>
                <a:tc gridSpan="4">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カテゴリテーブル</a:t>
                      </a:r>
                      <a:r>
                        <a:rPr lang="en-US" altLang="ja-JP" sz="1100" b="0" i="0" u="none" strike="noStrike">
                          <a:solidFill>
                            <a:srgbClr val="000000"/>
                          </a:solidFill>
                          <a:effectLst/>
                          <a:latin typeface="Meiryo UI" panose="020B0604030504040204" pitchFamily="50" charset="-128"/>
                          <a:ea typeface="Meiryo UI" panose="020B0604030504040204" pitchFamily="50" charset="-128"/>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2">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病名に対する「疑い」の</a:t>
                      </a:r>
                      <a:br>
                        <a:rPr lang="ja-JP" altLang="en-US" sz="1100" b="0" i="0" u="none" strike="noStrike" dirty="0">
                          <a:solidFill>
                            <a:srgbClr val="000000"/>
                          </a:solidFill>
                          <a:effectLst/>
                          <a:latin typeface="Meiryo UI" panose="020B0604030504040204" pitchFamily="50" charset="-128"/>
                          <a:ea typeface="Meiryo UI" panose="020B0604030504040204" pitchFamily="50" charset="-128"/>
                        </a:rPr>
                      </a:b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文言の記載</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有無</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000"/>
                  </a:ext>
                </a:extLst>
              </a:tr>
              <a:tr h="200025">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diagnosis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err="1">
                          <a:solidFill>
                            <a:srgbClr val="000000"/>
                          </a:solidFill>
                          <a:effectLst/>
                          <a:latin typeface="Meiryo UI" panose="020B0604030504040204" pitchFamily="50" charset="-128"/>
                          <a:ea typeface="Meiryo UI" panose="020B0604030504040204" pitchFamily="50" charset="-128"/>
                        </a:rPr>
                        <a:t>dxItem</a:t>
                      </a: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rgbClr val="000000"/>
                          </a:solidFill>
                          <a:effectLst/>
                          <a:latin typeface="Meiryo UI" panose="020B0604030504040204" pitchFamily="50" charset="-128"/>
                          <a:ea typeface="Meiryo UI" panose="020B0604030504040204" pitchFamily="50" charset="-128"/>
                        </a:rPr>
                        <a:t>MML0012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rgbClr val="000000"/>
                          </a:solidFill>
                          <a:effectLst/>
                          <a:latin typeface="Meiryo UI" panose="020B0604030504040204" pitchFamily="50" charset="-128"/>
                          <a:ea typeface="Meiryo UI" panose="020B0604030504040204" pitchFamily="50" charset="-128"/>
                        </a:rPr>
                        <a:t>MML0013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a:solidFill>
                            <a:srgbClr val="000000"/>
                          </a:solidFill>
                          <a:effectLst/>
                          <a:latin typeface="Meiryo UI" panose="020B0604030504040204" pitchFamily="50" charset="-128"/>
                          <a:ea typeface="Meiryo UI" panose="020B0604030504040204" pitchFamily="50" charset="-128"/>
                        </a:rPr>
                        <a:t>MML0014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MML0015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vMerge="1">
                  <a:txBody>
                    <a:bodyPr/>
                    <a:lstStyle/>
                    <a:p>
                      <a:endParaRPr kumimoji="1" lang="ja-JP" altLang="en-US"/>
                    </a:p>
                  </a:txBody>
                  <a:tcPr/>
                </a:tc>
                <a:extLst>
                  <a:ext uri="{0D108BD9-81ED-4DB2-BD59-A6C34878D82A}">
                    <a16:rowId xmlns:a16="http://schemas.microsoft.com/office/drawing/2014/main" val="10001"/>
                  </a:ext>
                </a:extLst>
              </a:tr>
              <a:tr h="200025">
                <a:tc>
                  <a:txBody>
                    <a:bodyPr/>
                    <a:lstStyle/>
                    <a:p>
                      <a:pPr algn="l"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CSI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TW" altLang="en-US" sz="1100" b="0" i="0" u="none" strike="noStrike">
                          <a:solidFill>
                            <a:srgbClr val="000000"/>
                          </a:solidFill>
                          <a:effectLst/>
                          <a:latin typeface="Meiryo UI" panose="020B0604030504040204" pitchFamily="50" charset="-128"/>
                          <a:ea typeface="Meiryo UI" panose="020B0604030504040204" pitchFamily="50" charset="-128"/>
                        </a:rPr>
                        <a:t>柏葉脳神経外科病院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2"/>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CSI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伊万里有田共立病院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3"/>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IBM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亀田総合病院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4"/>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IBM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100" b="0" i="0" u="none" strike="noStrike">
                          <a:solidFill>
                            <a:srgbClr val="000000"/>
                          </a:solidFill>
                          <a:effectLst/>
                          <a:latin typeface="Meiryo UI" panose="020B0604030504040204" pitchFamily="50" charset="-128"/>
                          <a:ea typeface="Meiryo UI" panose="020B0604030504040204" pitchFamily="50" charset="-128"/>
                        </a:rPr>
                        <a:t>京都大学病院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5"/>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NEC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KKR</a:t>
                      </a:r>
                      <a:r>
                        <a:rPr lang="ja-JP" altLang="en-US" sz="1100" b="0" i="0" u="none" strike="noStrike">
                          <a:solidFill>
                            <a:srgbClr val="000000"/>
                          </a:solidFill>
                          <a:effectLst/>
                          <a:latin typeface="Meiryo UI" panose="020B0604030504040204" pitchFamily="50" charset="-128"/>
                          <a:ea typeface="Meiryo UI" panose="020B0604030504040204" pitchFamily="50" charset="-128"/>
                        </a:rPr>
                        <a:t>札幌医療センター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6"/>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NEC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聖マリアンナ医科大学病院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7"/>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NEC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名古屋第一赤十字病院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8"/>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SSI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100" b="0" i="0" u="none" strike="noStrike">
                          <a:solidFill>
                            <a:srgbClr val="000000"/>
                          </a:solidFill>
                          <a:effectLst/>
                          <a:latin typeface="Meiryo UI" panose="020B0604030504040204" pitchFamily="50" charset="-128"/>
                          <a:ea typeface="Meiryo UI" panose="020B0604030504040204" pitchFamily="50" charset="-128"/>
                        </a:rPr>
                        <a:t>名古屋徳洲会病院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9"/>
                  </a:ext>
                </a:extLst>
              </a:tr>
              <a:tr h="200025">
                <a:tc>
                  <a:txBody>
                    <a:bodyPr/>
                    <a:lstStyle/>
                    <a:p>
                      <a:pPr algn="l" fontAlgn="ctr"/>
                      <a:r>
                        <a:rPr lang="en-US" sz="1100" b="0" i="0" u="none" strike="noStrike">
                          <a:solidFill>
                            <a:srgbClr val="000000"/>
                          </a:solidFill>
                          <a:effectLst/>
                          <a:latin typeface="Meiryo UI" panose="020B0604030504040204" pitchFamily="50" charset="-128"/>
                          <a:ea typeface="Meiryo UI" panose="020B0604030504040204" pitchFamily="50" charset="-128"/>
                        </a:rPr>
                        <a:t>SSI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TW" altLang="en-US" sz="1100" b="0" i="0" u="none" strike="noStrike">
                          <a:solidFill>
                            <a:srgbClr val="000000"/>
                          </a:solidFill>
                          <a:effectLst/>
                          <a:latin typeface="Meiryo UI" panose="020B0604030504040204" pitchFamily="50" charset="-128"/>
                          <a:ea typeface="Meiryo UI" panose="020B0604030504040204" pitchFamily="50" charset="-128"/>
                        </a:rPr>
                        <a:t>岐阜県立多治見病院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0"/>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富士通（</a:t>
                      </a:r>
                      <a:r>
                        <a:rPr lang="en-US" sz="1100" b="0" i="0" u="none" strike="noStrike">
                          <a:solidFill>
                            <a:srgbClr val="000000"/>
                          </a:solidFill>
                          <a:effectLst/>
                          <a:latin typeface="Meiryo UI" panose="020B0604030504040204" pitchFamily="50" charset="-128"/>
                          <a:ea typeface="Meiryo UI" panose="020B0604030504040204" pitchFamily="50" charset="-128"/>
                        </a:rPr>
                        <a:t>GX）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名古屋第二赤十字病院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1"/>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富士通（</a:t>
                      </a:r>
                      <a:r>
                        <a:rPr lang="en-US" sz="1100" b="0" i="0" u="none" strike="noStrike">
                          <a:solidFill>
                            <a:srgbClr val="000000"/>
                          </a:solidFill>
                          <a:effectLst/>
                          <a:latin typeface="Meiryo UI" panose="020B0604030504040204" pitchFamily="50" charset="-128"/>
                          <a:ea typeface="Meiryo UI" panose="020B0604030504040204" pitchFamily="50" charset="-128"/>
                        </a:rPr>
                        <a:t>GX）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静岡県立総合病院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2"/>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富士通（</a:t>
                      </a:r>
                      <a:r>
                        <a:rPr lang="en-US" sz="1100" b="0" i="0" u="none" strike="noStrike">
                          <a:solidFill>
                            <a:srgbClr val="000000"/>
                          </a:solidFill>
                          <a:effectLst/>
                          <a:latin typeface="Meiryo UI" panose="020B0604030504040204" pitchFamily="50" charset="-128"/>
                          <a:ea typeface="Meiryo UI" panose="020B0604030504040204" pitchFamily="50" charset="-128"/>
                        </a:rPr>
                        <a:t>GX）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100" b="0" i="0" u="none" strike="noStrike">
                          <a:solidFill>
                            <a:srgbClr val="000000"/>
                          </a:solidFill>
                          <a:effectLst/>
                          <a:latin typeface="Meiryo UI" panose="020B0604030504040204" pitchFamily="50" charset="-128"/>
                          <a:ea typeface="Meiryo UI" panose="020B0604030504040204" pitchFamily="50" charset="-128"/>
                        </a:rPr>
                        <a:t>宮崎大学医学部附属病院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3"/>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キヤノン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聖マリア病院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4"/>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コアクリエイト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宮崎善仁会病院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5"/>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コアクリエイト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宮崎市郡医師会病院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6"/>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23162232"/>
              </p:ext>
            </p:extLst>
          </p:nvPr>
        </p:nvGraphicFramePr>
        <p:xfrm>
          <a:off x="10873133" y="3015456"/>
          <a:ext cx="1083642" cy="600075"/>
        </p:xfrm>
        <a:graphic>
          <a:graphicData uri="http://schemas.openxmlformats.org/drawingml/2006/table">
            <a:tbl>
              <a:tblPr/>
              <a:tblGrid>
                <a:gridCol w="1083642">
                  <a:extLst>
                    <a:ext uri="{9D8B030D-6E8A-4147-A177-3AD203B41FA5}">
                      <a16:colId xmlns:a16="http://schemas.microsoft.com/office/drawing/2014/main" val="20000"/>
                    </a:ext>
                  </a:extLst>
                </a:gridCol>
              </a:tblGrid>
              <a:tr h="200025">
                <a:tc>
                  <a:txBody>
                    <a:bodyPr/>
                    <a:lstStyle/>
                    <a:p>
                      <a:pPr algn="l" fontAlgn="ctr"/>
                      <a:r>
                        <a:rPr lang="ja-JP" altLang="en-US" sz="1100" b="0" i="0" u="sng" strike="noStrike" dirty="0">
                          <a:solidFill>
                            <a:srgbClr val="000000"/>
                          </a:solidFill>
                          <a:effectLst/>
                          <a:latin typeface="Meiryo UI" panose="020B0604030504040204" pitchFamily="50" charset="-128"/>
                          <a:ea typeface="Meiryo UI" panose="020B0604030504040204" pitchFamily="50" charset="-128"/>
                        </a:rPr>
                        <a:t>凡例</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200025">
                <a:tc>
                  <a:txBody>
                    <a:bodyPr/>
                    <a:lstStyle/>
                    <a:p>
                      <a:pPr algn="l" fontAlgn="ctr"/>
                      <a:r>
                        <a:rPr lang="ja-JP" altLang="en-US" sz="1100" b="0" i="0" u="none" strike="noStrike">
                          <a:solidFill>
                            <a:srgbClr val="000000"/>
                          </a:solidFill>
                          <a:effectLst/>
                          <a:latin typeface="Meiryo UI" panose="020B0604030504040204" pitchFamily="50" charset="-128"/>
                          <a:ea typeface="Meiryo UI" panose="020B0604030504040204" pitchFamily="50" charset="-128"/>
                        </a:rPr>
                        <a:t>○：対象あり</a:t>
                      </a:r>
                    </a:p>
                  </a:txBody>
                  <a:tcPr marL="171450" marR="9525" marT="9525" marB="0" anchor="ctr">
                    <a:lnL>
                      <a:noFill/>
                    </a:lnL>
                    <a:lnR>
                      <a:noFill/>
                    </a:lnR>
                    <a:lnT>
                      <a:noFill/>
                    </a:lnT>
                    <a:lnB>
                      <a:noFill/>
                    </a:lnB>
                  </a:tcPr>
                </a:tc>
                <a:extLst>
                  <a:ext uri="{0D108BD9-81ED-4DB2-BD59-A6C34878D82A}">
                    <a16:rowId xmlns:a16="http://schemas.microsoft.com/office/drawing/2014/main" val="10001"/>
                  </a:ext>
                </a:extLst>
              </a:tr>
              <a:tr h="200025">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：対象なし</a:t>
                      </a:r>
                    </a:p>
                  </a:txBody>
                  <a:tcPr marL="171450" marR="9525" marT="9525" marB="0"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8480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n-ea"/>
                <a:cs typeface="Times New Roman" panose="02020603050405020304" pitchFamily="18" charset="0"/>
              </a:rPr>
              <a:t>病名情報の「疑い」の判断方法</a:t>
            </a:r>
            <a:endParaRPr kumimoji="1" lang="ja-JP" altLang="en-US" dirty="0"/>
          </a:p>
        </p:txBody>
      </p:sp>
      <p:sp>
        <p:nvSpPr>
          <p:cNvPr id="38" name="正方形/長方形 37"/>
          <p:cNvSpPr/>
          <p:nvPr/>
        </p:nvSpPr>
        <p:spPr>
          <a:xfrm>
            <a:off x="165528" y="793626"/>
            <a:ext cx="11850659" cy="646331"/>
          </a:xfrm>
          <a:prstGeom prst="rect">
            <a:avLst/>
          </a:prstGeom>
        </p:spPr>
        <p:txBody>
          <a:bodyPr wrap="square">
            <a:spAutoFit/>
          </a:bodyPr>
          <a:lstStyle/>
          <a:p>
            <a:r>
              <a:rPr lang="ja-JP" altLang="en-US" dirty="0"/>
              <a:t>「テーブル</a:t>
            </a:r>
            <a:r>
              <a:rPr lang="en-US" altLang="ja-JP" dirty="0"/>
              <a:t>ID</a:t>
            </a:r>
            <a:r>
              <a:rPr lang="ja-JP" altLang="en-US" dirty="0"/>
              <a:t>：</a:t>
            </a:r>
            <a:r>
              <a:rPr lang="en-US" altLang="ja-JP" dirty="0"/>
              <a:t>MML0015</a:t>
            </a:r>
            <a:r>
              <a:rPr lang="ja-JP" altLang="en-US" dirty="0"/>
              <a:t>」の値と病名に対する「疑い」の</a:t>
            </a:r>
            <a:r>
              <a:rPr lang="ja-JP" altLang="en-US" dirty="0" smtClean="0"/>
              <a:t>文言の組み合わせの確認結果と、そこから判断した疑い病名の評価方法は以下の通りです。</a:t>
            </a:r>
            <a:endParaRPr lang="en-US" altLang="ja-JP" sz="2000" dirty="0" smtClean="0"/>
          </a:p>
        </p:txBody>
      </p:sp>
      <p:cxnSp>
        <p:nvCxnSpPr>
          <p:cNvPr id="11" name="直線コネクタ 10"/>
          <p:cNvCxnSpPr/>
          <p:nvPr/>
        </p:nvCxnSpPr>
        <p:spPr>
          <a:xfrm>
            <a:off x="383329" y="1779040"/>
            <a:ext cx="9441890"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375233" y="1371269"/>
            <a:ext cx="9441890" cy="372731"/>
          </a:xfrm>
          <a:prstGeom prst="rect">
            <a:avLst/>
          </a:prstGeom>
          <a:noFill/>
        </p:spPr>
        <p:txBody>
          <a:bodyPr wrap="square" rtlCol="0">
            <a:spAutoFit/>
          </a:bodyPr>
          <a:lstStyle/>
          <a:p>
            <a:pPr algn="ctr"/>
            <a:r>
              <a:rPr lang="ja-JP" altLang="en-US" dirty="0"/>
              <a:t>病名情報</a:t>
            </a:r>
            <a:r>
              <a:rPr lang="ja-JP" altLang="en-US" dirty="0" smtClean="0"/>
              <a:t>の病名の「疑い」の扱いに対する評価</a:t>
            </a:r>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397366752"/>
              </p:ext>
            </p:extLst>
          </p:nvPr>
        </p:nvGraphicFramePr>
        <p:xfrm>
          <a:off x="9886748" y="5151354"/>
          <a:ext cx="2241100" cy="1196452"/>
        </p:xfrm>
        <a:graphic>
          <a:graphicData uri="http://schemas.openxmlformats.org/drawingml/2006/table">
            <a:tbl>
              <a:tblPr>
                <a:tableStyleId>{5C22544A-7EE6-4342-B048-85BDC9FD1C3A}</a:tableStyleId>
              </a:tblPr>
              <a:tblGrid>
                <a:gridCol w="2241100">
                  <a:extLst>
                    <a:ext uri="{9D8B030D-6E8A-4147-A177-3AD203B41FA5}">
                      <a16:colId xmlns:a16="http://schemas.microsoft.com/office/drawing/2014/main" val="20000"/>
                    </a:ext>
                  </a:extLst>
                </a:gridCol>
              </a:tblGrid>
              <a:tr h="684007">
                <a:tc>
                  <a:txBody>
                    <a:bodyPr/>
                    <a:lstStyle/>
                    <a:p>
                      <a:pPr algn="l" fontAlgn="ctr"/>
                      <a:r>
                        <a:rPr lang="en-US" altLang="ja-JP" sz="1100" u="none" strike="noStrike" dirty="0">
                          <a:effectLst/>
                        </a:rPr>
                        <a:t>※</a:t>
                      </a:r>
                      <a:r>
                        <a:rPr lang="ja-JP" altLang="en-US" sz="1100" u="none" strike="noStrike" dirty="0">
                          <a:effectLst/>
                        </a:rPr>
                        <a:t>聖マリア病院</a:t>
                      </a:r>
                      <a:r>
                        <a:rPr lang="ja-JP" altLang="en-US" sz="1100" u="none" strike="noStrike" dirty="0" smtClean="0">
                          <a:effectLst/>
                        </a:rPr>
                        <a:t>の</a:t>
                      </a:r>
                      <a:r>
                        <a:rPr lang="en-US" altLang="ja-JP" sz="1100" u="none" strike="noStrike" dirty="0" smtClean="0">
                          <a:effectLst/>
                        </a:rPr>
                        <a:t>MML0015</a:t>
                      </a:r>
                      <a:r>
                        <a:rPr lang="ja-JP" altLang="en-US" sz="1100" u="none" strike="noStrike" dirty="0">
                          <a:effectLst/>
                        </a:rPr>
                        <a:t>のレコード</a:t>
                      </a:r>
                      <a:r>
                        <a:rPr lang="ja-JP" altLang="en-US" sz="1100" u="none" strike="noStrike" dirty="0" smtClean="0">
                          <a:effectLst/>
                        </a:rPr>
                        <a:t>は「</a:t>
                      </a:r>
                      <a:r>
                        <a:rPr lang="ja-JP" altLang="en-US" sz="1100" u="none" strike="noStrike" dirty="0">
                          <a:effectLst/>
                        </a:rPr>
                        <a:t>疑い病名：</a:t>
                      </a:r>
                      <a:r>
                        <a:rPr lang="en-US" altLang="ja-JP" sz="1100" u="none" strike="noStrike" dirty="0" err="1">
                          <a:effectLst/>
                        </a:rPr>
                        <a:t>suspectedDiagnosis</a:t>
                      </a:r>
                      <a:r>
                        <a:rPr lang="ja-JP" altLang="en-US" sz="1100" u="none" strike="noStrike" dirty="0">
                          <a:effectLst/>
                        </a:rPr>
                        <a:t>」のみ</a:t>
                      </a:r>
                      <a:r>
                        <a:rPr lang="ja-JP" altLang="en-US" sz="1100" u="none" strike="noStrike" dirty="0" smtClean="0">
                          <a:effectLst/>
                        </a:rPr>
                        <a:t>存在した。</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0000"/>
                  </a:ext>
                </a:extLst>
              </a:tr>
              <a:tr h="460243">
                <a:tc>
                  <a:txBody>
                    <a:bodyPr/>
                    <a:lstStyle/>
                    <a:p>
                      <a:pPr algn="l" fontAlgn="ctr"/>
                      <a:r>
                        <a:rPr lang="ja-JP" altLang="en-US" sz="1100" u="none" strike="noStrike" dirty="0" smtClean="0">
                          <a:effectLst/>
                        </a:rPr>
                        <a:t>「</a:t>
                      </a:r>
                      <a:r>
                        <a:rPr lang="ja-JP" altLang="en-US" sz="1100" u="none" strike="noStrike" dirty="0">
                          <a:effectLst/>
                        </a:rPr>
                        <a:t>疑い病名：</a:t>
                      </a:r>
                      <a:r>
                        <a:rPr lang="en-US" altLang="ja-JP" sz="1100" u="none" strike="noStrike" dirty="0" err="1">
                          <a:effectLst/>
                        </a:rPr>
                        <a:t>suspectedDiagnosis</a:t>
                      </a:r>
                      <a:r>
                        <a:rPr lang="ja-JP" altLang="en-US" sz="1100" u="none" strike="noStrike" dirty="0">
                          <a:effectLst/>
                        </a:rPr>
                        <a:t>」の記載がないレコードは「確定診断」としてカウントした。</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0001"/>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701966408"/>
              </p:ext>
            </p:extLst>
          </p:nvPr>
        </p:nvGraphicFramePr>
        <p:xfrm>
          <a:off x="386285" y="1866082"/>
          <a:ext cx="9403759" cy="4510440"/>
        </p:xfrm>
        <a:graphic>
          <a:graphicData uri="http://schemas.openxmlformats.org/drawingml/2006/table">
            <a:tbl>
              <a:tblPr/>
              <a:tblGrid>
                <a:gridCol w="798919">
                  <a:extLst>
                    <a:ext uri="{9D8B030D-6E8A-4147-A177-3AD203B41FA5}">
                      <a16:colId xmlns:a16="http://schemas.microsoft.com/office/drawing/2014/main" val="20000"/>
                    </a:ext>
                  </a:extLst>
                </a:gridCol>
                <a:gridCol w="1344065">
                  <a:extLst>
                    <a:ext uri="{9D8B030D-6E8A-4147-A177-3AD203B41FA5}">
                      <a16:colId xmlns:a16="http://schemas.microsoft.com/office/drawing/2014/main" val="20001"/>
                    </a:ext>
                  </a:extLst>
                </a:gridCol>
                <a:gridCol w="613289">
                  <a:extLst>
                    <a:ext uri="{9D8B030D-6E8A-4147-A177-3AD203B41FA5}">
                      <a16:colId xmlns:a16="http://schemas.microsoft.com/office/drawing/2014/main" val="20002"/>
                    </a:ext>
                  </a:extLst>
                </a:gridCol>
                <a:gridCol w="1092640">
                  <a:extLst>
                    <a:ext uri="{9D8B030D-6E8A-4147-A177-3AD203B41FA5}">
                      <a16:colId xmlns:a16="http://schemas.microsoft.com/office/drawing/2014/main" val="20003"/>
                    </a:ext>
                  </a:extLst>
                </a:gridCol>
                <a:gridCol w="683782">
                  <a:extLst>
                    <a:ext uri="{9D8B030D-6E8A-4147-A177-3AD203B41FA5}">
                      <a16:colId xmlns:a16="http://schemas.microsoft.com/office/drawing/2014/main" val="20004"/>
                    </a:ext>
                  </a:extLst>
                </a:gridCol>
                <a:gridCol w="493451">
                  <a:extLst>
                    <a:ext uri="{9D8B030D-6E8A-4147-A177-3AD203B41FA5}">
                      <a16:colId xmlns:a16="http://schemas.microsoft.com/office/drawing/2014/main" val="20005"/>
                    </a:ext>
                  </a:extLst>
                </a:gridCol>
                <a:gridCol w="613289">
                  <a:extLst>
                    <a:ext uri="{9D8B030D-6E8A-4147-A177-3AD203B41FA5}">
                      <a16:colId xmlns:a16="http://schemas.microsoft.com/office/drawing/2014/main" val="20006"/>
                    </a:ext>
                  </a:extLst>
                </a:gridCol>
                <a:gridCol w="493451">
                  <a:extLst>
                    <a:ext uri="{9D8B030D-6E8A-4147-A177-3AD203B41FA5}">
                      <a16:colId xmlns:a16="http://schemas.microsoft.com/office/drawing/2014/main" val="20007"/>
                    </a:ext>
                  </a:extLst>
                </a:gridCol>
                <a:gridCol w="935177">
                  <a:extLst>
                    <a:ext uri="{9D8B030D-6E8A-4147-A177-3AD203B41FA5}">
                      <a16:colId xmlns:a16="http://schemas.microsoft.com/office/drawing/2014/main" val="20008"/>
                    </a:ext>
                  </a:extLst>
                </a:gridCol>
                <a:gridCol w="2335696">
                  <a:extLst>
                    <a:ext uri="{9D8B030D-6E8A-4147-A177-3AD203B41FA5}">
                      <a16:colId xmlns:a16="http://schemas.microsoft.com/office/drawing/2014/main" val="20009"/>
                    </a:ext>
                  </a:extLst>
                </a:gridCol>
              </a:tblGrid>
              <a:tr h="136680">
                <a:tc rowSpan="3">
                  <a:txBody>
                    <a:bodyPr/>
                    <a:lstStyle/>
                    <a:p>
                      <a:pPr algn="ctr"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ベンダー</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3">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施設名</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3">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構造</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3">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病名に対する</a:t>
                      </a:r>
                      <a:br>
                        <a:rPr lang="ja-JP" altLang="en-US" sz="800" b="0" i="0" u="none" strike="noStrike">
                          <a:solidFill>
                            <a:srgbClr val="000000"/>
                          </a:solidFill>
                          <a:effectLst/>
                          <a:latin typeface="Meiryo UI" panose="020B0604030504040204" pitchFamily="50" charset="-128"/>
                          <a:ea typeface="Meiryo UI" panose="020B0604030504040204" pitchFamily="50" charset="-128"/>
                        </a:rPr>
                      </a:br>
                      <a:r>
                        <a:rPr lang="ja-JP" altLang="en-US" sz="800" b="0" i="0" u="none" strike="noStrike">
                          <a:solidFill>
                            <a:srgbClr val="000000"/>
                          </a:solidFill>
                          <a:effectLst/>
                          <a:latin typeface="Meiryo UI" panose="020B0604030504040204" pitchFamily="50" charset="-128"/>
                          <a:ea typeface="Meiryo UI" panose="020B0604030504040204" pitchFamily="50" charset="-128"/>
                        </a:rPr>
                        <a:t>「疑い」の文言の記載</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4">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MML0015</a:t>
                      </a:r>
                      <a:r>
                        <a:rPr lang="ja-JP" altLang="en-US" sz="800" b="0" i="0" u="none" strike="noStrike">
                          <a:solidFill>
                            <a:srgbClr val="000000"/>
                          </a:solidFill>
                          <a:effectLst/>
                          <a:latin typeface="Meiryo UI" panose="020B0604030504040204" pitchFamily="50" charset="-128"/>
                          <a:ea typeface="Meiryo UI" panose="020B0604030504040204" pitchFamily="50" charset="-128"/>
                        </a:rPr>
                        <a:t>の値</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fontAlgn="ct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評価方法</a:t>
                      </a:r>
                      <a:endParaRPr lang="ja-JP" altLang="en-US" sz="800" b="0" i="0" u="none" strike="noStrike" dirty="0">
                        <a:solidFill>
                          <a:srgbClr val="000000"/>
                        </a:solidFill>
                        <a:effectLst/>
                        <a:latin typeface="Meiryo UI" panose="020B0604030504040204" pitchFamily="50" charset="-128"/>
                        <a:ea typeface="Meiryo UI" panose="020B0604030504040204" pitchFamily="50" charset="-128"/>
                      </a:endParaRP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rowSpan="3">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備考</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000"/>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2">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確定診断</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gridSpan="2">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疑い病名</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N</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N</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2"/>
                  </a:ext>
                </a:extLst>
              </a:tr>
              <a:tr h="136680">
                <a:tc rowSpan="2">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CSI</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zh-TW" altLang="en-US" sz="900" b="0" i="0" u="none" strike="noStrike">
                          <a:solidFill>
                            <a:srgbClr val="000000"/>
                          </a:solidFill>
                          <a:effectLst/>
                          <a:latin typeface="Meiryo UI" panose="020B0604030504040204" pitchFamily="50" charset="-128"/>
                          <a:ea typeface="Meiryo UI" panose="020B0604030504040204" pitchFamily="50" charset="-128"/>
                        </a:rPr>
                        <a:t>柏葉脳神経外科病院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190,089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297</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54</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152,756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99.8%</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4"/>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CSI</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伊万里有田共立病院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569,730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94.2%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274,812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99.9%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MML0015</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の値</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確定診断における病名の「疑い」の</a:t>
                      </a: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記述ありが</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r>
                      <a:br>
                        <a:rPr lang="ja-JP" altLang="en-US" sz="800" b="0" i="0" u="none" strike="noStrike" dirty="0">
                          <a:solidFill>
                            <a:srgbClr val="000000"/>
                          </a:solidFill>
                          <a:effectLst/>
                          <a:latin typeface="Meiryo UI" panose="020B0604030504040204" pitchFamily="50" charset="-128"/>
                          <a:ea typeface="Meiryo UI" panose="020B0604030504040204" pitchFamily="50" charset="-128"/>
                        </a:rPr>
                      </a:b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35,340</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件（確定診断の約</a:t>
                      </a: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5.8%</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）と比較的多い。</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35,340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FF0000"/>
                          </a:solidFill>
                          <a:effectLst/>
                          <a:latin typeface="Meiryo UI" panose="020B0604030504040204" pitchFamily="50" charset="-128"/>
                          <a:ea typeface="Meiryo UI" panose="020B0604030504040204" pitchFamily="50" charset="-128"/>
                        </a:rPr>
                        <a:t>5.8%</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261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6"/>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IBM</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亀田総合病院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dxItem</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138,236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99.7%</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2,980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FF0000"/>
                          </a:solidFill>
                          <a:effectLst/>
                          <a:latin typeface="Meiryo UI" panose="020B0604030504040204" pitchFamily="50" charset="-128"/>
                          <a:ea typeface="Meiryo UI" panose="020B0604030504040204" pitchFamily="50" charset="-128"/>
                        </a:rPr>
                        <a:t>2.6%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疑い病名における病名の「疑い」の</a:t>
                      </a: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記述なしが</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r>
                      <a:br>
                        <a:rPr lang="ja-JP" altLang="en-US" sz="800" b="0" i="0" u="none" strike="noStrike" dirty="0">
                          <a:solidFill>
                            <a:srgbClr val="000000"/>
                          </a:solidFill>
                          <a:effectLst/>
                          <a:latin typeface="Meiryo UI" panose="020B0604030504040204" pitchFamily="50" charset="-128"/>
                          <a:ea typeface="Meiryo UI" panose="020B0604030504040204" pitchFamily="50" charset="-128"/>
                        </a:rPr>
                      </a:b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2,980</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件（疑い病名の約</a:t>
                      </a: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2.6%</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）と比較的多い。</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412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109,609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97.4%</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8"/>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IBM</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zh-CN" altLang="en-US" sz="900" b="0" i="0" u="none" strike="noStrike">
                          <a:solidFill>
                            <a:srgbClr val="000000"/>
                          </a:solidFill>
                          <a:effectLst/>
                          <a:latin typeface="Meiryo UI" panose="020B0604030504040204" pitchFamily="50" charset="-128"/>
                          <a:ea typeface="Meiryo UI" panose="020B0604030504040204" pitchFamily="50" charset="-128"/>
                        </a:rPr>
                        <a:t>京都大学病院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dxItem</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147,006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55,992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MML0015</a:t>
                      </a: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の値</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69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10"/>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NEC</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KKR</a:t>
                      </a:r>
                      <a:r>
                        <a:rPr lang="ja-JP" altLang="en-US" sz="900" b="0" i="0" u="none" strike="noStrike">
                          <a:solidFill>
                            <a:srgbClr val="000000"/>
                          </a:solidFill>
                          <a:effectLst/>
                          <a:latin typeface="Meiryo UI" panose="020B0604030504040204" pitchFamily="50" charset="-128"/>
                          <a:ea typeface="Meiryo UI" panose="020B0604030504040204" pitchFamily="50" charset="-128"/>
                        </a:rPr>
                        <a:t>札幌医療センター</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60,209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108</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52,576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99.8%</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12"/>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NEC</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聖マリアンナ医科大学病院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219,183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98.5%</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595</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確定診断における病名の「疑い」の</a:t>
                      </a: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記述ありが</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r>
                      <a:br>
                        <a:rPr lang="ja-JP" altLang="en-US" sz="800" b="0" i="0" u="none" strike="noStrike" dirty="0">
                          <a:solidFill>
                            <a:srgbClr val="000000"/>
                          </a:solidFill>
                          <a:effectLst/>
                          <a:latin typeface="Meiryo UI" panose="020B0604030504040204" pitchFamily="50" charset="-128"/>
                          <a:ea typeface="Meiryo UI" panose="020B0604030504040204" pitchFamily="50" charset="-128"/>
                        </a:rPr>
                      </a:b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3,433</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件（確定診断の約</a:t>
                      </a: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1.5%</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）と比較的多い。</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3,433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FF0000"/>
                          </a:solidFill>
                          <a:effectLst/>
                          <a:latin typeface="Meiryo UI" panose="020B0604030504040204" pitchFamily="50" charset="-128"/>
                          <a:ea typeface="Meiryo UI" panose="020B0604030504040204" pitchFamily="50" charset="-128"/>
                        </a:rPr>
                        <a:t>1.5%</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225,621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99.7%</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14"/>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NEC</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名古屋第一赤十字病院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10,110,791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2,422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698,479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16"/>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SSI</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zh-CN" altLang="en-US" sz="900" b="0" i="0" u="none" strike="noStrike">
                          <a:solidFill>
                            <a:srgbClr val="000000"/>
                          </a:solidFill>
                          <a:effectLst/>
                          <a:latin typeface="Meiryo UI" panose="020B0604030504040204" pitchFamily="50" charset="-128"/>
                          <a:ea typeface="Meiryo UI" panose="020B0604030504040204" pitchFamily="50" charset="-128"/>
                        </a:rPr>
                        <a:t>名古屋徳洲会病院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100,232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63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FF0000"/>
                          </a:solidFill>
                          <a:effectLst/>
                          <a:latin typeface="Meiryo UI" panose="020B0604030504040204" pitchFamily="50" charset="-128"/>
                          <a:ea typeface="Meiryo UI" panose="020B0604030504040204" pitchFamily="50" charset="-128"/>
                        </a:rPr>
                        <a:t>1.7%</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疑い病名における病名の「疑い」の</a:t>
                      </a: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記述なしが</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r>
                      <a:br>
                        <a:rPr lang="ja-JP" altLang="en-US" sz="800" b="0" i="0" u="none" strike="noStrike" dirty="0">
                          <a:solidFill>
                            <a:srgbClr val="000000"/>
                          </a:solidFill>
                          <a:effectLst/>
                          <a:latin typeface="Meiryo UI" panose="020B0604030504040204" pitchFamily="50" charset="-128"/>
                          <a:ea typeface="Meiryo UI" panose="020B0604030504040204" pitchFamily="50" charset="-128"/>
                        </a:rPr>
                      </a:b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63</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件（疑い病名の約</a:t>
                      </a: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1.7%</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）と比較的多い。</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41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3,541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98.3%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18"/>
                  </a:ext>
                </a:extLst>
              </a:tr>
              <a:tr h="136680">
                <a:tc rowSpan="2">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SSI</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zh-TW" altLang="en-US" sz="900" b="0" i="0" u="none" strike="noStrike">
                          <a:solidFill>
                            <a:srgbClr val="000000"/>
                          </a:solidFill>
                          <a:effectLst/>
                          <a:latin typeface="Meiryo UI" panose="020B0604030504040204" pitchFamily="50" charset="-128"/>
                          <a:ea typeface="Meiryo UI" panose="020B0604030504040204" pitchFamily="50" charset="-128"/>
                        </a:rPr>
                        <a:t>岐阜県立多治見病院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403,842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139,810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20"/>
                  </a:ext>
                </a:extLst>
              </a:tr>
              <a:tr h="136680">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富士通（</a:t>
                      </a:r>
                      <a:r>
                        <a:rPr lang="en-US" sz="900" b="0" i="0" u="none" strike="noStrike">
                          <a:solidFill>
                            <a:srgbClr val="000000"/>
                          </a:solidFill>
                          <a:effectLst/>
                          <a:latin typeface="Meiryo UI" panose="020B0604030504040204" pitchFamily="50" charset="-128"/>
                          <a:ea typeface="Meiryo UI" panose="020B0604030504040204" pitchFamily="50" charset="-128"/>
                        </a:rPr>
                        <a:t>GX）</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名古屋第二赤十字病院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11,107,164</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7</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1,261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1,701,303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22"/>
                  </a:ext>
                </a:extLst>
              </a:tr>
              <a:tr h="136680">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富士通（</a:t>
                      </a:r>
                      <a:r>
                        <a:rPr lang="en-US" sz="900" b="0" i="0" u="none" strike="noStrike">
                          <a:solidFill>
                            <a:srgbClr val="000000"/>
                          </a:solidFill>
                          <a:effectLst/>
                          <a:latin typeface="Meiryo UI" panose="020B0604030504040204" pitchFamily="50" charset="-128"/>
                          <a:ea typeface="Meiryo UI" panose="020B0604030504040204" pitchFamily="50" charset="-128"/>
                        </a:rPr>
                        <a:t>GX）</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静岡県立総合病院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174,640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96.4%</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確定診断における病名の「疑い」の</a:t>
                      </a: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記述ありが</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r>
                      <a:br>
                        <a:rPr lang="ja-JP" altLang="en-US" sz="800" b="0" i="0" u="none" strike="noStrike" dirty="0">
                          <a:solidFill>
                            <a:srgbClr val="000000"/>
                          </a:solidFill>
                          <a:effectLst/>
                          <a:latin typeface="Meiryo UI" panose="020B0604030504040204" pitchFamily="50" charset="-128"/>
                          <a:ea typeface="Meiryo UI" panose="020B0604030504040204" pitchFamily="50" charset="-128"/>
                        </a:rPr>
                      </a:b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6,446</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件（確定診断の約</a:t>
                      </a: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3.6%</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）と比較的多い</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6,446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FF0000"/>
                          </a:solidFill>
                          <a:effectLst/>
                          <a:latin typeface="Meiryo UI" panose="020B0604030504040204" pitchFamily="50" charset="-128"/>
                          <a:ea typeface="Meiryo UI" panose="020B0604030504040204" pitchFamily="50" charset="-128"/>
                        </a:rPr>
                        <a:t>3.6%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93,307</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24"/>
                  </a:ext>
                </a:extLst>
              </a:tr>
              <a:tr h="136680">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富士通（</a:t>
                      </a:r>
                      <a:r>
                        <a:rPr lang="en-US" sz="900" b="0" i="0" u="none" strike="noStrike">
                          <a:solidFill>
                            <a:srgbClr val="000000"/>
                          </a:solidFill>
                          <a:effectLst/>
                          <a:latin typeface="Meiryo UI" panose="020B0604030504040204" pitchFamily="50" charset="-128"/>
                          <a:ea typeface="Meiryo UI" panose="020B0604030504040204" pitchFamily="50" charset="-128"/>
                        </a:rPr>
                        <a:t>GX）</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zh-CN" altLang="en-US" sz="900" b="0" i="0" u="none" strike="noStrike">
                          <a:solidFill>
                            <a:srgbClr val="000000"/>
                          </a:solidFill>
                          <a:effectLst/>
                          <a:latin typeface="Meiryo UI" panose="020B0604030504040204" pitchFamily="50" charset="-128"/>
                          <a:ea typeface="Meiryo UI" panose="020B0604030504040204" pitchFamily="50" charset="-128"/>
                        </a:rPr>
                        <a:t>宮崎大学医学部附属病院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533,593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521,520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26"/>
                  </a:ext>
                </a:extLst>
              </a:tr>
              <a:tr h="136680">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キヤノン</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聖マリア病院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21,489,013</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76</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7"/>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1,634</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1,526,825</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28"/>
                  </a:ext>
                </a:extLst>
              </a:tr>
              <a:tr h="136680">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コアクリエイト</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宮崎善仁会病院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358,925</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97.8%</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確定診断における病名の「疑い」の</a:t>
                      </a:r>
                      <a:r>
                        <a:rPr lang="ja-JP" altLang="en-US" sz="800" b="0" i="0" u="none" strike="noStrike" dirty="0" smtClean="0">
                          <a:solidFill>
                            <a:srgbClr val="000000"/>
                          </a:solidFill>
                          <a:effectLst/>
                          <a:latin typeface="Meiryo UI" panose="020B0604030504040204" pitchFamily="50" charset="-128"/>
                          <a:ea typeface="Meiryo UI" panose="020B0604030504040204" pitchFamily="50" charset="-128"/>
                        </a:rPr>
                        <a:t>記述ありが</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r>
                      <a:br>
                        <a:rPr lang="ja-JP" altLang="en-US" sz="800" b="0" i="0" u="none" strike="noStrike" dirty="0">
                          <a:solidFill>
                            <a:srgbClr val="000000"/>
                          </a:solidFill>
                          <a:effectLst/>
                          <a:latin typeface="Meiryo UI" panose="020B0604030504040204" pitchFamily="50" charset="-128"/>
                          <a:ea typeface="Meiryo UI" panose="020B0604030504040204" pitchFamily="50" charset="-128"/>
                        </a:rPr>
                      </a:b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8,051</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件（確定診断の約</a:t>
                      </a:r>
                      <a:r>
                        <a:rPr lang="en-US" altLang="ja-JP" sz="800" b="0" i="0" u="none" strike="noStrike" dirty="0">
                          <a:solidFill>
                            <a:srgbClr val="000000"/>
                          </a:solidFill>
                          <a:effectLst/>
                          <a:latin typeface="Meiryo UI" panose="020B0604030504040204" pitchFamily="50" charset="-128"/>
                          <a:ea typeface="Meiryo UI" panose="020B0604030504040204" pitchFamily="50" charset="-128"/>
                        </a:rPr>
                        <a:t>2.2%</a:t>
                      </a: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）と比較的多い</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9"/>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8,051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FF0000"/>
                          </a:solidFill>
                          <a:effectLst/>
                          <a:latin typeface="Meiryo UI" panose="020B0604030504040204" pitchFamily="50" charset="-128"/>
                          <a:ea typeface="Meiryo UI" panose="020B0604030504040204" pitchFamily="50" charset="-128"/>
                        </a:rPr>
                        <a:t>2.2%</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171,335</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100.0%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30"/>
                  </a:ext>
                </a:extLst>
              </a:tr>
              <a:tr h="136680">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コアクリエイト</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宮崎市郡医師会病院</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diagnosis</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なし</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43,720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4472C4"/>
                          </a:solidFill>
                          <a:effectLst/>
                          <a:latin typeface="Meiryo UI" panose="020B0604030504040204" pitchFamily="50" charset="-128"/>
                          <a:ea typeface="Meiryo UI" panose="020B0604030504040204" pitchFamily="50" charset="-128"/>
                        </a:rPr>
                        <a:t>99.9%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20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「疑い」の記述</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ja-JP" altLang="en-US" sz="800" b="0" i="0" u="none" strike="noStrike" dirty="0">
                          <a:solidFill>
                            <a:srgbClr val="000000"/>
                          </a:solidFill>
                          <a:effectLst/>
                          <a:latin typeface="Meiryo UI" panose="020B0604030504040204" pitchFamily="50" charset="-128"/>
                          <a:ea typeface="Meiryo UI" panose="020B0604030504040204" pitchFamily="50" charset="-128"/>
                        </a:rPr>
                        <a:t>　</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31"/>
                  </a:ext>
                </a:extLst>
              </a:tr>
              <a:tr h="13668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800" b="0" i="0" u="none" strike="noStrike">
                          <a:solidFill>
                            <a:srgbClr val="000000"/>
                          </a:solidFill>
                          <a:effectLst/>
                          <a:latin typeface="Meiryo UI" panose="020B0604030504040204" pitchFamily="50" charset="-128"/>
                          <a:ea typeface="Meiryo UI" panose="020B0604030504040204" pitchFamily="50" charset="-128"/>
                        </a:rPr>
                        <a:t>あり</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40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0.1%</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a:solidFill>
                            <a:srgbClr val="000000"/>
                          </a:solidFill>
                          <a:effectLst/>
                          <a:latin typeface="Meiryo UI" panose="020B0604030504040204" pitchFamily="50" charset="-128"/>
                          <a:ea typeface="Meiryo UI" panose="020B0604030504040204" pitchFamily="50" charset="-128"/>
                        </a:rPr>
                        <a:t>14,140</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ctr"/>
                      <a:r>
                        <a:rPr lang="en-US" altLang="ja-JP" sz="800" b="0" i="0" u="none" strike="noStrike" dirty="0">
                          <a:solidFill>
                            <a:srgbClr val="4472C4"/>
                          </a:solidFill>
                          <a:effectLst/>
                          <a:latin typeface="Meiryo UI" panose="020B0604030504040204" pitchFamily="50" charset="-128"/>
                          <a:ea typeface="Meiryo UI" panose="020B0604030504040204" pitchFamily="50" charset="-128"/>
                        </a:rPr>
                        <a:t>99.9%</a:t>
                      </a:r>
                    </a:p>
                  </a:txBody>
                  <a:tcPr marL="6509" marR="6509" marT="6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32"/>
                  </a:ext>
                </a:extLst>
              </a:tr>
            </a:tbl>
          </a:graphicData>
        </a:graphic>
      </p:graphicFrame>
    </p:spTree>
    <p:extLst>
      <p:ext uri="{BB962C8B-B14F-4D97-AF65-F5344CB8AC3E}">
        <p14:creationId xmlns:p14="http://schemas.microsoft.com/office/powerpoint/2010/main" val="380551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n-ea"/>
                <a:cs typeface="Times New Roman" panose="02020603050405020304" pitchFamily="18" charset="0"/>
              </a:rPr>
              <a:t>病名情報の格納方法の差異確認</a:t>
            </a:r>
            <a:r>
              <a:rPr lang="ja-JP" altLang="en-US" dirty="0" smtClean="0">
                <a:latin typeface="+mn-ea"/>
                <a:cs typeface="Times New Roman" panose="02020603050405020304" pitchFamily="18" charset="0"/>
              </a:rPr>
              <a:t>の結果</a:t>
            </a:r>
            <a:endParaRPr kumimoji="1" lang="ja-JP" altLang="en-US" dirty="0"/>
          </a:p>
        </p:txBody>
      </p:sp>
      <p:sp>
        <p:nvSpPr>
          <p:cNvPr id="38" name="正方形/長方形 37"/>
          <p:cNvSpPr/>
          <p:nvPr/>
        </p:nvSpPr>
        <p:spPr>
          <a:xfrm>
            <a:off x="165528" y="793626"/>
            <a:ext cx="11850659" cy="400110"/>
          </a:xfrm>
          <a:prstGeom prst="rect">
            <a:avLst/>
          </a:prstGeom>
        </p:spPr>
        <p:txBody>
          <a:bodyPr wrap="square">
            <a:spAutoFit/>
          </a:bodyPr>
          <a:lstStyle/>
          <a:p>
            <a:r>
              <a:rPr lang="ja-JP" altLang="en-US" sz="2000" dirty="0" smtClean="0"/>
              <a:t>当調査で以下の点を確認しました。</a:t>
            </a:r>
            <a:endParaRPr lang="en-US" altLang="ja-JP" sz="2000" dirty="0" smtClean="0"/>
          </a:p>
        </p:txBody>
      </p:sp>
      <p:graphicFrame>
        <p:nvGraphicFramePr>
          <p:cNvPr id="8" name="表 7"/>
          <p:cNvGraphicFramePr>
            <a:graphicFrameLocks noGrp="1"/>
          </p:cNvGraphicFramePr>
          <p:nvPr>
            <p:extLst>
              <p:ext uri="{D42A27DB-BD31-4B8C-83A1-F6EECF244321}">
                <p14:modId xmlns:p14="http://schemas.microsoft.com/office/powerpoint/2010/main" val="3564033908"/>
              </p:ext>
            </p:extLst>
          </p:nvPr>
        </p:nvGraphicFramePr>
        <p:xfrm>
          <a:off x="492811" y="1500324"/>
          <a:ext cx="10967006" cy="2621280"/>
        </p:xfrm>
        <a:graphic>
          <a:graphicData uri="http://schemas.openxmlformats.org/drawingml/2006/table">
            <a:tbl>
              <a:tblPr firstRow="1" bandRow="1">
                <a:tableStyleId>{5C22544A-7EE6-4342-B048-85BDC9FD1C3A}</a:tableStyleId>
              </a:tblPr>
              <a:tblGrid>
                <a:gridCol w="476028">
                  <a:extLst>
                    <a:ext uri="{9D8B030D-6E8A-4147-A177-3AD203B41FA5}">
                      <a16:colId xmlns:a16="http://schemas.microsoft.com/office/drawing/2014/main" val="1934036223"/>
                    </a:ext>
                  </a:extLst>
                </a:gridCol>
                <a:gridCol w="3175778">
                  <a:extLst>
                    <a:ext uri="{9D8B030D-6E8A-4147-A177-3AD203B41FA5}">
                      <a16:colId xmlns:a16="http://schemas.microsoft.com/office/drawing/2014/main" val="3975233321"/>
                    </a:ext>
                  </a:extLst>
                </a:gridCol>
                <a:gridCol w="7315200">
                  <a:extLst>
                    <a:ext uri="{9D8B030D-6E8A-4147-A177-3AD203B41FA5}">
                      <a16:colId xmlns:a16="http://schemas.microsoft.com/office/drawing/2014/main" val="20003"/>
                    </a:ext>
                  </a:extLst>
                </a:gridCol>
              </a:tblGrid>
              <a:tr h="273153">
                <a:tc gridSpan="2">
                  <a:txBody>
                    <a:bodyPr/>
                    <a:lstStyle/>
                    <a:p>
                      <a:r>
                        <a:rPr kumimoji="1" lang="ja-JP" altLang="en-US" sz="1400" dirty="0" smtClean="0">
                          <a:latin typeface="+mj-ea"/>
                          <a:ea typeface="+mj-ea"/>
                        </a:rPr>
                        <a:t>確認対象</a:t>
                      </a:r>
                      <a:endParaRPr kumimoji="1" lang="ja-JP" altLang="en-US" sz="1400" dirty="0">
                        <a:latin typeface="+mj-ea"/>
                        <a:ea typeface="+mj-ea"/>
                      </a:endParaRPr>
                    </a:p>
                  </a:txBody>
                  <a:tcPr/>
                </a:tc>
                <a:tc hMerge="1">
                  <a:txBody>
                    <a:bodyPr/>
                    <a:lstStyle/>
                    <a:p>
                      <a:endParaRPr kumimoji="1" lang="ja-JP" altLang="en-US" sz="1050" dirty="0">
                        <a:latin typeface="+mj-ea"/>
                        <a:ea typeface="+mj-ea"/>
                      </a:endParaRPr>
                    </a:p>
                  </a:txBody>
                  <a:tcPr/>
                </a:tc>
                <a:tc>
                  <a:txBody>
                    <a:bodyPr/>
                    <a:lstStyle/>
                    <a:p>
                      <a:r>
                        <a:rPr kumimoji="1" lang="ja-JP" altLang="en-US" sz="1400" dirty="0" smtClean="0">
                          <a:latin typeface="+mj-ea"/>
                          <a:ea typeface="+mj-ea"/>
                        </a:rPr>
                        <a:t>確認結果</a:t>
                      </a:r>
                      <a:endParaRPr kumimoji="1" lang="ja-JP" altLang="en-US" sz="1400" dirty="0">
                        <a:latin typeface="+mj-ea"/>
                        <a:ea typeface="+mj-ea"/>
                      </a:endParaRPr>
                    </a:p>
                  </a:txBody>
                  <a:tcPr/>
                </a:tc>
                <a:extLst>
                  <a:ext uri="{0D108BD9-81ED-4DB2-BD59-A6C34878D82A}">
                    <a16:rowId xmlns:a16="http://schemas.microsoft.com/office/drawing/2014/main" val="975756156"/>
                  </a:ext>
                </a:extLst>
              </a:tr>
              <a:tr h="664673">
                <a:tc>
                  <a:txBody>
                    <a:bodyPr/>
                    <a:lstStyle/>
                    <a:p>
                      <a:r>
                        <a:rPr kumimoji="1" lang="en-US" altLang="ja-JP" sz="1400" dirty="0" smtClean="0">
                          <a:latin typeface="+mn-ea"/>
                          <a:ea typeface="+mn-ea"/>
                        </a:rPr>
                        <a:t>1</a:t>
                      </a:r>
                      <a:endParaRPr kumimoji="1" lang="ja-JP" altLang="en-US" sz="1400" dirty="0">
                        <a:latin typeface="+mn-ea"/>
                        <a:ea typeface="+mn-ea"/>
                      </a:endParaRPr>
                    </a:p>
                  </a:txBody>
                  <a:tcPr/>
                </a:tc>
                <a:tc>
                  <a:txBody>
                    <a:bodyPr/>
                    <a:lstStyle/>
                    <a:p>
                      <a:r>
                        <a:rPr kumimoji="1" lang="ja-JP" altLang="en-US" sz="1400" dirty="0" smtClean="0">
                          <a:latin typeface="+mn-ea"/>
                          <a:ea typeface="+mn-ea"/>
                        </a:rPr>
                        <a:t>診断履歴情報モジュール（</a:t>
                      </a:r>
                      <a:r>
                        <a:rPr kumimoji="1" lang="en-US" altLang="ja-JP" sz="1400" dirty="0" err="1" smtClean="0">
                          <a:latin typeface="+mn-ea"/>
                          <a:ea typeface="+mn-ea"/>
                        </a:rPr>
                        <a:t>mmlRd</a:t>
                      </a:r>
                      <a:r>
                        <a:rPr kumimoji="1" lang="ja-JP" altLang="en-US" sz="1400" dirty="0" smtClean="0">
                          <a:latin typeface="+mn-ea"/>
                          <a:ea typeface="+mn-ea"/>
                        </a:rPr>
                        <a:t>）の</a:t>
                      </a:r>
                      <a:endParaRPr kumimoji="1" lang="en-US" altLang="ja-JP" sz="1400" dirty="0" smtClean="0">
                        <a:latin typeface="+mn-ea"/>
                        <a:ea typeface="+mn-ea"/>
                      </a:endParaRPr>
                    </a:p>
                    <a:p>
                      <a:r>
                        <a:rPr kumimoji="1" lang="ja-JP" altLang="en-US" sz="1400" dirty="0" smtClean="0">
                          <a:latin typeface="+mn-ea"/>
                          <a:ea typeface="+mn-ea"/>
                        </a:rPr>
                        <a:t>利用タグ状況</a:t>
                      </a:r>
                      <a:endParaRPr lang="en-US" altLang="ja-JP" sz="1400" dirty="0" smtClean="0"/>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構造はベンダー依存で適用されていた。</a:t>
                      </a:r>
                      <a:r>
                        <a:rPr kumimoji="1" lang="en-US" altLang="ja-JP" sz="1400" dirty="0" smtClean="0">
                          <a:latin typeface="+mn-ea"/>
                          <a:ea typeface="+mn-ea"/>
                        </a:rPr>
                        <a:t/>
                      </a:r>
                      <a:br>
                        <a:rPr kumimoji="1" lang="en-US" altLang="ja-JP" sz="1400" dirty="0" smtClean="0">
                          <a:latin typeface="+mn-ea"/>
                          <a:ea typeface="+mn-ea"/>
                        </a:rPr>
                      </a:br>
                      <a:r>
                        <a:rPr kumimoji="1" lang="ja-JP" altLang="en-US" sz="1400" dirty="0" smtClean="0">
                          <a:latin typeface="+mn-ea"/>
                          <a:ea typeface="+mn-ea"/>
                        </a:rPr>
                        <a:t>（各ベンダーのパッケージで標準化されているとの認識）</a:t>
                      </a:r>
                      <a:endParaRPr kumimoji="1" lang="en-US" altLang="ja-JP" sz="1400" dirty="0" smtClean="0">
                        <a:latin typeface="+mn-ea"/>
                        <a:ea typeface="+mn-ea"/>
                      </a:endParaRPr>
                    </a:p>
                    <a:p>
                      <a:pPr marL="285750" indent="-285750">
                        <a:buFont typeface="Wingdings" panose="05000000000000000000" pitchFamily="2" charset="2"/>
                        <a:buChar char="ü"/>
                      </a:pPr>
                      <a:r>
                        <a:rPr kumimoji="1" lang="ja-JP" altLang="en-US" sz="1400" dirty="0" smtClean="0">
                          <a:latin typeface="+mn-ea"/>
                          <a:ea typeface="+mn-ea"/>
                        </a:rPr>
                        <a:t>カテゴリのテーブル</a:t>
                      </a:r>
                      <a:r>
                        <a:rPr kumimoji="1" lang="en-US" altLang="ja-JP" sz="1400" dirty="0" smtClean="0">
                          <a:latin typeface="+mn-ea"/>
                          <a:ea typeface="+mn-ea"/>
                        </a:rPr>
                        <a:t>ID</a:t>
                      </a:r>
                      <a:r>
                        <a:rPr kumimoji="1" lang="ja-JP" altLang="en-US" sz="1400" dirty="0" smtClean="0">
                          <a:latin typeface="+mn-ea"/>
                          <a:ea typeface="+mn-ea"/>
                        </a:rPr>
                        <a:t>の適用状況は施設別で異なっていた。</a:t>
                      </a:r>
                      <a:r>
                        <a:rPr kumimoji="1" lang="en-US" altLang="ja-JP" sz="1400" dirty="0" smtClean="0">
                          <a:latin typeface="+mn-ea"/>
                          <a:ea typeface="+mn-ea"/>
                        </a:rPr>
                        <a:t/>
                      </a:r>
                      <a:br>
                        <a:rPr kumimoji="1" lang="en-US" altLang="ja-JP" sz="1400" dirty="0" smtClean="0">
                          <a:latin typeface="+mn-ea"/>
                          <a:ea typeface="+mn-ea"/>
                        </a:rPr>
                      </a:br>
                      <a:r>
                        <a:rPr kumimoji="1" lang="ja-JP" altLang="en-US" sz="1400" dirty="0" smtClean="0">
                          <a:latin typeface="+mn-ea"/>
                          <a:ea typeface="+mn-ea"/>
                        </a:rPr>
                        <a:t>（各ベンダーのパッケージで標準化されていなく、各施設の利用方法に応じて出力されているとの認識）</a:t>
                      </a:r>
                      <a:endParaRPr kumimoji="1" lang="en-US" altLang="ja-JP" sz="1400" dirty="0" smtClean="0">
                        <a:latin typeface="+mn-ea"/>
                        <a:ea typeface="+mn-ea"/>
                      </a:endParaRPr>
                    </a:p>
                  </a:txBody>
                  <a:tcPr/>
                </a:tc>
                <a:extLst>
                  <a:ext uri="{0D108BD9-81ED-4DB2-BD59-A6C34878D82A}">
                    <a16:rowId xmlns:a16="http://schemas.microsoft.com/office/drawing/2014/main" val="2861458197"/>
                  </a:ext>
                </a:extLst>
              </a:tr>
              <a:tr h="664673">
                <a:tc>
                  <a:txBody>
                    <a:bodyPr/>
                    <a:lstStyle/>
                    <a:p>
                      <a:r>
                        <a:rPr kumimoji="1" lang="en-US" altLang="ja-JP" sz="1400" dirty="0" smtClean="0">
                          <a:latin typeface="+mn-ea"/>
                          <a:ea typeface="+mn-ea"/>
                        </a:rPr>
                        <a:t>2</a:t>
                      </a:r>
                      <a:endParaRPr kumimoji="1" lang="ja-JP" altLang="en-US" sz="1400" dirty="0">
                        <a:latin typeface="+mn-ea"/>
                        <a:ea typeface="+mn-ea"/>
                      </a:endParaRPr>
                    </a:p>
                  </a:txBody>
                  <a:tcPr/>
                </a:tc>
                <a:tc>
                  <a:txBody>
                    <a:bodyPr/>
                    <a:lstStyle/>
                    <a:p>
                      <a:r>
                        <a:rPr lang="ja-JP" altLang="en-US" sz="1400" dirty="0" smtClean="0"/>
                        <a:t>病名情報の「疑い」の判断方法</a:t>
                      </a:r>
                      <a:endParaRPr lang="en-US" altLang="ja-JP" sz="1400" dirty="0" smtClean="0"/>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病名の</a:t>
                      </a:r>
                      <a:r>
                        <a:rPr lang="ja-JP" altLang="en-US" sz="1400" dirty="0" smtClean="0"/>
                        <a:t>「疑い」の判断方法は</a:t>
                      </a:r>
                      <a:r>
                        <a:rPr kumimoji="1" lang="ja-JP" altLang="en-US" sz="1400" dirty="0" smtClean="0">
                          <a:latin typeface="+mn-ea"/>
                          <a:ea typeface="+mn-ea"/>
                        </a:rPr>
                        <a:t>施設別で異なっていた。</a:t>
                      </a:r>
                      <a:endParaRPr kumimoji="1" lang="en-US" altLang="ja-JP" sz="1400" dirty="0" smtClean="0">
                        <a:latin typeface="+mn-ea"/>
                        <a:ea typeface="+mn-ea"/>
                      </a:endParaRPr>
                    </a:p>
                    <a:p>
                      <a:pPr marL="285750" indent="-285750">
                        <a:buFont typeface="Wingdings" panose="05000000000000000000" pitchFamily="2" charset="2"/>
                        <a:buChar char="ü"/>
                      </a:pPr>
                      <a:r>
                        <a:rPr kumimoji="1" lang="ja-JP" altLang="en-US" sz="1400" dirty="0" smtClean="0">
                          <a:latin typeface="+mn-ea"/>
                          <a:ea typeface="+mn-ea"/>
                        </a:rPr>
                        <a:t>従来の判断基準としていた「病名の「疑い」の記載の有無」または「カテゴリのテーブル</a:t>
                      </a:r>
                      <a:r>
                        <a:rPr kumimoji="1" lang="en-US" altLang="ja-JP" sz="1400" dirty="0" smtClean="0">
                          <a:latin typeface="+mn-ea"/>
                          <a:ea typeface="+mn-ea"/>
                        </a:rPr>
                        <a:t>ID</a:t>
                      </a:r>
                      <a:r>
                        <a:rPr kumimoji="1" lang="ja-JP" altLang="en-US" sz="1400" dirty="0" smtClean="0">
                          <a:latin typeface="+mn-ea"/>
                          <a:ea typeface="+mn-ea"/>
                        </a:rPr>
                        <a:t>：</a:t>
                      </a:r>
                      <a:r>
                        <a:rPr kumimoji="1" lang="en-US" altLang="ja-JP" sz="1400" dirty="0" smtClean="0">
                          <a:latin typeface="+mn-ea"/>
                          <a:ea typeface="+mn-ea"/>
                        </a:rPr>
                        <a:t>MML0015</a:t>
                      </a:r>
                      <a:r>
                        <a:rPr kumimoji="1" lang="ja-JP" altLang="en-US" sz="1400" dirty="0" smtClean="0">
                          <a:latin typeface="+mn-ea"/>
                          <a:ea typeface="+mn-ea"/>
                        </a:rPr>
                        <a:t>の値」で判断することの妥当性はある程度確認できた。</a:t>
                      </a:r>
                      <a:r>
                        <a:rPr kumimoji="1" lang="en-US" altLang="ja-JP" sz="1400" dirty="0" smtClean="0">
                          <a:latin typeface="+mn-ea"/>
                          <a:ea typeface="+mn-ea"/>
                        </a:rPr>
                        <a:t/>
                      </a:r>
                      <a:br>
                        <a:rPr kumimoji="1" lang="en-US" altLang="ja-JP" sz="1400" dirty="0" smtClean="0">
                          <a:latin typeface="+mn-ea"/>
                          <a:ea typeface="+mn-ea"/>
                        </a:rPr>
                      </a:br>
                      <a:r>
                        <a:rPr kumimoji="1" lang="ja-JP" altLang="en-US" sz="1400" dirty="0" smtClean="0">
                          <a:latin typeface="+mn-ea"/>
                          <a:ea typeface="+mn-ea"/>
                        </a:rPr>
                        <a:t>（</a:t>
                      </a:r>
                      <a:r>
                        <a:rPr kumimoji="1" lang="en-US" altLang="ja-JP" sz="1400" dirty="0" smtClean="0">
                          <a:latin typeface="+mn-ea"/>
                          <a:ea typeface="+mn-ea"/>
                        </a:rPr>
                        <a:t>15</a:t>
                      </a:r>
                      <a:r>
                        <a:rPr kumimoji="1" lang="ja-JP" altLang="en-US" sz="1400" dirty="0" smtClean="0">
                          <a:latin typeface="+mn-ea"/>
                          <a:ea typeface="+mn-ea"/>
                        </a:rPr>
                        <a:t>施設中で</a:t>
                      </a:r>
                      <a:r>
                        <a:rPr kumimoji="1" lang="en-US" altLang="ja-JP" sz="1400" dirty="0" smtClean="0">
                          <a:latin typeface="+mn-ea"/>
                          <a:ea typeface="+mn-ea"/>
                        </a:rPr>
                        <a:t>9</a:t>
                      </a:r>
                      <a:r>
                        <a:rPr kumimoji="1" lang="ja-JP" altLang="en-US" sz="1400" dirty="0" smtClean="0">
                          <a:latin typeface="+mn-ea"/>
                          <a:ea typeface="+mn-ea"/>
                        </a:rPr>
                        <a:t>施設で</a:t>
                      </a:r>
                      <a:r>
                        <a:rPr kumimoji="1" lang="en-US" altLang="ja-JP" sz="1400" dirty="0" smtClean="0">
                          <a:latin typeface="+mn-ea"/>
                          <a:ea typeface="+mn-ea"/>
                        </a:rPr>
                        <a:t>99%</a:t>
                      </a:r>
                      <a:r>
                        <a:rPr kumimoji="1" lang="ja-JP" altLang="en-US" sz="1400" dirty="0" smtClean="0">
                          <a:latin typeface="+mn-ea"/>
                          <a:ea typeface="+mn-ea"/>
                        </a:rPr>
                        <a:t>以上組み合わせにズレがなく、残りの</a:t>
                      </a:r>
                      <a:r>
                        <a:rPr kumimoji="1" lang="en-US" altLang="ja-JP" sz="1400" dirty="0" smtClean="0">
                          <a:latin typeface="+mn-ea"/>
                          <a:ea typeface="+mn-ea"/>
                        </a:rPr>
                        <a:t>6</a:t>
                      </a:r>
                      <a:r>
                        <a:rPr kumimoji="1" lang="ja-JP" altLang="en-US" sz="1400" dirty="0" smtClean="0">
                          <a:latin typeface="+mn-ea"/>
                          <a:ea typeface="+mn-ea"/>
                        </a:rPr>
                        <a:t>施設も</a:t>
                      </a:r>
                      <a:r>
                        <a:rPr kumimoji="1" lang="en-US" altLang="ja-JP" sz="1400" dirty="0" smtClean="0">
                          <a:latin typeface="+mn-ea"/>
                          <a:ea typeface="+mn-ea"/>
                        </a:rPr>
                        <a:t>94%</a:t>
                      </a:r>
                      <a:r>
                        <a:rPr kumimoji="1" lang="ja-JP" altLang="en-US" sz="1400" dirty="0" smtClean="0">
                          <a:latin typeface="+mn-ea"/>
                          <a:ea typeface="+mn-ea"/>
                        </a:rPr>
                        <a:t>以上組み合わせにズレが</a:t>
                      </a:r>
                      <a:r>
                        <a:rPr kumimoji="1" lang="ja-JP" altLang="en-US" sz="1400" smtClean="0">
                          <a:latin typeface="+mn-ea"/>
                          <a:ea typeface="+mn-ea"/>
                        </a:rPr>
                        <a:t>なかった）</a:t>
                      </a:r>
                      <a:endParaRPr kumimoji="1" lang="en-US" altLang="ja-JP" sz="1400" dirty="0" smtClean="0">
                        <a:latin typeface="+mn-ea"/>
                        <a:ea typeface="+mn-ea"/>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4398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課題</a:t>
            </a:r>
            <a:r>
              <a:rPr lang="ja-JP" altLang="en-US" dirty="0"/>
              <a:t>と今後の展開</a:t>
            </a:r>
            <a:endParaRPr kumimoji="1" lang="ja-JP" altLang="en-US" dirty="0"/>
          </a:p>
        </p:txBody>
      </p:sp>
      <p:graphicFrame>
        <p:nvGraphicFramePr>
          <p:cNvPr id="37" name="表 36"/>
          <p:cNvGraphicFramePr>
            <a:graphicFrameLocks noGrp="1"/>
          </p:cNvGraphicFramePr>
          <p:nvPr>
            <p:extLst>
              <p:ext uri="{D42A27DB-BD31-4B8C-83A1-F6EECF244321}">
                <p14:modId xmlns:p14="http://schemas.microsoft.com/office/powerpoint/2010/main" val="1336006615"/>
              </p:ext>
            </p:extLst>
          </p:nvPr>
        </p:nvGraphicFramePr>
        <p:xfrm>
          <a:off x="492811" y="1500324"/>
          <a:ext cx="11283633" cy="3779520"/>
        </p:xfrm>
        <a:graphic>
          <a:graphicData uri="http://schemas.openxmlformats.org/drawingml/2006/table">
            <a:tbl>
              <a:tblPr firstRow="1" bandRow="1">
                <a:tableStyleId>{5C22544A-7EE6-4342-B048-85BDC9FD1C3A}</a:tableStyleId>
              </a:tblPr>
              <a:tblGrid>
                <a:gridCol w="275932">
                  <a:extLst>
                    <a:ext uri="{9D8B030D-6E8A-4147-A177-3AD203B41FA5}">
                      <a16:colId xmlns:a16="http://schemas.microsoft.com/office/drawing/2014/main" val="1934036223"/>
                    </a:ext>
                  </a:extLst>
                </a:gridCol>
                <a:gridCol w="2047285">
                  <a:extLst>
                    <a:ext uri="{9D8B030D-6E8A-4147-A177-3AD203B41FA5}">
                      <a16:colId xmlns:a16="http://schemas.microsoft.com/office/drawing/2014/main" val="3975233321"/>
                    </a:ext>
                  </a:extLst>
                </a:gridCol>
                <a:gridCol w="4926555">
                  <a:extLst>
                    <a:ext uri="{9D8B030D-6E8A-4147-A177-3AD203B41FA5}">
                      <a16:colId xmlns:a16="http://schemas.microsoft.com/office/drawing/2014/main" val="776046953"/>
                    </a:ext>
                  </a:extLst>
                </a:gridCol>
                <a:gridCol w="4033861">
                  <a:extLst>
                    <a:ext uri="{9D8B030D-6E8A-4147-A177-3AD203B41FA5}">
                      <a16:colId xmlns:a16="http://schemas.microsoft.com/office/drawing/2014/main" val="20003"/>
                    </a:ext>
                  </a:extLst>
                </a:gridCol>
              </a:tblGrid>
              <a:tr h="273153">
                <a:tc gridSpan="2">
                  <a:txBody>
                    <a:bodyPr/>
                    <a:lstStyle/>
                    <a:p>
                      <a:r>
                        <a:rPr kumimoji="1" lang="ja-JP" altLang="en-US" sz="1400" dirty="0" smtClean="0">
                          <a:latin typeface="+mj-ea"/>
                          <a:ea typeface="+mj-ea"/>
                        </a:rPr>
                        <a:t>課題</a:t>
                      </a:r>
                      <a:endParaRPr kumimoji="1" lang="ja-JP" altLang="en-US" sz="1400" dirty="0">
                        <a:latin typeface="+mj-ea"/>
                        <a:ea typeface="+mj-ea"/>
                      </a:endParaRPr>
                    </a:p>
                  </a:txBody>
                  <a:tcPr/>
                </a:tc>
                <a:tc hMerge="1">
                  <a:txBody>
                    <a:bodyPr/>
                    <a:lstStyle/>
                    <a:p>
                      <a:endParaRPr kumimoji="1" lang="ja-JP" altLang="en-US" sz="1050" dirty="0">
                        <a:latin typeface="+mj-ea"/>
                        <a:ea typeface="+mj-ea"/>
                      </a:endParaRPr>
                    </a:p>
                  </a:txBody>
                  <a:tcPr/>
                </a:tc>
                <a:tc>
                  <a:txBody>
                    <a:bodyPr/>
                    <a:lstStyle/>
                    <a:p>
                      <a:r>
                        <a:rPr kumimoji="1" lang="ja-JP" altLang="en-US" sz="1400" dirty="0" smtClean="0">
                          <a:latin typeface="+mj-ea"/>
                          <a:ea typeface="+mj-ea"/>
                        </a:rPr>
                        <a:t>原因分析</a:t>
                      </a:r>
                      <a:endParaRPr kumimoji="1" lang="ja-JP" altLang="en-US" sz="1400" dirty="0">
                        <a:latin typeface="+mj-ea"/>
                        <a:ea typeface="+mj-ea"/>
                      </a:endParaRPr>
                    </a:p>
                  </a:txBody>
                  <a:tcPr/>
                </a:tc>
                <a:tc>
                  <a:txBody>
                    <a:bodyPr/>
                    <a:lstStyle/>
                    <a:p>
                      <a:r>
                        <a:rPr kumimoji="1" lang="ja-JP" altLang="en-US" sz="1400" dirty="0" smtClean="0">
                          <a:latin typeface="+mj-ea"/>
                          <a:ea typeface="+mj-ea"/>
                        </a:rPr>
                        <a:t>今後の対応方針</a:t>
                      </a:r>
                      <a:endParaRPr kumimoji="1" lang="ja-JP" altLang="en-US" sz="1400" dirty="0">
                        <a:latin typeface="+mj-ea"/>
                        <a:ea typeface="+mj-ea"/>
                      </a:endParaRPr>
                    </a:p>
                  </a:txBody>
                  <a:tcPr/>
                </a:tc>
                <a:extLst>
                  <a:ext uri="{0D108BD9-81ED-4DB2-BD59-A6C34878D82A}">
                    <a16:rowId xmlns:a16="http://schemas.microsoft.com/office/drawing/2014/main" val="975756156"/>
                  </a:ext>
                </a:extLst>
              </a:tr>
              <a:tr h="664673">
                <a:tc>
                  <a:txBody>
                    <a:bodyPr/>
                    <a:lstStyle/>
                    <a:p>
                      <a:r>
                        <a:rPr kumimoji="1" lang="en-US" altLang="ja-JP" sz="1400" dirty="0" smtClean="0">
                          <a:latin typeface="+mn-ea"/>
                          <a:ea typeface="+mn-ea"/>
                        </a:rPr>
                        <a:t>1</a:t>
                      </a:r>
                      <a:endParaRPr kumimoji="1" lang="ja-JP" altLang="en-US" sz="1400" dirty="0">
                        <a:latin typeface="+mn-ea"/>
                        <a:ea typeface="+mn-ea"/>
                      </a:endParaRPr>
                    </a:p>
                  </a:txBody>
                  <a:tcPr/>
                </a:tc>
                <a:tc>
                  <a:txBody>
                    <a:bodyPr/>
                    <a:lstStyle/>
                    <a:p>
                      <a:r>
                        <a:rPr kumimoji="1" lang="en-US" altLang="ja-JP" sz="1400" dirty="0" smtClean="0">
                          <a:latin typeface="+mn-ea"/>
                          <a:ea typeface="+mn-ea"/>
                        </a:rPr>
                        <a:t>MML</a:t>
                      </a:r>
                      <a:r>
                        <a:rPr kumimoji="1" lang="ja-JP" altLang="en-US" sz="1400" dirty="0" smtClean="0">
                          <a:latin typeface="+mn-ea"/>
                          <a:ea typeface="+mn-ea"/>
                        </a:rPr>
                        <a:t>ファイル構造化時のエラー結果確認</a:t>
                      </a:r>
                      <a:endParaRPr lang="en-US" altLang="ja-JP" sz="1400" dirty="0" smtClean="0"/>
                    </a:p>
                  </a:txBody>
                  <a:tcPr/>
                </a:tc>
                <a:tc>
                  <a:txBody>
                    <a:bodyPr/>
                    <a:lstStyle/>
                    <a:p>
                      <a:pPr marL="0" indent="0">
                        <a:buFont typeface="Wingdings" panose="05000000000000000000" pitchFamily="2" charset="2"/>
                        <a:buNone/>
                      </a:pPr>
                      <a:r>
                        <a:rPr kumimoji="1" lang="en-US" altLang="ja-JP" sz="1400" dirty="0" smtClean="0">
                          <a:latin typeface="+mn-ea"/>
                          <a:ea typeface="+mn-ea"/>
                        </a:rPr>
                        <a:t>MML</a:t>
                      </a:r>
                      <a:r>
                        <a:rPr kumimoji="1" lang="ja-JP" altLang="en-US" sz="1400" dirty="0" smtClean="0">
                          <a:latin typeface="+mn-ea"/>
                          <a:ea typeface="+mn-ea"/>
                        </a:rPr>
                        <a:t>ファイルの構造化時にツール上でエラーとなり取込対象外とするケースがある。その原因は</a:t>
                      </a:r>
                      <a:r>
                        <a:rPr kumimoji="1" lang="en-US" altLang="ja-JP" sz="1400" dirty="0" smtClean="0">
                          <a:latin typeface="+mn-ea"/>
                          <a:ea typeface="+mn-ea"/>
                        </a:rPr>
                        <a:t>XML</a:t>
                      </a:r>
                      <a:r>
                        <a:rPr kumimoji="1" lang="ja-JP" altLang="en-US" sz="1400" dirty="0" smtClean="0">
                          <a:latin typeface="+mn-ea"/>
                          <a:ea typeface="+mn-ea"/>
                        </a:rPr>
                        <a:t>形式の不備（終了タグが存在しないなど）であり、施設側で認識していない可能性がある。施設側へこの情報を共有することが当研究への協力の効果となり得るとも考えている。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エラー結果の集積と施設側への報告</a:t>
                      </a:r>
                      <a:r>
                        <a:rPr kumimoji="1" lang="en-US" altLang="ja-JP" sz="1400" dirty="0" smtClean="0">
                          <a:latin typeface="+mn-ea"/>
                          <a:ea typeface="+mn-ea"/>
                        </a:rPr>
                        <a:t/>
                      </a:r>
                      <a:br>
                        <a:rPr kumimoji="1" lang="en-US" altLang="ja-JP" sz="1400" dirty="0" smtClean="0">
                          <a:latin typeface="+mn-ea"/>
                          <a:ea typeface="+mn-ea"/>
                        </a:rPr>
                      </a:br>
                      <a:r>
                        <a:rPr kumimoji="1" lang="en-US" altLang="ja-JP" sz="1400" dirty="0" smtClean="0">
                          <a:latin typeface="+mn-ea"/>
                          <a:ea typeface="+mn-ea"/>
                        </a:rPr>
                        <a:t>※</a:t>
                      </a:r>
                      <a:r>
                        <a:rPr kumimoji="1" lang="ja-JP" altLang="en-US" sz="1400" dirty="0" smtClean="0">
                          <a:latin typeface="+mn-ea"/>
                          <a:ea typeface="+mn-ea"/>
                        </a:rPr>
                        <a:t>施設側へ報告の要否を検討が必要</a:t>
                      </a:r>
                      <a:r>
                        <a:rPr kumimoji="1" lang="en-US" altLang="ja-JP" sz="1400" dirty="0" smtClean="0">
                          <a:latin typeface="+mn-ea"/>
                          <a:ea typeface="+mn-ea"/>
                        </a:rPr>
                        <a:t/>
                      </a:r>
                      <a:br>
                        <a:rPr kumimoji="1" lang="en-US" altLang="ja-JP" sz="1400" dirty="0" smtClean="0">
                          <a:latin typeface="+mn-ea"/>
                          <a:ea typeface="+mn-ea"/>
                        </a:rPr>
                      </a:br>
                      <a:r>
                        <a:rPr kumimoji="1" lang="en-US" altLang="ja-JP" sz="1400" dirty="0" smtClean="0">
                          <a:latin typeface="+mn-ea"/>
                          <a:ea typeface="+mn-ea"/>
                        </a:rPr>
                        <a:t>※</a:t>
                      </a:r>
                      <a:r>
                        <a:rPr kumimoji="1" lang="ja-JP" altLang="en-US" sz="1400" dirty="0" smtClean="0">
                          <a:latin typeface="+mn-ea"/>
                          <a:ea typeface="+mn-ea"/>
                        </a:rPr>
                        <a:t>テスト環境の</a:t>
                      </a:r>
                      <a:r>
                        <a:rPr kumimoji="1" lang="en-US" altLang="ja-JP" sz="1400" dirty="0" smtClean="0">
                          <a:latin typeface="+mn-ea"/>
                          <a:ea typeface="+mn-ea"/>
                        </a:rPr>
                        <a:t>Disk</a:t>
                      </a:r>
                      <a:r>
                        <a:rPr kumimoji="1" lang="ja-JP" altLang="en-US" sz="1400" dirty="0" smtClean="0">
                          <a:latin typeface="+mn-ea"/>
                          <a:ea typeface="+mn-ea"/>
                        </a:rPr>
                        <a:t>容量不足による</a:t>
                      </a:r>
                      <a:r>
                        <a:rPr kumimoji="1" lang="en-US" altLang="ja-JP" sz="1400" dirty="0" smtClean="0">
                          <a:latin typeface="+mn-ea"/>
                          <a:ea typeface="+mn-ea"/>
                        </a:rPr>
                        <a:t>MML</a:t>
                      </a:r>
                      <a:r>
                        <a:rPr kumimoji="1" lang="ja-JP" altLang="en-US" sz="1400" dirty="0" smtClean="0">
                          <a:latin typeface="+mn-ea"/>
                          <a:ea typeface="+mn-ea"/>
                        </a:rPr>
                        <a:t>ファイル削除済みの場合、再受領も必要となる</a:t>
                      </a:r>
                      <a:endParaRPr kumimoji="1" lang="en-US" altLang="ja-JP" sz="1400" dirty="0" smtClean="0">
                        <a:latin typeface="+mn-ea"/>
                        <a:ea typeface="+mn-ea"/>
                      </a:endParaRPr>
                    </a:p>
                  </a:txBody>
                  <a:tcPr/>
                </a:tc>
                <a:extLst>
                  <a:ext uri="{0D108BD9-81ED-4DB2-BD59-A6C34878D82A}">
                    <a16:rowId xmlns:a16="http://schemas.microsoft.com/office/drawing/2014/main" val="2861458197"/>
                  </a:ext>
                </a:extLst>
              </a:tr>
              <a:tr h="664673">
                <a:tc>
                  <a:txBody>
                    <a:bodyPr/>
                    <a:lstStyle/>
                    <a:p>
                      <a:r>
                        <a:rPr kumimoji="1" lang="en-US" altLang="ja-JP" sz="1400" dirty="0" smtClean="0">
                          <a:latin typeface="+mn-ea"/>
                          <a:ea typeface="+mn-ea"/>
                        </a:rPr>
                        <a:t>2</a:t>
                      </a:r>
                      <a:endParaRPr kumimoji="1" lang="ja-JP" altLang="en-US" sz="1400" dirty="0">
                        <a:latin typeface="+mn-ea"/>
                        <a:ea typeface="+mn-ea"/>
                      </a:endParaRPr>
                    </a:p>
                  </a:txBody>
                  <a:tcPr/>
                </a:tc>
                <a:tc>
                  <a:txBody>
                    <a:bodyPr/>
                    <a:lstStyle/>
                    <a:p>
                      <a:r>
                        <a:rPr lang="ja-JP" altLang="en-US" sz="1400" dirty="0" smtClean="0"/>
                        <a:t>経過記録モジュールのテキスト分析</a:t>
                      </a:r>
                      <a:endParaRPr lang="en-US" altLang="ja-JP" sz="1400" dirty="0" smtClean="0"/>
                    </a:p>
                  </a:txBody>
                  <a:tcPr/>
                </a:tc>
                <a:tc>
                  <a:txBody>
                    <a:bodyPr/>
                    <a:lstStyle/>
                    <a:p>
                      <a:pPr marL="0" indent="0">
                        <a:buFont typeface="Wingdings" panose="05000000000000000000" pitchFamily="2" charset="2"/>
                        <a:buNone/>
                      </a:pPr>
                      <a:r>
                        <a:rPr lang="ja-JP" altLang="en-US" sz="1400" dirty="0" smtClean="0"/>
                        <a:t>経過記録の情報は</a:t>
                      </a:r>
                      <a:r>
                        <a:rPr kumimoji="1" lang="en-US" altLang="ja-JP" sz="1400" dirty="0" smtClean="0">
                          <a:latin typeface="+mn-ea"/>
                          <a:ea typeface="+mn-ea"/>
                        </a:rPr>
                        <a:t>DPC</a:t>
                      </a:r>
                      <a:r>
                        <a:rPr kumimoji="1" lang="ja-JP" altLang="en-US" sz="1400" dirty="0" smtClean="0">
                          <a:latin typeface="+mn-ea"/>
                          <a:ea typeface="+mn-ea"/>
                        </a:rPr>
                        <a:t>調査データ、レセプトにはない内容が多くニーズが高い一方、フリーテキストとなっているため分析が困難である。研究テーマに応じて効率的にデータ抽出を行うため、ツールは必須であると考えている。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テキストデータ抽出ツールの開発・改善</a:t>
                      </a:r>
                      <a:endParaRPr kumimoji="1" lang="en-US" altLang="ja-JP" sz="1400" dirty="0" smtClean="0">
                        <a:latin typeface="+mn-ea"/>
                        <a:ea typeface="+mn-ea"/>
                      </a:endParaRPr>
                    </a:p>
                    <a:p>
                      <a:pPr marL="285750" indent="-285750">
                        <a:buFont typeface="Wingdings" panose="05000000000000000000" pitchFamily="2" charset="2"/>
                        <a:buChar char="ü"/>
                      </a:pPr>
                      <a:r>
                        <a:rPr kumimoji="1" lang="ja-JP" altLang="en-US" sz="1400" dirty="0" smtClean="0">
                          <a:latin typeface="+mn-ea"/>
                          <a:ea typeface="+mn-ea"/>
                        </a:rPr>
                        <a:t>市販ツール・フリーツールの導入検証</a:t>
                      </a:r>
                      <a:endParaRPr kumimoji="1" lang="en-US" altLang="ja-JP" sz="1400" dirty="0" smtClean="0">
                        <a:latin typeface="+mn-ea"/>
                        <a:ea typeface="+mn-ea"/>
                      </a:endParaRPr>
                    </a:p>
                    <a:p>
                      <a:pPr marL="285750" indent="-285750">
                        <a:buFont typeface="Wingdings" panose="05000000000000000000" pitchFamily="2" charset="2"/>
                        <a:buChar char="ü"/>
                      </a:pPr>
                      <a:endParaRPr kumimoji="1" lang="ja-JP" altLang="en-US" sz="1400" dirty="0">
                        <a:latin typeface="+mn-ea"/>
                        <a:ea typeface="+mn-ea"/>
                      </a:endParaRPr>
                    </a:p>
                  </a:txBody>
                  <a:tcPr/>
                </a:tc>
                <a:extLst>
                  <a:ext uri="{0D108BD9-81ED-4DB2-BD59-A6C34878D82A}">
                    <a16:rowId xmlns:a16="http://schemas.microsoft.com/office/drawing/2014/main" val="10004"/>
                  </a:ext>
                </a:extLst>
              </a:tr>
              <a:tr h="664673">
                <a:tc>
                  <a:txBody>
                    <a:bodyPr/>
                    <a:lstStyle/>
                    <a:p>
                      <a:r>
                        <a:rPr kumimoji="1" lang="en-US" altLang="ja-JP" sz="1400" dirty="0" smtClean="0">
                          <a:latin typeface="+mn-ea"/>
                          <a:ea typeface="+mn-ea"/>
                        </a:rPr>
                        <a:t>3</a:t>
                      </a:r>
                      <a:endParaRPr kumimoji="1" lang="ja-JP" altLang="en-US" sz="1400" dirty="0">
                        <a:latin typeface="+mn-ea"/>
                        <a:ea typeface="+mn-ea"/>
                      </a:endParaRPr>
                    </a:p>
                  </a:txBody>
                  <a:tcPr/>
                </a:tc>
                <a:tc>
                  <a:txBody>
                    <a:bodyPr/>
                    <a:lstStyle/>
                    <a:p>
                      <a:r>
                        <a:rPr kumimoji="1" lang="ja-JP" altLang="en-US" sz="1400" dirty="0" smtClean="0">
                          <a:latin typeface="+mn-ea"/>
                          <a:ea typeface="+mn-ea"/>
                        </a:rPr>
                        <a:t>抽出結果の妥当性</a:t>
                      </a:r>
                      <a:r>
                        <a:rPr kumimoji="1" lang="en-US" altLang="ja-JP" sz="1400" dirty="0" smtClean="0">
                          <a:latin typeface="+mn-ea"/>
                          <a:ea typeface="+mn-ea"/>
                        </a:rPr>
                        <a:t>/</a:t>
                      </a:r>
                      <a:r>
                        <a:rPr kumimoji="1" lang="ja-JP" altLang="en-US" sz="1400" dirty="0" smtClean="0">
                          <a:latin typeface="+mn-ea"/>
                          <a:ea typeface="+mn-ea"/>
                        </a:rPr>
                        <a:t>悉皆性の確認</a:t>
                      </a:r>
                      <a:endParaRPr lang="en-US" altLang="ja-JP" sz="1400" dirty="0" smtClean="0"/>
                    </a:p>
                  </a:txBody>
                  <a:tcPr/>
                </a:tc>
                <a:tc>
                  <a:txBody>
                    <a:bodyPr/>
                    <a:lstStyle/>
                    <a:p>
                      <a:pPr marL="0" indent="0">
                        <a:buFont typeface="Wingdings" panose="05000000000000000000" pitchFamily="2" charset="2"/>
                        <a:buNone/>
                      </a:pPr>
                      <a:r>
                        <a:rPr kumimoji="1" lang="en-US" altLang="ja-JP" sz="1400" dirty="0" smtClean="0">
                          <a:latin typeface="+mn-ea"/>
                          <a:ea typeface="+mn-ea"/>
                        </a:rPr>
                        <a:t>MML</a:t>
                      </a:r>
                      <a:r>
                        <a:rPr kumimoji="1" lang="ja-JP" altLang="en-US" sz="1400" dirty="0" smtClean="0">
                          <a:latin typeface="+mn-ea"/>
                          <a:ea typeface="+mn-ea"/>
                        </a:rPr>
                        <a:t>モジュールごとの項目（タグ）の利用が柔軟なことによる抽出結果、分析結果の妥当性の評価が困難となっている。（各施設に直接問い合わせを行うことができないケースが前提）</a:t>
                      </a:r>
                      <a:r>
                        <a:rPr kumimoji="1" lang="en-US" altLang="ja-JP" sz="1400" dirty="0" smtClean="0">
                          <a:latin typeface="+mn-ea"/>
                          <a:ea typeface="+mn-ea"/>
                        </a:rPr>
                        <a:t/>
                      </a:r>
                      <a:br>
                        <a:rPr kumimoji="1" lang="en-US" altLang="ja-JP" sz="1400" dirty="0" smtClean="0">
                          <a:latin typeface="+mn-ea"/>
                          <a:ea typeface="+mn-ea"/>
                        </a:rPr>
                      </a:br>
                      <a:r>
                        <a:rPr kumimoji="1" lang="en-US" altLang="ja-JP" sz="1400" dirty="0" smtClean="0">
                          <a:latin typeface="+mn-ea"/>
                          <a:ea typeface="+mn-ea"/>
                        </a:rPr>
                        <a:t>DPC</a:t>
                      </a:r>
                      <a:r>
                        <a:rPr kumimoji="1" lang="ja-JP" altLang="en-US" sz="1400" dirty="0" smtClean="0">
                          <a:latin typeface="+mn-ea"/>
                          <a:ea typeface="+mn-ea"/>
                        </a:rPr>
                        <a:t>調査データ、レセプトのように柔軟性の低いデータと比較することで妥当性を確認することや、施設との共同研究の枠組みとして施設内の</a:t>
                      </a:r>
                      <a:r>
                        <a:rPr kumimoji="1" lang="en-US" altLang="ja-JP" sz="1400" dirty="0" smtClean="0">
                          <a:latin typeface="+mn-ea"/>
                          <a:ea typeface="+mn-ea"/>
                        </a:rPr>
                        <a:t>EHR</a:t>
                      </a:r>
                      <a:r>
                        <a:rPr kumimoji="1" lang="ja-JP" altLang="en-US" sz="1400" dirty="0" smtClean="0">
                          <a:latin typeface="+mn-ea"/>
                          <a:ea typeface="+mn-ea"/>
                        </a:rPr>
                        <a:t>データとの比較による悉皆性確認ができればと考えている。</a:t>
                      </a:r>
                      <a:endParaRPr kumimoji="1" lang="en-US" altLang="ja-JP" sz="1400" dirty="0" smtClean="0">
                        <a:latin typeface="+mn-ea"/>
                        <a:ea typeface="+mn-ea"/>
                      </a:endParaRPr>
                    </a:p>
                  </a:txBody>
                  <a:tcPr/>
                </a:tc>
                <a:tc>
                  <a:txBody>
                    <a:bodyPr/>
                    <a:lstStyle/>
                    <a:p>
                      <a:pPr marL="285750" marR="0" lvl="0" indent="-285750" algn="l" defTabSz="60955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en-US" altLang="ja-JP" sz="1400" dirty="0" smtClean="0">
                          <a:latin typeface="+mn-ea"/>
                          <a:ea typeface="+mn-ea"/>
                        </a:rPr>
                        <a:t>DPC</a:t>
                      </a:r>
                      <a:r>
                        <a:rPr kumimoji="1" lang="ja-JP" altLang="en-US" sz="1400" dirty="0" smtClean="0">
                          <a:latin typeface="+mn-ea"/>
                          <a:ea typeface="+mn-ea"/>
                        </a:rPr>
                        <a:t>調査データ、レセプトとの比較</a:t>
                      </a:r>
                      <a:r>
                        <a:rPr kumimoji="1" lang="en-US" altLang="ja-JP" sz="1400" dirty="0" smtClean="0">
                          <a:latin typeface="+mn-ea"/>
                          <a:ea typeface="+mn-ea"/>
                        </a:rPr>
                        <a:t/>
                      </a:r>
                      <a:br>
                        <a:rPr kumimoji="1" lang="en-US" altLang="ja-JP" sz="1400" dirty="0" smtClean="0">
                          <a:latin typeface="+mn-ea"/>
                          <a:ea typeface="+mn-ea"/>
                        </a:rPr>
                      </a:br>
                      <a:r>
                        <a:rPr kumimoji="1" lang="en-US" altLang="ja-JP" sz="1400" dirty="0" smtClean="0">
                          <a:latin typeface="+mn-ea"/>
                          <a:ea typeface="+mn-ea"/>
                        </a:rPr>
                        <a:t>※DPC</a:t>
                      </a:r>
                      <a:r>
                        <a:rPr kumimoji="1" lang="ja-JP" altLang="en-US" sz="1400" dirty="0" smtClean="0">
                          <a:latin typeface="+mn-ea"/>
                          <a:ea typeface="+mn-ea"/>
                        </a:rPr>
                        <a:t>調査データ、レセプトのデータ受領が前提</a:t>
                      </a:r>
                      <a:endParaRPr kumimoji="1" lang="en-US" altLang="ja-JP" sz="1400" dirty="0" smtClean="0">
                        <a:latin typeface="+mn-ea"/>
                        <a:ea typeface="+mn-ea"/>
                      </a:endParaRPr>
                    </a:p>
                    <a:p>
                      <a:pPr marL="285750" marR="0" lvl="0" indent="-285750" algn="l" defTabSz="60955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smtClean="0">
                          <a:latin typeface="+mn-ea"/>
                          <a:ea typeface="+mn-ea"/>
                        </a:rPr>
                        <a:t>施設内の</a:t>
                      </a:r>
                      <a:r>
                        <a:rPr kumimoji="1" lang="en-US" altLang="ja-JP" sz="1400" dirty="0" smtClean="0">
                          <a:latin typeface="+mn-ea"/>
                          <a:ea typeface="+mn-ea"/>
                        </a:rPr>
                        <a:t>EHR</a:t>
                      </a:r>
                      <a:r>
                        <a:rPr kumimoji="1" lang="ja-JP" altLang="en-US" sz="1400" dirty="0" smtClean="0">
                          <a:latin typeface="+mn-ea"/>
                          <a:ea typeface="+mn-ea"/>
                        </a:rPr>
                        <a:t>データとの比較</a:t>
                      </a:r>
                      <a:endParaRPr kumimoji="1" lang="en-US" altLang="ja-JP" sz="1400" dirty="0" smtClean="0">
                        <a:latin typeface="+mn-ea"/>
                        <a:ea typeface="+mn-ea"/>
                      </a:endParaRPr>
                    </a:p>
                    <a:p>
                      <a:pPr marL="0" marR="0" lvl="0" indent="0" algn="l" defTabSz="609555"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400" dirty="0" smtClean="0">
                          <a:latin typeface="+mn-ea"/>
                          <a:ea typeface="+mn-ea"/>
                        </a:rPr>
                        <a:t>　　</a:t>
                      </a:r>
                      <a:r>
                        <a:rPr kumimoji="1" lang="ja-JP" altLang="en-US" sz="1400" baseline="0" dirty="0" smtClean="0">
                          <a:latin typeface="+mn-ea"/>
                          <a:ea typeface="+mn-ea"/>
                        </a:rPr>
                        <a:t> </a:t>
                      </a:r>
                      <a:r>
                        <a:rPr kumimoji="1" lang="en-US" altLang="ja-JP" sz="1400" dirty="0" smtClean="0">
                          <a:latin typeface="+mn-ea"/>
                          <a:ea typeface="+mn-ea"/>
                        </a:rPr>
                        <a:t>※</a:t>
                      </a:r>
                      <a:r>
                        <a:rPr kumimoji="1" lang="ja-JP" altLang="en-US" sz="1400" dirty="0" smtClean="0">
                          <a:latin typeface="+mn-ea"/>
                          <a:ea typeface="+mn-ea"/>
                        </a:rPr>
                        <a:t>施設との共同研究が前提</a:t>
                      </a:r>
                      <a:endParaRPr kumimoji="1" lang="en-US" altLang="ja-JP" sz="1400" dirty="0" smtClean="0">
                        <a:latin typeface="+mn-ea"/>
                        <a:ea typeface="+mn-ea"/>
                      </a:endParaRPr>
                    </a:p>
                  </a:txBody>
                  <a:tcPr/>
                </a:tc>
                <a:extLst>
                  <a:ext uri="{0D108BD9-81ED-4DB2-BD59-A6C34878D82A}">
                    <a16:rowId xmlns:a16="http://schemas.microsoft.com/office/drawing/2014/main" val="4067379142"/>
                  </a:ext>
                </a:extLst>
              </a:tr>
            </a:tbl>
          </a:graphicData>
        </a:graphic>
      </p:graphicFrame>
      <p:sp>
        <p:nvSpPr>
          <p:cNvPr id="38" name="正方形/長方形 37"/>
          <p:cNvSpPr/>
          <p:nvPr/>
        </p:nvSpPr>
        <p:spPr>
          <a:xfrm>
            <a:off x="165528" y="793626"/>
            <a:ext cx="11850659" cy="400110"/>
          </a:xfrm>
          <a:prstGeom prst="rect">
            <a:avLst/>
          </a:prstGeom>
        </p:spPr>
        <p:txBody>
          <a:bodyPr wrap="square">
            <a:spAutoFit/>
          </a:bodyPr>
          <a:lstStyle/>
          <a:p>
            <a:r>
              <a:rPr lang="ja-JP" altLang="en-US" sz="2000" dirty="0" smtClean="0"/>
              <a:t>当年度での課題および今後の展開は以下の通りです。</a:t>
            </a:r>
            <a:endParaRPr lang="en-US" altLang="ja-JP" sz="2000" dirty="0"/>
          </a:p>
        </p:txBody>
      </p:sp>
    </p:spTree>
    <p:extLst>
      <p:ext uri="{BB962C8B-B14F-4D97-AF65-F5344CB8AC3E}">
        <p14:creationId xmlns:p14="http://schemas.microsoft.com/office/powerpoint/2010/main" val="958525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Contents</a:t>
            </a:r>
            <a:endParaRPr kumimoji="1" lang="ja-JP" altLang="en-US" dirty="0"/>
          </a:p>
        </p:txBody>
      </p:sp>
      <p:sp>
        <p:nvSpPr>
          <p:cNvPr id="5" name="テキスト プレースホルダー 4"/>
          <p:cNvSpPr>
            <a:spLocks noGrp="1"/>
          </p:cNvSpPr>
          <p:nvPr>
            <p:ph type="body" sz="quarter" idx="10"/>
          </p:nvPr>
        </p:nvSpPr>
        <p:spPr>
          <a:xfrm>
            <a:off x="2208211" y="887199"/>
            <a:ext cx="9712855" cy="2783101"/>
          </a:xfrm>
        </p:spPr>
        <p:txBody>
          <a:bodyPr/>
          <a:lstStyle/>
          <a:p>
            <a:pPr marL="342900" lvl="0" indent="-342900" algn="just">
              <a:spcAft>
                <a:spcPts val="0"/>
              </a:spcAft>
              <a:tabLst>
                <a:tab pos="457200" algn="l"/>
              </a:tabLst>
            </a:pPr>
            <a:r>
              <a:rPr lang="en-US" altLang="ja-JP" dirty="0">
                <a:solidFill>
                  <a:schemeClr val="bg1">
                    <a:lumMod val="75000"/>
                  </a:schemeClr>
                </a:solidFill>
                <a:latin typeface="+mn-ea"/>
                <a:cs typeface="ＭＳ Ｐゴシック" panose="020B0600070205080204" pitchFamily="50" charset="-128"/>
              </a:rPr>
              <a:t>LDI</a:t>
            </a:r>
            <a:r>
              <a:rPr lang="ja-JP" altLang="en-US" dirty="0">
                <a:solidFill>
                  <a:schemeClr val="bg1">
                    <a:lumMod val="75000"/>
                  </a:schemeClr>
                </a:solidFill>
                <a:latin typeface="+mn-ea"/>
                <a:cs typeface="ＭＳ Ｐゴシック" panose="020B0600070205080204" pitchFamily="50" charset="-128"/>
              </a:rPr>
              <a:t>共同研究の概要・実施内容説明　</a:t>
            </a:r>
            <a:r>
              <a:rPr lang="en-US" altLang="ja-JP" dirty="0">
                <a:solidFill>
                  <a:schemeClr val="bg1">
                    <a:lumMod val="75000"/>
                  </a:schemeClr>
                </a:solidFill>
                <a:latin typeface="+mn-ea"/>
                <a:cs typeface="ＭＳ Ｐゴシック" panose="020B0600070205080204" pitchFamily="50" charset="-128"/>
              </a:rPr>
              <a:t>※</a:t>
            </a:r>
            <a:r>
              <a:rPr lang="ja-JP" altLang="en-US" dirty="0">
                <a:solidFill>
                  <a:schemeClr val="bg1">
                    <a:lumMod val="75000"/>
                  </a:schemeClr>
                </a:solidFill>
                <a:latin typeface="+mn-ea"/>
                <a:cs typeface="ＭＳ Ｐゴシック" panose="020B0600070205080204" pitchFamily="50" charset="-128"/>
              </a:rPr>
              <a:t>キックオフ資料再掲</a:t>
            </a:r>
            <a:endParaRPr lang="ja-JP" altLang="ja-JP" sz="1800" dirty="0">
              <a:solidFill>
                <a:schemeClr val="bg1">
                  <a:lumMod val="75000"/>
                </a:schemeClr>
              </a:solidFill>
              <a:latin typeface="+mn-ea"/>
              <a:ea typeface="+mn-ea"/>
              <a:cs typeface="ＭＳ Ｐゴシック" panose="020B0600070205080204" pitchFamily="50" charset="-128"/>
            </a:endParaRPr>
          </a:p>
          <a:p>
            <a:pPr marL="342900" lvl="0" indent="-342900" algn="just">
              <a:spcAft>
                <a:spcPts val="0"/>
              </a:spcAft>
              <a:tabLst>
                <a:tab pos="457200" algn="l"/>
              </a:tabLst>
            </a:pPr>
            <a:r>
              <a:rPr lang="ja-JP" altLang="en-US" dirty="0">
                <a:solidFill>
                  <a:schemeClr val="bg1">
                    <a:lumMod val="75000"/>
                  </a:schemeClr>
                </a:solidFill>
                <a:latin typeface="+mn-ea"/>
                <a:cs typeface="ＭＳ Ｐゴシック" panose="020B0600070205080204" pitchFamily="50" charset="-128"/>
              </a:rPr>
              <a:t>電子カルテベンダ差異による、</a:t>
            </a:r>
            <a:r>
              <a:rPr lang="en-US" altLang="ja-JP" dirty="0">
                <a:solidFill>
                  <a:schemeClr val="bg1">
                    <a:lumMod val="75000"/>
                  </a:schemeClr>
                </a:solidFill>
                <a:latin typeface="+mn-ea"/>
                <a:cs typeface="ＭＳ Ｐゴシック" panose="020B0600070205080204" pitchFamily="50" charset="-128"/>
              </a:rPr>
              <a:t>MML</a:t>
            </a:r>
            <a:r>
              <a:rPr lang="ja-JP" altLang="en-US" dirty="0">
                <a:solidFill>
                  <a:schemeClr val="bg1">
                    <a:lumMod val="75000"/>
                  </a:schemeClr>
                </a:solidFill>
                <a:latin typeface="+mn-ea"/>
                <a:cs typeface="ＭＳ Ｐゴシック" panose="020B0600070205080204" pitchFamily="50" charset="-128"/>
              </a:rPr>
              <a:t>モジュールの傾向分析</a:t>
            </a:r>
            <a:r>
              <a:rPr lang="en-US" altLang="ja-JP" dirty="0">
                <a:solidFill>
                  <a:schemeClr val="bg1">
                    <a:lumMod val="75000"/>
                  </a:schemeClr>
                </a:solidFill>
                <a:latin typeface="+mn-ea"/>
                <a:cs typeface="ＭＳ Ｐゴシック" panose="020B0600070205080204" pitchFamily="50" charset="-128"/>
              </a:rPr>
              <a:t>/</a:t>
            </a:r>
            <a:r>
              <a:rPr lang="ja-JP" altLang="en-US" dirty="0">
                <a:solidFill>
                  <a:schemeClr val="bg1">
                    <a:lumMod val="75000"/>
                  </a:schemeClr>
                </a:solidFill>
                <a:latin typeface="+mn-ea"/>
                <a:cs typeface="ＭＳ Ｐゴシック" panose="020B0600070205080204" pitchFamily="50" charset="-128"/>
              </a:rPr>
              <a:t>差異確認</a:t>
            </a:r>
            <a:endParaRPr lang="ja-JP" altLang="ja-JP" sz="1800" dirty="0">
              <a:solidFill>
                <a:schemeClr val="bg1">
                  <a:lumMod val="75000"/>
                </a:schemeClr>
              </a:solidFill>
              <a:latin typeface="+mn-ea"/>
              <a:ea typeface="+mn-ea"/>
              <a:cs typeface="ＭＳ Ｐゴシック" panose="020B0600070205080204" pitchFamily="50" charset="-128"/>
            </a:endParaRPr>
          </a:p>
          <a:p>
            <a:pPr marL="342900" lvl="0" indent="-342900" algn="just">
              <a:spcAft>
                <a:spcPts val="0"/>
              </a:spcAft>
              <a:tabLst>
                <a:tab pos="457200" algn="l"/>
              </a:tabLst>
            </a:pPr>
            <a:r>
              <a:rPr lang="ja-JP" altLang="en-US" dirty="0">
                <a:latin typeface="Meiryo UI"/>
                <a:cs typeface="ＭＳ Ｐゴシック" panose="020B0600070205080204" pitchFamily="50" charset="-128"/>
              </a:rPr>
              <a:t>分析ツール開発</a:t>
            </a:r>
            <a:r>
              <a:rPr lang="en-US" altLang="ja-JP" dirty="0">
                <a:latin typeface="Meiryo UI"/>
                <a:cs typeface="ＭＳ Ｐゴシック" panose="020B0600070205080204" pitchFamily="50" charset="-128"/>
              </a:rPr>
              <a:t>/</a:t>
            </a:r>
            <a:r>
              <a:rPr lang="ja-JP" altLang="en-US" dirty="0">
                <a:latin typeface="Meiryo UI"/>
                <a:cs typeface="ＭＳ Ｐゴシック" panose="020B0600070205080204" pitchFamily="50" charset="-128"/>
              </a:rPr>
              <a:t>検証</a:t>
            </a:r>
            <a:r>
              <a:rPr lang="en-US" altLang="ja-JP" dirty="0">
                <a:latin typeface="Meiryo UI"/>
                <a:cs typeface="ＭＳ Ｐゴシック" panose="020B0600070205080204" pitchFamily="50" charset="-128"/>
              </a:rPr>
              <a:t>_</a:t>
            </a:r>
            <a:r>
              <a:rPr lang="ja-JP" altLang="en-US" dirty="0">
                <a:latin typeface="Meiryo UI"/>
                <a:cs typeface="ＭＳ Ｐゴシック" panose="020B0600070205080204" pitchFamily="50" charset="-128"/>
              </a:rPr>
              <a:t>検査値分類</a:t>
            </a:r>
            <a:r>
              <a:rPr lang="ja-JP" altLang="en-US" dirty="0" smtClean="0">
                <a:latin typeface="Meiryo UI"/>
                <a:cs typeface="ＭＳ Ｐゴシック" panose="020B0600070205080204" pitchFamily="50" charset="-128"/>
              </a:rPr>
              <a:t>機能</a:t>
            </a:r>
            <a:endParaRPr lang="en-US" altLang="ja-JP" dirty="0" smtClean="0">
              <a:latin typeface="Meiryo UI"/>
              <a:cs typeface="ＭＳ Ｐゴシック" panose="020B0600070205080204" pitchFamily="50" charset="-128"/>
            </a:endParaRPr>
          </a:p>
          <a:p>
            <a:pPr marL="795799" lvl="1" indent="-342900" algn="just">
              <a:tabLst>
                <a:tab pos="457200" algn="l"/>
              </a:tabLst>
            </a:pPr>
            <a:r>
              <a:rPr lang="ja-JP" altLang="en-US" sz="1800" dirty="0">
                <a:latin typeface="+mn-ea"/>
                <a:cs typeface="Times New Roman" panose="02020603050405020304" pitchFamily="18" charset="0"/>
              </a:rPr>
              <a:t>背景</a:t>
            </a:r>
            <a:r>
              <a:rPr lang="ja-JP" altLang="en-US" sz="1800" dirty="0" smtClean="0">
                <a:latin typeface="+mn-ea"/>
                <a:cs typeface="Times New Roman" panose="02020603050405020304" pitchFamily="18" charset="0"/>
              </a:rPr>
              <a:t>目的</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研究</a:t>
            </a:r>
            <a:r>
              <a:rPr lang="ja-JP" altLang="en-US" sz="1800" dirty="0" smtClean="0">
                <a:latin typeface="+mn-ea"/>
                <a:cs typeface="Times New Roman" panose="02020603050405020304" pitchFamily="18" charset="0"/>
              </a:rPr>
              <a:t>プロセス</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検査基準の記載割合</a:t>
            </a:r>
            <a:r>
              <a:rPr lang="ja-JP" altLang="en-US" sz="1800" dirty="0" smtClean="0">
                <a:latin typeface="+mn-ea"/>
                <a:cs typeface="Times New Roman" panose="02020603050405020304" pitchFamily="18" charset="0"/>
              </a:rPr>
              <a:t>調査</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検査値の紐づけ</a:t>
            </a:r>
            <a:r>
              <a:rPr lang="ja-JP" altLang="en-US" sz="1800" dirty="0" smtClean="0">
                <a:latin typeface="+mn-ea"/>
                <a:cs typeface="Times New Roman" panose="02020603050405020304" pitchFamily="18" charset="0"/>
              </a:rPr>
              <a:t>案</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クラスタリング</a:t>
            </a:r>
            <a:r>
              <a:rPr lang="ja-JP" altLang="en-US" sz="1800" dirty="0" smtClean="0">
                <a:latin typeface="+mn-ea"/>
                <a:cs typeface="Times New Roman" panose="02020603050405020304" pitchFamily="18" charset="0"/>
              </a:rPr>
              <a:t>手法</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検証</a:t>
            </a:r>
            <a:r>
              <a:rPr lang="ja-JP" altLang="en-US" sz="1800" dirty="0" smtClean="0">
                <a:latin typeface="+mn-ea"/>
                <a:cs typeface="Times New Roman" panose="02020603050405020304" pitchFamily="18" charset="0"/>
              </a:rPr>
              <a:t>方法</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各施設の検査基準値と</a:t>
            </a:r>
            <a:r>
              <a:rPr lang="ja-JP" altLang="en-US" sz="1800" dirty="0" smtClean="0">
                <a:latin typeface="+mn-ea"/>
                <a:cs typeface="Times New Roman" panose="02020603050405020304" pitchFamily="18" charset="0"/>
              </a:rPr>
              <a:t>グルーピング</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latin typeface="+mn-ea"/>
                <a:cs typeface="Times New Roman" panose="02020603050405020304" pitchFamily="18" charset="0"/>
              </a:rPr>
              <a:t>クラスタリング</a:t>
            </a:r>
            <a:r>
              <a:rPr lang="ja-JP" altLang="en-US" sz="1800" dirty="0" smtClean="0">
                <a:latin typeface="+mn-ea"/>
                <a:cs typeface="Times New Roman" panose="02020603050405020304" pitchFamily="18" charset="0"/>
              </a:rPr>
              <a:t>結果</a:t>
            </a:r>
            <a:endParaRPr lang="en-US" altLang="ja-JP" sz="1800" dirty="0" smtClean="0">
              <a:latin typeface="+mn-ea"/>
              <a:cs typeface="Times New Roman" panose="02020603050405020304" pitchFamily="18" charset="0"/>
            </a:endParaRPr>
          </a:p>
          <a:p>
            <a:pPr marL="795799" lvl="1" indent="-342900" algn="just">
              <a:tabLst>
                <a:tab pos="457200" algn="l"/>
              </a:tabLst>
            </a:pPr>
            <a:r>
              <a:rPr lang="ja-JP" altLang="en-US" sz="1800" dirty="0"/>
              <a:t>クラスタリング結果の</a:t>
            </a:r>
            <a:r>
              <a:rPr lang="ja-JP" altLang="en-US" sz="1800" dirty="0" smtClean="0"/>
              <a:t>考察</a:t>
            </a:r>
            <a:endParaRPr lang="en-US" altLang="ja-JP" sz="1800" dirty="0" smtClean="0"/>
          </a:p>
          <a:p>
            <a:pPr marL="795799" lvl="1" indent="-342900" algn="just">
              <a:tabLst>
                <a:tab pos="457200" algn="l"/>
              </a:tabLst>
            </a:pPr>
            <a:r>
              <a:rPr lang="ja-JP" altLang="en-US" sz="1800" dirty="0"/>
              <a:t>課題と今後の</a:t>
            </a:r>
            <a:r>
              <a:rPr lang="ja-JP" altLang="en-US" sz="1800" dirty="0" smtClean="0"/>
              <a:t>展開</a:t>
            </a:r>
            <a:endParaRPr lang="en-US" altLang="ja-JP" sz="1800" dirty="0" smtClean="0"/>
          </a:p>
          <a:p>
            <a:pPr marL="795799" lvl="1" indent="-342900" algn="just">
              <a:tabLst>
                <a:tab pos="457200" algn="l"/>
              </a:tabLst>
            </a:pPr>
            <a:r>
              <a:rPr lang="ja-JP" altLang="en-US" sz="1800" dirty="0" smtClean="0">
                <a:latin typeface="+mn-ea"/>
                <a:cs typeface="Times New Roman" panose="02020603050405020304" pitchFamily="18" charset="0"/>
              </a:rPr>
              <a:t>まと</a:t>
            </a:r>
            <a:r>
              <a:rPr lang="ja-JP" altLang="en-US" sz="1800" dirty="0">
                <a:latin typeface="+mn-ea"/>
                <a:cs typeface="Times New Roman" panose="02020603050405020304" pitchFamily="18" charset="0"/>
              </a:rPr>
              <a:t>め</a:t>
            </a:r>
            <a:endParaRPr lang="ja-JP" altLang="ja-JP" sz="1800" dirty="0" smtClean="0">
              <a:latin typeface="+mn-ea"/>
              <a:cs typeface="Times New Roman" panose="02020603050405020304" pitchFamily="18" charset="0"/>
            </a:endParaRPr>
          </a:p>
          <a:p>
            <a:pPr marL="342900" lvl="0" indent="-342900" algn="just">
              <a:spcAft>
                <a:spcPts val="0"/>
              </a:spcAft>
              <a:tabLst>
                <a:tab pos="457200" algn="l"/>
              </a:tabLst>
            </a:pPr>
            <a:r>
              <a:rPr lang="ja-JP" altLang="en-US" dirty="0">
                <a:solidFill>
                  <a:schemeClr val="bg1">
                    <a:lumMod val="75000"/>
                  </a:schemeClr>
                </a:solidFill>
                <a:latin typeface="+mn-ea"/>
                <a:cs typeface="ＭＳ Ｐゴシック" panose="020B0600070205080204" pitchFamily="50" charset="-128"/>
              </a:rPr>
              <a:t>次</a:t>
            </a:r>
            <a:r>
              <a:rPr lang="ja-JP" altLang="en-US" dirty="0" smtClean="0">
                <a:solidFill>
                  <a:schemeClr val="bg1">
                    <a:lumMod val="75000"/>
                  </a:schemeClr>
                </a:solidFill>
                <a:latin typeface="+mn-ea"/>
                <a:cs typeface="ＭＳ Ｐゴシック" panose="020B0600070205080204" pitchFamily="50" charset="-128"/>
              </a:rPr>
              <a:t>年度の研究</a:t>
            </a:r>
            <a:r>
              <a:rPr lang="ja-JP" altLang="en-US" dirty="0">
                <a:solidFill>
                  <a:schemeClr val="bg1">
                    <a:lumMod val="75000"/>
                  </a:schemeClr>
                </a:solidFill>
                <a:latin typeface="+mn-ea"/>
                <a:cs typeface="ＭＳ Ｐゴシック" panose="020B0600070205080204" pitchFamily="50" charset="-128"/>
              </a:rPr>
              <a:t>テーマ案</a:t>
            </a:r>
            <a:endParaRPr lang="ja-JP" altLang="ja-JP" sz="1800" dirty="0">
              <a:solidFill>
                <a:schemeClr val="bg1">
                  <a:lumMod val="75000"/>
                </a:schemeClr>
              </a:solidFill>
              <a:latin typeface="+mn-ea"/>
              <a:ea typeface="+mn-ea"/>
              <a:cs typeface="ＭＳ Ｐゴシック" panose="020B0600070205080204" pitchFamily="50" charset="-128"/>
            </a:endParaRPr>
          </a:p>
          <a:p>
            <a:endParaRPr kumimoji="1" lang="ja-JP" altLang="en-US" dirty="0">
              <a:latin typeface="+mn-ea"/>
              <a:ea typeface="+mn-ea"/>
            </a:endParaRPr>
          </a:p>
        </p:txBody>
      </p:sp>
    </p:spTree>
    <p:extLst>
      <p:ext uri="{BB962C8B-B14F-4D97-AF65-F5344CB8AC3E}">
        <p14:creationId xmlns:p14="http://schemas.microsoft.com/office/powerpoint/2010/main" val="145932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背景目的</a:t>
            </a:r>
            <a:endParaRPr kumimoji="1" lang="ja-JP" altLang="en-US" dirty="0"/>
          </a:p>
        </p:txBody>
      </p:sp>
      <p:sp>
        <p:nvSpPr>
          <p:cNvPr id="38" name="正方形/長方形 37"/>
          <p:cNvSpPr/>
          <p:nvPr/>
        </p:nvSpPr>
        <p:spPr>
          <a:xfrm>
            <a:off x="165528" y="793626"/>
            <a:ext cx="11850659" cy="707886"/>
          </a:xfrm>
          <a:prstGeom prst="rect">
            <a:avLst/>
          </a:prstGeom>
        </p:spPr>
        <p:txBody>
          <a:bodyPr wrap="square">
            <a:spAutoFit/>
          </a:bodyPr>
          <a:lstStyle/>
          <a:p>
            <a:r>
              <a:rPr lang="ja-JP" altLang="en-US" sz="2000" dirty="0"/>
              <a:t>本研究では、施設横断での医療情報利活用を促進するため、</a:t>
            </a:r>
            <a:endParaRPr lang="en-US" altLang="ja-JP" sz="2000" dirty="0"/>
          </a:p>
          <a:p>
            <a:r>
              <a:rPr lang="ja-JP" altLang="en-US" sz="2000" dirty="0" smtClean="0"/>
              <a:t>施設間</a:t>
            </a:r>
            <a:r>
              <a:rPr lang="ja-JP" altLang="en-US" sz="2000" dirty="0"/>
              <a:t>の検査基準差異の課題を削減することを目的としています。</a:t>
            </a:r>
            <a:endParaRPr lang="en-US" altLang="ja-JP" sz="2000" dirty="0"/>
          </a:p>
        </p:txBody>
      </p:sp>
      <p:sp>
        <p:nvSpPr>
          <p:cNvPr id="5" name="正方形/長方形 4"/>
          <p:cNvSpPr/>
          <p:nvPr/>
        </p:nvSpPr>
        <p:spPr>
          <a:xfrm>
            <a:off x="1690572" y="2636912"/>
            <a:ext cx="4248472" cy="358276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・次世代医療基盤法を制定され、クリニカルアウトカム情報を複数の施設から収集可能となった。</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・施設横断でクリニカルアウトカムデータの利活用が期待されている。</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しかし、クリニカルアウトカムであるの一つである検査を利用するにあたり、施設によって検査基準が異なることが課題となっている。</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p:txBody>
      </p:sp>
      <p:sp>
        <p:nvSpPr>
          <p:cNvPr id="6" name="正方形/長方形 5"/>
          <p:cNvSpPr/>
          <p:nvPr/>
        </p:nvSpPr>
        <p:spPr>
          <a:xfrm>
            <a:off x="6877054" y="2636912"/>
            <a:ext cx="4248472" cy="358276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・本研究では、検査基準が同様の施設同士をマッチングさせる方法を検討し、施設</a:t>
            </a:r>
            <a:r>
              <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横断</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研究での検査結果を用いた研究を促進</a:t>
            </a:r>
            <a:r>
              <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する</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ことを目指す。</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・上記目標達成のため、今回は、施設間の検査紐づけ方法案の検討と課題について明確にすることを目指します。</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p:txBody>
      </p:sp>
      <p:sp>
        <p:nvSpPr>
          <p:cNvPr id="7" name="二等辺三角形 6"/>
          <p:cNvSpPr/>
          <p:nvPr/>
        </p:nvSpPr>
        <p:spPr>
          <a:xfrm rot="5400000">
            <a:off x="4680039" y="4369795"/>
            <a:ext cx="3483736" cy="216024"/>
          </a:xfrm>
          <a:prstGeom prst="triangl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 name="直線コネクタ 7"/>
          <p:cNvCxnSpPr/>
          <p:nvPr/>
        </p:nvCxnSpPr>
        <p:spPr>
          <a:xfrm>
            <a:off x="1690572" y="2276872"/>
            <a:ext cx="4248472"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90572" y="1844824"/>
            <a:ext cx="4248472" cy="372731"/>
          </a:xfrm>
          <a:prstGeom prst="rect">
            <a:avLst/>
          </a:prstGeom>
          <a:noFill/>
        </p:spPr>
        <p:txBody>
          <a:bodyPr wrap="square" rtlCol="0">
            <a:spAutoFit/>
          </a:bodyPr>
          <a:lstStyle/>
          <a:p>
            <a:pPr algn="ctr"/>
            <a:r>
              <a:rPr kumimoji="1" lang="ja-JP" altLang="en-US" dirty="0" smtClean="0"/>
              <a:t>背景</a:t>
            </a:r>
            <a:endParaRPr kumimoji="1" lang="ja-JP" altLang="en-US" dirty="0"/>
          </a:p>
        </p:txBody>
      </p:sp>
      <p:cxnSp>
        <p:nvCxnSpPr>
          <p:cNvPr id="10" name="直線コネクタ 9"/>
          <p:cNvCxnSpPr/>
          <p:nvPr/>
        </p:nvCxnSpPr>
        <p:spPr>
          <a:xfrm>
            <a:off x="6881358" y="2276872"/>
            <a:ext cx="4248472"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6881358" y="1844824"/>
            <a:ext cx="4248472" cy="372731"/>
          </a:xfrm>
          <a:prstGeom prst="rect">
            <a:avLst/>
          </a:prstGeom>
          <a:noFill/>
        </p:spPr>
        <p:txBody>
          <a:bodyPr wrap="square" rtlCol="0">
            <a:spAutoFit/>
          </a:bodyPr>
          <a:lstStyle/>
          <a:p>
            <a:pPr algn="ctr"/>
            <a:r>
              <a:rPr kumimoji="1" lang="ja-JP" altLang="en-US" dirty="0" smtClean="0"/>
              <a:t>目的</a:t>
            </a:r>
            <a:endParaRPr kumimoji="1" lang="ja-JP" altLang="en-US" dirty="0"/>
          </a:p>
        </p:txBody>
      </p:sp>
    </p:spTree>
    <p:extLst>
      <p:ext uri="{BB962C8B-B14F-4D97-AF65-F5344CB8AC3E}">
        <p14:creationId xmlns:p14="http://schemas.microsoft.com/office/powerpoint/2010/main" val="285744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研究プロセス</a:t>
            </a:r>
            <a:endParaRPr kumimoji="1" lang="ja-JP" altLang="en-US" dirty="0"/>
          </a:p>
        </p:txBody>
      </p:sp>
      <p:sp>
        <p:nvSpPr>
          <p:cNvPr id="38" name="正方形/長方形 37"/>
          <p:cNvSpPr/>
          <p:nvPr/>
        </p:nvSpPr>
        <p:spPr>
          <a:xfrm>
            <a:off x="165528" y="793626"/>
            <a:ext cx="11850659" cy="707886"/>
          </a:xfrm>
          <a:prstGeom prst="rect">
            <a:avLst/>
          </a:prstGeom>
        </p:spPr>
        <p:txBody>
          <a:bodyPr wrap="square">
            <a:spAutoFit/>
          </a:bodyPr>
          <a:lstStyle/>
          <a:p>
            <a:r>
              <a:rPr lang="ja-JP" altLang="en-US" sz="2000" dirty="0" smtClean="0"/>
              <a:t>本研究</a:t>
            </a:r>
            <a:r>
              <a:rPr lang="ja-JP" altLang="en-US" sz="2000" dirty="0"/>
              <a:t>プロセスは下記を想定しております</a:t>
            </a:r>
            <a:r>
              <a:rPr lang="ja-JP" altLang="en-US" sz="2000" dirty="0" smtClean="0"/>
              <a:t>。</a:t>
            </a:r>
            <a:endParaRPr lang="en-US" altLang="ja-JP" sz="2000" dirty="0" smtClean="0"/>
          </a:p>
          <a:p>
            <a:r>
              <a:rPr lang="ja-JP" altLang="en-US" sz="2000" dirty="0" smtClean="0"/>
              <a:t>今年度は</a:t>
            </a:r>
            <a:r>
              <a:rPr lang="ja-JP" altLang="en-US" sz="2000" dirty="0"/>
              <a:t>、</a:t>
            </a:r>
            <a:r>
              <a:rPr lang="en-US" altLang="ja-JP" sz="2000" dirty="0"/>
              <a:t>WBC</a:t>
            </a:r>
            <a:r>
              <a:rPr lang="ja-JP" altLang="en-US" sz="2000" dirty="0"/>
              <a:t>検査を対象に、検査の紐づけ方法の検討</a:t>
            </a:r>
            <a:r>
              <a:rPr lang="ja-JP" altLang="en-US" sz="2000" dirty="0" smtClean="0"/>
              <a:t>と課題</a:t>
            </a:r>
            <a:r>
              <a:rPr lang="ja-JP" altLang="en-US" sz="2000" dirty="0"/>
              <a:t>の洗い出しを</a:t>
            </a:r>
            <a:r>
              <a:rPr lang="ja-JP" altLang="en-US" sz="2000" dirty="0" smtClean="0"/>
              <a:t>実施しました。</a:t>
            </a:r>
            <a:endParaRPr lang="en-US" altLang="ja-JP" sz="2000" dirty="0"/>
          </a:p>
        </p:txBody>
      </p:sp>
      <p:cxnSp>
        <p:nvCxnSpPr>
          <p:cNvPr id="12" name="直線コネクタ 11"/>
          <p:cNvCxnSpPr/>
          <p:nvPr/>
        </p:nvCxnSpPr>
        <p:spPr>
          <a:xfrm>
            <a:off x="1937800" y="2492896"/>
            <a:ext cx="8905710"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1937799" y="2060848"/>
            <a:ext cx="8905710" cy="372731"/>
          </a:xfrm>
          <a:prstGeom prst="rect">
            <a:avLst/>
          </a:prstGeom>
          <a:noFill/>
        </p:spPr>
        <p:txBody>
          <a:bodyPr wrap="square" rtlCol="0">
            <a:spAutoFit/>
          </a:bodyPr>
          <a:lstStyle/>
          <a:p>
            <a:pPr algn="ctr"/>
            <a:r>
              <a:rPr kumimoji="1" lang="ja-JP" altLang="en-US" dirty="0" smtClean="0"/>
              <a:t>研究プロセス</a:t>
            </a:r>
            <a:endParaRPr kumimoji="1" lang="ja-JP" altLang="en-US" dirty="0"/>
          </a:p>
        </p:txBody>
      </p:sp>
      <p:sp>
        <p:nvSpPr>
          <p:cNvPr id="14" name="ホームベース 13"/>
          <p:cNvSpPr/>
          <p:nvPr/>
        </p:nvSpPr>
        <p:spPr>
          <a:xfrm>
            <a:off x="3161939" y="3497665"/>
            <a:ext cx="1944215" cy="180354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紐づけ方法の</a:t>
            </a:r>
            <a:endParaRPr lang="en-US" altLang="ja-JP" dirty="0" smtClean="0">
              <a:solidFill>
                <a:schemeClr val="tx1"/>
              </a:solidFill>
            </a:endParaRPr>
          </a:p>
          <a:p>
            <a:pPr algn="ctr"/>
            <a:r>
              <a:rPr kumimoji="1" lang="ja-JP" altLang="en-US" dirty="0">
                <a:solidFill>
                  <a:schemeClr val="tx1"/>
                </a:solidFill>
              </a:rPr>
              <a:t>検討</a:t>
            </a:r>
          </a:p>
        </p:txBody>
      </p:sp>
      <p:sp>
        <p:nvSpPr>
          <p:cNvPr id="15" name="ホームベース 14"/>
          <p:cNvSpPr/>
          <p:nvPr/>
        </p:nvSpPr>
        <p:spPr>
          <a:xfrm>
            <a:off x="5178162" y="3497665"/>
            <a:ext cx="1944215" cy="180354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課題の</a:t>
            </a:r>
            <a:endParaRPr kumimoji="1" lang="en-US" altLang="ja-JP" dirty="0" smtClean="0">
              <a:solidFill>
                <a:schemeClr val="tx1"/>
              </a:solidFill>
            </a:endParaRPr>
          </a:p>
          <a:p>
            <a:pPr algn="ctr"/>
            <a:r>
              <a:rPr lang="ja-JP" altLang="en-US" dirty="0">
                <a:solidFill>
                  <a:schemeClr val="tx1"/>
                </a:solidFill>
              </a:rPr>
              <a:t>洗い出</a:t>
            </a:r>
            <a:r>
              <a:rPr lang="ja-JP" altLang="en-US" dirty="0" smtClean="0">
                <a:solidFill>
                  <a:schemeClr val="tx1"/>
                </a:solidFill>
              </a:rPr>
              <a:t>し</a:t>
            </a:r>
            <a:endParaRPr kumimoji="1" lang="ja-JP" altLang="en-US" dirty="0">
              <a:solidFill>
                <a:schemeClr val="tx1"/>
              </a:solidFill>
            </a:endParaRPr>
          </a:p>
        </p:txBody>
      </p:sp>
      <p:sp>
        <p:nvSpPr>
          <p:cNvPr id="16" name="ホームベース 15"/>
          <p:cNvSpPr/>
          <p:nvPr/>
        </p:nvSpPr>
        <p:spPr>
          <a:xfrm>
            <a:off x="7194385" y="3497665"/>
            <a:ext cx="1944215" cy="180354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課題の</a:t>
            </a:r>
            <a:endParaRPr kumimoji="1" lang="en-US" altLang="ja-JP" dirty="0" smtClean="0">
              <a:solidFill>
                <a:schemeClr val="tx1"/>
              </a:solidFill>
            </a:endParaRPr>
          </a:p>
          <a:p>
            <a:pPr algn="ctr"/>
            <a:r>
              <a:rPr kumimoji="1" lang="ja-JP" altLang="en-US" dirty="0" smtClean="0">
                <a:solidFill>
                  <a:schemeClr val="tx1"/>
                </a:solidFill>
              </a:rPr>
              <a:t>修正</a:t>
            </a:r>
            <a:endParaRPr kumimoji="1" lang="ja-JP" altLang="en-US" dirty="0">
              <a:solidFill>
                <a:schemeClr val="tx1"/>
              </a:solidFill>
            </a:endParaRPr>
          </a:p>
        </p:txBody>
      </p:sp>
      <p:sp>
        <p:nvSpPr>
          <p:cNvPr id="17" name="ホームベース 16"/>
          <p:cNvSpPr/>
          <p:nvPr/>
        </p:nvSpPr>
        <p:spPr>
          <a:xfrm>
            <a:off x="9210608" y="3497665"/>
            <a:ext cx="1944215" cy="1803543"/>
          </a:xfrm>
          <a:prstGeom prst="homePlate">
            <a:avLst>
              <a:gd name="adj" fmla="val 21109"/>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汎用化</a:t>
            </a:r>
            <a:endParaRPr kumimoji="1" lang="ja-JP" altLang="en-US" dirty="0">
              <a:solidFill>
                <a:schemeClr val="tx1"/>
              </a:solidFill>
            </a:endParaRPr>
          </a:p>
        </p:txBody>
      </p:sp>
      <p:sp>
        <p:nvSpPr>
          <p:cNvPr id="18" name="正方形/長方形 17"/>
          <p:cNvSpPr/>
          <p:nvPr/>
        </p:nvSpPr>
        <p:spPr>
          <a:xfrm>
            <a:off x="3161939" y="5672945"/>
            <a:ext cx="5904652" cy="49235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tx1"/>
                </a:solidFill>
              </a:rPr>
              <a:t>1</a:t>
            </a:r>
            <a:r>
              <a:rPr kumimoji="1" lang="ja-JP" altLang="en-US" dirty="0" smtClean="0">
                <a:solidFill>
                  <a:schemeClr val="tx1"/>
                </a:solidFill>
              </a:rPr>
              <a:t>検査（</a:t>
            </a:r>
            <a:r>
              <a:rPr kumimoji="1" lang="en-US" altLang="ja-JP" dirty="0" smtClean="0">
                <a:solidFill>
                  <a:schemeClr val="tx1"/>
                </a:solidFill>
              </a:rPr>
              <a:t>WBC)</a:t>
            </a:r>
            <a:endParaRPr kumimoji="1" lang="ja-JP" altLang="en-US" dirty="0">
              <a:solidFill>
                <a:schemeClr val="tx1"/>
              </a:solidFill>
            </a:endParaRPr>
          </a:p>
        </p:txBody>
      </p:sp>
      <p:sp>
        <p:nvSpPr>
          <p:cNvPr id="19" name="正方形/長方形 18"/>
          <p:cNvSpPr/>
          <p:nvPr/>
        </p:nvSpPr>
        <p:spPr>
          <a:xfrm>
            <a:off x="9210607" y="5672945"/>
            <a:ext cx="1944215" cy="492358"/>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複数検査</a:t>
            </a:r>
            <a:endParaRPr kumimoji="1" lang="ja-JP" altLang="en-US" dirty="0">
              <a:solidFill>
                <a:schemeClr val="tx1"/>
              </a:solidFill>
            </a:endParaRPr>
          </a:p>
        </p:txBody>
      </p:sp>
      <p:sp>
        <p:nvSpPr>
          <p:cNvPr id="20" name="正方形/長方形 19"/>
          <p:cNvSpPr/>
          <p:nvPr/>
        </p:nvSpPr>
        <p:spPr>
          <a:xfrm>
            <a:off x="1693491" y="3209633"/>
            <a:ext cx="1252420" cy="2091575"/>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プロセス</a:t>
            </a:r>
            <a:endParaRPr kumimoji="1" lang="ja-JP" altLang="en-US" dirty="0"/>
          </a:p>
        </p:txBody>
      </p:sp>
      <p:sp>
        <p:nvSpPr>
          <p:cNvPr id="21" name="正方形/長方形 20"/>
          <p:cNvSpPr/>
          <p:nvPr/>
        </p:nvSpPr>
        <p:spPr>
          <a:xfrm>
            <a:off x="1693491" y="5563552"/>
            <a:ext cx="1252420" cy="60175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t>適応範囲</a:t>
            </a:r>
            <a:endParaRPr kumimoji="1" lang="ja-JP" altLang="en-US" dirty="0"/>
          </a:p>
        </p:txBody>
      </p:sp>
      <p:sp>
        <p:nvSpPr>
          <p:cNvPr id="22" name="テキスト ボックス 21"/>
          <p:cNvSpPr txBox="1"/>
          <p:nvPr/>
        </p:nvSpPr>
        <p:spPr>
          <a:xfrm>
            <a:off x="3640390" y="3117314"/>
            <a:ext cx="809837" cy="400110"/>
          </a:xfrm>
          <a:prstGeom prst="rect">
            <a:avLst/>
          </a:prstGeom>
          <a:noFill/>
        </p:spPr>
        <p:txBody>
          <a:bodyPr wrap="none" rtlCol="0">
            <a:spAutoFit/>
          </a:bodyPr>
          <a:lstStyle/>
          <a:p>
            <a:r>
              <a:rPr kumimoji="1" lang="en-US" altLang="ja-JP" sz="2000" dirty="0" smtClean="0"/>
              <a:t>Step1</a:t>
            </a:r>
            <a:endParaRPr kumimoji="1" lang="ja-JP" altLang="en-US" sz="2000" dirty="0"/>
          </a:p>
        </p:txBody>
      </p:sp>
      <p:sp>
        <p:nvSpPr>
          <p:cNvPr id="23" name="テキスト ボックス 22"/>
          <p:cNvSpPr txBox="1"/>
          <p:nvPr/>
        </p:nvSpPr>
        <p:spPr>
          <a:xfrm>
            <a:off x="5615662" y="3117314"/>
            <a:ext cx="809837" cy="400110"/>
          </a:xfrm>
          <a:prstGeom prst="rect">
            <a:avLst/>
          </a:prstGeom>
          <a:noFill/>
        </p:spPr>
        <p:txBody>
          <a:bodyPr wrap="none" rtlCol="0">
            <a:spAutoFit/>
          </a:bodyPr>
          <a:lstStyle/>
          <a:p>
            <a:r>
              <a:rPr kumimoji="1" lang="en-US" altLang="ja-JP" sz="2000" dirty="0" smtClean="0"/>
              <a:t>Step2</a:t>
            </a:r>
            <a:endParaRPr kumimoji="1" lang="ja-JP" altLang="en-US" sz="2000" dirty="0"/>
          </a:p>
        </p:txBody>
      </p:sp>
      <p:sp>
        <p:nvSpPr>
          <p:cNvPr id="24" name="テキスト ボックス 23"/>
          <p:cNvSpPr txBox="1"/>
          <p:nvPr/>
        </p:nvSpPr>
        <p:spPr>
          <a:xfrm>
            <a:off x="7619904" y="3117314"/>
            <a:ext cx="809837" cy="400110"/>
          </a:xfrm>
          <a:prstGeom prst="rect">
            <a:avLst/>
          </a:prstGeom>
          <a:noFill/>
        </p:spPr>
        <p:txBody>
          <a:bodyPr wrap="none" rtlCol="0">
            <a:spAutoFit/>
          </a:bodyPr>
          <a:lstStyle/>
          <a:p>
            <a:r>
              <a:rPr kumimoji="1" lang="en-US" altLang="ja-JP" sz="2000" dirty="0" smtClean="0"/>
              <a:t>Step3</a:t>
            </a:r>
            <a:endParaRPr kumimoji="1" lang="ja-JP" altLang="en-US" sz="2000" dirty="0"/>
          </a:p>
        </p:txBody>
      </p:sp>
      <p:sp>
        <p:nvSpPr>
          <p:cNvPr id="25" name="テキスト ボックス 24"/>
          <p:cNvSpPr txBox="1"/>
          <p:nvPr/>
        </p:nvSpPr>
        <p:spPr>
          <a:xfrm>
            <a:off x="9707131" y="3117314"/>
            <a:ext cx="809837" cy="400110"/>
          </a:xfrm>
          <a:prstGeom prst="rect">
            <a:avLst/>
          </a:prstGeom>
          <a:noFill/>
        </p:spPr>
        <p:txBody>
          <a:bodyPr wrap="none" rtlCol="0">
            <a:spAutoFit/>
          </a:bodyPr>
          <a:lstStyle/>
          <a:p>
            <a:r>
              <a:rPr kumimoji="1" lang="en-US" altLang="ja-JP" sz="2000" dirty="0" smtClean="0"/>
              <a:t>Step4</a:t>
            </a:r>
            <a:endParaRPr kumimoji="1" lang="ja-JP" altLang="en-US" sz="2000" dirty="0"/>
          </a:p>
        </p:txBody>
      </p:sp>
      <p:sp>
        <p:nvSpPr>
          <p:cNvPr id="26" name="正方形/長方形 25"/>
          <p:cNvSpPr/>
          <p:nvPr/>
        </p:nvSpPr>
        <p:spPr>
          <a:xfrm>
            <a:off x="3089927" y="2996952"/>
            <a:ext cx="4072802" cy="2448272"/>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p:nvSpPr>
        <p:spPr>
          <a:xfrm>
            <a:off x="5898239" y="2626967"/>
            <a:ext cx="1288876" cy="356697"/>
          </a:xfrm>
          <a:prstGeom prst="rect">
            <a:avLst/>
          </a:prstGeom>
          <a:solidFill>
            <a:schemeClr val="accent4">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800" dirty="0" smtClean="0">
                <a:solidFill>
                  <a:srgbClr val="FF0000"/>
                </a:solidFill>
              </a:rPr>
              <a:t>対象範囲</a:t>
            </a:r>
            <a:endParaRPr kumimoji="1" lang="ja-JP" altLang="en-US" sz="1800" dirty="0">
              <a:solidFill>
                <a:srgbClr val="FF0000"/>
              </a:solidFill>
            </a:endParaRPr>
          </a:p>
        </p:txBody>
      </p:sp>
    </p:spTree>
    <p:extLst>
      <p:ext uri="{BB962C8B-B14F-4D97-AF65-F5344CB8AC3E}">
        <p14:creationId xmlns:p14="http://schemas.microsoft.com/office/powerpoint/2010/main" val="295528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検査基準の</a:t>
            </a:r>
            <a:r>
              <a:rPr lang="ja-JP" altLang="en-US" dirty="0" smtClean="0"/>
              <a:t>記載割合調査</a:t>
            </a:r>
            <a:endParaRPr kumimoji="1" lang="ja-JP" altLang="en-US" dirty="0"/>
          </a:p>
        </p:txBody>
      </p:sp>
      <p:sp>
        <p:nvSpPr>
          <p:cNvPr id="38" name="正方形/長方形 37"/>
          <p:cNvSpPr/>
          <p:nvPr/>
        </p:nvSpPr>
        <p:spPr>
          <a:xfrm>
            <a:off x="165528" y="793626"/>
            <a:ext cx="11850659" cy="1015663"/>
          </a:xfrm>
          <a:prstGeom prst="rect">
            <a:avLst/>
          </a:prstGeom>
        </p:spPr>
        <p:txBody>
          <a:bodyPr wrap="square">
            <a:spAutoFit/>
          </a:bodyPr>
          <a:lstStyle/>
          <a:p>
            <a:r>
              <a:rPr lang="ja-JP" altLang="en-US" sz="2000" dirty="0"/>
              <a:t>同一の検査基準の施設であれば、紐づけ可能であると考えられるため、</a:t>
            </a:r>
            <a:endParaRPr lang="en-US" altLang="ja-JP" sz="2000" dirty="0"/>
          </a:p>
          <a:p>
            <a:r>
              <a:rPr lang="en-US" altLang="ja-JP" sz="2000" dirty="0"/>
              <a:t>LDI</a:t>
            </a:r>
            <a:r>
              <a:rPr lang="ja-JP" altLang="en-US" sz="2000" dirty="0"/>
              <a:t>共同研究にて、利用可能な</a:t>
            </a:r>
            <a:r>
              <a:rPr lang="en-US" altLang="ja-JP" sz="2000" dirty="0"/>
              <a:t>15</a:t>
            </a:r>
            <a:r>
              <a:rPr lang="ja-JP" altLang="en-US" sz="2000" dirty="0"/>
              <a:t>施設の定量検査を対象に、</a:t>
            </a:r>
            <a:r>
              <a:rPr lang="en-US" altLang="ja-JP" sz="2000" dirty="0"/>
              <a:t>MML</a:t>
            </a:r>
            <a:r>
              <a:rPr lang="ja-JP" altLang="en-US" sz="2000" dirty="0" err="1"/>
              <a:t>の検</a:t>
            </a:r>
            <a:r>
              <a:rPr lang="ja-JP" altLang="en-US" sz="2000" dirty="0"/>
              <a:t>歴情報モジュールに、</a:t>
            </a:r>
            <a:endParaRPr lang="en-US" altLang="ja-JP" sz="2000" dirty="0"/>
          </a:p>
          <a:p>
            <a:r>
              <a:rPr lang="ja-JP" altLang="en-US" sz="2000" dirty="0"/>
              <a:t>基準値が記載されている割合を調査いたしましたが、定量検査の</a:t>
            </a:r>
            <a:r>
              <a:rPr lang="en-US" altLang="ja-JP" sz="2000" dirty="0"/>
              <a:t>19%</a:t>
            </a:r>
            <a:r>
              <a:rPr lang="ja-JP" altLang="en-US" sz="2000" dirty="0"/>
              <a:t>しか基準値が記載されて</a:t>
            </a:r>
            <a:r>
              <a:rPr lang="ja-JP" altLang="en-US" sz="2000" dirty="0" smtClean="0"/>
              <a:t>いませんでした。</a:t>
            </a:r>
            <a:endParaRPr lang="en-US" altLang="ja-JP" sz="2000" dirty="0"/>
          </a:p>
        </p:txBody>
      </p:sp>
      <p:graphicFrame>
        <p:nvGraphicFramePr>
          <p:cNvPr id="28" name="表 27"/>
          <p:cNvGraphicFramePr>
            <a:graphicFrameLocks noGrp="1"/>
          </p:cNvGraphicFramePr>
          <p:nvPr>
            <p:extLst>
              <p:ext uri="{D42A27DB-BD31-4B8C-83A1-F6EECF244321}">
                <p14:modId xmlns:p14="http://schemas.microsoft.com/office/powerpoint/2010/main" val="2481698346"/>
              </p:ext>
            </p:extLst>
          </p:nvPr>
        </p:nvGraphicFramePr>
        <p:xfrm>
          <a:off x="1709289" y="2420888"/>
          <a:ext cx="7200800" cy="3808391"/>
        </p:xfrm>
        <a:graphic>
          <a:graphicData uri="http://schemas.openxmlformats.org/drawingml/2006/table">
            <a:tbl>
              <a:tblPr/>
              <a:tblGrid>
                <a:gridCol w="2315114">
                  <a:extLst>
                    <a:ext uri="{9D8B030D-6E8A-4147-A177-3AD203B41FA5}">
                      <a16:colId xmlns:a16="http://schemas.microsoft.com/office/drawing/2014/main" val="4092159343"/>
                    </a:ext>
                  </a:extLst>
                </a:gridCol>
                <a:gridCol w="1325202">
                  <a:extLst>
                    <a:ext uri="{9D8B030D-6E8A-4147-A177-3AD203B41FA5}">
                      <a16:colId xmlns:a16="http://schemas.microsoft.com/office/drawing/2014/main" val="3306709471"/>
                    </a:ext>
                  </a:extLst>
                </a:gridCol>
                <a:gridCol w="1596630">
                  <a:extLst>
                    <a:ext uri="{9D8B030D-6E8A-4147-A177-3AD203B41FA5}">
                      <a16:colId xmlns:a16="http://schemas.microsoft.com/office/drawing/2014/main" val="3691679517"/>
                    </a:ext>
                  </a:extLst>
                </a:gridCol>
                <a:gridCol w="1963854">
                  <a:extLst>
                    <a:ext uri="{9D8B030D-6E8A-4147-A177-3AD203B41FA5}">
                      <a16:colId xmlns:a16="http://schemas.microsoft.com/office/drawing/2014/main" val="2166532659"/>
                    </a:ext>
                  </a:extLst>
                </a:gridCol>
              </a:tblGrid>
              <a:tr h="224023">
                <a:tc>
                  <a:txBody>
                    <a:bodyPr/>
                    <a:lstStyle/>
                    <a:p>
                      <a:pPr algn="l" fontAlgn="ctr"/>
                      <a:r>
                        <a:rPr lang="ja-JP" altLang="en-US" sz="1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施設名</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定量検査数</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rPr>
                        <a:t>基準値</a:t>
                      </a:r>
                      <a:r>
                        <a:rPr lang="ja-JP" altLang="en-US" sz="1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あり検査数</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2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記載割合</a:t>
                      </a:r>
                      <a:endPar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759197098"/>
                  </a:ext>
                </a:extLst>
              </a:tr>
              <a:tr h="224023">
                <a:tc>
                  <a:txBody>
                    <a:bodyPr/>
                    <a:lstStyle/>
                    <a:p>
                      <a:pPr algn="l" fontAlgn="ctr"/>
                      <a:r>
                        <a:rPr lang="zh-TW"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rPr>
                        <a:t>柏葉脳神経外科病院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444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8949762"/>
                  </a:ext>
                </a:extLst>
              </a:tr>
              <a:tr h="224023">
                <a:tc>
                  <a:txBody>
                    <a:bodyPr/>
                    <a:lstStyle/>
                    <a:p>
                      <a:pPr algn="l" fontAlgn="ctr"/>
                      <a:r>
                        <a:rPr lang="ja-JP" altLang="en-US" sz="1200" b="0" i="0" u="none" strike="noStrike" dirty="0">
                          <a:solidFill>
                            <a:srgbClr val="000000"/>
                          </a:solidFill>
                          <a:effectLst/>
                          <a:latin typeface="ＭＳ Ｐゴシック" panose="020B0600070205080204" pitchFamily="50" charset="-128"/>
                          <a:ea typeface="ＭＳ Ｐゴシック" panose="020B0600070205080204" pitchFamily="50" charset="-128"/>
                        </a:rPr>
                        <a:t>伊万里有田共立病院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769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522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743976"/>
                  </a:ext>
                </a:extLst>
              </a:tr>
              <a:tr h="224023">
                <a:tc>
                  <a:txBody>
                    <a:bodyPr/>
                    <a:lstStyle/>
                    <a:p>
                      <a:pPr algn="l"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KKR</a:t>
                      </a: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札幌医療センター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918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229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85072"/>
                  </a:ext>
                </a:extLst>
              </a:tr>
              <a:tr h="224023">
                <a:tc>
                  <a:txBody>
                    <a:bodyPr/>
                    <a:lstStyle/>
                    <a:p>
                      <a:pPr algn="l" fontAlgn="ctr"/>
                      <a:r>
                        <a:rPr lang="zh-CN"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名古屋徳洲会病院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989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7866003"/>
                  </a:ext>
                </a:extLst>
              </a:tr>
              <a:tr h="224023">
                <a:tc>
                  <a:txBody>
                    <a:bodyPr/>
                    <a:lstStyle/>
                    <a:p>
                      <a:pPr algn="l" fontAlgn="ctr"/>
                      <a:r>
                        <a:rPr lang="zh-TW"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岐阜県立多治見病院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1407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3851478"/>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亀田総合病院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936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4669936"/>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名古屋第二赤十字病院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2696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537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824388"/>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聖マリアンナ医科大学病院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1061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186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0845028"/>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名古屋第一赤十字病院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1086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179008"/>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聖マリア病院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1883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327509"/>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静岡県立総合病院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1638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539016"/>
                  </a:ext>
                </a:extLst>
              </a:tr>
              <a:tr h="224023">
                <a:tc>
                  <a:txBody>
                    <a:bodyPr/>
                    <a:lstStyle/>
                    <a:p>
                      <a:pPr algn="l" fontAlgn="ctr"/>
                      <a:r>
                        <a:rPr lang="zh-CN"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京都大学病院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1470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ＭＳ Ｐゴシック" panose="020B0600070205080204" pitchFamily="50" charset="-128"/>
                          <a:ea typeface="ＭＳ Ｐゴシック" panose="020B0600070205080204"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9138477"/>
                  </a:ext>
                </a:extLst>
              </a:tr>
              <a:tr h="224023">
                <a:tc>
                  <a:txBody>
                    <a:bodyPr/>
                    <a:lstStyle/>
                    <a:p>
                      <a:pPr algn="l" fontAlgn="ctr"/>
                      <a:r>
                        <a:rPr lang="zh-CN"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宮崎大学医学部附属病院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551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242058"/>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宮崎善仁会病院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705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212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7999820"/>
                  </a:ext>
                </a:extLst>
              </a:tr>
              <a:tr h="224023">
                <a:tc>
                  <a:txBody>
                    <a:bodyPr/>
                    <a:lstStyle/>
                    <a:p>
                      <a:pPr algn="l" fontAlgn="ctr"/>
                      <a:r>
                        <a:rPr lang="ja-JP" altLang="en-US" sz="1200" b="0" i="0" u="none" strike="noStrike">
                          <a:solidFill>
                            <a:srgbClr val="000000"/>
                          </a:solidFill>
                          <a:effectLst/>
                          <a:latin typeface="ＭＳ Ｐゴシック" panose="020B0600070205080204" pitchFamily="50" charset="-128"/>
                          <a:ea typeface="ＭＳ Ｐゴシック" panose="020B0600070205080204" pitchFamily="50" charset="-128"/>
                        </a:rPr>
                        <a:t>宮崎市郡医師会病院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1095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ＭＳ Ｐゴシック" panose="020B0600070205080204" pitchFamily="50" charset="-128"/>
                          <a:ea typeface="ＭＳ Ｐゴシック" panose="020B0600070205080204" pitchFamily="50" charset="-128"/>
                        </a:rPr>
                        <a:t>465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270542"/>
                  </a:ext>
                </a:extLst>
              </a:tr>
              <a:tr h="224023">
                <a:tc>
                  <a:txBody>
                    <a:bodyPr/>
                    <a:lstStyle/>
                    <a:p>
                      <a:pPr algn="l" fontAlgn="ctr"/>
                      <a:r>
                        <a:rPr lang="ja-JP" altLang="en-US" sz="1200" b="1" i="0" u="none" strike="noStrike" dirty="0">
                          <a:solidFill>
                            <a:srgbClr val="FF0000"/>
                          </a:solidFill>
                          <a:effectLst/>
                          <a:latin typeface="ＭＳ Ｐゴシック" panose="020B0600070205080204" pitchFamily="50" charset="-128"/>
                          <a:ea typeface="ＭＳ Ｐゴシック" panose="020B0600070205080204" pitchFamily="50" charset="-128"/>
                        </a:rPr>
                        <a:t>合計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18587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3481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848407"/>
                  </a:ext>
                </a:extLst>
              </a:tr>
            </a:tbl>
          </a:graphicData>
        </a:graphic>
      </p:graphicFrame>
      <p:cxnSp>
        <p:nvCxnSpPr>
          <p:cNvPr id="29" name="直線コネクタ 28"/>
          <p:cNvCxnSpPr/>
          <p:nvPr/>
        </p:nvCxnSpPr>
        <p:spPr>
          <a:xfrm>
            <a:off x="1715513" y="2276872"/>
            <a:ext cx="7185727"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テキスト ボックス 29"/>
          <p:cNvSpPr txBox="1"/>
          <p:nvPr/>
        </p:nvSpPr>
        <p:spPr>
          <a:xfrm>
            <a:off x="1715512" y="1844824"/>
            <a:ext cx="7185727" cy="372731"/>
          </a:xfrm>
          <a:prstGeom prst="rect">
            <a:avLst/>
          </a:prstGeom>
          <a:noFill/>
        </p:spPr>
        <p:txBody>
          <a:bodyPr wrap="square" rtlCol="0">
            <a:spAutoFit/>
          </a:bodyPr>
          <a:lstStyle/>
          <a:p>
            <a:pPr algn="ctr"/>
            <a:r>
              <a:rPr lang="ja-JP" altLang="en-US" dirty="0" smtClean="0"/>
              <a:t>基準値の記載割合</a:t>
            </a:r>
            <a:endParaRPr kumimoji="1" lang="ja-JP" altLang="en-US" dirty="0"/>
          </a:p>
        </p:txBody>
      </p:sp>
    </p:spTree>
    <p:extLst>
      <p:ext uri="{BB962C8B-B14F-4D97-AF65-F5344CB8AC3E}">
        <p14:creationId xmlns:p14="http://schemas.microsoft.com/office/powerpoint/2010/main" val="139651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Contents</a:t>
            </a:r>
            <a:endParaRPr kumimoji="1" lang="ja-JP" altLang="en-US" dirty="0"/>
          </a:p>
        </p:txBody>
      </p:sp>
      <p:sp>
        <p:nvSpPr>
          <p:cNvPr id="5" name="テキスト プレースホルダー 4"/>
          <p:cNvSpPr>
            <a:spLocks noGrp="1"/>
          </p:cNvSpPr>
          <p:nvPr>
            <p:ph type="body" sz="quarter" idx="10"/>
          </p:nvPr>
        </p:nvSpPr>
        <p:spPr>
          <a:xfrm>
            <a:off x="2208211" y="887199"/>
            <a:ext cx="9712855" cy="2783101"/>
          </a:xfrm>
        </p:spPr>
        <p:txBody>
          <a:bodyPr/>
          <a:lstStyle/>
          <a:p>
            <a:pPr marL="342900" lvl="0" indent="-342900" algn="just">
              <a:spcAft>
                <a:spcPts val="0"/>
              </a:spcAft>
              <a:buFont typeface="+mj-lt"/>
              <a:buAutoNum type="arabicPeriod"/>
              <a:tabLst>
                <a:tab pos="457200" algn="l"/>
              </a:tabLst>
            </a:pPr>
            <a:r>
              <a:rPr lang="en-US" altLang="ja-JP" dirty="0">
                <a:latin typeface="+mn-ea"/>
                <a:ea typeface="+mn-ea"/>
                <a:cs typeface="ＭＳ Ｐゴシック" panose="020B0600070205080204" pitchFamily="50" charset="-128"/>
              </a:rPr>
              <a:t>LDI</a:t>
            </a:r>
            <a:r>
              <a:rPr lang="ja-JP" altLang="ja-JP" dirty="0">
                <a:latin typeface="+mn-ea"/>
                <a:ea typeface="+mn-ea"/>
                <a:cs typeface="ＭＳ Ｐゴシック" panose="020B0600070205080204" pitchFamily="50" charset="-128"/>
              </a:rPr>
              <a:t>共同研究の概要</a:t>
            </a:r>
            <a:r>
              <a:rPr lang="ja-JP" altLang="ja-JP" dirty="0" smtClean="0">
                <a:latin typeface="+mn-ea"/>
                <a:ea typeface="+mn-ea"/>
                <a:cs typeface="ＭＳ Ｐゴシック" panose="020B0600070205080204" pitchFamily="50" charset="-128"/>
              </a:rPr>
              <a:t>・</a:t>
            </a:r>
            <a:r>
              <a:rPr lang="ja-JP" altLang="en-US" dirty="0" smtClean="0">
                <a:latin typeface="+mn-ea"/>
                <a:ea typeface="+mn-ea"/>
                <a:cs typeface="ＭＳ Ｐゴシック" panose="020B0600070205080204" pitchFamily="50" charset="-128"/>
              </a:rPr>
              <a:t>実施内容</a:t>
            </a:r>
            <a:r>
              <a:rPr lang="ja-JP" altLang="ja-JP" dirty="0" smtClean="0">
                <a:latin typeface="+mn-ea"/>
                <a:ea typeface="+mn-ea"/>
                <a:cs typeface="ＭＳ Ｐゴシック" panose="020B0600070205080204" pitchFamily="50" charset="-128"/>
              </a:rPr>
              <a:t>説明</a:t>
            </a:r>
            <a:r>
              <a:rPr lang="ja-JP" altLang="en-US" dirty="0">
                <a:latin typeface="+mn-ea"/>
                <a:cs typeface="ＭＳ Ｐゴシック" panose="020B0600070205080204" pitchFamily="50" charset="-128"/>
              </a:rPr>
              <a:t>　</a:t>
            </a:r>
            <a:r>
              <a:rPr lang="en-US" altLang="ja-JP" dirty="0" smtClean="0">
                <a:latin typeface="+mn-ea"/>
                <a:cs typeface="ＭＳ Ｐゴシック" panose="020B0600070205080204" pitchFamily="50" charset="-128"/>
              </a:rPr>
              <a:t>※</a:t>
            </a:r>
            <a:r>
              <a:rPr lang="ja-JP" altLang="en-US" dirty="0" smtClean="0">
                <a:latin typeface="+mn-ea"/>
                <a:cs typeface="ＭＳ Ｐゴシック" panose="020B0600070205080204" pitchFamily="50" charset="-128"/>
              </a:rPr>
              <a:t>キックオフ資料再掲</a:t>
            </a:r>
            <a:endParaRPr lang="ja-JP" altLang="ja-JP" sz="1800" dirty="0">
              <a:latin typeface="+mn-ea"/>
              <a:ea typeface="+mn-ea"/>
              <a:cs typeface="ＭＳ Ｐゴシック" panose="020B0600070205080204" pitchFamily="50" charset="-128"/>
            </a:endParaRPr>
          </a:p>
          <a:p>
            <a:pPr marL="342900" lvl="0" indent="-342900" algn="just">
              <a:spcAft>
                <a:spcPts val="0"/>
              </a:spcAft>
              <a:tabLst>
                <a:tab pos="457200" algn="l"/>
              </a:tabLst>
            </a:pPr>
            <a:r>
              <a:rPr lang="ja-JP" altLang="en-US" sz="1800" dirty="0" smtClean="0">
                <a:latin typeface="+mn-ea"/>
                <a:cs typeface="ＭＳ Ｐゴシック" panose="020B0600070205080204" pitchFamily="50" charset="-128"/>
              </a:rPr>
              <a:t>電子</a:t>
            </a:r>
            <a:r>
              <a:rPr lang="ja-JP" altLang="en-US" sz="1800" dirty="0">
                <a:latin typeface="+mn-ea"/>
                <a:cs typeface="ＭＳ Ｐゴシック" panose="020B0600070205080204" pitchFamily="50" charset="-128"/>
              </a:rPr>
              <a:t>カルテベンダ差異による、</a:t>
            </a:r>
            <a:r>
              <a:rPr lang="en-US" altLang="ja-JP" sz="1800" dirty="0">
                <a:latin typeface="+mn-ea"/>
                <a:cs typeface="ＭＳ Ｐゴシック" panose="020B0600070205080204" pitchFamily="50" charset="-128"/>
              </a:rPr>
              <a:t>MML</a:t>
            </a:r>
            <a:r>
              <a:rPr lang="ja-JP" altLang="en-US" sz="1800" dirty="0">
                <a:latin typeface="+mn-ea"/>
                <a:cs typeface="ＭＳ Ｐゴシック" panose="020B0600070205080204" pitchFamily="50" charset="-128"/>
              </a:rPr>
              <a:t>モジュールの傾向分析</a:t>
            </a:r>
            <a:r>
              <a:rPr lang="en-US" altLang="ja-JP" sz="1800" dirty="0">
                <a:latin typeface="+mn-ea"/>
                <a:cs typeface="ＭＳ Ｐゴシック" panose="020B0600070205080204" pitchFamily="50" charset="-128"/>
              </a:rPr>
              <a:t>/</a:t>
            </a:r>
            <a:r>
              <a:rPr lang="ja-JP" altLang="en-US" sz="1800" dirty="0">
                <a:latin typeface="+mn-ea"/>
                <a:cs typeface="ＭＳ Ｐゴシック" panose="020B0600070205080204" pitchFamily="50" charset="-128"/>
              </a:rPr>
              <a:t>差異</a:t>
            </a:r>
            <a:r>
              <a:rPr lang="ja-JP" altLang="en-US" sz="1800" dirty="0" smtClean="0">
                <a:latin typeface="+mn-ea"/>
                <a:cs typeface="ＭＳ Ｐゴシック" panose="020B0600070205080204" pitchFamily="50" charset="-128"/>
              </a:rPr>
              <a:t>確認</a:t>
            </a:r>
            <a:endParaRPr lang="en-US" altLang="ja-JP" sz="1800" dirty="0" smtClean="0">
              <a:latin typeface="+mn-ea"/>
              <a:cs typeface="ＭＳ Ｐゴシック" panose="020B0600070205080204" pitchFamily="50" charset="-128"/>
            </a:endParaRPr>
          </a:p>
          <a:p>
            <a:pPr marL="342900" lvl="0" indent="-342900" algn="just">
              <a:spcAft>
                <a:spcPts val="0"/>
              </a:spcAft>
              <a:tabLst>
                <a:tab pos="457200" algn="l"/>
              </a:tabLst>
            </a:pPr>
            <a:r>
              <a:rPr lang="ja-JP" altLang="en-US" sz="1800" dirty="0">
                <a:latin typeface="+mn-ea"/>
                <a:cs typeface="ＭＳ Ｐゴシック" panose="020B0600070205080204" pitchFamily="50" charset="-128"/>
              </a:rPr>
              <a:t>分析ツール開発</a:t>
            </a:r>
            <a:r>
              <a:rPr lang="en-US" altLang="ja-JP" sz="1800" dirty="0">
                <a:latin typeface="+mn-ea"/>
                <a:cs typeface="ＭＳ Ｐゴシック" panose="020B0600070205080204" pitchFamily="50" charset="-128"/>
              </a:rPr>
              <a:t>/</a:t>
            </a:r>
            <a:r>
              <a:rPr lang="ja-JP" altLang="en-US" sz="1800" dirty="0">
                <a:latin typeface="+mn-ea"/>
                <a:cs typeface="ＭＳ Ｐゴシック" panose="020B0600070205080204" pitchFamily="50" charset="-128"/>
              </a:rPr>
              <a:t>検証</a:t>
            </a:r>
            <a:r>
              <a:rPr lang="en-US" altLang="ja-JP" sz="1800" dirty="0">
                <a:latin typeface="+mn-ea"/>
                <a:cs typeface="ＭＳ Ｐゴシック" panose="020B0600070205080204" pitchFamily="50" charset="-128"/>
              </a:rPr>
              <a:t>_</a:t>
            </a:r>
            <a:r>
              <a:rPr lang="ja-JP" altLang="en-US" sz="1800" dirty="0">
                <a:latin typeface="+mn-ea"/>
                <a:cs typeface="ＭＳ Ｐゴシック" panose="020B0600070205080204" pitchFamily="50" charset="-128"/>
              </a:rPr>
              <a:t>検査値分類</a:t>
            </a:r>
            <a:r>
              <a:rPr lang="ja-JP" altLang="en-US" sz="1800" dirty="0" smtClean="0">
                <a:latin typeface="+mn-ea"/>
                <a:cs typeface="ＭＳ Ｐゴシック" panose="020B0600070205080204" pitchFamily="50" charset="-128"/>
              </a:rPr>
              <a:t>機能</a:t>
            </a:r>
            <a:endParaRPr lang="en-US" altLang="ja-JP" sz="1800" dirty="0" smtClean="0">
              <a:latin typeface="+mn-ea"/>
              <a:cs typeface="ＭＳ Ｐゴシック" panose="020B0600070205080204" pitchFamily="50" charset="-128"/>
            </a:endParaRPr>
          </a:p>
          <a:p>
            <a:pPr marL="342900" lvl="0" indent="-342900" algn="just">
              <a:spcAft>
                <a:spcPts val="0"/>
              </a:spcAft>
              <a:tabLst>
                <a:tab pos="457200" algn="l"/>
              </a:tabLst>
            </a:pPr>
            <a:r>
              <a:rPr lang="ja-JP" altLang="en-US" sz="1800" dirty="0">
                <a:latin typeface="+mn-ea"/>
                <a:ea typeface="+mn-ea"/>
                <a:cs typeface="ＭＳ Ｐゴシック" panose="020B0600070205080204" pitchFamily="50" charset="-128"/>
              </a:rPr>
              <a:t>次</a:t>
            </a:r>
            <a:r>
              <a:rPr lang="ja-JP" altLang="en-US" sz="1800" dirty="0" smtClean="0">
                <a:latin typeface="+mn-ea"/>
                <a:ea typeface="+mn-ea"/>
                <a:cs typeface="ＭＳ Ｐゴシック" panose="020B0600070205080204" pitchFamily="50" charset="-128"/>
              </a:rPr>
              <a:t>年度研究テーマ案</a:t>
            </a:r>
            <a:endParaRPr lang="ja-JP" altLang="ja-JP" sz="1800" dirty="0">
              <a:latin typeface="+mn-ea"/>
              <a:ea typeface="+mn-ea"/>
              <a:cs typeface="ＭＳ Ｐゴシック" panose="020B0600070205080204" pitchFamily="50" charset="-128"/>
            </a:endParaRPr>
          </a:p>
        </p:txBody>
      </p:sp>
    </p:spTree>
    <p:extLst>
      <p:ext uri="{BB962C8B-B14F-4D97-AF65-F5344CB8AC3E}">
        <p14:creationId xmlns:p14="http://schemas.microsoft.com/office/powerpoint/2010/main" val="260093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検査値の紐づけ案</a:t>
            </a:r>
            <a:endParaRPr kumimoji="1" lang="ja-JP" altLang="en-US" dirty="0"/>
          </a:p>
        </p:txBody>
      </p:sp>
      <p:sp>
        <p:nvSpPr>
          <p:cNvPr id="38" name="正方形/長方形 37"/>
          <p:cNvSpPr/>
          <p:nvPr/>
        </p:nvSpPr>
        <p:spPr>
          <a:xfrm>
            <a:off x="165528" y="793626"/>
            <a:ext cx="11850659" cy="707886"/>
          </a:xfrm>
          <a:prstGeom prst="rect">
            <a:avLst/>
          </a:prstGeom>
        </p:spPr>
        <p:txBody>
          <a:bodyPr wrap="square">
            <a:spAutoFit/>
          </a:bodyPr>
          <a:lstStyle/>
          <a:p>
            <a:r>
              <a:rPr lang="ja-JP" altLang="en-US" sz="2000" dirty="0"/>
              <a:t>基準値が記載されていない割合が多いため、クラスタリングを行い、検査基準が明確なものと同じクラスタに分類されたものを同じ検査基準とみなし紐づけを行う方針と致します。</a:t>
            </a:r>
            <a:endParaRPr lang="en-US" altLang="ja-JP" sz="2000" dirty="0"/>
          </a:p>
        </p:txBody>
      </p:sp>
      <p:sp>
        <p:nvSpPr>
          <p:cNvPr id="7" name="正方形/長方形 6"/>
          <p:cNvSpPr/>
          <p:nvPr/>
        </p:nvSpPr>
        <p:spPr>
          <a:xfrm>
            <a:off x="1691756" y="3284984"/>
            <a:ext cx="2664296" cy="19442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tx1"/>
                </a:solidFill>
              </a:rPr>
              <a:t>検査基準</a:t>
            </a:r>
            <a:r>
              <a:rPr kumimoji="1" lang="en-US" altLang="ja-JP" dirty="0" smtClean="0">
                <a:solidFill>
                  <a:schemeClr val="tx1"/>
                </a:solidFill>
              </a:rPr>
              <a:t>A</a:t>
            </a:r>
          </a:p>
          <a:p>
            <a:pPr algn="ctr"/>
            <a:r>
              <a:rPr lang="ja-JP" altLang="en-US" dirty="0">
                <a:solidFill>
                  <a:schemeClr val="tx1"/>
                </a:solidFill>
              </a:rPr>
              <a:t>検査基準</a:t>
            </a:r>
            <a:r>
              <a:rPr lang="en-US" altLang="ja-JP" dirty="0" smtClean="0">
                <a:solidFill>
                  <a:schemeClr val="tx1"/>
                </a:solidFill>
              </a:rPr>
              <a:t>A</a:t>
            </a:r>
          </a:p>
          <a:p>
            <a:pPr algn="ctr"/>
            <a:r>
              <a:rPr lang="ja-JP" altLang="en-US" dirty="0" smtClean="0">
                <a:solidFill>
                  <a:schemeClr val="tx1"/>
                </a:solidFill>
              </a:rPr>
              <a:t>検査基準不明</a:t>
            </a:r>
            <a:endParaRPr lang="en-US" altLang="ja-JP" dirty="0">
              <a:solidFill>
                <a:schemeClr val="tx1"/>
              </a:solidFill>
            </a:endParaRPr>
          </a:p>
          <a:p>
            <a:pPr algn="ctr"/>
            <a:r>
              <a:rPr lang="ja-JP" altLang="en-US" dirty="0">
                <a:solidFill>
                  <a:schemeClr val="tx1"/>
                </a:solidFill>
              </a:rPr>
              <a:t>検査基準不明</a:t>
            </a:r>
            <a:endParaRPr lang="en-US" altLang="ja-JP" dirty="0">
              <a:solidFill>
                <a:schemeClr val="tx1"/>
              </a:solidFill>
            </a:endParaRPr>
          </a:p>
          <a:p>
            <a:pPr algn="ctr"/>
            <a:r>
              <a:rPr lang="ja-JP" altLang="en-US" dirty="0">
                <a:solidFill>
                  <a:schemeClr val="tx1"/>
                </a:solidFill>
              </a:rPr>
              <a:t>検査基準</a:t>
            </a:r>
            <a:r>
              <a:rPr lang="ja-JP" altLang="en-US" dirty="0" smtClean="0">
                <a:solidFill>
                  <a:schemeClr val="tx1"/>
                </a:solidFill>
              </a:rPr>
              <a:t>不明</a:t>
            </a:r>
            <a:endParaRPr lang="en-US" altLang="ja-JP" dirty="0">
              <a:solidFill>
                <a:schemeClr val="tx1"/>
              </a:solidFill>
            </a:endParaRPr>
          </a:p>
        </p:txBody>
      </p:sp>
      <p:cxnSp>
        <p:nvCxnSpPr>
          <p:cNvPr id="8" name="直線コネクタ 7"/>
          <p:cNvCxnSpPr/>
          <p:nvPr/>
        </p:nvCxnSpPr>
        <p:spPr>
          <a:xfrm>
            <a:off x="1650776" y="2276872"/>
            <a:ext cx="865865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50774" y="1844824"/>
            <a:ext cx="8658659" cy="372731"/>
          </a:xfrm>
          <a:prstGeom prst="rect">
            <a:avLst/>
          </a:prstGeom>
          <a:noFill/>
        </p:spPr>
        <p:txBody>
          <a:bodyPr wrap="square" rtlCol="0">
            <a:spAutoFit/>
          </a:bodyPr>
          <a:lstStyle/>
          <a:p>
            <a:pPr algn="ctr"/>
            <a:r>
              <a:rPr kumimoji="1" lang="ja-JP" altLang="en-US" dirty="0" smtClean="0"/>
              <a:t>紐づけイメージ</a:t>
            </a:r>
            <a:endParaRPr kumimoji="1" lang="ja-JP" altLang="en-US" dirty="0"/>
          </a:p>
        </p:txBody>
      </p:sp>
      <p:sp>
        <p:nvSpPr>
          <p:cNvPr id="10" name="テキスト ボックス 9"/>
          <p:cNvSpPr txBox="1"/>
          <p:nvPr/>
        </p:nvSpPr>
        <p:spPr>
          <a:xfrm>
            <a:off x="1691756" y="2799812"/>
            <a:ext cx="2664296" cy="372731"/>
          </a:xfrm>
          <a:prstGeom prst="rect">
            <a:avLst/>
          </a:prstGeom>
          <a:noFill/>
        </p:spPr>
        <p:txBody>
          <a:bodyPr wrap="square" rtlCol="0">
            <a:spAutoFit/>
          </a:bodyPr>
          <a:lstStyle/>
          <a:p>
            <a:pPr algn="ctr"/>
            <a:r>
              <a:rPr kumimoji="1" lang="ja-JP" altLang="en-US" dirty="0" smtClean="0"/>
              <a:t>クラスタ１</a:t>
            </a:r>
            <a:endParaRPr kumimoji="1" lang="ja-JP" altLang="en-US" dirty="0"/>
          </a:p>
        </p:txBody>
      </p:sp>
      <p:sp>
        <p:nvSpPr>
          <p:cNvPr id="11" name="正方形/長方形 10"/>
          <p:cNvSpPr/>
          <p:nvPr/>
        </p:nvSpPr>
        <p:spPr>
          <a:xfrm>
            <a:off x="4716092" y="3284984"/>
            <a:ext cx="2664296" cy="19442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検査</a:t>
            </a:r>
            <a:r>
              <a:rPr lang="ja-JP" altLang="en-US" dirty="0" smtClean="0">
                <a:solidFill>
                  <a:schemeClr val="tx1"/>
                </a:solidFill>
              </a:rPr>
              <a:t>基準</a:t>
            </a:r>
            <a:r>
              <a:rPr lang="en-US" altLang="ja-JP" dirty="0" smtClean="0">
                <a:solidFill>
                  <a:schemeClr val="tx1"/>
                </a:solidFill>
              </a:rPr>
              <a:t>B</a:t>
            </a:r>
            <a:endParaRPr lang="en-US" altLang="ja-JP" dirty="0">
              <a:solidFill>
                <a:schemeClr val="tx1"/>
              </a:solidFill>
            </a:endParaRPr>
          </a:p>
          <a:p>
            <a:pPr algn="ctr"/>
            <a:r>
              <a:rPr lang="ja-JP" altLang="en-US" dirty="0">
                <a:solidFill>
                  <a:schemeClr val="tx1"/>
                </a:solidFill>
              </a:rPr>
              <a:t>検査</a:t>
            </a:r>
            <a:r>
              <a:rPr lang="ja-JP" altLang="en-US" dirty="0" smtClean="0">
                <a:solidFill>
                  <a:schemeClr val="tx1"/>
                </a:solidFill>
              </a:rPr>
              <a:t>基準</a:t>
            </a:r>
            <a:r>
              <a:rPr lang="en-US" altLang="ja-JP" dirty="0" smtClean="0">
                <a:solidFill>
                  <a:schemeClr val="tx1"/>
                </a:solidFill>
              </a:rPr>
              <a:t>B</a:t>
            </a:r>
            <a:endParaRPr lang="en-US" altLang="ja-JP" dirty="0">
              <a:solidFill>
                <a:schemeClr val="tx1"/>
              </a:solidFill>
            </a:endParaRPr>
          </a:p>
          <a:p>
            <a:pPr algn="ctr"/>
            <a:r>
              <a:rPr lang="ja-JP" altLang="en-US" dirty="0">
                <a:solidFill>
                  <a:schemeClr val="tx1"/>
                </a:solidFill>
              </a:rPr>
              <a:t>検査基準不明</a:t>
            </a:r>
            <a:endParaRPr lang="en-US" altLang="ja-JP" dirty="0">
              <a:solidFill>
                <a:schemeClr val="tx1"/>
              </a:solidFill>
            </a:endParaRPr>
          </a:p>
          <a:p>
            <a:pPr algn="ctr"/>
            <a:r>
              <a:rPr lang="ja-JP" altLang="en-US" dirty="0">
                <a:solidFill>
                  <a:schemeClr val="tx1"/>
                </a:solidFill>
              </a:rPr>
              <a:t>検査基準不明</a:t>
            </a:r>
            <a:endParaRPr lang="en-US" altLang="ja-JP" dirty="0">
              <a:solidFill>
                <a:schemeClr val="tx1"/>
              </a:solidFill>
            </a:endParaRPr>
          </a:p>
          <a:p>
            <a:pPr algn="ctr"/>
            <a:r>
              <a:rPr lang="ja-JP" altLang="en-US" dirty="0">
                <a:solidFill>
                  <a:schemeClr val="tx1"/>
                </a:solidFill>
              </a:rPr>
              <a:t>検査基準</a:t>
            </a:r>
            <a:r>
              <a:rPr lang="ja-JP" altLang="en-US" dirty="0" smtClean="0">
                <a:solidFill>
                  <a:schemeClr val="tx1"/>
                </a:solidFill>
              </a:rPr>
              <a:t>不明</a:t>
            </a:r>
            <a:endParaRPr lang="en-US" altLang="ja-JP" dirty="0">
              <a:solidFill>
                <a:schemeClr val="tx1"/>
              </a:solidFill>
            </a:endParaRPr>
          </a:p>
        </p:txBody>
      </p:sp>
      <p:sp>
        <p:nvSpPr>
          <p:cNvPr id="12" name="テキスト ボックス 11"/>
          <p:cNvSpPr txBox="1"/>
          <p:nvPr/>
        </p:nvSpPr>
        <p:spPr>
          <a:xfrm>
            <a:off x="4716092" y="2799812"/>
            <a:ext cx="2664296" cy="372731"/>
          </a:xfrm>
          <a:prstGeom prst="rect">
            <a:avLst/>
          </a:prstGeom>
          <a:noFill/>
        </p:spPr>
        <p:txBody>
          <a:bodyPr wrap="square" rtlCol="0">
            <a:spAutoFit/>
          </a:bodyPr>
          <a:lstStyle/>
          <a:p>
            <a:pPr algn="ctr"/>
            <a:r>
              <a:rPr kumimoji="1" lang="ja-JP" altLang="en-US" dirty="0" smtClean="0"/>
              <a:t>クラスタ</a:t>
            </a:r>
            <a:r>
              <a:rPr kumimoji="1" lang="en-US" altLang="ja-JP" dirty="0" smtClean="0"/>
              <a:t>2</a:t>
            </a:r>
            <a:endParaRPr kumimoji="1" lang="ja-JP" altLang="en-US" dirty="0"/>
          </a:p>
        </p:txBody>
      </p:sp>
      <p:sp>
        <p:nvSpPr>
          <p:cNvPr id="13" name="正方形/長方形 12"/>
          <p:cNvSpPr/>
          <p:nvPr/>
        </p:nvSpPr>
        <p:spPr>
          <a:xfrm>
            <a:off x="7728938" y="3284984"/>
            <a:ext cx="2664296" cy="1944216"/>
          </a:xfrm>
          <a:prstGeom prst="rect">
            <a:avLst/>
          </a:prstGeom>
          <a:solidFill>
            <a:schemeClr val="bg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solidFill>
              </a:rPr>
              <a:t>検査</a:t>
            </a:r>
            <a:r>
              <a:rPr lang="ja-JP" altLang="en-US" dirty="0" smtClean="0">
                <a:solidFill>
                  <a:schemeClr val="tx1"/>
                </a:solidFill>
              </a:rPr>
              <a:t>基準</a:t>
            </a:r>
            <a:r>
              <a:rPr lang="en-US" altLang="ja-JP" dirty="0" smtClean="0">
                <a:solidFill>
                  <a:schemeClr val="tx1"/>
                </a:solidFill>
              </a:rPr>
              <a:t>C</a:t>
            </a:r>
            <a:endParaRPr lang="en-US" altLang="ja-JP" dirty="0">
              <a:solidFill>
                <a:schemeClr val="tx1"/>
              </a:solidFill>
            </a:endParaRPr>
          </a:p>
          <a:p>
            <a:pPr algn="ctr"/>
            <a:r>
              <a:rPr lang="ja-JP" altLang="en-US" dirty="0">
                <a:solidFill>
                  <a:schemeClr val="tx1"/>
                </a:solidFill>
              </a:rPr>
              <a:t>検査</a:t>
            </a:r>
            <a:r>
              <a:rPr lang="ja-JP" altLang="en-US" dirty="0" smtClean="0">
                <a:solidFill>
                  <a:schemeClr val="tx1"/>
                </a:solidFill>
              </a:rPr>
              <a:t>基準</a:t>
            </a:r>
            <a:r>
              <a:rPr lang="en-US" altLang="ja-JP" dirty="0" smtClean="0">
                <a:solidFill>
                  <a:schemeClr val="tx1"/>
                </a:solidFill>
              </a:rPr>
              <a:t>C</a:t>
            </a:r>
            <a:endParaRPr lang="en-US" altLang="ja-JP" dirty="0">
              <a:solidFill>
                <a:schemeClr val="tx1"/>
              </a:solidFill>
            </a:endParaRPr>
          </a:p>
          <a:p>
            <a:pPr algn="ctr"/>
            <a:r>
              <a:rPr lang="ja-JP" altLang="en-US" dirty="0">
                <a:solidFill>
                  <a:schemeClr val="tx1"/>
                </a:solidFill>
              </a:rPr>
              <a:t>検査基準不明</a:t>
            </a:r>
            <a:endParaRPr lang="en-US" altLang="ja-JP" dirty="0">
              <a:solidFill>
                <a:schemeClr val="tx1"/>
              </a:solidFill>
            </a:endParaRPr>
          </a:p>
          <a:p>
            <a:pPr algn="ctr"/>
            <a:r>
              <a:rPr lang="ja-JP" altLang="en-US" dirty="0">
                <a:solidFill>
                  <a:schemeClr val="tx1"/>
                </a:solidFill>
              </a:rPr>
              <a:t>検査基準不明</a:t>
            </a:r>
            <a:endParaRPr lang="en-US" altLang="ja-JP" dirty="0">
              <a:solidFill>
                <a:schemeClr val="tx1"/>
              </a:solidFill>
            </a:endParaRPr>
          </a:p>
          <a:p>
            <a:pPr algn="ctr"/>
            <a:r>
              <a:rPr lang="ja-JP" altLang="en-US" dirty="0">
                <a:solidFill>
                  <a:schemeClr val="tx1"/>
                </a:solidFill>
              </a:rPr>
              <a:t>検査基準</a:t>
            </a:r>
            <a:r>
              <a:rPr lang="ja-JP" altLang="en-US" dirty="0" smtClean="0">
                <a:solidFill>
                  <a:schemeClr val="tx1"/>
                </a:solidFill>
              </a:rPr>
              <a:t>不明</a:t>
            </a:r>
            <a:endParaRPr lang="en-US" altLang="ja-JP" dirty="0">
              <a:solidFill>
                <a:schemeClr val="tx1"/>
              </a:solidFill>
            </a:endParaRPr>
          </a:p>
        </p:txBody>
      </p:sp>
      <p:sp>
        <p:nvSpPr>
          <p:cNvPr id="14" name="テキスト ボックス 13"/>
          <p:cNvSpPr txBox="1"/>
          <p:nvPr/>
        </p:nvSpPr>
        <p:spPr>
          <a:xfrm>
            <a:off x="7728938" y="2799812"/>
            <a:ext cx="2664296" cy="372731"/>
          </a:xfrm>
          <a:prstGeom prst="rect">
            <a:avLst/>
          </a:prstGeom>
          <a:noFill/>
        </p:spPr>
        <p:txBody>
          <a:bodyPr wrap="square" rtlCol="0">
            <a:spAutoFit/>
          </a:bodyPr>
          <a:lstStyle/>
          <a:p>
            <a:pPr algn="ctr"/>
            <a:r>
              <a:rPr kumimoji="1" lang="ja-JP" altLang="en-US" dirty="0" smtClean="0"/>
              <a:t>クラスタ</a:t>
            </a:r>
            <a:r>
              <a:rPr kumimoji="1" lang="en-US" altLang="ja-JP" dirty="0" smtClean="0"/>
              <a:t>3</a:t>
            </a:r>
            <a:endParaRPr kumimoji="1" lang="ja-JP" altLang="en-US" dirty="0"/>
          </a:p>
        </p:txBody>
      </p:sp>
      <p:sp>
        <p:nvSpPr>
          <p:cNvPr id="15" name="線吹き出し 1 (枠付き) 14"/>
          <p:cNvSpPr/>
          <p:nvPr/>
        </p:nvSpPr>
        <p:spPr>
          <a:xfrm>
            <a:off x="1691756" y="5445224"/>
            <a:ext cx="2664296" cy="720080"/>
          </a:xfrm>
          <a:prstGeom prst="borderCallout1">
            <a:avLst>
              <a:gd name="adj1" fmla="val -10276"/>
              <a:gd name="adj2" fmla="val 65653"/>
              <a:gd name="adj3" fmla="val -60744"/>
              <a:gd name="adj4" fmla="val 60222"/>
            </a:avLst>
          </a:prstGeom>
          <a:solidFill>
            <a:schemeClr val="accent2">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基準不明なものを</a:t>
            </a:r>
            <a:endParaRPr lang="en-US" altLang="ja-JP" dirty="0" smtClean="0">
              <a:solidFill>
                <a:schemeClr val="tx1"/>
              </a:solidFill>
            </a:endParaRPr>
          </a:p>
          <a:p>
            <a:pPr algn="ctr"/>
            <a:r>
              <a:rPr kumimoji="1" lang="ja-JP" altLang="en-US" dirty="0" smtClean="0">
                <a:solidFill>
                  <a:schemeClr val="tx1"/>
                </a:solidFill>
              </a:rPr>
              <a:t>検査基準</a:t>
            </a:r>
            <a:r>
              <a:rPr kumimoji="1" lang="en-US" altLang="ja-JP" dirty="0" smtClean="0">
                <a:solidFill>
                  <a:schemeClr val="tx1"/>
                </a:solidFill>
              </a:rPr>
              <a:t>A</a:t>
            </a:r>
            <a:r>
              <a:rPr kumimoji="1" lang="ja-JP" altLang="en-US" dirty="0" smtClean="0">
                <a:solidFill>
                  <a:schemeClr val="tx1"/>
                </a:solidFill>
              </a:rPr>
              <a:t>とみなす</a:t>
            </a:r>
            <a:endParaRPr kumimoji="1" lang="ja-JP" altLang="en-US" dirty="0">
              <a:solidFill>
                <a:schemeClr val="tx1"/>
              </a:solidFill>
            </a:endParaRPr>
          </a:p>
        </p:txBody>
      </p:sp>
      <p:sp>
        <p:nvSpPr>
          <p:cNvPr id="16" name="線吹き出し 1 (枠付き) 15"/>
          <p:cNvSpPr/>
          <p:nvPr/>
        </p:nvSpPr>
        <p:spPr>
          <a:xfrm>
            <a:off x="4716092" y="5445224"/>
            <a:ext cx="2664296" cy="720080"/>
          </a:xfrm>
          <a:prstGeom prst="borderCallout1">
            <a:avLst>
              <a:gd name="adj1" fmla="val -10276"/>
              <a:gd name="adj2" fmla="val 65653"/>
              <a:gd name="adj3" fmla="val -68000"/>
              <a:gd name="adj4" fmla="val 58752"/>
            </a:avLst>
          </a:prstGeom>
          <a:solidFill>
            <a:schemeClr val="accent2">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基準不明なものを</a:t>
            </a:r>
            <a:endParaRPr lang="en-US" altLang="ja-JP" dirty="0" smtClean="0">
              <a:solidFill>
                <a:schemeClr val="tx1"/>
              </a:solidFill>
            </a:endParaRPr>
          </a:p>
          <a:p>
            <a:pPr algn="ctr"/>
            <a:r>
              <a:rPr kumimoji="1" lang="ja-JP" altLang="en-US" dirty="0" smtClean="0">
                <a:solidFill>
                  <a:schemeClr val="tx1"/>
                </a:solidFill>
              </a:rPr>
              <a:t>検査基準</a:t>
            </a:r>
            <a:r>
              <a:rPr lang="en-US" altLang="ja-JP" dirty="0">
                <a:solidFill>
                  <a:schemeClr val="tx1"/>
                </a:solidFill>
              </a:rPr>
              <a:t>B</a:t>
            </a:r>
            <a:r>
              <a:rPr kumimoji="1" lang="ja-JP" altLang="en-US" dirty="0" smtClean="0">
                <a:solidFill>
                  <a:schemeClr val="tx1"/>
                </a:solidFill>
              </a:rPr>
              <a:t>とみなす</a:t>
            </a:r>
            <a:endParaRPr kumimoji="1" lang="ja-JP" altLang="en-US" dirty="0">
              <a:solidFill>
                <a:schemeClr val="tx1"/>
              </a:solidFill>
            </a:endParaRPr>
          </a:p>
        </p:txBody>
      </p:sp>
      <p:sp>
        <p:nvSpPr>
          <p:cNvPr id="17" name="線吹き出し 1 (枠付き) 16"/>
          <p:cNvSpPr/>
          <p:nvPr/>
        </p:nvSpPr>
        <p:spPr>
          <a:xfrm>
            <a:off x="7728938" y="5445224"/>
            <a:ext cx="2664296" cy="720080"/>
          </a:xfrm>
          <a:prstGeom prst="borderCallout1">
            <a:avLst>
              <a:gd name="adj1" fmla="val -10276"/>
              <a:gd name="adj2" fmla="val 65653"/>
              <a:gd name="adj3" fmla="val -62558"/>
              <a:gd name="adj4" fmla="val 59732"/>
            </a:avLst>
          </a:prstGeom>
          <a:solidFill>
            <a:schemeClr val="accent2">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smtClean="0">
                <a:solidFill>
                  <a:schemeClr val="tx1"/>
                </a:solidFill>
              </a:rPr>
              <a:t>基準不明なものを</a:t>
            </a:r>
            <a:endParaRPr lang="en-US" altLang="ja-JP" dirty="0" smtClean="0">
              <a:solidFill>
                <a:schemeClr val="tx1"/>
              </a:solidFill>
            </a:endParaRPr>
          </a:p>
          <a:p>
            <a:pPr algn="ctr"/>
            <a:r>
              <a:rPr kumimoji="1" lang="ja-JP" altLang="en-US" dirty="0" smtClean="0">
                <a:solidFill>
                  <a:schemeClr val="tx1"/>
                </a:solidFill>
              </a:rPr>
              <a:t>検査基準</a:t>
            </a:r>
            <a:r>
              <a:rPr lang="en-US" altLang="ja-JP" dirty="0">
                <a:solidFill>
                  <a:schemeClr val="tx1"/>
                </a:solidFill>
              </a:rPr>
              <a:t>C</a:t>
            </a:r>
            <a:r>
              <a:rPr kumimoji="1" lang="ja-JP" altLang="en-US" dirty="0" smtClean="0">
                <a:solidFill>
                  <a:schemeClr val="tx1"/>
                </a:solidFill>
              </a:rPr>
              <a:t>とみなす</a:t>
            </a:r>
            <a:endParaRPr kumimoji="1" lang="ja-JP" altLang="en-US" dirty="0">
              <a:solidFill>
                <a:schemeClr val="tx1"/>
              </a:solidFill>
            </a:endParaRPr>
          </a:p>
        </p:txBody>
      </p:sp>
    </p:spTree>
    <p:extLst>
      <p:ext uri="{BB962C8B-B14F-4D97-AF65-F5344CB8AC3E}">
        <p14:creationId xmlns:p14="http://schemas.microsoft.com/office/powerpoint/2010/main" val="122735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クラスタリング手法</a:t>
            </a:r>
            <a:endParaRPr kumimoji="1" lang="ja-JP" altLang="en-US" dirty="0"/>
          </a:p>
        </p:txBody>
      </p:sp>
      <p:sp>
        <p:nvSpPr>
          <p:cNvPr id="38" name="正方形/長方形 37"/>
          <p:cNvSpPr/>
          <p:nvPr/>
        </p:nvSpPr>
        <p:spPr>
          <a:xfrm>
            <a:off x="165528" y="793626"/>
            <a:ext cx="11850659" cy="707886"/>
          </a:xfrm>
          <a:prstGeom prst="rect">
            <a:avLst/>
          </a:prstGeom>
        </p:spPr>
        <p:txBody>
          <a:bodyPr wrap="square">
            <a:spAutoFit/>
          </a:bodyPr>
          <a:lstStyle/>
          <a:p>
            <a:r>
              <a:rPr lang="ja-JP" altLang="en-US" sz="2000" dirty="0"/>
              <a:t>クラスタリングの事前準備として、同様の検査名、検体材料、単位のグループを作成し、</a:t>
            </a:r>
            <a:endParaRPr lang="en-US" altLang="ja-JP" sz="2000" dirty="0"/>
          </a:p>
          <a:p>
            <a:r>
              <a:rPr lang="ja-JP" altLang="en-US" sz="2000" dirty="0"/>
              <a:t>同一グループ内の単位を統一し、クラスタリングを行います。</a:t>
            </a:r>
            <a:endParaRPr lang="en-US" altLang="ja-JP" sz="2000" dirty="0"/>
          </a:p>
        </p:txBody>
      </p:sp>
      <p:sp>
        <p:nvSpPr>
          <p:cNvPr id="18" name="正方形/長方形 17"/>
          <p:cNvSpPr/>
          <p:nvPr/>
        </p:nvSpPr>
        <p:spPr>
          <a:xfrm>
            <a:off x="1712963" y="2372818"/>
            <a:ext cx="1787585" cy="760585"/>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ja-JP" altLang="en-US" sz="1480" dirty="0"/>
              <a:t>検査名による</a:t>
            </a:r>
            <a:endParaRPr lang="en-US" altLang="ja-JP" sz="1480" dirty="0"/>
          </a:p>
          <a:p>
            <a:pPr algn="ctr"/>
            <a:r>
              <a:rPr lang="ja-JP" altLang="en-US" sz="1463" dirty="0"/>
              <a:t>カテゴリ分け</a:t>
            </a:r>
            <a:endParaRPr lang="en-US" altLang="ja-JP" sz="1463" dirty="0"/>
          </a:p>
        </p:txBody>
      </p:sp>
      <p:sp>
        <p:nvSpPr>
          <p:cNvPr id="19" name="正方形/長方形 18"/>
          <p:cNvSpPr/>
          <p:nvPr/>
        </p:nvSpPr>
        <p:spPr>
          <a:xfrm>
            <a:off x="1712964" y="3283834"/>
            <a:ext cx="1787585" cy="25394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US" altLang="ja-JP" sz="1625" dirty="0">
              <a:solidFill>
                <a:schemeClr val="tx1"/>
              </a:solidFill>
            </a:endParaRPr>
          </a:p>
        </p:txBody>
      </p:sp>
      <p:sp>
        <p:nvSpPr>
          <p:cNvPr id="20" name="正方形/長方形 19"/>
          <p:cNvSpPr/>
          <p:nvPr/>
        </p:nvSpPr>
        <p:spPr>
          <a:xfrm>
            <a:off x="3691911" y="2372818"/>
            <a:ext cx="1787585" cy="760585"/>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ja-JP" altLang="en-US" sz="1463" dirty="0"/>
              <a:t>検査材料による</a:t>
            </a:r>
            <a:endParaRPr lang="en-US" altLang="ja-JP" sz="1463" dirty="0"/>
          </a:p>
          <a:p>
            <a:pPr algn="ctr"/>
            <a:r>
              <a:rPr lang="ja-JP" altLang="en-US" sz="1480" dirty="0"/>
              <a:t>カテゴリ細分化</a:t>
            </a:r>
            <a:endParaRPr lang="en-US" altLang="ja-JP" sz="1463" dirty="0"/>
          </a:p>
        </p:txBody>
      </p:sp>
      <p:sp>
        <p:nvSpPr>
          <p:cNvPr id="21" name="正方形/長方形 20"/>
          <p:cNvSpPr/>
          <p:nvPr/>
        </p:nvSpPr>
        <p:spPr>
          <a:xfrm>
            <a:off x="3691912" y="3283834"/>
            <a:ext cx="1787585" cy="25394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US" altLang="ja-JP" sz="1625" dirty="0">
              <a:solidFill>
                <a:schemeClr val="tx1"/>
              </a:solidFill>
            </a:endParaRPr>
          </a:p>
        </p:txBody>
      </p:sp>
      <p:sp>
        <p:nvSpPr>
          <p:cNvPr id="22" name="正方形/長方形 21"/>
          <p:cNvSpPr/>
          <p:nvPr/>
        </p:nvSpPr>
        <p:spPr>
          <a:xfrm>
            <a:off x="5670859" y="2372818"/>
            <a:ext cx="1787585" cy="760585"/>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ja-JP" altLang="en-US" sz="1463" dirty="0"/>
              <a:t>単位による</a:t>
            </a:r>
            <a:endParaRPr lang="en-US" altLang="ja-JP" sz="1463" dirty="0"/>
          </a:p>
          <a:p>
            <a:pPr algn="ctr"/>
            <a:r>
              <a:rPr lang="ja-JP" altLang="en-US" sz="1463" dirty="0"/>
              <a:t>カテゴリ細分化</a:t>
            </a:r>
            <a:endParaRPr lang="en-US" altLang="ja-JP" sz="1463" dirty="0"/>
          </a:p>
        </p:txBody>
      </p:sp>
      <p:sp>
        <p:nvSpPr>
          <p:cNvPr id="23" name="正方形/長方形 22"/>
          <p:cNvSpPr/>
          <p:nvPr/>
        </p:nvSpPr>
        <p:spPr>
          <a:xfrm>
            <a:off x="5670860" y="3283834"/>
            <a:ext cx="1787585" cy="25394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US" altLang="ja-JP" sz="1625" dirty="0">
              <a:solidFill>
                <a:schemeClr val="tx1"/>
              </a:solidFill>
            </a:endParaRPr>
          </a:p>
        </p:txBody>
      </p:sp>
      <p:sp>
        <p:nvSpPr>
          <p:cNvPr id="24" name="正方形/長方形 23"/>
          <p:cNvSpPr/>
          <p:nvPr/>
        </p:nvSpPr>
        <p:spPr>
          <a:xfrm>
            <a:off x="7649807" y="2372818"/>
            <a:ext cx="1787585" cy="760585"/>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ja-JP" altLang="en-US" sz="1463" dirty="0"/>
              <a:t>単位の差異の統一</a:t>
            </a:r>
            <a:endParaRPr lang="en-US" altLang="ja-JP" sz="1463" dirty="0"/>
          </a:p>
        </p:txBody>
      </p:sp>
      <p:sp>
        <p:nvSpPr>
          <p:cNvPr id="25" name="正方形/長方形 24"/>
          <p:cNvSpPr/>
          <p:nvPr/>
        </p:nvSpPr>
        <p:spPr>
          <a:xfrm>
            <a:off x="7649807" y="3283834"/>
            <a:ext cx="1787585" cy="25394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US" altLang="ja-JP" sz="1625" dirty="0">
              <a:solidFill>
                <a:schemeClr val="tx1"/>
              </a:solidFill>
            </a:endParaRPr>
          </a:p>
        </p:txBody>
      </p:sp>
      <p:sp>
        <p:nvSpPr>
          <p:cNvPr id="26" name="正方形/長方形 25"/>
          <p:cNvSpPr/>
          <p:nvPr/>
        </p:nvSpPr>
        <p:spPr>
          <a:xfrm>
            <a:off x="9628755" y="2372818"/>
            <a:ext cx="1787585" cy="760585"/>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ja-JP" altLang="en-US" sz="1463" dirty="0" smtClean="0"/>
              <a:t>クラスタリング</a:t>
            </a:r>
            <a:endParaRPr lang="en-US" altLang="ja-JP" sz="1463" dirty="0"/>
          </a:p>
        </p:txBody>
      </p:sp>
      <p:sp>
        <p:nvSpPr>
          <p:cNvPr id="27" name="正方形/長方形 26"/>
          <p:cNvSpPr/>
          <p:nvPr/>
        </p:nvSpPr>
        <p:spPr>
          <a:xfrm>
            <a:off x="9628756" y="3283834"/>
            <a:ext cx="1787585" cy="2539492"/>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en-US" altLang="ja-JP" sz="1625" dirty="0">
              <a:solidFill>
                <a:schemeClr val="tx1"/>
              </a:solidFill>
            </a:endParaRPr>
          </a:p>
        </p:txBody>
      </p:sp>
      <p:cxnSp>
        <p:nvCxnSpPr>
          <p:cNvPr id="28" name="直線コネクタ 27"/>
          <p:cNvCxnSpPr/>
          <p:nvPr/>
        </p:nvCxnSpPr>
        <p:spPr>
          <a:xfrm>
            <a:off x="1746872" y="2169913"/>
            <a:ext cx="17582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テキスト ボックス 28"/>
          <p:cNvSpPr txBox="1"/>
          <p:nvPr/>
        </p:nvSpPr>
        <p:spPr>
          <a:xfrm>
            <a:off x="1746872" y="1844824"/>
            <a:ext cx="1777019" cy="342401"/>
          </a:xfrm>
          <a:prstGeom prst="rect">
            <a:avLst/>
          </a:prstGeom>
          <a:noFill/>
        </p:spPr>
        <p:txBody>
          <a:bodyPr wrap="square" rtlCol="0">
            <a:spAutoFit/>
          </a:bodyPr>
          <a:lstStyle/>
          <a:p>
            <a:pPr algn="ctr"/>
            <a:r>
              <a:rPr lang="ja-JP" altLang="en-US" sz="1625" dirty="0"/>
              <a:t>ステップ１</a:t>
            </a:r>
          </a:p>
        </p:txBody>
      </p:sp>
      <p:cxnSp>
        <p:nvCxnSpPr>
          <p:cNvPr id="30" name="直線コネクタ 29"/>
          <p:cNvCxnSpPr/>
          <p:nvPr/>
        </p:nvCxnSpPr>
        <p:spPr>
          <a:xfrm>
            <a:off x="3732571" y="2169913"/>
            <a:ext cx="17582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3732571" y="1844824"/>
            <a:ext cx="1777019" cy="342401"/>
          </a:xfrm>
          <a:prstGeom prst="rect">
            <a:avLst/>
          </a:prstGeom>
          <a:noFill/>
        </p:spPr>
        <p:txBody>
          <a:bodyPr wrap="square" rtlCol="0">
            <a:spAutoFit/>
          </a:bodyPr>
          <a:lstStyle/>
          <a:p>
            <a:pPr algn="ctr"/>
            <a:r>
              <a:rPr lang="ja-JP" altLang="en-US" sz="1625" dirty="0"/>
              <a:t>ステップ</a:t>
            </a:r>
            <a:r>
              <a:rPr lang="en-US" altLang="ja-JP" sz="1625" dirty="0"/>
              <a:t>2</a:t>
            </a:r>
            <a:endParaRPr lang="ja-JP" altLang="en-US" sz="1625" dirty="0"/>
          </a:p>
        </p:txBody>
      </p:sp>
      <p:cxnSp>
        <p:nvCxnSpPr>
          <p:cNvPr id="32" name="直線コネクタ 31"/>
          <p:cNvCxnSpPr/>
          <p:nvPr/>
        </p:nvCxnSpPr>
        <p:spPr>
          <a:xfrm>
            <a:off x="5691254" y="2169913"/>
            <a:ext cx="17582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テキスト ボックス 32"/>
          <p:cNvSpPr txBox="1"/>
          <p:nvPr/>
        </p:nvSpPr>
        <p:spPr>
          <a:xfrm>
            <a:off x="5691254" y="1844824"/>
            <a:ext cx="1777019" cy="342401"/>
          </a:xfrm>
          <a:prstGeom prst="rect">
            <a:avLst/>
          </a:prstGeom>
          <a:noFill/>
        </p:spPr>
        <p:txBody>
          <a:bodyPr wrap="square" rtlCol="0">
            <a:spAutoFit/>
          </a:bodyPr>
          <a:lstStyle/>
          <a:p>
            <a:pPr algn="ctr"/>
            <a:r>
              <a:rPr lang="ja-JP" altLang="en-US" sz="1625" dirty="0"/>
              <a:t>ステップ</a:t>
            </a:r>
            <a:r>
              <a:rPr lang="en-US" altLang="ja-JP" sz="1625" dirty="0"/>
              <a:t>3</a:t>
            </a:r>
            <a:endParaRPr lang="ja-JP" altLang="en-US" sz="1625" dirty="0"/>
          </a:p>
        </p:txBody>
      </p:sp>
      <p:cxnSp>
        <p:nvCxnSpPr>
          <p:cNvPr id="34" name="直線コネクタ 33"/>
          <p:cNvCxnSpPr/>
          <p:nvPr/>
        </p:nvCxnSpPr>
        <p:spPr>
          <a:xfrm>
            <a:off x="7671671" y="2169913"/>
            <a:ext cx="17582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7671671" y="1844824"/>
            <a:ext cx="1777019" cy="342401"/>
          </a:xfrm>
          <a:prstGeom prst="rect">
            <a:avLst/>
          </a:prstGeom>
          <a:noFill/>
        </p:spPr>
        <p:txBody>
          <a:bodyPr wrap="square" rtlCol="0">
            <a:spAutoFit/>
          </a:bodyPr>
          <a:lstStyle/>
          <a:p>
            <a:pPr algn="ctr"/>
            <a:r>
              <a:rPr lang="ja-JP" altLang="en-US" sz="1625" dirty="0"/>
              <a:t>ステップ</a:t>
            </a:r>
            <a:r>
              <a:rPr lang="en-US" altLang="ja-JP" sz="1625" dirty="0"/>
              <a:t>4</a:t>
            </a:r>
            <a:endParaRPr lang="ja-JP" altLang="en-US" sz="1625" dirty="0"/>
          </a:p>
        </p:txBody>
      </p:sp>
      <p:cxnSp>
        <p:nvCxnSpPr>
          <p:cNvPr id="36" name="直線コネクタ 35"/>
          <p:cNvCxnSpPr/>
          <p:nvPr/>
        </p:nvCxnSpPr>
        <p:spPr>
          <a:xfrm>
            <a:off x="9627883" y="2169913"/>
            <a:ext cx="17582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テキスト ボックス 36"/>
          <p:cNvSpPr txBox="1"/>
          <p:nvPr/>
        </p:nvSpPr>
        <p:spPr>
          <a:xfrm>
            <a:off x="9627883" y="1844824"/>
            <a:ext cx="1777019" cy="342401"/>
          </a:xfrm>
          <a:prstGeom prst="rect">
            <a:avLst/>
          </a:prstGeom>
          <a:noFill/>
        </p:spPr>
        <p:txBody>
          <a:bodyPr wrap="square" rtlCol="0">
            <a:spAutoFit/>
          </a:bodyPr>
          <a:lstStyle/>
          <a:p>
            <a:pPr algn="ctr"/>
            <a:r>
              <a:rPr lang="ja-JP" altLang="en-US" sz="1625" dirty="0"/>
              <a:t>ステップ</a:t>
            </a:r>
            <a:r>
              <a:rPr lang="en-US" altLang="ja-JP" sz="1625" dirty="0"/>
              <a:t>5</a:t>
            </a:r>
            <a:endParaRPr lang="ja-JP" altLang="en-US" sz="1625" dirty="0"/>
          </a:p>
        </p:txBody>
      </p:sp>
      <p:sp>
        <p:nvSpPr>
          <p:cNvPr id="39" name="正方形/長方形 38"/>
          <p:cNvSpPr/>
          <p:nvPr/>
        </p:nvSpPr>
        <p:spPr>
          <a:xfrm>
            <a:off x="1833819" y="3591626"/>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38" dirty="0">
                <a:solidFill>
                  <a:schemeClr val="tx1"/>
                </a:solidFill>
              </a:rPr>
              <a:t>WBC</a:t>
            </a:r>
          </a:p>
          <a:p>
            <a:pPr algn="ctr"/>
            <a:r>
              <a:rPr lang="ja-JP" altLang="en-US" sz="1138" dirty="0">
                <a:solidFill>
                  <a:schemeClr val="tx1"/>
                </a:solidFill>
              </a:rPr>
              <a:t>白血球</a:t>
            </a:r>
          </a:p>
        </p:txBody>
      </p:sp>
      <p:sp>
        <p:nvSpPr>
          <p:cNvPr id="40" name="テキスト ボックス 39"/>
          <p:cNvSpPr txBox="1"/>
          <p:nvPr/>
        </p:nvSpPr>
        <p:spPr>
          <a:xfrm>
            <a:off x="1833819" y="3323012"/>
            <a:ext cx="587661" cy="292388"/>
          </a:xfrm>
          <a:prstGeom prst="rect">
            <a:avLst/>
          </a:prstGeom>
          <a:noFill/>
        </p:spPr>
        <p:txBody>
          <a:bodyPr wrap="square" rtlCol="0">
            <a:spAutoFit/>
          </a:bodyPr>
          <a:lstStyle/>
          <a:p>
            <a:r>
              <a:rPr lang="en-US" altLang="ja-JP" sz="1300" u="sng" dirty="0"/>
              <a:t>WBC</a:t>
            </a:r>
            <a:endParaRPr lang="ja-JP" altLang="en-US" sz="1300" u="sng" dirty="0"/>
          </a:p>
        </p:txBody>
      </p:sp>
      <p:sp>
        <p:nvSpPr>
          <p:cNvPr id="41" name="正方形/長方形 40"/>
          <p:cNvSpPr/>
          <p:nvPr/>
        </p:nvSpPr>
        <p:spPr>
          <a:xfrm>
            <a:off x="1833819" y="4405975"/>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38" dirty="0">
                <a:solidFill>
                  <a:schemeClr val="tx1"/>
                </a:solidFill>
              </a:rPr>
              <a:t>WBC</a:t>
            </a:r>
          </a:p>
          <a:p>
            <a:pPr algn="ctr"/>
            <a:r>
              <a:rPr lang="ja-JP" altLang="en-US" sz="1138" dirty="0">
                <a:solidFill>
                  <a:schemeClr val="tx1"/>
                </a:solidFill>
              </a:rPr>
              <a:t>白血球</a:t>
            </a:r>
          </a:p>
        </p:txBody>
      </p:sp>
      <p:sp>
        <p:nvSpPr>
          <p:cNvPr id="42" name="テキスト ボックス 41"/>
          <p:cNvSpPr txBox="1"/>
          <p:nvPr/>
        </p:nvSpPr>
        <p:spPr>
          <a:xfrm>
            <a:off x="1833819" y="4137360"/>
            <a:ext cx="587661" cy="292388"/>
          </a:xfrm>
          <a:prstGeom prst="rect">
            <a:avLst/>
          </a:prstGeom>
          <a:noFill/>
        </p:spPr>
        <p:txBody>
          <a:bodyPr wrap="square" rtlCol="0">
            <a:spAutoFit/>
          </a:bodyPr>
          <a:lstStyle/>
          <a:p>
            <a:r>
              <a:rPr lang="en-US" altLang="ja-JP" sz="1300" u="sng" dirty="0"/>
              <a:t>RBC</a:t>
            </a:r>
            <a:endParaRPr lang="ja-JP" altLang="en-US" sz="1300" u="sng" dirty="0"/>
          </a:p>
        </p:txBody>
      </p:sp>
      <p:sp>
        <p:nvSpPr>
          <p:cNvPr id="43" name="正方形/長方形 42"/>
          <p:cNvSpPr/>
          <p:nvPr/>
        </p:nvSpPr>
        <p:spPr>
          <a:xfrm>
            <a:off x="1833819" y="5226459"/>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38" dirty="0">
                <a:solidFill>
                  <a:schemeClr val="tx1"/>
                </a:solidFill>
              </a:rPr>
              <a:t>WBC</a:t>
            </a:r>
          </a:p>
          <a:p>
            <a:pPr algn="ctr"/>
            <a:r>
              <a:rPr lang="ja-JP" altLang="en-US" sz="1138" dirty="0">
                <a:solidFill>
                  <a:schemeClr val="tx1"/>
                </a:solidFill>
              </a:rPr>
              <a:t>白血球</a:t>
            </a:r>
          </a:p>
        </p:txBody>
      </p:sp>
      <p:sp>
        <p:nvSpPr>
          <p:cNvPr id="44" name="テキスト ボックス 43"/>
          <p:cNvSpPr txBox="1"/>
          <p:nvPr/>
        </p:nvSpPr>
        <p:spPr>
          <a:xfrm>
            <a:off x="1833819" y="4957845"/>
            <a:ext cx="587661" cy="292388"/>
          </a:xfrm>
          <a:prstGeom prst="rect">
            <a:avLst/>
          </a:prstGeom>
          <a:noFill/>
        </p:spPr>
        <p:txBody>
          <a:bodyPr wrap="square" rtlCol="0">
            <a:spAutoFit/>
          </a:bodyPr>
          <a:lstStyle/>
          <a:p>
            <a:r>
              <a:rPr lang="en-US" altLang="ja-JP" sz="1300" u="sng" dirty="0"/>
              <a:t>ALT</a:t>
            </a:r>
            <a:endParaRPr lang="ja-JP" altLang="en-US" sz="1300" u="sng" dirty="0"/>
          </a:p>
        </p:txBody>
      </p:sp>
      <p:sp>
        <p:nvSpPr>
          <p:cNvPr id="45" name="正方形/長方形 44"/>
          <p:cNvSpPr/>
          <p:nvPr/>
        </p:nvSpPr>
        <p:spPr>
          <a:xfrm>
            <a:off x="3812767" y="3591626"/>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38" dirty="0">
                <a:solidFill>
                  <a:schemeClr val="tx1"/>
                </a:solidFill>
              </a:rPr>
              <a:t>血液</a:t>
            </a:r>
            <a:endParaRPr lang="en-US" altLang="ja-JP" sz="1138" dirty="0">
              <a:solidFill>
                <a:schemeClr val="tx1"/>
              </a:solidFill>
            </a:endParaRPr>
          </a:p>
          <a:p>
            <a:pPr algn="ctr"/>
            <a:r>
              <a:rPr lang="ja-JP" altLang="en-US" sz="1138" dirty="0">
                <a:solidFill>
                  <a:schemeClr val="tx1"/>
                </a:solidFill>
              </a:rPr>
              <a:t>血清</a:t>
            </a:r>
            <a:endParaRPr lang="en-US" altLang="ja-JP" sz="1138" dirty="0">
              <a:solidFill>
                <a:schemeClr val="tx1"/>
              </a:solidFill>
            </a:endParaRPr>
          </a:p>
          <a:p>
            <a:pPr algn="ctr"/>
            <a:r>
              <a:rPr lang="ja-JP" altLang="en-US" sz="1138" dirty="0">
                <a:solidFill>
                  <a:schemeClr val="tx1"/>
                </a:solidFill>
              </a:rPr>
              <a:t>全血</a:t>
            </a:r>
          </a:p>
        </p:txBody>
      </p:sp>
      <p:sp>
        <p:nvSpPr>
          <p:cNvPr id="46" name="正方形/長方形 45"/>
          <p:cNvSpPr/>
          <p:nvPr/>
        </p:nvSpPr>
        <p:spPr>
          <a:xfrm>
            <a:off x="3812767" y="4405975"/>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38" dirty="0">
                <a:solidFill>
                  <a:schemeClr val="tx1"/>
                </a:solidFill>
              </a:rPr>
              <a:t>尿</a:t>
            </a:r>
            <a:endParaRPr lang="en-US" altLang="ja-JP" sz="1138" dirty="0">
              <a:solidFill>
                <a:schemeClr val="tx1"/>
              </a:solidFill>
            </a:endParaRPr>
          </a:p>
          <a:p>
            <a:pPr algn="ctr"/>
            <a:r>
              <a:rPr lang="ja-JP" altLang="en-US" sz="1138" dirty="0">
                <a:solidFill>
                  <a:schemeClr val="tx1"/>
                </a:solidFill>
              </a:rPr>
              <a:t>早朝尿</a:t>
            </a:r>
            <a:endParaRPr lang="en-US" altLang="ja-JP" sz="1138" dirty="0">
              <a:solidFill>
                <a:schemeClr val="tx1"/>
              </a:solidFill>
            </a:endParaRPr>
          </a:p>
          <a:p>
            <a:pPr algn="ctr"/>
            <a:r>
              <a:rPr lang="ja-JP" altLang="en-US" sz="1138" dirty="0">
                <a:solidFill>
                  <a:schemeClr val="tx1"/>
                </a:solidFill>
              </a:rPr>
              <a:t>部分尿</a:t>
            </a:r>
          </a:p>
        </p:txBody>
      </p:sp>
      <p:sp>
        <p:nvSpPr>
          <p:cNvPr id="47" name="正方形/長方形 46"/>
          <p:cNvSpPr/>
          <p:nvPr/>
        </p:nvSpPr>
        <p:spPr>
          <a:xfrm>
            <a:off x="3812767" y="5226459"/>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38" dirty="0">
                <a:solidFill>
                  <a:schemeClr val="tx1"/>
                </a:solidFill>
              </a:rPr>
              <a:t>その他</a:t>
            </a:r>
          </a:p>
        </p:txBody>
      </p:sp>
      <p:cxnSp>
        <p:nvCxnSpPr>
          <p:cNvPr id="48" name="カギ線コネクタ 47"/>
          <p:cNvCxnSpPr>
            <a:stCxn id="39" idx="3"/>
            <a:endCxn id="46" idx="1"/>
          </p:cNvCxnSpPr>
          <p:nvPr/>
        </p:nvCxnSpPr>
        <p:spPr>
          <a:xfrm>
            <a:off x="3360244" y="3844906"/>
            <a:ext cx="452523" cy="81434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a:stCxn id="39" idx="3"/>
            <a:endCxn id="47" idx="1"/>
          </p:cNvCxnSpPr>
          <p:nvPr/>
        </p:nvCxnSpPr>
        <p:spPr>
          <a:xfrm>
            <a:off x="3360244" y="3844905"/>
            <a:ext cx="452523" cy="163483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9" idx="3"/>
            <a:endCxn id="45" idx="1"/>
          </p:cNvCxnSpPr>
          <p:nvPr/>
        </p:nvCxnSpPr>
        <p:spPr>
          <a:xfrm>
            <a:off x="3360244" y="3844905"/>
            <a:ext cx="45252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a:xfrm>
            <a:off x="5791715" y="3591626"/>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38" dirty="0">
                <a:solidFill>
                  <a:schemeClr val="tx1"/>
                </a:solidFill>
              </a:rPr>
              <a:t>10^9/L</a:t>
            </a:r>
          </a:p>
          <a:p>
            <a:pPr algn="ctr"/>
            <a:r>
              <a:rPr lang="en-US" altLang="ja-JP" sz="1138" dirty="0">
                <a:solidFill>
                  <a:schemeClr val="tx1"/>
                </a:solidFill>
              </a:rPr>
              <a:t>/</a:t>
            </a:r>
            <a:r>
              <a:rPr lang="en-US" altLang="ja-JP" sz="1138" dirty="0" err="1">
                <a:solidFill>
                  <a:schemeClr val="tx1"/>
                </a:solidFill>
              </a:rPr>
              <a:t>μL</a:t>
            </a:r>
            <a:endParaRPr lang="en-US" altLang="ja-JP" sz="1138" dirty="0">
              <a:solidFill>
                <a:schemeClr val="tx1"/>
              </a:solidFill>
            </a:endParaRPr>
          </a:p>
          <a:p>
            <a:pPr algn="ctr"/>
            <a:r>
              <a:rPr lang="en-US" altLang="ja-JP" sz="1138" dirty="0">
                <a:solidFill>
                  <a:schemeClr val="tx1"/>
                </a:solidFill>
              </a:rPr>
              <a:t>10^3/</a:t>
            </a:r>
            <a:r>
              <a:rPr lang="en-US" altLang="ja-JP" sz="1138" dirty="0" err="1">
                <a:solidFill>
                  <a:schemeClr val="tx1"/>
                </a:solidFill>
              </a:rPr>
              <a:t>μL</a:t>
            </a:r>
            <a:endParaRPr lang="ja-JP" altLang="en-US" sz="1138" dirty="0">
              <a:solidFill>
                <a:schemeClr val="tx1"/>
              </a:solidFill>
            </a:endParaRPr>
          </a:p>
        </p:txBody>
      </p:sp>
      <p:sp>
        <p:nvSpPr>
          <p:cNvPr id="52" name="正方形/長方形 51"/>
          <p:cNvSpPr/>
          <p:nvPr/>
        </p:nvSpPr>
        <p:spPr>
          <a:xfrm>
            <a:off x="5791715" y="4405975"/>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38" dirty="0">
                <a:solidFill>
                  <a:schemeClr val="tx1"/>
                </a:solidFill>
              </a:rPr>
              <a:t>%</a:t>
            </a:r>
          </a:p>
          <a:p>
            <a:pPr algn="ctr"/>
            <a:r>
              <a:rPr lang="en-US" altLang="ja-JP" sz="1138" dirty="0">
                <a:solidFill>
                  <a:schemeClr val="tx1"/>
                </a:solidFill>
              </a:rPr>
              <a:t>‰</a:t>
            </a:r>
          </a:p>
        </p:txBody>
      </p:sp>
      <p:sp>
        <p:nvSpPr>
          <p:cNvPr id="53" name="正方形/長方形 52"/>
          <p:cNvSpPr/>
          <p:nvPr/>
        </p:nvSpPr>
        <p:spPr>
          <a:xfrm>
            <a:off x="5791715" y="5226459"/>
            <a:ext cx="1526425" cy="5065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dirty="0">
              <a:solidFill>
                <a:schemeClr val="tx1"/>
              </a:solidFill>
            </a:endParaRPr>
          </a:p>
        </p:txBody>
      </p:sp>
      <p:cxnSp>
        <p:nvCxnSpPr>
          <p:cNvPr id="54" name="カギ線コネクタ 53"/>
          <p:cNvCxnSpPr>
            <a:endCxn id="52" idx="1"/>
          </p:cNvCxnSpPr>
          <p:nvPr/>
        </p:nvCxnSpPr>
        <p:spPr>
          <a:xfrm>
            <a:off x="5339192" y="3844906"/>
            <a:ext cx="452523" cy="81434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endCxn id="53" idx="1"/>
          </p:cNvCxnSpPr>
          <p:nvPr/>
        </p:nvCxnSpPr>
        <p:spPr>
          <a:xfrm>
            <a:off x="5339192" y="3844905"/>
            <a:ext cx="452523" cy="163483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endCxn id="51" idx="1"/>
          </p:cNvCxnSpPr>
          <p:nvPr/>
        </p:nvCxnSpPr>
        <p:spPr>
          <a:xfrm>
            <a:off x="5339192" y="3844905"/>
            <a:ext cx="45252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3764640" y="3323012"/>
            <a:ext cx="587661" cy="292388"/>
          </a:xfrm>
          <a:prstGeom prst="rect">
            <a:avLst/>
          </a:prstGeom>
          <a:noFill/>
        </p:spPr>
        <p:txBody>
          <a:bodyPr wrap="square" rtlCol="0">
            <a:spAutoFit/>
          </a:bodyPr>
          <a:lstStyle/>
          <a:p>
            <a:r>
              <a:rPr lang="ja-JP" altLang="en-US" sz="1300" u="sng" dirty="0"/>
              <a:t>血液</a:t>
            </a:r>
          </a:p>
        </p:txBody>
      </p:sp>
      <p:sp>
        <p:nvSpPr>
          <p:cNvPr id="58" name="テキスト ボックス 57"/>
          <p:cNvSpPr txBox="1"/>
          <p:nvPr/>
        </p:nvSpPr>
        <p:spPr>
          <a:xfrm>
            <a:off x="3764640" y="4137360"/>
            <a:ext cx="587661" cy="292388"/>
          </a:xfrm>
          <a:prstGeom prst="rect">
            <a:avLst/>
          </a:prstGeom>
          <a:noFill/>
        </p:spPr>
        <p:txBody>
          <a:bodyPr wrap="square" rtlCol="0">
            <a:spAutoFit/>
          </a:bodyPr>
          <a:lstStyle/>
          <a:p>
            <a:r>
              <a:rPr lang="ja-JP" altLang="en-US" sz="1300" u="sng" dirty="0"/>
              <a:t>尿</a:t>
            </a:r>
          </a:p>
        </p:txBody>
      </p:sp>
      <p:sp>
        <p:nvSpPr>
          <p:cNvPr id="59" name="テキスト ボックス 58"/>
          <p:cNvSpPr txBox="1"/>
          <p:nvPr/>
        </p:nvSpPr>
        <p:spPr>
          <a:xfrm>
            <a:off x="3764640" y="4957845"/>
            <a:ext cx="718536" cy="292388"/>
          </a:xfrm>
          <a:prstGeom prst="rect">
            <a:avLst/>
          </a:prstGeom>
          <a:noFill/>
        </p:spPr>
        <p:txBody>
          <a:bodyPr wrap="square" rtlCol="0">
            <a:spAutoFit/>
          </a:bodyPr>
          <a:lstStyle/>
          <a:p>
            <a:r>
              <a:rPr lang="ja-JP" altLang="en-US" sz="1300" u="sng" dirty="0"/>
              <a:t>その他</a:t>
            </a:r>
          </a:p>
        </p:txBody>
      </p:sp>
      <p:sp>
        <p:nvSpPr>
          <p:cNvPr id="60" name="テキスト ボックス 59"/>
          <p:cNvSpPr txBox="1"/>
          <p:nvPr/>
        </p:nvSpPr>
        <p:spPr>
          <a:xfrm>
            <a:off x="5787452" y="3323012"/>
            <a:ext cx="757888" cy="292388"/>
          </a:xfrm>
          <a:prstGeom prst="rect">
            <a:avLst/>
          </a:prstGeom>
          <a:noFill/>
        </p:spPr>
        <p:txBody>
          <a:bodyPr wrap="square" rtlCol="0">
            <a:spAutoFit/>
          </a:bodyPr>
          <a:lstStyle/>
          <a:p>
            <a:r>
              <a:rPr lang="ja-JP" altLang="en-US" sz="1300" u="sng" dirty="0"/>
              <a:t>リットル</a:t>
            </a:r>
          </a:p>
        </p:txBody>
      </p:sp>
      <p:sp>
        <p:nvSpPr>
          <p:cNvPr id="61" name="テキスト ボックス 60"/>
          <p:cNvSpPr txBox="1"/>
          <p:nvPr/>
        </p:nvSpPr>
        <p:spPr>
          <a:xfrm>
            <a:off x="5787452" y="4137360"/>
            <a:ext cx="587661" cy="292388"/>
          </a:xfrm>
          <a:prstGeom prst="rect">
            <a:avLst/>
          </a:prstGeom>
          <a:noFill/>
        </p:spPr>
        <p:txBody>
          <a:bodyPr wrap="square" rtlCol="0">
            <a:spAutoFit/>
          </a:bodyPr>
          <a:lstStyle/>
          <a:p>
            <a:r>
              <a:rPr lang="ja-JP" altLang="en-US" sz="1300" u="sng" dirty="0"/>
              <a:t>％</a:t>
            </a:r>
          </a:p>
        </p:txBody>
      </p:sp>
      <p:sp>
        <p:nvSpPr>
          <p:cNvPr id="62" name="テキスト ボックス 61"/>
          <p:cNvSpPr txBox="1"/>
          <p:nvPr/>
        </p:nvSpPr>
        <p:spPr>
          <a:xfrm>
            <a:off x="5787452" y="4957845"/>
            <a:ext cx="855964" cy="292388"/>
          </a:xfrm>
          <a:prstGeom prst="rect">
            <a:avLst/>
          </a:prstGeom>
          <a:noFill/>
        </p:spPr>
        <p:txBody>
          <a:bodyPr wrap="square" rtlCol="0">
            <a:spAutoFit/>
          </a:bodyPr>
          <a:lstStyle/>
          <a:p>
            <a:r>
              <a:rPr lang="ja-JP" altLang="en-US" sz="1300" u="sng" dirty="0"/>
              <a:t>単位なし</a:t>
            </a:r>
          </a:p>
        </p:txBody>
      </p:sp>
      <p:graphicFrame>
        <p:nvGraphicFramePr>
          <p:cNvPr id="63" name="表 62"/>
          <p:cNvGraphicFramePr>
            <a:graphicFrameLocks noGrp="1"/>
          </p:cNvGraphicFramePr>
          <p:nvPr>
            <p:extLst>
              <p:ext uri="{D42A27DB-BD31-4B8C-83A1-F6EECF244321}">
                <p14:modId xmlns:p14="http://schemas.microsoft.com/office/powerpoint/2010/main" val="2599840491"/>
              </p:ext>
            </p:extLst>
          </p:nvPr>
        </p:nvGraphicFramePr>
        <p:xfrm>
          <a:off x="7710655" y="3422399"/>
          <a:ext cx="1640001" cy="798689"/>
        </p:xfrm>
        <a:graphic>
          <a:graphicData uri="http://schemas.openxmlformats.org/drawingml/2006/table">
            <a:tbl>
              <a:tblPr/>
              <a:tblGrid>
                <a:gridCol w="367291">
                  <a:extLst>
                    <a:ext uri="{9D8B030D-6E8A-4147-A177-3AD203B41FA5}">
                      <a16:colId xmlns:a16="http://schemas.microsoft.com/office/drawing/2014/main" val="1996115090"/>
                    </a:ext>
                  </a:extLst>
                </a:gridCol>
                <a:gridCol w="461251">
                  <a:extLst>
                    <a:ext uri="{9D8B030D-6E8A-4147-A177-3AD203B41FA5}">
                      <a16:colId xmlns:a16="http://schemas.microsoft.com/office/drawing/2014/main" val="1445423623"/>
                    </a:ext>
                  </a:extLst>
                </a:gridCol>
                <a:gridCol w="367291">
                  <a:extLst>
                    <a:ext uri="{9D8B030D-6E8A-4147-A177-3AD203B41FA5}">
                      <a16:colId xmlns:a16="http://schemas.microsoft.com/office/drawing/2014/main" val="1566479836"/>
                    </a:ext>
                  </a:extLst>
                </a:gridCol>
                <a:gridCol w="444168">
                  <a:extLst>
                    <a:ext uri="{9D8B030D-6E8A-4147-A177-3AD203B41FA5}">
                      <a16:colId xmlns:a16="http://schemas.microsoft.com/office/drawing/2014/main" val="318031706"/>
                    </a:ext>
                  </a:extLst>
                </a:gridCol>
              </a:tblGrid>
              <a:tr h="193477">
                <a:tc>
                  <a:txBody>
                    <a:bodyPr/>
                    <a:lstStyle/>
                    <a:p>
                      <a:pPr algn="l" fontAlgn="ct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施設名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検査名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検査値</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7784655"/>
                  </a:ext>
                </a:extLst>
              </a:tr>
              <a:tr h="193477">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Ａ</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ＷＢＣ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6.05</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593734"/>
                  </a:ext>
                </a:extLst>
              </a:tr>
              <a:tr h="193477">
                <a:tc>
                  <a:txBody>
                    <a:bodyPr/>
                    <a:lstStyle/>
                    <a:p>
                      <a:pPr algn="l" fontAlgn="ctr"/>
                      <a:r>
                        <a:rPr lang="en-US" sz="900" b="0" i="0" u="none" strike="noStrike" dirty="0">
                          <a:solidFill>
                            <a:srgbClr val="000000"/>
                          </a:solidFill>
                          <a:effectLst/>
                          <a:latin typeface="游ゴシック" panose="020B0400000000000000" pitchFamily="50" charset="-128"/>
                          <a:ea typeface="游ゴシック" panose="020B0400000000000000" pitchFamily="50" charset="-128"/>
                        </a:rPr>
                        <a:t>Ｂ</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白血球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5100</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l-GR" sz="900" b="0" i="0" u="none" strike="noStrike" dirty="0">
                          <a:solidFill>
                            <a:srgbClr val="000000"/>
                          </a:solidFill>
                          <a:effectLst/>
                          <a:latin typeface="游ゴシック" panose="020B0400000000000000" pitchFamily="50" charset="-128"/>
                          <a:ea typeface="游ゴシック" panose="020B0400000000000000" pitchFamily="50" charset="-128"/>
                        </a:rPr>
                        <a:t>/μ</a:t>
                      </a:r>
                      <a:r>
                        <a:rPr lang="en-US" sz="900" b="0" i="0" u="none" strike="noStrike" dirty="0">
                          <a:solidFill>
                            <a:srgbClr val="000000"/>
                          </a:solidFill>
                          <a:effectLst/>
                          <a:latin typeface="游ゴシック" panose="020B0400000000000000" pitchFamily="50" charset="-128"/>
                          <a:ea typeface="游ゴシック" panose="020B0400000000000000" pitchFamily="50" charset="-128"/>
                        </a:rPr>
                        <a:t>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8103812"/>
                  </a:ext>
                </a:extLst>
              </a:tr>
              <a:tr h="218258">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smtClean="0">
                          <a:solidFill>
                            <a:srgbClr val="000000"/>
                          </a:solidFill>
                          <a:effectLst/>
                          <a:latin typeface="游ゴシック" panose="020B0400000000000000" pitchFamily="50" charset="-128"/>
                          <a:ea typeface="游ゴシック" panose="020B0400000000000000" pitchFamily="50" charset="-128"/>
                        </a:rPr>
                        <a:t>WBC</a:t>
                      </a:r>
                      <a:endPar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5.5</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10^3/</a:t>
                      </a:r>
                      <a:r>
                        <a:rPr lang="en-US" sz="800" b="0" i="0" u="none" strike="noStrike" dirty="0" err="1">
                          <a:solidFill>
                            <a:srgbClr val="000000"/>
                          </a:solidFill>
                          <a:effectLst/>
                          <a:latin typeface="游ゴシック" panose="020B0400000000000000" pitchFamily="50" charset="-128"/>
                          <a:ea typeface="游ゴシック" panose="020B0400000000000000" pitchFamily="50" charset="-128"/>
                        </a:rPr>
                        <a:t>uL</a:t>
                      </a:r>
                      <a:endParaRPr 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617133"/>
                  </a:ext>
                </a:extLst>
              </a:tr>
            </a:tbl>
          </a:graphicData>
        </a:graphic>
      </p:graphicFrame>
      <p:graphicFrame>
        <p:nvGraphicFramePr>
          <p:cNvPr id="64" name="表 63"/>
          <p:cNvGraphicFramePr>
            <a:graphicFrameLocks noGrp="1"/>
          </p:cNvGraphicFramePr>
          <p:nvPr>
            <p:extLst>
              <p:ext uri="{D42A27DB-BD31-4B8C-83A1-F6EECF244321}">
                <p14:modId xmlns:p14="http://schemas.microsoft.com/office/powerpoint/2010/main" val="3561558193"/>
              </p:ext>
            </p:extLst>
          </p:nvPr>
        </p:nvGraphicFramePr>
        <p:xfrm>
          <a:off x="7710655" y="4967459"/>
          <a:ext cx="1640002" cy="773908"/>
        </p:xfrm>
        <a:graphic>
          <a:graphicData uri="http://schemas.openxmlformats.org/drawingml/2006/table">
            <a:tbl>
              <a:tblPr/>
              <a:tblGrid>
                <a:gridCol w="367292">
                  <a:extLst>
                    <a:ext uri="{9D8B030D-6E8A-4147-A177-3AD203B41FA5}">
                      <a16:colId xmlns:a16="http://schemas.microsoft.com/office/drawing/2014/main" val="905150186"/>
                    </a:ext>
                  </a:extLst>
                </a:gridCol>
                <a:gridCol w="461251">
                  <a:extLst>
                    <a:ext uri="{9D8B030D-6E8A-4147-A177-3AD203B41FA5}">
                      <a16:colId xmlns:a16="http://schemas.microsoft.com/office/drawing/2014/main" val="2327193986"/>
                    </a:ext>
                  </a:extLst>
                </a:gridCol>
                <a:gridCol w="367292">
                  <a:extLst>
                    <a:ext uri="{9D8B030D-6E8A-4147-A177-3AD203B41FA5}">
                      <a16:colId xmlns:a16="http://schemas.microsoft.com/office/drawing/2014/main" val="2853257556"/>
                    </a:ext>
                  </a:extLst>
                </a:gridCol>
                <a:gridCol w="444167">
                  <a:extLst>
                    <a:ext uri="{9D8B030D-6E8A-4147-A177-3AD203B41FA5}">
                      <a16:colId xmlns:a16="http://schemas.microsoft.com/office/drawing/2014/main" val="3244612124"/>
                    </a:ext>
                  </a:extLst>
                </a:gridCol>
              </a:tblGrid>
              <a:tr h="193477">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施設名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検査名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検査値</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778138422"/>
                  </a:ext>
                </a:extLst>
              </a:tr>
              <a:tr h="193477">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Ａ</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ＷＢＣ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6.05</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072085"/>
                  </a:ext>
                </a:extLst>
              </a:tr>
              <a:tr h="193477">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Ｂ</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白血球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5.1</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621553"/>
                  </a:ext>
                </a:extLst>
              </a:tr>
              <a:tr h="193477">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smtClean="0">
                          <a:solidFill>
                            <a:srgbClr val="000000"/>
                          </a:solidFill>
                          <a:effectLst/>
                          <a:latin typeface="游ゴシック" panose="020B0400000000000000" pitchFamily="50" charset="-128"/>
                          <a:ea typeface="游ゴシック" panose="020B0400000000000000" pitchFamily="50" charset="-128"/>
                        </a:rPr>
                        <a:t>WBC</a:t>
                      </a:r>
                      <a:endPar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5.5</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496987"/>
                  </a:ext>
                </a:extLst>
              </a:tr>
            </a:tbl>
          </a:graphicData>
        </a:graphic>
      </p:graphicFrame>
      <p:sp>
        <p:nvSpPr>
          <p:cNvPr id="65" name="二等辺三角形 64"/>
          <p:cNvSpPr/>
          <p:nvPr/>
        </p:nvSpPr>
        <p:spPr>
          <a:xfrm rot="10800000">
            <a:off x="7734227" y="4433414"/>
            <a:ext cx="1586433" cy="2944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80" dirty="0"/>
          </a:p>
        </p:txBody>
      </p:sp>
      <p:sp>
        <p:nvSpPr>
          <p:cNvPr id="66" name="テキスト ボックス 65"/>
          <p:cNvSpPr txBox="1"/>
          <p:nvPr/>
        </p:nvSpPr>
        <p:spPr>
          <a:xfrm>
            <a:off x="7995792" y="4403168"/>
            <a:ext cx="1217000" cy="354841"/>
          </a:xfrm>
          <a:prstGeom prst="rect">
            <a:avLst/>
          </a:prstGeom>
          <a:noFill/>
        </p:spPr>
        <p:txBody>
          <a:bodyPr wrap="none" rtlCol="0">
            <a:spAutoFit/>
          </a:bodyPr>
          <a:lstStyle/>
          <a:p>
            <a:r>
              <a:rPr lang="ja-JP" altLang="en-US" sz="853" b="1" dirty="0"/>
              <a:t>メジャーな単位に変更</a:t>
            </a:r>
            <a:endParaRPr lang="en-US" altLang="ja-JP" sz="853" b="1" dirty="0"/>
          </a:p>
          <a:p>
            <a:r>
              <a:rPr lang="en-US" altLang="ja-JP" sz="853" b="1" dirty="0"/>
              <a:t>※</a:t>
            </a:r>
            <a:r>
              <a:rPr lang="ja-JP" altLang="en-US" sz="853" b="1" dirty="0"/>
              <a:t>例：</a:t>
            </a:r>
            <a:r>
              <a:rPr lang="en-US" altLang="ja-JP" sz="853" b="1" dirty="0"/>
              <a:t>10^9/L</a:t>
            </a:r>
          </a:p>
        </p:txBody>
      </p:sp>
      <p:sp>
        <p:nvSpPr>
          <p:cNvPr id="67" name="右矢印 66"/>
          <p:cNvSpPr/>
          <p:nvPr/>
        </p:nvSpPr>
        <p:spPr>
          <a:xfrm>
            <a:off x="7342063" y="3692017"/>
            <a:ext cx="337761" cy="321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480"/>
          </a:p>
        </p:txBody>
      </p:sp>
      <p:graphicFrame>
        <p:nvGraphicFramePr>
          <p:cNvPr id="68" name="表 67"/>
          <p:cNvGraphicFramePr>
            <a:graphicFrameLocks noGrp="1"/>
          </p:cNvGraphicFramePr>
          <p:nvPr>
            <p:extLst>
              <p:ext uri="{D42A27DB-BD31-4B8C-83A1-F6EECF244321}">
                <p14:modId xmlns:p14="http://schemas.microsoft.com/office/powerpoint/2010/main" val="3719509679"/>
              </p:ext>
            </p:extLst>
          </p:nvPr>
        </p:nvGraphicFramePr>
        <p:xfrm>
          <a:off x="9706699" y="4605020"/>
          <a:ext cx="1656073" cy="1122521"/>
        </p:xfrm>
        <a:graphic>
          <a:graphicData uri="http://schemas.openxmlformats.org/drawingml/2006/table">
            <a:tbl>
              <a:tblPr/>
              <a:tblGrid>
                <a:gridCol w="291849">
                  <a:extLst>
                    <a:ext uri="{9D8B030D-6E8A-4147-A177-3AD203B41FA5}">
                      <a16:colId xmlns:a16="http://schemas.microsoft.com/office/drawing/2014/main" val="905150186"/>
                    </a:ext>
                  </a:extLst>
                </a:gridCol>
                <a:gridCol w="366507">
                  <a:extLst>
                    <a:ext uri="{9D8B030D-6E8A-4147-A177-3AD203B41FA5}">
                      <a16:colId xmlns:a16="http://schemas.microsoft.com/office/drawing/2014/main" val="2327193986"/>
                    </a:ext>
                  </a:extLst>
                </a:gridCol>
                <a:gridCol w="291849">
                  <a:extLst>
                    <a:ext uri="{9D8B030D-6E8A-4147-A177-3AD203B41FA5}">
                      <a16:colId xmlns:a16="http://schemas.microsoft.com/office/drawing/2014/main" val="2853257556"/>
                    </a:ext>
                  </a:extLst>
                </a:gridCol>
                <a:gridCol w="352934">
                  <a:extLst>
                    <a:ext uri="{9D8B030D-6E8A-4147-A177-3AD203B41FA5}">
                      <a16:colId xmlns:a16="http://schemas.microsoft.com/office/drawing/2014/main" val="3244612124"/>
                    </a:ext>
                  </a:extLst>
                </a:gridCol>
                <a:gridCol w="352934">
                  <a:extLst>
                    <a:ext uri="{9D8B030D-6E8A-4147-A177-3AD203B41FA5}">
                      <a16:colId xmlns:a16="http://schemas.microsoft.com/office/drawing/2014/main" val="3213393797"/>
                    </a:ext>
                  </a:extLst>
                </a:gridCol>
              </a:tblGrid>
              <a:tr h="280154">
                <a:tc>
                  <a:txBody>
                    <a:bodyPr/>
                    <a:lstStyle/>
                    <a:p>
                      <a:pPr algn="l" fontAlgn="ct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施設名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検査名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検査値</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単位</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900" b="0" i="0" u="none" strike="noStrike" dirty="0" smtClean="0">
                          <a:solidFill>
                            <a:srgbClr val="000000"/>
                          </a:solidFill>
                          <a:effectLst/>
                          <a:latin typeface="游ゴシック" panose="020B0400000000000000" pitchFamily="50" charset="-128"/>
                          <a:ea typeface="游ゴシック" panose="020B0400000000000000" pitchFamily="50" charset="-128"/>
                        </a:rPr>
                        <a:t>クラスタ</a:t>
                      </a:r>
                      <a:endPar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778138422"/>
                  </a:ext>
                </a:extLst>
              </a:tr>
              <a:tr h="280154">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Ａ</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ＷＢＣ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6.05</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smtClean="0">
                          <a:solidFill>
                            <a:srgbClr val="000000"/>
                          </a:solidFill>
                          <a:effectLst/>
                          <a:latin typeface="游ゴシック" panose="020B0400000000000000" pitchFamily="50" charset="-128"/>
                          <a:ea typeface="游ゴシック" panose="020B0400000000000000" pitchFamily="50" charset="-128"/>
                        </a:rPr>
                        <a:t>1</a:t>
                      </a:r>
                      <a:endParaRPr 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4072085"/>
                  </a:ext>
                </a:extLst>
              </a:tr>
              <a:tr h="280154">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Ｂ</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白血球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5.1</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smtClean="0">
                          <a:solidFill>
                            <a:srgbClr val="000000"/>
                          </a:solidFill>
                          <a:effectLst/>
                          <a:latin typeface="游ゴシック" panose="020B0400000000000000" pitchFamily="50" charset="-128"/>
                          <a:ea typeface="游ゴシック" panose="020B0400000000000000" pitchFamily="50" charset="-128"/>
                        </a:rPr>
                        <a:t>2</a:t>
                      </a:r>
                      <a:endParaRPr 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621553"/>
                  </a:ext>
                </a:extLst>
              </a:tr>
              <a:tr h="280154">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Ｃ</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smtClean="0">
                          <a:solidFill>
                            <a:srgbClr val="000000"/>
                          </a:solidFill>
                          <a:effectLst/>
                          <a:latin typeface="游ゴシック" panose="020B0400000000000000" pitchFamily="50" charset="-128"/>
                          <a:ea typeface="游ゴシック" panose="020B0400000000000000" pitchFamily="50" charset="-128"/>
                        </a:rPr>
                        <a:t>WBC</a:t>
                      </a:r>
                      <a:endPar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5.5</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10^9/L</a:t>
                      </a: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smtClean="0">
                          <a:solidFill>
                            <a:srgbClr val="000000"/>
                          </a:solidFill>
                          <a:effectLst/>
                          <a:latin typeface="游ゴシック" panose="020B0400000000000000" pitchFamily="50" charset="-128"/>
                          <a:ea typeface="游ゴシック" panose="020B0400000000000000" pitchFamily="50" charset="-128"/>
                        </a:rPr>
                        <a:t>2</a:t>
                      </a:r>
                      <a:endParaRPr 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739" marR="7739" marT="77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9496987"/>
                  </a:ext>
                </a:extLst>
              </a:tr>
            </a:tbl>
          </a:graphicData>
        </a:graphic>
      </p:graphicFrame>
      <p:sp>
        <p:nvSpPr>
          <p:cNvPr id="69" name="テキスト ボックス 68"/>
          <p:cNvSpPr txBox="1"/>
          <p:nvPr/>
        </p:nvSpPr>
        <p:spPr>
          <a:xfrm>
            <a:off x="9604542" y="3365937"/>
            <a:ext cx="1679042" cy="967894"/>
          </a:xfrm>
          <a:prstGeom prst="rect">
            <a:avLst/>
          </a:prstGeom>
          <a:noFill/>
        </p:spPr>
        <p:txBody>
          <a:bodyPr wrap="square" rtlCol="0">
            <a:spAutoFit/>
          </a:bodyPr>
          <a:lstStyle/>
          <a:p>
            <a:r>
              <a:rPr lang="ja-JP" altLang="en-US" sz="1138" dirty="0" smtClean="0"/>
              <a:t>検査値のパーセンタイル（</a:t>
            </a:r>
            <a:r>
              <a:rPr lang="en-US" altLang="ja-JP" sz="1138" dirty="0"/>
              <a:t>25</a:t>
            </a:r>
            <a:r>
              <a:rPr lang="ja-JP" altLang="en-US" sz="1138" dirty="0" err="1"/>
              <a:t>、</a:t>
            </a:r>
            <a:r>
              <a:rPr lang="en-US" altLang="ja-JP" sz="1138" dirty="0"/>
              <a:t>50</a:t>
            </a:r>
            <a:r>
              <a:rPr lang="ja-JP" altLang="en-US" sz="1138" dirty="0" err="1"/>
              <a:t>、</a:t>
            </a:r>
            <a:r>
              <a:rPr lang="en-US" altLang="ja-JP" sz="1138" dirty="0" smtClean="0"/>
              <a:t>75</a:t>
            </a:r>
            <a:r>
              <a:rPr lang="ja-JP" altLang="en-US" sz="1138" dirty="0" smtClean="0"/>
              <a:t>）を用いて、</a:t>
            </a:r>
            <a:endParaRPr lang="en-US" altLang="ja-JP" sz="1138" dirty="0" smtClean="0"/>
          </a:p>
          <a:p>
            <a:r>
              <a:rPr lang="ja-JP" altLang="en-US" sz="1138" dirty="0" smtClean="0"/>
              <a:t>凝集型</a:t>
            </a:r>
            <a:r>
              <a:rPr lang="ja-JP" altLang="en-US" sz="1138" dirty="0"/>
              <a:t>クラスタリング（ウォード法）</a:t>
            </a:r>
            <a:r>
              <a:rPr lang="ja-JP" altLang="en-US" sz="1138" dirty="0" smtClean="0"/>
              <a:t>にて</a:t>
            </a:r>
            <a:r>
              <a:rPr lang="ja-JP" altLang="en-US" sz="1138" dirty="0"/>
              <a:t>グルーピング</a:t>
            </a:r>
            <a:r>
              <a:rPr lang="ja-JP" altLang="en-US" sz="1138" dirty="0" smtClean="0"/>
              <a:t>。</a:t>
            </a:r>
            <a:endParaRPr lang="en-US" altLang="ja-JP" sz="1138" dirty="0" smtClean="0"/>
          </a:p>
        </p:txBody>
      </p:sp>
    </p:spTree>
    <p:extLst>
      <p:ext uri="{BB962C8B-B14F-4D97-AF65-F5344CB8AC3E}">
        <p14:creationId xmlns:p14="http://schemas.microsoft.com/office/powerpoint/2010/main" val="387514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検証方法</a:t>
            </a:r>
            <a:endParaRPr kumimoji="1" lang="ja-JP" altLang="en-US" dirty="0"/>
          </a:p>
        </p:txBody>
      </p:sp>
      <p:sp>
        <p:nvSpPr>
          <p:cNvPr id="38" name="正方形/長方形 37"/>
          <p:cNvSpPr/>
          <p:nvPr/>
        </p:nvSpPr>
        <p:spPr>
          <a:xfrm>
            <a:off x="165528" y="793626"/>
            <a:ext cx="11850659" cy="707886"/>
          </a:xfrm>
          <a:prstGeom prst="rect">
            <a:avLst/>
          </a:prstGeom>
        </p:spPr>
        <p:txBody>
          <a:bodyPr wrap="square">
            <a:spAutoFit/>
          </a:bodyPr>
          <a:lstStyle/>
          <a:p>
            <a:r>
              <a:rPr lang="ja-JP" altLang="en-US" sz="2000" dirty="0" smtClean="0"/>
              <a:t>メジャー</a:t>
            </a:r>
            <a:r>
              <a:rPr lang="ja-JP" altLang="en-US" sz="2000" dirty="0"/>
              <a:t>検査である血液検体の</a:t>
            </a:r>
            <a:r>
              <a:rPr lang="en-US" altLang="ja-JP" sz="2000" dirty="0"/>
              <a:t>WBC</a:t>
            </a:r>
            <a:r>
              <a:rPr lang="ja-JP" altLang="en-US" sz="2000" dirty="0"/>
              <a:t>検査の基準値を検歴情報</a:t>
            </a:r>
            <a:r>
              <a:rPr lang="ja-JP" altLang="en-US" sz="2000" dirty="0" smtClean="0"/>
              <a:t>モジュールと各施設のホームページから</a:t>
            </a:r>
            <a:r>
              <a:rPr lang="ja-JP" altLang="en-US" sz="2000" dirty="0"/>
              <a:t>調査し</a:t>
            </a:r>
            <a:r>
              <a:rPr lang="ja-JP" altLang="en-US" sz="2000" dirty="0" smtClean="0"/>
              <a:t>、</a:t>
            </a:r>
            <a:endParaRPr lang="en-US" altLang="ja-JP" sz="2000" dirty="0" smtClean="0"/>
          </a:p>
          <a:p>
            <a:r>
              <a:rPr lang="ja-JP" altLang="en-US" sz="2000" dirty="0" smtClean="0"/>
              <a:t>検査基</a:t>
            </a:r>
            <a:r>
              <a:rPr lang="ja-JP" altLang="en-US" sz="2000" dirty="0"/>
              <a:t>準値が明記されている施設を対象に、同一検査基準の施設の紐づけが可能か検証しました。</a:t>
            </a:r>
            <a:endParaRPr lang="en-US" altLang="ja-JP" sz="2000" dirty="0"/>
          </a:p>
        </p:txBody>
      </p:sp>
      <p:sp>
        <p:nvSpPr>
          <p:cNvPr id="70" name="正方形/長方形 69"/>
          <p:cNvSpPr/>
          <p:nvPr/>
        </p:nvSpPr>
        <p:spPr>
          <a:xfrm>
            <a:off x="1807238" y="2303321"/>
            <a:ext cx="994225" cy="1077218"/>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800" dirty="0" smtClean="0"/>
              <a:t>対象</a:t>
            </a:r>
            <a:endParaRPr lang="en-US" altLang="ja-JP" sz="1800" dirty="0" smtClean="0"/>
          </a:p>
          <a:p>
            <a:pPr algn="ctr"/>
            <a:r>
              <a:rPr lang="ja-JP" altLang="en-US" dirty="0"/>
              <a:t>施設</a:t>
            </a:r>
            <a:endParaRPr lang="en-US" altLang="ja-JP" sz="1800" dirty="0" smtClean="0"/>
          </a:p>
        </p:txBody>
      </p:sp>
      <p:sp>
        <p:nvSpPr>
          <p:cNvPr id="71" name="正方形/長方形 70"/>
          <p:cNvSpPr/>
          <p:nvPr/>
        </p:nvSpPr>
        <p:spPr>
          <a:xfrm>
            <a:off x="2873903" y="2309027"/>
            <a:ext cx="8174673" cy="107721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ja-JP" altLang="en-US" sz="1600" dirty="0">
              <a:solidFill>
                <a:schemeClr val="tx1"/>
              </a:solidFill>
            </a:endParaRPr>
          </a:p>
        </p:txBody>
      </p:sp>
      <p:sp>
        <p:nvSpPr>
          <p:cNvPr id="72" name="正方形/長方形 71"/>
          <p:cNvSpPr/>
          <p:nvPr/>
        </p:nvSpPr>
        <p:spPr>
          <a:xfrm>
            <a:off x="1807238" y="3645024"/>
            <a:ext cx="994225" cy="565266"/>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800" dirty="0"/>
              <a:t>検体</a:t>
            </a:r>
            <a:r>
              <a:rPr lang="ja-JP" altLang="en-US" sz="1800" dirty="0" smtClean="0"/>
              <a:t>名</a:t>
            </a:r>
            <a:endParaRPr lang="en-US" altLang="ja-JP" sz="1800" dirty="0" smtClean="0"/>
          </a:p>
        </p:txBody>
      </p:sp>
      <p:sp>
        <p:nvSpPr>
          <p:cNvPr id="73" name="正方形/長方形 72"/>
          <p:cNvSpPr/>
          <p:nvPr/>
        </p:nvSpPr>
        <p:spPr>
          <a:xfrm>
            <a:off x="1807238" y="4437113"/>
            <a:ext cx="994225" cy="1800200"/>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800" dirty="0" smtClean="0"/>
              <a:t>検証</a:t>
            </a:r>
            <a:endParaRPr lang="en-US" altLang="ja-JP" sz="1800" dirty="0" smtClean="0"/>
          </a:p>
          <a:p>
            <a:pPr algn="ctr"/>
            <a:r>
              <a:rPr lang="ja-JP" altLang="en-US" sz="1800" dirty="0" smtClean="0"/>
              <a:t>方法</a:t>
            </a:r>
            <a:endParaRPr lang="en-US" altLang="ja-JP" sz="1800" dirty="0" smtClean="0"/>
          </a:p>
        </p:txBody>
      </p:sp>
      <p:sp>
        <p:nvSpPr>
          <p:cNvPr id="74" name="正方形/長方形 73"/>
          <p:cNvSpPr/>
          <p:nvPr/>
        </p:nvSpPr>
        <p:spPr>
          <a:xfrm>
            <a:off x="2908143" y="3645025"/>
            <a:ext cx="3332788" cy="56526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血液</a:t>
            </a:r>
            <a:endParaRPr lang="ja-JP" altLang="en-US" dirty="0">
              <a:solidFill>
                <a:schemeClr val="tx1"/>
              </a:solidFill>
            </a:endParaRPr>
          </a:p>
        </p:txBody>
      </p:sp>
      <p:sp>
        <p:nvSpPr>
          <p:cNvPr id="75" name="正方形/長方形 74"/>
          <p:cNvSpPr/>
          <p:nvPr/>
        </p:nvSpPr>
        <p:spPr>
          <a:xfrm>
            <a:off x="6560198" y="3645024"/>
            <a:ext cx="994225" cy="565266"/>
          </a:xfrm>
          <a:prstGeom prst="rect">
            <a:avLst/>
          </a:prstGeom>
          <a:solidFill>
            <a:schemeClr val="accent1">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800" dirty="0" smtClean="0"/>
              <a:t>検査名</a:t>
            </a:r>
            <a:endParaRPr lang="en-US" altLang="ja-JP" sz="1800" dirty="0" smtClean="0"/>
          </a:p>
        </p:txBody>
      </p:sp>
      <p:sp>
        <p:nvSpPr>
          <p:cNvPr id="76" name="正方形/長方形 75"/>
          <p:cNvSpPr/>
          <p:nvPr/>
        </p:nvSpPr>
        <p:spPr>
          <a:xfrm>
            <a:off x="7667636" y="3645025"/>
            <a:ext cx="3384376" cy="565265"/>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白血球（</a:t>
            </a:r>
            <a:r>
              <a:rPr lang="en-US" altLang="ja-JP" dirty="0" smtClean="0">
                <a:solidFill>
                  <a:schemeClr val="tx1"/>
                </a:solidFill>
              </a:rPr>
              <a:t>WBC</a:t>
            </a:r>
            <a:r>
              <a:rPr lang="ja-JP" altLang="en-US" dirty="0" smtClean="0">
                <a:solidFill>
                  <a:schemeClr val="tx1"/>
                </a:solidFill>
              </a:rPr>
              <a:t>）</a:t>
            </a:r>
            <a:endParaRPr lang="ja-JP" altLang="en-US" dirty="0">
              <a:solidFill>
                <a:schemeClr val="tx1"/>
              </a:solidFill>
            </a:endParaRPr>
          </a:p>
        </p:txBody>
      </p:sp>
      <p:sp>
        <p:nvSpPr>
          <p:cNvPr id="77" name="正方形/長方形 76"/>
          <p:cNvSpPr/>
          <p:nvPr/>
        </p:nvSpPr>
        <p:spPr>
          <a:xfrm>
            <a:off x="2908143" y="4437113"/>
            <a:ext cx="8140434" cy="18002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①検歴情報モジュール、病院の</a:t>
            </a:r>
            <a:r>
              <a:rPr lang="en-US" altLang="ja-JP" dirty="0" smtClean="0">
                <a:solidFill>
                  <a:schemeClr val="tx1"/>
                </a:solidFill>
              </a:rPr>
              <a:t>HP</a:t>
            </a:r>
            <a:r>
              <a:rPr lang="ja-JP" altLang="en-US" dirty="0" smtClean="0">
                <a:solidFill>
                  <a:schemeClr val="tx1"/>
                </a:solidFill>
              </a:rPr>
              <a:t>から、</a:t>
            </a:r>
            <a:r>
              <a:rPr lang="en-US" altLang="ja-JP" dirty="0" smtClean="0">
                <a:solidFill>
                  <a:schemeClr val="tx1"/>
                </a:solidFill>
              </a:rPr>
              <a:t>WBC</a:t>
            </a:r>
            <a:r>
              <a:rPr lang="ja-JP" altLang="en-US" dirty="0" smtClean="0">
                <a:solidFill>
                  <a:schemeClr val="tx1"/>
                </a:solidFill>
              </a:rPr>
              <a:t>の検査基準値を調査</a:t>
            </a:r>
            <a:endParaRPr lang="en-US" altLang="ja-JP" dirty="0" smtClean="0">
              <a:solidFill>
                <a:schemeClr val="tx1"/>
              </a:solidFill>
            </a:endParaRPr>
          </a:p>
          <a:p>
            <a:r>
              <a:rPr lang="ja-JP" altLang="en-US" dirty="0" smtClean="0">
                <a:solidFill>
                  <a:schemeClr val="tx1"/>
                </a:solidFill>
              </a:rPr>
              <a:t>②検査基準によるグルーピングを</a:t>
            </a:r>
            <a:r>
              <a:rPr lang="ja-JP" altLang="en-US" dirty="0">
                <a:solidFill>
                  <a:schemeClr val="tx1"/>
                </a:solidFill>
              </a:rPr>
              <a:t>実施</a:t>
            </a:r>
            <a:endParaRPr lang="en-US" altLang="ja-JP" dirty="0" smtClean="0">
              <a:solidFill>
                <a:schemeClr val="tx1"/>
              </a:solidFill>
            </a:endParaRPr>
          </a:p>
          <a:p>
            <a:r>
              <a:rPr lang="ja-JP" altLang="en-US" dirty="0" smtClean="0">
                <a:solidFill>
                  <a:schemeClr val="tx1"/>
                </a:solidFill>
              </a:rPr>
              <a:t>③クラスタリング手法によるグルーピングを実施</a:t>
            </a:r>
            <a:endParaRPr lang="en-US" altLang="ja-JP" dirty="0" smtClean="0">
              <a:solidFill>
                <a:schemeClr val="tx1"/>
              </a:solidFill>
            </a:endParaRPr>
          </a:p>
          <a:p>
            <a:r>
              <a:rPr lang="ja-JP" altLang="en-US" dirty="0" smtClean="0">
                <a:solidFill>
                  <a:schemeClr val="tx1"/>
                </a:solidFill>
              </a:rPr>
              <a:t>④②③を比較し、紐づけ精度を評価</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a:t>
            </a:r>
            <a:r>
              <a:rPr lang="ja-JP" altLang="en-US" dirty="0" smtClean="0">
                <a:solidFill>
                  <a:schemeClr val="tx1"/>
                </a:solidFill>
              </a:rPr>
              <a:t>検査基準の基準値は次頁に記載</a:t>
            </a:r>
            <a:endParaRPr lang="en-US" altLang="ja-JP" dirty="0">
              <a:solidFill>
                <a:schemeClr val="tx1"/>
              </a:solidFill>
            </a:endParaRPr>
          </a:p>
        </p:txBody>
      </p:sp>
      <p:sp>
        <p:nvSpPr>
          <p:cNvPr id="78" name="テキスト ボックス 77"/>
          <p:cNvSpPr txBox="1"/>
          <p:nvPr/>
        </p:nvSpPr>
        <p:spPr>
          <a:xfrm>
            <a:off x="2952489" y="2303321"/>
            <a:ext cx="2441694" cy="1077218"/>
          </a:xfrm>
          <a:prstGeom prst="rect">
            <a:avLst/>
          </a:prstGeom>
          <a:noFill/>
        </p:spPr>
        <p:txBody>
          <a:bodyPr wrap="none" rtlCol="0">
            <a:spAutoFit/>
          </a:bodyPr>
          <a:lstStyle/>
          <a:p>
            <a:r>
              <a:rPr lang="ja-JP" altLang="en-US" sz="1600" dirty="0"/>
              <a:t>①柏葉脳神経外科病院</a:t>
            </a:r>
          </a:p>
          <a:p>
            <a:r>
              <a:rPr lang="ja-JP" altLang="en-US" sz="1600" dirty="0"/>
              <a:t>②</a:t>
            </a:r>
            <a:r>
              <a:rPr lang="en-US" altLang="ja-JP" sz="1600" dirty="0"/>
              <a:t>KKR</a:t>
            </a:r>
            <a:r>
              <a:rPr lang="ja-JP" altLang="en-US" sz="1600" dirty="0"/>
              <a:t>札幌医療センター</a:t>
            </a:r>
          </a:p>
          <a:p>
            <a:r>
              <a:rPr lang="ja-JP" altLang="en-US" sz="1600" dirty="0"/>
              <a:t>③亀田総合病院</a:t>
            </a:r>
          </a:p>
          <a:p>
            <a:r>
              <a:rPr lang="ja-JP" altLang="en-US" sz="1600" dirty="0"/>
              <a:t>④名古屋第二赤十字</a:t>
            </a:r>
            <a:r>
              <a:rPr lang="ja-JP" altLang="en-US" sz="1600" dirty="0" smtClean="0"/>
              <a:t>病院</a:t>
            </a:r>
            <a:endParaRPr lang="en-US" altLang="ja-JP" sz="1600" dirty="0" smtClean="0"/>
          </a:p>
        </p:txBody>
      </p:sp>
      <p:sp>
        <p:nvSpPr>
          <p:cNvPr id="79" name="テキスト ボックス 78"/>
          <p:cNvSpPr txBox="1"/>
          <p:nvPr/>
        </p:nvSpPr>
        <p:spPr>
          <a:xfrm>
            <a:off x="5621085" y="2303321"/>
            <a:ext cx="2725426" cy="1077218"/>
          </a:xfrm>
          <a:prstGeom prst="rect">
            <a:avLst/>
          </a:prstGeom>
          <a:noFill/>
        </p:spPr>
        <p:txBody>
          <a:bodyPr wrap="none" rtlCol="0">
            <a:spAutoFit/>
          </a:bodyPr>
          <a:lstStyle/>
          <a:p>
            <a:r>
              <a:rPr lang="ja-JP" altLang="en-US" sz="1600" dirty="0"/>
              <a:t>⑤聖マリアンナ医科大学病院</a:t>
            </a:r>
          </a:p>
          <a:p>
            <a:r>
              <a:rPr lang="ja-JP" altLang="en-US" sz="1600" dirty="0"/>
              <a:t>⑥名古屋第一赤十字病院</a:t>
            </a:r>
            <a:endParaRPr lang="en-US" altLang="ja-JP" sz="1600" dirty="0"/>
          </a:p>
          <a:p>
            <a:r>
              <a:rPr lang="ja-JP" altLang="en-US" sz="1600" dirty="0"/>
              <a:t>⑦静岡県立総合病院</a:t>
            </a:r>
          </a:p>
          <a:p>
            <a:r>
              <a:rPr lang="ja-JP" altLang="en-US" sz="1600" dirty="0"/>
              <a:t>⑧京都大学</a:t>
            </a:r>
            <a:r>
              <a:rPr lang="ja-JP" altLang="en-US" sz="1600" dirty="0" smtClean="0"/>
              <a:t>病院</a:t>
            </a:r>
            <a:endParaRPr lang="ja-JP" altLang="en-US" sz="1600" dirty="0"/>
          </a:p>
        </p:txBody>
      </p:sp>
      <p:sp>
        <p:nvSpPr>
          <p:cNvPr id="80" name="テキスト ボックス 79"/>
          <p:cNvSpPr txBox="1"/>
          <p:nvPr/>
        </p:nvSpPr>
        <p:spPr>
          <a:xfrm>
            <a:off x="8435937" y="2303321"/>
            <a:ext cx="2646878" cy="830997"/>
          </a:xfrm>
          <a:prstGeom prst="rect">
            <a:avLst/>
          </a:prstGeom>
          <a:noFill/>
        </p:spPr>
        <p:txBody>
          <a:bodyPr wrap="none" rtlCol="0">
            <a:spAutoFit/>
          </a:bodyPr>
          <a:lstStyle/>
          <a:p>
            <a:r>
              <a:rPr lang="ja-JP" altLang="en-US" sz="1600" dirty="0"/>
              <a:t>⑨宮崎大学医学部附属病院</a:t>
            </a:r>
          </a:p>
          <a:p>
            <a:r>
              <a:rPr lang="ja-JP" altLang="en-US" sz="1600" dirty="0"/>
              <a:t>⑩宮崎善仁会病院</a:t>
            </a:r>
          </a:p>
          <a:p>
            <a:r>
              <a:rPr lang="ja-JP" altLang="en-US" sz="1600" dirty="0"/>
              <a:t>⑪宮崎市郡医師会</a:t>
            </a:r>
            <a:r>
              <a:rPr lang="ja-JP" altLang="en-US" sz="1600" dirty="0" smtClean="0"/>
              <a:t>病院</a:t>
            </a:r>
            <a:endParaRPr lang="ja-JP" altLang="en-US" sz="1600" dirty="0"/>
          </a:p>
        </p:txBody>
      </p:sp>
    </p:spTree>
    <p:extLst>
      <p:ext uri="{BB962C8B-B14F-4D97-AF65-F5344CB8AC3E}">
        <p14:creationId xmlns:p14="http://schemas.microsoft.com/office/powerpoint/2010/main" val="2559182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各施設の</a:t>
            </a:r>
            <a:r>
              <a:rPr lang="ja-JP" altLang="en-US" dirty="0"/>
              <a:t>検査基準値とグルーピング</a:t>
            </a:r>
            <a:endParaRPr kumimoji="1" lang="ja-JP" altLang="en-US" dirty="0"/>
          </a:p>
        </p:txBody>
      </p:sp>
      <p:sp>
        <p:nvSpPr>
          <p:cNvPr id="38" name="正方形/長方形 37"/>
          <p:cNvSpPr/>
          <p:nvPr/>
        </p:nvSpPr>
        <p:spPr>
          <a:xfrm>
            <a:off x="165528" y="793626"/>
            <a:ext cx="11850659" cy="1015663"/>
          </a:xfrm>
          <a:prstGeom prst="rect">
            <a:avLst/>
          </a:prstGeom>
        </p:spPr>
        <p:txBody>
          <a:bodyPr wrap="square">
            <a:spAutoFit/>
          </a:bodyPr>
          <a:lstStyle/>
          <a:p>
            <a:r>
              <a:rPr lang="ja-JP" altLang="en-US" sz="2000" dirty="0" smtClean="0"/>
              <a:t>各施設の</a:t>
            </a:r>
            <a:r>
              <a:rPr lang="ja-JP" altLang="en-US" sz="2000" dirty="0"/>
              <a:t>検証対象の検査名とその基準値は下記の通りです。</a:t>
            </a:r>
            <a:endParaRPr lang="en-US" altLang="ja-JP" sz="2000" dirty="0"/>
          </a:p>
          <a:p>
            <a:r>
              <a:rPr lang="en-US" altLang="ja-JP" sz="2000" dirty="0"/>
              <a:t>JSCC</a:t>
            </a:r>
            <a:r>
              <a:rPr lang="ja-JP" altLang="en-US" sz="2000" dirty="0"/>
              <a:t>基準（</a:t>
            </a:r>
            <a:r>
              <a:rPr lang="en-US" altLang="ja-JP" sz="2000" dirty="0"/>
              <a:t>3.3-8.6)</a:t>
            </a:r>
            <a:r>
              <a:rPr lang="ja-JP" altLang="en-US" sz="2000" dirty="0"/>
              <a:t>と５施設が一致していたが、それ以外の施設は独自の基準値を設定していました。</a:t>
            </a:r>
            <a:endParaRPr lang="en-US" altLang="ja-JP" sz="2000" dirty="0"/>
          </a:p>
          <a:p>
            <a:r>
              <a:rPr lang="en-US" altLang="ja-JP" sz="2000" dirty="0"/>
              <a:t>KKR</a:t>
            </a:r>
            <a:r>
              <a:rPr lang="ja-JP" altLang="en-US" sz="2000" dirty="0"/>
              <a:t>札幌医療センターと宮崎市郡医師会病院は</a:t>
            </a:r>
            <a:r>
              <a:rPr lang="en-US" altLang="ja-JP" sz="2000" dirty="0"/>
              <a:t>JSCC</a:t>
            </a:r>
            <a:r>
              <a:rPr lang="ja-JP" altLang="en-US" sz="2000" dirty="0"/>
              <a:t>基準に近いが、それ以外</a:t>
            </a:r>
            <a:r>
              <a:rPr lang="ja-JP" altLang="en-US" sz="2000" dirty="0" smtClean="0"/>
              <a:t>は比較的大きな乖離</a:t>
            </a:r>
            <a:r>
              <a:rPr lang="ja-JP" altLang="en-US" sz="2000" dirty="0"/>
              <a:t>がありました。</a:t>
            </a:r>
            <a:endParaRPr lang="en-US" altLang="ja-JP" sz="2000" dirty="0"/>
          </a:p>
        </p:txBody>
      </p:sp>
      <p:graphicFrame>
        <p:nvGraphicFramePr>
          <p:cNvPr id="15" name="コンテンツ プレースホルダー 3"/>
          <p:cNvGraphicFramePr>
            <a:graphicFrameLocks/>
          </p:cNvGraphicFramePr>
          <p:nvPr>
            <p:extLst>
              <p:ext uri="{D42A27DB-BD31-4B8C-83A1-F6EECF244321}">
                <p14:modId xmlns:p14="http://schemas.microsoft.com/office/powerpoint/2010/main" val="1818057805"/>
              </p:ext>
            </p:extLst>
          </p:nvPr>
        </p:nvGraphicFramePr>
        <p:xfrm>
          <a:off x="1777677" y="2711183"/>
          <a:ext cx="6941777" cy="3594600"/>
        </p:xfrm>
        <a:graphic>
          <a:graphicData uri="http://schemas.openxmlformats.org/drawingml/2006/table">
            <a:tbl>
              <a:tblPr/>
              <a:tblGrid>
                <a:gridCol w="2435708">
                  <a:extLst>
                    <a:ext uri="{9D8B030D-6E8A-4147-A177-3AD203B41FA5}">
                      <a16:colId xmlns:a16="http://schemas.microsoft.com/office/drawing/2014/main" val="802661375"/>
                    </a:ext>
                  </a:extLst>
                </a:gridCol>
                <a:gridCol w="995283">
                  <a:extLst>
                    <a:ext uri="{9D8B030D-6E8A-4147-A177-3AD203B41FA5}">
                      <a16:colId xmlns:a16="http://schemas.microsoft.com/office/drawing/2014/main" val="4091892430"/>
                    </a:ext>
                  </a:extLst>
                </a:gridCol>
                <a:gridCol w="1511817">
                  <a:extLst>
                    <a:ext uri="{9D8B030D-6E8A-4147-A177-3AD203B41FA5}">
                      <a16:colId xmlns:a16="http://schemas.microsoft.com/office/drawing/2014/main" val="539416400"/>
                    </a:ext>
                  </a:extLst>
                </a:gridCol>
                <a:gridCol w="873500">
                  <a:extLst>
                    <a:ext uri="{9D8B030D-6E8A-4147-A177-3AD203B41FA5}">
                      <a16:colId xmlns:a16="http://schemas.microsoft.com/office/drawing/2014/main" val="1595245537"/>
                    </a:ext>
                  </a:extLst>
                </a:gridCol>
                <a:gridCol w="1125469">
                  <a:extLst>
                    <a:ext uri="{9D8B030D-6E8A-4147-A177-3AD203B41FA5}">
                      <a16:colId xmlns:a16="http://schemas.microsoft.com/office/drawing/2014/main" val="205930371"/>
                    </a:ext>
                  </a:extLst>
                </a:gridCol>
              </a:tblGrid>
              <a:tr h="299550">
                <a:tc>
                  <a:txBody>
                    <a:bodyPr/>
                    <a:lstStyle/>
                    <a:p>
                      <a:pPr algn="l" fontAlgn="ctr"/>
                      <a:r>
                        <a:rPr lang="ja-JP" altLang="en-US" sz="140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施設名</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検査コード</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検査名</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単位</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基準値</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836846285"/>
                  </a:ext>
                </a:extLst>
              </a:tr>
              <a:tr h="299550">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名古屋第二赤十字病院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2000101</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3.3-8.6</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763923"/>
                  </a:ext>
                </a:extLst>
              </a:tr>
              <a:tr h="299550">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聖マリアンナ医科大学病院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8052</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3.3-8.6</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3794950"/>
                  </a:ext>
                </a:extLst>
              </a:tr>
              <a:tr h="299550">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静岡県立総合病院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0500100</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3.3-8.6</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740954"/>
                  </a:ext>
                </a:extLst>
              </a:tr>
              <a:tr h="299550">
                <a:tc>
                  <a:txBody>
                    <a:bodyPr/>
                    <a:lstStyle/>
                    <a:p>
                      <a:pPr algn="l" fontAlgn="ctr"/>
                      <a:r>
                        <a:rPr lang="zh-CN" altLang="en-US" sz="1400" b="0" i="0" u="none" strike="noStrike">
                          <a:solidFill>
                            <a:srgbClr val="000000"/>
                          </a:solidFill>
                          <a:effectLst/>
                          <a:latin typeface="ＭＳ Ｐゴシック" panose="020B0600070205080204" pitchFamily="50" charset="-128"/>
                          <a:ea typeface="ＭＳ Ｐゴシック" panose="020B0600070205080204" pitchFamily="50" charset="-128"/>
                        </a:rPr>
                        <a:t>京都大学病院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0204000</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WBC</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3.3-8.6</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652124"/>
                  </a:ext>
                </a:extLst>
              </a:tr>
              <a:tr h="299550">
                <a:tc>
                  <a:txBody>
                    <a:bodyPr/>
                    <a:lstStyle/>
                    <a:p>
                      <a:pPr algn="l" fontAlgn="ctr"/>
                      <a:r>
                        <a:rPr lang="zh-CN" altLang="en-US" sz="1400" b="0" i="0" u="none" strike="noStrike">
                          <a:solidFill>
                            <a:srgbClr val="000000"/>
                          </a:solidFill>
                          <a:effectLst/>
                          <a:latin typeface="ＭＳ Ｐゴシック" panose="020B0600070205080204" pitchFamily="50" charset="-128"/>
                          <a:ea typeface="ＭＳ Ｐゴシック" panose="020B0600070205080204" pitchFamily="50" charset="-128"/>
                        </a:rPr>
                        <a:t>宮崎大学医学部附属病院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0068001</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WBC</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3.3-8.6</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0747599"/>
                  </a:ext>
                </a:extLst>
              </a:tr>
              <a:tr h="299550">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KKR</a:t>
                      </a: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札幌医療センター</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601003</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3.2-8.5</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3516928"/>
                  </a:ext>
                </a:extLst>
              </a:tr>
              <a:tr h="299550">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宮崎市郡医師会病院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0372</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3.5-8.5</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9437723"/>
                  </a:ext>
                </a:extLst>
              </a:tr>
              <a:tr h="299550">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宮崎善仁会病院</a:t>
                      </a:r>
                    </a:p>
                  </a:txBody>
                  <a:tcPr marL="1233" marR="1233" marT="123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7300</a:t>
                      </a:r>
                    </a:p>
                  </a:txBody>
                  <a:tcPr marL="1233" marR="1233" marT="1233"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3.5-9.1</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7545519"/>
                  </a:ext>
                </a:extLst>
              </a:tr>
              <a:tr h="299550">
                <a:tc>
                  <a:txBody>
                    <a:bodyPr/>
                    <a:lstStyle/>
                    <a:p>
                      <a:pPr algn="l" fontAlgn="ctr"/>
                      <a:r>
                        <a:rPr lang="zh-TW"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柏葉脳神経外科病院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800301</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r>
                        <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WBC)</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3.5-9.7</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328301"/>
                  </a:ext>
                </a:extLst>
              </a:tr>
              <a:tr h="299550">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亀田総合病院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0170200</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3.5-9.8</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440890"/>
                  </a:ext>
                </a:extLst>
              </a:tr>
              <a:tr h="299550">
                <a:tc>
                  <a:txBody>
                    <a:bodyPr/>
                    <a:lstStyle/>
                    <a:p>
                      <a:pPr algn="l" fontAlgn="ctr"/>
                      <a:r>
                        <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rPr>
                        <a:t>名古屋第一赤十字病院</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rPr>
                        <a:t>051100</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Wbc（10*3/Ml)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1233" marR="1233" marT="12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4.0-9.0</a:t>
                      </a:r>
                    </a:p>
                  </a:txBody>
                  <a:tcPr marL="1233" marR="1233" marT="1233"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01035"/>
                  </a:ext>
                </a:extLst>
              </a:tr>
            </a:tbl>
          </a:graphicData>
        </a:graphic>
      </p:graphicFrame>
      <p:cxnSp>
        <p:nvCxnSpPr>
          <p:cNvPr id="16" name="直線コネクタ 15"/>
          <p:cNvCxnSpPr/>
          <p:nvPr/>
        </p:nvCxnSpPr>
        <p:spPr>
          <a:xfrm>
            <a:off x="1788341" y="2492896"/>
            <a:ext cx="691059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1788339" y="2060848"/>
            <a:ext cx="6910599" cy="372731"/>
          </a:xfrm>
          <a:prstGeom prst="rect">
            <a:avLst/>
          </a:prstGeom>
          <a:noFill/>
        </p:spPr>
        <p:txBody>
          <a:bodyPr wrap="square" rtlCol="0">
            <a:spAutoFit/>
          </a:bodyPr>
          <a:lstStyle/>
          <a:p>
            <a:pPr algn="ctr"/>
            <a:r>
              <a:rPr lang="ja-JP" altLang="en-US" dirty="0" smtClean="0"/>
              <a:t>基準値の記載割合</a:t>
            </a:r>
            <a:endParaRPr kumimoji="1" lang="ja-JP" altLang="en-US" dirty="0"/>
          </a:p>
        </p:txBody>
      </p:sp>
      <p:sp>
        <p:nvSpPr>
          <p:cNvPr id="18" name="正方形/長方形 17"/>
          <p:cNvSpPr/>
          <p:nvPr/>
        </p:nvSpPr>
        <p:spPr>
          <a:xfrm>
            <a:off x="7548569" y="2996952"/>
            <a:ext cx="720080" cy="1512168"/>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線吹き出し 1 (枠付き) 18"/>
          <p:cNvSpPr/>
          <p:nvPr/>
        </p:nvSpPr>
        <p:spPr>
          <a:xfrm>
            <a:off x="8897367" y="3501008"/>
            <a:ext cx="1656184" cy="360040"/>
          </a:xfrm>
          <a:prstGeom prst="borderCallout1">
            <a:avLst>
              <a:gd name="adj1" fmla="val 33512"/>
              <a:gd name="adj2" fmla="val -3361"/>
              <a:gd name="adj3" fmla="val 75348"/>
              <a:gd name="adj4" fmla="val -38356"/>
            </a:avLst>
          </a:prstGeom>
          <a:solidFill>
            <a:schemeClr val="accent2">
              <a:lumMod val="20000"/>
              <a:lumOff val="8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smtClean="0">
                <a:solidFill>
                  <a:schemeClr val="tx1"/>
                </a:solidFill>
              </a:rPr>
              <a:t>JSCC</a:t>
            </a:r>
            <a:r>
              <a:rPr lang="ja-JP" altLang="en-US" sz="1400" dirty="0" smtClean="0">
                <a:solidFill>
                  <a:schemeClr val="tx1"/>
                </a:solidFill>
              </a:rPr>
              <a:t>基準と一致</a:t>
            </a:r>
            <a:endParaRPr kumimoji="1" lang="ja-JP" altLang="en-US" dirty="0">
              <a:solidFill>
                <a:schemeClr val="tx1"/>
              </a:solidFill>
            </a:endParaRPr>
          </a:p>
        </p:txBody>
      </p:sp>
    </p:spTree>
    <p:extLst>
      <p:ext uri="{BB962C8B-B14F-4D97-AF65-F5344CB8AC3E}">
        <p14:creationId xmlns:p14="http://schemas.microsoft.com/office/powerpoint/2010/main" val="2245505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クラスタリング結果</a:t>
            </a:r>
            <a:endParaRPr kumimoji="1" lang="ja-JP" altLang="en-US" dirty="0"/>
          </a:p>
        </p:txBody>
      </p:sp>
      <p:sp>
        <p:nvSpPr>
          <p:cNvPr id="38" name="正方形/長方形 37"/>
          <p:cNvSpPr/>
          <p:nvPr/>
        </p:nvSpPr>
        <p:spPr>
          <a:xfrm>
            <a:off x="165528" y="793626"/>
            <a:ext cx="11850659" cy="1323439"/>
          </a:xfrm>
          <a:prstGeom prst="rect">
            <a:avLst/>
          </a:prstGeom>
        </p:spPr>
        <p:txBody>
          <a:bodyPr wrap="square">
            <a:spAutoFit/>
          </a:bodyPr>
          <a:lstStyle/>
          <a:p>
            <a:r>
              <a:rPr lang="ja-JP" altLang="en-US" sz="2000" dirty="0"/>
              <a:t>クラスタリング結果は下記の通りです。下記２点の特徴が見られました。</a:t>
            </a:r>
            <a:endParaRPr lang="en-US" altLang="ja-JP" sz="2000" dirty="0"/>
          </a:p>
          <a:p>
            <a:pPr marL="800100" lvl="1" indent="-342900">
              <a:buFont typeface="+mj-lt"/>
              <a:buAutoNum type="arabicPeriod"/>
            </a:pPr>
            <a:r>
              <a:rPr lang="ja-JP" altLang="en-US" sz="2000" dirty="0" smtClean="0"/>
              <a:t>同じ基準値の施設が全て同一</a:t>
            </a:r>
            <a:r>
              <a:rPr lang="ja-JP" altLang="en-US" sz="2000" dirty="0"/>
              <a:t>クラスタに分類</a:t>
            </a:r>
            <a:r>
              <a:rPr lang="ja-JP" altLang="en-US" sz="2000" dirty="0" smtClean="0"/>
              <a:t>されるわけではなかった。</a:t>
            </a:r>
            <a:r>
              <a:rPr lang="en-US" altLang="ja-JP" sz="2000" dirty="0"/>
              <a:t/>
            </a:r>
            <a:br>
              <a:rPr lang="en-US" altLang="ja-JP" sz="2000" dirty="0"/>
            </a:br>
            <a:r>
              <a:rPr lang="ja-JP" altLang="en-US" sz="2000" dirty="0"/>
              <a:t>（特徴量としたパーセンタイル（</a:t>
            </a:r>
            <a:r>
              <a:rPr lang="en-US" altLang="ja-JP" sz="2000" dirty="0"/>
              <a:t>25</a:t>
            </a:r>
            <a:r>
              <a:rPr lang="ja-JP" altLang="en-US" sz="2000" dirty="0" err="1"/>
              <a:t>、</a:t>
            </a:r>
            <a:r>
              <a:rPr lang="en-US" altLang="ja-JP" sz="2000" dirty="0"/>
              <a:t>50</a:t>
            </a:r>
            <a:r>
              <a:rPr lang="ja-JP" altLang="en-US" sz="2000" dirty="0" err="1"/>
              <a:t>、</a:t>
            </a:r>
            <a:r>
              <a:rPr lang="en-US" altLang="ja-JP" sz="2000" dirty="0"/>
              <a:t>75</a:t>
            </a:r>
            <a:r>
              <a:rPr lang="ja-JP" altLang="en-US" sz="2000" dirty="0"/>
              <a:t>）に３パターンの傾向が見られた）</a:t>
            </a:r>
            <a:endParaRPr lang="en-US" altLang="ja-JP" sz="2000" dirty="0"/>
          </a:p>
          <a:p>
            <a:pPr marL="800100" lvl="1" indent="-342900">
              <a:buFont typeface="+mj-lt"/>
              <a:buAutoNum type="arabicPeriod"/>
            </a:pPr>
            <a:r>
              <a:rPr lang="en-US" altLang="ja-JP" sz="2000" dirty="0"/>
              <a:t>25</a:t>
            </a:r>
            <a:r>
              <a:rPr lang="ja-JP" altLang="en-US" sz="2000" dirty="0"/>
              <a:t>パーセンタイルに大きな特徴のある施設が存在した。</a:t>
            </a:r>
          </a:p>
        </p:txBody>
      </p:sp>
      <p:cxnSp>
        <p:nvCxnSpPr>
          <p:cNvPr id="15" name="直線コネクタ 14"/>
          <p:cNvCxnSpPr/>
          <p:nvPr/>
        </p:nvCxnSpPr>
        <p:spPr>
          <a:xfrm>
            <a:off x="1706760" y="2636912"/>
            <a:ext cx="9961954"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1706759" y="2246338"/>
            <a:ext cx="9961954" cy="372731"/>
          </a:xfrm>
          <a:prstGeom prst="rect">
            <a:avLst/>
          </a:prstGeom>
          <a:noFill/>
        </p:spPr>
        <p:txBody>
          <a:bodyPr wrap="square" rtlCol="0">
            <a:spAutoFit/>
          </a:bodyPr>
          <a:lstStyle/>
          <a:p>
            <a:pPr algn="ctr"/>
            <a:r>
              <a:rPr lang="ja-JP" altLang="en-US" dirty="0" smtClean="0"/>
              <a:t>クラスタリング結果と統計値</a:t>
            </a:r>
            <a:endParaRPr kumimoji="1" lang="ja-JP" altLang="en-US" dirty="0"/>
          </a:p>
        </p:txBody>
      </p:sp>
      <p:graphicFrame>
        <p:nvGraphicFramePr>
          <p:cNvPr id="17" name="表 16"/>
          <p:cNvGraphicFramePr>
            <a:graphicFrameLocks noGrp="1"/>
          </p:cNvGraphicFramePr>
          <p:nvPr>
            <p:extLst>
              <p:ext uri="{D42A27DB-BD31-4B8C-83A1-F6EECF244321}">
                <p14:modId xmlns:p14="http://schemas.microsoft.com/office/powerpoint/2010/main" val="2410143107"/>
              </p:ext>
            </p:extLst>
          </p:nvPr>
        </p:nvGraphicFramePr>
        <p:xfrm>
          <a:off x="1706763" y="2803128"/>
          <a:ext cx="9961955" cy="3130525"/>
        </p:xfrm>
        <a:graphic>
          <a:graphicData uri="http://schemas.openxmlformats.org/drawingml/2006/table">
            <a:tbl>
              <a:tblPr/>
              <a:tblGrid>
                <a:gridCol w="1645042">
                  <a:extLst>
                    <a:ext uri="{9D8B030D-6E8A-4147-A177-3AD203B41FA5}">
                      <a16:colId xmlns:a16="http://schemas.microsoft.com/office/drawing/2014/main" val="2398615984"/>
                    </a:ext>
                  </a:extLst>
                </a:gridCol>
                <a:gridCol w="683959">
                  <a:extLst>
                    <a:ext uri="{9D8B030D-6E8A-4147-A177-3AD203B41FA5}">
                      <a16:colId xmlns:a16="http://schemas.microsoft.com/office/drawing/2014/main" val="2945469068"/>
                    </a:ext>
                  </a:extLst>
                </a:gridCol>
                <a:gridCol w="911945">
                  <a:extLst>
                    <a:ext uri="{9D8B030D-6E8A-4147-A177-3AD203B41FA5}">
                      <a16:colId xmlns:a16="http://schemas.microsoft.com/office/drawing/2014/main" val="3025711447"/>
                    </a:ext>
                  </a:extLst>
                </a:gridCol>
                <a:gridCol w="607963">
                  <a:extLst>
                    <a:ext uri="{9D8B030D-6E8A-4147-A177-3AD203B41FA5}">
                      <a16:colId xmlns:a16="http://schemas.microsoft.com/office/drawing/2014/main" val="2549656250"/>
                    </a:ext>
                  </a:extLst>
                </a:gridCol>
                <a:gridCol w="607963">
                  <a:extLst>
                    <a:ext uri="{9D8B030D-6E8A-4147-A177-3AD203B41FA5}">
                      <a16:colId xmlns:a16="http://schemas.microsoft.com/office/drawing/2014/main" val="1737036454"/>
                    </a:ext>
                  </a:extLst>
                </a:gridCol>
                <a:gridCol w="525369">
                  <a:extLst>
                    <a:ext uri="{9D8B030D-6E8A-4147-A177-3AD203B41FA5}">
                      <a16:colId xmlns:a16="http://schemas.microsoft.com/office/drawing/2014/main" val="3323963934"/>
                    </a:ext>
                  </a:extLst>
                </a:gridCol>
                <a:gridCol w="887760">
                  <a:extLst>
                    <a:ext uri="{9D8B030D-6E8A-4147-A177-3AD203B41FA5}">
                      <a16:colId xmlns:a16="http://schemas.microsoft.com/office/drawing/2014/main" val="462986511"/>
                    </a:ext>
                  </a:extLst>
                </a:gridCol>
                <a:gridCol w="584565">
                  <a:extLst>
                    <a:ext uri="{9D8B030D-6E8A-4147-A177-3AD203B41FA5}">
                      <a16:colId xmlns:a16="http://schemas.microsoft.com/office/drawing/2014/main" val="640380586"/>
                    </a:ext>
                  </a:extLst>
                </a:gridCol>
                <a:gridCol w="662146">
                  <a:extLst>
                    <a:ext uri="{9D8B030D-6E8A-4147-A177-3AD203B41FA5}">
                      <a16:colId xmlns:a16="http://schemas.microsoft.com/office/drawing/2014/main" val="20008"/>
                    </a:ext>
                  </a:extLst>
                </a:gridCol>
                <a:gridCol w="506983">
                  <a:extLst>
                    <a:ext uri="{9D8B030D-6E8A-4147-A177-3AD203B41FA5}">
                      <a16:colId xmlns:a16="http://schemas.microsoft.com/office/drawing/2014/main" val="3209879703"/>
                    </a:ext>
                  </a:extLst>
                </a:gridCol>
                <a:gridCol w="584565">
                  <a:extLst>
                    <a:ext uri="{9D8B030D-6E8A-4147-A177-3AD203B41FA5}">
                      <a16:colId xmlns:a16="http://schemas.microsoft.com/office/drawing/2014/main" val="2450505487"/>
                    </a:ext>
                  </a:extLst>
                </a:gridCol>
                <a:gridCol w="584565">
                  <a:extLst>
                    <a:ext uri="{9D8B030D-6E8A-4147-A177-3AD203B41FA5}">
                      <a16:colId xmlns:a16="http://schemas.microsoft.com/office/drawing/2014/main" val="3088686658"/>
                    </a:ext>
                  </a:extLst>
                </a:gridCol>
                <a:gridCol w="584565">
                  <a:extLst>
                    <a:ext uri="{9D8B030D-6E8A-4147-A177-3AD203B41FA5}">
                      <a16:colId xmlns:a16="http://schemas.microsoft.com/office/drawing/2014/main" val="1920573758"/>
                    </a:ext>
                  </a:extLst>
                </a:gridCol>
                <a:gridCol w="584565">
                  <a:extLst>
                    <a:ext uri="{9D8B030D-6E8A-4147-A177-3AD203B41FA5}">
                      <a16:colId xmlns:a16="http://schemas.microsoft.com/office/drawing/2014/main" val="3711119967"/>
                    </a:ext>
                  </a:extLst>
                </a:gridCol>
              </a:tblGrid>
              <a:tr h="254826">
                <a:tc>
                  <a:txBody>
                    <a:bodyPr/>
                    <a:lstStyle/>
                    <a:p>
                      <a:pPr algn="ctr" fontAlgn="ctr"/>
                      <a:r>
                        <a:rPr lang="ja-JP" altLang="en-US"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施設名</a:t>
                      </a:r>
                      <a:endPar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検査コード</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検査名</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単位</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rPr>
                        <a:t>基準値</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クラスタ</a:t>
                      </a:r>
                      <a:endPar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件数</a:t>
                      </a:r>
                      <a:endPar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平均</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標準偏差</a:t>
                      </a:r>
                      <a:endPar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p0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p25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p50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p75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p100</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27640653"/>
                  </a:ext>
                </a:extLst>
              </a:tr>
              <a:tr h="254826">
                <a:tc>
                  <a:txBody>
                    <a:bodyPr/>
                    <a:lstStyle/>
                    <a:p>
                      <a:pPr algn="l"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名古屋第二赤十字病院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2000101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3.3-8.6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401,528</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7.22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5.36</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4.9</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479.6</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5488632"/>
                  </a:ext>
                </a:extLst>
              </a:tr>
              <a:tr h="254826">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静岡県立総合病院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0500100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3.3-8.6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468,058</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6.89</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7.33</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882.7</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3652724"/>
                  </a:ext>
                </a:extLst>
              </a:tr>
              <a:tr h="254826">
                <a:tc>
                  <a:txBody>
                    <a:bodyPr/>
                    <a:lstStyle/>
                    <a:p>
                      <a:pPr algn="l"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宮崎市郡医師会病院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0372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3.5-8.5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13,219</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7.49</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3.93</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5.2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159.5</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1319064"/>
                  </a:ext>
                </a:extLst>
              </a:tr>
              <a:tr h="254826">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宮崎善仁会病院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7300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3.5-9.1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20,877</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7.16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3.73</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0.59</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4.9</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6.33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8.4</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82.89</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529768"/>
                  </a:ext>
                </a:extLst>
              </a:tr>
              <a:tr h="254826">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亀田総合病院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0170200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3.5-9.8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152,391</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7.22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6.88</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4.4</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433.1</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851874"/>
                  </a:ext>
                </a:extLst>
              </a:tr>
              <a:tr h="254826">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名古屋第一赤十字病院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051100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Wbc（10*3/Ml)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4.0-9.0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185,288</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7.27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7.33</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0.02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523.6</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319093"/>
                  </a:ext>
                </a:extLst>
              </a:tr>
              <a:tr h="254826">
                <a:tc>
                  <a:txBody>
                    <a:bodyPr/>
                    <a:lstStyle/>
                    <a:p>
                      <a:pPr algn="l" fontAlgn="ctr"/>
                      <a:r>
                        <a:rPr lang="zh-CN"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京都大学病院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0204000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WBC</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3.3-8.6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341,055</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6.61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4.80</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0.05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4.61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5.95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7.73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509.64</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33019718"/>
                  </a:ext>
                </a:extLst>
              </a:tr>
              <a:tr h="254826">
                <a:tc>
                  <a:txBody>
                    <a:bodyPr/>
                    <a:lstStyle/>
                    <a:p>
                      <a:pPr algn="l" fontAlgn="ctr"/>
                      <a:r>
                        <a:rPr lang="zh-CN"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宮崎大学医学部附属病院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0068001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WBC</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3.3-8.6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106,317</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6.57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6.03</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4.5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5.8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7.6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440</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021007666"/>
                  </a:ext>
                </a:extLst>
              </a:tr>
              <a:tr h="254826">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KKR</a:t>
                      </a: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札幌医療センター</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601003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白血球</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3.2-8.5</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123,499</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6.59</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3.27</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0.3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4.6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5.8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7.7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60.1</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876636977"/>
                  </a:ext>
                </a:extLst>
              </a:tr>
              <a:tr h="254826">
                <a:tc>
                  <a:txBody>
                    <a:bodyPr/>
                    <a:lstStyle/>
                    <a:p>
                      <a:pPr algn="l"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聖マリアンナ医科大学病院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8052</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ctr"/>
                      <a:r>
                        <a:rPr lang="ja-JP" altLang="en-US" sz="1050" b="0" i="0" u="none" strike="noStrike">
                          <a:solidFill>
                            <a:srgbClr val="000000"/>
                          </a:solidFill>
                          <a:effectLst/>
                          <a:latin typeface="ＭＳ Ｐゴシック" panose="020B0600070205080204" pitchFamily="50" charset="-128"/>
                          <a:ea typeface="ＭＳ Ｐゴシック" panose="020B0600070205080204" pitchFamily="50" charset="-128"/>
                        </a:rPr>
                        <a:t>白血球数</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3.3-8.6</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53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4.81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4.67</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0.04</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0.08</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3.81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a:solidFill>
                            <a:srgbClr val="000000"/>
                          </a:solidFill>
                          <a:effectLst/>
                          <a:latin typeface="ＭＳ Ｐゴシック" panose="020B0600070205080204" pitchFamily="50" charset="-128"/>
                          <a:ea typeface="ＭＳ Ｐゴシック" panose="020B0600070205080204" pitchFamily="50" charset="-128"/>
                        </a:rPr>
                        <a:t>7.3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17</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200621397"/>
                  </a:ext>
                </a:extLst>
              </a:tr>
              <a:tr h="254826">
                <a:tc>
                  <a:txBody>
                    <a:bodyPr/>
                    <a:lstStyle/>
                    <a:p>
                      <a:pPr algn="l" fontAlgn="ctr"/>
                      <a:r>
                        <a:rPr lang="zh-TW"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柏葉脳神経外科病院</a:t>
                      </a:r>
                    </a:p>
                  </a:txBody>
                  <a:tcPr marL="7399" marR="7399" marT="7399"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800301</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ctr"/>
                      <a:r>
                        <a:rPr lang="ja-JP" alt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白血球数（</a:t>
                      </a:r>
                      <a:r>
                        <a:rPr lang="en-US" sz="1050" b="0" i="0" u="none" strike="noStrike" dirty="0">
                          <a:solidFill>
                            <a:srgbClr val="000000"/>
                          </a:solidFill>
                          <a:effectLst/>
                          <a:latin typeface="ＭＳ Ｐゴシック" panose="020B0600070205080204" pitchFamily="50" charset="-128"/>
                          <a:ea typeface="ＭＳ Ｐゴシック" panose="020B0600070205080204" pitchFamily="50" charset="-128"/>
                        </a:rPr>
                        <a:t>WBC)</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ctr"/>
                      <a:r>
                        <a:rPr lang="en-US" sz="1050" b="0" i="0" u="none" strike="noStrike">
                          <a:solidFill>
                            <a:srgbClr val="000000"/>
                          </a:solidFill>
                          <a:effectLst/>
                          <a:latin typeface="ＭＳ Ｐゴシック" panose="020B0600070205080204" pitchFamily="50" charset="-128"/>
                          <a:ea typeface="ＭＳ Ｐゴシック" panose="020B0600070205080204" pitchFamily="50" charset="-128"/>
                        </a:rPr>
                        <a:t>10^3/mL</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3.5-9.7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21,266</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3.84</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smtClean="0">
                          <a:solidFill>
                            <a:srgbClr val="000000"/>
                          </a:solidFill>
                          <a:effectLst/>
                          <a:latin typeface="ＭＳ Ｐゴシック" panose="020B0600070205080204" pitchFamily="50" charset="-128"/>
                          <a:ea typeface="ＭＳ Ｐゴシック" panose="020B0600070205080204" pitchFamily="50" charset="-128"/>
                        </a:rPr>
                        <a:t>4.64</a:t>
                      </a:r>
                      <a:endPar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0.0067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2.3</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6.7</a:t>
                      </a:r>
                    </a:p>
                  </a:txBody>
                  <a:tcPr marL="7399" marR="7399" marT="73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ctr"/>
                      <a:r>
                        <a:rPr lang="en-US" altLang="ja-JP" sz="1050" b="0" i="0" u="none" strike="noStrike" dirty="0">
                          <a:solidFill>
                            <a:srgbClr val="000000"/>
                          </a:solidFill>
                          <a:effectLst/>
                          <a:latin typeface="ＭＳ Ｐゴシック" panose="020B0600070205080204" pitchFamily="50" charset="-128"/>
                          <a:ea typeface="ＭＳ Ｐゴシック" panose="020B0600070205080204" pitchFamily="50" charset="-128"/>
                        </a:rPr>
                        <a:t>46.4</a:t>
                      </a:r>
                    </a:p>
                  </a:txBody>
                  <a:tcPr marL="7399" marR="7399" marT="7399"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464374897"/>
                  </a:ext>
                </a:extLst>
              </a:tr>
            </a:tbl>
          </a:graphicData>
        </a:graphic>
      </p:graphicFrame>
      <p:sp>
        <p:nvSpPr>
          <p:cNvPr id="18" name="正方形/長方形 17"/>
          <p:cNvSpPr/>
          <p:nvPr/>
        </p:nvSpPr>
        <p:spPr>
          <a:xfrm>
            <a:off x="5518768" y="2767476"/>
            <a:ext cx="1216710" cy="3139565"/>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p:nvSpPr>
        <p:spPr>
          <a:xfrm>
            <a:off x="9366816" y="5317392"/>
            <a:ext cx="607963" cy="605834"/>
          </a:xfrm>
          <a:prstGeom prst="rect">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47911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クラスタリング結果の考察</a:t>
            </a:r>
            <a:endParaRPr kumimoji="1" lang="ja-JP" altLang="en-US" dirty="0"/>
          </a:p>
        </p:txBody>
      </p:sp>
      <p:graphicFrame>
        <p:nvGraphicFramePr>
          <p:cNvPr id="37" name="表 36"/>
          <p:cNvGraphicFramePr>
            <a:graphicFrameLocks noGrp="1"/>
          </p:cNvGraphicFramePr>
          <p:nvPr>
            <p:extLst>
              <p:ext uri="{D42A27DB-BD31-4B8C-83A1-F6EECF244321}">
                <p14:modId xmlns:p14="http://schemas.microsoft.com/office/powerpoint/2010/main" val="3763855327"/>
              </p:ext>
            </p:extLst>
          </p:nvPr>
        </p:nvGraphicFramePr>
        <p:xfrm>
          <a:off x="492811" y="1500324"/>
          <a:ext cx="11283633" cy="4084320"/>
        </p:xfrm>
        <a:graphic>
          <a:graphicData uri="http://schemas.openxmlformats.org/drawingml/2006/table">
            <a:tbl>
              <a:tblPr firstRow="1" bandRow="1">
                <a:tableStyleId>{5C22544A-7EE6-4342-B048-85BDC9FD1C3A}</a:tableStyleId>
              </a:tblPr>
              <a:tblGrid>
                <a:gridCol w="275932">
                  <a:extLst>
                    <a:ext uri="{9D8B030D-6E8A-4147-A177-3AD203B41FA5}">
                      <a16:colId xmlns:a16="http://schemas.microsoft.com/office/drawing/2014/main" val="1934036223"/>
                    </a:ext>
                  </a:extLst>
                </a:gridCol>
                <a:gridCol w="2840305">
                  <a:extLst>
                    <a:ext uri="{9D8B030D-6E8A-4147-A177-3AD203B41FA5}">
                      <a16:colId xmlns:a16="http://schemas.microsoft.com/office/drawing/2014/main" val="3975233321"/>
                    </a:ext>
                  </a:extLst>
                </a:gridCol>
                <a:gridCol w="517890">
                  <a:extLst>
                    <a:ext uri="{9D8B030D-6E8A-4147-A177-3AD203B41FA5}">
                      <a16:colId xmlns:a16="http://schemas.microsoft.com/office/drawing/2014/main" val="776046953"/>
                    </a:ext>
                  </a:extLst>
                </a:gridCol>
                <a:gridCol w="5300283">
                  <a:extLst>
                    <a:ext uri="{9D8B030D-6E8A-4147-A177-3AD203B41FA5}">
                      <a16:colId xmlns:a16="http://schemas.microsoft.com/office/drawing/2014/main" val="2203106488"/>
                    </a:ext>
                  </a:extLst>
                </a:gridCol>
                <a:gridCol w="2349223">
                  <a:extLst>
                    <a:ext uri="{9D8B030D-6E8A-4147-A177-3AD203B41FA5}">
                      <a16:colId xmlns:a16="http://schemas.microsoft.com/office/drawing/2014/main" val="20004"/>
                    </a:ext>
                  </a:extLst>
                </a:gridCol>
              </a:tblGrid>
              <a:tr h="266923">
                <a:tc gridSpan="2">
                  <a:txBody>
                    <a:bodyPr/>
                    <a:lstStyle/>
                    <a:p>
                      <a:r>
                        <a:rPr kumimoji="1" lang="ja-JP" altLang="en-US" sz="1400" dirty="0" smtClean="0">
                          <a:latin typeface="+mj-ea"/>
                          <a:ea typeface="+mj-ea"/>
                        </a:rPr>
                        <a:t>特徴</a:t>
                      </a:r>
                      <a:endParaRPr kumimoji="1" lang="ja-JP" altLang="en-US" sz="1400" dirty="0">
                        <a:latin typeface="+mj-ea"/>
                        <a:ea typeface="+mj-ea"/>
                      </a:endParaRPr>
                    </a:p>
                  </a:txBody>
                  <a:tcPr/>
                </a:tc>
                <a:tc hMerge="1">
                  <a:txBody>
                    <a:bodyPr/>
                    <a:lstStyle/>
                    <a:p>
                      <a:endParaRPr kumimoji="1" lang="ja-JP" altLang="en-US" sz="1050" dirty="0">
                        <a:latin typeface="+mj-ea"/>
                        <a:ea typeface="+mj-ea"/>
                      </a:endParaRPr>
                    </a:p>
                  </a:txBody>
                  <a:tcPr/>
                </a:tc>
                <a:tc gridSpan="2">
                  <a:txBody>
                    <a:bodyPr/>
                    <a:lstStyle/>
                    <a:p>
                      <a:r>
                        <a:rPr kumimoji="1" lang="ja-JP" altLang="en-US" sz="1400" dirty="0" smtClean="0">
                          <a:latin typeface="+mj-ea"/>
                          <a:ea typeface="+mj-ea"/>
                        </a:rPr>
                        <a:t>考察</a:t>
                      </a:r>
                      <a:endParaRPr kumimoji="1" lang="ja-JP" altLang="en-US" sz="1400" dirty="0">
                        <a:latin typeface="+mj-ea"/>
                        <a:ea typeface="+mj-ea"/>
                      </a:endParaRPr>
                    </a:p>
                  </a:txBody>
                  <a:tcPr/>
                </a:tc>
                <a:tc hMerge="1">
                  <a:txBody>
                    <a:bodyPr/>
                    <a:lstStyle/>
                    <a:p>
                      <a:endParaRPr kumimoji="1" lang="ja-JP" altLang="en-US" sz="1050" dirty="0">
                        <a:latin typeface="+mj-ea"/>
                        <a:ea typeface="+mj-ea"/>
                      </a:endParaRPr>
                    </a:p>
                  </a:txBody>
                  <a:tcPr/>
                </a:tc>
                <a:tc>
                  <a:txBody>
                    <a:bodyPr/>
                    <a:lstStyle/>
                    <a:p>
                      <a:r>
                        <a:rPr kumimoji="1" lang="ja-JP" altLang="en-US" sz="1400" dirty="0" smtClean="0">
                          <a:latin typeface="+mj-ea"/>
                          <a:ea typeface="+mj-ea"/>
                        </a:rPr>
                        <a:t>課題</a:t>
                      </a:r>
                      <a:endParaRPr kumimoji="1" lang="ja-JP" altLang="en-US" sz="1400" dirty="0">
                        <a:latin typeface="+mj-ea"/>
                        <a:ea typeface="+mj-ea"/>
                      </a:endParaRPr>
                    </a:p>
                  </a:txBody>
                  <a:tcPr/>
                </a:tc>
                <a:extLst>
                  <a:ext uri="{0D108BD9-81ED-4DB2-BD59-A6C34878D82A}">
                    <a16:rowId xmlns:a16="http://schemas.microsoft.com/office/drawing/2014/main" val="975756156"/>
                  </a:ext>
                </a:extLst>
              </a:tr>
              <a:tr h="792480">
                <a:tc rowSpan="2">
                  <a:txBody>
                    <a:bodyPr/>
                    <a:lstStyle/>
                    <a:p>
                      <a:r>
                        <a:rPr kumimoji="1" lang="en-US" altLang="ja-JP" sz="1400" dirty="0" smtClean="0">
                          <a:latin typeface="+mn-ea"/>
                          <a:ea typeface="+mn-ea"/>
                        </a:rPr>
                        <a:t>1</a:t>
                      </a:r>
                      <a:endParaRPr kumimoji="1" lang="ja-JP" altLang="en-US" sz="1400" dirty="0">
                        <a:latin typeface="+mn-ea"/>
                        <a:ea typeface="+mn-ea"/>
                      </a:endParaRPr>
                    </a:p>
                  </a:txBody>
                  <a:tcPr/>
                </a:tc>
                <a:tc rowSpan="2">
                  <a:txBody>
                    <a:bodyPr/>
                    <a:lstStyle/>
                    <a:p>
                      <a:r>
                        <a:rPr lang="ja-JP" altLang="en-US" sz="1400" dirty="0" smtClean="0"/>
                        <a:t>同じ基準値の施設が全て同一クラスタに分類されるわけではなかった。</a:t>
                      </a:r>
                      <a:endParaRPr lang="en-US" altLang="ja-JP" sz="1400" dirty="0" smtClean="0"/>
                    </a:p>
                  </a:txBody>
                  <a:tcPr/>
                </a:tc>
                <a:tc>
                  <a:txBody>
                    <a:bodyPr/>
                    <a:lstStyle/>
                    <a:p>
                      <a:pPr marL="0" indent="0">
                        <a:buFont typeface="Wingdings" panose="05000000000000000000" pitchFamily="2" charset="2"/>
                        <a:buNone/>
                      </a:pPr>
                      <a:r>
                        <a:rPr kumimoji="1" lang="en-US" altLang="ja-JP" sz="1400" dirty="0" smtClean="0">
                          <a:latin typeface="+mn-ea"/>
                          <a:ea typeface="+mn-ea"/>
                        </a:rPr>
                        <a:t>1-1</a:t>
                      </a:r>
                    </a:p>
                  </a:txBody>
                  <a:tcPr/>
                </a:tc>
                <a:tc>
                  <a:txBody>
                    <a:bodyPr/>
                    <a:lstStyle/>
                    <a:p>
                      <a:pPr marL="0" indent="0">
                        <a:buFont typeface="Wingdings" panose="05000000000000000000" pitchFamily="2" charset="2"/>
                        <a:buNone/>
                      </a:pPr>
                      <a:r>
                        <a:rPr kumimoji="1" lang="ja-JP" altLang="en-US" sz="1400" smtClean="0">
                          <a:latin typeface="+mn-ea"/>
                          <a:ea typeface="+mn-ea"/>
                        </a:rPr>
                        <a:t>基準値が別であるにもかかわらず、同一クラスタと判定された（クラスタ</a:t>
                      </a:r>
                      <a:r>
                        <a:rPr kumimoji="1" lang="en-US" altLang="ja-JP" sz="1400" smtClean="0">
                          <a:latin typeface="+mn-ea"/>
                          <a:ea typeface="+mn-ea"/>
                        </a:rPr>
                        <a:t>1</a:t>
                      </a:r>
                      <a:r>
                        <a:rPr kumimoji="1" lang="ja-JP" altLang="en-US" sz="1400" smtClean="0">
                          <a:latin typeface="+mn-ea"/>
                          <a:ea typeface="+mn-ea"/>
                        </a:rPr>
                        <a:t>）。</a:t>
                      </a:r>
                      <a:endParaRPr kumimoji="1" lang="en-US" altLang="ja-JP" sz="1400" smtClean="0">
                        <a:latin typeface="+mn-ea"/>
                        <a:ea typeface="+mn-ea"/>
                      </a:endParaRPr>
                    </a:p>
                    <a:p>
                      <a:pPr marL="0" indent="0">
                        <a:buFont typeface="Wingdings" panose="05000000000000000000" pitchFamily="2" charset="2"/>
                        <a:buNone/>
                      </a:pPr>
                      <a:r>
                        <a:rPr kumimoji="1" lang="ja-JP" altLang="en-US" sz="1400" smtClean="0">
                          <a:latin typeface="+mn-ea"/>
                          <a:ea typeface="+mn-ea"/>
                        </a:rPr>
                        <a:t>また基準値が同一であるにもかかわらず、別クラスタと判定された（</a:t>
                      </a:r>
                      <a:r>
                        <a:rPr kumimoji="1" lang="en-US" altLang="ja-JP" sz="1400" smtClean="0">
                          <a:latin typeface="+mn-ea"/>
                          <a:ea typeface="+mn-ea"/>
                        </a:rPr>
                        <a:t>JSCC</a:t>
                      </a:r>
                      <a:r>
                        <a:rPr kumimoji="1" lang="ja-JP" altLang="en-US" sz="1400" smtClean="0">
                          <a:latin typeface="+mn-ea"/>
                          <a:ea typeface="+mn-ea"/>
                        </a:rPr>
                        <a:t>基準で設定している５施設がクラスタ</a:t>
                      </a:r>
                      <a:r>
                        <a:rPr kumimoji="1" lang="en-US" altLang="ja-JP" sz="1400" smtClean="0">
                          <a:latin typeface="+mn-ea"/>
                          <a:ea typeface="+mn-ea"/>
                        </a:rPr>
                        <a:t>1</a:t>
                      </a:r>
                      <a:r>
                        <a:rPr kumimoji="1" lang="ja-JP" altLang="en-US" sz="1400" smtClean="0">
                          <a:latin typeface="+mn-ea"/>
                          <a:ea typeface="+mn-ea"/>
                        </a:rPr>
                        <a:t>～</a:t>
                      </a:r>
                      <a:r>
                        <a:rPr kumimoji="1" lang="en-US" altLang="ja-JP" sz="1400" smtClean="0">
                          <a:latin typeface="+mn-ea"/>
                          <a:ea typeface="+mn-ea"/>
                        </a:rPr>
                        <a:t>3</a:t>
                      </a:r>
                      <a:r>
                        <a:rPr kumimoji="1" lang="ja-JP" altLang="en-US" sz="1400" smtClean="0">
                          <a:latin typeface="+mn-ea"/>
                          <a:ea typeface="+mn-ea"/>
                        </a:rPr>
                        <a:t>全てに分類された）。</a:t>
                      </a:r>
                      <a:endParaRPr kumimoji="1" lang="en-US" altLang="ja-JP" sz="1400" smtClean="0">
                        <a:latin typeface="+mn-ea"/>
                        <a:ea typeface="+mn-ea"/>
                      </a:endParaRPr>
                    </a:p>
                    <a:p>
                      <a:pPr marL="0" indent="0">
                        <a:buFont typeface="Wingdings" panose="05000000000000000000" pitchFamily="2" charset="2"/>
                        <a:buNone/>
                      </a:pPr>
                      <a:r>
                        <a:rPr kumimoji="1" lang="ja-JP" altLang="en-US" sz="1400" smtClean="0">
                          <a:latin typeface="+mn-ea"/>
                          <a:ea typeface="+mn-ea"/>
                        </a:rPr>
                        <a:t>この結果が利用している検査キットによる差異（妥当な差異）なのか、検査対象の患者による差異（抽出データの考慮漏れ）であるか判断することができなかった。</a:t>
                      </a:r>
                      <a:endParaRPr kumimoji="1" lang="en-US" altLang="ja-JP" sz="1400" dirty="0" smtClean="0">
                        <a:latin typeface="+mn-ea"/>
                        <a:ea typeface="+mn-ea"/>
                      </a:endParaRPr>
                    </a:p>
                  </a:txBody>
                  <a:tcPr/>
                </a:tc>
                <a:tc>
                  <a:txBody>
                    <a:bodyPr/>
                    <a:lstStyle/>
                    <a:p>
                      <a:pPr marL="285750" marR="0" lvl="0" indent="-285750" algn="l" defTabSz="60955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smtClean="0">
                          <a:latin typeface="+mn-ea"/>
                          <a:ea typeface="+mn-ea"/>
                        </a:rPr>
                        <a:t>検証</a:t>
                      </a:r>
                      <a:r>
                        <a:rPr kumimoji="1" lang="en-US" altLang="ja-JP" sz="1400" dirty="0" smtClean="0">
                          <a:latin typeface="+mn-ea"/>
                          <a:ea typeface="+mn-ea"/>
                        </a:rPr>
                        <a:t>/</a:t>
                      </a:r>
                      <a:r>
                        <a:rPr kumimoji="1" lang="ja-JP" altLang="en-US" sz="1400" dirty="0" smtClean="0">
                          <a:latin typeface="+mn-ea"/>
                          <a:ea typeface="+mn-ea"/>
                        </a:rPr>
                        <a:t>評価方法の妥当性</a:t>
                      </a:r>
                      <a:endParaRPr kumimoji="1" lang="en-US" altLang="ja-JP" sz="1400" dirty="0" smtClean="0">
                        <a:latin typeface="+mn-ea"/>
                        <a:ea typeface="+mn-ea"/>
                      </a:endParaRPr>
                    </a:p>
                    <a:p>
                      <a:pPr marL="285750" marR="0" lvl="0" indent="-285750" algn="l" defTabSz="60955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smtClean="0">
                          <a:latin typeface="+mn-ea"/>
                          <a:ea typeface="+mn-ea"/>
                        </a:rPr>
                        <a:t>検査結果の抽出</a:t>
                      </a:r>
                      <a:r>
                        <a:rPr kumimoji="1" lang="en-US" altLang="ja-JP" sz="1400" dirty="0" smtClean="0">
                          <a:latin typeface="+mn-ea"/>
                          <a:ea typeface="+mn-ea"/>
                        </a:rPr>
                        <a:t/>
                      </a:r>
                      <a:br>
                        <a:rPr kumimoji="1" lang="en-US" altLang="ja-JP" sz="1400" dirty="0" smtClean="0">
                          <a:latin typeface="+mn-ea"/>
                          <a:ea typeface="+mn-ea"/>
                        </a:rPr>
                      </a:br>
                      <a:r>
                        <a:rPr kumimoji="1" lang="ja-JP" altLang="en-US" sz="1400" dirty="0" smtClean="0">
                          <a:latin typeface="+mn-ea"/>
                          <a:ea typeface="+mn-ea"/>
                        </a:rPr>
                        <a:t>（抽出対象データの絞り込み要否）</a:t>
                      </a:r>
                      <a:endParaRPr kumimoji="1" lang="en-US" altLang="ja-JP" sz="1400" dirty="0" smtClean="0">
                        <a:latin typeface="+mn-ea"/>
                        <a:ea typeface="+mn-ea"/>
                      </a:endParaRPr>
                    </a:p>
                  </a:txBody>
                  <a:tcPr/>
                </a:tc>
                <a:extLst>
                  <a:ext uri="{0D108BD9-81ED-4DB2-BD59-A6C34878D82A}">
                    <a16:rowId xmlns:a16="http://schemas.microsoft.com/office/drawing/2014/main" val="4259466754"/>
                  </a:ext>
                </a:extLst>
              </a:tr>
              <a:tr h="792480">
                <a:tc vMerge="1">
                  <a:txBody>
                    <a:bodyPr/>
                    <a:lstStyle/>
                    <a:p>
                      <a:endParaRPr kumimoji="1" lang="ja-JP" altLang="en-US"/>
                    </a:p>
                  </a:txBody>
                  <a:tcPr/>
                </a:tc>
                <a:tc vMerge="1">
                  <a:txBody>
                    <a:bodyPr/>
                    <a:lstStyle/>
                    <a:p>
                      <a:endParaRPr kumimoji="1" lang="ja-JP" altLang="en-US"/>
                    </a:p>
                  </a:txBody>
                  <a:tcPr/>
                </a:tc>
                <a:tc>
                  <a:txBody>
                    <a:bodyPr/>
                    <a:lstStyle/>
                    <a:p>
                      <a:pPr marL="0" indent="0">
                        <a:buFont typeface="Wingdings" panose="05000000000000000000" pitchFamily="2" charset="2"/>
                        <a:buNone/>
                      </a:pPr>
                      <a:r>
                        <a:rPr kumimoji="1" lang="en-US" altLang="ja-JP" sz="1400" dirty="0" smtClean="0">
                          <a:latin typeface="+mn-ea"/>
                          <a:ea typeface="+mn-ea"/>
                        </a:rPr>
                        <a:t>1-2</a:t>
                      </a:r>
                    </a:p>
                  </a:txBody>
                  <a:tcPr/>
                </a:tc>
                <a:tc>
                  <a:txBody>
                    <a:bodyPr/>
                    <a:lstStyle/>
                    <a:p>
                      <a:pPr marL="0" indent="0">
                        <a:buFont typeface="Wingdings" panose="05000000000000000000" pitchFamily="2" charset="2"/>
                        <a:buNone/>
                      </a:pPr>
                      <a:r>
                        <a:rPr kumimoji="1" lang="ja-JP" altLang="en-US" sz="1400" smtClean="0">
                          <a:latin typeface="+mn-ea"/>
                          <a:ea typeface="+mn-ea"/>
                        </a:rPr>
                        <a:t>検査値のパーセンタイル（</a:t>
                      </a:r>
                      <a:r>
                        <a:rPr kumimoji="1" lang="en-US" altLang="ja-JP" sz="1400" smtClean="0">
                          <a:latin typeface="+mn-ea"/>
                          <a:ea typeface="+mn-ea"/>
                        </a:rPr>
                        <a:t>25</a:t>
                      </a:r>
                      <a:r>
                        <a:rPr kumimoji="1" lang="ja-JP" altLang="en-US" sz="1400" smtClean="0">
                          <a:latin typeface="+mn-ea"/>
                          <a:ea typeface="+mn-ea"/>
                        </a:rPr>
                        <a:t>、</a:t>
                      </a:r>
                      <a:r>
                        <a:rPr kumimoji="1" lang="en-US" altLang="ja-JP" sz="1400" smtClean="0">
                          <a:latin typeface="+mn-ea"/>
                          <a:ea typeface="+mn-ea"/>
                        </a:rPr>
                        <a:t>50</a:t>
                      </a:r>
                      <a:r>
                        <a:rPr kumimoji="1" lang="ja-JP" altLang="en-US" sz="1400" smtClean="0">
                          <a:latin typeface="+mn-ea"/>
                          <a:ea typeface="+mn-ea"/>
                        </a:rPr>
                        <a:t>、</a:t>
                      </a:r>
                      <a:r>
                        <a:rPr kumimoji="1" lang="en-US" altLang="ja-JP" sz="1400" smtClean="0">
                          <a:latin typeface="+mn-ea"/>
                          <a:ea typeface="+mn-ea"/>
                        </a:rPr>
                        <a:t>75</a:t>
                      </a:r>
                      <a:r>
                        <a:rPr kumimoji="1" lang="ja-JP" altLang="en-US" sz="1400" smtClean="0">
                          <a:latin typeface="+mn-ea"/>
                          <a:ea typeface="+mn-ea"/>
                        </a:rPr>
                        <a:t>）を特徴量として適用したが、より精度が高くなる方法がないか。例えば、検査値に異常値が出やすい特定疾患の患者とそれ以外でそれぞれ検査値を分割して特徴量を設定するなどにより精度が向上する可能性は考えられ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クラスタリング手法による精度</a:t>
                      </a:r>
                      <a:endParaRPr kumimoji="1" lang="en-US" altLang="ja-JP" sz="1400" dirty="0" smtClean="0">
                        <a:latin typeface="+mn-ea"/>
                        <a:ea typeface="+mn-ea"/>
                      </a:endParaRPr>
                    </a:p>
                  </a:txBody>
                  <a:tcPr/>
                </a:tc>
                <a:extLst>
                  <a:ext uri="{0D108BD9-81ED-4DB2-BD59-A6C34878D82A}">
                    <a16:rowId xmlns:a16="http://schemas.microsoft.com/office/drawing/2014/main" val="10002"/>
                  </a:ext>
                </a:extLst>
              </a:tr>
              <a:tr h="370840">
                <a:tc rowSpan="2">
                  <a:txBody>
                    <a:bodyPr/>
                    <a:lstStyle/>
                    <a:p>
                      <a:r>
                        <a:rPr kumimoji="1" lang="en-US" altLang="ja-JP" sz="1400" dirty="0" smtClean="0">
                          <a:latin typeface="+mn-ea"/>
                          <a:ea typeface="+mn-ea"/>
                        </a:rPr>
                        <a:t>2</a:t>
                      </a:r>
                      <a:endParaRPr kumimoji="1" lang="ja-JP" altLang="en-US" sz="1400" dirty="0">
                        <a:latin typeface="+mn-ea"/>
                        <a:ea typeface="+mn-ea"/>
                      </a:endParaRPr>
                    </a:p>
                  </a:txBody>
                  <a:tcPr/>
                </a:tc>
                <a:tc rowSpan="2">
                  <a:txBody>
                    <a:bodyPr/>
                    <a:lstStyle/>
                    <a:p>
                      <a:r>
                        <a:rPr lang="en-US" altLang="ja-JP" sz="1400" dirty="0" smtClean="0"/>
                        <a:t>25</a:t>
                      </a:r>
                      <a:r>
                        <a:rPr lang="ja-JP" altLang="en-US" sz="1400" dirty="0" smtClean="0"/>
                        <a:t>パーセンタイルに大きな特徴のある施設が存在した。</a:t>
                      </a:r>
                      <a:endParaRPr lang="en-US" altLang="ja-JP" sz="1400" dirty="0" smtClean="0"/>
                    </a:p>
                  </a:txBody>
                  <a:tcPr/>
                </a:tc>
                <a:tc>
                  <a:txBody>
                    <a:bodyPr/>
                    <a:lstStyle/>
                    <a:p>
                      <a:pPr marL="0" indent="0">
                        <a:buFont typeface="Wingdings" panose="05000000000000000000" pitchFamily="2" charset="2"/>
                        <a:buNone/>
                      </a:pPr>
                      <a:r>
                        <a:rPr kumimoji="1" lang="en-US" altLang="ja-JP" sz="1400" dirty="0" smtClean="0">
                          <a:latin typeface="+mn-ea"/>
                          <a:ea typeface="+mn-ea"/>
                        </a:rPr>
                        <a:t>2-1</a:t>
                      </a:r>
                      <a:endParaRPr kumimoji="1" lang="ja-JP" altLang="en-US" sz="1400" dirty="0">
                        <a:latin typeface="+mn-ea"/>
                        <a:ea typeface="+mn-ea"/>
                      </a:endParaRPr>
                    </a:p>
                  </a:txBody>
                  <a:tcPr/>
                </a:tc>
                <a:tc>
                  <a:txBody>
                    <a:bodyPr/>
                    <a:lstStyle/>
                    <a:p>
                      <a:pPr marL="0" indent="0">
                        <a:buFont typeface="Wingdings" panose="05000000000000000000" pitchFamily="2" charset="2"/>
                        <a:buNone/>
                      </a:pPr>
                      <a:r>
                        <a:rPr kumimoji="1" lang="zh-TW" altLang="en-US" sz="1400" smtClean="0">
                          <a:latin typeface="+mn-ea"/>
                          <a:ea typeface="+mn-ea"/>
                        </a:rPr>
                        <a:t>柏葉脳神経外科病院</a:t>
                      </a:r>
                      <a:r>
                        <a:rPr kumimoji="1" lang="ja-JP" altLang="en-US" sz="1400" smtClean="0">
                          <a:latin typeface="+mn-ea"/>
                          <a:ea typeface="+mn-ea"/>
                        </a:rPr>
                        <a:t>は専門病院であるため、検査値に偏りが大きかったことに起因していると考えられる。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専門病院の取り扱い</a:t>
                      </a:r>
                      <a:endParaRPr kumimoji="1" lang="en-US" altLang="ja-JP" sz="1400" dirty="0" smtClean="0">
                        <a:latin typeface="+mn-ea"/>
                        <a:ea typeface="+mn-ea"/>
                      </a:endParaRPr>
                    </a:p>
                  </a:txBody>
                  <a:tcPr/>
                </a:tc>
                <a:extLst>
                  <a:ext uri="{0D108BD9-81ED-4DB2-BD59-A6C34878D82A}">
                    <a16:rowId xmlns:a16="http://schemas.microsoft.com/office/drawing/2014/main" val="2861458197"/>
                  </a:ext>
                </a:extLst>
              </a:tr>
              <a:tr h="370840">
                <a:tc vMerge="1">
                  <a:txBody>
                    <a:bodyPr/>
                    <a:lstStyle/>
                    <a:p>
                      <a:endParaRPr kumimoji="1" lang="ja-JP" altLang="en-US" sz="1200" dirty="0">
                        <a:latin typeface="+mn-ea"/>
                        <a:ea typeface="+mn-ea"/>
                      </a:endParaRPr>
                    </a:p>
                  </a:txBody>
                  <a:tcPr/>
                </a:tc>
                <a:tc vMerge="1">
                  <a:txBody>
                    <a:bodyPr/>
                    <a:lstStyle/>
                    <a:p>
                      <a:endParaRPr lang="en-US" altLang="ja-JP" sz="1200" dirty="0" smtClean="0"/>
                    </a:p>
                  </a:txBody>
                  <a:tcPr/>
                </a:tc>
                <a:tc>
                  <a:txBody>
                    <a:bodyPr/>
                    <a:lstStyle/>
                    <a:p>
                      <a:pPr marL="0" indent="0">
                        <a:buFont typeface="Wingdings" panose="05000000000000000000" pitchFamily="2" charset="2"/>
                        <a:buNone/>
                      </a:pPr>
                      <a:r>
                        <a:rPr kumimoji="1" lang="en-US" altLang="ja-JP" sz="1400" dirty="0" smtClean="0">
                          <a:latin typeface="+mn-ea"/>
                          <a:ea typeface="+mn-ea"/>
                        </a:rPr>
                        <a:t>2-2</a:t>
                      </a:r>
                      <a:endParaRPr kumimoji="1" lang="ja-JP" altLang="en-US" sz="1400" dirty="0">
                        <a:latin typeface="+mn-ea"/>
                        <a:ea typeface="+mn-ea"/>
                      </a:endParaRPr>
                    </a:p>
                  </a:txBody>
                  <a:tcPr/>
                </a:tc>
                <a:tc>
                  <a:txBody>
                    <a:bodyPr/>
                    <a:lstStyle/>
                    <a:p>
                      <a:pPr marL="0" indent="0">
                        <a:buFont typeface="Wingdings" panose="05000000000000000000" pitchFamily="2" charset="2"/>
                        <a:buNone/>
                      </a:pPr>
                      <a:r>
                        <a:rPr kumimoji="1" lang="ja-JP" altLang="en-US" sz="1400" dirty="0" smtClean="0">
                          <a:latin typeface="+mn-ea"/>
                          <a:ea typeface="+mn-ea"/>
                        </a:rPr>
                        <a:t>聖マリアンナ医科大学病院は総合病院であるにもかかわらず、白血球（</a:t>
                      </a:r>
                      <a:r>
                        <a:rPr kumimoji="1" lang="en-US" altLang="ja-JP" sz="1400" dirty="0" smtClean="0">
                          <a:latin typeface="+mn-ea"/>
                          <a:ea typeface="+mn-ea"/>
                        </a:rPr>
                        <a:t>WBC</a:t>
                      </a:r>
                      <a:r>
                        <a:rPr kumimoji="1" lang="ja-JP" altLang="en-US" sz="1400" dirty="0" smtClean="0">
                          <a:latin typeface="+mn-ea"/>
                          <a:ea typeface="+mn-ea"/>
                        </a:rPr>
                        <a:t>）検査の結果が少な過ぎる（</a:t>
                      </a:r>
                      <a:r>
                        <a:rPr kumimoji="1" lang="en-US" altLang="ja-JP" sz="1400" dirty="0" smtClean="0">
                          <a:latin typeface="+mn-ea"/>
                          <a:ea typeface="+mn-ea"/>
                        </a:rPr>
                        <a:t>53</a:t>
                      </a:r>
                      <a:r>
                        <a:rPr kumimoji="1" lang="ja-JP" altLang="en-US" sz="1400" dirty="0" smtClean="0">
                          <a:latin typeface="+mn-ea"/>
                          <a:ea typeface="+mn-ea"/>
                        </a:rPr>
                        <a:t>件）と考えられる。別の検査コード、検査名で登録されている可能性があるが、今回は推察することができなかった。</a:t>
                      </a:r>
                      <a:endParaRPr kumimoji="1" lang="ja-JP" altLang="en-US" sz="1400" dirty="0">
                        <a:latin typeface="+mn-ea"/>
                        <a:ea typeface="+mn-ea"/>
                      </a:endParaRPr>
                    </a:p>
                  </a:txBody>
                  <a:tcPr/>
                </a:tc>
                <a:tc>
                  <a:txBody>
                    <a:bodyPr/>
                    <a:lstStyle/>
                    <a:p>
                      <a:pPr marL="285750" marR="0" lvl="0" indent="-285750" algn="l" defTabSz="60955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smtClean="0">
                          <a:latin typeface="+mn-ea"/>
                          <a:ea typeface="+mn-ea"/>
                        </a:rPr>
                        <a:t>検査結果の抽出</a:t>
                      </a:r>
                      <a:r>
                        <a:rPr kumimoji="1" lang="en-US" altLang="ja-JP" sz="1400" dirty="0" smtClean="0">
                          <a:latin typeface="+mn-ea"/>
                          <a:ea typeface="+mn-ea"/>
                        </a:rPr>
                        <a:t/>
                      </a:r>
                      <a:br>
                        <a:rPr kumimoji="1" lang="en-US" altLang="ja-JP" sz="1400" dirty="0" smtClean="0">
                          <a:latin typeface="+mn-ea"/>
                          <a:ea typeface="+mn-ea"/>
                        </a:rPr>
                      </a:br>
                      <a:r>
                        <a:rPr kumimoji="1" lang="ja-JP" altLang="en-US" sz="1400" dirty="0" smtClean="0">
                          <a:latin typeface="+mn-ea"/>
                          <a:ea typeface="+mn-ea"/>
                        </a:rPr>
                        <a:t>（少数データの取り扱い）</a:t>
                      </a:r>
                      <a:endParaRPr kumimoji="1" lang="en-US" altLang="ja-JP" sz="1400" dirty="0" smtClean="0">
                        <a:latin typeface="+mn-ea"/>
                        <a:ea typeface="+mn-ea"/>
                      </a:endParaRPr>
                    </a:p>
                    <a:p>
                      <a:pPr marL="0" indent="0">
                        <a:buFont typeface="Wingdings" panose="05000000000000000000" pitchFamily="2" charset="2"/>
                        <a:buNone/>
                      </a:pPr>
                      <a:endParaRPr kumimoji="1" lang="ja-JP" altLang="en-US" sz="1400" dirty="0">
                        <a:latin typeface="+mn-ea"/>
                        <a:ea typeface="+mn-ea"/>
                      </a:endParaRPr>
                    </a:p>
                  </a:txBody>
                  <a:tcPr/>
                </a:tc>
                <a:extLst>
                  <a:ext uri="{0D108BD9-81ED-4DB2-BD59-A6C34878D82A}">
                    <a16:rowId xmlns:a16="http://schemas.microsoft.com/office/drawing/2014/main" val="1335544121"/>
                  </a:ext>
                </a:extLst>
              </a:tr>
            </a:tbl>
          </a:graphicData>
        </a:graphic>
      </p:graphicFrame>
      <p:sp>
        <p:nvSpPr>
          <p:cNvPr id="38" name="正方形/長方形 37"/>
          <p:cNvSpPr/>
          <p:nvPr/>
        </p:nvSpPr>
        <p:spPr>
          <a:xfrm>
            <a:off x="165528" y="793626"/>
            <a:ext cx="11850659" cy="400110"/>
          </a:xfrm>
          <a:prstGeom prst="rect">
            <a:avLst/>
          </a:prstGeom>
        </p:spPr>
        <p:txBody>
          <a:bodyPr wrap="square">
            <a:spAutoFit/>
          </a:bodyPr>
          <a:lstStyle/>
          <a:p>
            <a:r>
              <a:rPr lang="ja-JP" altLang="en-US" sz="2000" dirty="0" smtClean="0"/>
              <a:t>前頁のクラスタリング結果に対して以下の通り考察し、</a:t>
            </a:r>
            <a:r>
              <a:rPr lang="ja-JP" altLang="en-US" sz="2000" dirty="0"/>
              <a:t>課題</a:t>
            </a:r>
            <a:r>
              <a:rPr lang="ja-JP" altLang="en-US" sz="2000" dirty="0" smtClean="0"/>
              <a:t>の洗い出しを実施しました。</a:t>
            </a:r>
            <a:endParaRPr lang="en-US" altLang="ja-JP" sz="2000" dirty="0"/>
          </a:p>
        </p:txBody>
      </p:sp>
    </p:spTree>
    <p:extLst>
      <p:ext uri="{BB962C8B-B14F-4D97-AF65-F5344CB8AC3E}">
        <p14:creationId xmlns:p14="http://schemas.microsoft.com/office/powerpoint/2010/main" val="186015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課題と今後の展開</a:t>
            </a:r>
            <a:endParaRPr kumimoji="1" lang="ja-JP" altLang="en-US" dirty="0"/>
          </a:p>
        </p:txBody>
      </p:sp>
      <p:graphicFrame>
        <p:nvGraphicFramePr>
          <p:cNvPr id="37" name="表 36"/>
          <p:cNvGraphicFramePr>
            <a:graphicFrameLocks noGrp="1"/>
          </p:cNvGraphicFramePr>
          <p:nvPr>
            <p:extLst>
              <p:ext uri="{D42A27DB-BD31-4B8C-83A1-F6EECF244321}">
                <p14:modId xmlns:p14="http://schemas.microsoft.com/office/powerpoint/2010/main" val="2464356251"/>
              </p:ext>
            </p:extLst>
          </p:nvPr>
        </p:nvGraphicFramePr>
        <p:xfrm>
          <a:off x="492811" y="1500324"/>
          <a:ext cx="11283633" cy="4552785"/>
        </p:xfrm>
        <a:graphic>
          <a:graphicData uri="http://schemas.openxmlformats.org/drawingml/2006/table">
            <a:tbl>
              <a:tblPr firstRow="1" bandRow="1">
                <a:tableStyleId>{5C22544A-7EE6-4342-B048-85BDC9FD1C3A}</a:tableStyleId>
              </a:tblPr>
              <a:tblGrid>
                <a:gridCol w="275932">
                  <a:extLst>
                    <a:ext uri="{9D8B030D-6E8A-4147-A177-3AD203B41FA5}">
                      <a16:colId xmlns:a16="http://schemas.microsoft.com/office/drawing/2014/main" val="1934036223"/>
                    </a:ext>
                  </a:extLst>
                </a:gridCol>
                <a:gridCol w="2047285">
                  <a:extLst>
                    <a:ext uri="{9D8B030D-6E8A-4147-A177-3AD203B41FA5}">
                      <a16:colId xmlns:a16="http://schemas.microsoft.com/office/drawing/2014/main" val="3975233321"/>
                    </a:ext>
                  </a:extLst>
                </a:gridCol>
                <a:gridCol w="5771381">
                  <a:extLst>
                    <a:ext uri="{9D8B030D-6E8A-4147-A177-3AD203B41FA5}">
                      <a16:colId xmlns:a16="http://schemas.microsoft.com/office/drawing/2014/main" val="776046953"/>
                    </a:ext>
                  </a:extLst>
                </a:gridCol>
                <a:gridCol w="3189035">
                  <a:extLst>
                    <a:ext uri="{9D8B030D-6E8A-4147-A177-3AD203B41FA5}">
                      <a16:colId xmlns:a16="http://schemas.microsoft.com/office/drawing/2014/main" val="20003"/>
                    </a:ext>
                  </a:extLst>
                </a:gridCol>
              </a:tblGrid>
              <a:tr h="273153">
                <a:tc gridSpan="2">
                  <a:txBody>
                    <a:bodyPr/>
                    <a:lstStyle/>
                    <a:p>
                      <a:r>
                        <a:rPr kumimoji="1" lang="ja-JP" altLang="en-US" sz="1400" dirty="0" smtClean="0">
                          <a:latin typeface="+mj-ea"/>
                          <a:ea typeface="+mj-ea"/>
                        </a:rPr>
                        <a:t>課題</a:t>
                      </a:r>
                      <a:endParaRPr kumimoji="1" lang="ja-JP" altLang="en-US" sz="1400" dirty="0">
                        <a:latin typeface="+mj-ea"/>
                        <a:ea typeface="+mj-ea"/>
                      </a:endParaRPr>
                    </a:p>
                  </a:txBody>
                  <a:tcPr/>
                </a:tc>
                <a:tc hMerge="1">
                  <a:txBody>
                    <a:bodyPr/>
                    <a:lstStyle/>
                    <a:p>
                      <a:endParaRPr kumimoji="1" lang="ja-JP" altLang="en-US" sz="1050" dirty="0">
                        <a:latin typeface="+mj-ea"/>
                        <a:ea typeface="+mj-ea"/>
                      </a:endParaRPr>
                    </a:p>
                  </a:txBody>
                  <a:tcPr/>
                </a:tc>
                <a:tc>
                  <a:txBody>
                    <a:bodyPr/>
                    <a:lstStyle/>
                    <a:p>
                      <a:r>
                        <a:rPr kumimoji="1" lang="ja-JP" altLang="en-US" sz="1400" dirty="0" smtClean="0">
                          <a:latin typeface="+mj-ea"/>
                          <a:ea typeface="+mj-ea"/>
                        </a:rPr>
                        <a:t>原因分析</a:t>
                      </a:r>
                      <a:endParaRPr kumimoji="1" lang="ja-JP" altLang="en-US" sz="1400" dirty="0">
                        <a:latin typeface="+mj-ea"/>
                        <a:ea typeface="+mj-ea"/>
                      </a:endParaRPr>
                    </a:p>
                  </a:txBody>
                  <a:tcPr/>
                </a:tc>
                <a:tc>
                  <a:txBody>
                    <a:bodyPr/>
                    <a:lstStyle/>
                    <a:p>
                      <a:r>
                        <a:rPr kumimoji="1" lang="ja-JP" altLang="en-US" sz="1400" dirty="0" smtClean="0">
                          <a:latin typeface="+mj-ea"/>
                          <a:ea typeface="+mj-ea"/>
                        </a:rPr>
                        <a:t>今後の対応方針</a:t>
                      </a:r>
                      <a:endParaRPr kumimoji="1" lang="ja-JP" altLang="en-US" sz="1400" dirty="0">
                        <a:latin typeface="+mj-ea"/>
                        <a:ea typeface="+mj-ea"/>
                      </a:endParaRPr>
                    </a:p>
                  </a:txBody>
                  <a:tcPr/>
                </a:tc>
                <a:extLst>
                  <a:ext uri="{0D108BD9-81ED-4DB2-BD59-A6C34878D82A}">
                    <a16:rowId xmlns:a16="http://schemas.microsoft.com/office/drawing/2014/main" val="975756156"/>
                  </a:ext>
                </a:extLst>
              </a:tr>
              <a:tr h="493014">
                <a:tc>
                  <a:txBody>
                    <a:bodyPr/>
                    <a:lstStyle/>
                    <a:p>
                      <a:r>
                        <a:rPr kumimoji="1" lang="en-US" altLang="ja-JP" sz="1400" dirty="0" smtClean="0">
                          <a:latin typeface="+mn-ea"/>
                          <a:ea typeface="+mn-ea"/>
                        </a:rPr>
                        <a:t>1</a:t>
                      </a:r>
                      <a:endParaRPr kumimoji="1" lang="ja-JP" altLang="en-US" sz="1400" dirty="0">
                        <a:latin typeface="+mn-ea"/>
                        <a:ea typeface="+mn-ea"/>
                      </a:endParaRPr>
                    </a:p>
                  </a:txBody>
                  <a:tcPr/>
                </a:tc>
                <a:tc>
                  <a:txBody>
                    <a:bodyPr/>
                    <a:lstStyle/>
                    <a:p>
                      <a:r>
                        <a:rPr kumimoji="1" lang="ja-JP" altLang="en-US" sz="1400" dirty="0" smtClean="0">
                          <a:latin typeface="+mn-ea"/>
                          <a:ea typeface="+mn-ea"/>
                        </a:rPr>
                        <a:t>検証</a:t>
                      </a:r>
                      <a:r>
                        <a:rPr kumimoji="1" lang="en-US" altLang="ja-JP" sz="1400" dirty="0" smtClean="0">
                          <a:latin typeface="+mn-ea"/>
                          <a:ea typeface="+mn-ea"/>
                        </a:rPr>
                        <a:t>/</a:t>
                      </a:r>
                      <a:r>
                        <a:rPr kumimoji="1" lang="ja-JP" altLang="en-US" sz="1400" dirty="0" smtClean="0">
                          <a:latin typeface="+mn-ea"/>
                          <a:ea typeface="+mn-ea"/>
                        </a:rPr>
                        <a:t>評価方法の妥当性</a:t>
                      </a:r>
                      <a:endParaRPr lang="en-US" altLang="ja-JP" sz="1400" dirty="0" smtClean="0"/>
                    </a:p>
                  </a:txBody>
                  <a:tcPr/>
                </a:tc>
                <a:tc>
                  <a:txBody>
                    <a:bodyPr/>
                    <a:lstStyle/>
                    <a:p>
                      <a:pPr marL="0" indent="0">
                        <a:buFont typeface="Wingdings" panose="05000000000000000000" pitchFamily="2" charset="2"/>
                        <a:buNone/>
                      </a:pPr>
                      <a:r>
                        <a:rPr kumimoji="1" lang="ja-JP" altLang="en-US" sz="1400" dirty="0" smtClean="0">
                          <a:latin typeface="+mn-ea"/>
                          <a:ea typeface="+mn-ea"/>
                        </a:rPr>
                        <a:t>検査基準値だけで評価することはできない。ただ各施設で利用している検査キットを確認することは現実的でない。この制約がある中で検査基準値より妥当性のある評価指標は考えることはできなかった。</a:t>
                      </a:r>
                      <a:endParaRPr kumimoji="1" lang="en-US" altLang="ja-JP" sz="1400" dirty="0" smtClean="0">
                        <a:latin typeface="+mn-ea"/>
                        <a:ea typeface="+mn-ea"/>
                      </a:endParaRPr>
                    </a:p>
                  </a:txBody>
                  <a:tcPr/>
                </a:tc>
                <a:tc>
                  <a:txBody>
                    <a:bodyPr/>
                    <a:lstStyle/>
                    <a:p>
                      <a:pPr marL="285750" marR="0" lvl="0" indent="-285750" algn="l" defTabSz="60955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dirty="0" smtClean="0">
                          <a:latin typeface="+mn-ea"/>
                          <a:ea typeface="+mn-ea"/>
                        </a:rPr>
                        <a:t>対応なし（現状を継続）</a:t>
                      </a:r>
                      <a:r>
                        <a:rPr kumimoji="1" lang="en-US" altLang="ja-JP" sz="1400" dirty="0" smtClean="0">
                          <a:latin typeface="+mn-ea"/>
                          <a:ea typeface="+mn-ea"/>
                        </a:rPr>
                        <a:t/>
                      </a:r>
                      <a:br>
                        <a:rPr kumimoji="1" lang="en-US" altLang="ja-JP" sz="1400" dirty="0" smtClean="0">
                          <a:latin typeface="+mn-ea"/>
                          <a:ea typeface="+mn-ea"/>
                        </a:rPr>
                      </a:br>
                      <a:r>
                        <a:rPr kumimoji="1" lang="en-US" altLang="ja-JP" sz="1400" dirty="0" smtClean="0">
                          <a:latin typeface="+mn-ea"/>
                          <a:ea typeface="+mn-ea"/>
                        </a:rPr>
                        <a:t>※</a:t>
                      </a:r>
                      <a:r>
                        <a:rPr kumimoji="1" lang="ja-JP" altLang="en-US" sz="1400" dirty="0" smtClean="0">
                          <a:latin typeface="+mn-ea"/>
                          <a:ea typeface="+mn-ea"/>
                        </a:rPr>
                        <a:t>可能であれば各施設で利用している検査キットを問い合わせる</a:t>
                      </a:r>
                      <a:endParaRPr kumimoji="1" lang="en-US" altLang="ja-JP" sz="1400" dirty="0" smtClean="0">
                        <a:latin typeface="+mn-ea"/>
                        <a:ea typeface="+mn-ea"/>
                      </a:endParaRPr>
                    </a:p>
                  </a:txBody>
                  <a:tcPr/>
                </a:tc>
                <a:extLst>
                  <a:ext uri="{0D108BD9-81ED-4DB2-BD59-A6C34878D82A}">
                    <a16:rowId xmlns:a16="http://schemas.microsoft.com/office/drawing/2014/main" val="4259466754"/>
                  </a:ext>
                </a:extLst>
              </a:tr>
              <a:tr h="664673">
                <a:tc>
                  <a:txBody>
                    <a:bodyPr/>
                    <a:lstStyle/>
                    <a:p>
                      <a:r>
                        <a:rPr kumimoji="1" lang="en-US" altLang="ja-JP" sz="1400" dirty="0" smtClean="0">
                          <a:latin typeface="+mn-ea"/>
                          <a:ea typeface="+mn-ea"/>
                        </a:rPr>
                        <a:t>2</a:t>
                      </a:r>
                      <a:endParaRPr kumimoji="1" lang="ja-JP" altLang="en-US" sz="1400" dirty="0">
                        <a:latin typeface="+mn-ea"/>
                        <a:ea typeface="+mn-ea"/>
                      </a:endParaRPr>
                    </a:p>
                  </a:txBody>
                  <a:tcPr/>
                </a:tc>
                <a:tc>
                  <a:txBody>
                    <a:bodyPr/>
                    <a:lstStyle/>
                    <a:p>
                      <a:r>
                        <a:rPr kumimoji="1" lang="ja-JP" altLang="en-US" sz="1400" dirty="0" smtClean="0">
                          <a:latin typeface="+mn-ea"/>
                          <a:ea typeface="+mn-ea"/>
                        </a:rPr>
                        <a:t>検査結果の抽出</a:t>
                      </a:r>
                      <a:r>
                        <a:rPr kumimoji="1" lang="en-US" altLang="ja-JP" sz="1400" dirty="0" smtClean="0">
                          <a:latin typeface="+mn-ea"/>
                          <a:ea typeface="+mn-ea"/>
                        </a:rPr>
                        <a:t/>
                      </a:r>
                      <a:br>
                        <a:rPr kumimoji="1" lang="en-US" altLang="ja-JP" sz="1400" dirty="0" smtClean="0">
                          <a:latin typeface="+mn-ea"/>
                          <a:ea typeface="+mn-ea"/>
                        </a:rPr>
                      </a:br>
                      <a:r>
                        <a:rPr kumimoji="1" lang="ja-JP" altLang="en-US" sz="1400" dirty="0" smtClean="0">
                          <a:latin typeface="+mn-ea"/>
                          <a:ea typeface="+mn-ea"/>
                        </a:rPr>
                        <a:t>（抽出対象データの絞り込み要否）</a:t>
                      </a:r>
                      <a:endParaRPr lang="en-US" altLang="ja-JP" sz="1400" dirty="0" smtClean="0"/>
                    </a:p>
                  </a:txBody>
                  <a:tcPr/>
                </a:tc>
                <a:tc>
                  <a:txBody>
                    <a:bodyPr/>
                    <a:lstStyle/>
                    <a:p>
                      <a:pPr marL="0" indent="0">
                        <a:buFont typeface="Wingdings" panose="05000000000000000000" pitchFamily="2" charset="2"/>
                        <a:buNone/>
                      </a:pPr>
                      <a:r>
                        <a:rPr kumimoji="1" lang="ja-JP" altLang="en-US" sz="1400" dirty="0" smtClean="0">
                          <a:latin typeface="+mn-ea"/>
                          <a:ea typeface="+mn-ea"/>
                        </a:rPr>
                        <a:t>検査名、検体材料、単位を条件に抽出したが、対象の検査で異常値が発生しやすい患者の割合に依存してクラスタリング結果に影響を与えていることが懸念された。そのため特定の疾患の患者は別に検査値を抽出することの必要性を認識した。なお異常値となりやすい特定の疾患の患者の検査値はクラスタリング時に適用しない方法と別の特徴量として利用する</a:t>
                      </a:r>
                      <a:r>
                        <a:rPr kumimoji="1" lang="en-US" altLang="ja-JP" sz="1400" dirty="0" smtClean="0">
                          <a:latin typeface="+mn-ea"/>
                          <a:ea typeface="+mn-ea"/>
                        </a:rPr>
                        <a:t>2</a:t>
                      </a:r>
                      <a:r>
                        <a:rPr kumimoji="1" lang="ja-JP" altLang="en-US" sz="1400" dirty="0" smtClean="0">
                          <a:latin typeface="+mn-ea"/>
                          <a:ea typeface="+mn-ea"/>
                        </a:rPr>
                        <a:t>パターン考えている。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患者の疾患別などの抽出条件追加</a:t>
                      </a:r>
                      <a:endParaRPr kumimoji="1" lang="en-US" altLang="ja-JP" sz="1400" dirty="0" smtClean="0">
                        <a:latin typeface="+mn-ea"/>
                        <a:ea typeface="+mn-ea"/>
                      </a:endParaRPr>
                    </a:p>
                    <a:p>
                      <a:pPr marL="285750" indent="-285750">
                        <a:buFont typeface="Wingdings" panose="05000000000000000000" pitchFamily="2" charset="2"/>
                        <a:buChar char="ü"/>
                      </a:pPr>
                      <a:r>
                        <a:rPr kumimoji="1" lang="ja-JP" altLang="en-US" sz="1400" dirty="0" smtClean="0">
                          <a:latin typeface="+mn-ea"/>
                          <a:ea typeface="+mn-ea"/>
                        </a:rPr>
                        <a:t>特徴量の項目追加</a:t>
                      </a:r>
                      <a:endParaRPr kumimoji="1" lang="ja-JP" altLang="en-US" sz="1400" dirty="0">
                        <a:latin typeface="+mn-ea"/>
                        <a:ea typeface="+mn-ea"/>
                      </a:endParaRPr>
                    </a:p>
                  </a:txBody>
                  <a:tcPr/>
                </a:tc>
                <a:extLst>
                  <a:ext uri="{0D108BD9-81ED-4DB2-BD59-A6C34878D82A}">
                    <a16:rowId xmlns:a16="http://schemas.microsoft.com/office/drawing/2014/main" val="2861458197"/>
                  </a:ext>
                </a:extLst>
              </a:tr>
              <a:tr h="846776">
                <a:tc>
                  <a:txBody>
                    <a:bodyPr/>
                    <a:lstStyle/>
                    <a:p>
                      <a:r>
                        <a:rPr kumimoji="1" lang="en-US" altLang="ja-JP" sz="1400" dirty="0" smtClean="0">
                          <a:latin typeface="+mn-ea"/>
                          <a:ea typeface="+mn-ea"/>
                        </a:rPr>
                        <a:t>3</a:t>
                      </a:r>
                      <a:endParaRPr kumimoji="1" lang="ja-JP" altLang="en-US" sz="1400" dirty="0">
                        <a:latin typeface="+mn-ea"/>
                        <a:ea typeface="+mn-ea"/>
                      </a:endParaRPr>
                    </a:p>
                  </a:txBody>
                  <a:tcPr/>
                </a:tc>
                <a:tc>
                  <a:txBody>
                    <a:bodyPr/>
                    <a:lstStyle/>
                    <a:p>
                      <a:r>
                        <a:rPr lang="ja-JP" altLang="en-US" sz="1400" dirty="0" smtClean="0"/>
                        <a:t>クラスタリング手法による精度</a:t>
                      </a:r>
                      <a:endParaRPr lang="en-US" altLang="ja-JP" sz="1400" dirty="0" smtClean="0"/>
                    </a:p>
                  </a:txBody>
                  <a:tcPr/>
                </a:tc>
                <a:tc>
                  <a:txBody>
                    <a:bodyPr/>
                    <a:lstStyle/>
                    <a:p>
                      <a:pPr marL="0" indent="0">
                        <a:buFont typeface="Wingdings" panose="05000000000000000000" pitchFamily="2" charset="2"/>
                        <a:buNone/>
                      </a:pPr>
                      <a:r>
                        <a:rPr kumimoji="1" lang="ja-JP" altLang="en-US" sz="1400" dirty="0" smtClean="0">
                          <a:latin typeface="+mn-ea"/>
                          <a:ea typeface="+mn-ea"/>
                        </a:rPr>
                        <a:t>クラスタリングに利用している特徴量が互いに依存する３つでは精度に限界が考えられる。ただし簡易的に分類することを目的とした当ツールの用途を考慮し、できるだけ少ない特徴量数とする方針は継続させるべきと考えてい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特徴量の項目追加</a:t>
                      </a:r>
                      <a:endParaRPr kumimoji="1" lang="ja-JP" altLang="en-US" sz="1400" dirty="0">
                        <a:latin typeface="+mn-ea"/>
                        <a:ea typeface="+mn-ea"/>
                      </a:endParaRPr>
                    </a:p>
                  </a:txBody>
                  <a:tcPr/>
                </a:tc>
                <a:extLst>
                  <a:ext uri="{0D108BD9-81ED-4DB2-BD59-A6C34878D82A}">
                    <a16:rowId xmlns:a16="http://schemas.microsoft.com/office/drawing/2014/main" val="10003"/>
                  </a:ext>
                </a:extLst>
              </a:tr>
              <a:tr h="664673">
                <a:tc>
                  <a:txBody>
                    <a:bodyPr/>
                    <a:lstStyle/>
                    <a:p>
                      <a:r>
                        <a:rPr kumimoji="1" lang="en-US" altLang="ja-JP" sz="1400" dirty="0" smtClean="0">
                          <a:latin typeface="+mn-ea"/>
                          <a:ea typeface="+mn-ea"/>
                        </a:rPr>
                        <a:t>4</a:t>
                      </a:r>
                      <a:endParaRPr kumimoji="1" lang="ja-JP" altLang="en-US" sz="1400" dirty="0">
                        <a:latin typeface="+mn-ea"/>
                        <a:ea typeface="+mn-ea"/>
                      </a:endParaRPr>
                    </a:p>
                  </a:txBody>
                  <a:tcPr/>
                </a:tc>
                <a:tc>
                  <a:txBody>
                    <a:bodyPr/>
                    <a:lstStyle/>
                    <a:p>
                      <a:r>
                        <a:rPr lang="ja-JP" altLang="en-US" sz="1400" dirty="0" smtClean="0"/>
                        <a:t>専門病院の取り扱い</a:t>
                      </a:r>
                      <a:endParaRPr lang="en-US" altLang="ja-JP" sz="1400" dirty="0" smtClean="0"/>
                    </a:p>
                  </a:txBody>
                  <a:tcPr/>
                </a:tc>
                <a:tc>
                  <a:txBody>
                    <a:bodyPr/>
                    <a:lstStyle/>
                    <a:p>
                      <a:pPr marL="0" indent="0">
                        <a:buFont typeface="Wingdings" panose="05000000000000000000" pitchFamily="2" charset="2"/>
                        <a:buNone/>
                      </a:pPr>
                      <a:r>
                        <a:rPr kumimoji="1" lang="ja-JP" altLang="en-US" sz="1400" dirty="0" smtClean="0">
                          <a:latin typeface="+mn-ea"/>
                          <a:ea typeface="+mn-ea"/>
                        </a:rPr>
                        <a:t>課題</a:t>
                      </a:r>
                      <a:r>
                        <a:rPr kumimoji="1" lang="en-US" altLang="ja-JP" sz="1400" dirty="0" smtClean="0">
                          <a:latin typeface="+mn-ea"/>
                          <a:ea typeface="+mn-ea"/>
                        </a:rPr>
                        <a:t>2</a:t>
                      </a:r>
                      <a:r>
                        <a:rPr kumimoji="1" lang="ja-JP" altLang="en-US" sz="1400" dirty="0" smtClean="0">
                          <a:latin typeface="+mn-ea"/>
                          <a:ea typeface="+mn-ea"/>
                        </a:rPr>
                        <a:t>の原因分析と関連して、患者の疾患別等の条件で分ければ専門病院はむしろ対象として取り扱いやすくなる可能性がある。</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患者の疾患別などの抽出条件追加</a:t>
                      </a:r>
                      <a:endParaRPr kumimoji="1" lang="ja-JP" altLang="en-US" sz="1400" dirty="0">
                        <a:latin typeface="+mn-ea"/>
                        <a:ea typeface="+mn-ea"/>
                      </a:endParaRPr>
                    </a:p>
                  </a:txBody>
                  <a:tcPr/>
                </a:tc>
                <a:extLst>
                  <a:ext uri="{0D108BD9-81ED-4DB2-BD59-A6C34878D82A}">
                    <a16:rowId xmlns:a16="http://schemas.microsoft.com/office/drawing/2014/main" val="10004"/>
                  </a:ext>
                </a:extLst>
              </a:tr>
              <a:tr h="846776">
                <a:tc>
                  <a:txBody>
                    <a:bodyPr/>
                    <a:lstStyle/>
                    <a:p>
                      <a:r>
                        <a:rPr kumimoji="1" lang="en-US" altLang="ja-JP" sz="1400" dirty="0" smtClean="0">
                          <a:latin typeface="+mn-ea"/>
                          <a:ea typeface="+mn-ea"/>
                        </a:rPr>
                        <a:t>5</a:t>
                      </a:r>
                      <a:endParaRPr kumimoji="1" lang="ja-JP" altLang="en-US" sz="1400" dirty="0">
                        <a:latin typeface="+mn-ea"/>
                        <a:ea typeface="+mn-ea"/>
                      </a:endParaRPr>
                    </a:p>
                  </a:txBody>
                  <a:tcPr/>
                </a:tc>
                <a:tc>
                  <a:txBody>
                    <a:bodyPr/>
                    <a:lstStyle/>
                    <a:p>
                      <a:r>
                        <a:rPr lang="ja-JP" altLang="en-US" sz="1400" dirty="0" smtClean="0"/>
                        <a:t>検査結果の抽出</a:t>
                      </a:r>
                      <a:br>
                        <a:rPr lang="ja-JP" altLang="en-US" sz="1400" dirty="0" smtClean="0"/>
                      </a:br>
                      <a:r>
                        <a:rPr lang="ja-JP" altLang="en-US" sz="1400" dirty="0" smtClean="0"/>
                        <a:t>（少数データの取り扱い）</a:t>
                      </a:r>
                      <a:endParaRPr lang="en-US" altLang="ja-JP" sz="1400" dirty="0" smtClean="0"/>
                    </a:p>
                  </a:txBody>
                  <a:tcPr/>
                </a:tc>
                <a:tc>
                  <a:txBody>
                    <a:bodyPr/>
                    <a:lstStyle/>
                    <a:p>
                      <a:pPr marL="0" indent="0">
                        <a:buFont typeface="Wingdings" panose="05000000000000000000" pitchFamily="2" charset="2"/>
                        <a:buNone/>
                      </a:pPr>
                      <a:r>
                        <a:rPr kumimoji="1" lang="ja-JP" altLang="en-US" sz="1400" dirty="0" smtClean="0">
                          <a:latin typeface="+mn-ea"/>
                          <a:ea typeface="+mn-ea"/>
                        </a:rPr>
                        <a:t>統計量を特徴量として利用するため、少数データは対象外とすることが基本だと考えている。ただ聖マリアンナ医科大学病院の件数は少な過ぎるため、抽出漏れの可能性が高いと考えられる。（検査名や単位の抽出対象の設定漏れ）</a:t>
                      </a:r>
                      <a:endParaRPr kumimoji="1" lang="en-US" altLang="ja-JP" sz="1400" dirty="0" smtClean="0">
                        <a:latin typeface="+mn-ea"/>
                        <a:ea typeface="+mn-ea"/>
                      </a:endParaRPr>
                    </a:p>
                  </a:txBody>
                  <a:tcPr/>
                </a:tc>
                <a:tc>
                  <a:txBody>
                    <a:bodyPr/>
                    <a:lstStyle/>
                    <a:p>
                      <a:pPr marL="285750" indent="-285750">
                        <a:buFont typeface="Wingdings" panose="05000000000000000000" pitchFamily="2" charset="2"/>
                        <a:buChar char="ü"/>
                      </a:pPr>
                      <a:r>
                        <a:rPr kumimoji="1" lang="ja-JP" altLang="en-US" sz="1400" dirty="0" smtClean="0">
                          <a:latin typeface="+mn-ea"/>
                          <a:ea typeface="+mn-ea"/>
                        </a:rPr>
                        <a:t>聖マリアンナ医科大学病院の抽出漏れの再確認</a:t>
                      </a:r>
                      <a:endParaRPr kumimoji="1" lang="en-US" altLang="ja-JP" sz="1400" dirty="0" smtClean="0">
                        <a:latin typeface="+mn-ea"/>
                        <a:ea typeface="+mn-ea"/>
                      </a:endParaRPr>
                    </a:p>
                  </a:txBody>
                  <a:tcPr/>
                </a:tc>
                <a:extLst>
                  <a:ext uri="{0D108BD9-81ED-4DB2-BD59-A6C34878D82A}">
                    <a16:rowId xmlns:a16="http://schemas.microsoft.com/office/drawing/2014/main" val="10005"/>
                  </a:ext>
                </a:extLst>
              </a:tr>
            </a:tbl>
          </a:graphicData>
        </a:graphic>
      </p:graphicFrame>
      <p:sp>
        <p:nvSpPr>
          <p:cNvPr id="38" name="正方形/長方形 37"/>
          <p:cNvSpPr/>
          <p:nvPr/>
        </p:nvSpPr>
        <p:spPr>
          <a:xfrm>
            <a:off x="165528" y="793626"/>
            <a:ext cx="11850659" cy="400110"/>
          </a:xfrm>
          <a:prstGeom prst="rect">
            <a:avLst/>
          </a:prstGeom>
        </p:spPr>
        <p:txBody>
          <a:bodyPr wrap="square">
            <a:spAutoFit/>
          </a:bodyPr>
          <a:lstStyle/>
          <a:p>
            <a:r>
              <a:rPr lang="ja-JP" altLang="en-US" sz="2000" dirty="0"/>
              <a:t>前頁で洗い出した</a:t>
            </a:r>
            <a:r>
              <a:rPr lang="ja-JP" altLang="en-US" sz="2000" dirty="0" smtClean="0"/>
              <a:t>課題に対する今後の展開について、以下の通りを考えております。</a:t>
            </a:r>
            <a:endParaRPr lang="en-US" altLang="ja-JP" sz="2000" dirty="0"/>
          </a:p>
        </p:txBody>
      </p:sp>
    </p:spTree>
    <p:extLst>
      <p:ext uri="{BB962C8B-B14F-4D97-AF65-F5344CB8AC3E}">
        <p14:creationId xmlns:p14="http://schemas.microsoft.com/office/powerpoint/2010/main" val="2563401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まとめ</a:t>
            </a:r>
            <a:endParaRPr kumimoji="1" lang="ja-JP" altLang="en-US" dirty="0"/>
          </a:p>
        </p:txBody>
      </p:sp>
      <p:sp>
        <p:nvSpPr>
          <p:cNvPr id="38" name="正方形/長方形 37"/>
          <p:cNvSpPr/>
          <p:nvPr/>
        </p:nvSpPr>
        <p:spPr>
          <a:xfrm>
            <a:off x="165528" y="793626"/>
            <a:ext cx="11850659" cy="400110"/>
          </a:xfrm>
          <a:prstGeom prst="rect">
            <a:avLst/>
          </a:prstGeom>
        </p:spPr>
        <p:txBody>
          <a:bodyPr wrap="square">
            <a:spAutoFit/>
          </a:bodyPr>
          <a:lstStyle/>
          <a:p>
            <a:r>
              <a:rPr lang="ja-JP" altLang="en-US" sz="2000" dirty="0" smtClean="0"/>
              <a:t>当年度における成果と今後の展開について、まとめさせていただきます。</a:t>
            </a:r>
            <a:endParaRPr lang="en-US" altLang="ja-JP" sz="2000" dirty="0"/>
          </a:p>
        </p:txBody>
      </p:sp>
      <p:sp>
        <p:nvSpPr>
          <p:cNvPr id="5" name="正方形/長方形 4"/>
          <p:cNvSpPr/>
          <p:nvPr/>
        </p:nvSpPr>
        <p:spPr>
          <a:xfrm>
            <a:off x="1742113" y="2169216"/>
            <a:ext cx="4794732" cy="165618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検査値のパーセンタイル値を利用したクラスタリング手法である程度妥当だと評価できる結果は得られたと考えている。</a:t>
            </a:r>
            <a:endParaRPr lang="ja-JP" altLang="en-US" dirty="0">
              <a:solidFill>
                <a:schemeClr val="tx1"/>
              </a:solidFill>
            </a:endParaRPr>
          </a:p>
        </p:txBody>
      </p:sp>
      <p:cxnSp>
        <p:nvCxnSpPr>
          <p:cNvPr id="6" name="直線コネクタ 5"/>
          <p:cNvCxnSpPr/>
          <p:nvPr/>
        </p:nvCxnSpPr>
        <p:spPr>
          <a:xfrm>
            <a:off x="1740447" y="1846233"/>
            <a:ext cx="47967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テキスト ボックス 6"/>
          <p:cNvSpPr txBox="1"/>
          <p:nvPr/>
        </p:nvSpPr>
        <p:spPr>
          <a:xfrm>
            <a:off x="1742112" y="1521144"/>
            <a:ext cx="4848015" cy="342401"/>
          </a:xfrm>
          <a:prstGeom prst="rect">
            <a:avLst/>
          </a:prstGeom>
          <a:noFill/>
        </p:spPr>
        <p:txBody>
          <a:bodyPr wrap="square" rtlCol="0">
            <a:spAutoFit/>
          </a:bodyPr>
          <a:lstStyle/>
          <a:p>
            <a:pPr algn="ctr"/>
            <a:r>
              <a:rPr lang="ja-JP" altLang="en-US" sz="1625" dirty="0" smtClean="0"/>
              <a:t>当年度における成果</a:t>
            </a:r>
            <a:endParaRPr lang="ja-JP" altLang="en-US" sz="1625" dirty="0"/>
          </a:p>
        </p:txBody>
      </p:sp>
      <p:sp>
        <p:nvSpPr>
          <p:cNvPr id="8" name="正方形/長方形 7"/>
          <p:cNvSpPr/>
          <p:nvPr/>
        </p:nvSpPr>
        <p:spPr>
          <a:xfrm>
            <a:off x="1742113" y="4041424"/>
            <a:ext cx="4794732" cy="165618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クラスタリング結果や統計量を確認したことで課題の洗い出しと考察を行い、今後の精度向上に向けた具体的なアクションを決めることができた。</a:t>
            </a:r>
            <a:endParaRPr lang="ja-JP" altLang="en-US" dirty="0">
              <a:solidFill>
                <a:schemeClr val="tx1"/>
              </a:solidFill>
            </a:endParaRPr>
          </a:p>
        </p:txBody>
      </p:sp>
      <p:sp>
        <p:nvSpPr>
          <p:cNvPr id="9" name="正方形/長方形 8"/>
          <p:cNvSpPr/>
          <p:nvPr/>
        </p:nvSpPr>
        <p:spPr>
          <a:xfrm>
            <a:off x="6962995" y="2169216"/>
            <a:ext cx="4794732" cy="165618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smtClean="0">
                <a:solidFill>
                  <a:schemeClr val="tx1"/>
                </a:solidFill>
              </a:rPr>
              <a:t>特定の疾患を持つ患者とそれ以外の患者で特徴量を分割してクラスタリングを行うことで、紐づけ精度が向上するか検証する。</a:t>
            </a:r>
            <a:endParaRPr lang="ja-JP" altLang="en-US" dirty="0">
              <a:solidFill>
                <a:schemeClr val="tx1"/>
              </a:solidFill>
            </a:endParaRPr>
          </a:p>
        </p:txBody>
      </p:sp>
      <p:cxnSp>
        <p:nvCxnSpPr>
          <p:cNvPr id="10" name="直線コネクタ 9"/>
          <p:cNvCxnSpPr/>
          <p:nvPr/>
        </p:nvCxnSpPr>
        <p:spPr>
          <a:xfrm>
            <a:off x="6961329" y="1846233"/>
            <a:ext cx="47967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6962994" y="1521144"/>
            <a:ext cx="4848015" cy="342401"/>
          </a:xfrm>
          <a:prstGeom prst="rect">
            <a:avLst/>
          </a:prstGeom>
          <a:noFill/>
        </p:spPr>
        <p:txBody>
          <a:bodyPr wrap="square" rtlCol="0">
            <a:spAutoFit/>
          </a:bodyPr>
          <a:lstStyle/>
          <a:p>
            <a:pPr algn="ctr"/>
            <a:r>
              <a:rPr lang="ja-JP" altLang="en-US" sz="1625" dirty="0" smtClean="0"/>
              <a:t>今後の展開</a:t>
            </a:r>
            <a:endParaRPr lang="ja-JP" altLang="en-US" sz="1625" dirty="0"/>
          </a:p>
        </p:txBody>
      </p:sp>
      <p:sp>
        <p:nvSpPr>
          <p:cNvPr id="12" name="正方形/長方形 11"/>
          <p:cNvSpPr/>
          <p:nvPr/>
        </p:nvSpPr>
        <p:spPr>
          <a:xfrm>
            <a:off x="6962995" y="4041424"/>
            <a:ext cx="4794732" cy="165618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dirty="0">
                <a:solidFill>
                  <a:schemeClr val="tx1"/>
                </a:solidFill>
              </a:rPr>
              <a:t>白血球（</a:t>
            </a:r>
            <a:r>
              <a:rPr lang="en-US" altLang="ja-JP" dirty="0">
                <a:solidFill>
                  <a:schemeClr val="tx1"/>
                </a:solidFill>
              </a:rPr>
              <a:t>WBC</a:t>
            </a:r>
            <a:r>
              <a:rPr lang="ja-JP" altLang="en-US" dirty="0" smtClean="0">
                <a:solidFill>
                  <a:schemeClr val="tx1"/>
                </a:solidFill>
              </a:rPr>
              <a:t>）以外の検査に当ツールを適用し、考察を行う。特に適用した検査固有の特徴か</a:t>
            </a:r>
            <a:r>
              <a:rPr lang="ja-JP" altLang="en-US" dirty="0">
                <a:solidFill>
                  <a:schemeClr val="tx1"/>
                </a:solidFill>
              </a:rPr>
              <a:t>白血球（</a:t>
            </a:r>
            <a:r>
              <a:rPr lang="en-US" altLang="ja-JP" dirty="0">
                <a:solidFill>
                  <a:schemeClr val="tx1"/>
                </a:solidFill>
              </a:rPr>
              <a:t>WBC</a:t>
            </a:r>
            <a:r>
              <a:rPr lang="ja-JP" altLang="en-US" dirty="0" smtClean="0">
                <a:solidFill>
                  <a:schemeClr val="tx1"/>
                </a:solidFill>
              </a:rPr>
              <a:t>）を含め、汎用的に考慮すべき特徴であるかに留意する必要がある。</a:t>
            </a:r>
            <a:endParaRPr lang="ja-JP" altLang="en-US" dirty="0">
              <a:solidFill>
                <a:schemeClr val="tx1"/>
              </a:solidFill>
            </a:endParaRPr>
          </a:p>
        </p:txBody>
      </p:sp>
    </p:spTree>
    <p:extLst>
      <p:ext uri="{BB962C8B-B14F-4D97-AF65-F5344CB8AC3E}">
        <p14:creationId xmlns:p14="http://schemas.microsoft.com/office/powerpoint/2010/main" val="3263251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Contents</a:t>
            </a:r>
            <a:endParaRPr kumimoji="1" lang="ja-JP" altLang="en-US" dirty="0"/>
          </a:p>
        </p:txBody>
      </p:sp>
      <p:sp>
        <p:nvSpPr>
          <p:cNvPr id="5" name="テキスト プレースホルダー 4"/>
          <p:cNvSpPr>
            <a:spLocks noGrp="1"/>
          </p:cNvSpPr>
          <p:nvPr>
            <p:ph type="body" sz="quarter" idx="10"/>
          </p:nvPr>
        </p:nvSpPr>
        <p:spPr>
          <a:xfrm>
            <a:off x="2208211" y="887199"/>
            <a:ext cx="9712855" cy="2783101"/>
          </a:xfrm>
        </p:spPr>
        <p:txBody>
          <a:bodyPr/>
          <a:lstStyle/>
          <a:p>
            <a:pPr marL="342900" lvl="0" indent="-342900" algn="just">
              <a:spcAft>
                <a:spcPts val="0"/>
              </a:spcAft>
              <a:tabLst>
                <a:tab pos="457200" algn="l"/>
              </a:tabLst>
            </a:pPr>
            <a:r>
              <a:rPr lang="en-US" altLang="ja-JP" dirty="0">
                <a:solidFill>
                  <a:schemeClr val="bg1">
                    <a:lumMod val="75000"/>
                  </a:schemeClr>
                </a:solidFill>
                <a:latin typeface="+mn-ea"/>
                <a:cs typeface="ＭＳ Ｐゴシック" panose="020B0600070205080204" pitchFamily="50" charset="-128"/>
              </a:rPr>
              <a:t>LDI</a:t>
            </a:r>
            <a:r>
              <a:rPr lang="ja-JP" altLang="en-US" dirty="0">
                <a:solidFill>
                  <a:schemeClr val="bg1">
                    <a:lumMod val="75000"/>
                  </a:schemeClr>
                </a:solidFill>
                <a:latin typeface="+mn-ea"/>
                <a:cs typeface="ＭＳ Ｐゴシック" panose="020B0600070205080204" pitchFamily="50" charset="-128"/>
              </a:rPr>
              <a:t>共同研究の概要・実施内容説明　</a:t>
            </a:r>
            <a:r>
              <a:rPr lang="en-US" altLang="ja-JP" dirty="0">
                <a:solidFill>
                  <a:schemeClr val="bg1">
                    <a:lumMod val="75000"/>
                  </a:schemeClr>
                </a:solidFill>
                <a:latin typeface="+mn-ea"/>
                <a:cs typeface="ＭＳ Ｐゴシック" panose="020B0600070205080204" pitchFamily="50" charset="-128"/>
              </a:rPr>
              <a:t>※</a:t>
            </a:r>
            <a:r>
              <a:rPr lang="ja-JP" altLang="en-US" dirty="0">
                <a:solidFill>
                  <a:schemeClr val="bg1">
                    <a:lumMod val="75000"/>
                  </a:schemeClr>
                </a:solidFill>
                <a:latin typeface="+mn-ea"/>
                <a:cs typeface="ＭＳ Ｐゴシック" panose="020B0600070205080204" pitchFamily="50" charset="-128"/>
              </a:rPr>
              <a:t>キックオフ資料再掲</a:t>
            </a:r>
            <a:endParaRPr lang="ja-JP" altLang="ja-JP" sz="1800" dirty="0">
              <a:solidFill>
                <a:schemeClr val="bg1">
                  <a:lumMod val="75000"/>
                </a:schemeClr>
              </a:solidFill>
              <a:latin typeface="+mn-ea"/>
              <a:ea typeface="+mn-ea"/>
              <a:cs typeface="ＭＳ Ｐゴシック" panose="020B0600070205080204" pitchFamily="50" charset="-128"/>
            </a:endParaRPr>
          </a:p>
          <a:p>
            <a:pPr marL="342900" lvl="0" indent="-342900" algn="just">
              <a:spcAft>
                <a:spcPts val="0"/>
              </a:spcAft>
              <a:tabLst>
                <a:tab pos="457200" algn="l"/>
              </a:tabLst>
            </a:pPr>
            <a:r>
              <a:rPr lang="ja-JP" altLang="en-US" dirty="0">
                <a:solidFill>
                  <a:schemeClr val="bg1">
                    <a:lumMod val="75000"/>
                  </a:schemeClr>
                </a:solidFill>
                <a:latin typeface="+mn-ea"/>
                <a:cs typeface="ＭＳ Ｐゴシック" panose="020B0600070205080204" pitchFamily="50" charset="-128"/>
              </a:rPr>
              <a:t>電子カルテベンダ差異による、</a:t>
            </a:r>
            <a:r>
              <a:rPr lang="en-US" altLang="ja-JP" dirty="0">
                <a:solidFill>
                  <a:schemeClr val="bg1">
                    <a:lumMod val="75000"/>
                  </a:schemeClr>
                </a:solidFill>
                <a:latin typeface="+mn-ea"/>
                <a:cs typeface="ＭＳ Ｐゴシック" panose="020B0600070205080204" pitchFamily="50" charset="-128"/>
              </a:rPr>
              <a:t>MML</a:t>
            </a:r>
            <a:r>
              <a:rPr lang="ja-JP" altLang="en-US" dirty="0">
                <a:solidFill>
                  <a:schemeClr val="bg1">
                    <a:lumMod val="75000"/>
                  </a:schemeClr>
                </a:solidFill>
                <a:latin typeface="+mn-ea"/>
                <a:cs typeface="ＭＳ Ｐゴシック" panose="020B0600070205080204" pitchFamily="50" charset="-128"/>
              </a:rPr>
              <a:t>モジュールの傾向分析</a:t>
            </a:r>
            <a:r>
              <a:rPr lang="en-US" altLang="ja-JP" dirty="0">
                <a:solidFill>
                  <a:schemeClr val="bg1">
                    <a:lumMod val="75000"/>
                  </a:schemeClr>
                </a:solidFill>
                <a:latin typeface="+mn-ea"/>
                <a:cs typeface="ＭＳ Ｐゴシック" panose="020B0600070205080204" pitchFamily="50" charset="-128"/>
              </a:rPr>
              <a:t>/</a:t>
            </a:r>
            <a:r>
              <a:rPr lang="ja-JP" altLang="en-US" dirty="0">
                <a:solidFill>
                  <a:schemeClr val="bg1">
                    <a:lumMod val="75000"/>
                  </a:schemeClr>
                </a:solidFill>
                <a:latin typeface="+mn-ea"/>
                <a:cs typeface="ＭＳ Ｐゴシック" panose="020B0600070205080204" pitchFamily="50" charset="-128"/>
              </a:rPr>
              <a:t>差異確認</a:t>
            </a:r>
            <a:endParaRPr lang="en-US" altLang="ja-JP" sz="1800" dirty="0" smtClean="0">
              <a:solidFill>
                <a:schemeClr val="bg1">
                  <a:lumMod val="75000"/>
                </a:schemeClr>
              </a:solidFill>
              <a:latin typeface="+mn-ea"/>
              <a:ea typeface="+mn-ea"/>
              <a:cs typeface="Times New Roman" panose="02020603050405020304" pitchFamily="18" charset="0"/>
            </a:endParaRPr>
          </a:p>
          <a:p>
            <a:pPr marL="342900" lvl="0" indent="-342900" algn="just">
              <a:spcAft>
                <a:spcPts val="0"/>
              </a:spcAft>
              <a:tabLst>
                <a:tab pos="457200" algn="l"/>
              </a:tabLst>
            </a:pPr>
            <a:r>
              <a:rPr lang="ja-JP" altLang="en-US" dirty="0">
                <a:solidFill>
                  <a:schemeClr val="bg1">
                    <a:lumMod val="75000"/>
                  </a:schemeClr>
                </a:solidFill>
                <a:latin typeface="Meiryo UI"/>
                <a:cs typeface="ＭＳ Ｐゴシック" panose="020B0600070205080204" pitchFamily="50" charset="-128"/>
              </a:rPr>
              <a:t>分析ツール開発</a:t>
            </a:r>
            <a:r>
              <a:rPr lang="en-US" altLang="ja-JP" dirty="0">
                <a:solidFill>
                  <a:schemeClr val="bg1">
                    <a:lumMod val="75000"/>
                  </a:schemeClr>
                </a:solidFill>
                <a:latin typeface="Meiryo UI"/>
                <a:cs typeface="ＭＳ Ｐゴシック" panose="020B0600070205080204" pitchFamily="50" charset="-128"/>
              </a:rPr>
              <a:t>/</a:t>
            </a:r>
            <a:r>
              <a:rPr lang="ja-JP" altLang="en-US" dirty="0">
                <a:solidFill>
                  <a:schemeClr val="bg1">
                    <a:lumMod val="75000"/>
                  </a:schemeClr>
                </a:solidFill>
                <a:latin typeface="Meiryo UI"/>
                <a:cs typeface="ＭＳ Ｐゴシック" panose="020B0600070205080204" pitchFamily="50" charset="-128"/>
              </a:rPr>
              <a:t>検証</a:t>
            </a:r>
            <a:r>
              <a:rPr lang="en-US" altLang="ja-JP" dirty="0">
                <a:solidFill>
                  <a:schemeClr val="bg1">
                    <a:lumMod val="75000"/>
                  </a:schemeClr>
                </a:solidFill>
                <a:latin typeface="Meiryo UI"/>
                <a:cs typeface="ＭＳ Ｐゴシック" panose="020B0600070205080204" pitchFamily="50" charset="-128"/>
              </a:rPr>
              <a:t>_</a:t>
            </a:r>
            <a:r>
              <a:rPr lang="ja-JP" altLang="en-US" dirty="0">
                <a:solidFill>
                  <a:schemeClr val="bg1">
                    <a:lumMod val="75000"/>
                  </a:schemeClr>
                </a:solidFill>
                <a:latin typeface="Meiryo UI"/>
                <a:cs typeface="ＭＳ Ｐゴシック" panose="020B0600070205080204" pitchFamily="50" charset="-128"/>
              </a:rPr>
              <a:t>検査値分類機能</a:t>
            </a:r>
            <a:endParaRPr lang="ja-JP" altLang="ja-JP" sz="1200" dirty="0" smtClean="0">
              <a:solidFill>
                <a:schemeClr val="bg1">
                  <a:lumMod val="75000"/>
                </a:schemeClr>
              </a:solidFill>
              <a:latin typeface="+mn-ea"/>
              <a:cs typeface="Times New Roman" panose="02020603050405020304" pitchFamily="18" charset="0"/>
            </a:endParaRPr>
          </a:p>
          <a:p>
            <a:pPr marL="342900" lvl="0" indent="-342900" algn="just">
              <a:spcAft>
                <a:spcPts val="0"/>
              </a:spcAft>
              <a:tabLst>
                <a:tab pos="457200" algn="l"/>
              </a:tabLst>
            </a:pPr>
            <a:r>
              <a:rPr lang="ja-JP" altLang="en-US" dirty="0">
                <a:latin typeface="+mn-ea"/>
                <a:cs typeface="ＭＳ Ｐゴシック" panose="020B0600070205080204" pitchFamily="50" charset="-128"/>
              </a:rPr>
              <a:t>次</a:t>
            </a:r>
            <a:r>
              <a:rPr lang="ja-JP" altLang="en-US" dirty="0" smtClean="0">
                <a:latin typeface="+mn-ea"/>
                <a:cs typeface="ＭＳ Ｐゴシック" panose="020B0600070205080204" pitchFamily="50" charset="-128"/>
              </a:rPr>
              <a:t>年度の研究</a:t>
            </a:r>
            <a:r>
              <a:rPr lang="ja-JP" altLang="en-US" dirty="0">
                <a:latin typeface="+mn-ea"/>
                <a:cs typeface="ＭＳ Ｐゴシック" panose="020B0600070205080204" pitchFamily="50" charset="-128"/>
              </a:rPr>
              <a:t>テーマ案</a:t>
            </a:r>
            <a:endParaRPr lang="ja-JP" altLang="ja-JP" sz="1800" dirty="0">
              <a:latin typeface="+mn-ea"/>
              <a:ea typeface="+mn-ea"/>
              <a:cs typeface="ＭＳ Ｐゴシック" panose="020B0600070205080204" pitchFamily="50" charset="-128"/>
            </a:endParaRPr>
          </a:p>
          <a:p>
            <a:endParaRPr kumimoji="1" lang="ja-JP" altLang="en-US" dirty="0">
              <a:latin typeface="+mn-ea"/>
              <a:ea typeface="+mn-ea"/>
            </a:endParaRPr>
          </a:p>
        </p:txBody>
      </p:sp>
    </p:spTree>
    <p:extLst>
      <p:ext uri="{BB962C8B-B14F-4D97-AF65-F5344CB8AC3E}">
        <p14:creationId xmlns:p14="http://schemas.microsoft.com/office/powerpoint/2010/main" val="2707522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次年度の研究テーマ案</a:t>
            </a:r>
            <a:endParaRPr kumimoji="1" lang="ja-JP" altLang="en-US" dirty="0"/>
          </a:p>
        </p:txBody>
      </p:sp>
      <p:graphicFrame>
        <p:nvGraphicFramePr>
          <p:cNvPr id="37" name="表 36"/>
          <p:cNvGraphicFramePr>
            <a:graphicFrameLocks noGrp="1"/>
          </p:cNvGraphicFramePr>
          <p:nvPr>
            <p:extLst>
              <p:ext uri="{D42A27DB-BD31-4B8C-83A1-F6EECF244321}">
                <p14:modId xmlns:p14="http://schemas.microsoft.com/office/powerpoint/2010/main" val="731879267"/>
              </p:ext>
            </p:extLst>
          </p:nvPr>
        </p:nvGraphicFramePr>
        <p:xfrm>
          <a:off x="395707" y="1200918"/>
          <a:ext cx="11620479" cy="3375883"/>
        </p:xfrm>
        <a:graphic>
          <a:graphicData uri="http://schemas.openxmlformats.org/drawingml/2006/table">
            <a:tbl>
              <a:tblPr firstRow="1" bandRow="1">
                <a:tableStyleId>{5C22544A-7EE6-4342-B048-85BDC9FD1C3A}</a:tableStyleId>
              </a:tblPr>
              <a:tblGrid>
                <a:gridCol w="219142">
                  <a:extLst>
                    <a:ext uri="{9D8B030D-6E8A-4147-A177-3AD203B41FA5}">
                      <a16:colId xmlns:a16="http://schemas.microsoft.com/office/drawing/2014/main" val="1934036223"/>
                    </a:ext>
                  </a:extLst>
                </a:gridCol>
                <a:gridCol w="1563272">
                  <a:extLst>
                    <a:ext uri="{9D8B030D-6E8A-4147-A177-3AD203B41FA5}">
                      <a16:colId xmlns:a16="http://schemas.microsoft.com/office/drawing/2014/main" val="3975233321"/>
                    </a:ext>
                  </a:extLst>
                </a:gridCol>
                <a:gridCol w="513708">
                  <a:extLst>
                    <a:ext uri="{9D8B030D-6E8A-4147-A177-3AD203B41FA5}">
                      <a16:colId xmlns:a16="http://schemas.microsoft.com/office/drawing/2014/main" val="776046953"/>
                    </a:ext>
                  </a:extLst>
                </a:gridCol>
                <a:gridCol w="2630184">
                  <a:extLst>
                    <a:ext uri="{9D8B030D-6E8A-4147-A177-3AD203B41FA5}">
                      <a16:colId xmlns:a16="http://schemas.microsoft.com/office/drawing/2014/main" val="2203106488"/>
                    </a:ext>
                  </a:extLst>
                </a:gridCol>
                <a:gridCol w="2513931">
                  <a:extLst>
                    <a:ext uri="{9D8B030D-6E8A-4147-A177-3AD203B41FA5}">
                      <a16:colId xmlns:a16="http://schemas.microsoft.com/office/drawing/2014/main" val="3573963835"/>
                    </a:ext>
                  </a:extLst>
                </a:gridCol>
                <a:gridCol w="2090121">
                  <a:extLst>
                    <a:ext uri="{9D8B030D-6E8A-4147-A177-3AD203B41FA5}">
                      <a16:colId xmlns:a16="http://schemas.microsoft.com/office/drawing/2014/main" val="3247500885"/>
                    </a:ext>
                  </a:extLst>
                </a:gridCol>
                <a:gridCol w="2090121">
                  <a:extLst>
                    <a:ext uri="{9D8B030D-6E8A-4147-A177-3AD203B41FA5}">
                      <a16:colId xmlns:a16="http://schemas.microsoft.com/office/drawing/2014/main" val="3193022479"/>
                    </a:ext>
                  </a:extLst>
                </a:gridCol>
              </a:tblGrid>
              <a:tr h="266923">
                <a:tc gridSpan="2">
                  <a:txBody>
                    <a:bodyPr/>
                    <a:lstStyle/>
                    <a:p>
                      <a:r>
                        <a:rPr kumimoji="1" lang="ja-JP" altLang="en-US" sz="1050" dirty="0" smtClean="0">
                          <a:latin typeface="+mj-ea"/>
                          <a:ea typeface="+mj-ea"/>
                        </a:rPr>
                        <a:t>テーマ</a:t>
                      </a:r>
                      <a:endParaRPr kumimoji="1" lang="ja-JP" altLang="en-US" sz="1050" dirty="0">
                        <a:latin typeface="+mj-ea"/>
                        <a:ea typeface="+mj-ea"/>
                      </a:endParaRPr>
                    </a:p>
                  </a:txBody>
                  <a:tcPr/>
                </a:tc>
                <a:tc hMerge="1">
                  <a:txBody>
                    <a:bodyPr/>
                    <a:lstStyle/>
                    <a:p>
                      <a:endParaRPr kumimoji="1" lang="ja-JP" altLang="en-US" sz="1050" dirty="0">
                        <a:latin typeface="+mj-ea"/>
                        <a:ea typeface="+mj-ea"/>
                      </a:endParaRPr>
                    </a:p>
                  </a:txBody>
                  <a:tcPr/>
                </a:tc>
                <a:tc gridSpan="2">
                  <a:txBody>
                    <a:bodyPr/>
                    <a:lstStyle/>
                    <a:p>
                      <a:r>
                        <a:rPr kumimoji="1" lang="ja-JP" altLang="en-US" sz="1050" dirty="0" smtClean="0">
                          <a:latin typeface="+mj-ea"/>
                          <a:ea typeface="+mj-ea"/>
                        </a:rPr>
                        <a:t>テーマ詳細</a:t>
                      </a:r>
                      <a:endParaRPr kumimoji="1" lang="ja-JP" altLang="en-US" sz="1050" dirty="0">
                        <a:latin typeface="+mj-ea"/>
                        <a:ea typeface="+mj-ea"/>
                      </a:endParaRPr>
                    </a:p>
                  </a:txBody>
                  <a:tcPr/>
                </a:tc>
                <a:tc hMerge="1">
                  <a:txBody>
                    <a:bodyPr/>
                    <a:lstStyle/>
                    <a:p>
                      <a:endParaRPr kumimoji="1" lang="ja-JP" altLang="en-US" sz="1050" dirty="0">
                        <a:latin typeface="+mj-ea"/>
                        <a:ea typeface="+mj-ea"/>
                      </a:endParaRPr>
                    </a:p>
                  </a:txBody>
                  <a:tcPr/>
                </a:tc>
                <a:tc>
                  <a:txBody>
                    <a:bodyPr/>
                    <a:lstStyle/>
                    <a:p>
                      <a:r>
                        <a:rPr kumimoji="1" lang="ja-JP" altLang="en-US" sz="1050" dirty="0" smtClean="0">
                          <a:latin typeface="+mj-ea"/>
                          <a:ea typeface="+mj-ea"/>
                        </a:rPr>
                        <a:t>目指す内容</a:t>
                      </a:r>
                      <a:endParaRPr kumimoji="1" lang="ja-JP" altLang="en-US" sz="1050" dirty="0">
                        <a:latin typeface="+mj-ea"/>
                        <a:ea typeface="+mj-ea"/>
                      </a:endParaRPr>
                    </a:p>
                  </a:txBody>
                  <a:tcPr/>
                </a:tc>
                <a:tc>
                  <a:txBody>
                    <a:bodyPr/>
                    <a:lstStyle/>
                    <a:p>
                      <a:r>
                        <a:rPr kumimoji="1" lang="ja-JP" altLang="en-US" sz="1050" dirty="0" smtClean="0">
                          <a:latin typeface="+mj-ea"/>
                          <a:ea typeface="+mj-ea"/>
                        </a:rPr>
                        <a:t>今年度実施内容</a:t>
                      </a:r>
                      <a:endParaRPr kumimoji="1" lang="ja-JP" altLang="en-US" sz="1050" dirty="0">
                        <a:latin typeface="+mj-ea"/>
                        <a:ea typeface="+mj-ea"/>
                      </a:endParaRPr>
                    </a:p>
                  </a:txBody>
                  <a:tcPr/>
                </a:tc>
                <a:tc>
                  <a:txBody>
                    <a:bodyPr/>
                    <a:lstStyle/>
                    <a:p>
                      <a:r>
                        <a:rPr kumimoji="1" lang="ja-JP" altLang="en-US" sz="1050" dirty="0" smtClean="0">
                          <a:latin typeface="+mj-ea"/>
                          <a:ea typeface="+mj-ea"/>
                        </a:rPr>
                        <a:t>次年度実施内容（予定）</a:t>
                      </a:r>
                      <a:endParaRPr kumimoji="1" lang="ja-JP" altLang="en-US" sz="1050" dirty="0">
                        <a:latin typeface="+mj-ea"/>
                        <a:ea typeface="+mj-ea"/>
                      </a:endParaRPr>
                    </a:p>
                  </a:txBody>
                  <a:tcPr/>
                </a:tc>
                <a:extLst>
                  <a:ext uri="{0D108BD9-81ED-4DB2-BD59-A6C34878D82A}">
                    <a16:rowId xmlns:a16="http://schemas.microsoft.com/office/drawing/2014/main" val="975756156"/>
                  </a:ext>
                </a:extLst>
              </a:tr>
              <a:tr h="370840">
                <a:tc>
                  <a:txBody>
                    <a:bodyPr/>
                    <a:lstStyle/>
                    <a:p>
                      <a:r>
                        <a:rPr kumimoji="1" lang="en-US" altLang="ja-JP" sz="1200" dirty="0" smtClean="0">
                          <a:latin typeface="+mn-ea"/>
                          <a:ea typeface="+mn-ea"/>
                        </a:rPr>
                        <a:t>1</a:t>
                      </a:r>
                      <a:endParaRPr kumimoji="1" lang="ja-JP" altLang="en-US" sz="1200" dirty="0">
                        <a:latin typeface="+mn-ea"/>
                        <a:ea typeface="+mn-ea"/>
                      </a:endParaRPr>
                    </a:p>
                  </a:txBody>
                  <a:tcPr/>
                </a:tc>
                <a:tc>
                  <a:txBody>
                    <a:bodyPr/>
                    <a:lstStyle/>
                    <a:p>
                      <a:r>
                        <a:rPr lang="ja-JP" altLang="en-US" sz="1200" dirty="0" smtClean="0">
                          <a:latin typeface="+mn-ea"/>
                          <a:cs typeface="Arial" panose="020B0604020202020204" pitchFamily="34" charset="0"/>
                        </a:rPr>
                        <a:t>電子カルテ・クレンジング手法開発</a:t>
                      </a:r>
                      <a:endParaRPr lang="en-US" altLang="ja-JP" sz="1200" dirty="0" smtClean="0"/>
                    </a:p>
                  </a:txBody>
                  <a:tcPr/>
                </a:tc>
                <a:tc>
                  <a:txBody>
                    <a:bodyPr/>
                    <a:lstStyle/>
                    <a:p>
                      <a:pPr marL="0" indent="0">
                        <a:buFont typeface="Wingdings" panose="05000000000000000000" pitchFamily="2" charset="2"/>
                        <a:buNone/>
                      </a:pPr>
                      <a:r>
                        <a:rPr kumimoji="1" lang="en-US" altLang="ja-JP" sz="1200" dirty="0" smtClean="0">
                          <a:latin typeface="+mn-ea"/>
                          <a:ea typeface="+mn-ea"/>
                        </a:rPr>
                        <a:t>1-1</a:t>
                      </a:r>
                    </a:p>
                  </a:txBody>
                  <a:tcPr/>
                </a:tc>
                <a:tc>
                  <a:txBody>
                    <a:bodyPr/>
                    <a:lstStyle/>
                    <a:p>
                      <a:pPr marL="0" indent="0">
                        <a:buFont typeface="Wingdings" panose="05000000000000000000" pitchFamily="2" charset="2"/>
                        <a:buNone/>
                      </a:pPr>
                      <a:r>
                        <a:rPr lang="en-US" altLang="ja-JP" sz="1200" dirty="0" smtClean="0">
                          <a:latin typeface="+mn-ea"/>
                          <a:cs typeface="Arial" panose="020B0604020202020204" pitchFamily="34" charset="0"/>
                        </a:rPr>
                        <a:t>MML</a:t>
                      </a:r>
                      <a:r>
                        <a:rPr lang="ja-JP" altLang="en-US" sz="1200" dirty="0" smtClean="0">
                          <a:latin typeface="+mn-ea"/>
                          <a:cs typeface="Arial" panose="020B0604020202020204" pitchFamily="34" charset="0"/>
                        </a:rPr>
                        <a:t>モジュール差異・傾向分析</a:t>
                      </a:r>
                      <a:endParaRPr kumimoji="1" lang="en-US" altLang="ja-JP" sz="1200" dirty="0" smtClean="0">
                        <a:latin typeface="+mn-ea"/>
                        <a:ea typeface="+mn-ea"/>
                      </a:endParaRPr>
                    </a:p>
                  </a:txBody>
                  <a:tcPr/>
                </a:tc>
                <a:tc>
                  <a:txBody>
                    <a:bodyPr/>
                    <a:lstStyle/>
                    <a:p>
                      <a:pPr marL="171450" indent="-171450">
                        <a:buFont typeface="Wingdings" panose="05000000000000000000" pitchFamily="2" charset="2"/>
                        <a:buChar char="ü"/>
                      </a:pPr>
                      <a:r>
                        <a:rPr kumimoji="1" lang="ja-JP" altLang="en-US" sz="1200" dirty="0" smtClean="0">
                          <a:latin typeface="+mn-ea"/>
                          <a:ea typeface="+mn-ea"/>
                        </a:rPr>
                        <a:t>今後の千年カルテ案件テーマに応じた利用可能施設</a:t>
                      </a:r>
                      <a:r>
                        <a:rPr kumimoji="1" lang="en-US" altLang="ja-JP" sz="1200" dirty="0" smtClean="0">
                          <a:latin typeface="+mn-ea"/>
                          <a:ea typeface="+mn-ea"/>
                        </a:rPr>
                        <a:t>/</a:t>
                      </a:r>
                      <a:r>
                        <a:rPr kumimoji="1" lang="ja-JP" altLang="en-US" sz="1200" dirty="0" smtClean="0">
                          <a:latin typeface="+mn-ea"/>
                          <a:ea typeface="+mn-ea"/>
                        </a:rPr>
                        <a:t>不可施設の判別</a:t>
                      </a:r>
                      <a:endParaRPr kumimoji="1" lang="en-US" altLang="ja-JP" sz="1200" dirty="0" smtClean="0">
                        <a:latin typeface="+mn-ea"/>
                        <a:ea typeface="+mn-ea"/>
                      </a:endParaRPr>
                    </a:p>
                    <a:p>
                      <a:pPr marL="171450" indent="-171450">
                        <a:buFont typeface="Wingdings" panose="05000000000000000000" pitchFamily="2" charset="2"/>
                        <a:buChar char="ü"/>
                      </a:pPr>
                      <a:r>
                        <a:rPr kumimoji="1" lang="ja-JP" altLang="en-US" sz="1200" dirty="0" smtClean="0">
                          <a:latin typeface="+mn-ea"/>
                          <a:ea typeface="+mn-ea"/>
                        </a:rPr>
                        <a:t>データの悉皆性の確認</a:t>
                      </a:r>
                      <a:endParaRPr kumimoji="1" lang="en-US" altLang="ja-JP" sz="1200" dirty="0" smtClean="0">
                        <a:latin typeface="+mn-ea"/>
                        <a:ea typeface="+mn-ea"/>
                      </a:endParaRPr>
                    </a:p>
                  </a:txBody>
                  <a:tcPr/>
                </a:tc>
                <a:tc>
                  <a:txBody>
                    <a:bodyPr/>
                    <a:lstStyle/>
                    <a:p>
                      <a:pPr marL="0" indent="0">
                        <a:buFont typeface="Wingdings" panose="05000000000000000000" pitchFamily="2" charset="2"/>
                        <a:buNone/>
                      </a:pPr>
                      <a:r>
                        <a:rPr lang="ja-JP" altLang="en-US" sz="1200" dirty="0" smtClean="0"/>
                        <a:t>施設</a:t>
                      </a:r>
                      <a:r>
                        <a:rPr lang="en-US" altLang="ja-JP" sz="1200" dirty="0" smtClean="0"/>
                        <a:t>/</a:t>
                      </a:r>
                      <a:r>
                        <a:rPr lang="ja-JP" altLang="en-US" sz="1200" dirty="0" smtClean="0"/>
                        <a:t>ベンダ別のモジュールごとのタグ情報の利用状況確認</a:t>
                      </a:r>
                      <a:endParaRPr kumimoji="1" lang="en-US" altLang="ja-JP" sz="1200" dirty="0" smtClean="0">
                        <a:latin typeface="+mn-ea"/>
                        <a:ea typeface="+mn-ea"/>
                      </a:endParaRPr>
                    </a:p>
                  </a:txBody>
                  <a:tcPr/>
                </a:tc>
                <a:tc>
                  <a:txBody>
                    <a:bodyPr/>
                    <a:lstStyle/>
                    <a:p>
                      <a:pPr marL="0" indent="0">
                        <a:buFont typeface="Wingdings" panose="05000000000000000000" pitchFamily="2" charset="2"/>
                        <a:buNone/>
                      </a:pPr>
                      <a:r>
                        <a:rPr kumimoji="1" lang="en-US" altLang="ja-JP" sz="1200" dirty="0" smtClean="0">
                          <a:latin typeface="+mn-ea"/>
                          <a:ea typeface="+mn-ea"/>
                        </a:rPr>
                        <a:t>MML</a:t>
                      </a:r>
                      <a:r>
                        <a:rPr kumimoji="1" lang="ja-JP" altLang="en-US" sz="1200" dirty="0" smtClean="0">
                          <a:latin typeface="+mn-ea"/>
                          <a:ea typeface="+mn-ea"/>
                        </a:rPr>
                        <a:t>モジュールの格納状況を踏まえた、追加調査（レセプト・</a:t>
                      </a:r>
                      <a:r>
                        <a:rPr kumimoji="1" lang="en-US" altLang="ja-JP" sz="1200" dirty="0" smtClean="0">
                          <a:latin typeface="+mn-ea"/>
                          <a:ea typeface="+mn-ea"/>
                        </a:rPr>
                        <a:t>DPC</a:t>
                      </a:r>
                      <a:r>
                        <a:rPr kumimoji="1" lang="ja-JP" altLang="en-US" sz="1200" dirty="0" smtClean="0">
                          <a:latin typeface="+mn-ea"/>
                          <a:ea typeface="+mn-ea"/>
                        </a:rPr>
                        <a:t>を受領できれば、レセプト・</a:t>
                      </a:r>
                      <a:r>
                        <a:rPr kumimoji="1" lang="en-US" altLang="ja-JP" sz="1200" dirty="0" smtClean="0">
                          <a:latin typeface="+mn-ea"/>
                          <a:ea typeface="+mn-ea"/>
                        </a:rPr>
                        <a:t>DPC</a:t>
                      </a:r>
                      <a:r>
                        <a:rPr kumimoji="1" lang="ja-JP" altLang="en-US" sz="1200" dirty="0" smtClean="0">
                          <a:latin typeface="+mn-ea"/>
                          <a:ea typeface="+mn-ea"/>
                        </a:rPr>
                        <a:t>と比較することでデータ充足度の検証等）</a:t>
                      </a:r>
                      <a:endParaRPr kumimoji="1" lang="en-US" altLang="ja-JP" sz="1200" dirty="0" smtClean="0">
                        <a:latin typeface="+mn-ea"/>
                        <a:ea typeface="+mn-ea"/>
                      </a:endParaRPr>
                    </a:p>
                  </a:txBody>
                  <a:tcPr/>
                </a:tc>
                <a:extLst>
                  <a:ext uri="{0D108BD9-81ED-4DB2-BD59-A6C34878D82A}">
                    <a16:rowId xmlns:a16="http://schemas.microsoft.com/office/drawing/2014/main" val="4259466754"/>
                  </a:ext>
                </a:extLst>
              </a:tr>
              <a:tr h="370840">
                <a:tc rowSpan="2">
                  <a:txBody>
                    <a:bodyPr/>
                    <a:lstStyle/>
                    <a:p>
                      <a:r>
                        <a:rPr kumimoji="1" lang="en-US" altLang="ja-JP" sz="1200" dirty="0" smtClean="0">
                          <a:latin typeface="+mn-ea"/>
                          <a:ea typeface="+mn-ea"/>
                        </a:rPr>
                        <a:t>2</a:t>
                      </a:r>
                      <a:endParaRPr kumimoji="1" lang="ja-JP" altLang="en-US" sz="1200" dirty="0">
                        <a:latin typeface="+mn-ea"/>
                        <a:ea typeface="+mn-ea"/>
                      </a:endParaRPr>
                    </a:p>
                  </a:txBody>
                  <a:tcPr/>
                </a:tc>
                <a:tc rowSpan="2">
                  <a:txBody>
                    <a:bodyPr/>
                    <a:lstStyle/>
                    <a:p>
                      <a:r>
                        <a:rPr lang="ja-JP" altLang="en-US" sz="1200" dirty="0" smtClean="0">
                          <a:latin typeface="+mn-ea"/>
                        </a:rPr>
                        <a:t>データ抽出</a:t>
                      </a:r>
                      <a:r>
                        <a:rPr lang="en-US" altLang="ja-JP" sz="1200" dirty="0" smtClean="0">
                          <a:latin typeface="+mn-ea"/>
                        </a:rPr>
                        <a:t>/</a:t>
                      </a:r>
                      <a:r>
                        <a:rPr lang="ja-JP" altLang="en-US" sz="1200" dirty="0" smtClean="0">
                          <a:latin typeface="+mn-ea"/>
                        </a:rPr>
                        <a:t>構造化ツール開発</a:t>
                      </a:r>
                      <a:endParaRPr lang="en-US" altLang="ja-JP" sz="1200" dirty="0" smtClean="0"/>
                    </a:p>
                  </a:txBody>
                  <a:tcPr/>
                </a:tc>
                <a:tc>
                  <a:txBody>
                    <a:bodyPr/>
                    <a:lstStyle/>
                    <a:p>
                      <a:pPr marL="0" indent="0">
                        <a:buFont typeface="Wingdings" panose="05000000000000000000" pitchFamily="2" charset="2"/>
                        <a:buNone/>
                      </a:pPr>
                      <a:r>
                        <a:rPr kumimoji="1" lang="en-US" altLang="ja-JP" sz="1200" dirty="0" smtClean="0">
                          <a:latin typeface="+mn-ea"/>
                          <a:ea typeface="+mn-ea"/>
                        </a:rPr>
                        <a:t>2-1</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ja-JP" altLang="en-US" sz="1200" dirty="0" smtClean="0">
                          <a:latin typeface="+mn-ea"/>
                          <a:ea typeface="+mn-ea"/>
                        </a:rPr>
                        <a:t>検査値分類機能の追加検証</a:t>
                      </a:r>
                      <a:endParaRPr kumimoji="1" lang="ja-JP" altLang="en-US" sz="1200" dirty="0">
                        <a:latin typeface="+mn-ea"/>
                        <a:ea typeface="+mn-ea"/>
                      </a:endParaRPr>
                    </a:p>
                  </a:txBody>
                  <a:tcPr/>
                </a:tc>
                <a:tc>
                  <a:txBody>
                    <a:bodyPr/>
                    <a:lstStyle/>
                    <a:p>
                      <a:pPr marL="171450" indent="-171450">
                        <a:buFont typeface="Wingdings" panose="05000000000000000000" pitchFamily="2" charset="2"/>
                        <a:buChar char="ü"/>
                      </a:pPr>
                      <a:r>
                        <a:rPr kumimoji="1" lang="ja-JP" altLang="en-US" sz="1200" dirty="0" smtClean="0">
                          <a:latin typeface="+mn-ea"/>
                          <a:ea typeface="+mn-ea"/>
                        </a:rPr>
                        <a:t>検査値を施設間で最終的には紐づけて利用することを目指した検査値分類ツール利用方法の整理</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lang="en-US" altLang="ja-JP" sz="1200" dirty="0" smtClean="0"/>
                        <a:t>1</a:t>
                      </a:r>
                      <a:r>
                        <a:rPr lang="ja-JP" altLang="en-US" sz="1200" dirty="0" smtClean="0"/>
                        <a:t>検査におけるツールの精度確認と今後の検証方針の検討</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ja-JP" altLang="en-US" sz="1200" dirty="0" smtClean="0">
                          <a:latin typeface="+mn-ea"/>
                          <a:ea typeface="+mn-ea"/>
                        </a:rPr>
                        <a:t>今年度の実施内容からの追加検証と他</a:t>
                      </a:r>
                      <a:r>
                        <a:rPr kumimoji="1" lang="ja-JP" altLang="en-US" sz="1200" dirty="0">
                          <a:latin typeface="+mn-ea"/>
                          <a:ea typeface="+mn-ea"/>
                        </a:rPr>
                        <a:t>検査</a:t>
                      </a:r>
                      <a:r>
                        <a:rPr kumimoji="1" lang="ja-JP" altLang="en-US" sz="1200" dirty="0" smtClean="0">
                          <a:latin typeface="+mn-ea"/>
                          <a:ea typeface="+mn-ea"/>
                        </a:rPr>
                        <a:t>への展開</a:t>
                      </a:r>
                      <a:endParaRPr kumimoji="1" lang="en-US" altLang="ja-JP" sz="1200" dirty="0" smtClean="0">
                        <a:latin typeface="+mn-ea"/>
                        <a:ea typeface="+mn-ea"/>
                      </a:endParaRPr>
                    </a:p>
                  </a:txBody>
                  <a:tcPr/>
                </a:tc>
                <a:extLst>
                  <a:ext uri="{0D108BD9-81ED-4DB2-BD59-A6C34878D82A}">
                    <a16:rowId xmlns:a16="http://schemas.microsoft.com/office/drawing/2014/main" val="2861458197"/>
                  </a:ext>
                </a:extLst>
              </a:tr>
              <a:tr h="370840">
                <a:tc vMerge="1">
                  <a:txBody>
                    <a:bodyPr/>
                    <a:lstStyle/>
                    <a:p>
                      <a:endParaRPr kumimoji="1" lang="ja-JP" altLang="en-US" sz="1200" dirty="0">
                        <a:latin typeface="+mn-ea"/>
                        <a:ea typeface="+mn-ea"/>
                      </a:endParaRPr>
                    </a:p>
                  </a:txBody>
                  <a:tcPr/>
                </a:tc>
                <a:tc vMerge="1">
                  <a:txBody>
                    <a:bodyPr/>
                    <a:lstStyle/>
                    <a:p>
                      <a:endParaRPr lang="en-US" altLang="ja-JP" sz="1200" dirty="0" smtClean="0"/>
                    </a:p>
                  </a:txBody>
                  <a:tcPr/>
                </a:tc>
                <a:tc>
                  <a:txBody>
                    <a:bodyPr/>
                    <a:lstStyle/>
                    <a:p>
                      <a:pPr marL="0" indent="0">
                        <a:buFont typeface="Wingdings" panose="05000000000000000000" pitchFamily="2" charset="2"/>
                        <a:buNone/>
                      </a:pPr>
                      <a:r>
                        <a:rPr kumimoji="1" lang="en-US" altLang="ja-JP" sz="1200" dirty="0" smtClean="0">
                          <a:latin typeface="+mn-ea"/>
                          <a:ea typeface="+mn-ea"/>
                        </a:rPr>
                        <a:t>2-2</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ja-JP" altLang="en-US" sz="1200" dirty="0" smtClean="0">
                          <a:latin typeface="+mn-ea"/>
                          <a:ea typeface="+mn-ea"/>
                        </a:rPr>
                        <a:t>テキストデータ抽出機能の汎用化</a:t>
                      </a:r>
                      <a:endParaRPr kumimoji="1" lang="ja-JP" altLang="en-US" sz="1200" dirty="0">
                        <a:latin typeface="+mn-ea"/>
                        <a:ea typeface="+mn-ea"/>
                      </a:endParaRPr>
                    </a:p>
                  </a:txBody>
                  <a:tcPr/>
                </a:tc>
                <a:tc>
                  <a:txBody>
                    <a:bodyPr/>
                    <a:lstStyle/>
                    <a:p>
                      <a:pPr marL="171450" indent="-171450">
                        <a:buFont typeface="Wingdings" panose="05000000000000000000" pitchFamily="2" charset="2"/>
                        <a:buChar char="ü"/>
                      </a:pPr>
                      <a:r>
                        <a:rPr kumimoji="1" lang="ja-JP" altLang="en-US" sz="1200" dirty="0" smtClean="0">
                          <a:latin typeface="+mn-ea"/>
                          <a:ea typeface="+mn-ea"/>
                        </a:rPr>
                        <a:t>千年カルテ案件ではテキストデータ利用ニーズが非常に多いことから、テキストデータをオートマティカルかつ高精度で抽出するための方法の整理</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en-US" altLang="ja-JP" sz="1200" dirty="0" smtClean="0">
                          <a:latin typeface="+mn-ea"/>
                          <a:ea typeface="+mn-ea"/>
                        </a:rPr>
                        <a:t>-</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ja-JP" altLang="en-US" sz="1200" dirty="0" smtClean="0">
                          <a:latin typeface="+mn-ea"/>
                          <a:ea typeface="+mn-ea"/>
                        </a:rPr>
                        <a:t>テキストデータからのデータ抽出機能の汎用化を検討</a:t>
                      </a:r>
                      <a:endParaRPr kumimoji="1" lang="ja-JP" altLang="en-US" sz="1200" dirty="0">
                        <a:latin typeface="+mn-ea"/>
                        <a:ea typeface="+mn-ea"/>
                      </a:endParaRPr>
                    </a:p>
                  </a:txBody>
                  <a:tcPr/>
                </a:tc>
                <a:extLst>
                  <a:ext uri="{0D108BD9-81ED-4DB2-BD59-A6C34878D82A}">
                    <a16:rowId xmlns:a16="http://schemas.microsoft.com/office/drawing/2014/main" val="1335544121"/>
                  </a:ext>
                </a:extLst>
              </a:tr>
              <a:tr h="370840">
                <a:tc>
                  <a:txBody>
                    <a:bodyPr/>
                    <a:lstStyle/>
                    <a:p>
                      <a:r>
                        <a:rPr kumimoji="1" lang="en-US" altLang="ja-JP" sz="1200" dirty="0" smtClean="0">
                          <a:latin typeface="+mn-ea"/>
                          <a:ea typeface="+mn-ea"/>
                        </a:rPr>
                        <a:t>3</a:t>
                      </a:r>
                      <a:endParaRPr kumimoji="1" lang="ja-JP" altLang="en-US" sz="1200" dirty="0">
                        <a:latin typeface="+mn-ea"/>
                        <a:ea typeface="+mn-ea"/>
                      </a:endParaRPr>
                    </a:p>
                  </a:txBody>
                  <a:tcPr/>
                </a:tc>
                <a:tc>
                  <a:txBody>
                    <a:bodyPr/>
                    <a:lstStyle/>
                    <a:p>
                      <a:r>
                        <a:rPr lang="ja-JP" altLang="en-US" sz="1200" dirty="0" smtClean="0"/>
                        <a:t>ツール導入効果検証</a:t>
                      </a:r>
                      <a:endParaRPr lang="en-US" altLang="ja-JP" sz="1200" dirty="0" smtClean="0"/>
                    </a:p>
                  </a:txBody>
                  <a:tcPr/>
                </a:tc>
                <a:tc>
                  <a:txBody>
                    <a:bodyPr/>
                    <a:lstStyle/>
                    <a:p>
                      <a:pPr marL="0" indent="0">
                        <a:buFont typeface="Wingdings" panose="05000000000000000000" pitchFamily="2" charset="2"/>
                        <a:buNone/>
                      </a:pPr>
                      <a:r>
                        <a:rPr kumimoji="1" lang="en-US" altLang="ja-JP" sz="1200" dirty="0" smtClean="0">
                          <a:latin typeface="+mn-ea"/>
                          <a:ea typeface="+mn-ea"/>
                        </a:rPr>
                        <a:t>3-1</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en-US" altLang="ja-JP" sz="1200" dirty="0" err="1" smtClean="0">
                          <a:latin typeface="+mn-ea"/>
                          <a:ea typeface="+mn-ea"/>
                        </a:rPr>
                        <a:t>AutoML</a:t>
                      </a:r>
                      <a:r>
                        <a:rPr kumimoji="1" lang="ja-JP" altLang="en-US" sz="1200" dirty="0" smtClean="0">
                          <a:latin typeface="+mn-ea"/>
                          <a:ea typeface="+mn-ea"/>
                        </a:rPr>
                        <a:t>ツール等の案件対応効率化に向けた検討</a:t>
                      </a:r>
                      <a:endParaRPr kumimoji="1" lang="ja-JP" altLang="en-US" sz="1200" dirty="0">
                        <a:latin typeface="+mn-ea"/>
                        <a:ea typeface="+mn-ea"/>
                      </a:endParaRPr>
                    </a:p>
                  </a:txBody>
                  <a:tcPr/>
                </a:tc>
                <a:tc>
                  <a:txBody>
                    <a:bodyPr/>
                    <a:lstStyle/>
                    <a:p>
                      <a:pPr marL="171450" indent="-171450">
                        <a:buFont typeface="Wingdings" panose="05000000000000000000" pitchFamily="2" charset="2"/>
                        <a:buChar char="ü"/>
                      </a:pPr>
                      <a:r>
                        <a:rPr kumimoji="1" lang="ja-JP" altLang="en-US" sz="1200" dirty="0" smtClean="0">
                          <a:latin typeface="+mn-ea"/>
                          <a:ea typeface="+mn-ea"/>
                        </a:rPr>
                        <a:t>千年カルテ案件対応工数削減</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en-US" altLang="ja-JP" sz="1200" dirty="0" smtClean="0">
                          <a:latin typeface="+mn-ea"/>
                          <a:ea typeface="+mn-ea"/>
                        </a:rPr>
                        <a:t>-</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en-US" altLang="ja-JP" sz="1200" dirty="0" err="1" smtClean="0">
                          <a:latin typeface="+mn-ea"/>
                          <a:ea typeface="+mn-ea"/>
                        </a:rPr>
                        <a:t>AutoML</a:t>
                      </a:r>
                      <a:r>
                        <a:rPr kumimoji="1" lang="ja-JP" altLang="en-US" sz="1200" dirty="0" smtClean="0">
                          <a:latin typeface="+mn-ea"/>
                          <a:ea typeface="+mn-ea"/>
                        </a:rPr>
                        <a:t>ツール等のツール検証を行い、千年カルテ二次利用での利用可能性を検討</a:t>
                      </a:r>
                      <a:endParaRPr kumimoji="1" lang="ja-JP" altLang="en-US" sz="1200" dirty="0">
                        <a:latin typeface="+mn-ea"/>
                        <a:ea typeface="+mn-ea"/>
                      </a:endParaRPr>
                    </a:p>
                  </a:txBody>
                  <a:tcPr/>
                </a:tc>
                <a:extLst>
                  <a:ext uri="{0D108BD9-81ED-4DB2-BD59-A6C34878D82A}">
                    <a16:rowId xmlns:a16="http://schemas.microsoft.com/office/drawing/2014/main" val="4094687876"/>
                  </a:ext>
                </a:extLst>
              </a:tr>
            </a:tbl>
          </a:graphicData>
        </a:graphic>
      </p:graphicFrame>
      <p:sp>
        <p:nvSpPr>
          <p:cNvPr id="38" name="正方形/長方形 37"/>
          <p:cNvSpPr/>
          <p:nvPr/>
        </p:nvSpPr>
        <p:spPr>
          <a:xfrm>
            <a:off x="165528" y="793626"/>
            <a:ext cx="11850659" cy="400110"/>
          </a:xfrm>
          <a:prstGeom prst="rect">
            <a:avLst/>
          </a:prstGeom>
        </p:spPr>
        <p:txBody>
          <a:bodyPr wrap="square">
            <a:spAutoFit/>
          </a:bodyPr>
          <a:lstStyle/>
          <a:p>
            <a:r>
              <a:rPr lang="ja-JP" altLang="en-US" sz="2000" dirty="0" smtClean="0"/>
              <a:t>本年度の実施内容を踏まえ、次年度では以下の研究テーマを予定しています。</a:t>
            </a:r>
            <a:endParaRPr lang="en-US" altLang="ja-JP" sz="2000" dirty="0"/>
          </a:p>
        </p:txBody>
      </p:sp>
    </p:spTree>
    <p:extLst>
      <p:ext uri="{BB962C8B-B14F-4D97-AF65-F5344CB8AC3E}">
        <p14:creationId xmlns:p14="http://schemas.microsoft.com/office/powerpoint/2010/main" val="147206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Contents</a:t>
            </a:r>
            <a:endParaRPr kumimoji="1" lang="ja-JP" altLang="en-US" dirty="0"/>
          </a:p>
        </p:txBody>
      </p:sp>
      <p:sp>
        <p:nvSpPr>
          <p:cNvPr id="5" name="テキスト プレースホルダー 4"/>
          <p:cNvSpPr>
            <a:spLocks noGrp="1"/>
          </p:cNvSpPr>
          <p:nvPr>
            <p:ph type="body" sz="quarter" idx="10"/>
          </p:nvPr>
        </p:nvSpPr>
        <p:spPr>
          <a:xfrm>
            <a:off x="2208211" y="887199"/>
            <a:ext cx="9712855" cy="2783101"/>
          </a:xfrm>
        </p:spPr>
        <p:txBody>
          <a:bodyPr/>
          <a:lstStyle/>
          <a:p>
            <a:pPr marL="342900" lvl="0" indent="-342900" algn="just">
              <a:spcAft>
                <a:spcPts val="0"/>
              </a:spcAft>
              <a:tabLst>
                <a:tab pos="457200" algn="l"/>
              </a:tabLst>
            </a:pPr>
            <a:r>
              <a:rPr lang="en-US" altLang="ja-JP" dirty="0">
                <a:latin typeface="+mn-ea"/>
                <a:cs typeface="ＭＳ Ｐゴシック" panose="020B0600070205080204" pitchFamily="50" charset="-128"/>
              </a:rPr>
              <a:t>LDI</a:t>
            </a:r>
            <a:r>
              <a:rPr lang="ja-JP" altLang="en-US" dirty="0">
                <a:latin typeface="+mn-ea"/>
                <a:cs typeface="ＭＳ Ｐゴシック" panose="020B0600070205080204" pitchFamily="50" charset="-128"/>
              </a:rPr>
              <a:t>共同研究の概要・実施内容説明　</a:t>
            </a:r>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キックオフ資料再掲</a:t>
            </a:r>
            <a:endParaRPr lang="ja-JP" altLang="ja-JP" sz="1800" dirty="0">
              <a:latin typeface="+mn-ea"/>
              <a:ea typeface="+mn-ea"/>
              <a:cs typeface="ＭＳ Ｐゴシック" panose="020B0600070205080204" pitchFamily="50" charset="-128"/>
            </a:endParaRPr>
          </a:p>
          <a:p>
            <a:pPr marL="742950" lvl="1" indent="-285750" algn="just">
              <a:tabLst>
                <a:tab pos="914400" algn="l"/>
              </a:tabLst>
            </a:pPr>
            <a:r>
              <a:rPr lang="ja-JP" altLang="en-US" sz="1800" dirty="0">
                <a:latin typeface="+mn-ea"/>
                <a:cs typeface="Times New Roman" panose="02020603050405020304" pitchFamily="18" charset="0"/>
              </a:rPr>
              <a:t>共同研究概要</a:t>
            </a:r>
            <a:endParaRPr lang="ja-JP" altLang="ja-JP" sz="1200" dirty="0">
              <a:latin typeface="+mn-ea"/>
              <a:ea typeface="+mn-ea"/>
              <a:cs typeface="Times New Roman" panose="02020603050405020304" pitchFamily="18" charset="0"/>
            </a:endParaRPr>
          </a:p>
          <a:p>
            <a:pPr marL="742950" lvl="1" indent="-285750" algn="just">
              <a:tabLst>
                <a:tab pos="914400" algn="l"/>
              </a:tabLst>
            </a:pPr>
            <a:r>
              <a:rPr lang="zh-CN" altLang="en-US" sz="1800" dirty="0">
                <a:latin typeface="+mn-ea"/>
                <a:cs typeface="Times New Roman" panose="02020603050405020304" pitchFamily="18" charset="0"/>
              </a:rPr>
              <a:t>実施内容（当初計画</a:t>
            </a:r>
            <a:r>
              <a:rPr lang="zh-CN" altLang="en-US" sz="1800" dirty="0" smtClean="0">
                <a:latin typeface="+mn-ea"/>
                <a:cs typeface="Times New Roman" panose="02020603050405020304" pitchFamily="18" charset="0"/>
              </a:rPr>
              <a:t>）</a:t>
            </a:r>
            <a:endParaRPr lang="en-US" altLang="zh-CN" sz="1800" dirty="0" smtClean="0">
              <a:latin typeface="+mn-ea"/>
              <a:cs typeface="Times New Roman" panose="02020603050405020304" pitchFamily="18" charset="0"/>
            </a:endParaRPr>
          </a:p>
          <a:p>
            <a:pPr marL="742950" lvl="1" indent="-285750" algn="just">
              <a:tabLst>
                <a:tab pos="914400" algn="l"/>
              </a:tabLst>
            </a:pPr>
            <a:r>
              <a:rPr lang="ja-JP" altLang="en-US" sz="1800" dirty="0">
                <a:latin typeface="+mn-ea"/>
                <a:cs typeface="Times New Roman" panose="02020603050405020304" pitchFamily="18" charset="0"/>
              </a:rPr>
              <a:t>実施内容（実績）</a:t>
            </a:r>
            <a:endParaRPr lang="en-US" altLang="ja-JP" sz="1800" dirty="0" smtClean="0">
              <a:latin typeface="+mn-ea"/>
              <a:ea typeface="+mn-ea"/>
              <a:cs typeface="Times New Roman" panose="02020603050405020304" pitchFamily="18" charset="0"/>
            </a:endParaRPr>
          </a:p>
          <a:p>
            <a:pPr marL="342900" lvl="0" indent="-342900" algn="just">
              <a:spcAft>
                <a:spcPts val="0"/>
              </a:spcAft>
              <a:tabLst>
                <a:tab pos="457200" algn="l"/>
              </a:tabLst>
            </a:pPr>
            <a:r>
              <a:rPr lang="ja-JP" altLang="en-US" dirty="0">
                <a:solidFill>
                  <a:schemeClr val="bg1">
                    <a:lumMod val="75000"/>
                  </a:schemeClr>
                </a:solidFill>
                <a:latin typeface="Meiryo UI"/>
                <a:cs typeface="ＭＳ Ｐゴシック" panose="020B0600070205080204" pitchFamily="50" charset="-128"/>
              </a:rPr>
              <a:t>電子カルテベンダ差異による、</a:t>
            </a:r>
            <a:r>
              <a:rPr lang="en-US" altLang="ja-JP" dirty="0">
                <a:solidFill>
                  <a:schemeClr val="bg1">
                    <a:lumMod val="75000"/>
                  </a:schemeClr>
                </a:solidFill>
                <a:latin typeface="Meiryo UI"/>
                <a:cs typeface="ＭＳ Ｐゴシック" panose="020B0600070205080204" pitchFamily="50" charset="-128"/>
              </a:rPr>
              <a:t>MML</a:t>
            </a:r>
            <a:r>
              <a:rPr lang="ja-JP" altLang="en-US" dirty="0">
                <a:solidFill>
                  <a:schemeClr val="bg1">
                    <a:lumMod val="75000"/>
                  </a:schemeClr>
                </a:solidFill>
                <a:latin typeface="Meiryo UI"/>
                <a:cs typeface="ＭＳ Ｐゴシック" panose="020B0600070205080204" pitchFamily="50" charset="-128"/>
              </a:rPr>
              <a:t>モジュールの傾向分析</a:t>
            </a:r>
            <a:r>
              <a:rPr lang="en-US" altLang="ja-JP" dirty="0">
                <a:solidFill>
                  <a:schemeClr val="bg1">
                    <a:lumMod val="75000"/>
                  </a:schemeClr>
                </a:solidFill>
                <a:latin typeface="Meiryo UI"/>
                <a:cs typeface="ＭＳ Ｐゴシック" panose="020B0600070205080204" pitchFamily="50" charset="-128"/>
              </a:rPr>
              <a:t>/</a:t>
            </a:r>
            <a:r>
              <a:rPr lang="ja-JP" altLang="en-US" dirty="0">
                <a:solidFill>
                  <a:schemeClr val="bg1">
                    <a:lumMod val="75000"/>
                  </a:schemeClr>
                </a:solidFill>
                <a:latin typeface="Meiryo UI"/>
                <a:cs typeface="ＭＳ Ｐゴシック" panose="020B0600070205080204" pitchFamily="50" charset="-128"/>
              </a:rPr>
              <a:t>差異確認</a:t>
            </a:r>
            <a:endParaRPr lang="ja-JP" altLang="ja-JP" sz="1200" dirty="0" smtClean="0">
              <a:solidFill>
                <a:schemeClr val="bg1">
                  <a:lumMod val="75000"/>
                </a:schemeClr>
              </a:solidFill>
              <a:latin typeface="+mn-ea"/>
              <a:cs typeface="Times New Roman" panose="02020603050405020304" pitchFamily="18" charset="0"/>
            </a:endParaRPr>
          </a:p>
          <a:p>
            <a:pPr marL="342900" lvl="0" indent="-342900" algn="just">
              <a:spcAft>
                <a:spcPts val="0"/>
              </a:spcAft>
              <a:tabLst>
                <a:tab pos="457200" algn="l"/>
              </a:tabLst>
            </a:pPr>
            <a:r>
              <a:rPr lang="ja-JP" altLang="en-US" dirty="0">
                <a:solidFill>
                  <a:schemeClr val="bg1">
                    <a:lumMod val="75000"/>
                  </a:schemeClr>
                </a:solidFill>
                <a:latin typeface="+mn-ea"/>
                <a:cs typeface="ＭＳ Ｐゴシック" panose="020B0600070205080204" pitchFamily="50" charset="-128"/>
              </a:rPr>
              <a:t>分析ツール開発</a:t>
            </a:r>
            <a:r>
              <a:rPr lang="en-US" altLang="ja-JP" dirty="0">
                <a:solidFill>
                  <a:schemeClr val="bg1">
                    <a:lumMod val="75000"/>
                  </a:schemeClr>
                </a:solidFill>
                <a:latin typeface="+mn-ea"/>
                <a:cs typeface="ＭＳ Ｐゴシック" panose="020B0600070205080204" pitchFamily="50" charset="-128"/>
              </a:rPr>
              <a:t>/</a:t>
            </a:r>
            <a:r>
              <a:rPr lang="ja-JP" altLang="en-US" dirty="0">
                <a:solidFill>
                  <a:schemeClr val="bg1">
                    <a:lumMod val="75000"/>
                  </a:schemeClr>
                </a:solidFill>
                <a:latin typeface="+mn-ea"/>
                <a:cs typeface="ＭＳ Ｐゴシック" panose="020B0600070205080204" pitchFamily="50" charset="-128"/>
              </a:rPr>
              <a:t>検証</a:t>
            </a:r>
            <a:r>
              <a:rPr lang="en-US" altLang="ja-JP" dirty="0">
                <a:solidFill>
                  <a:schemeClr val="bg1">
                    <a:lumMod val="75000"/>
                  </a:schemeClr>
                </a:solidFill>
                <a:latin typeface="+mn-ea"/>
                <a:cs typeface="ＭＳ Ｐゴシック" panose="020B0600070205080204" pitchFamily="50" charset="-128"/>
              </a:rPr>
              <a:t>_</a:t>
            </a:r>
            <a:r>
              <a:rPr lang="ja-JP" altLang="en-US" dirty="0">
                <a:solidFill>
                  <a:schemeClr val="bg1">
                    <a:lumMod val="75000"/>
                  </a:schemeClr>
                </a:solidFill>
                <a:latin typeface="+mn-ea"/>
                <a:cs typeface="ＭＳ Ｐゴシック" panose="020B0600070205080204" pitchFamily="50" charset="-128"/>
              </a:rPr>
              <a:t>検査値分類</a:t>
            </a:r>
            <a:r>
              <a:rPr lang="ja-JP" altLang="en-US" dirty="0" smtClean="0">
                <a:solidFill>
                  <a:schemeClr val="bg1">
                    <a:lumMod val="75000"/>
                  </a:schemeClr>
                </a:solidFill>
                <a:latin typeface="+mn-ea"/>
                <a:cs typeface="ＭＳ Ｐゴシック" panose="020B0600070205080204" pitchFamily="50" charset="-128"/>
              </a:rPr>
              <a:t>機能</a:t>
            </a:r>
            <a:endParaRPr lang="en-US" altLang="ja-JP" dirty="0" smtClean="0">
              <a:solidFill>
                <a:schemeClr val="bg1">
                  <a:lumMod val="75000"/>
                </a:schemeClr>
              </a:solidFill>
              <a:latin typeface="+mn-ea"/>
              <a:cs typeface="ＭＳ Ｐゴシック" panose="020B0600070205080204" pitchFamily="50" charset="-128"/>
            </a:endParaRPr>
          </a:p>
          <a:p>
            <a:pPr marL="342900" lvl="0" indent="-342900" algn="just">
              <a:spcAft>
                <a:spcPts val="0"/>
              </a:spcAft>
              <a:tabLst>
                <a:tab pos="457200" algn="l"/>
              </a:tabLst>
            </a:pPr>
            <a:r>
              <a:rPr lang="ja-JP" altLang="en-US" sz="1800" dirty="0">
                <a:solidFill>
                  <a:schemeClr val="bg1">
                    <a:lumMod val="75000"/>
                  </a:schemeClr>
                </a:solidFill>
                <a:latin typeface="+mn-ea"/>
                <a:cs typeface="ＭＳ Ｐゴシック" panose="020B0600070205080204" pitchFamily="50" charset="-128"/>
              </a:rPr>
              <a:t>次</a:t>
            </a:r>
            <a:r>
              <a:rPr lang="ja-JP" altLang="en-US" sz="1800" dirty="0" smtClean="0">
                <a:solidFill>
                  <a:schemeClr val="bg1">
                    <a:lumMod val="75000"/>
                  </a:schemeClr>
                </a:solidFill>
                <a:latin typeface="+mn-ea"/>
                <a:cs typeface="ＭＳ Ｐゴシック" panose="020B0600070205080204" pitchFamily="50" charset="-128"/>
              </a:rPr>
              <a:t>年度の研究</a:t>
            </a:r>
            <a:r>
              <a:rPr lang="ja-JP" altLang="en-US" sz="1800" dirty="0">
                <a:solidFill>
                  <a:schemeClr val="bg1">
                    <a:lumMod val="75000"/>
                  </a:schemeClr>
                </a:solidFill>
                <a:latin typeface="+mn-ea"/>
                <a:cs typeface="ＭＳ Ｐゴシック" panose="020B0600070205080204" pitchFamily="50" charset="-128"/>
              </a:rPr>
              <a:t>テーマ</a:t>
            </a:r>
            <a:r>
              <a:rPr lang="ja-JP" altLang="en-US" sz="1800" dirty="0" smtClean="0">
                <a:solidFill>
                  <a:schemeClr val="bg1">
                    <a:lumMod val="75000"/>
                  </a:schemeClr>
                </a:solidFill>
                <a:latin typeface="+mn-ea"/>
                <a:cs typeface="ＭＳ Ｐゴシック" panose="020B0600070205080204" pitchFamily="50" charset="-128"/>
              </a:rPr>
              <a:t>案</a:t>
            </a:r>
            <a:endParaRPr lang="ja-JP" altLang="ja-JP" sz="1800" dirty="0">
              <a:solidFill>
                <a:schemeClr val="bg1">
                  <a:lumMod val="75000"/>
                </a:schemeClr>
              </a:solidFill>
              <a:latin typeface="+mn-ea"/>
              <a:ea typeface="+mn-ea"/>
              <a:cs typeface="ＭＳ Ｐゴシック" panose="020B0600070205080204" pitchFamily="50" charset="-128"/>
            </a:endParaRPr>
          </a:p>
        </p:txBody>
      </p:sp>
    </p:spTree>
    <p:extLst>
      <p:ext uri="{BB962C8B-B14F-4D97-AF65-F5344CB8AC3E}">
        <p14:creationId xmlns:p14="http://schemas.microsoft.com/office/powerpoint/2010/main" val="3364499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29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共同研究概要</a:t>
            </a:r>
            <a:endParaRPr kumimoji="1" lang="ja-JP" altLang="en-US" dirty="0"/>
          </a:p>
        </p:txBody>
      </p:sp>
      <p:sp>
        <p:nvSpPr>
          <p:cNvPr id="6" name="角丸四角形 5"/>
          <p:cNvSpPr/>
          <p:nvPr/>
        </p:nvSpPr>
        <p:spPr>
          <a:xfrm>
            <a:off x="279914" y="1063510"/>
            <a:ext cx="11628547" cy="62345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solidFill>
                  <a:schemeClr val="tx1"/>
                </a:solidFill>
              </a:rPr>
              <a:t>千年カルテ</a:t>
            </a:r>
            <a:r>
              <a:rPr lang="en-US" altLang="ja-JP" dirty="0" smtClean="0">
                <a:solidFill>
                  <a:schemeClr val="tx1"/>
                </a:solidFill>
              </a:rPr>
              <a:t>2</a:t>
            </a:r>
            <a:r>
              <a:rPr lang="ja-JP" altLang="en-US" dirty="0" smtClean="0">
                <a:solidFill>
                  <a:schemeClr val="tx1"/>
                </a:solidFill>
              </a:rPr>
              <a:t>次利用</a:t>
            </a:r>
            <a:r>
              <a:rPr lang="en-US" altLang="ja-JP" dirty="0" smtClean="0">
                <a:solidFill>
                  <a:schemeClr val="tx1"/>
                </a:solidFill>
              </a:rPr>
              <a:t>DB</a:t>
            </a:r>
            <a:r>
              <a:rPr lang="ja-JP" altLang="en-US" dirty="0" smtClean="0">
                <a:solidFill>
                  <a:schemeClr val="tx1"/>
                </a:solidFill>
              </a:rPr>
              <a:t>を通じ、実際の診療状況が齟齬なく把握され、それを利活用者が利活用しやすい環境を構築できている</a:t>
            </a:r>
            <a:endParaRPr lang="en-US" altLang="ja-JP" dirty="0" smtClean="0">
              <a:solidFill>
                <a:schemeClr val="tx1"/>
              </a:solidFill>
            </a:endParaRPr>
          </a:p>
        </p:txBody>
      </p:sp>
      <p:sp>
        <p:nvSpPr>
          <p:cNvPr id="7" name="正方形/長方形 6"/>
          <p:cNvSpPr/>
          <p:nvPr/>
        </p:nvSpPr>
        <p:spPr>
          <a:xfrm>
            <a:off x="316842" y="826206"/>
            <a:ext cx="3249317" cy="2909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a:t>2</a:t>
            </a:r>
            <a:r>
              <a:rPr lang="ja-JP" altLang="en-US" dirty="0"/>
              <a:t>次利用</a:t>
            </a:r>
            <a:r>
              <a:rPr lang="en-US" altLang="ja-JP" dirty="0"/>
              <a:t>DB</a:t>
            </a:r>
            <a:r>
              <a:rPr lang="ja-JP" altLang="en-US" dirty="0"/>
              <a:t>の目指すべき状態</a:t>
            </a: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2392075972"/>
              </p:ext>
            </p:extLst>
          </p:nvPr>
        </p:nvGraphicFramePr>
        <p:xfrm>
          <a:off x="316842" y="2114388"/>
          <a:ext cx="11557070" cy="2305772"/>
        </p:xfrm>
        <a:graphic>
          <a:graphicData uri="http://schemas.openxmlformats.org/drawingml/2006/table">
            <a:tbl>
              <a:tblPr firstCol="1">
                <a:tableStyleId>{21E4AEA4-8DFA-4A89-87EB-49C32662AFE0}</a:tableStyleId>
              </a:tblPr>
              <a:tblGrid>
                <a:gridCol w="2078826">
                  <a:extLst>
                    <a:ext uri="{9D8B030D-6E8A-4147-A177-3AD203B41FA5}">
                      <a16:colId xmlns:a16="http://schemas.microsoft.com/office/drawing/2014/main" val="1486892407"/>
                    </a:ext>
                  </a:extLst>
                </a:gridCol>
                <a:gridCol w="9478244">
                  <a:extLst>
                    <a:ext uri="{9D8B030D-6E8A-4147-A177-3AD203B41FA5}">
                      <a16:colId xmlns:a16="http://schemas.microsoft.com/office/drawing/2014/main" val="2007581745"/>
                    </a:ext>
                  </a:extLst>
                </a:gridCol>
              </a:tblGrid>
              <a:tr h="575859">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ja-JP" sz="1400" dirty="0" smtClean="0">
                          <a:effectLst/>
                        </a:rPr>
                        <a:t>目的</a:t>
                      </a:r>
                    </a:p>
                  </a:txBody>
                  <a:tcPr marL="17780" marR="17780" marT="0" marB="0" anchor="ctr"/>
                </a:tc>
                <a:tc>
                  <a:txBody>
                    <a:bodyPr/>
                    <a:lstStyle/>
                    <a:p>
                      <a:pPr marL="90170" marR="109220" indent="-635" algn="just">
                        <a:lnSpc>
                          <a:spcPts val="1800"/>
                        </a:lnSpc>
                        <a:spcAft>
                          <a:spcPts val="0"/>
                        </a:spcAft>
                      </a:pPr>
                      <a:r>
                        <a:rPr lang="ja-JP" sz="1400" dirty="0" smtClean="0">
                          <a:effectLst/>
                        </a:rPr>
                        <a:t>匿名</a:t>
                      </a:r>
                      <a:r>
                        <a:rPr lang="ja-JP" sz="1400" dirty="0">
                          <a:effectLst/>
                        </a:rPr>
                        <a:t>加工医療情報作成事業の本格事業化に向けたサービスメニューやその実現可能性等についての評価を行う。</a:t>
                      </a:r>
                      <a:endParaRPr 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68446334"/>
                  </a:ext>
                </a:extLst>
              </a:tr>
              <a:tr h="575859">
                <a:tc>
                  <a:txBody>
                    <a:bodyPr/>
                    <a:lstStyle/>
                    <a:p>
                      <a:pPr marL="90170" marR="109220" lvl="0" indent="-635" algn="ctr" defTabSz="914400" rtl="0" eaLnBrk="1" fontAlgn="auto" latinLnBrk="0" hangingPunct="1">
                        <a:lnSpc>
                          <a:spcPts val="1800"/>
                        </a:lnSpc>
                        <a:spcBef>
                          <a:spcPts val="0"/>
                        </a:spcBef>
                        <a:spcAft>
                          <a:spcPts val="0"/>
                        </a:spcAft>
                        <a:buClrTx/>
                        <a:buSzTx/>
                        <a:buFontTx/>
                        <a:buNone/>
                        <a:tabLst/>
                        <a:defRPr/>
                      </a:pPr>
                      <a:r>
                        <a:rPr lang="ja-JP" altLang="ja-JP" sz="1400" dirty="0" smtClean="0">
                          <a:effectLst/>
                        </a:rPr>
                        <a:t>前提状況</a:t>
                      </a:r>
                    </a:p>
                  </a:txBody>
                  <a:tcPr marL="17780" marR="17780" marT="0" marB="0" anchor="ctr"/>
                </a:tc>
                <a:tc>
                  <a:txBody>
                    <a:bodyPr/>
                    <a:lstStyle/>
                    <a:p>
                      <a:pPr marL="90170" marR="109220" indent="-635" algn="just">
                        <a:lnSpc>
                          <a:spcPts val="1800"/>
                        </a:lnSpc>
                        <a:spcAft>
                          <a:spcPts val="0"/>
                        </a:spcAft>
                      </a:pPr>
                      <a:r>
                        <a:rPr lang="ja-JP" sz="1400" dirty="0" smtClean="0">
                          <a:effectLst/>
                        </a:rPr>
                        <a:t>電子</a:t>
                      </a:r>
                      <a:r>
                        <a:rPr lang="ja-JP" sz="1400" dirty="0">
                          <a:effectLst/>
                        </a:rPr>
                        <a:t>カルテデータの利活用を進めたい状況であるが、どのような情報が入手可能なのか</a:t>
                      </a:r>
                      <a:r>
                        <a:rPr lang="ja-JP" sz="1400" dirty="0" smtClean="0">
                          <a:effectLst/>
                        </a:rPr>
                        <a:t>、</a:t>
                      </a:r>
                      <a:endParaRPr lang="en-US" altLang="ja-JP" sz="1400" dirty="0" smtClean="0">
                        <a:effectLst/>
                      </a:endParaRPr>
                    </a:p>
                    <a:p>
                      <a:pPr marL="90170" marR="109220" indent="-635" algn="just">
                        <a:lnSpc>
                          <a:spcPts val="1800"/>
                        </a:lnSpc>
                        <a:spcAft>
                          <a:spcPts val="0"/>
                        </a:spcAft>
                      </a:pPr>
                      <a:r>
                        <a:rPr lang="ja-JP" sz="1400" dirty="0" smtClean="0">
                          <a:effectLst/>
                        </a:rPr>
                        <a:t>また</a:t>
                      </a:r>
                      <a:r>
                        <a:rPr lang="ja-JP" sz="1400" dirty="0">
                          <a:effectLst/>
                        </a:rPr>
                        <a:t>それをどのようにクレンジングして利用すべきかといったノウハウが確立できていない。</a:t>
                      </a:r>
                      <a:endParaRPr 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1108417457"/>
                  </a:ext>
                </a:extLst>
              </a:tr>
              <a:tr h="577027">
                <a:tc>
                  <a:txBody>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ja-JP" altLang="ja-JP" sz="1400" dirty="0" smtClean="0">
                          <a:effectLst/>
                        </a:rPr>
                        <a:t>内容</a:t>
                      </a:r>
                    </a:p>
                  </a:txBody>
                  <a:tcPr marL="17780" marR="17780" marT="0" marB="0" anchor="ctr"/>
                </a:tc>
                <a:tc>
                  <a:txBody>
                    <a:bodyPr/>
                    <a:lstStyle/>
                    <a:p>
                      <a:pPr marL="742950" lvl="1" indent="-285750" algn="just">
                        <a:lnSpc>
                          <a:spcPts val="1800"/>
                        </a:lnSpc>
                        <a:spcAft>
                          <a:spcPts val="0"/>
                        </a:spcAft>
                        <a:buFont typeface="Arial" panose="020B0604020202020204" pitchFamily="34" charset="0"/>
                        <a:buChar char="•"/>
                      </a:pPr>
                      <a:r>
                        <a:rPr lang="ja-JP" sz="1400" dirty="0" smtClean="0">
                          <a:effectLst/>
                        </a:rPr>
                        <a:t>電子</a:t>
                      </a:r>
                      <a:r>
                        <a:rPr lang="ja-JP" sz="1400" dirty="0">
                          <a:effectLst/>
                        </a:rPr>
                        <a:t>カルテ情報のクレンジング手法の</a:t>
                      </a:r>
                      <a:r>
                        <a:rPr lang="ja-JP" sz="1400" dirty="0" smtClean="0">
                          <a:effectLst/>
                        </a:rPr>
                        <a:t>開発</a:t>
                      </a:r>
                      <a:endParaRPr lang="en-US" altLang="ja-JP" sz="1400" dirty="0" smtClean="0">
                        <a:effectLst/>
                      </a:endParaRPr>
                    </a:p>
                    <a:p>
                      <a:pPr marL="742950" lvl="1" indent="-285750" algn="just">
                        <a:lnSpc>
                          <a:spcPts val="1800"/>
                        </a:lnSpc>
                        <a:spcAft>
                          <a:spcPts val="0"/>
                        </a:spcAft>
                        <a:buFont typeface="Arial" panose="020B0604020202020204" pitchFamily="34" charset="0"/>
                        <a:buChar char="•"/>
                      </a:pPr>
                      <a:r>
                        <a:rPr lang="ja-JP" sz="1400" dirty="0" smtClean="0">
                          <a:effectLst/>
                        </a:rPr>
                        <a:t>データ</a:t>
                      </a:r>
                      <a:r>
                        <a:rPr lang="ja-JP" sz="1400" dirty="0">
                          <a:effectLst/>
                        </a:rPr>
                        <a:t>分析に必要なツール開発</a:t>
                      </a:r>
                      <a:r>
                        <a:rPr lang="en-US" sz="1400" dirty="0">
                          <a:effectLst/>
                        </a:rPr>
                        <a:t>/</a:t>
                      </a:r>
                      <a:r>
                        <a:rPr lang="ja-JP" sz="1400" dirty="0">
                          <a:effectLst/>
                        </a:rPr>
                        <a:t>検証</a:t>
                      </a:r>
                      <a:endParaRPr lang="ja-JP" sz="1400" dirty="0">
                        <a:effectLst/>
                        <a:latin typeface="Century" panose="02040604050505020304" pitchFamily="18" charset="0"/>
                        <a:ea typeface="明朝（ＤＯＳ互換）"/>
                        <a:cs typeface="Times New Roman" panose="02020603050405020304" pitchFamily="18" charset="0"/>
                      </a:endParaRPr>
                    </a:p>
                  </a:txBody>
                  <a:tcPr marL="17780" marR="17780" marT="0" marB="0" anchor="ctr"/>
                </a:tc>
                <a:extLst>
                  <a:ext uri="{0D108BD9-81ED-4DB2-BD59-A6C34878D82A}">
                    <a16:rowId xmlns:a16="http://schemas.microsoft.com/office/drawing/2014/main" val="3045385015"/>
                  </a:ext>
                </a:extLst>
              </a:tr>
              <a:tr h="577027">
                <a:tc>
                  <a:txBody>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ja-JP" altLang="en-US" sz="1400" dirty="0" smtClean="0">
                          <a:effectLst/>
                          <a:latin typeface="+mn-ea"/>
                          <a:ea typeface="+mn-ea"/>
                        </a:rPr>
                        <a:t>方法</a:t>
                      </a:r>
                      <a:endParaRPr lang="ja-JP" altLang="ja-JP" sz="1400" dirty="0" smtClean="0">
                        <a:effectLst/>
                        <a:latin typeface="+mn-ea"/>
                        <a:ea typeface="+mn-ea"/>
                      </a:endParaRPr>
                    </a:p>
                  </a:txBody>
                  <a:tcPr marL="17780" marR="17780" marT="0" marB="0" anchor="ctr"/>
                </a:tc>
                <a:tc>
                  <a:txBody>
                    <a:bodyPr/>
                    <a:lstStyle/>
                    <a:p>
                      <a:pPr marL="0" lvl="0" indent="0" algn="just">
                        <a:lnSpc>
                          <a:spcPts val="1800"/>
                        </a:lnSpc>
                        <a:spcAft>
                          <a:spcPts val="0"/>
                        </a:spcAft>
                        <a:buFont typeface="Arial" panose="020B0604020202020204" pitchFamily="34" charset="0"/>
                        <a:buNone/>
                      </a:pPr>
                      <a:r>
                        <a:rPr lang="ja-JP" altLang="en-US" sz="1400" baseline="0" dirty="0" smtClean="0">
                          <a:effectLst/>
                          <a:latin typeface="+mn-ea"/>
                          <a:ea typeface="+mn-ea"/>
                          <a:cs typeface="Times New Roman" panose="02020603050405020304" pitchFamily="18" charset="0"/>
                        </a:rPr>
                        <a:t> </a:t>
                      </a:r>
                      <a:r>
                        <a:rPr lang="ja-JP" altLang="en-US" sz="1400" dirty="0" smtClean="0">
                          <a:effectLst/>
                          <a:latin typeface="+mn-ea"/>
                          <a:ea typeface="+mn-ea"/>
                          <a:cs typeface="Times New Roman" panose="02020603050405020304" pitchFamily="18" charset="0"/>
                        </a:rPr>
                        <a:t>千年</a:t>
                      </a:r>
                      <a:r>
                        <a:rPr lang="en-US" altLang="ja-JP" sz="1400" dirty="0" smtClean="0">
                          <a:effectLst/>
                          <a:latin typeface="+mn-ea"/>
                          <a:ea typeface="+mn-ea"/>
                          <a:cs typeface="Times New Roman" panose="02020603050405020304" pitchFamily="18" charset="0"/>
                        </a:rPr>
                        <a:t>AP</a:t>
                      </a:r>
                      <a:r>
                        <a:rPr lang="ja-JP" altLang="en-US" sz="1400" dirty="0" smtClean="0">
                          <a:effectLst/>
                          <a:latin typeface="+mn-ea"/>
                          <a:ea typeface="+mn-ea"/>
                          <a:cs typeface="Times New Roman" panose="02020603050405020304" pitchFamily="18" charset="0"/>
                        </a:rPr>
                        <a:t>に蓄積された医療情報をワークエリアに保管し、セキュリティを担保できるネットワークにより、 </a:t>
                      </a:r>
                      <a:endParaRPr lang="en-US" altLang="ja-JP" sz="1400" dirty="0" smtClean="0">
                        <a:effectLst/>
                        <a:latin typeface="+mn-ea"/>
                        <a:ea typeface="+mn-ea"/>
                        <a:cs typeface="Times New Roman" panose="02020603050405020304" pitchFamily="18" charset="0"/>
                      </a:endParaRPr>
                    </a:p>
                    <a:p>
                      <a:pPr marL="0" lvl="0" indent="0" algn="just">
                        <a:lnSpc>
                          <a:spcPts val="1800"/>
                        </a:lnSpc>
                        <a:spcAft>
                          <a:spcPts val="0"/>
                        </a:spcAft>
                        <a:buFont typeface="Arial" panose="020B0604020202020204" pitchFamily="34" charset="0"/>
                        <a:buNone/>
                      </a:pPr>
                      <a:r>
                        <a:rPr lang="ja-JP" altLang="en-US" sz="1400" dirty="0" smtClean="0">
                          <a:effectLst/>
                          <a:latin typeface="+mn-ea"/>
                          <a:ea typeface="+mn-ea"/>
                          <a:cs typeface="Times New Roman" panose="02020603050405020304" pitchFamily="18" charset="0"/>
                        </a:rPr>
                        <a:t> 遠隔からアクセスし上記内容に関する研究を実施する。</a:t>
                      </a:r>
                      <a:endParaRPr lang="ja-JP" sz="1400" dirty="0">
                        <a:effectLst/>
                        <a:latin typeface="+mn-ea"/>
                        <a:ea typeface="+mn-ea"/>
                        <a:cs typeface="Times New Roman" panose="02020603050405020304" pitchFamily="18" charset="0"/>
                      </a:endParaRPr>
                    </a:p>
                  </a:txBody>
                  <a:tcPr marL="17780" marR="17780" marT="0" marB="0" anchor="ctr"/>
                </a:tc>
                <a:extLst>
                  <a:ext uri="{0D108BD9-81ED-4DB2-BD59-A6C34878D82A}">
                    <a16:rowId xmlns:a16="http://schemas.microsoft.com/office/drawing/2014/main" val="72627675"/>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737551159"/>
              </p:ext>
            </p:extLst>
          </p:nvPr>
        </p:nvGraphicFramePr>
        <p:xfrm>
          <a:off x="316842" y="4918144"/>
          <a:ext cx="11557070" cy="1344609"/>
        </p:xfrm>
        <a:graphic>
          <a:graphicData uri="http://schemas.openxmlformats.org/drawingml/2006/table">
            <a:tbl>
              <a:tblPr firstRow="1">
                <a:tableStyleId>{21E4AEA4-8DFA-4A89-87EB-49C32662AFE0}</a:tableStyleId>
              </a:tblPr>
              <a:tblGrid>
                <a:gridCol w="5778535">
                  <a:extLst>
                    <a:ext uri="{9D8B030D-6E8A-4147-A177-3AD203B41FA5}">
                      <a16:colId xmlns:a16="http://schemas.microsoft.com/office/drawing/2014/main" val="2931645742"/>
                    </a:ext>
                  </a:extLst>
                </a:gridCol>
                <a:gridCol w="5778535">
                  <a:extLst>
                    <a:ext uri="{9D8B030D-6E8A-4147-A177-3AD203B41FA5}">
                      <a16:colId xmlns:a16="http://schemas.microsoft.com/office/drawing/2014/main" val="3997455872"/>
                    </a:ext>
                  </a:extLst>
                </a:gridCol>
              </a:tblGrid>
              <a:tr h="251912">
                <a:tc>
                  <a:txBody>
                    <a:bodyPr/>
                    <a:lstStyle/>
                    <a:p>
                      <a:pPr algn="ctr" fontAlgn="ctr"/>
                      <a:r>
                        <a:rPr lang="en-US" sz="1600" u="none" strike="noStrike" dirty="0">
                          <a:effectLst/>
                          <a:latin typeface="+mn-ea"/>
                          <a:ea typeface="+mn-ea"/>
                        </a:rPr>
                        <a:t>NTTD</a:t>
                      </a:r>
                      <a:endParaRPr lang="en-US" sz="1600" b="0" i="0" u="none" strike="noStrike" dirty="0">
                        <a:solidFill>
                          <a:srgbClr val="000000"/>
                        </a:solidFill>
                        <a:effectLst/>
                        <a:latin typeface="+mn-ea"/>
                        <a:ea typeface="+mn-ea"/>
                      </a:endParaRPr>
                    </a:p>
                  </a:txBody>
                  <a:tcPr marL="9141" marR="9141" marT="9141" marB="0" anchor="ctr"/>
                </a:tc>
                <a:tc>
                  <a:txBody>
                    <a:bodyPr/>
                    <a:lstStyle/>
                    <a:p>
                      <a:pPr algn="ctr" fontAlgn="ctr"/>
                      <a:r>
                        <a:rPr lang="en-US" sz="1600" u="none" strike="noStrike" dirty="0">
                          <a:effectLst/>
                          <a:latin typeface="+mn-ea"/>
                          <a:ea typeface="+mn-ea"/>
                        </a:rPr>
                        <a:t>LDI</a:t>
                      </a:r>
                      <a:endParaRPr lang="en-US" sz="1600" b="0" i="0" u="none" strike="noStrike" dirty="0">
                        <a:solidFill>
                          <a:srgbClr val="000000"/>
                        </a:solidFill>
                        <a:effectLst/>
                        <a:latin typeface="+mn-ea"/>
                        <a:ea typeface="+mn-ea"/>
                      </a:endParaRPr>
                    </a:p>
                  </a:txBody>
                  <a:tcPr marL="9141" marR="9141" marT="9141" marB="0" anchor="ctr"/>
                </a:tc>
                <a:extLst>
                  <a:ext uri="{0D108BD9-81ED-4DB2-BD59-A6C34878D82A}">
                    <a16:rowId xmlns:a16="http://schemas.microsoft.com/office/drawing/2014/main" val="3852041194"/>
                  </a:ext>
                </a:extLst>
              </a:tr>
              <a:tr h="1091628">
                <a:tc>
                  <a:txBody>
                    <a:bodyPr/>
                    <a:lstStyle/>
                    <a:p>
                      <a:pPr marL="628650" lvl="1" indent="-171450" algn="l" fontAlgn="ctr">
                        <a:buFont typeface="Arial" panose="020B0604020202020204" pitchFamily="34" charset="0"/>
                        <a:buChar char="•"/>
                      </a:pPr>
                      <a:r>
                        <a:rPr lang="ja-JP" altLang="en-US" sz="1400" u="none" strike="noStrike" dirty="0" smtClean="0">
                          <a:effectLst/>
                          <a:latin typeface="+mn-ea"/>
                          <a:ea typeface="+mn-ea"/>
                        </a:rPr>
                        <a:t>共同</a:t>
                      </a:r>
                      <a:r>
                        <a:rPr lang="ja-JP" altLang="en-US" sz="1400" u="none" strike="noStrike" dirty="0">
                          <a:effectLst/>
                          <a:latin typeface="+mn-ea"/>
                          <a:ea typeface="+mn-ea"/>
                        </a:rPr>
                        <a:t>研究で必要な情報の</a:t>
                      </a:r>
                      <a:r>
                        <a:rPr lang="ja-JP" altLang="en-US" sz="1400" u="none" strike="noStrike" dirty="0" smtClean="0">
                          <a:effectLst/>
                          <a:latin typeface="+mn-ea"/>
                          <a:ea typeface="+mn-ea"/>
                        </a:rPr>
                        <a:t>選定</a:t>
                      </a:r>
                      <a:endParaRPr lang="en-US" altLang="ja-JP" sz="1400" u="none" strike="noStrike" dirty="0" smtClean="0">
                        <a:effectLst/>
                        <a:latin typeface="+mn-ea"/>
                        <a:ea typeface="+mn-ea"/>
                      </a:endParaRPr>
                    </a:p>
                    <a:p>
                      <a:pPr marL="628650" lvl="1" indent="-171450" algn="l" fontAlgn="ctr">
                        <a:buFont typeface="Arial" panose="020B0604020202020204" pitchFamily="34" charset="0"/>
                        <a:buChar char="•"/>
                      </a:pPr>
                      <a:r>
                        <a:rPr lang="ja-JP" altLang="en-US" sz="1400" u="none" strike="noStrike" dirty="0" smtClean="0">
                          <a:effectLst/>
                          <a:latin typeface="+mn-ea"/>
                          <a:ea typeface="+mn-ea"/>
                        </a:rPr>
                        <a:t>データクレンジング</a:t>
                      </a:r>
                      <a:r>
                        <a:rPr lang="ja-JP" altLang="en-US" sz="1400" u="none" strike="noStrike" dirty="0">
                          <a:effectLst/>
                          <a:latin typeface="+mn-ea"/>
                          <a:ea typeface="+mn-ea"/>
                        </a:rPr>
                        <a:t>の方法論検討および</a:t>
                      </a:r>
                      <a:r>
                        <a:rPr lang="ja-JP" altLang="en-US" sz="1400" u="none" strike="noStrike" dirty="0" smtClean="0">
                          <a:effectLst/>
                          <a:latin typeface="+mn-ea"/>
                          <a:ea typeface="+mn-ea"/>
                        </a:rPr>
                        <a:t>確立</a:t>
                      </a:r>
                      <a:endParaRPr lang="en-US" altLang="ja-JP" sz="1400" u="none" strike="noStrike" dirty="0" smtClean="0">
                        <a:effectLst/>
                        <a:latin typeface="+mn-ea"/>
                        <a:ea typeface="+mn-ea"/>
                      </a:endParaRPr>
                    </a:p>
                    <a:p>
                      <a:pPr marL="628650" lvl="1" indent="-171450" algn="l" fontAlgn="ctr">
                        <a:buFont typeface="Arial" panose="020B0604020202020204" pitchFamily="34" charset="0"/>
                        <a:buChar char="•"/>
                      </a:pPr>
                      <a:r>
                        <a:rPr lang="ja-JP" altLang="en-US" sz="1400" u="none" strike="noStrike" dirty="0" smtClean="0">
                          <a:effectLst/>
                          <a:latin typeface="+mn-ea"/>
                          <a:ea typeface="+mn-ea"/>
                        </a:rPr>
                        <a:t>データ</a:t>
                      </a:r>
                      <a:r>
                        <a:rPr lang="ja-JP" altLang="en-US" sz="1400" u="none" strike="noStrike" dirty="0">
                          <a:effectLst/>
                          <a:latin typeface="+mn-ea"/>
                          <a:ea typeface="+mn-ea"/>
                        </a:rPr>
                        <a:t>分析に必要なツールなどの作成、調達および環境への</a:t>
                      </a:r>
                      <a:r>
                        <a:rPr lang="ja-JP" altLang="en-US" sz="1400" u="none" strike="noStrike" dirty="0" smtClean="0">
                          <a:effectLst/>
                          <a:latin typeface="+mn-ea"/>
                          <a:ea typeface="+mn-ea"/>
                        </a:rPr>
                        <a:t>配置</a:t>
                      </a:r>
                      <a:endParaRPr lang="en-US" altLang="ja-JP" sz="1400" u="none" strike="noStrike" dirty="0" smtClean="0">
                        <a:effectLst/>
                        <a:latin typeface="+mn-ea"/>
                        <a:ea typeface="+mn-ea"/>
                      </a:endParaRPr>
                    </a:p>
                    <a:p>
                      <a:pPr marL="628650" lvl="1" indent="-171450" algn="l" fontAlgn="ctr">
                        <a:buFont typeface="Arial" panose="020B0604020202020204" pitchFamily="34" charset="0"/>
                        <a:buChar char="•"/>
                      </a:pPr>
                      <a:r>
                        <a:rPr lang="ja-JP" altLang="en-US" sz="1400" u="none" strike="noStrike" dirty="0" smtClean="0">
                          <a:effectLst/>
                          <a:latin typeface="+mn-ea"/>
                          <a:ea typeface="+mn-ea"/>
                        </a:rPr>
                        <a:t>二次</a:t>
                      </a:r>
                      <a:r>
                        <a:rPr lang="ja-JP" altLang="en-US" sz="1400" u="none" strike="noStrike" dirty="0">
                          <a:effectLst/>
                          <a:latin typeface="+mn-ea"/>
                          <a:ea typeface="+mn-ea"/>
                        </a:rPr>
                        <a:t>利用システムへのデータ取り込みに向けた実データ</a:t>
                      </a:r>
                      <a:r>
                        <a:rPr lang="ja-JP" altLang="en-US" sz="1400" u="none" strike="noStrike" dirty="0" smtClean="0">
                          <a:effectLst/>
                          <a:latin typeface="+mn-ea"/>
                          <a:ea typeface="+mn-ea"/>
                        </a:rPr>
                        <a:t>検証</a:t>
                      </a:r>
                      <a:endParaRPr lang="en-US" altLang="ja-JP" sz="1400" u="none" strike="noStrike" dirty="0" smtClean="0">
                        <a:effectLst/>
                        <a:latin typeface="+mn-ea"/>
                        <a:ea typeface="+mn-ea"/>
                      </a:endParaRPr>
                    </a:p>
                    <a:p>
                      <a:pPr marL="628650" lvl="1" indent="-171450" algn="l" fontAlgn="ctr">
                        <a:buFont typeface="Arial" panose="020B0604020202020204" pitchFamily="34" charset="0"/>
                        <a:buChar char="•"/>
                      </a:pPr>
                      <a:r>
                        <a:rPr lang="ja-JP" altLang="en-US" sz="1400" u="none" strike="noStrike" dirty="0" smtClean="0">
                          <a:effectLst/>
                          <a:latin typeface="+mn-ea"/>
                          <a:ea typeface="+mn-ea"/>
                        </a:rPr>
                        <a:t>研究</a:t>
                      </a:r>
                      <a:r>
                        <a:rPr lang="ja-JP" altLang="en-US" sz="1400" u="none" strike="noStrike" dirty="0">
                          <a:effectLst/>
                          <a:latin typeface="+mn-ea"/>
                          <a:ea typeface="+mn-ea"/>
                        </a:rPr>
                        <a:t>成果の取りまとめ</a:t>
                      </a:r>
                      <a:endParaRPr lang="ja-JP" altLang="en-US" sz="1400" b="0" i="0" u="none" strike="noStrike" dirty="0">
                        <a:solidFill>
                          <a:srgbClr val="000000"/>
                        </a:solidFill>
                        <a:effectLst/>
                        <a:latin typeface="+mn-ea"/>
                        <a:ea typeface="+mn-ea"/>
                      </a:endParaRPr>
                    </a:p>
                  </a:txBody>
                  <a:tcPr marL="9141" marR="9141" marT="9141" marB="0" anchor="ctr"/>
                </a:tc>
                <a:tc>
                  <a:txBody>
                    <a:bodyPr/>
                    <a:lstStyle/>
                    <a:p>
                      <a:pPr marL="628650" lvl="1" indent="-171450" algn="l" fontAlgn="ctr">
                        <a:buFont typeface="Arial" panose="020B0604020202020204" pitchFamily="34" charset="0"/>
                        <a:buChar char="•"/>
                      </a:pPr>
                      <a:r>
                        <a:rPr lang="ja-JP" altLang="en-US" sz="1400" u="none" strike="noStrike" dirty="0" smtClean="0">
                          <a:effectLst/>
                          <a:latin typeface="+mn-ea"/>
                          <a:ea typeface="+mn-ea"/>
                        </a:rPr>
                        <a:t>研究</a:t>
                      </a:r>
                      <a:r>
                        <a:rPr lang="ja-JP" altLang="en-US" sz="1400" u="none" strike="noStrike" dirty="0">
                          <a:effectLst/>
                          <a:latin typeface="+mn-ea"/>
                          <a:ea typeface="+mn-ea"/>
                        </a:rPr>
                        <a:t>に要するデータ検証環境の</a:t>
                      </a:r>
                      <a:r>
                        <a:rPr lang="ja-JP" altLang="en-US" sz="1400" u="none" strike="noStrike" dirty="0" smtClean="0">
                          <a:effectLst/>
                          <a:latin typeface="+mn-ea"/>
                          <a:ea typeface="+mn-ea"/>
                        </a:rPr>
                        <a:t>提供</a:t>
                      </a:r>
                      <a:endParaRPr lang="en-US" altLang="ja-JP" sz="1400" u="none" strike="noStrike" dirty="0" smtClean="0">
                        <a:effectLst/>
                        <a:latin typeface="+mn-ea"/>
                        <a:ea typeface="+mn-ea"/>
                      </a:endParaRPr>
                    </a:p>
                    <a:p>
                      <a:pPr marL="628650" lvl="1" indent="-171450" algn="l" fontAlgn="ctr">
                        <a:buFont typeface="Arial" panose="020B0604020202020204" pitchFamily="34" charset="0"/>
                        <a:buChar char="•"/>
                      </a:pPr>
                      <a:r>
                        <a:rPr lang="ja-JP" altLang="en-US" sz="1400" u="none" strike="noStrike" dirty="0" smtClean="0">
                          <a:effectLst/>
                          <a:latin typeface="+mn-ea"/>
                          <a:ea typeface="+mn-ea"/>
                        </a:rPr>
                        <a:t>必要</a:t>
                      </a:r>
                      <a:r>
                        <a:rPr lang="ja-JP" altLang="en-US" sz="1400" u="none" strike="noStrike" dirty="0">
                          <a:effectLst/>
                          <a:latin typeface="+mn-ea"/>
                          <a:ea typeface="+mn-ea"/>
                        </a:rPr>
                        <a:t>なデータの環境に対する</a:t>
                      </a:r>
                      <a:r>
                        <a:rPr lang="ja-JP" altLang="en-US" sz="1400" u="none" strike="noStrike" dirty="0" smtClean="0">
                          <a:effectLst/>
                          <a:latin typeface="+mn-ea"/>
                          <a:ea typeface="+mn-ea"/>
                        </a:rPr>
                        <a:t>配置</a:t>
                      </a:r>
                      <a:endParaRPr lang="en-US" altLang="ja-JP" sz="1400" u="none" strike="noStrike" dirty="0" smtClean="0">
                        <a:effectLst/>
                        <a:latin typeface="+mn-ea"/>
                        <a:ea typeface="+mn-ea"/>
                      </a:endParaRPr>
                    </a:p>
                    <a:p>
                      <a:pPr marL="628650" lvl="1" indent="-171450" algn="l" fontAlgn="ctr">
                        <a:buFont typeface="Arial" panose="020B0604020202020204" pitchFamily="34" charset="0"/>
                        <a:buChar char="•"/>
                      </a:pPr>
                      <a:r>
                        <a:rPr lang="ja-JP" altLang="en-US" sz="1400" u="none" strike="noStrike" dirty="0" smtClean="0">
                          <a:effectLst/>
                          <a:latin typeface="+mn-ea"/>
                          <a:ea typeface="+mn-ea"/>
                        </a:rPr>
                        <a:t>専門的</a:t>
                      </a:r>
                      <a:r>
                        <a:rPr lang="ja-JP" altLang="en-US" sz="1400" u="none" strike="noStrike" dirty="0">
                          <a:effectLst/>
                          <a:latin typeface="+mn-ea"/>
                          <a:ea typeface="+mn-ea"/>
                        </a:rPr>
                        <a:t>な知見に基づく研究結果の確認および</a:t>
                      </a:r>
                      <a:r>
                        <a:rPr lang="ja-JP" altLang="en-US" sz="1400" u="none" strike="noStrike" dirty="0" smtClean="0">
                          <a:effectLst/>
                          <a:latin typeface="+mn-ea"/>
                          <a:ea typeface="+mn-ea"/>
                        </a:rPr>
                        <a:t>助言</a:t>
                      </a:r>
                      <a:endParaRPr lang="en-US" altLang="ja-JP" sz="1400" u="none" strike="noStrike" dirty="0" smtClean="0">
                        <a:effectLst/>
                        <a:latin typeface="+mn-ea"/>
                        <a:ea typeface="+mn-ea"/>
                      </a:endParaRPr>
                    </a:p>
                    <a:p>
                      <a:pPr marL="457200" lvl="1" indent="0" algn="l" fontAlgn="ctr">
                        <a:buFont typeface="Arial" panose="020B0604020202020204" pitchFamily="34" charset="0"/>
                        <a:buNone/>
                      </a:pPr>
                      <a:r>
                        <a:rPr lang="ja-JP" altLang="en-US" sz="1400" u="none" strike="noStrike" dirty="0" smtClean="0">
                          <a:effectLst/>
                          <a:latin typeface="+mn-ea"/>
                          <a:ea typeface="+mn-ea"/>
                        </a:rPr>
                        <a:t>（</a:t>
                      </a:r>
                      <a:r>
                        <a:rPr lang="ja-JP" altLang="en-US" sz="1400" u="none" strike="noStrike" dirty="0">
                          <a:effectLst/>
                          <a:latin typeface="+mn-ea"/>
                          <a:ea typeface="+mn-ea"/>
                        </a:rPr>
                        <a:t>外部専門家など新たに費用が発生する場合には</a:t>
                      </a:r>
                      <a:r>
                        <a:rPr lang="ja-JP" altLang="en-US" sz="1400" u="none" strike="noStrike" dirty="0" smtClean="0">
                          <a:effectLst/>
                          <a:latin typeface="+mn-ea"/>
                          <a:ea typeface="+mn-ea"/>
                        </a:rPr>
                        <a:t>別途協議</a:t>
                      </a:r>
                      <a:r>
                        <a:rPr lang="ja-JP" altLang="en-US" sz="1400" u="none" strike="noStrike" dirty="0">
                          <a:effectLst/>
                          <a:latin typeface="+mn-ea"/>
                          <a:ea typeface="+mn-ea"/>
                        </a:rPr>
                        <a:t>）</a:t>
                      </a:r>
                      <a:endParaRPr lang="ja-JP" altLang="en-US" sz="1400" b="0" i="0" u="none" strike="noStrike" dirty="0">
                        <a:solidFill>
                          <a:srgbClr val="000000"/>
                        </a:solidFill>
                        <a:effectLst/>
                        <a:latin typeface="+mn-ea"/>
                        <a:ea typeface="+mn-ea"/>
                      </a:endParaRPr>
                    </a:p>
                  </a:txBody>
                  <a:tcPr marL="9141" marR="9141" marT="9141" marB="0" anchor="ctr"/>
                </a:tc>
                <a:extLst>
                  <a:ext uri="{0D108BD9-81ED-4DB2-BD59-A6C34878D82A}">
                    <a16:rowId xmlns:a16="http://schemas.microsoft.com/office/drawing/2014/main" val="2194779929"/>
                  </a:ext>
                </a:extLst>
              </a:tr>
            </a:tbl>
          </a:graphicData>
        </a:graphic>
      </p:graphicFrame>
      <p:sp>
        <p:nvSpPr>
          <p:cNvPr id="13" name="テキスト ボックス 12"/>
          <p:cNvSpPr txBox="1"/>
          <p:nvPr/>
        </p:nvSpPr>
        <p:spPr>
          <a:xfrm>
            <a:off x="244637" y="1764362"/>
            <a:ext cx="2992582" cy="369332"/>
          </a:xfrm>
          <a:prstGeom prst="rect">
            <a:avLst/>
          </a:prstGeom>
          <a:noFill/>
        </p:spPr>
        <p:txBody>
          <a:bodyPr wrap="square" rtlCol="0">
            <a:spAutoFit/>
          </a:bodyPr>
          <a:lstStyle/>
          <a:p>
            <a:r>
              <a:rPr kumimoji="1" lang="ja-JP" altLang="en-US" dirty="0" smtClean="0"/>
              <a:t>○共同開発研究概要</a:t>
            </a:r>
            <a:endParaRPr kumimoji="1" lang="ja-JP" altLang="en-US" dirty="0"/>
          </a:p>
        </p:txBody>
      </p:sp>
      <p:sp>
        <p:nvSpPr>
          <p:cNvPr id="14" name="テキスト ボックス 13"/>
          <p:cNvSpPr txBox="1"/>
          <p:nvPr/>
        </p:nvSpPr>
        <p:spPr>
          <a:xfrm>
            <a:off x="244637" y="4585520"/>
            <a:ext cx="2992582" cy="369332"/>
          </a:xfrm>
          <a:prstGeom prst="rect">
            <a:avLst/>
          </a:prstGeom>
          <a:noFill/>
        </p:spPr>
        <p:txBody>
          <a:bodyPr wrap="square" rtlCol="0">
            <a:spAutoFit/>
          </a:bodyPr>
          <a:lstStyle/>
          <a:p>
            <a:r>
              <a:rPr kumimoji="1" lang="ja-JP" altLang="en-US" dirty="0" smtClean="0"/>
              <a:t>○研究開発分担</a:t>
            </a:r>
            <a:endParaRPr kumimoji="1" lang="ja-JP" altLang="en-US" dirty="0"/>
          </a:p>
        </p:txBody>
      </p:sp>
      <p:sp>
        <p:nvSpPr>
          <p:cNvPr id="2" name="正方形/長方形 1"/>
          <p:cNvSpPr/>
          <p:nvPr/>
        </p:nvSpPr>
        <p:spPr>
          <a:xfrm>
            <a:off x="10365897" y="202301"/>
            <a:ext cx="1683144" cy="372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400" dirty="0" smtClean="0"/>
              <a:t>キックオフ資料再掲</a:t>
            </a:r>
            <a:endParaRPr kumimoji="1" lang="ja-JP" altLang="en-US" sz="1400" dirty="0"/>
          </a:p>
        </p:txBody>
      </p:sp>
    </p:spTree>
    <p:extLst>
      <p:ext uri="{BB962C8B-B14F-4D97-AF65-F5344CB8AC3E}">
        <p14:creationId xmlns:p14="http://schemas.microsoft.com/office/powerpoint/2010/main" val="394485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実施内容（当初計画）</a:t>
            </a:r>
            <a:endParaRPr kumimoji="1" lang="ja-JP" altLang="en-US" dirty="0"/>
          </a:p>
        </p:txBody>
      </p:sp>
      <p:sp>
        <p:nvSpPr>
          <p:cNvPr id="6" name="正方形/長方形 5"/>
          <p:cNvSpPr/>
          <p:nvPr/>
        </p:nvSpPr>
        <p:spPr>
          <a:xfrm>
            <a:off x="165528" y="793626"/>
            <a:ext cx="11850659" cy="5170646"/>
          </a:xfrm>
          <a:prstGeom prst="rect">
            <a:avLst/>
          </a:prstGeom>
        </p:spPr>
        <p:txBody>
          <a:bodyPr wrap="square">
            <a:spAutoFit/>
          </a:bodyPr>
          <a:lstStyle/>
          <a:p>
            <a:r>
              <a:rPr lang="ja-JP" altLang="en-US" sz="2000" dirty="0" smtClean="0"/>
              <a:t>当該共同研究にあたり、以下の対応を実施します。</a:t>
            </a:r>
            <a:endParaRPr lang="en-US" altLang="ja-JP" sz="2000" dirty="0" smtClean="0"/>
          </a:p>
          <a:p>
            <a:r>
              <a:rPr lang="ja-JP" altLang="en-US" sz="2000" dirty="0" smtClean="0"/>
              <a:t>①環境構築</a:t>
            </a:r>
            <a:endParaRPr lang="en-US" altLang="ja-JP" sz="2000" dirty="0" smtClean="0"/>
          </a:p>
          <a:p>
            <a:r>
              <a:rPr lang="ja-JP" altLang="en-US" sz="2000" dirty="0"/>
              <a:t>　</a:t>
            </a:r>
            <a:r>
              <a:rPr lang="ja-JP" altLang="en-US" sz="2000" dirty="0" smtClean="0"/>
              <a:t>　</a:t>
            </a:r>
            <a:r>
              <a:rPr lang="en-US" altLang="ja-JP" sz="2000" dirty="0" smtClean="0"/>
              <a:t>AVOC</a:t>
            </a:r>
            <a:r>
              <a:rPr lang="ja-JP" altLang="en-US" sz="2000" dirty="0" smtClean="0"/>
              <a:t>様より開放された環境を用い、</a:t>
            </a:r>
            <a:r>
              <a:rPr lang="en-US" altLang="ja-JP" sz="2000" dirty="0" smtClean="0"/>
              <a:t>DB</a:t>
            </a:r>
            <a:r>
              <a:rPr lang="ja-JP" altLang="en-US" sz="2000" dirty="0" smtClean="0"/>
              <a:t>構築、および各モジュールの取り込みを実施。</a:t>
            </a:r>
            <a:endParaRPr lang="en-US" altLang="ja-JP" sz="2000" dirty="0" smtClean="0"/>
          </a:p>
          <a:p>
            <a:r>
              <a:rPr lang="ja-JP" altLang="en-US" sz="2000" dirty="0" smtClean="0"/>
              <a:t>②分析</a:t>
            </a:r>
            <a:endParaRPr lang="en-US" altLang="ja-JP" sz="2000" dirty="0" smtClean="0"/>
          </a:p>
          <a:p>
            <a:pPr marL="90170" marR="109220" indent="-635" algn="just">
              <a:lnSpc>
                <a:spcPts val="1800"/>
              </a:lnSpc>
              <a:spcAft>
                <a:spcPts val="0"/>
              </a:spcAft>
            </a:pPr>
            <a:r>
              <a:rPr lang="ja-JP" altLang="en-US" sz="2000" dirty="0"/>
              <a:t>　</a:t>
            </a:r>
            <a:r>
              <a:rPr lang="ja-JP" altLang="en-US" sz="2000" dirty="0" smtClean="0"/>
              <a:t>　</a:t>
            </a:r>
            <a:r>
              <a:rPr lang="ja-JP" altLang="ja-JP" sz="2000" dirty="0" smtClean="0"/>
              <a:t>どの</a:t>
            </a:r>
            <a:r>
              <a:rPr lang="ja-JP" altLang="ja-JP" sz="2000" dirty="0"/>
              <a:t>ような情報が入手可能なのか</a:t>
            </a:r>
            <a:r>
              <a:rPr lang="ja-JP" altLang="ja-JP" sz="2000" dirty="0" smtClean="0"/>
              <a:t>、また</a:t>
            </a:r>
            <a:r>
              <a:rPr lang="ja-JP" altLang="ja-JP" sz="2000" dirty="0"/>
              <a:t>それをどのようにクレンジングして利用すべきかといったノウハウ</a:t>
            </a:r>
            <a:r>
              <a:rPr lang="ja-JP" altLang="ja-JP" sz="2000" dirty="0" smtClean="0"/>
              <a:t>が</a:t>
            </a:r>
            <a:endParaRPr lang="en-US" altLang="ja-JP" sz="2000" dirty="0" smtClean="0"/>
          </a:p>
          <a:p>
            <a:pPr marL="90170" marR="109220" indent="-635" algn="just">
              <a:lnSpc>
                <a:spcPts val="1800"/>
              </a:lnSpc>
              <a:spcAft>
                <a:spcPts val="0"/>
              </a:spcAft>
            </a:pPr>
            <a:r>
              <a:rPr lang="ja-JP" altLang="en-US" sz="2000" dirty="0"/>
              <a:t>　</a:t>
            </a:r>
            <a:r>
              <a:rPr lang="ja-JP" altLang="en-US" sz="2000" dirty="0" smtClean="0"/>
              <a:t>　現状</a:t>
            </a:r>
            <a:r>
              <a:rPr lang="ja-JP" altLang="ja-JP" sz="2000" dirty="0" smtClean="0"/>
              <a:t>確立</a:t>
            </a:r>
            <a:r>
              <a:rPr lang="ja-JP" altLang="ja-JP" sz="2000" dirty="0"/>
              <a:t>できて</a:t>
            </a:r>
            <a:r>
              <a:rPr lang="ja-JP" altLang="ja-JP" sz="2000" dirty="0" smtClean="0"/>
              <a:t>いない</a:t>
            </a:r>
            <a:r>
              <a:rPr lang="ja-JP" altLang="en-US" sz="2000" dirty="0" smtClean="0"/>
              <a:t>ことを踏まえ、まずは、分析・検証を実施したいと考えております。</a:t>
            </a:r>
            <a:endParaRPr lang="en-US" altLang="ja-JP" sz="2000" dirty="0" smtClean="0"/>
          </a:p>
          <a:p>
            <a:r>
              <a:rPr lang="ja-JP" altLang="en-US" sz="2000" dirty="0"/>
              <a:t>　　１）</a:t>
            </a:r>
            <a:r>
              <a:rPr lang="ja-JP" altLang="ja-JP" sz="2000" dirty="0"/>
              <a:t>電子カルテ情報のクレンジング手法の</a:t>
            </a:r>
            <a:r>
              <a:rPr lang="ja-JP" altLang="ja-JP" sz="2000" dirty="0" smtClean="0"/>
              <a:t>開発</a:t>
            </a:r>
            <a:endParaRPr lang="en-US" altLang="ja-JP" sz="2000" dirty="0" smtClean="0"/>
          </a:p>
          <a:p>
            <a:endParaRPr lang="en-US" altLang="ja-JP" sz="2000" dirty="0" smtClean="0"/>
          </a:p>
          <a:p>
            <a:r>
              <a:rPr lang="ja-JP" altLang="en-US" sz="2000" dirty="0"/>
              <a:t>　　　　　　　　　　　　　　　　</a:t>
            </a:r>
            <a:endParaRPr lang="en-US" altLang="ja-JP" sz="2000" dirty="0" smtClean="0"/>
          </a:p>
          <a:p>
            <a:endParaRPr lang="en-US" altLang="ja-JP" sz="2000" dirty="0"/>
          </a:p>
          <a:p>
            <a:endParaRPr lang="en-US" altLang="ja-JP" sz="2000" dirty="0" smtClean="0"/>
          </a:p>
          <a:p>
            <a:endParaRPr lang="en-US" altLang="ja-JP" sz="2000" dirty="0" smtClean="0"/>
          </a:p>
          <a:p>
            <a:endParaRPr lang="en-US" altLang="ja-JP" sz="2000" dirty="0"/>
          </a:p>
          <a:p>
            <a:endParaRPr lang="en-US" altLang="ja-JP" sz="2000" dirty="0"/>
          </a:p>
          <a:p>
            <a:r>
              <a:rPr lang="ja-JP" altLang="en-US" sz="2000" dirty="0"/>
              <a:t>　　２）</a:t>
            </a:r>
            <a:r>
              <a:rPr lang="ja-JP" altLang="ja-JP" sz="2000" dirty="0"/>
              <a:t>データ分析に必要なツール開発</a:t>
            </a:r>
            <a:r>
              <a:rPr lang="en-US" altLang="ja-JP" sz="2000" dirty="0"/>
              <a:t>/</a:t>
            </a:r>
            <a:r>
              <a:rPr lang="ja-JP" altLang="ja-JP" sz="2000" dirty="0"/>
              <a:t>検証</a:t>
            </a:r>
            <a:endParaRPr lang="en-US" altLang="ja-JP" sz="2000" dirty="0"/>
          </a:p>
          <a:p>
            <a:r>
              <a:rPr lang="ja-JP" altLang="en-US" sz="2000" dirty="0">
                <a:solidFill>
                  <a:srgbClr val="404040"/>
                </a:solidFill>
                <a:latin typeface="游ゴシック" panose="020B0400000000000000" pitchFamily="50" charset="-128"/>
                <a:ea typeface="游ゴシック" panose="020B0400000000000000" pitchFamily="50" charset="-128"/>
              </a:rPr>
              <a:t>　　　　　　</a:t>
            </a:r>
            <a:r>
              <a:rPr lang="ja-JP" altLang="en-US" sz="2000" dirty="0" smtClean="0">
                <a:solidFill>
                  <a:srgbClr val="404040"/>
                </a:solidFill>
                <a:latin typeface="游ゴシック" panose="020B0400000000000000" pitchFamily="50" charset="-128"/>
                <a:ea typeface="游ゴシック" panose="020B0400000000000000" pitchFamily="50" charset="-128"/>
              </a:rPr>
              <a:t>　　　　</a:t>
            </a:r>
            <a:endParaRPr lang="en-US" altLang="ja-JP" dirty="0">
              <a:solidFill>
                <a:srgbClr val="404040"/>
              </a:solidFill>
              <a:latin typeface="游ゴシック" panose="020B0400000000000000" pitchFamily="50" charset="-128"/>
              <a:ea typeface="游ゴシック" panose="020B0400000000000000" pitchFamily="50" charset="-128"/>
            </a:endParaRPr>
          </a:p>
          <a:p>
            <a:pPr marL="342900" indent="-342900">
              <a:buFont typeface="Arial" panose="020B0604020202020204" pitchFamily="34" charset="0"/>
              <a:buChar char="•"/>
            </a:pPr>
            <a:endParaRPr lang="en-US" altLang="ja-JP" sz="2000" dirty="0"/>
          </a:p>
        </p:txBody>
      </p:sp>
      <p:graphicFrame>
        <p:nvGraphicFramePr>
          <p:cNvPr id="2" name="表 1"/>
          <p:cNvGraphicFramePr>
            <a:graphicFrameLocks noGrp="1"/>
          </p:cNvGraphicFramePr>
          <p:nvPr>
            <p:extLst>
              <p:ext uri="{D42A27DB-BD31-4B8C-83A1-F6EECF244321}">
                <p14:modId xmlns:p14="http://schemas.microsoft.com/office/powerpoint/2010/main" val="2370947325"/>
              </p:ext>
            </p:extLst>
          </p:nvPr>
        </p:nvGraphicFramePr>
        <p:xfrm>
          <a:off x="1430423" y="2829189"/>
          <a:ext cx="10392608" cy="1912843"/>
        </p:xfrm>
        <a:graphic>
          <a:graphicData uri="http://schemas.openxmlformats.org/drawingml/2006/table">
            <a:tbl>
              <a:tblPr firstRow="1" bandRow="1">
                <a:tableStyleId>{5C22544A-7EE6-4342-B048-85BDC9FD1C3A}</a:tableStyleId>
              </a:tblPr>
              <a:tblGrid>
                <a:gridCol w="321747">
                  <a:extLst>
                    <a:ext uri="{9D8B030D-6E8A-4147-A177-3AD203B41FA5}">
                      <a16:colId xmlns:a16="http://schemas.microsoft.com/office/drawing/2014/main" val="1934036223"/>
                    </a:ext>
                  </a:extLst>
                </a:gridCol>
                <a:gridCol w="2980251">
                  <a:extLst>
                    <a:ext uri="{9D8B030D-6E8A-4147-A177-3AD203B41FA5}">
                      <a16:colId xmlns:a16="http://schemas.microsoft.com/office/drawing/2014/main" val="3975233321"/>
                    </a:ext>
                  </a:extLst>
                </a:gridCol>
                <a:gridCol w="4900863">
                  <a:extLst>
                    <a:ext uri="{9D8B030D-6E8A-4147-A177-3AD203B41FA5}">
                      <a16:colId xmlns:a16="http://schemas.microsoft.com/office/drawing/2014/main" val="2203106488"/>
                    </a:ext>
                  </a:extLst>
                </a:gridCol>
                <a:gridCol w="2189747">
                  <a:extLst>
                    <a:ext uri="{9D8B030D-6E8A-4147-A177-3AD203B41FA5}">
                      <a16:colId xmlns:a16="http://schemas.microsoft.com/office/drawing/2014/main" val="4258995627"/>
                    </a:ext>
                  </a:extLst>
                </a:gridCol>
              </a:tblGrid>
              <a:tr h="266923">
                <a:tc>
                  <a:txBody>
                    <a:bodyPr/>
                    <a:lstStyle/>
                    <a:p>
                      <a:r>
                        <a:rPr kumimoji="1" lang="en-US" altLang="ja-JP" sz="1050" dirty="0" smtClean="0">
                          <a:latin typeface="+mj-ea"/>
                          <a:ea typeface="+mj-ea"/>
                        </a:rPr>
                        <a:t>#</a:t>
                      </a:r>
                      <a:endParaRPr kumimoji="1" lang="ja-JP" altLang="en-US" sz="1050" dirty="0">
                        <a:latin typeface="+mj-ea"/>
                        <a:ea typeface="+mj-ea"/>
                      </a:endParaRPr>
                    </a:p>
                  </a:txBody>
                  <a:tcPr/>
                </a:tc>
                <a:tc>
                  <a:txBody>
                    <a:bodyPr/>
                    <a:lstStyle/>
                    <a:p>
                      <a:r>
                        <a:rPr kumimoji="1" lang="ja-JP" altLang="en-US" sz="1050" dirty="0" smtClean="0">
                          <a:latin typeface="+mj-ea"/>
                          <a:ea typeface="+mj-ea"/>
                        </a:rPr>
                        <a:t>テーマ</a:t>
                      </a:r>
                      <a:endParaRPr kumimoji="1" lang="ja-JP" altLang="en-US" sz="1050" dirty="0">
                        <a:latin typeface="+mj-ea"/>
                        <a:ea typeface="+mj-ea"/>
                      </a:endParaRPr>
                    </a:p>
                  </a:txBody>
                  <a:tcPr/>
                </a:tc>
                <a:tc>
                  <a:txBody>
                    <a:bodyPr/>
                    <a:lstStyle/>
                    <a:p>
                      <a:r>
                        <a:rPr kumimoji="1" lang="ja-JP" altLang="en-US" sz="1050" dirty="0" smtClean="0">
                          <a:latin typeface="+mj-ea"/>
                          <a:ea typeface="+mj-ea"/>
                        </a:rPr>
                        <a:t>概要</a:t>
                      </a:r>
                      <a:endParaRPr kumimoji="1" lang="ja-JP" altLang="en-US" sz="1050" dirty="0">
                        <a:latin typeface="+mj-ea"/>
                        <a:ea typeface="+mj-ea"/>
                      </a:endParaRPr>
                    </a:p>
                  </a:txBody>
                  <a:tcPr/>
                </a:tc>
                <a:tc>
                  <a:txBody>
                    <a:bodyPr/>
                    <a:lstStyle/>
                    <a:p>
                      <a:r>
                        <a:rPr kumimoji="1" lang="ja-JP" altLang="en-US" sz="1050" dirty="0" smtClean="0">
                          <a:latin typeface="+mj-ea"/>
                          <a:ea typeface="+mj-ea"/>
                        </a:rPr>
                        <a:t>成果物</a:t>
                      </a:r>
                      <a:endParaRPr kumimoji="1" lang="ja-JP" altLang="en-US" sz="1050" dirty="0">
                        <a:latin typeface="+mj-ea"/>
                        <a:ea typeface="+mj-ea"/>
                      </a:endParaRPr>
                    </a:p>
                  </a:txBody>
                  <a:tcPr/>
                </a:tc>
                <a:extLst>
                  <a:ext uri="{0D108BD9-81ED-4DB2-BD59-A6C34878D82A}">
                    <a16:rowId xmlns:a16="http://schemas.microsoft.com/office/drawing/2014/main" val="975756156"/>
                  </a:ext>
                </a:extLst>
              </a:tr>
              <a:tr h="370840">
                <a:tc>
                  <a:txBody>
                    <a:bodyPr/>
                    <a:lstStyle/>
                    <a:p>
                      <a:r>
                        <a:rPr kumimoji="1" lang="en-US" altLang="ja-JP" sz="1200" dirty="0" smtClean="0">
                          <a:latin typeface="+mn-ea"/>
                          <a:ea typeface="+mn-ea"/>
                        </a:rPr>
                        <a:t>1</a:t>
                      </a:r>
                      <a:endParaRPr kumimoji="1" lang="ja-JP" altLang="en-US" sz="1200" dirty="0">
                        <a:latin typeface="+mn-ea"/>
                        <a:ea typeface="+mn-ea"/>
                      </a:endParaRPr>
                    </a:p>
                  </a:txBody>
                  <a:tcPr/>
                </a:tc>
                <a:tc>
                  <a:txBody>
                    <a:bodyPr/>
                    <a:lstStyle/>
                    <a:p>
                      <a:r>
                        <a:rPr kumimoji="1" lang="ja-JP" altLang="en-US" sz="1200" dirty="0" smtClean="0">
                          <a:latin typeface="+mn-ea"/>
                          <a:ea typeface="+mn-ea"/>
                        </a:rPr>
                        <a:t>電子カルテベンダ差異による、</a:t>
                      </a:r>
                      <a:r>
                        <a:rPr kumimoji="1" lang="en-US" altLang="ja-JP" sz="1200" dirty="0" smtClean="0">
                          <a:latin typeface="+mn-ea"/>
                          <a:ea typeface="+mn-ea"/>
                        </a:rPr>
                        <a:t>MML</a:t>
                      </a:r>
                      <a:r>
                        <a:rPr kumimoji="1" lang="ja-JP" altLang="en-US" sz="1200" dirty="0" smtClean="0">
                          <a:latin typeface="+mn-ea"/>
                          <a:ea typeface="+mn-ea"/>
                        </a:rPr>
                        <a:t>モジュールの傾向分析</a:t>
                      </a:r>
                      <a:r>
                        <a:rPr kumimoji="1" lang="en-US" altLang="ja-JP" sz="1200" dirty="0" smtClean="0">
                          <a:latin typeface="+mn-ea"/>
                          <a:ea typeface="+mn-ea"/>
                        </a:rPr>
                        <a:t>/</a:t>
                      </a:r>
                      <a:r>
                        <a:rPr kumimoji="1" lang="ja-JP" altLang="en-US" sz="1200" dirty="0" smtClean="0">
                          <a:latin typeface="+mn-ea"/>
                          <a:ea typeface="+mn-ea"/>
                        </a:rPr>
                        <a:t>差異確認</a:t>
                      </a:r>
                      <a:endParaRPr kumimoji="1" lang="ja-JP" altLang="en-US" sz="1200" dirty="0">
                        <a:latin typeface="+mn-ea"/>
                        <a:ea typeface="+mn-ea"/>
                      </a:endParaRPr>
                    </a:p>
                  </a:txBody>
                  <a:tcPr/>
                </a:tc>
                <a:tc>
                  <a:txBody>
                    <a:bodyPr/>
                    <a:lstStyle/>
                    <a:p>
                      <a:pPr marL="285750" indent="-285750">
                        <a:buFont typeface="Wingdings" panose="05000000000000000000" pitchFamily="2" charset="2"/>
                        <a:buChar char="ü"/>
                      </a:pPr>
                      <a:r>
                        <a:rPr kumimoji="1" lang="ja-JP" altLang="en-US" sz="1200" dirty="0" smtClean="0">
                          <a:latin typeface="+mn-ea"/>
                          <a:ea typeface="+mn-ea"/>
                        </a:rPr>
                        <a:t>ベンダごとの格納データの傾向分析、構造差異について、観点を定義のうえ、確認を実施。（</a:t>
                      </a:r>
                      <a:r>
                        <a:rPr kumimoji="1" lang="en-US" altLang="ja-JP" sz="1200" dirty="0" smtClean="0">
                          <a:latin typeface="+mn-ea"/>
                          <a:ea typeface="+mn-ea"/>
                        </a:rPr>
                        <a:t>※</a:t>
                      </a:r>
                      <a:r>
                        <a:rPr kumimoji="1" lang="ja-JP" altLang="en-US" sz="1200" dirty="0" smtClean="0">
                          <a:latin typeface="+mn-ea"/>
                          <a:ea typeface="+mn-ea"/>
                        </a:rPr>
                        <a:t>想定している分析内容：利用タグ解析</a:t>
                      </a:r>
                      <a:r>
                        <a:rPr kumimoji="1" lang="en-US" altLang="ja-JP" sz="1200" dirty="0" smtClean="0">
                          <a:latin typeface="+mn-ea"/>
                          <a:ea typeface="+mn-ea"/>
                        </a:rPr>
                        <a:t>/</a:t>
                      </a:r>
                      <a:r>
                        <a:rPr kumimoji="1" lang="ja-JP" altLang="en-US" sz="1200" dirty="0" smtClean="0">
                          <a:latin typeface="+mn-ea"/>
                          <a:ea typeface="+mn-ea"/>
                        </a:rPr>
                        <a:t>タグの存在確認</a:t>
                      </a:r>
                      <a:r>
                        <a:rPr kumimoji="1" lang="en-US" altLang="ja-JP" sz="1200" dirty="0" smtClean="0">
                          <a:latin typeface="+mn-ea"/>
                          <a:ea typeface="+mn-ea"/>
                        </a:rPr>
                        <a:t>/</a:t>
                      </a:r>
                      <a:r>
                        <a:rPr kumimoji="1" lang="ja-JP" altLang="en-US" sz="1200" dirty="0" smtClean="0">
                          <a:latin typeface="+mn-ea"/>
                          <a:ea typeface="+mn-ea"/>
                        </a:rPr>
                        <a:t>外部ファイル</a:t>
                      </a:r>
                      <a:r>
                        <a:rPr kumimoji="1" lang="en-US" altLang="ja-JP" sz="1200" dirty="0" smtClean="0">
                          <a:latin typeface="+mn-ea"/>
                          <a:ea typeface="+mn-ea"/>
                        </a:rPr>
                        <a:t>(html</a:t>
                      </a:r>
                      <a:r>
                        <a:rPr kumimoji="1" lang="ja-JP" altLang="en-US" sz="1200" dirty="0" smtClean="0">
                          <a:latin typeface="+mn-ea"/>
                          <a:ea typeface="+mn-ea"/>
                        </a:rPr>
                        <a:t>等）確認）</a:t>
                      </a:r>
                    </a:p>
                    <a:p>
                      <a:pPr marL="285750" indent="-285750">
                        <a:buFont typeface="Wingdings" panose="05000000000000000000" pitchFamily="2" charset="2"/>
                        <a:buChar char="ü"/>
                      </a:pPr>
                      <a:r>
                        <a:rPr kumimoji="1" lang="ja-JP" altLang="en-US" sz="1200" dirty="0" smtClean="0">
                          <a:latin typeface="+mn-ea"/>
                          <a:ea typeface="+mn-ea"/>
                        </a:rPr>
                        <a:t>対象とする</a:t>
                      </a:r>
                      <a:r>
                        <a:rPr kumimoji="1" lang="en-US" altLang="ja-JP" sz="1200" dirty="0" smtClean="0">
                          <a:latin typeface="+mn-ea"/>
                          <a:ea typeface="+mn-ea"/>
                        </a:rPr>
                        <a:t>MML</a:t>
                      </a:r>
                      <a:r>
                        <a:rPr kumimoji="1" lang="ja-JP" altLang="en-US" sz="1200" dirty="0" smtClean="0">
                          <a:latin typeface="+mn-ea"/>
                          <a:ea typeface="+mn-ea"/>
                        </a:rPr>
                        <a:t>モジュールについては、対象とするモジュールを選定のうえ実施を予定。</a:t>
                      </a:r>
                      <a:endParaRPr kumimoji="1" lang="ja-JP" altLang="en-US" sz="1200" dirty="0">
                        <a:latin typeface="+mn-ea"/>
                        <a:ea typeface="+mn-ea"/>
                      </a:endParaRPr>
                    </a:p>
                  </a:txBody>
                  <a:tcPr/>
                </a:tc>
                <a:tc>
                  <a:txBody>
                    <a:bodyPr/>
                    <a:lstStyle/>
                    <a:p>
                      <a:pPr marL="0" indent="0">
                        <a:buFont typeface="Wingdings" panose="05000000000000000000" pitchFamily="2" charset="2"/>
                        <a:buNone/>
                      </a:pPr>
                      <a:r>
                        <a:rPr kumimoji="1" lang="ja-JP" altLang="en-US" sz="1200" dirty="0" smtClean="0">
                          <a:latin typeface="+mn-ea"/>
                          <a:ea typeface="+mn-ea"/>
                        </a:rPr>
                        <a:t>ベンダ間の</a:t>
                      </a:r>
                      <a:r>
                        <a:rPr kumimoji="1" lang="en-US" altLang="ja-JP" sz="1200" dirty="0" smtClean="0">
                          <a:latin typeface="+mn-ea"/>
                          <a:ea typeface="+mn-ea"/>
                        </a:rPr>
                        <a:t>MML</a:t>
                      </a:r>
                      <a:r>
                        <a:rPr kumimoji="1" lang="ja-JP" altLang="en-US" sz="1200" dirty="0" smtClean="0">
                          <a:latin typeface="+mn-ea"/>
                          <a:ea typeface="+mn-ea"/>
                        </a:rPr>
                        <a:t>差異分析結果</a:t>
                      </a:r>
                      <a:endParaRPr kumimoji="1" lang="ja-JP" altLang="en-US" sz="1200" dirty="0">
                        <a:latin typeface="+mn-ea"/>
                        <a:ea typeface="+mn-ea"/>
                      </a:endParaRPr>
                    </a:p>
                  </a:txBody>
                  <a:tcPr/>
                </a:tc>
                <a:extLst>
                  <a:ext uri="{0D108BD9-81ED-4DB2-BD59-A6C34878D82A}">
                    <a16:rowId xmlns:a16="http://schemas.microsoft.com/office/drawing/2014/main" val="4259466754"/>
                  </a:ext>
                </a:extLst>
              </a:tr>
              <a:tr h="370840">
                <a:tc>
                  <a:txBody>
                    <a:bodyPr/>
                    <a:lstStyle/>
                    <a:p>
                      <a:r>
                        <a:rPr kumimoji="1" lang="en-US" altLang="ja-JP" sz="1200" dirty="0" smtClean="0">
                          <a:latin typeface="+mn-ea"/>
                          <a:ea typeface="+mn-ea"/>
                        </a:rPr>
                        <a:t>2</a:t>
                      </a:r>
                      <a:endParaRPr kumimoji="1" lang="ja-JP" altLang="en-US" sz="1200" dirty="0">
                        <a:latin typeface="+mn-ea"/>
                        <a:ea typeface="+mn-ea"/>
                      </a:endParaRPr>
                    </a:p>
                  </a:txBody>
                  <a:tcPr/>
                </a:tc>
                <a:tc>
                  <a:txBody>
                    <a:bodyPr/>
                    <a:lstStyle/>
                    <a:p>
                      <a:r>
                        <a:rPr kumimoji="1" lang="ja-JP" altLang="en-US" sz="1200" dirty="0" smtClean="0">
                          <a:latin typeface="+mn-ea"/>
                          <a:ea typeface="+mn-ea"/>
                        </a:rPr>
                        <a:t>レセプト</a:t>
                      </a:r>
                      <a:r>
                        <a:rPr kumimoji="1" lang="en-US" altLang="ja-JP" sz="1200" dirty="0" smtClean="0">
                          <a:latin typeface="+mn-ea"/>
                          <a:ea typeface="+mn-ea"/>
                        </a:rPr>
                        <a:t>-</a:t>
                      </a:r>
                      <a:r>
                        <a:rPr kumimoji="1" lang="ja-JP" altLang="en-US" sz="1200" dirty="0" smtClean="0">
                          <a:latin typeface="+mn-ea"/>
                          <a:ea typeface="+mn-ea"/>
                        </a:rPr>
                        <a:t>電子カルテ間の処方データ差異分析</a:t>
                      </a:r>
                      <a:endParaRPr kumimoji="1" lang="ja-JP" altLang="en-US" sz="1200" dirty="0">
                        <a:latin typeface="+mn-ea"/>
                        <a:ea typeface="+mn-ea"/>
                      </a:endParaRPr>
                    </a:p>
                  </a:txBody>
                  <a:tcPr/>
                </a:tc>
                <a:tc>
                  <a:txBody>
                    <a:bodyPr/>
                    <a:lstStyle/>
                    <a:p>
                      <a:pPr marL="285750" indent="-285750">
                        <a:buFont typeface="Wingdings" panose="05000000000000000000" pitchFamily="2" charset="2"/>
                        <a:buChar char="ü"/>
                      </a:pPr>
                      <a:r>
                        <a:rPr kumimoji="1" lang="en-US" altLang="ja-JP" sz="1200" dirty="0" smtClean="0">
                          <a:latin typeface="+mn-ea"/>
                          <a:ea typeface="+mn-ea"/>
                        </a:rPr>
                        <a:t>MML</a:t>
                      </a:r>
                      <a:r>
                        <a:rPr kumimoji="1" lang="ja-JP" altLang="en-US" sz="1200" dirty="0" err="1" smtClean="0">
                          <a:latin typeface="+mn-ea"/>
                          <a:ea typeface="+mn-ea"/>
                        </a:rPr>
                        <a:t>、</a:t>
                      </a:r>
                      <a:r>
                        <a:rPr kumimoji="1" lang="ja-JP" altLang="en-US" sz="1200" dirty="0" smtClean="0">
                          <a:latin typeface="+mn-ea"/>
                          <a:ea typeface="+mn-ea"/>
                        </a:rPr>
                        <a:t>およびレセプト記載の薬剤の件数</a:t>
                      </a:r>
                      <a:r>
                        <a:rPr kumimoji="1" lang="en-US" altLang="ja-JP" sz="1200" dirty="0" smtClean="0">
                          <a:latin typeface="+mn-ea"/>
                          <a:ea typeface="+mn-ea"/>
                        </a:rPr>
                        <a:t>/</a:t>
                      </a:r>
                      <a:r>
                        <a:rPr kumimoji="1" lang="ja-JP" altLang="en-US" sz="1200" dirty="0" smtClean="0">
                          <a:latin typeface="+mn-ea"/>
                          <a:ea typeface="+mn-ea"/>
                        </a:rPr>
                        <a:t>種類</a:t>
                      </a:r>
                      <a:r>
                        <a:rPr kumimoji="1" lang="en-US" altLang="ja-JP" sz="1200" dirty="0" smtClean="0">
                          <a:latin typeface="+mn-ea"/>
                          <a:ea typeface="+mn-ea"/>
                        </a:rPr>
                        <a:t>/</a:t>
                      </a:r>
                      <a:r>
                        <a:rPr kumimoji="1" lang="ja-JP" altLang="en-US" sz="1200" dirty="0" smtClean="0">
                          <a:latin typeface="+mn-ea"/>
                          <a:ea typeface="+mn-ea"/>
                        </a:rPr>
                        <a:t>投与年月日の差異の確認を実施。</a:t>
                      </a:r>
                      <a:endParaRPr kumimoji="1" lang="en-US" altLang="ja-JP" sz="1200" dirty="0" smtClean="0">
                        <a:latin typeface="+mn-ea"/>
                        <a:ea typeface="+mn-ea"/>
                      </a:endParaRPr>
                    </a:p>
                    <a:p>
                      <a:pPr marL="285750" indent="-285750">
                        <a:buFont typeface="Wingdings" panose="05000000000000000000" pitchFamily="2" charset="2"/>
                        <a:buChar char="ü"/>
                      </a:pPr>
                      <a:r>
                        <a:rPr kumimoji="1" lang="ja-JP" altLang="en-US" sz="1200" dirty="0" smtClean="0">
                          <a:latin typeface="+mn-ea"/>
                          <a:ea typeface="+mn-ea"/>
                        </a:rPr>
                        <a:t>対象とする薬剤については、一部の薬剤に限定して実施する可能性有。</a:t>
                      </a:r>
                      <a:endParaRPr kumimoji="1" lang="ja-JP" altLang="en-US" sz="1200" dirty="0">
                        <a:latin typeface="+mn-ea"/>
                        <a:ea typeface="+mn-ea"/>
                      </a:endParaRPr>
                    </a:p>
                  </a:txBody>
                  <a:tcPr/>
                </a:tc>
                <a:tc>
                  <a:txBody>
                    <a:bodyPr/>
                    <a:lstStyle/>
                    <a:p>
                      <a:r>
                        <a:rPr kumimoji="1" lang="ja-JP" altLang="en-US" sz="1200" dirty="0" smtClean="0">
                          <a:latin typeface="+mn-ea"/>
                          <a:ea typeface="+mn-ea"/>
                        </a:rPr>
                        <a:t>処方データの差異分析結果</a:t>
                      </a:r>
                      <a:endParaRPr kumimoji="1" lang="ja-JP" altLang="en-US" sz="1200" dirty="0">
                        <a:latin typeface="+mn-ea"/>
                        <a:ea typeface="+mn-ea"/>
                      </a:endParaRPr>
                    </a:p>
                  </a:txBody>
                  <a:tcPr/>
                </a:tc>
                <a:extLst>
                  <a:ext uri="{0D108BD9-81ED-4DB2-BD59-A6C34878D82A}">
                    <a16:rowId xmlns:a16="http://schemas.microsoft.com/office/drawing/2014/main" val="2861458197"/>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450753049"/>
              </p:ext>
            </p:extLst>
          </p:nvPr>
        </p:nvGraphicFramePr>
        <p:xfrm>
          <a:off x="1438445" y="5275595"/>
          <a:ext cx="10392608" cy="1089883"/>
        </p:xfrm>
        <a:graphic>
          <a:graphicData uri="http://schemas.openxmlformats.org/drawingml/2006/table">
            <a:tbl>
              <a:tblPr firstRow="1" bandRow="1">
                <a:tableStyleId>{5C22544A-7EE6-4342-B048-85BDC9FD1C3A}</a:tableStyleId>
              </a:tblPr>
              <a:tblGrid>
                <a:gridCol w="321747">
                  <a:extLst>
                    <a:ext uri="{9D8B030D-6E8A-4147-A177-3AD203B41FA5}">
                      <a16:colId xmlns:a16="http://schemas.microsoft.com/office/drawing/2014/main" val="1934036223"/>
                    </a:ext>
                  </a:extLst>
                </a:gridCol>
                <a:gridCol w="2980251">
                  <a:extLst>
                    <a:ext uri="{9D8B030D-6E8A-4147-A177-3AD203B41FA5}">
                      <a16:colId xmlns:a16="http://schemas.microsoft.com/office/drawing/2014/main" val="3975233321"/>
                    </a:ext>
                  </a:extLst>
                </a:gridCol>
                <a:gridCol w="4900863">
                  <a:extLst>
                    <a:ext uri="{9D8B030D-6E8A-4147-A177-3AD203B41FA5}">
                      <a16:colId xmlns:a16="http://schemas.microsoft.com/office/drawing/2014/main" val="2203106488"/>
                    </a:ext>
                  </a:extLst>
                </a:gridCol>
                <a:gridCol w="2189747">
                  <a:extLst>
                    <a:ext uri="{9D8B030D-6E8A-4147-A177-3AD203B41FA5}">
                      <a16:colId xmlns:a16="http://schemas.microsoft.com/office/drawing/2014/main" val="4258995627"/>
                    </a:ext>
                  </a:extLst>
                </a:gridCol>
              </a:tblGrid>
              <a:tr h="266923">
                <a:tc>
                  <a:txBody>
                    <a:bodyPr/>
                    <a:lstStyle/>
                    <a:p>
                      <a:r>
                        <a:rPr kumimoji="1" lang="en-US" altLang="ja-JP" sz="1050" dirty="0" smtClean="0">
                          <a:latin typeface="+mj-ea"/>
                          <a:ea typeface="+mj-ea"/>
                        </a:rPr>
                        <a:t>#</a:t>
                      </a:r>
                      <a:endParaRPr kumimoji="1" lang="ja-JP" altLang="en-US" sz="1050" dirty="0">
                        <a:latin typeface="+mj-ea"/>
                        <a:ea typeface="+mj-ea"/>
                      </a:endParaRPr>
                    </a:p>
                  </a:txBody>
                  <a:tcPr/>
                </a:tc>
                <a:tc>
                  <a:txBody>
                    <a:bodyPr/>
                    <a:lstStyle/>
                    <a:p>
                      <a:r>
                        <a:rPr kumimoji="1" lang="ja-JP" altLang="en-US" sz="1050" dirty="0" smtClean="0">
                          <a:latin typeface="+mj-ea"/>
                          <a:ea typeface="+mj-ea"/>
                        </a:rPr>
                        <a:t>テーマ</a:t>
                      </a:r>
                      <a:endParaRPr kumimoji="1" lang="ja-JP" altLang="en-US" sz="1050" dirty="0">
                        <a:latin typeface="+mj-ea"/>
                        <a:ea typeface="+mj-ea"/>
                      </a:endParaRPr>
                    </a:p>
                  </a:txBody>
                  <a:tcPr/>
                </a:tc>
                <a:tc>
                  <a:txBody>
                    <a:bodyPr/>
                    <a:lstStyle/>
                    <a:p>
                      <a:r>
                        <a:rPr kumimoji="1" lang="ja-JP" altLang="en-US" sz="1050" dirty="0" smtClean="0">
                          <a:latin typeface="+mj-ea"/>
                          <a:ea typeface="+mj-ea"/>
                        </a:rPr>
                        <a:t>概要</a:t>
                      </a:r>
                      <a:endParaRPr kumimoji="1" lang="ja-JP" altLang="en-US" sz="1050" dirty="0">
                        <a:latin typeface="+mj-ea"/>
                        <a:ea typeface="+mj-ea"/>
                      </a:endParaRPr>
                    </a:p>
                  </a:txBody>
                  <a:tcPr/>
                </a:tc>
                <a:tc>
                  <a:txBody>
                    <a:bodyPr/>
                    <a:lstStyle/>
                    <a:p>
                      <a:r>
                        <a:rPr kumimoji="1" lang="ja-JP" altLang="en-US" sz="1050" dirty="0" smtClean="0">
                          <a:latin typeface="+mj-ea"/>
                          <a:ea typeface="+mj-ea"/>
                        </a:rPr>
                        <a:t>成果物</a:t>
                      </a:r>
                      <a:endParaRPr kumimoji="1" lang="ja-JP" altLang="en-US" sz="1050" dirty="0">
                        <a:latin typeface="+mj-ea"/>
                        <a:ea typeface="+mj-ea"/>
                      </a:endParaRPr>
                    </a:p>
                  </a:txBody>
                  <a:tcPr/>
                </a:tc>
                <a:extLst>
                  <a:ext uri="{0D108BD9-81ED-4DB2-BD59-A6C34878D82A}">
                    <a16:rowId xmlns:a16="http://schemas.microsoft.com/office/drawing/2014/main" val="975756156"/>
                  </a:ext>
                </a:extLst>
              </a:tr>
              <a:tr h="370840">
                <a:tc>
                  <a:txBody>
                    <a:bodyPr/>
                    <a:lstStyle/>
                    <a:p>
                      <a:r>
                        <a:rPr kumimoji="1" lang="en-US" altLang="ja-JP" sz="1200" dirty="0" smtClean="0">
                          <a:latin typeface="+mn-ea"/>
                          <a:ea typeface="+mn-ea"/>
                        </a:rPr>
                        <a:t>1</a:t>
                      </a:r>
                      <a:endParaRPr kumimoji="1" lang="ja-JP" altLang="en-US" sz="1200" dirty="0">
                        <a:latin typeface="+mn-ea"/>
                        <a:ea typeface="+mn-ea"/>
                      </a:endParaRPr>
                    </a:p>
                  </a:txBody>
                  <a:tcPr/>
                </a:tc>
                <a:tc>
                  <a:txBody>
                    <a:bodyPr/>
                    <a:lstStyle/>
                    <a:p>
                      <a:r>
                        <a:rPr kumimoji="1" lang="en-US" altLang="ja-JP" sz="1200" dirty="0" smtClean="0">
                          <a:latin typeface="+mn-ea"/>
                          <a:ea typeface="+mn-ea"/>
                        </a:rPr>
                        <a:t>MML</a:t>
                      </a:r>
                      <a:r>
                        <a:rPr kumimoji="1" lang="ja-JP" altLang="en-US" sz="1200" dirty="0" smtClean="0">
                          <a:latin typeface="+mn-ea"/>
                          <a:ea typeface="+mn-ea"/>
                        </a:rPr>
                        <a:t>モジュールのデータ抽出・構造化ツールの開発</a:t>
                      </a:r>
                      <a:r>
                        <a:rPr kumimoji="1" lang="en-US" altLang="ja-JP" sz="1200" dirty="0" smtClean="0">
                          <a:latin typeface="+mn-ea"/>
                          <a:ea typeface="+mn-ea"/>
                        </a:rPr>
                        <a:t>/</a:t>
                      </a:r>
                      <a:r>
                        <a:rPr kumimoji="1" lang="ja-JP" altLang="en-US" sz="1200" dirty="0" smtClean="0">
                          <a:latin typeface="+mn-ea"/>
                          <a:ea typeface="+mn-ea"/>
                        </a:rPr>
                        <a:t>検証</a:t>
                      </a:r>
                    </a:p>
                    <a:p>
                      <a:endParaRPr kumimoji="1" lang="ja-JP" altLang="en-US" sz="1200" dirty="0">
                        <a:latin typeface="+mn-ea"/>
                        <a:ea typeface="+mn-ea"/>
                      </a:endParaRPr>
                    </a:p>
                  </a:txBody>
                  <a:tcPr/>
                </a:tc>
                <a:tc>
                  <a:txBody>
                    <a:bodyPr/>
                    <a:lstStyle/>
                    <a:p>
                      <a:pPr marL="285750" indent="-285750">
                        <a:buFont typeface="Wingdings" panose="05000000000000000000" pitchFamily="2" charset="2"/>
                        <a:buChar char="ü"/>
                      </a:pPr>
                      <a:r>
                        <a:rPr kumimoji="1" lang="ja-JP" altLang="en-US" sz="1200" dirty="0" smtClean="0">
                          <a:latin typeface="+mn-ea"/>
                          <a:ea typeface="+mn-ea"/>
                        </a:rPr>
                        <a:t>上記</a:t>
                      </a:r>
                      <a:r>
                        <a:rPr kumimoji="1" lang="en-US" altLang="ja-JP" sz="1200" dirty="0" smtClean="0">
                          <a:latin typeface="+mn-ea"/>
                          <a:ea typeface="+mn-ea"/>
                        </a:rPr>
                        <a:t>MML</a:t>
                      </a:r>
                      <a:r>
                        <a:rPr kumimoji="1" lang="ja-JP" altLang="en-US" sz="1200" dirty="0" smtClean="0">
                          <a:latin typeface="+mn-ea"/>
                          <a:ea typeface="+mn-ea"/>
                        </a:rPr>
                        <a:t>モジュールの傾向分析結果を踏まえて、プログラムの作成を実施する。</a:t>
                      </a:r>
                      <a:endParaRPr kumimoji="1" lang="en-US" altLang="ja-JP" sz="1200" dirty="0" smtClean="0">
                        <a:latin typeface="+mn-ea"/>
                        <a:ea typeface="+mn-ea"/>
                      </a:endParaRPr>
                    </a:p>
                    <a:p>
                      <a:pPr marL="285750" indent="-285750">
                        <a:buFont typeface="Wingdings" panose="05000000000000000000" pitchFamily="2" charset="2"/>
                        <a:buChar char="ü"/>
                      </a:pPr>
                      <a:r>
                        <a:rPr kumimoji="1" lang="ja-JP" altLang="en-US" sz="1200" dirty="0" smtClean="0">
                          <a:latin typeface="+mn-ea"/>
                          <a:ea typeface="+mn-ea"/>
                        </a:rPr>
                        <a:t>作成したプログラムについては、千年カルテ二次利用側に適用し、プログラムの拡張を行う。</a:t>
                      </a:r>
                      <a:endParaRPr kumimoji="1" lang="en-US" altLang="ja-JP" sz="1200" dirty="0" smtClean="0">
                        <a:latin typeface="+mn-ea"/>
                        <a:ea typeface="+mn-ea"/>
                      </a:endParaRPr>
                    </a:p>
                  </a:txBody>
                  <a:tcPr/>
                </a:tc>
                <a:tc>
                  <a:txBody>
                    <a:bodyPr/>
                    <a:lstStyle/>
                    <a:p>
                      <a:pPr marL="0" indent="0">
                        <a:buFont typeface="Wingdings" panose="05000000000000000000" pitchFamily="2" charset="2"/>
                        <a:buNone/>
                      </a:pPr>
                      <a:r>
                        <a:rPr kumimoji="1" lang="ja-JP" altLang="en-US" sz="1200" dirty="0" smtClean="0">
                          <a:latin typeface="+mn-ea"/>
                          <a:ea typeface="+mn-ea"/>
                        </a:rPr>
                        <a:t>作成プログラム一覧</a:t>
                      </a:r>
                      <a:endParaRPr kumimoji="1" lang="en-US" altLang="ja-JP" sz="1200" dirty="0" smtClean="0">
                        <a:latin typeface="+mn-ea"/>
                        <a:ea typeface="+mn-ea"/>
                      </a:endParaRPr>
                    </a:p>
                  </a:txBody>
                  <a:tcPr/>
                </a:tc>
                <a:extLst>
                  <a:ext uri="{0D108BD9-81ED-4DB2-BD59-A6C34878D82A}">
                    <a16:rowId xmlns:a16="http://schemas.microsoft.com/office/drawing/2014/main" val="4259466754"/>
                  </a:ext>
                </a:extLst>
              </a:tr>
            </a:tbl>
          </a:graphicData>
        </a:graphic>
      </p:graphicFrame>
      <p:sp>
        <p:nvSpPr>
          <p:cNvPr id="7" name="正方形/長方形 6"/>
          <p:cNvSpPr/>
          <p:nvPr/>
        </p:nvSpPr>
        <p:spPr>
          <a:xfrm>
            <a:off x="10365897" y="202301"/>
            <a:ext cx="1683144" cy="3722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400" dirty="0" smtClean="0"/>
              <a:t>キックオフ資料再掲</a:t>
            </a:r>
            <a:endParaRPr kumimoji="1" lang="ja-JP" altLang="en-US" sz="1400" dirty="0"/>
          </a:p>
        </p:txBody>
      </p:sp>
    </p:spTree>
    <p:extLst>
      <p:ext uri="{BB962C8B-B14F-4D97-AF65-F5344CB8AC3E}">
        <p14:creationId xmlns:p14="http://schemas.microsoft.com/office/powerpoint/2010/main" val="279821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実施内容（実績）</a:t>
            </a:r>
            <a:endParaRPr kumimoji="1" lang="ja-JP" altLang="en-US" dirty="0"/>
          </a:p>
        </p:txBody>
      </p:sp>
      <p:sp>
        <p:nvSpPr>
          <p:cNvPr id="5" name="正方形/長方形 4"/>
          <p:cNvSpPr/>
          <p:nvPr/>
        </p:nvSpPr>
        <p:spPr>
          <a:xfrm>
            <a:off x="200472" y="2389328"/>
            <a:ext cx="2520280" cy="43218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smtClean="0">
                <a:solidFill>
                  <a:schemeClr val="bg1"/>
                </a:solidFill>
                <a:latin typeface="+mn-ea"/>
                <a:cs typeface="Arial" panose="020B0604020202020204" pitchFamily="34" charset="0"/>
              </a:rPr>
              <a:t>マイル</a:t>
            </a:r>
            <a:r>
              <a:rPr lang="ja-JP" altLang="en-US" sz="1400" dirty="0">
                <a:solidFill>
                  <a:schemeClr val="bg1"/>
                </a:solidFill>
                <a:latin typeface="+mn-ea"/>
                <a:cs typeface="Arial" panose="020B0604020202020204" pitchFamily="34" charset="0"/>
              </a:rPr>
              <a:t>ストーン</a:t>
            </a:r>
            <a:endParaRPr kumimoji="1" lang="ja-JP" altLang="en-US" sz="1400" dirty="0">
              <a:solidFill>
                <a:schemeClr val="bg1"/>
              </a:solidFill>
              <a:latin typeface="+mn-ea"/>
              <a:cs typeface="Arial" panose="020B0604020202020204" pitchFamily="34" charset="0"/>
            </a:endParaRPr>
          </a:p>
        </p:txBody>
      </p:sp>
      <p:sp>
        <p:nvSpPr>
          <p:cNvPr id="7" name="正方形/長方形 6"/>
          <p:cNvSpPr/>
          <p:nvPr/>
        </p:nvSpPr>
        <p:spPr>
          <a:xfrm>
            <a:off x="704850" y="2965530"/>
            <a:ext cx="2015901" cy="3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①</a:t>
            </a:r>
            <a:r>
              <a:rPr lang="en-US" altLang="ja-JP" sz="1050" dirty="0" smtClean="0">
                <a:solidFill>
                  <a:schemeClr val="tx1"/>
                </a:solidFill>
                <a:latin typeface="+mn-ea"/>
                <a:cs typeface="Arial" panose="020B0604020202020204" pitchFamily="34" charset="0"/>
              </a:rPr>
              <a:t>-1</a:t>
            </a:r>
            <a:br>
              <a:rPr lang="en-US" altLang="ja-JP" sz="1050" dirty="0" smtClean="0">
                <a:solidFill>
                  <a:schemeClr val="tx1"/>
                </a:solidFill>
                <a:latin typeface="+mn-ea"/>
                <a:cs typeface="Arial" panose="020B0604020202020204" pitchFamily="34" charset="0"/>
              </a:rPr>
            </a:br>
            <a:r>
              <a:rPr lang="ja-JP" altLang="en-US" sz="1050" dirty="0" smtClean="0">
                <a:solidFill>
                  <a:schemeClr val="tx1"/>
                </a:solidFill>
                <a:latin typeface="+mn-ea"/>
                <a:cs typeface="Arial" panose="020B0604020202020204" pitchFamily="34" charset="0"/>
              </a:rPr>
              <a:t>ソフトウェア等インストール</a:t>
            </a:r>
            <a:endParaRPr lang="en-US" altLang="ja-JP" sz="1050" dirty="0" smtClean="0">
              <a:solidFill>
                <a:schemeClr val="tx1"/>
              </a:solidFill>
              <a:latin typeface="+mn-ea"/>
              <a:cs typeface="Arial" panose="020B0604020202020204" pitchFamily="34" charset="0"/>
            </a:endParaRPr>
          </a:p>
        </p:txBody>
      </p:sp>
      <p:sp>
        <p:nvSpPr>
          <p:cNvPr id="8" name="正方形/長方形 7"/>
          <p:cNvSpPr/>
          <p:nvPr/>
        </p:nvSpPr>
        <p:spPr>
          <a:xfrm>
            <a:off x="200474" y="2965253"/>
            <a:ext cx="431352" cy="148335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bg1"/>
                </a:solidFill>
                <a:latin typeface="+mn-ea"/>
                <a:cs typeface="Arial" panose="020B0604020202020204" pitchFamily="34" charset="0"/>
              </a:rPr>
              <a:t>①環境構築</a:t>
            </a:r>
            <a:endParaRPr kumimoji="1" lang="ja-JP" altLang="en-US" sz="1400" dirty="0">
              <a:solidFill>
                <a:schemeClr val="bg1"/>
              </a:solidFill>
              <a:latin typeface="+mn-ea"/>
              <a:cs typeface="Arial" panose="020B0604020202020204" pitchFamily="34" charset="0"/>
            </a:endParaRPr>
          </a:p>
        </p:txBody>
      </p:sp>
      <p:sp>
        <p:nvSpPr>
          <p:cNvPr id="9" name="テキスト ボックス 8"/>
          <p:cNvSpPr txBox="1"/>
          <p:nvPr/>
        </p:nvSpPr>
        <p:spPr>
          <a:xfrm>
            <a:off x="2907476" y="2352486"/>
            <a:ext cx="792187" cy="432037"/>
          </a:xfrm>
          <a:prstGeom prst="rect">
            <a:avLst/>
          </a:prstGeom>
          <a:noFill/>
        </p:spPr>
        <p:txBody>
          <a:bodyPr wrap="none" rtlCol="0" anchor="ctr" anchorCtr="0">
            <a:noAutofit/>
          </a:bodyPr>
          <a:lstStyle/>
          <a:p>
            <a:r>
              <a:rPr lang="ja-JP" altLang="en-US" sz="1400" dirty="0" smtClean="0">
                <a:solidFill>
                  <a:schemeClr val="accent2"/>
                </a:solidFill>
                <a:latin typeface="+mn-ea"/>
              </a:rPr>
              <a:t>▲キックオフ</a:t>
            </a:r>
            <a:endParaRPr lang="en-US" altLang="ja-JP" sz="1400" dirty="0" smtClean="0">
              <a:solidFill>
                <a:schemeClr val="accent2"/>
              </a:solidFill>
              <a:latin typeface="+mn-ea"/>
            </a:endParaRPr>
          </a:p>
          <a:p>
            <a:endParaRPr lang="en-US" altLang="ja-JP" sz="1400" dirty="0">
              <a:solidFill>
                <a:schemeClr val="accent2"/>
              </a:solidFill>
              <a:latin typeface="+mn-ea"/>
            </a:endParaRPr>
          </a:p>
        </p:txBody>
      </p:sp>
      <p:sp>
        <p:nvSpPr>
          <p:cNvPr id="10" name="ホームベース 9"/>
          <p:cNvSpPr/>
          <p:nvPr/>
        </p:nvSpPr>
        <p:spPr>
          <a:xfrm>
            <a:off x="2717323" y="1957802"/>
            <a:ext cx="2143159" cy="28803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atin typeface="+mn-ea"/>
              </a:rPr>
              <a:t>12</a:t>
            </a:r>
            <a:r>
              <a:rPr kumimoji="1" lang="ja-JP" altLang="en-US" sz="1400" dirty="0" smtClean="0">
                <a:latin typeface="+mn-ea"/>
              </a:rPr>
              <a:t>月</a:t>
            </a:r>
            <a:endParaRPr kumimoji="1" lang="ja-JP" altLang="en-US" sz="1400" dirty="0">
              <a:latin typeface="+mn-ea"/>
            </a:endParaRPr>
          </a:p>
        </p:txBody>
      </p:sp>
      <p:sp>
        <p:nvSpPr>
          <p:cNvPr id="12" name="ホームベース 11"/>
          <p:cNvSpPr/>
          <p:nvPr/>
        </p:nvSpPr>
        <p:spPr>
          <a:xfrm>
            <a:off x="4849417" y="1957281"/>
            <a:ext cx="1830961" cy="28803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smtClean="0">
                <a:latin typeface="+mn-ea"/>
              </a:rPr>
              <a:t>1</a:t>
            </a:r>
            <a:r>
              <a:rPr kumimoji="1" lang="ja-JP" altLang="en-US" sz="1400" dirty="0" smtClean="0">
                <a:latin typeface="+mn-ea"/>
              </a:rPr>
              <a:t>月</a:t>
            </a:r>
            <a:endParaRPr kumimoji="1" lang="ja-JP" altLang="en-US" sz="1400" dirty="0">
              <a:latin typeface="+mn-ea"/>
            </a:endParaRPr>
          </a:p>
        </p:txBody>
      </p:sp>
      <p:sp>
        <p:nvSpPr>
          <p:cNvPr id="13" name="ホームベース 12"/>
          <p:cNvSpPr/>
          <p:nvPr/>
        </p:nvSpPr>
        <p:spPr>
          <a:xfrm>
            <a:off x="4860482" y="1597240"/>
            <a:ext cx="7244405" cy="286893"/>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atin typeface="+mn-ea"/>
              </a:rPr>
              <a:t>2021</a:t>
            </a:r>
            <a:r>
              <a:rPr kumimoji="1" lang="ja-JP" altLang="en-US" sz="1400" dirty="0" smtClean="0">
                <a:latin typeface="+mn-ea"/>
              </a:rPr>
              <a:t>年</a:t>
            </a:r>
            <a:endParaRPr kumimoji="1" lang="ja-JP" altLang="en-US" sz="1400" dirty="0">
              <a:latin typeface="+mn-ea"/>
            </a:endParaRPr>
          </a:p>
        </p:txBody>
      </p:sp>
      <p:sp>
        <p:nvSpPr>
          <p:cNvPr id="14" name="ホームベース 13"/>
          <p:cNvSpPr/>
          <p:nvPr/>
        </p:nvSpPr>
        <p:spPr>
          <a:xfrm>
            <a:off x="2720752" y="1597240"/>
            <a:ext cx="2128665" cy="286893"/>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atin typeface="+mn-ea"/>
              </a:rPr>
              <a:t>2020</a:t>
            </a:r>
            <a:r>
              <a:rPr kumimoji="1" lang="ja-JP" altLang="en-US" sz="1400" dirty="0" smtClean="0">
                <a:latin typeface="+mn-ea"/>
              </a:rPr>
              <a:t>年</a:t>
            </a:r>
            <a:endParaRPr kumimoji="1" lang="ja-JP" altLang="en-US" sz="1400" dirty="0">
              <a:latin typeface="+mn-ea"/>
            </a:endParaRPr>
          </a:p>
        </p:txBody>
      </p:sp>
      <p:sp>
        <p:nvSpPr>
          <p:cNvPr id="15" name="正方形/長方形 14"/>
          <p:cNvSpPr/>
          <p:nvPr/>
        </p:nvSpPr>
        <p:spPr>
          <a:xfrm>
            <a:off x="705669" y="3381217"/>
            <a:ext cx="2015082" cy="32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①</a:t>
            </a:r>
            <a:r>
              <a:rPr lang="en-US" altLang="ja-JP" sz="1050" dirty="0" smtClean="0">
                <a:solidFill>
                  <a:schemeClr val="tx1"/>
                </a:solidFill>
                <a:latin typeface="+mn-ea"/>
                <a:cs typeface="Arial" panose="020B0604020202020204" pitchFamily="34" charset="0"/>
              </a:rPr>
              <a:t>-2</a:t>
            </a:r>
            <a:r>
              <a:rPr lang="en-US" altLang="ja-JP" sz="1050" dirty="0">
                <a:solidFill>
                  <a:schemeClr val="tx1"/>
                </a:solidFill>
                <a:latin typeface="+mn-ea"/>
                <a:cs typeface="Arial" panose="020B0604020202020204" pitchFamily="34" charset="0"/>
              </a:rPr>
              <a:t/>
            </a:r>
            <a:br>
              <a:rPr lang="en-US" altLang="ja-JP" sz="1050" dirty="0">
                <a:solidFill>
                  <a:schemeClr val="tx1"/>
                </a:solidFill>
                <a:latin typeface="+mn-ea"/>
                <a:cs typeface="Arial" panose="020B0604020202020204" pitchFamily="34" charset="0"/>
              </a:rPr>
            </a:br>
            <a:r>
              <a:rPr lang="en-US" altLang="ja-JP" sz="1050" dirty="0" smtClean="0">
                <a:solidFill>
                  <a:schemeClr val="tx1"/>
                </a:solidFill>
                <a:latin typeface="+mn-ea"/>
                <a:cs typeface="Arial" panose="020B0604020202020204" pitchFamily="34" charset="0"/>
              </a:rPr>
              <a:t>DB</a:t>
            </a:r>
            <a:r>
              <a:rPr lang="ja-JP" altLang="en-US" sz="1050" dirty="0" smtClean="0">
                <a:solidFill>
                  <a:schemeClr val="tx1"/>
                </a:solidFill>
                <a:latin typeface="+mn-ea"/>
                <a:cs typeface="Arial" panose="020B0604020202020204" pitchFamily="34" charset="0"/>
              </a:rPr>
              <a:t>構築</a:t>
            </a:r>
            <a:r>
              <a:rPr lang="en-US" altLang="ja-JP" sz="1050" dirty="0" smtClean="0">
                <a:solidFill>
                  <a:schemeClr val="tx1"/>
                </a:solidFill>
                <a:latin typeface="+mn-ea"/>
                <a:cs typeface="Arial" panose="020B0604020202020204" pitchFamily="34" charset="0"/>
              </a:rPr>
              <a:t>/TBL</a:t>
            </a:r>
            <a:r>
              <a:rPr lang="ja-JP" altLang="en-US" sz="1050" dirty="0" smtClean="0">
                <a:solidFill>
                  <a:schemeClr val="tx1"/>
                </a:solidFill>
                <a:latin typeface="+mn-ea"/>
                <a:cs typeface="Arial" panose="020B0604020202020204" pitchFamily="34" charset="0"/>
              </a:rPr>
              <a:t>定義・作成</a:t>
            </a:r>
            <a:endParaRPr lang="ja-JP" altLang="en-US" sz="1050" baseline="30000" dirty="0">
              <a:solidFill>
                <a:schemeClr val="tx1"/>
              </a:solidFill>
              <a:latin typeface="+mn-ea"/>
              <a:cs typeface="Arial" panose="020B0604020202020204" pitchFamily="34" charset="0"/>
            </a:endParaRPr>
          </a:p>
        </p:txBody>
      </p:sp>
      <p:sp>
        <p:nvSpPr>
          <p:cNvPr id="27" name="テキスト ボックス 26"/>
          <p:cNvSpPr txBox="1"/>
          <p:nvPr/>
        </p:nvSpPr>
        <p:spPr>
          <a:xfrm>
            <a:off x="10123864" y="2364000"/>
            <a:ext cx="792187" cy="432037"/>
          </a:xfrm>
          <a:prstGeom prst="rect">
            <a:avLst/>
          </a:prstGeom>
          <a:noFill/>
        </p:spPr>
        <p:txBody>
          <a:bodyPr wrap="none" rtlCol="0" anchor="ctr" anchorCtr="0">
            <a:noAutofit/>
          </a:bodyPr>
          <a:lstStyle/>
          <a:p>
            <a:r>
              <a:rPr lang="ja-JP" altLang="en-US" sz="1400" dirty="0">
                <a:solidFill>
                  <a:schemeClr val="accent2"/>
                </a:solidFill>
                <a:latin typeface="+mn-ea"/>
              </a:rPr>
              <a:t>▲最終報告</a:t>
            </a:r>
            <a:endParaRPr lang="en-US" altLang="ja-JP" sz="1400" dirty="0" smtClean="0">
              <a:solidFill>
                <a:schemeClr val="accent2"/>
              </a:solidFill>
              <a:latin typeface="+mn-ea"/>
            </a:endParaRPr>
          </a:p>
          <a:p>
            <a:endParaRPr lang="en-US" altLang="ja-JP" sz="1400" dirty="0">
              <a:solidFill>
                <a:schemeClr val="accent2"/>
              </a:solidFill>
              <a:latin typeface="+mn-ea"/>
            </a:endParaRPr>
          </a:p>
        </p:txBody>
      </p:sp>
      <p:sp>
        <p:nvSpPr>
          <p:cNvPr id="28" name="テキスト ボックス 27"/>
          <p:cNvSpPr txBox="1"/>
          <p:nvPr/>
        </p:nvSpPr>
        <p:spPr>
          <a:xfrm>
            <a:off x="8412568" y="2389328"/>
            <a:ext cx="792187" cy="432037"/>
          </a:xfrm>
          <a:prstGeom prst="rect">
            <a:avLst/>
          </a:prstGeom>
          <a:noFill/>
        </p:spPr>
        <p:txBody>
          <a:bodyPr wrap="none" rtlCol="0" anchor="ctr" anchorCtr="0">
            <a:noAutofit/>
          </a:bodyPr>
          <a:lstStyle/>
          <a:p>
            <a:endParaRPr lang="en-US" altLang="ja-JP" sz="1400" dirty="0" smtClean="0">
              <a:solidFill>
                <a:schemeClr val="accent2"/>
              </a:solidFill>
              <a:latin typeface="+mn-ea"/>
            </a:endParaRPr>
          </a:p>
        </p:txBody>
      </p:sp>
      <p:sp>
        <p:nvSpPr>
          <p:cNvPr id="29" name="ホームベース 28"/>
          <p:cNvSpPr/>
          <p:nvPr/>
        </p:nvSpPr>
        <p:spPr>
          <a:xfrm>
            <a:off x="6693680" y="1954100"/>
            <a:ext cx="1779873" cy="28803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atin typeface="+mn-ea"/>
              </a:rPr>
              <a:t>2</a:t>
            </a:r>
            <a:r>
              <a:rPr kumimoji="1" lang="ja-JP" altLang="en-US" sz="1400" dirty="0" smtClean="0">
                <a:latin typeface="+mn-ea"/>
              </a:rPr>
              <a:t>月</a:t>
            </a:r>
            <a:endParaRPr kumimoji="1" lang="ja-JP" altLang="en-US" sz="1400" dirty="0">
              <a:latin typeface="+mn-ea"/>
            </a:endParaRPr>
          </a:p>
        </p:txBody>
      </p:sp>
      <p:sp>
        <p:nvSpPr>
          <p:cNvPr id="30" name="テキスト ボックス 29"/>
          <p:cNvSpPr txBox="1"/>
          <p:nvPr/>
        </p:nvSpPr>
        <p:spPr>
          <a:xfrm>
            <a:off x="4390708" y="2485016"/>
            <a:ext cx="792187" cy="432037"/>
          </a:xfrm>
          <a:prstGeom prst="rect">
            <a:avLst/>
          </a:prstGeom>
          <a:noFill/>
        </p:spPr>
        <p:txBody>
          <a:bodyPr wrap="none" rtlCol="0" anchor="ctr" anchorCtr="0">
            <a:noAutofit/>
          </a:bodyPr>
          <a:lstStyle/>
          <a:p>
            <a:r>
              <a:rPr lang="ja-JP" altLang="en-US" sz="1400" dirty="0" smtClean="0">
                <a:solidFill>
                  <a:schemeClr val="accent2"/>
                </a:solidFill>
                <a:latin typeface="+mn-ea"/>
              </a:rPr>
              <a:t>▲環境開放（</a:t>
            </a:r>
            <a:r>
              <a:rPr lang="en-US" altLang="ja-JP" sz="1400" dirty="0" smtClean="0">
                <a:solidFill>
                  <a:schemeClr val="accent2"/>
                </a:solidFill>
                <a:latin typeface="+mn-ea"/>
              </a:rPr>
              <a:t>AVOC</a:t>
            </a:r>
            <a:r>
              <a:rPr lang="ja-JP" altLang="en-US" sz="1400" dirty="0" smtClean="0">
                <a:solidFill>
                  <a:schemeClr val="accent2"/>
                </a:solidFill>
                <a:latin typeface="+mn-ea"/>
              </a:rPr>
              <a:t>⇒</a:t>
            </a:r>
            <a:r>
              <a:rPr lang="en-US" altLang="ja-JP" sz="1400" dirty="0" smtClean="0">
                <a:solidFill>
                  <a:schemeClr val="accent2"/>
                </a:solidFill>
                <a:latin typeface="+mn-ea"/>
              </a:rPr>
              <a:t>NTTD</a:t>
            </a:r>
            <a:r>
              <a:rPr lang="ja-JP" altLang="en-US" sz="1400" dirty="0" smtClean="0">
                <a:solidFill>
                  <a:schemeClr val="accent2"/>
                </a:solidFill>
                <a:latin typeface="+mn-ea"/>
              </a:rPr>
              <a:t>）</a:t>
            </a:r>
            <a:endParaRPr lang="en-US" altLang="ja-JP" sz="1400" dirty="0">
              <a:solidFill>
                <a:schemeClr val="accent2"/>
              </a:solidFill>
              <a:latin typeface="+mn-ea"/>
            </a:endParaRPr>
          </a:p>
        </p:txBody>
      </p:sp>
      <p:sp>
        <p:nvSpPr>
          <p:cNvPr id="31" name="ホームベース 30"/>
          <p:cNvSpPr/>
          <p:nvPr/>
        </p:nvSpPr>
        <p:spPr>
          <a:xfrm>
            <a:off x="8442468" y="1954100"/>
            <a:ext cx="1937904" cy="28803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atin typeface="+mn-ea"/>
              </a:rPr>
              <a:t>3</a:t>
            </a:r>
            <a:r>
              <a:rPr kumimoji="1" lang="ja-JP" altLang="en-US" sz="1400" dirty="0" smtClean="0">
                <a:latin typeface="+mn-ea"/>
              </a:rPr>
              <a:t>月</a:t>
            </a:r>
            <a:endParaRPr kumimoji="1" lang="ja-JP" altLang="en-US" sz="1400" dirty="0">
              <a:latin typeface="+mn-ea"/>
            </a:endParaRPr>
          </a:p>
        </p:txBody>
      </p:sp>
      <p:sp>
        <p:nvSpPr>
          <p:cNvPr id="33" name="ホームベース 32"/>
          <p:cNvSpPr/>
          <p:nvPr/>
        </p:nvSpPr>
        <p:spPr>
          <a:xfrm>
            <a:off x="5428413" y="3342441"/>
            <a:ext cx="210387" cy="211774"/>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050" dirty="0" smtClean="0">
                <a:solidFill>
                  <a:schemeClr val="tx1"/>
                </a:solidFill>
                <a:latin typeface="+mn-ea"/>
                <a:cs typeface="Arial" panose="020B0604020202020204" pitchFamily="34" charset="0"/>
              </a:rPr>
              <a:t>DB</a:t>
            </a:r>
            <a:r>
              <a:rPr lang="ja-JP" altLang="en-US" sz="1050" dirty="0" smtClean="0">
                <a:solidFill>
                  <a:schemeClr val="tx1"/>
                </a:solidFill>
                <a:latin typeface="+mn-ea"/>
                <a:cs typeface="Arial" panose="020B0604020202020204" pitchFamily="34" charset="0"/>
              </a:rPr>
              <a:t>構築</a:t>
            </a:r>
            <a:endParaRPr lang="ja-JP" altLang="en-US" sz="1050" dirty="0">
              <a:solidFill>
                <a:schemeClr val="tx1"/>
              </a:solidFill>
              <a:latin typeface="+mn-ea"/>
              <a:cs typeface="Arial" panose="020B0604020202020204" pitchFamily="34" charset="0"/>
            </a:endParaRPr>
          </a:p>
        </p:txBody>
      </p:sp>
      <p:sp>
        <p:nvSpPr>
          <p:cNvPr id="40" name="ホームベース 39"/>
          <p:cNvSpPr/>
          <p:nvPr/>
        </p:nvSpPr>
        <p:spPr>
          <a:xfrm>
            <a:off x="10380372" y="1946080"/>
            <a:ext cx="1724516" cy="288032"/>
          </a:xfrm>
          <a:prstGeom prst="homePlat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atin typeface="+mn-ea"/>
              </a:rPr>
              <a:t>4</a:t>
            </a:r>
            <a:r>
              <a:rPr kumimoji="1" lang="ja-JP" altLang="en-US" sz="1400" dirty="0" smtClean="0">
                <a:latin typeface="+mn-ea"/>
              </a:rPr>
              <a:t>月</a:t>
            </a:r>
            <a:endParaRPr kumimoji="1" lang="ja-JP" altLang="en-US" sz="1400" dirty="0">
              <a:latin typeface="+mn-ea"/>
            </a:endParaRPr>
          </a:p>
        </p:txBody>
      </p:sp>
      <p:sp>
        <p:nvSpPr>
          <p:cNvPr id="41" name="ホームベース 40"/>
          <p:cNvSpPr/>
          <p:nvPr/>
        </p:nvSpPr>
        <p:spPr>
          <a:xfrm>
            <a:off x="5636960" y="3561325"/>
            <a:ext cx="361939" cy="173727"/>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050" dirty="0" smtClean="0">
                <a:solidFill>
                  <a:schemeClr val="tx1"/>
                </a:solidFill>
                <a:latin typeface="+mn-ea"/>
                <a:cs typeface="Arial" panose="020B0604020202020204" pitchFamily="34" charset="0"/>
              </a:rPr>
              <a:t>TBL</a:t>
            </a:r>
            <a:r>
              <a:rPr lang="ja-JP" altLang="en-US" sz="1050" dirty="0" smtClean="0">
                <a:solidFill>
                  <a:schemeClr val="tx1"/>
                </a:solidFill>
                <a:latin typeface="+mn-ea"/>
                <a:cs typeface="Arial" panose="020B0604020202020204" pitchFamily="34" charset="0"/>
              </a:rPr>
              <a:t>定義・作成</a:t>
            </a:r>
            <a:endParaRPr lang="ja-JP" altLang="en-US" sz="1050" dirty="0">
              <a:solidFill>
                <a:schemeClr val="tx1"/>
              </a:solidFill>
              <a:latin typeface="+mn-ea"/>
              <a:cs typeface="Arial" panose="020B0604020202020204" pitchFamily="34" charset="0"/>
            </a:endParaRPr>
          </a:p>
        </p:txBody>
      </p:sp>
      <p:sp>
        <p:nvSpPr>
          <p:cNvPr id="43" name="正方形/長方形 42"/>
          <p:cNvSpPr/>
          <p:nvPr/>
        </p:nvSpPr>
        <p:spPr>
          <a:xfrm>
            <a:off x="713691" y="3758205"/>
            <a:ext cx="2015082" cy="32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①</a:t>
            </a:r>
            <a:r>
              <a:rPr lang="en-US" altLang="ja-JP" sz="1050" dirty="0" smtClean="0">
                <a:solidFill>
                  <a:schemeClr val="tx1"/>
                </a:solidFill>
                <a:latin typeface="+mn-ea"/>
                <a:cs typeface="Arial" panose="020B0604020202020204" pitchFamily="34" charset="0"/>
              </a:rPr>
              <a:t>-3</a:t>
            </a:r>
            <a:r>
              <a:rPr lang="en-US" altLang="ja-JP" sz="1050" dirty="0">
                <a:solidFill>
                  <a:schemeClr val="tx1"/>
                </a:solidFill>
                <a:latin typeface="+mn-ea"/>
                <a:cs typeface="Arial" panose="020B0604020202020204" pitchFamily="34" charset="0"/>
              </a:rPr>
              <a:t/>
            </a:r>
            <a:br>
              <a:rPr lang="en-US" altLang="ja-JP" sz="1050" dirty="0">
                <a:solidFill>
                  <a:schemeClr val="tx1"/>
                </a:solidFill>
                <a:latin typeface="+mn-ea"/>
                <a:cs typeface="Arial" panose="020B0604020202020204" pitchFamily="34" charset="0"/>
              </a:rPr>
            </a:br>
            <a:r>
              <a:rPr lang="ja-JP" altLang="en-US" sz="1050" dirty="0" smtClean="0">
                <a:solidFill>
                  <a:schemeClr val="tx1"/>
                </a:solidFill>
                <a:latin typeface="+mn-ea"/>
                <a:cs typeface="Arial" panose="020B0604020202020204" pitchFamily="34" charset="0"/>
              </a:rPr>
              <a:t>取込プログラム作成</a:t>
            </a:r>
            <a:endParaRPr lang="ja-JP" altLang="en-US" sz="1050" baseline="30000" dirty="0">
              <a:solidFill>
                <a:schemeClr val="tx1"/>
              </a:solidFill>
              <a:latin typeface="+mn-ea"/>
              <a:cs typeface="Arial" panose="020B0604020202020204" pitchFamily="34" charset="0"/>
            </a:endParaRPr>
          </a:p>
        </p:txBody>
      </p:sp>
      <p:sp>
        <p:nvSpPr>
          <p:cNvPr id="44" name="正方形/長方形 43"/>
          <p:cNvSpPr/>
          <p:nvPr/>
        </p:nvSpPr>
        <p:spPr>
          <a:xfrm>
            <a:off x="713692" y="4127172"/>
            <a:ext cx="2015082" cy="32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①</a:t>
            </a:r>
            <a:r>
              <a:rPr lang="en-US" altLang="ja-JP" sz="1050" dirty="0" smtClean="0">
                <a:solidFill>
                  <a:schemeClr val="tx1"/>
                </a:solidFill>
                <a:latin typeface="+mn-ea"/>
                <a:cs typeface="Arial" panose="020B0604020202020204" pitchFamily="34" charset="0"/>
              </a:rPr>
              <a:t>-4</a:t>
            </a:r>
            <a:r>
              <a:rPr lang="en-US" altLang="ja-JP" sz="1050" dirty="0">
                <a:solidFill>
                  <a:schemeClr val="tx1"/>
                </a:solidFill>
                <a:latin typeface="+mn-ea"/>
                <a:cs typeface="Arial" panose="020B0604020202020204" pitchFamily="34" charset="0"/>
              </a:rPr>
              <a:t/>
            </a:r>
            <a:br>
              <a:rPr lang="en-US" altLang="ja-JP" sz="1050" dirty="0">
                <a:solidFill>
                  <a:schemeClr val="tx1"/>
                </a:solidFill>
                <a:latin typeface="+mn-ea"/>
                <a:cs typeface="Arial" panose="020B0604020202020204" pitchFamily="34" charset="0"/>
              </a:rPr>
            </a:br>
            <a:r>
              <a:rPr lang="ja-JP" altLang="en-US" sz="1050" dirty="0" smtClean="0">
                <a:solidFill>
                  <a:schemeClr val="tx1"/>
                </a:solidFill>
                <a:latin typeface="+mn-ea"/>
                <a:cs typeface="Arial" panose="020B0604020202020204" pitchFamily="34" charset="0"/>
              </a:rPr>
              <a:t>データ取込</a:t>
            </a:r>
            <a:endParaRPr lang="ja-JP" altLang="en-US" sz="1050" baseline="30000" dirty="0">
              <a:solidFill>
                <a:schemeClr val="tx1"/>
              </a:solidFill>
              <a:latin typeface="+mn-ea"/>
              <a:cs typeface="Arial" panose="020B0604020202020204" pitchFamily="34" charset="0"/>
            </a:endParaRPr>
          </a:p>
        </p:txBody>
      </p:sp>
      <p:sp>
        <p:nvSpPr>
          <p:cNvPr id="45" name="ホームベース 44"/>
          <p:cNvSpPr/>
          <p:nvPr/>
        </p:nvSpPr>
        <p:spPr>
          <a:xfrm>
            <a:off x="5079764" y="2959890"/>
            <a:ext cx="311799" cy="366820"/>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ソフトウェア等インストール（</a:t>
            </a:r>
            <a:r>
              <a:rPr lang="en-US" altLang="ja-JP" sz="1050" dirty="0" err="1" smtClean="0">
                <a:solidFill>
                  <a:schemeClr val="tx1"/>
                </a:solidFill>
                <a:latin typeface="+mn-ea"/>
                <a:cs typeface="Arial" panose="020B0604020202020204" pitchFamily="34" charset="0"/>
              </a:rPr>
              <a:t>PostgreSQL,pgAdmin,Python,MSOffice</a:t>
            </a:r>
            <a:r>
              <a:rPr lang="ja-JP" altLang="en-US" sz="1050" dirty="0" smtClean="0">
                <a:solidFill>
                  <a:schemeClr val="tx1"/>
                </a:solidFill>
                <a:latin typeface="+mn-ea"/>
                <a:cs typeface="Arial" panose="020B0604020202020204" pitchFamily="34" charset="0"/>
              </a:rPr>
              <a:t>等）</a:t>
            </a:r>
            <a:endParaRPr lang="ja-JP" altLang="en-US" sz="1050" dirty="0">
              <a:solidFill>
                <a:schemeClr val="tx1"/>
              </a:solidFill>
              <a:latin typeface="+mn-ea"/>
              <a:cs typeface="Arial" panose="020B0604020202020204" pitchFamily="34" charset="0"/>
            </a:endParaRPr>
          </a:p>
        </p:txBody>
      </p:sp>
      <p:sp>
        <p:nvSpPr>
          <p:cNvPr id="46" name="ホームベース 45"/>
          <p:cNvSpPr/>
          <p:nvPr/>
        </p:nvSpPr>
        <p:spPr>
          <a:xfrm>
            <a:off x="5079764" y="3758205"/>
            <a:ext cx="953753" cy="321436"/>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プログラム作成</a:t>
            </a:r>
            <a:endParaRPr lang="ja-JP" altLang="en-US" sz="1050" dirty="0">
              <a:solidFill>
                <a:schemeClr val="tx1"/>
              </a:solidFill>
              <a:latin typeface="+mn-ea"/>
              <a:cs typeface="Arial" panose="020B0604020202020204" pitchFamily="34" charset="0"/>
            </a:endParaRPr>
          </a:p>
        </p:txBody>
      </p:sp>
      <p:sp>
        <p:nvSpPr>
          <p:cNvPr id="47" name="ホームベース 46"/>
          <p:cNvSpPr/>
          <p:nvPr/>
        </p:nvSpPr>
        <p:spPr>
          <a:xfrm>
            <a:off x="6033519" y="3765993"/>
            <a:ext cx="660162" cy="313648"/>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テスト</a:t>
            </a:r>
            <a:endParaRPr lang="ja-JP" altLang="en-US" sz="1050" dirty="0">
              <a:solidFill>
                <a:schemeClr val="tx1"/>
              </a:solidFill>
              <a:latin typeface="+mn-ea"/>
              <a:cs typeface="Arial" panose="020B0604020202020204" pitchFamily="34" charset="0"/>
            </a:endParaRPr>
          </a:p>
        </p:txBody>
      </p:sp>
      <p:sp>
        <p:nvSpPr>
          <p:cNvPr id="48" name="ホームベース 47"/>
          <p:cNvSpPr/>
          <p:nvPr/>
        </p:nvSpPr>
        <p:spPr>
          <a:xfrm>
            <a:off x="8191902" y="4127173"/>
            <a:ext cx="1233517" cy="321436"/>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データ取込（</a:t>
            </a:r>
            <a:r>
              <a:rPr lang="en-US" altLang="ja-JP" sz="1050" dirty="0" smtClean="0">
                <a:solidFill>
                  <a:schemeClr val="tx1"/>
                </a:solidFill>
                <a:latin typeface="+mn-ea"/>
                <a:cs typeface="Arial" panose="020B0604020202020204" pitchFamily="34" charset="0"/>
              </a:rPr>
              <a:t>mml</a:t>
            </a:r>
            <a:r>
              <a:rPr lang="ja-JP" altLang="en-US" sz="1050" dirty="0" smtClean="0">
                <a:solidFill>
                  <a:schemeClr val="tx1"/>
                </a:solidFill>
                <a:latin typeface="+mn-ea"/>
                <a:cs typeface="Arial" panose="020B0604020202020204" pitchFamily="34" charset="0"/>
              </a:rPr>
              <a:t>）</a:t>
            </a:r>
            <a:endParaRPr lang="ja-JP" altLang="en-US" sz="1050" dirty="0">
              <a:solidFill>
                <a:schemeClr val="tx1"/>
              </a:solidFill>
              <a:latin typeface="+mn-ea"/>
              <a:cs typeface="Arial" panose="020B0604020202020204" pitchFamily="34" charset="0"/>
            </a:endParaRPr>
          </a:p>
        </p:txBody>
      </p:sp>
      <p:sp>
        <p:nvSpPr>
          <p:cNvPr id="49" name="正方形/長方形 48"/>
          <p:cNvSpPr/>
          <p:nvPr/>
        </p:nvSpPr>
        <p:spPr>
          <a:xfrm>
            <a:off x="704851" y="4505563"/>
            <a:ext cx="2015901" cy="36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②</a:t>
            </a:r>
            <a:r>
              <a:rPr lang="en-US" altLang="ja-JP" sz="1050" dirty="0" smtClean="0">
                <a:solidFill>
                  <a:schemeClr val="tx1"/>
                </a:solidFill>
                <a:latin typeface="+mn-ea"/>
                <a:cs typeface="Arial" panose="020B0604020202020204" pitchFamily="34" charset="0"/>
              </a:rPr>
              <a:t>-1</a:t>
            </a:r>
            <a:br>
              <a:rPr lang="en-US" altLang="ja-JP" sz="1050" dirty="0" smtClean="0">
                <a:solidFill>
                  <a:schemeClr val="tx1"/>
                </a:solidFill>
                <a:latin typeface="+mn-ea"/>
                <a:cs typeface="Arial" panose="020B0604020202020204" pitchFamily="34" charset="0"/>
              </a:rPr>
            </a:br>
            <a:r>
              <a:rPr lang="ja-JP" altLang="en-US" sz="1050" dirty="0" smtClean="0">
                <a:solidFill>
                  <a:schemeClr val="tx1"/>
                </a:solidFill>
                <a:latin typeface="+mn-ea"/>
                <a:cs typeface="Arial" panose="020B0604020202020204" pitchFamily="34" charset="0"/>
              </a:rPr>
              <a:t>電子カルテ・クレンジング手法開発</a:t>
            </a:r>
            <a:endParaRPr lang="en-US" altLang="ja-JP" sz="1050" dirty="0" smtClean="0">
              <a:solidFill>
                <a:schemeClr val="tx1"/>
              </a:solidFill>
              <a:latin typeface="+mn-ea"/>
              <a:cs typeface="Arial" panose="020B0604020202020204" pitchFamily="34" charset="0"/>
            </a:endParaRPr>
          </a:p>
        </p:txBody>
      </p:sp>
      <p:sp>
        <p:nvSpPr>
          <p:cNvPr id="50" name="正方形/長方形 49"/>
          <p:cNvSpPr/>
          <p:nvPr/>
        </p:nvSpPr>
        <p:spPr>
          <a:xfrm>
            <a:off x="200475" y="4505286"/>
            <a:ext cx="431352" cy="18924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non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bg1"/>
                </a:solidFill>
                <a:latin typeface="+mn-ea"/>
                <a:cs typeface="Arial" panose="020B0604020202020204" pitchFamily="34" charset="0"/>
              </a:rPr>
              <a:t>②分析</a:t>
            </a:r>
            <a:endParaRPr kumimoji="1" lang="ja-JP" altLang="en-US" sz="1400" dirty="0">
              <a:solidFill>
                <a:schemeClr val="bg1"/>
              </a:solidFill>
              <a:latin typeface="+mn-ea"/>
              <a:cs typeface="Arial" panose="020B0604020202020204" pitchFamily="34" charset="0"/>
            </a:endParaRPr>
          </a:p>
        </p:txBody>
      </p:sp>
      <p:sp>
        <p:nvSpPr>
          <p:cNvPr id="51" name="正方形/長方形 50"/>
          <p:cNvSpPr/>
          <p:nvPr/>
        </p:nvSpPr>
        <p:spPr>
          <a:xfrm>
            <a:off x="705670" y="5450636"/>
            <a:ext cx="2015082" cy="32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①</a:t>
            </a:r>
            <a:r>
              <a:rPr lang="en-US" altLang="ja-JP" sz="1050" dirty="0" smtClean="0">
                <a:solidFill>
                  <a:schemeClr val="tx1"/>
                </a:solidFill>
                <a:latin typeface="+mn-ea"/>
                <a:cs typeface="Arial" panose="020B0604020202020204" pitchFamily="34" charset="0"/>
              </a:rPr>
              <a:t>-2</a:t>
            </a:r>
            <a:r>
              <a:rPr lang="en-US" altLang="ja-JP" sz="1050" dirty="0">
                <a:solidFill>
                  <a:schemeClr val="tx1"/>
                </a:solidFill>
                <a:latin typeface="+mn-ea"/>
                <a:cs typeface="Arial" panose="020B0604020202020204" pitchFamily="34" charset="0"/>
              </a:rPr>
              <a:t/>
            </a:r>
            <a:br>
              <a:rPr lang="en-US" altLang="ja-JP" sz="1050" dirty="0">
                <a:solidFill>
                  <a:schemeClr val="tx1"/>
                </a:solidFill>
                <a:latin typeface="+mn-ea"/>
                <a:cs typeface="Arial" panose="020B0604020202020204" pitchFamily="34" charset="0"/>
              </a:rPr>
            </a:br>
            <a:r>
              <a:rPr lang="ja-JP" altLang="en-US" sz="1050" dirty="0" smtClean="0">
                <a:solidFill>
                  <a:schemeClr val="tx1"/>
                </a:solidFill>
                <a:latin typeface="+mn-ea"/>
                <a:cs typeface="Arial" panose="020B0604020202020204" pitchFamily="34" charset="0"/>
              </a:rPr>
              <a:t>分析ツール開発</a:t>
            </a:r>
            <a:r>
              <a:rPr lang="en-US" altLang="ja-JP" sz="1050" dirty="0" smtClean="0">
                <a:solidFill>
                  <a:schemeClr val="tx1"/>
                </a:solidFill>
                <a:latin typeface="+mn-ea"/>
                <a:cs typeface="Arial" panose="020B0604020202020204" pitchFamily="34" charset="0"/>
              </a:rPr>
              <a:t>/</a:t>
            </a:r>
            <a:r>
              <a:rPr lang="ja-JP" altLang="en-US" sz="1050" dirty="0" smtClean="0">
                <a:solidFill>
                  <a:schemeClr val="tx1"/>
                </a:solidFill>
                <a:latin typeface="+mn-ea"/>
                <a:cs typeface="Arial" panose="020B0604020202020204" pitchFamily="34" charset="0"/>
              </a:rPr>
              <a:t>検証</a:t>
            </a:r>
            <a:endParaRPr lang="ja-JP" altLang="en-US" sz="1050" baseline="30000" dirty="0">
              <a:solidFill>
                <a:schemeClr val="tx1"/>
              </a:solidFill>
              <a:latin typeface="+mn-ea"/>
              <a:cs typeface="Arial" panose="020B0604020202020204" pitchFamily="34" charset="0"/>
            </a:endParaRPr>
          </a:p>
        </p:txBody>
      </p:sp>
      <p:sp>
        <p:nvSpPr>
          <p:cNvPr id="53" name="正方形/長方形 52"/>
          <p:cNvSpPr/>
          <p:nvPr/>
        </p:nvSpPr>
        <p:spPr>
          <a:xfrm>
            <a:off x="713693" y="6076276"/>
            <a:ext cx="2015082" cy="32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②</a:t>
            </a:r>
            <a:r>
              <a:rPr lang="en-US" altLang="ja-JP" sz="1050" dirty="0" smtClean="0">
                <a:solidFill>
                  <a:schemeClr val="tx1"/>
                </a:solidFill>
                <a:latin typeface="+mn-ea"/>
                <a:cs typeface="Arial" panose="020B0604020202020204" pitchFamily="34" charset="0"/>
              </a:rPr>
              <a:t>-3</a:t>
            </a:r>
            <a:r>
              <a:rPr lang="en-US" altLang="ja-JP" sz="1050" dirty="0">
                <a:solidFill>
                  <a:schemeClr val="tx1"/>
                </a:solidFill>
                <a:latin typeface="+mn-ea"/>
                <a:cs typeface="Arial" panose="020B0604020202020204" pitchFamily="34" charset="0"/>
              </a:rPr>
              <a:t/>
            </a:r>
            <a:br>
              <a:rPr lang="en-US" altLang="ja-JP" sz="1050" dirty="0">
                <a:solidFill>
                  <a:schemeClr val="tx1"/>
                </a:solidFill>
                <a:latin typeface="+mn-ea"/>
                <a:cs typeface="Arial" panose="020B0604020202020204" pitchFamily="34" charset="0"/>
              </a:rPr>
            </a:br>
            <a:r>
              <a:rPr lang="ja-JP" altLang="en-US" sz="1050" dirty="0" smtClean="0">
                <a:solidFill>
                  <a:schemeClr val="tx1"/>
                </a:solidFill>
                <a:latin typeface="+mn-ea"/>
                <a:cs typeface="Arial" panose="020B0604020202020204" pitchFamily="34" charset="0"/>
              </a:rPr>
              <a:t>報告書作成</a:t>
            </a:r>
            <a:endParaRPr lang="ja-JP" altLang="en-US" sz="1050" baseline="30000" dirty="0">
              <a:solidFill>
                <a:schemeClr val="tx1"/>
              </a:solidFill>
              <a:latin typeface="+mn-ea"/>
              <a:cs typeface="Arial" panose="020B0604020202020204" pitchFamily="34" charset="0"/>
            </a:endParaRPr>
          </a:p>
        </p:txBody>
      </p:sp>
      <p:sp>
        <p:nvSpPr>
          <p:cNvPr id="54" name="ホームベース 53"/>
          <p:cNvSpPr/>
          <p:nvPr/>
        </p:nvSpPr>
        <p:spPr>
          <a:xfrm>
            <a:off x="9965536" y="6076276"/>
            <a:ext cx="425113" cy="321436"/>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報告書作成</a:t>
            </a:r>
            <a:endParaRPr lang="ja-JP" altLang="en-US" sz="1050" dirty="0">
              <a:solidFill>
                <a:schemeClr val="tx1"/>
              </a:solidFill>
              <a:latin typeface="+mn-ea"/>
              <a:cs typeface="Arial" panose="020B0604020202020204" pitchFamily="34" charset="0"/>
            </a:endParaRPr>
          </a:p>
        </p:txBody>
      </p:sp>
      <p:sp>
        <p:nvSpPr>
          <p:cNvPr id="55" name="正方形/長方形 54"/>
          <p:cNvSpPr/>
          <p:nvPr/>
        </p:nvSpPr>
        <p:spPr>
          <a:xfrm>
            <a:off x="857252" y="4890572"/>
            <a:ext cx="1871522" cy="24288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050" dirty="0" smtClean="0">
                <a:solidFill>
                  <a:schemeClr val="tx1"/>
                </a:solidFill>
                <a:latin typeface="+mn-ea"/>
                <a:cs typeface="Arial" panose="020B0604020202020204" pitchFamily="34" charset="0"/>
              </a:rPr>
              <a:t>MML</a:t>
            </a:r>
            <a:r>
              <a:rPr lang="ja-JP" altLang="en-US" sz="1050" dirty="0" smtClean="0">
                <a:solidFill>
                  <a:schemeClr val="tx1"/>
                </a:solidFill>
                <a:latin typeface="+mn-ea"/>
                <a:cs typeface="Arial" panose="020B0604020202020204" pitchFamily="34" charset="0"/>
              </a:rPr>
              <a:t>モジュール差異・傾向分析</a:t>
            </a:r>
            <a:endParaRPr lang="en-US" altLang="ja-JP" sz="1050" dirty="0" smtClean="0">
              <a:solidFill>
                <a:schemeClr val="tx1"/>
              </a:solidFill>
              <a:latin typeface="+mn-ea"/>
              <a:cs typeface="Arial" panose="020B0604020202020204" pitchFamily="34" charset="0"/>
            </a:endParaRPr>
          </a:p>
        </p:txBody>
      </p:sp>
      <p:sp>
        <p:nvSpPr>
          <p:cNvPr id="56" name="ホームベース 55"/>
          <p:cNvSpPr/>
          <p:nvPr/>
        </p:nvSpPr>
        <p:spPr>
          <a:xfrm>
            <a:off x="9213622" y="4890572"/>
            <a:ext cx="960853" cy="242880"/>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050" dirty="0" smtClean="0">
                <a:solidFill>
                  <a:schemeClr val="tx1"/>
                </a:solidFill>
                <a:latin typeface="+mn-ea"/>
                <a:cs typeface="Arial" panose="020B0604020202020204" pitchFamily="34" charset="0"/>
              </a:rPr>
              <a:t>MML</a:t>
            </a:r>
            <a:r>
              <a:rPr lang="ja-JP" altLang="en-US" sz="1050" dirty="0" smtClean="0">
                <a:solidFill>
                  <a:schemeClr val="tx1"/>
                </a:solidFill>
                <a:latin typeface="+mn-ea"/>
                <a:cs typeface="Arial" panose="020B0604020202020204" pitchFamily="34" charset="0"/>
              </a:rPr>
              <a:t>モジュール差異・傾向分析</a:t>
            </a:r>
            <a:endParaRPr lang="ja-JP" altLang="en-US" sz="1050" dirty="0">
              <a:solidFill>
                <a:schemeClr val="tx1"/>
              </a:solidFill>
              <a:latin typeface="+mn-ea"/>
              <a:cs typeface="Arial" panose="020B0604020202020204" pitchFamily="34" charset="0"/>
            </a:endParaRPr>
          </a:p>
        </p:txBody>
      </p:sp>
      <p:sp>
        <p:nvSpPr>
          <p:cNvPr id="57" name="正方形/長方形 56"/>
          <p:cNvSpPr/>
          <p:nvPr/>
        </p:nvSpPr>
        <p:spPr>
          <a:xfrm>
            <a:off x="841211" y="5812988"/>
            <a:ext cx="1871522" cy="24288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データ抽出・構造化ツール開発</a:t>
            </a:r>
            <a:endParaRPr lang="en-US" altLang="ja-JP" sz="1050" dirty="0" smtClean="0">
              <a:solidFill>
                <a:schemeClr val="tx1"/>
              </a:solidFill>
              <a:latin typeface="+mn-ea"/>
              <a:cs typeface="Arial" panose="020B0604020202020204" pitchFamily="34" charset="0"/>
            </a:endParaRPr>
          </a:p>
        </p:txBody>
      </p:sp>
      <p:sp>
        <p:nvSpPr>
          <p:cNvPr id="58" name="ホームベース 57"/>
          <p:cNvSpPr/>
          <p:nvPr/>
        </p:nvSpPr>
        <p:spPr>
          <a:xfrm>
            <a:off x="9197261" y="5812988"/>
            <a:ext cx="1220332" cy="242879"/>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データ抽出・構造化ツール開発</a:t>
            </a:r>
            <a:endParaRPr lang="ja-JP" altLang="en-US" sz="1050" dirty="0">
              <a:solidFill>
                <a:schemeClr val="tx1"/>
              </a:solidFill>
              <a:latin typeface="+mn-ea"/>
              <a:cs typeface="Arial" panose="020B0604020202020204" pitchFamily="34" charset="0"/>
            </a:endParaRPr>
          </a:p>
        </p:txBody>
      </p:sp>
      <p:sp>
        <p:nvSpPr>
          <p:cNvPr id="59" name="正方形/長方形 58"/>
          <p:cNvSpPr/>
          <p:nvPr/>
        </p:nvSpPr>
        <p:spPr>
          <a:xfrm>
            <a:off x="857253" y="5171308"/>
            <a:ext cx="1871522" cy="24288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a:solidFill>
                  <a:schemeClr val="tx1"/>
                </a:solidFill>
                <a:latin typeface="+mn-ea"/>
                <a:cs typeface="Arial" panose="020B0604020202020204" pitchFamily="34" charset="0"/>
              </a:rPr>
              <a:t>処方データ差異分析</a:t>
            </a:r>
            <a:endParaRPr lang="en-US" altLang="ja-JP" sz="1050" dirty="0" smtClean="0">
              <a:solidFill>
                <a:schemeClr val="tx1"/>
              </a:solidFill>
              <a:latin typeface="+mn-ea"/>
              <a:cs typeface="Arial" panose="020B0604020202020204" pitchFamily="34" charset="0"/>
            </a:endParaRPr>
          </a:p>
        </p:txBody>
      </p:sp>
      <p:sp>
        <p:nvSpPr>
          <p:cNvPr id="60" name="ホームベース 59"/>
          <p:cNvSpPr/>
          <p:nvPr/>
        </p:nvSpPr>
        <p:spPr>
          <a:xfrm>
            <a:off x="9135980" y="5163286"/>
            <a:ext cx="819280" cy="250901"/>
          </a:xfrm>
          <a:prstGeom prst="homePlate">
            <a:avLst/>
          </a:prstGeom>
          <a:solidFill>
            <a:schemeClr val="bg1">
              <a:lumMod val="85000"/>
            </a:schemeClr>
          </a:solidFill>
          <a:ln w="19050">
            <a:solidFill>
              <a:srgbClr val="999999"/>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処方データ差異分析</a:t>
            </a:r>
            <a:endParaRPr lang="ja-JP" altLang="en-US" sz="1050" dirty="0">
              <a:solidFill>
                <a:schemeClr val="tx1"/>
              </a:solidFill>
              <a:latin typeface="+mn-ea"/>
              <a:cs typeface="Arial" panose="020B0604020202020204" pitchFamily="34" charset="0"/>
            </a:endParaRPr>
          </a:p>
        </p:txBody>
      </p:sp>
      <p:sp>
        <p:nvSpPr>
          <p:cNvPr id="61" name="正方形/長方形 60"/>
          <p:cNvSpPr/>
          <p:nvPr/>
        </p:nvSpPr>
        <p:spPr>
          <a:xfrm>
            <a:off x="165528" y="793626"/>
            <a:ext cx="11850659" cy="707886"/>
          </a:xfrm>
          <a:prstGeom prst="rect">
            <a:avLst/>
          </a:prstGeom>
        </p:spPr>
        <p:txBody>
          <a:bodyPr wrap="square">
            <a:spAutoFit/>
          </a:bodyPr>
          <a:lstStyle/>
          <a:p>
            <a:r>
              <a:rPr lang="ja-JP" altLang="en-US" sz="2000" dirty="0"/>
              <a:t>当該共同研究における当年度で</a:t>
            </a:r>
            <a:r>
              <a:rPr lang="ja-JP" altLang="en-US" sz="2000" dirty="0" smtClean="0"/>
              <a:t>の実施内容に対する実績</a:t>
            </a:r>
            <a:r>
              <a:rPr lang="ja-JP" altLang="en-US" sz="2000" dirty="0"/>
              <a:t>は以下の通りです</a:t>
            </a:r>
            <a:r>
              <a:rPr lang="ja-JP" altLang="en-US" sz="2000" dirty="0" smtClean="0"/>
              <a:t>。</a:t>
            </a:r>
            <a:endParaRPr lang="en-US" altLang="ja-JP" sz="2000" dirty="0" smtClean="0"/>
          </a:p>
          <a:p>
            <a:r>
              <a:rPr lang="ja-JP" altLang="en-US" sz="2000" dirty="0" smtClean="0"/>
              <a:t>環境</a:t>
            </a:r>
            <a:r>
              <a:rPr lang="ja-JP" altLang="en-US" sz="2000" dirty="0"/>
              <a:t>構築</a:t>
            </a:r>
            <a:r>
              <a:rPr lang="ja-JP" altLang="en-US" sz="2000" dirty="0" smtClean="0"/>
              <a:t>が完了し、２テーマの分析を実施しました。</a:t>
            </a:r>
            <a:endParaRPr lang="en-US" altLang="ja-JP" sz="2000" dirty="0"/>
          </a:p>
        </p:txBody>
      </p:sp>
      <p:sp>
        <p:nvSpPr>
          <p:cNvPr id="66" name="線吹き出し 1 (枠付き) 65"/>
          <p:cNvSpPr/>
          <p:nvPr/>
        </p:nvSpPr>
        <p:spPr>
          <a:xfrm>
            <a:off x="5955738" y="5176122"/>
            <a:ext cx="2807936" cy="612648"/>
          </a:xfrm>
          <a:prstGeom prst="borderCallout1">
            <a:avLst>
              <a:gd name="adj1" fmla="val 20427"/>
              <a:gd name="adj2" fmla="val 99042"/>
              <a:gd name="adj3" fmla="val 17563"/>
              <a:gd name="adj4" fmla="val 114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MML</a:t>
            </a:r>
            <a:r>
              <a:rPr kumimoji="1" lang="ja-JP" altLang="en-US" sz="1200" dirty="0" smtClean="0"/>
              <a:t>のみの研究に注力することとしたため、当年度での実施を見送り。</a:t>
            </a:r>
            <a:endParaRPr kumimoji="1" lang="ja-JP" altLang="en-US" sz="1200" dirty="0"/>
          </a:p>
        </p:txBody>
      </p:sp>
      <p:sp>
        <p:nvSpPr>
          <p:cNvPr id="68" name="ホームベース 67"/>
          <p:cNvSpPr/>
          <p:nvPr/>
        </p:nvSpPr>
        <p:spPr>
          <a:xfrm>
            <a:off x="6680378" y="4127172"/>
            <a:ext cx="1511524" cy="321436"/>
          </a:xfrm>
          <a:prstGeom prst="homePlate">
            <a:avLst/>
          </a:prstGeom>
          <a:noFill/>
          <a:ln w="19050">
            <a:solidFill>
              <a:srgbClr val="999999"/>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50" dirty="0" smtClean="0">
                <a:solidFill>
                  <a:schemeClr val="tx1"/>
                </a:solidFill>
                <a:latin typeface="+mn-ea"/>
                <a:cs typeface="Arial" panose="020B0604020202020204" pitchFamily="34" charset="0"/>
              </a:rPr>
              <a:t>データ構造変換（</a:t>
            </a:r>
            <a:r>
              <a:rPr lang="en-US" altLang="ja-JP" sz="1050" dirty="0" smtClean="0">
                <a:solidFill>
                  <a:schemeClr val="tx1"/>
                </a:solidFill>
                <a:latin typeface="+mn-ea"/>
                <a:cs typeface="Arial" panose="020B0604020202020204" pitchFamily="34" charset="0"/>
              </a:rPr>
              <a:t>mml</a:t>
            </a:r>
            <a:r>
              <a:rPr lang="ja-JP" altLang="en-US" sz="1050" dirty="0" smtClean="0">
                <a:solidFill>
                  <a:schemeClr val="tx1"/>
                </a:solidFill>
                <a:latin typeface="+mn-ea"/>
                <a:cs typeface="Arial" panose="020B0604020202020204" pitchFamily="34" charset="0"/>
              </a:rPr>
              <a:t>）</a:t>
            </a:r>
            <a:endParaRPr lang="ja-JP" altLang="en-US" sz="1050" dirty="0">
              <a:solidFill>
                <a:schemeClr val="tx1"/>
              </a:solidFill>
              <a:latin typeface="+mn-ea"/>
              <a:cs typeface="Arial" panose="020B0604020202020204" pitchFamily="34" charset="0"/>
            </a:endParaRPr>
          </a:p>
        </p:txBody>
      </p:sp>
      <p:cxnSp>
        <p:nvCxnSpPr>
          <p:cNvPr id="11" name="カギ線コネクタ 10"/>
          <p:cNvCxnSpPr>
            <a:stCxn id="68" idx="2"/>
            <a:endCxn id="56" idx="1"/>
          </p:cNvCxnSpPr>
          <p:nvPr/>
        </p:nvCxnSpPr>
        <p:spPr>
          <a:xfrm rot="16200000" flipH="1">
            <a:off x="8002999" y="3801389"/>
            <a:ext cx="563404" cy="1857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カギ線コネクタ 66"/>
          <p:cNvCxnSpPr>
            <a:stCxn id="68" idx="2"/>
            <a:endCxn id="58" idx="1"/>
          </p:cNvCxnSpPr>
          <p:nvPr/>
        </p:nvCxnSpPr>
        <p:spPr>
          <a:xfrm rot="16200000" flipH="1">
            <a:off x="7533611" y="4270778"/>
            <a:ext cx="1485820" cy="18414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85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Contents</a:t>
            </a:r>
            <a:endParaRPr kumimoji="1" lang="ja-JP" altLang="en-US" dirty="0"/>
          </a:p>
        </p:txBody>
      </p:sp>
      <p:sp>
        <p:nvSpPr>
          <p:cNvPr id="5" name="テキスト プレースホルダー 4"/>
          <p:cNvSpPr>
            <a:spLocks noGrp="1"/>
          </p:cNvSpPr>
          <p:nvPr>
            <p:ph type="body" sz="quarter" idx="10"/>
          </p:nvPr>
        </p:nvSpPr>
        <p:spPr>
          <a:xfrm>
            <a:off x="2208211" y="887199"/>
            <a:ext cx="9712855" cy="2783101"/>
          </a:xfrm>
        </p:spPr>
        <p:txBody>
          <a:bodyPr/>
          <a:lstStyle/>
          <a:p>
            <a:pPr marL="342900" lvl="0" indent="-342900" algn="just">
              <a:spcAft>
                <a:spcPts val="0"/>
              </a:spcAft>
              <a:tabLst>
                <a:tab pos="457200" algn="l"/>
              </a:tabLst>
            </a:pPr>
            <a:r>
              <a:rPr lang="en-US" altLang="ja-JP" dirty="0">
                <a:solidFill>
                  <a:schemeClr val="bg1">
                    <a:lumMod val="75000"/>
                  </a:schemeClr>
                </a:solidFill>
                <a:latin typeface="+mn-ea"/>
                <a:cs typeface="ＭＳ Ｐゴシック" panose="020B0600070205080204" pitchFamily="50" charset="-128"/>
              </a:rPr>
              <a:t>LDI</a:t>
            </a:r>
            <a:r>
              <a:rPr lang="ja-JP" altLang="en-US" dirty="0">
                <a:solidFill>
                  <a:schemeClr val="bg1">
                    <a:lumMod val="75000"/>
                  </a:schemeClr>
                </a:solidFill>
                <a:latin typeface="+mn-ea"/>
                <a:cs typeface="ＭＳ Ｐゴシック" panose="020B0600070205080204" pitchFamily="50" charset="-128"/>
              </a:rPr>
              <a:t>共同研究の概要・実施内容説明　</a:t>
            </a:r>
            <a:r>
              <a:rPr lang="en-US" altLang="ja-JP" dirty="0">
                <a:solidFill>
                  <a:schemeClr val="bg1">
                    <a:lumMod val="75000"/>
                  </a:schemeClr>
                </a:solidFill>
                <a:latin typeface="+mn-ea"/>
                <a:cs typeface="ＭＳ Ｐゴシック" panose="020B0600070205080204" pitchFamily="50" charset="-128"/>
              </a:rPr>
              <a:t>※</a:t>
            </a:r>
            <a:r>
              <a:rPr lang="ja-JP" altLang="en-US" dirty="0">
                <a:solidFill>
                  <a:schemeClr val="bg1">
                    <a:lumMod val="75000"/>
                  </a:schemeClr>
                </a:solidFill>
                <a:latin typeface="+mn-ea"/>
                <a:cs typeface="ＭＳ Ｐゴシック" panose="020B0600070205080204" pitchFamily="50" charset="-128"/>
              </a:rPr>
              <a:t>キックオフ資料再掲</a:t>
            </a:r>
            <a:endParaRPr lang="ja-JP" altLang="ja-JP" sz="1800" dirty="0">
              <a:solidFill>
                <a:schemeClr val="bg1">
                  <a:lumMod val="75000"/>
                </a:schemeClr>
              </a:solidFill>
              <a:latin typeface="+mn-ea"/>
              <a:ea typeface="+mn-ea"/>
              <a:cs typeface="ＭＳ Ｐゴシック" panose="020B0600070205080204" pitchFamily="50" charset="-128"/>
            </a:endParaRPr>
          </a:p>
          <a:p>
            <a:pPr marL="342900" lvl="0" indent="-342900" algn="just">
              <a:spcAft>
                <a:spcPts val="0"/>
              </a:spcAft>
              <a:tabLst>
                <a:tab pos="457200" algn="l"/>
              </a:tabLst>
            </a:pPr>
            <a:r>
              <a:rPr lang="ja-JP" altLang="en-US" dirty="0">
                <a:latin typeface="+mn-ea"/>
                <a:cs typeface="ＭＳ Ｐゴシック" panose="020B0600070205080204" pitchFamily="50" charset="-128"/>
              </a:rPr>
              <a:t>電子カルテベンダ差異による、</a:t>
            </a:r>
            <a:r>
              <a:rPr lang="en-US" altLang="ja-JP" dirty="0">
                <a:latin typeface="+mn-ea"/>
                <a:cs typeface="ＭＳ Ｐゴシック" panose="020B0600070205080204" pitchFamily="50" charset="-128"/>
              </a:rPr>
              <a:t>MML</a:t>
            </a:r>
            <a:r>
              <a:rPr lang="ja-JP" altLang="en-US" dirty="0">
                <a:latin typeface="+mn-ea"/>
                <a:cs typeface="ＭＳ Ｐゴシック" panose="020B0600070205080204" pitchFamily="50" charset="-128"/>
              </a:rPr>
              <a:t>モジュールの傾向分析</a:t>
            </a:r>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差異確認</a:t>
            </a:r>
            <a:endParaRPr lang="ja-JP" altLang="ja-JP" sz="1800" dirty="0">
              <a:latin typeface="+mn-ea"/>
              <a:ea typeface="+mn-ea"/>
              <a:cs typeface="ＭＳ Ｐゴシック" panose="020B0600070205080204" pitchFamily="50" charset="-128"/>
            </a:endParaRPr>
          </a:p>
          <a:p>
            <a:pPr marL="742950" lvl="1" indent="-285750" algn="just">
              <a:tabLst>
                <a:tab pos="914400" algn="l"/>
              </a:tabLst>
            </a:pPr>
            <a:r>
              <a:rPr lang="ja-JP" altLang="en-US" sz="1800" dirty="0" smtClean="0">
                <a:latin typeface="+mn-ea"/>
                <a:cs typeface="Times New Roman" panose="02020603050405020304" pitchFamily="18" charset="0"/>
              </a:rPr>
              <a:t>背景目的</a:t>
            </a:r>
            <a:endParaRPr lang="en-US" altLang="ja-JP" sz="1800" dirty="0">
              <a:latin typeface="+mn-ea"/>
              <a:cs typeface="Times New Roman" panose="02020603050405020304" pitchFamily="18" charset="0"/>
            </a:endParaRPr>
          </a:p>
          <a:p>
            <a:pPr marL="742950" lvl="1" indent="-285750" algn="just">
              <a:tabLst>
                <a:tab pos="914400" algn="l"/>
              </a:tabLst>
            </a:pPr>
            <a:r>
              <a:rPr lang="ja-JP" altLang="en-US" sz="1800" dirty="0" smtClean="0">
                <a:latin typeface="+mn-ea"/>
                <a:ea typeface="+mn-ea"/>
                <a:cs typeface="Times New Roman" panose="02020603050405020304" pitchFamily="18" charset="0"/>
              </a:rPr>
              <a:t>施設別</a:t>
            </a:r>
            <a:r>
              <a:rPr lang="en-US" altLang="ja-JP" sz="1800" dirty="0" smtClean="0">
                <a:latin typeface="+mn-ea"/>
                <a:ea typeface="+mn-ea"/>
                <a:cs typeface="Times New Roman" panose="02020603050405020304" pitchFamily="18" charset="0"/>
              </a:rPr>
              <a:t>MML</a:t>
            </a:r>
            <a:r>
              <a:rPr lang="ja-JP" altLang="en-US" sz="1800" dirty="0" smtClean="0">
                <a:latin typeface="+mn-ea"/>
                <a:ea typeface="+mn-ea"/>
                <a:cs typeface="Times New Roman" panose="02020603050405020304" pitchFamily="18" charset="0"/>
              </a:rPr>
              <a:t>利用モジュール一覧</a:t>
            </a:r>
            <a:endParaRPr lang="en-US" altLang="ja-JP" sz="1800" dirty="0" smtClean="0">
              <a:latin typeface="+mn-ea"/>
              <a:ea typeface="+mn-ea"/>
              <a:cs typeface="Times New Roman" panose="02020603050405020304" pitchFamily="18" charset="0"/>
            </a:endParaRPr>
          </a:p>
          <a:p>
            <a:pPr marL="742950" lvl="1" indent="-285750" algn="just">
              <a:tabLst>
                <a:tab pos="914400" algn="l"/>
              </a:tabLst>
            </a:pPr>
            <a:r>
              <a:rPr lang="ja-JP" altLang="en-US" sz="1800" dirty="0">
                <a:latin typeface="+mn-ea"/>
                <a:cs typeface="Times New Roman" panose="02020603050405020304" pitchFamily="18" charset="0"/>
              </a:rPr>
              <a:t>病名情報の格納方法の差異確認の背景</a:t>
            </a:r>
            <a:endParaRPr lang="en-US" altLang="ja-JP" sz="1800" dirty="0" smtClean="0">
              <a:latin typeface="+mn-ea"/>
              <a:ea typeface="+mn-ea"/>
              <a:cs typeface="Times New Roman" panose="02020603050405020304" pitchFamily="18" charset="0"/>
            </a:endParaRPr>
          </a:p>
          <a:p>
            <a:pPr marL="742950" lvl="1" indent="-285750" algn="just">
              <a:tabLst>
                <a:tab pos="914400" algn="l"/>
              </a:tabLst>
            </a:pPr>
            <a:r>
              <a:rPr lang="ja-JP" altLang="en-US" sz="1800" dirty="0" smtClean="0">
                <a:latin typeface="+mn-ea"/>
                <a:ea typeface="+mn-ea"/>
                <a:cs typeface="Times New Roman" panose="02020603050405020304" pitchFamily="18" charset="0"/>
              </a:rPr>
              <a:t>病名情報の格納方法の差異確認</a:t>
            </a:r>
            <a:endParaRPr lang="en-US" altLang="ja-JP" sz="1800" dirty="0" smtClean="0">
              <a:latin typeface="+mn-ea"/>
              <a:ea typeface="+mn-ea"/>
              <a:cs typeface="Times New Roman" panose="02020603050405020304" pitchFamily="18" charset="0"/>
            </a:endParaRPr>
          </a:p>
          <a:p>
            <a:pPr marL="742950" lvl="1" indent="-285750" algn="just">
              <a:tabLst>
                <a:tab pos="914400" algn="l"/>
              </a:tabLst>
            </a:pPr>
            <a:r>
              <a:rPr lang="ja-JP" altLang="en-US" sz="1800" dirty="0">
                <a:latin typeface="+mn-ea"/>
                <a:cs typeface="Times New Roman" panose="02020603050405020304" pitchFamily="18" charset="0"/>
              </a:rPr>
              <a:t>病名情報の「疑い」の判断方法</a:t>
            </a:r>
            <a:endParaRPr lang="en-US" altLang="ja-JP" sz="1800" dirty="0" smtClean="0">
              <a:latin typeface="+mn-ea"/>
              <a:ea typeface="+mn-ea"/>
              <a:cs typeface="Times New Roman" panose="02020603050405020304" pitchFamily="18" charset="0"/>
            </a:endParaRPr>
          </a:p>
          <a:p>
            <a:pPr marL="742950" lvl="1" indent="-285750" algn="just">
              <a:tabLst>
                <a:tab pos="914400" algn="l"/>
              </a:tabLst>
            </a:pPr>
            <a:r>
              <a:rPr lang="ja-JP" altLang="en-US" sz="1800" dirty="0">
                <a:latin typeface="+mn-ea"/>
                <a:cs typeface="Times New Roman" panose="02020603050405020304" pitchFamily="18" charset="0"/>
              </a:rPr>
              <a:t>課題</a:t>
            </a:r>
            <a:r>
              <a:rPr lang="ja-JP" altLang="en-US" sz="1800" dirty="0" smtClean="0">
                <a:latin typeface="+mn-ea"/>
                <a:cs typeface="Times New Roman" panose="02020603050405020304" pitchFamily="18" charset="0"/>
              </a:rPr>
              <a:t>と今後の展開</a:t>
            </a:r>
            <a:endParaRPr lang="en-US" altLang="ja-JP" sz="1800" dirty="0" smtClean="0">
              <a:latin typeface="+mn-ea"/>
              <a:ea typeface="+mn-ea"/>
              <a:cs typeface="Times New Roman" panose="02020603050405020304" pitchFamily="18" charset="0"/>
            </a:endParaRPr>
          </a:p>
          <a:p>
            <a:pPr marL="342900" lvl="0" indent="-342900" algn="just">
              <a:spcAft>
                <a:spcPts val="0"/>
              </a:spcAft>
              <a:tabLst>
                <a:tab pos="457200" algn="l"/>
              </a:tabLst>
            </a:pPr>
            <a:r>
              <a:rPr lang="ja-JP" altLang="en-US" dirty="0" smtClean="0">
                <a:solidFill>
                  <a:schemeClr val="bg1">
                    <a:lumMod val="75000"/>
                  </a:schemeClr>
                </a:solidFill>
                <a:latin typeface="Meiryo UI"/>
                <a:cs typeface="ＭＳ Ｐゴシック" panose="020B0600070205080204" pitchFamily="50" charset="-128"/>
              </a:rPr>
              <a:t>分析</a:t>
            </a:r>
            <a:r>
              <a:rPr lang="ja-JP" altLang="en-US" dirty="0">
                <a:solidFill>
                  <a:schemeClr val="bg1">
                    <a:lumMod val="75000"/>
                  </a:schemeClr>
                </a:solidFill>
                <a:latin typeface="Meiryo UI"/>
                <a:cs typeface="ＭＳ Ｐゴシック" panose="020B0600070205080204" pitchFamily="50" charset="-128"/>
              </a:rPr>
              <a:t>ツール開発</a:t>
            </a:r>
            <a:r>
              <a:rPr lang="en-US" altLang="ja-JP" dirty="0">
                <a:solidFill>
                  <a:schemeClr val="bg1">
                    <a:lumMod val="75000"/>
                  </a:schemeClr>
                </a:solidFill>
                <a:latin typeface="Meiryo UI"/>
                <a:cs typeface="ＭＳ Ｐゴシック" panose="020B0600070205080204" pitchFamily="50" charset="-128"/>
              </a:rPr>
              <a:t>/</a:t>
            </a:r>
            <a:r>
              <a:rPr lang="ja-JP" altLang="en-US" dirty="0">
                <a:solidFill>
                  <a:schemeClr val="bg1">
                    <a:lumMod val="75000"/>
                  </a:schemeClr>
                </a:solidFill>
                <a:latin typeface="Meiryo UI"/>
                <a:cs typeface="ＭＳ Ｐゴシック" panose="020B0600070205080204" pitchFamily="50" charset="-128"/>
              </a:rPr>
              <a:t>検証</a:t>
            </a:r>
            <a:r>
              <a:rPr lang="en-US" altLang="ja-JP" dirty="0">
                <a:solidFill>
                  <a:schemeClr val="bg1">
                    <a:lumMod val="75000"/>
                  </a:schemeClr>
                </a:solidFill>
                <a:latin typeface="Meiryo UI"/>
                <a:cs typeface="ＭＳ Ｐゴシック" panose="020B0600070205080204" pitchFamily="50" charset="-128"/>
              </a:rPr>
              <a:t>_</a:t>
            </a:r>
            <a:r>
              <a:rPr lang="ja-JP" altLang="en-US" dirty="0">
                <a:solidFill>
                  <a:schemeClr val="bg1">
                    <a:lumMod val="75000"/>
                  </a:schemeClr>
                </a:solidFill>
                <a:latin typeface="Meiryo UI"/>
                <a:cs typeface="ＭＳ Ｐゴシック" panose="020B0600070205080204" pitchFamily="50" charset="-128"/>
              </a:rPr>
              <a:t>検査値分類機能</a:t>
            </a:r>
            <a:endParaRPr lang="ja-JP" altLang="ja-JP" sz="1200" dirty="0" smtClean="0">
              <a:solidFill>
                <a:schemeClr val="bg1">
                  <a:lumMod val="75000"/>
                </a:schemeClr>
              </a:solidFill>
              <a:latin typeface="+mn-ea"/>
              <a:cs typeface="Times New Roman" panose="02020603050405020304" pitchFamily="18" charset="0"/>
            </a:endParaRPr>
          </a:p>
          <a:p>
            <a:pPr marL="342900" lvl="0" indent="-342900" algn="just">
              <a:spcAft>
                <a:spcPts val="0"/>
              </a:spcAft>
              <a:tabLst>
                <a:tab pos="457200" algn="l"/>
              </a:tabLst>
            </a:pPr>
            <a:r>
              <a:rPr lang="ja-JP" altLang="en-US" dirty="0">
                <a:solidFill>
                  <a:schemeClr val="bg1">
                    <a:lumMod val="75000"/>
                  </a:schemeClr>
                </a:solidFill>
                <a:latin typeface="+mn-ea"/>
                <a:cs typeface="ＭＳ Ｐゴシック" panose="020B0600070205080204" pitchFamily="50" charset="-128"/>
              </a:rPr>
              <a:t>次</a:t>
            </a:r>
            <a:r>
              <a:rPr lang="ja-JP" altLang="en-US" dirty="0" smtClean="0">
                <a:solidFill>
                  <a:schemeClr val="bg1">
                    <a:lumMod val="75000"/>
                  </a:schemeClr>
                </a:solidFill>
                <a:latin typeface="+mn-ea"/>
                <a:cs typeface="ＭＳ Ｐゴシック" panose="020B0600070205080204" pitchFamily="50" charset="-128"/>
              </a:rPr>
              <a:t>年度の研究</a:t>
            </a:r>
            <a:r>
              <a:rPr lang="ja-JP" altLang="en-US" dirty="0">
                <a:solidFill>
                  <a:schemeClr val="bg1">
                    <a:lumMod val="75000"/>
                  </a:schemeClr>
                </a:solidFill>
                <a:latin typeface="+mn-ea"/>
                <a:cs typeface="ＭＳ Ｐゴシック" panose="020B0600070205080204" pitchFamily="50" charset="-128"/>
              </a:rPr>
              <a:t>テーマ案</a:t>
            </a:r>
            <a:endParaRPr lang="ja-JP" altLang="ja-JP" sz="1800" dirty="0">
              <a:solidFill>
                <a:schemeClr val="bg1">
                  <a:lumMod val="75000"/>
                </a:schemeClr>
              </a:solidFill>
              <a:latin typeface="+mn-ea"/>
              <a:ea typeface="+mn-ea"/>
              <a:cs typeface="ＭＳ Ｐゴシック" panose="020B0600070205080204" pitchFamily="50" charset="-128"/>
            </a:endParaRPr>
          </a:p>
          <a:p>
            <a:endParaRPr kumimoji="1" lang="ja-JP" altLang="en-US" dirty="0">
              <a:latin typeface="+mn-ea"/>
              <a:ea typeface="+mn-ea"/>
            </a:endParaRPr>
          </a:p>
        </p:txBody>
      </p:sp>
    </p:spTree>
    <p:extLst>
      <p:ext uri="{BB962C8B-B14F-4D97-AF65-F5344CB8AC3E}">
        <p14:creationId xmlns:p14="http://schemas.microsoft.com/office/powerpoint/2010/main" val="281718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背景目的</a:t>
            </a:r>
            <a:endParaRPr kumimoji="1" lang="ja-JP" altLang="en-US" dirty="0"/>
          </a:p>
        </p:txBody>
      </p:sp>
      <p:sp>
        <p:nvSpPr>
          <p:cNvPr id="38" name="正方形/長方形 37"/>
          <p:cNvSpPr/>
          <p:nvPr/>
        </p:nvSpPr>
        <p:spPr>
          <a:xfrm>
            <a:off x="165528" y="793626"/>
            <a:ext cx="11850659" cy="707886"/>
          </a:xfrm>
          <a:prstGeom prst="rect">
            <a:avLst/>
          </a:prstGeom>
        </p:spPr>
        <p:txBody>
          <a:bodyPr wrap="square">
            <a:spAutoFit/>
          </a:bodyPr>
          <a:lstStyle/>
          <a:p>
            <a:r>
              <a:rPr lang="ja-JP" altLang="en-US" sz="2000" dirty="0"/>
              <a:t>本研究では</a:t>
            </a:r>
            <a:r>
              <a:rPr lang="ja-JP" altLang="en-US" sz="2000" dirty="0" smtClean="0"/>
              <a:t>、</a:t>
            </a:r>
            <a:r>
              <a:rPr lang="en-US" altLang="ja-JP" sz="2000" dirty="0" smtClean="0"/>
              <a:t>MML</a:t>
            </a:r>
            <a:r>
              <a:rPr lang="ja-JP" altLang="en-US" sz="2000" dirty="0" smtClean="0"/>
              <a:t>のデータを適切かつ</a:t>
            </a:r>
            <a:r>
              <a:rPr lang="ja-JP" altLang="en-US" sz="2000" dirty="0"/>
              <a:t>効率的</a:t>
            </a:r>
            <a:r>
              <a:rPr lang="ja-JP" altLang="en-US" sz="2000" dirty="0" smtClean="0"/>
              <a:t>に活用するため</a:t>
            </a:r>
            <a:r>
              <a:rPr lang="ja-JP" altLang="en-US" sz="2000" dirty="0"/>
              <a:t>、</a:t>
            </a:r>
            <a:endParaRPr lang="en-US" altLang="ja-JP" sz="2000" dirty="0"/>
          </a:p>
          <a:p>
            <a:r>
              <a:rPr lang="ja-JP" altLang="en-US" sz="2000" dirty="0" smtClean="0"/>
              <a:t>ツールの作成・動作確認および抽出したデータの</a:t>
            </a:r>
            <a:r>
              <a:rPr lang="ja-JP" altLang="en-US" sz="2000" dirty="0" smtClean="0"/>
              <a:t>傾向</a:t>
            </a:r>
            <a:r>
              <a:rPr lang="ja-JP" altLang="en-US" sz="2000" dirty="0"/>
              <a:t>を</a:t>
            </a:r>
            <a:r>
              <a:rPr lang="ja-JP" altLang="en-US" sz="2000" dirty="0" smtClean="0"/>
              <a:t>確認</a:t>
            </a:r>
            <a:r>
              <a:rPr lang="ja-JP" altLang="en-US" sz="2000" dirty="0" smtClean="0"/>
              <a:t>をする</a:t>
            </a:r>
            <a:r>
              <a:rPr lang="ja-JP" altLang="en-US" sz="2000" dirty="0"/>
              <a:t>ことを目的としています。</a:t>
            </a:r>
            <a:endParaRPr lang="en-US" altLang="ja-JP" sz="2000" dirty="0"/>
          </a:p>
        </p:txBody>
      </p:sp>
      <p:sp>
        <p:nvSpPr>
          <p:cNvPr id="5" name="正方形/長方形 4"/>
          <p:cNvSpPr/>
          <p:nvPr/>
        </p:nvSpPr>
        <p:spPr>
          <a:xfrm>
            <a:off x="1690572" y="2636912"/>
            <a:ext cx="4248472" cy="358276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は</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DPC</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調査データやレセプトと比較して、</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モジュール自体の利用有無や</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モジュールごとの項目（タグ）の利用が柔軟なため、施設間でデータの格納方法に差異がある。</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は</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XML</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形式となっておりデータを分析する上では決して容易ではない。よって分析しやすい構造に変換するためのツールが必要となる。</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は外部ファイルへの参照が可能となっており、この外部ファイルに</a:t>
            </a:r>
            <a:r>
              <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DPC</a:t>
            </a:r>
            <a:r>
              <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調査データや</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レセプトにないような重要な情報があり、これらを利用できれば非常に有用な研究結果を得られる可能性がある。</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p:txBody>
      </p:sp>
      <p:sp>
        <p:nvSpPr>
          <p:cNvPr id="6" name="正方形/長方形 5"/>
          <p:cNvSpPr/>
          <p:nvPr/>
        </p:nvSpPr>
        <p:spPr>
          <a:xfrm>
            <a:off x="6877054" y="2636912"/>
            <a:ext cx="4248472" cy="3582763"/>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25880" rtl="0" eaLnBrk="1" latinLnBrk="0" hangingPunct="1">
              <a:defRPr kumimoji="1" sz="1822" kern="1200">
                <a:solidFill>
                  <a:schemeClr val="lt1"/>
                </a:solidFill>
                <a:latin typeface="+mn-lt"/>
                <a:ea typeface="+mn-ea"/>
                <a:cs typeface="+mn-cs"/>
              </a:defRPr>
            </a:lvl1pPr>
            <a:lvl2pPr marL="462940" algn="l" defTabSz="925880" rtl="0" eaLnBrk="1" latinLnBrk="0" hangingPunct="1">
              <a:defRPr kumimoji="1" sz="1822" kern="1200">
                <a:solidFill>
                  <a:schemeClr val="lt1"/>
                </a:solidFill>
                <a:latin typeface="+mn-lt"/>
                <a:ea typeface="+mn-ea"/>
                <a:cs typeface="+mn-cs"/>
              </a:defRPr>
            </a:lvl2pPr>
            <a:lvl3pPr marL="925880" algn="l" defTabSz="925880" rtl="0" eaLnBrk="1" latinLnBrk="0" hangingPunct="1">
              <a:defRPr kumimoji="1" sz="1822" kern="1200">
                <a:solidFill>
                  <a:schemeClr val="lt1"/>
                </a:solidFill>
                <a:latin typeface="+mn-lt"/>
                <a:ea typeface="+mn-ea"/>
                <a:cs typeface="+mn-cs"/>
              </a:defRPr>
            </a:lvl3pPr>
            <a:lvl4pPr marL="1388820" algn="l" defTabSz="925880" rtl="0" eaLnBrk="1" latinLnBrk="0" hangingPunct="1">
              <a:defRPr kumimoji="1" sz="1822" kern="1200">
                <a:solidFill>
                  <a:schemeClr val="lt1"/>
                </a:solidFill>
                <a:latin typeface="+mn-lt"/>
                <a:ea typeface="+mn-ea"/>
                <a:cs typeface="+mn-cs"/>
              </a:defRPr>
            </a:lvl4pPr>
            <a:lvl5pPr marL="1851759" algn="l" defTabSz="925880" rtl="0" eaLnBrk="1" latinLnBrk="0" hangingPunct="1">
              <a:defRPr kumimoji="1" sz="1822" kern="1200">
                <a:solidFill>
                  <a:schemeClr val="lt1"/>
                </a:solidFill>
                <a:latin typeface="+mn-lt"/>
                <a:ea typeface="+mn-ea"/>
                <a:cs typeface="+mn-cs"/>
              </a:defRPr>
            </a:lvl5pPr>
            <a:lvl6pPr marL="2314699" algn="l" defTabSz="925880" rtl="0" eaLnBrk="1" latinLnBrk="0" hangingPunct="1">
              <a:defRPr kumimoji="1" sz="1822" kern="1200">
                <a:solidFill>
                  <a:schemeClr val="lt1"/>
                </a:solidFill>
                <a:latin typeface="+mn-lt"/>
                <a:ea typeface="+mn-ea"/>
                <a:cs typeface="+mn-cs"/>
              </a:defRPr>
            </a:lvl6pPr>
            <a:lvl7pPr marL="2777640" algn="l" defTabSz="925880" rtl="0" eaLnBrk="1" latinLnBrk="0" hangingPunct="1">
              <a:defRPr kumimoji="1" sz="1822" kern="1200">
                <a:solidFill>
                  <a:schemeClr val="lt1"/>
                </a:solidFill>
                <a:latin typeface="+mn-lt"/>
                <a:ea typeface="+mn-ea"/>
                <a:cs typeface="+mn-cs"/>
              </a:defRPr>
            </a:lvl7pPr>
            <a:lvl8pPr marL="3240579" algn="l" defTabSz="925880" rtl="0" eaLnBrk="1" latinLnBrk="0" hangingPunct="1">
              <a:defRPr kumimoji="1" sz="1822" kern="1200">
                <a:solidFill>
                  <a:schemeClr val="lt1"/>
                </a:solidFill>
                <a:latin typeface="+mn-lt"/>
                <a:ea typeface="+mn-ea"/>
                <a:cs typeface="+mn-cs"/>
              </a:defRPr>
            </a:lvl8pPr>
            <a:lvl9pPr marL="3703519" algn="l" defTabSz="925880" rtl="0" eaLnBrk="1" latinLnBrk="0" hangingPunct="1">
              <a:defRPr kumimoji="1" sz="1822" kern="1200">
                <a:solidFill>
                  <a:schemeClr val="lt1"/>
                </a:solidFill>
                <a:latin typeface="+mn-lt"/>
                <a:ea typeface="+mn-ea"/>
                <a:cs typeface="+mn-cs"/>
              </a:defRPr>
            </a:lvl9pPr>
          </a:lstStyle>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・本研究では、各施設での</a:t>
            </a:r>
            <a:r>
              <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モジュール自体の利用有無や</a:t>
            </a:r>
            <a:r>
              <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MML</a:t>
            </a:r>
            <a:r>
              <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モジュールごとの項目（タグ</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）や外部ファイルの利用状況を確認し、データを適切に活用するために十分な準備を行うことを目標とします。</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endParaRPr lang="en-US" altLang="ja-JP" sz="1600" dirty="0">
              <a:solidFill>
                <a:schemeClr val="tx1"/>
              </a:solidFill>
              <a:latin typeface="Meiryo UI" panose="020B0604030504040204" pitchFamily="50" charset="-128"/>
              <a:ea typeface="Meiryo UI" panose="020B0604030504040204" pitchFamily="50" charset="-128"/>
              <a:cs typeface="Arial" panose="020B0604020202020204" pitchFamily="34" charset="0"/>
            </a:endParaRPr>
          </a:p>
          <a:p>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・上記目標達成のため、必要なツールの作成と動作確認を行っておくことで、個別の研究テーマなどの要件に</a:t>
            </a:r>
            <a:r>
              <a:rPr lang="ja-JP" altLang="en-US" sz="1600" dirty="0">
                <a:solidFill>
                  <a:schemeClr val="tx1"/>
                </a:solidFill>
                <a:latin typeface="Meiryo UI" panose="020B0604030504040204" pitchFamily="50" charset="-128"/>
                <a:ea typeface="Meiryo UI" panose="020B0604030504040204" pitchFamily="50" charset="-128"/>
                <a:cs typeface="Arial" panose="020B0604020202020204" pitchFamily="34" charset="0"/>
              </a:rPr>
              <a:t>応じて、適切かつ効率的</a:t>
            </a:r>
            <a:r>
              <a:rPr lang="ja-JP" altLang="en-US"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rPr>
              <a:t>に作業が行えるようになることを目指します。</a:t>
            </a:r>
            <a:endParaRPr lang="en-US" altLang="ja-JP" sz="1600" dirty="0" smtClean="0">
              <a:solidFill>
                <a:schemeClr val="tx1"/>
              </a:solidFill>
              <a:latin typeface="Meiryo UI" panose="020B0604030504040204" pitchFamily="50" charset="-128"/>
              <a:ea typeface="Meiryo UI" panose="020B0604030504040204" pitchFamily="50" charset="-128"/>
              <a:cs typeface="Arial" panose="020B0604020202020204" pitchFamily="34" charset="0"/>
            </a:endParaRPr>
          </a:p>
        </p:txBody>
      </p:sp>
      <p:sp>
        <p:nvSpPr>
          <p:cNvPr id="7" name="二等辺三角形 6"/>
          <p:cNvSpPr/>
          <p:nvPr/>
        </p:nvSpPr>
        <p:spPr>
          <a:xfrm rot="5400000">
            <a:off x="4680039" y="4369795"/>
            <a:ext cx="3483736" cy="216024"/>
          </a:xfrm>
          <a:prstGeom prst="triangle">
            <a:avLst/>
          </a:prstGeom>
          <a:solidFill>
            <a:schemeClr val="accent1"/>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 name="直線コネクタ 7"/>
          <p:cNvCxnSpPr/>
          <p:nvPr/>
        </p:nvCxnSpPr>
        <p:spPr>
          <a:xfrm>
            <a:off x="1690572" y="2276872"/>
            <a:ext cx="4248472"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9" name="テキスト ボックス 8"/>
          <p:cNvSpPr txBox="1"/>
          <p:nvPr/>
        </p:nvSpPr>
        <p:spPr>
          <a:xfrm>
            <a:off x="1690572" y="1844824"/>
            <a:ext cx="4248472" cy="372731"/>
          </a:xfrm>
          <a:prstGeom prst="rect">
            <a:avLst/>
          </a:prstGeom>
          <a:noFill/>
        </p:spPr>
        <p:txBody>
          <a:bodyPr wrap="square" rtlCol="0">
            <a:spAutoFit/>
          </a:bodyPr>
          <a:lstStyle/>
          <a:p>
            <a:pPr algn="ctr"/>
            <a:r>
              <a:rPr kumimoji="1" lang="ja-JP" altLang="en-US" dirty="0" smtClean="0"/>
              <a:t>背景</a:t>
            </a:r>
            <a:endParaRPr kumimoji="1" lang="ja-JP" altLang="en-US" dirty="0"/>
          </a:p>
        </p:txBody>
      </p:sp>
      <p:cxnSp>
        <p:nvCxnSpPr>
          <p:cNvPr id="10" name="直線コネクタ 9"/>
          <p:cNvCxnSpPr/>
          <p:nvPr/>
        </p:nvCxnSpPr>
        <p:spPr>
          <a:xfrm>
            <a:off x="6881358" y="2276872"/>
            <a:ext cx="4248472"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6881358" y="1844824"/>
            <a:ext cx="4248472" cy="372731"/>
          </a:xfrm>
          <a:prstGeom prst="rect">
            <a:avLst/>
          </a:prstGeom>
          <a:noFill/>
        </p:spPr>
        <p:txBody>
          <a:bodyPr wrap="square" rtlCol="0">
            <a:spAutoFit/>
          </a:bodyPr>
          <a:lstStyle/>
          <a:p>
            <a:pPr algn="ctr"/>
            <a:r>
              <a:rPr kumimoji="1" lang="ja-JP" altLang="en-US" dirty="0" smtClean="0"/>
              <a:t>目的</a:t>
            </a:r>
            <a:endParaRPr kumimoji="1" lang="ja-JP" altLang="en-US" dirty="0"/>
          </a:p>
        </p:txBody>
      </p:sp>
    </p:spTree>
    <p:extLst>
      <p:ext uri="{BB962C8B-B14F-4D97-AF65-F5344CB8AC3E}">
        <p14:creationId xmlns:p14="http://schemas.microsoft.com/office/powerpoint/2010/main" val="425145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latin typeface="+mn-ea"/>
                <a:cs typeface="Times New Roman" panose="02020603050405020304" pitchFamily="18" charset="0"/>
              </a:rPr>
              <a:t>施設</a:t>
            </a:r>
            <a:r>
              <a:rPr lang="ja-JP" altLang="en-US" dirty="0" smtClean="0">
                <a:latin typeface="+mn-ea"/>
                <a:cs typeface="Times New Roman" panose="02020603050405020304" pitchFamily="18" charset="0"/>
              </a:rPr>
              <a:t>別</a:t>
            </a:r>
            <a:r>
              <a:rPr lang="en-US" altLang="ja-JP" dirty="0" smtClean="0">
                <a:latin typeface="+mn-ea"/>
                <a:cs typeface="Times New Roman" panose="02020603050405020304" pitchFamily="18" charset="0"/>
              </a:rPr>
              <a:t>MML</a:t>
            </a:r>
            <a:r>
              <a:rPr lang="ja-JP" altLang="en-US" dirty="0" smtClean="0">
                <a:latin typeface="+mn-ea"/>
                <a:cs typeface="Times New Roman" panose="02020603050405020304" pitchFamily="18" charset="0"/>
              </a:rPr>
              <a:t>利用モジュール</a:t>
            </a:r>
            <a:r>
              <a:rPr lang="ja-JP" altLang="en-US" dirty="0">
                <a:latin typeface="+mn-ea"/>
                <a:cs typeface="Times New Roman" panose="02020603050405020304" pitchFamily="18" charset="0"/>
              </a:rPr>
              <a:t>一覧</a:t>
            </a:r>
            <a:endParaRPr kumimoji="1" lang="ja-JP" altLang="en-US" dirty="0"/>
          </a:p>
        </p:txBody>
      </p:sp>
      <p:sp>
        <p:nvSpPr>
          <p:cNvPr id="38" name="正方形/長方形 37"/>
          <p:cNvSpPr/>
          <p:nvPr/>
        </p:nvSpPr>
        <p:spPr>
          <a:xfrm>
            <a:off x="165528" y="793626"/>
            <a:ext cx="11850659" cy="1261884"/>
          </a:xfrm>
          <a:prstGeom prst="rect">
            <a:avLst/>
          </a:prstGeom>
        </p:spPr>
        <p:txBody>
          <a:bodyPr wrap="square">
            <a:spAutoFit/>
          </a:bodyPr>
          <a:lstStyle/>
          <a:p>
            <a:r>
              <a:rPr lang="ja-JP" altLang="en-US" sz="2000" dirty="0" smtClean="0"/>
              <a:t>施設別に</a:t>
            </a:r>
            <a:r>
              <a:rPr lang="ja-JP" altLang="en-US" sz="2000" dirty="0"/>
              <a:t>利用</a:t>
            </a:r>
            <a:r>
              <a:rPr lang="ja-JP" altLang="en-US" sz="2000" dirty="0" smtClean="0"/>
              <a:t>している</a:t>
            </a:r>
            <a:r>
              <a:rPr lang="en-US" altLang="ja-JP" sz="2000" dirty="0" smtClean="0"/>
              <a:t>MML</a:t>
            </a:r>
            <a:r>
              <a:rPr lang="ja-JP" altLang="en-US" sz="2000" dirty="0" smtClean="0"/>
              <a:t>モジュールを確認した結果は以下の通りです。</a:t>
            </a:r>
            <a:endParaRPr lang="en-US" altLang="ja-JP" sz="2000" dirty="0" smtClean="0"/>
          </a:p>
          <a:p>
            <a:r>
              <a:rPr lang="ja-JP" altLang="en-US" sz="2000" dirty="0" smtClean="0"/>
              <a:t>利用</a:t>
            </a:r>
            <a:r>
              <a:rPr lang="ja-JP" altLang="en-US" sz="2000" dirty="0"/>
              <a:t>モジュール</a:t>
            </a:r>
            <a:r>
              <a:rPr lang="ja-JP" altLang="en-US" sz="2000" dirty="0" smtClean="0"/>
              <a:t>は</a:t>
            </a:r>
            <a:r>
              <a:rPr lang="en-US" altLang="ja-JP" sz="2000" dirty="0" smtClean="0"/>
              <a:t>MML</a:t>
            </a:r>
            <a:r>
              <a:rPr lang="ja-JP" altLang="en-US" sz="2000" dirty="0" smtClean="0"/>
              <a:t>構造化ツールでの取り込みを行ったため、ツールの正常動作も確認することができました。</a:t>
            </a:r>
            <a:endParaRPr lang="en-US" altLang="ja-JP" sz="2000" dirty="0" smtClean="0"/>
          </a:p>
          <a:p>
            <a:r>
              <a:rPr lang="en-US" altLang="ja-JP" dirty="0" smtClean="0"/>
              <a:t>※</a:t>
            </a:r>
            <a:r>
              <a:rPr lang="ja-JP" altLang="en-US" dirty="0" smtClean="0"/>
              <a:t>ただし透析モジュール（</a:t>
            </a:r>
            <a:r>
              <a:rPr lang="en-US" altLang="ja-JP" dirty="0" err="1" smtClean="0"/>
              <a:t>mmlHd</a:t>
            </a:r>
            <a:r>
              <a:rPr lang="ja-JP" altLang="en-US" dirty="0" smtClean="0"/>
              <a:t>）と汎用処置モジュール（</a:t>
            </a:r>
            <a:r>
              <a:rPr lang="en-US" altLang="ja-JP" dirty="0" err="1" smtClean="0"/>
              <a:t>mmlPr</a:t>
            </a:r>
            <a:r>
              <a:rPr lang="ja-JP" altLang="en-US" dirty="0" smtClean="0"/>
              <a:t>）は利用施設が存在しなかったため、</a:t>
            </a:r>
            <a:endParaRPr lang="en-US" altLang="ja-JP" dirty="0" smtClean="0"/>
          </a:p>
          <a:p>
            <a:r>
              <a:rPr lang="ja-JP" altLang="en-US" dirty="0" smtClean="0"/>
              <a:t>　　ツールの動作確認はできていません。</a:t>
            </a:r>
            <a:endParaRPr lang="en-US" altLang="ja-JP" sz="2000" dirty="0" smtClean="0"/>
          </a:p>
        </p:txBody>
      </p:sp>
      <p:graphicFrame>
        <p:nvGraphicFramePr>
          <p:cNvPr id="6" name="表 5"/>
          <p:cNvGraphicFramePr>
            <a:graphicFrameLocks noGrp="1"/>
          </p:cNvGraphicFramePr>
          <p:nvPr>
            <p:extLst>
              <p:ext uri="{D42A27DB-BD31-4B8C-83A1-F6EECF244321}">
                <p14:modId xmlns:p14="http://schemas.microsoft.com/office/powerpoint/2010/main" val="568868208"/>
              </p:ext>
            </p:extLst>
          </p:nvPr>
        </p:nvGraphicFramePr>
        <p:xfrm>
          <a:off x="318399" y="2783662"/>
          <a:ext cx="11678101" cy="2612203"/>
        </p:xfrm>
        <a:graphic>
          <a:graphicData uri="http://schemas.openxmlformats.org/drawingml/2006/table">
            <a:tbl>
              <a:tblPr/>
              <a:tblGrid>
                <a:gridCol w="828753">
                  <a:extLst>
                    <a:ext uri="{9D8B030D-6E8A-4147-A177-3AD203B41FA5}">
                      <a16:colId xmlns:a16="http://schemas.microsoft.com/office/drawing/2014/main" val="20000"/>
                    </a:ext>
                  </a:extLst>
                </a:gridCol>
                <a:gridCol w="1394255">
                  <a:extLst>
                    <a:ext uri="{9D8B030D-6E8A-4147-A177-3AD203B41FA5}">
                      <a16:colId xmlns:a16="http://schemas.microsoft.com/office/drawing/2014/main" val="20001"/>
                    </a:ext>
                  </a:extLst>
                </a:gridCol>
                <a:gridCol w="519190">
                  <a:extLst>
                    <a:ext uri="{9D8B030D-6E8A-4147-A177-3AD203B41FA5}">
                      <a16:colId xmlns:a16="http://schemas.microsoft.com/office/drawing/2014/main" val="20002"/>
                    </a:ext>
                  </a:extLst>
                </a:gridCol>
                <a:gridCol w="409501">
                  <a:extLst>
                    <a:ext uri="{9D8B030D-6E8A-4147-A177-3AD203B41FA5}">
                      <a16:colId xmlns:a16="http://schemas.microsoft.com/office/drawing/2014/main" val="20003"/>
                    </a:ext>
                  </a:extLst>
                </a:gridCol>
                <a:gridCol w="409501">
                  <a:extLst>
                    <a:ext uri="{9D8B030D-6E8A-4147-A177-3AD203B41FA5}">
                      <a16:colId xmlns:a16="http://schemas.microsoft.com/office/drawing/2014/main" val="20004"/>
                    </a:ext>
                  </a:extLst>
                </a:gridCol>
                <a:gridCol w="575252">
                  <a:extLst>
                    <a:ext uri="{9D8B030D-6E8A-4147-A177-3AD203B41FA5}">
                      <a16:colId xmlns:a16="http://schemas.microsoft.com/office/drawing/2014/main" val="20005"/>
                    </a:ext>
                  </a:extLst>
                </a:gridCol>
                <a:gridCol w="575252">
                  <a:extLst>
                    <a:ext uri="{9D8B030D-6E8A-4147-A177-3AD203B41FA5}">
                      <a16:colId xmlns:a16="http://schemas.microsoft.com/office/drawing/2014/main" val="20006"/>
                    </a:ext>
                  </a:extLst>
                </a:gridCol>
                <a:gridCol w="663002">
                  <a:extLst>
                    <a:ext uri="{9D8B030D-6E8A-4147-A177-3AD203B41FA5}">
                      <a16:colId xmlns:a16="http://schemas.microsoft.com/office/drawing/2014/main" val="20007"/>
                    </a:ext>
                  </a:extLst>
                </a:gridCol>
                <a:gridCol w="663002">
                  <a:extLst>
                    <a:ext uri="{9D8B030D-6E8A-4147-A177-3AD203B41FA5}">
                      <a16:colId xmlns:a16="http://schemas.microsoft.com/office/drawing/2014/main" val="20008"/>
                    </a:ext>
                  </a:extLst>
                </a:gridCol>
                <a:gridCol w="575252">
                  <a:extLst>
                    <a:ext uri="{9D8B030D-6E8A-4147-A177-3AD203B41FA5}">
                      <a16:colId xmlns:a16="http://schemas.microsoft.com/office/drawing/2014/main" val="20009"/>
                    </a:ext>
                  </a:extLst>
                </a:gridCol>
                <a:gridCol w="575252">
                  <a:extLst>
                    <a:ext uri="{9D8B030D-6E8A-4147-A177-3AD203B41FA5}">
                      <a16:colId xmlns:a16="http://schemas.microsoft.com/office/drawing/2014/main" val="20010"/>
                    </a:ext>
                  </a:extLst>
                </a:gridCol>
                <a:gridCol w="653252">
                  <a:extLst>
                    <a:ext uri="{9D8B030D-6E8A-4147-A177-3AD203B41FA5}">
                      <a16:colId xmlns:a16="http://schemas.microsoft.com/office/drawing/2014/main" val="20011"/>
                    </a:ext>
                  </a:extLst>
                </a:gridCol>
                <a:gridCol w="409501">
                  <a:extLst>
                    <a:ext uri="{9D8B030D-6E8A-4147-A177-3AD203B41FA5}">
                      <a16:colId xmlns:a16="http://schemas.microsoft.com/office/drawing/2014/main" val="20012"/>
                    </a:ext>
                  </a:extLst>
                </a:gridCol>
                <a:gridCol w="409501">
                  <a:extLst>
                    <a:ext uri="{9D8B030D-6E8A-4147-A177-3AD203B41FA5}">
                      <a16:colId xmlns:a16="http://schemas.microsoft.com/office/drawing/2014/main" val="20013"/>
                    </a:ext>
                  </a:extLst>
                </a:gridCol>
                <a:gridCol w="489939">
                  <a:extLst>
                    <a:ext uri="{9D8B030D-6E8A-4147-A177-3AD203B41FA5}">
                      <a16:colId xmlns:a16="http://schemas.microsoft.com/office/drawing/2014/main" val="20014"/>
                    </a:ext>
                  </a:extLst>
                </a:gridCol>
                <a:gridCol w="519190">
                  <a:extLst>
                    <a:ext uri="{9D8B030D-6E8A-4147-A177-3AD203B41FA5}">
                      <a16:colId xmlns:a16="http://schemas.microsoft.com/office/drawing/2014/main" val="20015"/>
                    </a:ext>
                  </a:extLst>
                </a:gridCol>
                <a:gridCol w="380251">
                  <a:extLst>
                    <a:ext uri="{9D8B030D-6E8A-4147-A177-3AD203B41FA5}">
                      <a16:colId xmlns:a16="http://schemas.microsoft.com/office/drawing/2014/main" val="20016"/>
                    </a:ext>
                  </a:extLst>
                </a:gridCol>
                <a:gridCol w="390001">
                  <a:extLst>
                    <a:ext uri="{9D8B030D-6E8A-4147-A177-3AD203B41FA5}">
                      <a16:colId xmlns:a16="http://schemas.microsoft.com/office/drawing/2014/main" val="20017"/>
                    </a:ext>
                  </a:extLst>
                </a:gridCol>
                <a:gridCol w="409501">
                  <a:extLst>
                    <a:ext uri="{9D8B030D-6E8A-4147-A177-3AD203B41FA5}">
                      <a16:colId xmlns:a16="http://schemas.microsoft.com/office/drawing/2014/main" val="20018"/>
                    </a:ext>
                  </a:extLst>
                </a:gridCol>
                <a:gridCol w="419252">
                  <a:extLst>
                    <a:ext uri="{9D8B030D-6E8A-4147-A177-3AD203B41FA5}">
                      <a16:colId xmlns:a16="http://schemas.microsoft.com/office/drawing/2014/main" val="20019"/>
                    </a:ext>
                  </a:extLst>
                </a:gridCol>
                <a:gridCol w="409501">
                  <a:extLst>
                    <a:ext uri="{9D8B030D-6E8A-4147-A177-3AD203B41FA5}">
                      <a16:colId xmlns:a16="http://schemas.microsoft.com/office/drawing/2014/main" val="20020"/>
                    </a:ext>
                  </a:extLst>
                </a:gridCol>
              </a:tblGrid>
              <a:tr h="153659">
                <a:tc rowSpan="2">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ベンダー</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施設名</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rowSpan="2">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モジュール</a:t>
                      </a:r>
                      <a:br>
                        <a:rPr lang="ja-JP" altLang="en-US" sz="900" b="0" i="0" u="none" strike="noStrike">
                          <a:solidFill>
                            <a:srgbClr val="000000"/>
                          </a:solidFill>
                          <a:effectLst/>
                          <a:latin typeface="Meiryo UI" panose="020B0604030504040204" pitchFamily="50" charset="-128"/>
                          <a:ea typeface="Meiryo UI" panose="020B0604030504040204" pitchFamily="50" charset="-128"/>
                        </a:rPr>
                      </a:br>
                      <a:r>
                        <a:rPr lang="ja-JP" altLang="en-US" sz="900" b="0" i="0" u="none" strike="noStrike">
                          <a:solidFill>
                            <a:srgbClr val="000000"/>
                          </a:solidFill>
                          <a:effectLst/>
                          <a:latin typeface="Meiryo UI" panose="020B0604030504040204" pitchFamily="50" charset="-128"/>
                          <a:ea typeface="Meiryo UI" panose="020B0604030504040204" pitchFamily="50" charset="-128"/>
                        </a:rPr>
                        <a:t>数</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患者情報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保険情報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診断履歴情報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生活習慣情報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基礎的診療情報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初診時特有情報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経過記録情報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手術記録情報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臨床サマリー情報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紹介状</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検歴情報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報告書情報</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バイタルサイン</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体温表</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処方箋</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注射記録</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透析</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汎用処置</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000"/>
                  </a:ext>
                </a:extLst>
              </a:tr>
              <a:tr h="153659">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mmlPi</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mmlHi</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mmlRd</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mmlLs</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mmlBc</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mmlFcl</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mmlPc</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mmlSg</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mmlSm</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mmlRe</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mmlLb</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mmlRp</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mmlVs</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mmlFs</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mmlPs</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mmlInj</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mmlHd</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Meiryo UI" panose="020B0604030504040204" pitchFamily="50" charset="-128"/>
                          <a:ea typeface="Meiryo UI" panose="020B0604030504040204" pitchFamily="50" charset="-128"/>
                        </a:rPr>
                        <a:t>mmlPr</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3659">
                <a:tc>
                  <a:txBody>
                    <a:bodyPr/>
                    <a:lstStyle/>
                    <a:p>
                      <a:pPr algn="l" fontAlgn="ctr"/>
                      <a:r>
                        <a:rPr lang="en-US" sz="900" b="0" i="0" u="none" strike="noStrike" dirty="0">
                          <a:solidFill>
                            <a:srgbClr val="000000"/>
                          </a:solidFill>
                          <a:effectLst/>
                          <a:latin typeface="Meiryo UI" panose="020B0604030504040204" pitchFamily="50" charset="-128"/>
                          <a:ea typeface="Meiryo UI" panose="020B0604030504040204" pitchFamily="50" charset="-128"/>
                        </a:rPr>
                        <a:t>CSI</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zh-TW" altLang="en-US" sz="900" b="0" i="0" u="none" strike="noStrike">
                          <a:solidFill>
                            <a:srgbClr val="000000"/>
                          </a:solidFill>
                          <a:effectLst/>
                          <a:latin typeface="Meiryo UI" panose="020B0604030504040204" pitchFamily="50" charset="-128"/>
                          <a:ea typeface="Meiryo UI" panose="020B0604030504040204" pitchFamily="50" charset="-128"/>
                        </a:rPr>
                        <a:t>柏葉脳神経外科病院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10</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2"/>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CSI</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伊万里有田共立病院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8</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3"/>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IBM</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亀田総合病院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12</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4"/>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IBM</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zh-CN" altLang="en-US" sz="900" b="0" i="0" u="none" strike="noStrike">
                          <a:solidFill>
                            <a:srgbClr val="000000"/>
                          </a:solidFill>
                          <a:effectLst/>
                          <a:latin typeface="Meiryo UI" panose="020B0604030504040204" pitchFamily="50" charset="-128"/>
                          <a:ea typeface="Meiryo UI" panose="020B0604030504040204" pitchFamily="50" charset="-128"/>
                        </a:rPr>
                        <a:t>京都大学病院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11</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5"/>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NEC</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KKR</a:t>
                      </a:r>
                      <a:r>
                        <a:rPr lang="ja-JP" altLang="en-US" sz="900" b="0" i="0" u="none" strike="noStrike">
                          <a:solidFill>
                            <a:srgbClr val="000000"/>
                          </a:solidFill>
                          <a:effectLst/>
                          <a:latin typeface="Meiryo UI" panose="020B0604030504040204" pitchFamily="50" charset="-128"/>
                          <a:ea typeface="Meiryo UI" panose="020B0604030504040204" pitchFamily="50" charset="-128"/>
                        </a:rPr>
                        <a:t>札幌医療センター</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12</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6"/>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NEC</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聖マリアンナ医科大学病院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10</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7"/>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NEC</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名古屋第一赤十字病院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13</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8"/>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SSI</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zh-CN" altLang="en-US" sz="900" b="0" i="0" u="none" strike="noStrike">
                          <a:solidFill>
                            <a:srgbClr val="000000"/>
                          </a:solidFill>
                          <a:effectLst/>
                          <a:latin typeface="Meiryo UI" panose="020B0604030504040204" pitchFamily="50" charset="-128"/>
                          <a:ea typeface="Meiryo UI" panose="020B0604030504040204" pitchFamily="50" charset="-128"/>
                        </a:rPr>
                        <a:t>名古屋徳洲会病院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6</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09"/>
                  </a:ext>
                </a:extLst>
              </a:tr>
              <a:tr h="153659">
                <a:tc>
                  <a:txBody>
                    <a:bodyPr/>
                    <a:lstStyle/>
                    <a:p>
                      <a:pPr algn="l" fontAlgn="ctr"/>
                      <a:r>
                        <a:rPr lang="en-US" sz="900" b="0" i="0" u="none" strike="noStrike">
                          <a:solidFill>
                            <a:srgbClr val="000000"/>
                          </a:solidFill>
                          <a:effectLst/>
                          <a:latin typeface="Meiryo UI" panose="020B0604030504040204" pitchFamily="50" charset="-128"/>
                          <a:ea typeface="Meiryo UI" panose="020B0604030504040204" pitchFamily="50" charset="-128"/>
                        </a:rPr>
                        <a:t>SSI</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zh-TW" altLang="en-US" sz="900" b="0" i="0" u="none" strike="noStrike">
                          <a:solidFill>
                            <a:srgbClr val="000000"/>
                          </a:solidFill>
                          <a:effectLst/>
                          <a:latin typeface="Meiryo UI" panose="020B0604030504040204" pitchFamily="50" charset="-128"/>
                          <a:ea typeface="Meiryo UI" panose="020B0604030504040204" pitchFamily="50" charset="-128"/>
                        </a:rPr>
                        <a:t>岐阜県立多治見病院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6</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0"/>
                  </a:ext>
                </a:extLst>
              </a:tr>
              <a:tr h="153659">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富士通（</a:t>
                      </a:r>
                      <a:r>
                        <a:rPr lang="en-US" sz="900" b="0" i="0" u="none" strike="noStrike">
                          <a:solidFill>
                            <a:srgbClr val="000000"/>
                          </a:solidFill>
                          <a:effectLst/>
                          <a:latin typeface="Meiryo UI" panose="020B0604030504040204" pitchFamily="50" charset="-128"/>
                          <a:ea typeface="Meiryo UI" panose="020B0604030504040204" pitchFamily="50" charset="-128"/>
                        </a:rPr>
                        <a:t>GX）</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名古屋第二赤十字病院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12</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1"/>
                  </a:ext>
                </a:extLst>
              </a:tr>
              <a:tr h="153659">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富士通（</a:t>
                      </a:r>
                      <a:r>
                        <a:rPr lang="en-US" sz="900" b="0" i="0" u="none" strike="noStrike">
                          <a:solidFill>
                            <a:srgbClr val="000000"/>
                          </a:solidFill>
                          <a:effectLst/>
                          <a:latin typeface="Meiryo UI" panose="020B0604030504040204" pitchFamily="50" charset="-128"/>
                          <a:ea typeface="Meiryo UI" panose="020B0604030504040204" pitchFamily="50" charset="-128"/>
                        </a:rPr>
                        <a:t>GX）</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静岡県立総合病院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12</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2"/>
                  </a:ext>
                </a:extLst>
              </a:tr>
              <a:tr h="153659">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富士通（</a:t>
                      </a:r>
                      <a:r>
                        <a:rPr lang="en-US" sz="900" b="0" i="0" u="none" strike="noStrike">
                          <a:solidFill>
                            <a:srgbClr val="000000"/>
                          </a:solidFill>
                          <a:effectLst/>
                          <a:latin typeface="Meiryo UI" panose="020B0604030504040204" pitchFamily="50" charset="-128"/>
                          <a:ea typeface="Meiryo UI" panose="020B0604030504040204" pitchFamily="50" charset="-128"/>
                        </a:rPr>
                        <a:t>GX）</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zh-CN" altLang="en-US" sz="900" b="0" i="0" u="none" strike="noStrike">
                          <a:solidFill>
                            <a:srgbClr val="000000"/>
                          </a:solidFill>
                          <a:effectLst/>
                          <a:latin typeface="Meiryo UI" panose="020B0604030504040204" pitchFamily="50" charset="-128"/>
                          <a:ea typeface="Meiryo UI" panose="020B0604030504040204" pitchFamily="50" charset="-128"/>
                        </a:rPr>
                        <a:t>宮崎大学医学部附属病院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11</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3"/>
                  </a:ext>
                </a:extLst>
              </a:tr>
              <a:tr h="153659">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キヤノン</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聖マリア病院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13</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4"/>
                  </a:ext>
                </a:extLst>
              </a:tr>
              <a:tr h="153659">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コアクリエイト</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宮崎善仁会病院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14</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5"/>
                  </a:ext>
                </a:extLst>
              </a:tr>
              <a:tr h="153659">
                <a:tc>
                  <a:txBody>
                    <a:bodyPr/>
                    <a:lstStyle/>
                    <a:p>
                      <a:pPr algn="l"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コアクリエイト</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l" fontAlgn="ctr"/>
                      <a:r>
                        <a:rPr lang="ja-JP" altLang="en-US" sz="900" b="0" i="0" u="none" strike="noStrike" dirty="0">
                          <a:solidFill>
                            <a:srgbClr val="000000"/>
                          </a:solidFill>
                          <a:effectLst/>
                          <a:latin typeface="Meiryo UI" panose="020B0604030504040204" pitchFamily="50" charset="-128"/>
                          <a:ea typeface="Meiryo UI" panose="020B0604030504040204" pitchFamily="50" charset="-128"/>
                        </a:rPr>
                        <a:t>宮崎市郡医師会病院</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14</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ja-JP" altLang="en-US"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ja-JP" sz="900" b="0" i="0" u="none" strike="noStrike" dirty="0">
                          <a:solidFill>
                            <a:srgbClr val="000000"/>
                          </a:solidFill>
                          <a:effectLst/>
                          <a:latin typeface="Meiryo UI" panose="020B0604030504040204" pitchFamily="50" charset="-128"/>
                          <a:ea typeface="Meiryo UI" panose="020B0604030504040204" pitchFamily="50" charset="-128"/>
                        </a:rPr>
                        <a:t>×</a:t>
                      </a:r>
                    </a:p>
                  </a:txBody>
                  <a:tcPr marL="7317" marR="7317" marT="73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01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913390769"/>
              </p:ext>
            </p:extLst>
          </p:nvPr>
        </p:nvGraphicFramePr>
        <p:xfrm>
          <a:off x="10074892" y="5578271"/>
          <a:ext cx="1866226" cy="600075"/>
        </p:xfrm>
        <a:graphic>
          <a:graphicData uri="http://schemas.openxmlformats.org/drawingml/2006/table">
            <a:tbl>
              <a:tblPr/>
              <a:tblGrid>
                <a:gridCol w="1866226">
                  <a:extLst>
                    <a:ext uri="{9D8B030D-6E8A-4147-A177-3AD203B41FA5}">
                      <a16:colId xmlns:a16="http://schemas.microsoft.com/office/drawing/2014/main" val="20000"/>
                    </a:ext>
                  </a:extLst>
                </a:gridCol>
              </a:tblGrid>
              <a:tr h="200025">
                <a:tc>
                  <a:txBody>
                    <a:bodyPr/>
                    <a:lstStyle/>
                    <a:p>
                      <a:pPr algn="l" fontAlgn="ctr"/>
                      <a:r>
                        <a:rPr lang="ja-JP" altLang="en-US" sz="1100" b="0" i="0" u="sng" strike="noStrike" dirty="0">
                          <a:solidFill>
                            <a:srgbClr val="000000"/>
                          </a:solidFill>
                          <a:effectLst/>
                          <a:latin typeface="Meiryo UI" panose="020B0604030504040204" pitchFamily="50" charset="-128"/>
                          <a:ea typeface="Meiryo UI" panose="020B0604030504040204" pitchFamily="50" charset="-128"/>
                        </a:rPr>
                        <a:t>凡例</a:t>
                      </a:r>
                    </a:p>
                  </a:txBody>
                  <a:tcPr marL="9525" marR="9525" marT="9525" marB="0" anchor="ctr">
                    <a:lnL>
                      <a:noFill/>
                    </a:lnL>
                    <a:lnR>
                      <a:noFill/>
                    </a:lnR>
                    <a:lnT>
                      <a:noFill/>
                    </a:lnT>
                    <a:lnB>
                      <a:noFill/>
                    </a:lnB>
                  </a:tcPr>
                </a:tc>
                <a:extLst>
                  <a:ext uri="{0D108BD9-81ED-4DB2-BD59-A6C34878D82A}">
                    <a16:rowId xmlns:a16="http://schemas.microsoft.com/office/drawing/2014/main" val="10000"/>
                  </a:ext>
                </a:extLst>
              </a:tr>
              <a:tr h="200025">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○：対象</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モジュール利用あり</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171450" marR="9525" marT="9525" marB="0" anchor="ctr">
                    <a:lnL>
                      <a:noFill/>
                    </a:lnL>
                    <a:lnR>
                      <a:noFill/>
                    </a:lnR>
                    <a:lnT>
                      <a:noFill/>
                    </a:lnT>
                    <a:lnB>
                      <a:noFill/>
                    </a:lnB>
                  </a:tcPr>
                </a:tc>
                <a:extLst>
                  <a:ext uri="{0D108BD9-81ED-4DB2-BD59-A6C34878D82A}">
                    <a16:rowId xmlns:a16="http://schemas.microsoft.com/office/drawing/2014/main" val="10001"/>
                  </a:ext>
                </a:extLst>
              </a:tr>
              <a:tr h="200025">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：対象</a:t>
                      </a:r>
                      <a:r>
                        <a:rPr lang="ja-JP" altLang="en-US" sz="1100" b="0" i="0" u="none" strike="noStrike" dirty="0" smtClean="0">
                          <a:solidFill>
                            <a:srgbClr val="000000"/>
                          </a:solidFill>
                          <a:effectLst/>
                          <a:latin typeface="Meiryo UI" panose="020B0604030504040204" pitchFamily="50" charset="-128"/>
                          <a:ea typeface="Meiryo UI" panose="020B0604030504040204" pitchFamily="50" charset="-128"/>
                        </a:rPr>
                        <a:t>モジュール利用なし</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171450" marR="9525" marT="9525" marB="0" anchor="ctr">
                    <a:lnL>
                      <a:noFill/>
                    </a:lnL>
                    <a:lnR>
                      <a:noFill/>
                    </a:lnR>
                    <a:lnT>
                      <a:noFill/>
                    </a:lnT>
                    <a:lnB>
                      <a:noFill/>
                    </a:lnB>
                  </a:tcPr>
                </a:tc>
                <a:extLst>
                  <a:ext uri="{0D108BD9-81ED-4DB2-BD59-A6C34878D82A}">
                    <a16:rowId xmlns:a16="http://schemas.microsoft.com/office/drawing/2014/main" val="10002"/>
                  </a:ext>
                </a:extLst>
              </a:tr>
            </a:tbl>
          </a:graphicData>
        </a:graphic>
      </p:graphicFrame>
      <p:cxnSp>
        <p:nvCxnSpPr>
          <p:cNvPr id="11" name="直線コネクタ 10"/>
          <p:cNvCxnSpPr/>
          <p:nvPr/>
        </p:nvCxnSpPr>
        <p:spPr>
          <a:xfrm>
            <a:off x="333974" y="2644620"/>
            <a:ext cx="11682436"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p:nvSpPr>
        <p:spPr>
          <a:xfrm>
            <a:off x="333973" y="2212572"/>
            <a:ext cx="11682436" cy="372731"/>
          </a:xfrm>
          <a:prstGeom prst="rect">
            <a:avLst/>
          </a:prstGeom>
          <a:noFill/>
        </p:spPr>
        <p:txBody>
          <a:bodyPr wrap="square" rtlCol="0">
            <a:spAutoFit/>
          </a:bodyPr>
          <a:lstStyle/>
          <a:p>
            <a:pPr algn="ctr"/>
            <a:r>
              <a:rPr lang="ja-JP" altLang="en-US" dirty="0" smtClean="0"/>
              <a:t>施設別</a:t>
            </a:r>
            <a:r>
              <a:rPr lang="en-US" altLang="ja-JP" dirty="0" smtClean="0"/>
              <a:t>MML</a:t>
            </a:r>
            <a:r>
              <a:rPr lang="ja-JP" altLang="en-US" dirty="0" smtClean="0"/>
              <a:t>利用モジュール一覧</a:t>
            </a:r>
            <a:endParaRPr kumimoji="1" lang="ja-JP" altLang="en-US" dirty="0"/>
          </a:p>
        </p:txBody>
      </p:sp>
    </p:spTree>
    <p:extLst>
      <p:ext uri="{BB962C8B-B14F-4D97-AF65-F5344CB8AC3E}">
        <p14:creationId xmlns:p14="http://schemas.microsoft.com/office/powerpoint/2010/main" val="1943812989"/>
      </p:ext>
    </p:extLst>
  </p:cSld>
  <p:clrMapOvr>
    <a:masterClrMapping/>
  </p:clrMapOvr>
</p:sld>
</file>

<file path=ppt/theme/theme1.xml><?xml version="1.0" encoding="utf-8"?>
<a:theme xmlns:a="http://schemas.openxmlformats.org/drawingml/2006/main" name="テーマ1">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ーマ1" id="{5CF42A75-F552-4A85-B027-0F6EE71B0A91}" vid="{1DF4E963-516D-4A64-8EDC-B32DBBD91755}"/>
    </a:ext>
  </a:extLst>
</a:theme>
</file>

<file path=ppt/theme/theme2.xml><?xml version="1.0" encoding="utf-8"?>
<a:theme xmlns:a="http://schemas.openxmlformats.org/drawingml/2006/main" name="目次">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京都大学_報告書.potx" id="{97E82BEF-42D5-4A94-B982-21746C3D85F6}" vid="{AFC431FC-438D-40E4-A80A-E29EA5E1B76C}"/>
    </a:ext>
  </a:extLst>
</a:theme>
</file>

<file path=ppt/theme/theme3.xml><?xml version="1.0" encoding="utf-8"?>
<a:theme xmlns:a="http://schemas.openxmlformats.org/drawingml/2006/main" name="中扉">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京都大学_報告書.potx" id="{97E82BEF-42D5-4A94-B982-21746C3D85F6}" vid="{B49AA1EE-9250-4B5B-AC0F-283268CDCD69}"/>
    </a:ext>
  </a:extLst>
</a:theme>
</file>

<file path=ppt/theme/theme4.xml><?xml version="1.0" encoding="utf-8"?>
<a:theme xmlns:a="http://schemas.openxmlformats.org/drawingml/2006/main" name="コンテンツ">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京都大学_報告書.potx" id="{97E82BEF-42D5-4A94-B982-21746C3D85F6}" vid="{99AF82CE-3D45-4E01-B740-F3A6BF13610F}"/>
    </a:ext>
  </a:extLst>
</a:theme>
</file>

<file path=ppt/theme/theme5.xml><?xml version="1.0" encoding="utf-8"?>
<a:theme xmlns:a="http://schemas.openxmlformats.org/drawingml/2006/main" name="裏表紙">
  <a:themeElements>
    <a:clrScheme name="NTT DATA Image Colors">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Recommended Typefaces">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京都大学_報告書.potx" id="{97E82BEF-42D5-4A94-B982-21746C3D85F6}" vid="{23EAF5B9-B906-466A-BFE5-DDE560E2E1F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テーマ1</Template>
  <TotalTime>2703</TotalTime>
  <Words>6614</Words>
  <Application>Microsoft Office PowerPoint</Application>
  <PresentationFormat>ワイド画面</PresentationFormat>
  <Paragraphs>1637</Paragraphs>
  <Slides>30</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5</vt:i4>
      </vt:variant>
      <vt:variant>
        <vt:lpstr>スライド タイトル</vt:lpstr>
      </vt:variant>
      <vt:variant>
        <vt:i4>30</vt:i4>
      </vt:variant>
    </vt:vector>
  </HeadingPairs>
  <TitlesOfParts>
    <vt:vector size="46" baseType="lpstr">
      <vt:lpstr>HGPGothicE</vt:lpstr>
      <vt:lpstr>HGP創英角ｺﾞｼｯｸUB</vt:lpstr>
      <vt:lpstr>Meiryo UI</vt:lpstr>
      <vt:lpstr>ＭＳ Ｐゴシック</vt:lpstr>
      <vt:lpstr>明朝（ＤＯＳ互換）</vt:lpstr>
      <vt:lpstr>游ゴシック</vt:lpstr>
      <vt:lpstr>Arial</vt:lpstr>
      <vt:lpstr>Calibri</vt:lpstr>
      <vt:lpstr>Century</vt:lpstr>
      <vt:lpstr>Times New Roman</vt:lpstr>
      <vt:lpstr>Wingdings</vt:lpstr>
      <vt:lpstr>テーマ1</vt:lpstr>
      <vt:lpstr>目次</vt:lpstr>
      <vt:lpstr>中扉</vt:lpstr>
      <vt:lpstr>コンテンツ</vt:lpstr>
      <vt:lpstr>裏表紙</vt:lpstr>
      <vt:lpstr>LDI/NTTD共同研究　研究結果報告</vt:lpstr>
      <vt:lpstr>Contents</vt:lpstr>
      <vt:lpstr>Contents</vt:lpstr>
      <vt:lpstr>共同研究概要</vt:lpstr>
      <vt:lpstr>実施内容（当初計画）</vt:lpstr>
      <vt:lpstr>実施内容（実績）</vt:lpstr>
      <vt:lpstr>Contents</vt:lpstr>
      <vt:lpstr>背景目的</vt:lpstr>
      <vt:lpstr>施設別MML利用モジュール一覧</vt:lpstr>
      <vt:lpstr>病名情報の格納方法の差異確認の背景（1/2）</vt:lpstr>
      <vt:lpstr>病名情報の格納方法の差異確認の背景（2/2）</vt:lpstr>
      <vt:lpstr>病名情報の格納方法の差異確認</vt:lpstr>
      <vt:lpstr>病名情報の「疑い」の判断方法</vt:lpstr>
      <vt:lpstr>病名情報の格納方法の差異確認の結果</vt:lpstr>
      <vt:lpstr>課題と今後の展開</vt:lpstr>
      <vt:lpstr>Contents</vt:lpstr>
      <vt:lpstr>背景目的</vt:lpstr>
      <vt:lpstr>研究プロセス</vt:lpstr>
      <vt:lpstr>検査基準の記載割合調査</vt:lpstr>
      <vt:lpstr>検査値の紐づけ案</vt:lpstr>
      <vt:lpstr>クラスタリング手法</vt:lpstr>
      <vt:lpstr>検証方法</vt:lpstr>
      <vt:lpstr>各施設の検査基準値とグルーピング</vt:lpstr>
      <vt:lpstr>クラスタリング結果</vt:lpstr>
      <vt:lpstr>クラスタリング結果の考察</vt:lpstr>
      <vt:lpstr>課題と今後の展開</vt:lpstr>
      <vt:lpstr>まとめ</vt:lpstr>
      <vt:lpstr>Contents</vt:lpstr>
      <vt:lpstr>次年度の研究テーマ案</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12月7日LDI共同研究キックオフミーティングに向けて</dc:title>
  <dc:creator>田中 圭/KEI TANAKA</dc:creator>
  <cp:lastModifiedBy>井上　裕文</cp:lastModifiedBy>
  <cp:revision>228</cp:revision>
  <dcterms:created xsi:type="dcterms:W3CDTF">2020-11-27T01:20:33Z</dcterms:created>
  <dcterms:modified xsi:type="dcterms:W3CDTF">2021-04-01T10:00:13Z</dcterms:modified>
</cp:coreProperties>
</file>