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16"/>
  </p:notesMasterIdLst>
  <p:handoutMasterIdLst>
    <p:handoutMasterId r:id="rId17"/>
  </p:handoutMasterIdLst>
  <p:sldIdLst>
    <p:sldId id="272" r:id="rId4"/>
    <p:sldId id="443" r:id="rId5"/>
    <p:sldId id="476" r:id="rId6"/>
    <p:sldId id="472" r:id="rId7"/>
    <p:sldId id="473" r:id="rId8"/>
    <p:sldId id="474" r:id="rId9"/>
    <p:sldId id="475" r:id="rId10"/>
    <p:sldId id="477" r:id="rId11"/>
    <p:sldId id="478" r:id="rId12"/>
    <p:sldId id="479" r:id="rId13"/>
    <p:sldId id="480" r:id="rId14"/>
    <p:sldId id="471" r:id="rId15"/>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8" autoAdjust="0"/>
    <p:restoredTop sz="94464" autoAdjust="0"/>
  </p:normalViewPr>
  <p:slideViewPr>
    <p:cSldViewPr snapToGrid="0" snapToObjects="1">
      <p:cViewPr varScale="1">
        <p:scale>
          <a:sx n="120" d="100"/>
          <a:sy n="120" d="100"/>
        </p:scale>
        <p:origin x="1374" y="102"/>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2023/12/18</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第四製造事業部</a:t>
            </a:r>
          </a:p>
        </p:txBody>
      </p:sp>
    </p:spTree>
    <p:extLst>
      <p:ext uri="{BB962C8B-B14F-4D97-AF65-F5344CB8AC3E}">
        <p14:creationId xmlns:p14="http://schemas.microsoft.com/office/powerpoint/2010/main" val="33085501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13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7136848"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ja-JP" altLang="en-US" sz="2800" b="1" dirty="0" smtClean="0">
                <a:solidFill>
                  <a:schemeClr val="bg1"/>
                </a:solidFill>
                <a:latin typeface="Meiryo UI" panose="020B0604030504040204" pitchFamily="50" charset="-128"/>
                <a:ea typeface="Meiryo UI" panose="020B0604030504040204" pitchFamily="50" charset="-128"/>
              </a:rPr>
              <a:t>案件改善</a:t>
            </a:r>
            <a:r>
              <a:rPr lang="en-US" altLang="ja-JP" sz="2800" b="1" dirty="0" smtClean="0">
                <a:solidFill>
                  <a:schemeClr val="bg1"/>
                </a:solidFill>
                <a:latin typeface="Meiryo UI" panose="020B0604030504040204" pitchFamily="50" charset="-128"/>
                <a:ea typeface="Meiryo UI" panose="020B0604030504040204" pitchFamily="50" charset="-128"/>
              </a:rPr>
              <a:t>WG</a:t>
            </a:r>
            <a:r>
              <a:rPr lang="ja-JP" altLang="en-US" sz="2800" b="1" dirty="0" smtClean="0">
                <a:solidFill>
                  <a:schemeClr val="bg1"/>
                </a:solidFill>
                <a:latin typeface="Meiryo UI" panose="020B0604030504040204" pitchFamily="50" charset="-128"/>
                <a:ea typeface="Meiryo UI" panose="020B0604030504040204" pitchFamily="50" charset="-128"/>
              </a:rPr>
              <a:t>説明資料</a:t>
            </a:r>
            <a:endParaRPr lang="en-US" altLang="ja-JP" sz="2800" b="1" dirty="0" smtClean="0">
              <a:solidFill>
                <a:schemeClr val="bg1"/>
              </a:solidFill>
              <a:latin typeface="Meiryo UI" panose="020B0604030504040204" pitchFamily="50" charset="-128"/>
              <a:ea typeface="Meiryo UI" panose="020B0604030504040204" pitchFamily="50" charset="-128"/>
            </a:endParaRPr>
          </a:p>
          <a:p>
            <a:r>
              <a:rPr lang="ja-JP" altLang="en-US" sz="2800" b="1" dirty="0" smtClean="0">
                <a:solidFill>
                  <a:schemeClr val="bg1"/>
                </a:solidFill>
                <a:latin typeface="Meiryo UI" panose="020B0604030504040204" pitchFamily="50" charset="-128"/>
                <a:ea typeface="Meiryo UI" panose="020B0604030504040204" pitchFamily="50" charset="-128"/>
              </a:rPr>
              <a:t>　</a:t>
            </a:r>
            <a:r>
              <a:rPr lang="en-US" altLang="ja-JP" sz="2800" b="1" dirty="0" smtClean="0">
                <a:solidFill>
                  <a:schemeClr val="bg1"/>
                </a:solidFill>
                <a:latin typeface="Meiryo UI" panose="020B0604030504040204" pitchFamily="50" charset="-128"/>
                <a:ea typeface="Meiryo UI" panose="020B0604030504040204" pitchFamily="50" charset="-128"/>
              </a:rPr>
              <a:t>-</a:t>
            </a:r>
            <a:r>
              <a:rPr lang="ja-JP" altLang="en-US" sz="2800" b="1" dirty="0" smtClean="0">
                <a:solidFill>
                  <a:schemeClr val="bg1"/>
                </a:solidFill>
                <a:latin typeface="Meiryo UI" panose="020B0604030504040204" pitchFamily="50" charset="-128"/>
                <a:ea typeface="Meiryo UI" panose="020B0604030504040204" pitchFamily="50" charset="-128"/>
              </a:rPr>
              <a:t>デリバリ</a:t>
            </a:r>
            <a:r>
              <a:rPr lang="en-US" altLang="ja-JP" sz="2800" b="1" dirty="0" smtClean="0">
                <a:solidFill>
                  <a:schemeClr val="bg1"/>
                </a:solidFill>
                <a:latin typeface="Meiryo UI" panose="020B0604030504040204" pitchFamily="50" charset="-128"/>
                <a:ea typeface="Meiryo UI" panose="020B0604030504040204" pitchFamily="50" charset="-128"/>
              </a:rPr>
              <a:t>Tm</a:t>
            </a:r>
            <a:r>
              <a:rPr lang="ja-JP" altLang="en-US" sz="2800" b="1" smtClean="0">
                <a:solidFill>
                  <a:schemeClr val="bg1"/>
                </a:solidFill>
                <a:latin typeface="Meiryo UI" panose="020B0604030504040204" pitchFamily="50" charset="-128"/>
                <a:ea typeface="Meiryo UI" panose="020B0604030504040204" pitchFamily="50" charset="-128"/>
              </a:rPr>
              <a:t>向けの共有事項</a:t>
            </a:r>
            <a:r>
              <a:rPr lang="en-US" altLang="ja-JP" sz="2800" b="1" smtClean="0">
                <a:solidFill>
                  <a:schemeClr val="bg1"/>
                </a:solidFill>
                <a:latin typeface="Meiryo UI" panose="020B0604030504040204" pitchFamily="50" charset="-128"/>
                <a:ea typeface="Meiryo UI" panose="020B0604030504040204" pitchFamily="50" charset="-128"/>
              </a:rPr>
              <a:t>-</a:t>
            </a:r>
            <a:endParaRPr lang="en-US" altLang="ja-JP" sz="28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a:stretch>
            <a:fillRect/>
          </a:stretch>
        </p:blipFill>
        <p:spPr>
          <a:xfrm>
            <a:off x="870607" y="3401156"/>
            <a:ext cx="8472488" cy="2946800"/>
          </a:xfrm>
          <a:prstGeom prst="rect">
            <a:avLst/>
          </a:prstGeom>
        </p:spPr>
      </p:pic>
      <p:sp>
        <p:nvSpPr>
          <p:cNvPr id="19" name="角丸四角形 18"/>
          <p:cNvSpPr/>
          <p:nvPr/>
        </p:nvSpPr>
        <p:spPr>
          <a:xfrm>
            <a:off x="159097" y="4407593"/>
            <a:ext cx="9533543" cy="1938379"/>
          </a:xfrm>
          <a:prstGeom prst="roundRect">
            <a:avLst/>
          </a:prstGeom>
          <a:noFill/>
          <a:ln w="25400">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ja-JP" altLang="en-US" dirty="0">
                <a:solidFill>
                  <a:srgbClr val="000000"/>
                </a:solidFill>
              </a:rPr>
              <a:t>データ提供</a:t>
            </a:r>
            <a:r>
              <a:rPr lang="ja-JP" altLang="en-US" dirty="0" smtClean="0">
                <a:solidFill>
                  <a:srgbClr val="000000"/>
                </a:solidFill>
              </a:rPr>
              <a:t>案件</a:t>
            </a:r>
            <a:endParaRPr kumimoji="1" lang="ja-JP" altLang="en-US" dirty="0">
              <a:solidFill>
                <a:srgbClr val="000000"/>
              </a:solidFill>
            </a:endParaRPr>
          </a:p>
        </p:txBody>
      </p:sp>
      <p:sp>
        <p:nvSpPr>
          <p:cNvPr id="24" name="角丸四角形 23"/>
          <p:cNvSpPr/>
          <p:nvPr/>
        </p:nvSpPr>
        <p:spPr>
          <a:xfrm>
            <a:off x="146079" y="2394719"/>
            <a:ext cx="9533543" cy="1749980"/>
          </a:xfrm>
          <a:prstGeom prst="roundRect">
            <a:avLst/>
          </a:prstGeom>
          <a:noFill/>
          <a:ln w="25400">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ja-JP" altLang="en-US" dirty="0" smtClean="0">
                <a:solidFill>
                  <a:srgbClr val="000000"/>
                </a:solidFill>
              </a:rPr>
              <a:t>データ</a:t>
            </a:r>
            <a:r>
              <a:rPr lang="ja-JP" altLang="en-US" dirty="0">
                <a:solidFill>
                  <a:srgbClr val="000000"/>
                </a:solidFill>
              </a:rPr>
              <a:t>取込</a:t>
            </a:r>
            <a:endParaRPr kumimoji="1" lang="ja-JP" altLang="en-US" dirty="0">
              <a:solidFill>
                <a:srgbClr val="000000"/>
              </a:solidFill>
            </a:endParaRPr>
          </a:p>
        </p:txBody>
      </p:sp>
      <p:sp>
        <p:nvSpPr>
          <p:cNvPr id="10"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2.2</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未通知患者チェックにおける懸念点</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b="1" dirty="0">
                <a:solidFill>
                  <a:srgbClr val="0070C0"/>
                </a:solidFill>
                <a:latin typeface="Meiryo UI" panose="020B0604030504040204" pitchFamily="50" charset="-128"/>
                <a:ea typeface="Meiryo UI" panose="020B0604030504040204" pitchFamily="50" charset="-128"/>
              </a:rPr>
              <a:t>データ</a:t>
            </a:r>
            <a:r>
              <a:rPr lang="ja-JP" altLang="en-US" b="1" dirty="0" smtClean="0">
                <a:solidFill>
                  <a:srgbClr val="0070C0"/>
                </a:solidFill>
                <a:latin typeface="Meiryo UI" panose="020B0604030504040204" pitchFamily="50" charset="-128"/>
                <a:ea typeface="Meiryo UI" panose="020B0604030504040204" pitchFamily="50" charset="-128"/>
              </a:rPr>
              <a:t>提供前の時点で患者マスタに登録されている患者がオプトアウト対象となった場合</a:t>
            </a:r>
            <a:r>
              <a:rPr lang="ja-JP" altLang="en-US" dirty="0" smtClean="0">
                <a:latin typeface="Meiryo UI" panose="020B0604030504040204" pitchFamily="50" charset="-128"/>
                <a:ea typeface="Meiryo UI" panose="020B0604030504040204" pitchFamily="50" charset="-128"/>
              </a:rPr>
              <a:t>、当該チェックを行うとチェックエラーとなる。その後の対応としては患者マスタから対象患者を除外した上で、ベーステーブル以降のデータを再作成していくことで問題は解消する。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ただし再作成に時間を要するため、</a:t>
            </a:r>
            <a:r>
              <a:rPr lang="ja-JP" altLang="en-US" b="1" dirty="0" smtClean="0">
                <a:solidFill>
                  <a:srgbClr val="FF0000"/>
                </a:solidFill>
                <a:latin typeface="Meiryo UI" panose="020B0604030504040204" pitchFamily="50" charset="-128"/>
                <a:ea typeface="Meiryo UI" panose="020B0604030504040204" pitchFamily="50" charset="-128"/>
              </a:rPr>
              <a:t>データ提供の納期を考慮して運用しなければならない</a:t>
            </a:r>
            <a:r>
              <a:rPr lang="ja-JP" altLang="en-US" dirty="0" smtClean="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12" name="正方形/長方形 11"/>
          <p:cNvSpPr/>
          <p:nvPr/>
        </p:nvSpPr>
        <p:spPr>
          <a:xfrm>
            <a:off x="60567" y="1981212"/>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データフロー（デリバリ</a:t>
            </a:r>
            <a:r>
              <a:rPr lang="en-US" altLang="ja-JP" sz="1400" u="sng" dirty="0" smtClean="0">
                <a:solidFill>
                  <a:schemeClr val="tx1"/>
                </a:solidFill>
                <a:latin typeface="Meiryo UI" panose="020B0604030504040204" pitchFamily="50" charset="-128"/>
                <a:ea typeface="Meiryo UI" panose="020B0604030504040204" pitchFamily="50" charset="-128"/>
              </a:rPr>
              <a:t>Tm</a:t>
            </a:r>
            <a:r>
              <a:rPr lang="ja-JP" altLang="en-US" sz="1400" u="sng" dirty="0" smtClean="0">
                <a:solidFill>
                  <a:schemeClr val="tx1"/>
                </a:solidFill>
                <a:latin typeface="Meiryo UI" panose="020B0604030504040204" pitchFamily="50" charset="-128"/>
                <a:ea typeface="Meiryo UI" panose="020B0604030504040204" pitchFamily="50" charset="-128"/>
              </a:rPr>
              <a:t>データ取込とデータ提供案件対応（一部））　－システム</a:t>
            </a:r>
            <a:r>
              <a:rPr lang="en-US" altLang="ja-JP" sz="1400" u="sng" dirty="0" smtClean="0">
                <a:solidFill>
                  <a:schemeClr val="tx1"/>
                </a:solidFill>
                <a:latin typeface="Meiryo UI" panose="020B0604030504040204" pitchFamily="50" charset="-128"/>
                <a:ea typeface="Meiryo UI" panose="020B0604030504040204" pitchFamily="50" charset="-128"/>
              </a:rPr>
              <a:t>Tm</a:t>
            </a:r>
            <a:r>
              <a:rPr lang="ja-JP" altLang="en-US" sz="1400" u="sng" dirty="0" smtClean="0">
                <a:solidFill>
                  <a:schemeClr val="tx1"/>
                </a:solidFill>
                <a:latin typeface="Meiryo UI" panose="020B0604030504040204" pitchFamily="50" charset="-128"/>
                <a:ea typeface="Meiryo UI" panose="020B0604030504040204" pitchFamily="50" charset="-128"/>
              </a:rPr>
              <a:t>月次反映後の再作成</a:t>
            </a:r>
            <a:r>
              <a:rPr lang="ja-JP" altLang="en-US" sz="1400" u="sng" dirty="0">
                <a:solidFill>
                  <a:schemeClr val="tx1"/>
                </a:solidFill>
                <a:latin typeface="Meiryo UI" panose="020B0604030504040204" pitchFamily="50" charset="-128"/>
                <a:ea typeface="Meiryo UI" panose="020B0604030504040204" pitchFamily="50" charset="-128"/>
              </a:rPr>
              <a:t>－</a:t>
            </a:r>
          </a:p>
        </p:txBody>
      </p:sp>
      <p:sp>
        <p:nvSpPr>
          <p:cNvPr id="8" name="線吹き出し 1 (枠付き) 7"/>
          <p:cNvSpPr/>
          <p:nvPr/>
        </p:nvSpPr>
        <p:spPr>
          <a:xfrm>
            <a:off x="1084333" y="2501905"/>
            <a:ext cx="3365590" cy="612648"/>
          </a:xfrm>
          <a:prstGeom prst="borderCallout1">
            <a:avLst>
              <a:gd name="adj1" fmla="val 98815"/>
              <a:gd name="adj2" fmla="val 9679"/>
              <a:gd name="adj3" fmla="val 170662"/>
              <a:gd name="adj4" fmla="val 41645"/>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3-1</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システム</a:t>
            </a:r>
            <a:r>
              <a:rPr lang="en-US" altLang="ja-JP" sz="1100" dirty="0">
                <a:solidFill>
                  <a:schemeClr val="tx1"/>
                </a:solidFill>
                <a:latin typeface="Meiryo UI" panose="020B0604030504040204" pitchFamily="50" charset="-128"/>
                <a:ea typeface="Meiryo UI" panose="020B0604030504040204" pitchFamily="50" charset="-128"/>
              </a:rPr>
              <a:t>Tm</a:t>
            </a:r>
            <a:r>
              <a:rPr lang="ja-JP" altLang="en-US" sz="1100" dirty="0" smtClean="0">
                <a:solidFill>
                  <a:schemeClr val="tx1"/>
                </a:solidFill>
                <a:latin typeface="Meiryo UI" panose="020B0604030504040204" pitchFamily="50" charset="-128"/>
                <a:ea typeface="Meiryo UI" panose="020B0604030504040204" pitchFamily="50" charset="-128"/>
              </a:rPr>
              <a:t>により</a:t>
            </a:r>
            <a:r>
              <a:rPr lang="ja-JP" altLang="en-US" sz="1100" b="1" dirty="0" smtClean="0">
                <a:solidFill>
                  <a:srgbClr val="FF0000"/>
                </a:solidFill>
                <a:latin typeface="Meiryo UI" panose="020B0604030504040204" pitchFamily="50" charset="-128"/>
                <a:ea typeface="Meiryo UI" panose="020B0604030504040204" pitchFamily="50" charset="-128"/>
              </a:rPr>
              <a:t>オプトアウト対象患者が</a:t>
            </a:r>
            <a:endParaRPr lang="en-US" altLang="ja-JP" sz="1100" b="1" dirty="0" smtClean="0">
              <a:solidFill>
                <a:srgbClr val="FF0000"/>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a:t>
            </a:r>
            <a:r>
              <a:rPr lang="ja-JP" altLang="en-US" sz="1100" b="1" dirty="0" smtClean="0">
                <a:solidFill>
                  <a:srgbClr val="FF0000"/>
                </a:solidFill>
                <a:latin typeface="Meiryo UI" panose="020B0604030504040204" pitchFamily="50" charset="-128"/>
                <a:ea typeface="Meiryo UI" panose="020B0604030504040204" pitchFamily="50" charset="-128"/>
              </a:rPr>
              <a:t>削除された上で</a:t>
            </a:r>
            <a:r>
              <a:rPr lang="ja-JP" altLang="en-US" sz="1100" dirty="0" smtClean="0">
                <a:solidFill>
                  <a:schemeClr val="tx1"/>
                </a:solidFill>
                <a:latin typeface="Meiryo UI" panose="020B0604030504040204" pitchFamily="50" charset="-128"/>
                <a:ea typeface="Meiryo UI" panose="020B0604030504040204" pitchFamily="50" charset="-128"/>
              </a:rPr>
              <a:t>、データ取込が完了し、</a:t>
            </a:r>
            <a:endParaRPr lang="ja-JP" altLang="en-US" sz="1100" dirty="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二次</a:t>
            </a:r>
            <a:r>
              <a:rPr lang="ja-JP" altLang="en-US" sz="1100" dirty="0">
                <a:solidFill>
                  <a:schemeClr val="tx1"/>
                </a:solidFill>
                <a:latin typeface="Meiryo UI" panose="020B0604030504040204" pitchFamily="50" charset="-128"/>
                <a:ea typeface="Meiryo UI" panose="020B0604030504040204" pitchFamily="50" charset="-128"/>
              </a:rPr>
              <a:t>利用</a:t>
            </a:r>
            <a:r>
              <a:rPr lang="en-US" altLang="ja-JP" sz="1100" dirty="0">
                <a:solidFill>
                  <a:schemeClr val="tx1"/>
                </a:solidFill>
                <a:latin typeface="Meiryo UI" panose="020B0604030504040204" pitchFamily="50" charset="-128"/>
                <a:ea typeface="Meiryo UI" panose="020B0604030504040204" pitchFamily="50" charset="-128"/>
              </a:rPr>
              <a:t>DB(</a:t>
            </a:r>
            <a:r>
              <a:rPr lang="ja-JP" altLang="en-US" sz="1100" dirty="0">
                <a:solidFill>
                  <a:schemeClr val="tx1"/>
                </a:solidFill>
                <a:latin typeface="Meiryo UI" panose="020B0604030504040204" pitchFamily="50" charset="-128"/>
                <a:ea typeface="Meiryo UI" panose="020B0604030504040204" pitchFamily="50" charset="-128"/>
              </a:rPr>
              <a:t>断面</a:t>
            </a:r>
            <a:r>
              <a:rPr lang="en-US" altLang="ja-JP" sz="1100" dirty="0" smtClean="0">
                <a:solidFill>
                  <a:schemeClr val="tx1"/>
                </a:solidFill>
                <a:latin typeface="Meiryo UI" panose="020B0604030504040204" pitchFamily="50" charset="-128"/>
                <a:ea typeface="Meiryo UI" panose="020B0604030504040204" pitchFamily="50" charset="-128"/>
              </a:rPr>
              <a:t>)</a:t>
            </a:r>
            <a:r>
              <a:rPr lang="ja-JP" altLang="en-US" sz="1100" dirty="0" smtClean="0">
                <a:solidFill>
                  <a:schemeClr val="tx1"/>
                </a:solidFill>
                <a:latin typeface="Meiryo UI" panose="020B0604030504040204" pitchFamily="50" charset="-128"/>
                <a:ea typeface="Meiryo UI" panose="020B0604030504040204" pitchFamily="50" charset="-128"/>
              </a:rPr>
              <a:t>デーブル</a:t>
            </a:r>
            <a:r>
              <a:rPr lang="ja-JP" altLang="en-US" sz="1100" dirty="0">
                <a:solidFill>
                  <a:schemeClr val="tx1"/>
                </a:solidFill>
                <a:latin typeface="Meiryo UI" panose="020B0604030504040204" pitchFamily="50" charset="-128"/>
                <a:ea typeface="Meiryo UI" panose="020B0604030504040204" pitchFamily="50" charset="-128"/>
              </a:rPr>
              <a:t>を</a:t>
            </a:r>
            <a:r>
              <a:rPr lang="ja-JP" altLang="en-US" sz="1100" dirty="0" smtClean="0">
                <a:solidFill>
                  <a:schemeClr val="tx1"/>
                </a:solidFill>
                <a:latin typeface="Meiryo UI" panose="020B0604030504040204" pitchFamily="50" charset="-128"/>
                <a:ea typeface="Meiryo UI" panose="020B0604030504040204" pitchFamily="50" charset="-128"/>
              </a:rPr>
              <a:t>作成（更新）する</a:t>
            </a:r>
            <a:r>
              <a:rPr lang="ja-JP" altLang="en-US" sz="1100" dirty="0">
                <a:solidFill>
                  <a:schemeClr val="tx1"/>
                </a:solidFill>
                <a:latin typeface="Meiryo UI" panose="020B0604030504040204" pitchFamily="50" charset="-128"/>
                <a:ea typeface="Meiryo UI" panose="020B0604030504040204" pitchFamily="50" charset="-128"/>
              </a:rPr>
              <a:t>。</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7" name="線吹き出し 1 (枠付き) 16"/>
          <p:cNvSpPr/>
          <p:nvPr/>
        </p:nvSpPr>
        <p:spPr>
          <a:xfrm>
            <a:off x="4699018" y="2498878"/>
            <a:ext cx="4827645" cy="794356"/>
          </a:xfrm>
          <a:prstGeom prst="borderCallout1">
            <a:avLst>
              <a:gd name="adj1" fmla="val 101649"/>
              <a:gd name="adj2" fmla="val 10504"/>
              <a:gd name="adj3" fmla="val 138098"/>
              <a:gd name="adj4" fmla="val 45544"/>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3-2.</a:t>
            </a:r>
            <a:r>
              <a:rPr lang="ja-JP" altLang="en-US" sz="1100" dirty="0" smtClean="0">
                <a:solidFill>
                  <a:schemeClr val="tx1"/>
                </a:solidFill>
                <a:latin typeface="Meiryo UI" panose="020B0604030504040204" pitchFamily="50" charset="-128"/>
                <a:ea typeface="Meiryo UI" panose="020B0604030504040204" pitchFamily="50" charset="-128"/>
              </a:rPr>
              <a:t> 二次利用</a:t>
            </a:r>
            <a:r>
              <a:rPr lang="en-US" altLang="ja-JP" sz="1100" dirty="0" smtClean="0">
                <a:solidFill>
                  <a:schemeClr val="tx1"/>
                </a:solidFill>
                <a:latin typeface="Meiryo UI" panose="020B0604030504040204" pitchFamily="50" charset="-128"/>
                <a:ea typeface="Meiryo UI" panose="020B0604030504040204" pitchFamily="50" charset="-128"/>
              </a:rPr>
              <a:t>DB</a:t>
            </a:r>
            <a:r>
              <a:rPr lang="ja-JP" altLang="en-US" sz="1100" dirty="0" smtClean="0">
                <a:solidFill>
                  <a:schemeClr val="tx1"/>
                </a:solidFill>
                <a:latin typeface="Meiryo UI" panose="020B0604030504040204" pitchFamily="50" charset="-128"/>
                <a:ea typeface="Meiryo UI" panose="020B0604030504040204" pitchFamily="50" charset="-128"/>
              </a:rPr>
              <a:t>登録患者紐付けデータテーブルを作成（更新）する。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kumimoji="1" lang="ja-JP" altLang="en-US" sz="1100" dirty="0" smtClean="0">
                <a:solidFill>
                  <a:schemeClr val="tx1"/>
                </a:solidFill>
                <a:latin typeface="Meiryo UI" panose="020B0604030504040204" pitchFamily="50" charset="-128"/>
                <a:ea typeface="Meiryo UI" panose="020B0604030504040204" pitchFamily="50" charset="-128"/>
              </a:rPr>
              <a:t>　　　　⇒「</a:t>
            </a:r>
            <a:r>
              <a:rPr kumimoji="1" lang="en-US" altLang="ja-JP" sz="1100" dirty="0" smtClean="0">
                <a:solidFill>
                  <a:schemeClr val="tx1"/>
                </a:solidFill>
                <a:latin typeface="Meiryo UI" panose="020B0604030504040204" pitchFamily="50" charset="-128"/>
                <a:ea typeface="Meiryo UI" panose="020B0604030504040204" pitchFamily="50" charset="-128"/>
              </a:rPr>
              <a:t>1-2</a:t>
            </a:r>
            <a:r>
              <a:rPr kumimoji="1" lang="ja-JP" altLang="en-US" sz="1100" dirty="0" smtClean="0">
                <a:solidFill>
                  <a:schemeClr val="tx1"/>
                </a:solidFill>
                <a:latin typeface="Meiryo UI" panose="020B0604030504040204" pitchFamily="50" charset="-128"/>
                <a:ea typeface="Meiryo UI" panose="020B0604030504040204" pitchFamily="50" charset="-128"/>
              </a:rPr>
              <a:t>」で登録されていたオプトアウト対象患者が、「</a:t>
            </a:r>
            <a:r>
              <a:rPr lang="en-US" altLang="ja-JP" sz="1100" dirty="0" smtClean="0">
                <a:solidFill>
                  <a:schemeClr val="tx1"/>
                </a:solidFill>
                <a:latin typeface="Meiryo UI" panose="020B0604030504040204" pitchFamily="50" charset="-128"/>
                <a:ea typeface="Meiryo UI" panose="020B0604030504040204" pitchFamily="50" charset="-128"/>
              </a:rPr>
              <a:t>3-2</a:t>
            </a:r>
            <a:r>
              <a:rPr kumimoji="1" lang="ja-JP" altLang="en-US" sz="1100" dirty="0" smtClean="0">
                <a:solidFill>
                  <a:schemeClr val="tx1"/>
                </a:solidFill>
                <a:latin typeface="Meiryo UI" panose="020B0604030504040204" pitchFamily="50" charset="-128"/>
                <a:ea typeface="Meiryo UI" panose="020B0604030504040204" pitchFamily="50" charset="-128"/>
              </a:rPr>
              <a:t>」の時点では</a:t>
            </a:r>
            <a:endParaRPr kumimoji="1"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削除されている</a:t>
            </a:r>
            <a:r>
              <a:rPr kumimoji="1" lang="ja-JP" altLang="en-US" sz="1100" dirty="0" smtClean="0">
                <a:solidFill>
                  <a:schemeClr val="tx1"/>
                </a:solidFill>
                <a:latin typeface="Meiryo UI" panose="020B0604030504040204" pitchFamily="50" charset="-128"/>
                <a:ea typeface="Meiryo UI" panose="020B0604030504040204" pitchFamily="50" charset="-128"/>
              </a:rPr>
              <a:t>。</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4" name="上下矢印 13"/>
          <p:cNvSpPr/>
          <p:nvPr/>
        </p:nvSpPr>
        <p:spPr>
          <a:xfrm>
            <a:off x="6916283" y="4048045"/>
            <a:ext cx="803041" cy="453224"/>
          </a:xfrm>
          <a:prstGeom prst="upDownArrow">
            <a:avLst>
              <a:gd name="adj1" fmla="val 28328"/>
              <a:gd name="adj2" fmla="val 29099"/>
            </a:avLst>
          </a:prstGeom>
          <a:solidFill>
            <a:schemeClr val="accent5"/>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線吹き出し 1 (枠付き) 14"/>
          <p:cNvSpPr/>
          <p:nvPr/>
        </p:nvSpPr>
        <p:spPr>
          <a:xfrm>
            <a:off x="3528439" y="3583896"/>
            <a:ext cx="3139397" cy="696427"/>
          </a:xfrm>
          <a:prstGeom prst="borderCallout1">
            <a:avLst>
              <a:gd name="adj1" fmla="val 37845"/>
              <a:gd name="adj2" fmla="val 99233"/>
              <a:gd name="adj3" fmla="val 81931"/>
              <a:gd name="adj4" fmla="val 111844"/>
            </a:avLst>
          </a:prstGeom>
          <a:solidFill>
            <a:schemeClr val="accent5"/>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100" u="sng" dirty="0" smtClean="0">
                <a:solidFill>
                  <a:schemeClr val="bg1"/>
                </a:solidFill>
                <a:latin typeface="Meiryo UI" panose="020B0604030504040204" pitchFamily="50" charset="-128"/>
                <a:ea typeface="Meiryo UI" panose="020B0604030504040204" pitchFamily="50" charset="-128"/>
              </a:rPr>
              <a:t>未通知患者チェックエラー</a:t>
            </a:r>
            <a:endParaRPr lang="en-US" altLang="ja-JP" sz="1100" u="sng" dirty="0" smtClean="0">
              <a:solidFill>
                <a:schemeClr val="bg1"/>
              </a:solidFill>
              <a:latin typeface="Meiryo UI" panose="020B0604030504040204" pitchFamily="50" charset="-128"/>
              <a:ea typeface="Meiryo UI" panose="020B0604030504040204" pitchFamily="50" charset="-128"/>
            </a:endParaRPr>
          </a:p>
          <a:p>
            <a:r>
              <a:rPr kumimoji="1" lang="ja-JP" altLang="en-US" sz="1100" dirty="0" smtClean="0">
                <a:solidFill>
                  <a:schemeClr val="bg1"/>
                </a:solidFill>
                <a:latin typeface="Meiryo UI" panose="020B0604030504040204" pitchFamily="50" charset="-128"/>
                <a:ea typeface="Meiryo UI" panose="020B0604030504040204" pitchFamily="50" charset="-128"/>
              </a:rPr>
              <a:t>患者マスタに登録されているオプトアウト対象患者が</a:t>
            </a:r>
            <a:endParaRPr kumimoji="1" lang="en-US" altLang="ja-JP" sz="1100" dirty="0" smtClean="0">
              <a:solidFill>
                <a:schemeClr val="bg1"/>
              </a:solidFill>
              <a:latin typeface="Meiryo UI" panose="020B0604030504040204" pitchFamily="50" charset="-128"/>
              <a:ea typeface="Meiryo UI" panose="020B0604030504040204" pitchFamily="50" charset="-128"/>
            </a:endParaRPr>
          </a:p>
          <a:p>
            <a:r>
              <a:rPr kumimoji="1" lang="ja-JP" altLang="en-US" sz="1100" dirty="0" smtClean="0">
                <a:solidFill>
                  <a:schemeClr val="bg1"/>
                </a:solidFill>
                <a:latin typeface="Meiryo UI" panose="020B0604030504040204" pitchFamily="50" charset="-128"/>
                <a:ea typeface="Meiryo UI" panose="020B0604030504040204" pitchFamily="50" charset="-128"/>
              </a:rPr>
              <a:t>患者紐付けデータに登録されていないためエラーとなる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21" name="線吹き出し 1 (枠付き) 20"/>
          <p:cNvSpPr/>
          <p:nvPr/>
        </p:nvSpPr>
        <p:spPr>
          <a:xfrm>
            <a:off x="7816028" y="4485366"/>
            <a:ext cx="2058483" cy="690817"/>
          </a:xfrm>
          <a:prstGeom prst="borderCallout1">
            <a:avLst>
              <a:gd name="adj1" fmla="val 14954"/>
              <a:gd name="adj2" fmla="val -998"/>
              <a:gd name="adj3" fmla="val 21894"/>
              <a:gd name="adj4" fmla="val -15215"/>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4-1.</a:t>
            </a:r>
            <a:r>
              <a:rPr lang="ja-JP" altLang="en-US" sz="1100" dirty="0" smtClean="0">
                <a:solidFill>
                  <a:schemeClr val="tx1"/>
                </a:solidFill>
                <a:latin typeface="Meiryo UI" panose="020B0604030504040204" pitchFamily="50" charset="-128"/>
                <a:ea typeface="Meiryo UI" panose="020B0604030504040204" pitchFamily="50" charset="-128"/>
              </a:rPr>
              <a:t> 患者マスタから患者紐付け</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データテーブルに存在しない</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患者データを削除する。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26" name="線吹き出し 1 (枠付き) 25"/>
          <p:cNvSpPr/>
          <p:nvPr/>
        </p:nvSpPr>
        <p:spPr>
          <a:xfrm>
            <a:off x="4619708" y="5358134"/>
            <a:ext cx="3570053" cy="787658"/>
          </a:xfrm>
          <a:prstGeom prst="borderCallout1">
            <a:avLst>
              <a:gd name="adj1" fmla="val 27924"/>
              <a:gd name="adj2" fmla="val 99798"/>
              <a:gd name="adj3" fmla="val 64375"/>
              <a:gd name="adj4" fmla="val 109569"/>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4-2.</a:t>
            </a:r>
            <a:r>
              <a:rPr lang="ja-JP" altLang="en-US" sz="1100" dirty="0" smtClean="0">
                <a:solidFill>
                  <a:schemeClr val="tx1"/>
                </a:solidFill>
                <a:latin typeface="Meiryo UI" panose="020B0604030504040204" pitchFamily="50" charset="-128"/>
                <a:ea typeface="Meiryo UI" panose="020B0604030504040204" pitchFamily="50" charset="-128"/>
              </a:rPr>
              <a:t> ベーステーブルを再作成する。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a:t>
            </a:r>
            <a:r>
              <a:rPr lang="en-US" altLang="ja-JP" sz="1100" dirty="0" smtClean="0">
                <a:solidFill>
                  <a:schemeClr val="tx1"/>
                </a:solidFill>
                <a:latin typeface="Meiryo UI" panose="020B0604030504040204" pitchFamily="50" charset="-128"/>
                <a:ea typeface="Meiryo UI" panose="020B0604030504040204" pitchFamily="50" charset="-128"/>
              </a:rPr>
              <a:t>※</a:t>
            </a:r>
            <a:r>
              <a:rPr lang="ja-JP" altLang="en-US" sz="1100" dirty="0" smtClean="0">
                <a:solidFill>
                  <a:schemeClr val="tx1"/>
                </a:solidFill>
                <a:latin typeface="Meiryo UI" panose="020B0604030504040204" pitchFamily="50" charset="-128"/>
                <a:ea typeface="Meiryo UI" panose="020B0604030504040204" pitchFamily="50" charset="-128"/>
              </a:rPr>
              <a:t>以下、後続テーブルも同様に再作成を行う。</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kumimoji="1" lang="ja-JP" altLang="en-US" sz="1100" dirty="0">
                <a:solidFill>
                  <a:schemeClr val="tx1"/>
                </a:solidFill>
                <a:latin typeface="Meiryo UI" panose="020B0604030504040204" pitchFamily="50" charset="-128"/>
                <a:ea typeface="Meiryo UI" panose="020B0604030504040204" pitchFamily="50" charset="-128"/>
              </a:rPr>
              <a:t>　</a:t>
            </a:r>
            <a:r>
              <a:rPr kumimoji="1" lang="ja-JP" altLang="en-US" sz="1100" dirty="0" smtClean="0">
                <a:solidFill>
                  <a:schemeClr val="tx1"/>
                </a:solidFill>
                <a:latin typeface="Meiryo UI" panose="020B0604030504040204" pitchFamily="50" charset="-128"/>
                <a:ea typeface="Meiryo UI" panose="020B0604030504040204" pitchFamily="50" charset="-128"/>
              </a:rPr>
              <a:t>　⇒追加されたオプトアウト対象患者の提供データには</a:t>
            </a:r>
            <a:endParaRPr kumimoji="1"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含まれない状態になる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5215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2.3</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未通知患者チェックの運用方針</a:t>
            </a: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未通知患者チェックを検知した際の</a:t>
            </a:r>
            <a:r>
              <a:rPr lang="ja-JP" altLang="en-US" dirty="0">
                <a:latin typeface="Meiryo UI" panose="020B0604030504040204" pitchFamily="50" charset="-128"/>
                <a:ea typeface="Meiryo UI" panose="020B0604030504040204" pitchFamily="50" charset="-128"/>
              </a:rPr>
              <a:t>データ</a:t>
            </a:r>
            <a:r>
              <a:rPr lang="ja-JP" altLang="en-US" dirty="0" smtClean="0">
                <a:latin typeface="Meiryo UI" panose="020B0604030504040204" pitchFamily="50" charset="-128"/>
                <a:ea typeface="Meiryo UI" panose="020B0604030504040204" pitchFamily="50" charset="-128"/>
              </a:rPr>
              <a:t>再作成に伴う手戻り工数を考慮して、データ取込が完了し</a:t>
            </a:r>
            <a:r>
              <a:rPr lang="ja-JP" altLang="en-US" b="1" dirty="0" smtClean="0">
                <a:solidFill>
                  <a:srgbClr val="FF0000"/>
                </a:solidFill>
                <a:latin typeface="Meiryo UI" panose="020B0604030504040204" pitchFamily="50" charset="-128"/>
                <a:ea typeface="Meiryo UI" panose="020B0604030504040204" pitchFamily="50" charset="-128"/>
              </a:rPr>
              <a:t>二次利用</a:t>
            </a:r>
            <a:r>
              <a:rPr lang="en-US" altLang="ja-JP" b="1" dirty="0" smtClean="0">
                <a:solidFill>
                  <a:srgbClr val="FF0000"/>
                </a:solidFill>
                <a:latin typeface="Meiryo UI" panose="020B0604030504040204" pitchFamily="50" charset="-128"/>
                <a:ea typeface="Meiryo UI" panose="020B0604030504040204" pitchFamily="50" charset="-128"/>
              </a:rPr>
              <a:t>DB</a:t>
            </a:r>
            <a:r>
              <a:rPr lang="ja-JP" altLang="en-US" b="1" dirty="0" smtClean="0">
                <a:solidFill>
                  <a:srgbClr val="FF0000"/>
                </a:solidFill>
                <a:latin typeface="Meiryo UI" panose="020B0604030504040204" pitchFamily="50" charset="-128"/>
                <a:ea typeface="Meiryo UI" panose="020B0604030504040204" pitchFamily="50" charset="-128"/>
              </a:rPr>
              <a:t>登録患者紐付けデータテーブルが更新されたら、その都度未通知患者チェックを行う方針</a:t>
            </a:r>
            <a:r>
              <a:rPr lang="ja-JP" altLang="en-US" dirty="0" smtClean="0">
                <a:latin typeface="Meiryo UI" panose="020B0604030504040204" pitchFamily="50" charset="-128"/>
                <a:ea typeface="Meiryo UI" panose="020B0604030504040204" pitchFamily="50" charset="-128"/>
              </a:rPr>
              <a:t>とする。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一方、データ提供直前にチェックエラーを検知したことによる再作成での納期遅延の可能性を考慮して、提供データ種別に応じて以下の通り最終チェック時点を規定する。</a:t>
            </a:r>
            <a:endParaRPr lang="ja-JP" altLang="en-US" dirty="0">
              <a:latin typeface="Meiryo UI" panose="020B0604030504040204" pitchFamily="50" charset="-128"/>
              <a:ea typeface="Meiryo UI" panose="020B0604030504040204" pitchFamily="50" charset="-128"/>
            </a:endParaRPr>
          </a:p>
        </p:txBody>
      </p:sp>
      <p:graphicFrame>
        <p:nvGraphicFramePr>
          <p:cNvPr id="21" name="表 20"/>
          <p:cNvGraphicFramePr>
            <a:graphicFrameLocks noGrp="1"/>
          </p:cNvGraphicFramePr>
          <p:nvPr>
            <p:extLst/>
          </p:nvPr>
        </p:nvGraphicFramePr>
        <p:xfrm>
          <a:off x="294197" y="2255805"/>
          <a:ext cx="9235661" cy="3718560"/>
        </p:xfrm>
        <a:graphic>
          <a:graphicData uri="http://schemas.openxmlformats.org/drawingml/2006/table">
            <a:tbl>
              <a:tblPr firstRow="1" bandRow="1">
                <a:tableStyleId>{5940675A-B579-460E-94D1-54222C63F5DA}</a:tableStyleId>
              </a:tblPr>
              <a:tblGrid>
                <a:gridCol w="418435">
                  <a:extLst>
                    <a:ext uri="{9D8B030D-6E8A-4147-A177-3AD203B41FA5}">
                      <a16:colId xmlns:a16="http://schemas.microsoft.com/office/drawing/2014/main" val="1901548244"/>
                    </a:ext>
                  </a:extLst>
                </a:gridCol>
                <a:gridCol w="980470">
                  <a:extLst>
                    <a:ext uri="{9D8B030D-6E8A-4147-A177-3AD203B41FA5}">
                      <a16:colId xmlns:a16="http://schemas.microsoft.com/office/drawing/2014/main" val="936978207"/>
                    </a:ext>
                  </a:extLst>
                </a:gridCol>
                <a:gridCol w="1479868">
                  <a:extLst>
                    <a:ext uri="{9D8B030D-6E8A-4147-A177-3AD203B41FA5}">
                      <a16:colId xmlns:a16="http://schemas.microsoft.com/office/drawing/2014/main" val="2930285302"/>
                    </a:ext>
                  </a:extLst>
                </a:gridCol>
                <a:gridCol w="3076755">
                  <a:extLst>
                    <a:ext uri="{9D8B030D-6E8A-4147-A177-3AD203B41FA5}">
                      <a16:colId xmlns:a16="http://schemas.microsoft.com/office/drawing/2014/main" val="3845817296"/>
                    </a:ext>
                  </a:extLst>
                </a:gridCol>
                <a:gridCol w="3280133">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提供データ種別</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最終チェック時点</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（原則）</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Meiryo UI" panose="020B0604030504040204" pitchFamily="50" charset="-128"/>
                          <a:ea typeface="Meiryo UI" panose="020B0604030504040204" pitchFamily="50" charset="-128"/>
                        </a:rPr>
                        <a:t>最終チェック時点の根拠</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補足</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（例外事項）</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b="1" dirty="0" smtClean="0">
                          <a:solidFill>
                            <a:srgbClr val="0070C0"/>
                          </a:solidFill>
                          <a:latin typeface="Meiryo UI" panose="020B0604030504040204" pitchFamily="50" charset="-128"/>
                          <a:ea typeface="Meiryo UI" panose="020B0604030504040204" pitchFamily="50" charset="-128"/>
                        </a:rPr>
                        <a:t>統計情報</a:t>
                      </a:r>
                      <a:endParaRPr lang="ja-JP" altLang="en-US" sz="1200" b="1" dirty="0">
                        <a:solidFill>
                          <a:srgbClr val="0070C0"/>
                        </a:solidFill>
                        <a:latin typeface="Meiryo UI" panose="020B0604030504040204" pitchFamily="50" charset="-128"/>
                        <a:ea typeface="Meiryo UI" panose="020B0604030504040204" pitchFamily="50" charset="-128"/>
                      </a:endParaRPr>
                    </a:p>
                  </a:txBody>
                  <a:tcPr/>
                </a:tc>
                <a:tc>
                  <a:txBody>
                    <a:bodyPr/>
                    <a:lstStyle/>
                    <a:p>
                      <a:r>
                        <a:rPr lang="ja-JP" altLang="en-US" sz="1200" b="1" dirty="0" smtClean="0">
                          <a:solidFill>
                            <a:srgbClr val="FF0000"/>
                          </a:solidFill>
                          <a:latin typeface="Meiryo UI" panose="020B0604030504040204" pitchFamily="50" charset="-128"/>
                          <a:ea typeface="Meiryo UI" panose="020B0604030504040204" pitchFamily="50" charset="-128"/>
                        </a:rPr>
                        <a:t>納品前チェック時点</a:t>
                      </a:r>
                      <a:endParaRPr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latin typeface="Meiryo UI" panose="020B0604030504040204" pitchFamily="50" charset="-128"/>
                          <a:ea typeface="Meiryo UI" panose="020B0604030504040204" pitchFamily="50" charset="-128"/>
                        </a:rPr>
                        <a:t>統計情報を作成する際に利用するツールは</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が中心であり、患者マスタ更新後に後続の</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を再実行するのみで概ね容易に対応が可能なため。</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171450" marR="0" lvl="0" indent="-1714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smtClean="0">
                          <a:latin typeface="Meiryo UI" panose="020B0604030504040204" pitchFamily="50" charset="-128"/>
                          <a:ea typeface="Meiryo UI" panose="020B0604030504040204" pitchFamily="50" charset="-128"/>
                        </a:rPr>
                        <a:t>TMS</a:t>
                      </a:r>
                      <a:r>
                        <a:rPr lang="ja-JP" altLang="en-US" sz="1200" dirty="0" err="1" smtClean="0">
                          <a:latin typeface="Meiryo UI" panose="020B0604030504040204" pitchFamily="50" charset="-128"/>
                          <a:ea typeface="Meiryo UI" panose="020B0604030504040204" pitchFamily="50" charset="-128"/>
                        </a:rPr>
                        <a:t>での</a:t>
                      </a:r>
                      <a:r>
                        <a:rPr lang="ja-JP" altLang="en-US" sz="1200" dirty="0" smtClean="0">
                          <a:latin typeface="Meiryo UI" panose="020B0604030504040204" pitchFamily="50" charset="-128"/>
                          <a:ea typeface="Meiryo UI" panose="020B0604030504040204" pitchFamily="50" charset="-128"/>
                        </a:rPr>
                        <a:t>集計など</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以外のツールを使用していて、かつ、再作成に要する処理時間を考慮すると納期の順守が困難と判断された場合は、再作成を行わない。</a:t>
                      </a: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6240173"/>
                  </a:ext>
                </a:extLst>
              </a:tr>
              <a:tr h="350083">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b="1" dirty="0" smtClean="0">
                          <a:solidFill>
                            <a:srgbClr val="0070C0"/>
                          </a:solidFill>
                          <a:latin typeface="Meiryo UI" panose="020B0604030504040204" pitchFamily="50" charset="-128"/>
                          <a:ea typeface="Meiryo UI" panose="020B0604030504040204" pitchFamily="50" charset="-128"/>
                        </a:rPr>
                        <a:t>匿名加工</a:t>
                      </a:r>
                      <a:endParaRPr lang="en-US" altLang="ja-JP" sz="1200" b="1" dirty="0" smtClean="0">
                        <a:solidFill>
                          <a:srgbClr val="0070C0"/>
                        </a:solidFill>
                        <a:latin typeface="Meiryo UI" panose="020B0604030504040204" pitchFamily="50" charset="-128"/>
                        <a:ea typeface="Meiryo UI" panose="020B0604030504040204" pitchFamily="50" charset="-128"/>
                      </a:endParaRPr>
                    </a:p>
                    <a:p>
                      <a:r>
                        <a:rPr lang="ja-JP" altLang="en-US" sz="1200" b="1" dirty="0" smtClean="0">
                          <a:solidFill>
                            <a:srgbClr val="0070C0"/>
                          </a:solidFill>
                          <a:latin typeface="Meiryo UI" panose="020B0604030504040204" pitchFamily="50" charset="-128"/>
                          <a:ea typeface="Meiryo UI" panose="020B0604030504040204" pitchFamily="50" charset="-128"/>
                        </a:rPr>
                        <a:t>医療情報</a:t>
                      </a:r>
                      <a:endParaRPr lang="ja-JP" altLang="en-US" sz="1200" b="1" dirty="0">
                        <a:solidFill>
                          <a:srgbClr val="0070C0"/>
                        </a:solidFill>
                        <a:latin typeface="Meiryo UI" panose="020B0604030504040204" pitchFamily="50" charset="-128"/>
                        <a:ea typeface="Meiryo UI" panose="020B0604030504040204" pitchFamily="50" charset="-128"/>
                      </a:endParaRPr>
                    </a:p>
                  </a:txBody>
                  <a:tcPr/>
                </a:tc>
                <a:tc>
                  <a:txBody>
                    <a:bodyPr/>
                    <a:lstStyle/>
                    <a:p>
                      <a:r>
                        <a:rPr lang="ja-JP" altLang="en-US" sz="1200" b="1" dirty="0" smtClean="0">
                          <a:solidFill>
                            <a:srgbClr val="FF0000"/>
                          </a:solidFill>
                          <a:latin typeface="Meiryo UI" panose="020B0604030504040204" pitchFamily="50" charset="-128"/>
                          <a:ea typeface="Meiryo UI" panose="020B0604030504040204" pitchFamily="50" charset="-128"/>
                        </a:rPr>
                        <a:t>匿名加工ツール</a:t>
                      </a:r>
                      <a:endParaRPr lang="en-US" altLang="ja-JP" sz="1200" b="1" dirty="0" smtClean="0">
                        <a:solidFill>
                          <a:srgbClr val="FF0000"/>
                        </a:solidFill>
                        <a:latin typeface="Meiryo UI" panose="020B0604030504040204" pitchFamily="50" charset="-128"/>
                        <a:ea typeface="Meiryo UI" panose="020B0604030504040204" pitchFamily="50" charset="-128"/>
                      </a:endParaRPr>
                    </a:p>
                    <a:p>
                      <a:r>
                        <a:rPr lang="ja-JP" altLang="en-US" sz="1200" b="1" dirty="0" smtClean="0">
                          <a:solidFill>
                            <a:srgbClr val="FF0000"/>
                          </a:solidFill>
                          <a:latin typeface="Meiryo UI" panose="020B0604030504040204" pitchFamily="50" charset="-128"/>
                          <a:ea typeface="Meiryo UI" panose="020B0604030504040204" pitchFamily="50" charset="-128"/>
                        </a:rPr>
                        <a:t>実行時点</a:t>
                      </a:r>
                      <a:endParaRPr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latin typeface="Meiryo UI" panose="020B0604030504040204" pitchFamily="50" charset="-128"/>
                          <a:ea typeface="Meiryo UI" panose="020B0604030504040204" pitchFamily="50" charset="-128"/>
                        </a:rPr>
                        <a:t>匿名加工ツール実行前に行う</a:t>
                      </a:r>
                      <a:r>
                        <a:rPr lang="en-US" altLang="ja-JP" sz="1200" dirty="0" smtClean="0">
                          <a:latin typeface="Meiryo UI" panose="020B0604030504040204" pitchFamily="50" charset="-128"/>
                          <a:ea typeface="Meiryo UI" panose="020B0604030504040204" pitchFamily="50" charset="-128"/>
                        </a:rPr>
                        <a:t>N</a:t>
                      </a:r>
                      <a:r>
                        <a:rPr lang="ja-JP" altLang="en-US" sz="1200" dirty="0" smtClean="0">
                          <a:latin typeface="Meiryo UI" panose="020B0604030504040204" pitchFamily="50" charset="-128"/>
                          <a:ea typeface="Meiryo UI" panose="020B0604030504040204" pitchFamily="50" charset="-128"/>
                        </a:rPr>
                        <a:t>数での一般化などの作業にも影響があり、匿名加工ツール実行後となると再作成にかなりの時間を要してしまうため。</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対象患者を除外しても</a:t>
                      </a:r>
                      <a:r>
                        <a:rPr lang="en-US" altLang="ja-JP" sz="1200" dirty="0" smtClean="0">
                          <a:latin typeface="Meiryo UI" panose="020B0604030504040204" pitchFamily="50" charset="-128"/>
                          <a:ea typeface="Meiryo UI" panose="020B0604030504040204" pitchFamily="50" charset="-128"/>
                        </a:rPr>
                        <a:t>N</a:t>
                      </a:r>
                      <a:r>
                        <a:rPr lang="ja-JP" altLang="en-US" sz="1200" dirty="0" smtClean="0">
                          <a:latin typeface="Meiryo UI" panose="020B0604030504040204" pitchFamily="50" charset="-128"/>
                          <a:ea typeface="Meiryo UI" panose="020B0604030504040204" pitchFamily="50" charset="-128"/>
                        </a:rPr>
                        <a:t>数での一般化に明らかに影響がないなど、再作成が容易と判断できる場合は、再作成を行う。</a:t>
                      </a: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0878332"/>
                  </a:ext>
                </a:extLst>
              </a:tr>
              <a:tr h="350083">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b="1" dirty="0" smtClean="0">
                          <a:solidFill>
                            <a:srgbClr val="0070C0"/>
                          </a:solidFill>
                          <a:latin typeface="Meiryo UI" panose="020B0604030504040204" pitchFamily="50" charset="-128"/>
                          <a:ea typeface="Meiryo UI" panose="020B0604030504040204" pitchFamily="50" charset="-128"/>
                        </a:rPr>
                        <a:t>分析モデル</a:t>
                      </a:r>
                      <a:endParaRPr lang="en-US" altLang="ja-JP" sz="1200" b="1" dirty="0" smtClean="0">
                        <a:solidFill>
                          <a:srgbClr val="0070C0"/>
                        </a:solidFill>
                        <a:latin typeface="Meiryo UI" panose="020B0604030504040204" pitchFamily="50" charset="-128"/>
                        <a:ea typeface="Meiryo UI" panose="020B0604030504040204" pitchFamily="50" charset="-128"/>
                      </a:endParaRPr>
                    </a:p>
                    <a:p>
                      <a:r>
                        <a:rPr lang="ja-JP" altLang="en-US" sz="1200" b="1" dirty="0" smtClean="0">
                          <a:solidFill>
                            <a:srgbClr val="0070C0"/>
                          </a:solidFill>
                          <a:latin typeface="Meiryo UI" panose="020B0604030504040204" pitchFamily="50" charset="-128"/>
                          <a:ea typeface="Meiryo UI" panose="020B0604030504040204" pitchFamily="50" charset="-128"/>
                        </a:rPr>
                        <a:t>（機械学習、ディープ・ラーニング、</a:t>
                      </a:r>
                      <a:r>
                        <a:rPr lang="en-US" altLang="ja-JP" sz="1200" b="1" dirty="0" smtClean="0">
                          <a:solidFill>
                            <a:srgbClr val="0070C0"/>
                          </a:solidFill>
                          <a:latin typeface="Meiryo UI" panose="020B0604030504040204" pitchFamily="50" charset="-128"/>
                          <a:ea typeface="Meiryo UI" panose="020B0604030504040204" pitchFamily="50" charset="-128"/>
                        </a:rPr>
                        <a:t>AI</a:t>
                      </a:r>
                      <a:r>
                        <a:rPr lang="ja-JP" altLang="en-US" sz="1200" b="1" dirty="0" smtClean="0">
                          <a:solidFill>
                            <a:srgbClr val="0070C0"/>
                          </a:solidFill>
                          <a:latin typeface="Meiryo UI" panose="020B0604030504040204" pitchFamily="50" charset="-128"/>
                          <a:ea typeface="Meiryo UI" panose="020B0604030504040204" pitchFamily="50" charset="-128"/>
                        </a:rPr>
                        <a:t>）適用</a:t>
                      </a:r>
                      <a:endParaRPr lang="ja-JP" altLang="en-US" sz="1200" b="1" dirty="0">
                        <a:solidFill>
                          <a:srgbClr val="0070C0"/>
                        </a:solidFill>
                        <a:latin typeface="Meiryo UI" panose="020B0604030504040204" pitchFamily="50" charset="-128"/>
                        <a:ea typeface="Meiryo UI" panose="020B0604030504040204" pitchFamily="50" charset="-128"/>
                      </a:endParaRPr>
                    </a:p>
                  </a:txBody>
                  <a:tcPr/>
                </a:tc>
                <a:tc>
                  <a:txBody>
                    <a:bodyPr/>
                    <a:lstStyle/>
                    <a:p>
                      <a:r>
                        <a:rPr lang="ja-JP" altLang="en-US" sz="1200" b="1" dirty="0" smtClean="0">
                          <a:solidFill>
                            <a:srgbClr val="FF0000"/>
                          </a:solidFill>
                          <a:latin typeface="Meiryo UI" panose="020B0604030504040204" pitchFamily="50" charset="-128"/>
                          <a:ea typeface="Meiryo UI" panose="020B0604030504040204" pitchFamily="50" charset="-128"/>
                        </a:rPr>
                        <a:t>モデル作成時点</a:t>
                      </a:r>
                      <a:endParaRPr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latin typeface="Meiryo UI" panose="020B0604030504040204" pitchFamily="50" charset="-128"/>
                          <a:ea typeface="Meiryo UI" panose="020B0604030504040204" pitchFamily="50" charset="-128"/>
                        </a:rPr>
                        <a:t>モデル作成時のインプットデータとして、その患者のデータを含んでいた場合、学習を最初から行う必要があり、再作成にかなりの時間を要してしまうため。</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分析モデルを適用した案件の場合は、当該条件を適用する。</a:t>
                      </a: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学習を含まない（作成済みモデルを適用しただけの）</a:t>
                      </a:r>
                      <a:r>
                        <a:rPr lang="ja-JP" altLang="en-US" sz="1200" smtClean="0">
                          <a:latin typeface="Meiryo UI" panose="020B0604030504040204" pitchFamily="50" charset="-128"/>
                          <a:ea typeface="Meiryo UI" panose="020B0604030504040204" pitchFamily="50" charset="-128"/>
                        </a:rPr>
                        <a:t>場合は該当しない。</a:t>
                      </a: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2421826"/>
                  </a:ext>
                </a:extLst>
              </a:tr>
            </a:tbl>
          </a:graphicData>
        </a:graphic>
      </p:graphicFrame>
    </p:spTree>
    <p:extLst>
      <p:ext uri="{BB962C8B-B14F-4D97-AF65-F5344CB8AC3E}">
        <p14:creationId xmlns:p14="http://schemas.microsoft.com/office/powerpoint/2010/main" val="172530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369880" y="815517"/>
            <a:ext cx="8946000" cy="2248373"/>
          </a:xfrm>
        </p:spPr>
        <p:txBody>
          <a:bodyPr/>
          <a:lstStyle/>
          <a:p>
            <a:r>
              <a:rPr lang="en-US" altLang="ja-JP" sz="1600" dirty="0">
                <a:latin typeface="Meiryo UI" panose="020B0604030504040204" pitchFamily="50" charset="-128"/>
                <a:ea typeface="Meiryo UI" panose="020B0604030504040204" pitchFamily="50" charset="-128"/>
              </a:rPr>
              <a:t>1</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スキーマ</a:t>
            </a:r>
            <a:r>
              <a:rPr lang="en-US" altLang="ja-JP" sz="1600" dirty="0" smtClean="0">
                <a:latin typeface="Meiryo UI" panose="020B0604030504040204" pitchFamily="50" charset="-128"/>
                <a:ea typeface="Meiryo UI" panose="020B0604030504040204" pitchFamily="50" charset="-128"/>
              </a:rPr>
              <a:t>2</a:t>
            </a:r>
            <a:r>
              <a:rPr lang="ja-JP" altLang="en-US" sz="1600" dirty="0" smtClean="0">
                <a:latin typeface="Meiryo UI" panose="020B0604030504040204" pitchFamily="50" charset="-128"/>
                <a:ea typeface="Meiryo UI" panose="020B0604030504040204" pitchFamily="50" charset="-128"/>
              </a:rPr>
              <a:t>の検歴テーブルの取得項目不備（</a:t>
            </a:r>
            <a:r>
              <a:rPr lang="en-US" altLang="ja-JP" sz="1600" dirty="0">
                <a:latin typeface="Meiryo UI" panose="020B0604030504040204" pitchFamily="50" charset="-128"/>
                <a:ea typeface="Meiryo UI" panose="020B0604030504040204" pitchFamily="50" charset="-128"/>
              </a:rPr>
              <a:t>mil_pro_0040</a:t>
            </a: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　⇒以前説明した内容の調査結果と対応方針の確認</a:t>
            </a:r>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endParaRPr lang="ja-JP" altLang="en-US"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2</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データ提供案件における未通知患者</a:t>
            </a:r>
            <a:r>
              <a:rPr lang="ja-JP" altLang="en-US" sz="1600" dirty="0" smtClean="0">
                <a:latin typeface="Meiryo UI" panose="020B0604030504040204" pitchFamily="50" charset="-128"/>
                <a:ea typeface="Meiryo UI" panose="020B0604030504040204" pitchFamily="50" charset="-128"/>
              </a:rPr>
              <a:t>チェック</a:t>
            </a:r>
            <a:endParaRPr lang="en-US" altLang="ja-JP" sz="1600" dirty="0" smtClean="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2.1</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未通知患者チェックの手法</a:t>
            </a:r>
          </a:p>
          <a:p>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2.2</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未通知患者チェックにおける懸念点</a:t>
            </a:r>
          </a:p>
          <a:p>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2.3</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未通知患者チェックの運用方針</a:t>
            </a:r>
            <a:endParaRPr lang="en-US" altLang="ja-JP" sz="1600" dirty="0" smtClean="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⇒納品時レビュー</a:t>
            </a:r>
            <a:r>
              <a:rPr lang="ja-JP" altLang="en-US" sz="1600" dirty="0">
                <a:latin typeface="Meiryo UI" panose="020B0604030504040204" pitchFamily="50" charset="-128"/>
                <a:ea typeface="Meiryo UI" panose="020B0604030504040204" pitchFamily="50" charset="-128"/>
              </a:rPr>
              <a:t>時に未通知患者</a:t>
            </a:r>
            <a:r>
              <a:rPr lang="ja-JP" altLang="en-US" sz="1600" dirty="0" smtClean="0">
                <a:latin typeface="Meiryo UI" panose="020B0604030504040204" pitchFamily="50" charset="-128"/>
                <a:ea typeface="Meiryo UI" panose="020B0604030504040204" pitchFamily="50" charset="-128"/>
              </a:rPr>
              <a:t>チェックエラーを検知したことで問題となった、</a:t>
            </a:r>
            <a:endParaRPr lang="en-US" altLang="ja-JP" sz="1600" dirty="0" smtClean="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再集計にかかる時間を考慮したチェックタイミングの変更案</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369880" y="815517"/>
            <a:ext cx="8946000" cy="2248373"/>
          </a:xfrm>
        </p:spPr>
        <p:txBody>
          <a:bodyPr/>
          <a:lstStyle/>
          <a:p>
            <a:r>
              <a:rPr lang="en-US" altLang="ja-JP" sz="1600" dirty="0">
                <a:latin typeface="Meiryo UI" panose="020B0604030504040204" pitchFamily="50" charset="-128"/>
                <a:ea typeface="Meiryo UI" panose="020B0604030504040204" pitchFamily="50" charset="-128"/>
              </a:rPr>
              <a:t>1</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スキーマ</a:t>
            </a:r>
            <a:r>
              <a:rPr lang="en-US" altLang="ja-JP" sz="1600" dirty="0" smtClean="0">
                <a:latin typeface="Meiryo UI" panose="020B0604030504040204" pitchFamily="50" charset="-128"/>
                <a:ea typeface="Meiryo UI" panose="020B0604030504040204" pitchFamily="50" charset="-128"/>
              </a:rPr>
              <a:t>2</a:t>
            </a:r>
            <a:r>
              <a:rPr lang="ja-JP" altLang="en-US" sz="1600" dirty="0" smtClean="0">
                <a:latin typeface="Meiryo UI" panose="020B0604030504040204" pitchFamily="50" charset="-128"/>
                <a:ea typeface="Meiryo UI" panose="020B0604030504040204" pitchFamily="50" charset="-128"/>
              </a:rPr>
              <a:t>の検歴テーブルの取得項目不備（</a:t>
            </a:r>
            <a:r>
              <a:rPr lang="en-US" altLang="ja-JP" sz="1600" dirty="0">
                <a:latin typeface="Meiryo UI" panose="020B0604030504040204" pitchFamily="50" charset="-128"/>
                <a:ea typeface="Meiryo UI" panose="020B0604030504040204" pitchFamily="50" charset="-128"/>
              </a:rPr>
              <a:t>mil_pro_0040</a:t>
            </a: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　⇒以前説明した内容の調査結果と対応方針の確認</a:t>
            </a:r>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endParaRPr lang="ja-JP" altLang="en-US" sz="1600" dirty="0">
              <a:latin typeface="Meiryo UI" panose="020B0604030504040204" pitchFamily="50" charset="-128"/>
              <a:ea typeface="Meiryo UI" panose="020B0604030504040204" pitchFamily="50" charset="-128"/>
            </a:endParaRPr>
          </a:p>
          <a:p>
            <a:r>
              <a:rPr lang="en-US" altLang="ja-JP" sz="1600" dirty="0">
                <a:solidFill>
                  <a:schemeClr val="bg1">
                    <a:lumMod val="75000"/>
                  </a:schemeClr>
                </a:solidFill>
                <a:latin typeface="Meiryo UI" panose="020B0604030504040204" pitchFamily="50" charset="-128"/>
                <a:ea typeface="Meiryo UI" panose="020B0604030504040204" pitchFamily="50" charset="-128"/>
              </a:rPr>
              <a:t>2</a:t>
            </a:r>
            <a:r>
              <a:rPr lang="en-US" altLang="ja-JP" sz="1600" dirty="0" smtClean="0">
                <a:solidFill>
                  <a:schemeClr val="bg1">
                    <a:lumMod val="75000"/>
                  </a:schemeClr>
                </a:solidFill>
                <a:latin typeface="Meiryo UI" panose="020B0604030504040204" pitchFamily="50" charset="-128"/>
                <a:ea typeface="Meiryo UI" panose="020B0604030504040204" pitchFamily="50" charset="-128"/>
              </a:rPr>
              <a:t>.</a:t>
            </a:r>
            <a:r>
              <a:rPr lang="ja-JP" altLang="en-US" sz="1600" dirty="0">
                <a:solidFill>
                  <a:schemeClr val="bg1">
                    <a:lumMod val="75000"/>
                  </a:schemeClr>
                </a:solidFill>
                <a:latin typeface="Meiryo UI" panose="020B0604030504040204" pitchFamily="50" charset="-128"/>
                <a:ea typeface="Meiryo UI" panose="020B0604030504040204" pitchFamily="50" charset="-128"/>
              </a:rPr>
              <a:t>データ提供案件における未通知患者</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チェック</a:t>
            </a:r>
            <a:endParaRPr lang="en-US" altLang="ja-JP" sz="1600" dirty="0" smtClean="0">
              <a:solidFill>
                <a:schemeClr val="bg1">
                  <a:lumMod val="75000"/>
                </a:schemeClr>
              </a:solidFill>
              <a:latin typeface="Meiryo UI" panose="020B0604030504040204" pitchFamily="50" charset="-128"/>
              <a:ea typeface="Meiryo UI" panose="020B0604030504040204" pitchFamily="50" charset="-128"/>
            </a:endParaRPr>
          </a:p>
          <a:p>
            <a:r>
              <a:rPr lang="ja-JP" altLang="en-US" sz="1600" dirty="0">
                <a:solidFill>
                  <a:schemeClr val="bg1">
                    <a:lumMod val="75000"/>
                  </a:schemeClr>
                </a:solidFill>
                <a:latin typeface="Meiryo UI" panose="020B0604030504040204" pitchFamily="50" charset="-128"/>
                <a:ea typeface="Meiryo UI" panose="020B0604030504040204" pitchFamily="50" charset="-128"/>
              </a:rPr>
              <a:t>　　</a:t>
            </a:r>
            <a:r>
              <a:rPr lang="en-US" altLang="ja-JP" sz="1600" dirty="0">
                <a:solidFill>
                  <a:schemeClr val="bg1">
                    <a:lumMod val="75000"/>
                  </a:schemeClr>
                </a:solidFill>
                <a:latin typeface="Meiryo UI" panose="020B0604030504040204" pitchFamily="50" charset="-128"/>
                <a:ea typeface="Meiryo UI" panose="020B0604030504040204" pitchFamily="50" charset="-128"/>
              </a:rPr>
              <a:t>2.1.</a:t>
            </a:r>
            <a:r>
              <a:rPr lang="ja-JP" altLang="en-US" sz="1600" dirty="0">
                <a:solidFill>
                  <a:schemeClr val="bg1">
                    <a:lumMod val="75000"/>
                  </a:schemeClr>
                </a:solidFill>
                <a:latin typeface="Meiryo UI" panose="020B0604030504040204" pitchFamily="50" charset="-128"/>
                <a:ea typeface="Meiryo UI" panose="020B0604030504040204" pitchFamily="50" charset="-128"/>
              </a:rPr>
              <a:t>未通知患者チェックの手法</a:t>
            </a:r>
          </a:p>
          <a:p>
            <a:r>
              <a:rPr lang="ja-JP" altLang="en-US" sz="1600" dirty="0">
                <a:solidFill>
                  <a:schemeClr val="bg1">
                    <a:lumMod val="75000"/>
                  </a:schemeClr>
                </a:solidFill>
                <a:latin typeface="Meiryo UI" panose="020B0604030504040204" pitchFamily="50" charset="-128"/>
                <a:ea typeface="Meiryo UI" panose="020B0604030504040204" pitchFamily="50" charset="-128"/>
              </a:rPr>
              <a:t>　　</a:t>
            </a:r>
            <a:r>
              <a:rPr lang="en-US" altLang="ja-JP" sz="1600" dirty="0">
                <a:solidFill>
                  <a:schemeClr val="bg1">
                    <a:lumMod val="75000"/>
                  </a:schemeClr>
                </a:solidFill>
                <a:latin typeface="Meiryo UI" panose="020B0604030504040204" pitchFamily="50" charset="-128"/>
                <a:ea typeface="Meiryo UI" panose="020B0604030504040204" pitchFamily="50" charset="-128"/>
              </a:rPr>
              <a:t>2.2.</a:t>
            </a:r>
            <a:r>
              <a:rPr lang="ja-JP" altLang="en-US" sz="1600" dirty="0">
                <a:solidFill>
                  <a:schemeClr val="bg1">
                    <a:lumMod val="75000"/>
                  </a:schemeClr>
                </a:solidFill>
                <a:latin typeface="Meiryo UI" panose="020B0604030504040204" pitchFamily="50" charset="-128"/>
                <a:ea typeface="Meiryo UI" panose="020B0604030504040204" pitchFamily="50" charset="-128"/>
              </a:rPr>
              <a:t>未通知患者チェックにおける懸念点</a:t>
            </a:r>
          </a:p>
          <a:p>
            <a:r>
              <a:rPr lang="ja-JP" altLang="en-US" sz="1600" dirty="0">
                <a:solidFill>
                  <a:schemeClr val="bg1">
                    <a:lumMod val="75000"/>
                  </a:schemeClr>
                </a:solidFill>
                <a:latin typeface="Meiryo UI" panose="020B0604030504040204" pitchFamily="50" charset="-128"/>
                <a:ea typeface="Meiryo UI" panose="020B0604030504040204" pitchFamily="50" charset="-128"/>
              </a:rPr>
              <a:t>　　</a:t>
            </a:r>
            <a:r>
              <a:rPr lang="en-US" altLang="ja-JP" sz="1600" dirty="0">
                <a:solidFill>
                  <a:schemeClr val="bg1">
                    <a:lumMod val="75000"/>
                  </a:schemeClr>
                </a:solidFill>
                <a:latin typeface="Meiryo UI" panose="020B0604030504040204" pitchFamily="50" charset="-128"/>
                <a:ea typeface="Meiryo UI" panose="020B0604030504040204" pitchFamily="50" charset="-128"/>
              </a:rPr>
              <a:t>2.3.</a:t>
            </a:r>
            <a:r>
              <a:rPr lang="ja-JP" altLang="en-US" sz="1600" dirty="0">
                <a:solidFill>
                  <a:schemeClr val="bg1">
                    <a:lumMod val="75000"/>
                  </a:schemeClr>
                </a:solidFill>
                <a:latin typeface="Meiryo UI" panose="020B0604030504040204" pitchFamily="50" charset="-128"/>
                <a:ea typeface="Meiryo UI" panose="020B0604030504040204" pitchFamily="50" charset="-128"/>
              </a:rPr>
              <a:t>未通知患者チェックの運用方針</a:t>
            </a:r>
            <a:endParaRPr lang="en-US" altLang="ja-JP" sz="1600" dirty="0" smtClean="0">
              <a:solidFill>
                <a:schemeClr val="bg1">
                  <a:lumMod val="75000"/>
                </a:schemeClr>
              </a:solidFill>
              <a:latin typeface="Meiryo UI" panose="020B0604030504040204" pitchFamily="50" charset="-128"/>
              <a:ea typeface="Meiryo UI" panose="020B0604030504040204" pitchFamily="50" charset="-128"/>
            </a:endParaRPr>
          </a:p>
          <a:p>
            <a:r>
              <a:rPr lang="ja-JP" altLang="en-US" sz="1600" dirty="0">
                <a:solidFill>
                  <a:schemeClr val="bg1">
                    <a:lumMod val="75000"/>
                  </a:schemeClr>
                </a:solidFill>
                <a:latin typeface="Meiryo UI" panose="020B0604030504040204" pitchFamily="50" charset="-128"/>
                <a:ea typeface="Meiryo UI" panose="020B0604030504040204" pitchFamily="50" charset="-128"/>
              </a:rPr>
              <a:t>　</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⇒納品時レビュー</a:t>
            </a:r>
            <a:r>
              <a:rPr lang="ja-JP" altLang="en-US" sz="1600" dirty="0">
                <a:solidFill>
                  <a:schemeClr val="bg1">
                    <a:lumMod val="75000"/>
                  </a:schemeClr>
                </a:solidFill>
                <a:latin typeface="Meiryo UI" panose="020B0604030504040204" pitchFamily="50" charset="-128"/>
                <a:ea typeface="Meiryo UI" panose="020B0604030504040204" pitchFamily="50" charset="-128"/>
              </a:rPr>
              <a:t>時に未通知患者</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チェックエラーを検知したことで問題となった、</a:t>
            </a:r>
            <a:endParaRPr lang="en-US" altLang="ja-JP" sz="1600" dirty="0" smtClean="0">
              <a:solidFill>
                <a:schemeClr val="bg1">
                  <a:lumMod val="75000"/>
                </a:schemeClr>
              </a:solidFill>
              <a:latin typeface="Meiryo UI" panose="020B0604030504040204" pitchFamily="50" charset="-128"/>
              <a:ea typeface="Meiryo UI" panose="020B0604030504040204" pitchFamily="50" charset="-128"/>
            </a:endParaRPr>
          </a:p>
          <a:p>
            <a:r>
              <a:rPr lang="ja-JP" altLang="en-US" sz="1600" dirty="0">
                <a:solidFill>
                  <a:schemeClr val="bg1">
                    <a:lumMod val="75000"/>
                  </a:schemeClr>
                </a:solidFill>
                <a:latin typeface="Meiryo UI" panose="020B0604030504040204" pitchFamily="50" charset="-128"/>
                <a:ea typeface="Meiryo UI" panose="020B0604030504040204" pitchFamily="50" charset="-128"/>
              </a:rPr>
              <a:t>　</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　 再集計にかかる時間を考慮したチェックタイミングの変更案</a:t>
            </a:r>
            <a:endParaRPr lang="en-US" altLang="ja-JP" sz="1600" dirty="0">
              <a:solidFill>
                <a:schemeClr val="bg1">
                  <a:lumMod val="75000"/>
                </a:schemeClr>
              </a:solidFill>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6177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894266" y="4001293"/>
          <a:ext cx="7645399" cy="1905000"/>
        </p:xfrm>
        <a:graphic>
          <a:graphicData uri="http://schemas.openxmlformats.org/drawingml/2006/table">
            <a:tbl>
              <a:tblPr/>
              <a:tblGrid>
                <a:gridCol w="418752">
                  <a:extLst>
                    <a:ext uri="{9D8B030D-6E8A-4147-A177-3AD203B41FA5}">
                      <a16:colId xmlns:a16="http://schemas.microsoft.com/office/drawing/2014/main" val="2180864116"/>
                    </a:ext>
                  </a:extLst>
                </a:gridCol>
                <a:gridCol w="2198449">
                  <a:extLst>
                    <a:ext uri="{9D8B030D-6E8A-4147-A177-3AD203B41FA5}">
                      <a16:colId xmlns:a16="http://schemas.microsoft.com/office/drawing/2014/main" val="305963963"/>
                    </a:ext>
                  </a:extLst>
                </a:gridCol>
                <a:gridCol w="1931970">
                  <a:extLst>
                    <a:ext uri="{9D8B030D-6E8A-4147-A177-3AD203B41FA5}">
                      <a16:colId xmlns:a16="http://schemas.microsoft.com/office/drawing/2014/main" val="4040710247"/>
                    </a:ext>
                  </a:extLst>
                </a:gridCol>
                <a:gridCol w="3096228">
                  <a:extLst>
                    <a:ext uri="{9D8B030D-6E8A-4147-A177-3AD203B41FA5}">
                      <a16:colId xmlns:a16="http://schemas.microsoft.com/office/drawing/2014/main" val="630203178"/>
                    </a:ext>
                  </a:extLst>
                </a:gridCol>
              </a:tblGrid>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19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検査結果値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mmlLb:value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574163"/>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数値結果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num_value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mmlLb:numValue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47431"/>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上限値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up_value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mmlLb:value@mmlLb:up</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725971"/>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下限値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low_value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mmlLb:value@mmlLb:low</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99007"/>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文字列で示す基準値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normal_value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mmlLb:value@mmlLb:normal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863302"/>
                  </a:ext>
                </a:extLst>
              </a:tr>
              <a:tr h="71437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異常値フラグ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out_flag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mmlLb:value@mmlLb:out</a:t>
                      </a:r>
                      <a:br>
                        <a:rPr lang="en-US" sz="1100" b="0" i="0" u="none" strike="noStrike" dirty="0">
                          <a:effectLst/>
                          <a:latin typeface="メイリオ" panose="020B0604030504040204" pitchFamily="50" charset="-128"/>
                          <a:ea typeface="メイリオ" panose="020B0604030504040204" pitchFamily="50" charset="-128"/>
                        </a:rPr>
                      </a:br>
                      <a:r>
                        <a:rPr lang="en-US" sz="1100" b="0" i="0" u="none" strike="noStrike" dirty="0">
                          <a:effectLst/>
                          <a:latin typeface="メイリオ" panose="020B0604030504040204" pitchFamily="50" charset="-128"/>
                          <a:ea typeface="メイリオ" panose="020B0604030504040204" pitchFamily="50" charset="-128"/>
                        </a:rPr>
                        <a:t>H:</a:t>
                      </a:r>
                      <a:r>
                        <a:rPr lang="ja-JP" altLang="en-US" sz="1100" b="0" i="0" u="none" strike="noStrike" dirty="0">
                          <a:effectLst/>
                          <a:latin typeface="メイリオ" panose="020B0604030504040204" pitchFamily="50" charset="-128"/>
                          <a:ea typeface="メイリオ" panose="020B0604030504040204" pitchFamily="50" charset="-128"/>
                        </a:rPr>
                        <a:t>上限値越え </a:t>
                      </a:r>
                      <a:r>
                        <a:rPr lang="en-US" sz="1100" b="0" i="0" u="none" strike="noStrike" dirty="0">
                          <a:effectLst/>
                          <a:latin typeface="メイリオ" panose="020B0604030504040204" pitchFamily="50" charset="-128"/>
                          <a:ea typeface="メイリオ" panose="020B0604030504040204" pitchFamily="50" charset="-128"/>
                        </a:rPr>
                        <a:t>N:</a:t>
                      </a:r>
                      <a:r>
                        <a:rPr lang="ja-JP" altLang="en-US" sz="1100" b="0" i="0" u="none" strike="noStrike" dirty="0">
                          <a:effectLst/>
                          <a:latin typeface="メイリオ" panose="020B0604030504040204" pitchFamily="50" charset="-128"/>
                          <a:ea typeface="メイリオ" panose="020B0604030504040204" pitchFamily="50" charset="-128"/>
                        </a:rPr>
                        <a:t>基準値範囲内 </a:t>
                      </a:r>
                      <a:r>
                        <a:rPr lang="en-US" sz="1100" b="0" i="0" u="none" strike="noStrike" dirty="0">
                          <a:effectLst/>
                          <a:latin typeface="メイリオ" panose="020B0604030504040204" pitchFamily="50" charset="-128"/>
                          <a:ea typeface="メイリオ" panose="020B0604030504040204" pitchFamily="50" charset="-128"/>
                        </a:rPr>
                        <a:t>L:</a:t>
                      </a:r>
                      <a:r>
                        <a:rPr lang="ja-JP" altLang="en-US" sz="1100" b="0" i="0" u="none" strike="noStrike" dirty="0">
                          <a:effectLst/>
                          <a:latin typeface="メイリオ" panose="020B0604030504040204" pitchFamily="50" charset="-128"/>
                          <a:ea typeface="メイリオ" panose="020B0604030504040204" pitchFamily="50" charset="-128"/>
                        </a:rPr>
                        <a:t>下限値未満 </a:t>
                      </a:r>
                      <a:r>
                        <a:rPr lang="en-US" sz="1100" b="0" i="0" u="none" strike="noStrike" dirty="0">
                          <a:effectLst/>
                          <a:latin typeface="メイリオ" panose="020B0604030504040204" pitchFamily="50" charset="-128"/>
                          <a:ea typeface="メイリオ" panose="020B0604030504040204" pitchFamily="50" charset="-128"/>
                        </a:rPr>
                        <a:t>A:</a:t>
                      </a:r>
                      <a:r>
                        <a:rPr lang="ja-JP" altLang="en-US" sz="1100" b="0" i="0" u="none" strike="noStrike" dirty="0">
                          <a:effectLst/>
                          <a:latin typeface="メイリオ" panose="020B0604030504040204" pitchFamily="50" charset="-128"/>
                          <a:ea typeface="メイリオ" panose="020B0604030504040204" pitchFamily="50" charset="-128"/>
                        </a:rPr>
                        <a:t>異常</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683101"/>
                  </a:ext>
                </a:extLst>
              </a:tr>
            </a:tbl>
          </a:graphicData>
        </a:graphic>
      </p:graphicFrame>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1.</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smtClean="0">
                <a:latin typeface="Meiryo UI" panose="020B0604030504040204" pitchFamily="50" charset="-128"/>
                <a:ea typeface="Meiryo UI" panose="020B0604030504040204" pitchFamily="50" charset="-128"/>
              </a:rPr>
              <a:t>の</a:t>
            </a:r>
            <a:r>
              <a:rPr lang="ja-JP" altLang="en-US" sz="1800" b="1" dirty="0">
                <a:latin typeface="Meiryo UI" panose="020B0604030504040204" pitchFamily="50" charset="-128"/>
                <a:ea typeface="Meiryo UI" panose="020B0604030504040204" pitchFamily="50" charset="-128"/>
              </a:rPr>
              <a:t>検歴</a:t>
            </a:r>
            <a:r>
              <a:rPr lang="ja-JP" altLang="en-US" sz="1800" b="1" dirty="0" smtClean="0">
                <a:latin typeface="Meiryo UI" panose="020B0604030504040204" pitchFamily="50" charset="-128"/>
                <a:ea typeface="Meiryo UI" panose="020B0604030504040204" pitchFamily="50" charset="-128"/>
              </a:rPr>
              <a:t>テーブル</a:t>
            </a:r>
            <a:r>
              <a:rPr lang="ja-JP" altLang="en-US" sz="1800" b="1" dirty="0">
                <a:latin typeface="Meiryo UI" panose="020B0604030504040204" pitchFamily="50" charset="-128"/>
                <a:ea typeface="Meiryo UI" panose="020B0604030504040204" pitchFamily="50" charset="-128"/>
              </a:rPr>
              <a:t>の取得項目不備（</a:t>
            </a:r>
            <a:r>
              <a:rPr lang="en-US" altLang="ja-JP" sz="1800" b="1" dirty="0">
                <a:latin typeface="Meiryo UI" panose="020B0604030504040204" pitchFamily="50" charset="-128"/>
                <a:ea typeface="Meiryo UI" panose="020B0604030504040204" pitchFamily="50" charset="-128"/>
              </a:rPr>
              <a:t>mil_pro_0040</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事象</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（スキーマ</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）の</a:t>
            </a:r>
            <a:r>
              <a:rPr lang="ja-JP" altLang="en-US" dirty="0">
                <a:latin typeface="Meiryo UI" panose="020B0604030504040204" pitchFamily="50" charset="-128"/>
                <a:ea typeface="Meiryo UI" panose="020B0604030504040204" pitchFamily="50" charset="-128"/>
              </a:rPr>
              <a:t>検歴情報（</a:t>
            </a:r>
            <a:r>
              <a:rPr lang="en-US" altLang="ja-JP" dirty="0">
                <a:latin typeface="Meiryo UI" panose="020B0604030504040204" pitchFamily="50" charset="-128"/>
                <a:ea typeface="Meiryo UI" panose="020B0604030504040204" pitchFamily="50" charset="-128"/>
              </a:rPr>
              <a:t>mmlLb</a:t>
            </a:r>
            <a:r>
              <a:rPr lang="ja-JP" altLang="en-US" dirty="0">
                <a:latin typeface="Meiryo UI" panose="020B0604030504040204" pitchFamily="50" charset="-128"/>
                <a:ea typeface="Meiryo UI" panose="020B0604030504040204" pitchFamily="50" charset="-128"/>
              </a:rPr>
              <a:t>）の検歴項目情報テーブルにおいて、</a:t>
            </a:r>
          </a:p>
          <a:p>
            <a:pPr lvl="1"/>
            <a:r>
              <a:rPr lang="ja-JP" altLang="en-US" dirty="0" smtClean="0">
                <a:latin typeface="Meiryo UI" panose="020B0604030504040204" pitchFamily="50" charset="-128"/>
                <a:ea typeface="Meiryo UI" panose="020B0604030504040204" pitchFamily="50" charset="-128"/>
              </a:rPr>
              <a:t>以下</a:t>
            </a:r>
            <a:r>
              <a:rPr lang="ja-JP" altLang="en-US" dirty="0">
                <a:latin typeface="Meiryo UI" panose="020B0604030504040204" pitchFamily="50" charset="-128"/>
                <a:ea typeface="Meiryo UI" panose="020B0604030504040204" pitchFamily="50" charset="-128"/>
              </a:rPr>
              <a:t>の項目は検査結果値（</a:t>
            </a:r>
            <a:r>
              <a:rPr lang="en-US" altLang="ja-JP" dirty="0">
                <a:latin typeface="Meiryo UI" panose="020B0604030504040204" pitchFamily="50" charset="-128"/>
                <a:ea typeface="Meiryo UI" panose="020B0604030504040204" pitchFamily="50" charset="-128"/>
              </a:rPr>
              <a:t>value</a:t>
            </a:r>
            <a:r>
              <a:rPr lang="ja-JP" altLang="en-US" dirty="0">
                <a:latin typeface="Meiryo UI" panose="020B0604030504040204" pitchFamily="50" charset="-128"/>
                <a:ea typeface="Meiryo UI" panose="020B0604030504040204" pitchFamily="50" charset="-128"/>
              </a:rPr>
              <a:t>）、数値結果（</a:t>
            </a:r>
            <a:r>
              <a:rPr lang="en-US" altLang="ja-JP" dirty="0">
                <a:latin typeface="Meiryo UI" panose="020B0604030504040204" pitchFamily="50" charset="-128"/>
                <a:ea typeface="Meiryo UI" panose="020B0604030504040204" pitchFamily="50" charset="-128"/>
              </a:rPr>
              <a:t>num_value</a:t>
            </a:r>
            <a:r>
              <a:rPr lang="ja-JP" altLang="en-US" dirty="0">
                <a:latin typeface="Meiryo UI" panose="020B0604030504040204" pitchFamily="50" charset="-128"/>
                <a:ea typeface="Meiryo UI" panose="020B0604030504040204" pitchFamily="50" charset="-128"/>
              </a:rPr>
              <a:t>）のそれぞれに対応する値が設定できるように定義されているが、検査結果値（</a:t>
            </a:r>
            <a:r>
              <a:rPr lang="en-US" altLang="ja-JP" dirty="0">
                <a:latin typeface="Meiryo UI" panose="020B0604030504040204" pitchFamily="50" charset="-128"/>
                <a:ea typeface="Meiryo UI" panose="020B0604030504040204" pitchFamily="50" charset="-128"/>
              </a:rPr>
              <a:t>value</a:t>
            </a:r>
            <a:r>
              <a:rPr lang="ja-JP" altLang="en-US" dirty="0">
                <a:latin typeface="Meiryo UI" panose="020B0604030504040204" pitchFamily="50" charset="-128"/>
                <a:ea typeface="Meiryo UI" panose="020B0604030504040204" pitchFamily="50" charset="-128"/>
              </a:rPr>
              <a:t>）の方のみが登録</a:t>
            </a:r>
            <a:r>
              <a:rPr lang="ja-JP" altLang="en-US" dirty="0" smtClean="0">
                <a:latin typeface="Meiryo UI" panose="020B0604030504040204" pitchFamily="50" charset="-128"/>
                <a:ea typeface="Meiryo UI" panose="020B0604030504040204" pitchFamily="50" charset="-128"/>
              </a:rPr>
              <a:t>される</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取込仕様</a:t>
            </a:r>
            <a:r>
              <a:rPr lang="ja-JP" altLang="en-US" dirty="0">
                <a:latin typeface="Meiryo UI" panose="020B0604030504040204" pitchFamily="50" charset="-128"/>
                <a:ea typeface="Meiryo UI" panose="020B0604030504040204" pitchFamily="50" charset="-128"/>
              </a:rPr>
              <a:t>となっている</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スキーマ</a:t>
            </a:r>
            <a:r>
              <a:rPr lang="en-US" altLang="ja-JP" dirty="0" smtClean="0">
                <a:latin typeface="Meiryo UI" panose="020B0604030504040204" pitchFamily="50" charset="-128"/>
                <a:ea typeface="Meiryo UI" panose="020B0604030504040204" pitchFamily="50" charset="-128"/>
              </a:rPr>
              <a:t>4</a:t>
            </a:r>
            <a:r>
              <a:rPr lang="ja-JP" altLang="en-US" dirty="0" smtClean="0">
                <a:latin typeface="Meiryo UI" panose="020B0604030504040204" pitchFamily="50" charset="-128"/>
                <a:ea typeface="Meiryo UI" panose="020B0604030504040204" pitchFamily="50" charset="-128"/>
              </a:rPr>
              <a:t>では両方とも存在</a:t>
            </a:r>
            <a:endParaRPr lang="ja-JP" altLang="en-US" dirty="0">
              <a:latin typeface="Meiryo UI" panose="020B0604030504040204" pitchFamily="50" charset="-128"/>
              <a:ea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rPr>
              <a:t>・上限値（</a:t>
            </a:r>
            <a:r>
              <a:rPr lang="en-US" altLang="ja-JP" dirty="0">
                <a:latin typeface="Meiryo UI" panose="020B0604030504040204" pitchFamily="50" charset="-128"/>
                <a:ea typeface="Meiryo UI" panose="020B0604030504040204" pitchFamily="50" charset="-128"/>
              </a:rPr>
              <a:t>up_value</a:t>
            </a:r>
            <a:r>
              <a:rPr lang="ja-JP" altLang="en-US" dirty="0">
                <a:latin typeface="Meiryo UI" panose="020B0604030504040204" pitchFamily="50" charset="-128"/>
                <a:ea typeface="Meiryo UI" panose="020B0604030504040204" pitchFamily="50" charset="-128"/>
              </a:rPr>
              <a:t>）</a:t>
            </a:r>
          </a:p>
          <a:p>
            <a:pPr lvl="2"/>
            <a:r>
              <a:rPr lang="ja-JP" altLang="en-US" dirty="0">
                <a:latin typeface="Meiryo UI" panose="020B0604030504040204" pitchFamily="50" charset="-128"/>
                <a:ea typeface="Meiryo UI" panose="020B0604030504040204" pitchFamily="50" charset="-128"/>
              </a:rPr>
              <a:t>・下限値（</a:t>
            </a:r>
            <a:r>
              <a:rPr lang="en-US" altLang="ja-JP" dirty="0">
                <a:latin typeface="Meiryo UI" panose="020B0604030504040204" pitchFamily="50" charset="-128"/>
                <a:ea typeface="Meiryo UI" panose="020B0604030504040204" pitchFamily="50" charset="-128"/>
              </a:rPr>
              <a:t>low_value</a:t>
            </a:r>
            <a:r>
              <a:rPr lang="ja-JP" altLang="en-US" dirty="0">
                <a:latin typeface="Meiryo UI" panose="020B0604030504040204" pitchFamily="50" charset="-128"/>
                <a:ea typeface="Meiryo UI" panose="020B0604030504040204" pitchFamily="50" charset="-128"/>
              </a:rPr>
              <a:t>）</a:t>
            </a:r>
          </a:p>
          <a:p>
            <a:pPr lvl="2"/>
            <a:r>
              <a:rPr lang="ja-JP" altLang="en-US" dirty="0">
                <a:latin typeface="Meiryo UI" panose="020B0604030504040204" pitchFamily="50" charset="-128"/>
                <a:ea typeface="Meiryo UI" panose="020B0604030504040204" pitchFamily="50" charset="-128"/>
              </a:rPr>
              <a:t>・文字列で示す基準値（</a:t>
            </a:r>
            <a:r>
              <a:rPr lang="en-US" altLang="ja-JP" dirty="0">
                <a:latin typeface="Meiryo UI" panose="020B0604030504040204" pitchFamily="50" charset="-128"/>
                <a:ea typeface="Meiryo UI" panose="020B0604030504040204" pitchFamily="50" charset="-128"/>
              </a:rPr>
              <a:t>normal_value</a:t>
            </a:r>
            <a:r>
              <a:rPr lang="ja-JP" altLang="en-US" dirty="0">
                <a:latin typeface="Meiryo UI" panose="020B0604030504040204" pitchFamily="50" charset="-128"/>
                <a:ea typeface="Meiryo UI" panose="020B0604030504040204" pitchFamily="50" charset="-128"/>
              </a:rPr>
              <a:t>）</a:t>
            </a:r>
          </a:p>
          <a:p>
            <a:pPr lvl="2"/>
            <a:r>
              <a:rPr lang="ja-JP" altLang="en-US" dirty="0">
                <a:latin typeface="Meiryo UI" panose="020B0604030504040204" pitchFamily="50" charset="-128"/>
                <a:ea typeface="Meiryo UI" panose="020B0604030504040204" pitchFamily="50" charset="-128"/>
              </a:rPr>
              <a:t>・異常値フラグ（</a:t>
            </a:r>
            <a:r>
              <a:rPr lang="en-US" altLang="ja-JP" dirty="0">
                <a:latin typeface="Meiryo UI" panose="020B0604030504040204" pitchFamily="50" charset="-128"/>
                <a:ea typeface="Meiryo UI" panose="020B0604030504040204" pitchFamily="50" charset="-128"/>
              </a:rPr>
              <a:t>out_flag</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
        <p:nvSpPr>
          <p:cNvPr id="13" name="正方形/長方形 12"/>
          <p:cNvSpPr/>
          <p:nvPr/>
        </p:nvSpPr>
        <p:spPr>
          <a:xfrm>
            <a:off x="481986" y="355095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a:solidFill>
                  <a:schemeClr val="tx1"/>
                </a:solidFill>
                <a:latin typeface="Meiryo UI" panose="020B0604030504040204" pitchFamily="50" charset="-128"/>
                <a:ea typeface="Meiryo UI" panose="020B0604030504040204" pitchFamily="50" charset="-128"/>
              </a:rPr>
              <a:t>検歴項目情報</a:t>
            </a:r>
            <a:r>
              <a:rPr lang="ja-JP" altLang="en-US" sz="1400" u="sng" dirty="0" smtClean="0">
                <a:solidFill>
                  <a:schemeClr val="tx1"/>
                </a:solidFill>
                <a:latin typeface="Meiryo UI" panose="020B0604030504040204" pitchFamily="50" charset="-128"/>
                <a:ea typeface="Meiryo UI" panose="020B0604030504040204" pitchFamily="50" charset="-128"/>
              </a:rPr>
              <a:t>テーブルのテーブル定義（一部）</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5464389" y="4480775"/>
            <a:ext cx="920508" cy="10294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線吹き出し 1 (枠付き) 14"/>
          <p:cNvSpPr/>
          <p:nvPr/>
        </p:nvSpPr>
        <p:spPr>
          <a:xfrm>
            <a:off x="6208060" y="2631882"/>
            <a:ext cx="3274011" cy="1129670"/>
          </a:xfrm>
          <a:prstGeom prst="borderCallout1">
            <a:avLst>
              <a:gd name="adj1" fmla="val 47508"/>
              <a:gd name="adj2" fmla="val -260"/>
              <a:gd name="adj3" fmla="val 163005"/>
              <a:gd name="adj4" fmla="val -122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仕様上は</a:t>
            </a:r>
            <a:r>
              <a:rPr kumimoji="1" lang="en-US" altLang="ja-JP" sz="1200" dirty="0" smtClean="0">
                <a:solidFill>
                  <a:schemeClr val="tx1"/>
                </a:solidFill>
                <a:latin typeface="Meiryo UI" panose="020B0604030504040204" pitchFamily="50" charset="-128"/>
                <a:ea typeface="Meiryo UI" panose="020B0604030504040204" pitchFamily="50" charset="-128"/>
              </a:rPr>
              <a:t>mmlLb:value</a:t>
            </a:r>
            <a:r>
              <a:rPr kumimoji="1" lang="ja-JP" altLang="en-US" sz="1200" dirty="0" smtClean="0">
                <a:solidFill>
                  <a:schemeClr val="tx1"/>
                </a:solidFill>
                <a:latin typeface="Meiryo UI" panose="020B0604030504040204" pitchFamily="50" charset="-128"/>
                <a:ea typeface="Meiryo UI" panose="020B0604030504040204" pitchFamily="50" charset="-128"/>
              </a:rPr>
              <a:t>タグと</a:t>
            </a:r>
            <a:r>
              <a:rPr lang="en-US" altLang="ja-JP" sz="1200" dirty="0" smtClean="0">
                <a:solidFill>
                  <a:schemeClr val="tx1"/>
                </a:solidFill>
                <a:latin typeface="Meiryo UI" panose="020B0604030504040204" pitchFamily="50" charset="-128"/>
                <a:ea typeface="Meiryo UI" panose="020B0604030504040204" pitchFamily="50" charset="-128"/>
              </a:rPr>
              <a:t>mmlLb:num_value</a:t>
            </a:r>
            <a:r>
              <a:rPr lang="ja-JP" altLang="en-US" sz="1200" dirty="0" smtClean="0">
                <a:solidFill>
                  <a:schemeClr val="tx1"/>
                </a:solidFill>
                <a:latin typeface="Meiryo UI" panose="020B0604030504040204" pitchFamily="50" charset="-128"/>
                <a:ea typeface="Meiryo UI" panose="020B0604030504040204" pitchFamily="50" charset="-128"/>
              </a:rPr>
              <a:t>タグのそれぞれの属性として、</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上限、下限などが設定されるが、</a:t>
            </a:r>
            <a:r>
              <a:rPr kumimoji="1" lang="en-US" altLang="ja-JP" sz="1200" dirty="0" smtClean="0">
                <a:solidFill>
                  <a:schemeClr val="tx1"/>
                </a:solidFill>
                <a:latin typeface="Meiryo UI" panose="020B0604030504040204" pitchFamily="50" charset="-128"/>
                <a:ea typeface="Meiryo UI" panose="020B0604030504040204" pitchFamily="50" charset="-128"/>
              </a:rPr>
              <a:t>value</a:t>
            </a:r>
            <a:r>
              <a:rPr kumimoji="1" lang="ja-JP" altLang="en-US" sz="1200" dirty="0" smtClean="0">
                <a:solidFill>
                  <a:schemeClr val="tx1"/>
                </a:solidFill>
                <a:latin typeface="Meiryo UI" panose="020B0604030504040204" pitchFamily="50" charset="-128"/>
                <a:ea typeface="Meiryo UI" panose="020B0604030504040204" pitchFamily="50" charset="-128"/>
              </a:rPr>
              <a:t>の方からしか取得していない</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401480" y="285111"/>
            <a:ext cx="1080591" cy="413468"/>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再掲</a:t>
            </a:r>
            <a:endParaRPr kumimoji="1" lang="ja-JP" altLang="en-US" dirty="0"/>
          </a:p>
        </p:txBody>
      </p:sp>
    </p:spTree>
    <p:extLst>
      <p:ext uri="{BB962C8B-B14F-4D97-AF65-F5344CB8AC3E}">
        <p14:creationId xmlns:p14="http://schemas.microsoft.com/office/powerpoint/2010/main" val="225304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1.</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smtClean="0">
                <a:latin typeface="Meiryo UI" panose="020B0604030504040204" pitchFamily="50" charset="-128"/>
                <a:ea typeface="Meiryo UI" panose="020B0604030504040204" pitchFamily="50" charset="-128"/>
              </a:rPr>
              <a:t>の検歴テーブル</a:t>
            </a:r>
            <a:r>
              <a:rPr lang="ja-JP" altLang="en-US" sz="1800" b="1" dirty="0">
                <a:latin typeface="Meiryo UI" panose="020B0604030504040204" pitchFamily="50" charset="-128"/>
                <a:ea typeface="Meiryo UI" panose="020B0604030504040204" pitchFamily="50" charset="-128"/>
              </a:rPr>
              <a:t>の取得項目不備（</a:t>
            </a:r>
            <a:r>
              <a:rPr lang="en-US" altLang="ja-JP" sz="1800" b="1" dirty="0">
                <a:latin typeface="Meiryo UI" panose="020B0604030504040204" pitchFamily="50" charset="-128"/>
                <a:ea typeface="Meiryo UI" panose="020B0604030504040204" pitchFamily="50" charset="-128"/>
              </a:rPr>
              <a:t>mil_pro_0040</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対応方針</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実際登録されている値も全ての項目に設定されているとは言い難く、参考程度の内容となって</a:t>
            </a:r>
            <a:r>
              <a:rPr lang="ja-JP" altLang="en-US" dirty="0">
                <a:latin typeface="Meiryo UI" panose="020B0604030504040204" pitchFamily="50" charset="-128"/>
                <a:ea typeface="Meiryo UI" panose="020B0604030504040204" pitchFamily="50" charset="-128"/>
              </a:rPr>
              <a:t>いることも</a:t>
            </a:r>
            <a:r>
              <a:rPr lang="ja-JP" altLang="en-US" dirty="0" smtClean="0">
                <a:latin typeface="Meiryo UI" panose="020B0604030504040204" pitchFamily="50" charset="-128"/>
                <a:ea typeface="Meiryo UI" panose="020B0604030504040204" pitchFamily="50" charset="-128"/>
              </a:rPr>
              <a:t>あり、京大案件以外では直接データ提供を行っていないとの認識。</a:t>
            </a:r>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また改修後、再取込が必要となり、取込完了にかなりの時間を要す</a:t>
            </a:r>
            <a:r>
              <a:rPr lang="ja-JP" altLang="en-US" dirty="0">
                <a:latin typeface="Meiryo UI" panose="020B0604030504040204" pitchFamily="50" charset="-128"/>
                <a:ea typeface="Meiryo UI" panose="020B0604030504040204" pitchFamily="50" charset="-128"/>
              </a:rPr>
              <a:t>る</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marL="920140" lvl="1" indent="-457200">
              <a:buFont typeface="+mj-lt"/>
              <a:buAutoNum type="arabicPeriod"/>
            </a:pPr>
            <a:r>
              <a:rPr lang="ja-JP" altLang="en-US" dirty="0" smtClean="0">
                <a:latin typeface="Meiryo UI" panose="020B0604030504040204" pitchFamily="50" charset="-128"/>
                <a:ea typeface="Meiryo UI" panose="020B0604030504040204" pitchFamily="50" charset="-128"/>
              </a:rPr>
              <a:t>今後のデータ提供案件で前記項目はデータ提供を行わないこととする。</a:t>
            </a:r>
            <a:endParaRPr lang="en-US" altLang="ja-JP" dirty="0" smtClean="0">
              <a:latin typeface="Meiryo UI" panose="020B0604030504040204" pitchFamily="50" charset="-128"/>
              <a:ea typeface="Meiryo UI" panose="020B0604030504040204" pitchFamily="50" charset="-128"/>
            </a:endParaRPr>
          </a:p>
          <a:p>
            <a:pPr marL="920140" lvl="1" indent="-457200">
              <a:buFont typeface="+mj-lt"/>
              <a:buAutoNum type="arabicPeriod"/>
            </a:pPr>
            <a:endParaRPr lang="en-US" altLang="ja-JP" dirty="0" smtClean="0">
              <a:latin typeface="Meiryo UI" panose="020B0604030504040204" pitchFamily="50" charset="-128"/>
              <a:ea typeface="Meiryo UI" panose="020B0604030504040204" pitchFamily="50" charset="-128"/>
            </a:endParaRPr>
          </a:p>
          <a:p>
            <a:pPr marL="920140" lvl="1" indent="-457200">
              <a:buFont typeface="+mj-lt"/>
              <a:buAutoNum type="arabicPeriod"/>
            </a:pPr>
            <a:r>
              <a:rPr lang="ja-JP" altLang="en-US" dirty="0" smtClean="0">
                <a:latin typeface="Meiryo UI" panose="020B0604030504040204" pitchFamily="50" charset="-128"/>
                <a:ea typeface="Meiryo UI" panose="020B0604030504040204" pitchFamily="50" charset="-128"/>
              </a:rPr>
              <a:t>既に提供済みで継続する可能性のある京大案件については、</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継続提供できるようにスキーマ</a:t>
            </a:r>
            <a:r>
              <a:rPr lang="en-US" altLang="ja-JP" dirty="0" smtClean="0">
                <a:latin typeface="Meiryo UI" panose="020B0604030504040204" pitchFamily="50" charset="-128"/>
                <a:ea typeface="Meiryo UI" panose="020B0604030504040204" pitchFamily="50" charset="-128"/>
              </a:rPr>
              <a:t>4</a:t>
            </a:r>
            <a:r>
              <a:rPr lang="ja-JP" altLang="en-US" dirty="0" smtClean="0">
                <a:latin typeface="Meiryo UI" panose="020B0604030504040204" pitchFamily="50" charset="-128"/>
                <a:ea typeface="Meiryo UI" panose="020B0604030504040204" pitchFamily="50" charset="-128"/>
              </a:rPr>
              <a:t>でのデータ取込を継続することで対応できるようにする。</a:t>
            </a:r>
            <a:endParaRPr lang="en-US" altLang="ja-JP" dirty="0" smtClean="0">
              <a:latin typeface="Meiryo UI" panose="020B0604030504040204" pitchFamily="50" charset="-128"/>
              <a:ea typeface="Meiryo UI" panose="020B0604030504040204" pitchFamily="50" charset="-128"/>
            </a:endParaRPr>
          </a:p>
        </p:txBody>
      </p:sp>
      <p:sp>
        <p:nvSpPr>
          <p:cNvPr id="4" name="フローチャート: 組合せ 3"/>
          <p:cNvSpPr/>
          <p:nvPr/>
        </p:nvSpPr>
        <p:spPr>
          <a:xfrm>
            <a:off x="2219342" y="2430276"/>
            <a:ext cx="5080883" cy="65200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正方形/長方形 4"/>
          <p:cNvSpPr/>
          <p:nvPr/>
        </p:nvSpPr>
        <p:spPr>
          <a:xfrm>
            <a:off x="8401480" y="285111"/>
            <a:ext cx="1080591" cy="413468"/>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再掲</a:t>
            </a:r>
            <a:endParaRPr kumimoji="1" lang="ja-JP" altLang="en-US" dirty="0"/>
          </a:p>
        </p:txBody>
      </p:sp>
    </p:spTree>
    <p:extLst>
      <p:ext uri="{BB962C8B-B14F-4D97-AF65-F5344CB8AC3E}">
        <p14:creationId xmlns:p14="http://schemas.microsoft.com/office/powerpoint/2010/main" val="419931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894266" y="4001293"/>
          <a:ext cx="7645399" cy="1905000"/>
        </p:xfrm>
        <a:graphic>
          <a:graphicData uri="http://schemas.openxmlformats.org/drawingml/2006/table">
            <a:tbl>
              <a:tblPr/>
              <a:tblGrid>
                <a:gridCol w="418752">
                  <a:extLst>
                    <a:ext uri="{9D8B030D-6E8A-4147-A177-3AD203B41FA5}">
                      <a16:colId xmlns:a16="http://schemas.microsoft.com/office/drawing/2014/main" val="2180864116"/>
                    </a:ext>
                  </a:extLst>
                </a:gridCol>
                <a:gridCol w="2198449">
                  <a:extLst>
                    <a:ext uri="{9D8B030D-6E8A-4147-A177-3AD203B41FA5}">
                      <a16:colId xmlns:a16="http://schemas.microsoft.com/office/drawing/2014/main" val="305963963"/>
                    </a:ext>
                  </a:extLst>
                </a:gridCol>
                <a:gridCol w="1931970">
                  <a:extLst>
                    <a:ext uri="{9D8B030D-6E8A-4147-A177-3AD203B41FA5}">
                      <a16:colId xmlns:a16="http://schemas.microsoft.com/office/drawing/2014/main" val="4040710247"/>
                    </a:ext>
                  </a:extLst>
                </a:gridCol>
                <a:gridCol w="3096228">
                  <a:extLst>
                    <a:ext uri="{9D8B030D-6E8A-4147-A177-3AD203B41FA5}">
                      <a16:colId xmlns:a16="http://schemas.microsoft.com/office/drawing/2014/main" val="630203178"/>
                    </a:ext>
                  </a:extLst>
                </a:gridCol>
              </a:tblGrid>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19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検査結果値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mmlLb:value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574163"/>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数値結果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num_value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メイリオ" panose="020B0604030504040204" pitchFamily="50" charset="-128"/>
                          <a:ea typeface="メイリオ" panose="020B0604030504040204" pitchFamily="50" charset="-128"/>
                        </a:rPr>
                        <a:t>mmlLb:numValue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47431"/>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上限値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up_value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smtClean="0">
                          <a:effectLst/>
                          <a:latin typeface="メイリオ" panose="020B0604030504040204" pitchFamily="50" charset="-128"/>
                          <a:ea typeface="メイリオ" panose="020B0604030504040204" pitchFamily="50" charset="-128"/>
                        </a:rPr>
                        <a:t>mmlLb:</a:t>
                      </a:r>
                      <a:r>
                        <a:rPr lang="en-US" altLang="ja-JP" sz="1100" b="1" i="0" u="none" strike="noStrike" dirty="0" smtClean="0">
                          <a:solidFill>
                            <a:srgbClr val="FF0000"/>
                          </a:solidFill>
                          <a:effectLst/>
                          <a:latin typeface="メイリオ" panose="020B0604030504040204" pitchFamily="50" charset="-128"/>
                          <a:ea typeface="メイリオ" panose="020B0604030504040204" pitchFamily="50" charset="-128"/>
                        </a:rPr>
                        <a:t>numValue</a:t>
                      </a:r>
                      <a:r>
                        <a:rPr lang="en-US" sz="1100" b="0" i="0" u="none" strike="noStrike" dirty="0" smtClean="0">
                          <a:effectLst/>
                          <a:latin typeface="メイリオ" panose="020B0604030504040204" pitchFamily="50" charset="-128"/>
                          <a:ea typeface="メイリオ" panose="020B0604030504040204" pitchFamily="50" charset="-128"/>
                        </a:rPr>
                        <a:t>@mmlLb:up</a:t>
                      </a:r>
                      <a:endParaRPr lang="en-US" sz="1100" b="0" i="0" u="none" strike="noStrike" dirty="0">
                        <a:effectLst/>
                        <a:latin typeface="メイリオ" panose="020B0604030504040204" pitchFamily="50" charset="-128"/>
                        <a:ea typeface="メイリオ"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725971"/>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下限値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low_value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smtClean="0">
                          <a:effectLst/>
                          <a:latin typeface="メイリオ" panose="020B0604030504040204" pitchFamily="50" charset="-128"/>
                          <a:ea typeface="メイリオ" panose="020B0604030504040204" pitchFamily="50" charset="-128"/>
                        </a:rPr>
                        <a:t>mmlLb:</a:t>
                      </a:r>
                      <a:r>
                        <a:rPr lang="en-US" altLang="ja-JP" sz="1100" b="1" i="0" u="none" strike="noStrike" dirty="0" smtClean="0">
                          <a:solidFill>
                            <a:srgbClr val="FF0000"/>
                          </a:solidFill>
                          <a:effectLst/>
                          <a:latin typeface="メイリオ" panose="020B0604030504040204" pitchFamily="50" charset="-128"/>
                          <a:ea typeface="メイリオ" panose="020B0604030504040204" pitchFamily="50" charset="-128"/>
                        </a:rPr>
                        <a:t>numValue</a:t>
                      </a:r>
                      <a:r>
                        <a:rPr lang="en-US" sz="1100" b="0" i="0" u="none" strike="noStrike" dirty="0" smtClean="0">
                          <a:effectLst/>
                          <a:latin typeface="メイリオ" panose="020B0604030504040204" pitchFamily="50" charset="-128"/>
                          <a:ea typeface="メイリオ" panose="020B0604030504040204" pitchFamily="50" charset="-128"/>
                        </a:rPr>
                        <a:t>@mmlLb:low</a:t>
                      </a:r>
                      <a:endParaRPr lang="en-US" sz="1100" b="0" i="0" u="none" strike="noStrike" dirty="0">
                        <a:effectLst/>
                        <a:latin typeface="メイリオ" panose="020B0604030504040204" pitchFamily="50" charset="-128"/>
                        <a:ea typeface="メイリオ"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99007"/>
                  </a:ext>
                </a:extLst>
              </a:tr>
              <a:tr h="23812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文字列で示す基準値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normal_value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smtClean="0">
                          <a:effectLst/>
                          <a:latin typeface="メイリオ" panose="020B0604030504040204" pitchFamily="50" charset="-128"/>
                          <a:ea typeface="メイリオ" panose="020B0604030504040204" pitchFamily="50" charset="-128"/>
                        </a:rPr>
                        <a:t>mmlLb:</a:t>
                      </a:r>
                      <a:r>
                        <a:rPr lang="en-US" altLang="ja-JP" sz="1100" b="1" i="0" u="none" strike="noStrike" dirty="0" smtClean="0">
                          <a:solidFill>
                            <a:srgbClr val="FF0000"/>
                          </a:solidFill>
                          <a:effectLst/>
                          <a:latin typeface="メイリオ" panose="020B0604030504040204" pitchFamily="50" charset="-128"/>
                          <a:ea typeface="メイリオ" panose="020B0604030504040204" pitchFamily="50" charset="-128"/>
                        </a:rPr>
                        <a:t>numValue</a:t>
                      </a:r>
                      <a:r>
                        <a:rPr lang="en-US" sz="1100" b="0" i="0" u="none" strike="noStrike" dirty="0" smtClean="0">
                          <a:effectLst/>
                          <a:latin typeface="メイリオ" panose="020B0604030504040204" pitchFamily="50" charset="-128"/>
                          <a:ea typeface="メイリオ" panose="020B0604030504040204" pitchFamily="50" charset="-128"/>
                        </a:rPr>
                        <a:t>@mmlLb:normal</a:t>
                      </a:r>
                      <a:endParaRPr lang="en-US" sz="1100" b="0" i="0" u="none" strike="noStrike" dirty="0">
                        <a:effectLst/>
                        <a:latin typeface="メイリオ" panose="020B0604030504040204" pitchFamily="50" charset="-128"/>
                        <a:ea typeface="メイリオ"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863302"/>
                  </a:ext>
                </a:extLst>
              </a:tr>
              <a:tr h="714375">
                <a:tc>
                  <a:txBody>
                    <a:bodyPr/>
                    <a:lstStyle/>
                    <a:p>
                      <a:pPr algn="ctr" fontAlgn="ctr"/>
                      <a:r>
                        <a:rPr lang="en-US" altLang="ja-JP" sz="1100" b="0" i="0" u="none" strike="noStrike" dirty="0">
                          <a:effectLst/>
                          <a:latin typeface="メイリオ" panose="020B0604030504040204" pitchFamily="50" charset="-128"/>
                          <a:ea typeface="メイリオ" panose="020B0604030504040204" pitchFamily="50" charset="-128"/>
                        </a:rPr>
                        <a:t>24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effectLst/>
                          <a:latin typeface="Meiryo UI" panose="020B0604030504040204" pitchFamily="50" charset="-128"/>
                          <a:ea typeface="Meiryo UI" panose="020B0604030504040204" pitchFamily="50" charset="-128"/>
                        </a:rPr>
                        <a:t>異常値フラグ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effectLst/>
                          <a:latin typeface="Meiryo UI" panose="020B0604030504040204" pitchFamily="50" charset="-128"/>
                          <a:ea typeface="Meiryo UI" panose="020B0604030504040204" pitchFamily="50" charset="-128"/>
                        </a:rPr>
                        <a:t>out_flag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smtClean="0">
                          <a:effectLst/>
                          <a:latin typeface="メイリオ" panose="020B0604030504040204" pitchFamily="50" charset="-128"/>
                          <a:ea typeface="メイリオ" panose="020B0604030504040204" pitchFamily="50" charset="-128"/>
                        </a:rPr>
                        <a:t>mmlLb:</a:t>
                      </a:r>
                      <a:r>
                        <a:rPr lang="en-US" altLang="ja-JP" sz="1100" b="1" i="0" u="none" strike="noStrike" dirty="0" smtClean="0">
                          <a:solidFill>
                            <a:srgbClr val="FF0000"/>
                          </a:solidFill>
                          <a:effectLst/>
                          <a:latin typeface="メイリオ" panose="020B0604030504040204" pitchFamily="50" charset="-128"/>
                          <a:ea typeface="メイリオ" panose="020B0604030504040204" pitchFamily="50" charset="-128"/>
                        </a:rPr>
                        <a:t>numValue</a:t>
                      </a:r>
                      <a:r>
                        <a:rPr lang="en-US" sz="1100" b="0" i="0" u="none" strike="noStrike" dirty="0" smtClean="0">
                          <a:effectLst/>
                          <a:latin typeface="メイリオ" panose="020B0604030504040204" pitchFamily="50" charset="-128"/>
                          <a:ea typeface="メイリオ" panose="020B0604030504040204" pitchFamily="50" charset="-128"/>
                        </a:rPr>
                        <a:t>@mmlLb:out</a:t>
                      </a:r>
                      <a:r>
                        <a:rPr lang="en-US" sz="1100" b="0" i="0" u="none" strike="noStrike" dirty="0">
                          <a:effectLst/>
                          <a:latin typeface="メイリオ" panose="020B0604030504040204" pitchFamily="50" charset="-128"/>
                          <a:ea typeface="メイリオ" panose="020B0604030504040204" pitchFamily="50" charset="-128"/>
                        </a:rPr>
                        <a:t/>
                      </a:r>
                      <a:br>
                        <a:rPr lang="en-US" sz="1100" b="0" i="0" u="none" strike="noStrike" dirty="0">
                          <a:effectLst/>
                          <a:latin typeface="メイリオ" panose="020B0604030504040204" pitchFamily="50" charset="-128"/>
                          <a:ea typeface="メイリオ" panose="020B0604030504040204" pitchFamily="50" charset="-128"/>
                        </a:rPr>
                      </a:br>
                      <a:r>
                        <a:rPr lang="en-US" sz="1100" b="0" i="0" u="none" strike="noStrike" dirty="0">
                          <a:effectLst/>
                          <a:latin typeface="メイリオ" panose="020B0604030504040204" pitchFamily="50" charset="-128"/>
                          <a:ea typeface="メイリオ" panose="020B0604030504040204" pitchFamily="50" charset="-128"/>
                        </a:rPr>
                        <a:t>H:</a:t>
                      </a:r>
                      <a:r>
                        <a:rPr lang="ja-JP" altLang="en-US" sz="1100" b="0" i="0" u="none" strike="noStrike" dirty="0">
                          <a:effectLst/>
                          <a:latin typeface="メイリオ" panose="020B0604030504040204" pitchFamily="50" charset="-128"/>
                          <a:ea typeface="メイリオ" panose="020B0604030504040204" pitchFamily="50" charset="-128"/>
                        </a:rPr>
                        <a:t>上限値越え </a:t>
                      </a:r>
                      <a:r>
                        <a:rPr lang="en-US" sz="1100" b="0" i="0" u="none" strike="noStrike" dirty="0">
                          <a:effectLst/>
                          <a:latin typeface="メイリオ" panose="020B0604030504040204" pitchFamily="50" charset="-128"/>
                          <a:ea typeface="メイリオ" panose="020B0604030504040204" pitchFamily="50" charset="-128"/>
                        </a:rPr>
                        <a:t>N:</a:t>
                      </a:r>
                      <a:r>
                        <a:rPr lang="ja-JP" altLang="en-US" sz="1100" b="0" i="0" u="none" strike="noStrike" dirty="0">
                          <a:effectLst/>
                          <a:latin typeface="メイリオ" panose="020B0604030504040204" pitchFamily="50" charset="-128"/>
                          <a:ea typeface="メイリオ" panose="020B0604030504040204" pitchFamily="50" charset="-128"/>
                        </a:rPr>
                        <a:t>基準値範囲内 </a:t>
                      </a:r>
                      <a:r>
                        <a:rPr lang="en-US" sz="1100" b="0" i="0" u="none" strike="noStrike" dirty="0">
                          <a:effectLst/>
                          <a:latin typeface="メイリオ" panose="020B0604030504040204" pitchFamily="50" charset="-128"/>
                          <a:ea typeface="メイリオ" panose="020B0604030504040204" pitchFamily="50" charset="-128"/>
                        </a:rPr>
                        <a:t>L:</a:t>
                      </a:r>
                      <a:r>
                        <a:rPr lang="ja-JP" altLang="en-US" sz="1100" b="0" i="0" u="none" strike="noStrike" dirty="0">
                          <a:effectLst/>
                          <a:latin typeface="メイリオ" panose="020B0604030504040204" pitchFamily="50" charset="-128"/>
                          <a:ea typeface="メイリオ" panose="020B0604030504040204" pitchFamily="50" charset="-128"/>
                        </a:rPr>
                        <a:t>下限値未満 </a:t>
                      </a:r>
                      <a:r>
                        <a:rPr lang="en-US" sz="1100" b="0" i="0" u="none" strike="noStrike" dirty="0">
                          <a:effectLst/>
                          <a:latin typeface="メイリオ" panose="020B0604030504040204" pitchFamily="50" charset="-128"/>
                          <a:ea typeface="メイリオ" panose="020B0604030504040204" pitchFamily="50" charset="-128"/>
                        </a:rPr>
                        <a:t>A:</a:t>
                      </a:r>
                      <a:r>
                        <a:rPr lang="ja-JP" altLang="en-US" sz="1100" b="0" i="0" u="none" strike="noStrike" dirty="0">
                          <a:effectLst/>
                          <a:latin typeface="メイリオ" panose="020B0604030504040204" pitchFamily="50" charset="-128"/>
                          <a:ea typeface="メイリオ" panose="020B0604030504040204" pitchFamily="50" charset="-128"/>
                        </a:rPr>
                        <a:t>異常</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683101"/>
                  </a:ext>
                </a:extLst>
              </a:tr>
            </a:tbl>
          </a:graphicData>
        </a:graphic>
      </p:graphicFrame>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1.</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smtClean="0">
                <a:latin typeface="Meiryo UI" panose="020B0604030504040204" pitchFamily="50" charset="-128"/>
                <a:ea typeface="Meiryo UI" panose="020B0604030504040204" pitchFamily="50" charset="-128"/>
              </a:rPr>
              <a:t>の</a:t>
            </a:r>
            <a:r>
              <a:rPr lang="ja-JP" altLang="en-US" sz="1800" b="1" dirty="0">
                <a:latin typeface="Meiryo UI" panose="020B0604030504040204" pitchFamily="50" charset="-128"/>
                <a:ea typeface="Meiryo UI" panose="020B0604030504040204" pitchFamily="50" charset="-128"/>
              </a:rPr>
              <a:t>検歴</a:t>
            </a:r>
            <a:r>
              <a:rPr lang="ja-JP" altLang="en-US" sz="1800" b="1" dirty="0" smtClean="0">
                <a:latin typeface="Meiryo UI" panose="020B0604030504040204" pitchFamily="50" charset="-128"/>
                <a:ea typeface="Meiryo UI" panose="020B0604030504040204" pitchFamily="50" charset="-128"/>
              </a:rPr>
              <a:t>テーブル</a:t>
            </a:r>
            <a:r>
              <a:rPr lang="ja-JP" altLang="en-US" sz="1800" b="1" dirty="0">
                <a:latin typeface="Meiryo UI" panose="020B0604030504040204" pitchFamily="50" charset="-128"/>
                <a:ea typeface="Meiryo UI" panose="020B0604030504040204" pitchFamily="50" charset="-128"/>
              </a:rPr>
              <a:t>の取得項目不備（</a:t>
            </a:r>
            <a:r>
              <a:rPr lang="en-US" altLang="ja-JP" sz="1800" b="1" dirty="0">
                <a:latin typeface="Meiryo UI" panose="020B0604030504040204" pitchFamily="50" charset="-128"/>
                <a:ea typeface="Meiryo UI" panose="020B0604030504040204" pitchFamily="50" charset="-128"/>
              </a:rPr>
              <a:t>mil_pro_0040</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調査結果</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lvl="1"/>
            <a:r>
              <a:rPr lang="ja-JP" altLang="en-US" b="1" dirty="0" smtClean="0">
                <a:solidFill>
                  <a:schemeClr val="bg2"/>
                </a:solidFill>
                <a:latin typeface="Meiryo UI" panose="020B0604030504040204" pitchFamily="50" charset="-128"/>
                <a:ea typeface="Meiryo UI" panose="020B0604030504040204" pitchFamily="50" charset="-128"/>
              </a:rPr>
              <a:t>テーブル定義書の記載誤り</a:t>
            </a:r>
            <a:r>
              <a:rPr lang="ja-JP" altLang="en-US" dirty="0" smtClean="0">
                <a:latin typeface="Meiryo UI" panose="020B0604030504040204" pitchFamily="50" charset="-128"/>
                <a:ea typeface="Meiryo UI" panose="020B0604030504040204" pitchFamily="50" charset="-128"/>
              </a:rPr>
              <a:t>で検査</a:t>
            </a:r>
            <a:r>
              <a:rPr lang="ja-JP" altLang="en-US" dirty="0">
                <a:latin typeface="Meiryo UI" panose="020B0604030504040204" pitchFamily="50" charset="-128"/>
                <a:ea typeface="Meiryo UI" panose="020B0604030504040204" pitchFamily="50" charset="-128"/>
              </a:rPr>
              <a:t>結果値（</a:t>
            </a:r>
            <a:r>
              <a:rPr lang="en-US" altLang="ja-JP" dirty="0">
                <a:latin typeface="Meiryo UI" panose="020B0604030504040204" pitchFamily="50" charset="-128"/>
                <a:ea typeface="Meiryo UI" panose="020B0604030504040204" pitchFamily="50" charset="-128"/>
              </a:rPr>
              <a:t>value</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方で</a:t>
            </a:r>
            <a:r>
              <a:rPr lang="ja-JP" altLang="en-US" dirty="0">
                <a:latin typeface="Meiryo UI" panose="020B0604030504040204" pitchFamily="50" charset="-128"/>
                <a:ea typeface="Meiryo UI" panose="020B0604030504040204" pitchFamily="50" charset="-128"/>
              </a:rPr>
              <a:t>はなく、数値結果（</a:t>
            </a:r>
            <a:r>
              <a:rPr lang="en-US" altLang="ja-JP" dirty="0">
                <a:latin typeface="Meiryo UI" panose="020B0604030504040204" pitchFamily="50" charset="-128"/>
                <a:ea typeface="Meiryo UI" panose="020B0604030504040204" pitchFamily="50" charset="-128"/>
              </a:rPr>
              <a:t>num_value</a:t>
            </a:r>
            <a:r>
              <a:rPr lang="ja-JP" altLang="en-US" dirty="0" smtClean="0">
                <a:latin typeface="Meiryo UI" panose="020B0604030504040204" pitchFamily="50" charset="-128"/>
                <a:ea typeface="Meiryo UI" panose="020B0604030504040204" pitchFamily="50" charset="-128"/>
              </a:rPr>
              <a:t>）の方の値が登録されていた。</a:t>
            </a:r>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実際利用する可能性があるのは数値結果の方であり、</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その値が現状取得できているのであれば、当課題の優先度が大きく異なる。</a:t>
            </a:r>
            <a:endParaRPr lang="en-US" altLang="ja-JP" dirty="0" smtClean="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
        <p:nvSpPr>
          <p:cNvPr id="13" name="正方形/長方形 12"/>
          <p:cNvSpPr/>
          <p:nvPr/>
        </p:nvSpPr>
        <p:spPr>
          <a:xfrm>
            <a:off x="481986" y="355095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400" u="sng" dirty="0" smtClean="0">
                <a:solidFill>
                  <a:srgbClr val="FF0000"/>
                </a:solidFill>
                <a:latin typeface="Meiryo UI" panose="020B0604030504040204" pitchFamily="50" charset="-128"/>
                <a:ea typeface="Meiryo UI" panose="020B0604030504040204" pitchFamily="50" charset="-128"/>
              </a:rPr>
              <a:t>【</a:t>
            </a:r>
            <a:r>
              <a:rPr lang="ja-JP" altLang="en-US" sz="1400" u="sng" dirty="0" smtClean="0">
                <a:solidFill>
                  <a:srgbClr val="FF0000"/>
                </a:solidFill>
                <a:latin typeface="Meiryo UI" panose="020B0604030504040204" pitchFamily="50" charset="-128"/>
                <a:ea typeface="Meiryo UI" panose="020B0604030504040204" pitchFamily="50" charset="-128"/>
              </a:rPr>
              <a:t>修正後</a:t>
            </a:r>
            <a:r>
              <a:rPr lang="en-US" altLang="ja-JP" sz="1400" u="sng" dirty="0" smtClean="0">
                <a:solidFill>
                  <a:srgbClr val="FF0000"/>
                </a:solidFill>
                <a:latin typeface="Meiryo UI" panose="020B0604030504040204" pitchFamily="50" charset="-128"/>
                <a:ea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rPr>
              <a:t>検歴</a:t>
            </a:r>
            <a:r>
              <a:rPr lang="ja-JP" altLang="en-US" sz="1400" u="sng" dirty="0">
                <a:solidFill>
                  <a:schemeClr val="tx1"/>
                </a:solidFill>
                <a:latin typeface="Meiryo UI" panose="020B0604030504040204" pitchFamily="50" charset="-128"/>
                <a:ea typeface="Meiryo UI" panose="020B0604030504040204" pitchFamily="50" charset="-128"/>
              </a:rPr>
              <a:t>項目情報</a:t>
            </a:r>
            <a:r>
              <a:rPr lang="ja-JP" altLang="en-US" sz="1400" u="sng" dirty="0" smtClean="0">
                <a:solidFill>
                  <a:schemeClr val="tx1"/>
                </a:solidFill>
                <a:latin typeface="Meiryo UI" panose="020B0604030504040204" pitchFamily="50" charset="-128"/>
                <a:ea typeface="Meiryo UI" panose="020B0604030504040204" pitchFamily="50" charset="-128"/>
              </a:rPr>
              <a:t>テーブルのテーブル定義（一部）</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5464388" y="4480775"/>
            <a:ext cx="1326025" cy="10294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線吹き出し 1 (枠付き) 14"/>
          <p:cNvSpPr/>
          <p:nvPr/>
        </p:nvSpPr>
        <p:spPr>
          <a:xfrm>
            <a:off x="7019094" y="3319578"/>
            <a:ext cx="2093102" cy="771862"/>
          </a:xfrm>
          <a:prstGeom prst="borderCallout1">
            <a:avLst>
              <a:gd name="adj1" fmla="val 47508"/>
              <a:gd name="adj2" fmla="val -260"/>
              <a:gd name="adj3" fmla="val 150644"/>
              <a:gd name="adj4" fmla="val -1262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mmlLb:value</a:t>
            </a:r>
            <a:r>
              <a:rPr kumimoji="1" lang="ja-JP" altLang="en-US" sz="1200" dirty="0" smtClean="0">
                <a:solidFill>
                  <a:schemeClr val="tx1"/>
                </a:solidFill>
                <a:latin typeface="Meiryo UI" panose="020B0604030504040204" pitchFamily="50" charset="-128"/>
                <a:ea typeface="Meiryo UI" panose="020B0604030504040204" pitchFamily="50" charset="-128"/>
              </a:rPr>
              <a:t>タグ</a:t>
            </a:r>
            <a:r>
              <a:rPr lang="ja-JP" altLang="en-US" sz="1200" dirty="0">
                <a:solidFill>
                  <a:schemeClr val="tx1"/>
                </a:solidFill>
                <a:latin typeface="Meiryo UI" panose="020B0604030504040204" pitchFamily="50" charset="-128"/>
                <a:ea typeface="Meiryo UI" panose="020B0604030504040204" pitchFamily="50" charset="-128"/>
              </a:rPr>
              <a:t>では</a:t>
            </a:r>
            <a:r>
              <a:rPr lang="ja-JP" altLang="en-US" sz="1200" dirty="0" smtClean="0">
                <a:solidFill>
                  <a:schemeClr val="tx1"/>
                </a:solidFill>
                <a:latin typeface="Meiryo UI" panose="020B0604030504040204" pitchFamily="50" charset="-128"/>
                <a:ea typeface="Meiryo UI" panose="020B0604030504040204" pitchFamily="50" charset="-128"/>
              </a:rPr>
              <a:t>なく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mmlLb:numValue</a:t>
            </a:r>
            <a:r>
              <a:rPr lang="ja-JP" altLang="en-US" sz="1200" dirty="0" smtClean="0">
                <a:solidFill>
                  <a:schemeClr val="tx1"/>
                </a:solidFill>
                <a:latin typeface="Meiryo UI" panose="020B0604030504040204" pitchFamily="50" charset="-128"/>
                <a:ea typeface="Meiryo UI" panose="020B0604030504040204" pitchFamily="50" charset="-128"/>
              </a:rPr>
              <a:t>タグの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値を取得していた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9" name="フローチャート: 組合せ 8"/>
          <p:cNvSpPr/>
          <p:nvPr/>
        </p:nvSpPr>
        <p:spPr>
          <a:xfrm>
            <a:off x="2219342" y="1607521"/>
            <a:ext cx="5080883" cy="65200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50400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1.</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smtClean="0">
                <a:latin typeface="Meiryo UI" panose="020B0604030504040204" pitchFamily="50" charset="-128"/>
                <a:ea typeface="Meiryo UI" panose="020B0604030504040204" pitchFamily="50" charset="-128"/>
              </a:rPr>
              <a:t>の検歴テーブル</a:t>
            </a:r>
            <a:r>
              <a:rPr lang="ja-JP" altLang="en-US" sz="1800" b="1" dirty="0">
                <a:latin typeface="Meiryo UI" panose="020B0604030504040204" pitchFamily="50" charset="-128"/>
                <a:ea typeface="Meiryo UI" panose="020B0604030504040204" pitchFamily="50" charset="-128"/>
              </a:rPr>
              <a:t>の取得項目不備（</a:t>
            </a:r>
            <a:r>
              <a:rPr lang="en-US" altLang="ja-JP" sz="1800" b="1" dirty="0">
                <a:latin typeface="Meiryo UI" panose="020B0604030504040204" pitchFamily="50" charset="-128"/>
                <a:ea typeface="Meiryo UI" panose="020B0604030504040204" pitchFamily="50" charset="-128"/>
              </a:rPr>
              <a:t>mil_pro_0040</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スキーマ</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での影響調査結果を考慮した対応方針</a:t>
            </a:r>
            <a:r>
              <a:rPr lang="en-US" altLang="ja-JP" dirty="0">
                <a:latin typeface="Meiryo UI" panose="020B0604030504040204" pitchFamily="50" charset="-128"/>
                <a:ea typeface="Meiryo UI" panose="020B0604030504040204" pitchFamily="50" charset="-128"/>
              </a:rPr>
              <a:t>】</a:t>
            </a:r>
          </a:p>
          <a:p>
            <a:pPr lvl="1"/>
            <a:r>
              <a:rPr lang="ja-JP" altLang="en-US" dirty="0">
                <a:latin typeface="Meiryo UI" panose="020B0604030504040204" pitchFamily="50" charset="-128"/>
                <a:ea typeface="Meiryo UI" panose="020B0604030504040204" pitchFamily="50" charset="-128"/>
              </a:rPr>
              <a:t>検査結果値と数値結果の両方の上限値などの項目が登録されているスキーマ</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のテーブルを利用して、検査結果値の上限値などの項目に有用な値が登録されているか調査した。</a:t>
            </a:r>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登録されていた</a:t>
            </a:r>
            <a:r>
              <a:rPr lang="en-US" altLang="ja-JP" dirty="0" smtClean="0">
                <a:latin typeface="Meiryo UI" panose="020B0604030504040204" pitchFamily="50" charset="-128"/>
                <a:ea typeface="Meiryo UI" panose="020B0604030504040204" pitchFamily="50" charset="-128"/>
              </a:rPr>
              <a:t>34</a:t>
            </a:r>
            <a:r>
              <a:rPr lang="ja-JP" altLang="en-US" dirty="0" smtClean="0">
                <a:latin typeface="Meiryo UI" panose="020B0604030504040204" pitchFamily="50" charset="-128"/>
                <a:ea typeface="Meiryo UI" panose="020B0604030504040204" pitchFamily="50" charset="-128"/>
              </a:rPr>
              <a:t>施設分での調査結果は以下の通り。</a:t>
            </a:r>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　⇒</a:t>
            </a:r>
            <a:r>
              <a:rPr lang="ja-JP" altLang="en-US" b="1" dirty="0" smtClean="0">
                <a:solidFill>
                  <a:srgbClr val="FF0000"/>
                </a:solidFill>
                <a:latin typeface="Meiryo UI" panose="020B0604030504040204" pitchFamily="50" charset="-128"/>
                <a:ea typeface="Meiryo UI" panose="020B0604030504040204" pitchFamily="50" charset="-128"/>
              </a:rPr>
              <a:t>検査結果値の上限値などの項目に有用な値は特に登録されていなかった</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検査</a:t>
            </a:r>
            <a:r>
              <a:rPr lang="ja-JP" altLang="en-US" dirty="0" smtClean="0">
                <a:latin typeface="Meiryo UI" panose="020B0604030504040204" pitchFamily="50" charset="-128"/>
                <a:ea typeface="Meiryo UI" panose="020B0604030504040204" pitchFamily="50" charset="-128"/>
              </a:rPr>
              <a:t>結果値の上限値などの項目には、特に有用な値が登録されていないため、</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取込機能の改修および再取込は当面行わない方針とする。</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endParaRPr lang="en-US" altLang="ja-JP" dirty="0" smtClean="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京大案件についても、スキーマ</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のテーブルで数値結果値が取得できるため、</a:t>
            </a:r>
            <a:endParaRPr lang="en-US" altLang="ja-JP" dirty="0" smtClean="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　</a:t>
            </a:r>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現行仕様で問題ない</a:t>
            </a:r>
            <a:endParaRPr lang="en-US" altLang="ja-JP" dirty="0" smtClean="0">
              <a:latin typeface="Meiryo UI" panose="020B0604030504040204" pitchFamily="50" charset="-128"/>
              <a:ea typeface="Meiryo UI" panose="020B0604030504040204" pitchFamily="50" charset="-128"/>
            </a:endParaRPr>
          </a:p>
        </p:txBody>
      </p:sp>
      <p:sp>
        <p:nvSpPr>
          <p:cNvPr id="4" name="フローチャート: 組合せ 3"/>
          <p:cNvSpPr/>
          <p:nvPr/>
        </p:nvSpPr>
        <p:spPr>
          <a:xfrm>
            <a:off x="2219342" y="3478069"/>
            <a:ext cx="5080883" cy="65200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aphicFrame>
        <p:nvGraphicFramePr>
          <p:cNvPr id="2" name="表 1"/>
          <p:cNvGraphicFramePr>
            <a:graphicFrameLocks noGrp="1"/>
          </p:cNvGraphicFramePr>
          <p:nvPr>
            <p:extLst/>
          </p:nvPr>
        </p:nvGraphicFramePr>
        <p:xfrm>
          <a:off x="1203902" y="1838442"/>
          <a:ext cx="7277956" cy="1050469"/>
        </p:xfrm>
        <a:graphic>
          <a:graphicData uri="http://schemas.openxmlformats.org/drawingml/2006/table">
            <a:tbl>
              <a:tblPr firstRow="1" bandRow="1">
                <a:tableStyleId>{5C22544A-7EE6-4342-B048-85BDC9FD1C3A}</a:tableStyleId>
              </a:tblPr>
              <a:tblGrid>
                <a:gridCol w="5338195">
                  <a:extLst>
                    <a:ext uri="{9D8B030D-6E8A-4147-A177-3AD203B41FA5}">
                      <a16:colId xmlns:a16="http://schemas.microsoft.com/office/drawing/2014/main" val="5666284"/>
                    </a:ext>
                  </a:extLst>
                </a:gridCol>
                <a:gridCol w="1939761">
                  <a:extLst>
                    <a:ext uri="{9D8B030D-6E8A-4147-A177-3AD203B41FA5}">
                      <a16:colId xmlns:a16="http://schemas.microsoft.com/office/drawing/2014/main" val="1464477518"/>
                    </a:ext>
                  </a:extLst>
                </a:gridCol>
              </a:tblGrid>
              <a:tr h="308789">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調査内容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調査結果</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252313"/>
                  </a:ext>
                </a:extLst>
              </a:tr>
              <a:tr h="370840">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検査結果値の項目に数値結果と異なる値が登録されているレコード数</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smtClean="0">
                          <a:solidFill>
                            <a:schemeClr val="tx1"/>
                          </a:solidFill>
                          <a:latin typeface="Meiryo UI" panose="020B0604030504040204" pitchFamily="50" charset="-128"/>
                          <a:ea typeface="Meiryo UI" panose="020B0604030504040204" pitchFamily="50" charset="-128"/>
                        </a:rPr>
                        <a:t>0</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52050285"/>
                  </a:ext>
                </a:extLst>
              </a:tr>
              <a:tr h="370840">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検査結果値の項目に数値以外の値が登録されているレコード数</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smtClean="0">
                          <a:solidFill>
                            <a:schemeClr val="tx1"/>
                          </a:solidFill>
                          <a:latin typeface="Meiryo UI" panose="020B0604030504040204" pitchFamily="50" charset="-128"/>
                          <a:ea typeface="Meiryo UI" panose="020B0604030504040204" pitchFamily="50" charset="-128"/>
                        </a:rPr>
                        <a:t>0</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47124921"/>
                  </a:ext>
                </a:extLst>
              </a:tr>
            </a:tbl>
          </a:graphicData>
        </a:graphic>
      </p:graphicFrame>
    </p:spTree>
    <p:extLst>
      <p:ext uri="{BB962C8B-B14F-4D97-AF65-F5344CB8AC3E}">
        <p14:creationId xmlns:p14="http://schemas.microsoft.com/office/powerpoint/2010/main" val="240598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369880" y="815517"/>
            <a:ext cx="8946000" cy="2248373"/>
          </a:xfrm>
        </p:spPr>
        <p:txBody>
          <a:bodyPr/>
          <a:lstStyle/>
          <a:p>
            <a:r>
              <a:rPr lang="en-US" altLang="ja-JP" sz="1600" dirty="0">
                <a:solidFill>
                  <a:schemeClr val="bg1">
                    <a:lumMod val="75000"/>
                  </a:schemeClr>
                </a:solidFill>
                <a:latin typeface="Meiryo UI" panose="020B0604030504040204" pitchFamily="50" charset="-128"/>
                <a:ea typeface="Meiryo UI" panose="020B0604030504040204" pitchFamily="50" charset="-128"/>
              </a:rPr>
              <a:t>1</a:t>
            </a:r>
            <a:r>
              <a:rPr lang="en-US" altLang="ja-JP" sz="1600" dirty="0" smtClean="0">
                <a:solidFill>
                  <a:schemeClr val="bg1">
                    <a:lumMod val="75000"/>
                  </a:schemeClr>
                </a:solidFill>
                <a:latin typeface="Meiryo UI" panose="020B0604030504040204" pitchFamily="50" charset="-128"/>
                <a:ea typeface="Meiryo UI" panose="020B0604030504040204" pitchFamily="50" charset="-128"/>
              </a:rPr>
              <a:t>.</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スキーマ</a:t>
            </a:r>
            <a:r>
              <a:rPr lang="en-US" altLang="ja-JP" sz="1600" dirty="0" smtClean="0">
                <a:solidFill>
                  <a:schemeClr val="bg1">
                    <a:lumMod val="75000"/>
                  </a:schemeClr>
                </a:solidFill>
                <a:latin typeface="Meiryo UI" panose="020B0604030504040204" pitchFamily="50" charset="-128"/>
                <a:ea typeface="Meiryo UI" panose="020B0604030504040204" pitchFamily="50" charset="-128"/>
              </a:rPr>
              <a:t>2</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の検歴テーブルの取得項目不備（</a:t>
            </a:r>
            <a:r>
              <a:rPr lang="en-US" altLang="ja-JP" sz="1600" dirty="0">
                <a:solidFill>
                  <a:schemeClr val="bg1">
                    <a:lumMod val="75000"/>
                  </a:schemeClr>
                </a:solidFill>
                <a:latin typeface="Meiryo UI" panose="020B0604030504040204" pitchFamily="50" charset="-128"/>
                <a:ea typeface="Meiryo UI" panose="020B0604030504040204" pitchFamily="50" charset="-128"/>
              </a:rPr>
              <a:t>mil_pro_0040</a:t>
            </a: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a:t>
            </a:r>
            <a:r>
              <a:rPr lang="en-US" altLang="ja-JP" sz="1600" dirty="0" smtClean="0">
                <a:solidFill>
                  <a:schemeClr val="bg1">
                    <a:lumMod val="75000"/>
                  </a:schemeClr>
                </a:solidFill>
                <a:latin typeface="Meiryo UI" panose="020B0604030504040204" pitchFamily="50" charset="-128"/>
                <a:ea typeface="Meiryo UI" panose="020B0604030504040204" pitchFamily="50" charset="-128"/>
              </a:rPr>
              <a:t/>
            </a:r>
            <a:br>
              <a:rPr lang="en-US" altLang="ja-JP" sz="1600" dirty="0" smtClean="0">
                <a:solidFill>
                  <a:schemeClr val="bg1">
                    <a:lumMod val="75000"/>
                  </a:schemeClr>
                </a:solidFill>
                <a:latin typeface="Meiryo UI" panose="020B0604030504040204" pitchFamily="50" charset="-128"/>
                <a:ea typeface="Meiryo UI" panose="020B0604030504040204" pitchFamily="50" charset="-128"/>
              </a:rPr>
            </a:br>
            <a:r>
              <a:rPr lang="ja-JP" altLang="en-US" sz="1600" dirty="0" smtClean="0">
                <a:solidFill>
                  <a:schemeClr val="bg1">
                    <a:lumMod val="75000"/>
                  </a:schemeClr>
                </a:solidFill>
                <a:latin typeface="Meiryo UI" panose="020B0604030504040204" pitchFamily="50" charset="-128"/>
                <a:ea typeface="Meiryo UI" panose="020B0604030504040204" pitchFamily="50" charset="-128"/>
              </a:rPr>
              <a:t>　⇒以前説明した内容の調査結果と対応方針の確認</a:t>
            </a:r>
            <a:r>
              <a:rPr lang="en-US" altLang="ja-JP" sz="1600" dirty="0" smtClean="0">
                <a:solidFill>
                  <a:schemeClr val="bg1">
                    <a:lumMod val="75000"/>
                  </a:schemeClr>
                </a:solidFill>
                <a:latin typeface="Meiryo UI" panose="020B0604030504040204" pitchFamily="50" charset="-128"/>
                <a:ea typeface="Meiryo UI" panose="020B0604030504040204" pitchFamily="50" charset="-128"/>
              </a:rPr>
              <a:t/>
            </a:r>
            <a:br>
              <a:rPr lang="en-US" altLang="ja-JP" sz="1600" dirty="0" smtClean="0">
                <a:solidFill>
                  <a:schemeClr val="bg1">
                    <a:lumMod val="75000"/>
                  </a:schemeClr>
                </a:solidFill>
                <a:latin typeface="Meiryo UI" panose="020B0604030504040204" pitchFamily="50" charset="-128"/>
                <a:ea typeface="Meiryo UI" panose="020B0604030504040204" pitchFamily="50" charset="-128"/>
              </a:rPr>
            </a:br>
            <a:endParaRPr lang="ja-JP" altLang="en-US" sz="1600" dirty="0">
              <a:solidFill>
                <a:schemeClr val="bg1">
                  <a:lumMod val="75000"/>
                </a:schemeClr>
              </a:solidFill>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2</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データ提供案件における未通知患者</a:t>
            </a:r>
            <a:r>
              <a:rPr lang="ja-JP" altLang="en-US" sz="1600" dirty="0" smtClean="0">
                <a:latin typeface="Meiryo UI" panose="020B0604030504040204" pitchFamily="50" charset="-128"/>
                <a:ea typeface="Meiryo UI" panose="020B0604030504040204" pitchFamily="50" charset="-128"/>
              </a:rPr>
              <a:t>チェック</a:t>
            </a:r>
            <a:endParaRPr lang="en-US" altLang="ja-JP" sz="1600" dirty="0" smtClean="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2.1.</a:t>
            </a:r>
            <a:r>
              <a:rPr lang="ja-JP" altLang="en-US" sz="1600" dirty="0">
                <a:latin typeface="Meiryo UI" panose="020B0604030504040204" pitchFamily="50" charset="-128"/>
                <a:ea typeface="Meiryo UI" panose="020B0604030504040204" pitchFamily="50" charset="-128"/>
              </a:rPr>
              <a:t>未通知患者チェックの手法</a:t>
            </a: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2.2.</a:t>
            </a:r>
            <a:r>
              <a:rPr lang="ja-JP" altLang="en-US" sz="1600" dirty="0">
                <a:latin typeface="Meiryo UI" panose="020B0604030504040204" pitchFamily="50" charset="-128"/>
                <a:ea typeface="Meiryo UI" panose="020B0604030504040204" pitchFamily="50" charset="-128"/>
              </a:rPr>
              <a:t>未通知患者チェックにおける懸念点</a:t>
            </a: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2.3.</a:t>
            </a:r>
            <a:r>
              <a:rPr lang="ja-JP" altLang="en-US" sz="1600" dirty="0">
                <a:latin typeface="Meiryo UI" panose="020B0604030504040204" pitchFamily="50" charset="-128"/>
                <a:ea typeface="Meiryo UI" panose="020B0604030504040204" pitchFamily="50" charset="-128"/>
              </a:rPr>
              <a:t>未通知患者チェックの運用方針</a:t>
            </a:r>
            <a:endParaRPr lang="en-US" altLang="ja-JP" sz="1600" dirty="0" smtClean="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⇒納品時レビュー</a:t>
            </a:r>
            <a:r>
              <a:rPr lang="ja-JP" altLang="en-US" sz="1600" dirty="0">
                <a:latin typeface="Meiryo UI" panose="020B0604030504040204" pitchFamily="50" charset="-128"/>
                <a:ea typeface="Meiryo UI" panose="020B0604030504040204" pitchFamily="50" charset="-128"/>
              </a:rPr>
              <a:t>時に未通知患者</a:t>
            </a:r>
            <a:r>
              <a:rPr lang="ja-JP" altLang="en-US" sz="1600" dirty="0" smtClean="0">
                <a:latin typeface="Meiryo UI" panose="020B0604030504040204" pitchFamily="50" charset="-128"/>
                <a:ea typeface="Meiryo UI" panose="020B0604030504040204" pitchFamily="50" charset="-128"/>
              </a:rPr>
              <a:t>チェックエラーを検知したことで問題となった、</a:t>
            </a:r>
            <a:endParaRPr lang="en-US" altLang="ja-JP" sz="1600" dirty="0" smtClean="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再集計にかかる時間を考慮したチェックタイミングの変更案</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226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a:stretch>
            <a:fillRect/>
          </a:stretch>
        </p:blipFill>
        <p:spPr>
          <a:xfrm>
            <a:off x="870607" y="2883490"/>
            <a:ext cx="8472488" cy="2946800"/>
          </a:xfrm>
          <a:prstGeom prst="rect">
            <a:avLst/>
          </a:prstGeom>
        </p:spPr>
      </p:pic>
      <p:sp>
        <p:nvSpPr>
          <p:cNvPr id="19" name="角丸四角形 18"/>
          <p:cNvSpPr/>
          <p:nvPr/>
        </p:nvSpPr>
        <p:spPr>
          <a:xfrm>
            <a:off x="159097" y="3889927"/>
            <a:ext cx="9533543" cy="2464157"/>
          </a:xfrm>
          <a:prstGeom prst="roundRect">
            <a:avLst/>
          </a:prstGeom>
          <a:noFill/>
          <a:ln w="25400">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ja-JP" altLang="en-US" dirty="0">
                <a:solidFill>
                  <a:srgbClr val="000000"/>
                </a:solidFill>
              </a:rPr>
              <a:t>データ提供</a:t>
            </a:r>
            <a:r>
              <a:rPr lang="ja-JP" altLang="en-US" dirty="0" smtClean="0">
                <a:solidFill>
                  <a:srgbClr val="000000"/>
                </a:solidFill>
              </a:rPr>
              <a:t>案件</a:t>
            </a:r>
            <a:endParaRPr kumimoji="1" lang="ja-JP" altLang="en-US" dirty="0">
              <a:solidFill>
                <a:srgbClr val="000000"/>
              </a:solidFill>
            </a:endParaRPr>
          </a:p>
        </p:txBody>
      </p:sp>
      <p:sp>
        <p:nvSpPr>
          <p:cNvPr id="24" name="角丸四角形 23"/>
          <p:cNvSpPr/>
          <p:nvPr/>
        </p:nvSpPr>
        <p:spPr>
          <a:xfrm>
            <a:off x="146079" y="1877053"/>
            <a:ext cx="9533543" cy="1749980"/>
          </a:xfrm>
          <a:prstGeom prst="roundRect">
            <a:avLst/>
          </a:prstGeom>
          <a:noFill/>
          <a:ln w="25400">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ja-JP" altLang="en-US" dirty="0" smtClean="0">
                <a:solidFill>
                  <a:srgbClr val="000000"/>
                </a:solidFill>
              </a:rPr>
              <a:t>データ</a:t>
            </a:r>
            <a:r>
              <a:rPr lang="ja-JP" altLang="en-US" dirty="0">
                <a:solidFill>
                  <a:srgbClr val="000000"/>
                </a:solidFill>
              </a:rPr>
              <a:t>取込</a:t>
            </a:r>
            <a:endParaRPr kumimoji="1" lang="ja-JP" altLang="en-US" dirty="0">
              <a:solidFill>
                <a:srgbClr val="000000"/>
              </a:solidFill>
            </a:endParaRPr>
          </a:p>
        </p:txBody>
      </p:sp>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2.1</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未通知患者チェックの手法</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データ提供案件において提供データに未通知患者およびオプトアウト対象患者が含まれないことを</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確認</a:t>
            </a:r>
            <a:r>
              <a:rPr lang="ja-JP" altLang="en-US" dirty="0" smtClean="0">
                <a:latin typeface="Meiryo UI" panose="020B0604030504040204" pitchFamily="50" charset="-128"/>
                <a:ea typeface="Meiryo UI" panose="020B0604030504040204" pitchFamily="50" charset="-128"/>
              </a:rPr>
              <a:t>する際に</a:t>
            </a:r>
            <a:r>
              <a:rPr lang="ja-JP" altLang="en-US" dirty="0">
                <a:latin typeface="Meiryo UI" panose="020B0604030504040204" pitchFamily="50" charset="-128"/>
                <a:ea typeface="Meiryo UI" panose="020B0604030504040204" pitchFamily="50" charset="-128"/>
              </a:rPr>
              <a:t>、提供データ</a:t>
            </a:r>
            <a:r>
              <a:rPr lang="ja-JP" altLang="en-US" dirty="0" smtClean="0">
                <a:latin typeface="Meiryo UI" panose="020B0604030504040204" pitchFamily="50" charset="-128"/>
                <a:ea typeface="Meiryo UI" panose="020B0604030504040204" pitchFamily="50" charset="-128"/>
              </a:rPr>
              <a:t>における患者マスタに登録されている患者が全て二次利用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患者紐付けテーブルに存在することを確認している。</a:t>
            </a:r>
            <a:endParaRPr lang="en-US" altLang="ja-JP" dirty="0" smtClean="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
        <p:nvSpPr>
          <p:cNvPr id="8" name="線吹き出し 1 (枠付き) 7"/>
          <p:cNvSpPr/>
          <p:nvPr/>
        </p:nvSpPr>
        <p:spPr>
          <a:xfrm>
            <a:off x="1465663" y="1984239"/>
            <a:ext cx="2984260" cy="612648"/>
          </a:xfrm>
          <a:prstGeom prst="borderCallout1">
            <a:avLst>
              <a:gd name="adj1" fmla="val 98815"/>
              <a:gd name="adj2" fmla="val 9679"/>
              <a:gd name="adj3" fmla="val 153491"/>
              <a:gd name="adj4" fmla="val 36596"/>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a:solidFill>
                  <a:schemeClr val="tx1"/>
                </a:solidFill>
                <a:latin typeface="Meiryo UI" panose="020B0604030504040204" pitchFamily="50" charset="-128"/>
                <a:ea typeface="Meiryo UI" panose="020B0604030504040204" pitchFamily="50" charset="-128"/>
              </a:rPr>
              <a:t>1-1.</a:t>
            </a:r>
            <a:r>
              <a:rPr lang="ja-JP" altLang="en-US" sz="1100" dirty="0">
                <a:solidFill>
                  <a:schemeClr val="tx1"/>
                </a:solidFill>
                <a:latin typeface="Meiryo UI" panose="020B0604030504040204" pitchFamily="50" charset="-128"/>
                <a:ea typeface="Meiryo UI" panose="020B0604030504040204" pitchFamily="50" charset="-128"/>
              </a:rPr>
              <a:t>システム</a:t>
            </a:r>
            <a:r>
              <a:rPr lang="en-US" altLang="ja-JP" sz="1100" dirty="0">
                <a:solidFill>
                  <a:schemeClr val="tx1"/>
                </a:solidFill>
                <a:latin typeface="Meiryo UI" panose="020B0604030504040204" pitchFamily="50" charset="-128"/>
                <a:ea typeface="Meiryo UI" panose="020B0604030504040204" pitchFamily="50" charset="-128"/>
              </a:rPr>
              <a:t>Tm</a:t>
            </a:r>
            <a:r>
              <a:rPr lang="ja-JP" altLang="en-US" sz="1100" dirty="0">
                <a:solidFill>
                  <a:schemeClr val="tx1"/>
                </a:solidFill>
                <a:latin typeface="Meiryo UI" panose="020B0604030504040204" pitchFamily="50" charset="-128"/>
                <a:ea typeface="Meiryo UI" panose="020B0604030504040204" pitchFamily="50" charset="-128"/>
              </a:rPr>
              <a:t>によるデータ取込完了後、</a:t>
            </a:r>
          </a:p>
          <a:p>
            <a:r>
              <a:rPr lang="ja-JP" altLang="en-US" sz="1100" dirty="0">
                <a:solidFill>
                  <a:schemeClr val="tx1"/>
                </a:solidFill>
                <a:latin typeface="Meiryo UI" panose="020B0604030504040204" pitchFamily="50" charset="-128"/>
                <a:ea typeface="Meiryo UI" panose="020B0604030504040204" pitchFamily="50" charset="-128"/>
              </a:rPr>
              <a:t>　　　その断面を確保するため二次利用</a:t>
            </a:r>
            <a:r>
              <a:rPr lang="en-US" altLang="ja-JP" sz="1100" dirty="0">
                <a:solidFill>
                  <a:schemeClr val="tx1"/>
                </a:solidFill>
                <a:latin typeface="Meiryo UI" panose="020B0604030504040204" pitchFamily="50" charset="-128"/>
                <a:ea typeface="Meiryo UI" panose="020B0604030504040204" pitchFamily="50" charset="-128"/>
              </a:rPr>
              <a:t>DB(</a:t>
            </a:r>
            <a:r>
              <a:rPr lang="ja-JP" altLang="en-US" sz="1100" dirty="0">
                <a:solidFill>
                  <a:schemeClr val="tx1"/>
                </a:solidFill>
                <a:latin typeface="Meiryo UI" panose="020B0604030504040204" pitchFamily="50" charset="-128"/>
                <a:ea typeface="Meiryo UI" panose="020B0604030504040204" pitchFamily="50" charset="-128"/>
              </a:rPr>
              <a:t>断面</a:t>
            </a:r>
            <a:r>
              <a:rPr lang="en-US" altLang="ja-JP" sz="1100" dirty="0">
                <a:solidFill>
                  <a:schemeClr val="tx1"/>
                </a:solidFill>
                <a:latin typeface="Meiryo UI" panose="020B0604030504040204" pitchFamily="50" charset="-128"/>
                <a:ea typeface="Meiryo UI" panose="020B0604030504040204" pitchFamily="50" charset="-128"/>
              </a:rPr>
              <a:t>)</a:t>
            </a:r>
          </a:p>
          <a:p>
            <a:r>
              <a:rPr lang="ja-JP" altLang="en-US" sz="1100" dirty="0">
                <a:solidFill>
                  <a:schemeClr val="tx1"/>
                </a:solidFill>
                <a:latin typeface="Meiryo UI" panose="020B0604030504040204" pitchFamily="50" charset="-128"/>
                <a:ea typeface="Meiryo UI" panose="020B0604030504040204" pitchFamily="50" charset="-128"/>
              </a:rPr>
              <a:t>　　　デーブルを作成する。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7" name="線吹き出し 1 (枠付き) 16"/>
          <p:cNvSpPr/>
          <p:nvPr/>
        </p:nvSpPr>
        <p:spPr>
          <a:xfrm>
            <a:off x="4699018" y="1981212"/>
            <a:ext cx="4827645" cy="902278"/>
          </a:xfrm>
          <a:prstGeom prst="borderCallout1">
            <a:avLst>
              <a:gd name="adj1" fmla="val 101649"/>
              <a:gd name="adj2" fmla="val 10504"/>
              <a:gd name="adj3" fmla="val 120456"/>
              <a:gd name="adj4" fmla="val 47053"/>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1-2.</a:t>
            </a:r>
            <a:r>
              <a:rPr lang="ja-JP" altLang="en-US" sz="1100" dirty="0" smtClean="0">
                <a:solidFill>
                  <a:schemeClr val="tx1"/>
                </a:solidFill>
                <a:latin typeface="Meiryo UI" panose="020B0604030504040204" pitchFamily="50" charset="-128"/>
                <a:ea typeface="Meiryo UI" panose="020B0604030504040204" pitchFamily="50" charset="-128"/>
              </a:rPr>
              <a:t> 二次</a:t>
            </a:r>
            <a:r>
              <a:rPr lang="ja-JP" altLang="en-US" sz="1100" dirty="0">
                <a:solidFill>
                  <a:schemeClr val="tx1"/>
                </a:solidFill>
                <a:latin typeface="Meiryo UI" panose="020B0604030504040204" pitchFamily="50" charset="-128"/>
                <a:ea typeface="Meiryo UI" panose="020B0604030504040204" pitchFamily="50" charset="-128"/>
              </a:rPr>
              <a:t>利用</a:t>
            </a:r>
            <a:r>
              <a:rPr lang="en-US" altLang="ja-JP" sz="1100" dirty="0">
                <a:solidFill>
                  <a:schemeClr val="tx1"/>
                </a:solidFill>
                <a:latin typeface="Meiryo UI" panose="020B0604030504040204" pitchFamily="50" charset="-128"/>
                <a:ea typeface="Meiryo UI" panose="020B0604030504040204" pitchFamily="50" charset="-128"/>
              </a:rPr>
              <a:t>DB(</a:t>
            </a:r>
            <a:r>
              <a:rPr lang="ja-JP" altLang="en-US" sz="1100" dirty="0">
                <a:solidFill>
                  <a:schemeClr val="tx1"/>
                </a:solidFill>
                <a:latin typeface="Meiryo UI" panose="020B0604030504040204" pitchFamily="50" charset="-128"/>
                <a:ea typeface="Meiryo UI" panose="020B0604030504040204" pitchFamily="50" charset="-128"/>
              </a:rPr>
              <a:t>断面</a:t>
            </a:r>
            <a:r>
              <a:rPr lang="en-US" altLang="ja-JP" sz="1100" dirty="0" smtClean="0">
                <a:solidFill>
                  <a:schemeClr val="tx1"/>
                </a:solidFill>
                <a:latin typeface="Meiryo UI" panose="020B0604030504040204" pitchFamily="50" charset="-128"/>
                <a:ea typeface="Meiryo UI" panose="020B0604030504040204" pitchFamily="50" charset="-128"/>
              </a:rPr>
              <a:t>)</a:t>
            </a:r>
            <a:r>
              <a:rPr lang="ja-JP" altLang="en-US" sz="1100" dirty="0" smtClean="0">
                <a:solidFill>
                  <a:schemeClr val="tx1"/>
                </a:solidFill>
                <a:latin typeface="Meiryo UI" panose="020B0604030504040204" pitchFamily="50" charset="-128"/>
                <a:ea typeface="Meiryo UI" panose="020B0604030504040204" pitchFamily="50" charset="-128"/>
              </a:rPr>
              <a:t>テーブルに登録されている患者</a:t>
            </a:r>
            <a:r>
              <a:rPr lang="en-US" altLang="ja-JP" sz="1100" dirty="0" smtClean="0">
                <a:solidFill>
                  <a:schemeClr val="tx1"/>
                </a:solidFill>
                <a:latin typeface="Meiryo UI" panose="020B0604030504040204" pitchFamily="50" charset="-128"/>
                <a:ea typeface="Meiryo UI" panose="020B0604030504040204" pitchFamily="50" charset="-128"/>
              </a:rPr>
              <a:t>ID</a:t>
            </a:r>
            <a:r>
              <a:rPr lang="ja-JP" altLang="en-US" sz="1100" dirty="0" smtClean="0">
                <a:solidFill>
                  <a:schemeClr val="tx1"/>
                </a:solidFill>
                <a:latin typeface="Meiryo UI" panose="020B0604030504040204" pitchFamily="50" charset="-128"/>
                <a:ea typeface="Meiryo UI" panose="020B0604030504040204" pitchFamily="50" charset="-128"/>
              </a:rPr>
              <a:t>の一覧を、</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紐付けロジックで紐付けた結果を登録した二次利用</a:t>
            </a:r>
            <a:r>
              <a:rPr lang="en-US" altLang="ja-JP" sz="1100" dirty="0" smtClean="0">
                <a:solidFill>
                  <a:schemeClr val="tx1"/>
                </a:solidFill>
                <a:latin typeface="Meiryo UI" panose="020B0604030504040204" pitchFamily="50" charset="-128"/>
                <a:ea typeface="Meiryo UI" panose="020B0604030504040204" pitchFamily="50" charset="-128"/>
              </a:rPr>
              <a:t>DB</a:t>
            </a:r>
            <a:r>
              <a:rPr lang="ja-JP" altLang="en-US" sz="1100" dirty="0" smtClean="0">
                <a:solidFill>
                  <a:schemeClr val="tx1"/>
                </a:solidFill>
                <a:latin typeface="Meiryo UI" panose="020B0604030504040204" pitchFamily="50" charset="-128"/>
                <a:ea typeface="Meiryo UI" panose="020B0604030504040204" pitchFamily="50" charset="-128"/>
              </a:rPr>
              <a:t>登録患者</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紐付けデータテーブルを作成する。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kumimoji="1" lang="ja-JP" altLang="en-US" sz="1100" dirty="0" smtClean="0">
                <a:solidFill>
                  <a:schemeClr val="tx1"/>
                </a:solidFill>
                <a:latin typeface="Meiryo UI" panose="020B0604030504040204" pitchFamily="50" charset="-128"/>
                <a:ea typeface="Meiryo UI" panose="020B0604030504040204" pitchFamily="50" charset="-128"/>
              </a:rPr>
              <a:t>　　　　⇒二次利用</a:t>
            </a:r>
            <a:r>
              <a:rPr kumimoji="1" lang="en-US" altLang="ja-JP" sz="1100" dirty="0" smtClean="0">
                <a:solidFill>
                  <a:schemeClr val="tx1"/>
                </a:solidFill>
                <a:latin typeface="Meiryo UI" panose="020B0604030504040204" pitchFamily="50" charset="-128"/>
                <a:ea typeface="Meiryo UI" panose="020B0604030504040204" pitchFamily="50" charset="-128"/>
              </a:rPr>
              <a:t>DB</a:t>
            </a:r>
            <a:r>
              <a:rPr kumimoji="1" lang="ja-JP" altLang="en-US" sz="1100" dirty="0" err="1" smtClean="0">
                <a:solidFill>
                  <a:schemeClr val="tx1"/>
                </a:solidFill>
                <a:latin typeface="Meiryo UI" panose="020B0604030504040204" pitchFamily="50" charset="-128"/>
                <a:ea typeface="Meiryo UI" panose="020B0604030504040204" pitchFamily="50" charset="-128"/>
              </a:rPr>
              <a:t>に登</a:t>
            </a:r>
            <a:r>
              <a:rPr kumimoji="1" lang="ja-JP" altLang="en-US" sz="1100" dirty="0" smtClean="0">
                <a:solidFill>
                  <a:schemeClr val="tx1"/>
                </a:solidFill>
                <a:latin typeface="Meiryo UI" panose="020B0604030504040204" pitchFamily="50" charset="-128"/>
                <a:ea typeface="Meiryo UI" panose="020B0604030504040204" pitchFamily="50" charset="-128"/>
              </a:rPr>
              <a:t>録されている</a:t>
            </a:r>
            <a:r>
              <a:rPr kumimoji="1" lang="ja-JP" altLang="en-US" sz="1100" b="1" dirty="0" smtClean="0">
                <a:solidFill>
                  <a:srgbClr val="FF0000"/>
                </a:solidFill>
                <a:latin typeface="Meiryo UI" panose="020B0604030504040204" pitchFamily="50" charset="-128"/>
                <a:ea typeface="Meiryo UI" panose="020B0604030504040204" pitchFamily="50" charset="-128"/>
              </a:rPr>
              <a:t>利活用可能な患者のみが登録</a:t>
            </a:r>
            <a:r>
              <a:rPr kumimoji="1" lang="ja-JP" altLang="en-US" sz="1100" dirty="0" smtClean="0">
                <a:solidFill>
                  <a:schemeClr val="tx1"/>
                </a:solidFill>
                <a:latin typeface="Meiryo UI" panose="020B0604030504040204" pitchFamily="50" charset="-128"/>
                <a:ea typeface="Meiryo UI" panose="020B0604030504040204" pitchFamily="50" charset="-128"/>
              </a:rPr>
              <a:t>されている。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8" name="線吹き出し 1 (枠付き) 17"/>
          <p:cNvSpPr/>
          <p:nvPr/>
        </p:nvSpPr>
        <p:spPr>
          <a:xfrm>
            <a:off x="1026734" y="4505918"/>
            <a:ext cx="2331115" cy="879292"/>
          </a:xfrm>
          <a:prstGeom prst="borderCallout1">
            <a:avLst>
              <a:gd name="adj1" fmla="val 37845"/>
              <a:gd name="adj2" fmla="val 99233"/>
              <a:gd name="adj3" fmla="val -9407"/>
              <a:gd name="adj4" fmla="val 119888"/>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2-1.</a:t>
            </a:r>
            <a:r>
              <a:rPr lang="ja-JP" altLang="en-US" sz="1100" dirty="0" smtClean="0">
                <a:solidFill>
                  <a:schemeClr val="tx1"/>
                </a:solidFill>
                <a:latin typeface="Meiryo UI" panose="020B0604030504040204" pitchFamily="50" charset="-128"/>
                <a:ea typeface="Meiryo UI" panose="020B0604030504040204" pitchFamily="50" charset="-128"/>
              </a:rPr>
              <a:t> 二次</a:t>
            </a:r>
            <a:r>
              <a:rPr lang="ja-JP" altLang="en-US" sz="1100" dirty="0">
                <a:solidFill>
                  <a:schemeClr val="tx1"/>
                </a:solidFill>
                <a:latin typeface="Meiryo UI" panose="020B0604030504040204" pitchFamily="50" charset="-128"/>
                <a:ea typeface="Meiryo UI" panose="020B0604030504040204" pitchFamily="50" charset="-128"/>
              </a:rPr>
              <a:t>利用</a:t>
            </a:r>
            <a:r>
              <a:rPr lang="en-US" altLang="ja-JP" sz="1100" dirty="0">
                <a:solidFill>
                  <a:schemeClr val="tx1"/>
                </a:solidFill>
                <a:latin typeface="Meiryo UI" panose="020B0604030504040204" pitchFamily="50" charset="-128"/>
                <a:ea typeface="Meiryo UI" panose="020B0604030504040204" pitchFamily="50" charset="-128"/>
              </a:rPr>
              <a:t>DB(</a:t>
            </a:r>
            <a:r>
              <a:rPr lang="ja-JP" altLang="en-US" sz="1100" dirty="0">
                <a:solidFill>
                  <a:schemeClr val="tx1"/>
                </a:solidFill>
                <a:latin typeface="Meiryo UI" panose="020B0604030504040204" pitchFamily="50" charset="-128"/>
                <a:ea typeface="Meiryo UI" panose="020B0604030504040204" pitchFamily="50" charset="-128"/>
              </a:rPr>
              <a:t>断面</a:t>
            </a:r>
            <a:r>
              <a:rPr lang="en-US" altLang="ja-JP" sz="1100" dirty="0" smtClean="0">
                <a:solidFill>
                  <a:schemeClr val="tx1"/>
                </a:solidFill>
                <a:latin typeface="Meiryo UI" panose="020B0604030504040204" pitchFamily="50" charset="-128"/>
                <a:ea typeface="Meiryo UI" panose="020B0604030504040204" pitchFamily="50" charset="-128"/>
              </a:rPr>
              <a:t>)</a:t>
            </a:r>
            <a:r>
              <a:rPr lang="ja-JP" altLang="en-US" sz="1100" dirty="0" smtClean="0">
                <a:solidFill>
                  <a:schemeClr val="tx1"/>
                </a:solidFill>
                <a:latin typeface="Meiryo UI" panose="020B0604030504040204" pitchFamily="50" charset="-128"/>
                <a:ea typeface="Meiryo UI" panose="020B0604030504040204" pitchFamily="50" charset="-128"/>
              </a:rPr>
              <a:t>テーブル</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から組入れ</a:t>
            </a:r>
            <a:r>
              <a:rPr lang="ja-JP" altLang="en-US" sz="1100" dirty="0">
                <a:solidFill>
                  <a:schemeClr val="tx1"/>
                </a:solidFill>
                <a:latin typeface="Meiryo UI" panose="020B0604030504040204" pitchFamily="50" charset="-128"/>
                <a:ea typeface="Meiryo UI" panose="020B0604030504040204" pitchFamily="50" charset="-128"/>
              </a:rPr>
              <a:t>条件の</a:t>
            </a:r>
            <a:r>
              <a:rPr lang="ja-JP" altLang="en-US" sz="1100" dirty="0" smtClean="0">
                <a:solidFill>
                  <a:schemeClr val="tx1"/>
                </a:solidFill>
                <a:latin typeface="Meiryo UI" panose="020B0604030504040204" pitchFamily="50" charset="-128"/>
                <a:ea typeface="Meiryo UI" panose="020B0604030504040204" pitchFamily="50" charset="-128"/>
              </a:rPr>
              <a:t>第一条件で</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絞り込んだバックアップテーブルを</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作成</a:t>
            </a:r>
            <a:r>
              <a:rPr lang="ja-JP" altLang="en-US" sz="1100" dirty="0">
                <a:solidFill>
                  <a:schemeClr val="tx1"/>
                </a:solidFill>
                <a:latin typeface="Meiryo UI" panose="020B0604030504040204" pitchFamily="50" charset="-128"/>
                <a:ea typeface="Meiryo UI" panose="020B0604030504040204" pitchFamily="50" charset="-128"/>
              </a:rPr>
              <a:t>する。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20" name="線吹き出し 1 (枠付き) 19"/>
          <p:cNvSpPr/>
          <p:nvPr/>
        </p:nvSpPr>
        <p:spPr>
          <a:xfrm>
            <a:off x="4355816" y="4769094"/>
            <a:ext cx="2312021" cy="616116"/>
          </a:xfrm>
          <a:prstGeom prst="borderCallout1">
            <a:avLst>
              <a:gd name="adj1" fmla="val -807"/>
              <a:gd name="adj2" fmla="val 24947"/>
              <a:gd name="adj3" fmla="val -39690"/>
              <a:gd name="adj4" fmla="val 46254"/>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2-2.</a:t>
            </a:r>
            <a:r>
              <a:rPr lang="ja-JP" altLang="en-US" sz="1100" dirty="0" smtClean="0">
                <a:solidFill>
                  <a:schemeClr val="tx1"/>
                </a:solidFill>
                <a:latin typeface="Meiryo UI" panose="020B0604030504040204" pitchFamily="50" charset="-128"/>
                <a:ea typeface="Meiryo UI" panose="020B0604030504040204" pitchFamily="50" charset="-128"/>
              </a:rPr>
              <a:t> バックアップテーブルから</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組入れ条件で絞り込んだ</a:t>
            </a:r>
          </a:p>
          <a:p>
            <a:r>
              <a:rPr lang="ja-JP" altLang="en-US" sz="1100" dirty="0" smtClean="0">
                <a:solidFill>
                  <a:schemeClr val="tx1"/>
                </a:solidFill>
                <a:latin typeface="Meiryo UI" panose="020B0604030504040204" pitchFamily="50" charset="-128"/>
                <a:ea typeface="Meiryo UI" panose="020B0604030504040204" pitchFamily="50" charset="-128"/>
              </a:rPr>
              <a:t>　　　　組入れ患者テーブルを作成する。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22" name="線吹き出し 1 (枠付き) 21"/>
          <p:cNvSpPr/>
          <p:nvPr/>
        </p:nvSpPr>
        <p:spPr>
          <a:xfrm>
            <a:off x="7802420" y="3785767"/>
            <a:ext cx="2058483" cy="1289884"/>
          </a:xfrm>
          <a:prstGeom prst="borderCallout1">
            <a:avLst>
              <a:gd name="adj1" fmla="val 14954"/>
              <a:gd name="adj2" fmla="val -998"/>
              <a:gd name="adj3" fmla="val 21894"/>
              <a:gd name="adj4" fmla="val -15215"/>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2-3.</a:t>
            </a:r>
            <a:r>
              <a:rPr lang="ja-JP" altLang="en-US" sz="1100" dirty="0" smtClean="0">
                <a:solidFill>
                  <a:schemeClr val="tx1"/>
                </a:solidFill>
                <a:latin typeface="Meiryo UI" panose="020B0604030504040204" pitchFamily="50" charset="-128"/>
                <a:ea typeface="Meiryo UI" panose="020B0604030504040204" pitchFamily="50" charset="-128"/>
              </a:rPr>
              <a:t> 組入れ患者の患者</a:t>
            </a:r>
            <a:r>
              <a:rPr lang="en-US" altLang="ja-JP" sz="1100" dirty="0" smtClean="0">
                <a:solidFill>
                  <a:schemeClr val="tx1"/>
                </a:solidFill>
                <a:latin typeface="Meiryo UI" panose="020B0604030504040204" pitchFamily="50" charset="-128"/>
                <a:ea typeface="Meiryo UI" panose="020B0604030504040204" pitchFamily="50" charset="-128"/>
              </a:rPr>
              <a:t>ID</a:t>
            </a:r>
            <a:r>
              <a:rPr lang="ja-JP" altLang="en-US" sz="1100" dirty="0" smtClean="0">
                <a:solidFill>
                  <a:schemeClr val="tx1"/>
                </a:solidFill>
                <a:latin typeface="Meiryo UI" panose="020B0604030504040204" pitchFamily="50" charset="-128"/>
                <a:ea typeface="Meiryo UI" panose="020B0604030504040204" pitchFamily="50" charset="-128"/>
              </a:rPr>
              <a:t>を</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紐付けた結果を</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患者マスタに格納する。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kumimoji="1" lang="ja-JP" altLang="en-US" sz="1100" dirty="0">
                <a:solidFill>
                  <a:schemeClr val="tx1"/>
                </a:solidFill>
                <a:latin typeface="Meiryo UI" panose="020B0604030504040204" pitchFamily="50" charset="-128"/>
                <a:ea typeface="Meiryo UI" panose="020B0604030504040204" pitchFamily="50" charset="-128"/>
              </a:rPr>
              <a:t>　</a:t>
            </a:r>
            <a:r>
              <a:rPr kumimoji="1" lang="ja-JP" altLang="en-US" sz="1100" dirty="0" smtClean="0">
                <a:solidFill>
                  <a:schemeClr val="tx1"/>
                </a:solidFill>
                <a:latin typeface="Meiryo UI" panose="020B0604030504040204" pitchFamily="50" charset="-128"/>
                <a:ea typeface="Meiryo UI" panose="020B0604030504040204" pitchFamily="50" charset="-128"/>
              </a:rPr>
              <a:t>⇒</a:t>
            </a:r>
            <a:r>
              <a:rPr kumimoji="1" lang="ja-JP" altLang="en-US" sz="1100" b="1" dirty="0" smtClean="0">
                <a:solidFill>
                  <a:srgbClr val="FF0000"/>
                </a:solidFill>
                <a:latin typeface="Meiryo UI" panose="020B0604030504040204" pitchFamily="50" charset="-128"/>
                <a:ea typeface="Meiryo UI" panose="020B0604030504040204" pitchFamily="50" charset="-128"/>
              </a:rPr>
              <a:t>データ提供対象の</a:t>
            </a:r>
            <a:endParaRPr kumimoji="1" lang="en-US" altLang="ja-JP" sz="1100" b="1" dirty="0" smtClean="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　</a:t>
            </a:r>
            <a:r>
              <a:rPr lang="ja-JP" altLang="en-US" sz="1100" dirty="0" smtClean="0">
                <a:solidFill>
                  <a:srgbClr val="FF0000"/>
                </a:solidFill>
                <a:latin typeface="Meiryo UI" panose="020B0604030504040204" pitchFamily="50" charset="-128"/>
                <a:ea typeface="Meiryo UI" panose="020B0604030504040204" pitchFamily="50" charset="-128"/>
              </a:rPr>
              <a:t>　　</a:t>
            </a:r>
            <a:r>
              <a:rPr lang="ja-JP" altLang="en-US" sz="1100" b="1" dirty="0" smtClean="0">
                <a:solidFill>
                  <a:srgbClr val="FF0000"/>
                </a:solidFill>
                <a:latin typeface="Meiryo UI" panose="020B0604030504040204" pitchFamily="50" charset="-128"/>
                <a:ea typeface="Meiryo UI" panose="020B0604030504040204" pitchFamily="50" charset="-128"/>
              </a:rPr>
              <a:t>全患者分が登録</a:t>
            </a:r>
            <a:r>
              <a:rPr lang="ja-JP" altLang="en-US" sz="1100" dirty="0" smtClean="0">
                <a:solidFill>
                  <a:schemeClr val="tx1"/>
                </a:solidFill>
                <a:latin typeface="Meiryo UI" panose="020B0604030504040204" pitchFamily="50" charset="-128"/>
                <a:ea typeface="Meiryo UI" panose="020B0604030504040204" pitchFamily="50" charset="-128"/>
              </a:rPr>
              <a:t>されている。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25" name="線吹き出し 1 (枠付き) 24"/>
          <p:cNvSpPr/>
          <p:nvPr/>
        </p:nvSpPr>
        <p:spPr>
          <a:xfrm>
            <a:off x="2977869" y="5567950"/>
            <a:ext cx="5203180" cy="890294"/>
          </a:xfrm>
          <a:prstGeom prst="borderCallout1">
            <a:avLst>
              <a:gd name="adj1" fmla="val 75370"/>
              <a:gd name="adj2" fmla="val 100243"/>
              <a:gd name="adj3" fmla="val 21226"/>
              <a:gd name="adj4" fmla="val 110077"/>
            </a:avLst>
          </a:prstGeom>
          <a:solidFill>
            <a:srgbClr val="FFFFFF"/>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tx1"/>
                </a:solidFill>
                <a:latin typeface="Meiryo UI" panose="020B0604030504040204" pitchFamily="50" charset="-128"/>
                <a:ea typeface="Meiryo UI" panose="020B0604030504040204" pitchFamily="50" charset="-128"/>
              </a:rPr>
              <a:t>2-4.</a:t>
            </a:r>
            <a:r>
              <a:rPr lang="ja-JP" altLang="en-US" sz="1100" dirty="0" smtClean="0">
                <a:solidFill>
                  <a:schemeClr val="tx1"/>
                </a:solidFill>
                <a:latin typeface="Meiryo UI" panose="020B0604030504040204" pitchFamily="50" charset="-128"/>
                <a:ea typeface="Meiryo UI" panose="020B0604030504040204" pitchFamily="50" charset="-128"/>
              </a:rPr>
              <a:t> バックアップテーブルから患者マスタに登録されている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　　　　患者分に絞り込んだベーステーブルを作成する。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　</a:t>
            </a:r>
            <a:r>
              <a:rPr lang="ja-JP" altLang="en-US" sz="1100" dirty="0" smtClean="0">
                <a:solidFill>
                  <a:schemeClr val="tx1"/>
                </a:solidFill>
                <a:latin typeface="Meiryo UI" panose="020B0604030504040204" pitchFamily="50" charset="-128"/>
                <a:ea typeface="Meiryo UI" panose="020B0604030504040204" pitchFamily="50" charset="-128"/>
              </a:rPr>
              <a:t>　　　</a:t>
            </a:r>
            <a:r>
              <a:rPr lang="en-US" altLang="ja-JP" sz="1100" dirty="0" smtClean="0">
                <a:solidFill>
                  <a:schemeClr val="tx1"/>
                </a:solidFill>
                <a:latin typeface="Meiryo UI" panose="020B0604030504040204" pitchFamily="50" charset="-128"/>
                <a:ea typeface="Meiryo UI" panose="020B0604030504040204" pitchFamily="50" charset="-128"/>
              </a:rPr>
              <a:t>※</a:t>
            </a:r>
            <a:r>
              <a:rPr lang="ja-JP" altLang="en-US" sz="1100" dirty="0" smtClean="0">
                <a:solidFill>
                  <a:schemeClr val="tx1"/>
                </a:solidFill>
                <a:latin typeface="Meiryo UI" panose="020B0604030504040204" pitchFamily="50" charset="-128"/>
                <a:ea typeface="Meiryo UI" panose="020B0604030504040204" pitchFamily="50" charset="-128"/>
              </a:rPr>
              <a:t>以下、このテーブルに格納されたデータを用いて、集計</a:t>
            </a:r>
            <a:r>
              <a:rPr lang="en-US" altLang="ja-JP" sz="1100" dirty="0" smtClean="0">
                <a:solidFill>
                  <a:schemeClr val="tx1"/>
                </a:solidFill>
                <a:latin typeface="Meiryo UI" panose="020B0604030504040204" pitchFamily="50" charset="-128"/>
                <a:ea typeface="Meiryo UI" panose="020B0604030504040204" pitchFamily="50" charset="-128"/>
              </a:rPr>
              <a:t>/</a:t>
            </a:r>
            <a:r>
              <a:rPr lang="ja-JP" altLang="en-US" sz="1100" dirty="0" smtClean="0">
                <a:solidFill>
                  <a:schemeClr val="tx1"/>
                </a:solidFill>
                <a:latin typeface="Meiryo UI" panose="020B0604030504040204" pitchFamily="50" charset="-128"/>
                <a:ea typeface="Meiryo UI" panose="020B0604030504040204" pitchFamily="50" charset="-128"/>
              </a:rPr>
              <a:t>解析を行いデータ提供する。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kumimoji="1" lang="ja-JP" altLang="en-US" sz="1100" dirty="0">
                <a:solidFill>
                  <a:schemeClr val="tx1"/>
                </a:solidFill>
                <a:latin typeface="Meiryo UI" panose="020B0604030504040204" pitchFamily="50" charset="-128"/>
                <a:ea typeface="Meiryo UI" panose="020B0604030504040204" pitchFamily="50" charset="-128"/>
              </a:rPr>
              <a:t>　</a:t>
            </a:r>
            <a:r>
              <a:rPr kumimoji="1" lang="ja-JP" altLang="en-US" sz="1100" dirty="0" smtClean="0">
                <a:solidFill>
                  <a:schemeClr val="tx1"/>
                </a:solidFill>
                <a:latin typeface="Meiryo UI" panose="020B0604030504040204" pitchFamily="50" charset="-128"/>
                <a:ea typeface="Meiryo UI" panose="020B0604030504040204" pitchFamily="50" charset="-128"/>
              </a:rPr>
              <a:t>　　　⇒</a:t>
            </a:r>
            <a:r>
              <a:rPr kumimoji="1" lang="ja-JP" altLang="en-US" sz="1100" b="1" dirty="0" smtClean="0">
                <a:solidFill>
                  <a:srgbClr val="FF0000"/>
                </a:solidFill>
                <a:latin typeface="Meiryo UI" panose="020B0604030504040204" pitchFamily="50" charset="-128"/>
                <a:ea typeface="Meiryo UI" panose="020B0604030504040204" pitchFamily="50" charset="-128"/>
              </a:rPr>
              <a:t>患者マスタに登録された患者のデータのみがデータ提供対象</a:t>
            </a:r>
            <a:r>
              <a:rPr kumimoji="1" lang="ja-JP" altLang="en-US" sz="1100" dirty="0" smtClean="0">
                <a:solidFill>
                  <a:schemeClr val="tx1"/>
                </a:solidFill>
                <a:latin typeface="Meiryo UI" panose="020B0604030504040204" pitchFamily="50" charset="-128"/>
                <a:ea typeface="Meiryo UI" panose="020B0604030504040204" pitchFamily="50" charset="-128"/>
              </a:rPr>
              <a:t>となる。</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26" name="正方形/長方形 25"/>
          <p:cNvSpPr/>
          <p:nvPr/>
        </p:nvSpPr>
        <p:spPr>
          <a:xfrm>
            <a:off x="60567" y="1463546"/>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データフロー（デリバリ</a:t>
            </a:r>
            <a:r>
              <a:rPr lang="en-US" altLang="ja-JP" sz="1400" u="sng" dirty="0" smtClean="0">
                <a:solidFill>
                  <a:schemeClr val="tx1"/>
                </a:solidFill>
                <a:latin typeface="Meiryo UI" panose="020B0604030504040204" pitchFamily="50" charset="-128"/>
                <a:ea typeface="Meiryo UI" panose="020B0604030504040204" pitchFamily="50" charset="-128"/>
              </a:rPr>
              <a:t>Tm</a:t>
            </a:r>
            <a:r>
              <a:rPr lang="ja-JP" altLang="en-US" sz="1400" u="sng" dirty="0" smtClean="0">
                <a:solidFill>
                  <a:schemeClr val="tx1"/>
                </a:solidFill>
                <a:latin typeface="Meiryo UI" panose="020B0604030504040204" pitchFamily="50" charset="-128"/>
                <a:ea typeface="Meiryo UI" panose="020B0604030504040204" pitchFamily="50" charset="-128"/>
              </a:rPr>
              <a:t>データ取込とデータ提供案件対応（一部））　－データ取込からデータ提供案件着手－</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27" name="上下矢印 26"/>
          <p:cNvSpPr/>
          <p:nvPr/>
        </p:nvSpPr>
        <p:spPr>
          <a:xfrm>
            <a:off x="6916283" y="3530379"/>
            <a:ext cx="803041" cy="453224"/>
          </a:xfrm>
          <a:prstGeom prst="upDownArrow">
            <a:avLst>
              <a:gd name="adj1" fmla="val 28328"/>
              <a:gd name="adj2" fmla="val 29099"/>
            </a:avLst>
          </a:prstGeom>
          <a:solidFill>
            <a:schemeClr val="accent5"/>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線吹き出し 1 (枠付き) 27"/>
          <p:cNvSpPr/>
          <p:nvPr/>
        </p:nvSpPr>
        <p:spPr>
          <a:xfrm>
            <a:off x="3528439" y="3066230"/>
            <a:ext cx="3139397" cy="696427"/>
          </a:xfrm>
          <a:prstGeom prst="borderCallout1">
            <a:avLst>
              <a:gd name="adj1" fmla="val 37845"/>
              <a:gd name="adj2" fmla="val 99233"/>
              <a:gd name="adj3" fmla="val 81931"/>
              <a:gd name="adj4" fmla="val 111844"/>
            </a:avLst>
          </a:prstGeom>
          <a:solidFill>
            <a:schemeClr val="accent5"/>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100" u="sng" dirty="0" smtClean="0">
                <a:solidFill>
                  <a:schemeClr val="bg1"/>
                </a:solidFill>
                <a:latin typeface="Meiryo UI" panose="020B0604030504040204" pitchFamily="50" charset="-128"/>
                <a:ea typeface="Meiryo UI" panose="020B0604030504040204" pitchFamily="50" charset="-128"/>
              </a:rPr>
              <a:t>未通知患者チェック</a:t>
            </a:r>
            <a:endParaRPr lang="en-US" altLang="ja-JP" sz="1100" u="sng" dirty="0" smtClean="0">
              <a:solidFill>
                <a:schemeClr val="bg1"/>
              </a:solidFill>
              <a:latin typeface="Meiryo UI" panose="020B0604030504040204" pitchFamily="50" charset="-128"/>
              <a:ea typeface="Meiryo UI" panose="020B0604030504040204" pitchFamily="50" charset="-128"/>
            </a:endParaRPr>
          </a:p>
          <a:p>
            <a:r>
              <a:rPr kumimoji="1" lang="ja-JP" altLang="en-US" sz="1100" dirty="0" smtClean="0">
                <a:solidFill>
                  <a:schemeClr val="bg1"/>
                </a:solidFill>
                <a:latin typeface="Meiryo UI" panose="020B0604030504040204" pitchFamily="50" charset="-128"/>
                <a:ea typeface="Meiryo UI" panose="020B0604030504040204" pitchFamily="50" charset="-128"/>
              </a:rPr>
              <a:t>患者マスタに登録されている患者が</a:t>
            </a:r>
            <a:endParaRPr kumimoji="1" lang="en-US" altLang="ja-JP" sz="1100" dirty="0" smtClean="0">
              <a:solidFill>
                <a:schemeClr val="bg1"/>
              </a:solidFill>
              <a:latin typeface="Meiryo UI" panose="020B0604030504040204" pitchFamily="50" charset="-128"/>
              <a:ea typeface="Meiryo UI" panose="020B0604030504040204" pitchFamily="50" charset="-128"/>
            </a:endParaRPr>
          </a:p>
          <a:p>
            <a:r>
              <a:rPr kumimoji="1" lang="ja-JP" altLang="en-US" sz="1100" dirty="0" smtClean="0">
                <a:solidFill>
                  <a:schemeClr val="bg1"/>
                </a:solidFill>
                <a:latin typeface="Meiryo UI" panose="020B0604030504040204" pitchFamily="50" charset="-128"/>
                <a:ea typeface="Meiryo UI" panose="020B0604030504040204" pitchFamily="50" charset="-128"/>
              </a:rPr>
              <a:t>全て患者紐付けデータに登録されていることを確認</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6114208"/>
      </p:ext>
    </p:extLst>
  </p:cSld>
  <p:clrMapOvr>
    <a:masterClrMapping/>
  </p:clrMapOvr>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44055</TotalTime>
  <Words>2066</Words>
  <Application>Microsoft Office PowerPoint</Application>
  <PresentationFormat>A4 210 x 297 mm</PresentationFormat>
  <Paragraphs>219</Paragraphs>
  <Slides>12</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12</vt:i4>
      </vt:variant>
    </vt:vector>
  </HeadingPairs>
  <TitlesOfParts>
    <vt:vector size="27" baseType="lpstr">
      <vt:lpstr>HGPｺﾞｼｯｸE</vt:lpstr>
      <vt:lpstr>HGPｺﾞｼｯｸE</vt:lpstr>
      <vt:lpstr>HGP創英角ｺﾞｼｯｸUB</vt:lpstr>
      <vt:lpstr>Meiryo UI</vt:lpstr>
      <vt:lpstr>MS PGothic</vt:lpstr>
      <vt:lpstr>メイリオ</vt:lpstr>
      <vt:lpstr>游ゴシック</vt:lpstr>
      <vt:lpstr>游ゴシック</vt:lpstr>
      <vt:lpstr>Arial</vt:lpstr>
      <vt:lpstr>Century Gothic</vt:lpstr>
      <vt:lpstr>Segoe UI</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PowerPoint プレゼンテーション</vt:lpstr>
      <vt:lpstr>1.スキーマ2の検歴テーブルの取得項目不備（mil_pro_0040）</vt:lpstr>
      <vt:lpstr>1.スキーマ2の検歴テーブルの取得項目不備（mil_pro_0040）</vt:lpstr>
      <vt:lpstr>1.スキーマ2の検歴テーブルの取得項目不備（mil_pro_0040）</vt:lpstr>
      <vt:lpstr>1.スキーマ2の検歴テーブルの取得項目不備（mil_pro_0040）</vt:lpstr>
      <vt:lpstr>PowerPoint プレゼンテーション</vt:lpstr>
      <vt:lpstr>2.1.未通知患者チェックの手法</vt:lpstr>
      <vt:lpstr>2.2.未通知患者チェックにおける懸念点</vt:lpstr>
      <vt:lpstr>2.3.未通知患者チェックの運用方針</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2359</cp:revision>
  <cp:lastPrinted>2016-10-11T04:40:04Z</cp:lastPrinted>
  <dcterms:created xsi:type="dcterms:W3CDTF">2018-06-16T03:16:55Z</dcterms:created>
  <dcterms:modified xsi:type="dcterms:W3CDTF">2023-12-18T10:10:21Z</dcterms:modified>
  <cp:version>1.4</cp:version>
</cp:coreProperties>
</file>