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 id="2147483739" r:id="rId2"/>
    <p:sldMasterId id="2147483745" r:id="rId3"/>
  </p:sldMasterIdLst>
  <p:notesMasterIdLst>
    <p:notesMasterId r:id="rId88"/>
  </p:notesMasterIdLst>
  <p:handoutMasterIdLst>
    <p:handoutMasterId r:id="rId89"/>
  </p:handoutMasterIdLst>
  <p:sldIdLst>
    <p:sldId id="272" r:id="rId4"/>
    <p:sldId id="443" r:id="rId5"/>
    <p:sldId id="619" r:id="rId6"/>
    <p:sldId id="631" r:id="rId7"/>
    <p:sldId id="633" r:id="rId8"/>
    <p:sldId id="632" r:id="rId9"/>
    <p:sldId id="634" r:id="rId10"/>
    <p:sldId id="641" r:id="rId11"/>
    <p:sldId id="639" r:id="rId12"/>
    <p:sldId id="636" r:id="rId13"/>
    <p:sldId id="637" r:id="rId14"/>
    <p:sldId id="638" r:id="rId15"/>
    <p:sldId id="642" r:id="rId16"/>
    <p:sldId id="644" r:id="rId17"/>
    <p:sldId id="643" r:id="rId18"/>
    <p:sldId id="647" r:id="rId19"/>
    <p:sldId id="646" r:id="rId20"/>
    <p:sldId id="648" r:id="rId21"/>
    <p:sldId id="649" r:id="rId22"/>
    <p:sldId id="650" r:id="rId23"/>
    <p:sldId id="651" r:id="rId24"/>
    <p:sldId id="652" r:id="rId25"/>
    <p:sldId id="657" r:id="rId26"/>
    <p:sldId id="660" r:id="rId27"/>
    <p:sldId id="661" r:id="rId28"/>
    <p:sldId id="653" r:id="rId29"/>
    <p:sldId id="654" r:id="rId30"/>
    <p:sldId id="655" r:id="rId31"/>
    <p:sldId id="656" r:id="rId32"/>
    <p:sldId id="620" r:id="rId33"/>
    <p:sldId id="621" r:id="rId34"/>
    <p:sldId id="659" r:id="rId35"/>
    <p:sldId id="622" r:id="rId36"/>
    <p:sldId id="623" r:id="rId37"/>
    <p:sldId id="624" r:id="rId38"/>
    <p:sldId id="625" r:id="rId39"/>
    <p:sldId id="662" r:id="rId40"/>
    <p:sldId id="626" r:id="rId41"/>
    <p:sldId id="627" r:id="rId42"/>
    <p:sldId id="628" r:id="rId43"/>
    <p:sldId id="640" r:id="rId44"/>
    <p:sldId id="629" r:id="rId45"/>
    <p:sldId id="630" r:id="rId46"/>
    <p:sldId id="618" r:id="rId47"/>
    <p:sldId id="537" r:id="rId48"/>
    <p:sldId id="589" r:id="rId49"/>
    <p:sldId id="590" r:id="rId50"/>
    <p:sldId id="591" r:id="rId51"/>
    <p:sldId id="592" r:id="rId52"/>
    <p:sldId id="593" r:id="rId53"/>
    <p:sldId id="597" r:id="rId54"/>
    <p:sldId id="531" r:id="rId55"/>
    <p:sldId id="559" r:id="rId56"/>
    <p:sldId id="596" r:id="rId57"/>
    <p:sldId id="614" r:id="rId58"/>
    <p:sldId id="617" r:id="rId59"/>
    <p:sldId id="610" r:id="rId60"/>
    <p:sldId id="616" r:id="rId61"/>
    <p:sldId id="615" r:id="rId62"/>
    <p:sldId id="469" r:id="rId63"/>
    <p:sldId id="563" r:id="rId64"/>
    <p:sldId id="565" r:id="rId65"/>
    <p:sldId id="566" r:id="rId66"/>
    <p:sldId id="567" r:id="rId67"/>
    <p:sldId id="598" r:id="rId68"/>
    <p:sldId id="602" r:id="rId69"/>
    <p:sldId id="604" r:id="rId70"/>
    <p:sldId id="603" r:id="rId71"/>
    <p:sldId id="605" r:id="rId72"/>
    <p:sldId id="606" r:id="rId73"/>
    <p:sldId id="608" r:id="rId74"/>
    <p:sldId id="575" r:id="rId75"/>
    <p:sldId id="573" r:id="rId76"/>
    <p:sldId id="574" r:id="rId77"/>
    <p:sldId id="576" r:id="rId78"/>
    <p:sldId id="578" r:id="rId79"/>
    <p:sldId id="579" r:id="rId80"/>
    <p:sldId id="580" r:id="rId81"/>
    <p:sldId id="581" r:id="rId82"/>
    <p:sldId id="582" r:id="rId83"/>
    <p:sldId id="584" r:id="rId84"/>
    <p:sldId id="585" r:id="rId85"/>
    <p:sldId id="587" r:id="rId86"/>
    <p:sldId id="471" r:id="rId87"/>
  </p:sldIdLst>
  <p:sldSz cx="9906000" cy="6858000" type="A4"/>
  <p:notesSz cx="6858000" cy="9144000"/>
  <p:defaultTex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47" userDrawn="1">
          <p15:clr>
            <a:srgbClr val="A4A3A4"/>
          </p15:clr>
        </p15:guide>
        <p15:guide id="2" pos="312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izumi" initials="k" lastIdx="4" clrIdx="0"/>
  <p:cmAuthor id="2" name="渡邉　麻理恵" initials="渡邉　麻理恵" lastIdx="1" clrIdx="1">
    <p:extLst>
      <p:ext uri="{19B8F6BF-5375-455C-9EA6-DF929625EA0E}">
        <p15:presenceInfo xmlns:p15="http://schemas.microsoft.com/office/powerpoint/2012/main" userId="S-1-5-21-2710335091-2111787278-3095516345-3928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0000"/>
    <a:srgbClr val="D9D9D9"/>
    <a:srgbClr val="00CC00"/>
    <a:srgbClr val="FFFFFF"/>
    <a:srgbClr val="FFCCFF"/>
    <a:srgbClr val="F0D6E6"/>
    <a:srgbClr val="40404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68" autoAdjust="0"/>
    <p:restoredTop sz="94464" autoAdjust="0"/>
  </p:normalViewPr>
  <p:slideViewPr>
    <p:cSldViewPr snapToGrid="0" snapToObjects="1">
      <p:cViewPr varScale="1">
        <p:scale>
          <a:sx n="120" d="100"/>
          <a:sy n="120" d="100"/>
        </p:scale>
        <p:origin x="1374" y="108"/>
      </p:cViewPr>
      <p:guideLst>
        <p:guide orient="horz" pos="4247"/>
        <p:guide pos="312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handoutMaster" Target="handoutMasters/handoutMaster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commentAuthors" Target="commentAuthor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notesMaster" Target="notesMasters/notesMaster1.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DF4258-8B54-E846-A716-B40C4AB7CB0A}" type="slidenum">
              <a:rPr kumimoji="1" lang="ja-JP" altLang="en-US" smtClean="0"/>
              <a:t>‹#›</a:t>
            </a:fld>
            <a:endParaRPr kumimoji="1" lang="ja-JP" altLang="en-US" dirty="0"/>
          </a:p>
        </p:txBody>
      </p:sp>
    </p:spTree>
    <p:extLst>
      <p:ext uri="{BB962C8B-B14F-4D97-AF65-F5344CB8AC3E}">
        <p14:creationId xmlns:p14="http://schemas.microsoft.com/office/powerpoint/2010/main" val="2060372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B8588-1665-0A4A-AD47-68FFFFC620D1}" type="datetimeFigureOut">
              <a:rPr kumimoji="1" lang="ja-JP" altLang="en-US" smtClean="0"/>
              <a:t>2023/9/27</a:t>
            </a:fld>
            <a:endParaRPr kumimoji="1" lang="ja-JP" altLang="en-US" dirty="0"/>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AAED7-EB68-B44B-A29A-E9CFE7A1147D}" type="slidenum">
              <a:rPr kumimoji="1" lang="ja-JP" altLang="en-US" smtClean="0"/>
              <a:t>‹#›</a:t>
            </a:fld>
            <a:endParaRPr kumimoji="1" lang="ja-JP" altLang="en-US" dirty="0"/>
          </a:p>
        </p:txBody>
      </p:sp>
    </p:spTree>
    <p:extLst>
      <p:ext uri="{BB962C8B-B14F-4D97-AF65-F5344CB8AC3E}">
        <p14:creationId xmlns:p14="http://schemas.microsoft.com/office/powerpoint/2010/main" val="241394081"/>
      </p:ext>
    </p:extLst>
  </p:cSld>
  <p:clrMap bg1="lt1" tx1="dk1" bg2="lt2" tx2="dk2" accent1="accent1" accent2="accent2" accent3="accent3" accent4="accent4" accent5="accent5" accent6="accent6" hlink="hlink" folHlink="folHlink"/>
  <p:notesStyle>
    <a:lvl1pPr marL="0" algn="l" defTabSz="925880" rtl="0" eaLnBrk="1" latinLnBrk="0" hangingPunct="1">
      <a:defRPr kumimoji="1" sz="1215" kern="1200">
        <a:solidFill>
          <a:schemeClr val="tx1"/>
        </a:solidFill>
        <a:latin typeface="+mn-lt"/>
        <a:ea typeface="+mn-ea"/>
        <a:cs typeface="+mn-cs"/>
      </a:defRPr>
    </a:lvl1pPr>
    <a:lvl2pPr marL="462940" algn="l" defTabSz="925880" rtl="0" eaLnBrk="1" latinLnBrk="0" hangingPunct="1">
      <a:defRPr kumimoji="1" sz="1215" kern="1200">
        <a:solidFill>
          <a:schemeClr val="tx1"/>
        </a:solidFill>
        <a:latin typeface="+mn-lt"/>
        <a:ea typeface="+mn-ea"/>
        <a:cs typeface="+mn-cs"/>
      </a:defRPr>
    </a:lvl2pPr>
    <a:lvl3pPr marL="925880" algn="l" defTabSz="925880" rtl="0" eaLnBrk="1" latinLnBrk="0" hangingPunct="1">
      <a:defRPr kumimoji="1" sz="1215" kern="1200">
        <a:solidFill>
          <a:schemeClr val="tx1"/>
        </a:solidFill>
        <a:latin typeface="+mn-lt"/>
        <a:ea typeface="+mn-ea"/>
        <a:cs typeface="+mn-cs"/>
      </a:defRPr>
    </a:lvl3pPr>
    <a:lvl4pPr marL="1388820" algn="l" defTabSz="925880" rtl="0" eaLnBrk="1" latinLnBrk="0" hangingPunct="1">
      <a:defRPr kumimoji="1" sz="1215" kern="1200">
        <a:solidFill>
          <a:schemeClr val="tx1"/>
        </a:solidFill>
        <a:latin typeface="+mn-lt"/>
        <a:ea typeface="+mn-ea"/>
        <a:cs typeface="+mn-cs"/>
      </a:defRPr>
    </a:lvl4pPr>
    <a:lvl5pPr marL="1851759" algn="l" defTabSz="925880" rtl="0" eaLnBrk="1" latinLnBrk="0" hangingPunct="1">
      <a:defRPr kumimoji="1" sz="1215" kern="1200">
        <a:solidFill>
          <a:schemeClr val="tx1"/>
        </a:solidFill>
        <a:latin typeface="+mn-lt"/>
        <a:ea typeface="+mn-ea"/>
        <a:cs typeface="+mn-cs"/>
      </a:defRPr>
    </a:lvl5pPr>
    <a:lvl6pPr marL="2314699" algn="l" defTabSz="925880" rtl="0" eaLnBrk="1" latinLnBrk="0" hangingPunct="1">
      <a:defRPr kumimoji="1" sz="1215" kern="1200">
        <a:solidFill>
          <a:schemeClr val="tx1"/>
        </a:solidFill>
        <a:latin typeface="+mn-lt"/>
        <a:ea typeface="+mn-ea"/>
        <a:cs typeface="+mn-cs"/>
      </a:defRPr>
    </a:lvl6pPr>
    <a:lvl7pPr marL="2777640" algn="l" defTabSz="925880" rtl="0" eaLnBrk="1" latinLnBrk="0" hangingPunct="1">
      <a:defRPr kumimoji="1" sz="1215" kern="1200">
        <a:solidFill>
          <a:schemeClr val="tx1"/>
        </a:solidFill>
        <a:latin typeface="+mn-lt"/>
        <a:ea typeface="+mn-ea"/>
        <a:cs typeface="+mn-cs"/>
      </a:defRPr>
    </a:lvl7pPr>
    <a:lvl8pPr marL="3240579" algn="l" defTabSz="925880" rtl="0" eaLnBrk="1" latinLnBrk="0" hangingPunct="1">
      <a:defRPr kumimoji="1" sz="1215" kern="1200">
        <a:solidFill>
          <a:schemeClr val="tx1"/>
        </a:solidFill>
        <a:latin typeface="+mn-lt"/>
        <a:ea typeface="+mn-ea"/>
        <a:cs typeface="+mn-cs"/>
      </a:defRPr>
    </a:lvl8pPr>
    <a:lvl9pPr marL="3703519" algn="l" defTabSz="925880" rtl="0" eaLnBrk="1" latinLnBrk="0" hangingPunct="1">
      <a:defRPr kumimoji="1" sz="121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表紙A(白ロゴ)">
    <p:spTree>
      <p:nvGrpSpPr>
        <p:cNvPr id="1" name=""/>
        <p:cNvGrpSpPr/>
        <p:nvPr/>
      </p:nvGrpSpPr>
      <p:grpSpPr>
        <a:xfrm>
          <a:off x="0" y="0"/>
          <a:ext cx="0" cy="0"/>
          <a:chOff x="0" y="0"/>
          <a:chExt cx="0" cy="0"/>
        </a:xfrm>
      </p:grpSpPr>
      <p:sp>
        <p:nvSpPr>
          <p:cNvPr id="9" name="TextBox 12"/>
          <p:cNvSpPr txBox="1"/>
          <p:nvPr userDrawn="1"/>
        </p:nvSpPr>
        <p:spPr>
          <a:xfrm>
            <a:off x="8240964" y="672493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n-lt"/>
                <a:ea typeface="HGPGothicE" charset="-128"/>
                <a:cs typeface="Meiryo UI" pitchFamily="50" charset="-128"/>
              </a:rPr>
              <a:t>© 2019 NTT DATA Corporation</a:t>
            </a:r>
          </a:p>
        </p:txBody>
      </p:sp>
      <p:pic>
        <p:nvPicPr>
          <p:cNvPr id="16" name="図 15">
            <a:extLst>
              <a:ext uri="{FF2B5EF4-FFF2-40B4-BE49-F238E27FC236}">
                <a16:creationId xmlns:a16="http://schemas.microsoft.com/office/drawing/2014/main" id="{A6EF1438-A6A8-4043-BCC5-578DDA07008A}"/>
              </a:ext>
            </a:extLst>
          </p:cNvPr>
          <p:cNvPicPr>
            <a:picLocks noChangeAspect="1"/>
          </p:cNvPicPr>
          <p:nvPr userDrawn="1"/>
        </p:nvPicPr>
        <p:blipFill>
          <a:blip r:embed="rId2"/>
          <a:stretch>
            <a:fillRect/>
          </a:stretch>
        </p:blipFill>
        <p:spPr>
          <a:xfrm>
            <a:off x="7064356" y="255007"/>
            <a:ext cx="2631600" cy="901567"/>
          </a:xfrm>
          <a:prstGeom prst="rect">
            <a:avLst/>
          </a:prstGeom>
        </p:spPr>
      </p:pic>
      <p:pic>
        <p:nvPicPr>
          <p:cNvPr id="10" name="図 9"/>
          <p:cNvPicPr>
            <a:picLocks noChangeAspect="1"/>
          </p:cNvPicPr>
          <p:nvPr userDrawn="1"/>
        </p:nvPicPr>
        <p:blipFill rotWithShape="1">
          <a:blip r:embed="rId3" cstate="email">
            <a:extLst>
              <a:ext uri="{28A0092B-C50C-407E-A947-70E740481C1C}">
                <a14:useLocalDpi xmlns:a14="http://schemas.microsoft.com/office/drawing/2010/main"/>
              </a:ext>
            </a:extLst>
          </a:blip>
          <a:srcRect r="16666" b="7652"/>
          <a:stretch/>
        </p:blipFill>
        <p:spPr>
          <a:xfrm>
            <a:off x="6411" y="-15044"/>
            <a:ext cx="9899590" cy="5568519"/>
          </a:xfrm>
          <a:prstGeom prst="rect">
            <a:avLst/>
          </a:prstGeom>
        </p:spPr>
      </p:pic>
      <p:pic>
        <p:nvPicPr>
          <p:cNvPr id="11" name="図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440250"/>
            <a:ext cx="3575998" cy="6436801"/>
          </a:xfrm>
          <a:prstGeom prst="rect">
            <a:avLst/>
          </a:prstGeom>
        </p:spPr>
      </p:pic>
      <p:sp>
        <p:nvSpPr>
          <p:cNvPr id="17" name="正方形/長方形 16"/>
          <p:cNvSpPr/>
          <p:nvPr userDrawn="1"/>
        </p:nvSpPr>
        <p:spPr>
          <a:xfrm>
            <a:off x="2144994" y="4734370"/>
            <a:ext cx="7761008" cy="2144787"/>
          </a:xfrm>
          <a:prstGeom prst="rect">
            <a:avLst/>
          </a:prstGeom>
          <a:solidFill>
            <a:srgbClr val="1C1C1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sp>
        <p:nvSpPr>
          <p:cNvPr id="19" name="正方形/長方形 18"/>
          <p:cNvSpPr/>
          <p:nvPr userDrawn="1"/>
        </p:nvSpPr>
        <p:spPr>
          <a:xfrm>
            <a:off x="2151404" y="4681965"/>
            <a:ext cx="7761008" cy="2144787"/>
          </a:xfrm>
          <a:prstGeom prst="rect">
            <a:avLst/>
          </a:prstGeom>
          <a:solidFill>
            <a:srgbClr val="1C1C1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20" name="図 19">
            <a:extLst>
              <a:ext uri="{FF2B5EF4-FFF2-40B4-BE49-F238E27FC236}">
                <a16:creationId xmlns:a16="http://schemas.microsoft.com/office/drawing/2014/main" id="{A6047BE2-75E4-8743-8BCD-19E0EC5A22EE}"/>
              </a:ext>
            </a:extLst>
          </p:cNvPr>
          <p:cNvPicPr>
            <a:picLocks noChangeAspect="1"/>
          </p:cNvPicPr>
          <p:nvPr userDrawn="1"/>
        </p:nvPicPr>
        <p:blipFill>
          <a:blip r:embed="rId5"/>
          <a:stretch>
            <a:fillRect/>
          </a:stretch>
        </p:blipFill>
        <p:spPr>
          <a:xfrm>
            <a:off x="7057945" y="91864"/>
            <a:ext cx="2635200" cy="902800"/>
          </a:xfrm>
          <a:prstGeom prst="rect">
            <a:avLst/>
          </a:prstGeom>
        </p:spPr>
      </p:pic>
      <p:sp>
        <p:nvSpPr>
          <p:cNvPr id="22" name="テキスト プレースホルダー 4"/>
          <p:cNvSpPr txBox="1">
            <a:spLocks/>
          </p:cNvSpPr>
          <p:nvPr userDrawn="1"/>
        </p:nvSpPr>
        <p:spPr>
          <a:xfrm>
            <a:off x="212477" y="157534"/>
            <a:ext cx="2730015" cy="570720"/>
          </a:xfrm>
          <a:prstGeom prst="rect">
            <a:avLst/>
          </a:prstGeom>
          <a:noFill/>
          <a:ln>
            <a:noFill/>
          </a:ln>
        </p:spPr>
        <p:txBody>
          <a:bodyPr wrap="square" tIns="54000" bIns="54000" anchor="ctr">
            <a:spAutoFit/>
          </a:bodyPr>
          <a:lstStyle>
            <a:lvl1pPr marL="0" indent="0" algn="l" defTabSz="432000" rtl="0" eaLnBrk="0" fontAlgn="base" hangingPunct="0">
              <a:lnSpc>
                <a:spcPct val="100000"/>
              </a:lnSpc>
              <a:spcBef>
                <a:spcPts val="120"/>
              </a:spcBef>
              <a:spcAft>
                <a:spcPct val="0"/>
              </a:spcAft>
              <a:buFont typeface="+mj-lt"/>
              <a:buNone/>
              <a:defRPr kumimoji="1" sz="700" kern="1200">
                <a:solidFill>
                  <a:schemeClr val="bg1"/>
                </a:solidFill>
                <a:latin typeface="MS PGothic" charset="-128"/>
                <a:ea typeface="MS PGothic" charset="-128"/>
                <a:cs typeface="MS PGothic" charset="-128"/>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a:lstStyle>
          <a:p>
            <a:r>
              <a:rPr lang="ja-JP" altLang="en-US" sz="1000" b="1" dirty="0">
                <a:solidFill>
                  <a:schemeClr val="tx1"/>
                </a:solidFill>
                <a:latin typeface="Meiryo UI" panose="020B0604030504040204" pitchFamily="50" charset="-128"/>
                <a:ea typeface="Meiryo UI" panose="020B0604030504040204" pitchFamily="50" charset="-128"/>
                <a:cs typeface="HGPGothicE" charset="-128"/>
              </a:rPr>
              <a:t>情 報 種 別 ： 秘密</a:t>
            </a:r>
            <a:r>
              <a:rPr lang="en-US" altLang="ja-JP" sz="1000" b="1" dirty="0">
                <a:solidFill>
                  <a:schemeClr val="tx1"/>
                </a:solidFill>
                <a:latin typeface="Meiryo UI" panose="020B0604030504040204" pitchFamily="50" charset="-128"/>
                <a:ea typeface="Meiryo UI" panose="020B0604030504040204" pitchFamily="50" charset="-128"/>
                <a:cs typeface="HGPGothicE" charset="-128"/>
              </a:rPr>
              <a:t/>
            </a:r>
            <a:br>
              <a:rPr lang="en-US" altLang="ja-JP" sz="1000" b="1" dirty="0">
                <a:solidFill>
                  <a:schemeClr val="tx1"/>
                </a:solidFill>
                <a:latin typeface="Meiryo UI" panose="020B0604030504040204" pitchFamily="50" charset="-128"/>
                <a:ea typeface="Meiryo UI" panose="020B0604030504040204" pitchFamily="50" charset="-128"/>
                <a:cs typeface="HGPGothicE" charset="-128"/>
              </a:rPr>
            </a:br>
            <a:r>
              <a:rPr lang="ja-JP" altLang="en-US" sz="1000" b="1" dirty="0">
                <a:solidFill>
                  <a:schemeClr val="tx1"/>
                </a:solidFill>
                <a:latin typeface="Meiryo UI" panose="020B0604030504040204" pitchFamily="50" charset="-128"/>
                <a:ea typeface="Meiryo UI" panose="020B0604030504040204" pitchFamily="50" charset="-128"/>
                <a:cs typeface="HGPGothicE" charset="-128"/>
              </a:rPr>
              <a:t>会　 社　 名 ： </a:t>
            </a:r>
            <a:r>
              <a:rPr lang="en-US" altLang="ja-JP" sz="1000" b="1" dirty="0">
                <a:solidFill>
                  <a:schemeClr val="tx1"/>
                </a:solidFill>
                <a:latin typeface="Meiryo UI" panose="020B0604030504040204" pitchFamily="50" charset="-128"/>
                <a:ea typeface="Meiryo UI" panose="020B0604030504040204" pitchFamily="50" charset="-128"/>
                <a:cs typeface="HGPGothicE" charset="-128"/>
              </a:rPr>
              <a:t>NTTDATA</a:t>
            </a:r>
            <a:br>
              <a:rPr lang="en-US" altLang="ja-JP" sz="1000" b="1" dirty="0">
                <a:solidFill>
                  <a:schemeClr val="tx1"/>
                </a:solidFill>
                <a:latin typeface="Meiryo UI" panose="020B0604030504040204" pitchFamily="50" charset="-128"/>
                <a:ea typeface="Meiryo UI" panose="020B0604030504040204" pitchFamily="50" charset="-128"/>
                <a:cs typeface="HGPGothicE" charset="-128"/>
              </a:rPr>
            </a:br>
            <a:r>
              <a:rPr lang="ja-JP" altLang="en-US" sz="1000" b="1" dirty="0">
                <a:solidFill>
                  <a:schemeClr val="tx1"/>
                </a:solidFill>
                <a:latin typeface="Meiryo UI" panose="020B0604030504040204" pitchFamily="50" charset="-128"/>
                <a:ea typeface="Meiryo UI" panose="020B0604030504040204" pitchFamily="50" charset="-128"/>
                <a:cs typeface="HGPGothicE" charset="-128"/>
              </a:rPr>
              <a:t>情報所有者 ： </a:t>
            </a:r>
            <a:r>
              <a:rPr lang="ja-JP" altLang="en-US" sz="1000" b="1" dirty="0" smtClean="0">
                <a:solidFill>
                  <a:schemeClr val="tx1"/>
                </a:solidFill>
                <a:latin typeface="Meiryo UI" panose="020B0604030504040204" pitchFamily="50" charset="-128"/>
                <a:ea typeface="Meiryo UI" panose="020B0604030504040204" pitchFamily="50" charset="-128"/>
                <a:cs typeface="HGPGothicE" charset="-128"/>
              </a:rPr>
              <a:t>第四製造事業部</a:t>
            </a:r>
            <a:endParaRPr lang="ja-JP" altLang="en-US" sz="1000" b="1" dirty="0">
              <a:solidFill>
                <a:schemeClr val="tx1"/>
              </a:solidFill>
              <a:latin typeface="Meiryo UI" panose="020B0604030504040204" pitchFamily="50" charset="-128"/>
              <a:ea typeface="Meiryo UI" panose="020B0604030504040204" pitchFamily="50" charset="-128"/>
              <a:cs typeface="HGPGothicE" charset="-128"/>
            </a:endParaRPr>
          </a:p>
        </p:txBody>
      </p:sp>
    </p:spTree>
    <p:extLst>
      <p:ext uri="{BB962C8B-B14F-4D97-AF65-F5344CB8AC3E}">
        <p14:creationId xmlns:p14="http://schemas.microsoft.com/office/powerpoint/2010/main" val="33085501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本編">
    <p:spTree>
      <p:nvGrpSpPr>
        <p:cNvPr id="1" name=""/>
        <p:cNvGrpSpPr/>
        <p:nvPr/>
      </p:nvGrpSpPr>
      <p:grpSpPr>
        <a:xfrm>
          <a:off x="0" y="0"/>
          <a:ext cx="0" cy="0"/>
          <a:chOff x="0" y="0"/>
          <a:chExt cx="0" cy="0"/>
        </a:xfrm>
      </p:grpSpPr>
      <p:sp>
        <p:nvSpPr>
          <p:cNvPr id="5" name="Rectangle 20"/>
          <p:cNvSpPr/>
          <p:nvPr/>
        </p:nvSpPr>
        <p:spPr>
          <a:xfrm>
            <a:off x="0" y="0"/>
            <a:ext cx="194471" cy="18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fontScale="40000" lnSpcReduction="20000"/>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200" b="1" baseline="0">
                <a:solidFill>
                  <a:srgbClr val="5F5F5F"/>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5011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タイトルとコンテンツA">
    <p:spTree>
      <p:nvGrpSpPr>
        <p:cNvPr id="1" name=""/>
        <p:cNvGrpSpPr/>
        <p:nvPr/>
      </p:nvGrpSpPr>
      <p:grpSpPr>
        <a:xfrm>
          <a:off x="0" y="0"/>
          <a:ext cx="0" cy="0"/>
          <a:chOff x="0" y="0"/>
          <a:chExt cx="0" cy="0"/>
        </a:xfrm>
      </p:grpSpPr>
      <p:sp>
        <p:nvSpPr>
          <p:cNvPr id="4"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
        <p:nvSpPr>
          <p:cNvPr id="5" name="テキスト プレースホルダー 9"/>
          <p:cNvSpPr>
            <a:spLocks noGrp="1"/>
          </p:cNvSpPr>
          <p:nvPr>
            <p:ph type="body" sz="quarter" idx="10" hasCustomPrompt="1"/>
          </p:nvPr>
        </p:nvSpPr>
        <p:spPr>
          <a:xfrm>
            <a:off x="172188" y="2902"/>
            <a:ext cx="9570130" cy="720000"/>
          </a:xfrm>
          <a:prstGeom prst="rect">
            <a:avLst/>
          </a:prstGeom>
        </p:spPr>
        <p:txBody>
          <a:bodyPr tIns="108000" anchor="ctr" anchorCtr="0">
            <a:normAutofit/>
          </a:bodyPr>
          <a:lstStyle>
            <a:lvl1pPr marL="0" indent="0">
              <a:buFont typeface="+mj-lt"/>
              <a:buNone/>
              <a:defRPr sz="2400" baseline="0">
                <a:solidFill>
                  <a:schemeClr val="accent2"/>
                </a:solidFill>
                <a:latin typeface="Meiryo UI" panose="020B0604030504040204" pitchFamily="50" charset="-128"/>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a:t>［タイトル］</a:t>
            </a:r>
            <a:endParaRPr kumimoji="1" lang="ja-JP" altLang="en-US" dirty="0"/>
          </a:p>
        </p:txBody>
      </p:sp>
    </p:spTree>
    <p:extLst>
      <p:ext uri="{BB962C8B-B14F-4D97-AF65-F5344CB8AC3E}">
        <p14:creationId xmlns:p14="http://schemas.microsoft.com/office/powerpoint/2010/main" val="2921513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表紙A(白ロゴ)">
    <p:spTree>
      <p:nvGrpSpPr>
        <p:cNvPr id="1" name=""/>
        <p:cNvGrpSpPr/>
        <p:nvPr/>
      </p:nvGrpSpPr>
      <p:grpSpPr>
        <a:xfrm>
          <a:off x="0" y="0"/>
          <a:ext cx="0" cy="0"/>
          <a:chOff x="0" y="0"/>
          <a:chExt cx="0" cy="0"/>
        </a:xfrm>
      </p:grpSpPr>
      <p:pic>
        <p:nvPicPr>
          <p:cNvPr id="2" name="図 1"/>
          <p:cNvPicPr>
            <a:picLocks noChangeAspect="1"/>
          </p:cNvPicPr>
          <p:nvPr userDrawn="1"/>
        </p:nvPicPr>
        <p:blipFill rotWithShape="1">
          <a:blip r:embed="rId2" cstate="screen">
            <a:duotone>
              <a:prstClr val="black"/>
              <a:schemeClr val="accent5">
                <a:lumMod val="20000"/>
                <a:lumOff val="80000"/>
                <a:tint val="45000"/>
                <a:satMod val="400000"/>
              </a:schemeClr>
            </a:duotone>
            <a:extLst>
              <a:ext uri="{28A0092B-C50C-407E-A947-70E740481C1C}">
                <a14:useLocalDpi xmlns:a14="http://schemas.microsoft.com/office/drawing/2010/main"/>
              </a:ext>
            </a:extLst>
          </a:blip>
          <a:srcRect/>
          <a:stretch/>
        </p:blipFill>
        <p:spPr>
          <a:xfrm>
            <a:off x="-1" y="-18423"/>
            <a:ext cx="9921553" cy="6876425"/>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1" i="0" baseline="0">
                <a:solidFill>
                  <a:srgbClr val="FFFFFF"/>
                </a:solidFill>
                <a:latin typeface="Segoe UI" panose="020B0502040204020203" pitchFamily="34" charset="0"/>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dirty="0"/>
              <a:t>［タイトル（</a:t>
            </a:r>
            <a:r>
              <a:rPr lang="en-US" altLang="ja-JP" dirty="0"/>
              <a:t>1〜3</a:t>
            </a:r>
            <a:r>
              <a:rPr lang="ja-JP" altLang="en-US" dirty="0"/>
              <a:t>行）］</a:t>
            </a:r>
          </a:p>
        </p:txBody>
      </p:sp>
      <p:sp>
        <p:nvSpPr>
          <p:cNvPr id="18" name="Text Placeholder 2"/>
          <p:cNvSpPr>
            <a:spLocks noGrp="1"/>
          </p:cNvSpPr>
          <p:nvPr>
            <p:ph type="body" idx="17" hasCustomPrompt="1"/>
          </p:nvPr>
        </p:nvSpPr>
        <p:spPr>
          <a:xfrm>
            <a:off x="2207568" y="5863766"/>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Segoe UI" panose="020B0502040204020203" pitchFamily="34" charset="0"/>
                <a:ea typeface="Meiryo UI" panose="020B0604030504040204" pitchFamily="50"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a:t>
            </a:r>
            <a:r>
              <a:rPr lang="en-US" altLang="ja-JP" dirty="0"/>
              <a:t>NTT</a:t>
            </a:r>
            <a:r>
              <a:rPr lang="ja-JP" altLang="en-US" dirty="0"/>
              <a:t>データ　○○○○</a:t>
            </a:r>
            <a:br>
              <a:rPr lang="ja-JP" altLang="en-US" dirty="0"/>
            </a:br>
            <a:r>
              <a:rPr lang="ja-JP" altLang="en-US" dirty="0"/>
              <a:t>○○○○○○○○○○○○</a:t>
            </a:r>
            <a:endParaRPr kumimoji="1" lang="ja-JP" altLang="en-US" dirty="0"/>
          </a:p>
        </p:txBody>
      </p:sp>
      <p:pic>
        <p:nvPicPr>
          <p:cNvPr id="10" name="図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71433" y="476672"/>
            <a:ext cx="2424490" cy="936000"/>
          </a:xfrm>
          <a:prstGeom prst="rect">
            <a:avLst/>
          </a:prstGeom>
          <a:effectLst>
            <a:outerShdw blurRad="50800" dist="38100" dir="2700000" algn="tl" rotWithShape="0">
              <a:schemeClr val="tx1">
                <a:alpha val="40000"/>
              </a:schemeClr>
            </a:outerShdw>
          </a:effectLst>
        </p:spPr>
      </p:pic>
    </p:spTree>
    <p:extLst>
      <p:ext uri="{BB962C8B-B14F-4D97-AF65-F5344CB8AC3E}">
        <p14:creationId xmlns:p14="http://schemas.microsoft.com/office/powerpoint/2010/main" val="1695523939"/>
      </p:ext>
    </p:extLst>
  </p:cSld>
  <p:clrMapOvr>
    <a:masterClrMapping/>
  </p:clrMapOvr>
  <p:extLst>
    <p:ext uri="{DCECCB84-F9BA-43D5-87BE-67443E8EF086}">
      <p15:sldGuideLst xmlns:p15="http://schemas.microsoft.com/office/powerpoint/2012/main">
        <p15:guide id="1" orient="horz" pos="2160">
          <p15:clr>
            <a:srgbClr val="FBAE40"/>
          </p15:clr>
        </p15:guide>
        <p15:guide id="2" pos="33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表紙B(Human Blue ロゴ)">
    <p:spTree>
      <p:nvGrpSpPr>
        <p:cNvPr id="1" name=""/>
        <p:cNvGrpSpPr/>
        <p:nvPr/>
      </p:nvGrpSpPr>
      <p:grpSpPr>
        <a:xfrm>
          <a:off x="0" y="0"/>
          <a:ext cx="0" cy="0"/>
          <a:chOff x="0" y="0"/>
          <a:chExt cx="0" cy="0"/>
        </a:xfrm>
      </p:grpSpPr>
      <p:sp>
        <p:nvSpPr>
          <p:cNvPr id="11" name="正方形/長方形 10"/>
          <p:cNvSpPr/>
          <p:nvPr/>
        </p:nvSpPr>
        <p:spPr>
          <a:xfrm>
            <a:off x="1" y="4714045"/>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kumimoji="1" lang="ja-JP" altLang="en-US" sz="2400" b="1" i="0" kern="1200" baseline="0" dirty="0" smtClean="0">
                <a:solidFill>
                  <a:srgbClr val="FFFFFF"/>
                </a:solidFill>
                <a:latin typeface="Segoe UI" panose="020B0502040204020203" pitchFamily="34" charset="0"/>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lvl="0" indent="0" algn="l" defTabSz="484862" rtl="0" eaLnBrk="1" fontAlgn="ctr" hangingPunct="1">
              <a:spcBef>
                <a:spcPts val="0"/>
              </a:spcBef>
              <a:spcAft>
                <a:spcPct val="0"/>
              </a:spcAft>
              <a:buFont typeface="Arial" pitchFamily="34" charset="0"/>
              <a:buNone/>
            </a:pPr>
            <a:r>
              <a:rPr lang="ja-JP" altLang="en-US" dirty="0"/>
              <a:t>［タイトル（</a:t>
            </a:r>
            <a:r>
              <a:rPr lang="en-US" altLang="ja-JP" dirty="0"/>
              <a:t>1〜3</a:t>
            </a:r>
            <a:r>
              <a:rPr lang="ja-JP" altLang="en-US" dirty="0"/>
              <a:t>行）］</a:t>
            </a:r>
          </a:p>
        </p:txBody>
      </p:sp>
      <p:sp>
        <p:nvSpPr>
          <p:cNvPr id="8" name="Text Placeholder 2"/>
          <p:cNvSpPr>
            <a:spLocks noGrp="1"/>
          </p:cNvSpPr>
          <p:nvPr>
            <p:ph type="body" idx="17" hasCustomPrompt="1"/>
          </p:nvPr>
        </p:nvSpPr>
        <p:spPr>
          <a:xfrm>
            <a:off x="2207568" y="5863766"/>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kumimoji="1" lang="ja-JP" altLang="en-US" sz="1800" b="0" i="0" kern="1200" baseline="0" dirty="0" smtClean="0">
                <a:solidFill>
                  <a:srgbClr val="FFFFFF"/>
                </a:solidFill>
                <a:latin typeface="Segoe UI" panose="020B0502040204020203" pitchFamily="34" charset="0"/>
                <a:ea typeface="Meiryo UI" panose="020B0604030504040204" pitchFamily="50"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a:t>
            </a:r>
            <a:r>
              <a:rPr lang="en-US" altLang="ja-JP" dirty="0"/>
              <a:t>NTT</a:t>
            </a:r>
            <a:r>
              <a:rPr lang="ja-JP" altLang="en-US" dirty="0"/>
              <a:t>データ　○○○○</a:t>
            </a:r>
            <a:br>
              <a:rPr lang="ja-JP" altLang="en-US" dirty="0"/>
            </a:br>
            <a:r>
              <a:rPr lang="ja-JP" altLang="en-US" dirty="0"/>
              <a:t>○○○○○○○○○○○○</a:t>
            </a:r>
            <a:endParaRPr kumimoji="1" lang="ja-JP" altLang="en-US" dirty="0"/>
          </a:p>
        </p:txBody>
      </p:sp>
      <p:sp>
        <p:nvSpPr>
          <p:cNvPr id="9" name="TextBox 12"/>
          <p:cNvSpPr txBox="1"/>
          <p:nvPr userDrawn="1"/>
        </p:nvSpPr>
        <p:spPr>
          <a:xfrm>
            <a:off x="7683304" y="6721749"/>
            <a:ext cx="2166377"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lgn="r"/>
            <a:r>
              <a:rPr lang="en-US" altLang="ja-JP" sz="800" dirty="0"/>
              <a:t>© 2023 NTT DATA Corporation</a:t>
            </a:r>
          </a:p>
        </p:txBody>
      </p:sp>
      <p:pic>
        <p:nvPicPr>
          <p:cNvPr id="12" name="図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415503" y="421201"/>
            <a:ext cx="2110154" cy="603885"/>
          </a:xfrm>
          <a:prstGeom prst="rect">
            <a:avLst/>
          </a:prstGeom>
        </p:spPr>
      </p:pic>
      <p:pic>
        <p:nvPicPr>
          <p:cNvPr id="14" name="図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421201"/>
            <a:ext cx="3300921" cy="6436801"/>
          </a:xfrm>
          <a:prstGeom prst="rect">
            <a:avLst/>
          </a:prstGeom>
        </p:spPr>
      </p:pic>
    </p:spTree>
    <p:extLst>
      <p:ext uri="{BB962C8B-B14F-4D97-AF65-F5344CB8AC3E}">
        <p14:creationId xmlns:p14="http://schemas.microsoft.com/office/powerpoint/2010/main" val="1922674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目次">
    <p:spTree>
      <p:nvGrpSpPr>
        <p:cNvPr id="1" name=""/>
        <p:cNvGrpSpPr/>
        <p:nvPr/>
      </p:nvGrpSpPr>
      <p:grpSpPr>
        <a:xfrm>
          <a:off x="0" y="0"/>
          <a:ext cx="0" cy="0"/>
          <a:chOff x="0" y="0"/>
          <a:chExt cx="0" cy="0"/>
        </a:xfrm>
      </p:grpSpPr>
      <p:sp>
        <p:nvSpPr>
          <p:cNvPr id="7" name="コンテンツ プレースホルダー 2"/>
          <p:cNvSpPr>
            <a:spLocks noGrp="1"/>
          </p:cNvSpPr>
          <p:nvPr>
            <p:ph idx="1" hasCustomPrompt="1"/>
          </p:nvPr>
        </p:nvSpPr>
        <p:spPr>
          <a:xfrm>
            <a:off x="2144610" y="908720"/>
            <a:ext cx="7273010" cy="400110"/>
          </a:xfrm>
          <a:prstGeom prst="rect">
            <a:avLst/>
          </a:prstGeom>
        </p:spPr>
        <p:txBody>
          <a:bodyPr lIns="183600" rIns="183600">
            <a:spAutoFit/>
          </a:bodyPr>
          <a:lstStyle>
            <a:lvl1pPr marL="457200" indent="-457200" fontAlgn="ctr">
              <a:spcBef>
                <a:spcPts val="0"/>
              </a:spcBef>
              <a:spcAft>
                <a:spcPts val="0"/>
              </a:spcAft>
              <a:buFont typeface="+mj-lt"/>
              <a:buAutoNum type="arabicPeriod"/>
              <a:defRPr sz="2000" b="0" i="0" spc="100" baseline="0">
                <a:solidFill>
                  <a:schemeClr val="tx1"/>
                </a:solidFill>
                <a:latin typeface="Segoe UI" panose="020B0502040204020203" pitchFamily="34" charset="0"/>
                <a:ea typeface="Meiryo UI" panose="020B0604030504040204" pitchFamily="50" charset="-128"/>
                <a:cs typeface="HGPGothicE" charset="-128"/>
              </a:defRPr>
            </a:lvl1pPr>
            <a:lvl2pPr marL="609555"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2pPr>
            <a:lvl3pPr marL="1219108"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目次を入力</a:t>
            </a:r>
          </a:p>
        </p:txBody>
      </p:sp>
      <p:sp>
        <p:nvSpPr>
          <p:cNvPr id="10" name="テキスト プレースホルダー 9"/>
          <p:cNvSpPr>
            <a:spLocks noGrp="1"/>
          </p:cNvSpPr>
          <p:nvPr>
            <p:ph type="body" sz="quarter" idx="10" hasCustomPrompt="1"/>
          </p:nvPr>
        </p:nvSpPr>
        <p:spPr>
          <a:xfrm>
            <a:off x="172188" y="1749"/>
            <a:ext cx="9578639" cy="690386"/>
          </a:xfrm>
          <a:prstGeom prst="rect">
            <a:avLst/>
          </a:prstGeom>
        </p:spPr>
        <p:txBody>
          <a:bodyPr anchor="ctr" anchorCtr="0">
            <a:normAutofit/>
          </a:bodyPr>
          <a:lstStyle>
            <a:lvl1pPr marL="0" indent="0">
              <a:buFontTx/>
              <a:buNone/>
              <a:defRPr kumimoji="1" lang="ja-JP" altLang="en-US" sz="2400" b="1" kern="1200" baseline="0" dirty="0" smtClean="0">
                <a:solidFill>
                  <a:schemeClr val="tx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buFont typeface="+mj-lt"/>
              <a:buNone/>
              <a:tabLst/>
              <a:defRPr/>
            </a:pPr>
            <a:r>
              <a:rPr kumimoji="1" lang="ja-JP" altLang="en-US" dirty="0"/>
              <a:t>［目次］</a:t>
            </a:r>
          </a:p>
        </p:txBody>
      </p:sp>
      <p:sp>
        <p:nvSpPr>
          <p:cNvPr id="12" name="TextBox 16"/>
          <p:cNvSpPr txBox="1"/>
          <p:nvPr/>
        </p:nvSpPr>
        <p:spPr>
          <a:xfrm>
            <a:off x="4617886" y="6628710"/>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baseline="0">
                <a:solidFill>
                  <a:schemeClr val="tx1"/>
                </a:solidFill>
                <a:latin typeface="Century Gothic" panose="020B0502020202020204" pitchFamily="34" charset="0"/>
                <a:ea typeface="HGPGothicE" charset="-128"/>
                <a:cs typeface="HGPGothicE" charset="-128"/>
              </a:rPr>
              <a:pPr algn="ctr" fontAlgn="auto">
                <a:spcBef>
                  <a:spcPts val="0"/>
                </a:spcBef>
                <a:spcAft>
                  <a:spcPts val="0"/>
                </a:spcAft>
                <a:defRPr/>
              </a:pPr>
              <a:t>‹#›</a:t>
            </a:fld>
            <a:endParaRPr lang="en-US" sz="1200" b="0" i="0" baseline="0" dirty="0">
              <a:solidFill>
                <a:schemeClr val="tx1"/>
              </a:solidFill>
              <a:latin typeface="Century Gothic" panose="020B0502020202020204" pitchFamily="34" charset="0"/>
              <a:ea typeface="HGPGothicE" charset="-128"/>
              <a:cs typeface="HGPGothicE" charset="-128"/>
            </a:endParaRPr>
          </a:p>
        </p:txBody>
      </p:sp>
      <p:sp>
        <p:nvSpPr>
          <p:cNvPr id="14" name="TextBox 12"/>
          <p:cNvSpPr txBox="1"/>
          <p:nvPr/>
        </p:nvSpPr>
        <p:spPr>
          <a:xfrm>
            <a:off x="2080172" y="6658174"/>
            <a:ext cx="2326767"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ltLang="ja-JP" sz="800" dirty="0">
                <a:solidFill>
                  <a:schemeClr val="tx1"/>
                </a:solidFill>
              </a:rPr>
              <a:t>© 2023 NTT DATA Corporation</a:t>
            </a:r>
          </a:p>
        </p:txBody>
      </p:sp>
      <p:sp>
        <p:nvSpPr>
          <p:cNvPr id="9" name="Rectangle 20"/>
          <p:cNvSpPr/>
          <p:nvPr userDrawn="1"/>
        </p:nvSpPr>
        <p:spPr>
          <a:xfrm>
            <a:off x="0" y="0"/>
            <a:ext cx="194471" cy="18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fontScale="40000" lnSpcReduction="20000"/>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cxnSp>
        <p:nvCxnSpPr>
          <p:cNvPr id="13" name="直線コネクタ 12"/>
          <p:cNvCxnSpPr/>
          <p:nvPr userDrawn="1"/>
        </p:nvCxnSpPr>
        <p:spPr>
          <a:xfrm>
            <a:off x="225918" y="692134"/>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15" name="図 14"/>
          <p:cNvPicPr>
            <a:picLocks noChangeAspect="1"/>
          </p:cNvPicPr>
          <p:nvPr userDrawn="1"/>
        </p:nvPicPr>
        <p:blipFill>
          <a:blip r:embed="rId2"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1" y="3113690"/>
            <a:ext cx="1920158" cy="3744310"/>
          </a:xfrm>
          <a:prstGeom prst="rect">
            <a:avLst/>
          </a:prstGeom>
        </p:spPr>
      </p:pic>
      <p:pic>
        <p:nvPicPr>
          <p:cNvPr id="16" name="図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80376" y="6504431"/>
            <a:ext cx="1070505" cy="295200"/>
          </a:xfrm>
          <a:prstGeom prst="rect">
            <a:avLst/>
          </a:prstGeom>
        </p:spPr>
      </p:pic>
    </p:spTree>
    <p:extLst>
      <p:ext uri="{BB962C8B-B14F-4D97-AF65-F5344CB8AC3E}">
        <p14:creationId xmlns:p14="http://schemas.microsoft.com/office/powerpoint/2010/main" val="3145228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中扉">
    <p:bg>
      <p:bgPr>
        <a:solidFill>
          <a:schemeClr val="accent2"/>
        </a:solidFill>
        <a:effectLst/>
      </p:bgPr>
    </p:bg>
    <p:spTree>
      <p:nvGrpSpPr>
        <p:cNvPr id="1" name=""/>
        <p:cNvGrpSpPr/>
        <p:nvPr/>
      </p:nvGrpSpPr>
      <p:grpSpPr>
        <a:xfrm>
          <a:off x="0" y="0"/>
          <a:ext cx="0" cy="0"/>
          <a:chOff x="0" y="0"/>
          <a:chExt cx="0" cy="0"/>
        </a:xfrm>
      </p:grpSpPr>
      <p:sp>
        <p:nvSpPr>
          <p:cNvPr id="7" name="タイトル 1"/>
          <p:cNvSpPr>
            <a:spLocks noGrp="1"/>
          </p:cNvSpPr>
          <p:nvPr>
            <p:ph type="title" hasCustomPrompt="1"/>
          </p:nvPr>
        </p:nvSpPr>
        <p:spPr>
          <a:xfrm>
            <a:off x="1548000" y="908720"/>
            <a:ext cx="6789376" cy="4412378"/>
          </a:xfrm>
          <a:prstGeom prst="rect">
            <a:avLst/>
          </a:prstGeom>
        </p:spPr>
        <p:txBody>
          <a:bodyPr anchor="ctr" anchorCtr="1">
            <a:normAutofit/>
          </a:bodyPr>
          <a:lstStyle>
            <a:lvl1pPr marL="0" indent="0" algn="ctr">
              <a:defRPr kumimoji="1" lang="ja-JP" altLang="en-US" sz="2400" b="1" kern="1200" baseline="0" dirty="0">
                <a:solidFill>
                  <a:schemeClr val="bg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buFont typeface="+mj-lt"/>
              <a:buNone/>
              <a:tabLst/>
              <a:defRPr/>
            </a:pPr>
            <a:r>
              <a:rPr kumimoji="1" lang="ja-JP" altLang="en-US" dirty="0"/>
              <a:t>［中扉］</a:t>
            </a:r>
          </a:p>
        </p:txBody>
      </p:sp>
      <p:sp>
        <p:nvSpPr>
          <p:cNvPr id="13" name="TextBox 12"/>
          <p:cNvSpPr txBox="1"/>
          <p:nvPr/>
        </p:nvSpPr>
        <p:spPr>
          <a:xfrm>
            <a:off x="231285" y="6670560"/>
            <a:ext cx="2303447"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ltLang="ja-JP" sz="800" dirty="0"/>
              <a:t>© 2023 NTT DATA Corporation</a:t>
            </a:r>
          </a:p>
        </p:txBody>
      </p:sp>
      <p:sp>
        <p:nvSpPr>
          <p:cNvPr id="14" name="TextBox 16"/>
          <p:cNvSpPr txBox="1"/>
          <p:nvPr/>
        </p:nvSpPr>
        <p:spPr>
          <a:xfrm>
            <a:off x="4633846" y="6628710"/>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6" name="図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72036" y="6503752"/>
            <a:ext cx="1087709" cy="296174"/>
          </a:xfrm>
          <a:prstGeom prst="rect">
            <a:avLst/>
          </a:prstGeom>
        </p:spPr>
      </p:pic>
    </p:spTree>
    <p:extLst>
      <p:ext uri="{BB962C8B-B14F-4D97-AF65-F5344CB8AC3E}">
        <p14:creationId xmlns:p14="http://schemas.microsoft.com/office/powerpoint/2010/main" val="3566055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本編">
    <p:spTree>
      <p:nvGrpSpPr>
        <p:cNvPr id="1" name=""/>
        <p:cNvGrpSpPr/>
        <p:nvPr/>
      </p:nvGrpSpPr>
      <p:grpSpPr>
        <a:xfrm>
          <a:off x="0" y="0"/>
          <a:ext cx="0" cy="0"/>
          <a:chOff x="0" y="0"/>
          <a:chExt cx="0" cy="0"/>
        </a:xfrm>
      </p:grpSpPr>
      <p:sp>
        <p:nvSpPr>
          <p:cNvPr id="5" name="Rectangle 20"/>
          <p:cNvSpPr/>
          <p:nvPr/>
        </p:nvSpPr>
        <p:spPr>
          <a:xfrm>
            <a:off x="0" y="0"/>
            <a:ext cx="194471" cy="18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fontScale="40000" lnSpcReduction="20000"/>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200" b="1" baseline="0">
                <a:solidFill>
                  <a:srgbClr val="5F5F5F"/>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7773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参考資料">
    <p:spTree>
      <p:nvGrpSpPr>
        <p:cNvPr id="1" name=""/>
        <p:cNvGrpSpPr/>
        <p:nvPr/>
      </p:nvGrpSpPr>
      <p:grpSpPr>
        <a:xfrm>
          <a:off x="0" y="0"/>
          <a:ext cx="0" cy="0"/>
          <a:chOff x="0" y="0"/>
          <a:chExt cx="0" cy="0"/>
        </a:xfrm>
      </p:grpSpPr>
      <p:sp>
        <p:nvSpPr>
          <p:cNvPr id="5" name="Rectangle 20"/>
          <p:cNvSpPr/>
          <p:nvPr/>
        </p:nvSpPr>
        <p:spPr>
          <a:xfrm>
            <a:off x="0" y="0"/>
            <a:ext cx="9906000" cy="711200"/>
          </a:xfrm>
          <a:prstGeom prst="rect">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200" b="1" baseline="0">
                <a:solidFill>
                  <a:schemeClr val="bg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Rectangle 17"/>
          <p:cNvSpPr/>
          <p:nvPr userDrawn="1"/>
        </p:nvSpPr>
        <p:spPr>
          <a:xfrm>
            <a:off x="0" y="6576141"/>
            <a:ext cx="9906000" cy="288000"/>
          </a:xfrm>
          <a:prstGeom prst="rect">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TextBox 12"/>
          <p:cNvSpPr txBox="1"/>
          <p:nvPr userDrawn="1"/>
        </p:nvSpPr>
        <p:spPr>
          <a:xfrm>
            <a:off x="715440" y="6664072"/>
            <a:ext cx="2677386"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Segoe UI" panose="020B0502040204020203" pitchFamily="34" charset="0"/>
                <a:ea typeface="Segoe UI" panose="020B0502040204020203" pitchFamily="34" charset="0"/>
                <a:cs typeface="Segoe UI" panose="020B0502040204020203" pitchFamily="34" charset="0"/>
              </a:rPr>
              <a:t>© 2023 NTT DATA Corporation</a:t>
            </a:r>
          </a:p>
        </p:txBody>
      </p:sp>
      <p:sp>
        <p:nvSpPr>
          <p:cNvPr id="10" name="TextBox 16"/>
          <p:cNvSpPr txBox="1"/>
          <p:nvPr userDrawn="1"/>
        </p:nvSpPr>
        <p:spPr>
          <a:xfrm>
            <a:off x="4633846" y="662222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11" name="図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64671" y="6609424"/>
            <a:ext cx="831134" cy="226310"/>
          </a:xfrm>
          <a:prstGeom prst="rect">
            <a:avLst/>
          </a:prstGeom>
        </p:spPr>
      </p:pic>
      <p:pic>
        <p:nvPicPr>
          <p:cNvPr id="12" name="図 11"/>
          <p:cNvPicPr>
            <a:picLocks noChangeAspect="1"/>
          </p:cNvPicPr>
          <p:nvPr userDrawn="1"/>
        </p:nvPicPr>
        <p:blipFill>
          <a:blip r:embed="rId3" cstate="screen">
            <a:grayscl/>
            <a:extLst>
              <a:ext uri="{28A0092B-C50C-407E-A947-70E740481C1C}">
                <a14:useLocalDpi xmlns:a14="http://schemas.microsoft.com/office/drawing/2010/main"/>
              </a:ext>
            </a:extLst>
          </a:blip>
          <a:stretch>
            <a:fillRect/>
          </a:stretch>
        </p:blipFill>
        <p:spPr>
          <a:xfrm>
            <a:off x="1" y="5581651"/>
            <a:ext cx="654538" cy="1276350"/>
          </a:xfrm>
          <a:prstGeom prst="rect">
            <a:avLst/>
          </a:prstGeom>
        </p:spPr>
      </p:pic>
    </p:spTree>
    <p:extLst>
      <p:ext uri="{BB962C8B-B14F-4D97-AF65-F5344CB8AC3E}">
        <p14:creationId xmlns:p14="http://schemas.microsoft.com/office/powerpoint/2010/main" val="4751998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参考資料">
    <p:spTree>
      <p:nvGrpSpPr>
        <p:cNvPr id="1" name=""/>
        <p:cNvGrpSpPr/>
        <p:nvPr/>
      </p:nvGrpSpPr>
      <p:grpSpPr>
        <a:xfrm>
          <a:off x="0" y="0"/>
          <a:ext cx="0" cy="0"/>
          <a:chOff x="0" y="0"/>
          <a:chExt cx="0" cy="0"/>
        </a:xfrm>
      </p:grpSpPr>
      <p:sp>
        <p:nvSpPr>
          <p:cNvPr id="5" name="Rectangle 20"/>
          <p:cNvSpPr/>
          <p:nvPr/>
        </p:nvSpPr>
        <p:spPr>
          <a:xfrm>
            <a:off x="0" y="0"/>
            <a:ext cx="9906000" cy="7112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200" b="1" baseline="0">
                <a:solidFill>
                  <a:schemeClr val="bg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Rectangle 17"/>
          <p:cNvSpPr/>
          <p:nvPr userDrawn="1"/>
        </p:nvSpPr>
        <p:spPr>
          <a:xfrm>
            <a:off x="0" y="6576141"/>
            <a:ext cx="9906000" cy="28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TextBox 12"/>
          <p:cNvSpPr txBox="1"/>
          <p:nvPr userDrawn="1"/>
        </p:nvSpPr>
        <p:spPr>
          <a:xfrm>
            <a:off x="715440" y="6664072"/>
            <a:ext cx="2677386"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Segoe UI" panose="020B0502040204020203" pitchFamily="34" charset="0"/>
                <a:ea typeface="Segoe UI" panose="020B0502040204020203" pitchFamily="34" charset="0"/>
                <a:cs typeface="Segoe UI" panose="020B0502040204020203" pitchFamily="34" charset="0"/>
              </a:rPr>
              <a:t>© 2023 NTT DATA Corporation</a:t>
            </a:r>
          </a:p>
        </p:txBody>
      </p:sp>
      <p:sp>
        <p:nvSpPr>
          <p:cNvPr id="10" name="TextBox 16"/>
          <p:cNvSpPr txBox="1"/>
          <p:nvPr userDrawn="1"/>
        </p:nvSpPr>
        <p:spPr>
          <a:xfrm>
            <a:off x="4633846" y="662222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11" name="図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64671" y="6609424"/>
            <a:ext cx="831134" cy="226310"/>
          </a:xfrm>
          <a:prstGeom prst="rect">
            <a:avLst/>
          </a:prstGeom>
        </p:spPr>
      </p:pic>
      <p:pic>
        <p:nvPicPr>
          <p:cNvPr id="12" name="図 11"/>
          <p:cNvPicPr>
            <a:picLocks noChangeAspect="1"/>
          </p:cNvPicPr>
          <p:nvPr userDrawn="1"/>
        </p:nvPicPr>
        <p:blipFill>
          <a:blip r:embed="rId3"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1" y="5581651"/>
            <a:ext cx="654538" cy="1276350"/>
          </a:xfrm>
          <a:prstGeom prst="rect">
            <a:avLst/>
          </a:prstGeom>
        </p:spPr>
      </p:pic>
      <p:sp>
        <p:nvSpPr>
          <p:cNvPr id="2" name="正方形/長方形 1"/>
          <p:cNvSpPr/>
          <p:nvPr userDrawn="1"/>
        </p:nvSpPr>
        <p:spPr>
          <a:xfrm>
            <a:off x="7545288" y="87042"/>
            <a:ext cx="2222826" cy="464503"/>
          </a:xfrm>
          <a:prstGeom prst="rect">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bg1"/>
                </a:solidFill>
                <a:latin typeface="Segoe UI" panose="020B0502040204020203" pitchFamily="34" charset="0"/>
                <a:ea typeface="Meiryo UI" panose="020B0604030504040204" pitchFamily="50" charset="-128"/>
                <a:cs typeface="Meiryo UI" panose="020B0604030504040204" pitchFamily="50" charset="-128"/>
              </a:rPr>
              <a:t>社保事業部受判資料抜粋</a:t>
            </a:r>
            <a:r>
              <a:rPr kumimoji="1" lang="en-US" altLang="ja-JP" sz="1400" dirty="0">
                <a:solidFill>
                  <a:schemeClr val="bg1"/>
                </a:solidFill>
                <a:latin typeface="Segoe UI" panose="020B0502040204020203" pitchFamily="34" charset="0"/>
                <a:ea typeface="Meiryo UI" panose="020B0604030504040204" pitchFamily="50" charset="-128"/>
                <a:cs typeface="Meiryo UI" panose="020B0604030504040204" pitchFamily="50" charset="-128"/>
              </a:rPr>
              <a:t>-</a:t>
            </a:r>
            <a:r>
              <a:rPr kumimoji="1" lang="ja-JP" altLang="en-US" sz="1400" dirty="0">
                <a:solidFill>
                  <a:schemeClr val="bg1"/>
                </a:solidFill>
                <a:latin typeface="Segoe UI" panose="020B0502040204020203" pitchFamily="34" charset="0"/>
                <a:ea typeface="Meiryo UI" panose="020B0604030504040204" pitchFamily="50" charset="-128"/>
                <a:cs typeface="Meiryo UI" panose="020B0604030504040204" pitchFamily="50" charset="-128"/>
              </a:rPr>
              <a:t>計画会議分</a:t>
            </a:r>
            <a:r>
              <a:rPr kumimoji="1" lang="en-US" altLang="ja-JP" sz="1400" dirty="0">
                <a:solidFill>
                  <a:schemeClr val="bg1"/>
                </a:solidFill>
                <a:latin typeface="Segoe UI" panose="020B0502040204020203" pitchFamily="34" charset="0"/>
                <a:ea typeface="Meiryo UI" panose="020B0604030504040204" pitchFamily="50" charset="-128"/>
                <a:cs typeface="Meiryo UI" panose="020B0604030504040204" pitchFamily="50" charset="-128"/>
              </a:rPr>
              <a:t>-</a:t>
            </a:r>
            <a:endParaRPr kumimoji="1" lang="ja-JP" altLang="en-US" sz="1400" dirty="0">
              <a:solidFill>
                <a:schemeClr val="bg1"/>
              </a:solidFill>
              <a:latin typeface="Segoe UI" panose="020B0502040204020203"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005435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タイトルとコンテンツC">
    <p:bg>
      <p:bgPr>
        <a:solidFill>
          <a:schemeClr val="tx1">
            <a:lumMod val="50000"/>
          </a:schemeClr>
        </a:solidFill>
        <a:effectLst/>
      </p:bgPr>
    </p:bg>
    <p:spTree>
      <p:nvGrpSpPr>
        <p:cNvPr id="1" name=""/>
        <p:cNvGrpSpPr/>
        <p:nvPr/>
      </p:nvGrpSpPr>
      <p:grpSpPr>
        <a:xfrm>
          <a:off x="0" y="0"/>
          <a:ext cx="0" cy="0"/>
          <a:chOff x="0" y="0"/>
          <a:chExt cx="0" cy="0"/>
        </a:xfrm>
      </p:grpSpPr>
      <p:sp>
        <p:nvSpPr>
          <p:cNvPr id="12" name="コンテンツ プレースホルダー 2"/>
          <p:cNvSpPr>
            <a:spLocks noGrp="1"/>
          </p:cNvSpPr>
          <p:nvPr>
            <p:ph idx="10" hasCustomPrompt="1"/>
          </p:nvPr>
        </p:nvSpPr>
        <p:spPr>
          <a:xfrm>
            <a:off x="2829901" y="2852936"/>
            <a:ext cx="4247179" cy="828102"/>
          </a:xfrm>
          <a:prstGeom prst="rect">
            <a:avLst/>
          </a:prstGeom>
          <a:ln w="38100">
            <a:solidFill>
              <a:schemeClr val="bg1"/>
            </a:solidFill>
            <a:prstDash val="sysDot"/>
          </a:ln>
        </p:spPr>
        <p:txBody>
          <a:bodyPr lIns="90000" anchor="ctr" anchorCtr="1"/>
          <a:lstStyle>
            <a:lvl1pPr marL="0" indent="0" fontAlgn="ctr">
              <a:spcBef>
                <a:spcPts val="0"/>
              </a:spcBef>
              <a:buFontTx/>
              <a:buNone/>
              <a:defRPr sz="1800" b="0" i="0" spc="79" baseline="0">
                <a:solidFill>
                  <a:schemeClr val="bg1"/>
                </a:solidFill>
                <a:latin typeface="HGPGothicE" charset="-128"/>
                <a:ea typeface="HGPGothicE" charset="-128"/>
                <a:cs typeface="HGPGothicE" charset="-128"/>
              </a:defRPr>
            </a:lvl1pPr>
            <a:lvl2pPr marL="484862" indent="0" fontAlgn="ctr">
              <a:spcBef>
                <a:spcPts val="0"/>
              </a:spcBef>
              <a:buFontTx/>
              <a:buNone/>
              <a:defRPr sz="1800" b="0" i="0" spc="79">
                <a:solidFill>
                  <a:schemeClr val="bg1"/>
                </a:solidFill>
                <a:latin typeface="HGPGothicE" charset="-128"/>
                <a:ea typeface="HGPGothicE" charset="-128"/>
                <a:cs typeface="HGPGothicE" charset="-128"/>
              </a:defRPr>
            </a:lvl2pPr>
            <a:lvl3pPr marL="969724" indent="0" fontAlgn="ctr">
              <a:spcBef>
                <a:spcPts val="0"/>
              </a:spcBef>
              <a:buFontTx/>
              <a:buNone/>
              <a:defRPr sz="1800" b="0" i="0" spc="79">
                <a:solidFill>
                  <a:schemeClr val="bg1"/>
                </a:solidFill>
                <a:latin typeface="HGPGothicE" charset="-128"/>
                <a:ea typeface="HGPGothicE" charset="-128"/>
                <a:cs typeface="HGPGothicE" charset="-128"/>
              </a:defRPr>
            </a:lvl3pPr>
            <a:lvl4pPr marL="1454588" indent="0">
              <a:buFontTx/>
              <a:buNone/>
              <a:defRPr>
                <a:solidFill>
                  <a:schemeClr val="tx2"/>
                </a:solidFill>
              </a:defRPr>
            </a:lvl4pPr>
            <a:lvl5pPr marL="1939450" indent="0">
              <a:buFontTx/>
              <a:buNone/>
              <a:defRPr>
                <a:solidFill>
                  <a:schemeClr val="tx2"/>
                </a:solidFill>
              </a:defRPr>
            </a:lvl5pPr>
          </a:lstStyle>
          <a:p>
            <a:pPr algn="ctr"/>
            <a:r>
              <a:rPr lang="ja-JP" altLang="en-US" sz="1800" spc="200">
                <a:solidFill>
                  <a:srgbClr val="FFFFFF"/>
                </a:solidFill>
                <a:latin typeface="HGPGothicE" charset="-128"/>
                <a:ea typeface="HGPGothicE" charset="-128"/>
                <a:cs typeface="HGPGothicE" charset="-128"/>
              </a:rPr>
              <a:t>写真</a:t>
            </a:r>
            <a:r>
              <a:rPr lang="en-US" altLang="ja-JP" sz="1800" spc="200">
                <a:solidFill>
                  <a:srgbClr val="FFFFFF"/>
                </a:solidFill>
                <a:latin typeface="HGPGothicE" charset="-128"/>
                <a:ea typeface="HGPGothicE" charset="-128"/>
                <a:cs typeface="HGPGothicE" charset="-128"/>
              </a:rPr>
              <a:t>/</a:t>
            </a:r>
            <a:r>
              <a:rPr lang="ja-JP" altLang="en-US" sz="1800" spc="200">
                <a:solidFill>
                  <a:srgbClr val="FFFFFF"/>
                </a:solidFill>
                <a:latin typeface="HGPGothicE" charset="-128"/>
                <a:ea typeface="HGPGothicE" charset="-128"/>
                <a:cs typeface="HGPGothicE" charset="-128"/>
              </a:rPr>
              <a:t>動画を貼付</a:t>
            </a:r>
            <a:endParaRPr lang="ja-JP" altLang="en-US" sz="1800" spc="200" dirty="0">
              <a:solidFill>
                <a:srgbClr val="FFFFFF"/>
              </a:solidFill>
              <a:latin typeface="HGPGothicE" charset="-128"/>
              <a:ea typeface="HGPGothicE" charset="-128"/>
              <a:cs typeface="HGPGothicE" charset="-128"/>
            </a:endParaRPr>
          </a:p>
        </p:txBody>
      </p:sp>
      <p:sp>
        <p:nvSpPr>
          <p:cNvPr id="6" name="TextBox 12"/>
          <p:cNvSpPr txBox="1"/>
          <p:nvPr/>
        </p:nvSpPr>
        <p:spPr>
          <a:xfrm>
            <a:off x="231284" y="6670560"/>
            <a:ext cx="2225439"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ltLang="ja-JP" sz="800" dirty="0"/>
              <a:t>© 2023 NTT DATA Corporation</a:t>
            </a:r>
          </a:p>
        </p:txBody>
      </p:sp>
      <p:sp>
        <p:nvSpPr>
          <p:cNvPr id="8" name="TextBox 16"/>
          <p:cNvSpPr txBox="1"/>
          <p:nvPr/>
        </p:nvSpPr>
        <p:spPr>
          <a:xfrm>
            <a:off x="4633846" y="6628710"/>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10" name="図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481394" y="6503752"/>
            <a:ext cx="1178351" cy="296174"/>
          </a:xfrm>
          <a:prstGeom prst="rect">
            <a:avLst/>
          </a:prstGeom>
        </p:spPr>
      </p:pic>
    </p:spTree>
    <p:extLst>
      <p:ext uri="{BB962C8B-B14F-4D97-AF65-F5344CB8AC3E}">
        <p14:creationId xmlns:p14="http://schemas.microsoft.com/office/powerpoint/2010/main" val="3879581413"/>
      </p:ext>
    </p:extLst>
  </p:cSld>
  <p:clrMapOvr>
    <a:masterClrMapping/>
  </p:clrMapOvr>
  <p:extLst>
    <p:ext uri="{DCECCB84-F9BA-43D5-87BE-67443E8EF086}">
      <p15:sldGuideLst xmlns:p15="http://schemas.microsoft.com/office/powerpoint/2012/main">
        <p15:guide id="1" orient="horz" pos="2160">
          <p15:clr>
            <a:srgbClr val="FBAE40"/>
          </p15:clr>
        </p15:guide>
        <p15:guide id="2" pos="33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次">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9A2B2F6D-705F-4251-969F-C7502713D97B}"/>
              </a:ext>
            </a:extLst>
          </p:cNvPr>
          <p:cNvSpPr>
            <a:spLocks noGrp="1"/>
          </p:cNvSpPr>
          <p:nvPr>
            <p:ph type="body" sz="quarter" idx="11" hasCustomPrompt="1"/>
          </p:nvPr>
        </p:nvSpPr>
        <p:spPr>
          <a:xfrm>
            <a:off x="2144713" y="908049"/>
            <a:ext cx="7272000" cy="5544000"/>
          </a:xfrm>
          <a:prstGeom prst="rect">
            <a:avLst/>
          </a:prstGeom>
        </p:spPr>
        <p:txBody>
          <a:bodyPr/>
          <a:lstStyle>
            <a:lvl1pPr marL="457200" indent="-457200">
              <a:buFont typeface="+mj-lt"/>
              <a:buAutoNum type="arabicPeriod"/>
              <a:defRPr sz="2000"/>
            </a:lvl1pPr>
            <a:lvl2pPr>
              <a:defRPr sz="2000"/>
            </a:lvl2pPr>
            <a:lvl3pPr>
              <a:defRPr sz="2000"/>
            </a:lvl3pPr>
            <a:lvl4pPr>
              <a:defRPr sz="2000"/>
            </a:lvl4pPr>
            <a:lvl5pPr>
              <a:defRPr sz="2000"/>
            </a:lvl5pPr>
          </a:lstStyle>
          <a:p>
            <a:pPr lvl="0"/>
            <a:r>
              <a:rPr kumimoji="1" lang="ja-JP" altLang="en-US" dirty="0"/>
              <a:t>目次の入力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pic>
        <p:nvPicPr>
          <p:cNvPr id="11" name="図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91166" y="6504431"/>
            <a:ext cx="1159714" cy="295200"/>
          </a:xfrm>
          <a:prstGeom prst="rect">
            <a:avLst/>
          </a:prstGeom>
        </p:spPr>
      </p:pic>
      <p:sp>
        <p:nvSpPr>
          <p:cNvPr id="15" name="タイトル 1"/>
          <p:cNvSpPr>
            <a:spLocks noGrp="1"/>
          </p:cNvSpPr>
          <p:nvPr>
            <p:ph type="title" hasCustomPrompt="1"/>
          </p:nvPr>
        </p:nvSpPr>
        <p:spPr>
          <a:xfrm>
            <a:off x="172186" y="1747"/>
            <a:ext cx="9578639" cy="730799"/>
          </a:xfrm>
          <a:prstGeom prst="rect">
            <a:avLst/>
          </a:prstGeom>
        </p:spPr>
        <p:txBody>
          <a:bodyPr anchor="ctr" anchorCtr="0">
            <a:normAutofit/>
          </a:bodyPr>
          <a:lstStyle>
            <a:lvl1pPr>
              <a:defRPr lang="ja-JP" altLang="en-US" sz="2400" spc="0" dirty="0" smtClean="0">
                <a:solidFill>
                  <a:schemeClr val="tx1"/>
                </a:solidFill>
                <a:latin typeface="+mj-ea"/>
                <a:ea typeface="+mj-ea"/>
                <a:cs typeface="Arial"/>
              </a:defRPr>
            </a:lvl1pPr>
          </a:lstStyle>
          <a:p>
            <a:pPr marL="226468" marR="0" lvl="0" indent="-226468" defTabSz="609555" latinLnBrk="0">
              <a:lnSpc>
                <a:spcPct val="100000"/>
              </a:lnSpc>
              <a:spcBef>
                <a:spcPct val="20000"/>
              </a:spcBef>
              <a:buClrTx/>
              <a:buSzTx/>
              <a:buFont typeface="Arial" pitchFamily="34" charset="0"/>
              <a:buNone/>
              <a:tabLst/>
            </a:pPr>
            <a:r>
              <a:rPr kumimoji="1" lang="ja-JP" altLang="en-US" dirty="0"/>
              <a:t>［目次］</a:t>
            </a:r>
          </a:p>
        </p:txBody>
      </p:sp>
      <p:sp>
        <p:nvSpPr>
          <p:cNvPr id="10" name="TextBox 12"/>
          <p:cNvSpPr txBox="1"/>
          <p:nvPr userDrawn="1"/>
        </p:nvSpPr>
        <p:spPr>
          <a:xfrm>
            <a:off x="2080172" y="6580944"/>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mn-lt"/>
                <a:ea typeface="HGPGothicE" charset="-128"/>
                <a:cs typeface="Meiryo UI" pitchFamily="50" charset="-128"/>
              </a:rPr>
              <a:t>© 2023 NTT DATA Corporation</a:t>
            </a:r>
          </a:p>
        </p:txBody>
      </p:sp>
      <p:sp>
        <p:nvSpPr>
          <p:cNvPr id="12" name="TextBox 16"/>
          <p:cNvSpPr txBox="1"/>
          <p:nvPr userDrawn="1"/>
        </p:nvSpPr>
        <p:spPr>
          <a:xfrm>
            <a:off x="4617884"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tx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tx1"/>
              </a:solidFill>
              <a:latin typeface="HGPGothicE" charset="-128"/>
              <a:ea typeface="HGPGothicE" charset="-128"/>
              <a:cs typeface="HGPGothicE" charset="-128"/>
            </a:endParaRPr>
          </a:p>
        </p:txBody>
      </p:sp>
    </p:spTree>
    <p:extLst>
      <p:ext uri="{BB962C8B-B14F-4D97-AF65-F5344CB8AC3E}">
        <p14:creationId xmlns:p14="http://schemas.microsoft.com/office/powerpoint/2010/main" val="19272321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クロージングロゴ">
    <p:spTree>
      <p:nvGrpSpPr>
        <p:cNvPr id="1" name=""/>
        <p:cNvGrpSpPr/>
        <p:nvPr/>
      </p:nvGrpSpPr>
      <p:grpSpPr>
        <a:xfrm>
          <a:off x="0" y="0"/>
          <a:ext cx="0" cy="0"/>
          <a:chOff x="0" y="0"/>
          <a:chExt cx="0" cy="0"/>
        </a:xfrm>
      </p:grpSpPr>
      <p:sp>
        <p:nvSpPr>
          <p:cNvPr id="8" name="TextBox 12"/>
          <p:cNvSpPr txBox="1"/>
          <p:nvPr/>
        </p:nvSpPr>
        <p:spPr>
          <a:xfrm>
            <a:off x="7293260" y="6580946"/>
            <a:ext cx="2457568"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lgn="r"/>
            <a:r>
              <a:rPr lang="en-US" altLang="ja-JP" sz="800" dirty="0">
                <a:solidFill>
                  <a:schemeClr val="tx1"/>
                </a:solidFill>
              </a:rPr>
              <a:t>© 2023 NTT DATA Corporation</a:t>
            </a:r>
          </a:p>
        </p:txBody>
      </p:sp>
      <p:pic>
        <p:nvPicPr>
          <p:cNvPr id="5" name="図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92551" y="2976092"/>
            <a:ext cx="3320898" cy="950376"/>
          </a:xfrm>
          <a:prstGeom prst="rect">
            <a:avLst/>
          </a:prstGeom>
        </p:spPr>
      </p:pic>
      <p:pic>
        <p:nvPicPr>
          <p:cNvPr id="6" name="図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 y="3113690"/>
            <a:ext cx="1920158" cy="3744310"/>
          </a:xfrm>
          <a:prstGeom prst="rect">
            <a:avLst/>
          </a:prstGeom>
        </p:spPr>
      </p:pic>
    </p:spTree>
    <p:extLst>
      <p:ext uri="{BB962C8B-B14F-4D97-AF65-F5344CB8AC3E}">
        <p14:creationId xmlns:p14="http://schemas.microsoft.com/office/powerpoint/2010/main" val="1825864673"/>
      </p:ext>
    </p:extLst>
  </p:cSld>
  <p:clrMapOvr>
    <a:masterClrMapping/>
  </p:clrMapOvr>
  <p:extLst>
    <p:ext uri="{DCECCB84-F9BA-43D5-87BE-67443E8EF086}">
      <p15:sldGuideLst xmlns:p15="http://schemas.microsoft.com/office/powerpoint/2012/main">
        <p15:guide id="1" orient="horz" pos="2160">
          <p15:clr>
            <a:srgbClr val="FBAE40"/>
          </p15:clr>
        </p15:guide>
        <p15:guide id="2" pos="33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a:xfrm>
            <a:off x="297366" y="0"/>
            <a:ext cx="8006575" cy="404664"/>
          </a:xfrm>
          <a:prstGeom prst="rect">
            <a:avLst/>
          </a:prstGeom>
        </p:spPr>
        <p:txBody>
          <a:bodyPr anchor="ctr"/>
          <a:lstStyle>
            <a:lvl1pPr>
              <a:defRPr sz="2400" b="1">
                <a:solidFill>
                  <a:schemeClr val="accent2"/>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マスター タイトルの書式設定</a:t>
            </a:r>
          </a:p>
        </p:txBody>
      </p:sp>
    </p:spTree>
    <p:extLst>
      <p:ext uri="{BB962C8B-B14F-4D97-AF65-F5344CB8AC3E}">
        <p14:creationId xmlns:p14="http://schemas.microsoft.com/office/powerpoint/2010/main" val="1022746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タイトルとコンテンツA">
    <p:spTree>
      <p:nvGrpSpPr>
        <p:cNvPr id="1" name=""/>
        <p:cNvGrpSpPr/>
        <p:nvPr/>
      </p:nvGrpSpPr>
      <p:grpSpPr>
        <a:xfrm>
          <a:off x="0" y="0"/>
          <a:ext cx="0" cy="0"/>
          <a:chOff x="0" y="0"/>
          <a:chExt cx="0" cy="0"/>
        </a:xfrm>
      </p:grpSpPr>
      <p:sp>
        <p:nvSpPr>
          <p:cNvPr id="4"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HGPGothicE" charset="-128"/>
                <a:ea typeface="HGPGothicE" charset="-128"/>
                <a:cs typeface="HGPGothicE"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
        <p:nvSpPr>
          <p:cNvPr id="8" name="タイトル 1"/>
          <p:cNvSpPr>
            <a:spLocks noGrp="1"/>
          </p:cNvSpPr>
          <p:nvPr>
            <p:ph type="title" hasCustomPrompt="1"/>
          </p:nvPr>
        </p:nvSpPr>
        <p:spPr>
          <a:xfrm>
            <a:off x="172186" y="2902"/>
            <a:ext cx="9578639" cy="730799"/>
          </a:xfrm>
          <a:prstGeom prst="rect">
            <a:avLst/>
          </a:prstGeom>
        </p:spPr>
        <p:txBody>
          <a:bodyPr tIns="108000" anchor="ctr" anchorCtr="0">
            <a:normAutofit/>
          </a:bodyPr>
          <a:lstStyle>
            <a:lvl1pPr>
              <a:defRPr lang="ja-JP" altLang="en-US" sz="2400" spc="0" dirty="0" smtClean="0">
                <a:solidFill>
                  <a:schemeClr val="accent2"/>
                </a:solidFill>
                <a:latin typeface="+mj-ea"/>
                <a:ea typeface="+mj-ea"/>
                <a:cs typeface="Arial"/>
              </a:defRPr>
            </a:lvl1pPr>
          </a:lstStyle>
          <a:p>
            <a:pPr marL="226468" marR="0" lvl="0" indent="-226468" defTabSz="609555" latinLnBrk="0">
              <a:lnSpc>
                <a:spcPct val="100000"/>
              </a:lnSpc>
              <a:spcBef>
                <a:spcPct val="20000"/>
              </a:spcBef>
              <a:buClrTx/>
              <a:buSzTx/>
              <a:buFont typeface="+mj-lt"/>
              <a:buNone/>
              <a:tabLst/>
            </a:pPr>
            <a:r>
              <a:rPr kumimoji="1" lang="ja-JP" altLang="en-US" dirty="0"/>
              <a:t>［タイトル］</a:t>
            </a:r>
          </a:p>
        </p:txBody>
      </p:sp>
    </p:spTree>
    <p:extLst>
      <p:ext uri="{BB962C8B-B14F-4D97-AF65-F5344CB8AC3E}">
        <p14:creationId xmlns:p14="http://schemas.microsoft.com/office/powerpoint/2010/main" val="9002903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678251" y="0"/>
            <a:ext cx="7625690" cy="664180"/>
          </a:xfrm>
          <a:prstGeom prst="rect">
            <a:avLst/>
          </a:prstGeom>
        </p:spPr>
        <p:txBody>
          <a:bodyPr/>
          <a:lstStyle/>
          <a:p>
            <a:r>
              <a:rPr kumimoji="1" lang="ja-JP" altLang="en-US"/>
              <a:t>マスター タイトルの書式設定</a:t>
            </a:r>
          </a:p>
        </p:txBody>
      </p:sp>
    </p:spTree>
    <p:extLst>
      <p:ext uri="{BB962C8B-B14F-4D97-AF65-F5344CB8AC3E}">
        <p14:creationId xmlns:p14="http://schemas.microsoft.com/office/powerpoint/2010/main" val="14385833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_タイトルとコンテンツB">
    <p:spTree>
      <p:nvGrpSpPr>
        <p:cNvPr id="1" name=""/>
        <p:cNvGrpSpPr/>
        <p:nvPr/>
      </p:nvGrpSpPr>
      <p:grpSpPr>
        <a:xfrm>
          <a:off x="0" y="0"/>
          <a:ext cx="0" cy="0"/>
          <a:chOff x="0" y="0"/>
          <a:chExt cx="0" cy="0"/>
        </a:xfrm>
      </p:grpSpPr>
      <p:sp>
        <p:nvSpPr>
          <p:cNvPr id="5" name="Rectangle 20"/>
          <p:cNvSpPr/>
          <p:nvPr userDrawn="1"/>
        </p:nvSpPr>
        <p:spPr>
          <a:xfrm>
            <a:off x="0" y="0"/>
            <a:ext cx="9906000" cy="7337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defTabSz="914400"/>
            <a:endParaRPr lang="en-US" sz="1800" dirty="0">
              <a:solidFill>
                <a:srgbClr val="FFFFFF"/>
              </a:solidFill>
            </a:endParaRPr>
          </a:p>
        </p:txBody>
      </p:sp>
      <p:sp>
        <p:nvSpPr>
          <p:cNvPr id="6" name="テキスト プレースホルダー 9"/>
          <p:cNvSpPr>
            <a:spLocks noGrp="1"/>
          </p:cNvSpPr>
          <p:nvPr>
            <p:ph type="body" sz="quarter" idx="10" hasCustomPrompt="1"/>
          </p:nvPr>
        </p:nvSpPr>
        <p:spPr>
          <a:xfrm>
            <a:off x="172187" y="2902"/>
            <a:ext cx="9570131" cy="720000"/>
          </a:xfrm>
          <a:prstGeom prst="rect">
            <a:avLst/>
          </a:prstGeom>
        </p:spPr>
        <p:txBody>
          <a:bodyPr tIns="108000" anchor="ctr" anchorCtr="0">
            <a:normAutofit/>
          </a:bodyPr>
          <a:lstStyle>
            <a:lvl1pPr marL="0" indent="0">
              <a:buFont typeface="+mj-lt"/>
              <a:buNone/>
              <a:defRPr sz="2400" baseline="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473472" y="721271"/>
            <a:ext cx="8944148" cy="5256410"/>
          </a:xfrm>
          <a:prstGeom prst="rect">
            <a:avLst/>
          </a:prstGeom>
        </p:spPr>
        <p:txBody>
          <a:bodyPr lIns="90000"/>
          <a:lstStyle>
            <a:lvl1pPr marL="0" indent="0" fontAlgn="ctr">
              <a:spcBef>
                <a:spcPts val="0"/>
              </a:spcBef>
              <a:buFont typeface="Arial" charset="0"/>
              <a:buNone/>
              <a:defRPr sz="18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Tree>
    <p:extLst>
      <p:ext uri="{BB962C8B-B14F-4D97-AF65-F5344CB8AC3E}">
        <p14:creationId xmlns:p14="http://schemas.microsoft.com/office/powerpoint/2010/main" val="21717839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850521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30390880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2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24495633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3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8707583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4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1020477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中扉">
    <p:bg>
      <p:bgPr>
        <a:solidFill>
          <a:schemeClr val="accent2"/>
        </a:solidFill>
        <a:effectLst/>
      </p:bgPr>
    </p:bg>
    <p:spTree>
      <p:nvGrpSpPr>
        <p:cNvPr id="1" name=""/>
        <p:cNvGrpSpPr/>
        <p:nvPr/>
      </p:nvGrpSpPr>
      <p:grpSpPr>
        <a:xfrm>
          <a:off x="0" y="0"/>
          <a:ext cx="0" cy="0"/>
          <a:chOff x="0" y="0"/>
          <a:chExt cx="0" cy="0"/>
        </a:xfrm>
      </p:grpSpPr>
      <p:sp>
        <p:nvSpPr>
          <p:cNvPr id="7" name="タイトル 1"/>
          <p:cNvSpPr>
            <a:spLocks noGrp="1"/>
          </p:cNvSpPr>
          <p:nvPr>
            <p:ph type="title" hasCustomPrompt="1"/>
          </p:nvPr>
        </p:nvSpPr>
        <p:spPr>
          <a:xfrm>
            <a:off x="1548000" y="908720"/>
            <a:ext cx="6789376" cy="4412378"/>
          </a:xfrm>
          <a:prstGeom prst="rect">
            <a:avLst/>
          </a:prstGeom>
        </p:spPr>
        <p:txBody>
          <a:bodyPr anchor="ctr" anchorCtr="1">
            <a:normAutofit/>
          </a:bodyPr>
          <a:lstStyle>
            <a:lvl1pPr algn="ctr">
              <a:defRPr sz="2400" spc="200" baseline="0">
                <a:solidFill>
                  <a:srgbClr val="FFFFFF"/>
                </a:solidFill>
              </a:defRPr>
            </a:lvl1pPr>
          </a:lstStyle>
          <a:p>
            <a:r>
              <a:rPr kumimoji="1" lang="ja-JP" altLang="en-US" dirty="0"/>
              <a:t>［中扉］</a:t>
            </a:r>
          </a:p>
        </p:txBody>
      </p:sp>
      <p:pic>
        <p:nvPicPr>
          <p:cNvPr id="15" name="図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481392" y="6503752"/>
            <a:ext cx="1178351" cy="296174"/>
          </a:xfrm>
          <a:prstGeom prst="rect">
            <a:avLst/>
          </a:prstGeom>
        </p:spPr>
      </p:pic>
      <p:sp>
        <p:nvSpPr>
          <p:cNvPr id="9" name="TextBox 12"/>
          <p:cNvSpPr txBox="1"/>
          <p:nvPr userDrawn="1"/>
        </p:nvSpPr>
        <p:spPr>
          <a:xfrm>
            <a:off x="231285" y="6593330"/>
            <a:ext cx="1616243"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n-lt"/>
                <a:ea typeface="HGPGothicE" charset="-128"/>
                <a:cs typeface="Meiryo UI" pitchFamily="50" charset="-128"/>
              </a:rPr>
              <a:t>© 2023 NTT DATA Corporation</a:t>
            </a:r>
          </a:p>
        </p:txBody>
      </p:sp>
      <p:sp>
        <p:nvSpPr>
          <p:cNvPr id="8" name="TextBox 16"/>
          <p:cNvSpPr txBox="1"/>
          <p:nvPr userDrawn="1"/>
        </p:nvSpPr>
        <p:spPr>
          <a:xfrm>
            <a:off x="4633845"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bg1"/>
              </a:solidFill>
              <a:latin typeface="HGPGothicE" charset="-128"/>
              <a:ea typeface="HGPGothicE" charset="-128"/>
              <a:cs typeface="HGPGothicE" charset="-128"/>
            </a:endParaRPr>
          </a:p>
        </p:txBody>
      </p:sp>
    </p:spTree>
    <p:extLst>
      <p:ext uri="{BB962C8B-B14F-4D97-AF65-F5344CB8AC3E}">
        <p14:creationId xmlns:p14="http://schemas.microsoft.com/office/powerpoint/2010/main" val="9791815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5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11495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2_タイトルとコンテンツB">
    <p:spTree>
      <p:nvGrpSpPr>
        <p:cNvPr id="1" name=""/>
        <p:cNvGrpSpPr/>
        <p:nvPr/>
      </p:nvGrpSpPr>
      <p:grpSpPr>
        <a:xfrm>
          <a:off x="0" y="0"/>
          <a:ext cx="0" cy="0"/>
          <a:chOff x="0" y="0"/>
          <a:chExt cx="0" cy="0"/>
        </a:xfrm>
      </p:grpSpPr>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400" b="1" baseline="0">
                <a:solidFill>
                  <a:srgbClr val="5F5F5F"/>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9" name="正方形/長方形 8"/>
          <p:cNvSpPr/>
          <p:nvPr userDrawn="1"/>
        </p:nvSpPr>
        <p:spPr>
          <a:xfrm>
            <a:off x="-3368" y="-2"/>
            <a:ext cx="2869021" cy="687903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Segoe UI" panose="020B0502040204020203" pitchFamily="34" charset="0"/>
              <a:ea typeface="Meiryo UI" panose="020B0604030504040204" pitchFamily="50" charset="-128"/>
              <a:cs typeface="Meiryo UI" panose="020B0604030504040204" pitchFamily="50" charset="-128"/>
            </a:endParaRPr>
          </a:p>
        </p:txBody>
      </p:sp>
      <p:pic>
        <p:nvPicPr>
          <p:cNvPr id="8" name="図 7"/>
          <p:cNvPicPr>
            <a:picLocks noChangeAspect="1"/>
          </p:cNvPicPr>
          <p:nvPr userDrawn="1"/>
        </p:nvPicPr>
        <p:blipFill rotWithShape="1">
          <a:blip r:embed="rId2" cstate="print">
            <a:extLst>
              <a:ext uri="{28A0092B-C50C-407E-A947-70E740481C1C}">
                <a14:useLocalDpi xmlns:a14="http://schemas.microsoft.com/office/drawing/2010/main" val="0"/>
              </a:ext>
            </a:extLst>
          </a:blip>
          <a:srcRect r="9015"/>
          <a:stretch/>
        </p:blipFill>
        <p:spPr>
          <a:xfrm>
            <a:off x="495754" y="-3"/>
            <a:ext cx="9411690" cy="6879601"/>
          </a:xfrm>
          <a:prstGeom prst="rect">
            <a:avLst/>
          </a:prstGeom>
        </p:spPr>
      </p:pic>
      <p:sp>
        <p:nvSpPr>
          <p:cNvPr id="2" name="正方形/長方形 1"/>
          <p:cNvSpPr/>
          <p:nvPr userDrawn="1"/>
        </p:nvSpPr>
        <p:spPr>
          <a:xfrm>
            <a:off x="9524" y="-1"/>
            <a:ext cx="9897920" cy="6879030"/>
          </a:xfrm>
          <a:prstGeom prst="rect">
            <a:avLst/>
          </a:prstGeom>
          <a:solidFill>
            <a:srgbClr val="FFFFFF">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Segoe UI" panose="020B0502040204020203"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9834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A">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06ACBF3F-D8C8-49E5-AED6-9B2012FC0A11}"/>
              </a:ext>
            </a:extLst>
          </p:cNvPr>
          <p:cNvSpPr>
            <a:spLocks noGrp="1"/>
          </p:cNvSpPr>
          <p:nvPr>
            <p:ph type="body" sz="quarter" idx="11" hasCustomPrompt="1"/>
          </p:nvPr>
        </p:nvSpPr>
        <p:spPr>
          <a:xfrm>
            <a:off x="471488" y="908050"/>
            <a:ext cx="8946000" cy="5256000"/>
          </a:xfrm>
          <a:prstGeom prst="rect">
            <a:avLst/>
          </a:prstGeom>
        </p:spPr>
        <p:txBody>
          <a:bodyPr/>
          <a:lstStyle>
            <a:lvl1pPr marL="0" indent="0">
              <a:buNone/>
              <a:defRPr sz="2000"/>
            </a:lvl1pPr>
            <a:lvl2pPr>
              <a:defRPr sz="2000"/>
            </a:lvl2pPr>
            <a:lvl3pPr>
              <a:defRPr sz="2000"/>
            </a:lvl3pPr>
            <a:lvl4pPr>
              <a:defRPr sz="2000"/>
            </a:lvl4pPr>
            <a:lvl5pPr>
              <a:defRPr sz="2000"/>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8" name="タイトル 1"/>
          <p:cNvSpPr>
            <a:spLocks noGrp="1"/>
          </p:cNvSpPr>
          <p:nvPr>
            <p:ph type="title" hasCustomPrompt="1"/>
          </p:nvPr>
        </p:nvSpPr>
        <p:spPr>
          <a:xfrm>
            <a:off x="172186" y="2902"/>
            <a:ext cx="9578639" cy="730799"/>
          </a:xfrm>
          <a:prstGeom prst="rect">
            <a:avLst/>
          </a:prstGeom>
        </p:spPr>
        <p:txBody>
          <a:bodyPr tIns="108000" anchor="ctr" anchorCtr="0">
            <a:normAutofit/>
          </a:bodyPr>
          <a:lstStyle>
            <a:lvl1pPr>
              <a:defRPr lang="ja-JP" altLang="en-US" sz="2400" spc="0" dirty="0" smtClean="0">
                <a:solidFill>
                  <a:schemeClr val="accent2"/>
                </a:solidFill>
                <a:latin typeface="+mj-ea"/>
                <a:ea typeface="+mj-ea"/>
                <a:cs typeface="Arial"/>
              </a:defRPr>
            </a:lvl1pPr>
          </a:lstStyle>
          <a:p>
            <a:pPr marL="226468" marR="0" lvl="0" indent="-226468" defTabSz="609555" latinLnBrk="0">
              <a:lnSpc>
                <a:spcPct val="100000"/>
              </a:lnSpc>
              <a:spcBef>
                <a:spcPct val="20000"/>
              </a:spcBef>
              <a:buClrTx/>
              <a:buSzTx/>
              <a:buFont typeface="+mj-lt"/>
              <a:buNone/>
              <a:tabLst/>
            </a:pPr>
            <a:r>
              <a:rPr kumimoji="1" lang="ja-JP" altLang="en-US" dirty="0"/>
              <a:t>［タイトル］</a:t>
            </a:r>
          </a:p>
        </p:txBody>
      </p:sp>
    </p:spTree>
    <p:extLst>
      <p:ext uri="{BB962C8B-B14F-4D97-AF65-F5344CB8AC3E}">
        <p14:creationId xmlns:p14="http://schemas.microsoft.com/office/powerpoint/2010/main" val="305101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クロージングロゴ">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5" name="TextBox 12"/>
          <p:cNvSpPr txBox="1"/>
          <p:nvPr userDrawn="1"/>
        </p:nvSpPr>
        <p:spPr>
          <a:xfrm>
            <a:off x="8147538" y="6580944"/>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mn-lt"/>
                <a:ea typeface="HGPGothicE" charset="-128"/>
                <a:cs typeface="Meiryo UI" pitchFamily="50" charset="-128"/>
              </a:rPr>
              <a:t>© 2023 NTT DATA Corporation</a:t>
            </a:r>
          </a:p>
        </p:txBody>
      </p:sp>
      <p:pic>
        <p:nvPicPr>
          <p:cNvPr id="9" name="図 8">
            <a:extLst>
              <a:ext uri="{FF2B5EF4-FFF2-40B4-BE49-F238E27FC236}">
                <a16:creationId xmlns:a16="http://schemas.microsoft.com/office/drawing/2014/main" id="{ACADA7E2-D9D3-BC40-8FC4-799425A0472E}"/>
              </a:ext>
            </a:extLst>
          </p:cNvPr>
          <p:cNvPicPr>
            <a:picLocks noChangeAspect="1"/>
          </p:cNvPicPr>
          <p:nvPr userDrawn="1"/>
        </p:nvPicPr>
        <p:blipFill>
          <a:blip r:embed="rId3"/>
          <a:stretch>
            <a:fillRect/>
          </a:stretch>
        </p:blipFill>
        <p:spPr>
          <a:xfrm>
            <a:off x="2890200" y="2715950"/>
            <a:ext cx="4125600" cy="1413400"/>
          </a:xfrm>
          <a:prstGeom prst="rect">
            <a:avLst/>
          </a:prstGeom>
        </p:spPr>
      </p:pic>
    </p:spTree>
    <p:extLst>
      <p:ext uri="{BB962C8B-B14F-4D97-AF65-F5344CB8AC3E}">
        <p14:creationId xmlns:p14="http://schemas.microsoft.com/office/powerpoint/2010/main" val="11185968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28689" y="658906"/>
            <a:ext cx="8023860" cy="819374"/>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spcBef>
                <a:spcPts val="979"/>
              </a:spcBef>
              <a:defRPr/>
            </a:lvl1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F3D4865-51F0-4330-A8F5-306148EB4590}" type="datetime1">
              <a:rPr lang="en-US" altLang="ja-JP" smtClean="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18547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495515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pic>
        <p:nvPicPr>
          <p:cNvPr id="4" name="図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859" y="-18423"/>
            <a:ext cx="9982200" cy="6876425"/>
          </a:xfrm>
          <a:prstGeom prst="rect">
            <a:avLst/>
          </a:prstGeom>
        </p:spPr>
      </p:pic>
      <p:pic>
        <p:nvPicPr>
          <p:cNvPr id="3" name="図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241032" y="2713166"/>
            <a:ext cx="3708400" cy="1431668"/>
          </a:xfrm>
          <a:prstGeom prst="rect">
            <a:avLst/>
          </a:prstGeom>
          <a:effectLst>
            <a:outerShdw blurRad="50800" dist="38100" dir="2700000" algn="tl" rotWithShape="0">
              <a:schemeClr val="tx1">
                <a:alpha val="40000"/>
              </a:schemeClr>
            </a:outerShdw>
          </a:effectLst>
        </p:spPr>
      </p:pic>
    </p:spTree>
    <p:extLst>
      <p:ext uri="{BB962C8B-B14F-4D97-AF65-F5344CB8AC3E}">
        <p14:creationId xmlns:p14="http://schemas.microsoft.com/office/powerpoint/2010/main" val="3266211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タイトルとコンテンツB">
    <p:spTree>
      <p:nvGrpSpPr>
        <p:cNvPr id="1" name=""/>
        <p:cNvGrpSpPr/>
        <p:nvPr/>
      </p:nvGrpSpPr>
      <p:grpSpPr>
        <a:xfrm>
          <a:off x="0" y="0"/>
          <a:ext cx="0" cy="0"/>
          <a:chOff x="0" y="0"/>
          <a:chExt cx="0" cy="0"/>
        </a:xfrm>
      </p:grpSpPr>
      <p:sp>
        <p:nvSpPr>
          <p:cNvPr id="5" name="Rectangle 20"/>
          <p:cNvSpPr/>
          <p:nvPr/>
        </p:nvSpPr>
        <p:spPr>
          <a:xfrm>
            <a:off x="0" y="0"/>
            <a:ext cx="194471" cy="18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fontScale="40000" lnSpcReduction="20000"/>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400" b="1" baseline="0">
                <a:solidFill>
                  <a:schemeClr val="tx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059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7.jpe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3.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image" Target="../media/image11.png"/><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userDrawn="1"/>
        </p:nvSpPr>
        <p:spPr>
          <a:xfrm>
            <a:off x="0" y="6434124"/>
            <a:ext cx="9906000" cy="42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HGPGothicE" charset="-128"/>
              <a:ea typeface="HGPGothicE" charset="-128"/>
            </a:endParaRPr>
          </a:p>
        </p:txBody>
      </p:sp>
      <p:pic>
        <p:nvPicPr>
          <p:cNvPr id="16" name="図 15"/>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8481392" y="6503752"/>
            <a:ext cx="1178351" cy="296174"/>
          </a:xfrm>
          <a:prstGeom prst="rect">
            <a:avLst/>
          </a:prstGeom>
        </p:spPr>
      </p:pic>
      <p:pic>
        <p:nvPicPr>
          <p:cNvPr id="8" name="図 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 y="5581651"/>
            <a:ext cx="709083" cy="1276350"/>
          </a:xfrm>
          <a:prstGeom prst="rect">
            <a:avLst/>
          </a:prstGeom>
        </p:spPr>
      </p:pic>
      <p:sp>
        <p:nvSpPr>
          <p:cNvPr id="10" name="TextBox 12"/>
          <p:cNvSpPr txBox="1"/>
          <p:nvPr userDrawn="1"/>
        </p:nvSpPr>
        <p:spPr>
          <a:xfrm>
            <a:off x="715441" y="6593330"/>
            <a:ext cx="3149600"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n-lt"/>
                <a:ea typeface="HGPGothicE" charset="-128"/>
                <a:cs typeface="Meiryo UI" pitchFamily="50" charset="-128"/>
              </a:rPr>
              <a:t>© 2023 NTT DATA Corporation</a:t>
            </a:r>
          </a:p>
        </p:txBody>
      </p:sp>
      <p:sp>
        <p:nvSpPr>
          <p:cNvPr id="9" name="TextBox 16"/>
          <p:cNvSpPr txBox="1"/>
          <p:nvPr userDrawn="1"/>
        </p:nvSpPr>
        <p:spPr>
          <a:xfrm>
            <a:off x="4633845"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bg1"/>
              </a:solidFill>
              <a:latin typeface="HGPGothicE" charset="-128"/>
              <a:ea typeface="HGPGothicE" charset="-128"/>
              <a:cs typeface="HGPGothicE" charset="-128"/>
            </a:endParaRPr>
          </a:p>
        </p:txBody>
      </p:sp>
    </p:spTree>
    <p:extLst>
      <p:ext uri="{BB962C8B-B14F-4D97-AF65-F5344CB8AC3E}">
        <p14:creationId xmlns:p14="http://schemas.microsoft.com/office/powerpoint/2010/main" val="404687312"/>
      </p:ext>
    </p:extLst>
  </p:cSld>
  <p:clrMap bg1="lt1" tx1="dk1" bg2="lt2" tx2="dk2" accent1="accent1" accent2="accent2" accent3="accent3" accent4="accent4" accent5="accent5" accent6="accent6" hlink="hlink" folHlink="folHlink"/>
  <p:sldLayoutIdLst>
    <p:sldLayoutId id="2147483705" r:id="rId1"/>
    <p:sldLayoutId id="2147483683" r:id="rId2"/>
    <p:sldLayoutId id="2147483688" r:id="rId3"/>
    <p:sldLayoutId id="2147483693" r:id="rId4"/>
    <p:sldLayoutId id="2147483695" r:id="rId5"/>
    <p:sldLayoutId id="2147483766" r:id="rId6"/>
  </p:sldLayoutIdLst>
  <p:hf hdr="0" dt="0"/>
  <p:txStyles>
    <p:title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p:titleStyle>
    <p:bodyStyle>
      <a:lvl1pPr marL="180141" indent="-180141" algn="l" defTabSz="484862" rtl="0" eaLnBrk="1" fontAlgn="base" hangingPunct="1">
        <a:spcBef>
          <a:spcPct val="20000"/>
        </a:spcBef>
        <a:spcAft>
          <a:spcPct val="0"/>
        </a:spcAft>
        <a:buFont typeface="Arial" pitchFamily="34" charset="0"/>
        <a:buChar char="•"/>
        <a:defRPr kumimoji="1" sz="2545" kern="1200">
          <a:solidFill>
            <a:schemeClr val="tx1"/>
          </a:solidFill>
          <a:latin typeface="Arial"/>
          <a:ea typeface="+mn-ea"/>
          <a:cs typeface="Arial"/>
        </a:defRPr>
      </a:lvl1pPr>
      <a:lvl2pPr marL="723926" indent="-239063"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2pPr>
      <a:lvl3pPr marL="1156599" indent="-186874"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3pPr>
      <a:lvl4pPr marL="1638094" indent="-183509"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4pPr>
      <a:lvl5pPr marL="2121273" indent="-181825"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p:bodyStyle>
    <p:otherStyle>
      <a:defPPr>
        <a:defRPr lang="en-US"/>
      </a:defPPr>
      <a:lvl1pPr marL="0" algn="l" defTabSz="484862" rtl="0" eaLnBrk="1" latinLnBrk="0" hangingPunct="1">
        <a:defRPr kumimoji="1" sz="1909" kern="1200">
          <a:solidFill>
            <a:schemeClr val="tx1"/>
          </a:solidFill>
          <a:latin typeface="+mn-lt"/>
          <a:ea typeface="+mn-ea"/>
          <a:cs typeface="+mn-cs"/>
        </a:defRPr>
      </a:lvl1pPr>
      <a:lvl2pPr marL="484862" algn="l" defTabSz="484862" rtl="0" eaLnBrk="1" latinLnBrk="0" hangingPunct="1">
        <a:defRPr kumimoji="1" sz="1909" kern="1200">
          <a:solidFill>
            <a:schemeClr val="tx1"/>
          </a:solidFill>
          <a:latin typeface="+mn-lt"/>
          <a:ea typeface="+mn-ea"/>
          <a:cs typeface="+mn-cs"/>
        </a:defRPr>
      </a:lvl2pPr>
      <a:lvl3pPr marL="969727" algn="l" defTabSz="484862" rtl="0" eaLnBrk="1" latinLnBrk="0" hangingPunct="1">
        <a:defRPr kumimoji="1" sz="1909" kern="1200">
          <a:solidFill>
            <a:schemeClr val="tx1"/>
          </a:solidFill>
          <a:latin typeface="+mn-lt"/>
          <a:ea typeface="+mn-ea"/>
          <a:cs typeface="+mn-cs"/>
        </a:defRPr>
      </a:lvl3pPr>
      <a:lvl4pPr marL="1454588" algn="l" defTabSz="484862" rtl="0" eaLnBrk="1" latinLnBrk="0" hangingPunct="1">
        <a:defRPr kumimoji="1" sz="1909" kern="1200">
          <a:solidFill>
            <a:schemeClr val="tx1"/>
          </a:solidFill>
          <a:latin typeface="+mn-lt"/>
          <a:ea typeface="+mn-ea"/>
          <a:cs typeface="+mn-cs"/>
        </a:defRPr>
      </a:lvl4pPr>
      <a:lvl5pPr marL="1939450" algn="l" defTabSz="484862" rtl="0" eaLnBrk="1" latinLnBrk="0" hangingPunct="1">
        <a:defRPr kumimoji="1" sz="1909" kern="1200">
          <a:solidFill>
            <a:schemeClr val="tx1"/>
          </a:solidFill>
          <a:latin typeface="+mn-lt"/>
          <a:ea typeface="+mn-ea"/>
          <a:cs typeface="+mn-cs"/>
        </a:defRPr>
      </a:lvl5pPr>
      <a:lvl6pPr marL="2424313" algn="l" defTabSz="484862" rtl="0" eaLnBrk="1" latinLnBrk="0" hangingPunct="1">
        <a:defRPr kumimoji="1" sz="1909" kern="1200">
          <a:solidFill>
            <a:schemeClr val="tx1"/>
          </a:solidFill>
          <a:latin typeface="+mn-lt"/>
          <a:ea typeface="+mn-ea"/>
          <a:cs typeface="+mn-cs"/>
        </a:defRPr>
      </a:lvl6pPr>
      <a:lvl7pPr marL="2909175" algn="l" defTabSz="484862" rtl="0" eaLnBrk="1" latinLnBrk="0" hangingPunct="1">
        <a:defRPr kumimoji="1" sz="1909" kern="1200">
          <a:solidFill>
            <a:schemeClr val="tx1"/>
          </a:solidFill>
          <a:latin typeface="+mn-lt"/>
          <a:ea typeface="+mn-ea"/>
          <a:cs typeface="+mn-cs"/>
        </a:defRPr>
      </a:lvl7pPr>
      <a:lvl8pPr marL="3394036" algn="l" defTabSz="484862" rtl="0" eaLnBrk="1" latinLnBrk="0" hangingPunct="1">
        <a:defRPr kumimoji="1" sz="1909" kern="1200">
          <a:solidFill>
            <a:schemeClr val="tx1"/>
          </a:solidFill>
          <a:latin typeface="+mn-lt"/>
          <a:ea typeface="+mn-ea"/>
          <a:cs typeface="+mn-cs"/>
        </a:defRPr>
      </a:lvl8pPr>
      <a:lvl9pPr marL="3878899" algn="l" defTabSz="484862" rtl="0" eaLnBrk="1" latinLnBrk="0" hangingPunct="1">
        <a:defRPr kumimoji="1" sz="19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83" userDrawn="1">
          <p15:clr>
            <a:srgbClr val="F26B43"/>
          </p15:clr>
        </p15:guide>
        <p15:guide id="2" pos="312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8" name="図 7"/>
          <p:cNvPicPr>
            <a:picLocks noChangeAspect="1"/>
          </p:cNvPicPr>
          <p:nvPr userDrawn="1"/>
        </p:nvPicPr>
        <p:blipFill rotWithShape="1">
          <a:blip r:embed="rId7" cstate="screen">
            <a:duotone>
              <a:schemeClr val="accent2">
                <a:shade val="45000"/>
                <a:satMod val="135000"/>
              </a:schemeClr>
              <a:prstClr val="white"/>
            </a:duotone>
            <a:extLst>
              <a:ext uri="{28A0092B-C50C-407E-A947-70E740481C1C}">
                <a14:useLocalDpi xmlns:a14="http://schemas.microsoft.com/office/drawing/2010/main"/>
              </a:ext>
            </a:extLst>
          </a:blip>
          <a:srcRect/>
          <a:stretch/>
        </p:blipFill>
        <p:spPr>
          <a:xfrm>
            <a:off x="-15552" y="-8384"/>
            <a:ext cx="9970263" cy="6876000"/>
          </a:xfrm>
          <a:prstGeom prst="rect">
            <a:avLst/>
          </a:prstGeom>
        </p:spPr>
      </p:pic>
      <p:sp>
        <p:nvSpPr>
          <p:cNvPr id="13" name="TextBox 16"/>
          <p:cNvSpPr txBox="1"/>
          <p:nvPr userDrawn="1"/>
        </p:nvSpPr>
        <p:spPr>
          <a:xfrm>
            <a:off x="4617886" y="6628710"/>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baseline="0">
                <a:solidFill>
                  <a:schemeClr val="bg1"/>
                </a:solidFill>
                <a:latin typeface="Century Gothic" panose="020B0502020202020204" pitchFamily="34" charset="0"/>
                <a:ea typeface="HGPGothicE" charset="-128"/>
                <a:cs typeface="HGPGothicE" charset="-128"/>
              </a:rPr>
              <a:pPr algn="ctr" fontAlgn="auto">
                <a:spcBef>
                  <a:spcPts val="0"/>
                </a:spcBef>
                <a:spcAft>
                  <a:spcPts val="0"/>
                </a:spcAft>
                <a:defRPr/>
              </a:pPr>
              <a:t>‹#›</a:t>
            </a:fld>
            <a:endParaRPr lang="en-US" sz="1200" b="0" i="0" baseline="0" dirty="0">
              <a:solidFill>
                <a:schemeClr val="bg1"/>
              </a:solidFill>
              <a:latin typeface="Century Gothic" panose="020B0502020202020204" pitchFamily="34" charset="0"/>
              <a:ea typeface="HGPGothicE" charset="-128"/>
              <a:cs typeface="HGPGothicE" charset="-128"/>
            </a:endParaRPr>
          </a:p>
        </p:txBody>
      </p:sp>
    </p:spTree>
    <p:extLst>
      <p:ext uri="{BB962C8B-B14F-4D97-AF65-F5344CB8AC3E}">
        <p14:creationId xmlns:p14="http://schemas.microsoft.com/office/powerpoint/2010/main" val="365117194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Lst>
  <p:txStyles>
    <p:title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p:titleStyle>
    <p:bodyStyle>
      <a:lvl1pPr marL="180141" indent="-180141" algn="l" defTabSz="484862" rtl="0" eaLnBrk="1" fontAlgn="base" hangingPunct="1">
        <a:spcBef>
          <a:spcPct val="20000"/>
        </a:spcBef>
        <a:spcAft>
          <a:spcPct val="0"/>
        </a:spcAft>
        <a:buFont typeface="Arial" pitchFamily="34" charset="0"/>
        <a:buChar char="•"/>
        <a:defRPr kumimoji="1" sz="2545" kern="1200">
          <a:solidFill>
            <a:schemeClr val="tx1"/>
          </a:solidFill>
          <a:latin typeface="Arial"/>
          <a:ea typeface="+mn-ea"/>
          <a:cs typeface="Arial"/>
        </a:defRPr>
      </a:lvl1pPr>
      <a:lvl2pPr marL="723926" indent="-239063"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2pPr>
      <a:lvl3pPr marL="1156599" indent="-186874"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3pPr>
      <a:lvl4pPr marL="1638094" indent="-183509"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4pPr>
      <a:lvl5pPr marL="2121273" indent="-181825"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p:bodyStyle>
    <p:otherStyle>
      <a:defPPr>
        <a:defRPr lang="en-US"/>
      </a:defPPr>
      <a:lvl1pPr marL="0" algn="l" defTabSz="484862" rtl="0" eaLnBrk="1" latinLnBrk="0" hangingPunct="1">
        <a:defRPr kumimoji="1" sz="1909" kern="1200">
          <a:solidFill>
            <a:schemeClr val="tx1"/>
          </a:solidFill>
          <a:latin typeface="+mn-lt"/>
          <a:ea typeface="+mn-ea"/>
          <a:cs typeface="+mn-cs"/>
        </a:defRPr>
      </a:lvl1pPr>
      <a:lvl2pPr marL="484862" algn="l" defTabSz="484862" rtl="0" eaLnBrk="1" latinLnBrk="0" hangingPunct="1">
        <a:defRPr kumimoji="1" sz="1909" kern="1200">
          <a:solidFill>
            <a:schemeClr val="tx1"/>
          </a:solidFill>
          <a:latin typeface="+mn-lt"/>
          <a:ea typeface="+mn-ea"/>
          <a:cs typeface="+mn-cs"/>
        </a:defRPr>
      </a:lvl2pPr>
      <a:lvl3pPr marL="969727" algn="l" defTabSz="484862" rtl="0" eaLnBrk="1" latinLnBrk="0" hangingPunct="1">
        <a:defRPr kumimoji="1" sz="1909" kern="1200">
          <a:solidFill>
            <a:schemeClr val="tx1"/>
          </a:solidFill>
          <a:latin typeface="+mn-lt"/>
          <a:ea typeface="+mn-ea"/>
          <a:cs typeface="+mn-cs"/>
        </a:defRPr>
      </a:lvl3pPr>
      <a:lvl4pPr marL="1454588" algn="l" defTabSz="484862" rtl="0" eaLnBrk="1" latinLnBrk="0" hangingPunct="1">
        <a:defRPr kumimoji="1" sz="1909" kern="1200">
          <a:solidFill>
            <a:schemeClr val="tx1"/>
          </a:solidFill>
          <a:latin typeface="+mn-lt"/>
          <a:ea typeface="+mn-ea"/>
          <a:cs typeface="+mn-cs"/>
        </a:defRPr>
      </a:lvl4pPr>
      <a:lvl5pPr marL="1939450" algn="l" defTabSz="484862" rtl="0" eaLnBrk="1" latinLnBrk="0" hangingPunct="1">
        <a:defRPr kumimoji="1" sz="1909" kern="1200">
          <a:solidFill>
            <a:schemeClr val="tx1"/>
          </a:solidFill>
          <a:latin typeface="+mn-lt"/>
          <a:ea typeface="+mn-ea"/>
          <a:cs typeface="+mn-cs"/>
        </a:defRPr>
      </a:lvl5pPr>
      <a:lvl6pPr marL="2424313" algn="l" defTabSz="484862" rtl="0" eaLnBrk="1" latinLnBrk="0" hangingPunct="1">
        <a:defRPr kumimoji="1" sz="1909" kern="1200">
          <a:solidFill>
            <a:schemeClr val="tx1"/>
          </a:solidFill>
          <a:latin typeface="+mn-lt"/>
          <a:ea typeface="+mn-ea"/>
          <a:cs typeface="+mn-cs"/>
        </a:defRPr>
      </a:lvl6pPr>
      <a:lvl7pPr marL="2909175" algn="l" defTabSz="484862" rtl="0" eaLnBrk="1" latinLnBrk="0" hangingPunct="1">
        <a:defRPr kumimoji="1" sz="1909" kern="1200">
          <a:solidFill>
            <a:schemeClr val="tx1"/>
          </a:solidFill>
          <a:latin typeface="+mn-lt"/>
          <a:ea typeface="+mn-ea"/>
          <a:cs typeface="+mn-cs"/>
        </a:defRPr>
      </a:lvl7pPr>
      <a:lvl8pPr marL="3394036" algn="l" defTabSz="484862" rtl="0" eaLnBrk="1" latinLnBrk="0" hangingPunct="1">
        <a:defRPr kumimoji="1" sz="1909" kern="1200">
          <a:solidFill>
            <a:schemeClr val="tx1"/>
          </a:solidFill>
          <a:latin typeface="+mn-lt"/>
          <a:ea typeface="+mn-ea"/>
          <a:cs typeface="+mn-cs"/>
        </a:defRPr>
      </a:lvl8pPr>
      <a:lvl9pPr marL="3878899" algn="l" defTabSz="484862" rtl="0" eaLnBrk="1" latinLnBrk="0" hangingPunct="1">
        <a:defRPr kumimoji="1" sz="19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38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p:nvSpPr>
        <p:spPr>
          <a:xfrm>
            <a:off x="0" y="6576141"/>
            <a:ext cx="9906000" cy="28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10" name="TextBox 12"/>
          <p:cNvSpPr txBox="1"/>
          <p:nvPr/>
        </p:nvSpPr>
        <p:spPr>
          <a:xfrm>
            <a:off x="715440" y="6664072"/>
            <a:ext cx="2677386"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Segoe UI" panose="020B0502040204020203" pitchFamily="34" charset="0"/>
                <a:ea typeface="Segoe UI" panose="020B0502040204020203" pitchFamily="34" charset="0"/>
                <a:cs typeface="Segoe UI" panose="020B0502040204020203" pitchFamily="34" charset="0"/>
              </a:rPr>
              <a:t>© 2023 NTT DATA Corporation</a:t>
            </a:r>
          </a:p>
        </p:txBody>
      </p:sp>
      <p:sp>
        <p:nvSpPr>
          <p:cNvPr id="11" name="TextBox 16"/>
          <p:cNvSpPr txBox="1"/>
          <p:nvPr/>
        </p:nvSpPr>
        <p:spPr>
          <a:xfrm>
            <a:off x="4633846" y="662222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9" name="図 8"/>
          <p:cNvPicPr>
            <a:picLocks noChangeAspect="1"/>
          </p:cNvPicPr>
          <p:nvPr userDrawn="1"/>
        </p:nvPicPr>
        <p:blipFill>
          <a:blip r:embed="rId22" cstate="screen">
            <a:extLst>
              <a:ext uri="{28A0092B-C50C-407E-A947-70E740481C1C}">
                <a14:useLocalDpi xmlns:a14="http://schemas.microsoft.com/office/drawing/2010/main"/>
              </a:ext>
            </a:extLst>
          </a:blip>
          <a:stretch>
            <a:fillRect/>
          </a:stretch>
        </p:blipFill>
        <p:spPr>
          <a:xfrm>
            <a:off x="8864671" y="6609424"/>
            <a:ext cx="831134" cy="226310"/>
          </a:xfrm>
          <a:prstGeom prst="rect">
            <a:avLst/>
          </a:prstGeom>
        </p:spPr>
      </p:pic>
      <p:pic>
        <p:nvPicPr>
          <p:cNvPr id="12" name="図 11"/>
          <p:cNvPicPr>
            <a:picLocks noChangeAspect="1"/>
          </p:cNvPicPr>
          <p:nvPr userDrawn="1"/>
        </p:nvPicPr>
        <p:blipFill>
          <a:blip r:embed="rId23" cstate="screen">
            <a:extLst>
              <a:ext uri="{28A0092B-C50C-407E-A947-70E740481C1C}">
                <a14:useLocalDpi xmlns:a14="http://schemas.microsoft.com/office/drawing/2010/main"/>
              </a:ext>
            </a:extLst>
          </a:blip>
          <a:stretch>
            <a:fillRect/>
          </a:stretch>
        </p:blipFill>
        <p:spPr>
          <a:xfrm>
            <a:off x="1" y="5581651"/>
            <a:ext cx="654538" cy="1276350"/>
          </a:xfrm>
          <a:prstGeom prst="rect">
            <a:avLst/>
          </a:prstGeom>
        </p:spPr>
      </p:pic>
    </p:spTree>
    <p:extLst>
      <p:ext uri="{BB962C8B-B14F-4D97-AF65-F5344CB8AC3E}">
        <p14:creationId xmlns:p14="http://schemas.microsoft.com/office/powerpoint/2010/main" val="3662197444"/>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Lst>
  <p:txStyles>
    <p:title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p:titleStyle>
    <p:bodyStyle>
      <a:lvl1pPr marL="180141" indent="-180141" algn="l" defTabSz="484862" rtl="0" eaLnBrk="1" fontAlgn="base" hangingPunct="1">
        <a:spcBef>
          <a:spcPct val="20000"/>
        </a:spcBef>
        <a:spcAft>
          <a:spcPct val="0"/>
        </a:spcAft>
        <a:buFont typeface="Arial" pitchFamily="34" charset="0"/>
        <a:buChar char="•"/>
        <a:defRPr kumimoji="1" sz="2545" kern="1200">
          <a:solidFill>
            <a:schemeClr val="tx1"/>
          </a:solidFill>
          <a:latin typeface="Arial"/>
          <a:ea typeface="+mn-ea"/>
          <a:cs typeface="Arial"/>
        </a:defRPr>
      </a:lvl1pPr>
      <a:lvl2pPr marL="723926" indent="-239063"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2pPr>
      <a:lvl3pPr marL="1156599" indent="-186874"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3pPr>
      <a:lvl4pPr marL="1638094" indent="-183509"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4pPr>
      <a:lvl5pPr marL="2121273" indent="-181825"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p:bodyStyle>
    <p:otherStyle>
      <a:defPPr>
        <a:defRPr lang="en-US"/>
      </a:defPPr>
      <a:lvl1pPr marL="0" algn="l" defTabSz="484862" rtl="0" eaLnBrk="1" latinLnBrk="0" hangingPunct="1">
        <a:defRPr kumimoji="1" sz="1909" kern="1200">
          <a:solidFill>
            <a:schemeClr val="tx1"/>
          </a:solidFill>
          <a:latin typeface="+mn-lt"/>
          <a:ea typeface="+mn-ea"/>
          <a:cs typeface="+mn-cs"/>
        </a:defRPr>
      </a:lvl1pPr>
      <a:lvl2pPr marL="484862" algn="l" defTabSz="484862" rtl="0" eaLnBrk="1" latinLnBrk="0" hangingPunct="1">
        <a:defRPr kumimoji="1" sz="1909" kern="1200">
          <a:solidFill>
            <a:schemeClr val="tx1"/>
          </a:solidFill>
          <a:latin typeface="+mn-lt"/>
          <a:ea typeface="+mn-ea"/>
          <a:cs typeface="+mn-cs"/>
        </a:defRPr>
      </a:lvl2pPr>
      <a:lvl3pPr marL="969727" algn="l" defTabSz="484862" rtl="0" eaLnBrk="1" latinLnBrk="0" hangingPunct="1">
        <a:defRPr kumimoji="1" sz="1909" kern="1200">
          <a:solidFill>
            <a:schemeClr val="tx1"/>
          </a:solidFill>
          <a:latin typeface="+mn-lt"/>
          <a:ea typeface="+mn-ea"/>
          <a:cs typeface="+mn-cs"/>
        </a:defRPr>
      </a:lvl3pPr>
      <a:lvl4pPr marL="1454588" algn="l" defTabSz="484862" rtl="0" eaLnBrk="1" latinLnBrk="0" hangingPunct="1">
        <a:defRPr kumimoji="1" sz="1909" kern="1200">
          <a:solidFill>
            <a:schemeClr val="tx1"/>
          </a:solidFill>
          <a:latin typeface="+mn-lt"/>
          <a:ea typeface="+mn-ea"/>
          <a:cs typeface="+mn-cs"/>
        </a:defRPr>
      </a:lvl4pPr>
      <a:lvl5pPr marL="1939450" algn="l" defTabSz="484862" rtl="0" eaLnBrk="1" latinLnBrk="0" hangingPunct="1">
        <a:defRPr kumimoji="1" sz="1909" kern="1200">
          <a:solidFill>
            <a:schemeClr val="tx1"/>
          </a:solidFill>
          <a:latin typeface="+mn-lt"/>
          <a:ea typeface="+mn-ea"/>
          <a:cs typeface="+mn-cs"/>
        </a:defRPr>
      </a:lvl5pPr>
      <a:lvl6pPr marL="2424313" algn="l" defTabSz="484862" rtl="0" eaLnBrk="1" latinLnBrk="0" hangingPunct="1">
        <a:defRPr kumimoji="1" sz="1909" kern="1200">
          <a:solidFill>
            <a:schemeClr val="tx1"/>
          </a:solidFill>
          <a:latin typeface="+mn-lt"/>
          <a:ea typeface="+mn-ea"/>
          <a:cs typeface="+mn-cs"/>
        </a:defRPr>
      </a:lvl6pPr>
      <a:lvl7pPr marL="2909175" algn="l" defTabSz="484862" rtl="0" eaLnBrk="1" latinLnBrk="0" hangingPunct="1">
        <a:defRPr kumimoji="1" sz="1909" kern="1200">
          <a:solidFill>
            <a:schemeClr val="tx1"/>
          </a:solidFill>
          <a:latin typeface="+mn-lt"/>
          <a:ea typeface="+mn-ea"/>
          <a:cs typeface="+mn-cs"/>
        </a:defRPr>
      </a:lvl7pPr>
      <a:lvl8pPr marL="3394036" algn="l" defTabSz="484862" rtl="0" eaLnBrk="1" latinLnBrk="0" hangingPunct="1">
        <a:defRPr kumimoji="1" sz="1909" kern="1200">
          <a:solidFill>
            <a:schemeClr val="tx1"/>
          </a:solidFill>
          <a:latin typeface="+mn-lt"/>
          <a:ea typeface="+mn-ea"/>
          <a:cs typeface="+mn-cs"/>
        </a:defRPr>
      </a:lvl8pPr>
      <a:lvl9pPr marL="3878899" algn="l" defTabSz="484862" rtl="0" eaLnBrk="1" latinLnBrk="0" hangingPunct="1">
        <a:defRPr kumimoji="1" sz="19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3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2207568" y="4771199"/>
            <a:ext cx="6703519" cy="988424"/>
          </a:xfrm>
          <a:prstGeom prst="rect">
            <a:avLst/>
          </a:prstGeom>
        </p:spPr>
        <p:txBody>
          <a:bodyPr anchor="ctr"/>
          <a:lst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a:lstStyle>
          <a:p>
            <a:r>
              <a:rPr lang="en-US" altLang="ja-JP" sz="2800" b="1" dirty="0">
                <a:solidFill>
                  <a:schemeClr val="bg1"/>
                </a:solidFill>
                <a:latin typeface="Meiryo UI" panose="020B0604030504040204" pitchFamily="50" charset="-128"/>
                <a:ea typeface="Meiryo UI" panose="020B0604030504040204" pitchFamily="50" charset="-128"/>
              </a:rPr>
              <a:t>DB</a:t>
            </a:r>
            <a:r>
              <a:rPr lang="ja-JP" altLang="en-US" sz="2800" b="1" dirty="0">
                <a:solidFill>
                  <a:schemeClr val="bg1"/>
                </a:solidFill>
                <a:latin typeface="Meiryo UI" panose="020B0604030504040204" pitchFamily="50" charset="-128"/>
                <a:ea typeface="Meiryo UI" panose="020B0604030504040204" pitchFamily="50" charset="-128"/>
              </a:rPr>
              <a:t>分割に伴う</a:t>
            </a:r>
            <a:r>
              <a:rPr lang="ja-JP" altLang="en-US" sz="2800" b="1" dirty="0" smtClean="0">
                <a:solidFill>
                  <a:schemeClr val="bg1"/>
                </a:solidFill>
                <a:latin typeface="Meiryo UI" panose="020B0604030504040204" pitchFamily="50" charset="-128"/>
                <a:ea typeface="Meiryo UI" panose="020B0604030504040204" pitchFamily="50" charset="-128"/>
              </a:rPr>
              <a:t>改修（本対応）</a:t>
            </a:r>
            <a:endParaRPr lang="en-US" altLang="ja-JP" sz="2800" b="1" dirty="0" smtClean="0">
              <a:solidFill>
                <a:schemeClr val="bg1"/>
              </a:solidFill>
              <a:latin typeface="Meiryo UI" panose="020B0604030504040204" pitchFamily="50" charset="-128"/>
              <a:ea typeface="Meiryo UI" panose="020B0604030504040204" pitchFamily="50" charset="-128"/>
            </a:endParaRPr>
          </a:p>
          <a:p>
            <a:r>
              <a:rPr lang="ja-JP" altLang="en-US" sz="2800" b="1" dirty="0">
                <a:solidFill>
                  <a:schemeClr val="bg1"/>
                </a:solidFill>
                <a:latin typeface="Meiryo UI" panose="020B0604030504040204" pitchFamily="50" charset="-128"/>
                <a:ea typeface="Meiryo UI" panose="020B0604030504040204" pitchFamily="50" charset="-128"/>
              </a:rPr>
              <a:t>利活用観点での</a:t>
            </a:r>
            <a:r>
              <a:rPr lang="en-US" altLang="ja-JP" sz="2800" b="1" dirty="0">
                <a:solidFill>
                  <a:schemeClr val="bg1"/>
                </a:solidFill>
                <a:latin typeface="Meiryo UI" panose="020B0604030504040204" pitchFamily="50" charset="-128"/>
                <a:ea typeface="Meiryo UI" panose="020B0604030504040204" pitchFamily="50" charset="-128"/>
              </a:rPr>
              <a:t>AP</a:t>
            </a:r>
            <a:r>
              <a:rPr lang="ja-JP" altLang="en-US" sz="2800" b="1" dirty="0">
                <a:solidFill>
                  <a:schemeClr val="bg1"/>
                </a:solidFill>
                <a:latin typeface="Meiryo UI" panose="020B0604030504040204" pitchFamily="50" charset="-128"/>
                <a:ea typeface="Meiryo UI" panose="020B0604030504040204" pitchFamily="50" charset="-128"/>
              </a:rPr>
              <a:t>資材リリース</a:t>
            </a:r>
            <a:r>
              <a:rPr lang="ja-JP" altLang="en-US" sz="2800" b="1" dirty="0" smtClean="0">
                <a:solidFill>
                  <a:schemeClr val="bg1"/>
                </a:solidFill>
                <a:latin typeface="Meiryo UI" panose="020B0604030504040204" pitchFamily="50" charset="-128"/>
                <a:ea typeface="Meiryo UI" panose="020B0604030504040204" pitchFamily="50" charset="-128"/>
              </a:rPr>
              <a:t>説明</a:t>
            </a:r>
            <a:endParaRPr lang="en-US" altLang="ja-JP" sz="2800" b="1"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83931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nvPr>
        </p:nvGraphicFramePr>
        <p:xfrm>
          <a:off x="296550" y="996152"/>
          <a:ext cx="9475604" cy="5420150"/>
        </p:xfrm>
        <a:graphic>
          <a:graphicData uri="http://schemas.openxmlformats.org/drawingml/2006/table">
            <a:tbl>
              <a:tblPr firstRow="1" bandRow="1">
                <a:tableStyleId>{5940675A-B579-460E-94D1-54222C63F5DA}</a:tableStyleId>
              </a:tblPr>
              <a:tblGrid>
                <a:gridCol w="1659471">
                  <a:extLst>
                    <a:ext uri="{9D8B030D-6E8A-4147-A177-3AD203B41FA5}">
                      <a16:colId xmlns:a16="http://schemas.microsoft.com/office/drawing/2014/main" val="2601570289"/>
                    </a:ext>
                  </a:extLst>
                </a:gridCol>
                <a:gridCol w="7816133">
                  <a:extLst>
                    <a:ext uri="{9D8B030D-6E8A-4147-A177-3AD203B41FA5}">
                      <a16:colId xmlns:a16="http://schemas.microsoft.com/office/drawing/2014/main" val="2278357493"/>
                    </a:ext>
                  </a:extLst>
                </a:gridCol>
              </a:tblGrid>
              <a:tr h="265525">
                <a:tc gridSpan="2">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利活用観点での機能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extLst>
                  <a:ext uri="{0D108BD9-81ED-4DB2-BD59-A6C34878D82A}">
                    <a16:rowId xmlns:a16="http://schemas.microsoft.com/office/drawing/2014/main" val="1403776297"/>
                  </a:ext>
                </a:extLst>
              </a:tr>
              <a:tr h="442542">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p>
                    <a:p>
                      <a:pPr marL="0" marR="0" lvl="0" indent="0" algn="ctr" defTabSz="484862" rtl="0" eaLnBrk="1" fontAlgn="auto" latinLnBrk="0" hangingPunct="1">
                        <a:lnSpc>
                          <a:spcPct val="100000"/>
                        </a:lnSpc>
                        <a:spcBef>
                          <a:spcPts val="0"/>
                        </a:spcBef>
                        <a:spcAft>
                          <a:spcPts val="0"/>
                        </a:spcAft>
                        <a:buClrTx/>
                        <a:buSzTx/>
                        <a:buFontTx/>
                        <a:buNone/>
                        <a:tabLst/>
                        <a:defRPr/>
                      </a:pP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断面</a:t>
                      </a: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作成</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en-US" altLang="ja-JP" sz="1200" b="1" kern="0" dirty="0" smtClean="0">
                          <a:solidFill>
                            <a:srgbClr val="404040"/>
                          </a:solidFill>
                          <a:latin typeface="Meiryo UI" panose="020B0604030504040204" pitchFamily="50" charset="-128"/>
                          <a:ea typeface="Meiryo UI" panose="020B0604030504040204" pitchFamily="50" charset="-128"/>
                        </a:rPr>
                        <a:t>MML</a:t>
                      </a:r>
                      <a:r>
                        <a:rPr lang="ja-JP" altLang="en-US" sz="1200" b="1" kern="0" dirty="0" smtClean="0">
                          <a:solidFill>
                            <a:srgbClr val="404040"/>
                          </a:solidFill>
                          <a:latin typeface="Meiryo UI" panose="020B0604030504040204" pitchFamily="50" charset="-128"/>
                          <a:ea typeface="Meiryo UI" panose="020B0604030504040204" pitchFamily="50" charset="-128"/>
                        </a:rPr>
                        <a:t>個別取込</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19844006"/>
                  </a:ext>
                </a:extLst>
              </a:tr>
              <a:tr h="4688630">
                <a:tc gridSpan="2">
                  <a:txBody>
                    <a:bodyPr/>
                    <a:lstStyle/>
                    <a:p>
                      <a:endParaRPr kumimoji="1" lang="ja-JP" altLang="en-US" dirty="0"/>
                    </a:p>
                  </a:txBody>
                  <a:tcPr/>
                </a:tc>
                <a:tc hMerge="1">
                  <a:txBody>
                    <a:bodyPr/>
                    <a:lstStyle/>
                    <a:p>
                      <a:endParaRPr kumimoji="1" lang="ja-JP" altLang="en-US"/>
                    </a:p>
                  </a:txBody>
                  <a:tcPr/>
                </a:tc>
                <a:extLst>
                  <a:ext uri="{0D108BD9-81ED-4DB2-BD59-A6C34878D82A}">
                    <a16:rowId xmlns:a16="http://schemas.microsoft.com/office/drawing/2014/main" val="3692651362"/>
                  </a:ext>
                </a:extLst>
              </a:tr>
            </a:tbl>
          </a:graphicData>
        </a:graphic>
      </p:graphicFrame>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妥当性確認</a:t>
            </a:r>
            <a:r>
              <a:rPr lang="ja-JP" altLang="en-US" sz="1800" b="1" dirty="0">
                <a:latin typeface="Meiryo UI" panose="020B0604030504040204" pitchFamily="50" charset="-128"/>
                <a:ea typeface="Meiryo UI" panose="020B0604030504040204" pitchFamily="50" charset="-128"/>
              </a:rPr>
              <a:t>のデータフロー　</a:t>
            </a:r>
            <a:r>
              <a:rPr lang="en-US" altLang="ja-JP" sz="1800" b="1" dirty="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個別取込機能（新規取込）（</a:t>
            </a:r>
            <a:r>
              <a:rPr lang="en-US" altLang="ja-JP" sz="1800" b="1" dirty="0" smtClean="0">
                <a:latin typeface="Meiryo UI" panose="020B0604030504040204" pitchFamily="50" charset="-128"/>
                <a:ea typeface="Meiryo UI" panose="020B0604030504040204" pitchFamily="50" charset="-128"/>
              </a:rPr>
              <a:t>1/2</a:t>
            </a:r>
            <a:r>
              <a:rPr lang="ja-JP" altLang="en-US" sz="1800" b="1" dirty="0" smtClean="0">
                <a:latin typeface="Meiryo UI" panose="020B0604030504040204" pitchFamily="50" charset="-128"/>
                <a:ea typeface="Meiryo UI" panose="020B0604030504040204" pitchFamily="50" charset="-128"/>
              </a:rPr>
              <a:t>）</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個別取込機能の</a:t>
            </a:r>
            <a:r>
              <a:rPr lang="ja-JP" altLang="en-US" dirty="0">
                <a:latin typeface="Meiryo UI" panose="020B0604030504040204" pitchFamily="50" charset="-128"/>
                <a:ea typeface="Meiryo UI" panose="020B0604030504040204" pitchFamily="50" charset="-128"/>
              </a:rPr>
              <a:t>妥当性確認に関するデータフローは以下の通り。</a:t>
            </a:r>
            <a:endParaRPr lang="en-US" altLang="ja-JP" dirty="0">
              <a:latin typeface="Meiryo UI" panose="020B0604030504040204" pitchFamily="50" charset="-128"/>
              <a:ea typeface="Meiryo UI" panose="020B0604030504040204" pitchFamily="50" charset="-128"/>
            </a:endParaRPr>
          </a:p>
        </p:txBody>
      </p:sp>
      <p:sp>
        <p:nvSpPr>
          <p:cNvPr id="134" name="フローチャート: 磁気ディスク 133"/>
          <p:cNvSpPr/>
          <p:nvPr/>
        </p:nvSpPr>
        <p:spPr>
          <a:xfrm>
            <a:off x="834262" y="2632047"/>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a:solidFill>
                  <a:schemeClr val="tx2">
                    <a:lumMod val="75000"/>
                    <a:lumOff val="25000"/>
                  </a:schemeClr>
                </a:solidFill>
              </a:rPr>
              <a:t>利活用</a:t>
            </a:r>
            <a:r>
              <a:rPr lang="ja-JP" altLang="en-US" sz="1200" b="1" dirty="0" smtClean="0">
                <a:solidFill>
                  <a:schemeClr val="tx2">
                    <a:lumMod val="75000"/>
                    <a:lumOff val="25000"/>
                  </a:schemeClr>
                </a:solidFill>
              </a:rPr>
              <a:t>可能</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患者</a:t>
            </a:r>
            <a:r>
              <a:rPr lang="en-US" altLang="ja-JP" sz="1200" b="1" dirty="0" smtClean="0">
                <a:solidFill>
                  <a:schemeClr val="tx2">
                    <a:lumMod val="75000"/>
                    <a:lumOff val="25000"/>
                  </a:schemeClr>
                </a:solidFill>
              </a:rPr>
              <a:t>ID</a:t>
            </a:r>
            <a:endParaRPr kumimoji="1" lang="ja-JP" altLang="en-US" sz="1400" b="1" dirty="0">
              <a:solidFill>
                <a:schemeClr val="tx2">
                  <a:lumMod val="75000"/>
                  <a:lumOff val="25000"/>
                </a:schemeClr>
              </a:solidFill>
            </a:endParaRPr>
          </a:p>
        </p:txBody>
      </p:sp>
      <p:cxnSp>
        <p:nvCxnSpPr>
          <p:cNvPr id="145" name="直線コネクタ 144"/>
          <p:cNvCxnSpPr/>
          <p:nvPr/>
        </p:nvCxnSpPr>
        <p:spPr>
          <a:xfrm>
            <a:off x="1952708" y="1725433"/>
            <a:ext cx="0" cy="466741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0" name="フローチャート: 磁気ディスク 29"/>
          <p:cNvSpPr/>
          <p:nvPr/>
        </p:nvSpPr>
        <p:spPr>
          <a:xfrm>
            <a:off x="3785832" y="2627789"/>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個別取込管理</a:t>
            </a:r>
            <a:endParaRPr kumimoji="1" lang="en-US" altLang="ja-JP" sz="1100" b="1" dirty="0" smtClean="0">
              <a:solidFill>
                <a:schemeClr val="tx2">
                  <a:lumMod val="75000"/>
                  <a:lumOff val="25000"/>
                </a:schemeClr>
              </a:solidFill>
            </a:endParaRPr>
          </a:p>
        </p:txBody>
      </p:sp>
      <p:sp>
        <p:nvSpPr>
          <p:cNvPr id="31" name="フローチャート: 磁気ディスク 30"/>
          <p:cNvSpPr/>
          <p:nvPr/>
        </p:nvSpPr>
        <p:spPr>
          <a:xfrm>
            <a:off x="3785264" y="1808581"/>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smtClean="0">
                <a:solidFill>
                  <a:schemeClr val="tx2">
                    <a:lumMod val="75000"/>
                    <a:lumOff val="25000"/>
                  </a:schemeClr>
                </a:solidFill>
              </a:rPr>
              <a:t>NAS</a:t>
            </a:r>
            <a:endParaRPr kumimoji="1" lang="ja-JP" altLang="en-US" sz="1400" b="1" dirty="0">
              <a:solidFill>
                <a:schemeClr val="tx2">
                  <a:lumMod val="75000"/>
                  <a:lumOff val="25000"/>
                </a:schemeClr>
              </a:solidFill>
            </a:endParaRPr>
          </a:p>
        </p:txBody>
      </p:sp>
      <p:cxnSp>
        <p:nvCxnSpPr>
          <p:cNvPr id="32" name="カギ線コネクタ 76"/>
          <p:cNvCxnSpPr>
            <a:stCxn id="31" idx="3"/>
            <a:endCxn id="30" idx="1"/>
          </p:cNvCxnSpPr>
          <p:nvPr/>
        </p:nvCxnSpPr>
        <p:spPr>
          <a:xfrm>
            <a:off x="4156348" y="2330785"/>
            <a:ext cx="284" cy="297004"/>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カギ線コネクタ 34"/>
          <p:cNvCxnSpPr>
            <a:stCxn id="30" idx="3"/>
            <a:endCxn id="34" idx="1"/>
          </p:cNvCxnSpPr>
          <p:nvPr/>
        </p:nvCxnSpPr>
        <p:spPr>
          <a:xfrm rot="5400000">
            <a:off x="3162348" y="2828633"/>
            <a:ext cx="673129" cy="1315440"/>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フローチャート: 磁気ディスク 35"/>
          <p:cNvSpPr/>
          <p:nvPr/>
        </p:nvSpPr>
        <p:spPr>
          <a:xfrm>
            <a:off x="5298038" y="3824546"/>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取込前確認</a:t>
            </a:r>
            <a:endParaRPr kumimoji="1" lang="ja-JP" altLang="en-US" sz="1400" b="1" dirty="0">
              <a:solidFill>
                <a:schemeClr val="tx2">
                  <a:lumMod val="75000"/>
                  <a:lumOff val="25000"/>
                </a:schemeClr>
              </a:solidFill>
            </a:endParaRPr>
          </a:p>
        </p:txBody>
      </p:sp>
      <p:cxnSp>
        <p:nvCxnSpPr>
          <p:cNvPr id="37" name="カギ線コネクタ 36"/>
          <p:cNvCxnSpPr>
            <a:stCxn id="30" idx="3"/>
            <a:endCxn id="81" idx="1"/>
          </p:cNvCxnSpPr>
          <p:nvPr/>
        </p:nvCxnSpPr>
        <p:spPr>
          <a:xfrm rot="5400000">
            <a:off x="3816669" y="3486184"/>
            <a:ext cx="676358" cy="3568"/>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テキスト ボックス 38"/>
          <p:cNvSpPr txBox="1"/>
          <p:nvPr/>
        </p:nvSpPr>
        <p:spPr>
          <a:xfrm>
            <a:off x="5795641" y="3592735"/>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-6:MML</a:t>
            </a:r>
            <a:r>
              <a:rPr lang="ja-JP" altLang="en-US" sz="1050" kern="0" dirty="0" smtClean="0">
                <a:solidFill>
                  <a:srgbClr val="404040"/>
                </a:solidFill>
                <a:latin typeface="Meiryo UI" panose="020B0604030504040204" pitchFamily="50" charset="-128"/>
                <a:ea typeface="Meiryo UI" panose="020B0604030504040204" pitchFamily="50" charset="-128"/>
              </a:rPr>
              <a:t>個別取込</a:t>
            </a: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取込前確認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40" name="カギ線コネクタ 39"/>
          <p:cNvCxnSpPr>
            <a:stCxn id="81" idx="4"/>
            <a:endCxn id="46" idx="1"/>
          </p:cNvCxnSpPr>
          <p:nvPr/>
        </p:nvCxnSpPr>
        <p:spPr>
          <a:xfrm rot="16200000" flipH="1">
            <a:off x="3846119" y="4655092"/>
            <a:ext cx="617175" cy="3284"/>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カギ線コネクタ 40"/>
          <p:cNvCxnSpPr>
            <a:stCxn id="34" idx="3"/>
            <a:endCxn id="46" idx="1"/>
          </p:cNvCxnSpPr>
          <p:nvPr/>
        </p:nvCxnSpPr>
        <p:spPr>
          <a:xfrm rot="16200000" flipH="1">
            <a:off x="3188670" y="3997644"/>
            <a:ext cx="620200" cy="1315156"/>
          </a:xfrm>
          <a:prstGeom prst="bentConnector3">
            <a:avLst>
              <a:gd name="adj1" fmla="val 50000"/>
            </a:avLst>
          </a:prstGeom>
          <a:ln w="3175">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42" name="テキスト ボックス 41"/>
          <p:cNvSpPr txBox="1"/>
          <p:nvPr/>
        </p:nvSpPr>
        <p:spPr>
          <a:xfrm>
            <a:off x="4621828" y="4958319"/>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-7:MML</a:t>
            </a:r>
            <a:r>
              <a:rPr lang="ja-JP" altLang="en-US" sz="1050" kern="0" dirty="0">
                <a:solidFill>
                  <a:srgbClr val="404040"/>
                </a:solidFill>
                <a:latin typeface="Meiryo UI" panose="020B0604030504040204" pitchFamily="50" charset="-128"/>
                <a:ea typeface="Meiryo UI" panose="020B0604030504040204" pitchFamily="50" charset="-128"/>
              </a:rPr>
              <a:t>個別取込認定領域反映</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a:solidFill>
                  <a:srgbClr val="404040"/>
                </a:solidFill>
                <a:latin typeface="Meiryo UI" panose="020B0604030504040204" pitchFamily="50" charset="-128"/>
                <a:ea typeface="Meiryo UI" panose="020B0604030504040204" pitchFamily="50" charset="-128"/>
              </a:rPr>
              <a:t>※</a:t>
            </a:r>
            <a:r>
              <a:rPr lang="ja-JP" altLang="en-US" sz="1050" kern="0" dirty="0">
                <a:solidFill>
                  <a:srgbClr val="404040"/>
                </a:solidFill>
                <a:latin typeface="Meiryo UI" panose="020B0604030504040204" pitchFamily="50" charset="-128"/>
                <a:ea typeface="Meiryo UI" panose="020B0604030504040204" pitchFamily="50" charset="-128"/>
              </a:rPr>
              <a:t>取込前確認の承認後に実施</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a:solidFill>
                  <a:srgbClr val="404040"/>
                </a:solidFill>
                <a:latin typeface="Meiryo UI" panose="020B0604030504040204" pitchFamily="50" charset="-128"/>
                <a:ea typeface="Meiryo UI" panose="020B0604030504040204" pitchFamily="50" charset="-128"/>
              </a:rPr>
              <a:t>※</a:t>
            </a:r>
            <a:r>
              <a:rPr lang="ja-JP" altLang="en-US" sz="1050" kern="0" dirty="0">
                <a:solidFill>
                  <a:srgbClr val="404040"/>
                </a:solidFill>
                <a:latin typeface="Meiryo UI" panose="020B0604030504040204" pitchFamily="50" charset="-128"/>
                <a:ea typeface="Meiryo UI" panose="020B0604030504040204" pitchFamily="50" charset="-128"/>
              </a:rPr>
              <a:t>オプトアウト対象患者情報</a:t>
            </a:r>
            <a:r>
              <a:rPr lang="ja-JP" altLang="en-US" sz="1050" kern="0" dirty="0" smtClean="0">
                <a:solidFill>
                  <a:srgbClr val="404040"/>
                </a:solidFill>
                <a:latin typeface="Meiryo UI" panose="020B0604030504040204" pitchFamily="50" charset="-128"/>
                <a:ea typeface="Meiryo UI" panose="020B0604030504040204" pitchFamily="50" charset="-128"/>
              </a:rPr>
              <a:t>の削除</a:t>
            </a:r>
            <a:r>
              <a:rPr lang="ja-JP" altLang="en-US" sz="1050" kern="0" dirty="0">
                <a:solidFill>
                  <a:srgbClr val="404040"/>
                </a:solidFill>
                <a:latin typeface="Meiryo UI" panose="020B0604030504040204" pitchFamily="50" charset="-128"/>
                <a:ea typeface="Meiryo UI" panose="020B0604030504040204" pitchFamily="50" charset="-128"/>
              </a:rPr>
              <a:t>も実施</a:t>
            </a:r>
            <a:endParaRPr lang="en-US" altLang="ja-JP" sz="1050" kern="0" dirty="0">
              <a:solidFill>
                <a:srgbClr val="404040"/>
              </a:solidFill>
              <a:latin typeface="Meiryo UI" panose="020B0604030504040204" pitchFamily="50" charset="-128"/>
              <a:ea typeface="Meiryo UI" panose="020B0604030504040204" pitchFamily="50" charset="-128"/>
            </a:endParaRPr>
          </a:p>
        </p:txBody>
      </p:sp>
      <p:sp>
        <p:nvSpPr>
          <p:cNvPr id="43" name="テキスト ボックス 42"/>
          <p:cNvSpPr txBox="1"/>
          <p:nvPr/>
        </p:nvSpPr>
        <p:spPr>
          <a:xfrm>
            <a:off x="5795641" y="5602096"/>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-8:MML</a:t>
            </a:r>
            <a:r>
              <a:rPr lang="ja-JP" altLang="en-US" sz="1050" kern="0" dirty="0" smtClean="0">
                <a:solidFill>
                  <a:srgbClr val="404040"/>
                </a:solidFill>
                <a:latin typeface="Meiryo UI" panose="020B0604030504040204" pitchFamily="50" charset="-128"/>
                <a:ea typeface="Meiryo UI" panose="020B0604030504040204" pitchFamily="50" charset="-128"/>
              </a:rPr>
              <a:t>個別取込 取込後確認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44" name="フローチャート: 磁気ディスク 43"/>
          <p:cNvSpPr/>
          <p:nvPr/>
        </p:nvSpPr>
        <p:spPr>
          <a:xfrm>
            <a:off x="5401776" y="5851953"/>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取込後</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sp>
        <p:nvSpPr>
          <p:cNvPr id="46" name="フローチャート: 磁気ディスク 45"/>
          <p:cNvSpPr/>
          <p:nvPr/>
        </p:nvSpPr>
        <p:spPr>
          <a:xfrm>
            <a:off x="3785264" y="4965322"/>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個別取込結果</a:t>
            </a:r>
            <a:endParaRPr kumimoji="1" lang="en-US" altLang="ja-JP" sz="1100" b="1" dirty="0" smtClean="0">
              <a:solidFill>
                <a:schemeClr val="tx2">
                  <a:lumMod val="75000"/>
                  <a:lumOff val="25000"/>
                </a:schemeClr>
              </a:solidFill>
            </a:endParaRPr>
          </a:p>
        </p:txBody>
      </p:sp>
      <p:cxnSp>
        <p:nvCxnSpPr>
          <p:cNvPr id="47" name="直線矢印コネクタ 46"/>
          <p:cNvCxnSpPr>
            <a:stCxn id="44" idx="4"/>
            <a:endCxn id="48" idx="2"/>
          </p:cNvCxnSpPr>
          <p:nvPr/>
        </p:nvCxnSpPr>
        <p:spPr>
          <a:xfrm>
            <a:off x="6143944" y="6113055"/>
            <a:ext cx="500026" cy="10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8" name="フローチャート: データ 47"/>
          <p:cNvSpPr/>
          <p:nvPr/>
        </p:nvSpPr>
        <p:spPr>
          <a:xfrm>
            <a:off x="6525964" y="5852156"/>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rgbClr val="FF0000"/>
                </a:solidFill>
                <a:latin typeface="Meiryo UI" panose="020B0604030504040204" pitchFamily="50" charset="-128"/>
                <a:ea typeface="Meiryo UI" panose="020B0604030504040204" pitchFamily="50" charset="-128"/>
              </a:rPr>
              <a:t>MML</a:t>
            </a:r>
            <a:r>
              <a:rPr lang="ja-JP" altLang="en-US" sz="881" b="1" dirty="0" smtClean="0">
                <a:solidFill>
                  <a:srgbClr val="FF0000"/>
                </a:solidFill>
                <a:latin typeface="Meiryo UI" panose="020B0604030504040204" pitchFamily="50" charset="-128"/>
                <a:ea typeface="Meiryo UI" panose="020B0604030504040204" pitchFamily="50" charset="-128"/>
              </a:rPr>
              <a:t>個別取込</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取込後確認結果</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cxnSp>
        <p:nvCxnSpPr>
          <p:cNvPr id="50" name="直線矢印コネクタ 49"/>
          <p:cNvCxnSpPr>
            <a:stCxn id="36" idx="4"/>
            <a:endCxn id="51" idx="2"/>
          </p:cNvCxnSpPr>
          <p:nvPr/>
        </p:nvCxnSpPr>
        <p:spPr>
          <a:xfrm>
            <a:off x="6040206" y="4085648"/>
            <a:ext cx="485758" cy="917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1" name="フローチャート: データ 50"/>
          <p:cNvSpPr/>
          <p:nvPr/>
        </p:nvSpPr>
        <p:spPr>
          <a:xfrm>
            <a:off x="6407958" y="3833819"/>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rgbClr val="FF0000"/>
                </a:solidFill>
                <a:latin typeface="Meiryo UI" panose="020B0604030504040204" pitchFamily="50" charset="-128"/>
                <a:ea typeface="Meiryo UI" panose="020B0604030504040204" pitchFamily="50" charset="-128"/>
              </a:rPr>
              <a:t>MML</a:t>
            </a:r>
            <a:r>
              <a:rPr lang="ja-JP" altLang="en-US" sz="881" b="1" dirty="0" smtClean="0">
                <a:solidFill>
                  <a:srgbClr val="FF0000"/>
                </a:solidFill>
                <a:latin typeface="Meiryo UI" panose="020B0604030504040204" pitchFamily="50" charset="-128"/>
                <a:ea typeface="Meiryo UI" panose="020B0604030504040204" pitchFamily="50" charset="-128"/>
              </a:rPr>
              <a:t>個別取込</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取込前確認結果</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sp>
        <p:nvSpPr>
          <p:cNvPr id="75" name="フローチャート: データ 74"/>
          <p:cNvSpPr/>
          <p:nvPr/>
        </p:nvSpPr>
        <p:spPr>
          <a:xfrm>
            <a:off x="2245186" y="4548795"/>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削除対象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zip_no</a:t>
            </a: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file_no</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81" name="フローチャート: データ 80"/>
          <p:cNvSpPr/>
          <p:nvPr/>
        </p:nvSpPr>
        <p:spPr>
          <a:xfrm>
            <a:off x="3563035" y="3826147"/>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取込</a:t>
            </a:r>
            <a:r>
              <a:rPr lang="ja-JP" altLang="en-US" sz="881" b="1" dirty="0" smtClean="0">
                <a:solidFill>
                  <a:schemeClr val="tx1"/>
                </a:solidFill>
                <a:latin typeface="Meiryo UI" panose="020B0604030504040204" pitchFamily="50" charset="-128"/>
                <a:ea typeface="Meiryo UI" panose="020B0604030504040204" pitchFamily="50" charset="-128"/>
              </a:rPr>
              <a:t>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（読込結果データ）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cxnSp>
        <p:nvCxnSpPr>
          <p:cNvPr id="83" name="カギ線コネクタ 82"/>
          <p:cNvCxnSpPr>
            <a:stCxn id="134" idx="4"/>
            <a:endCxn id="30" idx="2"/>
          </p:cNvCxnSpPr>
          <p:nvPr/>
        </p:nvCxnSpPr>
        <p:spPr>
          <a:xfrm flipV="1">
            <a:off x="1576430" y="2888789"/>
            <a:ext cx="2209402" cy="4360"/>
          </a:xfrm>
          <a:prstGeom prst="bentConnector3">
            <a:avLst>
              <a:gd name="adj1" fmla="val 50000"/>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82" name="線吹き出し 1 (枠付き) 81"/>
          <p:cNvSpPr/>
          <p:nvPr/>
        </p:nvSpPr>
        <p:spPr>
          <a:xfrm>
            <a:off x="6143944" y="1753669"/>
            <a:ext cx="3534738" cy="1854981"/>
          </a:xfrm>
          <a:prstGeom prst="borderCallout1">
            <a:avLst>
              <a:gd name="adj1" fmla="val 60741"/>
              <a:gd name="adj2" fmla="val -112"/>
              <a:gd name="adj3" fmla="val 83503"/>
              <a:gd name="adj4" fmla="val -61861"/>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個別取込管理テーブルのステータスを利</a:t>
            </a:r>
            <a:r>
              <a:rPr lang="ja-JP" altLang="en-US" sz="1200" dirty="0">
                <a:solidFill>
                  <a:schemeClr val="tx1"/>
                </a:solidFill>
                <a:latin typeface="Meiryo UI" panose="020B0604030504040204" pitchFamily="50" charset="-128"/>
                <a:ea typeface="Meiryo UI" panose="020B0604030504040204" pitchFamily="50" charset="-128"/>
              </a:rPr>
              <a:t>活用可能患者</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テーブルの患者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の有無に応じて更新を行う。</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取込済みで</a:t>
            </a:r>
            <a:r>
              <a:rPr lang="ja-JP" altLang="en-US" sz="1200" dirty="0">
                <a:solidFill>
                  <a:schemeClr val="tx1"/>
                </a:solidFill>
                <a:latin typeface="Meiryo UI" panose="020B0604030504040204" pitchFamily="50" charset="-128"/>
                <a:ea typeface="Meiryo UI" panose="020B0604030504040204" pitchFamily="50" charset="-128"/>
              </a:rPr>
              <a:t>かつ利活用可能患者</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a:solidFill>
                  <a:schemeClr val="tx1"/>
                </a:solidFill>
                <a:latin typeface="Meiryo UI" panose="020B0604030504040204" pitchFamily="50" charset="-128"/>
                <a:ea typeface="Meiryo UI" panose="020B0604030504040204" pitchFamily="50" charset="-128"/>
              </a:rPr>
              <a:t>テーブルに</a:t>
            </a:r>
            <a:r>
              <a:rPr lang="ja-JP" altLang="en-US" sz="1200" dirty="0" smtClean="0">
                <a:solidFill>
                  <a:schemeClr val="tx1"/>
                </a:solidFill>
                <a:latin typeface="Meiryo UI" panose="020B0604030504040204" pitchFamily="50" charset="-128"/>
                <a:ea typeface="Meiryo UI" panose="020B0604030504040204" pitchFamily="50" charset="-128"/>
              </a:rPr>
              <a:t>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が存在しないレコードはオプトアウト対象患者として、</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個別取込結果削除対象テーブルに</a:t>
            </a:r>
            <a:r>
              <a:rPr lang="en-US" altLang="ja-JP" sz="1200" dirty="0" smtClean="0">
                <a:solidFill>
                  <a:schemeClr val="tx1"/>
                </a:solidFill>
                <a:latin typeface="Meiryo UI" panose="020B0604030504040204" pitchFamily="50" charset="-128"/>
                <a:ea typeface="Meiryo UI" panose="020B0604030504040204" pitchFamily="50" charset="-128"/>
              </a:rPr>
              <a:t>zip_no</a:t>
            </a:r>
            <a:r>
              <a:rPr lang="ja-JP" altLang="en-US" sz="1200" dirty="0" smtClean="0">
                <a:solidFill>
                  <a:schemeClr val="tx1"/>
                </a:solidFill>
                <a:latin typeface="Meiryo UI" panose="020B0604030504040204" pitchFamily="50" charset="-128"/>
                <a:ea typeface="Meiryo UI" panose="020B0604030504040204" pitchFamily="50" charset="-128"/>
              </a:rPr>
              <a:t>、</a:t>
            </a:r>
            <a:r>
              <a:rPr lang="en-US" altLang="ja-JP" sz="1200" dirty="0" smtClean="0">
                <a:solidFill>
                  <a:schemeClr val="tx1"/>
                </a:solidFill>
                <a:latin typeface="Meiryo UI" panose="020B0604030504040204" pitchFamily="50" charset="-128"/>
                <a:ea typeface="Meiryo UI" panose="020B0604030504040204" pitchFamily="50" charset="-128"/>
              </a:rPr>
              <a:t>file_no</a:t>
            </a:r>
            <a:r>
              <a:rPr lang="ja-JP" altLang="en-US" sz="1200" dirty="0" smtClean="0">
                <a:solidFill>
                  <a:schemeClr val="tx1"/>
                </a:solidFill>
                <a:latin typeface="Meiryo UI" panose="020B0604030504040204" pitchFamily="50" charset="-128"/>
                <a:ea typeface="Meiryo UI" panose="020B0604030504040204" pitchFamily="50" charset="-128"/>
              </a:rPr>
              <a:t>を格納する。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未取込で</a:t>
            </a:r>
            <a:r>
              <a:rPr lang="ja-JP" altLang="en-US" sz="1200" dirty="0">
                <a:solidFill>
                  <a:schemeClr val="tx1"/>
                </a:solidFill>
                <a:latin typeface="Meiryo UI" panose="020B0604030504040204" pitchFamily="50" charset="-128"/>
                <a:ea typeface="Meiryo UI" panose="020B0604030504040204" pitchFamily="50" charset="-128"/>
              </a:rPr>
              <a:t>かつ利活用可能患者</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テーブル</a:t>
            </a:r>
            <a:r>
              <a:rPr lang="ja-JP" altLang="en-US" sz="1200" dirty="0">
                <a:solidFill>
                  <a:schemeClr val="tx1"/>
                </a:solidFill>
                <a:latin typeface="Meiryo UI" panose="020B0604030504040204" pitchFamily="50" charset="-128"/>
                <a:ea typeface="Meiryo UI" panose="020B0604030504040204" pitchFamily="50" charset="-128"/>
              </a:rPr>
              <a:t>に患者</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a:solidFill>
                  <a:schemeClr val="tx1"/>
                </a:solidFill>
                <a:latin typeface="Meiryo UI" panose="020B0604030504040204" pitchFamily="50" charset="-128"/>
                <a:ea typeface="Meiryo UI" panose="020B0604030504040204" pitchFamily="50" charset="-128"/>
              </a:rPr>
              <a:t>が存在しないレコード</a:t>
            </a:r>
            <a:r>
              <a:rPr lang="ja-JP" altLang="en-US" sz="1200" dirty="0" smtClean="0">
                <a:solidFill>
                  <a:schemeClr val="tx1"/>
                </a:solidFill>
                <a:latin typeface="Meiryo UI" panose="020B0604030504040204" pitchFamily="50" charset="-128"/>
                <a:ea typeface="Meiryo UI" panose="020B0604030504040204" pitchFamily="50" charset="-128"/>
              </a:rPr>
              <a:t>は未通知患者</a:t>
            </a:r>
            <a:r>
              <a:rPr lang="ja-JP" altLang="en-US" sz="1200" dirty="0">
                <a:solidFill>
                  <a:schemeClr val="tx1"/>
                </a:solidFill>
                <a:latin typeface="Meiryo UI" panose="020B0604030504040204" pitchFamily="50" charset="-128"/>
                <a:ea typeface="Meiryo UI" panose="020B0604030504040204" pitchFamily="50" charset="-128"/>
              </a:rPr>
              <a:t>として</a:t>
            </a:r>
            <a:r>
              <a:rPr lang="ja-JP" altLang="en-US" sz="1200" dirty="0" smtClean="0">
                <a:solidFill>
                  <a:schemeClr val="tx1"/>
                </a:solidFill>
                <a:latin typeface="Meiryo UI" panose="020B0604030504040204" pitchFamily="50" charset="-128"/>
                <a:ea typeface="Meiryo UI" panose="020B0604030504040204" pitchFamily="50" charset="-128"/>
              </a:rPr>
              <a:t>、ステータスを取込対象外に更新する。（</a:t>
            </a:r>
            <a:r>
              <a:rPr lang="ja-JP" altLang="en-US" sz="1200" b="1" dirty="0" smtClean="0">
                <a:solidFill>
                  <a:schemeClr val="tx1"/>
                </a:solidFill>
                <a:latin typeface="Meiryo UI" panose="020B0604030504040204" pitchFamily="50" charset="-128"/>
                <a:ea typeface="Meiryo UI" panose="020B0604030504040204" pitchFamily="50" charset="-128"/>
              </a:rPr>
              <a:t>詳細は後述</a:t>
            </a:r>
            <a:r>
              <a:rPr lang="ja-JP" altLang="en-US" sz="1200" dirty="0" smtClean="0">
                <a:solidFill>
                  <a:schemeClr val="tx1"/>
                </a:solidFill>
                <a:latin typeface="Meiryo UI" panose="020B0604030504040204" pitchFamily="50" charset="-128"/>
                <a:ea typeface="Meiryo UI" panose="020B0604030504040204" pitchFamily="50" charset="-128"/>
              </a:rPr>
              <a:t>）</a:t>
            </a:r>
            <a:endParaRPr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34" name="フローチャート: 磁気ディスク 33"/>
          <p:cNvSpPr/>
          <p:nvPr/>
        </p:nvSpPr>
        <p:spPr>
          <a:xfrm>
            <a:off x="2470108" y="3822918"/>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削除対象</a:t>
            </a:r>
            <a:endParaRPr kumimoji="1" lang="ja-JP" altLang="en-US" sz="1400" b="1" dirty="0">
              <a:solidFill>
                <a:schemeClr val="tx2">
                  <a:lumMod val="75000"/>
                  <a:lumOff val="25000"/>
                </a:schemeClr>
              </a:solidFill>
            </a:endParaRPr>
          </a:p>
        </p:txBody>
      </p:sp>
      <p:grpSp>
        <p:nvGrpSpPr>
          <p:cNvPr id="108" name="グループ化 107"/>
          <p:cNvGrpSpPr/>
          <p:nvPr/>
        </p:nvGrpSpPr>
        <p:grpSpPr>
          <a:xfrm>
            <a:off x="373343" y="4770824"/>
            <a:ext cx="945450" cy="1519608"/>
            <a:chOff x="8168455" y="4168700"/>
            <a:chExt cx="945450" cy="1519608"/>
          </a:xfrm>
        </p:grpSpPr>
        <p:sp>
          <p:nvSpPr>
            <p:cNvPr id="109" name="フローチャート: 磁気ディスク 108"/>
            <p:cNvSpPr/>
            <p:nvPr/>
          </p:nvSpPr>
          <p:spPr>
            <a:xfrm>
              <a:off x="8260678" y="4474282"/>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受託事業</a:t>
              </a:r>
              <a:endParaRPr kumimoji="1" lang="ja-JP" altLang="en-US" sz="1200" b="1" dirty="0">
                <a:solidFill>
                  <a:schemeClr val="tx2">
                    <a:lumMod val="75000"/>
                    <a:lumOff val="25000"/>
                  </a:schemeClr>
                </a:solidFill>
              </a:endParaRPr>
            </a:p>
          </p:txBody>
        </p:sp>
        <p:sp>
          <p:nvSpPr>
            <p:cNvPr id="110" name="正方形/長方形 109">
              <a:extLst>
                <a:ext uri="{FF2B5EF4-FFF2-40B4-BE49-F238E27FC236}">
                  <a16:creationId xmlns:a16="http://schemas.microsoft.com/office/drawing/2014/main" id="{B63D4596-3D34-CF16-5DA8-EFDC1CCE79D0}"/>
                </a:ext>
              </a:extLst>
            </p:cNvPr>
            <p:cNvSpPr/>
            <p:nvPr/>
          </p:nvSpPr>
          <p:spPr>
            <a:xfrm>
              <a:off x="8168455" y="4168700"/>
              <a:ext cx="945450" cy="1519608"/>
            </a:xfrm>
            <a:prstGeom prst="rect">
              <a:avLst/>
            </a:prstGeom>
            <a:noFill/>
            <a:ln w="6350">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latin typeface="Meiryo UI" panose="020B0604030504040204" pitchFamily="50" charset="-128"/>
                  <a:ea typeface="Meiryo UI" panose="020B0604030504040204" pitchFamily="50" charset="-128"/>
                </a:rPr>
                <a:t>凡例</a:t>
              </a:r>
            </a:p>
          </p:txBody>
        </p:sp>
        <p:sp>
          <p:nvSpPr>
            <p:cNvPr id="111" name="フローチャート: 磁気ディスク 110"/>
            <p:cNvSpPr/>
            <p:nvPr/>
          </p:nvSpPr>
          <p:spPr>
            <a:xfrm>
              <a:off x="8260678" y="5093993"/>
              <a:ext cx="741600" cy="522000"/>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認定事業</a:t>
              </a:r>
              <a:endParaRPr kumimoji="1" lang="ja-JP" altLang="en-US" sz="1200" b="1" dirty="0">
                <a:solidFill>
                  <a:schemeClr val="tx2">
                    <a:lumMod val="75000"/>
                    <a:lumOff val="25000"/>
                  </a:schemeClr>
                </a:solidFill>
              </a:endParaRPr>
            </a:p>
          </p:txBody>
        </p:sp>
      </p:grpSp>
      <p:sp>
        <p:nvSpPr>
          <p:cNvPr id="112" name="テキスト ボックス 111"/>
          <p:cNvSpPr txBox="1"/>
          <p:nvPr/>
        </p:nvSpPr>
        <p:spPr>
          <a:xfrm>
            <a:off x="1991855" y="2938908"/>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-4:</a:t>
            </a:r>
            <a:r>
              <a:rPr lang="ja-JP" altLang="en-US" sz="1050" kern="0" dirty="0">
                <a:solidFill>
                  <a:srgbClr val="404040"/>
                </a:solidFill>
                <a:latin typeface="Meiryo UI" panose="020B0604030504040204" pitchFamily="50" charset="-128"/>
                <a:ea typeface="Meiryo UI" panose="020B0604030504040204" pitchFamily="50" charset="-128"/>
              </a:rPr>
              <a:t>利活用可否確認結果反映</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a:solidFill>
                  <a:srgbClr val="404040"/>
                </a:solidFill>
                <a:latin typeface="Meiryo UI" panose="020B0604030504040204" pitchFamily="50" charset="-128"/>
                <a:ea typeface="Meiryo UI" panose="020B0604030504040204" pitchFamily="50" charset="-128"/>
              </a:rPr>
              <a:t>※</a:t>
            </a:r>
            <a:r>
              <a:rPr lang="ja-JP" altLang="en-US" sz="1050" kern="0" dirty="0">
                <a:solidFill>
                  <a:srgbClr val="404040"/>
                </a:solidFill>
                <a:latin typeface="Meiryo UI" panose="020B0604030504040204" pitchFamily="50" charset="-128"/>
                <a:ea typeface="Meiryo UI" panose="020B0604030504040204" pitchFamily="50" charset="-128"/>
              </a:rPr>
              <a:t>オプトアウト削除対象の抽出</a:t>
            </a:r>
            <a:r>
              <a:rPr lang="en-US" altLang="ja-JP" sz="1050" kern="0" dirty="0">
                <a:solidFill>
                  <a:srgbClr val="404040"/>
                </a:solidFill>
                <a:latin typeface="Meiryo UI" panose="020B0604030504040204" pitchFamily="50" charset="-128"/>
                <a:ea typeface="Meiryo UI" panose="020B0604030504040204" pitchFamily="50" charset="-128"/>
              </a:rPr>
              <a:t/>
            </a:r>
            <a:br>
              <a:rPr lang="en-US" altLang="ja-JP" sz="1050" kern="0" dirty="0">
                <a:solidFill>
                  <a:srgbClr val="404040"/>
                </a:solidFill>
                <a:latin typeface="Meiryo UI" panose="020B0604030504040204" pitchFamily="50" charset="-128"/>
                <a:ea typeface="Meiryo UI" panose="020B0604030504040204" pitchFamily="50" charset="-128"/>
              </a:rPr>
            </a:br>
            <a:r>
              <a:rPr lang="ja-JP" altLang="en-US" sz="1050" kern="0" dirty="0">
                <a:solidFill>
                  <a:srgbClr val="404040"/>
                </a:solidFill>
                <a:latin typeface="Meiryo UI" panose="020B0604030504040204" pitchFamily="50" charset="-128"/>
                <a:ea typeface="Meiryo UI" panose="020B0604030504040204" pitchFamily="50" charset="-128"/>
              </a:rPr>
              <a:t>　　　　　と取込対象の判定を実施</a:t>
            </a:r>
          </a:p>
        </p:txBody>
      </p:sp>
      <p:sp>
        <p:nvSpPr>
          <p:cNvPr id="113" name="線吹き出し 1 (枠付き) 112"/>
          <p:cNvSpPr/>
          <p:nvPr/>
        </p:nvSpPr>
        <p:spPr>
          <a:xfrm>
            <a:off x="164951" y="1795692"/>
            <a:ext cx="3455250" cy="777463"/>
          </a:xfrm>
          <a:prstGeom prst="borderCallout1">
            <a:avLst>
              <a:gd name="adj1" fmla="val 64939"/>
              <a:gd name="adj2" fmla="val 100490"/>
              <a:gd name="adj3" fmla="val 89997"/>
              <a:gd name="adj4" fmla="val 126523"/>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a:solidFill>
                  <a:schemeClr val="tx1"/>
                </a:solidFill>
                <a:latin typeface="Meiryo UI" panose="020B0604030504040204" pitchFamily="50" charset="-128"/>
                <a:ea typeface="Meiryo UI" panose="020B0604030504040204" pitchFamily="50" charset="-128"/>
              </a:rPr>
              <a:t>Zip</a:t>
            </a:r>
            <a:r>
              <a:rPr lang="ja-JP" altLang="en-US" sz="1200" dirty="0">
                <a:solidFill>
                  <a:schemeClr val="tx1"/>
                </a:solidFill>
                <a:latin typeface="Meiryo UI" panose="020B0604030504040204" pitchFamily="50" charset="-128"/>
                <a:ea typeface="Meiryo UI" panose="020B0604030504040204" pitchFamily="50" charset="-128"/>
              </a:rPr>
              <a:t>ファイル格納処理、</a:t>
            </a:r>
            <a:r>
              <a:rPr lang="en-US" altLang="ja-JP" sz="1200" dirty="0">
                <a:solidFill>
                  <a:schemeClr val="tx1"/>
                </a:solidFill>
                <a:latin typeface="Meiryo UI" panose="020B0604030504040204" pitchFamily="50" charset="-128"/>
                <a:ea typeface="Meiryo UI" panose="020B0604030504040204" pitchFamily="50" charset="-128"/>
              </a:rPr>
              <a:t>Zip</a:t>
            </a:r>
            <a:r>
              <a:rPr lang="ja-JP" altLang="en-US" sz="1200" dirty="0">
                <a:solidFill>
                  <a:schemeClr val="tx1"/>
                </a:solidFill>
                <a:latin typeface="Meiryo UI" panose="020B0604030504040204" pitchFamily="50" charset="-128"/>
                <a:ea typeface="Meiryo UI" panose="020B0604030504040204" pitchFamily="50" charset="-128"/>
              </a:rPr>
              <a:t>ファイル展開処理、</a:t>
            </a:r>
            <a:r>
              <a:rPr lang="en-US" altLang="ja-JP" sz="1200" dirty="0">
                <a:solidFill>
                  <a:schemeClr val="tx1"/>
                </a:solidFill>
                <a:latin typeface="Meiryo UI" panose="020B0604030504040204" pitchFamily="50" charset="-128"/>
                <a:ea typeface="Meiryo UI" panose="020B0604030504040204" pitchFamily="50" charset="-128"/>
              </a:rPr>
              <a:t>MML</a:t>
            </a:r>
            <a:r>
              <a:rPr lang="ja-JP" altLang="en-US" sz="1200" dirty="0">
                <a:solidFill>
                  <a:schemeClr val="tx1"/>
                </a:solidFill>
                <a:latin typeface="Meiryo UI" panose="020B0604030504040204" pitchFamily="50" charset="-128"/>
                <a:ea typeface="Meiryo UI" panose="020B0604030504040204" pitchFamily="50" charset="-128"/>
              </a:rPr>
              <a:t>ファイル一覧作成</a:t>
            </a:r>
            <a:r>
              <a:rPr lang="ja-JP" altLang="en-US" sz="1200" dirty="0" smtClean="0">
                <a:solidFill>
                  <a:schemeClr val="tx1"/>
                </a:solidFill>
                <a:latin typeface="Meiryo UI" panose="020B0604030504040204" pitchFamily="50" charset="-128"/>
                <a:ea typeface="Meiryo UI" panose="020B0604030504040204" pitchFamily="50" charset="-128"/>
              </a:rPr>
              <a:t>処理は</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個別取込管理テーブルが受託領域</a:t>
            </a:r>
            <a:r>
              <a:rPr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smtClean="0">
                <a:solidFill>
                  <a:schemeClr val="tx1"/>
                </a:solidFill>
                <a:latin typeface="Meiryo UI" panose="020B0604030504040204" pitchFamily="50" charset="-128"/>
                <a:ea typeface="Meiryo UI" panose="020B0604030504040204" pitchFamily="50" charset="-128"/>
              </a:rPr>
              <a:t>に変更される以外は従来通り。</a:t>
            </a:r>
            <a:endParaRPr lang="en-US" altLang="ja-JP" sz="1200" dirty="0" smtClean="0">
              <a:solidFill>
                <a:schemeClr val="tx1"/>
              </a:solidFill>
              <a:latin typeface="Meiryo UI" panose="020B0604030504040204" pitchFamily="50" charset="-128"/>
              <a:ea typeface="Meiryo UI" panose="020B0604030504040204" pitchFamily="50" charset="-128"/>
            </a:endParaRPr>
          </a:p>
        </p:txBody>
      </p:sp>
      <p:cxnSp>
        <p:nvCxnSpPr>
          <p:cNvPr id="49" name="直線矢印コネクタ 48"/>
          <p:cNvCxnSpPr>
            <a:stCxn id="81" idx="5"/>
            <a:endCxn id="36" idx="2"/>
          </p:cNvCxnSpPr>
          <p:nvPr/>
        </p:nvCxnSpPr>
        <p:spPr>
          <a:xfrm flipV="1">
            <a:off x="4625086" y="4085648"/>
            <a:ext cx="672952" cy="1499"/>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カギ線コネクタ 59"/>
          <p:cNvCxnSpPr>
            <a:stCxn id="46" idx="3"/>
            <a:endCxn id="44" idx="2"/>
          </p:cNvCxnSpPr>
          <p:nvPr/>
        </p:nvCxnSpPr>
        <p:spPr>
          <a:xfrm rot="16200000" flipH="1">
            <a:off x="4466298" y="5177576"/>
            <a:ext cx="625529" cy="1245428"/>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8" name="フローチャート: データ 67"/>
          <p:cNvSpPr/>
          <p:nvPr/>
        </p:nvSpPr>
        <p:spPr>
          <a:xfrm>
            <a:off x="3569888" y="5850453"/>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個別取込結果</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（全患者</a:t>
            </a:r>
            <a:r>
              <a:rPr lang="en-US" altLang="ja-JP" sz="881" b="1" dirty="0" smtClean="0">
                <a:solidFill>
                  <a:schemeClr val="tx1"/>
                </a:solidFill>
                <a:latin typeface="Meiryo UI" panose="020B0604030504040204" pitchFamily="50" charset="-128"/>
                <a:ea typeface="Meiryo UI" panose="020B0604030504040204" pitchFamily="50" charset="-128"/>
              </a:rPr>
              <a:t>ID</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66" name="テキスト ボックス 65"/>
          <p:cNvSpPr txBox="1"/>
          <p:nvPr/>
        </p:nvSpPr>
        <p:spPr>
          <a:xfrm>
            <a:off x="4294202" y="3577073"/>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-5:MML</a:t>
            </a:r>
            <a:r>
              <a:rPr lang="ja-JP" altLang="en-US" sz="1050" kern="0" dirty="0" smtClean="0">
                <a:solidFill>
                  <a:srgbClr val="404040"/>
                </a:solidFill>
                <a:latin typeface="Meiryo UI" panose="020B0604030504040204" pitchFamily="50" charset="-128"/>
                <a:ea typeface="Meiryo UI" panose="020B0604030504040204" pitchFamily="50" charset="-128"/>
              </a:rPr>
              <a:t>ファイル読込</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67" name="線吹き出し 1 (枠付き) 66"/>
          <p:cNvSpPr/>
          <p:nvPr/>
        </p:nvSpPr>
        <p:spPr>
          <a:xfrm>
            <a:off x="6716993" y="4416351"/>
            <a:ext cx="2958907" cy="904954"/>
          </a:xfrm>
          <a:prstGeom prst="borderCallout1">
            <a:avLst>
              <a:gd name="adj1" fmla="val 13790"/>
              <a:gd name="adj2" fmla="val -1678"/>
              <a:gd name="adj3" fmla="val -62762"/>
              <a:gd name="adj4" fmla="val -50426"/>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個別取込管理テーブルのステータスが</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未取込となっている</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ファイルを読み込み、</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個別取込結果テーブルへの取込対象と</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なる読込結果データを作成する。</a:t>
            </a:r>
            <a:endParaRPr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4620293" y="2084031"/>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-1:Zip</a:t>
            </a:r>
            <a:r>
              <a:rPr lang="ja-JP" altLang="en-US" sz="1050" kern="0" dirty="0">
                <a:solidFill>
                  <a:srgbClr val="404040"/>
                </a:solidFill>
                <a:latin typeface="Meiryo UI" panose="020B0604030504040204" pitchFamily="50" charset="-128"/>
                <a:ea typeface="Meiryo UI" panose="020B0604030504040204" pitchFamily="50" charset="-128"/>
              </a:rPr>
              <a:t>ファイル</a:t>
            </a:r>
            <a:r>
              <a:rPr lang="ja-JP" altLang="en-US" sz="1050" kern="0" dirty="0" smtClean="0">
                <a:solidFill>
                  <a:srgbClr val="404040"/>
                </a:solidFill>
                <a:latin typeface="Meiryo UI" panose="020B0604030504040204" pitchFamily="50" charset="-128"/>
                <a:ea typeface="Meiryo UI" panose="020B0604030504040204" pitchFamily="50" charset="-128"/>
              </a:rPr>
              <a:t>格納処理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52" name="テキスト ボックス 51"/>
          <p:cNvSpPr txBox="1"/>
          <p:nvPr/>
        </p:nvSpPr>
        <p:spPr>
          <a:xfrm>
            <a:off x="4618342" y="2362368"/>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-2:Zip</a:t>
            </a:r>
            <a:r>
              <a:rPr lang="ja-JP" altLang="en-US" sz="1050" kern="0" dirty="0" smtClean="0">
                <a:solidFill>
                  <a:srgbClr val="404040"/>
                </a:solidFill>
                <a:latin typeface="Meiryo UI" panose="020B0604030504040204" pitchFamily="50" charset="-128"/>
                <a:ea typeface="Meiryo UI" panose="020B0604030504040204" pitchFamily="50" charset="-128"/>
              </a:rPr>
              <a:t>ファイル展開処理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53" name="テキスト ボックス 52"/>
          <p:cNvSpPr txBox="1"/>
          <p:nvPr/>
        </p:nvSpPr>
        <p:spPr>
          <a:xfrm>
            <a:off x="4620483" y="2633673"/>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-3:MML</a:t>
            </a:r>
            <a:r>
              <a:rPr lang="ja-JP" altLang="en-US" sz="1050" kern="0" dirty="0">
                <a:solidFill>
                  <a:srgbClr val="404040"/>
                </a:solidFill>
                <a:latin typeface="Meiryo UI" panose="020B0604030504040204" pitchFamily="50" charset="-128"/>
                <a:ea typeface="Meiryo UI" panose="020B0604030504040204" pitchFamily="50" charset="-128"/>
              </a:rPr>
              <a:t>ファイル</a:t>
            </a:r>
            <a:r>
              <a:rPr lang="ja-JP" altLang="en-US" sz="1050" kern="0" dirty="0" smtClean="0">
                <a:solidFill>
                  <a:srgbClr val="404040"/>
                </a:solidFill>
                <a:latin typeface="Meiryo UI" panose="020B0604030504040204" pitchFamily="50" charset="-128"/>
                <a:ea typeface="Meiryo UI" panose="020B0604030504040204" pitchFamily="50" charset="-128"/>
              </a:rPr>
              <a:t>一覧</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作成処理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54" name="正方形/長方形 53"/>
          <p:cNvSpPr/>
          <p:nvPr/>
        </p:nvSpPr>
        <p:spPr>
          <a:xfrm>
            <a:off x="8857754" y="281103"/>
            <a:ext cx="914400" cy="41771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再掲</a:t>
            </a:r>
            <a:endParaRPr kumimoji="1" lang="ja-JP" altLang="en-US" dirty="0"/>
          </a:p>
        </p:txBody>
      </p:sp>
    </p:spTree>
    <p:extLst>
      <p:ext uri="{BB962C8B-B14F-4D97-AF65-F5344CB8AC3E}">
        <p14:creationId xmlns:p14="http://schemas.microsoft.com/office/powerpoint/2010/main" val="1414072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nvPr>
        </p:nvGraphicFramePr>
        <p:xfrm>
          <a:off x="296550" y="996152"/>
          <a:ext cx="9475604" cy="5420150"/>
        </p:xfrm>
        <a:graphic>
          <a:graphicData uri="http://schemas.openxmlformats.org/drawingml/2006/table">
            <a:tbl>
              <a:tblPr firstRow="1" bandRow="1">
                <a:tableStyleId>{5940675A-B579-460E-94D1-54222C63F5DA}</a:tableStyleId>
              </a:tblPr>
              <a:tblGrid>
                <a:gridCol w="1659471">
                  <a:extLst>
                    <a:ext uri="{9D8B030D-6E8A-4147-A177-3AD203B41FA5}">
                      <a16:colId xmlns:a16="http://schemas.microsoft.com/office/drawing/2014/main" val="2601570289"/>
                    </a:ext>
                  </a:extLst>
                </a:gridCol>
                <a:gridCol w="7816133">
                  <a:extLst>
                    <a:ext uri="{9D8B030D-6E8A-4147-A177-3AD203B41FA5}">
                      <a16:colId xmlns:a16="http://schemas.microsoft.com/office/drawing/2014/main" val="2278357493"/>
                    </a:ext>
                  </a:extLst>
                </a:gridCol>
              </a:tblGrid>
              <a:tr h="265525">
                <a:tc gridSpan="2">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利活用観点での機能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extLst>
                  <a:ext uri="{0D108BD9-81ED-4DB2-BD59-A6C34878D82A}">
                    <a16:rowId xmlns:a16="http://schemas.microsoft.com/office/drawing/2014/main" val="1403776297"/>
                  </a:ext>
                </a:extLst>
              </a:tr>
              <a:tr h="442542">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p>
                    <a:p>
                      <a:pPr marL="0" marR="0" lvl="0" indent="0" algn="ctr" defTabSz="484862" rtl="0" eaLnBrk="1" fontAlgn="auto" latinLnBrk="0" hangingPunct="1">
                        <a:lnSpc>
                          <a:spcPct val="100000"/>
                        </a:lnSpc>
                        <a:spcBef>
                          <a:spcPts val="0"/>
                        </a:spcBef>
                        <a:spcAft>
                          <a:spcPts val="0"/>
                        </a:spcAft>
                        <a:buClrTx/>
                        <a:buSzTx/>
                        <a:buFontTx/>
                        <a:buNone/>
                        <a:tabLst/>
                        <a:defRPr/>
                      </a:pP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断面</a:t>
                      </a: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作成</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en-US" altLang="ja-JP" sz="1200" b="1" kern="0" dirty="0" smtClean="0">
                          <a:solidFill>
                            <a:srgbClr val="404040"/>
                          </a:solidFill>
                          <a:latin typeface="Meiryo UI" panose="020B0604030504040204" pitchFamily="50" charset="-128"/>
                          <a:ea typeface="Meiryo UI" panose="020B0604030504040204" pitchFamily="50" charset="-128"/>
                        </a:rPr>
                        <a:t>MML</a:t>
                      </a:r>
                      <a:r>
                        <a:rPr lang="ja-JP" altLang="en-US" sz="1200" b="1" kern="0" dirty="0" smtClean="0">
                          <a:solidFill>
                            <a:srgbClr val="404040"/>
                          </a:solidFill>
                          <a:latin typeface="Meiryo UI" panose="020B0604030504040204" pitchFamily="50" charset="-128"/>
                          <a:ea typeface="Meiryo UI" panose="020B0604030504040204" pitchFamily="50" charset="-128"/>
                        </a:rPr>
                        <a:t>個別取込</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19844006"/>
                  </a:ext>
                </a:extLst>
              </a:tr>
              <a:tr h="4688630">
                <a:tc gridSpan="2">
                  <a:txBody>
                    <a:bodyPr/>
                    <a:lstStyle/>
                    <a:p>
                      <a:endParaRPr kumimoji="1" lang="ja-JP" altLang="en-US" dirty="0"/>
                    </a:p>
                  </a:txBody>
                  <a:tcPr/>
                </a:tc>
                <a:tc hMerge="1">
                  <a:txBody>
                    <a:bodyPr/>
                    <a:lstStyle/>
                    <a:p>
                      <a:endParaRPr kumimoji="1" lang="ja-JP" altLang="en-US"/>
                    </a:p>
                  </a:txBody>
                  <a:tcPr/>
                </a:tc>
                <a:extLst>
                  <a:ext uri="{0D108BD9-81ED-4DB2-BD59-A6C34878D82A}">
                    <a16:rowId xmlns:a16="http://schemas.microsoft.com/office/drawing/2014/main" val="3692651362"/>
                  </a:ext>
                </a:extLst>
              </a:tr>
            </a:tbl>
          </a:graphicData>
        </a:graphic>
      </p:graphicFrame>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妥当性確認</a:t>
            </a:r>
            <a:r>
              <a:rPr lang="ja-JP" altLang="en-US" sz="1800" b="1" dirty="0">
                <a:latin typeface="Meiryo UI" panose="020B0604030504040204" pitchFamily="50" charset="-128"/>
                <a:ea typeface="Meiryo UI" panose="020B0604030504040204" pitchFamily="50" charset="-128"/>
              </a:rPr>
              <a:t>のデータフロー　</a:t>
            </a:r>
            <a:r>
              <a:rPr lang="en-US" altLang="ja-JP" sz="1800" b="1" dirty="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個別取込機能（新規取込）（</a:t>
            </a:r>
            <a:r>
              <a:rPr lang="en-US" altLang="ja-JP" sz="1800" b="1" dirty="0" smtClean="0">
                <a:latin typeface="Meiryo UI" panose="020B0604030504040204" pitchFamily="50" charset="-128"/>
                <a:ea typeface="Meiryo UI" panose="020B0604030504040204" pitchFamily="50" charset="-128"/>
              </a:rPr>
              <a:t>2/2</a:t>
            </a:r>
            <a:r>
              <a:rPr lang="ja-JP" altLang="en-US" sz="1800" b="1" dirty="0" smtClean="0">
                <a:latin typeface="Meiryo UI" panose="020B0604030504040204" pitchFamily="50" charset="-128"/>
                <a:ea typeface="Meiryo UI" panose="020B0604030504040204" pitchFamily="50" charset="-128"/>
              </a:rPr>
              <a:t>）</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個別取込機能の</a:t>
            </a:r>
            <a:r>
              <a:rPr lang="ja-JP" altLang="en-US" dirty="0">
                <a:latin typeface="Meiryo UI" panose="020B0604030504040204" pitchFamily="50" charset="-128"/>
                <a:ea typeface="Meiryo UI" panose="020B0604030504040204" pitchFamily="50" charset="-128"/>
              </a:rPr>
              <a:t>妥当性確認に関するデータフローは以下の通り。</a:t>
            </a:r>
            <a:endParaRPr lang="en-US" altLang="ja-JP" dirty="0">
              <a:latin typeface="Meiryo UI" panose="020B0604030504040204" pitchFamily="50" charset="-128"/>
              <a:ea typeface="Meiryo UI" panose="020B0604030504040204" pitchFamily="50" charset="-128"/>
            </a:endParaRPr>
          </a:p>
        </p:txBody>
      </p:sp>
      <p:sp>
        <p:nvSpPr>
          <p:cNvPr id="134" name="フローチャート: 磁気ディスク 133"/>
          <p:cNvSpPr/>
          <p:nvPr/>
        </p:nvSpPr>
        <p:spPr>
          <a:xfrm>
            <a:off x="834262" y="2632047"/>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a:solidFill>
                  <a:schemeClr val="tx2">
                    <a:lumMod val="75000"/>
                    <a:lumOff val="25000"/>
                  </a:schemeClr>
                </a:solidFill>
              </a:rPr>
              <a:t>利活用</a:t>
            </a:r>
            <a:r>
              <a:rPr lang="ja-JP" altLang="en-US" sz="1200" b="1" dirty="0" smtClean="0">
                <a:solidFill>
                  <a:schemeClr val="tx2">
                    <a:lumMod val="75000"/>
                    <a:lumOff val="25000"/>
                  </a:schemeClr>
                </a:solidFill>
              </a:rPr>
              <a:t>可能</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患者</a:t>
            </a:r>
            <a:r>
              <a:rPr lang="en-US" altLang="ja-JP" sz="1200" b="1" dirty="0" smtClean="0">
                <a:solidFill>
                  <a:schemeClr val="tx2">
                    <a:lumMod val="75000"/>
                    <a:lumOff val="25000"/>
                  </a:schemeClr>
                </a:solidFill>
              </a:rPr>
              <a:t>ID</a:t>
            </a:r>
            <a:endParaRPr kumimoji="1" lang="ja-JP" altLang="en-US" sz="1400" b="1" dirty="0">
              <a:solidFill>
                <a:schemeClr val="tx2">
                  <a:lumMod val="75000"/>
                  <a:lumOff val="25000"/>
                </a:schemeClr>
              </a:solidFill>
            </a:endParaRPr>
          </a:p>
        </p:txBody>
      </p:sp>
      <p:cxnSp>
        <p:nvCxnSpPr>
          <p:cNvPr id="145" name="直線コネクタ 144"/>
          <p:cNvCxnSpPr/>
          <p:nvPr/>
        </p:nvCxnSpPr>
        <p:spPr>
          <a:xfrm>
            <a:off x="1952708" y="1725433"/>
            <a:ext cx="0" cy="466741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0" name="フローチャート: 磁気ディスク 29"/>
          <p:cNvSpPr/>
          <p:nvPr/>
        </p:nvSpPr>
        <p:spPr>
          <a:xfrm>
            <a:off x="3785832" y="2627789"/>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個別取込管理</a:t>
            </a:r>
            <a:endParaRPr kumimoji="1" lang="en-US" altLang="ja-JP" sz="1100" b="1" dirty="0" smtClean="0">
              <a:solidFill>
                <a:schemeClr val="tx2">
                  <a:lumMod val="75000"/>
                  <a:lumOff val="25000"/>
                </a:schemeClr>
              </a:solidFill>
            </a:endParaRPr>
          </a:p>
        </p:txBody>
      </p:sp>
      <p:sp>
        <p:nvSpPr>
          <p:cNvPr id="31" name="フローチャート: 磁気ディスク 30"/>
          <p:cNvSpPr/>
          <p:nvPr/>
        </p:nvSpPr>
        <p:spPr>
          <a:xfrm>
            <a:off x="3785264" y="1808581"/>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smtClean="0">
                <a:solidFill>
                  <a:schemeClr val="tx2">
                    <a:lumMod val="75000"/>
                    <a:lumOff val="25000"/>
                  </a:schemeClr>
                </a:solidFill>
              </a:rPr>
              <a:t>NAS</a:t>
            </a:r>
            <a:endParaRPr kumimoji="1" lang="ja-JP" altLang="en-US" sz="1400" b="1" dirty="0">
              <a:solidFill>
                <a:schemeClr val="tx2">
                  <a:lumMod val="75000"/>
                  <a:lumOff val="25000"/>
                </a:schemeClr>
              </a:solidFill>
            </a:endParaRPr>
          </a:p>
        </p:txBody>
      </p:sp>
      <p:cxnSp>
        <p:nvCxnSpPr>
          <p:cNvPr id="32" name="カギ線コネクタ 76"/>
          <p:cNvCxnSpPr>
            <a:stCxn id="31" idx="3"/>
            <a:endCxn id="30" idx="1"/>
          </p:cNvCxnSpPr>
          <p:nvPr/>
        </p:nvCxnSpPr>
        <p:spPr>
          <a:xfrm>
            <a:off x="4156348" y="2330785"/>
            <a:ext cx="284" cy="297004"/>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カギ線コネクタ 34"/>
          <p:cNvCxnSpPr>
            <a:stCxn id="30" idx="3"/>
            <a:endCxn id="34" idx="1"/>
          </p:cNvCxnSpPr>
          <p:nvPr/>
        </p:nvCxnSpPr>
        <p:spPr>
          <a:xfrm rot="5400000">
            <a:off x="3162348" y="2828633"/>
            <a:ext cx="673129" cy="1315440"/>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フローチャート: 磁気ディスク 35"/>
          <p:cNvSpPr/>
          <p:nvPr/>
        </p:nvSpPr>
        <p:spPr>
          <a:xfrm>
            <a:off x="5298038" y="3824546"/>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取込前確認</a:t>
            </a:r>
            <a:endParaRPr kumimoji="1" lang="ja-JP" altLang="en-US" sz="1400" b="1" dirty="0">
              <a:solidFill>
                <a:schemeClr val="tx2">
                  <a:lumMod val="75000"/>
                  <a:lumOff val="25000"/>
                </a:schemeClr>
              </a:solidFill>
            </a:endParaRPr>
          </a:p>
        </p:txBody>
      </p:sp>
      <p:cxnSp>
        <p:nvCxnSpPr>
          <p:cNvPr id="37" name="カギ線コネクタ 36"/>
          <p:cNvCxnSpPr>
            <a:stCxn id="30" idx="3"/>
            <a:endCxn id="81" idx="1"/>
          </p:cNvCxnSpPr>
          <p:nvPr/>
        </p:nvCxnSpPr>
        <p:spPr>
          <a:xfrm rot="5400000">
            <a:off x="3816669" y="3486184"/>
            <a:ext cx="676358" cy="3568"/>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テキスト ボックス 38"/>
          <p:cNvSpPr txBox="1"/>
          <p:nvPr/>
        </p:nvSpPr>
        <p:spPr>
          <a:xfrm>
            <a:off x="5795641" y="3592735"/>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-6:MML</a:t>
            </a:r>
            <a:r>
              <a:rPr lang="ja-JP" altLang="en-US" sz="1050" kern="0" dirty="0" smtClean="0">
                <a:solidFill>
                  <a:srgbClr val="404040"/>
                </a:solidFill>
                <a:latin typeface="Meiryo UI" panose="020B0604030504040204" pitchFamily="50" charset="-128"/>
                <a:ea typeface="Meiryo UI" panose="020B0604030504040204" pitchFamily="50" charset="-128"/>
              </a:rPr>
              <a:t>個別取込</a:t>
            </a: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取込前確認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40" name="カギ線コネクタ 39"/>
          <p:cNvCxnSpPr>
            <a:stCxn id="81" idx="4"/>
            <a:endCxn id="46" idx="1"/>
          </p:cNvCxnSpPr>
          <p:nvPr/>
        </p:nvCxnSpPr>
        <p:spPr>
          <a:xfrm rot="16200000" flipH="1">
            <a:off x="3846119" y="4655092"/>
            <a:ext cx="617175" cy="3284"/>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カギ線コネクタ 40"/>
          <p:cNvCxnSpPr>
            <a:stCxn id="34" idx="3"/>
            <a:endCxn id="46" idx="1"/>
          </p:cNvCxnSpPr>
          <p:nvPr/>
        </p:nvCxnSpPr>
        <p:spPr>
          <a:xfrm rot="16200000" flipH="1">
            <a:off x="3188670" y="3997644"/>
            <a:ext cx="620200" cy="1315156"/>
          </a:xfrm>
          <a:prstGeom prst="bentConnector3">
            <a:avLst>
              <a:gd name="adj1" fmla="val 50000"/>
            </a:avLst>
          </a:prstGeom>
          <a:ln w="3175">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42" name="テキスト ボックス 41"/>
          <p:cNvSpPr txBox="1"/>
          <p:nvPr/>
        </p:nvSpPr>
        <p:spPr>
          <a:xfrm>
            <a:off x="4322539" y="4740153"/>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-7:MML</a:t>
            </a:r>
            <a:r>
              <a:rPr lang="ja-JP" altLang="en-US" sz="1050" kern="0" dirty="0">
                <a:solidFill>
                  <a:srgbClr val="404040"/>
                </a:solidFill>
                <a:latin typeface="Meiryo UI" panose="020B0604030504040204" pitchFamily="50" charset="-128"/>
                <a:ea typeface="Meiryo UI" panose="020B0604030504040204" pitchFamily="50" charset="-128"/>
              </a:rPr>
              <a:t>個別取込認定領域反映</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a:solidFill>
                  <a:srgbClr val="404040"/>
                </a:solidFill>
                <a:latin typeface="Meiryo UI" panose="020B0604030504040204" pitchFamily="50" charset="-128"/>
                <a:ea typeface="Meiryo UI" panose="020B0604030504040204" pitchFamily="50" charset="-128"/>
              </a:rPr>
              <a:t>※</a:t>
            </a:r>
            <a:r>
              <a:rPr lang="ja-JP" altLang="en-US" sz="1050" kern="0" dirty="0">
                <a:solidFill>
                  <a:srgbClr val="404040"/>
                </a:solidFill>
                <a:latin typeface="Meiryo UI" panose="020B0604030504040204" pitchFamily="50" charset="-128"/>
                <a:ea typeface="Meiryo UI" panose="020B0604030504040204" pitchFamily="50" charset="-128"/>
              </a:rPr>
              <a:t>取込前確認の承認後に実施</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a:solidFill>
                  <a:srgbClr val="404040"/>
                </a:solidFill>
                <a:latin typeface="Meiryo UI" panose="020B0604030504040204" pitchFamily="50" charset="-128"/>
                <a:ea typeface="Meiryo UI" panose="020B0604030504040204" pitchFamily="50" charset="-128"/>
              </a:rPr>
              <a:t>※</a:t>
            </a:r>
            <a:r>
              <a:rPr lang="ja-JP" altLang="en-US" sz="1050" kern="0" dirty="0">
                <a:solidFill>
                  <a:srgbClr val="404040"/>
                </a:solidFill>
                <a:latin typeface="Meiryo UI" panose="020B0604030504040204" pitchFamily="50" charset="-128"/>
                <a:ea typeface="Meiryo UI" panose="020B0604030504040204" pitchFamily="50" charset="-128"/>
              </a:rPr>
              <a:t>オプトアウト対象患者情報</a:t>
            </a:r>
            <a:r>
              <a:rPr lang="ja-JP" altLang="en-US" sz="1050" kern="0" dirty="0" smtClean="0">
                <a:solidFill>
                  <a:srgbClr val="404040"/>
                </a:solidFill>
                <a:latin typeface="Meiryo UI" panose="020B0604030504040204" pitchFamily="50" charset="-128"/>
                <a:ea typeface="Meiryo UI" panose="020B0604030504040204" pitchFamily="50" charset="-128"/>
              </a:rPr>
              <a:t>の削除も</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実施</a:t>
            </a:r>
            <a:endParaRPr lang="en-US" altLang="ja-JP" sz="1050" kern="0" dirty="0">
              <a:solidFill>
                <a:srgbClr val="404040"/>
              </a:solidFill>
              <a:latin typeface="Meiryo UI" panose="020B0604030504040204" pitchFamily="50" charset="-128"/>
              <a:ea typeface="Meiryo UI" panose="020B0604030504040204" pitchFamily="50" charset="-128"/>
            </a:endParaRPr>
          </a:p>
        </p:txBody>
      </p:sp>
      <p:sp>
        <p:nvSpPr>
          <p:cNvPr id="43" name="テキスト ボックス 42"/>
          <p:cNvSpPr txBox="1"/>
          <p:nvPr/>
        </p:nvSpPr>
        <p:spPr>
          <a:xfrm>
            <a:off x="5795641" y="5602096"/>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-8:MML</a:t>
            </a:r>
            <a:r>
              <a:rPr lang="ja-JP" altLang="en-US" sz="1050" kern="0" dirty="0" smtClean="0">
                <a:solidFill>
                  <a:srgbClr val="404040"/>
                </a:solidFill>
                <a:latin typeface="Meiryo UI" panose="020B0604030504040204" pitchFamily="50" charset="-128"/>
                <a:ea typeface="Meiryo UI" panose="020B0604030504040204" pitchFamily="50" charset="-128"/>
              </a:rPr>
              <a:t>個別取込 取込後確認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44" name="フローチャート: 磁気ディスク 43"/>
          <p:cNvSpPr/>
          <p:nvPr/>
        </p:nvSpPr>
        <p:spPr>
          <a:xfrm>
            <a:off x="5401776" y="5851953"/>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取込後</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sp>
        <p:nvSpPr>
          <p:cNvPr id="46" name="フローチャート: 磁気ディスク 45"/>
          <p:cNvSpPr/>
          <p:nvPr/>
        </p:nvSpPr>
        <p:spPr>
          <a:xfrm>
            <a:off x="3785264" y="4965322"/>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個別取込結果</a:t>
            </a:r>
            <a:endParaRPr kumimoji="1" lang="en-US" altLang="ja-JP" sz="1100" b="1" dirty="0" smtClean="0">
              <a:solidFill>
                <a:schemeClr val="tx2">
                  <a:lumMod val="75000"/>
                  <a:lumOff val="25000"/>
                </a:schemeClr>
              </a:solidFill>
            </a:endParaRPr>
          </a:p>
        </p:txBody>
      </p:sp>
      <p:cxnSp>
        <p:nvCxnSpPr>
          <p:cNvPr id="47" name="直線矢印コネクタ 46"/>
          <p:cNvCxnSpPr>
            <a:stCxn id="44" idx="4"/>
            <a:endCxn id="48" idx="2"/>
          </p:cNvCxnSpPr>
          <p:nvPr/>
        </p:nvCxnSpPr>
        <p:spPr>
          <a:xfrm>
            <a:off x="6143944" y="6113055"/>
            <a:ext cx="500026" cy="10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8" name="フローチャート: データ 47"/>
          <p:cNvSpPr/>
          <p:nvPr/>
        </p:nvSpPr>
        <p:spPr>
          <a:xfrm>
            <a:off x="6525964" y="5852156"/>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rgbClr val="FF0000"/>
                </a:solidFill>
                <a:latin typeface="Meiryo UI" panose="020B0604030504040204" pitchFamily="50" charset="-128"/>
                <a:ea typeface="Meiryo UI" panose="020B0604030504040204" pitchFamily="50" charset="-128"/>
              </a:rPr>
              <a:t>MML</a:t>
            </a:r>
            <a:r>
              <a:rPr lang="ja-JP" altLang="en-US" sz="881" b="1" dirty="0" smtClean="0">
                <a:solidFill>
                  <a:srgbClr val="FF0000"/>
                </a:solidFill>
                <a:latin typeface="Meiryo UI" panose="020B0604030504040204" pitchFamily="50" charset="-128"/>
                <a:ea typeface="Meiryo UI" panose="020B0604030504040204" pitchFamily="50" charset="-128"/>
              </a:rPr>
              <a:t>個別取込</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取込後確認結果</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cxnSp>
        <p:nvCxnSpPr>
          <p:cNvPr id="50" name="直線矢印コネクタ 49"/>
          <p:cNvCxnSpPr>
            <a:stCxn id="36" idx="4"/>
            <a:endCxn id="51" idx="2"/>
          </p:cNvCxnSpPr>
          <p:nvPr/>
        </p:nvCxnSpPr>
        <p:spPr>
          <a:xfrm>
            <a:off x="6040206" y="4085648"/>
            <a:ext cx="485758" cy="917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1" name="フローチャート: データ 50"/>
          <p:cNvSpPr/>
          <p:nvPr/>
        </p:nvSpPr>
        <p:spPr>
          <a:xfrm>
            <a:off x="6407958" y="3833819"/>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rgbClr val="FF0000"/>
                </a:solidFill>
                <a:latin typeface="Meiryo UI" panose="020B0604030504040204" pitchFamily="50" charset="-128"/>
                <a:ea typeface="Meiryo UI" panose="020B0604030504040204" pitchFamily="50" charset="-128"/>
              </a:rPr>
              <a:t>MML</a:t>
            </a:r>
            <a:r>
              <a:rPr lang="ja-JP" altLang="en-US" sz="881" b="1" dirty="0" smtClean="0">
                <a:solidFill>
                  <a:srgbClr val="FF0000"/>
                </a:solidFill>
                <a:latin typeface="Meiryo UI" panose="020B0604030504040204" pitchFamily="50" charset="-128"/>
                <a:ea typeface="Meiryo UI" panose="020B0604030504040204" pitchFamily="50" charset="-128"/>
              </a:rPr>
              <a:t>個別取込</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取込前確認結果</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sp>
        <p:nvSpPr>
          <p:cNvPr id="75" name="フローチャート: データ 74"/>
          <p:cNvSpPr/>
          <p:nvPr/>
        </p:nvSpPr>
        <p:spPr>
          <a:xfrm>
            <a:off x="2245186" y="4548795"/>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削除対象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zip_no</a:t>
            </a: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file_no</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81" name="フローチャート: データ 80"/>
          <p:cNvSpPr/>
          <p:nvPr/>
        </p:nvSpPr>
        <p:spPr>
          <a:xfrm>
            <a:off x="3563035" y="3826147"/>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取込</a:t>
            </a:r>
            <a:r>
              <a:rPr lang="ja-JP" altLang="en-US" sz="881" b="1" dirty="0" smtClean="0">
                <a:solidFill>
                  <a:schemeClr val="tx1"/>
                </a:solidFill>
                <a:latin typeface="Meiryo UI" panose="020B0604030504040204" pitchFamily="50" charset="-128"/>
                <a:ea typeface="Meiryo UI" panose="020B0604030504040204" pitchFamily="50" charset="-128"/>
              </a:rPr>
              <a:t>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（読込結果データ）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cxnSp>
        <p:nvCxnSpPr>
          <p:cNvPr id="83" name="カギ線コネクタ 82"/>
          <p:cNvCxnSpPr>
            <a:stCxn id="134" idx="4"/>
            <a:endCxn id="30" idx="2"/>
          </p:cNvCxnSpPr>
          <p:nvPr/>
        </p:nvCxnSpPr>
        <p:spPr>
          <a:xfrm flipV="1">
            <a:off x="1576430" y="2888789"/>
            <a:ext cx="2209402" cy="4360"/>
          </a:xfrm>
          <a:prstGeom prst="bentConnector3">
            <a:avLst>
              <a:gd name="adj1" fmla="val 50000"/>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34" name="フローチャート: 磁気ディスク 33"/>
          <p:cNvSpPr/>
          <p:nvPr/>
        </p:nvSpPr>
        <p:spPr>
          <a:xfrm>
            <a:off x="2470108" y="3822918"/>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削除対象</a:t>
            </a:r>
            <a:endParaRPr kumimoji="1" lang="ja-JP" altLang="en-US" sz="1400" b="1" dirty="0">
              <a:solidFill>
                <a:schemeClr val="tx2">
                  <a:lumMod val="75000"/>
                  <a:lumOff val="25000"/>
                </a:schemeClr>
              </a:solidFill>
            </a:endParaRPr>
          </a:p>
        </p:txBody>
      </p:sp>
      <p:grpSp>
        <p:nvGrpSpPr>
          <p:cNvPr id="108" name="グループ化 107"/>
          <p:cNvGrpSpPr/>
          <p:nvPr/>
        </p:nvGrpSpPr>
        <p:grpSpPr>
          <a:xfrm>
            <a:off x="373343" y="4770824"/>
            <a:ext cx="945450" cy="1519608"/>
            <a:chOff x="8168455" y="4168700"/>
            <a:chExt cx="945450" cy="1519608"/>
          </a:xfrm>
        </p:grpSpPr>
        <p:sp>
          <p:nvSpPr>
            <p:cNvPr id="109" name="フローチャート: 磁気ディスク 108"/>
            <p:cNvSpPr/>
            <p:nvPr/>
          </p:nvSpPr>
          <p:spPr>
            <a:xfrm>
              <a:off x="8260678" y="4474282"/>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受託事業</a:t>
              </a:r>
              <a:endParaRPr kumimoji="1" lang="ja-JP" altLang="en-US" sz="1200" b="1" dirty="0">
                <a:solidFill>
                  <a:schemeClr val="tx2">
                    <a:lumMod val="75000"/>
                    <a:lumOff val="25000"/>
                  </a:schemeClr>
                </a:solidFill>
              </a:endParaRPr>
            </a:p>
          </p:txBody>
        </p:sp>
        <p:sp>
          <p:nvSpPr>
            <p:cNvPr id="110" name="正方形/長方形 109">
              <a:extLst>
                <a:ext uri="{FF2B5EF4-FFF2-40B4-BE49-F238E27FC236}">
                  <a16:creationId xmlns:a16="http://schemas.microsoft.com/office/drawing/2014/main" id="{B63D4596-3D34-CF16-5DA8-EFDC1CCE79D0}"/>
                </a:ext>
              </a:extLst>
            </p:cNvPr>
            <p:cNvSpPr/>
            <p:nvPr/>
          </p:nvSpPr>
          <p:spPr>
            <a:xfrm>
              <a:off x="8168455" y="4168700"/>
              <a:ext cx="945450" cy="1519608"/>
            </a:xfrm>
            <a:prstGeom prst="rect">
              <a:avLst/>
            </a:prstGeom>
            <a:noFill/>
            <a:ln w="6350">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latin typeface="Meiryo UI" panose="020B0604030504040204" pitchFamily="50" charset="-128"/>
                  <a:ea typeface="Meiryo UI" panose="020B0604030504040204" pitchFamily="50" charset="-128"/>
                </a:rPr>
                <a:t>凡例</a:t>
              </a:r>
            </a:p>
          </p:txBody>
        </p:sp>
        <p:sp>
          <p:nvSpPr>
            <p:cNvPr id="111" name="フローチャート: 磁気ディスク 110"/>
            <p:cNvSpPr/>
            <p:nvPr/>
          </p:nvSpPr>
          <p:spPr>
            <a:xfrm>
              <a:off x="8260678" y="5093993"/>
              <a:ext cx="741600" cy="522000"/>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認定事業</a:t>
              </a:r>
              <a:endParaRPr kumimoji="1" lang="ja-JP" altLang="en-US" sz="1200" b="1" dirty="0">
                <a:solidFill>
                  <a:schemeClr val="tx2">
                    <a:lumMod val="75000"/>
                    <a:lumOff val="25000"/>
                  </a:schemeClr>
                </a:solidFill>
              </a:endParaRPr>
            </a:p>
          </p:txBody>
        </p:sp>
      </p:grpSp>
      <p:sp>
        <p:nvSpPr>
          <p:cNvPr id="112" name="テキスト ボックス 111"/>
          <p:cNvSpPr txBox="1"/>
          <p:nvPr/>
        </p:nvSpPr>
        <p:spPr>
          <a:xfrm>
            <a:off x="1991855" y="2938908"/>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-4:</a:t>
            </a:r>
            <a:r>
              <a:rPr lang="ja-JP" altLang="en-US" sz="1050" kern="0" dirty="0">
                <a:solidFill>
                  <a:srgbClr val="404040"/>
                </a:solidFill>
                <a:latin typeface="Meiryo UI" panose="020B0604030504040204" pitchFamily="50" charset="-128"/>
                <a:ea typeface="Meiryo UI" panose="020B0604030504040204" pitchFamily="50" charset="-128"/>
              </a:rPr>
              <a:t>利活用可否確認結果反映</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a:solidFill>
                  <a:srgbClr val="404040"/>
                </a:solidFill>
                <a:latin typeface="Meiryo UI" panose="020B0604030504040204" pitchFamily="50" charset="-128"/>
                <a:ea typeface="Meiryo UI" panose="020B0604030504040204" pitchFamily="50" charset="-128"/>
              </a:rPr>
              <a:t>※</a:t>
            </a:r>
            <a:r>
              <a:rPr lang="ja-JP" altLang="en-US" sz="1050" kern="0" dirty="0">
                <a:solidFill>
                  <a:srgbClr val="404040"/>
                </a:solidFill>
                <a:latin typeface="Meiryo UI" panose="020B0604030504040204" pitchFamily="50" charset="-128"/>
                <a:ea typeface="Meiryo UI" panose="020B0604030504040204" pitchFamily="50" charset="-128"/>
              </a:rPr>
              <a:t>オプトアウト削除対象の抽出</a:t>
            </a:r>
            <a:r>
              <a:rPr lang="en-US" altLang="ja-JP" sz="1050" kern="0" dirty="0">
                <a:solidFill>
                  <a:srgbClr val="404040"/>
                </a:solidFill>
                <a:latin typeface="Meiryo UI" panose="020B0604030504040204" pitchFamily="50" charset="-128"/>
                <a:ea typeface="Meiryo UI" panose="020B0604030504040204" pitchFamily="50" charset="-128"/>
              </a:rPr>
              <a:t/>
            </a:r>
            <a:br>
              <a:rPr lang="en-US" altLang="ja-JP" sz="1050" kern="0" dirty="0">
                <a:solidFill>
                  <a:srgbClr val="404040"/>
                </a:solidFill>
                <a:latin typeface="Meiryo UI" panose="020B0604030504040204" pitchFamily="50" charset="-128"/>
                <a:ea typeface="Meiryo UI" panose="020B0604030504040204" pitchFamily="50" charset="-128"/>
              </a:rPr>
            </a:br>
            <a:r>
              <a:rPr lang="ja-JP" altLang="en-US" sz="1050" kern="0" dirty="0">
                <a:solidFill>
                  <a:srgbClr val="404040"/>
                </a:solidFill>
                <a:latin typeface="Meiryo UI" panose="020B0604030504040204" pitchFamily="50" charset="-128"/>
                <a:ea typeface="Meiryo UI" panose="020B0604030504040204" pitchFamily="50" charset="-128"/>
              </a:rPr>
              <a:t>　　　　　と取込対象の判定を実施</a:t>
            </a:r>
          </a:p>
        </p:txBody>
      </p:sp>
      <p:cxnSp>
        <p:nvCxnSpPr>
          <p:cNvPr id="49" name="直線矢印コネクタ 48"/>
          <p:cNvCxnSpPr>
            <a:stCxn id="81" idx="5"/>
            <a:endCxn id="36" idx="2"/>
          </p:cNvCxnSpPr>
          <p:nvPr/>
        </p:nvCxnSpPr>
        <p:spPr>
          <a:xfrm flipV="1">
            <a:off x="4625086" y="4085648"/>
            <a:ext cx="672952" cy="1499"/>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カギ線コネクタ 59"/>
          <p:cNvCxnSpPr>
            <a:stCxn id="46" idx="3"/>
            <a:endCxn id="44" idx="2"/>
          </p:cNvCxnSpPr>
          <p:nvPr/>
        </p:nvCxnSpPr>
        <p:spPr>
          <a:xfrm rot="16200000" flipH="1">
            <a:off x="4466298" y="5177576"/>
            <a:ext cx="625529" cy="1245428"/>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8" name="フローチャート: データ 67"/>
          <p:cNvSpPr/>
          <p:nvPr/>
        </p:nvSpPr>
        <p:spPr>
          <a:xfrm>
            <a:off x="3569888" y="5850453"/>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個別取込結果</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（全患者</a:t>
            </a:r>
            <a:r>
              <a:rPr lang="en-US" altLang="ja-JP" sz="881" b="1" dirty="0" smtClean="0">
                <a:solidFill>
                  <a:schemeClr val="tx1"/>
                </a:solidFill>
                <a:latin typeface="Meiryo UI" panose="020B0604030504040204" pitchFamily="50" charset="-128"/>
                <a:ea typeface="Meiryo UI" panose="020B0604030504040204" pitchFamily="50" charset="-128"/>
              </a:rPr>
              <a:t>ID</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66" name="テキスト ボックス 65"/>
          <p:cNvSpPr txBox="1"/>
          <p:nvPr/>
        </p:nvSpPr>
        <p:spPr>
          <a:xfrm>
            <a:off x="4294202" y="3577073"/>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-5:MML</a:t>
            </a:r>
            <a:r>
              <a:rPr lang="ja-JP" altLang="en-US" sz="1050" kern="0" dirty="0" smtClean="0">
                <a:solidFill>
                  <a:srgbClr val="404040"/>
                </a:solidFill>
                <a:latin typeface="Meiryo UI" panose="020B0604030504040204" pitchFamily="50" charset="-128"/>
                <a:ea typeface="Meiryo UI" panose="020B0604030504040204" pitchFamily="50" charset="-128"/>
              </a:rPr>
              <a:t>ファイル読込</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45" name="線吹き出し 1 (枠付き) 44"/>
          <p:cNvSpPr/>
          <p:nvPr/>
        </p:nvSpPr>
        <p:spPr>
          <a:xfrm>
            <a:off x="6779041" y="4332262"/>
            <a:ext cx="2829316" cy="1264159"/>
          </a:xfrm>
          <a:prstGeom prst="borderCallout1">
            <a:avLst>
              <a:gd name="adj1" fmla="val 84643"/>
              <a:gd name="adj2" fmla="val -781"/>
              <a:gd name="adj3" fmla="val 101979"/>
              <a:gd name="adj4" fmla="val -21530"/>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ファイルの読込結果データ上に</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存在する全患者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が利活用可能患者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テーブルに登録されていることを確認し、</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確認した結果を報告書にまとめ、</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en-US" altLang="ja-JP" sz="1200" dirty="0" smtClean="0">
                <a:solidFill>
                  <a:schemeClr val="tx1"/>
                </a:solidFill>
                <a:latin typeface="Meiryo UI" panose="020B0604030504040204" pitchFamily="50" charset="-128"/>
                <a:ea typeface="Meiryo UI" panose="020B0604030504040204" pitchFamily="50" charset="-128"/>
              </a:rPr>
              <a:t>LDI</a:t>
            </a:r>
            <a:r>
              <a:rPr lang="ja-JP" altLang="en-US" sz="1200" dirty="0" smtClean="0">
                <a:solidFill>
                  <a:schemeClr val="tx1"/>
                </a:solidFill>
                <a:latin typeface="Meiryo UI" panose="020B0604030504040204" pitchFamily="50" charset="-128"/>
                <a:ea typeface="Meiryo UI" panose="020B0604030504040204" pitchFamily="50" charset="-128"/>
              </a:rPr>
              <a:t>様に承認をいただく。</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a:t>
            </a:r>
            <a:r>
              <a:rPr lang="ja-JP" altLang="en-US" sz="1200" b="1" dirty="0" smtClean="0">
                <a:solidFill>
                  <a:schemeClr val="tx1"/>
                </a:solidFill>
                <a:latin typeface="Meiryo UI" panose="020B0604030504040204" pitchFamily="50" charset="-128"/>
                <a:ea typeface="Meiryo UI" panose="020B0604030504040204" pitchFamily="50" charset="-128"/>
              </a:rPr>
              <a:t>取込後確認</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
        <p:nvSpPr>
          <p:cNvPr id="53" name="線吹き出し 1 (枠付き) 52"/>
          <p:cNvSpPr/>
          <p:nvPr/>
        </p:nvSpPr>
        <p:spPr>
          <a:xfrm>
            <a:off x="6143944" y="1777958"/>
            <a:ext cx="3469341" cy="1279271"/>
          </a:xfrm>
          <a:prstGeom prst="borderCallout1">
            <a:avLst>
              <a:gd name="adj1" fmla="val 103083"/>
              <a:gd name="adj2" fmla="val 36687"/>
              <a:gd name="adj3" fmla="val 228961"/>
              <a:gd name="adj4" fmla="val -6252"/>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認定領域の</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個別取込結果テーブルから</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削除</a:t>
            </a:r>
            <a:r>
              <a:rPr lang="ja-JP" altLang="en-US" sz="1200" dirty="0">
                <a:solidFill>
                  <a:schemeClr val="tx1"/>
                </a:solidFill>
                <a:latin typeface="Meiryo UI" panose="020B0604030504040204" pitchFamily="50" charset="-128"/>
                <a:ea typeface="Meiryo UI" panose="020B0604030504040204" pitchFamily="50" charset="-128"/>
              </a:rPr>
              <a:t>対象（オプトアウト対象患者）データを</a:t>
            </a:r>
            <a:r>
              <a:rPr lang="ja-JP" altLang="en-US" sz="1200" dirty="0" smtClean="0">
                <a:solidFill>
                  <a:schemeClr val="tx1"/>
                </a:solidFill>
                <a:latin typeface="Meiryo UI" panose="020B0604030504040204" pitchFamily="50" charset="-128"/>
                <a:ea typeface="Meiryo UI" panose="020B0604030504040204" pitchFamily="50" charset="-128"/>
              </a:rPr>
              <a:t>削除する。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取込前確認の結果承認後</a:t>
            </a:r>
            <a:r>
              <a:rPr lang="ja-JP" altLang="en-US" sz="1200" dirty="0" smtClean="0">
                <a:solidFill>
                  <a:schemeClr val="tx1"/>
                </a:solidFill>
                <a:latin typeface="Meiryo UI" panose="020B0604030504040204" pitchFamily="50" charset="-128"/>
                <a:ea typeface="Meiryo UI" panose="020B0604030504040204" pitchFamily="50" charset="-128"/>
              </a:rPr>
              <a:t>に認定</a:t>
            </a:r>
            <a:r>
              <a:rPr lang="ja-JP" altLang="en-US" sz="1200" dirty="0">
                <a:solidFill>
                  <a:schemeClr val="tx1"/>
                </a:solidFill>
                <a:latin typeface="Meiryo UI" panose="020B0604030504040204" pitchFamily="50" charset="-128"/>
                <a:ea typeface="Meiryo UI" panose="020B0604030504040204" pitchFamily="50" charset="-128"/>
              </a:rPr>
              <a:t>領域</a:t>
            </a:r>
            <a:r>
              <a:rPr lang="ja-JP" altLang="en-US" sz="1200" dirty="0" smtClean="0">
                <a:solidFill>
                  <a:schemeClr val="tx1"/>
                </a:solidFill>
                <a:latin typeface="Meiryo UI" panose="020B0604030504040204" pitchFamily="50" charset="-128"/>
                <a:ea typeface="Meiryo UI" panose="020B0604030504040204" pitchFamily="50" charset="-128"/>
              </a:rPr>
              <a:t>の</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a:solidFill>
                  <a:schemeClr val="tx1"/>
                </a:solidFill>
                <a:latin typeface="Meiryo UI" panose="020B0604030504040204" pitchFamily="50" charset="-128"/>
                <a:ea typeface="Meiryo UI" panose="020B0604030504040204" pitchFamily="50" charset="-128"/>
              </a:rPr>
              <a:t>個別取込結果テーブル</a:t>
            </a:r>
            <a:r>
              <a:rPr lang="ja-JP" altLang="en-US" sz="1200" dirty="0" smtClean="0">
                <a:solidFill>
                  <a:schemeClr val="tx1"/>
                </a:solidFill>
                <a:latin typeface="Meiryo UI" panose="020B0604030504040204" pitchFamily="50" charset="-128"/>
                <a:ea typeface="Meiryo UI" panose="020B0604030504040204" pitchFamily="50" charset="-128"/>
              </a:rPr>
              <a:t>に</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取込</a:t>
            </a:r>
            <a:r>
              <a:rPr lang="ja-JP" altLang="en-US" sz="1200" dirty="0">
                <a:solidFill>
                  <a:schemeClr val="tx1"/>
                </a:solidFill>
                <a:latin typeface="Meiryo UI" panose="020B0604030504040204" pitchFamily="50" charset="-128"/>
                <a:ea typeface="Meiryo UI" panose="020B0604030504040204" pitchFamily="50" charset="-128"/>
              </a:rPr>
              <a:t>対象データを反映する</a:t>
            </a:r>
            <a:r>
              <a:rPr lang="ja-JP" altLang="en-US" sz="1200" dirty="0" smtClean="0">
                <a:solidFill>
                  <a:schemeClr val="tx1"/>
                </a:solidFill>
                <a:latin typeface="Meiryo UI" panose="020B0604030504040204" pitchFamily="50" charset="-128"/>
                <a:ea typeface="Meiryo UI" panose="020B0604030504040204" pitchFamily="50" charset="-128"/>
              </a:rPr>
              <a:t>。（</a:t>
            </a:r>
            <a:r>
              <a:rPr lang="ja-JP" altLang="en-US" sz="1200" b="1" dirty="0" smtClean="0">
                <a:solidFill>
                  <a:schemeClr val="tx1"/>
                </a:solidFill>
                <a:latin typeface="Meiryo UI" panose="020B0604030504040204" pitchFamily="50" charset="-128"/>
                <a:ea typeface="Meiryo UI" panose="020B0604030504040204" pitchFamily="50" charset="-128"/>
              </a:rPr>
              <a:t>詳細は後述</a:t>
            </a:r>
            <a:r>
              <a:rPr lang="ja-JP" altLang="en-US" sz="1200" dirty="0" smtClean="0">
                <a:solidFill>
                  <a:schemeClr val="tx1"/>
                </a:solidFill>
                <a:latin typeface="Meiryo UI" panose="020B0604030504040204" pitchFamily="50" charset="-128"/>
                <a:ea typeface="Meiryo UI" panose="020B0604030504040204" pitchFamily="50" charset="-128"/>
              </a:rPr>
              <a:t>）</a:t>
            </a:r>
            <a:endParaRPr lang="en-US" altLang="ja-JP" sz="1200" b="1" dirty="0" smtClean="0">
              <a:solidFill>
                <a:schemeClr val="tx1"/>
              </a:solidFill>
              <a:latin typeface="Meiryo UI" panose="020B0604030504040204" pitchFamily="50" charset="-128"/>
              <a:ea typeface="Meiryo UI" panose="020B0604030504040204" pitchFamily="50" charset="-128"/>
            </a:endParaRPr>
          </a:p>
          <a:p>
            <a:r>
              <a:rPr lang="ja-JP" altLang="en-US" sz="1200" b="1" dirty="0" smtClean="0">
                <a:solidFill>
                  <a:schemeClr val="tx1"/>
                </a:solidFill>
                <a:latin typeface="Meiryo UI" panose="020B0604030504040204" pitchFamily="50" charset="-128"/>
                <a:ea typeface="Meiryo UI" panose="020B0604030504040204" pitchFamily="50" charset="-128"/>
              </a:rPr>
              <a:t>⇒差分更新による反映</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
        <p:nvSpPr>
          <p:cNvPr id="54" name="線吹き出し 1 (枠付き) 53"/>
          <p:cNvSpPr/>
          <p:nvPr/>
        </p:nvSpPr>
        <p:spPr>
          <a:xfrm>
            <a:off x="369880" y="1653131"/>
            <a:ext cx="3628210" cy="1276161"/>
          </a:xfrm>
          <a:prstGeom prst="borderCallout1">
            <a:avLst>
              <a:gd name="adj1" fmla="val 101514"/>
              <a:gd name="adj2" fmla="val 92537"/>
              <a:gd name="adj3" fmla="val 154340"/>
              <a:gd name="adj4" fmla="val 149044"/>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a:solidFill>
                  <a:schemeClr val="tx1"/>
                </a:solidFill>
                <a:latin typeface="Meiryo UI" panose="020B0604030504040204" pitchFamily="50" charset="-128"/>
                <a:ea typeface="Meiryo UI" panose="020B0604030504040204" pitchFamily="50" charset="-128"/>
              </a:rPr>
              <a:t>個別取込結果テーブルへの取込対象データ</a:t>
            </a:r>
            <a:r>
              <a:rPr lang="ja-JP" altLang="en-US" sz="1200" dirty="0" smtClean="0">
                <a:solidFill>
                  <a:schemeClr val="tx1"/>
                </a:solidFill>
                <a:latin typeface="Meiryo UI" panose="020B0604030504040204" pitchFamily="50" charset="-128"/>
                <a:ea typeface="Meiryo UI" panose="020B0604030504040204" pitchFamily="50" charset="-128"/>
              </a:rPr>
              <a:t>上に</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存在する全患者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が</a:t>
            </a:r>
            <a:r>
              <a:rPr lang="ja-JP" altLang="en-US" sz="1200" kern="0" dirty="0" smtClean="0">
                <a:solidFill>
                  <a:srgbClr val="404040"/>
                </a:solidFill>
                <a:latin typeface="Meiryo UI" panose="020B0604030504040204" pitchFamily="50" charset="-128"/>
                <a:ea typeface="Meiryo UI" panose="020B0604030504040204" pitchFamily="50" charset="-128"/>
              </a:rPr>
              <a:t>利</a:t>
            </a:r>
            <a:r>
              <a:rPr lang="ja-JP" altLang="en-US" sz="1200" kern="0" dirty="0">
                <a:solidFill>
                  <a:srgbClr val="404040"/>
                </a:solidFill>
                <a:latin typeface="Meiryo UI" panose="020B0604030504040204" pitchFamily="50" charset="-128"/>
                <a:ea typeface="Meiryo UI" panose="020B0604030504040204" pitchFamily="50" charset="-128"/>
              </a:rPr>
              <a:t>活用可能患者</a:t>
            </a:r>
            <a:r>
              <a:rPr lang="en-US" altLang="ja-JP" sz="1200" kern="0" dirty="0">
                <a:solidFill>
                  <a:srgbClr val="404040"/>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テーブルに</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登録されていることを確認する。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確認した</a:t>
            </a:r>
            <a:r>
              <a:rPr lang="ja-JP" altLang="en-US" sz="1200" dirty="0" smtClean="0">
                <a:solidFill>
                  <a:schemeClr val="tx1"/>
                </a:solidFill>
                <a:latin typeface="Meiryo UI" panose="020B0604030504040204" pitchFamily="50" charset="-128"/>
                <a:ea typeface="Meiryo UI" panose="020B0604030504040204" pitchFamily="50" charset="-128"/>
              </a:rPr>
              <a:t>結果を報告書にまとめ、</a:t>
            </a:r>
            <a:r>
              <a:rPr lang="en-US" altLang="ja-JP" sz="1200" dirty="0" smtClean="0">
                <a:solidFill>
                  <a:schemeClr val="tx1"/>
                </a:solidFill>
                <a:latin typeface="Meiryo UI" panose="020B0604030504040204" pitchFamily="50" charset="-128"/>
                <a:ea typeface="Meiryo UI" panose="020B0604030504040204" pitchFamily="50" charset="-128"/>
              </a:rPr>
              <a:t>LDI</a:t>
            </a:r>
            <a:r>
              <a:rPr lang="ja-JP" altLang="en-US" sz="1200" dirty="0" smtClean="0">
                <a:solidFill>
                  <a:schemeClr val="tx1"/>
                </a:solidFill>
                <a:latin typeface="Meiryo UI" panose="020B0604030504040204" pitchFamily="50" charset="-128"/>
                <a:ea typeface="Meiryo UI" panose="020B0604030504040204" pitchFamily="50" charset="-128"/>
              </a:rPr>
              <a:t>様に承認をいただく。</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a:t>
            </a:r>
            <a:r>
              <a:rPr lang="ja-JP" altLang="en-US" sz="1200" b="1" dirty="0" smtClean="0">
                <a:solidFill>
                  <a:schemeClr val="tx1"/>
                </a:solidFill>
                <a:latin typeface="Meiryo UI" panose="020B0604030504040204" pitchFamily="50" charset="-128"/>
                <a:ea typeface="Meiryo UI" panose="020B0604030504040204" pitchFamily="50" charset="-128"/>
              </a:rPr>
              <a:t>取込前確認</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
        <p:nvSpPr>
          <p:cNvPr id="52" name="テキスト ボックス 51"/>
          <p:cNvSpPr txBox="1"/>
          <p:nvPr/>
        </p:nvSpPr>
        <p:spPr>
          <a:xfrm>
            <a:off x="4627037" y="2084031"/>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-1:Zip</a:t>
            </a:r>
            <a:r>
              <a:rPr lang="ja-JP" altLang="en-US" sz="1050" kern="0" dirty="0">
                <a:solidFill>
                  <a:srgbClr val="404040"/>
                </a:solidFill>
                <a:latin typeface="Meiryo UI" panose="020B0604030504040204" pitchFamily="50" charset="-128"/>
                <a:ea typeface="Meiryo UI" panose="020B0604030504040204" pitchFamily="50" charset="-128"/>
              </a:rPr>
              <a:t>ファイル</a:t>
            </a:r>
            <a:r>
              <a:rPr lang="ja-JP" altLang="en-US" sz="1050" kern="0" dirty="0" smtClean="0">
                <a:solidFill>
                  <a:srgbClr val="404040"/>
                </a:solidFill>
                <a:latin typeface="Meiryo UI" panose="020B0604030504040204" pitchFamily="50" charset="-128"/>
                <a:ea typeface="Meiryo UI" panose="020B0604030504040204" pitchFamily="50" charset="-128"/>
              </a:rPr>
              <a:t>格納処理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55" name="テキスト ボックス 54"/>
          <p:cNvSpPr txBox="1"/>
          <p:nvPr/>
        </p:nvSpPr>
        <p:spPr>
          <a:xfrm>
            <a:off x="4625086" y="2362368"/>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-2:Zip</a:t>
            </a:r>
            <a:r>
              <a:rPr lang="ja-JP" altLang="en-US" sz="1050" kern="0" dirty="0" smtClean="0">
                <a:solidFill>
                  <a:srgbClr val="404040"/>
                </a:solidFill>
                <a:latin typeface="Meiryo UI" panose="020B0604030504040204" pitchFamily="50" charset="-128"/>
                <a:ea typeface="Meiryo UI" panose="020B0604030504040204" pitchFamily="50" charset="-128"/>
              </a:rPr>
              <a:t>ファイル展開処理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56" name="テキスト ボックス 55"/>
          <p:cNvSpPr txBox="1"/>
          <p:nvPr/>
        </p:nvSpPr>
        <p:spPr>
          <a:xfrm>
            <a:off x="4627227" y="2633673"/>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-3:MML</a:t>
            </a:r>
            <a:r>
              <a:rPr lang="ja-JP" altLang="en-US" sz="1050" kern="0" dirty="0">
                <a:solidFill>
                  <a:srgbClr val="404040"/>
                </a:solidFill>
                <a:latin typeface="Meiryo UI" panose="020B0604030504040204" pitchFamily="50" charset="-128"/>
                <a:ea typeface="Meiryo UI" panose="020B0604030504040204" pitchFamily="50" charset="-128"/>
              </a:rPr>
              <a:t>ファイル</a:t>
            </a:r>
            <a:r>
              <a:rPr lang="ja-JP" altLang="en-US" sz="1050" kern="0" dirty="0" smtClean="0">
                <a:solidFill>
                  <a:srgbClr val="404040"/>
                </a:solidFill>
                <a:latin typeface="Meiryo UI" panose="020B0604030504040204" pitchFamily="50" charset="-128"/>
                <a:ea typeface="Meiryo UI" panose="020B0604030504040204" pitchFamily="50" charset="-128"/>
              </a:rPr>
              <a:t>一覧</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作成処理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57" name="正方形/長方形 56"/>
          <p:cNvSpPr/>
          <p:nvPr/>
        </p:nvSpPr>
        <p:spPr>
          <a:xfrm>
            <a:off x="8857754" y="281103"/>
            <a:ext cx="914400" cy="41771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再掲</a:t>
            </a:r>
            <a:endParaRPr kumimoji="1" lang="ja-JP" altLang="en-US" dirty="0"/>
          </a:p>
        </p:txBody>
      </p:sp>
    </p:spTree>
    <p:extLst>
      <p:ext uri="{BB962C8B-B14F-4D97-AF65-F5344CB8AC3E}">
        <p14:creationId xmlns:p14="http://schemas.microsoft.com/office/powerpoint/2010/main" val="16954954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3889138723"/>
              </p:ext>
            </p:extLst>
          </p:nvPr>
        </p:nvGraphicFramePr>
        <p:xfrm>
          <a:off x="437322" y="1046395"/>
          <a:ext cx="9166645" cy="5269416"/>
        </p:xfrm>
        <a:graphic>
          <a:graphicData uri="http://schemas.openxmlformats.org/drawingml/2006/table">
            <a:tbl>
              <a:tblPr firstRow="1" bandRow="1">
                <a:tableStyleId>{5940675A-B579-460E-94D1-54222C63F5DA}</a:tableStyleId>
              </a:tblPr>
              <a:tblGrid>
                <a:gridCol w="243171">
                  <a:extLst>
                    <a:ext uri="{9D8B030D-6E8A-4147-A177-3AD203B41FA5}">
                      <a16:colId xmlns:a16="http://schemas.microsoft.com/office/drawing/2014/main" val="2318507057"/>
                    </a:ext>
                  </a:extLst>
                </a:gridCol>
                <a:gridCol w="2703681">
                  <a:extLst>
                    <a:ext uri="{9D8B030D-6E8A-4147-A177-3AD203B41FA5}">
                      <a16:colId xmlns:a16="http://schemas.microsoft.com/office/drawing/2014/main" val="351072455"/>
                    </a:ext>
                  </a:extLst>
                </a:gridCol>
                <a:gridCol w="2475937">
                  <a:extLst>
                    <a:ext uri="{9D8B030D-6E8A-4147-A177-3AD203B41FA5}">
                      <a16:colId xmlns:a16="http://schemas.microsoft.com/office/drawing/2014/main" val="2577403586"/>
                    </a:ext>
                  </a:extLst>
                </a:gridCol>
                <a:gridCol w="1645920">
                  <a:extLst>
                    <a:ext uri="{9D8B030D-6E8A-4147-A177-3AD203B41FA5}">
                      <a16:colId xmlns:a16="http://schemas.microsoft.com/office/drawing/2014/main" val="3131365452"/>
                    </a:ext>
                  </a:extLst>
                </a:gridCol>
                <a:gridCol w="2097936">
                  <a:extLst>
                    <a:ext uri="{9D8B030D-6E8A-4147-A177-3AD203B41FA5}">
                      <a16:colId xmlns:a16="http://schemas.microsoft.com/office/drawing/2014/main" val="1184784820"/>
                    </a:ext>
                  </a:extLst>
                </a:gridCol>
              </a:tblGrid>
              <a:tr h="273522">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取込前処理</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取込前確認</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認定領域への反映</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取込後確認</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97563427"/>
                  </a:ext>
                </a:extLst>
              </a:tr>
              <a:tr h="1807879">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kumimoji="1" lang="ja-JP" altLang="en-US" sz="1200" dirty="0" smtClean="0"/>
                        <a:t>データフロー</a:t>
                      </a:r>
                    </a:p>
                  </a:txBody>
                  <a:tcPr vert="eaVert" anchor="ctr"/>
                </a:tc>
                <a:tc gridSpan="4">
                  <a:txBody>
                    <a:bodyPr/>
                    <a:lstStyle/>
                    <a:p>
                      <a:endParaRPr kumimoji="1" lang="ja-JP" altLang="en-US" dirty="0"/>
                    </a:p>
                  </a:txBody>
                  <a:tcPr/>
                </a:tc>
                <a:tc hMerge="1">
                  <a:txBody>
                    <a:bodyPr/>
                    <a:lstStyle/>
                    <a:p>
                      <a:endParaRPr kumimoji="1" lang="ja-JP" altLang="en-US"/>
                    </a:p>
                  </a:txBody>
                  <a:tcPr/>
                </a:tc>
                <a:tc hMerge="1">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kumimoji="1" lang="ja-JP" altLang="en-US" sz="1200" dirty="0" smtClean="0"/>
                    </a:p>
                  </a:txBody>
                  <a:tcPr/>
                </a:tc>
                <a:tc hMerge="1">
                  <a:txBody>
                    <a:bodyPr/>
                    <a:lstStyle/>
                    <a:p>
                      <a:endParaRPr kumimoji="1" lang="ja-JP" altLang="en-US"/>
                    </a:p>
                  </a:txBody>
                  <a:tcPr/>
                </a:tc>
                <a:extLst>
                  <a:ext uri="{0D108BD9-81ED-4DB2-BD59-A6C34878D82A}">
                    <a16:rowId xmlns:a16="http://schemas.microsoft.com/office/drawing/2014/main" val="3304457292"/>
                  </a:ext>
                </a:extLst>
              </a:tr>
              <a:tr h="3187217">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kumimoji="1" lang="ja-JP" altLang="en-US" sz="1200" dirty="0" smtClean="0"/>
                        <a:t>妥当性確認内容</a:t>
                      </a:r>
                    </a:p>
                  </a:txBody>
                  <a:tcPr vert="eaVert" anchor="ctr"/>
                </a:tc>
                <a:tc gridSpan="4">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226445499"/>
                  </a:ext>
                </a:extLst>
              </a:tr>
            </a:tbl>
          </a:graphicData>
        </a:graphic>
      </p:graphicFrame>
      <p:sp>
        <p:nvSpPr>
          <p:cNvPr id="84" name="テキスト ボックス 83"/>
          <p:cNvSpPr txBox="1"/>
          <p:nvPr/>
        </p:nvSpPr>
        <p:spPr>
          <a:xfrm>
            <a:off x="3246519" y="1747787"/>
            <a:ext cx="889987" cy="261610"/>
          </a:xfrm>
          <a:prstGeom prst="rect">
            <a:avLst/>
          </a:prstGeom>
          <a:noFill/>
        </p:spPr>
        <p:txBody>
          <a:bodyPr wrap="square" rtlCol="0">
            <a:spAutoFit/>
          </a:bodyPr>
          <a:lstStyle/>
          <a:p>
            <a:pPr algn="ctr"/>
            <a:r>
              <a:rPr lang="zh-CN" altLang="en-US" sz="1100" dirty="0" smtClean="0">
                <a:solidFill>
                  <a:schemeClr val="bg1"/>
                </a:solidFill>
              </a:rPr>
              <a:t>①</a:t>
            </a:r>
            <a:endParaRPr lang="ja-JP" altLang="en-US" sz="1100" dirty="0">
              <a:solidFill>
                <a:schemeClr val="bg1"/>
              </a:solidFill>
            </a:endParaRPr>
          </a:p>
        </p:txBody>
      </p:sp>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個別取込処理（新規取込）の妥当性確認フローでの集計内容（</a:t>
            </a:r>
            <a:r>
              <a:rPr lang="en-US" altLang="ja-JP" sz="1800" b="1" dirty="0" smtClean="0">
                <a:latin typeface="Meiryo UI" panose="020B0604030504040204" pitchFamily="50" charset="-128"/>
                <a:ea typeface="Meiryo UI" panose="020B0604030504040204" pitchFamily="50" charset="-128"/>
              </a:rPr>
              <a:t>1/2</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個別取込処理のデータフローと妥当性確認フローでの集計内容は</a:t>
            </a:r>
            <a:r>
              <a:rPr lang="ja-JP" altLang="en-US" dirty="0">
                <a:latin typeface="Meiryo UI" panose="020B0604030504040204" pitchFamily="50" charset="-128"/>
                <a:ea typeface="Meiryo UI" panose="020B0604030504040204" pitchFamily="50" charset="-128"/>
              </a:rPr>
              <a:t>以下の通り。</a:t>
            </a:r>
            <a:endParaRPr lang="en-US" altLang="ja-JP" dirty="0">
              <a:latin typeface="Meiryo UI" panose="020B0604030504040204" pitchFamily="50" charset="-128"/>
              <a:ea typeface="Meiryo UI" panose="020B0604030504040204" pitchFamily="50" charset="-128"/>
            </a:endParaRPr>
          </a:p>
        </p:txBody>
      </p:sp>
      <p:sp>
        <p:nvSpPr>
          <p:cNvPr id="42" name="フローチャート: 磁気ディスク 41"/>
          <p:cNvSpPr/>
          <p:nvPr/>
        </p:nvSpPr>
        <p:spPr>
          <a:xfrm>
            <a:off x="926053" y="1482767"/>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100" b="1" dirty="0">
                <a:solidFill>
                  <a:schemeClr val="tx2">
                    <a:lumMod val="75000"/>
                    <a:lumOff val="25000"/>
                  </a:schemeClr>
                </a:solidFill>
              </a:rPr>
              <a:t>MML</a:t>
            </a:r>
            <a:r>
              <a:rPr lang="ja-JP" altLang="en-US" sz="1200" b="1" dirty="0" smtClean="0">
                <a:solidFill>
                  <a:schemeClr val="tx2">
                    <a:lumMod val="75000"/>
                    <a:lumOff val="25000"/>
                  </a:schemeClr>
                </a:solidFill>
              </a:rPr>
              <a:t>個別</a:t>
            </a:r>
            <a:endParaRPr lang="en-US" altLang="ja-JP" sz="1200" b="1" dirty="0">
              <a:solidFill>
                <a:schemeClr val="tx2">
                  <a:lumMod val="75000"/>
                  <a:lumOff val="25000"/>
                </a:schemeClr>
              </a:solidFill>
            </a:endParaRPr>
          </a:p>
          <a:p>
            <a:pPr algn="ctr"/>
            <a:r>
              <a:rPr lang="ja-JP" altLang="en-US" sz="1200" b="1" dirty="0" smtClean="0">
                <a:solidFill>
                  <a:schemeClr val="tx2">
                    <a:lumMod val="75000"/>
                    <a:lumOff val="25000"/>
                  </a:schemeClr>
                </a:solidFill>
              </a:rPr>
              <a:t>取込</a:t>
            </a:r>
            <a:r>
              <a:rPr lang="ja-JP" altLang="en-US" sz="1200" b="1" dirty="0">
                <a:solidFill>
                  <a:schemeClr val="tx2">
                    <a:lumMod val="75000"/>
                    <a:lumOff val="25000"/>
                  </a:schemeClr>
                </a:solidFill>
              </a:rPr>
              <a:t>管理</a:t>
            </a:r>
            <a:endParaRPr lang="en-US" altLang="ja-JP" sz="1100" b="1" dirty="0">
              <a:solidFill>
                <a:schemeClr val="tx2">
                  <a:lumMod val="75000"/>
                  <a:lumOff val="25000"/>
                </a:schemeClr>
              </a:solidFill>
            </a:endParaRPr>
          </a:p>
        </p:txBody>
      </p:sp>
      <p:cxnSp>
        <p:nvCxnSpPr>
          <p:cNvPr id="48" name="直線コネクタ 47"/>
          <p:cNvCxnSpPr/>
          <p:nvPr/>
        </p:nvCxnSpPr>
        <p:spPr>
          <a:xfrm>
            <a:off x="5863223" y="1337140"/>
            <a:ext cx="0" cy="4978671"/>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a:xfrm>
            <a:off x="3374443" y="1337140"/>
            <a:ext cx="0" cy="4978671"/>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直線コネクタ 48"/>
          <p:cNvCxnSpPr/>
          <p:nvPr/>
        </p:nvCxnSpPr>
        <p:spPr>
          <a:xfrm>
            <a:off x="7509943" y="1345090"/>
            <a:ext cx="0" cy="4970721"/>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5" name="正方形/長方形 4"/>
          <p:cNvSpPr/>
          <p:nvPr/>
        </p:nvSpPr>
        <p:spPr>
          <a:xfrm>
            <a:off x="1163252" y="3353688"/>
            <a:ext cx="1597735" cy="478451"/>
          </a:xfrm>
          <a:prstGeom prst="rect">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solidFill>
              </a:rPr>
              <a:t>②取込不可患者数</a:t>
            </a:r>
          </a:p>
          <a:p>
            <a:pPr algn="ctr"/>
            <a:r>
              <a:rPr lang="ja-JP" altLang="en-US" sz="1100" dirty="0" smtClean="0">
                <a:solidFill>
                  <a:schemeClr val="tx1"/>
                </a:solidFill>
              </a:rPr>
              <a:t>（取込対象外</a:t>
            </a:r>
            <a:r>
              <a:rPr lang="ja-JP" altLang="en-US" sz="1100" dirty="0">
                <a:solidFill>
                  <a:schemeClr val="tx1"/>
                </a:solidFill>
              </a:rPr>
              <a:t>）</a:t>
            </a:r>
            <a:endParaRPr kumimoji="1" lang="ja-JP" altLang="en-US" sz="1100" dirty="0">
              <a:solidFill>
                <a:schemeClr val="tx1"/>
              </a:solidFill>
            </a:endParaRPr>
          </a:p>
        </p:txBody>
      </p:sp>
      <p:cxnSp>
        <p:nvCxnSpPr>
          <p:cNvPr id="52" name="直線矢印コネクタ 51"/>
          <p:cNvCxnSpPr>
            <a:stCxn id="42" idx="4"/>
            <a:endCxn id="39" idx="2"/>
          </p:cNvCxnSpPr>
          <p:nvPr/>
        </p:nvCxnSpPr>
        <p:spPr>
          <a:xfrm>
            <a:off x="1668221" y="1743869"/>
            <a:ext cx="1995886" cy="2417"/>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6" name="直線矢印コネクタ 55"/>
          <p:cNvCxnSpPr>
            <a:stCxn id="39" idx="5"/>
            <a:endCxn id="35" idx="2"/>
          </p:cNvCxnSpPr>
          <p:nvPr/>
        </p:nvCxnSpPr>
        <p:spPr>
          <a:xfrm flipV="1">
            <a:off x="4608152" y="1743869"/>
            <a:ext cx="1638304" cy="2417"/>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9" name="直線矢印コネクタ 58"/>
          <p:cNvCxnSpPr>
            <a:stCxn id="35" idx="4"/>
            <a:endCxn id="34" idx="2"/>
          </p:cNvCxnSpPr>
          <p:nvPr/>
        </p:nvCxnSpPr>
        <p:spPr>
          <a:xfrm flipV="1">
            <a:off x="6988624" y="1724648"/>
            <a:ext cx="1614112" cy="1922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3" name="テキスト ボックス 62"/>
          <p:cNvSpPr txBox="1"/>
          <p:nvPr/>
        </p:nvSpPr>
        <p:spPr>
          <a:xfrm>
            <a:off x="1913305" y="1353240"/>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取込対象（新規＋差分）</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MML</a:t>
            </a:r>
            <a:r>
              <a:rPr lang="ja-JP" altLang="en-US" sz="1050" kern="0" dirty="0" smtClean="0">
                <a:solidFill>
                  <a:srgbClr val="404040"/>
                </a:solidFill>
                <a:latin typeface="Meiryo UI" panose="020B0604030504040204" pitchFamily="50" charset="-128"/>
                <a:ea typeface="Meiryo UI" panose="020B0604030504040204" pitchFamily="50" charset="-128"/>
              </a:rPr>
              <a:t>ファイルを読み込む</a:t>
            </a:r>
            <a:endParaRPr lang="en-US" altLang="ja-JP" sz="1050" kern="0" dirty="0" smtClean="0">
              <a:solidFill>
                <a:srgbClr val="404040"/>
              </a:solidFill>
              <a:latin typeface="Meiryo UI" panose="020B0604030504040204" pitchFamily="50" charset="-128"/>
              <a:ea typeface="Meiryo UI" panose="020B0604030504040204" pitchFamily="50" charset="-128"/>
            </a:endParaRPr>
          </a:p>
        </p:txBody>
      </p:sp>
      <p:sp>
        <p:nvSpPr>
          <p:cNvPr id="67" name="テキスト ボックス 66"/>
          <p:cNvSpPr txBox="1"/>
          <p:nvPr/>
        </p:nvSpPr>
        <p:spPr>
          <a:xfrm>
            <a:off x="3730796" y="2073513"/>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認定領域への取込対象の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ユニーク患者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77" name="正方形/長方形 76"/>
          <p:cNvSpPr/>
          <p:nvPr/>
        </p:nvSpPr>
        <p:spPr>
          <a:xfrm>
            <a:off x="1163252" y="3840855"/>
            <a:ext cx="1597735" cy="639767"/>
          </a:xfrm>
          <a:prstGeom prst="rect">
            <a:avLst/>
          </a:prstGeom>
          <a:solidFill>
            <a:schemeClr val="accent4">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tx1"/>
                </a:solidFill>
              </a:rPr>
              <a:t>認定</a:t>
            </a:r>
            <a:r>
              <a:rPr lang="ja-JP" altLang="en-US" sz="1100" dirty="0">
                <a:solidFill>
                  <a:schemeClr val="tx1"/>
                </a:solidFill>
              </a:rPr>
              <a:t>領域への取込対象</a:t>
            </a:r>
          </a:p>
          <a:p>
            <a:pPr algn="ctr"/>
            <a:r>
              <a:rPr lang="ja-JP" altLang="en-US" sz="1100" dirty="0">
                <a:solidFill>
                  <a:schemeClr val="tx1"/>
                </a:solidFill>
              </a:rPr>
              <a:t>候補</a:t>
            </a:r>
            <a:r>
              <a:rPr lang="ja-JP" altLang="en-US" sz="1100" dirty="0" smtClean="0">
                <a:solidFill>
                  <a:schemeClr val="tx1"/>
                </a:solidFill>
              </a:rPr>
              <a:t>患者数（新規）</a:t>
            </a:r>
            <a:endParaRPr kumimoji="1" lang="ja-JP" altLang="en-US" sz="1100" dirty="0">
              <a:solidFill>
                <a:schemeClr val="tx1"/>
              </a:solidFill>
            </a:endParaRPr>
          </a:p>
        </p:txBody>
      </p:sp>
      <p:sp>
        <p:nvSpPr>
          <p:cNvPr id="81" name="正方形/長方形 80"/>
          <p:cNvSpPr/>
          <p:nvPr/>
        </p:nvSpPr>
        <p:spPr>
          <a:xfrm>
            <a:off x="3820376" y="3826475"/>
            <a:ext cx="1800906" cy="1273858"/>
          </a:xfrm>
          <a:prstGeom prst="rect">
            <a:avLst/>
          </a:prstGeom>
          <a:solidFill>
            <a:schemeClr val="accent3">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tx1"/>
                </a:solidFill>
              </a:rPr>
              <a:t>⑤認定領域への</a:t>
            </a:r>
            <a:endParaRPr lang="en-US" altLang="ja-JP" sz="1100" dirty="0" smtClean="0">
              <a:solidFill>
                <a:schemeClr val="tx1"/>
              </a:solidFill>
            </a:endParaRPr>
          </a:p>
          <a:p>
            <a:pPr algn="ctr"/>
            <a:r>
              <a:rPr lang="ja-JP" altLang="en-US" sz="1100" dirty="0" smtClean="0">
                <a:solidFill>
                  <a:schemeClr val="tx1"/>
                </a:solidFill>
              </a:rPr>
              <a:t>取込対象患者数</a:t>
            </a:r>
            <a:endParaRPr kumimoji="1" lang="ja-JP" altLang="en-US" sz="1100" dirty="0">
              <a:solidFill>
                <a:schemeClr val="tx1"/>
              </a:solidFill>
            </a:endParaRPr>
          </a:p>
        </p:txBody>
      </p:sp>
      <p:sp>
        <p:nvSpPr>
          <p:cNvPr id="82" name="正方形/長方形 81"/>
          <p:cNvSpPr/>
          <p:nvPr/>
        </p:nvSpPr>
        <p:spPr>
          <a:xfrm>
            <a:off x="7658894" y="3826476"/>
            <a:ext cx="1800906" cy="1266418"/>
          </a:xfrm>
          <a:prstGeom prst="rect">
            <a:avLst/>
          </a:prstGeom>
          <a:solidFill>
            <a:schemeClr val="accent3">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solidFill>
              </a:rPr>
              <a:t>⑥</a:t>
            </a:r>
            <a:r>
              <a:rPr lang="ja-JP" altLang="en-US" sz="1100" dirty="0" smtClean="0">
                <a:solidFill>
                  <a:schemeClr val="tx1"/>
                </a:solidFill>
              </a:rPr>
              <a:t>取込実績</a:t>
            </a:r>
            <a:r>
              <a:rPr lang="ja-JP" altLang="en-US" sz="1100" dirty="0">
                <a:solidFill>
                  <a:schemeClr val="tx1"/>
                </a:solidFill>
              </a:rPr>
              <a:t>データの</a:t>
            </a:r>
          </a:p>
          <a:p>
            <a:pPr algn="ctr"/>
            <a:r>
              <a:rPr lang="ja-JP" altLang="en-US" sz="1100" dirty="0">
                <a:solidFill>
                  <a:schemeClr val="tx1"/>
                </a:solidFill>
              </a:rPr>
              <a:t>患者数</a:t>
            </a:r>
            <a:endParaRPr kumimoji="1" lang="ja-JP" altLang="en-US" sz="1100" dirty="0">
              <a:solidFill>
                <a:schemeClr val="tx1"/>
              </a:solidFill>
            </a:endParaRPr>
          </a:p>
        </p:txBody>
      </p:sp>
      <p:sp>
        <p:nvSpPr>
          <p:cNvPr id="30" name="テキスト ボックス 29"/>
          <p:cNvSpPr txBox="1"/>
          <p:nvPr/>
        </p:nvSpPr>
        <p:spPr>
          <a:xfrm>
            <a:off x="81793" y="3248933"/>
            <a:ext cx="889987" cy="600164"/>
          </a:xfrm>
          <a:prstGeom prst="rect">
            <a:avLst/>
          </a:prstGeom>
          <a:solidFill>
            <a:schemeClr val="bg1"/>
          </a:solidFill>
        </p:spPr>
        <p:txBody>
          <a:bodyPr wrap="square" rtlCol="0">
            <a:spAutoFit/>
          </a:bodyPr>
          <a:lstStyle/>
          <a:p>
            <a:pPr algn="ctr"/>
            <a:r>
              <a:rPr lang="zh-CN" altLang="en-US" sz="1100" dirty="0" smtClean="0"/>
              <a:t>①</a:t>
            </a:r>
            <a:r>
              <a:rPr lang="ja-JP" altLang="en-US" sz="1100" dirty="0" smtClean="0"/>
              <a:t>新規</a:t>
            </a:r>
            <a:r>
              <a:rPr lang="zh-CN" altLang="en-US" sz="1100" dirty="0" smtClean="0"/>
              <a:t>取込予定</a:t>
            </a:r>
          </a:p>
          <a:p>
            <a:pPr algn="ctr"/>
            <a:r>
              <a:rPr lang="zh-CN" altLang="en-US" sz="1100" dirty="0" smtClean="0"/>
              <a:t>総患者数</a:t>
            </a:r>
            <a:endParaRPr lang="ja-JP" altLang="en-US" sz="1100" dirty="0"/>
          </a:p>
        </p:txBody>
      </p:sp>
      <p:sp>
        <p:nvSpPr>
          <p:cNvPr id="96" name="テキスト ボックス 95"/>
          <p:cNvSpPr txBox="1"/>
          <p:nvPr/>
        </p:nvSpPr>
        <p:spPr>
          <a:xfrm>
            <a:off x="7040177" y="1369338"/>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取込実績データの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ユニーク患者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99" name="テキスト ボックス 98"/>
          <p:cNvSpPr txBox="1"/>
          <p:nvPr/>
        </p:nvSpPr>
        <p:spPr>
          <a:xfrm>
            <a:off x="4712892" y="1533569"/>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認定領域へ</a:t>
            </a:r>
            <a:r>
              <a:rPr lang="ja-JP" altLang="en-US" sz="1050" b="1" kern="0" dirty="0" smtClean="0">
                <a:solidFill>
                  <a:srgbClr val="FF0000"/>
                </a:solidFill>
                <a:latin typeface="Meiryo UI" panose="020B0604030504040204" pitchFamily="50" charset="-128"/>
                <a:ea typeface="Meiryo UI" panose="020B0604030504040204" pitchFamily="50" charset="-128"/>
              </a:rPr>
              <a:t>差分</a:t>
            </a:r>
            <a:r>
              <a:rPr lang="ja-JP" altLang="en-US" sz="1050" kern="0" dirty="0" smtClean="0">
                <a:latin typeface="Meiryo UI" panose="020B0604030504040204" pitchFamily="50" charset="-128"/>
                <a:ea typeface="Meiryo UI" panose="020B0604030504040204" pitchFamily="50" charset="-128"/>
              </a:rPr>
              <a:t>反映</a:t>
            </a:r>
            <a:endParaRPr lang="ja-JP" altLang="en-US" sz="1050" kern="0" dirty="0">
              <a:latin typeface="Meiryo UI" panose="020B0604030504040204" pitchFamily="50" charset="-128"/>
              <a:ea typeface="Meiryo UI" panose="020B0604030504040204" pitchFamily="50" charset="-128"/>
            </a:endParaRPr>
          </a:p>
        </p:txBody>
      </p:sp>
      <p:sp>
        <p:nvSpPr>
          <p:cNvPr id="27" name="左中かっこ 26"/>
          <p:cNvSpPr/>
          <p:nvPr/>
        </p:nvSpPr>
        <p:spPr>
          <a:xfrm>
            <a:off x="887746" y="3353690"/>
            <a:ext cx="275506" cy="1126932"/>
          </a:xfrm>
          <a:prstGeom prst="leftBrace">
            <a:avLst>
              <a:gd name="adj1" fmla="val 8333"/>
              <a:gd name="adj2" fmla="val 13628"/>
            </a:avLst>
          </a:prstGeom>
          <a:ln w="12700"/>
          <a:effectLst/>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dirty="0"/>
          </a:p>
        </p:txBody>
      </p:sp>
      <p:sp>
        <p:nvSpPr>
          <p:cNvPr id="33" name="フローチャート: 磁気ディスク 32"/>
          <p:cNvSpPr/>
          <p:nvPr/>
        </p:nvSpPr>
        <p:spPr>
          <a:xfrm>
            <a:off x="5038560" y="2263780"/>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取込前確認</a:t>
            </a:r>
            <a:endParaRPr kumimoji="1" lang="ja-JP" altLang="en-US" sz="1400" b="1" dirty="0">
              <a:solidFill>
                <a:schemeClr val="tx2">
                  <a:lumMod val="75000"/>
                  <a:lumOff val="25000"/>
                </a:schemeClr>
              </a:solidFill>
            </a:endParaRPr>
          </a:p>
        </p:txBody>
      </p:sp>
      <p:sp>
        <p:nvSpPr>
          <p:cNvPr id="34" name="フローチャート: 磁気ディスク 33"/>
          <p:cNvSpPr/>
          <p:nvPr/>
        </p:nvSpPr>
        <p:spPr>
          <a:xfrm>
            <a:off x="8602736" y="1463546"/>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取込後</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sp>
        <p:nvSpPr>
          <p:cNvPr id="35" name="フローチャート: 磁気ディスク 34"/>
          <p:cNvSpPr/>
          <p:nvPr/>
        </p:nvSpPr>
        <p:spPr>
          <a:xfrm>
            <a:off x="6246456" y="1482767"/>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個別取込結果</a:t>
            </a:r>
            <a:endParaRPr kumimoji="1" lang="en-US" altLang="ja-JP" sz="1100" b="1" dirty="0" smtClean="0">
              <a:solidFill>
                <a:schemeClr val="tx2">
                  <a:lumMod val="75000"/>
                  <a:lumOff val="25000"/>
                </a:schemeClr>
              </a:solidFill>
            </a:endParaRPr>
          </a:p>
        </p:txBody>
      </p:sp>
      <p:sp>
        <p:nvSpPr>
          <p:cNvPr id="39" name="フローチャート: データ 38"/>
          <p:cNvSpPr/>
          <p:nvPr/>
        </p:nvSpPr>
        <p:spPr>
          <a:xfrm>
            <a:off x="3546101" y="1485286"/>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取込</a:t>
            </a:r>
            <a:r>
              <a:rPr lang="ja-JP" altLang="en-US" sz="881" b="1" dirty="0" smtClean="0">
                <a:solidFill>
                  <a:schemeClr val="tx1"/>
                </a:solidFill>
                <a:latin typeface="Meiryo UI" panose="020B0604030504040204" pitchFamily="50" charset="-128"/>
                <a:ea typeface="Meiryo UI" panose="020B0604030504040204" pitchFamily="50" charset="-128"/>
              </a:rPr>
              <a:t>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（読込結果データ）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41" name="正方形/長方形 40"/>
          <p:cNvSpPr/>
          <p:nvPr/>
        </p:nvSpPr>
        <p:spPr>
          <a:xfrm>
            <a:off x="1160001" y="5521614"/>
            <a:ext cx="1597735" cy="414151"/>
          </a:xfrm>
          <a:prstGeom prst="rect">
            <a:avLst/>
          </a:prstGeom>
          <a:solidFill>
            <a:schemeClr val="accent6">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tx1"/>
                </a:solidFill>
              </a:rPr>
              <a:t>認定領域</a:t>
            </a:r>
            <a:r>
              <a:rPr lang="ja-JP" altLang="en-US" sz="1100" dirty="0">
                <a:solidFill>
                  <a:schemeClr val="tx1"/>
                </a:solidFill>
              </a:rPr>
              <a:t>のオプトアウト</a:t>
            </a:r>
          </a:p>
          <a:p>
            <a:pPr algn="ctr"/>
            <a:r>
              <a:rPr lang="ja-JP" altLang="en-US" sz="1100" dirty="0">
                <a:solidFill>
                  <a:schemeClr val="tx1"/>
                </a:solidFill>
              </a:rPr>
              <a:t>削除候補患者数</a:t>
            </a:r>
            <a:endParaRPr kumimoji="1" lang="ja-JP" altLang="en-US" sz="1100" dirty="0">
              <a:solidFill>
                <a:schemeClr val="tx1"/>
              </a:solidFill>
            </a:endParaRPr>
          </a:p>
        </p:txBody>
      </p:sp>
      <p:sp>
        <p:nvSpPr>
          <p:cNvPr id="43" name="正方形/長方形 42"/>
          <p:cNvSpPr/>
          <p:nvPr/>
        </p:nvSpPr>
        <p:spPr>
          <a:xfrm>
            <a:off x="1163252" y="4492191"/>
            <a:ext cx="1597735" cy="600702"/>
          </a:xfrm>
          <a:prstGeom prst="rect">
            <a:avLst/>
          </a:prstGeom>
          <a:solidFill>
            <a:schemeClr val="bg2">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tx1"/>
                </a:solidFill>
              </a:rPr>
              <a:t>③差分</a:t>
            </a:r>
            <a:r>
              <a:rPr lang="ja-JP" altLang="en-US" sz="1100" dirty="0">
                <a:solidFill>
                  <a:schemeClr val="tx1"/>
                </a:solidFill>
              </a:rPr>
              <a:t>取込</a:t>
            </a:r>
            <a:r>
              <a:rPr lang="ja-JP" altLang="en-US" sz="1100" dirty="0" smtClean="0">
                <a:solidFill>
                  <a:schemeClr val="tx1"/>
                </a:solidFill>
              </a:rPr>
              <a:t>患者数</a:t>
            </a:r>
            <a:r>
              <a:rPr lang="en-US" altLang="ja-JP" sz="1100" dirty="0" smtClean="0">
                <a:solidFill>
                  <a:schemeClr val="tx1"/>
                </a:solidFill>
              </a:rPr>
              <a:t/>
            </a:r>
            <a:br>
              <a:rPr lang="en-US" altLang="ja-JP" sz="1100" dirty="0" smtClean="0">
                <a:solidFill>
                  <a:schemeClr val="tx1"/>
                </a:solidFill>
              </a:rPr>
            </a:br>
            <a:r>
              <a:rPr lang="ja-JP" altLang="en-US" sz="1100" dirty="0" smtClean="0">
                <a:solidFill>
                  <a:schemeClr val="tx1"/>
                </a:solidFill>
              </a:rPr>
              <a:t>（</a:t>
            </a:r>
            <a:r>
              <a:rPr lang="ja-JP" altLang="en-US" sz="1100" dirty="0">
                <a:solidFill>
                  <a:schemeClr val="tx1"/>
                </a:solidFill>
              </a:rPr>
              <a:t>新規を</a:t>
            </a:r>
            <a:r>
              <a:rPr lang="ja-JP" altLang="en-US" sz="1100" dirty="0" smtClean="0">
                <a:solidFill>
                  <a:schemeClr val="tx1"/>
                </a:solidFill>
              </a:rPr>
              <a:t>除く追加</a:t>
            </a:r>
            <a:r>
              <a:rPr lang="en-US" altLang="ja-JP" sz="1100" dirty="0" smtClean="0">
                <a:solidFill>
                  <a:schemeClr val="tx1"/>
                </a:solidFill>
              </a:rPr>
              <a:t/>
            </a:r>
            <a:br>
              <a:rPr lang="en-US" altLang="ja-JP" sz="1100" dirty="0" smtClean="0">
                <a:solidFill>
                  <a:schemeClr val="tx1"/>
                </a:solidFill>
              </a:rPr>
            </a:br>
            <a:r>
              <a:rPr lang="ja-JP" altLang="en-US" sz="1100" dirty="0" smtClean="0">
                <a:solidFill>
                  <a:schemeClr val="tx1"/>
                </a:solidFill>
              </a:rPr>
              <a:t>取込</a:t>
            </a:r>
            <a:r>
              <a:rPr lang="ja-JP" altLang="en-US" sz="1100" dirty="0">
                <a:solidFill>
                  <a:schemeClr val="tx1"/>
                </a:solidFill>
              </a:rPr>
              <a:t>対象）</a:t>
            </a:r>
            <a:endParaRPr kumimoji="1" lang="ja-JP" altLang="en-US" sz="1100" dirty="0">
              <a:solidFill>
                <a:schemeClr val="tx1"/>
              </a:solidFill>
            </a:endParaRPr>
          </a:p>
        </p:txBody>
      </p:sp>
      <p:sp>
        <p:nvSpPr>
          <p:cNvPr id="46" name="テキスト ボックス 45"/>
          <p:cNvSpPr txBox="1"/>
          <p:nvPr/>
        </p:nvSpPr>
        <p:spPr>
          <a:xfrm>
            <a:off x="2949346" y="3881139"/>
            <a:ext cx="1227001" cy="600164"/>
          </a:xfrm>
          <a:prstGeom prst="rect">
            <a:avLst/>
          </a:prstGeom>
          <a:solidFill>
            <a:schemeClr val="bg1"/>
          </a:solidFill>
        </p:spPr>
        <p:txBody>
          <a:bodyPr wrap="square" rtlCol="0">
            <a:spAutoFit/>
          </a:bodyPr>
          <a:lstStyle/>
          <a:p>
            <a:pPr algn="ctr"/>
            <a:r>
              <a:rPr lang="ja-JP" altLang="en-US" sz="1100" dirty="0" smtClean="0"/>
              <a:t>④認定</a:t>
            </a:r>
            <a:r>
              <a:rPr lang="ja-JP" altLang="en-US" sz="1100" dirty="0"/>
              <a:t>領域への取込</a:t>
            </a:r>
            <a:r>
              <a:rPr lang="ja-JP" altLang="en-US" sz="1100" dirty="0" smtClean="0"/>
              <a:t>対象</a:t>
            </a:r>
            <a:r>
              <a:rPr lang="en-US" altLang="ja-JP" sz="1100" dirty="0" smtClean="0"/>
              <a:t/>
            </a:r>
            <a:br>
              <a:rPr lang="en-US" altLang="ja-JP" sz="1100" dirty="0" smtClean="0"/>
            </a:br>
            <a:r>
              <a:rPr lang="ja-JP" altLang="en-US" sz="1100" dirty="0" smtClean="0"/>
              <a:t>候補</a:t>
            </a:r>
            <a:r>
              <a:rPr lang="ja-JP" altLang="en-US" sz="1100" dirty="0"/>
              <a:t>患者数</a:t>
            </a:r>
          </a:p>
        </p:txBody>
      </p:sp>
      <p:sp>
        <p:nvSpPr>
          <p:cNvPr id="47" name="正方形/長方形 46"/>
          <p:cNvSpPr/>
          <p:nvPr/>
        </p:nvSpPr>
        <p:spPr>
          <a:xfrm>
            <a:off x="1154171" y="5100333"/>
            <a:ext cx="1597735" cy="414151"/>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100" dirty="0" smtClean="0">
                <a:solidFill>
                  <a:schemeClr val="tx1"/>
                </a:solidFill>
              </a:rPr>
              <a:t>※</a:t>
            </a:r>
            <a:r>
              <a:rPr kumimoji="1" lang="ja-JP" altLang="en-US" sz="1100" dirty="0" smtClean="0">
                <a:solidFill>
                  <a:schemeClr val="tx1"/>
                </a:solidFill>
              </a:rPr>
              <a:t>既存取込済み患者</a:t>
            </a:r>
            <a:endParaRPr kumimoji="1" lang="en-US" altLang="ja-JP" sz="1100" dirty="0" smtClean="0">
              <a:solidFill>
                <a:schemeClr val="tx1"/>
              </a:solidFill>
            </a:endParaRPr>
          </a:p>
          <a:p>
            <a:pPr algn="ctr"/>
            <a:r>
              <a:rPr kumimoji="1" lang="ja-JP" altLang="en-US" sz="1100" dirty="0" smtClean="0">
                <a:solidFill>
                  <a:schemeClr val="tx1"/>
                </a:solidFill>
              </a:rPr>
              <a:t>（新規、削除ともになし）</a:t>
            </a:r>
            <a:endParaRPr kumimoji="1" lang="ja-JP" altLang="en-US" sz="1100" dirty="0">
              <a:solidFill>
                <a:schemeClr val="tx1"/>
              </a:solidFill>
            </a:endParaRPr>
          </a:p>
        </p:txBody>
      </p:sp>
      <p:sp>
        <p:nvSpPr>
          <p:cNvPr id="50" name="正方形/長方形 49"/>
          <p:cNvSpPr/>
          <p:nvPr/>
        </p:nvSpPr>
        <p:spPr>
          <a:xfrm>
            <a:off x="1163252" y="5935766"/>
            <a:ext cx="1597735" cy="330748"/>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100" dirty="0" smtClean="0">
                <a:solidFill>
                  <a:schemeClr val="tx1"/>
                </a:solidFill>
              </a:rPr>
              <a:t>※</a:t>
            </a:r>
            <a:r>
              <a:rPr kumimoji="1" lang="ja-JP" altLang="en-US" sz="1100" dirty="0" smtClean="0">
                <a:solidFill>
                  <a:schemeClr val="tx1"/>
                </a:solidFill>
              </a:rPr>
              <a:t>既存未通知患者</a:t>
            </a:r>
            <a:endParaRPr kumimoji="1" lang="en-US" altLang="ja-JP" sz="1100" dirty="0" smtClean="0">
              <a:solidFill>
                <a:schemeClr val="tx1"/>
              </a:solidFill>
            </a:endParaRPr>
          </a:p>
        </p:txBody>
      </p:sp>
      <p:sp>
        <p:nvSpPr>
          <p:cNvPr id="51" name="正方形/長方形 50"/>
          <p:cNvSpPr/>
          <p:nvPr/>
        </p:nvSpPr>
        <p:spPr>
          <a:xfrm>
            <a:off x="5982283" y="3827286"/>
            <a:ext cx="1404257" cy="1687198"/>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100" dirty="0" smtClean="0">
                <a:solidFill>
                  <a:schemeClr val="tx1"/>
                </a:solidFill>
              </a:rPr>
              <a:t>※</a:t>
            </a:r>
            <a:r>
              <a:rPr lang="ja-JP" altLang="en-US" sz="1100" dirty="0" smtClean="0">
                <a:solidFill>
                  <a:schemeClr val="tx1"/>
                </a:solidFill>
              </a:rPr>
              <a:t>取込結果全データの患者数</a:t>
            </a:r>
            <a:endParaRPr kumimoji="1" lang="ja-JP" altLang="en-US" sz="1100" dirty="0">
              <a:solidFill>
                <a:schemeClr val="tx1"/>
              </a:solidFill>
            </a:endParaRPr>
          </a:p>
        </p:txBody>
      </p:sp>
      <p:sp>
        <p:nvSpPr>
          <p:cNvPr id="53" name="正方形/長方形 52"/>
          <p:cNvSpPr/>
          <p:nvPr/>
        </p:nvSpPr>
        <p:spPr>
          <a:xfrm>
            <a:off x="5985747" y="5521615"/>
            <a:ext cx="1400794" cy="414151"/>
          </a:xfrm>
          <a:prstGeom prst="rect">
            <a:avLst/>
          </a:prstGeom>
          <a:pattFill prst="smGrid">
            <a:fgClr>
              <a:schemeClr val="accent6">
                <a:lumMod val="40000"/>
                <a:lumOff val="60000"/>
              </a:schemeClr>
            </a:fgClr>
            <a:bgClr>
              <a:schemeClr val="bg1"/>
            </a:bgClr>
          </a:patt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tx1"/>
                </a:solidFill>
              </a:rPr>
              <a:t>オプトアウト削除</a:t>
            </a:r>
            <a:r>
              <a:rPr lang="en-US" altLang="ja-JP" sz="1100" dirty="0" smtClean="0">
                <a:solidFill>
                  <a:schemeClr val="tx1"/>
                </a:solidFill>
              </a:rPr>
              <a:t/>
            </a:r>
            <a:br>
              <a:rPr lang="en-US" altLang="ja-JP" sz="1100" dirty="0" smtClean="0">
                <a:solidFill>
                  <a:schemeClr val="tx1"/>
                </a:solidFill>
              </a:rPr>
            </a:br>
            <a:r>
              <a:rPr lang="ja-JP" altLang="en-US" sz="1100" dirty="0" smtClean="0">
                <a:solidFill>
                  <a:schemeClr val="tx1"/>
                </a:solidFill>
              </a:rPr>
              <a:t>実績患者数</a:t>
            </a:r>
            <a:endParaRPr kumimoji="1" lang="ja-JP" altLang="en-US" sz="1100" dirty="0">
              <a:solidFill>
                <a:schemeClr val="tx1"/>
              </a:solidFill>
            </a:endParaRPr>
          </a:p>
        </p:txBody>
      </p:sp>
      <p:sp>
        <p:nvSpPr>
          <p:cNvPr id="54" name="フローチャート: 磁気ディスク 53"/>
          <p:cNvSpPr/>
          <p:nvPr/>
        </p:nvSpPr>
        <p:spPr>
          <a:xfrm>
            <a:off x="8564582" y="2561216"/>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取込後</a:t>
            </a:r>
            <a:r>
              <a:rPr lang="en-US" altLang="ja-JP" sz="1200" b="1" dirty="0" smtClean="0">
                <a:solidFill>
                  <a:schemeClr val="tx2">
                    <a:lumMod val="75000"/>
                    <a:lumOff val="25000"/>
                  </a:schemeClr>
                </a:solidFill>
              </a:rPr>
              <a:t>_</a:t>
            </a:r>
            <a:r>
              <a:rPr lang="ja-JP" altLang="en-US" sz="1200" b="1" dirty="0" smtClean="0">
                <a:solidFill>
                  <a:schemeClr val="tx2">
                    <a:lumMod val="75000"/>
                    <a:lumOff val="25000"/>
                  </a:schemeClr>
                </a:solidFill>
              </a:rPr>
              <a:t>全患者</a:t>
            </a:r>
            <a:r>
              <a:rPr lang="en-US" altLang="ja-JP" sz="1200" b="1" dirty="0" smtClean="0">
                <a:solidFill>
                  <a:schemeClr val="tx2">
                    <a:lumMod val="75000"/>
                    <a:lumOff val="25000"/>
                  </a:schemeClr>
                </a:solidFill>
              </a:rPr>
              <a:t>ID</a:t>
            </a:r>
            <a:endParaRPr kumimoji="1" lang="ja-JP" altLang="en-US" sz="1400" b="1" dirty="0">
              <a:solidFill>
                <a:schemeClr val="tx2">
                  <a:lumMod val="75000"/>
                  <a:lumOff val="25000"/>
                </a:schemeClr>
              </a:solidFill>
            </a:endParaRPr>
          </a:p>
        </p:txBody>
      </p:sp>
      <p:cxnSp>
        <p:nvCxnSpPr>
          <p:cNvPr id="55" name="直線矢印コネクタ 54"/>
          <p:cNvCxnSpPr>
            <a:endCxn id="54" idx="2"/>
          </p:cNvCxnSpPr>
          <p:nvPr/>
        </p:nvCxnSpPr>
        <p:spPr>
          <a:xfrm>
            <a:off x="6988624" y="1871932"/>
            <a:ext cx="1575958" cy="950386"/>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正方形/長方形 56"/>
          <p:cNvSpPr/>
          <p:nvPr/>
        </p:nvSpPr>
        <p:spPr>
          <a:xfrm>
            <a:off x="7653670" y="5092894"/>
            <a:ext cx="1806130" cy="414151"/>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100" dirty="0" smtClean="0">
                <a:solidFill>
                  <a:schemeClr val="tx1"/>
                </a:solidFill>
              </a:rPr>
              <a:t>※</a:t>
            </a:r>
            <a:r>
              <a:rPr kumimoji="1" lang="ja-JP" altLang="en-US" sz="1100" dirty="0" smtClean="0">
                <a:solidFill>
                  <a:schemeClr val="tx1"/>
                </a:solidFill>
              </a:rPr>
              <a:t>既存取込済み患者</a:t>
            </a:r>
            <a:endParaRPr kumimoji="1" lang="en-US" altLang="ja-JP" sz="1100" dirty="0" smtClean="0">
              <a:solidFill>
                <a:schemeClr val="tx1"/>
              </a:solidFill>
            </a:endParaRPr>
          </a:p>
          <a:p>
            <a:pPr algn="ctr"/>
            <a:r>
              <a:rPr kumimoji="1" lang="ja-JP" altLang="en-US" sz="1100" dirty="0" smtClean="0">
                <a:solidFill>
                  <a:schemeClr val="tx1"/>
                </a:solidFill>
              </a:rPr>
              <a:t>（新規、削除ともになし）</a:t>
            </a:r>
            <a:endParaRPr kumimoji="1" lang="ja-JP" altLang="en-US" sz="1100" dirty="0">
              <a:solidFill>
                <a:schemeClr val="tx1"/>
              </a:solidFill>
            </a:endParaRPr>
          </a:p>
        </p:txBody>
      </p:sp>
      <p:sp>
        <p:nvSpPr>
          <p:cNvPr id="58" name="テキスト ボックス 57"/>
          <p:cNvSpPr txBox="1"/>
          <p:nvPr/>
        </p:nvSpPr>
        <p:spPr>
          <a:xfrm>
            <a:off x="7794799" y="2133615"/>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取込結果全データの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ユニーク患者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60" name="フローチャート: データ 59"/>
          <p:cNvSpPr/>
          <p:nvPr/>
        </p:nvSpPr>
        <p:spPr>
          <a:xfrm>
            <a:off x="6029415" y="2573618"/>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削除対象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zip_no</a:t>
            </a: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file_no</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61" name="フローチャート: 磁気ディスク 60"/>
          <p:cNvSpPr/>
          <p:nvPr/>
        </p:nvSpPr>
        <p:spPr>
          <a:xfrm>
            <a:off x="3549756" y="2568876"/>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削除対象</a:t>
            </a:r>
            <a:endParaRPr kumimoji="1" lang="ja-JP" altLang="en-US" sz="1400" b="1" dirty="0">
              <a:solidFill>
                <a:schemeClr val="tx2">
                  <a:lumMod val="75000"/>
                  <a:lumOff val="25000"/>
                </a:schemeClr>
              </a:solidFill>
            </a:endParaRPr>
          </a:p>
        </p:txBody>
      </p:sp>
      <p:cxnSp>
        <p:nvCxnSpPr>
          <p:cNvPr id="62" name="直線矢印コネクタ 54"/>
          <p:cNvCxnSpPr>
            <a:stCxn id="42" idx="3"/>
            <a:endCxn id="61" idx="2"/>
          </p:cNvCxnSpPr>
          <p:nvPr/>
        </p:nvCxnSpPr>
        <p:spPr>
          <a:xfrm rot="16200000" flipH="1">
            <a:off x="2010943" y="1291164"/>
            <a:ext cx="825007" cy="2252619"/>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直線矢印コネクタ 54"/>
          <p:cNvCxnSpPr>
            <a:stCxn id="84" idx="2"/>
            <a:endCxn id="33" idx="2"/>
          </p:cNvCxnSpPr>
          <p:nvPr/>
        </p:nvCxnSpPr>
        <p:spPr>
          <a:xfrm rot="16200000" flipH="1">
            <a:off x="4107294" y="1593615"/>
            <a:ext cx="515485" cy="1347047"/>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0" name="直線矢印コネクタ 99"/>
          <p:cNvCxnSpPr>
            <a:stCxn id="60" idx="1"/>
            <a:endCxn id="35" idx="3"/>
          </p:cNvCxnSpPr>
          <p:nvPr/>
        </p:nvCxnSpPr>
        <p:spPr>
          <a:xfrm flipH="1" flipV="1">
            <a:off x="6617540" y="2004971"/>
            <a:ext cx="1904" cy="568647"/>
          </a:xfrm>
          <a:prstGeom prst="straightConnector1">
            <a:avLst/>
          </a:prstGeom>
          <a:ln w="3175">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108" name="テキスト ボックス 107"/>
          <p:cNvSpPr txBox="1"/>
          <p:nvPr/>
        </p:nvSpPr>
        <p:spPr>
          <a:xfrm>
            <a:off x="6660487" y="2133615"/>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削除対象の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データ</a:t>
            </a:r>
            <a:r>
              <a:rPr lang="ja-JP" altLang="en-US" sz="1050" kern="0" dirty="0" smtClean="0">
                <a:solidFill>
                  <a:srgbClr val="404040"/>
                </a:solidFill>
                <a:latin typeface="Meiryo UI" panose="020B0604030504040204" pitchFamily="50" charset="-128"/>
                <a:ea typeface="Meiryo UI" panose="020B0604030504040204" pitchFamily="50" charset="-128"/>
              </a:rPr>
              <a:t>を削除</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109" name="直線矢印コネクタ 108"/>
          <p:cNvCxnSpPr>
            <a:stCxn id="61" idx="4"/>
            <a:endCxn id="60" idx="2"/>
          </p:cNvCxnSpPr>
          <p:nvPr/>
        </p:nvCxnSpPr>
        <p:spPr>
          <a:xfrm>
            <a:off x="4291924" y="2829978"/>
            <a:ext cx="1855497" cy="4640"/>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4" name="線吹き出し 1 (枠付き) 63"/>
          <p:cNvSpPr/>
          <p:nvPr/>
        </p:nvSpPr>
        <p:spPr>
          <a:xfrm>
            <a:off x="7653670" y="5689776"/>
            <a:ext cx="1252273" cy="374177"/>
          </a:xfrm>
          <a:prstGeom prst="borderCallout1">
            <a:avLst>
              <a:gd name="adj1" fmla="val 20962"/>
              <a:gd name="adj2" fmla="val -304"/>
              <a:gd name="adj3" fmla="val 42458"/>
              <a:gd name="adj4" fmla="val -26630"/>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削除されたデータ</a:t>
            </a:r>
            <a:endParaRPr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45" name="左中かっこ 44"/>
          <p:cNvSpPr/>
          <p:nvPr/>
        </p:nvSpPr>
        <p:spPr>
          <a:xfrm flipH="1">
            <a:off x="2747628" y="3833415"/>
            <a:ext cx="297535" cy="1259478"/>
          </a:xfrm>
          <a:prstGeom prst="leftBrace">
            <a:avLst>
              <a:gd name="adj1" fmla="val 8333"/>
              <a:gd name="adj2" fmla="val 13628"/>
            </a:avLst>
          </a:prstGeom>
          <a:ln w="12700"/>
          <a:effectLst/>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dirty="0"/>
          </a:p>
        </p:txBody>
      </p:sp>
      <p:sp>
        <p:nvSpPr>
          <p:cNvPr id="66" name="テキスト ボックス 65"/>
          <p:cNvSpPr txBox="1"/>
          <p:nvPr/>
        </p:nvSpPr>
        <p:spPr>
          <a:xfrm>
            <a:off x="1361927" y="2397506"/>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既存取込済み患者のうち</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オプトアウト</a:t>
            </a:r>
            <a:r>
              <a:rPr lang="ja-JP" altLang="en-US" sz="1050" kern="0" dirty="0">
                <a:solidFill>
                  <a:srgbClr val="404040"/>
                </a:solidFill>
                <a:latin typeface="Meiryo UI" panose="020B0604030504040204" pitchFamily="50" charset="-128"/>
                <a:ea typeface="Meiryo UI" panose="020B0604030504040204" pitchFamily="50" charset="-128"/>
              </a:rPr>
              <a:t>対象</a:t>
            </a:r>
            <a:r>
              <a:rPr lang="ja-JP" altLang="en-US" sz="1050" kern="0" dirty="0" smtClean="0">
                <a:solidFill>
                  <a:srgbClr val="404040"/>
                </a:solidFill>
                <a:latin typeface="Meiryo UI" panose="020B0604030504040204" pitchFamily="50" charset="-128"/>
                <a:ea typeface="Meiryo UI" panose="020B0604030504040204" pitchFamily="50" charset="-128"/>
              </a:rPr>
              <a:t>患者のデータを抽出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68" name="正方形/長方形 67"/>
          <p:cNvSpPr/>
          <p:nvPr/>
        </p:nvSpPr>
        <p:spPr>
          <a:xfrm>
            <a:off x="3822922" y="5512390"/>
            <a:ext cx="1798360" cy="414151"/>
          </a:xfrm>
          <a:prstGeom prst="rect">
            <a:avLst/>
          </a:prstGeom>
          <a:solidFill>
            <a:schemeClr val="accent6">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tx1"/>
                </a:solidFill>
              </a:rPr>
              <a:t>認定領域</a:t>
            </a:r>
            <a:r>
              <a:rPr lang="ja-JP" altLang="en-US" sz="1100" dirty="0">
                <a:solidFill>
                  <a:schemeClr val="tx1"/>
                </a:solidFill>
              </a:rPr>
              <a:t>のオプトアウト</a:t>
            </a:r>
          </a:p>
          <a:p>
            <a:pPr algn="ctr"/>
            <a:r>
              <a:rPr lang="ja-JP" altLang="en-US" sz="1100" dirty="0" smtClean="0">
                <a:solidFill>
                  <a:schemeClr val="tx1"/>
                </a:solidFill>
              </a:rPr>
              <a:t>削除</a:t>
            </a:r>
            <a:r>
              <a:rPr lang="ja-JP" altLang="en-US" sz="1100" dirty="0">
                <a:solidFill>
                  <a:schemeClr val="tx1"/>
                </a:solidFill>
              </a:rPr>
              <a:t>対象</a:t>
            </a:r>
            <a:r>
              <a:rPr lang="ja-JP" altLang="en-US" sz="1100" dirty="0" smtClean="0">
                <a:solidFill>
                  <a:schemeClr val="tx1"/>
                </a:solidFill>
              </a:rPr>
              <a:t>患者数</a:t>
            </a:r>
            <a:endParaRPr kumimoji="1" lang="ja-JP" altLang="en-US" sz="1100" dirty="0">
              <a:solidFill>
                <a:schemeClr val="tx1"/>
              </a:solidFill>
            </a:endParaRPr>
          </a:p>
        </p:txBody>
      </p:sp>
      <p:sp>
        <p:nvSpPr>
          <p:cNvPr id="3" name="正方形/長方形 2"/>
          <p:cNvSpPr/>
          <p:nvPr/>
        </p:nvSpPr>
        <p:spPr>
          <a:xfrm>
            <a:off x="4019522" y="2348519"/>
            <a:ext cx="3836144" cy="1024725"/>
          </a:xfrm>
          <a:prstGeom prst="rect">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集計方法の詳細を追加する。</a:t>
            </a:r>
            <a:endParaRPr kumimoji="1" lang="ja-JP" altLang="en-US" dirty="0"/>
          </a:p>
        </p:txBody>
      </p:sp>
    </p:spTree>
    <p:extLst>
      <p:ext uri="{BB962C8B-B14F-4D97-AF65-F5344CB8AC3E}">
        <p14:creationId xmlns:p14="http://schemas.microsoft.com/office/powerpoint/2010/main" val="4550314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nvPr>
        </p:nvGraphicFramePr>
        <p:xfrm>
          <a:off x="437322" y="1046395"/>
          <a:ext cx="9166645" cy="5269416"/>
        </p:xfrm>
        <a:graphic>
          <a:graphicData uri="http://schemas.openxmlformats.org/drawingml/2006/table">
            <a:tbl>
              <a:tblPr firstRow="1" bandRow="1">
                <a:tableStyleId>{5940675A-B579-460E-94D1-54222C63F5DA}</a:tableStyleId>
              </a:tblPr>
              <a:tblGrid>
                <a:gridCol w="243171">
                  <a:extLst>
                    <a:ext uri="{9D8B030D-6E8A-4147-A177-3AD203B41FA5}">
                      <a16:colId xmlns:a16="http://schemas.microsoft.com/office/drawing/2014/main" val="2318507057"/>
                    </a:ext>
                  </a:extLst>
                </a:gridCol>
                <a:gridCol w="2703681">
                  <a:extLst>
                    <a:ext uri="{9D8B030D-6E8A-4147-A177-3AD203B41FA5}">
                      <a16:colId xmlns:a16="http://schemas.microsoft.com/office/drawing/2014/main" val="351072455"/>
                    </a:ext>
                  </a:extLst>
                </a:gridCol>
                <a:gridCol w="2475937">
                  <a:extLst>
                    <a:ext uri="{9D8B030D-6E8A-4147-A177-3AD203B41FA5}">
                      <a16:colId xmlns:a16="http://schemas.microsoft.com/office/drawing/2014/main" val="2577403586"/>
                    </a:ext>
                  </a:extLst>
                </a:gridCol>
                <a:gridCol w="1645920">
                  <a:extLst>
                    <a:ext uri="{9D8B030D-6E8A-4147-A177-3AD203B41FA5}">
                      <a16:colId xmlns:a16="http://schemas.microsoft.com/office/drawing/2014/main" val="3131365452"/>
                    </a:ext>
                  </a:extLst>
                </a:gridCol>
                <a:gridCol w="2097936">
                  <a:extLst>
                    <a:ext uri="{9D8B030D-6E8A-4147-A177-3AD203B41FA5}">
                      <a16:colId xmlns:a16="http://schemas.microsoft.com/office/drawing/2014/main" val="1184784820"/>
                    </a:ext>
                  </a:extLst>
                </a:gridCol>
              </a:tblGrid>
              <a:tr h="273522">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取込前処理</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取込前確認</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認定領域への反映</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取込後確認</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97563427"/>
                  </a:ext>
                </a:extLst>
              </a:tr>
              <a:tr h="1807879">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kumimoji="1" lang="ja-JP" altLang="en-US" sz="1200" dirty="0" smtClean="0"/>
                        <a:t>データフロー</a:t>
                      </a:r>
                    </a:p>
                  </a:txBody>
                  <a:tcPr vert="eaVert" anchor="ctr"/>
                </a:tc>
                <a:tc gridSpan="4">
                  <a:txBody>
                    <a:bodyPr/>
                    <a:lstStyle/>
                    <a:p>
                      <a:endParaRPr kumimoji="1" lang="ja-JP" altLang="en-US" dirty="0"/>
                    </a:p>
                  </a:txBody>
                  <a:tcPr/>
                </a:tc>
                <a:tc hMerge="1">
                  <a:txBody>
                    <a:bodyPr/>
                    <a:lstStyle/>
                    <a:p>
                      <a:endParaRPr kumimoji="1" lang="ja-JP" altLang="en-US"/>
                    </a:p>
                  </a:txBody>
                  <a:tcPr/>
                </a:tc>
                <a:tc hMerge="1">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kumimoji="1" lang="ja-JP" altLang="en-US" sz="1200" dirty="0" smtClean="0"/>
                    </a:p>
                  </a:txBody>
                  <a:tcPr/>
                </a:tc>
                <a:tc hMerge="1">
                  <a:txBody>
                    <a:bodyPr/>
                    <a:lstStyle/>
                    <a:p>
                      <a:endParaRPr kumimoji="1" lang="ja-JP" altLang="en-US"/>
                    </a:p>
                  </a:txBody>
                  <a:tcPr/>
                </a:tc>
                <a:extLst>
                  <a:ext uri="{0D108BD9-81ED-4DB2-BD59-A6C34878D82A}">
                    <a16:rowId xmlns:a16="http://schemas.microsoft.com/office/drawing/2014/main" val="3304457292"/>
                  </a:ext>
                </a:extLst>
              </a:tr>
              <a:tr h="3187217">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kumimoji="1" lang="ja-JP" altLang="en-US" sz="1200" dirty="0" smtClean="0"/>
                        <a:t>妥当性確認内容</a:t>
                      </a:r>
                    </a:p>
                  </a:txBody>
                  <a:tcPr vert="eaVert" anchor="ctr"/>
                </a:tc>
                <a:tc gridSpan="4">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226445499"/>
                  </a:ext>
                </a:extLst>
              </a:tr>
            </a:tbl>
          </a:graphicData>
        </a:graphic>
      </p:graphicFrame>
      <p:sp>
        <p:nvSpPr>
          <p:cNvPr id="84" name="テキスト ボックス 83"/>
          <p:cNvSpPr txBox="1"/>
          <p:nvPr/>
        </p:nvSpPr>
        <p:spPr>
          <a:xfrm>
            <a:off x="3246519" y="1747787"/>
            <a:ext cx="889987" cy="261610"/>
          </a:xfrm>
          <a:prstGeom prst="rect">
            <a:avLst/>
          </a:prstGeom>
          <a:noFill/>
        </p:spPr>
        <p:txBody>
          <a:bodyPr wrap="square" rtlCol="0">
            <a:spAutoFit/>
          </a:bodyPr>
          <a:lstStyle/>
          <a:p>
            <a:pPr algn="ctr"/>
            <a:r>
              <a:rPr lang="zh-CN" altLang="en-US" sz="1100" dirty="0" smtClean="0">
                <a:solidFill>
                  <a:schemeClr val="bg1"/>
                </a:solidFill>
              </a:rPr>
              <a:t>①</a:t>
            </a:r>
            <a:endParaRPr lang="ja-JP" altLang="en-US" sz="1100" dirty="0">
              <a:solidFill>
                <a:schemeClr val="bg1"/>
              </a:solidFill>
            </a:endParaRPr>
          </a:p>
        </p:txBody>
      </p:sp>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個別取込処理（新規取込）の妥当性確認フローでの集計内容（</a:t>
            </a:r>
            <a:r>
              <a:rPr lang="en-US" altLang="ja-JP" sz="1800" b="1" dirty="0" smtClean="0">
                <a:latin typeface="Meiryo UI" panose="020B0604030504040204" pitchFamily="50" charset="-128"/>
                <a:ea typeface="Meiryo UI" panose="020B0604030504040204" pitchFamily="50" charset="-128"/>
              </a:rPr>
              <a:t>2/2</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個別取込処理のデータフローと妥当性確認フローでの集計内容は</a:t>
            </a:r>
            <a:r>
              <a:rPr lang="ja-JP" altLang="en-US" dirty="0">
                <a:latin typeface="Meiryo UI" panose="020B0604030504040204" pitchFamily="50" charset="-128"/>
                <a:ea typeface="Meiryo UI" panose="020B0604030504040204" pitchFamily="50" charset="-128"/>
              </a:rPr>
              <a:t>以下の通り。</a:t>
            </a:r>
            <a:endParaRPr lang="en-US" altLang="ja-JP" dirty="0">
              <a:latin typeface="Meiryo UI" panose="020B0604030504040204" pitchFamily="50" charset="-128"/>
              <a:ea typeface="Meiryo UI" panose="020B0604030504040204" pitchFamily="50" charset="-128"/>
            </a:endParaRPr>
          </a:p>
        </p:txBody>
      </p:sp>
      <p:sp>
        <p:nvSpPr>
          <p:cNvPr id="42" name="フローチャート: 磁気ディスク 41"/>
          <p:cNvSpPr/>
          <p:nvPr/>
        </p:nvSpPr>
        <p:spPr>
          <a:xfrm>
            <a:off x="926053" y="1482767"/>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100" b="1" dirty="0">
                <a:solidFill>
                  <a:schemeClr val="tx2">
                    <a:lumMod val="75000"/>
                    <a:lumOff val="25000"/>
                  </a:schemeClr>
                </a:solidFill>
              </a:rPr>
              <a:t>MML</a:t>
            </a:r>
            <a:r>
              <a:rPr lang="ja-JP" altLang="en-US" sz="1200" b="1" dirty="0" smtClean="0">
                <a:solidFill>
                  <a:schemeClr val="tx2">
                    <a:lumMod val="75000"/>
                    <a:lumOff val="25000"/>
                  </a:schemeClr>
                </a:solidFill>
              </a:rPr>
              <a:t>個別</a:t>
            </a:r>
            <a:endParaRPr lang="en-US" altLang="ja-JP" sz="1200" b="1" dirty="0">
              <a:solidFill>
                <a:schemeClr val="tx2">
                  <a:lumMod val="75000"/>
                  <a:lumOff val="25000"/>
                </a:schemeClr>
              </a:solidFill>
            </a:endParaRPr>
          </a:p>
          <a:p>
            <a:pPr algn="ctr"/>
            <a:r>
              <a:rPr lang="ja-JP" altLang="en-US" sz="1200" b="1" dirty="0" smtClean="0">
                <a:solidFill>
                  <a:schemeClr val="tx2">
                    <a:lumMod val="75000"/>
                    <a:lumOff val="25000"/>
                  </a:schemeClr>
                </a:solidFill>
              </a:rPr>
              <a:t>取込</a:t>
            </a:r>
            <a:r>
              <a:rPr lang="ja-JP" altLang="en-US" sz="1200" b="1" dirty="0">
                <a:solidFill>
                  <a:schemeClr val="tx2">
                    <a:lumMod val="75000"/>
                    <a:lumOff val="25000"/>
                  </a:schemeClr>
                </a:solidFill>
              </a:rPr>
              <a:t>管理</a:t>
            </a:r>
            <a:endParaRPr lang="en-US" altLang="ja-JP" sz="1100" b="1" dirty="0">
              <a:solidFill>
                <a:schemeClr val="tx2">
                  <a:lumMod val="75000"/>
                  <a:lumOff val="25000"/>
                </a:schemeClr>
              </a:solidFill>
            </a:endParaRPr>
          </a:p>
        </p:txBody>
      </p:sp>
      <p:cxnSp>
        <p:nvCxnSpPr>
          <p:cNvPr id="48" name="直線コネクタ 47"/>
          <p:cNvCxnSpPr/>
          <p:nvPr/>
        </p:nvCxnSpPr>
        <p:spPr>
          <a:xfrm>
            <a:off x="5863223" y="1337140"/>
            <a:ext cx="0" cy="4978671"/>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a:xfrm>
            <a:off x="3374443" y="1337140"/>
            <a:ext cx="0" cy="4978671"/>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直線コネクタ 48"/>
          <p:cNvCxnSpPr/>
          <p:nvPr/>
        </p:nvCxnSpPr>
        <p:spPr>
          <a:xfrm>
            <a:off x="7509943" y="1345090"/>
            <a:ext cx="0" cy="4970721"/>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5" name="正方形/長方形 4"/>
          <p:cNvSpPr/>
          <p:nvPr/>
        </p:nvSpPr>
        <p:spPr>
          <a:xfrm>
            <a:off x="1163252" y="3353688"/>
            <a:ext cx="1597735" cy="478451"/>
          </a:xfrm>
          <a:prstGeom prst="rect">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solidFill>
              </a:rPr>
              <a:t>②取込不可患者数</a:t>
            </a:r>
          </a:p>
          <a:p>
            <a:pPr algn="ctr"/>
            <a:r>
              <a:rPr lang="ja-JP" altLang="en-US" sz="1100" dirty="0" smtClean="0">
                <a:solidFill>
                  <a:schemeClr val="tx1"/>
                </a:solidFill>
              </a:rPr>
              <a:t>（取込対象外</a:t>
            </a:r>
            <a:r>
              <a:rPr lang="ja-JP" altLang="en-US" sz="1100" dirty="0">
                <a:solidFill>
                  <a:schemeClr val="tx1"/>
                </a:solidFill>
              </a:rPr>
              <a:t>）</a:t>
            </a:r>
            <a:endParaRPr kumimoji="1" lang="ja-JP" altLang="en-US" sz="1100" dirty="0">
              <a:solidFill>
                <a:schemeClr val="tx1"/>
              </a:solidFill>
            </a:endParaRPr>
          </a:p>
        </p:txBody>
      </p:sp>
      <p:cxnSp>
        <p:nvCxnSpPr>
          <p:cNvPr id="52" name="直線矢印コネクタ 51"/>
          <p:cNvCxnSpPr>
            <a:stCxn id="42" idx="4"/>
            <a:endCxn id="39" idx="2"/>
          </p:cNvCxnSpPr>
          <p:nvPr/>
        </p:nvCxnSpPr>
        <p:spPr>
          <a:xfrm>
            <a:off x="1668221" y="1743869"/>
            <a:ext cx="1995886" cy="2417"/>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6" name="直線矢印コネクタ 55"/>
          <p:cNvCxnSpPr>
            <a:stCxn id="39" idx="5"/>
            <a:endCxn id="35" idx="2"/>
          </p:cNvCxnSpPr>
          <p:nvPr/>
        </p:nvCxnSpPr>
        <p:spPr>
          <a:xfrm flipV="1">
            <a:off x="4608152" y="1743869"/>
            <a:ext cx="1638304" cy="2417"/>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9" name="直線矢印コネクタ 58"/>
          <p:cNvCxnSpPr>
            <a:stCxn id="35" idx="4"/>
            <a:endCxn id="34" idx="2"/>
          </p:cNvCxnSpPr>
          <p:nvPr/>
        </p:nvCxnSpPr>
        <p:spPr>
          <a:xfrm flipV="1">
            <a:off x="6988624" y="1724648"/>
            <a:ext cx="1614112" cy="1922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3" name="テキスト ボックス 62"/>
          <p:cNvSpPr txBox="1"/>
          <p:nvPr/>
        </p:nvSpPr>
        <p:spPr>
          <a:xfrm>
            <a:off x="1913305" y="1353240"/>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取込対象（新規＋差分）</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MML</a:t>
            </a:r>
            <a:r>
              <a:rPr lang="ja-JP" altLang="en-US" sz="1050" kern="0" dirty="0" smtClean="0">
                <a:solidFill>
                  <a:srgbClr val="404040"/>
                </a:solidFill>
                <a:latin typeface="Meiryo UI" panose="020B0604030504040204" pitchFamily="50" charset="-128"/>
                <a:ea typeface="Meiryo UI" panose="020B0604030504040204" pitchFamily="50" charset="-128"/>
              </a:rPr>
              <a:t>ファイルを読み込む</a:t>
            </a:r>
            <a:endParaRPr lang="en-US" altLang="ja-JP" sz="1050" kern="0" dirty="0" smtClean="0">
              <a:solidFill>
                <a:srgbClr val="404040"/>
              </a:solidFill>
              <a:latin typeface="Meiryo UI" panose="020B0604030504040204" pitchFamily="50" charset="-128"/>
              <a:ea typeface="Meiryo UI" panose="020B0604030504040204" pitchFamily="50" charset="-128"/>
            </a:endParaRPr>
          </a:p>
        </p:txBody>
      </p:sp>
      <p:sp>
        <p:nvSpPr>
          <p:cNvPr id="67" name="テキスト ボックス 66"/>
          <p:cNvSpPr txBox="1"/>
          <p:nvPr/>
        </p:nvSpPr>
        <p:spPr>
          <a:xfrm>
            <a:off x="3730796" y="2073513"/>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認定領域への取込対象の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ユニーク患者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77" name="正方形/長方形 76"/>
          <p:cNvSpPr/>
          <p:nvPr/>
        </p:nvSpPr>
        <p:spPr>
          <a:xfrm>
            <a:off x="1163252" y="3840855"/>
            <a:ext cx="1597735" cy="639767"/>
          </a:xfrm>
          <a:prstGeom prst="rect">
            <a:avLst/>
          </a:prstGeom>
          <a:solidFill>
            <a:schemeClr val="accent4">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tx1"/>
                </a:solidFill>
              </a:rPr>
              <a:t>認定</a:t>
            </a:r>
            <a:r>
              <a:rPr lang="ja-JP" altLang="en-US" sz="1100" dirty="0">
                <a:solidFill>
                  <a:schemeClr val="tx1"/>
                </a:solidFill>
              </a:rPr>
              <a:t>領域への取込対象</a:t>
            </a:r>
          </a:p>
          <a:p>
            <a:pPr algn="ctr"/>
            <a:r>
              <a:rPr lang="ja-JP" altLang="en-US" sz="1100" dirty="0">
                <a:solidFill>
                  <a:schemeClr val="tx1"/>
                </a:solidFill>
              </a:rPr>
              <a:t>候補</a:t>
            </a:r>
            <a:r>
              <a:rPr lang="ja-JP" altLang="en-US" sz="1100" dirty="0" smtClean="0">
                <a:solidFill>
                  <a:schemeClr val="tx1"/>
                </a:solidFill>
              </a:rPr>
              <a:t>患者数（新規）</a:t>
            </a:r>
            <a:endParaRPr kumimoji="1" lang="ja-JP" altLang="en-US" sz="1100" dirty="0">
              <a:solidFill>
                <a:schemeClr val="tx1"/>
              </a:solidFill>
            </a:endParaRPr>
          </a:p>
        </p:txBody>
      </p:sp>
      <p:sp>
        <p:nvSpPr>
          <p:cNvPr id="81" name="正方形/長方形 80"/>
          <p:cNvSpPr/>
          <p:nvPr/>
        </p:nvSpPr>
        <p:spPr>
          <a:xfrm>
            <a:off x="3820376" y="3826475"/>
            <a:ext cx="1800906" cy="1273858"/>
          </a:xfrm>
          <a:prstGeom prst="rect">
            <a:avLst/>
          </a:prstGeom>
          <a:solidFill>
            <a:schemeClr val="accent3">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tx1"/>
                </a:solidFill>
              </a:rPr>
              <a:t>⑤認定領域への</a:t>
            </a:r>
            <a:endParaRPr lang="en-US" altLang="ja-JP" sz="1100" dirty="0" smtClean="0">
              <a:solidFill>
                <a:schemeClr val="tx1"/>
              </a:solidFill>
            </a:endParaRPr>
          </a:p>
          <a:p>
            <a:pPr algn="ctr"/>
            <a:r>
              <a:rPr lang="ja-JP" altLang="en-US" sz="1100" dirty="0" smtClean="0">
                <a:solidFill>
                  <a:schemeClr val="tx1"/>
                </a:solidFill>
              </a:rPr>
              <a:t>取込対象患者数</a:t>
            </a:r>
            <a:endParaRPr kumimoji="1" lang="ja-JP" altLang="en-US" sz="1100" dirty="0">
              <a:solidFill>
                <a:schemeClr val="tx1"/>
              </a:solidFill>
            </a:endParaRPr>
          </a:p>
        </p:txBody>
      </p:sp>
      <p:sp>
        <p:nvSpPr>
          <p:cNvPr id="82" name="正方形/長方形 81"/>
          <p:cNvSpPr/>
          <p:nvPr/>
        </p:nvSpPr>
        <p:spPr>
          <a:xfrm>
            <a:off x="7658894" y="3826476"/>
            <a:ext cx="1800906" cy="1266418"/>
          </a:xfrm>
          <a:prstGeom prst="rect">
            <a:avLst/>
          </a:prstGeom>
          <a:solidFill>
            <a:schemeClr val="accent3">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solidFill>
              </a:rPr>
              <a:t>⑥</a:t>
            </a:r>
            <a:r>
              <a:rPr lang="ja-JP" altLang="en-US" sz="1100" dirty="0" smtClean="0">
                <a:solidFill>
                  <a:schemeClr val="tx1"/>
                </a:solidFill>
              </a:rPr>
              <a:t>取込実績</a:t>
            </a:r>
            <a:r>
              <a:rPr lang="ja-JP" altLang="en-US" sz="1100" dirty="0">
                <a:solidFill>
                  <a:schemeClr val="tx1"/>
                </a:solidFill>
              </a:rPr>
              <a:t>データの</a:t>
            </a:r>
          </a:p>
          <a:p>
            <a:pPr algn="ctr"/>
            <a:r>
              <a:rPr lang="ja-JP" altLang="en-US" sz="1100" dirty="0">
                <a:solidFill>
                  <a:schemeClr val="tx1"/>
                </a:solidFill>
              </a:rPr>
              <a:t>患者数</a:t>
            </a:r>
            <a:endParaRPr kumimoji="1" lang="ja-JP" altLang="en-US" sz="1100" dirty="0">
              <a:solidFill>
                <a:schemeClr val="tx1"/>
              </a:solidFill>
            </a:endParaRPr>
          </a:p>
        </p:txBody>
      </p:sp>
      <p:sp>
        <p:nvSpPr>
          <p:cNvPr id="30" name="テキスト ボックス 29"/>
          <p:cNvSpPr txBox="1"/>
          <p:nvPr/>
        </p:nvSpPr>
        <p:spPr>
          <a:xfrm>
            <a:off x="81793" y="3248933"/>
            <a:ext cx="889987" cy="600164"/>
          </a:xfrm>
          <a:prstGeom prst="rect">
            <a:avLst/>
          </a:prstGeom>
          <a:solidFill>
            <a:schemeClr val="bg1"/>
          </a:solidFill>
        </p:spPr>
        <p:txBody>
          <a:bodyPr wrap="square" rtlCol="0">
            <a:spAutoFit/>
          </a:bodyPr>
          <a:lstStyle/>
          <a:p>
            <a:pPr algn="ctr"/>
            <a:r>
              <a:rPr lang="zh-CN" altLang="en-US" sz="1100" dirty="0" smtClean="0"/>
              <a:t>①</a:t>
            </a:r>
            <a:r>
              <a:rPr lang="ja-JP" altLang="en-US" sz="1100" dirty="0" smtClean="0"/>
              <a:t>新規</a:t>
            </a:r>
            <a:r>
              <a:rPr lang="zh-CN" altLang="en-US" sz="1100" dirty="0" smtClean="0"/>
              <a:t>取込予定</a:t>
            </a:r>
          </a:p>
          <a:p>
            <a:pPr algn="ctr"/>
            <a:r>
              <a:rPr lang="zh-CN" altLang="en-US" sz="1100" dirty="0" smtClean="0"/>
              <a:t>総患者数</a:t>
            </a:r>
            <a:endParaRPr lang="ja-JP" altLang="en-US" sz="1100" dirty="0"/>
          </a:p>
        </p:txBody>
      </p:sp>
      <p:sp>
        <p:nvSpPr>
          <p:cNvPr id="96" name="テキスト ボックス 95"/>
          <p:cNvSpPr txBox="1"/>
          <p:nvPr/>
        </p:nvSpPr>
        <p:spPr>
          <a:xfrm>
            <a:off x="7040177" y="1369338"/>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取込実績データの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ユニーク患者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99" name="テキスト ボックス 98"/>
          <p:cNvSpPr txBox="1"/>
          <p:nvPr/>
        </p:nvSpPr>
        <p:spPr>
          <a:xfrm>
            <a:off x="4712892" y="1533569"/>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認定領域へ</a:t>
            </a:r>
            <a:r>
              <a:rPr lang="ja-JP" altLang="en-US" sz="1050" b="1" kern="0" dirty="0" smtClean="0">
                <a:solidFill>
                  <a:srgbClr val="FF0000"/>
                </a:solidFill>
                <a:latin typeface="Meiryo UI" panose="020B0604030504040204" pitchFamily="50" charset="-128"/>
                <a:ea typeface="Meiryo UI" panose="020B0604030504040204" pitchFamily="50" charset="-128"/>
              </a:rPr>
              <a:t>差分</a:t>
            </a:r>
            <a:r>
              <a:rPr lang="ja-JP" altLang="en-US" sz="1050" kern="0" dirty="0" smtClean="0">
                <a:latin typeface="Meiryo UI" panose="020B0604030504040204" pitchFamily="50" charset="-128"/>
                <a:ea typeface="Meiryo UI" panose="020B0604030504040204" pitchFamily="50" charset="-128"/>
              </a:rPr>
              <a:t>反映</a:t>
            </a:r>
            <a:endParaRPr lang="ja-JP" altLang="en-US" sz="1050" kern="0" dirty="0">
              <a:latin typeface="Meiryo UI" panose="020B0604030504040204" pitchFamily="50" charset="-128"/>
              <a:ea typeface="Meiryo UI" panose="020B0604030504040204" pitchFamily="50" charset="-128"/>
            </a:endParaRPr>
          </a:p>
        </p:txBody>
      </p:sp>
      <p:sp>
        <p:nvSpPr>
          <p:cNvPr id="27" name="左中かっこ 26"/>
          <p:cNvSpPr/>
          <p:nvPr/>
        </p:nvSpPr>
        <p:spPr>
          <a:xfrm>
            <a:off x="887746" y="3353690"/>
            <a:ext cx="275506" cy="1126932"/>
          </a:xfrm>
          <a:prstGeom prst="leftBrace">
            <a:avLst>
              <a:gd name="adj1" fmla="val 8333"/>
              <a:gd name="adj2" fmla="val 13628"/>
            </a:avLst>
          </a:prstGeom>
          <a:ln w="12700"/>
          <a:effectLst/>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dirty="0"/>
          </a:p>
        </p:txBody>
      </p:sp>
      <p:sp>
        <p:nvSpPr>
          <p:cNvPr id="33" name="フローチャート: 磁気ディスク 32"/>
          <p:cNvSpPr/>
          <p:nvPr/>
        </p:nvSpPr>
        <p:spPr>
          <a:xfrm>
            <a:off x="5038560" y="2263780"/>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取込前確認</a:t>
            </a:r>
            <a:endParaRPr kumimoji="1" lang="ja-JP" altLang="en-US" sz="1400" b="1" dirty="0">
              <a:solidFill>
                <a:schemeClr val="tx2">
                  <a:lumMod val="75000"/>
                  <a:lumOff val="25000"/>
                </a:schemeClr>
              </a:solidFill>
            </a:endParaRPr>
          </a:p>
        </p:txBody>
      </p:sp>
      <p:sp>
        <p:nvSpPr>
          <p:cNvPr id="34" name="フローチャート: 磁気ディスク 33"/>
          <p:cNvSpPr/>
          <p:nvPr/>
        </p:nvSpPr>
        <p:spPr>
          <a:xfrm>
            <a:off x="8602736" y="1463546"/>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取込後</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sp>
        <p:nvSpPr>
          <p:cNvPr id="35" name="フローチャート: 磁気ディスク 34"/>
          <p:cNvSpPr/>
          <p:nvPr/>
        </p:nvSpPr>
        <p:spPr>
          <a:xfrm>
            <a:off x="6246456" y="1482767"/>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個別取込結果</a:t>
            </a:r>
            <a:endParaRPr kumimoji="1" lang="en-US" altLang="ja-JP" sz="1100" b="1" dirty="0" smtClean="0">
              <a:solidFill>
                <a:schemeClr val="tx2">
                  <a:lumMod val="75000"/>
                  <a:lumOff val="25000"/>
                </a:schemeClr>
              </a:solidFill>
            </a:endParaRPr>
          </a:p>
        </p:txBody>
      </p:sp>
      <p:sp>
        <p:nvSpPr>
          <p:cNvPr id="39" name="フローチャート: データ 38"/>
          <p:cNvSpPr/>
          <p:nvPr/>
        </p:nvSpPr>
        <p:spPr>
          <a:xfrm>
            <a:off x="3546101" y="1485286"/>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取込</a:t>
            </a:r>
            <a:r>
              <a:rPr lang="ja-JP" altLang="en-US" sz="881" b="1" dirty="0" smtClean="0">
                <a:solidFill>
                  <a:schemeClr val="tx1"/>
                </a:solidFill>
                <a:latin typeface="Meiryo UI" panose="020B0604030504040204" pitchFamily="50" charset="-128"/>
                <a:ea typeface="Meiryo UI" panose="020B0604030504040204" pitchFamily="50" charset="-128"/>
              </a:rPr>
              <a:t>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（読込結果データ）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41" name="正方形/長方形 40"/>
          <p:cNvSpPr/>
          <p:nvPr/>
        </p:nvSpPr>
        <p:spPr>
          <a:xfrm>
            <a:off x="1160001" y="5521614"/>
            <a:ext cx="1597735" cy="414151"/>
          </a:xfrm>
          <a:prstGeom prst="rect">
            <a:avLst/>
          </a:prstGeom>
          <a:solidFill>
            <a:schemeClr val="accent6">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tx1"/>
                </a:solidFill>
              </a:rPr>
              <a:t>認定領域</a:t>
            </a:r>
            <a:r>
              <a:rPr lang="ja-JP" altLang="en-US" sz="1100" dirty="0">
                <a:solidFill>
                  <a:schemeClr val="tx1"/>
                </a:solidFill>
              </a:rPr>
              <a:t>のオプトアウト</a:t>
            </a:r>
          </a:p>
          <a:p>
            <a:pPr algn="ctr"/>
            <a:r>
              <a:rPr lang="ja-JP" altLang="en-US" sz="1100" dirty="0">
                <a:solidFill>
                  <a:schemeClr val="tx1"/>
                </a:solidFill>
              </a:rPr>
              <a:t>削除候補患者数</a:t>
            </a:r>
            <a:endParaRPr kumimoji="1" lang="ja-JP" altLang="en-US" sz="1100" dirty="0">
              <a:solidFill>
                <a:schemeClr val="tx1"/>
              </a:solidFill>
            </a:endParaRPr>
          </a:p>
        </p:txBody>
      </p:sp>
      <p:sp>
        <p:nvSpPr>
          <p:cNvPr id="43" name="正方形/長方形 42"/>
          <p:cNvSpPr/>
          <p:nvPr/>
        </p:nvSpPr>
        <p:spPr>
          <a:xfrm>
            <a:off x="1163252" y="4492191"/>
            <a:ext cx="1597735" cy="600702"/>
          </a:xfrm>
          <a:prstGeom prst="rect">
            <a:avLst/>
          </a:prstGeom>
          <a:solidFill>
            <a:schemeClr val="bg2">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tx1"/>
                </a:solidFill>
              </a:rPr>
              <a:t>③差分</a:t>
            </a:r>
            <a:r>
              <a:rPr lang="ja-JP" altLang="en-US" sz="1100" dirty="0">
                <a:solidFill>
                  <a:schemeClr val="tx1"/>
                </a:solidFill>
              </a:rPr>
              <a:t>取込</a:t>
            </a:r>
            <a:r>
              <a:rPr lang="ja-JP" altLang="en-US" sz="1100" dirty="0" smtClean="0">
                <a:solidFill>
                  <a:schemeClr val="tx1"/>
                </a:solidFill>
              </a:rPr>
              <a:t>患者数</a:t>
            </a:r>
            <a:r>
              <a:rPr lang="en-US" altLang="ja-JP" sz="1100" dirty="0" smtClean="0">
                <a:solidFill>
                  <a:schemeClr val="tx1"/>
                </a:solidFill>
              </a:rPr>
              <a:t/>
            </a:r>
            <a:br>
              <a:rPr lang="en-US" altLang="ja-JP" sz="1100" dirty="0" smtClean="0">
                <a:solidFill>
                  <a:schemeClr val="tx1"/>
                </a:solidFill>
              </a:rPr>
            </a:br>
            <a:r>
              <a:rPr lang="ja-JP" altLang="en-US" sz="1100" dirty="0" smtClean="0">
                <a:solidFill>
                  <a:schemeClr val="tx1"/>
                </a:solidFill>
              </a:rPr>
              <a:t>（</a:t>
            </a:r>
            <a:r>
              <a:rPr lang="ja-JP" altLang="en-US" sz="1100" dirty="0">
                <a:solidFill>
                  <a:schemeClr val="tx1"/>
                </a:solidFill>
              </a:rPr>
              <a:t>新規を</a:t>
            </a:r>
            <a:r>
              <a:rPr lang="ja-JP" altLang="en-US" sz="1100" dirty="0" smtClean="0">
                <a:solidFill>
                  <a:schemeClr val="tx1"/>
                </a:solidFill>
              </a:rPr>
              <a:t>除く追加</a:t>
            </a:r>
            <a:r>
              <a:rPr lang="en-US" altLang="ja-JP" sz="1100" dirty="0" smtClean="0">
                <a:solidFill>
                  <a:schemeClr val="tx1"/>
                </a:solidFill>
              </a:rPr>
              <a:t/>
            </a:r>
            <a:br>
              <a:rPr lang="en-US" altLang="ja-JP" sz="1100" dirty="0" smtClean="0">
                <a:solidFill>
                  <a:schemeClr val="tx1"/>
                </a:solidFill>
              </a:rPr>
            </a:br>
            <a:r>
              <a:rPr lang="ja-JP" altLang="en-US" sz="1100" dirty="0" smtClean="0">
                <a:solidFill>
                  <a:schemeClr val="tx1"/>
                </a:solidFill>
              </a:rPr>
              <a:t>取込</a:t>
            </a:r>
            <a:r>
              <a:rPr lang="ja-JP" altLang="en-US" sz="1100" dirty="0">
                <a:solidFill>
                  <a:schemeClr val="tx1"/>
                </a:solidFill>
              </a:rPr>
              <a:t>対象）</a:t>
            </a:r>
            <a:endParaRPr kumimoji="1" lang="ja-JP" altLang="en-US" sz="1100" dirty="0">
              <a:solidFill>
                <a:schemeClr val="tx1"/>
              </a:solidFill>
            </a:endParaRPr>
          </a:p>
        </p:txBody>
      </p:sp>
      <p:sp>
        <p:nvSpPr>
          <p:cNvPr id="46" name="テキスト ボックス 45"/>
          <p:cNvSpPr txBox="1"/>
          <p:nvPr/>
        </p:nvSpPr>
        <p:spPr>
          <a:xfrm>
            <a:off x="2949346" y="3881139"/>
            <a:ext cx="1227001" cy="600164"/>
          </a:xfrm>
          <a:prstGeom prst="rect">
            <a:avLst/>
          </a:prstGeom>
          <a:solidFill>
            <a:schemeClr val="bg1"/>
          </a:solidFill>
        </p:spPr>
        <p:txBody>
          <a:bodyPr wrap="square" rtlCol="0">
            <a:spAutoFit/>
          </a:bodyPr>
          <a:lstStyle/>
          <a:p>
            <a:pPr algn="ctr"/>
            <a:r>
              <a:rPr lang="ja-JP" altLang="en-US" sz="1100" dirty="0" smtClean="0"/>
              <a:t>④認定</a:t>
            </a:r>
            <a:r>
              <a:rPr lang="ja-JP" altLang="en-US" sz="1100" dirty="0"/>
              <a:t>領域への取込</a:t>
            </a:r>
            <a:r>
              <a:rPr lang="ja-JP" altLang="en-US" sz="1100" dirty="0" smtClean="0"/>
              <a:t>対象</a:t>
            </a:r>
            <a:r>
              <a:rPr lang="en-US" altLang="ja-JP" sz="1100" dirty="0" smtClean="0"/>
              <a:t/>
            </a:r>
            <a:br>
              <a:rPr lang="en-US" altLang="ja-JP" sz="1100" dirty="0" smtClean="0"/>
            </a:br>
            <a:r>
              <a:rPr lang="ja-JP" altLang="en-US" sz="1100" dirty="0" smtClean="0"/>
              <a:t>候補</a:t>
            </a:r>
            <a:r>
              <a:rPr lang="ja-JP" altLang="en-US" sz="1100" dirty="0"/>
              <a:t>患者数</a:t>
            </a:r>
          </a:p>
        </p:txBody>
      </p:sp>
      <p:sp>
        <p:nvSpPr>
          <p:cNvPr id="47" name="正方形/長方形 46"/>
          <p:cNvSpPr/>
          <p:nvPr/>
        </p:nvSpPr>
        <p:spPr>
          <a:xfrm>
            <a:off x="1154171" y="5100333"/>
            <a:ext cx="1597735" cy="414151"/>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100" dirty="0" smtClean="0">
                <a:solidFill>
                  <a:schemeClr val="tx1"/>
                </a:solidFill>
              </a:rPr>
              <a:t>※</a:t>
            </a:r>
            <a:r>
              <a:rPr kumimoji="1" lang="ja-JP" altLang="en-US" sz="1100" dirty="0" smtClean="0">
                <a:solidFill>
                  <a:schemeClr val="tx1"/>
                </a:solidFill>
              </a:rPr>
              <a:t>既存取込済み患者</a:t>
            </a:r>
            <a:endParaRPr kumimoji="1" lang="en-US" altLang="ja-JP" sz="1100" dirty="0" smtClean="0">
              <a:solidFill>
                <a:schemeClr val="tx1"/>
              </a:solidFill>
            </a:endParaRPr>
          </a:p>
          <a:p>
            <a:pPr algn="ctr"/>
            <a:r>
              <a:rPr kumimoji="1" lang="ja-JP" altLang="en-US" sz="1100" dirty="0" smtClean="0">
                <a:solidFill>
                  <a:schemeClr val="tx1"/>
                </a:solidFill>
              </a:rPr>
              <a:t>（新規、削除ともになし）</a:t>
            </a:r>
            <a:endParaRPr kumimoji="1" lang="ja-JP" altLang="en-US" sz="1100" dirty="0">
              <a:solidFill>
                <a:schemeClr val="tx1"/>
              </a:solidFill>
            </a:endParaRPr>
          </a:p>
        </p:txBody>
      </p:sp>
      <p:sp>
        <p:nvSpPr>
          <p:cNvPr id="50" name="正方形/長方形 49"/>
          <p:cNvSpPr/>
          <p:nvPr/>
        </p:nvSpPr>
        <p:spPr>
          <a:xfrm>
            <a:off x="1163252" y="5935766"/>
            <a:ext cx="1597735" cy="330748"/>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100" dirty="0" smtClean="0">
                <a:solidFill>
                  <a:schemeClr val="tx1"/>
                </a:solidFill>
              </a:rPr>
              <a:t>※</a:t>
            </a:r>
            <a:r>
              <a:rPr kumimoji="1" lang="ja-JP" altLang="en-US" sz="1100" dirty="0" smtClean="0">
                <a:solidFill>
                  <a:schemeClr val="tx1"/>
                </a:solidFill>
              </a:rPr>
              <a:t>既存未通知患者</a:t>
            </a:r>
            <a:endParaRPr kumimoji="1" lang="en-US" altLang="ja-JP" sz="1100" dirty="0" smtClean="0">
              <a:solidFill>
                <a:schemeClr val="tx1"/>
              </a:solidFill>
            </a:endParaRPr>
          </a:p>
        </p:txBody>
      </p:sp>
      <p:sp>
        <p:nvSpPr>
          <p:cNvPr id="51" name="正方形/長方形 50"/>
          <p:cNvSpPr/>
          <p:nvPr/>
        </p:nvSpPr>
        <p:spPr>
          <a:xfrm>
            <a:off x="5982283" y="3827286"/>
            <a:ext cx="1404257" cy="1687198"/>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100" dirty="0" smtClean="0">
                <a:solidFill>
                  <a:schemeClr val="tx1"/>
                </a:solidFill>
              </a:rPr>
              <a:t>※</a:t>
            </a:r>
            <a:r>
              <a:rPr lang="ja-JP" altLang="en-US" sz="1100" dirty="0" smtClean="0">
                <a:solidFill>
                  <a:schemeClr val="tx1"/>
                </a:solidFill>
              </a:rPr>
              <a:t>取込結果全データの患者数</a:t>
            </a:r>
            <a:endParaRPr kumimoji="1" lang="ja-JP" altLang="en-US" sz="1100" dirty="0">
              <a:solidFill>
                <a:schemeClr val="tx1"/>
              </a:solidFill>
            </a:endParaRPr>
          </a:p>
        </p:txBody>
      </p:sp>
      <p:sp>
        <p:nvSpPr>
          <p:cNvPr id="53" name="正方形/長方形 52"/>
          <p:cNvSpPr/>
          <p:nvPr/>
        </p:nvSpPr>
        <p:spPr>
          <a:xfrm>
            <a:off x="5985747" y="5521615"/>
            <a:ext cx="1400794" cy="414151"/>
          </a:xfrm>
          <a:prstGeom prst="rect">
            <a:avLst/>
          </a:prstGeom>
          <a:pattFill prst="smGrid">
            <a:fgClr>
              <a:schemeClr val="accent6">
                <a:lumMod val="40000"/>
                <a:lumOff val="60000"/>
              </a:schemeClr>
            </a:fgClr>
            <a:bgClr>
              <a:schemeClr val="bg1"/>
            </a:bgClr>
          </a:patt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tx1"/>
                </a:solidFill>
              </a:rPr>
              <a:t>オプトアウト削除</a:t>
            </a:r>
            <a:r>
              <a:rPr lang="en-US" altLang="ja-JP" sz="1100" dirty="0" smtClean="0">
                <a:solidFill>
                  <a:schemeClr val="tx1"/>
                </a:solidFill>
              </a:rPr>
              <a:t/>
            </a:r>
            <a:br>
              <a:rPr lang="en-US" altLang="ja-JP" sz="1100" dirty="0" smtClean="0">
                <a:solidFill>
                  <a:schemeClr val="tx1"/>
                </a:solidFill>
              </a:rPr>
            </a:br>
            <a:r>
              <a:rPr lang="ja-JP" altLang="en-US" sz="1100" dirty="0" smtClean="0">
                <a:solidFill>
                  <a:schemeClr val="tx1"/>
                </a:solidFill>
              </a:rPr>
              <a:t>実績患者数</a:t>
            </a:r>
            <a:endParaRPr kumimoji="1" lang="ja-JP" altLang="en-US" sz="1100" dirty="0">
              <a:solidFill>
                <a:schemeClr val="tx1"/>
              </a:solidFill>
            </a:endParaRPr>
          </a:p>
        </p:txBody>
      </p:sp>
      <p:sp>
        <p:nvSpPr>
          <p:cNvPr id="54" name="フローチャート: 磁気ディスク 53"/>
          <p:cNvSpPr/>
          <p:nvPr/>
        </p:nvSpPr>
        <p:spPr>
          <a:xfrm>
            <a:off x="8564582" y="2561216"/>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取込後</a:t>
            </a:r>
            <a:r>
              <a:rPr lang="en-US" altLang="ja-JP" sz="1200" b="1" dirty="0" smtClean="0">
                <a:solidFill>
                  <a:schemeClr val="tx2">
                    <a:lumMod val="75000"/>
                    <a:lumOff val="25000"/>
                  </a:schemeClr>
                </a:solidFill>
              </a:rPr>
              <a:t>_</a:t>
            </a:r>
            <a:r>
              <a:rPr lang="ja-JP" altLang="en-US" sz="1200" b="1" dirty="0" smtClean="0">
                <a:solidFill>
                  <a:schemeClr val="tx2">
                    <a:lumMod val="75000"/>
                    <a:lumOff val="25000"/>
                  </a:schemeClr>
                </a:solidFill>
              </a:rPr>
              <a:t>全患者</a:t>
            </a:r>
            <a:r>
              <a:rPr lang="en-US" altLang="ja-JP" sz="1200" b="1" dirty="0" smtClean="0">
                <a:solidFill>
                  <a:schemeClr val="tx2">
                    <a:lumMod val="75000"/>
                    <a:lumOff val="25000"/>
                  </a:schemeClr>
                </a:solidFill>
              </a:rPr>
              <a:t>ID</a:t>
            </a:r>
            <a:endParaRPr kumimoji="1" lang="ja-JP" altLang="en-US" sz="1400" b="1" dirty="0">
              <a:solidFill>
                <a:schemeClr val="tx2">
                  <a:lumMod val="75000"/>
                  <a:lumOff val="25000"/>
                </a:schemeClr>
              </a:solidFill>
            </a:endParaRPr>
          </a:p>
        </p:txBody>
      </p:sp>
      <p:cxnSp>
        <p:nvCxnSpPr>
          <p:cNvPr id="55" name="直線矢印コネクタ 54"/>
          <p:cNvCxnSpPr>
            <a:endCxn id="54" idx="2"/>
          </p:cNvCxnSpPr>
          <p:nvPr/>
        </p:nvCxnSpPr>
        <p:spPr>
          <a:xfrm>
            <a:off x="6988624" y="1871932"/>
            <a:ext cx="1575958" cy="950386"/>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正方形/長方形 56"/>
          <p:cNvSpPr/>
          <p:nvPr/>
        </p:nvSpPr>
        <p:spPr>
          <a:xfrm>
            <a:off x="7653670" y="5092894"/>
            <a:ext cx="1806130" cy="414151"/>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100" dirty="0" smtClean="0">
                <a:solidFill>
                  <a:schemeClr val="tx1"/>
                </a:solidFill>
              </a:rPr>
              <a:t>※</a:t>
            </a:r>
            <a:r>
              <a:rPr kumimoji="1" lang="ja-JP" altLang="en-US" sz="1100" dirty="0" smtClean="0">
                <a:solidFill>
                  <a:schemeClr val="tx1"/>
                </a:solidFill>
              </a:rPr>
              <a:t>既存取込済み患者</a:t>
            </a:r>
            <a:endParaRPr kumimoji="1" lang="en-US" altLang="ja-JP" sz="1100" dirty="0" smtClean="0">
              <a:solidFill>
                <a:schemeClr val="tx1"/>
              </a:solidFill>
            </a:endParaRPr>
          </a:p>
          <a:p>
            <a:pPr algn="ctr"/>
            <a:r>
              <a:rPr kumimoji="1" lang="ja-JP" altLang="en-US" sz="1100" dirty="0" smtClean="0">
                <a:solidFill>
                  <a:schemeClr val="tx1"/>
                </a:solidFill>
              </a:rPr>
              <a:t>（新規、削除ともになし）</a:t>
            </a:r>
            <a:endParaRPr kumimoji="1" lang="ja-JP" altLang="en-US" sz="1100" dirty="0">
              <a:solidFill>
                <a:schemeClr val="tx1"/>
              </a:solidFill>
            </a:endParaRPr>
          </a:p>
        </p:txBody>
      </p:sp>
      <p:sp>
        <p:nvSpPr>
          <p:cNvPr id="58" name="テキスト ボックス 57"/>
          <p:cNvSpPr txBox="1"/>
          <p:nvPr/>
        </p:nvSpPr>
        <p:spPr>
          <a:xfrm>
            <a:off x="7794799" y="2133615"/>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取込結果全データの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ユニーク患者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60" name="フローチャート: データ 59"/>
          <p:cNvSpPr/>
          <p:nvPr/>
        </p:nvSpPr>
        <p:spPr>
          <a:xfrm>
            <a:off x="6029415" y="2573618"/>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削除対象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zip_no</a:t>
            </a: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file_no</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61" name="フローチャート: 磁気ディスク 60"/>
          <p:cNvSpPr/>
          <p:nvPr/>
        </p:nvSpPr>
        <p:spPr>
          <a:xfrm>
            <a:off x="3546101" y="2568876"/>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削除対象</a:t>
            </a:r>
            <a:endParaRPr kumimoji="1" lang="ja-JP" altLang="en-US" sz="1400" b="1" dirty="0">
              <a:solidFill>
                <a:schemeClr val="tx2">
                  <a:lumMod val="75000"/>
                  <a:lumOff val="25000"/>
                </a:schemeClr>
              </a:solidFill>
            </a:endParaRPr>
          </a:p>
        </p:txBody>
      </p:sp>
      <p:cxnSp>
        <p:nvCxnSpPr>
          <p:cNvPr id="62" name="直線矢印コネクタ 54"/>
          <p:cNvCxnSpPr>
            <a:stCxn id="42" idx="3"/>
            <a:endCxn id="61" idx="2"/>
          </p:cNvCxnSpPr>
          <p:nvPr/>
        </p:nvCxnSpPr>
        <p:spPr>
          <a:xfrm rot="16200000" flipH="1">
            <a:off x="2009116" y="1292992"/>
            <a:ext cx="825007" cy="2248964"/>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5" name="テキスト ボックス 64"/>
          <p:cNvSpPr txBox="1"/>
          <p:nvPr/>
        </p:nvSpPr>
        <p:spPr>
          <a:xfrm>
            <a:off x="1361927" y="2397506"/>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既存取込済み患者のうち</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オプトアウト</a:t>
            </a:r>
            <a:r>
              <a:rPr lang="ja-JP" altLang="en-US" sz="1050" kern="0" dirty="0">
                <a:solidFill>
                  <a:srgbClr val="404040"/>
                </a:solidFill>
                <a:latin typeface="Meiryo UI" panose="020B0604030504040204" pitchFamily="50" charset="-128"/>
                <a:ea typeface="Meiryo UI" panose="020B0604030504040204" pitchFamily="50" charset="-128"/>
              </a:rPr>
              <a:t>対象</a:t>
            </a:r>
            <a:r>
              <a:rPr lang="ja-JP" altLang="en-US" sz="1050" kern="0" dirty="0" smtClean="0">
                <a:solidFill>
                  <a:srgbClr val="404040"/>
                </a:solidFill>
                <a:latin typeface="Meiryo UI" panose="020B0604030504040204" pitchFamily="50" charset="-128"/>
                <a:ea typeface="Meiryo UI" panose="020B0604030504040204" pitchFamily="50" charset="-128"/>
              </a:rPr>
              <a:t>患者のデータを抽出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69" name="直線矢印コネクタ 54"/>
          <p:cNvCxnSpPr>
            <a:stCxn id="84" idx="2"/>
            <a:endCxn id="33" idx="2"/>
          </p:cNvCxnSpPr>
          <p:nvPr/>
        </p:nvCxnSpPr>
        <p:spPr>
          <a:xfrm rot="16200000" flipH="1">
            <a:off x="4107294" y="1593615"/>
            <a:ext cx="515485" cy="1347047"/>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0" name="直線矢印コネクタ 99"/>
          <p:cNvCxnSpPr>
            <a:stCxn id="60" idx="1"/>
            <a:endCxn id="35" idx="3"/>
          </p:cNvCxnSpPr>
          <p:nvPr/>
        </p:nvCxnSpPr>
        <p:spPr>
          <a:xfrm flipH="1" flipV="1">
            <a:off x="6617540" y="2004971"/>
            <a:ext cx="1904" cy="568647"/>
          </a:xfrm>
          <a:prstGeom prst="straightConnector1">
            <a:avLst/>
          </a:prstGeom>
          <a:ln w="3175">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108" name="テキスト ボックス 107"/>
          <p:cNvSpPr txBox="1"/>
          <p:nvPr/>
        </p:nvSpPr>
        <p:spPr>
          <a:xfrm>
            <a:off x="6660487" y="2133615"/>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削除対象の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データ</a:t>
            </a:r>
            <a:r>
              <a:rPr lang="ja-JP" altLang="en-US" sz="1050" kern="0" dirty="0" smtClean="0">
                <a:solidFill>
                  <a:srgbClr val="404040"/>
                </a:solidFill>
                <a:latin typeface="Meiryo UI" panose="020B0604030504040204" pitchFamily="50" charset="-128"/>
                <a:ea typeface="Meiryo UI" panose="020B0604030504040204" pitchFamily="50" charset="-128"/>
              </a:rPr>
              <a:t>を削除</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109" name="直線矢印コネクタ 108"/>
          <p:cNvCxnSpPr>
            <a:stCxn id="61" idx="4"/>
            <a:endCxn id="60" idx="2"/>
          </p:cNvCxnSpPr>
          <p:nvPr/>
        </p:nvCxnSpPr>
        <p:spPr>
          <a:xfrm>
            <a:off x="4288269" y="2829978"/>
            <a:ext cx="1859152" cy="4640"/>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4" name="線吹き出し 1 (枠付き) 63"/>
          <p:cNvSpPr/>
          <p:nvPr/>
        </p:nvSpPr>
        <p:spPr>
          <a:xfrm>
            <a:off x="7653670" y="5689776"/>
            <a:ext cx="1252273" cy="374177"/>
          </a:xfrm>
          <a:prstGeom prst="borderCallout1">
            <a:avLst>
              <a:gd name="adj1" fmla="val 20962"/>
              <a:gd name="adj2" fmla="val -304"/>
              <a:gd name="adj3" fmla="val 42458"/>
              <a:gd name="adj4" fmla="val -26630"/>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削除されたデータ</a:t>
            </a:r>
            <a:endParaRPr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45" name="左中かっこ 44"/>
          <p:cNvSpPr/>
          <p:nvPr/>
        </p:nvSpPr>
        <p:spPr>
          <a:xfrm flipH="1">
            <a:off x="2747628" y="3833415"/>
            <a:ext cx="297535" cy="1259478"/>
          </a:xfrm>
          <a:prstGeom prst="leftBrace">
            <a:avLst>
              <a:gd name="adj1" fmla="val 8333"/>
              <a:gd name="adj2" fmla="val 13628"/>
            </a:avLst>
          </a:prstGeom>
          <a:ln w="12700"/>
          <a:effectLst/>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dirty="0"/>
          </a:p>
        </p:txBody>
      </p:sp>
      <p:sp>
        <p:nvSpPr>
          <p:cNvPr id="70" name="線吹き出し 1 (枠付き) 69"/>
          <p:cNvSpPr/>
          <p:nvPr/>
        </p:nvSpPr>
        <p:spPr>
          <a:xfrm>
            <a:off x="801049" y="1966137"/>
            <a:ext cx="2361820" cy="590387"/>
          </a:xfrm>
          <a:prstGeom prst="borderCallout1">
            <a:avLst>
              <a:gd name="adj1" fmla="val 102087"/>
              <a:gd name="adj2" fmla="val 15113"/>
              <a:gd name="adj3" fmla="val 221976"/>
              <a:gd name="adj4" fmla="val -10208"/>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今回取込対象となる可能性がある</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全患者数を集計</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71" name="線吹き出し 1 (枠付き) 70"/>
          <p:cNvSpPr/>
          <p:nvPr/>
        </p:nvSpPr>
        <p:spPr>
          <a:xfrm>
            <a:off x="4472340" y="3489118"/>
            <a:ext cx="2550120" cy="590387"/>
          </a:xfrm>
          <a:prstGeom prst="borderCallout1">
            <a:avLst>
              <a:gd name="adj1" fmla="val 102087"/>
              <a:gd name="adj2" fmla="val 15113"/>
              <a:gd name="adj3" fmla="val 132846"/>
              <a:gd name="adj4" fmla="val 3661"/>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今回認定領域へ取込対象となる</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患者</a:t>
            </a:r>
            <a:r>
              <a:rPr kumimoji="1" lang="en-US" altLang="ja-JP" sz="1200" dirty="0" smtClean="0">
                <a:solidFill>
                  <a:schemeClr val="tx1"/>
                </a:solidFill>
                <a:latin typeface="Meiryo UI" panose="020B0604030504040204" pitchFamily="50" charset="-128"/>
                <a:ea typeface="Meiryo UI" panose="020B0604030504040204" pitchFamily="50" charset="-128"/>
              </a:rPr>
              <a:t>ID</a:t>
            </a:r>
            <a:r>
              <a:rPr kumimoji="1" lang="ja-JP" altLang="en-US" sz="1200" dirty="0" smtClean="0">
                <a:solidFill>
                  <a:schemeClr val="tx1"/>
                </a:solidFill>
                <a:latin typeface="Meiryo UI" panose="020B0604030504040204" pitchFamily="50" charset="-128"/>
                <a:ea typeface="Meiryo UI" panose="020B0604030504040204" pitchFamily="50" charset="-128"/>
              </a:rPr>
              <a:t>をユニーク患者単位で集計</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72" name="線吹き出し 1 (枠付き) 71"/>
          <p:cNvSpPr/>
          <p:nvPr/>
        </p:nvSpPr>
        <p:spPr>
          <a:xfrm>
            <a:off x="7189890" y="3254655"/>
            <a:ext cx="2550120" cy="590387"/>
          </a:xfrm>
          <a:prstGeom prst="borderCallout1">
            <a:avLst>
              <a:gd name="adj1" fmla="val 102087"/>
              <a:gd name="adj2" fmla="val 15113"/>
              <a:gd name="adj3" fmla="val 160607"/>
              <a:gd name="adj4" fmla="val 31062"/>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今回認定領域へ取り込まれた</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患者</a:t>
            </a:r>
            <a:r>
              <a:rPr kumimoji="1" lang="en-US" altLang="ja-JP" sz="1200" dirty="0" smtClean="0">
                <a:solidFill>
                  <a:schemeClr val="tx1"/>
                </a:solidFill>
                <a:latin typeface="Meiryo UI" panose="020B0604030504040204" pitchFamily="50" charset="-128"/>
                <a:ea typeface="Meiryo UI" panose="020B0604030504040204" pitchFamily="50" charset="-128"/>
              </a:rPr>
              <a:t>ID</a:t>
            </a:r>
            <a:r>
              <a:rPr kumimoji="1" lang="ja-JP" altLang="en-US" sz="1200" dirty="0" smtClean="0">
                <a:solidFill>
                  <a:schemeClr val="tx1"/>
                </a:solidFill>
                <a:latin typeface="Meiryo UI" panose="020B0604030504040204" pitchFamily="50" charset="-128"/>
                <a:ea typeface="Meiryo UI" panose="020B0604030504040204" pitchFamily="50" charset="-128"/>
              </a:rPr>
              <a:t>をユニーク患者単位で集計</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73" name="線吹き出し 1 (枠付き) 72"/>
          <p:cNvSpPr/>
          <p:nvPr/>
        </p:nvSpPr>
        <p:spPr>
          <a:xfrm>
            <a:off x="3005276" y="4707204"/>
            <a:ext cx="2999219" cy="505768"/>
          </a:xfrm>
          <a:prstGeom prst="borderCallout1">
            <a:avLst>
              <a:gd name="adj1" fmla="val 17874"/>
              <a:gd name="adj2" fmla="val -582"/>
              <a:gd name="adj3" fmla="val -59653"/>
              <a:gd name="adj4" fmla="val -12217"/>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今回取込対象となる可能性が全患者</a:t>
            </a:r>
            <a:r>
              <a:rPr kumimoji="1" lang="en-US" altLang="ja-JP" sz="1200" dirty="0" smtClean="0">
                <a:solidFill>
                  <a:schemeClr val="tx1"/>
                </a:solidFill>
                <a:latin typeface="Meiryo UI" panose="020B0604030504040204" pitchFamily="50" charset="-128"/>
                <a:ea typeface="Meiryo UI" panose="020B0604030504040204" pitchFamily="50" charset="-128"/>
              </a:rPr>
              <a:t>ID</a:t>
            </a:r>
            <a:r>
              <a:rPr kumimoji="1" lang="ja-JP" altLang="en-US" sz="1200" dirty="0" smtClean="0">
                <a:solidFill>
                  <a:schemeClr val="tx1"/>
                </a:solidFill>
                <a:latin typeface="Meiryo UI" panose="020B0604030504040204" pitchFamily="50" charset="-128"/>
                <a:ea typeface="Meiryo UI" panose="020B0604030504040204" pitchFamily="50" charset="-128"/>
              </a:rPr>
              <a:t>のうち</a:t>
            </a:r>
            <a:r>
              <a:rPr kumimoji="1" lang="en-US" altLang="ja-JP" sz="1200" dirty="0" smtClean="0">
                <a:solidFill>
                  <a:schemeClr val="tx1"/>
                </a:solidFill>
                <a:latin typeface="Meiryo UI" panose="020B0604030504040204" pitchFamily="50" charset="-128"/>
                <a:ea typeface="Meiryo UI" panose="020B0604030504040204" pitchFamily="50" charset="-128"/>
              </a:rPr>
              <a:t/>
            </a:r>
            <a:br>
              <a:rPr kumimoji="1"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利</a:t>
            </a:r>
            <a:r>
              <a:rPr lang="ja-JP" altLang="en-US" sz="1200" dirty="0">
                <a:solidFill>
                  <a:schemeClr val="tx1"/>
                </a:solidFill>
                <a:latin typeface="Meiryo UI" panose="020B0604030504040204" pitchFamily="50" charset="-128"/>
                <a:ea typeface="Meiryo UI" panose="020B0604030504040204" pitchFamily="50" charset="-128"/>
              </a:rPr>
              <a:t>活用</a:t>
            </a:r>
            <a:r>
              <a:rPr lang="ja-JP" altLang="en-US" sz="1200" dirty="0" smtClean="0">
                <a:solidFill>
                  <a:schemeClr val="tx1"/>
                </a:solidFill>
                <a:latin typeface="Meiryo UI" panose="020B0604030504040204" pitchFamily="50" charset="-128"/>
                <a:ea typeface="Meiryo UI" panose="020B0604030504040204" pitchFamily="50" charset="-128"/>
              </a:rPr>
              <a:t>可能</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に含まれている患者数を</a:t>
            </a:r>
            <a:r>
              <a:rPr kumimoji="1" lang="ja-JP" altLang="en-US" sz="1200" dirty="0" smtClean="0">
                <a:solidFill>
                  <a:schemeClr val="tx1"/>
                </a:solidFill>
                <a:latin typeface="Meiryo UI" panose="020B0604030504040204" pitchFamily="50" charset="-128"/>
                <a:ea typeface="Meiryo UI" panose="020B0604030504040204" pitchFamily="50" charset="-128"/>
              </a:rPr>
              <a:t>集計</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74" name="線吹き出し 1 (枠付き) 73"/>
          <p:cNvSpPr/>
          <p:nvPr/>
        </p:nvSpPr>
        <p:spPr>
          <a:xfrm>
            <a:off x="2856118" y="2766128"/>
            <a:ext cx="3124616" cy="616874"/>
          </a:xfrm>
          <a:prstGeom prst="borderCallout1">
            <a:avLst>
              <a:gd name="adj1" fmla="val 17874"/>
              <a:gd name="adj2" fmla="val -582"/>
              <a:gd name="adj3" fmla="val 110569"/>
              <a:gd name="adj4" fmla="val -15190"/>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今回取込対象となる可能性が全患者</a:t>
            </a:r>
            <a:r>
              <a:rPr kumimoji="1" lang="en-US" altLang="ja-JP" sz="1200" dirty="0" smtClean="0">
                <a:solidFill>
                  <a:schemeClr val="tx1"/>
                </a:solidFill>
                <a:latin typeface="Meiryo UI" panose="020B0604030504040204" pitchFamily="50" charset="-128"/>
                <a:ea typeface="Meiryo UI" panose="020B0604030504040204" pitchFamily="50" charset="-128"/>
              </a:rPr>
              <a:t>ID</a:t>
            </a:r>
            <a:r>
              <a:rPr kumimoji="1" lang="ja-JP" altLang="en-US" sz="1200" dirty="0" smtClean="0">
                <a:solidFill>
                  <a:schemeClr val="tx1"/>
                </a:solidFill>
                <a:latin typeface="Meiryo UI" panose="020B0604030504040204" pitchFamily="50" charset="-128"/>
                <a:ea typeface="Meiryo UI" panose="020B0604030504040204" pitchFamily="50" charset="-128"/>
              </a:rPr>
              <a:t>のうち</a:t>
            </a:r>
            <a:r>
              <a:rPr kumimoji="1" lang="en-US" altLang="ja-JP" sz="1200" dirty="0" smtClean="0">
                <a:solidFill>
                  <a:schemeClr val="tx1"/>
                </a:solidFill>
                <a:latin typeface="Meiryo UI" panose="020B0604030504040204" pitchFamily="50" charset="-128"/>
                <a:ea typeface="Meiryo UI" panose="020B0604030504040204" pitchFamily="50" charset="-128"/>
              </a:rPr>
              <a:t/>
            </a:r>
            <a:br>
              <a:rPr kumimoji="1"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利</a:t>
            </a:r>
            <a:r>
              <a:rPr lang="ja-JP" altLang="en-US" sz="1200" dirty="0">
                <a:solidFill>
                  <a:schemeClr val="tx1"/>
                </a:solidFill>
                <a:latin typeface="Meiryo UI" panose="020B0604030504040204" pitchFamily="50" charset="-128"/>
                <a:ea typeface="Meiryo UI" panose="020B0604030504040204" pitchFamily="50" charset="-128"/>
              </a:rPr>
              <a:t>活用</a:t>
            </a:r>
            <a:r>
              <a:rPr lang="ja-JP" altLang="en-US" sz="1200" dirty="0" smtClean="0">
                <a:solidFill>
                  <a:schemeClr val="tx1"/>
                </a:solidFill>
                <a:latin typeface="Meiryo UI" panose="020B0604030504040204" pitchFamily="50" charset="-128"/>
                <a:ea typeface="Meiryo UI" panose="020B0604030504040204" pitchFamily="50" charset="-128"/>
              </a:rPr>
              <a:t>可能</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に含まれていない患者数を</a:t>
            </a:r>
            <a:r>
              <a:rPr kumimoji="1" lang="ja-JP" altLang="en-US" sz="1200" dirty="0" smtClean="0">
                <a:solidFill>
                  <a:schemeClr val="tx1"/>
                </a:solidFill>
                <a:latin typeface="Meiryo UI" panose="020B0604030504040204" pitchFamily="50" charset="-128"/>
                <a:ea typeface="Meiryo UI" panose="020B0604030504040204" pitchFamily="50" charset="-128"/>
              </a:rPr>
              <a:t>集計</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79" name="正方形/長方形 78"/>
          <p:cNvSpPr/>
          <p:nvPr/>
        </p:nvSpPr>
        <p:spPr>
          <a:xfrm>
            <a:off x="3822922" y="5512390"/>
            <a:ext cx="1798360" cy="414151"/>
          </a:xfrm>
          <a:prstGeom prst="rect">
            <a:avLst/>
          </a:prstGeom>
          <a:solidFill>
            <a:schemeClr val="accent6">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tx1"/>
                </a:solidFill>
              </a:rPr>
              <a:t>認定領域</a:t>
            </a:r>
            <a:r>
              <a:rPr lang="ja-JP" altLang="en-US" sz="1100" dirty="0">
                <a:solidFill>
                  <a:schemeClr val="tx1"/>
                </a:solidFill>
              </a:rPr>
              <a:t>のオプトアウト</a:t>
            </a:r>
          </a:p>
          <a:p>
            <a:pPr algn="ctr"/>
            <a:r>
              <a:rPr lang="ja-JP" altLang="en-US" sz="1100" dirty="0" smtClean="0">
                <a:solidFill>
                  <a:schemeClr val="tx1"/>
                </a:solidFill>
              </a:rPr>
              <a:t>削除</a:t>
            </a:r>
            <a:r>
              <a:rPr lang="ja-JP" altLang="en-US" sz="1100" dirty="0">
                <a:solidFill>
                  <a:schemeClr val="tx1"/>
                </a:solidFill>
              </a:rPr>
              <a:t>対象</a:t>
            </a:r>
            <a:r>
              <a:rPr lang="ja-JP" altLang="en-US" sz="1100" dirty="0" smtClean="0">
                <a:solidFill>
                  <a:schemeClr val="tx1"/>
                </a:solidFill>
              </a:rPr>
              <a:t>患者数</a:t>
            </a:r>
            <a:endParaRPr kumimoji="1" lang="ja-JP" altLang="en-US" sz="1100" dirty="0">
              <a:solidFill>
                <a:schemeClr val="tx1"/>
              </a:solidFill>
            </a:endParaRPr>
          </a:p>
        </p:txBody>
      </p:sp>
      <p:sp>
        <p:nvSpPr>
          <p:cNvPr id="66" name="線吹き出し 1 (枠付き) 65"/>
          <p:cNvSpPr/>
          <p:nvPr/>
        </p:nvSpPr>
        <p:spPr>
          <a:xfrm>
            <a:off x="3002927" y="5308864"/>
            <a:ext cx="3414224" cy="579186"/>
          </a:xfrm>
          <a:prstGeom prst="borderCallout1">
            <a:avLst>
              <a:gd name="adj1" fmla="val 17874"/>
              <a:gd name="adj2" fmla="val -582"/>
              <a:gd name="adj3" fmla="val -56329"/>
              <a:gd name="adj4" fmla="val -12450"/>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a:solidFill>
                  <a:schemeClr val="tx1"/>
                </a:solidFill>
                <a:latin typeface="Meiryo UI" panose="020B0604030504040204" pitchFamily="50" charset="-128"/>
                <a:ea typeface="Meiryo UI" panose="020B0604030504040204" pitchFamily="50" charset="-128"/>
              </a:rPr>
              <a:t>過去</a:t>
            </a:r>
            <a:r>
              <a:rPr kumimoji="1" lang="ja-JP" altLang="en-US" sz="1200" dirty="0" smtClean="0">
                <a:solidFill>
                  <a:schemeClr val="tx1"/>
                </a:solidFill>
                <a:latin typeface="Meiryo UI" panose="020B0604030504040204" pitchFamily="50" charset="-128"/>
                <a:ea typeface="Meiryo UI" panose="020B0604030504040204" pitchFamily="50" charset="-128"/>
              </a:rPr>
              <a:t>取込時に未通知患者であったが、今回</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通知済みとなり利活用可能となった</a:t>
            </a:r>
            <a:r>
              <a:rPr lang="ja-JP" altLang="en-US" sz="1200" dirty="0" smtClean="0">
                <a:solidFill>
                  <a:schemeClr val="tx1"/>
                </a:solidFill>
                <a:latin typeface="Meiryo UI" panose="020B0604030504040204" pitchFamily="50" charset="-128"/>
                <a:ea typeface="Meiryo UI" panose="020B0604030504040204" pitchFamily="50" charset="-128"/>
              </a:rPr>
              <a:t>患者数を</a:t>
            </a:r>
            <a:r>
              <a:rPr kumimoji="1" lang="ja-JP" altLang="en-US" sz="1200" dirty="0" smtClean="0">
                <a:solidFill>
                  <a:schemeClr val="tx1"/>
                </a:solidFill>
                <a:latin typeface="Meiryo UI" panose="020B0604030504040204" pitchFamily="50" charset="-128"/>
                <a:ea typeface="Meiryo UI" panose="020B0604030504040204" pitchFamily="50" charset="-128"/>
              </a:rPr>
              <a:t>集計</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75" name="線吹き出し 1 (枠付き) 74"/>
          <p:cNvSpPr/>
          <p:nvPr/>
        </p:nvSpPr>
        <p:spPr>
          <a:xfrm>
            <a:off x="3002926" y="6002717"/>
            <a:ext cx="3414225" cy="579186"/>
          </a:xfrm>
          <a:prstGeom prst="borderCallout1">
            <a:avLst>
              <a:gd name="adj1" fmla="val 17874"/>
              <a:gd name="adj2" fmla="val -582"/>
              <a:gd name="adj3" fmla="val -39946"/>
              <a:gd name="adj4" fmla="val -10322"/>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a:solidFill>
                  <a:schemeClr val="tx1"/>
                </a:solidFill>
                <a:latin typeface="Meiryo UI" panose="020B0604030504040204" pitchFamily="50" charset="-128"/>
                <a:ea typeface="Meiryo UI" panose="020B0604030504040204" pitchFamily="50" charset="-128"/>
              </a:rPr>
              <a:t>過去</a:t>
            </a:r>
            <a:r>
              <a:rPr kumimoji="1" lang="ja-JP" altLang="en-US" sz="1200" dirty="0" smtClean="0">
                <a:solidFill>
                  <a:schemeClr val="tx1"/>
                </a:solidFill>
                <a:latin typeface="Meiryo UI" panose="020B0604030504040204" pitchFamily="50" charset="-128"/>
                <a:ea typeface="Meiryo UI" panose="020B0604030504040204" pitchFamily="50" charset="-128"/>
              </a:rPr>
              <a:t>取込時に通知済み患者であったが、今回</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オプトアウトとなり利活用不可となった</a:t>
            </a:r>
            <a:r>
              <a:rPr lang="ja-JP" altLang="en-US" sz="1200" dirty="0" smtClean="0">
                <a:solidFill>
                  <a:schemeClr val="tx1"/>
                </a:solidFill>
                <a:latin typeface="Meiryo UI" panose="020B0604030504040204" pitchFamily="50" charset="-128"/>
                <a:ea typeface="Meiryo UI" panose="020B0604030504040204" pitchFamily="50" charset="-128"/>
              </a:rPr>
              <a:t>患者数を</a:t>
            </a:r>
            <a:r>
              <a:rPr kumimoji="1" lang="ja-JP" altLang="en-US" sz="1200" dirty="0" smtClean="0">
                <a:solidFill>
                  <a:schemeClr val="tx1"/>
                </a:solidFill>
                <a:latin typeface="Meiryo UI" panose="020B0604030504040204" pitchFamily="50" charset="-128"/>
                <a:ea typeface="Meiryo UI" panose="020B0604030504040204" pitchFamily="50" charset="-128"/>
              </a:rPr>
              <a:t>集計</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78" name="線吹き出し 1 (枠付き) 77"/>
          <p:cNvSpPr/>
          <p:nvPr/>
        </p:nvSpPr>
        <p:spPr>
          <a:xfrm>
            <a:off x="6568181" y="4758048"/>
            <a:ext cx="2939315" cy="404080"/>
          </a:xfrm>
          <a:prstGeom prst="borderCallout1">
            <a:avLst>
              <a:gd name="adj1" fmla="val 101132"/>
              <a:gd name="adj2" fmla="val 31701"/>
              <a:gd name="adj3" fmla="val 205559"/>
              <a:gd name="adj4" fmla="val 11689"/>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今回オプトアウト削除となった</a:t>
            </a:r>
            <a:r>
              <a:rPr lang="ja-JP" altLang="en-US" sz="1200" dirty="0" smtClean="0">
                <a:solidFill>
                  <a:schemeClr val="tx1"/>
                </a:solidFill>
                <a:latin typeface="Meiryo UI" panose="020B0604030504040204" pitchFamily="50" charset="-128"/>
                <a:ea typeface="Meiryo UI" panose="020B0604030504040204" pitchFamily="50" charset="-128"/>
              </a:rPr>
              <a:t>患者数を</a:t>
            </a:r>
            <a:r>
              <a:rPr kumimoji="1" lang="ja-JP" altLang="en-US" sz="1200" dirty="0" smtClean="0">
                <a:solidFill>
                  <a:schemeClr val="tx1"/>
                </a:solidFill>
                <a:latin typeface="Meiryo UI" panose="020B0604030504040204" pitchFamily="50" charset="-128"/>
                <a:ea typeface="Meiryo UI" panose="020B0604030504040204" pitchFamily="50" charset="-128"/>
              </a:rPr>
              <a:t>集計</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49103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nvPr>
        </p:nvGraphicFramePr>
        <p:xfrm>
          <a:off x="437322" y="1046395"/>
          <a:ext cx="9166645" cy="5269416"/>
        </p:xfrm>
        <a:graphic>
          <a:graphicData uri="http://schemas.openxmlformats.org/drawingml/2006/table">
            <a:tbl>
              <a:tblPr firstRow="1" bandRow="1">
                <a:tableStyleId>{5940675A-B579-460E-94D1-54222C63F5DA}</a:tableStyleId>
              </a:tblPr>
              <a:tblGrid>
                <a:gridCol w="243171">
                  <a:extLst>
                    <a:ext uri="{9D8B030D-6E8A-4147-A177-3AD203B41FA5}">
                      <a16:colId xmlns:a16="http://schemas.microsoft.com/office/drawing/2014/main" val="2318507057"/>
                    </a:ext>
                  </a:extLst>
                </a:gridCol>
                <a:gridCol w="2703681">
                  <a:extLst>
                    <a:ext uri="{9D8B030D-6E8A-4147-A177-3AD203B41FA5}">
                      <a16:colId xmlns:a16="http://schemas.microsoft.com/office/drawing/2014/main" val="351072455"/>
                    </a:ext>
                  </a:extLst>
                </a:gridCol>
                <a:gridCol w="2475937">
                  <a:extLst>
                    <a:ext uri="{9D8B030D-6E8A-4147-A177-3AD203B41FA5}">
                      <a16:colId xmlns:a16="http://schemas.microsoft.com/office/drawing/2014/main" val="2577403586"/>
                    </a:ext>
                  </a:extLst>
                </a:gridCol>
                <a:gridCol w="1645920">
                  <a:extLst>
                    <a:ext uri="{9D8B030D-6E8A-4147-A177-3AD203B41FA5}">
                      <a16:colId xmlns:a16="http://schemas.microsoft.com/office/drawing/2014/main" val="3131365452"/>
                    </a:ext>
                  </a:extLst>
                </a:gridCol>
                <a:gridCol w="2097936">
                  <a:extLst>
                    <a:ext uri="{9D8B030D-6E8A-4147-A177-3AD203B41FA5}">
                      <a16:colId xmlns:a16="http://schemas.microsoft.com/office/drawing/2014/main" val="1184784820"/>
                    </a:ext>
                  </a:extLst>
                </a:gridCol>
              </a:tblGrid>
              <a:tr h="273522">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取込前処理</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取込前確認</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認定領域への反映</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取込後確認</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97563427"/>
                  </a:ext>
                </a:extLst>
              </a:tr>
              <a:tr h="1807879">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kumimoji="1" lang="ja-JP" altLang="en-US" sz="1200" dirty="0" smtClean="0"/>
                        <a:t>データフロー</a:t>
                      </a:r>
                    </a:p>
                  </a:txBody>
                  <a:tcPr vert="eaVert" anchor="ctr"/>
                </a:tc>
                <a:tc gridSpan="4">
                  <a:txBody>
                    <a:bodyPr/>
                    <a:lstStyle/>
                    <a:p>
                      <a:endParaRPr kumimoji="1" lang="ja-JP" altLang="en-US" dirty="0"/>
                    </a:p>
                  </a:txBody>
                  <a:tcPr/>
                </a:tc>
                <a:tc hMerge="1">
                  <a:txBody>
                    <a:bodyPr/>
                    <a:lstStyle/>
                    <a:p>
                      <a:endParaRPr kumimoji="1" lang="ja-JP" altLang="en-US"/>
                    </a:p>
                  </a:txBody>
                  <a:tcPr/>
                </a:tc>
                <a:tc hMerge="1">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kumimoji="1" lang="ja-JP" altLang="en-US" sz="1200" dirty="0" smtClean="0"/>
                    </a:p>
                  </a:txBody>
                  <a:tcPr/>
                </a:tc>
                <a:tc hMerge="1">
                  <a:txBody>
                    <a:bodyPr/>
                    <a:lstStyle/>
                    <a:p>
                      <a:endParaRPr kumimoji="1" lang="ja-JP" altLang="en-US"/>
                    </a:p>
                  </a:txBody>
                  <a:tcPr/>
                </a:tc>
                <a:extLst>
                  <a:ext uri="{0D108BD9-81ED-4DB2-BD59-A6C34878D82A}">
                    <a16:rowId xmlns:a16="http://schemas.microsoft.com/office/drawing/2014/main" val="3304457292"/>
                  </a:ext>
                </a:extLst>
              </a:tr>
              <a:tr h="3187217">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kumimoji="1" lang="ja-JP" altLang="en-US" sz="1200" dirty="0" smtClean="0"/>
                        <a:t>妥当性確認内容</a:t>
                      </a:r>
                    </a:p>
                  </a:txBody>
                  <a:tcPr vert="eaVert" anchor="ctr"/>
                </a:tc>
                <a:tc gridSpan="4">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226445499"/>
                  </a:ext>
                </a:extLst>
              </a:tr>
            </a:tbl>
          </a:graphicData>
        </a:graphic>
      </p:graphicFrame>
      <p:sp>
        <p:nvSpPr>
          <p:cNvPr id="84" name="テキスト ボックス 83"/>
          <p:cNvSpPr txBox="1"/>
          <p:nvPr/>
        </p:nvSpPr>
        <p:spPr>
          <a:xfrm>
            <a:off x="3246519" y="1747787"/>
            <a:ext cx="889987" cy="261610"/>
          </a:xfrm>
          <a:prstGeom prst="rect">
            <a:avLst/>
          </a:prstGeom>
          <a:noFill/>
        </p:spPr>
        <p:txBody>
          <a:bodyPr wrap="square" rtlCol="0">
            <a:spAutoFit/>
          </a:bodyPr>
          <a:lstStyle/>
          <a:p>
            <a:pPr algn="ctr"/>
            <a:r>
              <a:rPr lang="zh-CN" altLang="en-US" sz="1100" dirty="0" smtClean="0">
                <a:solidFill>
                  <a:schemeClr val="bg1"/>
                </a:solidFill>
              </a:rPr>
              <a:t>①</a:t>
            </a:r>
            <a:endParaRPr lang="ja-JP" altLang="en-US" sz="1100" dirty="0">
              <a:solidFill>
                <a:schemeClr val="bg1"/>
              </a:solidFill>
            </a:endParaRPr>
          </a:p>
        </p:txBody>
      </p:sp>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個別取込処理（新規取込）の妥当性確認フローでの確認内容（取込対象分）</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個別取込処理の妥当性確認の内容は</a:t>
            </a:r>
            <a:r>
              <a:rPr lang="ja-JP" altLang="en-US" dirty="0">
                <a:latin typeface="Meiryo UI" panose="020B0604030504040204" pitchFamily="50" charset="-128"/>
                <a:ea typeface="Meiryo UI" panose="020B0604030504040204" pitchFamily="50" charset="-128"/>
              </a:rPr>
              <a:t>以下の通り</a:t>
            </a:r>
            <a:r>
              <a:rPr lang="ja-JP" altLang="en-US" dirty="0" smtClean="0">
                <a:latin typeface="Meiryo UI" panose="020B0604030504040204" pitchFamily="50" charset="-128"/>
                <a:ea typeface="Meiryo UI" panose="020B0604030504040204" pitchFamily="50" charset="-128"/>
              </a:rPr>
              <a:t>。　</a:t>
            </a:r>
            <a:r>
              <a:rPr lang="en-US" altLang="ja-JP" sz="1820" dirty="0" smtClean="0">
                <a:latin typeface="Meiryo UI" panose="020B0604030504040204" pitchFamily="50" charset="-128"/>
                <a:ea typeface="Meiryo UI" panose="020B0604030504040204" pitchFamily="50" charset="-128"/>
              </a:rPr>
              <a:t>※</a:t>
            </a:r>
            <a:r>
              <a:rPr lang="ja-JP" altLang="en-US" sz="1820" dirty="0" smtClean="0">
                <a:latin typeface="Meiryo UI" panose="020B0604030504040204" pitchFamily="50" charset="-128"/>
                <a:ea typeface="Meiryo UI" panose="020B0604030504040204" pitchFamily="50" charset="-128"/>
              </a:rPr>
              <a:t>オプトアウト削除分は後述</a:t>
            </a:r>
            <a:endParaRPr lang="en-US" altLang="ja-JP" sz="1820" dirty="0">
              <a:latin typeface="Meiryo UI" panose="020B0604030504040204" pitchFamily="50" charset="-128"/>
              <a:ea typeface="Meiryo UI" panose="020B0604030504040204" pitchFamily="50" charset="-128"/>
            </a:endParaRPr>
          </a:p>
        </p:txBody>
      </p:sp>
      <p:sp>
        <p:nvSpPr>
          <p:cNvPr id="42" name="フローチャート: 磁気ディスク 41"/>
          <p:cNvSpPr/>
          <p:nvPr/>
        </p:nvSpPr>
        <p:spPr>
          <a:xfrm>
            <a:off x="926053" y="1482767"/>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100" b="1" dirty="0">
                <a:solidFill>
                  <a:schemeClr val="tx2">
                    <a:lumMod val="75000"/>
                    <a:lumOff val="25000"/>
                  </a:schemeClr>
                </a:solidFill>
              </a:rPr>
              <a:t>MML</a:t>
            </a:r>
            <a:r>
              <a:rPr lang="ja-JP" altLang="en-US" sz="1200" b="1" dirty="0" smtClean="0">
                <a:solidFill>
                  <a:schemeClr val="tx2">
                    <a:lumMod val="75000"/>
                    <a:lumOff val="25000"/>
                  </a:schemeClr>
                </a:solidFill>
              </a:rPr>
              <a:t>個別</a:t>
            </a:r>
            <a:endParaRPr lang="en-US" altLang="ja-JP" sz="1200" b="1" dirty="0">
              <a:solidFill>
                <a:schemeClr val="tx2">
                  <a:lumMod val="75000"/>
                  <a:lumOff val="25000"/>
                </a:schemeClr>
              </a:solidFill>
            </a:endParaRPr>
          </a:p>
          <a:p>
            <a:pPr algn="ctr"/>
            <a:r>
              <a:rPr lang="ja-JP" altLang="en-US" sz="1200" b="1" dirty="0" smtClean="0">
                <a:solidFill>
                  <a:schemeClr val="tx2">
                    <a:lumMod val="75000"/>
                    <a:lumOff val="25000"/>
                  </a:schemeClr>
                </a:solidFill>
              </a:rPr>
              <a:t>取込</a:t>
            </a:r>
            <a:r>
              <a:rPr lang="ja-JP" altLang="en-US" sz="1200" b="1" dirty="0">
                <a:solidFill>
                  <a:schemeClr val="tx2">
                    <a:lumMod val="75000"/>
                    <a:lumOff val="25000"/>
                  </a:schemeClr>
                </a:solidFill>
              </a:rPr>
              <a:t>管理</a:t>
            </a:r>
            <a:endParaRPr lang="en-US" altLang="ja-JP" sz="1100" b="1" dirty="0">
              <a:solidFill>
                <a:schemeClr val="tx2">
                  <a:lumMod val="75000"/>
                  <a:lumOff val="25000"/>
                </a:schemeClr>
              </a:solidFill>
            </a:endParaRPr>
          </a:p>
        </p:txBody>
      </p:sp>
      <p:cxnSp>
        <p:nvCxnSpPr>
          <p:cNvPr id="48" name="直線コネクタ 47"/>
          <p:cNvCxnSpPr/>
          <p:nvPr/>
        </p:nvCxnSpPr>
        <p:spPr>
          <a:xfrm>
            <a:off x="5863223" y="1337140"/>
            <a:ext cx="0" cy="4978671"/>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a:xfrm>
            <a:off x="3374443" y="1337140"/>
            <a:ext cx="0" cy="4978671"/>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直線コネクタ 48"/>
          <p:cNvCxnSpPr/>
          <p:nvPr/>
        </p:nvCxnSpPr>
        <p:spPr>
          <a:xfrm>
            <a:off x="7509943" y="1345090"/>
            <a:ext cx="0" cy="4970721"/>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5" name="正方形/長方形 4"/>
          <p:cNvSpPr/>
          <p:nvPr/>
        </p:nvSpPr>
        <p:spPr>
          <a:xfrm>
            <a:off x="1163252" y="3353688"/>
            <a:ext cx="1597735" cy="478451"/>
          </a:xfrm>
          <a:prstGeom prst="rect">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solidFill>
              </a:rPr>
              <a:t>②取込不可患者数</a:t>
            </a:r>
          </a:p>
          <a:p>
            <a:pPr algn="ctr"/>
            <a:r>
              <a:rPr lang="ja-JP" altLang="en-US" sz="1100" dirty="0" smtClean="0">
                <a:solidFill>
                  <a:schemeClr val="tx1"/>
                </a:solidFill>
              </a:rPr>
              <a:t>（取込対象外</a:t>
            </a:r>
            <a:r>
              <a:rPr lang="ja-JP" altLang="en-US" sz="1100" dirty="0">
                <a:solidFill>
                  <a:schemeClr val="tx1"/>
                </a:solidFill>
              </a:rPr>
              <a:t>）</a:t>
            </a:r>
            <a:endParaRPr kumimoji="1" lang="ja-JP" altLang="en-US" sz="1100" dirty="0">
              <a:solidFill>
                <a:schemeClr val="tx1"/>
              </a:solidFill>
            </a:endParaRPr>
          </a:p>
        </p:txBody>
      </p:sp>
      <p:cxnSp>
        <p:nvCxnSpPr>
          <p:cNvPr id="52" name="直線矢印コネクタ 51"/>
          <p:cNvCxnSpPr>
            <a:stCxn id="42" idx="4"/>
            <a:endCxn id="39" idx="2"/>
          </p:cNvCxnSpPr>
          <p:nvPr/>
        </p:nvCxnSpPr>
        <p:spPr>
          <a:xfrm>
            <a:off x="1668221" y="1743869"/>
            <a:ext cx="1995886" cy="2417"/>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6" name="直線矢印コネクタ 55"/>
          <p:cNvCxnSpPr>
            <a:stCxn id="39" idx="5"/>
            <a:endCxn id="35" idx="2"/>
          </p:cNvCxnSpPr>
          <p:nvPr/>
        </p:nvCxnSpPr>
        <p:spPr>
          <a:xfrm flipV="1">
            <a:off x="4608152" y="1743869"/>
            <a:ext cx="1638304" cy="2417"/>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9" name="直線矢印コネクタ 58"/>
          <p:cNvCxnSpPr>
            <a:stCxn id="35" idx="4"/>
            <a:endCxn id="34" idx="2"/>
          </p:cNvCxnSpPr>
          <p:nvPr/>
        </p:nvCxnSpPr>
        <p:spPr>
          <a:xfrm flipV="1">
            <a:off x="6988624" y="1724648"/>
            <a:ext cx="1614112" cy="1922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3" name="テキスト ボックス 62"/>
          <p:cNvSpPr txBox="1"/>
          <p:nvPr/>
        </p:nvSpPr>
        <p:spPr>
          <a:xfrm>
            <a:off x="1913305" y="1353240"/>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取込対象（新規＋差分）</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MML</a:t>
            </a:r>
            <a:r>
              <a:rPr lang="ja-JP" altLang="en-US" sz="1050" kern="0" dirty="0" smtClean="0">
                <a:solidFill>
                  <a:srgbClr val="404040"/>
                </a:solidFill>
                <a:latin typeface="Meiryo UI" panose="020B0604030504040204" pitchFamily="50" charset="-128"/>
                <a:ea typeface="Meiryo UI" panose="020B0604030504040204" pitchFamily="50" charset="-128"/>
              </a:rPr>
              <a:t>ファイルを読み込む</a:t>
            </a:r>
            <a:endParaRPr lang="en-US" altLang="ja-JP" sz="1050" kern="0" dirty="0" smtClean="0">
              <a:solidFill>
                <a:srgbClr val="404040"/>
              </a:solidFill>
              <a:latin typeface="Meiryo UI" panose="020B0604030504040204" pitchFamily="50" charset="-128"/>
              <a:ea typeface="Meiryo UI" panose="020B0604030504040204" pitchFamily="50" charset="-128"/>
            </a:endParaRPr>
          </a:p>
        </p:txBody>
      </p:sp>
      <p:sp>
        <p:nvSpPr>
          <p:cNvPr id="67" name="テキスト ボックス 66"/>
          <p:cNvSpPr txBox="1"/>
          <p:nvPr/>
        </p:nvSpPr>
        <p:spPr>
          <a:xfrm>
            <a:off x="3730796" y="2073513"/>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認定領域への取込対象の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ユニーク患者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77" name="正方形/長方形 76"/>
          <p:cNvSpPr/>
          <p:nvPr/>
        </p:nvSpPr>
        <p:spPr>
          <a:xfrm>
            <a:off x="1163252" y="3840855"/>
            <a:ext cx="1597735" cy="639767"/>
          </a:xfrm>
          <a:prstGeom prst="rect">
            <a:avLst/>
          </a:prstGeom>
          <a:solidFill>
            <a:schemeClr val="accent4">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tx1"/>
                </a:solidFill>
              </a:rPr>
              <a:t>認定</a:t>
            </a:r>
            <a:r>
              <a:rPr lang="ja-JP" altLang="en-US" sz="1100" dirty="0">
                <a:solidFill>
                  <a:schemeClr val="tx1"/>
                </a:solidFill>
              </a:rPr>
              <a:t>領域への取込対象</a:t>
            </a:r>
          </a:p>
          <a:p>
            <a:pPr algn="ctr"/>
            <a:r>
              <a:rPr lang="ja-JP" altLang="en-US" sz="1100" dirty="0">
                <a:solidFill>
                  <a:schemeClr val="tx1"/>
                </a:solidFill>
              </a:rPr>
              <a:t>候補</a:t>
            </a:r>
            <a:r>
              <a:rPr lang="ja-JP" altLang="en-US" sz="1100" dirty="0" smtClean="0">
                <a:solidFill>
                  <a:schemeClr val="tx1"/>
                </a:solidFill>
              </a:rPr>
              <a:t>患者数（新規）</a:t>
            </a:r>
            <a:endParaRPr kumimoji="1" lang="ja-JP" altLang="en-US" sz="1100" dirty="0">
              <a:solidFill>
                <a:schemeClr val="tx1"/>
              </a:solidFill>
            </a:endParaRPr>
          </a:p>
        </p:txBody>
      </p:sp>
      <p:sp>
        <p:nvSpPr>
          <p:cNvPr id="81" name="正方形/長方形 80"/>
          <p:cNvSpPr/>
          <p:nvPr/>
        </p:nvSpPr>
        <p:spPr>
          <a:xfrm>
            <a:off x="3820376" y="3826475"/>
            <a:ext cx="1800906" cy="1273858"/>
          </a:xfrm>
          <a:prstGeom prst="rect">
            <a:avLst/>
          </a:prstGeom>
          <a:solidFill>
            <a:schemeClr val="accent3">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tx1"/>
                </a:solidFill>
              </a:rPr>
              <a:t>⑤認定領域への</a:t>
            </a:r>
            <a:endParaRPr lang="en-US" altLang="ja-JP" sz="1100" dirty="0" smtClean="0">
              <a:solidFill>
                <a:schemeClr val="tx1"/>
              </a:solidFill>
            </a:endParaRPr>
          </a:p>
          <a:p>
            <a:pPr algn="ctr"/>
            <a:r>
              <a:rPr lang="ja-JP" altLang="en-US" sz="1100" dirty="0" smtClean="0">
                <a:solidFill>
                  <a:schemeClr val="tx1"/>
                </a:solidFill>
              </a:rPr>
              <a:t>取込対象患者数</a:t>
            </a:r>
            <a:endParaRPr kumimoji="1" lang="ja-JP" altLang="en-US" sz="1100" dirty="0">
              <a:solidFill>
                <a:schemeClr val="tx1"/>
              </a:solidFill>
            </a:endParaRPr>
          </a:p>
        </p:txBody>
      </p:sp>
      <p:sp>
        <p:nvSpPr>
          <p:cNvPr id="82" name="正方形/長方形 81"/>
          <p:cNvSpPr/>
          <p:nvPr/>
        </p:nvSpPr>
        <p:spPr>
          <a:xfrm>
            <a:off x="7658894" y="3826476"/>
            <a:ext cx="1800906" cy="1266418"/>
          </a:xfrm>
          <a:prstGeom prst="rect">
            <a:avLst/>
          </a:prstGeom>
          <a:solidFill>
            <a:schemeClr val="accent3">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solidFill>
              </a:rPr>
              <a:t>⑥</a:t>
            </a:r>
            <a:r>
              <a:rPr lang="ja-JP" altLang="en-US" sz="1100" dirty="0" smtClean="0">
                <a:solidFill>
                  <a:schemeClr val="tx1"/>
                </a:solidFill>
              </a:rPr>
              <a:t>取込実績</a:t>
            </a:r>
            <a:r>
              <a:rPr lang="ja-JP" altLang="en-US" sz="1100" dirty="0">
                <a:solidFill>
                  <a:schemeClr val="tx1"/>
                </a:solidFill>
              </a:rPr>
              <a:t>データの</a:t>
            </a:r>
          </a:p>
          <a:p>
            <a:pPr algn="ctr"/>
            <a:r>
              <a:rPr lang="ja-JP" altLang="en-US" sz="1100" dirty="0">
                <a:solidFill>
                  <a:schemeClr val="tx1"/>
                </a:solidFill>
              </a:rPr>
              <a:t>患者数</a:t>
            </a:r>
            <a:endParaRPr kumimoji="1" lang="ja-JP" altLang="en-US" sz="1100" dirty="0">
              <a:solidFill>
                <a:schemeClr val="tx1"/>
              </a:solidFill>
            </a:endParaRPr>
          </a:p>
        </p:txBody>
      </p:sp>
      <p:sp>
        <p:nvSpPr>
          <p:cNvPr id="30" name="テキスト ボックス 29"/>
          <p:cNvSpPr txBox="1"/>
          <p:nvPr/>
        </p:nvSpPr>
        <p:spPr>
          <a:xfrm>
            <a:off x="81793" y="3248933"/>
            <a:ext cx="889987" cy="600164"/>
          </a:xfrm>
          <a:prstGeom prst="rect">
            <a:avLst/>
          </a:prstGeom>
          <a:solidFill>
            <a:schemeClr val="bg1"/>
          </a:solidFill>
        </p:spPr>
        <p:txBody>
          <a:bodyPr wrap="square" rtlCol="0">
            <a:spAutoFit/>
          </a:bodyPr>
          <a:lstStyle/>
          <a:p>
            <a:pPr algn="ctr"/>
            <a:r>
              <a:rPr lang="zh-CN" altLang="en-US" sz="1100" dirty="0" smtClean="0"/>
              <a:t>①</a:t>
            </a:r>
            <a:r>
              <a:rPr lang="ja-JP" altLang="en-US" sz="1100" dirty="0" smtClean="0"/>
              <a:t>新規</a:t>
            </a:r>
            <a:r>
              <a:rPr lang="zh-CN" altLang="en-US" sz="1100" dirty="0" smtClean="0"/>
              <a:t>取込予定</a:t>
            </a:r>
          </a:p>
          <a:p>
            <a:pPr algn="ctr"/>
            <a:r>
              <a:rPr lang="zh-CN" altLang="en-US" sz="1100" dirty="0" smtClean="0"/>
              <a:t>総患者数</a:t>
            </a:r>
            <a:endParaRPr lang="ja-JP" altLang="en-US" sz="1100" dirty="0"/>
          </a:p>
        </p:txBody>
      </p:sp>
      <p:sp>
        <p:nvSpPr>
          <p:cNvPr id="96" name="テキスト ボックス 95"/>
          <p:cNvSpPr txBox="1"/>
          <p:nvPr/>
        </p:nvSpPr>
        <p:spPr>
          <a:xfrm>
            <a:off x="7040177" y="1369338"/>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取込実績データの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ユニーク患者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99" name="テキスト ボックス 98"/>
          <p:cNvSpPr txBox="1"/>
          <p:nvPr/>
        </p:nvSpPr>
        <p:spPr>
          <a:xfrm>
            <a:off x="4712892" y="1533569"/>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認定領域へ</a:t>
            </a:r>
            <a:r>
              <a:rPr lang="ja-JP" altLang="en-US" sz="1050" b="1" kern="0" dirty="0" smtClean="0">
                <a:solidFill>
                  <a:srgbClr val="FF0000"/>
                </a:solidFill>
                <a:latin typeface="Meiryo UI" panose="020B0604030504040204" pitchFamily="50" charset="-128"/>
                <a:ea typeface="Meiryo UI" panose="020B0604030504040204" pitchFamily="50" charset="-128"/>
              </a:rPr>
              <a:t>差分</a:t>
            </a:r>
            <a:r>
              <a:rPr lang="ja-JP" altLang="en-US" sz="1050" kern="0" dirty="0" smtClean="0">
                <a:latin typeface="Meiryo UI" panose="020B0604030504040204" pitchFamily="50" charset="-128"/>
                <a:ea typeface="Meiryo UI" panose="020B0604030504040204" pitchFamily="50" charset="-128"/>
              </a:rPr>
              <a:t>反映</a:t>
            </a:r>
            <a:endParaRPr lang="ja-JP" altLang="en-US" sz="1050" kern="0" dirty="0">
              <a:latin typeface="Meiryo UI" panose="020B0604030504040204" pitchFamily="50" charset="-128"/>
              <a:ea typeface="Meiryo UI" panose="020B0604030504040204" pitchFamily="50" charset="-128"/>
            </a:endParaRPr>
          </a:p>
        </p:txBody>
      </p:sp>
      <p:sp>
        <p:nvSpPr>
          <p:cNvPr id="27" name="左中かっこ 26"/>
          <p:cNvSpPr/>
          <p:nvPr/>
        </p:nvSpPr>
        <p:spPr>
          <a:xfrm>
            <a:off x="887746" y="3353690"/>
            <a:ext cx="275506" cy="1126932"/>
          </a:xfrm>
          <a:prstGeom prst="leftBrace">
            <a:avLst>
              <a:gd name="adj1" fmla="val 8333"/>
              <a:gd name="adj2" fmla="val 13628"/>
            </a:avLst>
          </a:prstGeom>
          <a:ln w="12700"/>
          <a:effectLst/>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dirty="0"/>
          </a:p>
        </p:txBody>
      </p:sp>
      <p:sp>
        <p:nvSpPr>
          <p:cNvPr id="33" name="フローチャート: 磁気ディスク 32"/>
          <p:cNvSpPr/>
          <p:nvPr/>
        </p:nvSpPr>
        <p:spPr>
          <a:xfrm>
            <a:off x="5038560" y="2263780"/>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取込前確認</a:t>
            </a:r>
            <a:endParaRPr kumimoji="1" lang="ja-JP" altLang="en-US" sz="1400" b="1" dirty="0">
              <a:solidFill>
                <a:schemeClr val="tx2">
                  <a:lumMod val="75000"/>
                  <a:lumOff val="25000"/>
                </a:schemeClr>
              </a:solidFill>
            </a:endParaRPr>
          </a:p>
        </p:txBody>
      </p:sp>
      <p:sp>
        <p:nvSpPr>
          <p:cNvPr id="34" name="フローチャート: 磁気ディスク 33"/>
          <p:cNvSpPr/>
          <p:nvPr/>
        </p:nvSpPr>
        <p:spPr>
          <a:xfrm>
            <a:off x="8602736" y="1463546"/>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取込後</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sp>
        <p:nvSpPr>
          <p:cNvPr id="35" name="フローチャート: 磁気ディスク 34"/>
          <p:cNvSpPr/>
          <p:nvPr/>
        </p:nvSpPr>
        <p:spPr>
          <a:xfrm>
            <a:off x="6246456" y="1482767"/>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個別取込結果</a:t>
            </a:r>
            <a:endParaRPr kumimoji="1" lang="en-US" altLang="ja-JP" sz="1100" b="1" dirty="0" smtClean="0">
              <a:solidFill>
                <a:schemeClr val="tx2">
                  <a:lumMod val="75000"/>
                  <a:lumOff val="25000"/>
                </a:schemeClr>
              </a:solidFill>
            </a:endParaRPr>
          </a:p>
        </p:txBody>
      </p:sp>
      <p:sp>
        <p:nvSpPr>
          <p:cNvPr id="39" name="フローチャート: データ 38"/>
          <p:cNvSpPr/>
          <p:nvPr/>
        </p:nvSpPr>
        <p:spPr>
          <a:xfrm>
            <a:off x="3546101" y="1485286"/>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取込</a:t>
            </a:r>
            <a:r>
              <a:rPr lang="ja-JP" altLang="en-US" sz="881" b="1" dirty="0" smtClean="0">
                <a:solidFill>
                  <a:schemeClr val="tx1"/>
                </a:solidFill>
                <a:latin typeface="Meiryo UI" panose="020B0604030504040204" pitchFamily="50" charset="-128"/>
                <a:ea typeface="Meiryo UI" panose="020B0604030504040204" pitchFamily="50" charset="-128"/>
              </a:rPr>
              <a:t>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（読込結果データ）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41" name="正方形/長方形 40"/>
          <p:cNvSpPr/>
          <p:nvPr/>
        </p:nvSpPr>
        <p:spPr>
          <a:xfrm>
            <a:off x="1160001" y="5521614"/>
            <a:ext cx="1597735" cy="414151"/>
          </a:xfrm>
          <a:prstGeom prst="rect">
            <a:avLst/>
          </a:prstGeom>
          <a:solidFill>
            <a:schemeClr val="accent6">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tx1"/>
                </a:solidFill>
              </a:rPr>
              <a:t>認定領域</a:t>
            </a:r>
            <a:r>
              <a:rPr lang="ja-JP" altLang="en-US" sz="1100" dirty="0">
                <a:solidFill>
                  <a:schemeClr val="tx1"/>
                </a:solidFill>
              </a:rPr>
              <a:t>のオプトアウト</a:t>
            </a:r>
          </a:p>
          <a:p>
            <a:pPr algn="ctr"/>
            <a:r>
              <a:rPr lang="ja-JP" altLang="en-US" sz="1100" dirty="0">
                <a:solidFill>
                  <a:schemeClr val="tx1"/>
                </a:solidFill>
              </a:rPr>
              <a:t>削除候補患者数</a:t>
            </a:r>
            <a:endParaRPr kumimoji="1" lang="ja-JP" altLang="en-US" sz="1100" dirty="0">
              <a:solidFill>
                <a:schemeClr val="tx1"/>
              </a:solidFill>
            </a:endParaRPr>
          </a:p>
        </p:txBody>
      </p:sp>
      <p:sp>
        <p:nvSpPr>
          <p:cNvPr id="43" name="正方形/長方形 42"/>
          <p:cNvSpPr/>
          <p:nvPr/>
        </p:nvSpPr>
        <p:spPr>
          <a:xfrm>
            <a:off x="1163252" y="4492191"/>
            <a:ext cx="1597735" cy="600702"/>
          </a:xfrm>
          <a:prstGeom prst="rect">
            <a:avLst/>
          </a:prstGeom>
          <a:solidFill>
            <a:schemeClr val="bg2">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tx1"/>
                </a:solidFill>
              </a:rPr>
              <a:t>③差分</a:t>
            </a:r>
            <a:r>
              <a:rPr lang="ja-JP" altLang="en-US" sz="1100" dirty="0">
                <a:solidFill>
                  <a:schemeClr val="tx1"/>
                </a:solidFill>
              </a:rPr>
              <a:t>取込</a:t>
            </a:r>
            <a:r>
              <a:rPr lang="ja-JP" altLang="en-US" sz="1100" dirty="0" smtClean="0">
                <a:solidFill>
                  <a:schemeClr val="tx1"/>
                </a:solidFill>
              </a:rPr>
              <a:t>患者数</a:t>
            </a:r>
            <a:r>
              <a:rPr lang="en-US" altLang="ja-JP" sz="1100" dirty="0" smtClean="0">
                <a:solidFill>
                  <a:schemeClr val="tx1"/>
                </a:solidFill>
              </a:rPr>
              <a:t/>
            </a:r>
            <a:br>
              <a:rPr lang="en-US" altLang="ja-JP" sz="1100" dirty="0" smtClean="0">
                <a:solidFill>
                  <a:schemeClr val="tx1"/>
                </a:solidFill>
              </a:rPr>
            </a:br>
            <a:r>
              <a:rPr lang="ja-JP" altLang="en-US" sz="1100" dirty="0" smtClean="0">
                <a:solidFill>
                  <a:schemeClr val="tx1"/>
                </a:solidFill>
              </a:rPr>
              <a:t>（</a:t>
            </a:r>
            <a:r>
              <a:rPr lang="ja-JP" altLang="en-US" sz="1100" dirty="0">
                <a:solidFill>
                  <a:schemeClr val="tx1"/>
                </a:solidFill>
              </a:rPr>
              <a:t>新規を</a:t>
            </a:r>
            <a:r>
              <a:rPr lang="ja-JP" altLang="en-US" sz="1100" dirty="0" smtClean="0">
                <a:solidFill>
                  <a:schemeClr val="tx1"/>
                </a:solidFill>
              </a:rPr>
              <a:t>除く追加</a:t>
            </a:r>
            <a:r>
              <a:rPr lang="en-US" altLang="ja-JP" sz="1100" dirty="0" smtClean="0">
                <a:solidFill>
                  <a:schemeClr val="tx1"/>
                </a:solidFill>
              </a:rPr>
              <a:t/>
            </a:r>
            <a:br>
              <a:rPr lang="en-US" altLang="ja-JP" sz="1100" dirty="0" smtClean="0">
                <a:solidFill>
                  <a:schemeClr val="tx1"/>
                </a:solidFill>
              </a:rPr>
            </a:br>
            <a:r>
              <a:rPr lang="ja-JP" altLang="en-US" sz="1100" dirty="0" smtClean="0">
                <a:solidFill>
                  <a:schemeClr val="tx1"/>
                </a:solidFill>
              </a:rPr>
              <a:t>取込</a:t>
            </a:r>
            <a:r>
              <a:rPr lang="ja-JP" altLang="en-US" sz="1100" dirty="0">
                <a:solidFill>
                  <a:schemeClr val="tx1"/>
                </a:solidFill>
              </a:rPr>
              <a:t>対象）</a:t>
            </a:r>
            <a:endParaRPr kumimoji="1" lang="ja-JP" altLang="en-US" sz="1100" dirty="0">
              <a:solidFill>
                <a:schemeClr val="tx1"/>
              </a:solidFill>
            </a:endParaRPr>
          </a:p>
        </p:txBody>
      </p:sp>
      <p:sp>
        <p:nvSpPr>
          <p:cNvPr id="46" name="テキスト ボックス 45"/>
          <p:cNvSpPr txBox="1"/>
          <p:nvPr/>
        </p:nvSpPr>
        <p:spPr>
          <a:xfrm>
            <a:off x="2949346" y="3881139"/>
            <a:ext cx="1227001" cy="600164"/>
          </a:xfrm>
          <a:prstGeom prst="rect">
            <a:avLst/>
          </a:prstGeom>
          <a:solidFill>
            <a:schemeClr val="bg1"/>
          </a:solidFill>
        </p:spPr>
        <p:txBody>
          <a:bodyPr wrap="square" rtlCol="0">
            <a:spAutoFit/>
          </a:bodyPr>
          <a:lstStyle/>
          <a:p>
            <a:pPr algn="ctr"/>
            <a:r>
              <a:rPr lang="ja-JP" altLang="en-US" sz="1100" dirty="0" smtClean="0"/>
              <a:t>④認定</a:t>
            </a:r>
            <a:r>
              <a:rPr lang="ja-JP" altLang="en-US" sz="1100" dirty="0"/>
              <a:t>領域への取込</a:t>
            </a:r>
            <a:r>
              <a:rPr lang="ja-JP" altLang="en-US" sz="1100" dirty="0" smtClean="0"/>
              <a:t>対象</a:t>
            </a:r>
            <a:r>
              <a:rPr lang="en-US" altLang="ja-JP" sz="1100" dirty="0" smtClean="0"/>
              <a:t/>
            </a:r>
            <a:br>
              <a:rPr lang="en-US" altLang="ja-JP" sz="1100" dirty="0" smtClean="0"/>
            </a:br>
            <a:r>
              <a:rPr lang="ja-JP" altLang="en-US" sz="1100" dirty="0" smtClean="0"/>
              <a:t>候補</a:t>
            </a:r>
            <a:r>
              <a:rPr lang="ja-JP" altLang="en-US" sz="1100" dirty="0"/>
              <a:t>患者数</a:t>
            </a:r>
          </a:p>
        </p:txBody>
      </p:sp>
      <p:sp>
        <p:nvSpPr>
          <p:cNvPr id="47" name="正方形/長方形 46"/>
          <p:cNvSpPr/>
          <p:nvPr/>
        </p:nvSpPr>
        <p:spPr>
          <a:xfrm>
            <a:off x="1154171" y="5100333"/>
            <a:ext cx="1597735" cy="414151"/>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100" dirty="0" smtClean="0">
                <a:solidFill>
                  <a:schemeClr val="tx1"/>
                </a:solidFill>
              </a:rPr>
              <a:t>※</a:t>
            </a:r>
            <a:r>
              <a:rPr kumimoji="1" lang="ja-JP" altLang="en-US" sz="1100" dirty="0" smtClean="0">
                <a:solidFill>
                  <a:schemeClr val="tx1"/>
                </a:solidFill>
              </a:rPr>
              <a:t>既存取込済み患者</a:t>
            </a:r>
            <a:endParaRPr kumimoji="1" lang="en-US" altLang="ja-JP" sz="1100" dirty="0" smtClean="0">
              <a:solidFill>
                <a:schemeClr val="tx1"/>
              </a:solidFill>
            </a:endParaRPr>
          </a:p>
          <a:p>
            <a:pPr algn="ctr"/>
            <a:r>
              <a:rPr kumimoji="1" lang="ja-JP" altLang="en-US" sz="1100" dirty="0" smtClean="0">
                <a:solidFill>
                  <a:schemeClr val="tx1"/>
                </a:solidFill>
              </a:rPr>
              <a:t>（新規、削除ともになし）</a:t>
            </a:r>
            <a:endParaRPr kumimoji="1" lang="ja-JP" altLang="en-US" sz="1100" dirty="0">
              <a:solidFill>
                <a:schemeClr val="tx1"/>
              </a:solidFill>
            </a:endParaRPr>
          </a:p>
        </p:txBody>
      </p:sp>
      <p:sp>
        <p:nvSpPr>
          <p:cNvPr id="50" name="正方形/長方形 49"/>
          <p:cNvSpPr/>
          <p:nvPr/>
        </p:nvSpPr>
        <p:spPr>
          <a:xfrm>
            <a:off x="1163252" y="5935766"/>
            <a:ext cx="1597735" cy="330748"/>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100" dirty="0" smtClean="0">
                <a:solidFill>
                  <a:schemeClr val="tx1"/>
                </a:solidFill>
              </a:rPr>
              <a:t>※</a:t>
            </a:r>
            <a:r>
              <a:rPr kumimoji="1" lang="ja-JP" altLang="en-US" sz="1100" dirty="0" smtClean="0">
                <a:solidFill>
                  <a:schemeClr val="tx1"/>
                </a:solidFill>
              </a:rPr>
              <a:t>既存未通知患者</a:t>
            </a:r>
            <a:endParaRPr kumimoji="1" lang="en-US" altLang="ja-JP" sz="1100" dirty="0" smtClean="0">
              <a:solidFill>
                <a:schemeClr val="tx1"/>
              </a:solidFill>
            </a:endParaRPr>
          </a:p>
        </p:txBody>
      </p:sp>
      <p:sp>
        <p:nvSpPr>
          <p:cNvPr id="51" name="正方形/長方形 50"/>
          <p:cNvSpPr/>
          <p:nvPr/>
        </p:nvSpPr>
        <p:spPr>
          <a:xfrm>
            <a:off x="5982283" y="3827286"/>
            <a:ext cx="1404257" cy="1687198"/>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100" dirty="0" smtClean="0">
                <a:solidFill>
                  <a:schemeClr val="tx1"/>
                </a:solidFill>
              </a:rPr>
              <a:t>※</a:t>
            </a:r>
            <a:r>
              <a:rPr lang="ja-JP" altLang="en-US" sz="1100" dirty="0" smtClean="0">
                <a:solidFill>
                  <a:schemeClr val="tx1"/>
                </a:solidFill>
              </a:rPr>
              <a:t>取込結果全データの患者数</a:t>
            </a:r>
            <a:endParaRPr kumimoji="1" lang="ja-JP" altLang="en-US" sz="1100" dirty="0">
              <a:solidFill>
                <a:schemeClr val="tx1"/>
              </a:solidFill>
            </a:endParaRPr>
          </a:p>
        </p:txBody>
      </p:sp>
      <p:sp>
        <p:nvSpPr>
          <p:cNvPr id="53" name="正方形/長方形 52"/>
          <p:cNvSpPr/>
          <p:nvPr/>
        </p:nvSpPr>
        <p:spPr>
          <a:xfrm>
            <a:off x="5985747" y="5521615"/>
            <a:ext cx="1400794" cy="414151"/>
          </a:xfrm>
          <a:prstGeom prst="rect">
            <a:avLst/>
          </a:prstGeom>
          <a:pattFill prst="smGrid">
            <a:fgClr>
              <a:schemeClr val="accent6">
                <a:lumMod val="40000"/>
                <a:lumOff val="60000"/>
              </a:schemeClr>
            </a:fgClr>
            <a:bgClr>
              <a:schemeClr val="bg1"/>
            </a:bgClr>
          </a:patt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tx1"/>
                </a:solidFill>
              </a:rPr>
              <a:t>オプトアウト削除</a:t>
            </a:r>
            <a:r>
              <a:rPr lang="en-US" altLang="ja-JP" sz="1100" dirty="0" smtClean="0">
                <a:solidFill>
                  <a:schemeClr val="tx1"/>
                </a:solidFill>
              </a:rPr>
              <a:t/>
            </a:r>
            <a:br>
              <a:rPr lang="en-US" altLang="ja-JP" sz="1100" dirty="0" smtClean="0">
                <a:solidFill>
                  <a:schemeClr val="tx1"/>
                </a:solidFill>
              </a:rPr>
            </a:br>
            <a:r>
              <a:rPr lang="ja-JP" altLang="en-US" sz="1100" dirty="0" smtClean="0">
                <a:solidFill>
                  <a:schemeClr val="tx1"/>
                </a:solidFill>
              </a:rPr>
              <a:t>実績患者数</a:t>
            </a:r>
            <a:endParaRPr kumimoji="1" lang="ja-JP" altLang="en-US" sz="1100" dirty="0">
              <a:solidFill>
                <a:schemeClr val="tx1"/>
              </a:solidFill>
            </a:endParaRPr>
          </a:p>
        </p:txBody>
      </p:sp>
      <p:sp>
        <p:nvSpPr>
          <p:cNvPr id="54" name="フローチャート: 磁気ディスク 53"/>
          <p:cNvSpPr/>
          <p:nvPr/>
        </p:nvSpPr>
        <p:spPr>
          <a:xfrm>
            <a:off x="8564582" y="2561216"/>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取込後</a:t>
            </a:r>
            <a:r>
              <a:rPr lang="en-US" altLang="ja-JP" sz="1200" b="1" dirty="0" smtClean="0">
                <a:solidFill>
                  <a:schemeClr val="tx2">
                    <a:lumMod val="75000"/>
                    <a:lumOff val="25000"/>
                  </a:schemeClr>
                </a:solidFill>
              </a:rPr>
              <a:t>_</a:t>
            </a:r>
            <a:r>
              <a:rPr lang="ja-JP" altLang="en-US" sz="1200" b="1" dirty="0" smtClean="0">
                <a:solidFill>
                  <a:schemeClr val="tx2">
                    <a:lumMod val="75000"/>
                    <a:lumOff val="25000"/>
                  </a:schemeClr>
                </a:solidFill>
              </a:rPr>
              <a:t>全患者</a:t>
            </a:r>
            <a:r>
              <a:rPr lang="en-US" altLang="ja-JP" sz="1200" b="1" dirty="0" smtClean="0">
                <a:solidFill>
                  <a:schemeClr val="tx2">
                    <a:lumMod val="75000"/>
                    <a:lumOff val="25000"/>
                  </a:schemeClr>
                </a:solidFill>
              </a:rPr>
              <a:t>ID</a:t>
            </a:r>
            <a:endParaRPr kumimoji="1" lang="ja-JP" altLang="en-US" sz="1400" b="1" dirty="0">
              <a:solidFill>
                <a:schemeClr val="tx2">
                  <a:lumMod val="75000"/>
                  <a:lumOff val="25000"/>
                </a:schemeClr>
              </a:solidFill>
            </a:endParaRPr>
          </a:p>
        </p:txBody>
      </p:sp>
      <p:cxnSp>
        <p:nvCxnSpPr>
          <p:cNvPr id="55" name="直線矢印コネクタ 54"/>
          <p:cNvCxnSpPr>
            <a:endCxn id="54" idx="2"/>
          </p:cNvCxnSpPr>
          <p:nvPr/>
        </p:nvCxnSpPr>
        <p:spPr>
          <a:xfrm>
            <a:off x="6988624" y="1871932"/>
            <a:ext cx="1575958" cy="950386"/>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正方形/長方形 56"/>
          <p:cNvSpPr/>
          <p:nvPr/>
        </p:nvSpPr>
        <p:spPr>
          <a:xfrm>
            <a:off x="7653670" y="5092894"/>
            <a:ext cx="1806130" cy="414151"/>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100" dirty="0" smtClean="0">
                <a:solidFill>
                  <a:schemeClr val="tx1"/>
                </a:solidFill>
              </a:rPr>
              <a:t>※</a:t>
            </a:r>
            <a:r>
              <a:rPr kumimoji="1" lang="ja-JP" altLang="en-US" sz="1100" dirty="0" smtClean="0">
                <a:solidFill>
                  <a:schemeClr val="tx1"/>
                </a:solidFill>
              </a:rPr>
              <a:t>既存取込済み患者</a:t>
            </a:r>
            <a:endParaRPr kumimoji="1" lang="en-US" altLang="ja-JP" sz="1100" dirty="0" smtClean="0">
              <a:solidFill>
                <a:schemeClr val="tx1"/>
              </a:solidFill>
            </a:endParaRPr>
          </a:p>
          <a:p>
            <a:pPr algn="ctr"/>
            <a:r>
              <a:rPr kumimoji="1" lang="ja-JP" altLang="en-US" sz="1100" dirty="0" smtClean="0">
                <a:solidFill>
                  <a:schemeClr val="tx1"/>
                </a:solidFill>
              </a:rPr>
              <a:t>（新規、削除ともになし）</a:t>
            </a:r>
            <a:endParaRPr kumimoji="1" lang="ja-JP" altLang="en-US" sz="1100" dirty="0">
              <a:solidFill>
                <a:schemeClr val="tx1"/>
              </a:solidFill>
            </a:endParaRPr>
          </a:p>
        </p:txBody>
      </p:sp>
      <p:sp>
        <p:nvSpPr>
          <p:cNvPr id="58" name="テキスト ボックス 57"/>
          <p:cNvSpPr txBox="1"/>
          <p:nvPr/>
        </p:nvSpPr>
        <p:spPr>
          <a:xfrm>
            <a:off x="7794799" y="2133615"/>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取込結果全データの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ユニーク患者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60" name="フローチャート: データ 59"/>
          <p:cNvSpPr/>
          <p:nvPr/>
        </p:nvSpPr>
        <p:spPr>
          <a:xfrm>
            <a:off x="6029415" y="2573618"/>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削除対象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zip_no</a:t>
            </a: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file_no</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61" name="フローチャート: 磁気ディスク 60"/>
          <p:cNvSpPr/>
          <p:nvPr/>
        </p:nvSpPr>
        <p:spPr>
          <a:xfrm>
            <a:off x="3549756" y="2568876"/>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削除対象</a:t>
            </a:r>
            <a:endParaRPr kumimoji="1" lang="ja-JP" altLang="en-US" sz="1400" b="1" dirty="0">
              <a:solidFill>
                <a:schemeClr val="tx2">
                  <a:lumMod val="75000"/>
                  <a:lumOff val="25000"/>
                </a:schemeClr>
              </a:solidFill>
            </a:endParaRPr>
          </a:p>
        </p:txBody>
      </p:sp>
      <p:cxnSp>
        <p:nvCxnSpPr>
          <p:cNvPr id="62" name="直線矢印コネクタ 54"/>
          <p:cNvCxnSpPr>
            <a:stCxn id="42" idx="3"/>
            <a:endCxn id="61" idx="2"/>
          </p:cNvCxnSpPr>
          <p:nvPr/>
        </p:nvCxnSpPr>
        <p:spPr>
          <a:xfrm rot="16200000" flipH="1">
            <a:off x="2010943" y="1291164"/>
            <a:ext cx="825007" cy="2252619"/>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直線矢印コネクタ 54"/>
          <p:cNvCxnSpPr>
            <a:stCxn id="84" idx="2"/>
            <a:endCxn id="33" idx="2"/>
          </p:cNvCxnSpPr>
          <p:nvPr/>
        </p:nvCxnSpPr>
        <p:spPr>
          <a:xfrm rot="16200000" flipH="1">
            <a:off x="4107294" y="1593615"/>
            <a:ext cx="515485" cy="1347047"/>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0" name="直線矢印コネクタ 99"/>
          <p:cNvCxnSpPr>
            <a:stCxn id="60" idx="1"/>
            <a:endCxn id="35" idx="3"/>
          </p:cNvCxnSpPr>
          <p:nvPr/>
        </p:nvCxnSpPr>
        <p:spPr>
          <a:xfrm flipH="1" flipV="1">
            <a:off x="6617540" y="2004971"/>
            <a:ext cx="1904" cy="568647"/>
          </a:xfrm>
          <a:prstGeom prst="straightConnector1">
            <a:avLst/>
          </a:prstGeom>
          <a:ln w="3175">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108" name="テキスト ボックス 107"/>
          <p:cNvSpPr txBox="1"/>
          <p:nvPr/>
        </p:nvSpPr>
        <p:spPr>
          <a:xfrm>
            <a:off x="6660487" y="2133615"/>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削除対象の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データ</a:t>
            </a:r>
            <a:r>
              <a:rPr lang="ja-JP" altLang="en-US" sz="1050" kern="0" dirty="0" smtClean="0">
                <a:solidFill>
                  <a:srgbClr val="404040"/>
                </a:solidFill>
                <a:latin typeface="Meiryo UI" panose="020B0604030504040204" pitchFamily="50" charset="-128"/>
                <a:ea typeface="Meiryo UI" panose="020B0604030504040204" pitchFamily="50" charset="-128"/>
              </a:rPr>
              <a:t>を削除</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109" name="直線矢印コネクタ 108"/>
          <p:cNvCxnSpPr>
            <a:stCxn id="61" idx="4"/>
            <a:endCxn id="60" idx="2"/>
          </p:cNvCxnSpPr>
          <p:nvPr/>
        </p:nvCxnSpPr>
        <p:spPr>
          <a:xfrm>
            <a:off x="4291924" y="2829978"/>
            <a:ext cx="1855497" cy="4640"/>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4" name="線吹き出し 1 (枠付き) 63"/>
          <p:cNvSpPr/>
          <p:nvPr/>
        </p:nvSpPr>
        <p:spPr>
          <a:xfrm>
            <a:off x="7653670" y="5689776"/>
            <a:ext cx="1252273" cy="374177"/>
          </a:xfrm>
          <a:prstGeom prst="borderCallout1">
            <a:avLst>
              <a:gd name="adj1" fmla="val 20962"/>
              <a:gd name="adj2" fmla="val -304"/>
              <a:gd name="adj3" fmla="val 42458"/>
              <a:gd name="adj4" fmla="val -26630"/>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削除されたデータ</a:t>
            </a:r>
            <a:endParaRPr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45" name="左中かっこ 44"/>
          <p:cNvSpPr/>
          <p:nvPr/>
        </p:nvSpPr>
        <p:spPr>
          <a:xfrm flipH="1">
            <a:off x="2747628" y="3833415"/>
            <a:ext cx="297535" cy="1259478"/>
          </a:xfrm>
          <a:prstGeom prst="leftBrace">
            <a:avLst>
              <a:gd name="adj1" fmla="val 8333"/>
              <a:gd name="adj2" fmla="val 13628"/>
            </a:avLst>
          </a:prstGeom>
          <a:ln w="12700"/>
          <a:effectLst/>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dirty="0"/>
          </a:p>
        </p:txBody>
      </p:sp>
      <p:sp>
        <p:nvSpPr>
          <p:cNvPr id="66" name="線吹き出し 1 (枠付き) 65"/>
          <p:cNvSpPr/>
          <p:nvPr/>
        </p:nvSpPr>
        <p:spPr>
          <a:xfrm>
            <a:off x="3164222" y="2915425"/>
            <a:ext cx="3455221" cy="590387"/>
          </a:xfrm>
          <a:prstGeom prst="borderCallout1">
            <a:avLst>
              <a:gd name="adj1" fmla="val 102087"/>
              <a:gd name="adj2" fmla="val 15113"/>
              <a:gd name="adj3" fmla="val 174152"/>
              <a:gd name="adj4" fmla="val 5323"/>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a:solidFill>
                  <a:schemeClr val="tx1"/>
                </a:solidFill>
                <a:latin typeface="Meiryo UI" panose="020B0604030504040204" pitchFamily="50" charset="-128"/>
                <a:ea typeface="Meiryo UI" panose="020B0604030504040204" pitchFamily="50" charset="-128"/>
              </a:rPr>
              <a:t>(</a:t>
            </a:r>
            <a:r>
              <a:rPr lang="en-US" altLang="ja-JP" sz="1200" dirty="0" smtClean="0">
                <a:solidFill>
                  <a:schemeClr val="tx1"/>
                </a:solidFill>
                <a:latin typeface="Meiryo UI" panose="020B0604030504040204" pitchFamily="50" charset="-128"/>
                <a:ea typeface="Meiryo UI" panose="020B0604030504040204" pitchFamily="50" charset="-128"/>
              </a:rPr>
              <a:t>1)</a:t>
            </a:r>
            <a:r>
              <a:rPr lang="ja-JP" altLang="en-US" sz="1200" dirty="0" smtClean="0">
                <a:solidFill>
                  <a:schemeClr val="tx1"/>
                </a:solidFill>
                <a:latin typeface="Meiryo UI" panose="020B0604030504040204" pitchFamily="50" charset="-128"/>
                <a:ea typeface="Meiryo UI" panose="020B0604030504040204" pitchFamily="50" charset="-128"/>
              </a:rPr>
              <a:t>認定</a:t>
            </a:r>
            <a:r>
              <a:rPr lang="ja-JP" altLang="en-US" sz="1200" dirty="0">
                <a:solidFill>
                  <a:schemeClr val="tx1"/>
                </a:solidFill>
                <a:latin typeface="Meiryo UI" panose="020B0604030504040204" pitchFamily="50" charset="-128"/>
                <a:ea typeface="Meiryo UI" panose="020B0604030504040204" pitchFamily="50" charset="-128"/>
              </a:rPr>
              <a:t>領域への</a:t>
            </a:r>
            <a:r>
              <a:rPr lang="ja-JP" altLang="en-US" sz="1200" dirty="0" smtClean="0">
                <a:solidFill>
                  <a:schemeClr val="tx1"/>
                </a:solidFill>
                <a:latin typeface="Meiryo UI" panose="020B0604030504040204" pitchFamily="50" charset="-128"/>
                <a:ea typeface="Meiryo UI" panose="020B0604030504040204" pitchFamily="50" charset="-128"/>
              </a:rPr>
              <a:t>取込対象候補患者数と</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取込対象患者数が一致することを確認する。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rgbClr val="FF0000"/>
                </a:solidFill>
                <a:latin typeface="Meiryo UI" panose="020B0604030504040204" pitchFamily="50" charset="-128"/>
                <a:ea typeface="Meiryo UI" panose="020B0604030504040204" pitchFamily="50" charset="-128"/>
              </a:rPr>
              <a:t>④</a:t>
            </a:r>
            <a:r>
              <a:rPr lang="en-US" altLang="ja-JP" sz="1200" dirty="0" smtClean="0">
                <a:solidFill>
                  <a:srgbClr val="FF0000"/>
                </a:solidFill>
                <a:latin typeface="Meiryo UI" panose="020B0604030504040204" pitchFamily="50" charset="-128"/>
                <a:ea typeface="Meiryo UI" panose="020B0604030504040204" pitchFamily="50" charset="-128"/>
              </a:rPr>
              <a:t>[=</a:t>
            </a:r>
            <a:r>
              <a:rPr lang="ja-JP" altLang="en-US" sz="1200" dirty="0" smtClean="0">
                <a:solidFill>
                  <a:srgbClr val="FF0000"/>
                </a:solidFill>
                <a:latin typeface="Meiryo UI" panose="020B0604030504040204" pitchFamily="50" charset="-128"/>
                <a:ea typeface="Meiryo UI" panose="020B0604030504040204" pitchFamily="50" charset="-128"/>
              </a:rPr>
              <a:t>①</a:t>
            </a:r>
            <a:r>
              <a:rPr lang="en-US" altLang="ja-JP" sz="1200" dirty="0" smtClean="0">
                <a:solidFill>
                  <a:srgbClr val="FF0000"/>
                </a:solidFill>
                <a:latin typeface="Meiryo UI" panose="020B0604030504040204" pitchFamily="50" charset="-128"/>
                <a:ea typeface="Meiryo UI" panose="020B0604030504040204" pitchFamily="50" charset="-128"/>
              </a:rPr>
              <a:t>-</a:t>
            </a:r>
            <a:r>
              <a:rPr lang="ja-JP" altLang="en-US" sz="1200" dirty="0" smtClean="0">
                <a:solidFill>
                  <a:srgbClr val="FF0000"/>
                </a:solidFill>
                <a:latin typeface="Meiryo UI" panose="020B0604030504040204" pitchFamily="50" charset="-128"/>
                <a:ea typeface="Meiryo UI" panose="020B0604030504040204" pitchFamily="50" charset="-128"/>
              </a:rPr>
              <a:t>②</a:t>
            </a:r>
            <a:r>
              <a:rPr lang="en-US" altLang="ja-JP" sz="1200" dirty="0" smtClean="0">
                <a:solidFill>
                  <a:srgbClr val="FF0000"/>
                </a:solidFill>
                <a:latin typeface="Meiryo UI" panose="020B0604030504040204" pitchFamily="50" charset="-128"/>
                <a:ea typeface="Meiryo UI" panose="020B0604030504040204" pitchFamily="50" charset="-128"/>
              </a:rPr>
              <a:t>+</a:t>
            </a:r>
            <a:r>
              <a:rPr lang="ja-JP" altLang="en-US" sz="1200" dirty="0" smtClean="0">
                <a:solidFill>
                  <a:srgbClr val="FF0000"/>
                </a:solidFill>
                <a:latin typeface="Meiryo UI" panose="020B0604030504040204" pitchFamily="50" charset="-128"/>
                <a:ea typeface="Meiryo UI" panose="020B0604030504040204" pitchFamily="50" charset="-128"/>
              </a:rPr>
              <a:t>③</a:t>
            </a:r>
            <a:r>
              <a:rPr lang="en-US" altLang="ja-JP" sz="1200" dirty="0" smtClean="0">
                <a:solidFill>
                  <a:srgbClr val="FF0000"/>
                </a:solidFill>
                <a:latin typeface="Meiryo UI" panose="020B0604030504040204" pitchFamily="50" charset="-128"/>
                <a:ea typeface="Meiryo UI" panose="020B0604030504040204" pitchFamily="50" charset="-128"/>
              </a:rPr>
              <a:t>]</a:t>
            </a:r>
            <a:r>
              <a:rPr lang="ja-JP" altLang="en-US" sz="1200" dirty="0" smtClean="0">
                <a:solidFill>
                  <a:srgbClr val="FF0000"/>
                </a:solidFill>
                <a:latin typeface="Meiryo UI" panose="020B0604030504040204" pitchFamily="50" charset="-128"/>
                <a:ea typeface="Meiryo UI" panose="020B0604030504040204" pitchFamily="50" charset="-128"/>
              </a:rPr>
              <a:t>と⑤の患者数が一致すること</a:t>
            </a:r>
            <a:r>
              <a:rPr lang="ja-JP" altLang="en-US" sz="1200" dirty="0" smtClean="0">
                <a:solidFill>
                  <a:schemeClr val="tx1"/>
                </a:solidFill>
                <a:latin typeface="Meiryo UI" panose="020B0604030504040204" pitchFamily="50" charset="-128"/>
                <a:ea typeface="Meiryo UI" panose="020B0604030504040204" pitchFamily="50" charset="-128"/>
              </a:rPr>
              <a:t>）</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68" name="線吹き出し 1 (枠付き) 67"/>
          <p:cNvSpPr/>
          <p:nvPr/>
        </p:nvSpPr>
        <p:spPr>
          <a:xfrm>
            <a:off x="6700716" y="2915425"/>
            <a:ext cx="3018260" cy="590387"/>
          </a:xfrm>
          <a:prstGeom prst="borderCallout1">
            <a:avLst>
              <a:gd name="adj1" fmla="val 102087"/>
              <a:gd name="adj2" fmla="val 15113"/>
              <a:gd name="adj3" fmla="val 232065"/>
              <a:gd name="adj4" fmla="val -48504"/>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tx1"/>
                </a:solidFill>
                <a:latin typeface="Meiryo UI" panose="020B0604030504040204" pitchFamily="50" charset="-128"/>
                <a:ea typeface="Meiryo UI" panose="020B0604030504040204" pitchFamily="50" charset="-128"/>
              </a:rPr>
              <a:t>(3)</a:t>
            </a:r>
            <a:r>
              <a:rPr lang="ja-JP" altLang="en-US" sz="1200" dirty="0" smtClean="0">
                <a:solidFill>
                  <a:schemeClr val="tx1"/>
                </a:solidFill>
                <a:latin typeface="Meiryo UI" panose="020B0604030504040204" pitchFamily="50" charset="-128"/>
                <a:ea typeface="Meiryo UI" panose="020B0604030504040204" pitchFamily="50" charset="-128"/>
              </a:rPr>
              <a:t> 認定</a:t>
            </a:r>
            <a:r>
              <a:rPr lang="ja-JP" altLang="en-US" sz="1200" dirty="0">
                <a:solidFill>
                  <a:schemeClr val="tx1"/>
                </a:solidFill>
                <a:latin typeface="Meiryo UI" panose="020B0604030504040204" pitchFamily="50" charset="-128"/>
                <a:ea typeface="Meiryo UI" panose="020B0604030504040204" pitchFamily="50" charset="-128"/>
              </a:rPr>
              <a:t>領域へ</a:t>
            </a:r>
            <a:r>
              <a:rPr lang="ja-JP" altLang="en-US" sz="1200" dirty="0" smtClean="0">
                <a:solidFill>
                  <a:schemeClr val="tx1"/>
                </a:solidFill>
                <a:latin typeface="Meiryo UI" panose="020B0604030504040204" pitchFamily="50" charset="-128"/>
                <a:ea typeface="Meiryo UI" panose="020B0604030504040204" pitchFamily="50" charset="-128"/>
              </a:rPr>
              <a:t>の取込対象患者数と取込</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実績データの患者数が一致することを確認する。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rgbClr val="FF0000"/>
                </a:solidFill>
                <a:latin typeface="Meiryo UI" panose="020B0604030504040204" pitchFamily="50" charset="-128"/>
                <a:ea typeface="Meiryo UI" panose="020B0604030504040204" pitchFamily="50" charset="-128"/>
              </a:rPr>
              <a:t>⑤</a:t>
            </a:r>
            <a:r>
              <a:rPr lang="ja-JP" altLang="en-US" sz="1200" dirty="0">
                <a:solidFill>
                  <a:srgbClr val="FF0000"/>
                </a:solidFill>
                <a:latin typeface="Meiryo UI" panose="020B0604030504040204" pitchFamily="50" charset="-128"/>
                <a:ea typeface="Meiryo UI" panose="020B0604030504040204" pitchFamily="50" charset="-128"/>
              </a:rPr>
              <a:t>と⑥</a:t>
            </a:r>
            <a:r>
              <a:rPr lang="ja-JP" altLang="en-US" sz="1200" dirty="0" smtClean="0">
                <a:solidFill>
                  <a:srgbClr val="FF0000"/>
                </a:solidFill>
                <a:latin typeface="Meiryo UI" panose="020B0604030504040204" pitchFamily="50" charset="-128"/>
                <a:ea typeface="Meiryo UI" panose="020B0604030504040204" pitchFamily="50" charset="-128"/>
              </a:rPr>
              <a:t>の患者数が一致すること</a:t>
            </a:r>
            <a:r>
              <a:rPr lang="ja-JP" altLang="en-US" sz="1200" dirty="0" smtClean="0">
                <a:solidFill>
                  <a:schemeClr val="tx1"/>
                </a:solidFill>
                <a:latin typeface="Meiryo UI" panose="020B0604030504040204" pitchFamily="50" charset="-128"/>
                <a:ea typeface="Meiryo UI" panose="020B0604030504040204" pitchFamily="50" charset="-128"/>
              </a:rPr>
              <a:t>）</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78" name="正方形/長方形 77"/>
          <p:cNvSpPr/>
          <p:nvPr/>
        </p:nvSpPr>
        <p:spPr>
          <a:xfrm>
            <a:off x="3822922" y="5512390"/>
            <a:ext cx="1798360" cy="414151"/>
          </a:xfrm>
          <a:prstGeom prst="rect">
            <a:avLst/>
          </a:prstGeom>
          <a:solidFill>
            <a:schemeClr val="accent6">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tx1"/>
                </a:solidFill>
              </a:rPr>
              <a:t>認定領域</a:t>
            </a:r>
            <a:r>
              <a:rPr lang="ja-JP" altLang="en-US" sz="1100" dirty="0">
                <a:solidFill>
                  <a:schemeClr val="tx1"/>
                </a:solidFill>
              </a:rPr>
              <a:t>のオプトアウト</a:t>
            </a:r>
          </a:p>
          <a:p>
            <a:pPr algn="ctr"/>
            <a:r>
              <a:rPr lang="ja-JP" altLang="en-US" sz="1100" dirty="0" smtClean="0">
                <a:solidFill>
                  <a:schemeClr val="tx1"/>
                </a:solidFill>
              </a:rPr>
              <a:t>削除</a:t>
            </a:r>
            <a:r>
              <a:rPr lang="ja-JP" altLang="en-US" sz="1100" dirty="0">
                <a:solidFill>
                  <a:schemeClr val="tx1"/>
                </a:solidFill>
              </a:rPr>
              <a:t>対象</a:t>
            </a:r>
            <a:r>
              <a:rPr lang="ja-JP" altLang="en-US" sz="1100" dirty="0" smtClean="0">
                <a:solidFill>
                  <a:schemeClr val="tx1"/>
                </a:solidFill>
              </a:rPr>
              <a:t>患者数</a:t>
            </a:r>
            <a:endParaRPr kumimoji="1" lang="ja-JP" altLang="en-US" sz="1100" dirty="0">
              <a:solidFill>
                <a:schemeClr val="tx1"/>
              </a:solidFill>
            </a:endParaRPr>
          </a:p>
        </p:txBody>
      </p:sp>
      <p:sp>
        <p:nvSpPr>
          <p:cNvPr id="70" name="線吹き出し 1 (枠付き) 69"/>
          <p:cNvSpPr/>
          <p:nvPr/>
        </p:nvSpPr>
        <p:spPr>
          <a:xfrm>
            <a:off x="3167378" y="5154997"/>
            <a:ext cx="2309095" cy="842465"/>
          </a:xfrm>
          <a:prstGeom prst="borderCallout1">
            <a:avLst>
              <a:gd name="adj1" fmla="val -789"/>
              <a:gd name="adj2" fmla="val 11325"/>
              <a:gd name="adj3" fmla="val -35735"/>
              <a:gd name="adj4" fmla="val 58486"/>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tx1"/>
                </a:solidFill>
                <a:latin typeface="Meiryo UI" panose="020B0604030504040204" pitchFamily="50" charset="-128"/>
                <a:ea typeface="Meiryo UI" panose="020B0604030504040204" pitchFamily="50" charset="-128"/>
              </a:rPr>
              <a:t>(2)</a:t>
            </a:r>
            <a:r>
              <a:rPr lang="ja-JP" altLang="en-US" sz="1200" dirty="0" smtClean="0">
                <a:solidFill>
                  <a:schemeClr val="tx1"/>
                </a:solidFill>
                <a:latin typeface="Meiryo UI" panose="020B0604030504040204" pitchFamily="50" charset="-128"/>
                <a:ea typeface="Meiryo UI" panose="020B0604030504040204" pitchFamily="50" charset="-128"/>
              </a:rPr>
              <a:t>認定領域への取込対象患者</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において</a:t>
            </a:r>
            <a:r>
              <a:rPr lang="ja-JP" altLang="en-US" sz="1200" dirty="0" smtClean="0">
                <a:solidFill>
                  <a:srgbClr val="FF0000"/>
                </a:solidFill>
                <a:latin typeface="Meiryo UI" panose="020B0604030504040204" pitchFamily="50" charset="-128"/>
                <a:ea typeface="Meiryo UI" panose="020B0604030504040204" pitchFamily="50" charset="-128"/>
              </a:rPr>
              <a:t>未通知およびオプトアウト</a:t>
            </a:r>
            <a:r>
              <a:rPr lang="ja-JP" altLang="en-US" sz="1200" dirty="0">
                <a:solidFill>
                  <a:srgbClr val="FF0000"/>
                </a:solidFill>
                <a:latin typeface="Meiryo UI" panose="020B0604030504040204" pitchFamily="50" charset="-128"/>
                <a:ea typeface="Meiryo UI" panose="020B0604030504040204" pitchFamily="50" charset="-128"/>
              </a:rPr>
              <a:t>対象の</a:t>
            </a:r>
            <a:r>
              <a:rPr lang="ja-JP" altLang="en-US" sz="1200" dirty="0" smtClean="0">
                <a:solidFill>
                  <a:srgbClr val="FF0000"/>
                </a:solidFill>
                <a:latin typeface="Meiryo UI" panose="020B0604030504040204" pitchFamily="50" charset="-128"/>
                <a:ea typeface="Meiryo UI" panose="020B0604030504040204" pitchFamily="50" charset="-128"/>
              </a:rPr>
              <a:t>患者が存在しないこと</a:t>
            </a:r>
            <a:endParaRPr kumimoji="1" lang="en-US" altLang="ja-JP" sz="1200" dirty="0" smtClean="0">
              <a:solidFill>
                <a:srgbClr val="FF0000"/>
              </a:solidFill>
              <a:latin typeface="Meiryo UI" panose="020B0604030504040204" pitchFamily="50" charset="-128"/>
              <a:ea typeface="Meiryo UI" panose="020B0604030504040204" pitchFamily="50" charset="-128"/>
            </a:endParaRPr>
          </a:p>
        </p:txBody>
      </p:sp>
      <p:cxnSp>
        <p:nvCxnSpPr>
          <p:cNvPr id="72" name="直線コネクタ 71"/>
          <p:cNvCxnSpPr/>
          <p:nvPr/>
        </p:nvCxnSpPr>
        <p:spPr>
          <a:xfrm flipH="1" flipV="1">
            <a:off x="3704857" y="3520679"/>
            <a:ext cx="814754" cy="746417"/>
          </a:xfrm>
          <a:prstGeom prst="line">
            <a:avLst/>
          </a:prstGeom>
          <a:ln w="1905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3" name="直線コネクタ 72"/>
          <p:cNvCxnSpPr/>
          <p:nvPr/>
        </p:nvCxnSpPr>
        <p:spPr>
          <a:xfrm flipH="1" flipV="1">
            <a:off x="7147966" y="3505814"/>
            <a:ext cx="872908" cy="731666"/>
          </a:xfrm>
          <a:prstGeom prst="line">
            <a:avLst/>
          </a:prstGeom>
          <a:ln w="1905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74" name="テキスト ボックス 73"/>
          <p:cNvSpPr txBox="1"/>
          <p:nvPr/>
        </p:nvSpPr>
        <p:spPr>
          <a:xfrm>
            <a:off x="1361927" y="2397506"/>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既存取込済み患者のうち</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オプトアウト</a:t>
            </a:r>
            <a:r>
              <a:rPr lang="ja-JP" altLang="en-US" sz="1050" kern="0" dirty="0">
                <a:solidFill>
                  <a:srgbClr val="404040"/>
                </a:solidFill>
                <a:latin typeface="Meiryo UI" panose="020B0604030504040204" pitchFamily="50" charset="-128"/>
                <a:ea typeface="Meiryo UI" panose="020B0604030504040204" pitchFamily="50" charset="-128"/>
              </a:rPr>
              <a:t>対象</a:t>
            </a:r>
            <a:r>
              <a:rPr lang="ja-JP" altLang="en-US" sz="1050" kern="0" dirty="0" smtClean="0">
                <a:solidFill>
                  <a:srgbClr val="404040"/>
                </a:solidFill>
                <a:latin typeface="Meiryo UI" panose="020B0604030504040204" pitchFamily="50" charset="-128"/>
                <a:ea typeface="Meiryo UI" panose="020B0604030504040204" pitchFamily="50" charset="-128"/>
              </a:rPr>
              <a:t>患者のデータを抽出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71" name="線吹き出し 1 (枠付き) 70"/>
          <p:cNvSpPr/>
          <p:nvPr/>
        </p:nvSpPr>
        <p:spPr>
          <a:xfrm>
            <a:off x="5566315" y="5170171"/>
            <a:ext cx="2309095" cy="842465"/>
          </a:xfrm>
          <a:prstGeom prst="borderCallout1">
            <a:avLst>
              <a:gd name="adj1" fmla="val 16200"/>
              <a:gd name="adj2" fmla="val 100511"/>
              <a:gd name="adj3" fmla="val -42341"/>
              <a:gd name="adj4" fmla="val 114958"/>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tx1"/>
                </a:solidFill>
                <a:latin typeface="Meiryo UI" panose="020B0604030504040204" pitchFamily="50" charset="-128"/>
                <a:ea typeface="Meiryo UI" panose="020B0604030504040204" pitchFamily="50" charset="-128"/>
              </a:rPr>
              <a:t>(4)</a:t>
            </a:r>
            <a:r>
              <a:rPr lang="ja-JP" altLang="en-US" sz="1200" dirty="0" smtClean="0">
                <a:solidFill>
                  <a:schemeClr val="tx1"/>
                </a:solidFill>
                <a:latin typeface="Meiryo UI" panose="020B0604030504040204" pitchFamily="50" charset="-128"/>
                <a:ea typeface="Meiryo UI" panose="020B0604030504040204" pitchFamily="50" charset="-128"/>
              </a:rPr>
              <a:t>取込実績データにおいて</a:t>
            </a:r>
            <a:r>
              <a:rPr lang="ja-JP" altLang="en-US" sz="1200" dirty="0" smtClean="0">
                <a:solidFill>
                  <a:srgbClr val="FF0000"/>
                </a:solidFill>
                <a:latin typeface="Meiryo UI" panose="020B0604030504040204" pitchFamily="50" charset="-128"/>
                <a:ea typeface="Meiryo UI" panose="020B0604030504040204" pitchFamily="50" charset="-128"/>
              </a:rPr>
              <a:t>未通知およびオプトアウト</a:t>
            </a:r>
            <a:r>
              <a:rPr lang="ja-JP" altLang="en-US" sz="1200" dirty="0">
                <a:solidFill>
                  <a:srgbClr val="FF0000"/>
                </a:solidFill>
                <a:latin typeface="Meiryo UI" panose="020B0604030504040204" pitchFamily="50" charset="-128"/>
                <a:ea typeface="Meiryo UI" panose="020B0604030504040204" pitchFamily="50" charset="-128"/>
              </a:rPr>
              <a:t>対象の</a:t>
            </a:r>
            <a:r>
              <a:rPr lang="ja-JP" altLang="en-US" sz="1200" dirty="0" smtClean="0">
                <a:solidFill>
                  <a:srgbClr val="FF0000"/>
                </a:solidFill>
                <a:latin typeface="Meiryo UI" panose="020B0604030504040204" pitchFamily="50" charset="-128"/>
                <a:ea typeface="Meiryo UI" panose="020B0604030504040204" pitchFamily="50" charset="-128"/>
              </a:rPr>
              <a:t>患者が存在しないこと</a:t>
            </a:r>
            <a:endParaRPr kumimoji="1" lang="en-US" altLang="ja-JP" sz="1200" dirty="0" smtClean="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96706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rotWithShape="1">
          <a:blip r:embed="rId2"/>
          <a:srcRect l="1324" t="20809" r="6363" b="5870"/>
          <a:stretch/>
        </p:blipFill>
        <p:spPr>
          <a:xfrm>
            <a:off x="369880" y="1717288"/>
            <a:ext cx="9186989" cy="4223289"/>
          </a:xfrm>
          <a:prstGeom prst="rect">
            <a:avLst/>
          </a:prstGeom>
          <a:ln>
            <a:solidFill>
              <a:schemeClr val="tx1"/>
            </a:solidFill>
          </a:ln>
        </p:spPr>
      </p:pic>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個別取込処理の確認結果</a:t>
            </a:r>
            <a:r>
              <a:rPr lang="ja-JP" altLang="en-US" sz="1800" b="1" dirty="0">
                <a:latin typeface="Meiryo UI" panose="020B0604030504040204" pitchFamily="50" charset="-128"/>
                <a:ea typeface="Meiryo UI" panose="020B0604030504040204" pitchFamily="50" charset="-128"/>
              </a:rPr>
              <a:t>報告書（</a:t>
            </a:r>
            <a:r>
              <a:rPr lang="ja-JP" altLang="en-US" sz="1800" b="1" dirty="0" smtClean="0">
                <a:latin typeface="Meiryo UI" panose="020B0604030504040204" pitchFamily="50" charset="-128"/>
                <a:ea typeface="Meiryo UI" panose="020B0604030504040204" pitchFamily="50" charset="-128"/>
              </a:rPr>
              <a:t>取込対象分）</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個別取込処理の取込対象患者の確認結果報告書の形式は</a:t>
            </a:r>
            <a:r>
              <a:rPr lang="ja-JP" altLang="en-US" dirty="0">
                <a:latin typeface="Meiryo UI" panose="020B0604030504040204" pitchFamily="50" charset="-128"/>
                <a:ea typeface="Meiryo UI" panose="020B0604030504040204" pitchFamily="50" charset="-128"/>
              </a:rPr>
              <a:t>以下の通り</a:t>
            </a:r>
            <a:r>
              <a:rPr lang="ja-JP" altLang="en-US" dirty="0" smtClean="0">
                <a:latin typeface="Meiryo UI" panose="020B0604030504040204" pitchFamily="50" charset="-128"/>
                <a:ea typeface="Meiryo UI" panose="020B0604030504040204" pitchFamily="50" charset="-128"/>
              </a:rPr>
              <a:t>。</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エラー患者データ作成と同様で施設別に集計した内容と確認結果を一覧化し、</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取込前の確認結果報告書に取込後には追記する形式で報告する。</a:t>
            </a:r>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p:txBody>
      </p:sp>
      <p:sp>
        <p:nvSpPr>
          <p:cNvPr id="39" name="線吹き出し 1 (枠付き) 38"/>
          <p:cNvSpPr/>
          <p:nvPr/>
        </p:nvSpPr>
        <p:spPr>
          <a:xfrm>
            <a:off x="3226279" y="5418328"/>
            <a:ext cx="2665563" cy="451800"/>
          </a:xfrm>
          <a:prstGeom prst="borderCallout1">
            <a:avLst>
              <a:gd name="adj1" fmla="val -2927"/>
              <a:gd name="adj2" fmla="val 14667"/>
              <a:gd name="adj3" fmla="val -38824"/>
              <a:gd name="adj4" fmla="val -13352"/>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取込前確認結果報告時の記載範囲</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6" name="正方形/長方形 5"/>
          <p:cNvSpPr/>
          <p:nvPr/>
        </p:nvSpPr>
        <p:spPr>
          <a:xfrm>
            <a:off x="1882615" y="2457713"/>
            <a:ext cx="5376926" cy="274243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線吹き出し 1 (枠付き) 40"/>
          <p:cNvSpPr/>
          <p:nvPr/>
        </p:nvSpPr>
        <p:spPr>
          <a:xfrm>
            <a:off x="6633713" y="5418328"/>
            <a:ext cx="3105510" cy="451800"/>
          </a:xfrm>
          <a:prstGeom prst="borderCallout1">
            <a:avLst>
              <a:gd name="adj1" fmla="val 892"/>
              <a:gd name="adj2" fmla="val 37723"/>
              <a:gd name="adj3" fmla="val -44552"/>
              <a:gd name="adj4" fmla="val 25613"/>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取込後確認結果報告時の記載（追記）範囲</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43" name="正方形/長方形 42"/>
          <p:cNvSpPr/>
          <p:nvPr/>
        </p:nvSpPr>
        <p:spPr>
          <a:xfrm>
            <a:off x="7279431" y="2457713"/>
            <a:ext cx="2277438" cy="274243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9835522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nvPr>
        </p:nvGraphicFramePr>
        <p:xfrm>
          <a:off x="437322" y="1046395"/>
          <a:ext cx="9166645" cy="5269416"/>
        </p:xfrm>
        <a:graphic>
          <a:graphicData uri="http://schemas.openxmlformats.org/drawingml/2006/table">
            <a:tbl>
              <a:tblPr firstRow="1" bandRow="1">
                <a:tableStyleId>{5940675A-B579-460E-94D1-54222C63F5DA}</a:tableStyleId>
              </a:tblPr>
              <a:tblGrid>
                <a:gridCol w="243171">
                  <a:extLst>
                    <a:ext uri="{9D8B030D-6E8A-4147-A177-3AD203B41FA5}">
                      <a16:colId xmlns:a16="http://schemas.microsoft.com/office/drawing/2014/main" val="2318507057"/>
                    </a:ext>
                  </a:extLst>
                </a:gridCol>
                <a:gridCol w="2703681">
                  <a:extLst>
                    <a:ext uri="{9D8B030D-6E8A-4147-A177-3AD203B41FA5}">
                      <a16:colId xmlns:a16="http://schemas.microsoft.com/office/drawing/2014/main" val="351072455"/>
                    </a:ext>
                  </a:extLst>
                </a:gridCol>
                <a:gridCol w="2475937">
                  <a:extLst>
                    <a:ext uri="{9D8B030D-6E8A-4147-A177-3AD203B41FA5}">
                      <a16:colId xmlns:a16="http://schemas.microsoft.com/office/drawing/2014/main" val="2577403586"/>
                    </a:ext>
                  </a:extLst>
                </a:gridCol>
                <a:gridCol w="1645920">
                  <a:extLst>
                    <a:ext uri="{9D8B030D-6E8A-4147-A177-3AD203B41FA5}">
                      <a16:colId xmlns:a16="http://schemas.microsoft.com/office/drawing/2014/main" val="3131365452"/>
                    </a:ext>
                  </a:extLst>
                </a:gridCol>
                <a:gridCol w="2097936">
                  <a:extLst>
                    <a:ext uri="{9D8B030D-6E8A-4147-A177-3AD203B41FA5}">
                      <a16:colId xmlns:a16="http://schemas.microsoft.com/office/drawing/2014/main" val="1184784820"/>
                    </a:ext>
                  </a:extLst>
                </a:gridCol>
              </a:tblGrid>
              <a:tr h="273522">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取込前処理</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取込前確認</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認定領域への反映</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取込後確認</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97563427"/>
                  </a:ext>
                </a:extLst>
              </a:tr>
              <a:tr h="1807879">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kumimoji="1" lang="ja-JP" altLang="en-US" sz="1200" dirty="0" smtClean="0"/>
                        <a:t>データフロー</a:t>
                      </a:r>
                    </a:p>
                  </a:txBody>
                  <a:tcPr vert="eaVert" anchor="ctr"/>
                </a:tc>
                <a:tc gridSpan="4">
                  <a:txBody>
                    <a:bodyPr/>
                    <a:lstStyle/>
                    <a:p>
                      <a:endParaRPr kumimoji="1" lang="ja-JP" altLang="en-US" dirty="0"/>
                    </a:p>
                  </a:txBody>
                  <a:tcPr/>
                </a:tc>
                <a:tc hMerge="1">
                  <a:txBody>
                    <a:bodyPr/>
                    <a:lstStyle/>
                    <a:p>
                      <a:endParaRPr kumimoji="1" lang="ja-JP" altLang="en-US"/>
                    </a:p>
                  </a:txBody>
                  <a:tcPr/>
                </a:tc>
                <a:tc hMerge="1">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kumimoji="1" lang="ja-JP" altLang="en-US" sz="1200" dirty="0" smtClean="0"/>
                    </a:p>
                  </a:txBody>
                  <a:tcPr/>
                </a:tc>
                <a:tc hMerge="1">
                  <a:txBody>
                    <a:bodyPr/>
                    <a:lstStyle/>
                    <a:p>
                      <a:endParaRPr kumimoji="1" lang="ja-JP" altLang="en-US"/>
                    </a:p>
                  </a:txBody>
                  <a:tcPr/>
                </a:tc>
                <a:extLst>
                  <a:ext uri="{0D108BD9-81ED-4DB2-BD59-A6C34878D82A}">
                    <a16:rowId xmlns:a16="http://schemas.microsoft.com/office/drawing/2014/main" val="3304457292"/>
                  </a:ext>
                </a:extLst>
              </a:tr>
              <a:tr h="3187217">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kumimoji="1" lang="ja-JP" altLang="en-US" sz="1200" dirty="0" smtClean="0"/>
                        <a:t>妥当性確認内容</a:t>
                      </a:r>
                    </a:p>
                  </a:txBody>
                  <a:tcPr vert="eaVert" anchor="ctr"/>
                </a:tc>
                <a:tc gridSpan="4">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226445499"/>
                  </a:ext>
                </a:extLst>
              </a:tr>
            </a:tbl>
          </a:graphicData>
        </a:graphic>
      </p:graphicFrame>
      <p:sp>
        <p:nvSpPr>
          <p:cNvPr id="84" name="テキスト ボックス 83"/>
          <p:cNvSpPr txBox="1"/>
          <p:nvPr/>
        </p:nvSpPr>
        <p:spPr>
          <a:xfrm>
            <a:off x="3246519" y="1747787"/>
            <a:ext cx="889987" cy="261610"/>
          </a:xfrm>
          <a:prstGeom prst="rect">
            <a:avLst/>
          </a:prstGeom>
          <a:noFill/>
        </p:spPr>
        <p:txBody>
          <a:bodyPr wrap="square" rtlCol="0">
            <a:spAutoFit/>
          </a:bodyPr>
          <a:lstStyle/>
          <a:p>
            <a:pPr algn="ctr"/>
            <a:r>
              <a:rPr lang="zh-CN" altLang="en-US" sz="1100" dirty="0" smtClean="0">
                <a:solidFill>
                  <a:schemeClr val="bg1"/>
                </a:solidFill>
              </a:rPr>
              <a:t>①</a:t>
            </a:r>
            <a:endParaRPr lang="ja-JP" altLang="en-US" sz="1100" dirty="0">
              <a:solidFill>
                <a:schemeClr val="bg1"/>
              </a:solidFill>
            </a:endParaRPr>
          </a:p>
        </p:txBody>
      </p:sp>
      <p:sp>
        <p:nvSpPr>
          <p:cNvPr id="274" name="タイトル 6"/>
          <p:cNvSpPr>
            <a:spLocks noGrp="1"/>
          </p:cNvSpPr>
          <p:nvPr>
            <p:ph type="title"/>
          </p:nvPr>
        </p:nvSpPr>
        <p:spPr>
          <a:xfrm>
            <a:off x="203689" y="285111"/>
            <a:ext cx="9112191" cy="884660"/>
          </a:xfrm>
        </p:spPr>
        <p:txBody>
          <a:bodyPr>
            <a:noAutofit/>
          </a:bodyPr>
          <a:lstStyle/>
          <a:p>
            <a:r>
              <a:rPr lang="en-US" altLang="ja-JP" sz="1600" b="1" dirty="0">
                <a:latin typeface="Meiryo UI" panose="020B0604030504040204" pitchFamily="50" charset="-128"/>
                <a:ea typeface="Meiryo UI" panose="020B0604030504040204" pitchFamily="50" charset="-128"/>
              </a:rPr>
              <a:t>MML</a:t>
            </a:r>
            <a:r>
              <a:rPr lang="ja-JP" altLang="en-US" sz="1600" b="1" dirty="0">
                <a:latin typeface="Meiryo UI" panose="020B0604030504040204" pitchFamily="50" charset="-128"/>
                <a:ea typeface="Meiryo UI" panose="020B0604030504040204" pitchFamily="50" charset="-128"/>
              </a:rPr>
              <a:t>個別取込処理（新規取込）の妥当性確認フローでの確認内容（オプトアウト削除分）</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a:latin typeface="Meiryo UI" panose="020B0604030504040204" pitchFamily="50" charset="-128"/>
                <a:ea typeface="Meiryo UI" panose="020B0604030504040204" pitchFamily="50" charset="-128"/>
              </a:rPr>
              <a:t>MML</a:t>
            </a:r>
            <a:r>
              <a:rPr lang="ja-JP" altLang="en-US" dirty="0">
                <a:latin typeface="Meiryo UI" panose="020B0604030504040204" pitchFamily="50" charset="-128"/>
                <a:ea typeface="Meiryo UI" panose="020B0604030504040204" pitchFamily="50" charset="-128"/>
              </a:rPr>
              <a:t>個別取込処理の妥当性確認の内容は以下の通り。</a:t>
            </a:r>
            <a:endParaRPr lang="en-US" altLang="ja-JP" dirty="0">
              <a:latin typeface="Meiryo UI" panose="020B0604030504040204" pitchFamily="50" charset="-128"/>
              <a:ea typeface="Meiryo UI" panose="020B0604030504040204" pitchFamily="50" charset="-128"/>
            </a:endParaRPr>
          </a:p>
        </p:txBody>
      </p:sp>
      <p:sp>
        <p:nvSpPr>
          <p:cNvPr id="42" name="フローチャート: 磁気ディスク 41"/>
          <p:cNvSpPr/>
          <p:nvPr/>
        </p:nvSpPr>
        <p:spPr>
          <a:xfrm>
            <a:off x="926053" y="1482767"/>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100" b="1" dirty="0">
                <a:solidFill>
                  <a:schemeClr val="tx2">
                    <a:lumMod val="75000"/>
                    <a:lumOff val="25000"/>
                  </a:schemeClr>
                </a:solidFill>
              </a:rPr>
              <a:t>MML</a:t>
            </a:r>
            <a:r>
              <a:rPr lang="ja-JP" altLang="en-US" sz="1200" b="1" dirty="0" smtClean="0">
                <a:solidFill>
                  <a:schemeClr val="tx2">
                    <a:lumMod val="75000"/>
                    <a:lumOff val="25000"/>
                  </a:schemeClr>
                </a:solidFill>
              </a:rPr>
              <a:t>個別</a:t>
            </a:r>
            <a:endParaRPr lang="en-US" altLang="ja-JP" sz="1200" b="1" dirty="0">
              <a:solidFill>
                <a:schemeClr val="tx2">
                  <a:lumMod val="75000"/>
                  <a:lumOff val="25000"/>
                </a:schemeClr>
              </a:solidFill>
            </a:endParaRPr>
          </a:p>
          <a:p>
            <a:pPr algn="ctr"/>
            <a:r>
              <a:rPr lang="ja-JP" altLang="en-US" sz="1200" b="1" dirty="0" smtClean="0">
                <a:solidFill>
                  <a:schemeClr val="tx2">
                    <a:lumMod val="75000"/>
                    <a:lumOff val="25000"/>
                  </a:schemeClr>
                </a:solidFill>
              </a:rPr>
              <a:t>取込</a:t>
            </a:r>
            <a:r>
              <a:rPr lang="ja-JP" altLang="en-US" sz="1200" b="1" dirty="0">
                <a:solidFill>
                  <a:schemeClr val="tx2">
                    <a:lumMod val="75000"/>
                    <a:lumOff val="25000"/>
                  </a:schemeClr>
                </a:solidFill>
              </a:rPr>
              <a:t>管理</a:t>
            </a:r>
            <a:endParaRPr lang="en-US" altLang="ja-JP" sz="1100" b="1" dirty="0">
              <a:solidFill>
                <a:schemeClr val="tx2">
                  <a:lumMod val="75000"/>
                  <a:lumOff val="25000"/>
                </a:schemeClr>
              </a:solidFill>
            </a:endParaRPr>
          </a:p>
        </p:txBody>
      </p:sp>
      <p:cxnSp>
        <p:nvCxnSpPr>
          <p:cNvPr id="48" name="直線コネクタ 47"/>
          <p:cNvCxnSpPr/>
          <p:nvPr/>
        </p:nvCxnSpPr>
        <p:spPr>
          <a:xfrm>
            <a:off x="5863223" y="1337140"/>
            <a:ext cx="0" cy="4978671"/>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a:xfrm>
            <a:off x="3374443" y="1337140"/>
            <a:ext cx="0" cy="4978671"/>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直線コネクタ 48"/>
          <p:cNvCxnSpPr/>
          <p:nvPr/>
        </p:nvCxnSpPr>
        <p:spPr>
          <a:xfrm>
            <a:off x="7509943" y="1345090"/>
            <a:ext cx="0" cy="4970721"/>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5" name="正方形/長方形 4"/>
          <p:cNvSpPr/>
          <p:nvPr/>
        </p:nvSpPr>
        <p:spPr>
          <a:xfrm>
            <a:off x="1163252" y="3353688"/>
            <a:ext cx="1597735" cy="478451"/>
          </a:xfrm>
          <a:prstGeom prst="rect">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solidFill>
              </a:rPr>
              <a:t>②取込不可患者数</a:t>
            </a:r>
          </a:p>
          <a:p>
            <a:pPr algn="ctr"/>
            <a:r>
              <a:rPr lang="ja-JP" altLang="en-US" sz="1100" dirty="0" smtClean="0">
                <a:solidFill>
                  <a:schemeClr val="tx1"/>
                </a:solidFill>
              </a:rPr>
              <a:t>（取込対象外</a:t>
            </a:r>
            <a:r>
              <a:rPr lang="ja-JP" altLang="en-US" sz="1100" dirty="0">
                <a:solidFill>
                  <a:schemeClr val="tx1"/>
                </a:solidFill>
              </a:rPr>
              <a:t>）</a:t>
            </a:r>
            <a:endParaRPr kumimoji="1" lang="ja-JP" altLang="en-US" sz="1100" dirty="0">
              <a:solidFill>
                <a:schemeClr val="tx1"/>
              </a:solidFill>
            </a:endParaRPr>
          </a:p>
        </p:txBody>
      </p:sp>
      <p:cxnSp>
        <p:nvCxnSpPr>
          <p:cNvPr id="52" name="直線矢印コネクタ 51"/>
          <p:cNvCxnSpPr>
            <a:stCxn id="42" idx="4"/>
            <a:endCxn id="39" idx="2"/>
          </p:cNvCxnSpPr>
          <p:nvPr/>
        </p:nvCxnSpPr>
        <p:spPr>
          <a:xfrm>
            <a:off x="1668221" y="1743869"/>
            <a:ext cx="1995886" cy="2417"/>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6" name="直線矢印コネクタ 55"/>
          <p:cNvCxnSpPr>
            <a:stCxn id="39" idx="5"/>
            <a:endCxn id="35" idx="2"/>
          </p:cNvCxnSpPr>
          <p:nvPr/>
        </p:nvCxnSpPr>
        <p:spPr>
          <a:xfrm flipV="1">
            <a:off x="4608152" y="1743869"/>
            <a:ext cx="1638304" cy="2417"/>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9" name="直線矢印コネクタ 58"/>
          <p:cNvCxnSpPr>
            <a:stCxn id="35" idx="4"/>
            <a:endCxn id="34" idx="2"/>
          </p:cNvCxnSpPr>
          <p:nvPr/>
        </p:nvCxnSpPr>
        <p:spPr>
          <a:xfrm flipV="1">
            <a:off x="6988624" y="1724648"/>
            <a:ext cx="1614112" cy="1922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3" name="テキスト ボックス 62"/>
          <p:cNvSpPr txBox="1"/>
          <p:nvPr/>
        </p:nvSpPr>
        <p:spPr>
          <a:xfrm>
            <a:off x="1913305" y="1353240"/>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取込対象（新規＋差分）</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MML</a:t>
            </a:r>
            <a:r>
              <a:rPr lang="ja-JP" altLang="en-US" sz="1050" kern="0" dirty="0" smtClean="0">
                <a:solidFill>
                  <a:srgbClr val="404040"/>
                </a:solidFill>
                <a:latin typeface="Meiryo UI" panose="020B0604030504040204" pitchFamily="50" charset="-128"/>
                <a:ea typeface="Meiryo UI" panose="020B0604030504040204" pitchFamily="50" charset="-128"/>
              </a:rPr>
              <a:t>ファイルを読み込む</a:t>
            </a:r>
            <a:endParaRPr lang="en-US" altLang="ja-JP" sz="1050" kern="0" dirty="0" smtClean="0">
              <a:solidFill>
                <a:srgbClr val="404040"/>
              </a:solidFill>
              <a:latin typeface="Meiryo UI" panose="020B0604030504040204" pitchFamily="50" charset="-128"/>
              <a:ea typeface="Meiryo UI" panose="020B0604030504040204" pitchFamily="50" charset="-128"/>
            </a:endParaRPr>
          </a:p>
        </p:txBody>
      </p:sp>
      <p:sp>
        <p:nvSpPr>
          <p:cNvPr id="67" name="テキスト ボックス 66"/>
          <p:cNvSpPr txBox="1"/>
          <p:nvPr/>
        </p:nvSpPr>
        <p:spPr>
          <a:xfrm>
            <a:off x="3730796" y="2073513"/>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認定領域への取込対象の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ユニーク患者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77" name="正方形/長方形 76"/>
          <p:cNvSpPr/>
          <p:nvPr/>
        </p:nvSpPr>
        <p:spPr>
          <a:xfrm>
            <a:off x="1163252" y="3840855"/>
            <a:ext cx="1597735" cy="639767"/>
          </a:xfrm>
          <a:prstGeom prst="rect">
            <a:avLst/>
          </a:prstGeom>
          <a:solidFill>
            <a:schemeClr val="accent4">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tx1"/>
                </a:solidFill>
              </a:rPr>
              <a:t>認定</a:t>
            </a:r>
            <a:r>
              <a:rPr lang="ja-JP" altLang="en-US" sz="1100" dirty="0">
                <a:solidFill>
                  <a:schemeClr val="tx1"/>
                </a:solidFill>
              </a:rPr>
              <a:t>領域への取込対象</a:t>
            </a:r>
          </a:p>
          <a:p>
            <a:pPr algn="ctr"/>
            <a:r>
              <a:rPr lang="ja-JP" altLang="en-US" sz="1100" dirty="0">
                <a:solidFill>
                  <a:schemeClr val="tx1"/>
                </a:solidFill>
              </a:rPr>
              <a:t>候補</a:t>
            </a:r>
            <a:r>
              <a:rPr lang="ja-JP" altLang="en-US" sz="1100" dirty="0" smtClean="0">
                <a:solidFill>
                  <a:schemeClr val="tx1"/>
                </a:solidFill>
              </a:rPr>
              <a:t>患者数（新規）</a:t>
            </a:r>
            <a:endParaRPr kumimoji="1" lang="ja-JP" altLang="en-US" sz="1100" dirty="0">
              <a:solidFill>
                <a:schemeClr val="tx1"/>
              </a:solidFill>
            </a:endParaRPr>
          </a:p>
        </p:txBody>
      </p:sp>
      <p:sp>
        <p:nvSpPr>
          <p:cNvPr id="81" name="正方形/長方形 80"/>
          <p:cNvSpPr/>
          <p:nvPr/>
        </p:nvSpPr>
        <p:spPr>
          <a:xfrm>
            <a:off x="3820376" y="3826475"/>
            <a:ext cx="1800906" cy="1273858"/>
          </a:xfrm>
          <a:prstGeom prst="rect">
            <a:avLst/>
          </a:prstGeom>
          <a:solidFill>
            <a:schemeClr val="accent3">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tx1"/>
                </a:solidFill>
              </a:rPr>
              <a:t>⑤認定領域への</a:t>
            </a:r>
            <a:endParaRPr lang="en-US" altLang="ja-JP" sz="1100" dirty="0" smtClean="0">
              <a:solidFill>
                <a:schemeClr val="tx1"/>
              </a:solidFill>
            </a:endParaRPr>
          </a:p>
          <a:p>
            <a:pPr algn="ctr"/>
            <a:r>
              <a:rPr lang="ja-JP" altLang="en-US" sz="1100" dirty="0" smtClean="0">
                <a:solidFill>
                  <a:schemeClr val="tx1"/>
                </a:solidFill>
              </a:rPr>
              <a:t>取込対象患者数</a:t>
            </a:r>
            <a:endParaRPr kumimoji="1" lang="ja-JP" altLang="en-US" sz="1100" dirty="0">
              <a:solidFill>
                <a:schemeClr val="tx1"/>
              </a:solidFill>
            </a:endParaRPr>
          </a:p>
        </p:txBody>
      </p:sp>
      <p:sp>
        <p:nvSpPr>
          <p:cNvPr id="82" name="正方形/長方形 81"/>
          <p:cNvSpPr/>
          <p:nvPr/>
        </p:nvSpPr>
        <p:spPr>
          <a:xfrm>
            <a:off x="7658894" y="3826476"/>
            <a:ext cx="1800906" cy="1266418"/>
          </a:xfrm>
          <a:prstGeom prst="rect">
            <a:avLst/>
          </a:prstGeom>
          <a:solidFill>
            <a:schemeClr val="accent3">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solidFill>
              </a:rPr>
              <a:t>⑥</a:t>
            </a:r>
            <a:r>
              <a:rPr lang="ja-JP" altLang="en-US" sz="1100" dirty="0" smtClean="0">
                <a:solidFill>
                  <a:schemeClr val="tx1"/>
                </a:solidFill>
              </a:rPr>
              <a:t>取込実績</a:t>
            </a:r>
            <a:r>
              <a:rPr lang="ja-JP" altLang="en-US" sz="1100" dirty="0">
                <a:solidFill>
                  <a:schemeClr val="tx1"/>
                </a:solidFill>
              </a:rPr>
              <a:t>データの</a:t>
            </a:r>
          </a:p>
          <a:p>
            <a:pPr algn="ctr"/>
            <a:r>
              <a:rPr lang="ja-JP" altLang="en-US" sz="1100" dirty="0">
                <a:solidFill>
                  <a:schemeClr val="tx1"/>
                </a:solidFill>
              </a:rPr>
              <a:t>患者数</a:t>
            </a:r>
            <a:endParaRPr kumimoji="1" lang="ja-JP" altLang="en-US" sz="1100" dirty="0">
              <a:solidFill>
                <a:schemeClr val="tx1"/>
              </a:solidFill>
            </a:endParaRPr>
          </a:p>
        </p:txBody>
      </p:sp>
      <p:sp>
        <p:nvSpPr>
          <p:cNvPr id="30" name="テキスト ボックス 29"/>
          <p:cNvSpPr txBox="1"/>
          <p:nvPr/>
        </p:nvSpPr>
        <p:spPr>
          <a:xfrm>
            <a:off x="81793" y="3248933"/>
            <a:ext cx="889987" cy="600164"/>
          </a:xfrm>
          <a:prstGeom prst="rect">
            <a:avLst/>
          </a:prstGeom>
          <a:solidFill>
            <a:schemeClr val="bg1"/>
          </a:solidFill>
        </p:spPr>
        <p:txBody>
          <a:bodyPr wrap="square" rtlCol="0">
            <a:spAutoFit/>
          </a:bodyPr>
          <a:lstStyle/>
          <a:p>
            <a:pPr algn="ctr"/>
            <a:r>
              <a:rPr lang="zh-CN" altLang="en-US" sz="1100" dirty="0" smtClean="0"/>
              <a:t>①</a:t>
            </a:r>
            <a:r>
              <a:rPr lang="ja-JP" altLang="en-US" sz="1100" dirty="0" smtClean="0"/>
              <a:t>新規</a:t>
            </a:r>
            <a:r>
              <a:rPr lang="zh-CN" altLang="en-US" sz="1100" dirty="0" smtClean="0"/>
              <a:t>取込予定</a:t>
            </a:r>
          </a:p>
          <a:p>
            <a:pPr algn="ctr"/>
            <a:r>
              <a:rPr lang="zh-CN" altLang="en-US" sz="1100" dirty="0" smtClean="0"/>
              <a:t>総患者数</a:t>
            </a:r>
            <a:endParaRPr lang="ja-JP" altLang="en-US" sz="1100" dirty="0"/>
          </a:p>
        </p:txBody>
      </p:sp>
      <p:sp>
        <p:nvSpPr>
          <p:cNvPr id="96" name="テキスト ボックス 95"/>
          <p:cNvSpPr txBox="1"/>
          <p:nvPr/>
        </p:nvSpPr>
        <p:spPr>
          <a:xfrm>
            <a:off x="7040177" y="1369338"/>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取込実績データの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ユニーク患者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99" name="テキスト ボックス 98"/>
          <p:cNvSpPr txBox="1"/>
          <p:nvPr/>
        </p:nvSpPr>
        <p:spPr>
          <a:xfrm>
            <a:off x="4712892" y="1533569"/>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認定領域へ</a:t>
            </a:r>
            <a:r>
              <a:rPr lang="ja-JP" altLang="en-US" sz="1050" b="1" kern="0" dirty="0" smtClean="0">
                <a:solidFill>
                  <a:srgbClr val="FF0000"/>
                </a:solidFill>
                <a:latin typeface="Meiryo UI" panose="020B0604030504040204" pitchFamily="50" charset="-128"/>
                <a:ea typeface="Meiryo UI" panose="020B0604030504040204" pitchFamily="50" charset="-128"/>
              </a:rPr>
              <a:t>差分</a:t>
            </a:r>
            <a:r>
              <a:rPr lang="ja-JP" altLang="en-US" sz="1050" kern="0" dirty="0" smtClean="0">
                <a:latin typeface="Meiryo UI" panose="020B0604030504040204" pitchFamily="50" charset="-128"/>
                <a:ea typeface="Meiryo UI" panose="020B0604030504040204" pitchFamily="50" charset="-128"/>
              </a:rPr>
              <a:t>反映</a:t>
            </a:r>
            <a:endParaRPr lang="ja-JP" altLang="en-US" sz="1050" kern="0" dirty="0">
              <a:latin typeface="Meiryo UI" panose="020B0604030504040204" pitchFamily="50" charset="-128"/>
              <a:ea typeface="Meiryo UI" panose="020B0604030504040204" pitchFamily="50" charset="-128"/>
            </a:endParaRPr>
          </a:p>
        </p:txBody>
      </p:sp>
      <p:sp>
        <p:nvSpPr>
          <p:cNvPr id="27" name="左中かっこ 26"/>
          <p:cNvSpPr/>
          <p:nvPr/>
        </p:nvSpPr>
        <p:spPr>
          <a:xfrm>
            <a:off x="887746" y="3353690"/>
            <a:ext cx="275506" cy="1126932"/>
          </a:xfrm>
          <a:prstGeom prst="leftBrace">
            <a:avLst>
              <a:gd name="adj1" fmla="val 8333"/>
              <a:gd name="adj2" fmla="val 13628"/>
            </a:avLst>
          </a:prstGeom>
          <a:ln w="12700"/>
          <a:effectLst/>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dirty="0"/>
          </a:p>
        </p:txBody>
      </p:sp>
      <p:sp>
        <p:nvSpPr>
          <p:cNvPr id="33" name="フローチャート: 磁気ディスク 32"/>
          <p:cNvSpPr/>
          <p:nvPr/>
        </p:nvSpPr>
        <p:spPr>
          <a:xfrm>
            <a:off x="5038560" y="2263780"/>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取込前確認</a:t>
            </a:r>
            <a:endParaRPr kumimoji="1" lang="ja-JP" altLang="en-US" sz="1400" b="1" dirty="0">
              <a:solidFill>
                <a:schemeClr val="tx2">
                  <a:lumMod val="75000"/>
                  <a:lumOff val="25000"/>
                </a:schemeClr>
              </a:solidFill>
            </a:endParaRPr>
          </a:p>
        </p:txBody>
      </p:sp>
      <p:sp>
        <p:nvSpPr>
          <p:cNvPr id="34" name="フローチャート: 磁気ディスク 33"/>
          <p:cNvSpPr/>
          <p:nvPr/>
        </p:nvSpPr>
        <p:spPr>
          <a:xfrm>
            <a:off x="8602736" y="1463546"/>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取込後</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sp>
        <p:nvSpPr>
          <p:cNvPr id="35" name="フローチャート: 磁気ディスク 34"/>
          <p:cNvSpPr/>
          <p:nvPr/>
        </p:nvSpPr>
        <p:spPr>
          <a:xfrm>
            <a:off x="6246456" y="1482767"/>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個別取込結果</a:t>
            </a:r>
            <a:endParaRPr kumimoji="1" lang="en-US" altLang="ja-JP" sz="1100" b="1" dirty="0" smtClean="0">
              <a:solidFill>
                <a:schemeClr val="tx2">
                  <a:lumMod val="75000"/>
                  <a:lumOff val="25000"/>
                </a:schemeClr>
              </a:solidFill>
            </a:endParaRPr>
          </a:p>
        </p:txBody>
      </p:sp>
      <p:sp>
        <p:nvSpPr>
          <p:cNvPr id="39" name="フローチャート: データ 38"/>
          <p:cNvSpPr/>
          <p:nvPr/>
        </p:nvSpPr>
        <p:spPr>
          <a:xfrm>
            <a:off x="3546101" y="1485286"/>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取込</a:t>
            </a:r>
            <a:r>
              <a:rPr lang="ja-JP" altLang="en-US" sz="881" b="1" dirty="0" smtClean="0">
                <a:solidFill>
                  <a:schemeClr val="tx1"/>
                </a:solidFill>
                <a:latin typeface="Meiryo UI" panose="020B0604030504040204" pitchFamily="50" charset="-128"/>
                <a:ea typeface="Meiryo UI" panose="020B0604030504040204" pitchFamily="50" charset="-128"/>
              </a:rPr>
              <a:t>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（読込結果データ）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41" name="正方形/長方形 40"/>
          <p:cNvSpPr/>
          <p:nvPr/>
        </p:nvSpPr>
        <p:spPr>
          <a:xfrm>
            <a:off x="1160001" y="5521614"/>
            <a:ext cx="1597735" cy="414151"/>
          </a:xfrm>
          <a:prstGeom prst="rect">
            <a:avLst/>
          </a:prstGeom>
          <a:solidFill>
            <a:schemeClr val="accent6">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tx1"/>
                </a:solidFill>
              </a:rPr>
              <a:t>認定領域</a:t>
            </a:r>
            <a:r>
              <a:rPr lang="ja-JP" altLang="en-US" sz="1100" dirty="0">
                <a:solidFill>
                  <a:schemeClr val="tx1"/>
                </a:solidFill>
              </a:rPr>
              <a:t>のオプトアウト</a:t>
            </a:r>
          </a:p>
          <a:p>
            <a:pPr algn="ctr"/>
            <a:r>
              <a:rPr lang="ja-JP" altLang="en-US" sz="1100" dirty="0">
                <a:solidFill>
                  <a:schemeClr val="tx1"/>
                </a:solidFill>
              </a:rPr>
              <a:t>削除候補患者数</a:t>
            </a:r>
            <a:endParaRPr kumimoji="1" lang="ja-JP" altLang="en-US" sz="1100" dirty="0">
              <a:solidFill>
                <a:schemeClr val="tx1"/>
              </a:solidFill>
            </a:endParaRPr>
          </a:p>
        </p:txBody>
      </p:sp>
      <p:sp>
        <p:nvSpPr>
          <p:cNvPr id="43" name="正方形/長方形 42"/>
          <p:cNvSpPr/>
          <p:nvPr/>
        </p:nvSpPr>
        <p:spPr>
          <a:xfrm>
            <a:off x="1163252" y="4492191"/>
            <a:ext cx="1597735" cy="600702"/>
          </a:xfrm>
          <a:prstGeom prst="rect">
            <a:avLst/>
          </a:prstGeom>
          <a:solidFill>
            <a:schemeClr val="bg2">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tx1"/>
                </a:solidFill>
              </a:rPr>
              <a:t>③差分</a:t>
            </a:r>
            <a:r>
              <a:rPr lang="ja-JP" altLang="en-US" sz="1100" dirty="0">
                <a:solidFill>
                  <a:schemeClr val="tx1"/>
                </a:solidFill>
              </a:rPr>
              <a:t>取込</a:t>
            </a:r>
            <a:r>
              <a:rPr lang="ja-JP" altLang="en-US" sz="1100" dirty="0" smtClean="0">
                <a:solidFill>
                  <a:schemeClr val="tx1"/>
                </a:solidFill>
              </a:rPr>
              <a:t>患者数</a:t>
            </a:r>
            <a:r>
              <a:rPr lang="en-US" altLang="ja-JP" sz="1100" dirty="0" smtClean="0">
                <a:solidFill>
                  <a:schemeClr val="tx1"/>
                </a:solidFill>
              </a:rPr>
              <a:t/>
            </a:r>
            <a:br>
              <a:rPr lang="en-US" altLang="ja-JP" sz="1100" dirty="0" smtClean="0">
                <a:solidFill>
                  <a:schemeClr val="tx1"/>
                </a:solidFill>
              </a:rPr>
            </a:br>
            <a:r>
              <a:rPr lang="ja-JP" altLang="en-US" sz="1100" dirty="0" smtClean="0">
                <a:solidFill>
                  <a:schemeClr val="tx1"/>
                </a:solidFill>
              </a:rPr>
              <a:t>（</a:t>
            </a:r>
            <a:r>
              <a:rPr lang="ja-JP" altLang="en-US" sz="1100" dirty="0">
                <a:solidFill>
                  <a:schemeClr val="tx1"/>
                </a:solidFill>
              </a:rPr>
              <a:t>新規を</a:t>
            </a:r>
            <a:r>
              <a:rPr lang="ja-JP" altLang="en-US" sz="1100" dirty="0" smtClean="0">
                <a:solidFill>
                  <a:schemeClr val="tx1"/>
                </a:solidFill>
              </a:rPr>
              <a:t>除く追加</a:t>
            </a:r>
            <a:r>
              <a:rPr lang="en-US" altLang="ja-JP" sz="1100" dirty="0" smtClean="0">
                <a:solidFill>
                  <a:schemeClr val="tx1"/>
                </a:solidFill>
              </a:rPr>
              <a:t/>
            </a:r>
            <a:br>
              <a:rPr lang="en-US" altLang="ja-JP" sz="1100" dirty="0" smtClean="0">
                <a:solidFill>
                  <a:schemeClr val="tx1"/>
                </a:solidFill>
              </a:rPr>
            </a:br>
            <a:r>
              <a:rPr lang="ja-JP" altLang="en-US" sz="1100" dirty="0" smtClean="0">
                <a:solidFill>
                  <a:schemeClr val="tx1"/>
                </a:solidFill>
              </a:rPr>
              <a:t>取込</a:t>
            </a:r>
            <a:r>
              <a:rPr lang="ja-JP" altLang="en-US" sz="1100" dirty="0">
                <a:solidFill>
                  <a:schemeClr val="tx1"/>
                </a:solidFill>
              </a:rPr>
              <a:t>対象）</a:t>
            </a:r>
            <a:endParaRPr kumimoji="1" lang="ja-JP" altLang="en-US" sz="1100" dirty="0">
              <a:solidFill>
                <a:schemeClr val="tx1"/>
              </a:solidFill>
            </a:endParaRPr>
          </a:p>
        </p:txBody>
      </p:sp>
      <p:sp>
        <p:nvSpPr>
          <p:cNvPr id="46" name="テキスト ボックス 45"/>
          <p:cNvSpPr txBox="1"/>
          <p:nvPr/>
        </p:nvSpPr>
        <p:spPr>
          <a:xfrm>
            <a:off x="2949346" y="3881139"/>
            <a:ext cx="1227001" cy="600164"/>
          </a:xfrm>
          <a:prstGeom prst="rect">
            <a:avLst/>
          </a:prstGeom>
          <a:solidFill>
            <a:schemeClr val="bg1"/>
          </a:solidFill>
        </p:spPr>
        <p:txBody>
          <a:bodyPr wrap="square" rtlCol="0">
            <a:spAutoFit/>
          </a:bodyPr>
          <a:lstStyle/>
          <a:p>
            <a:pPr algn="ctr"/>
            <a:r>
              <a:rPr lang="ja-JP" altLang="en-US" sz="1100" dirty="0" smtClean="0"/>
              <a:t>④認定</a:t>
            </a:r>
            <a:r>
              <a:rPr lang="ja-JP" altLang="en-US" sz="1100" dirty="0"/>
              <a:t>領域への取込</a:t>
            </a:r>
            <a:r>
              <a:rPr lang="ja-JP" altLang="en-US" sz="1100" dirty="0" smtClean="0"/>
              <a:t>対象</a:t>
            </a:r>
            <a:r>
              <a:rPr lang="en-US" altLang="ja-JP" sz="1100" dirty="0" smtClean="0"/>
              <a:t/>
            </a:r>
            <a:br>
              <a:rPr lang="en-US" altLang="ja-JP" sz="1100" dirty="0" smtClean="0"/>
            </a:br>
            <a:r>
              <a:rPr lang="ja-JP" altLang="en-US" sz="1100" dirty="0" smtClean="0"/>
              <a:t>候補</a:t>
            </a:r>
            <a:r>
              <a:rPr lang="ja-JP" altLang="en-US" sz="1100" dirty="0"/>
              <a:t>患者数</a:t>
            </a:r>
          </a:p>
        </p:txBody>
      </p:sp>
      <p:sp>
        <p:nvSpPr>
          <p:cNvPr id="47" name="正方形/長方形 46"/>
          <p:cNvSpPr/>
          <p:nvPr/>
        </p:nvSpPr>
        <p:spPr>
          <a:xfrm>
            <a:off x="1154171" y="5100333"/>
            <a:ext cx="1597735" cy="414151"/>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100" dirty="0" smtClean="0">
                <a:solidFill>
                  <a:schemeClr val="tx1"/>
                </a:solidFill>
              </a:rPr>
              <a:t>※</a:t>
            </a:r>
            <a:r>
              <a:rPr kumimoji="1" lang="ja-JP" altLang="en-US" sz="1100" dirty="0" smtClean="0">
                <a:solidFill>
                  <a:schemeClr val="tx1"/>
                </a:solidFill>
              </a:rPr>
              <a:t>既存取込済み患者</a:t>
            </a:r>
            <a:endParaRPr kumimoji="1" lang="en-US" altLang="ja-JP" sz="1100" dirty="0" smtClean="0">
              <a:solidFill>
                <a:schemeClr val="tx1"/>
              </a:solidFill>
            </a:endParaRPr>
          </a:p>
          <a:p>
            <a:pPr algn="ctr"/>
            <a:r>
              <a:rPr kumimoji="1" lang="ja-JP" altLang="en-US" sz="1100" dirty="0" smtClean="0">
                <a:solidFill>
                  <a:schemeClr val="tx1"/>
                </a:solidFill>
              </a:rPr>
              <a:t>（新規、削除ともになし）</a:t>
            </a:r>
            <a:endParaRPr kumimoji="1" lang="ja-JP" altLang="en-US" sz="1100" dirty="0">
              <a:solidFill>
                <a:schemeClr val="tx1"/>
              </a:solidFill>
            </a:endParaRPr>
          </a:p>
        </p:txBody>
      </p:sp>
      <p:sp>
        <p:nvSpPr>
          <p:cNvPr id="50" name="正方形/長方形 49"/>
          <p:cNvSpPr/>
          <p:nvPr/>
        </p:nvSpPr>
        <p:spPr>
          <a:xfrm>
            <a:off x="1163252" y="5935766"/>
            <a:ext cx="1597735" cy="330748"/>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100" dirty="0" smtClean="0">
                <a:solidFill>
                  <a:schemeClr val="tx1"/>
                </a:solidFill>
              </a:rPr>
              <a:t>※</a:t>
            </a:r>
            <a:r>
              <a:rPr kumimoji="1" lang="ja-JP" altLang="en-US" sz="1100" dirty="0" smtClean="0">
                <a:solidFill>
                  <a:schemeClr val="tx1"/>
                </a:solidFill>
              </a:rPr>
              <a:t>既存未通知患者</a:t>
            </a:r>
            <a:endParaRPr kumimoji="1" lang="en-US" altLang="ja-JP" sz="1100" dirty="0" smtClean="0">
              <a:solidFill>
                <a:schemeClr val="tx1"/>
              </a:solidFill>
            </a:endParaRPr>
          </a:p>
        </p:txBody>
      </p:sp>
      <p:sp>
        <p:nvSpPr>
          <p:cNvPr id="51" name="正方形/長方形 50"/>
          <p:cNvSpPr/>
          <p:nvPr/>
        </p:nvSpPr>
        <p:spPr>
          <a:xfrm>
            <a:off x="5982283" y="3827286"/>
            <a:ext cx="1404257" cy="1687198"/>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100" dirty="0" smtClean="0">
                <a:solidFill>
                  <a:schemeClr val="tx1"/>
                </a:solidFill>
              </a:rPr>
              <a:t>※</a:t>
            </a:r>
            <a:r>
              <a:rPr lang="ja-JP" altLang="en-US" sz="1100" dirty="0" smtClean="0">
                <a:solidFill>
                  <a:schemeClr val="tx1"/>
                </a:solidFill>
              </a:rPr>
              <a:t>取込結果全データの患者数</a:t>
            </a:r>
            <a:endParaRPr kumimoji="1" lang="ja-JP" altLang="en-US" sz="1100" dirty="0">
              <a:solidFill>
                <a:schemeClr val="tx1"/>
              </a:solidFill>
            </a:endParaRPr>
          </a:p>
        </p:txBody>
      </p:sp>
      <p:sp>
        <p:nvSpPr>
          <p:cNvPr id="53" name="正方形/長方形 52"/>
          <p:cNvSpPr/>
          <p:nvPr/>
        </p:nvSpPr>
        <p:spPr>
          <a:xfrm>
            <a:off x="5985747" y="5521615"/>
            <a:ext cx="1400794" cy="414151"/>
          </a:xfrm>
          <a:prstGeom prst="rect">
            <a:avLst/>
          </a:prstGeom>
          <a:pattFill prst="smGrid">
            <a:fgClr>
              <a:schemeClr val="accent6">
                <a:lumMod val="40000"/>
                <a:lumOff val="60000"/>
              </a:schemeClr>
            </a:fgClr>
            <a:bgClr>
              <a:schemeClr val="bg1"/>
            </a:bgClr>
          </a:patt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tx1"/>
                </a:solidFill>
              </a:rPr>
              <a:t>オプトアウト削除</a:t>
            </a:r>
            <a:r>
              <a:rPr lang="en-US" altLang="ja-JP" sz="1100" dirty="0" smtClean="0">
                <a:solidFill>
                  <a:schemeClr val="tx1"/>
                </a:solidFill>
              </a:rPr>
              <a:t/>
            </a:r>
            <a:br>
              <a:rPr lang="en-US" altLang="ja-JP" sz="1100" dirty="0" smtClean="0">
                <a:solidFill>
                  <a:schemeClr val="tx1"/>
                </a:solidFill>
              </a:rPr>
            </a:br>
            <a:r>
              <a:rPr lang="ja-JP" altLang="en-US" sz="1100" dirty="0" smtClean="0">
                <a:solidFill>
                  <a:schemeClr val="tx1"/>
                </a:solidFill>
              </a:rPr>
              <a:t>実績患者数</a:t>
            </a:r>
            <a:endParaRPr kumimoji="1" lang="ja-JP" altLang="en-US" sz="1100" dirty="0">
              <a:solidFill>
                <a:schemeClr val="tx1"/>
              </a:solidFill>
            </a:endParaRPr>
          </a:p>
        </p:txBody>
      </p:sp>
      <p:sp>
        <p:nvSpPr>
          <p:cNvPr id="54" name="フローチャート: 磁気ディスク 53"/>
          <p:cNvSpPr/>
          <p:nvPr/>
        </p:nvSpPr>
        <p:spPr>
          <a:xfrm>
            <a:off x="8564582" y="2561216"/>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取込後</a:t>
            </a:r>
            <a:r>
              <a:rPr lang="en-US" altLang="ja-JP" sz="1200" b="1" dirty="0" smtClean="0">
                <a:solidFill>
                  <a:schemeClr val="tx2">
                    <a:lumMod val="75000"/>
                    <a:lumOff val="25000"/>
                  </a:schemeClr>
                </a:solidFill>
              </a:rPr>
              <a:t>_</a:t>
            </a:r>
            <a:r>
              <a:rPr lang="ja-JP" altLang="en-US" sz="1200" b="1" dirty="0" smtClean="0">
                <a:solidFill>
                  <a:schemeClr val="tx2">
                    <a:lumMod val="75000"/>
                    <a:lumOff val="25000"/>
                  </a:schemeClr>
                </a:solidFill>
              </a:rPr>
              <a:t>全患者</a:t>
            </a:r>
            <a:r>
              <a:rPr lang="en-US" altLang="ja-JP" sz="1200" b="1" dirty="0" smtClean="0">
                <a:solidFill>
                  <a:schemeClr val="tx2">
                    <a:lumMod val="75000"/>
                    <a:lumOff val="25000"/>
                  </a:schemeClr>
                </a:solidFill>
              </a:rPr>
              <a:t>ID</a:t>
            </a:r>
            <a:endParaRPr kumimoji="1" lang="ja-JP" altLang="en-US" sz="1400" b="1" dirty="0">
              <a:solidFill>
                <a:schemeClr val="tx2">
                  <a:lumMod val="75000"/>
                  <a:lumOff val="25000"/>
                </a:schemeClr>
              </a:solidFill>
            </a:endParaRPr>
          </a:p>
        </p:txBody>
      </p:sp>
      <p:cxnSp>
        <p:nvCxnSpPr>
          <p:cNvPr id="55" name="直線矢印コネクタ 54"/>
          <p:cNvCxnSpPr>
            <a:endCxn id="54" idx="2"/>
          </p:cNvCxnSpPr>
          <p:nvPr/>
        </p:nvCxnSpPr>
        <p:spPr>
          <a:xfrm>
            <a:off x="6988624" y="1871932"/>
            <a:ext cx="1575958" cy="950386"/>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正方形/長方形 56"/>
          <p:cNvSpPr/>
          <p:nvPr/>
        </p:nvSpPr>
        <p:spPr>
          <a:xfrm>
            <a:off x="7653670" y="5092894"/>
            <a:ext cx="1806130" cy="414151"/>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100" dirty="0" smtClean="0">
                <a:solidFill>
                  <a:schemeClr val="tx1"/>
                </a:solidFill>
              </a:rPr>
              <a:t>※</a:t>
            </a:r>
            <a:r>
              <a:rPr kumimoji="1" lang="ja-JP" altLang="en-US" sz="1100" dirty="0" smtClean="0">
                <a:solidFill>
                  <a:schemeClr val="tx1"/>
                </a:solidFill>
              </a:rPr>
              <a:t>既存取込済み患者</a:t>
            </a:r>
            <a:endParaRPr kumimoji="1" lang="en-US" altLang="ja-JP" sz="1100" dirty="0" smtClean="0">
              <a:solidFill>
                <a:schemeClr val="tx1"/>
              </a:solidFill>
            </a:endParaRPr>
          </a:p>
          <a:p>
            <a:pPr algn="ctr"/>
            <a:r>
              <a:rPr kumimoji="1" lang="ja-JP" altLang="en-US" sz="1100" dirty="0" smtClean="0">
                <a:solidFill>
                  <a:schemeClr val="tx1"/>
                </a:solidFill>
              </a:rPr>
              <a:t>（新規、削除ともになし）</a:t>
            </a:r>
            <a:endParaRPr kumimoji="1" lang="ja-JP" altLang="en-US" sz="1100" dirty="0">
              <a:solidFill>
                <a:schemeClr val="tx1"/>
              </a:solidFill>
            </a:endParaRPr>
          </a:p>
        </p:txBody>
      </p:sp>
      <p:sp>
        <p:nvSpPr>
          <p:cNvPr id="58" name="テキスト ボックス 57"/>
          <p:cNvSpPr txBox="1"/>
          <p:nvPr/>
        </p:nvSpPr>
        <p:spPr>
          <a:xfrm>
            <a:off x="7794799" y="2133615"/>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取込結果全データの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ユニーク患者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60" name="フローチャート: データ 59"/>
          <p:cNvSpPr/>
          <p:nvPr/>
        </p:nvSpPr>
        <p:spPr>
          <a:xfrm>
            <a:off x="6029415" y="2573618"/>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削除対象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zip_no</a:t>
            </a: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file_no</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61" name="フローチャート: 磁気ディスク 60"/>
          <p:cNvSpPr/>
          <p:nvPr/>
        </p:nvSpPr>
        <p:spPr>
          <a:xfrm>
            <a:off x="3549756" y="2568876"/>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削除対象</a:t>
            </a:r>
            <a:endParaRPr kumimoji="1" lang="ja-JP" altLang="en-US" sz="1400" b="1" dirty="0">
              <a:solidFill>
                <a:schemeClr val="tx2">
                  <a:lumMod val="75000"/>
                  <a:lumOff val="25000"/>
                </a:schemeClr>
              </a:solidFill>
            </a:endParaRPr>
          </a:p>
        </p:txBody>
      </p:sp>
      <p:cxnSp>
        <p:nvCxnSpPr>
          <p:cNvPr id="62" name="直線矢印コネクタ 54"/>
          <p:cNvCxnSpPr>
            <a:stCxn id="42" idx="3"/>
            <a:endCxn id="61" idx="2"/>
          </p:cNvCxnSpPr>
          <p:nvPr/>
        </p:nvCxnSpPr>
        <p:spPr>
          <a:xfrm rot="16200000" flipH="1">
            <a:off x="2010943" y="1291164"/>
            <a:ext cx="825007" cy="2252619"/>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直線矢印コネクタ 54"/>
          <p:cNvCxnSpPr>
            <a:stCxn id="84" idx="2"/>
            <a:endCxn id="33" idx="2"/>
          </p:cNvCxnSpPr>
          <p:nvPr/>
        </p:nvCxnSpPr>
        <p:spPr>
          <a:xfrm rot="16200000" flipH="1">
            <a:off x="4107294" y="1593615"/>
            <a:ext cx="515485" cy="1347047"/>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0" name="直線矢印コネクタ 99"/>
          <p:cNvCxnSpPr>
            <a:stCxn id="60" idx="1"/>
            <a:endCxn id="35" idx="3"/>
          </p:cNvCxnSpPr>
          <p:nvPr/>
        </p:nvCxnSpPr>
        <p:spPr>
          <a:xfrm flipH="1" flipV="1">
            <a:off x="6617540" y="2004971"/>
            <a:ext cx="1904" cy="568647"/>
          </a:xfrm>
          <a:prstGeom prst="straightConnector1">
            <a:avLst/>
          </a:prstGeom>
          <a:ln w="3175">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108" name="テキスト ボックス 107"/>
          <p:cNvSpPr txBox="1"/>
          <p:nvPr/>
        </p:nvSpPr>
        <p:spPr>
          <a:xfrm>
            <a:off x="6660487" y="2133615"/>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削除対象の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データ</a:t>
            </a:r>
            <a:r>
              <a:rPr lang="ja-JP" altLang="en-US" sz="1050" kern="0" dirty="0" smtClean="0">
                <a:solidFill>
                  <a:srgbClr val="404040"/>
                </a:solidFill>
                <a:latin typeface="Meiryo UI" panose="020B0604030504040204" pitchFamily="50" charset="-128"/>
                <a:ea typeface="Meiryo UI" panose="020B0604030504040204" pitchFamily="50" charset="-128"/>
              </a:rPr>
              <a:t>を削除</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109" name="直線矢印コネクタ 108"/>
          <p:cNvCxnSpPr>
            <a:stCxn id="61" idx="4"/>
            <a:endCxn id="60" idx="2"/>
          </p:cNvCxnSpPr>
          <p:nvPr/>
        </p:nvCxnSpPr>
        <p:spPr>
          <a:xfrm>
            <a:off x="4291924" y="2829978"/>
            <a:ext cx="1855497" cy="4640"/>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4" name="線吹き出し 1 (枠付き) 63"/>
          <p:cNvSpPr/>
          <p:nvPr/>
        </p:nvSpPr>
        <p:spPr>
          <a:xfrm>
            <a:off x="7653670" y="5689776"/>
            <a:ext cx="1252273" cy="374177"/>
          </a:xfrm>
          <a:prstGeom prst="borderCallout1">
            <a:avLst>
              <a:gd name="adj1" fmla="val 20962"/>
              <a:gd name="adj2" fmla="val -304"/>
              <a:gd name="adj3" fmla="val 42458"/>
              <a:gd name="adj4" fmla="val -26630"/>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削除されたデータ</a:t>
            </a:r>
            <a:endParaRPr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45" name="左中かっこ 44"/>
          <p:cNvSpPr/>
          <p:nvPr/>
        </p:nvSpPr>
        <p:spPr>
          <a:xfrm flipH="1">
            <a:off x="2747628" y="3833415"/>
            <a:ext cx="297535" cy="1259478"/>
          </a:xfrm>
          <a:prstGeom prst="leftBrace">
            <a:avLst>
              <a:gd name="adj1" fmla="val 8333"/>
              <a:gd name="adj2" fmla="val 13628"/>
            </a:avLst>
          </a:prstGeom>
          <a:ln w="12700"/>
          <a:effectLst/>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dirty="0"/>
          </a:p>
        </p:txBody>
      </p:sp>
      <p:sp>
        <p:nvSpPr>
          <p:cNvPr id="66" name="テキスト ボックス 65"/>
          <p:cNvSpPr txBox="1"/>
          <p:nvPr/>
        </p:nvSpPr>
        <p:spPr>
          <a:xfrm>
            <a:off x="1361927" y="2397506"/>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既存取込済み患者のうち</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オプトアウト</a:t>
            </a:r>
            <a:r>
              <a:rPr lang="ja-JP" altLang="en-US" sz="1050" kern="0" dirty="0">
                <a:solidFill>
                  <a:srgbClr val="404040"/>
                </a:solidFill>
                <a:latin typeface="Meiryo UI" panose="020B0604030504040204" pitchFamily="50" charset="-128"/>
                <a:ea typeface="Meiryo UI" panose="020B0604030504040204" pitchFamily="50" charset="-128"/>
              </a:rPr>
              <a:t>対象</a:t>
            </a:r>
            <a:r>
              <a:rPr lang="ja-JP" altLang="en-US" sz="1050" kern="0" dirty="0" smtClean="0">
                <a:solidFill>
                  <a:srgbClr val="404040"/>
                </a:solidFill>
                <a:latin typeface="Meiryo UI" panose="020B0604030504040204" pitchFamily="50" charset="-128"/>
                <a:ea typeface="Meiryo UI" panose="020B0604030504040204" pitchFamily="50" charset="-128"/>
              </a:rPr>
              <a:t>患者のデータを抽出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65" name="線吹き出し 1 (枠付き) 64"/>
          <p:cNvSpPr/>
          <p:nvPr/>
        </p:nvSpPr>
        <p:spPr>
          <a:xfrm>
            <a:off x="1726353" y="4183335"/>
            <a:ext cx="3455221" cy="590387"/>
          </a:xfrm>
          <a:prstGeom prst="borderCallout1">
            <a:avLst>
              <a:gd name="adj1" fmla="val 102087"/>
              <a:gd name="adj2" fmla="val 15113"/>
              <a:gd name="adj3" fmla="val 236981"/>
              <a:gd name="adj4" fmla="val -1418"/>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a:solidFill>
                  <a:schemeClr val="tx1"/>
                </a:solidFill>
                <a:latin typeface="Meiryo UI" panose="020B0604030504040204" pitchFamily="50" charset="-128"/>
                <a:ea typeface="Meiryo UI" panose="020B0604030504040204" pitchFamily="50" charset="-128"/>
              </a:rPr>
              <a:t>(</a:t>
            </a:r>
            <a:r>
              <a:rPr lang="en-US" altLang="ja-JP" sz="1200" dirty="0" smtClean="0">
                <a:solidFill>
                  <a:schemeClr val="tx1"/>
                </a:solidFill>
                <a:latin typeface="Meiryo UI" panose="020B0604030504040204" pitchFamily="50" charset="-128"/>
                <a:ea typeface="Meiryo UI" panose="020B0604030504040204" pitchFamily="50" charset="-128"/>
              </a:rPr>
              <a:t>1)</a:t>
            </a:r>
            <a:r>
              <a:rPr lang="ja-JP" altLang="en-US" sz="1200" dirty="0" smtClean="0">
                <a:solidFill>
                  <a:schemeClr val="tx1"/>
                </a:solidFill>
                <a:latin typeface="Meiryo UI" panose="020B0604030504040204" pitchFamily="50" charset="-128"/>
                <a:ea typeface="Meiryo UI" panose="020B0604030504040204" pitchFamily="50" charset="-128"/>
              </a:rPr>
              <a:t>認定領域のオプトアウト削除候補患者数と</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認定領域のオプトアウト削除対象患者数が</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一致することを確認する。</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73" name="正方形/長方形 72"/>
          <p:cNvSpPr/>
          <p:nvPr/>
        </p:nvSpPr>
        <p:spPr>
          <a:xfrm>
            <a:off x="3822922" y="5512390"/>
            <a:ext cx="1798360" cy="414151"/>
          </a:xfrm>
          <a:prstGeom prst="rect">
            <a:avLst/>
          </a:prstGeom>
          <a:solidFill>
            <a:schemeClr val="accent6">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tx1"/>
                </a:solidFill>
              </a:rPr>
              <a:t>認定領域</a:t>
            </a:r>
            <a:r>
              <a:rPr lang="ja-JP" altLang="en-US" sz="1100" dirty="0">
                <a:solidFill>
                  <a:schemeClr val="tx1"/>
                </a:solidFill>
              </a:rPr>
              <a:t>のオプトアウト</a:t>
            </a:r>
          </a:p>
          <a:p>
            <a:pPr algn="ctr"/>
            <a:r>
              <a:rPr lang="ja-JP" altLang="en-US" sz="1100" dirty="0" smtClean="0">
                <a:solidFill>
                  <a:schemeClr val="tx1"/>
                </a:solidFill>
              </a:rPr>
              <a:t>削除</a:t>
            </a:r>
            <a:r>
              <a:rPr lang="ja-JP" altLang="en-US" sz="1100" dirty="0">
                <a:solidFill>
                  <a:schemeClr val="tx1"/>
                </a:solidFill>
              </a:rPr>
              <a:t>対象</a:t>
            </a:r>
            <a:r>
              <a:rPr lang="ja-JP" altLang="en-US" sz="1100" dirty="0" smtClean="0">
                <a:solidFill>
                  <a:schemeClr val="tx1"/>
                </a:solidFill>
              </a:rPr>
              <a:t>患者数</a:t>
            </a:r>
            <a:endParaRPr kumimoji="1" lang="ja-JP" altLang="en-US" sz="1100" dirty="0">
              <a:solidFill>
                <a:schemeClr val="tx1"/>
              </a:solidFill>
            </a:endParaRPr>
          </a:p>
        </p:txBody>
      </p:sp>
      <p:sp>
        <p:nvSpPr>
          <p:cNvPr id="70" name="線吹き出し 1 (枠付き) 69"/>
          <p:cNvSpPr/>
          <p:nvPr/>
        </p:nvSpPr>
        <p:spPr>
          <a:xfrm>
            <a:off x="5721523" y="4183335"/>
            <a:ext cx="3018260" cy="590387"/>
          </a:xfrm>
          <a:prstGeom prst="borderCallout1">
            <a:avLst>
              <a:gd name="adj1" fmla="val 102087"/>
              <a:gd name="adj2" fmla="val 15113"/>
              <a:gd name="adj3" fmla="val 234987"/>
              <a:gd name="adj4" fmla="val -26211"/>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tx1"/>
                </a:solidFill>
                <a:latin typeface="Meiryo UI" panose="020B0604030504040204" pitchFamily="50" charset="-128"/>
                <a:ea typeface="Meiryo UI" panose="020B0604030504040204" pitchFamily="50" charset="-128"/>
              </a:rPr>
              <a:t>(2)</a:t>
            </a:r>
            <a:r>
              <a:rPr lang="ja-JP" altLang="en-US" sz="1200" dirty="0" smtClean="0">
                <a:solidFill>
                  <a:schemeClr val="tx1"/>
                </a:solidFill>
                <a:latin typeface="Meiryo UI" panose="020B0604030504040204" pitchFamily="50" charset="-128"/>
                <a:ea typeface="Meiryo UI" panose="020B0604030504040204" pitchFamily="50" charset="-128"/>
              </a:rPr>
              <a:t> 認定領域のオプトアウト削除対象</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患者数とオプトアウト削除実績患者数が</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一致することを確認する。</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cxnSp>
        <p:nvCxnSpPr>
          <p:cNvPr id="71" name="直線コネクタ 70"/>
          <p:cNvCxnSpPr/>
          <p:nvPr/>
        </p:nvCxnSpPr>
        <p:spPr>
          <a:xfrm flipH="1" flipV="1">
            <a:off x="2266988" y="4788590"/>
            <a:ext cx="1698547" cy="826737"/>
          </a:xfrm>
          <a:prstGeom prst="line">
            <a:avLst/>
          </a:prstGeom>
          <a:ln w="1905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2" name="直線コネクタ 71"/>
          <p:cNvCxnSpPr>
            <a:stCxn id="53" idx="0"/>
          </p:cNvCxnSpPr>
          <p:nvPr/>
        </p:nvCxnSpPr>
        <p:spPr>
          <a:xfrm flipH="1" flipV="1">
            <a:off x="6168773" y="4773724"/>
            <a:ext cx="517371" cy="747891"/>
          </a:xfrm>
          <a:prstGeom prst="line">
            <a:avLst/>
          </a:prstGeom>
          <a:ln w="19050">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13696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rotWithShape="1">
          <a:blip r:embed="rId2"/>
          <a:srcRect l="1000" t="21739" r="53282" b="6612"/>
          <a:stretch/>
        </p:blipFill>
        <p:spPr>
          <a:xfrm>
            <a:off x="334377" y="1618048"/>
            <a:ext cx="9404846" cy="4421767"/>
          </a:xfrm>
          <a:prstGeom prst="rect">
            <a:avLst/>
          </a:prstGeom>
          <a:ln>
            <a:solidFill>
              <a:schemeClr val="tx1"/>
            </a:solidFill>
          </a:ln>
        </p:spPr>
      </p:pic>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個別取込処理の確認結果</a:t>
            </a:r>
            <a:r>
              <a:rPr lang="ja-JP" altLang="en-US" sz="1800" b="1" dirty="0">
                <a:latin typeface="Meiryo UI" panose="020B0604030504040204" pitchFamily="50" charset="-128"/>
                <a:ea typeface="Meiryo UI" panose="020B0604030504040204" pitchFamily="50" charset="-128"/>
              </a:rPr>
              <a:t>報告書</a:t>
            </a:r>
            <a:r>
              <a:rPr lang="ja-JP" altLang="en-US" sz="1800" b="1" dirty="0" smtClean="0">
                <a:latin typeface="Meiryo UI" panose="020B0604030504040204" pitchFamily="50" charset="-128"/>
                <a:ea typeface="Meiryo UI" panose="020B0604030504040204" pitchFamily="50" charset="-128"/>
              </a:rPr>
              <a:t>（オプトアウト削除分）</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個別取込処理のオプトアウト削除対象患者の確認結果報告書の形式は</a:t>
            </a:r>
            <a:r>
              <a:rPr lang="ja-JP" altLang="en-US" dirty="0">
                <a:latin typeface="Meiryo UI" panose="020B0604030504040204" pitchFamily="50" charset="-128"/>
                <a:ea typeface="Meiryo UI" panose="020B0604030504040204" pitchFamily="50" charset="-128"/>
              </a:rPr>
              <a:t>以下の通り</a:t>
            </a:r>
            <a:r>
              <a:rPr lang="ja-JP" altLang="en-US" dirty="0" smtClean="0">
                <a:latin typeface="Meiryo UI" panose="020B0604030504040204" pitchFamily="50" charset="-128"/>
                <a:ea typeface="Meiryo UI" panose="020B0604030504040204" pitchFamily="50" charset="-128"/>
              </a:rPr>
              <a:t>。</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取込対象患者数と同様に施設別に集計した内容と確認結果を一覧化し、</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取込前の確認結果報告書に取込後には追記する形式で報告する。</a:t>
            </a:r>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p:txBody>
      </p:sp>
      <p:sp>
        <p:nvSpPr>
          <p:cNvPr id="39" name="線吹き出し 1 (枠付き) 38"/>
          <p:cNvSpPr/>
          <p:nvPr/>
        </p:nvSpPr>
        <p:spPr>
          <a:xfrm>
            <a:off x="3226279" y="5864979"/>
            <a:ext cx="2665563" cy="451800"/>
          </a:xfrm>
          <a:prstGeom prst="borderCallout1">
            <a:avLst>
              <a:gd name="adj1" fmla="val -2927"/>
              <a:gd name="adj2" fmla="val 14667"/>
              <a:gd name="adj3" fmla="val -46461"/>
              <a:gd name="adj4" fmla="val -2996"/>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取込前確認結果報告時の記載範囲</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6" name="正方形/長方形 5"/>
          <p:cNvSpPr/>
          <p:nvPr/>
        </p:nvSpPr>
        <p:spPr>
          <a:xfrm>
            <a:off x="3010619" y="2904364"/>
            <a:ext cx="4054415" cy="274243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線吹き出し 1 (枠付き) 40"/>
          <p:cNvSpPr/>
          <p:nvPr/>
        </p:nvSpPr>
        <p:spPr>
          <a:xfrm>
            <a:off x="6633713" y="5864979"/>
            <a:ext cx="3105510" cy="451800"/>
          </a:xfrm>
          <a:prstGeom prst="borderCallout1">
            <a:avLst>
              <a:gd name="adj1" fmla="val 892"/>
              <a:gd name="adj2" fmla="val 37723"/>
              <a:gd name="adj3" fmla="val -44552"/>
              <a:gd name="adj4" fmla="val 25613"/>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取込後確認結果報告時の記載（追記）範囲</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43" name="正方形/長方形 42"/>
          <p:cNvSpPr/>
          <p:nvPr/>
        </p:nvSpPr>
        <p:spPr>
          <a:xfrm>
            <a:off x="7125419" y="2904364"/>
            <a:ext cx="2613804" cy="274243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2412012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nvPr>
        </p:nvGraphicFramePr>
        <p:xfrm>
          <a:off x="296550" y="996152"/>
          <a:ext cx="9475604" cy="5420150"/>
        </p:xfrm>
        <a:graphic>
          <a:graphicData uri="http://schemas.openxmlformats.org/drawingml/2006/table">
            <a:tbl>
              <a:tblPr firstRow="1" bandRow="1">
                <a:tableStyleId>{5940675A-B579-460E-94D1-54222C63F5DA}</a:tableStyleId>
              </a:tblPr>
              <a:tblGrid>
                <a:gridCol w="1659471">
                  <a:extLst>
                    <a:ext uri="{9D8B030D-6E8A-4147-A177-3AD203B41FA5}">
                      <a16:colId xmlns:a16="http://schemas.microsoft.com/office/drawing/2014/main" val="2601570289"/>
                    </a:ext>
                  </a:extLst>
                </a:gridCol>
                <a:gridCol w="7816133">
                  <a:extLst>
                    <a:ext uri="{9D8B030D-6E8A-4147-A177-3AD203B41FA5}">
                      <a16:colId xmlns:a16="http://schemas.microsoft.com/office/drawing/2014/main" val="2278357493"/>
                    </a:ext>
                  </a:extLst>
                </a:gridCol>
              </a:tblGrid>
              <a:tr h="265525">
                <a:tc gridSpan="2">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利活用観点での機能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extLst>
                  <a:ext uri="{0D108BD9-81ED-4DB2-BD59-A6C34878D82A}">
                    <a16:rowId xmlns:a16="http://schemas.microsoft.com/office/drawing/2014/main" val="1403776297"/>
                  </a:ext>
                </a:extLst>
              </a:tr>
              <a:tr h="442542">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p>
                    <a:p>
                      <a:pPr marL="0" marR="0" lvl="0" indent="0" algn="ctr" defTabSz="484862" rtl="0" eaLnBrk="1" fontAlgn="auto" latinLnBrk="0" hangingPunct="1">
                        <a:lnSpc>
                          <a:spcPct val="100000"/>
                        </a:lnSpc>
                        <a:spcBef>
                          <a:spcPts val="0"/>
                        </a:spcBef>
                        <a:spcAft>
                          <a:spcPts val="0"/>
                        </a:spcAft>
                        <a:buClrTx/>
                        <a:buSzTx/>
                        <a:buFontTx/>
                        <a:buNone/>
                        <a:tabLst/>
                        <a:defRPr/>
                      </a:pP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断面</a:t>
                      </a: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作成</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en-US" altLang="ja-JP" sz="1200" b="1" kern="0" dirty="0" smtClean="0">
                          <a:solidFill>
                            <a:srgbClr val="404040"/>
                          </a:solidFill>
                          <a:latin typeface="Meiryo UI" panose="020B0604030504040204" pitchFamily="50" charset="-128"/>
                          <a:ea typeface="Meiryo UI" panose="020B0604030504040204" pitchFamily="50" charset="-128"/>
                        </a:rPr>
                        <a:t>MML</a:t>
                      </a:r>
                      <a:r>
                        <a:rPr lang="ja-JP" altLang="en-US" sz="1200" b="1" kern="0" dirty="0" smtClean="0">
                          <a:solidFill>
                            <a:srgbClr val="404040"/>
                          </a:solidFill>
                          <a:latin typeface="Meiryo UI" panose="020B0604030504040204" pitchFamily="50" charset="-128"/>
                          <a:ea typeface="Meiryo UI" panose="020B0604030504040204" pitchFamily="50" charset="-128"/>
                        </a:rPr>
                        <a:t>個別取込</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19844006"/>
                  </a:ext>
                </a:extLst>
              </a:tr>
              <a:tr h="4688630">
                <a:tc gridSpan="2">
                  <a:txBody>
                    <a:bodyPr/>
                    <a:lstStyle/>
                    <a:p>
                      <a:endParaRPr kumimoji="1" lang="ja-JP" altLang="en-US" dirty="0"/>
                    </a:p>
                  </a:txBody>
                  <a:tcPr/>
                </a:tc>
                <a:tc hMerge="1">
                  <a:txBody>
                    <a:bodyPr/>
                    <a:lstStyle/>
                    <a:p>
                      <a:endParaRPr kumimoji="1" lang="ja-JP" altLang="en-US"/>
                    </a:p>
                  </a:txBody>
                  <a:tcPr/>
                </a:tc>
                <a:extLst>
                  <a:ext uri="{0D108BD9-81ED-4DB2-BD59-A6C34878D82A}">
                    <a16:rowId xmlns:a16="http://schemas.microsoft.com/office/drawing/2014/main" val="3692651362"/>
                  </a:ext>
                </a:extLst>
              </a:tr>
            </a:tbl>
          </a:graphicData>
        </a:graphic>
      </p:graphicFrame>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妥当性確認</a:t>
            </a:r>
            <a:r>
              <a:rPr lang="ja-JP" altLang="en-US" sz="1800" b="1" dirty="0">
                <a:latin typeface="Meiryo UI" panose="020B0604030504040204" pitchFamily="50" charset="-128"/>
                <a:ea typeface="Meiryo UI" panose="020B0604030504040204" pitchFamily="50" charset="-128"/>
              </a:rPr>
              <a:t>のデータフロー　</a:t>
            </a:r>
            <a:r>
              <a:rPr lang="en-US" altLang="ja-JP" sz="1800" b="1" dirty="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個別取込機能（上書き取込）</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個別取込機能の</a:t>
            </a:r>
            <a:r>
              <a:rPr lang="ja-JP" altLang="en-US" dirty="0">
                <a:latin typeface="Meiryo UI" panose="020B0604030504040204" pitchFamily="50" charset="-128"/>
                <a:ea typeface="Meiryo UI" panose="020B0604030504040204" pitchFamily="50" charset="-128"/>
              </a:rPr>
              <a:t>妥当性確認に関するデータフローは以下の通り。</a:t>
            </a:r>
            <a:endParaRPr lang="en-US" altLang="ja-JP" dirty="0">
              <a:latin typeface="Meiryo UI" panose="020B0604030504040204" pitchFamily="50" charset="-128"/>
              <a:ea typeface="Meiryo UI" panose="020B0604030504040204" pitchFamily="50" charset="-128"/>
            </a:endParaRPr>
          </a:p>
        </p:txBody>
      </p:sp>
      <p:sp>
        <p:nvSpPr>
          <p:cNvPr id="134" name="フローチャート: 磁気ディスク 133"/>
          <p:cNvSpPr/>
          <p:nvPr/>
        </p:nvSpPr>
        <p:spPr>
          <a:xfrm>
            <a:off x="834262" y="2632047"/>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a:solidFill>
                  <a:schemeClr val="tx2">
                    <a:lumMod val="75000"/>
                    <a:lumOff val="25000"/>
                  </a:schemeClr>
                </a:solidFill>
              </a:rPr>
              <a:t>利活用</a:t>
            </a:r>
            <a:r>
              <a:rPr lang="ja-JP" altLang="en-US" sz="1200" b="1" dirty="0" smtClean="0">
                <a:solidFill>
                  <a:schemeClr val="tx2">
                    <a:lumMod val="75000"/>
                    <a:lumOff val="25000"/>
                  </a:schemeClr>
                </a:solidFill>
              </a:rPr>
              <a:t>可能</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患者</a:t>
            </a:r>
            <a:r>
              <a:rPr lang="en-US" altLang="ja-JP" sz="1200" b="1" dirty="0" smtClean="0">
                <a:solidFill>
                  <a:schemeClr val="tx2">
                    <a:lumMod val="75000"/>
                    <a:lumOff val="25000"/>
                  </a:schemeClr>
                </a:solidFill>
              </a:rPr>
              <a:t>ID</a:t>
            </a:r>
            <a:endParaRPr kumimoji="1" lang="ja-JP" altLang="en-US" sz="1400" b="1" dirty="0">
              <a:solidFill>
                <a:schemeClr val="tx2">
                  <a:lumMod val="75000"/>
                  <a:lumOff val="25000"/>
                </a:schemeClr>
              </a:solidFill>
            </a:endParaRPr>
          </a:p>
        </p:txBody>
      </p:sp>
      <p:cxnSp>
        <p:nvCxnSpPr>
          <p:cNvPr id="145" name="直線コネクタ 144"/>
          <p:cNvCxnSpPr/>
          <p:nvPr/>
        </p:nvCxnSpPr>
        <p:spPr>
          <a:xfrm>
            <a:off x="1952708" y="1725433"/>
            <a:ext cx="0" cy="466741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0" name="フローチャート: 磁気ディスク 29"/>
          <p:cNvSpPr/>
          <p:nvPr/>
        </p:nvSpPr>
        <p:spPr>
          <a:xfrm>
            <a:off x="3785832" y="2627789"/>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個別取込管理</a:t>
            </a:r>
            <a:endParaRPr kumimoji="1" lang="en-US" altLang="ja-JP" sz="1100" b="1" dirty="0" smtClean="0">
              <a:solidFill>
                <a:schemeClr val="tx2">
                  <a:lumMod val="75000"/>
                  <a:lumOff val="25000"/>
                </a:schemeClr>
              </a:solidFill>
            </a:endParaRPr>
          </a:p>
        </p:txBody>
      </p:sp>
      <p:sp>
        <p:nvSpPr>
          <p:cNvPr id="31" name="フローチャート: 磁気ディスク 30"/>
          <p:cNvSpPr/>
          <p:nvPr/>
        </p:nvSpPr>
        <p:spPr>
          <a:xfrm>
            <a:off x="3785264" y="1808581"/>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smtClean="0">
                <a:solidFill>
                  <a:schemeClr val="tx2">
                    <a:lumMod val="75000"/>
                    <a:lumOff val="25000"/>
                  </a:schemeClr>
                </a:solidFill>
              </a:rPr>
              <a:t>NAS</a:t>
            </a:r>
            <a:endParaRPr kumimoji="1" lang="ja-JP" altLang="en-US" sz="1400" b="1" dirty="0">
              <a:solidFill>
                <a:schemeClr val="tx2">
                  <a:lumMod val="75000"/>
                  <a:lumOff val="25000"/>
                </a:schemeClr>
              </a:solidFill>
            </a:endParaRPr>
          </a:p>
        </p:txBody>
      </p:sp>
      <p:cxnSp>
        <p:nvCxnSpPr>
          <p:cNvPr id="32" name="カギ線コネクタ 76"/>
          <p:cNvCxnSpPr>
            <a:stCxn id="31" idx="3"/>
            <a:endCxn id="30" idx="1"/>
          </p:cNvCxnSpPr>
          <p:nvPr/>
        </p:nvCxnSpPr>
        <p:spPr>
          <a:xfrm>
            <a:off x="4156348" y="2330785"/>
            <a:ext cx="284" cy="297004"/>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カギ線コネクタ 34"/>
          <p:cNvCxnSpPr>
            <a:stCxn id="31" idx="3"/>
            <a:endCxn id="34" idx="1"/>
          </p:cNvCxnSpPr>
          <p:nvPr/>
        </p:nvCxnSpPr>
        <p:spPr>
          <a:xfrm rot="5400000">
            <a:off x="2752704" y="2419273"/>
            <a:ext cx="1492133" cy="1315156"/>
          </a:xfrm>
          <a:prstGeom prst="bentConnector3">
            <a:avLst>
              <a:gd name="adj1" fmla="val 819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フローチャート: 磁気ディスク 35"/>
          <p:cNvSpPr/>
          <p:nvPr/>
        </p:nvSpPr>
        <p:spPr>
          <a:xfrm>
            <a:off x="5298038" y="3824546"/>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取込前確認</a:t>
            </a:r>
            <a:endParaRPr kumimoji="1" lang="ja-JP" altLang="en-US" sz="1400" b="1" dirty="0">
              <a:solidFill>
                <a:schemeClr val="tx2">
                  <a:lumMod val="75000"/>
                  <a:lumOff val="25000"/>
                </a:schemeClr>
              </a:solidFill>
            </a:endParaRPr>
          </a:p>
        </p:txBody>
      </p:sp>
      <p:cxnSp>
        <p:nvCxnSpPr>
          <p:cNvPr id="37" name="カギ線コネクタ 36"/>
          <p:cNvCxnSpPr>
            <a:stCxn id="30" idx="3"/>
            <a:endCxn id="81" idx="1"/>
          </p:cNvCxnSpPr>
          <p:nvPr/>
        </p:nvCxnSpPr>
        <p:spPr>
          <a:xfrm rot="5400000">
            <a:off x="3816669" y="3486184"/>
            <a:ext cx="676358" cy="3568"/>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テキスト ボックス 38"/>
          <p:cNvSpPr txBox="1"/>
          <p:nvPr/>
        </p:nvSpPr>
        <p:spPr>
          <a:xfrm>
            <a:off x="5795641" y="3592735"/>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-6:MML</a:t>
            </a:r>
            <a:r>
              <a:rPr lang="ja-JP" altLang="en-US" sz="1050" kern="0" dirty="0" smtClean="0">
                <a:solidFill>
                  <a:srgbClr val="404040"/>
                </a:solidFill>
                <a:latin typeface="Meiryo UI" panose="020B0604030504040204" pitchFamily="50" charset="-128"/>
                <a:ea typeface="Meiryo UI" panose="020B0604030504040204" pitchFamily="50" charset="-128"/>
              </a:rPr>
              <a:t>個別取込</a:t>
            </a: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取込前確認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40" name="カギ線コネクタ 39"/>
          <p:cNvCxnSpPr>
            <a:stCxn id="81" idx="4"/>
            <a:endCxn id="46" idx="1"/>
          </p:cNvCxnSpPr>
          <p:nvPr/>
        </p:nvCxnSpPr>
        <p:spPr>
          <a:xfrm rot="16200000" flipH="1">
            <a:off x="3846119" y="4655092"/>
            <a:ext cx="617175" cy="3284"/>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カギ線コネクタ 40"/>
          <p:cNvCxnSpPr>
            <a:stCxn id="34" idx="3"/>
            <a:endCxn id="46" idx="1"/>
          </p:cNvCxnSpPr>
          <p:nvPr/>
        </p:nvCxnSpPr>
        <p:spPr>
          <a:xfrm rot="16200000" flipH="1">
            <a:off x="3188670" y="3997644"/>
            <a:ext cx="620200" cy="1315156"/>
          </a:xfrm>
          <a:prstGeom prst="bentConnector3">
            <a:avLst>
              <a:gd name="adj1" fmla="val 50000"/>
            </a:avLst>
          </a:prstGeom>
          <a:ln w="3175">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42" name="テキスト ボックス 41"/>
          <p:cNvSpPr txBox="1"/>
          <p:nvPr/>
        </p:nvSpPr>
        <p:spPr>
          <a:xfrm>
            <a:off x="4621828" y="4958319"/>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-7:MML</a:t>
            </a:r>
            <a:r>
              <a:rPr lang="ja-JP" altLang="en-US" sz="1050" kern="0" dirty="0">
                <a:solidFill>
                  <a:srgbClr val="404040"/>
                </a:solidFill>
                <a:latin typeface="Meiryo UI" panose="020B0604030504040204" pitchFamily="50" charset="-128"/>
                <a:ea typeface="Meiryo UI" panose="020B0604030504040204" pitchFamily="50" charset="-128"/>
              </a:rPr>
              <a:t>個別取込認定領域反映</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a:solidFill>
                  <a:srgbClr val="404040"/>
                </a:solidFill>
                <a:latin typeface="Meiryo UI" panose="020B0604030504040204" pitchFamily="50" charset="-128"/>
                <a:ea typeface="Meiryo UI" panose="020B0604030504040204" pitchFamily="50" charset="-128"/>
              </a:rPr>
              <a:t>※</a:t>
            </a:r>
            <a:r>
              <a:rPr lang="ja-JP" altLang="en-US" sz="1050" kern="0" dirty="0">
                <a:solidFill>
                  <a:srgbClr val="404040"/>
                </a:solidFill>
                <a:latin typeface="Meiryo UI" panose="020B0604030504040204" pitchFamily="50" charset="-128"/>
                <a:ea typeface="Meiryo UI" panose="020B0604030504040204" pitchFamily="50" charset="-128"/>
              </a:rPr>
              <a:t>取込前確認の承認後に実施</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a:solidFill>
                  <a:srgbClr val="404040"/>
                </a:solidFill>
                <a:latin typeface="Meiryo UI" panose="020B0604030504040204" pitchFamily="50" charset="-128"/>
                <a:ea typeface="Meiryo UI" panose="020B0604030504040204" pitchFamily="50" charset="-128"/>
              </a:rPr>
              <a:t>※</a:t>
            </a:r>
            <a:r>
              <a:rPr lang="ja-JP" altLang="en-US" sz="1050" kern="0" dirty="0">
                <a:solidFill>
                  <a:srgbClr val="404040"/>
                </a:solidFill>
                <a:latin typeface="Meiryo UI" panose="020B0604030504040204" pitchFamily="50" charset="-128"/>
                <a:ea typeface="Meiryo UI" panose="020B0604030504040204" pitchFamily="50" charset="-128"/>
              </a:rPr>
              <a:t>オプトアウト対象患者情報</a:t>
            </a:r>
            <a:r>
              <a:rPr lang="ja-JP" altLang="en-US" sz="1050" kern="0" dirty="0" smtClean="0">
                <a:solidFill>
                  <a:srgbClr val="404040"/>
                </a:solidFill>
                <a:latin typeface="Meiryo UI" panose="020B0604030504040204" pitchFamily="50" charset="-128"/>
                <a:ea typeface="Meiryo UI" panose="020B0604030504040204" pitchFamily="50" charset="-128"/>
              </a:rPr>
              <a:t>の削除</a:t>
            </a:r>
            <a:r>
              <a:rPr lang="ja-JP" altLang="en-US" sz="1050" kern="0" dirty="0">
                <a:solidFill>
                  <a:srgbClr val="404040"/>
                </a:solidFill>
                <a:latin typeface="Meiryo UI" panose="020B0604030504040204" pitchFamily="50" charset="-128"/>
                <a:ea typeface="Meiryo UI" panose="020B0604030504040204" pitchFamily="50" charset="-128"/>
              </a:rPr>
              <a:t>も実施</a:t>
            </a:r>
            <a:endParaRPr lang="en-US" altLang="ja-JP" sz="1050" kern="0" dirty="0">
              <a:solidFill>
                <a:srgbClr val="404040"/>
              </a:solidFill>
              <a:latin typeface="Meiryo UI" panose="020B0604030504040204" pitchFamily="50" charset="-128"/>
              <a:ea typeface="Meiryo UI" panose="020B0604030504040204" pitchFamily="50" charset="-128"/>
            </a:endParaRPr>
          </a:p>
        </p:txBody>
      </p:sp>
      <p:sp>
        <p:nvSpPr>
          <p:cNvPr id="43" name="テキスト ボックス 42"/>
          <p:cNvSpPr txBox="1"/>
          <p:nvPr/>
        </p:nvSpPr>
        <p:spPr>
          <a:xfrm>
            <a:off x="5795641" y="5602096"/>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-8:MML</a:t>
            </a:r>
            <a:r>
              <a:rPr lang="ja-JP" altLang="en-US" sz="1050" kern="0" dirty="0" smtClean="0">
                <a:solidFill>
                  <a:srgbClr val="404040"/>
                </a:solidFill>
                <a:latin typeface="Meiryo UI" panose="020B0604030504040204" pitchFamily="50" charset="-128"/>
                <a:ea typeface="Meiryo UI" panose="020B0604030504040204" pitchFamily="50" charset="-128"/>
              </a:rPr>
              <a:t>個別取込 取込後確認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44" name="フローチャート: 磁気ディスク 43"/>
          <p:cNvSpPr/>
          <p:nvPr/>
        </p:nvSpPr>
        <p:spPr>
          <a:xfrm>
            <a:off x="5401776" y="5851953"/>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取込後</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sp>
        <p:nvSpPr>
          <p:cNvPr id="46" name="フローチャート: 磁気ディスク 45"/>
          <p:cNvSpPr/>
          <p:nvPr/>
        </p:nvSpPr>
        <p:spPr>
          <a:xfrm>
            <a:off x="3785264" y="4965322"/>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個別取込結果</a:t>
            </a:r>
            <a:endParaRPr kumimoji="1" lang="en-US" altLang="ja-JP" sz="1100" b="1" dirty="0" smtClean="0">
              <a:solidFill>
                <a:schemeClr val="tx2">
                  <a:lumMod val="75000"/>
                  <a:lumOff val="25000"/>
                </a:schemeClr>
              </a:solidFill>
            </a:endParaRPr>
          </a:p>
        </p:txBody>
      </p:sp>
      <p:cxnSp>
        <p:nvCxnSpPr>
          <p:cNvPr id="47" name="直線矢印コネクタ 46"/>
          <p:cNvCxnSpPr>
            <a:stCxn id="44" idx="4"/>
            <a:endCxn id="48" idx="2"/>
          </p:cNvCxnSpPr>
          <p:nvPr/>
        </p:nvCxnSpPr>
        <p:spPr>
          <a:xfrm>
            <a:off x="6143944" y="6113055"/>
            <a:ext cx="500026" cy="10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8" name="フローチャート: データ 47"/>
          <p:cNvSpPr/>
          <p:nvPr/>
        </p:nvSpPr>
        <p:spPr>
          <a:xfrm>
            <a:off x="6525964" y="5852156"/>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rgbClr val="FF0000"/>
                </a:solidFill>
                <a:latin typeface="Meiryo UI" panose="020B0604030504040204" pitchFamily="50" charset="-128"/>
                <a:ea typeface="Meiryo UI" panose="020B0604030504040204" pitchFamily="50" charset="-128"/>
              </a:rPr>
              <a:t>MML</a:t>
            </a:r>
            <a:r>
              <a:rPr lang="ja-JP" altLang="en-US" sz="881" b="1" dirty="0" smtClean="0">
                <a:solidFill>
                  <a:srgbClr val="FF0000"/>
                </a:solidFill>
                <a:latin typeface="Meiryo UI" panose="020B0604030504040204" pitchFamily="50" charset="-128"/>
                <a:ea typeface="Meiryo UI" panose="020B0604030504040204" pitchFamily="50" charset="-128"/>
              </a:rPr>
              <a:t>個別取込</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取込後確認結果</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cxnSp>
        <p:nvCxnSpPr>
          <p:cNvPr id="50" name="直線矢印コネクタ 49"/>
          <p:cNvCxnSpPr>
            <a:stCxn id="36" idx="4"/>
            <a:endCxn id="51" idx="2"/>
          </p:cNvCxnSpPr>
          <p:nvPr/>
        </p:nvCxnSpPr>
        <p:spPr>
          <a:xfrm>
            <a:off x="6040206" y="4085648"/>
            <a:ext cx="485758" cy="917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1" name="フローチャート: データ 50"/>
          <p:cNvSpPr/>
          <p:nvPr/>
        </p:nvSpPr>
        <p:spPr>
          <a:xfrm>
            <a:off x="6407958" y="3833819"/>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rgbClr val="FF0000"/>
                </a:solidFill>
                <a:latin typeface="Meiryo UI" panose="020B0604030504040204" pitchFamily="50" charset="-128"/>
                <a:ea typeface="Meiryo UI" panose="020B0604030504040204" pitchFamily="50" charset="-128"/>
              </a:rPr>
              <a:t>MML</a:t>
            </a:r>
            <a:r>
              <a:rPr lang="ja-JP" altLang="en-US" sz="881" b="1" dirty="0" smtClean="0">
                <a:solidFill>
                  <a:srgbClr val="FF0000"/>
                </a:solidFill>
                <a:latin typeface="Meiryo UI" panose="020B0604030504040204" pitchFamily="50" charset="-128"/>
                <a:ea typeface="Meiryo UI" panose="020B0604030504040204" pitchFamily="50" charset="-128"/>
              </a:rPr>
              <a:t>個別取込</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取込前確認結果</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sp>
        <p:nvSpPr>
          <p:cNvPr id="75" name="フローチャート: データ 74"/>
          <p:cNvSpPr/>
          <p:nvPr/>
        </p:nvSpPr>
        <p:spPr>
          <a:xfrm>
            <a:off x="2245186" y="4548795"/>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上書き削除</a:t>
            </a:r>
            <a:r>
              <a:rPr lang="ja-JP" altLang="en-US" sz="881" b="1" dirty="0">
                <a:solidFill>
                  <a:schemeClr val="tx1"/>
                </a:solidFill>
                <a:latin typeface="Meiryo UI" panose="020B0604030504040204" pitchFamily="50" charset="-128"/>
                <a:ea typeface="Meiryo UI" panose="020B0604030504040204" pitchFamily="50" charset="-128"/>
              </a:rPr>
              <a:t>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zip_no</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81" name="フローチャート: データ 80"/>
          <p:cNvSpPr/>
          <p:nvPr/>
        </p:nvSpPr>
        <p:spPr>
          <a:xfrm>
            <a:off x="3563035" y="3826147"/>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取込</a:t>
            </a:r>
            <a:r>
              <a:rPr lang="ja-JP" altLang="en-US" sz="881" b="1" dirty="0" smtClean="0">
                <a:solidFill>
                  <a:schemeClr val="tx1"/>
                </a:solidFill>
                <a:latin typeface="Meiryo UI" panose="020B0604030504040204" pitchFamily="50" charset="-128"/>
                <a:ea typeface="Meiryo UI" panose="020B0604030504040204" pitchFamily="50" charset="-128"/>
              </a:rPr>
              <a:t>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（読込結果データ）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cxnSp>
        <p:nvCxnSpPr>
          <p:cNvPr id="83" name="カギ線コネクタ 82"/>
          <p:cNvCxnSpPr>
            <a:stCxn id="134" idx="4"/>
            <a:endCxn id="30" idx="2"/>
          </p:cNvCxnSpPr>
          <p:nvPr/>
        </p:nvCxnSpPr>
        <p:spPr>
          <a:xfrm flipV="1">
            <a:off x="1576430" y="2888789"/>
            <a:ext cx="2209402" cy="4360"/>
          </a:xfrm>
          <a:prstGeom prst="bentConnector3">
            <a:avLst>
              <a:gd name="adj1" fmla="val 50000"/>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82" name="線吹き出し 1 (枠付き) 81"/>
          <p:cNvSpPr/>
          <p:nvPr/>
        </p:nvSpPr>
        <p:spPr>
          <a:xfrm>
            <a:off x="6441426" y="1753670"/>
            <a:ext cx="3318695" cy="1436519"/>
          </a:xfrm>
          <a:prstGeom prst="borderCallout1">
            <a:avLst>
              <a:gd name="adj1" fmla="val 78247"/>
              <a:gd name="adj2" fmla="val -112"/>
              <a:gd name="adj3" fmla="val 146970"/>
              <a:gd name="adj4" fmla="val -99199"/>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tx1"/>
                </a:solidFill>
                <a:latin typeface="Meiryo UI" panose="020B0604030504040204" pitchFamily="50" charset="-128"/>
                <a:ea typeface="Meiryo UI" panose="020B0604030504040204" pitchFamily="50" charset="-128"/>
              </a:rPr>
              <a:t>Zip</a:t>
            </a:r>
            <a:r>
              <a:rPr lang="ja-JP" altLang="en-US" sz="1200" dirty="0" smtClean="0">
                <a:solidFill>
                  <a:schemeClr val="tx1"/>
                </a:solidFill>
                <a:latin typeface="Meiryo UI" panose="020B0604030504040204" pitchFamily="50" charset="-128"/>
                <a:ea typeface="Meiryo UI" panose="020B0604030504040204" pitchFamily="50" charset="-128"/>
              </a:rPr>
              <a:t>ファイル格納</a:t>
            </a:r>
            <a:r>
              <a:rPr lang="ja-JP" altLang="en-US" sz="1200" dirty="0">
                <a:solidFill>
                  <a:schemeClr val="tx1"/>
                </a:solidFill>
                <a:latin typeface="Meiryo UI" panose="020B0604030504040204" pitchFamily="50" charset="-128"/>
                <a:ea typeface="Meiryo UI" panose="020B0604030504040204" pitchFamily="50" charset="-128"/>
              </a:rPr>
              <a:t>処理で上書き取込対象となった</a:t>
            </a:r>
            <a:r>
              <a:rPr lang="en-US" altLang="ja-JP" sz="1200" dirty="0">
                <a:solidFill>
                  <a:schemeClr val="tx1"/>
                </a:solidFill>
                <a:latin typeface="Meiryo UI" panose="020B0604030504040204" pitchFamily="50" charset="-128"/>
                <a:ea typeface="Meiryo UI" panose="020B0604030504040204" pitchFamily="50" charset="-128"/>
              </a:rPr>
              <a:t>Zip</a:t>
            </a:r>
            <a:r>
              <a:rPr lang="ja-JP" altLang="en-US" sz="1200" dirty="0">
                <a:solidFill>
                  <a:schemeClr val="tx1"/>
                </a:solidFill>
                <a:latin typeface="Meiryo UI" panose="020B0604030504040204" pitchFamily="50" charset="-128"/>
                <a:ea typeface="Meiryo UI" panose="020B0604030504040204" pitchFamily="50" charset="-128"/>
              </a:rPr>
              <a:t>ファイルの情報を</a:t>
            </a:r>
            <a:r>
              <a:rPr lang="en-US" altLang="ja-JP" sz="1200" dirty="0">
                <a:solidFill>
                  <a:schemeClr val="tx1"/>
                </a:solidFill>
                <a:latin typeface="Meiryo UI" panose="020B0604030504040204" pitchFamily="50" charset="-128"/>
                <a:ea typeface="Meiryo UI" panose="020B0604030504040204" pitchFamily="50" charset="-128"/>
              </a:rPr>
              <a:t>MML</a:t>
            </a:r>
            <a:r>
              <a:rPr lang="ja-JP" altLang="en-US" sz="1200" dirty="0">
                <a:solidFill>
                  <a:schemeClr val="tx1"/>
                </a:solidFill>
                <a:latin typeface="Meiryo UI" panose="020B0604030504040204" pitchFamily="50" charset="-128"/>
                <a:ea typeface="Meiryo UI" panose="020B0604030504040204" pitchFamily="50" charset="-128"/>
              </a:rPr>
              <a:t>個別取込管理テーブルから削除</a:t>
            </a:r>
            <a:r>
              <a:rPr lang="ja-JP" altLang="en-US" sz="1200" dirty="0" smtClean="0">
                <a:solidFill>
                  <a:schemeClr val="tx1"/>
                </a:solidFill>
                <a:latin typeface="Meiryo UI" panose="020B0604030504040204" pitchFamily="50" charset="-128"/>
                <a:ea typeface="Meiryo UI" panose="020B0604030504040204" pitchFamily="50" charset="-128"/>
              </a:rPr>
              <a:t>し、</a:t>
            </a:r>
            <a:r>
              <a:rPr lang="ja-JP" altLang="en-US" sz="1200" dirty="0">
                <a:solidFill>
                  <a:schemeClr val="tx1"/>
                </a:solidFill>
                <a:latin typeface="Meiryo UI" panose="020B0604030504040204" pitchFamily="50" charset="-128"/>
                <a:ea typeface="Meiryo UI" panose="020B0604030504040204" pitchFamily="50" charset="-128"/>
              </a:rPr>
              <a:t>上書き</a:t>
            </a:r>
            <a:r>
              <a:rPr lang="ja-JP" altLang="en-US" sz="1200" dirty="0" smtClean="0">
                <a:solidFill>
                  <a:schemeClr val="tx1"/>
                </a:solidFill>
                <a:latin typeface="Meiryo UI" panose="020B0604030504040204" pitchFamily="50" charset="-128"/>
                <a:ea typeface="Meiryo UI" panose="020B0604030504040204" pitchFamily="50" charset="-128"/>
              </a:rPr>
              <a:t>削除対象情報として、</a:t>
            </a:r>
            <a:r>
              <a:rPr lang="en-US" altLang="ja-JP" sz="1200" dirty="0">
                <a:solidFill>
                  <a:schemeClr val="tx1"/>
                </a:solidFill>
                <a:latin typeface="Meiryo UI" panose="020B0604030504040204" pitchFamily="50" charset="-128"/>
                <a:ea typeface="Meiryo UI" panose="020B0604030504040204" pitchFamily="50" charset="-128"/>
              </a:rPr>
              <a:t> MML</a:t>
            </a:r>
            <a:r>
              <a:rPr lang="ja-JP" altLang="en-US" sz="1200" dirty="0">
                <a:solidFill>
                  <a:schemeClr val="tx1"/>
                </a:solidFill>
                <a:latin typeface="Meiryo UI" panose="020B0604030504040204" pitchFamily="50" charset="-128"/>
                <a:ea typeface="Meiryo UI" panose="020B0604030504040204" pitchFamily="50" charset="-128"/>
              </a:rPr>
              <a:t>個別</a:t>
            </a:r>
            <a:r>
              <a:rPr lang="ja-JP" altLang="en-US" sz="1200" dirty="0" smtClean="0">
                <a:solidFill>
                  <a:schemeClr val="tx1"/>
                </a:solidFill>
                <a:latin typeface="Meiryo UI" panose="020B0604030504040204" pitchFamily="50" charset="-128"/>
                <a:ea typeface="Meiryo UI" panose="020B0604030504040204" pitchFamily="50" charset="-128"/>
              </a:rPr>
              <a:t>取込 上書き削除対象テーブルに格納する。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個別取込認定領域反映処理で</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個別取込結果テーブルから上書き削除対象の削除を行う。（</a:t>
            </a:r>
            <a:r>
              <a:rPr lang="ja-JP" altLang="en-US" sz="1200" b="1" dirty="0" smtClean="0">
                <a:solidFill>
                  <a:schemeClr val="tx1"/>
                </a:solidFill>
                <a:latin typeface="Meiryo UI" panose="020B0604030504040204" pitchFamily="50" charset="-128"/>
                <a:ea typeface="Meiryo UI" panose="020B0604030504040204" pitchFamily="50" charset="-128"/>
              </a:rPr>
              <a:t>詳細は後述</a:t>
            </a:r>
            <a:r>
              <a:rPr lang="ja-JP" altLang="en-US" sz="1200" dirty="0" smtClean="0">
                <a:solidFill>
                  <a:schemeClr val="tx1"/>
                </a:solidFill>
                <a:latin typeface="Meiryo UI" panose="020B0604030504040204" pitchFamily="50" charset="-128"/>
                <a:ea typeface="Meiryo UI" panose="020B0604030504040204" pitchFamily="50" charset="-128"/>
              </a:rPr>
              <a:t>）</a:t>
            </a:r>
            <a:endParaRPr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34" name="フローチャート: 磁気ディスク 33"/>
          <p:cNvSpPr/>
          <p:nvPr/>
        </p:nvSpPr>
        <p:spPr>
          <a:xfrm>
            <a:off x="2470108" y="3822918"/>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上書き削除対象</a:t>
            </a:r>
            <a:endParaRPr kumimoji="1" lang="ja-JP" altLang="en-US" sz="1400" b="1" dirty="0">
              <a:solidFill>
                <a:schemeClr val="tx2">
                  <a:lumMod val="75000"/>
                  <a:lumOff val="25000"/>
                </a:schemeClr>
              </a:solidFill>
            </a:endParaRPr>
          </a:p>
        </p:txBody>
      </p:sp>
      <p:grpSp>
        <p:nvGrpSpPr>
          <p:cNvPr id="108" name="グループ化 107"/>
          <p:cNvGrpSpPr/>
          <p:nvPr/>
        </p:nvGrpSpPr>
        <p:grpSpPr>
          <a:xfrm>
            <a:off x="373343" y="4770824"/>
            <a:ext cx="945450" cy="1519608"/>
            <a:chOff x="8168455" y="4168700"/>
            <a:chExt cx="945450" cy="1519608"/>
          </a:xfrm>
        </p:grpSpPr>
        <p:sp>
          <p:nvSpPr>
            <p:cNvPr id="109" name="フローチャート: 磁気ディスク 108"/>
            <p:cNvSpPr/>
            <p:nvPr/>
          </p:nvSpPr>
          <p:spPr>
            <a:xfrm>
              <a:off x="8260678" y="4474282"/>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受託事業</a:t>
              </a:r>
              <a:endParaRPr kumimoji="1" lang="ja-JP" altLang="en-US" sz="1200" b="1" dirty="0">
                <a:solidFill>
                  <a:schemeClr val="tx2">
                    <a:lumMod val="75000"/>
                    <a:lumOff val="25000"/>
                  </a:schemeClr>
                </a:solidFill>
              </a:endParaRPr>
            </a:p>
          </p:txBody>
        </p:sp>
        <p:sp>
          <p:nvSpPr>
            <p:cNvPr id="110" name="正方形/長方形 109">
              <a:extLst>
                <a:ext uri="{FF2B5EF4-FFF2-40B4-BE49-F238E27FC236}">
                  <a16:creationId xmlns:a16="http://schemas.microsoft.com/office/drawing/2014/main" id="{B63D4596-3D34-CF16-5DA8-EFDC1CCE79D0}"/>
                </a:ext>
              </a:extLst>
            </p:cNvPr>
            <p:cNvSpPr/>
            <p:nvPr/>
          </p:nvSpPr>
          <p:spPr>
            <a:xfrm>
              <a:off x="8168455" y="4168700"/>
              <a:ext cx="945450" cy="1519608"/>
            </a:xfrm>
            <a:prstGeom prst="rect">
              <a:avLst/>
            </a:prstGeom>
            <a:noFill/>
            <a:ln w="6350">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latin typeface="Meiryo UI" panose="020B0604030504040204" pitchFamily="50" charset="-128"/>
                  <a:ea typeface="Meiryo UI" panose="020B0604030504040204" pitchFamily="50" charset="-128"/>
                </a:rPr>
                <a:t>凡例</a:t>
              </a:r>
            </a:p>
          </p:txBody>
        </p:sp>
        <p:sp>
          <p:nvSpPr>
            <p:cNvPr id="111" name="フローチャート: 磁気ディスク 110"/>
            <p:cNvSpPr/>
            <p:nvPr/>
          </p:nvSpPr>
          <p:spPr>
            <a:xfrm>
              <a:off x="8260678" y="5093993"/>
              <a:ext cx="741600" cy="522000"/>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認定事業</a:t>
              </a:r>
              <a:endParaRPr kumimoji="1" lang="ja-JP" altLang="en-US" sz="1200" b="1" dirty="0">
                <a:solidFill>
                  <a:schemeClr val="tx2">
                    <a:lumMod val="75000"/>
                    <a:lumOff val="25000"/>
                  </a:schemeClr>
                </a:solidFill>
              </a:endParaRPr>
            </a:p>
          </p:txBody>
        </p:sp>
      </p:grpSp>
      <p:sp>
        <p:nvSpPr>
          <p:cNvPr id="112" name="テキスト ボックス 111"/>
          <p:cNvSpPr txBox="1"/>
          <p:nvPr/>
        </p:nvSpPr>
        <p:spPr>
          <a:xfrm>
            <a:off x="4292959" y="3177532"/>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-4:</a:t>
            </a:r>
            <a:r>
              <a:rPr lang="ja-JP" altLang="en-US" sz="1050" kern="0" dirty="0">
                <a:solidFill>
                  <a:srgbClr val="404040"/>
                </a:solidFill>
                <a:latin typeface="Meiryo UI" panose="020B0604030504040204" pitchFamily="50" charset="-128"/>
                <a:ea typeface="Meiryo UI" panose="020B0604030504040204" pitchFamily="50" charset="-128"/>
              </a:rPr>
              <a:t>利活用可否確認結果反映</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a:solidFill>
                  <a:srgbClr val="404040"/>
                </a:solidFill>
                <a:latin typeface="Meiryo UI" panose="020B0604030504040204" pitchFamily="50" charset="-128"/>
                <a:ea typeface="Meiryo UI" panose="020B0604030504040204" pitchFamily="50" charset="-128"/>
              </a:rPr>
              <a:t>オプトアウト削除対象の</a:t>
            </a:r>
            <a:r>
              <a:rPr lang="ja-JP" altLang="en-US" sz="1050" kern="0" dirty="0" smtClean="0">
                <a:solidFill>
                  <a:srgbClr val="404040"/>
                </a:solidFill>
                <a:latin typeface="Meiryo UI" panose="020B0604030504040204" pitchFamily="50" charset="-128"/>
                <a:ea typeface="Meiryo UI" panose="020B0604030504040204" pitchFamily="50" charset="-128"/>
              </a:rPr>
              <a:t>抽出と</a:t>
            </a:r>
            <a:r>
              <a:rPr lang="ja-JP" altLang="en-US" sz="1050" kern="0" dirty="0">
                <a:solidFill>
                  <a:srgbClr val="404040"/>
                </a:solidFill>
                <a:latin typeface="Meiryo UI" panose="020B0604030504040204" pitchFamily="50" charset="-128"/>
                <a:ea typeface="Meiryo UI" panose="020B0604030504040204" pitchFamily="50" charset="-128"/>
              </a:rPr>
              <a:t>取込対象の判定を実施</a:t>
            </a:r>
          </a:p>
        </p:txBody>
      </p:sp>
      <p:cxnSp>
        <p:nvCxnSpPr>
          <p:cNvPr id="49" name="直線矢印コネクタ 48"/>
          <p:cNvCxnSpPr>
            <a:stCxn id="81" idx="5"/>
            <a:endCxn id="36" idx="2"/>
          </p:cNvCxnSpPr>
          <p:nvPr/>
        </p:nvCxnSpPr>
        <p:spPr>
          <a:xfrm flipV="1">
            <a:off x="4625086" y="4085648"/>
            <a:ext cx="672952" cy="1499"/>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カギ線コネクタ 59"/>
          <p:cNvCxnSpPr>
            <a:stCxn id="46" idx="3"/>
            <a:endCxn id="44" idx="2"/>
          </p:cNvCxnSpPr>
          <p:nvPr/>
        </p:nvCxnSpPr>
        <p:spPr>
          <a:xfrm rot="16200000" flipH="1">
            <a:off x="4466298" y="5177576"/>
            <a:ext cx="625529" cy="1245428"/>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8" name="フローチャート: データ 67"/>
          <p:cNvSpPr/>
          <p:nvPr/>
        </p:nvSpPr>
        <p:spPr>
          <a:xfrm>
            <a:off x="3569888" y="5850453"/>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個別取込結果</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（全患者</a:t>
            </a:r>
            <a:r>
              <a:rPr lang="en-US" altLang="ja-JP" sz="881" b="1" dirty="0" smtClean="0">
                <a:solidFill>
                  <a:schemeClr val="tx1"/>
                </a:solidFill>
                <a:latin typeface="Meiryo UI" panose="020B0604030504040204" pitchFamily="50" charset="-128"/>
                <a:ea typeface="Meiryo UI" panose="020B0604030504040204" pitchFamily="50" charset="-128"/>
              </a:rPr>
              <a:t>ID</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66" name="テキスト ボックス 65"/>
          <p:cNvSpPr txBox="1"/>
          <p:nvPr/>
        </p:nvSpPr>
        <p:spPr>
          <a:xfrm>
            <a:off x="4294202" y="3577073"/>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-5:MML</a:t>
            </a:r>
            <a:r>
              <a:rPr lang="ja-JP" altLang="en-US" sz="1050" kern="0" dirty="0" smtClean="0">
                <a:solidFill>
                  <a:srgbClr val="404040"/>
                </a:solidFill>
                <a:latin typeface="Meiryo UI" panose="020B0604030504040204" pitchFamily="50" charset="-128"/>
                <a:ea typeface="Meiryo UI" panose="020B0604030504040204" pitchFamily="50" charset="-128"/>
              </a:rPr>
              <a:t>ファイル読込</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4627037" y="2084031"/>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-1:Zip</a:t>
            </a:r>
            <a:r>
              <a:rPr lang="ja-JP" altLang="en-US" sz="1050" kern="0" dirty="0">
                <a:solidFill>
                  <a:srgbClr val="404040"/>
                </a:solidFill>
                <a:latin typeface="Meiryo UI" panose="020B0604030504040204" pitchFamily="50" charset="-128"/>
                <a:ea typeface="Meiryo UI" panose="020B0604030504040204" pitchFamily="50" charset="-128"/>
              </a:rPr>
              <a:t>ファイル</a:t>
            </a:r>
            <a:r>
              <a:rPr lang="ja-JP" altLang="en-US" sz="1050" kern="0" dirty="0" smtClean="0">
                <a:solidFill>
                  <a:srgbClr val="404040"/>
                </a:solidFill>
                <a:latin typeface="Meiryo UI" panose="020B0604030504040204" pitchFamily="50" charset="-128"/>
                <a:ea typeface="Meiryo UI" panose="020B0604030504040204" pitchFamily="50" charset="-128"/>
              </a:rPr>
              <a:t>格納処理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52" name="テキスト ボックス 51"/>
          <p:cNvSpPr txBox="1"/>
          <p:nvPr/>
        </p:nvSpPr>
        <p:spPr>
          <a:xfrm>
            <a:off x="4625086" y="2362368"/>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-2:Zip</a:t>
            </a:r>
            <a:r>
              <a:rPr lang="ja-JP" altLang="en-US" sz="1050" kern="0" dirty="0" smtClean="0">
                <a:solidFill>
                  <a:srgbClr val="404040"/>
                </a:solidFill>
                <a:latin typeface="Meiryo UI" panose="020B0604030504040204" pitchFamily="50" charset="-128"/>
                <a:ea typeface="Meiryo UI" panose="020B0604030504040204" pitchFamily="50" charset="-128"/>
              </a:rPr>
              <a:t>ファイル展開処理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53" name="テキスト ボックス 52"/>
          <p:cNvSpPr txBox="1"/>
          <p:nvPr/>
        </p:nvSpPr>
        <p:spPr>
          <a:xfrm>
            <a:off x="4627227" y="2633673"/>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-3:MML</a:t>
            </a:r>
            <a:r>
              <a:rPr lang="ja-JP" altLang="en-US" sz="1050" kern="0" dirty="0">
                <a:solidFill>
                  <a:srgbClr val="404040"/>
                </a:solidFill>
                <a:latin typeface="Meiryo UI" panose="020B0604030504040204" pitchFamily="50" charset="-128"/>
                <a:ea typeface="Meiryo UI" panose="020B0604030504040204" pitchFamily="50" charset="-128"/>
              </a:rPr>
              <a:t>ファイル</a:t>
            </a:r>
            <a:r>
              <a:rPr lang="ja-JP" altLang="en-US" sz="1050" kern="0" dirty="0" smtClean="0">
                <a:solidFill>
                  <a:srgbClr val="404040"/>
                </a:solidFill>
                <a:latin typeface="Meiryo UI" panose="020B0604030504040204" pitchFamily="50" charset="-128"/>
                <a:ea typeface="Meiryo UI" panose="020B0604030504040204" pitchFamily="50" charset="-128"/>
              </a:rPr>
              <a:t>一覧</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作成処理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54" name="正方形/長方形 53"/>
          <p:cNvSpPr/>
          <p:nvPr/>
        </p:nvSpPr>
        <p:spPr>
          <a:xfrm>
            <a:off x="8857754" y="281103"/>
            <a:ext cx="914400" cy="41771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再掲</a:t>
            </a:r>
            <a:endParaRPr kumimoji="1" lang="ja-JP" altLang="en-US" dirty="0"/>
          </a:p>
        </p:txBody>
      </p:sp>
    </p:spTree>
    <p:extLst>
      <p:ext uri="{BB962C8B-B14F-4D97-AF65-F5344CB8AC3E}">
        <p14:creationId xmlns:p14="http://schemas.microsoft.com/office/powerpoint/2010/main" val="4565890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1530715075"/>
              </p:ext>
            </p:extLst>
          </p:nvPr>
        </p:nvGraphicFramePr>
        <p:xfrm>
          <a:off x="437322" y="1046397"/>
          <a:ext cx="9166645" cy="5320451"/>
        </p:xfrm>
        <a:graphic>
          <a:graphicData uri="http://schemas.openxmlformats.org/drawingml/2006/table">
            <a:tbl>
              <a:tblPr firstRow="1" bandRow="1">
                <a:tableStyleId>{5940675A-B579-460E-94D1-54222C63F5DA}</a:tableStyleId>
              </a:tblPr>
              <a:tblGrid>
                <a:gridCol w="243171">
                  <a:extLst>
                    <a:ext uri="{9D8B030D-6E8A-4147-A177-3AD203B41FA5}">
                      <a16:colId xmlns:a16="http://schemas.microsoft.com/office/drawing/2014/main" val="2318507057"/>
                    </a:ext>
                  </a:extLst>
                </a:gridCol>
                <a:gridCol w="2703681">
                  <a:extLst>
                    <a:ext uri="{9D8B030D-6E8A-4147-A177-3AD203B41FA5}">
                      <a16:colId xmlns:a16="http://schemas.microsoft.com/office/drawing/2014/main" val="351072455"/>
                    </a:ext>
                  </a:extLst>
                </a:gridCol>
                <a:gridCol w="2475937">
                  <a:extLst>
                    <a:ext uri="{9D8B030D-6E8A-4147-A177-3AD203B41FA5}">
                      <a16:colId xmlns:a16="http://schemas.microsoft.com/office/drawing/2014/main" val="2577403586"/>
                    </a:ext>
                  </a:extLst>
                </a:gridCol>
                <a:gridCol w="2102070">
                  <a:extLst>
                    <a:ext uri="{9D8B030D-6E8A-4147-A177-3AD203B41FA5}">
                      <a16:colId xmlns:a16="http://schemas.microsoft.com/office/drawing/2014/main" val="3131365452"/>
                    </a:ext>
                  </a:extLst>
                </a:gridCol>
                <a:gridCol w="1641786">
                  <a:extLst>
                    <a:ext uri="{9D8B030D-6E8A-4147-A177-3AD203B41FA5}">
                      <a16:colId xmlns:a16="http://schemas.microsoft.com/office/drawing/2014/main" val="1184784820"/>
                    </a:ext>
                  </a:extLst>
                </a:gridCol>
              </a:tblGrid>
              <a:tr h="264101">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取込前処理</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取込前確認</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認定領域への反映</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取込後確認</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97563427"/>
                  </a:ext>
                </a:extLst>
              </a:tr>
              <a:tr h="2328982">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kumimoji="1" lang="ja-JP" altLang="en-US" sz="1200" dirty="0" smtClean="0"/>
                        <a:t>データフロー</a:t>
                      </a:r>
                    </a:p>
                  </a:txBody>
                  <a:tcPr vert="eaVert" anchor="ctr"/>
                </a:tc>
                <a:tc gridSpan="4">
                  <a:txBody>
                    <a:bodyPr/>
                    <a:lstStyle/>
                    <a:p>
                      <a:r>
                        <a:rPr kumimoji="1" lang="en-US" altLang="ja-JP" dirty="0" smtClean="0"/>
                        <a:t/>
                      </a:r>
                      <a:br>
                        <a:rPr kumimoji="1" lang="en-US" altLang="ja-JP" dirty="0" smtClean="0"/>
                      </a:br>
                      <a:r>
                        <a:rPr kumimoji="1" lang="en-US" altLang="ja-JP" dirty="0" smtClean="0"/>
                        <a:t/>
                      </a:r>
                      <a:br>
                        <a:rPr kumimoji="1" lang="en-US" altLang="ja-JP" dirty="0" smtClean="0"/>
                      </a:br>
                      <a:r>
                        <a:rPr kumimoji="1" lang="en-US" altLang="ja-JP" dirty="0" smtClean="0"/>
                        <a:t/>
                      </a:r>
                      <a:br>
                        <a:rPr kumimoji="1" lang="en-US" altLang="ja-JP" dirty="0" smtClean="0"/>
                      </a:br>
                      <a:r>
                        <a:rPr kumimoji="1" lang="en-US" altLang="ja-JP" dirty="0" smtClean="0"/>
                        <a:t/>
                      </a:r>
                      <a:br>
                        <a:rPr kumimoji="1" lang="en-US" altLang="ja-JP" dirty="0" smtClean="0"/>
                      </a:br>
                      <a:r>
                        <a:rPr kumimoji="1" lang="en-US" altLang="ja-JP" dirty="0" smtClean="0"/>
                        <a:t/>
                      </a:r>
                      <a:br>
                        <a:rPr kumimoji="1" lang="en-US" altLang="ja-JP" dirty="0" smtClean="0"/>
                      </a:br>
                      <a:r>
                        <a:rPr kumimoji="1" lang="en-US" altLang="ja-JP" dirty="0" smtClean="0"/>
                        <a:t/>
                      </a:r>
                      <a:br>
                        <a:rPr kumimoji="1" lang="en-US" altLang="ja-JP" dirty="0" smtClean="0"/>
                      </a:br>
                      <a:r>
                        <a:rPr kumimoji="1" lang="en-US" altLang="ja-JP" dirty="0" smtClean="0"/>
                        <a:t/>
                      </a:r>
                      <a:br>
                        <a:rPr kumimoji="1" lang="en-US" altLang="ja-JP" dirty="0" smtClean="0"/>
                      </a:br>
                      <a:endParaRPr kumimoji="1" lang="ja-JP" altLang="en-US" dirty="0"/>
                    </a:p>
                  </a:txBody>
                  <a:tcPr/>
                </a:tc>
                <a:tc hMerge="1">
                  <a:txBody>
                    <a:bodyPr/>
                    <a:lstStyle/>
                    <a:p>
                      <a:endParaRPr kumimoji="1" lang="ja-JP" altLang="en-US"/>
                    </a:p>
                  </a:txBody>
                  <a:tcPr/>
                </a:tc>
                <a:tc hMerge="1">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kumimoji="1" lang="ja-JP" altLang="en-US" sz="1200" dirty="0" smtClean="0"/>
                    </a:p>
                  </a:txBody>
                  <a:tcPr/>
                </a:tc>
                <a:tc hMerge="1">
                  <a:txBody>
                    <a:bodyPr/>
                    <a:lstStyle/>
                    <a:p>
                      <a:endParaRPr kumimoji="1" lang="ja-JP" altLang="en-US"/>
                    </a:p>
                  </a:txBody>
                  <a:tcPr/>
                </a:tc>
                <a:extLst>
                  <a:ext uri="{0D108BD9-81ED-4DB2-BD59-A6C34878D82A}">
                    <a16:rowId xmlns:a16="http://schemas.microsoft.com/office/drawing/2014/main" val="3304457292"/>
                  </a:ext>
                </a:extLst>
              </a:tr>
              <a:tr h="2627035">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kumimoji="1" lang="ja-JP" altLang="en-US" sz="1200" dirty="0" smtClean="0"/>
                        <a:t>妥当性確認内容</a:t>
                      </a:r>
                    </a:p>
                  </a:txBody>
                  <a:tcPr vert="eaVert" anchor="ctr"/>
                </a:tc>
                <a:tc gridSpan="4">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226445499"/>
                  </a:ext>
                </a:extLst>
              </a:tr>
            </a:tbl>
          </a:graphicData>
        </a:graphic>
      </p:graphicFrame>
      <p:sp>
        <p:nvSpPr>
          <p:cNvPr id="84" name="テキスト ボックス 83"/>
          <p:cNvSpPr txBox="1"/>
          <p:nvPr/>
        </p:nvSpPr>
        <p:spPr>
          <a:xfrm>
            <a:off x="3246519" y="1747787"/>
            <a:ext cx="889987" cy="261610"/>
          </a:xfrm>
          <a:prstGeom prst="rect">
            <a:avLst/>
          </a:prstGeom>
          <a:noFill/>
        </p:spPr>
        <p:txBody>
          <a:bodyPr wrap="square" rtlCol="0">
            <a:spAutoFit/>
          </a:bodyPr>
          <a:lstStyle/>
          <a:p>
            <a:pPr algn="ctr"/>
            <a:r>
              <a:rPr lang="zh-CN" altLang="en-US" sz="1100" dirty="0" smtClean="0">
                <a:solidFill>
                  <a:schemeClr val="bg1"/>
                </a:solidFill>
              </a:rPr>
              <a:t>①</a:t>
            </a:r>
            <a:endParaRPr lang="ja-JP" altLang="en-US" sz="1100" dirty="0">
              <a:solidFill>
                <a:schemeClr val="bg1"/>
              </a:solidFill>
            </a:endParaRPr>
          </a:p>
        </p:txBody>
      </p:sp>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個別取込処理（上書き取込）の妥当性確認フローでの集計内容（</a:t>
            </a:r>
            <a:r>
              <a:rPr lang="en-US" altLang="ja-JP" sz="1800" b="1" dirty="0" smtClean="0">
                <a:latin typeface="Meiryo UI" panose="020B0604030504040204" pitchFamily="50" charset="-128"/>
                <a:ea typeface="Meiryo UI" panose="020B0604030504040204" pitchFamily="50" charset="-128"/>
              </a:rPr>
              <a:t>1/2</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個別取込処理のデータフローと妥当性確認フローでの集計内容は</a:t>
            </a:r>
            <a:r>
              <a:rPr lang="ja-JP" altLang="en-US" dirty="0">
                <a:latin typeface="Meiryo UI" panose="020B0604030504040204" pitchFamily="50" charset="-128"/>
                <a:ea typeface="Meiryo UI" panose="020B0604030504040204" pitchFamily="50" charset="-128"/>
              </a:rPr>
              <a:t>以下の通り。</a:t>
            </a:r>
            <a:endParaRPr lang="en-US" altLang="ja-JP" dirty="0">
              <a:latin typeface="Meiryo UI" panose="020B0604030504040204" pitchFamily="50" charset="-128"/>
              <a:ea typeface="Meiryo UI" panose="020B0604030504040204" pitchFamily="50" charset="-128"/>
            </a:endParaRPr>
          </a:p>
        </p:txBody>
      </p:sp>
      <p:sp>
        <p:nvSpPr>
          <p:cNvPr id="42" name="フローチャート: 磁気ディスク 41"/>
          <p:cNvSpPr/>
          <p:nvPr/>
        </p:nvSpPr>
        <p:spPr>
          <a:xfrm>
            <a:off x="926053" y="1482767"/>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100" b="1" dirty="0">
                <a:solidFill>
                  <a:schemeClr val="tx2">
                    <a:lumMod val="75000"/>
                    <a:lumOff val="25000"/>
                  </a:schemeClr>
                </a:solidFill>
              </a:rPr>
              <a:t>MML</a:t>
            </a:r>
            <a:r>
              <a:rPr lang="ja-JP" altLang="en-US" sz="1200" b="1" dirty="0" smtClean="0">
                <a:solidFill>
                  <a:schemeClr val="tx2">
                    <a:lumMod val="75000"/>
                    <a:lumOff val="25000"/>
                  </a:schemeClr>
                </a:solidFill>
              </a:rPr>
              <a:t>個別</a:t>
            </a:r>
            <a:endParaRPr lang="en-US" altLang="ja-JP" sz="1200" b="1" dirty="0">
              <a:solidFill>
                <a:schemeClr val="tx2">
                  <a:lumMod val="75000"/>
                  <a:lumOff val="25000"/>
                </a:schemeClr>
              </a:solidFill>
            </a:endParaRPr>
          </a:p>
          <a:p>
            <a:pPr algn="ctr"/>
            <a:r>
              <a:rPr lang="ja-JP" altLang="en-US" sz="1200" b="1" dirty="0" smtClean="0">
                <a:solidFill>
                  <a:schemeClr val="tx2">
                    <a:lumMod val="75000"/>
                    <a:lumOff val="25000"/>
                  </a:schemeClr>
                </a:solidFill>
              </a:rPr>
              <a:t>取込</a:t>
            </a:r>
            <a:r>
              <a:rPr lang="ja-JP" altLang="en-US" sz="1200" b="1" dirty="0">
                <a:solidFill>
                  <a:schemeClr val="tx2">
                    <a:lumMod val="75000"/>
                    <a:lumOff val="25000"/>
                  </a:schemeClr>
                </a:solidFill>
              </a:rPr>
              <a:t>管理</a:t>
            </a:r>
            <a:endParaRPr lang="en-US" altLang="ja-JP" sz="1100" b="1" dirty="0">
              <a:solidFill>
                <a:schemeClr val="tx2">
                  <a:lumMod val="75000"/>
                  <a:lumOff val="25000"/>
                </a:schemeClr>
              </a:solidFill>
            </a:endParaRPr>
          </a:p>
        </p:txBody>
      </p:sp>
      <p:cxnSp>
        <p:nvCxnSpPr>
          <p:cNvPr id="48" name="直線コネクタ 47"/>
          <p:cNvCxnSpPr/>
          <p:nvPr/>
        </p:nvCxnSpPr>
        <p:spPr>
          <a:xfrm>
            <a:off x="5863223" y="1337140"/>
            <a:ext cx="0" cy="4978671"/>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a:xfrm>
            <a:off x="3374443" y="1337140"/>
            <a:ext cx="0" cy="4978671"/>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直線コネクタ 48"/>
          <p:cNvCxnSpPr/>
          <p:nvPr/>
        </p:nvCxnSpPr>
        <p:spPr>
          <a:xfrm>
            <a:off x="7958517" y="1345090"/>
            <a:ext cx="0" cy="4970721"/>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2" name="直線矢印コネクタ 51"/>
          <p:cNvCxnSpPr>
            <a:stCxn id="42" idx="4"/>
            <a:endCxn id="39" idx="2"/>
          </p:cNvCxnSpPr>
          <p:nvPr/>
        </p:nvCxnSpPr>
        <p:spPr>
          <a:xfrm>
            <a:off x="1668221" y="1743869"/>
            <a:ext cx="1995886" cy="2417"/>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6" name="直線矢印コネクタ 55"/>
          <p:cNvCxnSpPr>
            <a:stCxn id="39" idx="5"/>
            <a:endCxn id="35" idx="2"/>
          </p:cNvCxnSpPr>
          <p:nvPr/>
        </p:nvCxnSpPr>
        <p:spPr>
          <a:xfrm flipV="1">
            <a:off x="4608152" y="1743869"/>
            <a:ext cx="1638304" cy="2417"/>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9" name="直線矢印コネクタ 58"/>
          <p:cNvCxnSpPr>
            <a:stCxn id="35" idx="4"/>
            <a:endCxn id="34" idx="2"/>
          </p:cNvCxnSpPr>
          <p:nvPr/>
        </p:nvCxnSpPr>
        <p:spPr>
          <a:xfrm flipV="1">
            <a:off x="6988624" y="1724648"/>
            <a:ext cx="1614112" cy="1922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3" name="テキスト ボックス 62"/>
          <p:cNvSpPr txBox="1"/>
          <p:nvPr/>
        </p:nvSpPr>
        <p:spPr>
          <a:xfrm>
            <a:off x="1913305" y="1353240"/>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取込対象（新規＋差分）</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MML</a:t>
            </a:r>
            <a:r>
              <a:rPr lang="ja-JP" altLang="en-US" sz="1050" kern="0" dirty="0" smtClean="0">
                <a:solidFill>
                  <a:srgbClr val="404040"/>
                </a:solidFill>
                <a:latin typeface="Meiryo UI" panose="020B0604030504040204" pitchFamily="50" charset="-128"/>
                <a:ea typeface="Meiryo UI" panose="020B0604030504040204" pitchFamily="50" charset="-128"/>
              </a:rPr>
              <a:t>ファイルを読み込む</a:t>
            </a:r>
            <a:endParaRPr lang="en-US" altLang="ja-JP" sz="1050" kern="0" dirty="0" smtClean="0">
              <a:solidFill>
                <a:srgbClr val="404040"/>
              </a:solidFill>
              <a:latin typeface="Meiryo UI" panose="020B0604030504040204" pitchFamily="50" charset="-128"/>
              <a:ea typeface="Meiryo UI" panose="020B0604030504040204" pitchFamily="50" charset="-128"/>
            </a:endParaRPr>
          </a:p>
        </p:txBody>
      </p:sp>
      <p:sp>
        <p:nvSpPr>
          <p:cNvPr id="67" name="テキスト ボックス 66"/>
          <p:cNvSpPr txBox="1"/>
          <p:nvPr/>
        </p:nvSpPr>
        <p:spPr>
          <a:xfrm>
            <a:off x="3730796" y="2073513"/>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認定領域への取込対象の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ユニーク患者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81" name="正方形/長方形 80"/>
          <p:cNvSpPr/>
          <p:nvPr/>
        </p:nvSpPr>
        <p:spPr>
          <a:xfrm>
            <a:off x="4452850" y="4165581"/>
            <a:ext cx="1327877" cy="934751"/>
          </a:xfrm>
          <a:prstGeom prst="rect">
            <a:avLst/>
          </a:prstGeom>
          <a:solidFill>
            <a:schemeClr val="accent3">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smtClean="0">
                <a:solidFill>
                  <a:schemeClr val="tx1"/>
                </a:solidFill>
              </a:rPr>
              <a:t>認定領域への</a:t>
            </a:r>
            <a:endParaRPr lang="en-US" altLang="ja-JP" sz="900" dirty="0" smtClean="0">
              <a:solidFill>
                <a:schemeClr val="tx1"/>
              </a:solidFill>
            </a:endParaRPr>
          </a:p>
          <a:p>
            <a:pPr algn="ctr"/>
            <a:r>
              <a:rPr lang="ja-JP" altLang="en-US" sz="900" dirty="0" smtClean="0">
                <a:solidFill>
                  <a:schemeClr val="tx1"/>
                </a:solidFill>
              </a:rPr>
              <a:t>取込対象患者数</a:t>
            </a:r>
            <a:endParaRPr kumimoji="1" lang="ja-JP" altLang="en-US" sz="900" dirty="0">
              <a:solidFill>
                <a:schemeClr val="tx1"/>
              </a:solidFill>
            </a:endParaRPr>
          </a:p>
        </p:txBody>
      </p:sp>
      <p:sp>
        <p:nvSpPr>
          <p:cNvPr id="82" name="正方形/長方形 81"/>
          <p:cNvSpPr/>
          <p:nvPr/>
        </p:nvSpPr>
        <p:spPr>
          <a:xfrm>
            <a:off x="8069164" y="4156292"/>
            <a:ext cx="1390635" cy="936601"/>
          </a:xfrm>
          <a:prstGeom prst="rect">
            <a:avLst/>
          </a:prstGeom>
          <a:solidFill>
            <a:schemeClr val="accent3">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smtClean="0">
                <a:solidFill>
                  <a:schemeClr val="tx1"/>
                </a:solidFill>
              </a:rPr>
              <a:t>取込実績</a:t>
            </a:r>
            <a:r>
              <a:rPr lang="ja-JP" altLang="en-US" sz="900" dirty="0">
                <a:solidFill>
                  <a:schemeClr val="tx1"/>
                </a:solidFill>
              </a:rPr>
              <a:t>データの</a:t>
            </a:r>
          </a:p>
          <a:p>
            <a:pPr algn="ctr"/>
            <a:r>
              <a:rPr lang="ja-JP" altLang="en-US" sz="900" dirty="0">
                <a:solidFill>
                  <a:schemeClr val="tx1"/>
                </a:solidFill>
              </a:rPr>
              <a:t>患者数</a:t>
            </a:r>
            <a:endParaRPr kumimoji="1" lang="ja-JP" altLang="en-US" sz="900" dirty="0">
              <a:solidFill>
                <a:schemeClr val="tx1"/>
              </a:solidFill>
            </a:endParaRPr>
          </a:p>
        </p:txBody>
      </p:sp>
      <p:sp>
        <p:nvSpPr>
          <p:cNvPr id="96" name="テキスト ボックス 95"/>
          <p:cNvSpPr txBox="1"/>
          <p:nvPr/>
        </p:nvSpPr>
        <p:spPr>
          <a:xfrm>
            <a:off x="7040177" y="1369338"/>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取込実績データの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ユニーク患者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99" name="テキスト ボックス 98"/>
          <p:cNvSpPr txBox="1"/>
          <p:nvPr/>
        </p:nvSpPr>
        <p:spPr>
          <a:xfrm>
            <a:off x="4712892" y="1533569"/>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認定領域へ</a:t>
            </a:r>
            <a:r>
              <a:rPr lang="ja-JP" altLang="en-US" sz="1050" b="1" kern="0" dirty="0" smtClean="0">
                <a:solidFill>
                  <a:srgbClr val="FF0000"/>
                </a:solidFill>
                <a:latin typeface="Meiryo UI" panose="020B0604030504040204" pitchFamily="50" charset="-128"/>
                <a:ea typeface="Meiryo UI" panose="020B0604030504040204" pitchFamily="50" charset="-128"/>
              </a:rPr>
              <a:t>差分</a:t>
            </a:r>
            <a:r>
              <a:rPr lang="ja-JP" altLang="en-US" sz="1050" kern="0" dirty="0" smtClean="0">
                <a:latin typeface="Meiryo UI" panose="020B0604030504040204" pitchFamily="50" charset="-128"/>
                <a:ea typeface="Meiryo UI" panose="020B0604030504040204" pitchFamily="50" charset="-128"/>
              </a:rPr>
              <a:t>反映</a:t>
            </a:r>
            <a:endParaRPr lang="ja-JP" altLang="en-US" sz="1050" kern="0" dirty="0">
              <a:latin typeface="Meiryo UI" panose="020B0604030504040204" pitchFamily="50" charset="-128"/>
              <a:ea typeface="Meiryo UI" panose="020B0604030504040204" pitchFamily="50" charset="-128"/>
            </a:endParaRPr>
          </a:p>
        </p:txBody>
      </p:sp>
      <p:sp>
        <p:nvSpPr>
          <p:cNvPr id="33" name="フローチャート: 磁気ディスク 32"/>
          <p:cNvSpPr/>
          <p:nvPr/>
        </p:nvSpPr>
        <p:spPr>
          <a:xfrm>
            <a:off x="5038560" y="2263780"/>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取込前確認</a:t>
            </a:r>
            <a:endParaRPr kumimoji="1" lang="ja-JP" altLang="en-US" sz="1400" b="1" dirty="0">
              <a:solidFill>
                <a:schemeClr val="tx2">
                  <a:lumMod val="75000"/>
                  <a:lumOff val="25000"/>
                </a:schemeClr>
              </a:solidFill>
            </a:endParaRPr>
          </a:p>
        </p:txBody>
      </p:sp>
      <p:sp>
        <p:nvSpPr>
          <p:cNvPr id="34" name="フローチャート: 磁気ディスク 33"/>
          <p:cNvSpPr/>
          <p:nvPr/>
        </p:nvSpPr>
        <p:spPr>
          <a:xfrm>
            <a:off x="8602736" y="1463546"/>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取込後</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sp>
        <p:nvSpPr>
          <p:cNvPr id="35" name="フローチャート: 磁気ディスク 34"/>
          <p:cNvSpPr/>
          <p:nvPr/>
        </p:nvSpPr>
        <p:spPr>
          <a:xfrm>
            <a:off x="6246456" y="1482767"/>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個別取込結果</a:t>
            </a:r>
            <a:endParaRPr kumimoji="1" lang="en-US" altLang="ja-JP" sz="1100" b="1" dirty="0" smtClean="0">
              <a:solidFill>
                <a:schemeClr val="tx2">
                  <a:lumMod val="75000"/>
                  <a:lumOff val="25000"/>
                </a:schemeClr>
              </a:solidFill>
            </a:endParaRPr>
          </a:p>
        </p:txBody>
      </p:sp>
      <p:sp>
        <p:nvSpPr>
          <p:cNvPr id="39" name="フローチャート: データ 38"/>
          <p:cNvSpPr/>
          <p:nvPr/>
        </p:nvSpPr>
        <p:spPr>
          <a:xfrm>
            <a:off x="3546101" y="1485286"/>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取込</a:t>
            </a:r>
            <a:r>
              <a:rPr lang="ja-JP" altLang="en-US" sz="881" b="1" dirty="0" smtClean="0">
                <a:solidFill>
                  <a:schemeClr val="tx1"/>
                </a:solidFill>
                <a:latin typeface="Meiryo UI" panose="020B0604030504040204" pitchFamily="50" charset="-128"/>
                <a:ea typeface="Meiryo UI" panose="020B0604030504040204" pitchFamily="50" charset="-128"/>
              </a:rPr>
              <a:t>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（読込結果データ）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41" name="正方形/長方形 40"/>
          <p:cNvSpPr/>
          <p:nvPr/>
        </p:nvSpPr>
        <p:spPr>
          <a:xfrm>
            <a:off x="774558" y="5767556"/>
            <a:ext cx="1597735" cy="341518"/>
          </a:xfrm>
          <a:prstGeom prst="rect">
            <a:avLst/>
          </a:prstGeom>
          <a:solidFill>
            <a:schemeClr val="accent6">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smtClean="0">
                <a:solidFill>
                  <a:schemeClr val="tx1"/>
                </a:solidFill>
              </a:rPr>
              <a:t>認定領域</a:t>
            </a:r>
            <a:r>
              <a:rPr lang="ja-JP" altLang="en-US" sz="900" dirty="0">
                <a:solidFill>
                  <a:schemeClr val="tx1"/>
                </a:solidFill>
              </a:rPr>
              <a:t>のオプトアウト</a:t>
            </a:r>
          </a:p>
          <a:p>
            <a:pPr algn="ctr"/>
            <a:r>
              <a:rPr lang="ja-JP" altLang="en-US" sz="900" dirty="0">
                <a:solidFill>
                  <a:schemeClr val="tx1"/>
                </a:solidFill>
              </a:rPr>
              <a:t>削除候補患者数</a:t>
            </a:r>
            <a:endParaRPr kumimoji="1" lang="ja-JP" altLang="en-US" sz="900" dirty="0">
              <a:solidFill>
                <a:schemeClr val="tx1"/>
              </a:solidFill>
            </a:endParaRPr>
          </a:p>
        </p:txBody>
      </p:sp>
      <p:sp>
        <p:nvSpPr>
          <p:cNvPr id="47" name="正方形/長方形 46"/>
          <p:cNvSpPr/>
          <p:nvPr/>
        </p:nvSpPr>
        <p:spPr>
          <a:xfrm>
            <a:off x="774559" y="5100334"/>
            <a:ext cx="1599360" cy="311182"/>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900" dirty="0" smtClean="0">
                <a:solidFill>
                  <a:schemeClr val="tx1"/>
                </a:solidFill>
              </a:rPr>
              <a:t>※</a:t>
            </a:r>
            <a:r>
              <a:rPr kumimoji="1" lang="ja-JP" altLang="en-US" sz="900" dirty="0" smtClean="0">
                <a:solidFill>
                  <a:schemeClr val="tx1"/>
                </a:solidFill>
              </a:rPr>
              <a:t>既存取込済み患者</a:t>
            </a:r>
            <a:endParaRPr kumimoji="1" lang="en-US" altLang="ja-JP" sz="900" dirty="0" smtClean="0">
              <a:solidFill>
                <a:schemeClr val="tx1"/>
              </a:solidFill>
            </a:endParaRPr>
          </a:p>
          <a:p>
            <a:pPr algn="ctr"/>
            <a:r>
              <a:rPr kumimoji="1" lang="ja-JP" altLang="en-US" sz="900" dirty="0" smtClean="0">
                <a:solidFill>
                  <a:schemeClr val="tx1"/>
                </a:solidFill>
              </a:rPr>
              <a:t>（新規、削除ともになし）</a:t>
            </a:r>
            <a:endParaRPr kumimoji="1" lang="ja-JP" altLang="en-US" sz="900" dirty="0">
              <a:solidFill>
                <a:schemeClr val="tx1"/>
              </a:solidFill>
            </a:endParaRPr>
          </a:p>
        </p:txBody>
      </p:sp>
      <p:sp>
        <p:nvSpPr>
          <p:cNvPr id="50" name="正方形/長方形 49"/>
          <p:cNvSpPr/>
          <p:nvPr/>
        </p:nvSpPr>
        <p:spPr>
          <a:xfrm>
            <a:off x="777809" y="6109075"/>
            <a:ext cx="1597735" cy="178547"/>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900" dirty="0" smtClean="0">
                <a:solidFill>
                  <a:schemeClr val="tx1"/>
                </a:solidFill>
              </a:rPr>
              <a:t>※</a:t>
            </a:r>
            <a:r>
              <a:rPr kumimoji="1" lang="ja-JP" altLang="en-US" sz="900" dirty="0" smtClean="0">
                <a:solidFill>
                  <a:schemeClr val="tx1"/>
                </a:solidFill>
              </a:rPr>
              <a:t>既存未通知患者</a:t>
            </a:r>
            <a:endParaRPr kumimoji="1" lang="en-US" altLang="ja-JP" sz="900" dirty="0" smtClean="0">
              <a:solidFill>
                <a:schemeClr val="tx1"/>
              </a:solidFill>
            </a:endParaRPr>
          </a:p>
        </p:txBody>
      </p:sp>
      <p:sp>
        <p:nvSpPr>
          <p:cNvPr id="51" name="正方形/長方形 50"/>
          <p:cNvSpPr/>
          <p:nvPr/>
        </p:nvSpPr>
        <p:spPr>
          <a:xfrm>
            <a:off x="6859133" y="4156292"/>
            <a:ext cx="1009428" cy="1261098"/>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900" dirty="0" smtClean="0">
                <a:solidFill>
                  <a:schemeClr val="tx1"/>
                </a:solidFill>
              </a:rPr>
              <a:t>※</a:t>
            </a:r>
            <a:r>
              <a:rPr lang="ja-JP" altLang="en-US" sz="900" dirty="0" smtClean="0">
                <a:solidFill>
                  <a:schemeClr val="tx1"/>
                </a:solidFill>
              </a:rPr>
              <a:t>取込結果</a:t>
            </a:r>
            <a:r>
              <a:rPr lang="en-US" altLang="ja-JP" sz="900" dirty="0" smtClean="0">
                <a:solidFill>
                  <a:schemeClr val="tx1"/>
                </a:solidFill>
              </a:rPr>
              <a:t/>
            </a:r>
            <a:br>
              <a:rPr lang="en-US" altLang="ja-JP" sz="900" dirty="0" smtClean="0">
                <a:solidFill>
                  <a:schemeClr val="tx1"/>
                </a:solidFill>
              </a:rPr>
            </a:br>
            <a:r>
              <a:rPr lang="ja-JP" altLang="en-US" sz="900" dirty="0" smtClean="0">
                <a:solidFill>
                  <a:schemeClr val="tx1"/>
                </a:solidFill>
              </a:rPr>
              <a:t>全データの</a:t>
            </a:r>
            <a:endParaRPr lang="en-US" altLang="ja-JP" sz="900" dirty="0" smtClean="0">
              <a:solidFill>
                <a:schemeClr val="tx1"/>
              </a:solidFill>
            </a:endParaRPr>
          </a:p>
          <a:p>
            <a:pPr algn="ctr"/>
            <a:r>
              <a:rPr lang="ja-JP" altLang="en-US" sz="900" dirty="0" smtClean="0">
                <a:solidFill>
                  <a:schemeClr val="tx1"/>
                </a:solidFill>
              </a:rPr>
              <a:t>患者数</a:t>
            </a:r>
            <a:endParaRPr kumimoji="1" lang="ja-JP" altLang="en-US" sz="900" dirty="0">
              <a:solidFill>
                <a:schemeClr val="tx1"/>
              </a:solidFill>
            </a:endParaRPr>
          </a:p>
        </p:txBody>
      </p:sp>
      <p:sp>
        <p:nvSpPr>
          <p:cNvPr id="53" name="正方形/長方形 52"/>
          <p:cNvSpPr/>
          <p:nvPr/>
        </p:nvSpPr>
        <p:spPr>
          <a:xfrm>
            <a:off x="6861622" y="5767557"/>
            <a:ext cx="1006939" cy="341518"/>
          </a:xfrm>
          <a:prstGeom prst="rect">
            <a:avLst/>
          </a:prstGeom>
          <a:pattFill prst="smGrid">
            <a:fgClr>
              <a:schemeClr val="accent6">
                <a:lumMod val="40000"/>
                <a:lumOff val="60000"/>
              </a:schemeClr>
            </a:fgClr>
            <a:bgClr>
              <a:schemeClr val="bg1"/>
            </a:bgClr>
          </a:patt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900" dirty="0" smtClean="0">
                <a:solidFill>
                  <a:schemeClr val="tx1"/>
                </a:solidFill>
              </a:rPr>
              <a:t>オプトアウト削除</a:t>
            </a:r>
            <a:r>
              <a:rPr lang="en-US" altLang="ja-JP" sz="900" dirty="0" smtClean="0">
                <a:solidFill>
                  <a:schemeClr val="tx1"/>
                </a:solidFill>
              </a:rPr>
              <a:t/>
            </a:r>
            <a:br>
              <a:rPr lang="en-US" altLang="ja-JP" sz="900" dirty="0" smtClean="0">
                <a:solidFill>
                  <a:schemeClr val="tx1"/>
                </a:solidFill>
              </a:rPr>
            </a:br>
            <a:r>
              <a:rPr lang="ja-JP" altLang="en-US" sz="900" dirty="0" smtClean="0">
                <a:solidFill>
                  <a:schemeClr val="tx1"/>
                </a:solidFill>
              </a:rPr>
              <a:t>実績患者数</a:t>
            </a:r>
            <a:endParaRPr kumimoji="1" lang="ja-JP" altLang="en-US" sz="900" dirty="0">
              <a:solidFill>
                <a:schemeClr val="tx1"/>
              </a:solidFill>
            </a:endParaRPr>
          </a:p>
        </p:txBody>
      </p:sp>
      <p:sp>
        <p:nvSpPr>
          <p:cNvPr id="54" name="フローチャート: 磁気ディスク 53"/>
          <p:cNvSpPr/>
          <p:nvPr/>
        </p:nvSpPr>
        <p:spPr>
          <a:xfrm>
            <a:off x="8564582" y="2561216"/>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取込後</a:t>
            </a:r>
            <a:r>
              <a:rPr lang="en-US" altLang="ja-JP" sz="1200" b="1" dirty="0" smtClean="0">
                <a:solidFill>
                  <a:schemeClr val="tx2">
                    <a:lumMod val="75000"/>
                    <a:lumOff val="25000"/>
                  </a:schemeClr>
                </a:solidFill>
              </a:rPr>
              <a:t>_</a:t>
            </a:r>
            <a:r>
              <a:rPr lang="ja-JP" altLang="en-US" sz="1200" b="1" dirty="0" smtClean="0">
                <a:solidFill>
                  <a:schemeClr val="tx2">
                    <a:lumMod val="75000"/>
                    <a:lumOff val="25000"/>
                  </a:schemeClr>
                </a:solidFill>
              </a:rPr>
              <a:t>全患者</a:t>
            </a:r>
            <a:r>
              <a:rPr lang="en-US" altLang="ja-JP" sz="1200" b="1" dirty="0" smtClean="0">
                <a:solidFill>
                  <a:schemeClr val="tx2">
                    <a:lumMod val="75000"/>
                    <a:lumOff val="25000"/>
                  </a:schemeClr>
                </a:solidFill>
              </a:rPr>
              <a:t>ID</a:t>
            </a:r>
            <a:endParaRPr kumimoji="1" lang="ja-JP" altLang="en-US" sz="1400" b="1" dirty="0">
              <a:solidFill>
                <a:schemeClr val="tx2">
                  <a:lumMod val="75000"/>
                  <a:lumOff val="25000"/>
                </a:schemeClr>
              </a:solidFill>
            </a:endParaRPr>
          </a:p>
        </p:txBody>
      </p:sp>
      <p:cxnSp>
        <p:nvCxnSpPr>
          <p:cNvPr id="55" name="直線矢印コネクタ 54"/>
          <p:cNvCxnSpPr>
            <a:endCxn id="54" idx="2"/>
          </p:cNvCxnSpPr>
          <p:nvPr/>
        </p:nvCxnSpPr>
        <p:spPr>
          <a:xfrm>
            <a:off x="6988624" y="1871932"/>
            <a:ext cx="1575958" cy="950386"/>
          </a:xfrm>
          <a:prstGeom prst="bentConnector3">
            <a:avLst>
              <a:gd name="adj1" fmla="val 69706"/>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正方形/長方形 56"/>
          <p:cNvSpPr/>
          <p:nvPr/>
        </p:nvSpPr>
        <p:spPr>
          <a:xfrm>
            <a:off x="8065130" y="5092894"/>
            <a:ext cx="1394669" cy="324495"/>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900" dirty="0" smtClean="0">
                <a:solidFill>
                  <a:schemeClr val="tx1"/>
                </a:solidFill>
              </a:rPr>
              <a:t>※</a:t>
            </a:r>
            <a:r>
              <a:rPr kumimoji="1" lang="ja-JP" altLang="en-US" sz="900" dirty="0" smtClean="0">
                <a:solidFill>
                  <a:schemeClr val="tx1"/>
                </a:solidFill>
              </a:rPr>
              <a:t>既存取込済み患者</a:t>
            </a:r>
            <a:endParaRPr kumimoji="1" lang="en-US" altLang="ja-JP" sz="900" dirty="0" smtClean="0">
              <a:solidFill>
                <a:schemeClr val="tx1"/>
              </a:solidFill>
            </a:endParaRPr>
          </a:p>
          <a:p>
            <a:pPr algn="ctr"/>
            <a:r>
              <a:rPr kumimoji="1" lang="ja-JP" altLang="en-US" sz="900" dirty="0" smtClean="0">
                <a:solidFill>
                  <a:schemeClr val="tx1"/>
                </a:solidFill>
              </a:rPr>
              <a:t>（新規、削除ともになし）</a:t>
            </a:r>
            <a:endParaRPr kumimoji="1" lang="ja-JP" altLang="en-US" sz="900" dirty="0">
              <a:solidFill>
                <a:schemeClr val="tx1"/>
              </a:solidFill>
            </a:endParaRPr>
          </a:p>
        </p:txBody>
      </p:sp>
      <p:sp>
        <p:nvSpPr>
          <p:cNvPr id="58" name="テキスト ボックス 57"/>
          <p:cNvSpPr txBox="1"/>
          <p:nvPr/>
        </p:nvSpPr>
        <p:spPr>
          <a:xfrm>
            <a:off x="8184730" y="2133615"/>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取込結果全データの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ユニーク患者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61" name="フローチャート: 磁気ディスク 60"/>
          <p:cNvSpPr/>
          <p:nvPr/>
        </p:nvSpPr>
        <p:spPr>
          <a:xfrm>
            <a:off x="3549756" y="2568876"/>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上書き削除対象</a:t>
            </a:r>
            <a:endParaRPr kumimoji="1" lang="ja-JP" altLang="en-US" sz="1400" b="1" dirty="0">
              <a:solidFill>
                <a:schemeClr val="tx2">
                  <a:lumMod val="75000"/>
                  <a:lumOff val="25000"/>
                </a:schemeClr>
              </a:solidFill>
            </a:endParaRPr>
          </a:p>
        </p:txBody>
      </p:sp>
      <p:cxnSp>
        <p:nvCxnSpPr>
          <p:cNvPr id="62" name="直線矢印コネクタ 54"/>
          <p:cNvCxnSpPr>
            <a:stCxn id="42" idx="3"/>
            <a:endCxn id="61" idx="2"/>
          </p:cNvCxnSpPr>
          <p:nvPr/>
        </p:nvCxnSpPr>
        <p:spPr>
          <a:xfrm rot="16200000" flipH="1">
            <a:off x="2010943" y="1291164"/>
            <a:ext cx="825007" cy="2252619"/>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直線矢印コネクタ 54"/>
          <p:cNvCxnSpPr>
            <a:stCxn id="84" idx="2"/>
            <a:endCxn id="33" idx="2"/>
          </p:cNvCxnSpPr>
          <p:nvPr/>
        </p:nvCxnSpPr>
        <p:spPr>
          <a:xfrm rot="16200000" flipH="1">
            <a:off x="4107294" y="1593615"/>
            <a:ext cx="515485" cy="1347047"/>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0" name="直線矢印コネクタ 99"/>
          <p:cNvCxnSpPr>
            <a:stCxn id="60" idx="1"/>
            <a:endCxn id="35" idx="3"/>
          </p:cNvCxnSpPr>
          <p:nvPr/>
        </p:nvCxnSpPr>
        <p:spPr>
          <a:xfrm rot="5400000" flipH="1" flipV="1">
            <a:off x="6272889" y="2228967"/>
            <a:ext cx="568647" cy="120656"/>
          </a:xfrm>
          <a:prstGeom prst="bentConnector3">
            <a:avLst>
              <a:gd name="adj1" fmla="val 74272"/>
            </a:avLst>
          </a:prstGeom>
          <a:ln w="3175">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09" name="直線矢印コネクタ 108"/>
          <p:cNvCxnSpPr>
            <a:stCxn id="61" idx="4"/>
            <a:endCxn id="60" idx="2"/>
          </p:cNvCxnSpPr>
          <p:nvPr/>
        </p:nvCxnSpPr>
        <p:spPr>
          <a:xfrm>
            <a:off x="4291924" y="2829978"/>
            <a:ext cx="1855497" cy="4640"/>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4" name="線吹き出し 1 (枠付き) 63"/>
          <p:cNvSpPr/>
          <p:nvPr/>
        </p:nvSpPr>
        <p:spPr>
          <a:xfrm>
            <a:off x="8135691" y="5863085"/>
            <a:ext cx="1252273" cy="374177"/>
          </a:xfrm>
          <a:prstGeom prst="borderCallout1">
            <a:avLst>
              <a:gd name="adj1" fmla="val 20962"/>
              <a:gd name="adj2" fmla="val -304"/>
              <a:gd name="adj3" fmla="val 42458"/>
              <a:gd name="adj4" fmla="val -26630"/>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削除されたデータ</a:t>
            </a:r>
            <a:endParaRPr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66" name="テキスト ボックス 65"/>
          <p:cNvSpPr txBox="1"/>
          <p:nvPr/>
        </p:nvSpPr>
        <p:spPr>
          <a:xfrm>
            <a:off x="1361927" y="2397506"/>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既存取込済み患者のうち</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上書き削除対象のデータを抽出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68" name="正方形/長方形 67"/>
          <p:cNvSpPr/>
          <p:nvPr/>
        </p:nvSpPr>
        <p:spPr>
          <a:xfrm>
            <a:off x="4454727" y="5758332"/>
            <a:ext cx="1326000" cy="341518"/>
          </a:xfrm>
          <a:prstGeom prst="rect">
            <a:avLst/>
          </a:prstGeom>
          <a:solidFill>
            <a:schemeClr val="accent6">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smtClean="0">
                <a:solidFill>
                  <a:schemeClr val="tx1"/>
                </a:solidFill>
              </a:rPr>
              <a:t>認定領域</a:t>
            </a:r>
            <a:r>
              <a:rPr lang="ja-JP" altLang="en-US" sz="900" dirty="0">
                <a:solidFill>
                  <a:schemeClr val="tx1"/>
                </a:solidFill>
              </a:rPr>
              <a:t>のオプトアウト</a:t>
            </a:r>
          </a:p>
          <a:p>
            <a:pPr algn="ctr"/>
            <a:r>
              <a:rPr lang="ja-JP" altLang="en-US" sz="900" dirty="0" smtClean="0">
                <a:solidFill>
                  <a:schemeClr val="tx1"/>
                </a:solidFill>
              </a:rPr>
              <a:t>削除</a:t>
            </a:r>
            <a:r>
              <a:rPr lang="ja-JP" altLang="en-US" sz="900" dirty="0">
                <a:solidFill>
                  <a:schemeClr val="tx1"/>
                </a:solidFill>
              </a:rPr>
              <a:t>対象</a:t>
            </a:r>
            <a:r>
              <a:rPr lang="ja-JP" altLang="en-US" sz="900" dirty="0" smtClean="0">
                <a:solidFill>
                  <a:schemeClr val="tx1"/>
                </a:solidFill>
              </a:rPr>
              <a:t>患者数</a:t>
            </a:r>
            <a:endParaRPr kumimoji="1" lang="ja-JP" altLang="en-US" sz="900" dirty="0">
              <a:solidFill>
                <a:schemeClr val="tx1"/>
              </a:solidFill>
            </a:endParaRPr>
          </a:p>
        </p:txBody>
      </p:sp>
      <p:sp>
        <p:nvSpPr>
          <p:cNvPr id="65" name="フローチャート: データ 64"/>
          <p:cNvSpPr/>
          <p:nvPr/>
        </p:nvSpPr>
        <p:spPr>
          <a:xfrm>
            <a:off x="6688504" y="3192072"/>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削除</a:t>
            </a:r>
            <a:r>
              <a:rPr lang="ja-JP" altLang="en-US" sz="881" b="1" dirty="0">
                <a:solidFill>
                  <a:schemeClr val="tx1"/>
                </a:solidFill>
                <a:latin typeface="Meiryo UI" panose="020B0604030504040204" pitchFamily="50" charset="-128"/>
                <a:ea typeface="Meiryo UI" panose="020B0604030504040204" pitchFamily="50" charset="-128"/>
              </a:rPr>
              <a:t>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zip_no</a:t>
            </a: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file_no</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70" name="フローチャート: 磁気ディスク 69"/>
          <p:cNvSpPr/>
          <p:nvPr/>
        </p:nvSpPr>
        <p:spPr>
          <a:xfrm>
            <a:off x="5038560" y="3187330"/>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削除対象</a:t>
            </a:r>
            <a:endParaRPr kumimoji="1" lang="ja-JP" altLang="en-US" sz="1400" b="1" dirty="0">
              <a:solidFill>
                <a:schemeClr val="tx2">
                  <a:lumMod val="75000"/>
                  <a:lumOff val="25000"/>
                </a:schemeClr>
              </a:solidFill>
            </a:endParaRPr>
          </a:p>
        </p:txBody>
      </p:sp>
      <p:cxnSp>
        <p:nvCxnSpPr>
          <p:cNvPr id="71" name="直線矢印コネクタ 54"/>
          <p:cNvCxnSpPr>
            <a:stCxn id="42" idx="3"/>
            <a:endCxn id="70" idx="2"/>
          </p:cNvCxnSpPr>
          <p:nvPr/>
        </p:nvCxnSpPr>
        <p:spPr>
          <a:xfrm rot="16200000" flipH="1">
            <a:off x="2446118" y="855989"/>
            <a:ext cx="1443461" cy="3741423"/>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直線矢印コネクタ 71"/>
          <p:cNvCxnSpPr>
            <a:stCxn id="70" idx="4"/>
            <a:endCxn id="65" idx="2"/>
          </p:cNvCxnSpPr>
          <p:nvPr/>
        </p:nvCxnSpPr>
        <p:spPr>
          <a:xfrm>
            <a:off x="5780728" y="3448432"/>
            <a:ext cx="1025782" cy="4640"/>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3" name="テキスト ボックス 72"/>
          <p:cNvSpPr txBox="1"/>
          <p:nvPr/>
        </p:nvSpPr>
        <p:spPr>
          <a:xfrm>
            <a:off x="1361927" y="3047184"/>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既存取込済み患者のうち</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オプトアウト</a:t>
            </a:r>
            <a:r>
              <a:rPr lang="ja-JP" altLang="en-US" sz="1050" kern="0" dirty="0">
                <a:solidFill>
                  <a:srgbClr val="404040"/>
                </a:solidFill>
                <a:latin typeface="Meiryo UI" panose="020B0604030504040204" pitchFamily="50" charset="-128"/>
                <a:ea typeface="Meiryo UI" panose="020B0604030504040204" pitchFamily="50" charset="-128"/>
              </a:rPr>
              <a:t>対象</a:t>
            </a:r>
            <a:r>
              <a:rPr lang="ja-JP" altLang="en-US" sz="1050" kern="0" dirty="0" smtClean="0">
                <a:solidFill>
                  <a:srgbClr val="404040"/>
                </a:solidFill>
                <a:latin typeface="Meiryo UI" panose="020B0604030504040204" pitchFamily="50" charset="-128"/>
                <a:ea typeface="Meiryo UI" panose="020B0604030504040204" pitchFamily="50" charset="-128"/>
              </a:rPr>
              <a:t>患者のデータを抽出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60" name="フローチャート: データ 59"/>
          <p:cNvSpPr/>
          <p:nvPr/>
        </p:nvSpPr>
        <p:spPr>
          <a:xfrm>
            <a:off x="5906855" y="2573618"/>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上書き削除</a:t>
            </a:r>
            <a:r>
              <a:rPr lang="ja-JP" altLang="en-US" sz="881" b="1" dirty="0">
                <a:solidFill>
                  <a:schemeClr val="tx1"/>
                </a:solidFill>
                <a:latin typeface="Meiryo UI" panose="020B0604030504040204" pitchFamily="50" charset="-128"/>
                <a:ea typeface="Meiryo UI" panose="020B0604030504040204" pitchFamily="50" charset="-128"/>
              </a:rPr>
              <a:t>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zip_no</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74" name="正方形/長方形 73"/>
          <p:cNvSpPr/>
          <p:nvPr/>
        </p:nvSpPr>
        <p:spPr>
          <a:xfrm>
            <a:off x="774559" y="3829612"/>
            <a:ext cx="1599360" cy="331885"/>
          </a:xfrm>
          <a:prstGeom prst="rect">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smtClean="0">
                <a:solidFill>
                  <a:schemeClr val="tx1"/>
                </a:solidFill>
              </a:rPr>
              <a:t>取込</a:t>
            </a:r>
            <a:r>
              <a:rPr lang="ja-JP" altLang="en-US" sz="900" dirty="0">
                <a:solidFill>
                  <a:schemeClr val="tx1"/>
                </a:solidFill>
              </a:rPr>
              <a:t>不可患者数</a:t>
            </a:r>
          </a:p>
          <a:p>
            <a:pPr algn="ctr"/>
            <a:r>
              <a:rPr lang="ja-JP" altLang="en-US" sz="900" dirty="0" smtClean="0">
                <a:solidFill>
                  <a:schemeClr val="tx1"/>
                </a:solidFill>
              </a:rPr>
              <a:t>（取込対象外</a:t>
            </a:r>
            <a:r>
              <a:rPr lang="ja-JP" altLang="en-US" sz="900" dirty="0">
                <a:solidFill>
                  <a:schemeClr val="tx1"/>
                </a:solidFill>
              </a:rPr>
              <a:t>）</a:t>
            </a:r>
            <a:endParaRPr kumimoji="1" lang="ja-JP" altLang="en-US" sz="900" dirty="0">
              <a:solidFill>
                <a:schemeClr val="tx1"/>
              </a:solidFill>
            </a:endParaRPr>
          </a:p>
        </p:txBody>
      </p:sp>
      <p:sp>
        <p:nvSpPr>
          <p:cNvPr id="75" name="正方形/長方形 74"/>
          <p:cNvSpPr/>
          <p:nvPr/>
        </p:nvSpPr>
        <p:spPr>
          <a:xfrm>
            <a:off x="774559" y="4161497"/>
            <a:ext cx="1599360" cy="528405"/>
          </a:xfrm>
          <a:prstGeom prst="rect">
            <a:avLst/>
          </a:prstGeom>
          <a:solidFill>
            <a:schemeClr val="accent4">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smtClean="0">
                <a:solidFill>
                  <a:schemeClr val="tx1"/>
                </a:solidFill>
              </a:rPr>
              <a:t>認定</a:t>
            </a:r>
            <a:r>
              <a:rPr lang="ja-JP" altLang="en-US" sz="900" dirty="0">
                <a:solidFill>
                  <a:schemeClr val="tx1"/>
                </a:solidFill>
              </a:rPr>
              <a:t>領域への取込対象</a:t>
            </a:r>
          </a:p>
          <a:p>
            <a:pPr algn="ctr"/>
            <a:r>
              <a:rPr lang="ja-JP" altLang="en-US" sz="900" dirty="0">
                <a:solidFill>
                  <a:schemeClr val="tx1"/>
                </a:solidFill>
              </a:rPr>
              <a:t>候補</a:t>
            </a:r>
            <a:r>
              <a:rPr lang="ja-JP" altLang="en-US" sz="900" dirty="0" smtClean="0">
                <a:solidFill>
                  <a:schemeClr val="tx1"/>
                </a:solidFill>
              </a:rPr>
              <a:t>患者数（新規）</a:t>
            </a:r>
            <a:endParaRPr kumimoji="1" lang="ja-JP" altLang="en-US" sz="900" dirty="0">
              <a:solidFill>
                <a:schemeClr val="tx1"/>
              </a:solidFill>
            </a:endParaRPr>
          </a:p>
        </p:txBody>
      </p:sp>
      <p:sp>
        <p:nvSpPr>
          <p:cNvPr id="78" name="正方形/長方形 77"/>
          <p:cNvSpPr/>
          <p:nvPr/>
        </p:nvSpPr>
        <p:spPr>
          <a:xfrm>
            <a:off x="774559" y="4697343"/>
            <a:ext cx="1599360" cy="395550"/>
          </a:xfrm>
          <a:prstGeom prst="rect">
            <a:avLst/>
          </a:prstGeom>
          <a:solidFill>
            <a:schemeClr val="bg2">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smtClean="0">
                <a:solidFill>
                  <a:schemeClr val="tx1"/>
                </a:solidFill>
              </a:rPr>
              <a:t>差分</a:t>
            </a:r>
            <a:r>
              <a:rPr lang="ja-JP" altLang="en-US" sz="900" dirty="0">
                <a:solidFill>
                  <a:schemeClr val="tx1"/>
                </a:solidFill>
              </a:rPr>
              <a:t>取込</a:t>
            </a:r>
            <a:r>
              <a:rPr lang="ja-JP" altLang="en-US" sz="900" dirty="0" smtClean="0">
                <a:solidFill>
                  <a:schemeClr val="tx1"/>
                </a:solidFill>
              </a:rPr>
              <a:t>患者数</a:t>
            </a:r>
            <a:r>
              <a:rPr lang="en-US" altLang="ja-JP" sz="900" dirty="0" smtClean="0">
                <a:solidFill>
                  <a:schemeClr val="tx1"/>
                </a:solidFill>
              </a:rPr>
              <a:t/>
            </a:r>
            <a:br>
              <a:rPr lang="en-US" altLang="ja-JP" sz="900" dirty="0" smtClean="0">
                <a:solidFill>
                  <a:schemeClr val="tx1"/>
                </a:solidFill>
              </a:rPr>
            </a:br>
            <a:r>
              <a:rPr lang="ja-JP" altLang="en-US" sz="900" dirty="0" smtClean="0">
                <a:solidFill>
                  <a:schemeClr val="tx1"/>
                </a:solidFill>
              </a:rPr>
              <a:t>（</a:t>
            </a:r>
            <a:r>
              <a:rPr lang="ja-JP" altLang="en-US" sz="900" dirty="0">
                <a:solidFill>
                  <a:schemeClr val="tx1"/>
                </a:solidFill>
              </a:rPr>
              <a:t>新規を</a:t>
            </a:r>
            <a:r>
              <a:rPr lang="ja-JP" altLang="en-US" sz="900" dirty="0" smtClean="0">
                <a:solidFill>
                  <a:schemeClr val="tx1"/>
                </a:solidFill>
              </a:rPr>
              <a:t>除く追加取込</a:t>
            </a:r>
            <a:r>
              <a:rPr lang="ja-JP" altLang="en-US" sz="900" dirty="0">
                <a:solidFill>
                  <a:schemeClr val="tx1"/>
                </a:solidFill>
              </a:rPr>
              <a:t>対象）</a:t>
            </a:r>
            <a:endParaRPr kumimoji="1" lang="ja-JP" altLang="en-US" sz="900" dirty="0">
              <a:solidFill>
                <a:schemeClr val="tx1"/>
              </a:solidFill>
            </a:endParaRPr>
          </a:p>
        </p:txBody>
      </p:sp>
      <p:cxnSp>
        <p:nvCxnSpPr>
          <p:cNvPr id="79" name="直線矢印コネクタ 78"/>
          <p:cNvCxnSpPr>
            <a:stCxn id="65" idx="0"/>
            <a:endCxn id="35" idx="3"/>
          </p:cNvCxnSpPr>
          <p:nvPr/>
        </p:nvCxnSpPr>
        <p:spPr>
          <a:xfrm rot="16200000" flipV="1">
            <a:off x="6413489" y="2209023"/>
            <a:ext cx="1187101" cy="778998"/>
          </a:xfrm>
          <a:prstGeom prst="bentConnector3">
            <a:avLst>
              <a:gd name="adj1" fmla="val 87787"/>
            </a:avLst>
          </a:prstGeom>
          <a:ln w="3175">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80" name="正方形/長方形 79"/>
          <p:cNvSpPr/>
          <p:nvPr/>
        </p:nvSpPr>
        <p:spPr>
          <a:xfrm>
            <a:off x="777809" y="5417389"/>
            <a:ext cx="1596109" cy="34429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900" dirty="0" smtClean="0">
                <a:solidFill>
                  <a:schemeClr val="tx1"/>
                </a:solidFill>
              </a:rPr>
              <a:t>※</a:t>
            </a:r>
            <a:r>
              <a:rPr kumimoji="1" lang="ja-JP" altLang="en-US" sz="900" dirty="0" smtClean="0">
                <a:solidFill>
                  <a:schemeClr val="tx1"/>
                </a:solidFill>
              </a:rPr>
              <a:t>既存</a:t>
            </a:r>
            <a:r>
              <a:rPr lang="ja-JP" altLang="en-US" sz="900" dirty="0">
                <a:solidFill>
                  <a:schemeClr val="tx1"/>
                </a:solidFill>
              </a:rPr>
              <a:t>取込済みオプトアウト対象</a:t>
            </a:r>
            <a:r>
              <a:rPr lang="ja-JP" altLang="en-US" sz="900" dirty="0" smtClean="0">
                <a:solidFill>
                  <a:schemeClr val="tx1"/>
                </a:solidFill>
              </a:rPr>
              <a:t>患者</a:t>
            </a:r>
            <a:r>
              <a:rPr kumimoji="1" lang="ja-JP" altLang="en-US" sz="900" dirty="0" smtClean="0">
                <a:solidFill>
                  <a:schemeClr val="tx1"/>
                </a:solidFill>
              </a:rPr>
              <a:t>（上書き削除対象）</a:t>
            </a:r>
            <a:endParaRPr kumimoji="1" lang="ja-JP" altLang="en-US" sz="900" dirty="0">
              <a:solidFill>
                <a:schemeClr val="tx1"/>
              </a:solidFill>
            </a:endParaRPr>
          </a:p>
        </p:txBody>
      </p:sp>
      <p:sp>
        <p:nvSpPr>
          <p:cNvPr id="108" name="テキスト ボックス 107"/>
          <p:cNvSpPr txBox="1"/>
          <p:nvPr/>
        </p:nvSpPr>
        <p:spPr>
          <a:xfrm>
            <a:off x="6522896" y="2133615"/>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削除対象のデータを削除</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（上書き→オプトアウトの順）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83" name="正方形/長方形 82"/>
          <p:cNvSpPr/>
          <p:nvPr/>
        </p:nvSpPr>
        <p:spPr>
          <a:xfrm>
            <a:off x="2480531" y="5397642"/>
            <a:ext cx="783266" cy="344293"/>
          </a:xfrm>
          <a:prstGeom prst="rect">
            <a:avLst/>
          </a:prstGeom>
          <a:solidFill>
            <a:schemeClr val="accent4"/>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900" dirty="0">
              <a:solidFill>
                <a:schemeClr val="tx1"/>
              </a:solidFill>
            </a:endParaRPr>
          </a:p>
        </p:txBody>
      </p:sp>
      <p:sp>
        <p:nvSpPr>
          <p:cNvPr id="85" name="正方形/長方形 84"/>
          <p:cNvSpPr/>
          <p:nvPr/>
        </p:nvSpPr>
        <p:spPr>
          <a:xfrm>
            <a:off x="2463875" y="4161497"/>
            <a:ext cx="783266" cy="401877"/>
          </a:xfrm>
          <a:prstGeom prst="rect">
            <a:avLst/>
          </a:prstGeom>
          <a:solidFill>
            <a:schemeClr val="accent4"/>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900" dirty="0">
              <a:solidFill>
                <a:schemeClr val="tx1"/>
              </a:solidFill>
            </a:endParaRPr>
          </a:p>
        </p:txBody>
      </p:sp>
      <p:sp>
        <p:nvSpPr>
          <p:cNvPr id="86" name="正方形/長方形 85"/>
          <p:cNvSpPr/>
          <p:nvPr/>
        </p:nvSpPr>
        <p:spPr>
          <a:xfrm>
            <a:off x="3497712" y="5392435"/>
            <a:ext cx="783266" cy="344293"/>
          </a:xfrm>
          <a:prstGeom prst="rect">
            <a:avLst/>
          </a:prstGeom>
          <a:solidFill>
            <a:schemeClr val="accent4"/>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900" dirty="0">
              <a:solidFill>
                <a:schemeClr val="tx1"/>
              </a:solidFill>
            </a:endParaRPr>
          </a:p>
        </p:txBody>
      </p:sp>
      <p:sp>
        <p:nvSpPr>
          <p:cNvPr id="87" name="正方形/長方形 86"/>
          <p:cNvSpPr/>
          <p:nvPr/>
        </p:nvSpPr>
        <p:spPr>
          <a:xfrm>
            <a:off x="3481056" y="4156290"/>
            <a:ext cx="783266" cy="401877"/>
          </a:xfrm>
          <a:prstGeom prst="rect">
            <a:avLst/>
          </a:prstGeom>
          <a:solidFill>
            <a:schemeClr val="accent4"/>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900" dirty="0">
              <a:solidFill>
                <a:schemeClr val="tx1"/>
              </a:solidFill>
            </a:endParaRPr>
          </a:p>
        </p:txBody>
      </p:sp>
      <p:sp>
        <p:nvSpPr>
          <p:cNvPr id="88" name="正方形/長方形 87"/>
          <p:cNvSpPr/>
          <p:nvPr/>
        </p:nvSpPr>
        <p:spPr>
          <a:xfrm>
            <a:off x="5977873" y="5397642"/>
            <a:ext cx="783266" cy="344293"/>
          </a:xfrm>
          <a:prstGeom prst="rect">
            <a:avLst/>
          </a:prstGeom>
          <a:pattFill prst="smGrid">
            <a:fgClr>
              <a:schemeClr val="accent4"/>
            </a:fgClr>
            <a:bgClr>
              <a:schemeClr val="bg1"/>
            </a:bgClr>
          </a:patt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900" dirty="0">
              <a:solidFill>
                <a:schemeClr val="tx1"/>
              </a:solidFill>
            </a:endParaRPr>
          </a:p>
        </p:txBody>
      </p:sp>
      <p:sp>
        <p:nvSpPr>
          <p:cNvPr id="89" name="正方形/長方形 88"/>
          <p:cNvSpPr/>
          <p:nvPr/>
        </p:nvSpPr>
        <p:spPr>
          <a:xfrm>
            <a:off x="5961217" y="4156291"/>
            <a:ext cx="783266" cy="407084"/>
          </a:xfrm>
          <a:prstGeom prst="rect">
            <a:avLst/>
          </a:prstGeom>
          <a:pattFill prst="smGrid">
            <a:fgClr>
              <a:schemeClr val="accent4"/>
            </a:fgClr>
            <a:bgClr>
              <a:schemeClr val="bg1"/>
            </a:bgClr>
          </a:patt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900" dirty="0">
              <a:solidFill>
                <a:schemeClr val="tx1"/>
              </a:solidFill>
            </a:endParaRPr>
          </a:p>
        </p:txBody>
      </p:sp>
      <p:cxnSp>
        <p:nvCxnSpPr>
          <p:cNvPr id="29" name="直線コネクタ 28"/>
          <p:cNvCxnSpPr>
            <a:stCxn id="88" idx="3"/>
          </p:cNvCxnSpPr>
          <p:nvPr/>
        </p:nvCxnSpPr>
        <p:spPr>
          <a:xfrm>
            <a:off x="6761139" y="5569789"/>
            <a:ext cx="1345528" cy="368526"/>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2" name="直線コネクタ 91"/>
          <p:cNvCxnSpPr>
            <a:stCxn id="89" idx="3"/>
          </p:cNvCxnSpPr>
          <p:nvPr/>
        </p:nvCxnSpPr>
        <p:spPr>
          <a:xfrm>
            <a:off x="6744483" y="4359833"/>
            <a:ext cx="1362184" cy="156442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5" name="線吹き出し 1 (枠付き) 94"/>
          <p:cNvSpPr/>
          <p:nvPr/>
        </p:nvSpPr>
        <p:spPr>
          <a:xfrm>
            <a:off x="4291924" y="3427032"/>
            <a:ext cx="3980807" cy="590387"/>
          </a:xfrm>
          <a:prstGeom prst="borderCallout1">
            <a:avLst>
              <a:gd name="adj1" fmla="val 103548"/>
              <a:gd name="adj2" fmla="val 61046"/>
              <a:gd name="adj3" fmla="val 123011"/>
              <a:gd name="adj4" fmla="val 51995"/>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新規取込対象のうち上書き削除される患者</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（既存取込分の削除後、今回取込対象として取り込まれる）</a:t>
            </a:r>
            <a:endParaRPr lang="en-US" altLang="ja-JP" sz="1200" dirty="0" smtClean="0">
              <a:solidFill>
                <a:schemeClr val="tx1"/>
              </a:solidFill>
              <a:latin typeface="Meiryo UI" panose="020B0604030504040204" pitchFamily="50" charset="-128"/>
              <a:ea typeface="Meiryo UI" panose="020B0604030504040204" pitchFamily="50" charset="-128"/>
            </a:endParaRPr>
          </a:p>
        </p:txBody>
      </p:sp>
      <p:cxnSp>
        <p:nvCxnSpPr>
          <p:cNvPr id="97" name="直線コネクタ 96"/>
          <p:cNvCxnSpPr/>
          <p:nvPr/>
        </p:nvCxnSpPr>
        <p:spPr>
          <a:xfrm flipH="1" flipV="1">
            <a:off x="6681960" y="4033868"/>
            <a:ext cx="791611" cy="122422"/>
          </a:xfrm>
          <a:prstGeom prst="line">
            <a:avLst/>
          </a:prstGeom>
          <a:ln w="1905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3" name="線吹き出し 1 (枠付き) 102"/>
          <p:cNvSpPr/>
          <p:nvPr/>
        </p:nvSpPr>
        <p:spPr>
          <a:xfrm>
            <a:off x="2398063" y="6081317"/>
            <a:ext cx="4916236" cy="590387"/>
          </a:xfrm>
          <a:prstGeom prst="borderCallout1">
            <a:avLst>
              <a:gd name="adj1" fmla="val -1655"/>
              <a:gd name="adj2" fmla="val 19025"/>
              <a:gd name="adj3" fmla="val -56709"/>
              <a:gd name="adj4" fmla="val 30359"/>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オプトアウト削除対象患者でかつ上書き対象となった場合、集計の都合により</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オプトアウト対象としてではなく上書き削除対象としてカウントされる。</a:t>
            </a:r>
            <a:endParaRPr lang="en-US" altLang="ja-JP" sz="1200" dirty="0" smtClean="0">
              <a:solidFill>
                <a:schemeClr val="tx1"/>
              </a:solidFill>
              <a:latin typeface="Meiryo UI" panose="020B0604030504040204" pitchFamily="50" charset="-128"/>
              <a:ea typeface="Meiryo UI" panose="020B0604030504040204" pitchFamily="50" charset="-128"/>
            </a:endParaRPr>
          </a:p>
        </p:txBody>
      </p:sp>
      <p:cxnSp>
        <p:nvCxnSpPr>
          <p:cNvPr id="110" name="直線コネクタ 109"/>
          <p:cNvCxnSpPr>
            <a:stCxn id="68" idx="1"/>
          </p:cNvCxnSpPr>
          <p:nvPr/>
        </p:nvCxnSpPr>
        <p:spPr>
          <a:xfrm flipH="1">
            <a:off x="3343813" y="5929091"/>
            <a:ext cx="1110914" cy="152226"/>
          </a:xfrm>
          <a:prstGeom prst="line">
            <a:avLst/>
          </a:prstGeom>
          <a:ln w="19050">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43318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1"/>
          </p:nvPr>
        </p:nvSpPr>
        <p:spPr>
          <a:xfrm>
            <a:off x="494402" y="3140764"/>
            <a:ext cx="8946000" cy="2248373"/>
          </a:xfrm>
        </p:spPr>
        <p:txBody>
          <a:bodyPr/>
          <a:lstStyle/>
          <a:p>
            <a:r>
              <a:rPr lang="ja-JP" altLang="en-US" sz="1600" dirty="0" smtClean="0">
                <a:latin typeface="Meiryo UI" panose="020B0604030504040204" pitchFamily="50" charset="-128"/>
                <a:ea typeface="Meiryo UI" panose="020B0604030504040204" pitchFamily="50" charset="-128"/>
              </a:rPr>
              <a:t>１</a:t>
            </a:r>
            <a:r>
              <a:rPr lang="en-US" altLang="ja-JP" sz="1600" dirty="0" smtClean="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妥当性</a:t>
            </a:r>
            <a:r>
              <a:rPr lang="ja-JP" altLang="en-US" sz="1600" dirty="0">
                <a:latin typeface="Meiryo UI" panose="020B0604030504040204" pitchFamily="50" charset="-128"/>
                <a:ea typeface="Meiryo UI" panose="020B0604030504040204" pitchFamily="50" charset="-128"/>
              </a:rPr>
              <a:t>確認の結果報告方法</a:t>
            </a:r>
            <a:endParaRPr lang="en-US" altLang="ja-JP" sz="1600" dirty="0" smtClean="0">
              <a:latin typeface="Meiryo UI" panose="020B0604030504040204" pitchFamily="50" charset="-128"/>
              <a:ea typeface="Meiryo UI" panose="020B0604030504040204" pitchFamily="50" charset="-128"/>
            </a:endParaRPr>
          </a:p>
          <a:p>
            <a:r>
              <a:rPr lang="ja-JP" altLang="en-US" sz="1600" dirty="0" smtClean="0">
                <a:latin typeface="Meiryo UI" panose="020B0604030504040204" pitchFamily="50" charset="-128"/>
                <a:ea typeface="Meiryo UI" panose="020B0604030504040204" pitchFamily="50" charset="-128"/>
              </a:rPr>
              <a:t>２</a:t>
            </a:r>
            <a:r>
              <a:rPr lang="en-US" altLang="ja-JP" sz="1600" smtClean="0">
                <a:latin typeface="Meiryo UI" panose="020B0604030504040204" pitchFamily="50" charset="-128"/>
                <a:ea typeface="Meiryo UI" panose="020B0604030504040204" pitchFamily="50" charset="-128"/>
              </a:rPr>
              <a:t>. </a:t>
            </a:r>
            <a:r>
              <a:rPr lang="ja-JP" altLang="en-US" sz="1600" smtClean="0">
                <a:latin typeface="Meiryo UI" panose="020B0604030504040204" pitchFamily="50" charset="-128"/>
                <a:ea typeface="Meiryo UI" panose="020B0604030504040204" pitchFamily="50" charset="-128"/>
              </a:rPr>
              <a:t>改修</a:t>
            </a:r>
            <a:r>
              <a:rPr lang="ja-JP" altLang="en-US" sz="1600" dirty="0">
                <a:latin typeface="Meiryo UI" panose="020B0604030504040204" pitchFamily="50" charset="-128"/>
                <a:ea typeface="Meiryo UI" panose="020B0604030504040204" pitchFamily="50" charset="-128"/>
              </a:rPr>
              <a:t>の概要</a:t>
            </a:r>
            <a:endParaRPr lang="en-US" altLang="ja-JP" sz="1600" dirty="0">
              <a:latin typeface="Meiryo UI" panose="020B0604030504040204" pitchFamily="50" charset="-128"/>
              <a:ea typeface="Meiryo UI" panose="020B0604030504040204" pitchFamily="50" charset="-128"/>
            </a:endParaRPr>
          </a:p>
          <a:p>
            <a:r>
              <a:rPr lang="ja-JP" altLang="en-US" sz="1600" dirty="0" smtClean="0">
                <a:latin typeface="Meiryo UI" panose="020B0604030504040204" pitchFamily="50" charset="-128"/>
                <a:ea typeface="Meiryo UI" panose="020B0604030504040204" pitchFamily="50" charset="-128"/>
              </a:rPr>
              <a:t>３</a:t>
            </a:r>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試験結果報告</a:t>
            </a:r>
            <a:endParaRPr lang="en-US" altLang="ja-JP" sz="1600" dirty="0">
              <a:latin typeface="Meiryo UI" panose="020B0604030504040204" pitchFamily="50" charset="-128"/>
              <a:ea typeface="Meiryo UI" panose="020B0604030504040204" pitchFamily="50" charset="-128"/>
            </a:endParaRPr>
          </a:p>
          <a:p>
            <a:r>
              <a:rPr lang="ja-JP" altLang="en-US" sz="1600" dirty="0" smtClean="0">
                <a:latin typeface="Meiryo UI" panose="020B0604030504040204" pitchFamily="50" charset="-128"/>
                <a:ea typeface="Meiryo UI" panose="020B0604030504040204" pitchFamily="50" charset="-128"/>
              </a:rPr>
              <a:t>４</a:t>
            </a:r>
            <a:r>
              <a:rPr lang="en-US" altLang="ja-JP" sz="1600" dirty="0" smtClean="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リリーススケジュール</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参考資料</a:t>
            </a:r>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　</a:t>
            </a:r>
            <a:r>
              <a:rPr lang="en-US" altLang="ja-JP" sz="1600" dirty="0" smtClean="0">
                <a:latin typeface="Meiryo UI" panose="020B0604030504040204" pitchFamily="50" charset="-128"/>
                <a:ea typeface="Meiryo UI" panose="020B0604030504040204" pitchFamily="50" charset="-128"/>
              </a:rPr>
              <a:t>7</a:t>
            </a:r>
            <a:r>
              <a:rPr lang="ja-JP" altLang="en-US" sz="1600" dirty="0">
                <a:latin typeface="Meiryo UI" panose="020B0604030504040204" pitchFamily="50" charset="-128"/>
                <a:ea typeface="Meiryo UI" panose="020B0604030504040204" pitchFamily="50" charset="-128"/>
              </a:rPr>
              <a:t>月</a:t>
            </a:r>
            <a:r>
              <a:rPr lang="en-US" altLang="ja-JP" sz="1600" dirty="0">
                <a:latin typeface="Meiryo UI" panose="020B0604030504040204" pitchFamily="50" charset="-128"/>
                <a:ea typeface="Meiryo UI" panose="020B0604030504040204" pitchFamily="50" charset="-128"/>
              </a:rPr>
              <a:t>25</a:t>
            </a:r>
            <a:r>
              <a:rPr lang="ja-JP" altLang="en-US" sz="1600" dirty="0" smtClean="0">
                <a:latin typeface="Meiryo UI" panose="020B0604030504040204" pitchFamily="50" charset="-128"/>
                <a:ea typeface="Meiryo UI" panose="020B0604030504040204" pitchFamily="50" charset="-128"/>
              </a:rPr>
              <a:t>日提示資料</a:t>
            </a:r>
            <a:endParaRPr lang="en-US" altLang="ja-JP" sz="1600" dirty="0">
              <a:latin typeface="Meiryo UI" panose="020B0604030504040204" pitchFamily="50" charset="-128"/>
              <a:ea typeface="Meiryo UI" panose="020B0604030504040204" pitchFamily="50" charset="-128"/>
            </a:endParaRPr>
          </a:p>
        </p:txBody>
      </p:sp>
      <p:sp>
        <p:nvSpPr>
          <p:cNvPr id="3" name="タイトル 2"/>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rPr>
              <a:t>アジェンダ</a:t>
            </a:r>
            <a:endParaRPr kumimoji="1" lang="ja-JP" altLang="en-US" dirty="0">
              <a:latin typeface="Meiryo UI" panose="020B0604030504040204" pitchFamily="50" charset="-128"/>
              <a:ea typeface="Meiryo UI" panose="020B0604030504040204" pitchFamily="50" charset="-128"/>
            </a:endParaRPr>
          </a:p>
        </p:txBody>
      </p:sp>
      <p:sp>
        <p:nvSpPr>
          <p:cNvPr id="4" name="テキスト プレースホルダー 1"/>
          <p:cNvSpPr txBox="1">
            <a:spLocks/>
          </p:cNvSpPr>
          <p:nvPr/>
        </p:nvSpPr>
        <p:spPr>
          <a:xfrm>
            <a:off x="369880" y="888852"/>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7</a:t>
            </a:r>
            <a:r>
              <a:rPr lang="ja-JP" altLang="en-US" dirty="0" smtClean="0">
                <a:latin typeface="Meiryo UI" panose="020B0604030504040204" pitchFamily="50" charset="-128"/>
                <a:ea typeface="Meiryo UI" panose="020B0604030504040204" pitchFamily="50" charset="-128"/>
              </a:rPr>
              <a:t>月</a:t>
            </a:r>
            <a:r>
              <a:rPr lang="en-US" altLang="ja-JP" dirty="0" smtClean="0">
                <a:latin typeface="Meiryo UI" panose="020B0604030504040204" pitchFamily="50" charset="-128"/>
                <a:ea typeface="Meiryo UI" panose="020B0604030504040204" pitchFamily="50" charset="-128"/>
              </a:rPr>
              <a:t>25</a:t>
            </a:r>
            <a:r>
              <a:rPr lang="ja-JP" altLang="en-US" dirty="0" smtClean="0">
                <a:latin typeface="Meiryo UI" panose="020B0604030504040204" pitchFamily="50" charset="-128"/>
                <a:ea typeface="Meiryo UI" panose="020B0604030504040204" pitchFamily="50" charset="-128"/>
              </a:rPr>
              <a:t>日に</a:t>
            </a:r>
            <a:r>
              <a:rPr lang="ja-JP" altLang="en-US" dirty="0">
                <a:latin typeface="Meiryo UI" panose="020B0604030504040204" pitchFamily="50" charset="-128"/>
                <a:ea typeface="Meiryo UI" panose="020B0604030504040204" pitchFamily="50" charset="-128"/>
              </a:rPr>
              <a:t>説明させていただいた、利活用観点で必要となる機能の改修内容について、</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今回</a:t>
            </a:r>
            <a:r>
              <a:rPr lang="en-US" altLang="ja-JP" dirty="0">
                <a:latin typeface="Meiryo UI" panose="020B0604030504040204" pitchFamily="50" charset="-128"/>
                <a:ea typeface="Meiryo UI" panose="020B0604030504040204" pitchFamily="50" charset="-128"/>
              </a:rPr>
              <a:t>AP</a:t>
            </a:r>
            <a:r>
              <a:rPr lang="ja-JP" altLang="en-US" dirty="0">
                <a:latin typeface="Meiryo UI" panose="020B0604030504040204" pitchFamily="50" charset="-128"/>
                <a:ea typeface="Meiryo UI" panose="020B0604030504040204" pitchFamily="50" charset="-128"/>
              </a:rPr>
              <a:t>資材のリリースをさせていただきたく</a:t>
            </a:r>
            <a:r>
              <a:rPr lang="ja-JP" altLang="en-US" dirty="0" smtClean="0">
                <a:latin typeface="Meiryo UI" panose="020B0604030504040204" pitchFamily="50" charset="-128"/>
                <a:ea typeface="Meiryo UI" panose="020B0604030504040204" pitchFamily="50" charset="-128"/>
              </a:rPr>
              <a:t>、ご確認</a:t>
            </a:r>
            <a:r>
              <a:rPr lang="ja-JP" altLang="en-US" dirty="0">
                <a:latin typeface="Meiryo UI" panose="020B0604030504040204" pitchFamily="50" charset="-128"/>
                <a:ea typeface="Meiryo UI" panose="020B0604030504040204" pitchFamily="50" charset="-128"/>
              </a:rPr>
              <a:t>と承認をよろしくお願いいたします。</a:t>
            </a:r>
            <a:endParaRPr lang="en-US" altLang="ja-JP"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当資料での改修の概要では、</a:t>
            </a:r>
            <a:r>
              <a:rPr lang="en-US" altLang="ja-JP" dirty="0" smtClean="0">
                <a:latin typeface="Meiryo UI" panose="020B0604030504040204" pitchFamily="50" charset="-128"/>
                <a:ea typeface="Meiryo UI" panose="020B0604030504040204" pitchFamily="50" charset="-128"/>
              </a:rPr>
              <a:t>LDI</a:t>
            </a:r>
            <a:r>
              <a:rPr lang="ja-JP" altLang="en-US" dirty="0" smtClean="0">
                <a:latin typeface="Meiryo UI" panose="020B0604030504040204" pitchFamily="50" charset="-128"/>
                <a:ea typeface="Meiryo UI" panose="020B0604030504040204" pitchFamily="50" charset="-128"/>
              </a:rPr>
              <a:t>様による妥当性確認の内容を中心に説明させていただきます。</a:t>
            </a:r>
            <a:endParaRPr lang="en-US" altLang="ja-JP"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476456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nvPr>
        </p:nvGraphicFramePr>
        <p:xfrm>
          <a:off x="437322" y="1046397"/>
          <a:ext cx="9166645" cy="5320451"/>
        </p:xfrm>
        <a:graphic>
          <a:graphicData uri="http://schemas.openxmlformats.org/drawingml/2006/table">
            <a:tbl>
              <a:tblPr firstRow="1" bandRow="1">
                <a:tableStyleId>{5940675A-B579-460E-94D1-54222C63F5DA}</a:tableStyleId>
              </a:tblPr>
              <a:tblGrid>
                <a:gridCol w="243171">
                  <a:extLst>
                    <a:ext uri="{9D8B030D-6E8A-4147-A177-3AD203B41FA5}">
                      <a16:colId xmlns:a16="http://schemas.microsoft.com/office/drawing/2014/main" val="2318507057"/>
                    </a:ext>
                  </a:extLst>
                </a:gridCol>
                <a:gridCol w="2703681">
                  <a:extLst>
                    <a:ext uri="{9D8B030D-6E8A-4147-A177-3AD203B41FA5}">
                      <a16:colId xmlns:a16="http://schemas.microsoft.com/office/drawing/2014/main" val="351072455"/>
                    </a:ext>
                  </a:extLst>
                </a:gridCol>
                <a:gridCol w="2475937">
                  <a:extLst>
                    <a:ext uri="{9D8B030D-6E8A-4147-A177-3AD203B41FA5}">
                      <a16:colId xmlns:a16="http://schemas.microsoft.com/office/drawing/2014/main" val="2577403586"/>
                    </a:ext>
                  </a:extLst>
                </a:gridCol>
                <a:gridCol w="2102070">
                  <a:extLst>
                    <a:ext uri="{9D8B030D-6E8A-4147-A177-3AD203B41FA5}">
                      <a16:colId xmlns:a16="http://schemas.microsoft.com/office/drawing/2014/main" val="3131365452"/>
                    </a:ext>
                  </a:extLst>
                </a:gridCol>
                <a:gridCol w="1641786">
                  <a:extLst>
                    <a:ext uri="{9D8B030D-6E8A-4147-A177-3AD203B41FA5}">
                      <a16:colId xmlns:a16="http://schemas.microsoft.com/office/drawing/2014/main" val="1184784820"/>
                    </a:ext>
                  </a:extLst>
                </a:gridCol>
              </a:tblGrid>
              <a:tr h="264101">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取込前処理</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取込前確認</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認定領域への反映</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取込後確認</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97563427"/>
                  </a:ext>
                </a:extLst>
              </a:tr>
              <a:tr h="2328982">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kumimoji="1" lang="ja-JP" altLang="en-US" sz="1200" dirty="0" smtClean="0"/>
                        <a:t>データフロー</a:t>
                      </a:r>
                    </a:p>
                  </a:txBody>
                  <a:tcPr vert="eaVert" anchor="ctr"/>
                </a:tc>
                <a:tc gridSpan="4">
                  <a:txBody>
                    <a:bodyPr/>
                    <a:lstStyle/>
                    <a:p>
                      <a:r>
                        <a:rPr kumimoji="1" lang="en-US" altLang="ja-JP" dirty="0" smtClean="0"/>
                        <a:t/>
                      </a:r>
                      <a:br>
                        <a:rPr kumimoji="1" lang="en-US" altLang="ja-JP" dirty="0" smtClean="0"/>
                      </a:br>
                      <a:r>
                        <a:rPr kumimoji="1" lang="en-US" altLang="ja-JP" dirty="0" smtClean="0"/>
                        <a:t/>
                      </a:r>
                      <a:br>
                        <a:rPr kumimoji="1" lang="en-US" altLang="ja-JP" dirty="0" smtClean="0"/>
                      </a:br>
                      <a:r>
                        <a:rPr kumimoji="1" lang="en-US" altLang="ja-JP" dirty="0" smtClean="0"/>
                        <a:t/>
                      </a:r>
                      <a:br>
                        <a:rPr kumimoji="1" lang="en-US" altLang="ja-JP" dirty="0" smtClean="0"/>
                      </a:br>
                      <a:r>
                        <a:rPr kumimoji="1" lang="en-US" altLang="ja-JP" dirty="0" smtClean="0"/>
                        <a:t/>
                      </a:r>
                      <a:br>
                        <a:rPr kumimoji="1" lang="en-US" altLang="ja-JP" dirty="0" smtClean="0"/>
                      </a:br>
                      <a:r>
                        <a:rPr kumimoji="1" lang="en-US" altLang="ja-JP" dirty="0" smtClean="0"/>
                        <a:t/>
                      </a:r>
                      <a:br>
                        <a:rPr kumimoji="1" lang="en-US" altLang="ja-JP" dirty="0" smtClean="0"/>
                      </a:br>
                      <a:r>
                        <a:rPr kumimoji="1" lang="en-US" altLang="ja-JP" dirty="0" smtClean="0"/>
                        <a:t/>
                      </a:r>
                      <a:br>
                        <a:rPr kumimoji="1" lang="en-US" altLang="ja-JP" dirty="0" smtClean="0"/>
                      </a:br>
                      <a:r>
                        <a:rPr kumimoji="1" lang="en-US" altLang="ja-JP" dirty="0" smtClean="0"/>
                        <a:t/>
                      </a:r>
                      <a:br>
                        <a:rPr kumimoji="1" lang="en-US" altLang="ja-JP" dirty="0" smtClean="0"/>
                      </a:br>
                      <a:endParaRPr kumimoji="1" lang="ja-JP" altLang="en-US" dirty="0"/>
                    </a:p>
                  </a:txBody>
                  <a:tcPr/>
                </a:tc>
                <a:tc hMerge="1">
                  <a:txBody>
                    <a:bodyPr/>
                    <a:lstStyle/>
                    <a:p>
                      <a:endParaRPr kumimoji="1" lang="ja-JP" altLang="en-US"/>
                    </a:p>
                  </a:txBody>
                  <a:tcPr/>
                </a:tc>
                <a:tc hMerge="1">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kumimoji="1" lang="ja-JP" altLang="en-US" sz="1200" dirty="0" smtClean="0"/>
                    </a:p>
                  </a:txBody>
                  <a:tcPr/>
                </a:tc>
                <a:tc hMerge="1">
                  <a:txBody>
                    <a:bodyPr/>
                    <a:lstStyle/>
                    <a:p>
                      <a:endParaRPr kumimoji="1" lang="ja-JP" altLang="en-US"/>
                    </a:p>
                  </a:txBody>
                  <a:tcPr/>
                </a:tc>
                <a:extLst>
                  <a:ext uri="{0D108BD9-81ED-4DB2-BD59-A6C34878D82A}">
                    <a16:rowId xmlns:a16="http://schemas.microsoft.com/office/drawing/2014/main" val="3304457292"/>
                  </a:ext>
                </a:extLst>
              </a:tr>
              <a:tr h="2627035">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kumimoji="1" lang="ja-JP" altLang="en-US" sz="1200" dirty="0" smtClean="0"/>
                        <a:t>妥当性確認内容</a:t>
                      </a:r>
                    </a:p>
                  </a:txBody>
                  <a:tcPr vert="eaVert" anchor="ctr"/>
                </a:tc>
                <a:tc gridSpan="4">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226445499"/>
                  </a:ext>
                </a:extLst>
              </a:tr>
            </a:tbl>
          </a:graphicData>
        </a:graphic>
      </p:graphicFrame>
      <p:sp>
        <p:nvSpPr>
          <p:cNvPr id="84" name="テキスト ボックス 83"/>
          <p:cNvSpPr txBox="1"/>
          <p:nvPr/>
        </p:nvSpPr>
        <p:spPr>
          <a:xfrm>
            <a:off x="3246519" y="1747787"/>
            <a:ext cx="889987" cy="261610"/>
          </a:xfrm>
          <a:prstGeom prst="rect">
            <a:avLst/>
          </a:prstGeom>
          <a:noFill/>
        </p:spPr>
        <p:txBody>
          <a:bodyPr wrap="square" rtlCol="0">
            <a:spAutoFit/>
          </a:bodyPr>
          <a:lstStyle/>
          <a:p>
            <a:pPr algn="ctr"/>
            <a:r>
              <a:rPr lang="zh-CN" altLang="en-US" sz="1100" dirty="0" smtClean="0">
                <a:solidFill>
                  <a:schemeClr val="bg1"/>
                </a:solidFill>
              </a:rPr>
              <a:t>①</a:t>
            </a:r>
            <a:endParaRPr lang="ja-JP" altLang="en-US" sz="1100" dirty="0">
              <a:solidFill>
                <a:schemeClr val="bg1"/>
              </a:solidFill>
            </a:endParaRPr>
          </a:p>
        </p:txBody>
      </p:sp>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個別取込処理（上書き取込）の妥当性確認フローでの集計内容（</a:t>
            </a:r>
            <a:r>
              <a:rPr lang="en-US" altLang="ja-JP" sz="1800" b="1" dirty="0" smtClean="0">
                <a:latin typeface="Meiryo UI" panose="020B0604030504040204" pitchFamily="50" charset="-128"/>
                <a:ea typeface="Meiryo UI" panose="020B0604030504040204" pitchFamily="50" charset="-128"/>
              </a:rPr>
              <a:t>2/2</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個別取込処理のデータフローと妥当性確認フローでの集計内容は</a:t>
            </a:r>
            <a:r>
              <a:rPr lang="ja-JP" altLang="en-US" dirty="0">
                <a:latin typeface="Meiryo UI" panose="020B0604030504040204" pitchFamily="50" charset="-128"/>
                <a:ea typeface="Meiryo UI" panose="020B0604030504040204" pitchFamily="50" charset="-128"/>
              </a:rPr>
              <a:t>以下の通り。</a:t>
            </a:r>
            <a:endParaRPr lang="en-US" altLang="ja-JP" dirty="0">
              <a:latin typeface="Meiryo UI" panose="020B0604030504040204" pitchFamily="50" charset="-128"/>
              <a:ea typeface="Meiryo UI" panose="020B0604030504040204" pitchFamily="50" charset="-128"/>
            </a:endParaRPr>
          </a:p>
        </p:txBody>
      </p:sp>
      <p:sp>
        <p:nvSpPr>
          <p:cNvPr id="42" name="フローチャート: 磁気ディスク 41"/>
          <p:cNvSpPr/>
          <p:nvPr/>
        </p:nvSpPr>
        <p:spPr>
          <a:xfrm>
            <a:off x="926053" y="1482767"/>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100" b="1" dirty="0">
                <a:solidFill>
                  <a:schemeClr val="tx2">
                    <a:lumMod val="75000"/>
                    <a:lumOff val="25000"/>
                  </a:schemeClr>
                </a:solidFill>
              </a:rPr>
              <a:t>MML</a:t>
            </a:r>
            <a:r>
              <a:rPr lang="ja-JP" altLang="en-US" sz="1200" b="1" dirty="0" smtClean="0">
                <a:solidFill>
                  <a:schemeClr val="tx2">
                    <a:lumMod val="75000"/>
                    <a:lumOff val="25000"/>
                  </a:schemeClr>
                </a:solidFill>
              </a:rPr>
              <a:t>個別</a:t>
            </a:r>
            <a:endParaRPr lang="en-US" altLang="ja-JP" sz="1200" b="1" dirty="0">
              <a:solidFill>
                <a:schemeClr val="tx2">
                  <a:lumMod val="75000"/>
                  <a:lumOff val="25000"/>
                </a:schemeClr>
              </a:solidFill>
            </a:endParaRPr>
          </a:p>
          <a:p>
            <a:pPr algn="ctr"/>
            <a:r>
              <a:rPr lang="ja-JP" altLang="en-US" sz="1200" b="1" dirty="0" smtClean="0">
                <a:solidFill>
                  <a:schemeClr val="tx2">
                    <a:lumMod val="75000"/>
                    <a:lumOff val="25000"/>
                  </a:schemeClr>
                </a:solidFill>
              </a:rPr>
              <a:t>取込</a:t>
            </a:r>
            <a:r>
              <a:rPr lang="ja-JP" altLang="en-US" sz="1200" b="1" dirty="0">
                <a:solidFill>
                  <a:schemeClr val="tx2">
                    <a:lumMod val="75000"/>
                    <a:lumOff val="25000"/>
                  </a:schemeClr>
                </a:solidFill>
              </a:rPr>
              <a:t>管理</a:t>
            </a:r>
            <a:endParaRPr lang="en-US" altLang="ja-JP" sz="1100" b="1" dirty="0">
              <a:solidFill>
                <a:schemeClr val="tx2">
                  <a:lumMod val="75000"/>
                  <a:lumOff val="25000"/>
                </a:schemeClr>
              </a:solidFill>
            </a:endParaRPr>
          </a:p>
        </p:txBody>
      </p:sp>
      <p:cxnSp>
        <p:nvCxnSpPr>
          <p:cNvPr id="48" name="直線コネクタ 47"/>
          <p:cNvCxnSpPr/>
          <p:nvPr/>
        </p:nvCxnSpPr>
        <p:spPr>
          <a:xfrm>
            <a:off x="5863223" y="1337140"/>
            <a:ext cx="0" cy="4978671"/>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a:xfrm>
            <a:off x="3374443" y="1337140"/>
            <a:ext cx="0" cy="4978671"/>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直線コネクタ 48"/>
          <p:cNvCxnSpPr/>
          <p:nvPr/>
        </p:nvCxnSpPr>
        <p:spPr>
          <a:xfrm>
            <a:off x="7958517" y="1345090"/>
            <a:ext cx="0" cy="4970721"/>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2" name="直線矢印コネクタ 51"/>
          <p:cNvCxnSpPr>
            <a:stCxn id="42" idx="4"/>
            <a:endCxn id="39" idx="2"/>
          </p:cNvCxnSpPr>
          <p:nvPr/>
        </p:nvCxnSpPr>
        <p:spPr>
          <a:xfrm>
            <a:off x="1668221" y="1743869"/>
            <a:ext cx="1995886" cy="2417"/>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6" name="直線矢印コネクタ 55"/>
          <p:cNvCxnSpPr>
            <a:stCxn id="39" idx="5"/>
            <a:endCxn id="35" idx="2"/>
          </p:cNvCxnSpPr>
          <p:nvPr/>
        </p:nvCxnSpPr>
        <p:spPr>
          <a:xfrm flipV="1">
            <a:off x="4608152" y="1743869"/>
            <a:ext cx="1638304" cy="2417"/>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9" name="直線矢印コネクタ 58"/>
          <p:cNvCxnSpPr>
            <a:stCxn id="35" idx="4"/>
            <a:endCxn id="34" idx="2"/>
          </p:cNvCxnSpPr>
          <p:nvPr/>
        </p:nvCxnSpPr>
        <p:spPr>
          <a:xfrm flipV="1">
            <a:off x="6988624" y="1724648"/>
            <a:ext cx="1614112" cy="1922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3" name="テキスト ボックス 62"/>
          <p:cNvSpPr txBox="1"/>
          <p:nvPr/>
        </p:nvSpPr>
        <p:spPr>
          <a:xfrm>
            <a:off x="1913305" y="1353240"/>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取込対象（新規＋差分）</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MML</a:t>
            </a:r>
            <a:r>
              <a:rPr lang="ja-JP" altLang="en-US" sz="1050" kern="0" dirty="0" smtClean="0">
                <a:solidFill>
                  <a:srgbClr val="404040"/>
                </a:solidFill>
                <a:latin typeface="Meiryo UI" panose="020B0604030504040204" pitchFamily="50" charset="-128"/>
                <a:ea typeface="Meiryo UI" panose="020B0604030504040204" pitchFamily="50" charset="-128"/>
              </a:rPr>
              <a:t>ファイルを読み込む</a:t>
            </a:r>
            <a:endParaRPr lang="en-US" altLang="ja-JP" sz="1050" kern="0" dirty="0" smtClean="0">
              <a:solidFill>
                <a:srgbClr val="404040"/>
              </a:solidFill>
              <a:latin typeface="Meiryo UI" panose="020B0604030504040204" pitchFamily="50" charset="-128"/>
              <a:ea typeface="Meiryo UI" panose="020B0604030504040204" pitchFamily="50" charset="-128"/>
            </a:endParaRPr>
          </a:p>
        </p:txBody>
      </p:sp>
      <p:sp>
        <p:nvSpPr>
          <p:cNvPr id="67" name="テキスト ボックス 66"/>
          <p:cNvSpPr txBox="1"/>
          <p:nvPr/>
        </p:nvSpPr>
        <p:spPr>
          <a:xfrm>
            <a:off x="3730796" y="2073513"/>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認定領域への取込対象の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ユニーク患者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81" name="正方形/長方形 80"/>
          <p:cNvSpPr/>
          <p:nvPr/>
        </p:nvSpPr>
        <p:spPr>
          <a:xfrm>
            <a:off x="4452850" y="4165581"/>
            <a:ext cx="1327877" cy="934751"/>
          </a:xfrm>
          <a:prstGeom prst="rect">
            <a:avLst/>
          </a:prstGeom>
          <a:solidFill>
            <a:schemeClr val="accent3">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smtClean="0">
                <a:solidFill>
                  <a:schemeClr val="tx1"/>
                </a:solidFill>
              </a:rPr>
              <a:t>認定領域への</a:t>
            </a:r>
            <a:endParaRPr lang="en-US" altLang="ja-JP" sz="900" dirty="0" smtClean="0">
              <a:solidFill>
                <a:schemeClr val="tx1"/>
              </a:solidFill>
            </a:endParaRPr>
          </a:p>
          <a:p>
            <a:pPr algn="ctr"/>
            <a:r>
              <a:rPr lang="ja-JP" altLang="en-US" sz="900" dirty="0" smtClean="0">
                <a:solidFill>
                  <a:schemeClr val="tx1"/>
                </a:solidFill>
              </a:rPr>
              <a:t>取込対象患者数</a:t>
            </a:r>
            <a:endParaRPr kumimoji="1" lang="ja-JP" altLang="en-US" sz="900" dirty="0">
              <a:solidFill>
                <a:schemeClr val="tx1"/>
              </a:solidFill>
            </a:endParaRPr>
          </a:p>
        </p:txBody>
      </p:sp>
      <p:sp>
        <p:nvSpPr>
          <p:cNvPr id="82" name="正方形/長方形 81"/>
          <p:cNvSpPr/>
          <p:nvPr/>
        </p:nvSpPr>
        <p:spPr>
          <a:xfrm>
            <a:off x="8069164" y="4156292"/>
            <a:ext cx="1390635" cy="936601"/>
          </a:xfrm>
          <a:prstGeom prst="rect">
            <a:avLst/>
          </a:prstGeom>
          <a:solidFill>
            <a:schemeClr val="accent3">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smtClean="0">
                <a:solidFill>
                  <a:schemeClr val="tx1"/>
                </a:solidFill>
              </a:rPr>
              <a:t>取込実績</a:t>
            </a:r>
            <a:r>
              <a:rPr lang="ja-JP" altLang="en-US" sz="900" dirty="0">
                <a:solidFill>
                  <a:schemeClr val="tx1"/>
                </a:solidFill>
              </a:rPr>
              <a:t>データの</a:t>
            </a:r>
          </a:p>
          <a:p>
            <a:pPr algn="ctr"/>
            <a:r>
              <a:rPr lang="ja-JP" altLang="en-US" sz="900" dirty="0">
                <a:solidFill>
                  <a:schemeClr val="tx1"/>
                </a:solidFill>
              </a:rPr>
              <a:t>患者数</a:t>
            </a:r>
            <a:endParaRPr kumimoji="1" lang="ja-JP" altLang="en-US" sz="900" dirty="0">
              <a:solidFill>
                <a:schemeClr val="tx1"/>
              </a:solidFill>
            </a:endParaRPr>
          </a:p>
        </p:txBody>
      </p:sp>
      <p:sp>
        <p:nvSpPr>
          <p:cNvPr id="96" name="テキスト ボックス 95"/>
          <p:cNvSpPr txBox="1"/>
          <p:nvPr/>
        </p:nvSpPr>
        <p:spPr>
          <a:xfrm>
            <a:off x="7040177" y="1369338"/>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取込実績データの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ユニーク患者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99" name="テキスト ボックス 98"/>
          <p:cNvSpPr txBox="1"/>
          <p:nvPr/>
        </p:nvSpPr>
        <p:spPr>
          <a:xfrm>
            <a:off x="4712892" y="1533569"/>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認定領域へ</a:t>
            </a:r>
            <a:r>
              <a:rPr lang="ja-JP" altLang="en-US" sz="1050" b="1" kern="0" dirty="0" smtClean="0">
                <a:solidFill>
                  <a:srgbClr val="FF0000"/>
                </a:solidFill>
                <a:latin typeface="Meiryo UI" panose="020B0604030504040204" pitchFamily="50" charset="-128"/>
                <a:ea typeface="Meiryo UI" panose="020B0604030504040204" pitchFamily="50" charset="-128"/>
              </a:rPr>
              <a:t>差分</a:t>
            </a:r>
            <a:r>
              <a:rPr lang="ja-JP" altLang="en-US" sz="1050" kern="0" dirty="0" smtClean="0">
                <a:latin typeface="Meiryo UI" panose="020B0604030504040204" pitchFamily="50" charset="-128"/>
                <a:ea typeface="Meiryo UI" panose="020B0604030504040204" pitchFamily="50" charset="-128"/>
              </a:rPr>
              <a:t>反映</a:t>
            </a:r>
            <a:endParaRPr lang="ja-JP" altLang="en-US" sz="1050" kern="0" dirty="0">
              <a:latin typeface="Meiryo UI" panose="020B0604030504040204" pitchFamily="50" charset="-128"/>
              <a:ea typeface="Meiryo UI" panose="020B0604030504040204" pitchFamily="50" charset="-128"/>
            </a:endParaRPr>
          </a:p>
        </p:txBody>
      </p:sp>
      <p:sp>
        <p:nvSpPr>
          <p:cNvPr id="33" name="フローチャート: 磁気ディスク 32"/>
          <p:cNvSpPr/>
          <p:nvPr/>
        </p:nvSpPr>
        <p:spPr>
          <a:xfrm>
            <a:off x="5038560" y="2263780"/>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取込前確認</a:t>
            </a:r>
            <a:endParaRPr kumimoji="1" lang="ja-JP" altLang="en-US" sz="1400" b="1" dirty="0">
              <a:solidFill>
                <a:schemeClr val="tx2">
                  <a:lumMod val="75000"/>
                  <a:lumOff val="25000"/>
                </a:schemeClr>
              </a:solidFill>
            </a:endParaRPr>
          </a:p>
        </p:txBody>
      </p:sp>
      <p:sp>
        <p:nvSpPr>
          <p:cNvPr id="34" name="フローチャート: 磁気ディスク 33"/>
          <p:cNvSpPr/>
          <p:nvPr/>
        </p:nvSpPr>
        <p:spPr>
          <a:xfrm>
            <a:off x="8602736" y="1463546"/>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取込後</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sp>
        <p:nvSpPr>
          <p:cNvPr id="35" name="フローチャート: 磁気ディスク 34"/>
          <p:cNvSpPr/>
          <p:nvPr/>
        </p:nvSpPr>
        <p:spPr>
          <a:xfrm>
            <a:off x="6246456" y="1482767"/>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個別取込結果</a:t>
            </a:r>
            <a:endParaRPr kumimoji="1" lang="en-US" altLang="ja-JP" sz="1100" b="1" dirty="0" smtClean="0">
              <a:solidFill>
                <a:schemeClr val="tx2">
                  <a:lumMod val="75000"/>
                  <a:lumOff val="25000"/>
                </a:schemeClr>
              </a:solidFill>
            </a:endParaRPr>
          </a:p>
        </p:txBody>
      </p:sp>
      <p:sp>
        <p:nvSpPr>
          <p:cNvPr id="39" name="フローチャート: データ 38"/>
          <p:cNvSpPr/>
          <p:nvPr/>
        </p:nvSpPr>
        <p:spPr>
          <a:xfrm>
            <a:off x="3546101" y="1485286"/>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取込</a:t>
            </a:r>
            <a:r>
              <a:rPr lang="ja-JP" altLang="en-US" sz="881" b="1" dirty="0" smtClean="0">
                <a:solidFill>
                  <a:schemeClr val="tx1"/>
                </a:solidFill>
                <a:latin typeface="Meiryo UI" panose="020B0604030504040204" pitchFamily="50" charset="-128"/>
                <a:ea typeface="Meiryo UI" panose="020B0604030504040204" pitchFamily="50" charset="-128"/>
              </a:rPr>
              <a:t>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（読込結果データ）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41" name="正方形/長方形 40"/>
          <p:cNvSpPr/>
          <p:nvPr/>
        </p:nvSpPr>
        <p:spPr>
          <a:xfrm>
            <a:off x="774558" y="5767556"/>
            <a:ext cx="1597735" cy="341518"/>
          </a:xfrm>
          <a:prstGeom prst="rect">
            <a:avLst/>
          </a:prstGeom>
          <a:solidFill>
            <a:schemeClr val="accent6">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smtClean="0">
                <a:solidFill>
                  <a:schemeClr val="tx1"/>
                </a:solidFill>
              </a:rPr>
              <a:t>認定領域</a:t>
            </a:r>
            <a:r>
              <a:rPr lang="ja-JP" altLang="en-US" sz="900" dirty="0">
                <a:solidFill>
                  <a:schemeClr val="tx1"/>
                </a:solidFill>
              </a:rPr>
              <a:t>のオプトアウト</a:t>
            </a:r>
          </a:p>
          <a:p>
            <a:pPr algn="ctr"/>
            <a:r>
              <a:rPr lang="ja-JP" altLang="en-US" sz="900" dirty="0">
                <a:solidFill>
                  <a:schemeClr val="tx1"/>
                </a:solidFill>
              </a:rPr>
              <a:t>削除候補患者数</a:t>
            </a:r>
            <a:endParaRPr kumimoji="1" lang="ja-JP" altLang="en-US" sz="900" dirty="0">
              <a:solidFill>
                <a:schemeClr val="tx1"/>
              </a:solidFill>
            </a:endParaRPr>
          </a:p>
        </p:txBody>
      </p:sp>
      <p:sp>
        <p:nvSpPr>
          <p:cNvPr id="47" name="正方形/長方形 46"/>
          <p:cNvSpPr/>
          <p:nvPr/>
        </p:nvSpPr>
        <p:spPr>
          <a:xfrm>
            <a:off x="774559" y="5100334"/>
            <a:ext cx="1599360" cy="311182"/>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900" dirty="0" smtClean="0">
                <a:solidFill>
                  <a:schemeClr val="tx1"/>
                </a:solidFill>
              </a:rPr>
              <a:t>※</a:t>
            </a:r>
            <a:r>
              <a:rPr kumimoji="1" lang="ja-JP" altLang="en-US" sz="900" dirty="0" smtClean="0">
                <a:solidFill>
                  <a:schemeClr val="tx1"/>
                </a:solidFill>
              </a:rPr>
              <a:t>既存取込済み患者</a:t>
            </a:r>
            <a:endParaRPr kumimoji="1" lang="en-US" altLang="ja-JP" sz="900" dirty="0" smtClean="0">
              <a:solidFill>
                <a:schemeClr val="tx1"/>
              </a:solidFill>
            </a:endParaRPr>
          </a:p>
          <a:p>
            <a:pPr algn="ctr"/>
            <a:r>
              <a:rPr kumimoji="1" lang="ja-JP" altLang="en-US" sz="900" dirty="0" smtClean="0">
                <a:solidFill>
                  <a:schemeClr val="tx1"/>
                </a:solidFill>
              </a:rPr>
              <a:t>（新規、削除ともになし）</a:t>
            </a:r>
            <a:endParaRPr kumimoji="1" lang="ja-JP" altLang="en-US" sz="900" dirty="0">
              <a:solidFill>
                <a:schemeClr val="tx1"/>
              </a:solidFill>
            </a:endParaRPr>
          </a:p>
        </p:txBody>
      </p:sp>
      <p:sp>
        <p:nvSpPr>
          <p:cNvPr id="50" name="正方形/長方形 49"/>
          <p:cNvSpPr/>
          <p:nvPr/>
        </p:nvSpPr>
        <p:spPr>
          <a:xfrm>
            <a:off x="777809" y="6109075"/>
            <a:ext cx="1597735" cy="178547"/>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900" dirty="0" smtClean="0">
                <a:solidFill>
                  <a:schemeClr val="tx1"/>
                </a:solidFill>
              </a:rPr>
              <a:t>※</a:t>
            </a:r>
            <a:r>
              <a:rPr kumimoji="1" lang="ja-JP" altLang="en-US" sz="900" dirty="0" smtClean="0">
                <a:solidFill>
                  <a:schemeClr val="tx1"/>
                </a:solidFill>
              </a:rPr>
              <a:t>既存未通知患者</a:t>
            </a:r>
            <a:endParaRPr kumimoji="1" lang="en-US" altLang="ja-JP" sz="900" dirty="0" smtClean="0">
              <a:solidFill>
                <a:schemeClr val="tx1"/>
              </a:solidFill>
            </a:endParaRPr>
          </a:p>
        </p:txBody>
      </p:sp>
      <p:sp>
        <p:nvSpPr>
          <p:cNvPr id="51" name="正方形/長方形 50"/>
          <p:cNvSpPr/>
          <p:nvPr/>
        </p:nvSpPr>
        <p:spPr>
          <a:xfrm>
            <a:off x="6859133" y="4156292"/>
            <a:ext cx="1009428" cy="1261098"/>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900" dirty="0" smtClean="0">
                <a:solidFill>
                  <a:schemeClr val="tx1"/>
                </a:solidFill>
              </a:rPr>
              <a:t>※</a:t>
            </a:r>
            <a:r>
              <a:rPr lang="ja-JP" altLang="en-US" sz="900" dirty="0" smtClean="0">
                <a:solidFill>
                  <a:schemeClr val="tx1"/>
                </a:solidFill>
              </a:rPr>
              <a:t>取込結果</a:t>
            </a:r>
            <a:r>
              <a:rPr lang="en-US" altLang="ja-JP" sz="900" dirty="0" smtClean="0">
                <a:solidFill>
                  <a:schemeClr val="tx1"/>
                </a:solidFill>
              </a:rPr>
              <a:t/>
            </a:r>
            <a:br>
              <a:rPr lang="en-US" altLang="ja-JP" sz="900" dirty="0" smtClean="0">
                <a:solidFill>
                  <a:schemeClr val="tx1"/>
                </a:solidFill>
              </a:rPr>
            </a:br>
            <a:r>
              <a:rPr lang="ja-JP" altLang="en-US" sz="900" dirty="0" smtClean="0">
                <a:solidFill>
                  <a:schemeClr val="tx1"/>
                </a:solidFill>
              </a:rPr>
              <a:t>全データの</a:t>
            </a:r>
            <a:endParaRPr lang="en-US" altLang="ja-JP" sz="900" dirty="0" smtClean="0">
              <a:solidFill>
                <a:schemeClr val="tx1"/>
              </a:solidFill>
            </a:endParaRPr>
          </a:p>
          <a:p>
            <a:pPr algn="ctr"/>
            <a:r>
              <a:rPr lang="ja-JP" altLang="en-US" sz="900" dirty="0" smtClean="0">
                <a:solidFill>
                  <a:schemeClr val="tx1"/>
                </a:solidFill>
              </a:rPr>
              <a:t>患者数</a:t>
            </a:r>
            <a:endParaRPr kumimoji="1" lang="ja-JP" altLang="en-US" sz="900" dirty="0">
              <a:solidFill>
                <a:schemeClr val="tx1"/>
              </a:solidFill>
            </a:endParaRPr>
          </a:p>
        </p:txBody>
      </p:sp>
      <p:sp>
        <p:nvSpPr>
          <p:cNvPr id="53" name="正方形/長方形 52"/>
          <p:cNvSpPr/>
          <p:nvPr/>
        </p:nvSpPr>
        <p:spPr>
          <a:xfrm>
            <a:off x="6861622" y="5767557"/>
            <a:ext cx="1006939" cy="341518"/>
          </a:xfrm>
          <a:prstGeom prst="rect">
            <a:avLst/>
          </a:prstGeom>
          <a:pattFill prst="smGrid">
            <a:fgClr>
              <a:schemeClr val="accent6">
                <a:lumMod val="40000"/>
                <a:lumOff val="60000"/>
              </a:schemeClr>
            </a:fgClr>
            <a:bgClr>
              <a:schemeClr val="bg1"/>
            </a:bgClr>
          </a:patt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900" dirty="0" smtClean="0">
                <a:solidFill>
                  <a:schemeClr val="tx1"/>
                </a:solidFill>
              </a:rPr>
              <a:t>オプトアウト削除</a:t>
            </a:r>
            <a:r>
              <a:rPr lang="en-US" altLang="ja-JP" sz="900" dirty="0" smtClean="0">
                <a:solidFill>
                  <a:schemeClr val="tx1"/>
                </a:solidFill>
              </a:rPr>
              <a:t/>
            </a:r>
            <a:br>
              <a:rPr lang="en-US" altLang="ja-JP" sz="900" dirty="0" smtClean="0">
                <a:solidFill>
                  <a:schemeClr val="tx1"/>
                </a:solidFill>
              </a:rPr>
            </a:br>
            <a:r>
              <a:rPr lang="ja-JP" altLang="en-US" sz="900" dirty="0" smtClean="0">
                <a:solidFill>
                  <a:schemeClr val="tx1"/>
                </a:solidFill>
              </a:rPr>
              <a:t>実績患者数</a:t>
            </a:r>
            <a:endParaRPr kumimoji="1" lang="ja-JP" altLang="en-US" sz="900" dirty="0">
              <a:solidFill>
                <a:schemeClr val="tx1"/>
              </a:solidFill>
            </a:endParaRPr>
          </a:p>
        </p:txBody>
      </p:sp>
      <p:sp>
        <p:nvSpPr>
          <p:cNvPr id="54" name="フローチャート: 磁気ディスク 53"/>
          <p:cNvSpPr/>
          <p:nvPr/>
        </p:nvSpPr>
        <p:spPr>
          <a:xfrm>
            <a:off x="8564582" y="2561216"/>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取込後</a:t>
            </a:r>
            <a:r>
              <a:rPr lang="en-US" altLang="ja-JP" sz="1200" b="1" dirty="0" smtClean="0">
                <a:solidFill>
                  <a:schemeClr val="tx2">
                    <a:lumMod val="75000"/>
                    <a:lumOff val="25000"/>
                  </a:schemeClr>
                </a:solidFill>
              </a:rPr>
              <a:t>_</a:t>
            </a:r>
            <a:r>
              <a:rPr lang="ja-JP" altLang="en-US" sz="1200" b="1" dirty="0" smtClean="0">
                <a:solidFill>
                  <a:schemeClr val="tx2">
                    <a:lumMod val="75000"/>
                    <a:lumOff val="25000"/>
                  </a:schemeClr>
                </a:solidFill>
              </a:rPr>
              <a:t>全患者</a:t>
            </a:r>
            <a:r>
              <a:rPr lang="en-US" altLang="ja-JP" sz="1200" b="1" dirty="0" smtClean="0">
                <a:solidFill>
                  <a:schemeClr val="tx2">
                    <a:lumMod val="75000"/>
                    <a:lumOff val="25000"/>
                  </a:schemeClr>
                </a:solidFill>
              </a:rPr>
              <a:t>ID</a:t>
            </a:r>
            <a:endParaRPr kumimoji="1" lang="ja-JP" altLang="en-US" sz="1400" b="1" dirty="0">
              <a:solidFill>
                <a:schemeClr val="tx2">
                  <a:lumMod val="75000"/>
                  <a:lumOff val="25000"/>
                </a:schemeClr>
              </a:solidFill>
            </a:endParaRPr>
          </a:p>
        </p:txBody>
      </p:sp>
      <p:cxnSp>
        <p:nvCxnSpPr>
          <p:cNvPr id="55" name="直線矢印コネクタ 54"/>
          <p:cNvCxnSpPr>
            <a:endCxn id="54" idx="2"/>
          </p:cNvCxnSpPr>
          <p:nvPr/>
        </p:nvCxnSpPr>
        <p:spPr>
          <a:xfrm>
            <a:off x="6988624" y="1871932"/>
            <a:ext cx="1575958" cy="950386"/>
          </a:xfrm>
          <a:prstGeom prst="bentConnector3">
            <a:avLst>
              <a:gd name="adj1" fmla="val 69706"/>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正方形/長方形 56"/>
          <p:cNvSpPr/>
          <p:nvPr/>
        </p:nvSpPr>
        <p:spPr>
          <a:xfrm>
            <a:off x="8065130" y="5092894"/>
            <a:ext cx="1394669" cy="324495"/>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900" dirty="0" smtClean="0">
                <a:solidFill>
                  <a:schemeClr val="tx1"/>
                </a:solidFill>
              </a:rPr>
              <a:t>※</a:t>
            </a:r>
            <a:r>
              <a:rPr kumimoji="1" lang="ja-JP" altLang="en-US" sz="900" dirty="0" smtClean="0">
                <a:solidFill>
                  <a:schemeClr val="tx1"/>
                </a:solidFill>
              </a:rPr>
              <a:t>既存取込済み患者</a:t>
            </a:r>
            <a:endParaRPr kumimoji="1" lang="en-US" altLang="ja-JP" sz="900" dirty="0" smtClean="0">
              <a:solidFill>
                <a:schemeClr val="tx1"/>
              </a:solidFill>
            </a:endParaRPr>
          </a:p>
          <a:p>
            <a:pPr algn="ctr"/>
            <a:r>
              <a:rPr kumimoji="1" lang="ja-JP" altLang="en-US" sz="900" dirty="0" smtClean="0">
                <a:solidFill>
                  <a:schemeClr val="tx1"/>
                </a:solidFill>
              </a:rPr>
              <a:t>（新規、削除ともになし）</a:t>
            </a:r>
            <a:endParaRPr kumimoji="1" lang="ja-JP" altLang="en-US" sz="900" dirty="0">
              <a:solidFill>
                <a:schemeClr val="tx1"/>
              </a:solidFill>
            </a:endParaRPr>
          </a:p>
        </p:txBody>
      </p:sp>
      <p:sp>
        <p:nvSpPr>
          <p:cNvPr id="58" name="テキスト ボックス 57"/>
          <p:cNvSpPr txBox="1"/>
          <p:nvPr/>
        </p:nvSpPr>
        <p:spPr>
          <a:xfrm>
            <a:off x="8184730" y="2133615"/>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取込結果全データの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ユニーク患者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61" name="フローチャート: 磁気ディスク 60"/>
          <p:cNvSpPr/>
          <p:nvPr/>
        </p:nvSpPr>
        <p:spPr>
          <a:xfrm>
            <a:off x="3549756" y="2568876"/>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上書き削除対象</a:t>
            </a:r>
            <a:endParaRPr kumimoji="1" lang="ja-JP" altLang="en-US" sz="1400" b="1" dirty="0">
              <a:solidFill>
                <a:schemeClr val="tx2">
                  <a:lumMod val="75000"/>
                  <a:lumOff val="25000"/>
                </a:schemeClr>
              </a:solidFill>
            </a:endParaRPr>
          </a:p>
        </p:txBody>
      </p:sp>
      <p:cxnSp>
        <p:nvCxnSpPr>
          <p:cNvPr id="62" name="直線矢印コネクタ 54"/>
          <p:cNvCxnSpPr>
            <a:stCxn id="42" idx="3"/>
            <a:endCxn id="61" idx="2"/>
          </p:cNvCxnSpPr>
          <p:nvPr/>
        </p:nvCxnSpPr>
        <p:spPr>
          <a:xfrm rot="16200000" flipH="1">
            <a:off x="2010943" y="1291164"/>
            <a:ext cx="825007" cy="2252619"/>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直線矢印コネクタ 54"/>
          <p:cNvCxnSpPr>
            <a:stCxn id="84" idx="2"/>
            <a:endCxn id="33" idx="2"/>
          </p:cNvCxnSpPr>
          <p:nvPr/>
        </p:nvCxnSpPr>
        <p:spPr>
          <a:xfrm rot="16200000" flipH="1">
            <a:off x="4107294" y="1593615"/>
            <a:ext cx="515485" cy="1347047"/>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0" name="直線矢印コネクタ 99"/>
          <p:cNvCxnSpPr>
            <a:stCxn id="60" idx="1"/>
            <a:endCxn id="35" idx="3"/>
          </p:cNvCxnSpPr>
          <p:nvPr/>
        </p:nvCxnSpPr>
        <p:spPr>
          <a:xfrm rot="5400000" flipH="1" flipV="1">
            <a:off x="6272889" y="2228967"/>
            <a:ext cx="568647" cy="120656"/>
          </a:xfrm>
          <a:prstGeom prst="bentConnector3">
            <a:avLst>
              <a:gd name="adj1" fmla="val 74272"/>
            </a:avLst>
          </a:prstGeom>
          <a:ln w="3175">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09" name="直線矢印コネクタ 108"/>
          <p:cNvCxnSpPr>
            <a:stCxn id="61" idx="4"/>
            <a:endCxn id="60" idx="2"/>
          </p:cNvCxnSpPr>
          <p:nvPr/>
        </p:nvCxnSpPr>
        <p:spPr>
          <a:xfrm>
            <a:off x="4291924" y="2829978"/>
            <a:ext cx="1855497" cy="4640"/>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4" name="線吹き出し 1 (枠付き) 63"/>
          <p:cNvSpPr/>
          <p:nvPr/>
        </p:nvSpPr>
        <p:spPr>
          <a:xfrm>
            <a:off x="8135691" y="5863085"/>
            <a:ext cx="1252273" cy="374177"/>
          </a:xfrm>
          <a:prstGeom prst="borderCallout1">
            <a:avLst>
              <a:gd name="adj1" fmla="val 20962"/>
              <a:gd name="adj2" fmla="val -304"/>
              <a:gd name="adj3" fmla="val 42458"/>
              <a:gd name="adj4" fmla="val -26630"/>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削除されたデータ</a:t>
            </a:r>
            <a:endParaRPr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66" name="テキスト ボックス 65"/>
          <p:cNvSpPr txBox="1"/>
          <p:nvPr/>
        </p:nvSpPr>
        <p:spPr>
          <a:xfrm>
            <a:off x="1361927" y="2397506"/>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既存取込済み患者のうち</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上書き削除対象のデータを抽出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68" name="正方形/長方形 67"/>
          <p:cNvSpPr/>
          <p:nvPr/>
        </p:nvSpPr>
        <p:spPr>
          <a:xfrm>
            <a:off x="4454727" y="5758332"/>
            <a:ext cx="1326000" cy="341518"/>
          </a:xfrm>
          <a:prstGeom prst="rect">
            <a:avLst/>
          </a:prstGeom>
          <a:solidFill>
            <a:schemeClr val="accent6">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smtClean="0">
                <a:solidFill>
                  <a:schemeClr val="tx1"/>
                </a:solidFill>
              </a:rPr>
              <a:t>認定領域</a:t>
            </a:r>
            <a:r>
              <a:rPr lang="ja-JP" altLang="en-US" sz="900" dirty="0">
                <a:solidFill>
                  <a:schemeClr val="tx1"/>
                </a:solidFill>
              </a:rPr>
              <a:t>のオプトアウト</a:t>
            </a:r>
          </a:p>
          <a:p>
            <a:pPr algn="ctr"/>
            <a:r>
              <a:rPr lang="ja-JP" altLang="en-US" sz="900" dirty="0" smtClean="0">
                <a:solidFill>
                  <a:schemeClr val="tx1"/>
                </a:solidFill>
              </a:rPr>
              <a:t>削除</a:t>
            </a:r>
            <a:r>
              <a:rPr lang="ja-JP" altLang="en-US" sz="900" dirty="0">
                <a:solidFill>
                  <a:schemeClr val="tx1"/>
                </a:solidFill>
              </a:rPr>
              <a:t>対象</a:t>
            </a:r>
            <a:r>
              <a:rPr lang="ja-JP" altLang="en-US" sz="900" dirty="0" smtClean="0">
                <a:solidFill>
                  <a:schemeClr val="tx1"/>
                </a:solidFill>
              </a:rPr>
              <a:t>患者数</a:t>
            </a:r>
            <a:endParaRPr kumimoji="1" lang="ja-JP" altLang="en-US" sz="900" dirty="0">
              <a:solidFill>
                <a:schemeClr val="tx1"/>
              </a:solidFill>
            </a:endParaRPr>
          </a:p>
        </p:txBody>
      </p:sp>
      <p:sp>
        <p:nvSpPr>
          <p:cNvPr id="65" name="フローチャート: データ 64"/>
          <p:cNvSpPr/>
          <p:nvPr/>
        </p:nvSpPr>
        <p:spPr>
          <a:xfrm>
            <a:off x="6688504" y="3192072"/>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削除</a:t>
            </a:r>
            <a:r>
              <a:rPr lang="ja-JP" altLang="en-US" sz="881" b="1" dirty="0">
                <a:solidFill>
                  <a:schemeClr val="tx1"/>
                </a:solidFill>
                <a:latin typeface="Meiryo UI" panose="020B0604030504040204" pitchFamily="50" charset="-128"/>
                <a:ea typeface="Meiryo UI" panose="020B0604030504040204" pitchFamily="50" charset="-128"/>
              </a:rPr>
              <a:t>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zip_no</a:t>
            </a: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file_no</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70" name="フローチャート: 磁気ディスク 69"/>
          <p:cNvSpPr/>
          <p:nvPr/>
        </p:nvSpPr>
        <p:spPr>
          <a:xfrm>
            <a:off x="5038560" y="3187330"/>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削除対象</a:t>
            </a:r>
            <a:endParaRPr kumimoji="1" lang="ja-JP" altLang="en-US" sz="1400" b="1" dirty="0">
              <a:solidFill>
                <a:schemeClr val="tx2">
                  <a:lumMod val="75000"/>
                  <a:lumOff val="25000"/>
                </a:schemeClr>
              </a:solidFill>
            </a:endParaRPr>
          </a:p>
        </p:txBody>
      </p:sp>
      <p:cxnSp>
        <p:nvCxnSpPr>
          <p:cNvPr id="71" name="直線矢印コネクタ 54"/>
          <p:cNvCxnSpPr>
            <a:stCxn id="42" idx="3"/>
            <a:endCxn id="70" idx="2"/>
          </p:cNvCxnSpPr>
          <p:nvPr/>
        </p:nvCxnSpPr>
        <p:spPr>
          <a:xfrm rot="16200000" flipH="1">
            <a:off x="2446118" y="855989"/>
            <a:ext cx="1443461" cy="3741423"/>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直線矢印コネクタ 71"/>
          <p:cNvCxnSpPr>
            <a:stCxn id="70" idx="4"/>
            <a:endCxn id="65" idx="2"/>
          </p:cNvCxnSpPr>
          <p:nvPr/>
        </p:nvCxnSpPr>
        <p:spPr>
          <a:xfrm>
            <a:off x="5780728" y="3448432"/>
            <a:ext cx="1025782" cy="4640"/>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3" name="テキスト ボックス 72"/>
          <p:cNvSpPr txBox="1"/>
          <p:nvPr/>
        </p:nvSpPr>
        <p:spPr>
          <a:xfrm>
            <a:off x="1361927" y="3047184"/>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既存取込済み患者のうち</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オプトアウト</a:t>
            </a:r>
            <a:r>
              <a:rPr lang="ja-JP" altLang="en-US" sz="1050" kern="0" dirty="0">
                <a:solidFill>
                  <a:srgbClr val="404040"/>
                </a:solidFill>
                <a:latin typeface="Meiryo UI" panose="020B0604030504040204" pitchFamily="50" charset="-128"/>
                <a:ea typeface="Meiryo UI" panose="020B0604030504040204" pitchFamily="50" charset="-128"/>
              </a:rPr>
              <a:t>対象</a:t>
            </a:r>
            <a:r>
              <a:rPr lang="ja-JP" altLang="en-US" sz="1050" kern="0" dirty="0" smtClean="0">
                <a:solidFill>
                  <a:srgbClr val="404040"/>
                </a:solidFill>
                <a:latin typeface="Meiryo UI" panose="020B0604030504040204" pitchFamily="50" charset="-128"/>
                <a:ea typeface="Meiryo UI" panose="020B0604030504040204" pitchFamily="50" charset="-128"/>
              </a:rPr>
              <a:t>患者のデータを抽出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60" name="フローチャート: データ 59"/>
          <p:cNvSpPr/>
          <p:nvPr/>
        </p:nvSpPr>
        <p:spPr>
          <a:xfrm>
            <a:off x="5906855" y="2573618"/>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上書き削除</a:t>
            </a:r>
            <a:r>
              <a:rPr lang="ja-JP" altLang="en-US" sz="881" b="1" dirty="0">
                <a:solidFill>
                  <a:schemeClr val="tx1"/>
                </a:solidFill>
                <a:latin typeface="Meiryo UI" panose="020B0604030504040204" pitchFamily="50" charset="-128"/>
                <a:ea typeface="Meiryo UI" panose="020B0604030504040204" pitchFamily="50" charset="-128"/>
              </a:rPr>
              <a:t>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zip_no</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74" name="正方形/長方形 73"/>
          <p:cNvSpPr/>
          <p:nvPr/>
        </p:nvSpPr>
        <p:spPr>
          <a:xfrm>
            <a:off x="774559" y="3829612"/>
            <a:ext cx="1599360" cy="331885"/>
          </a:xfrm>
          <a:prstGeom prst="rect">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smtClean="0">
                <a:solidFill>
                  <a:schemeClr val="tx1"/>
                </a:solidFill>
              </a:rPr>
              <a:t>取込</a:t>
            </a:r>
            <a:r>
              <a:rPr lang="ja-JP" altLang="en-US" sz="900" dirty="0">
                <a:solidFill>
                  <a:schemeClr val="tx1"/>
                </a:solidFill>
              </a:rPr>
              <a:t>不可患者数</a:t>
            </a:r>
          </a:p>
          <a:p>
            <a:pPr algn="ctr"/>
            <a:r>
              <a:rPr lang="ja-JP" altLang="en-US" sz="900" dirty="0" smtClean="0">
                <a:solidFill>
                  <a:schemeClr val="tx1"/>
                </a:solidFill>
              </a:rPr>
              <a:t>（取込対象外</a:t>
            </a:r>
            <a:r>
              <a:rPr lang="ja-JP" altLang="en-US" sz="900" dirty="0">
                <a:solidFill>
                  <a:schemeClr val="tx1"/>
                </a:solidFill>
              </a:rPr>
              <a:t>）</a:t>
            </a:r>
            <a:endParaRPr kumimoji="1" lang="ja-JP" altLang="en-US" sz="900" dirty="0">
              <a:solidFill>
                <a:schemeClr val="tx1"/>
              </a:solidFill>
            </a:endParaRPr>
          </a:p>
        </p:txBody>
      </p:sp>
      <p:sp>
        <p:nvSpPr>
          <p:cNvPr id="75" name="正方形/長方形 74"/>
          <p:cNvSpPr/>
          <p:nvPr/>
        </p:nvSpPr>
        <p:spPr>
          <a:xfrm>
            <a:off x="774559" y="4161497"/>
            <a:ext cx="1599360" cy="528405"/>
          </a:xfrm>
          <a:prstGeom prst="rect">
            <a:avLst/>
          </a:prstGeom>
          <a:solidFill>
            <a:schemeClr val="accent4">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smtClean="0">
                <a:solidFill>
                  <a:schemeClr val="tx1"/>
                </a:solidFill>
              </a:rPr>
              <a:t>認定</a:t>
            </a:r>
            <a:r>
              <a:rPr lang="ja-JP" altLang="en-US" sz="900" dirty="0">
                <a:solidFill>
                  <a:schemeClr val="tx1"/>
                </a:solidFill>
              </a:rPr>
              <a:t>領域への取込対象</a:t>
            </a:r>
          </a:p>
          <a:p>
            <a:pPr algn="ctr"/>
            <a:r>
              <a:rPr lang="ja-JP" altLang="en-US" sz="900" dirty="0">
                <a:solidFill>
                  <a:schemeClr val="tx1"/>
                </a:solidFill>
              </a:rPr>
              <a:t>候補</a:t>
            </a:r>
            <a:r>
              <a:rPr lang="ja-JP" altLang="en-US" sz="900" dirty="0" smtClean="0">
                <a:solidFill>
                  <a:schemeClr val="tx1"/>
                </a:solidFill>
              </a:rPr>
              <a:t>患者数（新規）</a:t>
            </a:r>
            <a:endParaRPr kumimoji="1" lang="ja-JP" altLang="en-US" sz="900" dirty="0">
              <a:solidFill>
                <a:schemeClr val="tx1"/>
              </a:solidFill>
            </a:endParaRPr>
          </a:p>
        </p:txBody>
      </p:sp>
      <p:sp>
        <p:nvSpPr>
          <p:cNvPr id="78" name="正方形/長方形 77"/>
          <p:cNvSpPr/>
          <p:nvPr/>
        </p:nvSpPr>
        <p:spPr>
          <a:xfrm>
            <a:off x="774559" y="4697343"/>
            <a:ext cx="1599360" cy="395550"/>
          </a:xfrm>
          <a:prstGeom prst="rect">
            <a:avLst/>
          </a:prstGeom>
          <a:solidFill>
            <a:schemeClr val="bg2">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smtClean="0">
                <a:solidFill>
                  <a:schemeClr val="tx1"/>
                </a:solidFill>
              </a:rPr>
              <a:t>差分</a:t>
            </a:r>
            <a:r>
              <a:rPr lang="ja-JP" altLang="en-US" sz="900" dirty="0">
                <a:solidFill>
                  <a:schemeClr val="tx1"/>
                </a:solidFill>
              </a:rPr>
              <a:t>取込</a:t>
            </a:r>
            <a:r>
              <a:rPr lang="ja-JP" altLang="en-US" sz="900" dirty="0" smtClean="0">
                <a:solidFill>
                  <a:schemeClr val="tx1"/>
                </a:solidFill>
              </a:rPr>
              <a:t>患者数</a:t>
            </a:r>
            <a:r>
              <a:rPr lang="en-US" altLang="ja-JP" sz="900" dirty="0" smtClean="0">
                <a:solidFill>
                  <a:schemeClr val="tx1"/>
                </a:solidFill>
              </a:rPr>
              <a:t/>
            </a:r>
            <a:br>
              <a:rPr lang="en-US" altLang="ja-JP" sz="900" dirty="0" smtClean="0">
                <a:solidFill>
                  <a:schemeClr val="tx1"/>
                </a:solidFill>
              </a:rPr>
            </a:br>
            <a:r>
              <a:rPr lang="ja-JP" altLang="en-US" sz="900" dirty="0" smtClean="0">
                <a:solidFill>
                  <a:schemeClr val="tx1"/>
                </a:solidFill>
              </a:rPr>
              <a:t>（</a:t>
            </a:r>
            <a:r>
              <a:rPr lang="ja-JP" altLang="en-US" sz="900" dirty="0">
                <a:solidFill>
                  <a:schemeClr val="tx1"/>
                </a:solidFill>
              </a:rPr>
              <a:t>新規を</a:t>
            </a:r>
            <a:r>
              <a:rPr lang="ja-JP" altLang="en-US" sz="900" dirty="0" smtClean="0">
                <a:solidFill>
                  <a:schemeClr val="tx1"/>
                </a:solidFill>
              </a:rPr>
              <a:t>除く追加取込</a:t>
            </a:r>
            <a:r>
              <a:rPr lang="ja-JP" altLang="en-US" sz="900" dirty="0">
                <a:solidFill>
                  <a:schemeClr val="tx1"/>
                </a:solidFill>
              </a:rPr>
              <a:t>対象）</a:t>
            </a:r>
            <a:endParaRPr kumimoji="1" lang="ja-JP" altLang="en-US" sz="900" dirty="0">
              <a:solidFill>
                <a:schemeClr val="tx1"/>
              </a:solidFill>
            </a:endParaRPr>
          </a:p>
        </p:txBody>
      </p:sp>
      <p:cxnSp>
        <p:nvCxnSpPr>
          <p:cNvPr id="79" name="直線矢印コネクタ 78"/>
          <p:cNvCxnSpPr>
            <a:stCxn id="65" idx="0"/>
            <a:endCxn id="35" idx="3"/>
          </p:cNvCxnSpPr>
          <p:nvPr/>
        </p:nvCxnSpPr>
        <p:spPr>
          <a:xfrm rot="16200000" flipV="1">
            <a:off x="6413489" y="2209023"/>
            <a:ext cx="1187101" cy="778998"/>
          </a:xfrm>
          <a:prstGeom prst="bentConnector3">
            <a:avLst>
              <a:gd name="adj1" fmla="val 87787"/>
            </a:avLst>
          </a:prstGeom>
          <a:ln w="3175">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80" name="正方形/長方形 79"/>
          <p:cNvSpPr/>
          <p:nvPr/>
        </p:nvSpPr>
        <p:spPr>
          <a:xfrm>
            <a:off x="777809" y="5417389"/>
            <a:ext cx="1596109" cy="34429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900" dirty="0" smtClean="0">
                <a:solidFill>
                  <a:schemeClr val="tx1"/>
                </a:solidFill>
              </a:rPr>
              <a:t>※</a:t>
            </a:r>
            <a:r>
              <a:rPr kumimoji="1" lang="ja-JP" altLang="en-US" sz="900" dirty="0" smtClean="0">
                <a:solidFill>
                  <a:schemeClr val="tx1"/>
                </a:solidFill>
              </a:rPr>
              <a:t>既存</a:t>
            </a:r>
            <a:r>
              <a:rPr lang="ja-JP" altLang="en-US" sz="900" dirty="0">
                <a:solidFill>
                  <a:schemeClr val="tx1"/>
                </a:solidFill>
              </a:rPr>
              <a:t>取込済みオプトアウト対象</a:t>
            </a:r>
            <a:r>
              <a:rPr lang="ja-JP" altLang="en-US" sz="900" dirty="0" smtClean="0">
                <a:solidFill>
                  <a:schemeClr val="tx1"/>
                </a:solidFill>
              </a:rPr>
              <a:t>患者</a:t>
            </a:r>
            <a:r>
              <a:rPr kumimoji="1" lang="ja-JP" altLang="en-US" sz="900" dirty="0" smtClean="0">
                <a:solidFill>
                  <a:schemeClr val="tx1"/>
                </a:solidFill>
              </a:rPr>
              <a:t>（上書き削除対象）</a:t>
            </a:r>
            <a:endParaRPr kumimoji="1" lang="ja-JP" altLang="en-US" sz="900" dirty="0">
              <a:solidFill>
                <a:schemeClr val="tx1"/>
              </a:solidFill>
            </a:endParaRPr>
          </a:p>
        </p:txBody>
      </p:sp>
      <p:sp>
        <p:nvSpPr>
          <p:cNvPr id="108" name="テキスト ボックス 107"/>
          <p:cNvSpPr txBox="1"/>
          <p:nvPr/>
        </p:nvSpPr>
        <p:spPr>
          <a:xfrm>
            <a:off x="6522896" y="2133615"/>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削除対象のデータを削除</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（上書き→オプトアウトの順）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83" name="正方形/長方形 82"/>
          <p:cNvSpPr/>
          <p:nvPr/>
        </p:nvSpPr>
        <p:spPr>
          <a:xfrm>
            <a:off x="2480531" y="5397642"/>
            <a:ext cx="783266" cy="344293"/>
          </a:xfrm>
          <a:prstGeom prst="rect">
            <a:avLst/>
          </a:prstGeom>
          <a:solidFill>
            <a:schemeClr val="accent4"/>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900" dirty="0">
              <a:solidFill>
                <a:schemeClr val="tx1"/>
              </a:solidFill>
            </a:endParaRPr>
          </a:p>
        </p:txBody>
      </p:sp>
      <p:sp>
        <p:nvSpPr>
          <p:cNvPr id="85" name="正方形/長方形 84"/>
          <p:cNvSpPr/>
          <p:nvPr/>
        </p:nvSpPr>
        <p:spPr>
          <a:xfrm>
            <a:off x="2463875" y="4161497"/>
            <a:ext cx="783266" cy="401877"/>
          </a:xfrm>
          <a:prstGeom prst="rect">
            <a:avLst/>
          </a:prstGeom>
          <a:solidFill>
            <a:schemeClr val="accent4"/>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900" dirty="0">
              <a:solidFill>
                <a:schemeClr val="tx1"/>
              </a:solidFill>
            </a:endParaRPr>
          </a:p>
        </p:txBody>
      </p:sp>
      <p:sp>
        <p:nvSpPr>
          <p:cNvPr id="86" name="正方形/長方形 85"/>
          <p:cNvSpPr/>
          <p:nvPr/>
        </p:nvSpPr>
        <p:spPr>
          <a:xfrm>
            <a:off x="3497712" y="5392435"/>
            <a:ext cx="783266" cy="344293"/>
          </a:xfrm>
          <a:prstGeom prst="rect">
            <a:avLst/>
          </a:prstGeom>
          <a:solidFill>
            <a:schemeClr val="accent4"/>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900" dirty="0">
              <a:solidFill>
                <a:schemeClr val="tx1"/>
              </a:solidFill>
            </a:endParaRPr>
          </a:p>
        </p:txBody>
      </p:sp>
      <p:sp>
        <p:nvSpPr>
          <p:cNvPr id="87" name="正方形/長方形 86"/>
          <p:cNvSpPr/>
          <p:nvPr/>
        </p:nvSpPr>
        <p:spPr>
          <a:xfrm>
            <a:off x="3481056" y="4156290"/>
            <a:ext cx="783266" cy="401877"/>
          </a:xfrm>
          <a:prstGeom prst="rect">
            <a:avLst/>
          </a:prstGeom>
          <a:solidFill>
            <a:schemeClr val="accent4"/>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900" dirty="0">
              <a:solidFill>
                <a:schemeClr val="tx1"/>
              </a:solidFill>
            </a:endParaRPr>
          </a:p>
        </p:txBody>
      </p:sp>
      <p:sp>
        <p:nvSpPr>
          <p:cNvPr id="88" name="正方形/長方形 87"/>
          <p:cNvSpPr/>
          <p:nvPr/>
        </p:nvSpPr>
        <p:spPr>
          <a:xfrm>
            <a:off x="5977873" y="5397642"/>
            <a:ext cx="783266" cy="344293"/>
          </a:xfrm>
          <a:prstGeom prst="rect">
            <a:avLst/>
          </a:prstGeom>
          <a:pattFill prst="smGrid">
            <a:fgClr>
              <a:schemeClr val="accent4"/>
            </a:fgClr>
            <a:bgClr>
              <a:schemeClr val="bg1"/>
            </a:bgClr>
          </a:patt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900" dirty="0">
              <a:solidFill>
                <a:schemeClr val="tx1"/>
              </a:solidFill>
            </a:endParaRPr>
          </a:p>
        </p:txBody>
      </p:sp>
      <p:sp>
        <p:nvSpPr>
          <p:cNvPr id="89" name="正方形/長方形 88"/>
          <p:cNvSpPr/>
          <p:nvPr/>
        </p:nvSpPr>
        <p:spPr>
          <a:xfrm>
            <a:off x="5961217" y="4156291"/>
            <a:ext cx="783266" cy="407084"/>
          </a:xfrm>
          <a:prstGeom prst="rect">
            <a:avLst/>
          </a:prstGeom>
          <a:pattFill prst="smGrid">
            <a:fgClr>
              <a:schemeClr val="accent4"/>
            </a:fgClr>
            <a:bgClr>
              <a:schemeClr val="bg1"/>
            </a:bgClr>
          </a:patt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900" dirty="0">
              <a:solidFill>
                <a:schemeClr val="tx1"/>
              </a:solidFill>
            </a:endParaRPr>
          </a:p>
        </p:txBody>
      </p:sp>
      <p:cxnSp>
        <p:nvCxnSpPr>
          <p:cNvPr id="29" name="直線コネクタ 28"/>
          <p:cNvCxnSpPr>
            <a:stCxn id="88" idx="3"/>
          </p:cNvCxnSpPr>
          <p:nvPr/>
        </p:nvCxnSpPr>
        <p:spPr>
          <a:xfrm>
            <a:off x="6761139" y="5569789"/>
            <a:ext cx="1345528" cy="368526"/>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2" name="直線コネクタ 91"/>
          <p:cNvCxnSpPr>
            <a:stCxn id="89" idx="3"/>
          </p:cNvCxnSpPr>
          <p:nvPr/>
        </p:nvCxnSpPr>
        <p:spPr>
          <a:xfrm>
            <a:off x="6744483" y="4359833"/>
            <a:ext cx="1362184" cy="156442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5" name="線吹き出し 1 (枠付き) 94"/>
          <p:cNvSpPr/>
          <p:nvPr/>
        </p:nvSpPr>
        <p:spPr>
          <a:xfrm>
            <a:off x="1079751" y="3281397"/>
            <a:ext cx="4177408" cy="669008"/>
          </a:xfrm>
          <a:prstGeom prst="borderCallout1">
            <a:avLst>
              <a:gd name="adj1" fmla="val 101604"/>
              <a:gd name="adj2" fmla="val 55501"/>
              <a:gd name="adj3" fmla="val 114212"/>
              <a:gd name="adj4" fmla="val 42793"/>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tx1"/>
                </a:solidFill>
                <a:latin typeface="Meiryo UI" panose="020B0604030504040204" pitchFamily="50" charset="-128"/>
                <a:ea typeface="Meiryo UI" panose="020B0604030504040204" pitchFamily="50" charset="-128"/>
              </a:rPr>
              <a:t>(1)</a:t>
            </a:r>
            <a:r>
              <a:rPr lang="ja-JP" altLang="en-US" sz="1200" dirty="0" smtClean="0">
                <a:solidFill>
                  <a:schemeClr val="tx1"/>
                </a:solidFill>
                <a:latin typeface="Meiryo UI" panose="020B0604030504040204" pitchFamily="50" charset="-128"/>
                <a:ea typeface="Meiryo UI" panose="020B0604030504040204" pitchFamily="50" charset="-128"/>
              </a:rPr>
              <a:t>認定領域の上書き取込による削除候補患者数と認定</a:t>
            </a:r>
            <a:r>
              <a:rPr lang="ja-JP" altLang="en-US" sz="1200" dirty="0">
                <a:solidFill>
                  <a:schemeClr val="tx1"/>
                </a:solidFill>
                <a:latin typeface="Meiryo UI" panose="020B0604030504040204" pitchFamily="50" charset="-128"/>
                <a:ea typeface="Meiryo UI" panose="020B0604030504040204" pitchFamily="50" charset="-128"/>
              </a:rPr>
              <a:t>領域</a:t>
            </a:r>
            <a:r>
              <a:rPr lang="ja-JP" altLang="en-US" sz="1200" dirty="0" smtClean="0">
                <a:solidFill>
                  <a:schemeClr val="tx1"/>
                </a:solidFill>
                <a:latin typeface="Meiryo UI" panose="020B0604030504040204" pitchFamily="50" charset="-128"/>
                <a:ea typeface="Meiryo UI" panose="020B0604030504040204" pitchFamily="50" charset="-128"/>
              </a:rPr>
              <a:t>の</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上書き</a:t>
            </a:r>
            <a:r>
              <a:rPr lang="ja-JP" altLang="en-US" sz="1200" dirty="0">
                <a:solidFill>
                  <a:schemeClr val="tx1"/>
                </a:solidFill>
                <a:latin typeface="Meiryo UI" panose="020B0604030504040204" pitchFamily="50" charset="-128"/>
                <a:ea typeface="Meiryo UI" panose="020B0604030504040204" pitchFamily="50" charset="-128"/>
              </a:rPr>
              <a:t>取込による</a:t>
            </a:r>
            <a:r>
              <a:rPr lang="ja-JP" altLang="en-US" sz="1200" dirty="0" smtClean="0">
                <a:solidFill>
                  <a:schemeClr val="tx1"/>
                </a:solidFill>
                <a:latin typeface="Meiryo UI" panose="020B0604030504040204" pitchFamily="50" charset="-128"/>
                <a:ea typeface="Meiryo UI" panose="020B0604030504040204" pitchFamily="50" charset="-128"/>
              </a:rPr>
              <a:t>削除対象患者数が一致することを確認する。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en-US" altLang="ja-JP" sz="1000" dirty="0" smtClean="0">
                <a:solidFill>
                  <a:schemeClr val="tx1"/>
                </a:solidFill>
                <a:latin typeface="Meiryo UI" panose="020B0604030504040204" pitchFamily="50" charset="-128"/>
                <a:ea typeface="Meiryo UI" panose="020B0604030504040204" pitchFamily="50" charset="-128"/>
              </a:rPr>
              <a:t>※</a:t>
            </a:r>
            <a:r>
              <a:rPr lang="ja-JP" altLang="en-US" sz="1000" dirty="0" smtClean="0">
                <a:solidFill>
                  <a:schemeClr val="tx1"/>
                </a:solidFill>
                <a:latin typeface="Meiryo UI" panose="020B0604030504040204" pitchFamily="50" charset="-128"/>
                <a:ea typeface="Meiryo UI" panose="020B0604030504040204" pitchFamily="50" charset="-128"/>
              </a:rPr>
              <a:t>新規取込との重複分とオプトアウト対象との重複分は合算して集計する</a:t>
            </a:r>
            <a:endParaRPr lang="en-US" altLang="ja-JP" sz="1000" dirty="0" smtClean="0">
              <a:solidFill>
                <a:schemeClr val="tx1"/>
              </a:solidFill>
              <a:latin typeface="Meiryo UI" panose="020B0604030504040204" pitchFamily="50" charset="-128"/>
              <a:ea typeface="Meiryo UI" panose="020B0604030504040204" pitchFamily="50" charset="-128"/>
            </a:endParaRPr>
          </a:p>
        </p:txBody>
      </p:sp>
      <p:cxnSp>
        <p:nvCxnSpPr>
          <p:cNvPr id="97" name="直線コネクタ 96"/>
          <p:cNvCxnSpPr>
            <a:stCxn id="91" idx="0"/>
          </p:cNvCxnSpPr>
          <p:nvPr/>
        </p:nvCxnSpPr>
        <p:spPr>
          <a:xfrm flipH="1" flipV="1">
            <a:off x="3285735" y="3950406"/>
            <a:ext cx="608747" cy="130911"/>
          </a:xfrm>
          <a:prstGeom prst="line">
            <a:avLst/>
          </a:prstGeom>
          <a:ln w="1905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7" name="角丸四角形 6"/>
          <p:cNvSpPr/>
          <p:nvPr/>
        </p:nvSpPr>
        <p:spPr>
          <a:xfrm>
            <a:off x="2416062" y="4081317"/>
            <a:ext cx="875885" cy="1781768"/>
          </a:xfrm>
          <a:prstGeom prst="roundRect">
            <a:avLst/>
          </a:prstGeom>
          <a:noFill/>
          <a:ln w="19050">
            <a:solidFill>
              <a:srgbClr val="000000"/>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1" name="角丸四角形 90"/>
          <p:cNvSpPr/>
          <p:nvPr/>
        </p:nvSpPr>
        <p:spPr>
          <a:xfrm>
            <a:off x="3456539" y="4081317"/>
            <a:ext cx="875885" cy="1781768"/>
          </a:xfrm>
          <a:prstGeom prst="roundRect">
            <a:avLst/>
          </a:prstGeom>
          <a:noFill/>
          <a:ln w="19050">
            <a:solidFill>
              <a:srgbClr val="000000"/>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線吹き出し 1 (枠付き) 92"/>
          <p:cNvSpPr/>
          <p:nvPr/>
        </p:nvSpPr>
        <p:spPr>
          <a:xfrm>
            <a:off x="5374959" y="3286201"/>
            <a:ext cx="4176000" cy="669008"/>
          </a:xfrm>
          <a:prstGeom prst="borderCallout1">
            <a:avLst>
              <a:gd name="adj1" fmla="val 101604"/>
              <a:gd name="adj2" fmla="val 33509"/>
              <a:gd name="adj3" fmla="val 115190"/>
              <a:gd name="adj4" fmla="val -28788"/>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tx1"/>
                </a:solidFill>
                <a:latin typeface="Meiryo UI" panose="020B0604030504040204" pitchFamily="50" charset="-128"/>
                <a:ea typeface="Meiryo UI" panose="020B0604030504040204" pitchFamily="50" charset="-128"/>
              </a:rPr>
              <a:t>(2)</a:t>
            </a:r>
            <a:r>
              <a:rPr lang="ja-JP" altLang="en-US" sz="1200" dirty="0" smtClean="0">
                <a:solidFill>
                  <a:schemeClr val="tx1"/>
                </a:solidFill>
                <a:latin typeface="Meiryo UI" panose="020B0604030504040204" pitchFamily="50" charset="-128"/>
                <a:ea typeface="Meiryo UI" panose="020B0604030504040204" pitchFamily="50" charset="-128"/>
              </a:rPr>
              <a:t> 認定</a:t>
            </a:r>
            <a:r>
              <a:rPr lang="ja-JP" altLang="en-US" sz="1200" dirty="0">
                <a:solidFill>
                  <a:schemeClr val="tx1"/>
                </a:solidFill>
                <a:latin typeface="Meiryo UI" panose="020B0604030504040204" pitchFamily="50" charset="-128"/>
                <a:ea typeface="Meiryo UI" panose="020B0604030504040204" pitchFamily="50" charset="-128"/>
              </a:rPr>
              <a:t>領域</a:t>
            </a:r>
            <a:r>
              <a:rPr lang="ja-JP" altLang="en-US" sz="1200" dirty="0" smtClean="0">
                <a:solidFill>
                  <a:schemeClr val="tx1"/>
                </a:solidFill>
                <a:latin typeface="Meiryo UI" panose="020B0604030504040204" pitchFamily="50" charset="-128"/>
                <a:ea typeface="Meiryo UI" panose="020B0604030504040204" pitchFamily="50" charset="-128"/>
              </a:rPr>
              <a:t>の上書き</a:t>
            </a:r>
            <a:r>
              <a:rPr lang="ja-JP" altLang="en-US" sz="1200" dirty="0">
                <a:solidFill>
                  <a:schemeClr val="tx1"/>
                </a:solidFill>
                <a:latin typeface="Meiryo UI" panose="020B0604030504040204" pitchFamily="50" charset="-128"/>
                <a:ea typeface="Meiryo UI" panose="020B0604030504040204" pitchFamily="50" charset="-128"/>
              </a:rPr>
              <a:t>取込による</a:t>
            </a:r>
            <a:r>
              <a:rPr lang="ja-JP" altLang="en-US" sz="1200" dirty="0" smtClean="0">
                <a:solidFill>
                  <a:schemeClr val="tx1"/>
                </a:solidFill>
                <a:latin typeface="Meiryo UI" panose="020B0604030504040204" pitchFamily="50" charset="-128"/>
                <a:ea typeface="Meiryo UI" panose="020B0604030504040204" pitchFamily="50" charset="-128"/>
              </a:rPr>
              <a:t>削除対象患者数と</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上書き取込による削除実績患者数が一致することを確認する。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en-US" altLang="ja-JP" sz="1000" dirty="0" smtClean="0">
                <a:solidFill>
                  <a:schemeClr val="tx1"/>
                </a:solidFill>
                <a:latin typeface="Meiryo UI" panose="020B0604030504040204" pitchFamily="50" charset="-128"/>
                <a:ea typeface="Meiryo UI" panose="020B0604030504040204" pitchFamily="50" charset="-128"/>
              </a:rPr>
              <a:t>※</a:t>
            </a:r>
            <a:r>
              <a:rPr lang="ja-JP" altLang="en-US" sz="1000" dirty="0" smtClean="0">
                <a:solidFill>
                  <a:schemeClr val="tx1"/>
                </a:solidFill>
                <a:latin typeface="Meiryo UI" panose="020B0604030504040204" pitchFamily="50" charset="-128"/>
                <a:ea typeface="Meiryo UI" panose="020B0604030504040204" pitchFamily="50" charset="-128"/>
              </a:rPr>
              <a:t>新規取込との重複分とオプトアウト対象との重複分は合算して集計する</a:t>
            </a:r>
            <a:endParaRPr lang="en-US" altLang="ja-JP" sz="1000" dirty="0" smtClean="0">
              <a:solidFill>
                <a:schemeClr val="tx1"/>
              </a:solidFill>
              <a:latin typeface="Meiryo UI" panose="020B0604030504040204" pitchFamily="50" charset="-128"/>
              <a:ea typeface="Meiryo UI" panose="020B0604030504040204" pitchFamily="50" charset="-128"/>
            </a:endParaRPr>
          </a:p>
        </p:txBody>
      </p:sp>
      <p:cxnSp>
        <p:nvCxnSpPr>
          <p:cNvPr id="94" name="直線コネクタ 93"/>
          <p:cNvCxnSpPr>
            <a:stCxn id="98" idx="0"/>
          </p:cNvCxnSpPr>
          <p:nvPr/>
        </p:nvCxnSpPr>
        <p:spPr>
          <a:xfrm flipV="1">
            <a:off x="6359615" y="3962692"/>
            <a:ext cx="384868" cy="123429"/>
          </a:xfrm>
          <a:prstGeom prst="line">
            <a:avLst/>
          </a:prstGeom>
          <a:ln w="1905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98" name="角丸四角形 97"/>
          <p:cNvSpPr/>
          <p:nvPr/>
        </p:nvSpPr>
        <p:spPr>
          <a:xfrm>
            <a:off x="5921672" y="4086121"/>
            <a:ext cx="875885" cy="1781768"/>
          </a:xfrm>
          <a:prstGeom prst="roundRect">
            <a:avLst/>
          </a:prstGeom>
          <a:noFill/>
          <a:ln w="19050">
            <a:solidFill>
              <a:srgbClr val="000000"/>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17725156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rotWithShape="1">
          <a:blip r:embed="rId2"/>
          <a:srcRect l="2067" t="21583" r="9727" b="6515"/>
          <a:stretch/>
        </p:blipFill>
        <p:spPr>
          <a:xfrm>
            <a:off x="333943" y="1584316"/>
            <a:ext cx="9405280" cy="4437380"/>
          </a:xfrm>
          <a:prstGeom prst="rect">
            <a:avLst/>
          </a:prstGeom>
          <a:ln>
            <a:solidFill>
              <a:schemeClr val="tx1"/>
            </a:solidFill>
          </a:ln>
        </p:spPr>
      </p:pic>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個別取込処理の確認結果</a:t>
            </a:r>
            <a:r>
              <a:rPr lang="ja-JP" altLang="en-US" sz="1800" b="1" dirty="0">
                <a:latin typeface="Meiryo UI" panose="020B0604030504040204" pitchFamily="50" charset="-128"/>
                <a:ea typeface="Meiryo UI" panose="020B0604030504040204" pitchFamily="50" charset="-128"/>
              </a:rPr>
              <a:t>報告書</a:t>
            </a:r>
            <a:r>
              <a:rPr lang="ja-JP" altLang="en-US" sz="1800" b="1" dirty="0" smtClean="0">
                <a:latin typeface="Meiryo UI" panose="020B0604030504040204" pitchFamily="50" charset="-128"/>
                <a:ea typeface="Meiryo UI" panose="020B0604030504040204" pitchFamily="50" charset="-128"/>
              </a:rPr>
              <a:t>（</a:t>
            </a:r>
            <a:r>
              <a:rPr lang="ja-JP" altLang="en-US" sz="1800" b="1" dirty="0">
                <a:latin typeface="Meiryo UI" panose="020B0604030504040204" pitchFamily="50" charset="-128"/>
                <a:ea typeface="Meiryo UI" panose="020B0604030504040204" pitchFamily="50" charset="-128"/>
              </a:rPr>
              <a:t>上書き取込による</a:t>
            </a:r>
            <a:r>
              <a:rPr lang="ja-JP" altLang="en-US" sz="1800" b="1" dirty="0" smtClean="0">
                <a:latin typeface="Meiryo UI" panose="020B0604030504040204" pitchFamily="50" charset="-128"/>
                <a:ea typeface="Meiryo UI" panose="020B0604030504040204" pitchFamily="50" charset="-128"/>
              </a:rPr>
              <a:t>削除分）</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個別取込処理の上書き取込による削除対象患者の確認結果報告書の形式は、</a:t>
            </a:r>
            <a:r>
              <a:rPr lang="en-US" altLang="ja-JP" dirty="0" smtClean="0">
                <a:latin typeface="Meiryo UI" panose="020B0604030504040204" pitchFamily="50" charset="-128"/>
                <a:ea typeface="Meiryo UI" panose="020B0604030504040204" pitchFamily="50" charset="-128"/>
              </a:rPr>
              <a:t/>
            </a:r>
            <a:br>
              <a:rPr lang="en-US" altLang="ja-JP" dirty="0" smtClean="0">
                <a:latin typeface="Meiryo UI" panose="020B0604030504040204" pitchFamily="50" charset="-128"/>
                <a:ea typeface="Meiryo UI" panose="020B0604030504040204" pitchFamily="50" charset="-128"/>
              </a:rPr>
            </a:br>
            <a:r>
              <a:rPr lang="ja-JP" altLang="en-US" dirty="0" smtClean="0">
                <a:latin typeface="Meiryo UI" panose="020B0604030504040204" pitchFamily="50" charset="-128"/>
                <a:ea typeface="Meiryo UI" panose="020B0604030504040204" pitchFamily="50" charset="-128"/>
              </a:rPr>
              <a:t>以下</a:t>
            </a:r>
            <a:r>
              <a:rPr lang="ja-JP" altLang="en-US" dirty="0">
                <a:latin typeface="Meiryo UI" panose="020B0604030504040204" pitchFamily="50" charset="-128"/>
                <a:ea typeface="Meiryo UI" panose="020B0604030504040204" pitchFamily="50" charset="-128"/>
              </a:rPr>
              <a:t>の</a:t>
            </a:r>
            <a:r>
              <a:rPr lang="ja-JP" altLang="en-US" dirty="0" smtClean="0">
                <a:latin typeface="Meiryo UI" panose="020B0604030504040204" pitchFamily="50" charset="-128"/>
                <a:ea typeface="Meiryo UI" panose="020B0604030504040204" pitchFamily="50" charset="-128"/>
              </a:rPr>
              <a:t>通りオプトアウト削除分と同様の形式で報告する。</a:t>
            </a:r>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p:txBody>
      </p:sp>
      <p:sp>
        <p:nvSpPr>
          <p:cNvPr id="39" name="線吹き出し 1 (枠付き) 38"/>
          <p:cNvSpPr/>
          <p:nvPr/>
        </p:nvSpPr>
        <p:spPr>
          <a:xfrm>
            <a:off x="3226279" y="5864979"/>
            <a:ext cx="2665563" cy="451800"/>
          </a:xfrm>
          <a:prstGeom prst="borderCallout1">
            <a:avLst>
              <a:gd name="adj1" fmla="val -2927"/>
              <a:gd name="adj2" fmla="val 14667"/>
              <a:gd name="adj3" fmla="val -46461"/>
              <a:gd name="adj4" fmla="val -2996"/>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取込前確認結果報告時の記載範囲</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6" name="正方形/長方形 5"/>
          <p:cNvSpPr/>
          <p:nvPr/>
        </p:nvSpPr>
        <p:spPr>
          <a:xfrm>
            <a:off x="3010619" y="2904364"/>
            <a:ext cx="4054415" cy="274243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線吹き出し 1 (枠付き) 40"/>
          <p:cNvSpPr/>
          <p:nvPr/>
        </p:nvSpPr>
        <p:spPr>
          <a:xfrm>
            <a:off x="6633713" y="5864979"/>
            <a:ext cx="3105510" cy="451800"/>
          </a:xfrm>
          <a:prstGeom prst="borderCallout1">
            <a:avLst>
              <a:gd name="adj1" fmla="val 892"/>
              <a:gd name="adj2" fmla="val 37723"/>
              <a:gd name="adj3" fmla="val -44552"/>
              <a:gd name="adj4" fmla="val 25613"/>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取込後確認結果報告時の記載（追記）範囲</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43" name="正方形/長方形 42"/>
          <p:cNvSpPr/>
          <p:nvPr/>
        </p:nvSpPr>
        <p:spPr>
          <a:xfrm>
            <a:off x="7125419" y="2904364"/>
            <a:ext cx="2613804" cy="274243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36138602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rPr>
              <a:t>２</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 改修の概要</a:t>
            </a:r>
            <a:endParaRPr kumimoji="1" lang="ja-JP" altLang="en-US" dirty="0"/>
          </a:p>
        </p:txBody>
      </p:sp>
    </p:spTree>
    <p:extLst>
      <p:ext uri="{BB962C8B-B14F-4D97-AF65-F5344CB8AC3E}">
        <p14:creationId xmlns:p14="http://schemas.microsoft.com/office/powerpoint/2010/main" val="17420956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受託領域処理フロー制御機能</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機能概要</a:t>
            </a:r>
            <a:r>
              <a:rPr lang="en-US" altLang="ja-JP" dirty="0" smtClean="0">
                <a:latin typeface="Meiryo UI" panose="020B0604030504040204" pitchFamily="50" charset="-128"/>
                <a:ea typeface="Meiryo UI" panose="020B0604030504040204" pitchFamily="50" charset="-128"/>
              </a:rPr>
              <a:t>】</a:t>
            </a:r>
          </a:p>
          <a:p>
            <a:r>
              <a:rPr lang="ja-JP" altLang="en-US" dirty="0" smtClean="0">
                <a:latin typeface="Meiryo UI" panose="020B0604030504040204" pitchFamily="50" charset="-128"/>
                <a:ea typeface="Meiryo UI" panose="020B0604030504040204" pitchFamily="50" charset="-128"/>
              </a:rPr>
              <a:t>妥当性確認での患者数の適切な集計や取込前確認の承認前に利活用領域への反映を</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防止するなどをシステムで制御するための一環として、受託領域処理フロー制御機能を実装する。</a:t>
            </a:r>
            <a:endParaRPr lang="en-US" altLang="ja-JP" dirty="0" smtClean="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これは妥当性確認に関わる処理について、ユーザーが誤ったジョブを実行してしまうことを防止することを主な目的としている。</a:t>
            </a:r>
            <a:endParaRPr lang="en-US" altLang="ja-JP" dirty="0" smtClean="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実装方法</a:t>
            </a:r>
            <a:r>
              <a:rPr lang="en-US" altLang="ja-JP" dirty="0" smtClean="0">
                <a:latin typeface="Meiryo UI" panose="020B0604030504040204" pitchFamily="50" charset="-128"/>
                <a:ea typeface="Meiryo UI" panose="020B0604030504040204" pitchFamily="50" charset="-128"/>
              </a:rPr>
              <a:t>】</a:t>
            </a:r>
          </a:p>
          <a:p>
            <a:r>
              <a:rPr lang="ja-JP" altLang="en-US" dirty="0" smtClean="0">
                <a:latin typeface="Meiryo UI" panose="020B0604030504040204" pitchFamily="50" charset="-128"/>
                <a:ea typeface="Meiryo UI" panose="020B0604030504040204" pitchFamily="50" charset="-128"/>
              </a:rPr>
              <a:t>受託領域処理フロー制御対象の個別処理の前に事前処理として処理開始ログの登録や実行可否チェックを、個別処理の後に事後処理として集計処理などを実行するように実装している。</a:t>
            </a:r>
            <a:endParaRPr lang="en-US" altLang="ja-JP" dirty="0" smtClean="0">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事前</a:t>
            </a:r>
            <a:r>
              <a:rPr lang="ja-JP" altLang="en-US" dirty="0" smtClean="0">
                <a:latin typeface="Meiryo UI" panose="020B0604030504040204" pitchFamily="50" charset="-128"/>
                <a:ea typeface="Meiryo UI" panose="020B0604030504040204" pitchFamily="50" charset="-128"/>
              </a:rPr>
              <a:t>処理と事後処理の詳細は次ページ以降</a:t>
            </a:r>
            <a:endParaRPr lang="en-US" altLang="ja-JP" dirty="0" smtClean="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個別処理自体の動作確認を容易に行えるように、環境設定ファイル上で受託領域処理フロー制御機能を適用するかを制御できるようにしている。</a:t>
            </a:r>
            <a:endParaRPr lang="en-US" altLang="ja-JP"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973135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受託領域処理フロー制御機能の概要（</a:t>
            </a:r>
            <a:r>
              <a:rPr lang="en-US" altLang="ja-JP" sz="1800" b="1" dirty="0" smtClean="0">
                <a:latin typeface="Meiryo UI" panose="020B0604030504040204" pitchFamily="50" charset="-128"/>
                <a:ea typeface="Meiryo UI" panose="020B0604030504040204" pitchFamily="50" charset="-128"/>
              </a:rPr>
              <a:t>1/2</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114487859"/>
              </p:ext>
            </p:extLst>
          </p:nvPr>
        </p:nvGraphicFramePr>
        <p:xfrm>
          <a:off x="203691" y="696207"/>
          <a:ext cx="9464285" cy="4236720"/>
        </p:xfrm>
        <a:graphic>
          <a:graphicData uri="http://schemas.openxmlformats.org/drawingml/2006/table">
            <a:tbl>
              <a:tblPr firstRow="1" bandRow="1">
                <a:tableStyleId>{5940675A-B579-460E-94D1-54222C63F5DA}</a:tableStyleId>
              </a:tblPr>
              <a:tblGrid>
                <a:gridCol w="328121">
                  <a:extLst>
                    <a:ext uri="{9D8B030D-6E8A-4147-A177-3AD203B41FA5}">
                      <a16:colId xmlns:a16="http://schemas.microsoft.com/office/drawing/2014/main" val="1901548244"/>
                    </a:ext>
                  </a:extLst>
                </a:gridCol>
                <a:gridCol w="857041">
                  <a:extLst>
                    <a:ext uri="{9D8B030D-6E8A-4147-A177-3AD203B41FA5}">
                      <a16:colId xmlns:a16="http://schemas.microsoft.com/office/drawing/2014/main" val="936978207"/>
                    </a:ext>
                  </a:extLst>
                </a:gridCol>
                <a:gridCol w="330518">
                  <a:extLst>
                    <a:ext uri="{9D8B030D-6E8A-4147-A177-3AD203B41FA5}">
                      <a16:colId xmlns:a16="http://schemas.microsoft.com/office/drawing/2014/main" val="3943144875"/>
                    </a:ext>
                  </a:extLst>
                </a:gridCol>
                <a:gridCol w="1431985">
                  <a:extLst>
                    <a:ext uri="{9D8B030D-6E8A-4147-A177-3AD203B41FA5}">
                      <a16:colId xmlns:a16="http://schemas.microsoft.com/office/drawing/2014/main" val="2930285302"/>
                    </a:ext>
                  </a:extLst>
                </a:gridCol>
                <a:gridCol w="1979934">
                  <a:extLst>
                    <a:ext uri="{9D8B030D-6E8A-4147-A177-3AD203B41FA5}">
                      <a16:colId xmlns:a16="http://schemas.microsoft.com/office/drawing/2014/main" val="1251949029"/>
                    </a:ext>
                  </a:extLst>
                </a:gridCol>
                <a:gridCol w="4536686">
                  <a:extLst>
                    <a:ext uri="{9D8B030D-6E8A-4147-A177-3AD203B41FA5}">
                      <a16:colId xmlns:a16="http://schemas.microsoft.com/office/drawing/2014/main" val="2477558530"/>
                    </a:ext>
                  </a:extLst>
                </a:gridCol>
              </a:tblGrid>
              <a:tr h="195462">
                <a:tc gridSpan="2">
                  <a:txBody>
                    <a:bodyPr/>
                    <a:lstStyle/>
                    <a:p>
                      <a:r>
                        <a:rPr kumimoji="1" lang="ja-JP" altLang="en-US" sz="1400" b="1" dirty="0" smtClean="0">
                          <a:latin typeface="Meiryo UI" panose="020B0604030504040204" pitchFamily="50" charset="-128"/>
                          <a:ea typeface="Meiryo UI" panose="020B0604030504040204" pitchFamily="50" charset="-128"/>
                        </a:rPr>
                        <a:t>分類</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gridSpan="2">
                  <a:txBody>
                    <a:bodyPr/>
                    <a:lstStyle/>
                    <a:p>
                      <a:r>
                        <a:rPr kumimoji="1" lang="ja-JP" altLang="en-US" sz="1400" b="1" dirty="0" smtClean="0">
                          <a:latin typeface="Meiryo UI" panose="020B0604030504040204" pitchFamily="50" charset="-128"/>
                          <a:ea typeface="Meiryo UI" panose="020B0604030504040204" pitchFamily="50" charset="-128"/>
                        </a:rPr>
                        <a:t>処理内容</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a:txBody>
                    <a:bodyPr/>
                    <a:lstStyle/>
                    <a:p>
                      <a:r>
                        <a:rPr kumimoji="1" lang="ja-JP" altLang="en-US" sz="1400" b="1" dirty="0" smtClean="0">
                          <a:latin typeface="Meiryo UI" panose="020B0604030504040204" pitchFamily="50" charset="-128"/>
                          <a:ea typeface="Meiryo UI" panose="020B0604030504040204" pitchFamily="50" charset="-128"/>
                        </a:rPr>
                        <a:t>適用対象処理名</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ja-JP" altLang="en-US" sz="1400" b="1" dirty="0" smtClean="0">
                          <a:latin typeface="Meiryo UI" panose="020B0604030504040204" pitchFamily="50" charset="-128"/>
                          <a:ea typeface="Meiryo UI" panose="020B0604030504040204" pitchFamily="50" charset="-128"/>
                        </a:rPr>
                        <a:t>概要</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3434522661"/>
                  </a:ext>
                </a:extLst>
              </a:tr>
              <a:tr h="350083">
                <a:tc rowSpan="3">
                  <a:txBody>
                    <a:bodyPr/>
                    <a:lstStyle/>
                    <a:p>
                      <a:r>
                        <a:rPr lang="en-US" altLang="ja-JP" sz="1200" dirty="0" smtClean="0">
                          <a:latin typeface="Meiryo UI" panose="020B0604030504040204" pitchFamily="50" charset="-128"/>
                          <a:ea typeface="Meiryo UI" panose="020B0604030504040204" pitchFamily="50" charset="-128"/>
                        </a:rPr>
                        <a:t>1</a:t>
                      </a:r>
                      <a:endParaRPr lang="ja-JP" altLang="en-US" sz="1200" dirty="0">
                        <a:latin typeface="Meiryo UI" panose="020B0604030504040204" pitchFamily="50" charset="-128"/>
                        <a:ea typeface="Meiryo UI" panose="020B0604030504040204" pitchFamily="50" charset="-128"/>
                      </a:endParaRPr>
                    </a:p>
                  </a:txBody>
                  <a:tcPr/>
                </a:tc>
                <a:tc rowSpan="3">
                  <a:txBody>
                    <a:bodyPr/>
                    <a:lstStyle/>
                    <a:p>
                      <a:r>
                        <a:rPr lang="ja-JP" altLang="en-US" sz="1200" dirty="0" smtClean="0">
                          <a:latin typeface="Meiryo UI" panose="020B0604030504040204" pitchFamily="50" charset="-128"/>
                          <a:ea typeface="Meiryo UI" panose="020B0604030504040204" pitchFamily="50" charset="-128"/>
                        </a:rPr>
                        <a:t>事前処理</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en-US" altLang="ja-JP" sz="1200" dirty="0" smtClean="0">
                          <a:latin typeface="Meiryo UI" panose="020B0604030504040204" pitchFamily="50" charset="-128"/>
                          <a:ea typeface="Meiryo UI" panose="020B0604030504040204" pitchFamily="50" charset="-128"/>
                        </a:rPr>
                        <a:t>1</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処理フローチェック</a:t>
                      </a:r>
                      <a:endParaRPr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全処理</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latin typeface="Meiryo UI" panose="020B0604030504040204" pitchFamily="50" charset="-128"/>
                          <a:ea typeface="Meiryo UI" panose="020B0604030504040204" pitchFamily="50" charset="-128"/>
                        </a:rPr>
                        <a:t>処理フロー管理テーブル</a:t>
                      </a:r>
                      <a:r>
                        <a:rPr lang="ja-JP" altLang="en-US" sz="1200" dirty="0" smtClean="0">
                          <a:latin typeface="Meiryo UI" panose="020B0604030504040204" pitchFamily="50" charset="-128"/>
                          <a:ea typeface="Meiryo UI" panose="020B0604030504040204" pitchFamily="50" charset="-128"/>
                        </a:rPr>
                        <a:t>に登録されている現在のフローの実施状況と実行対象の処理の関係性が適切であるか（フローの逆行や追い越し、連続実行不可処理の制御など）をチェックし、不正な場合はエラーメッセージを出力して処理をエラー終了する。</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46240173"/>
                  </a:ext>
                </a:extLst>
              </a:tr>
              <a:tr h="350083">
                <a:tc vMerge="1">
                  <a:txBody>
                    <a:bodyPr/>
                    <a:lstStyle/>
                    <a:p>
                      <a:endParaRPr kumimoji="1" lang="ja-JP" altLang="en-US"/>
                    </a:p>
                  </a:txBody>
                  <a:tcPr/>
                </a:tc>
                <a:tc vMerge="1">
                  <a:txBody>
                    <a:bodyPr/>
                    <a:lstStyle/>
                    <a:p>
                      <a:endParaRPr kumimoji="1" lang="ja-JP" altLang="en-US"/>
                    </a:p>
                  </a:txBody>
                  <a:tcPr/>
                </a:tc>
                <a:tc>
                  <a:txBody>
                    <a:bodyPr/>
                    <a:lstStyle/>
                    <a:p>
                      <a:r>
                        <a:rPr lang="en-US" altLang="ja-JP" sz="1200" dirty="0" smtClean="0">
                          <a:latin typeface="Meiryo UI" panose="020B0604030504040204" pitchFamily="50" charset="-128"/>
                          <a:ea typeface="Meiryo UI" panose="020B0604030504040204" pitchFamily="50" charset="-128"/>
                        </a:rPr>
                        <a:t>2</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取込前確認の承認済みチェック</a:t>
                      </a:r>
                      <a:endParaRPr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エラー患者情報データマート反映処理、</a:t>
                      </a:r>
                    </a:p>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MML</a:t>
                      </a:r>
                      <a:r>
                        <a:rPr kumimoji="1" lang="ja-JP" altLang="en-US" sz="1200" dirty="0" smtClean="0">
                          <a:latin typeface="Meiryo UI" panose="020B0604030504040204" pitchFamily="50" charset="-128"/>
                          <a:ea typeface="Meiryo UI" panose="020B0604030504040204" pitchFamily="50" charset="-128"/>
                        </a:rPr>
                        <a:t>個別取込結果反映処理</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取込前確認の承認済み制御ファイルが存在し、ファイルに記載されている日付と現在の日付が一致していることをチェックし、不正な場合はエラーメッセージを出力して処理をエラー終了する。</a:t>
                      </a:r>
                      <a:endParaRPr lang="en-US" altLang="ja-JP" sz="1200" dirty="0" smtClean="0">
                        <a:latin typeface="Meiryo UI" panose="020B0604030504040204" pitchFamily="50" charset="-128"/>
                        <a:ea typeface="Meiryo UI" panose="020B0604030504040204" pitchFamily="50" charset="-128"/>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ja-JP" sz="1200" dirty="0" smtClean="0">
                        <a:latin typeface="Meiryo UI" panose="020B0604030504040204" pitchFamily="50" charset="-128"/>
                        <a:ea typeface="Meiryo UI" panose="020B0604030504040204" pitchFamily="50" charset="-128"/>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日付が一致していることを確認したら、そのファイルに記載されている日付を削除することで、承認前の連続実行をできないようにする。</a:t>
                      </a:r>
                      <a:endParaRPr lang="en-US" altLang="ja-JP" sz="1200" dirty="0" smtClean="0">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ja-JP" sz="1200" dirty="0" smtClean="0">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lang="ja-JP" altLang="en-US" sz="1200" dirty="0" smtClean="0">
                          <a:latin typeface="Meiryo UI" panose="020B0604030504040204" pitchFamily="50" charset="-128"/>
                          <a:ea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取込前確認の承認済み制御ファイルはエラー患者情報用、</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r>
                        <a:rPr lang="ja-JP" altLang="en-US" sz="1200" dirty="0" smtClean="0">
                          <a:latin typeface="Meiryo UI" panose="020B0604030504040204" pitchFamily="50" charset="-128"/>
                          <a:ea typeface="Meiryo UI" panose="020B0604030504040204" pitchFamily="50" charset="-128"/>
                        </a:rPr>
                        <a:t>　　</a:t>
                      </a:r>
                      <a:r>
                        <a:rPr lang="ja-JP" altLang="en-US" sz="1200" baseline="0" dirty="0" smtClean="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取込結果反映用で別ファイルとなっている。</a:t>
                      </a:r>
                      <a:endParaRPr lang="en-US" altLang="ja-JP" sz="1200" dirty="0" smtClean="0">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lang="ja-JP" altLang="en-US" sz="1200" dirty="0" smtClean="0">
                          <a:latin typeface="Meiryo UI" panose="020B0604030504040204" pitchFamily="50" charset="-128"/>
                          <a:ea typeface="Meiryo UI" panose="020B0604030504040204" pitchFamily="50" charset="-128"/>
                        </a:rPr>
                        <a:t>　　 取込前確認の承認後に手運用で、処理実行前に</a:t>
                      </a:r>
                      <a:endParaRPr lang="en-US" altLang="ja-JP" sz="1200" dirty="0" smtClean="0">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lang="ja-JP" altLang="en-US" sz="1200" dirty="0" smtClean="0">
                          <a:latin typeface="Meiryo UI" panose="020B0604030504040204" pitchFamily="50" charset="-128"/>
                          <a:ea typeface="Meiryo UI" panose="020B0604030504040204" pitchFamily="50" charset="-128"/>
                        </a:rPr>
                        <a:t>　　</a:t>
                      </a:r>
                      <a:r>
                        <a:rPr lang="ja-JP" altLang="en-US" sz="1200" baseline="0" dirty="0" smtClean="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日付を入力することとしている。</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82366427"/>
                  </a:ext>
                </a:extLst>
              </a:tr>
              <a:tr h="350083">
                <a:tc vMerge="1">
                  <a:txBody>
                    <a:bodyPr/>
                    <a:lstStyle/>
                    <a:p>
                      <a:endParaRPr kumimoji="1" lang="ja-JP" altLang="en-US"/>
                    </a:p>
                  </a:txBody>
                  <a:tcPr/>
                </a:tc>
                <a:tc vMerge="1">
                  <a:txBody>
                    <a:bodyPr/>
                    <a:lstStyle/>
                    <a:p>
                      <a:endParaRPr kumimoji="1" lang="ja-JP" altLang="en-US"/>
                    </a:p>
                  </a:txBody>
                  <a:tcPr/>
                </a:tc>
                <a:tc>
                  <a:txBody>
                    <a:bodyPr/>
                    <a:lstStyle/>
                    <a:p>
                      <a:r>
                        <a:rPr lang="en-US" altLang="ja-JP" sz="1200" dirty="0" smtClean="0">
                          <a:latin typeface="Meiryo UI" panose="020B0604030504040204" pitchFamily="50" charset="-128"/>
                          <a:ea typeface="Meiryo UI" panose="020B0604030504040204" pitchFamily="50" charset="-128"/>
                        </a:rPr>
                        <a:t>3</a:t>
                      </a:r>
                      <a:endParaRPr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処理フロー管理</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r>
                        <a:rPr kumimoji="1" lang="ja-JP" altLang="en-US" sz="1200" dirty="0" smtClean="0">
                          <a:latin typeface="Meiryo UI" panose="020B0604030504040204" pitchFamily="50" charset="-128"/>
                          <a:ea typeface="Meiryo UI" panose="020B0604030504040204" pitchFamily="50" charset="-128"/>
                        </a:rPr>
                        <a:t>テーブルの更新</a:t>
                      </a:r>
                      <a:endParaRPr kumimoji="1" lang="en-US" altLang="ja-JP" sz="1200" dirty="0" smtClean="0">
                        <a:latin typeface="Meiryo UI" panose="020B0604030504040204" pitchFamily="50" charset="-128"/>
                        <a:ea typeface="Meiryo UI" panose="020B0604030504040204" pitchFamily="50" charset="-128"/>
                      </a:endParaRPr>
                    </a:p>
                    <a:p>
                      <a:r>
                        <a:rPr kumimoji="1" lang="ja-JP" altLang="en-US" sz="1200" dirty="0" smtClean="0">
                          <a:latin typeface="Meiryo UI" panose="020B0604030504040204" pitchFamily="50" charset="-128"/>
                          <a:ea typeface="Meiryo UI" panose="020B0604030504040204" pitchFamily="50" charset="-128"/>
                        </a:rPr>
                        <a:t>（開始ログ登録）</a:t>
                      </a:r>
                      <a:endParaRPr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全処理</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latin typeface="Meiryo UI" panose="020B0604030504040204" pitchFamily="50" charset="-128"/>
                          <a:ea typeface="Meiryo UI" panose="020B0604030504040204" pitchFamily="50" charset="-128"/>
                        </a:rPr>
                        <a:t>処理フロー制御テーブルにおける実行対象の処理に対応した開始日時のカラムに現在日時を登録する。</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20239244"/>
                  </a:ext>
                </a:extLst>
              </a:tr>
            </a:tbl>
          </a:graphicData>
        </a:graphic>
      </p:graphicFrame>
    </p:spTree>
    <p:extLst>
      <p:ext uri="{BB962C8B-B14F-4D97-AF65-F5344CB8AC3E}">
        <p14:creationId xmlns:p14="http://schemas.microsoft.com/office/powerpoint/2010/main" val="968898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受託領域処理フロー制御機能の概要（</a:t>
            </a:r>
            <a:r>
              <a:rPr lang="en-US" altLang="ja-JP" sz="1800" b="1" dirty="0" smtClean="0">
                <a:latin typeface="Meiryo UI" panose="020B0604030504040204" pitchFamily="50" charset="-128"/>
                <a:ea typeface="Meiryo UI" panose="020B0604030504040204" pitchFamily="50" charset="-128"/>
              </a:rPr>
              <a:t>2/2</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2773152490"/>
              </p:ext>
            </p:extLst>
          </p:nvPr>
        </p:nvGraphicFramePr>
        <p:xfrm>
          <a:off x="203691" y="696207"/>
          <a:ext cx="9464285" cy="4785360"/>
        </p:xfrm>
        <a:graphic>
          <a:graphicData uri="http://schemas.openxmlformats.org/drawingml/2006/table">
            <a:tbl>
              <a:tblPr firstRow="1" bandRow="1">
                <a:tableStyleId>{5940675A-B579-460E-94D1-54222C63F5DA}</a:tableStyleId>
              </a:tblPr>
              <a:tblGrid>
                <a:gridCol w="328121">
                  <a:extLst>
                    <a:ext uri="{9D8B030D-6E8A-4147-A177-3AD203B41FA5}">
                      <a16:colId xmlns:a16="http://schemas.microsoft.com/office/drawing/2014/main" val="1901548244"/>
                    </a:ext>
                  </a:extLst>
                </a:gridCol>
                <a:gridCol w="857041">
                  <a:extLst>
                    <a:ext uri="{9D8B030D-6E8A-4147-A177-3AD203B41FA5}">
                      <a16:colId xmlns:a16="http://schemas.microsoft.com/office/drawing/2014/main" val="936978207"/>
                    </a:ext>
                  </a:extLst>
                </a:gridCol>
                <a:gridCol w="330518">
                  <a:extLst>
                    <a:ext uri="{9D8B030D-6E8A-4147-A177-3AD203B41FA5}">
                      <a16:colId xmlns:a16="http://schemas.microsoft.com/office/drawing/2014/main" val="3943144875"/>
                    </a:ext>
                  </a:extLst>
                </a:gridCol>
                <a:gridCol w="1431985">
                  <a:extLst>
                    <a:ext uri="{9D8B030D-6E8A-4147-A177-3AD203B41FA5}">
                      <a16:colId xmlns:a16="http://schemas.microsoft.com/office/drawing/2014/main" val="2930285302"/>
                    </a:ext>
                  </a:extLst>
                </a:gridCol>
                <a:gridCol w="2597437">
                  <a:extLst>
                    <a:ext uri="{9D8B030D-6E8A-4147-A177-3AD203B41FA5}">
                      <a16:colId xmlns:a16="http://schemas.microsoft.com/office/drawing/2014/main" val="1251949029"/>
                    </a:ext>
                  </a:extLst>
                </a:gridCol>
                <a:gridCol w="3919183">
                  <a:extLst>
                    <a:ext uri="{9D8B030D-6E8A-4147-A177-3AD203B41FA5}">
                      <a16:colId xmlns:a16="http://schemas.microsoft.com/office/drawing/2014/main" val="2477558530"/>
                    </a:ext>
                  </a:extLst>
                </a:gridCol>
              </a:tblGrid>
              <a:tr h="195462">
                <a:tc gridSpan="2">
                  <a:txBody>
                    <a:bodyPr/>
                    <a:lstStyle/>
                    <a:p>
                      <a:r>
                        <a:rPr kumimoji="1" lang="ja-JP" altLang="en-US" sz="1400" b="1" dirty="0" smtClean="0">
                          <a:latin typeface="Meiryo UI" panose="020B0604030504040204" pitchFamily="50" charset="-128"/>
                          <a:ea typeface="Meiryo UI" panose="020B0604030504040204" pitchFamily="50" charset="-128"/>
                        </a:rPr>
                        <a:t>分類</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gridSpan="2">
                  <a:txBody>
                    <a:bodyPr/>
                    <a:lstStyle/>
                    <a:p>
                      <a:r>
                        <a:rPr kumimoji="1" lang="ja-JP" altLang="en-US" sz="1400" b="1" dirty="0" smtClean="0">
                          <a:latin typeface="Meiryo UI" panose="020B0604030504040204" pitchFamily="50" charset="-128"/>
                          <a:ea typeface="Meiryo UI" panose="020B0604030504040204" pitchFamily="50" charset="-128"/>
                        </a:rPr>
                        <a:t>処理内容</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a:txBody>
                    <a:bodyPr/>
                    <a:lstStyle/>
                    <a:p>
                      <a:r>
                        <a:rPr kumimoji="1" lang="ja-JP" altLang="en-US" sz="1400" b="1" dirty="0" smtClean="0">
                          <a:latin typeface="Meiryo UI" panose="020B0604030504040204" pitchFamily="50" charset="-128"/>
                          <a:ea typeface="Meiryo UI" panose="020B0604030504040204" pitchFamily="50" charset="-128"/>
                        </a:rPr>
                        <a:t>適用対象処理名</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ja-JP" altLang="en-US" sz="1400" b="1" dirty="0" smtClean="0">
                          <a:latin typeface="Meiryo UI" panose="020B0604030504040204" pitchFamily="50" charset="-128"/>
                          <a:ea typeface="Meiryo UI" panose="020B0604030504040204" pitchFamily="50" charset="-128"/>
                        </a:rPr>
                        <a:t>概要</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3434522661"/>
                  </a:ext>
                </a:extLst>
              </a:tr>
              <a:tr h="350083">
                <a:tc rowSpan="5">
                  <a:txBody>
                    <a:bodyPr/>
                    <a:lstStyle/>
                    <a:p>
                      <a:r>
                        <a:rPr lang="en-US" altLang="ja-JP" sz="1200" dirty="0" smtClean="0">
                          <a:latin typeface="Meiryo UI" panose="020B0604030504040204" pitchFamily="50" charset="-128"/>
                          <a:ea typeface="Meiryo UI" panose="020B0604030504040204" pitchFamily="50" charset="-128"/>
                        </a:rPr>
                        <a:t>2</a:t>
                      </a:r>
                      <a:endParaRPr lang="ja-JP" altLang="en-US" sz="1200" dirty="0">
                        <a:latin typeface="Meiryo UI" panose="020B0604030504040204" pitchFamily="50" charset="-128"/>
                        <a:ea typeface="Meiryo UI" panose="020B0604030504040204" pitchFamily="50" charset="-128"/>
                      </a:endParaRPr>
                    </a:p>
                  </a:txBody>
                  <a:tcPr/>
                </a:tc>
                <a:tc rowSpan="5">
                  <a:txBody>
                    <a:bodyPr/>
                    <a:lstStyle/>
                    <a:p>
                      <a:r>
                        <a:rPr lang="ja-JP" altLang="en-US" sz="1200" dirty="0" smtClean="0">
                          <a:latin typeface="Meiryo UI" panose="020B0604030504040204" pitchFamily="50" charset="-128"/>
                          <a:ea typeface="Meiryo UI" panose="020B0604030504040204" pitchFamily="50" charset="-128"/>
                        </a:rPr>
                        <a:t>事後処理</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en-US" altLang="ja-JP" sz="1200" dirty="0" smtClean="0">
                          <a:latin typeface="Meiryo UI" panose="020B0604030504040204" pitchFamily="50" charset="-128"/>
                          <a:ea typeface="Meiryo UI" panose="020B0604030504040204" pitchFamily="50" charset="-128"/>
                        </a:rPr>
                        <a:t>1</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対象患者数集計</a:t>
                      </a:r>
                      <a:endParaRPr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エラー患者情報データマート作成処理、エラー患者情報データマート反映処理、</a:t>
                      </a:r>
                      <a:r>
                        <a:rPr kumimoji="1" lang="en-US" altLang="ja-JP" sz="1200" dirty="0" smtClean="0">
                          <a:latin typeface="Meiryo UI" panose="020B0604030504040204" pitchFamily="50" charset="-128"/>
                          <a:ea typeface="Meiryo UI" panose="020B0604030504040204" pitchFamily="50" charset="-128"/>
                        </a:rPr>
                        <a:t>Zip</a:t>
                      </a:r>
                      <a:r>
                        <a:rPr kumimoji="1" lang="ja-JP" altLang="en-US" sz="1200" dirty="0" smtClean="0">
                          <a:latin typeface="Meiryo UI" panose="020B0604030504040204" pitchFamily="50" charset="-128"/>
                          <a:ea typeface="Meiryo UI" panose="020B0604030504040204" pitchFamily="50" charset="-128"/>
                        </a:rPr>
                        <a:t>ファイル格納</a:t>
                      </a:r>
                      <a:r>
                        <a:rPr kumimoji="1" lang="en-US" altLang="ja-JP" sz="1200" dirty="0" smtClean="0">
                          <a:latin typeface="Meiryo UI" panose="020B0604030504040204" pitchFamily="50" charset="-128"/>
                          <a:ea typeface="Meiryo UI" panose="020B0604030504040204" pitchFamily="50" charset="-128"/>
                        </a:rPr>
                        <a:t>/Zip</a:t>
                      </a:r>
                      <a:r>
                        <a:rPr kumimoji="1" lang="ja-JP" altLang="en-US" sz="1200" dirty="0" smtClean="0">
                          <a:latin typeface="Meiryo UI" panose="020B0604030504040204" pitchFamily="50" charset="-128"/>
                          <a:ea typeface="Meiryo UI" panose="020B0604030504040204" pitchFamily="50" charset="-128"/>
                        </a:rPr>
                        <a:t>ファイルコピー処理（上書き有の場合のみ）、</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r>
                        <a:rPr kumimoji="1" lang="en-US" altLang="ja-JP" sz="1200" dirty="0" smtClean="0">
                          <a:latin typeface="Meiryo UI" panose="020B0604030504040204" pitchFamily="50" charset="-128"/>
                          <a:ea typeface="Meiryo UI" panose="020B0604030504040204" pitchFamily="50" charset="-128"/>
                        </a:rPr>
                        <a:t>MML</a:t>
                      </a:r>
                      <a:r>
                        <a:rPr kumimoji="1" lang="ja-JP" altLang="en-US" sz="1200" dirty="0" smtClean="0">
                          <a:latin typeface="Meiryo UI" panose="020B0604030504040204" pitchFamily="50" charset="-128"/>
                          <a:ea typeface="Meiryo UI" panose="020B0604030504040204" pitchFamily="50" charset="-128"/>
                        </a:rPr>
                        <a:t>ファイル読込処理、</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r>
                        <a:rPr kumimoji="1" lang="en-US" altLang="zh-TW" sz="1200" dirty="0" smtClean="0">
                          <a:latin typeface="Meiryo UI" panose="020B0604030504040204" pitchFamily="50" charset="-128"/>
                          <a:ea typeface="Meiryo UI" panose="020B0604030504040204" pitchFamily="50" charset="-128"/>
                        </a:rPr>
                        <a:t>MML</a:t>
                      </a:r>
                      <a:r>
                        <a:rPr kumimoji="1" lang="zh-TW" altLang="en-US" sz="1200" dirty="0" smtClean="0">
                          <a:latin typeface="Meiryo UI" panose="020B0604030504040204" pitchFamily="50" charset="-128"/>
                          <a:ea typeface="Meiryo UI" panose="020B0604030504040204" pitchFamily="50" charset="-128"/>
                        </a:rPr>
                        <a:t>個別取込結果反映</a:t>
                      </a:r>
                      <a:r>
                        <a:rPr kumimoji="1" lang="ja-JP" altLang="en-US" sz="1200" dirty="0" smtClean="0">
                          <a:latin typeface="Meiryo UI" panose="020B0604030504040204" pitchFamily="50" charset="-128"/>
                          <a:ea typeface="Meiryo UI" panose="020B0604030504040204" pitchFamily="50" charset="-128"/>
                        </a:rPr>
                        <a:t>処理</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取込前確認、取込後確認の承認依頼時の証跡を作成するための患者数を集計する</a:t>
                      </a:r>
                      <a:r>
                        <a:rPr lang="en-US" altLang="ja-JP" sz="1200" dirty="0" smtClean="0">
                          <a:latin typeface="Meiryo UI" panose="020B0604030504040204" pitchFamily="50" charset="-128"/>
                          <a:ea typeface="Meiryo UI" panose="020B0604030504040204" pitchFamily="50" charset="-128"/>
                        </a:rPr>
                        <a:t>SQL</a:t>
                      </a:r>
                      <a:r>
                        <a:rPr lang="ja-JP" altLang="en-US" sz="1200" dirty="0" smtClean="0">
                          <a:latin typeface="Meiryo UI" panose="020B0604030504040204" pitchFamily="50" charset="-128"/>
                          <a:ea typeface="Meiryo UI" panose="020B0604030504040204" pitchFamily="50" charset="-128"/>
                        </a:rPr>
                        <a:t>を実行し、結果を処理ログテーブルに格納する。</a:t>
                      </a:r>
                      <a:endParaRPr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46240173"/>
                  </a:ext>
                </a:extLst>
              </a:tr>
              <a:tr h="350083">
                <a:tc vMerge="1">
                  <a:txBody>
                    <a:bodyPr/>
                    <a:lstStyle/>
                    <a:p>
                      <a:endParaRPr kumimoji="1" lang="ja-JP" altLang="en-US"/>
                    </a:p>
                  </a:txBody>
                  <a:tcPr/>
                </a:tc>
                <a:tc vMerge="1">
                  <a:txBody>
                    <a:bodyPr/>
                    <a:lstStyle/>
                    <a:p>
                      <a:endParaRPr kumimoji="1" lang="ja-JP" altLang="en-US"/>
                    </a:p>
                  </a:txBody>
                  <a:tcPr/>
                </a:tc>
                <a:tc>
                  <a:txBody>
                    <a:bodyPr/>
                    <a:lstStyle/>
                    <a:p>
                      <a:r>
                        <a:rPr lang="en-US" altLang="ja-JP" sz="1200" dirty="0" smtClean="0">
                          <a:latin typeface="Meiryo UI" panose="020B0604030504040204" pitchFamily="50" charset="-128"/>
                          <a:ea typeface="Meiryo UI" panose="020B0604030504040204" pitchFamily="50" charset="-128"/>
                        </a:rPr>
                        <a:t>2</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患者数集計結果ファイル出力</a:t>
                      </a:r>
                      <a:endParaRPr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データマート取込前確認結果出力処理、データマート取込後確認結果出力処理、</a:t>
                      </a:r>
                      <a:r>
                        <a:rPr kumimoji="1" lang="en-US" altLang="ja-JP" sz="1200" dirty="0" smtClean="0">
                          <a:latin typeface="Meiryo UI" panose="020B0604030504040204" pitchFamily="50" charset="-128"/>
                          <a:ea typeface="Meiryo UI" panose="020B0604030504040204" pitchFamily="50" charset="-128"/>
                        </a:rPr>
                        <a:t>MML</a:t>
                      </a:r>
                      <a:r>
                        <a:rPr kumimoji="1" lang="ja-JP" altLang="en-US" sz="1200" dirty="0" smtClean="0">
                          <a:latin typeface="Meiryo UI" panose="020B0604030504040204" pitchFamily="50" charset="-128"/>
                          <a:ea typeface="Meiryo UI" panose="020B0604030504040204" pitchFamily="50" charset="-128"/>
                        </a:rPr>
                        <a:t>個別取込（取込前確認）処理、</a:t>
                      </a:r>
                      <a:r>
                        <a:rPr kumimoji="1" lang="en-US" altLang="ja-JP" sz="1200" dirty="0" smtClean="0">
                          <a:latin typeface="Meiryo UI" panose="020B0604030504040204" pitchFamily="50" charset="-128"/>
                          <a:ea typeface="Meiryo UI" panose="020B0604030504040204" pitchFamily="50" charset="-128"/>
                        </a:rPr>
                        <a:t>MML</a:t>
                      </a:r>
                      <a:r>
                        <a:rPr kumimoji="1" lang="ja-JP" altLang="en-US" sz="1200" dirty="0" smtClean="0">
                          <a:latin typeface="Meiryo UI" panose="020B0604030504040204" pitchFamily="50" charset="-128"/>
                          <a:ea typeface="Meiryo UI" panose="020B0604030504040204" pitchFamily="50" charset="-128"/>
                        </a:rPr>
                        <a:t>個別取込（取込後確認）処理</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取込前確認、取込後確認の承認依頼時に証跡を作成するための患者数を処理ログテーブルから抽出、集計し、結果をファイル出力する。</a:t>
                      </a:r>
                      <a:endParaRPr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82366427"/>
                  </a:ext>
                </a:extLst>
              </a:tr>
              <a:tr h="350083">
                <a:tc vMerge="1">
                  <a:txBody>
                    <a:bodyPr/>
                    <a:lstStyle/>
                    <a:p>
                      <a:endParaRPr kumimoji="1" lang="ja-JP" altLang="en-US"/>
                    </a:p>
                  </a:txBody>
                  <a:tcPr/>
                </a:tc>
                <a:tc vMerge="1">
                  <a:txBody>
                    <a:bodyPr/>
                    <a:lstStyle/>
                    <a:p>
                      <a:endParaRPr kumimoji="1" lang="ja-JP" altLang="en-US"/>
                    </a:p>
                  </a:txBody>
                  <a:tcPr/>
                </a:tc>
                <a:tc>
                  <a:txBody>
                    <a:bodyPr/>
                    <a:lstStyle/>
                    <a:p>
                      <a:r>
                        <a:rPr lang="en-US" altLang="ja-JP" sz="1200" dirty="0" smtClean="0">
                          <a:latin typeface="Meiryo UI" panose="020B0604030504040204" pitchFamily="50" charset="-128"/>
                          <a:ea typeface="Meiryo UI" panose="020B0604030504040204" pitchFamily="50" charset="-128"/>
                        </a:rPr>
                        <a:t>3</a:t>
                      </a:r>
                      <a:endParaRPr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処理フロー管理</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r>
                        <a:rPr kumimoji="1" lang="ja-JP" altLang="en-US" sz="1200" dirty="0" smtClean="0">
                          <a:latin typeface="Meiryo UI" panose="020B0604030504040204" pitchFamily="50" charset="-128"/>
                          <a:ea typeface="Meiryo UI" panose="020B0604030504040204" pitchFamily="50" charset="-128"/>
                        </a:rPr>
                        <a:t>テーブルの更新</a:t>
                      </a:r>
                      <a:endParaRPr kumimoji="1" lang="en-US" altLang="ja-JP" sz="1200" dirty="0" smtClean="0">
                        <a:latin typeface="Meiryo UI" panose="020B0604030504040204" pitchFamily="50" charset="-128"/>
                        <a:ea typeface="Meiryo UI" panose="020B0604030504040204" pitchFamily="50" charset="-128"/>
                      </a:endParaRPr>
                    </a:p>
                    <a:p>
                      <a:r>
                        <a:rPr kumimoji="1" lang="ja-JP" altLang="en-US" sz="1200" dirty="0" smtClean="0">
                          <a:latin typeface="Meiryo UI" panose="020B0604030504040204" pitchFamily="50" charset="-128"/>
                          <a:ea typeface="Meiryo UI" panose="020B0604030504040204" pitchFamily="50" charset="-128"/>
                        </a:rPr>
                        <a:t>（上書き取込済）</a:t>
                      </a:r>
                      <a:endParaRPr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Zip</a:t>
                      </a:r>
                      <a:r>
                        <a:rPr kumimoji="1" lang="ja-JP" altLang="en-US" sz="1200" dirty="0" smtClean="0">
                          <a:latin typeface="Meiryo UI" panose="020B0604030504040204" pitchFamily="50" charset="-128"/>
                          <a:ea typeface="Meiryo UI" panose="020B0604030504040204" pitchFamily="50" charset="-128"/>
                        </a:rPr>
                        <a:t>ファイル格納</a:t>
                      </a:r>
                      <a:r>
                        <a:rPr kumimoji="1" lang="en-US" altLang="ja-JP" sz="1200" dirty="0" smtClean="0">
                          <a:latin typeface="Meiryo UI" panose="020B0604030504040204" pitchFamily="50" charset="-128"/>
                          <a:ea typeface="Meiryo UI" panose="020B0604030504040204" pitchFamily="50" charset="-128"/>
                        </a:rPr>
                        <a:t>/Zip</a:t>
                      </a:r>
                      <a:r>
                        <a:rPr kumimoji="1" lang="ja-JP" altLang="en-US" sz="1200" dirty="0" smtClean="0">
                          <a:latin typeface="Meiryo UI" panose="020B0604030504040204" pitchFamily="50" charset="-128"/>
                          <a:ea typeface="Meiryo UI" panose="020B0604030504040204" pitchFamily="50" charset="-128"/>
                        </a:rPr>
                        <a:t>ファイルコピー処理（上書き有の場合のみ）</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latin typeface="Meiryo UI" panose="020B0604030504040204" pitchFamily="50" charset="-128"/>
                          <a:ea typeface="Meiryo UI" panose="020B0604030504040204" pitchFamily="50" charset="-128"/>
                        </a:rPr>
                        <a:t>上書き取込オプション有で実行した結果、上書き削除対象患者が存在した場合、処理フロー制御テーブルの上書き取込済みフラグを</a:t>
                      </a:r>
                      <a:r>
                        <a:rPr kumimoji="1" lang="en-US" altLang="ja-JP" sz="1200" dirty="0" smtClean="0">
                          <a:latin typeface="Meiryo UI" panose="020B0604030504040204" pitchFamily="50" charset="-128"/>
                          <a:ea typeface="Meiryo UI" panose="020B0604030504040204" pitchFamily="50" charset="-128"/>
                        </a:rPr>
                        <a:t>TRUE</a:t>
                      </a:r>
                      <a:r>
                        <a:rPr kumimoji="1" lang="ja-JP" altLang="en-US" sz="1200" dirty="0" smtClean="0">
                          <a:latin typeface="Meiryo UI" panose="020B0604030504040204" pitchFamily="50" charset="-128"/>
                          <a:ea typeface="Meiryo UI" panose="020B0604030504040204" pitchFamily="50" charset="-128"/>
                        </a:rPr>
                        <a:t>に更新する。</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37801157"/>
                  </a:ext>
                </a:extLst>
              </a:tr>
              <a:tr h="350083">
                <a:tc vMerge="1">
                  <a:txBody>
                    <a:bodyPr/>
                    <a:lstStyle/>
                    <a:p>
                      <a:endParaRPr kumimoji="1" lang="ja-JP" altLang="en-US"/>
                    </a:p>
                  </a:txBody>
                  <a:tcPr/>
                </a:tc>
                <a:tc vMerge="1">
                  <a:txBody>
                    <a:bodyPr/>
                    <a:lstStyle/>
                    <a:p>
                      <a:endParaRPr kumimoji="1" lang="ja-JP" altLang="en-US"/>
                    </a:p>
                  </a:txBody>
                  <a:tcPr/>
                </a:tc>
                <a:tc>
                  <a:txBody>
                    <a:bodyPr/>
                    <a:lstStyle/>
                    <a:p>
                      <a:r>
                        <a:rPr lang="en-US" altLang="ja-JP" sz="1200" dirty="0" smtClean="0">
                          <a:latin typeface="Meiryo UI" panose="020B0604030504040204" pitchFamily="50" charset="-128"/>
                          <a:ea typeface="Meiryo UI" panose="020B0604030504040204" pitchFamily="50" charset="-128"/>
                        </a:rPr>
                        <a:t>4</a:t>
                      </a:r>
                      <a:endParaRPr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処理フロー管理</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r>
                        <a:rPr kumimoji="1" lang="ja-JP" altLang="en-US" sz="1200" dirty="0" smtClean="0">
                          <a:latin typeface="Meiryo UI" panose="020B0604030504040204" pitchFamily="50" charset="-128"/>
                          <a:ea typeface="Meiryo UI" panose="020B0604030504040204" pitchFamily="50" charset="-128"/>
                        </a:rPr>
                        <a:t>テーブルの更新</a:t>
                      </a:r>
                      <a:endParaRPr kumimoji="1" lang="en-US" altLang="ja-JP" sz="1200" dirty="0" smtClean="0">
                        <a:latin typeface="Meiryo UI" panose="020B0604030504040204" pitchFamily="50" charset="-128"/>
                        <a:ea typeface="Meiryo UI" panose="020B0604030504040204" pitchFamily="50" charset="-128"/>
                      </a:endParaRPr>
                    </a:p>
                    <a:p>
                      <a:r>
                        <a:rPr kumimoji="1" lang="ja-JP" altLang="en-US" sz="1200" dirty="0" smtClean="0">
                          <a:latin typeface="Meiryo UI" panose="020B0604030504040204" pitchFamily="50" charset="-128"/>
                          <a:ea typeface="Meiryo UI" panose="020B0604030504040204" pitchFamily="50" charset="-128"/>
                        </a:rPr>
                        <a:t>（終了ログ登録）</a:t>
                      </a:r>
                      <a:endParaRPr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全処理</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latin typeface="Meiryo UI" panose="020B0604030504040204" pitchFamily="50" charset="-128"/>
                          <a:ea typeface="Meiryo UI" panose="020B0604030504040204" pitchFamily="50" charset="-128"/>
                        </a:rPr>
                        <a:t>処理フロー管理テーブルにおける実行対象の処理に対応した終了日時のカラムに現在日時を登録する。</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26584121"/>
                  </a:ext>
                </a:extLst>
              </a:tr>
              <a:tr h="350083">
                <a:tc vMerge="1">
                  <a:txBody>
                    <a:bodyPr/>
                    <a:lstStyle/>
                    <a:p>
                      <a:endParaRPr kumimoji="1" lang="ja-JP" altLang="en-US"/>
                    </a:p>
                  </a:txBody>
                  <a:tcPr/>
                </a:tc>
                <a:tc vMerge="1">
                  <a:txBody>
                    <a:bodyPr/>
                    <a:lstStyle/>
                    <a:p>
                      <a:endParaRPr kumimoji="1" lang="ja-JP" altLang="en-US"/>
                    </a:p>
                  </a:txBody>
                  <a:tcPr/>
                </a:tc>
                <a:tc>
                  <a:txBody>
                    <a:bodyPr/>
                    <a:lstStyle/>
                    <a:p>
                      <a:r>
                        <a:rPr lang="en-US" altLang="ja-JP" sz="1200" dirty="0" smtClean="0">
                          <a:latin typeface="Meiryo UI" panose="020B0604030504040204" pitchFamily="50" charset="-128"/>
                          <a:ea typeface="Meiryo UI" panose="020B0604030504040204" pitchFamily="50" charset="-128"/>
                        </a:rPr>
                        <a:t>5</a:t>
                      </a:r>
                      <a:endParaRPr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処理フロー管理</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r>
                        <a:rPr kumimoji="1" lang="ja-JP" altLang="en-US" sz="1200" dirty="0" smtClean="0">
                          <a:latin typeface="Meiryo UI" panose="020B0604030504040204" pitchFamily="50" charset="-128"/>
                          <a:ea typeface="Meiryo UI" panose="020B0604030504040204" pitchFamily="50" charset="-128"/>
                        </a:rPr>
                        <a:t>テーブルの初期化</a:t>
                      </a:r>
                      <a:endParaRPr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データマート取込後確認結果出力処理、</a:t>
                      </a:r>
                      <a:r>
                        <a:rPr kumimoji="1" lang="en-US" altLang="ja-JP" sz="1200" dirty="0" smtClean="0">
                          <a:latin typeface="Meiryo UI" panose="020B0604030504040204" pitchFamily="50" charset="-128"/>
                          <a:ea typeface="Meiryo UI" panose="020B0604030504040204" pitchFamily="50" charset="-128"/>
                        </a:rPr>
                        <a:t>MML</a:t>
                      </a:r>
                      <a:r>
                        <a:rPr kumimoji="1" lang="ja-JP" altLang="en-US" sz="1200" dirty="0" smtClean="0">
                          <a:latin typeface="Meiryo UI" panose="020B0604030504040204" pitchFamily="50" charset="-128"/>
                          <a:ea typeface="Meiryo UI" panose="020B0604030504040204" pitchFamily="50" charset="-128"/>
                        </a:rPr>
                        <a:t>個別取込（取込後確認）</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latin typeface="Meiryo UI" panose="020B0604030504040204" pitchFamily="50" charset="-128"/>
                          <a:ea typeface="Meiryo UI" panose="020B0604030504040204" pitchFamily="50" charset="-128"/>
                        </a:rPr>
                        <a:t>データマート取込後確認結果出力処理、</a:t>
                      </a:r>
                      <a:r>
                        <a:rPr kumimoji="1" lang="en-US" altLang="ja-JP" sz="1200" dirty="0" smtClean="0">
                          <a:latin typeface="Meiryo UI" panose="020B0604030504040204" pitchFamily="50" charset="-128"/>
                          <a:ea typeface="Meiryo UI" panose="020B0604030504040204" pitchFamily="50" charset="-128"/>
                        </a:rPr>
                        <a:t>MML</a:t>
                      </a:r>
                      <a:r>
                        <a:rPr kumimoji="1" lang="ja-JP" altLang="en-US" sz="1200" dirty="0" smtClean="0">
                          <a:latin typeface="Meiryo UI" panose="020B0604030504040204" pitchFamily="50" charset="-128"/>
                          <a:ea typeface="Meiryo UI" panose="020B0604030504040204" pitchFamily="50" charset="-128"/>
                        </a:rPr>
                        <a:t>個別取込（取込後確認）がともに完了していた場合、処理フロー管理テーブルの開始日時と終了日時を</a:t>
                      </a:r>
                      <a:r>
                        <a:rPr kumimoji="1" lang="en-US" altLang="ja-JP" sz="1200" dirty="0" smtClean="0">
                          <a:latin typeface="Meiryo UI" panose="020B0604030504040204" pitchFamily="50" charset="-128"/>
                          <a:ea typeface="Meiryo UI" panose="020B0604030504040204" pitchFamily="50" charset="-128"/>
                        </a:rPr>
                        <a:t>Null</a:t>
                      </a:r>
                      <a:r>
                        <a:rPr kumimoji="1" lang="ja-JP" altLang="en-US" sz="1200" dirty="0" smtClean="0">
                          <a:latin typeface="Meiryo UI" panose="020B0604030504040204" pitchFamily="50" charset="-128"/>
                          <a:ea typeface="Meiryo UI" panose="020B0604030504040204" pitchFamily="50" charset="-128"/>
                        </a:rPr>
                        <a:t>で更新することで、次回取込を行える状態にする。</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20239244"/>
                  </a:ext>
                </a:extLst>
              </a:tr>
            </a:tbl>
          </a:graphicData>
        </a:graphic>
      </p:graphicFrame>
    </p:spTree>
    <p:extLst>
      <p:ext uri="{BB962C8B-B14F-4D97-AF65-F5344CB8AC3E}">
        <p14:creationId xmlns:p14="http://schemas.microsoft.com/office/powerpoint/2010/main" val="37711569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利活用観点での機能の改修</a:t>
            </a:r>
            <a:r>
              <a:rPr lang="ja-JP" altLang="en-US" sz="1800" b="1" dirty="0">
                <a:latin typeface="Meiryo UI" panose="020B0604030504040204" pitchFamily="50" charset="-128"/>
                <a:ea typeface="Meiryo UI" panose="020B0604030504040204" pitchFamily="50" charset="-128"/>
              </a:rPr>
              <a:t>概要</a:t>
            </a:r>
            <a:r>
              <a:rPr lang="ja-JP" altLang="en-US" sz="1800" b="1" dirty="0" smtClean="0">
                <a:latin typeface="Meiryo UI" panose="020B0604030504040204" pitchFamily="50" charset="-128"/>
                <a:ea typeface="Meiryo UI" panose="020B0604030504040204" pitchFamily="50" charset="-128"/>
              </a:rPr>
              <a:t>（</a:t>
            </a:r>
            <a:r>
              <a:rPr lang="en-US" altLang="ja-JP" sz="1800" b="1" dirty="0" smtClean="0">
                <a:latin typeface="Meiryo UI" panose="020B0604030504040204" pitchFamily="50" charset="-128"/>
                <a:ea typeface="Meiryo UI" panose="020B0604030504040204" pitchFamily="50" charset="-128"/>
              </a:rPr>
              <a:t>1/4</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nvPr>
        </p:nvGraphicFramePr>
        <p:xfrm>
          <a:off x="203691" y="696207"/>
          <a:ext cx="9608220" cy="2590800"/>
        </p:xfrm>
        <a:graphic>
          <a:graphicData uri="http://schemas.openxmlformats.org/drawingml/2006/table">
            <a:tbl>
              <a:tblPr firstRow="1" bandRow="1">
                <a:tableStyleId>{5940675A-B579-460E-94D1-54222C63F5DA}</a:tableStyleId>
              </a:tblPr>
              <a:tblGrid>
                <a:gridCol w="328121">
                  <a:extLst>
                    <a:ext uri="{9D8B030D-6E8A-4147-A177-3AD203B41FA5}">
                      <a16:colId xmlns:a16="http://schemas.microsoft.com/office/drawing/2014/main" val="1901548244"/>
                    </a:ext>
                  </a:extLst>
                </a:gridCol>
                <a:gridCol w="1489625">
                  <a:extLst>
                    <a:ext uri="{9D8B030D-6E8A-4147-A177-3AD203B41FA5}">
                      <a16:colId xmlns:a16="http://schemas.microsoft.com/office/drawing/2014/main" val="936978207"/>
                    </a:ext>
                  </a:extLst>
                </a:gridCol>
                <a:gridCol w="328121">
                  <a:extLst>
                    <a:ext uri="{9D8B030D-6E8A-4147-A177-3AD203B41FA5}">
                      <a16:colId xmlns:a16="http://schemas.microsoft.com/office/drawing/2014/main" val="3943144875"/>
                    </a:ext>
                  </a:extLst>
                </a:gridCol>
                <a:gridCol w="2332779">
                  <a:extLst>
                    <a:ext uri="{9D8B030D-6E8A-4147-A177-3AD203B41FA5}">
                      <a16:colId xmlns:a16="http://schemas.microsoft.com/office/drawing/2014/main" val="2930285302"/>
                    </a:ext>
                  </a:extLst>
                </a:gridCol>
                <a:gridCol w="592888">
                  <a:extLst>
                    <a:ext uri="{9D8B030D-6E8A-4147-A177-3AD203B41FA5}">
                      <a16:colId xmlns:a16="http://schemas.microsoft.com/office/drawing/2014/main" val="1251949029"/>
                    </a:ext>
                  </a:extLst>
                </a:gridCol>
                <a:gridCol w="4536686">
                  <a:extLst>
                    <a:ext uri="{9D8B030D-6E8A-4147-A177-3AD203B41FA5}">
                      <a16:colId xmlns:a16="http://schemas.microsoft.com/office/drawing/2014/main" val="2477558530"/>
                    </a:ext>
                  </a:extLst>
                </a:gridCol>
              </a:tblGrid>
              <a:tr h="195462">
                <a:tc gridSpan="2">
                  <a:txBody>
                    <a:bodyPr/>
                    <a:lstStyle/>
                    <a:p>
                      <a:r>
                        <a:rPr kumimoji="1" lang="ja-JP" altLang="en-US" sz="1400" b="1" dirty="0" smtClean="0">
                          <a:latin typeface="Meiryo UI" panose="020B0604030504040204" pitchFamily="50" charset="-128"/>
                          <a:ea typeface="Meiryo UI" panose="020B0604030504040204" pitchFamily="50" charset="-128"/>
                        </a:rPr>
                        <a:t>機能名</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gridSpan="2">
                  <a:txBody>
                    <a:bodyPr/>
                    <a:lstStyle/>
                    <a:p>
                      <a:r>
                        <a:rPr kumimoji="1" lang="ja-JP" altLang="en-US" sz="1400" b="1" dirty="0" smtClean="0">
                          <a:latin typeface="Meiryo UI" panose="020B0604030504040204" pitchFamily="50" charset="-128"/>
                          <a:ea typeface="Meiryo UI" panose="020B0604030504040204" pitchFamily="50" charset="-128"/>
                        </a:rPr>
                        <a:t>処理名</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a:txBody>
                    <a:bodyPr/>
                    <a:lstStyle/>
                    <a:p>
                      <a:r>
                        <a:rPr kumimoji="1" lang="ja-JP" altLang="en-US" sz="1400" b="1" dirty="0" smtClean="0">
                          <a:latin typeface="Meiryo UI" panose="020B0604030504040204" pitchFamily="50" charset="-128"/>
                          <a:ea typeface="Meiryo UI" panose="020B0604030504040204" pitchFamily="50" charset="-128"/>
                        </a:rPr>
                        <a:t>区分</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ja-JP" altLang="en-US" sz="1400" b="1" dirty="0" smtClean="0">
                          <a:latin typeface="Meiryo UI" panose="020B0604030504040204" pitchFamily="50" charset="-128"/>
                          <a:ea typeface="Meiryo UI" panose="020B0604030504040204" pitchFamily="50" charset="-128"/>
                        </a:rPr>
                        <a:t>概要</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3434522661"/>
                  </a:ext>
                </a:extLst>
              </a:tr>
              <a:tr h="350083">
                <a:tc rowSpan="3">
                  <a:txBody>
                    <a:bodyPr/>
                    <a:lstStyle/>
                    <a:p>
                      <a:r>
                        <a:rPr lang="en-US" altLang="ja-JP" sz="1200" dirty="0" smtClean="0">
                          <a:latin typeface="Meiryo UI" panose="020B0604030504040204" pitchFamily="50" charset="-128"/>
                          <a:ea typeface="Meiryo UI" panose="020B0604030504040204" pitchFamily="50" charset="-128"/>
                        </a:rPr>
                        <a:t>1</a:t>
                      </a:r>
                      <a:endParaRPr lang="ja-JP" altLang="en-US" sz="1200" dirty="0">
                        <a:latin typeface="Meiryo UI" panose="020B0604030504040204" pitchFamily="50" charset="-128"/>
                        <a:ea typeface="Meiryo UI" panose="020B0604030504040204" pitchFamily="50" charset="-128"/>
                      </a:endParaRPr>
                    </a:p>
                  </a:txBody>
                  <a:tcPr/>
                </a:tc>
                <a:tc rowSpan="3">
                  <a:txBody>
                    <a:bodyPr/>
                    <a:lstStyle/>
                    <a:p>
                      <a:r>
                        <a:rPr lang="zh-CN" altLang="en-US" sz="1200" dirty="0" smtClean="0">
                          <a:latin typeface="Meiryo UI" panose="020B0604030504040204" pitchFamily="50" charset="-128"/>
                          <a:ea typeface="Meiryo UI" panose="020B0604030504040204" pitchFamily="50" charset="-128"/>
                        </a:rPr>
                        <a:t>二次利用</a:t>
                      </a:r>
                      <a:r>
                        <a:rPr lang="en-US" altLang="zh-CN" sz="1200" dirty="0" smtClean="0">
                          <a:latin typeface="Meiryo UI" panose="020B0604030504040204" pitchFamily="50" charset="-128"/>
                          <a:ea typeface="Meiryo UI" panose="020B0604030504040204" pitchFamily="50" charset="-128"/>
                        </a:rPr>
                        <a:t>DB(</a:t>
                      </a:r>
                      <a:r>
                        <a:rPr lang="zh-CN" altLang="en-US" sz="1200" dirty="0" smtClean="0">
                          <a:latin typeface="Meiryo UI" panose="020B0604030504040204" pitchFamily="50" charset="-128"/>
                          <a:ea typeface="Meiryo UI" panose="020B0604030504040204" pitchFamily="50" charset="-128"/>
                        </a:rPr>
                        <a:t>断面</a:t>
                      </a:r>
                      <a:r>
                        <a:rPr lang="en-US" altLang="zh-CN" sz="1200" dirty="0" smtClean="0">
                          <a:latin typeface="Meiryo UI" panose="020B0604030504040204" pitchFamily="50" charset="-128"/>
                          <a:ea typeface="Meiryo UI" panose="020B0604030504040204" pitchFamily="50" charset="-128"/>
                        </a:rPr>
                        <a:t>)</a:t>
                      </a:r>
                      <a:br>
                        <a:rPr lang="en-US" altLang="zh-CN" sz="1200" dirty="0" smtClean="0">
                          <a:latin typeface="Meiryo UI" panose="020B0604030504040204" pitchFamily="50" charset="-128"/>
                          <a:ea typeface="Meiryo UI" panose="020B0604030504040204" pitchFamily="50" charset="-128"/>
                        </a:rPr>
                      </a:br>
                      <a:r>
                        <a:rPr lang="zh-CN" altLang="en-US" sz="1200" dirty="0" smtClean="0">
                          <a:latin typeface="Meiryo UI" panose="020B0604030504040204" pitchFamily="50" charset="-128"/>
                          <a:ea typeface="Meiryo UI" panose="020B0604030504040204" pitchFamily="50" charset="-128"/>
                        </a:rPr>
                        <a:t>作成</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en-US" altLang="ja-JP" sz="1200" dirty="0" smtClean="0">
                          <a:latin typeface="Meiryo UI" panose="020B0604030504040204" pitchFamily="50" charset="-128"/>
                          <a:ea typeface="Meiryo UI" panose="020B0604030504040204" pitchFamily="50" charset="-128"/>
                        </a:rPr>
                        <a:t>1</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エラー患者履歴管理テーブル作成</a:t>
                      </a:r>
                      <a:endParaRPr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改修</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二次利用</a:t>
                      </a:r>
                      <a:r>
                        <a:rPr lang="en-US" altLang="ja-JP" sz="1200" dirty="0" smtClean="0">
                          <a:latin typeface="Meiryo UI" panose="020B0604030504040204" pitchFamily="50" charset="-128"/>
                          <a:ea typeface="Meiryo UI" panose="020B0604030504040204" pitchFamily="50" charset="-128"/>
                        </a:rPr>
                        <a:t>DB</a:t>
                      </a:r>
                      <a:r>
                        <a:rPr lang="ja-JP" altLang="en-US" sz="1200" dirty="0" smtClean="0">
                          <a:latin typeface="Meiryo UI" panose="020B0604030504040204" pitchFamily="50" charset="-128"/>
                          <a:ea typeface="Meiryo UI" panose="020B0604030504040204" pitchFamily="50" charset="-128"/>
                        </a:rPr>
                        <a:t>作成機能の取込後にエラーログ上に存在する</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r>
                        <a:rPr lang="ja-JP" altLang="en-US" sz="1200" dirty="0" smtClean="0">
                          <a:latin typeface="Meiryo UI" panose="020B0604030504040204" pitchFamily="50" charset="-128"/>
                          <a:ea typeface="Meiryo UI" panose="020B0604030504040204" pitchFamily="50" charset="-128"/>
                        </a:rPr>
                        <a:t>患者</a:t>
                      </a:r>
                      <a:r>
                        <a:rPr lang="en-US" altLang="ja-JP" sz="1200" dirty="0" smtClean="0">
                          <a:latin typeface="Meiryo UI" panose="020B0604030504040204" pitchFamily="50" charset="-128"/>
                          <a:ea typeface="Meiryo UI" panose="020B0604030504040204" pitchFamily="50" charset="-128"/>
                        </a:rPr>
                        <a:t>ID</a:t>
                      </a:r>
                      <a:r>
                        <a:rPr lang="ja-JP" altLang="en-US" sz="1200" dirty="0" smtClean="0">
                          <a:latin typeface="Meiryo UI" panose="020B0604030504040204" pitchFamily="50" charset="-128"/>
                          <a:ea typeface="Meiryo UI" panose="020B0604030504040204" pitchFamily="50" charset="-128"/>
                        </a:rPr>
                        <a:t>のうち、エラー患者履歴管理テーブルに</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r>
                        <a:rPr lang="ja-JP" altLang="en-US" sz="1200" dirty="0" smtClean="0">
                          <a:latin typeface="Meiryo UI" panose="020B0604030504040204" pitchFamily="50" charset="-128"/>
                          <a:ea typeface="Meiryo UI" panose="020B0604030504040204" pitchFamily="50" charset="-128"/>
                        </a:rPr>
                        <a:t>未登録の患者を追加処理を追加する。</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r>
                        <a:rPr lang="ja-JP" altLang="en-US" sz="1200" dirty="0" smtClean="0">
                          <a:latin typeface="Meiryo UI" panose="020B0604030504040204" pitchFamily="50" charset="-128"/>
                          <a:ea typeface="Meiryo UI" panose="020B0604030504040204" pitchFamily="50" charset="-128"/>
                        </a:rPr>
                        <a:t>（受託領域内の処理への変更）</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46240173"/>
                  </a:ext>
                </a:extLst>
              </a:tr>
              <a:tr h="350083">
                <a:tc vMerge="1">
                  <a:txBody>
                    <a:bodyPr/>
                    <a:lstStyle/>
                    <a:p>
                      <a:endParaRPr kumimoji="1" lang="ja-JP" altLang="en-US"/>
                    </a:p>
                  </a:txBody>
                  <a:tcPr/>
                </a:tc>
                <a:tc vMerge="1">
                  <a:txBody>
                    <a:bodyPr/>
                    <a:lstStyle/>
                    <a:p>
                      <a:endParaRPr kumimoji="1" lang="ja-JP" altLang="en-US"/>
                    </a:p>
                  </a:txBody>
                  <a:tcPr/>
                </a:tc>
                <a:tc>
                  <a:txBody>
                    <a:bodyPr/>
                    <a:lstStyle/>
                    <a:p>
                      <a:r>
                        <a:rPr lang="en-US" altLang="ja-JP" sz="1200" dirty="0" smtClean="0">
                          <a:latin typeface="Meiryo UI" panose="020B0604030504040204" pitchFamily="50" charset="-128"/>
                          <a:ea typeface="Meiryo UI" panose="020B0604030504040204" pitchFamily="50" charset="-128"/>
                        </a:rPr>
                        <a:t>2</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最終未通知有無確認結果</a:t>
                      </a:r>
                      <a:r>
                        <a:rPr lang="en-US" altLang="ja-JP"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断面</a:t>
                      </a:r>
                      <a:r>
                        <a:rPr lang="en-US" altLang="ja-JP" sz="1200" dirty="0" smtClean="0">
                          <a:latin typeface="Meiryo UI" panose="020B0604030504040204" pitchFamily="50" charset="-128"/>
                          <a:ea typeface="Meiryo UI" panose="020B0604030504040204" pitchFamily="50" charset="-128"/>
                        </a:rPr>
                        <a:t>)</a:t>
                      </a:r>
                      <a:br>
                        <a:rPr lang="en-US" altLang="ja-JP" sz="1200" dirty="0" smtClean="0">
                          <a:latin typeface="Meiryo UI" panose="020B0604030504040204" pitchFamily="50" charset="-128"/>
                          <a:ea typeface="Meiryo UI" panose="020B0604030504040204" pitchFamily="50" charset="-128"/>
                        </a:rPr>
                      </a:br>
                      <a:r>
                        <a:rPr lang="ja-JP" altLang="en-US" sz="1200" dirty="0" smtClean="0">
                          <a:latin typeface="Meiryo UI" panose="020B0604030504040204" pitchFamily="50" charset="-128"/>
                          <a:ea typeface="Meiryo UI" panose="020B0604030504040204" pitchFamily="50" charset="-128"/>
                        </a:rPr>
                        <a:t>テーブル作成</a:t>
                      </a:r>
                      <a:endParaRPr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新規</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二次利用</a:t>
                      </a:r>
                      <a:r>
                        <a:rPr lang="en-US" altLang="ja-JP" sz="1200" dirty="0" smtClean="0">
                          <a:latin typeface="Meiryo UI" panose="020B0604030504040204" pitchFamily="50" charset="-128"/>
                          <a:ea typeface="Meiryo UI" panose="020B0604030504040204" pitchFamily="50" charset="-128"/>
                        </a:rPr>
                        <a:t>DB</a:t>
                      </a:r>
                      <a:r>
                        <a:rPr lang="ja-JP" altLang="en-US" sz="1200" dirty="0" smtClean="0">
                          <a:latin typeface="Meiryo UI" panose="020B0604030504040204" pitchFamily="50" charset="-128"/>
                          <a:ea typeface="Meiryo UI" panose="020B0604030504040204" pitchFamily="50" charset="-128"/>
                        </a:rPr>
                        <a:t>作成機能の取込後確認結果である</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r>
                        <a:rPr lang="ja-JP" altLang="en-US" sz="1200" dirty="0" smtClean="0">
                          <a:latin typeface="Meiryo UI" panose="020B0604030504040204" pitchFamily="50" charset="-128"/>
                          <a:ea typeface="Meiryo UI" panose="020B0604030504040204" pitchFamily="50" charset="-128"/>
                        </a:rPr>
                        <a:t>最終未通知有無確認結果テーブルをコピーする処理を追加する。</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82366427"/>
                  </a:ext>
                </a:extLst>
              </a:tr>
              <a:tr h="350083">
                <a:tc vMerge="1">
                  <a:txBody>
                    <a:bodyPr/>
                    <a:lstStyle/>
                    <a:p>
                      <a:endParaRPr kumimoji="1" lang="ja-JP" altLang="en-US"/>
                    </a:p>
                  </a:txBody>
                  <a:tcPr/>
                </a:tc>
                <a:tc vMerge="1">
                  <a:txBody>
                    <a:bodyPr/>
                    <a:lstStyle/>
                    <a:p>
                      <a:endParaRPr kumimoji="1" lang="ja-JP" altLang="en-US"/>
                    </a:p>
                  </a:txBody>
                  <a:tcPr/>
                </a:tc>
                <a:tc>
                  <a:txBody>
                    <a:bodyPr/>
                    <a:lstStyle/>
                    <a:p>
                      <a:r>
                        <a:rPr lang="en-US" altLang="ja-JP" sz="1200" dirty="0" smtClean="0">
                          <a:latin typeface="Meiryo UI" panose="020B0604030504040204" pitchFamily="50" charset="-128"/>
                          <a:ea typeface="Meiryo UI" panose="020B0604030504040204" pitchFamily="50" charset="-128"/>
                        </a:rPr>
                        <a:t>3</a:t>
                      </a:r>
                      <a:endParaRPr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利活用可能患者</a:t>
                      </a:r>
                      <a:r>
                        <a:rPr kumimoji="1" lang="en-US" altLang="ja-JP" sz="1200" dirty="0" smtClean="0">
                          <a:latin typeface="Meiryo UI" panose="020B0604030504040204" pitchFamily="50" charset="-128"/>
                          <a:ea typeface="Meiryo UI" panose="020B0604030504040204" pitchFamily="50" charset="-128"/>
                        </a:rPr>
                        <a:t>ID</a:t>
                      </a:r>
                      <a:r>
                        <a:rPr kumimoji="1" lang="ja-JP" altLang="en-US" sz="1200" dirty="0" smtClean="0">
                          <a:latin typeface="Meiryo UI" panose="020B0604030504040204" pitchFamily="50" charset="-128"/>
                          <a:ea typeface="Meiryo UI" panose="020B0604030504040204" pitchFamily="50" charset="-128"/>
                        </a:rPr>
                        <a:t>テーブル作成</a:t>
                      </a:r>
                      <a:endParaRPr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新規</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latin typeface="Meiryo UI" panose="020B0604030504040204" pitchFamily="50" charset="-128"/>
                          <a:ea typeface="Meiryo UI" panose="020B0604030504040204" pitchFamily="50" charset="-128"/>
                        </a:rPr>
                        <a:t>最終未通知有無確認結果</a:t>
                      </a: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断面</a:t>
                      </a: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テーブルから妥当性確認で</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r>
                        <a:rPr kumimoji="1" lang="ja-JP" altLang="en-US" sz="1200" dirty="0" smtClean="0">
                          <a:latin typeface="Meiryo UI" panose="020B0604030504040204" pitchFamily="50" charset="-128"/>
                          <a:ea typeface="Meiryo UI" panose="020B0604030504040204" pitchFamily="50" charset="-128"/>
                        </a:rPr>
                        <a:t>利用する利活用可能患者</a:t>
                      </a:r>
                      <a:r>
                        <a:rPr kumimoji="1" lang="en-US" altLang="ja-JP" sz="1200" dirty="0" smtClean="0">
                          <a:latin typeface="Meiryo UI" panose="020B0604030504040204" pitchFamily="50" charset="-128"/>
                          <a:ea typeface="Meiryo UI" panose="020B0604030504040204" pitchFamily="50" charset="-128"/>
                        </a:rPr>
                        <a:t>ID</a:t>
                      </a:r>
                      <a:r>
                        <a:rPr kumimoji="1" lang="ja-JP" altLang="en-US" sz="1200" dirty="0" smtClean="0">
                          <a:latin typeface="Meiryo UI" panose="020B0604030504040204" pitchFamily="50" charset="-128"/>
                          <a:ea typeface="Meiryo UI" panose="020B0604030504040204" pitchFamily="50" charset="-128"/>
                        </a:rPr>
                        <a:t>テーブルを作成する処理を追加する。</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20239244"/>
                  </a:ext>
                </a:extLst>
              </a:tr>
            </a:tbl>
          </a:graphicData>
        </a:graphic>
      </p:graphicFrame>
      <p:sp>
        <p:nvSpPr>
          <p:cNvPr id="5" name="正方形/長方形 4"/>
          <p:cNvSpPr/>
          <p:nvPr/>
        </p:nvSpPr>
        <p:spPr>
          <a:xfrm>
            <a:off x="1741335" y="1773141"/>
            <a:ext cx="5502303" cy="914400"/>
          </a:xfrm>
          <a:prstGeom prst="rect">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修正中</a:t>
            </a:r>
            <a:endParaRPr kumimoji="1" lang="ja-JP" altLang="en-US" dirty="0"/>
          </a:p>
        </p:txBody>
      </p:sp>
    </p:spTree>
    <p:extLst>
      <p:ext uri="{BB962C8B-B14F-4D97-AF65-F5344CB8AC3E}">
        <p14:creationId xmlns:p14="http://schemas.microsoft.com/office/powerpoint/2010/main" val="42687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利活用観点での機能の改修</a:t>
            </a:r>
            <a:r>
              <a:rPr lang="ja-JP" altLang="en-US" sz="1800" b="1" dirty="0">
                <a:latin typeface="Meiryo UI" panose="020B0604030504040204" pitchFamily="50" charset="-128"/>
                <a:ea typeface="Meiryo UI" panose="020B0604030504040204" pitchFamily="50" charset="-128"/>
              </a:rPr>
              <a:t>概要</a:t>
            </a:r>
            <a:r>
              <a:rPr lang="ja-JP" altLang="en-US" sz="1800" b="1" dirty="0" smtClean="0">
                <a:latin typeface="Meiryo UI" panose="020B0604030504040204" pitchFamily="50" charset="-128"/>
                <a:ea typeface="Meiryo UI" panose="020B0604030504040204" pitchFamily="50" charset="-128"/>
              </a:rPr>
              <a:t>（</a:t>
            </a:r>
            <a:r>
              <a:rPr lang="en-US" altLang="ja-JP" sz="1800" b="1" dirty="0" smtClean="0">
                <a:latin typeface="Meiryo UI" panose="020B0604030504040204" pitchFamily="50" charset="-128"/>
                <a:ea typeface="Meiryo UI" panose="020B0604030504040204" pitchFamily="50" charset="-128"/>
              </a:rPr>
              <a:t>2/4</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nvPr>
        </p:nvGraphicFramePr>
        <p:xfrm>
          <a:off x="203691" y="696207"/>
          <a:ext cx="9608220" cy="4876800"/>
        </p:xfrm>
        <a:graphic>
          <a:graphicData uri="http://schemas.openxmlformats.org/drawingml/2006/table">
            <a:tbl>
              <a:tblPr firstRow="1" bandRow="1">
                <a:tableStyleId>{5940675A-B579-460E-94D1-54222C63F5DA}</a:tableStyleId>
              </a:tblPr>
              <a:tblGrid>
                <a:gridCol w="328121">
                  <a:extLst>
                    <a:ext uri="{9D8B030D-6E8A-4147-A177-3AD203B41FA5}">
                      <a16:colId xmlns:a16="http://schemas.microsoft.com/office/drawing/2014/main" val="1901548244"/>
                    </a:ext>
                  </a:extLst>
                </a:gridCol>
                <a:gridCol w="1489625">
                  <a:extLst>
                    <a:ext uri="{9D8B030D-6E8A-4147-A177-3AD203B41FA5}">
                      <a16:colId xmlns:a16="http://schemas.microsoft.com/office/drawing/2014/main" val="936978207"/>
                    </a:ext>
                  </a:extLst>
                </a:gridCol>
                <a:gridCol w="328121">
                  <a:extLst>
                    <a:ext uri="{9D8B030D-6E8A-4147-A177-3AD203B41FA5}">
                      <a16:colId xmlns:a16="http://schemas.microsoft.com/office/drawing/2014/main" val="3943144875"/>
                    </a:ext>
                  </a:extLst>
                </a:gridCol>
                <a:gridCol w="2332779">
                  <a:extLst>
                    <a:ext uri="{9D8B030D-6E8A-4147-A177-3AD203B41FA5}">
                      <a16:colId xmlns:a16="http://schemas.microsoft.com/office/drawing/2014/main" val="2930285302"/>
                    </a:ext>
                  </a:extLst>
                </a:gridCol>
                <a:gridCol w="592888">
                  <a:extLst>
                    <a:ext uri="{9D8B030D-6E8A-4147-A177-3AD203B41FA5}">
                      <a16:colId xmlns:a16="http://schemas.microsoft.com/office/drawing/2014/main" val="1251949029"/>
                    </a:ext>
                  </a:extLst>
                </a:gridCol>
                <a:gridCol w="4536686">
                  <a:extLst>
                    <a:ext uri="{9D8B030D-6E8A-4147-A177-3AD203B41FA5}">
                      <a16:colId xmlns:a16="http://schemas.microsoft.com/office/drawing/2014/main" val="2477558530"/>
                    </a:ext>
                  </a:extLst>
                </a:gridCol>
              </a:tblGrid>
              <a:tr h="195462">
                <a:tc gridSpan="2">
                  <a:txBody>
                    <a:bodyPr/>
                    <a:lstStyle/>
                    <a:p>
                      <a:r>
                        <a:rPr kumimoji="1" lang="ja-JP" altLang="en-US" sz="1400" b="1" dirty="0" smtClean="0">
                          <a:latin typeface="Meiryo UI" panose="020B0604030504040204" pitchFamily="50" charset="-128"/>
                          <a:ea typeface="Meiryo UI" panose="020B0604030504040204" pitchFamily="50" charset="-128"/>
                        </a:rPr>
                        <a:t>機能名</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gridSpan="2">
                  <a:txBody>
                    <a:bodyPr/>
                    <a:lstStyle/>
                    <a:p>
                      <a:r>
                        <a:rPr kumimoji="1" lang="ja-JP" altLang="en-US" sz="1400" b="1" dirty="0" smtClean="0">
                          <a:latin typeface="Meiryo UI" panose="020B0604030504040204" pitchFamily="50" charset="-128"/>
                          <a:ea typeface="Meiryo UI" panose="020B0604030504040204" pitchFamily="50" charset="-128"/>
                        </a:rPr>
                        <a:t>処理名</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a:txBody>
                    <a:bodyPr/>
                    <a:lstStyle/>
                    <a:p>
                      <a:r>
                        <a:rPr kumimoji="1" lang="ja-JP" altLang="en-US" sz="1400" b="1" dirty="0" smtClean="0">
                          <a:latin typeface="Meiryo UI" panose="020B0604030504040204" pitchFamily="50" charset="-128"/>
                          <a:ea typeface="Meiryo UI" panose="020B0604030504040204" pitchFamily="50" charset="-128"/>
                        </a:rPr>
                        <a:t>区分</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ja-JP" altLang="en-US" sz="1400" b="1" dirty="0" smtClean="0">
                          <a:latin typeface="Meiryo UI" panose="020B0604030504040204" pitchFamily="50" charset="-128"/>
                          <a:ea typeface="Meiryo UI" panose="020B0604030504040204" pitchFamily="50" charset="-128"/>
                        </a:rPr>
                        <a:t>概要</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3434522661"/>
                  </a:ext>
                </a:extLst>
              </a:tr>
              <a:tr h="350083">
                <a:tc rowSpan="4">
                  <a:txBody>
                    <a:bodyPr/>
                    <a:lstStyle/>
                    <a:p>
                      <a:r>
                        <a:rPr lang="en-US" altLang="ja-JP" sz="1200" dirty="0" smtClean="0">
                          <a:latin typeface="Meiryo UI" panose="020B0604030504040204" pitchFamily="50" charset="-128"/>
                          <a:ea typeface="Meiryo UI" panose="020B0604030504040204" pitchFamily="50" charset="-128"/>
                        </a:rPr>
                        <a:t>2</a:t>
                      </a:r>
                      <a:endParaRPr lang="ja-JP" altLang="en-US" sz="1200" dirty="0">
                        <a:latin typeface="Meiryo UI" panose="020B0604030504040204" pitchFamily="50" charset="-128"/>
                        <a:ea typeface="Meiryo UI" panose="020B0604030504040204" pitchFamily="50" charset="-128"/>
                      </a:endParaRPr>
                    </a:p>
                  </a:txBody>
                  <a:tcPr/>
                </a:tc>
                <a:tc rowSpan="4">
                  <a:txBody>
                    <a:bodyPr/>
                    <a:lstStyle/>
                    <a:p>
                      <a:r>
                        <a:rPr lang="ja-JP" altLang="en-US" sz="1200" dirty="0" smtClean="0">
                          <a:latin typeface="Meiryo UI" panose="020B0604030504040204" pitchFamily="50" charset="-128"/>
                          <a:ea typeface="Meiryo UI" panose="020B0604030504040204" pitchFamily="50" charset="-128"/>
                        </a:rPr>
                        <a:t>データマート作成</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ja-JP" altLang="en-US" sz="1200" dirty="0">
                        <a:latin typeface="Meiryo UI" panose="020B0604030504040204" pitchFamily="50" charset="-128"/>
                        <a:ea typeface="Meiryo UI" panose="020B0604030504040204" pitchFamily="50" charset="-128"/>
                      </a:endParaRPr>
                    </a:p>
                  </a:txBody>
                  <a:tcPr/>
                </a:tc>
                <a:tc>
                  <a:txBody>
                    <a:bodyPr/>
                    <a:lstStyle/>
                    <a:p>
                      <a:r>
                        <a:rPr lang="en-US" altLang="ja-JP" sz="1200" dirty="0" smtClean="0">
                          <a:latin typeface="Meiryo UI" panose="020B0604030504040204" pitchFamily="50" charset="-128"/>
                          <a:ea typeface="Meiryo UI" panose="020B0604030504040204" pitchFamily="50" charset="-128"/>
                        </a:rPr>
                        <a:t>1</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エラー患者データ作成</a:t>
                      </a:r>
                      <a:endParaRPr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改修</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solidFill>
                            <a:schemeClr val="tx1"/>
                          </a:solidFill>
                          <a:latin typeface="Meiryo UI" panose="020B0604030504040204" pitchFamily="50" charset="-128"/>
                          <a:ea typeface="Meiryo UI" panose="020B0604030504040204" pitchFamily="50" charset="-128"/>
                        </a:rPr>
                        <a:t>エラー患者履歴上に存在する患者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のうち、利活用可能患者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テーブルに登録されている患者をエラー患者データテーブルに</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反映するよう改修する。</a:t>
                      </a:r>
                      <a:endParaRPr lang="en-US" altLang="ja-JP" sz="1200" dirty="0" smtClean="0">
                        <a:solidFill>
                          <a:schemeClr val="tx1"/>
                        </a:solidFill>
                        <a:latin typeface="Meiryo UI" panose="020B0604030504040204" pitchFamily="50" charset="-128"/>
                        <a:ea typeface="Meiryo UI" panose="020B0604030504040204" pitchFamily="50" charset="-128"/>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ja-JP" sz="1200" dirty="0" smtClean="0">
                        <a:solidFill>
                          <a:schemeClr val="tx1"/>
                        </a:solidFill>
                        <a:latin typeface="Meiryo UI" panose="020B0604030504040204" pitchFamily="50" charset="-128"/>
                        <a:ea typeface="Meiryo UI" panose="020B0604030504040204" pitchFamily="50" charset="-128"/>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solidFill>
                            <a:schemeClr val="tx1"/>
                          </a:solidFill>
                          <a:latin typeface="Meiryo UI" panose="020B0604030504040204" pitchFamily="50" charset="-128"/>
                          <a:ea typeface="Meiryo UI" panose="020B0604030504040204" pitchFamily="50" charset="-128"/>
                        </a:rPr>
                        <a:t>エラー患者データテーブル上に存在する全患者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の情報を</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エラー患者データ取込前確認テーブルに格納する処理を追加する。</a:t>
                      </a:r>
                      <a:endParaRPr lang="en-US" altLang="ja-JP" sz="1200" dirty="0" smtClean="0">
                        <a:solidFill>
                          <a:schemeClr val="tx1"/>
                        </a:solidFill>
                        <a:latin typeface="Meiryo UI" panose="020B0604030504040204" pitchFamily="50" charset="-128"/>
                        <a:ea typeface="Meiryo UI" panose="020B0604030504040204" pitchFamily="50" charset="-128"/>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68021832"/>
                  </a:ext>
                </a:extLst>
              </a:tr>
              <a:tr h="398794">
                <a:tc vMerge="1">
                  <a:txBody>
                    <a:bodyPr/>
                    <a:lstStyle/>
                    <a:p>
                      <a:endParaRPr kumimoji="1" lang="ja-JP" altLang="en-US"/>
                    </a:p>
                  </a:txBody>
                  <a:tcPr/>
                </a:tc>
                <a:tc vMerge="1">
                  <a:txBody>
                    <a:bodyPr/>
                    <a:lstStyle/>
                    <a:p>
                      <a:endParaRPr kumimoji="1" lang="ja-JP" altLang="en-US"/>
                    </a:p>
                  </a:txBody>
                  <a:tcPr/>
                </a:tc>
                <a:tc>
                  <a:txBody>
                    <a:bodyPr/>
                    <a:lstStyle/>
                    <a:p>
                      <a:r>
                        <a:rPr lang="en-US" altLang="ja-JP" sz="1200" dirty="0" smtClean="0">
                          <a:latin typeface="Meiryo UI" panose="020B0604030504040204" pitchFamily="50" charset="-128"/>
                          <a:ea typeface="Meiryo UI" panose="020B0604030504040204" pitchFamily="50" charset="-128"/>
                        </a:rPr>
                        <a:t>2</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エラー患者データ取込前確認</a:t>
                      </a:r>
                      <a:endParaRPr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新規</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171450" indent="-171450">
                        <a:buFont typeface="Arial" panose="020B0604020202020204" pitchFamily="34" charset="0"/>
                        <a:buChar char="•"/>
                      </a:pPr>
                      <a:r>
                        <a:rPr lang="ja-JP" altLang="en-US" sz="1200" dirty="0" smtClean="0">
                          <a:solidFill>
                            <a:schemeClr val="tx1"/>
                          </a:solidFill>
                          <a:latin typeface="Meiryo UI" panose="020B0604030504040204" pitchFamily="50" charset="-128"/>
                          <a:ea typeface="Meiryo UI" panose="020B0604030504040204" pitchFamily="50" charset="-128"/>
                        </a:rPr>
                        <a:t>エラー患者データ取込前確認テーブルに格納されている全患者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が</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利活用可能患者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テーブルに登録されていることを確認し、</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施設ごとに確認した結果を出力する処理を追加する。</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endParaRPr lang="en-US" altLang="ja-JP" sz="1200" dirty="0" smtClean="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245628783"/>
                  </a:ext>
                </a:extLst>
              </a:tr>
              <a:tr h="0">
                <a:tc vMerge="1">
                  <a:txBody>
                    <a:bodyPr/>
                    <a:lstStyle/>
                    <a:p>
                      <a:endParaRPr kumimoji="1" lang="ja-JP" altLang="en-US"/>
                    </a:p>
                  </a:txBody>
                  <a:tcPr/>
                </a:tc>
                <a:tc vMerge="1">
                  <a:txBody>
                    <a:bodyPr/>
                    <a:lstStyle/>
                    <a:p>
                      <a:endParaRPr kumimoji="1" lang="ja-JP" altLang="en-US"/>
                    </a:p>
                  </a:txBody>
                  <a:tcPr/>
                </a:tc>
                <a:tc>
                  <a:txBody>
                    <a:bodyPr/>
                    <a:lstStyle/>
                    <a:p>
                      <a:r>
                        <a:rPr lang="en-US" altLang="ja-JP" sz="1200" dirty="0" smtClean="0">
                          <a:latin typeface="Meiryo UI" panose="020B0604030504040204" pitchFamily="50" charset="-128"/>
                          <a:ea typeface="Meiryo UI" panose="020B0604030504040204" pitchFamily="50" charset="-128"/>
                        </a:rPr>
                        <a:t>3</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エラー患者データ認定領域反映</a:t>
                      </a:r>
                      <a:endParaRPr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新規</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solidFill>
                            <a:schemeClr val="tx1"/>
                          </a:solidFill>
                          <a:latin typeface="Meiryo UI" panose="020B0604030504040204" pitchFamily="50" charset="-128"/>
                          <a:ea typeface="Meiryo UI" panose="020B0604030504040204" pitchFamily="50" charset="-128"/>
                        </a:rPr>
                        <a:t>取込前確認の結果承認後に受託領域のエラー患者データテーブルの全データをエクスポートし、認定領域のエラー患者データテーブルに</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反映する処理を追加する。</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endParaRPr lang="ja-JP" altLang="en-US" sz="1200" dirty="0" smtClean="0">
                        <a:solidFill>
                          <a:schemeClr val="tx1"/>
                        </a:solidFill>
                        <a:latin typeface="Meiryo UI" panose="020B0604030504040204" pitchFamily="50" charset="-128"/>
                        <a:ea typeface="Meiryo UI" panose="020B0604030504040204" pitchFamily="50" charset="-128"/>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solidFill>
                            <a:schemeClr val="tx1"/>
                          </a:solidFill>
                          <a:latin typeface="Meiryo UI" panose="020B0604030504040204" pitchFamily="50" charset="-128"/>
                          <a:ea typeface="Meiryo UI" panose="020B0604030504040204" pitchFamily="50" charset="-128"/>
                        </a:rPr>
                        <a:t>認定領域のエラー患者データテーブル上に存在する全患者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を</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エクスポートし、エラー患者データ取込後確認テーブルに反映する</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処理を追加する。</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endParaRPr lang="en-US" altLang="ja-JP" sz="1200" dirty="0" smtClean="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85885761"/>
                  </a:ext>
                </a:extLst>
              </a:tr>
              <a:tr h="0">
                <a:tc vMerge="1">
                  <a:txBody>
                    <a:bodyPr/>
                    <a:lstStyle/>
                    <a:p>
                      <a:endParaRPr kumimoji="1" lang="ja-JP" altLang="en-US"/>
                    </a:p>
                  </a:txBody>
                  <a:tcPr/>
                </a:tc>
                <a:tc vMerge="1">
                  <a:txBody>
                    <a:bodyPr/>
                    <a:lstStyle/>
                    <a:p>
                      <a:endParaRPr kumimoji="1" lang="ja-JP" altLang="en-US"/>
                    </a:p>
                  </a:txBody>
                  <a:tcPr/>
                </a:tc>
                <a:tc>
                  <a:txBody>
                    <a:bodyPr/>
                    <a:lstStyle/>
                    <a:p>
                      <a:r>
                        <a:rPr lang="en-US" altLang="ja-JP" sz="1200" dirty="0" smtClean="0">
                          <a:latin typeface="Meiryo UI" panose="020B0604030504040204" pitchFamily="50" charset="-128"/>
                          <a:ea typeface="Meiryo UI" panose="020B0604030504040204" pitchFamily="50" charset="-128"/>
                        </a:rPr>
                        <a:t>4</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エラー患者データ取込後確認</a:t>
                      </a:r>
                      <a:endParaRPr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新規</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171450" indent="-171450">
                        <a:buFont typeface="Arial" panose="020B0604020202020204" pitchFamily="34" charset="0"/>
                        <a:buChar char="•"/>
                      </a:pPr>
                      <a:r>
                        <a:rPr lang="ja-JP" altLang="en-US" sz="1200" dirty="0" smtClean="0">
                          <a:solidFill>
                            <a:schemeClr val="tx1"/>
                          </a:solidFill>
                          <a:latin typeface="Meiryo UI" panose="020B0604030504040204" pitchFamily="50" charset="-128"/>
                          <a:ea typeface="Meiryo UI" panose="020B0604030504040204" pitchFamily="50" charset="-128"/>
                        </a:rPr>
                        <a:t>エラー患者データ取込後確認テーブルに格納されている全患者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が</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利活用可能患者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テーブルに登録されていることを確認し、</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施設ごとに確認した結果を出力する処理を追加する。</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endParaRPr lang="en-US" altLang="ja-JP" sz="1200" dirty="0" smtClean="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20152493"/>
                  </a:ext>
                </a:extLst>
              </a:tr>
            </a:tbl>
          </a:graphicData>
        </a:graphic>
      </p:graphicFrame>
      <p:sp>
        <p:nvSpPr>
          <p:cNvPr id="5" name="正方形/長方形 4"/>
          <p:cNvSpPr/>
          <p:nvPr/>
        </p:nvSpPr>
        <p:spPr>
          <a:xfrm>
            <a:off x="1741335" y="1773141"/>
            <a:ext cx="5502303" cy="914400"/>
          </a:xfrm>
          <a:prstGeom prst="rect">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修正中</a:t>
            </a:r>
            <a:endParaRPr kumimoji="1" lang="ja-JP" altLang="en-US" dirty="0"/>
          </a:p>
        </p:txBody>
      </p:sp>
    </p:spTree>
    <p:extLst>
      <p:ext uri="{BB962C8B-B14F-4D97-AF65-F5344CB8AC3E}">
        <p14:creationId xmlns:p14="http://schemas.microsoft.com/office/powerpoint/2010/main" val="28551431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利活用観点での機能の改修</a:t>
            </a:r>
            <a:r>
              <a:rPr lang="ja-JP" altLang="en-US" sz="1800" b="1" dirty="0">
                <a:latin typeface="Meiryo UI" panose="020B0604030504040204" pitchFamily="50" charset="-128"/>
                <a:ea typeface="Meiryo UI" panose="020B0604030504040204" pitchFamily="50" charset="-128"/>
              </a:rPr>
              <a:t>概要</a:t>
            </a:r>
            <a:r>
              <a:rPr lang="ja-JP" altLang="en-US" sz="1800" b="1" dirty="0" smtClean="0">
                <a:latin typeface="Meiryo UI" panose="020B0604030504040204" pitchFamily="50" charset="-128"/>
                <a:ea typeface="Meiryo UI" panose="020B0604030504040204" pitchFamily="50" charset="-128"/>
              </a:rPr>
              <a:t>（</a:t>
            </a:r>
            <a:r>
              <a:rPr lang="en-US" altLang="ja-JP" sz="1800" b="1" dirty="0" smtClean="0">
                <a:latin typeface="Meiryo UI" panose="020B0604030504040204" pitchFamily="50" charset="-128"/>
                <a:ea typeface="Meiryo UI" panose="020B0604030504040204" pitchFamily="50" charset="-128"/>
              </a:rPr>
              <a:t>3/4</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nvPr>
        </p:nvGraphicFramePr>
        <p:xfrm>
          <a:off x="203689" y="696207"/>
          <a:ext cx="9640690" cy="4876800"/>
        </p:xfrm>
        <a:graphic>
          <a:graphicData uri="http://schemas.openxmlformats.org/drawingml/2006/table">
            <a:tbl>
              <a:tblPr firstRow="1" bandRow="1">
                <a:tableStyleId>{5940675A-B579-460E-94D1-54222C63F5DA}</a:tableStyleId>
              </a:tblPr>
              <a:tblGrid>
                <a:gridCol w="324856">
                  <a:extLst>
                    <a:ext uri="{9D8B030D-6E8A-4147-A177-3AD203B41FA5}">
                      <a16:colId xmlns:a16="http://schemas.microsoft.com/office/drawing/2014/main" val="1901548244"/>
                    </a:ext>
                  </a:extLst>
                </a:gridCol>
                <a:gridCol w="1137973">
                  <a:extLst>
                    <a:ext uri="{9D8B030D-6E8A-4147-A177-3AD203B41FA5}">
                      <a16:colId xmlns:a16="http://schemas.microsoft.com/office/drawing/2014/main" val="936978207"/>
                    </a:ext>
                  </a:extLst>
                </a:gridCol>
                <a:gridCol w="324856">
                  <a:extLst>
                    <a:ext uri="{9D8B030D-6E8A-4147-A177-3AD203B41FA5}">
                      <a16:colId xmlns:a16="http://schemas.microsoft.com/office/drawing/2014/main" val="3943144875"/>
                    </a:ext>
                  </a:extLst>
                </a:gridCol>
                <a:gridCol w="1303655">
                  <a:extLst>
                    <a:ext uri="{9D8B030D-6E8A-4147-A177-3AD203B41FA5}">
                      <a16:colId xmlns:a16="http://schemas.microsoft.com/office/drawing/2014/main" val="2930285302"/>
                    </a:ext>
                  </a:extLst>
                </a:gridCol>
                <a:gridCol w="574485">
                  <a:extLst>
                    <a:ext uri="{9D8B030D-6E8A-4147-A177-3AD203B41FA5}">
                      <a16:colId xmlns:a16="http://schemas.microsoft.com/office/drawing/2014/main" val="2197408253"/>
                    </a:ext>
                  </a:extLst>
                </a:gridCol>
                <a:gridCol w="5974865">
                  <a:extLst>
                    <a:ext uri="{9D8B030D-6E8A-4147-A177-3AD203B41FA5}">
                      <a16:colId xmlns:a16="http://schemas.microsoft.com/office/drawing/2014/main" val="2477558530"/>
                    </a:ext>
                  </a:extLst>
                </a:gridCol>
              </a:tblGrid>
              <a:tr h="195462">
                <a:tc gridSpan="2">
                  <a:txBody>
                    <a:bodyPr/>
                    <a:lstStyle/>
                    <a:p>
                      <a:r>
                        <a:rPr kumimoji="1" lang="ja-JP" altLang="en-US" sz="1400" b="1" dirty="0" smtClean="0">
                          <a:latin typeface="Meiryo UI" panose="020B0604030504040204" pitchFamily="50" charset="-128"/>
                          <a:ea typeface="Meiryo UI" panose="020B0604030504040204" pitchFamily="50" charset="-128"/>
                        </a:rPr>
                        <a:t>機能名</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gridSpan="2">
                  <a:txBody>
                    <a:bodyPr/>
                    <a:lstStyle/>
                    <a:p>
                      <a:r>
                        <a:rPr kumimoji="1" lang="ja-JP" altLang="en-US" sz="1400" b="1" dirty="0" smtClean="0">
                          <a:latin typeface="Meiryo UI" panose="020B0604030504040204" pitchFamily="50" charset="-128"/>
                          <a:ea typeface="Meiryo UI" panose="020B0604030504040204" pitchFamily="50" charset="-128"/>
                        </a:rPr>
                        <a:t>処理名</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a:txBody>
                    <a:bodyPr/>
                    <a:lstStyle/>
                    <a:p>
                      <a:r>
                        <a:rPr kumimoji="1" lang="ja-JP" altLang="en-US" sz="1400" b="1" dirty="0" smtClean="0">
                          <a:latin typeface="Meiryo UI" panose="020B0604030504040204" pitchFamily="50" charset="-128"/>
                          <a:ea typeface="Meiryo UI" panose="020B0604030504040204" pitchFamily="50" charset="-128"/>
                        </a:rPr>
                        <a:t>区分</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ja-JP" altLang="en-US" sz="1400" b="1" dirty="0" smtClean="0">
                          <a:latin typeface="Meiryo UI" panose="020B0604030504040204" pitchFamily="50" charset="-128"/>
                          <a:ea typeface="Meiryo UI" panose="020B0604030504040204" pitchFamily="50" charset="-128"/>
                        </a:rPr>
                        <a:t>概要</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3434522661"/>
                  </a:ext>
                </a:extLst>
              </a:tr>
              <a:tr h="457200">
                <a:tc rowSpan="4">
                  <a:txBody>
                    <a:bodyPr/>
                    <a:lstStyle/>
                    <a:p>
                      <a:r>
                        <a:rPr lang="en-US" altLang="ja-JP" sz="1200" dirty="0" smtClean="0">
                          <a:latin typeface="Meiryo UI" panose="020B0604030504040204" pitchFamily="50" charset="-128"/>
                          <a:ea typeface="Meiryo UI" panose="020B0604030504040204" pitchFamily="50" charset="-128"/>
                        </a:rPr>
                        <a:t>3</a:t>
                      </a:r>
                      <a:endParaRPr lang="ja-JP" altLang="en-US" sz="1200" dirty="0">
                        <a:latin typeface="Meiryo UI" panose="020B0604030504040204" pitchFamily="50" charset="-128"/>
                        <a:ea typeface="Meiryo UI" panose="020B0604030504040204" pitchFamily="50" charset="-128"/>
                      </a:endParaRPr>
                    </a:p>
                  </a:txBody>
                  <a:tcPr/>
                </a:tc>
                <a:tc rowSpan="4">
                  <a:txBody>
                    <a:bodyPr/>
                    <a:lstStyle/>
                    <a:p>
                      <a:r>
                        <a:rPr lang="en-US" altLang="ja-JP" sz="1200" dirty="0" smtClean="0">
                          <a:latin typeface="Meiryo UI" panose="020B0604030504040204" pitchFamily="50" charset="-128"/>
                          <a:ea typeface="Meiryo UI" panose="020B0604030504040204" pitchFamily="50" charset="-128"/>
                        </a:rPr>
                        <a:t>MML</a:t>
                      </a:r>
                      <a:r>
                        <a:rPr lang="ja-JP" altLang="en-US" sz="1200" dirty="0" smtClean="0">
                          <a:latin typeface="Meiryo UI" panose="020B0604030504040204" pitchFamily="50" charset="-128"/>
                          <a:ea typeface="Meiryo UI" panose="020B0604030504040204" pitchFamily="50" charset="-128"/>
                        </a:rPr>
                        <a:t>個別取込</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en-US" altLang="ja-JP" sz="1200" dirty="0" smtClean="0">
                          <a:latin typeface="Meiryo UI" panose="020B0604030504040204" pitchFamily="50" charset="-128"/>
                          <a:ea typeface="Meiryo UI" panose="020B0604030504040204" pitchFamily="50" charset="-128"/>
                        </a:rPr>
                        <a:t>1</a:t>
                      </a:r>
                      <a:endParaRPr lang="ja-JP" altLang="en-US" sz="1200" dirty="0">
                        <a:latin typeface="Meiryo UI" panose="020B0604030504040204" pitchFamily="50" charset="-128"/>
                        <a:ea typeface="Meiryo UI" panose="020B0604030504040204" pitchFamily="50" charset="-128"/>
                      </a:endParaRPr>
                    </a:p>
                  </a:txBody>
                  <a:tcPr/>
                </a:tc>
                <a:tc>
                  <a:txBody>
                    <a:bodyPr/>
                    <a:lstStyle/>
                    <a:p>
                      <a:pPr defTabSz="895327">
                        <a:defRPr/>
                      </a:pPr>
                      <a:r>
                        <a:rPr lang="en-US" altLang="ja-JP" sz="1200" kern="0" dirty="0" smtClean="0">
                          <a:solidFill>
                            <a:srgbClr val="404040"/>
                          </a:solidFill>
                          <a:latin typeface="Meiryo UI" panose="020B0604030504040204" pitchFamily="50" charset="-128"/>
                          <a:ea typeface="Meiryo UI" panose="020B0604030504040204" pitchFamily="50" charset="-128"/>
                        </a:rPr>
                        <a:t>Zip</a:t>
                      </a:r>
                      <a:r>
                        <a:rPr lang="ja-JP" altLang="en-US" sz="1200" kern="0" dirty="0" smtClean="0">
                          <a:solidFill>
                            <a:srgbClr val="404040"/>
                          </a:solidFill>
                          <a:latin typeface="Meiryo UI" panose="020B0604030504040204" pitchFamily="50" charset="-128"/>
                          <a:ea typeface="Meiryo UI" panose="020B0604030504040204" pitchFamily="50" charset="-128"/>
                        </a:rPr>
                        <a:t>ファイル格納</a:t>
                      </a:r>
                      <a:endParaRPr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改修</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dirty="0" smtClean="0">
                          <a:latin typeface="Meiryo UI" panose="020B0604030504040204" pitchFamily="50" charset="-128"/>
                          <a:ea typeface="Meiryo UI" panose="020B0604030504040204" pitchFamily="50" charset="-128"/>
                        </a:rPr>
                        <a:t>MML</a:t>
                      </a:r>
                      <a:r>
                        <a:rPr kumimoji="1" lang="ja-JP" altLang="en-US" sz="1200" dirty="0" smtClean="0">
                          <a:latin typeface="Meiryo UI" panose="020B0604030504040204" pitchFamily="50" charset="-128"/>
                          <a:ea typeface="Meiryo UI" panose="020B0604030504040204" pitchFamily="50" charset="-128"/>
                        </a:rPr>
                        <a:t>個別取込管理テーブルを受託領域へ移行されたことに伴い、</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r>
                        <a:rPr kumimoji="1" lang="en-US" altLang="ja-JP" sz="1200" dirty="0" smtClean="0">
                          <a:latin typeface="Meiryo UI" panose="020B0604030504040204" pitchFamily="50" charset="-128"/>
                          <a:ea typeface="Meiryo UI" panose="020B0604030504040204" pitchFamily="50" charset="-128"/>
                        </a:rPr>
                        <a:t>SQL</a:t>
                      </a:r>
                      <a:r>
                        <a:rPr kumimoji="1" lang="ja-JP" altLang="en-US" sz="1200" dirty="0" smtClean="0">
                          <a:latin typeface="Meiryo UI" panose="020B0604030504040204" pitchFamily="50" charset="-128"/>
                          <a:ea typeface="Meiryo UI" panose="020B0604030504040204" pitchFamily="50" charset="-128"/>
                        </a:rPr>
                        <a:t>を改修（スキーマ名を変更）する。</a:t>
                      </a:r>
                      <a:endParaRPr kumimoji="1" lang="en-US" altLang="ja-JP" sz="1200" dirty="0" smtClean="0">
                        <a:latin typeface="Meiryo UI" panose="020B0604030504040204" pitchFamily="50" charset="-128"/>
                        <a:ea typeface="Meiryo UI" panose="020B0604030504040204" pitchFamily="50" charset="-128"/>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dirty="0" smtClean="0">
                        <a:latin typeface="Meiryo UI" panose="020B0604030504040204" pitchFamily="50" charset="-128"/>
                        <a:ea typeface="Meiryo UI" panose="020B0604030504040204" pitchFamily="50" charset="-128"/>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latin typeface="Meiryo UI" panose="020B0604030504040204" pitchFamily="50" charset="-128"/>
                          <a:ea typeface="Meiryo UI" panose="020B0604030504040204" pitchFamily="50" charset="-128"/>
                        </a:rPr>
                        <a:t>上書き取込による削除対象が存在した場合、</a:t>
                      </a:r>
                      <a:r>
                        <a:rPr kumimoji="1" lang="en-US" altLang="ja-JP" sz="1200" dirty="0" smtClean="0">
                          <a:latin typeface="Meiryo UI" panose="020B0604030504040204" pitchFamily="50" charset="-128"/>
                          <a:ea typeface="Meiryo UI" panose="020B0604030504040204" pitchFamily="50" charset="-128"/>
                        </a:rPr>
                        <a:t>MML</a:t>
                      </a:r>
                      <a:r>
                        <a:rPr kumimoji="1" lang="ja-JP" altLang="en-US" sz="1200" dirty="0" smtClean="0">
                          <a:latin typeface="Meiryo UI" panose="020B0604030504040204" pitchFamily="50" charset="-128"/>
                          <a:ea typeface="Meiryo UI" panose="020B0604030504040204" pitchFamily="50" charset="-128"/>
                        </a:rPr>
                        <a:t>個別取込上書き削除</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r>
                        <a:rPr kumimoji="1" lang="ja-JP" altLang="en-US" sz="1200" dirty="0" smtClean="0">
                          <a:latin typeface="Meiryo UI" panose="020B0604030504040204" pitchFamily="50" charset="-128"/>
                          <a:ea typeface="Meiryo UI" panose="020B0604030504040204" pitchFamily="50" charset="-128"/>
                        </a:rPr>
                        <a:t>対象テーブルに格納するように改修する。</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改修前は</a:t>
                      </a:r>
                      <a:r>
                        <a:rPr kumimoji="1" lang="en-US" altLang="ja-JP" sz="1200" dirty="0" smtClean="0">
                          <a:latin typeface="Meiryo UI" panose="020B0604030504040204" pitchFamily="50" charset="-128"/>
                          <a:ea typeface="Meiryo UI" panose="020B0604030504040204" pitchFamily="50" charset="-128"/>
                        </a:rPr>
                        <a:t>MML</a:t>
                      </a:r>
                      <a:r>
                        <a:rPr kumimoji="1" lang="ja-JP" altLang="en-US" sz="1200" dirty="0" smtClean="0">
                          <a:latin typeface="Meiryo UI" panose="020B0604030504040204" pitchFamily="50" charset="-128"/>
                          <a:ea typeface="Meiryo UI" panose="020B0604030504040204" pitchFamily="50" charset="-128"/>
                        </a:rPr>
                        <a:t>個別取込結果テーブル削除していた処理の改修</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58255053"/>
                  </a:ext>
                </a:extLst>
              </a:tr>
              <a:tr h="457200">
                <a:tc vMerge="1">
                  <a:txBody>
                    <a:bodyPr/>
                    <a:lstStyle/>
                    <a:p>
                      <a:endParaRPr kumimoji="1" lang="ja-JP" altLang="en-US"/>
                    </a:p>
                  </a:txBody>
                  <a:tcPr/>
                </a:tc>
                <a:tc vMerge="1">
                  <a:txBody>
                    <a:bodyPr/>
                    <a:lstStyle/>
                    <a:p>
                      <a:endParaRPr kumimoji="1" lang="ja-JP" altLang="en-US"/>
                    </a:p>
                  </a:txBody>
                  <a:tcPr/>
                </a:tc>
                <a:tc>
                  <a:txBody>
                    <a:bodyPr/>
                    <a:lstStyle/>
                    <a:p>
                      <a:r>
                        <a:rPr lang="en-US" altLang="ja-JP" sz="1200" dirty="0" smtClean="0">
                          <a:latin typeface="Meiryo UI" panose="020B0604030504040204" pitchFamily="50" charset="-128"/>
                          <a:ea typeface="Meiryo UI" panose="020B0604030504040204" pitchFamily="50" charset="-128"/>
                        </a:rPr>
                        <a:t>2</a:t>
                      </a:r>
                      <a:endParaRPr lang="ja-JP" altLang="en-US" sz="1200" dirty="0">
                        <a:latin typeface="Meiryo UI" panose="020B0604030504040204" pitchFamily="50" charset="-128"/>
                        <a:ea typeface="Meiryo UI" panose="020B0604030504040204" pitchFamily="50" charset="-128"/>
                      </a:endParaRPr>
                    </a:p>
                  </a:txBody>
                  <a:tcPr/>
                </a:tc>
                <a:tc>
                  <a:txBody>
                    <a:bodyPr/>
                    <a:lstStyle/>
                    <a:p>
                      <a:pPr defTabSz="895327">
                        <a:defRPr/>
                      </a:pPr>
                      <a:r>
                        <a:rPr lang="en-US" altLang="ja-JP" sz="1200" kern="0" dirty="0" smtClean="0">
                          <a:solidFill>
                            <a:srgbClr val="404040"/>
                          </a:solidFill>
                          <a:latin typeface="Meiryo UI" panose="020B0604030504040204" pitchFamily="50" charset="-128"/>
                          <a:ea typeface="Meiryo UI" panose="020B0604030504040204" pitchFamily="50" charset="-128"/>
                        </a:rPr>
                        <a:t>Zip</a:t>
                      </a:r>
                      <a:r>
                        <a:rPr lang="ja-JP" altLang="en-US" sz="1200" kern="0" dirty="0" smtClean="0">
                          <a:solidFill>
                            <a:srgbClr val="404040"/>
                          </a:solidFill>
                          <a:latin typeface="Meiryo UI" panose="020B0604030504040204" pitchFamily="50" charset="-128"/>
                          <a:ea typeface="Meiryo UI" panose="020B0604030504040204" pitchFamily="50" charset="-128"/>
                        </a:rPr>
                        <a:t>ファイル展開</a:t>
                      </a: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改修</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dirty="0" smtClean="0">
                          <a:latin typeface="Meiryo UI" panose="020B0604030504040204" pitchFamily="50" charset="-128"/>
                          <a:ea typeface="Meiryo UI" panose="020B0604030504040204" pitchFamily="50" charset="-128"/>
                        </a:rPr>
                        <a:t>MML</a:t>
                      </a:r>
                      <a:r>
                        <a:rPr kumimoji="1" lang="ja-JP" altLang="en-US" sz="1200" dirty="0" smtClean="0">
                          <a:latin typeface="Meiryo UI" panose="020B0604030504040204" pitchFamily="50" charset="-128"/>
                          <a:ea typeface="Meiryo UI" panose="020B0604030504040204" pitchFamily="50" charset="-128"/>
                        </a:rPr>
                        <a:t>個別取込管理テーブルを受託領域へ移行されたことに伴い、</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r>
                        <a:rPr kumimoji="1" lang="en-US" altLang="ja-JP" sz="1200" dirty="0" smtClean="0">
                          <a:latin typeface="Meiryo UI" panose="020B0604030504040204" pitchFamily="50" charset="-128"/>
                          <a:ea typeface="Meiryo UI" panose="020B0604030504040204" pitchFamily="50" charset="-128"/>
                        </a:rPr>
                        <a:t>SQL</a:t>
                      </a:r>
                      <a:r>
                        <a:rPr kumimoji="1" lang="ja-JP" altLang="en-US" sz="1200" dirty="0" smtClean="0">
                          <a:latin typeface="Meiryo UI" panose="020B0604030504040204" pitchFamily="50" charset="-128"/>
                          <a:ea typeface="Meiryo UI" panose="020B0604030504040204" pitchFamily="50" charset="-128"/>
                        </a:rPr>
                        <a:t>を改修（スキーマ名を変更）する。</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547576844"/>
                  </a:ext>
                </a:extLst>
              </a:tr>
              <a:tr h="457200">
                <a:tc vMerge="1">
                  <a:txBody>
                    <a:bodyPr/>
                    <a:lstStyle/>
                    <a:p>
                      <a:endParaRPr kumimoji="1" lang="ja-JP" altLang="en-US"/>
                    </a:p>
                  </a:txBody>
                  <a:tcPr/>
                </a:tc>
                <a:tc vMerge="1">
                  <a:txBody>
                    <a:bodyPr/>
                    <a:lstStyle/>
                    <a:p>
                      <a:endParaRPr kumimoji="1" lang="ja-JP" altLang="en-US"/>
                    </a:p>
                  </a:txBody>
                  <a:tcPr/>
                </a:tc>
                <a:tc>
                  <a:txBody>
                    <a:bodyPr/>
                    <a:lstStyle/>
                    <a:p>
                      <a:r>
                        <a:rPr lang="en-US" altLang="ja-JP" sz="1200" dirty="0" smtClean="0">
                          <a:latin typeface="Meiryo UI" panose="020B0604030504040204" pitchFamily="50" charset="-128"/>
                          <a:ea typeface="Meiryo UI" panose="020B0604030504040204" pitchFamily="50" charset="-128"/>
                        </a:rPr>
                        <a:t>3</a:t>
                      </a:r>
                      <a:endParaRPr lang="ja-JP" altLang="en-US" sz="1200" dirty="0">
                        <a:latin typeface="Meiryo UI" panose="020B0604030504040204" pitchFamily="50" charset="-128"/>
                        <a:ea typeface="Meiryo UI" panose="020B0604030504040204" pitchFamily="50" charset="-128"/>
                      </a:endParaRPr>
                    </a:p>
                  </a:txBody>
                  <a:tcPr/>
                </a:tc>
                <a:tc>
                  <a:txBody>
                    <a:bodyPr/>
                    <a:lstStyle/>
                    <a:p>
                      <a:pPr defTabSz="895327">
                        <a:defRPr/>
                      </a:pPr>
                      <a:r>
                        <a:rPr lang="en-US" altLang="ja-JP" sz="1200" kern="0" dirty="0" smtClean="0">
                          <a:solidFill>
                            <a:srgbClr val="404040"/>
                          </a:solidFill>
                          <a:latin typeface="Meiryo UI" panose="020B0604030504040204" pitchFamily="50" charset="-128"/>
                          <a:ea typeface="Meiryo UI" panose="020B0604030504040204" pitchFamily="50" charset="-128"/>
                        </a:rPr>
                        <a:t>MML</a:t>
                      </a:r>
                      <a:r>
                        <a:rPr lang="ja-JP" altLang="en-US" sz="1200" kern="0" dirty="0" smtClean="0">
                          <a:solidFill>
                            <a:srgbClr val="404040"/>
                          </a:solidFill>
                          <a:latin typeface="Meiryo UI" panose="020B0604030504040204" pitchFamily="50" charset="-128"/>
                          <a:ea typeface="Meiryo UI" panose="020B0604030504040204" pitchFamily="50" charset="-128"/>
                        </a:rPr>
                        <a:t>ファイル一覧</a:t>
                      </a:r>
                      <a:r>
                        <a:rPr lang="en-US" altLang="ja-JP" sz="1200" kern="0" dirty="0" smtClean="0">
                          <a:solidFill>
                            <a:srgbClr val="404040"/>
                          </a:solidFill>
                          <a:latin typeface="Meiryo UI" panose="020B0604030504040204" pitchFamily="50" charset="-128"/>
                          <a:ea typeface="Meiryo UI" panose="020B0604030504040204" pitchFamily="50" charset="-128"/>
                        </a:rPr>
                        <a:t/>
                      </a:r>
                      <a:br>
                        <a:rPr lang="en-US" altLang="ja-JP" sz="1200" kern="0" dirty="0" smtClean="0">
                          <a:solidFill>
                            <a:srgbClr val="404040"/>
                          </a:solidFill>
                          <a:latin typeface="Meiryo UI" panose="020B0604030504040204" pitchFamily="50" charset="-128"/>
                          <a:ea typeface="Meiryo UI" panose="020B0604030504040204" pitchFamily="50" charset="-128"/>
                        </a:rPr>
                      </a:br>
                      <a:r>
                        <a:rPr lang="ja-JP" altLang="en-US" sz="1200" kern="0" dirty="0" smtClean="0">
                          <a:solidFill>
                            <a:srgbClr val="404040"/>
                          </a:solidFill>
                          <a:latin typeface="Meiryo UI" panose="020B0604030504040204" pitchFamily="50" charset="-128"/>
                          <a:ea typeface="Meiryo UI" panose="020B0604030504040204" pitchFamily="50" charset="-128"/>
                        </a:rPr>
                        <a:t>作成</a:t>
                      </a: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改修</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dirty="0" smtClean="0">
                          <a:latin typeface="Meiryo UI" panose="020B0604030504040204" pitchFamily="50" charset="-128"/>
                          <a:ea typeface="Meiryo UI" panose="020B0604030504040204" pitchFamily="50" charset="-128"/>
                        </a:rPr>
                        <a:t>MML</a:t>
                      </a:r>
                      <a:r>
                        <a:rPr kumimoji="1" lang="ja-JP" altLang="en-US" sz="1200" dirty="0" smtClean="0">
                          <a:latin typeface="Meiryo UI" panose="020B0604030504040204" pitchFamily="50" charset="-128"/>
                          <a:ea typeface="Meiryo UI" panose="020B0604030504040204" pitchFamily="50" charset="-128"/>
                        </a:rPr>
                        <a:t>個別取込管理テーブルを受託領域へされたことに伴い、</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r>
                        <a:rPr kumimoji="1" lang="en-US" altLang="ja-JP" sz="1200" dirty="0" smtClean="0">
                          <a:latin typeface="Meiryo UI" panose="020B0604030504040204" pitchFamily="50" charset="-128"/>
                          <a:ea typeface="Meiryo UI" panose="020B0604030504040204" pitchFamily="50" charset="-128"/>
                        </a:rPr>
                        <a:t>SQL</a:t>
                      </a:r>
                      <a:r>
                        <a:rPr kumimoji="1" lang="ja-JP" altLang="en-US" sz="1200" dirty="0" smtClean="0">
                          <a:latin typeface="Meiryo UI" panose="020B0604030504040204" pitchFamily="50" charset="-128"/>
                          <a:ea typeface="Meiryo UI" panose="020B0604030504040204" pitchFamily="50" charset="-128"/>
                        </a:rPr>
                        <a:t>を改修（スキーマ名を変更）する。</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97003864"/>
                  </a:ext>
                </a:extLst>
              </a:tr>
              <a:tr h="457200">
                <a:tc vMerge="1">
                  <a:txBody>
                    <a:bodyPr/>
                    <a:lstStyle/>
                    <a:p>
                      <a:endParaRPr kumimoji="1" lang="ja-JP" altLang="en-US"/>
                    </a:p>
                  </a:txBody>
                  <a:tcPr/>
                </a:tc>
                <a:tc vMerge="1">
                  <a:txBody>
                    <a:bodyPr/>
                    <a:lstStyle/>
                    <a:p>
                      <a:endParaRPr kumimoji="1" lang="ja-JP" altLang="en-US"/>
                    </a:p>
                  </a:txBody>
                  <a:tcPr/>
                </a:tc>
                <a:tc>
                  <a:txBody>
                    <a:bodyPr/>
                    <a:lstStyle/>
                    <a:p>
                      <a:r>
                        <a:rPr lang="en-US" altLang="ja-JP" sz="1200" dirty="0" smtClean="0">
                          <a:latin typeface="Meiryo UI" panose="020B0604030504040204" pitchFamily="50" charset="-128"/>
                          <a:ea typeface="Meiryo UI" panose="020B0604030504040204" pitchFamily="50" charset="-128"/>
                        </a:rPr>
                        <a:t>4</a:t>
                      </a:r>
                      <a:endParaRPr lang="ja-JP" altLang="en-US" sz="1200" dirty="0">
                        <a:latin typeface="Meiryo UI" panose="020B0604030504040204" pitchFamily="50" charset="-128"/>
                        <a:ea typeface="Meiryo UI" panose="020B0604030504040204" pitchFamily="50" charset="-128"/>
                      </a:endParaRPr>
                    </a:p>
                  </a:txBody>
                  <a:tcPr/>
                </a:tc>
                <a:tc>
                  <a:txBody>
                    <a:bodyPr/>
                    <a:lstStyle/>
                    <a:p>
                      <a:pPr defTabSz="895327">
                        <a:defRPr/>
                      </a:pPr>
                      <a:r>
                        <a:rPr lang="ja-JP" altLang="en-US" sz="1200" kern="0" dirty="0" smtClean="0">
                          <a:solidFill>
                            <a:srgbClr val="404040"/>
                          </a:solidFill>
                          <a:latin typeface="Meiryo UI" panose="020B0604030504040204" pitchFamily="50" charset="-128"/>
                          <a:ea typeface="Meiryo UI" panose="020B0604030504040204" pitchFamily="50" charset="-128"/>
                        </a:rPr>
                        <a:t>利活用可否</a:t>
                      </a: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200" kern="0" dirty="0" smtClean="0">
                          <a:solidFill>
                            <a:srgbClr val="404040"/>
                          </a:solidFill>
                          <a:latin typeface="Meiryo UI" panose="020B0604030504040204" pitchFamily="50" charset="-128"/>
                          <a:ea typeface="Meiryo UI" panose="020B0604030504040204" pitchFamily="50" charset="-128"/>
                        </a:rPr>
                        <a:t>確認結果反映</a:t>
                      </a: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改修</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MML</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個別取込管理テーブルを受託領域へ移行されたことに伴い、</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SQL</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を改修（スキーマ名を変更）する。</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改修前は二次利用</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DB</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登録患者データテーブルを参照していた箇所を</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t>
                      </a:r>
                      <a:r>
                        <a:rPr lang="ja-JP" altLang="en-US" sz="1200" dirty="0" smtClean="0">
                          <a:solidFill>
                            <a:schemeClr val="tx1"/>
                          </a:solidFill>
                          <a:latin typeface="Meiryo UI" panose="020B0604030504040204" pitchFamily="50" charset="-128"/>
                          <a:ea typeface="Meiryo UI" panose="020B0604030504040204" pitchFamily="50" charset="-128"/>
                        </a:rPr>
                        <a:t>利活用可能患者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テーブルに変更する。</a:t>
                      </a:r>
                      <a:endPar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solidFill>
                            <a:schemeClr val="tx1"/>
                          </a:solidFill>
                          <a:latin typeface="Meiryo UI" panose="020B0604030504040204" pitchFamily="50" charset="-128"/>
                          <a:ea typeface="Meiryo UI" panose="020B0604030504040204" pitchFamily="50" charset="-128"/>
                        </a:rPr>
                        <a:t>取込済みでかつ利活用可能患者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テーブルに患者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が存在しないレコードは</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オプトアウト対象患者として、</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個別取込結果削除対象テーブルに</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en-US" altLang="ja-JP" sz="1200" dirty="0" smtClean="0">
                          <a:solidFill>
                            <a:schemeClr val="tx1"/>
                          </a:solidFill>
                          <a:latin typeface="Meiryo UI" panose="020B0604030504040204" pitchFamily="50" charset="-128"/>
                          <a:ea typeface="Meiryo UI" panose="020B0604030504040204" pitchFamily="50" charset="-128"/>
                        </a:rPr>
                        <a:t>zip_no</a:t>
                      </a:r>
                      <a:r>
                        <a:rPr lang="ja-JP" altLang="en-US" sz="1200" dirty="0" smtClean="0">
                          <a:solidFill>
                            <a:schemeClr val="tx1"/>
                          </a:solidFill>
                          <a:latin typeface="Meiryo UI" panose="020B0604030504040204" pitchFamily="50" charset="-128"/>
                          <a:ea typeface="Meiryo UI" panose="020B0604030504040204" pitchFamily="50" charset="-128"/>
                        </a:rPr>
                        <a:t>、</a:t>
                      </a:r>
                      <a:r>
                        <a:rPr lang="en-US" altLang="ja-JP" sz="1200" dirty="0" smtClean="0">
                          <a:solidFill>
                            <a:schemeClr val="tx1"/>
                          </a:solidFill>
                          <a:latin typeface="Meiryo UI" panose="020B0604030504040204" pitchFamily="50" charset="-128"/>
                          <a:ea typeface="Meiryo UI" panose="020B0604030504040204" pitchFamily="50" charset="-128"/>
                        </a:rPr>
                        <a:t>file_no</a:t>
                      </a:r>
                      <a:r>
                        <a:rPr lang="ja-JP" altLang="en-US" sz="1200" dirty="0" smtClean="0">
                          <a:solidFill>
                            <a:schemeClr val="tx1"/>
                          </a:solidFill>
                          <a:latin typeface="Meiryo UI" panose="020B0604030504040204" pitchFamily="50" charset="-128"/>
                          <a:ea typeface="Meiryo UI" panose="020B0604030504040204" pitchFamily="50" charset="-128"/>
                        </a:rPr>
                        <a:t>を格納するように改修する。</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en-US" altLang="ja-JP" sz="1200"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rPr>
                        <a:t>改修前は</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個別取込結果テーブルを直接削除していた処理の改修</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endPar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3038998293"/>
                  </a:ext>
                </a:extLst>
              </a:tr>
            </a:tbl>
          </a:graphicData>
        </a:graphic>
      </p:graphicFrame>
      <p:sp>
        <p:nvSpPr>
          <p:cNvPr id="5" name="正方形/長方形 4"/>
          <p:cNvSpPr/>
          <p:nvPr/>
        </p:nvSpPr>
        <p:spPr>
          <a:xfrm>
            <a:off x="1741335" y="1773141"/>
            <a:ext cx="5502303" cy="914400"/>
          </a:xfrm>
          <a:prstGeom prst="rect">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修正中</a:t>
            </a:r>
            <a:endParaRPr kumimoji="1" lang="ja-JP" altLang="en-US" dirty="0"/>
          </a:p>
        </p:txBody>
      </p:sp>
    </p:spTree>
    <p:extLst>
      <p:ext uri="{BB962C8B-B14F-4D97-AF65-F5344CB8AC3E}">
        <p14:creationId xmlns:p14="http://schemas.microsoft.com/office/powerpoint/2010/main" val="32708702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利活用観点での機能の改修</a:t>
            </a:r>
            <a:r>
              <a:rPr lang="ja-JP" altLang="en-US" sz="1800" b="1" dirty="0">
                <a:latin typeface="Meiryo UI" panose="020B0604030504040204" pitchFamily="50" charset="-128"/>
                <a:ea typeface="Meiryo UI" panose="020B0604030504040204" pitchFamily="50" charset="-128"/>
              </a:rPr>
              <a:t>概要</a:t>
            </a:r>
            <a:r>
              <a:rPr lang="ja-JP" altLang="en-US" sz="1800" b="1" dirty="0" smtClean="0">
                <a:latin typeface="Meiryo UI" panose="020B0604030504040204" pitchFamily="50" charset="-128"/>
                <a:ea typeface="Meiryo UI" panose="020B0604030504040204" pitchFamily="50" charset="-128"/>
              </a:rPr>
              <a:t>（</a:t>
            </a:r>
            <a:r>
              <a:rPr lang="en-US" altLang="ja-JP" sz="1800" b="1" dirty="0" smtClean="0">
                <a:latin typeface="Meiryo UI" panose="020B0604030504040204" pitchFamily="50" charset="-128"/>
                <a:ea typeface="Meiryo UI" panose="020B0604030504040204" pitchFamily="50" charset="-128"/>
              </a:rPr>
              <a:t>4/4</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nvPr>
        </p:nvGraphicFramePr>
        <p:xfrm>
          <a:off x="203689" y="696207"/>
          <a:ext cx="9640690" cy="5425440"/>
        </p:xfrm>
        <a:graphic>
          <a:graphicData uri="http://schemas.openxmlformats.org/drawingml/2006/table">
            <a:tbl>
              <a:tblPr firstRow="1" bandRow="1">
                <a:tableStyleId>{5940675A-B579-460E-94D1-54222C63F5DA}</a:tableStyleId>
              </a:tblPr>
              <a:tblGrid>
                <a:gridCol w="324856">
                  <a:extLst>
                    <a:ext uri="{9D8B030D-6E8A-4147-A177-3AD203B41FA5}">
                      <a16:colId xmlns:a16="http://schemas.microsoft.com/office/drawing/2014/main" val="1901548244"/>
                    </a:ext>
                  </a:extLst>
                </a:gridCol>
                <a:gridCol w="1137973">
                  <a:extLst>
                    <a:ext uri="{9D8B030D-6E8A-4147-A177-3AD203B41FA5}">
                      <a16:colId xmlns:a16="http://schemas.microsoft.com/office/drawing/2014/main" val="936978207"/>
                    </a:ext>
                  </a:extLst>
                </a:gridCol>
                <a:gridCol w="324856">
                  <a:extLst>
                    <a:ext uri="{9D8B030D-6E8A-4147-A177-3AD203B41FA5}">
                      <a16:colId xmlns:a16="http://schemas.microsoft.com/office/drawing/2014/main" val="3943144875"/>
                    </a:ext>
                  </a:extLst>
                </a:gridCol>
                <a:gridCol w="1303655">
                  <a:extLst>
                    <a:ext uri="{9D8B030D-6E8A-4147-A177-3AD203B41FA5}">
                      <a16:colId xmlns:a16="http://schemas.microsoft.com/office/drawing/2014/main" val="2930285302"/>
                    </a:ext>
                  </a:extLst>
                </a:gridCol>
                <a:gridCol w="574485">
                  <a:extLst>
                    <a:ext uri="{9D8B030D-6E8A-4147-A177-3AD203B41FA5}">
                      <a16:colId xmlns:a16="http://schemas.microsoft.com/office/drawing/2014/main" val="2197408253"/>
                    </a:ext>
                  </a:extLst>
                </a:gridCol>
                <a:gridCol w="5974865">
                  <a:extLst>
                    <a:ext uri="{9D8B030D-6E8A-4147-A177-3AD203B41FA5}">
                      <a16:colId xmlns:a16="http://schemas.microsoft.com/office/drawing/2014/main" val="2477558530"/>
                    </a:ext>
                  </a:extLst>
                </a:gridCol>
              </a:tblGrid>
              <a:tr h="195462">
                <a:tc gridSpan="2">
                  <a:txBody>
                    <a:bodyPr/>
                    <a:lstStyle/>
                    <a:p>
                      <a:r>
                        <a:rPr kumimoji="1" lang="ja-JP" altLang="en-US" sz="1400" b="1" dirty="0" smtClean="0">
                          <a:latin typeface="Meiryo UI" panose="020B0604030504040204" pitchFamily="50" charset="-128"/>
                          <a:ea typeface="Meiryo UI" panose="020B0604030504040204" pitchFamily="50" charset="-128"/>
                        </a:rPr>
                        <a:t>機能名</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gridSpan="2">
                  <a:txBody>
                    <a:bodyPr/>
                    <a:lstStyle/>
                    <a:p>
                      <a:r>
                        <a:rPr kumimoji="1" lang="ja-JP" altLang="en-US" sz="1400" b="1" dirty="0" smtClean="0">
                          <a:latin typeface="Meiryo UI" panose="020B0604030504040204" pitchFamily="50" charset="-128"/>
                          <a:ea typeface="Meiryo UI" panose="020B0604030504040204" pitchFamily="50" charset="-128"/>
                        </a:rPr>
                        <a:t>処理名</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a:txBody>
                    <a:bodyPr/>
                    <a:lstStyle/>
                    <a:p>
                      <a:r>
                        <a:rPr kumimoji="1" lang="ja-JP" altLang="en-US" sz="1400" b="1" dirty="0" smtClean="0">
                          <a:latin typeface="Meiryo UI" panose="020B0604030504040204" pitchFamily="50" charset="-128"/>
                          <a:ea typeface="Meiryo UI" panose="020B0604030504040204" pitchFamily="50" charset="-128"/>
                        </a:rPr>
                        <a:t>区分</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ja-JP" altLang="en-US" sz="1400" b="1" dirty="0" smtClean="0">
                          <a:latin typeface="Meiryo UI" panose="020B0604030504040204" pitchFamily="50" charset="-128"/>
                          <a:ea typeface="Meiryo UI" panose="020B0604030504040204" pitchFamily="50" charset="-128"/>
                        </a:rPr>
                        <a:t>概要</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3434522661"/>
                  </a:ext>
                </a:extLst>
              </a:tr>
              <a:tr h="457200">
                <a:tc rowSpan="4">
                  <a:txBody>
                    <a:bodyPr/>
                    <a:lstStyle/>
                    <a:p>
                      <a:r>
                        <a:rPr lang="en-US" altLang="ja-JP" sz="1200" dirty="0" smtClean="0">
                          <a:latin typeface="Meiryo UI" panose="020B0604030504040204" pitchFamily="50" charset="-128"/>
                          <a:ea typeface="Meiryo UI" panose="020B0604030504040204" pitchFamily="50" charset="-128"/>
                        </a:rPr>
                        <a:t>3</a:t>
                      </a:r>
                      <a:endParaRPr lang="ja-JP" altLang="en-US" sz="1200" dirty="0">
                        <a:latin typeface="Meiryo UI" panose="020B0604030504040204" pitchFamily="50" charset="-128"/>
                        <a:ea typeface="Meiryo UI" panose="020B0604030504040204" pitchFamily="50" charset="-128"/>
                      </a:endParaRPr>
                    </a:p>
                  </a:txBody>
                  <a:tcPr/>
                </a:tc>
                <a:tc rowSpan="4">
                  <a:txBody>
                    <a:bodyPr/>
                    <a:lstStyle/>
                    <a:p>
                      <a:r>
                        <a:rPr lang="en-US" altLang="ja-JP" sz="1200" dirty="0" smtClean="0">
                          <a:latin typeface="Meiryo UI" panose="020B0604030504040204" pitchFamily="50" charset="-128"/>
                          <a:ea typeface="Meiryo UI" panose="020B0604030504040204" pitchFamily="50" charset="-128"/>
                        </a:rPr>
                        <a:t>MML</a:t>
                      </a:r>
                      <a:r>
                        <a:rPr lang="ja-JP" altLang="en-US" sz="1200" dirty="0" smtClean="0">
                          <a:latin typeface="Meiryo UI" panose="020B0604030504040204" pitchFamily="50" charset="-128"/>
                          <a:ea typeface="Meiryo UI" panose="020B0604030504040204" pitchFamily="50" charset="-128"/>
                        </a:rPr>
                        <a:t>個別取込</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en-US" altLang="ja-JP" sz="1200" dirty="0" smtClean="0">
                          <a:latin typeface="Meiryo UI" panose="020B0604030504040204" pitchFamily="50" charset="-128"/>
                          <a:ea typeface="Meiryo UI" panose="020B0604030504040204" pitchFamily="50" charset="-128"/>
                        </a:rPr>
                        <a:t>5</a:t>
                      </a:r>
                      <a:endParaRPr lang="ja-JP" altLang="en-US" sz="1200" dirty="0">
                        <a:latin typeface="Meiryo UI" panose="020B0604030504040204" pitchFamily="50" charset="-128"/>
                        <a:ea typeface="Meiryo UI" panose="020B0604030504040204" pitchFamily="50" charset="-128"/>
                      </a:endParaRPr>
                    </a:p>
                  </a:txBody>
                  <a:tcPr/>
                </a:tc>
                <a:tc>
                  <a:txBody>
                    <a:bodyPr/>
                    <a:lstStyle/>
                    <a:p>
                      <a:pPr defTabSz="895327">
                        <a:defRPr/>
                      </a:pPr>
                      <a:r>
                        <a:rPr lang="en-US" altLang="ja-JP" sz="1200" kern="0" dirty="0" smtClean="0">
                          <a:solidFill>
                            <a:srgbClr val="404040"/>
                          </a:solidFill>
                          <a:latin typeface="Meiryo UI" panose="020B0604030504040204" pitchFamily="50" charset="-128"/>
                          <a:ea typeface="Meiryo UI" panose="020B0604030504040204" pitchFamily="50" charset="-128"/>
                        </a:rPr>
                        <a:t>MML</a:t>
                      </a:r>
                      <a:r>
                        <a:rPr lang="ja-JP" altLang="en-US" sz="1200" kern="0" dirty="0" smtClean="0">
                          <a:solidFill>
                            <a:srgbClr val="404040"/>
                          </a:solidFill>
                          <a:latin typeface="Meiryo UI" panose="020B0604030504040204" pitchFamily="50" charset="-128"/>
                          <a:ea typeface="Meiryo UI" panose="020B0604030504040204" pitchFamily="50" charset="-128"/>
                        </a:rPr>
                        <a:t>ファイル読込</a:t>
                      </a: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改修</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MML</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個別取込管理テーブルを受託領域へ移行されたことに伴い、</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SQL</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を改修（スキーマ名を変更）する。</a:t>
                      </a:r>
                      <a:endPar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MML</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ファイルの読込結果データ上に存在する全患者</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ID</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の情報を</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MML</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個別取込</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取込前確認テーブルに格納するよう改修する。</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改修前は読込結果データを直接</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MML</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個別取込結果テーブルに反映していた処理の改修</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endPar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2531926239"/>
                  </a:ext>
                </a:extLst>
              </a:tr>
              <a:tr h="457200">
                <a:tc vMerge="1">
                  <a:txBody>
                    <a:bodyPr/>
                    <a:lstStyle/>
                    <a:p>
                      <a:endParaRPr kumimoji="1" lang="ja-JP" altLang="en-US"/>
                    </a:p>
                  </a:txBody>
                  <a:tcPr/>
                </a:tc>
                <a:tc vMerge="1">
                  <a:txBody>
                    <a:bodyPr/>
                    <a:lstStyle/>
                    <a:p>
                      <a:endParaRPr kumimoji="1" lang="ja-JP" altLang="en-US"/>
                    </a:p>
                  </a:txBody>
                  <a:tcPr/>
                </a:tc>
                <a:tc>
                  <a:txBody>
                    <a:bodyPr/>
                    <a:lstStyle/>
                    <a:p>
                      <a:r>
                        <a:rPr lang="en-US" altLang="ja-JP" sz="1200" dirty="0" smtClean="0">
                          <a:latin typeface="Meiryo UI" panose="020B0604030504040204" pitchFamily="50" charset="-128"/>
                          <a:ea typeface="Meiryo UI" panose="020B0604030504040204" pitchFamily="50" charset="-128"/>
                        </a:rPr>
                        <a:t>6</a:t>
                      </a:r>
                      <a:endParaRPr lang="ja-JP" altLang="en-US" sz="1200" dirty="0">
                        <a:latin typeface="Meiryo UI" panose="020B0604030504040204" pitchFamily="50" charset="-128"/>
                        <a:ea typeface="Meiryo UI" panose="020B0604030504040204" pitchFamily="50" charset="-128"/>
                      </a:endParaRPr>
                    </a:p>
                  </a:txBody>
                  <a:tcPr/>
                </a:tc>
                <a:tc>
                  <a:txBody>
                    <a:bodyPr/>
                    <a:lstStyle/>
                    <a:p>
                      <a:pPr defTabSz="895327">
                        <a:defRPr/>
                      </a:pPr>
                      <a:r>
                        <a:rPr lang="en-US" altLang="ja-JP" sz="1200" kern="0" dirty="0" smtClean="0">
                          <a:solidFill>
                            <a:srgbClr val="404040"/>
                          </a:solidFill>
                          <a:latin typeface="Meiryo UI" panose="020B0604030504040204" pitchFamily="50" charset="-128"/>
                          <a:ea typeface="Meiryo UI" panose="020B0604030504040204" pitchFamily="50" charset="-128"/>
                        </a:rPr>
                        <a:t>MML</a:t>
                      </a:r>
                      <a:r>
                        <a:rPr lang="ja-JP" altLang="en-US" sz="1200" kern="0" dirty="0" smtClean="0">
                          <a:solidFill>
                            <a:srgbClr val="404040"/>
                          </a:solidFill>
                          <a:latin typeface="Meiryo UI" panose="020B0604030504040204" pitchFamily="50" charset="-128"/>
                          <a:ea typeface="Meiryo UI" panose="020B0604030504040204" pitchFamily="50" charset="-128"/>
                        </a:rPr>
                        <a:t>個別取込</a:t>
                      </a: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200" kern="0" dirty="0" smtClean="0">
                          <a:solidFill>
                            <a:srgbClr val="404040"/>
                          </a:solidFill>
                          <a:latin typeface="Meiryo UI" panose="020B0604030504040204" pitchFamily="50" charset="-128"/>
                          <a:ea typeface="Meiryo UI" panose="020B0604030504040204" pitchFamily="50" charset="-128"/>
                        </a:rPr>
                        <a:t>取込前確認</a:t>
                      </a: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新規</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MML</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個別取込 取込前確認テーブルに格納されている全患者</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ID</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が利活用可能患者</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ID</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テーブルに登録されていることを確認し、施設ごとに確認した結果を出力する処理を追加する。</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endPar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3813328698"/>
                  </a:ext>
                </a:extLst>
              </a:tr>
              <a:tr h="457200">
                <a:tc vMerge="1">
                  <a:txBody>
                    <a:bodyPr/>
                    <a:lstStyle/>
                    <a:p>
                      <a:endParaRPr kumimoji="1" lang="ja-JP" altLang="en-US"/>
                    </a:p>
                  </a:txBody>
                  <a:tcPr/>
                </a:tc>
                <a:tc vMerge="1">
                  <a:txBody>
                    <a:bodyPr/>
                    <a:lstStyle/>
                    <a:p>
                      <a:endParaRPr kumimoji="1" lang="ja-JP" altLang="en-US"/>
                    </a:p>
                  </a:txBody>
                  <a:tcPr/>
                </a:tc>
                <a:tc>
                  <a:txBody>
                    <a:bodyPr/>
                    <a:lstStyle/>
                    <a:p>
                      <a:r>
                        <a:rPr lang="en-US" altLang="ja-JP" sz="1200" dirty="0" smtClean="0">
                          <a:latin typeface="Meiryo UI" panose="020B0604030504040204" pitchFamily="50" charset="-128"/>
                          <a:ea typeface="Meiryo UI" panose="020B0604030504040204" pitchFamily="50" charset="-128"/>
                        </a:rPr>
                        <a:t>7</a:t>
                      </a:r>
                      <a:endParaRPr lang="ja-JP" altLang="en-US" sz="1200" dirty="0">
                        <a:latin typeface="Meiryo UI" panose="020B0604030504040204" pitchFamily="50" charset="-128"/>
                        <a:ea typeface="Meiryo UI" panose="020B0604030504040204" pitchFamily="50" charset="-128"/>
                      </a:endParaRPr>
                    </a:p>
                  </a:txBody>
                  <a:tcPr/>
                </a:tc>
                <a:tc>
                  <a:txBody>
                    <a:bodyPr/>
                    <a:lstStyle/>
                    <a:p>
                      <a:pPr defTabSz="895327">
                        <a:defRPr/>
                      </a:pPr>
                      <a:r>
                        <a:rPr lang="en-US" altLang="ja-JP" sz="1200" kern="0" dirty="0" smtClean="0">
                          <a:solidFill>
                            <a:srgbClr val="404040"/>
                          </a:solidFill>
                          <a:latin typeface="Meiryo UI" panose="020B0604030504040204" pitchFamily="50" charset="-128"/>
                          <a:ea typeface="Meiryo UI" panose="020B0604030504040204" pitchFamily="50" charset="-128"/>
                        </a:rPr>
                        <a:t>MML</a:t>
                      </a:r>
                      <a:r>
                        <a:rPr lang="ja-JP" altLang="en-US" sz="1200" kern="0" dirty="0" smtClean="0">
                          <a:solidFill>
                            <a:srgbClr val="404040"/>
                          </a:solidFill>
                          <a:latin typeface="Meiryo UI" panose="020B0604030504040204" pitchFamily="50" charset="-128"/>
                          <a:ea typeface="Meiryo UI" panose="020B0604030504040204" pitchFamily="50" charset="-128"/>
                        </a:rPr>
                        <a:t>個別取込</a:t>
                      </a: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200" kern="0" dirty="0" smtClean="0">
                          <a:solidFill>
                            <a:srgbClr val="404040"/>
                          </a:solidFill>
                          <a:latin typeface="Meiryo UI" panose="020B0604030504040204" pitchFamily="50" charset="-128"/>
                          <a:ea typeface="Meiryo UI" panose="020B0604030504040204" pitchFamily="50" charset="-128"/>
                        </a:rPr>
                        <a:t>認定領域反映</a:t>
                      </a: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新規</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上書き削除対象テーブルにデータが存在する場合、上書き削除対象テーブルにデータを</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認定領域に反映し、</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MML</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個別取込結果テーブルから対象の</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zip_no</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のレコードを削除する</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処理を追加する。</a:t>
                      </a:r>
                      <a:endPar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削除対象テーブルにデータが存在する場合、削除対象テーブルにデータを認定領域に反映し、</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MML</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個別取込結果テーブルから対象の</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zip_no</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file_no</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のレコードを削除する処理を</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追加する。</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endPar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MML</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ファイルの読込結果データを</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MML</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個別取込結果テーブルに反映する処理を追加する。</a:t>
                      </a:r>
                      <a:endPar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MML</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個別取込結果テーブル上に存在する全患者</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ID</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の情報を</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MML</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個別取込</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取込後確認テーブルに格納するよう改修する。</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endPar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2199283608"/>
                  </a:ext>
                </a:extLst>
              </a:tr>
              <a:tr h="457200">
                <a:tc vMerge="1">
                  <a:txBody>
                    <a:bodyPr/>
                    <a:lstStyle/>
                    <a:p>
                      <a:endParaRPr kumimoji="1" lang="ja-JP" altLang="en-US"/>
                    </a:p>
                  </a:txBody>
                  <a:tcPr/>
                </a:tc>
                <a:tc vMerge="1">
                  <a:txBody>
                    <a:bodyPr/>
                    <a:lstStyle/>
                    <a:p>
                      <a:endParaRPr kumimoji="1" lang="ja-JP" altLang="en-US"/>
                    </a:p>
                  </a:txBody>
                  <a:tcPr/>
                </a:tc>
                <a:tc>
                  <a:txBody>
                    <a:bodyPr/>
                    <a:lstStyle/>
                    <a:p>
                      <a:r>
                        <a:rPr lang="en-US" altLang="ja-JP" sz="1200" dirty="0" smtClean="0">
                          <a:latin typeface="Meiryo UI" panose="020B0604030504040204" pitchFamily="50" charset="-128"/>
                          <a:ea typeface="Meiryo UI" panose="020B0604030504040204" pitchFamily="50" charset="-128"/>
                        </a:rPr>
                        <a:t>8</a:t>
                      </a:r>
                      <a:endParaRPr lang="ja-JP" altLang="en-US" sz="1200" dirty="0">
                        <a:latin typeface="Meiryo UI" panose="020B0604030504040204" pitchFamily="50" charset="-128"/>
                        <a:ea typeface="Meiryo UI" panose="020B0604030504040204" pitchFamily="50" charset="-128"/>
                      </a:endParaRPr>
                    </a:p>
                  </a:txBody>
                  <a:tcPr/>
                </a:tc>
                <a:tc>
                  <a:txBody>
                    <a:bodyPr/>
                    <a:lstStyle/>
                    <a:p>
                      <a:pPr defTabSz="895327">
                        <a:defRPr/>
                      </a:pPr>
                      <a:r>
                        <a:rPr lang="en-US" altLang="ja-JP" sz="1200" kern="0" dirty="0" smtClean="0">
                          <a:solidFill>
                            <a:srgbClr val="404040"/>
                          </a:solidFill>
                          <a:latin typeface="Meiryo UI" panose="020B0604030504040204" pitchFamily="50" charset="-128"/>
                          <a:ea typeface="Meiryo UI" panose="020B0604030504040204" pitchFamily="50" charset="-128"/>
                        </a:rPr>
                        <a:t>MML</a:t>
                      </a:r>
                      <a:r>
                        <a:rPr lang="ja-JP" altLang="en-US" sz="1200" kern="0" dirty="0" smtClean="0">
                          <a:solidFill>
                            <a:srgbClr val="404040"/>
                          </a:solidFill>
                          <a:latin typeface="Meiryo UI" panose="020B0604030504040204" pitchFamily="50" charset="-128"/>
                          <a:ea typeface="Meiryo UI" panose="020B0604030504040204" pitchFamily="50" charset="-128"/>
                        </a:rPr>
                        <a:t>個別取込</a:t>
                      </a: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200" kern="0" dirty="0" smtClean="0">
                          <a:solidFill>
                            <a:srgbClr val="404040"/>
                          </a:solidFill>
                          <a:latin typeface="Meiryo UI" panose="020B0604030504040204" pitchFamily="50" charset="-128"/>
                          <a:ea typeface="Meiryo UI" panose="020B0604030504040204" pitchFamily="50" charset="-128"/>
                        </a:rPr>
                        <a:t>取込後確認</a:t>
                      </a: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新規</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MML</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個別取込 取込後確認テーブルに格納されている全患者</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ID</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が利活用可能患者</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ID</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テーブルに登録されていることを確認し、施設ごとに確認した結果を出力する処理を追加する。</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endPar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1746852184"/>
                  </a:ext>
                </a:extLst>
              </a:tr>
            </a:tbl>
          </a:graphicData>
        </a:graphic>
      </p:graphicFrame>
      <p:sp>
        <p:nvSpPr>
          <p:cNvPr id="5" name="正方形/長方形 4"/>
          <p:cNvSpPr/>
          <p:nvPr/>
        </p:nvSpPr>
        <p:spPr>
          <a:xfrm>
            <a:off x="1741335" y="1773141"/>
            <a:ext cx="5502303" cy="914400"/>
          </a:xfrm>
          <a:prstGeom prst="rect">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修正中</a:t>
            </a:r>
            <a:endParaRPr kumimoji="1" lang="ja-JP" altLang="en-US" dirty="0"/>
          </a:p>
        </p:txBody>
      </p:sp>
    </p:spTree>
    <p:extLst>
      <p:ext uri="{BB962C8B-B14F-4D97-AF65-F5344CB8AC3E}">
        <p14:creationId xmlns:p14="http://schemas.microsoft.com/office/powerpoint/2010/main" val="457000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Meiryo UI" panose="020B0604030504040204" pitchFamily="50" charset="-128"/>
                <a:ea typeface="Meiryo UI" panose="020B0604030504040204" pitchFamily="50" charset="-128"/>
              </a:rPr>
              <a:t>１</a:t>
            </a:r>
            <a:r>
              <a:rPr lang="en-US" altLang="ja-JP"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妥当性確認の結果報告方法</a:t>
            </a:r>
            <a:endParaRPr kumimoji="1" lang="ja-JP" altLang="en-US" dirty="0"/>
          </a:p>
        </p:txBody>
      </p:sp>
    </p:spTree>
    <p:extLst>
      <p:ext uri="{BB962C8B-B14F-4D97-AF65-F5344CB8AC3E}">
        <p14:creationId xmlns:p14="http://schemas.microsoft.com/office/powerpoint/2010/main" val="11757783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rPr>
              <a:t>３</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 試験結果報告</a:t>
            </a:r>
            <a:endParaRPr kumimoji="1" lang="ja-JP" altLang="en-US" dirty="0"/>
          </a:p>
        </p:txBody>
      </p:sp>
    </p:spTree>
    <p:extLst>
      <p:ext uri="{BB962C8B-B14F-4D97-AF65-F5344CB8AC3E}">
        <p14:creationId xmlns:p14="http://schemas.microsoft.com/office/powerpoint/2010/main" val="9754205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a:latin typeface="Meiryo UI" panose="020B0604030504040204" pitchFamily="50" charset="-128"/>
                <a:ea typeface="Meiryo UI" panose="020B0604030504040204" pitchFamily="50" charset="-128"/>
              </a:rPr>
              <a:t>試験概要</a:t>
            </a:r>
          </a:p>
        </p:txBody>
      </p:sp>
      <p:graphicFrame>
        <p:nvGraphicFramePr>
          <p:cNvPr id="4" name="表 3"/>
          <p:cNvGraphicFramePr>
            <a:graphicFrameLocks noGrp="1"/>
          </p:cNvGraphicFramePr>
          <p:nvPr>
            <p:extLst/>
          </p:nvPr>
        </p:nvGraphicFramePr>
        <p:xfrm>
          <a:off x="369881" y="1169771"/>
          <a:ext cx="9084220" cy="3139440"/>
        </p:xfrm>
        <a:graphic>
          <a:graphicData uri="http://schemas.openxmlformats.org/drawingml/2006/table">
            <a:tbl>
              <a:tblPr firstRow="1" bandRow="1">
                <a:tableStyleId>{5940675A-B579-460E-94D1-54222C63F5DA}</a:tableStyleId>
              </a:tblPr>
              <a:tblGrid>
                <a:gridCol w="1514578">
                  <a:extLst>
                    <a:ext uri="{9D8B030D-6E8A-4147-A177-3AD203B41FA5}">
                      <a16:colId xmlns:a16="http://schemas.microsoft.com/office/drawing/2014/main" val="1122922543"/>
                    </a:ext>
                  </a:extLst>
                </a:gridCol>
                <a:gridCol w="310101">
                  <a:extLst>
                    <a:ext uri="{9D8B030D-6E8A-4147-A177-3AD203B41FA5}">
                      <a16:colId xmlns:a16="http://schemas.microsoft.com/office/drawing/2014/main" val="1901548244"/>
                    </a:ext>
                  </a:extLst>
                </a:gridCol>
                <a:gridCol w="1160890">
                  <a:extLst>
                    <a:ext uri="{9D8B030D-6E8A-4147-A177-3AD203B41FA5}">
                      <a16:colId xmlns:a16="http://schemas.microsoft.com/office/drawing/2014/main" val="3942149467"/>
                    </a:ext>
                  </a:extLst>
                </a:gridCol>
                <a:gridCol w="6098651">
                  <a:extLst>
                    <a:ext uri="{9D8B030D-6E8A-4147-A177-3AD203B41FA5}">
                      <a16:colId xmlns:a16="http://schemas.microsoft.com/office/drawing/2014/main" val="3897804802"/>
                    </a:ext>
                  </a:extLst>
                </a:gridCol>
              </a:tblGrid>
              <a:tr h="0">
                <a:tc>
                  <a:txBody>
                    <a:bodyPr/>
                    <a:lstStyle/>
                    <a:p>
                      <a:r>
                        <a:rPr kumimoji="1" lang="ja-JP" altLang="en-US" sz="1400" b="1" dirty="0" smtClean="0">
                          <a:latin typeface="Meiryo UI" panose="020B0604030504040204" pitchFamily="50" charset="-128"/>
                          <a:ea typeface="Meiryo UI" panose="020B0604030504040204" pitchFamily="50" charset="-128"/>
                        </a:rPr>
                        <a:t>工程</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gridSpan="2">
                  <a:txBody>
                    <a:bodyPr/>
                    <a:lstStyle/>
                    <a:p>
                      <a:r>
                        <a:rPr kumimoji="1" lang="ja-JP" altLang="en-US" sz="1400" b="1" dirty="0" smtClean="0">
                          <a:latin typeface="Meiryo UI" panose="020B0604030504040204" pitchFamily="50" charset="-128"/>
                          <a:ea typeface="Meiryo UI" panose="020B0604030504040204" pitchFamily="50" charset="-128"/>
                        </a:rPr>
                        <a:t>試験観点</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a:txBody>
                    <a:bodyPr/>
                    <a:lstStyle/>
                    <a:p>
                      <a:r>
                        <a:rPr kumimoji="1" lang="ja-JP" altLang="en-US" sz="1400" b="1" dirty="0" smtClean="0">
                          <a:latin typeface="Meiryo UI" panose="020B0604030504040204" pitchFamily="50" charset="-128"/>
                          <a:ea typeface="Meiryo UI" panose="020B0604030504040204" pitchFamily="50" charset="-128"/>
                        </a:rPr>
                        <a:t>試験内容</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3434522661"/>
                  </a:ext>
                </a:extLst>
              </a:tr>
              <a:tr h="207096">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lang="ja-JP" altLang="en-US" sz="1200" dirty="0" smtClean="0">
                          <a:latin typeface="Meiryo UI" panose="020B0604030504040204" pitchFamily="50" charset="-128"/>
                          <a:ea typeface="Meiryo UI" panose="020B0604030504040204" pitchFamily="50" charset="-128"/>
                        </a:rPr>
                        <a:t>単体試験（</a:t>
                      </a:r>
                      <a:r>
                        <a:rPr lang="en-US" altLang="ja-JP" sz="1200" dirty="0" smtClean="0">
                          <a:latin typeface="Meiryo UI" panose="020B0604030504040204" pitchFamily="50" charset="-128"/>
                          <a:ea typeface="Meiryo UI" panose="020B0604030504040204" pitchFamily="50" charset="-128"/>
                        </a:rPr>
                        <a:t>UT</a:t>
                      </a:r>
                      <a:r>
                        <a:rPr lang="ja-JP" altLang="en-US" sz="1200" dirty="0" smtClean="0">
                          <a:latin typeface="Meiryo UI" panose="020B0604030504040204" pitchFamily="50" charset="-128"/>
                          <a:ea typeface="Meiryo UI" panose="020B0604030504040204" pitchFamily="50" charset="-128"/>
                        </a:rPr>
                        <a:t>）</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en-US" altLang="ja-JP" sz="1200" dirty="0" smtClean="0">
                          <a:latin typeface="Meiryo UI" panose="020B0604030504040204" pitchFamily="50" charset="-128"/>
                          <a:ea typeface="Meiryo UI" panose="020B0604030504040204" pitchFamily="50" charset="-128"/>
                        </a:rPr>
                        <a:t>1</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構造試験</a:t>
                      </a:r>
                      <a:endParaRPr lang="ja-JP" altLang="en-US" sz="1200" dirty="0">
                        <a:latin typeface="Meiryo UI" panose="020B0604030504040204" pitchFamily="50" charset="-128"/>
                        <a:ea typeface="Meiryo UI" panose="020B0604030504040204" pitchFamily="50" charset="-128"/>
                      </a:endParaRPr>
                    </a:p>
                  </a:txBody>
                  <a:tcPr/>
                </a:tc>
                <a:tc>
                  <a:txBody>
                    <a:bodyPr/>
                    <a:lstStyle/>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改修を行った各コンポーネント（</a:t>
                      </a:r>
                      <a:r>
                        <a:rPr lang="en-US" altLang="ja-JP" sz="1200" dirty="0" smtClean="0">
                          <a:latin typeface="Meiryo UI" panose="020B0604030504040204" pitchFamily="50" charset="-128"/>
                          <a:ea typeface="Meiryo UI" panose="020B0604030504040204" pitchFamily="50" charset="-128"/>
                        </a:rPr>
                        <a:t>Python</a:t>
                      </a:r>
                      <a:r>
                        <a:rPr lang="ja-JP" altLang="en-US" sz="1200" dirty="0" smtClean="0">
                          <a:latin typeface="Meiryo UI" panose="020B0604030504040204" pitchFamily="50" charset="-128"/>
                          <a:ea typeface="Meiryo UI" panose="020B0604030504040204" pitchFamily="50" charset="-128"/>
                        </a:rPr>
                        <a:t>スクリプト、</a:t>
                      </a:r>
                      <a:r>
                        <a:rPr lang="en-US" altLang="ja-JP" sz="1200" dirty="0" smtClean="0">
                          <a:latin typeface="Meiryo UI" panose="020B0604030504040204" pitchFamily="50" charset="-128"/>
                          <a:ea typeface="Meiryo UI" panose="020B0604030504040204" pitchFamily="50" charset="-128"/>
                        </a:rPr>
                        <a:t>SQL</a:t>
                      </a:r>
                      <a:r>
                        <a:rPr lang="ja-JP" altLang="en-US" sz="1200" dirty="0" smtClean="0">
                          <a:latin typeface="Meiryo UI" panose="020B0604030504040204" pitchFamily="50" charset="-128"/>
                          <a:ea typeface="Meiryo UI" panose="020B0604030504040204" pitchFamily="50" charset="-128"/>
                        </a:rPr>
                        <a:t>）の全条件（分岐）網羅で想定した動作することを確認する。</a:t>
                      </a: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59240022"/>
                  </a:ext>
                </a:extLst>
              </a:tr>
              <a:tr h="207096">
                <a:tc rowSpan="3">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lang="ja-JP" altLang="en-US" sz="1200" dirty="0" smtClean="0">
                          <a:latin typeface="Meiryo UI" panose="020B0604030504040204" pitchFamily="50" charset="-128"/>
                          <a:ea typeface="Meiryo UI" panose="020B0604030504040204" pitchFamily="50" charset="-128"/>
                        </a:rPr>
                        <a:t>結合試験（</a:t>
                      </a:r>
                      <a:r>
                        <a:rPr lang="en-US" altLang="ja-JP" sz="1200" dirty="0" smtClean="0">
                          <a:latin typeface="Meiryo UI" panose="020B0604030504040204" pitchFamily="50" charset="-128"/>
                          <a:ea typeface="Meiryo UI" panose="020B0604030504040204" pitchFamily="50" charset="-128"/>
                        </a:rPr>
                        <a:t>IT</a:t>
                      </a:r>
                      <a:r>
                        <a:rPr lang="ja-JP" altLang="en-US" sz="1200" dirty="0" smtClean="0">
                          <a:latin typeface="Meiryo UI" panose="020B0604030504040204" pitchFamily="50" charset="-128"/>
                          <a:ea typeface="Meiryo UI" panose="020B0604030504040204" pitchFamily="50" charset="-128"/>
                        </a:rPr>
                        <a:t>）</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en-US" altLang="ja-JP" sz="1200" dirty="0" smtClean="0">
                          <a:latin typeface="Meiryo UI" panose="020B0604030504040204" pitchFamily="50" charset="-128"/>
                          <a:ea typeface="Meiryo UI" panose="020B0604030504040204" pitchFamily="50" charset="-128"/>
                        </a:rPr>
                        <a:t>1</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機能試験</a:t>
                      </a:r>
                      <a:endParaRPr lang="ja-JP" altLang="en-US" sz="1200" dirty="0">
                        <a:latin typeface="Meiryo UI" panose="020B0604030504040204" pitchFamily="50" charset="-128"/>
                        <a:ea typeface="Meiryo UI" panose="020B0604030504040204" pitchFamily="50" charset="-128"/>
                      </a:endParaRPr>
                    </a:p>
                  </a:txBody>
                  <a:tcPr/>
                </a:tc>
                <a:tc>
                  <a:txBody>
                    <a:bodyPr/>
                    <a:lstStyle/>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改修を行った各処理（ジョブ）が想定した動作をすることを確認する。</a:t>
                      </a: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08723217"/>
                  </a:ext>
                </a:extLst>
              </a:tr>
              <a:tr h="207096">
                <a:tc vMerge="1">
                  <a:txBody>
                    <a:bodyPr/>
                    <a:lstStyle/>
                    <a:p>
                      <a:endParaRPr kumimoji="1" lang="ja-JP" altLang="en-US"/>
                    </a:p>
                  </a:txBody>
                  <a:tcPr/>
                </a:tc>
                <a:tc>
                  <a:txBody>
                    <a:bodyPr/>
                    <a:lstStyle/>
                    <a:p>
                      <a:r>
                        <a:rPr lang="en-US" altLang="ja-JP" sz="1200" dirty="0" smtClean="0">
                          <a:latin typeface="Meiryo UI" panose="020B0604030504040204" pitchFamily="50" charset="-128"/>
                          <a:ea typeface="Meiryo UI" panose="020B0604030504040204" pitchFamily="50" charset="-128"/>
                        </a:rPr>
                        <a:t>2</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非機能試験</a:t>
                      </a:r>
                      <a:endParaRPr lang="ja-JP" altLang="en-US" sz="1200" dirty="0">
                        <a:latin typeface="Meiryo UI" panose="020B0604030504040204" pitchFamily="50" charset="-128"/>
                        <a:ea typeface="Meiryo UI" panose="020B0604030504040204" pitchFamily="50" charset="-128"/>
                      </a:endParaRPr>
                    </a:p>
                  </a:txBody>
                  <a:tcPr/>
                </a:tc>
                <a:tc>
                  <a:txBody>
                    <a:bodyPr/>
                    <a:lstStyle/>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latin typeface="Meiryo UI" panose="020B0604030504040204" pitchFamily="50" charset="-128"/>
                          <a:ea typeface="Meiryo UI" panose="020B0604030504040204" pitchFamily="50" charset="-128"/>
                        </a:rPr>
                        <a:t>改修を行った各処理</a:t>
                      </a:r>
                      <a:r>
                        <a:rPr lang="ja-JP" altLang="en-US" sz="1200" dirty="0" smtClean="0">
                          <a:latin typeface="Meiryo UI" panose="020B0604030504040204" pitchFamily="50" charset="-128"/>
                          <a:ea typeface="Meiryo UI" panose="020B0604030504040204" pitchFamily="50" charset="-128"/>
                        </a:rPr>
                        <a:t>（ジョブ）</a:t>
                      </a:r>
                      <a:r>
                        <a:rPr kumimoji="1" lang="ja-JP" altLang="en-US" sz="1200" dirty="0" smtClean="0">
                          <a:latin typeface="Meiryo UI" panose="020B0604030504040204" pitchFamily="50" charset="-128"/>
                          <a:ea typeface="Meiryo UI" panose="020B0604030504040204" pitchFamily="50" charset="-128"/>
                        </a:rPr>
                        <a:t>の処理時間が想定した時間で完了することを確認する。</a:t>
                      </a: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17749142"/>
                  </a:ext>
                </a:extLst>
              </a:tr>
              <a:tr h="207096">
                <a:tc vMerge="1">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ja-JP" altLang="en-US" sz="1200" dirty="0">
                        <a:latin typeface="Meiryo UI" panose="020B0604030504040204" pitchFamily="50" charset="-128"/>
                        <a:ea typeface="Meiryo UI" panose="020B0604030504040204" pitchFamily="50" charset="-128"/>
                      </a:endParaRPr>
                    </a:p>
                  </a:txBody>
                  <a:tcPr/>
                </a:tc>
                <a:tc>
                  <a:txBody>
                    <a:bodyPr/>
                    <a:lstStyle/>
                    <a:p>
                      <a:r>
                        <a:rPr lang="en-US" altLang="ja-JP" sz="1200" dirty="0" smtClean="0">
                          <a:latin typeface="Meiryo UI" panose="020B0604030504040204" pitchFamily="50" charset="-128"/>
                          <a:ea typeface="Meiryo UI" panose="020B0604030504040204" pitchFamily="50" charset="-128"/>
                        </a:rPr>
                        <a:t>3</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回帰試験</a:t>
                      </a:r>
                      <a:endParaRPr lang="ja-JP" altLang="en-US" sz="1200" dirty="0">
                        <a:latin typeface="Meiryo UI" panose="020B0604030504040204" pitchFamily="50" charset="-128"/>
                        <a:ea typeface="Meiryo UI" panose="020B0604030504040204" pitchFamily="50" charset="-128"/>
                      </a:endParaRPr>
                    </a:p>
                  </a:txBody>
                  <a:tcPr/>
                </a:tc>
                <a:tc>
                  <a:txBody>
                    <a:bodyPr/>
                    <a:lstStyle/>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latin typeface="Meiryo UI" panose="020B0604030504040204" pitchFamily="50" charset="-128"/>
                          <a:ea typeface="Meiryo UI" panose="020B0604030504040204" pitchFamily="50" charset="-128"/>
                        </a:rPr>
                        <a:t>改修を行った各機能</a:t>
                      </a:r>
                      <a:r>
                        <a:rPr lang="ja-JP" altLang="en-US" sz="1200" dirty="0" smtClean="0">
                          <a:latin typeface="Meiryo UI" panose="020B0604030504040204" pitchFamily="50" charset="-128"/>
                          <a:ea typeface="Meiryo UI" panose="020B0604030504040204" pitchFamily="50" charset="-128"/>
                        </a:rPr>
                        <a:t>（ジョブ）</a:t>
                      </a:r>
                      <a:r>
                        <a:rPr kumimoji="1" lang="ja-JP" altLang="en-US" sz="1200" dirty="0" smtClean="0">
                          <a:latin typeface="Meiryo UI" panose="020B0604030504040204" pitchFamily="50" charset="-128"/>
                          <a:ea typeface="Meiryo UI" panose="020B0604030504040204" pitchFamily="50" charset="-128"/>
                        </a:rPr>
                        <a:t>の改修していない処理分岐の動作が改修前と同様に動作することを確認する。</a:t>
                      </a: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46173345"/>
                  </a:ext>
                </a:extLst>
              </a:tr>
              <a:tr h="207096">
                <a:tc rowSpan="3">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lang="ja-JP" altLang="en-US" sz="1200" dirty="0" smtClean="0">
                          <a:latin typeface="Meiryo UI" panose="020B0604030504040204" pitchFamily="50" charset="-128"/>
                          <a:ea typeface="Meiryo UI" panose="020B0604030504040204" pitchFamily="50" charset="-128"/>
                        </a:rPr>
                        <a:t>総合試験（</a:t>
                      </a:r>
                      <a:r>
                        <a:rPr lang="en-US" altLang="ja-JP" sz="1200" dirty="0" smtClean="0">
                          <a:latin typeface="Meiryo UI" panose="020B0604030504040204" pitchFamily="50" charset="-128"/>
                          <a:ea typeface="Meiryo UI" panose="020B0604030504040204" pitchFamily="50" charset="-128"/>
                        </a:rPr>
                        <a:t>ST</a:t>
                      </a:r>
                      <a:r>
                        <a:rPr lang="ja-JP" altLang="en-US" sz="1200" dirty="0" smtClean="0">
                          <a:latin typeface="Meiryo UI" panose="020B0604030504040204" pitchFamily="50" charset="-128"/>
                          <a:ea typeface="Meiryo UI" panose="020B0604030504040204" pitchFamily="50" charset="-128"/>
                        </a:rPr>
                        <a:t>）</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en-US" altLang="ja-JP" sz="1200" dirty="0" smtClean="0">
                          <a:latin typeface="Meiryo UI" panose="020B0604030504040204" pitchFamily="50" charset="-128"/>
                          <a:ea typeface="Meiryo UI" panose="020B0604030504040204" pitchFamily="50" charset="-128"/>
                        </a:rPr>
                        <a:t>1</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機能試験</a:t>
                      </a:r>
                      <a:endParaRPr lang="ja-JP" altLang="en-US" sz="1200" dirty="0">
                        <a:latin typeface="Meiryo UI" panose="020B0604030504040204" pitchFamily="50" charset="-128"/>
                        <a:ea typeface="Meiryo UI" panose="020B0604030504040204" pitchFamily="50" charset="-128"/>
                      </a:endParaRPr>
                    </a:p>
                  </a:txBody>
                  <a:tcPr/>
                </a:tc>
                <a:tc>
                  <a:txBody>
                    <a:bodyPr/>
                    <a:lstStyle/>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改修を行った各機能を一連の処理（ジョブネット実行や運用作業）で実行して想定した動作をすることを確認する。</a:t>
                      </a: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85528100"/>
                  </a:ext>
                </a:extLst>
              </a:tr>
              <a:tr h="207096">
                <a:tc vMerge="1">
                  <a:txBody>
                    <a:bodyPr/>
                    <a:lstStyle/>
                    <a:p>
                      <a:endParaRPr kumimoji="1" lang="ja-JP" altLang="en-US"/>
                    </a:p>
                  </a:txBody>
                  <a:tcPr/>
                </a:tc>
                <a:tc>
                  <a:txBody>
                    <a:bodyPr/>
                    <a:lstStyle/>
                    <a:p>
                      <a:r>
                        <a:rPr lang="en-US" altLang="ja-JP" sz="1200" dirty="0" smtClean="0">
                          <a:latin typeface="Meiryo UI" panose="020B0604030504040204" pitchFamily="50" charset="-128"/>
                          <a:ea typeface="Meiryo UI" panose="020B0604030504040204" pitchFamily="50" charset="-128"/>
                        </a:rPr>
                        <a:t>2</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非機能試験</a:t>
                      </a:r>
                      <a:endParaRPr lang="ja-JP" altLang="en-US" sz="1200" dirty="0">
                        <a:latin typeface="Meiryo UI" panose="020B0604030504040204" pitchFamily="50" charset="-128"/>
                        <a:ea typeface="Meiryo UI" panose="020B0604030504040204" pitchFamily="50" charset="-128"/>
                      </a:endParaRPr>
                    </a:p>
                  </a:txBody>
                  <a:tcPr/>
                </a:tc>
                <a:tc>
                  <a:txBody>
                    <a:bodyPr/>
                    <a:lstStyle/>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改修を行った各機能を一連の処理（ジョブネット実行や運用作業）で実行して</a:t>
                      </a:r>
                      <a:r>
                        <a:rPr kumimoji="1" lang="ja-JP" altLang="en-US" sz="1200" dirty="0" smtClean="0">
                          <a:latin typeface="Meiryo UI" panose="020B0604030504040204" pitchFamily="50" charset="-128"/>
                          <a:ea typeface="Meiryo UI" panose="020B0604030504040204" pitchFamily="50" charset="-128"/>
                        </a:rPr>
                        <a:t>処理時間が想定した時間で完了することを確認する。</a:t>
                      </a: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787387924"/>
                  </a:ext>
                </a:extLst>
              </a:tr>
              <a:tr h="207096">
                <a:tc vMerge="1">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ja-JP" altLang="en-US" sz="1200" dirty="0">
                        <a:latin typeface="Meiryo UI" panose="020B0604030504040204" pitchFamily="50" charset="-128"/>
                        <a:ea typeface="Meiryo UI" panose="020B0604030504040204" pitchFamily="50" charset="-128"/>
                      </a:endParaRPr>
                    </a:p>
                  </a:txBody>
                  <a:tcPr/>
                </a:tc>
                <a:tc>
                  <a:txBody>
                    <a:bodyPr/>
                    <a:lstStyle/>
                    <a:p>
                      <a:r>
                        <a:rPr lang="en-US" altLang="ja-JP" sz="1200" dirty="0" smtClean="0">
                          <a:latin typeface="Meiryo UI" panose="020B0604030504040204" pitchFamily="50" charset="-128"/>
                          <a:ea typeface="Meiryo UI" panose="020B0604030504040204" pitchFamily="50" charset="-128"/>
                        </a:rPr>
                        <a:t>3</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回帰試験</a:t>
                      </a:r>
                      <a:endParaRPr lang="ja-JP" altLang="en-US" sz="1200" dirty="0">
                        <a:latin typeface="Meiryo UI" panose="020B0604030504040204" pitchFamily="50" charset="-128"/>
                        <a:ea typeface="Meiryo UI" panose="020B0604030504040204" pitchFamily="50" charset="-128"/>
                      </a:endParaRPr>
                    </a:p>
                  </a:txBody>
                  <a:tcPr/>
                </a:tc>
                <a:tc>
                  <a:txBody>
                    <a:bodyPr/>
                    <a:lstStyle/>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各機能を一連の処理（ジョブネット実行や運用作業）で実行して</a:t>
                      </a:r>
                      <a:r>
                        <a:rPr kumimoji="1" lang="ja-JP" altLang="en-US" sz="1200" dirty="0" smtClean="0">
                          <a:latin typeface="Meiryo UI" panose="020B0604030504040204" pitchFamily="50" charset="-128"/>
                          <a:ea typeface="Meiryo UI" panose="020B0604030504040204" pitchFamily="50" charset="-128"/>
                        </a:rPr>
                        <a:t>改修前と同様に動作することを確認する。</a:t>
                      </a: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921316611"/>
                  </a:ext>
                </a:extLst>
              </a:tr>
            </a:tbl>
          </a:graphicData>
        </a:graphic>
      </p:graphicFrame>
      <p:sp>
        <p:nvSpPr>
          <p:cNvPr id="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各工程での試験観点およびその詳細は以下の通り。</a:t>
            </a:r>
            <a:endParaRPr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280857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今回結合試験は個別の処理に対して受託領域処理フロー制御機能が実装されている点と</a:t>
            </a:r>
            <a:endParaRPr lang="en-US" altLang="ja-JP" dirty="0" smtClean="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妥当性</a:t>
            </a:r>
            <a:r>
              <a:rPr lang="ja-JP" altLang="en-US" dirty="0" smtClean="0">
                <a:latin typeface="Meiryo UI" panose="020B0604030504040204" pitchFamily="50" charset="-128"/>
                <a:ea typeface="Meiryo UI" panose="020B0604030504040204" pitchFamily="50" charset="-128"/>
              </a:rPr>
              <a:t>確認における患者数の集計方法が重要な試験観点であることを考慮し、</a:t>
            </a:r>
            <a:endParaRPr lang="en-US" altLang="ja-JP" dirty="0" smtClean="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機能</a:t>
            </a:r>
            <a:r>
              <a:rPr lang="ja-JP" altLang="en-US" dirty="0" smtClean="0">
                <a:latin typeface="Meiryo UI" panose="020B0604030504040204" pitchFamily="50" charset="-128"/>
                <a:ea typeface="Meiryo UI" panose="020B0604030504040204" pitchFamily="50" charset="-128"/>
              </a:rPr>
              <a:t>試験は以下のように試験項目を分類して実施した。</a:t>
            </a:r>
            <a:endParaRPr lang="en-US" altLang="ja-JP" dirty="0" smtClean="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　　</a:t>
            </a:r>
            <a:r>
              <a:rPr lang="en-US" altLang="ja-JP" sz="1400" dirty="0" smtClean="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回帰試験は機能試験で処理が網羅されているため対象項目なし</a:t>
            </a:r>
            <a:endParaRPr lang="en-US" altLang="ja-JP" sz="1400" dirty="0">
              <a:latin typeface="Meiryo UI" panose="020B0604030504040204" pitchFamily="50" charset="-128"/>
              <a:ea typeface="Meiryo UI" panose="020B0604030504040204" pitchFamily="50" charset="-128"/>
            </a:endParaRPr>
          </a:p>
        </p:txBody>
      </p:sp>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結合試験全体像</a:t>
            </a:r>
            <a:endParaRPr lang="ja-JP" altLang="en-US" sz="1800" b="1" dirty="0">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59443012"/>
              </p:ext>
            </p:extLst>
          </p:nvPr>
        </p:nvGraphicFramePr>
        <p:xfrm>
          <a:off x="515291" y="1533910"/>
          <a:ext cx="9076307" cy="4632960"/>
        </p:xfrm>
        <a:graphic>
          <a:graphicData uri="http://schemas.openxmlformats.org/drawingml/2006/table">
            <a:tbl>
              <a:tblPr firstRow="1" bandRow="1">
                <a:tableStyleId>{5940675A-B579-460E-94D1-54222C63F5DA}</a:tableStyleId>
              </a:tblPr>
              <a:tblGrid>
                <a:gridCol w="330518">
                  <a:extLst>
                    <a:ext uri="{9D8B030D-6E8A-4147-A177-3AD203B41FA5}">
                      <a16:colId xmlns:a16="http://schemas.microsoft.com/office/drawing/2014/main" val="2198915643"/>
                    </a:ext>
                  </a:extLst>
                </a:gridCol>
                <a:gridCol w="997268">
                  <a:extLst>
                    <a:ext uri="{9D8B030D-6E8A-4147-A177-3AD203B41FA5}">
                      <a16:colId xmlns:a16="http://schemas.microsoft.com/office/drawing/2014/main" val="689607976"/>
                    </a:ext>
                  </a:extLst>
                </a:gridCol>
                <a:gridCol w="330518">
                  <a:extLst>
                    <a:ext uri="{9D8B030D-6E8A-4147-A177-3AD203B41FA5}">
                      <a16:colId xmlns:a16="http://schemas.microsoft.com/office/drawing/2014/main" val="1122922543"/>
                    </a:ext>
                  </a:extLst>
                </a:gridCol>
                <a:gridCol w="1149668">
                  <a:extLst>
                    <a:ext uri="{9D8B030D-6E8A-4147-A177-3AD203B41FA5}">
                      <a16:colId xmlns:a16="http://schemas.microsoft.com/office/drawing/2014/main" val="2123645171"/>
                    </a:ext>
                  </a:extLst>
                </a:gridCol>
                <a:gridCol w="330518">
                  <a:extLst>
                    <a:ext uri="{9D8B030D-6E8A-4147-A177-3AD203B41FA5}">
                      <a16:colId xmlns:a16="http://schemas.microsoft.com/office/drawing/2014/main" val="1901548244"/>
                    </a:ext>
                  </a:extLst>
                </a:gridCol>
                <a:gridCol w="1543368">
                  <a:extLst>
                    <a:ext uri="{9D8B030D-6E8A-4147-A177-3AD203B41FA5}">
                      <a16:colId xmlns:a16="http://schemas.microsoft.com/office/drawing/2014/main" val="3942149467"/>
                    </a:ext>
                  </a:extLst>
                </a:gridCol>
                <a:gridCol w="4394449">
                  <a:extLst>
                    <a:ext uri="{9D8B030D-6E8A-4147-A177-3AD203B41FA5}">
                      <a16:colId xmlns:a16="http://schemas.microsoft.com/office/drawing/2014/main" val="3897804802"/>
                    </a:ext>
                  </a:extLst>
                </a:gridCol>
              </a:tblGrid>
              <a:tr h="259080">
                <a:tc rowSpan="2" gridSpan="2">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kumimoji="1" lang="ja-JP" altLang="en-US" sz="1400" b="1" dirty="0" smtClean="0">
                          <a:latin typeface="Meiryo UI" panose="020B0604030504040204" pitchFamily="50" charset="-128"/>
                          <a:ea typeface="Meiryo UI" panose="020B0604030504040204" pitchFamily="50" charset="-128"/>
                        </a:rPr>
                        <a:t>試験観点</a:t>
                      </a:r>
                    </a:p>
                  </a:txBody>
                  <a:tcPr anchor="ctr">
                    <a:solidFill>
                      <a:schemeClr val="accent1"/>
                    </a:solidFill>
                  </a:tcPr>
                </a:tc>
                <a:tc rowSpan="2" hMerge="1">
                  <a:txBody>
                    <a:bodyPr/>
                    <a:lstStyle/>
                    <a:p>
                      <a:endParaRPr kumimoji="1" lang="ja-JP" altLang="en-US"/>
                    </a:p>
                  </a:txBody>
                  <a:tcPr/>
                </a:tc>
                <a:tc gridSpan="4">
                  <a:txBody>
                    <a:bodyPr/>
                    <a:lstStyle/>
                    <a:p>
                      <a:pPr algn="ctr"/>
                      <a:r>
                        <a:rPr kumimoji="1" lang="ja-JP" altLang="en-US" sz="1400" b="1" dirty="0" smtClean="0">
                          <a:latin typeface="Meiryo UI" panose="020B0604030504040204" pitchFamily="50" charset="-128"/>
                          <a:ea typeface="Meiryo UI" panose="020B0604030504040204" pitchFamily="50" charset="-128"/>
                        </a:rPr>
                        <a:t>試験項目</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hMerge="1">
                  <a:txBody>
                    <a:bodyPr/>
                    <a:lstStyle/>
                    <a:p>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rowSpan="2">
                  <a:txBody>
                    <a:bodyPr/>
                    <a:lstStyle/>
                    <a:p>
                      <a:pPr algn="ctr"/>
                      <a:r>
                        <a:rPr kumimoji="1" lang="ja-JP" altLang="en-US" sz="1400" b="1" dirty="0" smtClean="0">
                          <a:latin typeface="Meiryo UI" panose="020B0604030504040204" pitchFamily="50" charset="-128"/>
                          <a:ea typeface="Meiryo UI" panose="020B0604030504040204" pitchFamily="50" charset="-128"/>
                        </a:rPr>
                        <a:t>試験概要</a:t>
                      </a:r>
                      <a:endParaRPr kumimoji="1" lang="ja-JP" altLang="en-US" sz="1400" b="1" dirty="0">
                        <a:latin typeface="Meiryo UI" panose="020B0604030504040204" pitchFamily="50" charset="-128"/>
                        <a:ea typeface="Meiryo UI" panose="020B0604030504040204" pitchFamily="50" charset="-128"/>
                      </a:endParaRPr>
                    </a:p>
                  </a:txBody>
                  <a:tcPr anchor="ctr">
                    <a:solidFill>
                      <a:schemeClr val="accent1"/>
                    </a:solidFill>
                  </a:tcPr>
                </a:tc>
                <a:extLst>
                  <a:ext uri="{0D108BD9-81ED-4DB2-BD59-A6C34878D82A}">
                    <a16:rowId xmlns:a16="http://schemas.microsoft.com/office/drawing/2014/main" val="3434522661"/>
                  </a:ext>
                </a:extLst>
              </a:tr>
              <a:tr h="259080">
                <a:tc gridSpan="2" vMerge="1">
                  <a:txBody>
                    <a:bodyPr/>
                    <a:lstStyle/>
                    <a:p>
                      <a:pPr algn="ct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vMerge="1">
                  <a:txBody>
                    <a:bodyPr/>
                    <a:lstStyle/>
                    <a:p>
                      <a:endParaRPr kumimoji="1" lang="ja-JP" altLang="en-US"/>
                    </a:p>
                  </a:txBody>
                  <a:tcPr/>
                </a:tc>
                <a:tc gridSpan="2">
                  <a:txBody>
                    <a:bodyPr/>
                    <a:lstStyle/>
                    <a:p>
                      <a:pPr algn="ctr"/>
                      <a:r>
                        <a:rPr kumimoji="1" lang="ja-JP" altLang="en-US" sz="1400" b="1" dirty="0" smtClean="0">
                          <a:latin typeface="Meiryo UI" panose="020B0604030504040204" pitchFamily="50" charset="-128"/>
                          <a:ea typeface="Meiryo UI" panose="020B0604030504040204" pitchFamily="50" charset="-128"/>
                        </a:rPr>
                        <a:t>大分類</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gridSpan="2">
                  <a:txBody>
                    <a:bodyPr/>
                    <a:lstStyle/>
                    <a:p>
                      <a:pPr algn="ctr"/>
                      <a:r>
                        <a:rPr kumimoji="1" lang="ja-JP" altLang="en-US" sz="1400" b="1" dirty="0" smtClean="0">
                          <a:latin typeface="Meiryo UI" panose="020B0604030504040204" pitchFamily="50" charset="-128"/>
                          <a:ea typeface="Meiryo UI" panose="020B0604030504040204" pitchFamily="50" charset="-128"/>
                        </a:rPr>
                        <a:t>小分類</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3887693986"/>
                  </a:ext>
                </a:extLst>
              </a:tr>
              <a:tr h="567014">
                <a:tc rowSpan="5">
                  <a:txBody>
                    <a:bodyPr/>
                    <a:lstStyle/>
                    <a:p>
                      <a:r>
                        <a:rPr lang="en-US" altLang="ja-JP" sz="1200" dirty="0" smtClean="0">
                          <a:latin typeface="Meiryo UI" panose="020B0604030504040204" pitchFamily="50" charset="-128"/>
                          <a:ea typeface="Meiryo UI" panose="020B0604030504040204" pitchFamily="50" charset="-128"/>
                        </a:rPr>
                        <a:t>1</a:t>
                      </a:r>
                      <a:endParaRPr lang="ja-JP" altLang="en-US" sz="1200" dirty="0">
                        <a:latin typeface="Meiryo UI" panose="020B0604030504040204" pitchFamily="50" charset="-128"/>
                        <a:ea typeface="Meiryo UI" panose="020B0604030504040204" pitchFamily="50" charset="-128"/>
                      </a:endParaRPr>
                    </a:p>
                  </a:txBody>
                  <a:tcPr/>
                </a:tc>
                <a:tc rowSpan="5">
                  <a:txBody>
                    <a:bodyPr/>
                    <a:lstStyle/>
                    <a:p>
                      <a:r>
                        <a:rPr lang="ja-JP" altLang="en-US" sz="1200" dirty="0" smtClean="0">
                          <a:latin typeface="Meiryo UI" panose="020B0604030504040204" pitchFamily="50" charset="-128"/>
                          <a:ea typeface="Meiryo UI" panose="020B0604030504040204" pitchFamily="50" charset="-128"/>
                        </a:rPr>
                        <a:t>機能試験</a:t>
                      </a:r>
                      <a:endParaRPr lang="ja-JP" altLang="en-US" sz="1200" dirty="0">
                        <a:latin typeface="Meiryo UI" panose="020B0604030504040204" pitchFamily="50" charset="-128"/>
                        <a:ea typeface="Meiryo UI" panose="020B0604030504040204" pitchFamily="50" charset="-128"/>
                      </a:endParaRPr>
                    </a:p>
                  </a:txBody>
                  <a:tcPr/>
                </a:tc>
                <a:tc rowSpan="3">
                  <a:txBody>
                    <a:bodyPr/>
                    <a:lstStyle/>
                    <a:p>
                      <a:r>
                        <a:rPr lang="en-US" altLang="ja-JP" sz="1200" dirty="0" smtClean="0">
                          <a:latin typeface="Meiryo UI" panose="020B0604030504040204" pitchFamily="50" charset="-128"/>
                          <a:ea typeface="Meiryo UI" panose="020B0604030504040204" pitchFamily="50" charset="-128"/>
                        </a:rPr>
                        <a:t>1</a:t>
                      </a:r>
                      <a:endParaRPr lang="ja-JP" altLang="en-US" sz="1200" dirty="0">
                        <a:latin typeface="Meiryo UI" panose="020B0604030504040204" pitchFamily="50" charset="-128"/>
                        <a:ea typeface="Meiryo UI" panose="020B0604030504040204" pitchFamily="50" charset="-128"/>
                      </a:endParaRPr>
                    </a:p>
                  </a:txBody>
                  <a:tcPr/>
                </a:tc>
                <a:tc rowSpan="3">
                  <a:txBody>
                    <a:bodyPr/>
                    <a:lstStyle/>
                    <a:p>
                      <a:r>
                        <a:rPr lang="ja-JP" altLang="en-US" sz="1200" dirty="0" smtClean="0">
                          <a:latin typeface="Meiryo UI" panose="020B0604030504040204" pitchFamily="50" charset="-128"/>
                          <a:ea typeface="Meiryo UI" panose="020B0604030504040204" pitchFamily="50" charset="-128"/>
                        </a:rPr>
                        <a:t>個別機能確認</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en-US" altLang="ja-JP" sz="1200" dirty="0" smtClean="0">
                          <a:latin typeface="Meiryo UI" panose="020B0604030504040204" pitchFamily="50" charset="-128"/>
                          <a:ea typeface="Meiryo UI" panose="020B0604030504040204" pitchFamily="50" charset="-128"/>
                        </a:rPr>
                        <a:t>1</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二次利用</a:t>
                      </a:r>
                      <a:r>
                        <a:rPr lang="en-US" altLang="ja-JP" sz="1200" dirty="0" smtClean="0">
                          <a:latin typeface="Meiryo UI" panose="020B0604030504040204" pitchFamily="50" charset="-128"/>
                          <a:ea typeface="Meiryo UI" panose="020B0604030504040204" pitchFamily="50" charset="-128"/>
                        </a:rPr>
                        <a:t>DB(</a:t>
                      </a:r>
                      <a:r>
                        <a:rPr lang="ja-JP" altLang="en-US" sz="1200" dirty="0" smtClean="0">
                          <a:latin typeface="Meiryo UI" panose="020B0604030504040204" pitchFamily="50" charset="-128"/>
                          <a:ea typeface="Meiryo UI" panose="020B0604030504040204" pitchFamily="50" charset="-128"/>
                        </a:rPr>
                        <a:t>断面</a:t>
                      </a:r>
                      <a:r>
                        <a:rPr lang="en-US" altLang="ja-JP" sz="1200" dirty="0" smtClean="0">
                          <a:latin typeface="Meiryo UI" panose="020B0604030504040204" pitchFamily="50" charset="-128"/>
                          <a:ea typeface="Meiryo UI" panose="020B0604030504040204" pitchFamily="50" charset="-128"/>
                        </a:rPr>
                        <a:t>)</a:t>
                      </a:r>
                    </a:p>
                    <a:p>
                      <a:r>
                        <a:rPr lang="ja-JP" altLang="en-US" sz="1200" dirty="0" smtClean="0">
                          <a:latin typeface="Meiryo UI" panose="020B0604030504040204" pitchFamily="50" charset="-128"/>
                          <a:ea typeface="Meiryo UI" panose="020B0604030504040204" pitchFamily="50" charset="-128"/>
                        </a:rPr>
                        <a:t>作成機能</a:t>
                      </a:r>
                      <a:endParaRPr lang="ja-JP" altLang="en-US" sz="1200" dirty="0">
                        <a:latin typeface="Meiryo UI" panose="020B0604030504040204" pitchFamily="50" charset="-128"/>
                        <a:ea typeface="Meiryo UI" panose="020B0604030504040204" pitchFamily="50" charset="-128"/>
                      </a:endParaRPr>
                    </a:p>
                  </a:txBody>
                  <a:tcPr/>
                </a:tc>
                <a:tc rowSpan="3">
                  <a:txBody>
                    <a:bodyPr/>
                    <a:lstStyle/>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改修を行った各処理（ジョブ）が条件に応じて想定した動作（正常終了</a:t>
                      </a:r>
                      <a:r>
                        <a:rPr lang="en-US" altLang="ja-JP"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警告終了</a:t>
                      </a:r>
                      <a:r>
                        <a:rPr lang="en-US" altLang="ja-JP"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エラー終了）をすることを確認する。</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en-US" altLang="ja-JP" sz="1200" dirty="0" smtClean="0">
                        <a:latin typeface="Meiryo UI" panose="020B0604030504040204" pitchFamily="50" charset="-128"/>
                        <a:ea typeface="Meiryo UI" panose="020B0604030504040204" pitchFamily="50" charset="-128"/>
                      </a:endParaRPr>
                    </a:p>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latin typeface="Meiryo UI" panose="020B0604030504040204" pitchFamily="50" charset="-128"/>
                          <a:ea typeface="Meiryo UI" panose="020B0604030504040204" pitchFamily="50" charset="-128"/>
                        </a:rPr>
                        <a:t>処理結果（</a:t>
                      </a:r>
                      <a:r>
                        <a:rPr kumimoji="1" lang="en-US" altLang="ja-JP" sz="1200" dirty="0" smtClean="0">
                          <a:latin typeface="Meiryo UI" panose="020B0604030504040204" pitchFamily="50" charset="-128"/>
                          <a:ea typeface="Meiryo UI" panose="020B0604030504040204" pitchFamily="50" charset="-128"/>
                        </a:rPr>
                        <a:t>DB</a:t>
                      </a:r>
                      <a:r>
                        <a:rPr kumimoji="1" lang="ja-JP" altLang="en-US" sz="1200" dirty="0" err="1"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出力ファイル）が想定通りであることを確認する。</a:t>
                      </a:r>
                      <a:endParaRPr kumimoji="1" lang="en-US" altLang="ja-JP" sz="1200" dirty="0" smtClean="0">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200" dirty="0" smtClean="0">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　</a:t>
                      </a:r>
                      <a:r>
                        <a:rPr kumimoji="1" lang="en-US" altLang="ja-JP"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受託領域処理フロー制御機能は適用しないで試験を行う</a:t>
                      </a:r>
                      <a:endParaRPr lang="en-US" altLang="ja-JP" sz="1200" dirty="0" smtClean="0">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59240022"/>
                  </a:ext>
                </a:extLst>
              </a:tr>
              <a:tr h="394486">
                <a:tc vMerge="1">
                  <a:txBody>
                    <a:bodyPr/>
                    <a:lstStyle/>
                    <a:p>
                      <a:endParaRPr kumimoji="1" lang="ja-JP" altLang="en-US"/>
                    </a:p>
                  </a:txBody>
                  <a:tcPr/>
                </a:tc>
                <a:tc vMerge="1">
                  <a:txBody>
                    <a:bodyPr/>
                    <a:lstStyle/>
                    <a:p>
                      <a:endParaRPr kumimoji="1" lang="ja-JP" altLang="en-US"/>
                    </a:p>
                  </a:txBody>
                  <a:tcPr/>
                </a:tc>
                <a:tc vMerge="1">
                  <a:txBody>
                    <a:bodyPr/>
                    <a:lstStyle/>
                    <a:p>
                      <a:endParaRPr lang="ja-JP" altLang="en-US" sz="1200" dirty="0">
                        <a:latin typeface="Meiryo UI" panose="020B0604030504040204" pitchFamily="50" charset="-128"/>
                        <a:ea typeface="Meiryo UI" panose="020B0604030504040204" pitchFamily="50" charset="-128"/>
                      </a:endParaRPr>
                    </a:p>
                  </a:txBody>
                  <a:tcPr/>
                </a:tc>
                <a:tc vMerge="1">
                  <a:txBody>
                    <a:bodyPr/>
                    <a:lstStyle/>
                    <a:p>
                      <a:endParaRPr lang="ja-JP" altLang="en-US" sz="1200" dirty="0">
                        <a:latin typeface="Meiryo UI" panose="020B0604030504040204" pitchFamily="50" charset="-128"/>
                        <a:ea typeface="Meiryo UI" panose="020B0604030504040204" pitchFamily="50" charset="-128"/>
                      </a:endParaRPr>
                    </a:p>
                  </a:txBody>
                  <a:tcPr/>
                </a:tc>
                <a:tc>
                  <a:txBody>
                    <a:bodyPr/>
                    <a:lstStyle/>
                    <a:p>
                      <a:r>
                        <a:rPr lang="en-US" altLang="ja-JP" sz="1200" dirty="0" smtClean="0">
                          <a:latin typeface="Meiryo UI" panose="020B0604030504040204" pitchFamily="50" charset="-128"/>
                          <a:ea typeface="Meiryo UI" panose="020B0604030504040204" pitchFamily="50" charset="-128"/>
                        </a:rPr>
                        <a:t>2</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データマート作成機能</a:t>
                      </a:r>
                      <a:endParaRPr lang="ja-JP" altLang="en-US" sz="1200" dirty="0">
                        <a:latin typeface="Meiryo UI" panose="020B0604030504040204" pitchFamily="50" charset="-128"/>
                        <a:ea typeface="Meiryo UI" panose="020B0604030504040204" pitchFamily="50" charset="-128"/>
                      </a:endParaRPr>
                    </a:p>
                  </a:txBody>
                  <a:tcPr/>
                </a:tc>
                <a:tc vMerge="1">
                  <a:txBody>
                    <a:bodyPr/>
                    <a:lstStyle/>
                    <a:p>
                      <a:endParaRPr lang="ja-JP" altLang="en-US" dirty="0"/>
                    </a:p>
                  </a:txBody>
                  <a:tcPr/>
                </a:tc>
                <a:extLst>
                  <a:ext uri="{0D108BD9-81ED-4DB2-BD59-A6C34878D82A}">
                    <a16:rowId xmlns:a16="http://schemas.microsoft.com/office/drawing/2014/main" val="3808723217"/>
                  </a:ext>
                </a:extLst>
              </a:tr>
              <a:tr h="207096">
                <a:tc vMerge="1">
                  <a:txBody>
                    <a:bodyPr/>
                    <a:lstStyle/>
                    <a:p>
                      <a:endParaRPr kumimoji="1" lang="ja-JP" altLang="en-US"/>
                    </a:p>
                  </a:txBody>
                  <a:tcPr/>
                </a:tc>
                <a:tc vMerge="1">
                  <a:txBody>
                    <a:bodyPr/>
                    <a:lstStyle/>
                    <a:p>
                      <a:endParaRPr kumimoji="1" lang="ja-JP" altLang="en-US"/>
                    </a:p>
                  </a:txBody>
                  <a:tcPr/>
                </a:tc>
                <a:tc vMerge="1">
                  <a:txBody>
                    <a:bodyPr/>
                    <a:lstStyle/>
                    <a:p>
                      <a:endParaRPr lang="ja-JP" altLang="en-US" sz="1200" dirty="0">
                        <a:latin typeface="Meiryo UI" panose="020B0604030504040204" pitchFamily="50" charset="-128"/>
                        <a:ea typeface="Meiryo UI" panose="020B0604030504040204" pitchFamily="50" charset="-128"/>
                      </a:endParaRPr>
                    </a:p>
                  </a:txBody>
                  <a:tcPr/>
                </a:tc>
                <a:tc vMerge="1">
                  <a:txBody>
                    <a:bodyPr/>
                    <a:lstStyle/>
                    <a:p>
                      <a:endParaRPr lang="ja-JP" altLang="en-US" sz="1200" dirty="0">
                        <a:latin typeface="Meiryo UI" panose="020B0604030504040204" pitchFamily="50" charset="-128"/>
                        <a:ea typeface="Meiryo UI" panose="020B0604030504040204" pitchFamily="50" charset="-128"/>
                      </a:endParaRPr>
                    </a:p>
                  </a:txBody>
                  <a:tcPr/>
                </a:tc>
                <a:tc>
                  <a:txBody>
                    <a:bodyPr/>
                    <a:lstStyle/>
                    <a:p>
                      <a:r>
                        <a:rPr lang="en-US" altLang="ja-JP" sz="1200" dirty="0" smtClean="0">
                          <a:latin typeface="Meiryo UI" panose="020B0604030504040204" pitchFamily="50" charset="-128"/>
                          <a:ea typeface="Meiryo UI" panose="020B0604030504040204" pitchFamily="50" charset="-128"/>
                        </a:rPr>
                        <a:t>3</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en-US" altLang="ja-JP" sz="1200" dirty="0" smtClean="0">
                          <a:latin typeface="Meiryo UI" panose="020B0604030504040204" pitchFamily="50" charset="-128"/>
                          <a:ea typeface="Meiryo UI" panose="020B0604030504040204" pitchFamily="50" charset="-128"/>
                        </a:rPr>
                        <a:t>MML</a:t>
                      </a:r>
                      <a:r>
                        <a:rPr lang="ja-JP" altLang="en-US" sz="1200" dirty="0" smtClean="0">
                          <a:latin typeface="Meiryo UI" panose="020B0604030504040204" pitchFamily="50" charset="-128"/>
                          <a:ea typeface="Meiryo UI" panose="020B0604030504040204" pitchFamily="50" charset="-128"/>
                        </a:rPr>
                        <a:t>個別取込機能</a:t>
                      </a:r>
                      <a:endParaRPr lang="ja-JP" altLang="en-US" sz="1200" dirty="0">
                        <a:latin typeface="Meiryo UI" panose="020B0604030504040204" pitchFamily="50" charset="-128"/>
                        <a:ea typeface="Meiryo UI" panose="020B0604030504040204" pitchFamily="50" charset="-128"/>
                      </a:endParaRPr>
                    </a:p>
                  </a:txBody>
                  <a:tcPr/>
                </a:tc>
                <a:tc vMerge="1">
                  <a:txBody>
                    <a:bodyPr/>
                    <a:lstStyle/>
                    <a:p>
                      <a:endParaRPr lang="ja-JP" altLang="en-US" dirty="0"/>
                    </a:p>
                  </a:txBody>
                  <a:tcPr/>
                </a:tc>
                <a:extLst>
                  <a:ext uri="{0D108BD9-81ED-4DB2-BD59-A6C34878D82A}">
                    <a16:rowId xmlns:a16="http://schemas.microsoft.com/office/drawing/2014/main" val="617749142"/>
                  </a:ext>
                </a:extLst>
              </a:tr>
              <a:tr h="207096">
                <a:tc vMerge="1">
                  <a:txBody>
                    <a:bodyPr/>
                    <a:lstStyle/>
                    <a:p>
                      <a:endParaRPr lang="ja-JP" altLang="en-US" sz="1200" dirty="0">
                        <a:latin typeface="Meiryo UI" panose="020B0604030504040204" pitchFamily="50" charset="-128"/>
                        <a:ea typeface="Meiryo UI" panose="020B0604030504040204" pitchFamily="50" charset="-128"/>
                      </a:endParaRPr>
                    </a:p>
                  </a:txBody>
                  <a:tcPr/>
                </a:tc>
                <a:tc vMerge="1">
                  <a:txBody>
                    <a:bodyPr/>
                    <a:lstStyle/>
                    <a:p>
                      <a:endParaRPr kumimoji="1" lang="ja-JP" altLang="en-US"/>
                    </a:p>
                  </a:txBody>
                  <a:tcPr/>
                </a:tc>
                <a:tc>
                  <a:txBody>
                    <a:bodyPr/>
                    <a:lstStyle/>
                    <a:p>
                      <a:r>
                        <a:rPr lang="en-US" altLang="ja-JP" sz="1200" dirty="0" smtClean="0">
                          <a:latin typeface="Meiryo UI" panose="020B0604030504040204" pitchFamily="50" charset="-128"/>
                          <a:ea typeface="Meiryo UI" panose="020B0604030504040204" pitchFamily="50" charset="-128"/>
                        </a:rPr>
                        <a:t>2</a:t>
                      </a:r>
                      <a:endParaRPr lang="ja-JP" altLang="en-US" sz="1200" dirty="0">
                        <a:latin typeface="Meiryo UI" panose="020B0604030504040204" pitchFamily="50" charset="-128"/>
                        <a:ea typeface="Meiryo UI" panose="020B0604030504040204" pitchFamily="50" charset="-128"/>
                      </a:endParaRPr>
                    </a:p>
                  </a:txBody>
                  <a:tcPr/>
                </a:tc>
                <a:tc gridSpan="3">
                  <a:txBody>
                    <a:bodyPr/>
                    <a:lstStyle/>
                    <a:p>
                      <a:r>
                        <a:rPr lang="ja-JP" altLang="en-US" sz="1200" dirty="0" smtClean="0">
                          <a:latin typeface="Meiryo UI" panose="020B0604030504040204" pitchFamily="50" charset="-128"/>
                          <a:ea typeface="Meiryo UI" panose="020B0604030504040204" pitchFamily="50" charset="-128"/>
                        </a:rPr>
                        <a:t>受託領域処理フロー制御確認</a:t>
                      </a:r>
                      <a:endParaRPr lang="ja-JP" altLang="en-US" sz="1200" dirty="0">
                        <a:latin typeface="Meiryo UI" panose="020B0604030504040204" pitchFamily="50" charset="-128"/>
                        <a:ea typeface="Meiryo UI" panose="020B0604030504040204" pitchFamily="50" charset="-128"/>
                      </a:endParaRPr>
                    </a:p>
                  </a:txBody>
                  <a:tcPr/>
                </a:tc>
                <a:tc hMerge="1">
                  <a:txBody>
                    <a:bodyPr/>
                    <a:lstStyle/>
                    <a:p>
                      <a:endParaRPr lang="ja-JP" altLang="en-US" dirty="0"/>
                    </a:p>
                  </a:txBody>
                  <a:tcPr/>
                </a:tc>
                <a:tc hMerge="1">
                  <a:txBody>
                    <a:bodyPr/>
                    <a:lstStyle/>
                    <a:p>
                      <a:endParaRPr lang="ja-JP" altLang="en-US" dirty="0"/>
                    </a:p>
                  </a:txBody>
                  <a:tcPr/>
                </a:tc>
                <a:tc>
                  <a:txBody>
                    <a:bodyPr/>
                    <a:lstStyle/>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latin typeface="Meiryo UI" panose="020B0604030504040204" pitchFamily="50" charset="-128"/>
                          <a:ea typeface="Meiryo UI" panose="020B0604030504040204" pitchFamily="50" charset="-128"/>
                        </a:rPr>
                        <a:t>受託領域処理フロー制御機能により、各処理が条件に応じて想定した動作（実行可能</a:t>
                      </a: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不能）をすることを確認する。</a:t>
                      </a:r>
                      <a:endParaRPr kumimoji="1" lang="en-US" altLang="ja-JP" sz="1200" dirty="0" smtClean="0">
                        <a:latin typeface="Meiryo UI" panose="020B0604030504040204" pitchFamily="50" charset="-128"/>
                        <a:ea typeface="Meiryo UI" panose="020B0604030504040204" pitchFamily="50" charset="-128"/>
                      </a:endParaRPr>
                    </a:p>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dirty="0" smtClean="0">
                        <a:latin typeface="Meiryo UI" panose="020B0604030504040204" pitchFamily="50" charset="-128"/>
                        <a:ea typeface="Meiryo UI" panose="020B0604030504040204" pitchFamily="50" charset="-128"/>
                      </a:endParaRPr>
                    </a:p>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latin typeface="Meiryo UI" panose="020B0604030504040204" pitchFamily="50" charset="-128"/>
                          <a:ea typeface="Meiryo UI" panose="020B0604030504040204" pitchFamily="50" charset="-128"/>
                        </a:rPr>
                        <a:t>処理結果（</a:t>
                      </a:r>
                      <a:r>
                        <a:rPr kumimoji="1" lang="en-US" altLang="ja-JP" sz="1200" dirty="0" smtClean="0">
                          <a:latin typeface="Meiryo UI" panose="020B0604030504040204" pitchFamily="50" charset="-128"/>
                          <a:ea typeface="Meiryo UI" panose="020B0604030504040204" pitchFamily="50" charset="-128"/>
                        </a:rPr>
                        <a:t>DB</a:t>
                      </a:r>
                      <a:r>
                        <a:rPr kumimoji="1" lang="ja-JP" altLang="en-US" sz="1200" dirty="0" err="1"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出力ファイル）が想定通りであることを確認する。</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46173345"/>
                  </a:ext>
                </a:extLst>
              </a:tr>
              <a:tr h="207096">
                <a:tc vMerge="1">
                  <a:txBody>
                    <a:bodyPr/>
                    <a:lstStyle/>
                    <a:p>
                      <a:endParaRPr lang="ja-JP" altLang="en-US" sz="1200" dirty="0">
                        <a:latin typeface="Meiryo UI" panose="020B0604030504040204" pitchFamily="50" charset="-128"/>
                        <a:ea typeface="Meiryo UI" panose="020B0604030504040204" pitchFamily="50" charset="-128"/>
                      </a:endParaRPr>
                    </a:p>
                  </a:txBody>
                  <a:tcPr/>
                </a:tc>
                <a:tc vMerge="1">
                  <a:txBody>
                    <a:bodyPr/>
                    <a:lstStyle/>
                    <a:p>
                      <a:endParaRPr kumimoji="1" lang="ja-JP" altLang="en-US"/>
                    </a:p>
                  </a:txBody>
                  <a:tcPr/>
                </a:tc>
                <a:tc>
                  <a:txBody>
                    <a:bodyPr/>
                    <a:lstStyle/>
                    <a:p>
                      <a:r>
                        <a:rPr lang="en-US" altLang="ja-JP" sz="1200" dirty="0" smtClean="0">
                          <a:latin typeface="Meiryo UI" panose="020B0604030504040204" pitchFamily="50" charset="-128"/>
                          <a:ea typeface="Meiryo UI" panose="020B0604030504040204" pitchFamily="50" charset="-128"/>
                        </a:rPr>
                        <a:t>3</a:t>
                      </a:r>
                      <a:endParaRPr lang="ja-JP" altLang="en-US" sz="1200" dirty="0">
                        <a:latin typeface="Meiryo UI" panose="020B0604030504040204" pitchFamily="50" charset="-128"/>
                        <a:ea typeface="Meiryo UI" panose="020B0604030504040204" pitchFamily="50" charset="-128"/>
                      </a:endParaRPr>
                    </a:p>
                  </a:txBody>
                  <a:tcPr/>
                </a:tc>
                <a:tc gridSpan="3">
                  <a:txBody>
                    <a:bodyPr/>
                    <a:lstStyle/>
                    <a:p>
                      <a:r>
                        <a:rPr lang="ja-JP" altLang="en-US" sz="1200" dirty="0" smtClean="0">
                          <a:latin typeface="Meiryo UI" panose="020B0604030504040204" pitchFamily="50" charset="-128"/>
                          <a:ea typeface="Meiryo UI" panose="020B0604030504040204" pitchFamily="50" charset="-128"/>
                        </a:rPr>
                        <a:t>妥当性確認</a:t>
                      </a:r>
                      <a:r>
                        <a:rPr lang="en-US" altLang="ja-JP" sz="1200" dirty="0" smtClean="0">
                          <a:latin typeface="Meiryo UI" panose="020B0604030504040204" pitchFamily="50" charset="-128"/>
                          <a:ea typeface="Meiryo UI" panose="020B0604030504040204" pitchFamily="50" charset="-128"/>
                        </a:rPr>
                        <a:t>_</a:t>
                      </a:r>
                      <a:r>
                        <a:rPr lang="ja-JP" altLang="en-US" sz="1200" dirty="0" smtClean="0">
                          <a:latin typeface="Meiryo UI" panose="020B0604030504040204" pitchFamily="50" charset="-128"/>
                          <a:ea typeface="Meiryo UI" panose="020B0604030504040204" pitchFamily="50" charset="-128"/>
                        </a:rPr>
                        <a:t>患者数集計結果確認</a:t>
                      </a:r>
                    </a:p>
                  </a:txBody>
                  <a:tcPr/>
                </a:tc>
                <a:tc hMerge="1">
                  <a:txBody>
                    <a:bodyPr/>
                    <a:lstStyle/>
                    <a:p>
                      <a:endParaRPr lang="ja-JP" altLang="en-US" sz="1200" dirty="0">
                        <a:latin typeface="Meiryo UI" panose="020B0604030504040204" pitchFamily="50" charset="-128"/>
                        <a:ea typeface="Meiryo UI" panose="020B0604030504040204" pitchFamily="50" charset="-128"/>
                      </a:endParaRPr>
                    </a:p>
                  </a:txBody>
                  <a:tcPr/>
                </a:tc>
                <a:tc hMerge="1">
                  <a:txBody>
                    <a:bodyPr/>
                    <a:lstStyle/>
                    <a:p>
                      <a:endParaRPr lang="ja-JP" altLang="en-US" sz="1200" dirty="0">
                        <a:latin typeface="Meiryo UI" panose="020B0604030504040204" pitchFamily="50" charset="-128"/>
                        <a:ea typeface="Meiryo UI" panose="020B0604030504040204" pitchFamily="50" charset="-128"/>
                      </a:endParaRPr>
                    </a:p>
                  </a:txBody>
                  <a:tcPr/>
                </a:tc>
                <a:tc>
                  <a:txBody>
                    <a:bodyPr/>
                    <a:lstStyle/>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latin typeface="Meiryo UI" panose="020B0604030504040204" pitchFamily="50" charset="-128"/>
                          <a:ea typeface="Meiryo UI" panose="020B0604030504040204" pitchFamily="50" charset="-128"/>
                        </a:rPr>
                        <a:t>取込処理対象となった</a:t>
                      </a:r>
                      <a:r>
                        <a:rPr kumimoji="1" lang="en-US" altLang="ja-JP" sz="1200" dirty="0" smtClean="0">
                          <a:latin typeface="Meiryo UI" panose="020B0604030504040204" pitchFamily="50" charset="-128"/>
                          <a:ea typeface="Meiryo UI" panose="020B0604030504040204" pitchFamily="50" charset="-128"/>
                        </a:rPr>
                        <a:t>MML</a:t>
                      </a:r>
                      <a:r>
                        <a:rPr kumimoji="1" lang="ja-JP" altLang="en-US" sz="1200" dirty="0" smtClean="0">
                          <a:latin typeface="Meiryo UI" panose="020B0604030504040204" pitchFamily="50" charset="-128"/>
                          <a:ea typeface="Meiryo UI" panose="020B0604030504040204" pitchFamily="50" charset="-128"/>
                        </a:rPr>
                        <a:t>ファイルの条件（新規取込</a:t>
                      </a: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差分取込、通知済み</a:t>
                      </a: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未通知、取込対象</a:t>
                      </a: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オプトアウト削除対象</a:t>
                      </a: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上書き削除対象）に応じて、妥当性確認フローで想定した患者数が集計されることを確認する。</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85528100"/>
                  </a:ext>
                </a:extLst>
              </a:tr>
              <a:tr h="207096">
                <a:tc>
                  <a:txBody>
                    <a:bodyPr/>
                    <a:lstStyle/>
                    <a:p>
                      <a:r>
                        <a:rPr lang="en-US" altLang="ja-JP" sz="1200" dirty="0" smtClean="0">
                          <a:latin typeface="Meiryo UI" panose="020B0604030504040204" pitchFamily="50" charset="-128"/>
                          <a:ea typeface="Meiryo UI" panose="020B0604030504040204" pitchFamily="50" charset="-128"/>
                        </a:rPr>
                        <a:t>2</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非機能試験</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en-US" altLang="ja-JP" sz="1200" dirty="0" smtClean="0">
                          <a:latin typeface="Meiryo UI" panose="020B0604030504040204" pitchFamily="50" charset="-128"/>
                          <a:ea typeface="Meiryo UI" panose="020B0604030504040204" pitchFamily="50" charset="-128"/>
                        </a:rPr>
                        <a:t>1</a:t>
                      </a:r>
                      <a:endParaRPr lang="ja-JP" altLang="en-US" sz="1200" dirty="0">
                        <a:latin typeface="Meiryo UI" panose="020B0604030504040204" pitchFamily="50" charset="-128"/>
                        <a:ea typeface="Meiryo UI" panose="020B0604030504040204" pitchFamily="50" charset="-128"/>
                      </a:endParaRPr>
                    </a:p>
                  </a:txBody>
                  <a:tcPr/>
                </a:tc>
                <a:tc gridSpan="3">
                  <a:txBody>
                    <a:bodyPr/>
                    <a:lstStyle/>
                    <a:p>
                      <a:r>
                        <a:rPr lang="ja-JP" altLang="en-US" sz="1200" dirty="0" smtClean="0">
                          <a:latin typeface="Meiryo UI" panose="020B0604030504040204" pitchFamily="50" charset="-128"/>
                          <a:ea typeface="Meiryo UI" panose="020B0604030504040204" pitchFamily="50" charset="-128"/>
                        </a:rPr>
                        <a:t>パフォーマンス検証</a:t>
                      </a:r>
                    </a:p>
                  </a:txBody>
                  <a:tcPr/>
                </a:tc>
                <a:tc hMerge="1">
                  <a:txBody>
                    <a:bodyPr/>
                    <a:lstStyle/>
                    <a:p>
                      <a:endParaRPr kumimoji="1" lang="ja-JP" altLang="en-US"/>
                    </a:p>
                  </a:txBody>
                  <a:tcPr/>
                </a:tc>
                <a:tc hMerge="1">
                  <a:txBody>
                    <a:bodyPr/>
                    <a:lstStyle/>
                    <a:p>
                      <a:endParaRPr kumimoji="1" lang="ja-JP" altLang="en-US"/>
                    </a:p>
                  </a:txBody>
                  <a:tcPr/>
                </a:tc>
                <a:tc>
                  <a:txBody>
                    <a:bodyPr/>
                    <a:lstStyle/>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latin typeface="Meiryo UI" panose="020B0604030504040204" pitchFamily="50" charset="-128"/>
                          <a:ea typeface="Meiryo UI" panose="020B0604030504040204" pitchFamily="50" charset="-128"/>
                        </a:rPr>
                        <a:t>検証対象の処理が本番環境のデータ量で実行した際に想定した時間内で完了することを確認する。</a:t>
                      </a:r>
                      <a:endParaRPr kumimoji="1" lang="en-US" altLang="ja-JP" sz="1200" dirty="0" smtClean="0">
                        <a:latin typeface="Meiryo UI" panose="020B0604030504040204" pitchFamily="50" charset="-128"/>
                        <a:ea typeface="Meiryo UI" panose="020B0604030504040204" pitchFamily="50" charset="-128"/>
                      </a:endParaRPr>
                    </a:p>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60830310"/>
                  </a:ext>
                </a:extLst>
              </a:tr>
            </a:tbl>
          </a:graphicData>
        </a:graphic>
      </p:graphicFrame>
    </p:spTree>
    <p:extLst>
      <p:ext uri="{BB962C8B-B14F-4D97-AF65-F5344CB8AC3E}">
        <p14:creationId xmlns:p14="http://schemas.microsoft.com/office/powerpoint/2010/main" val="8559698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結合試験（</a:t>
            </a:r>
            <a:r>
              <a:rPr lang="ja-JP" altLang="en-US" sz="1800" b="1" dirty="0">
                <a:latin typeface="Meiryo UI" panose="020B0604030504040204" pitchFamily="50" charset="-128"/>
                <a:ea typeface="Meiryo UI" panose="020B0604030504040204" pitchFamily="50" charset="-128"/>
              </a:rPr>
              <a:t>二次</a:t>
            </a:r>
            <a:r>
              <a:rPr lang="ja-JP" altLang="en-US" sz="1800" b="1" dirty="0" smtClean="0">
                <a:latin typeface="Meiryo UI" panose="020B0604030504040204" pitchFamily="50" charset="-128"/>
                <a:ea typeface="Meiryo UI" panose="020B0604030504040204" pitchFamily="50" charset="-128"/>
              </a:rPr>
              <a:t>利用</a:t>
            </a:r>
            <a:r>
              <a:rPr lang="en-US" altLang="ja-JP" sz="1800" b="1" dirty="0" smtClean="0">
                <a:latin typeface="Meiryo UI" panose="020B0604030504040204" pitchFamily="50" charset="-128"/>
                <a:ea typeface="Meiryo UI" panose="020B0604030504040204" pitchFamily="50" charset="-128"/>
              </a:rPr>
              <a:t>DB(</a:t>
            </a:r>
            <a:r>
              <a:rPr lang="ja-JP" altLang="en-US" sz="1800" b="1" dirty="0" smtClean="0">
                <a:latin typeface="Meiryo UI" panose="020B0604030504040204" pitchFamily="50" charset="-128"/>
                <a:ea typeface="Meiryo UI" panose="020B0604030504040204" pitchFamily="50" charset="-128"/>
              </a:rPr>
              <a:t>断面</a:t>
            </a:r>
            <a:r>
              <a:rPr lang="en-US" altLang="ja-JP" sz="1800" b="1" dirty="0" smtClean="0">
                <a:latin typeface="Meiryo UI" panose="020B0604030504040204" pitchFamily="50" charset="-128"/>
                <a:ea typeface="Meiryo UI" panose="020B0604030504040204" pitchFamily="50" charset="-128"/>
              </a:rPr>
              <a:t>)</a:t>
            </a:r>
            <a:r>
              <a:rPr lang="ja-JP" altLang="en-US" sz="1800" b="1" dirty="0" smtClean="0">
                <a:latin typeface="Meiryo UI" panose="020B0604030504040204" pitchFamily="50" charset="-128"/>
                <a:ea typeface="Meiryo UI" panose="020B0604030504040204" pitchFamily="50" charset="-128"/>
              </a:rPr>
              <a:t>作成機能）（</a:t>
            </a:r>
            <a:r>
              <a:rPr lang="en-US" altLang="ja-JP" sz="1800" b="1" dirty="0" smtClean="0">
                <a:latin typeface="Meiryo UI" panose="020B0604030504040204" pitchFamily="50" charset="-128"/>
                <a:ea typeface="Meiryo UI" panose="020B0604030504040204" pitchFamily="50" charset="-128"/>
              </a:rPr>
              <a:t>1/2</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nvPr>
        </p:nvGraphicFramePr>
        <p:xfrm>
          <a:off x="369881" y="718285"/>
          <a:ext cx="9297263" cy="5643677"/>
        </p:xfrm>
        <a:graphic>
          <a:graphicData uri="http://schemas.openxmlformats.org/drawingml/2006/table">
            <a:tbl>
              <a:tblPr firstRow="1" bandRow="1">
                <a:tableStyleId>{5940675A-B579-460E-94D1-54222C63F5DA}</a:tableStyleId>
              </a:tblPr>
              <a:tblGrid>
                <a:gridCol w="274175">
                  <a:extLst>
                    <a:ext uri="{9D8B030D-6E8A-4147-A177-3AD203B41FA5}">
                      <a16:colId xmlns:a16="http://schemas.microsoft.com/office/drawing/2014/main" val="1901548244"/>
                    </a:ext>
                  </a:extLst>
                </a:gridCol>
                <a:gridCol w="1001864">
                  <a:extLst>
                    <a:ext uri="{9D8B030D-6E8A-4147-A177-3AD203B41FA5}">
                      <a16:colId xmlns:a16="http://schemas.microsoft.com/office/drawing/2014/main" val="936978207"/>
                    </a:ext>
                  </a:extLst>
                </a:gridCol>
                <a:gridCol w="2115047">
                  <a:extLst>
                    <a:ext uri="{9D8B030D-6E8A-4147-A177-3AD203B41FA5}">
                      <a16:colId xmlns:a16="http://schemas.microsoft.com/office/drawing/2014/main" val="3897804802"/>
                    </a:ext>
                  </a:extLst>
                </a:gridCol>
                <a:gridCol w="4444779">
                  <a:extLst>
                    <a:ext uri="{9D8B030D-6E8A-4147-A177-3AD203B41FA5}">
                      <a16:colId xmlns:a16="http://schemas.microsoft.com/office/drawing/2014/main" val="2477558530"/>
                    </a:ext>
                  </a:extLst>
                </a:gridCol>
                <a:gridCol w="1461398">
                  <a:extLst>
                    <a:ext uri="{9D8B030D-6E8A-4147-A177-3AD203B41FA5}">
                      <a16:colId xmlns:a16="http://schemas.microsoft.com/office/drawing/2014/main" val="3407717734"/>
                    </a:ext>
                  </a:extLst>
                </a:gridCol>
              </a:tblGrid>
              <a:tr h="156358">
                <a:tc gridSpan="2">
                  <a:txBody>
                    <a:bodyPr/>
                    <a:lstStyle/>
                    <a:p>
                      <a:r>
                        <a:rPr kumimoji="1" lang="ja-JP" altLang="en-US" sz="1400" b="1" dirty="0" smtClean="0">
                          <a:latin typeface="Meiryo UI" panose="020B0604030504040204" pitchFamily="50" charset="-128"/>
                          <a:ea typeface="Meiryo UI" panose="020B0604030504040204" pitchFamily="50" charset="-128"/>
                        </a:rPr>
                        <a:t>改修項目</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a:txBody>
                    <a:bodyPr/>
                    <a:lstStyle/>
                    <a:p>
                      <a:r>
                        <a:rPr kumimoji="1" lang="ja-JP" altLang="en-US" sz="1400" b="1" dirty="0" smtClean="0">
                          <a:latin typeface="Meiryo UI" panose="020B0604030504040204" pitchFamily="50" charset="-128"/>
                          <a:ea typeface="Meiryo UI" panose="020B0604030504040204" pitchFamily="50" charset="-128"/>
                        </a:rPr>
                        <a:t>対応内容</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ja-JP" altLang="en-US" sz="1400" b="1" dirty="0" smtClean="0">
                          <a:latin typeface="Meiryo UI" panose="020B0604030504040204" pitchFamily="50" charset="-128"/>
                          <a:ea typeface="Meiryo UI" panose="020B0604030504040204" pitchFamily="50" charset="-128"/>
                        </a:rPr>
                        <a:t>試験内容</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ja-JP" altLang="en-US" sz="1400" b="1" dirty="0" smtClean="0">
                          <a:latin typeface="Meiryo UI" panose="020B0604030504040204" pitchFamily="50" charset="-128"/>
                          <a:ea typeface="Meiryo UI" panose="020B0604030504040204" pitchFamily="50" charset="-128"/>
                        </a:rPr>
                        <a:t>試験証跡</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3434522661"/>
                  </a:ext>
                </a:extLst>
              </a:tr>
              <a:tr h="630786">
                <a:tc>
                  <a:txBody>
                    <a:bodyPr/>
                    <a:lstStyle/>
                    <a:p>
                      <a:r>
                        <a:rPr lang="en-US" altLang="ja-JP" sz="1200" dirty="0" smtClean="0">
                          <a:latin typeface="Meiryo UI" panose="020B0604030504040204" pitchFamily="50" charset="-128"/>
                          <a:ea typeface="Meiryo UI" panose="020B0604030504040204" pitchFamily="50" charset="-128"/>
                        </a:rPr>
                        <a:t>1</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en-US" altLang="ja-JP" sz="1200" dirty="0" smtClean="0">
                          <a:latin typeface="Meiryo UI" panose="020B0604030504040204" pitchFamily="50" charset="-128"/>
                          <a:ea typeface="Meiryo UI" panose="020B0604030504040204" pitchFamily="50" charset="-128"/>
                        </a:rPr>
                        <a:t>DB</a:t>
                      </a:r>
                      <a:r>
                        <a:rPr lang="ja-JP" altLang="en-US" sz="1200" dirty="0" smtClean="0">
                          <a:latin typeface="Meiryo UI" panose="020B0604030504040204" pitchFamily="50" charset="-128"/>
                          <a:ea typeface="Meiryo UI" panose="020B0604030504040204" pitchFamily="50" charset="-128"/>
                        </a:rPr>
                        <a:t>分割による対応</a:t>
                      </a:r>
                      <a:endParaRPr lang="ja-JP" altLang="en-US" sz="1200" dirty="0">
                        <a:latin typeface="Meiryo UI" panose="020B0604030504040204" pitchFamily="50" charset="-128"/>
                        <a:ea typeface="Meiryo UI" panose="020B0604030504040204" pitchFamily="50" charset="-128"/>
                      </a:endParaRPr>
                    </a:p>
                  </a:txBody>
                  <a:tcPr/>
                </a:tc>
                <a:tc>
                  <a:txBody>
                    <a:bodyPr/>
                    <a:lstStyle/>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施設マスタの参照先を認定領域に変更する。（</a:t>
                      </a:r>
                      <a:r>
                        <a:rPr lang="en-US" altLang="ja-JP" sz="1200" dirty="0" smtClean="0">
                          <a:latin typeface="Meiryo UI" panose="020B0604030504040204" pitchFamily="50" charset="-128"/>
                          <a:ea typeface="Meiryo UI" panose="020B0604030504040204" pitchFamily="50" charset="-128"/>
                        </a:rPr>
                        <a:t>milscm1</a:t>
                      </a:r>
                      <a:r>
                        <a:rPr lang="ja-JP" altLang="en-US" sz="1200" dirty="0" smtClean="0">
                          <a:latin typeface="Meiryo UI" panose="020B0604030504040204" pitchFamily="50" charset="-128"/>
                          <a:ea typeface="Meiryo UI" panose="020B0604030504040204" pitchFamily="50" charset="-128"/>
                        </a:rPr>
                        <a:t>→</a:t>
                      </a:r>
                      <a:r>
                        <a:rPr lang="en-US" altLang="ja-JP" sz="1200" dirty="0" smtClean="0">
                          <a:latin typeface="Meiryo UI" panose="020B0604030504040204" pitchFamily="50" charset="-128"/>
                          <a:ea typeface="Meiryo UI" panose="020B0604030504040204" pitchFamily="50" charset="-128"/>
                        </a:rPr>
                        <a:t>milscm2</a:t>
                      </a:r>
                      <a:r>
                        <a:rPr lang="ja-JP" altLang="en-US" sz="1200" dirty="0" smtClean="0">
                          <a:latin typeface="Meiryo UI" panose="020B0604030504040204" pitchFamily="50" charset="-128"/>
                          <a:ea typeface="Meiryo UI" panose="020B0604030504040204" pitchFamily="50" charset="-128"/>
                        </a:rPr>
                        <a:t>）</a:t>
                      </a:r>
                      <a:endParaRPr lang="en-US" altLang="ja-JP" sz="1200" dirty="0" smtClean="0">
                        <a:latin typeface="Meiryo UI" panose="020B0604030504040204" pitchFamily="50" charset="-128"/>
                        <a:ea typeface="Meiryo UI" panose="020B0604030504040204" pitchFamily="50" charset="-128"/>
                      </a:endParaRPr>
                    </a:p>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最新施設情報ビューに施設マスタの全カラムを返却するように改修する。</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機能試験</a:t>
                      </a:r>
                      <a:r>
                        <a:rPr kumimoji="1" lang="en-US" altLang="ja-JP" sz="1200" dirty="0" smtClean="0">
                          <a:latin typeface="Meiryo UI" panose="020B0604030504040204" pitchFamily="50" charset="-128"/>
                          <a:ea typeface="Meiryo UI" panose="020B0604030504040204" pitchFamily="50" charset="-128"/>
                        </a:rPr>
                        <a:t>】</a:t>
                      </a:r>
                    </a:p>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施設マスタを参照している施設属性マスタ、施設</a:t>
                      </a:r>
                      <a:r>
                        <a:rPr lang="en-US" altLang="ja-JP" sz="1200" dirty="0" smtClean="0">
                          <a:latin typeface="Meiryo UI" panose="020B0604030504040204" pitchFamily="50" charset="-128"/>
                          <a:ea typeface="Meiryo UI" panose="020B0604030504040204" pitchFamily="50" charset="-128"/>
                        </a:rPr>
                        <a:t>ID</a:t>
                      </a:r>
                      <a:r>
                        <a:rPr lang="ja-JP" altLang="en-US" sz="1200" dirty="0" smtClean="0">
                          <a:latin typeface="Meiryo UI" panose="020B0604030504040204" pitchFamily="50" charset="-128"/>
                          <a:ea typeface="Meiryo UI" panose="020B0604030504040204" pitchFamily="50" charset="-128"/>
                        </a:rPr>
                        <a:t>対応マスタの作成</a:t>
                      </a:r>
                      <a:r>
                        <a:rPr lang="en-US" altLang="ja-JP" sz="1200" dirty="0" smtClean="0">
                          <a:latin typeface="Meiryo UI" panose="020B0604030504040204" pitchFamily="50" charset="-128"/>
                          <a:ea typeface="Meiryo UI" panose="020B0604030504040204" pitchFamily="50" charset="-128"/>
                        </a:rPr>
                        <a:t>SQL</a:t>
                      </a:r>
                      <a:r>
                        <a:rPr lang="ja-JP" altLang="en-US" sz="1200" dirty="0" smtClean="0">
                          <a:latin typeface="Meiryo UI" panose="020B0604030504040204" pitchFamily="50" charset="-128"/>
                          <a:ea typeface="Meiryo UI" panose="020B0604030504040204" pitchFamily="50" charset="-128"/>
                        </a:rPr>
                        <a:t>が認定領域の施設マスタへ参照先変更したことにより、想定した結果が出力されること。</a:t>
                      </a:r>
                      <a:endParaRPr lang="en-US" altLang="ja-JP" sz="1200" dirty="0" smtClean="0">
                        <a:latin typeface="Meiryo UI" panose="020B0604030504040204" pitchFamily="50" charset="-128"/>
                        <a:ea typeface="Meiryo UI" panose="020B0604030504040204" pitchFamily="50" charset="-128"/>
                      </a:endParaRPr>
                    </a:p>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最新施設情報ビューの参照結果が施設マスタの全カラムが返却されること。</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結合試験項目書</a:t>
                      </a:r>
                      <a:r>
                        <a:rPr kumimoji="1" lang="en-US" altLang="ja-JP" sz="1200" dirty="0" smtClean="0">
                          <a:latin typeface="Meiryo UI" panose="020B0604030504040204" pitchFamily="50" charset="-128"/>
                          <a:ea typeface="Meiryo UI" panose="020B0604030504040204" pitchFamily="50" charset="-128"/>
                        </a:rPr>
                        <a:t>_</a:t>
                      </a:r>
                      <a:r>
                        <a:rPr kumimoji="1" lang="ja-JP" altLang="en-US" sz="1200" dirty="0" smtClean="0">
                          <a:latin typeface="Meiryo UI" panose="020B0604030504040204" pitchFamily="50" charset="-128"/>
                          <a:ea typeface="Meiryo UI" panose="020B0604030504040204" pitchFamily="50" charset="-128"/>
                        </a:rPr>
                        <a:t>マスタ作成機能</a:t>
                      </a:r>
                      <a:r>
                        <a:rPr kumimoji="1" lang="en-US" altLang="ja-JP" sz="1200" dirty="0" smtClean="0">
                          <a:latin typeface="Meiryo UI" panose="020B0604030504040204" pitchFamily="50" charset="-128"/>
                          <a:ea typeface="Meiryo UI" panose="020B0604030504040204" pitchFamily="50" charset="-128"/>
                        </a:rPr>
                        <a:t>.xlsx</a:t>
                      </a:r>
                    </a:p>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「マスタ管理」シート</a:t>
                      </a:r>
                    </a:p>
                  </a:txBody>
                  <a:tcPr/>
                </a:tc>
                <a:extLst>
                  <a:ext uri="{0D108BD9-81ED-4DB2-BD59-A6C34878D82A}">
                    <a16:rowId xmlns:a16="http://schemas.microsoft.com/office/drawing/2014/main" val="2659240022"/>
                  </a:ext>
                </a:extLst>
              </a:tr>
              <a:tr h="858317">
                <a:tc rowSpan="2">
                  <a:txBody>
                    <a:bodyPr/>
                    <a:lstStyle/>
                    <a:p>
                      <a:r>
                        <a:rPr lang="en-US" altLang="ja-JP" sz="1200" dirty="0" smtClean="0">
                          <a:latin typeface="Meiryo UI" panose="020B0604030504040204" pitchFamily="50" charset="-128"/>
                          <a:ea typeface="Meiryo UI" panose="020B0604030504040204" pitchFamily="50" charset="-128"/>
                        </a:rPr>
                        <a:t>2</a:t>
                      </a:r>
                      <a:endParaRPr lang="ja-JP" altLang="en-US" sz="1200" dirty="0">
                        <a:latin typeface="Meiryo UI" panose="020B0604030504040204" pitchFamily="50" charset="-128"/>
                        <a:ea typeface="Meiryo UI" panose="020B0604030504040204" pitchFamily="50" charset="-128"/>
                      </a:endParaRPr>
                    </a:p>
                  </a:txBody>
                  <a:tcPr/>
                </a:tc>
                <a:tc rowSpan="2">
                  <a:txBody>
                    <a:bodyPr/>
                    <a:lstStyle/>
                    <a:p>
                      <a:r>
                        <a:rPr kumimoji="1" lang="ja-JP" altLang="en-US" sz="1200" dirty="0" smtClean="0">
                          <a:latin typeface="Meiryo UI" panose="020B0604030504040204" pitchFamily="50" charset="-128"/>
                          <a:ea typeface="Meiryo UI" panose="020B0604030504040204" pitchFamily="50" charset="-128"/>
                        </a:rPr>
                        <a:t>診療報酬改定に伴う対応</a:t>
                      </a:r>
                      <a:endParaRPr lang="ja-JP" altLang="en-US" sz="1200" dirty="0">
                        <a:latin typeface="Meiryo UI" panose="020B0604030504040204" pitchFamily="50" charset="-128"/>
                        <a:ea typeface="Meiryo UI" panose="020B0604030504040204" pitchFamily="50" charset="-128"/>
                      </a:endParaRPr>
                    </a:p>
                  </a:txBody>
                  <a:tcPr/>
                </a:tc>
                <a:tc rowSpan="2">
                  <a:txBody>
                    <a:bodyPr/>
                    <a:lstStyle/>
                    <a:p>
                      <a:pPr marL="285750" indent="-285750">
                        <a:buFont typeface="Arial" panose="020B0604020202020204" pitchFamily="34" charset="0"/>
                        <a:buChar char="•"/>
                      </a:pPr>
                      <a:r>
                        <a:rPr kumimoji="1" lang="ja-JP" altLang="en-US" sz="1200" dirty="0" smtClean="0">
                          <a:latin typeface="Meiryo UI" panose="020B0604030504040204" pitchFamily="50" charset="-128"/>
                          <a:ea typeface="Meiryo UI" panose="020B0604030504040204" pitchFamily="50" charset="-128"/>
                        </a:rPr>
                        <a:t>診療行為マスタとコメントマスタのテーブルにカラムを追加する。</a:t>
                      </a:r>
                    </a:p>
                    <a:p>
                      <a:pPr marL="285750" indent="-285750">
                        <a:buFont typeface="Arial" panose="020B0604020202020204" pitchFamily="34" charset="0"/>
                        <a:buChar char="•"/>
                      </a:pPr>
                      <a:r>
                        <a:rPr kumimoji="1" lang="ja-JP" altLang="en-US" sz="1200" dirty="0" smtClean="0">
                          <a:latin typeface="Meiryo UI" panose="020B0604030504040204" pitchFamily="50" charset="-128"/>
                          <a:ea typeface="Meiryo UI" panose="020B0604030504040204" pitchFamily="50" charset="-128"/>
                        </a:rPr>
                        <a:t>修飾語マスタの変更区分</a:t>
                      </a:r>
                      <a:r>
                        <a:rPr kumimoji="1" lang="en-US" altLang="ja-JP" sz="1200" dirty="0" smtClean="0">
                          <a:latin typeface="Meiryo UI" panose="020B0604030504040204" pitchFamily="50" charset="-128"/>
                          <a:ea typeface="Meiryo UI" panose="020B0604030504040204" pitchFamily="50" charset="-128"/>
                        </a:rPr>
                        <a:t>0</a:t>
                      </a:r>
                      <a:r>
                        <a:rPr kumimoji="1" lang="ja-JP" altLang="en-US" sz="1200" dirty="0" smtClean="0">
                          <a:latin typeface="Meiryo UI" panose="020B0604030504040204" pitchFamily="50" charset="-128"/>
                          <a:ea typeface="Meiryo UI" panose="020B0604030504040204" pitchFamily="50" charset="-128"/>
                        </a:rPr>
                        <a:t>（変更なし）のレコードも取込対象とするように改修する。</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機能試験</a:t>
                      </a:r>
                      <a:r>
                        <a:rPr kumimoji="1" lang="en-US" altLang="ja-JP" sz="1200" dirty="0" smtClean="0">
                          <a:latin typeface="Meiryo UI" panose="020B0604030504040204" pitchFamily="50" charset="-128"/>
                          <a:ea typeface="Meiryo UI" panose="020B0604030504040204" pitchFamily="50" charset="-128"/>
                        </a:rPr>
                        <a:t>】</a:t>
                      </a:r>
                    </a:p>
                    <a:p>
                      <a:pPr marL="285750" indent="-285750">
                        <a:buFont typeface="Arial" panose="020B0604020202020204" pitchFamily="34" charset="0"/>
                        <a:buChar char="•"/>
                      </a:pPr>
                      <a:r>
                        <a:rPr kumimoji="1" lang="ja-JP" altLang="en-US" sz="1200" dirty="0" smtClean="0">
                          <a:latin typeface="Meiryo UI" panose="020B0604030504040204" pitchFamily="50" charset="-128"/>
                          <a:ea typeface="Meiryo UI" panose="020B0604030504040204" pitchFamily="50" charset="-128"/>
                        </a:rPr>
                        <a:t>診療行為マスタとコメントマスタのテーブルに診療報酬改定後のファイルが取り込まれること。</a:t>
                      </a:r>
                      <a:endParaRPr kumimoji="1" lang="en-US" altLang="ja-JP" sz="12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ja-JP" altLang="en-US" sz="1200" dirty="0" smtClean="0">
                          <a:latin typeface="Meiryo UI" panose="020B0604030504040204" pitchFamily="50" charset="-128"/>
                          <a:ea typeface="Meiryo UI" panose="020B0604030504040204" pitchFamily="50" charset="-128"/>
                        </a:rPr>
                        <a:t>診療行為マスタとコメントマスタのテーブルに診療報酬改定前のファイルが取り込まれること。</a:t>
                      </a:r>
                      <a:endParaRPr kumimoji="1" lang="en-US" altLang="ja-JP" sz="12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ja-JP" altLang="en-US" sz="1200" dirty="0" smtClean="0">
                          <a:latin typeface="Meiryo UI" panose="020B0604030504040204" pitchFamily="50" charset="-128"/>
                          <a:ea typeface="Meiryo UI" panose="020B0604030504040204" pitchFamily="50" charset="-128"/>
                        </a:rPr>
                        <a:t>修飾語マスタの変更区分</a:t>
                      </a:r>
                      <a:r>
                        <a:rPr kumimoji="1" lang="en-US" altLang="ja-JP" sz="1200" dirty="0" smtClean="0">
                          <a:latin typeface="Meiryo UI" panose="020B0604030504040204" pitchFamily="50" charset="-128"/>
                          <a:ea typeface="Meiryo UI" panose="020B0604030504040204" pitchFamily="50" charset="-128"/>
                        </a:rPr>
                        <a:t>0</a:t>
                      </a:r>
                      <a:r>
                        <a:rPr kumimoji="1" lang="ja-JP" altLang="en-US" sz="1200" dirty="0" smtClean="0">
                          <a:latin typeface="Meiryo UI" panose="020B0604030504040204" pitchFamily="50" charset="-128"/>
                          <a:ea typeface="Meiryo UI" panose="020B0604030504040204" pitchFamily="50" charset="-128"/>
                        </a:rPr>
                        <a:t>（変更なし）の レコードも取り込まれること。</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結合試験項目書</a:t>
                      </a:r>
                      <a:r>
                        <a:rPr kumimoji="1" lang="en-US" altLang="ja-JP" sz="1200" dirty="0" smtClean="0">
                          <a:latin typeface="Meiryo UI" panose="020B0604030504040204" pitchFamily="50" charset="-128"/>
                          <a:ea typeface="Meiryo UI" panose="020B0604030504040204" pitchFamily="50" charset="-128"/>
                        </a:rPr>
                        <a:t>_</a:t>
                      </a:r>
                      <a:r>
                        <a:rPr kumimoji="1" lang="ja-JP" altLang="en-US" sz="1200" dirty="0" smtClean="0">
                          <a:latin typeface="Meiryo UI" panose="020B0604030504040204" pitchFamily="50" charset="-128"/>
                          <a:ea typeface="Meiryo UI" panose="020B0604030504040204" pitchFamily="50" charset="-128"/>
                        </a:rPr>
                        <a:t>マスタ作成機能</a:t>
                      </a:r>
                      <a:r>
                        <a:rPr kumimoji="1" lang="en-US" altLang="ja-JP" sz="1200" dirty="0" smtClean="0">
                          <a:latin typeface="Meiryo UI" panose="020B0604030504040204" pitchFamily="50" charset="-128"/>
                          <a:ea typeface="Meiryo UI" panose="020B0604030504040204" pitchFamily="50" charset="-128"/>
                        </a:rPr>
                        <a:t>.xlsx</a:t>
                      </a:r>
                    </a:p>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「マスタ蓄積」シート</a:t>
                      </a:r>
                    </a:p>
                  </a:txBody>
                  <a:tcPr/>
                </a:tc>
                <a:extLst>
                  <a:ext uri="{0D108BD9-81ED-4DB2-BD59-A6C34878D82A}">
                    <a16:rowId xmlns:a16="http://schemas.microsoft.com/office/drawing/2014/main" val="2669061774"/>
                  </a:ext>
                </a:extLst>
              </a:tr>
              <a:tr h="858317">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marL="0" indent="0">
                        <a:buFont typeface="Arial" panose="020B0604020202020204" pitchFamily="34" charset="0"/>
                        <a:buNone/>
                      </a:pP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回帰試験</a:t>
                      </a:r>
                      <a:r>
                        <a:rPr kumimoji="1" lang="en-US" altLang="ja-JP" sz="1200" dirty="0" smtClean="0">
                          <a:latin typeface="Meiryo UI" panose="020B0604030504040204" pitchFamily="50" charset="-128"/>
                          <a:ea typeface="Meiryo UI" panose="020B0604030504040204" pitchFamily="50" charset="-128"/>
                        </a:rPr>
                        <a:t>】</a:t>
                      </a:r>
                    </a:p>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latin typeface="Meiryo UI" panose="020B0604030504040204" pitchFamily="50" charset="-128"/>
                          <a:ea typeface="Meiryo UI" panose="020B0604030504040204" pitchFamily="50" charset="-128"/>
                        </a:rPr>
                        <a:t>診療行為関連マスタ作成処理で診療行為マスタのテーブル変更に影響なく、想定した結果が出力されること。</a:t>
                      </a:r>
                    </a:p>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結合試験項目書</a:t>
                      </a:r>
                      <a:r>
                        <a:rPr kumimoji="1" lang="en-US" altLang="ja-JP" sz="1200" dirty="0" smtClean="0">
                          <a:latin typeface="Meiryo UI" panose="020B0604030504040204" pitchFamily="50" charset="-128"/>
                          <a:ea typeface="Meiryo UI" panose="020B0604030504040204" pitchFamily="50" charset="-128"/>
                        </a:rPr>
                        <a:t>_</a:t>
                      </a:r>
                      <a:r>
                        <a:rPr kumimoji="1" lang="ja-JP" altLang="en-US" sz="1200" dirty="0" smtClean="0">
                          <a:latin typeface="Meiryo UI" panose="020B0604030504040204" pitchFamily="50" charset="-128"/>
                          <a:ea typeface="Meiryo UI" panose="020B0604030504040204" pitchFamily="50" charset="-128"/>
                        </a:rPr>
                        <a:t>マスタ作成機能</a:t>
                      </a:r>
                      <a:r>
                        <a:rPr kumimoji="1" lang="en-US" altLang="ja-JP" sz="1200" dirty="0" smtClean="0">
                          <a:latin typeface="Meiryo UI" panose="020B0604030504040204" pitchFamily="50" charset="-128"/>
                          <a:ea typeface="Meiryo UI" panose="020B0604030504040204" pitchFamily="50" charset="-128"/>
                        </a:rPr>
                        <a:t>.xlsx</a:t>
                      </a:r>
                    </a:p>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「マスタ管理」シート</a:t>
                      </a:r>
                    </a:p>
                  </a:txBody>
                  <a:tcPr/>
                </a:tc>
                <a:extLst>
                  <a:ext uri="{0D108BD9-81ED-4DB2-BD59-A6C34878D82A}">
                    <a16:rowId xmlns:a16="http://schemas.microsoft.com/office/drawing/2014/main" val="384475432"/>
                  </a:ext>
                </a:extLst>
              </a:tr>
              <a:tr h="1335160">
                <a:tc>
                  <a:txBody>
                    <a:bodyPr/>
                    <a:lstStyle/>
                    <a:p>
                      <a:r>
                        <a:rPr lang="en-US" altLang="ja-JP" sz="1200" dirty="0" smtClean="0">
                          <a:latin typeface="Meiryo UI" panose="020B0604030504040204" pitchFamily="50" charset="-128"/>
                          <a:ea typeface="Meiryo UI" panose="020B0604030504040204" pitchFamily="50" charset="-128"/>
                        </a:rPr>
                        <a:t>3</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運用効率化の対応</a:t>
                      </a:r>
                      <a:endParaRPr lang="ja-JP" altLang="en-US" sz="1200" dirty="0">
                        <a:latin typeface="Meiryo UI" panose="020B0604030504040204" pitchFamily="50" charset="-128"/>
                        <a:ea typeface="Meiryo UI" panose="020B0604030504040204" pitchFamily="50" charset="-128"/>
                      </a:endParaRPr>
                    </a:p>
                  </a:txBody>
                  <a:tcPr/>
                </a:tc>
                <a:tc>
                  <a:txBody>
                    <a:bodyPr/>
                    <a:lstStyle/>
                    <a:p>
                      <a:pPr marL="285750" indent="-285750">
                        <a:buFont typeface="Arial" panose="020B0604020202020204" pitchFamily="34" charset="0"/>
                        <a:buChar char="•"/>
                      </a:pPr>
                      <a:r>
                        <a:rPr kumimoji="1" lang="ja-JP" altLang="en-US" sz="1200" dirty="0" smtClean="0">
                          <a:latin typeface="Meiryo UI" panose="020B0604030504040204" pitchFamily="50" charset="-128"/>
                          <a:ea typeface="Meiryo UI" panose="020B0604030504040204" pitchFamily="50" charset="-128"/>
                        </a:rPr>
                        <a:t>診療報酬改定に伴う対応が必要となったマスタを全て認定領域用のマスタ取込ジョブに統合する。</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r>
                        <a:rPr kumimoji="1" lang="en-US" altLang="ja-JP" sz="1200" dirty="0" smtClean="0">
                          <a:latin typeface="Meiryo UI" panose="020B0604030504040204" pitchFamily="50" charset="-128"/>
                          <a:ea typeface="Meiryo UI" panose="020B0604030504040204" pitchFamily="50" charset="-128"/>
                        </a:rPr>
                        <a:t>※Excel VBA</a:t>
                      </a:r>
                      <a:r>
                        <a:rPr kumimoji="1" lang="ja-JP" altLang="en-US" sz="1200" dirty="0" smtClean="0">
                          <a:latin typeface="Meiryo UI" panose="020B0604030504040204" pitchFamily="50" charset="-128"/>
                          <a:ea typeface="Meiryo UI" panose="020B0604030504040204" pitchFamily="50" charset="-128"/>
                        </a:rPr>
                        <a:t>と手運用の運用を廃止</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機能試験</a:t>
                      </a:r>
                      <a:r>
                        <a:rPr kumimoji="1" lang="en-US" altLang="ja-JP" sz="1200" dirty="0" smtClean="0">
                          <a:latin typeface="Meiryo UI" panose="020B0604030504040204" pitchFamily="50" charset="-128"/>
                          <a:ea typeface="Meiryo UI" panose="020B0604030504040204" pitchFamily="50" charset="-128"/>
                        </a:rPr>
                        <a:t>】</a:t>
                      </a:r>
                    </a:p>
                    <a:p>
                      <a:pPr marL="285750" indent="-285750">
                        <a:buFont typeface="Arial" panose="020B0604020202020204" pitchFamily="34" charset="0"/>
                        <a:buChar char="•"/>
                      </a:pPr>
                      <a:r>
                        <a:rPr kumimoji="1" lang="ja-JP" altLang="en-US" sz="1200" dirty="0" smtClean="0">
                          <a:latin typeface="Meiryo UI" panose="020B0604030504040204" pitchFamily="50" charset="-128"/>
                          <a:ea typeface="Meiryo UI" panose="020B0604030504040204" pitchFamily="50" charset="-128"/>
                        </a:rPr>
                        <a:t>診療行為マスタとコメントマスタと修飾語マスタがマスタ取込ジョブ（</a:t>
                      </a:r>
                      <a:r>
                        <a:rPr kumimoji="1" lang="en-US" altLang="ja-JP" sz="1200" dirty="0" smtClean="0">
                          <a:latin typeface="Meiryo UI" panose="020B0604030504040204" pitchFamily="50" charset="-128"/>
                          <a:ea typeface="Meiryo UI" panose="020B0604030504040204" pitchFamily="50" charset="-128"/>
                        </a:rPr>
                        <a:t>Python</a:t>
                      </a:r>
                      <a:r>
                        <a:rPr kumimoji="1" lang="ja-JP" altLang="en-US" sz="1200" dirty="0" smtClean="0">
                          <a:latin typeface="Meiryo UI" panose="020B0604030504040204" pitchFamily="50" charset="-128"/>
                          <a:ea typeface="Meiryo UI" panose="020B0604030504040204" pitchFamily="50" charset="-128"/>
                        </a:rPr>
                        <a:t>）により適切に取り込まれること。</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p>
                      <a:pPr marL="0" indent="0">
                        <a:buFont typeface="Arial" panose="020B0604020202020204" pitchFamily="34" charset="0"/>
                        <a:buNone/>
                      </a:pP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回帰試験</a:t>
                      </a:r>
                      <a:r>
                        <a:rPr kumimoji="1" lang="en-US" altLang="ja-JP" sz="1200" dirty="0" smtClean="0">
                          <a:latin typeface="Meiryo UI" panose="020B0604030504040204" pitchFamily="50" charset="-128"/>
                          <a:ea typeface="Meiryo UI" panose="020B0604030504040204" pitchFamily="50" charset="-128"/>
                        </a:rPr>
                        <a:t>】</a:t>
                      </a:r>
                    </a:p>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latin typeface="Meiryo UI" panose="020B0604030504040204" pitchFamily="50" charset="-128"/>
                          <a:ea typeface="Meiryo UI" panose="020B0604030504040204" pitchFamily="50" charset="-128"/>
                        </a:rPr>
                        <a:t>診療行為マスタとコメントマスタと修飾語マスタ以外のマスタがマスタ取込ジョブ（</a:t>
                      </a:r>
                      <a:r>
                        <a:rPr kumimoji="1" lang="en-US" altLang="ja-JP" sz="1200" dirty="0" smtClean="0">
                          <a:latin typeface="Meiryo UI" panose="020B0604030504040204" pitchFamily="50" charset="-128"/>
                          <a:ea typeface="Meiryo UI" panose="020B0604030504040204" pitchFamily="50" charset="-128"/>
                        </a:rPr>
                        <a:t>Python</a:t>
                      </a:r>
                      <a:r>
                        <a:rPr kumimoji="1" lang="ja-JP" altLang="en-US" sz="1200" dirty="0" smtClean="0">
                          <a:latin typeface="Meiryo UI" panose="020B0604030504040204" pitchFamily="50" charset="-128"/>
                          <a:ea typeface="Meiryo UI" panose="020B0604030504040204" pitchFamily="50" charset="-128"/>
                        </a:rPr>
                        <a:t>）により改修前と同様に取り込まれること。</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結合試験項目書</a:t>
                      </a:r>
                      <a:r>
                        <a:rPr kumimoji="1" lang="en-US" altLang="ja-JP" sz="1200" dirty="0" smtClean="0">
                          <a:latin typeface="Meiryo UI" panose="020B0604030504040204" pitchFamily="50" charset="-128"/>
                          <a:ea typeface="Meiryo UI" panose="020B0604030504040204" pitchFamily="50" charset="-128"/>
                        </a:rPr>
                        <a:t>_</a:t>
                      </a:r>
                      <a:r>
                        <a:rPr kumimoji="1" lang="ja-JP" altLang="en-US" sz="1200" dirty="0" smtClean="0">
                          <a:latin typeface="Meiryo UI" panose="020B0604030504040204" pitchFamily="50" charset="-128"/>
                          <a:ea typeface="Meiryo UI" panose="020B0604030504040204" pitchFamily="50" charset="-128"/>
                        </a:rPr>
                        <a:t>マスタ作成機能</a:t>
                      </a:r>
                      <a:r>
                        <a:rPr kumimoji="1" lang="en-US" altLang="ja-JP" sz="1200" dirty="0" smtClean="0">
                          <a:latin typeface="Meiryo UI" panose="020B0604030504040204" pitchFamily="50" charset="-128"/>
                          <a:ea typeface="Meiryo UI" panose="020B0604030504040204" pitchFamily="50" charset="-128"/>
                        </a:rPr>
                        <a:t>.xlsx</a:t>
                      </a:r>
                    </a:p>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「マスタ蓄積」シート</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27086353"/>
                  </a:ext>
                </a:extLst>
              </a:tr>
            </a:tbl>
          </a:graphicData>
        </a:graphic>
      </p:graphicFrame>
    </p:spTree>
    <p:extLst>
      <p:ext uri="{BB962C8B-B14F-4D97-AF65-F5344CB8AC3E}">
        <p14:creationId xmlns:p14="http://schemas.microsoft.com/office/powerpoint/2010/main" val="21249577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結合試験</a:t>
            </a:r>
            <a:r>
              <a:rPr lang="ja-JP" altLang="en-US" sz="1800" b="1" dirty="0">
                <a:latin typeface="Meiryo UI" panose="020B0604030504040204" pitchFamily="50" charset="-128"/>
                <a:ea typeface="Meiryo UI" panose="020B0604030504040204" pitchFamily="50" charset="-128"/>
              </a:rPr>
              <a:t>（データマート作成機能）</a:t>
            </a:r>
          </a:p>
        </p:txBody>
      </p:sp>
      <p:graphicFrame>
        <p:nvGraphicFramePr>
          <p:cNvPr id="4" name="表 3"/>
          <p:cNvGraphicFramePr>
            <a:graphicFrameLocks noGrp="1"/>
          </p:cNvGraphicFramePr>
          <p:nvPr>
            <p:extLst/>
          </p:nvPr>
        </p:nvGraphicFramePr>
        <p:xfrm>
          <a:off x="369881" y="718285"/>
          <a:ext cx="9297263" cy="3322320"/>
        </p:xfrm>
        <a:graphic>
          <a:graphicData uri="http://schemas.openxmlformats.org/drawingml/2006/table">
            <a:tbl>
              <a:tblPr firstRow="1" bandRow="1">
                <a:tableStyleId>{5940675A-B579-460E-94D1-54222C63F5DA}</a:tableStyleId>
              </a:tblPr>
              <a:tblGrid>
                <a:gridCol w="274175">
                  <a:extLst>
                    <a:ext uri="{9D8B030D-6E8A-4147-A177-3AD203B41FA5}">
                      <a16:colId xmlns:a16="http://schemas.microsoft.com/office/drawing/2014/main" val="1901548244"/>
                    </a:ext>
                  </a:extLst>
                </a:gridCol>
                <a:gridCol w="1001864">
                  <a:extLst>
                    <a:ext uri="{9D8B030D-6E8A-4147-A177-3AD203B41FA5}">
                      <a16:colId xmlns:a16="http://schemas.microsoft.com/office/drawing/2014/main" val="936978207"/>
                    </a:ext>
                  </a:extLst>
                </a:gridCol>
                <a:gridCol w="2115047">
                  <a:extLst>
                    <a:ext uri="{9D8B030D-6E8A-4147-A177-3AD203B41FA5}">
                      <a16:colId xmlns:a16="http://schemas.microsoft.com/office/drawing/2014/main" val="3897804802"/>
                    </a:ext>
                  </a:extLst>
                </a:gridCol>
                <a:gridCol w="4444779">
                  <a:extLst>
                    <a:ext uri="{9D8B030D-6E8A-4147-A177-3AD203B41FA5}">
                      <a16:colId xmlns:a16="http://schemas.microsoft.com/office/drawing/2014/main" val="2477558530"/>
                    </a:ext>
                  </a:extLst>
                </a:gridCol>
                <a:gridCol w="1461398">
                  <a:extLst>
                    <a:ext uri="{9D8B030D-6E8A-4147-A177-3AD203B41FA5}">
                      <a16:colId xmlns:a16="http://schemas.microsoft.com/office/drawing/2014/main" val="3407717734"/>
                    </a:ext>
                  </a:extLst>
                </a:gridCol>
              </a:tblGrid>
              <a:tr h="156358">
                <a:tc gridSpan="2">
                  <a:txBody>
                    <a:bodyPr/>
                    <a:lstStyle/>
                    <a:p>
                      <a:r>
                        <a:rPr kumimoji="1" lang="ja-JP" altLang="en-US" sz="1400" b="1" dirty="0" smtClean="0">
                          <a:latin typeface="Meiryo UI" panose="020B0604030504040204" pitchFamily="50" charset="-128"/>
                          <a:ea typeface="Meiryo UI" panose="020B0604030504040204" pitchFamily="50" charset="-128"/>
                        </a:rPr>
                        <a:t>改修項目</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a:txBody>
                    <a:bodyPr/>
                    <a:lstStyle/>
                    <a:p>
                      <a:r>
                        <a:rPr kumimoji="1" lang="ja-JP" altLang="en-US" sz="1400" b="1" dirty="0" smtClean="0">
                          <a:latin typeface="Meiryo UI" panose="020B0604030504040204" pitchFamily="50" charset="-128"/>
                          <a:ea typeface="Meiryo UI" panose="020B0604030504040204" pitchFamily="50" charset="-128"/>
                        </a:rPr>
                        <a:t>対応内容</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ja-JP" altLang="en-US" sz="1400" b="1" dirty="0" smtClean="0">
                          <a:latin typeface="Meiryo UI" panose="020B0604030504040204" pitchFamily="50" charset="-128"/>
                          <a:ea typeface="Meiryo UI" panose="020B0604030504040204" pitchFamily="50" charset="-128"/>
                        </a:rPr>
                        <a:t>試験内容</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ja-JP" altLang="en-US" sz="1400" b="1" dirty="0" smtClean="0">
                          <a:latin typeface="Meiryo UI" panose="020B0604030504040204" pitchFamily="50" charset="-128"/>
                          <a:ea typeface="Meiryo UI" panose="020B0604030504040204" pitchFamily="50" charset="-128"/>
                        </a:rPr>
                        <a:t>試験証跡</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3434522661"/>
                  </a:ext>
                </a:extLst>
              </a:tr>
              <a:tr h="502920">
                <a:tc rowSpan="3">
                  <a:txBody>
                    <a:bodyPr/>
                    <a:lstStyle/>
                    <a:p>
                      <a:r>
                        <a:rPr lang="en-US" altLang="ja-JP" sz="1200" dirty="0" smtClean="0">
                          <a:latin typeface="Meiryo UI" panose="020B0604030504040204" pitchFamily="50" charset="-128"/>
                          <a:ea typeface="Meiryo UI" panose="020B0604030504040204" pitchFamily="50" charset="-128"/>
                        </a:rPr>
                        <a:t>1</a:t>
                      </a:r>
                      <a:endParaRPr lang="ja-JP" altLang="en-US" sz="1200" dirty="0">
                        <a:latin typeface="Meiryo UI" panose="020B0604030504040204" pitchFamily="50" charset="-128"/>
                        <a:ea typeface="Meiryo UI" panose="020B0604030504040204" pitchFamily="50" charset="-128"/>
                      </a:endParaRPr>
                    </a:p>
                  </a:txBody>
                  <a:tcPr/>
                </a:tc>
                <a:tc rowSpan="3">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lang="en-US" altLang="ja-JP" sz="1200" dirty="0" smtClean="0">
                          <a:latin typeface="Meiryo UI" panose="020B0604030504040204" pitchFamily="50" charset="-128"/>
                          <a:ea typeface="Meiryo UI" panose="020B0604030504040204" pitchFamily="50" charset="-128"/>
                        </a:rPr>
                        <a:t>DB</a:t>
                      </a:r>
                      <a:r>
                        <a:rPr lang="ja-JP" altLang="en-US" sz="1200" dirty="0" smtClean="0">
                          <a:latin typeface="Meiryo UI" panose="020B0604030504040204" pitchFamily="50" charset="-128"/>
                          <a:ea typeface="Meiryo UI" panose="020B0604030504040204" pitchFamily="50" charset="-128"/>
                        </a:rPr>
                        <a:t>分割による対応</a:t>
                      </a:r>
                    </a:p>
                  </a:txBody>
                  <a:tcPr/>
                </a:tc>
                <a:tc rowSpan="3">
                  <a:txBody>
                    <a:bodyPr/>
                    <a:lstStyle/>
                    <a:p>
                      <a:pPr marL="285750" indent="-285750">
                        <a:buFont typeface="Arial" panose="020B0604020202020204" pitchFamily="34" charset="0"/>
                        <a:buChar char="•"/>
                      </a:pPr>
                      <a:r>
                        <a:rPr lang="ja-JP" altLang="en-US" sz="1200" dirty="0" smtClean="0">
                          <a:latin typeface="Meiryo UI" panose="020B0604030504040204" pitchFamily="50" charset="-128"/>
                          <a:ea typeface="Meiryo UI" panose="020B0604030504040204" pitchFamily="50" charset="-128"/>
                        </a:rPr>
                        <a:t>施設</a:t>
                      </a:r>
                      <a:r>
                        <a:rPr lang="en-US" altLang="ja-JP" sz="1200" dirty="0" smtClean="0">
                          <a:latin typeface="Meiryo UI" panose="020B0604030504040204" pitchFamily="50" charset="-128"/>
                          <a:ea typeface="Meiryo UI" panose="020B0604030504040204" pitchFamily="50" charset="-128"/>
                        </a:rPr>
                        <a:t>ID</a:t>
                      </a:r>
                      <a:r>
                        <a:rPr lang="ja-JP" altLang="en-US" sz="1200" dirty="0" smtClean="0">
                          <a:latin typeface="Meiryo UI" panose="020B0604030504040204" pitchFamily="50" charset="-128"/>
                          <a:ea typeface="Meiryo UI" panose="020B0604030504040204" pitchFamily="50" charset="-128"/>
                        </a:rPr>
                        <a:t>ごとに処理分散させて</a:t>
                      </a:r>
                      <a:r>
                        <a:rPr lang="en-US" altLang="ja-JP" sz="1200" dirty="0" smtClean="0">
                          <a:latin typeface="Meiryo UI" panose="020B0604030504040204" pitchFamily="50" charset="-128"/>
                          <a:ea typeface="Meiryo UI" panose="020B0604030504040204" pitchFamily="50" charset="-128"/>
                        </a:rPr>
                        <a:t>SQL</a:t>
                      </a:r>
                      <a:r>
                        <a:rPr lang="ja-JP" altLang="en-US" sz="1200" dirty="0" smtClean="0">
                          <a:latin typeface="Meiryo UI" panose="020B0604030504040204" pitchFamily="50" charset="-128"/>
                          <a:ea typeface="Meiryo UI" panose="020B0604030504040204" pitchFamily="50" charset="-128"/>
                        </a:rPr>
                        <a:t>を実行するように改修する。</a:t>
                      </a:r>
                      <a:endParaRPr kumimoji="1" lang="ja-JP" altLang="en-US" sz="1200" dirty="0" smtClean="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機能試験</a:t>
                      </a:r>
                      <a:r>
                        <a:rPr kumimoji="1" lang="en-US" altLang="ja-JP" sz="1200" dirty="0" smtClean="0">
                          <a:latin typeface="Meiryo UI" panose="020B0604030504040204" pitchFamily="50" charset="-128"/>
                          <a:ea typeface="Meiryo UI" panose="020B0604030504040204" pitchFamily="50" charset="-128"/>
                        </a:rPr>
                        <a:t>】</a:t>
                      </a:r>
                    </a:p>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latin typeface="Meiryo UI" panose="020B0604030504040204" pitchFamily="50" charset="-128"/>
                          <a:ea typeface="Meiryo UI" panose="020B0604030504040204" pitchFamily="50" charset="-128"/>
                        </a:rPr>
                        <a:t>処理対象施設管理マスタに登録されている内容が処理対象施設マスタに反映されること。</a:t>
                      </a:r>
                      <a:endParaRPr kumimoji="1" lang="en-US" altLang="ja-JP" sz="1200" dirty="0" smtClean="0">
                        <a:latin typeface="Meiryo UI" panose="020B0604030504040204" pitchFamily="50" charset="-128"/>
                        <a:ea typeface="Meiryo UI" panose="020B0604030504040204" pitchFamily="50" charset="-128"/>
                      </a:endParaRPr>
                    </a:p>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latin typeface="Meiryo UI" panose="020B0604030504040204" pitchFamily="50" charset="-128"/>
                          <a:ea typeface="Meiryo UI" panose="020B0604030504040204" pitchFamily="50" charset="-128"/>
                        </a:rPr>
                        <a:t>施設マスタに存在し、処理対象施設管理マスタに登録されていない施設が処理対象施設マスタに反映されること。</a:t>
                      </a:r>
                      <a:endParaRPr kumimoji="1" lang="en-US" altLang="ja-JP" sz="1200" dirty="0" smtClean="0">
                        <a:latin typeface="Meiryo UI" panose="020B0604030504040204" pitchFamily="50" charset="-128"/>
                        <a:ea typeface="Meiryo UI" panose="020B0604030504040204" pitchFamily="50" charset="-128"/>
                      </a:endParaRPr>
                    </a:p>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ja-JP" altLang="en-US" sz="1200" dirty="0" smtClean="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結合試験項目書</a:t>
                      </a:r>
                      <a:r>
                        <a:rPr kumimoji="1" lang="en-US" altLang="ja-JP" sz="1200" dirty="0" smtClean="0">
                          <a:latin typeface="Meiryo UI" panose="020B0604030504040204" pitchFamily="50" charset="-128"/>
                          <a:ea typeface="Meiryo UI" panose="020B0604030504040204" pitchFamily="50" charset="-128"/>
                        </a:rPr>
                        <a:t>_</a:t>
                      </a:r>
                      <a:r>
                        <a:rPr kumimoji="1" lang="ja-JP" altLang="en-US" sz="1200" dirty="0" smtClean="0">
                          <a:latin typeface="Meiryo UI" panose="020B0604030504040204" pitchFamily="50" charset="-128"/>
                          <a:ea typeface="Meiryo UI" panose="020B0604030504040204" pitchFamily="50" charset="-128"/>
                        </a:rPr>
                        <a:t>データマート作成機能</a:t>
                      </a:r>
                      <a:r>
                        <a:rPr kumimoji="1" lang="en-US" altLang="ja-JP" sz="1200" dirty="0" smtClean="0">
                          <a:latin typeface="Meiryo UI" panose="020B0604030504040204" pitchFamily="50" charset="-128"/>
                          <a:ea typeface="Meiryo UI" panose="020B0604030504040204" pitchFamily="50" charset="-128"/>
                        </a:rPr>
                        <a:t>.xlsx</a:t>
                      </a:r>
                    </a:p>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「処理対象施設マスタ作成処理」シート</a:t>
                      </a:r>
                    </a:p>
                  </a:txBody>
                  <a:tcPr/>
                </a:tc>
                <a:extLst>
                  <a:ext uri="{0D108BD9-81ED-4DB2-BD59-A6C34878D82A}">
                    <a16:rowId xmlns:a16="http://schemas.microsoft.com/office/drawing/2014/main" val="2659240022"/>
                  </a:ext>
                </a:extLst>
              </a:tr>
              <a:tr h="50292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機能試験</a:t>
                      </a:r>
                      <a:r>
                        <a:rPr kumimoji="1" lang="en-US" altLang="ja-JP" sz="1200" dirty="0" smtClean="0">
                          <a:latin typeface="Meiryo UI" panose="020B0604030504040204" pitchFamily="50" charset="-128"/>
                          <a:ea typeface="Meiryo UI" panose="020B0604030504040204" pitchFamily="50" charset="-128"/>
                        </a:rPr>
                        <a:t>】</a:t>
                      </a:r>
                    </a:p>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latin typeface="Meiryo UI" panose="020B0604030504040204" pitchFamily="50" charset="-128"/>
                          <a:ea typeface="Meiryo UI" panose="020B0604030504040204" pitchFamily="50" charset="-128"/>
                        </a:rPr>
                        <a:t>処理対象施設マスタで処理対象として設定した施設分だけ分散処理実行されること。</a:t>
                      </a:r>
                    </a:p>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latin typeface="Meiryo UI" panose="020B0604030504040204" pitchFamily="50" charset="-128"/>
                          <a:ea typeface="Meiryo UI" panose="020B0604030504040204" pitchFamily="50" charset="-128"/>
                        </a:rPr>
                        <a:t>分散処理による処理に変更して、改修前と同様の結果が出力されること。</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結合試験項目書</a:t>
                      </a:r>
                      <a:r>
                        <a:rPr kumimoji="1" lang="en-US" altLang="ja-JP" sz="1200" dirty="0" smtClean="0">
                          <a:latin typeface="Meiryo UI" panose="020B0604030504040204" pitchFamily="50" charset="-128"/>
                          <a:ea typeface="Meiryo UI" panose="020B0604030504040204" pitchFamily="50" charset="-128"/>
                        </a:rPr>
                        <a:t>_</a:t>
                      </a:r>
                      <a:r>
                        <a:rPr kumimoji="1" lang="ja-JP" altLang="en-US" sz="1200" dirty="0" smtClean="0">
                          <a:latin typeface="Meiryo UI" panose="020B0604030504040204" pitchFamily="50" charset="-128"/>
                          <a:ea typeface="Meiryo UI" panose="020B0604030504040204" pitchFamily="50" charset="-128"/>
                        </a:rPr>
                        <a:t>データマート作成機能</a:t>
                      </a:r>
                      <a:r>
                        <a:rPr kumimoji="1" lang="en-US" altLang="ja-JP" sz="1200" dirty="0" smtClean="0">
                          <a:latin typeface="Meiryo UI" panose="020B0604030504040204" pitchFamily="50" charset="-128"/>
                          <a:ea typeface="Meiryo UI" panose="020B0604030504040204" pitchFamily="50" charset="-128"/>
                        </a:rPr>
                        <a:t>.xlsx</a:t>
                      </a:r>
                    </a:p>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「二次利用</a:t>
                      </a:r>
                      <a:r>
                        <a:rPr kumimoji="1" lang="en-US" altLang="ja-JP" sz="1200" dirty="0" smtClean="0">
                          <a:latin typeface="Meiryo UI" panose="020B0604030504040204" pitchFamily="50" charset="-128"/>
                          <a:ea typeface="Meiryo UI" panose="020B0604030504040204" pitchFamily="50" charset="-128"/>
                        </a:rPr>
                        <a:t>DB(</a:t>
                      </a:r>
                      <a:r>
                        <a:rPr kumimoji="1" lang="ja-JP" altLang="en-US" sz="1200" dirty="0" smtClean="0">
                          <a:latin typeface="Meiryo UI" panose="020B0604030504040204" pitchFamily="50" charset="-128"/>
                          <a:ea typeface="Meiryo UI" panose="020B0604030504040204" pitchFamily="50" charset="-128"/>
                        </a:rPr>
                        <a:t>断面</a:t>
                      </a: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作成処理」シート</a:t>
                      </a:r>
                    </a:p>
                  </a:txBody>
                  <a:tcPr/>
                </a:tc>
                <a:extLst>
                  <a:ext uri="{0D108BD9-81ED-4DB2-BD59-A6C34878D82A}">
                    <a16:rowId xmlns:a16="http://schemas.microsoft.com/office/drawing/2014/main" val="1380751188"/>
                  </a:ext>
                </a:extLst>
              </a:tr>
              <a:tr h="50292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非機能試験</a:t>
                      </a:r>
                      <a:r>
                        <a:rPr kumimoji="1" lang="en-US" altLang="ja-JP" sz="1200" dirty="0" smtClean="0">
                          <a:latin typeface="Meiryo UI" panose="020B0604030504040204" pitchFamily="50" charset="-128"/>
                          <a:ea typeface="Meiryo UI" panose="020B0604030504040204" pitchFamily="50" charset="-128"/>
                        </a:rPr>
                        <a:t>】</a:t>
                      </a:r>
                    </a:p>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latin typeface="Meiryo UI" panose="020B0604030504040204" pitchFamily="50" charset="-128"/>
                          <a:ea typeface="Meiryo UI" panose="020B0604030504040204" pitchFamily="50" charset="-128"/>
                        </a:rPr>
                        <a:t>分散処理実行することに想定した時間内で完了すること。</a:t>
                      </a:r>
                      <a:endParaRPr kumimoji="1" lang="en-US" altLang="ja-JP" sz="1200" dirty="0" smtClean="0">
                        <a:latin typeface="Meiryo UI" panose="020B0604030504040204" pitchFamily="50" charset="-128"/>
                        <a:ea typeface="Meiryo UI" panose="020B0604030504040204" pitchFamily="50" charset="-128"/>
                      </a:endParaRPr>
                    </a:p>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ja-JP" altLang="en-US" sz="1200" dirty="0" smtClean="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後述</a:t>
                      </a:r>
                      <a:endParaRPr kumimoji="1" lang="en-US" altLang="ja-JP" sz="1200" dirty="0" smtClean="0">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　「結合試験結果」</a:t>
                      </a:r>
                      <a:endParaRPr kumimoji="1" lang="en-US" altLang="ja-JP" sz="1200" dirty="0" smtClean="0">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ja-JP" altLang="en-US"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30790377"/>
                  </a:ext>
                </a:extLst>
              </a:tr>
            </a:tbl>
          </a:graphicData>
        </a:graphic>
      </p:graphicFrame>
      <p:sp>
        <p:nvSpPr>
          <p:cNvPr id="5" name="正方形/長方形 4"/>
          <p:cNvSpPr/>
          <p:nvPr/>
        </p:nvSpPr>
        <p:spPr>
          <a:xfrm>
            <a:off x="1916263" y="1828800"/>
            <a:ext cx="5502303" cy="914400"/>
          </a:xfrm>
          <a:prstGeom prst="rect">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修正中</a:t>
            </a:r>
            <a:endParaRPr kumimoji="1" lang="ja-JP" altLang="en-US" dirty="0"/>
          </a:p>
        </p:txBody>
      </p:sp>
    </p:spTree>
    <p:extLst>
      <p:ext uri="{BB962C8B-B14F-4D97-AF65-F5344CB8AC3E}">
        <p14:creationId xmlns:p14="http://schemas.microsoft.com/office/powerpoint/2010/main" val="12006147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結合試験（</a:t>
            </a:r>
            <a:r>
              <a:rPr lang="en-US" altLang="ja-JP" sz="1800" b="1" dirty="0" smtClean="0">
                <a:latin typeface="Meiryo UI" panose="020B0604030504040204" pitchFamily="50" charset="-128"/>
                <a:ea typeface="Meiryo UI" panose="020B0604030504040204" pitchFamily="50" charset="-128"/>
              </a:rPr>
              <a:t>MML</a:t>
            </a:r>
            <a:r>
              <a:rPr lang="ja-JP" altLang="en-US" sz="1800" b="1" dirty="0">
                <a:latin typeface="Meiryo UI" panose="020B0604030504040204" pitchFamily="50" charset="-128"/>
                <a:ea typeface="Meiryo UI" panose="020B0604030504040204" pitchFamily="50" charset="-128"/>
              </a:rPr>
              <a:t>個別取込</a:t>
            </a:r>
            <a:r>
              <a:rPr lang="ja-JP" altLang="en-US" sz="1800" b="1" dirty="0" smtClean="0">
                <a:latin typeface="Meiryo UI" panose="020B0604030504040204" pitchFamily="50" charset="-128"/>
                <a:ea typeface="Meiryo UI" panose="020B0604030504040204" pitchFamily="50" charset="-128"/>
              </a:rPr>
              <a:t>機能）</a:t>
            </a:r>
            <a:endParaRPr lang="ja-JP" altLang="en-US" sz="1800" b="1" dirty="0">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nvPr>
        </p:nvGraphicFramePr>
        <p:xfrm>
          <a:off x="369881" y="718285"/>
          <a:ext cx="9297263" cy="1859280"/>
        </p:xfrm>
        <a:graphic>
          <a:graphicData uri="http://schemas.openxmlformats.org/drawingml/2006/table">
            <a:tbl>
              <a:tblPr firstRow="1" bandRow="1">
                <a:tableStyleId>{5940675A-B579-460E-94D1-54222C63F5DA}</a:tableStyleId>
              </a:tblPr>
              <a:tblGrid>
                <a:gridCol w="274175">
                  <a:extLst>
                    <a:ext uri="{9D8B030D-6E8A-4147-A177-3AD203B41FA5}">
                      <a16:colId xmlns:a16="http://schemas.microsoft.com/office/drawing/2014/main" val="1901548244"/>
                    </a:ext>
                  </a:extLst>
                </a:gridCol>
                <a:gridCol w="1256306">
                  <a:extLst>
                    <a:ext uri="{9D8B030D-6E8A-4147-A177-3AD203B41FA5}">
                      <a16:colId xmlns:a16="http://schemas.microsoft.com/office/drawing/2014/main" val="936978207"/>
                    </a:ext>
                  </a:extLst>
                </a:gridCol>
                <a:gridCol w="1860605">
                  <a:extLst>
                    <a:ext uri="{9D8B030D-6E8A-4147-A177-3AD203B41FA5}">
                      <a16:colId xmlns:a16="http://schemas.microsoft.com/office/drawing/2014/main" val="3897804802"/>
                    </a:ext>
                  </a:extLst>
                </a:gridCol>
                <a:gridCol w="4269850">
                  <a:extLst>
                    <a:ext uri="{9D8B030D-6E8A-4147-A177-3AD203B41FA5}">
                      <a16:colId xmlns:a16="http://schemas.microsoft.com/office/drawing/2014/main" val="2477558530"/>
                    </a:ext>
                  </a:extLst>
                </a:gridCol>
                <a:gridCol w="1636327">
                  <a:extLst>
                    <a:ext uri="{9D8B030D-6E8A-4147-A177-3AD203B41FA5}">
                      <a16:colId xmlns:a16="http://schemas.microsoft.com/office/drawing/2014/main" val="3407717734"/>
                    </a:ext>
                  </a:extLst>
                </a:gridCol>
              </a:tblGrid>
              <a:tr h="156358">
                <a:tc gridSpan="2">
                  <a:txBody>
                    <a:bodyPr/>
                    <a:lstStyle/>
                    <a:p>
                      <a:r>
                        <a:rPr kumimoji="1" lang="ja-JP" altLang="en-US" sz="1400" b="1" dirty="0" smtClean="0">
                          <a:latin typeface="Meiryo UI" panose="020B0604030504040204" pitchFamily="50" charset="-128"/>
                          <a:ea typeface="Meiryo UI" panose="020B0604030504040204" pitchFamily="50" charset="-128"/>
                        </a:rPr>
                        <a:t>改修項目</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a:txBody>
                    <a:bodyPr/>
                    <a:lstStyle/>
                    <a:p>
                      <a:r>
                        <a:rPr kumimoji="1" lang="ja-JP" altLang="en-US" sz="1400" b="1" dirty="0" smtClean="0">
                          <a:latin typeface="Meiryo UI" panose="020B0604030504040204" pitchFamily="50" charset="-128"/>
                          <a:ea typeface="Meiryo UI" panose="020B0604030504040204" pitchFamily="50" charset="-128"/>
                        </a:rPr>
                        <a:t>対応内容</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ja-JP" altLang="en-US" sz="1400" b="1" dirty="0" smtClean="0">
                          <a:latin typeface="Meiryo UI" panose="020B0604030504040204" pitchFamily="50" charset="-128"/>
                          <a:ea typeface="Meiryo UI" panose="020B0604030504040204" pitchFamily="50" charset="-128"/>
                        </a:rPr>
                        <a:t>試験内容</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ja-JP" altLang="en-US" sz="1400" b="1" dirty="0" smtClean="0">
                          <a:latin typeface="Meiryo UI" panose="020B0604030504040204" pitchFamily="50" charset="-128"/>
                          <a:ea typeface="Meiryo UI" panose="020B0604030504040204" pitchFamily="50" charset="-128"/>
                        </a:rPr>
                        <a:t>試験証跡</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3434522661"/>
                  </a:ext>
                </a:extLst>
              </a:tr>
              <a:tr h="868680">
                <a:tc>
                  <a:txBody>
                    <a:bodyPr/>
                    <a:lstStyle/>
                    <a:p>
                      <a:r>
                        <a:rPr lang="en-US" altLang="ja-JP" sz="1200" dirty="0" smtClean="0">
                          <a:latin typeface="Meiryo UI" panose="020B0604030504040204" pitchFamily="50" charset="-128"/>
                          <a:ea typeface="Meiryo UI" panose="020B0604030504040204" pitchFamily="50" charset="-128"/>
                        </a:rPr>
                        <a:t>1</a:t>
                      </a:r>
                      <a:endParaRPr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lang="ja-JP" altLang="en-US" sz="1200" dirty="0" smtClean="0">
                          <a:latin typeface="Meiryo UI" panose="020B0604030504040204" pitchFamily="50" charset="-128"/>
                          <a:ea typeface="Meiryo UI" panose="020B0604030504040204" pitchFamily="50" charset="-128"/>
                        </a:rPr>
                        <a:t>紹介状モジュール</a:t>
                      </a:r>
                      <a:r>
                        <a:rPr lang="en-US" altLang="ja-JP" sz="1200" dirty="0" smtClean="0">
                          <a:latin typeface="Meiryo UI" panose="020B0604030504040204" pitchFamily="50" charset="-128"/>
                          <a:ea typeface="Meiryo UI" panose="020B0604030504040204" pitchFamily="50" charset="-128"/>
                        </a:rPr>
                        <a:t>(mmlRe) </a:t>
                      </a:r>
                      <a:r>
                        <a:rPr lang="ja-JP" altLang="en-US" sz="1200" dirty="0" smtClean="0">
                          <a:latin typeface="Meiryo UI" panose="020B0604030504040204" pitchFamily="50" charset="-128"/>
                          <a:ea typeface="Meiryo UI" panose="020B0604030504040204" pitchFamily="50" charset="-128"/>
                        </a:rPr>
                        <a:t>取込処理の改修</a:t>
                      </a:r>
                    </a:p>
                  </a:txBody>
                  <a:tcPr/>
                </a:tc>
                <a:tc>
                  <a:txBody>
                    <a:bodyPr/>
                    <a:lstStyle/>
                    <a:p>
                      <a:pPr marL="285750" indent="-285750">
                        <a:buFont typeface="Arial" panose="020B0604020202020204" pitchFamily="34" charset="0"/>
                        <a:buChar char="•"/>
                      </a:pPr>
                      <a:r>
                        <a:rPr kumimoji="1" lang="ja-JP" altLang="en-US" sz="1200" dirty="0" smtClean="0">
                          <a:latin typeface="Meiryo UI" panose="020B0604030504040204" pitchFamily="50" charset="-128"/>
                          <a:ea typeface="Meiryo UI" panose="020B0604030504040204" pitchFamily="50" charset="-128"/>
                        </a:rPr>
                        <a:t>紹介先診療科タグが存在しなかった場合でもエラーとならないように制御を追加する。</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ja-JP" altLang="en-US" sz="1200" dirty="0" smtClean="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機能試験</a:t>
                      </a:r>
                      <a:r>
                        <a:rPr kumimoji="1" lang="en-US" altLang="ja-JP" sz="1200" dirty="0" smtClean="0">
                          <a:latin typeface="Meiryo UI" panose="020B0604030504040204" pitchFamily="50" charset="-128"/>
                          <a:ea typeface="Meiryo UI" panose="020B0604030504040204" pitchFamily="50" charset="-128"/>
                        </a:rPr>
                        <a:t>】</a:t>
                      </a:r>
                    </a:p>
                    <a:p>
                      <a:pPr marL="285750" indent="-285750">
                        <a:buFont typeface="Arial" panose="020B0604020202020204" pitchFamily="34" charset="0"/>
                        <a:buChar char="•"/>
                      </a:pPr>
                      <a:r>
                        <a:rPr kumimoji="1" lang="ja-JP" altLang="en-US" sz="1200" dirty="0" smtClean="0">
                          <a:latin typeface="Meiryo UI" panose="020B0604030504040204" pitchFamily="50" charset="-128"/>
                          <a:ea typeface="Meiryo UI" panose="020B0604030504040204" pitchFamily="50" charset="-128"/>
                        </a:rPr>
                        <a:t>紹介先診療科タグが存在しない</a:t>
                      </a:r>
                      <a:r>
                        <a:rPr kumimoji="1" lang="en-US" altLang="ja-JP" sz="1200" dirty="0" smtClean="0">
                          <a:latin typeface="Meiryo UI" panose="020B0604030504040204" pitchFamily="50" charset="-128"/>
                          <a:ea typeface="Meiryo UI" panose="020B0604030504040204" pitchFamily="50" charset="-128"/>
                        </a:rPr>
                        <a:t>MML</a:t>
                      </a:r>
                      <a:r>
                        <a:rPr kumimoji="1" lang="ja-JP" altLang="en-US" sz="1200" dirty="0" smtClean="0">
                          <a:latin typeface="Meiryo UI" panose="020B0604030504040204" pitchFamily="50" charset="-128"/>
                          <a:ea typeface="Meiryo UI" panose="020B0604030504040204" pitchFamily="50" charset="-128"/>
                        </a:rPr>
                        <a:t>ファイルが適切に取り込まれること。</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回帰試験</a:t>
                      </a:r>
                      <a:r>
                        <a:rPr kumimoji="1" lang="en-US" altLang="ja-JP" sz="1200" dirty="0" smtClean="0">
                          <a:latin typeface="Meiryo UI" panose="020B0604030504040204" pitchFamily="50" charset="-128"/>
                          <a:ea typeface="Meiryo UI" panose="020B0604030504040204" pitchFamily="50" charset="-128"/>
                        </a:rPr>
                        <a:t>】</a:t>
                      </a:r>
                    </a:p>
                    <a:p>
                      <a:pPr marL="285750" indent="-285750">
                        <a:buFont typeface="Arial" panose="020B0604020202020204" pitchFamily="34" charset="0"/>
                        <a:buChar char="•"/>
                      </a:pPr>
                      <a:r>
                        <a:rPr kumimoji="1" lang="ja-JP" altLang="en-US" sz="1200" dirty="0" smtClean="0">
                          <a:latin typeface="Meiryo UI" panose="020B0604030504040204" pitchFamily="50" charset="-128"/>
                          <a:ea typeface="Meiryo UI" panose="020B0604030504040204" pitchFamily="50" charset="-128"/>
                        </a:rPr>
                        <a:t>紹介先診療科タグが存在する</a:t>
                      </a:r>
                      <a:r>
                        <a:rPr kumimoji="1" lang="en-US" altLang="ja-JP" sz="1200" dirty="0" smtClean="0">
                          <a:latin typeface="Meiryo UI" panose="020B0604030504040204" pitchFamily="50" charset="-128"/>
                          <a:ea typeface="Meiryo UI" panose="020B0604030504040204" pitchFamily="50" charset="-128"/>
                        </a:rPr>
                        <a:t>MML</a:t>
                      </a:r>
                      <a:r>
                        <a:rPr kumimoji="1" lang="ja-JP" altLang="en-US" sz="1200" dirty="0" smtClean="0">
                          <a:latin typeface="Meiryo UI" panose="020B0604030504040204" pitchFamily="50" charset="-128"/>
                          <a:ea typeface="Meiryo UI" panose="020B0604030504040204" pitchFamily="50" charset="-128"/>
                        </a:rPr>
                        <a:t>ファイルが適切に取り込まれること。</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ja-JP" altLang="en-US" sz="1200" dirty="0" smtClean="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結合試験項目書</a:t>
                      </a:r>
                      <a:r>
                        <a:rPr kumimoji="1" lang="en-US" altLang="ja-JP" sz="1200" dirty="0" smtClean="0">
                          <a:latin typeface="Meiryo UI" panose="020B0604030504040204" pitchFamily="50" charset="-128"/>
                          <a:ea typeface="Meiryo UI" panose="020B0604030504040204" pitchFamily="50" charset="-128"/>
                        </a:rPr>
                        <a:t>_MML</a:t>
                      </a:r>
                      <a:r>
                        <a:rPr kumimoji="1" lang="ja-JP" altLang="en-US" sz="1200" dirty="0" smtClean="0">
                          <a:latin typeface="Meiryo UI" panose="020B0604030504040204" pitchFamily="50" charset="-128"/>
                          <a:ea typeface="Meiryo UI" panose="020B0604030504040204" pitchFamily="50" charset="-128"/>
                        </a:rPr>
                        <a:t>個別取込機能</a:t>
                      </a:r>
                      <a:r>
                        <a:rPr kumimoji="1" lang="en-US" altLang="ja-JP" sz="1200" dirty="0" smtClean="0">
                          <a:latin typeface="Meiryo UI" panose="020B0604030504040204" pitchFamily="50" charset="-128"/>
                          <a:ea typeface="Meiryo UI" panose="020B0604030504040204" pitchFamily="50" charset="-128"/>
                        </a:rPr>
                        <a:t>.xlsx</a:t>
                      </a:r>
                    </a:p>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rPr>
                        <a:t>MML</a:t>
                      </a:r>
                      <a:r>
                        <a:rPr kumimoji="1" lang="ja-JP" altLang="en-US" sz="1200" dirty="0" smtClean="0">
                          <a:latin typeface="Meiryo UI" panose="020B0604030504040204" pitchFamily="50" charset="-128"/>
                          <a:ea typeface="Meiryo UI" panose="020B0604030504040204" pitchFamily="50" charset="-128"/>
                        </a:rPr>
                        <a:t>ファイル読込」シート</a:t>
                      </a:r>
                    </a:p>
                  </a:txBody>
                  <a:tcPr/>
                </a:tc>
                <a:extLst>
                  <a:ext uri="{0D108BD9-81ED-4DB2-BD59-A6C34878D82A}">
                    <a16:rowId xmlns:a16="http://schemas.microsoft.com/office/drawing/2014/main" val="2659240022"/>
                  </a:ext>
                </a:extLst>
              </a:tr>
            </a:tbl>
          </a:graphicData>
        </a:graphic>
      </p:graphicFrame>
      <p:sp>
        <p:nvSpPr>
          <p:cNvPr id="5" name="正方形/長方形 4"/>
          <p:cNvSpPr/>
          <p:nvPr/>
        </p:nvSpPr>
        <p:spPr>
          <a:xfrm>
            <a:off x="270343" y="3196425"/>
            <a:ext cx="5502303" cy="914400"/>
          </a:xfrm>
          <a:prstGeom prst="rect">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修正中</a:t>
            </a:r>
            <a:endParaRPr kumimoji="1" lang="ja-JP" altLang="en-US" dirty="0"/>
          </a:p>
        </p:txBody>
      </p:sp>
    </p:spTree>
    <p:extLst>
      <p:ext uri="{BB962C8B-B14F-4D97-AF65-F5344CB8AC3E}">
        <p14:creationId xmlns:p14="http://schemas.microsoft.com/office/powerpoint/2010/main" val="40431476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endParaRPr lang="en-US" altLang="ja-JP"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非機能試験詳細</a:t>
            </a:r>
            <a:r>
              <a:rPr lang="en-US" altLang="ja-JP" sz="1600" dirty="0" smtClean="0">
                <a:latin typeface="Meiryo UI" panose="020B0604030504040204" pitchFamily="50" charset="-128"/>
                <a:ea typeface="Meiryo UI" panose="020B0604030504040204" pitchFamily="50" charset="-128"/>
              </a:rPr>
              <a:t>】</a:t>
            </a:r>
          </a:p>
          <a:p>
            <a:r>
              <a:rPr lang="ja-JP" altLang="en-US" sz="1400" dirty="0" smtClean="0">
                <a:latin typeface="Meiryo UI" panose="020B0604030504040204" pitchFamily="50" charset="-128"/>
                <a:ea typeface="Meiryo UI" panose="020B0604030504040204" pitchFamily="50" charset="-128"/>
              </a:rPr>
              <a:t>試験対象は</a:t>
            </a:r>
            <a:r>
              <a:rPr lang="en-US" altLang="zh-TW" sz="1400" dirty="0" smtClean="0">
                <a:latin typeface="Meiryo UI" panose="020B0604030504040204" pitchFamily="50" charset="-128"/>
                <a:ea typeface="Meiryo UI" panose="020B0604030504040204" pitchFamily="50" charset="-128"/>
              </a:rPr>
              <a:t>MML</a:t>
            </a:r>
            <a:r>
              <a:rPr lang="zh-TW" altLang="en-US" sz="1400" dirty="0">
                <a:latin typeface="Meiryo UI" panose="020B0604030504040204" pitchFamily="50" charset="-128"/>
                <a:ea typeface="Meiryo UI" panose="020B0604030504040204" pitchFamily="50" charset="-128"/>
              </a:rPr>
              <a:t>個別取込結果（全患者</a:t>
            </a:r>
            <a:r>
              <a:rPr lang="en-US" altLang="zh-TW" sz="1400" dirty="0">
                <a:latin typeface="Meiryo UI" panose="020B0604030504040204" pitchFamily="50" charset="-128"/>
                <a:ea typeface="Meiryo UI" panose="020B0604030504040204" pitchFamily="50" charset="-128"/>
              </a:rPr>
              <a:t>ID</a:t>
            </a:r>
            <a:r>
              <a:rPr lang="zh-TW" altLang="en-US" sz="1400" dirty="0" smtClean="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抽出</a:t>
            </a:r>
            <a:r>
              <a:rPr lang="en-US" altLang="ja-JP" sz="1400" dirty="0" smtClean="0">
                <a:latin typeface="Meiryo UI" panose="020B0604030504040204" pitchFamily="50" charset="-128"/>
                <a:ea typeface="Meiryo UI" panose="020B0604030504040204" pitchFamily="50" charset="-128"/>
              </a:rPr>
              <a:t>SQL</a:t>
            </a:r>
            <a:r>
              <a:rPr lang="ja-JP" altLang="en-US" sz="1400" dirty="0" smtClean="0">
                <a:latin typeface="Meiryo UI" panose="020B0604030504040204" pitchFamily="50" charset="-128"/>
                <a:ea typeface="Meiryo UI" panose="020B0604030504040204" pitchFamily="50" charset="-128"/>
              </a:rPr>
              <a:t>の処理時間を測定することとした。</a:t>
            </a:r>
            <a:endParaRPr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選定</a:t>
            </a:r>
            <a:r>
              <a:rPr lang="ja-JP" altLang="en-US" sz="1400" dirty="0">
                <a:latin typeface="Meiryo UI" panose="020B0604030504040204" pitchFamily="50" charset="-128"/>
                <a:ea typeface="Meiryo UI" panose="020B0604030504040204" pitchFamily="50" charset="-128"/>
              </a:rPr>
              <a:t>根拠</a:t>
            </a:r>
            <a:r>
              <a:rPr lang="ja-JP" altLang="en-US" sz="1400" dirty="0" smtClean="0">
                <a:latin typeface="Meiryo UI" panose="020B0604030504040204" pitchFamily="50" charset="-128"/>
                <a:ea typeface="Meiryo UI" panose="020B0604030504040204" pitchFamily="50" charset="-128"/>
              </a:rPr>
              <a:t>は</a:t>
            </a:r>
            <a:r>
              <a:rPr lang="en-US" altLang="zh-TW" sz="1400" dirty="0">
                <a:latin typeface="Meiryo UI" panose="020B0604030504040204" pitchFamily="50" charset="-128"/>
                <a:ea typeface="Meiryo UI" panose="020B0604030504040204" pitchFamily="50" charset="-128"/>
              </a:rPr>
              <a:t>MML</a:t>
            </a:r>
            <a:r>
              <a:rPr lang="zh-TW" altLang="en-US" sz="1400" dirty="0">
                <a:latin typeface="Meiryo UI" panose="020B0604030504040204" pitchFamily="50" charset="-128"/>
                <a:ea typeface="Meiryo UI" panose="020B0604030504040204" pitchFamily="50" charset="-128"/>
              </a:rPr>
              <a:t>個別取込</a:t>
            </a:r>
            <a:r>
              <a:rPr lang="zh-TW" altLang="en-US" sz="1400" dirty="0" smtClean="0">
                <a:latin typeface="Meiryo UI" panose="020B0604030504040204" pitchFamily="50" charset="-128"/>
                <a:ea typeface="Meiryo UI" panose="020B0604030504040204" pitchFamily="50" charset="-128"/>
              </a:rPr>
              <a:t>結果</a:t>
            </a:r>
            <a:r>
              <a:rPr lang="ja-JP" altLang="en-US" sz="1400" dirty="0" smtClean="0">
                <a:latin typeface="Meiryo UI" panose="020B0604030504040204" pitchFamily="50" charset="-128"/>
                <a:ea typeface="Meiryo UI" panose="020B0604030504040204" pitchFamily="50" charset="-128"/>
              </a:rPr>
              <a:t>の全テーブル（計</a:t>
            </a:r>
            <a:r>
              <a:rPr lang="en-US" altLang="ja-JP" sz="1400" dirty="0" smtClean="0">
                <a:latin typeface="Meiryo UI" panose="020B0604030504040204" pitchFamily="50" charset="-128"/>
                <a:ea typeface="Meiryo UI" panose="020B0604030504040204" pitchFamily="50" charset="-128"/>
              </a:rPr>
              <a:t>62</a:t>
            </a:r>
            <a:r>
              <a:rPr lang="ja-JP" altLang="en-US" sz="1400" dirty="0" smtClean="0">
                <a:latin typeface="Meiryo UI" panose="020B0604030504040204" pitchFamily="50" charset="-128"/>
                <a:ea typeface="Meiryo UI" panose="020B0604030504040204" pitchFamily="50" charset="-128"/>
              </a:rPr>
              <a:t>テーブル）から患者</a:t>
            </a:r>
            <a:r>
              <a:rPr lang="en-US" altLang="ja-JP" sz="1400" dirty="0" smtClean="0">
                <a:latin typeface="Meiryo UI" panose="020B0604030504040204" pitchFamily="50" charset="-128"/>
                <a:ea typeface="Meiryo UI" panose="020B0604030504040204" pitchFamily="50" charset="-128"/>
              </a:rPr>
              <a:t>ID</a:t>
            </a:r>
            <a:r>
              <a:rPr lang="ja-JP" altLang="en-US" sz="1400" dirty="0" err="1" smtClean="0">
                <a:latin typeface="Meiryo UI" panose="020B0604030504040204" pitchFamily="50" charset="-128"/>
                <a:ea typeface="Meiryo UI" panose="020B0604030504040204" pitchFamily="50" charset="-128"/>
              </a:rPr>
              <a:t>を抽</a:t>
            </a:r>
            <a:r>
              <a:rPr lang="ja-JP" altLang="en-US" sz="1400" dirty="0" smtClean="0">
                <a:latin typeface="Meiryo UI" panose="020B0604030504040204" pitchFamily="50" charset="-128"/>
                <a:ea typeface="Meiryo UI" panose="020B0604030504040204" pitchFamily="50" charset="-128"/>
              </a:rPr>
              <a:t>出する処理となっており、今回新規追加される処理の中で機能全体の処理時間に対するインパクトが大きいため試験対象とした。</a:t>
            </a:r>
            <a:endParaRPr lang="en-US" altLang="ja-JP" sz="1400" dirty="0" smtClean="0">
              <a:latin typeface="Meiryo UI" panose="020B0604030504040204" pitchFamily="50" charset="-128"/>
              <a:ea typeface="Meiryo UI" panose="020B0604030504040204" pitchFamily="50" charset="-128"/>
            </a:endParaRPr>
          </a:p>
          <a:p>
            <a:endParaRPr lang="en-US" altLang="ja-JP" sz="1400" dirty="0" smtClean="0">
              <a:latin typeface="Meiryo UI" panose="020B0604030504040204" pitchFamily="50" charset="-128"/>
              <a:ea typeface="Meiryo UI" panose="020B0604030504040204" pitchFamily="50" charset="-128"/>
            </a:endParaRPr>
          </a:p>
          <a:p>
            <a:r>
              <a:rPr lang="en-US" altLang="ja-JP" sz="1400" dirty="0" smtClean="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その他処理</a:t>
            </a:r>
            <a:r>
              <a:rPr lang="ja-JP" altLang="en-US" sz="1400" dirty="0" smtClean="0">
                <a:latin typeface="Meiryo UI" panose="020B0604030504040204" pitchFamily="50" charset="-128"/>
                <a:ea typeface="Meiryo UI" panose="020B0604030504040204" pitchFamily="50" charset="-128"/>
              </a:rPr>
              <a:t>は本番環境リリース後でないと確認することができない点や処理対象の</a:t>
            </a:r>
            <a:r>
              <a:rPr lang="en-US" altLang="ja-JP" sz="1400" dirty="0" smtClean="0">
                <a:latin typeface="Meiryo UI" panose="020B0604030504040204" pitchFamily="50" charset="-128"/>
                <a:ea typeface="Meiryo UI" panose="020B0604030504040204" pitchFamily="50" charset="-128"/>
              </a:rPr>
              <a:t/>
            </a:r>
            <a:br>
              <a:rPr lang="en-US" altLang="ja-JP" sz="1400" dirty="0" smtClean="0">
                <a:latin typeface="Meiryo UI" panose="020B0604030504040204" pitchFamily="50" charset="-128"/>
                <a:ea typeface="Meiryo UI" panose="020B0604030504040204" pitchFamily="50" charset="-128"/>
              </a:rPr>
            </a:br>
            <a:r>
              <a:rPr lang="ja-JP" altLang="en-US" sz="1400" dirty="0" smtClean="0">
                <a:latin typeface="Meiryo UI" panose="020B0604030504040204" pitchFamily="50" charset="-128"/>
                <a:ea typeface="Meiryo UI" panose="020B0604030504040204" pitchFamily="50" charset="-128"/>
              </a:rPr>
              <a:t>　 </a:t>
            </a:r>
            <a:r>
              <a:rPr lang="en-US" altLang="ja-JP" sz="1400" dirty="0" smtClean="0">
                <a:latin typeface="Meiryo UI" panose="020B0604030504040204" pitchFamily="50" charset="-128"/>
                <a:ea typeface="Meiryo UI" panose="020B0604030504040204" pitchFamily="50" charset="-128"/>
              </a:rPr>
              <a:t>MML</a:t>
            </a:r>
            <a:r>
              <a:rPr lang="ja-JP" altLang="en-US" sz="1400" dirty="0" smtClean="0">
                <a:latin typeface="Meiryo UI" panose="020B0604030504040204" pitchFamily="50" charset="-128"/>
                <a:ea typeface="Meiryo UI" panose="020B0604030504040204" pitchFamily="50" charset="-128"/>
              </a:rPr>
              <a:t>ファイル数に依存する点を考慮して、試験対象外とした。</a:t>
            </a:r>
            <a:endParaRPr lang="en-US" altLang="ja-JP" sz="1400" dirty="0">
              <a:latin typeface="Meiryo UI" panose="020B0604030504040204" pitchFamily="50" charset="-128"/>
              <a:ea typeface="Meiryo UI" panose="020B0604030504040204" pitchFamily="50" charset="-128"/>
            </a:endParaRPr>
          </a:p>
          <a:p>
            <a:endParaRPr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処理結果は</a:t>
            </a:r>
            <a:r>
              <a:rPr lang="en-US" altLang="ja-JP" sz="1400" dirty="0">
                <a:latin typeface="Meiryo UI" panose="020B0604030504040204" pitchFamily="50" charset="-128"/>
                <a:ea typeface="Meiryo UI" panose="020B0604030504040204" pitchFamily="50" charset="-128"/>
              </a:rPr>
              <a:t>34</a:t>
            </a:r>
            <a:r>
              <a:rPr lang="ja-JP" altLang="en-US" sz="1400" dirty="0">
                <a:latin typeface="Meiryo UI" panose="020B0604030504040204" pitchFamily="50" charset="-128"/>
                <a:ea typeface="Meiryo UI" panose="020B0604030504040204" pitchFamily="50" charset="-128"/>
              </a:rPr>
              <a:t>分</a:t>
            </a:r>
            <a:r>
              <a:rPr lang="en-US" altLang="ja-JP" sz="1400" dirty="0">
                <a:latin typeface="Meiryo UI" panose="020B0604030504040204" pitchFamily="50" charset="-128"/>
                <a:ea typeface="Meiryo UI" panose="020B0604030504040204" pitchFamily="50" charset="-128"/>
              </a:rPr>
              <a:t>20</a:t>
            </a:r>
            <a:r>
              <a:rPr lang="ja-JP" altLang="en-US" sz="1400" dirty="0" smtClean="0">
                <a:latin typeface="Meiryo UI" panose="020B0604030504040204" pitchFamily="50" charset="-128"/>
                <a:ea typeface="Meiryo UI" panose="020B0604030504040204" pitchFamily="50" charset="-128"/>
              </a:rPr>
              <a:t>秒となっており、今回追加された処理による全体の今後のレコード数の増加に伴う処理時間の増大も</a:t>
            </a:r>
            <a:endParaRPr lang="en-US" altLang="ja-JP" sz="1400" dirty="0">
              <a:latin typeface="Meiryo UI" panose="020B0604030504040204" pitchFamily="50" charset="-128"/>
              <a:ea typeface="Meiryo UI" panose="020B0604030504040204" pitchFamily="50" charset="-128"/>
            </a:endParaRPr>
          </a:p>
        </p:txBody>
      </p:sp>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結合試験結果</a:t>
            </a:r>
            <a:endParaRPr lang="ja-JP" altLang="en-US" sz="1800" b="1" dirty="0">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3518406476"/>
              </p:ext>
            </p:extLst>
          </p:nvPr>
        </p:nvGraphicFramePr>
        <p:xfrm>
          <a:off x="369881" y="727441"/>
          <a:ext cx="8945998" cy="1493520"/>
        </p:xfrm>
        <a:graphic>
          <a:graphicData uri="http://schemas.openxmlformats.org/drawingml/2006/table">
            <a:tbl>
              <a:tblPr firstRow="1" bandRow="1">
                <a:tableStyleId>{5940675A-B579-460E-94D1-54222C63F5DA}</a:tableStyleId>
              </a:tblPr>
              <a:tblGrid>
                <a:gridCol w="242923">
                  <a:extLst>
                    <a:ext uri="{9D8B030D-6E8A-4147-A177-3AD203B41FA5}">
                      <a16:colId xmlns:a16="http://schemas.microsoft.com/office/drawing/2014/main" val="1901548244"/>
                    </a:ext>
                  </a:extLst>
                </a:gridCol>
                <a:gridCol w="1001311">
                  <a:extLst>
                    <a:ext uri="{9D8B030D-6E8A-4147-A177-3AD203B41FA5}">
                      <a16:colId xmlns:a16="http://schemas.microsoft.com/office/drawing/2014/main" val="3942149467"/>
                    </a:ext>
                  </a:extLst>
                </a:gridCol>
                <a:gridCol w="5303520">
                  <a:extLst>
                    <a:ext uri="{9D8B030D-6E8A-4147-A177-3AD203B41FA5}">
                      <a16:colId xmlns:a16="http://schemas.microsoft.com/office/drawing/2014/main" val="3897804802"/>
                    </a:ext>
                  </a:extLst>
                </a:gridCol>
                <a:gridCol w="1168842">
                  <a:extLst>
                    <a:ext uri="{9D8B030D-6E8A-4147-A177-3AD203B41FA5}">
                      <a16:colId xmlns:a16="http://schemas.microsoft.com/office/drawing/2014/main" val="2135956391"/>
                    </a:ext>
                  </a:extLst>
                </a:gridCol>
                <a:gridCol w="1229402">
                  <a:extLst>
                    <a:ext uri="{9D8B030D-6E8A-4147-A177-3AD203B41FA5}">
                      <a16:colId xmlns:a16="http://schemas.microsoft.com/office/drawing/2014/main" val="418942890"/>
                    </a:ext>
                  </a:extLst>
                </a:gridCol>
              </a:tblGrid>
              <a:tr h="0">
                <a:tc gridSpan="2">
                  <a:txBody>
                    <a:bodyPr/>
                    <a:lstStyle/>
                    <a:p>
                      <a:r>
                        <a:rPr kumimoji="1" lang="ja-JP" altLang="en-US" sz="1400" b="1" dirty="0" smtClean="0">
                          <a:latin typeface="Meiryo UI" panose="020B0604030504040204" pitchFamily="50" charset="-128"/>
                          <a:ea typeface="Meiryo UI" panose="020B0604030504040204" pitchFamily="50" charset="-128"/>
                        </a:rPr>
                        <a:t>試験観点</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a:txBody>
                    <a:bodyPr/>
                    <a:lstStyle/>
                    <a:p>
                      <a:r>
                        <a:rPr kumimoji="1" lang="ja-JP" altLang="en-US" sz="1400" b="1" dirty="0" smtClean="0">
                          <a:latin typeface="Meiryo UI" panose="020B0604030504040204" pitchFamily="50" charset="-128"/>
                          <a:ea typeface="Meiryo UI" panose="020B0604030504040204" pitchFamily="50" charset="-128"/>
                        </a:rPr>
                        <a:t>試験内容</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ja-JP" altLang="en-US" sz="1400" b="1" dirty="0" smtClean="0">
                          <a:latin typeface="Meiryo UI" panose="020B0604030504040204" pitchFamily="50" charset="-128"/>
                          <a:ea typeface="Meiryo UI" panose="020B0604030504040204" pitchFamily="50" charset="-128"/>
                        </a:rPr>
                        <a:t>試験項目数</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ja-JP" altLang="en-US" sz="1400" b="1" dirty="0" smtClean="0">
                          <a:latin typeface="Meiryo UI" panose="020B0604030504040204" pitchFamily="50" charset="-128"/>
                          <a:ea typeface="Meiryo UI" panose="020B0604030504040204" pitchFamily="50" charset="-128"/>
                        </a:rPr>
                        <a:t>試験結果</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3434522661"/>
                  </a:ext>
                </a:extLst>
              </a:tr>
              <a:tr h="207096">
                <a:tc>
                  <a:txBody>
                    <a:bodyPr/>
                    <a:lstStyle/>
                    <a:p>
                      <a:r>
                        <a:rPr lang="en-US" altLang="ja-JP" sz="1200" dirty="0" smtClean="0">
                          <a:latin typeface="Meiryo UI" panose="020B0604030504040204" pitchFamily="50" charset="-128"/>
                          <a:ea typeface="Meiryo UI" panose="020B0604030504040204" pitchFamily="50" charset="-128"/>
                        </a:rPr>
                        <a:t>1</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機能試験</a:t>
                      </a:r>
                      <a:endParaRPr lang="ja-JP" altLang="en-US" sz="1200" dirty="0">
                        <a:latin typeface="Meiryo UI" panose="020B0604030504040204" pitchFamily="50" charset="-128"/>
                        <a:ea typeface="Meiryo UI" panose="020B0604030504040204" pitchFamily="50" charset="-128"/>
                      </a:endParaRPr>
                    </a:p>
                  </a:txBody>
                  <a:tcPr/>
                </a:tc>
                <a:tc>
                  <a:txBody>
                    <a:bodyPr/>
                    <a:lstStyle/>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改修を行った各処理（ジョブ）が想定した動作をすることを確認する。</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127</a:t>
                      </a:r>
                    </a:p>
                  </a:txBody>
                  <a:tcPr anchor="ctr"/>
                </a:tc>
                <a:tc>
                  <a:txBody>
                    <a:bodyPr/>
                    <a:lstStyle/>
                    <a:p>
                      <a:pPr marL="0" marR="0" lvl="0" indent="0" algn="ctr"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OK</a:t>
                      </a:r>
                    </a:p>
                  </a:txBody>
                  <a:tcPr anchor="ctr"/>
                </a:tc>
                <a:extLst>
                  <a:ext uri="{0D108BD9-81ED-4DB2-BD59-A6C34878D82A}">
                    <a16:rowId xmlns:a16="http://schemas.microsoft.com/office/drawing/2014/main" val="3808723217"/>
                  </a:ext>
                </a:extLst>
              </a:tr>
              <a:tr h="207096">
                <a:tc>
                  <a:txBody>
                    <a:bodyPr/>
                    <a:lstStyle/>
                    <a:p>
                      <a:r>
                        <a:rPr lang="en-US" altLang="ja-JP" sz="1200" dirty="0" smtClean="0">
                          <a:latin typeface="Meiryo UI" panose="020B0604030504040204" pitchFamily="50" charset="-128"/>
                          <a:ea typeface="Meiryo UI" panose="020B0604030504040204" pitchFamily="50" charset="-128"/>
                        </a:rPr>
                        <a:t>2</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非機能試験</a:t>
                      </a:r>
                      <a:endParaRPr lang="ja-JP" altLang="en-US" sz="1200" dirty="0">
                        <a:latin typeface="Meiryo UI" panose="020B0604030504040204" pitchFamily="50" charset="-128"/>
                        <a:ea typeface="Meiryo UI" panose="020B0604030504040204" pitchFamily="50" charset="-128"/>
                      </a:endParaRPr>
                    </a:p>
                  </a:txBody>
                  <a:tcPr/>
                </a:tc>
                <a:tc>
                  <a:txBody>
                    <a:bodyPr/>
                    <a:lstStyle/>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latin typeface="Meiryo UI" panose="020B0604030504040204" pitchFamily="50" charset="-128"/>
                          <a:ea typeface="Meiryo UI" panose="020B0604030504040204" pitchFamily="50" charset="-128"/>
                        </a:rPr>
                        <a:t>改修を行った各処理</a:t>
                      </a:r>
                      <a:r>
                        <a:rPr lang="ja-JP" altLang="en-US" sz="1200" dirty="0" smtClean="0">
                          <a:latin typeface="Meiryo UI" panose="020B0604030504040204" pitchFamily="50" charset="-128"/>
                          <a:ea typeface="Meiryo UI" panose="020B0604030504040204" pitchFamily="50" charset="-128"/>
                        </a:rPr>
                        <a:t>（ジョブ）</a:t>
                      </a:r>
                      <a:r>
                        <a:rPr kumimoji="1" lang="ja-JP" altLang="en-US" sz="1200" dirty="0" smtClean="0">
                          <a:latin typeface="Meiryo UI" panose="020B0604030504040204" pitchFamily="50" charset="-128"/>
                          <a:ea typeface="Meiryo UI" panose="020B0604030504040204" pitchFamily="50" charset="-128"/>
                        </a:rPr>
                        <a:t>の処理時間が想定した時間で完了することを確認する。</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1</a:t>
                      </a:r>
                    </a:p>
                  </a:txBody>
                  <a:tcPr anchor="ctr"/>
                </a:tc>
                <a:tc>
                  <a:txBody>
                    <a:bodyPr/>
                    <a:lstStyle/>
                    <a:p>
                      <a:pPr marL="0" marR="0" lvl="0" indent="0" algn="ctr"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OK</a:t>
                      </a:r>
                    </a:p>
                  </a:txBody>
                  <a:tcPr anchor="ctr"/>
                </a:tc>
                <a:extLst>
                  <a:ext uri="{0D108BD9-81ED-4DB2-BD59-A6C34878D82A}">
                    <a16:rowId xmlns:a16="http://schemas.microsoft.com/office/drawing/2014/main" val="617749142"/>
                  </a:ext>
                </a:extLst>
              </a:tr>
              <a:tr h="207096">
                <a:tc>
                  <a:txBody>
                    <a:bodyPr/>
                    <a:lstStyle/>
                    <a:p>
                      <a:r>
                        <a:rPr lang="en-US" altLang="ja-JP" sz="1200" dirty="0" smtClean="0">
                          <a:latin typeface="Meiryo UI" panose="020B0604030504040204" pitchFamily="50" charset="-128"/>
                          <a:ea typeface="Meiryo UI" panose="020B0604030504040204" pitchFamily="50" charset="-128"/>
                        </a:rPr>
                        <a:t>3</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回帰試験</a:t>
                      </a:r>
                      <a:endParaRPr lang="ja-JP" altLang="en-US" sz="1200" dirty="0">
                        <a:latin typeface="Meiryo UI" panose="020B0604030504040204" pitchFamily="50" charset="-128"/>
                        <a:ea typeface="Meiryo UI" panose="020B0604030504040204" pitchFamily="50" charset="-128"/>
                      </a:endParaRPr>
                    </a:p>
                  </a:txBody>
                  <a:tcPr/>
                </a:tc>
                <a:tc>
                  <a:txBody>
                    <a:bodyPr/>
                    <a:lstStyle/>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latin typeface="Meiryo UI" panose="020B0604030504040204" pitchFamily="50" charset="-128"/>
                          <a:ea typeface="Meiryo UI" panose="020B0604030504040204" pitchFamily="50" charset="-128"/>
                        </a:rPr>
                        <a:t>改修を行った各機能</a:t>
                      </a:r>
                      <a:r>
                        <a:rPr lang="ja-JP" altLang="en-US" sz="1200" dirty="0" smtClean="0">
                          <a:latin typeface="Meiryo UI" panose="020B0604030504040204" pitchFamily="50" charset="-128"/>
                          <a:ea typeface="Meiryo UI" panose="020B0604030504040204" pitchFamily="50" charset="-128"/>
                        </a:rPr>
                        <a:t>（ジョブ）</a:t>
                      </a:r>
                      <a:r>
                        <a:rPr kumimoji="1" lang="ja-JP" altLang="en-US" sz="1200" dirty="0" smtClean="0">
                          <a:latin typeface="Meiryo UI" panose="020B0604030504040204" pitchFamily="50" charset="-128"/>
                          <a:ea typeface="Meiryo UI" panose="020B0604030504040204" pitchFamily="50" charset="-128"/>
                        </a:rPr>
                        <a:t>の改修していない処理分岐の動作が改修前と同様に動作することを確認する。</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a:t>
                      </a:r>
                      <a:endParaRPr kumimoji="1" lang="en-US" altLang="ja-JP" sz="1200" dirty="0" smtClean="0">
                        <a:latin typeface="Meiryo UI" panose="020B0604030504040204" pitchFamily="50" charset="-128"/>
                        <a:ea typeface="Meiryo UI" panose="020B0604030504040204" pitchFamily="50" charset="-128"/>
                      </a:endParaRPr>
                    </a:p>
                  </a:txBody>
                  <a:tcPr anchor="ctr"/>
                </a:tc>
                <a:tc>
                  <a:txBody>
                    <a:bodyPr/>
                    <a:lstStyle/>
                    <a:p>
                      <a:pPr marL="0" marR="0" lvl="0" indent="0" algn="ctr"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a:t>
                      </a:r>
                      <a:endParaRPr kumimoji="1" lang="en-US" altLang="ja-JP" sz="1200" dirty="0" smtClean="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646173345"/>
                  </a:ext>
                </a:extLst>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695790049"/>
              </p:ext>
            </p:extLst>
          </p:nvPr>
        </p:nvGraphicFramePr>
        <p:xfrm>
          <a:off x="592516" y="4759037"/>
          <a:ext cx="8723363" cy="853440"/>
        </p:xfrm>
        <a:graphic>
          <a:graphicData uri="http://schemas.openxmlformats.org/drawingml/2006/table">
            <a:tbl>
              <a:tblPr firstRow="1" bandRow="1">
                <a:tableStyleId>{5940675A-B579-460E-94D1-54222C63F5DA}</a:tableStyleId>
              </a:tblPr>
              <a:tblGrid>
                <a:gridCol w="923666">
                  <a:extLst>
                    <a:ext uri="{9D8B030D-6E8A-4147-A177-3AD203B41FA5}">
                      <a16:colId xmlns:a16="http://schemas.microsoft.com/office/drawing/2014/main" val="1122922543"/>
                    </a:ext>
                  </a:extLst>
                </a:gridCol>
                <a:gridCol w="2564561">
                  <a:extLst>
                    <a:ext uri="{9D8B030D-6E8A-4147-A177-3AD203B41FA5}">
                      <a16:colId xmlns:a16="http://schemas.microsoft.com/office/drawing/2014/main" val="3897804802"/>
                    </a:ext>
                  </a:extLst>
                </a:gridCol>
                <a:gridCol w="3049202">
                  <a:extLst>
                    <a:ext uri="{9D8B030D-6E8A-4147-A177-3AD203B41FA5}">
                      <a16:colId xmlns:a16="http://schemas.microsoft.com/office/drawing/2014/main" val="2894477474"/>
                    </a:ext>
                  </a:extLst>
                </a:gridCol>
                <a:gridCol w="2185934">
                  <a:extLst>
                    <a:ext uri="{9D8B030D-6E8A-4147-A177-3AD203B41FA5}">
                      <a16:colId xmlns:a16="http://schemas.microsoft.com/office/drawing/2014/main" val="1407543306"/>
                    </a:ext>
                  </a:extLst>
                </a:gridCol>
              </a:tblGrid>
              <a:tr h="0">
                <a:tc>
                  <a:txBody>
                    <a:bodyPr/>
                    <a:lstStyle/>
                    <a:p>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pPr algn="ctr"/>
                      <a:r>
                        <a:rPr kumimoji="1" lang="ja-JP" altLang="en-US" sz="1400" b="1" dirty="0" smtClean="0">
                          <a:latin typeface="Meiryo UI" panose="020B0604030504040204" pitchFamily="50" charset="-128"/>
                          <a:ea typeface="Meiryo UI" panose="020B0604030504040204" pitchFamily="50" charset="-128"/>
                        </a:rPr>
                        <a:t>機能全体の処理時間</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pPr algn="ctr"/>
                      <a:r>
                        <a:rPr kumimoji="1" lang="ja-JP" altLang="en-US" sz="1400" b="1" dirty="0" smtClean="0">
                          <a:latin typeface="Meiryo UI" panose="020B0604030504040204" pitchFamily="50" charset="-128"/>
                          <a:ea typeface="Meiryo UI" panose="020B0604030504040204" pitchFamily="50" charset="-128"/>
                        </a:rPr>
                        <a:t>新規追加処理の処理時間（想定）</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pPr algn="ct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3434522661"/>
                  </a:ext>
                </a:extLst>
              </a:tr>
              <a:tr h="207096">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lang="ja-JP" altLang="en-US" sz="1200" dirty="0" smtClean="0">
                          <a:latin typeface="Meiryo UI" panose="020B0604030504040204" pitchFamily="50" charset="-128"/>
                          <a:ea typeface="Meiryo UI" panose="020B0604030504040204" pitchFamily="50" charset="-128"/>
                        </a:rPr>
                        <a:t>改修前</a:t>
                      </a:r>
                      <a:endParaRPr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59240022"/>
                  </a:ext>
                </a:extLst>
              </a:tr>
              <a:tr h="207096">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lang="ja-JP" altLang="en-US" sz="1200" dirty="0" smtClean="0">
                          <a:latin typeface="Meiryo UI" panose="020B0604030504040204" pitchFamily="50" charset="-128"/>
                          <a:ea typeface="Meiryo UI" panose="020B0604030504040204" pitchFamily="50" charset="-128"/>
                        </a:rPr>
                        <a:t>改修後</a:t>
                      </a:r>
                      <a:endParaRPr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08723217"/>
                  </a:ext>
                </a:extLst>
              </a:tr>
            </a:tbl>
          </a:graphicData>
        </a:graphic>
      </p:graphicFrame>
    </p:spTree>
    <p:extLst>
      <p:ext uri="{BB962C8B-B14F-4D97-AF65-F5344CB8AC3E}">
        <p14:creationId xmlns:p14="http://schemas.microsoft.com/office/powerpoint/2010/main" val="22157638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endParaRPr lang="en-US" altLang="ja-JP"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p:txBody>
      </p:sp>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故障発生と対処結果</a:t>
            </a:r>
            <a:endParaRPr lang="ja-JP" altLang="en-US" sz="18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420280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総合試験</a:t>
            </a:r>
            <a:endParaRPr lang="ja-JP" altLang="en-US" sz="1800" b="1" dirty="0">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1747970733"/>
              </p:ext>
            </p:extLst>
          </p:nvPr>
        </p:nvGraphicFramePr>
        <p:xfrm>
          <a:off x="369881" y="718285"/>
          <a:ext cx="8957945" cy="5547360"/>
        </p:xfrm>
        <a:graphic>
          <a:graphicData uri="http://schemas.openxmlformats.org/drawingml/2006/table">
            <a:tbl>
              <a:tblPr firstRow="1" bandRow="1">
                <a:tableStyleId>{5940675A-B579-460E-94D1-54222C63F5DA}</a:tableStyleId>
              </a:tblPr>
              <a:tblGrid>
                <a:gridCol w="326539">
                  <a:extLst>
                    <a:ext uri="{9D8B030D-6E8A-4147-A177-3AD203B41FA5}">
                      <a16:colId xmlns:a16="http://schemas.microsoft.com/office/drawing/2014/main" val="1901548244"/>
                    </a:ext>
                  </a:extLst>
                </a:gridCol>
                <a:gridCol w="864961">
                  <a:extLst>
                    <a:ext uri="{9D8B030D-6E8A-4147-A177-3AD203B41FA5}">
                      <a16:colId xmlns:a16="http://schemas.microsoft.com/office/drawing/2014/main" val="936978207"/>
                    </a:ext>
                  </a:extLst>
                </a:gridCol>
                <a:gridCol w="345057">
                  <a:extLst>
                    <a:ext uri="{9D8B030D-6E8A-4147-A177-3AD203B41FA5}">
                      <a16:colId xmlns:a16="http://schemas.microsoft.com/office/drawing/2014/main" val="3897804802"/>
                    </a:ext>
                  </a:extLst>
                </a:gridCol>
                <a:gridCol w="1785668">
                  <a:extLst>
                    <a:ext uri="{9D8B030D-6E8A-4147-A177-3AD203B41FA5}">
                      <a16:colId xmlns:a16="http://schemas.microsoft.com/office/drawing/2014/main" val="3558001795"/>
                    </a:ext>
                  </a:extLst>
                </a:gridCol>
                <a:gridCol w="5635720">
                  <a:extLst>
                    <a:ext uri="{9D8B030D-6E8A-4147-A177-3AD203B41FA5}">
                      <a16:colId xmlns:a16="http://schemas.microsoft.com/office/drawing/2014/main" val="2477558530"/>
                    </a:ext>
                  </a:extLst>
                </a:gridCol>
              </a:tblGrid>
              <a:tr h="259080">
                <a:tc gridSpan="4">
                  <a:txBody>
                    <a:bodyPr/>
                    <a:lstStyle/>
                    <a:p>
                      <a:r>
                        <a:rPr kumimoji="1" lang="ja-JP" altLang="en-US" sz="1400" b="1" dirty="0" smtClean="0">
                          <a:latin typeface="Meiryo UI" panose="020B0604030504040204" pitchFamily="50" charset="-128"/>
                          <a:ea typeface="Meiryo UI" panose="020B0604030504040204" pitchFamily="50" charset="-128"/>
                        </a:rPr>
                        <a:t>試験</a:t>
                      </a:r>
                      <a:r>
                        <a:rPr kumimoji="1" lang="ja-JP" altLang="en-US" sz="1400" b="1" dirty="0" smtClean="0">
                          <a:latin typeface="Meiryo UI" panose="020B0604030504040204" pitchFamily="50" charset="-128"/>
                          <a:ea typeface="Meiryo UI" panose="020B0604030504040204" pitchFamily="50" charset="-128"/>
                        </a:rPr>
                        <a:t>項目</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hMerge="1">
                  <a:txBody>
                    <a:bodyPr/>
                    <a:lstStyle/>
                    <a:p>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rowSpan="2">
                  <a:txBody>
                    <a:bodyPr/>
                    <a:lstStyle/>
                    <a:p>
                      <a:r>
                        <a:rPr kumimoji="1" lang="ja-JP" altLang="en-US" sz="1400" b="1" dirty="0" smtClean="0">
                          <a:latin typeface="Meiryo UI" panose="020B0604030504040204" pitchFamily="50" charset="-128"/>
                          <a:ea typeface="Meiryo UI" panose="020B0604030504040204" pitchFamily="50" charset="-128"/>
                        </a:rPr>
                        <a:t>試験内容</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3434522661"/>
                  </a:ext>
                </a:extLst>
              </a:tr>
              <a:tr h="259080">
                <a:tc gridSpan="2">
                  <a:txBody>
                    <a:bodyPr/>
                    <a:lstStyle/>
                    <a:p>
                      <a:r>
                        <a:rPr kumimoji="1" lang="ja-JP" altLang="en-US" sz="1400" b="1" dirty="0" smtClean="0">
                          <a:latin typeface="Meiryo UI" panose="020B0604030504040204" pitchFamily="50" charset="-128"/>
                          <a:ea typeface="Meiryo UI" panose="020B0604030504040204" pitchFamily="50" charset="-128"/>
                        </a:rPr>
                        <a:t>大分類</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gridSpan="2">
                  <a:txBody>
                    <a:bodyPr/>
                    <a:lstStyle/>
                    <a:p>
                      <a:r>
                        <a:rPr kumimoji="1" lang="ja-JP" altLang="en-US" sz="1400" b="1" dirty="0" smtClean="0">
                          <a:latin typeface="Meiryo UI" panose="020B0604030504040204" pitchFamily="50" charset="-128"/>
                          <a:ea typeface="Meiryo UI" panose="020B0604030504040204" pitchFamily="50" charset="-128"/>
                        </a:rPr>
                        <a:t>小分類</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3479090014"/>
                  </a:ext>
                </a:extLst>
              </a:tr>
              <a:tr h="274320">
                <a:tc rowSpan="3">
                  <a:txBody>
                    <a:bodyPr/>
                    <a:lstStyle/>
                    <a:p>
                      <a:r>
                        <a:rPr lang="en-US" altLang="ja-JP" sz="1200" dirty="0" smtClean="0">
                          <a:latin typeface="Meiryo UI" panose="020B0604030504040204" pitchFamily="50" charset="-128"/>
                          <a:ea typeface="Meiryo UI" panose="020B0604030504040204" pitchFamily="50" charset="-128"/>
                        </a:rPr>
                        <a:t>1</a:t>
                      </a:r>
                      <a:endParaRPr lang="ja-JP" altLang="en-US" sz="1200" dirty="0">
                        <a:latin typeface="Meiryo UI" panose="020B0604030504040204" pitchFamily="50" charset="-128"/>
                        <a:ea typeface="Meiryo UI" panose="020B0604030504040204" pitchFamily="50" charset="-128"/>
                      </a:endParaRPr>
                    </a:p>
                  </a:txBody>
                  <a:tcPr/>
                </a:tc>
                <a:tc rowSpan="3">
                  <a:txBody>
                    <a:bodyPr/>
                    <a:lstStyle/>
                    <a:p>
                      <a:r>
                        <a:rPr lang="ja-JP" altLang="en-US" sz="1200" dirty="0" smtClean="0">
                          <a:latin typeface="Meiryo UI" panose="020B0604030504040204" pitchFamily="50" charset="-128"/>
                          <a:ea typeface="Meiryo UI" panose="020B0604030504040204" pitchFamily="50" charset="-128"/>
                        </a:rPr>
                        <a:t>ジョブネット</a:t>
                      </a:r>
                      <a:r>
                        <a:rPr lang="ja-JP" altLang="en-US" sz="1200" dirty="0" smtClean="0">
                          <a:latin typeface="Meiryo UI" panose="020B0604030504040204" pitchFamily="50" charset="-128"/>
                          <a:ea typeface="Meiryo UI" panose="020B0604030504040204" pitchFamily="50" charset="-128"/>
                        </a:rPr>
                        <a:t>実行</a:t>
                      </a:r>
                      <a:endParaRPr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1</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正常系</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機能試験</a:t>
                      </a:r>
                      <a:r>
                        <a:rPr kumimoji="1" lang="en-US" altLang="ja-JP" sz="1200" dirty="0" smtClean="0">
                          <a:latin typeface="Meiryo UI" panose="020B0604030504040204" pitchFamily="50" charset="-128"/>
                          <a:ea typeface="Meiryo UI" panose="020B0604030504040204" pitchFamily="50" charset="-128"/>
                        </a:rPr>
                        <a:t>】</a:t>
                      </a:r>
                    </a:p>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ジョブネットで設定した一連のジョブが、想定した通り実行されること。</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59240022"/>
                  </a:ext>
                </a:extLst>
              </a:tr>
              <a:tr h="548640">
                <a:tc vMerge="1">
                  <a:txBody>
                    <a:bodyPr/>
                    <a:lstStyle/>
                    <a:p>
                      <a:endParaRPr kumimoji="1" lang="ja-JP" altLang="en-US"/>
                    </a:p>
                  </a:txBody>
                  <a:tcPr/>
                </a:tc>
                <a:tc vMerge="1">
                  <a:txBody>
                    <a:bodyPr/>
                    <a:lstStyle/>
                    <a:p>
                      <a:endParaRPr kumimoji="1" lang="ja-JP" altLang="en-US"/>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2</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警告系</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機能試験</a:t>
                      </a:r>
                      <a:r>
                        <a:rPr kumimoji="1" lang="en-US" altLang="ja-JP" sz="1200" dirty="0" smtClean="0">
                          <a:latin typeface="Meiryo UI" panose="020B0604030504040204" pitchFamily="50" charset="-128"/>
                          <a:ea typeface="Meiryo UI" panose="020B0604030504040204" pitchFamily="50" charset="-128"/>
                        </a:rPr>
                        <a:t>】</a:t>
                      </a:r>
                    </a:p>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ジョブネットで設定した一連のジョブが、想定した通り実行されること。</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r>
                        <a:rPr lang="ja-JP" altLang="en-US" sz="1200" dirty="0" smtClean="0">
                          <a:latin typeface="Meiryo UI" panose="020B0604030504040204" pitchFamily="50" charset="-128"/>
                          <a:ea typeface="Meiryo UI" panose="020B0604030504040204" pitchFamily="50" charset="-128"/>
                        </a:rPr>
                        <a:t>（警告終了した際にも後続のジョブが実行されること）</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44807843"/>
                  </a:ext>
                </a:extLst>
              </a:tr>
              <a:tr h="274320">
                <a:tc vMerge="1">
                  <a:txBody>
                    <a:bodyPr/>
                    <a:lstStyle/>
                    <a:p>
                      <a:endParaRPr kumimoji="1" lang="ja-JP" altLang="en-US"/>
                    </a:p>
                  </a:txBody>
                  <a:tcPr/>
                </a:tc>
                <a:tc vMerge="1">
                  <a:txBody>
                    <a:bodyPr/>
                    <a:lstStyle/>
                    <a:p>
                      <a:endParaRPr kumimoji="1" lang="ja-JP" altLang="en-US"/>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3</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エラー系</a:t>
                      </a: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異常系</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機能試験</a:t>
                      </a:r>
                      <a:r>
                        <a:rPr kumimoji="1" lang="en-US" altLang="ja-JP" sz="1200" dirty="0" smtClean="0">
                          <a:latin typeface="Meiryo UI" panose="020B0604030504040204" pitchFamily="50" charset="-128"/>
                          <a:ea typeface="Meiryo UI" panose="020B0604030504040204" pitchFamily="50" charset="-128"/>
                        </a:rPr>
                        <a:t>】</a:t>
                      </a:r>
                    </a:p>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ジョブネットで設定した一連のジョブが、エラー終了した際に、後続のジョブが実行されないこと。</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154603078"/>
                  </a:ext>
                </a:extLst>
              </a:tr>
              <a:tr h="213360">
                <a:tc rowSpan="3">
                  <a:txBody>
                    <a:bodyPr/>
                    <a:lstStyle/>
                    <a:p>
                      <a:r>
                        <a:rPr lang="en-US" altLang="ja-JP" sz="1200" dirty="0" smtClean="0">
                          <a:latin typeface="Meiryo UI" panose="020B0604030504040204" pitchFamily="50" charset="-128"/>
                          <a:ea typeface="Meiryo UI" panose="020B0604030504040204" pitchFamily="50" charset="-128"/>
                        </a:rPr>
                        <a:t>2</a:t>
                      </a:r>
                      <a:endParaRPr lang="ja-JP" altLang="en-US" sz="1200" dirty="0">
                        <a:latin typeface="Meiryo UI" panose="020B0604030504040204" pitchFamily="50" charset="-128"/>
                        <a:ea typeface="Meiryo UI" panose="020B0604030504040204" pitchFamily="50" charset="-128"/>
                      </a:endParaRPr>
                    </a:p>
                  </a:txBody>
                  <a:tcPr/>
                </a:tc>
                <a:tc rowSpan="3">
                  <a:txBody>
                    <a:bodyPr/>
                    <a:lstStyle/>
                    <a:p>
                      <a:r>
                        <a:rPr lang="ja-JP" altLang="en-US" sz="1200" dirty="0" smtClean="0">
                          <a:latin typeface="Meiryo UI" panose="020B0604030504040204" pitchFamily="50" charset="-128"/>
                          <a:ea typeface="Meiryo UI" panose="020B0604030504040204" pitchFamily="50" charset="-128"/>
                        </a:rPr>
                        <a:t>運用試験</a:t>
                      </a:r>
                      <a:endParaRPr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1</a:t>
                      </a: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受託領域処理フロー制御</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機能試験</a:t>
                      </a:r>
                      <a:r>
                        <a:rPr kumimoji="1" lang="en-US" altLang="ja-JP" sz="1200" dirty="0" smtClean="0">
                          <a:latin typeface="Meiryo UI" panose="020B0604030504040204" pitchFamily="50" charset="-128"/>
                          <a:ea typeface="Meiryo UI" panose="020B0604030504040204" pitchFamily="50" charset="-128"/>
                        </a:rPr>
                        <a:t>】</a:t>
                      </a:r>
                    </a:p>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ジョブネット</a:t>
                      </a:r>
                      <a:r>
                        <a:rPr lang="ja-JP" altLang="en-US" sz="1200" dirty="0" smtClean="0">
                          <a:latin typeface="Meiryo UI" panose="020B0604030504040204" pitchFamily="50" charset="-128"/>
                          <a:ea typeface="Meiryo UI" panose="020B0604030504040204" pitchFamily="50" charset="-128"/>
                        </a:rPr>
                        <a:t>で不正な処理手順で実行した際に、適切に実行抑止（ジョブ異常終了）すること。また一連の処理手順を実行することで、抑止が解除（ジョブ正常終了）すること。</a:t>
                      </a:r>
                      <a:endParaRPr kumimoji="1" lang="en-US" altLang="ja-JP" sz="1200" dirty="0" smtClean="0">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119415652"/>
                  </a:ext>
                </a:extLst>
              </a:tr>
              <a:tr h="426720">
                <a:tc vMerge="1">
                  <a:txBody>
                    <a:bodyPr/>
                    <a:lstStyle/>
                    <a:p>
                      <a:endParaRPr kumimoji="1" lang="ja-JP" altLang="en-US"/>
                    </a:p>
                  </a:txBody>
                  <a:tcPr/>
                </a:tc>
                <a:tc vMerge="1">
                  <a:txBody>
                    <a:bodyPr/>
                    <a:lstStyle/>
                    <a:p>
                      <a:endParaRPr kumimoji="1" lang="ja-JP" altLang="en-US"/>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2</a:t>
                      </a: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取込前</a:t>
                      </a: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取込後</a:t>
                      </a:r>
                      <a:endParaRPr kumimoji="1" lang="en-US" altLang="ja-JP" sz="1200" dirty="0" smtClean="0">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確認結果報告書確認</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機能試験</a:t>
                      </a:r>
                      <a:r>
                        <a:rPr kumimoji="1" lang="en-US" altLang="ja-JP" sz="1200" dirty="0" smtClean="0">
                          <a:latin typeface="Meiryo UI" panose="020B0604030504040204" pitchFamily="50" charset="-128"/>
                          <a:ea typeface="Meiryo UI" panose="020B0604030504040204" pitchFamily="50" charset="-128"/>
                        </a:rPr>
                        <a:t>】</a:t>
                      </a:r>
                    </a:p>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処理対象の件数の有無にかかわらず（</a:t>
                      </a:r>
                      <a:r>
                        <a:rPr lang="en-US" altLang="ja-JP" sz="1200" dirty="0" smtClean="0">
                          <a:latin typeface="Meiryo UI" panose="020B0604030504040204" pitchFamily="50" charset="-128"/>
                          <a:ea typeface="Meiryo UI" panose="020B0604030504040204" pitchFamily="50" charset="-128"/>
                        </a:rPr>
                        <a:t>0</a:t>
                      </a:r>
                      <a:r>
                        <a:rPr lang="ja-JP" altLang="en-US" sz="1200" dirty="0" smtClean="0">
                          <a:latin typeface="Meiryo UI" panose="020B0604030504040204" pitchFamily="50" charset="-128"/>
                          <a:ea typeface="Meiryo UI" panose="020B0604030504040204" pitchFamily="50" charset="-128"/>
                        </a:rPr>
                        <a:t>名の場合も含め）、施設別に対象患者数が集計された結果が出力されていること。</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55025566"/>
                  </a:ext>
                </a:extLst>
              </a:tr>
              <a:tr h="213360">
                <a:tc vMerge="1">
                  <a:txBody>
                    <a:bodyPr/>
                    <a:lstStyle/>
                    <a:p>
                      <a:endParaRPr kumimoji="1" lang="ja-JP" altLang="en-US"/>
                    </a:p>
                  </a:txBody>
                  <a:tcPr/>
                </a:tc>
                <a:tc vMerge="1">
                  <a:txBody>
                    <a:bodyPr/>
                    <a:lstStyle/>
                    <a:p>
                      <a:endParaRPr kumimoji="1" lang="ja-JP" altLang="en-US"/>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3</a:t>
                      </a: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運用リカバリ</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機能試験</a:t>
                      </a:r>
                      <a:r>
                        <a:rPr kumimoji="1" lang="en-US" altLang="ja-JP" sz="1200" dirty="0" smtClean="0">
                          <a:latin typeface="Meiryo UI" panose="020B0604030504040204" pitchFamily="50" charset="-128"/>
                          <a:ea typeface="Meiryo UI" panose="020B0604030504040204" pitchFamily="50" charset="-128"/>
                        </a:rPr>
                        <a:t>】</a:t>
                      </a:r>
                    </a:p>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latin typeface="Meiryo UI" panose="020B0604030504040204" pitchFamily="50" charset="-128"/>
                          <a:ea typeface="Meiryo UI" panose="020B0604030504040204" pitchFamily="50" charset="-128"/>
                        </a:rPr>
                        <a:t>取込前</a:t>
                      </a: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取込後の確認時</a:t>
                      </a:r>
                      <a:r>
                        <a:rPr lang="ja-JP" altLang="en-US" sz="1200" dirty="0" smtClean="0">
                          <a:latin typeface="Meiryo UI" panose="020B0604030504040204" pitchFamily="50" charset="-128"/>
                          <a:ea typeface="Meiryo UI" panose="020B0604030504040204" pitchFamily="50" charset="-128"/>
                        </a:rPr>
                        <a:t>に、処理結果が不正となった場合を想定し、事前に規定した手順でリカバリできること。</a:t>
                      </a:r>
                      <a:endParaRPr kumimoji="1" lang="en-US" altLang="ja-JP" sz="1200" dirty="0" smtClean="0">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66924350"/>
                  </a:ext>
                </a:extLst>
              </a:tr>
            </a:tbl>
          </a:graphicData>
        </a:graphic>
      </p:graphicFrame>
    </p:spTree>
    <p:extLst>
      <p:ext uri="{BB962C8B-B14F-4D97-AF65-F5344CB8AC3E}">
        <p14:creationId xmlns:p14="http://schemas.microsoft.com/office/powerpoint/2010/main" val="18963092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1"/>
          <p:cNvSpPr txBox="1">
            <a:spLocks/>
          </p:cNvSpPr>
          <p:nvPr/>
        </p:nvSpPr>
        <p:spPr>
          <a:xfrm>
            <a:off x="522280" y="7312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endParaRPr lang="en-US" altLang="ja-JP"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発生した故障</a:t>
            </a:r>
            <a:r>
              <a:rPr lang="en-US" altLang="ja-JP" dirty="0" smtClean="0">
                <a:latin typeface="Meiryo UI" panose="020B0604030504040204" pitchFamily="50" charset="-128"/>
                <a:ea typeface="Meiryo UI" panose="020B0604030504040204" pitchFamily="50" charset="-128"/>
              </a:rPr>
              <a:t>】</a:t>
            </a:r>
          </a:p>
          <a:p>
            <a:r>
              <a:rPr lang="ja-JP" altLang="en-US" dirty="0" smtClean="0">
                <a:latin typeface="Meiryo UI" panose="020B0604030504040204" pitchFamily="50" charset="-128"/>
                <a:ea typeface="Meiryo UI" panose="020B0604030504040204" pitchFamily="50" charset="-128"/>
              </a:rPr>
              <a:t>検知なし</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p:txBody>
      </p:sp>
      <p:sp>
        <p:nvSpPr>
          <p:cNvPr id="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endParaRPr lang="en-US" altLang="ja-JP" dirty="0">
              <a:latin typeface="Meiryo UI" panose="020B0604030504040204" pitchFamily="50" charset="-128"/>
              <a:ea typeface="Meiryo UI" panose="020B0604030504040204" pitchFamily="50" charset="-128"/>
            </a:endParaRPr>
          </a:p>
        </p:txBody>
      </p:sp>
      <p:sp>
        <p:nvSpPr>
          <p:cNvPr id="274" name="タイトル 6"/>
          <p:cNvSpPr>
            <a:spLocks noGrp="1"/>
          </p:cNvSpPr>
          <p:nvPr>
            <p:ph type="title"/>
          </p:nvPr>
        </p:nvSpPr>
        <p:spPr>
          <a:xfrm>
            <a:off x="203689" y="285111"/>
            <a:ext cx="9112191" cy="884660"/>
          </a:xfrm>
        </p:spPr>
        <p:txBody>
          <a:bodyPr>
            <a:noAutofit/>
          </a:bodyPr>
          <a:lstStyle/>
          <a:p>
            <a:r>
              <a:rPr lang="ja-JP" altLang="en-US" sz="1800" b="1" dirty="0">
                <a:latin typeface="Meiryo UI" panose="020B0604030504040204" pitchFamily="50" charset="-128"/>
                <a:ea typeface="Meiryo UI" panose="020B0604030504040204" pitchFamily="50" charset="-128"/>
              </a:rPr>
              <a:t>総合</a:t>
            </a:r>
            <a:r>
              <a:rPr lang="ja-JP" altLang="en-US" sz="1800" b="1" dirty="0" smtClean="0">
                <a:latin typeface="Meiryo UI" panose="020B0604030504040204" pitchFamily="50" charset="-128"/>
                <a:ea typeface="Meiryo UI" panose="020B0604030504040204" pitchFamily="50" charset="-128"/>
              </a:rPr>
              <a:t>試験結果</a:t>
            </a:r>
            <a:endParaRPr lang="ja-JP" altLang="en-US" sz="1800" b="1" dirty="0">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371568834"/>
              </p:ext>
            </p:extLst>
          </p:nvPr>
        </p:nvGraphicFramePr>
        <p:xfrm>
          <a:off x="369881" y="727441"/>
          <a:ext cx="8945998" cy="1676400"/>
        </p:xfrm>
        <a:graphic>
          <a:graphicData uri="http://schemas.openxmlformats.org/drawingml/2006/table">
            <a:tbl>
              <a:tblPr firstRow="1" bandRow="1">
                <a:tableStyleId>{5940675A-B579-460E-94D1-54222C63F5DA}</a:tableStyleId>
              </a:tblPr>
              <a:tblGrid>
                <a:gridCol w="242923">
                  <a:extLst>
                    <a:ext uri="{9D8B030D-6E8A-4147-A177-3AD203B41FA5}">
                      <a16:colId xmlns:a16="http://schemas.microsoft.com/office/drawing/2014/main" val="1901548244"/>
                    </a:ext>
                  </a:extLst>
                </a:gridCol>
                <a:gridCol w="1001311">
                  <a:extLst>
                    <a:ext uri="{9D8B030D-6E8A-4147-A177-3AD203B41FA5}">
                      <a16:colId xmlns:a16="http://schemas.microsoft.com/office/drawing/2014/main" val="3942149467"/>
                    </a:ext>
                  </a:extLst>
                </a:gridCol>
                <a:gridCol w="5303520">
                  <a:extLst>
                    <a:ext uri="{9D8B030D-6E8A-4147-A177-3AD203B41FA5}">
                      <a16:colId xmlns:a16="http://schemas.microsoft.com/office/drawing/2014/main" val="3897804802"/>
                    </a:ext>
                  </a:extLst>
                </a:gridCol>
                <a:gridCol w="1168842">
                  <a:extLst>
                    <a:ext uri="{9D8B030D-6E8A-4147-A177-3AD203B41FA5}">
                      <a16:colId xmlns:a16="http://schemas.microsoft.com/office/drawing/2014/main" val="2135956391"/>
                    </a:ext>
                  </a:extLst>
                </a:gridCol>
                <a:gridCol w="1229402">
                  <a:extLst>
                    <a:ext uri="{9D8B030D-6E8A-4147-A177-3AD203B41FA5}">
                      <a16:colId xmlns:a16="http://schemas.microsoft.com/office/drawing/2014/main" val="418942890"/>
                    </a:ext>
                  </a:extLst>
                </a:gridCol>
              </a:tblGrid>
              <a:tr h="0">
                <a:tc gridSpan="2">
                  <a:txBody>
                    <a:bodyPr/>
                    <a:lstStyle/>
                    <a:p>
                      <a:r>
                        <a:rPr kumimoji="1" lang="ja-JP" altLang="en-US" sz="1400" b="1" dirty="0" smtClean="0">
                          <a:latin typeface="Meiryo UI" panose="020B0604030504040204" pitchFamily="50" charset="-128"/>
                          <a:ea typeface="Meiryo UI" panose="020B0604030504040204" pitchFamily="50" charset="-128"/>
                        </a:rPr>
                        <a:t>試験観点</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a:txBody>
                    <a:bodyPr/>
                    <a:lstStyle/>
                    <a:p>
                      <a:r>
                        <a:rPr kumimoji="1" lang="ja-JP" altLang="en-US" sz="1400" b="1" dirty="0" smtClean="0">
                          <a:latin typeface="Meiryo UI" panose="020B0604030504040204" pitchFamily="50" charset="-128"/>
                          <a:ea typeface="Meiryo UI" panose="020B0604030504040204" pitchFamily="50" charset="-128"/>
                        </a:rPr>
                        <a:t>詳細</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ja-JP" altLang="en-US" sz="1400" b="1" dirty="0" smtClean="0">
                          <a:latin typeface="Meiryo UI" panose="020B0604030504040204" pitchFamily="50" charset="-128"/>
                          <a:ea typeface="Meiryo UI" panose="020B0604030504040204" pitchFamily="50" charset="-128"/>
                        </a:rPr>
                        <a:t>試験項目数</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ja-JP" altLang="en-US" sz="1400" b="1" dirty="0" smtClean="0">
                          <a:latin typeface="Meiryo UI" panose="020B0604030504040204" pitchFamily="50" charset="-128"/>
                          <a:ea typeface="Meiryo UI" panose="020B0604030504040204" pitchFamily="50" charset="-128"/>
                        </a:rPr>
                        <a:t>試験結果</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3434522661"/>
                  </a:ext>
                </a:extLst>
              </a:tr>
              <a:tr h="207096">
                <a:tc>
                  <a:txBody>
                    <a:bodyPr/>
                    <a:lstStyle/>
                    <a:p>
                      <a:r>
                        <a:rPr lang="en-US" altLang="ja-JP" sz="1200" dirty="0" smtClean="0">
                          <a:latin typeface="Meiryo UI" panose="020B0604030504040204" pitchFamily="50" charset="-128"/>
                          <a:ea typeface="Meiryo UI" panose="020B0604030504040204" pitchFamily="50" charset="-128"/>
                        </a:rPr>
                        <a:t>1</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機能試験</a:t>
                      </a:r>
                      <a:endParaRPr lang="ja-JP" altLang="en-US" sz="1200" dirty="0">
                        <a:latin typeface="Meiryo UI" panose="020B0604030504040204" pitchFamily="50" charset="-128"/>
                        <a:ea typeface="Meiryo UI" panose="020B0604030504040204" pitchFamily="50" charset="-128"/>
                      </a:endParaRPr>
                    </a:p>
                  </a:txBody>
                  <a:tcPr/>
                </a:tc>
                <a:tc>
                  <a:txBody>
                    <a:bodyPr/>
                    <a:lstStyle/>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改修を行った各機能を一連の処理（ジョブネット実行や運用作業）で実行して想定した動作をすることを確認する。</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46</a:t>
                      </a:r>
                      <a:endParaRPr kumimoji="1" lang="en-US" altLang="ja-JP" sz="1200" dirty="0" smtClean="0">
                        <a:latin typeface="Meiryo UI" panose="020B0604030504040204" pitchFamily="50" charset="-128"/>
                        <a:ea typeface="Meiryo UI" panose="020B0604030504040204" pitchFamily="50" charset="-128"/>
                      </a:endParaRPr>
                    </a:p>
                  </a:txBody>
                  <a:tcPr anchor="ctr"/>
                </a:tc>
                <a:tc>
                  <a:txBody>
                    <a:bodyPr/>
                    <a:lstStyle/>
                    <a:p>
                      <a:pPr marL="0" marR="0" lvl="0" indent="0" algn="ctr"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OK</a:t>
                      </a:r>
                    </a:p>
                  </a:txBody>
                  <a:tcPr anchor="ctr"/>
                </a:tc>
                <a:extLst>
                  <a:ext uri="{0D108BD9-81ED-4DB2-BD59-A6C34878D82A}">
                    <a16:rowId xmlns:a16="http://schemas.microsoft.com/office/drawing/2014/main" val="3808723217"/>
                  </a:ext>
                </a:extLst>
              </a:tr>
              <a:tr h="207096">
                <a:tc>
                  <a:txBody>
                    <a:bodyPr/>
                    <a:lstStyle/>
                    <a:p>
                      <a:r>
                        <a:rPr lang="en-US" altLang="ja-JP" sz="1200" dirty="0" smtClean="0">
                          <a:latin typeface="Meiryo UI" panose="020B0604030504040204" pitchFamily="50" charset="-128"/>
                          <a:ea typeface="Meiryo UI" panose="020B0604030504040204" pitchFamily="50" charset="-128"/>
                        </a:rPr>
                        <a:t>2</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非機能試験</a:t>
                      </a:r>
                      <a:endParaRPr lang="ja-JP" altLang="en-US" sz="1200" dirty="0">
                        <a:latin typeface="Meiryo UI" panose="020B0604030504040204" pitchFamily="50" charset="-128"/>
                        <a:ea typeface="Meiryo UI" panose="020B0604030504040204" pitchFamily="50" charset="-128"/>
                      </a:endParaRPr>
                    </a:p>
                  </a:txBody>
                  <a:tcPr/>
                </a:tc>
                <a:tc>
                  <a:txBody>
                    <a:bodyPr/>
                    <a:lstStyle/>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改修を行った各機能を一連の処理（ジョブネット実行や運用作業）で実行して</a:t>
                      </a:r>
                      <a:r>
                        <a:rPr kumimoji="1" lang="ja-JP" altLang="en-US" sz="1200" dirty="0" smtClean="0">
                          <a:latin typeface="Meiryo UI" panose="020B0604030504040204" pitchFamily="50" charset="-128"/>
                          <a:ea typeface="Meiryo UI" panose="020B0604030504040204" pitchFamily="50" charset="-128"/>
                        </a:rPr>
                        <a:t>処理時間が想定した時間で完了することを確認する。</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a:t>
                      </a:r>
                    </a:p>
                  </a:txBody>
                  <a:tcPr anchor="ctr"/>
                </a:tc>
                <a:tc>
                  <a:txBody>
                    <a:bodyPr/>
                    <a:lstStyle/>
                    <a:p>
                      <a:pPr marL="0" marR="0" lvl="0" indent="0" algn="ctr"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a:t>
                      </a:r>
                    </a:p>
                  </a:txBody>
                  <a:tcPr anchor="ctr"/>
                </a:tc>
                <a:extLst>
                  <a:ext uri="{0D108BD9-81ED-4DB2-BD59-A6C34878D82A}">
                    <a16:rowId xmlns:a16="http://schemas.microsoft.com/office/drawing/2014/main" val="617749142"/>
                  </a:ext>
                </a:extLst>
              </a:tr>
              <a:tr h="207096">
                <a:tc>
                  <a:txBody>
                    <a:bodyPr/>
                    <a:lstStyle/>
                    <a:p>
                      <a:r>
                        <a:rPr lang="en-US" altLang="ja-JP" sz="1200" dirty="0" smtClean="0">
                          <a:latin typeface="Meiryo UI" panose="020B0604030504040204" pitchFamily="50" charset="-128"/>
                          <a:ea typeface="Meiryo UI" panose="020B0604030504040204" pitchFamily="50" charset="-128"/>
                        </a:rPr>
                        <a:t>3</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回帰試験</a:t>
                      </a:r>
                      <a:endParaRPr lang="ja-JP" altLang="en-US" sz="1200" dirty="0">
                        <a:latin typeface="Meiryo UI" panose="020B0604030504040204" pitchFamily="50" charset="-128"/>
                        <a:ea typeface="Meiryo UI" panose="020B0604030504040204" pitchFamily="50" charset="-128"/>
                      </a:endParaRPr>
                    </a:p>
                  </a:txBody>
                  <a:tcPr/>
                </a:tc>
                <a:tc>
                  <a:txBody>
                    <a:bodyPr/>
                    <a:lstStyle/>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各機能を一連の処理（ジョブネット実行や運用作業）で実行して</a:t>
                      </a:r>
                      <a:r>
                        <a:rPr kumimoji="1" lang="ja-JP" altLang="en-US" sz="1200" dirty="0" smtClean="0">
                          <a:latin typeface="Meiryo UI" panose="020B0604030504040204" pitchFamily="50" charset="-128"/>
                          <a:ea typeface="Meiryo UI" panose="020B0604030504040204" pitchFamily="50" charset="-128"/>
                        </a:rPr>
                        <a:t>改修前と同様に動作することを確認する。</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a:t>
                      </a:r>
                    </a:p>
                  </a:txBody>
                  <a:tcPr anchor="ctr"/>
                </a:tc>
                <a:tc>
                  <a:txBody>
                    <a:bodyPr/>
                    <a:lstStyle/>
                    <a:p>
                      <a:pPr marL="0" marR="0" lvl="0" indent="0" algn="ctr"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a:t>
                      </a:r>
                    </a:p>
                  </a:txBody>
                  <a:tcPr anchor="ctr"/>
                </a:tc>
                <a:extLst>
                  <a:ext uri="{0D108BD9-81ED-4DB2-BD59-A6C34878D82A}">
                    <a16:rowId xmlns:a16="http://schemas.microsoft.com/office/drawing/2014/main" val="1646173345"/>
                  </a:ext>
                </a:extLst>
              </a:tr>
            </a:tbl>
          </a:graphicData>
        </a:graphic>
      </p:graphicFrame>
    </p:spTree>
    <p:extLst>
      <p:ext uri="{BB962C8B-B14F-4D97-AF65-F5344CB8AC3E}">
        <p14:creationId xmlns:p14="http://schemas.microsoft.com/office/powerpoint/2010/main" val="523375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nvPr>
        </p:nvGraphicFramePr>
        <p:xfrm>
          <a:off x="296550" y="972699"/>
          <a:ext cx="9475604" cy="5420150"/>
        </p:xfrm>
        <a:graphic>
          <a:graphicData uri="http://schemas.openxmlformats.org/drawingml/2006/table">
            <a:tbl>
              <a:tblPr firstRow="1" bandRow="1">
                <a:tableStyleId>{5940675A-B579-460E-94D1-54222C63F5DA}</a:tableStyleId>
              </a:tblPr>
              <a:tblGrid>
                <a:gridCol w="3164497">
                  <a:extLst>
                    <a:ext uri="{9D8B030D-6E8A-4147-A177-3AD203B41FA5}">
                      <a16:colId xmlns:a16="http://schemas.microsoft.com/office/drawing/2014/main" val="2601570289"/>
                    </a:ext>
                  </a:extLst>
                </a:gridCol>
                <a:gridCol w="1699350">
                  <a:extLst>
                    <a:ext uri="{9D8B030D-6E8A-4147-A177-3AD203B41FA5}">
                      <a16:colId xmlns:a16="http://schemas.microsoft.com/office/drawing/2014/main" val="2240442798"/>
                    </a:ext>
                  </a:extLst>
                </a:gridCol>
                <a:gridCol w="1983887">
                  <a:extLst>
                    <a:ext uri="{9D8B030D-6E8A-4147-A177-3AD203B41FA5}">
                      <a16:colId xmlns:a16="http://schemas.microsoft.com/office/drawing/2014/main" val="2278357493"/>
                    </a:ext>
                  </a:extLst>
                </a:gridCol>
                <a:gridCol w="2627870">
                  <a:extLst>
                    <a:ext uri="{9D8B030D-6E8A-4147-A177-3AD203B41FA5}">
                      <a16:colId xmlns:a16="http://schemas.microsoft.com/office/drawing/2014/main" val="1919255769"/>
                    </a:ext>
                  </a:extLst>
                </a:gridCol>
              </a:tblGrid>
              <a:tr h="265525">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r>
                        <a:rPr lang="ja-JP" altLang="en-US" sz="1200" b="1" kern="0" dirty="0" smtClean="0">
                          <a:solidFill>
                            <a:srgbClr val="404040"/>
                          </a:solidFill>
                          <a:latin typeface="Meiryo UI" panose="020B0604030504040204" pitchFamily="50" charset="-128"/>
                          <a:ea typeface="Meiryo UI" panose="020B0604030504040204" pitchFamily="50" charset="-128"/>
                        </a:rPr>
                        <a:t>作成機能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solidFill>
                      <a:schemeClr val="tx1">
                        <a:lumMod val="20000"/>
                        <a:lumOff val="80000"/>
                      </a:schemeClr>
                    </a:solidFill>
                  </a:tcPr>
                </a:tc>
                <a:tc gridSpan="3">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利活用観点での機能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403776297"/>
                  </a:ext>
                </a:extLst>
              </a:tr>
              <a:tr h="442542">
                <a:tc rowSpan="2">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solidFill>
                      <a:schemeClr val="tx1">
                        <a:lumMod val="20000"/>
                        <a:lumOff val="80000"/>
                      </a:schemeClr>
                    </a:solidFill>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p>
                    <a:p>
                      <a:pPr marL="0" marR="0" lvl="0" indent="0" algn="ctr" defTabSz="484862" rtl="0" eaLnBrk="1" fontAlgn="auto" latinLnBrk="0" hangingPunct="1">
                        <a:lnSpc>
                          <a:spcPct val="100000"/>
                        </a:lnSpc>
                        <a:spcBef>
                          <a:spcPts val="0"/>
                        </a:spcBef>
                        <a:spcAft>
                          <a:spcPts val="0"/>
                        </a:spcAft>
                        <a:buClrTx/>
                        <a:buSzTx/>
                        <a:buFontTx/>
                        <a:buNone/>
                        <a:tabLst/>
                        <a:defRPr/>
                      </a:pP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断面</a:t>
                      </a: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作成</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データマート作成</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en-US" altLang="ja-JP" sz="1200" b="1" kern="0" dirty="0" smtClean="0">
                          <a:solidFill>
                            <a:srgbClr val="404040"/>
                          </a:solidFill>
                          <a:latin typeface="Meiryo UI" panose="020B0604030504040204" pitchFamily="50" charset="-128"/>
                          <a:ea typeface="Meiryo UI" panose="020B0604030504040204" pitchFamily="50" charset="-128"/>
                        </a:rPr>
                        <a:t>MML</a:t>
                      </a:r>
                      <a:r>
                        <a:rPr lang="ja-JP" altLang="en-US" sz="1200" b="1" kern="0" dirty="0" smtClean="0">
                          <a:solidFill>
                            <a:srgbClr val="404040"/>
                          </a:solidFill>
                          <a:latin typeface="Meiryo UI" panose="020B0604030504040204" pitchFamily="50" charset="-128"/>
                          <a:ea typeface="Meiryo UI" panose="020B0604030504040204" pitchFamily="50" charset="-128"/>
                        </a:rPr>
                        <a:t>個別取込</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19844006"/>
                  </a:ext>
                </a:extLst>
              </a:tr>
              <a:tr h="4688630">
                <a:tc vMerge="1">
                  <a:txBody>
                    <a:bodyPr/>
                    <a:lstStyle/>
                    <a:p>
                      <a:endParaRPr kumimoji="1" lang="ja-JP" altLang="en-US"/>
                    </a:p>
                  </a:txBody>
                  <a:tcPr/>
                </a:tc>
                <a:tc gridSpan="3">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kumimoji="1" lang="ja-JP" altLang="en-US" sz="1200" dirty="0" smtClean="0"/>
                    </a:p>
                  </a:txBody>
                  <a:tcPr/>
                </a:tc>
                <a:tc hMerge="1">
                  <a:txBody>
                    <a:bodyPr/>
                    <a:lstStyle/>
                    <a:p>
                      <a:endParaRPr kumimoji="1" lang="ja-JP" altLang="en-US"/>
                    </a:p>
                  </a:txBody>
                  <a:tcPr/>
                </a:tc>
                <a:tc hMerge="1">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kumimoji="1" lang="ja-JP" altLang="en-US" sz="1200" dirty="0" smtClean="0"/>
                    </a:p>
                  </a:txBody>
                  <a:tcPr/>
                </a:tc>
                <a:extLst>
                  <a:ext uri="{0D108BD9-81ED-4DB2-BD59-A6C34878D82A}">
                    <a16:rowId xmlns:a16="http://schemas.microsoft.com/office/drawing/2014/main" val="3692651362"/>
                  </a:ext>
                </a:extLst>
              </a:tr>
            </a:tbl>
          </a:graphicData>
        </a:graphic>
      </p:graphicFrame>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妥当性確認</a:t>
            </a:r>
            <a:r>
              <a:rPr lang="ja-JP" altLang="en-US" sz="1800" b="1" dirty="0">
                <a:latin typeface="Meiryo UI" panose="020B0604030504040204" pitchFamily="50" charset="-128"/>
                <a:ea typeface="Meiryo UI" panose="020B0604030504040204" pitchFamily="50" charset="-128"/>
              </a:rPr>
              <a:t>のデータフロー　</a:t>
            </a:r>
            <a:r>
              <a:rPr lang="en-US" altLang="ja-JP" sz="1800" b="1" dirty="0">
                <a:latin typeface="Meiryo UI" panose="020B0604030504040204" pitchFamily="50" charset="-128"/>
                <a:ea typeface="Meiryo UI" panose="020B0604030504040204" pitchFamily="50" charset="-128"/>
              </a:rPr>
              <a:t>-</a:t>
            </a:r>
            <a:r>
              <a:rPr lang="ja-JP" altLang="en-US" sz="1800" b="1" dirty="0" smtClean="0">
                <a:latin typeface="Meiryo UI" panose="020B0604030504040204" pitchFamily="50" charset="-128"/>
                <a:ea typeface="Meiryo UI" panose="020B0604030504040204" pitchFamily="50" charset="-128"/>
              </a:rPr>
              <a:t>全体像</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妥当性確認を考慮した各機能</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処理のデータフローの全体像は以下の通り。</a:t>
            </a:r>
            <a:endParaRPr lang="en-US" altLang="ja-JP" dirty="0">
              <a:latin typeface="Meiryo UI" panose="020B0604030504040204" pitchFamily="50" charset="-128"/>
              <a:ea typeface="Meiryo UI" panose="020B0604030504040204" pitchFamily="50" charset="-128"/>
            </a:endParaRPr>
          </a:p>
        </p:txBody>
      </p:sp>
      <p:grpSp>
        <p:nvGrpSpPr>
          <p:cNvPr id="28" name="グループ化 27"/>
          <p:cNvGrpSpPr/>
          <p:nvPr/>
        </p:nvGrpSpPr>
        <p:grpSpPr>
          <a:xfrm>
            <a:off x="373343" y="4770824"/>
            <a:ext cx="945450" cy="1519608"/>
            <a:chOff x="8168455" y="4168700"/>
            <a:chExt cx="945450" cy="1519608"/>
          </a:xfrm>
        </p:grpSpPr>
        <p:sp>
          <p:nvSpPr>
            <p:cNvPr id="30" name="正方形/長方形 29">
              <a:extLst>
                <a:ext uri="{FF2B5EF4-FFF2-40B4-BE49-F238E27FC236}">
                  <a16:creationId xmlns:a16="http://schemas.microsoft.com/office/drawing/2014/main" id="{B63D4596-3D34-CF16-5DA8-EFDC1CCE79D0}"/>
                </a:ext>
              </a:extLst>
            </p:cNvPr>
            <p:cNvSpPr/>
            <p:nvPr/>
          </p:nvSpPr>
          <p:spPr>
            <a:xfrm>
              <a:off x="8168455" y="4168700"/>
              <a:ext cx="945450" cy="1519608"/>
            </a:xfrm>
            <a:prstGeom prst="rect">
              <a:avLst/>
            </a:prstGeom>
            <a:solidFill>
              <a:schemeClr val="bg1"/>
            </a:solidFill>
            <a:ln w="6350">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latin typeface="Meiryo UI" panose="020B0604030504040204" pitchFamily="50" charset="-128"/>
                  <a:ea typeface="Meiryo UI" panose="020B0604030504040204" pitchFamily="50" charset="-128"/>
                </a:rPr>
                <a:t>凡例</a:t>
              </a:r>
            </a:p>
          </p:txBody>
        </p:sp>
        <p:sp>
          <p:nvSpPr>
            <p:cNvPr id="29" name="フローチャート: 磁気ディスク 28"/>
            <p:cNvSpPr/>
            <p:nvPr/>
          </p:nvSpPr>
          <p:spPr>
            <a:xfrm>
              <a:off x="8260678" y="4474282"/>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受託事業</a:t>
              </a:r>
              <a:endParaRPr kumimoji="1" lang="ja-JP" altLang="en-US" sz="1200" b="1" dirty="0">
                <a:solidFill>
                  <a:schemeClr val="tx2">
                    <a:lumMod val="75000"/>
                    <a:lumOff val="25000"/>
                  </a:schemeClr>
                </a:solidFill>
              </a:endParaRPr>
            </a:p>
          </p:txBody>
        </p:sp>
        <p:sp>
          <p:nvSpPr>
            <p:cNvPr id="31" name="フローチャート: 磁気ディスク 30"/>
            <p:cNvSpPr/>
            <p:nvPr/>
          </p:nvSpPr>
          <p:spPr>
            <a:xfrm>
              <a:off x="8260678" y="5093993"/>
              <a:ext cx="741600" cy="522000"/>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認定事業</a:t>
              </a:r>
              <a:endParaRPr kumimoji="1" lang="ja-JP" altLang="en-US" sz="1200" b="1" dirty="0">
                <a:solidFill>
                  <a:schemeClr val="tx2">
                    <a:lumMod val="75000"/>
                    <a:lumOff val="25000"/>
                  </a:schemeClr>
                </a:solidFill>
              </a:endParaRPr>
            </a:p>
          </p:txBody>
        </p:sp>
      </p:grpSp>
      <p:sp>
        <p:nvSpPr>
          <p:cNvPr id="65" name="フローチャート: 磁気ディスク 64"/>
          <p:cNvSpPr/>
          <p:nvPr/>
        </p:nvSpPr>
        <p:spPr>
          <a:xfrm>
            <a:off x="1390667" y="5812186"/>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二次利用</a:t>
            </a:r>
            <a:r>
              <a:rPr kumimoji="1" lang="en-US" altLang="ja-JP" sz="1100" b="1" dirty="0" smtClean="0">
                <a:solidFill>
                  <a:schemeClr val="tx2">
                    <a:lumMod val="75000"/>
                    <a:lumOff val="25000"/>
                  </a:schemeClr>
                </a:solidFill>
              </a:rPr>
              <a:t/>
            </a:r>
            <a:br>
              <a:rPr kumimoji="1" lang="en-US" altLang="ja-JP" sz="1100" b="1" dirty="0" smtClean="0">
                <a:solidFill>
                  <a:schemeClr val="tx2">
                    <a:lumMod val="75000"/>
                    <a:lumOff val="25000"/>
                  </a:schemeClr>
                </a:solidFill>
              </a:rPr>
            </a:br>
            <a:r>
              <a:rPr kumimoji="1" lang="en-US" altLang="ja-JP" sz="1100" b="1" dirty="0" smtClean="0">
                <a:solidFill>
                  <a:schemeClr val="tx2">
                    <a:lumMod val="75000"/>
                    <a:lumOff val="25000"/>
                  </a:schemeClr>
                </a:solidFill>
              </a:rPr>
              <a:t>DB</a:t>
            </a:r>
            <a:endParaRPr kumimoji="1" lang="ja-JP" altLang="en-US" sz="1200" b="1" dirty="0">
              <a:solidFill>
                <a:schemeClr val="tx2">
                  <a:lumMod val="75000"/>
                  <a:lumOff val="25000"/>
                </a:schemeClr>
              </a:solidFill>
            </a:endParaRPr>
          </a:p>
        </p:txBody>
      </p:sp>
      <p:sp>
        <p:nvSpPr>
          <p:cNvPr id="66" name="フローチャート: 磁気ディスク 65"/>
          <p:cNvSpPr/>
          <p:nvPr/>
        </p:nvSpPr>
        <p:spPr>
          <a:xfrm>
            <a:off x="1383414" y="378482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取込前</a:t>
            </a:r>
            <a:r>
              <a:rPr kumimoji="1" lang="en-US" altLang="ja-JP" sz="1200" b="1" dirty="0" smtClean="0">
                <a:solidFill>
                  <a:schemeClr val="tx2">
                    <a:lumMod val="75000"/>
                    <a:lumOff val="25000"/>
                  </a:schemeClr>
                </a:solidFill>
              </a:rPr>
              <a:t/>
            </a:r>
            <a:br>
              <a:rPr kumimoji="1" lang="en-US" altLang="ja-JP" sz="1200" b="1" dirty="0" smtClean="0">
                <a:solidFill>
                  <a:schemeClr val="tx2">
                    <a:lumMod val="75000"/>
                    <a:lumOff val="25000"/>
                  </a:schemeClr>
                </a:solidFill>
              </a:rPr>
            </a:br>
            <a:r>
              <a:rPr kumimoji="1" lang="ja-JP" altLang="en-US" sz="1200" b="1" dirty="0" smtClean="0">
                <a:solidFill>
                  <a:schemeClr val="tx2">
                    <a:lumMod val="75000"/>
                    <a:lumOff val="25000"/>
                  </a:schemeClr>
                </a:solidFill>
              </a:rPr>
              <a:t>確認</a:t>
            </a:r>
            <a:r>
              <a:rPr kumimoji="1" lang="en-US" altLang="ja-JP" sz="1200" b="1" dirty="0" smtClean="0">
                <a:solidFill>
                  <a:schemeClr val="tx2">
                    <a:lumMod val="75000"/>
                    <a:lumOff val="25000"/>
                  </a:schemeClr>
                </a:solidFill>
              </a:rPr>
              <a:t>DB</a:t>
            </a:r>
            <a:endParaRPr kumimoji="1" lang="ja-JP" altLang="en-US" sz="1400" b="1" dirty="0">
              <a:solidFill>
                <a:schemeClr val="tx2">
                  <a:lumMod val="75000"/>
                  <a:lumOff val="25000"/>
                </a:schemeClr>
              </a:solidFill>
            </a:endParaRPr>
          </a:p>
        </p:txBody>
      </p:sp>
      <p:sp>
        <p:nvSpPr>
          <p:cNvPr id="67" name="フローチャート: 磁気ディスク 66"/>
          <p:cNvSpPr/>
          <p:nvPr/>
        </p:nvSpPr>
        <p:spPr>
          <a:xfrm>
            <a:off x="836650" y="2678354"/>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一時表</a:t>
            </a:r>
            <a:endParaRPr kumimoji="1" lang="ja-JP" altLang="en-US" sz="1200" b="1" dirty="0">
              <a:solidFill>
                <a:schemeClr val="tx2">
                  <a:lumMod val="75000"/>
                  <a:lumOff val="25000"/>
                </a:schemeClr>
              </a:solidFill>
            </a:endParaRPr>
          </a:p>
        </p:txBody>
      </p:sp>
      <p:cxnSp>
        <p:nvCxnSpPr>
          <p:cNvPr id="68" name="カギ線コネクタ 67"/>
          <p:cNvCxnSpPr>
            <a:stCxn id="67" idx="3"/>
            <a:endCxn id="66" idx="1"/>
          </p:cNvCxnSpPr>
          <p:nvPr/>
        </p:nvCxnSpPr>
        <p:spPr>
          <a:xfrm rot="16200000" flipH="1">
            <a:off x="1188739" y="3219065"/>
            <a:ext cx="584471" cy="547048"/>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9" name="フローチャート: 磁気ディスク 68"/>
          <p:cNvSpPr/>
          <p:nvPr/>
        </p:nvSpPr>
        <p:spPr>
          <a:xfrm>
            <a:off x="369880" y="378482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取扱不可</a:t>
            </a:r>
            <a:r>
              <a:rPr kumimoji="1" lang="en-US" altLang="ja-JP" sz="1200" b="1" dirty="0" smtClean="0">
                <a:solidFill>
                  <a:schemeClr val="tx2">
                    <a:lumMod val="75000"/>
                    <a:lumOff val="25000"/>
                  </a:schemeClr>
                </a:solidFill>
              </a:rPr>
              <a:t/>
            </a:r>
            <a:br>
              <a:rPr kumimoji="1" lang="en-US" altLang="ja-JP" sz="1200" b="1" dirty="0" smtClean="0">
                <a:solidFill>
                  <a:schemeClr val="tx2">
                    <a:lumMod val="75000"/>
                    <a:lumOff val="25000"/>
                  </a:schemeClr>
                </a:solidFill>
              </a:rPr>
            </a:br>
            <a:r>
              <a:rPr lang="en-US" altLang="ja-JP" sz="1200" b="1" dirty="0">
                <a:solidFill>
                  <a:schemeClr val="tx2">
                    <a:lumMod val="75000"/>
                    <a:lumOff val="25000"/>
                  </a:schemeClr>
                </a:solidFill>
              </a:rPr>
              <a:t>DB</a:t>
            </a:r>
            <a:endParaRPr kumimoji="1" lang="ja-JP" altLang="en-US" sz="1400" b="1" dirty="0">
              <a:solidFill>
                <a:schemeClr val="tx2">
                  <a:lumMod val="75000"/>
                  <a:lumOff val="25000"/>
                </a:schemeClr>
              </a:solidFill>
            </a:endParaRPr>
          </a:p>
        </p:txBody>
      </p:sp>
      <p:cxnSp>
        <p:nvCxnSpPr>
          <p:cNvPr id="75" name="カギ線コネクタ 74"/>
          <p:cNvCxnSpPr>
            <a:stCxn id="67" idx="3"/>
            <a:endCxn id="69" idx="1"/>
          </p:cNvCxnSpPr>
          <p:nvPr/>
        </p:nvCxnSpPr>
        <p:spPr>
          <a:xfrm rot="5400000">
            <a:off x="681972" y="3259346"/>
            <a:ext cx="584471" cy="466486"/>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カギ線コネクタ 76"/>
          <p:cNvCxnSpPr>
            <a:stCxn id="66" idx="3"/>
            <a:endCxn id="65" idx="1"/>
          </p:cNvCxnSpPr>
          <p:nvPr/>
        </p:nvCxnSpPr>
        <p:spPr>
          <a:xfrm>
            <a:off x="1754498" y="4307029"/>
            <a:ext cx="7253" cy="1505157"/>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6" name="テキスト ボックス 85"/>
          <p:cNvSpPr txBox="1"/>
          <p:nvPr/>
        </p:nvSpPr>
        <p:spPr>
          <a:xfrm>
            <a:off x="1248976" y="3214972"/>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0-2:</a:t>
            </a:r>
            <a:r>
              <a:rPr lang="ja-JP" altLang="en-US" sz="1050" kern="0" dirty="0" smtClean="0">
                <a:solidFill>
                  <a:srgbClr val="404040"/>
                </a:solidFill>
                <a:latin typeface="Meiryo UI" panose="020B0604030504040204" pitchFamily="50" charset="-128"/>
                <a:ea typeface="Meiryo UI" panose="020B0604030504040204" pitchFamily="50" charset="-128"/>
              </a:rPr>
              <a:t>仕訳処理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87" name="フローチャート: 磁気ディスク 86"/>
          <p:cNvSpPr/>
          <p:nvPr/>
        </p:nvSpPr>
        <p:spPr>
          <a:xfrm>
            <a:off x="836082" y="142110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smtClean="0">
                <a:solidFill>
                  <a:schemeClr val="tx2">
                    <a:lumMod val="75000"/>
                    <a:lumOff val="25000"/>
                  </a:schemeClr>
                </a:solidFill>
              </a:rPr>
              <a:t>NAS</a:t>
            </a:r>
            <a:endParaRPr kumimoji="1" lang="ja-JP" altLang="en-US" sz="1400" b="1" dirty="0">
              <a:solidFill>
                <a:schemeClr val="tx2">
                  <a:lumMod val="75000"/>
                  <a:lumOff val="25000"/>
                </a:schemeClr>
              </a:solidFill>
            </a:endParaRPr>
          </a:p>
        </p:txBody>
      </p:sp>
      <p:cxnSp>
        <p:nvCxnSpPr>
          <p:cNvPr id="88" name="カギ線コネクタ 76"/>
          <p:cNvCxnSpPr>
            <a:stCxn id="87" idx="3"/>
            <a:endCxn id="67" idx="1"/>
          </p:cNvCxnSpPr>
          <p:nvPr/>
        </p:nvCxnSpPr>
        <p:spPr>
          <a:xfrm>
            <a:off x="1207166" y="1943308"/>
            <a:ext cx="284" cy="735046"/>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0" name="テキスト ボックス 89"/>
          <p:cNvSpPr txBox="1"/>
          <p:nvPr/>
        </p:nvSpPr>
        <p:spPr>
          <a:xfrm>
            <a:off x="1264878" y="1954355"/>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0-1:</a:t>
            </a:r>
            <a:r>
              <a:rPr lang="ja-JP" altLang="en-US" sz="1050" kern="0" dirty="0" smtClean="0">
                <a:solidFill>
                  <a:srgbClr val="404040"/>
                </a:solidFill>
                <a:latin typeface="Meiryo UI" panose="020B0604030504040204" pitchFamily="50" charset="-128"/>
                <a:ea typeface="Meiryo UI" panose="020B0604030504040204" pitchFamily="50" charset="-128"/>
              </a:rPr>
              <a:t>蓄積</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紐付処理</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オプトアウト削除処理を含む</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処理中のエラー情報はエラーログ</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テーブルに格納される</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92" name="テキスト ボックス 91"/>
          <p:cNvSpPr txBox="1"/>
          <p:nvPr/>
        </p:nvSpPr>
        <p:spPr>
          <a:xfrm>
            <a:off x="1829072" y="4400144"/>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0-4:</a:t>
            </a:r>
            <a:r>
              <a:rPr lang="ja-JP" altLang="en-US" sz="1050" kern="0" dirty="0" smtClean="0">
                <a:solidFill>
                  <a:srgbClr val="404040"/>
                </a:solidFill>
                <a:latin typeface="Meiryo UI" panose="020B0604030504040204" pitchFamily="50" charset="-128"/>
                <a:ea typeface="Meiryo UI" panose="020B0604030504040204" pitchFamily="50" charset="-128"/>
              </a:rPr>
              <a:t>二次利用</a:t>
            </a:r>
            <a:r>
              <a:rPr lang="en-US" altLang="ja-JP" sz="1050" kern="0" dirty="0" smtClean="0">
                <a:solidFill>
                  <a:srgbClr val="404040"/>
                </a:solidFill>
                <a:latin typeface="Meiryo UI" panose="020B0604030504040204" pitchFamily="50" charset="-128"/>
                <a:ea typeface="Meiryo UI" panose="020B0604030504040204" pitchFamily="50" charset="-128"/>
              </a:rPr>
              <a:t>DB</a:t>
            </a:r>
            <a:r>
              <a:rPr lang="ja-JP" altLang="en-US" sz="1050" kern="0" dirty="0" smtClean="0">
                <a:solidFill>
                  <a:srgbClr val="404040"/>
                </a:solidFill>
                <a:latin typeface="Meiryo UI" panose="020B0604030504040204" pitchFamily="50" charset="-128"/>
                <a:ea typeface="Meiryo UI" panose="020B0604030504040204" pitchFamily="50" charset="-128"/>
              </a:rPr>
              <a:t>登録</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取込前確認の承認後に実施</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オプトアウト削除処理を含む</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93" name="フローチャート: 磁気ディスク 92"/>
          <p:cNvSpPr/>
          <p:nvPr/>
        </p:nvSpPr>
        <p:spPr>
          <a:xfrm>
            <a:off x="2484266" y="378482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zh-TW" altLang="en-US" sz="1200" b="1" dirty="0">
                <a:solidFill>
                  <a:schemeClr val="tx2">
                    <a:lumMod val="75000"/>
                    <a:lumOff val="25000"/>
                  </a:schemeClr>
                </a:solidFill>
              </a:rPr>
              <a:t>未通知</a:t>
            </a:r>
            <a:r>
              <a:rPr lang="zh-TW" altLang="en-US" sz="1200" b="1" dirty="0" smtClean="0">
                <a:solidFill>
                  <a:schemeClr val="tx2">
                    <a:lumMod val="75000"/>
                    <a:lumOff val="25000"/>
                  </a:schemeClr>
                </a:solidFill>
              </a:rPr>
              <a:t>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a:t>
            </a:r>
            <a:r>
              <a:rPr lang="zh-TW" altLang="en-US" sz="1200" b="1" dirty="0">
                <a:solidFill>
                  <a:schemeClr val="tx2">
                    <a:lumMod val="75000"/>
                    <a:lumOff val="25000"/>
                  </a:schemeClr>
                </a:solidFill>
              </a:rPr>
              <a:t>結果</a:t>
            </a:r>
            <a:endParaRPr kumimoji="1" lang="ja-JP" altLang="en-US" sz="1400" b="1" dirty="0">
              <a:solidFill>
                <a:schemeClr val="tx2">
                  <a:lumMod val="75000"/>
                  <a:lumOff val="25000"/>
                </a:schemeClr>
              </a:solidFill>
            </a:endParaRPr>
          </a:p>
        </p:txBody>
      </p:sp>
      <p:cxnSp>
        <p:nvCxnSpPr>
          <p:cNvPr id="94" name="カギ線コネクタ 76"/>
          <p:cNvCxnSpPr>
            <a:stCxn id="66" idx="4"/>
            <a:endCxn id="93" idx="2"/>
          </p:cNvCxnSpPr>
          <p:nvPr/>
        </p:nvCxnSpPr>
        <p:spPr>
          <a:xfrm>
            <a:off x="2125582" y="4045927"/>
            <a:ext cx="358684" cy="0"/>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9" name="テキスト ボックス 98"/>
          <p:cNvSpPr txBox="1"/>
          <p:nvPr/>
        </p:nvSpPr>
        <p:spPr>
          <a:xfrm>
            <a:off x="2035788" y="3524665"/>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0-3:</a:t>
            </a:r>
            <a:r>
              <a:rPr lang="ja-JP" altLang="en-US" sz="1050" kern="0" dirty="0" smtClean="0">
                <a:solidFill>
                  <a:srgbClr val="404040"/>
                </a:solidFill>
                <a:latin typeface="Meiryo UI" panose="020B0604030504040204" pitchFamily="50" charset="-128"/>
                <a:ea typeface="Meiryo UI" panose="020B0604030504040204" pitchFamily="50" charset="-128"/>
              </a:rPr>
              <a:t>取込前確認処理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01" name="フローチャート: 磁気ディスク 100"/>
          <p:cNvSpPr/>
          <p:nvPr/>
        </p:nvSpPr>
        <p:spPr>
          <a:xfrm>
            <a:off x="2506164" y="524247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最終</a:t>
            </a:r>
            <a:endParaRPr lang="en-US" altLang="ja-JP"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未通知有無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a:t>
            </a:r>
            <a:r>
              <a:rPr lang="zh-TW" altLang="en-US" sz="1200" b="1" dirty="0">
                <a:solidFill>
                  <a:schemeClr val="tx2">
                    <a:lumMod val="75000"/>
                    <a:lumOff val="25000"/>
                  </a:schemeClr>
                </a:solidFill>
              </a:rPr>
              <a:t>結果</a:t>
            </a:r>
            <a:endParaRPr kumimoji="1" lang="ja-JP" altLang="en-US" sz="1400" b="1" dirty="0">
              <a:solidFill>
                <a:schemeClr val="tx2">
                  <a:lumMod val="75000"/>
                  <a:lumOff val="25000"/>
                </a:schemeClr>
              </a:solidFill>
            </a:endParaRPr>
          </a:p>
        </p:txBody>
      </p:sp>
      <p:sp>
        <p:nvSpPr>
          <p:cNvPr id="103" name="テキスト ボックス 102"/>
          <p:cNvSpPr txBox="1"/>
          <p:nvPr/>
        </p:nvSpPr>
        <p:spPr>
          <a:xfrm>
            <a:off x="2133675" y="5009575"/>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0-5:</a:t>
            </a:r>
            <a:r>
              <a:rPr lang="ja-JP" altLang="en-US" sz="1050" kern="0" dirty="0" smtClean="0">
                <a:solidFill>
                  <a:srgbClr val="404040"/>
                </a:solidFill>
                <a:latin typeface="Meiryo UI" panose="020B0604030504040204" pitchFamily="50" charset="-128"/>
                <a:ea typeface="Meiryo UI" panose="020B0604030504040204" pitchFamily="50" charset="-128"/>
              </a:rPr>
              <a:t>取込後確認処理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110" name="直線コネクタ 109"/>
          <p:cNvCxnSpPr/>
          <p:nvPr/>
        </p:nvCxnSpPr>
        <p:spPr>
          <a:xfrm>
            <a:off x="7133430" y="1725433"/>
            <a:ext cx="0" cy="466741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11" name="フローチャート: 磁気ディスク 110"/>
          <p:cNvSpPr/>
          <p:nvPr/>
        </p:nvSpPr>
        <p:spPr>
          <a:xfrm>
            <a:off x="7413502" y="2627789"/>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個別取込管理</a:t>
            </a:r>
            <a:endParaRPr kumimoji="1" lang="en-US" altLang="ja-JP" sz="1100" b="1" dirty="0" smtClean="0">
              <a:solidFill>
                <a:schemeClr val="tx2">
                  <a:lumMod val="75000"/>
                  <a:lumOff val="25000"/>
                </a:schemeClr>
              </a:solidFill>
            </a:endParaRPr>
          </a:p>
        </p:txBody>
      </p:sp>
      <p:sp>
        <p:nvSpPr>
          <p:cNvPr id="112" name="フローチャート: 磁気ディスク 111"/>
          <p:cNvSpPr/>
          <p:nvPr/>
        </p:nvSpPr>
        <p:spPr>
          <a:xfrm>
            <a:off x="7412934" y="1808581"/>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smtClean="0">
                <a:solidFill>
                  <a:schemeClr val="tx2">
                    <a:lumMod val="75000"/>
                    <a:lumOff val="25000"/>
                  </a:schemeClr>
                </a:solidFill>
              </a:rPr>
              <a:t>NAS</a:t>
            </a:r>
            <a:endParaRPr kumimoji="1" lang="ja-JP" altLang="en-US" sz="1400" b="1" dirty="0">
              <a:solidFill>
                <a:schemeClr val="tx2">
                  <a:lumMod val="75000"/>
                  <a:lumOff val="25000"/>
                </a:schemeClr>
              </a:solidFill>
            </a:endParaRPr>
          </a:p>
        </p:txBody>
      </p:sp>
      <p:cxnSp>
        <p:nvCxnSpPr>
          <p:cNvPr id="113" name="カギ線コネクタ 76"/>
          <p:cNvCxnSpPr>
            <a:stCxn id="112" idx="3"/>
            <a:endCxn id="111" idx="1"/>
          </p:cNvCxnSpPr>
          <p:nvPr/>
        </p:nvCxnSpPr>
        <p:spPr>
          <a:xfrm>
            <a:off x="7784018" y="2330785"/>
            <a:ext cx="284" cy="297004"/>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4" name="テキスト ボックス 113"/>
          <p:cNvSpPr txBox="1"/>
          <p:nvPr/>
        </p:nvSpPr>
        <p:spPr>
          <a:xfrm>
            <a:off x="8221780" y="2084031"/>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-1:Zip</a:t>
            </a:r>
            <a:r>
              <a:rPr lang="ja-JP" altLang="en-US" sz="1050" kern="0" dirty="0">
                <a:solidFill>
                  <a:srgbClr val="404040"/>
                </a:solidFill>
                <a:latin typeface="Meiryo UI" panose="020B0604030504040204" pitchFamily="50" charset="-128"/>
                <a:ea typeface="Meiryo UI" panose="020B0604030504040204" pitchFamily="50" charset="-128"/>
              </a:rPr>
              <a:t>ファイル</a:t>
            </a:r>
            <a:r>
              <a:rPr lang="ja-JP" altLang="en-US" sz="1050" kern="0" dirty="0" smtClean="0">
                <a:solidFill>
                  <a:srgbClr val="404040"/>
                </a:solidFill>
                <a:latin typeface="Meiryo UI" panose="020B0604030504040204" pitchFamily="50" charset="-128"/>
                <a:ea typeface="Meiryo UI" panose="020B0604030504040204" pitchFamily="50" charset="-128"/>
              </a:rPr>
              <a:t>格納処理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129" name="カギ線コネクタ 128"/>
          <p:cNvCxnSpPr>
            <a:stCxn id="134" idx="4"/>
            <a:endCxn id="159" idx="2"/>
          </p:cNvCxnSpPr>
          <p:nvPr/>
        </p:nvCxnSpPr>
        <p:spPr>
          <a:xfrm>
            <a:off x="4830897" y="3506795"/>
            <a:ext cx="495901" cy="2997"/>
          </a:xfrm>
          <a:prstGeom prst="bentConnector3">
            <a:avLst>
              <a:gd name="adj1" fmla="val 50000"/>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32" name="カギ線コネクタ 131"/>
          <p:cNvCxnSpPr>
            <a:stCxn id="101" idx="4"/>
            <a:endCxn id="98" idx="2"/>
          </p:cNvCxnSpPr>
          <p:nvPr/>
        </p:nvCxnSpPr>
        <p:spPr>
          <a:xfrm flipV="1">
            <a:off x="3248332" y="4670019"/>
            <a:ext cx="428137" cy="833558"/>
          </a:xfrm>
          <a:prstGeom prst="bentConnector3">
            <a:avLst>
              <a:gd name="adj1" fmla="val 68646"/>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34" name="フローチャート: 磁気ディスク 133"/>
          <p:cNvSpPr/>
          <p:nvPr/>
        </p:nvSpPr>
        <p:spPr>
          <a:xfrm>
            <a:off x="4088729" y="3245693"/>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利活用可能</a:t>
            </a:r>
            <a:endParaRPr lang="en-US" altLang="ja-JP" sz="1200" b="1" dirty="0" smtClean="0">
              <a:solidFill>
                <a:schemeClr val="tx2">
                  <a:lumMod val="75000"/>
                  <a:lumOff val="25000"/>
                </a:schemeClr>
              </a:solidFill>
            </a:endParaRPr>
          </a:p>
          <a:p>
            <a:pPr algn="ctr"/>
            <a:r>
              <a:rPr kumimoji="1" lang="ja-JP" altLang="en-US" sz="1200" b="1" dirty="0" smtClean="0">
                <a:solidFill>
                  <a:schemeClr val="tx2">
                    <a:lumMod val="75000"/>
                    <a:lumOff val="25000"/>
                  </a:schemeClr>
                </a:solidFill>
              </a:rPr>
              <a:t>患者</a:t>
            </a:r>
            <a:r>
              <a:rPr kumimoji="1" lang="en-US" altLang="ja-JP" sz="1200" b="1" dirty="0" smtClean="0">
                <a:solidFill>
                  <a:schemeClr val="tx2">
                    <a:lumMod val="75000"/>
                    <a:lumOff val="25000"/>
                  </a:schemeClr>
                </a:solidFill>
              </a:rPr>
              <a:t>ID</a:t>
            </a:r>
            <a:endParaRPr kumimoji="1" lang="ja-JP" altLang="en-US" sz="1400" b="1" dirty="0">
              <a:solidFill>
                <a:schemeClr val="tx2">
                  <a:lumMod val="75000"/>
                  <a:lumOff val="25000"/>
                </a:schemeClr>
              </a:solidFill>
            </a:endParaRPr>
          </a:p>
        </p:txBody>
      </p:sp>
      <p:cxnSp>
        <p:nvCxnSpPr>
          <p:cNvPr id="145" name="直線コネクタ 144"/>
          <p:cNvCxnSpPr/>
          <p:nvPr/>
        </p:nvCxnSpPr>
        <p:spPr>
          <a:xfrm>
            <a:off x="5149132" y="1725433"/>
            <a:ext cx="0" cy="466741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47" name="フローチャート: 磁気ディスク 146"/>
          <p:cNvSpPr/>
          <p:nvPr/>
        </p:nvSpPr>
        <p:spPr>
          <a:xfrm>
            <a:off x="2484266" y="268973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エラーログ</a:t>
            </a:r>
            <a:endParaRPr lang="en-US" altLang="ja-JP" sz="1200" b="1" dirty="0" smtClean="0">
              <a:solidFill>
                <a:schemeClr val="tx2">
                  <a:lumMod val="75000"/>
                  <a:lumOff val="25000"/>
                </a:schemeClr>
              </a:solidFill>
            </a:endParaRPr>
          </a:p>
          <a:p>
            <a:pPr algn="ctr"/>
            <a:r>
              <a:rPr kumimoji="1" lang="ja-JP" altLang="en-US" sz="1200" b="1" dirty="0">
                <a:solidFill>
                  <a:schemeClr val="tx2">
                    <a:lumMod val="75000"/>
                    <a:lumOff val="25000"/>
                  </a:schemeClr>
                </a:solidFill>
              </a:rPr>
              <a:t>二次</a:t>
            </a:r>
            <a:r>
              <a:rPr kumimoji="1" lang="ja-JP" altLang="en-US" sz="1200" b="1" dirty="0" smtClean="0">
                <a:solidFill>
                  <a:schemeClr val="tx2">
                    <a:lumMod val="75000"/>
                    <a:lumOff val="25000"/>
                  </a:schemeClr>
                </a:solidFill>
              </a:rPr>
              <a:t>利用</a:t>
            </a:r>
            <a:r>
              <a:rPr kumimoji="1" lang="en-US" altLang="ja-JP" sz="1200" b="1" dirty="0" smtClean="0">
                <a:solidFill>
                  <a:schemeClr val="tx2">
                    <a:lumMod val="75000"/>
                    <a:lumOff val="25000"/>
                  </a:schemeClr>
                </a:solidFill>
              </a:rPr>
              <a:t>DB</a:t>
            </a:r>
            <a:r>
              <a:rPr kumimoji="1" lang="ja-JP" altLang="en-US" sz="1200" b="1" dirty="0" smtClean="0">
                <a:solidFill>
                  <a:schemeClr val="tx2">
                    <a:lumMod val="75000"/>
                    <a:lumOff val="25000"/>
                  </a:schemeClr>
                </a:solidFill>
              </a:rPr>
              <a:t>情報</a:t>
            </a:r>
            <a:endParaRPr kumimoji="1" lang="ja-JP" altLang="en-US" sz="1400" b="1" dirty="0">
              <a:solidFill>
                <a:schemeClr val="tx2">
                  <a:lumMod val="75000"/>
                  <a:lumOff val="25000"/>
                </a:schemeClr>
              </a:solidFill>
            </a:endParaRPr>
          </a:p>
        </p:txBody>
      </p:sp>
      <p:cxnSp>
        <p:nvCxnSpPr>
          <p:cNvPr id="148" name="カギ線コネクタ 76"/>
          <p:cNvCxnSpPr>
            <a:stCxn id="67" idx="4"/>
            <a:endCxn id="147" idx="2"/>
          </p:cNvCxnSpPr>
          <p:nvPr/>
        </p:nvCxnSpPr>
        <p:spPr>
          <a:xfrm>
            <a:off x="1578250" y="2939354"/>
            <a:ext cx="906016" cy="11482"/>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4" name="フローチャート: 磁気ディスク 153"/>
          <p:cNvSpPr/>
          <p:nvPr/>
        </p:nvSpPr>
        <p:spPr>
          <a:xfrm>
            <a:off x="4086469" y="2313089"/>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履歴管理</a:t>
            </a:r>
            <a:endParaRPr lang="en-US" altLang="ja-JP" sz="1200" b="1" dirty="0" smtClean="0">
              <a:solidFill>
                <a:schemeClr val="tx2">
                  <a:lumMod val="75000"/>
                  <a:lumOff val="25000"/>
                </a:schemeClr>
              </a:solidFill>
            </a:endParaRPr>
          </a:p>
        </p:txBody>
      </p:sp>
      <p:sp>
        <p:nvSpPr>
          <p:cNvPr id="158" name="テキスト ボックス 157"/>
          <p:cNvSpPr txBox="1"/>
          <p:nvPr/>
        </p:nvSpPr>
        <p:spPr>
          <a:xfrm>
            <a:off x="3803263" y="1881197"/>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1</a:t>
            </a:r>
            <a:r>
              <a:rPr lang="en-US" altLang="ja-JP" sz="1050" kern="0" dirty="0" smtClean="0">
                <a:solidFill>
                  <a:srgbClr val="404040"/>
                </a:solidFill>
                <a:latin typeface="Meiryo UI" panose="020B0604030504040204" pitchFamily="50" charset="-128"/>
                <a:ea typeface="Meiryo UI" panose="020B0604030504040204" pitchFamily="50" charset="-128"/>
              </a:rPr>
              <a:t>-1:</a:t>
            </a:r>
            <a:r>
              <a:rPr lang="ja-JP" altLang="en-US" sz="1050" kern="0" dirty="0" smtClean="0">
                <a:solidFill>
                  <a:srgbClr val="404040"/>
                </a:solidFill>
                <a:latin typeface="Meiryo UI" panose="020B0604030504040204" pitchFamily="50" charset="-128"/>
                <a:ea typeface="Meiryo UI" panose="020B0604030504040204" pitchFamily="50" charset="-128"/>
              </a:rPr>
              <a:t>エラー患者</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　　　履歴管理への蓄積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59" name="フローチャート: 磁気ディスク 158"/>
          <p:cNvSpPr/>
          <p:nvPr/>
        </p:nvSpPr>
        <p:spPr>
          <a:xfrm>
            <a:off x="5326798" y="3248690"/>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a:t>
            </a:r>
            <a:endParaRPr lang="en-US" altLang="ja-JP" sz="1200" b="1" dirty="0" smtClean="0">
              <a:solidFill>
                <a:schemeClr val="tx2">
                  <a:lumMod val="75000"/>
                  <a:lumOff val="25000"/>
                </a:schemeClr>
              </a:solidFill>
            </a:endParaRPr>
          </a:p>
          <a:p>
            <a:pPr algn="ctr"/>
            <a:r>
              <a:rPr lang="ja-JP" altLang="en-US" sz="1200" b="1" dirty="0">
                <a:solidFill>
                  <a:schemeClr val="tx2">
                    <a:lumMod val="75000"/>
                    <a:lumOff val="25000"/>
                  </a:schemeClr>
                </a:solidFill>
              </a:rPr>
              <a:t>データ</a:t>
            </a:r>
            <a:endParaRPr lang="en-US" altLang="ja-JP" sz="1200" b="1" dirty="0" smtClean="0">
              <a:solidFill>
                <a:schemeClr val="tx2">
                  <a:lumMod val="75000"/>
                  <a:lumOff val="25000"/>
                </a:schemeClr>
              </a:solidFill>
            </a:endParaRPr>
          </a:p>
        </p:txBody>
      </p:sp>
      <p:sp>
        <p:nvSpPr>
          <p:cNvPr id="167" name="テキスト ボックス 166"/>
          <p:cNvSpPr txBox="1"/>
          <p:nvPr/>
        </p:nvSpPr>
        <p:spPr>
          <a:xfrm>
            <a:off x="5366862" y="2151963"/>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2</a:t>
            </a:r>
            <a:r>
              <a:rPr lang="en-US" altLang="ja-JP" sz="1050" kern="0" dirty="0" smtClean="0">
                <a:solidFill>
                  <a:srgbClr val="404040"/>
                </a:solidFill>
                <a:latin typeface="Meiryo UI" panose="020B0604030504040204" pitchFamily="50" charset="-128"/>
                <a:ea typeface="Meiryo UI" panose="020B0604030504040204" pitchFamily="50" charset="-128"/>
              </a:rPr>
              <a:t>-1:</a:t>
            </a:r>
            <a:r>
              <a:rPr lang="ja-JP" altLang="en-US" sz="1050" kern="0" dirty="0" smtClean="0">
                <a:solidFill>
                  <a:srgbClr val="404040"/>
                </a:solidFill>
                <a:latin typeface="Meiryo UI" panose="020B0604030504040204" pitchFamily="50" charset="-128"/>
                <a:ea typeface="Meiryo UI" panose="020B0604030504040204" pitchFamily="50" charset="-128"/>
              </a:rPr>
              <a:t>エラー患者データ作成</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利活用可能患者</a:t>
            </a:r>
            <a:r>
              <a:rPr lang="en-US" altLang="ja-JP" sz="1050" kern="0" dirty="0" smtClean="0">
                <a:solidFill>
                  <a:srgbClr val="404040"/>
                </a:solidFill>
                <a:latin typeface="Meiryo UI" panose="020B0604030504040204" pitchFamily="50" charset="-128"/>
                <a:ea typeface="Meiryo UI" panose="020B0604030504040204" pitchFamily="50" charset="-128"/>
              </a:rPr>
              <a:t>ID</a:t>
            </a:r>
            <a:br>
              <a:rPr lang="en-US" altLang="ja-JP" sz="1050" kern="0" dirty="0" smtClean="0">
                <a:solidFill>
                  <a:srgbClr val="404040"/>
                </a:solidFill>
                <a:latin typeface="Meiryo UI" panose="020B0604030504040204" pitchFamily="50" charset="-128"/>
                <a:ea typeface="Meiryo UI" panose="020B0604030504040204" pitchFamily="50" charset="-128"/>
              </a:rPr>
            </a:br>
            <a:r>
              <a:rPr lang="ja-JP" altLang="en-US" sz="1050" kern="0" dirty="0" smtClean="0">
                <a:solidFill>
                  <a:srgbClr val="404040"/>
                </a:solidFill>
                <a:latin typeface="Meiryo UI" panose="020B0604030504040204" pitchFamily="50" charset="-128"/>
                <a:ea typeface="Meiryo UI" panose="020B0604030504040204" pitchFamily="50" charset="-128"/>
              </a:rPr>
              <a:t>　　　　　テーブルに存在する</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患者のみ適用</a:t>
            </a:r>
            <a:endParaRPr lang="en-US" altLang="ja-JP" sz="1050" kern="0" dirty="0" smtClean="0">
              <a:solidFill>
                <a:srgbClr val="404040"/>
              </a:solidFill>
              <a:latin typeface="Meiryo UI" panose="020B0604030504040204" pitchFamily="50" charset="-128"/>
              <a:ea typeface="Meiryo UI" panose="020B0604030504040204" pitchFamily="50" charset="-128"/>
            </a:endParaRPr>
          </a:p>
        </p:txBody>
      </p:sp>
      <p:cxnSp>
        <p:nvCxnSpPr>
          <p:cNvPr id="181" name="カギ線コネクタ 180"/>
          <p:cNvCxnSpPr>
            <a:stCxn id="111" idx="3"/>
            <a:endCxn id="166" idx="1"/>
          </p:cNvCxnSpPr>
          <p:nvPr/>
        </p:nvCxnSpPr>
        <p:spPr>
          <a:xfrm rot="5400000">
            <a:off x="7236550" y="3697257"/>
            <a:ext cx="1095220" cy="284"/>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03" name="フローチャート: 磁気ディスク 202"/>
          <p:cNvSpPr/>
          <p:nvPr/>
        </p:nvSpPr>
        <p:spPr>
          <a:xfrm>
            <a:off x="5327151" y="5814856"/>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エラー患者データ</a:t>
            </a:r>
            <a:endParaRPr kumimoji="1" lang="ja-JP" altLang="en-US" sz="1200" b="1" dirty="0">
              <a:solidFill>
                <a:schemeClr val="tx2">
                  <a:lumMod val="75000"/>
                  <a:lumOff val="25000"/>
                </a:schemeClr>
              </a:solidFill>
            </a:endParaRPr>
          </a:p>
        </p:txBody>
      </p:sp>
      <p:cxnSp>
        <p:nvCxnSpPr>
          <p:cNvPr id="204" name="カギ線コネクタ 76"/>
          <p:cNvCxnSpPr>
            <a:stCxn id="159" idx="3"/>
            <a:endCxn id="203" idx="1"/>
          </p:cNvCxnSpPr>
          <p:nvPr/>
        </p:nvCxnSpPr>
        <p:spPr>
          <a:xfrm>
            <a:off x="5697882" y="3770894"/>
            <a:ext cx="353" cy="2043962"/>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07" name="テキスト ボックス 206"/>
          <p:cNvSpPr txBox="1"/>
          <p:nvPr/>
        </p:nvSpPr>
        <p:spPr>
          <a:xfrm>
            <a:off x="5881356" y="4460373"/>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2</a:t>
            </a:r>
            <a:r>
              <a:rPr lang="en-US" altLang="ja-JP" sz="1050" kern="0" dirty="0" smtClean="0">
                <a:solidFill>
                  <a:srgbClr val="404040"/>
                </a:solidFill>
                <a:latin typeface="Meiryo UI" panose="020B0604030504040204" pitchFamily="50" charset="-128"/>
                <a:ea typeface="Meiryo UI" panose="020B0604030504040204" pitchFamily="50" charset="-128"/>
              </a:rPr>
              <a:t>-3:</a:t>
            </a:r>
            <a:r>
              <a:rPr lang="ja-JP" altLang="en-US" sz="1050" kern="0" dirty="0" smtClean="0">
                <a:solidFill>
                  <a:srgbClr val="404040"/>
                </a:solidFill>
                <a:latin typeface="Meiryo UI" panose="020B0604030504040204" pitchFamily="50" charset="-128"/>
                <a:ea typeface="Meiryo UI" panose="020B0604030504040204" pitchFamily="50" charset="-128"/>
              </a:rPr>
              <a:t>エラー患者データ</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認定領域反映</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取込前確認の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承認後に実施</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211" name="テキスト ボックス 210"/>
          <p:cNvSpPr txBox="1"/>
          <p:nvPr/>
        </p:nvSpPr>
        <p:spPr>
          <a:xfrm>
            <a:off x="7829875" y="3169510"/>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-4:</a:t>
            </a:r>
            <a:r>
              <a:rPr lang="ja-JP" altLang="en-US" sz="1050" kern="0" dirty="0" smtClean="0">
                <a:solidFill>
                  <a:srgbClr val="404040"/>
                </a:solidFill>
                <a:latin typeface="Meiryo UI" panose="020B0604030504040204" pitchFamily="50" charset="-128"/>
                <a:ea typeface="Meiryo UI" panose="020B0604030504040204" pitchFamily="50" charset="-128"/>
              </a:rPr>
              <a:t>利活用可否確認結果反映</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オプトアウト削除対象の抽出</a:t>
            </a:r>
            <a:r>
              <a:rPr lang="en-US" altLang="ja-JP" sz="1050" kern="0" dirty="0" smtClean="0">
                <a:solidFill>
                  <a:srgbClr val="404040"/>
                </a:solidFill>
                <a:latin typeface="Meiryo UI" panose="020B0604030504040204" pitchFamily="50" charset="-128"/>
                <a:ea typeface="Meiryo UI" panose="020B0604030504040204" pitchFamily="50" charset="-128"/>
              </a:rPr>
              <a:t/>
            </a:r>
            <a:br>
              <a:rPr lang="en-US" altLang="ja-JP" sz="1050" kern="0" dirty="0" smtClean="0">
                <a:solidFill>
                  <a:srgbClr val="404040"/>
                </a:solidFill>
                <a:latin typeface="Meiryo UI" panose="020B0604030504040204" pitchFamily="50" charset="-128"/>
                <a:ea typeface="Meiryo UI" panose="020B0604030504040204" pitchFamily="50" charset="-128"/>
              </a:rPr>
            </a:br>
            <a:r>
              <a:rPr lang="ja-JP" altLang="en-US" sz="1050" kern="0" dirty="0" smtClean="0">
                <a:solidFill>
                  <a:srgbClr val="404040"/>
                </a:solidFill>
                <a:latin typeface="Meiryo UI" panose="020B0604030504040204" pitchFamily="50" charset="-128"/>
                <a:ea typeface="Meiryo UI" panose="020B0604030504040204" pitchFamily="50" charset="-128"/>
              </a:rPr>
              <a:t>　　　　　と取込対象の判定を実施</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234" name="カギ線コネクタ 233"/>
          <p:cNvCxnSpPr>
            <a:stCxn id="166" idx="4"/>
            <a:endCxn id="233" idx="1"/>
          </p:cNvCxnSpPr>
          <p:nvPr/>
        </p:nvCxnSpPr>
        <p:spPr>
          <a:xfrm rot="16200000" flipH="1">
            <a:off x="7263230" y="5287796"/>
            <a:ext cx="1042145" cy="569"/>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40" name="テキスト ボックス 239"/>
          <p:cNvSpPr txBox="1"/>
          <p:nvPr/>
        </p:nvSpPr>
        <p:spPr>
          <a:xfrm>
            <a:off x="7821980" y="4762571"/>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-7:MML</a:t>
            </a:r>
            <a:r>
              <a:rPr lang="ja-JP" altLang="en-US" sz="1050" kern="0" dirty="0" smtClean="0">
                <a:solidFill>
                  <a:srgbClr val="404040"/>
                </a:solidFill>
                <a:latin typeface="Meiryo UI" panose="020B0604030504040204" pitchFamily="50" charset="-128"/>
                <a:ea typeface="Meiryo UI" panose="020B0604030504040204" pitchFamily="50" charset="-128"/>
              </a:rPr>
              <a:t>個別取込認定領域反映</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取込前確認の承認後に実施</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オプトアウト対象患者情報の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削除も実施</a:t>
            </a:r>
            <a:endParaRPr lang="en-US" altLang="ja-JP" sz="1050" kern="0" dirty="0" smtClean="0">
              <a:solidFill>
                <a:srgbClr val="404040"/>
              </a:solidFill>
              <a:latin typeface="Meiryo UI" panose="020B0604030504040204" pitchFamily="50" charset="-128"/>
              <a:ea typeface="Meiryo UI" panose="020B0604030504040204" pitchFamily="50" charset="-128"/>
            </a:endParaRPr>
          </a:p>
        </p:txBody>
      </p:sp>
      <p:cxnSp>
        <p:nvCxnSpPr>
          <p:cNvPr id="246" name="カギ線コネクタ 245"/>
          <p:cNvCxnSpPr>
            <a:stCxn id="147" idx="4"/>
            <a:endCxn id="154" idx="2"/>
          </p:cNvCxnSpPr>
          <p:nvPr/>
        </p:nvCxnSpPr>
        <p:spPr>
          <a:xfrm flipV="1">
            <a:off x="3226434" y="2574191"/>
            <a:ext cx="860035" cy="376645"/>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96" name="テキスト ボックス 295"/>
          <p:cNvSpPr txBox="1"/>
          <p:nvPr/>
        </p:nvSpPr>
        <p:spPr>
          <a:xfrm>
            <a:off x="6272422" y="5770740"/>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2</a:t>
            </a:r>
            <a:r>
              <a:rPr lang="en-US" altLang="ja-JP" sz="1050" kern="0" dirty="0" smtClean="0">
                <a:solidFill>
                  <a:srgbClr val="404040"/>
                </a:solidFill>
                <a:latin typeface="Meiryo UI" panose="020B0604030504040204" pitchFamily="50" charset="-128"/>
                <a:ea typeface="Meiryo UI" panose="020B0604030504040204" pitchFamily="50" charset="-128"/>
              </a:rPr>
              <a:t>-4:</a:t>
            </a:r>
            <a:r>
              <a:rPr lang="ja-JP" altLang="en-US" sz="1050" kern="0" dirty="0" smtClean="0">
                <a:solidFill>
                  <a:srgbClr val="404040"/>
                </a:solidFill>
                <a:latin typeface="Meiryo UI" panose="020B0604030504040204" pitchFamily="50" charset="-128"/>
                <a:ea typeface="Meiryo UI" panose="020B0604030504040204" pitchFamily="50" charset="-128"/>
              </a:rPr>
              <a:t>エラー患者</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データ</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取込後確認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301" name="テキスト ボックス 300"/>
          <p:cNvSpPr txBox="1"/>
          <p:nvPr/>
        </p:nvSpPr>
        <p:spPr>
          <a:xfrm>
            <a:off x="8613075" y="5961123"/>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-8:MML</a:t>
            </a:r>
            <a:r>
              <a:rPr lang="ja-JP" altLang="en-US" sz="1050" kern="0" dirty="0" smtClean="0">
                <a:solidFill>
                  <a:srgbClr val="404040"/>
                </a:solidFill>
                <a:latin typeface="Meiryo UI" panose="020B0604030504040204" pitchFamily="50" charset="-128"/>
                <a:ea typeface="Meiryo UI" panose="020B0604030504040204" pitchFamily="50" charset="-128"/>
              </a:rPr>
              <a:t>個別取込</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取込後確認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304" name="フローチャート: 磁気ディスク 303"/>
          <p:cNvSpPr/>
          <p:nvPr/>
        </p:nvSpPr>
        <p:spPr>
          <a:xfrm>
            <a:off x="8928374" y="5388542"/>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取込後</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cxnSp>
        <p:nvCxnSpPr>
          <p:cNvPr id="321" name="カギ線コネクタ 320"/>
          <p:cNvCxnSpPr>
            <a:stCxn id="154" idx="4"/>
            <a:endCxn id="159" idx="1"/>
          </p:cNvCxnSpPr>
          <p:nvPr/>
        </p:nvCxnSpPr>
        <p:spPr>
          <a:xfrm>
            <a:off x="4828637" y="2574191"/>
            <a:ext cx="869245" cy="674499"/>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33" name="フローチャート: 磁気ディスク 232"/>
          <p:cNvSpPr/>
          <p:nvPr/>
        </p:nvSpPr>
        <p:spPr>
          <a:xfrm>
            <a:off x="7413503" y="5809154"/>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個別取込結果</a:t>
            </a:r>
            <a:endParaRPr kumimoji="1" lang="en-US" altLang="ja-JP" sz="1100" b="1" dirty="0" smtClean="0">
              <a:solidFill>
                <a:schemeClr val="tx2">
                  <a:lumMod val="75000"/>
                  <a:lumOff val="25000"/>
                </a:schemeClr>
              </a:solidFill>
            </a:endParaRPr>
          </a:p>
        </p:txBody>
      </p:sp>
      <p:sp>
        <p:nvSpPr>
          <p:cNvPr id="232" name="フローチャート: 磁気ディスク 231"/>
          <p:cNvSpPr/>
          <p:nvPr/>
        </p:nvSpPr>
        <p:spPr>
          <a:xfrm>
            <a:off x="6195747" y="5233873"/>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エラー患者データ</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取込後</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cxnSp>
        <p:nvCxnSpPr>
          <p:cNvPr id="342" name="カギ線コネクタ 341"/>
          <p:cNvCxnSpPr>
            <a:stCxn id="134" idx="4"/>
            <a:endCxn id="111" idx="2"/>
          </p:cNvCxnSpPr>
          <p:nvPr/>
        </p:nvCxnSpPr>
        <p:spPr>
          <a:xfrm flipV="1">
            <a:off x="4830897" y="2888789"/>
            <a:ext cx="2582605" cy="618006"/>
          </a:xfrm>
          <a:prstGeom prst="bentConnector3">
            <a:avLst>
              <a:gd name="adj1" fmla="val 3818"/>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98" name="フローチャート: 磁気ディスク 97"/>
          <p:cNvSpPr/>
          <p:nvPr/>
        </p:nvSpPr>
        <p:spPr>
          <a:xfrm>
            <a:off x="3676469" y="4408917"/>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最終</a:t>
            </a:r>
            <a:r>
              <a:rPr lang="zh-TW" altLang="en-US" sz="1200" b="1" dirty="0" smtClean="0">
                <a:solidFill>
                  <a:schemeClr val="tx2">
                    <a:lumMod val="75000"/>
                    <a:lumOff val="25000"/>
                  </a:schemeClr>
                </a:solidFill>
              </a:rPr>
              <a:t>未通知有無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確認結果</a:t>
            </a:r>
            <a:endParaRPr lang="en-US" altLang="zh-TW" sz="1200" b="1" dirty="0" smtClean="0">
              <a:solidFill>
                <a:schemeClr val="tx2">
                  <a:lumMod val="75000"/>
                  <a:lumOff val="25000"/>
                </a:schemeClr>
              </a:solidFill>
            </a:endParaRPr>
          </a:p>
          <a:p>
            <a:pPr algn="ctr"/>
            <a:r>
              <a:rPr kumimoji="1" lang="en-US" altLang="ja-JP" sz="1200" b="1" dirty="0" smtClean="0">
                <a:solidFill>
                  <a:schemeClr val="tx2">
                    <a:lumMod val="75000"/>
                    <a:lumOff val="25000"/>
                  </a:schemeClr>
                </a:solidFill>
              </a:rPr>
              <a:t>(</a:t>
            </a:r>
            <a:r>
              <a:rPr kumimoji="1" lang="ja-JP" altLang="en-US" sz="1200" b="1" dirty="0" smtClean="0">
                <a:solidFill>
                  <a:schemeClr val="tx2">
                    <a:lumMod val="75000"/>
                    <a:lumOff val="25000"/>
                  </a:schemeClr>
                </a:solidFill>
              </a:rPr>
              <a:t>断面</a:t>
            </a:r>
            <a:r>
              <a:rPr kumimoji="1" lang="en-US" altLang="ja-JP" sz="1200" b="1" dirty="0" smtClean="0">
                <a:solidFill>
                  <a:schemeClr val="tx2">
                    <a:lumMod val="75000"/>
                    <a:lumOff val="25000"/>
                  </a:schemeClr>
                </a:solidFill>
              </a:rPr>
              <a:t>)</a:t>
            </a:r>
            <a:endParaRPr kumimoji="1" lang="ja-JP" altLang="en-US" sz="1400" b="1" dirty="0">
              <a:solidFill>
                <a:schemeClr val="tx2">
                  <a:lumMod val="75000"/>
                  <a:lumOff val="25000"/>
                </a:schemeClr>
              </a:solidFill>
            </a:endParaRPr>
          </a:p>
        </p:txBody>
      </p:sp>
      <p:cxnSp>
        <p:nvCxnSpPr>
          <p:cNvPr id="107" name="カギ線コネクタ 106"/>
          <p:cNvCxnSpPr>
            <a:stCxn id="98" idx="4"/>
            <a:endCxn id="134" idx="2"/>
          </p:cNvCxnSpPr>
          <p:nvPr/>
        </p:nvCxnSpPr>
        <p:spPr>
          <a:xfrm flipH="1" flipV="1">
            <a:off x="4088729" y="3506795"/>
            <a:ext cx="329908" cy="1163224"/>
          </a:xfrm>
          <a:prstGeom prst="bentConnector5">
            <a:avLst>
              <a:gd name="adj1" fmla="val -69292"/>
              <a:gd name="adj2" fmla="val 50000"/>
              <a:gd name="adj3" fmla="val 16929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5" name="テキスト ボックス 114"/>
          <p:cNvSpPr txBox="1"/>
          <p:nvPr/>
        </p:nvSpPr>
        <p:spPr>
          <a:xfrm>
            <a:off x="3898889" y="3822918"/>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1</a:t>
            </a:r>
            <a:r>
              <a:rPr lang="en-US" altLang="ja-JP" sz="1050" kern="0" dirty="0" smtClean="0">
                <a:solidFill>
                  <a:srgbClr val="404040"/>
                </a:solidFill>
                <a:latin typeface="Meiryo UI" panose="020B0604030504040204" pitchFamily="50" charset="-128"/>
                <a:ea typeface="Meiryo UI" panose="020B0604030504040204" pitchFamily="50" charset="-128"/>
              </a:rPr>
              <a:t>-3:</a:t>
            </a:r>
            <a:r>
              <a:rPr lang="ja-JP" altLang="en-US" sz="1050" kern="0" dirty="0" smtClean="0">
                <a:solidFill>
                  <a:srgbClr val="404040"/>
                </a:solidFill>
                <a:latin typeface="Meiryo UI" panose="020B0604030504040204" pitchFamily="50" charset="-128"/>
                <a:ea typeface="Meiryo UI" panose="020B0604030504040204" pitchFamily="50" charset="-128"/>
              </a:rPr>
              <a:t>利活用可能患者</a:t>
            </a:r>
            <a:r>
              <a:rPr lang="en-US" altLang="ja-JP" sz="1050" kern="0" dirty="0" smtClean="0">
                <a:solidFill>
                  <a:srgbClr val="404040"/>
                </a:solidFill>
                <a:latin typeface="Meiryo UI" panose="020B0604030504040204" pitchFamily="50" charset="-128"/>
                <a:ea typeface="Meiryo UI" panose="020B0604030504040204" pitchFamily="50" charset="-128"/>
              </a:rPr>
              <a:t>ID</a:t>
            </a: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テーブル作成</a:t>
            </a:r>
            <a:endParaRPr lang="en-US" altLang="ja-JP" sz="1050" kern="0" dirty="0" smtClean="0">
              <a:solidFill>
                <a:srgbClr val="404040"/>
              </a:solidFill>
              <a:latin typeface="Meiryo UI" panose="020B0604030504040204" pitchFamily="50" charset="-128"/>
              <a:ea typeface="Meiryo UI" panose="020B0604030504040204" pitchFamily="50" charset="-128"/>
            </a:endParaRPr>
          </a:p>
        </p:txBody>
      </p:sp>
      <p:sp>
        <p:nvSpPr>
          <p:cNvPr id="146" name="テキスト ボックス 145"/>
          <p:cNvSpPr txBox="1"/>
          <p:nvPr/>
        </p:nvSpPr>
        <p:spPr>
          <a:xfrm>
            <a:off x="3555995" y="5029309"/>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1</a:t>
            </a:r>
            <a:r>
              <a:rPr lang="en-US" altLang="ja-JP" sz="1050" kern="0" dirty="0" smtClean="0">
                <a:solidFill>
                  <a:srgbClr val="404040"/>
                </a:solidFill>
                <a:latin typeface="Meiryo UI" panose="020B0604030504040204" pitchFamily="50" charset="-128"/>
                <a:ea typeface="Meiryo UI" panose="020B0604030504040204" pitchFamily="50" charset="-128"/>
              </a:rPr>
              <a:t>-2:</a:t>
            </a:r>
            <a:r>
              <a:rPr lang="ja-JP" altLang="en-US" sz="1050" kern="0" dirty="0" smtClean="0">
                <a:solidFill>
                  <a:srgbClr val="404040"/>
                </a:solidFill>
                <a:latin typeface="Meiryo UI" panose="020B0604030504040204" pitchFamily="50" charset="-128"/>
                <a:ea typeface="Meiryo UI" panose="020B0604030504040204" pitchFamily="50" charset="-128"/>
              </a:rPr>
              <a:t>最終未通知有無</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確認結果テーブルコピー</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16" name="フローチャート: 磁気ディスク 115"/>
          <p:cNvSpPr/>
          <p:nvPr/>
        </p:nvSpPr>
        <p:spPr>
          <a:xfrm>
            <a:off x="4383079" y="5814856"/>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二次利用</a:t>
            </a:r>
            <a:r>
              <a:rPr kumimoji="1" lang="en-US" altLang="ja-JP" sz="1100" b="1" dirty="0" smtClean="0">
                <a:solidFill>
                  <a:schemeClr val="tx2">
                    <a:lumMod val="75000"/>
                    <a:lumOff val="25000"/>
                  </a:schemeClr>
                </a:solidFill>
              </a:rPr>
              <a:t/>
            </a:r>
            <a:br>
              <a:rPr kumimoji="1" lang="en-US" altLang="ja-JP" sz="1100" b="1" dirty="0" smtClean="0">
                <a:solidFill>
                  <a:schemeClr val="tx2">
                    <a:lumMod val="75000"/>
                    <a:lumOff val="25000"/>
                  </a:schemeClr>
                </a:solidFill>
              </a:rPr>
            </a:br>
            <a:r>
              <a:rPr kumimoji="1" lang="en-US" altLang="ja-JP" sz="1100" b="1" dirty="0" smtClean="0">
                <a:solidFill>
                  <a:schemeClr val="tx2">
                    <a:lumMod val="75000"/>
                    <a:lumOff val="25000"/>
                  </a:schemeClr>
                </a:solidFill>
              </a:rPr>
              <a:t>DB(</a:t>
            </a:r>
            <a:r>
              <a:rPr kumimoji="1" lang="ja-JP" altLang="en-US" sz="1100" b="1" dirty="0" smtClean="0">
                <a:solidFill>
                  <a:schemeClr val="tx2">
                    <a:lumMod val="75000"/>
                    <a:lumOff val="25000"/>
                  </a:schemeClr>
                </a:solidFill>
              </a:rPr>
              <a:t>断面</a:t>
            </a:r>
            <a:r>
              <a:rPr kumimoji="1" lang="en-US" altLang="ja-JP" sz="1100" b="1" dirty="0" smtClean="0">
                <a:solidFill>
                  <a:schemeClr val="tx2">
                    <a:lumMod val="75000"/>
                    <a:lumOff val="25000"/>
                  </a:schemeClr>
                </a:solidFill>
              </a:rPr>
              <a:t>)</a:t>
            </a:r>
            <a:endParaRPr kumimoji="1" lang="ja-JP" altLang="en-US" sz="1200" b="1" dirty="0">
              <a:solidFill>
                <a:schemeClr val="tx2">
                  <a:lumMod val="75000"/>
                  <a:lumOff val="25000"/>
                </a:schemeClr>
              </a:solidFill>
            </a:endParaRPr>
          </a:p>
        </p:txBody>
      </p:sp>
      <p:cxnSp>
        <p:nvCxnSpPr>
          <p:cNvPr id="123" name="カギ線コネクタ 122"/>
          <p:cNvCxnSpPr>
            <a:stCxn id="65" idx="4"/>
            <a:endCxn id="116" idx="2"/>
          </p:cNvCxnSpPr>
          <p:nvPr/>
        </p:nvCxnSpPr>
        <p:spPr>
          <a:xfrm>
            <a:off x="2132835" y="6073288"/>
            <a:ext cx="2250244" cy="2670"/>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6" name="テキスト ボックス 125"/>
          <p:cNvSpPr txBox="1"/>
          <p:nvPr/>
        </p:nvSpPr>
        <p:spPr>
          <a:xfrm>
            <a:off x="3354091" y="6070256"/>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1-4:</a:t>
            </a:r>
            <a:r>
              <a:rPr lang="ja-JP" altLang="en-US" sz="1050" kern="0" dirty="0" smtClean="0">
                <a:solidFill>
                  <a:srgbClr val="404040"/>
                </a:solidFill>
                <a:latin typeface="Meiryo UI" panose="020B0604030504040204" pitchFamily="50" charset="-128"/>
                <a:ea typeface="Meiryo UI" panose="020B0604030504040204" pitchFamily="50" charset="-128"/>
              </a:rPr>
              <a:t>二次利用</a:t>
            </a:r>
            <a:r>
              <a:rPr lang="en-US" altLang="ja-JP" sz="1050" kern="0" dirty="0" smtClean="0">
                <a:solidFill>
                  <a:srgbClr val="404040"/>
                </a:solidFill>
                <a:latin typeface="Meiryo UI" panose="020B0604030504040204" pitchFamily="50" charset="-128"/>
                <a:ea typeface="Meiryo UI" panose="020B0604030504040204" pitchFamily="50" charset="-128"/>
              </a:rPr>
              <a:t>DB</a:t>
            </a: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断面</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作成</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44" name="フローチャート: 磁気ディスク 143"/>
          <p:cNvSpPr/>
          <p:nvPr/>
        </p:nvSpPr>
        <p:spPr>
          <a:xfrm>
            <a:off x="8930369" y="424480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r>
              <a:rPr lang="en-US" altLang="ja-JP" sz="1200" b="1" dirty="0" smtClean="0">
                <a:solidFill>
                  <a:schemeClr val="tx2">
                    <a:lumMod val="75000"/>
                    <a:lumOff val="25000"/>
                  </a:schemeClr>
                </a:solidFill>
              </a:rPr>
              <a:t/>
            </a:r>
            <a:br>
              <a:rPr lang="en-US" altLang="ja-JP" sz="1200" b="1" dirty="0" smtClean="0">
                <a:solidFill>
                  <a:schemeClr val="tx2">
                    <a:lumMod val="75000"/>
                    <a:lumOff val="25000"/>
                  </a:schemeClr>
                </a:solidFill>
              </a:rPr>
            </a:br>
            <a:r>
              <a:rPr lang="ja-JP" altLang="en-US" sz="1200" b="1" dirty="0" smtClean="0">
                <a:solidFill>
                  <a:schemeClr val="tx2">
                    <a:lumMod val="75000"/>
                    <a:lumOff val="25000"/>
                  </a:schemeClr>
                </a:solidFill>
              </a:rPr>
              <a:t>取込前</a:t>
            </a:r>
            <a:r>
              <a:rPr kumimoji="1" lang="ja-JP"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cxnSp>
        <p:nvCxnSpPr>
          <p:cNvPr id="149" name="カギ線コネクタ 76"/>
          <p:cNvCxnSpPr>
            <a:stCxn id="166" idx="5"/>
            <a:endCxn id="144" idx="2"/>
          </p:cNvCxnSpPr>
          <p:nvPr/>
        </p:nvCxnSpPr>
        <p:spPr>
          <a:xfrm flipV="1">
            <a:off x="8256040" y="4505906"/>
            <a:ext cx="674329" cy="103"/>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5" name="フローチャート: 磁気ディスク 154"/>
          <p:cNvSpPr/>
          <p:nvPr/>
        </p:nvSpPr>
        <p:spPr>
          <a:xfrm>
            <a:off x="6088426" y="375806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エラー患者データ</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取込前</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cxnSp>
        <p:nvCxnSpPr>
          <p:cNvPr id="157" name="カギ線コネクタ 156"/>
          <p:cNvCxnSpPr>
            <a:stCxn id="159" idx="4"/>
            <a:endCxn id="155" idx="1"/>
          </p:cNvCxnSpPr>
          <p:nvPr/>
        </p:nvCxnSpPr>
        <p:spPr>
          <a:xfrm>
            <a:off x="6068966" y="3509792"/>
            <a:ext cx="390544" cy="248272"/>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62" name="テキスト ボックス 161"/>
          <p:cNvSpPr txBox="1"/>
          <p:nvPr/>
        </p:nvSpPr>
        <p:spPr>
          <a:xfrm>
            <a:off x="5879628" y="3002097"/>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2</a:t>
            </a:r>
            <a:r>
              <a:rPr lang="en-US" altLang="ja-JP" sz="1050" kern="0" dirty="0" smtClean="0">
                <a:solidFill>
                  <a:srgbClr val="404040"/>
                </a:solidFill>
                <a:latin typeface="Meiryo UI" panose="020B0604030504040204" pitchFamily="50" charset="-128"/>
                <a:ea typeface="Meiryo UI" panose="020B0604030504040204" pitchFamily="50" charset="-128"/>
              </a:rPr>
              <a:t>-2:</a:t>
            </a:r>
            <a:r>
              <a:rPr lang="ja-JP" altLang="en-US" sz="1050" kern="0" dirty="0" smtClean="0">
                <a:solidFill>
                  <a:srgbClr val="404040"/>
                </a:solidFill>
                <a:latin typeface="Meiryo UI" panose="020B0604030504040204" pitchFamily="50" charset="-128"/>
                <a:ea typeface="Meiryo UI" panose="020B0604030504040204" pitchFamily="50" charset="-128"/>
              </a:rPr>
              <a:t>エラー患者データ</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取込前確認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66" name="フローチャート: データ 165"/>
          <p:cNvSpPr/>
          <p:nvPr/>
        </p:nvSpPr>
        <p:spPr>
          <a:xfrm>
            <a:off x="7193989" y="4245009"/>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取込</a:t>
            </a:r>
            <a:r>
              <a:rPr lang="ja-JP" altLang="en-US" sz="881" b="1" dirty="0" smtClean="0">
                <a:solidFill>
                  <a:schemeClr val="tx1"/>
                </a:solidFill>
                <a:latin typeface="Meiryo UI" panose="020B0604030504040204" pitchFamily="50" charset="-128"/>
                <a:ea typeface="Meiryo UI" panose="020B0604030504040204" pitchFamily="50" charset="-128"/>
              </a:rPr>
              <a:t>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（読込結果データ）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169" name="テキスト ボックス 168"/>
          <p:cNvSpPr txBox="1"/>
          <p:nvPr/>
        </p:nvSpPr>
        <p:spPr>
          <a:xfrm>
            <a:off x="7850747" y="3688265"/>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-5:MML</a:t>
            </a:r>
            <a:r>
              <a:rPr lang="ja-JP" altLang="en-US" sz="1050" kern="0" dirty="0" smtClean="0">
                <a:solidFill>
                  <a:srgbClr val="404040"/>
                </a:solidFill>
                <a:latin typeface="Meiryo UI" panose="020B0604030504040204" pitchFamily="50" charset="-128"/>
                <a:ea typeface="Meiryo UI" panose="020B0604030504040204" pitchFamily="50" charset="-128"/>
              </a:rPr>
              <a:t>ファイル読込</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70" name="テキスト ボックス 169"/>
          <p:cNvSpPr txBox="1"/>
          <p:nvPr/>
        </p:nvSpPr>
        <p:spPr>
          <a:xfrm>
            <a:off x="8638027" y="3887194"/>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-6:MML</a:t>
            </a:r>
            <a:r>
              <a:rPr lang="ja-JP" altLang="en-US" sz="1050" kern="0" dirty="0" smtClean="0">
                <a:solidFill>
                  <a:srgbClr val="404040"/>
                </a:solidFill>
                <a:latin typeface="Meiryo UI" panose="020B0604030504040204" pitchFamily="50" charset="-128"/>
                <a:ea typeface="Meiryo UI" panose="020B0604030504040204" pitchFamily="50" charset="-128"/>
              </a:rPr>
              <a:t>個別取込</a:t>
            </a:r>
            <a:r>
              <a:rPr lang="en-US" altLang="ja-JP" sz="1050" kern="0" dirty="0" smtClean="0">
                <a:solidFill>
                  <a:srgbClr val="404040"/>
                </a:solidFill>
                <a:latin typeface="Meiryo UI" panose="020B0604030504040204" pitchFamily="50" charset="-128"/>
                <a:ea typeface="Meiryo UI" panose="020B0604030504040204" pitchFamily="50" charset="-128"/>
              </a:rPr>
              <a:t/>
            </a:r>
            <a:br>
              <a:rPr lang="en-US" altLang="ja-JP" sz="1050" kern="0" dirty="0" smtClean="0">
                <a:solidFill>
                  <a:srgbClr val="404040"/>
                </a:solidFill>
                <a:latin typeface="Meiryo UI" panose="020B0604030504040204" pitchFamily="50" charset="-128"/>
                <a:ea typeface="Meiryo UI" panose="020B0604030504040204" pitchFamily="50" charset="-128"/>
              </a:rPr>
            </a:br>
            <a:r>
              <a:rPr lang="ja-JP" altLang="en-US" sz="1050" kern="0" dirty="0" smtClean="0">
                <a:solidFill>
                  <a:srgbClr val="404040"/>
                </a:solidFill>
                <a:latin typeface="Meiryo UI" panose="020B0604030504040204" pitchFamily="50" charset="-128"/>
                <a:ea typeface="Meiryo UI" panose="020B0604030504040204" pitchFamily="50" charset="-128"/>
              </a:rPr>
              <a:t>　　　　取込前確認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74" name="テキスト ボックス 73"/>
          <p:cNvSpPr txBox="1"/>
          <p:nvPr/>
        </p:nvSpPr>
        <p:spPr>
          <a:xfrm>
            <a:off x="8219829" y="2362368"/>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-2:Zip</a:t>
            </a:r>
            <a:r>
              <a:rPr lang="ja-JP" altLang="en-US" sz="1050" kern="0" dirty="0" smtClean="0">
                <a:solidFill>
                  <a:srgbClr val="404040"/>
                </a:solidFill>
                <a:latin typeface="Meiryo UI" panose="020B0604030504040204" pitchFamily="50" charset="-128"/>
                <a:ea typeface="Meiryo UI" panose="020B0604030504040204" pitchFamily="50" charset="-128"/>
              </a:rPr>
              <a:t>ファイル展開処理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78" name="テキスト ボックス 77"/>
          <p:cNvSpPr txBox="1"/>
          <p:nvPr/>
        </p:nvSpPr>
        <p:spPr>
          <a:xfrm>
            <a:off x="8221970" y="2633673"/>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-3:MML</a:t>
            </a:r>
            <a:r>
              <a:rPr lang="ja-JP" altLang="en-US" sz="1050" kern="0" dirty="0">
                <a:solidFill>
                  <a:srgbClr val="404040"/>
                </a:solidFill>
                <a:latin typeface="Meiryo UI" panose="020B0604030504040204" pitchFamily="50" charset="-128"/>
                <a:ea typeface="Meiryo UI" panose="020B0604030504040204" pitchFamily="50" charset="-128"/>
              </a:rPr>
              <a:t>ファイル</a:t>
            </a:r>
            <a:r>
              <a:rPr lang="ja-JP" altLang="en-US" sz="1050" kern="0" dirty="0" smtClean="0">
                <a:solidFill>
                  <a:srgbClr val="404040"/>
                </a:solidFill>
                <a:latin typeface="Meiryo UI" panose="020B0604030504040204" pitchFamily="50" charset="-128"/>
                <a:ea typeface="Meiryo UI" panose="020B0604030504040204" pitchFamily="50" charset="-128"/>
              </a:rPr>
              <a:t>一覧</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作成処理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91" name="カギ線コネクタ 90"/>
          <p:cNvCxnSpPr>
            <a:stCxn id="65" idx="4"/>
            <a:endCxn id="101" idx="2"/>
          </p:cNvCxnSpPr>
          <p:nvPr/>
        </p:nvCxnSpPr>
        <p:spPr>
          <a:xfrm flipV="1">
            <a:off x="2132835" y="5503577"/>
            <a:ext cx="373329" cy="569711"/>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0" name="カギ線コネクタ 99"/>
          <p:cNvCxnSpPr>
            <a:stCxn id="203" idx="4"/>
            <a:endCxn id="232" idx="2"/>
          </p:cNvCxnSpPr>
          <p:nvPr/>
        </p:nvCxnSpPr>
        <p:spPr>
          <a:xfrm flipV="1">
            <a:off x="6069319" y="5494975"/>
            <a:ext cx="126428" cy="580983"/>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04" name="線吹き出し 1 (枠付き) 103"/>
          <p:cNvSpPr/>
          <p:nvPr/>
        </p:nvSpPr>
        <p:spPr>
          <a:xfrm>
            <a:off x="1799506" y="1299613"/>
            <a:ext cx="1825740" cy="590387"/>
          </a:xfrm>
          <a:prstGeom prst="borderCallout1">
            <a:avLst>
              <a:gd name="adj1" fmla="val 30707"/>
              <a:gd name="adj2" fmla="val -956"/>
              <a:gd name="adj3" fmla="val -14399"/>
              <a:gd name="adj4" fmla="val -16015"/>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既実装済みの</a:t>
            </a:r>
            <a:r>
              <a:rPr kumimoji="1" lang="ja-JP" altLang="en-US" sz="1200" dirty="0" smtClean="0">
                <a:solidFill>
                  <a:schemeClr val="tx1"/>
                </a:solidFill>
                <a:latin typeface="Meiryo UI" panose="020B0604030504040204" pitchFamily="50" charset="-128"/>
                <a:ea typeface="Meiryo UI" panose="020B0604030504040204" pitchFamily="50" charset="-128"/>
              </a:rPr>
              <a:t>機能のため、</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本資料の説明対象外</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cxnSp>
        <p:nvCxnSpPr>
          <p:cNvPr id="106" name="カギ線コネクタ 105"/>
          <p:cNvCxnSpPr>
            <a:stCxn id="233" idx="4"/>
            <a:endCxn id="304" idx="2"/>
          </p:cNvCxnSpPr>
          <p:nvPr/>
        </p:nvCxnSpPr>
        <p:spPr>
          <a:xfrm flipV="1">
            <a:off x="8155671" y="5649644"/>
            <a:ext cx="772703" cy="420612"/>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 name="正方形/長方形 1"/>
          <p:cNvSpPr/>
          <p:nvPr/>
        </p:nvSpPr>
        <p:spPr>
          <a:xfrm>
            <a:off x="8857754" y="281103"/>
            <a:ext cx="914400" cy="41771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再掲</a:t>
            </a:r>
            <a:endParaRPr kumimoji="1" lang="ja-JP" altLang="en-US" dirty="0"/>
          </a:p>
        </p:txBody>
      </p:sp>
    </p:spTree>
    <p:extLst>
      <p:ext uri="{BB962C8B-B14F-4D97-AF65-F5344CB8AC3E}">
        <p14:creationId xmlns:p14="http://schemas.microsoft.com/office/powerpoint/2010/main" val="15970248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Meiryo UI" panose="020B0604030504040204" pitchFamily="50" charset="-128"/>
                <a:ea typeface="Meiryo UI" panose="020B0604030504040204" pitchFamily="50" charset="-128"/>
              </a:rPr>
              <a:t>３</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 リリーススケジュール</a:t>
            </a:r>
            <a:endParaRPr kumimoji="1" lang="ja-JP" altLang="en-US" dirty="0"/>
          </a:p>
        </p:txBody>
      </p:sp>
    </p:spTree>
    <p:extLst>
      <p:ext uri="{BB962C8B-B14F-4D97-AF65-F5344CB8AC3E}">
        <p14:creationId xmlns:p14="http://schemas.microsoft.com/office/powerpoint/2010/main" val="30283535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endParaRPr lang="en-US" altLang="ja-JP" sz="1400" dirty="0" smtClean="0">
              <a:latin typeface="Meiryo UI" panose="020B0604030504040204" pitchFamily="50" charset="-128"/>
              <a:ea typeface="Meiryo UI" panose="020B0604030504040204" pitchFamily="50" charset="-128"/>
            </a:endParaRPr>
          </a:p>
          <a:p>
            <a:r>
              <a:rPr lang="en-US" altLang="ja-JP" sz="1400" dirty="0" smtClean="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背景</a:t>
            </a:r>
            <a:r>
              <a:rPr lang="en-US" altLang="ja-JP" sz="1400" dirty="0" smtClean="0">
                <a:latin typeface="Meiryo UI" panose="020B0604030504040204" pitchFamily="50" charset="-128"/>
                <a:ea typeface="Meiryo UI" panose="020B0604030504040204" pitchFamily="50" charset="-128"/>
              </a:rPr>
              <a:t>】</a:t>
            </a:r>
          </a:p>
          <a:p>
            <a:r>
              <a:rPr lang="en-US" altLang="ja-JP" sz="1400" dirty="0" smtClean="0">
                <a:latin typeface="Meiryo UI" panose="020B0604030504040204" pitchFamily="50" charset="-128"/>
                <a:ea typeface="Meiryo UI" panose="020B0604030504040204" pitchFamily="50" charset="-128"/>
              </a:rPr>
              <a:t>DB</a:t>
            </a:r>
            <a:r>
              <a:rPr lang="ja-JP" altLang="en-US" sz="1400" dirty="0" smtClean="0">
                <a:latin typeface="Meiryo UI" panose="020B0604030504040204" pitchFamily="50" charset="-128"/>
                <a:ea typeface="Meiryo UI" panose="020B0604030504040204" pitchFamily="50" charset="-128"/>
              </a:rPr>
              <a:t>分割後に発生していた、課題</a:t>
            </a:r>
            <a:r>
              <a:rPr lang="ja-JP" altLang="en-US" sz="1400" dirty="0">
                <a:latin typeface="Meiryo UI" panose="020B0604030504040204" pitchFamily="50" charset="-128"/>
                <a:ea typeface="Meiryo UI" panose="020B0604030504040204" pitchFamily="50" charset="-128"/>
              </a:rPr>
              <a:t>管理</a:t>
            </a:r>
            <a:r>
              <a:rPr lang="en-US" altLang="ja-JP" sz="1400" dirty="0" smtClean="0">
                <a:latin typeface="Meiryo UI" panose="020B0604030504040204" pitchFamily="50" charset="-128"/>
                <a:ea typeface="Meiryo UI" panose="020B0604030504040204" pitchFamily="50" charset="-128"/>
              </a:rPr>
              <a:t>mil_pro_0021</a:t>
            </a:r>
            <a:r>
              <a:rPr lang="ja-JP" altLang="en-US" sz="1400" dirty="0" smtClean="0">
                <a:latin typeface="Meiryo UI" panose="020B0604030504040204" pitchFamily="50" charset="-128"/>
                <a:ea typeface="Meiryo UI" panose="020B0604030504040204" pitchFamily="50" charset="-128"/>
              </a:rPr>
              <a:t>「マスタファイル</a:t>
            </a:r>
            <a:r>
              <a:rPr lang="ja-JP" altLang="en-US" sz="1400" dirty="0">
                <a:latin typeface="Meiryo UI" panose="020B0604030504040204" pitchFamily="50" charset="-128"/>
                <a:ea typeface="Meiryo UI" panose="020B0604030504040204" pitchFamily="50" charset="-128"/>
              </a:rPr>
              <a:t>転送</a:t>
            </a:r>
            <a:r>
              <a:rPr lang="en-US" altLang="ja-JP" sz="1400" dirty="0">
                <a:latin typeface="Meiryo UI" panose="020B0604030504040204" pitchFamily="50" charset="-128"/>
                <a:ea typeface="Meiryo UI" panose="020B0604030504040204" pitchFamily="50" charset="-128"/>
              </a:rPr>
              <a:t>.ps1</a:t>
            </a:r>
            <a:r>
              <a:rPr lang="ja-JP" altLang="en-US" sz="1400" dirty="0">
                <a:latin typeface="Meiryo UI" panose="020B0604030504040204" pitchFamily="50" charset="-128"/>
                <a:ea typeface="Meiryo UI" panose="020B0604030504040204" pitchFamily="50" charset="-128"/>
              </a:rPr>
              <a:t>が実行</a:t>
            </a:r>
            <a:r>
              <a:rPr lang="ja-JP" altLang="en-US" sz="1400" dirty="0" smtClean="0">
                <a:latin typeface="Meiryo UI" panose="020B0604030504040204" pitchFamily="50" charset="-128"/>
                <a:ea typeface="Meiryo UI" panose="020B0604030504040204" pitchFamily="50" charset="-128"/>
              </a:rPr>
              <a:t>できない」により、</a:t>
            </a:r>
            <a:endParaRPr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デリバリ</a:t>
            </a:r>
            <a:r>
              <a:rPr lang="en-US" altLang="ja-JP" sz="1400" dirty="0" smtClean="0">
                <a:latin typeface="Meiryo UI" panose="020B0604030504040204" pitchFamily="50" charset="-128"/>
                <a:ea typeface="Meiryo UI" panose="020B0604030504040204" pitchFamily="50" charset="-128"/>
              </a:rPr>
              <a:t>Tm</a:t>
            </a:r>
            <a:r>
              <a:rPr lang="ja-JP" altLang="en-US" sz="1400" dirty="0" smtClean="0">
                <a:latin typeface="Meiryo UI" panose="020B0604030504040204" pitchFamily="50" charset="-128"/>
                <a:ea typeface="Meiryo UI" panose="020B0604030504040204" pitchFamily="50" charset="-128"/>
              </a:rPr>
              <a:t>で準備しているマスタデータ（</a:t>
            </a:r>
            <a:r>
              <a:rPr lang="en-US" altLang="ja-JP" sz="1400" dirty="0" smtClean="0">
                <a:latin typeface="Meiryo UI" panose="020B0604030504040204" pitchFamily="50" charset="-128"/>
                <a:ea typeface="Meiryo UI" panose="020B0604030504040204" pitchFamily="50" charset="-128"/>
              </a:rPr>
              <a:t>1</a:t>
            </a:r>
            <a:r>
              <a:rPr lang="ja-JP" altLang="en-US" sz="1400" dirty="0" smtClean="0">
                <a:latin typeface="Meiryo UI" panose="020B0604030504040204" pitchFamily="50" charset="-128"/>
                <a:ea typeface="Meiryo UI" panose="020B0604030504040204" pitchFamily="50" charset="-128"/>
              </a:rPr>
              <a:t>次マスタ）の取込において、本来</a:t>
            </a:r>
            <a:r>
              <a:rPr lang="en-US" altLang="ja-JP" sz="1400" dirty="0" smtClean="0">
                <a:latin typeface="Meiryo UI" panose="020B0604030504040204" pitchFamily="50" charset="-128"/>
                <a:ea typeface="Meiryo UI" panose="020B0604030504040204" pitchFamily="50" charset="-128"/>
              </a:rPr>
              <a:t>U</a:t>
            </a:r>
            <a:r>
              <a:rPr lang="ja-JP" altLang="en-US" sz="1400" dirty="0" smtClean="0">
                <a:latin typeface="Meiryo UI" panose="020B0604030504040204" pitchFamily="50" charset="-128"/>
                <a:ea typeface="Meiryo UI" panose="020B0604030504040204" pitchFamily="50" charset="-128"/>
              </a:rPr>
              <a:t>ユーザ</a:t>
            </a:r>
            <a:r>
              <a:rPr lang="ja-JP" altLang="en-US" sz="1400" dirty="0">
                <a:latin typeface="Meiryo UI" panose="020B0604030504040204" pitchFamily="50" charset="-128"/>
                <a:ea typeface="Meiryo UI" panose="020B0604030504040204" pitchFamily="50" charset="-128"/>
              </a:rPr>
              <a:t>のみ</a:t>
            </a:r>
            <a:r>
              <a:rPr lang="ja-JP" altLang="en-US" sz="1400" dirty="0" smtClean="0">
                <a:latin typeface="Meiryo UI" panose="020B0604030504040204" pitchFamily="50" charset="-128"/>
                <a:ea typeface="Meiryo UI" panose="020B0604030504040204" pitchFamily="50" charset="-128"/>
              </a:rPr>
              <a:t>で実行できる作業であるにも関わらず、</a:t>
            </a:r>
            <a:endParaRPr lang="en-US" altLang="ja-JP" sz="1400" dirty="0" smtClean="0">
              <a:latin typeface="Meiryo UI" panose="020B0604030504040204" pitchFamily="50" charset="-128"/>
              <a:ea typeface="Meiryo UI" panose="020B0604030504040204" pitchFamily="50" charset="-128"/>
            </a:endParaRPr>
          </a:p>
          <a:p>
            <a:r>
              <a:rPr lang="en-US" altLang="ja-JP" sz="1400" dirty="0" smtClean="0">
                <a:latin typeface="Meiryo UI" panose="020B0604030504040204" pitchFamily="50" charset="-128"/>
                <a:ea typeface="Meiryo UI" panose="020B0604030504040204" pitchFamily="50" charset="-128"/>
              </a:rPr>
              <a:t>S</a:t>
            </a:r>
            <a:r>
              <a:rPr lang="ja-JP" altLang="en-US" sz="1400" dirty="0" smtClean="0">
                <a:latin typeface="Meiryo UI" panose="020B0604030504040204" pitchFamily="50" charset="-128"/>
                <a:ea typeface="Meiryo UI" panose="020B0604030504040204" pitchFamily="50" charset="-128"/>
              </a:rPr>
              <a:t>ユーザ</a:t>
            </a:r>
            <a:r>
              <a:rPr lang="ja-JP" altLang="en-US" sz="1400" dirty="0">
                <a:latin typeface="Meiryo UI" panose="020B0604030504040204" pitchFamily="50" charset="-128"/>
                <a:ea typeface="Meiryo UI" panose="020B0604030504040204" pitchFamily="50" charset="-128"/>
              </a:rPr>
              <a:t>により</a:t>
            </a:r>
            <a:r>
              <a:rPr lang="ja-JP" altLang="en-US" sz="1400" dirty="0" smtClean="0">
                <a:latin typeface="Meiryo UI" panose="020B0604030504040204" pitchFamily="50" charset="-128"/>
                <a:ea typeface="Meiryo UI" panose="020B0604030504040204" pitchFamily="50" charset="-128"/>
              </a:rPr>
              <a:t>マスタデータのファイル転送を行う必要があった。</a:t>
            </a:r>
            <a:endParaRPr lang="en-US" altLang="ja-JP" sz="1400" dirty="0" smtClean="0">
              <a:latin typeface="Meiryo UI" panose="020B0604030504040204" pitchFamily="50" charset="-128"/>
              <a:ea typeface="Meiryo UI" panose="020B0604030504040204" pitchFamily="50" charset="-128"/>
            </a:endParaRPr>
          </a:p>
          <a:p>
            <a:endParaRPr lang="en-US" altLang="ja-JP" sz="1400" dirty="0" smtClean="0">
              <a:latin typeface="Meiryo UI" panose="020B0604030504040204" pitchFamily="50" charset="-128"/>
              <a:ea typeface="Meiryo UI" panose="020B0604030504040204" pitchFamily="50" charset="-128"/>
            </a:endParaRPr>
          </a:p>
          <a:p>
            <a:r>
              <a:rPr lang="en-US" altLang="ja-JP" sz="1400" dirty="0" smtClean="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対応方針</a:t>
            </a:r>
            <a:r>
              <a:rPr lang="en-US" altLang="ja-JP" sz="1400" dirty="0" smtClean="0">
                <a:latin typeface="Meiryo UI" panose="020B0604030504040204" pitchFamily="50" charset="-128"/>
                <a:ea typeface="Meiryo UI" panose="020B0604030504040204" pitchFamily="50" charset="-128"/>
              </a:rPr>
              <a:t>】</a:t>
            </a:r>
            <a:endParaRPr lang="en-US" altLang="ja-JP" sz="1400" dirty="0">
              <a:latin typeface="Meiryo UI" panose="020B0604030504040204" pitchFamily="50" charset="-128"/>
              <a:ea typeface="Meiryo UI" panose="020B0604030504040204" pitchFamily="50" charset="-128"/>
            </a:endParaRPr>
          </a:p>
          <a:p>
            <a:r>
              <a:rPr lang="en-US" altLang="ja-JP" sz="1400" dirty="0" smtClean="0">
                <a:latin typeface="Meiryo UI" panose="020B0604030504040204" pitchFamily="50" charset="-128"/>
                <a:ea typeface="Meiryo UI" panose="020B0604030504040204" pitchFamily="50" charset="-128"/>
              </a:rPr>
              <a:t>U</a:t>
            </a:r>
            <a:r>
              <a:rPr lang="ja-JP" altLang="en-US" sz="1400" dirty="0">
                <a:latin typeface="Meiryo UI" panose="020B0604030504040204" pitchFamily="50" charset="-128"/>
                <a:ea typeface="Meiryo UI" panose="020B0604030504040204" pitchFamily="50" charset="-128"/>
              </a:rPr>
              <a:t>ユーザのみで実行</a:t>
            </a:r>
            <a:r>
              <a:rPr lang="ja-JP" altLang="en-US" sz="1400" dirty="0" smtClean="0">
                <a:latin typeface="Meiryo UI" panose="020B0604030504040204" pitchFamily="50" charset="-128"/>
                <a:ea typeface="Meiryo UI" panose="020B0604030504040204" pitchFamily="50" charset="-128"/>
              </a:rPr>
              <a:t>できるようにするため、現在スキーマ</a:t>
            </a:r>
            <a:r>
              <a:rPr lang="en-US" altLang="ja-JP" sz="1400" dirty="0" smtClean="0">
                <a:latin typeface="Meiryo UI" panose="020B0604030504040204" pitchFamily="50" charset="-128"/>
                <a:ea typeface="Meiryo UI" panose="020B0604030504040204" pitchFamily="50" charset="-128"/>
              </a:rPr>
              <a:t>2</a:t>
            </a:r>
            <a:r>
              <a:rPr lang="ja-JP" altLang="en-US" sz="1400" dirty="0" smtClean="0">
                <a:latin typeface="Meiryo UI" panose="020B0604030504040204" pitchFamily="50" charset="-128"/>
                <a:ea typeface="Meiryo UI" panose="020B0604030504040204" pitchFamily="50" charset="-128"/>
              </a:rPr>
              <a:t>に格納しているデータを</a:t>
            </a:r>
            <a:r>
              <a:rPr lang="en-US" altLang="ja-JP" sz="1400" dirty="0" smtClean="0">
                <a:latin typeface="Meiryo UI" panose="020B0604030504040204" pitchFamily="50" charset="-128"/>
                <a:ea typeface="Meiryo UI" panose="020B0604030504040204" pitchFamily="50" charset="-128"/>
              </a:rPr>
              <a:t>U</a:t>
            </a:r>
            <a:r>
              <a:rPr lang="ja-JP" altLang="en-US" sz="1400" dirty="0" smtClean="0">
                <a:latin typeface="Meiryo UI" panose="020B0604030504040204" pitchFamily="50" charset="-128"/>
                <a:ea typeface="Meiryo UI" panose="020B0604030504040204" pitchFamily="50" charset="-128"/>
              </a:rPr>
              <a:t>ユーザでデータ更新権限がある</a:t>
            </a:r>
            <a:endParaRPr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スキーマ</a:t>
            </a:r>
            <a:r>
              <a:rPr lang="en-US" altLang="ja-JP" sz="1400" dirty="0" smtClean="0">
                <a:latin typeface="Meiryo UI" panose="020B0604030504040204" pitchFamily="50" charset="-128"/>
                <a:ea typeface="Meiryo UI" panose="020B0604030504040204" pitchFamily="50" charset="-128"/>
              </a:rPr>
              <a:t>4</a:t>
            </a:r>
            <a:r>
              <a:rPr lang="ja-JP" altLang="en-US" sz="1400" dirty="0" smtClean="0">
                <a:latin typeface="Meiryo UI" panose="020B0604030504040204" pitchFamily="50" charset="-128"/>
                <a:ea typeface="Meiryo UI" panose="020B0604030504040204" pitchFamily="50" charset="-128"/>
              </a:rPr>
              <a:t>に移行することで対応できるようにする。</a:t>
            </a:r>
            <a:endParaRPr lang="en-US" altLang="ja-JP" sz="1400" dirty="0" smtClean="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en-US" altLang="ja-JP" sz="1400" dirty="0" smtClean="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影響箇所</a:t>
            </a:r>
            <a:r>
              <a:rPr lang="en-US" altLang="ja-JP" sz="1400" dirty="0" smtClean="0">
                <a:latin typeface="Meiryo UI" panose="020B0604030504040204" pitchFamily="50" charset="-128"/>
                <a:ea typeface="Meiryo UI" panose="020B0604030504040204" pitchFamily="50" charset="-128"/>
              </a:rPr>
              <a:t>】</a:t>
            </a:r>
          </a:p>
          <a:p>
            <a:r>
              <a:rPr lang="ja-JP" altLang="en-US" sz="1400" dirty="0" smtClean="0">
                <a:latin typeface="Meiryo UI" panose="020B0604030504040204" pitchFamily="50" charset="-128"/>
                <a:ea typeface="Meiryo UI" panose="020B0604030504040204" pitchFamily="50" charset="-128"/>
              </a:rPr>
              <a:t>スキーマ</a:t>
            </a:r>
            <a:r>
              <a:rPr lang="en-US" altLang="ja-JP" sz="1400" dirty="0" smtClean="0">
                <a:latin typeface="Meiryo UI" panose="020B0604030504040204" pitchFamily="50" charset="-128"/>
                <a:ea typeface="Meiryo UI" panose="020B0604030504040204" pitchFamily="50" charset="-128"/>
              </a:rPr>
              <a:t>2</a:t>
            </a:r>
            <a:r>
              <a:rPr lang="ja-JP" altLang="en-US" sz="1400" dirty="0" smtClean="0">
                <a:latin typeface="Meiryo UI" panose="020B0604030504040204" pitchFamily="50" charset="-128"/>
                <a:ea typeface="Meiryo UI" panose="020B0604030504040204" pitchFamily="50" charset="-128"/>
              </a:rPr>
              <a:t>マスタデータテーブルを参照している</a:t>
            </a:r>
            <a:r>
              <a:rPr lang="en-US" altLang="ja-JP" sz="1400" dirty="0" smtClean="0">
                <a:latin typeface="Meiryo UI" panose="020B0604030504040204" pitchFamily="50" charset="-128"/>
                <a:ea typeface="Meiryo UI" panose="020B0604030504040204" pitchFamily="50" charset="-128"/>
              </a:rPr>
              <a:t>SQL</a:t>
            </a:r>
            <a:r>
              <a:rPr lang="ja-JP" altLang="en-US" sz="1400" dirty="0" smtClean="0">
                <a:latin typeface="Meiryo UI" panose="020B0604030504040204" pitchFamily="50" charset="-128"/>
                <a:ea typeface="Meiryo UI" panose="020B0604030504040204" pitchFamily="50" charset="-128"/>
              </a:rPr>
              <a:t>の参照先をスキーマ</a:t>
            </a:r>
            <a:r>
              <a:rPr lang="en-US" altLang="ja-JP" sz="1400" dirty="0" smtClean="0">
                <a:latin typeface="Meiryo UI" panose="020B0604030504040204" pitchFamily="50" charset="-128"/>
                <a:ea typeface="Meiryo UI" panose="020B0604030504040204" pitchFamily="50" charset="-128"/>
              </a:rPr>
              <a:t>4</a:t>
            </a:r>
            <a:r>
              <a:rPr lang="ja-JP" altLang="en-US" sz="1400" dirty="0" smtClean="0">
                <a:latin typeface="Meiryo UI" panose="020B0604030504040204" pitchFamily="50" charset="-128"/>
                <a:ea typeface="Meiryo UI" panose="020B0604030504040204" pitchFamily="50" charset="-128"/>
              </a:rPr>
              <a:t>に変更する必要がある。</a:t>
            </a:r>
            <a:endParaRPr lang="en-US" altLang="ja-JP" sz="1400" dirty="0" smtClean="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en-US" altLang="ja-JP" sz="1400" dirty="0" smtClean="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対応内容</a:t>
            </a:r>
            <a:r>
              <a:rPr lang="en-US" altLang="ja-JP" sz="1400" dirty="0" smtClean="0">
                <a:latin typeface="Meiryo UI" panose="020B0604030504040204" pitchFamily="50" charset="-128"/>
                <a:ea typeface="Meiryo UI" panose="020B0604030504040204" pitchFamily="50" charset="-128"/>
              </a:rPr>
              <a:t>】</a:t>
            </a:r>
          </a:p>
          <a:p>
            <a:pPr marL="285750" indent="-285750">
              <a:buFont typeface="Arial" panose="020B0604020202020204" pitchFamily="34" charset="0"/>
              <a:buChar char="•"/>
            </a:pPr>
            <a:r>
              <a:rPr lang="ja-JP" altLang="en-US" sz="1400" dirty="0" smtClean="0">
                <a:latin typeface="Meiryo UI" panose="020B0604030504040204" pitchFamily="50" charset="-128"/>
                <a:ea typeface="Meiryo UI" panose="020B0604030504040204" pitchFamily="50" charset="-128"/>
              </a:rPr>
              <a:t>スキーマ</a:t>
            </a:r>
            <a:r>
              <a:rPr lang="en-US" altLang="ja-JP" sz="1400" dirty="0" smtClean="0">
                <a:latin typeface="Meiryo UI" panose="020B0604030504040204" pitchFamily="50" charset="-128"/>
                <a:ea typeface="Meiryo UI" panose="020B0604030504040204" pitchFamily="50" charset="-128"/>
              </a:rPr>
              <a:t>4</a:t>
            </a:r>
            <a:r>
              <a:rPr lang="ja-JP" altLang="en-US" sz="1400" dirty="0" smtClean="0">
                <a:latin typeface="Meiryo UI" panose="020B0604030504040204" pitchFamily="50" charset="-128"/>
                <a:ea typeface="Meiryo UI" panose="020B0604030504040204" pitchFamily="50" charset="-128"/>
              </a:rPr>
              <a:t>に移行対象（施設マスタ以外のマスタ）のマスタデータテーブルを作成し、</a:t>
            </a:r>
            <a:r>
              <a:rPr lang="en-US" altLang="ja-JP" sz="1400" dirty="0" smtClean="0">
                <a:latin typeface="Meiryo UI" panose="020B0604030504040204" pitchFamily="50" charset="-128"/>
                <a:ea typeface="Meiryo UI" panose="020B0604030504040204" pitchFamily="50" charset="-128"/>
              </a:rPr>
              <a:t/>
            </a:r>
            <a:br>
              <a:rPr lang="en-US" altLang="ja-JP" sz="1400" dirty="0" smtClean="0">
                <a:latin typeface="Meiryo UI" panose="020B0604030504040204" pitchFamily="50" charset="-128"/>
                <a:ea typeface="Meiryo UI" panose="020B0604030504040204" pitchFamily="50" charset="-128"/>
              </a:rPr>
            </a:br>
            <a:r>
              <a:rPr lang="ja-JP" altLang="en-US" sz="1400" dirty="0" smtClean="0">
                <a:latin typeface="Meiryo UI" panose="020B0604030504040204" pitchFamily="50" charset="-128"/>
                <a:ea typeface="Meiryo UI" panose="020B0604030504040204" pitchFamily="50" charset="-128"/>
              </a:rPr>
              <a:t>スキーマ</a:t>
            </a:r>
            <a:r>
              <a:rPr lang="en-US" altLang="ja-JP" sz="1400" dirty="0" smtClean="0">
                <a:latin typeface="Meiryo UI" panose="020B0604030504040204" pitchFamily="50" charset="-128"/>
                <a:ea typeface="Meiryo UI" panose="020B0604030504040204" pitchFamily="50" charset="-128"/>
              </a:rPr>
              <a:t>2</a:t>
            </a:r>
            <a:r>
              <a:rPr lang="ja-JP" altLang="en-US" sz="1400" dirty="0" smtClean="0">
                <a:latin typeface="Meiryo UI" panose="020B0604030504040204" pitchFamily="50" charset="-128"/>
                <a:ea typeface="Meiryo UI" panose="020B0604030504040204" pitchFamily="50" charset="-128"/>
              </a:rPr>
              <a:t>のテーブルは</a:t>
            </a:r>
            <a:r>
              <a:rPr lang="en-US" altLang="ja-JP" sz="1400" dirty="0" smtClean="0">
                <a:latin typeface="Meiryo UI" panose="020B0604030504040204" pitchFamily="50" charset="-128"/>
                <a:ea typeface="Meiryo UI" panose="020B0604030504040204" pitchFamily="50" charset="-128"/>
              </a:rPr>
              <a:t>DROP</a:t>
            </a:r>
            <a:r>
              <a:rPr lang="ja-JP" altLang="en-US" sz="1400" dirty="0" smtClean="0">
                <a:latin typeface="Meiryo UI" panose="020B0604030504040204" pitchFamily="50" charset="-128"/>
                <a:ea typeface="Meiryo UI" panose="020B0604030504040204" pitchFamily="50" charset="-128"/>
              </a:rPr>
              <a:t>する</a:t>
            </a:r>
            <a:r>
              <a:rPr lang="ja-JP" altLang="en-US" sz="1400" b="1" dirty="0" smtClean="0">
                <a:solidFill>
                  <a:srgbClr val="FF0000"/>
                </a:solidFill>
                <a:latin typeface="Meiryo UI" panose="020B0604030504040204" pitchFamily="50" charset="-128"/>
                <a:ea typeface="Meiryo UI" panose="020B0604030504040204" pitchFamily="50" charset="-128"/>
              </a:rPr>
              <a:t>（要確認）</a:t>
            </a:r>
            <a:r>
              <a:rPr lang="ja-JP" altLang="en-US" sz="1400" dirty="0" smtClean="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リリース手順内で実施</a:t>
            </a:r>
            <a:endParaRPr lang="en-US" altLang="ja-JP" sz="14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rPr>
              <a:t>移行対象</a:t>
            </a:r>
            <a:r>
              <a:rPr lang="ja-JP" altLang="en-US" sz="1400" dirty="0" smtClean="0">
                <a:latin typeface="Meiryo UI" panose="020B0604030504040204" pitchFamily="50" charset="-128"/>
                <a:ea typeface="Meiryo UI" panose="020B0604030504040204" pitchFamily="50" charset="-128"/>
              </a:rPr>
              <a:t>のマスタデータをスキーマ</a:t>
            </a:r>
            <a:r>
              <a:rPr lang="en-US" altLang="ja-JP" sz="1400" dirty="0" smtClean="0">
                <a:latin typeface="Meiryo UI" panose="020B0604030504040204" pitchFamily="50" charset="-128"/>
                <a:ea typeface="Meiryo UI" panose="020B0604030504040204" pitchFamily="50" charset="-128"/>
              </a:rPr>
              <a:t>2</a:t>
            </a:r>
            <a:r>
              <a:rPr lang="ja-JP" altLang="en-US" sz="1400" dirty="0" smtClean="0">
                <a:latin typeface="Meiryo UI" panose="020B0604030504040204" pitchFamily="50" charset="-128"/>
                <a:ea typeface="Meiryo UI" panose="020B0604030504040204" pitchFamily="50" charset="-128"/>
              </a:rPr>
              <a:t>から</a:t>
            </a:r>
            <a:r>
              <a:rPr lang="ja-JP" altLang="en-US" sz="1400" dirty="0">
                <a:latin typeface="Meiryo UI" panose="020B0604030504040204" pitchFamily="50" charset="-128"/>
                <a:ea typeface="Meiryo UI" panose="020B0604030504040204" pitchFamily="50" charset="-128"/>
              </a:rPr>
              <a:t>スキーマ</a:t>
            </a:r>
            <a:r>
              <a:rPr lang="en-US" altLang="ja-JP" sz="1400" dirty="0" smtClean="0">
                <a:latin typeface="Meiryo UI" panose="020B0604030504040204" pitchFamily="50" charset="-128"/>
                <a:ea typeface="Meiryo UI" panose="020B0604030504040204" pitchFamily="50" charset="-128"/>
              </a:rPr>
              <a:t>4</a:t>
            </a:r>
            <a:r>
              <a:rPr lang="ja-JP" altLang="en-US" sz="1400" dirty="0" smtClean="0">
                <a:latin typeface="Meiryo UI" panose="020B0604030504040204" pitchFamily="50" charset="-128"/>
                <a:ea typeface="Meiryo UI" panose="020B0604030504040204" pitchFamily="50" charset="-128"/>
              </a:rPr>
              <a:t>へ</a:t>
            </a:r>
            <a:r>
              <a:rPr lang="en-US" altLang="ja-JP" sz="1400" dirty="0" smtClean="0">
                <a:latin typeface="Meiryo UI" panose="020B0604030504040204" pitchFamily="50" charset="-128"/>
                <a:ea typeface="Meiryo UI" panose="020B0604030504040204" pitchFamily="50" charset="-128"/>
              </a:rPr>
              <a:t>SELECT-INSERT</a:t>
            </a:r>
            <a:r>
              <a:rPr lang="ja-JP" altLang="en-US" sz="1400" dirty="0" smtClean="0">
                <a:latin typeface="Meiryo UI" panose="020B0604030504040204" pitchFamily="50" charset="-128"/>
                <a:ea typeface="Meiryo UI" panose="020B0604030504040204" pitchFamily="50" charset="-128"/>
              </a:rPr>
              <a:t>で移行する。</a:t>
            </a:r>
            <a:r>
              <a:rPr lang="en-US" altLang="ja-JP" sz="1400" dirty="0" smtClean="0">
                <a:latin typeface="Meiryo UI" panose="020B0604030504040204" pitchFamily="50" charset="-128"/>
                <a:ea typeface="Meiryo UI" panose="020B0604030504040204" pitchFamily="50" charset="-128"/>
              </a:rPr>
              <a:t/>
            </a:r>
            <a:br>
              <a:rPr lang="en-US" altLang="ja-JP" sz="1400" dirty="0" smtClean="0">
                <a:latin typeface="Meiryo UI" panose="020B0604030504040204" pitchFamily="50" charset="-128"/>
                <a:ea typeface="Meiryo UI" panose="020B0604030504040204" pitchFamily="50" charset="-128"/>
              </a:rPr>
            </a:br>
            <a:r>
              <a:rPr lang="en-US" altLang="ja-JP" sz="1400" dirty="0" smtClean="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リリース手順内で実施</a:t>
            </a:r>
            <a:r>
              <a:rPr lang="en-US" altLang="ja-JP" sz="1400" dirty="0" smtClean="0">
                <a:latin typeface="Meiryo UI" panose="020B0604030504040204" pitchFamily="50" charset="-128"/>
                <a:ea typeface="Meiryo UI" panose="020B0604030504040204" pitchFamily="50" charset="-128"/>
              </a:rPr>
              <a:t/>
            </a:r>
            <a:br>
              <a:rPr lang="en-US" altLang="ja-JP" sz="1400" dirty="0" smtClean="0">
                <a:latin typeface="Meiryo UI" panose="020B0604030504040204" pitchFamily="50" charset="-128"/>
                <a:ea typeface="Meiryo UI" panose="020B0604030504040204" pitchFamily="50" charset="-128"/>
              </a:rPr>
            </a:br>
            <a:endParaRPr lang="en-US" altLang="ja-JP"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rPr>
              <a:t>スキーマ</a:t>
            </a:r>
            <a:r>
              <a:rPr lang="en-US" altLang="ja-JP" sz="1400" dirty="0">
                <a:latin typeface="Meiryo UI" panose="020B0604030504040204" pitchFamily="50" charset="-128"/>
                <a:ea typeface="Meiryo UI" panose="020B0604030504040204" pitchFamily="50" charset="-128"/>
              </a:rPr>
              <a:t>2</a:t>
            </a:r>
            <a:r>
              <a:rPr lang="ja-JP" altLang="en-US" sz="1400" dirty="0">
                <a:latin typeface="Meiryo UI" panose="020B0604030504040204" pitchFamily="50" charset="-128"/>
                <a:ea typeface="Meiryo UI" panose="020B0604030504040204" pitchFamily="50" charset="-128"/>
              </a:rPr>
              <a:t>マスタデータテーブルを参照している</a:t>
            </a:r>
            <a:r>
              <a:rPr lang="en-US" altLang="ja-JP" sz="1400" dirty="0">
                <a:latin typeface="Meiryo UI" panose="020B0604030504040204" pitchFamily="50" charset="-128"/>
                <a:ea typeface="Meiryo UI" panose="020B0604030504040204" pitchFamily="50" charset="-128"/>
              </a:rPr>
              <a:t>SQL</a:t>
            </a:r>
            <a:r>
              <a:rPr lang="ja-JP" altLang="en-US" sz="1400" dirty="0">
                <a:latin typeface="Meiryo UI" panose="020B0604030504040204" pitchFamily="50" charset="-128"/>
                <a:ea typeface="Meiryo UI" panose="020B0604030504040204" pitchFamily="50" charset="-128"/>
              </a:rPr>
              <a:t>の参照先をスキーマ</a:t>
            </a:r>
            <a:r>
              <a:rPr lang="en-US" altLang="ja-JP" sz="1400" dirty="0">
                <a:latin typeface="Meiryo UI" panose="020B0604030504040204" pitchFamily="50" charset="-128"/>
                <a:ea typeface="Meiryo UI" panose="020B0604030504040204" pitchFamily="50" charset="-128"/>
              </a:rPr>
              <a:t>4</a:t>
            </a:r>
            <a:r>
              <a:rPr lang="ja-JP" altLang="en-US" sz="1400" dirty="0" smtClean="0">
                <a:latin typeface="Meiryo UI" panose="020B0604030504040204" pitchFamily="50" charset="-128"/>
                <a:ea typeface="Meiryo UI" panose="020B0604030504040204" pitchFamily="50" charset="-128"/>
              </a:rPr>
              <a:t>に改修する。</a:t>
            </a:r>
            <a:r>
              <a:rPr lang="en-US" altLang="ja-JP" sz="1400" dirty="0">
                <a:latin typeface="Meiryo UI" panose="020B0604030504040204" pitchFamily="50" charset="-128"/>
                <a:ea typeface="Meiryo UI" panose="020B0604030504040204" pitchFamily="50" charset="-128"/>
              </a:rPr>
              <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改修した</a:t>
            </a:r>
            <a:r>
              <a:rPr lang="en-US" altLang="ja-JP" sz="1400" dirty="0">
                <a:latin typeface="Meiryo UI" panose="020B0604030504040204" pitchFamily="50" charset="-128"/>
                <a:ea typeface="Meiryo UI" panose="020B0604030504040204" pitchFamily="50" charset="-128"/>
              </a:rPr>
              <a:t>SQL</a:t>
            </a:r>
            <a:r>
              <a:rPr lang="ja-JP" altLang="en-US" sz="1400" dirty="0">
                <a:latin typeface="Meiryo UI" panose="020B0604030504040204" pitchFamily="50" charset="-128"/>
                <a:ea typeface="Meiryo UI" panose="020B0604030504040204" pitchFamily="50" charset="-128"/>
              </a:rPr>
              <a:t>は、当該リリース資材に含まれて</a:t>
            </a:r>
            <a:r>
              <a:rPr lang="ja-JP" altLang="en-US" sz="1400" dirty="0" smtClean="0">
                <a:latin typeface="Meiryo UI" panose="020B0604030504040204" pitchFamily="50" charset="-128"/>
                <a:ea typeface="Meiryo UI" panose="020B0604030504040204" pitchFamily="50" charset="-128"/>
              </a:rPr>
              <a:t>いる</a:t>
            </a:r>
            <a:r>
              <a:rPr lang="en-US" altLang="ja-JP" sz="1400" dirty="0" smtClean="0">
                <a:latin typeface="Meiryo UI" panose="020B0604030504040204" pitchFamily="50" charset="-128"/>
                <a:ea typeface="Meiryo UI" panose="020B0604030504040204" pitchFamily="50" charset="-128"/>
              </a:rPr>
              <a:t/>
            </a:r>
            <a:br>
              <a:rPr lang="en-US" altLang="ja-JP" sz="1400" dirty="0" smtClean="0">
                <a:latin typeface="Meiryo UI" panose="020B0604030504040204" pitchFamily="50" charset="-128"/>
                <a:ea typeface="Meiryo UI" panose="020B0604030504040204" pitchFamily="50" charset="-128"/>
              </a:rPr>
            </a:br>
            <a:r>
              <a:rPr lang="en-US" altLang="ja-JP" sz="1400" dirty="0" smtClean="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改修した</a:t>
            </a:r>
            <a:r>
              <a:rPr lang="en-US" altLang="ja-JP" sz="1400" dirty="0" smtClean="0">
                <a:latin typeface="Meiryo UI" panose="020B0604030504040204" pitchFamily="50" charset="-128"/>
                <a:ea typeface="Meiryo UI" panose="020B0604030504040204" pitchFamily="50" charset="-128"/>
              </a:rPr>
              <a:t>SQL</a:t>
            </a:r>
            <a:r>
              <a:rPr lang="ja-JP" altLang="en-US" sz="1400" dirty="0">
                <a:latin typeface="Meiryo UI" panose="020B0604030504040204" pitchFamily="50" charset="-128"/>
                <a:ea typeface="Meiryo UI" panose="020B0604030504040204" pitchFamily="50" charset="-128"/>
              </a:rPr>
              <a:t>に関する試験は改修内容の説明を行っていないため、試験項目</a:t>
            </a:r>
            <a:r>
              <a:rPr lang="ja-JP" altLang="en-US" sz="1400" dirty="0" smtClean="0">
                <a:latin typeface="Meiryo UI" panose="020B0604030504040204" pitchFamily="50" charset="-128"/>
                <a:ea typeface="Meiryo UI" panose="020B0604030504040204" pitchFamily="50" charset="-128"/>
              </a:rPr>
              <a:t>には記載されていないが、</a:t>
            </a:r>
            <a:r>
              <a:rPr lang="en-US" altLang="ja-JP" sz="1400" dirty="0">
                <a:latin typeface="Meiryo UI" panose="020B0604030504040204" pitchFamily="50" charset="-128"/>
                <a:ea typeface="Meiryo UI" panose="020B0604030504040204" pitchFamily="50" charset="-128"/>
              </a:rPr>
              <a:t/>
            </a:r>
            <a:br>
              <a:rPr lang="en-US" altLang="ja-JP" sz="1400" dirty="0">
                <a:latin typeface="Meiryo UI" panose="020B0604030504040204" pitchFamily="50" charset="-128"/>
                <a:ea typeface="Meiryo UI" panose="020B0604030504040204" pitchFamily="50" charset="-128"/>
              </a:rPr>
            </a:br>
            <a:r>
              <a:rPr lang="ja-JP" altLang="en-US" sz="1400" dirty="0" smtClean="0">
                <a:latin typeface="Meiryo UI" panose="020B0604030504040204" pitchFamily="50" charset="-128"/>
                <a:ea typeface="Meiryo UI" panose="020B0604030504040204" pitchFamily="50" charset="-128"/>
              </a:rPr>
              <a:t>　 実施して</a:t>
            </a:r>
            <a:r>
              <a:rPr lang="ja-JP" altLang="en-US" sz="1400" dirty="0">
                <a:latin typeface="Meiryo UI" panose="020B0604030504040204" pitchFamily="50" charset="-128"/>
                <a:ea typeface="Meiryo UI" panose="020B0604030504040204" pitchFamily="50" charset="-128"/>
              </a:rPr>
              <a:t>問題ないこと</a:t>
            </a:r>
            <a:r>
              <a:rPr lang="ja-JP" altLang="en-US" sz="1400" dirty="0" smtClean="0">
                <a:latin typeface="Meiryo UI" panose="020B0604030504040204" pitchFamily="50" charset="-128"/>
                <a:ea typeface="Meiryo UI" panose="020B0604030504040204" pitchFamily="50" charset="-128"/>
              </a:rPr>
              <a:t>を確認している。</a:t>
            </a:r>
            <a:r>
              <a:rPr lang="en-US" altLang="ja-JP" sz="1400" dirty="0" smtClean="0">
                <a:latin typeface="Meiryo UI" panose="020B0604030504040204" pitchFamily="50" charset="-128"/>
                <a:ea typeface="Meiryo UI" panose="020B0604030504040204" pitchFamily="50" charset="-128"/>
              </a:rPr>
              <a:t/>
            </a:r>
            <a:br>
              <a:rPr lang="en-US" altLang="ja-JP" sz="1400" dirty="0" smtClean="0">
                <a:latin typeface="Meiryo UI" panose="020B0604030504040204" pitchFamily="50" charset="-128"/>
                <a:ea typeface="Meiryo UI" panose="020B0604030504040204" pitchFamily="50" charset="-128"/>
              </a:rPr>
            </a:br>
            <a:endParaRPr lang="en-US" altLang="ja-JP" sz="1400" dirty="0" smtClean="0">
              <a:latin typeface="Meiryo UI" panose="020B0604030504040204" pitchFamily="50" charset="-128"/>
              <a:ea typeface="Meiryo UI" panose="020B0604030504040204" pitchFamily="50" charset="-128"/>
            </a:endParaRPr>
          </a:p>
        </p:txBody>
      </p:sp>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本番環境リリース時</a:t>
            </a:r>
            <a:r>
              <a:rPr lang="en-US" altLang="ja-JP" sz="1800" b="1" dirty="0">
                <a:latin typeface="Meiryo UI" panose="020B0604030504040204" pitchFamily="50" charset="-128"/>
                <a:ea typeface="Meiryo UI" panose="020B0604030504040204" pitchFamily="50" charset="-128"/>
              </a:rPr>
              <a:t>_</a:t>
            </a:r>
            <a:r>
              <a:rPr lang="ja-JP" altLang="en-US" sz="1800" b="1" dirty="0">
                <a:latin typeface="Meiryo UI" panose="020B0604030504040204" pitchFamily="50" charset="-128"/>
                <a:ea typeface="Meiryo UI" panose="020B0604030504040204" pitchFamily="50" charset="-128"/>
              </a:rPr>
              <a:t>追加作業（マスタデータ移行）</a:t>
            </a:r>
          </a:p>
        </p:txBody>
      </p:sp>
      <p:sp>
        <p:nvSpPr>
          <p:cNvPr id="7" name="正方形/長方形 6"/>
          <p:cNvSpPr/>
          <p:nvPr/>
        </p:nvSpPr>
        <p:spPr>
          <a:xfrm>
            <a:off x="6532099" y="153687"/>
            <a:ext cx="2783781" cy="417012"/>
          </a:xfrm>
          <a:prstGeom prst="rect">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黒田先生提供時は削除</a:t>
            </a:r>
            <a:endParaRPr kumimoji="1" lang="ja-JP" altLang="en-US" dirty="0"/>
          </a:p>
        </p:txBody>
      </p:sp>
    </p:spTree>
    <p:extLst>
      <p:ext uri="{BB962C8B-B14F-4D97-AF65-F5344CB8AC3E}">
        <p14:creationId xmlns:p14="http://schemas.microsoft.com/office/powerpoint/2010/main" val="20896167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pPr marL="342900" indent="-342900">
              <a:buFont typeface="Arial" panose="020B0604020202020204" pitchFamily="34" charset="0"/>
              <a:buChar char="•"/>
            </a:pPr>
            <a:r>
              <a:rPr lang="ja-JP" altLang="en-US" sz="1400" dirty="0" smtClean="0">
                <a:latin typeface="Meiryo UI" panose="020B0604030504040204" pitchFamily="50" charset="-128"/>
                <a:ea typeface="Meiryo UI" panose="020B0604030504040204" pitchFamily="50" charset="-128"/>
              </a:rPr>
              <a:t>リリース予定日：（黒田先生との</a:t>
            </a:r>
            <a:r>
              <a:rPr lang="en-US" altLang="ja-JP" sz="1400" dirty="0" smtClean="0">
                <a:latin typeface="Meiryo UI" panose="020B0604030504040204" pitchFamily="50" charset="-128"/>
                <a:ea typeface="Meiryo UI" panose="020B0604030504040204" pitchFamily="50" charset="-128"/>
              </a:rPr>
              <a:t>MTG</a:t>
            </a:r>
            <a:r>
              <a:rPr lang="ja-JP" altLang="en-US" sz="1400" dirty="0" smtClean="0">
                <a:latin typeface="Meiryo UI" panose="020B0604030504040204" pitchFamily="50" charset="-128"/>
                <a:ea typeface="Meiryo UI" panose="020B0604030504040204" pitchFamily="50" charset="-128"/>
              </a:rPr>
              <a:t>日程確定後に調整）</a:t>
            </a:r>
            <a:endParaRPr lang="en-US" altLang="ja-JP" sz="1400" dirty="0" smtClean="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r>
              <a:rPr lang="ja-JP" altLang="en-US" sz="1400" dirty="0" smtClean="0">
                <a:latin typeface="Meiryo UI" panose="020B0604030504040204" pitchFamily="50" charset="-128"/>
                <a:ea typeface="Meiryo UI" panose="020B0604030504040204" pitchFamily="50" charset="-128"/>
              </a:rPr>
              <a:t>リリース体制</a:t>
            </a:r>
            <a:endParaRPr lang="en-US" altLang="ja-JP" sz="1400" dirty="0" smtClean="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sz="1400" dirty="0" smtClean="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sz="1400"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sz="1400" dirty="0" smtClean="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sz="1400"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sz="1400" dirty="0" smtClean="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sz="1400"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sz="1400" dirty="0" smtClean="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sz="1400"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sz="1400" dirty="0" smtClean="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rPr>
              <a:t>リリース</a:t>
            </a:r>
            <a:r>
              <a:rPr lang="ja-JP" altLang="en-US" sz="1400" dirty="0" smtClean="0">
                <a:latin typeface="Meiryo UI" panose="020B0604030504040204" pitchFamily="50" charset="-128"/>
                <a:ea typeface="Meiryo UI" panose="020B0604030504040204" pitchFamily="50" charset="-128"/>
              </a:rPr>
              <a:t>作業概要　　　</a:t>
            </a:r>
            <a:r>
              <a:rPr lang="en-US" altLang="ja-JP" sz="1400" dirty="0" smtClean="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詳細は「リリース手順書</a:t>
            </a:r>
            <a:r>
              <a:rPr lang="ja-JP" altLang="en-US" sz="1400" dirty="0" smtClean="0">
                <a:latin typeface="Meiryo UI" panose="020B0604030504040204" pitchFamily="50" charset="-128"/>
                <a:ea typeface="Meiryo UI" panose="020B0604030504040204" pitchFamily="50" charset="-128"/>
              </a:rPr>
              <a:t>」参照</a:t>
            </a:r>
            <a:r>
              <a:rPr lang="en-US" altLang="ja-JP" sz="1400" dirty="0">
                <a:latin typeface="Meiryo UI" panose="020B0604030504040204" pitchFamily="50" charset="-128"/>
                <a:ea typeface="Meiryo UI" panose="020B0604030504040204" pitchFamily="50" charset="-128"/>
              </a:rPr>
              <a:t/>
            </a:r>
            <a:br>
              <a:rPr lang="en-US" altLang="ja-JP" sz="1400" dirty="0">
                <a:latin typeface="Meiryo UI" panose="020B0604030504040204" pitchFamily="50" charset="-128"/>
                <a:ea typeface="Meiryo UI" panose="020B0604030504040204" pitchFamily="50" charset="-128"/>
              </a:rPr>
            </a:br>
            <a:r>
              <a:rPr lang="ja-JP" altLang="en-US" sz="1400" dirty="0">
                <a:latin typeface="Meiryo UI" panose="020B0604030504040204" pitchFamily="50" charset="-128"/>
                <a:ea typeface="Meiryo UI" panose="020B0604030504040204" pitchFamily="50" charset="-128"/>
              </a:rPr>
              <a:t>特権ユーザ権限要否：要（</a:t>
            </a:r>
            <a:r>
              <a:rPr lang="en-US" altLang="ja-JP" sz="1400" dirty="0">
                <a:latin typeface="Meiryo UI" panose="020B0604030504040204" pitchFamily="50" charset="-128"/>
                <a:ea typeface="Meiryo UI" panose="020B0604030504040204" pitchFamily="50" charset="-128"/>
              </a:rPr>
              <a:t>python_project</a:t>
            </a:r>
            <a:r>
              <a:rPr lang="ja-JP" altLang="en-US" sz="1400" dirty="0">
                <a:latin typeface="Meiryo UI" panose="020B0604030504040204" pitchFamily="50" charset="-128"/>
                <a:ea typeface="Meiryo UI" panose="020B0604030504040204" pitchFamily="50" charset="-128"/>
              </a:rPr>
              <a:t>更新</a:t>
            </a:r>
            <a:r>
              <a:rPr lang="ja-JP" altLang="en-US" sz="1400" dirty="0" smtClean="0">
                <a:latin typeface="Meiryo UI" panose="020B0604030504040204" pitchFamily="50" charset="-128"/>
                <a:ea typeface="Meiryo UI" panose="020B0604030504040204" pitchFamily="50" charset="-128"/>
              </a:rPr>
              <a:t>、</a:t>
            </a:r>
            <a:r>
              <a:rPr lang="en-US" altLang="ja-JP" sz="1400" dirty="0" smtClean="0">
                <a:latin typeface="Meiryo UI" panose="020B0604030504040204" pitchFamily="50" charset="-128"/>
                <a:ea typeface="Meiryo UI" panose="020B0604030504040204" pitchFamily="50" charset="-128"/>
              </a:rPr>
              <a:t>Hinemos</a:t>
            </a:r>
            <a:r>
              <a:rPr lang="ja-JP" altLang="en-US" sz="1400" dirty="0">
                <a:latin typeface="Meiryo UI" panose="020B0604030504040204" pitchFamily="50" charset="-128"/>
                <a:ea typeface="Meiryo UI" panose="020B0604030504040204" pitchFamily="50" charset="-128"/>
              </a:rPr>
              <a:t>ジョブ</a:t>
            </a:r>
            <a:r>
              <a:rPr lang="ja-JP" altLang="en-US" sz="1400" dirty="0" smtClean="0">
                <a:latin typeface="Meiryo UI" panose="020B0604030504040204" pitchFamily="50" charset="-128"/>
                <a:ea typeface="Meiryo UI" panose="020B0604030504040204" pitchFamily="50" charset="-128"/>
              </a:rPr>
              <a:t>設定、</a:t>
            </a:r>
            <a:r>
              <a:rPr lang="en-US" altLang="ja-JP" sz="1400" dirty="0" smtClean="0">
                <a:latin typeface="Meiryo UI" panose="020B0604030504040204" pitchFamily="50" charset="-128"/>
                <a:ea typeface="Meiryo UI" panose="020B0604030504040204" pitchFamily="50" charset="-128"/>
              </a:rPr>
              <a:t>DDL</a:t>
            </a:r>
            <a:r>
              <a:rPr lang="ja-JP" altLang="en-US" sz="1400" dirty="0" smtClean="0">
                <a:latin typeface="Meiryo UI" panose="020B0604030504040204" pitchFamily="50" charset="-128"/>
                <a:ea typeface="Meiryo UI" panose="020B0604030504040204" pitchFamily="50" charset="-128"/>
              </a:rPr>
              <a:t>適用（</a:t>
            </a:r>
            <a:r>
              <a:rPr lang="en-US" altLang="ja-JP" sz="1400" dirty="0" smtClean="0">
                <a:latin typeface="Meiryo UI" panose="020B0604030504040204" pitchFamily="50" charset="-128"/>
                <a:ea typeface="Meiryo UI" panose="020B0604030504040204" pitchFamily="50" charset="-128"/>
              </a:rPr>
              <a:t>mildb1</a:t>
            </a:r>
            <a:r>
              <a:rPr lang="ja-JP" altLang="en-US" sz="1400" dirty="0" smtClean="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データ移行</a:t>
            </a:r>
            <a:r>
              <a:rPr lang="ja-JP" altLang="en-US" sz="1400" dirty="0" smtClean="0">
                <a:latin typeface="Meiryo UI" panose="020B0604030504040204" pitchFamily="50" charset="-128"/>
                <a:ea typeface="Meiryo UI" panose="020B0604030504040204" pitchFamily="50" charset="-128"/>
              </a:rPr>
              <a:t>）</a:t>
            </a:r>
            <a:r>
              <a:rPr lang="en-US" altLang="ja-JP" sz="1400" dirty="0" smtClean="0">
                <a:latin typeface="Meiryo UI" panose="020B0604030504040204" pitchFamily="50" charset="-128"/>
                <a:ea typeface="Meiryo UI" panose="020B0604030504040204" pitchFamily="50" charset="-128"/>
              </a:rPr>
              <a:t/>
            </a:r>
            <a:br>
              <a:rPr lang="en-US" altLang="ja-JP" sz="1400" dirty="0" smtClean="0">
                <a:latin typeface="Meiryo UI" panose="020B0604030504040204" pitchFamily="50" charset="-128"/>
                <a:ea typeface="Meiryo UI" panose="020B0604030504040204" pitchFamily="50" charset="-128"/>
              </a:rPr>
            </a:br>
            <a:r>
              <a:rPr lang="en-US" altLang="ja-JP" sz="1400" dirty="0" smtClean="0">
                <a:latin typeface="Meiryo UI" panose="020B0604030504040204" pitchFamily="50" charset="-128"/>
                <a:ea typeface="Meiryo UI" panose="020B0604030504040204" pitchFamily="50" charset="-128"/>
              </a:rPr>
              <a:t/>
            </a:r>
            <a:br>
              <a:rPr lang="en-US" altLang="ja-JP" sz="1400" dirty="0" smtClean="0">
                <a:latin typeface="Meiryo UI" panose="020B0604030504040204" pitchFamily="50" charset="-128"/>
                <a:ea typeface="Meiryo UI" panose="020B0604030504040204" pitchFamily="50" charset="-128"/>
              </a:rPr>
            </a:br>
            <a:r>
              <a:rPr lang="en-US" altLang="ja-JP" sz="1400" dirty="0" smtClean="0">
                <a:latin typeface="Meiryo UI" panose="020B0604030504040204" pitchFamily="50" charset="-128"/>
                <a:ea typeface="Meiryo UI" panose="020B0604030504040204" pitchFamily="50" charset="-128"/>
              </a:rPr>
              <a:t/>
            </a:r>
            <a:br>
              <a:rPr lang="en-US" altLang="ja-JP" sz="1400" dirty="0" smtClean="0">
                <a:latin typeface="Meiryo UI" panose="020B0604030504040204" pitchFamily="50" charset="-128"/>
                <a:ea typeface="Meiryo UI" panose="020B0604030504040204" pitchFamily="50" charset="-128"/>
              </a:rPr>
            </a:br>
            <a:r>
              <a:rPr lang="en-US" altLang="ja-JP" sz="1400" dirty="0" smtClean="0">
                <a:latin typeface="Meiryo UI" panose="020B0604030504040204" pitchFamily="50" charset="-128"/>
                <a:ea typeface="Meiryo UI" panose="020B0604030504040204" pitchFamily="50" charset="-128"/>
              </a:rPr>
              <a:t/>
            </a:r>
            <a:br>
              <a:rPr lang="en-US" altLang="ja-JP" sz="1400" dirty="0" smtClean="0">
                <a:latin typeface="Meiryo UI" panose="020B0604030504040204" pitchFamily="50" charset="-128"/>
                <a:ea typeface="Meiryo UI" panose="020B0604030504040204" pitchFamily="50" charset="-128"/>
              </a:rPr>
            </a:br>
            <a:r>
              <a:rPr lang="en-US" altLang="ja-JP" sz="1400" dirty="0" smtClean="0">
                <a:latin typeface="Meiryo UI" panose="020B0604030504040204" pitchFamily="50" charset="-128"/>
                <a:ea typeface="Meiryo UI" panose="020B0604030504040204" pitchFamily="50" charset="-128"/>
              </a:rPr>
              <a:t/>
            </a:r>
            <a:br>
              <a:rPr lang="en-US" altLang="ja-JP" sz="1400" dirty="0" smtClean="0">
                <a:latin typeface="Meiryo UI" panose="020B0604030504040204" pitchFamily="50" charset="-128"/>
                <a:ea typeface="Meiryo UI" panose="020B0604030504040204" pitchFamily="50" charset="-128"/>
              </a:rPr>
            </a:br>
            <a:r>
              <a:rPr lang="en-US" altLang="ja-JP" sz="1400" dirty="0" smtClean="0">
                <a:latin typeface="Meiryo UI" panose="020B0604030504040204" pitchFamily="50" charset="-128"/>
                <a:ea typeface="Meiryo UI" panose="020B0604030504040204" pitchFamily="50" charset="-128"/>
              </a:rPr>
              <a:t/>
            </a:r>
            <a:br>
              <a:rPr lang="en-US" altLang="ja-JP" sz="1400" dirty="0" smtClean="0">
                <a:latin typeface="Meiryo UI" panose="020B0604030504040204" pitchFamily="50" charset="-128"/>
                <a:ea typeface="Meiryo UI" panose="020B0604030504040204" pitchFamily="50" charset="-128"/>
              </a:rPr>
            </a:br>
            <a:r>
              <a:rPr lang="en-US" altLang="ja-JP" sz="1400" dirty="0" smtClean="0">
                <a:latin typeface="Meiryo UI" panose="020B0604030504040204" pitchFamily="50" charset="-128"/>
                <a:ea typeface="Meiryo UI" panose="020B0604030504040204" pitchFamily="50" charset="-128"/>
              </a:rPr>
              <a:t/>
            </a:r>
            <a:br>
              <a:rPr lang="en-US" altLang="ja-JP" sz="1400" dirty="0" smtClean="0">
                <a:latin typeface="Meiryo UI" panose="020B0604030504040204" pitchFamily="50" charset="-128"/>
                <a:ea typeface="Meiryo UI" panose="020B0604030504040204" pitchFamily="50" charset="-128"/>
              </a:rPr>
            </a:br>
            <a:r>
              <a:rPr lang="en-US" altLang="ja-JP" sz="1400" dirty="0" smtClean="0">
                <a:latin typeface="Meiryo UI" panose="020B0604030504040204" pitchFamily="50" charset="-128"/>
                <a:ea typeface="Meiryo UI" panose="020B0604030504040204" pitchFamily="50" charset="-128"/>
              </a:rPr>
              <a:t/>
            </a:r>
            <a:br>
              <a:rPr lang="en-US" altLang="ja-JP" sz="1400" dirty="0" smtClean="0">
                <a:latin typeface="Meiryo UI" panose="020B0604030504040204" pitchFamily="50" charset="-128"/>
                <a:ea typeface="Meiryo UI" panose="020B0604030504040204" pitchFamily="50" charset="-128"/>
              </a:rPr>
            </a:br>
            <a:r>
              <a:rPr lang="en-US" altLang="ja-JP" sz="1400" dirty="0" smtClean="0">
                <a:latin typeface="Meiryo UI" panose="020B0604030504040204" pitchFamily="50" charset="-128"/>
                <a:ea typeface="Meiryo UI" panose="020B0604030504040204" pitchFamily="50" charset="-128"/>
              </a:rPr>
              <a:t/>
            </a:r>
            <a:br>
              <a:rPr lang="en-US" altLang="ja-JP" sz="1400" dirty="0" smtClean="0">
                <a:latin typeface="Meiryo UI" panose="020B0604030504040204" pitchFamily="50" charset="-128"/>
                <a:ea typeface="Meiryo UI" panose="020B0604030504040204" pitchFamily="50" charset="-128"/>
              </a:rPr>
            </a:br>
            <a:r>
              <a:rPr lang="en-US" altLang="ja-JP" sz="1400" dirty="0" smtClean="0">
                <a:latin typeface="Meiryo UI" panose="020B0604030504040204" pitchFamily="50" charset="-128"/>
                <a:ea typeface="Meiryo UI" panose="020B0604030504040204" pitchFamily="50" charset="-128"/>
              </a:rPr>
              <a:t/>
            </a:r>
            <a:br>
              <a:rPr lang="en-US" altLang="ja-JP" sz="1400" dirty="0" smtClean="0">
                <a:latin typeface="Meiryo UI" panose="020B0604030504040204" pitchFamily="50" charset="-128"/>
                <a:ea typeface="Meiryo UI" panose="020B0604030504040204" pitchFamily="50" charset="-128"/>
              </a:rPr>
            </a:br>
            <a:r>
              <a:rPr lang="en-US" altLang="ja-JP" sz="1400" dirty="0" smtClean="0">
                <a:latin typeface="Meiryo UI" panose="020B0604030504040204" pitchFamily="50" charset="-128"/>
                <a:ea typeface="Meiryo UI" panose="020B0604030504040204" pitchFamily="50" charset="-128"/>
              </a:rPr>
              <a:t/>
            </a:r>
            <a:br>
              <a:rPr lang="en-US" altLang="ja-JP" sz="1400" dirty="0" smtClean="0">
                <a:latin typeface="Meiryo UI" panose="020B0604030504040204" pitchFamily="50" charset="-128"/>
                <a:ea typeface="Meiryo UI" panose="020B0604030504040204" pitchFamily="50" charset="-128"/>
              </a:rPr>
            </a:br>
            <a:r>
              <a:rPr lang="en-US" altLang="ja-JP" sz="1400" dirty="0" smtClean="0">
                <a:latin typeface="Meiryo UI" panose="020B0604030504040204" pitchFamily="50" charset="-128"/>
                <a:ea typeface="Meiryo UI" panose="020B0604030504040204" pitchFamily="50" charset="-128"/>
              </a:rPr>
              <a:t/>
            </a:r>
            <a:br>
              <a:rPr lang="en-US" altLang="ja-JP" sz="1400" dirty="0" smtClean="0">
                <a:latin typeface="Meiryo UI" panose="020B0604030504040204" pitchFamily="50" charset="-128"/>
                <a:ea typeface="Meiryo UI" panose="020B0604030504040204" pitchFamily="50" charset="-128"/>
              </a:rPr>
            </a:br>
            <a:r>
              <a:rPr lang="en-US" altLang="ja-JP" sz="1400" dirty="0" smtClean="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本番環境における初作業内容はなく、</a:t>
            </a:r>
            <a:r>
              <a:rPr lang="en-US" altLang="ja-JP" sz="1400" dirty="0">
                <a:latin typeface="Meiryo UI" panose="020B0604030504040204" pitchFamily="50" charset="-128"/>
                <a:ea typeface="Meiryo UI" panose="020B0604030504040204" pitchFamily="50" charset="-128"/>
              </a:rPr>
              <a:t>ST</a:t>
            </a:r>
            <a:r>
              <a:rPr lang="ja-JP" altLang="en-US" sz="1400" dirty="0">
                <a:latin typeface="Meiryo UI" panose="020B0604030504040204" pitchFamily="50" charset="-128"/>
                <a:ea typeface="Meiryo UI" panose="020B0604030504040204" pitchFamily="50" charset="-128"/>
              </a:rPr>
              <a:t>環境での作業手順の</a:t>
            </a:r>
            <a:r>
              <a:rPr lang="ja-JP" altLang="en-US" sz="1400" dirty="0" smtClean="0">
                <a:latin typeface="Meiryo UI" panose="020B0604030504040204" pitchFamily="50" charset="-128"/>
                <a:ea typeface="Meiryo UI" panose="020B0604030504040204" pitchFamily="50" charset="-128"/>
              </a:rPr>
              <a:t>確認済み</a:t>
            </a:r>
            <a:endParaRPr lang="en-US" altLang="ja-JP" sz="1400" dirty="0" smtClean="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r>
              <a:rPr lang="en-US" altLang="ja-JP" sz="1400" dirty="0" smtClean="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本リリースに関わるデータ移行はリリース作業とは別に事前に行っておく</a:t>
            </a:r>
            <a:endParaRPr lang="en-US" altLang="ja-JP" sz="1400" dirty="0" smtClean="0">
              <a:latin typeface="Meiryo UI" panose="020B0604030504040204" pitchFamily="50" charset="-128"/>
              <a:ea typeface="Meiryo UI" panose="020B0604030504040204" pitchFamily="50" charset="-128"/>
            </a:endParaRPr>
          </a:p>
        </p:txBody>
      </p:sp>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本番環境リリース作業</a:t>
            </a:r>
            <a:endParaRPr lang="ja-JP" altLang="en-US" sz="1800" b="1" dirty="0">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1447141482"/>
              </p:ext>
            </p:extLst>
          </p:nvPr>
        </p:nvGraphicFramePr>
        <p:xfrm>
          <a:off x="812804" y="1167030"/>
          <a:ext cx="8503076" cy="1645920"/>
        </p:xfrm>
        <a:graphic>
          <a:graphicData uri="http://schemas.openxmlformats.org/drawingml/2006/table">
            <a:tbl>
              <a:tblPr firstRow="1" bandRow="1">
                <a:tableStyleId>{5940675A-B579-460E-94D1-54222C63F5DA}</a:tableStyleId>
              </a:tblPr>
              <a:tblGrid>
                <a:gridCol w="1267143">
                  <a:extLst>
                    <a:ext uri="{9D8B030D-6E8A-4147-A177-3AD203B41FA5}">
                      <a16:colId xmlns:a16="http://schemas.microsoft.com/office/drawing/2014/main" val="1122922543"/>
                    </a:ext>
                  </a:extLst>
                </a:gridCol>
                <a:gridCol w="5304465">
                  <a:extLst>
                    <a:ext uri="{9D8B030D-6E8A-4147-A177-3AD203B41FA5}">
                      <a16:colId xmlns:a16="http://schemas.microsoft.com/office/drawing/2014/main" val="1901548244"/>
                    </a:ext>
                  </a:extLst>
                </a:gridCol>
                <a:gridCol w="1931468">
                  <a:extLst>
                    <a:ext uri="{9D8B030D-6E8A-4147-A177-3AD203B41FA5}">
                      <a16:colId xmlns:a16="http://schemas.microsoft.com/office/drawing/2014/main" val="3897804802"/>
                    </a:ext>
                  </a:extLst>
                </a:gridCol>
              </a:tblGrid>
              <a:tr h="0">
                <a:tc>
                  <a:txBody>
                    <a:bodyPr/>
                    <a:lstStyle/>
                    <a:p>
                      <a:r>
                        <a:rPr kumimoji="1" lang="ja-JP" altLang="en-US" sz="1200" b="1" dirty="0" smtClean="0">
                          <a:latin typeface="Meiryo UI" panose="020B0604030504040204" pitchFamily="50" charset="-128"/>
                          <a:ea typeface="Meiryo UI" panose="020B0604030504040204" pitchFamily="50" charset="-128"/>
                        </a:rPr>
                        <a:t>ロール名</a:t>
                      </a:r>
                      <a:endParaRPr kumimoji="1" lang="ja-JP" altLang="en-US" sz="12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ja-JP" altLang="en-US" sz="1200" b="1" dirty="0" smtClean="0">
                          <a:latin typeface="Meiryo UI" panose="020B0604030504040204" pitchFamily="50" charset="-128"/>
                          <a:ea typeface="Meiryo UI" panose="020B0604030504040204" pitchFamily="50" charset="-128"/>
                        </a:rPr>
                        <a:t>ロール</a:t>
                      </a:r>
                      <a:endParaRPr kumimoji="1" lang="ja-JP" altLang="en-US" sz="12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ja-JP" altLang="en-US" sz="1200" b="1" dirty="0" smtClean="0">
                          <a:latin typeface="Meiryo UI" panose="020B0604030504040204" pitchFamily="50" charset="-128"/>
                          <a:ea typeface="Meiryo UI" panose="020B0604030504040204" pitchFamily="50" charset="-128"/>
                        </a:rPr>
                        <a:t>担当者</a:t>
                      </a:r>
                      <a:endParaRPr kumimoji="1" lang="ja-JP" altLang="en-US" sz="1200" b="1"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3434522661"/>
                  </a:ext>
                </a:extLst>
              </a:tr>
              <a:tr h="207096">
                <a:tc>
                  <a:txBody>
                    <a:bodyPr/>
                    <a:lstStyle/>
                    <a:p>
                      <a:r>
                        <a:rPr kumimoji="1" lang="ja-JP" altLang="en-US" sz="1200" dirty="0" smtClean="0">
                          <a:latin typeface="Meiryo UI" panose="020B0604030504040204" pitchFamily="50" charset="-128"/>
                          <a:ea typeface="Meiryo UI" panose="020B0604030504040204" pitchFamily="50" charset="-128"/>
                        </a:rPr>
                        <a:t>リリース責任者</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リリース作業全体において、作業の妥当性の担保、および、問題発生時のハンドリングを行う。</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井上裕文</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59240022"/>
                  </a:ext>
                </a:extLst>
              </a:tr>
              <a:tr h="207096">
                <a:tc>
                  <a:txBody>
                    <a:bodyPr/>
                    <a:lstStyle/>
                    <a:p>
                      <a:r>
                        <a:rPr kumimoji="1" lang="ja-JP" altLang="en-US" sz="1200" dirty="0" smtClean="0">
                          <a:latin typeface="Meiryo UI" panose="020B0604030504040204" pitchFamily="50" charset="-128"/>
                          <a:ea typeface="Meiryo UI" panose="020B0604030504040204" pitchFamily="50" charset="-128"/>
                        </a:rPr>
                        <a:t>リリース確認者</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リリースの各作業において、リリース実施者の作業に不備がないことを確認し、リリース責任者へ作業結果の報告を行う。</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山下咲子</a:t>
                      </a: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08723217"/>
                  </a:ext>
                </a:extLst>
              </a:tr>
              <a:tr h="207096">
                <a:tc>
                  <a:txBody>
                    <a:bodyPr/>
                    <a:lstStyle/>
                    <a:p>
                      <a:r>
                        <a:rPr kumimoji="1" lang="ja-JP" altLang="en-US" sz="1200" dirty="0" smtClean="0">
                          <a:latin typeface="Meiryo UI" panose="020B0604030504040204" pitchFamily="50" charset="-128"/>
                          <a:ea typeface="Meiryo UI" panose="020B0604030504040204" pitchFamily="50" charset="-128"/>
                        </a:rPr>
                        <a:t>リリース実施者</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リリース手順に従いリリース作業を実施し、作業結果が想定通りであったか、そうでなかったかリリース確認者へ報告を行う。</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システム</a:t>
                      </a:r>
                      <a:r>
                        <a:rPr kumimoji="1" lang="en-US" altLang="ja-JP" sz="1200" dirty="0" smtClean="0">
                          <a:latin typeface="Meiryo UI" panose="020B0604030504040204" pitchFamily="50" charset="-128"/>
                          <a:ea typeface="Meiryo UI" panose="020B0604030504040204" pitchFamily="50" charset="-128"/>
                        </a:rPr>
                        <a:t>Tm</a:t>
                      </a:r>
                      <a:r>
                        <a:rPr kumimoji="1" lang="ja-JP" altLang="en-US" sz="1200" dirty="0" smtClean="0">
                          <a:latin typeface="Meiryo UI" panose="020B0604030504040204" pitchFamily="50" charset="-128"/>
                          <a:ea typeface="Meiryo UI" panose="020B0604030504040204" pitchFamily="50" charset="-128"/>
                        </a:rPr>
                        <a:t>、緒方一幸</a:t>
                      </a: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85528100"/>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4240549986"/>
              </p:ext>
            </p:extLst>
          </p:nvPr>
        </p:nvGraphicFramePr>
        <p:xfrm>
          <a:off x="812804" y="3584622"/>
          <a:ext cx="8503076" cy="2011680"/>
        </p:xfrm>
        <a:graphic>
          <a:graphicData uri="http://schemas.openxmlformats.org/drawingml/2006/table">
            <a:tbl>
              <a:tblPr firstRow="1" bandRow="1">
                <a:tableStyleId>{5940675A-B579-460E-94D1-54222C63F5DA}</a:tableStyleId>
              </a:tblPr>
              <a:tblGrid>
                <a:gridCol w="1771370">
                  <a:extLst>
                    <a:ext uri="{9D8B030D-6E8A-4147-A177-3AD203B41FA5}">
                      <a16:colId xmlns:a16="http://schemas.microsoft.com/office/drawing/2014/main" val="1122922543"/>
                    </a:ext>
                  </a:extLst>
                </a:gridCol>
                <a:gridCol w="4564049">
                  <a:extLst>
                    <a:ext uri="{9D8B030D-6E8A-4147-A177-3AD203B41FA5}">
                      <a16:colId xmlns:a16="http://schemas.microsoft.com/office/drawing/2014/main" val="1901548244"/>
                    </a:ext>
                  </a:extLst>
                </a:gridCol>
                <a:gridCol w="1201923">
                  <a:extLst>
                    <a:ext uri="{9D8B030D-6E8A-4147-A177-3AD203B41FA5}">
                      <a16:colId xmlns:a16="http://schemas.microsoft.com/office/drawing/2014/main" val="3897804802"/>
                    </a:ext>
                  </a:extLst>
                </a:gridCol>
                <a:gridCol w="965734">
                  <a:extLst>
                    <a:ext uri="{9D8B030D-6E8A-4147-A177-3AD203B41FA5}">
                      <a16:colId xmlns:a16="http://schemas.microsoft.com/office/drawing/2014/main" val="1566020905"/>
                    </a:ext>
                  </a:extLst>
                </a:gridCol>
              </a:tblGrid>
              <a:tr h="0">
                <a:tc>
                  <a:txBody>
                    <a:bodyPr/>
                    <a:lstStyle/>
                    <a:p>
                      <a:r>
                        <a:rPr kumimoji="1" lang="ja-JP" altLang="en-US" sz="1200" b="1" dirty="0" smtClean="0">
                          <a:latin typeface="Meiryo UI" panose="020B0604030504040204" pitchFamily="50" charset="-128"/>
                          <a:ea typeface="Meiryo UI" panose="020B0604030504040204" pitchFamily="50" charset="-128"/>
                        </a:rPr>
                        <a:t>作業名</a:t>
                      </a:r>
                      <a:endParaRPr kumimoji="1" lang="ja-JP" altLang="en-US" sz="12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ja-JP" altLang="en-US" sz="1200" b="1" dirty="0" smtClean="0">
                          <a:latin typeface="Meiryo UI" panose="020B0604030504040204" pitchFamily="50" charset="-128"/>
                          <a:ea typeface="Meiryo UI" panose="020B0604030504040204" pitchFamily="50" charset="-128"/>
                        </a:rPr>
                        <a:t>作業内容</a:t>
                      </a:r>
                      <a:endParaRPr kumimoji="1" lang="ja-JP" altLang="en-US" sz="12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ja-JP" altLang="en-US" sz="1200" b="1" dirty="0" smtClean="0">
                          <a:latin typeface="Meiryo UI" panose="020B0604030504040204" pitchFamily="50" charset="-128"/>
                          <a:ea typeface="Meiryo UI" panose="020B0604030504040204" pitchFamily="50" charset="-128"/>
                        </a:rPr>
                        <a:t>作業予定時間</a:t>
                      </a:r>
                      <a:endParaRPr kumimoji="1" lang="ja-JP" altLang="en-US" sz="12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ja-JP" altLang="en-US" sz="1200" b="1" dirty="0" smtClean="0">
                          <a:latin typeface="Meiryo UI" panose="020B0604030504040204" pitchFamily="50" charset="-128"/>
                          <a:ea typeface="Meiryo UI" panose="020B0604030504040204" pitchFamily="50" charset="-128"/>
                        </a:rPr>
                        <a:t>作業実施者</a:t>
                      </a:r>
                      <a:endParaRPr kumimoji="1" lang="ja-JP" altLang="en-US" sz="1200" b="1"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3434522661"/>
                  </a:ext>
                </a:extLst>
              </a:tr>
              <a:tr h="207096">
                <a:tc>
                  <a:txBody>
                    <a:bodyPr/>
                    <a:lstStyle/>
                    <a:p>
                      <a:r>
                        <a:rPr kumimoji="1" lang="en-US" altLang="ja-JP" sz="1200" dirty="0" smtClean="0">
                          <a:latin typeface="Meiryo UI" panose="020B0604030504040204" pitchFamily="50" charset="-128"/>
                          <a:ea typeface="Meiryo UI" panose="020B0604030504040204" pitchFamily="50" charset="-128"/>
                        </a:rPr>
                        <a:t>python_project</a:t>
                      </a:r>
                      <a:r>
                        <a:rPr kumimoji="1" lang="ja-JP" altLang="en-US" sz="1200" dirty="0" smtClean="0">
                          <a:latin typeface="Meiryo UI" panose="020B0604030504040204" pitchFamily="50" charset="-128"/>
                          <a:ea typeface="Meiryo UI" panose="020B0604030504040204" pitchFamily="50" charset="-128"/>
                        </a:rPr>
                        <a:t>更新</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リリース資材格納→プロジェクト圧縮ファイル格納→プロジェクト圧縮ファイル解凍→デプロイバッチ実行</a:t>
                      </a:r>
                    </a:p>
                  </a:txBody>
                  <a:tcPr/>
                </a:tc>
                <a:tc>
                  <a:txBody>
                    <a:bodyPr/>
                    <a:lstStyle/>
                    <a:p>
                      <a:r>
                        <a:rPr kumimoji="1" lang="en-US" altLang="ja-JP" sz="1200" dirty="0" smtClean="0">
                          <a:latin typeface="Meiryo UI" panose="020B0604030504040204" pitchFamily="50" charset="-128"/>
                          <a:ea typeface="Meiryo UI" panose="020B0604030504040204" pitchFamily="50" charset="-128"/>
                        </a:rPr>
                        <a:t>20</a:t>
                      </a:r>
                      <a:r>
                        <a:rPr kumimoji="1" lang="ja-JP" altLang="en-US" sz="1200" dirty="0" smtClean="0">
                          <a:latin typeface="Meiryo UI" panose="020B0604030504040204" pitchFamily="50" charset="-128"/>
                          <a:ea typeface="Meiryo UI" panose="020B0604030504040204" pitchFamily="50" charset="-128"/>
                        </a:rPr>
                        <a:t>分</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システム</a:t>
                      </a:r>
                      <a:r>
                        <a:rPr kumimoji="1" lang="en-US" altLang="ja-JP" sz="1200" dirty="0" smtClean="0">
                          <a:latin typeface="Meiryo UI" panose="020B0604030504040204" pitchFamily="50" charset="-128"/>
                          <a:ea typeface="Meiryo UI" panose="020B0604030504040204" pitchFamily="50" charset="-128"/>
                        </a:rPr>
                        <a:t>Tm</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59240022"/>
                  </a:ext>
                </a:extLst>
              </a:tr>
              <a:tr h="207096">
                <a:tc>
                  <a:txBody>
                    <a:bodyPr/>
                    <a:lstStyle/>
                    <a:p>
                      <a:r>
                        <a:rPr kumimoji="1" lang="en-US" altLang="ja-JP" sz="1200" dirty="0" smtClean="0">
                          <a:latin typeface="Meiryo UI" panose="020B0604030504040204" pitchFamily="50" charset="-128"/>
                          <a:ea typeface="Meiryo UI" panose="020B0604030504040204" pitchFamily="50" charset="-128"/>
                        </a:rPr>
                        <a:t>DDL</a:t>
                      </a:r>
                      <a:r>
                        <a:rPr kumimoji="1" lang="ja-JP" altLang="en-US" sz="1200" dirty="0" smtClean="0">
                          <a:latin typeface="Meiryo UI" panose="020B0604030504040204" pitchFamily="50" charset="-128"/>
                          <a:ea typeface="Meiryo UI" panose="020B0604030504040204" pitchFamily="50" charset="-128"/>
                        </a:rPr>
                        <a:t>適用（</a:t>
                      </a:r>
                      <a:r>
                        <a:rPr lang="en-US" altLang="ja-JP" sz="1200" dirty="0" smtClean="0">
                          <a:latin typeface="Meiryo UI" panose="020B0604030504040204" pitchFamily="50" charset="-128"/>
                          <a:ea typeface="Meiryo UI" panose="020B0604030504040204" pitchFamily="50" charset="-128"/>
                        </a:rPr>
                        <a:t>mildb1</a:t>
                      </a:r>
                      <a:r>
                        <a:rPr kumimoji="1" lang="ja-JP" altLang="en-US" sz="1200" dirty="0" smtClean="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DDL</a:t>
                      </a:r>
                      <a:r>
                        <a:rPr kumimoji="1" lang="ja-JP" altLang="en-US" sz="1200" dirty="0" smtClean="0">
                          <a:latin typeface="Meiryo UI" panose="020B0604030504040204" pitchFamily="50" charset="-128"/>
                          <a:ea typeface="Meiryo UI" panose="020B0604030504040204" pitchFamily="50" charset="-128"/>
                        </a:rPr>
                        <a:t>適用→フロー制御デフォルト値設定</a:t>
                      </a:r>
                    </a:p>
                  </a:txBody>
                  <a:tcPr/>
                </a:tc>
                <a:tc>
                  <a:txBody>
                    <a:bodyPr/>
                    <a:lstStyle/>
                    <a:p>
                      <a:r>
                        <a:rPr kumimoji="1" lang="en-US" altLang="ja-JP" sz="1200" dirty="0" smtClean="0">
                          <a:latin typeface="Meiryo UI" panose="020B0604030504040204" pitchFamily="50" charset="-128"/>
                          <a:ea typeface="Meiryo UI" panose="020B0604030504040204" pitchFamily="50" charset="-128"/>
                        </a:rPr>
                        <a:t>10</a:t>
                      </a:r>
                      <a:r>
                        <a:rPr kumimoji="1" lang="ja-JP" altLang="en-US" sz="1200" dirty="0" smtClean="0">
                          <a:latin typeface="Meiryo UI" panose="020B0604030504040204" pitchFamily="50" charset="-128"/>
                          <a:ea typeface="Meiryo UI" panose="020B0604030504040204" pitchFamily="50" charset="-128"/>
                        </a:rPr>
                        <a:t>分</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システム</a:t>
                      </a:r>
                      <a:r>
                        <a:rPr kumimoji="1" lang="en-US" altLang="ja-JP" sz="1200" dirty="0" smtClean="0">
                          <a:latin typeface="Meiryo UI" panose="020B0604030504040204" pitchFamily="50" charset="-128"/>
                          <a:ea typeface="Meiryo UI" panose="020B0604030504040204" pitchFamily="50" charset="-128"/>
                        </a:rPr>
                        <a:t>Tm</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08723217"/>
                  </a:ext>
                </a:extLst>
              </a:tr>
              <a:tr h="207096">
                <a:tc>
                  <a:txBody>
                    <a:bodyPr/>
                    <a:lstStyle/>
                    <a:p>
                      <a:r>
                        <a:rPr kumimoji="1" lang="en-US" altLang="ja-JP" sz="1200" dirty="0" smtClean="0">
                          <a:latin typeface="Meiryo UI" panose="020B0604030504040204" pitchFamily="50" charset="-128"/>
                          <a:ea typeface="Meiryo UI" panose="020B0604030504040204" pitchFamily="50" charset="-128"/>
                        </a:rPr>
                        <a:t>DDL</a:t>
                      </a:r>
                      <a:r>
                        <a:rPr kumimoji="1" lang="ja-JP" altLang="en-US" sz="1200" dirty="0" smtClean="0">
                          <a:latin typeface="Meiryo UI" panose="020B0604030504040204" pitchFamily="50" charset="-128"/>
                          <a:ea typeface="Meiryo UI" panose="020B0604030504040204" pitchFamily="50" charset="-128"/>
                        </a:rPr>
                        <a:t>適用（</a:t>
                      </a:r>
                      <a:r>
                        <a:rPr lang="en-US" altLang="ja-JP" sz="1200" dirty="0" smtClean="0">
                          <a:latin typeface="Meiryo UI" panose="020B0604030504040204" pitchFamily="50" charset="-128"/>
                          <a:ea typeface="Meiryo UI" panose="020B0604030504040204" pitchFamily="50" charset="-128"/>
                        </a:rPr>
                        <a:t>mildb2</a:t>
                      </a:r>
                      <a:r>
                        <a:rPr kumimoji="1" lang="ja-JP" altLang="en-US" sz="1200" dirty="0" smtClean="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DDL</a:t>
                      </a:r>
                      <a:r>
                        <a:rPr kumimoji="1" lang="ja-JP" altLang="en-US" sz="1200" dirty="0" smtClean="0">
                          <a:latin typeface="Meiryo UI" panose="020B0604030504040204" pitchFamily="50" charset="-128"/>
                          <a:ea typeface="Meiryo UI" panose="020B0604030504040204" pitchFamily="50" charset="-128"/>
                        </a:rPr>
                        <a:t>適用</a:t>
                      </a:r>
                    </a:p>
                  </a:txBody>
                  <a:tcPr/>
                </a:tc>
                <a:tc>
                  <a:txBody>
                    <a:bodyPr/>
                    <a:lstStyle/>
                    <a:p>
                      <a:r>
                        <a:rPr kumimoji="1" lang="en-US" altLang="ja-JP" sz="1200" dirty="0" smtClean="0">
                          <a:latin typeface="Meiryo UI" panose="020B0604030504040204" pitchFamily="50" charset="-128"/>
                          <a:ea typeface="Meiryo UI" panose="020B0604030504040204" pitchFamily="50" charset="-128"/>
                        </a:rPr>
                        <a:t>10</a:t>
                      </a:r>
                      <a:r>
                        <a:rPr kumimoji="1" lang="ja-JP" altLang="en-US" sz="1200" dirty="0" smtClean="0">
                          <a:latin typeface="Meiryo UI" panose="020B0604030504040204" pitchFamily="50" charset="-128"/>
                          <a:ea typeface="Meiryo UI" panose="020B0604030504040204" pitchFamily="50" charset="-128"/>
                        </a:rPr>
                        <a:t>分</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緒方一幸</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758217278"/>
                  </a:ext>
                </a:extLst>
              </a:tr>
              <a:tr h="207096">
                <a:tc>
                  <a:txBody>
                    <a:bodyPr/>
                    <a:lstStyle/>
                    <a:p>
                      <a:r>
                        <a:rPr kumimoji="1" lang="en-US" altLang="ja-JP" sz="1200" dirty="0" smtClean="0">
                          <a:latin typeface="Meiryo UI" panose="020B0604030504040204" pitchFamily="50" charset="-128"/>
                          <a:ea typeface="Meiryo UI" panose="020B0604030504040204" pitchFamily="50" charset="-128"/>
                        </a:rPr>
                        <a:t>Hinemos</a:t>
                      </a:r>
                      <a:r>
                        <a:rPr kumimoji="1" lang="ja-JP" altLang="en-US" sz="1200" dirty="0" smtClean="0">
                          <a:latin typeface="Meiryo UI" panose="020B0604030504040204" pitchFamily="50" charset="-128"/>
                          <a:ea typeface="Meiryo UI" panose="020B0604030504040204" pitchFamily="50" charset="-128"/>
                        </a:rPr>
                        <a:t>ジョブ設定</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新規ジョブネットのインポート→登録結果のエクスポート</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20</a:t>
                      </a:r>
                      <a:r>
                        <a:rPr kumimoji="1" lang="ja-JP" altLang="en-US" sz="1200" dirty="0" smtClean="0">
                          <a:latin typeface="Meiryo UI" panose="020B0604030504040204" pitchFamily="50" charset="-128"/>
                          <a:ea typeface="Meiryo UI" panose="020B0604030504040204" pitchFamily="50" charset="-128"/>
                        </a:rPr>
                        <a:t>分</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56987" rtl="0" eaLnBrk="1" fontAlgn="auto" latinLnBrk="0" hangingPunct="1">
                        <a:lnSpc>
                          <a:spcPct val="100000"/>
                        </a:lnSpc>
                        <a:spcBef>
                          <a:spcPts val="0"/>
                        </a:spcBef>
                        <a:spcAft>
                          <a:spcPts val="0"/>
                        </a:spcAft>
                        <a:buClrTx/>
                        <a:buSzTx/>
                        <a:buFontTx/>
                        <a:buNone/>
                        <a:tabLst/>
                        <a:defRPr/>
                      </a:pPr>
                      <a:r>
                        <a:rPr kumimoji="1" lang="ja-JP" altLang="en-US" sz="1200" dirty="0" smtClean="0">
                          <a:latin typeface="Meiryo UI" panose="020B0604030504040204" pitchFamily="50" charset="-128"/>
                          <a:ea typeface="Meiryo UI" panose="020B0604030504040204" pitchFamily="50" charset="-128"/>
                        </a:rPr>
                        <a:t>システム</a:t>
                      </a:r>
                      <a:r>
                        <a:rPr kumimoji="1" lang="en-US" altLang="ja-JP" sz="1200" dirty="0" smtClean="0">
                          <a:latin typeface="Meiryo UI" panose="020B0604030504040204" pitchFamily="50" charset="-128"/>
                          <a:ea typeface="Meiryo UI" panose="020B0604030504040204" pitchFamily="50" charset="-128"/>
                        </a:rPr>
                        <a:t>Tm</a:t>
                      </a:r>
                      <a:endParaRPr kumimoji="1" lang="ja-JP" altLang="en-US"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85528100"/>
                  </a:ext>
                </a:extLst>
              </a:tr>
              <a:tr h="207096">
                <a:tc>
                  <a:txBody>
                    <a:bodyPr/>
                    <a:lstStyle/>
                    <a:p>
                      <a:r>
                        <a:rPr kumimoji="1" lang="ja-JP" altLang="en-US" sz="1200" dirty="0" smtClean="0">
                          <a:latin typeface="Meiryo UI" panose="020B0604030504040204" pitchFamily="50" charset="-128"/>
                          <a:ea typeface="Meiryo UI" panose="020B0604030504040204" pitchFamily="50" charset="-128"/>
                        </a:rPr>
                        <a:t>動作確認</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ジョブ実行結果確認　</a:t>
                      </a: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詳細は次ページ参照</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56987" rtl="0" eaLnBrk="1" fontAlgn="auto" latinLnBrk="0" hangingPunct="1">
                        <a:lnSpc>
                          <a:spcPct val="100000"/>
                        </a:lnSpc>
                        <a:spcBef>
                          <a:spcPts val="0"/>
                        </a:spcBef>
                        <a:spcAft>
                          <a:spcPts val="0"/>
                        </a:spcAft>
                        <a:buClrTx/>
                        <a:buSzTx/>
                        <a:buFontTx/>
                        <a:buNone/>
                        <a:tabLst/>
                        <a:defRPr/>
                      </a:pPr>
                      <a:r>
                        <a:rPr kumimoji="1" lang="ja-JP" altLang="en-US" sz="1200" dirty="0" smtClean="0">
                          <a:solidFill>
                            <a:srgbClr val="FF0000"/>
                          </a:solidFill>
                          <a:latin typeface="Meiryo UI" panose="020B0604030504040204" pitchFamily="50" charset="-128"/>
                          <a:ea typeface="Meiryo UI" panose="020B0604030504040204" pitchFamily="50" charset="-128"/>
                        </a:rPr>
                        <a:t>リリース当日から順次実行</a:t>
                      </a:r>
                    </a:p>
                  </a:txBody>
                  <a:tcPr/>
                </a:tc>
                <a:tc>
                  <a:txBody>
                    <a:bodyPr/>
                    <a:lstStyle/>
                    <a:p>
                      <a:r>
                        <a:rPr kumimoji="1" lang="ja-JP" altLang="en-US" sz="1200" dirty="0" smtClean="0">
                          <a:latin typeface="Meiryo UI" panose="020B0604030504040204" pitchFamily="50" charset="-128"/>
                          <a:ea typeface="Meiryo UI" panose="020B0604030504040204" pitchFamily="50" charset="-128"/>
                        </a:rPr>
                        <a:t>緒方一幸</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39691643"/>
                  </a:ext>
                </a:extLst>
              </a:tr>
            </a:tbl>
          </a:graphicData>
        </a:graphic>
      </p:graphicFrame>
    </p:spTree>
    <p:extLst>
      <p:ext uri="{BB962C8B-B14F-4D97-AF65-F5344CB8AC3E}">
        <p14:creationId xmlns:p14="http://schemas.microsoft.com/office/powerpoint/2010/main" val="38514978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動作確認作業</a:t>
            </a:r>
            <a:endParaRPr lang="ja-JP" altLang="en-US" sz="1800" b="1" dirty="0">
              <a:latin typeface="Meiryo UI" panose="020B0604030504040204" pitchFamily="50" charset="-128"/>
              <a:ea typeface="Meiryo UI" panose="020B0604030504040204" pitchFamily="50" charset="-128"/>
            </a:endParaRPr>
          </a:p>
        </p:txBody>
      </p:sp>
      <p:sp>
        <p:nvSpPr>
          <p:cNvPr id="8"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改修した機能（ジョブネット）に対する動作確認の内容と初回実施予定日は以下の通り。</a:t>
            </a:r>
            <a:endParaRPr lang="en-US" altLang="ja-JP" dirty="0" smtClean="0">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本番環境リリース、動作確認作業の</a:t>
            </a:r>
            <a:r>
              <a:rPr lang="ja-JP" altLang="en-US" dirty="0">
                <a:latin typeface="Meiryo UI" panose="020B0604030504040204" pitchFamily="50" charset="-128"/>
                <a:ea typeface="Meiryo UI" panose="020B0604030504040204" pitchFamily="50" charset="-128"/>
              </a:rPr>
              <a:t>結果についてメールにて報告する</a:t>
            </a:r>
            <a:r>
              <a:rPr lang="ja-JP" altLang="en-US" dirty="0" smtClean="0">
                <a:latin typeface="Meiryo UI" panose="020B0604030504040204" pitchFamily="50" charset="-128"/>
                <a:ea typeface="Meiryo UI" panose="020B0604030504040204" pitchFamily="50" charset="-128"/>
              </a:rPr>
              <a:t>。</a:t>
            </a:r>
            <a:endParaRPr lang="en-US" altLang="ja-JP" dirty="0" smtClean="0">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動作確認作業において受託領域の</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にアクセスがないことを確認する。</a:t>
            </a:r>
            <a:endParaRPr lang="en-US" altLang="ja-JP" dirty="0">
              <a:latin typeface="Meiryo UI" panose="020B0604030504040204" pitchFamily="50" charset="-128"/>
              <a:ea typeface="Meiryo UI" panose="020B0604030504040204" pitchFamily="50" charset="-128"/>
            </a:endParaRPr>
          </a:p>
        </p:txBody>
      </p:sp>
      <p:graphicFrame>
        <p:nvGraphicFramePr>
          <p:cNvPr id="7" name="表 6"/>
          <p:cNvGraphicFramePr>
            <a:graphicFrameLocks noGrp="1"/>
          </p:cNvGraphicFramePr>
          <p:nvPr>
            <p:extLst/>
          </p:nvPr>
        </p:nvGraphicFramePr>
        <p:xfrm>
          <a:off x="369881" y="1769717"/>
          <a:ext cx="8869536" cy="4507124"/>
        </p:xfrm>
        <a:graphic>
          <a:graphicData uri="http://schemas.openxmlformats.org/drawingml/2006/table">
            <a:tbl>
              <a:tblPr firstRow="1" bandRow="1">
                <a:tableStyleId>{5940675A-B579-460E-94D1-54222C63F5DA}</a:tableStyleId>
              </a:tblPr>
              <a:tblGrid>
                <a:gridCol w="620041">
                  <a:extLst>
                    <a:ext uri="{9D8B030D-6E8A-4147-A177-3AD203B41FA5}">
                      <a16:colId xmlns:a16="http://schemas.microsoft.com/office/drawing/2014/main" val="1901548244"/>
                    </a:ext>
                  </a:extLst>
                </a:gridCol>
                <a:gridCol w="2027076">
                  <a:extLst>
                    <a:ext uri="{9D8B030D-6E8A-4147-A177-3AD203B41FA5}">
                      <a16:colId xmlns:a16="http://schemas.microsoft.com/office/drawing/2014/main" val="936978207"/>
                    </a:ext>
                  </a:extLst>
                </a:gridCol>
                <a:gridCol w="4151647">
                  <a:extLst>
                    <a:ext uri="{9D8B030D-6E8A-4147-A177-3AD203B41FA5}">
                      <a16:colId xmlns:a16="http://schemas.microsoft.com/office/drawing/2014/main" val="3897804802"/>
                    </a:ext>
                  </a:extLst>
                </a:gridCol>
                <a:gridCol w="2070772">
                  <a:extLst>
                    <a:ext uri="{9D8B030D-6E8A-4147-A177-3AD203B41FA5}">
                      <a16:colId xmlns:a16="http://schemas.microsoft.com/office/drawing/2014/main" val="2486878908"/>
                    </a:ext>
                  </a:extLst>
                </a:gridCol>
              </a:tblGrid>
              <a:tr h="269483">
                <a:tc gridSpan="2">
                  <a:txBody>
                    <a:bodyPr/>
                    <a:lstStyle/>
                    <a:p>
                      <a:r>
                        <a:rPr kumimoji="1" lang="ja-JP" altLang="en-US" sz="1400" b="1" dirty="0" smtClean="0">
                          <a:latin typeface="Meiryo UI" panose="020B0604030504040204" pitchFamily="50" charset="-128"/>
                          <a:ea typeface="Meiryo UI" panose="020B0604030504040204" pitchFamily="50" charset="-128"/>
                        </a:rPr>
                        <a:t>機能（ジョブネット）</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a:txBody>
                    <a:bodyPr/>
                    <a:lstStyle/>
                    <a:p>
                      <a:r>
                        <a:rPr kumimoji="1" lang="ja-JP" altLang="en-US" sz="1400" b="1" dirty="0" smtClean="0">
                          <a:latin typeface="Meiryo UI" panose="020B0604030504040204" pitchFamily="50" charset="-128"/>
                          <a:ea typeface="Meiryo UI" panose="020B0604030504040204" pitchFamily="50" charset="-128"/>
                        </a:rPr>
                        <a:t>動作確認内容</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ja-JP" altLang="en-US" sz="1400" b="1" dirty="0" smtClean="0">
                          <a:latin typeface="Meiryo UI" panose="020B0604030504040204" pitchFamily="50" charset="-128"/>
                          <a:ea typeface="Meiryo UI" panose="020B0604030504040204" pitchFamily="50" charset="-128"/>
                        </a:rPr>
                        <a:t>初回実施予定日</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3434522661"/>
                  </a:ext>
                </a:extLst>
              </a:tr>
              <a:tr h="565914">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lang="en-US" altLang="ja-JP" sz="1200" dirty="0" smtClean="0">
                          <a:latin typeface="Meiryo UI" panose="020B0604030504040204" pitchFamily="50" charset="-128"/>
                          <a:ea typeface="Meiryo UI" panose="020B0604030504040204" pitchFamily="50" charset="-128"/>
                        </a:rPr>
                        <a:t>1-1</a:t>
                      </a:r>
                      <a:endParaRPr lang="ja-JP" altLang="en-US" sz="1200" dirty="0" smtClean="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処理対象施設マスタ作成ジョブネット</a:t>
                      </a:r>
                      <a:endParaRPr lang="ja-JP" altLang="en-US" sz="1200" dirty="0">
                        <a:latin typeface="Meiryo UI" panose="020B0604030504040204" pitchFamily="50" charset="-128"/>
                        <a:ea typeface="Meiryo UI" panose="020B0604030504040204" pitchFamily="50" charset="-128"/>
                      </a:endParaRPr>
                    </a:p>
                  </a:txBody>
                  <a:tcPr/>
                </a:tc>
                <a:tc>
                  <a:txBody>
                    <a:bodyPr/>
                    <a:lstStyle/>
                    <a:p>
                      <a:pPr marL="285750" indent="-285750">
                        <a:buFont typeface="Arial" panose="020B0604020202020204" pitchFamily="34" charset="0"/>
                        <a:buChar char="•"/>
                      </a:pPr>
                      <a:r>
                        <a:rPr kumimoji="1" lang="ja-JP" altLang="en-US" sz="1200" dirty="0" smtClean="0">
                          <a:latin typeface="Meiryo UI" panose="020B0604030504040204" pitchFamily="50" charset="-128"/>
                          <a:ea typeface="Meiryo UI" panose="020B0604030504040204" pitchFamily="50" charset="-128"/>
                        </a:rPr>
                        <a:t>処理対象施設管理マスタの設定内容を基に処理対象施設マスタを作成する。</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indent="0">
                        <a:buFont typeface="Arial" panose="020B0604020202020204" pitchFamily="34" charset="0"/>
                        <a:buNone/>
                      </a:pPr>
                      <a:r>
                        <a:rPr kumimoji="1" lang="ja-JP" altLang="en-US" sz="1200" dirty="0" smtClean="0">
                          <a:latin typeface="Meiryo UI" panose="020B0604030504040204" pitchFamily="50" charset="-128"/>
                          <a:ea typeface="Meiryo UI" panose="020B0604030504040204" pitchFamily="50" charset="-128"/>
                        </a:rPr>
                        <a:t>リリース日当日</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69061774"/>
                  </a:ext>
                </a:extLst>
              </a:tr>
              <a:tr h="565914">
                <a:tc>
                  <a:txBody>
                    <a:bodyPr/>
                    <a:lstStyle/>
                    <a:p>
                      <a:r>
                        <a:rPr lang="en-US" altLang="ja-JP" sz="1200" dirty="0" smtClean="0">
                          <a:latin typeface="Meiryo UI" panose="020B0604030504040204" pitchFamily="50" charset="-128"/>
                          <a:ea typeface="Meiryo UI" panose="020B0604030504040204" pitchFamily="50" charset="-128"/>
                        </a:rPr>
                        <a:t>1-2</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二次利用</a:t>
                      </a:r>
                      <a:r>
                        <a:rPr lang="en-US" altLang="ja-JP" sz="1200" dirty="0" smtClean="0">
                          <a:latin typeface="Meiryo UI" panose="020B0604030504040204" pitchFamily="50" charset="-128"/>
                          <a:ea typeface="Meiryo UI" panose="020B0604030504040204" pitchFamily="50" charset="-128"/>
                        </a:rPr>
                        <a:t>DB(</a:t>
                      </a:r>
                      <a:r>
                        <a:rPr lang="ja-JP" altLang="en-US" sz="1200" dirty="0" smtClean="0">
                          <a:latin typeface="Meiryo UI" panose="020B0604030504040204" pitchFamily="50" charset="-128"/>
                          <a:ea typeface="Meiryo UI" panose="020B0604030504040204" pitchFamily="50" charset="-128"/>
                        </a:rPr>
                        <a:t>断面</a:t>
                      </a:r>
                      <a:r>
                        <a:rPr lang="en-US" altLang="ja-JP"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作成ジョブネット</a:t>
                      </a:r>
                      <a:endParaRPr lang="ja-JP" altLang="en-US" sz="1200" dirty="0">
                        <a:latin typeface="Meiryo UI" panose="020B0604030504040204" pitchFamily="50" charset="-128"/>
                        <a:ea typeface="Meiryo UI" panose="020B0604030504040204" pitchFamily="50" charset="-128"/>
                      </a:endParaRPr>
                    </a:p>
                  </a:txBody>
                  <a:tcPr/>
                </a:tc>
                <a:tc>
                  <a:txBody>
                    <a:bodyPr/>
                    <a:lstStyle/>
                    <a:p>
                      <a:pPr marL="285750" indent="-285750">
                        <a:buFont typeface="Arial" panose="020B0604020202020204" pitchFamily="34" charset="0"/>
                        <a:buChar char="•"/>
                      </a:pPr>
                      <a:r>
                        <a:rPr kumimoji="1" lang="ja-JP" altLang="en-US" sz="1200" dirty="0" smtClean="0">
                          <a:latin typeface="Meiryo UI" panose="020B0604030504040204" pitchFamily="50" charset="-128"/>
                          <a:ea typeface="Meiryo UI" panose="020B0604030504040204" pitchFamily="50" charset="-128"/>
                        </a:rPr>
                        <a:t>処理対象施設マスタに処理対象として登録されている施設を対象に二次利用</a:t>
                      </a:r>
                      <a:r>
                        <a:rPr kumimoji="1" lang="en-US" altLang="ja-JP" sz="1200" dirty="0" smtClean="0">
                          <a:latin typeface="Meiryo UI" panose="020B0604030504040204" pitchFamily="50" charset="-128"/>
                          <a:ea typeface="Meiryo UI" panose="020B0604030504040204" pitchFamily="50" charset="-128"/>
                        </a:rPr>
                        <a:t>DB(</a:t>
                      </a:r>
                      <a:r>
                        <a:rPr kumimoji="1" lang="ja-JP" altLang="en-US" sz="1200" dirty="0" smtClean="0">
                          <a:latin typeface="Meiryo UI" panose="020B0604030504040204" pitchFamily="50" charset="-128"/>
                          <a:ea typeface="Meiryo UI" panose="020B0604030504040204" pitchFamily="50" charset="-128"/>
                        </a:rPr>
                        <a:t>断面</a:t>
                      </a: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を作成する。</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indent="0">
                        <a:buFont typeface="Arial" panose="020B0604020202020204" pitchFamily="34" charset="0"/>
                        <a:buNone/>
                      </a:pPr>
                      <a:r>
                        <a:rPr kumimoji="1" lang="ja-JP" altLang="en-US" sz="1200" dirty="0" smtClean="0">
                          <a:latin typeface="Meiryo UI" panose="020B0604030504040204" pitchFamily="50" charset="-128"/>
                          <a:ea typeface="Meiryo UI" panose="020B0604030504040204" pitchFamily="50" charset="-128"/>
                        </a:rPr>
                        <a:t>リリース日当日</a:t>
                      </a:r>
                      <a:endParaRPr kumimoji="1" lang="en-US" altLang="ja-JP" sz="1200" dirty="0" smtClean="0">
                        <a:latin typeface="Meiryo UI" panose="020B0604030504040204" pitchFamily="50" charset="-128"/>
                        <a:ea typeface="Meiryo UI" panose="020B0604030504040204" pitchFamily="50" charset="-128"/>
                      </a:endParaRPr>
                    </a:p>
                    <a:p>
                      <a:pPr marL="0" indent="0">
                        <a:buFont typeface="Arial" panose="020B0604020202020204" pitchFamily="34" charset="0"/>
                        <a:buNone/>
                      </a:pP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翌日完了予定</a:t>
                      </a:r>
                      <a:endParaRPr kumimoji="1" lang="en-US" altLang="ja-JP" sz="1200" dirty="0" smtClean="0">
                        <a:latin typeface="Meiryo UI" panose="020B0604030504040204" pitchFamily="50" charset="-128"/>
                        <a:ea typeface="Meiryo UI" panose="020B0604030504040204" pitchFamily="50" charset="-128"/>
                      </a:endParaRPr>
                    </a:p>
                    <a:p>
                      <a:pPr marL="0" indent="0">
                        <a:buFont typeface="Arial" panose="020B0604020202020204" pitchFamily="34" charset="0"/>
                        <a:buNone/>
                      </a:pP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27086353"/>
                  </a:ext>
                </a:extLst>
              </a:tr>
              <a:tr h="565914">
                <a:tc>
                  <a:txBody>
                    <a:bodyPr/>
                    <a:lstStyle/>
                    <a:p>
                      <a:r>
                        <a:rPr lang="en-US" altLang="ja-JP" sz="1200" dirty="0" smtClean="0">
                          <a:latin typeface="Meiryo UI" panose="020B0604030504040204" pitchFamily="50" charset="-128"/>
                          <a:ea typeface="Meiryo UI" panose="020B0604030504040204" pitchFamily="50" charset="-128"/>
                        </a:rPr>
                        <a:t>1-3</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データマート作成ジョブネット</a:t>
                      </a:r>
                      <a:endParaRPr lang="ja-JP" altLang="en-US" sz="1200" dirty="0">
                        <a:latin typeface="Meiryo UI" panose="020B0604030504040204" pitchFamily="50" charset="-128"/>
                        <a:ea typeface="Meiryo UI" panose="020B0604030504040204" pitchFamily="50" charset="-128"/>
                      </a:endParaRPr>
                    </a:p>
                  </a:txBody>
                  <a:tcPr/>
                </a:tc>
                <a:tc>
                  <a:txBody>
                    <a:bodyPr/>
                    <a:lstStyle/>
                    <a:p>
                      <a:pPr marL="285750" indent="-285750">
                        <a:buFont typeface="Arial" panose="020B0604020202020204" pitchFamily="34" charset="0"/>
                        <a:buChar char="•"/>
                      </a:pPr>
                      <a:r>
                        <a:rPr lang="ja-JP" altLang="en-US" sz="1200" dirty="0" smtClean="0">
                          <a:latin typeface="Meiryo UI" panose="020B0604030504040204" pitchFamily="50" charset="-128"/>
                          <a:ea typeface="Meiryo UI" panose="020B0604030504040204" pitchFamily="50" charset="-128"/>
                        </a:rPr>
                        <a:t>二次利用</a:t>
                      </a:r>
                      <a:r>
                        <a:rPr lang="en-US" altLang="ja-JP" sz="1200" dirty="0" smtClean="0">
                          <a:latin typeface="Meiryo UI" panose="020B0604030504040204" pitchFamily="50" charset="-128"/>
                          <a:ea typeface="Meiryo UI" panose="020B0604030504040204" pitchFamily="50" charset="-128"/>
                        </a:rPr>
                        <a:t>DB(</a:t>
                      </a:r>
                      <a:r>
                        <a:rPr lang="ja-JP" altLang="en-US" sz="1200" dirty="0" smtClean="0">
                          <a:latin typeface="Meiryo UI" panose="020B0604030504040204" pitchFamily="50" charset="-128"/>
                          <a:ea typeface="Meiryo UI" panose="020B0604030504040204" pitchFamily="50" charset="-128"/>
                        </a:rPr>
                        <a:t>断面</a:t>
                      </a:r>
                      <a:r>
                        <a:rPr lang="en-US" altLang="ja-JP"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のデータを参照してデータマートを作成する。</a:t>
                      </a:r>
                      <a:endParaRPr lang="en-US" altLang="ja-JP" sz="12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kumimoji="1" lang="ja-JP" altLang="en-US" sz="1200" dirty="0" smtClean="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5/11(</a:t>
                      </a:r>
                      <a:r>
                        <a:rPr kumimoji="1" lang="ja-JP" altLang="en-US" sz="1200" dirty="0" smtClean="0">
                          <a:latin typeface="Meiryo UI" panose="020B0604030504040204" pitchFamily="50" charset="-128"/>
                          <a:ea typeface="Meiryo UI" panose="020B0604030504040204" pitchFamily="50" charset="-128"/>
                        </a:rPr>
                        <a:t>木</a:t>
                      </a:r>
                      <a:r>
                        <a:rPr kumimoji="1" lang="en-US" altLang="ja-JP" sz="1200" dirty="0" smtClean="0">
                          <a:latin typeface="Meiryo UI" panose="020B0604030504040204" pitchFamily="50" charset="-128"/>
                          <a:ea typeface="Meiryo UI" panose="020B0604030504040204" pitchFamily="50" charset="-128"/>
                        </a:rPr>
                        <a:t>)</a:t>
                      </a:r>
                    </a:p>
                    <a:p>
                      <a:pPr marL="0" indent="0">
                        <a:buFont typeface="Arial" panose="020B0604020202020204" pitchFamily="34" charset="0"/>
                        <a:buNone/>
                      </a:pP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翌日完了予定</a:t>
                      </a:r>
                    </a:p>
                  </a:txBody>
                  <a:tcPr/>
                </a:tc>
                <a:extLst>
                  <a:ext uri="{0D108BD9-81ED-4DB2-BD59-A6C34878D82A}">
                    <a16:rowId xmlns:a16="http://schemas.microsoft.com/office/drawing/2014/main" val="3396164322"/>
                  </a:ext>
                </a:extLst>
              </a:tr>
              <a:tr h="565914">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lang="en-US" altLang="ja-JP" sz="1200" dirty="0" smtClean="0">
                          <a:latin typeface="Meiryo UI" panose="020B0604030504040204" pitchFamily="50" charset="-128"/>
                          <a:ea typeface="Meiryo UI" panose="020B0604030504040204" pitchFamily="50" charset="-128"/>
                        </a:rPr>
                        <a:t>1-4</a:t>
                      </a:r>
                      <a:endParaRPr lang="ja-JP" altLang="en-US" sz="1200" dirty="0" smtClean="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lang="ja-JP" altLang="en-US" sz="1200" dirty="0" smtClean="0">
                          <a:latin typeface="Meiryo UI" panose="020B0604030504040204" pitchFamily="50" charset="-128"/>
                          <a:ea typeface="Meiryo UI" panose="020B0604030504040204" pitchFamily="50" charset="-128"/>
                        </a:rPr>
                        <a:t>サンプル帳票作成ジョブネット</a:t>
                      </a:r>
                    </a:p>
                  </a:txBody>
                  <a:tcPr/>
                </a:tc>
                <a:tc>
                  <a:txBody>
                    <a:bodyPr/>
                    <a:lstStyle/>
                    <a:p>
                      <a:pPr marL="285750" indent="-285750">
                        <a:buFont typeface="Arial" panose="020B0604020202020204" pitchFamily="34" charset="0"/>
                        <a:buChar char="•"/>
                      </a:pPr>
                      <a:r>
                        <a:rPr lang="ja-JP" altLang="en-US" sz="1200" dirty="0" smtClean="0">
                          <a:latin typeface="Meiryo UI" panose="020B0604030504040204" pitchFamily="50" charset="-128"/>
                          <a:ea typeface="Meiryo UI" panose="020B0604030504040204" pitchFamily="50" charset="-128"/>
                        </a:rPr>
                        <a:t>データマート作成機能で作成したデータを参照して</a:t>
                      </a:r>
                      <a:r>
                        <a:rPr kumimoji="1" lang="ja-JP" altLang="en-US" sz="1200" dirty="0" smtClean="0">
                          <a:latin typeface="Meiryo UI" panose="020B0604030504040204" pitchFamily="50" charset="-128"/>
                          <a:ea typeface="Meiryo UI" panose="020B0604030504040204" pitchFamily="50" charset="-128"/>
                        </a:rPr>
                        <a:t>サンプル帳票を作成する。</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ja-JP" altLang="en-US" sz="1200" dirty="0" smtClean="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5/12(</a:t>
                      </a:r>
                      <a:r>
                        <a:rPr kumimoji="1" lang="ja-JP" altLang="en-US" sz="1200" dirty="0" smtClean="0">
                          <a:latin typeface="Meiryo UI" panose="020B0604030504040204" pitchFamily="50" charset="-128"/>
                          <a:ea typeface="Meiryo UI" panose="020B0604030504040204" pitchFamily="50" charset="-128"/>
                        </a:rPr>
                        <a:t>金</a:t>
                      </a:r>
                      <a:r>
                        <a:rPr kumimoji="1" lang="en-US" altLang="ja-JP" sz="1200" dirty="0" smtClean="0">
                          <a:latin typeface="Meiryo UI" panose="020B0604030504040204" pitchFamily="50" charset="-128"/>
                          <a:ea typeface="Meiryo UI" panose="020B0604030504040204" pitchFamily="50" charset="-128"/>
                        </a:rPr>
                        <a:t>)</a:t>
                      </a:r>
                    </a:p>
                    <a:p>
                      <a:pPr marL="0" indent="0">
                        <a:buFont typeface="Arial" panose="020B0604020202020204" pitchFamily="34" charset="0"/>
                        <a:buNone/>
                      </a:pP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翌日完了予定</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ja-JP" altLang="en-US"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88349260"/>
                  </a:ext>
                </a:extLst>
              </a:tr>
              <a:tr h="404224">
                <a:tc>
                  <a:txBody>
                    <a:bodyPr/>
                    <a:lstStyle/>
                    <a:p>
                      <a:r>
                        <a:rPr lang="en-US" altLang="ja-JP" sz="1200" dirty="0" smtClean="0">
                          <a:latin typeface="Meiryo UI" panose="020B0604030504040204" pitchFamily="50" charset="-128"/>
                          <a:ea typeface="Meiryo UI" panose="020B0604030504040204" pitchFamily="50" charset="-128"/>
                        </a:rPr>
                        <a:t>2-1</a:t>
                      </a:r>
                      <a:endParaRPr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200" dirty="0" smtClean="0">
                          <a:latin typeface="Meiryo UI" panose="020B0604030504040204" pitchFamily="50" charset="-128"/>
                          <a:ea typeface="Meiryo UI" panose="020B0604030504040204" pitchFamily="50" charset="-128"/>
                        </a:rPr>
                        <a:t>マスタ管理ジョブネット（随時）</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85750" marR="0" lvl="0" indent="-28575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200" dirty="0" smtClean="0">
                          <a:latin typeface="Meiryo UI" panose="020B0604030504040204" pitchFamily="50" charset="-128"/>
                          <a:ea typeface="Meiryo UI" panose="020B0604030504040204" pitchFamily="50" charset="-128"/>
                        </a:rPr>
                        <a:t>4</a:t>
                      </a:r>
                      <a:r>
                        <a:rPr lang="ja-JP" altLang="en-US" sz="1200" dirty="0" smtClean="0">
                          <a:latin typeface="Meiryo UI" panose="020B0604030504040204" pitchFamily="50" charset="-128"/>
                          <a:ea typeface="Meiryo UI" panose="020B0604030504040204" pitchFamily="50" charset="-128"/>
                        </a:rPr>
                        <a:t>月更新分のマスタの取込を実施する。</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5/11(</a:t>
                      </a:r>
                      <a:r>
                        <a:rPr kumimoji="1" lang="ja-JP" altLang="en-US" sz="1200" dirty="0" smtClean="0">
                          <a:latin typeface="Meiryo UI" panose="020B0604030504040204" pitchFamily="50" charset="-128"/>
                          <a:ea typeface="Meiryo UI" panose="020B0604030504040204" pitchFamily="50" charset="-128"/>
                        </a:rPr>
                        <a:t>木</a:t>
                      </a:r>
                      <a:r>
                        <a:rPr kumimoji="1" lang="en-US" altLang="ja-JP" sz="1200" dirty="0" smtClean="0">
                          <a:latin typeface="Meiryo UI" panose="020B0604030504040204" pitchFamily="50" charset="-128"/>
                          <a:ea typeface="Meiryo UI" panose="020B0604030504040204" pitchFamily="50" charset="-128"/>
                        </a:rPr>
                        <a:t>)</a:t>
                      </a:r>
                      <a:endParaRPr kumimoji="1" lang="ja-JP" altLang="en-US" sz="1200" dirty="0" smtClean="0">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131671441"/>
                  </a:ext>
                </a:extLst>
              </a:tr>
              <a:tr h="404224">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lang="en-US" altLang="ja-JP" sz="1200" dirty="0" smtClean="0">
                          <a:latin typeface="Meiryo UI" panose="020B0604030504040204" pitchFamily="50" charset="-128"/>
                          <a:ea typeface="Meiryo UI" panose="020B0604030504040204" pitchFamily="50" charset="-128"/>
                        </a:rPr>
                        <a:t>2-2</a:t>
                      </a:r>
                      <a:endParaRPr lang="ja-JP" altLang="en-US" sz="1200" dirty="0" smtClean="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lang="ja-JP" altLang="en-US" sz="1200" dirty="0" smtClean="0">
                          <a:latin typeface="Meiryo UI" panose="020B0604030504040204" pitchFamily="50" charset="-128"/>
                          <a:ea typeface="Meiryo UI" panose="020B0604030504040204" pitchFamily="50" charset="-128"/>
                        </a:rPr>
                        <a:t>マスタ管理ジョブネット</a:t>
                      </a:r>
                    </a:p>
                  </a:txBody>
                  <a:tcPr/>
                </a:tc>
                <a:tc>
                  <a:txBody>
                    <a:bodyPr/>
                    <a:lstStyle/>
                    <a:p>
                      <a:pPr marL="285750" indent="-285750">
                        <a:buFont typeface="Arial" panose="020B0604020202020204" pitchFamily="34" charset="0"/>
                        <a:buChar char="•"/>
                      </a:pPr>
                      <a:r>
                        <a:rPr lang="en-US" altLang="ja-JP" sz="1200" dirty="0" smtClean="0">
                          <a:latin typeface="Meiryo UI" panose="020B0604030504040204" pitchFamily="50" charset="-128"/>
                          <a:ea typeface="Meiryo UI" panose="020B0604030504040204" pitchFamily="50" charset="-128"/>
                        </a:rPr>
                        <a:t>4</a:t>
                      </a:r>
                      <a:r>
                        <a:rPr lang="ja-JP" altLang="en-US" sz="1200" dirty="0" smtClean="0">
                          <a:latin typeface="Meiryo UI" panose="020B0604030504040204" pitchFamily="50" charset="-128"/>
                          <a:ea typeface="Meiryo UI" panose="020B0604030504040204" pitchFamily="50" charset="-128"/>
                        </a:rPr>
                        <a:t>月更新分のマスタの取込結果を反映する。</a:t>
                      </a:r>
                      <a:endParaRPr lang="en-US" altLang="ja-JP" sz="12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kumimoji="1" lang="ja-JP" altLang="en-US" sz="1200" dirty="0" smtClean="0">
                        <a:latin typeface="Meiryo UI" panose="020B0604030504040204" pitchFamily="50" charset="-128"/>
                        <a:ea typeface="Meiryo UI" panose="020B0604030504040204" pitchFamily="50" charset="-128"/>
                      </a:endParaRPr>
                    </a:p>
                  </a:txBody>
                  <a:tcPr/>
                </a:tc>
                <a:tc>
                  <a:txBody>
                    <a:bodyPr/>
                    <a:lstStyle/>
                    <a:p>
                      <a:pPr marL="0" indent="0">
                        <a:buFont typeface="Arial" panose="020B0604020202020204" pitchFamily="34" charset="0"/>
                        <a:buNone/>
                      </a:pPr>
                      <a:r>
                        <a:rPr kumimoji="1" lang="en-US" altLang="ja-JP" sz="1200" dirty="0" smtClean="0">
                          <a:latin typeface="Meiryo UI" panose="020B0604030504040204" pitchFamily="50" charset="-128"/>
                          <a:ea typeface="Meiryo UI" panose="020B0604030504040204" pitchFamily="50" charset="-128"/>
                        </a:rPr>
                        <a:t>5/11(</a:t>
                      </a:r>
                      <a:r>
                        <a:rPr kumimoji="1" lang="ja-JP" altLang="en-US" sz="1200" dirty="0" smtClean="0">
                          <a:latin typeface="Meiryo UI" panose="020B0604030504040204" pitchFamily="50" charset="-128"/>
                          <a:ea typeface="Meiryo UI" panose="020B0604030504040204" pitchFamily="50" charset="-128"/>
                        </a:rPr>
                        <a:t>木</a:t>
                      </a:r>
                      <a:r>
                        <a:rPr kumimoji="1" lang="en-US" altLang="ja-JP" sz="1200" dirty="0" smtClean="0">
                          <a:latin typeface="Meiryo UI" panose="020B0604030504040204" pitchFamily="50" charset="-128"/>
                          <a:ea typeface="Meiryo UI" panose="020B0604030504040204" pitchFamily="50" charset="-128"/>
                        </a:rPr>
                        <a:t>)</a:t>
                      </a:r>
                      <a:endParaRPr kumimoji="1" lang="ja-JP" altLang="en-US"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155646"/>
                  </a:ext>
                </a:extLst>
              </a:tr>
              <a:tr h="727604">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lang="en-US" altLang="ja-JP" sz="1200" dirty="0" smtClean="0">
                          <a:latin typeface="Meiryo UI" panose="020B0604030504040204" pitchFamily="50" charset="-128"/>
                          <a:ea typeface="Meiryo UI" panose="020B0604030504040204" pitchFamily="50" charset="-128"/>
                        </a:rPr>
                        <a:t>3</a:t>
                      </a:r>
                      <a:endParaRPr lang="ja-JP" altLang="en-US" sz="1200" dirty="0" smtClean="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lang="ja-JP" altLang="en-US" sz="1200" dirty="0" smtClean="0">
                          <a:latin typeface="Meiryo UI" panose="020B0604030504040204" pitchFamily="50" charset="-128"/>
                          <a:ea typeface="Meiryo UI" panose="020B0604030504040204" pitchFamily="50" charset="-128"/>
                        </a:rPr>
                        <a:t>データ品質調査ジョブネット</a:t>
                      </a:r>
                    </a:p>
                  </a:txBody>
                  <a:tcPr/>
                </a:tc>
                <a:tc>
                  <a:txBody>
                    <a:bodyPr/>
                    <a:lstStyle/>
                    <a:p>
                      <a:pPr marL="285750" indent="-285750">
                        <a:buFont typeface="Arial" panose="020B0604020202020204" pitchFamily="34" charset="0"/>
                        <a:buChar char="•"/>
                      </a:pPr>
                      <a:r>
                        <a:rPr kumimoji="1" lang="ja-JP" altLang="en-US" sz="1200" dirty="0" smtClean="0">
                          <a:latin typeface="Meiryo UI" panose="020B0604030504040204" pitchFamily="50" charset="-128"/>
                          <a:ea typeface="Meiryo UI" panose="020B0604030504040204" pitchFamily="50" charset="-128"/>
                        </a:rPr>
                        <a:t>データ取込結果を基にデータ品質調査結果を出力する。</a:t>
                      </a: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5/15(</a:t>
                      </a:r>
                      <a:r>
                        <a:rPr kumimoji="1" lang="ja-JP" altLang="en-US" sz="1200" dirty="0" smtClean="0">
                          <a:latin typeface="Meiryo UI" panose="020B0604030504040204" pitchFamily="50" charset="-128"/>
                          <a:ea typeface="Meiryo UI" panose="020B0604030504040204" pitchFamily="50" charset="-128"/>
                        </a:rPr>
                        <a:t>月</a:t>
                      </a:r>
                      <a:r>
                        <a:rPr kumimoji="1" lang="en-US" altLang="ja-JP" sz="1200" dirty="0" smtClean="0">
                          <a:latin typeface="Meiryo UI" panose="020B0604030504040204" pitchFamily="50" charset="-128"/>
                          <a:ea typeface="Meiryo UI" panose="020B0604030504040204" pitchFamily="50" charset="-128"/>
                        </a:rPr>
                        <a:t>)</a:t>
                      </a:r>
                    </a:p>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smtClean="0">
                          <a:latin typeface="Meiryo UI" panose="020B0604030504040204" pitchFamily="50" charset="-128"/>
                          <a:ea typeface="Meiryo UI" panose="020B0604030504040204" pitchFamily="50" charset="-128"/>
                        </a:rPr>
                        <a:t>※5/18(</a:t>
                      </a:r>
                      <a:r>
                        <a:rPr kumimoji="1" lang="ja-JP" altLang="en-US" sz="1200" dirty="0" smtClean="0">
                          <a:latin typeface="Meiryo UI" panose="020B0604030504040204" pitchFamily="50" charset="-128"/>
                          <a:ea typeface="Meiryo UI" panose="020B0604030504040204" pitchFamily="50" charset="-128"/>
                        </a:rPr>
                        <a:t>木</a:t>
                      </a: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完了予定</a:t>
                      </a:r>
                      <a:endParaRPr kumimoji="1" lang="en-US" altLang="ja-JP" sz="1200" dirty="0" smtClean="0">
                        <a:latin typeface="Meiryo UI" panose="020B0604030504040204" pitchFamily="50" charset="-128"/>
                        <a:ea typeface="Meiryo UI" panose="020B0604030504040204" pitchFamily="50" charset="-128"/>
                      </a:endParaRPr>
                    </a:p>
                    <a:p>
                      <a:pPr marL="0" indent="0">
                        <a:buFont typeface="Arial" panose="020B0604020202020204" pitchFamily="34" charset="0"/>
                        <a:buNone/>
                      </a:pPr>
                      <a:endParaRPr kumimoji="1" lang="ja-JP" altLang="en-US"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47392174"/>
                  </a:ext>
                </a:extLst>
              </a:tr>
            </a:tbl>
          </a:graphicData>
        </a:graphic>
      </p:graphicFrame>
      <p:sp>
        <p:nvSpPr>
          <p:cNvPr id="2" name="正方形/長方形 1"/>
          <p:cNvSpPr/>
          <p:nvPr/>
        </p:nvSpPr>
        <p:spPr>
          <a:xfrm>
            <a:off x="7378811" y="271528"/>
            <a:ext cx="2385392" cy="898243"/>
          </a:xfrm>
          <a:prstGeom prst="rect">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smtClean="0"/>
              <a:t>実施予定日は</a:t>
            </a:r>
            <a:r>
              <a:rPr kumimoji="1" lang="en-US" altLang="ja-JP" dirty="0" smtClean="0"/>
              <a:t>5/10</a:t>
            </a:r>
            <a:r>
              <a:rPr kumimoji="1" lang="ja-JP" altLang="en-US" dirty="0" smtClean="0"/>
              <a:t>に</a:t>
            </a:r>
            <a:endParaRPr kumimoji="1" lang="en-US" altLang="ja-JP" dirty="0" smtClean="0"/>
          </a:p>
          <a:p>
            <a:r>
              <a:rPr kumimoji="1" lang="ja-JP" altLang="en-US" dirty="0" smtClean="0"/>
              <a:t>リリースすることを</a:t>
            </a:r>
            <a:endParaRPr kumimoji="1" lang="en-US" altLang="ja-JP" dirty="0" smtClean="0"/>
          </a:p>
          <a:p>
            <a:r>
              <a:rPr kumimoji="1" lang="ja-JP" altLang="en-US" dirty="0" smtClean="0"/>
              <a:t>前提に設定</a:t>
            </a:r>
            <a:endParaRPr kumimoji="1" lang="ja-JP" altLang="en-US" dirty="0"/>
          </a:p>
        </p:txBody>
      </p:sp>
      <p:sp>
        <p:nvSpPr>
          <p:cNvPr id="6" name="正方形/長方形 5"/>
          <p:cNvSpPr/>
          <p:nvPr/>
        </p:nvSpPr>
        <p:spPr>
          <a:xfrm>
            <a:off x="270343" y="3196425"/>
            <a:ext cx="5502303" cy="914400"/>
          </a:xfrm>
          <a:prstGeom prst="rect">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修正中</a:t>
            </a:r>
            <a:endParaRPr kumimoji="1" lang="ja-JP" altLang="en-US" dirty="0"/>
          </a:p>
        </p:txBody>
      </p:sp>
    </p:spTree>
    <p:extLst>
      <p:ext uri="{BB962C8B-B14F-4D97-AF65-F5344CB8AC3E}">
        <p14:creationId xmlns:p14="http://schemas.microsoft.com/office/powerpoint/2010/main" val="7348355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参考</a:t>
            </a:r>
            <a:r>
              <a:rPr lang="ja-JP" altLang="en-US" dirty="0" smtClean="0">
                <a:latin typeface="Meiryo UI" panose="020B0604030504040204" pitchFamily="50" charset="-128"/>
                <a:ea typeface="Meiryo UI" panose="020B0604030504040204" pitchFamily="50" charset="-128"/>
              </a:rPr>
              <a:t>資料</a:t>
            </a:r>
            <a:r>
              <a:rPr lang="en-US" altLang="ja-JP" dirty="0" smtClean="0">
                <a:latin typeface="Meiryo UI" panose="020B0604030504040204" pitchFamily="50" charset="-128"/>
                <a:ea typeface="Meiryo UI" panose="020B0604030504040204" pitchFamily="50" charset="-128"/>
              </a:rPr>
              <a:t>】</a:t>
            </a:r>
            <a:br>
              <a:rPr lang="en-US" altLang="ja-JP" dirty="0" smtClean="0">
                <a:latin typeface="Meiryo UI" panose="020B0604030504040204" pitchFamily="50" charset="-128"/>
                <a:ea typeface="Meiryo UI" panose="020B0604030504040204" pitchFamily="50" charset="-128"/>
              </a:rPr>
            </a:br>
            <a:r>
              <a:rPr lang="en-US" altLang="ja-JP" dirty="0" smtClean="0">
                <a:latin typeface="Meiryo UI" panose="020B0604030504040204" pitchFamily="50" charset="-128"/>
                <a:ea typeface="Meiryo UI" panose="020B0604030504040204" pitchFamily="50" charset="-128"/>
              </a:rPr>
              <a:t/>
            </a:r>
            <a:br>
              <a:rPr lang="en-US" altLang="ja-JP" dirty="0" smtClean="0">
                <a:latin typeface="Meiryo UI" panose="020B0604030504040204" pitchFamily="50" charset="-128"/>
                <a:ea typeface="Meiryo UI" panose="020B0604030504040204" pitchFamily="50" charset="-128"/>
              </a:rPr>
            </a:br>
            <a:r>
              <a:rPr lang="en-US" altLang="zh-TW" dirty="0">
                <a:latin typeface="Meiryo UI" panose="020B0604030504040204" pitchFamily="50" charset="-128"/>
                <a:ea typeface="Meiryo UI" panose="020B0604030504040204" pitchFamily="50" charset="-128"/>
              </a:rPr>
              <a:t>7</a:t>
            </a:r>
            <a:r>
              <a:rPr lang="zh-TW" altLang="en-US" dirty="0">
                <a:latin typeface="Meiryo UI" panose="020B0604030504040204" pitchFamily="50" charset="-128"/>
                <a:ea typeface="Meiryo UI" panose="020B0604030504040204" pitchFamily="50" charset="-128"/>
              </a:rPr>
              <a:t>月</a:t>
            </a:r>
            <a:r>
              <a:rPr lang="en-US" altLang="zh-TW" dirty="0">
                <a:latin typeface="Meiryo UI" panose="020B0604030504040204" pitchFamily="50" charset="-128"/>
                <a:ea typeface="Meiryo UI" panose="020B0604030504040204" pitchFamily="50" charset="-128"/>
              </a:rPr>
              <a:t>25</a:t>
            </a:r>
            <a:r>
              <a:rPr lang="zh-TW" altLang="en-US" dirty="0">
                <a:latin typeface="Meiryo UI" panose="020B0604030504040204" pitchFamily="50" charset="-128"/>
                <a:ea typeface="Meiryo UI" panose="020B0604030504040204" pitchFamily="50" charset="-128"/>
              </a:rPr>
              <a:t>日提示資料</a:t>
            </a:r>
            <a:endParaRPr kumimoji="1" lang="ja-JP" altLang="en-US" dirty="0"/>
          </a:p>
        </p:txBody>
      </p:sp>
    </p:spTree>
    <p:extLst>
      <p:ext uri="{BB962C8B-B14F-4D97-AF65-F5344CB8AC3E}">
        <p14:creationId xmlns:p14="http://schemas.microsoft.com/office/powerpoint/2010/main" val="30922196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rPr>
              <a:t>１</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 利活用観点での機能の改修対象</a:t>
            </a:r>
            <a:endParaRPr kumimoji="1" lang="ja-JP" altLang="en-US" dirty="0"/>
          </a:p>
        </p:txBody>
      </p:sp>
    </p:spTree>
    <p:extLst>
      <p:ext uri="{BB962C8B-B14F-4D97-AF65-F5344CB8AC3E}">
        <p14:creationId xmlns:p14="http://schemas.microsoft.com/office/powerpoint/2010/main" val="18070227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利活用観点での機能における</a:t>
            </a:r>
            <a:r>
              <a:rPr lang="ja-JP" altLang="en-US" sz="1800" b="1" dirty="0">
                <a:latin typeface="Meiryo UI" panose="020B0604030504040204" pitchFamily="50" charset="-128"/>
                <a:ea typeface="Meiryo UI" panose="020B0604030504040204" pitchFamily="50" charset="-128"/>
              </a:rPr>
              <a:t>妥当性確認</a:t>
            </a:r>
            <a:r>
              <a:rPr lang="ja-JP" altLang="en-US" sz="1800" b="1" dirty="0" smtClean="0">
                <a:latin typeface="Meiryo UI" panose="020B0604030504040204" pitchFamily="50" charset="-128"/>
                <a:ea typeface="Meiryo UI" panose="020B0604030504040204" pitchFamily="50" charset="-128"/>
              </a:rPr>
              <a:t>の必要箇所</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デリバリ</a:t>
            </a:r>
            <a:r>
              <a:rPr lang="en-US" altLang="ja-JP" dirty="0" smtClean="0">
                <a:latin typeface="Meiryo UI" panose="020B0604030504040204" pitchFamily="50" charset="-128"/>
                <a:ea typeface="Meiryo UI" panose="020B0604030504040204" pitchFamily="50" charset="-128"/>
              </a:rPr>
              <a:t>Tm</a:t>
            </a:r>
            <a:r>
              <a:rPr lang="ja-JP" altLang="en-US" dirty="0" smtClean="0">
                <a:latin typeface="Meiryo UI" panose="020B0604030504040204" pitchFamily="50" charset="-128"/>
                <a:ea typeface="Meiryo UI" panose="020B0604030504040204" pitchFamily="50" charset="-128"/>
              </a:rPr>
              <a:t>ツール内で受託領域から認定領域にデータ反映している処理は以下の通り。</a:t>
            </a:r>
            <a:endParaRPr lang="en-US" altLang="ja-JP" dirty="0">
              <a:latin typeface="Meiryo UI" panose="020B0604030504040204" pitchFamily="50" charset="-128"/>
              <a:ea typeface="Meiryo UI" panose="020B0604030504040204" pitchFamily="50" charset="-128"/>
            </a:endParaRPr>
          </a:p>
        </p:txBody>
      </p:sp>
      <p:cxnSp>
        <p:nvCxnSpPr>
          <p:cNvPr id="5" name="直線コネクタ 4"/>
          <p:cNvCxnSpPr/>
          <p:nvPr/>
        </p:nvCxnSpPr>
        <p:spPr>
          <a:xfrm>
            <a:off x="7454010" y="1537487"/>
            <a:ext cx="0" cy="485362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aphicFrame>
        <p:nvGraphicFramePr>
          <p:cNvPr id="6" name="表 5"/>
          <p:cNvGraphicFramePr>
            <a:graphicFrameLocks noGrp="1"/>
          </p:cNvGraphicFramePr>
          <p:nvPr>
            <p:extLst/>
          </p:nvPr>
        </p:nvGraphicFramePr>
        <p:xfrm>
          <a:off x="296550" y="996153"/>
          <a:ext cx="9459699" cy="5394960"/>
        </p:xfrm>
        <a:graphic>
          <a:graphicData uri="http://schemas.openxmlformats.org/drawingml/2006/table">
            <a:tbl>
              <a:tblPr firstRow="1" bandRow="1">
                <a:tableStyleId>{5940675A-B579-460E-94D1-54222C63F5DA}</a:tableStyleId>
              </a:tblPr>
              <a:tblGrid>
                <a:gridCol w="904700">
                  <a:extLst>
                    <a:ext uri="{9D8B030D-6E8A-4147-A177-3AD203B41FA5}">
                      <a16:colId xmlns:a16="http://schemas.microsoft.com/office/drawing/2014/main" val="342400904"/>
                    </a:ext>
                  </a:extLst>
                </a:gridCol>
                <a:gridCol w="2861867">
                  <a:extLst>
                    <a:ext uri="{9D8B030D-6E8A-4147-A177-3AD203B41FA5}">
                      <a16:colId xmlns:a16="http://schemas.microsoft.com/office/drawing/2014/main" val="2601570289"/>
                    </a:ext>
                  </a:extLst>
                </a:gridCol>
                <a:gridCol w="4492486">
                  <a:extLst>
                    <a:ext uri="{9D8B030D-6E8A-4147-A177-3AD203B41FA5}">
                      <a16:colId xmlns:a16="http://schemas.microsoft.com/office/drawing/2014/main" val="2240442798"/>
                    </a:ext>
                  </a:extLst>
                </a:gridCol>
                <a:gridCol w="1200646">
                  <a:extLst>
                    <a:ext uri="{9D8B030D-6E8A-4147-A177-3AD203B41FA5}">
                      <a16:colId xmlns:a16="http://schemas.microsoft.com/office/drawing/2014/main" val="744818733"/>
                    </a:ext>
                  </a:extLst>
                </a:gridCol>
              </a:tblGrid>
              <a:tr h="260400">
                <a:tc>
                  <a:txBody>
                    <a:bodyPr/>
                    <a:lstStyle/>
                    <a:p>
                      <a:pPr algn="ctr" defTabSz="895327">
                        <a:defRPr/>
                      </a:pPr>
                      <a:r>
                        <a:rPr lang="ja-JP" altLang="en-US" sz="1200" kern="0" dirty="0" smtClean="0">
                          <a:solidFill>
                            <a:srgbClr val="404040"/>
                          </a:solidFill>
                          <a:latin typeface="Meiryo UI" panose="020B0604030504040204" pitchFamily="50" charset="-128"/>
                          <a:ea typeface="Meiryo UI" panose="020B0604030504040204" pitchFamily="50" charset="-128"/>
                        </a:rPr>
                        <a:t>ＬＤＩ</a:t>
                      </a:r>
                      <a:endParaRPr lang="en-US" altLang="zh-TW" sz="1200" kern="0" dirty="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医療情報取扱</a:t>
                      </a:r>
                      <a:r>
                        <a:rPr lang="zh-TW" altLang="en-US" sz="1200" b="1" kern="0" dirty="0" smtClean="0">
                          <a:solidFill>
                            <a:srgbClr val="404040"/>
                          </a:solidFill>
                          <a:latin typeface="Meiryo UI" panose="020B0604030504040204" pitchFamily="50" charset="-128"/>
                          <a:ea typeface="Meiryo UI" panose="020B0604030504040204" pitchFamily="50" charset="-128"/>
                        </a:rPr>
                        <a:t>事業</a:t>
                      </a:r>
                      <a:r>
                        <a:rPr lang="ja-JP" altLang="en-US" sz="1200" b="1" kern="0" dirty="0" smtClean="0">
                          <a:solidFill>
                            <a:srgbClr val="404040"/>
                          </a:solidFill>
                          <a:latin typeface="Meiryo UI" panose="020B0604030504040204" pitchFamily="50" charset="-128"/>
                          <a:ea typeface="Meiryo UI" panose="020B0604030504040204" pitchFamily="50" charset="-128"/>
                        </a:rPr>
                        <a:t>受託者</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zh-TW" altLang="en-US" sz="1200" b="1" kern="0" dirty="0" smtClean="0">
                          <a:solidFill>
                            <a:srgbClr val="404040"/>
                          </a:solidFill>
                          <a:latin typeface="Meiryo UI" panose="020B0604030504040204" pitchFamily="50" charset="-128"/>
                          <a:ea typeface="Meiryo UI" panose="020B0604030504040204" pitchFamily="50" charset="-128"/>
                        </a:rPr>
                        <a:t>認定匿名加工医療情報作成事業者</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rowSpan="2">
                  <a:txBody>
                    <a:bodyPr/>
                    <a:lstStyle/>
                    <a:p>
                      <a:pPr algn="ctr" defTabSz="895327">
                        <a:defRPr/>
                      </a:pPr>
                      <a:r>
                        <a:rPr lang="ja-JP" altLang="en-US" sz="1200" kern="0" dirty="0" smtClean="0">
                          <a:solidFill>
                            <a:srgbClr val="404040"/>
                          </a:solidFill>
                          <a:latin typeface="Meiryo UI" panose="020B0604030504040204" pitchFamily="50" charset="-128"/>
                          <a:ea typeface="Meiryo UI" panose="020B0604030504040204" pitchFamily="50" charset="-128"/>
                        </a:rPr>
                        <a:t>利活用者</a:t>
                      </a:r>
                    </a:p>
                  </a:txBody>
                  <a:tcPr/>
                </a:tc>
                <a:extLst>
                  <a:ext uri="{0D108BD9-81ED-4DB2-BD59-A6C34878D82A}">
                    <a16:rowId xmlns:a16="http://schemas.microsoft.com/office/drawing/2014/main" val="1403776297"/>
                  </a:ext>
                </a:extLst>
              </a:tr>
              <a:tr h="260400">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lang="en-US" altLang="ja-JP" sz="1200" kern="0" dirty="0" smtClean="0">
                          <a:solidFill>
                            <a:srgbClr val="404040"/>
                          </a:solidFill>
                          <a:latin typeface="Meiryo UI" panose="020B0604030504040204" pitchFamily="50" charset="-128"/>
                          <a:ea typeface="Meiryo UI" panose="020B0604030504040204" pitchFamily="50" charset="-128"/>
                        </a:rPr>
                        <a:t>NTT</a:t>
                      </a:r>
                      <a:r>
                        <a:rPr lang="ja-JP" altLang="en-US" sz="1200" kern="0" dirty="0" smtClean="0">
                          <a:solidFill>
                            <a:srgbClr val="404040"/>
                          </a:solidFill>
                          <a:latin typeface="Meiryo UI" panose="020B0604030504040204" pitchFamily="50" charset="-128"/>
                          <a:ea typeface="Meiryo UI" panose="020B0604030504040204" pitchFamily="50" charset="-128"/>
                        </a:rPr>
                        <a:t>データ</a:t>
                      </a: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医療情報取扱事業受託</a:t>
                      </a:r>
                      <a:r>
                        <a:rPr lang="zh-TW" altLang="en-US" sz="1200" b="1" kern="0" dirty="0" smtClean="0">
                          <a:solidFill>
                            <a:srgbClr val="404040"/>
                          </a:solidFill>
                          <a:latin typeface="Meiryo UI" panose="020B0604030504040204" pitchFamily="50" charset="-128"/>
                          <a:ea typeface="Meiryo UI" panose="020B0604030504040204" pitchFamily="50" charset="-128"/>
                        </a:rPr>
                        <a:t>者</a:t>
                      </a:r>
                      <a:r>
                        <a:rPr lang="ja-JP" altLang="en-US" sz="1200" b="1" kern="0" dirty="0" smtClean="0">
                          <a:solidFill>
                            <a:srgbClr val="404040"/>
                          </a:solidFill>
                          <a:latin typeface="Meiryo UI" panose="020B0604030504040204" pitchFamily="50" charset="-128"/>
                          <a:ea typeface="Meiryo UI" panose="020B0604030504040204" pitchFamily="50" charset="-128"/>
                        </a:rPr>
                        <a:t>（再受託）</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algn="ctr"/>
                      <a:r>
                        <a:rPr lang="ja-JP" altLang="en-US" sz="1200" b="1" kern="0" dirty="0" smtClean="0">
                          <a:solidFill>
                            <a:srgbClr val="404040"/>
                          </a:solidFill>
                          <a:latin typeface="Meiryo UI" panose="020B0604030504040204" pitchFamily="50" charset="-128"/>
                          <a:ea typeface="Meiryo UI" panose="020B0604030504040204" pitchFamily="50" charset="-128"/>
                        </a:rPr>
                        <a:t>認定医療情報</a:t>
                      </a:r>
                      <a:r>
                        <a:rPr lang="ja-JP" altLang="en-US" sz="1200" b="1" kern="0" dirty="0" smtClean="0">
                          <a:latin typeface="Meiryo UI" panose="020B0604030504040204" pitchFamily="50" charset="-128"/>
                          <a:ea typeface="Meiryo UI" panose="020B0604030504040204" pitchFamily="50" charset="-128"/>
                        </a:rPr>
                        <a:t>等取</a:t>
                      </a:r>
                      <a:r>
                        <a:rPr lang="ja-JP" altLang="en-US" sz="1200" b="1" kern="0" dirty="0" smtClean="0">
                          <a:solidFill>
                            <a:srgbClr val="404040"/>
                          </a:solidFill>
                          <a:latin typeface="Meiryo UI" panose="020B0604030504040204" pitchFamily="50" charset="-128"/>
                          <a:ea typeface="Meiryo UI" panose="020B0604030504040204" pitchFamily="50" charset="-128"/>
                        </a:rPr>
                        <a:t>扱受託事業者</a:t>
                      </a:r>
                      <a:endParaRPr kumimoji="1" lang="ja-JP" altLang="en-US" sz="1200" dirty="0"/>
                    </a:p>
                  </a:txBody>
                  <a:tcPr/>
                </a:tc>
                <a:tc vMerge="1">
                  <a:txBody>
                    <a:bodyPr/>
                    <a:lstStyle/>
                    <a:p>
                      <a:endParaRPr kumimoji="1" lang="ja-JP" altLang="en-US" dirty="0"/>
                    </a:p>
                  </a:txBody>
                  <a:tcPr/>
                </a:tc>
                <a:extLst>
                  <a:ext uri="{0D108BD9-81ED-4DB2-BD59-A6C34878D82A}">
                    <a16:rowId xmlns:a16="http://schemas.microsoft.com/office/drawing/2014/main" val="2467161822"/>
                  </a:ext>
                </a:extLst>
              </a:tr>
              <a:tr h="1475601">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ja-JP" altLang="en-US" sz="1200" kern="0" dirty="0" smtClean="0">
                        <a:solidFill>
                          <a:srgbClr val="404040"/>
                        </a:solidFill>
                        <a:latin typeface="Meiryo UI" panose="020B0604030504040204" pitchFamily="50" charset="-128"/>
                        <a:ea typeface="Meiryo UI" panose="020B0604030504040204" pitchFamily="50" charset="-128"/>
                      </a:endParaRPr>
                    </a:p>
                  </a:txBody>
                  <a:tcPr/>
                </a:tc>
                <a:tc rowSpan="3">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rowSpan="3">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kumimoji="1" lang="ja-JP" altLang="en-US" sz="1200" dirty="0" smtClean="0"/>
                    </a:p>
                  </a:txBody>
                  <a:tcPr/>
                </a:tc>
                <a:tc rowSpan="3">
                  <a:txBody>
                    <a:bodyPr/>
                    <a:lstStyle/>
                    <a:p>
                      <a:endParaRPr kumimoji="1" lang="ja-JP" altLang="en-US" sz="1200" dirty="0"/>
                    </a:p>
                  </a:txBody>
                  <a:tcPr/>
                </a:tc>
                <a:extLst>
                  <a:ext uri="{0D108BD9-81ED-4DB2-BD59-A6C34878D82A}">
                    <a16:rowId xmlns:a16="http://schemas.microsoft.com/office/drawing/2014/main" val="2619844006"/>
                  </a:ext>
                </a:extLst>
              </a:tr>
              <a:tr h="1649201">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010232369"/>
                  </a:ext>
                </a:extLst>
              </a:tr>
              <a:tr h="1475601">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3189618105"/>
                  </a:ext>
                </a:extLst>
              </a:tr>
            </a:tbl>
          </a:graphicData>
        </a:graphic>
      </p:graphicFrame>
      <p:cxnSp>
        <p:nvCxnSpPr>
          <p:cNvPr id="7" name="カギ線コネクタ 6"/>
          <p:cNvCxnSpPr>
            <a:stCxn id="12" idx="4"/>
            <a:endCxn id="10" idx="2"/>
          </p:cNvCxnSpPr>
          <p:nvPr/>
        </p:nvCxnSpPr>
        <p:spPr>
          <a:xfrm flipV="1">
            <a:off x="6088353" y="2435379"/>
            <a:ext cx="428085" cy="2131244"/>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 name="カギ線コネクタ 7"/>
          <p:cNvCxnSpPr>
            <a:stCxn id="17" idx="4"/>
            <a:endCxn id="10" idx="2"/>
          </p:cNvCxnSpPr>
          <p:nvPr/>
        </p:nvCxnSpPr>
        <p:spPr>
          <a:xfrm flipV="1">
            <a:off x="6079155" y="2435379"/>
            <a:ext cx="437283" cy="3268205"/>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フローチャート: 磁気ディスク 8"/>
          <p:cNvSpPr/>
          <p:nvPr/>
        </p:nvSpPr>
        <p:spPr>
          <a:xfrm>
            <a:off x="4243632" y="2174277"/>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二次利用</a:t>
            </a:r>
            <a:r>
              <a:rPr kumimoji="1" lang="en-US" altLang="ja-JP" sz="1100" b="1" dirty="0" smtClean="0">
                <a:solidFill>
                  <a:schemeClr val="tx2">
                    <a:lumMod val="75000"/>
                    <a:lumOff val="25000"/>
                  </a:schemeClr>
                </a:solidFill>
              </a:rPr>
              <a:t/>
            </a:r>
            <a:br>
              <a:rPr kumimoji="1" lang="en-US" altLang="ja-JP" sz="1100" b="1" dirty="0" smtClean="0">
                <a:solidFill>
                  <a:schemeClr val="tx2">
                    <a:lumMod val="75000"/>
                    <a:lumOff val="25000"/>
                  </a:schemeClr>
                </a:solidFill>
              </a:rPr>
            </a:br>
            <a:r>
              <a:rPr kumimoji="1" lang="en-US" altLang="ja-JP" sz="1100" b="1" dirty="0" smtClean="0">
                <a:solidFill>
                  <a:schemeClr val="tx2">
                    <a:lumMod val="75000"/>
                    <a:lumOff val="25000"/>
                  </a:schemeClr>
                </a:solidFill>
              </a:rPr>
              <a:t>DB</a:t>
            </a:r>
            <a:endParaRPr kumimoji="1" lang="ja-JP" altLang="en-US" sz="1200" b="1" dirty="0">
              <a:solidFill>
                <a:schemeClr val="tx2">
                  <a:lumMod val="75000"/>
                  <a:lumOff val="25000"/>
                </a:schemeClr>
              </a:solidFill>
            </a:endParaRPr>
          </a:p>
        </p:txBody>
      </p:sp>
      <p:sp>
        <p:nvSpPr>
          <p:cNvPr id="10" name="フローチャート: 磁気ディスク 9"/>
          <p:cNvSpPr/>
          <p:nvPr/>
        </p:nvSpPr>
        <p:spPr>
          <a:xfrm>
            <a:off x="6516438" y="2174277"/>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200" b="1" dirty="0">
                <a:solidFill>
                  <a:schemeClr val="tx2">
                    <a:lumMod val="75000"/>
                    <a:lumOff val="25000"/>
                  </a:schemeClr>
                </a:solidFill>
              </a:rPr>
              <a:t>データマート</a:t>
            </a:r>
            <a:endParaRPr kumimoji="1" lang="ja-JP" altLang="en-US" sz="1200" b="1" dirty="0">
              <a:solidFill>
                <a:schemeClr val="tx2">
                  <a:lumMod val="75000"/>
                  <a:lumOff val="25000"/>
                </a:schemeClr>
              </a:solidFill>
            </a:endParaRPr>
          </a:p>
        </p:txBody>
      </p:sp>
      <p:sp>
        <p:nvSpPr>
          <p:cNvPr id="11" name="フローチャート: 磁気ディスク 10"/>
          <p:cNvSpPr/>
          <p:nvPr/>
        </p:nvSpPr>
        <p:spPr>
          <a:xfrm>
            <a:off x="5380035" y="2174277"/>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二次利用</a:t>
            </a:r>
            <a:endParaRPr kumimoji="1" lang="en-US" altLang="ja-JP" sz="1200" b="1" dirty="0" smtClean="0">
              <a:solidFill>
                <a:schemeClr val="tx2">
                  <a:lumMod val="75000"/>
                  <a:lumOff val="25000"/>
                </a:schemeClr>
              </a:solidFill>
            </a:endParaRPr>
          </a:p>
          <a:p>
            <a:pPr algn="ctr"/>
            <a:r>
              <a:rPr kumimoji="1" lang="en-US" altLang="ja-JP" sz="1200" b="1" dirty="0" smtClean="0">
                <a:solidFill>
                  <a:schemeClr val="tx2">
                    <a:lumMod val="75000"/>
                    <a:lumOff val="25000"/>
                  </a:schemeClr>
                </a:solidFill>
              </a:rPr>
              <a:t>DB</a:t>
            </a:r>
            <a:r>
              <a:rPr kumimoji="1" lang="en-US" altLang="ja-JP" sz="1100" b="1" dirty="0" smtClean="0">
                <a:solidFill>
                  <a:schemeClr val="tx2">
                    <a:lumMod val="75000"/>
                    <a:lumOff val="25000"/>
                  </a:schemeClr>
                </a:solidFill>
              </a:rPr>
              <a:t>(</a:t>
            </a:r>
            <a:r>
              <a:rPr kumimoji="1" lang="ja-JP" altLang="en-US" sz="1100" b="1" dirty="0" smtClean="0">
                <a:solidFill>
                  <a:schemeClr val="tx2">
                    <a:lumMod val="75000"/>
                    <a:lumOff val="25000"/>
                  </a:schemeClr>
                </a:solidFill>
              </a:rPr>
              <a:t>断面</a:t>
            </a:r>
            <a:r>
              <a:rPr kumimoji="1" lang="en-US" altLang="ja-JP" sz="1100" b="1" dirty="0" smtClean="0">
                <a:solidFill>
                  <a:schemeClr val="tx2">
                    <a:lumMod val="75000"/>
                    <a:lumOff val="25000"/>
                  </a:schemeClr>
                </a:solidFill>
              </a:rPr>
              <a:t>)</a:t>
            </a:r>
            <a:endParaRPr kumimoji="1" lang="ja-JP" altLang="en-US" sz="1200" b="1" dirty="0">
              <a:solidFill>
                <a:schemeClr val="tx2">
                  <a:lumMod val="75000"/>
                  <a:lumOff val="25000"/>
                </a:schemeClr>
              </a:solidFill>
            </a:endParaRPr>
          </a:p>
        </p:txBody>
      </p:sp>
      <p:sp>
        <p:nvSpPr>
          <p:cNvPr id="12" name="フローチャート: 磁気ディスク 11"/>
          <p:cNvSpPr/>
          <p:nvPr/>
        </p:nvSpPr>
        <p:spPr>
          <a:xfrm>
            <a:off x="5346185" y="4305521"/>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個別取込結果</a:t>
            </a:r>
            <a:endParaRPr kumimoji="1" lang="ja-JP" altLang="en-US" sz="1200" b="1" dirty="0">
              <a:solidFill>
                <a:schemeClr val="tx2">
                  <a:lumMod val="75000"/>
                  <a:lumOff val="25000"/>
                </a:schemeClr>
              </a:solidFill>
            </a:endParaRPr>
          </a:p>
        </p:txBody>
      </p:sp>
      <p:sp>
        <p:nvSpPr>
          <p:cNvPr id="13" name="フローチャート: 磁気ディスク 12"/>
          <p:cNvSpPr/>
          <p:nvPr/>
        </p:nvSpPr>
        <p:spPr>
          <a:xfrm>
            <a:off x="3254608" y="3074209"/>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取扱不可</a:t>
            </a:r>
            <a:r>
              <a:rPr kumimoji="1" lang="en-US" altLang="ja-JP" sz="1200" b="1" dirty="0" smtClean="0">
                <a:solidFill>
                  <a:schemeClr val="tx2">
                    <a:lumMod val="75000"/>
                    <a:lumOff val="25000"/>
                  </a:schemeClr>
                </a:solidFill>
              </a:rPr>
              <a:t/>
            </a:r>
            <a:br>
              <a:rPr kumimoji="1" lang="en-US" altLang="ja-JP" sz="1200" b="1" dirty="0" smtClean="0">
                <a:solidFill>
                  <a:schemeClr val="tx2">
                    <a:lumMod val="75000"/>
                    <a:lumOff val="25000"/>
                  </a:schemeClr>
                </a:solidFill>
              </a:rPr>
            </a:br>
            <a:r>
              <a:rPr kumimoji="1" lang="ja-JP" altLang="en-US" sz="1200" b="1" dirty="0" smtClean="0">
                <a:solidFill>
                  <a:schemeClr val="tx2">
                    <a:lumMod val="75000"/>
                    <a:lumOff val="25000"/>
                  </a:schemeClr>
                </a:solidFill>
              </a:rPr>
              <a:t>領域</a:t>
            </a:r>
            <a:endParaRPr kumimoji="1" lang="ja-JP" altLang="en-US" sz="1400" b="1" dirty="0">
              <a:solidFill>
                <a:schemeClr val="tx2">
                  <a:lumMod val="75000"/>
                  <a:lumOff val="25000"/>
                </a:schemeClr>
              </a:solidFill>
            </a:endParaRPr>
          </a:p>
        </p:txBody>
      </p:sp>
      <p:sp>
        <p:nvSpPr>
          <p:cNvPr id="14" name="フローチャート: 磁気ディスク 13"/>
          <p:cNvSpPr/>
          <p:nvPr/>
        </p:nvSpPr>
        <p:spPr>
          <a:xfrm>
            <a:off x="6468002" y="3543688"/>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データ</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品質</a:t>
            </a:r>
            <a:r>
              <a:rPr kumimoji="1" lang="ja-JP" altLang="en-US" sz="1200" b="1" dirty="0" smtClean="0">
                <a:solidFill>
                  <a:schemeClr val="tx2">
                    <a:lumMod val="75000"/>
                    <a:lumOff val="25000"/>
                  </a:schemeClr>
                </a:solidFill>
              </a:rPr>
              <a:t>調査</a:t>
            </a:r>
            <a:endParaRPr kumimoji="1" lang="ja-JP" altLang="en-US" sz="1200" b="1" dirty="0">
              <a:solidFill>
                <a:schemeClr val="tx2">
                  <a:lumMod val="75000"/>
                  <a:lumOff val="25000"/>
                </a:schemeClr>
              </a:solidFill>
            </a:endParaRPr>
          </a:p>
        </p:txBody>
      </p:sp>
      <p:sp>
        <p:nvSpPr>
          <p:cNvPr id="15" name="フローチャート: 磁気ディスク 14"/>
          <p:cNvSpPr/>
          <p:nvPr/>
        </p:nvSpPr>
        <p:spPr>
          <a:xfrm>
            <a:off x="7652842" y="2173452"/>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分析・</a:t>
            </a:r>
            <a:endParaRPr kumimoji="1" lang="en-US" altLang="ja-JP" sz="1200" b="1" dirty="0" smtClean="0">
              <a:solidFill>
                <a:schemeClr val="tx2">
                  <a:lumMod val="75000"/>
                  <a:lumOff val="25000"/>
                </a:schemeClr>
              </a:solidFill>
            </a:endParaRPr>
          </a:p>
          <a:p>
            <a:pPr algn="ctr"/>
            <a:r>
              <a:rPr kumimoji="1" lang="ja-JP" altLang="en-US" sz="1200" b="1" dirty="0" smtClean="0">
                <a:solidFill>
                  <a:schemeClr val="tx2">
                    <a:lumMod val="75000"/>
                    <a:lumOff val="25000"/>
                  </a:schemeClr>
                </a:solidFill>
              </a:rPr>
              <a:t>集計</a:t>
            </a:r>
            <a:endParaRPr kumimoji="1" lang="ja-JP" altLang="en-US" sz="1200" b="1" dirty="0">
              <a:solidFill>
                <a:schemeClr val="tx2">
                  <a:lumMod val="75000"/>
                  <a:lumOff val="25000"/>
                </a:schemeClr>
              </a:solidFill>
            </a:endParaRPr>
          </a:p>
        </p:txBody>
      </p:sp>
      <p:sp>
        <p:nvSpPr>
          <p:cNvPr id="16" name="フローチャート: 磁気ディスク 15"/>
          <p:cNvSpPr/>
          <p:nvPr/>
        </p:nvSpPr>
        <p:spPr>
          <a:xfrm>
            <a:off x="2263635" y="2173452"/>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一時表</a:t>
            </a:r>
            <a:endParaRPr kumimoji="1" lang="ja-JP" altLang="en-US" sz="1200" b="1" dirty="0">
              <a:solidFill>
                <a:schemeClr val="tx2">
                  <a:lumMod val="75000"/>
                  <a:lumOff val="25000"/>
                </a:schemeClr>
              </a:solidFill>
            </a:endParaRPr>
          </a:p>
        </p:txBody>
      </p:sp>
      <p:sp>
        <p:nvSpPr>
          <p:cNvPr id="17" name="フローチャート: 磁気ディスク 16"/>
          <p:cNvSpPr/>
          <p:nvPr/>
        </p:nvSpPr>
        <p:spPr>
          <a:xfrm>
            <a:off x="5336987" y="5442482"/>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マスタ</a:t>
            </a:r>
            <a:endParaRPr kumimoji="1" lang="ja-JP" altLang="en-US" sz="1200" b="1" dirty="0">
              <a:solidFill>
                <a:schemeClr val="tx2">
                  <a:lumMod val="75000"/>
                  <a:lumOff val="25000"/>
                </a:schemeClr>
              </a:solidFill>
            </a:endParaRPr>
          </a:p>
        </p:txBody>
      </p:sp>
      <p:cxnSp>
        <p:nvCxnSpPr>
          <p:cNvPr id="18" name="カギ線コネクタ 17"/>
          <p:cNvCxnSpPr>
            <a:stCxn id="16" idx="4"/>
            <a:endCxn id="13" idx="2"/>
          </p:cNvCxnSpPr>
          <p:nvPr/>
        </p:nvCxnSpPr>
        <p:spPr>
          <a:xfrm>
            <a:off x="3005235" y="2434452"/>
            <a:ext cx="249373" cy="900859"/>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カギ線コネクタ 18"/>
          <p:cNvCxnSpPr>
            <a:stCxn id="16" idx="4"/>
            <a:endCxn id="9" idx="2"/>
          </p:cNvCxnSpPr>
          <p:nvPr/>
        </p:nvCxnSpPr>
        <p:spPr>
          <a:xfrm>
            <a:off x="3005235" y="2434452"/>
            <a:ext cx="1238397" cy="927"/>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カギ線コネクタ 19"/>
          <p:cNvCxnSpPr>
            <a:stCxn id="9" idx="4"/>
            <a:endCxn id="11" idx="2"/>
          </p:cNvCxnSpPr>
          <p:nvPr/>
        </p:nvCxnSpPr>
        <p:spPr>
          <a:xfrm>
            <a:off x="4985800" y="2435379"/>
            <a:ext cx="394235" cy="12700"/>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カギ線コネクタ 20"/>
          <p:cNvCxnSpPr>
            <a:stCxn id="11" idx="4"/>
            <a:endCxn id="14" idx="2"/>
          </p:cNvCxnSpPr>
          <p:nvPr/>
        </p:nvCxnSpPr>
        <p:spPr>
          <a:xfrm>
            <a:off x="6122203" y="2435379"/>
            <a:ext cx="345799" cy="1369411"/>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a:stCxn id="10" idx="4"/>
            <a:endCxn id="15" idx="2"/>
          </p:cNvCxnSpPr>
          <p:nvPr/>
        </p:nvCxnSpPr>
        <p:spPr>
          <a:xfrm flipV="1">
            <a:off x="7258606" y="2434554"/>
            <a:ext cx="394236" cy="825"/>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15" idx="4"/>
            <a:endCxn id="43" idx="2"/>
          </p:cNvCxnSpPr>
          <p:nvPr/>
        </p:nvCxnSpPr>
        <p:spPr>
          <a:xfrm flipV="1">
            <a:off x="8395010" y="2432818"/>
            <a:ext cx="501033" cy="1736"/>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カギ線コネクタ 23"/>
          <p:cNvCxnSpPr>
            <a:stCxn id="40" idx="4"/>
            <a:endCxn id="16" idx="2"/>
          </p:cNvCxnSpPr>
          <p:nvPr/>
        </p:nvCxnSpPr>
        <p:spPr>
          <a:xfrm>
            <a:off x="2061346" y="2432260"/>
            <a:ext cx="202289" cy="2192"/>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カギ線コネクタ 24"/>
          <p:cNvCxnSpPr>
            <a:endCxn id="40" idx="2"/>
          </p:cNvCxnSpPr>
          <p:nvPr/>
        </p:nvCxnSpPr>
        <p:spPr>
          <a:xfrm>
            <a:off x="1110501" y="2431374"/>
            <a:ext cx="209245" cy="886"/>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カギ線コネクタ 25"/>
          <p:cNvCxnSpPr>
            <a:stCxn id="27" idx="4"/>
            <a:endCxn id="12" idx="2"/>
          </p:cNvCxnSpPr>
          <p:nvPr/>
        </p:nvCxnSpPr>
        <p:spPr>
          <a:xfrm>
            <a:off x="3996776" y="4561256"/>
            <a:ext cx="1349409" cy="5367"/>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7" name="フローチャート: 磁気ディスク 26"/>
          <p:cNvSpPr/>
          <p:nvPr/>
        </p:nvSpPr>
        <p:spPr>
          <a:xfrm>
            <a:off x="3254608" y="430015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smtClean="0">
                <a:solidFill>
                  <a:schemeClr val="tx2">
                    <a:lumMod val="75000"/>
                    <a:lumOff val="25000"/>
                  </a:schemeClr>
                </a:solidFill>
              </a:rPr>
              <a:t>MML</a:t>
            </a:r>
            <a:r>
              <a:rPr kumimoji="1" lang="ja-JP" altLang="en-US" sz="1200" b="1" dirty="0" smtClean="0">
                <a:solidFill>
                  <a:schemeClr val="tx2">
                    <a:lumMod val="75000"/>
                    <a:lumOff val="25000"/>
                  </a:schemeClr>
                </a:solidFill>
              </a:rPr>
              <a:t>個別</a:t>
            </a:r>
            <a:endParaRPr kumimoji="1" lang="en-US" altLang="ja-JP" sz="1200" b="1" dirty="0" smtClean="0">
              <a:solidFill>
                <a:schemeClr val="tx2">
                  <a:lumMod val="75000"/>
                  <a:lumOff val="25000"/>
                </a:schemeClr>
              </a:solidFill>
            </a:endParaRPr>
          </a:p>
          <a:p>
            <a:pPr algn="ctr"/>
            <a:r>
              <a:rPr kumimoji="1" lang="ja-JP" altLang="en-US" sz="1200" b="1" dirty="0" smtClean="0">
                <a:solidFill>
                  <a:schemeClr val="tx2">
                    <a:lumMod val="75000"/>
                    <a:lumOff val="25000"/>
                  </a:schemeClr>
                </a:solidFill>
              </a:rPr>
              <a:t>取込管理</a:t>
            </a:r>
            <a:endParaRPr kumimoji="1" lang="ja-JP" altLang="en-US" sz="1200" b="1" dirty="0">
              <a:solidFill>
                <a:schemeClr val="tx2">
                  <a:lumMod val="75000"/>
                  <a:lumOff val="25000"/>
                </a:schemeClr>
              </a:solidFill>
            </a:endParaRPr>
          </a:p>
        </p:txBody>
      </p:sp>
      <p:grpSp>
        <p:nvGrpSpPr>
          <p:cNvPr id="28" name="グループ化 27"/>
          <p:cNvGrpSpPr/>
          <p:nvPr/>
        </p:nvGrpSpPr>
        <p:grpSpPr>
          <a:xfrm>
            <a:off x="8658275" y="4420969"/>
            <a:ext cx="945450" cy="1801583"/>
            <a:chOff x="8168455" y="4168699"/>
            <a:chExt cx="945450" cy="1801583"/>
          </a:xfrm>
        </p:grpSpPr>
        <p:sp>
          <p:nvSpPr>
            <p:cNvPr id="29" name="フローチャート: 磁気ディスク 28"/>
            <p:cNvSpPr/>
            <p:nvPr/>
          </p:nvSpPr>
          <p:spPr>
            <a:xfrm>
              <a:off x="8260678" y="4513821"/>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受託事業</a:t>
              </a:r>
              <a:endParaRPr kumimoji="1" lang="ja-JP" altLang="en-US" sz="1200" b="1" dirty="0">
                <a:solidFill>
                  <a:schemeClr val="tx2">
                    <a:lumMod val="75000"/>
                    <a:lumOff val="25000"/>
                  </a:schemeClr>
                </a:solidFill>
              </a:endParaRPr>
            </a:p>
          </p:txBody>
        </p:sp>
        <p:sp>
          <p:nvSpPr>
            <p:cNvPr id="30" name="正方形/長方形 29">
              <a:extLst>
                <a:ext uri="{FF2B5EF4-FFF2-40B4-BE49-F238E27FC236}">
                  <a16:creationId xmlns:a16="http://schemas.microsoft.com/office/drawing/2014/main" id="{B63D4596-3D34-CF16-5DA8-EFDC1CCE79D0}"/>
                </a:ext>
              </a:extLst>
            </p:cNvPr>
            <p:cNvSpPr/>
            <p:nvPr/>
          </p:nvSpPr>
          <p:spPr>
            <a:xfrm>
              <a:off x="8168455" y="4168699"/>
              <a:ext cx="945450" cy="1801583"/>
            </a:xfrm>
            <a:prstGeom prst="rect">
              <a:avLst/>
            </a:prstGeom>
            <a:noFill/>
            <a:ln w="6350">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latin typeface="Meiryo UI" panose="020B0604030504040204" pitchFamily="50" charset="-128"/>
                  <a:ea typeface="Meiryo UI" panose="020B0604030504040204" pitchFamily="50" charset="-128"/>
                </a:rPr>
                <a:t>凡例</a:t>
              </a:r>
            </a:p>
          </p:txBody>
        </p:sp>
        <p:sp>
          <p:nvSpPr>
            <p:cNvPr id="31" name="フローチャート: 磁気ディスク 30"/>
            <p:cNvSpPr/>
            <p:nvPr/>
          </p:nvSpPr>
          <p:spPr>
            <a:xfrm>
              <a:off x="8260678" y="5328285"/>
              <a:ext cx="741600" cy="522000"/>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認定事業</a:t>
              </a:r>
              <a:endParaRPr kumimoji="1" lang="ja-JP" altLang="en-US" sz="1200" b="1" dirty="0">
                <a:solidFill>
                  <a:schemeClr val="tx2">
                    <a:lumMod val="75000"/>
                    <a:lumOff val="25000"/>
                  </a:schemeClr>
                </a:solidFill>
              </a:endParaRPr>
            </a:p>
          </p:txBody>
        </p:sp>
      </p:grpSp>
      <p:cxnSp>
        <p:nvCxnSpPr>
          <p:cNvPr id="32" name="カギ線コネクタ 31"/>
          <p:cNvCxnSpPr>
            <a:stCxn id="40" idx="4"/>
            <a:endCxn id="27" idx="2"/>
          </p:cNvCxnSpPr>
          <p:nvPr/>
        </p:nvCxnSpPr>
        <p:spPr>
          <a:xfrm>
            <a:off x="2061346" y="2432260"/>
            <a:ext cx="1193262" cy="2128996"/>
          </a:xfrm>
          <a:prstGeom prst="bentConnector3">
            <a:avLst>
              <a:gd name="adj1" fmla="val 602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カギ線コネクタ 32"/>
          <p:cNvCxnSpPr>
            <a:endCxn id="17" idx="2"/>
          </p:cNvCxnSpPr>
          <p:nvPr/>
        </p:nvCxnSpPr>
        <p:spPr>
          <a:xfrm>
            <a:off x="1095127" y="3983819"/>
            <a:ext cx="4241860" cy="1719765"/>
          </a:xfrm>
          <a:prstGeom prst="bentConnector3">
            <a:avLst>
              <a:gd name="adj1" fmla="val 7074"/>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カギ線コネクタ 33"/>
          <p:cNvCxnSpPr>
            <a:stCxn id="49" idx="3"/>
            <a:endCxn id="17" idx="2"/>
          </p:cNvCxnSpPr>
          <p:nvPr/>
        </p:nvCxnSpPr>
        <p:spPr>
          <a:xfrm flipV="1">
            <a:off x="1103660" y="5703584"/>
            <a:ext cx="4233327" cy="1498"/>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35" name="グループ化 34"/>
          <p:cNvGrpSpPr/>
          <p:nvPr/>
        </p:nvGrpSpPr>
        <p:grpSpPr>
          <a:xfrm>
            <a:off x="344946" y="1726941"/>
            <a:ext cx="765555" cy="1198474"/>
            <a:chOff x="363530" y="2158446"/>
            <a:chExt cx="765555" cy="1198474"/>
          </a:xfrm>
        </p:grpSpPr>
        <p:sp>
          <p:nvSpPr>
            <p:cNvPr id="36" name="角丸四角形 35"/>
            <p:cNvSpPr/>
            <p:nvPr/>
          </p:nvSpPr>
          <p:spPr>
            <a:xfrm>
              <a:off x="363530" y="2158446"/>
              <a:ext cx="765555" cy="1198474"/>
            </a:xfrm>
            <a:prstGeom prst="roundRect">
              <a:avLst>
                <a:gd name="adj" fmla="val 7181"/>
              </a:avLst>
            </a:prstGeom>
            <a:solidFill>
              <a:srgbClr val="FFFFFF"/>
            </a:solidFill>
            <a:ln w="12700" cap="flat" cmpd="sng" algn="ctr">
              <a:solidFill>
                <a:srgbClr val="FFFFFF">
                  <a:lumMod val="50000"/>
                </a:srgbClr>
              </a:solidFill>
              <a:prstDash val="solid"/>
            </a:ln>
            <a:effectLst/>
          </p:spPr>
          <p:txBody>
            <a:bodyPr wrap="none" tIns="0" rtlCol="0" anchor="t" anchorCtr="0"/>
            <a:lstStyle/>
            <a:p>
              <a:pPr algn="ctr" defTabSz="895327">
                <a:defRPr/>
              </a:pPr>
              <a:r>
                <a:rPr lang="en-US" altLang="ja-JP" sz="1126" b="1" kern="0" dirty="0">
                  <a:solidFill>
                    <a:srgbClr val="4D4D4D"/>
                  </a:solidFill>
                  <a:latin typeface="Meiryo UI" panose="020B0604030504040204" pitchFamily="50" charset="-128"/>
                  <a:ea typeface="Meiryo UI" panose="020B0604030504040204" pitchFamily="50" charset="-128"/>
                  <a:cs typeface="Meiryo UI" panose="020B0604030504040204" pitchFamily="50" charset="-128"/>
                </a:rPr>
                <a:t>JMNA</a:t>
              </a:r>
            </a:p>
            <a:p>
              <a:pPr algn="ctr" defTabSz="895327">
                <a:defRPr/>
              </a:pPr>
              <a:r>
                <a:rPr lang="ja-JP" altLang="en-US" sz="1126" b="1" kern="0" dirty="0">
                  <a:solidFill>
                    <a:srgbClr val="4D4D4D"/>
                  </a:solidFill>
                  <a:latin typeface="Meiryo UI" panose="020B0604030504040204" pitchFamily="50" charset="-128"/>
                  <a:ea typeface="Meiryo UI" panose="020B0604030504040204" pitchFamily="50" charset="-128"/>
                  <a:cs typeface="Meiryo UI" panose="020B0604030504040204" pitchFamily="50" charset="-128"/>
                </a:rPr>
                <a:t>（一次利用）</a:t>
              </a:r>
            </a:p>
          </p:txBody>
        </p:sp>
        <p:sp>
          <p:nvSpPr>
            <p:cNvPr id="37" name="フローチャート: データ 36"/>
            <p:cNvSpPr/>
            <p:nvPr/>
          </p:nvSpPr>
          <p:spPr>
            <a:xfrm>
              <a:off x="407154" y="2574219"/>
              <a:ext cx="463412" cy="39500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rtlCol="0" anchor="t" anchorCtr="0"/>
            <a:lstStyle/>
            <a:p>
              <a:pPr algn="ctr"/>
              <a:r>
                <a:rPr lang="en-US" altLang="ja-JP" sz="881" dirty="0">
                  <a:latin typeface="Meiryo UI" panose="020B0604030504040204" pitchFamily="50" charset="-128"/>
                  <a:ea typeface="Meiryo UI" panose="020B0604030504040204" pitchFamily="50" charset="-128"/>
                </a:rPr>
                <a:t>DPC</a:t>
              </a:r>
              <a:endParaRPr lang="ja-JP" altLang="en-US" sz="881" dirty="0">
                <a:latin typeface="Meiryo UI" panose="020B0604030504040204" pitchFamily="50" charset="-128"/>
                <a:ea typeface="Meiryo UI" panose="020B0604030504040204" pitchFamily="50" charset="-128"/>
              </a:endParaRPr>
            </a:p>
          </p:txBody>
        </p:sp>
        <p:sp>
          <p:nvSpPr>
            <p:cNvPr id="38" name="フローチャート: データ 37"/>
            <p:cNvSpPr/>
            <p:nvPr/>
          </p:nvSpPr>
          <p:spPr>
            <a:xfrm>
              <a:off x="526946" y="2726674"/>
              <a:ext cx="463412" cy="3926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bIns="0" rtlCol="0" anchor="t" anchorCtr="0"/>
            <a:lstStyle/>
            <a:p>
              <a:pPr algn="ctr"/>
              <a:r>
                <a:rPr lang="ja-JP" altLang="en-US" sz="881" dirty="0">
                  <a:latin typeface="Meiryo UI" panose="020B0604030504040204" pitchFamily="50" charset="-128"/>
                  <a:ea typeface="Meiryo UI" panose="020B0604030504040204" pitchFamily="50" charset="-128"/>
                </a:rPr>
                <a:t>レセ</a:t>
              </a:r>
            </a:p>
          </p:txBody>
        </p:sp>
        <p:sp>
          <p:nvSpPr>
            <p:cNvPr id="39" name="フローチャート: データ 38"/>
            <p:cNvSpPr/>
            <p:nvPr/>
          </p:nvSpPr>
          <p:spPr>
            <a:xfrm>
              <a:off x="626334" y="2885243"/>
              <a:ext cx="463412" cy="3926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ja-JP" sz="881" dirty="0">
                  <a:latin typeface="Meiryo UI" panose="020B0604030504040204" pitchFamily="50" charset="-128"/>
                  <a:ea typeface="Meiryo UI" panose="020B0604030504040204" pitchFamily="50" charset="-128"/>
                </a:rPr>
                <a:t>MML</a:t>
              </a:r>
              <a:endParaRPr lang="ja-JP" altLang="en-US" sz="881" dirty="0">
                <a:latin typeface="Meiryo UI" panose="020B0604030504040204" pitchFamily="50" charset="-128"/>
                <a:ea typeface="Meiryo UI" panose="020B0604030504040204" pitchFamily="50" charset="-128"/>
              </a:endParaRPr>
            </a:p>
          </p:txBody>
        </p:sp>
      </p:grpSp>
      <p:sp>
        <p:nvSpPr>
          <p:cNvPr id="40" name="フローチャート: 磁気ディスク 39"/>
          <p:cNvSpPr/>
          <p:nvPr/>
        </p:nvSpPr>
        <p:spPr>
          <a:xfrm>
            <a:off x="1319746" y="2171260"/>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NAS</a:t>
            </a:r>
            <a:endParaRPr kumimoji="1" lang="ja-JP" altLang="en-US" sz="1200" b="1" dirty="0">
              <a:solidFill>
                <a:schemeClr val="tx2">
                  <a:lumMod val="75000"/>
                  <a:lumOff val="25000"/>
                </a:schemeClr>
              </a:solidFill>
            </a:endParaRPr>
          </a:p>
        </p:txBody>
      </p:sp>
      <p:sp>
        <p:nvSpPr>
          <p:cNvPr id="41" name="正方形/長方形 40"/>
          <p:cNvSpPr/>
          <p:nvPr/>
        </p:nvSpPr>
        <p:spPr>
          <a:xfrm>
            <a:off x="6364090" y="3454442"/>
            <a:ext cx="949991" cy="751465"/>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42" name="正方形/長方形 41"/>
          <p:cNvSpPr/>
          <p:nvPr/>
        </p:nvSpPr>
        <p:spPr>
          <a:xfrm>
            <a:off x="3112820" y="4180283"/>
            <a:ext cx="3074254" cy="768379"/>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43" name="フローチャート: データ 42"/>
          <p:cNvSpPr/>
          <p:nvPr/>
        </p:nvSpPr>
        <p:spPr>
          <a:xfrm>
            <a:off x="8836790" y="2171818"/>
            <a:ext cx="592525"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bIns="0" rtlCol="0" anchor="ctr" anchorCtr="1"/>
          <a:lstStyle/>
          <a:p>
            <a:pPr algn="ctr"/>
            <a:r>
              <a:rPr lang="ja-JP" altLang="en-US" sz="881" dirty="0" smtClean="0">
                <a:latin typeface="Meiryo UI" panose="020B0604030504040204" pitchFamily="50" charset="-128"/>
                <a:ea typeface="Meiryo UI" panose="020B0604030504040204" pitchFamily="50" charset="-128"/>
              </a:rPr>
              <a:t>分析</a:t>
            </a:r>
            <a:endParaRPr lang="en-US" altLang="ja-JP" sz="881" dirty="0" smtClean="0">
              <a:latin typeface="Meiryo UI" panose="020B0604030504040204" pitchFamily="50" charset="-128"/>
              <a:ea typeface="Meiryo UI" panose="020B0604030504040204" pitchFamily="50" charset="-128"/>
            </a:endParaRPr>
          </a:p>
          <a:p>
            <a:pPr algn="ctr"/>
            <a:r>
              <a:rPr lang="ja-JP" altLang="en-US" sz="881" dirty="0" smtClean="0">
                <a:latin typeface="Meiryo UI" panose="020B0604030504040204" pitchFamily="50" charset="-128"/>
                <a:ea typeface="Meiryo UI" panose="020B0604030504040204" pitchFamily="50" charset="-128"/>
              </a:rPr>
              <a:t>結果</a:t>
            </a:r>
            <a:endParaRPr lang="ja-JP" altLang="en-US" sz="881" dirty="0">
              <a:latin typeface="Meiryo UI" panose="020B0604030504040204" pitchFamily="50" charset="-128"/>
              <a:ea typeface="Meiryo UI" panose="020B0604030504040204" pitchFamily="50" charset="-128"/>
            </a:endParaRPr>
          </a:p>
        </p:txBody>
      </p:sp>
      <p:grpSp>
        <p:nvGrpSpPr>
          <p:cNvPr id="44" name="グループ化 43"/>
          <p:cNvGrpSpPr/>
          <p:nvPr/>
        </p:nvGrpSpPr>
        <p:grpSpPr>
          <a:xfrm>
            <a:off x="339662" y="3384582"/>
            <a:ext cx="1710159" cy="1198474"/>
            <a:chOff x="539065" y="3877010"/>
            <a:chExt cx="1710159" cy="1198474"/>
          </a:xfrm>
        </p:grpSpPr>
        <p:sp>
          <p:nvSpPr>
            <p:cNvPr id="45" name="角丸四角形 44"/>
            <p:cNvSpPr/>
            <p:nvPr/>
          </p:nvSpPr>
          <p:spPr>
            <a:xfrm>
              <a:off x="539065" y="3877010"/>
              <a:ext cx="765555" cy="1198474"/>
            </a:xfrm>
            <a:prstGeom prst="roundRect">
              <a:avLst>
                <a:gd name="adj" fmla="val 7181"/>
              </a:avLst>
            </a:prstGeom>
            <a:solidFill>
              <a:srgbClr val="FFFFFF"/>
            </a:solidFill>
            <a:ln w="12700" cap="flat" cmpd="sng" algn="ctr">
              <a:solidFill>
                <a:srgbClr val="FFFFFF">
                  <a:lumMod val="50000"/>
                </a:srgbClr>
              </a:solidFill>
              <a:prstDash val="solid"/>
            </a:ln>
            <a:effectLst/>
          </p:spPr>
          <p:txBody>
            <a:bodyPr wrap="none" tIns="0" rtlCol="0" anchor="t" anchorCtr="0"/>
            <a:lstStyle/>
            <a:p>
              <a:pPr algn="ctr" defTabSz="895327">
                <a:defRPr/>
              </a:pPr>
              <a:r>
                <a:rPr lang="en-US" altLang="ja-JP" sz="1126" b="1" kern="0" dirty="0" smtClean="0">
                  <a:solidFill>
                    <a:srgbClr val="4D4D4D"/>
                  </a:solidFill>
                  <a:latin typeface="Meiryo UI" panose="020B0604030504040204" pitchFamily="50" charset="-128"/>
                  <a:ea typeface="Meiryo UI" panose="020B0604030504040204" pitchFamily="50" charset="-128"/>
                  <a:cs typeface="Meiryo UI" panose="020B0604030504040204" pitchFamily="50" charset="-128"/>
                </a:rPr>
                <a:t>DI</a:t>
              </a:r>
              <a:r>
                <a:rPr lang="ja-JP" altLang="en-US" sz="1126" b="1" kern="0" dirty="0" smtClean="0">
                  <a:solidFill>
                    <a:srgbClr val="4D4D4D"/>
                  </a:solidFill>
                  <a:latin typeface="Meiryo UI" panose="020B0604030504040204" pitchFamily="50" charset="-128"/>
                  <a:ea typeface="Meiryo UI" panose="020B0604030504040204" pitchFamily="50" charset="-128"/>
                  <a:cs typeface="Meiryo UI" panose="020B0604030504040204" pitchFamily="50" charset="-128"/>
                </a:rPr>
                <a:t>社</a:t>
              </a:r>
              <a:endParaRPr lang="ja-JP" altLang="en-US" sz="1126" b="1" kern="0" dirty="0">
                <a:solidFill>
                  <a:srgbClr val="4D4D4D"/>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テキスト ボックス 45"/>
            <p:cNvSpPr txBox="1"/>
            <p:nvPr/>
          </p:nvSpPr>
          <p:spPr>
            <a:xfrm>
              <a:off x="740068" y="4051397"/>
              <a:ext cx="1509156" cy="269875"/>
            </a:xfrm>
            <a:prstGeom prst="rect">
              <a:avLst/>
            </a:prstGeom>
            <a:noFill/>
          </p:spPr>
          <p:txBody>
            <a:bodyPr wrap="none" lIns="0" rIns="0" rtlCol="0">
              <a:noAutofit/>
            </a:bodyPr>
            <a:lstStyle/>
            <a:p>
              <a:pPr algn="l" defTabSz="288000"/>
              <a:r>
                <a:rPr lang="en-US" altLang="ja-JP" sz="1100" dirty="0" smtClean="0">
                  <a:latin typeface="+mn-ea"/>
                </a:rPr>
                <a:t>(</a:t>
              </a:r>
              <a:r>
                <a:rPr lang="ja-JP" altLang="en-US" sz="1100" dirty="0" smtClean="0">
                  <a:latin typeface="+mn-ea"/>
                </a:rPr>
                <a:t>データインデックス</a:t>
              </a:r>
              <a:r>
                <a:rPr lang="ja-JP" altLang="en-US" sz="1100" dirty="0">
                  <a:latin typeface="+mn-ea"/>
                </a:rPr>
                <a:t>社</a:t>
              </a:r>
              <a:r>
                <a:rPr lang="en-US" altLang="ja-JP" sz="1100" dirty="0" smtClean="0">
                  <a:latin typeface="+mn-ea"/>
                </a:rPr>
                <a:t>)</a:t>
              </a:r>
              <a:endParaRPr kumimoji="1" lang="ja-JP" altLang="en-US" sz="1100" dirty="0">
                <a:latin typeface="+mn-ea"/>
              </a:endParaRPr>
            </a:p>
          </p:txBody>
        </p:sp>
        <p:sp>
          <p:nvSpPr>
            <p:cNvPr id="47" name="フローチャート: データ 46"/>
            <p:cNvSpPr/>
            <p:nvPr/>
          </p:nvSpPr>
          <p:spPr>
            <a:xfrm>
              <a:off x="619755" y="4328443"/>
              <a:ext cx="592525" cy="52838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bIns="0" rtlCol="0" anchor="ctr" anchorCtr="1"/>
            <a:lstStyle/>
            <a:p>
              <a:pPr algn="ctr"/>
              <a:r>
                <a:rPr lang="ja-JP" altLang="en-US" sz="881" dirty="0" smtClean="0">
                  <a:latin typeface="Meiryo UI" panose="020B0604030504040204" pitchFamily="50" charset="-128"/>
                  <a:ea typeface="Meiryo UI" panose="020B0604030504040204" pitchFamily="50" charset="-128"/>
                </a:rPr>
                <a:t>マスタ</a:t>
              </a:r>
              <a:endParaRPr lang="en-US" altLang="ja-JP" sz="881" dirty="0" smtClean="0">
                <a:latin typeface="Meiryo UI" panose="020B0604030504040204" pitchFamily="50" charset="-128"/>
                <a:ea typeface="Meiryo UI" panose="020B0604030504040204" pitchFamily="50" charset="-128"/>
              </a:endParaRPr>
            </a:p>
            <a:p>
              <a:pPr algn="ctr"/>
              <a:r>
                <a:rPr lang="en-US" altLang="ja-JP" sz="881" dirty="0" smtClean="0">
                  <a:latin typeface="Meiryo UI" panose="020B0604030504040204" pitchFamily="50" charset="-128"/>
                  <a:ea typeface="Meiryo UI" panose="020B0604030504040204" pitchFamily="50" charset="-128"/>
                </a:rPr>
                <a:t>(DI</a:t>
              </a:r>
              <a:r>
                <a:rPr lang="ja-JP" altLang="en-US" sz="881" dirty="0" smtClean="0">
                  <a:latin typeface="Meiryo UI" panose="020B0604030504040204" pitchFamily="50" charset="-128"/>
                  <a:ea typeface="Meiryo UI" panose="020B0604030504040204" pitchFamily="50" charset="-128"/>
                </a:rPr>
                <a:t>社</a:t>
              </a:r>
              <a:r>
                <a:rPr lang="en-US" altLang="ja-JP" sz="881" dirty="0" smtClean="0">
                  <a:latin typeface="Meiryo UI" panose="020B0604030504040204" pitchFamily="50" charset="-128"/>
                  <a:ea typeface="Meiryo UI" panose="020B0604030504040204" pitchFamily="50" charset="-128"/>
                </a:rPr>
                <a:t>)</a:t>
              </a:r>
              <a:endParaRPr lang="ja-JP" altLang="en-US" sz="881" dirty="0">
                <a:latin typeface="Meiryo UI" panose="020B0604030504040204" pitchFamily="50" charset="-128"/>
                <a:ea typeface="Meiryo UI" panose="020B0604030504040204" pitchFamily="50" charset="-128"/>
              </a:endParaRPr>
            </a:p>
          </p:txBody>
        </p:sp>
      </p:grpSp>
      <p:grpSp>
        <p:nvGrpSpPr>
          <p:cNvPr id="48" name="グループ化 47"/>
          <p:cNvGrpSpPr/>
          <p:nvPr/>
        </p:nvGrpSpPr>
        <p:grpSpPr>
          <a:xfrm>
            <a:off x="338105" y="5105845"/>
            <a:ext cx="765555" cy="1198474"/>
            <a:chOff x="338105" y="4872472"/>
            <a:chExt cx="765555" cy="1198474"/>
          </a:xfrm>
        </p:grpSpPr>
        <p:sp>
          <p:nvSpPr>
            <p:cNvPr id="49" name="角丸四角形 48"/>
            <p:cNvSpPr/>
            <p:nvPr/>
          </p:nvSpPr>
          <p:spPr>
            <a:xfrm>
              <a:off x="338105" y="4872472"/>
              <a:ext cx="765555" cy="1198474"/>
            </a:xfrm>
            <a:prstGeom prst="roundRect">
              <a:avLst>
                <a:gd name="adj" fmla="val 7181"/>
              </a:avLst>
            </a:prstGeom>
            <a:solidFill>
              <a:srgbClr val="FFFFFF"/>
            </a:solidFill>
            <a:ln w="12700" cap="flat" cmpd="sng" algn="ctr">
              <a:solidFill>
                <a:srgbClr val="FFFFFF">
                  <a:lumMod val="50000"/>
                </a:srgbClr>
              </a:solidFill>
              <a:prstDash val="solid"/>
            </a:ln>
            <a:effectLst/>
          </p:spPr>
          <p:txBody>
            <a:bodyPr wrap="none" tIns="0" rtlCol="0" anchor="t" anchorCtr="0"/>
            <a:lstStyle/>
            <a:p>
              <a:pPr algn="ctr" defTabSz="895327">
                <a:defRPr/>
              </a:pPr>
              <a:r>
                <a:rPr lang="en-US" altLang="ja-JP" sz="1126" b="1" kern="0" dirty="0" smtClean="0">
                  <a:solidFill>
                    <a:srgbClr val="4D4D4D"/>
                  </a:solidFill>
                  <a:latin typeface="Meiryo UI" panose="020B0604030504040204" pitchFamily="50" charset="-128"/>
                  <a:ea typeface="Meiryo UI" panose="020B0604030504040204" pitchFamily="50" charset="-128"/>
                  <a:cs typeface="Meiryo UI" panose="020B0604030504040204" pitchFamily="50" charset="-128"/>
                </a:rPr>
                <a:t>Web</a:t>
              </a:r>
            </a:p>
            <a:p>
              <a:pPr algn="ctr" defTabSz="895327">
                <a:defRPr/>
              </a:pPr>
              <a:r>
                <a:rPr lang="ja-JP" altLang="en-US" sz="1126" b="1" kern="0" dirty="0">
                  <a:solidFill>
                    <a:srgbClr val="4D4D4D"/>
                  </a:solidFill>
                  <a:latin typeface="Meiryo UI" panose="020B0604030504040204" pitchFamily="50" charset="-128"/>
                  <a:ea typeface="Meiryo UI" panose="020B0604030504040204" pitchFamily="50" charset="-128"/>
                  <a:cs typeface="Meiryo UI" panose="020B0604030504040204" pitchFamily="50" charset="-128"/>
                </a:rPr>
                <a:t>サイト</a:t>
              </a:r>
            </a:p>
          </p:txBody>
        </p:sp>
        <p:sp>
          <p:nvSpPr>
            <p:cNvPr id="50" name="フローチャート: データ 49"/>
            <p:cNvSpPr/>
            <p:nvPr/>
          </p:nvSpPr>
          <p:spPr>
            <a:xfrm>
              <a:off x="388570" y="5328797"/>
              <a:ext cx="592525" cy="52838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bIns="0" rtlCol="0" anchor="ctr" anchorCtr="1"/>
            <a:lstStyle/>
            <a:p>
              <a:pPr algn="ctr"/>
              <a:r>
                <a:rPr lang="ja-JP" altLang="en-US" sz="881" dirty="0" smtClean="0">
                  <a:latin typeface="Meiryo UI" panose="020B0604030504040204" pitchFamily="50" charset="-128"/>
                  <a:ea typeface="Meiryo UI" panose="020B0604030504040204" pitchFamily="50" charset="-128"/>
                </a:rPr>
                <a:t>マスタ</a:t>
              </a:r>
              <a:endParaRPr lang="en-US" altLang="ja-JP" sz="881" dirty="0" smtClean="0">
                <a:latin typeface="Meiryo UI" panose="020B0604030504040204" pitchFamily="50" charset="-128"/>
                <a:ea typeface="Meiryo UI" panose="020B0604030504040204" pitchFamily="50" charset="-128"/>
              </a:endParaRPr>
            </a:p>
            <a:p>
              <a:pPr algn="ctr"/>
              <a:r>
                <a:rPr lang="en-US" altLang="ja-JP" sz="881" dirty="0" smtClean="0">
                  <a:latin typeface="Meiryo UI" panose="020B0604030504040204" pitchFamily="50" charset="-128"/>
                  <a:ea typeface="Meiryo UI" panose="020B0604030504040204" pitchFamily="50" charset="-128"/>
                </a:rPr>
                <a:t>(Web)</a:t>
              </a:r>
              <a:endParaRPr lang="ja-JP" altLang="en-US" sz="881" dirty="0">
                <a:latin typeface="Meiryo UI" panose="020B0604030504040204" pitchFamily="50" charset="-128"/>
                <a:ea typeface="Meiryo UI" panose="020B0604030504040204" pitchFamily="50" charset="-128"/>
              </a:endParaRPr>
            </a:p>
          </p:txBody>
        </p:sp>
      </p:grpSp>
      <p:sp>
        <p:nvSpPr>
          <p:cNvPr id="51" name="テキスト ボックス 50"/>
          <p:cNvSpPr txBox="1"/>
          <p:nvPr/>
        </p:nvSpPr>
        <p:spPr>
          <a:xfrm>
            <a:off x="8374020" y="1155985"/>
            <a:ext cx="1509156" cy="269875"/>
          </a:xfrm>
          <a:prstGeom prst="rect">
            <a:avLst/>
          </a:prstGeom>
          <a:noFill/>
        </p:spPr>
        <p:txBody>
          <a:bodyPr wrap="none" lIns="0" rIns="0" rtlCol="0">
            <a:noAutofit/>
          </a:bodyPr>
          <a:lstStyle/>
          <a:p>
            <a:pPr algn="ctr" defTabSz="895327">
              <a:defRPr/>
            </a:pPr>
            <a:r>
              <a:rPr lang="ja-JP" altLang="en-US" sz="1050" kern="0" dirty="0">
                <a:solidFill>
                  <a:srgbClr val="404040"/>
                </a:solidFill>
                <a:latin typeface="Meiryo UI" panose="020B0604030504040204" pitchFamily="50" charset="-128"/>
                <a:ea typeface="Meiryo UI" panose="020B0604030504040204" pitchFamily="50" charset="-128"/>
              </a:rPr>
              <a:t>（匿名加工医療情報</a:t>
            </a:r>
            <a:r>
              <a:rPr lang="en-US" altLang="ja-JP" sz="1050" kern="0" dirty="0">
                <a:solidFill>
                  <a:srgbClr val="404040"/>
                </a:solidFill>
                <a:latin typeface="Meiryo UI" panose="020B0604030504040204" pitchFamily="50" charset="-128"/>
                <a:ea typeface="Meiryo UI" panose="020B0604030504040204" pitchFamily="50" charset="-128"/>
              </a:rPr>
              <a:t/>
            </a:r>
            <a:br>
              <a:rPr lang="en-US" altLang="ja-JP" sz="1050" kern="0" dirty="0">
                <a:solidFill>
                  <a:srgbClr val="404040"/>
                </a:solidFill>
                <a:latin typeface="Meiryo UI" panose="020B0604030504040204" pitchFamily="50" charset="-128"/>
                <a:ea typeface="Meiryo UI" panose="020B0604030504040204" pitchFamily="50" charset="-128"/>
              </a:rPr>
            </a:br>
            <a:r>
              <a:rPr lang="ja-JP" altLang="en-US" sz="1050" kern="0" dirty="0">
                <a:solidFill>
                  <a:srgbClr val="404040"/>
                </a:solidFill>
                <a:latin typeface="Meiryo UI" panose="020B0604030504040204" pitchFamily="50" charset="-128"/>
                <a:ea typeface="Meiryo UI" panose="020B0604030504040204" pitchFamily="50" charset="-128"/>
              </a:rPr>
              <a:t>取扱事業者）</a:t>
            </a:r>
          </a:p>
        </p:txBody>
      </p:sp>
      <p:sp>
        <p:nvSpPr>
          <p:cNvPr id="52" name="正方形/長方形 51"/>
          <p:cNvSpPr/>
          <p:nvPr/>
        </p:nvSpPr>
        <p:spPr>
          <a:xfrm>
            <a:off x="5262500" y="2041540"/>
            <a:ext cx="2051581" cy="768379"/>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53" name="正方形/長方形 52"/>
          <p:cNvSpPr/>
          <p:nvPr/>
        </p:nvSpPr>
        <p:spPr>
          <a:xfrm>
            <a:off x="7526200" y="2041539"/>
            <a:ext cx="949991" cy="751465"/>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54" name="正方形/長方形 53"/>
          <p:cNvSpPr/>
          <p:nvPr/>
        </p:nvSpPr>
        <p:spPr>
          <a:xfrm>
            <a:off x="5233075" y="5324061"/>
            <a:ext cx="949991" cy="751465"/>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55" name="正方形/長方形 54">
            <a:extLst>
              <a:ext uri="{FF2B5EF4-FFF2-40B4-BE49-F238E27FC236}">
                <a16:creationId xmlns:a16="http://schemas.microsoft.com/office/drawing/2014/main" id="{61EBE4BB-1024-673B-5C0D-CC916CF06357}"/>
              </a:ext>
            </a:extLst>
          </p:cNvPr>
          <p:cNvSpPr/>
          <p:nvPr/>
        </p:nvSpPr>
        <p:spPr>
          <a:xfrm>
            <a:off x="5381210" y="1862910"/>
            <a:ext cx="1877396"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200" dirty="0" smtClean="0">
                <a:solidFill>
                  <a:schemeClr val="tx2">
                    <a:lumMod val="75000"/>
                    <a:lumOff val="25000"/>
                  </a:schemeClr>
                </a:solidFill>
              </a:rPr>
              <a:t>データマート作成機能</a:t>
            </a:r>
            <a:endParaRPr kumimoji="1" lang="ja-JP" altLang="en-US" sz="1200" dirty="0">
              <a:solidFill>
                <a:schemeClr val="tx2">
                  <a:lumMod val="75000"/>
                  <a:lumOff val="25000"/>
                </a:schemeClr>
              </a:solidFill>
            </a:endParaRPr>
          </a:p>
        </p:txBody>
      </p:sp>
      <p:sp>
        <p:nvSpPr>
          <p:cNvPr id="56" name="正方形/長方形 55">
            <a:extLst>
              <a:ext uri="{FF2B5EF4-FFF2-40B4-BE49-F238E27FC236}">
                <a16:creationId xmlns:a16="http://schemas.microsoft.com/office/drawing/2014/main" id="{61EBE4BB-1024-673B-5C0D-CC916CF06357}"/>
              </a:ext>
            </a:extLst>
          </p:cNvPr>
          <p:cNvSpPr/>
          <p:nvPr/>
        </p:nvSpPr>
        <p:spPr>
          <a:xfrm>
            <a:off x="7365763" y="1862910"/>
            <a:ext cx="1270864"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200" dirty="0" smtClean="0">
                <a:solidFill>
                  <a:schemeClr val="tx2">
                    <a:lumMod val="75000"/>
                    <a:lumOff val="25000"/>
                  </a:schemeClr>
                </a:solidFill>
              </a:rPr>
              <a:t>分析支援機能</a:t>
            </a:r>
            <a:endParaRPr kumimoji="1" lang="ja-JP" altLang="en-US" sz="1200" dirty="0">
              <a:solidFill>
                <a:schemeClr val="tx2">
                  <a:lumMod val="75000"/>
                  <a:lumOff val="25000"/>
                </a:schemeClr>
              </a:solidFill>
            </a:endParaRPr>
          </a:p>
        </p:txBody>
      </p:sp>
      <p:sp>
        <p:nvSpPr>
          <p:cNvPr id="57" name="正方形/長方形 56">
            <a:extLst>
              <a:ext uri="{FF2B5EF4-FFF2-40B4-BE49-F238E27FC236}">
                <a16:creationId xmlns:a16="http://schemas.microsoft.com/office/drawing/2014/main" id="{61EBE4BB-1024-673B-5C0D-CC916CF06357}"/>
              </a:ext>
            </a:extLst>
          </p:cNvPr>
          <p:cNvSpPr/>
          <p:nvPr/>
        </p:nvSpPr>
        <p:spPr>
          <a:xfrm>
            <a:off x="5900387" y="3224465"/>
            <a:ext cx="1877396"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200" dirty="0" smtClean="0">
                <a:solidFill>
                  <a:schemeClr val="tx2">
                    <a:lumMod val="75000"/>
                    <a:lumOff val="25000"/>
                  </a:schemeClr>
                </a:solidFill>
              </a:rPr>
              <a:t>データ品質調査機能</a:t>
            </a:r>
            <a:endParaRPr kumimoji="1" lang="ja-JP" altLang="en-US" sz="1200" dirty="0">
              <a:solidFill>
                <a:schemeClr val="tx2">
                  <a:lumMod val="75000"/>
                  <a:lumOff val="25000"/>
                </a:schemeClr>
              </a:solidFill>
            </a:endParaRPr>
          </a:p>
        </p:txBody>
      </p:sp>
      <p:sp>
        <p:nvSpPr>
          <p:cNvPr id="58" name="正方形/長方形 57">
            <a:extLst>
              <a:ext uri="{FF2B5EF4-FFF2-40B4-BE49-F238E27FC236}">
                <a16:creationId xmlns:a16="http://schemas.microsoft.com/office/drawing/2014/main" id="{61EBE4BB-1024-673B-5C0D-CC916CF06357}"/>
              </a:ext>
            </a:extLst>
          </p:cNvPr>
          <p:cNvSpPr/>
          <p:nvPr/>
        </p:nvSpPr>
        <p:spPr>
          <a:xfrm>
            <a:off x="3715631" y="3981429"/>
            <a:ext cx="1877396"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200" dirty="0" smtClean="0">
                <a:solidFill>
                  <a:schemeClr val="tx2">
                    <a:lumMod val="75000"/>
                    <a:lumOff val="25000"/>
                  </a:schemeClr>
                </a:solidFill>
              </a:rPr>
              <a:t>MML</a:t>
            </a:r>
            <a:r>
              <a:rPr lang="ja-JP" altLang="en-US" sz="1200" dirty="0" smtClean="0">
                <a:solidFill>
                  <a:schemeClr val="tx2">
                    <a:lumMod val="75000"/>
                    <a:lumOff val="25000"/>
                  </a:schemeClr>
                </a:solidFill>
              </a:rPr>
              <a:t>個別取込機能</a:t>
            </a:r>
            <a:endParaRPr kumimoji="1" lang="ja-JP" altLang="en-US" sz="1200" dirty="0">
              <a:solidFill>
                <a:schemeClr val="tx2">
                  <a:lumMod val="75000"/>
                  <a:lumOff val="25000"/>
                </a:schemeClr>
              </a:solidFill>
            </a:endParaRPr>
          </a:p>
        </p:txBody>
      </p:sp>
      <p:sp>
        <p:nvSpPr>
          <p:cNvPr id="59" name="正方形/長方形 58">
            <a:extLst>
              <a:ext uri="{FF2B5EF4-FFF2-40B4-BE49-F238E27FC236}">
                <a16:creationId xmlns:a16="http://schemas.microsoft.com/office/drawing/2014/main" id="{61EBE4BB-1024-673B-5C0D-CC916CF06357}"/>
              </a:ext>
            </a:extLst>
          </p:cNvPr>
          <p:cNvSpPr/>
          <p:nvPr/>
        </p:nvSpPr>
        <p:spPr>
          <a:xfrm>
            <a:off x="5072639" y="5109410"/>
            <a:ext cx="1270864"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200" dirty="0" smtClean="0">
                <a:solidFill>
                  <a:schemeClr val="tx2">
                    <a:lumMod val="75000"/>
                    <a:lumOff val="25000"/>
                  </a:schemeClr>
                </a:solidFill>
              </a:rPr>
              <a:t>マスタ作成機能</a:t>
            </a:r>
            <a:endParaRPr kumimoji="1" lang="ja-JP" altLang="en-US" sz="1200" dirty="0">
              <a:solidFill>
                <a:schemeClr val="tx2">
                  <a:lumMod val="75000"/>
                  <a:lumOff val="25000"/>
                </a:schemeClr>
              </a:solidFill>
            </a:endParaRPr>
          </a:p>
        </p:txBody>
      </p:sp>
      <p:cxnSp>
        <p:nvCxnSpPr>
          <p:cNvPr id="60" name="直線コネクタ 59"/>
          <p:cNvCxnSpPr/>
          <p:nvPr/>
        </p:nvCxnSpPr>
        <p:spPr>
          <a:xfrm>
            <a:off x="1213805" y="1822450"/>
            <a:ext cx="7347568" cy="0"/>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61" name="テキスト ボックス 60"/>
          <p:cNvSpPr txBox="1"/>
          <p:nvPr/>
        </p:nvSpPr>
        <p:spPr>
          <a:xfrm>
            <a:off x="4780169" y="1548810"/>
            <a:ext cx="1342034" cy="276999"/>
          </a:xfrm>
          <a:prstGeom prst="rect">
            <a:avLst/>
          </a:prstGeom>
          <a:noFill/>
        </p:spPr>
        <p:txBody>
          <a:bodyPr wrap="none" rtlCol="0">
            <a:spAutoFit/>
          </a:bodyPr>
          <a:lstStyle/>
          <a:p>
            <a:r>
              <a:rPr lang="ja-JP" altLang="en-US" sz="1200" b="1" kern="0" dirty="0">
                <a:solidFill>
                  <a:srgbClr val="404040"/>
                </a:solidFill>
                <a:latin typeface="Meiryo UI" panose="020B0604030504040204" pitchFamily="50" charset="-128"/>
                <a:ea typeface="Meiryo UI" panose="020B0604030504040204" pitchFamily="50" charset="-128"/>
              </a:rPr>
              <a:t>二次利用</a:t>
            </a:r>
            <a:r>
              <a:rPr lang="en-US" altLang="ja-JP" sz="1200" b="1" kern="0" dirty="0">
                <a:solidFill>
                  <a:srgbClr val="404040"/>
                </a:solidFill>
                <a:latin typeface="Meiryo UI" panose="020B0604030504040204" pitchFamily="50" charset="-128"/>
                <a:ea typeface="Meiryo UI" panose="020B0604030504040204" pitchFamily="50" charset="-128"/>
              </a:rPr>
              <a:t>DB</a:t>
            </a:r>
            <a:r>
              <a:rPr lang="ja-JP" altLang="en-US" sz="1200" b="1" kern="0" dirty="0">
                <a:solidFill>
                  <a:srgbClr val="404040"/>
                </a:solidFill>
                <a:latin typeface="Meiryo UI" panose="020B0604030504040204" pitchFamily="50" charset="-128"/>
                <a:ea typeface="Meiryo UI" panose="020B0604030504040204" pitchFamily="50" charset="-128"/>
              </a:rPr>
              <a:t>領域</a:t>
            </a:r>
            <a:endParaRPr kumimoji="1" lang="ja-JP" altLang="en-US" sz="1200" dirty="0"/>
          </a:p>
        </p:txBody>
      </p:sp>
      <p:sp>
        <p:nvSpPr>
          <p:cNvPr id="62" name="テキスト ボックス 61"/>
          <p:cNvSpPr txBox="1"/>
          <p:nvPr/>
        </p:nvSpPr>
        <p:spPr>
          <a:xfrm>
            <a:off x="7447197" y="1563662"/>
            <a:ext cx="1107996" cy="276999"/>
          </a:xfrm>
          <a:prstGeom prst="rect">
            <a:avLst/>
          </a:prstGeom>
          <a:noFill/>
        </p:spPr>
        <p:txBody>
          <a:bodyPr wrap="none" rtlCol="0">
            <a:spAutoFit/>
          </a:bodyPr>
          <a:lstStyle/>
          <a:p>
            <a:r>
              <a:rPr lang="ja-JP" altLang="en-US" sz="1200" b="1" kern="0" dirty="0" smtClean="0">
                <a:solidFill>
                  <a:srgbClr val="404040"/>
                </a:solidFill>
                <a:latin typeface="Meiryo UI" panose="020B0604030504040204" pitchFamily="50" charset="-128"/>
                <a:ea typeface="Meiryo UI" panose="020B0604030504040204" pitchFamily="50" charset="-128"/>
              </a:rPr>
              <a:t>分析結果領域</a:t>
            </a:r>
            <a:endParaRPr kumimoji="1" lang="ja-JP" altLang="en-US" sz="1200" dirty="0"/>
          </a:p>
        </p:txBody>
      </p:sp>
      <p:sp>
        <p:nvSpPr>
          <p:cNvPr id="63" name="テキスト ボックス 62"/>
          <p:cNvSpPr txBox="1"/>
          <p:nvPr/>
        </p:nvSpPr>
        <p:spPr>
          <a:xfrm>
            <a:off x="2065135" y="1537487"/>
            <a:ext cx="800219" cy="276999"/>
          </a:xfrm>
          <a:prstGeom prst="rect">
            <a:avLst/>
          </a:prstGeom>
          <a:noFill/>
        </p:spPr>
        <p:txBody>
          <a:bodyPr wrap="none" rtlCol="0">
            <a:spAutoFit/>
          </a:bodyPr>
          <a:lstStyle/>
          <a:p>
            <a:r>
              <a:rPr lang="ja-JP" altLang="en-US" sz="1200" b="1" kern="0" dirty="0" smtClean="0">
                <a:solidFill>
                  <a:srgbClr val="404040"/>
                </a:solidFill>
                <a:latin typeface="Meiryo UI" panose="020B0604030504040204" pitchFamily="50" charset="-128"/>
                <a:ea typeface="Meiryo UI" panose="020B0604030504040204" pitchFamily="50" charset="-128"/>
              </a:rPr>
              <a:t>受託領域</a:t>
            </a:r>
            <a:endParaRPr kumimoji="1" lang="ja-JP" altLang="en-US" sz="1200" dirty="0"/>
          </a:p>
        </p:txBody>
      </p:sp>
      <p:sp>
        <p:nvSpPr>
          <p:cNvPr id="73" name="線吹き出し 1 (枠付き) 72"/>
          <p:cNvSpPr/>
          <p:nvPr/>
        </p:nvSpPr>
        <p:spPr>
          <a:xfrm>
            <a:off x="1443947" y="1879304"/>
            <a:ext cx="3524928" cy="704897"/>
          </a:xfrm>
          <a:prstGeom prst="borderCallout1">
            <a:avLst>
              <a:gd name="adj1" fmla="val 11909"/>
              <a:gd name="adj2" fmla="val 99542"/>
              <a:gd name="adj3" fmla="val 52861"/>
              <a:gd name="adj4" fmla="val 143607"/>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a:solidFill>
                  <a:schemeClr val="tx1"/>
                </a:solidFill>
                <a:latin typeface="Meiryo UI" panose="020B0604030504040204" pitchFamily="50" charset="-128"/>
                <a:ea typeface="Meiryo UI" panose="020B0604030504040204" pitchFamily="50" charset="-128"/>
              </a:rPr>
              <a:t>①エラー患者履歴情報への</a:t>
            </a:r>
            <a:r>
              <a:rPr lang="ja-JP" altLang="en-US" sz="1200" dirty="0" smtClean="0">
                <a:solidFill>
                  <a:schemeClr val="tx1"/>
                </a:solidFill>
                <a:latin typeface="Meiryo UI" panose="020B0604030504040204" pitchFamily="50" charset="-128"/>
                <a:ea typeface="Meiryo UI" panose="020B0604030504040204" pitchFamily="50" charset="-128"/>
              </a:rPr>
              <a:t>登録処理で</a:t>
            </a:r>
            <a:r>
              <a:rPr lang="ja-JP" altLang="en-US" sz="1200" dirty="0">
                <a:solidFill>
                  <a:schemeClr val="tx1"/>
                </a:solidFill>
                <a:latin typeface="Meiryo UI" panose="020B0604030504040204" pitchFamily="50" charset="-128"/>
                <a:ea typeface="Meiryo UI" panose="020B0604030504040204" pitchFamily="50" charset="-128"/>
              </a:rPr>
              <a:t>受託領域</a:t>
            </a:r>
            <a:r>
              <a:rPr lang="ja-JP" altLang="en-US" sz="1200" dirty="0" smtClean="0">
                <a:solidFill>
                  <a:schemeClr val="tx1"/>
                </a:solidFill>
                <a:latin typeface="Meiryo UI" panose="020B0604030504040204" pitchFamily="50" charset="-128"/>
                <a:ea typeface="Meiryo UI" panose="020B0604030504040204" pitchFamily="50" charset="-128"/>
              </a:rPr>
              <a:t>のエラーログ二次利用</a:t>
            </a:r>
            <a:r>
              <a:rPr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smtClean="0">
                <a:solidFill>
                  <a:schemeClr val="tx1"/>
                </a:solidFill>
                <a:latin typeface="Meiryo UI" panose="020B0604030504040204" pitchFamily="50" charset="-128"/>
                <a:ea typeface="Meiryo UI" panose="020B0604030504040204" pitchFamily="50" charset="-128"/>
              </a:rPr>
              <a:t>情報テーブルを参照している。</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74" name="線吹き出し 1 (枠付き) 73"/>
          <p:cNvSpPr/>
          <p:nvPr/>
        </p:nvSpPr>
        <p:spPr>
          <a:xfrm>
            <a:off x="983500" y="5054459"/>
            <a:ext cx="4002300" cy="1201913"/>
          </a:xfrm>
          <a:prstGeom prst="borderCallout1">
            <a:avLst>
              <a:gd name="adj1" fmla="val -661"/>
              <a:gd name="adj2" fmla="val 7959"/>
              <a:gd name="adj3" fmla="val -27847"/>
              <a:gd name="adj4" fmla="val 50671"/>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②（</a:t>
            </a:r>
            <a:r>
              <a:rPr lang="en-US" altLang="ja-JP" sz="1200" dirty="0" smtClean="0">
                <a:solidFill>
                  <a:schemeClr val="tx1"/>
                </a:solidFill>
                <a:latin typeface="Meiryo UI" panose="020B0604030504040204" pitchFamily="50" charset="-128"/>
                <a:ea typeface="Meiryo UI" panose="020B0604030504040204" pitchFamily="50" charset="-128"/>
              </a:rPr>
              <a:t>1</a:t>
            </a:r>
            <a:r>
              <a:rPr lang="ja-JP" altLang="en-US" sz="1200" dirty="0" smtClean="0">
                <a:solidFill>
                  <a:schemeClr val="tx1"/>
                </a:solidFill>
                <a:latin typeface="Meiryo UI" panose="020B0604030504040204" pitchFamily="50" charset="-128"/>
                <a:ea typeface="Meiryo UI" panose="020B0604030504040204" pitchFamily="50" charset="-128"/>
              </a:rPr>
              <a:t>）</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個別取込結果テーブルへのデータ登録時に</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　　　　　 受託領域から認定領域にデータ反映している。</a:t>
            </a:r>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　</a:t>
            </a:r>
            <a:r>
              <a:rPr lang="ja-JP" altLang="en-US" sz="1200" dirty="0" smtClean="0">
                <a:solidFill>
                  <a:schemeClr val="tx1"/>
                </a:solidFill>
                <a:latin typeface="Meiryo UI" panose="020B0604030504040204" pitchFamily="50" charset="-128"/>
                <a:ea typeface="Meiryo UI" panose="020B0604030504040204" pitchFamily="50" charset="-128"/>
              </a:rPr>
              <a:t> （</a:t>
            </a:r>
            <a:r>
              <a:rPr lang="en-US" altLang="ja-JP" sz="1200" dirty="0" smtClean="0">
                <a:solidFill>
                  <a:schemeClr val="tx1"/>
                </a:solidFill>
                <a:latin typeface="Meiryo UI" panose="020B0604030504040204" pitchFamily="50" charset="-128"/>
                <a:ea typeface="Meiryo UI" panose="020B0604030504040204" pitchFamily="50" charset="-128"/>
              </a:rPr>
              <a:t>2</a:t>
            </a:r>
            <a:r>
              <a:rPr lang="ja-JP" altLang="en-US" sz="1200" dirty="0" smtClean="0">
                <a:solidFill>
                  <a:schemeClr val="tx1"/>
                </a:solidFill>
                <a:latin typeface="Meiryo UI" panose="020B0604030504040204" pitchFamily="50" charset="-128"/>
                <a:ea typeface="Meiryo UI" panose="020B0604030504040204" pitchFamily="50" charset="-128"/>
              </a:rPr>
              <a:t>）</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個別取込結果テーブルのオプトアウト対象患者の</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en-US" altLang="ja-JP" sz="1200" dirty="0" smtClean="0">
                <a:solidFill>
                  <a:schemeClr val="tx1"/>
                </a:solidFill>
                <a:latin typeface="Meiryo UI" panose="020B0604030504040204" pitchFamily="50" charset="-128"/>
                <a:ea typeface="Meiryo UI" panose="020B0604030504040204" pitchFamily="50" charset="-128"/>
              </a:rPr>
              <a:t>           </a:t>
            </a:r>
            <a:r>
              <a:rPr lang="ja-JP" altLang="en-US" sz="1200" dirty="0" smtClean="0">
                <a:solidFill>
                  <a:schemeClr val="tx1"/>
                </a:solidFill>
                <a:latin typeface="Meiryo UI" panose="020B0604030504040204" pitchFamily="50" charset="-128"/>
                <a:ea typeface="Meiryo UI" panose="020B0604030504040204" pitchFamily="50" charset="-128"/>
              </a:rPr>
              <a:t>削除処理と上書き取込時の削除処理で、</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en-US" altLang="ja-JP" sz="1200" dirty="0" smtClean="0">
                <a:solidFill>
                  <a:schemeClr val="tx1"/>
                </a:solidFill>
                <a:latin typeface="Meiryo UI" panose="020B0604030504040204" pitchFamily="50" charset="-128"/>
                <a:ea typeface="Meiryo UI" panose="020B0604030504040204" pitchFamily="50" charset="-128"/>
              </a:rPr>
              <a:t>           MML</a:t>
            </a:r>
            <a:r>
              <a:rPr lang="ja-JP" altLang="en-US" sz="1200" dirty="0" smtClean="0">
                <a:solidFill>
                  <a:schemeClr val="tx1"/>
                </a:solidFill>
                <a:latin typeface="Meiryo UI" panose="020B0604030504040204" pitchFamily="50" charset="-128"/>
                <a:ea typeface="Meiryo UI" panose="020B0604030504040204" pitchFamily="50" charset="-128"/>
              </a:rPr>
              <a:t>個別取込管理テーブルを参照している。</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551406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529218" y="2860896"/>
            <a:ext cx="8829675" cy="3219450"/>
          </a:xfrm>
          <a:prstGeom prst="rect">
            <a:avLst/>
          </a:prstGeom>
          <a:ln>
            <a:solidFill>
              <a:schemeClr val="tx1"/>
            </a:solidFill>
          </a:ln>
        </p:spPr>
      </p:pic>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DB</a:t>
            </a:r>
            <a:r>
              <a:rPr lang="ja-JP" altLang="en-US" sz="1800" b="1" dirty="0" smtClean="0">
                <a:latin typeface="Meiryo UI" panose="020B0604030504040204" pitchFamily="50" charset="-128"/>
                <a:ea typeface="Meiryo UI" panose="020B0604030504040204" pitchFamily="50" charset="-128"/>
              </a:rPr>
              <a:t>分割による対応箇所　</a:t>
            </a:r>
            <a:r>
              <a:rPr lang="en-US" altLang="ja-JP" sz="1800" b="1" dirty="0" smtClean="0">
                <a:latin typeface="Meiryo UI" panose="020B0604030504040204" pitchFamily="50" charset="-128"/>
                <a:ea typeface="Meiryo UI" panose="020B0604030504040204" pitchFamily="50" charset="-128"/>
              </a:rPr>
              <a:t>-</a:t>
            </a:r>
            <a:r>
              <a:rPr lang="ja-JP" altLang="en-US" sz="1800" b="1" dirty="0">
                <a:latin typeface="Meiryo UI" panose="020B0604030504040204" pitchFamily="50" charset="-128"/>
                <a:ea typeface="Meiryo UI" panose="020B0604030504040204" pitchFamily="50" charset="-128"/>
              </a:rPr>
              <a:t> </a:t>
            </a:r>
            <a:r>
              <a:rPr lang="ja-JP" altLang="en-US" sz="1800" b="1" dirty="0" smtClean="0">
                <a:latin typeface="Meiryo UI" panose="020B0604030504040204" pitchFamily="50" charset="-128"/>
                <a:ea typeface="Meiryo UI" panose="020B0604030504040204" pitchFamily="50" charset="-128"/>
              </a:rPr>
              <a:t>エラー患者データ作成処理 </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患者情報データマートに属するエラー患者情報の作成フローとデータ内容は以下の通り。</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データマート作成時にエラー患者データに登録されている患者</a:t>
            </a:r>
            <a:r>
              <a:rPr lang="en-US" altLang="ja-JP" dirty="0" smtClean="0">
                <a:latin typeface="Meiryo UI" panose="020B0604030504040204" pitchFamily="50" charset="-128"/>
                <a:ea typeface="Meiryo UI" panose="020B0604030504040204" pitchFamily="50" charset="-128"/>
              </a:rPr>
              <a:t>ID</a:t>
            </a:r>
            <a:r>
              <a:rPr lang="ja-JP" altLang="en-US" dirty="0" smtClean="0">
                <a:latin typeface="Meiryo UI" panose="020B0604030504040204" pitchFamily="50" charset="-128"/>
                <a:ea typeface="Meiryo UI" panose="020B0604030504040204" pitchFamily="50" charset="-128"/>
              </a:rPr>
              <a:t>を除外している。</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これは</a:t>
            </a:r>
            <a:r>
              <a:rPr lang="ja-JP" altLang="en-US" dirty="0" smtClean="0">
                <a:solidFill>
                  <a:schemeClr val="tx2">
                    <a:lumMod val="75000"/>
                    <a:lumOff val="25000"/>
                  </a:schemeClr>
                </a:solidFill>
                <a:latin typeface="Meiryo UI" panose="020B0604030504040204" pitchFamily="50" charset="-128"/>
                <a:ea typeface="Meiryo UI" panose="020B0604030504040204" pitchFamily="50" charset="-128"/>
              </a:rPr>
              <a:t>データ取込時に問題のあった患者のデータは欠落の可能性がある</a:t>
            </a:r>
            <a:r>
              <a:rPr lang="ja-JP" altLang="en-US" dirty="0" smtClean="0">
                <a:latin typeface="Meiryo UI" panose="020B0604030504040204" pitchFamily="50" charset="-128"/>
                <a:ea typeface="Meiryo UI" panose="020B0604030504040204" pitchFamily="50" charset="-128"/>
              </a:rPr>
              <a:t>ため、</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データ提供の対象外とする</a:t>
            </a:r>
            <a:r>
              <a:rPr lang="ja-JP" altLang="en-US" dirty="0">
                <a:latin typeface="Meiryo UI" panose="020B0604030504040204" pitchFamily="50" charset="-128"/>
                <a:ea typeface="Meiryo UI" panose="020B0604030504040204" pitchFamily="50" charset="-128"/>
              </a:rPr>
              <a:t>こと</a:t>
            </a:r>
            <a:r>
              <a:rPr lang="ja-JP" altLang="en-US" dirty="0" smtClean="0">
                <a:latin typeface="Meiryo UI" panose="020B0604030504040204" pitchFamily="50" charset="-128"/>
                <a:ea typeface="Meiryo UI" panose="020B0604030504040204" pitchFamily="50" charset="-128"/>
              </a:rPr>
              <a:t>を目的に実装している。</a:t>
            </a:r>
            <a:endParaRPr lang="en-US" altLang="ja-JP" dirty="0" smtClean="0">
              <a:latin typeface="Meiryo UI" panose="020B0604030504040204" pitchFamily="50" charset="-128"/>
              <a:ea typeface="Meiryo UI" panose="020B0604030504040204" pitchFamily="50" charset="-128"/>
            </a:endParaRPr>
          </a:p>
        </p:txBody>
      </p:sp>
      <p:sp>
        <p:nvSpPr>
          <p:cNvPr id="17" name="線吹き出し 1 (枠付き) 16"/>
          <p:cNvSpPr/>
          <p:nvPr/>
        </p:nvSpPr>
        <p:spPr>
          <a:xfrm>
            <a:off x="203689" y="4898949"/>
            <a:ext cx="2004052" cy="1098090"/>
          </a:xfrm>
          <a:prstGeom prst="borderCallout1">
            <a:avLst>
              <a:gd name="adj1" fmla="val -113"/>
              <a:gd name="adj2" fmla="val 19758"/>
              <a:gd name="adj3" fmla="val -46436"/>
              <a:gd name="adj4" fmla="val 73843"/>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データ取込処理（二次利用</a:t>
            </a:r>
            <a:r>
              <a:rPr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smtClean="0">
                <a:solidFill>
                  <a:schemeClr val="tx1"/>
                </a:solidFill>
                <a:latin typeface="Meiryo UI" panose="020B0604030504040204" pitchFamily="50" charset="-128"/>
                <a:ea typeface="Meiryo UI" panose="020B0604030504040204" pitchFamily="50" charset="-128"/>
              </a:rPr>
              <a:t>の作成処理）中にエラーが発生した患者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の情報が格納されたテーブル</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19" name="正方形/長方形 18"/>
          <p:cNvSpPr/>
          <p:nvPr/>
        </p:nvSpPr>
        <p:spPr>
          <a:xfrm>
            <a:off x="652783" y="3564772"/>
            <a:ext cx="1444224" cy="988080"/>
          </a:xfrm>
          <a:prstGeom prst="rect">
            <a:avLst/>
          </a:prstGeom>
          <a:noFill/>
          <a:ln w="25400">
            <a:solidFill>
              <a:schemeClr val="tx2">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22" name="正方形/長方形 21">
            <a:extLst>
              <a:ext uri="{FF2B5EF4-FFF2-40B4-BE49-F238E27FC236}">
                <a16:creationId xmlns:a16="http://schemas.microsoft.com/office/drawing/2014/main" id="{61EBE4BB-1024-673B-5C0D-CC916CF06357}"/>
              </a:ext>
            </a:extLst>
          </p:cNvPr>
          <p:cNvSpPr/>
          <p:nvPr/>
        </p:nvSpPr>
        <p:spPr>
          <a:xfrm>
            <a:off x="798582" y="3340617"/>
            <a:ext cx="1152626"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200" dirty="0" smtClean="0">
                <a:solidFill>
                  <a:schemeClr val="tx2">
                    <a:lumMod val="75000"/>
                    <a:lumOff val="25000"/>
                  </a:schemeClr>
                </a:solidFill>
              </a:rPr>
              <a:t>受託領域</a:t>
            </a:r>
            <a:endParaRPr kumimoji="1" lang="ja-JP" altLang="en-US" sz="1200" dirty="0">
              <a:solidFill>
                <a:schemeClr val="tx2">
                  <a:lumMod val="75000"/>
                  <a:lumOff val="25000"/>
                </a:schemeClr>
              </a:solidFill>
            </a:endParaRPr>
          </a:p>
        </p:txBody>
      </p:sp>
      <p:sp>
        <p:nvSpPr>
          <p:cNvPr id="24" name="正方形/長方形 23"/>
          <p:cNvSpPr/>
          <p:nvPr/>
        </p:nvSpPr>
        <p:spPr>
          <a:xfrm>
            <a:off x="2025288" y="2978053"/>
            <a:ext cx="2335323" cy="988080"/>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26" name="線吹き出し 1 (枠付き) 25"/>
          <p:cNvSpPr/>
          <p:nvPr/>
        </p:nvSpPr>
        <p:spPr>
          <a:xfrm>
            <a:off x="5410844" y="4718675"/>
            <a:ext cx="2004052" cy="1098090"/>
          </a:xfrm>
          <a:prstGeom prst="borderCallout1">
            <a:avLst>
              <a:gd name="adj1" fmla="val -113"/>
              <a:gd name="adj2" fmla="val 19758"/>
              <a:gd name="adj3" fmla="val -35933"/>
              <a:gd name="adj4" fmla="val 10951"/>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利用不可となった患者以外でエラーログに出力された患者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の一覧を格納するテーブル</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27" name="線吹き出し 1 (枠付き) 26"/>
          <p:cNvSpPr/>
          <p:nvPr/>
        </p:nvSpPr>
        <p:spPr>
          <a:xfrm>
            <a:off x="7680369" y="4718675"/>
            <a:ext cx="2004052" cy="1098090"/>
          </a:xfrm>
          <a:prstGeom prst="borderCallout1">
            <a:avLst>
              <a:gd name="adj1" fmla="val -113"/>
              <a:gd name="adj2" fmla="val 19758"/>
              <a:gd name="adj3" fmla="val -40434"/>
              <a:gd name="adj4" fmla="val 2533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エラー患者履歴に存在する患者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に紐づく患者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全てを格納するテーブル</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12" name="線吹き出し 1 (枠付き) 11"/>
          <p:cNvSpPr/>
          <p:nvPr/>
        </p:nvSpPr>
        <p:spPr>
          <a:xfrm>
            <a:off x="4051344" y="1928080"/>
            <a:ext cx="3915864" cy="816293"/>
          </a:xfrm>
          <a:prstGeom prst="borderCallout1">
            <a:avLst>
              <a:gd name="adj1" fmla="val 12102"/>
              <a:gd name="adj2" fmla="val -1844"/>
              <a:gd name="adj3" fmla="val 135214"/>
              <a:gd name="adj4" fmla="val -13555"/>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rgbClr val="FF0000"/>
                </a:solidFill>
                <a:latin typeface="Meiryo UI" panose="020B0604030504040204" pitchFamily="50" charset="-128"/>
                <a:ea typeface="Meiryo UI" panose="020B0604030504040204" pitchFamily="50" charset="-128"/>
              </a:rPr>
              <a:t>①受託領域での二次利用</a:t>
            </a:r>
            <a:r>
              <a:rPr lang="en-US" altLang="ja-JP" sz="1200" dirty="0" smtClean="0">
                <a:solidFill>
                  <a:srgbClr val="FF0000"/>
                </a:solidFill>
                <a:latin typeface="Meiryo UI" panose="020B0604030504040204" pitchFamily="50" charset="-128"/>
                <a:ea typeface="Meiryo UI" panose="020B0604030504040204" pitchFamily="50" charset="-128"/>
              </a:rPr>
              <a:t>DB</a:t>
            </a:r>
            <a:r>
              <a:rPr lang="ja-JP" altLang="en-US" sz="1200" dirty="0" smtClean="0">
                <a:solidFill>
                  <a:srgbClr val="FF0000"/>
                </a:solidFill>
                <a:latin typeface="Meiryo UI" panose="020B0604030504040204" pitchFamily="50" charset="-128"/>
                <a:ea typeface="Meiryo UI" panose="020B0604030504040204" pitchFamily="50" charset="-128"/>
              </a:rPr>
              <a:t>の取込処理内でエラーと</a:t>
            </a:r>
            <a:endParaRPr lang="en-US" altLang="ja-JP" sz="1200" dirty="0" smtClean="0">
              <a:solidFill>
                <a:srgbClr val="FF0000"/>
              </a:solidFill>
              <a:latin typeface="Meiryo UI" panose="020B0604030504040204" pitchFamily="50" charset="-128"/>
              <a:ea typeface="Meiryo UI" panose="020B0604030504040204" pitchFamily="50" charset="-128"/>
            </a:endParaRPr>
          </a:p>
          <a:p>
            <a:r>
              <a:rPr lang="ja-JP" altLang="en-US" sz="1200" dirty="0" smtClean="0">
                <a:solidFill>
                  <a:srgbClr val="FF0000"/>
                </a:solidFill>
                <a:latin typeface="Meiryo UI" panose="020B0604030504040204" pitchFamily="50" charset="-128"/>
                <a:ea typeface="Meiryo UI" panose="020B0604030504040204" pitchFamily="50" charset="-128"/>
              </a:rPr>
              <a:t> </a:t>
            </a:r>
            <a:r>
              <a:rPr lang="ja-JP" altLang="en-US" sz="1200" dirty="0">
                <a:solidFill>
                  <a:srgbClr val="FF0000"/>
                </a:solidFill>
                <a:latin typeface="Meiryo UI" panose="020B0604030504040204" pitchFamily="50" charset="-128"/>
                <a:ea typeface="Meiryo UI" panose="020B0604030504040204" pitchFamily="50" charset="-128"/>
              </a:rPr>
              <a:t>　</a:t>
            </a:r>
            <a:r>
              <a:rPr lang="ja-JP" altLang="en-US" sz="1200" dirty="0" smtClean="0">
                <a:solidFill>
                  <a:srgbClr val="FF0000"/>
                </a:solidFill>
                <a:latin typeface="Meiryo UI" panose="020B0604030504040204" pitchFamily="50" charset="-128"/>
                <a:ea typeface="Meiryo UI" panose="020B0604030504040204" pitchFamily="50" charset="-128"/>
              </a:rPr>
              <a:t>患者の情報を認定領域へ連携する処理のため、</a:t>
            </a:r>
            <a:endParaRPr lang="en-US" altLang="ja-JP" sz="1200" dirty="0" smtClean="0">
              <a:solidFill>
                <a:srgbClr val="FF0000"/>
              </a:solidFill>
              <a:latin typeface="Meiryo UI" panose="020B0604030504040204" pitchFamily="50" charset="-128"/>
              <a:ea typeface="Meiryo UI" panose="020B0604030504040204" pitchFamily="50" charset="-128"/>
            </a:endParaRPr>
          </a:p>
          <a:p>
            <a:r>
              <a:rPr lang="ja-JP" altLang="en-US" sz="1200" dirty="0" smtClean="0">
                <a:solidFill>
                  <a:srgbClr val="FF0000"/>
                </a:solidFill>
                <a:latin typeface="Meiryo UI" panose="020B0604030504040204" pitchFamily="50" charset="-128"/>
                <a:ea typeface="Meiryo UI" panose="020B0604030504040204" pitchFamily="50" charset="-128"/>
              </a:rPr>
              <a:t>　 二次利用</a:t>
            </a:r>
            <a:r>
              <a:rPr lang="en-US" altLang="ja-JP" sz="1200" dirty="0" smtClean="0">
                <a:solidFill>
                  <a:srgbClr val="FF0000"/>
                </a:solidFill>
                <a:latin typeface="Meiryo UI" panose="020B0604030504040204" pitchFamily="50" charset="-128"/>
                <a:ea typeface="Meiryo UI" panose="020B0604030504040204" pitchFamily="50" charset="-128"/>
              </a:rPr>
              <a:t>DB</a:t>
            </a:r>
            <a:r>
              <a:rPr lang="ja-JP" altLang="en-US" sz="1200" dirty="0" smtClean="0">
                <a:solidFill>
                  <a:srgbClr val="FF0000"/>
                </a:solidFill>
                <a:latin typeface="Meiryo UI" panose="020B0604030504040204" pitchFamily="50" charset="-128"/>
                <a:ea typeface="Meiryo UI" panose="020B0604030504040204" pitchFamily="50" charset="-128"/>
              </a:rPr>
              <a:t>の取込処理と同様の妥当性確認が必要</a:t>
            </a:r>
            <a:endParaRPr lang="en-US" altLang="ja-JP" sz="1200" dirty="0" smtClean="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839589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a:stretch>
            <a:fillRect/>
          </a:stretch>
        </p:blipFill>
        <p:spPr>
          <a:xfrm>
            <a:off x="524969" y="1666949"/>
            <a:ext cx="8469630" cy="2891790"/>
          </a:xfrm>
          <a:prstGeom prst="rect">
            <a:avLst/>
          </a:prstGeom>
          <a:ln>
            <a:solidFill>
              <a:schemeClr val="tx1"/>
            </a:solidFill>
          </a:ln>
        </p:spPr>
      </p:pic>
      <p:sp>
        <p:nvSpPr>
          <p:cNvPr id="274" name="タイトル 6"/>
          <p:cNvSpPr>
            <a:spLocks noGrp="1"/>
          </p:cNvSpPr>
          <p:nvPr>
            <p:ph type="title"/>
          </p:nvPr>
        </p:nvSpPr>
        <p:spPr>
          <a:xfrm>
            <a:off x="203689" y="285111"/>
            <a:ext cx="9112191" cy="884660"/>
          </a:xfrm>
        </p:spPr>
        <p:txBody>
          <a:bodyPr>
            <a:noAutofit/>
          </a:bodyPr>
          <a:lstStyle/>
          <a:p>
            <a:r>
              <a:rPr lang="en-US" altLang="ja-JP" sz="1800" b="1" dirty="0">
                <a:latin typeface="Meiryo UI" panose="020B0604030504040204" pitchFamily="50" charset="-128"/>
                <a:ea typeface="Meiryo UI" panose="020B0604030504040204" pitchFamily="50" charset="-128"/>
              </a:rPr>
              <a:t>DB</a:t>
            </a:r>
            <a:r>
              <a:rPr lang="ja-JP" altLang="en-US" sz="1800" b="1" dirty="0">
                <a:latin typeface="Meiryo UI" panose="020B0604030504040204" pitchFamily="50" charset="-128"/>
                <a:ea typeface="Meiryo UI" panose="020B0604030504040204" pitchFamily="50" charset="-128"/>
              </a:rPr>
              <a:t>分割による</a:t>
            </a:r>
            <a:r>
              <a:rPr lang="ja-JP" altLang="en-US" sz="1800" b="1" dirty="0" smtClean="0">
                <a:latin typeface="Meiryo UI" panose="020B0604030504040204" pitchFamily="50" charset="-128"/>
                <a:ea typeface="Meiryo UI" panose="020B0604030504040204" pitchFamily="50" charset="-128"/>
              </a:rPr>
              <a:t>対応箇所</a:t>
            </a:r>
            <a:r>
              <a:rPr lang="ja-JP" altLang="en-US" sz="1800" b="1" dirty="0">
                <a:latin typeface="Meiryo UI" panose="020B0604030504040204" pitchFamily="50" charset="-128"/>
                <a:ea typeface="Meiryo UI" panose="020B0604030504040204" pitchFamily="50" charset="-128"/>
              </a:rPr>
              <a:t>　</a:t>
            </a:r>
            <a:r>
              <a:rPr lang="en-US" altLang="ja-JP" sz="1800" b="1" dirty="0" smtClean="0">
                <a:latin typeface="Meiryo UI" panose="020B0604030504040204" pitchFamily="50" charset="-128"/>
                <a:ea typeface="Meiryo UI" panose="020B0604030504040204" pitchFamily="50" charset="-128"/>
              </a:rPr>
              <a:t>-</a:t>
            </a:r>
            <a:r>
              <a:rPr lang="en-US" altLang="ja-JP" sz="1800" b="1" dirty="0">
                <a:latin typeface="Meiryo UI" panose="020B0604030504040204" pitchFamily="50" charset="-128"/>
                <a:ea typeface="Meiryo UI" panose="020B0604030504040204" pitchFamily="50" charset="-128"/>
              </a:rPr>
              <a:t> MML</a:t>
            </a:r>
            <a:r>
              <a:rPr lang="ja-JP" altLang="en-US" sz="1800" b="1" dirty="0">
                <a:latin typeface="Meiryo UI" panose="020B0604030504040204" pitchFamily="50" charset="-128"/>
                <a:ea typeface="Meiryo UI" panose="020B0604030504040204" pitchFamily="50" charset="-128"/>
              </a:rPr>
              <a:t>個別取込</a:t>
            </a:r>
            <a:r>
              <a:rPr lang="ja-JP" altLang="en-US" sz="1800" b="1" dirty="0" smtClean="0">
                <a:latin typeface="Meiryo UI" panose="020B0604030504040204" pitchFamily="50" charset="-128"/>
                <a:ea typeface="Meiryo UI" panose="020B0604030504040204" pitchFamily="50" charset="-128"/>
              </a:rPr>
              <a:t>処理</a:t>
            </a:r>
            <a:r>
              <a:rPr lang="ja-JP" altLang="en-US" sz="1800" b="1" dirty="0">
                <a:latin typeface="Meiryo UI" panose="020B0604030504040204" pitchFamily="50" charset="-128"/>
                <a:ea typeface="Meiryo UI" panose="020B0604030504040204" pitchFamily="50" charset="-128"/>
              </a:rPr>
              <a:t>（新規</a:t>
            </a:r>
            <a:r>
              <a:rPr lang="ja-JP" altLang="en-US" sz="1800" b="1" dirty="0" smtClean="0">
                <a:latin typeface="Meiryo UI" panose="020B0604030504040204" pitchFamily="50" charset="-128"/>
                <a:ea typeface="Meiryo UI" panose="020B0604030504040204" pitchFamily="50" charset="-128"/>
              </a:rPr>
              <a:t>取込） </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ファイルを格納した</a:t>
            </a:r>
            <a:r>
              <a:rPr lang="en-US" altLang="ja-JP" dirty="0" smtClean="0">
                <a:latin typeface="Meiryo UI" panose="020B0604030504040204" pitchFamily="50" charset="-128"/>
                <a:ea typeface="Meiryo UI" panose="020B0604030504040204" pitchFamily="50" charset="-128"/>
              </a:rPr>
              <a:t>Zip</a:t>
            </a:r>
            <a:r>
              <a:rPr lang="ja-JP" altLang="en-US" dirty="0" smtClean="0">
                <a:latin typeface="Meiryo UI" panose="020B0604030504040204" pitchFamily="50" charset="-128"/>
                <a:ea typeface="Meiryo UI" panose="020B0604030504040204" pitchFamily="50" charset="-128"/>
              </a:rPr>
              <a:t>ファイルを展開し、その</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ファイルに記載されている患者の情報を読み込み一覧化する。その患者情報のうち二次利用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登録に登録されている利活用可能な患者の</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ファイルのみを対象に取り込むという一連の処理となっている。</a:t>
            </a:r>
            <a:endParaRPr lang="en-US" altLang="ja-JP" dirty="0">
              <a:latin typeface="Meiryo UI" panose="020B0604030504040204" pitchFamily="50" charset="-128"/>
              <a:ea typeface="Meiryo UI" panose="020B0604030504040204" pitchFamily="50" charset="-128"/>
            </a:endParaRPr>
          </a:p>
        </p:txBody>
      </p:sp>
      <p:sp>
        <p:nvSpPr>
          <p:cNvPr id="8" name="正方形/長方形 7"/>
          <p:cNvSpPr/>
          <p:nvPr/>
        </p:nvSpPr>
        <p:spPr>
          <a:xfrm>
            <a:off x="614364" y="1720463"/>
            <a:ext cx="977234" cy="1443237"/>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61EBE4BB-1024-673B-5C0D-CC916CF06357}"/>
              </a:ext>
            </a:extLst>
          </p:cNvPr>
          <p:cNvSpPr/>
          <p:nvPr/>
        </p:nvSpPr>
        <p:spPr>
          <a:xfrm>
            <a:off x="742923" y="1498136"/>
            <a:ext cx="720117" cy="253916"/>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1050" dirty="0" smtClean="0">
                <a:solidFill>
                  <a:schemeClr val="tx2">
                    <a:lumMod val="75000"/>
                    <a:lumOff val="25000"/>
                  </a:schemeClr>
                </a:solidFill>
              </a:rPr>
              <a:t>NAS</a:t>
            </a:r>
            <a:endParaRPr kumimoji="1" lang="ja-JP" altLang="en-US" sz="1050" dirty="0">
              <a:solidFill>
                <a:schemeClr val="tx2">
                  <a:lumMod val="75000"/>
                  <a:lumOff val="25000"/>
                </a:schemeClr>
              </a:solidFill>
            </a:endParaRPr>
          </a:p>
        </p:txBody>
      </p:sp>
      <p:graphicFrame>
        <p:nvGraphicFramePr>
          <p:cNvPr id="3" name="表 2"/>
          <p:cNvGraphicFramePr>
            <a:graphicFrameLocks noGrp="1"/>
          </p:cNvGraphicFramePr>
          <p:nvPr>
            <p:extLst>
              <p:ext uri="{D42A27DB-BD31-4B8C-83A1-F6EECF244321}">
                <p14:modId xmlns:p14="http://schemas.microsoft.com/office/powerpoint/2010/main" val="3734086746"/>
              </p:ext>
            </p:extLst>
          </p:nvPr>
        </p:nvGraphicFramePr>
        <p:xfrm>
          <a:off x="524969" y="4639408"/>
          <a:ext cx="8957102" cy="1706880"/>
        </p:xfrm>
        <a:graphic>
          <a:graphicData uri="http://schemas.openxmlformats.org/drawingml/2006/table">
            <a:tbl>
              <a:tblPr firstRow="1" bandRow="1">
                <a:tableStyleId>{5940675A-B579-460E-94D1-54222C63F5DA}</a:tableStyleId>
              </a:tblPr>
              <a:tblGrid>
                <a:gridCol w="4478551">
                  <a:extLst>
                    <a:ext uri="{9D8B030D-6E8A-4147-A177-3AD203B41FA5}">
                      <a16:colId xmlns:a16="http://schemas.microsoft.com/office/drawing/2014/main" val="3758575253"/>
                    </a:ext>
                  </a:extLst>
                </a:gridCol>
                <a:gridCol w="4478551">
                  <a:extLst>
                    <a:ext uri="{9D8B030D-6E8A-4147-A177-3AD203B41FA5}">
                      <a16:colId xmlns:a16="http://schemas.microsoft.com/office/drawing/2014/main" val="4125052017"/>
                    </a:ext>
                  </a:extLst>
                </a:gridCol>
              </a:tblGrid>
              <a:tr h="0">
                <a:tc>
                  <a:txBody>
                    <a:bodyPr/>
                    <a:lstStyle/>
                    <a:p>
                      <a:r>
                        <a:rPr kumimoji="1" lang="en-US" altLang="ja-JP" sz="1200" dirty="0" smtClean="0">
                          <a:solidFill>
                            <a:schemeClr val="tx1"/>
                          </a:solidFill>
                          <a:latin typeface="Meiryo UI" panose="020B0604030504040204" pitchFamily="50" charset="-128"/>
                          <a:ea typeface="Meiryo UI" panose="020B0604030504040204" pitchFamily="50" charset="-128"/>
                        </a:rPr>
                        <a:t>4.</a:t>
                      </a:r>
                      <a:r>
                        <a:rPr kumimoji="1" lang="ja-JP" altLang="en-US" sz="1200" dirty="0" smtClean="0">
                          <a:solidFill>
                            <a:schemeClr val="tx1"/>
                          </a:solidFill>
                          <a:latin typeface="Meiryo UI" panose="020B0604030504040204" pitchFamily="50" charset="-128"/>
                          <a:ea typeface="Meiryo UI" panose="020B0604030504040204" pitchFamily="50" charset="-128"/>
                        </a:rPr>
                        <a:t>二次利用</a:t>
                      </a:r>
                      <a:r>
                        <a:rPr kumimoji="1" lang="en-US" altLang="ja-JP" sz="1200" dirty="0" smtClean="0">
                          <a:solidFill>
                            <a:schemeClr val="tx1"/>
                          </a:solidFill>
                          <a:latin typeface="Meiryo UI" panose="020B0604030504040204" pitchFamily="50" charset="-128"/>
                          <a:ea typeface="Meiryo UI" panose="020B0604030504040204" pitchFamily="50" charset="-128"/>
                        </a:rPr>
                        <a:t>DB</a:t>
                      </a:r>
                      <a:r>
                        <a:rPr kumimoji="1" lang="ja-JP" altLang="en-US" sz="1200" dirty="0" smtClean="0">
                          <a:solidFill>
                            <a:schemeClr val="tx1"/>
                          </a:solidFill>
                          <a:latin typeface="Meiryo UI" panose="020B0604030504040204" pitchFamily="50" charset="-128"/>
                          <a:ea typeface="Meiryo UI" panose="020B0604030504040204" pitchFamily="50" charset="-128"/>
                        </a:rPr>
                        <a:t>反映処理</a:t>
                      </a:r>
                      <a:endParaRPr kumimoji="1" lang="ja-JP" altLang="en-US" sz="1200"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lang="en-US" altLang="ja-JP" sz="1200" u="none" dirty="0" smtClean="0">
                          <a:latin typeface="Meiryo UI" panose="020B0604030504040204" pitchFamily="50" charset="-128"/>
                          <a:ea typeface="Meiryo UI" panose="020B0604030504040204" pitchFamily="50" charset="-128"/>
                        </a:rPr>
                        <a:t>5.MML</a:t>
                      </a:r>
                      <a:r>
                        <a:rPr lang="ja-JP" altLang="en-US" sz="1200" u="none" dirty="0" smtClean="0">
                          <a:latin typeface="Meiryo UI" panose="020B0604030504040204" pitchFamily="50" charset="-128"/>
                          <a:ea typeface="Meiryo UI" panose="020B0604030504040204" pitchFamily="50" charset="-128"/>
                        </a:rPr>
                        <a:t>ファイル読込処理</a:t>
                      </a:r>
                      <a:endParaRPr kumimoji="1" lang="ja-JP" altLang="en-US" sz="1200" u="none" dirty="0">
                        <a:solidFill>
                          <a:schemeClr val="accent2">
                            <a:lumMod val="20000"/>
                            <a:lumOff val="80000"/>
                          </a:schemeClr>
                        </a:solidFill>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508131005"/>
                  </a:ext>
                </a:extLst>
              </a:tr>
              <a:tr h="120722">
                <a:tc>
                  <a:txBody>
                    <a:bodyPr/>
                    <a:lstStyle/>
                    <a:p>
                      <a:r>
                        <a:rPr kumimoji="1" lang="en-US" altLang="ja-JP" sz="1100" dirty="0" smtClean="0">
                          <a:latin typeface="Meiryo UI" panose="020B0604030504040204" pitchFamily="50" charset="-128"/>
                          <a:ea typeface="Meiryo UI" panose="020B0604030504040204" pitchFamily="50" charset="-128"/>
                        </a:rPr>
                        <a:t>4.1. </a:t>
                      </a:r>
                      <a:r>
                        <a:rPr kumimoji="1" lang="ja-JP" altLang="en-US" sz="1100" dirty="0" smtClean="0">
                          <a:latin typeface="Meiryo UI" panose="020B0604030504040204" pitchFamily="50" charset="-128"/>
                          <a:ea typeface="Meiryo UI" panose="020B0604030504040204" pitchFamily="50" charset="-128"/>
                        </a:rPr>
                        <a:t>二次利用</a:t>
                      </a:r>
                      <a:r>
                        <a:rPr kumimoji="1" lang="en-US" altLang="ja-JP" sz="1100" dirty="0" smtClean="0">
                          <a:latin typeface="Meiryo UI" panose="020B0604030504040204" pitchFamily="50" charset="-128"/>
                          <a:ea typeface="Meiryo UI" panose="020B0604030504040204" pitchFamily="50" charset="-128"/>
                        </a:rPr>
                        <a:t>DB</a:t>
                      </a:r>
                      <a:r>
                        <a:rPr kumimoji="1" lang="ja-JP" altLang="en-US" sz="1100" dirty="0" smtClean="0">
                          <a:latin typeface="Meiryo UI" panose="020B0604030504040204" pitchFamily="50" charset="-128"/>
                          <a:ea typeface="Meiryo UI" panose="020B0604030504040204" pitchFamily="50" charset="-128"/>
                        </a:rPr>
                        <a:t>登録患者データテーブルから患者</a:t>
                      </a:r>
                      <a:r>
                        <a:rPr kumimoji="1" lang="en-US" altLang="ja-JP" sz="1100" dirty="0" smtClean="0">
                          <a:latin typeface="Meiryo UI" panose="020B0604030504040204" pitchFamily="50" charset="-128"/>
                          <a:ea typeface="Meiryo UI" panose="020B0604030504040204" pitchFamily="50" charset="-128"/>
                        </a:rPr>
                        <a:t>ID</a:t>
                      </a:r>
                      <a:r>
                        <a:rPr kumimoji="1" lang="ja-JP" altLang="en-US" sz="1100" dirty="0" smtClean="0">
                          <a:latin typeface="Meiryo UI" panose="020B0604030504040204" pitchFamily="50" charset="-128"/>
                          <a:ea typeface="Meiryo UI" panose="020B0604030504040204" pitchFamily="50" charset="-128"/>
                        </a:rPr>
                        <a:t>の一覧を取得する。</a:t>
                      </a:r>
                      <a:endParaRPr kumimoji="1" lang="en-US" altLang="ja-JP" sz="1100" dirty="0" smtClean="0">
                        <a:latin typeface="Meiryo UI" panose="020B0604030504040204" pitchFamily="50" charset="-128"/>
                        <a:ea typeface="Meiryo UI" panose="020B0604030504040204" pitchFamily="50" charset="-128"/>
                      </a:endParaRPr>
                    </a:p>
                    <a:p>
                      <a:r>
                        <a:rPr kumimoji="1" lang="en-US" altLang="ja-JP" sz="1100" dirty="0" smtClean="0">
                          <a:latin typeface="Meiryo UI" panose="020B0604030504040204" pitchFamily="50" charset="-128"/>
                          <a:ea typeface="Meiryo UI" panose="020B0604030504040204" pitchFamily="50" charset="-128"/>
                        </a:rPr>
                        <a:t>4.2. </a:t>
                      </a:r>
                      <a:r>
                        <a:rPr kumimoji="1" lang="ja-JP" altLang="en-US" sz="1100" dirty="0" smtClean="0">
                          <a:latin typeface="Meiryo UI" panose="020B0604030504040204" pitchFamily="50" charset="-128"/>
                          <a:ea typeface="Meiryo UI" panose="020B0604030504040204" pitchFamily="50" charset="-128"/>
                        </a:rPr>
                        <a:t>取得した患者</a:t>
                      </a:r>
                      <a:r>
                        <a:rPr kumimoji="1" lang="en-US" altLang="ja-JP" sz="1100" dirty="0" smtClean="0">
                          <a:latin typeface="Meiryo UI" panose="020B0604030504040204" pitchFamily="50" charset="-128"/>
                          <a:ea typeface="Meiryo UI" panose="020B0604030504040204" pitchFamily="50" charset="-128"/>
                        </a:rPr>
                        <a:t>ID</a:t>
                      </a:r>
                      <a:r>
                        <a:rPr kumimoji="1" lang="ja-JP" altLang="en-US" sz="1100" dirty="0" smtClean="0">
                          <a:latin typeface="Meiryo UI" panose="020B0604030504040204" pitchFamily="50" charset="-128"/>
                          <a:ea typeface="Meiryo UI" panose="020B0604030504040204" pitchFamily="50" charset="-128"/>
                        </a:rPr>
                        <a:t>の一覧に</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ファイル管理テーブルに登録されている</a:t>
                      </a:r>
                      <a:endParaRPr kumimoji="1" lang="en-US" altLang="ja-JP" sz="1100" dirty="0" smtClean="0">
                        <a:latin typeface="Meiryo UI" panose="020B0604030504040204" pitchFamily="50" charset="-128"/>
                        <a:ea typeface="Meiryo UI" panose="020B0604030504040204" pitchFamily="50" charset="-128"/>
                      </a:endParaRPr>
                    </a:p>
                    <a:p>
                      <a:r>
                        <a:rPr kumimoji="1" lang="ja-JP" altLang="en-US" sz="1100" dirty="0" smtClean="0">
                          <a:latin typeface="Meiryo UI" panose="020B0604030504040204" pitchFamily="50" charset="-128"/>
                          <a:ea typeface="Meiryo UI" panose="020B0604030504040204" pitchFamily="50" charset="-128"/>
                        </a:rPr>
                        <a:t>　　　</a:t>
                      </a:r>
                      <a:r>
                        <a:rPr kumimoji="1" lang="ja-JP" altLang="en-US" sz="1100" baseline="0" dirty="0" smtClean="0">
                          <a:latin typeface="Meiryo UI" panose="020B0604030504040204" pitchFamily="50" charset="-128"/>
                          <a:ea typeface="Meiryo UI" panose="020B0604030504040204" pitchFamily="50" charset="-128"/>
                        </a:rPr>
                        <a:t> </a:t>
                      </a:r>
                      <a:r>
                        <a:rPr kumimoji="1" lang="ja-JP" altLang="en-US" sz="1100" dirty="0" smtClean="0">
                          <a:latin typeface="Meiryo UI" panose="020B0604030504040204" pitchFamily="50" charset="-128"/>
                          <a:ea typeface="Meiryo UI" panose="020B0604030504040204" pitchFamily="50" charset="-128"/>
                        </a:rPr>
                        <a:t>患者</a:t>
                      </a:r>
                      <a:r>
                        <a:rPr kumimoji="1" lang="en-US" altLang="ja-JP" sz="1100" dirty="0" smtClean="0">
                          <a:latin typeface="Meiryo UI" panose="020B0604030504040204" pitchFamily="50" charset="-128"/>
                          <a:ea typeface="Meiryo UI" panose="020B0604030504040204" pitchFamily="50" charset="-128"/>
                        </a:rPr>
                        <a:t>ID</a:t>
                      </a:r>
                      <a:r>
                        <a:rPr kumimoji="1" lang="ja-JP" altLang="en-US" sz="1100" dirty="0" smtClean="0">
                          <a:latin typeface="Meiryo UI" panose="020B0604030504040204" pitchFamily="50" charset="-128"/>
                          <a:ea typeface="Meiryo UI" panose="020B0604030504040204" pitchFamily="50" charset="-128"/>
                        </a:rPr>
                        <a:t>が存在しない場合は、ステータスフラグを</a:t>
                      </a:r>
                      <a:endParaRPr kumimoji="1" lang="en-US" altLang="ja-JP" sz="1100" dirty="0" smtClean="0">
                        <a:latin typeface="Meiryo UI" panose="020B0604030504040204" pitchFamily="50" charset="-128"/>
                        <a:ea typeface="Meiryo UI" panose="020B0604030504040204" pitchFamily="50" charset="-128"/>
                      </a:endParaRPr>
                    </a:p>
                    <a:p>
                      <a:r>
                        <a:rPr kumimoji="1" lang="en-US" altLang="ja-JP" sz="1100" dirty="0" smtClean="0">
                          <a:latin typeface="Meiryo UI" panose="020B0604030504040204" pitchFamily="50" charset="-128"/>
                          <a:ea typeface="Meiryo UI" panose="020B0604030504040204" pitchFamily="50" charset="-128"/>
                        </a:rPr>
                        <a:t>       2</a:t>
                      </a:r>
                      <a:r>
                        <a:rPr kumimoji="1" lang="ja-JP" altLang="en-US" sz="1100" dirty="0" smtClean="0">
                          <a:latin typeface="Meiryo UI" panose="020B0604030504040204" pitchFamily="50" charset="-128"/>
                          <a:ea typeface="Meiryo UI" panose="020B0604030504040204" pitchFamily="50" charset="-128"/>
                        </a:rPr>
                        <a:t>（ファイル読込対象外）に更新する。</a:t>
                      </a:r>
                      <a:endParaRPr kumimoji="1" lang="en-US" altLang="ja-JP" sz="1100" dirty="0" smtClean="0">
                        <a:latin typeface="Meiryo UI" panose="020B0604030504040204" pitchFamily="50" charset="-128"/>
                        <a:ea typeface="Meiryo UI" panose="020B0604030504040204" pitchFamily="50" charset="-128"/>
                      </a:endParaRPr>
                    </a:p>
                    <a:p>
                      <a:r>
                        <a:rPr kumimoji="1" lang="en-US" altLang="ja-JP" sz="1100" dirty="0" smtClean="0">
                          <a:latin typeface="Meiryo UI" panose="020B0604030504040204" pitchFamily="50" charset="-128"/>
                          <a:ea typeface="Meiryo UI" panose="020B0604030504040204" pitchFamily="50" charset="-128"/>
                        </a:rPr>
                        <a:t>4.3. </a:t>
                      </a:r>
                      <a:r>
                        <a:rPr kumimoji="1" lang="ja-JP" altLang="en-US" sz="1100" dirty="0" smtClean="0">
                          <a:latin typeface="Meiryo UI" panose="020B0604030504040204" pitchFamily="50" charset="-128"/>
                          <a:ea typeface="Meiryo UI" panose="020B0604030504040204" pitchFamily="50" charset="-128"/>
                        </a:rPr>
                        <a:t>ステータスフラグが</a:t>
                      </a:r>
                      <a:r>
                        <a:rPr kumimoji="1" lang="en-US" altLang="ja-JP" sz="1100" dirty="0" smtClean="0">
                          <a:latin typeface="Meiryo UI" panose="020B0604030504040204" pitchFamily="50" charset="-128"/>
                          <a:ea typeface="Meiryo UI" panose="020B0604030504040204" pitchFamily="50" charset="-128"/>
                        </a:rPr>
                        <a:t>2</a:t>
                      </a:r>
                      <a:r>
                        <a:rPr kumimoji="1" lang="ja-JP" altLang="en-US" sz="1100" dirty="0" smtClean="0">
                          <a:latin typeface="Meiryo UI" panose="020B0604030504040204" pitchFamily="50" charset="-128"/>
                          <a:ea typeface="Meiryo UI" panose="020B0604030504040204" pitchFamily="50" charset="-128"/>
                        </a:rPr>
                        <a:t>（ファイル読込対象外）に更新された</a:t>
                      </a:r>
                      <a:endParaRPr kumimoji="1" lang="en-US" altLang="ja-JP" sz="1100" dirty="0" smtClean="0">
                        <a:latin typeface="Meiryo UI" panose="020B0604030504040204" pitchFamily="50" charset="-128"/>
                        <a:ea typeface="Meiryo UI" panose="020B0604030504040204" pitchFamily="50" charset="-128"/>
                      </a:endParaRPr>
                    </a:p>
                    <a:p>
                      <a:r>
                        <a:rPr kumimoji="1" lang="ja-JP" altLang="en-US" sz="1100" dirty="0" smtClean="0">
                          <a:latin typeface="Meiryo UI" panose="020B0604030504040204" pitchFamily="50" charset="-128"/>
                          <a:ea typeface="Meiryo UI" panose="020B0604030504040204" pitchFamily="50" charset="-128"/>
                        </a:rPr>
                        <a:t>　　　 </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ファイル管理情報に紐づく</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個別取込結果を削除する。</a:t>
                      </a:r>
                      <a:endParaRPr kumimoji="1" lang="en-US" altLang="ja-JP" sz="1100" dirty="0" smtClean="0">
                        <a:latin typeface="Meiryo UI" panose="020B0604030504040204" pitchFamily="50" charset="-128"/>
                        <a:ea typeface="Meiryo UI" panose="020B0604030504040204" pitchFamily="50" charset="-128"/>
                      </a:endParaRPr>
                    </a:p>
                  </a:txBody>
                  <a:tcPr/>
                </a:tc>
                <a:tc>
                  <a:txBody>
                    <a:bodyPr/>
                    <a:lstStyle/>
                    <a:p>
                      <a:r>
                        <a:rPr lang="en-US" altLang="ja-JP" sz="1100" dirty="0" smtClean="0">
                          <a:latin typeface="Meiryo UI" panose="020B0604030504040204" pitchFamily="50" charset="-128"/>
                          <a:ea typeface="Meiryo UI" panose="020B0604030504040204" pitchFamily="50" charset="-128"/>
                        </a:rPr>
                        <a:t>5.1. </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ファイル管理テーブルでステータスフラグが</a:t>
                      </a:r>
                      <a:r>
                        <a:rPr kumimoji="1" lang="en-US" altLang="ja-JP" sz="1100" dirty="0" smtClean="0">
                          <a:latin typeface="Meiryo UI" panose="020B0604030504040204" pitchFamily="50" charset="-128"/>
                          <a:ea typeface="Meiryo UI" panose="020B0604030504040204" pitchFamily="50" charset="-128"/>
                        </a:rPr>
                        <a:t>0</a:t>
                      </a:r>
                    </a:p>
                    <a:p>
                      <a:r>
                        <a:rPr kumimoji="1" lang="ja-JP" altLang="en-US" sz="1100" dirty="0" smtClean="0">
                          <a:latin typeface="Meiryo UI" panose="020B0604030504040204" pitchFamily="50" charset="-128"/>
                          <a:ea typeface="Meiryo UI" panose="020B0604030504040204" pitchFamily="50" charset="-128"/>
                        </a:rPr>
                        <a:t>　　　（ファイル読込未済）となっている</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ファイルの一覧を取得する。</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5.2. </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5.1</a:t>
                      </a:r>
                      <a:r>
                        <a:rPr lang="ja-JP" altLang="en-US" sz="1100" dirty="0" smtClean="0">
                          <a:latin typeface="Meiryo UI" panose="020B0604030504040204" pitchFamily="50" charset="-128"/>
                          <a:ea typeface="Meiryo UI" panose="020B0604030504040204" pitchFamily="50" charset="-128"/>
                        </a:rPr>
                        <a:t>」で取得した処理対象の</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ファイルを読み込む。</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5.3. </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ファイルの読み込み結果を</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ファイル個別取込結果テーブルに</a:t>
                      </a:r>
                      <a:r>
                        <a:rPr kumimoji="1" lang="en-US" altLang="ja-JP" sz="1100" dirty="0" smtClean="0">
                          <a:latin typeface="Meiryo UI" panose="020B0604030504040204" pitchFamily="50" charset="-128"/>
                          <a:ea typeface="Meiryo UI" panose="020B0604030504040204" pitchFamily="50" charset="-128"/>
                        </a:rPr>
                        <a:t/>
                      </a:r>
                      <a:br>
                        <a:rPr kumimoji="1" lang="en-US" altLang="ja-JP" sz="1100" dirty="0" smtClean="0">
                          <a:latin typeface="Meiryo UI" panose="020B0604030504040204" pitchFamily="50" charset="-128"/>
                          <a:ea typeface="Meiryo UI" panose="020B0604030504040204" pitchFamily="50" charset="-128"/>
                        </a:rPr>
                      </a:br>
                      <a:r>
                        <a:rPr kumimoji="1" lang="ja-JP" altLang="en-US" sz="1100" dirty="0" smtClean="0">
                          <a:latin typeface="Meiryo UI" panose="020B0604030504040204" pitchFamily="50" charset="-128"/>
                          <a:ea typeface="Meiryo UI" panose="020B0604030504040204" pitchFamily="50" charset="-128"/>
                        </a:rPr>
                        <a:t>　　　</a:t>
                      </a:r>
                      <a:r>
                        <a:rPr kumimoji="1" lang="ja-JP" altLang="en-US" sz="1100" baseline="0" dirty="0" smtClean="0">
                          <a:latin typeface="Meiryo UI" panose="020B0604030504040204" pitchFamily="50" charset="-128"/>
                          <a:ea typeface="Meiryo UI" panose="020B0604030504040204" pitchFamily="50" charset="-128"/>
                        </a:rPr>
                        <a:t> </a:t>
                      </a:r>
                      <a:r>
                        <a:rPr kumimoji="1" lang="ja-JP" altLang="en-US" sz="1100" dirty="0" smtClean="0">
                          <a:latin typeface="Meiryo UI" panose="020B0604030504040204" pitchFamily="50" charset="-128"/>
                          <a:ea typeface="Meiryo UI" panose="020B0604030504040204" pitchFamily="50" charset="-128"/>
                        </a:rPr>
                        <a:t>登録する。</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5.4. MML</a:t>
                      </a:r>
                      <a:r>
                        <a:rPr lang="ja-JP" altLang="en-US" sz="1100" dirty="0" smtClean="0">
                          <a:latin typeface="Meiryo UI" panose="020B0604030504040204" pitchFamily="50" charset="-128"/>
                          <a:ea typeface="Meiryo UI" panose="020B0604030504040204" pitchFamily="50" charset="-128"/>
                        </a:rPr>
                        <a:t>ファイル読込が正常終了した場合は、</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MML</a:t>
                      </a:r>
                      <a:r>
                        <a:rPr lang="ja-JP" altLang="en-US" sz="1100" dirty="0" smtClean="0">
                          <a:latin typeface="Meiryo UI" panose="020B0604030504040204" pitchFamily="50" charset="-128"/>
                          <a:ea typeface="Meiryo UI" panose="020B0604030504040204" pitchFamily="50" charset="-128"/>
                        </a:rPr>
                        <a:t>ファイル管理テーブルのステータスフラグを</a:t>
                      </a:r>
                      <a:r>
                        <a:rPr lang="en-US" altLang="ja-JP" sz="1100" dirty="0" smtClean="0">
                          <a:latin typeface="Meiryo UI" panose="020B0604030504040204" pitchFamily="50" charset="-128"/>
                          <a:ea typeface="Meiryo UI" panose="020B0604030504040204" pitchFamily="50" charset="-128"/>
                        </a:rPr>
                        <a:t>1</a:t>
                      </a:r>
                      <a:r>
                        <a:rPr lang="ja-JP" altLang="en-US" sz="1100" dirty="0" smtClean="0">
                          <a:latin typeface="Meiryo UI" panose="020B0604030504040204" pitchFamily="50" charset="-128"/>
                          <a:ea typeface="Meiryo UI" panose="020B0604030504040204" pitchFamily="50" charset="-128"/>
                        </a:rPr>
                        <a:t>（ファイル読込済み）に、</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異常終了した場合は</a:t>
                      </a:r>
                      <a:r>
                        <a:rPr lang="en-US" altLang="ja-JP" sz="1100" dirty="0" smtClean="0">
                          <a:latin typeface="Meiryo UI" panose="020B0604030504040204" pitchFamily="50" charset="-128"/>
                          <a:ea typeface="Meiryo UI" panose="020B0604030504040204" pitchFamily="50" charset="-128"/>
                        </a:rPr>
                        <a:t>9</a:t>
                      </a:r>
                      <a:r>
                        <a:rPr lang="ja-JP" altLang="en-US" sz="1100" dirty="0" smtClean="0">
                          <a:latin typeface="Meiryo UI" panose="020B0604030504040204" pitchFamily="50" charset="-128"/>
                          <a:ea typeface="Meiryo UI" panose="020B0604030504040204" pitchFamily="50" charset="-128"/>
                        </a:rPr>
                        <a:t>（ファイル読込エラー）に更新する。</a:t>
                      </a:r>
                      <a:endParaRPr lang="en-US" altLang="ja-JP" sz="11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70016032"/>
                  </a:ext>
                </a:extLst>
              </a:tr>
            </a:tbl>
          </a:graphicData>
        </a:graphic>
      </p:graphicFrame>
      <p:sp>
        <p:nvSpPr>
          <p:cNvPr id="11" name="正方形/長方形 10"/>
          <p:cNvSpPr/>
          <p:nvPr/>
        </p:nvSpPr>
        <p:spPr>
          <a:xfrm>
            <a:off x="4460840" y="3418606"/>
            <a:ext cx="4409695" cy="988080"/>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2" name="線吹き出し 1 (枠付き) 11"/>
          <p:cNvSpPr/>
          <p:nvPr/>
        </p:nvSpPr>
        <p:spPr>
          <a:xfrm>
            <a:off x="614364" y="3751604"/>
            <a:ext cx="3525195" cy="955801"/>
          </a:xfrm>
          <a:prstGeom prst="borderCallout1">
            <a:avLst>
              <a:gd name="adj1" fmla="val 16362"/>
              <a:gd name="adj2" fmla="val 99854"/>
              <a:gd name="adj3" fmla="val 2610"/>
              <a:gd name="adj4" fmla="val 109325"/>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a:solidFill>
                  <a:srgbClr val="FF0000"/>
                </a:solidFill>
                <a:latin typeface="Meiryo UI" panose="020B0604030504040204" pitchFamily="50" charset="-128"/>
                <a:ea typeface="Meiryo UI" panose="020B0604030504040204" pitchFamily="50" charset="-128"/>
              </a:rPr>
              <a:t>②</a:t>
            </a:r>
            <a:r>
              <a:rPr lang="ja-JP" altLang="en-US" sz="1200" dirty="0" smtClean="0">
                <a:solidFill>
                  <a:srgbClr val="FF0000"/>
                </a:solidFill>
                <a:latin typeface="Meiryo UI" panose="020B0604030504040204" pitchFamily="50" charset="-128"/>
                <a:ea typeface="Meiryo UI" panose="020B0604030504040204" pitchFamily="50" charset="-128"/>
              </a:rPr>
              <a:t>（</a:t>
            </a:r>
            <a:r>
              <a:rPr lang="en-US" altLang="ja-JP" sz="1200" dirty="0" smtClean="0">
                <a:solidFill>
                  <a:srgbClr val="FF0000"/>
                </a:solidFill>
                <a:latin typeface="Meiryo UI" panose="020B0604030504040204" pitchFamily="50" charset="-128"/>
                <a:ea typeface="Meiryo UI" panose="020B0604030504040204" pitchFamily="50" charset="-128"/>
              </a:rPr>
              <a:t>1</a:t>
            </a:r>
            <a:r>
              <a:rPr lang="ja-JP" altLang="en-US" sz="1200" dirty="0" smtClean="0">
                <a:solidFill>
                  <a:srgbClr val="FF0000"/>
                </a:solidFill>
                <a:latin typeface="Meiryo UI" panose="020B0604030504040204" pitchFamily="50" charset="-128"/>
                <a:ea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rPr>
              <a:t>受託</a:t>
            </a:r>
            <a:r>
              <a:rPr lang="ja-JP" altLang="en-US" sz="1200" dirty="0" smtClean="0">
                <a:solidFill>
                  <a:srgbClr val="FF0000"/>
                </a:solidFill>
                <a:latin typeface="Meiryo UI" panose="020B0604030504040204" pitchFamily="50" charset="-128"/>
                <a:ea typeface="Meiryo UI" panose="020B0604030504040204" pitchFamily="50" charset="-128"/>
              </a:rPr>
              <a:t>領域で</a:t>
            </a:r>
            <a:r>
              <a:rPr lang="en-US" altLang="ja-JP" sz="1200" dirty="0" smtClean="0">
                <a:solidFill>
                  <a:srgbClr val="FF0000"/>
                </a:solidFill>
                <a:latin typeface="Meiryo UI" panose="020B0604030504040204" pitchFamily="50" charset="-128"/>
                <a:ea typeface="Meiryo UI" panose="020B0604030504040204" pitchFamily="50" charset="-128"/>
              </a:rPr>
              <a:t>MML</a:t>
            </a:r>
            <a:r>
              <a:rPr lang="ja-JP" altLang="en-US" sz="1200" dirty="0" smtClean="0">
                <a:solidFill>
                  <a:srgbClr val="FF0000"/>
                </a:solidFill>
                <a:latin typeface="Meiryo UI" panose="020B0604030504040204" pitchFamily="50" charset="-128"/>
                <a:ea typeface="Meiryo UI" panose="020B0604030504040204" pitchFamily="50" charset="-128"/>
              </a:rPr>
              <a:t>ファイル読込を行った結果の</a:t>
            </a:r>
            <a:r>
              <a:rPr lang="en-US" altLang="ja-JP" sz="1200" dirty="0" smtClean="0">
                <a:solidFill>
                  <a:srgbClr val="FF0000"/>
                </a:solidFill>
                <a:latin typeface="Meiryo UI" panose="020B0604030504040204" pitchFamily="50" charset="-128"/>
                <a:ea typeface="Meiryo UI" panose="020B0604030504040204" pitchFamily="50" charset="-128"/>
              </a:rPr>
              <a:t/>
            </a:r>
            <a:br>
              <a:rPr lang="en-US" altLang="ja-JP" sz="1200" dirty="0" smtClean="0">
                <a:solidFill>
                  <a:srgbClr val="FF0000"/>
                </a:solidFill>
                <a:latin typeface="Meiryo UI" panose="020B0604030504040204" pitchFamily="50" charset="-128"/>
                <a:ea typeface="Meiryo UI" panose="020B0604030504040204" pitchFamily="50" charset="-128"/>
              </a:rPr>
            </a:br>
            <a:r>
              <a:rPr lang="ja-JP" altLang="en-US" sz="1200" dirty="0" smtClean="0">
                <a:solidFill>
                  <a:srgbClr val="FF0000"/>
                </a:solidFill>
                <a:latin typeface="Meiryo UI" panose="020B0604030504040204" pitchFamily="50" charset="-128"/>
                <a:ea typeface="Meiryo UI" panose="020B0604030504040204" pitchFamily="50" charset="-128"/>
              </a:rPr>
              <a:t>　　　　　 取込対象データ</a:t>
            </a:r>
            <a:r>
              <a:rPr lang="ja-JP" altLang="en-US" sz="1200" dirty="0">
                <a:solidFill>
                  <a:srgbClr val="FF0000"/>
                </a:solidFill>
                <a:latin typeface="Meiryo UI" panose="020B0604030504040204" pitchFamily="50" charset="-128"/>
                <a:ea typeface="Meiryo UI" panose="020B0604030504040204" pitchFamily="50" charset="-128"/>
              </a:rPr>
              <a:t>を</a:t>
            </a:r>
            <a:r>
              <a:rPr lang="ja-JP" altLang="en-US" sz="1200" dirty="0" smtClean="0">
                <a:solidFill>
                  <a:srgbClr val="FF0000"/>
                </a:solidFill>
                <a:latin typeface="Meiryo UI" panose="020B0604030504040204" pitchFamily="50" charset="-128"/>
                <a:ea typeface="Meiryo UI" panose="020B0604030504040204" pitchFamily="50" charset="-128"/>
              </a:rPr>
              <a:t>認定領域へ反映するため、</a:t>
            </a:r>
            <a:endParaRPr lang="en-US" altLang="ja-JP" sz="1200" dirty="0" smtClean="0">
              <a:solidFill>
                <a:srgbClr val="FF0000"/>
              </a:solidFill>
              <a:latin typeface="Meiryo UI" panose="020B0604030504040204" pitchFamily="50" charset="-128"/>
              <a:ea typeface="Meiryo UI" panose="020B0604030504040204" pitchFamily="50" charset="-128"/>
            </a:endParaRPr>
          </a:p>
          <a:p>
            <a:r>
              <a:rPr lang="ja-JP" altLang="en-US" sz="1200" dirty="0" smtClean="0">
                <a:solidFill>
                  <a:srgbClr val="FF0000"/>
                </a:solidFill>
                <a:latin typeface="Meiryo UI" panose="020B0604030504040204" pitchFamily="50" charset="-128"/>
                <a:ea typeface="Meiryo UI" panose="020B0604030504040204" pitchFamily="50" charset="-128"/>
              </a:rPr>
              <a:t>　　　　 　二次利用</a:t>
            </a:r>
            <a:r>
              <a:rPr lang="en-US" altLang="ja-JP" sz="1200" dirty="0" smtClean="0">
                <a:solidFill>
                  <a:srgbClr val="FF0000"/>
                </a:solidFill>
                <a:latin typeface="Meiryo UI" panose="020B0604030504040204" pitchFamily="50" charset="-128"/>
                <a:ea typeface="Meiryo UI" panose="020B0604030504040204" pitchFamily="50" charset="-128"/>
              </a:rPr>
              <a:t>DB</a:t>
            </a:r>
            <a:r>
              <a:rPr lang="ja-JP" altLang="en-US" sz="1200" dirty="0" smtClean="0">
                <a:solidFill>
                  <a:srgbClr val="FF0000"/>
                </a:solidFill>
                <a:latin typeface="Meiryo UI" panose="020B0604030504040204" pitchFamily="50" charset="-128"/>
                <a:ea typeface="Meiryo UI" panose="020B0604030504040204" pitchFamily="50" charset="-128"/>
              </a:rPr>
              <a:t>の取込処理と同様の妥当性</a:t>
            </a:r>
            <a:endParaRPr lang="en-US" altLang="ja-JP" sz="1200" dirty="0" smtClean="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　</a:t>
            </a:r>
            <a:r>
              <a:rPr lang="ja-JP" altLang="en-US" sz="1200" dirty="0" smtClean="0">
                <a:solidFill>
                  <a:srgbClr val="FF0000"/>
                </a:solidFill>
                <a:latin typeface="Meiryo UI" panose="020B0604030504040204" pitchFamily="50" charset="-128"/>
                <a:ea typeface="Meiryo UI" panose="020B0604030504040204" pitchFamily="50" charset="-128"/>
              </a:rPr>
              <a:t>　　　　 確認が必要</a:t>
            </a:r>
            <a:endParaRPr lang="en-US" altLang="ja-JP" sz="1200" dirty="0" smtClean="0">
              <a:solidFill>
                <a:srgbClr val="FF0000"/>
              </a:solidFill>
              <a:latin typeface="Meiryo UI" panose="020B0604030504040204" pitchFamily="50" charset="-128"/>
              <a:ea typeface="Meiryo UI" panose="020B0604030504040204" pitchFamily="50" charset="-128"/>
            </a:endParaRPr>
          </a:p>
        </p:txBody>
      </p:sp>
      <p:sp>
        <p:nvSpPr>
          <p:cNvPr id="13" name="正方形/長方形 12"/>
          <p:cNvSpPr/>
          <p:nvPr/>
        </p:nvSpPr>
        <p:spPr>
          <a:xfrm>
            <a:off x="6879364" y="3008120"/>
            <a:ext cx="1563881" cy="286668"/>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4" name="線吹き出し 1 (枠付き) 13"/>
          <p:cNvSpPr/>
          <p:nvPr/>
        </p:nvSpPr>
        <p:spPr>
          <a:xfrm>
            <a:off x="3896882" y="1498136"/>
            <a:ext cx="3561535" cy="1012806"/>
          </a:xfrm>
          <a:prstGeom prst="borderCallout1">
            <a:avLst>
              <a:gd name="adj1" fmla="val 16362"/>
              <a:gd name="adj2" fmla="val 99854"/>
              <a:gd name="adj3" fmla="val 152202"/>
              <a:gd name="adj4" fmla="val 111321"/>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rgbClr val="FF0000"/>
                </a:solidFill>
                <a:latin typeface="Meiryo UI" panose="020B0604030504040204" pitchFamily="50" charset="-128"/>
                <a:ea typeface="Meiryo UI" panose="020B0604030504040204" pitchFamily="50" charset="-128"/>
              </a:rPr>
              <a:t>②（</a:t>
            </a:r>
            <a:r>
              <a:rPr lang="en-US" altLang="ja-JP" sz="1200" dirty="0">
                <a:solidFill>
                  <a:srgbClr val="FF0000"/>
                </a:solidFill>
                <a:latin typeface="Meiryo UI" panose="020B0604030504040204" pitchFamily="50" charset="-128"/>
                <a:ea typeface="Meiryo UI" panose="020B0604030504040204" pitchFamily="50" charset="-128"/>
              </a:rPr>
              <a:t>2</a:t>
            </a:r>
            <a:r>
              <a:rPr lang="ja-JP" altLang="en-US" sz="1200" dirty="0" smtClean="0">
                <a:solidFill>
                  <a:srgbClr val="FF0000"/>
                </a:solidFill>
                <a:latin typeface="Meiryo UI" panose="020B0604030504040204" pitchFamily="50" charset="-128"/>
                <a:ea typeface="Meiryo UI" panose="020B0604030504040204" pitchFamily="50" charset="-128"/>
              </a:rPr>
              <a:t>）取込済みデータに対するオプトアウト対象患者</a:t>
            </a:r>
            <a:r>
              <a:rPr lang="en-US" altLang="ja-JP" sz="1200" dirty="0" smtClean="0">
                <a:solidFill>
                  <a:srgbClr val="FF0000"/>
                </a:solidFill>
                <a:latin typeface="Meiryo UI" panose="020B0604030504040204" pitchFamily="50" charset="-128"/>
                <a:ea typeface="Meiryo UI" panose="020B0604030504040204" pitchFamily="50" charset="-128"/>
              </a:rPr>
              <a:t/>
            </a:r>
            <a:br>
              <a:rPr lang="en-US" altLang="ja-JP" sz="1200" dirty="0" smtClean="0">
                <a:solidFill>
                  <a:srgbClr val="FF0000"/>
                </a:solidFill>
                <a:latin typeface="Meiryo UI" panose="020B0604030504040204" pitchFamily="50" charset="-128"/>
                <a:ea typeface="Meiryo UI" panose="020B0604030504040204" pitchFamily="50" charset="-128"/>
              </a:rPr>
            </a:br>
            <a:r>
              <a:rPr lang="en-US" altLang="ja-JP" sz="1200" dirty="0" smtClean="0">
                <a:solidFill>
                  <a:srgbClr val="FF0000"/>
                </a:solidFill>
                <a:latin typeface="Meiryo UI" panose="020B0604030504040204" pitchFamily="50" charset="-128"/>
                <a:ea typeface="Meiryo UI" panose="020B0604030504040204" pitchFamily="50" charset="-128"/>
              </a:rPr>
              <a:t>     </a:t>
            </a:r>
            <a:r>
              <a:rPr lang="ja-JP" altLang="en-US" sz="1200" dirty="0" smtClean="0">
                <a:solidFill>
                  <a:srgbClr val="FF0000"/>
                </a:solidFill>
                <a:latin typeface="Meiryo UI" panose="020B0604030504040204" pitchFamily="50" charset="-128"/>
                <a:ea typeface="Meiryo UI" panose="020B0604030504040204" pitchFamily="50" charset="-128"/>
              </a:rPr>
              <a:t>　　　情報の削除のため、受託</a:t>
            </a:r>
            <a:r>
              <a:rPr lang="ja-JP" altLang="en-US" sz="1200" dirty="0">
                <a:solidFill>
                  <a:srgbClr val="FF0000"/>
                </a:solidFill>
                <a:latin typeface="Meiryo UI" panose="020B0604030504040204" pitchFamily="50" charset="-128"/>
                <a:ea typeface="Meiryo UI" panose="020B0604030504040204" pitchFamily="50" charset="-128"/>
              </a:rPr>
              <a:t>領域</a:t>
            </a:r>
            <a:r>
              <a:rPr lang="ja-JP" altLang="en-US" sz="1200" dirty="0" smtClean="0">
                <a:solidFill>
                  <a:srgbClr val="FF0000"/>
                </a:solidFill>
                <a:latin typeface="Meiryo UI" panose="020B0604030504040204" pitchFamily="50" charset="-128"/>
                <a:ea typeface="Meiryo UI" panose="020B0604030504040204" pitchFamily="50" charset="-128"/>
              </a:rPr>
              <a:t>の</a:t>
            </a:r>
            <a:r>
              <a:rPr lang="en-US" altLang="ja-JP" sz="1200" dirty="0" smtClean="0">
                <a:solidFill>
                  <a:srgbClr val="FF0000"/>
                </a:solidFill>
                <a:latin typeface="Meiryo UI" panose="020B0604030504040204" pitchFamily="50" charset="-128"/>
                <a:ea typeface="Meiryo UI" panose="020B0604030504040204" pitchFamily="50" charset="-128"/>
              </a:rPr>
              <a:t>MML</a:t>
            </a:r>
            <a:r>
              <a:rPr lang="ja-JP" altLang="en-US" sz="1200" dirty="0" smtClean="0">
                <a:solidFill>
                  <a:srgbClr val="FF0000"/>
                </a:solidFill>
                <a:latin typeface="Meiryo UI" panose="020B0604030504040204" pitchFamily="50" charset="-128"/>
                <a:ea typeface="Meiryo UI" panose="020B0604030504040204" pitchFamily="50" charset="-128"/>
              </a:rPr>
              <a:t>ファイル</a:t>
            </a:r>
            <a:r>
              <a:rPr lang="en-US" altLang="ja-JP" sz="1200" dirty="0" smtClean="0">
                <a:solidFill>
                  <a:srgbClr val="FF0000"/>
                </a:solidFill>
                <a:latin typeface="Meiryo UI" panose="020B0604030504040204" pitchFamily="50" charset="-128"/>
                <a:ea typeface="Meiryo UI" panose="020B0604030504040204" pitchFamily="50" charset="-128"/>
              </a:rPr>
              <a:t/>
            </a:r>
            <a:br>
              <a:rPr lang="en-US" altLang="ja-JP" sz="1200" dirty="0" smtClean="0">
                <a:solidFill>
                  <a:srgbClr val="FF0000"/>
                </a:solidFill>
                <a:latin typeface="Meiryo UI" panose="020B0604030504040204" pitchFamily="50" charset="-128"/>
                <a:ea typeface="Meiryo UI" panose="020B0604030504040204" pitchFamily="50" charset="-128"/>
              </a:rPr>
            </a:br>
            <a:r>
              <a:rPr lang="ja-JP" altLang="en-US" sz="1200" dirty="0" smtClean="0">
                <a:solidFill>
                  <a:srgbClr val="FF0000"/>
                </a:solidFill>
                <a:latin typeface="Meiryo UI" panose="020B0604030504040204" pitchFamily="50" charset="-128"/>
                <a:ea typeface="Meiryo UI" panose="020B0604030504040204" pitchFamily="50" charset="-128"/>
              </a:rPr>
              <a:t>　　　　　 管理テーブル</a:t>
            </a:r>
            <a:r>
              <a:rPr lang="ja-JP" altLang="en-US" sz="1200" dirty="0">
                <a:solidFill>
                  <a:srgbClr val="FF0000"/>
                </a:solidFill>
                <a:latin typeface="Meiryo UI" panose="020B0604030504040204" pitchFamily="50" charset="-128"/>
                <a:ea typeface="Meiryo UI" panose="020B0604030504040204" pitchFamily="50" charset="-128"/>
              </a:rPr>
              <a:t>の</a:t>
            </a:r>
            <a:r>
              <a:rPr lang="ja-JP" altLang="en-US" sz="1200" dirty="0" smtClean="0">
                <a:solidFill>
                  <a:srgbClr val="FF0000"/>
                </a:solidFill>
                <a:latin typeface="Meiryo UI" panose="020B0604030504040204" pitchFamily="50" charset="-128"/>
                <a:ea typeface="Meiryo UI" panose="020B0604030504040204" pitchFamily="50" charset="-128"/>
              </a:rPr>
              <a:t>情報を元に認定領域の</a:t>
            </a:r>
            <a:r>
              <a:rPr lang="en-US" altLang="ja-JP" sz="1200" dirty="0" smtClean="0">
                <a:solidFill>
                  <a:srgbClr val="FF0000"/>
                </a:solidFill>
                <a:latin typeface="Meiryo UI" panose="020B0604030504040204" pitchFamily="50" charset="-128"/>
                <a:ea typeface="Meiryo UI" panose="020B0604030504040204" pitchFamily="50" charset="-128"/>
              </a:rPr>
              <a:t/>
            </a:r>
            <a:br>
              <a:rPr lang="en-US" altLang="ja-JP" sz="1200" dirty="0" smtClean="0">
                <a:solidFill>
                  <a:srgbClr val="FF0000"/>
                </a:solidFill>
                <a:latin typeface="Meiryo UI" panose="020B0604030504040204" pitchFamily="50" charset="-128"/>
                <a:ea typeface="Meiryo UI" panose="020B0604030504040204" pitchFamily="50" charset="-128"/>
              </a:rPr>
            </a:br>
            <a:r>
              <a:rPr lang="ja-JP" altLang="en-US" sz="1200" dirty="0" smtClean="0">
                <a:solidFill>
                  <a:srgbClr val="FF0000"/>
                </a:solidFill>
                <a:latin typeface="Meiryo UI" panose="020B0604030504040204" pitchFamily="50" charset="-128"/>
                <a:ea typeface="Meiryo UI" panose="020B0604030504040204" pitchFamily="50" charset="-128"/>
              </a:rPr>
              <a:t>　　　　　 削除対象データの特定が必要</a:t>
            </a:r>
            <a:endParaRPr lang="en-US" altLang="ja-JP" sz="1200" dirty="0" smtClean="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17957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524969" y="1666949"/>
            <a:ext cx="8469630" cy="2891790"/>
          </a:xfrm>
          <a:prstGeom prst="rect">
            <a:avLst/>
          </a:prstGeom>
          <a:ln>
            <a:solidFill>
              <a:schemeClr val="tx1"/>
            </a:solidFill>
          </a:ln>
        </p:spPr>
      </p:pic>
      <p:sp>
        <p:nvSpPr>
          <p:cNvPr id="274" name="タイトル 6"/>
          <p:cNvSpPr>
            <a:spLocks noGrp="1"/>
          </p:cNvSpPr>
          <p:nvPr>
            <p:ph type="title"/>
          </p:nvPr>
        </p:nvSpPr>
        <p:spPr>
          <a:xfrm>
            <a:off x="203689" y="285111"/>
            <a:ext cx="9112191" cy="884660"/>
          </a:xfrm>
        </p:spPr>
        <p:txBody>
          <a:bodyPr>
            <a:noAutofit/>
          </a:bodyPr>
          <a:lstStyle/>
          <a:p>
            <a:r>
              <a:rPr lang="en-US" altLang="ja-JP" sz="1800" b="1" dirty="0">
                <a:latin typeface="Meiryo UI" panose="020B0604030504040204" pitchFamily="50" charset="-128"/>
                <a:ea typeface="Meiryo UI" panose="020B0604030504040204" pitchFamily="50" charset="-128"/>
              </a:rPr>
              <a:t>DB</a:t>
            </a:r>
            <a:r>
              <a:rPr lang="ja-JP" altLang="en-US" sz="1800" b="1" dirty="0">
                <a:latin typeface="Meiryo UI" panose="020B0604030504040204" pitchFamily="50" charset="-128"/>
                <a:ea typeface="Meiryo UI" panose="020B0604030504040204" pitchFamily="50" charset="-128"/>
              </a:rPr>
              <a:t>分割による</a:t>
            </a:r>
            <a:r>
              <a:rPr lang="ja-JP" altLang="en-US" sz="1800" b="1" dirty="0" smtClean="0">
                <a:latin typeface="Meiryo UI" panose="020B0604030504040204" pitchFamily="50" charset="-128"/>
                <a:ea typeface="Meiryo UI" panose="020B0604030504040204" pitchFamily="50" charset="-128"/>
              </a:rPr>
              <a:t>対応箇所</a:t>
            </a:r>
            <a:r>
              <a:rPr lang="ja-JP" altLang="en-US" sz="1800" b="1" dirty="0">
                <a:latin typeface="Meiryo UI" panose="020B0604030504040204" pitchFamily="50" charset="-128"/>
                <a:ea typeface="Meiryo UI" panose="020B0604030504040204" pitchFamily="50" charset="-128"/>
              </a:rPr>
              <a:t>　</a:t>
            </a:r>
            <a:r>
              <a:rPr lang="en-US" altLang="ja-JP" sz="1800" b="1" dirty="0">
                <a:latin typeface="Meiryo UI" panose="020B0604030504040204" pitchFamily="50" charset="-128"/>
                <a:ea typeface="Meiryo UI" panose="020B0604030504040204" pitchFamily="50" charset="-128"/>
              </a:rPr>
              <a:t>- MML</a:t>
            </a:r>
            <a:r>
              <a:rPr lang="ja-JP" altLang="en-US" sz="1800" b="1" dirty="0">
                <a:latin typeface="Meiryo UI" panose="020B0604030504040204" pitchFamily="50" charset="-128"/>
                <a:ea typeface="Meiryo UI" panose="020B0604030504040204" pitchFamily="50" charset="-128"/>
              </a:rPr>
              <a:t>個別取込処理</a:t>
            </a:r>
            <a:r>
              <a:rPr lang="ja-JP" altLang="en-US" sz="1800" b="1" dirty="0" smtClean="0">
                <a:latin typeface="Meiryo UI" panose="020B0604030504040204" pitchFamily="50" charset="-128"/>
                <a:ea typeface="Meiryo UI" panose="020B0604030504040204" pitchFamily="50" charset="-128"/>
              </a:rPr>
              <a:t>（上書き取込</a:t>
            </a:r>
            <a:r>
              <a:rPr lang="ja-JP" altLang="en-US" sz="1800" b="1" dirty="0">
                <a:latin typeface="Meiryo UI" panose="020B0604030504040204" pitchFamily="50" charset="-128"/>
                <a:ea typeface="Meiryo UI" panose="020B0604030504040204" pitchFamily="50" charset="-128"/>
              </a:rPr>
              <a:t>） </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一度</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個別取込完了した後</a:t>
            </a:r>
            <a:r>
              <a:rPr lang="ja-JP" altLang="en-US" dirty="0">
                <a:latin typeface="Meiryo UI" panose="020B0604030504040204" pitchFamily="50" charset="-128"/>
                <a:ea typeface="Meiryo UI" panose="020B0604030504040204" pitchFamily="50" charset="-128"/>
              </a:rPr>
              <a:t>に</a:t>
            </a:r>
            <a:r>
              <a:rPr lang="ja-JP" altLang="en-US"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読込対象のタグが追加された</a:t>
            </a:r>
            <a:r>
              <a:rPr lang="ja-JP" altLang="en-US" dirty="0" smtClean="0">
                <a:latin typeface="Meiryo UI" panose="020B0604030504040204" pitchFamily="50" charset="-128"/>
                <a:ea typeface="Meiryo UI" panose="020B0604030504040204" pitchFamily="50" charset="-128"/>
              </a:rPr>
              <a:t>などにより）再度読み込み直しをしたい場合は、対象のファイルが格納されている</a:t>
            </a:r>
            <a:r>
              <a:rPr lang="en-US" altLang="ja-JP" dirty="0" smtClean="0">
                <a:latin typeface="Meiryo UI" panose="020B0604030504040204" pitchFamily="50" charset="-128"/>
                <a:ea typeface="Meiryo UI" panose="020B0604030504040204" pitchFamily="50" charset="-128"/>
              </a:rPr>
              <a:t>Zip</a:t>
            </a:r>
            <a:r>
              <a:rPr lang="ja-JP" altLang="en-US" dirty="0" smtClean="0">
                <a:latin typeface="Meiryo UI" panose="020B0604030504040204" pitchFamily="50" charset="-128"/>
                <a:ea typeface="Meiryo UI" panose="020B0604030504040204" pitchFamily="50" charset="-128"/>
              </a:rPr>
              <a:t>ファイルを</a:t>
            </a:r>
            <a:r>
              <a:rPr lang="en-US" altLang="ja-JP" dirty="0" smtClean="0">
                <a:latin typeface="Meiryo UI" panose="020B0604030504040204" pitchFamily="50" charset="-128"/>
                <a:ea typeface="Meiryo UI" panose="020B0604030504040204" pitchFamily="50" charset="-128"/>
              </a:rPr>
              <a:t>NAS</a:t>
            </a:r>
            <a:r>
              <a:rPr lang="ja-JP" altLang="en-US" dirty="0" smtClean="0">
                <a:latin typeface="Meiryo UI" panose="020B0604030504040204" pitchFamily="50" charset="-128"/>
                <a:ea typeface="Meiryo UI" panose="020B0604030504040204" pitchFamily="50" charset="-128"/>
              </a:rPr>
              <a:t>に格納して</a:t>
            </a:r>
            <a:r>
              <a:rPr lang="en-US" altLang="ja-JP" dirty="0" smtClean="0">
                <a:latin typeface="Meiryo UI" panose="020B0604030504040204" pitchFamily="50" charset="-128"/>
                <a:ea typeface="Meiryo UI" panose="020B0604030504040204" pitchFamily="50" charset="-128"/>
              </a:rPr>
              <a:t>Zip</a:t>
            </a:r>
            <a:r>
              <a:rPr lang="ja-JP" altLang="en-US" dirty="0" smtClean="0">
                <a:latin typeface="Meiryo UI" panose="020B0604030504040204" pitchFamily="50" charset="-128"/>
                <a:ea typeface="Meiryo UI" panose="020B0604030504040204" pitchFamily="50" charset="-128"/>
              </a:rPr>
              <a:t>ファイル格納処理の上書きオプションで実行することで対応が可能となっている。</a:t>
            </a:r>
            <a:endParaRPr lang="en-US" altLang="ja-JP" dirty="0">
              <a:latin typeface="Meiryo UI" panose="020B0604030504040204" pitchFamily="50" charset="-128"/>
              <a:ea typeface="Meiryo UI" panose="020B0604030504040204" pitchFamily="50" charset="-128"/>
            </a:endParaRPr>
          </a:p>
        </p:txBody>
      </p:sp>
      <p:sp>
        <p:nvSpPr>
          <p:cNvPr id="8" name="正方形/長方形 7"/>
          <p:cNvSpPr/>
          <p:nvPr/>
        </p:nvSpPr>
        <p:spPr>
          <a:xfrm>
            <a:off x="614364" y="1720463"/>
            <a:ext cx="977234" cy="1443237"/>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61EBE4BB-1024-673B-5C0D-CC916CF06357}"/>
              </a:ext>
            </a:extLst>
          </p:cNvPr>
          <p:cNvSpPr/>
          <p:nvPr/>
        </p:nvSpPr>
        <p:spPr>
          <a:xfrm>
            <a:off x="742923" y="1498136"/>
            <a:ext cx="720117" cy="253916"/>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1050" dirty="0" smtClean="0">
                <a:solidFill>
                  <a:schemeClr val="tx2">
                    <a:lumMod val="75000"/>
                    <a:lumOff val="25000"/>
                  </a:schemeClr>
                </a:solidFill>
              </a:rPr>
              <a:t>NAS</a:t>
            </a:r>
            <a:endParaRPr kumimoji="1" lang="ja-JP" altLang="en-US" sz="1050" dirty="0">
              <a:solidFill>
                <a:schemeClr val="tx2">
                  <a:lumMod val="75000"/>
                  <a:lumOff val="25000"/>
                </a:schemeClr>
              </a:solidFill>
            </a:endParaRPr>
          </a:p>
        </p:txBody>
      </p:sp>
      <p:graphicFrame>
        <p:nvGraphicFramePr>
          <p:cNvPr id="11" name="表 10"/>
          <p:cNvGraphicFramePr>
            <a:graphicFrameLocks noGrp="1"/>
          </p:cNvGraphicFramePr>
          <p:nvPr>
            <p:extLst/>
          </p:nvPr>
        </p:nvGraphicFramePr>
        <p:xfrm>
          <a:off x="524969" y="4645746"/>
          <a:ext cx="4234815" cy="1539240"/>
        </p:xfrm>
        <a:graphic>
          <a:graphicData uri="http://schemas.openxmlformats.org/drawingml/2006/table">
            <a:tbl>
              <a:tblPr firstRow="1" bandRow="1">
                <a:tableStyleId>{5940675A-B579-460E-94D1-54222C63F5DA}</a:tableStyleId>
              </a:tblPr>
              <a:tblGrid>
                <a:gridCol w="4234815">
                  <a:extLst>
                    <a:ext uri="{9D8B030D-6E8A-4147-A177-3AD203B41FA5}">
                      <a16:colId xmlns:a16="http://schemas.microsoft.com/office/drawing/2014/main" val="3758575253"/>
                    </a:ext>
                  </a:extLst>
                </a:gridCol>
              </a:tblGrid>
              <a:tr h="0">
                <a:tc>
                  <a:txBody>
                    <a:bodyPr/>
                    <a:lstStyle/>
                    <a:p>
                      <a:r>
                        <a:rPr kumimoji="1" lang="en-US" altLang="ja-JP" sz="1200" dirty="0" smtClean="0">
                          <a:solidFill>
                            <a:schemeClr val="tx1"/>
                          </a:solidFill>
                          <a:latin typeface="Meiryo UI" panose="020B0604030504040204" pitchFamily="50" charset="-128"/>
                          <a:ea typeface="Meiryo UI" panose="020B0604030504040204" pitchFamily="50" charset="-128"/>
                        </a:rPr>
                        <a:t>1’.Zip</a:t>
                      </a:r>
                      <a:r>
                        <a:rPr kumimoji="1" lang="ja-JP" altLang="en-US" sz="1200" dirty="0" smtClean="0">
                          <a:solidFill>
                            <a:schemeClr val="tx1"/>
                          </a:solidFill>
                          <a:latin typeface="Meiryo UI" panose="020B0604030504040204" pitchFamily="50" charset="-128"/>
                          <a:ea typeface="Meiryo UI" panose="020B0604030504040204" pitchFamily="50" charset="-128"/>
                        </a:rPr>
                        <a:t>ファイル格納処理（上書きオプション）</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508131005"/>
                  </a:ext>
                </a:extLst>
              </a:tr>
              <a:tr h="370840">
                <a:tc>
                  <a:txBody>
                    <a:bodyPr/>
                    <a:lstStyle/>
                    <a:p>
                      <a:r>
                        <a:rPr kumimoji="1" lang="en-US" altLang="ja-JP" sz="1100" dirty="0" smtClean="0">
                          <a:latin typeface="Meiryo UI" panose="020B0604030504040204" pitchFamily="50" charset="-128"/>
                          <a:ea typeface="Meiryo UI" panose="020B0604030504040204" pitchFamily="50" charset="-128"/>
                        </a:rPr>
                        <a:t>1.1.</a:t>
                      </a:r>
                      <a:r>
                        <a:rPr kumimoji="1" lang="ja-JP" altLang="en-US" sz="1100" baseline="0" dirty="0" smtClean="0">
                          <a:latin typeface="Meiryo UI" panose="020B0604030504040204" pitchFamily="50" charset="-128"/>
                          <a:ea typeface="Meiryo UI" panose="020B0604030504040204" pitchFamily="50" charset="-128"/>
                        </a:rPr>
                        <a:t> </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ファイルを格納した</a:t>
                      </a:r>
                      <a:r>
                        <a:rPr kumimoji="1" lang="en-US" altLang="ja-JP" sz="1100" dirty="0" smtClean="0">
                          <a:latin typeface="Meiryo UI" panose="020B0604030504040204" pitchFamily="50" charset="-128"/>
                          <a:ea typeface="Meiryo UI" panose="020B0604030504040204" pitchFamily="50" charset="-128"/>
                        </a:rPr>
                        <a:t>Zip</a:t>
                      </a:r>
                      <a:r>
                        <a:rPr kumimoji="1" lang="ja-JP" altLang="en-US" sz="1100" dirty="0" smtClean="0">
                          <a:latin typeface="Meiryo UI" panose="020B0604030504040204" pitchFamily="50" charset="-128"/>
                          <a:ea typeface="Meiryo UI" panose="020B0604030504040204" pitchFamily="50" charset="-128"/>
                        </a:rPr>
                        <a:t>ファイルの一覧を取得する。</a:t>
                      </a:r>
                      <a:endParaRPr kumimoji="1"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1.2’.</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1.1</a:t>
                      </a:r>
                      <a:r>
                        <a:rPr lang="ja-JP" altLang="en-US" sz="1100" dirty="0" smtClean="0">
                          <a:latin typeface="Meiryo UI" panose="020B0604030504040204" pitchFamily="50" charset="-128"/>
                          <a:ea typeface="Meiryo UI" panose="020B0604030504040204" pitchFamily="50" charset="-128"/>
                        </a:rPr>
                        <a:t>」で取得した処理対象の</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ファイルが</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ファイル管理テーブル</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に存在するか判定し、</a:t>
                      </a:r>
                      <a:r>
                        <a:rPr lang="ja-JP" altLang="en-US" sz="1100" dirty="0" smtClean="0">
                          <a:solidFill>
                            <a:srgbClr val="FF0000"/>
                          </a:solidFill>
                          <a:latin typeface="Meiryo UI" panose="020B0604030504040204" pitchFamily="50" charset="-128"/>
                          <a:ea typeface="Meiryo UI" panose="020B0604030504040204" pitchFamily="50" charset="-128"/>
                        </a:rPr>
                        <a:t>存在した</a:t>
                      </a:r>
                      <a:r>
                        <a:rPr lang="en-US" altLang="ja-JP" sz="1100" dirty="0" smtClean="0">
                          <a:solidFill>
                            <a:srgbClr val="FF0000"/>
                          </a:solidFill>
                          <a:latin typeface="Meiryo UI" panose="020B0604030504040204" pitchFamily="50" charset="-128"/>
                          <a:ea typeface="Meiryo UI" panose="020B0604030504040204" pitchFamily="50" charset="-128"/>
                        </a:rPr>
                        <a:t>Zip</a:t>
                      </a:r>
                      <a:r>
                        <a:rPr lang="ja-JP" altLang="en-US" sz="1100" dirty="0" smtClean="0">
                          <a:solidFill>
                            <a:srgbClr val="FF0000"/>
                          </a:solidFill>
                          <a:latin typeface="Meiryo UI" panose="020B0604030504040204" pitchFamily="50" charset="-128"/>
                          <a:ea typeface="Meiryo UI" panose="020B0604030504040204" pitchFamily="50" charset="-128"/>
                        </a:rPr>
                        <a:t>ファイル</a:t>
                      </a:r>
                      <a:r>
                        <a:rPr lang="en-US" altLang="ja-JP" sz="1100" dirty="0" smtClean="0">
                          <a:solidFill>
                            <a:srgbClr val="FF0000"/>
                          </a:solidFill>
                          <a:latin typeface="Meiryo UI" panose="020B0604030504040204" pitchFamily="50" charset="-128"/>
                          <a:ea typeface="Meiryo UI" panose="020B0604030504040204" pitchFamily="50" charset="-128"/>
                        </a:rPr>
                        <a:t>No</a:t>
                      </a:r>
                      <a:r>
                        <a:rPr lang="ja-JP" altLang="en-US" sz="1100" dirty="0" smtClean="0">
                          <a:solidFill>
                            <a:srgbClr val="FF0000"/>
                          </a:solidFill>
                          <a:latin typeface="Meiryo UI" panose="020B0604030504040204" pitchFamily="50" charset="-128"/>
                          <a:ea typeface="Meiryo UI" panose="020B0604030504040204" pitchFamily="50" charset="-128"/>
                        </a:rPr>
                        <a:t>の情報（重複対象）</a:t>
                      </a:r>
                      <a:endParaRPr lang="en-US" altLang="ja-JP" sz="1100" dirty="0" smtClean="0">
                        <a:solidFill>
                          <a:srgbClr val="FF0000"/>
                        </a:solidFill>
                        <a:latin typeface="Meiryo UI" panose="020B0604030504040204" pitchFamily="50" charset="-128"/>
                        <a:ea typeface="Meiryo UI" panose="020B0604030504040204" pitchFamily="50" charset="-128"/>
                      </a:endParaRPr>
                    </a:p>
                    <a:p>
                      <a:r>
                        <a:rPr lang="ja-JP" altLang="en-US" sz="1100" dirty="0" smtClean="0">
                          <a:solidFill>
                            <a:srgbClr val="FF0000"/>
                          </a:solidFill>
                          <a:latin typeface="Meiryo UI" panose="020B0604030504040204" pitchFamily="50" charset="-128"/>
                          <a:ea typeface="Meiryo UI" panose="020B0604030504040204" pitchFamily="50" charset="-128"/>
                        </a:rPr>
                        <a:t>　　　 を</a:t>
                      </a:r>
                      <a:r>
                        <a:rPr lang="en-US" altLang="ja-JP" sz="1100" dirty="0" smtClean="0">
                          <a:solidFill>
                            <a:srgbClr val="FF0000"/>
                          </a:solidFill>
                          <a:latin typeface="Meiryo UI" panose="020B0604030504040204" pitchFamily="50" charset="-128"/>
                          <a:ea typeface="Meiryo UI" panose="020B0604030504040204" pitchFamily="50" charset="-128"/>
                        </a:rPr>
                        <a:t>Zip</a:t>
                      </a:r>
                      <a:r>
                        <a:rPr lang="ja-JP" altLang="en-US" sz="1100" dirty="0" smtClean="0">
                          <a:solidFill>
                            <a:srgbClr val="FF0000"/>
                          </a:solidFill>
                          <a:latin typeface="Meiryo UI" panose="020B0604030504040204" pitchFamily="50" charset="-128"/>
                          <a:ea typeface="Meiryo UI" panose="020B0604030504040204" pitchFamily="50" charset="-128"/>
                        </a:rPr>
                        <a:t>ファイル管理テーブル、</a:t>
                      </a:r>
                      <a:r>
                        <a:rPr lang="en-US" altLang="ja-JP" sz="1100" dirty="0" smtClean="0">
                          <a:solidFill>
                            <a:srgbClr val="FF0000"/>
                          </a:solidFill>
                          <a:latin typeface="Meiryo UI" panose="020B0604030504040204" pitchFamily="50" charset="-128"/>
                          <a:ea typeface="Meiryo UI" panose="020B0604030504040204" pitchFamily="50" charset="-128"/>
                        </a:rPr>
                        <a:t>MML</a:t>
                      </a:r>
                      <a:r>
                        <a:rPr lang="ja-JP" altLang="en-US" sz="1100" dirty="0" smtClean="0">
                          <a:solidFill>
                            <a:srgbClr val="FF0000"/>
                          </a:solidFill>
                          <a:latin typeface="Meiryo UI" panose="020B0604030504040204" pitchFamily="50" charset="-128"/>
                          <a:ea typeface="Meiryo UI" panose="020B0604030504040204" pitchFamily="50" charset="-128"/>
                        </a:rPr>
                        <a:t>ファイル管理テーブル、</a:t>
                      </a:r>
                      <a:endParaRPr lang="en-US" altLang="ja-JP" sz="1100" dirty="0" smtClean="0">
                        <a:solidFill>
                          <a:srgbClr val="FF0000"/>
                        </a:solidFill>
                        <a:latin typeface="Meiryo UI" panose="020B0604030504040204" pitchFamily="50" charset="-128"/>
                        <a:ea typeface="Meiryo UI" panose="020B0604030504040204" pitchFamily="50" charset="-128"/>
                      </a:endParaRPr>
                    </a:p>
                    <a:p>
                      <a:r>
                        <a:rPr lang="en-US" altLang="ja-JP" sz="1100" dirty="0" smtClean="0">
                          <a:solidFill>
                            <a:srgbClr val="FF0000"/>
                          </a:solidFill>
                          <a:latin typeface="Meiryo UI" panose="020B0604030504040204" pitchFamily="50" charset="-128"/>
                          <a:ea typeface="Meiryo UI" panose="020B0604030504040204" pitchFamily="50" charset="-128"/>
                        </a:rPr>
                        <a:t>       MML</a:t>
                      </a:r>
                      <a:r>
                        <a:rPr lang="ja-JP" altLang="en-US" sz="1100" dirty="0" smtClean="0">
                          <a:solidFill>
                            <a:srgbClr val="FF0000"/>
                          </a:solidFill>
                          <a:latin typeface="Meiryo UI" panose="020B0604030504040204" pitchFamily="50" charset="-128"/>
                          <a:ea typeface="Meiryo UI" panose="020B0604030504040204" pitchFamily="50" charset="-128"/>
                        </a:rPr>
                        <a:t>個別取込結果テーブルから全て削除</a:t>
                      </a:r>
                      <a:r>
                        <a:rPr lang="ja-JP" altLang="en-US" sz="1100" dirty="0" smtClean="0">
                          <a:latin typeface="Meiryo UI" panose="020B0604030504040204" pitchFamily="50" charset="-128"/>
                          <a:ea typeface="Meiryo UI" panose="020B0604030504040204" pitchFamily="50" charset="-128"/>
                        </a:rPr>
                        <a:t>した上で、</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ja-JP" altLang="en-US" sz="1100" baseline="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1.1</a:t>
                      </a:r>
                      <a:r>
                        <a:rPr lang="ja-JP" altLang="en-US" sz="1100" dirty="0" smtClean="0">
                          <a:latin typeface="Meiryo UI" panose="020B0604030504040204" pitchFamily="50" charset="-128"/>
                          <a:ea typeface="Meiryo UI" panose="020B0604030504040204" pitchFamily="50" charset="-128"/>
                        </a:rPr>
                        <a:t>」で取得した</a:t>
                      </a:r>
                      <a:r>
                        <a:rPr kumimoji="1" lang="en-US" altLang="ja-JP" sz="1100" dirty="0" smtClean="0">
                          <a:latin typeface="Meiryo UI" panose="020B0604030504040204" pitchFamily="50" charset="-128"/>
                          <a:ea typeface="Meiryo UI" panose="020B0604030504040204" pitchFamily="50" charset="-128"/>
                        </a:rPr>
                        <a:t>Zip</a:t>
                      </a:r>
                      <a:r>
                        <a:rPr kumimoji="1" lang="ja-JP" altLang="en-US" sz="1100" dirty="0" smtClean="0">
                          <a:latin typeface="Meiryo UI" panose="020B0604030504040204" pitchFamily="50" charset="-128"/>
                          <a:ea typeface="Meiryo UI" panose="020B0604030504040204" pitchFamily="50" charset="-128"/>
                        </a:rPr>
                        <a:t>ファイル全て</a:t>
                      </a:r>
                      <a:r>
                        <a:rPr lang="ja-JP" altLang="en-US" sz="1100" dirty="0" smtClean="0">
                          <a:latin typeface="Meiryo UI" panose="020B0604030504040204" pitchFamily="50" charset="-128"/>
                          <a:ea typeface="Meiryo UI" panose="020B0604030504040204" pitchFamily="50" charset="-128"/>
                        </a:rPr>
                        <a:t>を処理対象とする。</a:t>
                      </a:r>
                      <a:endParaRPr lang="en-US" altLang="ja-JP" sz="1100" dirty="0" smtClean="0">
                        <a:latin typeface="Meiryo UI" panose="020B0604030504040204" pitchFamily="50" charset="-128"/>
                        <a:ea typeface="Meiryo UI" panose="020B0604030504040204" pitchFamily="50" charset="-128"/>
                      </a:endParaRPr>
                    </a:p>
                    <a:p>
                      <a:endParaRPr kumimoji="1" lang="ja-JP" altLang="en-US"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70016032"/>
                  </a:ext>
                </a:extLst>
              </a:tr>
            </a:tbl>
          </a:graphicData>
        </a:graphic>
      </p:graphicFrame>
      <p:sp>
        <p:nvSpPr>
          <p:cNvPr id="12" name="線吹き出し 1 (枠付き) 11"/>
          <p:cNvSpPr/>
          <p:nvPr/>
        </p:nvSpPr>
        <p:spPr>
          <a:xfrm>
            <a:off x="4842880" y="5830275"/>
            <a:ext cx="2853408" cy="376988"/>
          </a:xfrm>
          <a:prstGeom prst="borderCallout1">
            <a:avLst>
              <a:gd name="adj1" fmla="val 40767"/>
              <a:gd name="adj2" fmla="val -337"/>
              <a:gd name="adj3" fmla="val 36630"/>
              <a:gd name="adj4" fmla="val -31255"/>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100" dirty="0" smtClean="0">
                <a:solidFill>
                  <a:schemeClr val="tx1"/>
                </a:solidFill>
                <a:latin typeface="Meiryo UI" panose="020B0604030504040204" pitchFamily="50" charset="-128"/>
                <a:ea typeface="Meiryo UI" panose="020B0604030504040204" pitchFamily="50" charset="-128"/>
              </a:rPr>
              <a:t>「</a:t>
            </a:r>
            <a:r>
              <a:rPr kumimoji="1" lang="en-US" altLang="ja-JP" sz="1100" dirty="0" smtClean="0">
                <a:solidFill>
                  <a:schemeClr val="tx1"/>
                </a:solidFill>
                <a:latin typeface="Meiryo UI" panose="020B0604030504040204" pitchFamily="50" charset="-128"/>
                <a:ea typeface="Meiryo UI" panose="020B0604030504040204" pitchFamily="50" charset="-128"/>
              </a:rPr>
              <a:t>1.3</a:t>
            </a:r>
            <a:r>
              <a:rPr kumimoji="1" lang="ja-JP" altLang="en-US" sz="1100" dirty="0" smtClean="0">
                <a:solidFill>
                  <a:schemeClr val="tx1"/>
                </a:solidFill>
                <a:latin typeface="Meiryo UI" panose="020B0604030504040204" pitchFamily="50" charset="-128"/>
                <a:ea typeface="Meiryo UI" panose="020B0604030504040204" pitchFamily="50" charset="-128"/>
              </a:rPr>
              <a:t>」以降の処理は新規取込と同一となる。</a:t>
            </a:r>
          </a:p>
        </p:txBody>
      </p:sp>
      <p:sp>
        <p:nvSpPr>
          <p:cNvPr id="13" name="正方形/長方形 12"/>
          <p:cNvSpPr/>
          <p:nvPr/>
        </p:nvSpPr>
        <p:spPr>
          <a:xfrm>
            <a:off x="4448218" y="2497455"/>
            <a:ext cx="791692" cy="666245"/>
          </a:xfrm>
          <a:prstGeom prst="rect">
            <a:avLst/>
          </a:prstGeom>
          <a:noFill/>
          <a:ln w="254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4" name="正方形/長方形 13"/>
          <p:cNvSpPr/>
          <p:nvPr/>
        </p:nvSpPr>
        <p:spPr>
          <a:xfrm>
            <a:off x="4448218" y="3507848"/>
            <a:ext cx="791692" cy="666245"/>
          </a:xfrm>
          <a:prstGeom prst="rect">
            <a:avLst/>
          </a:prstGeom>
          <a:noFill/>
          <a:ln w="254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5" name="正方形/長方形 14"/>
          <p:cNvSpPr/>
          <p:nvPr/>
        </p:nvSpPr>
        <p:spPr>
          <a:xfrm>
            <a:off x="8035582" y="3507848"/>
            <a:ext cx="791692" cy="666245"/>
          </a:xfrm>
          <a:prstGeom prst="rect">
            <a:avLst/>
          </a:prstGeom>
          <a:noFill/>
          <a:ln w="254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6" name="線吹き出し 1 (枠付き) 15"/>
          <p:cNvSpPr/>
          <p:nvPr/>
        </p:nvSpPr>
        <p:spPr>
          <a:xfrm>
            <a:off x="5345137" y="1855949"/>
            <a:ext cx="2690445" cy="376988"/>
          </a:xfrm>
          <a:prstGeom prst="borderCallout1">
            <a:avLst>
              <a:gd name="adj1" fmla="val 104042"/>
              <a:gd name="adj2" fmla="val 17776"/>
              <a:gd name="adj3" fmla="val 251765"/>
              <a:gd name="adj4" fmla="val -2274"/>
            </a:avLst>
          </a:prstGeom>
          <a:solidFill>
            <a:schemeClr val="bg1"/>
          </a:solidFill>
          <a:ln w="1905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100" dirty="0" smtClean="0">
                <a:solidFill>
                  <a:schemeClr val="accent5"/>
                </a:solidFill>
                <a:latin typeface="Meiryo UI" panose="020B0604030504040204" pitchFamily="50" charset="-128"/>
                <a:ea typeface="Meiryo UI" panose="020B0604030504040204" pitchFamily="50" charset="-128"/>
              </a:rPr>
              <a:t>Zip</a:t>
            </a:r>
            <a:r>
              <a:rPr lang="ja-JP" altLang="en-US" sz="1100" dirty="0" smtClean="0">
                <a:solidFill>
                  <a:schemeClr val="accent5"/>
                </a:solidFill>
                <a:latin typeface="Meiryo UI" panose="020B0604030504040204" pitchFamily="50" charset="-128"/>
                <a:ea typeface="Meiryo UI" panose="020B0604030504040204" pitchFamily="50" charset="-128"/>
              </a:rPr>
              <a:t>ファイルの重複対象レコードの削除を行う</a:t>
            </a:r>
            <a:endParaRPr kumimoji="1" lang="ja-JP" altLang="en-US" sz="1100" dirty="0" smtClean="0">
              <a:solidFill>
                <a:schemeClr val="accent5"/>
              </a:solidFill>
              <a:latin typeface="Meiryo UI" panose="020B0604030504040204" pitchFamily="50" charset="-128"/>
              <a:ea typeface="Meiryo UI" panose="020B0604030504040204" pitchFamily="50" charset="-128"/>
            </a:endParaRPr>
          </a:p>
        </p:txBody>
      </p:sp>
      <p:cxnSp>
        <p:nvCxnSpPr>
          <p:cNvPr id="17" name="直線コネクタ 16"/>
          <p:cNvCxnSpPr/>
          <p:nvPr/>
        </p:nvCxnSpPr>
        <p:spPr>
          <a:xfrm flipV="1">
            <a:off x="5176299" y="2232938"/>
            <a:ext cx="667910" cy="1274910"/>
          </a:xfrm>
          <a:prstGeom prst="line">
            <a:avLst/>
          </a:prstGeom>
          <a:ln w="19050">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flipH="1" flipV="1">
            <a:off x="5844209" y="2232938"/>
            <a:ext cx="2441050" cy="1274910"/>
          </a:xfrm>
          <a:prstGeom prst="line">
            <a:avLst/>
          </a:prstGeom>
          <a:ln w="19050">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9" name="線吹き出し 1 (枠付き) 18"/>
          <p:cNvSpPr/>
          <p:nvPr/>
        </p:nvSpPr>
        <p:spPr>
          <a:xfrm>
            <a:off x="4820895" y="4401222"/>
            <a:ext cx="3767628" cy="802484"/>
          </a:xfrm>
          <a:prstGeom prst="borderCallout1">
            <a:avLst>
              <a:gd name="adj1" fmla="val 16362"/>
              <a:gd name="adj2" fmla="val 99854"/>
              <a:gd name="adj3" fmla="val -28668"/>
              <a:gd name="adj4" fmla="val 104734"/>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rgbClr val="FF0000"/>
                </a:solidFill>
                <a:latin typeface="Meiryo UI" panose="020B0604030504040204" pitchFamily="50" charset="-128"/>
                <a:ea typeface="Meiryo UI" panose="020B0604030504040204" pitchFamily="50" charset="-128"/>
              </a:rPr>
              <a:t>②（</a:t>
            </a:r>
            <a:r>
              <a:rPr lang="en-US" altLang="ja-JP" sz="1200" dirty="0">
                <a:solidFill>
                  <a:srgbClr val="FF0000"/>
                </a:solidFill>
                <a:latin typeface="Meiryo UI" panose="020B0604030504040204" pitchFamily="50" charset="-128"/>
                <a:ea typeface="Meiryo UI" panose="020B0604030504040204" pitchFamily="50" charset="-128"/>
              </a:rPr>
              <a:t>2</a:t>
            </a:r>
            <a:r>
              <a:rPr lang="ja-JP" altLang="en-US" sz="1200" dirty="0" smtClean="0">
                <a:solidFill>
                  <a:srgbClr val="FF0000"/>
                </a:solidFill>
                <a:latin typeface="Meiryo UI" panose="020B0604030504040204" pitchFamily="50" charset="-128"/>
                <a:ea typeface="Meiryo UI" panose="020B0604030504040204" pitchFamily="50" charset="-128"/>
              </a:rPr>
              <a:t>）取込済みデータに対する</a:t>
            </a:r>
            <a:r>
              <a:rPr lang="ja-JP" altLang="en-US" sz="1200" dirty="0">
                <a:solidFill>
                  <a:srgbClr val="FF0000"/>
                </a:solidFill>
                <a:latin typeface="Meiryo UI" panose="020B0604030504040204" pitchFamily="50" charset="-128"/>
                <a:ea typeface="Meiryo UI" panose="020B0604030504040204" pitchFamily="50" charset="-128"/>
              </a:rPr>
              <a:t>上書き</a:t>
            </a:r>
            <a:r>
              <a:rPr lang="ja-JP" altLang="en-US" sz="1200" dirty="0" smtClean="0">
                <a:solidFill>
                  <a:srgbClr val="FF0000"/>
                </a:solidFill>
                <a:latin typeface="Meiryo UI" panose="020B0604030504040204" pitchFamily="50" charset="-128"/>
                <a:ea typeface="Meiryo UI" panose="020B0604030504040204" pitchFamily="50" charset="-128"/>
              </a:rPr>
              <a:t>取込を行うため、</a:t>
            </a:r>
            <a:r>
              <a:rPr lang="en-US" altLang="ja-JP" sz="1200" dirty="0" smtClean="0">
                <a:solidFill>
                  <a:srgbClr val="FF0000"/>
                </a:solidFill>
                <a:latin typeface="Meiryo UI" panose="020B0604030504040204" pitchFamily="50" charset="-128"/>
                <a:ea typeface="Meiryo UI" panose="020B0604030504040204" pitchFamily="50" charset="-128"/>
              </a:rPr>
              <a:t/>
            </a:r>
            <a:br>
              <a:rPr lang="en-US" altLang="ja-JP" sz="1200" dirty="0" smtClean="0">
                <a:solidFill>
                  <a:srgbClr val="FF0000"/>
                </a:solidFill>
                <a:latin typeface="Meiryo UI" panose="020B0604030504040204" pitchFamily="50" charset="-128"/>
                <a:ea typeface="Meiryo UI" panose="020B0604030504040204" pitchFamily="50" charset="-128"/>
              </a:rPr>
            </a:br>
            <a:r>
              <a:rPr lang="en-US" altLang="ja-JP" sz="1200" dirty="0" smtClean="0">
                <a:solidFill>
                  <a:srgbClr val="FF0000"/>
                </a:solidFill>
                <a:latin typeface="Meiryo UI" panose="020B0604030504040204" pitchFamily="50" charset="-128"/>
                <a:ea typeface="Meiryo UI" panose="020B0604030504040204" pitchFamily="50" charset="-128"/>
              </a:rPr>
              <a:t>     </a:t>
            </a:r>
            <a:r>
              <a:rPr lang="ja-JP" altLang="en-US" sz="1200" dirty="0" smtClean="0">
                <a:solidFill>
                  <a:srgbClr val="FF0000"/>
                </a:solidFill>
                <a:latin typeface="Meiryo UI" panose="020B0604030504040204" pitchFamily="50" charset="-128"/>
                <a:ea typeface="Meiryo UI" panose="020B0604030504040204" pitchFamily="50" charset="-128"/>
              </a:rPr>
              <a:t>　　　受託</a:t>
            </a:r>
            <a:r>
              <a:rPr lang="ja-JP" altLang="en-US" sz="1200" dirty="0">
                <a:solidFill>
                  <a:srgbClr val="FF0000"/>
                </a:solidFill>
                <a:latin typeface="Meiryo UI" panose="020B0604030504040204" pitchFamily="50" charset="-128"/>
                <a:ea typeface="Meiryo UI" panose="020B0604030504040204" pitchFamily="50" charset="-128"/>
              </a:rPr>
              <a:t>領域</a:t>
            </a:r>
            <a:r>
              <a:rPr lang="ja-JP" altLang="en-US" sz="1200" dirty="0" smtClean="0">
                <a:solidFill>
                  <a:srgbClr val="FF0000"/>
                </a:solidFill>
                <a:latin typeface="Meiryo UI" panose="020B0604030504040204" pitchFamily="50" charset="-128"/>
                <a:ea typeface="Meiryo UI" panose="020B0604030504040204" pitchFamily="50" charset="-128"/>
              </a:rPr>
              <a:t>の</a:t>
            </a:r>
            <a:r>
              <a:rPr lang="en-US" altLang="ja-JP" sz="1200" dirty="0" smtClean="0">
                <a:solidFill>
                  <a:srgbClr val="FF0000"/>
                </a:solidFill>
                <a:latin typeface="Meiryo UI" panose="020B0604030504040204" pitchFamily="50" charset="-128"/>
                <a:ea typeface="Meiryo UI" panose="020B0604030504040204" pitchFamily="50" charset="-128"/>
              </a:rPr>
              <a:t>Zip</a:t>
            </a:r>
            <a:r>
              <a:rPr lang="ja-JP" altLang="en-US" sz="1200" dirty="0" smtClean="0">
                <a:solidFill>
                  <a:srgbClr val="FF0000"/>
                </a:solidFill>
                <a:latin typeface="Meiryo UI" panose="020B0604030504040204" pitchFamily="50" charset="-128"/>
                <a:ea typeface="Meiryo UI" panose="020B0604030504040204" pitchFamily="50" charset="-128"/>
              </a:rPr>
              <a:t>ファイル管理テーブル</a:t>
            </a:r>
            <a:r>
              <a:rPr lang="ja-JP" altLang="en-US" sz="1200" dirty="0">
                <a:solidFill>
                  <a:srgbClr val="FF0000"/>
                </a:solidFill>
                <a:latin typeface="Meiryo UI" panose="020B0604030504040204" pitchFamily="50" charset="-128"/>
                <a:ea typeface="Meiryo UI" panose="020B0604030504040204" pitchFamily="50" charset="-128"/>
              </a:rPr>
              <a:t>の</a:t>
            </a:r>
            <a:r>
              <a:rPr lang="ja-JP" altLang="en-US" sz="1200" dirty="0" smtClean="0">
                <a:solidFill>
                  <a:srgbClr val="FF0000"/>
                </a:solidFill>
                <a:latin typeface="Meiryo UI" panose="020B0604030504040204" pitchFamily="50" charset="-128"/>
                <a:ea typeface="Meiryo UI" panose="020B0604030504040204" pitchFamily="50" charset="-128"/>
              </a:rPr>
              <a:t>情報を</a:t>
            </a:r>
            <a:r>
              <a:rPr lang="en-US" altLang="ja-JP" sz="1200" dirty="0" smtClean="0">
                <a:solidFill>
                  <a:srgbClr val="FF0000"/>
                </a:solidFill>
                <a:latin typeface="Meiryo UI" panose="020B0604030504040204" pitchFamily="50" charset="-128"/>
                <a:ea typeface="Meiryo UI" panose="020B0604030504040204" pitchFamily="50" charset="-128"/>
              </a:rPr>
              <a:t/>
            </a:r>
            <a:br>
              <a:rPr lang="en-US" altLang="ja-JP" sz="1200" dirty="0" smtClean="0">
                <a:solidFill>
                  <a:srgbClr val="FF0000"/>
                </a:solidFill>
                <a:latin typeface="Meiryo UI" panose="020B0604030504040204" pitchFamily="50" charset="-128"/>
                <a:ea typeface="Meiryo UI" panose="020B0604030504040204" pitchFamily="50" charset="-128"/>
              </a:rPr>
            </a:br>
            <a:r>
              <a:rPr lang="ja-JP" altLang="en-US" sz="1200" dirty="0" smtClean="0">
                <a:solidFill>
                  <a:srgbClr val="FF0000"/>
                </a:solidFill>
                <a:latin typeface="Meiryo UI" panose="020B0604030504040204" pitchFamily="50" charset="-128"/>
                <a:ea typeface="Meiryo UI" panose="020B0604030504040204" pitchFamily="50" charset="-128"/>
              </a:rPr>
              <a:t>　　　　　</a:t>
            </a:r>
            <a:r>
              <a:rPr lang="ja-JP" altLang="en-US" sz="1200" dirty="0">
                <a:solidFill>
                  <a:srgbClr val="FF0000"/>
                </a:solidFill>
                <a:latin typeface="Meiryo UI" panose="020B0604030504040204" pitchFamily="50" charset="-128"/>
                <a:ea typeface="Meiryo UI" panose="020B0604030504040204" pitchFamily="50" charset="-128"/>
              </a:rPr>
              <a:t> </a:t>
            </a:r>
            <a:r>
              <a:rPr lang="ja-JP" altLang="en-US" sz="1200" dirty="0" smtClean="0">
                <a:solidFill>
                  <a:srgbClr val="FF0000"/>
                </a:solidFill>
                <a:latin typeface="Meiryo UI" panose="020B0604030504040204" pitchFamily="50" charset="-128"/>
                <a:ea typeface="Meiryo UI" panose="020B0604030504040204" pitchFamily="50" charset="-128"/>
              </a:rPr>
              <a:t>元に認定領域の削除対象データの特定が必要</a:t>
            </a:r>
            <a:endParaRPr lang="en-US" altLang="ja-JP" sz="1200" dirty="0" smtClean="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97588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利活用観点での機能における妥当性確認フロー</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二次</a:t>
            </a:r>
            <a:r>
              <a:rPr lang="ja-JP" altLang="en-US" dirty="0">
                <a:latin typeface="Meiryo UI" panose="020B0604030504040204" pitchFamily="50" charset="-128"/>
                <a:ea typeface="Meiryo UI" panose="020B0604030504040204" pitchFamily="50" charset="-128"/>
              </a:rPr>
              <a:t>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の取込処理と</a:t>
            </a:r>
            <a:r>
              <a:rPr lang="ja-JP" altLang="en-US" dirty="0">
                <a:latin typeface="Meiryo UI" panose="020B0604030504040204" pitchFamily="50" charset="-128"/>
                <a:ea typeface="Meiryo UI" panose="020B0604030504040204" pitchFamily="50" charset="-128"/>
              </a:rPr>
              <a:t>同様</a:t>
            </a:r>
            <a:r>
              <a:rPr lang="ja-JP" altLang="en-US" dirty="0" smtClean="0">
                <a:latin typeface="Meiryo UI" panose="020B0604030504040204" pitchFamily="50" charset="-128"/>
                <a:ea typeface="Meiryo UI" panose="020B0604030504040204" pitchFamily="50" charset="-128"/>
              </a:rPr>
              <a:t>に以下</a:t>
            </a:r>
            <a:r>
              <a:rPr lang="ja-JP" altLang="en-US" dirty="0">
                <a:latin typeface="Meiryo UI" panose="020B0604030504040204" pitchFamily="50" charset="-128"/>
                <a:ea typeface="Meiryo UI" panose="020B0604030504040204" pitchFamily="50" charset="-128"/>
              </a:rPr>
              <a:t>のような妥当性</a:t>
            </a:r>
            <a:r>
              <a:rPr lang="ja-JP" altLang="en-US" dirty="0" smtClean="0">
                <a:latin typeface="Meiryo UI" panose="020B0604030504040204" pitchFamily="50" charset="-128"/>
                <a:ea typeface="Meiryo UI" panose="020B0604030504040204" pitchFamily="50" charset="-128"/>
              </a:rPr>
              <a:t>確認フローを実施する。</a:t>
            </a:r>
            <a:endParaRPr lang="en-US" altLang="ja-JP" dirty="0" smtClean="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以下</a:t>
            </a:r>
            <a:r>
              <a:rPr lang="ja-JP" altLang="en-US" dirty="0" smtClean="0">
                <a:latin typeface="Meiryo UI" panose="020B0604030504040204" pitchFamily="50" charset="-128"/>
                <a:ea typeface="Meiryo UI" panose="020B0604030504040204" pitchFamily="50" charset="-128"/>
              </a:rPr>
              <a:t>、エラー患者データ作成処理と</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個別取込処理、</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それぞれの妥当性を評価するための集計方法とその結果報告の方法について説明する。</a:t>
            </a:r>
            <a:endParaRPr lang="en-US" altLang="ja-JP" dirty="0" smtClean="0">
              <a:latin typeface="Meiryo UI" panose="020B0604030504040204" pitchFamily="50" charset="-128"/>
              <a:ea typeface="Meiryo UI" panose="020B0604030504040204" pitchFamily="50" charset="-128"/>
            </a:endParaRPr>
          </a:p>
        </p:txBody>
      </p:sp>
      <p:grpSp>
        <p:nvGrpSpPr>
          <p:cNvPr id="15" name="グループ化 14"/>
          <p:cNvGrpSpPr/>
          <p:nvPr/>
        </p:nvGrpSpPr>
        <p:grpSpPr>
          <a:xfrm>
            <a:off x="526891" y="2713082"/>
            <a:ext cx="7636362" cy="3071603"/>
            <a:chOff x="808902" y="1637868"/>
            <a:chExt cx="7636362" cy="3071603"/>
          </a:xfrm>
        </p:grpSpPr>
        <p:sp>
          <p:nvSpPr>
            <p:cNvPr id="16" name="フリーフォーム 15"/>
            <p:cNvSpPr/>
            <p:nvPr/>
          </p:nvSpPr>
          <p:spPr>
            <a:xfrm>
              <a:off x="808902" y="1641861"/>
              <a:ext cx="1062627" cy="867537"/>
            </a:xfrm>
            <a:custGeom>
              <a:avLst/>
              <a:gdLst>
                <a:gd name="connsiteX0" fmla="*/ 0 w 1044658"/>
                <a:gd name="connsiteY0" fmla="*/ 0 h 731260"/>
                <a:gd name="connsiteX1" fmla="*/ 679028 w 1044658"/>
                <a:gd name="connsiteY1" fmla="*/ 0 h 731260"/>
                <a:gd name="connsiteX2" fmla="*/ 1044658 w 1044658"/>
                <a:gd name="connsiteY2" fmla="*/ 365630 h 731260"/>
                <a:gd name="connsiteX3" fmla="*/ 679028 w 1044658"/>
                <a:gd name="connsiteY3" fmla="*/ 731260 h 731260"/>
                <a:gd name="connsiteX4" fmla="*/ 0 w 1044658"/>
                <a:gd name="connsiteY4" fmla="*/ 731260 h 731260"/>
                <a:gd name="connsiteX5" fmla="*/ 365630 w 1044658"/>
                <a:gd name="connsiteY5" fmla="*/ 365630 h 731260"/>
                <a:gd name="connsiteX6" fmla="*/ 0 w 1044658"/>
                <a:gd name="connsiteY6" fmla="*/ 0 h 73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4658" h="731260">
                  <a:moveTo>
                    <a:pt x="1044657" y="0"/>
                  </a:moveTo>
                  <a:lnTo>
                    <a:pt x="1044657" y="475319"/>
                  </a:lnTo>
                  <a:lnTo>
                    <a:pt x="522329" y="731260"/>
                  </a:lnTo>
                  <a:lnTo>
                    <a:pt x="1" y="475319"/>
                  </a:lnTo>
                  <a:lnTo>
                    <a:pt x="1" y="0"/>
                  </a:lnTo>
                  <a:lnTo>
                    <a:pt x="522329" y="255941"/>
                  </a:lnTo>
                  <a:lnTo>
                    <a:pt x="1044657"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8890" tIns="374521" rIns="8890" bIns="374520" numCol="1" spcCol="1270" anchor="ctr" anchorCtr="0">
              <a:noAutofit/>
            </a:bodyPr>
            <a:lstStyle/>
            <a:p>
              <a:pPr lvl="0" algn="ctr" defTabSz="622300">
                <a:lnSpc>
                  <a:spcPct val="90000"/>
                </a:lnSpc>
                <a:spcBef>
                  <a:spcPct val="0"/>
                </a:spcBef>
                <a:spcAft>
                  <a:spcPct val="35000"/>
                </a:spcAft>
              </a:pPr>
              <a:r>
                <a:rPr kumimoji="1" lang="ja-JP" altLang="en-US" sz="1400" b="1" kern="1200" dirty="0" smtClean="0">
                  <a:latin typeface="Meiryo UI" panose="020B0604030504040204" pitchFamily="50" charset="-128"/>
                  <a:ea typeface="Meiryo UI" panose="020B0604030504040204" pitchFamily="50" charset="-128"/>
                </a:rPr>
                <a:t>取込前処理</a:t>
              </a:r>
              <a:endParaRPr kumimoji="1" lang="ja-JP" altLang="en-US" sz="1400" b="1" kern="1200" dirty="0">
                <a:latin typeface="Meiryo UI" panose="020B0604030504040204" pitchFamily="50" charset="-128"/>
                <a:ea typeface="Meiryo UI" panose="020B0604030504040204" pitchFamily="50" charset="-128"/>
              </a:endParaRPr>
            </a:p>
          </p:txBody>
        </p:sp>
        <p:sp>
          <p:nvSpPr>
            <p:cNvPr id="17" name="フリーフォーム 16"/>
            <p:cNvSpPr/>
            <p:nvPr/>
          </p:nvSpPr>
          <p:spPr>
            <a:xfrm>
              <a:off x="1871529" y="1637868"/>
              <a:ext cx="6573735" cy="591485"/>
            </a:xfrm>
            <a:custGeom>
              <a:avLst/>
              <a:gdLst>
                <a:gd name="connsiteX0" fmla="*/ 113233 w 679385"/>
                <a:gd name="connsiteY0" fmla="*/ 0 h 6573734"/>
                <a:gd name="connsiteX1" fmla="*/ 566152 w 679385"/>
                <a:gd name="connsiteY1" fmla="*/ 0 h 6573734"/>
                <a:gd name="connsiteX2" fmla="*/ 679385 w 679385"/>
                <a:gd name="connsiteY2" fmla="*/ 113233 h 6573734"/>
                <a:gd name="connsiteX3" fmla="*/ 679385 w 679385"/>
                <a:gd name="connsiteY3" fmla="*/ 6573734 h 6573734"/>
                <a:gd name="connsiteX4" fmla="*/ 679385 w 679385"/>
                <a:gd name="connsiteY4" fmla="*/ 6573734 h 6573734"/>
                <a:gd name="connsiteX5" fmla="*/ 0 w 679385"/>
                <a:gd name="connsiteY5" fmla="*/ 6573734 h 6573734"/>
                <a:gd name="connsiteX6" fmla="*/ 0 w 679385"/>
                <a:gd name="connsiteY6" fmla="*/ 6573734 h 6573734"/>
                <a:gd name="connsiteX7" fmla="*/ 0 w 679385"/>
                <a:gd name="connsiteY7" fmla="*/ 113233 h 6573734"/>
                <a:gd name="connsiteX8" fmla="*/ 113233 w 679385"/>
                <a:gd name="connsiteY8" fmla="*/ 0 h 657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9385" h="6573734">
                  <a:moveTo>
                    <a:pt x="679385" y="1095647"/>
                  </a:moveTo>
                  <a:lnTo>
                    <a:pt x="679385" y="5478087"/>
                  </a:lnTo>
                  <a:cubicBezTo>
                    <a:pt x="679385" y="6083195"/>
                    <a:pt x="674146" y="6573729"/>
                    <a:pt x="667682" y="6573729"/>
                  </a:cubicBezTo>
                  <a:lnTo>
                    <a:pt x="0" y="6573729"/>
                  </a:lnTo>
                  <a:lnTo>
                    <a:pt x="0" y="6573729"/>
                  </a:lnTo>
                  <a:lnTo>
                    <a:pt x="0" y="5"/>
                  </a:lnTo>
                  <a:lnTo>
                    <a:pt x="0" y="5"/>
                  </a:lnTo>
                  <a:lnTo>
                    <a:pt x="667682" y="5"/>
                  </a:lnTo>
                  <a:cubicBezTo>
                    <a:pt x="674146" y="5"/>
                    <a:pt x="679385" y="490539"/>
                    <a:pt x="679385" y="1095647"/>
                  </a:cubicBez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0785" rIns="40785" bIns="40786" numCol="1" spcCol="1270" anchor="ctr" anchorCtr="0">
              <a:noAutofit/>
            </a:bodyPr>
            <a:lstStyle/>
            <a:p>
              <a:pPr marL="114300" lvl="1" indent="-114300" algn="l" defTabSz="533400">
                <a:lnSpc>
                  <a:spcPct val="90000"/>
                </a:lnSpc>
                <a:spcBef>
                  <a:spcPct val="0"/>
                </a:spcBef>
                <a:spcAft>
                  <a:spcPct val="15000"/>
                </a:spcAft>
                <a:buChar char="••"/>
              </a:pPr>
              <a:r>
                <a:rPr kumimoji="1" lang="ja-JP" altLang="en-US" sz="1200" kern="1200" dirty="0" smtClean="0">
                  <a:latin typeface="Meiryo UI" panose="020B0604030504040204" pitchFamily="50" charset="-128"/>
                  <a:ea typeface="Meiryo UI" panose="020B0604030504040204" pitchFamily="50" charset="-128"/>
                </a:rPr>
                <a:t>全取込対象のデータから未通知患者とオプトアウト対象患者を除外し、</a:t>
              </a:r>
              <a:r>
                <a:rPr kumimoji="1" lang="en-US" altLang="ja-JP" sz="1200" kern="1200" dirty="0" smtClean="0">
                  <a:latin typeface="Meiryo UI" panose="020B0604030504040204" pitchFamily="50" charset="-128"/>
                  <a:ea typeface="Meiryo UI" panose="020B0604030504040204" pitchFamily="50" charset="-128"/>
                </a:rPr>
                <a:t/>
              </a:r>
              <a:br>
                <a:rPr kumimoji="1" lang="en-US" altLang="ja-JP" sz="1200" kern="1200" dirty="0" smtClean="0">
                  <a:latin typeface="Meiryo UI" panose="020B0604030504040204" pitchFamily="50" charset="-128"/>
                  <a:ea typeface="Meiryo UI" panose="020B0604030504040204" pitchFamily="50" charset="-128"/>
                </a:rPr>
              </a:br>
              <a:r>
                <a:rPr kumimoji="1" lang="ja-JP" altLang="en-US" sz="1200" kern="1200" dirty="0" smtClean="0">
                  <a:latin typeface="Meiryo UI" panose="020B0604030504040204" pitchFamily="50" charset="-128"/>
                  <a:ea typeface="Meiryo UI" panose="020B0604030504040204" pitchFamily="50" charset="-128"/>
                </a:rPr>
                <a:t>認定領域への反映対象のデータを特定する。</a:t>
              </a:r>
              <a:endParaRPr kumimoji="1" lang="ja-JP" altLang="en-US" sz="1200" kern="1200" dirty="0">
                <a:latin typeface="Meiryo UI" panose="020B0604030504040204" pitchFamily="50" charset="-128"/>
                <a:ea typeface="Meiryo UI" panose="020B0604030504040204" pitchFamily="50" charset="-128"/>
              </a:endParaRPr>
            </a:p>
          </p:txBody>
        </p:sp>
        <p:sp>
          <p:nvSpPr>
            <p:cNvPr id="18" name="フリーフォーム 17"/>
            <p:cNvSpPr/>
            <p:nvPr/>
          </p:nvSpPr>
          <p:spPr>
            <a:xfrm>
              <a:off x="808902" y="2374677"/>
              <a:ext cx="1062627" cy="867534"/>
            </a:xfrm>
            <a:custGeom>
              <a:avLst/>
              <a:gdLst>
                <a:gd name="connsiteX0" fmla="*/ 0 w 1044658"/>
                <a:gd name="connsiteY0" fmla="*/ 0 h 731260"/>
                <a:gd name="connsiteX1" fmla="*/ 679028 w 1044658"/>
                <a:gd name="connsiteY1" fmla="*/ 0 h 731260"/>
                <a:gd name="connsiteX2" fmla="*/ 1044658 w 1044658"/>
                <a:gd name="connsiteY2" fmla="*/ 365630 h 731260"/>
                <a:gd name="connsiteX3" fmla="*/ 679028 w 1044658"/>
                <a:gd name="connsiteY3" fmla="*/ 731260 h 731260"/>
                <a:gd name="connsiteX4" fmla="*/ 0 w 1044658"/>
                <a:gd name="connsiteY4" fmla="*/ 731260 h 731260"/>
                <a:gd name="connsiteX5" fmla="*/ 365630 w 1044658"/>
                <a:gd name="connsiteY5" fmla="*/ 365630 h 731260"/>
                <a:gd name="connsiteX6" fmla="*/ 0 w 1044658"/>
                <a:gd name="connsiteY6" fmla="*/ 0 h 73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4658" h="731260">
                  <a:moveTo>
                    <a:pt x="1044657" y="0"/>
                  </a:moveTo>
                  <a:lnTo>
                    <a:pt x="1044657" y="475319"/>
                  </a:lnTo>
                  <a:lnTo>
                    <a:pt x="522329" y="731260"/>
                  </a:lnTo>
                  <a:lnTo>
                    <a:pt x="1" y="475319"/>
                  </a:lnTo>
                  <a:lnTo>
                    <a:pt x="1" y="0"/>
                  </a:lnTo>
                  <a:lnTo>
                    <a:pt x="522329" y="255941"/>
                  </a:lnTo>
                  <a:lnTo>
                    <a:pt x="1044657"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8890" tIns="374520" rIns="8890" bIns="374520" numCol="1" spcCol="1270" anchor="ctr" anchorCtr="0">
              <a:noAutofit/>
            </a:bodyPr>
            <a:lstStyle/>
            <a:p>
              <a:pPr lvl="0" algn="ctr" defTabSz="622300">
                <a:lnSpc>
                  <a:spcPct val="90000"/>
                </a:lnSpc>
                <a:spcBef>
                  <a:spcPct val="0"/>
                </a:spcBef>
                <a:spcAft>
                  <a:spcPct val="35000"/>
                </a:spcAft>
              </a:pPr>
              <a:r>
                <a:rPr kumimoji="1" lang="ja-JP" altLang="en-US" sz="1400" b="1" kern="1200" dirty="0" smtClean="0">
                  <a:latin typeface="Meiryo UI" panose="020B0604030504040204" pitchFamily="50" charset="-128"/>
                  <a:ea typeface="Meiryo UI" panose="020B0604030504040204" pitchFamily="50" charset="-128"/>
                </a:rPr>
                <a:t>取込前確認</a:t>
              </a:r>
              <a:endParaRPr kumimoji="1" lang="ja-JP" altLang="en-US" sz="1400" b="1" kern="1200" dirty="0">
                <a:latin typeface="Meiryo UI" panose="020B0604030504040204" pitchFamily="50" charset="-128"/>
                <a:ea typeface="Meiryo UI" panose="020B0604030504040204" pitchFamily="50" charset="-128"/>
              </a:endParaRPr>
            </a:p>
          </p:txBody>
        </p:sp>
        <p:sp>
          <p:nvSpPr>
            <p:cNvPr id="19" name="フリーフォーム 18"/>
            <p:cNvSpPr/>
            <p:nvPr/>
          </p:nvSpPr>
          <p:spPr>
            <a:xfrm>
              <a:off x="1871529" y="2370687"/>
              <a:ext cx="6573734" cy="591173"/>
            </a:xfrm>
            <a:custGeom>
              <a:avLst/>
              <a:gdLst>
                <a:gd name="connsiteX0" fmla="*/ 113174 w 679028"/>
                <a:gd name="connsiteY0" fmla="*/ 0 h 6573734"/>
                <a:gd name="connsiteX1" fmla="*/ 565854 w 679028"/>
                <a:gd name="connsiteY1" fmla="*/ 0 h 6573734"/>
                <a:gd name="connsiteX2" fmla="*/ 679028 w 679028"/>
                <a:gd name="connsiteY2" fmla="*/ 113174 h 6573734"/>
                <a:gd name="connsiteX3" fmla="*/ 679028 w 679028"/>
                <a:gd name="connsiteY3" fmla="*/ 6573734 h 6573734"/>
                <a:gd name="connsiteX4" fmla="*/ 679028 w 679028"/>
                <a:gd name="connsiteY4" fmla="*/ 6573734 h 6573734"/>
                <a:gd name="connsiteX5" fmla="*/ 0 w 679028"/>
                <a:gd name="connsiteY5" fmla="*/ 6573734 h 6573734"/>
                <a:gd name="connsiteX6" fmla="*/ 0 w 679028"/>
                <a:gd name="connsiteY6" fmla="*/ 6573734 h 6573734"/>
                <a:gd name="connsiteX7" fmla="*/ 0 w 679028"/>
                <a:gd name="connsiteY7" fmla="*/ 113174 h 6573734"/>
                <a:gd name="connsiteX8" fmla="*/ 113174 w 679028"/>
                <a:gd name="connsiteY8" fmla="*/ 0 h 657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9028" h="6573734">
                  <a:moveTo>
                    <a:pt x="679028" y="1095651"/>
                  </a:moveTo>
                  <a:lnTo>
                    <a:pt x="679028" y="5478083"/>
                  </a:lnTo>
                  <a:cubicBezTo>
                    <a:pt x="679028" y="6083189"/>
                    <a:pt x="673794" y="6573729"/>
                    <a:pt x="667338" y="6573729"/>
                  </a:cubicBezTo>
                  <a:lnTo>
                    <a:pt x="0" y="6573729"/>
                  </a:lnTo>
                  <a:lnTo>
                    <a:pt x="0" y="6573729"/>
                  </a:lnTo>
                  <a:lnTo>
                    <a:pt x="0" y="5"/>
                  </a:lnTo>
                  <a:lnTo>
                    <a:pt x="0" y="5"/>
                  </a:lnTo>
                  <a:lnTo>
                    <a:pt x="667338" y="5"/>
                  </a:lnTo>
                  <a:cubicBezTo>
                    <a:pt x="673794" y="5"/>
                    <a:pt x="679028" y="490545"/>
                    <a:pt x="679028" y="1095651"/>
                  </a:cubicBez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0766" rIns="40766" bIns="40768" numCol="1" spcCol="1270" anchor="ctr" anchorCtr="0">
              <a:noAutofit/>
            </a:bodyPr>
            <a:lstStyle/>
            <a:p>
              <a:pPr marL="114300" lvl="1" indent="-114300" algn="l" defTabSz="533400">
                <a:lnSpc>
                  <a:spcPct val="90000"/>
                </a:lnSpc>
                <a:spcBef>
                  <a:spcPct val="0"/>
                </a:spcBef>
                <a:spcAft>
                  <a:spcPct val="15000"/>
                </a:spcAft>
                <a:buChar char="••"/>
              </a:pPr>
              <a:r>
                <a:rPr kumimoji="1" lang="ja-JP" altLang="en-US" sz="1200" kern="1200" dirty="0" smtClean="0">
                  <a:latin typeface="Meiryo UI" panose="020B0604030504040204" pitchFamily="50" charset="-128"/>
                  <a:ea typeface="Meiryo UI" panose="020B0604030504040204" pitchFamily="50" charset="-128"/>
                </a:rPr>
                <a:t>認定領域へ取り込まれるデータに</a:t>
              </a:r>
              <a:r>
                <a:rPr kumimoji="1" lang="ja-JP" altLang="en-US" sz="1200" u="sng" kern="1200" dirty="0" smtClean="0">
                  <a:solidFill>
                    <a:srgbClr val="FF0000"/>
                  </a:solidFill>
                  <a:latin typeface="Meiryo UI" panose="020B0604030504040204" pitchFamily="50" charset="-128"/>
                  <a:ea typeface="Meiryo UI" panose="020B0604030504040204" pitchFamily="50" charset="-128"/>
                </a:rPr>
                <a:t>未通知患者とオプトアウト対象患者が含まれないことを確認</a:t>
              </a:r>
              <a:r>
                <a:rPr kumimoji="1" lang="ja-JP" altLang="en-US" sz="1200" kern="1200" dirty="0" smtClean="0">
                  <a:latin typeface="Meiryo UI" panose="020B0604030504040204" pitchFamily="50" charset="-128"/>
                  <a:ea typeface="Meiryo UI" panose="020B0604030504040204" pitchFamily="50" charset="-128"/>
                </a:rPr>
                <a:t>する。</a:t>
              </a:r>
              <a:endParaRPr kumimoji="1" lang="ja-JP" altLang="en-US" sz="1200" kern="1200" dirty="0">
                <a:latin typeface="Meiryo UI" panose="020B0604030504040204" pitchFamily="50" charset="-128"/>
                <a:ea typeface="Meiryo UI" panose="020B0604030504040204" pitchFamily="50" charset="-128"/>
              </a:endParaRPr>
            </a:p>
            <a:p>
              <a:pPr marL="114300" lvl="1" indent="-114300" algn="l" defTabSz="533400">
                <a:lnSpc>
                  <a:spcPct val="90000"/>
                </a:lnSpc>
                <a:spcBef>
                  <a:spcPct val="0"/>
                </a:spcBef>
                <a:spcAft>
                  <a:spcPct val="15000"/>
                </a:spcAft>
                <a:buChar char="••"/>
              </a:pPr>
              <a:r>
                <a:rPr kumimoji="1" lang="ja-JP" altLang="en-US" sz="1200" kern="1200" dirty="0" smtClean="0">
                  <a:latin typeface="Meiryo UI" panose="020B0604030504040204" pitchFamily="50" charset="-128"/>
                  <a:ea typeface="Meiryo UI" panose="020B0604030504040204" pitchFamily="50" charset="-128"/>
                </a:rPr>
                <a:t>確認結果の証跡を作成し、</a:t>
              </a:r>
              <a:r>
                <a:rPr kumimoji="1" lang="en-US" altLang="ja-JP" sz="1200" kern="1200" dirty="0" smtClean="0">
                  <a:latin typeface="Meiryo UI" panose="020B0604030504040204" pitchFamily="50" charset="-128"/>
                  <a:ea typeface="Meiryo UI" panose="020B0604030504040204" pitchFamily="50" charset="-128"/>
                </a:rPr>
                <a:t>LDI</a:t>
              </a:r>
              <a:r>
                <a:rPr kumimoji="1" lang="ja-JP" altLang="en-US" sz="1200" kern="1200" dirty="0" smtClean="0">
                  <a:latin typeface="Meiryo UI" panose="020B0604030504040204" pitchFamily="50" charset="-128"/>
                  <a:ea typeface="Meiryo UI" panose="020B0604030504040204" pitchFamily="50" charset="-128"/>
                </a:rPr>
                <a:t>様に承認をいただく。</a:t>
              </a:r>
              <a:endParaRPr kumimoji="1" lang="ja-JP" altLang="en-US" sz="1200" kern="1200" dirty="0">
                <a:latin typeface="Meiryo UI" panose="020B0604030504040204" pitchFamily="50" charset="-128"/>
                <a:ea typeface="Meiryo UI" panose="020B0604030504040204" pitchFamily="50" charset="-128"/>
              </a:endParaRPr>
            </a:p>
          </p:txBody>
        </p:sp>
        <p:sp>
          <p:nvSpPr>
            <p:cNvPr id="20" name="フリーフォーム 19"/>
            <p:cNvSpPr/>
            <p:nvPr/>
          </p:nvSpPr>
          <p:spPr>
            <a:xfrm>
              <a:off x="808902" y="3108308"/>
              <a:ext cx="1062627" cy="867534"/>
            </a:xfrm>
            <a:custGeom>
              <a:avLst/>
              <a:gdLst>
                <a:gd name="connsiteX0" fmla="*/ 0 w 1044658"/>
                <a:gd name="connsiteY0" fmla="*/ 0 h 731260"/>
                <a:gd name="connsiteX1" fmla="*/ 679028 w 1044658"/>
                <a:gd name="connsiteY1" fmla="*/ 0 h 731260"/>
                <a:gd name="connsiteX2" fmla="*/ 1044658 w 1044658"/>
                <a:gd name="connsiteY2" fmla="*/ 365630 h 731260"/>
                <a:gd name="connsiteX3" fmla="*/ 679028 w 1044658"/>
                <a:gd name="connsiteY3" fmla="*/ 731260 h 731260"/>
                <a:gd name="connsiteX4" fmla="*/ 0 w 1044658"/>
                <a:gd name="connsiteY4" fmla="*/ 731260 h 731260"/>
                <a:gd name="connsiteX5" fmla="*/ 365630 w 1044658"/>
                <a:gd name="connsiteY5" fmla="*/ 365630 h 731260"/>
                <a:gd name="connsiteX6" fmla="*/ 0 w 1044658"/>
                <a:gd name="connsiteY6" fmla="*/ 0 h 73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4658" h="731260">
                  <a:moveTo>
                    <a:pt x="1044657" y="0"/>
                  </a:moveTo>
                  <a:lnTo>
                    <a:pt x="1044657" y="475319"/>
                  </a:lnTo>
                  <a:lnTo>
                    <a:pt x="522329" y="731260"/>
                  </a:lnTo>
                  <a:lnTo>
                    <a:pt x="1" y="475319"/>
                  </a:lnTo>
                  <a:lnTo>
                    <a:pt x="1" y="0"/>
                  </a:lnTo>
                  <a:lnTo>
                    <a:pt x="522329" y="255941"/>
                  </a:lnTo>
                  <a:lnTo>
                    <a:pt x="1044657" y="0"/>
                  </a:lnTo>
                  <a:close/>
                </a:path>
              </a:pathLst>
            </a:cu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8890" tIns="374520" rIns="8890" bIns="374520" numCol="1" spcCol="1270" anchor="ctr" anchorCtr="0">
              <a:noAutofit/>
            </a:bodyPr>
            <a:lstStyle/>
            <a:p>
              <a:pPr lvl="0" algn="ctr" defTabSz="622300">
                <a:lnSpc>
                  <a:spcPct val="90000"/>
                </a:lnSpc>
                <a:spcBef>
                  <a:spcPct val="0"/>
                </a:spcBef>
                <a:spcAft>
                  <a:spcPct val="35000"/>
                </a:spcAft>
              </a:pPr>
              <a:r>
                <a:rPr kumimoji="1" lang="ja-JP" altLang="en-US" sz="1400" b="1" kern="1200" dirty="0" smtClean="0">
                  <a:latin typeface="Meiryo UI" panose="020B0604030504040204" pitchFamily="50" charset="-128"/>
                  <a:ea typeface="Meiryo UI" panose="020B0604030504040204" pitchFamily="50" charset="-128"/>
                </a:rPr>
                <a:t>認定領域への反映</a:t>
              </a:r>
              <a:endParaRPr kumimoji="1" lang="ja-JP" altLang="en-US" sz="1400" b="1" kern="1200" dirty="0">
                <a:latin typeface="Meiryo UI" panose="020B0604030504040204" pitchFamily="50" charset="-128"/>
                <a:ea typeface="Meiryo UI" panose="020B0604030504040204" pitchFamily="50" charset="-128"/>
              </a:endParaRPr>
            </a:p>
          </p:txBody>
        </p:sp>
        <p:sp>
          <p:nvSpPr>
            <p:cNvPr id="21" name="フリーフォーム 20"/>
            <p:cNvSpPr/>
            <p:nvPr/>
          </p:nvSpPr>
          <p:spPr>
            <a:xfrm>
              <a:off x="1871529" y="3104317"/>
              <a:ext cx="6573734" cy="591173"/>
            </a:xfrm>
            <a:custGeom>
              <a:avLst/>
              <a:gdLst>
                <a:gd name="connsiteX0" fmla="*/ 113174 w 679028"/>
                <a:gd name="connsiteY0" fmla="*/ 0 h 6573734"/>
                <a:gd name="connsiteX1" fmla="*/ 565854 w 679028"/>
                <a:gd name="connsiteY1" fmla="*/ 0 h 6573734"/>
                <a:gd name="connsiteX2" fmla="*/ 679028 w 679028"/>
                <a:gd name="connsiteY2" fmla="*/ 113174 h 6573734"/>
                <a:gd name="connsiteX3" fmla="*/ 679028 w 679028"/>
                <a:gd name="connsiteY3" fmla="*/ 6573734 h 6573734"/>
                <a:gd name="connsiteX4" fmla="*/ 679028 w 679028"/>
                <a:gd name="connsiteY4" fmla="*/ 6573734 h 6573734"/>
                <a:gd name="connsiteX5" fmla="*/ 0 w 679028"/>
                <a:gd name="connsiteY5" fmla="*/ 6573734 h 6573734"/>
                <a:gd name="connsiteX6" fmla="*/ 0 w 679028"/>
                <a:gd name="connsiteY6" fmla="*/ 6573734 h 6573734"/>
                <a:gd name="connsiteX7" fmla="*/ 0 w 679028"/>
                <a:gd name="connsiteY7" fmla="*/ 113174 h 6573734"/>
                <a:gd name="connsiteX8" fmla="*/ 113174 w 679028"/>
                <a:gd name="connsiteY8" fmla="*/ 0 h 657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9028" h="6573734">
                  <a:moveTo>
                    <a:pt x="679028" y="1095651"/>
                  </a:moveTo>
                  <a:lnTo>
                    <a:pt x="679028" y="5478083"/>
                  </a:lnTo>
                  <a:cubicBezTo>
                    <a:pt x="679028" y="6083189"/>
                    <a:pt x="673794" y="6573729"/>
                    <a:pt x="667338" y="6573729"/>
                  </a:cubicBezTo>
                  <a:lnTo>
                    <a:pt x="0" y="6573729"/>
                  </a:lnTo>
                  <a:lnTo>
                    <a:pt x="0" y="6573729"/>
                  </a:lnTo>
                  <a:lnTo>
                    <a:pt x="0" y="5"/>
                  </a:lnTo>
                  <a:lnTo>
                    <a:pt x="0" y="5"/>
                  </a:lnTo>
                  <a:lnTo>
                    <a:pt x="667338" y="5"/>
                  </a:lnTo>
                  <a:cubicBezTo>
                    <a:pt x="673794" y="5"/>
                    <a:pt x="679028" y="490545"/>
                    <a:pt x="679028" y="1095651"/>
                  </a:cubicBezTo>
                  <a:close/>
                </a:path>
              </a:pathLst>
            </a:custGeom>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0766" rIns="40766" bIns="40768" numCol="1" spcCol="1270" anchor="ctr" anchorCtr="0">
              <a:noAutofit/>
            </a:bodyPr>
            <a:lstStyle/>
            <a:p>
              <a:pPr marL="114300" lvl="1" indent="-114300" algn="l" defTabSz="533400">
                <a:lnSpc>
                  <a:spcPct val="90000"/>
                </a:lnSpc>
                <a:spcBef>
                  <a:spcPct val="0"/>
                </a:spcBef>
                <a:spcAft>
                  <a:spcPct val="15000"/>
                </a:spcAft>
                <a:buChar char="••"/>
              </a:pPr>
              <a:r>
                <a:rPr kumimoji="1" lang="ja-JP" altLang="en-US" sz="1200" kern="1200" dirty="0" smtClean="0">
                  <a:latin typeface="Meiryo UI" panose="020B0604030504040204" pitchFamily="50" charset="-128"/>
                  <a:ea typeface="Meiryo UI" panose="020B0604030504040204" pitchFamily="50" charset="-128"/>
                </a:rPr>
                <a:t>取込前確認済みのデータを認定領域に反映する。</a:t>
              </a:r>
              <a:endParaRPr kumimoji="1" lang="ja-JP" altLang="en-US" sz="1200" kern="1200" dirty="0">
                <a:latin typeface="Meiryo UI" panose="020B0604030504040204" pitchFamily="50" charset="-128"/>
                <a:ea typeface="Meiryo UI" panose="020B0604030504040204" pitchFamily="50" charset="-128"/>
              </a:endParaRPr>
            </a:p>
          </p:txBody>
        </p:sp>
        <p:sp>
          <p:nvSpPr>
            <p:cNvPr id="22" name="フリーフォーム 21"/>
            <p:cNvSpPr/>
            <p:nvPr/>
          </p:nvSpPr>
          <p:spPr>
            <a:xfrm>
              <a:off x="808902" y="3841937"/>
              <a:ext cx="1062627" cy="867534"/>
            </a:xfrm>
            <a:custGeom>
              <a:avLst/>
              <a:gdLst>
                <a:gd name="connsiteX0" fmla="*/ 0 w 1044658"/>
                <a:gd name="connsiteY0" fmla="*/ 0 h 731260"/>
                <a:gd name="connsiteX1" fmla="*/ 679028 w 1044658"/>
                <a:gd name="connsiteY1" fmla="*/ 0 h 731260"/>
                <a:gd name="connsiteX2" fmla="*/ 1044658 w 1044658"/>
                <a:gd name="connsiteY2" fmla="*/ 365630 h 731260"/>
                <a:gd name="connsiteX3" fmla="*/ 679028 w 1044658"/>
                <a:gd name="connsiteY3" fmla="*/ 731260 h 731260"/>
                <a:gd name="connsiteX4" fmla="*/ 0 w 1044658"/>
                <a:gd name="connsiteY4" fmla="*/ 731260 h 731260"/>
                <a:gd name="connsiteX5" fmla="*/ 365630 w 1044658"/>
                <a:gd name="connsiteY5" fmla="*/ 365630 h 731260"/>
                <a:gd name="connsiteX6" fmla="*/ 0 w 1044658"/>
                <a:gd name="connsiteY6" fmla="*/ 0 h 73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4658" h="731260">
                  <a:moveTo>
                    <a:pt x="1044657" y="0"/>
                  </a:moveTo>
                  <a:lnTo>
                    <a:pt x="1044657" y="475319"/>
                  </a:lnTo>
                  <a:lnTo>
                    <a:pt x="522329" y="731260"/>
                  </a:lnTo>
                  <a:lnTo>
                    <a:pt x="1" y="475319"/>
                  </a:lnTo>
                  <a:lnTo>
                    <a:pt x="1" y="0"/>
                  </a:lnTo>
                  <a:lnTo>
                    <a:pt x="522329" y="255941"/>
                  </a:lnTo>
                  <a:lnTo>
                    <a:pt x="1044657" y="0"/>
                  </a:lnTo>
                  <a:close/>
                </a:path>
              </a:pathLst>
            </a:cu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8890" tIns="374520" rIns="8890" bIns="374520" numCol="1" spcCol="1270" anchor="ctr" anchorCtr="0">
              <a:noAutofit/>
            </a:bodyPr>
            <a:lstStyle/>
            <a:p>
              <a:pPr lvl="0" algn="ctr" defTabSz="622300">
                <a:lnSpc>
                  <a:spcPct val="90000"/>
                </a:lnSpc>
                <a:spcBef>
                  <a:spcPct val="0"/>
                </a:spcBef>
                <a:spcAft>
                  <a:spcPct val="35000"/>
                </a:spcAft>
              </a:pPr>
              <a:r>
                <a:rPr kumimoji="1" lang="ja-JP" altLang="en-US" sz="1400" b="1" kern="1200" dirty="0" smtClean="0">
                  <a:latin typeface="Meiryo UI" panose="020B0604030504040204" pitchFamily="50" charset="-128"/>
                  <a:ea typeface="Meiryo UI" panose="020B0604030504040204" pitchFamily="50" charset="-128"/>
                </a:rPr>
                <a:t>取込後確認</a:t>
              </a:r>
              <a:endParaRPr kumimoji="1" lang="ja-JP" altLang="en-US" sz="1400" b="1" kern="1200" dirty="0">
                <a:latin typeface="Meiryo UI" panose="020B0604030504040204" pitchFamily="50" charset="-128"/>
                <a:ea typeface="Meiryo UI" panose="020B0604030504040204" pitchFamily="50" charset="-128"/>
              </a:endParaRPr>
            </a:p>
          </p:txBody>
        </p:sp>
        <p:sp>
          <p:nvSpPr>
            <p:cNvPr id="23" name="フリーフォーム 22"/>
            <p:cNvSpPr/>
            <p:nvPr/>
          </p:nvSpPr>
          <p:spPr>
            <a:xfrm>
              <a:off x="1871529" y="3837947"/>
              <a:ext cx="6573734" cy="591173"/>
            </a:xfrm>
            <a:custGeom>
              <a:avLst/>
              <a:gdLst>
                <a:gd name="connsiteX0" fmla="*/ 113174 w 679028"/>
                <a:gd name="connsiteY0" fmla="*/ 0 h 6573734"/>
                <a:gd name="connsiteX1" fmla="*/ 565854 w 679028"/>
                <a:gd name="connsiteY1" fmla="*/ 0 h 6573734"/>
                <a:gd name="connsiteX2" fmla="*/ 679028 w 679028"/>
                <a:gd name="connsiteY2" fmla="*/ 113174 h 6573734"/>
                <a:gd name="connsiteX3" fmla="*/ 679028 w 679028"/>
                <a:gd name="connsiteY3" fmla="*/ 6573734 h 6573734"/>
                <a:gd name="connsiteX4" fmla="*/ 679028 w 679028"/>
                <a:gd name="connsiteY4" fmla="*/ 6573734 h 6573734"/>
                <a:gd name="connsiteX5" fmla="*/ 0 w 679028"/>
                <a:gd name="connsiteY5" fmla="*/ 6573734 h 6573734"/>
                <a:gd name="connsiteX6" fmla="*/ 0 w 679028"/>
                <a:gd name="connsiteY6" fmla="*/ 6573734 h 6573734"/>
                <a:gd name="connsiteX7" fmla="*/ 0 w 679028"/>
                <a:gd name="connsiteY7" fmla="*/ 113174 h 6573734"/>
                <a:gd name="connsiteX8" fmla="*/ 113174 w 679028"/>
                <a:gd name="connsiteY8" fmla="*/ 0 h 657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9028" h="6573734">
                  <a:moveTo>
                    <a:pt x="679028" y="1095651"/>
                  </a:moveTo>
                  <a:lnTo>
                    <a:pt x="679028" y="5478083"/>
                  </a:lnTo>
                  <a:cubicBezTo>
                    <a:pt x="679028" y="6083189"/>
                    <a:pt x="673794" y="6573729"/>
                    <a:pt x="667338" y="6573729"/>
                  </a:cubicBezTo>
                  <a:lnTo>
                    <a:pt x="0" y="6573729"/>
                  </a:lnTo>
                  <a:lnTo>
                    <a:pt x="0" y="6573729"/>
                  </a:lnTo>
                  <a:lnTo>
                    <a:pt x="0" y="5"/>
                  </a:lnTo>
                  <a:lnTo>
                    <a:pt x="0" y="5"/>
                  </a:lnTo>
                  <a:lnTo>
                    <a:pt x="667338" y="5"/>
                  </a:lnTo>
                  <a:cubicBezTo>
                    <a:pt x="673794" y="5"/>
                    <a:pt x="679028" y="490545"/>
                    <a:pt x="679028" y="1095651"/>
                  </a:cubicBez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0766" rIns="40766" bIns="40768" numCol="1" spcCol="1270" anchor="ctr" anchorCtr="0">
              <a:noAutofit/>
            </a:bodyPr>
            <a:lstStyle/>
            <a:p>
              <a:pPr marL="114300" lvl="1" indent="-114300" algn="l" defTabSz="533400">
                <a:lnSpc>
                  <a:spcPct val="90000"/>
                </a:lnSpc>
                <a:spcBef>
                  <a:spcPct val="0"/>
                </a:spcBef>
                <a:spcAft>
                  <a:spcPct val="15000"/>
                </a:spcAft>
                <a:buChar char="••"/>
              </a:pPr>
              <a:r>
                <a:rPr kumimoji="1" lang="ja-JP" altLang="en-US" sz="1200" kern="1200" dirty="0" smtClean="0">
                  <a:latin typeface="Meiryo UI" panose="020B0604030504040204" pitchFamily="50" charset="-128"/>
                  <a:ea typeface="Meiryo UI" panose="020B0604030504040204" pitchFamily="50" charset="-128"/>
                </a:rPr>
                <a:t>認定領域に反映した結果のテーブルに</a:t>
              </a:r>
              <a:r>
                <a:rPr kumimoji="1" lang="ja-JP" altLang="en-US" sz="1200" u="sng" kern="1200" dirty="0" smtClean="0">
                  <a:solidFill>
                    <a:srgbClr val="FF0000"/>
                  </a:solidFill>
                  <a:latin typeface="Meiryo UI" panose="020B0604030504040204" pitchFamily="50" charset="-128"/>
                  <a:ea typeface="Meiryo UI" panose="020B0604030504040204" pitchFamily="50" charset="-128"/>
                </a:rPr>
                <a:t>未通知患者とオプトアウト対象患者が含まれないことを確認</a:t>
              </a:r>
              <a:r>
                <a:rPr kumimoji="1" lang="ja-JP" altLang="en-US" sz="1200" kern="1200" dirty="0" smtClean="0">
                  <a:latin typeface="Meiryo UI" panose="020B0604030504040204" pitchFamily="50" charset="-128"/>
                  <a:ea typeface="Meiryo UI" panose="020B0604030504040204" pitchFamily="50" charset="-128"/>
                </a:rPr>
                <a:t>する。</a:t>
              </a:r>
              <a:endParaRPr kumimoji="1" lang="ja-JP" altLang="en-US" sz="1200" kern="1200" dirty="0">
                <a:latin typeface="Meiryo UI" panose="020B0604030504040204" pitchFamily="50" charset="-128"/>
                <a:ea typeface="Meiryo UI" panose="020B0604030504040204" pitchFamily="50" charset="-128"/>
              </a:endParaRPr>
            </a:p>
            <a:p>
              <a:pPr marL="114300" lvl="1" indent="-114300" algn="l" defTabSz="533400">
                <a:lnSpc>
                  <a:spcPct val="90000"/>
                </a:lnSpc>
                <a:spcBef>
                  <a:spcPct val="0"/>
                </a:spcBef>
                <a:spcAft>
                  <a:spcPct val="15000"/>
                </a:spcAft>
                <a:buChar char="••"/>
              </a:pPr>
              <a:r>
                <a:rPr kumimoji="1" lang="ja-JP" altLang="en-US" sz="1200" kern="1200" dirty="0" smtClean="0">
                  <a:latin typeface="Meiryo UI" panose="020B0604030504040204" pitchFamily="50" charset="-128"/>
                  <a:ea typeface="Meiryo UI" panose="020B0604030504040204" pitchFamily="50" charset="-128"/>
                </a:rPr>
                <a:t>確認結果の証跡を作成し、</a:t>
              </a:r>
              <a:r>
                <a:rPr kumimoji="1" lang="en-US" altLang="ja-JP" sz="1200" kern="1200" dirty="0" smtClean="0">
                  <a:latin typeface="Meiryo UI" panose="020B0604030504040204" pitchFamily="50" charset="-128"/>
                  <a:ea typeface="Meiryo UI" panose="020B0604030504040204" pitchFamily="50" charset="-128"/>
                </a:rPr>
                <a:t>LDI</a:t>
              </a:r>
              <a:r>
                <a:rPr kumimoji="1" lang="ja-JP" altLang="en-US" sz="1200" kern="1200" dirty="0" smtClean="0">
                  <a:latin typeface="Meiryo UI" panose="020B0604030504040204" pitchFamily="50" charset="-128"/>
                  <a:ea typeface="Meiryo UI" panose="020B0604030504040204" pitchFamily="50" charset="-128"/>
                </a:rPr>
                <a:t>様に承認をいただく。</a:t>
              </a:r>
              <a:endParaRPr kumimoji="1" lang="ja-JP" altLang="en-US" sz="1200" kern="1200" dirty="0">
                <a:latin typeface="Meiryo UI" panose="020B0604030504040204" pitchFamily="50" charset="-128"/>
                <a:ea typeface="Meiryo UI" panose="020B0604030504040204" pitchFamily="50" charset="-128"/>
              </a:endParaRPr>
            </a:p>
          </p:txBody>
        </p:sp>
      </p:grpSp>
      <p:sp>
        <p:nvSpPr>
          <p:cNvPr id="41" name="テキスト ボックス 40"/>
          <p:cNvSpPr txBox="1"/>
          <p:nvPr/>
        </p:nvSpPr>
        <p:spPr>
          <a:xfrm>
            <a:off x="228489" y="2338631"/>
            <a:ext cx="1659429" cy="307777"/>
          </a:xfrm>
          <a:prstGeom prst="rect">
            <a:avLst/>
          </a:prstGeom>
          <a:noFill/>
        </p:spPr>
        <p:txBody>
          <a:bodyPr wrap="none" rtlCol="0">
            <a:spAutoFit/>
          </a:bodyPr>
          <a:lstStyle/>
          <a:p>
            <a:r>
              <a:rPr kumimoji="1" lang="en-US" altLang="ja-JP" sz="1400" dirty="0" smtClean="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妥当性確認</a:t>
            </a:r>
            <a:r>
              <a:rPr lang="ja-JP" altLang="en-US" sz="1400" dirty="0" smtClean="0">
                <a:latin typeface="Meiryo UI" panose="020B0604030504040204" pitchFamily="50" charset="-128"/>
                <a:ea typeface="Meiryo UI" panose="020B0604030504040204" pitchFamily="50" charset="-128"/>
              </a:rPr>
              <a:t>フロー</a:t>
            </a:r>
            <a:r>
              <a:rPr kumimoji="1" lang="en-US" altLang="ja-JP"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200790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rPr>
              <a:t>２</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 利活用観点での機能の改修方針</a:t>
            </a:r>
            <a:endParaRPr kumimoji="1" lang="ja-JP" altLang="en-US" dirty="0"/>
          </a:p>
        </p:txBody>
      </p:sp>
    </p:spTree>
    <p:extLst>
      <p:ext uri="{BB962C8B-B14F-4D97-AF65-F5344CB8AC3E}">
        <p14:creationId xmlns:p14="http://schemas.microsoft.com/office/powerpoint/2010/main" val="20936742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利活用観点での機能の改修のポイント</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利活用観点での機能</a:t>
            </a:r>
            <a:r>
              <a:rPr lang="ja-JP" altLang="en-US" dirty="0">
                <a:latin typeface="Meiryo UI" panose="020B0604030504040204" pitchFamily="50" charset="-128"/>
                <a:ea typeface="Meiryo UI" panose="020B0604030504040204" pitchFamily="50" charset="-128"/>
              </a:rPr>
              <a:t>についても二次利用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の取込処理と</a:t>
            </a:r>
            <a:r>
              <a:rPr lang="ja-JP" altLang="en-US" dirty="0">
                <a:latin typeface="Meiryo UI" panose="020B0604030504040204" pitchFamily="50" charset="-128"/>
                <a:ea typeface="Meiryo UI" panose="020B0604030504040204" pitchFamily="50" charset="-128"/>
              </a:rPr>
              <a:t>同様</a:t>
            </a:r>
            <a:r>
              <a:rPr lang="ja-JP" altLang="en-US" dirty="0" smtClean="0">
                <a:latin typeface="Meiryo UI" panose="020B0604030504040204" pitchFamily="50" charset="-128"/>
                <a:ea typeface="Meiryo UI" panose="020B0604030504040204" pitchFamily="50" charset="-128"/>
              </a:rPr>
              <a:t>に</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以下</a:t>
            </a:r>
            <a:r>
              <a:rPr lang="ja-JP" altLang="en-US" dirty="0">
                <a:latin typeface="Meiryo UI" panose="020B0604030504040204" pitchFamily="50" charset="-128"/>
                <a:ea typeface="Meiryo UI" panose="020B0604030504040204" pitchFamily="50" charset="-128"/>
              </a:rPr>
              <a:t>のような妥当性</a:t>
            </a:r>
            <a:r>
              <a:rPr lang="ja-JP" altLang="en-US" dirty="0" smtClean="0">
                <a:latin typeface="Meiryo UI" panose="020B0604030504040204" pitchFamily="50" charset="-128"/>
                <a:ea typeface="Meiryo UI" panose="020B0604030504040204" pitchFamily="50" charset="-128"/>
              </a:rPr>
              <a:t>確認フローを実施する。</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ただし取込前後の確認時に行う未通知患者とオプトアウト対象患者が含まれないことの確認方法については二次利用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の確認方法を踏まえた確認を行う。</a:t>
            </a:r>
            <a:endParaRPr lang="en-US" altLang="ja-JP" dirty="0" smtClean="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以下</a:t>
            </a:r>
            <a:r>
              <a:rPr lang="ja-JP" altLang="en-US" dirty="0" smtClean="0">
                <a:latin typeface="Meiryo UI" panose="020B0604030504040204" pitchFamily="50" charset="-128"/>
                <a:ea typeface="Meiryo UI" panose="020B0604030504040204" pitchFamily="50" charset="-128"/>
              </a:rPr>
              <a:t>、二次利用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での妥当性確認フローを示した上で、利活用観点での</a:t>
            </a:r>
            <a:r>
              <a:rPr lang="ja-JP" altLang="en-US" dirty="0">
                <a:latin typeface="Meiryo UI" panose="020B0604030504040204" pitchFamily="50" charset="-128"/>
                <a:ea typeface="Meiryo UI" panose="020B0604030504040204" pitchFamily="50" charset="-128"/>
              </a:rPr>
              <a:t>未通知患者とオプトアウト対象患者が含まれないことの確認</a:t>
            </a:r>
            <a:r>
              <a:rPr lang="ja-JP" altLang="en-US" dirty="0" smtClean="0">
                <a:latin typeface="Meiryo UI" panose="020B0604030504040204" pitchFamily="50" charset="-128"/>
                <a:ea typeface="Meiryo UI" panose="020B0604030504040204" pitchFamily="50" charset="-128"/>
              </a:rPr>
              <a:t>方法について説明する。</a:t>
            </a:r>
            <a:endParaRPr lang="en-US" altLang="ja-JP" dirty="0" smtClean="0">
              <a:latin typeface="Meiryo UI" panose="020B0604030504040204" pitchFamily="50" charset="-128"/>
              <a:ea typeface="Meiryo UI" panose="020B0604030504040204" pitchFamily="50" charset="-128"/>
            </a:endParaRPr>
          </a:p>
        </p:txBody>
      </p:sp>
      <p:grpSp>
        <p:nvGrpSpPr>
          <p:cNvPr id="15" name="グループ化 14"/>
          <p:cNvGrpSpPr/>
          <p:nvPr/>
        </p:nvGrpSpPr>
        <p:grpSpPr>
          <a:xfrm>
            <a:off x="526891" y="2713082"/>
            <a:ext cx="7636362" cy="3071603"/>
            <a:chOff x="808902" y="1637868"/>
            <a:chExt cx="7636362" cy="3071603"/>
          </a:xfrm>
        </p:grpSpPr>
        <p:sp>
          <p:nvSpPr>
            <p:cNvPr id="16" name="フリーフォーム 15"/>
            <p:cNvSpPr/>
            <p:nvPr/>
          </p:nvSpPr>
          <p:spPr>
            <a:xfrm>
              <a:off x="808902" y="1641861"/>
              <a:ext cx="1062627" cy="867537"/>
            </a:xfrm>
            <a:custGeom>
              <a:avLst/>
              <a:gdLst>
                <a:gd name="connsiteX0" fmla="*/ 0 w 1044658"/>
                <a:gd name="connsiteY0" fmla="*/ 0 h 731260"/>
                <a:gd name="connsiteX1" fmla="*/ 679028 w 1044658"/>
                <a:gd name="connsiteY1" fmla="*/ 0 h 731260"/>
                <a:gd name="connsiteX2" fmla="*/ 1044658 w 1044658"/>
                <a:gd name="connsiteY2" fmla="*/ 365630 h 731260"/>
                <a:gd name="connsiteX3" fmla="*/ 679028 w 1044658"/>
                <a:gd name="connsiteY3" fmla="*/ 731260 h 731260"/>
                <a:gd name="connsiteX4" fmla="*/ 0 w 1044658"/>
                <a:gd name="connsiteY4" fmla="*/ 731260 h 731260"/>
                <a:gd name="connsiteX5" fmla="*/ 365630 w 1044658"/>
                <a:gd name="connsiteY5" fmla="*/ 365630 h 731260"/>
                <a:gd name="connsiteX6" fmla="*/ 0 w 1044658"/>
                <a:gd name="connsiteY6" fmla="*/ 0 h 73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4658" h="731260">
                  <a:moveTo>
                    <a:pt x="1044657" y="0"/>
                  </a:moveTo>
                  <a:lnTo>
                    <a:pt x="1044657" y="475319"/>
                  </a:lnTo>
                  <a:lnTo>
                    <a:pt x="522329" y="731260"/>
                  </a:lnTo>
                  <a:lnTo>
                    <a:pt x="1" y="475319"/>
                  </a:lnTo>
                  <a:lnTo>
                    <a:pt x="1" y="0"/>
                  </a:lnTo>
                  <a:lnTo>
                    <a:pt x="522329" y="255941"/>
                  </a:lnTo>
                  <a:lnTo>
                    <a:pt x="1044657"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8890" tIns="374521" rIns="8890" bIns="374520" numCol="1" spcCol="1270" anchor="ctr" anchorCtr="0">
              <a:noAutofit/>
            </a:bodyPr>
            <a:lstStyle/>
            <a:p>
              <a:pPr lvl="0" algn="ctr" defTabSz="622300">
                <a:lnSpc>
                  <a:spcPct val="90000"/>
                </a:lnSpc>
                <a:spcBef>
                  <a:spcPct val="0"/>
                </a:spcBef>
                <a:spcAft>
                  <a:spcPct val="35000"/>
                </a:spcAft>
              </a:pPr>
              <a:r>
                <a:rPr kumimoji="1" lang="ja-JP" altLang="en-US" sz="1400" b="1" kern="1200" dirty="0" smtClean="0">
                  <a:latin typeface="Meiryo UI" panose="020B0604030504040204" pitchFamily="50" charset="-128"/>
                  <a:ea typeface="Meiryo UI" panose="020B0604030504040204" pitchFamily="50" charset="-128"/>
                </a:rPr>
                <a:t>取込前処理</a:t>
              </a:r>
              <a:endParaRPr kumimoji="1" lang="ja-JP" altLang="en-US" sz="1400" b="1" kern="1200" dirty="0">
                <a:latin typeface="Meiryo UI" panose="020B0604030504040204" pitchFamily="50" charset="-128"/>
                <a:ea typeface="Meiryo UI" panose="020B0604030504040204" pitchFamily="50" charset="-128"/>
              </a:endParaRPr>
            </a:p>
          </p:txBody>
        </p:sp>
        <p:sp>
          <p:nvSpPr>
            <p:cNvPr id="17" name="フリーフォーム 16"/>
            <p:cNvSpPr/>
            <p:nvPr/>
          </p:nvSpPr>
          <p:spPr>
            <a:xfrm>
              <a:off x="1871529" y="1637868"/>
              <a:ext cx="6573735" cy="591485"/>
            </a:xfrm>
            <a:custGeom>
              <a:avLst/>
              <a:gdLst>
                <a:gd name="connsiteX0" fmla="*/ 113233 w 679385"/>
                <a:gd name="connsiteY0" fmla="*/ 0 h 6573734"/>
                <a:gd name="connsiteX1" fmla="*/ 566152 w 679385"/>
                <a:gd name="connsiteY1" fmla="*/ 0 h 6573734"/>
                <a:gd name="connsiteX2" fmla="*/ 679385 w 679385"/>
                <a:gd name="connsiteY2" fmla="*/ 113233 h 6573734"/>
                <a:gd name="connsiteX3" fmla="*/ 679385 w 679385"/>
                <a:gd name="connsiteY3" fmla="*/ 6573734 h 6573734"/>
                <a:gd name="connsiteX4" fmla="*/ 679385 w 679385"/>
                <a:gd name="connsiteY4" fmla="*/ 6573734 h 6573734"/>
                <a:gd name="connsiteX5" fmla="*/ 0 w 679385"/>
                <a:gd name="connsiteY5" fmla="*/ 6573734 h 6573734"/>
                <a:gd name="connsiteX6" fmla="*/ 0 w 679385"/>
                <a:gd name="connsiteY6" fmla="*/ 6573734 h 6573734"/>
                <a:gd name="connsiteX7" fmla="*/ 0 w 679385"/>
                <a:gd name="connsiteY7" fmla="*/ 113233 h 6573734"/>
                <a:gd name="connsiteX8" fmla="*/ 113233 w 679385"/>
                <a:gd name="connsiteY8" fmla="*/ 0 h 657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9385" h="6573734">
                  <a:moveTo>
                    <a:pt x="679385" y="1095647"/>
                  </a:moveTo>
                  <a:lnTo>
                    <a:pt x="679385" y="5478087"/>
                  </a:lnTo>
                  <a:cubicBezTo>
                    <a:pt x="679385" y="6083195"/>
                    <a:pt x="674146" y="6573729"/>
                    <a:pt x="667682" y="6573729"/>
                  </a:cubicBezTo>
                  <a:lnTo>
                    <a:pt x="0" y="6573729"/>
                  </a:lnTo>
                  <a:lnTo>
                    <a:pt x="0" y="6573729"/>
                  </a:lnTo>
                  <a:lnTo>
                    <a:pt x="0" y="5"/>
                  </a:lnTo>
                  <a:lnTo>
                    <a:pt x="0" y="5"/>
                  </a:lnTo>
                  <a:lnTo>
                    <a:pt x="667682" y="5"/>
                  </a:lnTo>
                  <a:cubicBezTo>
                    <a:pt x="674146" y="5"/>
                    <a:pt x="679385" y="490539"/>
                    <a:pt x="679385" y="1095647"/>
                  </a:cubicBez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0785" rIns="40785" bIns="40786" numCol="1" spcCol="1270" anchor="ctr" anchorCtr="0">
              <a:noAutofit/>
            </a:bodyPr>
            <a:lstStyle/>
            <a:p>
              <a:pPr marL="114300" lvl="1" indent="-114300" algn="l" defTabSz="533400">
                <a:lnSpc>
                  <a:spcPct val="90000"/>
                </a:lnSpc>
                <a:spcBef>
                  <a:spcPct val="0"/>
                </a:spcBef>
                <a:spcAft>
                  <a:spcPct val="15000"/>
                </a:spcAft>
                <a:buChar char="••"/>
              </a:pPr>
              <a:r>
                <a:rPr kumimoji="1" lang="ja-JP" altLang="en-US" sz="1200" kern="1200" dirty="0" smtClean="0">
                  <a:latin typeface="Meiryo UI" panose="020B0604030504040204" pitchFamily="50" charset="-128"/>
                  <a:ea typeface="Meiryo UI" panose="020B0604030504040204" pitchFamily="50" charset="-128"/>
                </a:rPr>
                <a:t>全取込対象のデータから未通知患者とオプトアウト対象患者を除外し、</a:t>
              </a:r>
              <a:r>
                <a:rPr kumimoji="1" lang="en-US" altLang="ja-JP" sz="1200" kern="1200" dirty="0" smtClean="0">
                  <a:latin typeface="Meiryo UI" panose="020B0604030504040204" pitchFamily="50" charset="-128"/>
                  <a:ea typeface="Meiryo UI" panose="020B0604030504040204" pitchFamily="50" charset="-128"/>
                </a:rPr>
                <a:t/>
              </a:r>
              <a:br>
                <a:rPr kumimoji="1" lang="en-US" altLang="ja-JP" sz="1200" kern="1200" dirty="0" smtClean="0">
                  <a:latin typeface="Meiryo UI" panose="020B0604030504040204" pitchFamily="50" charset="-128"/>
                  <a:ea typeface="Meiryo UI" panose="020B0604030504040204" pitchFamily="50" charset="-128"/>
                </a:rPr>
              </a:br>
              <a:r>
                <a:rPr kumimoji="1" lang="ja-JP" altLang="en-US" sz="1200" kern="1200" dirty="0" smtClean="0">
                  <a:latin typeface="Meiryo UI" panose="020B0604030504040204" pitchFamily="50" charset="-128"/>
                  <a:ea typeface="Meiryo UI" panose="020B0604030504040204" pitchFamily="50" charset="-128"/>
                </a:rPr>
                <a:t>認定領域への反映対象のデータを特定する。</a:t>
              </a:r>
              <a:endParaRPr kumimoji="1" lang="ja-JP" altLang="en-US" sz="1200" kern="1200" dirty="0">
                <a:latin typeface="Meiryo UI" panose="020B0604030504040204" pitchFamily="50" charset="-128"/>
                <a:ea typeface="Meiryo UI" panose="020B0604030504040204" pitchFamily="50" charset="-128"/>
              </a:endParaRPr>
            </a:p>
          </p:txBody>
        </p:sp>
        <p:sp>
          <p:nvSpPr>
            <p:cNvPr id="18" name="フリーフォーム 17"/>
            <p:cNvSpPr/>
            <p:nvPr/>
          </p:nvSpPr>
          <p:spPr>
            <a:xfrm>
              <a:off x="808902" y="2374677"/>
              <a:ext cx="1062627" cy="867534"/>
            </a:xfrm>
            <a:custGeom>
              <a:avLst/>
              <a:gdLst>
                <a:gd name="connsiteX0" fmla="*/ 0 w 1044658"/>
                <a:gd name="connsiteY0" fmla="*/ 0 h 731260"/>
                <a:gd name="connsiteX1" fmla="*/ 679028 w 1044658"/>
                <a:gd name="connsiteY1" fmla="*/ 0 h 731260"/>
                <a:gd name="connsiteX2" fmla="*/ 1044658 w 1044658"/>
                <a:gd name="connsiteY2" fmla="*/ 365630 h 731260"/>
                <a:gd name="connsiteX3" fmla="*/ 679028 w 1044658"/>
                <a:gd name="connsiteY3" fmla="*/ 731260 h 731260"/>
                <a:gd name="connsiteX4" fmla="*/ 0 w 1044658"/>
                <a:gd name="connsiteY4" fmla="*/ 731260 h 731260"/>
                <a:gd name="connsiteX5" fmla="*/ 365630 w 1044658"/>
                <a:gd name="connsiteY5" fmla="*/ 365630 h 731260"/>
                <a:gd name="connsiteX6" fmla="*/ 0 w 1044658"/>
                <a:gd name="connsiteY6" fmla="*/ 0 h 73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4658" h="731260">
                  <a:moveTo>
                    <a:pt x="1044657" y="0"/>
                  </a:moveTo>
                  <a:lnTo>
                    <a:pt x="1044657" y="475319"/>
                  </a:lnTo>
                  <a:lnTo>
                    <a:pt x="522329" y="731260"/>
                  </a:lnTo>
                  <a:lnTo>
                    <a:pt x="1" y="475319"/>
                  </a:lnTo>
                  <a:lnTo>
                    <a:pt x="1" y="0"/>
                  </a:lnTo>
                  <a:lnTo>
                    <a:pt x="522329" y="255941"/>
                  </a:lnTo>
                  <a:lnTo>
                    <a:pt x="1044657"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8890" tIns="374520" rIns="8890" bIns="374520" numCol="1" spcCol="1270" anchor="ctr" anchorCtr="0">
              <a:noAutofit/>
            </a:bodyPr>
            <a:lstStyle/>
            <a:p>
              <a:pPr lvl="0" algn="ctr" defTabSz="622300">
                <a:lnSpc>
                  <a:spcPct val="90000"/>
                </a:lnSpc>
                <a:spcBef>
                  <a:spcPct val="0"/>
                </a:spcBef>
                <a:spcAft>
                  <a:spcPct val="35000"/>
                </a:spcAft>
              </a:pPr>
              <a:r>
                <a:rPr kumimoji="1" lang="ja-JP" altLang="en-US" sz="1400" b="1" kern="1200" dirty="0" smtClean="0">
                  <a:latin typeface="Meiryo UI" panose="020B0604030504040204" pitchFamily="50" charset="-128"/>
                  <a:ea typeface="Meiryo UI" panose="020B0604030504040204" pitchFamily="50" charset="-128"/>
                </a:rPr>
                <a:t>取込前確認</a:t>
              </a:r>
              <a:endParaRPr kumimoji="1" lang="ja-JP" altLang="en-US" sz="1400" b="1" kern="1200" dirty="0">
                <a:latin typeface="Meiryo UI" panose="020B0604030504040204" pitchFamily="50" charset="-128"/>
                <a:ea typeface="Meiryo UI" panose="020B0604030504040204" pitchFamily="50" charset="-128"/>
              </a:endParaRPr>
            </a:p>
          </p:txBody>
        </p:sp>
        <p:sp>
          <p:nvSpPr>
            <p:cNvPr id="19" name="フリーフォーム 18"/>
            <p:cNvSpPr/>
            <p:nvPr/>
          </p:nvSpPr>
          <p:spPr>
            <a:xfrm>
              <a:off x="1871529" y="2370687"/>
              <a:ext cx="6573734" cy="591173"/>
            </a:xfrm>
            <a:custGeom>
              <a:avLst/>
              <a:gdLst>
                <a:gd name="connsiteX0" fmla="*/ 113174 w 679028"/>
                <a:gd name="connsiteY0" fmla="*/ 0 h 6573734"/>
                <a:gd name="connsiteX1" fmla="*/ 565854 w 679028"/>
                <a:gd name="connsiteY1" fmla="*/ 0 h 6573734"/>
                <a:gd name="connsiteX2" fmla="*/ 679028 w 679028"/>
                <a:gd name="connsiteY2" fmla="*/ 113174 h 6573734"/>
                <a:gd name="connsiteX3" fmla="*/ 679028 w 679028"/>
                <a:gd name="connsiteY3" fmla="*/ 6573734 h 6573734"/>
                <a:gd name="connsiteX4" fmla="*/ 679028 w 679028"/>
                <a:gd name="connsiteY4" fmla="*/ 6573734 h 6573734"/>
                <a:gd name="connsiteX5" fmla="*/ 0 w 679028"/>
                <a:gd name="connsiteY5" fmla="*/ 6573734 h 6573734"/>
                <a:gd name="connsiteX6" fmla="*/ 0 w 679028"/>
                <a:gd name="connsiteY6" fmla="*/ 6573734 h 6573734"/>
                <a:gd name="connsiteX7" fmla="*/ 0 w 679028"/>
                <a:gd name="connsiteY7" fmla="*/ 113174 h 6573734"/>
                <a:gd name="connsiteX8" fmla="*/ 113174 w 679028"/>
                <a:gd name="connsiteY8" fmla="*/ 0 h 657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9028" h="6573734">
                  <a:moveTo>
                    <a:pt x="679028" y="1095651"/>
                  </a:moveTo>
                  <a:lnTo>
                    <a:pt x="679028" y="5478083"/>
                  </a:lnTo>
                  <a:cubicBezTo>
                    <a:pt x="679028" y="6083189"/>
                    <a:pt x="673794" y="6573729"/>
                    <a:pt x="667338" y="6573729"/>
                  </a:cubicBezTo>
                  <a:lnTo>
                    <a:pt x="0" y="6573729"/>
                  </a:lnTo>
                  <a:lnTo>
                    <a:pt x="0" y="6573729"/>
                  </a:lnTo>
                  <a:lnTo>
                    <a:pt x="0" y="5"/>
                  </a:lnTo>
                  <a:lnTo>
                    <a:pt x="0" y="5"/>
                  </a:lnTo>
                  <a:lnTo>
                    <a:pt x="667338" y="5"/>
                  </a:lnTo>
                  <a:cubicBezTo>
                    <a:pt x="673794" y="5"/>
                    <a:pt x="679028" y="490545"/>
                    <a:pt x="679028" y="1095651"/>
                  </a:cubicBez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0766" rIns="40766" bIns="40768" numCol="1" spcCol="1270" anchor="ctr" anchorCtr="0">
              <a:noAutofit/>
            </a:bodyPr>
            <a:lstStyle/>
            <a:p>
              <a:pPr marL="114300" lvl="1" indent="-114300" algn="l" defTabSz="533400">
                <a:lnSpc>
                  <a:spcPct val="90000"/>
                </a:lnSpc>
                <a:spcBef>
                  <a:spcPct val="0"/>
                </a:spcBef>
                <a:spcAft>
                  <a:spcPct val="15000"/>
                </a:spcAft>
                <a:buChar char="••"/>
              </a:pPr>
              <a:r>
                <a:rPr kumimoji="1" lang="ja-JP" altLang="en-US" sz="1200" kern="1200" dirty="0" smtClean="0">
                  <a:latin typeface="Meiryo UI" panose="020B0604030504040204" pitchFamily="50" charset="-128"/>
                  <a:ea typeface="Meiryo UI" panose="020B0604030504040204" pitchFamily="50" charset="-128"/>
                </a:rPr>
                <a:t>認定領域へ取り込まれるデータに</a:t>
              </a:r>
              <a:r>
                <a:rPr kumimoji="1" lang="ja-JP" altLang="en-US" sz="1200" u="sng" kern="1200" dirty="0" smtClean="0">
                  <a:solidFill>
                    <a:srgbClr val="FF0000"/>
                  </a:solidFill>
                  <a:latin typeface="Meiryo UI" panose="020B0604030504040204" pitchFamily="50" charset="-128"/>
                  <a:ea typeface="Meiryo UI" panose="020B0604030504040204" pitchFamily="50" charset="-128"/>
                </a:rPr>
                <a:t>未通知患者とオプトアウト対象患者が含まれないことを確認</a:t>
              </a:r>
              <a:r>
                <a:rPr kumimoji="1" lang="ja-JP" altLang="en-US" sz="1200" kern="1200" dirty="0" smtClean="0">
                  <a:latin typeface="Meiryo UI" panose="020B0604030504040204" pitchFamily="50" charset="-128"/>
                  <a:ea typeface="Meiryo UI" panose="020B0604030504040204" pitchFamily="50" charset="-128"/>
                </a:rPr>
                <a:t>する。</a:t>
              </a:r>
              <a:endParaRPr kumimoji="1" lang="ja-JP" altLang="en-US" sz="1200" kern="1200" dirty="0">
                <a:latin typeface="Meiryo UI" panose="020B0604030504040204" pitchFamily="50" charset="-128"/>
                <a:ea typeface="Meiryo UI" panose="020B0604030504040204" pitchFamily="50" charset="-128"/>
              </a:endParaRPr>
            </a:p>
            <a:p>
              <a:pPr marL="114300" lvl="1" indent="-114300" algn="l" defTabSz="533400">
                <a:lnSpc>
                  <a:spcPct val="90000"/>
                </a:lnSpc>
                <a:spcBef>
                  <a:spcPct val="0"/>
                </a:spcBef>
                <a:spcAft>
                  <a:spcPct val="15000"/>
                </a:spcAft>
                <a:buChar char="••"/>
              </a:pPr>
              <a:r>
                <a:rPr kumimoji="1" lang="ja-JP" altLang="en-US" sz="1200" kern="1200" dirty="0" smtClean="0">
                  <a:latin typeface="Meiryo UI" panose="020B0604030504040204" pitchFamily="50" charset="-128"/>
                  <a:ea typeface="Meiryo UI" panose="020B0604030504040204" pitchFamily="50" charset="-128"/>
                </a:rPr>
                <a:t>確認結果の証跡を作成し、</a:t>
              </a:r>
              <a:r>
                <a:rPr kumimoji="1" lang="en-US" altLang="ja-JP" sz="1200" kern="1200" dirty="0" smtClean="0">
                  <a:latin typeface="Meiryo UI" panose="020B0604030504040204" pitchFamily="50" charset="-128"/>
                  <a:ea typeface="Meiryo UI" panose="020B0604030504040204" pitchFamily="50" charset="-128"/>
                </a:rPr>
                <a:t>LDI</a:t>
              </a:r>
              <a:r>
                <a:rPr kumimoji="1" lang="ja-JP" altLang="en-US" sz="1200" kern="1200" dirty="0" smtClean="0">
                  <a:latin typeface="Meiryo UI" panose="020B0604030504040204" pitchFamily="50" charset="-128"/>
                  <a:ea typeface="Meiryo UI" panose="020B0604030504040204" pitchFamily="50" charset="-128"/>
                </a:rPr>
                <a:t>様に承認をいただく。</a:t>
              </a:r>
              <a:endParaRPr kumimoji="1" lang="ja-JP" altLang="en-US" sz="1200" kern="1200" dirty="0">
                <a:latin typeface="Meiryo UI" panose="020B0604030504040204" pitchFamily="50" charset="-128"/>
                <a:ea typeface="Meiryo UI" panose="020B0604030504040204" pitchFamily="50" charset="-128"/>
              </a:endParaRPr>
            </a:p>
          </p:txBody>
        </p:sp>
        <p:sp>
          <p:nvSpPr>
            <p:cNvPr id="20" name="フリーフォーム 19"/>
            <p:cNvSpPr/>
            <p:nvPr/>
          </p:nvSpPr>
          <p:spPr>
            <a:xfrm>
              <a:off x="808902" y="3108308"/>
              <a:ext cx="1062627" cy="867534"/>
            </a:xfrm>
            <a:custGeom>
              <a:avLst/>
              <a:gdLst>
                <a:gd name="connsiteX0" fmla="*/ 0 w 1044658"/>
                <a:gd name="connsiteY0" fmla="*/ 0 h 731260"/>
                <a:gd name="connsiteX1" fmla="*/ 679028 w 1044658"/>
                <a:gd name="connsiteY1" fmla="*/ 0 h 731260"/>
                <a:gd name="connsiteX2" fmla="*/ 1044658 w 1044658"/>
                <a:gd name="connsiteY2" fmla="*/ 365630 h 731260"/>
                <a:gd name="connsiteX3" fmla="*/ 679028 w 1044658"/>
                <a:gd name="connsiteY3" fmla="*/ 731260 h 731260"/>
                <a:gd name="connsiteX4" fmla="*/ 0 w 1044658"/>
                <a:gd name="connsiteY4" fmla="*/ 731260 h 731260"/>
                <a:gd name="connsiteX5" fmla="*/ 365630 w 1044658"/>
                <a:gd name="connsiteY5" fmla="*/ 365630 h 731260"/>
                <a:gd name="connsiteX6" fmla="*/ 0 w 1044658"/>
                <a:gd name="connsiteY6" fmla="*/ 0 h 73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4658" h="731260">
                  <a:moveTo>
                    <a:pt x="1044657" y="0"/>
                  </a:moveTo>
                  <a:lnTo>
                    <a:pt x="1044657" y="475319"/>
                  </a:lnTo>
                  <a:lnTo>
                    <a:pt x="522329" y="731260"/>
                  </a:lnTo>
                  <a:lnTo>
                    <a:pt x="1" y="475319"/>
                  </a:lnTo>
                  <a:lnTo>
                    <a:pt x="1" y="0"/>
                  </a:lnTo>
                  <a:lnTo>
                    <a:pt x="522329" y="255941"/>
                  </a:lnTo>
                  <a:lnTo>
                    <a:pt x="1044657" y="0"/>
                  </a:lnTo>
                  <a:close/>
                </a:path>
              </a:pathLst>
            </a:cu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8890" tIns="374520" rIns="8890" bIns="374520" numCol="1" spcCol="1270" anchor="ctr" anchorCtr="0">
              <a:noAutofit/>
            </a:bodyPr>
            <a:lstStyle/>
            <a:p>
              <a:pPr lvl="0" algn="ctr" defTabSz="622300">
                <a:lnSpc>
                  <a:spcPct val="90000"/>
                </a:lnSpc>
                <a:spcBef>
                  <a:spcPct val="0"/>
                </a:spcBef>
                <a:spcAft>
                  <a:spcPct val="35000"/>
                </a:spcAft>
              </a:pPr>
              <a:r>
                <a:rPr kumimoji="1" lang="ja-JP" altLang="en-US" sz="1400" b="1" kern="1200" dirty="0" smtClean="0">
                  <a:latin typeface="Meiryo UI" panose="020B0604030504040204" pitchFamily="50" charset="-128"/>
                  <a:ea typeface="Meiryo UI" panose="020B0604030504040204" pitchFamily="50" charset="-128"/>
                </a:rPr>
                <a:t>認定領域への反映</a:t>
              </a:r>
              <a:endParaRPr kumimoji="1" lang="ja-JP" altLang="en-US" sz="1400" b="1" kern="1200" dirty="0">
                <a:latin typeface="Meiryo UI" panose="020B0604030504040204" pitchFamily="50" charset="-128"/>
                <a:ea typeface="Meiryo UI" panose="020B0604030504040204" pitchFamily="50" charset="-128"/>
              </a:endParaRPr>
            </a:p>
          </p:txBody>
        </p:sp>
        <p:sp>
          <p:nvSpPr>
            <p:cNvPr id="21" name="フリーフォーム 20"/>
            <p:cNvSpPr/>
            <p:nvPr/>
          </p:nvSpPr>
          <p:spPr>
            <a:xfrm>
              <a:off x="1871529" y="3104317"/>
              <a:ext cx="6573734" cy="591173"/>
            </a:xfrm>
            <a:custGeom>
              <a:avLst/>
              <a:gdLst>
                <a:gd name="connsiteX0" fmla="*/ 113174 w 679028"/>
                <a:gd name="connsiteY0" fmla="*/ 0 h 6573734"/>
                <a:gd name="connsiteX1" fmla="*/ 565854 w 679028"/>
                <a:gd name="connsiteY1" fmla="*/ 0 h 6573734"/>
                <a:gd name="connsiteX2" fmla="*/ 679028 w 679028"/>
                <a:gd name="connsiteY2" fmla="*/ 113174 h 6573734"/>
                <a:gd name="connsiteX3" fmla="*/ 679028 w 679028"/>
                <a:gd name="connsiteY3" fmla="*/ 6573734 h 6573734"/>
                <a:gd name="connsiteX4" fmla="*/ 679028 w 679028"/>
                <a:gd name="connsiteY4" fmla="*/ 6573734 h 6573734"/>
                <a:gd name="connsiteX5" fmla="*/ 0 w 679028"/>
                <a:gd name="connsiteY5" fmla="*/ 6573734 h 6573734"/>
                <a:gd name="connsiteX6" fmla="*/ 0 w 679028"/>
                <a:gd name="connsiteY6" fmla="*/ 6573734 h 6573734"/>
                <a:gd name="connsiteX7" fmla="*/ 0 w 679028"/>
                <a:gd name="connsiteY7" fmla="*/ 113174 h 6573734"/>
                <a:gd name="connsiteX8" fmla="*/ 113174 w 679028"/>
                <a:gd name="connsiteY8" fmla="*/ 0 h 657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9028" h="6573734">
                  <a:moveTo>
                    <a:pt x="679028" y="1095651"/>
                  </a:moveTo>
                  <a:lnTo>
                    <a:pt x="679028" y="5478083"/>
                  </a:lnTo>
                  <a:cubicBezTo>
                    <a:pt x="679028" y="6083189"/>
                    <a:pt x="673794" y="6573729"/>
                    <a:pt x="667338" y="6573729"/>
                  </a:cubicBezTo>
                  <a:lnTo>
                    <a:pt x="0" y="6573729"/>
                  </a:lnTo>
                  <a:lnTo>
                    <a:pt x="0" y="6573729"/>
                  </a:lnTo>
                  <a:lnTo>
                    <a:pt x="0" y="5"/>
                  </a:lnTo>
                  <a:lnTo>
                    <a:pt x="0" y="5"/>
                  </a:lnTo>
                  <a:lnTo>
                    <a:pt x="667338" y="5"/>
                  </a:lnTo>
                  <a:cubicBezTo>
                    <a:pt x="673794" y="5"/>
                    <a:pt x="679028" y="490545"/>
                    <a:pt x="679028" y="1095651"/>
                  </a:cubicBezTo>
                  <a:close/>
                </a:path>
              </a:pathLst>
            </a:custGeom>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0766" rIns="40766" bIns="40768" numCol="1" spcCol="1270" anchor="ctr" anchorCtr="0">
              <a:noAutofit/>
            </a:bodyPr>
            <a:lstStyle/>
            <a:p>
              <a:pPr marL="114300" lvl="1" indent="-114300" algn="l" defTabSz="533400">
                <a:lnSpc>
                  <a:spcPct val="90000"/>
                </a:lnSpc>
                <a:spcBef>
                  <a:spcPct val="0"/>
                </a:spcBef>
                <a:spcAft>
                  <a:spcPct val="15000"/>
                </a:spcAft>
                <a:buChar char="••"/>
              </a:pPr>
              <a:r>
                <a:rPr kumimoji="1" lang="ja-JP" altLang="en-US" sz="1200" kern="1200" dirty="0" smtClean="0">
                  <a:latin typeface="Meiryo UI" panose="020B0604030504040204" pitchFamily="50" charset="-128"/>
                  <a:ea typeface="Meiryo UI" panose="020B0604030504040204" pitchFamily="50" charset="-128"/>
                </a:rPr>
                <a:t>取込前確認済みのデータを認定領域に反映する。</a:t>
              </a:r>
              <a:endParaRPr kumimoji="1" lang="ja-JP" altLang="en-US" sz="1200" kern="1200" dirty="0">
                <a:latin typeface="Meiryo UI" panose="020B0604030504040204" pitchFamily="50" charset="-128"/>
                <a:ea typeface="Meiryo UI" panose="020B0604030504040204" pitchFamily="50" charset="-128"/>
              </a:endParaRPr>
            </a:p>
          </p:txBody>
        </p:sp>
        <p:sp>
          <p:nvSpPr>
            <p:cNvPr id="22" name="フリーフォーム 21"/>
            <p:cNvSpPr/>
            <p:nvPr/>
          </p:nvSpPr>
          <p:spPr>
            <a:xfrm>
              <a:off x="808902" y="3841937"/>
              <a:ext cx="1062627" cy="867534"/>
            </a:xfrm>
            <a:custGeom>
              <a:avLst/>
              <a:gdLst>
                <a:gd name="connsiteX0" fmla="*/ 0 w 1044658"/>
                <a:gd name="connsiteY0" fmla="*/ 0 h 731260"/>
                <a:gd name="connsiteX1" fmla="*/ 679028 w 1044658"/>
                <a:gd name="connsiteY1" fmla="*/ 0 h 731260"/>
                <a:gd name="connsiteX2" fmla="*/ 1044658 w 1044658"/>
                <a:gd name="connsiteY2" fmla="*/ 365630 h 731260"/>
                <a:gd name="connsiteX3" fmla="*/ 679028 w 1044658"/>
                <a:gd name="connsiteY3" fmla="*/ 731260 h 731260"/>
                <a:gd name="connsiteX4" fmla="*/ 0 w 1044658"/>
                <a:gd name="connsiteY4" fmla="*/ 731260 h 731260"/>
                <a:gd name="connsiteX5" fmla="*/ 365630 w 1044658"/>
                <a:gd name="connsiteY5" fmla="*/ 365630 h 731260"/>
                <a:gd name="connsiteX6" fmla="*/ 0 w 1044658"/>
                <a:gd name="connsiteY6" fmla="*/ 0 h 73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4658" h="731260">
                  <a:moveTo>
                    <a:pt x="1044657" y="0"/>
                  </a:moveTo>
                  <a:lnTo>
                    <a:pt x="1044657" y="475319"/>
                  </a:lnTo>
                  <a:lnTo>
                    <a:pt x="522329" y="731260"/>
                  </a:lnTo>
                  <a:lnTo>
                    <a:pt x="1" y="475319"/>
                  </a:lnTo>
                  <a:lnTo>
                    <a:pt x="1" y="0"/>
                  </a:lnTo>
                  <a:lnTo>
                    <a:pt x="522329" y="255941"/>
                  </a:lnTo>
                  <a:lnTo>
                    <a:pt x="1044657" y="0"/>
                  </a:lnTo>
                  <a:close/>
                </a:path>
              </a:pathLst>
            </a:cu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8890" tIns="374520" rIns="8890" bIns="374520" numCol="1" spcCol="1270" anchor="ctr" anchorCtr="0">
              <a:noAutofit/>
            </a:bodyPr>
            <a:lstStyle/>
            <a:p>
              <a:pPr lvl="0" algn="ctr" defTabSz="622300">
                <a:lnSpc>
                  <a:spcPct val="90000"/>
                </a:lnSpc>
                <a:spcBef>
                  <a:spcPct val="0"/>
                </a:spcBef>
                <a:spcAft>
                  <a:spcPct val="35000"/>
                </a:spcAft>
              </a:pPr>
              <a:r>
                <a:rPr kumimoji="1" lang="ja-JP" altLang="en-US" sz="1400" b="1" kern="1200" dirty="0" smtClean="0">
                  <a:latin typeface="Meiryo UI" panose="020B0604030504040204" pitchFamily="50" charset="-128"/>
                  <a:ea typeface="Meiryo UI" panose="020B0604030504040204" pitchFamily="50" charset="-128"/>
                </a:rPr>
                <a:t>取込後確認</a:t>
              </a:r>
              <a:endParaRPr kumimoji="1" lang="ja-JP" altLang="en-US" sz="1400" b="1" kern="1200" dirty="0">
                <a:latin typeface="Meiryo UI" panose="020B0604030504040204" pitchFamily="50" charset="-128"/>
                <a:ea typeface="Meiryo UI" panose="020B0604030504040204" pitchFamily="50" charset="-128"/>
              </a:endParaRPr>
            </a:p>
          </p:txBody>
        </p:sp>
        <p:sp>
          <p:nvSpPr>
            <p:cNvPr id="23" name="フリーフォーム 22"/>
            <p:cNvSpPr/>
            <p:nvPr/>
          </p:nvSpPr>
          <p:spPr>
            <a:xfrm>
              <a:off x="1871529" y="3837947"/>
              <a:ext cx="6573734" cy="591173"/>
            </a:xfrm>
            <a:custGeom>
              <a:avLst/>
              <a:gdLst>
                <a:gd name="connsiteX0" fmla="*/ 113174 w 679028"/>
                <a:gd name="connsiteY0" fmla="*/ 0 h 6573734"/>
                <a:gd name="connsiteX1" fmla="*/ 565854 w 679028"/>
                <a:gd name="connsiteY1" fmla="*/ 0 h 6573734"/>
                <a:gd name="connsiteX2" fmla="*/ 679028 w 679028"/>
                <a:gd name="connsiteY2" fmla="*/ 113174 h 6573734"/>
                <a:gd name="connsiteX3" fmla="*/ 679028 w 679028"/>
                <a:gd name="connsiteY3" fmla="*/ 6573734 h 6573734"/>
                <a:gd name="connsiteX4" fmla="*/ 679028 w 679028"/>
                <a:gd name="connsiteY4" fmla="*/ 6573734 h 6573734"/>
                <a:gd name="connsiteX5" fmla="*/ 0 w 679028"/>
                <a:gd name="connsiteY5" fmla="*/ 6573734 h 6573734"/>
                <a:gd name="connsiteX6" fmla="*/ 0 w 679028"/>
                <a:gd name="connsiteY6" fmla="*/ 6573734 h 6573734"/>
                <a:gd name="connsiteX7" fmla="*/ 0 w 679028"/>
                <a:gd name="connsiteY7" fmla="*/ 113174 h 6573734"/>
                <a:gd name="connsiteX8" fmla="*/ 113174 w 679028"/>
                <a:gd name="connsiteY8" fmla="*/ 0 h 657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9028" h="6573734">
                  <a:moveTo>
                    <a:pt x="679028" y="1095651"/>
                  </a:moveTo>
                  <a:lnTo>
                    <a:pt x="679028" y="5478083"/>
                  </a:lnTo>
                  <a:cubicBezTo>
                    <a:pt x="679028" y="6083189"/>
                    <a:pt x="673794" y="6573729"/>
                    <a:pt x="667338" y="6573729"/>
                  </a:cubicBezTo>
                  <a:lnTo>
                    <a:pt x="0" y="6573729"/>
                  </a:lnTo>
                  <a:lnTo>
                    <a:pt x="0" y="6573729"/>
                  </a:lnTo>
                  <a:lnTo>
                    <a:pt x="0" y="5"/>
                  </a:lnTo>
                  <a:lnTo>
                    <a:pt x="0" y="5"/>
                  </a:lnTo>
                  <a:lnTo>
                    <a:pt x="667338" y="5"/>
                  </a:lnTo>
                  <a:cubicBezTo>
                    <a:pt x="673794" y="5"/>
                    <a:pt x="679028" y="490545"/>
                    <a:pt x="679028" y="1095651"/>
                  </a:cubicBez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0766" rIns="40766" bIns="40768" numCol="1" spcCol="1270" anchor="ctr" anchorCtr="0">
              <a:noAutofit/>
            </a:bodyPr>
            <a:lstStyle/>
            <a:p>
              <a:pPr marL="114300" lvl="1" indent="-114300" algn="l" defTabSz="533400">
                <a:lnSpc>
                  <a:spcPct val="90000"/>
                </a:lnSpc>
                <a:spcBef>
                  <a:spcPct val="0"/>
                </a:spcBef>
                <a:spcAft>
                  <a:spcPct val="15000"/>
                </a:spcAft>
                <a:buChar char="••"/>
              </a:pPr>
              <a:r>
                <a:rPr kumimoji="1" lang="ja-JP" altLang="en-US" sz="1200" kern="1200" dirty="0" smtClean="0">
                  <a:latin typeface="Meiryo UI" panose="020B0604030504040204" pitchFamily="50" charset="-128"/>
                  <a:ea typeface="Meiryo UI" panose="020B0604030504040204" pitchFamily="50" charset="-128"/>
                </a:rPr>
                <a:t>認定領域に反映した結果のテーブルに</a:t>
              </a:r>
              <a:r>
                <a:rPr kumimoji="1" lang="ja-JP" altLang="en-US" sz="1200" u="sng" kern="1200" dirty="0" smtClean="0">
                  <a:solidFill>
                    <a:srgbClr val="FF0000"/>
                  </a:solidFill>
                  <a:latin typeface="Meiryo UI" panose="020B0604030504040204" pitchFamily="50" charset="-128"/>
                  <a:ea typeface="Meiryo UI" panose="020B0604030504040204" pitchFamily="50" charset="-128"/>
                </a:rPr>
                <a:t>未通知患者とオプトアウト対象患者が含まれないことを確認</a:t>
              </a:r>
              <a:r>
                <a:rPr kumimoji="1" lang="ja-JP" altLang="en-US" sz="1200" kern="1200" dirty="0" smtClean="0">
                  <a:latin typeface="Meiryo UI" panose="020B0604030504040204" pitchFamily="50" charset="-128"/>
                  <a:ea typeface="Meiryo UI" panose="020B0604030504040204" pitchFamily="50" charset="-128"/>
                </a:rPr>
                <a:t>する。</a:t>
              </a:r>
              <a:endParaRPr kumimoji="1" lang="ja-JP" altLang="en-US" sz="1200" kern="1200" dirty="0">
                <a:latin typeface="Meiryo UI" panose="020B0604030504040204" pitchFamily="50" charset="-128"/>
                <a:ea typeface="Meiryo UI" panose="020B0604030504040204" pitchFamily="50" charset="-128"/>
              </a:endParaRPr>
            </a:p>
            <a:p>
              <a:pPr marL="114300" lvl="1" indent="-114300" algn="l" defTabSz="533400">
                <a:lnSpc>
                  <a:spcPct val="90000"/>
                </a:lnSpc>
                <a:spcBef>
                  <a:spcPct val="0"/>
                </a:spcBef>
                <a:spcAft>
                  <a:spcPct val="15000"/>
                </a:spcAft>
                <a:buChar char="••"/>
              </a:pPr>
              <a:r>
                <a:rPr kumimoji="1" lang="ja-JP" altLang="en-US" sz="1200" kern="1200" dirty="0" smtClean="0">
                  <a:latin typeface="Meiryo UI" panose="020B0604030504040204" pitchFamily="50" charset="-128"/>
                  <a:ea typeface="Meiryo UI" panose="020B0604030504040204" pitchFamily="50" charset="-128"/>
                </a:rPr>
                <a:t>確認結果の証跡を作成し、</a:t>
              </a:r>
              <a:r>
                <a:rPr kumimoji="1" lang="en-US" altLang="ja-JP" sz="1200" kern="1200" dirty="0" smtClean="0">
                  <a:latin typeface="Meiryo UI" panose="020B0604030504040204" pitchFamily="50" charset="-128"/>
                  <a:ea typeface="Meiryo UI" panose="020B0604030504040204" pitchFamily="50" charset="-128"/>
                </a:rPr>
                <a:t>LDI</a:t>
              </a:r>
              <a:r>
                <a:rPr kumimoji="1" lang="ja-JP" altLang="en-US" sz="1200" kern="1200" dirty="0" smtClean="0">
                  <a:latin typeface="Meiryo UI" panose="020B0604030504040204" pitchFamily="50" charset="-128"/>
                  <a:ea typeface="Meiryo UI" panose="020B0604030504040204" pitchFamily="50" charset="-128"/>
                </a:rPr>
                <a:t>様に承認をいただく。</a:t>
              </a:r>
              <a:endParaRPr kumimoji="1" lang="ja-JP" altLang="en-US" sz="1200" kern="1200" dirty="0">
                <a:latin typeface="Meiryo UI" panose="020B0604030504040204" pitchFamily="50" charset="-128"/>
                <a:ea typeface="Meiryo UI" panose="020B0604030504040204" pitchFamily="50" charset="-128"/>
              </a:endParaRPr>
            </a:p>
          </p:txBody>
        </p:sp>
      </p:grpSp>
      <p:sp>
        <p:nvSpPr>
          <p:cNvPr id="37" name="線吹き出し 1 (枠付き) 36"/>
          <p:cNvSpPr/>
          <p:nvPr/>
        </p:nvSpPr>
        <p:spPr>
          <a:xfrm>
            <a:off x="2739936" y="5646791"/>
            <a:ext cx="4426155" cy="666923"/>
          </a:xfrm>
          <a:prstGeom prst="borderCallout1">
            <a:avLst>
              <a:gd name="adj1" fmla="val 1177"/>
              <a:gd name="adj2" fmla="val 97585"/>
              <a:gd name="adj3" fmla="val -52611"/>
              <a:gd name="adj4" fmla="val 81952"/>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未通知患者とオプトアウト対象患者が含まれないことの確認方法が</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二次</a:t>
            </a:r>
            <a:r>
              <a:rPr lang="ja-JP" altLang="en-US" sz="1200" dirty="0" smtClean="0">
                <a:solidFill>
                  <a:schemeClr val="tx1"/>
                </a:solidFill>
                <a:latin typeface="Meiryo UI" panose="020B0604030504040204" pitchFamily="50" charset="-128"/>
                <a:ea typeface="Meiryo UI" panose="020B0604030504040204" pitchFamily="50" charset="-128"/>
              </a:rPr>
              <a:t>利用</a:t>
            </a:r>
            <a:r>
              <a:rPr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smtClean="0">
                <a:solidFill>
                  <a:schemeClr val="tx1"/>
                </a:solidFill>
                <a:latin typeface="Meiryo UI" panose="020B0604030504040204" pitchFamily="50" charset="-128"/>
                <a:ea typeface="Meiryo UI" panose="020B0604030504040204" pitchFamily="50" charset="-128"/>
              </a:rPr>
              <a:t>の場合と異なる。</a:t>
            </a:r>
            <a:endParaRPr lang="en-US" altLang="ja-JP" sz="1200" dirty="0" smtClean="0">
              <a:solidFill>
                <a:schemeClr val="tx1"/>
              </a:solidFill>
              <a:latin typeface="Meiryo UI" panose="020B0604030504040204" pitchFamily="50" charset="-128"/>
              <a:ea typeface="Meiryo UI" panose="020B0604030504040204" pitchFamily="50" charset="-128"/>
            </a:endParaRPr>
          </a:p>
        </p:txBody>
      </p:sp>
      <p:cxnSp>
        <p:nvCxnSpPr>
          <p:cNvPr id="38" name="直線コネクタ 37"/>
          <p:cNvCxnSpPr/>
          <p:nvPr/>
        </p:nvCxnSpPr>
        <p:spPr>
          <a:xfrm flipH="1" flipV="1">
            <a:off x="5844209" y="3846758"/>
            <a:ext cx="1188980" cy="1800033"/>
          </a:xfrm>
          <a:prstGeom prst="line">
            <a:avLst/>
          </a:prstGeom>
          <a:ln w="1905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41" name="テキスト ボックス 40"/>
          <p:cNvSpPr txBox="1"/>
          <p:nvPr/>
        </p:nvSpPr>
        <p:spPr>
          <a:xfrm>
            <a:off x="228489" y="2338631"/>
            <a:ext cx="1659429" cy="307777"/>
          </a:xfrm>
          <a:prstGeom prst="rect">
            <a:avLst/>
          </a:prstGeom>
          <a:noFill/>
        </p:spPr>
        <p:txBody>
          <a:bodyPr wrap="none" rtlCol="0">
            <a:spAutoFit/>
          </a:bodyPr>
          <a:lstStyle/>
          <a:p>
            <a:r>
              <a:rPr kumimoji="1" lang="en-US" altLang="ja-JP" sz="1400" dirty="0" smtClean="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妥当性確認</a:t>
            </a:r>
            <a:r>
              <a:rPr lang="ja-JP" altLang="en-US" sz="1400" dirty="0" smtClean="0">
                <a:latin typeface="Meiryo UI" panose="020B0604030504040204" pitchFamily="50" charset="-128"/>
                <a:ea typeface="Meiryo UI" panose="020B0604030504040204" pitchFamily="50" charset="-128"/>
              </a:rPr>
              <a:t>フロー</a:t>
            </a:r>
            <a:r>
              <a:rPr kumimoji="1" lang="en-US" altLang="ja-JP"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723269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a:t>
            </a:r>
            <a:r>
              <a:rPr lang="ja-JP" altLang="en-US" sz="1800" b="1" dirty="0">
                <a:latin typeface="Meiryo UI" panose="020B0604030504040204" pitchFamily="50" charset="-128"/>
                <a:ea typeface="Meiryo UI" panose="020B0604030504040204" pitchFamily="50" charset="-128"/>
              </a:rPr>
              <a:t>参考</a:t>
            </a:r>
            <a:r>
              <a:rPr lang="en-US" altLang="ja-JP" sz="1800" b="1" dirty="0" smtClean="0">
                <a:latin typeface="Meiryo UI" panose="020B0604030504040204" pitchFamily="50" charset="-128"/>
                <a:ea typeface="Meiryo UI" panose="020B0604030504040204" pitchFamily="50" charset="-128"/>
              </a:rPr>
              <a:t>]</a:t>
            </a:r>
            <a:r>
              <a:rPr lang="ja-JP" altLang="en-US" sz="1800" b="1" dirty="0" smtClean="0">
                <a:latin typeface="Meiryo UI" panose="020B0604030504040204" pitchFamily="50" charset="-128"/>
                <a:ea typeface="Meiryo UI" panose="020B0604030504040204" pitchFamily="50" charset="-128"/>
              </a:rPr>
              <a:t>二次利用</a:t>
            </a:r>
            <a:r>
              <a:rPr lang="en-US" altLang="ja-JP" sz="1800" b="1" dirty="0" smtClean="0">
                <a:latin typeface="Meiryo UI" panose="020B0604030504040204" pitchFamily="50" charset="-128"/>
                <a:ea typeface="Meiryo UI" panose="020B0604030504040204" pitchFamily="50" charset="-128"/>
              </a:rPr>
              <a:t>DB</a:t>
            </a:r>
            <a:r>
              <a:rPr lang="ja-JP" altLang="en-US" sz="1800" b="1" dirty="0">
                <a:latin typeface="Meiryo UI" panose="020B0604030504040204" pitchFamily="50" charset="-128"/>
                <a:ea typeface="Meiryo UI" panose="020B0604030504040204" pitchFamily="50" charset="-128"/>
              </a:rPr>
              <a:t>に</a:t>
            </a:r>
            <a:r>
              <a:rPr lang="ja-JP" altLang="en-US" sz="1800" b="1" dirty="0" smtClean="0">
                <a:latin typeface="Meiryo UI" panose="020B0604030504040204" pitchFamily="50" charset="-128"/>
                <a:ea typeface="Meiryo UI" panose="020B0604030504040204" pitchFamily="50" charset="-128"/>
              </a:rPr>
              <a:t>おける妥当性確認フロー</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に</a:t>
            </a:r>
            <a:r>
              <a:rPr lang="ja-JP" altLang="en-US" dirty="0">
                <a:latin typeface="Meiryo UI" panose="020B0604030504040204" pitchFamily="50" charset="-128"/>
                <a:ea typeface="Meiryo UI" panose="020B0604030504040204" pitchFamily="50" charset="-128"/>
              </a:rPr>
              <a:t>おける受託領域から認定</a:t>
            </a:r>
            <a:r>
              <a:rPr lang="ja-JP" altLang="en-US" dirty="0" smtClean="0">
                <a:latin typeface="Meiryo UI" panose="020B0604030504040204" pitchFamily="50" charset="-128"/>
                <a:ea typeface="Meiryo UI" panose="020B0604030504040204" pitchFamily="50" charset="-128"/>
              </a:rPr>
              <a:t>領域へのデータ反映に伴うオプトアウト</a:t>
            </a:r>
            <a:r>
              <a:rPr lang="ja-JP" altLang="en-US" dirty="0">
                <a:latin typeface="Meiryo UI" panose="020B0604030504040204" pitchFamily="50" charset="-128"/>
                <a:ea typeface="Meiryo UI" panose="020B0604030504040204" pitchFamily="50" charset="-128"/>
              </a:rPr>
              <a:t>対象患者および未通知患者の情報が含まれていない</a:t>
            </a:r>
            <a:r>
              <a:rPr lang="ja-JP" altLang="en-US" dirty="0" smtClean="0">
                <a:latin typeface="Meiryo UI" panose="020B0604030504040204" pitchFamily="50" charset="-128"/>
                <a:ea typeface="Meiryo UI" panose="020B0604030504040204" pitchFamily="50" charset="-128"/>
              </a:rPr>
              <a:t>ことの妥当性</a:t>
            </a:r>
            <a:r>
              <a:rPr lang="ja-JP" altLang="en-US" dirty="0">
                <a:latin typeface="Meiryo UI" panose="020B0604030504040204" pitchFamily="50" charset="-128"/>
                <a:ea typeface="Meiryo UI" panose="020B0604030504040204" pitchFamily="50" charset="-128"/>
              </a:rPr>
              <a:t>確認</a:t>
            </a:r>
            <a:r>
              <a:rPr lang="ja-JP" altLang="en-US" dirty="0" smtClean="0">
                <a:latin typeface="Meiryo UI" panose="020B0604030504040204" pitchFamily="50" charset="-128"/>
                <a:ea typeface="Meiryo UI" panose="020B0604030504040204" pitchFamily="50" charset="-128"/>
              </a:rPr>
              <a:t>は、受入時と取込後に実施している。</a:t>
            </a:r>
            <a:endParaRPr lang="en-US" altLang="ja-JP" dirty="0" smtClean="0">
              <a:latin typeface="Meiryo UI" panose="020B0604030504040204" pitchFamily="50" charset="-128"/>
              <a:ea typeface="Meiryo UI" panose="020B0604030504040204" pitchFamily="50" charset="-128"/>
            </a:endParaRPr>
          </a:p>
        </p:txBody>
      </p:sp>
      <p:cxnSp>
        <p:nvCxnSpPr>
          <p:cNvPr id="299" name="直線コネクタ 298">
            <a:extLst>
              <a:ext uri="{FF2B5EF4-FFF2-40B4-BE49-F238E27FC236}">
                <a16:creationId xmlns:a16="http://schemas.microsoft.com/office/drawing/2014/main" id="{6B05B1CA-7A74-0C47-C6C3-7FDD7B1AC2EB}"/>
              </a:ext>
            </a:extLst>
          </p:cNvPr>
          <p:cNvCxnSpPr>
            <a:cxnSpLocks/>
          </p:cNvCxnSpPr>
          <p:nvPr/>
        </p:nvCxnSpPr>
        <p:spPr>
          <a:xfrm>
            <a:off x="6019505" y="1567705"/>
            <a:ext cx="0" cy="3191685"/>
          </a:xfrm>
          <a:prstGeom prst="line">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01" name="直線コネクタ 300">
            <a:extLst>
              <a:ext uri="{FF2B5EF4-FFF2-40B4-BE49-F238E27FC236}">
                <a16:creationId xmlns:a16="http://schemas.microsoft.com/office/drawing/2014/main" id="{0A2893D4-345B-ED75-2FA3-614F145BE27A}"/>
              </a:ext>
            </a:extLst>
          </p:cNvPr>
          <p:cNvCxnSpPr>
            <a:cxnSpLocks/>
          </p:cNvCxnSpPr>
          <p:nvPr/>
        </p:nvCxnSpPr>
        <p:spPr>
          <a:xfrm>
            <a:off x="8725131" y="1570912"/>
            <a:ext cx="0" cy="2885211"/>
          </a:xfrm>
          <a:prstGeom prst="line">
            <a:avLst/>
          </a:prstGeom>
          <a:noFill/>
          <a:ln w="9525" cap="flat" cmpd="sng" algn="ctr">
            <a:solidFill>
              <a:srgbClr val="C2CEE6">
                <a:lumMod val="50000"/>
              </a:srgbClr>
            </a:solidFill>
            <a:prstDash val="solid"/>
          </a:ln>
          <a:effectLst/>
        </p:spPr>
      </p:cxnSp>
      <p:sp>
        <p:nvSpPr>
          <p:cNvPr id="302" name="正方形/長方形 301">
            <a:extLst>
              <a:ext uri="{FF2B5EF4-FFF2-40B4-BE49-F238E27FC236}">
                <a16:creationId xmlns:a16="http://schemas.microsoft.com/office/drawing/2014/main" id="{EC85695F-29CA-E0C8-2D35-67497B9E6451}"/>
              </a:ext>
            </a:extLst>
          </p:cNvPr>
          <p:cNvSpPr/>
          <p:nvPr/>
        </p:nvSpPr>
        <p:spPr>
          <a:xfrm>
            <a:off x="393697" y="2263805"/>
            <a:ext cx="275591" cy="2192318"/>
          </a:xfrm>
          <a:prstGeom prst="rect">
            <a:avLst/>
          </a:prstGeom>
          <a:solidFill>
            <a:srgbClr val="4D4D4D"/>
          </a:solidFill>
          <a:ln w="9525" cap="flat" cmpd="sng" algn="ctr">
            <a:noFill/>
            <a:prstDash val="solid"/>
          </a:ln>
          <a:effectLst/>
        </p:spPr>
        <p:txBody>
          <a:bodyPr vert="eaVert" lIns="85809" tIns="42904" rIns="85809" bIns="42904" rtlCol="0" anchor="ctr"/>
          <a:lstStyle/>
          <a:p>
            <a:pPr algn="ctr" defTabSz="427549">
              <a:defRPr/>
            </a:pPr>
            <a:r>
              <a:rPr lang="ja-JP" altLang="en-US" sz="1175" kern="0" dirty="0">
                <a:solidFill>
                  <a:srgbClr val="FFFFFF"/>
                </a:solidFill>
                <a:latin typeface="Meiryo UI" panose="020B0604030504040204" pitchFamily="50" charset="-128"/>
                <a:ea typeface="Meiryo UI" panose="020B0604030504040204" pitchFamily="50" charset="-128"/>
                <a:cs typeface="メイリオ" panose="020B0604030504040204" pitchFamily="50" charset="-128"/>
              </a:rPr>
              <a:t>処理の流れ</a:t>
            </a:r>
            <a:endParaRPr lang="en-US" altLang="ja-JP" sz="1175" kern="0" dirty="0">
              <a:solidFill>
                <a:srgbClr val="FFFFFF"/>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303" name="正方形/長方形 302">
            <a:extLst>
              <a:ext uri="{FF2B5EF4-FFF2-40B4-BE49-F238E27FC236}">
                <a16:creationId xmlns:a16="http://schemas.microsoft.com/office/drawing/2014/main" id="{3F25B7BE-9EF4-42D9-C6F1-2FDE34EC82F0}"/>
              </a:ext>
            </a:extLst>
          </p:cNvPr>
          <p:cNvSpPr/>
          <p:nvPr/>
        </p:nvSpPr>
        <p:spPr>
          <a:xfrm>
            <a:off x="6020773" y="1925465"/>
            <a:ext cx="2672469" cy="273152"/>
          </a:xfrm>
          <a:prstGeom prst="rect">
            <a:avLst/>
          </a:prstGeom>
        </p:spPr>
        <p:txBody>
          <a:bodyPr wrap="square" anchor="b">
            <a:spAutoFit/>
          </a:bodyPr>
          <a:lstStyle/>
          <a:p>
            <a:pPr algn="ctr" defTabSz="895327">
              <a:defRPr/>
            </a:pPr>
            <a:r>
              <a:rPr lang="ja-JP" altLang="en-US" sz="1175" b="1" kern="0" dirty="0">
                <a:solidFill>
                  <a:srgbClr val="404040"/>
                </a:solidFill>
                <a:latin typeface="Meiryo UI" panose="020B0604030504040204" pitchFamily="50" charset="-128"/>
                <a:ea typeface="Meiryo UI" panose="020B0604030504040204" pitchFamily="50" charset="-128"/>
              </a:rPr>
              <a:t>認定医療情報</a:t>
            </a:r>
            <a:r>
              <a:rPr lang="ja-JP" altLang="en-US" sz="1175" b="1" kern="0" dirty="0">
                <a:latin typeface="Meiryo UI" panose="020B0604030504040204" pitchFamily="50" charset="-128"/>
                <a:ea typeface="Meiryo UI" panose="020B0604030504040204" pitchFamily="50" charset="-128"/>
              </a:rPr>
              <a:t>等取</a:t>
            </a:r>
            <a:r>
              <a:rPr lang="ja-JP" altLang="en-US" sz="1175" b="1" kern="0" dirty="0">
                <a:solidFill>
                  <a:srgbClr val="404040"/>
                </a:solidFill>
                <a:latin typeface="Meiryo UI" panose="020B0604030504040204" pitchFamily="50" charset="-128"/>
                <a:ea typeface="Meiryo UI" panose="020B0604030504040204" pitchFamily="50" charset="-128"/>
              </a:rPr>
              <a:t>扱受託事業者</a:t>
            </a:r>
          </a:p>
        </p:txBody>
      </p:sp>
      <p:cxnSp>
        <p:nvCxnSpPr>
          <p:cNvPr id="304" name="直線コネクタ 303">
            <a:extLst>
              <a:ext uri="{FF2B5EF4-FFF2-40B4-BE49-F238E27FC236}">
                <a16:creationId xmlns:a16="http://schemas.microsoft.com/office/drawing/2014/main" id="{0AD76375-0BB2-C577-BE02-9EA92225FFCC}"/>
              </a:ext>
            </a:extLst>
          </p:cNvPr>
          <p:cNvCxnSpPr>
            <a:cxnSpLocks/>
          </p:cNvCxnSpPr>
          <p:nvPr/>
        </p:nvCxnSpPr>
        <p:spPr>
          <a:xfrm flipV="1">
            <a:off x="691418" y="2248235"/>
            <a:ext cx="8812312" cy="0"/>
          </a:xfrm>
          <a:prstGeom prst="line">
            <a:avLst/>
          </a:prstGeom>
          <a:noFill/>
          <a:ln w="9525" cap="flat" cmpd="sng" algn="ctr">
            <a:solidFill>
              <a:srgbClr val="404040"/>
            </a:solidFill>
            <a:prstDash val="solid"/>
          </a:ln>
          <a:effectLst/>
        </p:spPr>
      </p:cxnSp>
      <p:sp>
        <p:nvSpPr>
          <p:cNvPr id="305" name="正方形/長方形 304">
            <a:extLst>
              <a:ext uri="{FF2B5EF4-FFF2-40B4-BE49-F238E27FC236}">
                <a16:creationId xmlns:a16="http://schemas.microsoft.com/office/drawing/2014/main" id="{DE6B5DAB-94F7-918E-B233-763EF5F1542F}"/>
              </a:ext>
            </a:extLst>
          </p:cNvPr>
          <p:cNvSpPr/>
          <p:nvPr/>
        </p:nvSpPr>
        <p:spPr>
          <a:xfrm>
            <a:off x="8599206" y="1602735"/>
            <a:ext cx="970138" cy="634533"/>
          </a:xfrm>
          <a:prstGeom prst="rect">
            <a:avLst/>
          </a:prstGeom>
        </p:spPr>
        <p:txBody>
          <a:bodyPr wrap="none" anchor="b">
            <a:spAutoFit/>
          </a:bodyPr>
          <a:lstStyle/>
          <a:p>
            <a:pPr algn="ctr" defTabSz="895327">
              <a:defRPr/>
            </a:pPr>
            <a:r>
              <a:rPr lang="ja-JP" altLang="en-US" sz="881" kern="0" dirty="0">
                <a:solidFill>
                  <a:srgbClr val="404040"/>
                </a:solidFill>
                <a:latin typeface="Meiryo UI" panose="020B0604030504040204" pitchFamily="50" charset="-128"/>
                <a:ea typeface="Meiryo UI" panose="020B0604030504040204" pitchFamily="50" charset="-128"/>
              </a:rPr>
              <a:t>利活用者</a:t>
            </a:r>
            <a:endParaRPr lang="en-US" altLang="ja-JP" sz="881" kern="0" dirty="0">
              <a:solidFill>
                <a:srgbClr val="404040"/>
              </a:solidFill>
              <a:latin typeface="Meiryo UI" panose="020B0604030504040204" pitchFamily="50" charset="-128"/>
              <a:ea typeface="Meiryo UI" panose="020B0604030504040204" pitchFamily="50" charset="-128"/>
            </a:endParaRPr>
          </a:p>
          <a:p>
            <a:pPr algn="ctr" defTabSz="895327">
              <a:defRPr/>
            </a:pPr>
            <a:r>
              <a:rPr lang="ja-JP" altLang="en-US" sz="881" kern="0" dirty="0">
                <a:solidFill>
                  <a:srgbClr val="404040"/>
                </a:solidFill>
                <a:latin typeface="Meiryo UI" panose="020B0604030504040204" pitchFamily="50" charset="-128"/>
                <a:ea typeface="Meiryo UI" panose="020B0604030504040204" pitchFamily="50" charset="-128"/>
              </a:rPr>
              <a:t>（匿名加工医療</a:t>
            </a:r>
            <a:endParaRPr lang="en-US" altLang="ja-JP" sz="881" kern="0" dirty="0">
              <a:solidFill>
                <a:srgbClr val="404040"/>
              </a:solidFill>
              <a:latin typeface="Meiryo UI" panose="020B0604030504040204" pitchFamily="50" charset="-128"/>
              <a:ea typeface="Meiryo UI" panose="020B0604030504040204" pitchFamily="50" charset="-128"/>
            </a:endParaRPr>
          </a:p>
          <a:p>
            <a:pPr algn="ctr" defTabSz="895327">
              <a:defRPr/>
            </a:pPr>
            <a:r>
              <a:rPr lang="ja-JP" altLang="en-US" sz="881" kern="0" dirty="0">
                <a:solidFill>
                  <a:srgbClr val="404040"/>
                </a:solidFill>
                <a:latin typeface="Meiryo UI" panose="020B0604030504040204" pitchFamily="50" charset="-128"/>
                <a:ea typeface="Meiryo UI" panose="020B0604030504040204" pitchFamily="50" charset="-128"/>
              </a:rPr>
              <a:t>情報取扱</a:t>
            </a:r>
            <a:endParaRPr lang="en-US" altLang="ja-JP" sz="881" kern="0" dirty="0">
              <a:solidFill>
                <a:srgbClr val="404040"/>
              </a:solidFill>
              <a:latin typeface="Meiryo UI" panose="020B0604030504040204" pitchFamily="50" charset="-128"/>
              <a:ea typeface="Meiryo UI" panose="020B0604030504040204" pitchFamily="50" charset="-128"/>
            </a:endParaRPr>
          </a:p>
          <a:p>
            <a:pPr algn="ctr" defTabSz="895327">
              <a:defRPr/>
            </a:pPr>
            <a:r>
              <a:rPr lang="ja-JP" altLang="en-US" sz="881" kern="0" dirty="0">
                <a:solidFill>
                  <a:srgbClr val="404040"/>
                </a:solidFill>
                <a:latin typeface="Meiryo UI" panose="020B0604030504040204" pitchFamily="50" charset="-128"/>
                <a:ea typeface="Meiryo UI" panose="020B0604030504040204" pitchFamily="50" charset="-128"/>
              </a:rPr>
              <a:t>事業者）</a:t>
            </a:r>
          </a:p>
        </p:txBody>
      </p:sp>
      <p:sp>
        <p:nvSpPr>
          <p:cNvPr id="306" name="正方形/長方形 305">
            <a:extLst>
              <a:ext uri="{FF2B5EF4-FFF2-40B4-BE49-F238E27FC236}">
                <a16:creationId xmlns:a16="http://schemas.microsoft.com/office/drawing/2014/main" id="{BF16A264-8E36-11FD-B103-F68C345277A8}"/>
              </a:ext>
            </a:extLst>
          </p:cNvPr>
          <p:cNvSpPr/>
          <p:nvPr/>
        </p:nvSpPr>
        <p:spPr>
          <a:xfrm>
            <a:off x="6035042" y="1600812"/>
            <a:ext cx="2671740" cy="273152"/>
          </a:xfrm>
          <a:prstGeom prst="rect">
            <a:avLst/>
          </a:prstGeom>
        </p:spPr>
        <p:txBody>
          <a:bodyPr wrap="square" anchor="b">
            <a:spAutoFit/>
          </a:bodyPr>
          <a:lstStyle/>
          <a:p>
            <a:pPr algn="ctr" defTabSz="895327">
              <a:defRPr/>
            </a:pPr>
            <a:r>
              <a:rPr lang="zh-TW" altLang="en-US" sz="1175" b="1" kern="0" dirty="0">
                <a:solidFill>
                  <a:srgbClr val="404040"/>
                </a:solidFill>
                <a:latin typeface="Meiryo UI" panose="020B0604030504040204" pitchFamily="50" charset="-128"/>
                <a:ea typeface="Meiryo UI" panose="020B0604030504040204" pitchFamily="50" charset="-128"/>
              </a:rPr>
              <a:t>認定匿名加工医療情報作成事業者</a:t>
            </a:r>
            <a:endParaRPr lang="en-US" altLang="zh-TW" sz="1175" b="1" kern="0" dirty="0">
              <a:solidFill>
                <a:srgbClr val="404040"/>
              </a:solidFill>
              <a:latin typeface="Meiryo UI" panose="020B0604030504040204" pitchFamily="50" charset="-128"/>
              <a:ea typeface="Meiryo UI" panose="020B0604030504040204" pitchFamily="50" charset="-128"/>
            </a:endParaRPr>
          </a:p>
        </p:txBody>
      </p:sp>
      <p:sp>
        <p:nvSpPr>
          <p:cNvPr id="309" name="正方形/長方形 308">
            <a:extLst>
              <a:ext uri="{FF2B5EF4-FFF2-40B4-BE49-F238E27FC236}">
                <a16:creationId xmlns:a16="http://schemas.microsoft.com/office/drawing/2014/main" id="{24ABB7E3-1DE1-4D89-9E93-72AB3E86FDF5}"/>
              </a:ext>
            </a:extLst>
          </p:cNvPr>
          <p:cNvSpPr/>
          <p:nvPr/>
        </p:nvSpPr>
        <p:spPr>
          <a:xfrm>
            <a:off x="2734892" y="4467982"/>
            <a:ext cx="2531391" cy="3121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9533" tIns="44767" rIns="89533" bIns="44767" numCol="1" spcCol="0" rtlCol="0" fromWordArt="0" anchor="ctr" anchorCtr="0" forceAA="0" compatLnSpc="1">
            <a:prstTxWarp prst="textNoShape">
              <a:avLst/>
            </a:prstTxWarp>
            <a:noAutofit/>
          </a:bodyPr>
          <a:lstStyle/>
          <a:p>
            <a:pPr algn="ctr"/>
            <a:r>
              <a:rPr lang="ja-JP" altLang="en-US" sz="1371" b="1" u="sng" kern="100" dirty="0">
                <a:solidFill>
                  <a:srgbClr val="1F497D"/>
                </a:solidFill>
                <a:latin typeface="Meiryo UI" panose="020B0604030504040204" pitchFamily="50" charset="-128"/>
                <a:ea typeface="Meiryo UI" panose="020B0604030504040204" pitchFamily="50" charset="-128"/>
                <a:cs typeface="Times New Roman"/>
              </a:rPr>
              <a:t>医療情報取扱事業</a:t>
            </a:r>
            <a:endParaRPr lang="ja-JP" altLang="en-US" sz="1567" b="1" u="sng" kern="100" dirty="0">
              <a:solidFill>
                <a:srgbClr val="1F497D"/>
              </a:solidFill>
              <a:latin typeface="Meiryo UI" panose="020B0604030504040204" pitchFamily="50" charset="-128"/>
              <a:ea typeface="Meiryo UI" panose="020B0604030504040204" pitchFamily="50" charset="-128"/>
              <a:cs typeface="Times New Roman"/>
            </a:endParaRPr>
          </a:p>
        </p:txBody>
      </p:sp>
      <p:sp>
        <p:nvSpPr>
          <p:cNvPr id="310" name="正方形/長方形 309">
            <a:extLst>
              <a:ext uri="{FF2B5EF4-FFF2-40B4-BE49-F238E27FC236}">
                <a16:creationId xmlns:a16="http://schemas.microsoft.com/office/drawing/2014/main" id="{E8C58E0D-5BA9-CC31-36E4-367936C388B6}"/>
              </a:ext>
            </a:extLst>
          </p:cNvPr>
          <p:cNvSpPr/>
          <p:nvPr/>
        </p:nvSpPr>
        <p:spPr>
          <a:xfrm>
            <a:off x="6344041" y="4447268"/>
            <a:ext cx="2531391" cy="3121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9533" tIns="44767" rIns="89533" bIns="44767" numCol="1" spcCol="0" rtlCol="0" fromWordArt="0" anchor="ctr" anchorCtr="0" forceAA="0" compatLnSpc="1">
            <a:prstTxWarp prst="textNoShape">
              <a:avLst/>
            </a:prstTxWarp>
            <a:noAutofit/>
          </a:bodyPr>
          <a:lstStyle/>
          <a:p>
            <a:pPr algn="ctr"/>
            <a:r>
              <a:rPr lang="ja-JP" altLang="en-US" sz="1371" b="1" u="sng" kern="100" dirty="0">
                <a:solidFill>
                  <a:srgbClr val="E36C0A"/>
                </a:solidFill>
                <a:latin typeface="Meiryo UI" panose="020B0604030504040204" pitchFamily="50" charset="-128"/>
                <a:ea typeface="Meiryo UI" panose="020B0604030504040204" pitchFamily="50" charset="-128"/>
                <a:cs typeface="Times New Roman" panose="02020603050405020304" pitchFamily="18" charset="0"/>
              </a:rPr>
              <a:t>次世代医療基盤法認定事業</a:t>
            </a:r>
            <a:endParaRPr lang="ja-JP" altLang="en-US" sz="1567" kern="1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311" name="正方形/長方形 310">
            <a:extLst>
              <a:ext uri="{FF2B5EF4-FFF2-40B4-BE49-F238E27FC236}">
                <a16:creationId xmlns:a16="http://schemas.microsoft.com/office/drawing/2014/main" id="{9D7D52ED-8D6C-6D25-86B9-C7417A2DEBB0}"/>
              </a:ext>
            </a:extLst>
          </p:cNvPr>
          <p:cNvSpPr/>
          <p:nvPr/>
        </p:nvSpPr>
        <p:spPr>
          <a:xfrm>
            <a:off x="691419" y="1600456"/>
            <a:ext cx="1100078" cy="303288"/>
          </a:xfrm>
          <a:prstGeom prst="rect">
            <a:avLst/>
          </a:prstGeom>
        </p:spPr>
        <p:txBody>
          <a:bodyPr wrap="square" anchor="b">
            <a:spAutoFit/>
          </a:bodyPr>
          <a:lstStyle/>
          <a:p>
            <a:pPr algn="ctr" defTabSz="895327">
              <a:defRPr/>
            </a:pPr>
            <a:r>
              <a:rPr lang="ja-JP" altLang="en-US" sz="1371" kern="0" dirty="0">
                <a:solidFill>
                  <a:srgbClr val="404040"/>
                </a:solidFill>
                <a:latin typeface="Meiryo UI" panose="020B0604030504040204" pitchFamily="50" charset="-128"/>
                <a:ea typeface="Meiryo UI" panose="020B0604030504040204" pitchFamily="50" charset="-128"/>
              </a:rPr>
              <a:t>ＬＤＩ</a:t>
            </a:r>
            <a:endParaRPr lang="en-US" altLang="zh-TW" sz="1371" kern="0" dirty="0">
              <a:solidFill>
                <a:srgbClr val="404040"/>
              </a:solidFill>
              <a:latin typeface="Meiryo UI" panose="020B0604030504040204" pitchFamily="50" charset="-128"/>
              <a:ea typeface="Meiryo UI" panose="020B0604030504040204" pitchFamily="50" charset="-128"/>
            </a:endParaRPr>
          </a:p>
        </p:txBody>
      </p:sp>
      <p:cxnSp>
        <p:nvCxnSpPr>
          <p:cNvPr id="312" name="直線コネクタ 311">
            <a:extLst>
              <a:ext uri="{FF2B5EF4-FFF2-40B4-BE49-F238E27FC236}">
                <a16:creationId xmlns:a16="http://schemas.microsoft.com/office/drawing/2014/main" id="{8519246A-F479-4E10-F049-0C2C4B95AC49}"/>
              </a:ext>
            </a:extLst>
          </p:cNvPr>
          <p:cNvCxnSpPr>
            <a:cxnSpLocks/>
          </p:cNvCxnSpPr>
          <p:nvPr/>
        </p:nvCxnSpPr>
        <p:spPr>
          <a:xfrm>
            <a:off x="691420" y="1901799"/>
            <a:ext cx="8036828" cy="0"/>
          </a:xfrm>
          <a:prstGeom prst="line">
            <a:avLst/>
          </a:prstGeom>
          <a:noFill/>
          <a:ln w="9525" cap="flat" cmpd="sng" algn="ctr">
            <a:solidFill>
              <a:srgbClr val="404040"/>
            </a:solidFill>
            <a:prstDash val="solid"/>
          </a:ln>
          <a:effectLst/>
        </p:spPr>
      </p:cxnSp>
      <p:sp>
        <p:nvSpPr>
          <p:cNvPr id="313" name="正方形/長方形 312">
            <a:extLst>
              <a:ext uri="{FF2B5EF4-FFF2-40B4-BE49-F238E27FC236}">
                <a16:creationId xmlns:a16="http://schemas.microsoft.com/office/drawing/2014/main" id="{B2D57176-B72B-C374-9270-ADE394ED94DC}"/>
              </a:ext>
            </a:extLst>
          </p:cNvPr>
          <p:cNvSpPr/>
          <p:nvPr/>
        </p:nvSpPr>
        <p:spPr>
          <a:xfrm>
            <a:off x="645819" y="1924255"/>
            <a:ext cx="1217037" cy="303288"/>
          </a:xfrm>
          <a:prstGeom prst="rect">
            <a:avLst/>
          </a:prstGeom>
        </p:spPr>
        <p:txBody>
          <a:bodyPr wrap="square" anchor="b">
            <a:spAutoFit/>
          </a:bodyPr>
          <a:lstStyle/>
          <a:p>
            <a:pPr algn="ctr" defTabSz="895327">
              <a:defRPr/>
            </a:pPr>
            <a:r>
              <a:rPr lang="en-US" altLang="ja-JP" sz="1371" kern="0" dirty="0">
                <a:solidFill>
                  <a:srgbClr val="404040"/>
                </a:solidFill>
                <a:latin typeface="Meiryo UI" panose="020B0604030504040204" pitchFamily="50" charset="-128"/>
                <a:ea typeface="Meiryo UI" panose="020B0604030504040204" pitchFamily="50" charset="-128"/>
              </a:rPr>
              <a:t>NTT</a:t>
            </a:r>
            <a:r>
              <a:rPr lang="ja-JP" altLang="en-US" sz="1371" kern="0" dirty="0">
                <a:solidFill>
                  <a:srgbClr val="404040"/>
                </a:solidFill>
                <a:latin typeface="Meiryo UI" panose="020B0604030504040204" pitchFamily="50" charset="-128"/>
                <a:ea typeface="Meiryo UI" panose="020B0604030504040204" pitchFamily="50" charset="-128"/>
              </a:rPr>
              <a:t>データ</a:t>
            </a:r>
          </a:p>
        </p:txBody>
      </p:sp>
      <p:sp>
        <p:nvSpPr>
          <p:cNvPr id="314" name="正方形/長方形 313">
            <a:extLst>
              <a:ext uri="{FF2B5EF4-FFF2-40B4-BE49-F238E27FC236}">
                <a16:creationId xmlns:a16="http://schemas.microsoft.com/office/drawing/2014/main" id="{20083122-2406-6998-0D21-7490B52B915A}"/>
              </a:ext>
            </a:extLst>
          </p:cNvPr>
          <p:cNvSpPr/>
          <p:nvPr/>
        </p:nvSpPr>
        <p:spPr>
          <a:xfrm>
            <a:off x="2859924" y="1605074"/>
            <a:ext cx="2665838" cy="273152"/>
          </a:xfrm>
          <a:prstGeom prst="rect">
            <a:avLst/>
          </a:prstGeom>
        </p:spPr>
        <p:txBody>
          <a:bodyPr wrap="square" anchor="b">
            <a:spAutoFit/>
          </a:bodyPr>
          <a:lstStyle/>
          <a:p>
            <a:pPr algn="ctr" defTabSz="895327">
              <a:defRPr/>
            </a:pPr>
            <a:r>
              <a:rPr lang="ja-JP" altLang="en-US" sz="1175" b="1" kern="0" dirty="0">
                <a:solidFill>
                  <a:srgbClr val="404040"/>
                </a:solidFill>
                <a:latin typeface="Meiryo UI" panose="020B0604030504040204" pitchFamily="50" charset="-128"/>
                <a:ea typeface="Meiryo UI" panose="020B0604030504040204" pitchFamily="50" charset="-128"/>
              </a:rPr>
              <a:t>医療情報取扱</a:t>
            </a:r>
            <a:r>
              <a:rPr lang="zh-TW" altLang="en-US" sz="1175" b="1" kern="0">
                <a:solidFill>
                  <a:srgbClr val="404040"/>
                </a:solidFill>
                <a:latin typeface="Meiryo UI" panose="020B0604030504040204" pitchFamily="50" charset="-128"/>
                <a:ea typeface="Meiryo UI" panose="020B0604030504040204" pitchFamily="50" charset="-128"/>
              </a:rPr>
              <a:t>事業</a:t>
            </a:r>
            <a:r>
              <a:rPr lang="ja-JP" altLang="en-US" sz="1175" b="1" kern="0" dirty="0">
                <a:solidFill>
                  <a:srgbClr val="404040"/>
                </a:solidFill>
                <a:latin typeface="Meiryo UI" panose="020B0604030504040204" pitchFamily="50" charset="-128"/>
                <a:ea typeface="Meiryo UI" panose="020B0604030504040204" pitchFamily="50" charset="-128"/>
              </a:rPr>
              <a:t>受託者</a:t>
            </a:r>
            <a:endParaRPr lang="en-US" altLang="zh-TW" sz="1175" b="1" kern="0" dirty="0">
              <a:solidFill>
                <a:srgbClr val="404040"/>
              </a:solidFill>
              <a:latin typeface="Meiryo UI" panose="020B0604030504040204" pitchFamily="50" charset="-128"/>
              <a:ea typeface="Meiryo UI" panose="020B0604030504040204" pitchFamily="50" charset="-128"/>
            </a:endParaRPr>
          </a:p>
        </p:txBody>
      </p:sp>
      <p:sp>
        <p:nvSpPr>
          <p:cNvPr id="315" name="正方形/長方形 314">
            <a:extLst>
              <a:ext uri="{FF2B5EF4-FFF2-40B4-BE49-F238E27FC236}">
                <a16:creationId xmlns:a16="http://schemas.microsoft.com/office/drawing/2014/main" id="{903F8A6A-BB64-0148-9541-BD01E0364C6C}"/>
              </a:ext>
            </a:extLst>
          </p:cNvPr>
          <p:cNvSpPr/>
          <p:nvPr/>
        </p:nvSpPr>
        <p:spPr>
          <a:xfrm>
            <a:off x="2864184" y="1939664"/>
            <a:ext cx="2665838" cy="273152"/>
          </a:xfrm>
          <a:prstGeom prst="rect">
            <a:avLst/>
          </a:prstGeom>
        </p:spPr>
        <p:txBody>
          <a:bodyPr wrap="square" anchor="b">
            <a:spAutoFit/>
          </a:bodyPr>
          <a:lstStyle/>
          <a:p>
            <a:pPr algn="ctr" defTabSz="895327">
              <a:defRPr/>
            </a:pPr>
            <a:r>
              <a:rPr lang="ja-JP" altLang="en-US" sz="1175" b="1" kern="0" dirty="0">
                <a:solidFill>
                  <a:srgbClr val="404040"/>
                </a:solidFill>
                <a:latin typeface="Meiryo UI" panose="020B0604030504040204" pitchFamily="50" charset="-128"/>
                <a:ea typeface="Meiryo UI" panose="020B0604030504040204" pitchFamily="50" charset="-128"/>
              </a:rPr>
              <a:t>医療情報取扱事業受託</a:t>
            </a:r>
            <a:r>
              <a:rPr lang="zh-TW" altLang="en-US" sz="1175" b="1" kern="0">
                <a:solidFill>
                  <a:srgbClr val="404040"/>
                </a:solidFill>
                <a:latin typeface="Meiryo UI" panose="020B0604030504040204" pitchFamily="50" charset="-128"/>
                <a:ea typeface="Meiryo UI" panose="020B0604030504040204" pitchFamily="50" charset="-128"/>
              </a:rPr>
              <a:t>者</a:t>
            </a:r>
            <a:r>
              <a:rPr lang="ja-JP" altLang="en-US" sz="1175" b="1" kern="0" dirty="0">
                <a:solidFill>
                  <a:srgbClr val="404040"/>
                </a:solidFill>
                <a:latin typeface="Meiryo UI" panose="020B0604030504040204" pitchFamily="50" charset="-128"/>
                <a:ea typeface="Meiryo UI" panose="020B0604030504040204" pitchFamily="50" charset="-128"/>
              </a:rPr>
              <a:t>（再受託）</a:t>
            </a:r>
            <a:endParaRPr lang="en-US" altLang="zh-TW" sz="1175" b="1" kern="0" dirty="0">
              <a:solidFill>
                <a:srgbClr val="404040"/>
              </a:solidFill>
              <a:latin typeface="Meiryo UI" panose="020B0604030504040204" pitchFamily="50" charset="-128"/>
              <a:ea typeface="Meiryo UI" panose="020B0604030504040204" pitchFamily="50" charset="-128"/>
            </a:endParaRPr>
          </a:p>
        </p:txBody>
      </p:sp>
      <p:cxnSp>
        <p:nvCxnSpPr>
          <p:cNvPr id="316" name="直線コネクタ 315">
            <a:extLst>
              <a:ext uri="{FF2B5EF4-FFF2-40B4-BE49-F238E27FC236}">
                <a16:creationId xmlns:a16="http://schemas.microsoft.com/office/drawing/2014/main" id="{A0B80AC5-7BB7-2454-A677-53AA78521634}"/>
              </a:ext>
            </a:extLst>
          </p:cNvPr>
          <p:cNvCxnSpPr>
            <a:cxnSpLocks/>
          </p:cNvCxnSpPr>
          <p:nvPr/>
        </p:nvCxnSpPr>
        <p:spPr>
          <a:xfrm>
            <a:off x="691420" y="1573511"/>
            <a:ext cx="8036828" cy="0"/>
          </a:xfrm>
          <a:prstGeom prst="line">
            <a:avLst/>
          </a:prstGeom>
          <a:noFill/>
          <a:ln w="9525" cap="flat" cmpd="sng" algn="ctr">
            <a:solidFill>
              <a:srgbClr val="404040"/>
            </a:solidFill>
            <a:prstDash val="solid"/>
          </a:ln>
          <a:effectLst/>
        </p:spPr>
      </p:cxnSp>
      <p:cxnSp>
        <p:nvCxnSpPr>
          <p:cNvPr id="317" name="直線コネクタ 316">
            <a:extLst>
              <a:ext uri="{FF2B5EF4-FFF2-40B4-BE49-F238E27FC236}">
                <a16:creationId xmlns:a16="http://schemas.microsoft.com/office/drawing/2014/main" id="{CA9AD07B-D71A-A1F6-8824-32CAD70AD7E7}"/>
              </a:ext>
            </a:extLst>
          </p:cNvPr>
          <p:cNvCxnSpPr>
            <a:cxnSpLocks/>
          </p:cNvCxnSpPr>
          <p:nvPr/>
        </p:nvCxnSpPr>
        <p:spPr>
          <a:xfrm>
            <a:off x="696765" y="1580642"/>
            <a:ext cx="0" cy="669736"/>
          </a:xfrm>
          <a:prstGeom prst="line">
            <a:avLst/>
          </a:prstGeom>
          <a:noFill/>
          <a:ln w="9525" cap="flat" cmpd="sng" algn="ctr">
            <a:solidFill>
              <a:srgbClr val="C2CEE6">
                <a:lumMod val="50000"/>
              </a:srgbClr>
            </a:solidFill>
            <a:prstDash val="solid"/>
          </a:ln>
          <a:effectLst/>
        </p:spPr>
      </p:cxnSp>
      <p:sp>
        <p:nvSpPr>
          <p:cNvPr id="318" name="正方形/長方形 317">
            <a:extLst>
              <a:ext uri="{FF2B5EF4-FFF2-40B4-BE49-F238E27FC236}">
                <a16:creationId xmlns:a16="http://schemas.microsoft.com/office/drawing/2014/main" id="{ECEAAEBA-F6E9-9883-EFB6-4D011C2ABFD0}"/>
              </a:ext>
            </a:extLst>
          </p:cNvPr>
          <p:cNvSpPr/>
          <p:nvPr/>
        </p:nvSpPr>
        <p:spPr>
          <a:xfrm>
            <a:off x="1808142" y="1570912"/>
            <a:ext cx="7709226" cy="2885211"/>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328" name="角丸四角形 195">
            <a:extLst>
              <a:ext uri="{FF2B5EF4-FFF2-40B4-BE49-F238E27FC236}">
                <a16:creationId xmlns:a16="http://schemas.microsoft.com/office/drawing/2014/main" id="{97AA81C0-4E12-6587-DB27-8B50CF99DABF}"/>
              </a:ext>
            </a:extLst>
          </p:cNvPr>
          <p:cNvSpPr/>
          <p:nvPr/>
        </p:nvSpPr>
        <p:spPr>
          <a:xfrm>
            <a:off x="778154" y="2289026"/>
            <a:ext cx="890591" cy="1198474"/>
          </a:xfrm>
          <a:prstGeom prst="roundRect">
            <a:avLst>
              <a:gd name="adj" fmla="val 7181"/>
            </a:avLst>
          </a:prstGeom>
          <a:solidFill>
            <a:srgbClr val="FFFFFF"/>
          </a:solidFill>
          <a:ln w="12700" cap="flat" cmpd="sng" algn="ctr">
            <a:solidFill>
              <a:srgbClr val="FFFFFF">
                <a:lumMod val="50000"/>
              </a:srgbClr>
            </a:solidFill>
            <a:prstDash val="solid"/>
          </a:ln>
          <a:effectLst/>
        </p:spPr>
        <p:txBody>
          <a:bodyPr wrap="none" tIns="0" rtlCol="0" anchor="t" anchorCtr="0"/>
          <a:lstStyle/>
          <a:p>
            <a:pPr algn="ctr" defTabSz="895327">
              <a:defRPr/>
            </a:pPr>
            <a:r>
              <a:rPr lang="en-US" altLang="ja-JP" sz="1089" b="1" kern="0" dirty="0">
                <a:solidFill>
                  <a:srgbClr val="4D4D4D"/>
                </a:solidFill>
                <a:latin typeface="Segoe UI" panose="020B0502040204020203" pitchFamily="34" charset="0"/>
                <a:ea typeface="Meiryo UI" panose="020B0604030504040204" pitchFamily="50" charset="-128"/>
                <a:cs typeface="Meiryo UI" panose="020B0604030504040204" pitchFamily="50" charset="-128"/>
              </a:rPr>
              <a:t>JMNA</a:t>
            </a:r>
          </a:p>
          <a:p>
            <a:pPr algn="ctr" defTabSz="895327">
              <a:defRPr/>
            </a:pPr>
            <a:r>
              <a:rPr lang="ja-JP" altLang="en-US" sz="1089" b="1" kern="0" dirty="0">
                <a:solidFill>
                  <a:srgbClr val="4D4D4D"/>
                </a:solidFill>
                <a:latin typeface="Segoe UI" panose="020B0502040204020203" pitchFamily="34" charset="0"/>
                <a:ea typeface="Meiryo UI" panose="020B0604030504040204" pitchFamily="50" charset="-128"/>
                <a:cs typeface="Meiryo UI" panose="020B0604030504040204" pitchFamily="50" charset="-128"/>
              </a:rPr>
              <a:t>（一次利用）</a:t>
            </a:r>
          </a:p>
        </p:txBody>
      </p:sp>
      <p:sp>
        <p:nvSpPr>
          <p:cNvPr id="329" name="テキスト ボックス 328">
            <a:extLst>
              <a:ext uri="{FF2B5EF4-FFF2-40B4-BE49-F238E27FC236}">
                <a16:creationId xmlns:a16="http://schemas.microsoft.com/office/drawing/2014/main" id="{611B7F3D-64B5-A828-E0BD-0D07DB6987BF}"/>
              </a:ext>
            </a:extLst>
          </p:cNvPr>
          <p:cNvSpPr txBox="1"/>
          <p:nvPr/>
        </p:nvSpPr>
        <p:spPr>
          <a:xfrm>
            <a:off x="1896515" y="2470943"/>
            <a:ext cx="684917" cy="387741"/>
          </a:xfrm>
          <a:prstGeom prst="rect">
            <a:avLst/>
          </a:prstGeom>
          <a:solidFill>
            <a:srgbClr val="002060"/>
          </a:solidFill>
          <a:effectLst>
            <a:outerShdw blurRad="50800" dist="38100" dir="2700000" algn="tl" rotWithShape="0">
              <a:prstClr val="black">
                <a:alpha val="40000"/>
              </a:prstClr>
            </a:outerShdw>
          </a:effectLst>
        </p:spPr>
        <p:txBody>
          <a:bodyPr wrap="none" lIns="85070" tIns="42534" rIns="85070" bIns="42534" rtlCol="0" anchor="ctr" anchorCtr="0">
            <a:noAutofit/>
          </a:bodyPr>
          <a:lstStyle/>
          <a:p>
            <a:pPr algn="ctr" defTabSz="895327"/>
            <a:r>
              <a:rPr lang="ja-JP" altLang="en-US" sz="1089" dirty="0">
                <a:solidFill>
                  <a:srgbClr val="FFFFFF"/>
                </a:solidFill>
                <a:latin typeface="Segoe UI" panose="020B0502040204020203" pitchFamily="34" charset="0"/>
                <a:ea typeface="Meiryo UI" panose="020B0604030504040204" pitchFamily="50" charset="-128"/>
                <a:cs typeface="Meiryo UI" panose="020B0604030504040204" pitchFamily="50" charset="-128"/>
              </a:rPr>
              <a:t>取込</a:t>
            </a:r>
            <a:endParaRPr lang="en-US" altLang="ja-JP" sz="1089" dirty="0">
              <a:solidFill>
                <a:srgbClr val="FFFFFF"/>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30" name="直線矢印コネクタ 329">
            <a:extLst>
              <a:ext uri="{FF2B5EF4-FFF2-40B4-BE49-F238E27FC236}">
                <a16:creationId xmlns:a16="http://schemas.microsoft.com/office/drawing/2014/main" id="{C4EA4F27-01EA-2EF7-07C5-FB0C19B0384A}"/>
              </a:ext>
            </a:extLst>
          </p:cNvPr>
          <p:cNvCxnSpPr>
            <a:cxnSpLocks/>
            <a:stCxn id="333" idx="3"/>
            <a:endCxn id="346" idx="1"/>
          </p:cNvCxnSpPr>
          <p:nvPr/>
        </p:nvCxnSpPr>
        <p:spPr>
          <a:xfrm>
            <a:off x="3486264" y="2662642"/>
            <a:ext cx="201451" cy="0"/>
          </a:xfrm>
          <a:prstGeom prst="straightConnector1">
            <a:avLst/>
          </a:prstGeom>
          <a:noFill/>
          <a:ln w="12700" cap="flat" cmpd="sng" algn="ctr">
            <a:solidFill>
              <a:schemeClr val="accent4">
                <a:lumMod val="75000"/>
              </a:schemeClr>
            </a:solidFill>
            <a:prstDash val="solid"/>
            <a:tailEnd type="arrow" w="lg" len="med"/>
          </a:ln>
          <a:effectLst/>
        </p:spPr>
      </p:cxnSp>
      <p:sp>
        <p:nvSpPr>
          <p:cNvPr id="331" name="テキスト ボックス 330">
            <a:extLst>
              <a:ext uri="{FF2B5EF4-FFF2-40B4-BE49-F238E27FC236}">
                <a16:creationId xmlns:a16="http://schemas.microsoft.com/office/drawing/2014/main" id="{86906C39-64CB-C301-B4AB-F6170ABDEAE9}"/>
              </a:ext>
            </a:extLst>
          </p:cNvPr>
          <p:cNvSpPr txBox="1"/>
          <p:nvPr/>
        </p:nvSpPr>
        <p:spPr>
          <a:xfrm>
            <a:off x="4529675" y="2468771"/>
            <a:ext cx="584955" cy="387741"/>
          </a:xfrm>
          <a:prstGeom prst="rect">
            <a:avLst/>
          </a:prstGeom>
          <a:solidFill>
            <a:srgbClr val="002060"/>
          </a:solidFill>
          <a:effectLst>
            <a:outerShdw blurRad="50800" dist="38100" dir="2700000" algn="tl" rotWithShape="0">
              <a:prstClr val="black">
                <a:alpha val="40000"/>
              </a:prstClr>
            </a:outerShdw>
          </a:effectLst>
        </p:spPr>
        <p:txBody>
          <a:bodyPr wrap="none" lIns="85070" tIns="42534" rIns="85070" bIns="42534" rtlCol="0" anchor="ctr" anchorCtr="0">
            <a:noAutofit/>
          </a:bodyPr>
          <a:lstStyle/>
          <a:p>
            <a:pPr algn="ctr" defTabSz="895327"/>
            <a:r>
              <a:rPr lang="ja-JP" altLang="en-US" sz="953" dirty="0">
                <a:solidFill>
                  <a:srgbClr val="FFFFFF"/>
                </a:solidFill>
                <a:latin typeface="Segoe UI" panose="020B0502040204020203" pitchFamily="34" charset="0"/>
                <a:ea typeface="Meiryo UI" panose="020B0604030504040204" pitchFamily="50" charset="-128"/>
                <a:cs typeface="Meiryo UI" panose="020B0604030504040204" pitchFamily="50" charset="-128"/>
              </a:rPr>
              <a:t>オプトアウト</a:t>
            </a:r>
          </a:p>
          <a:p>
            <a:pPr algn="ctr" defTabSz="895327"/>
            <a:r>
              <a:rPr lang="ja-JP" altLang="en-US" sz="953" dirty="0">
                <a:solidFill>
                  <a:srgbClr val="FFFFFF"/>
                </a:solidFill>
                <a:latin typeface="Segoe UI" panose="020B0502040204020203" pitchFamily="34" charset="0"/>
                <a:ea typeface="Meiryo UI" panose="020B0604030504040204" pitchFamily="50" charset="-128"/>
                <a:cs typeface="Meiryo UI" panose="020B0604030504040204" pitchFamily="50" charset="-128"/>
              </a:rPr>
              <a:t>削除</a:t>
            </a:r>
            <a:endParaRPr lang="en-US" altLang="ja-JP" sz="953" dirty="0">
              <a:solidFill>
                <a:srgbClr val="FFFFFF"/>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32" name="直線矢印コネクタ 331">
            <a:extLst>
              <a:ext uri="{FF2B5EF4-FFF2-40B4-BE49-F238E27FC236}">
                <a16:creationId xmlns:a16="http://schemas.microsoft.com/office/drawing/2014/main" id="{0398D6CC-9648-8730-CA0D-F1CF8172ADDC}"/>
              </a:ext>
            </a:extLst>
          </p:cNvPr>
          <p:cNvCxnSpPr>
            <a:cxnSpLocks/>
            <a:stCxn id="329" idx="3"/>
            <a:endCxn id="333" idx="1"/>
          </p:cNvCxnSpPr>
          <p:nvPr/>
        </p:nvCxnSpPr>
        <p:spPr>
          <a:xfrm flipV="1">
            <a:off x="2581432" y="2662642"/>
            <a:ext cx="201451" cy="2172"/>
          </a:xfrm>
          <a:prstGeom prst="straightConnector1">
            <a:avLst/>
          </a:prstGeom>
          <a:noFill/>
          <a:ln w="12700" cap="flat" cmpd="sng" algn="ctr">
            <a:solidFill>
              <a:schemeClr val="accent4">
                <a:lumMod val="75000"/>
              </a:schemeClr>
            </a:solidFill>
            <a:prstDash val="solid"/>
            <a:tailEnd type="arrow" w="lg" len="med"/>
          </a:ln>
          <a:effectLst/>
        </p:spPr>
      </p:cxnSp>
      <p:sp>
        <p:nvSpPr>
          <p:cNvPr id="333" name="テキスト ボックス 332">
            <a:extLst>
              <a:ext uri="{FF2B5EF4-FFF2-40B4-BE49-F238E27FC236}">
                <a16:creationId xmlns:a16="http://schemas.microsoft.com/office/drawing/2014/main" id="{94945E85-C17E-0AA2-0373-D1C05DAE3885}"/>
              </a:ext>
            </a:extLst>
          </p:cNvPr>
          <p:cNvSpPr txBox="1"/>
          <p:nvPr/>
        </p:nvSpPr>
        <p:spPr>
          <a:xfrm>
            <a:off x="2782883" y="2468771"/>
            <a:ext cx="703381" cy="387741"/>
          </a:xfrm>
          <a:prstGeom prst="rect">
            <a:avLst/>
          </a:prstGeom>
          <a:solidFill>
            <a:srgbClr val="002060"/>
          </a:solidFill>
          <a:effectLst>
            <a:outerShdw blurRad="50800" dist="38100" dir="2700000" algn="tl" rotWithShape="0">
              <a:prstClr val="black">
                <a:alpha val="40000"/>
              </a:prstClr>
            </a:outerShdw>
          </a:effectLst>
        </p:spPr>
        <p:txBody>
          <a:bodyPr wrap="none" lIns="85070" tIns="42534" rIns="85070" bIns="42534" rtlCol="0" anchor="ctr" anchorCtr="0">
            <a:noAutofit/>
          </a:bodyPr>
          <a:lstStyle/>
          <a:p>
            <a:pPr algn="ctr" defTabSz="895327"/>
            <a:r>
              <a:rPr lang="ja-JP" altLang="en-US" sz="1089" dirty="0">
                <a:solidFill>
                  <a:srgbClr val="FFFFFF"/>
                </a:solidFill>
                <a:latin typeface="Segoe UI" panose="020B0502040204020203" pitchFamily="34" charset="0"/>
                <a:ea typeface="Meiryo UI" panose="020B0604030504040204" pitchFamily="50" charset="-128"/>
                <a:cs typeface="Meiryo UI" panose="020B0604030504040204" pitchFamily="50" charset="-128"/>
              </a:rPr>
              <a:t>蓄積</a:t>
            </a:r>
            <a:endParaRPr lang="en-US" altLang="ja-JP" sz="1089" dirty="0">
              <a:solidFill>
                <a:srgbClr val="FFFFFF"/>
              </a:solidFill>
              <a:latin typeface="Segoe UI" panose="020B0502040204020203" pitchFamily="34" charset="0"/>
              <a:ea typeface="Meiryo UI" panose="020B0604030504040204" pitchFamily="50" charset="-128"/>
              <a:cs typeface="Meiryo UI" panose="020B0604030504040204" pitchFamily="50" charset="-128"/>
            </a:endParaRPr>
          </a:p>
        </p:txBody>
      </p:sp>
      <p:pic>
        <p:nvPicPr>
          <p:cNvPr id="334" name="図 333">
            <a:extLst>
              <a:ext uri="{FF2B5EF4-FFF2-40B4-BE49-F238E27FC236}">
                <a16:creationId xmlns:a16="http://schemas.microsoft.com/office/drawing/2014/main" id="{45135AD7-B24C-8FB0-D300-18A11BECD50C}"/>
              </a:ext>
            </a:extLst>
          </p:cNvPr>
          <p:cNvPicPr>
            <a:picLocks noChangeAspect="1"/>
          </p:cNvPicPr>
          <p:nvPr/>
        </p:nvPicPr>
        <p:blipFill>
          <a:blip r:embed="rId2" cstate="screen">
            <a:duotone>
              <a:prstClr val="black"/>
              <a:srgbClr val="0F1C50">
                <a:tint val="45000"/>
                <a:satMod val="400000"/>
              </a:srgbClr>
            </a:duotone>
            <a:extLst>
              <a:ext uri="{28A0092B-C50C-407E-A947-70E740481C1C}">
                <a14:useLocalDpi xmlns:a14="http://schemas.microsoft.com/office/drawing/2010/main"/>
              </a:ext>
            </a:extLst>
          </a:blip>
          <a:stretch>
            <a:fillRect/>
          </a:stretch>
        </p:blipFill>
        <p:spPr>
          <a:xfrm>
            <a:off x="9147955" y="3757253"/>
            <a:ext cx="198201" cy="346850"/>
          </a:xfrm>
          <a:prstGeom prst="rect">
            <a:avLst/>
          </a:prstGeom>
        </p:spPr>
      </p:pic>
      <p:sp>
        <p:nvSpPr>
          <p:cNvPr id="335" name="テキスト ボックス 334">
            <a:extLst>
              <a:ext uri="{FF2B5EF4-FFF2-40B4-BE49-F238E27FC236}">
                <a16:creationId xmlns:a16="http://schemas.microsoft.com/office/drawing/2014/main" id="{2623AAF2-2F52-1D99-4F9F-FA6F90F1BA0E}"/>
              </a:ext>
            </a:extLst>
          </p:cNvPr>
          <p:cNvSpPr txBox="1"/>
          <p:nvPr/>
        </p:nvSpPr>
        <p:spPr>
          <a:xfrm>
            <a:off x="8092866" y="3638087"/>
            <a:ext cx="409004" cy="585182"/>
          </a:xfrm>
          <a:prstGeom prst="rect">
            <a:avLst/>
          </a:prstGeom>
          <a:solidFill>
            <a:srgbClr val="404040">
              <a:lumMod val="20000"/>
              <a:lumOff val="80000"/>
            </a:srgbClr>
          </a:solidFill>
          <a:ln w="19050" cmpd="dbl">
            <a:solidFill>
              <a:srgbClr val="404040"/>
            </a:solidFill>
          </a:ln>
        </p:spPr>
        <p:txBody>
          <a:bodyPr vert="horz" wrap="square" lIns="85070" tIns="42534" rIns="85070" bIns="42534" rtlCol="0" anchor="ctr" anchorCtr="0">
            <a:noAutofit/>
          </a:bodyPr>
          <a:lstStyle/>
          <a:p>
            <a:pPr algn="ctr" defTabSz="895327">
              <a:defRPr/>
            </a:pPr>
            <a:r>
              <a:rPr lang="ja-JP" altLang="en-US" sz="726"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集計</a:t>
            </a:r>
            <a:endParaRPr lang="en-US" altLang="ja-JP" sz="726"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a:p>
            <a:pPr algn="ctr" defTabSz="895327">
              <a:defRPr/>
            </a:pPr>
            <a:r>
              <a:rPr lang="ja-JP" altLang="en-US" sz="726"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a:t>
            </a:r>
            <a:endParaRPr lang="en-US" altLang="ja-JP" sz="726"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a:p>
            <a:pPr algn="ctr" defTabSz="895327">
              <a:defRPr/>
            </a:pPr>
            <a:r>
              <a:rPr lang="ja-JP" altLang="en-US" sz="726"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分析</a:t>
            </a:r>
            <a:endParaRPr lang="en-US" altLang="ja-JP" sz="726"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36" name="直線矢印コネクタ 335">
            <a:extLst>
              <a:ext uri="{FF2B5EF4-FFF2-40B4-BE49-F238E27FC236}">
                <a16:creationId xmlns:a16="http://schemas.microsoft.com/office/drawing/2014/main" id="{5EDA0069-0BE4-3334-EFE7-401E553A8FC1}"/>
              </a:ext>
            </a:extLst>
          </p:cNvPr>
          <p:cNvCxnSpPr>
            <a:cxnSpLocks/>
          </p:cNvCxnSpPr>
          <p:nvPr/>
        </p:nvCxnSpPr>
        <p:spPr>
          <a:xfrm>
            <a:off x="1490568" y="2710306"/>
            <a:ext cx="405947" cy="3586"/>
          </a:xfrm>
          <a:prstGeom prst="straightConnector1">
            <a:avLst/>
          </a:prstGeom>
          <a:noFill/>
          <a:ln w="12700" cap="flat" cmpd="sng" algn="ctr">
            <a:solidFill>
              <a:srgbClr val="0F1C50"/>
            </a:solidFill>
            <a:prstDash val="sysDash"/>
            <a:tailEnd type="triangle" w="med" len="med"/>
          </a:ln>
          <a:effectLst/>
        </p:spPr>
      </p:cxnSp>
      <p:cxnSp>
        <p:nvCxnSpPr>
          <p:cNvPr id="337" name="直線コネクタ 336">
            <a:extLst>
              <a:ext uri="{FF2B5EF4-FFF2-40B4-BE49-F238E27FC236}">
                <a16:creationId xmlns:a16="http://schemas.microsoft.com/office/drawing/2014/main" id="{B7174030-2AB1-1FE1-05EC-192DB333ED0F}"/>
              </a:ext>
            </a:extLst>
          </p:cNvPr>
          <p:cNvCxnSpPr>
            <a:cxnSpLocks/>
          </p:cNvCxnSpPr>
          <p:nvPr/>
        </p:nvCxnSpPr>
        <p:spPr>
          <a:xfrm flipV="1">
            <a:off x="691418" y="2248235"/>
            <a:ext cx="8812312" cy="0"/>
          </a:xfrm>
          <a:prstGeom prst="line">
            <a:avLst/>
          </a:prstGeom>
          <a:noFill/>
          <a:ln w="9525" cap="flat" cmpd="sng" algn="ctr">
            <a:solidFill>
              <a:srgbClr val="404040"/>
            </a:solidFill>
            <a:prstDash val="solid"/>
          </a:ln>
          <a:effectLst/>
        </p:spPr>
      </p:cxnSp>
      <p:cxnSp>
        <p:nvCxnSpPr>
          <p:cNvPr id="338" name="直線矢印コネクタ 337">
            <a:extLst>
              <a:ext uri="{FF2B5EF4-FFF2-40B4-BE49-F238E27FC236}">
                <a16:creationId xmlns:a16="http://schemas.microsoft.com/office/drawing/2014/main" id="{CE45A385-F362-3B64-C4AB-0929E3267E55}"/>
              </a:ext>
            </a:extLst>
          </p:cNvPr>
          <p:cNvCxnSpPr>
            <a:stCxn id="334" idx="1"/>
            <a:endCxn id="335" idx="3"/>
          </p:cNvCxnSpPr>
          <p:nvPr/>
        </p:nvCxnSpPr>
        <p:spPr>
          <a:xfrm flipH="1">
            <a:off x="8501870" y="3930678"/>
            <a:ext cx="646085" cy="0"/>
          </a:xfrm>
          <a:prstGeom prst="straightConnector1">
            <a:avLst/>
          </a:prstGeom>
          <a:noFill/>
          <a:ln w="19050" cap="flat" cmpd="sng" algn="ctr">
            <a:solidFill>
              <a:srgbClr val="C2CEE6">
                <a:lumMod val="50000"/>
              </a:srgbClr>
            </a:solidFill>
            <a:prstDash val="solid"/>
            <a:headEnd type="arrow" w="sm" len="sm"/>
            <a:tailEnd type="none" w="sm" len="sm"/>
          </a:ln>
          <a:effectLst/>
        </p:spPr>
      </p:cxnSp>
      <p:sp>
        <p:nvSpPr>
          <p:cNvPr id="339" name="メモ 247">
            <a:extLst>
              <a:ext uri="{FF2B5EF4-FFF2-40B4-BE49-F238E27FC236}">
                <a16:creationId xmlns:a16="http://schemas.microsoft.com/office/drawing/2014/main" id="{9CE2AF8C-F9A6-11EF-E6F9-E13FC8D1822C}"/>
              </a:ext>
            </a:extLst>
          </p:cNvPr>
          <p:cNvSpPr/>
          <p:nvPr/>
        </p:nvSpPr>
        <p:spPr>
          <a:xfrm>
            <a:off x="8757020" y="3784203"/>
            <a:ext cx="292950" cy="292950"/>
          </a:xfrm>
          <a:prstGeom prst="foldedCorner">
            <a:avLst/>
          </a:prstGeom>
          <a:solidFill>
            <a:srgbClr val="E6B600">
              <a:lumMod val="10000"/>
              <a:lumOff val="90000"/>
            </a:srgbClr>
          </a:solidFill>
          <a:ln w="6350" cap="flat" cmpd="sng" algn="ctr">
            <a:solidFill>
              <a:srgbClr val="E6B600">
                <a:shade val="95000"/>
                <a:satMod val="105000"/>
              </a:srgbClr>
            </a:solidFill>
            <a:prstDash val="solid"/>
          </a:ln>
          <a:effectLst/>
        </p:spPr>
        <p:txBody>
          <a:bodyPr wrap="none" rtlCol="0" anchor="ctr"/>
          <a:lstStyle>
            <a:defPPr>
              <a:defRPr lang="en-US"/>
            </a:defPPr>
            <a:lvl1pPr marL="0" algn="l" defTabSz="497521" rtl="0" eaLnBrk="1" latinLnBrk="0" hangingPunct="1">
              <a:defRPr sz="2000" kern="1200">
                <a:solidFill>
                  <a:schemeClr val="dk1"/>
                </a:solidFill>
                <a:latin typeface="+mn-lt"/>
                <a:ea typeface="+mn-ea"/>
                <a:cs typeface="+mn-cs"/>
              </a:defRPr>
            </a:lvl1pPr>
            <a:lvl2pPr marL="497521" algn="l" defTabSz="497521" rtl="0" eaLnBrk="1" latinLnBrk="0" hangingPunct="1">
              <a:defRPr sz="2000" kern="1200">
                <a:solidFill>
                  <a:schemeClr val="dk1"/>
                </a:solidFill>
                <a:latin typeface="+mn-lt"/>
                <a:ea typeface="+mn-ea"/>
                <a:cs typeface="+mn-cs"/>
              </a:defRPr>
            </a:lvl2pPr>
            <a:lvl3pPr marL="995044" algn="l" defTabSz="497521" rtl="0" eaLnBrk="1" latinLnBrk="0" hangingPunct="1">
              <a:defRPr sz="2000" kern="1200">
                <a:solidFill>
                  <a:schemeClr val="dk1"/>
                </a:solidFill>
                <a:latin typeface="+mn-lt"/>
                <a:ea typeface="+mn-ea"/>
                <a:cs typeface="+mn-cs"/>
              </a:defRPr>
            </a:lvl3pPr>
            <a:lvl4pPr marL="1492564" algn="l" defTabSz="497521" rtl="0" eaLnBrk="1" latinLnBrk="0" hangingPunct="1">
              <a:defRPr sz="2000" kern="1200">
                <a:solidFill>
                  <a:schemeClr val="dk1"/>
                </a:solidFill>
                <a:latin typeface="+mn-lt"/>
                <a:ea typeface="+mn-ea"/>
                <a:cs typeface="+mn-cs"/>
              </a:defRPr>
            </a:lvl4pPr>
            <a:lvl5pPr marL="1990086" algn="l" defTabSz="497521" rtl="0" eaLnBrk="1" latinLnBrk="0" hangingPunct="1">
              <a:defRPr sz="2000" kern="1200">
                <a:solidFill>
                  <a:schemeClr val="dk1"/>
                </a:solidFill>
                <a:latin typeface="+mn-lt"/>
                <a:ea typeface="+mn-ea"/>
                <a:cs typeface="+mn-cs"/>
              </a:defRPr>
            </a:lvl5pPr>
            <a:lvl6pPr marL="2487609" algn="l" defTabSz="497521" rtl="0" eaLnBrk="1" latinLnBrk="0" hangingPunct="1">
              <a:defRPr sz="2000" kern="1200">
                <a:solidFill>
                  <a:schemeClr val="dk1"/>
                </a:solidFill>
                <a:latin typeface="+mn-lt"/>
                <a:ea typeface="+mn-ea"/>
                <a:cs typeface="+mn-cs"/>
              </a:defRPr>
            </a:lvl6pPr>
            <a:lvl7pPr marL="2985131" algn="l" defTabSz="497521" rtl="0" eaLnBrk="1" latinLnBrk="0" hangingPunct="1">
              <a:defRPr sz="2000" kern="1200">
                <a:solidFill>
                  <a:schemeClr val="dk1"/>
                </a:solidFill>
                <a:latin typeface="+mn-lt"/>
                <a:ea typeface="+mn-ea"/>
                <a:cs typeface="+mn-cs"/>
              </a:defRPr>
            </a:lvl7pPr>
            <a:lvl8pPr marL="3482650" algn="l" defTabSz="497521" rtl="0" eaLnBrk="1" latinLnBrk="0" hangingPunct="1">
              <a:defRPr sz="2000" kern="1200">
                <a:solidFill>
                  <a:schemeClr val="dk1"/>
                </a:solidFill>
                <a:latin typeface="+mn-lt"/>
                <a:ea typeface="+mn-ea"/>
                <a:cs typeface="+mn-cs"/>
              </a:defRPr>
            </a:lvl8pPr>
            <a:lvl9pPr marL="3980174" algn="l" defTabSz="497521" rtl="0" eaLnBrk="1" latinLnBrk="0" hangingPunct="1">
              <a:defRPr sz="2000" kern="1200">
                <a:solidFill>
                  <a:schemeClr val="dk1"/>
                </a:solidFill>
                <a:latin typeface="+mn-lt"/>
                <a:ea typeface="+mn-ea"/>
                <a:cs typeface="+mn-cs"/>
              </a:defRPr>
            </a:lvl9pPr>
          </a:lstStyle>
          <a:p>
            <a:pPr algn="ctr" defTabSz="487143">
              <a:defRPr/>
            </a:pPr>
            <a:r>
              <a:rPr lang="ja-JP" altLang="en-US" sz="726" dirty="0">
                <a:solidFill>
                  <a:srgbClr val="404040"/>
                </a:solidFill>
                <a:latin typeface="Segoe UI" panose="020B0502040204020203" pitchFamily="34" charset="0"/>
                <a:ea typeface="Meiryo UI" panose="020B0604030504040204" pitchFamily="50" charset="-128"/>
                <a:cs typeface="Meiryo UI" panose="020B0604030504040204" pitchFamily="50" charset="-128"/>
              </a:rPr>
              <a:t>分析</a:t>
            </a:r>
            <a:endParaRPr lang="en-US" altLang="ja-JP" sz="726"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a:p>
            <a:pPr algn="ctr" defTabSz="487143">
              <a:defRPr/>
            </a:pPr>
            <a:r>
              <a:rPr lang="ja-JP" altLang="en-US" sz="726" dirty="0">
                <a:solidFill>
                  <a:srgbClr val="404040"/>
                </a:solidFill>
                <a:latin typeface="Segoe UI" panose="020B0502040204020203" pitchFamily="34" charset="0"/>
                <a:ea typeface="Meiryo UI" panose="020B0604030504040204" pitchFamily="50" charset="-128"/>
                <a:cs typeface="Meiryo UI" panose="020B0604030504040204" pitchFamily="50" charset="-128"/>
              </a:rPr>
              <a:t>結果</a:t>
            </a:r>
          </a:p>
        </p:txBody>
      </p:sp>
      <p:sp>
        <p:nvSpPr>
          <p:cNvPr id="340" name="フローチャート: 磁気ディスク 339">
            <a:extLst>
              <a:ext uri="{FF2B5EF4-FFF2-40B4-BE49-F238E27FC236}">
                <a16:creationId xmlns:a16="http://schemas.microsoft.com/office/drawing/2014/main" id="{5BF04D5B-37F9-ABFE-660B-70860F7D9604}"/>
              </a:ext>
            </a:extLst>
          </p:cNvPr>
          <p:cNvSpPr/>
          <p:nvPr/>
        </p:nvSpPr>
        <p:spPr>
          <a:xfrm>
            <a:off x="1979675" y="3654565"/>
            <a:ext cx="509794" cy="552226"/>
          </a:xfrm>
          <a:prstGeom prst="flowChartMagneticDisk">
            <a:avLst/>
          </a:prstGeom>
          <a:solidFill>
            <a:srgbClr val="FFFFFF">
              <a:lumMod val="85000"/>
            </a:srgbClr>
          </a:solidFill>
          <a:ln w="9525" cap="flat" cmpd="sng" algn="ctr">
            <a:solidFill>
              <a:srgbClr val="FFFFFF">
                <a:lumMod val="50000"/>
              </a:srgbClr>
            </a:solidFill>
            <a:prstDash val="solid"/>
          </a:ln>
          <a:effectLst/>
        </p:spPr>
        <p:txBody>
          <a:bodyPr rot="0" spcFirstLastPara="0" vertOverflow="overflow" horzOverflow="overflow" vert="horz" wrap="none" lIns="87666" tIns="34514" rIns="87666" bIns="43833" numCol="1" spcCol="0" rtlCol="0" fromWordArt="0" anchor="t" anchorCtr="0" forceAA="0" compatLnSpc="1">
            <a:prstTxWarp prst="textNoShape">
              <a:avLst/>
            </a:prstTxWarp>
            <a:noAutofit/>
          </a:bodyPr>
          <a:lstStyle/>
          <a:p>
            <a:pPr algn="ctr" defTabSz="895327">
              <a:lnSpc>
                <a:spcPct val="90000"/>
              </a:lnSpc>
              <a:defRPr/>
            </a:pPr>
            <a:r>
              <a:rPr lang="en-US" altLang="ja-JP" sz="1089"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NAS</a:t>
            </a:r>
            <a:endParaRPr lang="ja-JP" altLang="en-US" sz="1089"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41" name="直線矢印コネクタ 340">
            <a:extLst>
              <a:ext uri="{FF2B5EF4-FFF2-40B4-BE49-F238E27FC236}">
                <a16:creationId xmlns:a16="http://schemas.microsoft.com/office/drawing/2014/main" id="{93BB8590-D585-6A15-6247-08A039493ED1}"/>
              </a:ext>
            </a:extLst>
          </p:cNvPr>
          <p:cNvCxnSpPr>
            <a:stCxn id="329" idx="2"/>
            <a:endCxn id="340" idx="1"/>
          </p:cNvCxnSpPr>
          <p:nvPr/>
        </p:nvCxnSpPr>
        <p:spPr>
          <a:xfrm flipH="1">
            <a:off x="2234572" y="2858684"/>
            <a:ext cx="4402" cy="795881"/>
          </a:xfrm>
          <a:prstGeom prst="straightConnector1">
            <a:avLst/>
          </a:prstGeom>
          <a:noFill/>
          <a:ln w="12700" cap="flat" cmpd="sng" algn="ctr">
            <a:solidFill>
              <a:srgbClr val="0F1C50"/>
            </a:solidFill>
            <a:prstDash val="sysDash"/>
            <a:tailEnd type="triangle" w="med" len="med"/>
          </a:ln>
          <a:effectLst/>
        </p:spPr>
      </p:cxnSp>
      <p:cxnSp>
        <p:nvCxnSpPr>
          <p:cNvPr id="342" name="直線矢印コネクタ 341">
            <a:extLst>
              <a:ext uri="{FF2B5EF4-FFF2-40B4-BE49-F238E27FC236}">
                <a16:creationId xmlns:a16="http://schemas.microsoft.com/office/drawing/2014/main" id="{DAC26DA1-12DE-A96A-5406-E4CA60263F31}"/>
              </a:ext>
            </a:extLst>
          </p:cNvPr>
          <p:cNvCxnSpPr>
            <a:stCxn id="376" idx="4"/>
            <a:endCxn id="335" idx="1"/>
          </p:cNvCxnSpPr>
          <p:nvPr/>
        </p:nvCxnSpPr>
        <p:spPr>
          <a:xfrm>
            <a:off x="7183762" y="3930678"/>
            <a:ext cx="909104" cy="0"/>
          </a:xfrm>
          <a:prstGeom prst="straightConnector1">
            <a:avLst/>
          </a:prstGeom>
          <a:noFill/>
          <a:ln w="12700" cap="flat" cmpd="sng" algn="ctr">
            <a:solidFill>
              <a:srgbClr val="0F1C50"/>
            </a:solidFill>
            <a:prstDash val="sysDash"/>
            <a:headEnd type="triangle"/>
            <a:tailEnd type="triangle" w="med" len="med"/>
          </a:ln>
          <a:effectLst/>
        </p:spPr>
      </p:cxnSp>
      <p:sp>
        <p:nvSpPr>
          <p:cNvPr id="343" name="フローチャート: データ 342">
            <a:extLst>
              <a:ext uri="{FF2B5EF4-FFF2-40B4-BE49-F238E27FC236}">
                <a16:creationId xmlns:a16="http://schemas.microsoft.com/office/drawing/2014/main" id="{9D3B97C1-04D4-0DD4-7AD0-DC27D90184A2}"/>
              </a:ext>
            </a:extLst>
          </p:cNvPr>
          <p:cNvSpPr/>
          <p:nvPr/>
        </p:nvSpPr>
        <p:spPr>
          <a:xfrm>
            <a:off x="851907" y="2704799"/>
            <a:ext cx="463412" cy="39500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rtlCol="0" anchor="t" anchorCtr="0"/>
          <a:lstStyle/>
          <a:p>
            <a:pPr algn="ctr"/>
            <a:r>
              <a:rPr lang="en-US" altLang="ja-JP" sz="816" dirty="0">
                <a:latin typeface="游ゴシック" panose="020B0400000000000000" pitchFamily="50" charset="-128"/>
                <a:ea typeface="游ゴシック" panose="020B0400000000000000" pitchFamily="50" charset="-128"/>
              </a:rPr>
              <a:t>DPC</a:t>
            </a:r>
            <a:endParaRPr lang="ja-JP" altLang="en-US" sz="816" dirty="0">
              <a:latin typeface="游ゴシック" panose="020B0400000000000000" pitchFamily="50" charset="-128"/>
              <a:ea typeface="游ゴシック" panose="020B0400000000000000" pitchFamily="50" charset="-128"/>
            </a:endParaRPr>
          </a:p>
        </p:txBody>
      </p:sp>
      <p:sp>
        <p:nvSpPr>
          <p:cNvPr id="344" name="フローチャート: データ 343">
            <a:extLst>
              <a:ext uri="{FF2B5EF4-FFF2-40B4-BE49-F238E27FC236}">
                <a16:creationId xmlns:a16="http://schemas.microsoft.com/office/drawing/2014/main" id="{5FE858EE-8B6B-9098-6C8E-52037EBCB086}"/>
              </a:ext>
            </a:extLst>
          </p:cNvPr>
          <p:cNvSpPr/>
          <p:nvPr/>
        </p:nvSpPr>
        <p:spPr>
          <a:xfrm>
            <a:off x="971699" y="2857254"/>
            <a:ext cx="463412" cy="3926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bIns="0" rtlCol="0" anchor="t" anchorCtr="0"/>
          <a:lstStyle/>
          <a:p>
            <a:pPr algn="ctr"/>
            <a:r>
              <a:rPr lang="ja-JP" altLang="en-US" sz="816" dirty="0">
                <a:latin typeface="游ゴシック" panose="020B0400000000000000" pitchFamily="50" charset="-128"/>
                <a:ea typeface="游ゴシック" panose="020B0400000000000000" pitchFamily="50" charset="-128"/>
              </a:rPr>
              <a:t>レセ</a:t>
            </a:r>
          </a:p>
        </p:txBody>
      </p:sp>
      <p:sp>
        <p:nvSpPr>
          <p:cNvPr id="345" name="フローチャート: データ 344">
            <a:extLst>
              <a:ext uri="{FF2B5EF4-FFF2-40B4-BE49-F238E27FC236}">
                <a16:creationId xmlns:a16="http://schemas.microsoft.com/office/drawing/2014/main" id="{B83498F7-F98C-445D-B5A7-237A3C82218C}"/>
              </a:ext>
            </a:extLst>
          </p:cNvPr>
          <p:cNvSpPr/>
          <p:nvPr/>
        </p:nvSpPr>
        <p:spPr>
          <a:xfrm>
            <a:off x="1071087" y="3015823"/>
            <a:ext cx="463412" cy="3926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ja-JP" sz="816" dirty="0">
                <a:latin typeface="游ゴシック" panose="020B0400000000000000" pitchFamily="50" charset="-128"/>
                <a:ea typeface="游ゴシック" panose="020B0400000000000000" pitchFamily="50" charset="-128"/>
              </a:rPr>
              <a:t>MML</a:t>
            </a:r>
            <a:endParaRPr lang="ja-JP" altLang="en-US" sz="816" dirty="0">
              <a:latin typeface="游ゴシック" panose="020B0400000000000000" pitchFamily="50" charset="-128"/>
              <a:ea typeface="游ゴシック" panose="020B0400000000000000" pitchFamily="50" charset="-128"/>
            </a:endParaRPr>
          </a:p>
        </p:txBody>
      </p:sp>
      <p:sp>
        <p:nvSpPr>
          <p:cNvPr id="346" name="テキスト ボックス 345">
            <a:extLst>
              <a:ext uri="{FF2B5EF4-FFF2-40B4-BE49-F238E27FC236}">
                <a16:creationId xmlns:a16="http://schemas.microsoft.com/office/drawing/2014/main" id="{82BA6D3B-4D17-CB9A-9BF7-67289BFC62C9}"/>
              </a:ext>
            </a:extLst>
          </p:cNvPr>
          <p:cNvSpPr txBox="1"/>
          <p:nvPr/>
        </p:nvSpPr>
        <p:spPr>
          <a:xfrm>
            <a:off x="3687715" y="2468771"/>
            <a:ext cx="640509" cy="387741"/>
          </a:xfrm>
          <a:prstGeom prst="rect">
            <a:avLst/>
          </a:prstGeom>
          <a:solidFill>
            <a:srgbClr val="002060"/>
          </a:solidFill>
          <a:effectLst>
            <a:outerShdw blurRad="50800" dist="38100" dir="2700000" algn="tl" rotWithShape="0">
              <a:prstClr val="black">
                <a:alpha val="40000"/>
              </a:prstClr>
            </a:outerShdw>
          </a:effectLst>
        </p:spPr>
        <p:txBody>
          <a:bodyPr wrap="none" lIns="85070" tIns="42534" rIns="85070" bIns="42534" rtlCol="0" anchor="ctr" anchorCtr="0">
            <a:noAutofit/>
          </a:bodyPr>
          <a:lstStyle/>
          <a:p>
            <a:pPr algn="ctr" defTabSz="895327"/>
            <a:r>
              <a:rPr lang="ja-JP" altLang="en-US" sz="1089" dirty="0">
                <a:solidFill>
                  <a:srgbClr val="FFFFFF"/>
                </a:solidFill>
                <a:latin typeface="Segoe UI" panose="020B0502040204020203" pitchFamily="34" charset="0"/>
                <a:ea typeface="Meiryo UI" panose="020B0604030504040204" pitchFamily="50" charset="-128"/>
                <a:cs typeface="Meiryo UI" panose="020B0604030504040204" pitchFamily="50" charset="-128"/>
              </a:rPr>
              <a:t>紐付</a:t>
            </a:r>
            <a:endParaRPr lang="en-US" altLang="ja-JP" sz="1089" dirty="0">
              <a:solidFill>
                <a:srgbClr val="FFFFFF"/>
              </a:solidFill>
              <a:latin typeface="Segoe UI" panose="020B0502040204020203" pitchFamily="34" charset="0"/>
              <a:ea typeface="Meiryo UI" panose="020B0604030504040204" pitchFamily="50" charset="-128"/>
              <a:cs typeface="Meiryo UI" panose="020B0604030504040204" pitchFamily="50" charset="-128"/>
            </a:endParaRPr>
          </a:p>
        </p:txBody>
      </p:sp>
      <p:sp>
        <p:nvSpPr>
          <p:cNvPr id="347" name="テキスト ボックス 346">
            <a:extLst>
              <a:ext uri="{FF2B5EF4-FFF2-40B4-BE49-F238E27FC236}">
                <a16:creationId xmlns:a16="http://schemas.microsoft.com/office/drawing/2014/main" id="{FF3747A2-E2AA-C77A-CA98-B4FDD9B447B9}"/>
              </a:ext>
            </a:extLst>
          </p:cNvPr>
          <p:cNvSpPr txBox="1"/>
          <p:nvPr/>
        </p:nvSpPr>
        <p:spPr>
          <a:xfrm>
            <a:off x="5316082" y="2461589"/>
            <a:ext cx="562690" cy="387741"/>
          </a:xfrm>
          <a:prstGeom prst="rect">
            <a:avLst/>
          </a:prstGeom>
          <a:solidFill>
            <a:srgbClr val="002060"/>
          </a:solidFill>
          <a:effectLst>
            <a:outerShdw blurRad="50800" dist="38100" dir="2700000" algn="tl" rotWithShape="0">
              <a:prstClr val="black">
                <a:alpha val="40000"/>
              </a:prstClr>
            </a:outerShdw>
          </a:effectLst>
        </p:spPr>
        <p:txBody>
          <a:bodyPr wrap="none" lIns="85070" tIns="42534" rIns="85070" bIns="42534" rtlCol="0" anchor="ctr" anchorCtr="0">
            <a:noAutofit/>
          </a:bodyPr>
          <a:lstStyle/>
          <a:p>
            <a:pPr algn="ctr" defTabSz="895327"/>
            <a:r>
              <a:rPr lang="ja-JP" altLang="en-US" sz="1089" dirty="0">
                <a:solidFill>
                  <a:srgbClr val="FFFFFF"/>
                </a:solidFill>
                <a:latin typeface="Segoe UI" panose="020B0502040204020203" pitchFamily="34" charset="0"/>
                <a:ea typeface="Meiryo UI" panose="020B0604030504040204" pitchFamily="50" charset="-128"/>
                <a:cs typeface="Meiryo UI" panose="020B0604030504040204" pitchFamily="50" charset="-128"/>
              </a:rPr>
              <a:t>仕訳</a:t>
            </a:r>
            <a:endParaRPr lang="en-US" altLang="ja-JP" sz="1089" dirty="0">
              <a:solidFill>
                <a:srgbClr val="FFFFFF"/>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48" name="直線矢印コネクタ 347">
            <a:extLst>
              <a:ext uri="{FF2B5EF4-FFF2-40B4-BE49-F238E27FC236}">
                <a16:creationId xmlns:a16="http://schemas.microsoft.com/office/drawing/2014/main" id="{7B460A86-9918-EEC7-010E-BE984FBA8412}"/>
              </a:ext>
            </a:extLst>
          </p:cNvPr>
          <p:cNvCxnSpPr>
            <a:cxnSpLocks/>
            <a:stCxn id="346" idx="3"/>
            <a:endCxn id="331" idx="1"/>
          </p:cNvCxnSpPr>
          <p:nvPr/>
        </p:nvCxnSpPr>
        <p:spPr>
          <a:xfrm>
            <a:off x="4328224" y="2662642"/>
            <a:ext cx="201451" cy="0"/>
          </a:xfrm>
          <a:prstGeom prst="straightConnector1">
            <a:avLst/>
          </a:prstGeom>
          <a:noFill/>
          <a:ln w="12700" cap="flat" cmpd="sng" algn="ctr">
            <a:solidFill>
              <a:schemeClr val="accent4">
                <a:lumMod val="75000"/>
              </a:schemeClr>
            </a:solidFill>
            <a:prstDash val="solid"/>
            <a:tailEnd type="arrow" w="lg" len="med"/>
          </a:ln>
          <a:effectLst/>
        </p:spPr>
      </p:cxnSp>
      <p:cxnSp>
        <p:nvCxnSpPr>
          <p:cNvPr id="349" name="直線矢印コネクタ 348">
            <a:extLst>
              <a:ext uri="{FF2B5EF4-FFF2-40B4-BE49-F238E27FC236}">
                <a16:creationId xmlns:a16="http://schemas.microsoft.com/office/drawing/2014/main" id="{71FFB872-000A-9EDA-3B5B-CB21586A07AF}"/>
              </a:ext>
            </a:extLst>
          </p:cNvPr>
          <p:cNvCxnSpPr>
            <a:cxnSpLocks/>
            <a:stCxn id="333" idx="2"/>
            <a:endCxn id="373" idx="1"/>
          </p:cNvCxnSpPr>
          <p:nvPr/>
        </p:nvCxnSpPr>
        <p:spPr>
          <a:xfrm>
            <a:off x="3134574" y="2856512"/>
            <a:ext cx="451791" cy="792172"/>
          </a:xfrm>
          <a:prstGeom prst="straightConnector1">
            <a:avLst/>
          </a:prstGeom>
          <a:noFill/>
          <a:ln w="12700" cap="flat" cmpd="sng" algn="ctr">
            <a:solidFill>
              <a:srgbClr val="0F1C50"/>
            </a:solidFill>
            <a:prstDash val="sysDash"/>
            <a:tailEnd type="triangle" w="med" len="med"/>
          </a:ln>
          <a:effectLst/>
        </p:spPr>
      </p:cxnSp>
      <p:cxnSp>
        <p:nvCxnSpPr>
          <p:cNvPr id="350" name="直線矢印コネクタ 349">
            <a:extLst>
              <a:ext uri="{FF2B5EF4-FFF2-40B4-BE49-F238E27FC236}">
                <a16:creationId xmlns:a16="http://schemas.microsoft.com/office/drawing/2014/main" id="{3A9FA784-DD2A-2EAD-85D7-BD4EF007DBFF}"/>
              </a:ext>
            </a:extLst>
          </p:cNvPr>
          <p:cNvCxnSpPr>
            <a:cxnSpLocks/>
            <a:stCxn id="346" idx="2"/>
            <a:endCxn id="373" idx="1"/>
          </p:cNvCxnSpPr>
          <p:nvPr/>
        </p:nvCxnSpPr>
        <p:spPr>
          <a:xfrm flipH="1">
            <a:off x="3586365" y="2856512"/>
            <a:ext cx="421605" cy="792172"/>
          </a:xfrm>
          <a:prstGeom prst="straightConnector1">
            <a:avLst/>
          </a:prstGeom>
          <a:noFill/>
          <a:ln w="12700" cap="flat" cmpd="sng" algn="ctr">
            <a:solidFill>
              <a:srgbClr val="0F1C50"/>
            </a:solidFill>
            <a:prstDash val="sysDash"/>
            <a:headEnd type="triangle"/>
            <a:tailEnd type="triangle" w="med" len="med"/>
          </a:ln>
          <a:effectLst/>
        </p:spPr>
      </p:cxnSp>
      <p:cxnSp>
        <p:nvCxnSpPr>
          <p:cNvPr id="351" name="直線矢印コネクタ 350">
            <a:extLst>
              <a:ext uri="{FF2B5EF4-FFF2-40B4-BE49-F238E27FC236}">
                <a16:creationId xmlns:a16="http://schemas.microsoft.com/office/drawing/2014/main" id="{CFD3C90C-3EAA-CDBF-4969-0EB295D99288}"/>
              </a:ext>
            </a:extLst>
          </p:cNvPr>
          <p:cNvCxnSpPr>
            <a:cxnSpLocks/>
            <a:stCxn id="347" idx="2"/>
            <a:endCxn id="354" idx="1"/>
          </p:cNvCxnSpPr>
          <p:nvPr/>
        </p:nvCxnSpPr>
        <p:spPr>
          <a:xfrm flipH="1">
            <a:off x="4875026" y="2849330"/>
            <a:ext cx="722401" cy="788757"/>
          </a:xfrm>
          <a:prstGeom prst="straightConnector1">
            <a:avLst/>
          </a:prstGeom>
          <a:noFill/>
          <a:ln w="12700" cap="flat" cmpd="sng" algn="ctr">
            <a:solidFill>
              <a:srgbClr val="0F1C50"/>
            </a:solidFill>
            <a:prstDash val="sysDash"/>
            <a:headEnd type="triangle"/>
            <a:tailEnd type="triangle" w="med" len="med"/>
          </a:ln>
          <a:effectLst/>
        </p:spPr>
      </p:cxnSp>
      <p:cxnSp>
        <p:nvCxnSpPr>
          <p:cNvPr id="352" name="直線矢印コネクタ 351">
            <a:extLst>
              <a:ext uri="{FF2B5EF4-FFF2-40B4-BE49-F238E27FC236}">
                <a16:creationId xmlns:a16="http://schemas.microsoft.com/office/drawing/2014/main" id="{CA6F4000-FD79-442B-BF6D-F32A6C073BED}"/>
              </a:ext>
            </a:extLst>
          </p:cNvPr>
          <p:cNvCxnSpPr>
            <a:cxnSpLocks/>
            <a:stCxn id="347" idx="2"/>
            <a:endCxn id="373" idx="1"/>
          </p:cNvCxnSpPr>
          <p:nvPr/>
        </p:nvCxnSpPr>
        <p:spPr>
          <a:xfrm flipH="1">
            <a:off x="3586365" y="2849330"/>
            <a:ext cx="2011062" cy="799354"/>
          </a:xfrm>
          <a:prstGeom prst="straightConnector1">
            <a:avLst/>
          </a:prstGeom>
          <a:noFill/>
          <a:ln w="12700" cap="flat" cmpd="sng" algn="ctr">
            <a:solidFill>
              <a:srgbClr val="0F1C50"/>
            </a:solidFill>
            <a:prstDash val="sysDash"/>
            <a:headEnd type="triangle"/>
            <a:tailEnd type="triangle" w="med" len="med"/>
          </a:ln>
          <a:effectLst/>
        </p:spPr>
      </p:cxnSp>
      <p:cxnSp>
        <p:nvCxnSpPr>
          <p:cNvPr id="353" name="直線矢印コネクタ 352">
            <a:extLst>
              <a:ext uri="{FF2B5EF4-FFF2-40B4-BE49-F238E27FC236}">
                <a16:creationId xmlns:a16="http://schemas.microsoft.com/office/drawing/2014/main" id="{F812CDA8-6351-5C68-8E26-8ECA56B02685}"/>
              </a:ext>
            </a:extLst>
          </p:cNvPr>
          <p:cNvCxnSpPr>
            <a:cxnSpLocks/>
            <a:stCxn id="347" idx="3"/>
            <a:endCxn id="364" idx="1"/>
          </p:cNvCxnSpPr>
          <p:nvPr/>
        </p:nvCxnSpPr>
        <p:spPr>
          <a:xfrm>
            <a:off x="5878772" y="2655460"/>
            <a:ext cx="290954" cy="9468"/>
          </a:xfrm>
          <a:prstGeom prst="straightConnector1">
            <a:avLst/>
          </a:prstGeom>
          <a:noFill/>
          <a:ln w="12700" cap="flat" cmpd="sng" algn="ctr">
            <a:solidFill>
              <a:schemeClr val="accent4">
                <a:lumMod val="75000"/>
              </a:schemeClr>
            </a:solidFill>
            <a:prstDash val="solid"/>
            <a:tailEnd type="arrow" w="lg" len="med"/>
          </a:ln>
          <a:effectLst/>
        </p:spPr>
      </p:cxnSp>
      <p:sp>
        <p:nvSpPr>
          <p:cNvPr id="354" name="フローチャート: 磁気ディスク 353">
            <a:extLst>
              <a:ext uri="{FF2B5EF4-FFF2-40B4-BE49-F238E27FC236}">
                <a16:creationId xmlns:a16="http://schemas.microsoft.com/office/drawing/2014/main" id="{736A2D30-A7FD-2DAA-5BDB-B6AD233C5C65}"/>
              </a:ext>
            </a:extLst>
          </p:cNvPr>
          <p:cNvSpPr/>
          <p:nvPr/>
        </p:nvSpPr>
        <p:spPr>
          <a:xfrm>
            <a:off x="4572310" y="3638087"/>
            <a:ext cx="605431" cy="563988"/>
          </a:xfrm>
          <a:prstGeom prst="flowChartMagneticDisk">
            <a:avLst/>
          </a:prstGeom>
          <a:solidFill>
            <a:srgbClr val="FFFFFF">
              <a:lumMod val="85000"/>
            </a:srgbClr>
          </a:solidFill>
          <a:ln w="9525" cap="flat" cmpd="sng" algn="ctr">
            <a:solidFill>
              <a:srgbClr val="FFFFFF">
                <a:lumMod val="50000"/>
              </a:srgbClr>
            </a:solidFill>
            <a:prstDash val="solid"/>
          </a:ln>
          <a:effectLst/>
        </p:spPr>
        <p:txBody>
          <a:bodyPr rot="0" spcFirstLastPara="0" vertOverflow="overflow" horzOverflow="overflow" vert="horz" wrap="none" lIns="89533" tIns="35249" rIns="89533" bIns="44767" numCol="1" spcCol="0" rtlCol="0" fromWordArt="0" anchor="t" anchorCtr="0" forceAA="0" compatLnSpc="1">
            <a:prstTxWarp prst="textNoShape">
              <a:avLst/>
            </a:prstTxWarp>
            <a:noAutofit/>
          </a:bodyPr>
          <a:lstStyle/>
          <a:p>
            <a:pPr algn="ctr" defTabSz="895327">
              <a:lnSpc>
                <a:spcPct val="90000"/>
              </a:lnSpc>
              <a:defRPr/>
            </a:pPr>
            <a:r>
              <a:rPr lang="ja-JP" altLang="en-US"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取扱不可</a:t>
            </a:r>
            <a:endParaRPr lang="en-US" altLang="ja-JP"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a:p>
            <a:pPr algn="ctr" defTabSz="895327">
              <a:lnSpc>
                <a:spcPct val="90000"/>
              </a:lnSpc>
              <a:defRPr/>
            </a:pPr>
            <a:r>
              <a:rPr lang="en-US" altLang="ja-JP"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DB</a:t>
            </a:r>
            <a:endParaRPr lang="ja-JP" altLang="en-US"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55" name="直線矢印コネクタ 354">
            <a:extLst>
              <a:ext uri="{FF2B5EF4-FFF2-40B4-BE49-F238E27FC236}">
                <a16:creationId xmlns:a16="http://schemas.microsoft.com/office/drawing/2014/main" id="{6419D1AD-00D7-3920-FA00-84E849A0CD1B}"/>
              </a:ext>
            </a:extLst>
          </p:cNvPr>
          <p:cNvCxnSpPr>
            <a:cxnSpLocks/>
            <a:stCxn id="373" idx="1"/>
            <a:endCxn id="331" idx="2"/>
          </p:cNvCxnSpPr>
          <p:nvPr/>
        </p:nvCxnSpPr>
        <p:spPr>
          <a:xfrm flipV="1">
            <a:off x="3586365" y="2856512"/>
            <a:ext cx="1235788" cy="792172"/>
          </a:xfrm>
          <a:prstGeom prst="straightConnector1">
            <a:avLst/>
          </a:prstGeom>
          <a:noFill/>
          <a:ln w="12700" cap="flat" cmpd="sng" algn="ctr">
            <a:solidFill>
              <a:srgbClr val="0F1C50"/>
            </a:solidFill>
            <a:prstDash val="sysDash"/>
            <a:headEnd type="triangle"/>
            <a:tailEnd type="triangle" w="med" len="med"/>
          </a:ln>
          <a:effectLst/>
        </p:spPr>
      </p:cxnSp>
      <p:sp>
        <p:nvSpPr>
          <p:cNvPr id="356" name="角丸四角形 72">
            <a:extLst>
              <a:ext uri="{FF2B5EF4-FFF2-40B4-BE49-F238E27FC236}">
                <a16:creationId xmlns:a16="http://schemas.microsoft.com/office/drawing/2014/main" id="{85306A88-F4BF-55F0-2264-1AD249B5BB3B}"/>
              </a:ext>
            </a:extLst>
          </p:cNvPr>
          <p:cNvSpPr/>
          <p:nvPr/>
        </p:nvSpPr>
        <p:spPr>
          <a:xfrm>
            <a:off x="767871" y="3623975"/>
            <a:ext cx="892655" cy="816578"/>
          </a:xfrm>
          <a:prstGeom prst="roundRect">
            <a:avLst>
              <a:gd name="adj" fmla="val 7181"/>
            </a:avLst>
          </a:prstGeom>
          <a:solidFill>
            <a:srgbClr val="FFFFFF"/>
          </a:solidFill>
          <a:ln w="12700" cap="flat" cmpd="sng" algn="ctr">
            <a:solidFill>
              <a:srgbClr val="FFFFFF">
                <a:lumMod val="50000"/>
              </a:srgbClr>
            </a:solidFill>
            <a:prstDash val="solid"/>
          </a:ln>
          <a:effectLst/>
        </p:spPr>
        <p:txBody>
          <a:bodyPr wrap="none" tIns="17625" rtlCol="0" anchor="t" anchorCtr="0"/>
          <a:lstStyle/>
          <a:p>
            <a:pPr algn="ctr" defTabSz="895327">
              <a:defRPr/>
            </a:pPr>
            <a:r>
              <a:rPr lang="ja-JP" altLang="en-US" sz="998" b="1" kern="0" dirty="0">
                <a:latin typeface="Segoe UI" panose="020B0502040204020203" pitchFamily="34" charset="0"/>
                <a:ea typeface="Meiryo UI" panose="020B0604030504040204" pitchFamily="50" charset="-128"/>
                <a:cs typeface="Meiryo UI" panose="020B0604030504040204" pitchFamily="50" charset="-128"/>
              </a:rPr>
              <a:t>医療情報</a:t>
            </a:r>
            <a:endParaRPr lang="en-US" altLang="ja-JP" sz="998" b="1" kern="0" dirty="0">
              <a:latin typeface="Segoe UI" panose="020B0502040204020203" pitchFamily="34" charset="0"/>
              <a:ea typeface="Meiryo UI" panose="020B0604030504040204" pitchFamily="50" charset="-128"/>
              <a:cs typeface="Meiryo UI" panose="020B0604030504040204" pitchFamily="50" charset="-128"/>
            </a:endParaRPr>
          </a:p>
          <a:p>
            <a:pPr algn="ctr" defTabSz="895327">
              <a:defRPr/>
            </a:pPr>
            <a:r>
              <a:rPr lang="ja-JP" altLang="en-US" sz="998" b="1" kern="0" dirty="0">
                <a:latin typeface="Segoe UI" panose="020B0502040204020203" pitchFamily="34" charset="0"/>
                <a:ea typeface="Meiryo UI" panose="020B0604030504040204" pitchFamily="50" charset="-128"/>
                <a:cs typeface="Meiryo UI" panose="020B0604030504040204" pitchFamily="50" charset="-128"/>
              </a:rPr>
              <a:t>取扱事業者</a:t>
            </a:r>
            <a:endParaRPr lang="en-US" altLang="ja-JP" sz="998" b="1" kern="0" dirty="0">
              <a:latin typeface="Segoe UI" panose="020B0502040204020203" pitchFamily="34" charset="0"/>
              <a:ea typeface="Meiryo UI" panose="020B0604030504040204" pitchFamily="50" charset="-128"/>
              <a:cs typeface="Meiryo UI" panose="020B0604030504040204" pitchFamily="50" charset="-128"/>
            </a:endParaRPr>
          </a:p>
        </p:txBody>
      </p:sp>
      <p:sp>
        <p:nvSpPr>
          <p:cNvPr id="357" name="フローチャート: 磁気ディスク 356">
            <a:extLst>
              <a:ext uri="{FF2B5EF4-FFF2-40B4-BE49-F238E27FC236}">
                <a16:creationId xmlns:a16="http://schemas.microsoft.com/office/drawing/2014/main" id="{3180D8DB-8F0D-6A45-7DD1-93829D74A38F}"/>
              </a:ext>
            </a:extLst>
          </p:cNvPr>
          <p:cNvSpPr/>
          <p:nvPr/>
        </p:nvSpPr>
        <p:spPr>
          <a:xfrm>
            <a:off x="921758" y="3967511"/>
            <a:ext cx="679998" cy="431356"/>
          </a:xfrm>
          <a:prstGeom prst="flowChartMagneticDisk">
            <a:avLst/>
          </a:prstGeom>
          <a:solidFill>
            <a:srgbClr val="6785C1">
              <a:lumMod val="40000"/>
              <a:lumOff val="60000"/>
            </a:srgbClr>
          </a:solidFill>
          <a:ln w="9525" cap="flat" cmpd="sng" algn="ctr">
            <a:solidFill>
              <a:srgbClr val="404040">
                <a:lumMod val="50000"/>
                <a:lumOff val="50000"/>
              </a:srgbClr>
            </a:solidFill>
            <a:prstDash val="sysDot"/>
          </a:ln>
          <a:effectLst/>
        </p:spPr>
        <p:txBody>
          <a:bodyPr wrap="none" rtlCol="0" anchor="ctr"/>
          <a:lstStyle/>
          <a:p>
            <a:pPr algn="ctr" defTabSz="895327">
              <a:defRPr/>
            </a:pPr>
            <a:r>
              <a:rPr lang="ja-JP" altLang="en-US" sz="953" kern="0" dirty="0">
                <a:solidFill>
                  <a:srgbClr val="4D4D4D"/>
                </a:solidFill>
                <a:latin typeface="Segoe UI" panose="020B0502040204020203" pitchFamily="34" charset="0"/>
                <a:ea typeface="Meiryo UI" panose="020B0604030504040204" pitchFamily="50" charset="-128"/>
                <a:cs typeface="Meiryo UI" panose="020B0604030504040204" pitchFamily="50" charset="-128"/>
              </a:rPr>
              <a:t>電子カルテ</a:t>
            </a:r>
            <a:endParaRPr lang="en-US" altLang="ja-JP" sz="953" kern="0" dirty="0">
              <a:solidFill>
                <a:srgbClr val="4D4D4D"/>
              </a:solidFill>
              <a:latin typeface="Segoe UI" panose="020B0502040204020203" pitchFamily="34" charset="0"/>
              <a:ea typeface="Meiryo UI" panose="020B0604030504040204" pitchFamily="50" charset="-128"/>
              <a:cs typeface="Meiryo UI" panose="020B0604030504040204" pitchFamily="50" charset="-128"/>
            </a:endParaRPr>
          </a:p>
          <a:p>
            <a:pPr algn="ctr" defTabSz="895327">
              <a:defRPr/>
            </a:pPr>
            <a:r>
              <a:rPr lang="ja-JP" altLang="en-US" sz="953" kern="0" dirty="0">
                <a:solidFill>
                  <a:srgbClr val="4D4D4D"/>
                </a:solidFill>
                <a:latin typeface="Segoe UI" panose="020B0502040204020203" pitchFamily="34" charset="0"/>
                <a:ea typeface="Meiryo UI" panose="020B0604030504040204" pitchFamily="50" charset="-128"/>
                <a:cs typeface="Meiryo UI" panose="020B0604030504040204" pitchFamily="50" charset="-128"/>
              </a:rPr>
              <a:t>医事会計</a:t>
            </a:r>
            <a:endParaRPr lang="en-US" altLang="ja-JP" sz="953" kern="0" dirty="0">
              <a:solidFill>
                <a:srgbClr val="4D4D4D"/>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58" name="直線矢印コネクタ 357">
            <a:extLst>
              <a:ext uri="{FF2B5EF4-FFF2-40B4-BE49-F238E27FC236}">
                <a16:creationId xmlns:a16="http://schemas.microsoft.com/office/drawing/2014/main" id="{3E1BA57E-D585-311F-C668-6C5881DFB678}"/>
              </a:ext>
            </a:extLst>
          </p:cNvPr>
          <p:cNvCxnSpPr>
            <a:stCxn id="357" idx="1"/>
            <a:endCxn id="345" idx="3"/>
          </p:cNvCxnSpPr>
          <p:nvPr/>
        </p:nvCxnSpPr>
        <p:spPr>
          <a:xfrm flipH="1" flipV="1">
            <a:off x="1256453" y="3408461"/>
            <a:ext cx="5304" cy="559049"/>
          </a:xfrm>
          <a:prstGeom prst="straightConnector1">
            <a:avLst/>
          </a:prstGeom>
          <a:noFill/>
          <a:ln w="12700" cap="flat" cmpd="sng" algn="ctr">
            <a:solidFill>
              <a:srgbClr val="0F1C50">
                <a:lumMod val="75000"/>
                <a:lumOff val="25000"/>
              </a:srgbClr>
            </a:solidFill>
            <a:prstDash val="sysDash"/>
            <a:tailEnd type="triangle" w="sm" len="sm"/>
          </a:ln>
          <a:effectLst/>
        </p:spPr>
      </p:cxnSp>
      <p:sp>
        <p:nvSpPr>
          <p:cNvPr id="359" name="テキスト ボックス 358">
            <a:extLst>
              <a:ext uri="{FF2B5EF4-FFF2-40B4-BE49-F238E27FC236}">
                <a16:creationId xmlns:a16="http://schemas.microsoft.com/office/drawing/2014/main" id="{C4A338E3-579D-8BFD-2670-44AFFB01C361}"/>
              </a:ext>
            </a:extLst>
          </p:cNvPr>
          <p:cNvSpPr txBox="1"/>
          <p:nvPr/>
        </p:nvSpPr>
        <p:spPr>
          <a:xfrm>
            <a:off x="6978383" y="2471928"/>
            <a:ext cx="624147" cy="387741"/>
          </a:xfrm>
          <a:prstGeom prst="rect">
            <a:avLst/>
          </a:prstGeom>
          <a:solidFill>
            <a:srgbClr val="002060"/>
          </a:solidFill>
          <a:effectLst>
            <a:outerShdw blurRad="50800" dist="38100" dir="2700000" algn="tl" rotWithShape="0">
              <a:prstClr val="black">
                <a:alpha val="40000"/>
              </a:prstClr>
            </a:outerShdw>
          </a:effectLst>
        </p:spPr>
        <p:txBody>
          <a:bodyPr wrap="none" lIns="85070" tIns="42534" rIns="85070" bIns="42534" rtlCol="0" anchor="ctr" anchorCtr="0">
            <a:noAutofit/>
          </a:bodyPr>
          <a:lstStyle/>
          <a:p>
            <a:pPr algn="ctr" defTabSz="895327"/>
            <a:r>
              <a:rPr lang="ja-JP" altLang="en-US" sz="1089" dirty="0">
                <a:solidFill>
                  <a:srgbClr val="FFFFFF"/>
                </a:solidFill>
                <a:latin typeface="Segoe UI" panose="020B0502040204020203" pitchFamily="34" charset="0"/>
                <a:ea typeface="Meiryo UI" panose="020B0604030504040204" pitchFamily="50" charset="-128"/>
                <a:cs typeface="Meiryo UI" panose="020B0604030504040204" pitchFamily="50" charset="-128"/>
              </a:rPr>
              <a:t>登録</a:t>
            </a:r>
            <a:endParaRPr lang="en-US" altLang="ja-JP" sz="1089" dirty="0">
              <a:solidFill>
                <a:srgbClr val="FFFFFF"/>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60" name="直線矢印コネクタ 359">
            <a:extLst>
              <a:ext uri="{FF2B5EF4-FFF2-40B4-BE49-F238E27FC236}">
                <a16:creationId xmlns:a16="http://schemas.microsoft.com/office/drawing/2014/main" id="{CCE80E20-315A-8668-F3E1-2BEDCAD1B267}"/>
              </a:ext>
            </a:extLst>
          </p:cNvPr>
          <p:cNvCxnSpPr>
            <a:stCxn id="359" idx="2"/>
            <a:endCxn id="376" idx="1"/>
          </p:cNvCxnSpPr>
          <p:nvPr/>
        </p:nvCxnSpPr>
        <p:spPr>
          <a:xfrm flipH="1">
            <a:off x="6848894" y="2859669"/>
            <a:ext cx="441563" cy="789015"/>
          </a:xfrm>
          <a:prstGeom prst="straightConnector1">
            <a:avLst/>
          </a:prstGeom>
          <a:noFill/>
          <a:ln w="12700" cap="flat" cmpd="sng" algn="ctr">
            <a:solidFill>
              <a:srgbClr val="0F1C50"/>
            </a:solidFill>
            <a:prstDash val="sysDash"/>
            <a:headEnd type="none"/>
            <a:tailEnd type="triangle" w="med" len="med"/>
          </a:ln>
          <a:effectLst/>
        </p:spPr>
      </p:cxnSp>
      <p:cxnSp>
        <p:nvCxnSpPr>
          <p:cNvPr id="361" name="直線矢印コネクタ 360">
            <a:extLst>
              <a:ext uri="{FF2B5EF4-FFF2-40B4-BE49-F238E27FC236}">
                <a16:creationId xmlns:a16="http://schemas.microsoft.com/office/drawing/2014/main" id="{E401C5E3-ADC0-EE85-3326-EE38F093688D}"/>
              </a:ext>
            </a:extLst>
          </p:cNvPr>
          <p:cNvCxnSpPr>
            <a:cxnSpLocks/>
            <a:stCxn id="331" idx="3"/>
            <a:endCxn id="347" idx="1"/>
          </p:cNvCxnSpPr>
          <p:nvPr/>
        </p:nvCxnSpPr>
        <p:spPr>
          <a:xfrm flipV="1">
            <a:off x="5114630" y="2655460"/>
            <a:ext cx="201452" cy="7182"/>
          </a:xfrm>
          <a:prstGeom prst="straightConnector1">
            <a:avLst/>
          </a:prstGeom>
          <a:noFill/>
          <a:ln w="12700" cap="flat" cmpd="sng" algn="ctr">
            <a:solidFill>
              <a:schemeClr val="accent4">
                <a:lumMod val="75000"/>
              </a:schemeClr>
            </a:solidFill>
            <a:prstDash val="solid"/>
            <a:tailEnd type="arrow" w="lg" len="med"/>
          </a:ln>
          <a:effectLst/>
        </p:spPr>
      </p:cxnSp>
      <p:cxnSp>
        <p:nvCxnSpPr>
          <p:cNvPr id="362" name="直線矢印コネクタ 361">
            <a:extLst>
              <a:ext uri="{FF2B5EF4-FFF2-40B4-BE49-F238E27FC236}">
                <a16:creationId xmlns:a16="http://schemas.microsoft.com/office/drawing/2014/main" id="{3CE8E518-1145-9FEA-3748-B9D94FA8C301}"/>
              </a:ext>
            </a:extLst>
          </p:cNvPr>
          <p:cNvCxnSpPr>
            <a:cxnSpLocks/>
            <a:stCxn id="377" idx="2"/>
            <a:endCxn id="376" idx="4"/>
          </p:cNvCxnSpPr>
          <p:nvPr/>
        </p:nvCxnSpPr>
        <p:spPr>
          <a:xfrm flipH="1">
            <a:off x="7183762" y="2852564"/>
            <a:ext cx="882607" cy="1078114"/>
          </a:xfrm>
          <a:prstGeom prst="straightConnector1">
            <a:avLst/>
          </a:prstGeom>
          <a:noFill/>
          <a:ln w="12700" cap="flat" cmpd="sng" algn="ctr">
            <a:solidFill>
              <a:srgbClr val="0F1C50"/>
            </a:solidFill>
            <a:prstDash val="sysDash"/>
            <a:headEnd type="triangle"/>
            <a:tailEnd type="triangle" w="med" len="med"/>
          </a:ln>
          <a:effectLst/>
        </p:spPr>
      </p:cxnSp>
      <p:sp>
        <p:nvSpPr>
          <p:cNvPr id="363" name="フローチャート: 磁気ディスク 362">
            <a:extLst>
              <a:ext uri="{FF2B5EF4-FFF2-40B4-BE49-F238E27FC236}">
                <a16:creationId xmlns:a16="http://schemas.microsoft.com/office/drawing/2014/main" id="{65A1E33F-D906-1EB2-7243-14911872045B}"/>
              </a:ext>
            </a:extLst>
          </p:cNvPr>
          <p:cNvSpPr/>
          <p:nvPr/>
        </p:nvSpPr>
        <p:spPr>
          <a:xfrm>
            <a:off x="5329067" y="3648684"/>
            <a:ext cx="544839" cy="563988"/>
          </a:xfrm>
          <a:prstGeom prst="flowChartMagneticDisk">
            <a:avLst/>
          </a:prstGeom>
          <a:solidFill>
            <a:schemeClr val="accent5">
              <a:lumMod val="60000"/>
              <a:lumOff val="40000"/>
            </a:schemeClr>
          </a:solidFill>
          <a:ln w="9525" cap="flat" cmpd="sng" algn="ctr">
            <a:solidFill>
              <a:srgbClr val="FFFFFF">
                <a:lumMod val="50000"/>
              </a:srgbClr>
            </a:solidFill>
            <a:prstDash val="solid"/>
          </a:ln>
          <a:effectLst/>
        </p:spPr>
        <p:txBody>
          <a:bodyPr rot="0" spcFirstLastPara="0" vertOverflow="overflow" horzOverflow="overflow" vert="horz" wrap="none" lIns="89533" tIns="35249" rIns="89533" bIns="44767" numCol="1" spcCol="0" rtlCol="0" fromWordArt="0" anchor="t" anchorCtr="0" forceAA="0" compatLnSpc="1">
            <a:prstTxWarp prst="textNoShape">
              <a:avLst/>
            </a:prstTxWarp>
            <a:noAutofit/>
          </a:bodyPr>
          <a:lstStyle/>
          <a:p>
            <a:pPr algn="ctr" defTabSz="895327">
              <a:lnSpc>
                <a:spcPct val="90000"/>
              </a:lnSpc>
              <a:defRPr/>
            </a:pPr>
            <a:r>
              <a:rPr lang="ja-JP" altLang="en-US"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取込前</a:t>
            </a:r>
            <a:endParaRPr lang="en-US" altLang="ja-JP"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a:p>
            <a:pPr algn="ctr" defTabSz="895327">
              <a:lnSpc>
                <a:spcPct val="90000"/>
              </a:lnSpc>
              <a:defRPr/>
            </a:pPr>
            <a:r>
              <a:rPr lang="ja-JP" altLang="en-US"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確認</a:t>
            </a:r>
            <a:r>
              <a:rPr lang="en-US" altLang="ja-JP"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DB</a:t>
            </a:r>
            <a:endParaRPr lang="ja-JP" altLang="en-US"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p:txBody>
      </p:sp>
      <p:sp>
        <p:nvSpPr>
          <p:cNvPr id="364" name="テキスト ボックス 363">
            <a:extLst>
              <a:ext uri="{FF2B5EF4-FFF2-40B4-BE49-F238E27FC236}">
                <a16:creationId xmlns:a16="http://schemas.microsoft.com/office/drawing/2014/main" id="{3CB11A8F-C78F-A044-7353-EBEF13200133}"/>
              </a:ext>
            </a:extLst>
          </p:cNvPr>
          <p:cNvSpPr txBox="1"/>
          <p:nvPr/>
        </p:nvSpPr>
        <p:spPr>
          <a:xfrm>
            <a:off x="6169726" y="2471057"/>
            <a:ext cx="562690" cy="387741"/>
          </a:xfrm>
          <a:prstGeom prst="rect">
            <a:avLst/>
          </a:prstGeom>
          <a:solidFill>
            <a:srgbClr val="002060"/>
          </a:solidFill>
          <a:effectLst>
            <a:outerShdw blurRad="50800" dist="38100" dir="2700000" algn="tl" rotWithShape="0">
              <a:prstClr val="black">
                <a:alpha val="40000"/>
              </a:prstClr>
            </a:outerShdw>
          </a:effectLst>
        </p:spPr>
        <p:txBody>
          <a:bodyPr wrap="none" lIns="85070" tIns="42534" rIns="85070" bIns="42534" rtlCol="0" anchor="ctr" anchorCtr="0">
            <a:noAutofit/>
          </a:bodyPr>
          <a:lstStyle/>
          <a:p>
            <a:pPr algn="ctr" defTabSz="895327"/>
            <a:r>
              <a:rPr lang="ja-JP" altLang="en-US" sz="1089" dirty="0">
                <a:solidFill>
                  <a:srgbClr val="FFFFFF"/>
                </a:solidFill>
                <a:latin typeface="Segoe UI" panose="020B0502040204020203" pitchFamily="34" charset="0"/>
                <a:ea typeface="Meiryo UI" panose="020B0604030504040204" pitchFamily="50" charset="-128"/>
                <a:cs typeface="Meiryo UI" panose="020B0604030504040204" pitchFamily="50" charset="-128"/>
              </a:rPr>
              <a:t>確認</a:t>
            </a:r>
            <a:endParaRPr lang="en-US" altLang="ja-JP" sz="1089" dirty="0">
              <a:solidFill>
                <a:srgbClr val="FFFFFF"/>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65" name="直線矢印コネクタ 364">
            <a:extLst>
              <a:ext uri="{FF2B5EF4-FFF2-40B4-BE49-F238E27FC236}">
                <a16:creationId xmlns:a16="http://schemas.microsoft.com/office/drawing/2014/main" id="{CF7C83B5-A145-D65C-B13D-515F726DC70C}"/>
              </a:ext>
            </a:extLst>
          </p:cNvPr>
          <p:cNvCxnSpPr>
            <a:cxnSpLocks/>
            <a:stCxn id="347" idx="2"/>
            <a:endCxn id="363" idx="1"/>
          </p:cNvCxnSpPr>
          <p:nvPr/>
        </p:nvCxnSpPr>
        <p:spPr>
          <a:xfrm>
            <a:off x="5597427" y="2849330"/>
            <a:ext cx="4060" cy="799354"/>
          </a:xfrm>
          <a:prstGeom prst="straightConnector1">
            <a:avLst/>
          </a:prstGeom>
          <a:noFill/>
          <a:ln w="12700" cap="flat" cmpd="sng" algn="ctr">
            <a:solidFill>
              <a:srgbClr val="0F1C50"/>
            </a:solidFill>
            <a:prstDash val="sysDash"/>
            <a:headEnd type="triangle"/>
            <a:tailEnd type="triangle" w="med" len="med"/>
          </a:ln>
          <a:effectLst/>
        </p:spPr>
      </p:cxnSp>
      <p:cxnSp>
        <p:nvCxnSpPr>
          <p:cNvPr id="366" name="直線矢印コネクタ 365">
            <a:extLst>
              <a:ext uri="{FF2B5EF4-FFF2-40B4-BE49-F238E27FC236}">
                <a16:creationId xmlns:a16="http://schemas.microsoft.com/office/drawing/2014/main" id="{157BDA70-396A-CB23-D080-67E75CA71150}"/>
              </a:ext>
            </a:extLst>
          </p:cNvPr>
          <p:cNvCxnSpPr>
            <a:cxnSpLocks/>
            <a:stCxn id="364" idx="3"/>
            <a:endCxn id="359" idx="1"/>
          </p:cNvCxnSpPr>
          <p:nvPr/>
        </p:nvCxnSpPr>
        <p:spPr>
          <a:xfrm>
            <a:off x="6732416" y="2664928"/>
            <a:ext cx="245967" cy="871"/>
          </a:xfrm>
          <a:prstGeom prst="straightConnector1">
            <a:avLst/>
          </a:prstGeom>
          <a:noFill/>
          <a:ln w="12700" cap="flat" cmpd="sng" algn="ctr">
            <a:solidFill>
              <a:schemeClr val="accent4">
                <a:lumMod val="75000"/>
              </a:schemeClr>
            </a:solidFill>
            <a:prstDash val="solid"/>
            <a:tailEnd type="arrow" w="lg" len="med"/>
          </a:ln>
          <a:effectLst/>
        </p:spPr>
      </p:cxnSp>
      <p:cxnSp>
        <p:nvCxnSpPr>
          <p:cNvPr id="367" name="直線矢印コネクタ 366">
            <a:extLst>
              <a:ext uri="{FF2B5EF4-FFF2-40B4-BE49-F238E27FC236}">
                <a16:creationId xmlns:a16="http://schemas.microsoft.com/office/drawing/2014/main" id="{E285E0B1-9E1F-5193-FEF9-C3044E45857D}"/>
              </a:ext>
            </a:extLst>
          </p:cNvPr>
          <p:cNvCxnSpPr>
            <a:cxnSpLocks/>
            <a:stCxn id="364" idx="2"/>
            <a:endCxn id="363" idx="1"/>
          </p:cNvCxnSpPr>
          <p:nvPr/>
        </p:nvCxnSpPr>
        <p:spPr>
          <a:xfrm flipH="1">
            <a:off x="5601487" y="2858798"/>
            <a:ext cx="849584" cy="789886"/>
          </a:xfrm>
          <a:prstGeom prst="straightConnector1">
            <a:avLst/>
          </a:prstGeom>
          <a:noFill/>
          <a:ln w="12700" cap="flat" cmpd="sng" algn="ctr">
            <a:solidFill>
              <a:srgbClr val="0F1C50"/>
            </a:solidFill>
            <a:prstDash val="sysDash"/>
            <a:headEnd type="triangle"/>
            <a:tailEnd type="triangle" w="med" len="med"/>
          </a:ln>
          <a:effectLst/>
        </p:spPr>
      </p:cxnSp>
      <p:cxnSp>
        <p:nvCxnSpPr>
          <p:cNvPr id="368" name="直線矢印コネクタ 367">
            <a:extLst>
              <a:ext uri="{FF2B5EF4-FFF2-40B4-BE49-F238E27FC236}">
                <a16:creationId xmlns:a16="http://schemas.microsoft.com/office/drawing/2014/main" id="{9B4F42C0-E412-C93A-DB53-4895DEFDC66D}"/>
              </a:ext>
            </a:extLst>
          </p:cNvPr>
          <p:cNvCxnSpPr>
            <a:cxnSpLocks/>
            <a:stCxn id="363" idx="1"/>
            <a:endCxn id="359" idx="2"/>
          </p:cNvCxnSpPr>
          <p:nvPr/>
        </p:nvCxnSpPr>
        <p:spPr>
          <a:xfrm flipV="1">
            <a:off x="5601487" y="2859669"/>
            <a:ext cx="1688970" cy="789015"/>
          </a:xfrm>
          <a:prstGeom prst="straightConnector1">
            <a:avLst/>
          </a:prstGeom>
          <a:noFill/>
          <a:ln w="12700" cap="flat" cmpd="sng" algn="ctr">
            <a:solidFill>
              <a:srgbClr val="0F1C50"/>
            </a:solidFill>
            <a:prstDash val="sysDash"/>
            <a:headEnd type="triangle"/>
            <a:tailEnd type="triangle" w="med" len="med"/>
          </a:ln>
          <a:effectLst/>
        </p:spPr>
      </p:cxnSp>
      <p:cxnSp>
        <p:nvCxnSpPr>
          <p:cNvPr id="369" name="直線矢印コネクタ 368">
            <a:extLst>
              <a:ext uri="{FF2B5EF4-FFF2-40B4-BE49-F238E27FC236}">
                <a16:creationId xmlns:a16="http://schemas.microsoft.com/office/drawing/2014/main" id="{08C9F562-27BB-4773-596B-FC90E3D677DC}"/>
              </a:ext>
            </a:extLst>
          </p:cNvPr>
          <p:cNvCxnSpPr>
            <a:cxnSpLocks/>
            <a:stCxn id="354" idx="1"/>
            <a:endCxn id="364" idx="2"/>
          </p:cNvCxnSpPr>
          <p:nvPr/>
        </p:nvCxnSpPr>
        <p:spPr>
          <a:xfrm flipV="1">
            <a:off x="4875026" y="2858798"/>
            <a:ext cx="1576045" cy="779289"/>
          </a:xfrm>
          <a:prstGeom prst="straightConnector1">
            <a:avLst/>
          </a:prstGeom>
          <a:noFill/>
          <a:ln w="12700" cap="flat" cmpd="sng" algn="ctr">
            <a:solidFill>
              <a:srgbClr val="0F1C50"/>
            </a:solidFill>
            <a:prstDash val="sysDash"/>
            <a:headEnd type="triangle"/>
            <a:tailEnd type="triangle" w="med" len="med"/>
          </a:ln>
          <a:effectLst/>
        </p:spPr>
      </p:cxnSp>
      <p:cxnSp>
        <p:nvCxnSpPr>
          <p:cNvPr id="370" name="直線矢印コネクタ 369">
            <a:extLst>
              <a:ext uri="{FF2B5EF4-FFF2-40B4-BE49-F238E27FC236}">
                <a16:creationId xmlns:a16="http://schemas.microsoft.com/office/drawing/2014/main" id="{ABFB409A-C2BC-4160-BC05-FF6900ACD3C5}"/>
              </a:ext>
            </a:extLst>
          </p:cNvPr>
          <p:cNvCxnSpPr>
            <a:cxnSpLocks/>
            <a:stCxn id="364" idx="2"/>
            <a:endCxn id="376" idx="1"/>
          </p:cNvCxnSpPr>
          <p:nvPr/>
        </p:nvCxnSpPr>
        <p:spPr>
          <a:xfrm>
            <a:off x="6451071" y="2858798"/>
            <a:ext cx="397823" cy="789886"/>
          </a:xfrm>
          <a:prstGeom prst="straightConnector1">
            <a:avLst/>
          </a:prstGeom>
          <a:noFill/>
          <a:ln w="12700" cap="flat" cmpd="sng" algn="ctr">
            <a:solidFill>
              <a:srgbClr val="0F1C50"/>
            </a:solidFill>
            <a:prstDash val="sysDash"/>
            <a:headEnd type="triangle"/>
            <a:tailEnd type="triangle" w="med" len="med"/>
          </a:ln>
          <a:effectLst/>
        </p:spPr>
      </p:cxnSp>
      <p:cxnSp>
        <p:nvCxnSpPr>
          <p:cNvPr id="371" name="直線コネクタ 370">
            <a:extLst>
              <a:ext uri="{FF2B5EF4-FFF2-40B4-BE49-F238E27FC236}">
                <a16:creationId xmlns:a16="http://schemas.microsoft.com/office/drawing/2014/main" id="{1D4CFD77-BC98-83C6-E6E7-D7ABF8EF01AF}"/>
              </a:ext>
            </a:extLst>
          </p:cNvPr>
          <p:cNvCxnSpPr>
            <a:cxnSpLocks/>
          </p:cNvCxnSpPr>
          <p:nvPr/>
        </p:nvCxnSpPr>
        <p:spPr>
          <a:xfrm>
            <a:off x="4410470" y="2250378"/>
            <a:ext cx="0" cy="2190175"/>
          </a:xfrm>
          <a:prstGeom prst="line">
            <a:avLst/>
          </a:prstGeom>
          <a:noFill/>
          <a:ln w="9525" cap="flat" cmpd="sng" algn="ctr">
            <a:solidFill>
              <a:srgbClr val="C2CEE6">
                <a:lumMod val="50000"/>
              </a:srgbClr>
            </a:solidFill>
            <a:prstDash val="solid"/>
          </a:ln>
          <a:effectLst/>
        </p:spPr>
      </p:cxnSp>
      <p:cxnSp>
        <p:nvCxnSpPr>
          <p:cNvPr id="372" name="直線コネクタ 371">
            <a:extLst>
              <a:ext uri="{FF2B5EF4-FFF2-40B4-BE49-F238E27FC236}">
                <a16:creationId xmlns:a16="http://schemas.microsoft.com/office/drawing/2014/main" id="{4B0F7957-E288-306E-11E7-F3581CC92F53}"/>
              </a:ext>
            </a:extLst>
          </p:cNvPr>
          <p:cNvCxnSpPr>
            <a:cxnSpLocks/>
          </p:cNvCxnSpPr>
          <p:nvPr/>
        </p:nvCxnSpPr>
        <p:spPr>
          <a:xfrm>
            <a:off x="3575150" y="2250378"/>
            <a:ext cx="0" cy="2190175"/>
          </a:xfrm>
          <a:prstGeom prst="line">
            <a:avLst/>
          </a:prstGeom>
          <a:noFill/>
          <a:ln w="9525" cap="flat" cmpd="sng" algn="ctr">
            <a:solidFill>
              <a:srgbClr val="C2CEE6">
                <a:lumMod val="50000"/>
              </a:srgbClr>
            </a:solidFill>
            <a:prstDash val="solid"/>
          </a:ln>
          <a:effectLst/>
        </p:spPr>
      </p:cxnSp>
      <p:sp>
        <p:nvSpPr>
          <p:cNvPr id="373" name="フローチャート: 磁気ディスク 372">
            <a:extLst>
              <a:ext uri="{FF2B5EF4-FFF2-40B4-BE49-F238E27FC236}">
                <a16:creationId xmlns:a16="http://schemas.microsoft.com/office/drawing/2014/main" id="{23328A6C-E4B7-F8A4-0224-0076AA292500}"/>
              </a:ext>
            </a:extLst>
          </p:cNvPr>
          <p:cNvSpPr/>
          <p:nvPr/>
        </p:nvSpPr>
        <p:spPr>
          <a:xfrm>
            <a:off x="3277462" y="3648684"/>
            <a:ext cx="617805" cy="563988"/>
          </a:xfrm>
          <a:prstGeom prst="flowChartMagneticDisk">
            <a:avLst/>
          </a:prstGeom>
          <a:solidFill>
            <a:srgbClr val="FFFFFF">
              <a:lumMod val="85000"/>
            </a:srgbClr>
          </a:solidFill>
          <a:ln w="9525" cap="flat" cmpd="sng" algn="ctr">
            <a:solidFill>
              <a:srgbClr val="FFFFFF">
                <a:lumMod val="50000"/>
              </a:srgbClr>
            </a:solidFill>
            <a:prstDash val="solid"/>
          </a:ln>
          <a:effectLst/>
        </p:spPr>
        <p:txBody>
          <a:bodyPr rot="0" spcFirstLastPara="0" vertOverflow="overflow" horzOverflow="overflow" vert="horz" wrap="none" lIns="89533" tIns="35249" rIns="89533" bIns="44767" numCol="1" spcCol="0" rtlCol="0" fromWordArt="0" anchor="t" anchorCtr="0" forceAA="0" compatLnSpc="1">
            <a:prstTxWarp prst="textNoShape">
              <a:avLst/>
            </a:prstTxWarp>
            <a:noAutofit/>
          </a:bodyPr>
          <a:lstStyle/>
          <a:p>
            <a:pPr algn="ctr" defTabSz="895327">
              <a:lnSpc>
                <a:spcPct val="90000"/>
              </a:lnSpc>
              <a:defRPr/>
            </a:pPr>
            <a:r>
              <a:rPr lang="ja-JP" altLang="en-US" sz="1089"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一時表</a:t>
            </a:r>
          </a:p>
        </p:txBody>
      </p:sp>
      <p:cxnSp>
        <p:nvCxnSpPr>
          <p:cNvPr id="374" name="直線コネクタ 373">
            <a:extLst>
              <a:ext uri="{FF2B5EF4-FFF2-40B4-BE49-F238E27FC236}">
                <a16:creationId xmlns:a16="http://schemas.microsoft.com/office/drawing/2014/main" id="{69F5C89B-8E18-D72D-28A3-95660CDB1048}"/>
              </a:ext>
            </a:extLst>
          </p:cNvPr>
          <p:cNvCxnSpPr>
            <a:cxnSpLocks/>
          </p:cNvCxnSpPr>
          <p:nvPr/>
        </p:nvCxnSpPr>
        <p:spPr>
          <a:xfrm>
            <a:off x="2660755" y="2250378"/>
            <a:ext cx="0" cy="2190175"/>
          </a:xfrm>
          <a:prstGeom prst="line">
            <a:avLst/>
          </a:prstGeom>
          <a:noFill/>
          <a:ln w="9525" cap="flat" cmpd="sng" algn="ctr">
            <a:solidFill>
              <a:srgbClr val="C2CEE6">
                <a:lumMod val="50000"/>
              </a:srgbClr>
            </a:solidFill>
            <a:prstDash val="solid"/>
          </a:ln>
          <a:effectLst/>
        </p:spPr>
      </p:cxnSp>
      <p:cxnSp>
        <p:nvCxnSpPr>
          <p:cNvPr id="375" name="直線コネクタ 374">
            <a:extLst>
              <a:ext uri="{FF2B5EF4-FFF2-40B4-BE49-F238E27FC236}">
                <a16:creationId xmlns:a16="http://schemas.microsoft.com/office/drawing/2014/main" id="{2928BA4D-D871-7D65-783A-77FCCC65BE85}"/>
              </a:ext>
            </a:extLst>
          </p:cNvPr>
          <p:cNvCxnSpPr>
            <a:cxnSpLocks/>
          </p:cNvCxnSpPr>
          <p:nvPr/>
        </p:nvCxnSpPr>
        <p:spPr>
          <a:xfrm>
            <a:off x="6893073" y="2244539"/>
            <a:ext cx="0" cy="2190175"/>
          </a:xfrm>
          <a:prstGeom prst="line">
            <a:avLst/>
          </a:prstGeom>
          <a:noFill/>
          <a:ln w="9525" cap="flat" cmpd="sng" algn="ctr">
            <a:solidFill>
              <a:srgbClr val="C2CEE6">
                <a:lumMod val="50000"/>
              </a:srgbClr>
            </a:solidFill>
            <a:prstDash val="solid"/>
          </a:ln>
          <a:effectLst/>
        </p:spPr>
      </p:cxnSp>
      <p:sp>
        <p:nvSpPr>
          <p:cNvPr id="376" name="フローチャート: 磁気ディスク 375">
            <a:extLst>
              <a:ext uri="{FF2B5EF4-FFF2-40B4-BE49-F238E27FC236}">
                <a16:creationId xmlns:a16="http://schemas.microsoft.com/office/drawing/2014/main" id="{C660794F-B268-4DE2-97FA-94286F3C2DB6}"/>
              </a:ext>
            </a:extLst>
          </p:cNvPr>
          <p:cNvSpPr/>
          <p:nvPr/>
        </p:nvSpPr>
        <p:spPr>
          <a:xfrm>
            <a:off x="6514026" y="3648684"/>
            <a:ext cx="669736" cy="563988"/>
          </a:xfrm>
          <a:prstGeom prst="flowChartMagneticDisk">
            <a:avLst/>
          </a:prstGeom>
          <a:solidFill>
            <a:srgbClr val="FFFFFF">
              <a:lumMod val="85000"/>
            </a:srgbClr>
          </a:solidFill>
          <a:ln w="9525" cap="flat" cmpd="sng" algn="ctr">
            <a:solidFill>
              <a:srgbClr val="FFFFFF">
                <a:lumMod val="50000"/>
              </a:srgbClr>
            </a:solidFill>
            <a:prstDash val="solid"/>
          </a:ln>
          <a:effectLst/>
        </p:spPr>
        <p:txBody>
          <a:bodyPr rot="0" spcFirstLastPara="0" vertOverflow="overflow" horzOverflow="overflow" vert="horz" wrap="none" lIns="89533" tIns="35249" rIns="89533" bIns="44767" numCol="1" spcCol="0" rtlCol="0" fromWordArt="0" anchor="t" anchorCtr="0" forceAA="0" compatLnSpc="1">
            <a:prstTxWarp prst="textNoShape">
              <a:avLst/>
            </a:prstTxWarp>
            <a:noAutofit/>
          </a:bodyPr>
          <a:lstStyle/>
          <a:p>
            <a:pPr algn="ctr" defTabSz="895327">
              <a:lnSpc>
                <a:spcPct val="90000"/>
              </a:lnSpc>
              <a:defRPr/>
            </a:pPr>
            <a:r>
              <a:rPr lang="ja-JP" altLang="en-US"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二次利用</a:t>
            </a:r>
            <a:endParaRPr lang="en-US" altLang="ja-JP"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a:p>
            <a:pPr algn="ctr" defTabSz="895327">
              <a:lnSpc>
                <a:spcPct val="90000"/>
              </a:lnSpc>
              <a:defRPr/>
            </a:pPr>
            <a:r>
              <a:rPr lang="en-US" altLang="ja-JP"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DB</a:t>
            </a:r>
          </a:p>
        </p:txBody>
      </p:sp>
      <p:sp>
        <p:nvSpPr>
          <p:cNvPr id="377" name="テキスト ボックス 376">
            <a:extLst>
              <a:ext uri="{FF2B5EF4-FFF2-40B4-BE49-F238E27FC236}">
                <a16:creationId xmlns:a16="http://schemas.microsoft.com/office/drawing/2014/main" id="{EB310F70-C459-6512-A82F-02BF5DADA023}"/>
              </a:ext>
            </a:extLst>
          </p:cNvPr>
          <p:cNvSpPr txBox="1"/>
          <p:nvPr/>
        </p:nvSpPr>
        <p:spPr>
          <a:xfrm>
            <a:off x="7773891" y="2464823"/>
            <a:ext cx="584955" cy="387741"/>
          </a:xfrm>
          <a:prstGeom prst="rect">
            <a:avLst/>
          </a:prstGeom>
          <a:solidFill>
            <a:srgbClr val="002060"/>
          </a:solidFill>
          <a:effectLst>
            <a:outerShdw blurRad="50800" dist="38100" dir="2700000" algn="tl" rotWithShape="0">
              <a:prstClr val="black">
                <a:alpha val="40000"/>
              </a:prstClr>
            </a:outerShdw>
          </a:effectLst>
        </p:spPr>
        <p:txBody>
          <a:bodyPr wrap="none" lIns="85070" tIns="42534" rIns="85070" bIns="42534" rtlCol="0" anchor="ctr" anchorCtr="0">
            <a:noAutofit/>
          </a:bodyPr>
          <a:lstStyle/>
          <a:p>
            <a:pPr algn="ctr" defTabSz="895327"/>
            <a:r>
              <a:rPr lang="ja-JP" altLang="en-US" sz="953" dirty="0">
                <a:solidFill>
                  <a:srgbClr val="FFFFFF"/>
                </a:solidFill>
                <a:latin typeface="Segoe UI" panose="020B0502040204020203" pitchFamily="34" charset="0"/>
                <a:ea typeface="Meiryo UI" panose="020B0604030504040204" pitchFamily="50" charset="-128"/>
                <a:cs typeface="Meiryo UI" panose="020B0604030504040204" pitchFamily="50" charset="-128"/>
              </a:rPr>
              <a:t>オプトアウト</a:t>
            </a:r>
          </a:p>
          <a:p>
            <a:pPr algn="ctr" defTabSz="895327"/>
            <a:r>
              <a:rPr lang="ja-JP" altLang="en-US" sz="953" dirty="0">
                <a:solidFill>
                  <a:srgbClr val="FFFFFF"/>
                </a:solidFill>
                <a:latin typeface="Segoe UI" panose="020B0502040204020203" pitchFamily="34" charset="0"/>
                <a:ea typeface="Meiryo UI" panose="020B0604030504040204" pitchFamily="50" charset="-128"/>
                <a:cs typeface="Meiryo UI" panose="020B0604030504040204" pitchFamily="50" charset="-128"/>
              </a:rPr>
              <a:t>削除</a:t>
            </a:r>
            <a:endParaRPr lang="en-US" altLang="ja-JP" sz="953" dirty="0">
              <a:solidFill>
                <a:srgbClr val="FFFFFF"/>
              </a:solidFill>
              <a:latin typeface="Segoe UI" panose="020B0502040204020203" pitchFamily="34" charset="0"/>
              <a:ea typeface="Meiryo UI" panose="020B0604030504040204" pitchFamily="50" charset="-128"/>
              <a:cs typeface="Meiryo UI" panose="020B0604030504040204" pitchFamily="50" charset="-128"/>
            </a:endParaRPr>
          </a:p>
        </p:txBody>
      </p:sp>
      <p:sp>
        <p:nvSpPr>
          <p:cNvPr id="378" name="正方形/長方形 377"/>
          <p:cNvSpPr/>
          <p:nvPr/>
        </p:nvSpPr>
        <p:spPr>
          <a:xfrm>
            <a:off x="6079284" y="2351641"/>
            <a:ext cx="1571579" cy="1955935"/>
          </a:xfrm>
          <a:prstGeom prst="rect">
            <a:avLst/>
          </a:prstGeom>
          <a:noFill/>
          <a:ln w="25400">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653" dirty="0">
              <a:solidFill>
                <a:schemeClr val="tx1"/>
              </a:solidFill>
            </a:endParaRPr>
          </a:p>
        </p:txBody>
      </p:sp>
      <p:sp>
        <p:nvSpPr>
          <p:cNvPr id="84" name="正方形/長方形 83"/>
          <p:cNvSpPr/>
          <p:nvPr/>
        </p:nvSpPr>
        <p:spPr>
          <a:xfrm>
            <a:off x="5266284" y="2351641"/>
            <a:ext cx="652344" cy="1955935"/>
          </a:xfrm>
          <a:prstGeom prst="rect">
            <a:avLst/>
          </a:prstGeom>
          <a:noFill/>
          <a:ln w="25400">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653" dirty="0">
              <a:solidFill>
                <a:schemeClr val="tx1"/>
              </a:solidFill>
            </a:endParaRPr>
          </a:p>
        </p:txBody>
      </p:sp>
      <p:sp>
        <p:nvSpPr>
          <p:cNvPr id="85" name="線吹き出し 1 (枠付き) 84"/>
          <p:cNvSpPr/>
          <p:nvPr/>
        </p:nvSpPr>
        <p:spPr>
          <a:xfrm>
            <a:off x="1256453" y="5124835"/>
            <a:ext cx="3453433" cy="1015292"/>
          </a:xfrm>
          <a:prstGeom prst="borderCallout1">
            <a:avLst>
              <a:gd name="adj1" fmla="val -1405"/>
              <a:gd name="adj2" fmla="val 95628"/>
              <a:gd name="adj3" fmla="val -79295"/>
              <a:gd name="adj4" fmla="val 120534"/>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a:solidFill>
                  <a:schemeClr val="tx1"/>
                </a:solidFill>
                <a:latin typeface="Meiryo UI" panose="020B0604030504040204" pitchFamily="50" charset="-128"/>
                <a:ea typeface="Meiryo UI" panose="020B0604030504040204" pitchFamily="50" charset="-128"/>
              </a:rPr>
              <a:t>①受入時（</a:t>
            </a:r>
            <a:r>
              <a:rPr lang="ja-JP" altLang="en-US" sz="1200" dirty="0" smtClean="0">
                <a:solidFill>
                  <a:schemeClr val="tx1"/>
                </a:solidFill>
                <a:latin typeface="Meiryo UI" panose="020B0604030504040204" pitchFamily="50" charset="-128"/>
                <a:ea typeface="Meiryo UI" panose="020B0604030504040204" pitchFamily="50" charset="-128"/>
              </a:rPr>
              <a:t>取込前</a:t>
            </a:r>
            <a:r>
              <a:rPr lang="ja-JP" altLang="en-US" sz="1200" dirty="0">
                <a:solidFill>
                  <a:schemeClr val="tx1"/>
                </a:solidFill>
                <a:latin typeface="Meiryo UI" panose="020B0604030504040204" pitchFamily="50" charset="-128"/>
                <a:ea typeface="Meiryo UI" panose="020B0604030504040204" pitchFamily="50" charset="-128"/>
              </a:rPr>
              <a:t>確認）</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a:solidFill>
                  <a:schemeClr val="tx1"/>
                </a:solidFill>
                <a:latin typeface="Meiryo UI" panose="020B0604030504040204" pitchFamily="50" charset="-128"/>
                <a:ea typeface="Meiryo UI" panose="020B0604030504040204" pitchFamily="50" charset="-128"/>
              </a:rPr>
              <a:t>取込</a:t>
            </a:r>
            <a:r>
              <a:rPr lang="ja-JP" altLang="en-US" sz="1200" dirty="0" smtClean="0">
                <a:solidFill>
                  <a:schemeClr val="tx1"/>
                </a:solidFill>
                <a:latin typeface="Meiryo UI" panose="020B0604030504040204" pitchFamily="50" charset="-128"/>
                <a:ea typeface="Meiryo UI" panose="020B0604030504040204" pitchFamily="50" charset="-128"/>
              </a:rPr>
              <a:t>対象</a:t>
            </a:r>
            <a:r>
              <a:rPr lang="ja-JP" altLang="en-US" sz="1200" dirty="0">
                <a:solidFill>
                  <a:schemeClr val="tx1"/>
                </a:solidFill>
                <a:latin typeface="Meiryo UI" panose="020B0604030504040204" pitchFamily="50" charset="-128"/>
                <a:ea typeface="Meiryo UI" panose="020B0604030504040204" pitchFamily="50" charset="-128"/>
              </a:rPr>
              <a:t>データ</a:t>
            </a:r>
            <a:r>
              <a:rPr lang="ja-JP" altLang="en-US" sz="1200" dirty="0" smtClean="0">
                <a:solidFill>
                  <a:schemeClr val="tx1"/>
                </a:solidFill>
                <a:latin typeface="Meiryo UI" panose="020B0604030504040204" pitchFamily="50" charset="-128"/>
                <a:ea typeface="Meiryo UI" panose="020B0604030504040204" pitchFamily="50" charset="-128"/>
              </a:rPr>
              <a:t>にオプトアウト対象患者および未通知患者が含まれないことを確認するため、認定</a:t>
            </a:r>
            <a:r>
              <a:rPr lang="ja-JP" altLang="en-US" sz="1200" dirty="0">
                <a:solidFill>
                  <a:schemeClr val="tx1"/>
                </a:solidFill>
                <a:latin typeface="Meiryo UI" panose="020B0604030504040204" pitchFamily="50" charset="-128"/>
                <a:ea typeface="Meiryo UI" panose="020B0604030504040204" pitchFamily="50" charset="-128"/>
              </a:rPr>
              <a:t>領域へ適用</a:t>
            </a:r>
            <a:r>
              <a:rPr lang="ja-JP" altLang="en-US" sz="1200" dirty="0" smtClean="0">
                <a:solidFill>
                  <a:schemeClr val="tx1"/>
                </a:solidFill>
                <a:latin typeface="Meiryo UI" panose="020B0604030504040204" pitchFamily="50" charset="-128"/>
                <a:ea typeface="Meiryo UI" panose="020B0604030504040204" pitchFamily="50" charset="-128"/>
              </a:rPr>
              <a:t>する前に確認する。</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87" name="線吹き出し 1 (枠付き) 86"/>
          <p:cNvSpPr/>
          <p:nvPr/>
        </p:nvSpPr>
        <p:spPr>
          <a:xfrm>
            <a:off x="5266283" y="5124835"/>
            <a:ext cx="3092563" cy="1015292"/>
          </a:xfrm>
          <a:prstGeom prst="borderCallout1">
            <a:avLst>
              <a:gd name="adj1" fmla="val -2688"/>
              <a:gd name="adj2" fmla="val 16546"/>
              <a:gd name="adj3" fmla="val -80749"/>
              <a:gd name="adj4" fmla="val 39261"/>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a:solidFill>
                  <a:schemeClr val="tx1"/>
                </a:solidFill>
                <a:latin typeface="Meiryo UI" panose="020B0604030504040204" pitchFamily="50" charset="-128"/>
                <a:ea typeface="Meiryo UI" panose="020B0604030504040204" pitchFamily="50" charset="-128"/>
              </a:rPr>
              <a:t>②実績（</a:t>
            </a:r>
            <a:r>
              <a:rPr lang="ja-JP" altLang="en-US" sz="1200" dirty="0" smtClean="0">
                <a:solidFill>
                  <a:schemeClr val="tx1"/>
                </a:solidFill>
                <a:latin typeface="Meiryo UI" panose="020B0604030504040204" pitchFamily="50" charset="-128"/>
                <a:ea typeface="Meiryo UI" panose="020B0604030504040204" pitchFamily="50" charset="-128"/>
              </a:rPr>
              <a:t>取込後確認）</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取込後の二次利用</a:t>
            </a:r>
            <a:r>
              <a:rPr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smtClean="0">
                <a:solidFill>
                  <a:schemeClr val="tx1"/>
                </a:solidFill>
                <a:latin typeface="Meiryo UI" panose="020B0604030504040204" pitchFamily="50" charset="-128"/>
                <a:ea typeface="Meiryo UI" panose="020B0604030504040204" pitchFamily="50" charset="-128"/>
              </a:rPr>
              <a:t>データにオプトアウト対象患者および未通知患者が含まれていないことを確認する。</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284275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en-US" altLang="ja-JP" sz="1800" b="1" dirty="0">
                <a:latin typeface="Meiryo UI" panose="020B0604030504040204" pitchFamily="50" charset="-128"/>
                <a:ea typeface="Meiryo UI" panose="020B0604030504040204" pitchFamily="50" charset="-128"/>
              </a:rPr>
              <a:t>[</a:t>
            </a:r>
            <a:r>
              <a:rPr lang="ja-JP" altLang="en-US" sz="1800" b="1" dirty="0">
                <a:latin typeface="Meiryo UI" panose="020B0604030504040204" pitchFamily="50" charset="-128"/>
                <a:ea typeface="Meiryo UI" panose="020B0604030504040204" pitchFamily="50" charset="-128"/>
              </a:rPr>
              <a:t>参考</a:t>
            </a:r>
            <a:r>
              <a:rPr lang="en-US" altLang="ja-JP" sz="1800" b="1" dirty="0">
                <a:latin typeface="Meiryo UI" panose="020B0604030504040204" pitchFamily="50" charset="-128"/>
                <a:ea typeface="Meiryo UI" panose="020B0604030504040204" pitchFamily="50" charset="-128"/>
              </a:rPr>
              <a:t>]</a:t>
            </a:r>
            <a:r>
              <a:rPr lang="ja-JP" altLang="en-US" sz="1800" b="1" dirty="0" smtClean="0">
                <a:latin typeface="Meiryo UI" panose="020B0604030504040204" pitchFamily="50" charset="-128"/>
                <a:ea typeface="Meiryo UI" panose="020B0604030504040204" pitchFamily="50" charset="-128"/>
              </a:rPr>
              <a:t>二次利用</a:t>
            </a:r>
            <a:r>
              <a:rPr lang="en-US" altLang="ja-JP" sz="1800" b="1" dirty="0" smtClean="0">
                <a:latin typeface="Meiryo UI" panose="020B0604030504040204" pitchFamily="50" charset="-128"/>
                <a:ea typeface="Meiryo UI" panose="020B0604030504040204" pitchFamily="50" charset="-128"/>
              </a:rPr>
              <a:t>DB</a:t>
            </a:r>
            <a:r>
              <a:rPr lang="ja-JP" altLang="en-US" sz="1800" b="1" dirty="0" smtClean="0">
                <a:latin typeface="Meiryo UI" panose="020B0604030504040204" pitchFamily="50" charset="-128"/>
                <a:ea typeface="Meiryo UI" panose="020B0604030504040204" pitchFamily="50" charset="-128"/>
              </a:rPr>
              <a:t>での妥当性確認における未通知患者特定方法</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における取込後確認時に、未通知患者を特定するためのロジックは、</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全データソースの診療年月と取込年月を基準に判定を行っている。</a:t>
            </a:r>
            <a:endParaRPr lang="en-US" altLang="ja-JP" dirty="0" smtClean="0">
              <a:latin typeface="Meiryo UI" panose="020B0604030504040204" pitchFamily="50" charset="-128"/>
              <a:ea typeface="Meiryo UI" panose="020B0604030504040204" pitchFamily="50" charset="-128"/>
            </a:endParaRPr>
          </a:p>
        </p:txBody>
      </p:sp>
      <p:sp>
        <p:nvSpPr>
          <p:cNvPr id="75" name="円柱 74">
            <a:extLst>
              <a:ext uri="{FF2B5EF4-FFF2-40B4-BE49-F238E27FC236}">
                <a16:creationId xmlns:a16="http://schemas.microsoft.com/office/drawing/2014/main" id="{FA02AB29-A7D5-45A5-889B-84232A9D4593}"/>
              </a:ext>
            </a:extLst>
          </p:cNvPr>
          <p:cNvSpPr/>
          <p:nvPr/>
        </p:nvSpPr>
        <p:spPr>
          <a:xfrm>
            <a:off x="741227" y="1445404"/>
            <a:ext cx="6794923" cy="1478642"/>
          </a:xfrm>
          <a:prstGeom prst="can">
            <a:avLst>
              <a:gd name="adj" fmla="val 15236"/>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27453"/>
            <a:r>
              <a:rPr lang="ja-JP" altLang="en-US" sz="1371" dirty="0">
                <a:solidFill>
                  <a:prstClr val="black"/>
                </a:solidFill>
                <a:latin typeface="+mn-ea"/>
              </a:rPr>
              <a:t>取込前確認</a:t>
            </a:r>
            <a:r>
              <a:rPr lang="en-US" altLang="ja-JP" sz="1371" dirty="0">
                <a:solidFill>
                  <a:prstClr val="black"/>
                </a:solidFill>
                <a:latin typeface="+mn-ea"/>
              </a:rPr>
              <a:t>DB</a:t>
            </a:r>
            <a:r>
              <a:rPr lang="ja-JP" altLang="en-US" sz="1371" dirty="0">
                <a:solidFill>
                  <a:prstClr val="black"/>
                </a:solidFill>
                <a:latin typeface="+mn-ea"/>
              </a:rPr>
              <a:t>および二次利用</a:t>
            </a:r>
            <a:r>
              <a:rPr lang="en-US" altLang="ja-JP" sz="1371" dirty="0">
                <a:solidFill>
                  <a:prstClr val="black"/>
                </a:solidFill>
                <a:latin typeface="+mn-ea"/>
              </a:rPr>
              <a:t>DB</a:t>
            </a:r>
            <a:r>
              <a:rPr lang="ja-JP" altLang="en-US" sz="1371" dirty="0">
                <a:solidFill>
                  <a:prstClr val="black"/>
                </a:solidFill>
                <a:latin typeface="+mn-ea"/>
              </a:rPr>
              <a:t>（全データ）</a:t>
            </a:r>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p:txBody>
      </p:sp>
      <p:sp>
        <p:nvSpPr>
          <p:cNvPr id="77" name="円柱 76">
            <a:extLst>
              <a:ext uri="{FF2B5EF4-FFF2-40B4-BE49-F238E27FC236}">
                <a16:creationId xmlns:a16="http://schemas.microsoft.com/office/drawing/2014/main" id="{FA02AB29-A7D5-45A5-889B-84232A9D4593}"/>
              </a:ext>
            </a:extLst>
          </p:cNvPr>
          <p:cNvSpPr/>
          <p:nvPr/>
        </p:nvSpPr>
        <p:spPr>
          <a:xfrm>
            <a:off x="952342" y="2010524"/>
            <a:ext cx="1280821" cy="795850"/>
          </a:xfrm>
          <a:prstGeom prst="can">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27453"/>
            <a:r>
              <a:rPr lang="en-US" altLang="ja-JP" sz="1371" dirty="0">
                <a:solidFill>
                  <a:prstClr val="black"/>
                </a:solidFill>
                <a:latin typeface="Meiryo UI" panose="020B0604030504040204" pitchFamily="50" charset="-128"/>
                <a:ea typeface="Meiryo UI" panose="020B0604030504040204" pitchFamily="50" charset="-128"/>
              </a:rPr>
              <a:t>DPC</a:t>
            </a:r>
            <a:r>
              <a:rPr lang="ja-JP" altLang="en-US" sz="1371" dirty="0">
                <a:solidFill>
                  <a:prstClr val="black"/>
                </a:solidFill>
                <a:latin typeface="Meiryo UI" panose="020B0604030504040204" pitchFamily="50" charset="-128"/>
                <a:ea typeface="Meiryo UI" panose="020B0604030504040204" pitchFamily="50" charset="-128"/>
              </a:rPr>
              <a:t>調査</a:t>
            </a:r>
            <a:r>
              <a:rPr lang="en-US" altLang="ja-JP" sz="1371" dirty="0">
                <a:solidFill>
                  <a:prstClr val="black"/>
                </a:solidFill>
                <a:latin typeface="Meiryo UI" panose="020B0604030504040204" pitchFamily="50" charset="-128"/>
                <a:ea typeface="Meiryo UI" panose="020B0604030504040204" pitchFamily="50" charset="-128"/>
              </a:rPr>
              <a:t/>
            </a:r>
            <a:br>
              <a:rPr lang="en-US" altLang="ja-JP" sz="1371" dirty="0">
                <a:solidFill>
                  <a:prstClr val="black"/>
                </a:solidFill>
                <a:latin typeface="Meiryo UI" panose="020B0604030504040204" pitchFamily="50" charset="-128"/>
                <a:ea typeface="Meiryo UI" panose="020B0604030504040204" pitchFamily="50" charset="-128"/>
              </a:rPr>
            </a:br>
            <a:r>
              <a:rPr lang="ja-JP" altLang="en-US" sz="1371" dirty="0">
                <a:solidFill>
                  <a:prstClr val="black"/>
                </a:solidFill>
                <a:latin typeface="Meiryo UI" panose="020B0604030504040204" pitchFamily="50" charset="-128"/>
                <a:ea typeface="Meiryo UI" panose="020B0604030504040204" pitchFamily="50" charset="-128"/>
              </a:rPr>
              <a:t>データ</a:t>
            </a:r>
            <a:endParaRPr lang="en-US" altLang="ja-JP" sz="1371" dirty="0">
              <a:solidFill>
                <a:prstClr val="black"/>
              </a:solidFill>
              <a:latin typeface="Meiryo UI" panose="020B0604030504040204" pitchFamily="50" charset="-128"/>
              <a:ea typeface="Meiryo UI" panose="020B0604030504040204" pitchFamily="50" charset="-128"/>
            </a:endParaRPr>
          </a:p>
        </p:txBody>
      </p:sp>
      <p:sp>
        <p:nvSpPr>
          <p:cNvPr id="78" name="円柱 77">
            <a:extLst>
              <a:ext uri="{FF2B5EF4-FFF2-40B4-BE49-F238E27FC236}">
                <a16:creationId xmlns:a16="http://schemas.microsoft.com/office/drawing/2014/main" id="{FA02AB29-A7D5-45A5-889B-84232A9D4593}"/>
              </a:ext>
            </a:extLst>
          </p:cNvPr>
          <p:cNvSpPr/>
          <p:nvPr/>
        </p:nvSpPr>
        <p:spPr>
          <a:xfrm>
            <a:off x="3607413" y="2010524"/>
            <a:ext cx="1280821" cy="795850"/>
          </a:xfrm>
          <a:prstGeom prst="can">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ja-JP" altLang="en-US" sz="1371" dirty="0" smtClean="0">
                <a:solidFill>
                  <a:srgbClr val="000000"/>
                </a:solidFill>
                <a:latin typeface="Meiryo UI" panose="020B0604030504040204" pitchFamily="50" charset="-128"/>
                <a:ea typeface="Meiryo UI" panose="020B0604030504040204" pitchFamily="50" charset="-128"/>
              </a:rPr>
              <a:t>レセプト</a:t>
            </a:r>
            <a:endParaRPr lang="en-US" altLang="ja-JP" sz="1371" dirty="0" smtClean="0">
              <a:solidFill>
                <a:srgbClr val="000000"/>
              </a:solidFill>
              <a:latin typeface="Meiryo UI" panose="020B0604030504040204" pitchFamily="50" charset="-128"/>
              <a:ea typeface="Meiryo UI" panose="020B0604030504040204" pitchFamily="50" charset="-128"/>
            </a:endParaRPr>
          </a:p>
          <a:p>
            <a:pPr algn="ctr" fontAlgn="ctr"/>
            <a:r>
              <a:rPr lang="ja-JP" altLang="en-US" sz="1371" dirty="0" smtClean="0">
                <a:solidFill>
                  <a:srgbClr val="000000"/>
                </a:solidFill>
                <a:latin typeface="Meiryo UI" panose="020B0604030504040204" pitchFamily="50" charset="-128"/>
                <a:ea typeface="Meiryo UI" panose="020B0604030504040204" pitchFamily="50" charset="-128"/>
              </a:rPr>
              <a:t>データ</a:t>
            </a:r>
            <a:endParaRPr lang="en-US" altLang="ja-JP" sz="1371" dirty="0">
              <a:solidFill>
                <a:srgbClr val="000000"/>
              </a:solidFill>
              <a:latin typeface="Meiryo UI" panose="020B0604030504040204" pitchFamily="50" charset="-128"/>
              <a:ea typeface="Meiryo UI" panose="020B0604030504040204" pitchFamily="50" charset="-128"/>
            </a:endParaRPr>
          </a:p>
        </p:txBody>
      </p:sp>
      <p:sp>
        <p:nvSpPr>
          <p:cNvPr id="79" name="円柱 78">
            <a:extLst>
              <a:ext uri="{FF2B5EF4-FFF2-40B4-BE49-F238E27FC236}">
                <a16:creationId xmlns:a16="http://schemas.microsoft.com/office/drawing/2014/main" id="{FA02AB29-A7D5-45A5-889B-84232A9D4593}"/>
              </a:ext>
            </a:extLst>
          </p:cNvPr>
          <p:cNvSpPr/>
          <p:nvPr/>
        </p:nvSpPr>
        <p:spPr>
          <a:xfrm>
            <a:off x="6038792" y="2010524"/>
            <a:ext cx="1280821" cy="795850"/>
          </a:xfrm>
          <a:prstGeom prst="can">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ja-JP" altLang="en-US" sz="1371" dirty="0">
                <a:solidFill>
                  <a:srgbClr val="000000"/>
                </a:solidFill>
                <a:latin typeface="Meiryo UI" panose="020B0604030504040204" pitchFamily="50" charset="-128"/>
                <a:ea typeface="Meiryo UI" panose="020B0604030504040204" pitchFamily="50" charset="-128"/>
              </a:rPr>
              <a:t>電子カルテ</a:t>
            </a:r>
            <a:r>
              <a:rPr lang="en-US" altLang="ja-JP" sz="1371" dirty="0">
                <a:solidFill>
                  <a:srgbClr val="000000"/>
                </a:solidFill>
                <a:latin typeface="Meiryo UI" panose="020B0604030504040204" pitchFamily="50" charset="-128"/>
                <a:ea typeface="Meiryo UI" panose="020B0604030504040204" pitchFamily="50" charset="-128"/>
              </a:rPr>
              <a:t/>
            </a:r>
            <a:br>
              <a:rPr lang="en-US" altLang="ja-JP" sz="1371" dirty="0">
                <a:solidFill>
                  <a:srgbClr val="000000"/>
                </a:solidFill>
                <a:latin typeface="Meiryo UI" panose="020B0604030504040204" pitchFamily="50" charset="-128"/>
                <a:ea typeface="Meiryo UI" panose="020B0604030504040204" pitchFamily="50" charset="-128"/>
              </a:rPr>
            </a:br>
            <a:r>
              <a:rPr lang="ja-JP" altLang="en-US" sz="1371" dirty="0">
                <a:solidFill>
                  <a:srgbClr val="000000"/>
                </a:solidFill>
                <a:latin typeface="Meiryo UI" panose="020B0604030504040204" pitchFamily="50" charset="-128"/>
                <a:ea typeface="Meiryo UI" panose="020B0604030504040204" pitchFamily="50" charset="-128"/>
              </a:rPr>
              <a:t>データ</a:t>
            </a:r>
          </a:p>
        </p:txBody>
      </p:sp>
      <p:cxnSp>
        <p:nvCxnSpPr>
          <p:cNvPr id="80" name="直線矢印コネクタ 79"/>
          <p:cNvCxnSpPr>
            <a:stCxn id="79" idx="3"/>
          </p:cNvCxnSpPr>
          <p:nvPr/>
        </p:nvCxnSpPr>
        <p:spPr>
          <a:xfrm>
            <a:off x="6679203" y="2806373"/>
            <a:ext cx="0" cy="1515718"/>
          </a:xfrm>
          <a:prstGeom prst="straightConnector1">
            <a:avLst/>
          </a:prstGeom>
          <a:ln w="571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1" name="正方形/長方形 80"/>
          <p:cNvSpPr/>
          <p:nvPr/>
        </p:nvSpPr>
        <p:spPr>
          <a:xfrm>
            <a:off x="569180" y="4332905"/>
            <a:ext cx="7118856" cy="331319"/>
          </a:xfrm>
          <a:prstGeom prst="rect">
            <a:avLst/>
          </a:prstGeom>
          <a:solidFill>
            <a:schemeClr val="accent2">
              <a:lumMod val="10000"/>
              <a:lumOff val="9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5249" tIns="35249" rIns="35249" bIns="35249" numCol="1" spcCol="0" rtlCol="0" fromWordArt="0" anchor="ctr" anchorCtr="0" forceAA="0" compatLnSpc="1">
            <a:prstTxWarp prst="textNoShape">
              <a:avLst/>
            </a:prstTxWarp>
            <a:noAutofit/>
          </a:bodyPr>
          <a:lstStyle/>
          <a:p>
            <a:pPr algn="ctr"/>
            <a:r>
              <a:rPr lang="en-US" altLang="ja-JP" sz="1371" dirty="0">
                <a:solidFill>
                  <a:schemeClr val="tx1"/>
                </a:solidFill>
              </a:rPr>
              <a:t>STEP</a:t>
            </a:r>
            <a:r>
              <a:rPr lang="ja-JP" altLang="en-US" sz="1371" dirty="0">
                <a:solidFill>
                  <a:schemeClr val="tx1"/>
                </a:solidFill>
              </a:rPr>
              <a:t>２：全患者の診療日一覧の作成</a:t>
            </a:r>
          </a:p>
        </p:txBody>
      </p:sp>
      <p:sp>
        <p:nvSpPr>
          <p:cNvPr id="82" name="正方形/長方形 81"/>
          <p:cNvSpPr/>
          <p:nvPr/>
        </p:nvSpPr>
        <p:spPr>
          <a:xfrm>
            <a:off x="569180" y="6061391"/>
            <a:ext cx="7118856" cy="331319"/>
          </a:xfrm>
          <a:prstGeom prst="rect">
            <a:avLst/>
          </a:prstGeom>
          <a:solidFill>
            <a:schemeClr val="accent2">
              <a:lumMod val="10000"/>
              <a:lumOff val="9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5249" tIns="35249" rIns="35249" bIns="35249" numCol="1" spcCol="0" rtlCol="0" fromWordArt="0" anchor="ctr" anchorCtr="0" forceAA="0" compatLnSpc="1">
            <a:prstTxWarp prst="textNoShape">
              <a:avLst/>
            </a:prstTxWarp>
            <a:noAutofit/>
          </a:bodyPr>
          <a:lstStyle/>
          <a:p>
            <a:pPr algn="ctr"/>
            <a:r>
              <a:rPr lang="en-US" altLang="ja-JP" sz="1371" dirty="0">
                <a:solidFill>
                  <a:schemeClr val="tx1"/>
                </a:solidFill>
              </a:rPr>
              <a:t>STEP</a:t>
            </a:r>
            <a:r>
              <a:rPr lang="ja-JP" altLang="en-US" sz="1371" dirty="0">
                <a:solidFill>
                  <a:schemeClr val="tx1"/>
                </a:solidFill>
              </a:rPr>
              <a:t>３：未通知対象データの特定</a:t>
            </a:r>
          </a:p>
        </p:txBody>
      </p:sp>
      <p:cxnSp>
        <p:nvCxnSpPr>
          <p:cNvPr id="83" name="直線矢印コネクタ 82"/>
          <p:cNvCxnSpPr>
            <a:stCxn id="77" idx="3"/>
          </p:cNvCxnSpPr>
          <p:nvPr/>
        </p:nvCxnSpPr>
        <p:spPr>
          <a:xfrm flipH="1">
            <a:off x="1574882" y="2806373"/>
            <a:ext cx="0" cy="1515718"/>
          </a:xfrm>
          <a:prstGeom prst="straightConnector1">
            <a:avLst/>
          </a:prstGeom>
          <a:ln w="571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6" name="直線矢印コネクタ 85"/>
          <p:cNvCxnSpPr>
            <a:stCxn id="78" idx="3"/>
          </p:cNvCxnSpPr>
          <p:nvPr/>
        </p:nvCxnSpPr>
        <p:spPr>
          <a:xfrm>
            <a:off x="4247824" y="2806373"/>
            <a:ext cx="0" cy="1515718"/>
          </a:xfrm>
          <a:prstGeom prst="straightConnector1">
            <a:avLst/>
          </a:prstGeom>
          <a:ln w="571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8" name="直線矢印コネクタ 87"/>
          <p:cNvCxnSpPr/>
          <p:nvPr/>
        </p:nvCxnSpPr>
        <p:spPr>
          <a:xfrm>
            <a:off x="4247824" y="4664225"/>
            <a:ext cx="0" cy="1386812"/>
          </a:xfrm>
          <a:prstGeom prst="straightConnector1">
            <a:avLst/>
          </a:prstGeom>
          <a:ln w="571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9" name="正方形/長方形 88"/>
          <p:cNvSpPr/>
          <p:nvPr/>
        </p:nvSpPr>
        <p:spPr>
          <a:xfrm>
            <a:off x="581347" y="3165493"/>
            <a:ext cx="7049209" cy="303264"/>
          </a:xfrm>
          <a:prstGeom prst="rect">
            <a:avLst/>
          </a:prstGeom>
          <a:solidFill>
            <a:schemeClr val="accent2">
              <a:lumMod val="10000"/>
              <a:lumOff val="9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5249" tIns="35249" rIns="35249" bIns="35249" numCol="1" spcCol="0" rtlCol="0" fromWordArt="0" anchor="ctr" anchorCtr="0" forceAA="0" compatLnSpc="1">
            <a:prstTxWarp prst="textNoShape">
              <a:avLst/>
            </a:prstTxWarp>
            <a:noAutofit/>
          </a:bodyPr>
          <a:lstStyle/>
          <a:p>
            <a:pPr algn="ctr"/>
            <a:r>
              <a:rPr lang="en-US" altLang="ja-JP" sz="1371" dirty="0">
                <a:solidFill>
                  <a:schemeClr val="tx1"/>
                </a:solidFill>
              </a:rPr>
              <a:t>STEP</a:t>
            </a:r>
            <a:r>
              <a:rPr lang="ja-JP" altLang="en-US" sz="1371" dirty="0">
                <a:solidFill>
                  <a:schemeClr val="tx1"/>
                </a:solidFill>
              </a:rPr>
              <a:t>１：診療年月情報の抽出</a:t>
            </a:r>
            <a:endParaRPr lang="en-US" altLang="ja-JP" sz="1371" dirty="0">
              <a:solidFill>
                <a:schemeClr val="tx1"/>
              </a:solidFill>
            </a:endParaRPr>
          </a:p>
        </p:txBody>
      </p:sp>
      <p:graphicFrame>
        <p:nvGraphicFramePr>
          <p:cNvPr id="90" name="コンテンツ プレースホルダー 3"/>
          <p:cNvGraphicFramePr>
            <a:graphicFrameLocks noGrp="1"/>
          </p:cNvGraphicFramePr>
          <p:nvPr>
            <p:ph idx="1"/>
            <p:extLst/>
          </p:nvPr>
        </p:nvGraphicFramePr>
        <p:xfrm>
          <a:off x="212225" y="3680419"/>
          <a:ext cx="2608444" cy="402899"/>
        </p:xfrm>
        <a:graphic>
          <a:graphicData uri="http://schemas.openxmlformats.org/drawingml/2006/table">
            <a:tbl>
              <a:tblPr firstRow="1" bandRow="1">
                <a:tableStyleId>{5C22544A-7EE6-4342-B048-85BDC9FD1C3A}</a:tableStyleId>
              </a:tblPr>
              <a:tblGrid>
                <a:gridCol w="1057477">
                  <a:extLst>
                    <a:ext uri="{9D8B030D-6E8A-4147-A177-3AD203B41FA5}">
                      <a16:colId xmlns:a16="http://schemas.microsoft.com/office/drawing/2014/main" val="3800006013"/>
                    </a:ext>
                  </a:extLst>
                </a:gridCol>
                <a:gridCol w="704985">
                  <a:extLst>
                    <a:ext uri="{9D8B030D-6E8A-4147-A177-3AD203B41FA5}">
                      <a16:colId xmlns:a16="http://schemas.microsoft.com/office/drawing/2014/main" val="4231270458"/>
                    </a:ext>
                  </a:extLst>
                </a:gridCol>
                <a:gridCol w="845982">
                  <a:extLst>
                    <a:ext uri="{9D8B030D-6E8A-4147-A177-3AD203B41FA5}">
                      <a16:colId xmlns:a16="http://schemas.microsoft.com/office/drawing/2014/main" val="3948446511"/>
                    </a:ext>
                  </a:extLst>
                </a:gridCol>
              </a:tblGrid>
              <a:tr h="402899">
                <a:tc>
                  <a:txBody>
                    <a:bodyPr/>
                    <a:lstStyle/>
                    <a:p>
                      <a:r>
                        <a:rPr kumimoji="1" lang="ja-JP" altLang="en-US" sz="1000" dirty="0" smtClean="0">
                          <a:solidFill>
                            <a:schemeClr val="tx1"/>
                          </a:solidFill>
                        </a:rPr>
                        <a:t>データ識別番号</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取込年月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診療年月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2808377"/>
                  </a:ext>
                </a:extLst>
              </a:tr>
            </a:tbl>
          </a:graphicData>
        </a:graphic>
      </p:graphicFrame>
      <p:graphicFrame>
        <p:nvGraphicFramePr>
          <p:cNvPr id="91" name="コンテンツ プレースホルダー 3"/>
          <p:cNvGraphicFramePr>
            <a:graphicFrameLocks/>
          </p:cNvGraphicFramePr>
          <p:nvPr>
            <p:extLst/>
          </p:nvPr>
        </p:nvGraphicFramePr>
        <p:xfrm>
          <a:off x="2992127" y="3680419"/>
          <a:ext cx="2326451" cy="402899"/>
        </p:xfrm>
        <a:graphic>
          <a:graphicData uri="http://schemas.openxmlformats.org/drawingml/2006/table">
            <a:tbl>
              <a:tblPr firstRow="1" bandRow="1">
                <a:tableStyleId>{5C22544A-7EE6-4342-B048-85BDC9FD1C3A}</a:tableStyleId>
              </a:tblPr>
              <a:tblGrid>
                <a:gridCol w="775484">
                  <a:extLst>
                    <a:ext uri="{9D8B030D-6E8A-4147-A177-3AD203B41FA5}">
                      <a16:colId xmlns:a16="http://schemas.microsoft.com/office/drawing/2014/main" val="3800006013"/>
                    </a:ext>
                  </a:extLst>
                </a:gridCol>
                <a:gridCol w="704985">
                  <a:extLst>
                    <a:ext uri="{9D8B030D-6E8A-4147-A177-3AD203B41FA5}">
                      <a16:colId xmlns:a16="http://schemas.microsoft.com/office/drawing/2014/main" val="4231270458"/>
                    </a:ext>
                  </a:extLst>
                </a:gridCol>
                <a:gridCol w="845982">
                  <a:extLst>
                    <a:ext uri="{9D8B030D-6E8A-4147-A177-3AD203B41FA5}">
                      <a16:colId xmlns:a16="http://schemas.microsoft.com/office/drawing/2014/main" val="3948446511"/>
                    </a:ext>
                  </a:extLst>
                </a:gridCol>
              </a:tblGrid>
              <a:tr h="402899">
                <a:tc>
                  <a:txBody>
                    <a:bodyPr/>
                    <a:lstStyle/>
                    <a:p>
                      <a:r>
                        <a:rPr kumimoji="1" lang="ja-JP" altLang="en-US" sz="1000" dirty="0" smtClean="0">
                          <a:solidFill>
                            <a:schemeClr val="tx1"/>
                          </a:solidFill>
                        </a:rPr>
                        <a:t>カルテ番号</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取込年月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診療年月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2808377"/>
                  </a:ext>
                </a:extLst>
              </a:tr>
            </a:tbl>
          </a:graphicData>
        </a:graphic>
      </p:graphicFrame>
      <p:graphicFrame>
        <p:nvGraphicFramePr>
          <p:cNvPr id="92" name="コンテンツ プレースホルダー 3"/>
          <p:cNvGraphicFramePr>
            <a:graphicFrameLocks/>
          </p:cNvGraphicFramePr>
          <p:nvPr>
            <p:extLst/>
          </p:nvPr>
        </p:nvGraphicFramePr>
        <p:xfrm>
          <a:off x="5480353" y="3665448"/>
          <a:ext cx="2150204" cy="246216"/>
        </p:xfrm>
        <a:graphic>
          <a:graphicData uri="http://schemas.openxmlformats.org/drawingml/2006/table">
            <a:tbl>
              <a:tblPr firstRow="1" bandRow="1">
                <a:tableStyleId>{5C22544A-7EE6-4342-B048-85BDC9FD1C3A}</a:tableStyleId>
              </a:tblPr>
              <a:tblGrid>
                <a:gridCol w="599237">
                  <a:extLst>
                    <a:ext uri="{9D8B030D-6E8A-4147-A177-3AD203B41FA5}">
                      <a16:colId xmlns:a16="http://schemas.microsoft.com/office/drawing/2014/main" val="3800006013"/>
                    </a:ext>
                  </a:extLst>
                </a:gridCol>
                <a:gridCol w="704985">
                  <a:extLst>
                    <a:ext uri="{9D8B030D-6E8A-4147-A177-3AD203B41FA5}">
                      <a16:colId xmlns:a16="http://schemas.microsoft.com/office/drawing/2014/main" val="4231270458"/>
                    </a:ext>
                  </a:extLst>
                </a:gridCol>
                <a:gridCol w="845982">
                  <a:extLst>
                    <a:ext uri="{9D8B030D-6E8A-4147-A177-3AD203B41FA5}">
                      <a16:colId xmlns:a16="http://schemas.microsoft.com/office/drawing/2014/main" val="3948446511"/>
                    </a:ext>
                  </a:extLst>
                </a:gridCol>
              </a:tblGrid>
              <a:tr h="246216">
                <a:tc>
                  <a:txBody>
                    <a:bodyPr/>
                    <a:lstStyle/>
                    <a:p>
                      <a:r>
                        <a:rPr kumimoji="1" lang="ja-JP" altLang="en-US" sz="1000" dirty="0" smtClean="0">
                          <a:solidFill>
                            <a:schemeClr val="tx1"/>
                          </a:solidFill>
                        </a:rPr>
                        <a:t>患者</a:t>
                      </a:r>
                      <a:r>
                        <a:rPr kumimoji="1" lang="en-US" altLang="ja-JP" sz="1000" dirty="0" smtClean="0">
                          <a:solidFill>
                            <a:schemeClr val="tx1"/>
                          </a:solidFill>
                        </a:rPr>
                        <a:t>ID</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取込年月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診療年月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2808377"/>
                  </a:ext>
                </a:extLst>
              </a:tr>
            </a:tbl>
          </a:graphicData>
        </a:graphic>
      </p:graphicFrame>
      <p:graphicFrame>
        <p:nvGraphicFramePr>
          <p:cNvPr id="93" name="コンテンツ プレースホルダー 3"/>
          <p:cNvGraphicFramePr>
            <a:graphicFrameLocks/>
          </p:cNvGraphicFramePr>
          <p:nvPr>
            <p:extLst/>
          </p:nvPr>
        </p:nvGraphicFramePr>
        <p:xfrm>
          <a:off x="2804683" y="5025974"/>
          <a:ext cx="2996185" cy="895331"/>
        </p:xfrm>
        <a:graphic>
          <a:graphicData uri="http://schemas.openxmlformats.org/drawingml/2006/table">
            <a:tbl>
              <a:tblPr firstRow="1" bandRow="1">
                <a:tableStyleId>{5C22544A-7EE6-4342-B048-85BDC9FD1C3A}</a:tableStyleId>
              </a:tblPr>
              <a:tblGrid>
                <a:gridCol w="387741">
                  <a:extLst>
                    <a:ext uri="{9D8B030D-6E8A-4147-A177-3AD203B41FA5}">
                      <a16:colId xmlns:a16="http://schemas.microsoft.com/office/drawing/2014/main" val="1292124788"/>
                    </a:ext>
                  </a:extLst>
                </a:gridCol>
                <a:gridCol w="1057477">
                  <a:extLst>
                    <a:ext uri="{9D8B030D-6E8A-4147-A177-3AD203B41FA5}">
                      <a16:colId xmlns:a16="http://schemas.microsoft.com/office/drawing/2014/main" val="3800006013"/>
                    </a:ext>
                  </a:extLst>
                </a:gridCol>
                <a:gridCol w="704985">
                  <a:extLst>
                    <a:ext uri="{9D8B030D-6E8A-4147-A177-3AD203B41FA5}">
                      <a16:colId xmlns:a16="http://schemas.microsoft.com/office/drawing/2014/main" val="4231270458"/>
                    </a:ext>
                  </a:extLst>
                </a:gridCol>
                <a:gridCol w="845982">
                  <a:extLst>
                    <a:ext uri="{9D8B030D-6E8A-4147-A177-3AD203B41FA5}">
                      <a16:colId xmlns:a16="http://schemas.microsoft.com/office/drawing/2014/main" val="3948446511"/>
                    </a:ext>
                  </a:extLst>
                </a:gridCol>
              </a:tblGrid>
              <a:tr h="402899">
                <a:tc>
                  <a:txBody>
                    <a:bodyPr/>
                    <a:lstStyle/>
                    <a:p>
                      <a:r>
                        <a:rPr kumimoji="1" lang="en-US" altLang="ja-JP" sz="1000" dirty="0" smtClean="0">
                          <a:solidFill>
                            <a:srgbClr val="FF0000"/>
                          </a:solidFill>
                        </a:rPr>
                        <a:t>ID0</a:t>
                      </a:r>
                      <a:endParaRPr kumimoji="1" lang="ja-JP" altLang="en-US" sz="1000" dirty="0">
                        <a:solidFill>
                          <a:srgbClr val="FF0000"/>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データ識別番号</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取込年月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診療年月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2808377"/>
                  </a:ext>
                </a:extLst>
              </a:tr>
              <a:tr h="246216">
                <a:tc>
                  <a:txBody>
                    <a:bodyPr/>
                    <a:lstStyle/>
                    <a:p>
                      <a:r>
                        <a:rPr kumimoji="1" lang="en-US" altLang="ja-JP" sz="1000" b="1" dirty="0" smtClean="0">
                          <a:solidFill>
                            <a:srgbClr val="FF0000"/>
                          </a:solidFill>
                        </a:rPr>
                        <a:t>ID0</a:t>
                      </a:r>
                      <a:endParaRPr kumimoji="1" lang="ja-JP" altLang="en-US" sz="1000" b="1" dirty="0">
                        <a:solidFill>
                          <a:srgbClr val="FF0000"/>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カルテ番号</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取込年月</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診療年月</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8033082"/>
                  </a:ext>
                </a:extLst>
              </a:tr>
              <a:tr h="246216">
                <a:tc>
                  <a:txBody>
                    <a:bodyPr/>
                    <a:lstStyle/>
                    <a:p>
                      <a:r>
                        <a:rPr kumimoji="1" lang="en-US" altLang="ja-JP" sz="1000" b="1" dirty="0" smtClean="0">
                          <a:solidFill>
                            <a:srgbClr val="FF0000"/>
                          </a:solidFill>
                        </a:rPr>
                        <a:t>ID0</a:t>
                      </a:r>
                      <a:endParaRPr kumimoji="1" lang="ja-JP" altLang="en-US" sz="1000" b="1" dirty="0">
                        <a:solidFill>
                          <a:srgbClr val="FF0000"/>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患者</a:t>
                      </a:r>
                      <a:r>
                        <a:rPr kumimoji="1" lang="en-US" altLang="ja-JP" sz="1000" b="1" dirty="0" smtClean="0">
                          <a:solidFill>
                            <a:schemeClr val="tx1"/>
                          </a:solidFill>
                        </a:rPr>
                        <a:t>ID</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取込年月</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診療年月</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977789"/>
                  </a:ext>
                </a:extLst>
              </a:tr>
            </a:tbl>
          </a:graphicData>
        </a:graphic>
      </p:graphicFrame>
      <p:sp>
        <p:nvSpPr>
          <p:cNvPr id="94" name="角丸四角形吹き出し 93"/>
          <p:cNvSpPr/>
          <p:nvPr/>
        </p:nvSpPr>
        <p:spPr>
          <a:xfrm>
            <a:off x="7688036" y="2693550"/>
            <a:ext cx="2014662" cy="1390960"/>
          </a:xfrm>
          <a:prstGeom prst="wedgeRoundRectCallout">
            <a:avLst>
              <a:gd name="adj1" fmla="val -60099"/>
              <a:gd name="adj2" fmla="val -6498"/>
              <a:gd name="adj3" fmla="val 16667"/>
            </a:avLst>
          </a:prstGeom>
          <a:solidFill>
            <a:schemeClr val="accent2">
              <a:lumMod val="10000"/>
              <a:lumOff val="9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5249" tIns="35249" rIns="35249" bIns="35249" numCol="1" spcCol="0" rtlCol="0" fromWordArt="0" anchor="ctr" anchorCtr="0" forceAA="0" compatLnSpc="1">
            <a:prstTxWarp prst="textNoShape">
              <a:avLst/>
            </a:prstTxWarp>
            <a:noAutofit/>
          </a:bodyPr>
          <a:lstStyle/>
          <a:p>
            <a:pPr marL="88601" indent="-88601"/>
            <a:r>
              <a:rPr lang="ja-JP" altLang="en-US" sz="1175" dirty="0">
                <a:solidFill>
                  <a:schemeClr val="tx1"/>
                </a:solidFill>
              </a:rPr>
              <a:t>・診療日の特定が可能なデータを抽出。</a:t>
            </a:r>
            <a:endParaRPr lang="en-US" altLang="ja-JP" sz="1175" dirty="0">
              <a:solidFill>
                <a:schemeClr val="tx1"/>
              </a:solidFill>
            </a:endParaRPr>
          </a:p>
          <a:p>
            <a:pPr marL="88601" indent="-88601"/>
            <a:r>
              <a:rPr lang="ja-JP" altLang="en-US" sz="1175" dirty="0">
                <a:solidFill>
                  <a:schemeClr val="tx1"/>
                </a:solidFill>
              </a:rPr>
              <a:t>・以下の条件に該当するデータは未来日として診療年月にオールゼロを設定。</a:t>
            </a:r>
          </a:p>
          <a:p>
            <a:pPr marL="116322" indent="-116322"/>
            <a:r>
              <a:rPr lang="ja-JP" altLang="en-US" sz="1175" dirty="0">
                <a:solidFill>
                  <a:schemeClr val="tx1"/>
                </a:solidFill>
              </a:rPr>
              <a:t>　診療年月　≧　取込年月</a:t>
            </a:r>
          </a:p>
        </p:txBody>
      </p:sp>
      <p:sp>
        <p:nvSpPr>
          <p:cNvPr id="95" name="角丸四角形吹き出し 94"/>
          <p:cNvSpPr/>
          <p:nvPr/>
        </p:nvSpPr>
        <p:spPr>
          <a:xfrm>
            <a:off x="7748293" y="4332906"/>
            <a:ext cx="1954405" cy="607546"/>
          </a:xfrm>
          <a:prstGeom prst="wedgeRoundRectCallout">
            <a:avLst>
              <a:gd name="adj1" fmla="val -64189"/>
              <a:gd name="adj2" fmla="val -25464"/>
              <a:gd name="adj3" fmla="val 16667"/>
            </a:avLst>
          </a:prstGeom>
          <a:solidFill>
            <a:schemeClr val="accent2">
              <a:lumMod val="10000"/>
              <a:lumOff val="9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5249" tIns="35249" rIns="35249" bIns="35249" numCol="1" spcCol="0" rtlCol="0" fromWordArt="0" anchor="ctr" anchorCtr="0" forceAA="0" compatLnSpc="1">
            <a:prstTxWarp prst="textNoShape">
              <a:avLst/>
            </a:prstTxWarp>
            <a:noAutofit/>
          </a:bodyPr>
          <a:lstStyle/>
          <a:p>
            <a:pPr marL="88601" indent="-88601"/>
            <a:r>
              <a:rPr lang="ja-JP" altLang="en-US" sz="1175" dirty="0">
                <a:solidFill>
                  <a:schemeClr val="tx1"/>
                </a:solidFill>
              </a:rPr>
              <a:t>・各番号と施設ごとの</a:t>
            </a:r>
            <a:r>
              <a:rPr lang="en-US" altLang="ja-JP" sz="1175" dirty="0">
                <a:solidFill>
                  <a:schemeClr val="tx1"/>
                </a:solidFill>
              </a:rPr>
              <a:t>ID</a:t>
            </a:r>
            <a:r>
              <a:rPr lang="ja-JP" altLang="en-US" sz="1175" dirty="0">
                <a:solidFill>
                  <a:schemeClr val="tx1"/>
                </a:solidFill>
              </a:rPr>
              <a:t>生成ロジックをもとに</a:t>
            </a:r>
            <a:r>
              <a:rPr lang="en-US" altLang="ja-JP" sz="1175" dirty="0">
                <a:solidFill>
                  <a:schemeClr val="tx1"/>
                </a:solidFill>
              </a:rPr>
              <a:t>ID0</a:t>
            </a:r>
            <a:r>
              <a:rPr lang="ja-JP" altLang="en-US" sz="1175" dirty="0">
                <a:solidFill>
                  <a:schemeClr val="tx1"/>
                </a:solidFill>
              </a:rPr>
              <a:t>を生成</a:t>
            </a:r>
          </a:p>
        </p:txBody>
      </p:sp>
      <p:sp>
        <p:nvSpPr>
          <p:cNvPr id="96" name="角丸四角形吹き出し 95"/>
          <p:cNvSpPr/>
          <p:nvPr/>
        </p:nvSpPr>
        <p:spPr>
          <a:xfrm>
            <a:off x="7748293" y="5801735"/>
            <a:ext cx="1954405" cy="607546"/>
          </a:xfrm>
          <a:prstGeom prst="wedgeRoundRectCallout">
            <a:avLst>
              <a:gd name="adj1" fmla="val -63371"/>
              <a:gd name="adj2" fmla="val 11378"/>
              <a:gd name="adj3" fmla="val 16667"/>
            </a:avLst>
          </a:prstGeom>
          <a:solidFill>
            <a:schemeClr val="accent2">
              <a:lumMod val="10000"/>
              <a:lumOff val="9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5249" tIns="35249" rIns="35249" bIns="35249" numCol="1" spcCol="0" rtlCol="0" fromWordArt="0" anchor="ctr" anchorCtr="0" forceAA="0" compatLnSpc="1">
            <a:prstTxWarp prst="textNoShape">
              <a:avLst/>
            </a:prstTxWarp>
            <a:noAutofit/>
          </a:bodyPr>
          <a:lstStyle/>
          <a:p>
            <a:pPr marL="88601" indent="-88601"/>
            <a:r>
              <a:rPr lang="ja-JP" altLang="en-US" sz="1175" dirty="0">
                <a:solidFill>
                  <a:schemeClr val="tx1"/>
                </a:solidFill>
              </a:rPr>
              <a:t>・医療機関の通知運用開始日と各患者の最遅の診療年月を比較する。</a:t>
            </a:r>
          </a:p>
        </p:txBody>
      </p:sp>
      <p:sp>
        <p:nvSpPr>
          <p:cNvPr id="24" name="線吹き出し 1 (枠付き) 23"/>
          <p:cNvSpPr/>
          <p:nvPr/>
        </p:nvSpPr>
        <p:spPr>
          <a:xfrm>
            <a:off x="6128590" y="4919768"/>
            <a:ext cx="3683319" cy="854907"/>
          </a:xfrm>
          <a:prstGeom prst="borderCallout1">
            <a:avLst>
              <a:gd name="adj1" fmla="val 47508"/>
              <a:gd name="adj2" fmla="val -260"/>
              <a:gd name="adj3" fmla="val 87599"/>
              <a:gd name="adj4" fmla="val -9799"/>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判定に利用した取込後の二次利用</a:t>
            </a:r>
            <a:r>
              <a:rPr kumimoji="1"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a:solidFill>
                  <a:schemeClr val="tx1"/>
                </a:solidFill>
                <a:latin typeface="Meiryo UI" panose="020B0604030504040204" pitchFamily="50" charset="-128"/>
                <a:ea typeface="Meiryo UI" panose="020B0604030504040204" pitchFamily="50" charset="-128"/>
              </a:rPr>
              <a:t>全患者</a:t>
            </a:r>
            <a:r>
              <a:rPr lang="ja-JP" altLang="en-US" sz="1200" dirty="0" smtClean="0">
                <a:solidFill>
                  <a:schemeClr val="tx1"/>
                </a:solidFill>
                <a:latin typeface="Meiryo UI" panose="020B0604030504040204" pitchFamily="50" charset="-128"/>
                <a:ea typeface="Meiryo UI" panose="020B0604030504040204" pitchFamily="50" charset="-128"/>
              </a:rPr>
              <a:t>の</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診療日の一覧を格納した</a:t>
            </a:r>
            <a:r>
              <a:rPr lang="ja-JP" altLang="en-US" sz="1200" dirty="0">
                <a:solidFill>
                  <a:schemeClr val="tx1"/>
                </a:solidFill>
                <a:latin typeface="Meiryo UI" panose="020B0604030504040204" pitchFamily="50" charset="-128"/>
                <a:ea typeface="Meiryo UI" panose="020B0604030504040204" pitchFamily="50" charset="-128"/>
              </a:rPr>
              <a:t>テーブルを</a:t>
            </a:r>
            <a:r>
              <a:rPr lang="ja-JP" altLang="en-US" sz="1200" b="1" dirty="0">
                <a:solidFill>
                  <a:schemeClr val="tx1"/>
                </a:solidFill>
                <a:latin typeface="Meiryo UI" panose="020B0604030504040204" pitchFamily="50" charset="-128"/>
                <a:ea typeface="Meiryo UI" panose="020B0604030504040204" pitchFamily="50" charset="-128"/>
              </a:rPr>
              <a:t>最終未通知</a:t>
            </a:r>
            <a:r>
              <a:rPr lang="ja-JP" altLang="en-US" sz="1200" b="1" dirty="0" smtClean="0">
                <a:solidFill>
                  <a:schemeClr val="tx1"/>
                </a:solidFill>
                <a:latin typeface="Meiryo UI" panose="020B0604030504040204" pitchFamily="50" charset="-128"/>
                <a:ea typeface="Meiryo UI" panose="020B0604030504040204" pitchFamily="50" charset="-128"/>
              </a:rPr>
              <a:t>有無</a:t>
            </a:r>
            <a:endParaRPr lang="en-US" altLang="ja-JP" sz="1200" b="1" dirty="0" smtClean="0">
              <a:solidFill>
                <a:schemeClr val="tx1"/>
              </a:solidFill>
              <a:latin typeface="Meiryo UI" panose="020B0604030504040204" pitchFamily="50" charset="-128"/>
              <a:ea typeface="Meiryo UI" panose="020B0604030504040204" pitchFamily="50" charset="-128"/>
            </a:endParaRPr>
          </a:p>
          <a:p>
            <a:r>
              <a:rPr lang="ja-JP" altLang="en-US" sz="1200" b="1" dirty="0" smtClean="0">
                <a:solidFill>
                  <a:schemeClr val="tx1"/>
                </a:solidFill>
                <a:latin typeface="Meiryo UI" panose="020B0604030504040204" pitchFamily="50" charset="-128"/>
                <a:ea typeface="Meiryo UI" panose="020B0604030504040204" pitchFamily="50" charset="-128"/>
              </a:rPr>
              <a:t>確認</a:t>
            </a:r>
            <a:r>
              <a:rPr lang="ja-JP" altLang="en-US" sz="1200" b="1" dirty="0">
                <a:solidFill>
                  <a:schemeClr val="tx1"/>
                </a:solidFill>
                <a:latin typeface="Meiryo UI" panose="020B0604030504040204" pitchFamily="50" charset="-128"/>
                <a:ea typeface="Meiryo UI" panose="020B0604030504040204" pitchFamily="50" charset="-128"/>
              </a:rPr>
              <a:t>結果</a:t>
            </a:r>
            <a:r>
              <a:rPr lang="ja-JP" altLang="en-US" sz="1200" b="1" dirty="0" smtClean="0">
                <a:solidFill>
                  <a:schemeClr val="tx1"/>
                </a:solidFill>
                <a:latin typeface="Meiryo UI" panose="020B0604030504040204" pitchFamily="50" charset="-128"/>
                <a:ea typeface="Meiryo UI" panose="020B0604030504040204" pitchFamily="50" charset="-128"/>
              </a:rPr>
              <a:t>テーブル</a:t>
            </a:r>
            <a:r>
              <a:rPr lang="ja-JP" altLang="en-US" sz="1200" dirty="0" smtClean="0">
                <a:solidFill>
                  <a:schemeClr val="tx1"/>
                </a:solidFill>
                <a:latin typeface="Meiryo UI" panose="020B0604030504040204" pitchFamily="50" charset="-128"/>
                <a:ea typeface="Meiryo UI" panose="020B0604030504040204" pitchFamily="50" charset="-128"/>
              </a:rPr>
              <a:t>と呼ぶ</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23" name="線吹き出し 1 (枠付き) 22"/>
          <p:cNvSpPr/>
          <p:nvPr/>
        </p:nvSpPr>
        <p:spPr>
          <a:xfrm>
            <a:off x="6436321" y="1169771"/>
            <a:ext cx="3375588" cy="767158"/>
          </a:xfrm>
          <a:prstGeom prst="borderCallout1">
            <a:avLst>
              <a:gd name="adj1" fmla="val 28327"/>
              <a:gd name="adj2" fmla="val -623"/>
              <a:gd name="adj3" fmla="val 86068"/>
              <a:gd name="adj4" fmla="val -15733"/>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・未通知患者は取込不可</a:t>
            </a:r>
            <a:r>
              <a:rPr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smtClean="0">
                <a:solidFill>
                  <a:schemeClr val="tx1"/>
                </a:solidFill>
                <a:latin typeface="Meiryo UI" panose="020B0604030504040204" pitchFamily="50" charset="-128"/>
                <a:ea typeface="Meiryo UI" panose="020B0604030504040204" pitchFamily="50" charset="-128"/>
              </a:rPr>
              <a:t>へ仕訳されているため</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　</a:t>
            </a:r>
            <a:r>
              <a:rPr lang="ja-JP" altLang="en-US" sz="1200" dirty="0" smtClean="0">
                <a:solidFill>
                  <a:schemeClr val="tx1"/>
                </a:solidFill>
                <a:latin typeface="Meiryo UI" panose="020B0604030504040204" pitchFamily="50" charset="-128"/>
                <a:ea typeface="Meiryo UI" panose="020B0604030504040204" pitchFamily="50" charset="-128"/>
              </a:rPr>
              <a:t>含まれない</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・オプトアウト対象患者対象患者は削除されている。</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047421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表 18"/>
          <p:cNvGraphicFramePr>
            <a:graphicFrameLocks noGrp="1"/>
          </p:cNvGraphicFramePr>
          <p:nvPr>
            <p:extLst>
              <p:ext uri="{D42A27DB-BD31-4B8C-83A1-F6EECF244321}">
                <p14:modId xmlns:p14="http://schemas.microsoft.com/office/powerpoint/2010/main" val="534758769"/>
              </p:ext>
            </p:extLst>
          </p:nvPr>
        </p:nvGraphicFramePr>
        <p:xfrm>
          <a:off x="873333" y="1453539"/>
          <a:ext cx="8055982" cy="4791750"/>
        </p:xfrm>
        <a:graphic>
          <a:graphicData uri="http://schemas.openxmlformats.org/drawingml/2006/table">
            <a:tbl>
              <a:tblPr>
                <a:tableStyleId>{5940675A-B579-460E-94D1-54222C63F5DA}</a:tableStyleId>
              </a:tblPr>
              <a:tblGrid>
                <a:gridCol w="1225811">
                  <a:extLst>
                    <a:ext uri="{9D8B030D-6E8A-4147-A177-3AD203B41FA5}">
                      <a16:colId xmlns:a16="http://schemas.microsoft.com/office/drawing/2014/main" val="884876707"/>
                    </a:ext>
                  </a:extLst>
                </a:gridCol>
                <a:gridCol w="6830171">
                  <a:extLst>
                    <a:ext uri="{9D8B030D-6E8A-4147-A177-3AD203B41FA5}">
                      <a16:colId xmlns:a16="http://schemas.microsoft.com/office/drawing/2014/main" val="3450501714"/>
                    </a:ext>
                  </a:extLst>
                </a:gridCol>
              </a:tblGrid>
              <a:tr h="1631567">
                <a:tc>
                  <a:txBody>
                    <a:bodyPr/>
                    <a:lstStyle/>
                    <a:p>
                      <a:pPr algn="ctr"/>
                      <a:r>
                        <a:rPr kumimoji="1" lang="ja-JP" altLang="en-US" sz="1400" dirty="0" smtClean="0"/>
                        <a:t>二次利用</a:t>
                      </a:r>
                      <a:r>
                        <a:rPr kumimoji="1" lang="en-US" altLang="ja-JP" sz="1400" dirty="0" smtClean="0"/>
                        <a:t>DB</a:t>
                      </a:r>
                      <a:br>
                        <a:rPr kumimoji="1" lang="en-US" altLang="ja-JP" sz="1400" dirty="0" smtClean="0"/>
                      </a:br>
                      <a:r>
                        <a:rPr kumimoji="1" lang="ja-JP" altLang="en-US" sz="1400" dirty="0" smtClean="0"/>
                        <a:t>作成機能</a:t>
                      </a:r>
                      <a:endParaRPr kumimoji="1" lang="ja-JP" altLang="en-US" sz="1400" dirty="0"/>
                    </a:p>
                  </a:txBody>
                  <a:tcPr anchor="ctr"/>
                </a:tc>
                <a:tc>
                  <a:txBody>
                    <a:bodyPr/>
                    <a:lstStyle/>
                    <a:p>
                      <a:endParaRPr kumimoji="1" lang="ja-JP" altLang="en-US" dirty="0"/>
                    </a:p>
                  </a:txBody>
                  <a:tcPr/>
                </a:tc>
                <a:extLst>
                  <a:ext uri="{0D108BD9-81ED-4DB2-BD59-A6C34878D82A}">
                    <a16:rowId xmlns:a16="http://schemas.microsoft.com/office/drawing/2014/main" val="262851114"/>
                  </a:ext>
                </a:extLst>
              </a:tr>
              <a:tr h="3160183">
                <a:tc>
                  <a:txBody>
                    <a:bodyPr/>
                    <a:lstStyle/>
                    <a:p>
                      <a:pPr algn="ctr"/>
                      <a:r>
                        <a:rPr lang="ja-JP" altLang="en-US" sz="1400" b="1" kern="0" dirty="0" smtClean="0">
                          <a:solidFill>
                            <a:srgbClr val="404040"/>
                          </a:solidFill>
                          <a:latin typeface="Meiryo UI" panose="020B0604030504040204" pitchFamily="50" charset="-128"/>
                          <a:ea typeface="Meiryo UI" panose="020B0604030504040204" pitchFamily="50" charset="-128"/>
                        </a:rPr>
                        <a:t>利活用観点での機能</a:t>
                      </a:r>
                      <a:endParaRPr kumimoji="1" lang="ja-JP" altLang="en-US" sz="1400" dirty="0"/>
                    </a:p>
                  </a:txBody>
                  <a:tcPr anchor="ctr"/>
                </a:tc>
                <a:tc>
                  <a:txBody>
                    <a:bodyPr/>
                    <a:lstStyle/>
                    <a:p>
                      <a:endParaRPr kumimoji="1" lang="ja-JP" altLang="en-US" dirty="0"/>
                    </a:p>
                  </a:txBody>
                  <a:tcPr/>
                </a:tc>
                <a:extLst>
                  <a:ext uri="{0D108BD9-81ED-4DB2-BD59-A6C34878D82A}">
                    <a16:rowId xmlns:a16="http://schemas.microsoft.com/office/drawing/2014/main" val="705380595"/>
                  </a:ext>
                </a:extLst>
              </a:tr>
            </a:tbl>
          </a:graphicData>
        </a:graphic>
      </p:graphicFrame>
      <p:sp>
        <p:nvSpPr>
          <p:cNvPr id="136" name="フローチャート: 磁気ディスク 135"/>
          <p:cNvSpPr/>
          <p:nvPr/>
        </p:nvSpPr>
        <p:spPr>
          <a:xfrm>
            <a:off x="3943494" y="5291713"/>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100" b="1" dirty="0" smtClean="0">
                <a:solidFill>
                  <a:schemeClr val="tx2">
                    <a:lumMod val="75000"/>
                    <a:lumOff val="25000"/>
                  </a:schemeClr>
                </a:solidFill>
              </a:rPr>
              <a:t>MML</a:t>
            </a:r>
            <a:r>
              <a:rPr lang="ja-JP" altLang="en-US" sz="1100" b="1" dirty="0" smtClean="0">
                <a:solidFill>
                  <a:schemeClr val="tx2">
                    <a:lumMod val="75000"/>
                    <a:lumOff val="25000"/>
                  </a:schemeClr>
                </a:solidFill>
              </a:rPr>
              <a:t>個別取込</a:t>
            </a:r>
            <a:r>
              <a:rPr lang="en-US" altLang="ja-JP" sz="1100" b="1" dirty="0" smtClean="0">
                <a:solidFill>
                  <a:schemeClr val="tx2">
                    <a:lumMod val="75000"/>
                    <a:lumOff val="25000"/>
                  </a:schemeClr>
                </a:solidFill>
              </a:rPr>
              <a:t/>
            </a:r>
            <a:br>
              <a:rPr lang="en-US" altLang="ja-JP" sz="1100" b="1" dirty="0" smtClean="0">
                <a:solidFill>
                  <a:schemeClr val="tx2">
                    <a:lumMod val="75000"/>
                    <a:lumOff val="25000"/>
                  </a:schemeClr>
                </a:solidFill>
              </a:rPr>
            </a:br>
            <a:r>
              <a:rPr lang="ja-JP" altLang="en-US" sz="1100" b="1" dirty="0" smtClean="0">
                <a:solidFill>
                  <a:schemeClr val="tx2">
                    <a:lumMod val="75000"/>
                    <a:lumOff val="25000"/>
                  </a:schemeClr>
                </a:solidFill>
              </a:rPr>
              <a:t>（取扱不可）</a:t>
            </a:r>
            <a:endParaRPr lang="en-US" altLang="ja-JP" sz="1100" b="1" dirty="0" smtClean="0">
              <a:solidFill>
                <a:schemeClr val="tx2">
                  <a:lumMod val="75000"/>
                  <a:lumOff val="25000"/>
                </a:schemeClr>
              </a:solidFill>
            </a:endParaRPr>
          </a:p>
        </p:txBody>
      </p:sp>
      <p:sp>
        <p:nvSpPr>
          <p:cNvPr id="102" name="線吹き出し 1 (枠付き) 101"/>
          <p:cNvSpPr/>
          <p:nvPr/>
        </p:nvSpPr>
        <p:spPr>
          <a:xfrm>
            <a:off x="7662957" y="2648836"/>
            <a:ext cx="2109854" cy="1249150"/>
          </a:xfrm>
          <a:prstGeom prst="borderCallout1">
            <a:avLst>
              <a:gd name="adj1" fmla="val 1154"/>
              <a:gd name="adj2" fmla="val 23201"/>
              <a:gd name="adj3" fmla="val -19343"/>
              <a:gd name="adj4" fmla="val -35834"/>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二次利用</a:t>
            </a:r>
            <a:r>
              <a:rPr kumimoji="1"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smtClean="0">
                <a:solidFill>
                  <a:schemeClr val="tx1"/>
                </a:solidFill>
                <a:latin typeface="Meiryo UI" panose="020B0604030504040204" pitchFamily="50" charset="-128"/>
                <a:ea typeface="Meiryo UI" panose="020B0604030504040204" pitchFamily="50" charset="-128"/>
              </a:rPr>
              <a:t>に登録されている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利活用可能と</a:t>
            </a:r>
            <a:r>
              <a:rPr kumimoji="1" lang="ja-JP" altLang="en-US" sz="1200" dirty="0" smtClean="0">
                <a:solidFill>
                  <a:schemeClr val="tx1"/>
                </a:solidFill>
                <a:latin typeface="Meiryo UI" panose="020B0604030504040204" pitchFamily="50" charset="-128"/>
                <a:ea typeface="Meiryo UI" panose="020B0604030504040204" pitchFamily="50" charset="-128"/>
              </a:rPr>
              <a:t>判断された</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患者データのみ認定領域に</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反映する</a:t>
            </a:r>
            <a:r>
              <a:rPr lang="ja-JP" altLang="en-US" sz="1200" dirty="0" smtClean="0">
                <a:solidFill>
                  <a:schemeClr val="tx1"/>
                </a:solidFill>
                <a:latin typeface="Meiryo UI" panose="020B0604030504040204" pitchFamily="50" charset="-128"/>
                <a:ea typeface="Meiryo UI" panose="020B0604030504040204" pitchFamily="50" charset="-128"/>
              </a:rPr>
              <a:t>方針で実装する。</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利活用観点での機能における妥当性確認の対応方針</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利活用観点での機能における妥当性確認は二次利用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の取込後確認により利活用可能と</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判断された</a:t>
            </a:r>
            <a:r>
              <a:rPr lang="ja-JP" altLang="en-US" u="sng" dirty="0" smtClean="0">
                <a:latin typeface="Meiryo UI" panose="020B0604030504040204" pitchFamily="50" charset="-128"/>
                <a:ea typeface="Meiryo UI" panose="020B0604030504040204" pitchFamily="50" charset="-128"/>
              </a:rPr>
              <a:t>患者のデータのみ</a:t>
            </a:r>
            <a:r>
              <a:rPr lang="ja-JP" altLang="en-US" dirty="0" smtClean="0">
                <a:latin typeface="Meiryo UI" panose="020B0604030504040204" pitchFamily="50" charset="-128"/>
                <a:ea typeface="Meiryo UI" panose="020B0604030504040204" pitchFamily="50" charset="-128"/>
              </a:rPr>
              <a:t>を認定領域に反映する方針とする。</a:t>
            </a:r>
            <a:endParaRPr lang="en-US" altLang="ja-JP" dirty="0" smtClean="0">
              <a:latin typeface="Meiryo UI" panose="020B0604030504040204" pitchFamily="50" charset="-128"/>
              <a:ea typeface="Meiryo UI" panose="020B0604030504040204" pitchFamily="50" charset="-128"/>
            </a:endParaRPr>
          </a:p>
        </p:txBody>
      </p:sp>
      <p:cxnSp>
        <p:nvCxnSpPr>
          <p:cNvPr id="47" name="カギ線コネクタ 46"/>
          <p:cNvCxnSpPr>
            <a:stCxn id="84" idx="4"/>
            <a:endCxn id="85" idx="2"/>
          </p:cNvCxnSpPr>
          <p:nvPr/>
        </p:nvCxnSpPr>
        <p:spPr>
          <a:xfrm>
            <a:off x="3446068" y="1928248"/>
            <a:ext cx="473097" cy="603914"/>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9" name="カギ線コネクタ 48"/>
          <p:cNvCxnSpPr>
            <a:stCxn id="82" idx="3"/>
            <a:endCxn id="266" idx="0"/>
          </p:cNvCxnSpPr>
          <p:nvPr/>
        </p:nvCxnSpPr>
        <p:spPr>
          <a:xfrm rot="5400000">
            <a:off x="4504544" y="1437279"/>
            <a:ext cx="1583738" cy="3162774"/>
          </a:xfrm>
          <a:prstGeom prst="bentConnector3">
            <a:avLst>
              <a:gd name="adj1" fmla="val 74282"/>
            </a:avLst>
          </a:prstGeom>
          <a:ln w="15875">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82" name="フローチャート: 磁気ディスク 81"/>
          <p:cNvSpPr/>
          <p:nvPr/>
        </p:nvSpPr>
        <p:spPr>
          <a:xfrm>
            <a:off x="6325189" y="1629931"/>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二次利用</a:t>
            </a:r>
            <a:r>
              <a:rPr kumimoji="1" lang="en-US" altLang="ja-JP" sz="1100" b="1" dirty="0" smtClean="0">
                <a:solidFill>
                  <a:schemeClr val="tx2">
                    <a:lumMod val="75000"/>
                    <a:lumOff val="25000"/>
                  </a:schemeClr>
                </a:solidFill>
              </a:rPr>
              <a:t>DB</a:t>
            </a:r>
            <a:endParaRPr kumimoji="1" lang="ja-JP" altLang="en-US" sz="1200" b="1" dirty="0">
              <a:solidFill>
                <a:schemeClr val="tx2">
                  <a:lumMod val="75000"/>
                  <a:lumOff val="25000"/>
                </a:schemeClr>
              </a:solidFill>
            </a:endParaRPr>
          </a:p>
        </p:txBody>
      </p:sp>
      <p:sp>
        <p:nvSpPr>
          <p:cNvPr id="84" name="フローチャート: 磁気ディスク 83"/>
          <p:cNvSpPr/>
          <p:nvPr/>
        </p:nvSpPr>
        <p:spPr>
          <a:xfrm>
            <a:off x="2341693" y="1629931"/>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100" b="1" dirty="0">
                <a:solidFill>
                  <a:schemeClr val="tx2">
                    <a:lumMod val="75000"/>
                    <a:lumOff val="25000"/>
                  </a:schemeClr>
                </a:solidFill>
              </a:rPr>
              <a:t>一時表</a:t>
            </a:r>
            <a:endParaRPr lang="ja-JP" altLang="en-US" sz="1200" b="1" dirty="0">
              <a:solidFill>
                <a:schemeClr val="tx2">
                  <a:lumMod val="75000"/>
                  <a:lumOff val="25000"/>
                </a:schemeClr>
              </a:solidFill>
            </a:endParaRPr>
          </a:p>
        </p:txBody>
      </p:sp>
      <p:sp>
        <p:nvSpPr>
          <p:cNvPr id="85" name="フローチャート: 磁気ディスク 84"/>
          <p:cNvSpPr/>
          <p:nvPr/>
        </p:nvSpPr>
        <p:spPr>
          <a:xfrm>
            <a:off x="3919165" y="2233845"/>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100" b="1" dirty="0" smtClean="0">
                <a:solidFill>
                  <a:schemeClr val="tx2">
                    <a:lumMod val="75000"/>
                    <a:lumOff val="25000"/>
                  </a:schemeClr>
                </a:solidFill>
              </a:rPr>
              <a:t>取扱不可領域</a:t>
            </a:r>
            <a:endParaRPr lang="ja-JP" altLang="en-US" sz="1200" b="1" dirty="0">
              <a:solidFill>
                <a:schemeClr val="tx2">
                  <a:lumMod val="75000"/>
                  <a:lumOff val="25000"/>
                </a:schemeClr>
              </a:solidFill>
            </a:endParaRPr>
          </a:p>
        </p:txBody>
      </p:sp>
      <p:cxnSp>
        <p:nvCxnSpPr>
          <p:cNvPr id="87" name="カギ線コネクタ 76"/>
          <p:cNvCxnSpPr>
            <a:stCxn id="84" idx="4"/>
            <a:endCxn id="82" idx="2"/>
          </p:cNvCxnSpPr>
          <p:nvPr/>
        </p:nvCxnSpPr>
        <p:spPr>
          <a:xfrm>
            <a:off x="3446068" y="1928248"/>
            <a:ext cx="2879121" cy="116"/>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8" name="フローチャート: 磁気ディスク 87"/>
          <p:cNvSpPr/>
          <p:nvPr/>
        </p:nvSpPr>
        <p:spPr>
          <a:xfrm>
            <a:off x="6325189" y="4693867"/>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取込結果</a:t>
            </a:r>
            <a:endParaRPr kumimoji="1" lang="ja-JP" altLang="en-US" sz="1200" b="1" dirty="0">
              <a:solidFill>
                <a:schemeClr val="tx2">
                  <a:lumMod val="75000"/>
                  <a:lumOff val="25000"/>
                </a:schemeClr>
              </a:solidFill>
            </a:endParaRPr>
          </a:p>
        </p:txBody>
      </p:sp>
      <p:sp>
        <p:nvSpPr>
          <p:cNvPr id="89" name="フローチャート: 磁気ディスク 88"/>
          <p:cNvSpPr/>
          <p:nvPr/>
        </p:nvSpPr>
        <p:spPr>
          <a:xfrm>
            <a:off x="6325189" y="3518943"/>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a:solidFill>
                  <a:schemeClr val="tx2">
                    <a:lumMod val="75000"/>
                    <a:lumOff val="25000"/>
                  </a:schemeClr>
                </a:solidFill>
              </a:rPr>
              <a:t>エラー</a:t>
            </a:r>
            <a:r>
              <a:rPr lang="ja-JP" altLang="en-US" sz="1200" b="1" dirty="0" smtClean="0">
                <a:solidFill>
                  <a:schemeClr val="tx2">
                    <a:lumMod val="75000"/>
                    <a:lumOff val="25000"/>
                  </a:schemeClr>
                </a:solidFill>
              </a:rPr>
              <a:t>患者</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データ</a:t>
            </a:r>
            <a:endParaRPr kumimoji="1" lang="ja-JP" altLang="en-US" sz="1200" b="1" dirty="0">
              <a:solidFill>
                <a:schemeClr val="tx2">
                  <a:lumMod val="75000"/>
                  <a:lumOff val="25000"/>
                </a:schemeClr>
              </a:solidFill>
            </a:endParaRPr>
          </a:p>
        </p:txBody>
      </p:sp>
      <p:sp>
        <p:nvSpPr>
          <p:cNvPr id="91" name="フローチャート: 磁気ディスク 90"/>
          <p:cNvSpPr/>
          <p:nvPr/>
        </p:nvSpPr>
        <p:spPr>
          <a:xfrm>
            <a:off x="2390277" y="3519176"/>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100" b="1" dirty="0" smtClean="0">
                <a:solidFill>
                  <a:schemeClr val="tx2">
                    <a:lumMod val="75000"/>
                    <a:lumOff val="25000"/>
                  </a:schemeClr>
                </a:solidFill>
              </a:rPr>
              <a:t>エラー患者</a:t>
            </a:r>
            <a:endParaRPr lang="en-US" altLang="ja-JP" sz="1100" b="1" dirty="0" smtClean="0">
              <a:solidFill>
                <a:schemeClr val="tx2">
                  <a:lumMod val="75000"/>
                  <a:lumOff val="25000"/>
                </a:schemeClr>
              </a:solidFill>
            </a:endParaRPr>
          </a:p>
          <a:p>
            <a:pPr algn="ctr"/>
            <a:r>
              <a:rPr lang="ja-JP" altLang="en-US" sz="1100" b="1" dirty="0" smtClean="0">
                <a:solidFill>
                  <a:schemeClr val="tx2">
                    <a:lumMod val="75000"/>
                    <a:lumOff val="25000"/>
                  </a:schemeClr>
                </a:solidFill>
              </a:rPr>
              <a:t>履歴管理</a:t>
            </a:r>
            <a:endParaRPr lang="ja-JP" altLang="en-US" sz="1200" b="1" dirty="0">
              <a:solidFill>
                <a:schemeClr val="tx2">
                  <a:lumMod val="75000"/>
                  <a:lumOff val="25000"/>
                </a:schemeClr>
              </a:solidFill>
            </a:endParaRPr>
          </a:p>
        </p:txBody>
      </p:sp>
      <p:sp>
        <p:nvSpPr>
          <p:cNvPr id="92" name="フローチャート: 磁気ディスク 91"/>
          <p:cNvSpPr/>
          <p:nvPr/>
        </p:nvSpPr>
        <p:spPr>
          <a:xfrm>
            <a:off x="2390276" y="4693867"/>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100" b="1" dirty="0" smtClean="0">
                <a:solidFill>
                  <a:schemeClr val="tx2">
                    <a:lumMod val="75000"/>
                    <a:lumOff val="25000"/>
                  </a:schemeClr>
                </a:solidFill>
              </a:rPr>
              <a:t>MML</a:t>
            </a:r>
            <a:r>
              <a:rPr lang="ja-JP" altLang="en-US" sz="1100" b="1" dirty="0" smtClean="0">
                <a:solidFill>
                  <a:schemeClr val="tx2">
                    <a:lumMod val="75000"/>
                    <a:lumOff val="25000"/>
                  </a:schemeClr>
                </a:solidFill>
              </a:rPr>
              <a:t>個別</a:t>
            </a:r>
            <a:endParaRPr lang="en-US" altLang="ja-JP" sz="1100" b="1" dirty="0" smtClean="0">
              <a:solidFill>
                <a:schemeClr val="tx2">
                  <a:lumMod val="75000"/>
                  <a:lumOff val="25000"/>
                </a:schemeClr>
              </a:solidFill>
            </a:endParaRPr>
          </a:p>
          <a:p>
            <a:pPr algn="ctr"/>
            <a:r>
              <a:rPr lang="ja-JP" altLang="en-US" sz="1100" b="1" dirty="0" smtClean="0">
                <a:solidFill>
                  <a:schemeClr val="tx2">
                    <a:lumMod val="75000"/>
                    <a:lumOff val="25000"/>
                  </a:schemeClr>
                </a:solidFill>
              </a:rPr>
              <a:t>取込管理</a:t>
            </a:r>
            <a:endParaRPr lang="ja-JP" altLang="en-US" sz="1200" b="1" dirty="0">
              <a:solidFill>
                <a:schemeClr val="tx2">
                  <a:lumMod val="75000"/>
                  <a:lumOff val="25000"/>
                </a:schemeClr>
              </a:solidFill>
            </a:endParaRPr>
          </a:p>
        </p:txBody>
      </p:sp>
      <p:cxnSp>
        <p:nvCxnSpPr>
          <p:cNvPr id="94" name="カギ線コネクタ 76"/>
          <p:cNvCxnSpPr>
            <a:stCxn id="91" idx="4"/>
            <a:endCxn id="89" idx="2"/>
          </p:cNvCxnSpPr>
          <p:nvPr/>
        </p:nvCxnSpPr>
        <p:spPr>
          <a:xfrm flipV="1">
            <a:off x="3494652" y="3817376"/>
            <a:ext cx="2830537" cy="117"/>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7" name="カギ線コネクタ 76"/>
          <p:cNvCxnSpPr>
            <a:stCxn id="92" idx="4"/>
            <a:endCxn id="88" idx="2"/>
          </p:cNvCxnSpPr>
          <p:nvPr/>
        </p:nvCxnSpPr>
        <p:spPr>
          <a:xfrm>
            <a:off x="3494651" y="4992184"/>
            <a:ext cx="2830538" cy="116"/>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66" name="正方形/長方形 265"/>
          <p:cNvSpPr/>
          <p:nvPr/>
        </p:nvSpPr>
        <p:spPr>
          <a:xfrm>
            <a:off x="3257826" y="3810535"/>
            <a:ext cx="914400" cy="29843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7" name="正方形/長方形 116"/>
          <p:cNvSpPr/>
          <p:nvPr/>
        </p:nvSpPr>
        <p:spPr>
          <a:xfrm>
            <a:off x="3257827" y="4992300"/>
            <a:ext cx="914400" cy="29843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118" name="カギ線コネクタ 117"/>
          <p:cNvCxnSpPr>
            <a:stCxn id="82" idx="3"/>
            <a:endCxn id="117" idx="0"/>
          </p:cNvCxnSpPr>
          <p:nvPr/>
        </p:nvCxnSpPr>
        <p:spPr>
          <a:xfrm rot="5400000">
            <a:off x="3913663" y="2028162"/>
            <a:ext cx="2765503" cy="3162773"/>
          </a:xfrm>
          <a:prstGeom prst="bentConnector3">
            <a:avLst>
              <a:gd name="adj1" fmla="val 42584"/>
            </a:avLst>
          </a:prstGeom>
          <a:ln w="15875">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130" name="フローチャート: 磁気ディスク 129"/>
          <p:cNvSpPr/>
          <p:nvPr/>
        </p:nvSpPr>
        <p:spPr>
          <a:xfrm>
            <a:off x="3919165" y="4117021"/>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100" b="1" dirty="0" smtClean="0">
                <a:solidFill>
                  <a:schemeClr val="tx2">
                    <a:lumMod val="75000"/>
                    <a:lumOff val="25000"/>
                  </a:schemeClr>
                </a:solidFill>
              </a:rPr>
              <a:t>エラー患者</a:t>
            </a:r>
            <a:endParaRPr lang="en-US" altLang="ja-JP" sz="11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（取扱不可）</a:t>
            </a:r>
            <a:endParaRPr lang="ja-JP" altLang="en-US" sz="1200" b="1" dirty="0">
              <a:solidFill>
                <a:schemeClr val="tx2">
                  <a:lumMod val="75000"/>
                  <a:lumOff val="25000"/>
                </a:schemeClr>
              </a:solidFill>
            </a:endParaRPr>
          </a:p>
        </p:txBody>
      </p:sp>
      <p:cxnSp>
        <p:nvCxnSpPr>
          <p:cNvPr id="132" name="カギ線コネクタ 131"/>
          <p:cNvCxnSpPr>
            <a:stCxn id="91" idx="4"/>
            <a:endCxn id="130" idx="2"/>
          </p:cNvCxnSpPr>
          <p:nvPr/>
        </p:nvCxnSpPr>
        <p:spPr>
          <a:xfrm>
            <a:off x="3494652" y="3817493"/>
            <a:ext cx="424513" cy="597845"/>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7" name="カギ線コネクタ 136"/>
          <p:cNvCxnSpPr>
            <a:stCxn id="92" idx="4"/>
            <a:endCxn id="136" idx="2"/>
          </p:cNvCxnSpPr>
          <p:nvPr/>
        </p:nvCxnSpPr>
        <p:spPr>
          <a:xfrm>
            <a:off x="3494651" y="4992184"/>
            <a:ext cx="448843" cy="597846"/>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64" name="グループ化 163"/>
          <p:cNvGrpSpPr/>
          <p:nvPr/>
        </p:nvGrpSpPr>
        <p:grpSpPr>
          <a:xfrm>
            <a:off x="7816403" y="4617247"/>
            <a:ext cx="945450" cy="1519608"/>
            <a:chOff x="8168455" y="4168700"/>
            <a:chExt cx="945450" cy="1519608"/>
          </a:xfrm>
        </p:grpSpPr>
        <p:sp>
          <p:nvSpPr>
            <p:cNvPr id="165" name="フローチャート: 磁気ディスク 164"/>
            <p:cNvSpPr/>
            <p:nvPr/>
          </p:nvSpPr>
          <p:spPr>
            <a:xfrm>
              <a:off x="8260678" y="4474282"/>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受託事業</a:t>
              </a:r>
              <a:endParaRPr kumimoji="1" lang="ja-JP" altLang="en-US" sz="1200" b="1" dirty="0">
                <a:solidFill>
                  <a:schemeClr val="tx2">
                    <a:lumMod val="75000"/>
                    <a:lumOff val="25000"/>
                  </a:schemeClr>
                </a:solidFill>
              </a:endParaRPr>
            </a:p>
          </p:txBody>
        </p:sp>
        <p:sp>
          <p:nvSpPr>
            <p:cNvPr id="166" name="正方形/長方形 165">
              <a:extLst>
                <a:ext uri="{FF2B5EF4-FFF2-40B4-BE49-F238E27FC236}">
                  <a16:creationId xmlns:a16="http://schemas.microsoft.com/office/drawing/2014/main" id="{B63D4596-3D34-CF16-5DA8-EFDC1CCE79D0}"/>
                </a:ext>
              </a:extLst>
            </p:cNvPr>
            <p:cNvSpPr/>
            <p:nvPr/>
          </p:nvSpPr>
          <p:spPr>
            <a:xfrm>
              <a:off x="8168455" y="4168700"/>
              <a:ext cx="945450" cy="1519608"/>
            </a:xfrm>
            <a:prstGeom prst="rect">
              <a:avLst/>
            </a:prstGeom>
            <a:noFill/>
            <a:ln w="6350">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latin typeface="Meiryo UI" panose="020B0604030504040204" pitchFamily="50" charset="-128"/>
                  <a:ea typeface="Meiryo UI" panose="020B0604030504040204" pitchFamily="50" charset="-128"/>
                </a:rPr>
                <a:t>凡例</a:t>
              </a:r>
            </a:p>
          </p:txBody>
        </p:sp>
        <p:sp>
          <p:nvSpPr>
            <p:cNvPr id="167" name="フローチャート: 磁気ディスク 166"/>
            <p:cNvSpPr/>
            <p:nvPr/>
          </p:nvSpPr>
          <p:spPr>
            <a:xfrm>
              <a:off x="8260678" y="5093993"/>
              <a:ext cx="741600" cy="522000"/>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認定事業</a:t>
              </a:r>
              <a:endParaRPr kumimoji="1" lang="ja-JP" altLang="en-US" sz="1200" b="1" dirty="0">
                <a:solidFill>
                  <a:schemeClr val="tx2">
                    <a:lumMod val="75000"/>
                    <a:lumOff val="25000"/>
                  </a:schemeClr>
                </a:solidFill>
              </a:endParaRPr>
            </a:p>
          </p:txBody>
        </p:sp>
      </p:grpSp>
    </p:spTree>
    <p:extLst>
      <p:ext uri="{BB962C8B-B14F-4D97-AF65-F5344CB8AC3E}">
        <p14:creationId xmlns:p14="http://schemas.microsoft.com/office/powerpoint/2010/main" val="30113019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円柱 24">
            <a:extLst>
              <a:ext uri="{FF2B5EF4-FFF2-40B4-BE49-F238E27FC236}">
                <a16:creationId xmlns:a16="http://schemas.microsoft.com/office/drawing/2014/main" id="{FA02AB29-A7D5-45A5-889B-84232A9D4593}"/>
              </a:ext>
            </a:extLst>
          </p:cNvPr>
          <p:cNvSpPr/>
          <p:nvPr/>
        </p:nvSpPr>
        <p:spPr>
          <a:xfrm>
            <a:off x="2924285" y="3340010"/>
            <a:ext cx="3482800" cy="1478642"/>
          </a:xfrm>
          <a:prstGeom prst="can">
            <a:avLst>
              <a:gd name="adj" fmla="val 15236"/>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27453"/>
            <a:r>
              <a:rPr lang="ja-JP" altLang="en-US" sz="1371" dirty="0" smtClean="0">
                <a:solidFill>
                  <a:prstClr val="black"/>
                </a:solidFill>
                <a:latin typeface="+mn-ea"/>
              </a:rPr>
              <a:t>最終未通知有無確認結果テーブル</a:t>
            </a:r>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p:txBody>
      </p:sp>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利活用観点での機能における妥当性確認の実装方針</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a:latin typeface="Meiryo UI" panose="020B0604030504040204" pitchFamily="50" charset="-128"/>
                <a:ea typeface="Meiryo UI" panose="020B0604030504040204" pitchFamily="50" charset="-128"/>
              </a:rPr>
              <a:t>二次利用</a:t>
            </a:r>
            <a:r>
              <a:rPr lang="en-US" altLang="ja-JP" dirty="0">
                <a:latin typeface="Meiryo UI" panose="020B0604030504040204" pitchFamily="50" charset="-128"/>
                <a:ea typeface="Meiryo UI" panose="020B0604030504040204" pitchFamily="50" charset="-128"/>
              </a:rPr>
              <a:t>DB</a:t>
            </a:r>
            <a:r>
              <a:rPr lang="ja-JP" altLang="en-US" dirty="0">
                <a:latin typeface="Meiryo UI" panose="020B0604030504040204" pitchFamily="50" charset="-128"/>
                <a:ea typeface="Meiryo UI" panose="020B0604030504040204" pitchFamily="50" charset="-128"/>
              </a:rPr>
              <a:t>に登録されている利活用可能と判断された患者データ</a:t>
            </a:r>
            <a:r>
              <a:rPr lang="ja-JP" altLang="en-US" dirty="0" smtClean="0">
                <a:latin typeface="Meiryo UI" panose="020B0604030504040204" pitchFamily="50" charset="-128"/>
                <a:ea typeface="Meiryo UI" panose="020B0604030504040204" pitchFamily="50" charset="-128"/>
              </a:rPr>
              <a:t>のみが登録されたデータとして、取込後確認で作成した最終未通知有無確認結果テーブルを利用する。</a:t>
            </a:r>
            <a:endParaRPr lang="en-US" altLang="ja-JP" dirty="0" smtClean="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利活用観点での</a:t>
            </a:r>
            <a:r>
              <a:rPr lang="ja-JP" altLang="en-US" dirty="0" smtClean="0">
                <a:latin typeface="Meiryo UI" panose="020B0604030504040204" pitchFamily="50" charset="-128"/>
                <a:ea typeface="Meiryo UI" panose="020B0604030504040204" pitchFamily="50" charset="-128"/>
              </a:rPr>
              <a:t>機能では最終未通知有無確認結果テーブルの断面を確保した</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利活用可能</a:t>
            </a:r>
            <a:r>
              <a:rPr lang="en-US" altLang="ja-JP" dirty="0" smtClean="0">
                <a:latin typeface="Meiryo UI" panose="020B0604030504040204" pitchFamily="50" charset="-128"/>
                <a:ea typeface="Meiryo UI" panose="020B0604030504040204" pitchFamily="50" charset="-128"/>
              </a:rPr>
              <a:t>ID</a:t>
            </a:r>
            <a:r>
              <a:rPr lang="ja-JP" altLang="en-US" dirty="0" smtClean="0">
                <a:latin typeface="Meiryo UI" panose="020B0604030504040204" pitchFamily="50" charset="-128"/>
                <a:ea typeface="Meiryo UI" panose="020B0604030504040204" pitchFamily="50" charset="-128"/>
              </a:rPr>
              <a:t>テーブルを作成し、妥当性確認ではこのテーブルに登録された患者のみを</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認定領域に反映するように実装する。</a:t>
            </a:r>
            <a:endParaRPr lang="en-US" altLang="ja-JP" dirty="0" smtClean="0">
              <a:latin typeface="Meiryo UI" panose="020B0604030504040204" pitchFamily="50" charset="-128"/>
              <a:ea typeface="Meiryo UI" panose="020B0604030504040204" pitchFamily="50" charset="-128"/>
            </a:endParaRPr>
          </a:p>
        </p:txBody>
      </p:sp>
      <p:sp>
        <p:nvSpPr>
          <p:cNvPr id="75" name="円柱 74">
            <a:extLst>
              <a:ext uri="{FF2B5EF4-FFF2-40B4-BE49-F238E27FC236}">
                <a16:creationId xmlns:a16="http://schemas.microsoft.com/office/drawing/2014/main" id="{FA02AB29-A7D5-45A5-889B-84232A9D4593}"/>
              </a:ext>
            </a:extLst>
          </p:cNvPr>
          <p:cNvSpPr/>
          <p:nvPr/>
        </p:nvSpPr>
        <p:spPr>
          <a:xfrm>
            <a:off x="1179820" y="2068082"/>
            <a:ext cx="6794923" cy="1115553"/>
          </a:xfrm>
          <a:prstGeom prst="can">
            <a:avLst>
              <a:gd name="adj" fmla="val 11297"/>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27453"/>
            <a:r>
              <a:rPr lang="en-US" altLang="ja-JP" sz="1371" dirty="0" smtClean="0">
                <a:solidFill>
                  <a:prstClr val="black"/>
                </a:solidFill>
                <a:latin typeface="+mn-ea"/>
              </a:rPr>
              <a:t/>
            </a:r>
            <a:br>
              <a:rPr lang="en-US" altLang="ja-JP" sz="1371" dirty="0" smtClean="0">
                <a:solidFill>
                  <a:prstClr val="black"/>
                </a:solidFill>
                <a:latin typeface="+mn-ea"/>
              </a:rPr>
            </a:br>
            <a:r>
              <a:rPr lang="ja-JP" altLang="en-US" sz="1371" dirty="0" smtClean="0">
                <a:solidFill>
                  <a:prstClr val="black"/>
                </a:solidFill>
                <a:latin typeface="+mn-ea"/>
              </a:rPr>
              <a:t>取込前</a:t>
            </a:r>
            <a:r>
              <a:rPr lang="ja-JP" altLang="en-US" sz="1371" dirty="0">
                <a:solidFill>
                  <a:prstClr val="black"/>
                </a:solidFill>
                <a:latin typeface="+mn-ea"/>
              </a:rPr>
              <a:t>確認</a:t>
            </a:r>
            <a:r>
              <a:rPr lang="en-US" altLang="ja-JP" sz="1371" dirty="0">
                <a:solidFill>
                  <a:prstClr val="black"/>
                </a:solidFill>
                <a:latin typeface="+mn-ea"/>
              </a:rPr>
              <a:t>DB</a:t>
            </a:r>
            <a:r>
              <a:rPr lang="ja-JP" altLang="en-US" sz="1371" dirty="0">
                <a:solidFill>
                  <a:prstClr val="black"/>
                </a:solidFill>
                <a:latin typeface="+mn-ea"/>
              </a:rPr>
              <a:t>および二次利用</a:t>
            </a:r>
            <a:r>
              <a:rPr lang="en-US" altLang="ja-JP" sz="1371" dirty="0">
                <a:solidFill>
                  <a:prstClr val="black"/>
                </a:solidFill>
                <a:latin typeface="+mn-ea"/>
              </a:rPr>
              <a:t>DB</a:t>
            </a:r>
            <a:r>
              <a:rPr lang="ja-JP" altLang="en-US" sz="1371" dirty="0">
                <a:solidFill>
                  <a:prstClr val="black"/>
                </a:solidFill>
                <a:latin typeface="+mn-ea"/>
              </a:rPr>
              <a:t>（全データ）</a:t>
            </a:r>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p:txBody>
      </p:sp>
      <p:sp>
        <p:nvSpPr>
          <p:cNvPr id="77" name="円柱 76">
            <a:extLst>
              <a:ext uri="{FF2B5EF4-FFF2-40B4-BE49-F238E27FC236}">
                <a16:creationId xmlns:a16="http://schemas.microsoft.com/office/drawing/2014/main" id="{FA02AB29-A7D5-45A5-889B-84232A9D4593}"/>
              </a:ext>
            </a:extLst>
          </p:cNvPr>
          <p:cNvSpPr/>
          <p:nvPr/>
        </p:nvSpPr>
        <p:spPr>
          <a:xfrm>
            <a:off x="2467809" y="2529555"/>
            <a:ext cx="1430795" cy="536408"/>
          </a:xfrm>
          <a:prstGeom prst="can">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27453"/>
            <a:r>
              <a:rPr lang="en-US" altLang="ja-JP" sz="1371" dirty="0">
                <a:solidFill>
                  <a:prstClr val="black"/>
                </a:solidFill>
                <a:latin typeface="Meiryo UI" panose="020B0604030504040204" pitchFamily="50" charset="-128"/>
                <a:ea typeface="Meiryo UI" panose="020B0604030504040204" pitchFamily="50" charset="-128"/>
              </a:rPr>
              <a:t>DPC</a:t>
            </a:r>
            <a:r>
              <a:rPr lang="ja-JP" altLang="en-US" sz="1371" dirty="0" smtClean="0">
                <a:solidFill>
                  <a:prstClr val="black"/>
                </a:solidFill>
                <a:latin typeface="Meiryo UI" panose="020B0604030504040204" pitchFamily="50" charset="-128"/>
                <a:ea typeface="Meiryo UI" panose="020B0604030504040204" pitchFamily="50" charset="-128"/>
              </a:rPr>
              <a:t>調査データ</a:t>
            </a:r>
            <a:endParaRPr lang="en-US" altLang="ja-JP" sz="1371" dirty="0">
              <a:solidFill>
                <a:prstClr val="black"/>
              </a:solidFill>
              <a:latin typeface="Meiryo UI" panose="020B0604030504040204" pitchFamily="50" charset="-128"/>
              <a:ea typeface="Meiryo UI" panose="020B0604030504040204" pitchFamily="50" charset="-128"/>
            </a:endParaRPr>
          </a:p>
        </p:txBody>
      </p:sp>
      <p:sp>
        <p:nvSpPr>
          <p:cNvPr id="78" name="円柱 77">
            <a:extLst>
              <a:ext uri="{FF2B5EF4-FFF2-40B4-BE49-F238E27FC236}">
                <a16:creationId xmlns:a16="http://schemas.microsoft.com/office/drawing/2014/main" id="{FA02AB29-A7D5-45A5-889B-84232A9D4593}"/>
              </a:ext>
            </a:extLst>
          </p:cNvPr>
          <p:cNvSpPr/>
          <p:nvPr/>
        </p:nvSpPr>
        <p:spPr>
          <a:xfrm>
            <a:off x="3962473" y="2529555"/>
            <a:ext cx="1430795" cy="536408"/>
          </a:xfrm>
          <a:prstGeom prst="can">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ja-JP" altLang="en-US" sz="1371" dirty="0" smtClean="0">
                <a:solidFill>
                  <a:srgbClr val="000000"/>
                </a:solidFill>
                <a:latin typeface="Meiryo UI" panose="020B0604030504040204" pitchFamily="50" charset="-128"/>
                <a:ea typeface="Meiryo UI" panose="020B0604030504040204" pitchFamily="50" charset="-128"/>
              </a:rPr>
              <a:t>レセプトデータ</a:t>
            </a:r>
            <a:endParaRPr lang="en-US" altLang="ja-JP" sz="1371" dirty="0">
              <a:solidFill>
                <a:srgbClr val="000000"/>
              </a:solidFill>
              <a:latin typeface="Meiryo UI" panose="020B0604030504040204" pitchFamily="50" charset="-128"/>
              <a:ea typeface="Meiryo UI" panose="020B0604030504040204" pitchFamily="50" charset="-128"/>
            </a:endParaRPr>
          </a:p>
        </p:txBody>
      </p:sp>
      <p:sp>
        <p:nvSpPr>
          <p:cNvPr id="79" name="円柱 78">
            <a:extLst>
              <a:ext uri="{FF2B5EF4-FFF2-40B4-BE49-F238E27FC236}">
                <a16:creationId xmlns:a16="http://schemas.microsoft.com/office/drawing/2014/main" id="{FA02AB29-A7D5-45A5-889B-84232A9D4593}"/>
              </a:ext>
            </a:extLst>
          </p:cNvPr>
          <p:cNvSpPr/>
          <p:nvPr/>
        </p:nvSpPr>
        <p:spPr>
          <a:xfrm>
            <a:off x="5457137" y="2529555"/>
            <a:ext cx="1430795" cy="536408"/>
          </a:xfrm>
          <a:prstGeom prst="can">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ja-JP" altLang="en-US" sz="1371" dirty="0">
                <a:solidFill>
                  <a:srgbClr val="000000"/>
                </a:solidFill>
                <a:latin typeface="Meiryo UI" panose="020B0604030504040204" pitchFamily="50" charset="-128"/>
                <a:ea typeface="Meiryo UI" panose="020B0604030504040204" pitchFamily="50" charset="-128"/>
              </a:rPr>
              <a:t>電子</a:t>
            </a:r>
            <a:r>
              <a:rPr lang="ja-JP" altLang="en-US" sz="1371" dirty="0" smtClean="0">
                <a:solidFill>
                  <a:srgbClr val="000000"/>
                </a:solidFill>
                <a:latin typeface="Meiryo UI" panose="020B0604030504040204" pitchFamily="50" charset="-128"/>
                <a:ea typeface="Meiryo UI" panose="020B0604030504040204" pitchFamily="50" charset="-128"/>
              </a:rPr>
              <a:t>カルテデータ</a:t>
            </a:r>
            <a:endParaRPr lang="ja-JP" altLang="en-US" sz="1371" dirty="0">
              <a:solidFill>
                <a:srgbClr val="000000"/>
              </a:solidFill>
              <a:latin typeface="Meiryo UI" panose="020B0604030504040204" pitchFamily="50" charset="-128"/>
              <a:ea typeface="Meiryo UI" panose="020B0604030504040204" pitchFamily="50" charset="-128"/>
            </a:endParaRPr>
          </a:p>
        </p:txBody>
      </p:sp>
      <p:cxnSp>
        <p:nvCxnSpPr>
          <p:cNvPr id="80" name="直線矢印コネクタ 79"/>
          <p:cNvCxnSpPr>
            <a:stCxn id="79" idx="3"/>
          </p:cNvCxnSpPr>
          <p:nvPr/>
        </p:nvCxnSpPr>
        <p:spPr>
          <a:xfrm>
            <a:off x="6172535" y="2980891"/>
            <a:ext cx="0" cy="458119"/>
          </a:xfrm>
          <a:prstGeom prst="straightConnector1">
            <a:avLst/>
          </a:prstGeom>
          <a:ln w="571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3" name="直線矢印コネクタ 82"/>
          <p:cNvCxnSpPr>
            <a:stCxn id="77" idx="3"/>
          </p:cNvCxnSpPr>
          <p:nvPr/>
        </p:nvCxnSpPr>
        <p:spPr>
          <a:xfrm flipH="1">
            <a:off x="3200298" y="2980891"/>
            <a:ext cx="1" cy="411447"/>
          </a:xfrm>
          <a:prstGeom prst="straightConnector1">
            <a:avLst/>
          </a:prstGeom>
          <a:ln w="571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6" name="直線矢印コネクタ 85"/>
          <p:cNvCxnSpPr>
            <a:stCxn id="78" idx="3"/>
            <a:endCxn id="30" idx="0"/>
          </p:cNvCxnSpPr>
          <p:nvPr/>
        </p:nvCxnSpPr>
        <p:spPr>
          <a:xfrm flipH="1">
            <a:off x="4675614" y="3065963"/>
            <a:ext cx="2257" cy="439019"/>
          </a:xfrm>
          <a:prstGeom prst="straightConnector1">
            <a:avLst/>
          </a:prstGeom>
          <a:ln w="571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aphicFrame>
        <p:nvGraphicFramePr>
          <p:cNvPr id="93" name="コンテンツ プレースホルダー 3"/>
          <p:cNvGraphicFramePr>
            <a:graphicFrameLocks/>
          </p:cNvGraphicFramePr>
          <p:nvPr>
            <p:extLst>
              <p:ext uri="{D42A27DB-BD31-4B8C-83A1-F6EECF244321}">
                <p14:modId xmlns:p14="http://schemas.microsoft.com/office/powerpoint/2010/main" val="134874835"/>
              </p:ext>
            </p:extLst>
          </p:nvPr>
        </p:nvGraphicFramePr>
        <p:xfrm>
          <a:off x="3187511" y="3929131"/>
          <a:ext cx="2996185" cy="725802"/>
        </p:xfrm>
        <a:graphic>
          <a:graphicData uri="http://schemas.openxmlformats.org/drawingml/2006/table">
            <a:tbl>
              <a:tblPr firstRow="1" bandRow="1">
                <a:tableStyleId>{5C22544A-7EE6-4342-B048-85BDC9FD1C3A}</a:tableStyleId>
              </a:tblPr>
              <a:tblGrid>
                <a:gridCol w="387741">
                  <a:extLst>
                    <a:ext uri="{9D8B030D-6E8A-4147-A177-3AD203B41FA5}">
                      <a16:colId xmlns:a16="http://schemas.microsoft.com/office/drawing/2014/main" val="1292124788"/>
                    </a:ext>
                  </a:extLst>
                </a:gridCol>
                <a:gridCol w="1057477">
                  <a:extLst>
                    <a:ext uri="{9D8B030D-6E8A-4147-A177-3AD203B41FA5}">
                      <a16:colId xmlns:a16="http://schemas.microsoft.com/office/drawing/2014/main" val="3800006013"/>
                    </a:ext>
                  </a:extLst>
                </a:gridCol>
                <a:gridCol w="704985">
                  <a:extLst>
                    <a:ext uri="{9D8B030D-6E8A-4147-A177-3AD203B41FA5}">
                      <a16:colId xmlns:a16="http://schemas.microsoft.com/office/drawing/2014/main" val="4231270458"/>
                    </a:ext>
                  </a:extLst>
                </a:gridCol>
                <a:gridCol w="845982">
                  <a:extLst>
                    <a:ext uri="{9D8B030D-6E8A-4147-A177-3AD203B41FA5}">
                      <a16:colId xmlns:a16="http://schemas.microsoft.com/office/drawing/2014/main" val="3948446511"/>
                    </a:ext>
                  </a:extLst>
                </a:gridCol>
              </a:tblGrid>
              <a:tr h="0">
                <a:tc>
                  <a:txBody>
                    <a:bodyPr/>
                    <a:lstStyle/>
                    <a:p>
                      <a:r>
                        <a:rPr kumimoji="1" lang="en-US" altLang="ja-JP" sz="1000" dirty="0" smtClean="0">
                          <a:solidFill>
                            <a:srgbClr val="FF0000"/>
                          </a:solidFill>
                        </a:rPr>
                        <a:t>ID0</a:t>
                      </a:r>
                      <a:endParaRPr kumimoji="1" lang="ja-JP" altLang="en-US" sz="1000" dirty="0">
                        <a:solidFill>
                          <a:srgbClr val="FF0000"/>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データ識別番号</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取込年月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診療年月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2808377"/>
                  </a:ext>
                </a:extLst>
              </a:tr>
              <a:tr h="0">
                <a:tc>
                  <a:txBody>
                    <a:bodyPr/>
                    <a:lstStyle/>
                    <a:p>
                      <a:r>
                        <a:rPr kumimoji="1" lang="en-US" altLang="ja-JP" sz="1000" b="1" dirty="0" smtClean="0">
                          <a:solidFill>
                            <a:srgbClr val="FF0000"/>
                          </a:solidFill>
                        </a:rPr>
                        <a:t>ID0</a:t>
                      </a:r>
                      <a:endParaRPr kumimoji="1" lang="ja-JP" altLang="en-US" sz="1000" b="1" dirty="0">
                        <a:solidFill>
                          <a:srgbClr val="FF0000"/>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カルテ番号</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取込年月</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診療年月</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8033082"/>
                  </a:ext>
                </a:extLst>
              </a:tr>
              <a:tr h="0">
                <a:tc>
                  <a:txBody>
                    <a:bodyPr/>
                    <a:lstStyle/>
                    <a:p>
                      <a:r>
                        <a:rPr kumimoji="1" lang="en-US" altLang="ja-JP" sz="1000" b="1" dirty="0" smtClean="0">
                          <a:solidFill>
                            <a:srgbClr val="FF0000"/>
                          </a:solidFill>
                        </a:rPr>
                        <a:t>ID0</a:t>
                      </a:r>
                      <a:endParaRPr kumimoji="1" lang="ja-JP" altLang="en-US" sz="1000" b="1" dirty="0">
                        <a:solidFill>
                          <a:srgbClr val="FF0000"/>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患者</a:t>
                      </a:r>
                      <a:r>
                        <a:rPr kumimoji="1" lang="en-US" altLang="ja-JP" sz="1000" b="1" dirty="0" smtClean="0">
                          <a:solidFill>
                            <a:schemeClr val="tx1"/>
                          </a:solidFill>
                        </a:rPr>
                        <a:t>ID</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取込年月</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診療年月</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977789"/>
                  </a:ext>
                </a:extLst>
              </a:tr>
            </a:tbl>
          </a:graphicData>
        </a:graphic>
      </p:graphicFrame>
      <p:sp>
        <p:nvSpPr>
          <p:cNvPr id="24" name="線吹き出し 1 (枠付き) 23"/>
          <p:cNvSpPr/>
          <p:nvPr/>
        </p:nvSpPr>
        <p:spPr>
          <a:xfrm>
            <a:off x="6670553" y="3305829"/>
            <a:ext cx="2762565" cy="1169081"/>
          </a:xfrm>
          <a:prstGeom prst="borderCallout1">
            <a:avLst>
              <a:gd name="adj1" fmla="val 16076"/>
              <a:gd name="adj2" fmla="val -710"/>
              <a:gd name="adj3" fmla="val 64303"/>
              <a:gd name="adj4" fmla="val -11980"/>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二次利用</a:t>
            </a:r>
            <a:r>
              <a:rPr kumimoji="1" lang="en-US" altLang="ja-JP" sz="1200" dirty="0" smtClean="0">
                <a:solidFill>
                  <a:schemeClr val="tx1"/>
                </a:solidFill>
                <a:latin typeface="Meiryo UI" panose="020B0604030504040204" pitchFamily="50" charset="-128"/>
                <a:ea typeface="Meiryo UI" panose="020B0604030504040204" pitchFamily="50" charset="-128"/>
              </a:rPr>
              <a:t>DB</a:t>
            </a:r>
            <a:r>
              <a:rPr kumimoji="1" lang="ja-JP" altLang="en-US" sz="1200" dirty="0" smtClean="0">
                <a:solidFill>
                  <a:schemeClr val="tx1"/>
                </a:solidFill>
                <a:latin typeface="Meiryo UI" panose="020B0604030504040204" pitchFamily="50" charset="-128"/>
                <a:ea typeface="Meiryo UI" panose="020B0604030504040204" pitchFamily="50" charset="-128"/>
              </a:rPr>
              <a:t>に登録されている</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妥当性確認済みのデータ</a:t>
            </a:r>
            <a:r>
              <a:rPr lang="ja-JP" altLang="en-US" sz="1200" dirty="0" smtClean="0">
                <a:solidFill>
                  <a:schemeClr val="tx1"/>
                </a:solidFill>
                <a:latin typeface="Meiryo UI" panose="020B0604030504040204" pitchFamily="50" charset="-128"/>
                <a:ea typeface="Meiryo UI" panose="020B0604030504040204" pitchFamily="50" charset="-128"/>
              </a:rPr>
              <a:t>であるため、</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未通知患者およびオプトアウト対象患者は</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含まれない</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（＝利活用可能な患者のみ存在）</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30" name="正方形/長方形 29"/>
          <p:cNvSpPr/>
          <p:nvPr/>
        </p:nvSpPr>
        <p:spPr>
          <a:xfrm>
            <a:off x="3061523" y="3504982"/>
            <a:ext cx="3228181" cy="1229736"/>
          </a:xfrm>
          <a:prstGeom prst="rect">
            <a:avLst/>
          </a:prstGeom>
          <a:noFill/>
          <a:ln w="25400">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653" dirty="0">
              <a:solidFill>
                <a:schemeClr val="tx1"/>
              </a:solidFill>
            </a:endParaRPr>
          </a:p>
        </p:txBody>
      </p:sp>
      <p:sp>
        <p:nvSpPr>
          <p:cNvPr id="31" name="円柱 30">
            <a:extLst>
              <a:ext uri="{FF2B5EF4-FFF2-40B4-BE49-F238E27FC236}">
                <a16:creationId xmlns:a16="http://schemas.microsoft.com/office/drawing/2014/main" id="{FA02AB29-A7D5-45A5-889B-84232A9D4593}"/>
              </a:ext>
            </a:extLst>
          </p:cNvPr>
          <p:cNvSpPr/>
          <p:nvPr/>
        </p:nvSpPr>
        <p:spPr>
          <a:xfrm>
            <a:off x="2924285" y="4983624"/>
            <a:ext cx="3482800" cy="1394708"/>
          </a:xfrm>
          <a:prstGeom prst="can">
            <a:avLst>
              <a:gd name="adj" fmla="val 15236"/>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27453"/>
            <a:r>
              <a:rPr lang="ja-JP" altLang="en-US" sz="1371" dirty="0" smtClean="0">
                <a:solidFill>
                  <a:prstClr val="black"/>
                </a:solidFill>
                <a:latin typeface="+mn-ea"/>
              </a:rPr>
              <a:t>利活用可能患者</a:t>
            </a:r>
            <a:r>
              <a:rPr lang="en-US" altLang="ja-JP" sz="1371" dirty="0" smtClean="0">
                <a:solidFill>
                  <a:prstClr val="black"/>
                </a:solidFill>
                <a:latin typeface="+mn-ea"/>
              </a:rPr>
              <a:t>ID</a:t>
            </a:r>
            <a:r>
              <a:rPr lang="ja-JP" altLang="en-US" sz="1371" dirty="0" smtClean="0">
                <a:solidFill>
                  <a:prstClr val="black"/>
                </a:solidFill>
                <a:latin typeface="+mn-ea"/>
              </a:rPr>
              <a:t>テーブル</a:t>
            </a:r>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p:txBody>
      </p:sp>
      <p:graphicFrame>
        <p:nvGraphicFramePr>
          <p:cNvPr id="32" name="コンテンツ プレースホルダー 3"/>
          <p:cNvGraphicFramePr>
            <a:graphicFrameLocks/>
          </p:cNvGraphicFramePr>
          <p:nvPr>
            <p:extLst>
              <p:ext uri="{D42A27DB-BD31-4B8C-83A1-F6EECF244321}">
                <p14:modId xmlns:p14="http://schemas.microsoft.com/office/powerpoint/2010/main" val="1692148819"/>
              </p:ext>
            </p:extLst>
          </p:nvPr>
        </p:nvGraphicFramePr>
        <p:xfrm>
          <a:off x="3962994" y="5499515"/>
          <a:ext cx="1445218" cy="725802"/>
        </p:xfrm>
        <a:graphic>
          <a:graphicData uri="http://schemas.openxmlformats.org/drawingml/2006/table">
            <a:tbl>
              <a:tblPr firstRow="1" bandRow="1">
                <a:tableStyleId>{5C22544A-7EE6-4342-B048-85BDC9FD1C3A}</a:tableStyleId>
              </a:tblPr>
              <a:tblGrid>
                <a:gridCol w="387741">
                  <a:extLst>
                    <a:ext uri="{9D8B030D-6E8A-4147-A177-3AD203B41FA5}">
                      <a16:colId xmlns:a16="http://schemas.microsoft.com/office/drawing/2014/main" val="1292124788"/>
                    </a:ext>
                  </a:extLst>
                </a:gridCol>
                <a:gridCol w="1057477">
                  <a:extLst>
                    <a:ext uri="{9D8B030D-6E8A-4147-A177-3AD203B41FA5}">
                      <a16:colId xmlns:a16="http://schemas.microsoft.com/office/drawing/2014/main" val="3800006013"/>
                    </a:ext>
                  </a:extLst>
                </a:gridCol>
              </a:tblGrid>
              <a:tr h="0">
                <a:tc>
                  <a:txBody>
                    <a:bodyPr/>
                    <a:lstStyle/>
                    <a:p>
                      <a:r>
                        <a:rPr kumimoji="1" lang="en-US" altLang="ja-JP" sz="1000" dirty="0" smtClean="0">
                          <a:solidFill>
                            <a:srgbClr val="FF0000"/>
                          </a:solidFill>
                        </a:rPr>
                        <a:t>ID0</a:t>
                      </a:r>
                      <a:endParaRPr kumimoji="1" lang="ja-JP" altLang="en-US" sz="1000" dirty="0">
                        <a:solidFill>
                          <a:srgbClr val="FF0000"/>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データ識別番号</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2808377"/>
                  </a:ext>
                </a:extLst>
              </a:tr>
              <a:tr h="0">
                <a:tc>
                  <a:txBody>
                    <a:bodyPr/>
                    <a:lstStyle/>
                    <a:p>
                      <a:r>
                        <a:rPr kumimoji="1" lang="en-US" altLang="ja-JP" sz="1000" b="1" dirty="0" smtClean="0">
                          <a:solidFill>
                            <a:srgbClr val="FF0000"/>
                          </a:solidFill>
                        </a:rPr>
                        <a:t>ID0</a:t>
                      </a:r>
                      <a:endParaRPr kumimoji="1" lang="ja-JP" altLang="en-US" sz="1000" b="1" dirty="0">
                        <a:solidFill>
                          <a:srgbClr val="FF0000"/>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カルテ番号</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8033082"/>
                  </a:ext>
                </a:extLst>
              </a:tr>
              <a:tr h="0">
                <a:tc>
                  <a:txBody>
                    <a:bodyPr/>
                    <a:lstStyle/>
                    <a:p>
                      <a:r>
                        <a:rPr kumimoji="1" lang="en-US" altLang="ja-JP" sz="1000" b="1" dirty="0" smtClean="0">
                          <a:solidFill>
                            <a:srgbClr val="FF0000"/>
                          </a:solidFill>
                        </a:rPr>
                        <a:t>ID0</a:t>
                      </a:r>
                      <a:endParaRPr kumimoji="1" lang="ja-JP" altLang="en-US" sz="1000" b="1" dirty="0">
                        <a:solidFill>
                          <a:srgbClr val="FF0000"/>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患者</a:t>
                      </a:r>
                      <a:r>
                        <a:rPr kumimoji="1" lang="en-US" altLang="ja-JP" sz="1000" b="1" dirty="0" smtClean="0">
                          <a:solidFill>
                            <a:schemeClr val="tx1"/>
                          </a:solidFill>
                        </a:rPr>
                        <a:t>ID</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977789"/>
                  </a:ext>
                </a:extLst>
              </a:tr>
            </a:tbl>
          </a:graphicData>
        </a:graphic>
      </p:graphicFrame>
      <p:sp>
        <p:nvSpPr>
          <p:cNvPr id="33" name="線吹き出し 1 (枠付き) 32"/>
          <p:cNvSpPr/>
          <p:nvPr/>
        </p:nvSpPr>
        <p:spPr>
          <a:xfrm>
            <a:off x="6670553" y="4699386"/>
            <a:ext cx="2762565" cy="1531128"/>
          </a:xfrm>
          <a:prstGeom prst="borderCallout1">
            <a:avLst>
              <a:gd name="adj1" fmla="val 20159"/>
              <a:gd name="adj2" fmla="val -1633"/>
              <a:gd name="adj3" fmla="val 54736"/>
              <a:gd name="adj4" fmla="val -11355"/>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a:solidFill>
                  <a:schemeClr val="tx1"/>
                </a:solidFill>
                <a:latin typeface="Meiryo UI" panose="020B0604030504040204" pitchFamily="50" charset="-128"/>
                <a:ea typeface="Meiryo UI" panose="020B0604030504040204" pitchFamily="50" charset="-128"/>
              </a:rPr>
              <a:t>最終未通知</a:t>
            </a:r>
            <a:r>
              <a:rPr lang="ja-JP" altLang="en-US" sz="1200" dirty="0" smtClean="0">
                <a:solidFill>
                  <a:schemeClr val="tx1"/>
                </a:solidFill>
                <a:latin typeface="Meiryo UI" panose="020B0604030504040204" pitchFamily="50" charset="-128"/>
                <a:ea typeface="Meiryo UI" panose="020B0604030504040204" pitchFamily="50" charset="-128"/>
              </a:rPr>
              <a:t>有無確認結果テーブルは</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二次利用</a:t>
            </a:r>
            <a:r>
              <a:rPr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smtClean="0">
                <a:solidFill>
                  <a:schemeClr val="tx1"/>
                </a:solidFill>
                <a:latin typeface="Meiryo UI" panose="020B0604030504040204" pitchFamily="50" charset="-128"/>
                <a:ea typeface="Meiryo UI" panose="020B0604030504040204" pitchFamily="50" charset="-128"/>
              </a:rPr>
              <a:t>の取込処理が開始されると</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更新されてしまうため、</a:t>
            </a:r>
            <a:r>
              <a:rPr kumimoji="1" lang="ja-JP" altLang="en-US" sz="1200" dirty="0" smtClean="0">
                <a:solidFill>
                  <a:schemeClr val="tx1"/>
                </a:solidFill>
                <a:latin typeface="Meiryo UI" panose="020B0604030504040204" pitchFamily="50" charset="-128"/>
                <a:ea typeface="Meiryo UI" panose="020B0604030504040204" pitchFamily="50" charset="-128"/>
              </a:rPr>
              <a:t>利活用観点での</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機能の妥当性確認で利用するため</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断面を確保する。</a:t>
            </a:r>
            <a:r>
              <a:rPr lang="ja-JP" altLang="en-US" sz="1200" dirty="0" smtClean="0">
                <a:solidFill>
                  <a:schemeClr val="tx1"/>
                </a:solidFill>
                <a:latin typeface="Meiryo UI" panose="020B0604030504040204" pitchFamily="50" charset="-128"/>
                <a:ea typeface="Meiryo UI" panose="020B0604030504040204" pitchFamily="50" charset="-128"/>
              </a:rPr>
              <a:t>（</a:t>
            </a:r>
            <a:r>
              <a:rPr lang="ja-JP" altLang="en-US" sz="1200" b="1" dirty="0" smtClean="0">
                <a:solidFill>
                  <a:srgbClr val="FF0000"/>
                </a:solidFill>
                <a:latin typeface="Meiryo UI" panose="020B0604030504040204" pitchFamily="50" charset="-128"/>
                <a:ea typeface="Meiryo UI" panose="020B0604030504040204" pitchFamily="50" charset="-128"/>
              </a:rPr>
              <a:t>新設</a:t>
            </a:r>
            <a:r>
              <a:rPr lang="ja-JP" altLang="en-US" sz="1200" dirty="0" smtClean="0">
                <a:solidFill>
                  <a:schemeClr val="tx1"/>
                </a:solidFill>
                <a:latin typeface="Meiryo UI" panose="020B0604030504040204" pitchFamily="50" charset="-128"/>
                <a:ea typeface="Meiryo UI" panose="020B0604030504040204" pitchFamily="50" charset="-128"/>
              </a:rPr>
              <a:t>）</a:t>
            </a:r>
            <a:r>
              <a:rPr kumimoji="1" lang="en-US" altLang="ja-JP" sz="1200" dirty="0" smtClean="0">
                <a:solidFill>
                  <a:schemeClr val="tx1"/>
                </a:solidFill>
                <a:latin typeface="Meiryo UI" panose="020B0604030504040204" pitchFamily="50" charset="-128"/>
                <a:ea typeface="Meiryo UI" panose="020B0604030504040204" pitchFamily="50" charset="-128"/>
              </a:rPr>
              <a:t/>
            </a:r>
            <a:br>
              <a:rPr kumimoji="1" lang="en-US" altLang="ja-JP" sz="1200" dirty="0" smtClean="0">
                <a:solidFill>
                  <a:schemeClr val="tx1"/>
                </a:solidFill>
                <a:latin typeface="Meiryo UI" panose="020B0604030504040204" pitchFamily="50" charset="-128"/>
                <a:ea typeface="Meiryo UI" panose="020B0604030504040204" pitchFamily="50" charset="-128"/>
              </a:rPr>
            </a:br>
            <a:r>
              <a:rPr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smtClean="0">
                <a:solidFill>
                  <a:schemeClr val="tx1"/>
                </a:solidFill>
                <a:latin typeface="Meiryo UI" panose="020B0604030504040204" pitchFamily="50" charset="-128"/>
                <a:ea typeface="Meiryo UI" panose="020B0604030504040204" pitchFamily="50" charset="-128"/>
              </a:rPr>
              <a:t>患者</a:t>
            </a:r>
            <a:r>
              <a:rPr kumimoji="1" lang="en-US" altLang="ja-JP" sz="1200" dirty="0" smtClean="0">
                <a:solidFill>
                  <a:schemeClr val="tx1"/>
                </a:solidFill>
                <a:latin typeface="Meiryo UI" panose="020B0604030504040204" pitchFamily="50" charset="-128"/>
                <a:ea typeface="Meiryo UI" panose="020B0604030504040204" pitchFamily="50" charset="-128"/>
              </a:rPr>
              <a:t>ID</a:t>
            </a:r>
            <a:r>
              <a:rPr kumimoji="1" lang="ja-JP" altLang="en-US" sz="1200" dirty="0" smtClean="0">
                <a:solidFill>
                  <a:schemeClr val="tx1"/>
                </a:solidFill>
                <a:latin typeface="Meiryo UI" panose="020B0604030504040204" pitchFamily="50" charset="-128"/>
                <a:ea typeface="Meiryo UI" panose="020B0604030504040204" pitchFamily="50" charset="-128"/>
              </a:rPr>
              <a:t>の情報以外不要のため、</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　</a:t>
            </a:r>
            <a:r>
              <a:rPr lang="ja-JP" altLang="en-US" sz="1200" dirty="0" smtClean="0">
                <a:solidFill>
                  <a:schemeClr val="tx1"/>
                </a:solidFill>
                <a:latin typeface="Meiryo UI" panose="020B0604030504040204" pitchFamily="50" charset="-128"/>
                <a:ea typeface="Meiryo UI" panose="020B0604030504040204" pitchFamily="50" charset="-128"/>
              </a:rPr>
              <a:t> 取込</a:t>
            </a:r>
            <a:r>
              <a:rPr kumimoji="1" lang="ja-JP" altLang="en-US" sz="1200" dirty="0" smtClean="0">
                <a:solidFill>
                  <a:schemeClr val="tx1"/>
                </a:solidFill>
                <a:latin typeface="Meiryo UI" panose="020B0604030504040204" pitchFamily="50" charset="-128"/>
                <a:ea typeface="Meiryo UI" panose="020B0604030504040204" pitchFamily="50" charset="-128"/>
              </a:rPr>
              <a:t>年月、診療年月は削除する。</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34" name="正方形/長方形 33"/>
          <p:cNvSpPr/>
          <p:nvPr/>
        </p:nvSpPr>
        <p:spPr>
          <a:xfrm>
            <a:off x="3061523" y="5148596"/>
            <a:ext cx="3228181" cy="1159931"/>
          </a:xfrm>
          <a:prstGeom prst="rect">
            <a:avLst/>
          </a:prstGeom>
          <a:noFill/>
          <a:ln w="25400">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653" dirty="0">
              <a:solidFill>
                <a:schemeClr val="tx1"/>
              </a:solidFill>
            </a:endParaRPr>
          </a:p>
        </p:txBody>
      </p:sp>
      <p:cxnSp>
        <p:nvCxnSpPr>
          <p:cNvPr id="35" name="直線矢印コネクタ 34"/>
          <p:cNvCxnSpPr>
            <a:stCxn id="30" idx="2"/>
            <a:endCxn id="31" idx="0"/>
          </p:cNvCxnSpPr>
          <p:nvPr/>
        </p:nvCxnSpPr>
        <p:spPr>
          <a:xfrm flipH="1">
            <a:off x="4665685" y="4734718"/>
            <a:ext cx="9929" cy="461404"/>
          </a:xfrm>
          <a:prstGeom prst="straightConnector1">
            <a:avLst/>
          </a:prstGeom>
          <a:ln w="571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6525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利活用観点での機能の改修</a:t>
            </a:r>
            <a:r>
              <a:rPr lang="ja-JP" altLang="en-US" sz="1800" b="1" dirty="0">
                <a:latin typeface="Meiryo UI" panose="020B0604030504040204" pitchFamily="50" charset="-128"/>
                <a:ea typeface="Meiryo UI" panose="020B0604030504040204" pitchFamily="50" charset="-128"/>
              </a:rPr>
              <a:t>概要</a:t>
            </a:r>
            <a:r>
              <a:rPr lang="ja-JP" altLang="en-US" sz="1800" b="1" dirty="0" smtClean="0">
                <a:latin typeface="Meiryo UI" panose="020B0604030504040204" pitchFamily="50" charset="-128"/>
                <a:ea typeface="Meiryo UI" panose="020B0604030504040204" pitchFamily="50" charset="-128"/>
              </a:rPr>
              <a:t>（</a:t>
            </a:r>
            <a:r>
              <a:rPr lang="en-US" altLang="ja-JP" sz="1800" b="1" dirty="0" smtClean="0">
                <a:latin typeface="Meiryo UI" panose="020B0604030504040204" pitchFamily="50" charset="-128"/>
                <a:ea typeface="Meiryo UI" panose="020B0604030504040204" pitchFamily="50" charset="-128"/>
              </a:rPr>
              <a:t>1/4</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969567458"/>
              </p:ext>
            </p:extLst>
          </p:nvPr>
        </p:nvGraphicFramePr>
        <p:xfrm>
          <a:off x="203691" y="696207"/>
          <a:ext cx="9608220" cy="2590800"/>
        </p:xfrm>
        <a:graphic>
          <a:graphicData uri="http://schemas.openxmlformats.org/drawingml/2006/table">
            <a:tbl>
              <a:tblPr firstRow="1" bandRow="1">
                <a:tableStyleId>{5940675A-B579-460E-94D1-54222C63F5DA}</a:tableStyleId>
              </a:tblPr>
              <a:tblGrid>
                <a:gridCol w="328121">
                  <a:extLst>
                    <a:ext uri="{9D8B030D-6E8A-4147-A177-3AD203B41FA5}">
                      <a16:colId xmlns:a16="http://schemas.microsoft.com/office/drawing/2014/main" val="1901548244"/>
                    </a:ext>
                  </a:extLst>
                </a:gridCol>
                <a:gridCol w="1489625">
                  <a:extLst>
                    <a:ext uri="{9D8B030D-6E8A-4147-A177-3AD203B41FA5}">
                      <a16:colId xmlns:a16="http://schemas.microsoft.com/office/drawing/2014/main" val="936978207"/>
                    </a:ext>
                  </a:extLst>
                </a:gridCol>
                <a:gridCol w="328121">
                  <a:extLst>
                    <a:ext uri="{9D8B030D-6E8A-4147-A177-3AD203B41FA5}">
                      <a16:colId xmlns:a16="http://schemas.microsoft.com/office/drawing/2014/main" val="3943144875"/>
                    </a:ext>
                  </a:extLst>
                </a:gridCol>
                <a:gridCol w="2332779">
                  <a:extLst>
                    <a:ext uri="{9D8B030D-6E8A-4147-A177-3AD203B41FA5}">
                      <a16:colId xmlns:a16="http://schemas.microsoft.com/office/drawing/2014/main" val="2930285302"/>
                    </a:ext>
                  </a:extLst>
                </a:gridCol>
                <a:gridCol w="592888">
                  <a:extLst>
                    <a:ext uri="{9D8B030D-6E8A-4147-A177-3AD203B41FA5}">
                      <a16:colId xmlns:a16="http://schemas.microsoft.com/office/drawing/2014/main" val="1251949029"/>
                    </a:ext>
                  </a:extLst>
                </a:gridCol>
                <a:gridCol w="4536686">
                  <a:extLst>
                    <a:ext uri="{9D8B030D-6E8A-4147-A177-3AD203B41FA5}">
                      <a16:colId xmlns:a16="http://schemas.microsoft.com/office/drawing/2014/main" val="2477558530"/>
                    </a:ext>
                  </a:extLst>
                </a:gridCol>
              </a:tblGrid>
              <a:tr h="195462">
                <a:tc gridSpan="2">
                  <a:txBody>
                    <a:bodyPr/>
                    <a:lstStyle/>
                    <a:p>
                      <a:r>
                        <a:rPr kumimoji="1" lang="ja-JP" altLang="en-US" sz="1400" b="1" dirty="0" smtClean="0">
                          <a:latin typeface="Meiryo UI" panose="020B0604030504040204" pitchFamily="50" charset="-128"/>
                          <a:ea typeface="Meiryo UI" panose="020B0604030504040204" pitchFamily="50" charset="-128"/>
                        </a:rPr>
                        <a:t>機能名</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gridSpan="2">
                  <a:txBody>
                    <a:bodyPr/>
                    <a:lstStyle/>
                    <a:p>
                      <a:r>
                        <a:rPr kumimoji="1" lang="ja-JP" altLang="en-US" sz="1400" b="1" dirty="0" smtClean="0">
                          <a:latin typeface="Meiryo UI" panose="020B0604030504040204" pitchFamily="50" charset="-128"/>
                          <a:ea typeface="Meiryo UI" panose="020B0604030504040204" pitchFamily="50" charset="-128"/>
                        </a:rPr>
                        <a:t>処理名</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a:txBody>
                    <a:bodyPr/>
                    <a:lstStyle/>
                    <a:p>
                      <a:r>
                        <a:rPr kumimoji="1" lang="ja-JP" altLang="en-US" sz="1400" b="1" dirty="0" smtClean="0">
                          <a:latin typeface="Meiryo UI" panose="020B0604030504040204" pitchFamily="50" charset="-128"/>
                          <a:ea typeface="Meiryo UI" panose="020B0604030504040204" pitchFamily="50" charset="-128"/>
                        </a:rPr>
                        <a:t>区分</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ja-JP" altLang="en-US" sz="1400" b="1" dirty="0" smtClean="0">
                          <a:latin typeface="Meiryo UI" panose="020B0604030504040204" pitchFamily="50" charset="-128"/>
                          <a:ea typeface="Meiryo UI" panose="020B0604030504040204" pitchFamily="50" charset="-128"/>
                        </a:rPr>
                        <a:t>概要</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3434522661"/>
                  </a:ext>
                </a:extLst>
              </a:tr>
              <a:tr h="350083">
                <a:tc rowSpan="3">
                  <a:txBody>
                    <a:bodyPr/>
                    <a:lstStyle/>
                    <a:p>
                      <a:r>
                        <a:rPr lang="en-US" altLang="ja-JP" sz="1200" dirty="0" smtClean="0">
                          <a:latin typeface="Meiryo UI" panose="020B0604030504040204" pitchFamily="50" charset="-128"/>
                          <a:ea typeface="Meiryo UI" panose="020B0604030504040204" pitchFamily="50" charset="-128"/>
                        </a:rPr>
                        <a:t>1</a:t>
                      </a:r>
                      <a:endParaRPr lang="ja-JP" altLang="en-US" sz="1200" dirty="0">
                        <a:latin typeface="Meiryo UI" panose="020B0604030504040204" pitchFamily="50" charset="-128"/>
                        <a:ea typeface="Meiryo UI" panose="020B0604030504040204" pitchFamily="50" charset="-128"/>
                      </a:endParaRPr>
                    </a:p>
                  </a:txBody>
                  <a:tcPr/>
                </a:tc>
                <a:tc rowSpan="3">
                  <a:txBody>
                    <a:bodyPr/>
                    <a:lstStyle/>
                    <a:p>
                      <a:r>
                        <a:rPr lang="zh-CN" altLang="en-US" sz="1200" dirty="0" smtClean="0">
                          <a:latin typeface="Meiryo UI" panose="020B0604030504040204" pitchFamily="50" charset="-128"/>
                          <a:ea typeface="Meiryo UI" panose="020B0604030504040204" pitchFamily="50" charset="-128"/>
                        </a:rPr>
                        <a:t>二次利用</a:t>
                      </a:r>
                      <a:r>
                        <a:rPr lang="en-US" altLang="zh-CN" sz="1200" dirty="0" smtClean="0">
                          <a:latin typeface="Meiryo UI" panose="020B0604030504040204" pitchFamily="50" charset="-128"/>
                          <a:ea typeface="Meiryo UI" panose="020B0604030504040204" pitchFamily="50" charset="-128"/>
                        </a:rPr>
                        <a:t>DB(</a:t>
                      </a:r>
                      <a:r>
                        <a:rPr lang="zh-CN" altLang="en-US" sz="1200" dirty="0" smtClean="0">
                          <a:latin typeface="Meiryo UI" panose="020B0604030504040204" pitchFamily="50" charset="-128"/>
                          <a:ea typeface="Meiryo UI" panose="020B0604030504040204" pitchFamily="50" charset="-128"/>
                        </a:rPr>
                        <a:t>断面</a:t>
                      </a:r>
                      <a:r>
                        <a:rPr lang="en-US" altLang="zh-CN" sz="1200" dirty="0" smtClean="0">
                          <a:latin typeface="Meiryo UI" panose="020B0604030504040204" pitchFamily="50" charset="-128"/>
                          <a:ea typeface="Meiryo UI" panose="020B0604030504040204" pitchFamily="50" charset="-128"/>
                        </a:rPr>
                        <a:t>)</a:t>
                      </a:r>
                      <a:br>
                        <a:rPr lang="en-US" altLang="zh-CN" sz="1200" dirty="0" smtClean="0">
                          <a:latin typeface="Meiryo UI" panose="020B0604030504040204" pitchFamily="50" charset="-128"/>
                          <a:ea typeface="Meiryo UI" panose="020B0604030504040204" pitchFamily="50" charset="-128"/>
                        </a:rPr>
                      </a:br>
                      <a:r>
                        <a:rPr lang="zh-CN" altLang="en-US" sz="1200" dirty="0" smtClean="0">
                          <a:latin typeface="Meiryo UI" panose="020B0604030504040204" pitchFamily="50" charset="-128"/>
                          <a:ea typeface="Meiryo UI" panose="020B0604030504040204" pitchFamily="50" charset="-128"/>
                        </a:rPr>
                        <a:t>作成</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en-US" altLang="ja-JP" sz="1200" dirty="0" smtClean="0">
                          <a:latin typeface="Meiryo UI" panose="020B0604030504040204" pitchFamily="50" charset="-128"/>
                          <a:ea typeface="Meiryo UI" panose="020B0604030504040204" pitchFamily="50" charset="-128"/>
                        </a:rPr>
                        <a:t>1</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エラー患者履歴管理テーブル作成</a:t>
                      </a:r>
                      <a:endParaRPr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改修</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二次利用</a:t>
                      </a:r>
                      <a:r>
                        <a:rPr lang="en-US" altLang="ja-JP" sz="1200" dirty="0" smtClean="0">
                          <a:latin typeface="Meiryo UI" panose="020B0604030504040204" pitchFamily="50" charset="-128"/>
                          <a:ea typeface="Meiryo UI" panose="020B0604030504040204" pitchFamily="50" charset="-128"/>
                        </a:rPr>
                        <a:t>DB</a:t>
                      </a:r>
                      <a:r>
                        <a:rPr lang="ja-JP" altLang="en-US" sz="1200" dirty="0" smtClean="0">
                          <a:latin typeface="Meiryo UI" panose="020B0604030504040204" pitchFamily="50" charset="-128"/>
                          <a:ea typeface="Meiryo UI" panose="020B0604030504040204" pitchFamily="50" charset="-128"/>
                        </a:rPr>
                        <a:t>作成機能の取込後にエラーログ上に存在する</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r>
                        <a:rPr lang="ja-JP" altLang="en-US" sz="1200" dirty="0" smtClean="0">
                          <a:latin typeface="Meiryo UI" panose="020B0604030504040204" pitchFamily="50" charset="-128"/>
                          <a:ea typeface="Meiryo UI" panose="020B0604030504040204" pitchFamily="50" charset="-128"/>
                        </a:rPr>
                        <a:t>患者</a:t>
                      </a:r>
                      <a:r>
                        <a:rPr lang="en-US" altLang="ja-JP" sz="1200" dirty="0" smtClean="0">
                          <a:latin typeface="Meiryo UI" panose="020B0604030504040204" pitchFamily="50" charset="-128"/>
                          <a:ea typeface="Meiryo UI" panose="020B0604030504040204" pitchFamily="50" charset="-128"/>
                        </a:rPr>
                        <a:t>ID</a:t>
                      </a:r>
                      <a:r>
                        <a:rPr lang="ja-JP" altLang="en-US" sz="1200" dirty="0" smtClean="0">
                          <a:latin typeface="Meiryo UI" panose="020B0604030504040204" pitchFamily="50" charset="-128"/>
                          <a:ea typeface="Meiryo UI" panose="020B0604030504040204" pitchFamily="50" charset="-128"/>
                        </a:rPr>
                        <a:t>のうち、エラー患者履歴管理テーブルに</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r>
                        <a:rPr lang="ja-JP" altLang="en-US" sz="1200" dirty="0" smtClean="0">
                          <a:latin typeface="Meiryo UI" panose="020B0604030504040204" pitchFamily="50" charset="-128"/>
                          <a:ea typeface="Meiryo UI" panose="020B0604030504040204" pitchFamily="50" charset="-128"/>
                        </a:rPr>
                        <a:t>未登録の患者を追加処理を追加する。</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r>
                        <a:rPr lang="ja-JP" altLang="en-US" sz="1200" dirty="0" smtClean="0">
                          <a:latin typeface="Meiryo UI" panose="020B0604030504040204" pitchFamily="50" charset="-128"/>
                          <a:ea typeface="Meiryo UI" panose="020B0604030504040204" pitchFamily="50" charset="-128"/>
                        </a:rPr>
                        <a:t>（受託領域内の処理への変更）</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46240173"/>
                  </a:ext>
                </a:extLst>
              </a:tr>
              <a:tr h="350083">
                <a:tc vMerge="1">
                  <a:txBody>
                    <a:bodyPr/>
                    <a:lstStyle/>
                    <a:p>
                      <a:endParaRPr kumimoji="1" lang="ja-JP" altLang="en-US"/>
                    </a:p>
                  </a:txBody>
                  <a:tcPr/>
                </a:tc>
                <a:tc vMerge="1">
                  <a:txBody>
                    <a:bodyPr/>
                    <a:lstStyle/>
                    <a:p>
                      <a:endParaRPr kumimoji="1" lang="ja-JP" altLang="en-US"/>
                    </a:p>
                  </a:txBody>
                  <a:tcPr/>
                </a:tc>
                <a:tc>
                  <a:txBody>
                    <a:bodyPr/>
                    <a:lstStyle/>
                    <a:p>
                      <a:r>
                        <a:rPr lang="en-US" altLang="ja-JP" sz="1200" dirty="0" smtClean="0">
                          <a:latin typeface="Meiryo UI" panose="020B0604030504040204" pitchFamily="50" charset="-128"/>
                          <a:ea typeface="Meiryo UI" panose="020B0604030504040204" pitchFamily="50" charset="-128"/>
                        </a:rPr>
                        <a:t>2</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最終未通知有無確認結果</a:t>
                      </a:r>
                      <a:r>
                        <a:rPr lang="en-US" altLang="ja-JP"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断面</a:t>
                      </a:r>
                      <a:r>
                        <a:rPr lang="en-US" altLang="ja-JP" sz="1200" dirty="0" smtClean="0">
                          <a:latin typeface="Meiryo UI" panose="020B0604030504040204" pitchFamily="50" charset="-128"/>
                          <a:ea typeface="Meiryo UI" panose="020B0604030504040204" pitchFamily="50" charset="-128"/>
                        </a:rPr>
                        <a:t>)</a:t>
                      </a:r>
                      <a:br>
                        <a:rPr lang="en-US" altLang="ja-JP" sz="1200" dirty="0" smtClean="0">
                          <a:latin typeface="Meiryo UI" panose="020B0604030504040204" pitchFamily="50" charset="-128"/>
                          <a:ea typeface="Meiryo UI" panose="020B0604030504040204" pitchFamily="50" charset="-128"/>
                        </a:rPr>
                      </a:br>
                      <a:r>
                        <a:rPr lang="ja-JP" altLang="en-US" sz="1200" dirty="0" smtClean="0">
                          <a:latin typeface="Meiryo UI" panose="020B0604030504040204" pitchFamily="50" charset="-128"/>
                          <a:ea typeface="Meiryo UI" panose="020B0604030504040204" pitchFamily="50" charset="-128"/>
                        </a:rPr>
                        <a:t>テーブル作成</a:t>
                      </a:r>
                      <a:endParaRPr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新規</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二次利用</a:t>
                      </a:r>
                      <a:r>
                        <a:rPr lang="en-US" altLang="ja-JP" sz="1200" dirty="0" smtClean="0">
                          <a:latin typeface="Meiryo UI" panose="020B0604030504040204" pitchFamily="50" charset="-128"/>
                          <a:ea typeface="Meiryo UI" panose="020B0604030504040204" pitchFamily="50" charset="-128"/>
                        </a:rPr>
                        <a:t>DB</a:t>
                      </a:r>
                      <a:r>
                        <a:rPr lang="ja-JP" altLang="en-US" sz="1200" dirty="0" smtClean="0">
                          <a:latin typeface="Meiryo UI" panose="020B0604030504040204" pitchFamily="50" charset="-128"/>
                          <a:ea typeface="Meiryo UI" panose="020B0604030504040204" pitchFamily="50" charset="-128"/>
                        </a:rPr>
                        <a:t>作成機能の取込後確認結果である</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r>
                        <a:rPr lang="ja-JP" altLang="en-US" sz="1200" dirty="0" smtClean="0">
                          <a:latin typeface="Meiryo UI" panose="020B0604030504040204" pitchFamily="50" charset="-128"/>
                          <a:ea typeface="Meiryo UI" panose="020B0604030504040204" pitchFamily="50" charset="-128"/>
                        </a:rPr>
                        <a:t>最終未通知有無確認結果テーブルをコピーする処理を追加する。</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82366427"/>
                  </a:ext>
                </a:extLst>
              </a:tr>
              <a:tr h="350083">
                <a:tc vMerge="1">
                  <a:txBody>
                    <a:bodyPr/>
                    <a:lstStyle/>
                    <a:p>
                      <a:endParaRPr kumimoji="1" lang="ja-JP" altLang="en-US"/>
                    </a:p>
                  </a:txBody>
                  <a:tcPr/>
                </a:tc>
                <a:tc vMerge="1">
                  <a:txBody>
                    <a:bodyPr/>
                    <a:lstStyle/>
                    <a:p>
                      <a:endParaRPr kumimoji="1" lang="ja-JP" altLang="en-US"/>
                    </a:p>
                  </a:txBody>
                  <a:tcPr/>
                </a:tc>
                <a:tc>
                  <a:txBody>
                    <a:bodyPr/>
                    <a:lstStyle/>
                    <a:p>
                      <a:r>
                        <a:rPr lang="en-US" altLang="ja-JP" sz="1200" dirty="0" smtClean="0">
                          <a:latin typeface="Meiryo UI" panose="020B0604030504040204" pitchFamily="50" charset="-128"/>
                          <a:ea typeface="Meiryo UI" panose="020B0604030504040204" pitchFamily="50" charset="-128"/>
                        </a:rPr>
                        <a:t>3</a:t>
                      </a:r>
                      <a:endParaRPr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利活用可能患者</a:t>
                      </a:r>
                      <a:r>
                        <a:rPr kumimoji="1" lang="en-US" altLang="ja-JP" sz="1200" dirty="0" smtClean="0">
                          <a:latin typeface="Meiryo UI" panose="020B0604030504040204" pitchFamily="50" charset="-128"/>
                          <a:ea typeface="Meiryo UI" panose="020B0604030504040204" pitchFamily="50" charset="-128"/>
                        </a:rPr>
                        <a:t>ID</a:t>
                      </a:r>
                      <a:r>
                        <a:rPr kumimoji="1" lang="ja-JP" altLang="en-US" sz="1200" dirty="0" smtClean="0">
                          <a:latin typeface="Meiryo UI" panose="020B0604030504040204" pitchFamily="50" charset="-128"/>
                          <a:ea typeface="Meiryo UI" panose="020B0604030504040204" pitchFamily="50" charset="-128"/>
                        </a:rPr>
                        <a:t>テーブル作成</a:t>
                      </a:r>
                      <a:endParaRPr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新規</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latin typeface="Meiryo UI" panose="020B0604030504040204" pitchFamily="50" charset="-128"/>
                          <a:ea typeface="Meiryo UI" panose="020B0604030504040204" pitchFamily="50" charset="-128"/>
                        </a:rPr>
                        <a:t>最終未通知有無確認結果</a:t>
                      </a: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断面</a:t>
                      </a: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テーブルから妥当性確認で</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r>
                        <a:rPr kumimoji="1" lang="ja-JP" altLang="en-US" sz="1200" dirty="0" smtClean="0">
                          <a:latin typeface="Meiryo UI" panose="020B0604030504040204" pitchFamily="50" charset="-128"/>
                          <a:ea typeface="Meiryo UI" panose="020B0604030504040204" pitchFamily="50" charset="-128"/>
                        </a:rPr>
                        <a:t>利用する利活用可能患者</a:t>
                      </a:r>
                      <a:r>
                        <a:rPr kumimoji="1" lang="en-US" altLang="ja-JP" sz="1200" dirty="0" smtClean="0">
                          <a:latin typeface="Meiryo UI" panose="020B0604030504040204" pitchFamily="50" charset="-128"/>
                          <a:ea typeface="Meiryo UI" panose="020B0604030504040204" pitchFamily="50" charset="-128"/>
                        </a:rPr>
                        <a:t>ID</a:t>
                      </a:r>
                      <a:r>
                        <a:rPr kumimoji="1" lang="ja-JP" altLang="en-US" sz="1200" dirty="0" smtClean="0">
                          <a:latin typeface="Meiryo UI" panose="020B0604030504040204" pitchFamily="50" charset="-128"/>
                          <a:ea typeface="Meiryo UI" panose="020B0604030504040204" pitchFamily="50" charset="-128"/>
                        </a:rPr>
                        <a:t>テーブルを作成する処理を追加する。</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20239244"/>
                  </a:ext>
                </a:extLst>
              </a:tr>
            </a:tbl>
          </a:graphicData>
        </a:graphic>
      </p:graphicFrame>
    </p:spTree>
    <p:extLst>
      <p:ext uri="{BB962C8B-B14F-4D97-AF65-F5344CB8AC3E}">
        <p14:creationId xmlns:p14="http://schemas.microsoft.com/office/powerpoint/2010/main" val="22503593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利活用観点での機能の改修</a:t>
            </a:r>
            <a:r>
              <a:rPr lang="ja-JP" altLang="en-US" sz="1800" b="1" dirty="0">
                <a:latin typeface="Meiryo UI" panose="020B0604030504040204" pitchFamily="50" charset="-128"/>
                <a:ea typeface="Meiryo UI" panose="020B0604030504040204" pitchFamily="50" charset="-128"/>
              </a:rPr>
              <a:t>概要</a:t>
            </a:r>
            <a:r>
              <a:rPr lang="ja-JP" altLang="en-US" sz="1800" b="1" dirty="0" smtClean="0">
                <a:latin typeface="Meiryo UI" panose="020B0604030504040204" pitchFamily="50" charset="-128"/>
                <a:ea typeface="Meiryo UI" panose="020B0604030504040204" pitchFamily="50" charset="-128"/>
              </a:rPr>
              <a:t>（</a:t>
            </a:r>
            <a:r>
              <a:rPr lang="en-US" altLang="ja-JP" sz="1800" b="1" dirty="0" smtClean="0">
                <a:latin typeface="Meiryo UI" panose="020B0604030504040204" pitchFamily="50" charset="-128"/>
                <a:ea typeface="Meiryo UI" panose="020B0604030504040204" pitchFamily="50" charset="-128"/>
              </a:rPr>
              <a:t>2/4</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3634093288"/>
              </p:ext>
            </p:extLst>
          </p:nvPr>
        </p:nvGraphicFramePr>
        <p:xfrm>
          <a:off x="203691" y="696207"/>
          <a:ext cx="9608220" cy="4876800"/>
        </p:xfrm>
        <a:graphic>
          <a:graphicData uri="http://schemas.openxmlformats.org/drawingml/2006/table">
            <a:tbl>
              <a:tblPr firstRow="1" bandRow="1">
                <a:tableStyleId>{5940675A-B579-460E-94D1-54222C63F5DA}</a:tableStyleId>
              </a:tblPr>
              <a:tblGrid>
                <a:gridCol w="328121">
                  <a:extLst>
                    <a:ext uri="{9D8B030D-6E8A-4147-A177-3AD203B41FA5}">
                      <a16:colId xmlns:a16="http://schemas.microsoft.com/office/drawing/2014/main" val="1901548244"/>
                    </a:ext>
                  </a:extLst>
                </a:gridCol>
                <a:gridCol w="1489625">
                  <a:extLst>
                    <a:ext uri="{9D8B030D-6E8A-4147-A177-3AD203B41FA5}">
                      <a16:colId xmlns:a16="http://schemas.microsoft.com/office/drawing/2014/main" val="936978207"/>
                    </a:ext>
                  </a:extLst>
                </a:gridCol>
                <a:gridCol w="328121">
                  <a:extLst>
                    <a:ext uri="{9D8B030D-6E8A-4147-A177-3AD203B41FA5}">
                      <a16:colId xmlns:a16="http://schemas.microsoft.com/office/drawing/2014/main" val="3943144875"/>
                    </a:ext>
                  </a:extLst>
                </a:gridCol>
                <a:gridCol w="2332779">
                  <a:extLst>
                    <a:ext uri="{9D8B030D-6E8A-4147-A177-3AD203B41FA5}">
                      <a16:colId xmlns:a16="http://schemas.microsoft.com/office/drawing/2014/main" val="2930285302"/>
                    </a:ext>
                  </a:extLst>
                </a:gridCol>
                <a:gridCol w="592888">
                  <a:extLst>
                    <a:ext uri="{9D8B030D-6E8A-4147-A177-3AD203B41FA5}">
                      <a16:colId xmlns:a16="http://schemas.microsoft.com/office/drawing/2014/main" val="1251949029"/>
                    </a:ext>
                  </a:extLst>
                </a:gridCol>
                <a:gridCol w="4536686">
                  <a:extLst>
                    <a:ext uri="{9D8B030D-6E8A-4147-A177-3AD203B41FA5}">
                      <a16:colId xmlns:a16="http://schemas.microsoft.com/office/drawing/2014/main" val="2477558530"/>
                    </a:ext>
                  </a:extLst>
                </a:gridCol>
              </a:tblGrid>
              <a:tr h="195462">
                <a:tc gridSpan="2">
                  <a:txBody>
                    <a:bodyPr/>
                    <a:lstStyle/>
                    <a:p>
                      <a:r>
                        <a:rPr kumimoji="1" lang="ja-JP" altLang="en-US" sz="1400" b="1" dirty="0" smtClean="0">
                          <a:latin typeface="Meiryo UI" panose="020B0604030504040204" pitchFamily="50" charset="-128"/>
                          <a:ea typeface="Meiryo UI" panose="020B0604030504040204" pitchFamily="50" charset="-128"/>
                        </a:rPr>
                        <a:t>機能名</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gridSpan="2">
                  <a:txBody>
                    <a:bodyPr/>
                    <a:lstStyle/>
                    <a:p>
                      <a:r>
                        <a:rPr kumimoji="1" lang="ja-JP" altLang="en-US" sz="1400" b="1" dirty="0" smtClean="0">
                          <a:latin typeface="Meiryo UI" panose="020B0604030504040204" pitchFamily="50" charset="-128"/>
                          <a:ea typeface="Meiryo UI" panose="020B0604030504040204" pitchFamily="50" charset="-128"/>
                        </a:rPr>
                        <a:t>処理名</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a:txBody>
                    <a:bodyPr/>
                    <a:lstStyle/>
                    <a:p>
                      <a:r>
                        <a:rPr kumimoji="1" lang="ja-JP" altLang="en-US" sz="1400" b="1" dirty="0" smtClean="0">
                          <a:latin typeface="Meiryo UI" panose="020B0604030504040204" pitchFamily="50" charset="-128"/>
                          <a:ea typeface="Meiryo UI" panose="020B0604030504040204" pitchFamily="50" charset="-128"/>
                        </a:rPr>
                        <a:t>区分</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ja-JP" altLang="en-US" sz="1400" b="1" dirty="0" smtClean="0">
                          <a:latin typeface="Meiryo UI" panose="020B0604030504040204" pitchFamily="50" charset="-128"/>
                          <a:ea typeface="Meiryo UI" panose="020B0604030504040204" pitchFamily="50" charset="-128"/>
                        </a:rPr>
                        <a:t>概要</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3434522661"/>
                  </a:ext>
                </a:extLst>
              </a:tr>
              <a:tr h="350083">
                <a:tc rowSpan="4">
                  <a:txBody>
                    <a:bodyPr/>
                    <a:lstStyle/>
                    <a:p>
                      <a:r>
                        <a:rPr lang="en-US" altLang="ja-JP" sz="1200" dirty="0" smtClean="0">
                          <a:latin typeface="Meiryo UI" panose="020B0604030504040204" pitchFamily="50" charset="-128"/>
                          <a:ea typeface="Meiryo UI" panose="020B0604030504040204" pitchFamily="50" charset="-128"/>
                        </a:rPr>
                        <a:t>2</a:t>
                      </a:r>
                      <a:endParaRPr lang="ja-JP" altLang="en-US" sz="1200" dirty="0">
                        <a:latin typeface="Meiryo UI" panose="020B0604030504040204" pitchFamily="50" charset="-128"/>
                        <a:ea typeface="Meiryo UI" panose="020B0604030504040204" pitchFamily="50" charset="-128"/>
                      </a:endParaRPr>
                    </a:p>
                  </a:txBody>
                  <a:tcPr/>
                </a:tc>
                <a:tc rowSpan="4">
                  <a:txBody>
                    <a:bodyPr/>
                    <a:lstStyle/>
                    <a:p>
                      <a:r>
                        <a:rPr lang="ja-JP" altLang="en-US" sz="1200" dirty="0" smtClean="0">
                          <a:latin typeface="Meiryo UI" panose="020B0604030504040204" pitchFamily="50" charset="-128"/>
                          <a:ea typeface="Meiryo UI" panose="020B0604030504040204" pitchFamily="50" charset="-128"/>
                        </a:rPr>
                        <a:t>データマート作成</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ja-JP" altLang="en-US" sz="1200" dirty="0">
                        <a:latin typeface="Meiryo UI" panose="020B0604030504040204" pitchFamily="50" charset="-128"/>
                        <a:ea typeface="Meiryo UI" panose="020B0604030504040204" pitchFamily="50" charset="-128"/>
                      </a:endParaRPr>
                    </a:p>
                  </a:txBody>
                  <a:tcPr/>
                </a:tc>
                <a:tc>
                  <a:txBody>
                    <a:bodyPr/>
                    <a:lstStyle/>
                    <a:p>
                      <a:r>
                        <a:rPr lang="en-US" altLang="ja-JP" sz="1200" dirty="0" smtClean="0">
                          <a:latin typeface="Meiryo UI" panose="020B0604030504040204" pitchFamily="50" charset="-128"/>
                          <a:ea typeface="Meiryo UI" panose="020B0604030504040204" pitchFamily="50" charset="-128"/>
                        </a:rPr>
                        <a:t>1</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エラー患者データ作成</a:t>
                      </a:r>
                      <a:endParaRPr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改修</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solidFill>
                            <a:schemeClr val="tx1"/>
                          </a:solidFill>
                          <a:latin typeface="Meiryo UI" panose="020B0604030504040204" pitchFamily="50" charset="-128"/>
                          <a:ea typeface="Meiryo UI" panose="020B0604030504040204" pitchFamily="50" charset="-128"/>
                        </a:rPr>
                        <a:t>エラー患者履歴上に存在する患者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のうち、利活用可能患者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テーブルに登録されている患者をエラー患者データテーブルに</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反映するよう改修する。</a:t>
                      </a:r>
                      <a:endParaRPr lang="en-US" altLang="ja-JP" sz="1200" dirty="0" smtClean="0">
                        <a:solidFill>
                          <a:schemeClr val="tx1"/>
                        </a:solidFill>
                        <a:latin typeface="Meiryo UI" panose="020B0604030504040204" pitchFamily="50" charset="-128"/>
                        <a:ea typeface="Meiryo UI" panose="020B0604030504040204" pitchFamily="50" charset="-128"/>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ja-JP" sz="1200" dirty="0" smtClean="0">
                        <a:solidFill>
                          <a:schemeClr val="tx1"/>
                        </a:solidFill>
                        <a:latin typeface="Meiryo UI" panose="020B0604030504040204" pitchFamily="50" charset="-128"/>
                        <a:ea typeface="Meiryo UI" panose="020B0604030504040204" pitchFamily="50" charset="-128"/>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solidFill>
                            <a:schemeClr val="tx1"/>
                          </a:solidFill>
                          <a:latin typeface="Meiryo UI" panose="020B0604030504040204" pitchFamily="50" charset="-128"/>
                          <a:ea typeface="Meiryo UI" panose="020B0604030504040204" pitchFamily="50" charset="-128"/>
                        </a:rPr>
                        <a:t>エラー患者データテーブル上に存在する全患者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の情報を</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エラー患者データ取込前確認テーブルに格納する処理を追加する。</a:t>
                      </a:r>
                      <a:endParaRPr lang="en-US" altLang="ja-JP" sz="1200" dirty="0" smtClean="0">
                        <a:solidFill>
                          <a:schemeClr val="tx1"/>
                        </a:solidFill>
                        <a:latin typeface="Meiryo UI" panose="020B0604030504040204" pitchFamily="50" charset="-128"/>
                        <a:ea typeface="Meiryo UI" panose="020B0604030504040204" pitchFamily="50" charset="-128"/>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68021832"/>
                  </a:ext>
                </a:extLst>
              </a:tr>
              <a:tr h="398794">
                <a:tc vMerge="1">
                  <a:txBody>
                    <a:bodyPr/>
                    <a:lstStyle/>
                    <a:p>
                      <a:endParaRPr kumimoji="1" lang="ja-JP" altLang="en-US"/>
                    </a:p>
                  </a:txBody>
                  <a:tcPr/>
                </a:tc>
                <a:tc vMerge="1">
                  <a:txBody>
                    <a:bodyPr/>
                    <a:lstStyle/>
                    <a:p>
                      <a:endParaRPr kumimoji="1" lang="ja-JP" altLang="en-US"/>
                    </a:p>
                  </a:txBody>
                  <a:tcPr/>
                </a:tc>
                <a:tc>
                  <a:txBody>
                    <a:bodyPr/>
                    <a:lstStyle/>
                    <a:p>
                      <a:r>
                        <a:rPr lang="en-US" altLang="ja-JP" sz="1200" dirty="0" smtClean="0">
                          <a:latin typeface="Meiryo UI" panose="020B0604030504040204" pitchFamily="50" charset="-128"/>
                          <a:ea typeface="Meiryo UI" panose="020B0604030504040204" pitchFamily="50" charset="-128"/>
                        </a:rPr>
                        <a:t>2</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エラー患者データ取込前確認</a:t>
                      </a:r>
                      <a:endParaRPr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新規</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171450" indent="-171450">
                        <a:buFont typeface="Arial" panose="020B0604020202020204" pitchFamily="34" charset="0"/>
                        <a:buChar char="•"/>
                      </a:pPr>
                      <a:r>
                        <a:rPr lang="ja-JP" altLang="en-US" sz="1200" dirty="0" smtClean="0">
                          <a:solidFill>
                            <a:schemeClr val="tx1"/>
                          </a:solidFill>
                          <a:latin typeface="Meiryo UI" panose="020B0604030504040204" pitchFamily="50" charset="-128"/>
                          <a:ea typeface="Meiryo UI" panose="020B0604030504040204" pitchFamily="50" charset="-128"/>
                        </a:rPr>
                        <a:t>エラー患者データ取込前確認テーブルに格納されている全患者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が</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利活用可能患者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テーブルに登録されていることを確認し、</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施設ごとに確認した結果を出力する処理を追加する。</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endParaRPr lang="en-US" altLang="ja-JP" sz="1200" dirty="0" smtClean="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245628783"/>
                  </a:ext>
                </a:extLst>
              </a:tr>
              <a:tr h="0">
                <a:tc vMerge="1">
                  <a:txBody>
                    <a:bodyPr/>
                    <a:lstStyle/>
                    <a:p>
                      <a:endParaRPr kumimoji="1" lang="ja-JP" altLang="en-US"/>
                    </a:p>
                  </a:txBody>
                  <a:tcPr/>
                </a:tc>
                <a:tc vMerge="1">
                  <a:txBody>
                    <a:bodyPr/>
                    <a:lstStyle/>
                    <a:p>
                      <a:endParaRPr kumimoji="1" lang="ja-JP" altLang="en-US"/>
                    </a:p>
                  </a:txBody>
                  <a:tcPr/>
                </a:tc>
                <a:tc>
                  <a:txBody>
                    <a:bodyPr/>
                    <a:lstStyle/>
                    <a:p>
                      <a:r>
                        <a:rPr lang="en-US" altLang="ja-JP" sz="1200" dirty="0" smtClean="0">
                          <a:latin typeface="Meiryo UI" panose="020B0604030504040204" pitchFamily="50" charset="-128"/>
                          <a:ea typeface="Meiryo UI" panose="020B0604030504040204" pitchFamily="50" charset="-128"/>
                        </a:rPr>
                        <a:t>3</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エラー患者データ認定領域反映</a:t>
                      </a:r>
                      <a:endParaRPr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新規</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solidFill>
                            <a:schemeClr val="tx1"/>
                          </a:solidFill>
                          <a:latin typeface="Meiryo UI" panose="020B0604030504040204" pitchFamily="50" charset="-128"/>
                          <a:ea typeface="Meiryo UI" panose="020B0604030504040204" pitchFamily="50" charset="-128"/>
                        </a:rPr>
                        <a:t>取込前確認の結果承認後に受託領域のエラー患者データテーブルの全データをエクスポートし、認定領域のエラー患者データテーブルに</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反映する処理を追加する。</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endParaRPr lang="ja-JP" altLang="en-US" sz="1200" dirty="0" smtClean="0">
                        <a:solidFill>
                          <a:schemeClr val="tx1"/>
                        </a:solidFill>
                        <a:latin typeface="Meiryo UI" panose="020B0604030504040204" pitchFamily="50" charset="-128"/>
                        <a:ea typeface="Meiryo UI" panose="020B0604030504040204" pitchFamily="50" charset="-128"/>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solidFill>
                            <a:schemeClr val="tx1"/>
                          </a:solidFill>
                          <a:latin typeface="Meiryo UI" panose="020B0604030504040204" pitchFamily="50" charset="-128"/>
                          <a:ea typeface="Meiryo UI" panose="020B0604030504040204" pitchFamily="50" charset="-128"/>
                        </a:rPr>
                        <a:t>認定領域のエラー患者データテーブル上に存在する全患者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を</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エクスポートし、エラー患者データ取込後確認テーブルに反映する</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処理を追加する。</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endParaRPr lang="en-US" altLang="ja-JP" sz="1200" dirty="0" smtClean="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85885761"/>
                  </a:ext>
                </a:extLst>
              </a:tr>
              <a:tr h="0">
                <a:tc vMerge="1">
                  <a:txBody>
                    <a:bodyPr/>
                    <a:lstStyle/>
                    <a:p>
                      <a:endParaRPr kumimoji="1" lang="ja-JP" altLang="en-US"/>
                    </a:p>
                  </a:txBody>
                  <a:tcPr/>
                </a:tc>
                <a:tc vMerge="1">
                  <a:txBody>
                    <a:bodyPr/>
                    <a:lstStyle/>
                    <a:p>
                      <a:endParaRPr kumimoji="1" lang="ja-JP" altLang="en-US"/>
                    </a:p>
                  </a:txBody>
                  <a:tcPr/>
                </a:tc>
                <a:tc>
                  <a:txBody>
                    <a:bodyPr/>
                    <a:lstStyle/>
                    <a:p>
                      <a:r>
                        <a:rPr lang="en-US" altLang="ja-JP" sz="1200" dirty="0" smtClean="0">
                          <a:latin typeface="Meiryo UI" panose="020B0604030504040204" pitchFamily="50" charset="-128"/>
                          <a:ea typeface="Meiryo UI" panose="020B0604030504040204" pitchFamily="50" charset="-128"/>
                        </a:rPr>
                        <a:t>4</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エラー患者データ取込後確認</a:t>
                      </a:r>
                      <a:endParaRPr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新規</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171450" indent="-171450">
                        <a:buFont typeface="Arial" panose="020B0604020202020204" pitchFamily="34" charset="0"/>
                        <a:buChar char="•"/>
                      </a:pPr>
                      <a:r>
                        <a:rPr lang="ja-JP" altLang="en-US" sz="1200" dirty="0" smtClean="0">
                          <a:solidFill>
                            <a:schemeClr val="tx1"/>
                          </a:solidFill>
                          <a:latin typeface="Meiryo UI" panose="020B0604030504040204" pitchFamily="50" charset="-128"/>
                          <a:ea typeface="Meiryo UI" panose="020B0604030504040204" pitchFamily="50" charset="-128"/>
                        </a:rPr>
                        <a:t>エラー患者データ取込後確認テーブルに格納されている全患者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が</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利活用可能患者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テーブルに登録されていることを確認し、</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施設ごとに確認した結果を出力する処理を追加する。</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endParaRPr lang="en-US" altLang="ja-JP" sz="1200" dirty="0" smtClean="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20152493"/>
                  </a:ext>
                </a:extLst>
              </a:tr>
            </a:tbl>
          </a:graphicData>
        </a:graphic>
      </p:graphicFrame>
    </p:spTree>
    <p:extLst>
      <p:ext uri="{BB962C8B-B14F-4D97-AF65-F5344CB8AC3E}">
        <p14:creationId xmlns:p14="http://schemas.microsoft.com/office/powerpoint/2010/main" val="25212758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利活用観点での機能の改修</a:t>
            </a:r>
            <a:r>
              <a:rPr lang="ja-JP" altLang="en-US" sz="1800" b="1" dirty="0">
                <a:latin typeface="Meiryo UI" panose="020B0604030504040204" pitchFamily="50" charset="-128"/>
                <a:ea typeface="Meiryo UI" panose="020B0604030504040204" pitchFamily="50" charset="-128"/>
              </a:rPr>
              <a:t>概要</a:t>
            </a:r>
            <a:r>
              <a:rPr lang="ja-JP" altLang="en-US" sz="1800" b="1" dirty="0" smtClean="0">
                <a:latin typeface="Meiryo UI" panose="020B0604030504040204" pitchFamily="50" charset="-128"/>
                <a:ea typeface="Meiryo UI" panose="020B0604030504040204" pitchFamily="50" charset="-128"/>
              </a:rPr>
              <a:t>（</a:t>
            </a:r>
            <a:r>
              <a:rPr lang="en-US" altLang="ja-JP" sz="1800" b="1" dirty="0" smtClean="0">
                <a:latin typeface="Meiryo UI" panose="020B0604030504040204" pitchFamily="50" charset="-128"/>
                <a:ea typeface="Meiryo UI" panose="020B0604030504040204" pitchFamily="50" charset="-128"/>
              </a:rPr>
              <a:t>3/4</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924677993"/>
              </p:ext>
            </p:extLst>
          </p:nvPr>
        </p:nvGraphicFramePr>
        <p:xfrm>
          <a:off x="203689" y="696207"/>
          <a:ext cx="9640690" cy="4876800"/>
        </p:xfrm>
        <a:graphic>
          <a:graphicData uri="http://schemas.openxmlformats.org/drawingml/2006/table">
            <a:tbl>
              <a:tblPr firstRow="1" bandRow="1">
                <a:tableStyleId>{5940675A-B579-460E-94D1-54222C63F5DA}</a:tableStyleId>
              </a:tblPr>
              <a:tblGrid>
                <a:gridCol w="324856">
                  <a:extLst>
                    <a:ext uri="{9D8B030D-6E8A-4147-A177-3AD203B41FA5}">
                      <a16:colId xmlns:a16="http://schemas.microsoft.com/office/drawing/2014/main" val="1901548244"/>
                    </a:ext>
                  </a:extLst>
                </a:gridCol>
                <a:gridCol w="1137973">
                  <a:extLst>
                    <a:ext uri="{9D8B030D-6E8A-4147-A177-3AD203B41FA5}">
                      <a16:colId xmlns:a16="http://schemas.microsoft.com/office/drawing/2014/main" val="936978207"/>
                    </a:ext>
                  </a:extLst>
                </a:gridCol>
                <a:gridCol w="324856">
                  <a:extLst>
                    <a:ext uri="{9D8B030D-6E8A-4147-A177-3AD203B41FA5}">
                      <a16:colId xmlns:a16="http://schemas.microsoft.com/office/drawing/2014/main" val="3943144875"/>
                    </a:ext>
                  </a:extLst>
                </a:gridCol>
                <a:gridCol w="1303655">
                  <a:extLst>
                    <a:ext uri="{9D8B030D-6E8A-4147-A177-3AD203B41FA5}">
                      <a16:colId xmlns:a16="http://schemas.microsoft.com/office/drawing/2014/main" val="2930285302"/>
                    </a:ext>
                  </a:extLst>
                </a:gridCol>
                <a:gridCol w="574485">
                  <a:extLst>
                    <a:ext uri="{9D8B030D-6E8A-4147-A177-3AD203B41FA5}">
                      <a16:colId xmlns:a16="http://schemas.microsoft.com/office/drawing/2014/main" val="2197408253"/>
                    </a:ext>
                  </a:extLst>
                </a:gridCol>
                <a:gridCol w="5974865">
                  <a:extLst>
                    <a:ext uri="{9D8B030D-6E8A-4147-A177-3AD203B41FA5}">
                      <a16:colId xmlns:a16="http://schemas.microsoft.com/office/drawing/2014/main" val="2477558530"/>
                    </a:ext>
                  </a:extLst>
                </a:gridCol>
              </a:tblGrid>
              <a:tr h="195462">
                <a:tc gridSpan="2">
                  <a:txBody>
                    <a:bodyPr/>
                    <a:lstStyle/>
                    <a:p>
                      <a:r>
                        <a:rPr kumimoji="1" lang="ja-JP" altLang="en-US" sz="1400" b="1" dirty="0" smtClean="0">
                          <a:latin typeface="Meiryo UI" panose="020B0604030504040204" pitchFamily="50" charset="-128"/>
                          <a:ea typeface="Meiryo UI" panose="020B0604030504040204" pitchFamily="50" charset="-128"/>
                        </a:rPr>
                        <a:t>機能名</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gridSpan="2">
                  <a:txBody>
                    <a:bodyPr/>
                    <a:lstStyle/>
                    <a:p>
                      <a:r>
                        <a:rPr kumimoji="1" lang="ja-JP" altLang="en-US" sz="1400" b="1" dirty="0" smtClean="0">
                          <a:latin typeface="Meiryo UI" panose="020B0604030504040204" pitchFamily="50" charset="-128"/>
                          <a:ea typeface="Meiryo UI" panose="020B0604030504040204" pitchFamily="50" charset="-128"/>
                        </a:rPr>
                        <a:t>処理名</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a:txBody>
                    <a:bodyPr/>
                    <a:lstStyle/>
                    <a:p>
                      <a:r>
                        <a:rPr kumimoji="1" lang="ja-JP" altLang="en-US" sz="1400" b="1" dirty="0" smtClean="0">
                          <a:latin typeface="Meiryo UI" panose="020B0604030504040204" pitchFamily="50" charset="-128"/>
                          <a:ea typeface="Meiryo UI" panose="020B0604030504040204" pitchFamily="50" charset="-128"/>
                        </a:rPr>
                        <a:t>区分</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ja-JP" altLang="en-US" sz="1400" b="1" dirty="0" smtClean="0">
                          <a:latin typeface="Meiryo UI" panose="020B0604030504040204" pitchFamily="50" charset="-128"/>
                          <a:ea typeface="Meiryo UI" panose="020B0604030504040204" pitchFamily="50" charset="-128"/>
                        </a:rPr>
                        <a:t>概要</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3434522661"/>
                  </a:ext>
                </a:extLst>
              </a:tr>
              <a:tr h="457200">
                <a:tc rowSpan="4">
                  <a:txBody>
                    <a:bodyPr/>
                    <a:lstStyle/>
                    <a:p>
                      <a:r>
                        <a:rPr lang="en-US" altLang="ja-JP" sz="1200" dirty="0" smtClean="0">
                          <a:latin typeface="Meiryo UI" panose="020B0604030504040204" pitchFamily="50" charset="-128"/>
                          <a:ea typeface="Meiryo UI" panose="020B0604030504040204" pitchFamily="50" charset="-128"/>
                        </a:rPr>
                        <a:t>3</a:t>
                      </a:r>
                      <a:endParaRPr lang="ja-JP" altLang="en-US" sz="1200" dirty="0">
                        <a:latin typeface="Meiryo UI" panose="020B0604030504040204" pitchFamily="50" charset="-128"/>
                        <a:ea typeface="Meiryo UI" panose="020B0604030504040204" pitchFamily="50" charset="-128"/>
                      </a:endParaRPr>
                    </a:p>
                  </a:txBody>
                  <a:tcPr/>
                </a:tc>
                <a:tc rowSpan="4">
                  <a:txBody>
                    <a:bodyPr/>
                    <a:lstStyle/>
                    <a:p>
                      <a:r>
                        <a:rPr lang="en-US" altLang="ja-JP" sz="1200" dirty="0" smtClean="0">
                          <a:latin typeface="Meiryo UI" panose="020B0604030504040204" pitchFamily="50" charset="-128"/>
                          <a:ea typeface="Meiryo UI" panose="020B0604030504040204" pitchFamily="50" charset="-128"/>
                        </a:rPr>
                        <a:t>MML</a:t>
                      </a:r>
                      <a:r>
                        <a:rPr lang="ja-JP" altLang="en-US" sz="1200" dirty="0" smtClean="0">
                          <a:latin typeface="Meiryo UI" panose="020B0604030504040204" pitchFamily="50" charset="-128"/>
                          <a:ea typeface="Meiryo UI" panose="020B0604030504040204" pitchFamily="50" charset="-128"/>
                        </a:rPr>
                        <a:t>個別取込</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en-US" altLang="ja-JP" sz="1200" dirty="0" smtClean="0">
                          <a:latin typeface="Meiryo UI" panose="020B0604030504040204" pitchFamily="50" charset="-128"/>
                          <a:ea typeface="Meiryo UI" panose="020B0604030504040204" pitchFamily="50" charset="-128"/>
                        </a:rPr>
                        <a:t>1</a:t>
                      </a:r>
                      <a:endParaRPr lang="ja-JP" altLang="en-US" sz="1200" dirty="0">
                        <a:latin typeface="Meiryo UI" panose="020B0604030504040204" pitchFamily="50" charset="-128"/>
                        <a:ea typeface="Meiryo UI" panose="020B0604030504040204" pitchFamily="50" charset="-128"/>
                      </a:endParaRPr>
                    </a:p>
                  </a:txBody>
                  <a:tcPr/>
                </a:tc>
                <a:tc>
                  <a:txBody>
                    <a:bodyPr/>
                    <a:lstStyle/>
                    <a:p>
                      <a:pPr defTabSz="895327">
                        <a:defRPr/>
                      </a:pPr>
                      <a:r>
                        <a:rPr lang="en-US" altLang="ja-JP" sz="1200" kern="0" dirty="0" smtClean="0">
                          <a:solidFill>
                            <a:srgbClr val="404040"/>
                          </a:solidFill>
                          <a:latin typeface="Meiryo UI" panose="020B0604030504040204" pitchFamily="50" charset="-128"/>
                          <a:ea typeface="Meiryo UI" panose="020B0604030504040204" pitchFamily="50" charset="-128"/>
                        </a:rPr>
                        <a:t>Zip</a:t>
                      </a:r>
                      <a:r>
                        <a:rPr lang="ja-JP" altLang="en-US" sz="1200" kern="0" dirty="0" smtClean="0">
                          <a:solidFill>
                            <a:srgbClr val="404040"/>
                          </a:solidFill>
                          <a:latin typeface="Meiryo UI" panose="020B0604030504040204" pitchFamily="50" charset="-128"/>
                          <a:ea typeface="Meiryo UI" panose="020B0604030504040204" pitchFamily="50" charset="-128"/>
                        </a:rPr>
                        <a:t>ファイル格納</a:t>
                      </a:r>
                      <a:endParaRPr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改修</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dirty="0" smtClean="0">
                          <a:latin typeface="Meiryo UI" panose="020B0604030504040204" pitchFamily="50" charset="-128"/>
                          <a:ea typeface="Meiryo UI" panose="020B0604030504040204" pitchFamily="50" charset="-128"/>
                        </a:rPr>
                        <a:t>MML</a:t>
                      </a:r>
                      <a:r>
                        <a:rPr kumimoji="1" lang="ja-JP" altLang="en-US" sz="1200" dirty="0" smtClean="0">
                          <a:latin typeface="Meiryo UI" panose="020B0604030504040204" pitchFamily="50" charset="-128"/>
                          <a:ea typeface="Meiryo UI" panose="020B0604030504040204" pitchFamily="50" charset="-128"/>
                        </a:rPr>
                        <a:t>個別取込管理テーブルを受託領域へ移行されたことに伴い、</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r>
                        <a:rPr kumimoji="1" lang="en-US" altLang="ja-JP" sz="1200" dirty="0" smtClean="0">
                          <a:latin typeface="Meiryo UI" panose="020B0604030504040204" pitchFamily="50" charset="-128"/>
                          <a:ea typeface="Meiryo UI" panose="020B0604030504040204" pitchFamily="50" charset="-128"/>
                        </a:rPr>
                        <a:t>SQL</a:t>
                      </a:r>
                      <a:r>
                        <a:rPr kumimoji="1" lang="ja-JP" altLang="en-US" sz="1200" dirty="0" smtClean="0">
                          <a:latin typeface="Meiryo UI" panose="020B0604030504040204" pitchFamily="50" charset="-128"/>
                          <a:ea typeface="Meiryo UI" panose="020B0604030504040204" pitchFamily="50" charset="-128"/>
                        </a:rPr>
                        <a:t>を改修（スキーマ名を変更）する。</a:t>
                      </a:r>
                      <a:endParaRPr kumimoji="1" lang="en-US" altLang="ja-JP" sz="1200" dirty="0" smtClean="0">
                        <a:latin typeface="Meiryo UI" panose="020B0604030504040204" pitchFamily="50" charset="-128"/>
                        <a:ea typeface="Meiryo UI" panose="020B0604030504040204" pitchFamily="50" charset="-128"/>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dirty="0" smtClean="0">
                        <a:latin typeface="Meiryo UI" panose="020B0604030504040204" pitchFamily="50" charset="-128"/>
                        <a:ea typeface="Meiryo UI" panose="020B0604030504040204" pitchFamily="50" charset="-128"/>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smtClean="0">
                          <a:latin typeface="Meiryo UI" panose="020B0604030504040204" pitchFamily="50" charset="-128"/>
                          <a:ea typeface="Meiryo UI" panose="020B0604030504040204" pitchFamily="50" charset="-128"/>
                        </a:rPr>
                        <a:t>上書き取込による削除対象が存在した場合、</a:t>
                      </a:r>
                      <a:r>
                        <a:rPr kumimoji="1" lang="en-US" altLang="ja-JP" sz="1200" dirty="0" smtClean="0">
                          <a:latin typeface="Meiryo UI" panose="020B0604030504040204" pitchFamily="50" charset="-128"/>
                          <a:ea typeface="Meiryo UI" panose="020B0604030504040204" pitchFamily="50" charset="-128"/>
                        </a:rPr>
                        <a:t>MML</a:t>
                      </a:r>
                      <a:r>
                        <a:rPr kumimoji="1" lang="ja-JP" altLang="en-US" sz="1200" dirty="0" smtClean="0">
                          <a:latin typeface="Meiryo UI" panose="020B0604030504040204" pitchFamily="50" charset="-128"/>
                          <a:ea typeface="Meiryo UI" panose="020B0604030504040204" pitchFamily="50" charset="-128"/>
                        </a:rPr>
                        <a:t>個別取込上書き削除</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r>
                        <a:rPr kumimoji="1" lang="ja-JP" altLang="en-US" sz="1200" dirty="0" smtClean="0">
                          <a:latin typeface="Meiryo UI" panose="020B0604030504040204" pitchFamily="50" charset="-128"/>
                          <a:ea typeface="Meiryo UI" panose="020B0604030504040204" pitchFamily="50" charset="-128"/>
                        </a:rPr>
                        <a:t>対象テーブルに格納するように改修する。</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r>
                        <a:rPr kumimoji="1" lang="en-US" altLang="ja-JP" sz="12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改修前は</a:t>
                      </a:r>
                      <a:r>
                        <a:rPr kumimoji="1" lang="en-US" altLang="ja-JP" sz="1200" dirty="0" smtClean="0">
                          <a:latin typeface="Meiryo UI" panose="020B0604030504040204" pitchFamily="50" charset="-128"/>
                          <a:ea typeface="Meiryo UI" panose="020B0604030504040204" pitchFamily="50" charset="-128"/>
                        </a:rPr>
                        <a:t>MML</a:t>
                      </a:r>
                      <a:r>
                        <a:rPr kumimoji="1" lang="ja-JP" altLang="en-US" sz="1200" dirty="0" smtClean="0">
                          <a:latin typeface="Meiryo UI" panose="020B0604030504040204" pitchFamily="50" charset="-128"/>
                          <a:ea typeface="Meiryo UI" panose="020B0604030504040204" pitchFamily="50" charset="-128"/>
                        </a:rPr>
                        <a:t>個別取込結果テーブル削除していた処理の改修</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58255053"/>
                  </a:ext>
                </a:extLst>
              </a:tr>
              <a:tr h="457200">
                <a:tc vMerge="1">
                  <a:txBody>
                    <a:bodyPr/>
                    <a:lstStyle/>
                    <a:p>
                      <a:endParaRPr kumimoji="1" lang="ja-JP" altLang="en-US"/>
                    </a:p>
                  </a:txBody>
                  <a:tcPr/>
                </a:tc>
                <a:tc vMerge="1">
                  <a:txBody>
                    <a:bodyPr/>
                    <a:lstStyle/>
                    <a:p>
                      <a:endParaRPr kumimoji="1" lang="ja-JP" altLang="en-US"/>
                    </a:p>
                  </a:txBody>
                  <a:tcPr/>
                </a:tc>
                <a:tc>
                  <a:txBody>
                    <a:bodyPr/>
                    <a:lstStyle/>
                    <a:p>
                      <a:r>
                        <a:rPr lang="en-US" altLang="ja-JP" sz="1200" dirty="0" smtClean="0">
                          <a:latin typeface="Meiryo UI" panose="020B0604030504040204" pitchFamily="50" charset="-128"/>
                          <a:ea typeface="Meiryo UI" panose="020B0604030504040204" pitchFamily="50" charset="-128"/>
                        </a:rPr>
                        <a:t>2</a:t>
                      </a:r>
                      <a:endParaRPr lang="ja-JP" altLang="en-US" sz="1200" dirty="0">
                        <a:latin typeface="Meiryo UI" panose="020B0604030504040204" pitchFamily="50" charset="-128"/>
                        <a:ea typeface="Meiryo UI" panose="020B0604030504040204" pitchFamily="50" charset="-128"/>
                      </a:endParaRPr>
                    </a:p>
                  </a:txBody>
                  <a:tcPr/>
                </a:tc>
                <a:tc>
                  <a:txBody>
                    <a:bodyPr/>
                    <a:lstStyle/>
                    <a:p>
                      <a:pPr defTabSz="895327">
                        <a:defRPr/>
                      </a:pPr>
                      <a:r>
                        <a:rPr lang="en-US" altLang="ja-JP" sz="1200" kern="0" dirty="0" smtClean="0">
                          <a:solidFill>
                            <a:srgbClr val="404040"/>
                          </a:solidFill>
                          <a:latin typeface="Meiryo UI" panose="020B0604030504040204" pitchFamily="50" charset="-128"/>
                          <a:ea typeface="Meiryo UI" panose="020B0604030504040204" pitchFamily="50" charset="-128"/>
                        </a:rPr>
                        <a:t>Zip</a:t>
                      </a:r>
                      <a:r>
                        <a:rPr lang="ja-JP" altLang="en-US" sz="1200" kern="0" dirty="0" smtClean="0">
                          <a:solidFill>
                            <a:srgbClr val="404040"/>
                          </a:solidFill>
                          <a:latin typeface="Meiryo UI" panose="020B0604030504040204" pitchFamily="50" charset="-128"/>
                          <a:ea typeface="Meiryo UI" panose="020B0604030504040204" pitchFamily="50" charset="-128"/>
                        </a:rPr>
                        <a:t>ファイル展開</a:t>
                      </a: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改修</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dirty="0" smtClean="0">
                          <a:latin typeface="Meiryo UI" panose="020B0604030504040204" pitchFamily="50" charset="-128"/>
                          <a:ea typeface="Meiryo UI" panose="020B0604030504040204" pitchFamily="50" charset="-128"/>
                        </a:rPr>
                        <a:t>MML</a:t>
                      </a:r>
                      <a:r>
                        <a:rPr kumimoji="1" lang="ja-JP" altLang="en-US" sz="1200" dirty="0" smtClean="0">
                          <a:latin typeface="Meiryo UI" panose="020B0604030504040204" pitchFamily="50" charset="-128"/>
                          <a:ea typeface="Meiryo UI" panose="020B0604030504040204" pitchFamily="50" charset="-128"/>
                        </a:rPr>
                        <a:t>個別取込管理テーブルを受託領域へ移行されたことに伴い、</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r>
                        <a:rPr kumimoji="1" lang="en-US" altLang="ja-JP" sz="1200" dirty="0" smtClean="0">
                          <a:latin typeface="Meiryo UI" panose="020B0604030504040204" pitchFamily="50" charset="-128"/>
                          <a:ea typeface="Meiryo UI" panose="020B0604030504040204" pitchFamily="50" charset="-128"/>
                        </a:rPr>
                        <a:t>SQL</a:t>
                      </a:r>
                      <a:r>
                        <a:rPr kumimoji="1" lang="ja-JP" altLang="en-US" sz="1200" dirty="0" smtClean="0">
                          <a:latin typeface="Meiryo UI" panose="020B0604030504040204" pitchFamily="50" charset="-128"/>
                          <a:ea typeface="Meiryo UI" panose="020B0604030504040204" pitchFamily="50" charset="-128"/>
                        </a:rPr>
                        <a:t>を改修（スキーマ名を変更）する。</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547576844"/>
                  </a:ext>
                </a:extLst>
              </a:tr>
              <a:tr h="457200">
                <a:tc vMerge="1">
                  <a:txBody>
                    <a:bodyPr/>
                    <a:lstStyle/>
                    <a:p>
                      <a:endParaRPr kumimoji="1" lang="ja-JP" altLang="en-US"/>
                    </a:p>
                  </a:txBody>
                  <a:tcPr/>
                </a:tc>
                <a:tc vMerge="1">
                  <a:txBody>
                    <a:bodyPr/>
                    <a:lstStyle/>
                    <a:p>
                      <a:endParaRPr kumimoji="1" lang="ja-JP" altLang="en-US"/>
                    </a:p>
                  </a:txBody>
                  <a:tcPr/>
                </a:tc>
                <a:tc>
                  <a:txBody>
                    <a:bodyPr/>
                    <a:lstStyle/>
                    <a:p>
                      <a:r>
                        <a:rPr lang="en-US" altLang="ja-JP" sz="1200" dirty="0" smtClean="0">
                          <a:latin typeface="Meiryo UI" panose="020B0604030504040204" pitchFamily="50" charset="-128"/>
                          <a:ea typeface="Meiryo UI" panose="020B0604030504040204" pitchFamily="50" charset="-128"/>
                        </a:rPr>
                        <a:t>3</a:t>
                      </a:r>
                      <a:endParaRPr lang="ja-JP" altLang="en-US" sz="1200" dirty="0">
                        <a:latin typeface="Meiryo UI" panose="020B0604030504040204" pitchFamily="50" charset="-128"/>
                        <a:ea typeface="Meiryo UI" panose="020B0604030504040204" pitchFamily="50" charset="-128"/>
                      </a:endParaRPr>
                    </a:p>
                  </a:txBody>
                  <a:tcPr/>
                </a:tc>
                <a:tc>
                  <a:txBody>
                    <a:bodyPr/>
                    <a:lstStyle/>
                    <a:p>
                      <a:pPr defTabSz="895327">
                        <a:defRPr/>
                      </a:pPr>
                      <a:r>
                        <a:rPr lang="en-US" altLang="ja-JP" sz="1200" kern="0" dirty="0" smtClean="0">
                          <a:solidFill>
                            <a:srgbClr val="404040"/>
                          </a:solidFill>
                          <a:latin typeface="Meiryo UI" panose="020B0604030504040204" pitchFamily="50" charset="-128"/>
                          <a:ea typeface="Meiryo UI" panose="020B0604030504040204" pitchFamily="50" charset="-128"/>
                        </a:rPr>
                        <a:t>MML</a:t>
                      </a:r>
                      <a:r>
                        <a:rPr lang="ja-JP" altLang="en-US" sz="1200" kern="0" dirty="0" smtClean="0">
                          <a:solidFill>
                            <a:srgbClr val="404040"/>
                          </a:solidFill>
                          <a:latin typeface="Meiryo UI" panose="020B0604030504040204" pitchFamily="50" charset="-128"/>
                          <a:ea typeface="Meiryo UI" panose="020B0604030504040204" pitchFamily="50" charset="-128"/>
                        </a:rPr>
                        <a:t>ファイル一覧</a:t>
                      </a:r>
                      <a:r>
                        <a:rPr lang="en-US" altLang="ja-JP" sz="1200" kern="0" dirty="0" smtClean="0">
                          <a:solidFill>
                            <a:srgbClr val="404040"/>
                          </a:solidFill>
                          <a:latin typeface="Meiryo UI" panose="020B0604030504040204" pitchFamily="50" charset="-128"/>
                          <a:ea typeface="Meiryo UI" panose="020B0604030504040204" pitchFamily="50" charset="-128"/>
                        </a:rPr>
                        <a:t/>
                      </a:r>
                      <a:br>
                        <a:rPr lang="en-US" altLang="ja-JP" sz="1200" kern="0" dirty="0" smtClean="0">
                          <a:solidFill>
                            <a:srgbClr val="404040"/>
                          </a:solidFill>
                          <a:latin typeface="Meiryo UI" panose="020B0604030504040204" pitchFamily="50" charset="-128"/>
                          <a:ea typeface="Meiryo UI" panose="020B0604030504040204" pitchFamily="50" charset="-128"/>
                        </a:rPr>
                      </a:br>
                      <a:r>
                        <a:rPr lang="ja-JP" altLang="en-US" sz="1200" kern="0" dirty="0" smtClean="0">
                          <a:solidFill>
                            <a:srgbClr val="404040"/>
                          </a:solidFill>
                          <a:latin typeface="Meiryo UI" panose="020B0604030504040204" pitchFamily="50" charset="-128"/>
                          <a:ea typeface="Meiryo UI" panose="020B0604030504040204" pitchFamily="50" charset="-128"/>
                        </a:rPr>
                        <a:t>作成</a:t>
                      </a: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改修</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dirty="0" smtClean="0">
                          <a:latin typeface="Meiryo UI" panose="020B0604030504040204" pitchFamily="50" charset="-128"/>
                          <a:ea typeface="Meiryo UI" panose="020B0604030504040204" pitchFamily="50" charset="-128"/>
                        </a:rPr>
                        <a:t>MML</a:t>
                      </a:r>
                      <a:r>
                        <a:rPr kumimoji="1" lang="ja-JP" altLang="en-US" sz="1200" dirty="0" smtClean="0">
                          <a:latin typeface="Meiryo UI" panose="020B0604030504040204" pitchFamily="50" charset="-128"/>
                          <a:ea typeface="Meiryo UI" panose="020B0604030504040204" pitchFamily="50" charset="-128"/>
                        </a:rPr>
                        <a:t>個別取込管理テーブルを受託領域へされたことに伴い、</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r>
                        <a:rPr kumimoji="1" lang="en-US" altLang="ja-JP" sz="1200" dirty="0" smtClean="0">
                          <a:latin typeface="Meiryo UI" panose="020B0604030504040204" pitchFamily="50" charset="-128"/>
                          <a:ea typeface="Meiryo UI" panose="020B0604030504040204" pitchFamily="50" charset="-128"/>
                        </a:rPr>
                        <a:t>SQL</a:t>
                      </a:r>
                      <a:r>
                        <a:rPr kumimoji="1" lang="ja-JP" altLang="en-US" sz="1200" dirty="0" smtClean="0">
                          <a:latin typeface="Meiryo UI" panose="020B0604030504040204" pitchFamily="50" charset="-128"/>
                          <a:ea typeface="Meiryo UI" panose="020B0604030504040204" pitchFamily="50" charset="-128"/>
                        </a:rPr>
                        <a:t>を改修（スキーマ名を変更）する。</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97003864"/>
                  </a:ext>
                </a:extLst>
              </a:tr>
              <a:tr h="457200">
                <a:tc vMerge="1">
                  <a:txBody>
                    <a:bodyPr/>
                    <a:lstStyle/>
                    <a:p>
                      <a:endParaRPr kumimoji="1" lang="ja-JP" altLang="en-US"/>
                    </a:p>
                  </a:txBody>
                  <a:tcPr/>
                </a:tc>
                <a:tc vMerge="1">
                  <a:txBody>
                    <a:bodyPr/>
                    <a:lstStyle/>
                    <a:p>
                      <a:endParaRPr kumimoji="1" lang="ja-JP" altLang="en-US"/>
                    </a:p>
                  </a:txBody>
                  <a:tcPr/>
                </a:tc>
                <a:tc>
                  <a:txBody>
                    <a:bodyPr/>
                    <a:lstStyle/>
                    <a:p>
                      <a:r>
                        <a:rPr lang="en-US" altLang="ja-JP" sz="1200" dirty="0" smtClean="0">
                          <a:latin typeface="Meiryo UI" panose="020B0604030504040204" pitchFamily="50" charset="-128"/>
                          <a:ea typeface="Meiryo UI" panose="020B0604030504040204" pitchFamily="50" charset="-128"/>
                        </a:rPr>
                        <a:t>4</a:t>
                      </a:r>
                      <a:endParaRPr lang="ja-JP" altLang="en-US" sz="1200" dirty="0">
                        <a:latin typeface="Meiryo UI" panose="020B0604030504040204" pitchFamily="50" charset="-128"/>
                        <a:ea typeface="Meiryo UI" panose="020B0604030504040204" pitchFamily="50" charset="-128"/>
                      </a:endParaRPr>
                    </a:p>
                  </a:txBody>
                  <a:tcPr/>
                </a:tc>
                <a:tc>
                  <a:txBody>
                    <a:bodyPr/>
                    <a:lstStyle/>
                    <a:p>
                      <a:pPr defTabSz="895327">
                        <a:defRPr/>
                      </a:pPr>
                      <a:r>
                        <a:rPr lang="ja-JP" altLang="en-US" sz="1200" kern="0" dirty="0" smtClean="0">
                          <a:solidFill>
                            <a:srgbClr val="404040"/>
                          </a:solidFill>
                          <a:latin typeface="Meiryo UI" panose="020B0604030504040204" pitchFamily="50" charset="-128"/>
                          <a:ea typeface="Meiryo UI" panose="020B0604030504040204" pitchFamily="50" charset="-128"/>
                        </a:rPr>
                        <a:t>利活用可否</a:t>
                      </a: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200" kern="0" dirty="0" smtClean="0">
                          <a:solidFill>
                            <a:srgbClr val="404040"/>
                          </a:solidFill>
                          <a:latin typeface="Meiryo UI" panose="020B0604030504040204" pitchFamily="50" charset="-128"/>
                          <a:ea typeface="Meiryo UI" panose="020B0604030504040204" pitchFamily="50" charset="-128"/>
                        </a:rPr>
                        <a:t>確認結果反映</a:t>
                      </a: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改修</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MML</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個別取込管理テーブルを受託領域へ移行されたことに伴い、</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SQL</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を改修（スキーマ名を変更）する。</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改修前は二次利用</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DB</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登録患者データテーブルを参照していた箇所を</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t>
                      </a:r>
                      <a:r>
                        <a:rPr lang="ja-JP" altLang="en-US" sz="1200" dirty="0" smtClean="0">
                          <a:solidFill>
                            <a:schemeClr val="tx1"/>
                          </a:solidFill>
                          <a:latin typeface="Meiryo UI" panose="020B0604030504040204" pitchFamily="50" charset="-128"/>
                          <a:ea typeface="Meiryo UI" panose="020B0604030504040204" pitchFamily="50" charset="-128"/>
                        </a:rPr>
                        <a:t>利活用可能患者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テーブルに変更する。</a:t>
                      </a:r>
                      <a:endPar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solidFill>
                            <a:schemeClr val="tx1"/>
                          </a:solidFill>
                          <a:latin typeface="Meiryo UI" panose="020B0604030504040204" pitchFamily="50" charset="-128"/>
                          <a:ea typeface="Meiryo UI" panose="020B0604030504040204" pitchFamily="50" charset="-128"/>
                        </a:rPr>
                        <a:t>取込済みでかつ利活用可能患者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テーブルに患者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が存在しないレコードは</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オプトアウト対象患者として、</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個別取込結果削除対象テーブルに</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en-US" altLang="ja-JP" sz="1200" dirty="0" smtClean="0">
                          <a:solidFill>
                            <a:schemeClr val="tx1"/>
                          </a:solidFill>
                          <a:latin typeface="Meiryo UI" panose="020B0604030504040204" pitchFamily="50" charset="-128"/>
                          <a:ea typeface="Meiryo UI" panose="020B0604030504040204" pitchFamily="50" charset="-128"/>
                        </a:rPr>
                        <a:t>zip_no</a:t>
                      </a:r>
                      <a:r>
                        <a:rPr lang="ja-JP" altLang="en-US" sz="1200" dirty="0" smtClean="0">
                          <a:solidFill>
                            <a:schemeClr val="tx1"/>
                          </a:solidFill>
                          <a:latin typeface="Meiryo UI" panose="020B0604030504040204" pitchFamily="50" charset="-128"/>
                          <a:ea typeface="Meiryo UI" panose="020B0604030504040204" pitchFamily="50" charset="-128"/>
                        </a:rPr>
                        <a:t>、</a:t>
                      </a:r>
                      <a:r>
                        <a:rPr lang="en-US" altLang="ja-JP" sz="1200" dirty="0" smtClean="0">
                          <a:solidFill>
                            <a:schemeClr val="tx1"/>
                          </a:solidFill>
                          <a:latin typeface="Meiryo UI" panose="020B0604030504040204" pitchFamily="50" charset="-128"/>
                          <a:ea typeface="Meiryo UI" panose="020B0604030504040204" pitchFamily="50" charset="-128"/>
                        </a:rPr>
                        <a:t>file_no</a:t>
                      </a:r>
                      <a:r>
                        <a:rPr lang="ja-JP" altLang="en-US" sz="1200" dirty="0" smtClean="0">
                          <a:solidFill>
                            <a:schemeClr val="tx1"/>
                          </a:solidFill>
                          <a:latin typeface="Meiryo UI" panose="020B0604030504040204" pitchFamily="50" charset="-128"/>
                          <a:ea typeface="Meiryo UI" panose="020B0604030504040204" pitchFamily="50" charset="-128"/>
                        </a:rPr>
                        <a:t>を格納するように改修する。</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en-US" altLang="ja-JP" sz="1200"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rPr>
                        <a:t>改修前は</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個別取込結果テーブルを直接削除していた処理の改修</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endPar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3038998293"/>
                  </a:ext>
                </a:extLst>
              </a:tr>
            </a:tbl>
          </a:graphicData>
        </a:graphic>
      </p:graphicFrame>
    </p:spTree>
    <p:extLst>
      <p:ext uri="{BB962C8B-B14F-4D97-AF65-F5344CB8AC3E}">
        <p14:creationId xmlns:p14="http://schemas.microsoft.com/office/powerpoint/2010/main" val="24502395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利活用観点での機能の改修</a:t>
            </a:r>
            <a:r>
              <a:rPr lang="ja-JP" altLang="en-US" sz="1800" b="1" dirty="0">
                <a:latin typeface="Meiryo UI" panose="020B0604030504040204" pitchFamily="50" charset="-128"/>
                <a:ea typeface="Meiryo UI" panose="020B0604030504040204" pitchFamily="50" charset="-128"/>
              </a:rPr>
              <a:t>概要</a:t>
            </a:r>
            <a:r>
              <a:rPr lang="ja-JP" altLang="en-US" sz="1800" b="1" dirty="0" smtClean="0">
                <a:latin typeface="Meiryo UI" panose="020B0604030504040204" pitchFamily="50" charset="-128"/>
                <a:ea typeface="Meiryo UI" panose="020B0604030504040204" pitchFamily="50" charset="-128"/>
              </a:rPr>
              <a:t>（</a:t>
            </a:r>
            <a:r>
              <a:rPr lang="en-US" altLang="ja-JP" sz="1800" b="1" dirty="0" smtClean="0">
                <a:latin typeface="Meiryo UI" panose="020B0604030504040204" pitchFamily="50" charset="-128"/>
                <a:ea typeface="Meiryo UI" panose="020B0604030504040204" pitchFamily="50" charset="-128"/>
              </a:rPr>
              <a:t>4/4</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1146585796"/>
              </p:ext>
            </p:extLst>
          </p:nvPr>
        </p:nvGraphicFramePr>
        <p:xfrm>
          <a:off x="203689" y="696207"/>
          <a:ext cx="9640690" cy="5425440"/>
        </p:xfrm>
        <a:graphic>
          <a:graphicData uri="http://schemas.openxmlformats.org/drawingml/2006/table">
            <a:tbl>
              <a:tblPr firstRow="1" bandRow="1">
                <a:tableStyleId>{5940675A-B579-460E-94D1-54222C63F5DA}</a:tableStyleId>
              </a:tblPr>
              <a:tblGrid>
                <a:gridCol w="324856">
                  <a:extLst>
                    <a:ext uri="{9D8B030D-6E8A-4147-A177-3AD203B41FA5}">
                      <a16:colId xmlns:a16="http://schemas.microsoft.com/office/drawing/2014/main" val="1901548244"/>
                    </a:ext>
                  </a:extLst>
                </a:gridCol>
                <a:gridCol w="1137973">
                  <a:extLst>
                    <a:ext uri="{9D8B030D-6E8A-4147-A177-3AD203B41FA5}">
                      <a16:colId xmlns:a16="http://schemas.microsoft.com/office/drawing/2014/main" val="936978207"/>
                    </a:ext>
                  </a:extLst>
                </a:gridCol>
                <a:gridCol w="324856">
                  <a:extLst>
                    <a:ext uri="{9D8B030D-6E8A-4147-A177-3AD203B41FA5}">
                      <a16:colId xmlns:a16="http://schemas.microsoft.com/office/drawing/2014/main" val="3943144875"/>
                    </a:ext>
                  </a:extLst>
                </a:gridCol>
                <a:gridCol w="1303655">
                  <a:extLst>
                    <a:ext uri="{9D8B030D-6E8A-4147-A177-3AD203B41FA5}">
                      <a16:colId xmlns:a16="http://schemas.microsoft.com/office/drawing/2014/main" val="2930285302"/>
                    </a:ext>
                  </a:extLst>
                </a:gridCol>
                <a:gridCol w="574485">
                  <a:extLst>
                    <a:ext uri="{9D8B030D-6E8A-4147-A177-3AD203B41FA5}">
                      <a16:colId xmlns:a16="http://schemas.microsoft.com/office/drawing/2014/main" val="2197408253"/>
                    </a:ext>
                  </a:extLst>
                </a:gridCol>
                <a:gridCol w="5974865">
                  <a:extLst>
                    <a:ext uri="{9D8B030D-6E8A-4147-A177-3AD203B41FA5}">
                      <a16:colId xmlns:a16="http://schemas.microsoft.com/office/drawing/2014/main" val="2477558530"/>
                    </a:ext>
                  </a:extLst>
                </a:gridCol>
              </a:tblGrid>
              <a:tr h="195462">
                <a:tc gridSpan="2">
                  <a:txBody>
                    <a:bodyPr/>
                    <a:lstStyle/>
                    <a:p>
                      <a:r>
                        <a:rPr kumimoji="1" lang="ja-JP" altLang="en-US" sz="1400" b="1" dirty="0" smtClean="0">
                          <a:latin typeface="Meiryo UI" panose="020B0604030504040204" pitchFamily="50" charset="-128"/>
                          <a:ea typeface="Meiryo UI" panose="020B0604030504040204" pitchFamily="50" charset="-128"/>
                        </a:rPr>
                        <a:t>機能名</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gridSpan="2">
                  <a:txBody>
                    <a:bodyPr/>
                    <a:lstStyle/>
                    <a:p>
                      <a:r>
                        <a:rPr kumimoji="1" lang="ja-JP" altLang="en-US" sz="1400" b="1" dirty="0" smtClean="0">
                          <a:latin typeface="Meiryo UI" panose="020B0604030504040204" pitchFamily="50" charset="-128"/>
                          <a:ea typeface="Meiryo UI" panose="020B0604030504040204" pitchFamily="50" charset="-128"/>
                        </a:rPr>
                        <a:t>処理名</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a:txBody>
                    <a:bodyPr/>
                    <a:lstStyle/>
                    <a:p>
                      <a:r>
                        <a:rPr kumimoji="1" lang="ja-JP" altLang="en-US" sz="1400" b="1" dirty="0" smtClean="0">
                          <a:latin typeface="Meiryo UI" panose="020B0604030504040204" pitchFamily="50" charset="-128"/>
                          <a:ea typeface="Meiryo UI" panose="020B0604030504040204" pitchFamily="50" charset="-128"/>
                        </a:rPr>
                        <a:t>区分</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ja-JP" altLang="en-US" sz="1400" b="1" dirty="0" smtClean="0">
                          <a:latin typeface="Meiryo UI" panose="020B0604030504040204" pitchFamily="50" charset="-128"/>
                          <a:ea typeface="Meiryo UI" panose="020B0604030504040204" pitchFamily="50" charset="-128"/>
                        </a:rPr>
                        <a:t>概要</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3434522661"/>
                  </a:ext>
                </a:extLst>
              </a:tr>
              <a:tr h="457200">
                <a:tc rowSpan="4">
                  <a:txBody>
                    <a:bodyPr/>
                    <a:lstStyle/>
                    <a:p>
                      <a:r>
                        <a:rPr lang="en-US" altLang="ja-JP" sz="1200" dirty="0" smtClean="0">
                          <a:latin typeface="Meiryo UI" panose="020B0604030504040204" pitchFamily="50" charset="-128"/>
                          <a:ea typeface="Meiryo UI" panose="020B0604030504040204" pitchFamily="50" charset="-128"/>
                        </a:rPr>
                        <a:t>3</a:t>
                      </a:r>
                      <a:endParaRPr lang="ja-JP" altLang="en-US" sz="1200" dirty="0">
                        <a:latin typeface="Meiryo UI" panose="020B0604030504040204" pitchFamily="50" charset="-128"/>
                        <a:ea typeface="Meiryo UI" panose="020B0604030504040204" pitchFamily="50" charset="-128"/>
                      </a:endParaRPr>
                    </a:p>
                  </a:txBody>
                  <a:tcPr/>
                </a:tc>
                <a:tc rowSpan="4">
                  <a:txBody>
                    <a:bodyPr/>
                    <a:lstStyle/>
                    <a:p>
                      <a:r>
                        <a:rPr lang="en-US" altLang="ja-JP" sz="1200" dirty="0" smtClean="0">
                          <a:latin typeface="Meiryo UI" panose="020B0604030504040204" pitchFamily="50" charset="-128"/>
                          <a:ea typeface="Meiryo UI" panose="020B0604030504040204" pitchFamily="50" charset="-128"/>
                        </a:rPr>
                        <a:t>MML</a:t>
                      </a:r>
                      <a:r>
                        <a:rPr lang="ja-JP" altLang="en-US" sz="1200" dirty="0" smtClean="0">
                          <a:latin typeface="Meiryo UI" panose="020B0604030504040204" pitchFamily="50" charset="-128"/>
                          <a:ea typeface="Meiryo UI" panose="020B0604030504040204" pitchFamily="50" charset="-128"/>
                        </a:rPr>
                        <a:t>個別取込</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en-US" altLang="ja-JP" sz="1200" dirty="0" smtClean="0">
                          <a:latin typeface="Meiryo UI" panose="020B0604030504040204" pitchFamily="50" charset="-128"/>
                          <a:ea typeface="Meiryo UI" panose="020B0604030504040204" pitchFamily="50" charset="-128"/>
                        </a:rPr>
                        <a:t>5</a:t>
                      </a:r>
                      <a:endParaRPr lang="ja-JP" altLang="en-US" sz="1200" dirty="0">
                        <a:latin typeface="Meiryo UI" panose="020B0604030504040204" pitchFamily="50" charset="-128"/>
                        <a:ea typeface="Meiryo UI" panose="020B0604030504040204" pitchFamily="50" charset="-128"/>
                      </a:endParaRPr>
                    </a:p>
                  </a:txBody>
                  <a:tcPr/>
                </a:tc>
                <a:tc>
                  <a:txBody>
                    <a:bodyPr/>
                    <a:lstStyle/>
                    <a:p>
                      <a:pPr defTabSz="895327">
                        <a:defRPr/>
                      </a:pPr>
                      <a:r>
                        <a:rPr lang="en-US" altLang="ja-JP" sz="1200" kern="0" dirty="0" smtClean="0">
                          <a:solidFill>
                            <a:srgbClr val="404040"/>
                          </a:solidFill>
                          <a:latin typeface="Meiryo UI" panose="020B0604030504040204" pitchFamily="50" charset="-128"/>
                          <a:ea typeface="Meiryo UI" panose="020B0604030504040204" pitchFamily="50" charset="-128"/>
                        </a:rPr>
                        <a:t>MML</a:t>
                      </a:r>
                      <a:r>
                        <a:rPr lang="ja-JP" altLang="en-US" sz="1200" kern="0" dirty="0" smtClean="0">
                          <a:solidFill>
                            <a:srgbClr val="404040"/>
                          </a:solidFill>
                          <a:latin typeface="Meiryo UI" panose="020B0604030504040204" pitchFamily="50" charset="-128"/>
                          <a:ea typeface="Meiryo UI" panose="020B0604030504040204" pitchFamily="50" charset="-128"/>
                        </a:rPr>
                        <a:t>ファイル読込</a:t>
                      </a: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改修</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MML</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個別取込管理テーブルを受託領域へ移行されたことに伴い、</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SQL</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を改修（スキーマ名を変更）する。</a:t>
                      </a:r>
                      <a:endPar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MML</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ファイルの読込結果データ上に存在する全患者</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ID</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の情報を</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MML</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個別取込</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取込前確認テーブルに格納するよう改修する。</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改修前は読込結果データを直接</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MML</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個別取込結果テーブルに反映していた処理の改修</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endPar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2531926239"/>
                  </a:ext>
                </a:extLst>
              </a:tr>
              <a:tr h="457200">
                <a:tc vMerge="1">
                  <a:txBody>
                    <a:bodyPr/>
                    <a:lstStyle/>
                    <a:p>
                      <a:endParaRPr kumimoji="1" lang="ja-JP" altLang="en-US"/>
                    </a:p>
                  </a:txBody>
                  <a:tcPr/>
                </a:tc>
                <a:tc vMerge="1">
                  <a:txBody>
                    <a:bodyPr/>
                    <a:lstStyle/>
                    <a:p>
                      <a:endParaRPr kumimoji="1" lang="ja-JP" altLang="en-US"/>
                    </a:p>
                  </a:txBody>
                  <a:tcPr/>
                </a:tc>
                <a:tc>
                  <a:txBody>
                    <a:bodyPr/>
                    <a:lstStyle/>
                    <a:p>
                      <a:r>
                        <a:rPr lang="en-US" altLang="ja-JP" sz="1200" dirty="0" smtClean="0">
                          <a:latin typeface="Meiryo UI" panose="020B0604030504040204" pitchFamily="50" charset="-128"/>
                          <a:ea typeface="Meiryo UI" panose="020B0604030504040204" pitchFamily="50" charset="-128"/>
                        </a:rPr>
                        <a:t>6</a:t>
                      </a:r>
                      <a:endParaRPr lang="ja-JP" altLang="en-US" sz="1200" dirty="0">
                        <a:latin typeface="Meiryo UI" panose="020B0604030504040204" pitchFamily="50" charset="-128"/>
                        <a:ea typeface="Meiryo UI" panose="020B0604030504040204" pitchFamily="50" charset="-128"/>
                      </a:endParaRPr>
                    </a:p>
                  </a:txBody>
                  <a:tcPr/>
                </a:tc>
                <a:tc>
                  <a:txBody>
                    <a:bodyPr/>
                    <a:lstStyle/>
                    <a:p>
                      <a:pPr defTabSz="895327">
                        <a:defRPr/>
                      </a:pPr>
                      <a:r>
                        <a:rPr lang="en-US" altLang="ja-JP" sz="1200" kern="0" dirty="0" smtClean="0">
                          <a:solidFill>
                            <a:srgbClr val="404040"/>
                          </a:solidFill>
                          <a:latin typeface="Meiryo UI" panose="020B0604030504040204" pitchFamily="50" charset="-128"/>
                          <a:ea typeface="Meiryo UI" panose="020B0604030504040204" pitchFamily="50" charset="-128"/>
                        </a:rPr>
                        <a:t>MML</a:t>
                      </a:r>
                      <a:r>
                        <a:rPr lang="ja-JP" altLang="en-US" sz="1200" kern="0" dirty="0" smtClean="0">
                          <a:solidFill>
                            <a:srgbClr val="404040"/>
                          </a:solidFill>
                          <a:latin typeface="Meiryo UI" panose="020B0604030504040204" pitchFamily="50" charset="-128"/>
                          <a:ea typeface="Meiryo UI" panose="020B0604030504040204" pitchFamily="50" charset="-128"/>
                        </a:rPr>
                        <a:t>個別取込</a:t>
                      </a: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200" kern="0" dirty="0" smtClean="0">
                          <a:solidFill>
                            <a:srgbClr val="404040"/>
                          </a:solidFill>
                          <a:latin typeface="Meiryo UI" panose="020B0604030504040204" pitchFamily="50" charset="-128"/>
                          <a:ea typeface="Meiryo UI" panose="020B0604030504040204" pitchFamily="50" charset="-128"/>
                        </a:rPr>
                        <a:t>取込前確認</a:t>
                      </a: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新規</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MML</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個別取込 取込前確認テーブルに格納されている全患者</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ID</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が利活用可能患者</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ID</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テーブルに登録されていることを確認し、施設ごとに確認した結果を出力する処理を追加する。</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endPar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3813328698"/>
                  </a:ext>
                </a:extLst>
              </a:tr>
              <a:tr h="457200">
                <a:tc vMerge="1">
                  <a:txBody>
                    <a:bodyPr/>
                    <a:lstStyle/>
                    <a:p>
                      <a:endParaRPr kumimoji="1" lang="ja-JP" altLang="en-US"/>
                    </a:p>
                  </a:txBody>
                  <a:tcPr/>
                </a:tc>
                <a:tc vMerge="1">
                  <a:txBody>
                    <a:bodyPr/>
                    <a:lstStyle/>
                    <a:p>
                      <a:endParaRPr kumimoji="1" lang="ja-JP" altLang="en-US"/>
                    </a:p>
                  </a:txBody>
                  <a:tcPr/>
                </a:tc>
                <a:tc>
                  <a:txBody>
                    <a:bodyPr/>
                    <a:lstStyle/>
                    <a:p>
                      <a:r>
                        <a:rPr lang="en-US" altLang="ja-JP" sz="1200" dirty="0" smtClean="0">
                          <a:latin typeface="Meiryo UI" panose="020B0604030504040204" pitchFamily="50" charset="-128"/>
                          <a:ea typeface="Meiryo UI" panose="020B0604030504040204" pitchFamily="50" charset="-128"/>
                        </a:rPr>
                        <a:t>7</a:t>
                      </a:r>
                      <a:endParaRPr lang="ja-JP" altLang="en-US" sz="1200" dirty="0">
                        <a:latin typeface="Meiryo UI" panose="020B0604030504040204" pitchFamily="50" charset="-128"/>
                        <a:ea typeface="Meiryo UI" panose="020B0604030504040204" pitchFamily="50" charset="-128"/>
                      </a:endParaRPr>
                    </a:p>
                  </a:txBody>
                  <a:tcPr/>
                </a:tc>
                <a:tc>
                  <a:txBody>
                    <a:bodyPr/>
                    <a:lstStyle/>
                    <a:p>
                      <a:pPr defTabSz="895327">
                        <a:defRPr/>
                      </a:pPr>
                      <a:r>
                        <a:rPr lang="en-US" altLang="ja-JP" sz="1200" kern="0" dirty="0" smtClean="0">
                          <a:solidFill>
                            <a:srgbClr val="404040"/>
                          </a:solidFill>
                          <a:latin typeface="Meiryo UI" panose="020B0604030504040204" pitchFamily="50" charset="-128"/>
                          <a:ea typeface="Meiryo UI" panose="020B0604030504040204" pitchFamily="50" charset="-128"/>
                        </a:rPr>
                        <a:t>MML</a:t>
                      </a:r>
                      <a:r>
                        <a:rPr lang="ja-JP" altLang="en-US" sz="1200" kern="0" dirty="0" smtClean="0">
                          <a:solidFill>
                            <a:srgbClr val="404040"/>
                          </a:solidFill>
                          <a:latin typeface="Meiryo UI" panose="020B0604030504040204" pitchFamily="50" charset="-128"/>
                          <a:ea typeface="Meiryo UI" panose="020B0604030504040204" pitchFamily="50" charset="-128"/>
                        </a:rPr>
                        <a:t>個別取込</a:t>
                      </a: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200" kern="0" dirty="0" smtClean="0">
                          <a:solidFill>
                            <a:srgbClr val="404040"/>
                          </a:solidFill>
                          <a:latin typeface="Meiryo UI" panose="020B0604030504040204" pitchFamily="50" charset="-128"/>
                          <a:ea typeface="Meiryo UI" panose="020B0604030504040204" pitchFamily="50" charset="-128"/>
                        </a:rPr>
                        <a:t>認定領域反映</a:t>
                      </a: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新規</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上書き削除対象テーブルにデータが存在する場合、上書き削除対象テーブルにデータを</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認定領域に反映し、</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MML</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個別取込結果テーブルから対象の</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zip_no</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のレコードを削除する</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処理を追加する。</a:t>
                      </a:r>
                      <a:endPar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削除対象テーブルにデータが存在する場合、削除対象テーブルにデータを認定領域に反映し、</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MML</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個別取込結果テーブルから対象の</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zip_no</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file_no</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のレコードを削除する処理を</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追加する。</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endPar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MML</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ファイルの読込結果データを</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MML</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個別取込結果テーブルに反映する処理を追加する。</a:t>
                      </a:r>
                      <a:endPar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MML</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個別取込結果テーブル上に存在する全患者</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ID</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の情報を</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MML</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個別取込</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取込後確認テーブルに格納するよう改修する。</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endPar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2199283608"/>
                  </a:ext>
                </a:extLst>
              </a:tr>
              <a:tr h="457200">
                <a:tc vMerge="1">
                  <a:txBody>
                    <a:bodyPr/>
                    <a:lstStyle/>
                    <a:p>
                      <a:endParaRPr kumimoji="1" lang="ja-JP" altLang="en-US"/>
                    </a:p>
                  </a:txBody>
                  <a:tcPr/>
                </a:tc>
                <a:tc vMerge="1">
                  <a:txBody>
                    <a:bodyPr/>
                    <a:lstStyle/>
                    <a:p>
                      <a:endParaRPr kumimoji="1" lang="ja-JP" altLang="en-US"/>
                    </a:p>
                  </a:txBody>
                  <a:tcPr/>
                </a:tc>
                <a:tc>
                  <a:txBody>
                    <a:bodyPr/>
                    <a:lstStyle/>
                    <a:p>
                      <a:r>
                        <a:rPr lang="en-US" altLang="ja-JP" sz="1200" dirty="0" smtClean="0">
                          <a:latin typeface="Meiryo UI" panose="020B0604030504040204" pitchFamily="50" charset="-128"/>
                          <a:ea typeface="Meiryo UI" panose="020B0604030504040204" pitchFamily="50" charset="-128"/>
                        </a:rPr>
                        <a:t>8</a:t>
                      </a:r>
                      <a:endParaRPr lang="ja-JP" altLang="en-US" sz="1200" dirty="0">
                        <a:latin typeface="Meiryo UI" panose="020B0604030504040204" pitchFamily="50" charset="-128"/>
                        <a:ea typeface="Meiryo UI" panose="020B0604030504040204" pitchFamily="50" charset="-128"/>
                      </a:endParaRPr>
                    </a:p>
                  </a:txBody>
                  <a:tcPr/>
                </a:tc>
                <a:tc>
                  <a:txBody>
                    <a:bodyPr/>
                    <a:lstStyle/>
                    <a:p>
                      <a:pPr defTabSz="895327">
                        <a:defRPr/>
                      </a:pPr>
                      <a:r>
                        <a:rPr lang="en-US" altLang="ja-JP" sz="1200" kern="0" dirty="0" smtClean="0">
                          <a:solidFill>
                            <a:srgbClr val="404040"/>
                          </a:solidFill>
                          <a:latin typeface="Meiryo UI" panose="020B0604030504040204" pitchFamily="50" charset="-128"/>
                          <a:ea typeface="Meiryo UI" panose="020B0604030504040204" pitchFamily="50" charset="-128"/>
                        </a:rPr>
                        <a:t>MML</a:t>
                      </a:r>
                      <a:r>
                        <a:rPr lang="ja-JP" altLang="en-US" sz="1200" kern="0" dirty="0" smtClean="0">
                          <a:solidFill>
                            <a:srgbClr val="404040"/>
                          </a:solidFill>
                          <a:latin typeface="Meiryo UI" panose="020B0604030504040204" pitchFamily="50" charset="-128"/>
                          <a:ea typeface="Meiryo UI" panose="020B0604030504040204" pitchFamily="50" charset="-128"/>
                        </a:rPr>
                        <a:t>個別取込</a:t>
                      </a: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200" kern="0" dirty="0" smtClean="0">
                          <a:solidFill>
                            <a:srgbClr val="404040"/>
                          </a:solidFill>
                          <a:latin typeface="Meiryo UI" panose="020B0604030504040204" pitchFamily="50" charset="-128"/>
                          <a:ea typeface="Meiryo UI" panose="020B0604030504040204" pitchFamily="50" charset="-128"/>
                        </a:rPr>
                        <a:t>取込後確認</a:t>
                      </a: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新規</a:t>
                      </a:r>
                      <a:endParaRPr kumimoji="1" lang="en-US" altLang="ja-JP" sz="1200" dirty="0" smtClean="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MML</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個別取込 取込後確認テーブルに格納されている全患者</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ID</a:t>
                      </a: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が利活用可能患者</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ID</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テーブルに登録されていることを確認し、施設ごとに確認した結果を出力する処理を追加する。</a:t>
                      </a:r>
                      <a: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
                      </a:r>
                      <a:br>
                        <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br>
                      <a:endParaRPr kumimoji="1" lang="en-US" altLang="ja-JP"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1746852184"/>
                  </a:ext>
                </a:extLst>
              </a:tr>
            </a:tbl>
          </a:graphicData>
        </a:graphic>
      </p:graphicFrame>
    </p:spTree>
    <p:extLst>
      <p:ext uri="{BB962C8B-B14F-4D97-AF65-F5344CB8AC3E}">
        <p14:creationId xmlns:p14="http://schemas.microsoft.com/office/powerpoint/2010/main" val="3975431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nvPr>
        </p:nvGraphicFramePr>
        <p:xfrm>
          <a:off x="296550" y="996152"/>
          <a:ext cx="9475604" cy="5420150"/>
        </p:xfrm>
        <a:graphic>
          <a:graphicData uri="http://schemas.openxmlformats.org/drawingml/2006/table">
            <a:tbl>
              <a:tblPr firstRow="1" bandRow="1">
                <a:tableStyleId>{5940675A-B579-460E-94D1-54222C63F5DA}</a:tableStyleId>
              </a:tblPr>
              <a:tblGrid>
                <a:gridCol w="1523704">
                  <a:extLst>
                    <a:ext uri="{9D8B030D-6E8A-4147-A177-3AD203B41FA5}">
                      <a16:colId xmlns:a16="http://schemas.microsoft.com/office/drawing/2014/main" val="2601570289"/>
                    </a:ext>
                  </a:extLst>
                </a:gridCol>
                <a:gridCol w="7951900">
                  <a:extLst>
                    <a:ext uri="{9D8B030D-6E8A-4147-A177-3AD203B41FA5}">
                      <a16:colId xmlns:a16="http://schemas.microsoft.com/office/drawing/2014/main" val="2278357493"/>
                    </a:ext>
                  </a:extLst>
                </a:gridCol>
              </a:tblGrid>
              <a:tr h="265525">
                <a:tc gridSpan="2">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利活用観点での機能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extLst>
                  <a:ext uri="{0D108BD9-81ED-4DB2-BD59-A6C34878D82A}">
                    <a16:rowId xmlns:a16="http://schemas.microsoft.com/office/drawing/2014/main" val="1403776297"/>
                  </a:ext>
                </a:extLst>
              </a:tr>
              <a:tr h="442542">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p>
                    <a:p>
                      <a:pPr marL="0" marR="0" lvl="0" indent="0" algn="ctr" defTabSz="484862" rtl="0" eaLnBrk="1" fontAlgn="auto" latinLnBrk="0" hangingPunct="1">
                        <a:lnSpc>
                          <a:spcPct val="100000"/>
                        </a:lnSpc>
                        <a:spcBef>
                          <a:spcPts val="0"/>
                        </a:spcBef>
                        <a:spcAft>
                          <a:spcPts val="0"/>
                        </a:spcAft>
                        <a:buClrTx/>
                        <a:buSzTx/>
                        <a:buFontTx/>
                        <a:buNone/>
                        <a:tabLst/>
                        <a:defRPr/>
                      </a:pP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断面</a:t>
                      </a: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作成</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データマート作成</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19844006"/>
                  </a:ext>
                </a:extLst>
              </a:tr>
              <a:tr h="4688630">
                <a:tc gridSpan="2">
                  <a:txBody>
                    <a:bodyPr/>
                    <a:lstStyle/>
                    <a:p>
                      <a:endParaRPr kumimoji="1" lang="ja-JP" altLang="en-US" dirty="0"/>
                    </a:p>
                  </a:txBody>
                  <a:tcPr/>
                </a:tc>
                <a:tc hMerge="1">
                  <a:txBody>
                    <a:bodyPr/>
                    <a:lstStyle/>
                    <a:p>
                      <a:endParaRPr kumimoji="1" lang="ja-JP" altLang="en-US"/>
                    </a:p>
                  </a:txBody>
                  <a:tcPr/>
                </a:tc>
                <a:extLst>
                  <a:ext uri="{0D108BD9-81ED-4DB2-BD59-A6C34878D82A}">
                    <a16:rowId xmlns:a16="http://schemas.microsoft.com/office/drawing/2014/main" val="3692651362"/>
                  </a:ext>
                </a:extLst>
              </a:tr>
            </a:tbl>
          </a:graphicData>
        </a:graphic>
      </p:graphicFrame>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妥当性確認</a:t>
            </a:r>
            <a:r>
              <a:rPr lang="ja-JP" altLang="en-US" sz="1800" b="1" dirty="0">
                <a:latin typeface="Meiryo UI" panose="020B0604030504040204" pitchFamily="50" charset="-128"/>
                <a:ea typeface="Meiryo UI" panose="020B0604030504040204" pitchFamily="50" charset="-128"/>
              </a:rPr>
              <a:t>のデータフロー　</a:t>
            </a:r>
            <a:r>
              <a:rPr lang="en-US" altLang="ja-JP" sz="1800" b="1" dirty="0">
                <a:latin typeface="Meiryo UI" panose="020B0604030504040204" pitchFamily="50" charset="-128"/>
                <a:ea typeface="Meiryo UI" panose="020B0604030504040204" pitchFamily="50" charset="-128"/>
              </a:rPr>
              <a:t>-</a:t>
            </a:r>
            <a:r>
              <a:rPr lang="ja-JP" altLang="en-US" sz="1800" b="1" dirty="0" smtClean="0">
                <a:latin typeface="Meiryo UI" panose="020B0604030504040204" pitchFamily="50" charset="-128"/>
                <a:ea typeface="Meiryo UI" panose="020B0604030504040204" pitchFamily="50" charset="-128"/>
              </a:rPr>
              <a:t>エラー患者データ作成処理</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エラー患者情報作成</a:t>
            </a:r>
            <a:r>
              <a:rPr lang="ja-JP" altLang="en-US" dirty="0">
                <a:latin typeface="Meiryo UI" panose="020B0604030504040204" pitchFamily="50" charset="-128"/>
                <a:ea typeface="Meiryo UI" panose="020B0604030504040204" pitchFamily="50" charset="-128"/>
              </a:rPr>
              <a:t>処理の妥当性確認に関するデータフローは以下の通り。</a:t>
            </a:r>
            <a:endParaRPr lang="en-US" altLang="ja-JP" dirty="0">
              <a:latin typeface="Meiryo UI" panose="020B0604030504040204" pitchFamily="50" charset="-128"/>
              <a:ea typeface="Meiryo UI" panose="020B0604030504040204" pitchFamily="50" charset="-128"/>
            </a:endParaRPr>
          </a:p>
        </p:txBody>
      </p:sp>
      <p:cxnSp>
        <p:nvCxnSpPr>
          <p:cNvPr id="129" name="カギ線コネクタ 128"/>
          <p:cNvCxnSpPr>
            <a:stCxn id="33" idx="4"/>
            <a:endCxn id="159" idx="2"/>
          </p:cNvCxnSpPr>
          <p:nvPr/>
        </p:nvCxnSpPr>
        <p:spPr>
          <a:xfrm flipV="1">
            <a:off x="1340344" y="3118864"/>
            <a:ext cx="756161" cy="3869"/>
          </a:xfrm>
          <a:prstGeom prst="bentConnector3">
            <a:avLst>
              <a:gd name="adj1" fmla="val 50000"/>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45" name="直線コネクタ 144"/>
          <p:cNvCxnSpPr/>
          <p:nvPr/>
        </p:nvCxnSpPr>
        <p:spPr>
          <a:xfrm>
            <a:off x="1811962" y="1725433"/>
            <a:ext cx="0" cy="466741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54" name="フローチャート: 磁気ディスク 153"/>
          <p:cNvSpPr/>
          <p:nvPr/>
        </p:nvSpPr>
        <p:spPr>
          <a:xfrm>
            <a:off x="599768" y="1922161"/>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履歴管理</a:t>
            </a:r>
            <a:endParaRPr lang="en-US" altLang="ja-JP" sz="1200" b="1" dirty="0" smtClean="0">
              <a:solidFill>
                <a:schemeClr val="tx2">
                  <a:lumMod val="75000"/>
                  <a:lumOff val="25000"/>
                </a:schemeClr>
              </a:solidFill>
            </a:endParaRPr>
          </a:p>
        </p:txBody>
      </p:sp>
      <p:sp>
        <p:nvSpPr>
          <p:cNvPr id="159" name="フローチャート: 磁気ディスク 158"/>
          <p:cNvSpPr/>
          <p:nvPr/>
        </p:nvSpPr>
        <p:spPr>
          <a:xfrm>
            <a:off x="2096505" y="2857762"/>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a:t>
            </a:r>
            <a:endParaRPr lang="en-US" altLang="ja-JP" sz="1200" b="1" dirty="0" smtClean="0">
              <a:solidFill>
                <a:schemeClr val="tx2">
                  <a:lumMod val="75000"/>
                  <a:lumOff val="25000"/>
                </a:schemeClr>
              </a:solidFill>
            </a:endParaRPr>
          </a:p>
          <a:p>
            <a:pPr algn="ctr"/>
            <a:r>
              <a:rPr lang="ja-JP" altLang="en-US" sz="1200" b="1" dirty="0">
                <a:solidFill>
                  <a:schemeClr val="tx2">
                    <a:lumMod val="75000"/>
                    <a:lumOff val="25000"/>
                  </a:schemeClr>
                </a:solidFill>
              </a:rPr>
              <a:t>データ</a:t>
            </a:r>
            <a:endParaRPr lang="en-US" altLang="ja-JP" sz="1200" b="1" dirty="0" smtClean="0">
              <a:solidFill>
                <a:schemeClr val="tx2">
                  <a:lumMod val="75000"/>
                  <a:lumOff val="25000"/>
                </a:schemeClr>
              </a:solidFill>
            </a:endParaRPr>
          </a:p>
        </p:txBody>
      </p:sp>
      <p:sp>
        <p:nvSpPr>
          <p:cNvPr id="167" name="テキスト ボックス 166"/>
          <p:cNvSpPr txBox="1"/>
          <p:nvPr/>
        </p:nvSpPr>
        <p:spPr>
          <a:xfrm>
            <a:off x="1919935" y="1955459"/>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2</a:t>
            </a:r>
            <a:r>
              <a:rPr lang="en-US" altLang="ja-JP" sz="1050" kern="0" dirty="0" smtClean="0">
                <a:solidFill>
                  <a:srgbClr val="404040"/>
                </a:solidFill>
                <a:latin typeface="Meiryo UI" panose="020B0604030504040204" pitchFamily="50" charset="-128"/>
                <a:ea typeface="Meiryo UI" panose="020B0604030504040204" pitchFamily="50" charset="-128"/>
              </a:rPr>
              <a:t>-1:</a:t>
            </a:r>
            <a:r>
              <a:rPr lang="ja-JP" altLang="en-US" sz="1050" kern="0" dirty="0" smtClean="0">
                <a:solidFill>
                  <a:srgbClr val="404040"/>
                </a:solidFill>
                <a:latin typeface="Meiryo UI" panose="020B0604030504040204" pitchFamily="50" charset="-128"/>
                <a:ea typeface="Meiryo UI" panose="020B0604030504040204" pitchFamily="50" charset="-128"/>
              </a:rPr>
              <a:t>エラー患者データ作成</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203" name="フローチャート: 磁気ディスク 202"/>
          <p:cNvSpPr/>
          <p:nvPr/>
        </p:nvSpPr>
        <p:spPr>
          <a:xfrm>
            <a:off x="2096858" y="4346064"/>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エラー患者データ</a:t>
            </a:r>
            <a:endParaRPr kumimoji="1" lang="ja-JP" altLang="en-US" sz="1200" b="1" dirty="0">
              <a:solidFill>
                <a:schemeClr val="tx2">
                  <a:lumMod val="75000"/>
                  <a:lumOff val="25000"/>
                </a:schemeClr>
              </a:solidFill>
            </a:endParaRPr>
          </a:p>
        </p:txBody>
      </p:sp>
      <p:cxnSp>
        <p:nvCxnSpPr>
          <p:cNvPr id="204" name="カギ線コネクタ 76"/>
          <p:cNvCxnSpPr>
            <a:stCxn id="159" idx="3"/>
            <a:endCxn id="203" idx="1"/>
          </p:cNvCxnSpPr>
          <p:nvPr/>
        </p:nvCxnSpPr>
        <p:spPr>
          <a:xfrm>
            <a:off x="2467589" y="3379966"/>
            <a:ext cx="353" cy="966098"/>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07" name="テキスト ボックス 206"/>
          <p:cNvSpPr txBox="1"/>
          <p:nvPr/>
        </p:nvSpPr>
        <p:spPr>
          <a:xfrm>
            <a:off x="3099470" y="4277365"/>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2</a:t>
            </a:r>
            <a:r>
              <a:rPr lang="en-US" altLang="ja-JP" sz="1050" kern="0" dirty="0" smtClean="0">
                <a:solidFill>
                  <a:srgbClr val="404040"/>
                </a:solidFill>
                <a:latin typeface="Meiryo UI" panose="020B0604030504040204" pitchFamily="50" charset="-128"/>
                <a:ea typeface="Meiryo UI" panose="020B0604030504040204" pitchFamily="50" charset="-128"/>
              </a:rPr>
              <a:t>-3:</a:t>
            </a:r>
            <a:r>
              <a:rPr lang="ja-JP" altLang="en-US" sz="1050" kern="0" dirty="0" smtClean="0">
                <a:solidFill>
                  <a:srgbClr val="404040"/>
                </a:solidFill>
                <a:latin typeface="Meiryo UI" panose="020B0604030504040204" pitchFamily="50" charset="-128"/>
                <a:ea typeface="Meiryo UI" panose="020B0604030504040204" pitchFamily="50" charset="-128"/>
              </a:rPr>
              <a:t>エラー患者データ認定領域反映</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取込前確認の結果承認後に実施</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232" name="フローチャート: 磁気ディスク 231"/>
          <p:cNvSpPr/>
          <p:nvPr/>
        </p:nvSpPr>
        <p:spPr>
          <a:xfrm>
            <a:off x="2099228" y="5851952"/>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エラー患者データ</a:t>
            </a:r>
            <a:endParaRPr lang="en-US" altLang="ja-JP" sz="1200" b="1" dirty="0" smtClean="0">
              <a:solidFill>
                <a:schemeClr val="tx2">
                  <a:lumMod val="75000"/>
                  <a:lumOff val="25000"/>
                </a:schemeClr>
              </a:solidFill>
            </a:endParaRPr>
          </a:p>
          <a:p>
            <a:pPr algn="ctr"/>
            <a:r>
              <a:rPr lang="ja-JP" altLang="en-US" sz="1200" b="1" dirty="0">
                <a:solidFill>
                  <a:schemeClr val="tx2">
                    <a:lumMod val="75000"/>
                    <a:lumOff val="25000"/>
                  </a:schemeClr>
                </a:solidFill>
              </a:rPr>
              <a:t>取込後</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cxnSp>
        <p:nvCxnSpPr>
          <p:cNvPr id="292" name="カギ線コネクタ 76"/>
          <p:cNvCxnSpPr>
            <a:stCxn id="203" idx="3"/>
            <a:endCxn id="232" idx="1"/>
          </p:cNvCxnSpPr>
          <p:nvPr/>
        </p:nvCxnSpPr>
        <p:spPr>
          <a:xfrm>
            <a:off x="2467942" y="4868268"/>
            <a:ext cx="2370" cy="983684"/>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96" name="テキスト ボックス 295"/>
          <p:cNvSpPr txBox="1"/>
          <p:nvPr/>
        </p:nvSpPr>
        <p:spPr>
          <a:xfrm>
            <a:off x="3096780" y="5549010"/>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2</a:t>
            </a:r>
            <a:r>
              <a:rPr lang="en-US" altLang="ja-JP" sz="1050" kern="0" dirty="0" smtClean="0">
                <a:solidFill>
                  <a:srgbClr val="404040"/>
                </a:solidFill>
                <a:latin typeface="Meiryo UI" panose="020B0604030504040204" pitchFamily="50" charset="-128"/>
                <a:ea typeface="Meiryo UI" panose="020B0604030504040204" pitchFamily="50" charset="-128"/>
              </a:rPr>
              <a:t>-4:</a:t>
            </a:r>
            <a:r>
              <a:rPr lang="ja-JP" altLang="en-US" sz="1050" kern="0" dirty="0" smtClean="0">
                <a:solidFill>
                  <a:srgbClr val="404040"/>
                </a:solidFill>
                <a:latin typeface="Meiryo UI" panose="020B0604030504040204" pitchFamily="50" charset="-128"/>
                <a:ea typeface="Meiryo UI" panose="020B0604030504040204" pitchFamily="50" charset="-128"/>
              </a:rPr>
              <a:t>エラー患者データ取込後確認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321" name="カギ線コネクタ 320"/>
          <p:cNvCxnSpPr>
            <a:stCxn id="154" idx="4"/>
            <a:endCxn id="159" idx="1"/>
          </p:cNvCxnSpPr>
          <p:nvPr/>
        </p:nvCxnSpPr>
        <p:spPr>
          <a:xfrm>
            <a:off x="1341936" y="2183263"/>
            <a:ext cx="1125653" cy="674499"/>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1" name="線吹き出し 1 (枠付き) 70"/>
          <p:cNvSpPr/>
          <p:nvPr/>
        </p:nvSpPr>
        <p:spPr>
          <a:xfrm>
            <a:off x="3747468" y="1630793"/>
            <a:ext cx="4426155" cy="585876"/>
          </a:xfrm>
          <a:prstGeom prst="borderCallout1">
            <a:avLst>
              <a:gd name="adj1" fmla="val 20962"/>
              <a:gd name="adj2" fmla="val -304"/>
              <a:gd name="adj3" fmla="val 72429"/>
              <a:gd name="adj4" fmla="val -7342"/>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エラー患者履歴上</a:t>
            </a:r>
            <a:r>
              <a:rPr lang="ja-JP" altLang="en-US" sz="1200" dirty="0">
                <a:solidFill>
                  <a:schemeClr val="tx1"/>
                </a:solidFill>
                <a:latin typeface="Meiryo UI" panose="020B0604030504040204" pitchFamily="50" charset="-128"/>
                <a:ea typeface="Meiryo UI" panose="020B0604030504040204" pitchFamily="50" charset="-128"/>
              </a:rPr>
              <a:t>に存在する患者</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a:solidFill>
                  <a:schemeClr val="tx1"/>
                </a:solidFill>
                <a:latin typeface="Meiryo UI" panose="020B0604030504040204" pitchFamily="50" charset="-128"/>
                <a:ea typeface="Meiryo UI" panose="020B0604030504040204" pitchFamily="50" charset="-128"/>
              </a:rPr>
              <a:t>のうち</a:t>
            </a:r>
            <a:r>
              <a:rPr lang="ja-JP" altLang="en-US" sz="1200" dirty="0" smtClean="0">
                <a:solidFill>
                  <a:schemeClr val="tx1"/>
                </a:solidFill>
                <a:latin typeface="Meiryo UI" panose="020B0604030504040204" pitchFamily="50" charset="-128"/>
                <a:ea typeface="Meiryo UI" panose="020B0604030504040204" pitchFamily="50" charset="-128"/>
              </a:rPr>
              <a:t>、利活用可能患者</a:t>
            </a:r>
            <a:r>
              <a:rPr lang="en-US" altLang="ja-JP" sz="1200" dirty="0" smtClean="0">
                <a:solidFill>
                  <a:schemeClr val="tx1"/>
                </a:solidFill>
                <a:latin typeface="Meiryo UI" panose="020B0604030504040204" pitchFamily="50" charset="-128"/>
                <a:ea typeface="Meiryo UI" panose="020B0604030504040204" pitchFamily="50" charset="-128"/>
              </a:rPr>
              <a:t>ID</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テーブルに登録されている患者をエラー患者データテーブルに反映する。</a:t>
            </a:r>
            <a:endParaRPr lang="en-US" altLang="ja-JP" sz="1200" dirty="0" smtClean="0">
              <a:solidFill>
                <a:schemeClr val="tx1"/>
              </a:solidFill>
              <a:latin typeface="Meiryo UI" panose="020B0604030504040204" pitchFamily="50" charset="-128"/>
              <a:ea typeface="Meiryo UI" panose="020B0604030504040204" pitchFamily="50" charset="-128"/>
            </a:endParaRPr>
          </a:p>
        </p:txBody>
      </p:sp>
      <p:cxnSp>
        <p:nvCxnSpPr>
          <p:cNvPr id="72" name="直線矢印コネクタ 71"/>
          <p:cNvCxnSpPr>
            <a:stCxn id="159" idx="4"/>
            <a:endCxn id="45" idx="2"/>
          </p:cNvCxnSpPr>
          <p:nvPr/>
        </p:nvCxnSpPr>
        <p:spPr>
          <a:xfrm>
            <a:off x="2838673" y="3118864"/>
            <a:ext cx="436773" cy="3869"/>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8" name="線吹き出し 1 (枠付き) 77"/>
          <p:cNvSpPr/>
          <p:nvPr/>
        </p:nvSpPr>
        <p:spPr>
          <a:xfrm>
            <a:off x="5639022" y="2354975"/>
            <a:ext cx="4058002" cy="842185"/>
          </a:xfrm>
          <a:prstGeom prst="borderCallout1">
            <a:avLst>
              <a:gd name="adj1" fmla="val 5478"/>
              <a:gd name="adj2" fmla="val 16"/>
              <a:gd name="adj3" fmla="val 27331"/>
              <a:gd name="adj4" fmla="val -9355"/>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エラー患者データテーブル上</a:t>
            </a:r>
            <a:r>
              <a:rPr lang="ja-JP" altLang="en-US" sz="1200" dirty="0">
                <a:solidFill>
                  <a:schemeClr val="tx1"/>
                </a:solidFill>
                <a:latin typeface="Meiryo UI" panose="020B0604030504040204" pitchFamily="50" charset="-128"/>
                <a:ea typeface="Meiryo UI" panose="020B0604030504040204" pitchFamily="50" charset="-128"/>
              </a:rPr>
              <a:t>に存在</a:t>
            </a:r>
            <a:r>
              <a:rPr lang="ja-JP" altLang="en-US" sz="1200" dirty="0" smtClean="0">
                <a:solidFill>
                  <a:schemeClr val="tx1"/>
                </a:solidFill>
                <a:latin typeface="Meiryo UI" panose="020B0604030504040204" pitchFamily="50" charset="-128"/>
                <a:ea typeface="Meiryo UI" panose="020B0604030504040204" pitchFamily="50" charset="-128"/>
              </a:rPr>
              <a:t>する全患者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が利活用可能患者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テーブルに登録されていることを確認する。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確認した</a:t>
            </a:r>
            <a:r>
              <a:rPr lang="ja-JP" altLang="en-US" sz="1200" dirty="0" smtClean="0">
                <a:solidFill>
                  <a:schemeClr val="tx1"/>
                </a:solidFill>
                <a:latin typeface="Meiryo UI" panose="020B0604030504040204" pitchFamily="50" charset="-128"/>
                <a:ea typeface="Meiryo UI" panose="020B0604030504040204" pitchFamily="50" charset="-128"/>
              </a:rPr>
              <a:t>結果を報告書にまとめ、</a:t>
            </a:r>
            <a:r>
              <a:rPr lang="en-US" altLang="ja-JP" sz="1200" dirty="0" smtClean="0">
                <a:solidFill>
                  <a:schemeClr val="tx1"/>
                </a:solidFill>
                <a:latin typeface="Meiryo UI" panose="020B0604030504040204" pitchFamily="50" charset="-128"/>
                <a:ea typeface="Meiryo UI" panose="020B0604030504040204" pitchFamily="50" charset="-128"/>
              </a:rPr>
              <a:t>LDI</a:t>
            </a:r>
            <a:r>
              <a:rPr lang="ja-JP" altLang="en-US" sz="1200" dirty="0" smtClean="0">
                <a:solidFill>
                  <a:schemeClr val="tx1"/>
                </a:solidFill>
                <a:latin typeface="Meiryo UI" panose="020B0604030504040204" pitchFamily="50" charset="-128"/>
                <a:ea typeface="Meiryo UI" panose="020B0604030504040204" pitchFamily="50" charset="-128"/>
              </a:rPr>
              <a:t>様に承認をいただく。</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a:t>
            </a:r>
            <a:r>
              <a:rPr lang="ja-JP" altLang="en-US" sz="1200" b="1" dirty="0" smtClean="0">
                <a:solidFill>
                  <a:schemeClr val="tx1"/>
                </a:solidFill>
                <a:latin typeface="Meiryo UI" panose="020B0604030504040204" pitchFamily="50" charset="-128"/>
                <a:ea typeface="Meiryo UI" panose="020B0604030504040204" pitchFamily="50" charset="-128"/>
              </a:rPr>
              <a:t>取込前確認</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
        <p:nvSpPr>
          <p:cNvPr id="79" name="線吹き出し 1 (枠付き) 78"/>
          <p:cNvSpPr/>
          <p:nvPr/>
        </p:nvSpPr>
        <p:spPr>
          <a:xfrm>
            <a:off x="5639022" y="3653965"/>
            <a:ext cx="4058002" cy="1456798"/>
          </a:xfrm>
          <a:prstGeom prst="borderCallout1">
            <a:avLst>
              <a:gd name="adj1" fmla="val 5478"/>
              <a:gd name="adj2" fmla="val 16"/>
              <a:gd name="adj3" fmla="val 43109"/>
              <a:gd name="adj4" fmla="val -15984"/>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取込前確認の結果承認後に受託領域のエラー患者データ</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テーブルの全データをエクスポートし、</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認定領域のエラー患者データテーブルに反映する。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b="1" dirty="0" smtClean="0">
                <a:solidFill>
                  <a:schemeClr val="tx1"/>
                </a:solidFill>
                <a:latin typeface="Meiryo UI" panose="020B0604030504040204" pitchFamily="50" charset="-128"/>
                <a:ea typeface="Meiryo UI" panose="020B0604030504040204" pitchFamily="50" charset="-128"/>
              </a:rPr>
              <a:t>⇒全データ連携するため洗い替えによる反映</a:t>
            </a:r>
            <a:endParaRPr lang="en-US" altLang="ja-JP" sz="1200" b="1"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認定領域のエラー患者データテーブル上に存在する全患者</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a:solidFill>
                  <a:schemeClr val="tx1"/>
                </a:solidFill>
                <a:latin typeface="Meiryo UI" panose="020B0604030504040204" pitchFamily="50" charset="-128"/>
                <a:ea typeface="Meiryo UI" panose="020B0604030504040204" pitchFamily="50" charset="-128"/>
              </a:rPr>
              <a:t>を</a:t>
            </a:r>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エクスポートし、エラー患者データ取込後確認テーブルに反映する</a:t>
            </a:r>
            <a:r>
              <a:rPr lang="ja-JP" altLang="en-US" sz="1200" dirty="0" smtClean="0">
                <a:solidFill>
                  <a:schemeClr val="tx1"/>
                </a:solidFill>
                <a:latin typeface="Meiryo UI" panose="020B0604030504040204" pitchFamily="50" charset="-128"/>
                <a:ea typeface="Meiryo UI" panose="020B0604030504040204" pitchFamily="50" charset="-128"/>
              </a:rPr>
              <a:t>。</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
        <p:nvSpPr>
          <p:cNvPr id="80" name="フローチャート: データ 79"/>
          <p:cNvSpPr/>
          <p:nvPr/>
        </p:nvSpPr>
        <p:spPr>
          <a:xfrm>
            <a:off x="1909219" y="3599731"/>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ja-JP" altLang="en-US" sz="881" b="1" dirty="0" smtClean="0">
                <a:solidFill>
                  <a:schemeClr val="tx1"/>
                </a:solidFill>
                <a:latin typeface="Meiryo UI" panose="020B0604030504040204" pitchFamily="50" charset="-128"/>
                <a:ea typeface="Meiryo UI" panose="020B0604030504040204" pitchFamily="50" charset="-128"/>
              </a:rPr>
              <a:t>エラー患者データ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（全データ）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84" name="線吹き出し 1 (枠付き) 83"/>
          <p:cNvSpPr/>
          <p:nvPr/>
        </p:nvSpPr>
        <p:spPr>
          <a:xfrm>
            <a:off x="5639022" y="5431309"/>
            <a:ext cx="4058002" cy="904239"/>
          </a:xfrm>
          <a:prstGeom prst="borderCallout1">
            <a:avLst>
              <a:gd name="adj1" fmla="val 5478"/>
              <a:gd name="adj2" fmla="val 16"/>
              <a:gd name="adj3" fmla="val 28912"/>
              <a:gd name="adj4" fmla="val -14267"/>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エラー</a:t>
            </a:r>
            <a:r>
              <a:rPr lang="ja-JP" altLang="en-US" sz="1200" dirty="0">
                <a:solidFill>
                  <a:schemeClr val="tx1"/>
                </a:solidFill>
                <a:latin typeface="Meiryo UI" panose="020B0604030504040204" pitchFamily="50" charset="-128"/>
                <a:ea typeface="Meiryo UI" panose="020B0604030504040204" pitchFamily="50" charset="-128"/>
              </a:rPr>
              <a:t>患者データ取込後確認テーブル上</a:t>
            </a:r>
            <a:r>
              <a:rPr lang="ja-JP" altLang="en-US" sz="1200" dirty="0" smtClean="0">
                <a:solidFill>
                  <a:schemeClr val="tx1"/>
                </a:solidFill>
                <a:latin typeface="Meiryo UI" panose="020B0604030504040204" pitchFamily="50" charset="-128"/>
                <a:ea typeface="Meiryo UI" panose="020B0604030504040204" pitchFamily="50" charset="-128"/>
              </a:rPr>
              <a:t>に存在する全患者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が</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利活用可能患者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テーブルに登録されていることを確認し、</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確認した結果を報告書にまとめ、</a:t>
            </a:r>
            <a:r>
              <a:rPr lang="en-US" altLang="ja-JP" sz="1200" dirty="0" smtClean="0">
                <a:solidFill>
                  <a:schemeClr val="tx1"/>
                </a:solidFill>
                <a:latin typeface="Meiryo UI" panose="020B0604030504040204" pitchFamily="50" charset="-128"/>
                <a:ea typeface="Meiryo UI" panose="020B0604030504040204" pitchFamily="50" charset="-128"/>
              </a:rPr>
              <a:t>LDI</a:t>
            </a:r>
            <a:r>
              <a:rPr lang="ja-JP" altLang="en-US" sz="1200" dirty="0" smtClean="0">
                <a:solidFill>
                  <a:schemeClr val="tx1"/>
                </a:solidFill>
                <a:latin typeface="Meiryo UI" panose="020B0604030504040204" pitchFamily="50" charset="-128"/>
                <a:ea typeface="Meiryo UI" panose="020B0604030504040204" pitchFamily="50" charset="-128"/>
              </a:rPr>
              <a:t>様に承認をいただく。</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a:t>
            </a:r>
            <a:r>
              <a:rPr lang="ja-JP" altLang="en-US" sz="1200" b="1" dirty="0" smtClean="0">
                <a:solidFill>
                  <a:schemeClr val="tx1"/>
                </a:solidFill>
                <a:latin typeface="Meiryo UI" panose="020B0604030504040204" pitchFamily="50" charset="-128"/>
                <a:ea typeface="Meiryo UI" panose="020B0604030504040204" pitchFamily="50" charset="-128"/>
              </a:rPr>
              <a:t>取込後確認</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
        <p:nvSpPr>
          <p:cNvPr id="89" name="フローチャート: データ 88"/>
          <p:cNvSpPr/>
          <p:nvPr/>
        </p:nvSpPr>
        <p:spPr>
          <a:xfrm>
            <a:off x="1878669" y="5070795"/>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ja-JP" altLang="en-US" sz="881" b="1" dirty="0" smtClean="0">
                <a:solidFill>
                  <a:schemeClr val="tx1"/>
                </a:solidFill>
                <a:latin typeface="Meiryo UI" panose="020B0604030504040204" pitchFamily="50" charset="-128"/>
                <a:ea typeface="Meiryo UI" panose="020B0604030504040204" pitchFamily="50" charset="-128"/>
              </a:rPr>
              <a:t>エラー患者データ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（全患者</a:t>
            </a:r>
            <a:r>
              <a:rPr lang="en-US" altLang="ja-JP" sz="881" b="1" dirty="0" smtClean="0">
                <a:solidFill>
                  <a:schemeClr val="tx1"/>
                </a:solidFill>
                <a:latin typeface="Meiryo UI" panose="020B0604030504040204" pitchFamily="50" charset="-128"/>
                <a:ea typeface="Meiryo UI" panose="020B0604030504040204" pitchFamily="50" charset="-128"/>
              </a:rPr>
              <a:t>ID</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cxnSp>
        <p:nvCxnSpPr>
          <p:cNvPr id="91" name="直線矢印コネクタ 90"/>
          <p:cNvCxnSpPr>
            <a:stCxn id="232" idx="4"/>
            <a:endCxn id="95" idx="2"/>
          </p:cNvCxnSpPr>
          <p:nvPr/>
        </p:nvCxnSpPr>
        <p:spPr>
          <a:xfrm>
            <a:off x="2841396" y="6113054"/>
            <a:ext cx="434050" cy="102"/>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5" name="フローチャート: データ 94"/>
          <p:cNvSpPr/>
          <p:nvPr/>
        </p:nvSpPr>
        <p:spPr>
          <a:xfrm>
            <a:off x="3157440" y="5852156"/>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ja-JP" altLang="en-US" sz="881" b="1" dirty="0" smtClean="0">
                <a:solidFill>
                  <a:srgbClr val="FF0000"/>
                </a:solidFill>
                <a:latin typeface="Meiryo UI" panose="020B0604030504040204" pitchFamily="50" charset="-128"/>
                <a:ea typeface="Meiryo UI" panose="020B0604030504040204" pitchFamily="50" charset="-128"/>
              </a:rPr>
              <a:t>エラー患者データ</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取込後確認結果</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grpSp>
        <p:nvGrpSpPr>
          <p:cNvPr id="97" name="グループ化 96"/>
          <p:cNvGrpSpPr/>
          <p:nvPr/>
        </p:nvGrpSpPr>
        <p:grpSpPr>
          <a:xfrm>
            <a:off x="373343" y="4770824"/>
            <a:ext cx="945450" cy="1519608"/>
            <a:chOff x="8168455" y="4168700"/>
            <a:chExt cx="945450" cy="1519608"/>
          </a:xfrm>
        </p:grpSpPr>
        <p:sp>
          <p:nvSpPr>
            <p:cNvPr id="98" name="フローチャート: 磁気ディスク 97"/>
            <p:cNvSpPr/>
            <p:nvPr/>
          </p:nvSpPr>
          <p:spPr>
            <a:xfrm>
              <a:off x="8260678" y="4474282"/>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受託事業</a:t>
              </a:r>
              <a:endParaRPr kumimoji="1" lang="ja-JP" altLang="en-US" sz="1200" b="1" dirty="0">
                <a:solidFill>
                  <a:schemeClr val="tx2">
                    <a:lumMod val="75000"/>
                    <a:lumOff val="25000"/>
                  </a:schemeClr>
                </a:solidFill>
              </a:endParaRPr>
            </a:p>
          </p:txBody>
        </p:sp>
        <p:sp>
          <p:nvSpPr>
            <p:cNvPr id="100" name="正方形/長方形 99">
              <a:extLst>
                <a:ext uri="{FF2B5EF4-FFF2-40B4-BE49-F238E27FC236}">
                  <a16:creationId xmlns:a16="http://schemas.microsoft.com/office/drawing/2014/main" id="{B63D4596-3D34-CF16-5DA8-EFDC1CCE79D0}"/>
                </a:ext>
              </a:extLst>
            </p:cNvPr>
            <p:cNvSpPr/>
            <p:nvPr/>
          </p:nvSpPr>
          <p:spPr>
            <a:xfrm>
              <a:off x="8168455" y="4168700"/>
              <a:ext cx="945450" cy="1519608"/>
            </a:xfrm>
            <a:prstGeom prst="rect">
              <a:avLst/>
            </a:prstGeom>
            <a:noFill/>
            <a:ln w="6350">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latin typeface="Meiryo UI" panose="020B0604030504040204" pitchFamily="50" charset="-128"/>
                  <a:ea typeface="Meiryo UI" panose="020B0604030504040204" pitchFamily="50" charset="-128"/>
                </a:rPr>
                <a:t>凡例</a:t>
              </a:r>
            </a:p>
          </p:txBody>
        </p:sp>
        <p:sp>
          <p:nvSpPr>
            <p:cNvPr id="104" name="フローチャート: 磁気ディスク 103"/>
            <p:cNvSpPr/>
            <p:nvPr/>
          </p:nvSpPr>
          <p:spPr>
            <a:xfrm>
              <a:off x="8260678" y="5093993"/>
              <a:ext cx="741600" cy="522000"/>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認定事業</a:t>
              </a:r>
              <a:endParaRPr kumimoji="1" lang="ja-JP" altLang="en-US" sz="1200" b="1" dirty="0">
                <a:solidFill>
                  <a:schemeClr val="tx2">
                    <a:lumMod val="75000"/>
                    <a:lumOff val="25000"/>
                  </a:schemeClr>
                </a:solidFill>
              </a:endParaRPr>
            </a:p>
          </p:txBody>
        </p:sp>
      </p:grpSp>
      <p:sp>
        <p:nvSpPr>
          <p:cNvPr id="33" name="フローチャート: 磁気ディスク 32"/>
          <p:cNvSpPr/>
          <p:nvPr/>
        </p:nvSpPr>
        <p:spPr>
          <a:xfrm>
            <a:off x="598176" y="2861631"/>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利活用可能</a:t>
            </a:r>
            <a:endParaRPr lang="en-US" altLang="ja-JP" sz="1200" b="1" dirty="0" smtClean="0">
              <a:solidFill>
                <a:schemeClr val="tx2">
                  <a:lumMod val="75000"/>
                  <a:lumOff val="25000"/>
                </a:schemeClr>
              </a:solidFill>
            </a:endParaRPr>
          </a:p>
          <a:p>
            <a:pPr algn="ctr"/>
            <a:r>
              <a:rPr kumimoji="1" lang="ja-JP" altLang="en-US" sz="1200" b="1" dirty="0" smtClean="0">
                <a:solidFill>
                  <a:schemeClr val="tx2">
                    <a:lumMod val="75000"/>
                    <a:lumOff val="25000"/>
                  </a:schemeClr>
                </a:solidFill>
              </a:rPr>
              <a:t>患者</a:t>
            </a:r>
            <a:r>
              <a:rPr kumimoji="1" lang="en-US" altLang="ja-JP" sz="1200" b="1" dirty="0" smtClean="0">
                <a:solidFill>
                  <a:schemeClr val="tx2">
                    <a:lumMod val="75000"/>
                    <a:lumOff val="25000"/>
                  </a:schemeClr>
                </a:solidFill>
              </a:rPr>
              <a:t>ID</a:t>
            </a:r>
            <a:endParaRPr kumimoji="1" lang="ja-JP" altLang="en-US" sz="1400" b="1" dirty="0">
              <a:solidFill>
                <a:schemeClr val="tx2">
                  <a:lumMod val="75000"/>
                  <a:lumOff val="25000"/>
                </a:schemeClr>
              </a:solidFill>
            </a:endParaRPr>
          </a:p>
        </p:txBody>
      </p:sp>
      <p:sp>
        <p:nvSpPr>
          <p:cNvPr id="45" name="フローチャート: 磁気ディスク 44"/>
          <p:cNvSpPr/>
          <p:nvPr/>
        </p:nvSpPr>
        <p:spPr>
          <a:xfrm>
            <a:off x="3275446" y="2861631"/>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エラー患者データ</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取込前</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cxnSp>
        <p:nvCxnSpPr>
          <p:cNvPr id="46" name="直線矢印コネクタ 45"/>
          <p:cNvCxnSpPr>
            <a:stCxn id="45" idx="4"/>
            <a:endCxn id="47" idx="2"/>
          </p:cNvCxnSpPr>
          <p:nvPr/>
        </p:nvCxnSpPr>
        <p:spPr>
          <a:xfrm flipV="1">
            <a:off x="4017614" y="3113486"/>
            <a:ext cx="466496" cy="9247"/>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7" name="フローチャート: データ 46"/>
          <p:cNvSpPr/>
          <p:nvPr/>
        </p:nvSpPr>
        <p:spPr>
          <a:xfrm>
            <a:off x="4366104" y="2852486"/>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ja-JP" altLang="en-US" sz="881" b="1" dirty="0" smtClean="0">
                <a:solidFill>
                  <a:srgbClr val="FF0000"/>
                </a:solidFill>
                <a:latin typeface="Meiryo UI" panose="020B0604030504040204" pitchFamily="50" charset="-128"/>
                <a:ea typeface="Meiryo UI" panose="020B0604030504040204" pitchFamily="50" charset="-128"/>
              </a:rPr>
              <a:t>エラー患者データ</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取込前確認結果</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sp>
        <p:nvSpPr>
          <p:cNvPr id="51" name="テキスト ボックス 50"/>
          <p:cNvSpPr txBox="1"/>
          <p:nvPr/>
        </p:nvSpPr>
        <p:spPr>
          <a:xfrm>
            <a:off x="3470466" y="2569558"/>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2</a:t>
            </a:r>
            <a:r>
              <a:rPr lang="en-US" altLang="ja-JP" sz="1050" kern="0" dirty="0" smtClean="0">
                <a:solidFill>
                  <a:srgbClr val="404040"/>
                </a:solidFill>
                <a:latin typeface="Meiryo UI" panose="020B0604030504040204" pitchFamily="50" charset="-128"/>
                <a:ea typeface="Meiryo UI" panose="020B0604030504040204" pitchFamily="50" charset="-128"/>
              </a:rPr>
              <a:t>-2:</a:t>
            </a:r>
            <a:r>
              <a:rPr lang="ja-JP" altLang="en-US" sz="1050" kern="0" dirty="0" smtClean="0">
                <a:solidFill>
                  <a:srgbClr val="404040"/>
                </a:solidFill>
                <a:latin typeface="Meiryo UI" panose="020B0604030504040204" pitchFamily="50" charset="-128"/>
                <a:ea typeface="Meiryo UI" panose="020B0604030504040204" pitchFamily="50" charset="-128"/>
              </a:rPr>
              <a:t>エラー患者データ取込前確認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35" name="正方形/長方形 34"/>
          <p:cNvSpPr/>
          <p:nvPr/>
        </p:nvSpPr>
        <p:spPr>
          <a:xfrm>
            <a:off x="8857754" y="281103"/>
            <a:ext cx="914400" cy="41771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再掲</a:t>
            </a:r>
            <a:endParaRPr kumimoji="1" lang="ja-JP" altLang="en-US" dirty="0"/>
          </a:p>
        </p:txBody>
      </p:sp>
    </p:spTree>
    <p:extLst>
      <p:ext uri="{BB962C8B-B14F-4D97-AF65-F5344CB8AC3E}">
        <p14:creationId xmlns:p14="http://schemas.microsoft.com/office/powerpoint/2010/main" val="3220982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rPr>
              <a:t>３</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 利</a:t>
            </a:r>
            <a:r>
              <a:rPr lang="ja-JP" altLang="en-US" dirty="0">
                <a:latin typeface="Meiryo UI" panose="020B0604030504040204" pitchFamily="50" charset="-128"/>
                <a:ea typeface="Meiryo UI" panose="020B0604030504040204" pitchFamily="50" charset="-128"/>
              </a:rPr>
              <a:t>活用観点での</a:t>
            </a:r>
            <a:r>
              <a:rPr lang="ja-JP" altLang="en-US" dirty="0" smtClean="0">
                <a:latin typeface="Meiryo UI" panose="020B0604030504040204" pitchFamily="50" charset="-128"/>
                <a:ea typeface="Meiryo UI" panose="020B0604030504040204" pitchFamily="50" charset="-128"/>
              </a:rPr>
              <a:t>機能の改修内容</a:t>
            </a:r>
            <a:endParaRPr kumimoji="1" lang="ja-JP" altLang="en-US" dirty="0"/>
          </a:p>
        </p:txBody>
      </p:sp>
    </p:spTree>
    <p:extLst>
      <p:ext uri="{BB962C8B-B14F-4D97-AF65-F5344CB8AC3E}">
        <p14:creationId xmlns:p14="http://schemas.microsoft.com/office/powerpoint/2010/main" val="25591951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ext uri="{D42A27DB-BD31-4B8C-83A1-F6EECF244321}">
                <p14:modId xmlns:p14="http://schemas.microsoft.com/office/powerpoint/2010/main" val="222018216"/>
              </p:ext>
            </p:extLst>
          </p:nvPr>
        </p:nvGraphicFramePr>
        <p:xfrm>
          <a:off x="296550" y="972699"/>
          <a:ext cx="9475604" cy="5420150"/>
        </p:xfrm>
        <a:graphic>
          <a:graphicData uri="http://schemas.openxmlformats.org/drawingml/2006/table">
            <a:tbl>
              <a:tblPr firstRow="1" bandRow="1">
                <a:tableStyleId>{5940675A-B579-460E-94D1-54222C63F5DA}</a:tableStyleId>
              </a:tblPr>
              <a:tblGrid>
                <a:gridCol w="3164497">
                  <a:extLst>
                    <a:ext uri="{9D8B030D-6E8A-4147-A177-3AD203B41FA5}">
                      <a16:colId xmlns:a16="http://schemas.microsoft.com/office/drawing/2014/main" val="2601570289"/>
                    </a:ext>
                  </a:extLst>
                </a:gridCol>
                <a:gridCol w="1699350">
                  <a:extLst>
                    <a:ext uri="{9D8B030D-6E8A-4147-A177-3AD203B41FA5}">
                      <a16:colId xmlns:a16="http://schemas.microsoft.com/office/drawing/2014/main" val="2240442798"/>
                    </a:ext>
                  </a:extLst>
                </a:gridCol>
                <a:gridCol w="1983887">
                  <a:extLst>
                    <a:ext uri="{9D8B030D-6E8A-4147-A177-3AD203B41FA5}">
                      <a16:colId xmlns:a16="http://schemas.microsoft.com/office/drawing/2014/main" val="2278357493"/>
                    </a:ext>
                  </a:extLst>
                </a:gridCol>
                <a:gridCol w="2627870">
                  <a:extLst>
                    <a:ext uri="{9D8B030D-6E8A-4147-A177-3AD203B41FA5}">
                      <a16:colId xmlns:a16="http://schemas.microsoft.com/office/drawing/2014/main" val="1919255769"/>
                    </a:ext>
                  </a:extLst>
                </a:gridCol>
              </a:tblGrid>
              <a:tr h="265525">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r>
                        <a:rPr lang="ja-JP" altLang="en-US" sz="1200" b="1" kern="0" dirty="0" smtClean="0">
                          <a:solidFill>
                            <a:srgbClr val="404040"/>
                          </a:solidFill>
                          <a:latin typeface="Meiryo UI" panose="020B0604030504040204" pitchFamily="50" charset="-128"/>
                          <a:ea typeface="Meiryo UI" panose="020B0604030504040204" pitchFamily="50" charset="-128"/>
                        </a:rPr>
                        <a:t>作成機能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solidFill>
                      <a:schemeClr val="tx1">
                        <a:lumMod val="20000"/>
                        <a:lumOff val="80000"/>
                      </a:schemeClr>
                    </a:solidFill>
                  </a:tcPr>
                </a:tc>
                <a:tc gridSpan="3">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利活用観点での機能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403776297"/>
                  </a:ext>
                </a:extLst>
              </a:tr>
              <a:tr h="442542">
                <a:tc rowSpan="2">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solidFill>
                      <a:schemeClr val="tx1">
                        <a:lumMod val="20000"/>
                        <a:lumOff val="80000"/>
                      </a:schemeClr>
                    </a:solidFill>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p>
                    <a:p>
                      <a:pPr marL="0" marR="0" lvl="0" indent="0" algn="ctr" defTabSz="484862" rtl="0" eaLnBrk="1" fontAlgn="auto" latinLnBrk="0" hangingPunct="1">
                        <a:lnSpc>
                          <a:spcPct val="100000"/>
                        </a:lnSpc>
                        <a:spcBef>
                          <a:spcPts val="0"/>
                        </a:spcBef>
                        <a:spcAft>
                          <a:spcPts val="0"/>
                        </a:spcAft>
                        <a:buClrTx/>
                        <a:buSzTx/>
                        <a:buFontTx/>
                        <a:buNone/>
                        <a:tabLst/>
                        <a:defRPr/>
                      </a:pP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断面</a:t>
                      </a: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作成</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データマート作成</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en-US" altLang="ja-JP" sz="1200" b="1" kern="0" dirty="0" smtClean="0">
                          <a:solidFill>
                            <a:srgbClr val="404040"/>
                          </a:solidFill>
                          <a:latin typeface="Meiryo UI" panose="020B0604030504040204" pitchFamily="50" charset="-128"/>
                          <a:ea typeface="Meiryo UI" panose="020B0604030504040204" pitchFamily="50" charset="-128"/>
                        </a:rPr>
                        <a:t>MML</a:t>
                      </a:r>
                      <a:r>
                        <a:rPr lang="ja-JP" altLang="en-US" sz="1200" b="1" kern="0" dirty="0" smtClean="0">
                          <a:solidFill>
                            <a:srgbClr val="404040"/>
                          </a:solidFill>
                          <a:latin typeface="Meiryo UI" panose="020B0604030504040204" pitchFamily="50" charset="-128"/>
                          <a:ea typeface="Meiryo UI" panose="020B0604030504040204" pitchFamily="50" charset="-128"/>
                        </a:rPr>
                        <a:t>個別取込</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19844006"/>
                  </a:ext>
                </a:extLst>
              </a:tr>
              <a:tr h="4688630">
                <a:tc vMerge="1">
                  <a:txBody>
                    <a:bodyPr/>
                    <a:lstStyle/>
                    <a:p>
                      <a:endParaRPr kumimoji="1" lang="ja-JP" altLang="en-US"/>
                    </a:p>
                  </a:txBody>
                  <a:tcPr/>
                </a:tc>
                <a:tc gridSpan="3">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kumimoji="1" lang="ja-JP" altLang="en-US" sz="1200" dirty="0" smtClean="0"/>
                    </a:p>
                  </a:txBody>
                  <a:tcPr/>
                </a:tc>
                <a:tc hMerge="1">
                  <a:txBody>
                    <a:bodyPr/>
                    <a:lstStyle/>
                    <a:p>
                      <a:endParaRPr kumimoji="1" lang="ja-JP" altLang="en-US"/>
                    </a:p>
                  </a:txBody>
                  <a:tcPr/>
                </a:tc>
                <a:tc hMerge="1">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kumimoji="1" lang="ja-JP" altLang="en-US" sz="1200" dirty="0" smtClean="0"/>
                    </a:p>
                  </a:txBody>
                  <a:tcPr/>
                </a:tc>
                <a:extLst>
                  <a:ext uri="{0D108BD9-81ED-4DB2-BD59-A6C34878D82A}">
                    <a16:rowId xmlns:a16="http://schemas.microsoft.com/office/drawing/2014/main" val="3692651362"/>
                  </a:ext>
                </a:extLst>
              </a:tr>
            </a:tbl>
          </a:graphicData>
        </a:graphic>
      </p:graphicFrame>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妥当性確認</a:t>
            </a:r>
            <a:r>
              <a:rPr lang="ja-JP" altLang="en-US" sz="1800" b="1" dirty="0">
                <a:latin typeface="Meiryo UI" panose="020B0604030504040204" pitchFamily="50" charset="-128"/>
                <a:ea typeface="Meiryo UI" panose="020B0604030504040204" pitchFamily="50" charset="-128"/>
              </a:rPr>
              <a:t>のデータフロー　</a:t>
            </a:r>
            <a:r>
              <a:rPr lang="en-US" altLang="ja-JP" sz="1800" b="1" dirty="0">
                <a:latin typeface="Meiryo UI" panose="020B0604030504040204" pitchFamily="50" charset="-128"/>
                <a:ea typeface="Meiryo UI" panose="020B0604030504040204" pitchFamily="50" charset="-128"/>
              </a:rPr>
              <a:t>-</a:t>
            </a:r>
            <a:r>
              <a:rPr lang="ja-JP" altLang="en-US" sz="1800" b="1" dirty="0" smtClean="0">
                <a:latin typeface="Meiryo UI" panose="020B0604030504040204" pitchFamily="50" charset="-128"/>
                <a:ea typeface="Meiryo UI" panose="020B0604030504040204" pitchFamily="50" charset="-128"/>
              </a:rPr>
              <a:t>全体像</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妥当性確認を考慮した各機能</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処理のデータフローの全体像は以下の通り。</a:t>
            </a:r>
            <a:endParaRPr lang="en-US" altLang="ja-JP" dirty="0">
              <a:latin typeface="Meiryo UI" panose="020B0604030504040204" pitchFamily="50" charset="-128"/>
              <a:ea typeface="Meiryo UI" panose="020B0604030504040204" pitchFamily="50" charset="-128"/>
            </a:endParaRPr>
          </a:p>
        </p:txBody>
      </p:sp>
      <p:grpSp>
        <p:nvGrpSpPr>
          <p:cNvPr id="28" name="グループ化 27"/>
          <p:cNvGrpSpPr/>
          <p:nvPr/>
        </p:nvGrpSpPr>
        <p:grpSpPr>
          <a:xfrm>
            <a:off x="373343" y="4770824"/>
            <a:ext cx="945450" cy="1519608"/>
            <a:chOff x="8168455" y="4168700"/>
            <a:chExt cx="945450" cy="1519608"/>
          </a:xfrm>
        </p:grpSpPr>
        <p:sp>
          <p:nvSpPr>
            <p:cNvPr id="30" name="正方形/長方形 29">
              <a:extLst>
                <a:ext uri="{FF2B5EF4-FFF2-40B4-BE49-F238E27FC236}">
                  <a16:creationId xmlns:a16="http://schemas.microsoft.com/office/drawing/2014/main" id="{B63D4596-3D34-CF16-5DA8-EFDC1CCE79D0}"/>
                </a:ext>
              </a:extLst>
            </p:cNvPr>
            <p:cNvSpPr/>
            <p:nvPr/>
          </p:nvSpPr>
          <p:spPr>
            <a:xfrm>
              <a:off x="8168455" y="4168700"/>
              <a:ext cx="945450" cy="1519608"/>
            </a:xfrm>
            <a:prstGeom prst="rect">
              <a:avLst/>
            </a:prstGeom>
            <a:solidFill>
              <a:schemeClr val="bg1"/>
            </a:solidFill>
            <a:ln w="6350">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latin typeface="Meiryo UI" panose="020B0604030504040204" pitchFamily="50" charset="-128"/>
                  <a:ea typeface="Meiryo UI" panose="020B0604030504040204" pitchFamily="50" charset="-128"/>
                </a:rPr>
                <a:t>凡例</a:t>
              </a:r>
            </a:p>
          </p:txBody>
        </p:sp>
        <p:sp>
          <p:nvSpPr>
            <p:cNvPr id="29" name="フローチャート: 磁気ディスク 28"/>
            <p:cNvSpPr/>
            <p:nvPr/>
          </p:nvSpPr>
          <p:spPr>
            <a:xfrm>
              <a:off x="8260678" y="4474282"/>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受託事業</a:t>
              </a:r>
              <a:endParaRPr kumimoji="1" lang="ja-JP" altLang="en-US" sz="1200" b="1" dirty="0">
                <a:solidFill>
                  <a:schemeClr val="tx2">
                    <a:lumMod val="75000"/>
                    <a:lumOff val="25000"/>
                  </a:schemeClr>
                </a:solidFill>
              </a:endParaRPr>
            </a:p>
          </p:txBody>
        </p:sp>
        <p:sp>
          <p:nvSpPr>
            <p:cNvPr id="31" name="フローチャート: 磁気ディスク 30"/>
            <p:cNvSpPr/>
            <p:nvPr/>
          </p:nvSpPr>
          <p:spPr>
            <a:xfrm>
              <a:off x="8260678" y="5093993"/>
              <a:ext cx="741600" cy="522000"/>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認定事業</a:t>
              </a:r>
              <a:endParaRPr kumimoji="1" lang="ja-JP" altLang="en-US" sz="1200" b="1" dirty="0">
                <a:solidFill>
                  <a:schemeClr val="tx2">
                    <a:lumMod val="75000"/>
                    <a:lumOff val="25000"/>
                  </a:schemeClr>
                </a:solidFill>
              </a:endParaRPr>
            </a:p>
          </p:txBody>
        </p:sp>
      </p:grpSp>
      <p:sp>
        <p:nvSpPr>
          <p:cNvPr id="65" name="フローチャート: 磁気ディスク 64"/>
          <p:cNvSpPr/>
          <p:nvPr/>
        </p:nvSpPr>
        <p:spPr>
          <a:xfrm>
            <a:off x="1390667" y="5812186"/>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二次利用</a:t>
            </a:r>
            <a:r>
              <a:rPr kumimoji="1" lang="en-US" altLang="ja-JP" sz="1100" b="1" dirty="0" smtClean="0">
                <a:solidFill>
                  <a:schemeClr val="tx2">
                    <a:lumMod val="75000"/>
                    <a:lumOff val="25000"/>
                  </a:schemeClr>
                </a:solidFill>
              </a:rPr>
              <a:t/>
            </a:r>
            <a:br>
              <a:rPr kumimoji="1" lang="en-US" altLang="ja-JP" sz="1100" b="1" dirty="0" smtClean="0">
                <a:solidFill>
                  <a:schemeClr val="tx2">
                    <a:lumMod val="75000"/>
                    <a:lumOff val="25000"/>
                  </a:schemeClr>
                </a:solidFill>
              </a:rPr>
            </a:br>
            <a:r>
              <a:rPr kumimoji="1" lang="en-US" altLang="ja-JP" sz="1100" b="1" dirty="0" smtClean="0">
                <a:solidFill>
                  <a:schemeClr val="tx2">
                    <a:lumMod val="75000"/>
                    <a:lumOff val="25000"/>
                  </a:schemeClr>
                </a:solidFill>
              </a:rPr>
              <a:t>DB</a:t>
            </a:r>
            <a:endParaRPr kumimoji="1" lang="ja-JP" altLang="en-US" sz="1200" b="1" dirty="0">
              <a:solidFill>
                <a:schemeClr val="tx2">
                  <a:lumMod val="75000"/>
                  <a:lumOff val="25000"/>
                </a:schemeClr>
              </a:solidFill>
            </a:endParaRPr>
          </a:p>
        </p:txBody>
      </p:sp>
      <p:sp>
        <p:nvSpPr>
          <p:cNvPr id="66" name="フローチャート: 磁気ディスク 65"/>
          <p:cNvSpPr/>
          <p:nvPr/>
        </p:nvSpPr>
        <p:spPr>
          <a:xfrm>
            <a:off x="1383414" y="378482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取込前</a:t>
            </a:r>
            <a:r>
              <a:rPr kumimoji="1" lang="en-US" altLang="ja-JP" sz="1200" b="1" dirty="0" smtClean="0">
                <a:solidFill>
                  <a:schemeClr val="tx2">
                    <a:lumMod val="75000"/>
                    <a:lumOff val="25000"/>
                  </a:schemeClr>
                </a:solidFill>
              </a:rPr>
              <a:t/>
            </a:r>
            <a:br>
              <a:rPr kumimoji="1" lang="en-US" altLang="ja-JP" sz="1200" b="1" dirty="0" smtClean="0">
                <a:solidFill>
                  <a:schemeClr val="tx2">
                    <a:lumMod val="75000"/>
                    <a:lumOff val="25000"/>
                  </a:schemeClr>
                </a:solidFill>
              </a:rPr>
            </a:br>
            <a:r>
              <a:rPr kumimoji="1" lang="ja-JP" altLang="en-US" sz="1200" b="1" dirty="0" smtClean="0">
                <a:solidFill>
                  <a:schemeClr val="tx2">
                    <a:lumMod val="75000"/>
                    <a:lumOff val="25000"/>
                  </a:schemeClr>
                </a:solidFill>
              </a:rPr>
              <a:t>確認</a:t>
            </a:r>
            <a:r>
              <a:rPr kumimoji="1" lang="en-US" altLang="ja-JP" sz="1200" b="1" dirty="0" smtClean="0">
                <a:solidFill>
                  <a:schemeClr val="tx2">
                    <a:lumMod val="75000"/>
                    <a:lumOff val="25000"/>
                  </a:schemeClr>
                </a:solidFill>
              </a:rPr>
              <a:t>DB</a:t>
            </a:r>
            <a:endParaRPr kumimoji="1" lang="ja-JP" altLang="en-US" sz="1400" b="1" dirty="0">
              <a:solidFill>
                <a:schemeClr val="tx2">
                  <a:lumMod val="75000"/>
                  <a:lumOff val="25000"/>
                </a:schemeClr>
              </a:solidFill>
            </a:endParaRPr>
          </a:p>
        </p:txBody>
      </p:sp>
      <p:sp>
        <p:nvSpPr>
          <p:cNvPr id="67" name="フローチャート: 磁気ディスク 66"/>
          <p:cNvSpPr/>
          <p:nvPr/>
        </p:nvSpPr>
        <p:spPr>
          <a:xfrm>
            <a:off x="836650" y="2678354"/>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一時表</a:t>
            </a:r>
            <a:endParaRPr kumimoji="1" lang="ja-JP" altLang="en-US" sz="1200" b="1" dirty="0">
              <a:solidFill>
                <a:schemeClr val="tx2">
                  <a:lumMod val="75000"/>
                  <a:lumOff val="25000"/>
                </a:schemeClr>
              </a:solidFill>
            </a:endParaRPr>
          </a:p>
        </p:txBody>
      </p:sp>
      <p:cxnSp>
        <p:nvCxnSpPr>
          <p:cNvPr id="68" name="カギ線コネクタ 67"/>
          <p:cNvCxnSpPr>
            <a:stCxn id="67" idx="3"/>
            <a:endCxn id="66" idx="1"/>
          </p:cNvCxnSpPr>
          <p:nvPr/>
        </p:nvCxnSpPr>
        <p:spPr>
          <a:xfrm rot="16200000" flipH="1">
            <a:off x="1188739" y="3219065"/>
            <a:ext cx="584471" cy="547048"/>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9" name="フローチャート: 磁気ディスク 68"/>
          <p:cNvSpPr/>
          <p:nvPr/>
        </p:nvSpPr>
        <p:spPr>
          <a:xfrm>
            <a:off x="369880" y="378482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取扱不可</a:t>
            </a:r>
            <a:r>
              <a:rPr kumimoji="1" lang="en-US" altLang="ja-JP" sz="1200" b="1" dirty="0" smtClean="0">
                <a:solidFill>
                  <a:schemeClr val="tx2">
                    <a:lumMod val="75000"/>
                    <a:lumOff val="25000"/>
                  </a:schemeClr>
                </a:solidFill>
              </a:rPr>
              <a:t/>
            </a:r>
            <a:br>
              <a:rPr kumimoji="1" lang="en-US" altLang="ja-JP" sz="1200" b="1" dirty="0" smtClean="0">
                <a:solidFill>
                  <a:schemeClr val="tx2">
                    <a:lumMod val="75000"/>
                    <a:lumOff val="25000"/>
                  </a:schemeClr>
                </a:solidFill>
              </a:rPr>
            </a:br>
            <a:r>
              <a:rPr lang="en-US" altLang="ja-JP" sz="1200" b="1" dirty="0">
                <a:solidFill>
                  <a:schemeClr val="tx2">
                    <a:lumMod val="75000"/>
                    <a:lumOff val="25000"/>
                  </a:schemeClr>
                </a:solidFill>
              </a:rPr>
              <a:t>DB</a:t>
            </a:r>
            <a:endParaRPr kumimoji="1" lang="ja-JP" altLang="en-US" sz="1400" b="1" dirty="0">
              <a:solidFill>
                <a:schemeClr val="tx2">
                  <a:lumMod val="75000"/>
                  <a:lumOff val="25000"/>
                </a:schemeClr>
              </a:solidFill>
            </a:endParaRPr>
          </a:p>
        </p:txBody>
      </p:sp>
      <p:cxnSp>
        <p:nvCxnSpPr>
          <p:cNvPr id="75" name="カギ線コネクタ 74"/>
          <p:cNvCxnSpPr>
            <a:stCxn id="67" idx="3"/>
            <a:endCxn id="69" idx="1"/>
          </p:cNvCxnSpPr>
          <p:nvPr/>
        </p:nvCxnSpPr>
        <p:spPr>
          <a:xfrm rot="5400000">
            <a:off x="681972" y="3259346"/>
            <a:ext cx="584471" cy="466486"/>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カギ線コネクタ 76"/>
          <p:cNvCxnSpPr>
            <a:stCxn id="66" idx="3"/>
            <a:endCxn id="65" idx="1"/>
          </p:cNvCxnSpPr>
          <p:nvPr/>
        </p:nvCxnSpPr>
        <p:spPr>
          <a:xfrm>
            <a:off x="1754498" y="4307029"/>
            <a:ext cx="7253" cy="1505157"/>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6" name="テキスト ボックス 85"/>
          <p:cNvSpPr txBox="1"/>
          <p:nvPr/>
        </p:nvSpPr>
        <p:spPr>
          <a:xfrm>
            <a:off x="1248976" y="3214972"/>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0-2:</a:t>
            </a:r>
            <a:r>
              <a:rPr lang="ja-JP" altLang="en-US" sz="1050" kern="0" dirty="0" smtClean="0">
                <a:solidFill>
                  <a:srgbClr val="404040"/>
                </a:solidFill>
                <a:latin typeface="Meiryo UI" panose="020B0604030504040204" pitchFamily="50" charset="-128"/>
                <a:ea typeface="Meiryo UI" panose="020B0604030504040204" pitchFamily="50" charset="-128"/>
              </a:rPr>
              <a:t>仕訳処理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87" name="フローチャート: 磁気ディスク 86"/>
          <p:cNvSpPr/>
          <p:nvPr/>
        </p:nvSpPr>
        <p:spPr>
          <a:xfrm>
            <a:off x="836082" y="142110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smtClean="0">
                <a:solidFill>
                  <a:schemeClr val="tx2">
                    <a:lumMod val="75000"/>
                    <a:lumOff val="25000"/>
                  </a:schemeClr>
                </a:solidFill>
              </a:rPr>
              <a:t>NAS</a:t>
            </a:r>
            <a:endParaRPr kumimoji="1" lang="ja-JP" altLang="en-US" sz="1400" b="1" dirty="0">
              <a:solidFill>
                <a:schemeClr val="tx2">
                  <a:lumMod val="75000"/>
                  <a:lumOff val="25000"/>
                </a:schemeClr>
              </a:solidFill>
            </a:endParaRPr>
          </a:p>
        </p:txBody>
      </p:sp>
      <p:cxnSp>
        <p:nvCxnSpPr>
          <p:cNvPr id="88" name="カギ線コネクタ 76"/>
          <p:cNvCxnSpPr>
            <a:stCxn id="87" idx="3"/>
            <a:endCxn id="67" idx="1"/>
          </p:cNvCxnSpPr>
          <p:nvPr/>
        </p:nvCxnSpPr>
        <p:spPr>
          <a:xfrm>
            <a:off x="1207166" y="1943308"/>
            <a:ext cx="284" cy="735046"/>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0" name="テキスト ボックス 89"/>
          <p:cNvSpPr txBox="1"/>
          <p:nvPr/>
        </p:nvSpPr>
        <p:spPr>
          <a:xfrm>
            <a:off x="1264878" y="1954355"/>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0-1:</a:t>
            </a:r>
            <a:r>
              <a:rPr lang="ja-JP" altLang="en-US" sz="1050" kern="0" dirty="0" smtClean="0">
                <a:solidFill>
                  <a:srgbClr val="404040"/>
                </a:solidFill>
                <a:latin typeface="Meiryo UI" panose="020B0604030504040204" pitchFamily="50" charset="-128"/>
                <a:ea typeface="Meiryo UI" panose="020B0604030504040204" pitchFamily="50" charset="-128"/>
              </a:rPr>
              <a:t>蓄積</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紐付処理</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オプトアウト削除処理を含む</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処理中のエラー情報はエラーログ</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テーブルに格納される</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92" name="テキスト ボックス 91"/>
          <p:cNvSpPr txBox="1"/>
          <p:nvPr/>
        </p:nvSpPr>
        <p:spPr>
          <a:xfrm>
            <a:off x="1829072" y="4400144"/>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0-4:</a:t>
            </a:r>
            <a:r>
              <a:rPr lang="ja-JP" altLang="en-US" sz="1050" kern="0" dirty="0" smtClean="0">
                <a:solidFill>
                  <a:srgbClr val="404040"/>
                </a:solidFill>
                <a:latin typeface="Meiryo UI" panose="020B0604030504040204" pitchFamily="50" charset="-128"/>
                <a:ea typeface="Meiryo UI" panose="020B0604030504040204" pitchFamily="50" charset="-128"/>
              </a:rPr>
              <a:t>二次利用</a:t>
            </a:r>
            <a:r>
              <a:rPr lang="en-US" altLang="ja-JP" sz="1050" kern="0" dirty="0" smtClean="0">
                <a:solidFill>
                  <a:srgbClr val="404040"/>
                </a:solidFill>
                <a:latin typeface="Meiryo UI" panose="020B0604030504040204" pitchFamily="50" charset="-128"/>
                <a:ea typeface="Meiryo UI" panose="020B0604030504040204" pitchFamily="50" charset="-128"/>
              </a:rPr>
              <a:t>DB</a:t>
            </a:r>
            <a:r>
              <a:rPr lang="ja-JP" altLang="en-US" sz="1050" kern="0" dirty="0" smtClean="0">
                <a:solidFill>
                  <a:srgbClr val="404040"/>
                </a:solidFill>
                <a:latin typeface="Meiryo UI" panose="020B0604030504040204" pitchFamily="50" charset="-128"/>
                <a:ea typeface="Meiryo UI" panose="020B0604030504040204" pitchFamily="50" charset="-128"/>
              </a:rPr>
              <a:t>登録</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取込前確認の承認後に実施</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オプトアウト削除処理を含む</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93" name="フローチャート: 磁気ディスク 92"/>
          <p:cNvSpPr/>
          <p:nvPr/>
        </p:nvSpPr>
        <p:spPr>
          <a:xfrm>
            <a:off x="2484266" y="378482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zh-TW" altLang="en-US" sz="1200" b="1" dirty="0">
                <a:solidFill>
                  <a:schemeClr val="tx2">
                    <a:lumMod val="75000"/>
                    <a:lumOff val="25000"/>
                  </a:schemeClr>
                </a:solidFill>
              </a:rPr>
              <a:t>未通知</a:t>
            </a:r>
            <a:r>
              <a:rPr lang="zh-TW" altLang="en-US" sz="1200" b="1" dirty="0" smtClean="0">
                <a:solidFill>
                  <a:schemeClr val="tx2">
                    <a:lumMod val="75000"/>
                    <a:lumOff val="25000"/>
                  </a:schemeClr>
                </a:solidFill>
              </a:rPr>
              <a:t>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a:t>
            </a:r>
            <a:r>
              <a:rPr lang="zh-TW" altLang="en-US" sz="1200" b="1" dirty="0">
                <a:solidFill>
                  <a:schemeClr val="tx2">
                    <a:lumMod val="75000"/>
                    <a:lumOff val="25000"/>
                  </a:schemeClr>
                </a:solidFill>
              </a:rPr>
              <a:t>結果</a:t>
            </a:r>
            <a:endParaRPr kumimoji="1" lang="ja-JP" altLang="en-US" sz="1400" b="1" dirty="0">
              <a:solidFill>
                <a:schemeClr val="tx2">
                  <a:lumMod val="75000"/>
                  <a:lumOff val="25000"/>
                </a:schemeClr>
              </a:solidFill>
            </a:endParaRPr>
          </a:p>
        </p:txBody>
      </p:sp>
      <p:cxnSp>
        <p:nvCxnSpPr>
          <p:cNvPr id="94" name="カギ線コネクタ 76"/>
          <p:cNvCxnSpPr>
            <a:stCxn id="66" idx="4"/>
            <a:endCxn id="93" idx="2"/>
          </p:cNvCxnSpPr>
          <p:nvPr/>
        </p:nvCxnSpPr>
        <p:spPr>
          <a:xfrm>
            <a:off x="2125582" y="4045927"/>
            <a:ext cx="358684" cy="0"/>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9" name="テキスト ボックス 98"/>
          <p:cNvSpPr txBox="1"/>
          <p:nvPr/>
        </p:nvSpPr>
        <p:spPr>
          <a:xfrm>
            <a:off x="2035788" y="3524665"/>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0-3:</a:t>
            </a:r>
            <a:r>
              <a:rPr lang="ja-JP" altLang="en-US" sz="1050" kern="0" dirty="0" smtClean="0">
                <a:solidFill>
                  <a:srgbClr val="404040"/>
                </a:solidFill>
                <a:latin typeface="Meiryo UI" panose="020B0604030504040204" pitchFamily="50" charset="-128"/>
                <a:ea typeface="Meiryo UI" panose="020B0604030504040204" pitchFamily="50" charset="-128"/>
              </a:rPr>
              <a:t>取込前確認処理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01" name="フローチャート: 磁気ディスク 100"/>
          <p:cNvSpPr/>
          <p:nvPr/>
        </p:nvSpPr>
        <p:spPr>
          <a:xfrm>
            <a:off x="2506164" y="524247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最終</a:t>
            </a:r>
            <a:endParaRPr lang="en-US" altLang="ja-JP"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未通知有無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a:t>
            </a:r>
            <a:r>
              <a:rPr lang="zh-TW" altLang="en-US" sz="1200" b="1" dirty="0">
                <a:solidFill>
                  <a:schemeClr val="tx2">
                    <a:lumMod val="75000"/>
                    <a:lumOff val="25000"/>
                  </a:schemeClr>
                </a:solidFill>
              </a:rPr>
              <a:t>結果</a:t>
            </a:r>
            <a:endParaRPr kumimoji="1" lang="ja-JP" altLang="en-US" sz="1400" b="1" dirty="0">
              <a:solidFill>
                <a:schemeClr val="tx2">
                  <a:lumMod val="75000"/>
                  <a:lumOff val="25000"/>
                </a:schemeClr>
              </a:solidFill>
            </a:endParaRPr>
          </a:p>
        </p:txBody>
      </p:sp>
      <p:sp>
        <p:nvSpPr>
          <p:cNvPr id="103" name="テキスト ボックス 102"/>
          <p:cNvSpPr txBox="1"/>
          <p:nvPr/>
        </p:nvSpPr>
        <p:spPr>
          <a:xfrm>
            <a:off x="2133675" y="5009575"/>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0-5:</a:t>
            </a:r>
            <a:r>
              <a:rPr lang="ja-JP" altLang="en-US" sz="1050" kern="0" dirty="0" smtClean="0">
                <a:solidFill>
                  <a:srgbClr val="404040"/>
                </a:solidFill>
                <a:latin typeface="Meiryo UI" panose="020B0604030504040204" pitchFamily="50" charset="-128"/>
                <a:ea typeface="Meiryo UI" panose="020B0604030504040204" pitchFamily="50" charset="-128"/>
              </a:rPr>
              <a:t>取込後確認処理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110" name="直線コネクタ 109"/>
          <p:cNvCxnSpPr/>
          <p:nvPr/>
        </p:nvCxnSpPr>
        <p:spPr>
          <a:xfrm>
            <a:off x="7133430" y="1725433"/>
            <a:ext cx="0" cy="466741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11" name="フローチャート: 磁気ディスク 110"/>
          <p:cNvSpPr/>
          <p:nvPr/>
        </p:nvSpPr>
        <p:spPr>
          <a:xfrm>
            <a:off x="7413502" y="2627789"/>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個別取込管理</a:t>
            </a:r>
            <a:endParaRPr kumimoji="1" lang="en-US" altLang="ja-JP" sz="1100" b="1" dirty="0" smtClean="0">
              <a:solidFill>
                <a:schemeClr val="tx2">
                  <a:lumMod val="75000"/>
                  <a:lumOff val="25000"/>
                </a:schemeClr>
              </a:solidFill>
            </a:endParaRPr>
          </a:p>
        </p:txBody>
      </p:sp>
      <p:sp>
        <p:nvSpPr>
          <p:cNvPr id="112" name="フローチャート: 磁気ディスク 111"/>
          <p:cNvSpPr/>
          <p:nvPr/>
        </p:nvSpPr>
        <p:spPr>
          <a:xfrm>
            <a:off x="7412934" y="1808581"/>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smtClean="0">
                <a:solidFill>
                  <a:schemeClr val="tx2">
                    <a:lumMod val="75000"/>
                    <a:lumOff val="25000"/>
                  </a:schemeClr>
                </a:solidFill>
              </a:rPr>
              <a:t>NAS</a:t>
            </a:r>
            <a:endParaRPr kumimoji="1" lang="ja-JP" altLang="en-US" sz="1400" b="1" dirty="0">
              <a:solidFill>
                <a:schemeClr val="tx2">
                  <a:lumMod val="75000"/>
                  <a:lumOff val="25000"/>
                </a:schemeClr>
              </a:solidFill>
            </a:endParaRPr>
          </a:p>
        </p:txBody>
      </p:sp>
      <p:cxnSp>
        <p:nvCxnSpPr>
          <p:cNvPr id="113" name="カギ線コネクタ 76"/>
          <p:cNvCxnSpPr>
            <a:stCxn id="112" idx="3"/>
            <a:endCxn id="111" idx="1"/>
          </p:cNvCxnSpPr>
          <p:nvPr/>
        </p:nvCxnSpPr>
        <p:spPr>
          <a:xfrm>
            <a:off x="7784018" y="2330785"/>
            <a:ext cx="284" cy="297004"/>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4" name="テキスト ボックス 113"/>
          <p:cNvSpPr txBox="1"/>
          <p:nvPr/>
        </p:nvSpPr>
        <p:spPr>
          <a:xfrm>
            <a:off x="8221780" y="2084031"/>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-1:Zip</a:t>
            </a:r>
            <a:r>
              <a:rPr lang="ja-JP" altLang="en-US" sz="1050" kern="0" dirty="0">
                <a:solidFill>
                  <a:srgbClr val="404040"/>
                </a:solidFill>
                <a:latin typeface="Meiryo UI" panose="020B0604030504040204" pitchFamily="50" charset="-128"/>
                <a:ea typeface="Meiryo UI" panose="020B0604030504040204" pitchFamily="50" charset="-128"/>
              </a:rPr>
              <a:t>ファイル</a:t>
            </a:r>
            <a:r>
              <a:rPr lang="ja-JP" altLang="en-US" sz="1050" kern="0" dirty="0" smtClean="0">
                <a:solidFill>
                  <a:srgbClr val="404040"/>
                </a:solidFill>
                <a:latin typeface="Meiryo UI" panose="020B0604030504040204" pitchFamily="50" charset="-128"/>
                <a:ea typeface="Meiryo UI" panose="020B0604030504040204" pitchFamily="50" charset="-128"/>
              </a:rPr>
              <a:t>格納処理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129" name="カギ線コネクタ 128"/>
          <p:cNvCxnSpPr>
            <a:stCxn id="134" idx="4"/>
            <a:endCxn id="159" idx="2"/>
          </p:cNvCxnSpPr>
          <p:nvPr/>
        </p:nvCxnSpPr>
        <p:spPr>
          <a:xfrm>
            <a:off x="4830897" y="3506795"/>
            <a:ext cx="495901" cy="2997"/>
          </a:xfrm>
          <a:prstGeom prst="bentConnector3">
            <a:avLst>
              <a:gd name="adj1" fmla="val 50000"/>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32" name="カギ線コネクタ 131"/>
          <p:cNvCxnSpPr>
            <a:stCxn id="101" idx="4"/>
            <a:endCxn id="98" idx="2"/>
          </p:cNvCxnSpPr>
          <p:nvPr/>
        </p:nvCxnSpPr>
        <p:spPr>
          <a:xfrm flipV="1">
            <a:off x="3248332" y="4670019"/>
            <a:ext cx="428137" cy="833558"/>
          </a:xfrm>
          <a:prstGeom prst="bentConnector3">
            <a:avLst>
              <a:gd name="adj1" fmla="val 68646"/>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34" name="フローチャート: 磁気ディスク 133"/>
          <p:cNvSpPr/>
          <p:nvPr/>
        </p:nvSpPr>
        <p:spPr>
          <a:xfrm>
            <a:off x="4088729" y="3245693"/>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利活用可能</a:t>
            </a:r>
            <a:endParaRPr lang="en-US" altLang="ja-JP" sz="1200" b="1" dirty="0" smtClean="0">
              <a:solidFill>
                <a:schemeClr val="tx2">
                  <a:lumMod val="75000"/>
                  <a:lumOff val="25000"/>
                </a:schemeClr>
              </a:solidFill>
            </a:endParaRPr>
          </a:p>
          <a:p>
            <a:pPr algn="ctr"/>
            <a:r>
              <a:rPr kumimoji="1" lang="ja-JP" altLang="en-US" sz="1200" b="1" dirty="0" smtClean="0">
                <a:solidFill>
                  <a:schemeClr val="tx2">
                    <a:lumMod val="75000"/>
                    <a:lumOff val="25000"/>
                  </a:schemeClr>
                </a:solidFill>
              </a:rPr>
              <a:t>患者</a:t>
            </a:r>
            <a:r>
              <a:rPr kumimoji="1" lang="en-US" altLang="ja-JP" sz="1200" b="1" dirty="0" smtClean="0">
                <a:solidFill>
                  <a:schemeClr val="tx2">
                    <a:lumMod val="75000"/>
                    <a:lumOff val="25000"/>
                  </a:schemeClr>
                </a:solidFill>
              </a:rPr>
              <a:t>ID</a:t>
            </a:r>
            <a:endParaRPr kumimoji="1" lang="ja-JP" altLang="en-US" sz="1400" b="1" dirty="0">
              <a:solidFill>
                <a:schemeClr val="tx2">
                  <a:lumMod val="75000"/>
                  <a:lumOff val="25000"/>
                </a:schemeClr>
              </a:solidFill>
            </a:endParaRPr>
          </a:p>
        </p:txBody>
      </p:sp>
      <p:cxnSp>
        <p:nvCxnSpPr>
          <p:cNvPr id="145" name="直線コネクタ 144"/>
          <p:cNvCxnSpPr/>
          <p:nvPr/>
        </p:nvCxnSpPr>
        <p:spPr>
          <a:xfrm>
            <a:off x="5149132" y="1725433"/>
            <a:ext cx="0" cy="466741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47" name="フローチャート: 磁気ディスク 146"/>
          <p:cNvSpPr/>
          <p:nvPr/>
        </p:nvSpPr>
        <p:spPr>
          <a:xfrm>
            <a:off x="2484266" y="268973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エラーログ</a:t>
            </a:r>
            <a:endParaRPr lang="en-US" altLang="ja-JP" sz="1200" b="1" dirty="0" smtClean="0">
              <a:solidFill>
                <a:schemeClr val="tx2">
                  <a:lumMod val="75000"/>
                  <a:lumOff val="25000"/>
                </a:schemeClr>
              </a:solidFill>
            </a:endParaRPr>
          </a:p>
          <a:p>
            <a:pPr algn="ctr"/>
            <a:r>
              <a:rPr kumimoji="1" lang="ja-JP" altLang="en-US" sz="1200" b="1" dirty="0">
                <a:solidFill>
                  <a:schemeClr val="tx2">
                    <a:lumMod val="75000"/>
                    <a:lumOff val="25000"/>
                  </a:schemeClr>
                </a:solidFill>
              </a:rPr>
              <a:t>二次</a:t>
            </a:r>
            <a:r>
              <a:rPr kumimoji="1" lang="ja-JP" altLang="en-US" sz="1200" b="1" dirty="0" smtClean="0">
                <a:solidFill>
                  <a:schemeClr val="tx2">
                    <a:lumMod val="75000"/>
                    <a:lumOff val="25000"/>
                  </a:schemeClr>
                </a:solidFill>
              </a:rPr>
              <a:t>利用</a:t>
            </a:r>
            <a:r>
              <a:rPr kumimoji="1" lang="en-US" altLang="ja-JP" sz="1200" b="1" dirty="0" smtClean="0">
                <a:solidFill>
                  <a:schemeClr val="tx2">
                    <a:lumMod val="75000"/>
                    <a:lumOff val="25000"/>
                  </a:schemeClr>
                </a:solidFill>
              </a:rPr>
              <a:t>DB</a:t>
            </a:r>
            <a:r>
              <a:rPr kumimoji="1" lang="ja-JP" altLang="en-US" sz="1200" b="1" dirty="0" smtClean="0">
                <a:solidFill>
                  <a:schemeClr val="tx2">
                    <a:lumMod val="75000"/>
                    <a:lumOff val="25000"/>
                  </a:schemeClr>
                </a:solidFill>
              </a:rPr>
              <a:t>情報</a:t>
            </a:r>
            <a:endParaRPr kumimoji="1" lang="ja-JP" altLang="en-US" sz="1400" b="1" dirty="0">
              <a:solidFill>
                <a:schemeClr val="tx2">
                  <a:lumMod val="75000"/>
                  <a:lumOff val="25000"/>
                </a:schemeClr>
              </a:solidFill>
            </a:endParaRPr>
          </a:p>
        </p:txBody>
      </p:sp>
      <p:cxnSp>
        <p:nvCxnSpPr>
          <p:cNvPr id="148" name="カギ線コネクタ 76"/>
          <p:cNvCxnSpPr>
            <a:stCxn id="67" idx="4"/>
            <a:endCxn id="147" idx="2"/>
          </p:cNvCxnSpPr>
          <p:nvPr/>
        </p:nvCxnSpPr>
        <p:spPr>
          <a:xfrm>
            <a:off x="1578250" y="2939354"/>
            <a:ext cx="906016" cy="11482"/>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4" name="フローチャート: 磁気ディスク 153"/>
          <p:cNvSpPr/>
          <p:nvPr/>
        </p:nvSpPr>
        <p:spPr>
          <a:xfrm>
            <a:off x="4086469" y="2313089"/>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履歴管理</a:t>
            </a:r>
            <a:endParaRPr lang="en-US" altLang="ja-JP" sz="1200" b="1" dirty="0" smtClean="0">
              <a:solidFill>
                <a:schemeClr val="tx2">
                  <a:lumMod val="75000"/>
                  <a:lumOff val="25000"/>
                </a:schemeClr>
              </a:solidFill>
            </a:endParaRPr>
          </a:p>
        </p:txBody>
      </p:sp>
      <p:sp>
        <p:nvSpPr>
          <p:cNvPr id="158" name="テキスト ボックス 157"/>
          <p:cNvSpPr txBox="1"/>
          <p:nvPr/>
        </p:nvSpPr>
        <p:spPr>
          <a:xfrm>
            <a:off x="3803263" y="1881197"/>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1</a:t>
            </a:r>
            <a:r>
              <a:rPr lang="en-US" altLang="ja-JP" sz="1050" kern="0" dirty="0" smtClean="0">
                <a:solidFill>
                  <a:srgbClr val="404040"/>
                </a:solidFill>
                <a:latin typeface="Meiryo UI" panose="020B0604030504040204" pitchFamily="50" charset="-128"/>
                <a:ea typeface="Meiryo UI" panose="020B0604030504040204" pitchFamily="50" charset="-128"/>
              </a:rPr>
              <a:t>-1:</a:t>
            </a:r>
            <a:r>
              <a:rPr lang="ja-JP" altLang="en-US" sz="1050" kern="0" dirty="0" smtClean="0">
                <a:solidFill>
                  <a:srgbClr val="404040"/>
                </a:solidFill>
                <a:latin typeface="Meiryo UI" panose="020B0604030504040204" pitchFamily="50" charset="-128"/>
                <a:ea typeface="Meiryo UI" panose="020B0604030504040204" pitchFamily="50" charset="-128"/>
              </a:rPr>
              <a:t>エラー患者</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　　　履歴管理への蓄積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59" name="フローチャート: 磁気ディスク 158"/>
          <p:cNvSpPr/>
          <p:nvPr/>
        </p:nvSpPr>
        <p:spPr>
          <a:xfrm>
            <a:off x="5326798" y="3248690"/>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a:t>
            </a:r>
            <a:endParaRPr lang="en-US" altLang="ja-JP" sz="1200" b="1" dirty="0" smtClean="0">
              <a:solidFill>
                <a:schemeClr val="tx2">
                  <a:lumMod val="75000"/>
                  <a:lumOff val="25000"/>
                </a:schemeClr>
              </a:solidFill>
            </a:endParaRPr>
          </a:p>
          <a:p>
            <a:pPr algn="ctr"/>
            <a:r>
              <a:rPr lang="ja-JP" altLang="en-US" sz="1200" b="1" dirty="0">
                <a:solidFill>
                  <a:schemeClr val="tx2">
                    <a:lumMod val="75000"/>
                    <a:lumOff val="25000"/>
                  </a:schemeClr>
                </a:solidFill>
              </a:rPr>
              <a:t>データ</a:t>
            </a:r>
            <a:endParaRPr lang="en-US" altLang="ja-JP" sz="1200" b="1" dirty="0" smtClean="0">
              <a:solidFill>
                <a:schemeClr val="tx2">
                  <a:lumMod val="75000"/>
                  <a:lumOff val="25000"/>
                </a:schemeClr>
              </a:solidFill>
            </a:endParaRPr>
          </a:p>
        </p:txBody>
      </p:sp>
      <p:sp>
        <p:nvSpPr>
          <p:cNvPr id="167" name="テキスト ボックス 166"/>
          <p:cNvSpPr txBox="1"/>
          <p:nvPr/>
        </p:nvSpPr>
        <p:spPr>
          <a:xfrm>
            <a:off x="5366862" y="2151963"/>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2</a:t>
            </a:r>
            <a:r>
              <a:rPr lang="en-US" altLang="ja-JP" sz="1050" kern="0" dirty="0" smtClean="0">
                <a:solidFill>
                  <a:srgbClr val="404040"/>
                </a:solidFill>
                <a:latin typeface="Meiryo UI" panose="020B0604030504040204" pitchFamily="50" charset="-128"/>
                <a:ea typeface="Meiryo UI" panose="020B0604030504040204" pitchFamily="50" charset="-128"/>
              </a:rPr>
              <a:t>-1:</a:t>
            </a:r>
            <a:r>
              <a:rPr lang="ja-JP" altLang="en-US" sz="1050" kern="0" dirty="0" smtClean="0">
                <a:solidFill>
                  <a:srgbClr val="404040"/>
                </a:solidFill>
                <a:latin typeface="Meiryo UI" panose="020B0604030504040204" pitchFamily="50" charset="-128"/>
                <a:ea typeface="Meiryo UI" panose="020B0604030504040204" pitchFamily="50" charset="-128"/>
              </a:rPr>
              <a:t>エラー患者データ作成</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利活用可能患者</a:t>
            </a:r>
            <a:r>
              <a:rPr lang="en-US" altLang="ja-JP" sz="1050" kern="0" dirty="0" smtClean="0">
                <a:solidFill>
                  <a:srgbClr val="404040"/>
                </a:solidFill>
                <a:latin typeface="Meiryo UI" panose="020B0604030504040204" pitchFamily="50" charset="-128"/>
                <a:ea typeface="Meiryo UI" panose="020B0604030504040204" pitchFamily="50" charset="-128"/>
              </a:rPr>
              <a:t>ID</a:t>
            </a:r>
            <a:br>
              <a:rPr lang="en-US" altLang="ja-JP" sz="1050" kern="0" dirty="0" smtClean="0">
                <a:solidFill>
                  <a:srgbClr val="404040"/>
                </a:solidFill>
                <a:latin typeface="Meiryo UI" panose="020B0604030504040204" pitchFamily="50" charset="-128"/>
                <a:ea typeface="Meiryo UI" panose="020B0604030504040204" pitchFamily="50" charset="-128"/>
              </a:rPr>
            </a:br>
            <a:r>
              <a:rPr lang="ja-JP" altLang="en-US" sz="1050" kern="0" dirty="0" smtClean="0">
                <a:solidFill>
                  <a:srgbClr val="404040"/>
                </a:solidFill>
                <a:latin typeface="Meiryo UI" panose="020B0604030504040204" pitchFamily="50" charset="-128"/>
                <a:ea typeface="Meiryo UI" panose="020B0604030504040204" pitchFamily="50" charset="-128"/>
              </a:rPr>
              <a:t>　　　　　テーブルに存在する</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患者のみ適用</a:t>
            </a:r>
            <a:endParaRPr lang="en-US" altLang="ja-JP" sz="1050" kern="0" dirty="0" smtClean="0">
              <a:solidFill>
                <a:srgbClr val="404040"/>
              </a:solidFill>
              <a:latin typeface="Meiryo UI" panose="020B0604030504040204" pitchFamily="50" charset="-128"/>
              <a:ea typeface="Meiryo UI" panose="020B0604030504040204" pitchFamily="50" charset="-128"/>
            </a:endParaRPr>
          </a:p>
        </p:txBody>
      </p:sp>
      <p:cxnSp>
        <p:nvCxnSpPr>
          <p:cNvPr id="181" name="カギ線コネクタ 180"/>
          <p:cNvCxnSpPr>
            <a:stCxn id="111" idx="3"/>
            <a:endCxn id="166" idx="1"/>
          </p:cNvCxnSpPr>
          <p:nvPr/>
        </p:nvCxnSpPr>
        <p:spPr>
          <a:xfrm rot="5400000">
            <a:off x="7236550" y="3697257"/>
            <a:ext cx="1095220" cy="284"/>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03" name="フローチャート: 磁気ディスク 202"/>
          <p:cNvSpPr/>
          <p:nvPr/>
        </p:nvSpPr>
        <p:spPr>
          <a:xfrm>
            <a:off x="5327151" y="5814856"/>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エラー患者データ</a:t>
            </a:r>
            <a:endParaRPr kumimoji="1" lang="ja-JP" altLang="en-US" sz="1200" b="1" dirty="0">
              <a:solidFill>
                <a:schemeClr val="tx2">
                  <a:lumMod val="75000"/>
                  <a:lumOff val="25000"/>
                </a:schemeClr>
              </a:solidFill>
            </a:endParaRPr>
          </a:p>
        </p:txBody>
      </p:sp>
      <p:cxnSp>
        <p:nvCxnSpPr>
          <p:cNvPr id="204" name="カギ線コネクタ 76"/>
          <p:cNvCxnSpPr>
            <a:stCxn id="159" idx="3"/>
            <a:endCxn id="203" idx="1"/>
          </p:cNvCxnSpPr>
          <p:nvPr/>
        </p:nvCxnSpPr>
        <p:spPr>
          <a:xfrm>
            <a:off x="5697882" y="3770894"/>
            <a:ext cx="353" cy="2043962"/>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07" name="テキスト ボックス 206"/>
          <p:cNvSpPr txBox="1"/>
          <p:nvPr/>
        </p:nvSpPr>
        <p:spPr>
          <a:xfrm>
            <a:off x="5881356" y="4460373"/>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2</a:t>
            </a:r>
            <a:r>
              <a:rPr lang="en-US" altLang="ja-JP" sz="1050" kern="0" dirty="0" smtClean="0">
                <a:solidFill>
                  <a:srgbClr val="404040"/>
                </a:solidFill>
                <a:latin typeface="Meiryo UI" panose="020B0604030504040204" pitchFamily="50" charset="-128"/>
                <a:ea typeface="Meiryo UI" panose="020B0604030504040204" pitchFamily="50" charset="-128"/>
              </a:rPr>
              <a:t>-3:</a:t>
            </a:r>
            <a:r>
              <a:rPr lang="ja-JP" altLang="en-US" sz="1050" kern="0" dirty="0" smtClean="0">
                <a:solidFill>
                  <a:srgbClr val="404040"/>
                </a:solidFill>
                <a:latin typeface="Meiryo UI" panose="020B0604030504040204" pitchFamily="50" charset="-128"/>
                <a:ea typeface="Meiryo UI" panose="020B0604030504040204" pitchFamily="50" charset="-128"/>
              </a:rPr>
              <a:t>エラー患者データ</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認定領域反映</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取込前確認の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承認後に実施</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211" name="テキスト ボックス 210"/>
          <p:cNvSpPr txBox="1"/>
          <p:nvPr/>
        </p:nvSpPr>
        <p:spPr>
          <a:xfrm>
            <a:off x="7829875" y="3169510"/>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-4:</a:t>
            </a:r>
            <a:r>
              <a:rPr lang="ja-JP" altLang="en-US" sz="1050" kern="0" dirty="0" smtClean="0">
                <a:solidFill>
                  <a:srgbClr val="404040"/>
                </a:solidFill>
                <a:latin typeface="Meiryo UI" panose="020B0604030504040204" pitchFamily="50" charset="-128"/>
                <a:ea typeface="Meiryo UI" panose="020B0604030504040204" pitchFamily="50" charset="-128"/>
              </a:rPr>
              <a:t>利活用可否確認結果反映</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オプトアウト削除対象の抽出</a:t>
            </a:r>
            <a:r>
              <a:rPr lang="en-US" altLang="ja-JP" sz="1050" kern="0" dirty="0" smtClean="0">
                <a:solidFill>
                  <a:srgbClr val="404040"/>
                </a:solidFill>
                <a:latin typeface="Meiryo UI" panose="020B0604030504040204" pitchFamily="50" charset="-128"/>
                <a:ea typeface="Meiryo UI" panose="020B0604030504040204" pitchFamily="50" charset="-128"/>
              </a:rPr>
              <a:t/>
            </a:r>
            <a:br>
              <a:rPr lang="en-US" altLang="ja-JP" sz="1050" kern="0" dirty="0" smtClean="0">
                <a:solidFill>
                  <a:srgbClr val="404040"/>
                </a:solidFill>
                <a:latin typeface="Meiryo UI" panose="020B0604030504040204" pitchFamily="50" charset="-128"/>
                <a:ea typeface="Meiryo UI" panose="020B0604030504040204" pitchFamily="50" charset="-128"/>
              </a:rPr>
            </a:br>
            <a:r>
              <a:rPr lang="ja-JP" altLang="en-US" sz="1050" kern="0" dirty="0" smtClean="0">
                <a:solidFill>
                  <a:srgbClr val="404040"/>
                </a:solidFill>
                <a:latin typeface="Meiryo UI" panose="020B0604030504040204" pitchFamily="50" charset="-128"/>
                <a:ea typeface="Meiryo UI" panose="020B0604030504040204" pitchFamily="50" charset="-128"/>
              </a:rPr>
              <a:t>　　　　　と取込対象の判定を実施</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234" name="カギ線コネクタ 233"/>
          <p:cNvCxnSpPr>
            <a:stCxn id="166" idx="4"/>
            <a:endCxn id="233" idx="1"/>
          </p:cNvCxnSpPr>
          <p:nvPr/>
        </p:nvCxnSpPr>
        <p:spPr>
          <a:xfrm rot="16200000" flipH="1">
            <a:off x="7263230" y="5287796"/>
            <a:ext cx="1042145" cy="569"/>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40" name="テキスト ボックス 239"/>
          <p:cNvSpPr txBox="1"/>
          <p:nvPr/>
        </p:nvSpPr>
        <p:spPr>
          <a:xfrm>
            <a:off x="7821980" y="4762571"/>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-7:MML</a:t>
            </a:r>
            <a:r>
              <a:rPr lang="ja-JP" altLang="en-US" sz="1050" kern="0" dirty="0" smtClean="0">
                <a:solidFill>
                  <a:srgbClr val="404040"/>
                </a:solidFill>
                <a:latin typeface="Meiryo UI" panose="020B0604030504040204" pitchFamily="50" charset="-128"/>
                <a:ea typeface="Meiryo UI" panose="020B0604030504040204" pitchFamily="50" charset="-128"/>
              </a:rPr>
              <a:t>個別取込認定領域反映</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取込前確認の承認後に実施</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オプトアウト対象患者情報の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削除も実施</a:t>
            </a:r>
            <a:endParaRPr lang="en-US" altLang="ja-JP" sz="1050" kern="0" dirty="0" smtClean="0">
              <a:solidFill>
                <a:srgbClr val="404040"/>
              </a:solidFill>
              <a:latin typeface="Meiryo UI" panose="020B0604030504040204" pitchFamily="50" charset="-128"/>
              <a:ea typeface="Meiryo UI" panose="020B0604030504040204" pitchFamily="50" charset="-128"/>
            </a:endParaRPr>
          </a:p>
        </p:txBody>
      </p:sp>
      <p:cxnSp>
        <p:nvCxnSpPr>
          <p:cNvPr id="246" name="カギ線コネクタ 245"/>
          <p:cNvCxnSpPr>
            <a:stCxn id="147" idx="4"/>
            <a:endCxn id="154" idx="2"/>
          </p:cNvCxnSpPr>
          <p:nvPr/>
        </p:nvCxnSpPr>
        <p:spPr>
          <a:xfrm flipV="1">
            <a:off x="3226434" y="2574191"/>
            <a:ext cx="860035" cy="376645"/>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96" name="テキスト ボックス 295"/>
          <p:cNvSpPr txBox="1"/>
          <p:nvPr/>
        </p:nvSpPr>
        <p:spPr>
          <a:xfrm>
            <a:off x="6272422" y="5770740"/>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2</a:t>
            </a:r>
            <a:r>
              <a:rPr lang="en-US" altLang="ja-JP" sz="1050" kern="0" dirty="0" smtClean="0">
                <a:solidFill>
                  <a:srgbClr val="404040"/>
                </a:solidFill>
                <a:latin typeface="Meiryo UI" panose="020B0604030504040204" pitchFamily="50" charset="-128"/>
                <a:ea typeface="Meiryo UI" panose="020B0604030504040204" pitchFamily="50" charset="-128"/>
              </a:rPr>
              <a:t>-4:</a:t>
            </a:r>
            <a:r>
              <a:rPr lang="ja-JP" altLang="en-US" sz="1050" kern="0" dirty="0" smtClean="0">
                <a:solidFill>
                  <a:srgbClr val="404040"/>
                </a:solidFill>
                <a:latin typeface="Meiryo UI" panose="020B0604030504040204" pitchFamily="50" charset="-128"/>
                <a:ea typeface="Meiryo UI" panose="020B0604030504040204" pitchFamily="50" charset="-128"/>
              </a:rPr>
              <a:t>エラー患者</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データ</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取込後確認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301" name="テキスト ボックス 300"/>
          <p:cNvSpPr txBox="1"/>
          <p:nvPr/>
        </p:nvSpPr>
        <p:spPr>
          <a:xfrm>
            <a:off x="8613075" y="5961123"/>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-8:MML</a:t>
            </a:r>
            <a:r>
              <a:rPr lang="ja-JP" altLang="en-US" sz="1050" kern="0" dirty="0" smtClean="0">
                <a:solidFill>
                  <a:srgbClr val="404040"/>
                </a:solidFill>
                <a:latin typeface="Meiryo UI" panose="020B0604030504040204" pitchFamily="50" charset="-128"/>
                <a:ea typeface="Meiryo UI" panose="020B0604030504040204" pitchFamily="50" charset="-128"/>
              </a:rPr>
              <a:t>個別取込</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取込後確認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304" name="フローチャート: 磁気ディスク 303"/>
          <p:cNvSpPr/>
          <p:nvPr/>
        </p:nvSpPr>
        <p:spPr>
          <a:xfrm>
            <a:off x="8928374" y="5388542"/>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取込後</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cxnSp>
        <p:nvCxnSpPr>
          <p:cNvPr id="321" name="カギ線コネクタ 320"/>
          <p:cNvCxnSpPr>
            <a:stCxn id="154" idx="4"/>
            <a:endCxn id="159" idx="1"/>
          </p:cNvCxnSpPr>
          <p:nvPr/>
        </p:nvCxnSpPr>
        <p:spPr>
          <a:xfrm>
            <a:off x="4828637" y="2574191"/>
            <a:ext cx="869245" cy="674499"/>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33" name="フローチャート: 磁気ディスク 232"/>
          <p:cNvSpPr/>
          <p:nvPr/>
        </p:nvSpPr>
        <p:spPr>
          <a:xfrm>
            <a:off x="7413503" y="5809154"/>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個別取込結果</a:t>
            </a:r>
            <a:endParaRPr kumimoji="1" lang="en-US" altLang="ja-JP" sz="1100" b="1" dirty="0" smtClean="0">
              <a:solidFill>
                <a:schemeClr val="tx2">
                  <a:lumMod val="75000"/>
                  <a:lumOff val="25000"/>
                </a:schemeClr>
              </a:solidFill>
            </a:endParaRPr>
          </a:p>
        </p:txBody>
      </p:sp>
      <p:sp>
        <p:nvSpPr>
          <p:cNvPr id="232" name="フローチャート: 磁気ディスク 231"/>
          <p:cNvSpPr/>
          <p:nvPr/>
        </p:nvSpPr>
        <p:spPr>
          <a:xfrm>
            <a:off x="6195747" y="5233873"/>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エラー患者データ</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取込後</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cxnSp>
        <p:nvCxnSpPr>
          <p:cNvPr id="342" name="カギ線コネクタ 341"/>
          <p:cNvCxnSpPr>
            <a:stCxn id="134" idx="4"/>
            <a:endCxn id="111" idx="2"/>
          </p:cNvCxnSpPr>
          <p:nvPr/>
        </p:nvCxnSpPr>
        <p:spPr>
          <a:xfrm flipV="1">
            <a:off x="4830897" y="2888789"/>
            <a:ext cx="2582605" cy="618006"/>
          </a:xfrm>
          <a:prstGeom prst="bentConnector3">
            <a:avLst>
              <a:gd name="adj1" fmla="val 3818"/>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98" name="フローチャート: 磁気ディスク 97"/>
          <p:cNvSpPr/>
          <p:nvPr/>
        </p:nvSpPr>
        <p:spPr>
          <a:xfrm>
            <a:off x="3676469" y="4408917"/>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最終</a:t>
            </a:r>
            <a:r>
              <a:rPr lang="zh-TW" altLang="en-US" sz="1200" b="1" dirty="0" smtClean="0">
                <a:solidFill>
                  <a:schemeClr val="tx2">
                    <a:lumMod val="75000"/>
                    <a:lumOff val="25000"/>
                  </a:schemeClr>
                </a:solidFill>
              </a:rPr>
              <a:t>未通知有無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確認結果</a:t>
            </a:r>
            <a:endParaRPr lang="en-US" altLang="zh-TW" sz="1200" b="1" dirty="0" smtClean="0">
              <a:solidFill>
                <a:schemeClr val="tx2">
                  <a:lumMod val="75000"/>
                  <a:lumOff val="25000"/>
                </a:schemeClr>
              </a:solidFill>
            </a:endParaRPr>
          </a:p>
          <a:p>
            <a:pPr algn="ctr"/>
            <a:r>
              <a:rPr kumimoji="1" lang="en-US" altLang="ja-JP" sz="1200" b="1" dirty="0" smtClean="0">
                <a:solidFill>
                  <a:schemeClr val="tx2">
                    <a:lumMod val="75000"/>
                    <a:lumOff val="25000"/>
                  </a:schemeClr>
                </a:solidFill>
              </a:rPr>
              <a:t>(</a:t>
            </a:r>
            <a:r>
              <a:rPr kumimoji="1" lang="ja-JP" altLang="en-US" sz="1200" b="1" dirty="0" smtClean="0">
                <a:solidFill>
                  <a:schemeClr val="tx2">
                    <a:lumMod val="75000"/>
                    <a:lumOff val="25000"/>
                  </a:schemeClr>
                </a:solidFill>
              </a:rPr>
              <a:t>断面</a:t>
            </a:r>
            <a:r>
              <a:rPr kumimoji="1" lang="en-US" altLang="ja-JP" sz="1200" b="1" dirty="0" smtClean="0">
                <a:solidFill>
                  <a:schemeClr val="tx2">
                    <a:lumMod val="75000"/>
                    <a:lumOff val="25000"/>
                  </a:schemeClr>
                </a:solidFill>
              </a:rPr>
              <a:t>)</a:t>
            </a:r>
            <a:endParaRPr kumimoji="1" lang="ja-JP" altLang="en-US" sz="1400" b="1" dirty="0">
              <a:solidFill>
                <a:schemeClr val="tx2">
                  <a:lumMod val="75000"/>
                  <a:lumOff val="25000"/>
                </a:schemeClr>
              </a:solidFill>
            </a:endParaRPr>
          </a:p>
        </p:txBody>
      </p:sp>
      <p:cxnSp>
        <p:nvCxnSpPr>
          <p:cNvPr id="107" name="カギ線コネクタ 106"/>
          <p:cNvCxnSpPr>
            <a:stCxn id="98" idx="4"/>
            <a:endCxn id="134" idx="2"/>
          </p:cNvCxnSpPr>
          <p:nvPr/>
        </p:nvCxnSpPr>
        <p:spPr>
          <a:xfrm flipH="1" flipV="1">
            <a:off x="4088729" y="3506795"/>
            <a:ext cx="329908" cy="1163224"/>
          </a:xfrm>
          <a:prstGeom prst="bentConnector5">
            <a:avLst>
              <a:gd name="adj1" fmla="val -69292"/>
              <a:gd name="adj2" fmla="val 50000"/>
              <a:gd name="adj3" fmla="val 16929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5" name="テキスト ボックス 114"/>
          <p:cNvSpPr txBox="1"/>
          <p:nvPr/>
        </p:nvSpPr>
        <p:spPr>
          <a:xfrm>
            <a:off x="3898889" y="3822918"/>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1</a:t>
            </a:r>
            <a:r>
              <a:rPr lang="en-US" altLang="ja-JP" sz="1050" kern="0" dirty="0" smtClean="0">
                <a:solidFill>
                  <a:srgbClr val="404040"/>
                </a:solidFill>
                <a:latin typeface="Meiryo UI" panose="020B0604030504040204" pitchFamily="50" charset="-128"/>
                <a:ea typeface="Meiryo UI" panose="020B0604030504040204" pitchFamily="50" charset="-128"/>
              </a:rPr>
              <a:t>-3:</a:t>
            </a:r>
            <a:r>
              <a:rPr lang="ja-JP" altLang="en-US" sz="1050" kern="0" dirty="0" smtClean="0">
                <a:solidFill>
                  <a:srgbClr val="404040"/>
                </a:solidFill>
                <a:latin typeface="Meiryo UI" panose="020B0604030504040204" pitchFamily="50" charset="-128"/>
                <a:ea typeface="Meiryo UI" panose="020B0604030504040204" pitchFamily="50" charset="-128"/>
              </a:rPr>
              <a:t>利活用可能患者</a:t>
            </a:r>
            <a:r>
              <a:rPr lang="en-US" altLang="ja-JP" sz="1050" kern="0" dirty="0" smtClean="0">
                <a:solidFill>
                  <a:srgbClr val="404040"/>
                </a:solidFill>
                <a:latin typeface="Meiryo UI" panose="020B0604030504040204" pitchFamily="50" charset="-128"/>
                <a:ea typeface="Meiryo UI" panose="020B0604030504040204" pitchFamily="50" charset="-128"/>
              </a:rPr>
              <a:t>ID</a:t>
            </a: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テーブル作成</a:t>
            </a:r>
            <a:endParaRPr lang="en-US" altLang="ja-JP" sz="1050" kern="0" dirty="0" smtClean="0">
              <a:solidFill>
                <a:srgbClr val="404040"/>
              </a:solidFill>
              <a:latin typeface="Meiryo UI" panose="020B0604030504040204" pitchFamily="50" charset="-128"/>
              <a:ea typeface="Meiryo UI" panose="020B0604030504040204" pitchFamily="50" charset="-128"/>
            </a:endParaRPr>
          </a:p>
        </p:txBody>
      </p:sp>
      <p:sp>
        <p:nvSpPr>
          <p:cNvPr id="146" name="テキスト ボックス 145"/>
          <p:cNvSpPr txBox="1"/>
          <p:nvPr/>
        </p:nvSpPr>
        <p:spPr>
          <a:xfrm>
            <a:off x="3555995" y="5029309"/>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1</a:t>
            </a:r>
            <a:r>
              <a:rPr lang="en-US" altLang="ja-JP" sz="1050" kern="0" dirty="0" smtClean="0">
                <a:solidFill>
                  <a:srgbClr val="404040"/>
                </a:solidFill>
                <a:latin typeface="Meiryo UI" panose="020B0604030504040204" pitchFamily="50" charset="-128"/>
                <a:ea typeface="Meiryo UI" panose="020B0604030504040204" pitchFamily="50" charset="-128"/>
              </a:rPr>
              <a:t>-2:</a:t>
            </a:r>
            <a:r>
              <a:rPr lang="ja-JP" altLang="en-US" sz="1050" kern="0" dirty="0" smtClean="0">
                <a:solidFill>
                  <a:srgbClr val="404040"/>
                </a:solidFill>
                <a:latin typeface="Meiryo UI" panose="020B0604030504040204" pitchFamily="50" charset="-128"/>
                <a:ea typeface="Meiryo UI" panose="020B0604030504040204" pitchFamily="50" charset="-128"/>
              </a:rPr>
              <a:t>最終未通知有無</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確認結果テーブルコピー</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16" name="フローチャート: 磁気ディスク 115"/>
          <p:cNvSpPr/>
          <p:nvPr/>
        </p:nvSpPr>
        <p:spPr>
          <a:xfrm>
            <a:off x="4383079" y="5814856"/>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二次利用</a:t>
            </a:r>
            <a:r>
              <a:rPr kumimoji="1" lang="en-US" altLang="ja-JP" sz="1100" b="1" dirty="0" smtClean="0">
                <a:solidFill>
                  <a:schemeClr val="tx2">
                    <a:lumMod val="75000"/>
                    <a:lumOff val="25000"/>
                  </a:schemeClr>
                </a:solidFill>
              </a:rPr>
              <a:t/>
            </a:r>
            <a:br>
              <a:rPr kumimoji="1" lang="en-US" altLang="ja-JP" sz="1100" b="1" dirty="0" smtClean="0">
                <a:solidFill>
                  <a:schemeClr val="tx2">
                    <a:lumMod val="75000"/>
                    <a:lumOff val="25000"/>
                  </a:schemeClr>
                </a:solidFill>
              </a:rPr>
            </a:br>
            <a:r>
              <a:rPr kumimoji="1" lang="en-US" altLang="ja-JP" sz="1100" b="1" dirty="0" smtClean="0">
                <a:solidFill>
                  <a:schemeClr val="tx2">
                    <a:lumMod val="75000"/>
                    <a:lumOff val="25000"/>
                  </a:schemeClr>
                </a:solidFill>
              </a:rPr>
              <a:t>DB(</a:t>
            </a:r>
            <a:r>
              <a:rPr kumimoji="1" lang="ja-JP" altLang="en-US" sz="1100" b="1" dirty="0" smtClean="0">
                <a:solidFill>
                  <a:schemeClr val="tx2">
                    <a:lumMod val="75000"/>
                    <a:lumOff val="25000"/>
                  </a:schemeClr>
                </a:solidFill>
              </a:rPr>
              <a:t>断面</a:t>
            </a:r>
            <a:r>
              <a:rPr kumimoji="1" lang="en-US" altLang="ja-JP" sz="1100" b="1" dirty="0" smtClean="0">
                <a:solidFill>
                  <a:schemeClr val="tx2">
                    <a:lumMod val="75000"/>
                    <a:lumOff val="25000"/>
                  </a:schemeClr>
                </a:solidFill>
              </a:rPr>
              <a:t>)</a:t>
            </a:r>
            <a:endParaRPr kumimoji="1" lang="ja-JP" altLang="en-US" sz="1200" b="1" dirty="0">
              <a:solidFill>
                <a:schemeClr val="tx2">
                  <a:lumMod val="75000"/>
                  <a:lumOff val="25000"/>
                </a:schemeClr>
              </a:solidFill>
            </a:endParaRPr>
          </a:p>
        </p:txBody>
      </p:sp>
      <p:cxnSp>
        <p:nvCxnSpPr>
          <p:cNvPr id="123" name="カギ線コネクタ 122"/>
          <p:cNvCxnSpPr>
            <a:stCxn id="65" idx="4"/>
            <a:endCxn id="116" idx="2"/>
          </p:cNvCxnSpPr>
          <p:nvPr/>
        </p:nvCxnSpPr>
        <p:spPr>
          <a:xfrm>
            <a:off x="2132835" y="6073288"/>
            <a:ext cx="2250244" cy="2670"/>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6" name="テキスト ボックス 125"/>
          <p:cNvSpPr txBox="1"/>
          <p:nvPr/>
        </p:nvSpPr>
        <p:spPr>
          <a:xfrm>
            <a:off x="3354091" y="6070256"/>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1-4:</a:t>
            </a:r>
            <a:r>
              <a:rPr lang="ja-JP" altLang="en-US" sz="1050" kern="0" dirty="0" smtClean="0">
                <a:solidFill>
                  <a:srgbClr val="404040"/>
                </a:solidFill>
                <a:latin typeface="Meiryo UI" panose="020B0604030504040204" pitchFamily="50" charset="-128"/>
                <a:ea typeface="Meiryo UI" panose="020B0604030504040204" pitchFamily="50" charset="-128"/>
              </a:rPr>
              <a:t>二次利用</a:t>
            </a:r>
            <a:r>
              <a:rPr lang="en-US" altLang="ja-JP" sz="1050" kern="0" dirty="0" smtClean="0">
                <a:solidFill>
                  <a:srgbClr val="404040"/>
                </a:solidFill>
                <a:latin typeface="Meiryo UI" panose="020B0604030504040204" pitchFamily="50" charset="-128"/>
                <a:ea typeface="Meiryo UI" panose="020B0604030504040204" pitchFamily="50" charset="-128"/>
              </a:rPr>
              <a:t>DB</a:t>
            </a: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断面</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作成</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44" name="フローチャート: 磁気ディスク 143"/>
          <p:cNvSpPr/>
          <p:nvPr/>
        </p:nvSpPr>
        <p:spPr>
          <a:xfrm>
            <a:off x="8930369" y="424480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r>
              <a:rPr lang="en-US" altLang="ja-JP" sz="1200" b="1" dirty="0" smtClean="0">
                <a:solidFill>
                  <a:schemeClr val="tx2">
                    <a:lumMod val="75000"/>
                    <a:lumOff val="25000"/>
                  </a:schemeClr>
                </a:solidFill>
              </a:rPr>
              <a:t/>
            </a:r>
            <a:br>
              <a:rPr lang="en-US" altLang="ja-JP" sz="1200" b="1" dirty="0" smtClean="0">
                <a:solidFill>
                  <a:schemeClr val="tx2">
                    <a:lumMod val="75000"/>
                    <a:lumOff val="25000"/>
                  </a:schemeClr>
                </a:solidFill>
              </a:rPr>
            </a:br>
            <a:r>
              <a:rPr lang="ja-JP" altLang="en-US" sz="1200" b="1" dirty="0" smtClean="0">
                <a:solidFill>
                  <a:schemeClr val="tx2">
                    <a:lumMod val="75000"/>
                    <a:lumOff val="25000"/>
                  </a:schemeClr>
                </a:solidFill>
              </a:rPr>
              <a:t>取込前</a:t>
            </a:r>
            <a:r>
              <a:rPr kumimoji="1" lang="ja-JP"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cxnSp>
        <p:nvCxnSpPr>
          <p:cNvPr id="149" name="カギ線コネクタ 76"/>
          <p:cNvCxnSpPr>
            <a:stCxn id="166" idx="5"/>
            <a:endCxn id="144" idx="2"/>
          </p:cNvCxnSpPr>
          <p:nvPr/>
        </p:nvCxnSpPr>
        <p:spPr>
          <a:xfrm flipV="1">
            <a:off x="8256040" y="4505906"/>
            <a:ext cx="674329" cy="103"/>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5" name="フローチャート: 磁気ディスク 154"/>
          <p:cNvSpPr/>
          <p:nvPr/>
        </p:nvSpPr>
        <p:spPr>
          <a:xfrm>
            <a:off x="6088426" y="375806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エラー患者データ</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取込前</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cxnSp>
        <p:nvCxnSpPr>
          <p:cNvPr id="157" name="カギ線コネクタ 156"/>
          <p:cNvCxnSpPr>
            <a:stCxn id="159" idx="4"/>
            <a:endCxn id="155" idx="1"/>
          </p:cNvCxnSpPr>
          <p:nvPr/>
        </p:nvCxnSpPr>
        <p:spPr>
          <a:xfrm>
            <a:off x="6068966" y="3509792"/>
            <a:ext cx="390544" cy="248272"/>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62" name="テキスト ボックス 161"/>
          <p:cNvSpPr txBox="1"/>
          <p:nvPr/>
        </p:nvSpPr>
        <p:spPr>
          <a:xfrm>
            <a:off x="5879628" y="3002097"/>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2</a:t>
            </a:r>
            <a:r>
              <a:rPr lang="en-US" altLang="ja-JP" sz="1050" kern="0" dirty="0" smtClean="0">
                <a:solidFill>
                  <a:srgbClr val="404040"/>
                </a:solidFill>
                <a:latin typeface="Meiryo UI" panose="020B0604030504040204" pitchFamily="50" charset="-128"/>
                <a:ea typeface="Meiryo UI" panose="020B0604030504040204" pitchFamily="50" charset="-128"/>
              </a:rPr>
              <a:t>-2:</a:t>
            </a:r>
            <a:r>
              <a:rPr lang="ja-JP" altLang="en-US" sz="1050" kern="0" dirty="0" smtClean="0">
                <a:solidFill>
                  <a:srgbClr val="404040"/>
                </a:solidFill>
                <a:latin typeface="Meiryo UI" panose="020B0604030504040204" pitchFamily="50" charset="-128"/>
                <a:ea typeface="Meiryo UI" panose="020B0604030504040204" pitchFamily="50" charset="-128"/>
              </a:rPr>
              <a:t>エラー患者データ</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取込前確認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66" name="フローチャート: データ 165"/>
          <p:cNvSpPr/>
          <p:nvPr/>
        </p:nvSpPr>
        <p:spPr>
          <a:xfrm>
            <a:off x="7193989" y="4245009"/>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取込</a:t>
            </a:r>
            <a:r>
              <a:rPr lang="ja-JP" altLang="en-US" sz="881" b="1" dirty="0" smtClean="0">
                <a:solidFill>
                  <a:schemeClr val="tx1"/>
                </a:solidFill>
                <a:latin typeface="Meiryo UI" panose="020B0604030504040204" pitchFamily="50" charset="-128"/>
                <a:ea typeface="Meiryo UI" panose="020B0604030504040204" pitchFamily="50" charset="-128"/>
              </a:rPr>
              <a:t>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（読込結果データ）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169" name="テキスト ボックス 168"/>
          <p:cNvSpPr txBox="1"/>
          <p:nvPr/>
        </p:nvSpPr>
        <p:spPr>
          <a:xfrm>
            <a:off x="7850747" y="3688265"/>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-5:MML</a:t>
            </a:r>
            <a:r>
              <a:rPr lang="ja-JP" altLang="en-US" sz="1050" kern="0" dirty="0" smtClean="0">
                <a:solidFill>
                  <a:srgbClr val="404040"/>
                </a:solidFill>
                <a:latin typeface="Meiryo UI" panose="020B0604030504040204" pitchFamily="50" charset="-128"/>
                <a:ea typeface="Meiryo UI" panose="020B0604030504040204" pitchFamily="50" charset="-128"/>
              </a:rPr>
              <a:t>ファイル読込</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70" name="テキスト ボックス 169"/>
          <p:cNvSpPr txBox="1"/>
          <p:nvPr/>
        </p:nvSpPr>
        <p:spPr>
          <a:xfrm>
            <a:off x="8638027" y="3887194"/>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-6:MML</a:t>
            </a:r>
            <a:r>
              <a:rPr lang="ja-JP" altLang="en-US" sz="1050" kern="0" dirty="0" smtClean="0">
                <a:solidFill>
                  <a:srgbClr val="404040"/>
                </a:solidFill>
                <a:latin typeface="Meiryo UI" panose="020B0604030504040204" pitchFamily="50" charset="-128"/>
                <a:ea typeface="Meiryo UI" panose="020B0604030504040204" pitchFamily="50" charset="-128"/>
              </a:rPr>
              <a:t>個別取込</a:t>
            </a:r>
            <a:r>
              <a:rPr lang="en-US" altLang="ja-JP" sz="1050" kern="0" dirty="0" smtClean="0">
                <a:solidFill>
                  <a:srgbClr val="404040"/>
                </a:solidFill>
                <a:latin typeface="Meiryo UI" panose="020B0604030504040204" pitchFamily="50" charset="-128"/>
                <a:ea typeface="Meiryo UI" panose="020B0604030504040204" pitchFamily="50" charset="-128"/>
              </a:rPr>
              <a:t/>
            </a:r>
            <a:br>
              <a:rPr lang="en-US" altLang="ja-JP" sz="1050" kern="0" dirty="0" smtClean="0">
                <a:solidFill>
                  <a:srgbClr val="404040"/>
                </a:solidFill>
                <a:latin typeface="Meiryo UI" panose="020B0604030504040204" pitchFamily="50" charset="-128"/>
                <a:ea typeface="Meiryo UI" panose="020B0604030504040204" pitchFamily="50" charset="-128"/>
              </a:rPr>
            </a:br>
            <a:r>
              <a:rPr lang="ja-JP" altLang="en-US" sz="1050" kern="0" dirty="0" smtClean="0">
                <a:solidFill>
                  <a:srgbClr val="404040"/>
                </a:solidFill>
                <a:latin typeface="Meiryo UI" panose="020B0604030504040204" pitchFamily="50" charset="-128"/>
                <a:ea typeface="Meiryo UI" panose="020B0604030504040204" pitchFamily="50" charset="-128"/>
              </a:rPr>
              <a:t>　　　　取込前確認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74" name="テキスト ボックス 73"/>
          <p:cNvSpPr txBox="1"/>
          <p:nvPr/>
        </p:nvSpPr>
        <p:spPr>
          <a:xfrm>
            <a:off x="8219829" y="2362368"/>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-2:Zip</a:t>
            </a:r>
            <a:r>
              <a:rPr lang="ja-JP" altLang="en-US" sz="1050" kern="0" dirty="0" smtClean="0">
                <a:solidFill>
                  <a:srgbClr val="404040"/>
                </a:solidFill>
                <a:latin typeface="Meiryo UI" panose="020B0604030504040204" pitchFamily="50" charset="-128"/>
                <a:ea typeface="Meiryo UI" panose="020B0604030504040204" pitchFamily="50" charset="-128"/>
              </a:rPr>
              <a:t>ファイル展開処理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78" name="テキスト ボックス 77"/>
          <p:cNvSpPr txBox="1"/>
          <p:nvPr/>
        </p:nvSpPr>
        <p:spPr>
          <a:xfrm>
            <a:off x="8221970" y="2633673"/>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-3:MML</a:t>
            </a:r>
            <a:r>
              <a:rPr lang="ja-JP" altLang="en-US" sz="1050" kern="0" dirty="0">
                <a:solidFill>
                  <a:srgbClr val="404040"/>
                </a:solidFill>
                <a:latin typeface="Meiryo UI" panose="020B0604030504040204" pitchFamily="50" charset="-128"/>
                <a:ea typeface="Meiryo UI" panose="020B0604030504040204" pitchFamily="50" charset="-128"/>
              </a:rPr>
              <a:t>ファイル</a:t>
            </a:r>
            <a:r>
              <a:rPr lang="ja-JP" altLang="en-US" sz="1050" kern="0" dirty="0" smtClean="0">
                <a:solidFill>
                  <a:srgbClr val="404040"/>
                </a:solidFill>
                <a:latin typeface="Meiryo UI" panose="020B0604030504040204" pitchFamily="50" charset="-128"/>
                <a:ea typeface="Meiryo UI" panose="020B0604030504040204" pitchFamily="50" charset="-128"/>
              </a:rPr>
              <a:t>一覧</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作成処理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91" name="カギ線コネクタ 90"/>
          <p:cNvCxnSpPr>
            <a:stCxn id="65" idx="4"/>
            <a:endCxn id="101" idx="2"/>
          </p:cNvCxnSpPr>
          <p:nvPr/>
        </p:nvCxnSpPr>
        <p:spPr>
          <a:xfrm flipV="1">
            <a:off x="2132835" y="5503577"/>
            <a:ext cx="373329" cy="569711"/>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0" name="カギ線コネクタ 99"/>
          <p:cNvCxnSpPr>
            <a:stCxn id="203" idx="4"/>
            <a:endCxn id="232" idx="2"/>
          </p:cNvCxnSpPr>
          <p:nvPr/>
        </p:nvCxnSpPr>
        <p:spPr>
          <a:xfrm flipV="1">
            <a:off x="6069319" y="5494975"/>
            <a:ext cx="126428" cy="580983"/>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04" name="線吹き出し 1 (枠付き) 103"/>
          <p:cNvSpPr/>
          <p:nvPr/>
        </p:nvSpPr>
        <p:spPr>
          <a:xfrm>
            <a:off x="1799506" y="1299613"/>
            <a:ext cx="1825740" cy="590387"/>
          </a:xfrm>
          <a:prstGeom prst="borderCallout1">
            <a:avLst>
              <a:gd name="adj1" fmla="val 30707"/>
              <a:gd name="adj2" fmla="val -956"/>
              <a:gd name="adj3" fmla="val -14399"/>
              <a:gd name="adj4" fmla="val -16015"/>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既実装済みの</a:t>
            </a:r>
            <a:r>
              <a:rPr kumimoji="1" lang="ja-JP" altLang="en-US" sz="1200" dirty="0" smtClean="0">
                <a:solidFill>
                  <a:schemeClr val="tx1"/>
                </a:solidFill>
                <a:latin typeface="Meiryo UI" panose="020B0604030504040204" pitchFamily="50" charset="-128"/>
                <a:ea typeface="Meiryo UI" panose="020B0604030504040204" pitchFamily="50" charset="-128"/>
              </a:rPr>
              <a:t>機能のため、</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本資料の説明対象外</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cxnSp>
        <p:nvCxnSpPr>
          <p:cNvPr id="106" name="カギ線コネクタ 105"/>
          <p:cNvCxnSpPr>
            <a:stCxn id="233" idx="4"/>
            <a:endCxn id="304" idx="2"/>
          </p:cNvCxnSpPr>
          <p:nvPr/>
        </p:nvCxnSpPr>
        <p:spPr>
          <a:xfrm flipV="1">
            <a:off x="8155671" y="5649644"/>
            <a:ext cx="772703" cy="420612"/>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13930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ext uri="{D42A27DB-BD31-4B8C-83A1-F6EECF244321}">
                <p14:modId xmlns:p14="http://schemas.microsoft.com/office/powerpoint/2010/main" val="3519909124"/>
              </p:ext>
            </p:extLst>
          </p:nvPr>
        </p:nvGraphicFramePr>
        <p:xfrm>
          <a:off x="296550" y="996152"/>
          <a:ext cx="9475604" cy="5405492"/>
        </p:xfrm>
        <a:graphic>
          <a:graphicData uri="http://schemas.openxmlformats.org/drawingml/2006/table">
            <a:tbl>
              <a:tblPr firstRow="1" bandRow="1">
                <a:tableStyleId>{5940675A-B579-460E-94D1-54222C63F5DA}</a:tableStyleId>
              </a:tblPr>
              <a:tblGrid>
                <a:gridCol w="3480320">
                  <a:extLst>
                    <a:ext uri="{9D8B030D-6E8A-4147-A177-3AD203B41FA5}">
                      <a16:colId xmlns:a16="http://schemas.microsoft.com/office/drawing/2014/main" val="2601570289"/>
                    </a:ext>
                  </a:extLst>
                </a:gridCol>
                <a:gridCol w="5995284">
                  <a:extLst>
                    <a:ext uri="{9D8B030D-6E8A-4147-A177-3AD203B41FA5}">
                      <a16:colId xmlns:a16="http://schemas.microsoft.com/office/drawing/2014/main" val="2240442798"/>
                    </a:ext>
                  </a:extLst>
                </a:gridCol>
              </a:tblGrid>
              <a:tr h="265525">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r>
                        <a:rPr lang="ja-JP" altLang="en-US" sz="1200" b="1" kern="0" dirty="0" smtClean="0">
                          <a:solidFill>
                            <a:srgbClr val="404040"/>
                          </a:solidFill>
                          <a:latin typeface="Meiryo UI" panose="020B0604030504040204" pitchFamily="50" charset="-128"/>
                          <a:ea typeface="Meiryo UI" panose="020B0604030504040204" pitchFamily="50" charset="-128"/>
                        </a:rPr>
                        <a:t>作成機能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solidFill>
                      <a:schemeClr val="tx1">
                        <a:lumMod val="20000"/>
                        <a:lumOff val="80000"/>
                      </a:schemeClr>
                    </a:solidFill>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利活用観点での機能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03776297"/>
                  </a:ext>
                </a:extLst>
              </a:tr>
              <a:tr h="442542">
                <a:tc rowSpan="2">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solidFill>
                      <a:schemeClr val="tx1">
                        <a:lumMod val="20000"/>
                        <a:lumOff val="80000"/>
                      </a:schemeClr>
                    </a:solidFill>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r>
                        <a:rPr lang="ja-JP" altLang="en-US" sz="1200" b="1" kern="0" dirty="0" smtClean="0">
                          <a:solidFill>
                            <a:srgbClr val="404040"/>
                          </a:solidFill>
                          <a:latin typeface="Meiryo UI" panose="020B0604030504040204" pitchFamily="50" charset="-128"/>
                          <a:ea typeface="Meiryo UI" panose="020B0604030504040204" pitchFamily="50" charset="-128"/>
                        </a:rPr>
                        <a:t>断面</a:t>
                      </a: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作成</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19844006"/>
                  </a:ext>
                </a:extLst>
              </a:tr>
              <a:tr h="4688630">
                <a:tc vMerge="1">
                  <a:txBody>
                    <a:bodyPr/>
                    <a:lstStyle/>
                    <a:p>
                      <a:endParaRPr kumimoji="1" lang="ja-JP" altLang="en-US"/>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kumimoji="1" lang="ja-JP" altLang="en-US" sz="1200" dirty="0" smtClean="0"/>
                    </a:p>
                  </a:txBody>
                  <a:tcPr/>
                </a:tc>
                <a:extLst>
                  <a:ext uri="{0D108BD9-81ED-4DB2-BD59-A6C34878D82A}">
                    <a16:rowId xmlns:a16="http://schemas.microsoft.com/office/drawing/2014/main" val="3692651362"/>
                  </a:ext>
                </a:extLst>
              </a:tr>
            </a:tbl>
          </a:graphicData>
        </a:graphic>
      </p:graphicFrame>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妥当性確認</a:t>
            </a:r>
            <a:r>
              <a:rPr lang="ja-JP" altLang="en-US" sz="1800" b="1" dirty="0">
                <a:latin typeface="Meiryo UI" panose="020B0604030504040204" pitchFamily="50" charset="-128"/>
                <a:ea typeface="Meiryo UI" panose="020B0604030504040204" pitchFamily="50" charset="-128"/>
              </a:rPr>
              <a:t>のデータフロー　</a:t>
            </a:r>
            <a:r>
              <a:rPr lang="en-US" altLang="ja-JP" sz="1800" b="1" dirty="0">
                <a:latin typeface="Meiryo UI" panose="020B0604030504040204" pitchFamily="50" charset="-128"/>
                <a:ea typeface="Meiryo UI" panose="020B0604030504040204" pitchFamily="50" charset="-128"/>
              </a:rPr>
              <a:t>-</a:t>
            </a:r>
            <a:r>
              <a:rPr lang="ja-JP" altLang="en-US" sz="1800" b="1" dirty="0" smtClean="0">
                <a:latin typeface="Meiryo UI" panose="020B0604030504040204" pitchFamily="50" charset="-128"/>
                <a:ea typeface="Meiryo UI" panose="020B0604030504040204" pitchFamily="50" charset="-128"/>
              </a:rPr>
              <a:t>二次利用</a:t>
            </a:r>
            <a:r>
              <a:rPr lang="en-US" altLang="ja-JP" sz="1800" b="1" dirty="0" smtClean="0">
                <a:latin typeface="Meiryo UI" panose="020B0604030504040204" pitchFamily="50" charset="-128"/>
                <a:ea typeface="Meiryo UI" panose="020B0604030504040204" pitchFamily="50" charset="-128"/>
              </a:rPr>
              <a:t>DB(</a:t>
            </a:r>
            <a:r>
              <a:rPr lang="ja-JP" altLang="en-US" sz="1800" b="1" dirty="0" smtClean="0">
                <a:latin typeface="Meiryo UI" panose="020B0604030504040204" pitchFamily="50" charset="-128"/>
                <a:ea typeface="Meiryo UI" panose="020B0604030504040204" pitchFamily="50" charset="-128"/>
              </a:rPr>
              <a:t>断面</a:t>
            </a:r>
            <a:r>
              <a:rPr lang="en-US" altLang="ja-JP" sz="1800" b="1" dirty="0" smtClean="0">
                <a:latin typeface="Meiryo UI" panose="020B0604030504040204" pitchFamily="50" charset="-128"/>
                <a:ea typeface="Meiryo UI" panose="020B0604030504040204" pitchFamily="50" charset="-128"/>
              </a:rPr>
              <a:t>)</a:t>
            </a:r>
            <a:r>
              <a:rPr lang="ja-JP" altLang="en-US" sz="1800" b="1" dirty="0" smtClean="0">
                <a:latin typeface="Meiryo UI" panose="020B0604030504040204" pitchFamily="50" charset="-128"/>
                <a:ea typeface="Meiryo UI" panose="020B0604030504040204" pitchFamily="50" charset="-128"/>
              </a:rPr>
              <a:t>作成機能</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断面</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作成機能の妥当性確認に関するデータフローは以下の通り。</a:t>
            </a:r>
            <a:endParaRPr lang="en-US" altLang="ja-JP" dirty="0">
              <a:latin typeface="Meiryo UI" panose="020B0604030504040204" pitchFamily="50" charset="-128"/>
              <a:ea typeface="Meiryo UI" panose="020B0604030504040204" pitchFamily="50" charset="-128"/>
            </a:endParaRPr>
          </a:p>
        </p:txBody>
      </p:sp>
      <p:sp>
        <p:nvSpPr>
          <p:cNvPr id="65" name="フローチャート: 磁気ディスク 64"/>
          <p:cNvSpPr/>
          <p:nvPr/>
        </p:nvSpPr>
        <p:spPr>
          <a:xfrm>
            <a:off x="1390667" y="5819297"/>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二次利用</a:t>
            </a:r>
            <a:r>
              <a:rPr kumimoji="1" lang="en-US" altLang="ja-JP" sz="1100" b="1" dirty="0" smtClean="0">
                <a:solidFill>
                  <a:schemeClr val="tx2">
                    <a:lumMod val="75000"/>
                    <a:lumOff val="25000"/>
                  </a:schemeClr>
                </a:solidFill>
              </a:rPr>
              <a:t/>
            </a:r>
            <a:br>
              <a:rPr kumimoji="1" lang="en-US" altLang="ja-JP" sz="1100" b="1" dirty="0" smtClean="0">
                <a:solidFill>
                  <a:schemeClr val="tx2">
                    <a:lumMod val="75000"/>
                    <a:lumOff val="25000"/>
                  </a:schemeClr>
                </a:solidFill>
              </a:rPr>
            </a:br>
            <a:r>
              <a:rPr kumimoji="1" lang="en-US" altLang="ja-JP" sz="1100" b="1" dirty="0" smtClean="0">
                <a:solidFill>
                  <a:schemeClr val="tx2">
                    <a:lumMod val="75000"/>
                    <a:lumOff val="25000"/>
                  </a:schemeClr>
                </a:solidFill>
              </a:rPr>
              <a:t>DB</a:t>
            </a:r>
            <a:endParaRPr kumimoji="1" lang="ja-JP" altLang="en-US" sz="1200" b="1" dirty="0">
              <a:solidFill>
                <a:schemeClr val="tx2">
                  <a:lumMod val="75000"/>
                  <a:lumOff val="25000"/>
                </a:schemeClr>
              </a:solidFill>
            </a:endParaRPr>
          </a:p>
        </p:txBody>
      </p:sp>
      <p:sp>
        <p:nvSpPr>
          <p:cNvPr id="66" name="フローチャート: 磁気ディスク 65"/>
          <p:cNvSpPr/>
          <p:nvPr/>
        </p:nvSpPr>
        <p:spPr>
          <a:xfrm>
            <a:off x="1383414" y="378482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取込前</a:t>
            </a:r>
            <a:r>
              <a:rPr kumimoji="1" lang="en-US" altLang="ja-JP" sz="1200" b="1" dirty="0" smtClean="0">
                <a:solidFill>
                  <a:schemeClr val="tx2">
                    <a:lumMod val="75000"/>
                    <a:lumOff val="25000"/>
                  </a:schemeClr>
                </a:solidFill>
              </a:rPr>
              <a:t/>
            </a:r>
            <a:br>
              <a:rPr kumimoji="1" lang="en-US" altLang="ja-JP" sz="1200" b="1" dirty="0" smtClean="0">
                <a:solidFill>
                  <a:schemeClr val="tx2">
                    <a:lumMod val="75000"/>
                    <a:lumOff val="25000"/>
                  </a:schemeClr>
                </a:solidFill>
              </a:rPr>
            </a:br>
            <a:r>
              <a:rPr kumimoji="1" lang="ja-JP" altLang="en-US" sz="1200" b="1" dirty="0" smtClean="0">
                <a:solidFill>
                  <a:schemeClr val="tx2">
                    <a:lumMod val="75000"/>
                    <a:lumOff val="25000"/>
                  </a:schemeClr>
                </a:solidFill>
              </a:rPr>
              <a:t>確認</a:t>
            </a:r>
            <a:r>
              <a:rPr kumimoji="1" lang="en-US" altLang="ja-JP" sz="1200" b="1" dirty="0" smtClean="0">
                <a:solidFill>
                  <a:schemeClr val="tx2">
                    <a:lumMod val="75000"/>
                    <a:lumOff val="25000"/>
                  </a:schemeClr>
                </a:solidFill>
              </a:rPr>
              <a:t>DB</a:t>
            </a:r>
            <a:endParaRPr kumimoji="1" lang="ja-JP" altLang="en-US" sz="1400" b="1" dirty="0">
              <a:solidFill>
                <a:schemeClr val="tx2">
                  <a:lumMod val="75000"/>
                  <a:lumOff val="25000"/>
                </a:schemeClr>
              </a:solidFill>
            </a:endParaRPr>
          </a:p>
        </p:txBody>
      </p:sp>
      <p:sp>
        <p:nvSpPr>
          <p:cNvPr id="67" name="フローチャート: 磁気ディスク 66"/>
          <p:cNvSpPr/>
          <p:nvPr/>
        </p:nvSpPr>
        <p:spPr>
          <a:xfrm>
            <a:off x="836650" y="2678354"/>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一時表</a:t>
            </a:r>
            <a:endParaRPr kumimoji="1" lang="ja-JP" altLang="en-US" sz="1200" b="1" dirty="0">
              <a:solidFill>
                <a:schemeClr val="tx2">
                  <a:lumMod val="75000"/>
                  <a:lumOff val="25000"/>
                </a:schemeClr>
              </a:solidFill>
            </a:endParaRPr>
          </a:p>
        </p:txBody>
      </p:sp>
      <p:cxnSp>
        <p:nvCxnSpPr>
          <p:cNvPr id="68" name="カギ線コネクタ 67"/>
          <p:cNvCxnSpPr>
            <a:stCxn id="67" idx="3"/>
            <a:endCxn id="66" idx="1"/>
          </p:cNvCxnSpPr>
          <p:nvPr/>
        </p:nvCxnSpPr>
        <p:spPr>
          <a:xfrm rot="16200000" flipH="1">
            <a:off x="1188739" y="3219065"/>
            <a:ext cx="584471" cy="547048"/>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9" name="フローチャート: 磁気ディスク 68"/>
          <p:cNvSpPr/>
          <p:nvPr/>
        </p:nvSpPr>
        <p:spPr>
          <a:xfrm>
            <a:off x="369880" y="378482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取扱不可</a:t>
            </a:r>
            <a:r>
              <a:rPr kumimoji="1" lang="en-US" altLang="ja-JP" sz="1200" b="1" dirty="0" smtClean="0">
                <a:solidFill>
                  <a:schemeClr val="tx2">
                    <a:lumMod val="75000"/>
                    <a:lumOff val="25000"/>
                  </a:schemeClr>
                </a:solidFill>
              </a:rPr>
              <a:t/>
            </a:r>
            <a:br>
              <a:rPr kumimoji="1" lang="en-US" altLang="ja-JP" sz="1200" b="1" dirty="0" smtClean="0">
                <a:solidFill>
                  <a:schemeClr val="tx2">
                    <a:lumMod val="75000"/>
                    <a:lumOff val="25000"/>
                  </a:schemeClr>
                </a:solidFill>
              </a:rPr>
            </a:br>
            <a:r>
              <a:rPr lang="en-US" altLang="ja-JP" sz="1200" b="1" dirty="0">
                <a:solidFill>
                  <a:schemeClr val="tx2">
                    <a:lumMod val="75000"/>
                    <a:lumOff val="25000"/>
                  </a:schemeClr>
                </a:solidFill>
              </a:rPr>
              <a:t>DB</a:t>
            </a:r>
            <a:endParaRPr kumimoji="1" lang="ja-JP" altLang="en-US" sz="1400" b="1" dirty="0">
              <a:solidFill>
                <a:schemeClr val="tx2">
                  <a:lumMod val="75000"/>
                  <a:lumOff val="25000"/>
                </a:schemeClr>
              </a:solidFill>
            </a:endParaRPr>
          </a:p>
        </p:txBody>
      </p:sp>
      <p:cxnSp>
        <p:nvCxnSpPr>
          <p:cNvPr id="75" name="カギ線コネクタ 74"/>
          <p:cNvCxnSpPr>
            <a:stCxn id="67" idx="3"/>
            <a:endCxn id="69" idx="1"/>
          </p:cNvCxnSpPr>
          <p:nvPr/>
        </p:nvCxnSpPr>
        <p:spPr>
          <a:xfrm rot="5400000">
            <a:off x="681972" y="3259346"/>
            <a:ext cx="584471" cy="466486"/>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カギ線コネクタ 76"/>
          <p:cNvCxnSpPr>
            <a:stCxn id="66" idx="3"/>
            <a:endCxn id="65" idx="1"/>
          </p:cNvCxnSpPr>
          <p:nvPr/>
        </p:nvCxnSpPr>
        <p:spPr>
          <a:xfrm>
            <a:off x="1754498" y="4307029"/>
            <a:ext cx="7253" cy="1512268"/>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6" name="テキスト ボックス 85"/>
          <p:cNvSpPr txBox="1"/>
          <p:nvPr/>
        </p:nvSpPr>
        <p:spPr>
          <a:xfrm>
            <a:off x="1248976" y="3214972"/>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0</a:t>
            </a:r>
            <a:r>
              <a:rPr lang="en-US" altLang="ja-JP" sz="1050" kern="0" dirty="0" smtClean="0">
                <a:solidFill>
                  <a:srgbClr val="404040"/>
                </a:solidFill>
                <a:latin typeface="Meiryo UI" panose="020B0604030504040204" pitchFamily="50" charset="-128"/>
                <a:ea typeface="Meiryo UI" panose="020B0604030504040204" pitchFamily="50" charset="-128"/>
              </a:rPr>
              <a:t>-2:</a:t>
            </a:r>
            <a:r>
              <a:rPr lang="ja-JP" altLang="en-US" sz="1050" kern="0" dirty="0" smtClean="0">
                <a:solidFill>
                  <a:srgbClr val="404040"/>
                </a:solidFill>
                <a:latin typeface="Meiryo UI" panose="020B0604030504040204" pitchFamily="50" charset="-128"/>
                <a:ea typeface="Meiryo UI" panose="020B0604030504040204" pitchFamily="50" charset="-128"/>
              </a:rPr>
              <a:t>仕訳処理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87" name="フローチャート: 磁気ディスク 86"/>
          <p:cNvSpPr/>
          <p:nvPr/>
        </p:nvSpPr>
        <p:spPr>
          <a:xfrm>
            <a:off x="836082" y="142110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smtClean="0">
                <a:solidFill>
                  <a:schemeClr val="tx2">
                    <a:lumMod val="75000"/>
                    <a:lumOff val="25000"/>
                  </a:schemeClr>
                </a:solidFill>
              </a:rPr>
              <a:t>NAS</a:t>
            </a:r>
            <a:endParaRPr kumimoji="1" lang="ja-JP" altLang="en-US" sz="1400" b="1" dirty="0">
              <a:solidFill>
                <a:schemeClr val="tx2">
                  <a:lumMod val="75000"/>
                  <a:lumOff val="25000"/>
                </a:schemeClr>
              </a:solidFill>
            </a:endParaRPr>
          </a:p>
        </p:txBody>
      </p:sp>
      <p:cxnSp>
        <p:nvCxnSpPr>
          <p:cNvPr id="88" name="カギ線コネクタ 76"/>
          <p:cNvCxnSpPr>
            <a:stCxn id="87" idx="3"/>
            <a:endCxn id="67" idx="1"/>
          </p:cNvCxnSpPr>
          <p:nvPr/>
        </p:nvCxnSpPr>
        <p:spPr>
          <a:xfrm>
            <a:off x="1207166" y="1943308"/>
            <a:ext cx="284" cy="735046"/>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0" name="テキスト ボックス 89"/>
          <p:cNvSpPr txBox="1"/>
          <p:nvPr/>
        </p:nvSpPr>
        <p:spPr>
          <a:xfrm>
            <a:off x="1264878" y="1954355"/>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0-1:</a:t>
            </a:r>
            <a:r>
              <a:rPr lang="ja-JP" altLang="en-US" sz="1050" kern="0" dirty="0" smtClean="0">
                <a:solidFill>
                  <a:srgbClr val="404040"/>
                </a:solidFill>
                <a:latin typeface="Meiryo UI" panose="020B0604030504040204" pitchFamily="50" charset="-128"/>
                <a:ea typeface="Meiryo UI" panose="020B0604030504040204" pitchFamily="50" charset="-128"/>
              </a:rPr>
              <a:t>蓄積</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紐付処理</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オプトアウト削除処理を含む</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処理中のエラー情報はエラーログ</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テーブルに格納される</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92" name="テキスト ボックス 91"/>
          <p:cNvSpPr txBox="1"/>
          <p:nvPr/>
        </p:nvSpPr>
        <p:spPr>
          <a:xfrm>
            <a:off x="1829072" y="4465866"/>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0-4:</a:t>
            </a:r>
            <a:r>
              <a:rPr lang="ja-JP" altLang="en-US" sz="1050" kern="0" dirty="0" smtClean="0">
                <a:solidFill>
                  <a:srgbClr val="404040"/>
                </a:solidFill>
                <a:latin typeface="Meiryo UI" panose="020B0604030504040204" pitchFamily="50" charset="-128"/>
                <a:ea typeface="Meiryo UI" panose="020B0604030504040204" pitchFamily="50" charset="-128"/>
              </a:rPr>
              <a:t>二次利用</a:t>
            </a:r>
            <a:r>
              <a:rPr lang="en-US" altLang="ja-JP" sz="1050" kern="0" dirty="0" smtClean="0">
                <a:solidFill>
                  <a:srgbClr val="404040"/>
                </a:solidFill>
                <a:latin typeface="Meiryo UI" panose="020B0604030504040204" pitchFamily="50" charset="-128"/>
                <a:ea typeface="Meiryo UI" panose="020B0604030504040204" pitchFamily="50" charset="-128"/>
              </a:rPr>
              <a:t>DB</a:t>
            </a:r>
            <a:r>
              <a:rPr lang="ja-JP" altLang="en-US" sz="1050" kern="0" dirty="0" smtClean="0">
                <a:solidFill>
                  <a:srgbClr val="404040"/>
                </a:solidFill>
                <a:latin typeface="Meiryo UI" panose="020B0604030504040204" pitchFamily="50" charset="-128"/>
                <a:ea typeface="Meiryo UI" panose="020B0604030504040204" pitchFamily="50" charset="-128"/>
              </a:rPr>
              <a:t>登録</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取込前確認の結果承認後に実施</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オプトアウト削除処理を含む</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93" name="フローチャート: 磁気ディスク 92"/>
          <p:cNvSpPr/>
          <p:nvPr/>
        </p:nvSpPr>
        <p:spPr>
          <a:xfrm>
            <a:off x="2867750" y="378482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zh-TW" altLang="en-US" sz="1200" b="1" dirty="0">
                <a:solidFill>
                  <a:schemeClr val="tx2">
                    <a:lumMod val="75000"/>
                    <a:lumOff val="25000"/>
                  </a:schemeClr>
                </a:solidFill>
              </a:rPr>
              <a:t>未通知</a:t>
            </a:r>
            <a:r>
              <a:rPr lang="zh-TW" altLang="en-US" sz="1200" b="1" dirty="0" smtClean="0">
                <a:solidFill>
                  <a:schemeClr val="tx2">
                    <a:lumMod val="75000"/>
                    <a:lumOff val="25000"/>
                  </a:schemeClr>
                </a:solidFill>
              </a:rPr>
              <a:t>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a:t>
            </a:r>
            <a:r>
              <a:rPr lang="zh-TW" altLang="en-US" sz="1200" b="1" dirty="0">
                <a:solidFill>
                  <a:schemeClr val="tx2">
                    <a:lumMod val="75000"/>
                    <a:lumOff val="25000"/>
                  </a:schemeClr>
                </a:solidFill>
              </a:rPr>
              <a:t>結果</a:t>
            </a:r>
            <a:endParaRPr kumimoji="1" lang="ja-JP" altLang="en-US" sz="1400" b="1" dirty="0">
              <a:solidFill>
                <a:schemeClr val="tx2">
                  <a:lumMod val="75000"/>
                  <a:lumOff val="25000"/>
                </a:schemeClr>
              </a:solidFill>
            </a:endParaRPr>
          </a:p>
        </p:txBody>
      </p:sp>
      <p:cxnSp>
        <p:nvCxnSpPr>
          <p:cNvPr id="94" name="カギ線コネクタ 76"/>
          <p:cNvCxnSpPr>
            <a:stCxn id="66" idx="4"/>
            <a:endCxn id="93" idx="2"/>
          </p:cNvCxnSpPr>
          <p:nvPr/>
        </p:nvCxnSpPr>
        <p:spPr>
          <a:xfrm>
            <a:off x="2125582" y="4045927"/>
            <a:ext cx="742168" cy="0"/>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9" name="テキスト ボックス 98"/>
          <p:cNvSpPr txBox="1"/>
          <p:nvPr/>
        </p:nvSpPr>
        <p:spPr>
          <a:xfrm>
            <a:off x="2035788" y="3604498"/>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0</a:t>
            </a:r>
            <a:r>
              <a:rPr lang="en-US" altLang="ja-JP" sz="1050" kern="0" dirty="0" smtClean="0">
                <a:solidFill>
                  <a:srgbClr val="404040"/>
                </a:solidFill>
                <a:latin typeface="Meiryo UI" panose="020B0604030504040204" pitchFamily="50" charset="-128"/>
                <a:ea typeface="Meiryo UI" panose="020B0604030504040204" pitchFamily="50" charset="-128"/>
              </a:rPr>
              <a:t>-3:</a:t>
            </a:r>
            <a:r>
              <a:rPr lang="ja-JP" altLang="en-US" sz="1050" kern="0" dirty="0" smtClean="0">
                <a:solidFill>
                  <a:srgbClr val="404040"/>
                </a:solidFill>
                <a:latin typeface="Meiryo UI" panose="020B0604030504040204" pitchFamily="50" charset="-128"/>
                <a:ea typeface="Meiryo UI" panose="020B0604030504040204" pitchFamily="50" charset="-128"/>
              </a:rPr>
              <a:t>取込前</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確認処理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01" name="フローチャート: 磁気ディスク 100"/>
          <p:cNvSpPr/>
          <p:nvPr/>
        </p:nvSpPr>
        <p:spPr>
          <a:xfrm>
            <a:off x="2872162" y="5063933"/>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最終</a:t>
            </a:r>
            <a:endParaRPr lang="en-US" altLang="ja-JP"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未通知有無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a:t>
            </a:r>
            <a:r>
              <a:rPr lang="zh-TW" altLang="en-US" sz="1200" b="1" dirty="0">
                <a:solidFill>
                  <a:schemeClr val="tx2">
                    <a:lumMod val="75000"/>
                    <a:lumOff val="25000"/>
                  </a:schemeClr>
                </a:solidFill>
              </a:rPr>
              <a:t>結果</a:t>
            </a:r>
            <a:endParaRPr kumimoji="1" lang="ja-JP" altLang="en-US" sz="1400" b="1" dirty="0">
              <a:solidFill>
                <a:schemeClr val="tx2">
                  <a:lumMod val="75000"/>
                  <a:lumOff val="25000"/>
                </a:schemeClr>
              </a:solidFill>
            </a:endParaRPr>
          </a:p>
        </p:txBody>
      </p:sp>
      <p:sp>
        <p:nvSpPr>
          <p:cNvPr id="103" name="テキスト ボックス 102"/>
          <p:cNvSpPr txBox="1"/>
          <p:nvPr/>
        </p:nvSpPr>
        <p:spPr>
          <a:xfrm>
            <a:off x="2606748" y="5709801"/>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0-5:</a:t>
            </a:r>
            <a:r>
              <a:rPr lang="ja-JP" altLang="en-US" sz="1050" kern="0" dirty="0" smtClean="0">
                <a:solidFill>
                  <a:srgbClr val="404040"/>
                </a:solidFill>
                <a:latin typeface="Meiryo UI" panose="020B0604030504040204" pitchFamily="50" charset="-128"/>
                <a:ea typeface="Meiryo UI" panose="020B0604030504040204" pitchFamily="50" charset="-128"/>
              </a:rPr>
              <a:t>取込後</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確認処理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34" name="フローチャート: 磁気ディスク 133"/>
          <p:cNvSpPr/>
          <p:nvPr/>
        </p:nvSpPr>
        <p:spPr>
          <a:xfrm>
            <a:off x="5718525" y="5061433"/>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最終</a:t>
            </a:r>
            <a:r>
              <a:rPr lang="zh-TW" altLang="en-US" sz="1200" b="1" dirty="0" smtClean="0">
                <a:solidFill>
                  <a:schemeClr val="tx2">
                    <a:lumMod val="75000"/>
                    <a:lumOff val="25000"/>
                  </a:schemeClr>
                </a:solidFill>
              </a:rPr>
              <a:t>未通知有無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確認結果</a:t>
            </a:r>
            <a:endParaRPr lang="en-US" altLang="zh-TW" sz="1200" b="1" dirty="0" smtClean="0">
              <a:solidFill>
                <a:schemeClr val="tx2">
                  <a:lumMod val="75000"/>
                  <a:lumOff val="25000"/>
                </a:schemeClr>
              </a:solidFill>
            </a:endParaRPr>
          </a:p>
          <a:p>
            <a:pPr algn="ctr"/>
            <a:r>
              <a:rPr kumimoji="1" lang="en-US" altLang="ja-JP" sz="1200" b="1" dirty="0" smtClean="0">
                <a:solidFill>
                  <a:schemeClr val="tx2">
                    <a:lumMod val="75000"/>
                    <a:lumOff val="25000"/>
                  </a:schemeClr>
                </a:solidFill>
              </a:rPr>
              <a:t>(</a:t>
            </a:r>
            <a:r>
              <a:rPr kumimoji="1" lang="ja-JP" altLang="en-US" sz="1200" b="1" dirty="0" smtClean="0">
                <a:solidFill>
                  <a:schemeClr val="tx2">
                    <a:lumMod val="75000"/>
                    <a:lumOff val="25000"/>
                  </a:schemeClr>
                </a:solidFill>
              </a:rPr>
              <a:t>断面</a:t>
            </a:r>
            <a:r>
              <a:rPr kumimoji="1" lang="en-US" altLang="ja-JP" sz="1200" b="1" dirty="0" smtClean="0">
                <a:solidFill>
                  <a:schemeClr val="tx2">
                    <a:lumMod val="75000"/>
                    <a:lumOff val="25000"/>
                  </a:schemeClr>
                </a:solidFill>
              </a:rPr>
              <a:t>)</a:t>
            </a:r>
            <a:endParaRPr kumimoji="1" lang="ja-JP" altLang="en-US" sz="1400" b="1" dirty="0">
              <a:solidFill>
                <a:schemeClr val="tx2">
                  <a:lumMod val="75000"/>
                  <a:lumOff val="25000"/>
                </a:schemeClr>
              </a:solidFill>
            </a:endParaRPr>
          </a:p>
        </p:txBody>
      </p:sp>
      <p:sp>
        <p:nvSpPr>
          <p:cNvPr id="146" name="テキスト ボックス 145"/>
          <p:cNvSpPr txBox="1"/>
          <p:nvPr/>
        </p:nvSpPr>
        <p:spPr>
          <a:xfrm>
            <a:off x="3917869" y="4844027"/>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1</a:t>
            </a:r>
            <a:r>
              <a:rPr lang="en-US" altLang="ja-JP" sz="1050" kern="0" dirty="0" smtClean="0">
                <a:solidFill>
                  <a:srgbClr val="404040"/>
                </a:solidFill>
                <a:latin typeface="Meiryo UI" panose="020B0604030504040204" pitchFamily="50" charset="-128"/>
                <a:ea typeface="Meiryo UI" panose="020B0604030504040204" pitchFamily="50" charset="-128"/>
              </a:rPr>
              <a:t>-2:</a:t>
            </a:r>
            <a:r>
              <a:rPr lang="ja-JP" altLang="en-US" sz="1050" kern="0" dirty="0" smtClean="0">
                <a:solidFill>
                  <a:srgbClr val="404040"/>
                </a:solidFill>
                <a:latin typeface="Meiryo UI" panose="020B0604030504040204" pitchFamily="50" charset="-128"/>
                <a:ea typeface="Meiryo UI" panose="020B0604030504040204" pitchFamily="50" charset="-128"/>
              </a:rPr>
              <a:t>最終未通知有無</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確認結果テーブルコピー</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47" name="フローチャート: 磁気ディスク 146"/>
          <p:cNvSpPr/>
          <p:nvPr/>
        </p:nvSpPr>
        <p:spPr>
          <a:xfrm>
            <a:off x="2867750" y="268973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エラーログ</a:t>
            </a:r>
            <a:endParaRPr lang="en-US" altLang="ja-JP" sz="1200" b="1" dirty="0" smtClean="0">
              <a:solidFill>
                <a:schemeClr val="tx2">
                  <a:lumMod val="75000"/>
                  <a:lumOff val="25000"/>
                </a:schemeClr>
              </a:solidFill>
            </a:endParaRPr>
          </a:p>
          <a:p>
            <a:pPr algn="ctr"/>
            <a:r>
              <a:rPr kumimoji="1" lang="ja-JP" altLang="en-US" sz="1200" b="1" dirty="0">
                <a:solidFill>
                  <a:schemeClr val="tx2">
                    <a:lumMod val="75000"/>
                    <a:lumOff val="25000"/>
                  </a:schemeClr>
                </a:solidFill>
              </a:rPr>
              <a:t>二次</a:t>
            </a:r>
            <a:r>
              <a:rPr kumimoji="1" lang="ja-JP" altLang="en-US" sz="1200" b="1" dirty="0" smtClean="0">
                <a:solidFill>
                  <a:schemeClr val="tx2">
                    <a:lumMod val="75000"/>
                    <a:lumOff val="25000"/>
                  </a:schemeClr>
                </a:solidFill>
              </a:rPr>
              <a:t>利用</a:t>
            </a:r>
            <a:r>
              <a:rPr kumimoji="1" lang="en-US" altLang="ja-JP" sz="1200" b="1" dirty="0" smtClean="0">
                <a:solidFill>
                  <a:schemeClr val="tx2">
                    <a:lumMod val="75000"/>
                    <a:lumOff val="25000"/>
                  </a:schemeClr>
                </a:solidFill>
              </a:rPr>
              <a:t>DB</a:t>
            </a:r>
            <a:r>
              <a:rPr kumimoji="1" lang="ja-JP" altLang="en-US" sz="1200" b="1" dirty="0" smtClean="0">
                <a:solidFill>
                  <a:schemeClr val="tx2">
                    <a:lumMod val="75000"/>
                    <a:lumOff val="25000"/>
                  </a:schemeClr>
                </a:solidFill>
              </a:rPr>
              <a:t>情報</a:t>
            </a:r>
            <a:endParaRPr kumimoji="1" lang="ja-JP" altLang="en-US" sz="1400" b="1" dirty="0">
              <a:solidFill>
                <a:schemeClr val="tx2">
                  <a:lumMod val="75000"/>
                  <a:lumOff val="25000"/>
                </a:schemeClr>
              </a:solidFill>
            </a:endParaRPr>
          </a:p>
        </p:txBody>
      </p:sp>
      <p:cxnSp>
        <p:nvCxnSpPr>
          <p:cNvPr id="148" name="カギ線コネクタ 76"/>
          <p:cNvCxnSpPr>
            <a:stCxn id="67" idx="4"/>
            <a:endCxn id="147" idx="2"/>
          </p:cNvCxnSpPr>
          <p:nvPr/>
        </p:nvCxnSpPr>
        <p:spPr>
          <a:xfrm>
            <a:off x="1578250" y="2939354"/>
            <a:ext cx="1289500" cy="11482"/>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4" name="フローチャート: 磁気ディスク 153"/>
          <p:cNvSpPr/>
          <p:nvPr/>
        </p:nvSpPr>
        <p:spPr>
          <a:xfrm>
            <a:off x="5718525" y="2692768"/>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履歴管理</a:t>
            </a:r>
            <a:endParaRPr lang="en-US" altLang="ja-JP" sz="1200" b="1" dirty="0" smtClean="0">
              <a:solidFill>
                <a:schemeClr val="tx2">
                  <a:lumMod val="75000"/>
                  <a:lumOff val="25000"/>
                </a:schemeClr>
              </a:solidFill>
            </a:endParaRPr>
          </a:p>
        </p:txBody>
      </p:sp>
      <p:sp>
        <p:nvSpPr>
          <p:cNvPr id="158" name="テキスト ボックス 157"/>
          <p:cNvSpPr txBox="1"/>
          <p:nvPr/>
        </p:nvSpPr>
        <p:spPr>
          <a:xfrm>
            <a:off x="3917869" y="2539030"/>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1</a:t>
            </a:r>
            <a:r>
              <a:rPr lang="en-US" altLang="ja-JP" sz="1050" kern="0" dirty="0" smtClean="0">
                <a:solidFill>
                  <a:srgbClr val="404040"/>
                </a:solidFill>
                <a:latin typeface="Meiryo UI" panose="020B0604030504040204" pitchFamily="50" charset="-128"/>
                <a:ea typeface="Meiryo UI" panose="020B0604030504040204" pitchFamily="50" charset="-128"/>
              </a:rPr>
              <a:t>-1:</a:t>
            </a:r>
            <a:r>
              <a:rPr lang="ja-JP" altLang="en-US" sz="1050" kern="0" dirty="0" smtClean="0">
                <a:solidFill>
                  <a:srgbClr val="404040"/>
                </a:solidFill>
                <a:latin typeface="Meiryo UI" panose="020B0604030504040204" pitchFamily="50" charset="-128"/>
                <a:ea typeface="Meiryo UI" panose="020B0604030504040204" pitchFamily="50" charset="-128"/>
              </a:rPr>
              <a:t>エラー患者</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　　　履歴管理への蓄積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70" name="カギ線コネクタ 76"/>
          <p:cNvCxnSpPr>
            <a:stCxn id="147" idx="4"/>
            <a:endCxn id="154" idx="2"/>
          </p:cNvCxnSpPr>
          <p:nvPr/>
        </p:nvCxnSpPr>
        <p:spPr>
          <a:xfrm>
            <a:off x="3609918" y="2950836"/>
            <a:ext cx="2108607" cy="3034"/>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4" name="カギ線コネクタ 76"/>
          <p:cNvCxnSpPr>
            <a:stCxn id="101" idx="4"/>
            <a:endCxn id="134" idx="2"/>
          </p:cNvCxnSpPr>
          <p:nvPr/>
        </p:nvCxnSpPr>
        <p:spPr>
          <a:xfrm flipV="1">
            <a:off x="3614330" y="5322535"/>
            <a:ext cx="2104195" cy="2500"/>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9" name="線吹き出し 1 (枠付き) 78"/>
          <p:cNvSpPr/>
          <p:nvPr/>
        </p:nvSpPr>
        <p:spPr>
          <a:xfrm>
            <a:off x="5197677" y="1792646"/>
            <a:ext cx="2737726" cy="767158"/>
          </a:xfrm>
          <a:prstGeom prst="borderCallout1">
            <a:avLst>
              <a:gd name="adj1" fmla="val 100734"/>
              <a:gd name="adj2" fmla="val 17660"/>
              <a:gd name="adj3" fmla="val 122829"/>
              <a:gd name="adj4" fmla="val 1676"/>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エラーログ上</a:t>
            </a:r>
            <a:r>
              <a:rPr lang="ja-JP" altLang="en-US" sz="1200" dirty="0">
                <a:solidFill>
                  <a:schemeClr val="tx1"/>
                </a:solidFill>
                <a:latin typeface="Meiryo UI" panose="020B0604030504040204" pitchFamily="50" charset="-128"/>
                <a:ea typeface="Meiryo UI" panose="020B0604030504040204" pitchFamily="50" charset="-128"/>
              </a:rPr>
              <a:t>に存在する患者</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a:solidFill>
                  <a:schemeClr val="tx1"/>
                </a:solidFill>
                <a:latin typeface="Meiryo UI" panose="020B0604030504040204" pitchFamily="50" charset="-128"/>
                <a:ea typeface="Meiryo UI" panose="020B0604030504040204" pitchFamily="50" charset="-128"/>
              </a:rPr>
              <a:t>のうち</a:t>
            </a:r>
            <a:r>
              <a:rPr lang="ja-JP" altLang="en-US" sz="1200" dirty="0" smtClean="0">
                <a:solidFill>
                  <a:schemeClr val="tx1"/>
                </a:solidFill>
                <a:latin typeface="Meiryo UI" panose="020B0604030504040204" pitchFamily="50" charset="-128"/>
                <a:ea typeface="Meiryo UI" panose="020B0604030504040204" pitchFamily="50" charset="-128"/>
              </a:rPr>
              <a:t>、</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エラー</a:t>
            </a:r>
            <a:r>
              <a:rPr lang="ja-JP" altLang="en-US" sz="1200" dirty="0">
                <a:solidFill>
                  <a:schemeClr val="tx1"/>
                </a:solidFill>
                <a:latin typeface="Meiryo UI" panose="020B0604030504040204" pitchFamily="50" charset="-128"/>
                <a:ea typeface="Meiryo UI" panose="020B0604030504040204" pitchFamily="50" charset="-128"/>
              </a:rPr>
              <a:t>患者履歴管理テーブルに未登録の患者を</a:t>
            </a:r>
            <a:r>
              <a:rPr lang="ja-JP" altLang="en-US" sz="1200" dirty="0" smtClean="0">
                <a:solidFill>
                  <a:schemeClr val="tx1"/>
                </a:solidFill>
                <a:latin typeface="Meiryo UI" panose="020B0604030504040204" pitchFamily="50" charset="-128"/>
                <a:ea typeface="Meiryo UI" panose="020B0604030504040204" pitchFamily="50" charset="-128"/>
              </a:rPr>
              <a:t>追加する。</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80" name="線吹き出し 1 (枠付き) 79"/>
          <p:cNvSpPr/>
          <p:nvPr/>
        </p:nvSpPr>
        <p:spPr>
          <a:xfrm>
            <a:off x="4249822" y="3356904"/>
            <a:ext cx="2125342" cy="1233066"/>
          </a:xfrm>
          <a:prstGeom prst="borderCallout1">
            <a:avLst>
              <a:gd name="adj1" fmla="val 101579"/>
              <a:gd name="adj2" fmla="val 33289"/>
              <a:gd name="adj3" fmla="val 121236"/>
              <a:gd name="adj4" fmla="val 6233"/>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二次利用</a:t>
            </a:r>
            <a:r>
              <a:rPr kumimoji="1" lang="en-US" altLang="ja-JP" sz="1200" dirty="0" smtClean="0">
                <a:solidFill>
                  <a:schemeClr val="tx1"/>
                </a:solidFill>
                <a:latin typeface="Meiryo UI" panose="020B0604030504040204" pitchFamily="50" charset="-128"/>
                <a:ea typeface="Meiryo UI" panose="020B0604030504040204" pitchFamily="50" charset="-128"/>
              </a:rPr>
              <a:t>DB</a:t>
            </a:r>
            <a:r>
              <a:rPr kumimoji="1" lang="ja-JP" altLang="en-US" sz="1200" dirty="0" smtClean="0">
                <a:solidFill>
                  <a:schemeClr val="tx1"/>
                </a:solidFill>
                <a:latin typeface="Meiryo UI" panose="020B0604030504040204" pitchFamily="50" charset="-128"/>
                <a:ea typeface="Meiryo UI" panose="020B0604030504040204" pitchFamily="50" charset="-128"/>
              </a:rPr>
              <a:t>作成機能の</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取込後確認結果である</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最終未通知有無確認結果</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テーブルをコピーする。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kumimoji="1" lang="en-US" altLang="ja-JP" sz="1200" dirty="0" smtClean="0">
                <a:solidFill>
                  <a:schemeClr val="tx1"/>
                </a:solidFill>
                <a:latin typeface="Meiryo UI" panose="020B0604030504040204" pitchFamily="50" charset="-128"/>
                <a:ea typeface="Meiryo UI" panose="020B0604030504040204" pitchFamily="50" charset="-128"/>
              </a:rPr>
              <a:t>※</a:t>
            </a:r>
            <a:r>
              <a:rPr kumimoji="1" lang="ja-JP" altLang="en-US" sz="1200" dirty="0" smtClean="0">
                <a:solidFill>
                  <a:schemeClr val="tx1"/>
                </a:solidFill>
                <a:latin typeface="Meiryo UI" panose="020B0604030504040204" pitchFamily="50" charset="-128"/>
                <a:ea typeface="Meiryo UI" panose="020B0604030504040204" pitchFamily="50" charset="-128"/>
              </a:rPr>
              <a:t>二次利用</a:t>
            </a:r>
            <a:r>
              <a:rPr kumimoji="1" lang="en-US" altLang="ja-JP" sz="1200" dirty="0" smtClean="0">
                <a:solidFill>
                  <a:schemeClr val="tx1"/>
                </a:solidFill>
                <a:latin typeface="Meiryo UI" panose="020B0604030504040204" pitchFamily="50" charset="-128"/>
                <a:ea typeface="Meiryo UI" panose="020B0604030504040204" pitchFamily="50" charset="-128"/>
              </a:rPr>
              <a:t>DB</a:t>
            </a:r>
            <a:r>
              <a:rPr kumimoji="1" lang="ja-JP" altLang="en-US" sz="1200" dirty="0" smtClean="0">
                <a:solidFill>
                  <a:schemeClr val="tx1"/>
                </a:solidFill>
                <a:latin typeface="Meiryo UI" panose="020B0604030504040204" pitchFamily="50" charset="-128"/>
                <a:ea typeface="Meiryo UI" panose="020B0604030504040204" pitchFamily="50" charset="-128"/>
              </a:rPr>
              <a:t>の</a:t>
            </a:r>
            <a:r>
              <a:rPr lang="ja-JP" altLang="en-US" sz="1200" dirty="0" smtClean="0">
                <a:solidFill>
                  <a:schemeClr val="tx1"/>
                </a:solidFill>
                <a:latin typeface="Meiryo UI" panose="020B0604030504040204" pitchFamily="50" charset="-128"/>
                <a:ea typeface="Meiryo UI" panose="020B0604030504040204" pitchFamily="50" charset="-128"/>
              </a:rPr>
              <a:t>取込機能から</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　 独立させることが目的</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37" name="フローチャート: 磁気ディスク 36"/>
          <p:cNvSpPr/>
          <p:nvPr/>
        </p:nvSpPr>
        <p:spPr>
          <a:xfrm>
            <a:off x="8603936" y="5823027"/>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二次利用</a:t>
            </a:r>
            <a:r>
              <a:rPr kumimoji="1" lang="en-US" altLang="ja-JP" sz="1100" b="1" dirty="0" smtClean="0">
                <a:solidFill>
                  <a:schemeClr val="tx2">
                    <a:lumMod val="75000"/>
                    <a:lumOff val="25000"/>
                  </a:schemeClr>
                </a:solidFill>
              </a:rPr>
              <a:t/>
            </a:r>
            <a:br>
              <a:rPr kumimoji="1" lang="en-US" altLang="ja-JP" sz="1100" b="1" dirty="0" smtClean="0">
                <a:solidFill>
                  <a:schemeClr val="tx2">
                    <a:lumMod val="75000"/>
                    <a:lumOff val="25000"/>
                  </a:schemeClr>
                </a:solidFill>
              </a:rPr>
            </a:br>
            <a:r>
              <a:rPr kumimoji="1" lang="en-US" altLang="ja-JP" sz="1100" b="1" dirty="0" smtClean="0">
                <a:solidFill>
                  <a:schemeClr val="tx2">
                    <a:lumMod val="75000"/>
                    <a:lumOff val="25000"/>
                  </a:schemeClr>
                </a:solidFill>
              </a:rPr>
              <a:t>DB(</a:t>
            </a:r>
            <a:r>
              <a:rPr kumimoji="1" lang="ja-JP" altLang="en-US" sz="1100" b="1" dirty="0" smtClean="0">
                <a:solidFill>
                  <a:schemeClr val="tx2">
                    <a:lumMod val="75000"/>
                    <a:lumOff val="25000"/>
                  </a:schemeClr>
                </a:solidFill>
              </a:rPr>
              <a:t>断面</a:t>
            </a:r>
            <a:r>
              <a:rPr kumimoji="1" lang="en-US" altLang="ja-JP" sz="1100" b="1" dirty="0" smtClean="0">
                <a:solidFill>
                  <a:schemeClr val="tx2">
                    <a:lumMod val="75000"/>
                    <a:lumOff val="25000"/>
                  </a:schemeClr>
                </a:solidFill>
              </a:rPr>
              <a:t>)</a:t>
            </a:r>
            <a:endParaRPr kumimoji="1" lang="ja-JP" altLang="en-US" sz="1200" b="1" dirty="0">
              <a:solidFill>
                <a:schemeClr val="tx2">
                  <a:lumMod val="75000"/>
                  <a:lumOff val="25000"/>
                </a:schemeClr>
              </a:solidFill>
            </a:endParaRPr>
          </a:p>
        </p:txBody>
      </p:sp>
      <p:cxnSp>
        <p:nvCxnSpPr>
          <p:cNvPr id="38" name="カギ線コネクタ 37"/>
          <p:cNvCxnSpPr>
            <a:stCxn id="65" idx="4"/>
            <a:endCxn id="37" idx="2"/>
          </p:cNvCxnSpPr>
          <p:nvPr/>
        </p:nvCxnSpPr>
        <p:spPr>
          <a:xfrm>
            <a:off x="2132835" y="6080399"/>
            <a:ext cx="6471101" cy="3730"/>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テキスト ボックス 38"/>
          <p:cNvSpPr txBox="1"/>
          <p:nvPr/>
        </p:nvSpPr>
        <p:spPr>
          <a:xfrm>
            <a:off x="6766352" y="5815668"/>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1-4:</a:t>
            </a:r>
            <a:r>
              <a:rPr lang="ja-JP" altLang="en-US" sz="1050" kern="0" dirty="0" smtClean="0">
                <a:solidFill>
                  <a:srgbClr val="404040"/>
                </a:solidFill>
                <a:latin typeface="Meiryo UI" panose="020B0604030504040204" pitchFamily="50" charset="-128"/>
                <a:ea typeface="Meiryo UI" panose="020B0604030504040204" pitchFamily="50" charset="-128"/>
              </a:rPr>
              <a:t>二次利用</a:t>
            </a:r>
            <a:r>
              <a:rPr lang="en-US" altLang="ja-JP" sz="1050" kern="0" dirty="0" smtClean="0">
                <a:solidFill>
                  <a:srgbClr val="404040"/>
                </a:solidFill>
                <a:latin typeface="Meiryo UI" panose="020B0604030504040204" pitchFamily="50" charset="-128"/>
                <a:ea typeface="Meiryo UI" panose="020B0604030504040204" pitchFamily="50" charset="-128"/>
              </a:rPr>
              <a:t>DB(</a:t>
            </a:r>
            <a:r>
              <a:rPr lang="ja-JP" altLang="en-US" sz="1050" kern="0" dirty="0" smtClean="0">
                <a:solidFill>
                  <a:srgbClr val="404040"/>
                </a:solidFill>
                <a:latin typeface="Meiryo UI" panose="020B0604030504040204" pitchFamily="50" charset="-128"/>
                <a:ea typeface="Meiryo UI" panose="020B0604030504040204" pitchFamily="50" charset="-128"/>
              </a:rPr>
              <a:t>断面</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作成</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46" name="フローチャート: 磁気ディスク 45"/>
          <p:cNvSpPr/>
          <p:nvPr/>
        </p:nvSpPr>
        <p:spPr>
          <a:xfrm>
            <a:off x="8603936" y="5059012"/>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利活用可能</a:t>
            </a:r>
            <a:endParaRPr lang="en-US" altLang="ja-JP" sz="1200" b="1" dirty="0" smtClean="0">
              <a:solidFill>
                <a:schemeClr val="tx2">
                  <a:lumMod val="75000"/>
                  <a:lumOff val="25000"/>
                </a:schemeClr>
              </a:solidFill>
            </a:endParaRPr>
          </a:p>
          <a:p>
            <a:pPr algn="ctr"/>
            <a:r>
              <a:rPr kumimoji="1" lang="ja-JP" altLang="en-US" sz="1200" b="1" dirty="0" smtClean="0">
                <a:solidFill>
                  <a:schemeClr val="tx2">
                    <a:lumMod val="75000"/>
                    <a:lumOff val="25000"/>
                  </a:schemeClr>
                </a:solidFill>
              </a:rPr>
              <a:t>患者</a:t>
            </a:r>
            <a:r>
              <a:rPr kumimoji="1" lang="en-US" altLang="ja-JP" sz="1200" b="1" dirty="0" smtClean="0">
                <a:solidFill>
                  <a:schemeClr val="tx2">
                    <a:lumMod val="75000"/>
                    <a:lumOff val="25000"/>
                  </a:schemeClr>
                </a:solidFill>
              </a:rPr>
              <a:t>ID</a:t>
            </a:r>
            <a:endParaRPr kumimoji="1" lang="ja-JP" altLang="en-US" sz="1400" b="1" dirty="0">
              <a:solidFill>
                <a:schemeClr val="tx2">
                  <a:lumMod val="75000"/>
                  <a:lumOff val="25000"/>
                </a:schemeClr>
              </a:solidFill>
            </a:endParaRPr>
          </a:p>
        </p:txBody>
      </p:sp>
      <p:cxnSp>
        <p:nvCxnSpPr>
          <p:cNvPr id="47" name="カギ線コネクタ 46"/>
          <p:cNvCxnSpPr>
            <a:stCxn id="134" idx="4"/>
            <a:endCxn id="46" idx="2"/>
          </p:cNvCxnSpPr>
          <p:nvPr/>
        </p:nvCxnSpPr>
        <p:spPr>
          <a:xfrm flipV="1">
            <a:off x="6460693" y="5320114"/>
            <a:ext cx="2143243" cy="2421"/>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8" name="テキスト ボックス 47"/>
          <p:cNvSpPr txBox="1"/>
          <p:nvPr/>
        </p:nvSpPr>
        <p:spPr>
          <a:xfrm>
            <a:off x="6766352" y="4841479"/>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1-3:</a:t>
            </a:r>
            <a:r>
              <a:rPr lang="ja-JP" altLang="en-US" sz="1050" kern="0" dirty="0" smtClean="0">
                <a:solidFill>
                  <a:srgbClr val="404040"/>
                </a:solidFill>
                <a:latin typeface="Meiryo UI" panose="020B0604030504040204" pitchFamily="50" charset="-128"/>
                <a:ea typeface="Meiryo UI" panose="020B0604030504040204" pitchFamily="50" charset="-128"/>
              </a:rPr>
              <a:t>利活用可能患者</a:t>
            </a:r>
            <a:r>
              <a:rPr lang="en-US" altLang="ja-JP" sz="1050" kern="0" dirty="0" smtClean="0">
                <a:solidFill>
                  <a:srgbClr val="404040"/>
                </a:solidFill>
                <a:latin typeface="Meiryo UI" panose="020B0604030504040204" pitchFamily="50" charset="-128"/>
                <a:ea typeface="Meiryo UI" panose="020B0604030504040204" pitchFamily="50" charset="-128"/>
              </a:rPr>
              <a:t>ID</a:t>
            </a: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テーブル作成</a:t>
            </a:r>
            <a:endParaRPr lang="en-US" altLang="ja-JP" sz="1050" kern="0" dirty="0" smtClean="0">
              <a:solidFill>
                <a:srgbClr val="404040"/>
              </a:solidFill>
              <a:latin typeface="Meiryo UI" panose="020B0604030504040204" pitchFamily="50" charset="-128"/>
              <a:ea typeface="Meiryo UI" panose="020B0604030504040204" pitchFamily="50" charset="-128"/>
            </a:endParaRPr>
          </a:p>
        </p:txBody>
      </p:sp>
      <p:sp>
        <p:nvSpPr>
          <p:cNvPr id="44" name="線吹き出し 1 (枠付き) 43"/>
          <p:cNvSpPr/>
          <p:nvPr/>
        </p:nvSpPr>
        <p:spPr>
          <a:xfrm>
            <a:off x="6553554" y="3097972"/>
            <a:ext cx="3127409" cy="1497902"/>
          </a:xfrm>
          <a:prstGeom prst="borderCallout1">
            <a:avLst>
              <a:gd name="adj1" fmla="val 101579"/>
              <a:gd name="adj2" fmla="val 33289"/>
              <a:gd name="adj3" fmla="val 116449"/>
              <a:gd name="adj4" fmla="val 15105"/>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最終未通知有無確認結果</a:t>
            </a:r>
            <a:r>
              <a:rPr lang="en-US" altLang="ja-JP" sz="1200"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rPr>
              <a:t>断面</a:t>
            </a:r>
            <a:r>
              <a:rPr lang="en-US" altLang="ja-JP" sz="1200" dirty="0" smtClean="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テーブルから妥当性確認で利用する利活用可能患者</a:t>
            </a:r>
            <a:r>
              <a:rPr lang="en-US" altLang="ja-JP" sz="1200" dirty="0" smtClean="0">
                <a:solidFill>
                  <a:schemeClr val="tx1"/>
                </a:solidFill>
                <a:latin typeface="Meiryo UI" panose="020B0604030504040204" pitchFamily="50" charset="-128"/>
                <a:ea typeface="Meiryo UI" panose="020B0604030504040204" pitchFamily="50" charset="-128"/>
              </a:rPr>
              <a:t>ID</a:t>
            </a:r>
          </a:p>
          <a:p>
            <a:r>
              <a:rPr lang="ja-JP" altLang="en-US" sz="1200" dirty="0" smtClean="0">
                <a:solidFill>
                  <a:schemeClr val="tx1"/>
                </a:solidFill>
                <a:latin typeface="Meiryo UI" panose="020B0604030504040204" pitchFamily="50" charset="-128"/>
                <a:ea typeface="Meiryo UI" panose="020B0604030504040204" pitchFamily="50" charset="-128"/>
              </a:rPr>
              <a:t>テーブルを作成する。</a:t>
            </a:r>
            <a:endParaRPr lang="ja-JP" altLang="en-US" sz="1200" dirty="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それと合わせて二次</a:t>
            </a:r>
            <a:r>
              <a:rPr lang="ja-JP" altLang="en-US" sz="1200" dirty="0">
                <a:solidFill>
                  <a:schemeClr val="tx1"/>
                </a:solidFill>
                <a:latin typeface="Meiryo UI" panose="020B0604030504040204" pitchFamily="50" charset="-128"/>
                <a:ea typeface="Meiryo UI" panose="020B0604030504040204" pitchFamily="50" charset="-128"/>
              </a:rPr>
              <a:t>利用</a:t>
            </a:r>
            <a:r>
              <a:rPr lang="en-US" altLang="ja-JP" sz="1200" dirty="0">
                <a:solidFill>
                  <a:schemeClr val="tx1"/>
                </a:solidFill>
                <a:latin typeface="Meiryo UI" panose="020B0604030504040204" pitchFamily="50" charset="-128"/>
                <a:ea typeface="Meiryo UI" panose="020B0604030504040204" pitchFamily="50" charset="-128"/>
              </a:rPr>
              <a:t>DB(</a:t>
            </a:r>
            <a:r>
              <a:rPr lang="ja-JP" altLang="en-US" sz="1200" dirty="0">
                <a:solidFill>
                  <a:schemeClr val="tx1"/>
                </a:solidFill>
                <a:latin typeface="Meiryo UI" panose="020B0604030504040204" pitchFamily="50" charset="-128"/>
                <a:ea typeface="Meiryo UI" panose="020B0604030504040204" pitchFamily="50" charset="-128"/>
              </a:rPr>
              <a:t>断面</a:t>
            </a:r>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テーブル</a:t>
            </a:r>
            <a:r>
              <a:rPr lang="ja-JP" altLang="en-US" sz="1200" dirty="0" smtClean="0">
                <a:solidFill>
                  <a:schemeClr val="tx1"/>
                </a:solidFill>
                <a:latin typeface="Meiryo UI" panose="020B0604030504040204" pitchFamily="50" charset="-128"/>
                <a:ea typeface="Meiryo UI" panose="020B0604030504040204" pitchFamily="50" charset="-128"/>
              </a:rPr>
              <a:t>を</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作成</a:t>
            </a:r>
            <a:r>
              <a:rPr lang="ja-JP" altLang="en-US" sz="1200" dirty="0">
                <a:solidFill>
                  <a:schemeClr val="tx1"/>
                </a:solidFill>
                <a:latin typeface="Meiryo UI" panose="020B0604030504040204" pitchFamily="50" charset="-128"/>
                <a:ea typeface="Meiryo UI" panose="020B0604030504040204" pitchFamily="50" charset="-128"/>
              </a:rPr>
              <a:t>する。</a:t>
            </a:r>
          </a:p>
          <a:p>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利活用観点での機能で利用するデータ</a:t>
            </a:r>
            <a:r>
              <a:rPr lang="ja-JP" altLang="en-US" sz="1200" dirty="0" smtClean="0">
                <a:solidFill>
                  <a:schemeClr val="tx1"/>
                </a:solidFill>
                <a:latin typeface="Meiryo UI" panose="020B0604030504040204" pitchFamily="50" charset="-128"/>
                <a:ea typeface="Meiryo UI" panose="020B0604030504040204" pitchFamily="50" charset="-128"/>
              </a:rPr>
              <a:t>の</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　 </a:t>
            </a:r>
            <a:r>
              <a:rPr lang="ja-JP" altLang="en-US" sz="1200" dirty="0" smtClean="0">
                <a:solidFill>
                  <a:schemeClr val="tx1"/>
                </a:solidFill>
                <a:latin typeface="Meiryo UI" panose="020B0604030504040204" pitchFamily="50" charset="-128"/>
                <a:ea typeface="Meiryo UI" panose="020B0604030504040204" pitchFamily="50" charset="-128"/>
              </a:rPr>
              <a:t>断面</a:t>
            </a:r>
            <a:r>
              <a:rPr lang="ja-JP" altLang="en-US" sz="1200" dirty="0">
                <a:solidFill>
                  <a:schemeClr val="tx1"/>
                </a:solidFill>
                <a:latin typeface="Meiryo UI" panose="020B0604030504040204" pitchFamily="50" charset="-128"/>
                <a:ea typeface="Meiryo UI" panose="020B0604030504040204" pitchFamily="50" charset="-128"/>
              </a:rPr>
              <a:t>を揃えることが目的</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cxnSp>
        <p:nvCxnSpPr>
          <p:cNvPr id="52" name="カギ線コネクタ 51"/>
          <p:cNvCxnSpPr>
            <a:stCxn id="65" idx="4"/>
            <a:endCxn id="101" idx="2"/>
          </p:cNvCxnSpPr>
          <p:nvPr/>
        </p:nvCxnSpPr>
        <p:spPr>
          <a:xfrm flipV="1">
            <a:off x="2132835" y="5325035"/>
            <a:ext cx="739327" cy="755364"/>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56" name="グループ化 55"/>
          <p:cNvGrpSpPr/>
          <p:nvPr/>
        </p:nvGrpSpPr>
        <p:grpSpPr>
          <a:xfrm>
            <a:off x="373343" y="4770824"/>
            <a:ext cx="945450" cy="1519608"/>
            <a:chOff x="8168455" y="4168700"/>
            <a:chExt cx="945450" cy="1519608"/>
          </a:xfrm>
        </p:grpSpPr>
        <p:sp>
          <p:nvSpPr>
            <p:cNvPr id="57" name="正方形/長方形 56">
              <a:extLst>
                <a:ext uri="{FF2B5EF4-FFF2-40B4-BE49-F238E27FC236}">
                  <a16:creationId xmlns:a16="http://schemas.microsoft.com/office/drawing/2014/main" id="{B63D4596-3D34-CF16-5DA8-EFDC1CCE79D0}"/>
                </a:ext>
              </a:extLst>
            </p:cNvPr>
            <p:cNvSpPr/>
            <p:nvPr/>
          </p:nvSpPr>
          <p:spPr>
            <a:xfrm>
              <a:off x="8168455" y="4168700"/>
              <a:ext cx="945450" cy="1519608"/>
            </a:xfrm>
            <a:prstGeom prst="rect">
              <a:avLst/>
            </a:prstGeom>
            <a:solidFill>
              <a:schemeClr val="bg1"/>
            </a:solidFill>
            <a:ln w="6350">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latin typeface="Meiryo UI" panose="020B0604030504040204" pitchFamily="50" charset="-128"/>
                  <a:ea typeface="Meiryo UI" panose="020B0604030504040204" pitchFamily="50" charset="-128"/>
                </a:rPr>
                <a:t>凡例</a:t>
              </a:r>
            </a:p>
          </p:txBody>
        </p:sp>
        <p:sp>
          <p:nvSpPr>
            <p:cNvPr id="58" name="フローチャート: 磁気ディスク 57"/>
            <p:cNvSpPr/>
            <p:nvPr/>
          </p:nvSpPr>
          <p:spPr>
            <a:xfrm>
              <a:off x="8260678" y="4474282"/>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受託事業</a:t>
              </a:r>
              <a:endParaRPr kumimoji="1" lang="ja-JP" altLang="en-US" sz="1200" b="1" dirty="0">
                <a:solidFill>
                  <a:schemeClr val="tx2">
                    <a:lumMod val="75000"/>
                    <a:lumOff val="25000"/>
                  </a:schemeClr>
                </a:solidFill>
              </a:endParaRPr>
            </a:p>
          </p:txBody>
        </p:sp>
        <p:sp>
          <p:nvSpPr>
            <p:cNvPr id="59" name="フローチャート: 磁気ディスク 58"/>
            <p:cNvSpPr/>
            <p:nvPr/>
          </p:nvSpPr>
          <p:spPr>
            <a:xfrm>
              <a:off x="8260678" y="5093993"/>
              <a:ext cx="741600" cy="522000"/>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認定事業</a:t>
              </a:r>
              <a:endParaRPr kumimoji="1" lang="ja-JP" altLang="en-US" sz="1200" b="1" dirty="0">
                <a:solidFill>
                  <a:schemeClr val="tx2">
                    <a:lumMod val="75000"/>
                    <a:lumOff val="25000"/>
                  </a:schemeClr>
                </a:solidFill>
              </a:endParaRPr>
            </a:p>
          </p:txBody>
        </p:sp>
      </p:grpSp>
    </p:spTree>
    <p:extLst>
      <p:ext uri="{BB962C8B-B14F-4D97-AF65-F5344CB8AC3E}">
        <p14:creationId xmlns:p14="http://schemas.microsoft.com/office/powerpoint/2010/main" val="37878560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ext uri="{D42A27DB-BD31-4B8C-83A1-F6EECF244321}">
                <p14:modId xmlns:p14="http://schemas.microsoft.com/office/powerpoint/2010/main" val="3125060815"/>
              </p:ext>
            </p:extLst>
          </p:nvPr>
        </p:nvGraphicFramePr>
        <p:xfrm>
          <a:off x="296550" y="996152"/>
          <a:ext cx="9475604" cy="5420150"/>
        </p:xfrm>
        <a:graphic>
          <a:graphicData uri="http://schemas.openxmlformats.org/drawingml/2006/table">
            <a:tbl>
              <a:tblPr firstRow="1" bandRow="1">
                <a:tableStyleId>{5940675A-B579-460E-94D1-54222C63F5DA}</a:tableStyleId>
              </a:tblPr>
              <a:tblGrid>
                <a:gridCol w="1523704">
                  <a:extLst>
                    <a:ext uri="{9D8B030D-6E8A-4147-A177-3AD203B41FA5}">
                      <a16:colId xmlns:a16="http://schemas.microsoft.com/office/drawing/2014/main" val="2601570289"/>
                    </a:ext>
                  </a:extLst>
                </a:gridCol>
                <a:gridCol w="7951900">
                  <a:extLst>
                    <a:ext uri="{9D8B030D-6E8A-4147-A177-3AD203B41FA5}">
                      <a16:colId xmlns:a16="http://schemas.microsoft.com/office/drawing/2014/main" val="2278357493"/>
                    </a:ext>
                  </a:extLst>
                </a:gridCol>
              </a:tblGrid>
              <a:tr h="265525">
                <a:tc gridSpan="2">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利活用観点での機能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extLst>
                  <a:ext uri="{0D108BD9-81ED-4DB2-BD59-A6C34878D82A}">
                    <a16:rowId xmlns:a16="http://schemas.microsoft.com/office/drawing/2014/main" val="1403776297"/>
                  </a:ext>
                </a:extLst>
              </a:tr>
              <a:tr h="442542">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p>
                    <a:p>
                      <a:pPr marL="0" marR="0" lvl="0" indent="0" algn="ctr" defTabSz="484862" rtl="0" eaLnBrk="1" fontAlgn="auto" latinLnBrk="0" hangingPunct="1">
                        <a:lnSpc>
                          <a:spcPct val="100000"/>
                        </a:lnSpc>
                        <a:spcBef>
                          <a:spcPts val="0"/>
                        </a:spcBef>
                        <a:spcAft>
                          <a:spcPts val="0"/>
                        </a:spcAft>
                        <a:buClrTx/>
                        <a:buSzTx/>
                        <a:buFontTx/>
                        <a:buNone/>
                        <a:tabLst/>
                        <a:defRPr/>
                      </a:pP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断面</a:t>
                      </a: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作成</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データマート作成</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19844006"/>
                  </a:ext>
                </a:extLst>
              </a:tr>
              <a:tr h="4688630">
                <a:tc gridSpan="2">
                  <a:txBody>
                    <a:bodyPr/>
                    <a:lstStyle/>
                    <a:p>
                      <a:endParaRPr kumimoji="1" lang="ja-JP" altLang="en-US" dirty="0"/>
                    </a:p>
                  </a:txBody>
                  <a:tcPr/>
                </a:tc>
                <a:tc hMerge="1">
                  <a:txBody>
                    <a:bodyPr/>
                    <a:lstStyle/>
                    <a:p>
                      <a:endParaRPr kumimoji="1" lang="ja-JP" altLang="en-US"/>
                    </a:p>
                  </a:txBody>
                  <a:tcPr/>
                </a:tc>
                <a:extLst>
                  <a:ext uri="{0D108BD9-81ED-4DB2-BD59-A6C34878D82A}">
                    <a16:rowId xmlns:a16="http://schemas.microsoft.com/office/drawing/2014/main" val="3692651362"/>
                  </a:ext>
                </a:extLst>
              </a:tr>
            </a:tbl>
          </a:graphicData>
        </a:graphic>
      </p:graphicFrame>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妥当性確認</a:t>
            </a:r>
            <a:r>
              <a:rPr lang="ja-JP" altLang="en-US" sz="1800" b="1" dirty="0">
                <a:latin typeface="Meiryo UI" panose="020B0604030504040204" pitchFamily="50" charset="-128"/>
                <a:ea typeface="Meiryo UI" panose="020B0604030504040204" pitchFamily="50" charset="-128"/>
              </a:rPr>
              <a:t>のデータフロー　</a:t>
            </a:r>
            <a:r>
              <a:rPr lang="en-US" altLang="ja-JP" sz="1800" b="1" dirty="0">
                <a:latin typeface="Meiryo UI" panose="020B0604030504040204" pitchFamily="50" charset="-128"/>
                <a:ea typeface="Meiryo UI" panose="020B0604030504040204" pitchFamily="50" charset="-128"/>
              </a:rPr>
              <a:t>-</a:t>
            </a:r>
            <a:r>
              <a:rPr lang="ja-JP" altLang="en-US" sz="1800" b="1" dirty="0" smtClean="0">
                <a:latin typeface="Meiryo UI" panose="020B0604030504040204" pitchFamily="50" charset="-128"/>
                <a:ea typeface="Meiryo UI" panose="020B0604030504040204" pitchFamily="50" charset="-128"/>
              </a:rPr>
              <a:t>エラー患者データ作成処理</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エラー患者情報作成</a:t>
            </a:r>
            <a:r>
              <a:rPr lang="ja-JP" altLang="en-US" dirty="0">
                <a:latin typeface="Meiryo UI" panose="020B0604030504040204" pitchFamily="50" charset="-128"/>
                <a:ea typeface="Meiryo UI" panose="020B0604030504040204" pitchFamily="50" charset="-128"/>
              </a:rPr>
              <a:t>処理の妥当性確認に関するデータフローは以下の通り。</a:t>
            </a:r>
            <a:endParaRPr lang="en-US" altLang="ja-JP" dirty="0">
              <a:latin typeface="Meiryo UI" panose="020B0604030504040204" pitchFamily="50" charset="-128"/>
              <a:ea typeface="Meiryo UI" panose="020B0604030504040204" pitchFamily="50" charset="-128"/>
            </a:endParaRPr>
          </a:p>
        </p:txBody>
      </p:sp>
      <p:cxnSp>
        <p:nvCxnSpPr>
          <p:cNvPr id="129" name="カギ線コネクタ 128"/>
          <p:cNvCxnSpPr>
            <a:stCxn id="33" idx="4"/>
            <a:endCxn id="159" idx="2"/>
          </p:cNvCxnSpPr>
          <p:nvPr/>
        </p:nvCxnSpPr>
        <p:spPr>
          <a:xfrm flipV="1">
            <a:off x="1340344" y="3118864"/>
            <a:ext cx="756161" cy="3869"/>
          </a:xfrm>
          <a:prstGeom prst="bentConnector3">
            <a:avLst>
              <a:gd name="adj1" fmla="val 50000"/>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45" name="直線コネクタ 144"/>
          <p:cNvCxnSpPr/>
          <p:nvPr/>
        </p:nvCxnSpPr>
        <p:spPr>
          <a:xfrm>
            <a:off x="1811962" y="1725433"/>
            <a:ext cx="0" cy="466741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54" name="フローチャート: 磁気ディスク 153"/>
          <p:cNvSpPr/>
          <p:nvPr/>
        </p:nvSpPr>
        <p:spPr>
          <a:xfrm>
            <a:off x="599768" y="1922161"/>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履歴管理</a:t>
            </a:r>
            <a:endParaRPr lang="en-US" altLang="ja-JP" sz="1200" b="1" dirty="0" smtClean="0">
              <a:solidFill>
                <a:schemeClr val="tx2">
                  <a:lumMod val="75000"/>
                  <a:lumOff val="25000"/>
                </a:schemeClr>
              </a:solidFill>
            </a:endParaRPr>
          </a:p>
        </p:txBody>
      </p:sp>
      <p:sp>
        <p:nvSpPr>
          <p:cNvPr id="159" name="フローチャート: 磁気ディスク 158"/>
          <p:cNvSpPr/>
          <p:nvPr/>
        </p:nvSpPr>
        <p:spPr>
          <a:xfrm>
            <a:off x="2096505" y="2857762"/>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a:t>
            </a:r>
            <a:endParaRPr lang="en-US" altLang="ja-JP" sz="1200" b="1" dirty="0" smtClean="0">
              <a:solidFill>
                <a:schemeClr val="tx2">
                  <a:lumMod val="75000"/>
                  <a:lumOff val="25000"/>
                </a:schemeClr>
              </a:solidFill>
            </a:endParaRPr>
          </a:p>
          <a:p>
            <a:pPr algn="ctr"/>
            <a:r>
              <a:rPr lang="ja-JP" altLang="en-US" sz="1200" b="1" dirty="0">
                <a:solidFill>
                  <a:schemeClr val="tx2">
                    <a:lumMod val="75000"/>
                    <a:lumOff val="25000"/>
                  </a:schemeClr>
                </a:solidFill>
              </a:rPr>
              <a:t>データ</a:t>
            </a:r>
            <a:endParaRPr lang="en-US" altLang="ja-JP" sz="1200" b="1" dirty="0" smtClean="0">
              <a:solidFill>
                <a:schemeClr val="tx2">
                  <a:lumMod val="75000"/>
                  <a:lumOff val="25000"/>
                </a:schemeClr>
              </a:solidFill>
            </a:endParaRPr>
          </a:p>
        </p:txBody>
      </p:sp>
      <p:sp>
        <p:nvSpPr>
          <p:cNvPr id="167" name="テキスト ボックス 166"/>
          <p:cNvSpPr txBox="1"/>
          <p:nvPr/>
        </p:nvSpPr>
        <p:spPr>
          <a:xfrm>
            <a:off x="1919935" y="1955459"/>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2</a:t>
            </a:r>
            <a:r>
              <a:rPr lang="en-US" altLang="ja-JP" sz="1050" kern="0" dirty="0" smtClean="0">
                <a:solidFill>
                  <a:srgbClr val="404040"/>
                </a:solidFill>
                <a:latin typeface="Meiryo UI" panose="020B0604030504040204" pitchFamily="50" charset="-128"/>
                <a:ea typeface="Meiryo UI" panose="020B0604030504040204" pitchFamily="50" charset="-128"/>
              </a:rPr>
              <a:t>-1:</a:t>
            </a:r>
            <a:r>
              <a:rPr lang="ja-JP" altLang="en-US" sz="1050" kern="0" dirty="0" smtClean="0">
                <a:solidFill>
                  <a:srgbClr val="404040"/>
                </a:solidFill>
                <a:latin typeface="Meiryo UI" panose="020B0604030504040204" pitchFamily="50" charset="-128"/>
                <a:ea typeface="Meiryo UI" panose="020B0604030504040204" pitchFamily="50" charset="-128"/>
              </a:rPr>
              <a:t>エラー患者データ作成</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203" name="フローチャート: 磁気ディスク 202"/>
          <p:cNvSpPr/>
          <p:nvPr/>
        </p:nvSpPr>
        <p:spPr>
          <a:xfrm>
            <a:off x="2096858" y="4346064"/>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エラー患者データ</a:t>
            </a:r>
            <a:endParaRPr kumimoji="1" lang="ja-JP" altLang="en-US" sz="1200" b="1" dirty="0">
              <a:solidFill>
                <a:schemeClr val="tx2">
                  <a:lumMod val="75000"/>
                  <a:lumOff val="25000"/>
                </a:schemeClr>
              </a:solidFill>
            </a:endParaRPr>
          </a:p>
        </p:txBody>
      </p:sp>
      <p:cxnSp>
        <p:nvCxnSpPr>
          <p:cNvPr id="204" name="カギ線コネクタ 76"/>
          <p:cNvCxnSpPr>
            <a:stCxn id="159" idx="3"/>
            <a:endCxn id="203" idx="1"/>
          </p:cNvCxnSpPr>
          <p:nvPr/>
        </p:nvCxnSpPr>
        <p:spPr>
          <a:xfrm>
            <a:off x="2467589" y="3379966"/>
            <a:ext cx="353" cy="966098"/>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07" name="テキスト ボックス 206"/>
          <p:cNvSpPr txBox="1"/>
          <p:nvPr/>
        </p:nvSpPr>
        <p:spPr>
          <a:xfrm>
            <a:off x="3099470" y="4277365"/>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2</a:t>
            </a:r>
            <a:r>
              <a:rPr lang="en-US" altLang="ja-JP" sz="1050" kern="0" dirty="0" smtClean="0">
                <a:solidFill>
                  <a:srgbClr val="404040"/>
                </a:solidFill>
                <a:latin typeface="Meiryo UI" panose="020B0604030504040204" pitchFamily="50" charset="-128"/>
                <a:ea typeface="Meiryo UI" panose="020B0604030504040204" pitchFamily="50" charset="-128"/>
              </a:rPr>
              <a:t>-3:</a:t>
            </a:r>
            <a:r>
              <a:rPr lang="ja-JP" altLang="en-US" sz="1050" kern="0" dirty="0" smtClean="0">
                <a:solidFill>
                  <a:srgbClr val="404040"/>
                </a:solidFill>
                <a:latin typeface="Meiryo UI" panose="020B0604030504040204" pitchFamily="50" charset="-128"/>
                <a:ea typeface="Meiryo UI" panose="020B0604030504040204" pitchFamily="50" charset="-128"/>
              </a:rPr>
              <a:t>エラー患者データ認定領域反映</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取込前確認の結果承認後に実施</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232" name="フローチャート: 磁気ディスク 231"/>
          <p:cNvSpPr/>
          <p:nvPr/>
        </p:nvSpPr>
        <p:spPr>
          <a:xfrm>
            <a:off x="2099228" y="5851952"/>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エラー患者データ</a:t>
            </a:r>
            <a:endParaRPr lang="en-US" altLang="ja-JP" sz="1200" b="1" dirty="0" smtClean="0">
              <a:solidFill>
                <a:schemeClr val="tx2">
                  <a:lumMod val="75000"/>
                  <a:lumOff val="25000"/>
                </a:schemeClr>
              </a:solidFill>
            </a:endParaRPr>
          </a:p>
          <a:p>
            <a:pPr algn="ctr"/>
            <a:r>
              <a:rPr lang="ja-JP" altLang="en-US" sz="1200" b="1" dirty="0">
                <a:solidFill>
                  <a:schemeClr val="tx2">
                    <a:lumMod val="75000"/>
                    <a:lumOff val="25000"/>
                  </a:schemeClr>
                </a:solidFill>
              </a:rPr>
              <a:t>取込後</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cxnSp>
        <p:nvCxnSpPr>
          <p:cNvPr id="292" name="カギ線コネクタ 76"/>
          <p:cNvCxnSpPr>
            <a:stCxn id="203" idx="3"/>
            <a:endCxn id="232" idx="1"/>
          </p:cNvCxnSpPr>
          <p:nvPr/>
        </p:nvCxnSpPr>
        <p:spPr>
          <a:xfrm>
            <a:off x="2467942" y="4868268"/>
            <a:ext cx="2370" cy="983684"/>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96" name="テキスト ボックス 295"/>
          <p:cNvSpPr txBox="1"/>
          <p:nvPr/>
        </p:nvSpPr>
        <p:spPr>
          <a:xfrm>
            <a:off x="3096780" y="5549010"/>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2</a:t>
            </a:r>
            <a:r>
              <a:rPr lang="en-US" altLang="ja-JP" sz="1050" kern="0" dirty="0" smtClean="0">
                <a:solidFill>
                  <a:srgbClr val="404040"/>
                </a:solidFill>
                <a:latin typeface="Meiryo UI" panose="020B0604030504040204" pitchFamily="50" charset="-128"/>
                <a:ea typeface="Meiryo UI" panose="020B0604030504040204" pitchFamily="50" charset="-128"/>
              </a:rPr>
              <a:t>-4:</a:t>
            </a:r>
            <a:r>
              <a:rPr lang="ja-JP" altLang="en-US" sz="1050" kern="0" dirty="0" smtClean="0">
                <a:solidFill>
                  <a:srgbClr val="404040"/>
                </a:solidFill>
                <a:latin typeface="Meiryo UI" panose="020B0604030504040204" pitchFamily="50" charset="-128"/>
                <a:ea typeface="Meiryo UI" panose="020B0604030504040204" pitchFamily="50" charset="-128"/>
              </a:rPr>
              <a:t>エラー患者データ取込後確認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321" name="カギ線コネクタ 320"/>
          <p:cNvCxnSpPr>
            <a:stCxn id="154" idx="4"/>
            <a:endCxn id="159" idx="1"/>
          </p:cNvCxnSpPr>
          <p:nvPr/>
        </p:nvCxnSpPr>
        <p:spPr>
          <a:xfrm>
            <a:off x="1341936" y="2183263"/>
            <a:ext cx="1125653" cy="674499"/>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1" name="線吹き出し 1 (枠付き) 70"/>
          <p:cNvSpPr/>
          <p:nvPr/>
        </p:nvSpPr>
        <p:spPr>
          <a:xfrm>
            <a:off x="3747468" y="1630793"/>
            <a:ext cx="4426155" cy="585876"/>
          </a:xfrm>
          <a:prstGeom prst="borderCallout1">
            <a:avLst>
              <a:gd name="adj1" fmla="val 20962"/>
              <a:gd name="adj2" fmla="val -304"/>
              <a:gd name="adj3" fmla="val 72429"/>
              <a:gd name="adj4" fmla="val -7342"/>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エラー患者履歴上</a:t>
            </a:r>
            <a:r>
              <a:rPr lang="ja-JP" altLang="en-US" sz="1200" dirty="0">
                <a:solidFill>
                  <a:schemeClr val="tx1"/>
                </a:solidFill>
                <a:latin typeface="Meiryo UI" panose="020B0604030504040204" pitchFamily="50" charset="-128"/>
                <a:ea typeface="Meiryo UI" panose="020B0604030504040204" pitchFamily="50" charset="-128"/>
              </a:rPr>
              <a:t>に存在する患者</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a:solidFill>
                  <a:schemeClr val="tx1"/>
                </a:solidFill>
                <a:latin typeface="Meiryo UI" panose="020B0604030504040204" pitchFamily="50" charset="-128"/>
                <a:ea typeface="Meiryo UI" panose="020B0604030504040204" pitchFamily="50" charset="-128"/>
              </a:rPr>
              <a:t>のうち</a:t>
            </a:r>
            <a:r>
              <a:rPr lang="ja-JP" altLang="en-US" sz="1200" dirty="0" smtClean="0">
                <a:solidFill>
                  <a:schemeClr val="tx1"/>
                </a:solidFill>
                <a:latin typeface="Meiryo UI" panose="020B0604030504040204" pitchFamily="50" charset="-128"/>
                <a:ea typeface="Meiryo UI" panose="020B0604030504040204" pitchFamily="50" charset="-128"/>
              </a:rPr>
              <a:t>、利活用可能患者</a:t>
            </a:r>
            <a:r>
              <a:rPr lang="en-US" altLang="ja-JP" sz="1200" dirty="0" smtClean="0">
                <a:solidFill>
                  <a:schemeClr val="tx1"/>
                </a:solidFill>
                <a:latin typeface="Meiryo UI" panose="020B0604030504040204" pitchFamily="50" charset="-128"/>
                <a:ea typeface="Meiryo UI" panose="020B0604030504040204" pitchFamily="50" charset="-128"/>
              </a:rPr>
              <a:t>ID</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テーブルに登録されている患者をエラー患者データテーブルに反映する。</a:t>
            </a:r>
            <a:endParaRPr lang="en-US" altLang="ja-JP" sz="1200" dirty="0" smtClean="0">
              <a:solidFill>
                <a:schemeClr val="tx1"/>
              </a:solidFill>
              <a:latin typeface="Meiryo UI" panose="020B0604030504040204" pitchFamily="50" charset="-128"/>
              <a:ea typeface="Meiryo UI" panose="020B0604030504040204" pitchFamily="50" charset="-128"/>
            </a:endParaRPr>
          </a:p>
        </p:txBody>
      </p:sp>
      <p:cxnSp>
        <p:nvCxnSpPr>
          <p:cNvPr id="72" name="直線矢印コネクタ 71"/>
          <p:cNvCxnSpPr>
            <a:stCxn id="159" idx="4"/>
            <a:endCxn id="45" idx="2"/>
          </p:cNvCxnSpPr>
          <p:nvPr/>
        </p:nvCxnSpPr>
        <p:spPr>
          <a:xfrm>
            <a:off x="2838673" y="3118864"/>
            <a:ext cx="436773" cy="3869"/>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8" name="線吹き出し 1 (枠付き) 77"/>
          <p:cNvSpPr/>
          <p:nvPr/>
        </p:nvSpPr>
        <p:spPr>
          <a:xfrm>
            <a:off x="5639022" y="2354975"/>
            <a:ext cx="4058002" cy="842185"/>
          </a:xfrm>
          <a:prstGeom prst="borderCallout1">
            <a:avLst>
              <a:gd name="adj1" fmla="val 5478"/>
              <a:gd name="adj2" fmla="val 16"/>
              <a:gd name="adj3" fmla="val 27331"/>
              <a:gd name="adj4" fmla="val -9355"/>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エラー患者データテーブル上</a:t>
            </a:r>
            <a:r>
              <a:rPr lang="ja-JP" altLang="en-US" sz="1200" dirty="0">
                <a:solidFill>
                  <a:schemeClr val="tx1"/>
                </a:solidFill>
                <a:latin typeface="Meiryo UI" panose="020B0604030504040204" pitchFamily="50" charset="-128"/>
                <a:ea typeface="Meiryo UI" panose="020B0604030504040204" pitchFamily="50" charset="-128"/>
              </a:rPr>
              <a:t>に存在</a:t>
            </a:r>
            <a:r>
              <a:rPr lang="ja-JP" altLang="en-US" sz="1200" dirty="0" smtClean="0">
                <a:solidFill>
                  <a:schemeClr val="tx1"/>
                </a:solidFill>
                <a:latin typeface="Meiryo UI" panose="020B0604030504040204" pitchFamily="50" charset="-128"/>
                <a:ea typeface="Meiryo UI" panose="020B0604030504040204" pitchFamily="50" charset="-128"/>
              </a:rPr>
              <a:t>する全患者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が利活用可能患者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テーブルに登録されていることを確認する。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確認した</a:t>
            </a:r>
            <a:r>
              <a:rPr lang="ja-JP" altLang="en-US" sz="1200" dirty="0" smtClean="0">
                <a:solidFill>
                  <a:schemeClr val="tx1"/>
                </a:solidFill>
                <a:latin typeface="Meiryo UI" panose="020B0604030504040204" pitchFamily="50" charset="-128"/>
                <a:ea typeface="Meiryo UI" panose="020B0604030504040204" pitchFamily="50" charset="-128"/>
              </a:rPr>
              <a:t>結果を報告書にまとめ、</a:t>
            </a:r>
            <a:r>
              <a:rPr lang="en-US" altLang="ja-JP" sz="1200" dirty="0" smtClean="0">
                <a:solidFill>
                  <a:schemeClr val="tx1"/>
                </a:solidFill>
                <a:latin typeface="Meiryo UI" panose="020B0604030504040204" pitchFamily="50" charset="-128"/>
                <a:ea typeface="Meiryo UI" panose="020B0604030504040204" pitchFamily="50" charset="-128"/>
              </a:rPr>
              <a:t>LDI</a:t>
            </a:r>
            <a:r>
              <a:rPr lang="ja-JP" altLang="en-US" sz="1200" dirty="0" smtClean="0">
                <a:solidFill>
                  <a:schemeClr val="tx1"/>
                </a:solidFill>
                <a:latin typeface="Meiryo UI" panose="020B0604030504040204" pitchFamily="50" charset="-128"/>
                <a:ea typeface="Meiryo UI" panose="020B0604030504040204" pitchFamily="50" charset="-128"/>
              </a:rPr>
              <a:t>様に承認をいただく。</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a:t>
            </a:r>
            <a:r>
              <a:rPr lang="ja-JP" altLang="en-US" sz="1200" b="1" dirty="0" smtClean="0">
                <a:solidFill>
                  <a:schemeClr val="tx1"/>
                </a:solidFill>
                <a:latin typeface="Meiryo UI" panose="020B0604030504040204" pitchFamily="50" charset="-128"/>
                <a:ea typeface="Meiryo UI" panose="020B0604030504040204" pitchFamily="50" charset="-128"/>
              </a:rPr>
              <a:t>取込前確認</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
        <p:nvSpPr>
          <p:cNvPr id="79" name="線吹き出し 1 (枠付き) 78"/>
          <p:cNvSpPr/>
          <p:nvPr/>
        </p:nvSpPr>
        <p:spPr>
          <a:xfrm>
            <a:off x="5639022" y="3653965"/>
            <a:ext cx="4058002" cy="1456798"/>
          </a:xfrm>
          <a:prstGeom prst="borderCallout1">
            <a:avLst>
              <a:gd name="adj1" fmla="val 5478"/>
              <a:gd name="adj2" fmla="val 16"/>
              <a:gd name="adj3" fmla="val 43109"/>
              <a:gd name="adj4" fmla="val -15984"/>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取込前確認の結果承認後に受託領域のエラー患者データ</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テーブルの全データをエクスポートし、</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認定領域のエラー患者データテーブルに反映する。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b="1" dirty="0" smtClean="0">
                <a:solidFill>
                  <a:schemeClr val="tx1"/>
                </a:solidFill>
                <a:latin typeface="Meiryo UI" panose="020B0604030504040204" pitchFamily="50" charset="-128"/>
                <a:ea typeface="Meiryo UI" panose="020B0604030504040204" pitchFamily="50" charset="-128"/>
              </a:rPr>
              <a:t>⇒全データ連携するため洗い替えによる反映</a:t>
            </a:r>
            <a:endParaRPr lang="en-US" altLang="ja-JP" sz="1200" b="1"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認定領域のエラー患者データテーブル上に存在する全患者</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a:solidFill>
                  <a:schemeClr val="tx1"/>
                </a:solidFill>
                <a:latin typeface="Meiryo UI" panose="020B0604030504040204" pitchFamily="50" charset="-128"/>
                <a:ea typeface="Meiryo UI" panose="020B0604030504040204" pitchFamily="50" charset="-128"/>
              </a:rPr>
              <a:t>を</a:t>
            </a:r>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エクスポートし、エラー患者データ取込後確認テーブルに反映する</a:t>
            </a:r>
            <a:r>
              <a:rPr lang="ja-JP" altLang="en-US" sz="1200" dirty="0" smtClean="0">
                <a:solidFill>
                  <a:schemeClr val="tx1"/>
                </a:solidFill>
                <a:latin typeface="Meiryo UI" panose="020B0604030504040204" pitchFamily="50" charset="-128"/>
                <a:ea typeface="Meiryo UI" panose="020B0604030504040204" pitchFamily="50" charset="-128"/>
              </a:rPr>
              <a:t>。</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
        <p:nvSpPr>
          <p:cNvPr id="80" name="フローチャート: データ 79"/>
          <p:cNvSpPr/>
          <p:nvPr/>
        </p:nvSpPr>
        <p:spPr>
          <a:xfrm>
            <a:off x="1909219" y="3599731"/>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ja-JP" altLang="en-US" sz="881" b="1" dirty="0" smtClean="0">
                <a:solidFill>
                  <a:schemeClr val="tx1"/>
                </a:solidFill>
                <a:latin typeface="Meiryo UI" panose="020B0604030504040204" pitchFamily="50" charset="-128"/>
                <a:ea typeface="Meiryo UI" panose="020B0604030504040204" pitchFamily="50" charset="-128"/>
              </a:rPr>
              <a:t>エラー患者データ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（全データ）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84" name="線吹き出し 1 (枠付き) 83"/>
          <p:cNvSpPr/>
          <p:nvPr/>
        </p:nvSpPr>
        <p:spPr>
          <a:xfrm>
            <a:off x="5639022" y="5431309"/>
            <a:ext cx="4058002" cy="904239"/>
          </a:xfrm>
          <a:prstGeom prst="borderCallout1">
            <a:avLst>
              <a:gd name="adj1" fmla="val 5478"/>
              <a:gd name="adj2" fmla="val 16"/>
              <a:gd name="adj3" fmla="val 28912"/>
              <a:gd name="adj4" fmla="val -14267"/>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エラー</a:t>
            </a:r>
            <a:r>
              <a:rPr lang="ja-JP" altLang="en-US" sz="1200" dirty="0">
                <a:solidFill>
                  <a:schemeClr val="tx1"/>
                </a:solidFill>
                <a:latin typeface="Meiryo UI" panose="020B0604030504040204" pitchFamily="50" charset="-128"/>
                <a:ea typeface="Meiryo UI" panose="020B0604030504040204" pitchFamily="50" charset="-128"/>
              </a:rPr>
              <a:t>患者データ取込後確認テーブル上</a:t>
            </a:r>
            <a:r>
              <a:rPr lang="ja-JP" altLang="en-US" sz="1200" dirty="0" smtClean="0">
                <a:solidFill>
                  <a:schemeClr val="tx1"/>
                </a:solidFill>
                <a:latin typeface="Meiryo UI" panose="020B0604030504040204" pitchFamily="50" charset="-128"/>
                <a:ea typeface="Meiryo UI" panose="020B0604030504040204" pitchFamily="50" charset="-128"/>
              </a:rPr>
              <a:t>に存在する全患者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が</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利活用可能患者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テーブルに登録されていることを確認し、</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確認した結果を報告書にまとめ、</a:t>
            </a:r>
            <a:r>
              <a:rPr lang="en-US" altLang="ja-JP" sz="1200" dirty="0" smtClean="0">
                <a:solidFill>
                  <a:schemeClr val="tx1"/>
                </a:solidFill>
                <a:latin typeface="Meiryo UI" panose="020B0604030504040204" pitchFamily="50" charset="-128"/>
                <a:ea typeface="Meiryo UI" panose="020B0604030504040204" pitchFamily="50" charset="-128"/>
              </a:rPr>
              <a:t>LDI</a:t>
            </a:r>
            <a:r>
              <a:rPr lang="ja-JP" altLang="en-US" sz="1200" dirty="0" smtClean="0">
                <a:solidFill>
                  <a:schemeClr val="tx1"/>
                </a:solidFill>
                <a:latin typeface="Meiryo UI" panose="020B0604030504040204" pitchFamily="50" charset="-128"/>
                <a:ea typeface="Meiryo UI" panose="020B0604030504040204" pitchFamily="50" charset="-128"/>
              </a:rPr>
              <a:t>様に承認をいただく。</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a:t>
            </a:r>
            <a:r>
              <a:rPr lang="ja-JP" altLang="en-US" sz="1200" b="1" dirty="0" smtClean="0">
                <a:solidFill>
                  <a:schemeClr val="tx1"/>
                </a:solidFill>
                <a:latin typeface="Meiryo UI" panose="020B0604030504040204" pitchFamily="50" charset="-128"/>
                <a:ea typeface="Meiryo UI" panose="020B0604030504040204" pitchFamily="50" charset="-128"/>
              </a:rPr>
              <a:t>取込後確認</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
        <p:nvSpPr>
          <p:cNvPr id="89" name="フローチャート: データ 88"/>
          <p:cNvSpPr/>
          <p:nvPr/>
        </p:nvSpPr>
        <p:spPr>
          <a:xfrm>
            <a:off x="1878669" y="5070795"/>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ja-JP" altLang="en-US" sz="881" b="1" dirty="0" smtClean="0">
                <a:solidFill>
                  <a:schemeClr val="tx1"/>
                </a:solidFill>
                <a:latin typeface="Meiryo UI" panose="020B0604030504040204" pitchFamily="50" charset="-128"/>
                <a:ea typeface="Meiryo UI" panose="020B0604030504040204" pitchFamily="50" charset="-128"/>
              </a:rPr>
              <a:t>エラー患者データ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（全患者</a:t>
            </a:r>
            <a:r>
              <a:rPr lang="en-US" altLang="ja-JP" sz="881" b="1" dirty="0" smtClean="0">
                <a:solidFill>
                  <a:schemeClr val="tx1"/>
                </a:solidFill>
                <a:latin typeface="Meiryo UI" panose="020B0604030504040204" pitchFamily="50" charset="-128"/>
                <a:ea typeface="Meiryo UI" panose="020B0604030504040204" pitchFamily="50" charset="-128"/>
              </a:rPr>
              <a:t>ID</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cxnSp>
        <p:nvCxnSpPr>
          <p:cNvPr id="91" name="直線矢印コネクタ 90"/>
          <p:cNvCxnSpPr>
            <a:stCxn id="232" idx="4"/>
            <a:endCxn id="95" idx="2"/>
          </p:cNvCxnSpPr>
          <p:nvPr/>
        </p:nvCxnSpPr>
        <p:spPr>
          <a:xfrm>
            <a:off x="2841396" y="6113054"/>
            <a:ext cx="434050" cy="102"/>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5" name="フローチャート: データ 94"/>
          <p:cNvSpPr/>
          <p:nvPr/>
        </p:nvSpPr>
        <p:spPr>
          <a:xfrm>
            <a:off x="3157440" y="5852156"/>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ja-JP" altLang="en-US" sz="881" b="1" dirty="0" smtClean="0">
                <a:solidFill>
                  <a:srgbClr val="FF0000"/>
                </a:solidFill>
                <a:latin typeface="Meiryo UI" panose="020B0604030504040204" pitchFamily="50" charset="-128"/>
                <a:ea typeface="Meiryo UI" panose="020B0604030504040204" pitchFamily="50" charset="-128"/>
              </a:rPr>
              <a:t>エラー患者データ</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取込後確認結果</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grpSp>
        <p:nvGrpSpPr>
          <p:cNvPr id="97" name="グループ化 96"/>
          <p:cNvGrpSpPr/>
          <p:nvPr/>
        </p:nvGrpSpPr>
        <p:grpSpPr>
          <a:xfrm>
            <a:off x="373343" y="4770824"/>
            <a:ext cx="945450" cy="1519608"/>
            <a:chOff x="8168455" y="4168700"/>
            <a:chExt cx="945450" cy="1519608"/>
          </a:xfrm>
        </p:grpSpPr>
        <p:sp>
          <p:nvSpPr>
            <p:cNvPr id="98" name="フローチャート: 磁気ディスク 97"/>
            <p:cNvSpPr/>
            <p:nvPr/>
          </p:nvSpPr>
          <p:spPr>
            <a:xfrm>
              <a:off x="8260678" y="4474282"/>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受託事業</a:t>
              </a:r>
              <a:endParaRPr kumimoji="1" lang="ja-JP" altLang="en-US" sz="1200" b="1" dirty="0">
                <a:solidFill>
                  <a:schemeClr val="tx2">
                    <a:lumMod val="75000"/>
                    <a:lumOff val="25000"/>
                  </a:schemeClr>
                </a:solidFill>
              </a:endParaRPr>
            </a:p>
          </p:txBody>
        </p:sp>
        <p:sp>
          <p:nvSpPr>
            <p:cNvPr id="100" name="正方形/長方形 99">
              <a:extLst>
                <a:ext uri="{FF2B5EF4-FFF2-40B4-BE49-F238E27FC236}">
                  <a16:creationId xmlns:a16="http://schemas.microsoft.com/office/drawing/2014/main" id="{B63D4596-3D34-CF16-5DA8-EFDC1CCE79D0}"/>
                </a:ext>
              </a:extLst>
            </p:cNvPr>
            <p:cNvSpPr/>
            <p:nvPr/>
          </p:nvSpPr>
          <p:spPr>
            <a:xfrm>
              <a:off x="8168455" y="4168700"/>
              <a:ext cx="945450" cy="1519608"/>
            </a:xfrm>
            <a:prstGeom prst="rect">
              <a:avLst/>
            </a:prstGeom>
            <a:noFill/>
            <a:ln w="6350">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latin typeface="Meiryo UI" panose="020B0604030504040204" pitchFamily="50" charset="-128"/>
                  <a:ea typeface="Meiryo UI" panose="020B0604030504040204" pitchFamily="50" charset="-128"/>
                </a:rPr>
                <a:t>凡例</a:t>
              </a:r>
            </a:p>
          </p:txBody>
        </p:sp>
        <p:sp>
          <p:nvSpPr>
            <p:cNvPr id="104" name="フローチャート: 磁気ディスク 103"/>
            <p:cNvSpPr/>
            <p:nvPr/>
          </p:nvSpPr>
          <p:spPr>
            <a:xfrm>
              <a:off x="8260678" y="5093993"/>
              <a:ext cx="741600" cy="522000"/>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認定事業</a:t>
              </a:r>
              <a:endParaRPr kumimoji="1" lang="ja-JP" altLang="en-US" sz="1200" b="1" dirty="0">
                <a:solidFill>
                  <a:schemeClr val="tx2">
                    <a:lumMod val="75000"/>
                    <a:lumOff val="25000"/>
                  </a:schemeClr>
                </a:solidFill>
              </a:endParaRPr>
            </a:p>
          </p:txBody>
        </p:sp>
      </p:grpSp>
      <p:sp>
        <p:nvSpPr>
          <p:cNvPr id="33" name="フローチャート: 磁気ディスク 32"/>
          <p:cNvSpPr/>
          <p:nvPr/>
        </p:nvSpPr>
        <p:spPr>
          <a:xfrm>
            <a:off x="598176" y="2861631"/>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利活用可能</a:t>
            </a:r>
            <a:endParaRPr lang="en-US" altLang="ja-JP" sz="1200" b="1" dirty="0" smtClean="0">
              <a:solidFill>
                <a:schemeClr val="tx2">
                  <a:lumMod val="75000"/>
                  <a:lumOff val="25000"/>
                </a:schemeClr>
              </a:solidFill>
            </a:endParaRPr>
          </a:p>
          <a:p>
            <a:pPr algn="ctr"/>
            <a:r>
              <a:rPr kumimoji="1" lang="ja-JP" altLang="en-US" sz="1200" b="1" dirty="0" smtClean="0">
                <a:solidFill>
                  <a:schemeClr val="tx2">
                    <a:lumMod val="75000"/>
                    <a:lumOff val="25000"/>
                  </a:schemeClr>
                </a:solidFill>
              </a:rPr>
              <a:t>患者</a:t>
            </a:r>
            <a:r>
              <a:rPr kumimoji="1" lang="en-US" altLang="ja-JP" sz="1200" b="1" dirty="0" smtClean="0">
                <a:solidFill>
                  <a:schemeClr val="tx2">
                    <a:lumMod val="75000"/>
                    <a:lumOff val="25000"/>
                  </a:schemeClr>
                </a:solidFill>
              </a:rPr>
              <a:t>ID</a:t>
            </a:r>
            <a:endParaRPr kumimoji="1" lang="ja-JP" altLang="en-US" sz="1400" b="1" dirty="0">
              <a:solidFill>
                <a:schemeClr val="tx2">
                  <a:lumMod val="75000"/>
                  <a:lumOff val="25000"/>
                </a:schemeClr>
              </a:solidFill>
            </a:endParaRPr>
          </a:p>
        </p:txBody>
      </p:sp>
      <p:sp>
        <p:nvSpPr>
          <p:cNvPr id="45" name="フローチャート: 磁気ディスク 44"/>
          <p:cNvSpPr/>
          <p:nvPr/>
        </p:nvSpPr>
        <p:spPr>
          <a:xfrm>
            <a:off x="3275446" y="2861631"/>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エラー患者データ</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取込前</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cxnSp>
        <p:nvCxnSpPr>
          <p:cNvPr id="46" name="直線矢印コネクタ 45"/>
          <p:cNvCxnSpPr>
            <a:stCxn id="45" idx="4"/>
            <a:endCxn id="47" idx="2"/>
          </p:cNvCxnSpPr>
          <p:nvPr/>
        </p:nvCxnSpPr>
        <p:spPr>
          <a:xfrm flipV="1">
            <a:off x="4017614" y="3113486"/>
            <a:ext cx="466496" cy="9247"/>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7" name="フローチャート: データ 46"/>
          <p:cNvSpPr/>
          <p:nvPr/>
        </p:nvSpPr>
        <p:spPr>
          <a:xfrm>
            <a:off x="4366104" y="2852486"/>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ja-JP" altLang="en-US" sz="881" b="1" dirty="0" smtClean="0">
                <a:solidFill>
                  <a:srgbClr val="FF0000"/>
                </a:solidFill>
                <a:latin typeface="Meiryo UI" panose="020B0604030504040204" pitchFamily="50" charset="-128"/>
                <a:ea typeface="Meiryo UI" panose="020B0604030504040204" pitchFamily="50" charset="-128"/>
              </a:rPr>
              <a:t>エラー患者データ</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取込前確認結果</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sp>
        <p:nvSpPr>
          <p:cNvPr id="51" name="テキスト ボックス 50"/>
          <p:cNvSpPr txBox="1"/>
          <p:nvPr/>
        </p:nvSpPr>
        <p:spPr>
          <a:xfrm>
            <a:off x="3470466" y="2569558"/>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2</a:t>
            </a:r>
            <a:r>
              <a:rPr lang="en-US" altLang="ja-JP" sz="1050" kern="0" dirty="0" smtClean="0">
                <a:solidFill>
                  <a:srgbClr val="404040"/>
                </a:solidFill>
                <a:latin typeface="Meiryo UI" panose="020B0604030504040204" pitchFamily="50" charset="-128"/>
                <a:ea typeface="Meiryo UI" panose="020B0604030504040204" pitchFamily="50" charset="-128"/>
              </a:rPr>
              <a:t>-2:</a:t>
            </a:r>
            <a:r>
              <a:rPr lang="ja-JP" altLang="en-US" sz="1050" kern="0" dirty="0" smtClean="0">
                <a:solidFill>
                  <a:srgbClr val="404040"/>
                </a:solidFill>
                <a:latin typeface="Meiryo UI" panose="020B0604030504040204" pitchFamily="50" charset="-128"/>
                <a:ea typeface="Meiryo UI" panose="020B0604030504040204" pitchFamily="50" charset="-128"/>
              </a:rPr>
              <a:t>エラー患者データ取込前確認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045465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ext uri="{D42A27DB-BD31-4B8C-83A1-F6EECF244321}">
                <p14:modId xmlns:p14="http://schemas.microsoft.com/office/powerpoint/2010/main" val="2419798692"/>
              </p:ext>
            </p:extLst>
          </p:nvPr>
        </p:nvGraphicFramePr>
        <p:xfrm>
          <a:off x="296550" y="996152"/>
          <a:ext cx="9475604" cy="5420150"/>
        </p:xfrm>
        <a:graphic>
          <a:graphicData uri="http://schemas.openxmlformats.org/drawingml/2006/table">
            <a:tbl>
              <a:tblPr firstRow="1" bandRow="1">
                <a:tableStyleId>{5940675A-B579-460E-94D1-54222C63F5DA}</a:tableStyleId>
              </a:tblPr>
              <a:tblGrid>
                <a:gridCol w="1659471">
                  <a:extLst>
                    <a:ext uri="{9D8B030D-6E8A-4147-A177-3AD203B41FA5}">
                      <a16:colId xmlns:a16="http://schemas.microsoft.com/office/drawing/2014/main" val="2601570289"/>
                    </a:ext>
                  </a:extLst>
                </a:gridCol>
                <a:gridCol w="7816133">
                  <a:extLst>
                    <a:ext uri="{9D8B030D-6E8A-4147-A177-3AD203B41FA5}">
                      <a16:colId xmlns:a16="http://schemas.microsoft.com/office/drawing/2014/main" val="2278357493"/>
                    </a:ext>
                  </a:extLst>
                </a:gridCol>
              </a:tblGrid>
              <a:tr h="265525">
                <a:tc gridSpan="2">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利活用観点での機能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extLst>
                  <a:ext uri="{0D108BD9-81ED-4DB2-BD59-A6C34878D82A}">
                    <a16:rowId xmlns:a16="http://schemas.microsoft.com/office/drawing/2014/main" val="1403776297"/>
                  </a:ext>
                </a:extLst>
              </a:tr>
              <a:tr h="442542">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p>
                    <a:p>
                      <a:pPr marL="0" marR="0" lvl="0" indent="0" algn="ctr" defTabSz="484862" rtl="0" eaLnBrk="1" fontAlgn="auto" latinLnBrk="0" hangingPunct="1">
                        <a:lnSpc>
                          <a:spcPct val="100000"/>
                        </a:lnSpc>
                        <a:spcBef>
                          <a:spcPts val="0"/>
                        </a:spcBef>
                        <a:spcAft>
                          <a:spcPts val="0"/>
                        </a:spcAft>
                        <a:buClrTx/>
                        <a:buSzTx/>
                        <a:buFontTx/>
                        <a:buNone/>
                        <a:tabLst/>
                        <a:defRPr/>
                      </a:pP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断面</a:t>
                      </a: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作成</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en-US" altLang="ja-JP" sz="1200" b="1" kern="0" dirty="0" smtClean="0">
                          <a:solidFill>
                            <a:srgbClr val="404040"/>
                          </a:solidFill>
                          <a:latin typeface="Meiryo UI" panose="020B0604030504040204" pitchFamily="50" charset="-128"/>
                          <a:ea typeface="Meiryo UI" panose="020B0604030504040204" pitchFamily="50" charset="-128"/>
                        </a:rPr>
                        <a:t>MML</a:t>
                      </a:r>
                      <a:r>
                        <a:rPr lang="ja-JP" altLang="en-US" sz="1200" b="1" kern="0" dirty="0" smtClean="0">
                          <a:solidFill>
                            <a:srgbClr val="404040"/>
                          </a:solidFill>
                          <a:latin typeface="Meiryo UI" panose="020B0604030504040204" pitchFamily="50" charset="-128"/>
                          <a:ea typeface="Meiryo UI" panose="020B0604030504040204" pitchFamily="50" charset="-128"/>
                        </a:rPr>
                        <a:t>個別取込</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19844006"/>
                  </a:ext>
                </a:extLst>
              </a:tr>
              <a:tr h="4688630">
                <a:tc gridSpan="2">
                  <a:txBody>
                    <a:bodyPr/>
                    <a:lstStyle/>
                    <a:p>
                      <a:endParaRPr kumimoji="1" lang="ja-JP" altLang="en-US" dirty="0"/>
                    </a:p>
                  </a:txBody>
                  <a:tcPr/>
                </a:tc>
                <a:tc hMerge="1">
                  <a:txBody>
                    <a:bodyPr/>
                    <a:lstStyle/>
                    <a:p>
                      <a:endParaRPr kumimoji="1" lang="ja-JP" altLang="en-US"/>
                    </a:p>
                  </a:txBody>
                  <a:tcPr/>
                </a:tc>
                <a:extLst>
                  <a:ext uri="{0D108BD9-81ED-4DB2-BD59-A6C34878D82A}">
                    <a16:rowId xmlns:a16="http://schemas.microsoft.com/office/drawing/2014/main" val="3692651362"/>
                  </a:ext>
                </a:extLst>
              </a:tr>
            </a:tbl>
          </a:graphicData>
        </a:graphic>
      </p:graphicFrame>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妥当性確認</a:t>
            </a:r>
            <a:r>
              <a:rPr lang="ja-JP" altLang="en-US" sz="1800" b="1" dirty="0">
                <a:latin typeface="Meiryo UI" panose="020B0604030504040204" pitchFamily="50" charset="-128"/>
                <a:ea typeface="Meiryo UI" panose="020B0604030504040204" pitchFamily="50" charset="-128"/>
              </a:rPr>
              <a:t>のデータフロー　</a:t>
            </a:r>
            <a:r>
              <a:rPr lang="en-US" altLang="ja-JP" sz="1800" b="1" dirty="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個別取込機能（新規取込）（</a:t>
            </a:r>
            <a:r>
              <a:rPr lang="en-US" altLang="ja-JP" sz="1800" b="1" dirty="0" smtClean="0">
                <a:latin typeface="Meiryo UI" panose="020B0604030504040204" pitchFamily="50" charset="-128"/>
                <a:ea typeface="Meiryo UI" panose="020B0604030504040204" pitchFamily="50" charset="-128"/>
              </a:rPr>
              <a:t>1/2</a:t>
            </a:r>
            <a:r>
              <a:rPr lang="ja-JP" altLang="en-US" sz="1800" b="1" dirty="0" smtClean="0">
                <a:latin typeface="Meiryo UI" panose="020B0604030504040204" pitchFamily="50" charset="-128"/>
                <a:ea typeface="Meiryo UI" panose="020B0604030504040204" pitchFamily="50" charset="-128"/>
              </a:rPr>
              <a:t>）</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個別取込機能の</a:t>
            </a:r>
            <a:r>
              <a:rPr lang="ja-JP" altLang="en-US" dirty="0">
                <a:latin typeface="Meiryo UI" panose="020B0604030504040204" pitchFamily="50" charset="-128"/>
                <a:ea typeface="Meiryo UI" panose="020B0604030504040204" pitchFamily="50" charset="-128"/>
              </a:rPr>
              <a:t>妥当性確認に関するデータフローは以下の通り。</a:t>
            </a:r>
            <a:endParaRPr lang="en-US" altLang="ja-JP" dirty="0">
              <a:latin typeface="Meiryo UI" panose="020B0604030504040204" pitchFamily="50" charset="-128"/>
              <a:ea typeface="Meiryo UI" panose="020B0604030504040204" pitchFamily="50" charset="-128"/>
            </a:endParaRPr>
          </a:p>
        </p:txBody>
      </p:sp>
      <p:sp>
        <p:nvSpPr>
          <p:cNvPr id="134" name="フローチャート: 磁気ディスク 133"/>
          <p:cNvSpPr/>
          <p:nvPr/>
        </p:nvSpPr>
        <p:spPr>
          <a:xfrm>
            <a:off x="834262" y="2632047"/>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a:solidFill>
                  <a:schemeClr val="tx2">
                    <a:lumMod val="75000"/>
                    <a:lumOff val="25000"/>
                  </a:schemeClr>
                </a:solidFill>
              </a:rPr>
              <a:t>利活用</a:t>
            </a:r>
            <a:r>
              <a:rPr lang="ja-JP" altLang="en-US" sz="1200" b="1" dirty="0" smtClean="0">
                <a:solidFill>
                  <a:schemeClr val="tx2">
                    <a:lumMod val="75000"/>
                    <a:lumOff val="25000"/>
                  </a:schemeClr>
                </a:solidFill>
              </a:rPr>
              <a:t>可能</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患者</a:t>
            </a:r>
            <a:r>
              <a:rPr lang="en-US" altLang="ja-JP" sz="1200" b="1" dirty="0" smtClean="0">
                <a:solidFill>
                  <a:schemeClr val="tx2">
                    <a:lumMod val="75000"/>
                    <a:lumOff val="25000"/>
                  </a:schemeClr>
                </a:solidFill>
              </a:rPr>
              <a:t>ID</a:t>
            </a:r>
            <a:endParaRPr kumimoji="1" lang="ja-JP" altLang="en-US" sz="1400" b="1" dirty="0">
              <a:solidFill>
                <a:schemeClr val="tx2">
                  <a:lumMod val="75000"/>
                  <a:lumOff val="25000"/>
                </a:schemeClr>
              </a:solidFill>
            </a:endParaRPr>
          </a:p>
        </p:txBody>
      </p:sp>
      <p:cxnSp>
        <p:nvCxnSpPr>
          <p:cNvPr id="145" name="直線コネクタ 144"/>
          <p:cNvCxnSpPr/>
          <p:nvPr/>
        </p:nvCxnSpPr>
        <p:spPr>
          <a:xfrm>
            <a:off x="1952708" y="1725433"/>
            <a:ext cx="0" cy="466741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0" name="フローチャート: 磁気ディスク 29"/>
          <p:cNvSpPr/>
          <p:nvPr/>
        </p:nvSpPr>
        <p:spPr>
          <a:xfrm>
            <a:off x="3785832" y="2627789"/>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個別取込管理</a:t>
            </a:r>
            <a:endParaRPr kumimoji="1" lang="en-US" altLang="ja-JP" sz="1100" b="1" dirty="0" smtClean="0">
              <a:solidFill>
                <a:schemeClr val="tx2">
                  <a:lumMod val="75000"/>
                  <a:lumOff val="25000"/>
                </a:schemeClr>
              </a:solidFill>
            </a:endParaRPr>
          </a:p>
        </p:txBody>
      </p:sp>
      <p:sp>
        <p:nvSpPr>
          <p:cNvPr id="31" name="フローチャート: 磁気ディスク 30"/>
          <p:cNvSpPr/>
          <p:nvPr/>
        </p:nvSpPr>
        <p:spPr>
          <a:xfrm>
            <a:off x="3785264" y="1808581"/>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smtClean="0">
                <a:solidFill>
                  <a:schemeClr val="tx2">
                    <a:lumMod val="75000"/>
                    <a:lumOff val="25000"/>
                  </a:schemeClr>
                </a:solidFill>
              </a:rPr>
              <a:t>NAS</a:t>
            </a:r>
            <a:endParaRPr kumimoji="1" lang="ja-JP" altLang="en-US" sz="1400" b="1" dirty="0">
              <a:solidFill>
                <a:schemeClr val="tx2">
                  <a:lumMod val="75000"/>
                  <a:lumOff val="25000"/>
                </a:schemeClr>
              </a:solidFill>
            </a:endParaRPr>
          </a:p>
        </p:txBody>
      </p:sp>
      <p:cxnSp>
        <p:nvCxnSpPr>
          <p:cNvPr id="32" name="カギ線コネクタ 76"/>
          <p:cNvCxnSpPr>
            <a:stCxn id="31" idx="3"/>
            <a:endCxn id="30" idx="1"/>
          </p:cNvCxnSpPr>
          <p:nvPr/>
        </p:nvCxnSpPr>
        <p:spPr>
          <a:xfrm>
            <a:off x="4156348" y="2330785"/>
            <a:ext cx="284" cy="297004"/>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カギ線コネクタ 34"/>
          <p:cNvCxnSpPr>
            <a:stCxn id="30" idx="3"/>
            <a:endCxn id="34" idx="1"/>
          </p:cNvCxnSpPr>
          <p:nvPr/>
        </p:nvCxnSpPr>
        <p:spPr>
          <a:xfrm rot="5400000">
            <a:off x="3162348" y="2828633"/>
            <a:ext cx="673129" cy="1315440"/>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フローチャート: 磁気ディスク 35"/>
          <p:cNvSpPr/>
          <p:nvPr/>
        </p:nvSpPr>
        <p:spPr>
          <a:xfrm>
            <a:off x="5298038" y="3824546"/>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取込前確認</a:t>
            </a:r>
            <a:endParaRPr kumimoji="1" lang="ja-JP" altLang="en-US" sz="1400" b="1" dirty="0">
              <a:solidFill>
                <a:schemeClr val="tx2">
                  <a:lumMod val="75000"/>
                  <a:lumOff val="25000"/>
                </a:schemeClr>
              </a:solidFill>
            </a:endParaRPr>
          </a:p>
        </p:txBody>
      </p:sp>
      <p:cxnSp>
        <p:nvCxnSpPr>
          <p:cNvPr id="37" name="カギ線コネクタ 36"/>
          <p:cNvCxnSpPr>
            <a:stCxn id="30" idx="3"/>
            <a:endCxn id="81" idx="1"/>
          </p:cNvCxnSpPr>
          <p:nvPr/>
        </p:nvCxnSpPr>
        <p:spPr>
          <a:xfrm rot="5400000">
            <a:off x="3816669" y="3486184"/>
            <a:ext cx="676358" cy="3568"/>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テキスト ボックス 38"/>
          <p:cNvSpPr txBox="1"/>
          <p:nvPr/>
        </p:nvSpPr>
        <p:spPr>
          <a:xfrm>
            <a:off x="5795641" y="3592735"/>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-6:MML</a:t>
            </a:r>
            <a:r>
              <a:rPr lang="ja-JP" altLang="en-US" sz="1050" kern="0" dirty="0" smtClean="0">
                <a:solidFill>
                  <a:srgbClr val="404040"/>
                </a:solidFill>
                <a:latin typeface="Meiryo UI" panose="020B0604030504040204" pitchFamily="50" charset="-128"/>
                <a:ea typeface="Meiryo UI" panose="020B0604030504040204" pitchFamily="50" charset="-128"/>
              </a:rPr>
              <a:t>個別取込</a:t>
            </a: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取込前確認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40" name="カギ線コネクタ 39"/>
          <p:cNvCxnSpPr>
            <a:stCxn id="81" idx="4"/>
            <a:endCxn id="46" idx="1"/>
          </p:cNvCxnSpPr>
          <p:nvPr/>
        </p:nvCxnSpPr>
        <p:spPr>
          <a:xfrm rot="16200000" flipH="1">
            <a:off x="3846119" y="4655092"/>
            <a:ext cx="617175" cy="3284"/>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カギ線コネクタ 40"/>
          <p:cNvCxnSpPr>
            <a:stCxn id="34" idx="3"/>
            <a:endCxn id="46" idx="1"/>
          </p:cNvCxnSpPr>
          <p:nvPr/>
        </p:nvCxnSpPr>
        <p:spPr>
          <a:xfrm rot="16200000" flipH="1">
            <a:off x="3188670" y="3997644"/>
            <a:ext cx="620200" cy="1315156"/>
          </a:xfrm>
          <a:prstGeom prst="bentConnector3">
            <a:avLst>
              <a:gd name="adj1" fmla="val 50000"/>
            </a:avLst>
          </a:prstGeom>
          <a:ln w="3175">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42" name="テキスト ボックス 41"/>
          <p:cNvSpPr txBox="1"/>
          <p:nvPr/>
        </p:nvSpPr>
        <p:spPr>
          <a:xfrm>
            <a:off x="4621828" y="4958319"/>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-7:MML</a:t>
            </a:r>
            <a:r>
              <a:rPr lang="ja-JP" altLang="en-US" sz="1050" kern="0" dirty="0">
                <a:solidFill>
                  <a:srgbClr val="404040"/>
                </a:solidFill>
                <a:latin typeface="Meiryo UI" panose="020B0604030504040204" pitchFamily="50" charset="-128"/>
                <a:ea typeface="Meiryo UI" panose="020B0604030504040204" pitchFamily="50" charset="-128"/>
              </a:rPr>
              <a:t>個別取込認定領域反映</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a:solidFill>
                  <a:srgbClr val="404040"/>
                </a:solidFill>
                <a:latin typeface="Meiryo UI" panose="020B0604030504040204" pitchFamily="50" charset="-128"/>
                <a:ea typeface="Meiryo UI" panose="020B0604030504040204" pitchFamily="50" charset="-128"/>
              </a:rPr>
              <a:t>※</a:t>
            </a:r>
            <a:r>
              <a:rPr lang="ja-JP" altLang="en-US" sz="1050" kern="0" dirty="0">
                <a:solidFill>
                  <a:srgbClr val="404040"/>
                </a:solidFill>
                <a:latin typeface="Meiryo UI" panose="020B0604030504040204" pitchFamily="50" charset="-128"/>
                <a:ea typeface="Meiryo UI" panose="020B0604030504040204" pitchFamily="50" charset="-128"/>
              </a:rPr>
              <a:t>取込前確認の承認後に実施</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a:solidFill>
                  <a:srgbClr val="404040"/>
                </a:solidFill>
                <a:latin typeface="Meiryo UI" panose="020B0604030504040204" pitchFamily="50" charset="-128"/>
                <a:ea typeface="Meiryo UI" panose="020B0604030504040204" pitchFamily="50" charset="-128"/>
              </a:rPr>
              <a:t>※</a:t>
            </a:r>
            <a:r>
              <a:rPr lang="ja-JP" altLang="en-US" sz="1050" kern="0" dirty="0">
                <a:solidFill>
                  <a:srgbClr val="404040"/>
                </a:solidFill>
                <a:latin typeface="Meiryo UI" panose="020B0604030504040204" pitchFamily="50" charset="-128"/>
                <a:ea typeface="Meiryo UI" panose="020B0604030504040204" pitchFamily="50" charset="-128"/>
              </a:rPr>
              <a:t>オプトアウト対象患者情報</a:t>
            </a:r>
            <a:r>
              <a:rPr lang="ja-JP" altLang="en-US" sz="1050" kern="0" dirty="0" smtClean="0">
                <a:solidFill>
                  <a:srgbClr val="404040"/>
                </a:solidFill>
                <a:latin typeface="Meiryo UI" panose="020B0604030504040204" pitchFamily="50" charset="-128"/>
                <a:ea typeface="Meiryo UI" panose="020B0604030504040204" pitchFamily="50" charset="-128"/>
              </a:rPr>
              <a:t>の削除</a:t>
            </a:r>
            <a:r>
              <a:rPr lang="ja-JP" altLang="en-US" sz="1050" kern="0" dirty="0">
                <a:solidFill>
                  <a:srgbClr val="404040"/>
                </a:solidFill>
                <a:latin typeface="Meiryo UI" panose="020B0604030504040204" pitchFamily="50" charset="-128"/>
                <a:ea typeface="Meiryo UI" panose="020B0604030504040204" pitchFamily="50" charset="-128"/>
              </a:rPr>
              <a:t>も実施</a:t>
            </a:r>
            <a:endParaRPr lang="en-US" altLang="ja-JP" sz="1050" kern="0" dirty="0">
              <a:solidFill>
                <a:srgbClr val="404040"/>
              </a:solidFill>
              <a:latin typeface="Meiryo UI" panose="020B0604030504040204" pitchFamily="50" charset="-128"/>
              <a:ea typeface="Meiryo UI" panose="020B0604030504040204" pitchFamily="50" charset="-128"/>
            </a:endParaRPr>
          </a:p>
        </p:txBody>
      </p:sp>
      <p:sp>
        <p:nvSpPr>
          <p:cNvPr id="43" name="テキスト ボックス 42"/>
          <p:cNvSpPr txBox="1"/>
          <p:nvPr/>
        </p:nvSpPr>
        <p:spPr>
          <a:xfrm>
            <a:off x="5795641" y="5602096"/>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-8:MML</a:t>
            </a:r>
            <a:r>
              <a:rPr lang="ja-JP" altLang="en-US" sz="1050" kern="0" dirty="0" smtClean="0">
                <a:solidFill>
                  <a:srgbClr val="404040"/>
                </a:solidFill>
                <a:latin typeface="Meiryo UI" panose="020B0604030504040204" pitchFamily="50" charset="-128"/>
                <a:ea typeface="Meiryo UI" panose="020B0604030504040204" pitchFamily="50" charset="-128"/>
              </a:rPr>
              <a:t>個別取込 取込後確認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44" name="フローチャート: 磁気ディスク 43"/>
          <p:cNvSpPr/>
          <p:nvPr/>
        </p:nvSpPr>
        <p:spPr>
          <a:xfrm>
            <a:off x="5401776" y="5851953"/>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取込後</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sp>
        <p:nvSpPr>
          <p:cNvPr id="46" name="フローチャート: 磁気ディスク 45"/>
          <p:cNvSpPr/>
          <p:nvPr/>
        </p:nvSpPr>
        <p:spPr>
          <a:xfrm>
            <a:off x="3785264" y="4965322"/>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個別取込結果</a:t>
            </a:r>
            <a:endParaRPr kumimoji="1" lang="en-US" altLang="ja-JP" sz="1100" b="1" dirty="0" smtClean="0">
              <a:solidFill>
                <a:schemeClr val="tx2">
                  <a:lumMod val="75000"/>
                  <a:lumOff val="25000"/>
                </a:schemeClr>
              </a:solidFill>
            </a:endParaRPr>
          </a:p>
        </p:txBody>
      </p:sp>
      <p:cxnSp>
        <p:nvCxnSpPr>
          <p:cNvPr id="47" name="直線矢印コネクタ 46"/>
          <p:cNvCxnSpPr>
            <a:stCxn id="44" idx="4"/>
            <a:endCxn id="48" idx="2"/>
          </p:cNvCxnSpPr>
          <p:nvPr/>
        </p:nvCxnSpPr>
        <p:spPr>
          <a:xfrm>
            <a:off x="6143944" y="6113055"/>
            <a:ext cx="500026" cy="10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8" name="フローチャート: データ 47"/>
          <p:cNvSpPr/>
          <p:nvPr/>
        </p:nvSpPr>
        <p:spPr>
          <a:xfrm>
            <a:off x="6525964" y="5852156"/>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rgbClr val="FF0000"/>
                </a:solidFill>
                <a:latin typeface="Meiryo UI" panose="020B0604030504040204" pitchFamily="50" charset="-128"/>
                <a:ea typeface="Meiryo UI" panose="020B0604030504040204" pitchFamily="50" charset="-128"/>
              </a:rPr>
              <a:t>MML</a:t>
            </a:r>
            <a:r>
              <a:rPr lang="ja-JP" altLang="en-US" sz="881" b="1" dirty="0" smtClean="0">
                <a:solidFill>
                  <a:srgbClr val="FF0000"/>
                </a:solidFill>
                <a:latin typeface="Meiryo UI" panose="020B0604030504040204" pitchFamily="50" charset="-128"/>
                <a:ea typeface="Meiryo UI" panose="020B0604030504040204" pitchFamily="50" charset="-128"/>
              </a:rPr>
              <a:t>個別取込</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取込後確認結果</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cxnSp>
        <p:nvCxnSpPr>
          <p:cNvPr id="50" name="直線矢印コネクタ 49"/>
          <p:cNvCxnSpPr>
            <a:stCxn id="36" idx="4"/>
            <a:endCxn id="51" idx="2"/>
          </p:cNvCxnSpPr>
          <p:nvPr/>
        </p:nvCxnSpPr>
        <p:spPr>
          <a:xfrm>
            <a:off x="6040206" y="4085648"/>
            <a:ext cx="485758" cy="917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1" name="フローチャート: データ 50"/>
          <p:cNvSpPr/>
          <p:nvPr/>
        </p:nvSpPr>
        <p:spPr>
          <a:xfrm>
            <a:off x="6407958" y="3833819"/>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rgbClr val="FF0000"/>
                </a:solidFill>
                <a:latin typeface="Meiryo UI" panose="020B0604030504040204" pitchFamily="50" charset="-128"/>
                <a:ea typeface="Meiryo UI" panose="020B0604030504040204" pitchFamily="50" charset="-128"/>
              </a:rPr>
              <a:t>MML</a:t>
            </a:r>
            <a:r>
              <a:rPr lang="ja-JP" altLang="en-US" sz="881" b="1" dirty="0" smtClean="0">
                <a:solidFill>
                  <a:srgbClr val="FF0000"/>
                </a:solidFill>
                <a:latin typeface="Meiryo UI" panose="020B0604030504040204" pitchFamily="50" charset="-128"/>
                <a:ea typeface="Meiryo UI" panose="020B0604030504040204" pitchFamily="50" charset="-128"/>
              </a:rPr>
              <a:t>個別取込</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取込前確認結果</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sp>
        <p:nvSpPr>
          <p:cNvPr id="75" name="フローチャート: データ 74"/>
          <p:cNvSpPr/>
          <p:nvPr/>
        </p:nvSpPr>
        <p:spPr>
          <a:xfrm>
            <a:off x="2245186" y="4548795"/>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削除対象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zip_no</a:t>
            </a: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file_no</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81" name="フローチャート: データ 80"/>
          <p:cNvSpPr/>
          <p:nvPr/>
        </p:nvSpPr>
        <p:spPr>
          <a:xfrm>
            <a:off x="3563035" y="3826147"/>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取込</a:t>
            </a:r>
            <a:r>
              <a:rPr lang="ja-JP" altLang="en-US" sz="881" b="1" dirty="0" smtClean="0">
                <a:solidFill>
                  <a:schemeClr val="tx1"/>
                </a:solidFill>
                <a:latin typeface="Meiryo UI" panose="020B0604030504040204" pitchFamily="50" charset="-128"/>
                <a:ea typeface="Meiryo UI" panose="020B0604030504040204" pitchFamily="50" charset="-128"/>
              </a:rPr>
              <a:t>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（読込結果データ）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cxnSp>
        <p:nvCxnSpPr>
          <p:cNvPr id="83" name="カギ線コネクタ 82"/>
          <p:cNvCxnSpPr>
            <a:stCxn id="134" idx="4"/>
            <a:endCxn id="30" idx="2"/>
          </p:cNvCxnSpPr>
          <p:nvPr/>
        </p:nvCxnSpPr>
        <p:spPr>
          <a:xfrm flipV="1">
            <a:off x="1576430" y="2888789"/>
            <a:ext cx="2209402" cy="4360"/>
          </a:xfrm>
          <a:prstGeom prst="bentConnector3">
            <a:avLst>
              <a:gd name="adj1" fmla="val 50000"/>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82" name="線吹き出し 1 (枠付き) 81"/>
          <p:cNvSpPr/>
          <p:nvPr/>
        </p:nvSpPr>
        <p:spPr>
          <a:xfrm>
            <a:off x="6143944" y="1753669"/>
            <a:ext cx="3534738" cy="1854981"/>
          </a:xfrm>
          <a:prstGeom prst="borderCallout1">
            <a:avLst>
              <a:gd name="adj1" fmla="val 60741"/>
              <a:gd name="adj2" fmla="val -112"/>
              <a:gd name="adj3" fmla="val 83503"/>
              <a:gd name="adj4" fmla="val -61861"/>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個別取込管理テーブルのステータスを利</a:t>
            </a:r>
            <a:r>
              <a:rPr lang="ja-JP" altLang="en-US" sz="1200" dirty="0">
                <a:solidFill>
                  <a:schemeClr val="tx1"/>
                </a:solidFill>
                <a:latin typeface="Meiryo UI" panose="020B0604030504040204" pitchFamily="50" charset="-128"/>
                <a:ea typeface="Meiryo UI" panose="020B0604030504040204" pitchFamily="50" charset="-128"/>
              </a:rPr>
              <a:t>活用可能患者</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テーブルの患者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の有無に応じて更新を行う。</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取込済みで</a:t>
            </a:r>
            <a:r>
              <a:rPr lang="ja-JP" altLang="en-US" sz="1200" dirty="0">
                <a:solidFill>
                  <a:schemeClr val="tx1"/>
                </a:solidFill>
                <a:latin typeface="Meiryo UI" panose="020B0604030504040204" pitchFamily="50" charset="-128"/>
                <a:ea typeface="Meiryo UI" panose="020B0604030504040204" pitchFamily="50" charset="-128"/>
              </a:rPr>
              <a:t>かつ利活用可能患者</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a:solidFill>
                  <a:schemeClr val="tx1"/>
                </a:solidFill>
                <a:latin typeface="Meiryo UI" panose="020B0604030504040204" pitchFamily="50" charset="-128"/>
                <a:ea typeface="Meiryo UI" panose="020B0604030504040204" pitchFamily="50" charset="-128"/>
              </a:rPr>
              <a:t>テーブルに</a:t>
            </a:r>
            <a:r>
              <a:rPr lang="ja-JP" altLang="en-US" sz="1200" dirty="0" smtClean="0">
                <a:solidFill>
                  <a:schemeClr val="tx1"/>
                </a:solidFill>
                <a:latin typeface="Meiryo UI" panose="020B0604030504040204" pitchFamily="50" charset="-128"/>
                <a:ea typeface="Meiryo UI" panose="020B0604030504040204" pitchFamily="50" charset="-128"/>
              </a:rPr>
              <a:t>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が存在しないレコードはオプトアウト対象患者として、</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個別取込結果削除対象テーブルに</a:t>
            </a:r>
            <a:r>
              <a:rPr lang="en-US" altLang="ja-JP" sz="1200" dirty="0" smtClean="0">
                <a:solidFill>
                  <a:schemeClr val="tx1"/>
                </a:solidFill>
                <a:latin typeface="Meiryo UI" panose="020B0604030504040204" pitchFamily="50" charset="-128"/>
                <a:ea typeface="Meiryo UI" panose="020B0604030504040204" pitchFamily="50" charset="-128"/>
              </a:rPr>
              <a:t>zip_no</a:t>
            </a:r>
            <a:r>
              <a:rPr lang="ja-JP" altLang="en-US" sz="1200" dirty="0" smtClean="0">
                <a:solidFill>
                  <a:schemeClr val="tx1"/>
                </a:solidFill>
                <a:latin typeface="Meiryo UI" panose="020B0604030504040204" pitchFamily="50" charset="-128"/>
                <a:ea typeface="Meiryo UI" panose="020B0604030504040204" pitchFamily="50" charset="-128"/>
              </a:rPr>
              <a:t>、</a:t>
            </a:r>
            <a:r>
              <a:rPr lang="en-US" altLang="ja-JP" sz="1200" dirty="0" smtClean="0">
                <a:solidFill>
                  <a:schemeClr val="tx1"/>
                </a:solidFill>
                <a:latin typeface="Meiryo UI" panose="020B0604030504040204" pitchFamily="50" charset="-128"/>
                <a:ea typeface="Meiryo UI" panose="020B0604030504040204" pitchFamily="50" charset="-128"/>
              </a:rPr>
              <a:t>file_no</a:t>
            </a:r>
            <a:r>
              <a:rPr lang="ja-JP" altLang="en-US" sz="1200" dirty="0" smtClean="0">
                <a:solidFill>
                  <a:schemeClr val="tx1"/>
                </a:solidFill>
                <a:latin typeface="Meiryo UI" panose="020B0604030504040204" pitchFamily="50" charset="-128"/>
                <a:ea typeface="Meiryo UI" panose="020B0604030504040204" pitchFamily="50" charset="-128"/>
              </a:rPr>
              <a:t>を格納する。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未取込で</a:t>
            </a:r>
            <a:r>
              <a:rPr lang="ja-JP" altLang="en-US" sz="1200" dirty="0">
                <a:solidFill>
                  <a:schemeClr val="tx1"/>
                </a:solidFill>
                <a:latin typeface="Meiryo UI" panose="020B0604030504040204" pitchFamily="50" charset="-128"/>
                <a:ea typeface="Meiryo UI" panose="020B0604030504040204" pitchFamily="50" charset="-128"/>
              </a:rPr>
              <a:t>かつ利活用可能患者</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テーブル</a:t>
            </a:r>
            <a:r>
              <a:rPr lang="ja-JP" altLang="en-US" sz="1200" dirty="0">
                <a:solidFill>
                  <a:schemeClr val="tx1"/>
                </a:solidFill>
                <a:latin typeface="Meiryo UI" panose="020B0604030504040204" pitchFamily="50" charset="-128"/>
                <a:ea typeface="Meiryo UI" panose="020B0604030504040204" pitchFamily="50" charset="-128"/>
              </a:rPr>
              <a:t>に患者</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a:solidFill>
                  <a:schemeClr val="tx1"/>
                </a:solidFill>
                <a:latin typeface="Meiryo UI" panose="020B0604030504040204" pitchFamily="50" charset="-128"/>
                <a:ea typeface="Meiryo UI" panose="020B0604030504040204" pitchFamily="50" charset="-128"/>
              </a:rPr>
              <a:t>が存在しないレコード</a:t>
            </a:r>
            <a:r>
              <a:rPr lang="ja-JP" altLang="en-US" sz="1200" dirty="0" smtClean="0">
                <a:solidFill>
                  <a:schemeClr val="tx1"/>
                </a:solidFill>
                <a:latin typeface="Meiryo UI" panose="020B0604030504040204" pitchFamily="50" charset="-128"/>
                <a:ea typeface="Meiryo UI" panose="020B0604030504040204" pitchFamily="50" charset="-128"/>
              </a:rPr>
              <a:t>は未通知患者</a:t>
            </a:r>
            <a:r>
              <a:rPr lang="ja-JP" altLang="en-US" sz="1200" dirty="0">
                <a:solidFill>
                  <a:schemeClr val="tx1"/>
                </a:solidFill>
                <a:latin typeface="Meiryo UI" panose="020B0604030504040204" pitchFamily="50" charset="-128"/>
                <a:ea typeface="Meiryo UI" panose="020B0604030504040204" pitchFamily="50" charset="-128"/>
              </a:rPr>
              <a:t>として</a:t>
            </a:r>
            <a:r>
              <a:rPr lang="ja-JP" altLang="en-US" sz="1200" dirty="0" smtClean="0">
                <a:solidFill>
                  <a:schemeClr val="tx1"/>
                </a:solidFill>
                <a:latin typeface="Meiryo UI" panose="020B0604030504040204" pitchFamily="50" charset="-128"/>
                <a:ea typeface="Meiryo UI" panose="020B0604030504040204" pitchFamily="50" charset="-128"/>
              </a:rPr>
              <a:t>、ステータスを取込対象外に更新する。（</a:t>
            </a:r>
            <a:r>
              <a:rPr lang="ja-JP" altLang="en-US" sz="1200" b="1" dirty="0" smtClean="0">
                <a:solidFill>
                  <a:schemeClr val="tx1"/>
                </a:solidFill>
                <a:latin typeface="Meiryo UI" panose="020B0604030504040204" pitchFamily="50" charset="-128"/>
                <a:ea typeface="Meiryo UI" panose="020B0604030504040204" pitchFamily="50" charset="-128"/>
              </a:rPr>
              <a:t>詳細は後述</a:t>
            </a:r>
            <a:r>
              <a:rPr lang="ja-JP" altLang="en-US" sz="1200" dirty="0" smtClean="0">
                <a:solidFill>
                  <a:schemeClr val="tx1"/>
                </a:solidFill>
                <a:latin typeface="Meiryo UI" panose="020B0604030504040204" pitchFamily="50" charset="-128"/>
                <a:ea typeface="Meiryo UI" panose="020B0604030504040204" pitchFamily="50" charset="-128"/>
              </a:rPr>
              <a:t>）</a:t>
            </a:r>
            <a:endParaRPr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34" name="フローチャート: 磁気ディスク 33"/>
          <p:cNvSpPr/>
          <p:nvPr/>
        </p:nvSpPr>
        <p:spPr>
          <a:xfrm>
            <a:off x="2470108" y="3822918"/>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削除対象</a:t>
            </a:r>
            <a:endParaRPr kumimoji="1" lang="ja-JP" altLang="en-US" sz="1400" b="1" dirty="0">
              <a:solidFill>
                <a:schemeClr val="tx2">
                  <a:lumMod val="75000"/>
                  <a:lumOff val="25000"/>
                </a:schemeClr>
              </a:solidFill>
            </a:endParaRPr>
          </a:p>
        </p:txBody>
      </p:sp>
      <p:grpSp>
        <p:nvGrpSpPr>
          <p:cNvPr id="108" name="グループ化 107"/>
          <p:cNvGrpSpPr/>
          <p:nvPr/>
        </p:nvGrpSpPr>
        <p:grpSpPr>
          <a:xfrm>
            <a:off x="373343" y="4770824"/>
            <a:ext cx="945450" cy="1519608"/>
            <a:chOff x="8168455" y="4168700"/>
            <a:chExt cx="945450" cy="1519608"/>
          </a:xfrm>
        </p:grpSpPr>
        <p:sp>
          <p:nvSpPr>
            <p:cNvPr id="109" name="フローチャート: 磁気ディスク 108"/>
            <p:cNvSpPr/>
            <p:nvPr/>
          </p:nvSpPr>
          <p:spPr>
            <a:xfrm>
              <a:off x="8260678" y="4474282"/>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受託事業</a:t>
              </a:r>
              <a:endParaRPr kumimoji="1" lang="ja-JP" altLang="en-US" sz="1200" b="1" dirty="0">
                <a:solidFill>
                  <a:schemeClr val="tx2">
                    <a:lumMod val="75000"/>
                    <a:lumOff val="25000"/>
                  </a:schemeClr>
                </a:solidFill>
              </a:endParaRPr>
            </a:p>
          </p:txBody>
        </p:sp>
        <p:sp>
          <p:nvSpPr>
            <p:cNvPr id="110" name="正方形/長方形 109">
              <a:extLst>
                <a:ext uri="{FF2B5EF4-FFF2-40B4-BE49-F238E27FC236}">
                  <a16:creationId xmlns:a16="http://schemas.microsoft.com/office/drawing/2014/main" id="{B63D4596-3D34-CF16-5DA8-EFDC1CCE79D0}"/>
                </a:ext>
              </a:extLst>
            </p:cNvPr>
            <p:cNvSpPr/>
            <p:nvPr/>
          </p:nvSpPr>
          <p:spPr>
            <a:xfrm>
              <a:off x="8168455" y="4168700"/>
              <a:ext cx="945450" cy="1519608"/>
            </a:xfrm>
            <a:prstGeom prst="rect">
              <a:avLst/>
            </a:prstGeom>
            <a:noFill/>
            <a:ln w="6350">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latin typeface="Meiryo UI" panose="020B0604030504040204" pitchFamily="50" charset="-128"/>
                  <a:ea typeface="Meiryo UI" panose="020B0604030504040204" pitchFamily="50" charset="-128"/>
                </a:rPr>
                <a:t>凡例</a:t>
              </a:r>
            </a:p>
          </p:txBody>
        </p:sp>
        <p:sp>
          <p:nvSpPr>
            <p:cNvPr id="111" name="フローチャート: 磁気ディスク 110"/>
            <p:cNvSpPr/>
            <p:nvPr/>
          </p:nvSpPr>
          <p:spPr>
            <a:xfrm>
              <a:off x="8260678" y="5093993"/>
              <a:ext cx="741600" cy="522000"/>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認定事業</a:t>
              </a:r>
              <a:endParaRPr kumimoji="1" lang="ja-JP" altLang="en-US" sz="1200" b="1" dirty="0">
                <a:solidFill>
                  <a:schemeClr val="tx2">
                    <a:lumMod val="75000"/>
                    <a:lumOff val="25000"/>
                  </a:schemeClr>
                </a:solidFill>
              </a:endParaRPr>
            </a:p>
          </p:txBody>
        </p:sp>
      </p:grpSp>
      <p:sp>
        <p:nvSpPr>
          <p:cNvPr id="112" name="テキスト ボックス 111"/>
          <p:cNvSpPr txBox="1"/>
          <p:nvPr/>
        </p:nvSpPr>
        <p:spPr>
          <a:xfrm>
            <a:off x="1991855" y="2938908"/>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-4:</a:t>
            </a:r>
            <a:r>
              <a:rPr lang="ja-JP" altLang="en-US" sz="1050" kern="0" dirty="0">
                <a:solidFill>
                  <a:srgbClr val="404040"/>
                </a:solidFill>
                <a:latin typeface="Meiryo UI" panose="020B0604030504040204" pitchFamily="50" charset="-128"/>
                <a:ea typeface="Meiryo UI" panose="020B0604030504040204" pitchFamily="50" charset="-128"/>
              </a:rPr>
              <a:t>利活用可否確認結果反映</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a:solidFill>
                  <a:srgbClr val="404040"/>
                </a:solidFill>
                <a:latin typeface="Meiryo UI" panose="020B0604030504040204" pitchFamily="50" charset="-128"/>
                <a:ea typeface="Meiryo UI" panose="020B0604030504040204" pitchFamily="50" charset="-128"/>
              </a:rPr>
              <a:t>※</a:t>
            </a:r>
            <a:r>
              <a:rPr lang="ja-JP" altLang="en-US" sz="1050" kern="0" dirty="0">
                <a:solidFill>
                  <a:srgbClr val="404040"/>
                </a:solidFill>
                <a:latin typeface="Meiryo UI" panose="020B0604030504040204" pitchFamily="50" charset="-128"/>
                <a:ea typeface="Meiryo UI" panose="020B0604030504040204" pitchFamily="50" charset="-128"/>
              </a:rPr>
              <a:t>オプトアウト削除対象の抽出</a:t>
            </a:r>
            <a:r>
              <a:rPr lang="en-US" altLang="ja-JP" sz="1050" kern="0" dirty="0">
                <a:solidFill>
                  <a:srgbClr val="404040"/>
                </a:solidFill>
                <a:latin typeface="Meiryo UI" panose="020B0604030504040204" pitchFamily="50" charset="-128"/>
                <a:ea typeface="Meiryo UI" panose="020B0604030504040204" pitchFamily="50" charset="-128"/>
              </a:rPr>
              <a:t/>
            </a:r>
            <a:br>
              <a:rPr lang="en-US" altLang="ja-JP" sz="1050" kern="0" dirty="0">
                <a:solidFill>
                  <a:srgbClr val="404040"/>
                </a:solidFill>
                <a:latin typeface="Meiryo UI" panose="020B0604030504040204" pitchFamily="50" charset="-128"/>
                <a:ea typeface="Meiryo UI" panose="020B0604030504040204" pitchFamily="50" charset="-128"/>
              </a:rPr>
            </a:br>
            <a:r>
              <a:rPr lang="ja-JP" altLang="en-US" sz="1050" kern="0" dirty="0">
                <a:solidFill>
                  <a:srgbClr val="404040"/>
                </a:solidFill>
                <a:latin typeface="Meiryo UI" panose="020B0604030504040204" pitchFamily="50" charset="-128"/>
                <a:ea typeface="Meiryo UI" panose="020B0604030504040204" pitchFamily="50" charset="-128"/>
              </a:rPr>
              <a:t>　　　　　と取込対象の判定を実施</a:t>
            </a:r>
          </a:p>
        </p:txBody>
      </p:sp>
      <p:sp>
        <p:nvSpPr>
          <p:cNvPr id="113" name="線吹き出し 1 (枠付き) 112"/>
          <p:cNvSpPr/>
          <p:nvPr/>
        </p:nvSpPr>
        <p:spPr>
          <a:xfrm>
            <a:off x="164951" y="1795692"/>
            <a:ext cx="3455250" cy="777463"/>
          </a:xfrm>
          <a:prstGeom prst="borderCallout1">
            <a:avLst>
              <a:gd name="adj1" fmla="val 64939"/>
              <a:gd name="adj2" fmla="val 100490"/>
              <a:gd name="adj3" fmla="val 89997"/>
              <a:gd name="adj4" fmla="val 126523"/>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a:solidFill>
                  <a:schemeClr val="tx1"/>
                </a:solidFill>
                <a:latin typeface="Meiryo UI" panose="020B0604030504040204" pitchFamily="50" charset="-128"/>
                <a:ea typeface="Meiryo UI" panose="020B0604030504040204" pitchFamily="50" charset="-128"/>
              </a:rPr>
              <a:t>Zip</a:t>
            </a:r>
            <a:r>
              <a:rPr lang="ja-JP" altLang="en-US" sz="1200" dirty="0">
                <a:solidFill>
                  <a:schemeClr val="tx1"/>
                </a:solidFill>
                <a:latin typeface="Meiryo UI" panose="020B0604030504040204" pitchFamily="50" charset="-128"/>
                <a:ea typeface="Meiryo UI" panose="020B0604030504040204" pitchFamily="50" charset="-128"/>
              </a:rPr>
              <a:t>ファイル格納処理、</a:t>
            </a:r>
            <a:r>
              <a:rPr lang="en-US" altLang="ja-JP" sz="1200" dirty="0">
                <a:solidFill>
                  <a:schemeClr val="tx1"/>
                </a:solidFill>
                <a:latin typeface="Meiryo UI" panose="020B0604030504040204" pitchFamily="50" charset="-128"/>
                <a:ea typeface="Meiryo UI" panose="020B0604030504040204" pitchFamily="50" charset="-128"/>
              </a:rPr>
              <a:t>Zip</a:t>
            </a:r>
            <a:r>
              <a:rPr lang="ja-JP" altLang="en-US" sz="1200" dirty="0">
                <a:solidFill>
                  <a:schemeClr val="tx1"/>
                </a:solidFill>
                <a:latin typeface="Meiryo UI" panose="020B0604030504040204" pitchFamily="50" charset="-128"/>
                <a:ea typeface="Meiryo UI" panose="020B0604030504040204" pitchFamily="50" charset="-128"/>
              </a:rPr>
              <a:t>ファイル展開処理、</a:t>
            </a:r>
            <a:r>
              <a:rPr lang="en-US" altLang="ja-JP" sz="1200" dirty="0">
                <a:solidFill>
                  <a:schemeClr val="tx1"/>
                </a:solidFill>
                <a:latin typeface="Meiryo UI" panose="020B0604030504040204" pitchFamily="50" charset="-128"/>
                <a:ea typeface="Meiryo UI" panose="020B0604030504040204" pitchFamily="50" charset="-128"/>
              </a:rPr>
              <a:t>MML</a:t>
            </a:r>
            <a:r>
              <a:rPr lang="ja-JP" altLang="en-US" sz="1200" dirty="0">
                <a:solidFill>
                  <a:schemeClr val="tx1"/>
                </a:solidFill>
                <a:latin typeface="Meiryo UI" panose="020B0604030504040204" pitchFamily="50" charset="-128"/>
                <a:ea typeface="Meiryo UI" panose="020B0604030504040204" pitchFamily="50" charset="-128"/>
              </a:rPr>
              <a:t>ファイル一覧作成</a:t>
            </a:r>
            <a:r>
              <a:rPr lang="ja-JP" altLang="en-US" sz="1200" dirty="0" smtClean="0">
                <a:solidFill>
                  <a:schemeClr val="tx1"/>
                </a:solidFill>
                <a:latin typeface="Meiryo UI" panose="020B0604030504040204" pitchFamily="50" charset="-128"/>
                <a:ea typeface="Meiryo UI" panose="020B0604030504040204" pitchFamily="50" charset="-128"/>
              </a:rPr>
              <a:t>処理は</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個別取込管理テーブルが受託領域</a:t>
            </a:r>
            <a:r>
              <a:rPr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smtClean="0">
                <a:solidFill>
                  <a:schemeClr val="tx1"/>
                </a:solidFill>
                <a:latin typeface="Meiryo UI" panose="020B0604030504040204" pitchFamily="50" charset="-128"/>
                <a:ea typeface="Meiryo UI" panose="020B0604030504040204" pitchFamily="50" charset="-128"/>
              </a:rPr>
              <a:t>に変更される以外は従来通り。</a:t>
            </a:r>
            <a:endParaRPr lang="en-US" altLang="ja-JP" sz="1200" dirty="0" smtClean="0">
              <a:solidFill>
                <a:schemeClr val="tx1"/>
              </a:solidFill>
              <a:latin typeface="Meiryo UI" panose="020B0604030504040204" pitchFamily="50" charset="-128"/>
              <a:ea typeface="Meiryo UI" panose="020B0604030504040204" pitchFamily="50" charset="-128"/>
            </a:endParaRPr>
          </a:p>
        </p:txBody>
      </p:sp>
      <p:cxnSp>
        <p:nvCxnSpPr>
          <p:cNvPr id="49" name="直線矢印コネクタ 48"/>
          <p:cNvCxnSpPr>
            <a:stCxn id="81" idx="5"/>
            <a:endCxn id="36" idx="2"/>
          </p:cNvCxnSpPr>
          <p:nvPr/>
        </p:nvCxnSpPr>
        <p:spPr>
          <a:xfrm flipV="1">
            <a:off x="4625086" y="4085648"/>
            <a:ext cx="672952" cy="1499"/>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カギ線コネクタ 59"/>
          <p:cNvCxnSpPr>
            <a:stCxn id="46" idx="3"/>
            <a:endCxn id="44" idx="2"/>
          </p:cNvCxnSpPr>
          <p:nvPr/>
        </p:nvCxnSpPr>
        <p:spPr>
          <a:xfrm rot="16200000" flipH="1">
            <a:off x="4466298" y="5177576"/>
            <a:ext cx="625529" cy="1245428"/>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8" name="フローチャート: データ 67"/>
          <p:cNvSpPr/>
          <p:nvPr/>
        </p:nvSpPr>
        <p:spPr>
          <a:xfrm>
            <a:off x="3569888" y="5850453"/>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個別取込結果</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（全患者</a:t>
            </a:r>
            <a:r>
              <a:rPr lang="en-US" altLang="ja-JP" sz="881" b="1" dirty="0" smtClean="0">
                <a:solidFill>
                  <a:schemeClr val="tx1"/>
                </a:solidFill>
                <a:latin typeface="Meiryo UI" panose="020B0604030504040204" pitchFamily="50" charset="-128"/>
                <a:ea typeface="Meiryo UI" panose="020B0604030504040204" pitchFamily="50" charset="-128"/>
              </a:rPr>
              <a:t>ID</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66" name="テキスト ボックス 65"/>
          <p:cNvSpPr txBox="1"/>
          <p:nvPr/>
        </p:nvSpPr>
        <p:spPr>
          <a:xfrm>
            <a:off x="4294202" y="3577073"/>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-5:MML</a:t>
            </a:r>
            <a:r>
              <a:rPr lang="ja-JP" altLang="en-US" sz="1050" kern="0" dirty="0" smtClean="0">
                <a:solidFill>
                  <a:srgbClr val="404040"/>
                </a:solidFill>
                <a:latin typeface="Meiryo UI" panose="020B0604030504040204" pitchFamily="50" charset="-128"/>
                <a:ea typeface="Meiryo UI" panose="020B0604030504040204" pitchFamily="50" charset="-128"/>
              </a:rPr>
              <a:t>ファイル読込</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67" name="線吹き出し 1 (枠付き) 66"/>
          <p:cNvSpPr/>
          <p:nvPr/>
        </p:nvSpPr>
        <p:spPr>
          <a:xfrm>
            <a:off x="6716993" y="4416351"/>
            <a:ext cx="2958907" cy="904954"/>
          </a:xfrm>
          <a:prstGeom prst="borderCallout1">
            <a:avLst>
              <a:gd name="adj1" fmla="val 13790"/>
              <a:gd name="adj2" fmla="val -1678"/>
              <a:gd name="adj3" fmla="val -62762"/>
              <a:gd name="adj4" fmla="val -50426"/>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個別取込管理テーブルのステータスが</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未取込となっている</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ファイルを読み込み、</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個別取込結果テーブルへの取込対象と</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なる読込結果データを作成する。</a:t>
            </a:r>
            <a:endParaRPr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4620293" y="2084031"/>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-1:Zip</a:t>
            </a:r>
            <a:r>
              <a:rPr lang="ja-JP" altLang="en-US" sz="1050" kern="0" dirty="0">
                <a:solidFill>
                  <a:srgbClr val="404040"/>
                </a:solidFill>
                <a:latin typeface="Meiryo UI" panose="020B0604030504040204" pitchFamily="50" charset="-128"/>
                <a:ea typeface="Meiryo UI" panose="020B0604030504040204" pitchFamily="50" charset="-128"/>
              </a:rPr>
              <a:t>ファイル</a:t>
            </a:r>
            <a:r>
              <a:rPr lang="ja-JP" altLang="en-US" sz="1050" kern="0" dirty="0" smtClean="0">
                <a:solidFill>
                  <a:srgbClr val="404040"/>
                </a:solidFill>
                <a:latin typeface="Meiryo UI" panose="020B0604030504040204" pitchFamily="50" charset="-128"/>
                <a:ea typeface="Meiryo UI" panose="020B0604030504040204" pitchFamily="50" charset="-128"/>
              </a:rPr>
              <a:t>格納処理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52" name="テキスト ボックス 51"/>
          <p:cNvSpPr txBox="1"/>
          <p:nvPr/>
        </p:nvSpPr>
        <p:spPr>
          <a:xfrm>
            <a:off x="4618342" y="2362368"/>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-2:Zip</a:t>
            </a:r>
            <a:r>
              <a:rPr lang="ja-JP" altLang="en-US" sz="1050" kern="0" dirty="0" smtClean="0">
                <a:solidFill>
                  <a:srgbClr val="404040"/>
                </a:solidFill>
                <a:latin typeface="Meiryo UI" panose="020B0604030504040204" pitchFamily="50" charset="-128"/>
                <a:ea typeface="Meiryo UI" panose="020B0604030504040204" pitchFamily="50" charset="-128"/>
              </a:rPr>
              <a:t>ファイル展開処理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53" name="テキスト ボックス 52"/>
          <p:cNvSpPr txBox="1"/>
          <p:nvPr/>
        </p:nvSpPr>
        <p:spPr>
          <a:xfrm>
            <a:off x="4620483" y="2633673"/>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-3:MML</a:t>
            </a:r>
            <a:r>
              <a:rPr lang="ja-JP" altLang="en-US" sz="1050" kern="0" dirty="0">
                <a:solidFill>
                  <a:srgbClr val="404040"/>
                </a:solidFill>
                <a:latin typeface="Meiryo UI" panose="020B0604030504040204" pitchFamily="50" charset="-128"/>
                <a:ea typeface="Meiryo UI" panose="020B0604030504040204" pitchFamily="50" charset="-128"/>
              </a:rPr>
              <a:t>ファイル</a:t>
            </a:r>
            <a:r>
              <a:rPr lang="ja-JP" altLang="en-US" sz="1050" kern="0" dirty="0" smtClean="0">
                <a:solidFill>
                  <a:srgbClr val="404040"/>
                </a:solidFill>
                <a:latin typeface="Meiryo UI" panose="020B0604030504040204" pitchFamily="50" charset="-128"/>
                <a:ea typeface="Meiryo UI" panose="020B0604030504040204" pitchFamily="50" charset="-128"/>
              </a:rPr>
              <a:t>一覧</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作成処理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676321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ext uri="{D42A27DB-BD31-4B8C-83A1-F6EECF244321}">
                <p14:modId xmlns:p14="http://schemas.microsoft.com/office/powerpoint/2010/main" val="3781673810"/>
              </p:ext>
            </p:extLst>
          </p:nvPr>
        </p:nvGraphicFramePr>
        <p:xfrm>
          <a:off x="296550" y="996152"/>
          <a:ext cx="9475604" cy="5420150"/>
        </p:xfrm>
        <a:graphic>
          <a:graphicData uri="http://schemas.openxmlformats.org/drawingml/2006/table">
            <a:tbl>
              <a:tblPr firstRow="1" bandRow="1">
                <a:tableStyleId>{5940675A-B579-460E-94D1-54222C63F5DA}</a:tableStyleId>
              </a:tblPr>
              <a:tblGrid>
                <a:gridCol w="1659471">
                  <a:extLst>
                    <a:ext uri="{9D8B030D-6E8A-4147-A177-3AD203B41FA5}">
                      <a16:colId xmlns:a16="http://schemas.microsoft.com/office/drawing/2014/main" val="2601570289"/>
                    </a:ext>
                  </a:extLst>
                </a:gridCol>
                <a:gridCol w="7816133">
                  <a:extLst>
                    <a:ext uri="{9D8B030D-6E8A-4147-A177-3AD203B41FA5}">
                      <a16:colId xmlns:a16="http://schemas.microsoft.com/office/drawing/2014/main" val="2278357493"/>
                    </a:ext>
                  </a:extLst>
                </a:gridCol>
              </a:tblGrid>
              <a:tr h="265525">
                <a:tc gridSpan="2">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利活用観点での機能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extLst>
                  <a:ext uri="{0D108BD9-81ED-4DB2-BD59-A6C34878D82A}">
                    <a16:rowId xmlns:a16="http://schemas.microsoft.com/office/drawing/2014/main" val="1403776297"/>
                  </a:ext>
                </a:extLst>
              </a:tr>
              <a:tr h="442542">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p>
                    <a:p>
                      <a:pPr marL="0" marR="0" lvl="0" indent="0" algn="ctr" defTabSz="484862" rtl="0" eaLnBrk="1" fontAlgn="auto" latinLnBrk="0" hangingPunct="1">
                        <a:lnSpc>
                          <a:spcPct val="100000"/>
                        </a:lnSpc>
                        <a:spcBef>
                          <a:spcPts val="0"/>
                        </a:spcBef>
                        <a:spcAft>
                          <a:spcPts val="0"/>
                        </a:spcAft>
                        <a:buClrTx/>
                        <a:buSzTx/>
                        <a:buFontTx/>
                        <a:buNone/>
                        <a:tabLst/>
                        <a:defRPr/>
                      </a:pP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断面</a:t>
                      </a: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作成</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en-US" altLang="ja-JP" sz="1200" b="1" kern="0" dirty="0" smtClean="0">
                          <a:solidFill>
                            <a:srgbClr val="404040"/>
                          </a:solidFill>
                          <a:latin typeface="Meiryo UI" panose="020B0604030504040204" pitchFamily="50" charset="-128"/>
                          <a:ea typeface="Meiryo UI" panose="020B0604030504040204" pitchFamily="50" charset="-128"/>
                        </a:rPr>
                        <a:t>MML</a:t>
                      </a:r>
                      <a:r>
                        <a:rPr lang="ja-JP" altLang="en-US" sz="1200" b="1" kern="0" dirty="0" smtClean="0">
                          <a:solidFill>
                            <a:srgbClr val="404040"/>
                          </a:solidFill>
                          <a:latin typeface="Meiryo UI" panose="020B0604030504040204" pitchFamily="50" charset="-128"/>
                          <a:ea typeface="Meiryo UI" panose="020B0604030504040204" pitchFamily="50" charset="-128"/>
                        </a:rPr>
                        <a:t>個別取込</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19844006"/>
                  </a:ext>
                </a:extLst>
              </a:tr>
              <a:tr h="4688630">
                <a:tc gridSpan="2">
                  <a:txBody>
                    <a:bodyPr/>
                    <a:lstStyle/>
                    <a:p>
                      <a:endParaRPr kumimoji="1" lang="ja-JP" altLang="en-US" dirty="0"/>
                    </a:p>
                  </a:txBody>
                  <a:tcPr/>
                </a:tc>
                <a:tc hMerge="1">
                  <a:txBody>
                    <a:bodyPr/>
                    <a:lstStyle/>
                    <a:p>
                      <a:endParaRPr kumimoji="1" lang="ja-JP" altLang="en-US"/>
                    </a:p>
                  </a:txBody>
                  <a:tcPr/>
                </a:tc>
                <a:extLst>
                  <a:ext uri="{0D108BD9-81ED-4DB2-BD59-A6C34878D82A}">
                    <a16:rowId xmlns:a16="http://schemas.microsoft.com/office/drawing/2014/main" val="3692651362"/>
                  </a:ext>
                </a:extLst>
              </a:tr>
            </a:tbl>
          </a:graphicData>
        </a:graphic>
      </p:graphicFrame>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妥当性確認</a:t>
            </a:r>
            <a:r>
              <a:rPr lang="ja-JP" altLang="en-US" sz="1800" b="1" dirty="0">
                <a:latin typeface="Meiryo UI" panose="020B0604030504040204" pitchFamily="50" charset="-128"/>
                <a:ea typeface="Meiryo UI" panose="020B0604030504040204" pitchFamily="50" charset="-128"/>
              </a:rPr>
              <a:t>のデータフロー　</a:t>
            </a:r>
            <a:r>
              <a:rPr lang="en-US" altLang="ja-JP" sz="1800" b="1" dirty="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個別取込機能（新規取込）（</a:t>
            </a:r>
            <a:r>
              <a:rPr lang="en-US" altLang="ja-JP" sz="1800" b="1" dirty="0" smtClean="0">
                <a:latin typeface="Meiryo UI" panose="020B0604030504040204" pitchFamily="50" charset="-128"/>
                <a:ea typeface="Meiryo UI" panose="020B0604030504040204" pitchFamily="50" charset="-128"/>
              </a:rPr>
              <a:t>2/2</a:t>
            </a:r>
            <a:r>
              <a:rPr lang="ja-JP" altLang="en-US" sz="1800" b="1" dirty="0" smtClean="0">
                <a:latin typeface="Meiryo UI" panose="020B0604030504040204" pitchFamily="50" charset="-128"/>
                <a:ea typeface="Meiryo UI" panose="020B0604030504040204" pitchFamily="50" charset="-128"/>
              </a:rPr>
              <a:t>）</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個別取込機能の</a:t>
            </a:r>
            <a:r>
              <a:rPr lang="ja-JP" altLang="en-US" dirty="0">
                <a:latin typeface="Meiryo UI" panose="020B0604030504040204" pitchFamily="50" charset="-128"/>
                <a:ea typeface="Meiryo UI" panose="020B0604030504040204" pitchFamily="50" charset="-128"/>
              </a:rPr>
              <a:t>妥当性確認に関するデータフローは以下の通り。</a:t>
            </a:r>
            <a:endParaRPr lang="en-US" altLang="ja-JP" dirty="0">
              <a:latin typeface="Meiryo UI" panose="020B0604030504040204" pitchFamily="50" charset="-128"/>
              <a:ea typeface="Meiryo UI" panose="020B0604030504040204" pitchFamily="50" charset="-128"/>
            </a:endParaRPr>
          </a:p>
        </p:txBody>
      </p:sp>
      <p:sp>
        <p:nvSpPr>
          <p:cNvPr id="134" name="フローチャート: 磁気ディスク 133"/>
          <p:cNvSpPr/>
          <p:nvPr/>
        </p:nvSpPr>
        <p:spPr>
          <a:xfrm>
            <a:off x="834262" y="2632047"/>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a:solidFill>
                  <a:schemeClr val="tx2">
                    <a:lumMod val="75000"/>
                    <a:lumOff val="25000"/>
                  </a:schemeClr>
                </a:solidFill>
              </a:rPr>
              <a:t>利活用</a:t>
            </a:r>
            <a:r>
              <a:rPr lang="ja-JP" altLang="en-US" sz="1200" b="1" dirty="0" smtClean="0">
                <a:solidFill>
                  <a:schemeClr val="tx2">
                    <a:lumMod val="75000"/>
                    <a:lumOff val="25000"/>
                  </a:schemeClr>
                </a:solidFill>
              </a:rPr>
              <a:t>可能</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患者</a:t>
            </a:r>
            <a:r>
              <a:rPr lang="en-US" altLang="ja-JP" sz="1200" b="1" dirty="0" smtClean="0">
                <a:solidFill>
                  <a:schemeClr val="tx2">
                    <a:lumMod val="75000"/>
                    <a:lumOff val="25000"/>
                  </a:schemeClr>
                </a:solidFill>
              </a:rPr>
              <a:t>ID</a:t>
            </a:r>
            <a:endParaRPr kumimoji="1" lang="ja-JP" altLang="en-US" sz="1400" b="1" dirty="0">
              <a:solidFill>
                <a:schemeClr val="tx2">
                  <a:lumMod val="75000"/>
                  <a:lumOff val="25000"/>
                </a:schemeClr>
              </a:solidFill>
            </a:endParaRPr>
          </a:p>
        </p:txBody>
      </p:sp>
      <p:cxnSp>
        <p:nvCxnSpPr>
          <p:cNvPr id="145" name="直線コネクタ 144"/>
          <p:cNvCxnSpPr/>
          <p:nvPr/>
        </p:nvCxnSpPr>
        <p:spPr>
          <a:xfrm>
            <a:off x="1952708" y="1725433"/>
            <a:ext cx="0" cy="466741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0" name="フローチャート: 磁気ディスク 29"/>
          <p:cNvSpPr/>
          <p:nvPr/>
        </p:nvSpPr>
        <p:spPr>
          <a:xfrm>
            <a:off x="3785832" y="2627789"/>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個別取込管理</a:t>
            </a:r>
            <a:endParaRPr kumimoji="1" lang="en-US" altLang="ja-JP" sz="1100" b="1" dirty="0" smtClean="0">
              <a:solidFill>
                <a:schemeClr val="tx2">
                  <a:lumMod val="75000"/>
                  <a:lumOff val="25000"/>
                </a:schemeClr>
              </a:solidFill>
            </a:endParaRPr>
          </a:p>
        </p:txBody>
      </p:sp>
      <p:sp>
        <p:nvSpPr>
          <p:cNvPr id="31" name="フローチャート: 磁気ディスク 30"/>
          <p:cNvSpPr/>
          <p:nvPr/>
        </p:nvSpPr>
        <p:spPr>
          <a:xfrm>
            <a:off x="3785264" y="1808581"/>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smtClean="0">
                <a:solidFill>
                  <a:schemeClr val="tx2">
                    <a:lumMod val="75000"/>
                    <a:lumOff val="25000"/>
                  </a:schemeClr>
                </a:solidFill>
              </a:rPr>
              <a:t>NAS</a:t>
            </a:r>
            <a:endParaRPr kumimoji="1" lang="ja-JP" altLang="en-US" sz="1400" b="1" dirty="0">
              <a:solidFill>
                <a:schemeClr val="tx2">
                  <a:lumMod val="75000"/>
                  <a:lumOff val="25000"/>
                </a:schemeClr>
              </a:solidFill>
            </a:endParaRPr>
          </a:p>
        </p:txBody>
      </p:sp>
      <p:cxnSp>
        <p:nvCxnSpPr>
          <p:cNvPr id="32" name="カギ線コネクタ 76"/>
          <p:cNvCxnSpPr>
            <a:stCxn id="31" idx="3"/>
            <a:endCxn id="30" idx="1"/>
          </p:cNvCxnSpPr>
          <p:nvPr/>
        </p:nvCxnSpPr>
        <p:spPr>
          <a:xfrm>
            <a:off x="4156348" y="2330785"/>
            <a:ext cx="284" cy="297004"/>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カギ線コネクタ 34"/>
          <p:cNvCxnSpPr>
            <a:stCxn id="30" idx="3"/>
            <a:endCxn id="34" idx="1"/>
          </p:cNvCxnSpPr>
          <p:nvPr/>
        </p:nvCxnSpPr>
        <p:spPr>
          <a:xfrm rot="5400000">
            <a:off x="3162348" y="2828633"/>
            <a:ext cx="673129" cy="1315440"/>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フローチャート: 磁気ディスク 35"/>
          <p:cNvSpPr/>
          <p:nvPr/>
        </p:nvSpPr>
        <p:spPr>
          <a:xfrm>
            <a:off x="5298038" y="3824546"/>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取込前確認</a:t>
            </a:r>
            <a:endParaRPr kumimoji="1" lang="ja-JP" altLang="en-US" sz="1400" b="1" dirty="0">
              <a:solidFill>
                <a:schemeClr val="tx2">
                  <a:lumMod val="75000"/>
                  <a:lumOff val="25000"/>
                </a:schemeClr>
              </a:solidFill>
            </a:endParaRPr>
          </a:p>
        </p:txBody>
      </p:sp>
      <p:cxnSp>
        <p:nvCxnSpPr>
          <p:cNvPr id="37" name="カギ線コネクタ 36"/>
          <p:cNvCxnSpPr>
            <a:stCxn id="30" idx="3"/>
            <a:endCxn id="81" idx="1"/>
          </p:cNvCxnSpPr>
          <p:nvPr/>
        </p:nvCxnSpPr>
        <p:spPr>
          <a:xfrm rot="5400000">
            <a:off x="3816669" y="3486184"/>
            <a:ext cx="676358" cy="3568"/>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テキスト ボックス 38"/>
          <p:cNvSpPr txBox="1"/>
          <p:nvPr/>
        </p:nvSpPr>
        <p:spPr>
          <a:xfrm>
            <a:off x="5795641" y="3592735"/>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-6:MML</a:t>
            </a:r>
            <a:r>
              <a:rPr lang="ja-JP" altLang="en-US" sz="1050" kern="0" dirty="0" smtClean="0">
                <a:solidFill>
                  <a:srgbClr val="404040"/>
                </a:solidFill>
                <a:latin typeface="Meiryo UI" panose="020B0604030504040204" pitchFamily="50" charset="-128"/>
                <a:ea typeface="Meiryo UI" panose="020B0604030504040204" pitchFamily="50" charset="-128"/>
              </a:rPr>
              <a:t>個別取込</a:t>
            </a: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取込前確認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40" name="カギ線コネクタ 39"/>
          <p:cNvCxnSpPr>
            <a:stCxn id="81" idx="4"/>
            <a:endCxn id="46" idx="1"/>
          </p:cNvCxnSpPr>
          <p:nvPr/>
        </p:nvCxnSpPr>
        <p:spPr>
          <a:xfrm rot="16200000" flipH="1">
            <a:off x="3846119" y="4655092"/>
            <a:ext cx="617175" cy="3284"/>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カギ線コネクタ 40"/>
          <p:cNvCxnSpPr>
            <a:stCxn id="34" idx="3"/>
            <a:endCxn id="46" idx="1"/>
          </p:cNvCxnSpPr>
          <p:nvPr/>
        </p:nvCxnSpPr>
        <p:spPr>
          <a:xfrm rot="16200000" flipH="1">
            <a:off x="3188670" y="3997644"/>
            <a:ext cx="620200" cy="1315156"/>
          </a:xfrm>
          <a:prstGeom prst="bentConnector3">
            <a:avLst>
              <a:gd name="adj1" fmla="val 50000"/>
            </a:avLst>
          </a:prstGeom>
          <a:ln w="3175">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42" name="テキスト ボックス 41"/>
          <p:cNvSpPr txBox="1"/>
          <p:nvPr/>
        </p:nvSpPr>
        <p:spPr>
          <a:xfrm>
            <a:off x="4322539" y="4740153"/>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-7:MML</a:t>
            </a:r>
            <a:r>
              <a:rPr lang="ja-JP" altLang="en-US" sz="1050" kern="0" dirty="0">
                <a:solidFill>
                  <a:srgbClr val="404040"/>
                </a:solidFill>
                <a:latin typeface="Meiryo UI" panose="020B0604030504040204" pitchFamily="50" charset="-128"/>
                <a:ea typeface="Meiryo UI" panose="020B0604030504040204" pitchFamily="50" charset="-128"/>
              </a:rPr>
              <a:t>個別取込認定領域反映</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a:solidFill>
                  <a:srgbClr val="404040"/>
                </a:solidFill>
                <a:latin typeface="Meiryo UI" panose="020B0604030504040204" pitchFamily="50" charset="-128"/>
                <a:ea typeface="Meiryo UI" panose="020B0604030504040204" pitchFamily="50" charset="-128"/>
              </a:rPr>
              <a:t>※</a:t>
            </a:r>
            <a:r>
              <a:rPr lang="ja-JP" altLang="en-US" sz="1050" kern="0" dirty="0">
                <a:solidFill>
                  <a:srgbClr val="404040"/>
                </a:solidFill>
                <a:latin typeface="Meiryo UI" panose="020B0604030504040204" pitchFamily="50" charset="-128"/>
                <a:ea typeface="Meiryo UI" panose="020B0604030504040204" pitchFamily="50" charset="-128"/>
              </a:rPr>
              <a:t>取込前確認の承認後に実施</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a:solidFill>
                  <a:srgbClr val="404040"/>
                </a:solidFill>
                <a:latin typeface="Meiryo UI" panose="020B0604030504040204" pitchFamily="50" charset="-128"/>
                <a:ea typeface="Meiryo UI" panose="020B0604030504040204" pitchFamily="50" charset="-128"/>
              </a:rPr>
              <a:t>※</a:t>
            </a:r>
            <a:r>
              <a:rPr lang="ja-JP" altLang="en-US" sz="1050" kern="0" dirty="0">
                <a:solidFill>
                  <a:srgbClr val="404040"/>
                </a:solidFill>
                <a:latin typeface="Meiryo UI" panose="020B0604030504040204" pitchFamily="50" charset="-128"/>
                <a:ea typeface="Meiryo UI" panose="020B0604030504040204" pitchFamily="50" charset="-128"/>
              </a:rPr>
              <a:t>オプトアウト対象患者情報</a:t>
            </a:r>
            <a:r>
              <a:rPr lang="ja-JP" altLang="en-US" sz="1050" kern="0" dirty="0" smtClean="0">
                <a:solidFill>
                  <a:srgbClr val="404040"/>
                </a:solidFill>
                <a:latin typeface="Meiryo UI" panose="020B0604030504040204" pitchFamily="50" charset="-128"/>
                <a:ea typeface="Meiryo UI" panose="020B0604030504040204" pitchFamily="50" charset="-128"/>
              </a:rPr>
              <a:t>の削除も</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実施</a:t>
            </a:r>
            <a:endParaRPr lang="en-US" altLang="ja-JP" sz="1050" kern="0" dirty="0">
              <a:solidFill>
                <a:srgbClr val="404040"/>
              </a:solidFill>
              <a:latin typeface="Meiryo UI" panose="020B0604030504040204" pitchFamily="50" charset="-128"/>
              <a:ea typeface="Meiryo UI" panose="020B0604030504040204" pitchFamily="50" charset="-128"/>
            </a:endParaRPr>
          </a:p>
        </p:txBody>
      </p:sp>
      <p:sp>
        <p:nvSpPr>
          <p:cNvPr id="43" name="テキスト ボックス 42"/>
          <p:cNvSpPr txBox="1"/>
          <p:nvPr/>
        </p:nvSpPr>
        <p:spPr>
          <a:xfrm>
            <a:off x="5795641" y="5602096"/>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-8:MML</a:t>
            </a:r>
            <a:r>
              <a:rPr lang="ja-JP" altLang="en-US" sz="1050" kern="0" dirty="0" smtClean="0">
                <a:solidFill>
                  <a:srgbClr val="404040"/>
                </a:solidFill>
                <a:latin typeface="Meiryo UI" panose="020B0604030504040204" pitchFamily="50" charset="-128"/>
                <a:ea typeface="Meiryo UI" panose="020B0604030504040204" pitchFamily="50" charset="-128"/>
              </a:rPr>
              <a:t>個別取込 取込後確認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44" name="フローチャート: 磁気ディスク 43"/>
          <p:cNvSpPr/>
          <p:nvPr/>
        </p:nvSpPr>
        <p:spPr>
          <a:xfrm>
            <a:off x="5401776" y="5851953"/>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取込後</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sp>
        <p:nvSpPr>
          <p:cNvPr id="46" name="フローチャート: 磁気ディスク 45"/>
          <p:cNvSpPr/>
          <p:nvPr/>
        </p:nvSpPr>
        <p:spPr>
          <a:xfrm>
            <a:off x="3785264" y="4965322"/>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個別取込結果</a:t>
            </a:r>
            <a:endParaRPr kumimoji="1" lang="en-US" altLang="ja-JP" sz="1100" b="1" dirty="0" smtClean="0">
              <a:solidFill>
                <a:schemeClr val="tx2">
                  <a:lumMod val="75000"/>
                  <a:lumOff val="25000"/>
                </a:schemeClr>
              </a:solidFill>
            </a:endParaRPr>
          </a:p>
        </p:txBody>
      </p:sp>
      <p:cxnSp>
        <p:nvCxnSpPr>
          <p:cNvPr id="47" name="直線矢印コネクタ 46"/>
          <p:cNvCxnSpPr>
            <a:stCxn id="44" idx="4"/>
            <a:endCxn id="48" idx="2"/>
          </p:cNvCxnSpPr>
          <p:nvPr/>
        </p:nvCxnSpPr>
        <p:spPr>
          <a:xfrm>
            <a:off x="6143944" y="6113055"/>
            <a:ext cx="500026" cy="10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8" name="フローチャート: データ 47"/>
          <p:cNvSpPr/>
          <p:nvPr/>
        </p:nvSpPr>
        <p:spPr>
          <a:xfrm>
            <a:off x="6525964" y="5852156"/>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rgbClr val="FF0000"/>
                </a:solidFill>
                <a:latin typeface="Meiryo UI" panose="020B0604030504040204" pitchFamily="50" charset="-128"/>
                <a:ea typeface="Meiryo UI" panose="020B0604030504040204" pitchFamily="50" charset="-128"/>
              </a:rPr>
              <a:t>MML</a:t>
            </a:r>
            <a:r>
              <a:rPr lang="ja-JP" altLang="en-US" sz="881" b="1" dirty="0" smtClean="0">
                <a:solidFill>
                  <a:srgbClr val="FF0000"/>
                </a:solidFill>
                <a:latin typeface="Meiryo UI" panose="020B0604030504040204" pitchFamily="50" charset="-128"/>
                <a:ea typeface="Meiryo UI" panose="020B0604030504040204" pitchFamily="50" charset="-128"/>
              </a:rPr>
              <a:t>個別取込</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取込後確認結果</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cxnSp>
        <p:nvCxnSpPr>
          <p:cNvPr id="50" name="直線矢印コネクタ 49"/>
          <p:cNvCxnSpPr>
            <a:stCxn id="36" idx="4"/>
            <a:endCxn id="51" idx="2"/>
          </p:cNvCxnSpPr>
          <p:nvPr/>
        </p:nvCxnSpPr>
        <p:spPr>
          <a:xfrm>
            <a:off x="6040206" y="4085648"/>
            <a:ext cx="485758" cy="917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1" name="フローチャート: データ 50"/>
          <p:cNvSpPr/>
          <p:nvPr/>
        </p:nvSpPr>
        <p:spPr>
          <a:xfrm>
            <a:off x="6407958" y="3833819"/>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rgbClr val="FF0000"/>
                </a:solidFill>
                <a:latin typeface="Meiryo UI" panose="020B0604030504040204" pitchFamily="50" charset="-128"/>
                <a:ea typeface="Meiryo UI" panose="020B0604030504040204" pitchFamily="50" charset="-128"/>
              </a:rPr>
              <a:t>MML</a:t>
            </a:r>
            <a:r>
              <a:rPr lang="ja-JP" altLang="en-US" sz="881" b="1" dirty="0" smtClean="0">
                <a:solidFill>
                  <a:srgbClr val="FF0000"/>
                </a:solidFill>
                <a:latin typeface="Meiryo UI" panose="020B0604030504040204" pitchFamily="50" charset="-128"/>
                <a:ea typeface="Meiryo UI" panose="020B0604030504040204" pitchFamily="50" charset="-128"/>
              </a:rPr>
              <a:t>個別取込</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取込前確認結果</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sp>
        <p:nvSpPr>
          <p:cNvPr id="75" name="フローチャート: データ 74"/>
          <p:cNvSpPr/>
          <p:nvPr/>
        </p:nvSpPr>
        <p:spPr>
          <a:xfrm>
            <a:off x="2245186" y="4548795"/>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削除対象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zip_no</a:t>
            </a: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file_no</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81" name="フローチャート: データ 80"/>
          <p:cNvSpPr/>
          <p:nvPr/>
        </p:nvSpPr>
        <p:spPr>
          <a:xfrm>
            <a:off x="3563035" y="3826147"/>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取込</a:t>
            </a:r>
            <a:r>
              <a:rPr lang="ja-JP" altLang="en-US" sz="881" b="1" dirty="0" smtClean="0">
                <a:solidFill>
                  <a:schemeClr val="tx1"/>
                </a:solidFill>
                <a:latin typeface="Meiryo UI" panose="020B0604030504040204" pitchFamily="50" charset="-128"/>
                <a:ea typeface="Meiryo UI" panose="020B0604030504040204" pitchFamily="50" charset="-128"/>
              </a:rPr>
              <a:t>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（読込結果データ）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cxnSp>
        <p:nvCxnSpPr>
          <p:cNvPr id="83" name="カギ線コネクタ 82"/>
          <p:cNvCxnSpPr>
            <a:stCxn id="134" idx="4"/>
            <a:endCxn id="30" idx="2"/>
          </p:cNvCxnSpPr>
          <p:nvPr/>
        </p:nvCxnSpPr>
        <p:spPr>
          <a:xfrm flipV="1">
            <a:off x="1576430" y="2888789"/>
            <a:ext cx="2209402" cy="4360"/>
          </a:xfrm>
          <a:prstGeom prst="bentConnector3">
            <a:avLst>
              <a:gd name="adj1" fmla="val 50000"/>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34" name="フローチャート: 磁気ディスク 33"/>
          <p:cNvSpPr/>
          <p:nvPr/>
        </p:nvSpPr>
        <p:spPr>
          <a:xfrm>
            <a:off x="2470108" y="3822918"/>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削除対象</a:t>
            </a:r>
            <a:endParaRPr kumimoji="1" lang="ja-JP" altLang="en-US" sz="1400" b="1" dirty="0">
              <a:solidFill>
                <a:schemeClr val="tx2">
                  <a:lumMod val="75000"/>
                  <a:lumOff val="25000"/>
                </a:schemeClr>
              </a:solidFill>
            </a:endParaRPr>
          </a:p>
        </p:txBody>
      </p:sp>
      <p:grpSp>
        <p:nvGrpSpPr>
          <p:cNvPr id="108" name="グループ化 107"/>
          <p:cNvGrpSpPr/>
          <p:nvPr/>
        </p:nvGrpSpPr>
        <p:grpSpPr>
          <a:xfrm>
            <a:off x="373343" y="4770824"/>
            <a:ext cx="945450" cy="1519608"/>
            <a:chOff x="8168455" y="4168700"/>
            <a:chExt cx="945450" cy="1519608"/>
          </a:xfrm>
        </p:grpSpPr>
        <p:sp>
          <p:nvSpPr>
            <p:cNvPr id="109" name="フローチャート: 磁気ディスク 108"/>
            <p:cNvSpPr/>
            <p:nvPr/>
          </p:nvSpPr>
          <p:spPr>
            <a:xfrm>
              <a:off x="8260678" y="4474282"/>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受託事業</a:t>
              </a:r>
              <a:endParaRPr kumimoji="1" lang="ja-JP" altLang="en-US" sz="1200" b="1" dirty="0">
                <a:solidFill>
                  <a:schemeClr val="tx2">
                    <a:lumMod val="75000"/>
                    <a:lumOff val="25000"/>
                  </a:schemeClr>
                </a:solidFill>
              </a:endParaRPr>
            </a:p>
          </p:txBody>
        </p:sp>
        <p:sp>
          <p:nvSpPr>
            <p:cNvPr id="110" name="正方形/長方形 109">
              <a:extLst>
                <a:ext uri="{FF2B5EF4-FFF2-40B4-BE49-F238E27FC236}">
                  <a16:creationId xmlns:a16="http://schemas.microsoft.com/office/drawing/2014/main" id="{B63D4596-3D34-CF16-5DA8-EFDC1CCE79D0}"/>
                </a:ext>
              </a:extLst>
            </p:cNvPr>
            <p:cNvSpPr/>
            <p:nvPr/>
          </p:nvSpPr>
          <p:spPr>
            <a:xfrm>
              <a:off x="8168455" y="4168700"/>
              <a:ext cx="945450" cy="1519608"/>
            </a:xfrm>
            <a:prstGeom prst="rect">
              <a:avLst/>
            </a:prstGeom>
            <a:noFill/>
            <a:ln w="6350">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latin typeface="Meiryo UI" panose="020B0604030504040204" pitchFamily="50" charset="-128"/>
                  <a:ea typeface="Meiryo UI" panose="020B0604030504040204" pitchFamily="50" charset="-128"/>
                </a:rPr>
                <a:t>凡例</a:t>
              </a:r>
            </a:p>
          </p:txBody>
        </p:sp>
        <p:sp>
          <p:nvSpPr>
            <p:cNvPr id="111" name="フローチャート: 磁気ディスク 110"/>
            <p:cNvSpPr/>
            <p:nvPr/>
          </p:nvSpPr>
          <p:spPr>
            <a:xfrm>
              <a:off x="8260678" y="5093993"/>
              <a:ext cx="741600" cy="522000"/>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認定事業</a:t>
              </a:r>
              <a:endParaRPr kumimoji="1" lang="ja-JP" altLang="en-US" sz="1200" b="1" dirty="0">
                <a:solidFill>
                  <a:schemeClr val="tx2">
                    <a:lumMod val="75000"/>
                    <a:lumOff val="25000"/>
                  </a:schemeClr>
                </a:solidFill>
              </a:endParaRPr>
            </a:p>
          </p:txBody>
        </p:sp>
      </p:grpSp>
      <p:sp>
        <p:nvSpPr>
          <p:cNvPr id="112" name="テキスト ボックス 111"/>
          <p:cNvSpPr txBox="1"/>
          <p:nvPr/>
        </p:nvSpPr>
        <p:spPr>
          <a:xfrm>
            <a:off x="1991855" y="2938908"/>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-4:</a:t>
            </a:r>
            <a:r>
              <a:rPr lang="ja-JP" altLang="en-US" sz="1050" kern="0" dirty="0">
                <a:solidFill>
                  <a:srgbClr val="404040"/>
                </a:solidFill>
                <a:latin typeface="Meiryo UI" panose="020B0604030504040204" pitchFamily="50" charset="-128"/>
                <a:ea typeface="Meiryo UI" panose="020B0604030504040204" pitchFamily="50" charset="-128"/>
              </a:rPr>
              <a:t>利活用可否確認結果反映</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a:solidFill>
                  <a:srgbClr val="404040"/>
                </a:solidFill>
                <a:latin typeface="Meiryo UI" panose="020B0604030504040204" pitchFamily="50" charset="-128"/>
                <a:ea typeface="Meiryo UI" panose="020B0604030504040204" pitchFamily="50" charset="-128"/>
              </a:rPr>
              <a:t>※</a:t>
            </a:r>
            <a:r>
              <a:rPr lang="ja-JP" altLang="en-US" sz="1050" kern="0" dirty="0">
                <a:solidFill>
                  <a:srgbClr val="404040"/>
                </a:solidFill>
                <a:latin typeface="Meiryo UI" panose="020B0604030504040204" pitchFamily="50" charset="-128"/>
                <a:ea typeface="Meiryo UI" panose="020B0604030504040204" pitchFamily="50" charset="-128"/>
              </a:rPr>
              <a:t>オプトアウト削除対象の抽出</a:t>
            </a:r>
            <a:r>
              <a:rPr lang="en-US" altLang="ja-JP" sz="1050" kern="0" dirty="0">
                <a:solidFill>
                  <a:srgbClr val="404040"/>
                </a:solidFill>
                <a:latin typeface="Meiryo UI" panose="020B0604030504040204" pitchFamily="50" charset="-128"/>
                <a:ea typeface="Meiryo UI" panose="020B0604030504040204" pitchFamily="50" charset="-128"/>
              </a:rPr>
              <a:t/>
            </a:r>
            <a:br>
              <a:rPr lang="en-US" altLang="ja-JP" sz="1050" kern="0" dirty="0">
                <a:solidFill>
                  <a:srgbClr val="404040"/>
                </a:solidFill>
                <a:latin typeface="Meiryo UI" panose="020B0604030504040204" pitchFamily="50" charset="-128"/>
                <a:ea typeface="Meiryo UI" panose="020B0604030504040204" pitchFamily="50" charset="-128"/>
              </a:rPr>
            </a:br>
            <a:r>
              <a:rPr lang="ja-JP" altLang="en-US" sz="1050" kern="0" dirty="0">
                <a:solidFill>
                  <a:srgbClr val="404040"/>
                </a:solidFill>
                <a:latin typeface="Meiryo UI" panose="020B0604030504040204" pitchFamily="50" charset="-128"/>
                <a:ea typeface="Meiryo UI" panose="020B0604030504040204" pitchFamily="50" charset="-128"/>
              </a:rPr>
              <a:t>　　　　　と取込対象の判定を実施</a:t>
            </a:r>
          </a:p>
        </p:txBody>
      </p:sp>
      <p:cxnSp>
        <p:nvCxnSpPr>
          <p:cNvPr id="49" name="直線矢印コネクタ 48"/>
          <p:cNvCxnSpPr>
            <a:stCxn id="81" idx="5"/>
            <a:endCxn id="36" idx="2"/>
          </p:cNvCxnSpPr>
          <p:nvPr/>
        </p:nvCxnSpPr>
        <p:spPr>
          <a:xfrm flipV="1">
            <a:off x="4625086" y="4085648"/>
            <a:ext cx="672952" cy="1499"/>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カギ線コネクタ 59"/>
          <p:cNvCxnSpPr>
            <a:stCxn id="46" idx="3"/>
            <a:endCxn id="44" idx="2"/>
          </p:cNvCxnSpPr>
          <p:nvPr/>
        </p:nvCxnSpPr>
        <p:spPr>
          <a:xfrm rot="16200000" flipH="1">
            <a:off x="4466298" y="5177576"/>
            <a:ext cx="625529" cy="1245428"/>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8" name="フローチャート: データ 67"/>
          <p:cNvSpPr/>
          <p:nvPr/>
        </p:nvSpPr>
        <p:spPr>
          <a:xfrm>
            <a:off x="3569888" y="5850453"/>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個別取込結果</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（全患者</a:t>
            </a:r>
            <a:r>
              <a:rPr lang="en-US" altLang="ja-JP" sz="881" b="1" dirty="0" smtClean="0">
                <a:solidFill>
                  <a:schemeClr val="tx1"/>
                </a:solidFill>
                <a:latin typeface="Meiryo UI" panose="020B0604030504040204" pitchFamily="50" charset="-128"/>
                <a:ea typeface="Meiryo UI" panose="020B0604030504040204" pitchFamily="50" charset="-128"/>
              </a:rPr>
              <a:t>ID</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66" name="テキスト ボックス 65"/>
          <p:cNvSpPr txBox="1"/>
          <p:nvPr/>
        </p:nvSpPr>
        <p:spPr>
          <a:xfrm>
            <a:off x="4294202" y="3577073"/>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-5:MML</a:t>
            </a:r>
            <a:r>
              <a:rPr lang="ja-JP" altLang="en-US" sz="1050" kern="0" dirty="0" smtClean="0">
                <a:solidFill>
                  <a:srgbClr val="404040"/>
                </a:solidFill>
                <a:latin typeface="Meiryo UI" panose="020B0604030504040204" pitchFamily="50" charset="-128"/>
                <a:ea typeface="Meiryo UI" panose="020B0604030504040204" pitchFamily="50" charset="-128"/>
              </a:rPr>
              <a:t>ファイル読込</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45" name="線吹き出し 1 (枠付き) 44"/>
          <p:cNvSpPr/>
          <p:nvPr/>
        </p:nvSpPr>
        <p:spPr>
          <a:xfrm>
            <a:off x="6779041" y="4332262"/>
            <a:ext cx="2829316" cy="1264159"/>
          </a:xfrm>
          <a:prstGeom prst="borderCallout1">
            <a:avLst>
              <a:gd name="adj1" fmla="val 84643"/>
              <a:gd name="adj2" fmla="val -781"/>
              <a:gd name="adj3" fmla="val 101979"/>
              <a:gd name="adj4" fmla="val -21530"/>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ファイルの読込結果データ上に</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存在する全患者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が利活用可能患者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テーブルに登録されていることを確認し、</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確認した結果を報告書にまとめ、</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en-US" altLang="ja-JP" sz="1200" dirty="0" smtClean="0">
                <a:solidFill>
                  <a:schemeClr val="tx1"/>
                </a:solidFill>
                <a:latin typeface="Meiryo UI" panose="020B0604030504040204" pitchFamily="50" charset="-128"/>
                <a:ea typeface="Meiryo UI" panose="020B0604030504040204" pitchFamily="50" charset="-128"/>
              </a:rPr>
              <a:t>LDI</a:t>
            </a:r>
            <a:r>
              <a:rPr lang="ja-JP" altLang="en-US" sz="1200" dirty="0" smtClean="0">
                <a:solidFill>
                  <a:schemeClr val="tx1"/>
                </a:solidFill>
                <a:latin typeface="Meiryo UI" panose="020B0604030504040204" pitchFamily="50" charset="-128"/>
                <a:ea typeface="Meiryo UI" panose="020B0604030504040204" pitchFamily="50" charset="-128"/>
              </a:rPr>
              <a:t>様に承認をいただく。</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a:t>
            </a:r>
            <a:r>
              <a:rPr lang="ja-JP" altLang="en-US" sz="1200" b="1" dirty="0" smtClean="0">
                <a:solidFill>
                  <a:schemeClr val="tx1"/>
                </a:solidFill>
                <a:latin typeface="Meiryo UI" panose="020B0604030504040204" pitchFamily="50" charset="-128"/>
                <a:ea typeface="Meiryo UI" panose="020B0604030504040204" pitchFamily="50" charset="-128"/>
              </a:rPr>
              <a:t>取込後確認</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
        <p:nvSpPr>
          <p:cNvPr id="53" name="線吹き出し 1 (枠付き) 52"/>
          <p:cNvSpPr/>
          <p:nvPr/>
        </p:nvSpPr>
        <p:spPr>
          <a:xfrm>
            <a:off x="6143944" y="1777958"/>
            <a:ext cx="3469341" cy="1279271"/>
          </a:xfrm>
          <a:prstGeom prst="borderCallout1">
            <a:avLst>
              <a:gd name="adj1" fmla="val 103083"/>
              <a:gd name="adj2" fmla="val 36687"/>
              <a:gd name="adj3" fmla="val 228961"/>
              <a:gd name="adj4" fmla="val -6252"/>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認定領域の</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個別取込結果テーブルから</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削除</a:t>
            </a:r>
            <a:r>
              <a:rPr lang="ja-JP" altLang="en-US" sz="1200" dirty="0">
                <a:solidFill>
                  <a:schemeClr val="tx1"/>
                </a:solidFill>
                <a:latin typeface="Meiryo UI" panose="020B0604030504040204" pitchFamily="50" charset="-128"/>
                <a:ea typeface="Meiryo UI" panose="020B0604030504040204" pitchFamily="50" charset="-128"/>
              </a:rPr>
              <a:t>対象（オプトアウト対象患者）データを</a:t>
            </a:r>
            <a:r>
              <a:rPr lang="ja-JP" altLang="en-US" sz="1200" dirty="0" smtClean="0">
                <a:solidFill>
                  <a:schemeClr val="tx1"/>
                </a:solidFill>
                <a:latin typeface="Meiryo UI" panose="020B0604030504040204" pitchFamily="50" charset="-128"/>
                <a:ea typeface="Meiryo UI" panose="020B0604030504040204" pitchFamily="50" charset="-128"/>
              </a:rPr>
              <a:t>削除する。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取込前確認の結果承認後</a:t>
            </a:r>
            <a:r>
              <a:rPr lang="ja-JP" altLang="en-US" sz="1200" dirty="0" smtClean="0">
                <a:solidFill>
                  <a:schemeClr val="tx1"/>
                </a:solidFill>
                <a:latin typeface="Meiryo UI" panose="020B0604030504040204" pitchFamily="50" charset="-128"/>
                <a:ea typeface="Meiryo UI" panose="020B0604030504040204" pitchFamily="50" charset="-128"/>
              </a:rPr>
              <a:t>に認定</a:t>
            </a:r>
            <a:r>
              <a:rPr lang="ja-JP" altLang="en-US" sz="1200" dirty="0">
                <a:solidFill>
                  <a:schemeClr val="tx1"/>
                </a:solidFill>
                <a:latin typeface="Meiryo UI" panose="020B0604030504040204" pitchFamily="50" charset="-128"/>
                <a:ea typeface="Meiryo UI" panose="020B0604030504040204" pitchFamily="50" charset="-128"/>
              </a:rPr>
              <a:t>領域</a:t>
            </a:r>
            <a:r>
              <a:rPr lang="ja-JP" altLang="en-US" sz="1200" dirty="0" smtClean="0">
                <a:solidFill>
                  <a:schemeClr val="tx1"/>
                </a:solidFill>
                <a:latin typeface="Meiryo UI" panose="020B0604030504040204" pitchFamily="50" charset="-128"/>
                <a:ea typeface="Meiryo UI" panose="020B0604030504040204" pitchFamily="50" charset="-128"/>
              </a:rPr>
              <a:t>の</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a:solidFill>
                  <a:schemeClr val="tx1"/>
                </a:solidFill>
                <a:latin typeface="Meiryo UI" panose="020B0604030504040204" pitchFamily="50" charset="-128"/>
                <a:ea typeface="Meiryo UI" panose="020B0604030504040204" pitchFamily="50" charset="-128"/>
              </a:rPr>
              <a:t>個別取込結果テーブル</a:t>
            </a:r>
            <a:r>
              <a:rPr lang="ja-JP" altLang="en-US" sz="1200" dirty="0" smtClean="0">
                <a:solidFill>
                  <a:schemeClr val="tx1"/>
                </a:solidFill>
                <a:latin typeface="Meiryo UI" panose="020B0604030504040204" pitchFamily="50" charset="-128"/>
                <a:ea typeface="Meiryo UI" panose="020B0604030504040204" pitchFamily="50" charset="-128"/>
              </a:rPr>
              <a:t>に</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取込</a:t>
            </a:r>
            <a:r>
              <a:rPr lang="ja-JP" altLang="en-US" sz="1200" dirty="0">
                <a:solidFill>
                  <a:schemeClr val="tx1"/>
                </a:solidFill>
                <a:latin typeface="Meiryo UI" panose="020B0604030504040204" pitchFamily="50" charset="-128"/>
                <a:ea typeface="Meiryo UI" panose="020B0604030504040204" pitchFamily="50" charset="-128"/>
              </a:rPr>
              <a:t>対象データを反映する</a:t>
            </a:r>
            <a:r>
              <a:rPr lang="ja-JP" altLang="en-US" sz="1200" dirty="0" smtClean="0">
                <a:solidFill>
                  <a:schemeClr val="tx1"/>
                </a:solidFill>
                <a:latin typeface="Meiryo UI" panose="020B0604030504040204" pitchFamily="50" charset="-128"/>
                <a:ea typeface="Meiryo UI" panose="020B0604030504040204" pitchFamily="50" charset="-128"/>
              </a:rPr>
              <a:t>。（</a:t>
            </a:r>
            <a:r>
              <a:rPr lang="ja-JP" altLang="en-US" sz="1200" b="1" dirty="0" smtClean="0">
                <a:solidFill>
                  <a:schemeClr val="tx1"/>
                </a:solidFill>
                <a:latin typeface="Meiryo UI" panose="020B0604030504040204" pitchFamily="50" charset="-128"/>
                <a:ea typeface="Meiryo UI" panose="020B0604030504040204" pitchFamily="50" charset="-128"/>
              </a:rPr>
              <a:t>詳細は後述</a:t>
            </a:r>
            <a:r>
              <a:rPr lang="ja-JP" altLang="en-US" sz="1200" dirty="0" smtClean="0">
                <a:solidFill>
                  <a:schemeClr val="tx1"/>
                </a:solidFill>
                <a:latin typeface="Meiryo UI" panose="020B0604030504040204" pitchFamily="50" charset="-128"/>
                <a:ea typeface="Meiryo UI" panose="020B0604030504040204" pitchFamily="50" charset="-128"/>
              </a:rPr>
              <a:t>）</a:t>
            </a:r>
            <a:endParaRPr lang="en-US" altLang="ja-JP" sz="1200" b="1" dirty="0" smtClean="0">
              <a:solidFill>
                <a:schemeClr val="tx1"/>
              </a:solidFill>
              <a:latin typeface="Meiryo UI" panose="020B0604030504040204" pitchFamily="50" charset="-128"/>
              <a:ea typeface="Meiryo UI" panose="020B0604030504040204" pitchFamily="50" charset="-128"/>
            </a:endParaRPr>
          </a:p>
          <a:p>
            <a:r>
              <a:rPr lang="ja-JP" altLang="en-US" sz="1200" b="1" dirty="0" smtClean="0">
                <a:solidFill>
                  <a:schemeClr val="tx1"/>
                </a:solidFill>
                <a:latin typeface="Meiryo UI" panose="020B0604030504040204" pitchFamily="50" charset="-128"/>
                <a:ea typeface="Meiryo UI" panose="020B0604030504040204" pitchFamily="50" charset="-128"/>
              </a:rPr>
              <a:t>⇒差分更新による反映</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
        <p:nvSpPr>
          <p:cNvPr id="54" name="線吹き出し 1 (枠付き) 53"/>
          <p:cNvSpPr/>
          <p:nvPr/>
        </p:nvSpPr>
        <p:spPr>
          <a:xfrm>
            <a:off x="369880" y="1653131"/>
            <a:ext cx="3628210" cy="1276161"/>
          </a:xfrm>
          <a:prstGeom prst="borderCallout1">
            <a:avLst>
              <a:gd name="adj1" fmla="val 101514"/>
              <a:gd name="adj2" fmla="val 92537"/>
              <a:gd name="adj3" fmla="val 154340"/>
              <a:gd name="adj4" fmla="val 149044"/>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a:solidFill>
                  <a:schemeClr val="tx1"/>
                </a:solidFill>
                <a:latin typeface="Meiryo UI" panose="020B0604030504040204" pitchFamily="50" charset="-128"/>
                <a:ea typeface="Meiryo UI" panose="020B0604030504040204" pitchFamily="50" charset="-128"/>
              </a:rPr>
              <a:t>個別取込結果テーブルへの取込対象データ</a:t>
            </a:r>
            <a:r>
              <a:rPr lang="ja-JP" altLang="en-US" sz="1200" dirty="0" smtClean="0">
                <a:solidFill>
                  <a:schemeClr val="tx1"/>
                </a:solidFill>
                <a:latin typeface="Meiryo UI" panose="020B0604030504040204" pitchFamily="50" charset="-128"/>
                <a:ea typeface="Meiryo UI" panose="020B0604030504040204" pitchFamily="50" charset="-128"/>
              </a:rPr>
              <a:t>上に</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存在する全患者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が</a:t>
            </a:r>
            <a:r>
              <a:rPr lang="ja-JP" altLang="en-US" sz="1200" kern="0" dirty="0" smtClean="0">
                <a:solidFill>
                  <a:srgbClr val="404040"/>
                </a:solidFill>
                <a:latin typeface="Meiryo UI" panose="020B0604030504040204" pitchFamily="50" charset="-128"/>
                <a:ea typeface="Meiryo UI" panose="020B0604030504040204" pitchFamily="50" charset="-128"/>
              </a:rPr>
              <a:t>利</a:t>
            </a:r>
            <a:r>
              <a:rPr lang="ja-JP" altLang="en-US" sz="1200" kern="0" dirty="0">
                <a:solidFill>
                  <a:srgbClr val="404040"/>
                </a:solidFill>
                <a:latin typeface="Meiryo UI" panose="020B0604030504040204" pitchFamily="50" charset="-128"/>
                <a:ea typeface="Meiryo UI" panose="020B0604030504040204" pitchFamily="50" charset="-128"/>
              </a:rPr>
              <a:t>活用可能患者</a:t>
            </a:r>
            <a:r>
              <a:rPr lang="en-US" altLang="ja-JP" sz="1200" kern="0" dirty="0">
                <a:solidFill>
                  <a:srgbClr val="404040"/>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テーブルに</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登録されていることを確認する。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確認した</a:t>
            </a:r>
            <a:r>
              <a:rPr lang="ja-JP" altLang="en-US" sz="1200" dirty="0" smtClean="0">
                <a:solidFill>
                  <a:schemeClr val="tx1"/>
                </a:solidFill>
                <a:latin typeface="Meiryo UI" panose="020B0604030504040204" pitchFamily="50" charset="-128"/>
                <a:ea typeface="Meiryo UI" panose="020B0604030504040204" pitchFamily="50" charset="-128"/>
              </a:rPr>
              <a:t>結果を報告書にまとめ、</a:t>
            </a:r>
            <a:r>
              <a:rPr lang="en-US" altLang="ja-JP" sz="1200" dirty="0" smtClean="0">
                <a:solidFill>
                  <a:schemeClr val="tx1"/>
                </a:solidFill>
                <a:latin typeface="Meiryo UI" panose="020B0604030504040204" pitchFamily="50" charset="-128"/>
                <a:ea typeface="Meiryo UI" panose="020B0604030504040204" pitchFamily="50" charset="-128"/>
              </a:rPr>
              <a:t>LDI</a:t>
            </a:r>
            <a:r>
              <a:rPr lang="ja-JP" altLang="en-US" sz="1200" dirty="0" smtClean="0">
                <a:solidFill>
                  <a:schemeClr val="tx1"/>
                </a:solidFill>
                <a:latin typeface="Meiryo UI" panose="020B0604030504040204" pitchFamily="50" charset="-128"/>
                <a:ea typeface="Meiryo UI" panose="020B0604030504040204" pitchFamily="50" charset="-128"/>
              </a:rPr>
              <a:t>様に承認をいただく。</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a:t>
            </a:r>
            <a:r>
              <a:rPr lang="ja-JP" altLang="en-US" sz="1200" b="1" dirty="0" smtClean="0">
                <a:solidFill>
                  <a:schemeClr val="tx1"/>
                </a:solidFill>
                <a:latin typeface="Meiryo UI" panose="020B0604030504040204" pitchFamily="50" charset="-128"/>
                <a:ea typeface="Meiryo UI" panose="020B0604030504040204" pitchFamily="50" charset="-128"/>
              </a:rPr>
              <a:t>取込前確認</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
        <p:nvSpPr>
          <p:cNvPr id="52" name="テキスト ボックス 51"/>
          <p:cNvSpPr txBox="1"/>
          <p:nvPr/>
        </p:nvSpPr>
        <p:spPr>
          <a:xfrm>
            <a:off x="4627037" y="2084031"/>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-1:Zip</a:t>
            </a:r>
            <a:r>
              <a:rPr lang="ja-JP" altLang="en-US" sz="1050" kern="0" dirty="0">
                <a:solidFill>
                  <a:srgbClr val="404040"/>
                </a:solidFill>
                <a:latin typeface="Meiryo UI" panose="020B0604030504040204" pitchFamily="50" charset="-128"/>
                <a:ea typeface="Meiryo UI" panose="020B0604030504040204" pitchFamily="50" charset="-128"/>
              </a:rPr>
              <a:t>ファイル</a:t>
            </a:r>
            <a:r>
              <a:rPr lang="ja-JP" altLang="en-US" sz="1050" kern="0" dirty="0" smtClean="0">
                <a:solidFill>
                  <a:srgbClr val="404040"/>
                </a:solidFill>
                <a:latin typeface="Meiryo UI" panose="020B0604030504040204" pitchFamily="50" charset="-128"/>
                <a:ea typeface="Meiryo UI" panose="020B0604030504040204" pitchFamily="50" charset="-128"/>
              </a:rPr>
              <a:t>格納処理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55" name="テキスト ボックス 54"/>
          <p:cNvSpPr txBox="1"/>
          <p:nvPr/>
        </p:nvSpPr>
        <p:spPr>
          <a:xfrm>
            <a:off x="4625086" y="2362368"/>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-2:Zip</a:t>
            </a:r>
            <a:r>
              <a:rPr lang="ja-JP" altLang="en-US" sz="1050" kern="0" dirty="0" smtClean="0">
                <a:solidFill>
                  <a:srgbClr val="404040"/>
                </a:solidFill>
                <a:latin typeface="Meiryo UI" panose="020B0604030504040204" pitchFamily="50" charset="-128"/>
                <a:ea typeface="Meiryo UI" panose="020B0604030504040204" pitchFamily="50" charset="-128"/>
              </a:rPr>
              <a:t>ファイル展開処理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56" name="テキスト ボックス 55"/>
          <p:cNvSpPr txBox="1"/>
          <p:nvPr/>
        </p:nvSpPr>
        <p:spPr>
          <a:xfrm>
            <a:off x="4627227" y="2633673"/>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-3:MML</a:t>
            </a:r>
            <a:r>
              <a:rPr lang="ja-JP" altLang="en-US" sz="1050" kern="0" dirty="0">
                <a:solidFill>
                  <a:srgbClr val="404040"/>
                </a:solidFill>
                <a:latin typeface="Meiryo UI" panose="020B0604030504040204" pitchFamily="50" charset="-128"/>
                <a:ea typeface="Meiryo UI" panose="020B0604030504040204" pitchFamily="50" charset="-128"/>
              </a:rPr>
              <a:t>ファイル</a:t>
            </a:r>
            <a:r>
              <a:rPr lang="ja-JP" altLang="en-US" sz="1050" kern="0" dirty="0" smtClean="0">
                <a:solidFill>
                  <a:srgbClr val="404040"/>
                </a:solidFill>
                <a:latin typeface="Meiryo UI" panose="020B0604030504040204" pitchFamily="50" charset="-128"/>
                <a:ea typeface="Meiryo UI" panose="020B0604030504040204" pitchFamily="50" charset="-128"/>
              </a:rPr>
              <a:t>一覧</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作成処理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551586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zh-TW" altLang="en-US" sz="1800" b="1" dirty="0" smtClean="0">
                <a:latin typeface="Meiryo UI" panose="020B0604030504040204" pitchFamily="50" charset="-128"/>
                <a:ea typeface="Meiryo UI" panose="020B0604030504040204" pitchFamily="50" charset="-128"/>
              </a:rPr>
              <a:t>利</a:t>
            </a:r>
            <a:r>
              <a:rPr lang="zh-TW" altLang="en-US" sz="1800" b="1" dirty="0">
                <a:latin typeface="Meiryo UI" panose="020B0604030504040204" pitchFamily="50" charset="-128"/>
                <a:ea typeface="Meiryo UI" panose="020B0604030504040204" pitchFamily="50" charset="-128"/>
              </a:rPr>
              <a:t>活用可否確認結果</a:t>
            </a:r>
            <a:r>
              <a:rPr lang="zh-TW" altLang="en-US" sz="1800" b="1" dirty="0" smtClean="0">
                <a:latin typeface="Meiryo UI" panose="020B0604030504040204" pitchFamily="50" charset="-128"/>
                <a:ea typeface="Meiryo UI" panose="020B0604030504040204" pitchFamily="50" charset="-128"/>
              </a:rPr>
              <a:t>反映</a:t>
            </a:r>
            <a:r>
              <a:rPr lang="ja-JP" altLang="en-US" sz="1800" b="1" dirty="0" smtClean="0">
                <a:latin typeface="Meiryo UI" panose="020B0604030504040204" pitchFamily="50" charset="-128"/>
                <a:ea typeface="Meiryo UI" panose="020B0604030504040204" pitchFamily="50" charset="-128"/>
              </a:rPr>
              <a:t>処理での取込</a:t>
            </a:r>
            <a:r>
              <a:rPr lang="en-US" altLang="ja-JP" sz="1800" b="1" dirty="0" smtClean="0">
                <a:latin typeface="Meiryo UI" panose="020B0604030504040204" pitchFamily="50" charset="-128"/>
                <a:ea typeface="Meiryo UI" panose="020B0604030504040204" pitchFamily="50" charset="-128"/>
              </a:rPr>
              <a:t>/</a:t>
            </a:r>
            <a:r>
              <a:rPr lang="ja-JP" altLang="en-US" sz="1800" b="1" dirty="0" smtClean="0">
                <a:latin typeface="Meiryo UI" panose="020B0604030504040204" pitchFamily="50" charset="-128"/>
                <a:ea typeface="Meiryo UI" panose="020B0604030504040204" pitchFamily="50" charset="-128"/>
              </a:rPr>
              <a:t>削除対象</a:t>
            </a:r>
            <a:r>
              <a:rPr lang="ja-JP" altLang="en-US" sz="1800" b="1" dirty="0">
                <a:latin typeface="Meiryo UI" panose="020B0604030504040204" pitchFamily="50" charset="-128"/>
                <a:ea typeface="Meiryo UI" panose="020B0604030504040204" pitchFamily="50" charset="-128"/>
              </a:rPr>
              <a:t>の特定方法</a:t>
            </a: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利活用可否確認結果反映処理で、利活用可能患者</a:t>
            </a:r>
            <a:r>
              <a:rPr lang="en-US" altLang="ja-JP" dirty="0" smtClean="0">
                <a:latin typeface="Meiryo UI" panose="020B0604030504040204" pitchFamily="50" charset="-128"/>
                <a:ea typeface="Meiryo UI" panose="020B0604030504040204" pitchFamily="50" charset="-128"/>
              </a:rPr>
              <a:t>ID</a:t>
            </a:r>
            <a:r>
              <a:rPr lang="ja-JP" altLang="en-US" dirty="0" smtClean="0">
                <a:latin typeface="Meiryo UI" panose="020B0604030504040204" pitchFamily="50" charset="-128"/>
                <a:ea typeface="Meiryo UI" panose="020B0604030504040204" pitchFamily="50" charset="-128"/>
              </a:rPr>
              <a:t>テーブルの患者</a:t>
            </a:r>
            <a:r>
              <a:rPr lang="en-US" altLang="ja-JP" dirty="0" smtClean="0">
                <a:latin typeface="Meiryo UI" panose="020B0604030504040204" pitchFamily="50" charset="-128"/>
                <a:ea typeface="Meiryo UI" panose="020B0604030504040204" pitchFamily="50" charset="-128"/>
              </a:rPr>
              <a:t>ID</a:t>
            </a:r>
            <a:r>
              <a:rPr lang="ja-JP" altLang="en-US" dirty="0" smtClean="0">
                <a:latin typeface="Meiryo UI" panose="020B0604030504040204" pitchFamily="50" charset="-128"/>
                <a:ea typeface="Meiryo UI" panose="020B0604030504040204" pitchFamily="50" charset="-128"/>
              </a:rPr>
              <a:t>の存在有無に</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応じて</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ファイル管理テーブルのステータスを変更するとともに、</a:t>
            </a:r>
            <a:endParaRPr lang="en-US" altLang="ja-JP" dirty="0" smtClean="0">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個別取込結果テーブルからの削除対象の特定も行う。</a:t>
            </a:r>
            <a:endParaRPr lang="en-US" altLang="ja-JP" dirty="0" smtClean="0">
              <a:latin typeface="Meiryo UI" panose="020B0604030504040204" pitchFamily="50" charset="-128"/>
              <a:ea typeface="Meiryo UI" panose="020B0604030504040204" pitchFamily="50" charset="-128"/>
            </a:endParaRPr>
          </a:p>
        </p:txBody>
      </p:sp>
      <p:sp>
        <p:nvSpPr>
          <p:cNvPr id="5" name="テキスト ボックス 4"/>
          <p:cNvSpPr txBox="1"/>
          <p:nvPr/>
        </p:nvSpPr>
        <p:spPr>
          <a:xfrm flipH="1">
            <a:off x="135836" y="1471154"/>
            <a:ext cx="2769494" cy="276999"/>
          </a:xfrm>
          <a:prstGeom prst="rect">
            <a:avLst/>
          </a:prstGeom>
          <a:noFill/>
        </p:spPr>
        <p:txBody>
          <a:bodyPr wrap="square" rtlCol="0">
            <a:spAutoFit/>
          </a:bodyPr>
          <a:lstStyle/>
          <a:p>
            <a:r>
              <a:rPr kumimoji="1" lang="en-US" altLang="ja-JP"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処理前</a:t>
            </a:r>
            <a:r>
              <a:rPr kumimoji="1" lang="en-US" altLang="ja-JP" sz="1200" dirty="0" smtClean="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6" name="フローチャート: 磁気ディスク 5"/>
          <p:cNvSpPr/>
          <p:nvPr/>
        </p:nvSpPr>
        <p:spPr>
          <a:xfrm>
            <a:off x="1800956" y="1759467"/>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ファイル</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管理</a:t>
            </a:r>
            <a:endParaRPr kumimoji="1" lang="en-US" altLang="ja-JP" sz="1100" b="1" dirty="0" smtClean="0">
              <a:solidFill>
                <a:schemeClr val="tx2">
                  <a:lumMod val="75000"/>
                  <a:lumOff val="25000"/>
                </a:schemeClr>
              </a:solidFill>
            </a:endParaRPr>
          </a:p>
        </p:txBody>
      </p:sp>
      <p:graphicFrame>
        <p:nvGraphicFramePr>
          <p:cNvPr id="7" name="表 6"/>
          <p:cNvGraphicFramePr>
            <a:graphicFrameLocks noGrp="1"/>
          </p:cNvGraphicFramePr>
          <p:nvPr>
            <p:extLst>
              <p:ext uri="{D42A27DB-BD31-4B8C-83A1-F6EECF244321}">
                <p14:modId xmlns:p14="http://schemas.microsoft.com/office/powerpoint/2010/main" val="958410050"/>
              </p:ext>
            </p:extLst>
          </p:nvPr>
        </p:nvGraphicFramePr>
        <p:xfrm>
          <a:off x="249227" y="2464313"/>
          <a:ext cx="4207827" cy="1129665"/>
        </p:xfrm>
        <a:graphic>
          <a:graphicData uri="http://schemas.openxmlformats.org/drawingml/2006/table">
            <a:tbl>
              <a:tblPr firstRow="1" bandRow="1">
                <a:tableStyleId>{5940675A-B579-460E-94D1-54222C63F5DA}</a:tableStyleId>
              </a:tblPr>
              <a:tblGrid>
                <a:gridCol w="90043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1249363">
                  <a:extLst>
                    <a:ext uri="{9D8B030D-6E8A-4147-A177-3AD203B41FA5}">
                      <a16:colId xmlns:a16="http://schemas.microsoft.com/office/drawing/2014/main" val="3459519942"/>
                    </a:ext>
                  </a:extLst>
                </a:gridCol>
                <a:gridCol w="222249">
                  <a:extLst>
                    <a:ext uri="{9D8B030D-6E8A-4147-A177-3AD203B41FA5}">
                      <a16:colId xmlns:a16="http://schemas.microsoft.com/office/drawing/2014/main" val="1854704818"/>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ステータスフラグ</a:t>
                      </a:r>
                    </a:p>
                  </a:txBody>
                  <a:tcPr marL="9525" marR="9525" marT="9525" marB="0"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tc>
                  <a:txBody>
                    <a:bodyPr/>
                    <a:lstStyle/>
                    <a:p>
                      <a:pPr algn="l" fontAlgn="ct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2</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1002</a:t>
                      </a: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3771006814"/>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3</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1003</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（ファイル読込対象外）</a:t>
                      </a:r>
                    </a:p>
                  </a:txBody>
                  <a:tcPr marL="9525" marR="9525"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4017725446"/>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4</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0</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（ファイル読込未済）</a:t>
                      </a:r>
                    </a:p>
                  </a:txBody>
                  <a:tcPr marL="9525" marR="9525"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1534102830"/>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4</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0</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（ファイル読込未済）</a:t>
                      </a:r>
                    </a:p>
                  </a:txBody>
                  <a:tcPr marL="9525" marR="9525"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323737663"/>
                  </a:ext>
                </a:extLst>
              </a:tr>
            </a:tbl>
          </a:graphicData>
        </a:graphic>
      </p:graphicFrame>
      <p:sp>
        <p:nvSpPr>
          <p:cNvPr id="23" name="フローチャート: 磁気ディスク 22"/>
          <p:cNvSpPr/>
          <p:nvPr/>
        </p:nvSpPr>
        <p:spPr>
          <a:xfrm>
            <a:off x="5319658" y="4206458"/>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個別取込</a:t>
            </a:r>
            <a:endParaRPr kumimoji="1" lang="en-US" altLang="ja-JP" sz="1100" b="1" dirty="0" smtClean="0">
              <a:solidFill>
                <a:schemeClr val="tx2">
                  <a:lumMod val="75000"/>
                  <a:lumOff val="25000"/>
                </a:schemeClr>
              </a:solidFill>
            </a:endParaRPr>
          </a:p>
          <a:p>
            <a:pPr algn="ctr"/>
            <a:r>
              <a:rPr lang="ja-JP" altLang="en-US" sz="1100" b="1" dirty="0">
                <a:solidFill>
                  <a:schemeClr val="tx2">
                    <a:lumMod val="75000"/>
                    <a:lumOff val="25000"/>
                  </a:schemeClr>
                </a:solidFill>
              </a:rPr>
              <a:t>削除対象</a:t>
            </a:r>
            <a:endParaRPr kumimoji="1" lang="en-US" altLang="ja-JP" sz="1100" b="1" dirty="0" smtClean="0">
              <a:solidFill>
                <a:schemeClr val="tx2">
                  <a:lumMod val="75000"/>
                  <a:lumOff val="25000"/>
                </a:schemeClr>
              </a:solidFill>
            </a:endParaRPr>
          </a:p>
        </p:txBody>
      </p:sp>
      <p:graphicFrame>
        <p:nvGraphicFramePr>
          <p:cNvPr id="24" name="表 23"/>
          <p:cNvGraphicFramePr>
            <a:graphicFrameLocks noGrp="1"/>
          </p:cNvGraphicFramePr>
          <p:nvPr>
            <p:extLst>
              <p:ext uri="{D42A27DB-BD31-4B8C-83A1-F6EECF244321}">
                <p14:modId xmlns:p14="http://schemas.microsoft.com/office/powerpoint/2010/main" val="3933333645"/>
              </p:ext>
            </p:extLst>
          </p:nvPr>
        </p:nvGraphicFramePr>
        <p:xfrm>
          <a:off x="5031861" y="4911304"/>
          <a:ext cx="3467819" cy="542925"/>
        </p:xfrm>
        <a:graphic>
          <a:graphicData uri="http://schemas.openxmlformats.org/drawingml/2006/table">
            <a:tbl>
              <a:tblPr firstRow="1" bandRow="1">
                <a:tableStyleId>{5940675A-B579-460E-94D1-54222C63F5DA}</a:tableStyleId>
              </a:tblPr>
              <a:tblGrid>
                <a:gridCol w="90043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762562">
                  <a:extLst>
                    <a:ext uri="{9D8B030D-6E8A-4147-A177-3AD203B41FA5}">
                      <a16:colId xmlns:a16="http://schemas.microsoft.com/office/drawing/2014/main" val="3176873360"/>
                    </a:ext>
                  </a:extLst>
                </a:gridCol>
                <a:gridCol w="815497">
                  <a:extLst>
                    <a:ext uri="{9D8B030D-6E8A-4147-A177-3AD203B41FA5}">
                      <a16:colId xmlns:a16="http://schemas.microsoft.com/office/drawing/2014/main" val="1806114208"/>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ja-JP" altLang="en-US" sz="1000" dirty="0" smtClean="0">
                          <a:latin typeface="Meiryo UI" panose="020B0604030504040204" pitchFamily="50" charset="-128"/>
                          <a:ea typeface="Meiryo UI" panose="020B0604030504040204" pitchFamily="50" charset="-128"/>
                        </a:rPr>
                        <a:t>施設</a:t>
                      </a:r>
                      <a:r>
                        <a:rPr kumimoji="1" lang="en-US" altLang="ja-JP" sz="1000" dirty="0" smtClean="0">
                          <a:latin typeface="Meiryo UI" panose="020B0604030504040204" pitchFamily="50" charset="-128"/>
                          <a:ea typeface="Meiryo UI" panose="020B0604030504040204" pitchFamily="50" charset="-128"/>
                        </a:rPr>
                        <a:t>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100000001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extLst>
                  <a:ext uri="{0D108BD9-81ED-4DB2-BD59-A6C34878D82A}">
                    <a16:rowId xmlns:a16="http://schemas.microsoft.com/office/drawing/2014/main" val="3652253498"/>
                  </a:ext>
                </a:extLst>
              </a:tr>
            </a:tbl>
          </a:graphicData>
        </a:graphic>
      </p:graphicFrame>
      <p:sp>
        <p:nvSpPr>
          <p:cNvPr id="25" name="フローチャート: 磁気ディスク 24"/>
          <p:cNvSpPr/>
          <p:nvPr/>
        </p:nvSpPr>
        <p:spPr>
          <a:xfrm>
            <a:off x="5319656" y="1753271"/>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利活用可能</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患者</a:t>
            </a:r>
            <a:r>
              <a:rPr kumimoji="1" lang="en-US" altLang="ja-JP" sz="1100" b="1" dirty="0" smtClean="0">
                <a:solidFill>
                  <a:schemeClr val="tx2">
                    <a:lumMod val="75000"/>
                    <a:lumOff val="25000"/>
                  </a:schemeClr>
                </a:solidFill>
              </a:rPr>
              <a:t>ID</a:t>
            </a:r>
          </a:p>
        </p:txBody>
      </p:sp>
      <p:graphicFrame>
        <p:nvGraphicFramePr>
          <p:cNvPr id="30" name="表 29"/>
          <p:cNvGraphicFramePr>
            <a:graphicFrameLocks noGrp="1"/>
          </p:cNvGraphicFramePr>
          <p:nvPr>
            <p:extLst>
              <p:ext uri="{D42A27DB-BD31-4B8C-83A1-F6EECF244321}">
                <p14:modId xmlns:p14="http://schemas.microsoft.com/office/powerpoint/2010/main" val="978509001"/>
              </p:ext>
            </p:extLst>
          </p:nvPr>
        </p:nvGraphicFramePr>
        <p:xfrm>
          <a:off x="5106302" y="2440819"/>
          <a:ext cx="1531078" cy="537210"/>
        </p:xfrm>
        <a:graphic>
          <a:graphicData uri="http://schemas.openxmlformats.org/drawingml/2006/table">
            <a:tbl>
              <a:tblPr firstRow="1" bandRow="1">
                <a:tableStyleId>{5940675A-B579-460E-94D1-54222C63F5DA}</a:tableStyleId>
              </a:tblPr>
              <a:tblGrid>
                <a:gridCol w="773430">
                  <a:extLst>
                    <a:ext uri="{9D8B030D-6E8A-4147-A177-3AD203B41FA5}">
                      <a16:colId xmlns:a16="http://schemas.microsoft.com/office/drawing/2014/main" val="3526517613"/>
                    </a:ext>
                  </a:extLst>
                </a:gridCol>
                <a:gridCol w="498475">
                  <a:extLst>
                    <a:ext uri="{9D8B030D-6E8A-4147-A177-3AD203B41FA5}">
                      <a16:colId xmlns:a16="http://schemas.microsoft.com/office/drawing/2014/main" val="3459519942"/>
                    </a:ext>
                  </a:extLst>
                </a:gridCol>
                <a:gridCol w="259173">
                  <a:extLst>
                    <a:ext uri="{9D8B030D-6E8A-4147-A177-3AD203B41FA5}">
                      <a16:colId xmlns:a16="http://schemas.microsoft.com/office/drawing/2014/main" val="476304061"/>
                    </a:ext>
                  </a:extLst>
                </a:gridCol>
              </a:tblGrid>
              <a:tr h="0">
                <a:tc>
                  <a:txBody>
                    <a:bodyPr/>
                    <a:lstStyle/>
                    <a:p>
                      <a:pPr algn="ctr"/>
                      <a:r>
                        <a:rPr kumimoji="1" lang="ja-JP" altLang="en-US" sz="1000" dirty="0" smtClean="0">
                          <a:latin typeface="Meiryo UI" panose="020B0604030504040204" pitchFamily="50" charset="-128"/>
                          <a:ea typeface="Meiryo UI" panose="020B0604030504040204" pitchFamily="50" charset="-128"/>
                        </a:rPr>
                        <a:t>データ区分</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キー</a:t>
                      </a:r>
                      <a:r>
                        <a:rPr lang="en-US" altLang="ja-JP" sz="1000" b="0" i="0" u="none" strike="noStrike" dirty="0" smtClean="0">
                          <a:solidFill>
                            <a:srgbClr val="000000"/>
                          </a:solidFill>
                          <a:effectLst/>
                          <a:latin typeface="Meiryo UI" panose="020B0604030504040204" pitchFamily="50" charset="-128"/>
                          <a:ea typeface="Meiryo UI" panose="020B0604030504040204" pitchFamily="50" charset="-128"/>
                        </a:rPr>
                        <a:t>ID</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MML</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MML</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1003</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3771006814"/>
                  </a:ext>
                </a:extLst>
              </a:tr>
            </a:tbl>
          </a:graphicData>
        </a:graphic>
      </p:graphicFrame>
      <p:sp>
        <p:nvSpPr>
          <p:cNvPr id="31" name="テキスト ボックス 30"/>
          <p:cNvSpPr txBox="1"/>
          <p:nvPr/>
        </p:nvSpPr>
        <p:spPr>
          <a:xfrm flipH="1">
            <a:off x="203689" y="3929459"/>
            <a:ext cx="2769494" cy="276999"/>
          </a:xfrm>
          <a:prstGeom prst="rect">
            <a:avLst/>
          </a:prstGeom>
          <a:noFill/>
        </p:spPr>
        <p:txBody>
          <a:bodyPr wrap="square" rtlCol="0">
            <a:spAutoFit/>
          </a:bodyPr>
          <a:lstStyle/>
          <a:p>
            <a:r>
              <a:rPr kumimoji="1" lang="en-US" altLang="ja-JP"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処理後</a:t>
            </a:r>
            <a:r>
              <a:rPr kumimoji="1" lang="en-US" altLang="ja-JP" sz="1200" dirty="0" smtClean="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32" name="フローチャート: 磁気ディスク 31"/>
          <p:cNvSpPr/>
          <p:nvPr/>
        </p:nvSpPr>
        <p:spPr>
          <a:xfrm>
            <a:off x="1868809" y="4217772"/>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ファイル</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管理</a:t>
            </a:r>
            <a:endParaRPr kumimoji="1" lang="en-US" altLang="ja-JP" sz="1100" b="1" dirty="0" smtClean="0">
              <a:solidFill>
                <a:schemeClr val="tx2">
                  <a:lumMod val="75000"/>
                  <a:lumOff val="25000"/>
                </a:schemeClr>
              </a:solidFill>
            </a:endParaRPr>
          </a:p>
        </p:txBody>
      </p:sp>
      <p:graphicFrame>
        <p:nvGraphicFramePr>
          <p:cNvPr id="33" name="表 32"/>
          <p:cNvGraphicFramePr>
            <a:graphicFrameLocks noGrp="1"/>
          </p:cNvGraphicFramePr>
          <p:nvPr>
            <p:extLst>
              <p:ext uri="{D42A27DB-BD31-4B8C-83A1-F6EECF244321}">
                <p14:modId xmlns:p14="http://schemas.microsoft.com/office/powerpoint/2010/main" val="2343395962"/>
              </p:ext>
            </p:extLst>
          </p:nvPr>
        </p:nvGraphicFramePr>
        <p:xfrm>
          <a:off x="317080" y="4922618"/>
          <a:ext cx="4207827" cy="1129665"/>
        </p:xfrm>
        <a:graphic>
          <a:graphicData uri="http://schemas.openxmlformats.org/drawingml/2006/table">
            <a:tbl>
              <a:tblPr firstRow="1" bandRow="1">
                <a:tableStyleId>{5940675A-B579-460E-94D1-54222C63F5DA}</a:tableStyleId>
              </a:tblPr>
              <a:tblGrid>
                <a:gridCol w="90043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1249363">
                  <a:extLst>
                    <a:ext uri="{9D8B030D-6E8A-4147-A177-3AD203B41FA5}">
                      <a16:colId xmlns:a16="http://schemas.microsoft.com/office/drawing/2014/main" val="3459519942"/>
                    </a:ext>
                  </a:extLst>
                </a:gridCol>
                <a:gridCol w="222249">
                  <a:extLst>
                    <a:ext uri="{9D8B030D-6E8A-4147-A177-3AD203B41FA5}">
                      <a16:colId xmlns:a16="http://schemas.microsoft.com/office/drawing/2014/main" val="1854704818"/>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ステータスフラグ</a:t>
                      </a:r>
                    </a:p>
                  </a:txBody>
                  <a:tcPr marL="9525" marR="9525" marT="9525" marB="0"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tc>
                  <a:txBody>
                    <a:bodyPr/>
                    <a:lstStyle/>
                    <a:p>
                      <a:pPr algn="l" fontAlgn="ct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2</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1002</a:t>
                      </a: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1" i="0" u="none" strike="noStrike" dirty="0" smtClean="0">
                          <a:solidFill>
                            <a:srgbClr val="FF0000"/>
                          </a:solidFill>
                          <a:effectLst/>
                          <a:latin typeface="Meiryo UI" panose="020B0604030504040204" pitchFamily="50" charset="-128"/>
                          <a:ea typeface="Meiryo UI" panose="020B0604030504040204" pitchFamily="50" charset="-128"/>
                        </a:rPr>
                        <a:t>2</a:t>
                      </a:r>
                      <a:r>
                        <a:rPr lang="ja-JP" altLang="en-US" sz="900" b="1" i="0" u="none" strike="noStrike" dirty="0" smtClean="0">
                          <a:solidFill>
                            <a:srgbClr val="FF0000"/>
                          </a:solidFill>
                          <a:effectLst/>
                          <a:latin typeface="Meiryo UI" panose="020B0604030504040204" pitchFamily="50" charset="-128"/>
                          <a:ea typeface="Meiryo UI" panose="020B0604030504040204" pitchFamily="50" charset="-128"/>
                        </a:rPr>
                        <a:t>（ファイル読込対象外）</a:t>
                      </a:r>
                    </a:p>
                  </a:txBody>
                  <a:tcPr marL="9525" marR="9525"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3771006814"/>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3</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1003</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1" i="0" u="none" strike="noStrike" dirty="0" smtClean="0">
                          <a:solidFill>
                            <a:srgbClr val="FF0000"/>
                          </a:solidFill>
                          <a:effectLst/>
                          <a:latin typeface="Meiryo UI" panose="020B0604030504040204" pitchFamily="50" charset="-128"/>
                          <a:ea typeface="Meiryo UI" panose="020B0604030504040204" pitchFamily="50" charset="-128"/>
                        </a:rPr>
                        <a:t>0</a:t>
                      </a:r>
                      <a:r>
                        <a:rPr lang="ja-JP" altLang="en-US" sz="900" b="1" i="0" u="none" strike="noStrike" dirty="0" smtClean="0">
                          <a:solidFill>
                            <a:srgbClr val="FF0000"/>
                          </a:solidFill>
                          <a:effectLst/>
                          <a:latin typeface="Meiryo UI" panose="020B0604030504040204" pitchFamily="50" charset="-128"/>
                          <a:ea typeface="Meiryo UI" panose="020B0604030504040204" pitchFamily="50" charset="-128"/>
                        </a:rPr>
                        <a:t>（ファイル読込未済）</a:t>
                      </a:r>
                    </a:p>
                  </a:txBody>
                  <a:tcPr marL="9525" marR="9525"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4017725446"/>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4</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0</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（ファイル読込未済）</a:t>
                      </a:r>
                    </a:p>
                  </a:txBody>
                  <a:tcPr marL="9525" marR="9525"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1534102830"/>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4</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1" i="0" u="none" strike="noStrike" dirty="0" smtClean="0">
                          <a:solidFill>
                            <a:srgbClr val="FF0000"/>
                          </a:solidFill>
                          <a:effectLst/>
                          <a:latin typeface="Meiryo UI" panose="020B0604030504040204" pitchFamily="50" charset="-128"/>
                          <a:ea typeface="Meiryo UI" panose="020B0604030504040204" pitchFamily="50" charset="-128"/>
                        </a:rPr>
                        <a:t>2</a:t>
                      </a:r>
                      <a:r>
                        <a:rPr lang="ja-JP" altLang="en-US" sz="900" b="1" i="0" u="none" strike="noStrike" dirty="0" smtClean="0">
                          <a:solidFill>
                            <a:srgbClr val="FF0000"/>
                          </a:solidFill>
                          <a:effectLst/>
                          <a:latin typeface="Meiryo UI" panose="020B0604030504040204" pitchFamily="50" charset="-128"/>
                          <a:ea typeface="Meiryo UI" panose="020B0604030504040204" pitchFamily="50" charset="-128"/>
                        </a:rPr>
                        <a:t>（ファイル読込対象外）</a:t>
                      </a:r>
                      <a:endPar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323737663"/>
                  </a:ext>
                </a:extLst>
              </a:tr>
            </a:tbl>
          </a:graphicData>
        </a:graphic>
      </p:graphicFrame>
      <p:sp>
        <p:nvSpPr>
          <p:cNvPr id="12" name="フローチャート: 組合せ 11"/>
          <p:cNvSpPr/>
          <p:nvPr/>
        </p:nvSpPr>
        <p:spPr>
          <a:xfrm>
            <a:off x="249227" y="3747914"/>
            <a:ext cx="6174806" cy="374117"/>
          </a:xfrm>
          <a:prstGeom prst="flowChartMerge">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4" name="線吹き出し 1 (枠付き) 33"/>
          <p:cNvSpPr/>
          <p:nvPr/>
        </p:nvSpPr>
        <p:spPr>
          <a:xfrm>
            <a:off x="7013700" y="1753271"/>
            <a:ext cx="2711414" cy="1224758"/>
          </a:xfrm>
          <a:prstGeom prst="borderCallout1">
            <a:avLst>
              <a:gd name="adj1" fmla="val 15584"/>
              <a:gd name="adj2" fmla="val -877"/>
              <a:gd name="adj3" fmla="val 57736"/>
              <a:gd name="adj4" fmla="val -19318"/>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kern="0" dirty="0" smtClean="0">
                <a:solidFill>
                  <a:srgbClr val="404040"/>
                </a:solidFill>
                <a:latin typeface="Meiryo UI" panose="020B0604030504040204" pitchFamily="50" charset="-128"/>
                <a:ea typeface="Meiryo UI" panose="020B0604030504040204" pitchFamily="50" charset="-128"/>
              </a:rPr>
              <a:t>MML</a:t>
            </a:r>
            <a:r>
              <a:rPr lang="ja-JP" altLang="en-US" sz="1200" kern="0" dirty="0" smtClean="0">
                <a:solidFill>
                  <a:srgbClr val="404040"/>
                </a:solidFill>
                <a:latin typeface="Meiryo UI" panose="020B0604030504040204" pitchFamily="50" charset="-128"/>
                <a:ea typeface="Meiryo UI" panose="020B0604030504040204" pitchFamily="50" charset="-128"/>
              </a:rPr>
              <a:t>ファイル管理テーブル上に存在する</a:t>
            </a:r>
            <a:endParaRPr lang="en-US" altLang="ja-JP" sz="1200" kern="0" dirty="0" smtClean="0">
              <a:solidFill>
                <a:srgbClr val="404040"/>
              </a:solidFill>
              <a:latin typeface="Meiryo UI" panose="020B0604030504040204" pitchFamily="50" charset="-128"/>
              <a:ea typeface="Meiryo UI" panose="020B0604030504040204" pitchFamily="50" charset="-128"/>
            </a:endParaRPr>
          </a:p>
          <a:p>
            <a:r>
              <a:rPr lang="ja-JP" altLang="en-US" sz="1200" kern="0" dirty="0" smtClean="0">
                <a:solidFill>
                  <a:srgbClr val="404040"/>
                </a:solidFill>
                <a:latin typeface="Meiryo UI" panose="020B0604030504040204" pitchFamily="50" charset="-128"/>
                <a:ea typeface="Meiryo UI" panose="020B0604030504040204" pitchFamily="50" charset="-128"/>
              </a:rPr>
              <a:t>患者</a:t>
            </a:r>
            <a:r>
              <a:rPr lang="en-US" altLang="ja-JP" sz="1200" kern="0" dirty="0" smtClean="0">
                <a:solidFill>
                  <a:srgbClr val="404040"/>
                </a:solidFill>
                <a:latin typeface="Meiryo UI" panose="020B0604030504040204" pitchFamily="50" charset="-128"/>
                <a:ea typeface="Meiryo UI" panose="020B0604030504040204" pitchFamily="50" charset="-128"/>
              </a:rPr>
              <a:t>ID(master_id)</a:t>
            </a:r>
            <a:r>
              <a:rPr lang="ja-JP" altLang="en-US" sz="1200" kern="0" dirty="0" smtClean="0">
                <a:solidFill>
                  <a:srgbClr val="404040"/>
                </a:solidFill>
                <a:latin typeface="Meiryo UI" panose="020B0604030504040204" pitchFamily="50" charset="-128"/>
                <a:ea typeface="Meiryo UI" panose="020B0604030504040204" pitchFamily="50" charset="-128"/>
              </a:rPr>
              <a:t>のうち、</a:t>
            </a:r>
            <a:endParaRPr lang="en-US" altLang="ja-JP" sz="1200" kern="0" dirty="0" smtClean="0">
              <a:solidFill>
                <a:srgbClr val="404040"/>
              </a:solidFill>
              <a:latin typeface="Meiryo UI" panose="020B0604030504040204" pitchFamily="50" charset="-128"/>
              <a:ea typeface="Meiryo UI" panose="020B0604030504040204" pitchFamily="50" charset="-128"/>
            </a:endParaRPr>
          </a:p>
          <a:p>
            <a:r>
              <a:rPr lang="ja-JP" altLang="en-US" sz="1200" kern="0" dirty="0" smtClean="0">
                <a:solidFill>
                  <a:srgbClr val="404040"/>
                </a:solidFill>
                <a:latin typeface="Meiryo UI" panose="020B0604030504040204" pitchFamily="50" charset="-128"/>
                <a:ea typeface="Meiryo UI" panose="020B0604030504040204" pitchFamily="50" charset="-128"/>
              </a:rPr>
              <a:t>利活用可能な患者</a:t>
            </a:r>
            <a:r>
              <a:rPr lang="en-US" altLang="ja-JP" sz="1200" kern="0" dirty="0" smtClean="0">
                <a:solidFill>
                  <a:srgbClr val="404040"/>
                </a:solidFill>
                <a:latin typeface="Meiryo UI" panose="020B0604030504040204" pitchFamily="50" charset="-128"/>
                <a:ea typeface="Meiryo UI" panose="020B0604030504040204" pitchFamily="50" charset="-128"/>
              </a:rPr>
              <a:t>ID</a:t>
            </a:r>
            <a:r>
              <a:rPr lang="ja-JP" altLang="en-US" sz="1200" kern="0" dirty="0" smtClean="0">
                <a:solidFill>
                  <a:srgbClr val="404040"/>
                </a:solidFill>
                <a:latin typeface="Meiryo UI" panose="020B0604030504040204" pitchFamily="50" charset="-128"/>
                <a:ea typeface="Meiryo UI" panose="020B0604030504040204" pitchFamily="50" charset="-128"/>
              </a:rPr>
              <a:t>は</a:t>
            </a:r>
            <a:r>
              <a:rPr lang="en-US" altLang="ja-JP" sz="1200" kern="0" dirty="0" smtClean="0">
                <a:solidFill>
                  <a:srgbClr val="404040"/>
                </a:solidFill>
                <a:latin typeface="Meiryo UI" panose="020B0604030504040204" pitchFamily="50" charset="-128"/>
                <a:ea typeface="Meiryo UI" panose="020B0604030504040204" pitchFamily="50" charset="-128"/>
              </a:rPr>
              <a:t>1001</a:t>
            </a:r>
            <a:r>
              <a:rPr lang="ja-JP" altLang="en-US" sz="1200" kern="0" dirty="0" smtClean="0">
                <a:solidFill>
                  <a:srgbClr val="404040"/>
                </a:solidFill>
                <a:latin typeface="Meiryo UI" panose="020B0604030504040204" pitchFamily="50" charset="-128"/>
                <a:ea typeface="Meiryo UI" panose="020B0604030504040204" pitchFamily="50" charset="-128"/>
              </a:rPr>
              <a:t>と</a:t>
            </a:r>
            <a:r>
              <a:rPr lang="en-US" altLang="ja-JP" sz="1200" kern="0" dirty="0" smtClean="0">
                <a:solidFill>
                  <a:srgbClr val="404040"/>
                </a:solidFill>
                <a:latin typeface="Meiryo UI" panose="020B0604030504040204" pitchFamily="50" charset="-128"/>
                <a:ea typeface="Meiryo UI" panose="020B0604030504040204" pitchFamily="50" charset="-128"/>
              </a:rPr>
              <a:t>1003</a:t>
            </a:r>
            <a:r>
              <a:rPr lang="ja-JP" altLang="en-US" sz="1200" kern="0" dirty="0" smtClean="0">
                <a:solidFill>
                  <a:srgbClr val="404040"/>
                </a:solidFill>
                <a:latin typeface="Meiryo UI" panose="020B0604030504040204" pitchFamily="50" charset="-128"/>
                <a:ea typeface="Meiryo UI" panose="020B0604030504040204" pitchFamily="50" charset="-128"/>
              </a:rPr>
              <a:t>となっているため、</a:t>
            </a:r>
            <a:r>
              <a:rPr lang="en-US" altLang="ja-JP" sz="1200" kern="0" dirty="0" smtClean="0">
                <a:solidFill>
                  <a:srgbClr val="404040"/>
                </a:solidFill>
                <a:latin typeface="Meiryo UI" panose="020B0604030504040204" pitchFamily="50" charset="-128"/>
                <a:ea typeface="Meiryo UI" panose="020B0604030504040204" pitchFamily="50" charset="-128"/>
              </a:rPr>
              <a:t>1002</a:t>
            </a:r>
            <a:r>
              <a:rPr lang="ja-JP" altLang="en-US" sz="1200" kern="0" dirty="0" smtClean="0">
                <a:solidFill>
                  <a:srgbClr val="404040"/>
                </a:solidFill>
                <a:latin typeface="Meiryo UI" panose="020B0604030504040204" pitchFamily="50" charset="-128"/>
                <a:ea typeface="Meiryo UI" panose="020B0604030504040204" pitchFamily="50" charset="-128"/>
              </a:rPr>
              <a:t>は</a:t>
            </a:r>
            <a:endParaRPr lang="en-US" altLang="ja-JP" sz="1200" kern="0" dirty="0" smtClean="0">
              <a:solidFill>
                <a:srgbClr val="404040"/>
              </a:solidFill>
              <a:latin typeface="Meiryo UI" panose="020B0604030504040204" pitchFamily="50" charset="-128"/>
              <a:ea typeface="Meiryo UI" panose="020B0604030504040204" pitchFamily="50" charset="-128"/>
            </a:endParaRPr>
          </a:p>
          <a:p>
            <a:r>
              <a:rPr lang="ja-JP" altLang="en-US" sz="1200" kern="0" dirty="0" smtClean="0">
                <a:solidFill>
                  <a:srgbClr val="404040"/>
                </a:solidFill>
                <a:latin typeface="Meiryo UI" panose="020B0604030504040204" pitchFamily="50" charset="-128"/>
                <a:ea typeface="Meiryo UI" panose="020B0604030504040204" pitchFamily="50" charset="-128"/>
              </a:rPr>
              <a:t>利活用不可である。</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
        <p:nvSpPr>
          <p:cNvPr id="35" name="線吹き出し 1 (枠付き) 34"/>
          <p:cNvSpPr/>
          <p:nvPr/>
        </p:nvSpPr>
        <p:spPr>
          <a:xfrm>
            <a:off x="7013700" y="3049346"/>
            <a:ext cx="2711414" cy="1748219"/>
          </a:xfrm>
          <a:prstGeom prst="borderCallout1">
            <a:avLst>
              <a:gd name="adj1" fmla="val 15584"/>
              <a:gd name="adj2" fmla="val -877"/>
              <a:gd name="adj3" fmla="val 72890"/>
              <a:gd name="adj4" fmla="val -23100"/>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kern="0" dirty="0" smtClean="0">
                <a:solidFill>
                  <a:srgbClr val="404040"/>
                </a:solidFill>
                <a:latin typeface="Meiryo UI" panose="020B0604030504040204" pitchFamily="50" charset="-128"/>
                <a:ea typeface="Meiryo UI" panose="020B0604030504040204" pitchFamily="50" charset="-128"/>
              </a:rPr>
              <a:t>MML</a:t>
            </a:r>
            <a:r>
              <a:rPr lang="ja-JP" altLang="en-US" sz="1200" kern="0" dirty="0" smtClean="0">
                <a:solidFill>
                  <a:srgbClr val="404040"/>
                </a:solidFill>
                <a:latin typeface="Meiryo UI" panose="020B0604030504040204" pitchFamily="50" charset="-128"/>
                <a:ea typeface="Meiryo UI" panose="020B0604030504040204" pitchFamily="50" charset="-128"/>
              </a:rPr>
              <a:t>ファイル管理テーブル上の利活用</a:t>
            </a:r>
            <a:endParaRPr lang="en-US" altLang="ja-JP" sz="1200" kern="0" dirty="0" smtClean="0">
              <a:solidFill>
                <a:srgbClr val="404040"/>
              </a:solidFill>
              <a:latin typeface="Meiryo UI" panose="020B0604030504040204" pitchFamily="50" charset="-128"/>
              <a:ea typeface="Meiryo UI" panose="020B0604030504040204" pitchFamily="50" charset="-128"/>
            </a:endParaRPr>
          </a:p>
          <a:p>
            <a:r>
              <a:rPr lang="ja-JP" altLang="en-US" sz="1200" kern="0" dirty="0" smtClean="0">
                <a:solidFill>
                  <a:srgbClr val="404040"/>
                </a:solidFill>
                <a:latin typeface="Meiryo UI" panose="020B0604030504040204" pitchFamily="50" charset="-128"/>
                <a:ea typeface="Meiryo UI" panose="020B0604030504040204" pitchFamily="50" charset="-128"/>
              </a:rPr>
              <a:t>不可である患者</a:t>
            </a:r>
            <a:r>
              <a:rPr lang="en-US" altLang="ja-JP" sz="1200" kern="0" dirty="0" smtClean="0">
                <a:solidFill>
                  <a:srgbClr val="404040"/>
                </a:solidFill>
                <a:latin typeface="Meiryo UI" panose="020B0604030504040204" pitchFamily="50" charset="-128"/>
                <a:ea typeface="Meiryo UI" panose="020B0604030504040204" pitchFamily="50" charset="-128"/>
              </a:rPr>
              <a:t>ID1002</a:t>
            </a:r>
            <a:r>
              <a:rPr lang="ja-JP" altLang="en-US" sz="1200" kern="0" dirty="0" smtClean="0">
                <a:solidFill>
                  <a:srgbClr val="404040"/>
                </a:solidFill>
                <a:latin typeface="Meiryo UI" panose="020B0604030504040204" pitchFamily="50" charset="-128"/>
                <a:ea typeface="Meiryo UI" panose="020B0604030504040204" pitchFamily="50" charset="-128"/>
              </a:rPr>
              <a:t>のステータス</a:t>
            </a:r>
            <a:endParaRPr lang="en-US" altLang="ja-JP" sz="1200" kern="0" dirty="0" smtClean="0">
              <a:solidFill>
                <a:srgbClr val="404040"/>
              </a:solidFill>
              <a:latin typeface="Meiryo UI" panose="020B0604030504040204" pitchFamily="50" charset="-128"/>
              <a:ea typeface="Meiryo UI" panose="020B0604030504040204" pitchFamily="50" charset="-128"/>
            </a:endParaRPr>
          </a:p>
          <a:p>
            <a:r>
              <a:rPr lang="ja-JP" altLang="en-US" sz="1200" kern="0" dirty="0" smtClean="0">
                <a:solidFill>
                  <a:srgbClr val="404040"/>
                </a:solidFill>
                <a:latin typeface="Meiryo UI" panose="020B0604030504040204" pitchFamily="50" charset="-128"/>
                <a:ea typeface="Meiryo UI" panose="020B0604030504040204" pitchFamily="50" charset="-128"/>
              </a:rPr>
              <a:t>フラグを</a:t>
            </a:r>
            <a:r>
              <a:rPr lang="en-US" altLang="ja-JP" sz="1200" kern="0" dirty="0" smtClean="0">
                <a:solidFill>
                  <a:srgbClr val="404040"/>
                </a:solidFill>
                <a:latin typeface="Meiryo UI" panose="020B0604030504040204" pitchFamily="50" charset="-128"/>
                <a:ea typeface="Meiryo UI" panose="020B0604030504040204" pitchFamily="50" charset="-128"/>
              </a:rPr>
              <a:t>2</a:t>
            </a:r>
            <a:r>
              <a:rPr lang="ja-JP" altLang="en-US" sz="1200" kern="0" dirty="0" smtClean="0">
                <a:solidFill>
                  <a:srgbClr val="404040"/>
                </a:solidFill>
                <a:latin typeface="Meiryo UI" panose="020B0604030504040204" pitchFamily="50" charset="-128"/>
                <a:ea typeface="Meiryo UI" panose="020B0604030504040204" pitchFamily="50" charset="-128"/>
              </a:rPr>
              <a:t>（ファイル読込対象外）に更新する。そのうちステータスフラグが</a:t>
            </a:r>
            <a:r>
              <a:rPr lang="en-US" altLang="ja-JP" sz="1200" kern="0" dirty="0" smtClean="0">
                <a:solidFill>
                  <a:srgbClr val="404040"/>
                </a:solidFill>
                <a:latin typeface="Meiryo UI" panose="020B0604030504040204" pitchFamily="50" charset="-128"/>
                <a:ea typeface="Meiryo UI" panose="020B0604030504040204" pitchFamily="50" charset="-128"/>
              </a:rPr>
              <a:t>1</a:t>
            </a:r>
            <a:r>
              <a:rPr lang="ja-JP" altLang="en-US" sz="1200" kern="0" dirty="0" smtClean="0">
                <a:solidFill>
                  <a:srgbClr val="404040"/>
                </a:solidFill>
                <a:latin typeface="Meiryo UI" panose="020B0604030504040204" pitchFamily="50" charset="-128"/>
                <a:ea typeface="Meiryo UI" panose="020B0604030504040204" pitchFamily="50" charset="-128"/>
              </a:rPr>
              <a:t>（</a:t>
            </a:r>
            <a:r>
              <a:rPr lang="ja-JP" altLang="en-US" sz="1200" kern="0" dirty="0">
                <a:solidFill>
                  <a:srgbClr val="404040"/>
                </a:solidFill>
                <a:latin typeface="Meiryo UI" panose="020B0604030504040204" pitchFamily="50" charset="-128"/>
                <a:ea typeface="Meiryo UI" panose="020B0604030504040204" pitchFamily="50" charset="-128"/>
              </a:rPr>
              <a:t>ファイル</a:t>
            </a:r>
            <a:r>
              <a:rPr lang="ja-JP" altLang="en-US" sz="1200" kern="0" dirty="0" smtClean="0">
                <a:solidFill>
                  <a:srgbClr val="404040"/>
                </a:solidFill>
                <a:latin typeface="Meiryo UI" panose="020B0604030504040204" pitchFamily="50" charset="-128"/>
                <a:ea typeface="Meiryo UI" panose="020B0604030504040204" pitchFamily="50" charset="-128"/>
              </a:rPr>
              <a:t>読込済み）となっていたレコードは</a:t>
            </a:r>
            <a:r>
              <a:rPr lang="en-US" altLang="ja-JP" sz="1200" kern="0" dirty="0" smtClean="0">
                <a:solidFill>
                  <a:srgbClr val="404040"/>
                </a:solidFill>
                <a:latin typeface="Meiryo UI" panose="020B0604030504040204" pitchFamily="50" charset="-128"/>
                <a:ea typeface="Meiryo UI" panose="020B0604030504040204" pitchFamily="50" charset="-128"/>
              </a:rPr>
              <a:t>MML</a:t>
            </a:r>
            <a:r>
              <a:rPr lang="ja-JP" altLang="en-US" sz="1200" kern="0" dirty="0">
                <a:solidFill>
                  <a:srgbClr val="404040"/>
                </a:solidFill>
                <a:latin typeface="Meiryo UI" panose="020B0604030504040204" pitchFamily="50" charset="-128"/>
                <a:ea typeface="Meiryo UI" panose="020B0604030504040204" pitchFamily="50" charset="-128"/>
              </a:rPr>
              <a:t>取込</a:t>
            </a:r>
            <a:r>
              <a:rPr lang="ja-JP" altLang="en-US" sz="1200" kern="0" dirty="0" smtClean="0">
                <a:solidFill>
                  <a:srgbClr val="404040"/>
                </a:solidFill>
                <a:latin typeface="Meiryo UI" panose="020B0604030504040204" pitchFamily="50" charset="-128"/>
                <a:ea typeface="Meiryo UI" panose="020B0604030504040204" pitchFamily="50" charset="-128"/>
              </a:rPr>
              <a:t>結果テーブルにもデータが存在するため、</a:t>
            </a:r>
            <a:r>
              <a:rPr lang="en-US" altLang="ja-JP" sz="1200" kern="0" dirty="0" smtClean="0">
                <a:solidFill>
                  <a:srgbClr val="404040"/>
                </a:solidFill>
                <a:latin typeface="Meiryo UI" panose="020B0604030504040204" pitchFamily="50" charset="-128"/>
                <a:ea typeface="Meiryo UI" panose="020B0604030504040204" pitchFamily="50" charset="-128"/>
              </a:rPr>
              <a:t>MML</a:t>
            </a:r>
            <a:r>
              <a:rPr lang="ja-JP" altLang="en-US" sz="1200" kern="0" dirty="0" smtClean="0">
                <a:solidFill>
                  <a:srgbClr val="404040"/>
                </a:solidFill>
                <a:latin typeface="Meiryo UI" panose="020B0604030504040204" pitchFamily="50" charset="-128"/>
                <a:ea typeface="Meiryo UI" panose="020B0604030504040204" pitchFamily="50" charset="-128"/>
              </a:rPr>
              <a:t>個別取込結果削除対象テーブルに登録される。</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36" name="線吹き出し 1 (枠付き) 35"/>
          <p:cNvSpPr/>
          <p:nvPr/>
        </p:nvSpPr>
        <p:spPr>
          <a:xfrm>
            <a:off x="4721886" y="5558875"/>
            <a:ext cx="5003227" cy="891693"/>
          </a:xfrm>
          <a:prstGeom prst="borderCallout1">
            <a:avLst>
              <a:gd name="adj1" fmla="val 15584"/>
              <a:gd name="adj2" fmla="val -877"/>
              <a:gd name="adj3" fmla="val 11734"/>
              <a:gd name="adj4" fmla="val -9411"/>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kern="0" dirty="0" smtClean="0">
                <a:solidFill>
                  <a:srgbClr val="404040"/>
                </a:solidFill>
                <a:latin typeface="Meiryo UI" panose="020B0604030504040204" pitchFamily="50" charset="-128"/>
                <a:ea typeface="Meiryo UI" panose="020B0604030504040204" pitchFamily="50" charset="-128"/>
              </a:rPr>
              <a:t>患者</a:t>
            </a:r>
            <a:r>
              <a:rPr lang="en-US" altLang="ja-JP" sz="1200" kern="0" dirty="0" smtClean="0">
                <a:solidFill>
                  <a:srgbClr val="404040"/>
                </a:solidFill>
                <a:latin typeface="Meiryo UI" panose="020B0604030504040204" pitchFamily="50" charset="-128"/>
                <a:ea typeface="Meiryo UI" panose="020B0604030504040204" pitchFamily="50" charset="-128"/>
              </a:rPr>
              <a:t>ID1003</a:t>
            </a:r>
            <a:r>
              <a:rPr lang="ja-JP" altLang="en-US" sz="1200" kern="0" dirty="0" smtClean="0">
                <a:solidFill>
                  <a:srgbClr val="404040"/>
                </a:solidFill>
                <a:latin typeface="Meiryo UI" panose="020B0604030504040204" pitchFamily="50" charset="-128"/>
                <a:ea typeface="Meiryo UI" panose="020B0604030504040204" pitchFamily="50" charset="-128"/>
              </a:rPr>
              <a:t>は</a:t>
            </a:r>
            <a:r>
              <a:rPr lang="ja-JP" altLang="en-US" sz="1200" kern="0" dirty="0">
                <a:solidFill>
                  <a:srgbClr val="404040"/>
                </a:solidFill>
                <a:latin typeface="Meiryo UI" panose="020B0604030504040204" pitchFamily="50" charset="-128"/>
                <a:ea typeface="Meiryo UI" panose="020B0604030504040204" pitchFamily="50" charset="-128"/>
              </a:rPr>
              <a:t>利活用可能患者</a:t>
            </a:r>
            <a:r>
              <a:rPr lang="en-US" altLang="ja-JP" sz="1200" kern="0" dirty="0">
                <a:solidFill>
                  <a:srgbClr val="404040"/>
                </a:solidFill>
                <a:latin typeface="Meiryo UI" panose="020B0604030504040204" pitchFamily="50" charset="-128"/>
                <a:ea typeface="Meiryo UI" panose="020B0604030504040204" pitchFamily="50" charset="-128"/>
              </a:rPr>
              <a:t>ID</a:t>
            </a:r>
            <a:r>
              <a:rPr lang="ja-JP" altLang="en-US" sz="1200" kern="0" dirty="0" smtClean="0">
                <a:solidFill>
                  <a:srgbClr val="404040"/>
                </a:solidFill>
                <a:latin typeface="Meiryo UI" panose="020B0604030504040204" pitchFamily="50" charset="-128"/>
                <a:ea typeface="Meiryo UI" panose="020B0604030504040204" pitchFamily="50" charset="-128"/>
              </a:rPr>
              <a:t>テーブルに存在</a:t>
            </a:r>
            <a:r>
              <a:rPr lang="ja-JP" altLang="en-US" sz="1200" kern="0" dirty="0">
                <a:solidFill>
                  <a:srgbClr val="404040"/>
                </a:solidFill>
                <a:latin typeface="Meiryo UI" panose="020B0604030504040204" pitchFamily="50" charset="-128"/>
                <a:ea typeface="Meiryo UI" panose="020B0604030504040204" pitchFamily="50" charset="-128"/>
              </a:rPr>
              <a:t>する</a:t>
            </a:r>
            <a:r>
              <a:rPr lang="ja-JP" altLang="en-US" sz="1200" kern="0" dirty="0" smtClean="0">
                <a:solidFill>
                  <a:srgbClr val="404040"/>
                </a:solidFill>
                <a:latin typeface="Meiryo UI" panose="020B0604030504040204" pitchFamily="50" charset="-128"/>
                <a:ea typeface="Meiryo UI" panose="020B0604030504040204" pitchFamily="50" charset="-128"/>
              </a:rPr>
              <a:t>ため、ステータスフラグが</a:t>
            </a:r>
            <a:r>
              <a:rPr lang="en-US" altLang="ja-JP" sz="1200" kern="0" dirty="0" smtClean="0">
                <a:solidFill>
                  <a:srgbClr val="404040"/>
                </a:solidFill>
                <a:latin typeface="Meiryo UI" panose="020B0604030504040204" pitchFamily="50" charset="-128"/>
                <a:ea typeface="Meiryo UI" panose="020B0604030504040204" pitchFamily="50" charset="-128"/>
              </a:rPr>
              <a:t>2</a:t>
            </a:r>
            <a:r>
              <a:rPr lang="ja-JP" altLang="en-US" sz="1200" kern="0" dirty="0" smtClean="0">
                <a:solidFill>
                  <a:srgbClr val="404040"/>
                </a:solidFill>
                <a:latin typeface="Meiryo UI" panose="020B0604030504040204" pitchFamily="50" charset="-128"/>
                <a:ea typeface="Meiryo UI" panose="020B0604030504040204" pitchFamily="50" charset="-128"/>
              </a:rPr>
              <a:t>（ファイル読込対象外）のレコードは</a:t>
            </a:r>
            <a:r>
              <a:rPr lang="en-US" altLang="ja-JP" sz="1200" kern="0" dirty="0" smtClean="0">
                <a:solidFill>
                  <a:srgbClr val="404040"/>
                </a:solidFill>
                <a:latin typeface="Meiryo UI" panose="020B0604030504040204" pitchFamily="50" charset="-128"/>
                <a:ea typeface="Meiryo UI" panose="020B0604030504040204" pitchFamily="50" charset="-128"/>
              </a:rPr>
              <a:t>0</a:t>
            </a:r>
            <a:r>
              <a:rPr lang="ja-JP" altLang="en-US" sz="1200" kern="0" dirty="0" smtClean="0">
                <a:solidFill>
                  <a:srgbClr val="404040"/>
                </a:solidFill>
                <a:latin typeface="Meiryo UI" panose="020B0604030504040204" pitchFamily="50" charset="-128"/>
                <a:ea typeface="Meiryo UI" panose="020B0604030504040204" pitchFamily="50" charset="-128"/>
              </a:rPr>
              <a:t>（</a:t>
            </a:r>
            <a:r>
              <a:rPr lang="ja-JP" altLang="en-US" sz="1200" kern="0" dirty="0">
                <a:solidFill>
                  <a:srgbClr val="404040"/>
                </a:solidFill>
                <a:latin typeface="Meiryo UI" panose="020B0604030504040204" pitchFamily="50" charset="-128"/>
                <a:ea typeface="Meiryo UI" panose="020B0604030504040204" pitchFamily="50" charset="-128"/>
              </a:rPr>
              <a:t>ファイル</a:t>
            </a:r>
            <a:r>
              <a:rPr lang="ja-JP" altLang="en-US" sz="1200" kern="0" dirty="0" smtClean="0">
                <a:solidFill>
                  <a:srgbClr val="404040"/>
                </a:solidFill>
                <a:latin typeface="Meiryo UI" panose="020B0604030504040204" pitchFamily="50" charset="-128"/>
                <a:ea typeface="Meiryo UI" panose="020B0604030504040204" pitchFamily="50" charset="-128"/>
              </a:rPr>
              <a:t>読込未済）に更新することで対象の</a:t>
            </a:r>
            <a:r>
              <a:rPr lang="en-US" altLang="ja-JP" sz="1200" kern="0" dirty="0" smtClean="0">
                <a:solidFill>
                  <a:srgbClr val="404040"/>
                </a:solidFill>
                <a:latin typeface="Meiryo UI" panose="020B0604030504040204" pitchFamily="50" charset="-128"/>
                <a:ea typeface="Meiryo UI" panose="020B0604030504040204" pitchFamily="50" charset="-128"/>
              </a:rPr>
              <a:t>MML</a:t>
            </a:r>
            <a:r>
              <a:rPr lang="ja-JP" altLang="en-US" sz="1200" kern="0" dirty="0" smtClean="0">
                <a:solidFill>
                  <a:srgbClr val="404040"/>
                </a:solidFill>
                <a:latin typeface="Meiryo UI" panose="020B0604030504040204" pitchFamily="50" charset="-128"/>
                <a:ea typeface="Meiryo UI" panose="020B0604030504040204" pitchFamily="50" charset="-128"/>
              </a:rPr>
              <a:t>ファイルが</a:t>
            </a:r>
            <a:r>
              <a:rPr lang="en-US" altLang="ja-JP" sz="1200" kern="0" dirty="0" smtClean="0">
                <a:solidFill>
                  <a:srgbClr val="404040"/>
                </a:solidFill>
                <a:latin typeface="Meiryo UI" panose="020B0604030504040204" pitchFamily="50" charset="-128"/>
                <a:ea typeface="Meiryo UI" panose="020B0604030504040204" pitchFamily="50" charset="-128"/>
              </a:rPr>
              <a:t>MML</a:t>
            </a:r>
            <a:r>
              <a:rPr lang="ja-JP" altLang="en-US" sz="1200" kern="0" dirty="0" smtClean="0">
                <a:solidFill>
                  <a:srgbClr val="404040"/>
                </a:solidFill>
                <a:latin typeface="Meiryo UI" panose="020B0604030504040204" pitchFamily="50" charset="-128"/>
                <a:ea typeface="Meiryo UI" panose="020B0604030504040204" pitchFamily="50" charset="-128"/>
              </a:rPr>
              <a:t>ファイル読込処理で読込対象となる。</a:t>
            </a:r>
            <a:endParaRPr lang="en-US" altLang="ja-JP" sz="1200" kern="0" dirty="0">
              <a:solidFill>
                <a:srgbClr val="404040"/>
              </a:solidFill>
              <a:latin typeface="Meiryo UI" panose="020B0604030504040204" pitchFamily="50" charset="-128"/>
              <a:ea typeface="Meiryo UI" panose="020B0604030504040204" pitchFamily="50" charset="-128"/>
            </a:endParaRPr>
          </a:p>
          <a:p>
            <a:r>
              <a:rPr lang="en-US" altLang="ja-JP" sz="1200"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rPr>
              <a:t>未通知から通知済みになった患者</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37" name="正方形/長方形 36"/>
          <p:cNvSpPr/>
          <p:nvPr/>
        </p:nvSpPr>
        <p:spPr>
          <a:xfrm>
            <a:off x="2198399" y="5593672"/>
            <a:ext cx="2057408" cy="181611"/>
          </a:xfrm>
          <a:prstGeom prst="rect">
            <a:avLst/>
          </a:prstGeom>
          <a:noFill/>
          <a:ln w="25400">
            <a:solidFill>
              <a:srgbClr val="FF000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653" dirty="0">
              <a:solidFill>
                <a:schemeClr val="tx1"/>
              </a:solidFill>
            </a:endParaRPr>
          </a:p>
        </p:txBody>
      </p:sp>
      <p:sp>
        <p:nvSpPr>
          <p:cNvPr id="19" name="正方形/長方形 18"/>
          <p:cNvSpPr/>
          <p:nvPr/>
        </p:nvSpPr>
        <p:spPr>
          <a:xfrm>
            <a:off x="5014770" y="5272618"/>
            <a:ext cx="3484909" cy="181611"/>
          </a:xfrm>
          <a:prstGeom prst="rect">
            <a:avLst/>
          </a:prstGeom>
          <a:noFill/>
          <a:ln w="25400">
            <a:solidFill>
              <a:srgbClr val="FF000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653" dirty="0">
              <a:solidFill>
                <a:schemeClr val="tx1"/>
              </a:solidFill>
            </a:endParaRPr>
          </a:p>
        </p:txBody>
      </p:sp>
      <p:sp>
        <p:nvSpPr>
          <p:cNvPr id="20" name="正方形/長方形 19"/>
          <p:cNvSpPr/>
          <p:nvPr/>
        </p:nvSpPr>
        <p:spPr>
          <a:xfrm>
            <a:off x="293391" y="5439759"/>
            <a:ext cx="4231516" cy="175233"/>
          </a:xfrm>
          <a:prstGeom prst="rect">
            <a:avLst/>
          </a:prstGeom>
          <a:noFill/>
          <a:ln w="25400">
            <a:solidFill>
              <a:srgbClr val="FF000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653" dirty="0">
              <a:solidFill>
                <a:schemeClr val="tx1"/>
              </a:solidFill>
            </a:endParaRPr>
          </a:p>
        </p:txBody>
      </p:sp>
      <p:cxnSp>
        <p:nvCxnSpPr>
          <p:cNvPr id="3" name="カギ線コネクタ 2"/>
          <p:cNvCxnSpPr>
            <a:stCxn id="20" idx="3"/>
            <a:endCxn id="19" idx="1"/>
          </p:cNvCxnSpPr>
          <p:nvPr/>
        </p:nvCxnSpPr>
        <p:spPr>
          <a:xfrm flipV="1">
            <a:off x="4524907" y="5363424"/>
            <a:ext cx="489863" cy="163952"/>
          </a:xfrm>
          <a:prstGeom prst="bentConnector3">
            <a:avLst/>
          </a:prstGeom>
          <a:ln w="19050">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587899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en-US" altLang="zh-TW" sz="1800" b="1" dirty="0" smtClean="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ファイル読込処理での取込対象の抽出と取込前確認</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ファイル読込処理で、</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ファイル管理テーブルのステータスフラグが</a:t>
            </a:r>
            <a:r>
              <a:rPr lang="en-US" altLang="ja-JP" dirty="0" smtClean="0">
                <a:latin typeface="Meiryo UI" panose="020B0604030504040204" pitchFamily="50" charset="-128"/>
                <a:ea typeface="Meiryo UI" panose="020B0604030504040204" pitchFamily="50" charset="-128"/>
              </a:rPr>
              <a:t>0</a:t>
            </a:r>
            <a:r>
              <a:rPr lang="ja-JP" altLang="en-US" dirty="0" smtClean="0">
                <a:latin typeface="Meiryo UI" panose="020B0604030504040204" pitchFamily="50" charset="-128"/>
                <a:ea typeface="Meiryo UI" panose="020B0604030504040204" pitchFamily="50" charset="-128"/>
              </a:rPr>
              <a:t>（ファイル読込未済）となっている</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ファイルの読込を行い、取込対象の一覧を作成する。</a:t>
            </a:r>
            <a:endParaRPr lang="en-US" altLang="ja-JP" dirty="0" smtClean="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取込前</a:t>
            </a:r>
            <a:r>
              <a:rPr lang="ja-JP" altLang="en-US" dirty="0" smtClean="0">
                <a:latin typeface="Meiryo UI" panose="020B0604030504040204" pitchFamily="50" charset="-128"/>
                <a:ea typeface="Meiryo UI" panose="020B0604030504040204" pitchFamily="50" charset="-128"/>
              </a:rPr>
              <a:t>確認処理で取込対象に含まれる全患者</a:t>
            </a:r>
            <a:r>
              <a:rPr lang="en-US" altLang="ja-JP" dirty="0" smtClean="0">
                <a:latin typeface="Meiryo UI" panose="020B0604030504040204" pitchFamily="50" charset="-128"/>
                <a:ea typeface="Meiryo UI" panose="020B0604030504040204" pitchFamily="50" charset="-128"/>
              </a:rPr>
              <a:t>ID</a:t>
            </a:r>
            <a:r>
              <a:rPr lang="ja-JP" altLang="en-US" dirty="0" smtClean="0">
                <a:latin typeface="Meiryo UI" panose="020B0604030504040204" pitchFamily="50" charset="-128"/>
                <a:ea typeface="Meiryo UI" panose="020B0604030504040204" pitchFamily="50" charset="-128"/>
              </a:rPr>
              <a:t>の一覧を抽出し、取込前確認結果報告書を作成する。</a:t>
            </a:r>
            <a:endParaRPr lang="en-US" altLang="ja-JP" dirty="0" smtClean="0">
              <a:latin typeface="Meiryo UI" panose="020B0604030504040204" pitchFamily="50" charset="-128"/>
              <a:ea typeface="Meiryo UI" panose="020B0604030504040204" pitchFamily="50" charset="-128"/>
            </a:endParaRPr>
          </a:p>
        </p:txBody>
      </p:sp>
      <p:graphicFrame>
        <p:nvGraphicFramePr>
          <p:cNvPr id="24" name="表 23"/>
          <p:cNvGraphicFramePr>
            <a:graphicFrameLocks noGrp="1"/>
          </p:cNvGraphicFramePr>
          <p:nvPr>
            <p:extLst>
              <p:ext uri="{D42A27DB-BD31-4B8C-83A1-F6EECF244321}">
                <p14:modId xmlns:p14="http://schemas.microsoft.com/office/powerpoint/2010/main" val="2230166516"/>
              </p:ext>
            </p:extLst>
          </p:nvPr>
        </p:nvGraphicFramePr>
        <p:xfrm>
          <a:off x="5185257" y="3949884"/>
          <a:ext cx="1578059" cy="537210"/>
        </p:xfrm>
        <a:graphic>
          <a:graphicData uri="http://schemas.openxmlformats.org/drawingml/2006/table">
            <a:tbl>
              <a:tblPr firstRow="1" bandRow="1">
                <a:tableStyleId>{5940675A-B579-460E-94D1-54222C63F5DA}</a:tableStyleId>
              </a:tblPr>
              <a:tblGrid>
                <a:gridCol w="762562">
                  <a:extLst>
                    <a:ext uri="{9D8B030D-6E8A-4147-A177-3AD203B41FA5}">
                      <a16:colId xmlns:a16="http://schemas.microsoft.com/office/drawing/2014/main" val="3176873360"/>
                    </a:ext>
                  </a:extLst>
                </a:gridCol>
                <a:gridCol w="815497">
                  <a:extLst>
                    <a:ext uri="{9D8B030D-6E8A-4147-A177-3AD203B41FA5}">
                      <a16:colId xmlns:a16="http://schemas.microsoft.com/office/drawing/2014/main" val="1806114208"/>
                    </a:ext>
                  </a:extLst>
                </a:gridCol>
              </a:tblGrid>
              <a:tr h="0">
                <a:tc>
                  <a:txBody>
                    <a:bodyPr/>
                    <a:lstStyle/>
                    <a:p>
                      <a:pPr algn="ctr"/>
                      <a:r>
                        <a:rPr kumimoji="1" lang="ja-JP" altLang="en-US" sz="1000" dirty="0" smtClean="0">
                          <a:latin typeface="Meiryo UI" panose="020B0604030504040204" pitchFamily="50" charset="-128"/>
                          <a:ea typeface="Meiryo UI" panose="020B0604030504040204" pitchFamily="50" charset="-128"/>
                        </a:rPr>
                        <a:t>施設</a:t>
                      </a:r>
                      <a:r>
                        <a:rPr kumimoji="1" lang="en-US" altLang="ja-JP" sz="1000" dirty="0" smtClean="0">
                          <a:latin typeface="Meiryo UI" panose="020B0604030504040204" pitchFamily="50" charset="-128"/>
                          <a:ea typeface="Meiryo UI" panose="020B0604030504040204" pitchFamily="50" charset="-128"/>
                        </a:rPr>
                        <a:t>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100000001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100000001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1003</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extLst>
                  <a:ext uri="{0D108BD9-81ED-4DB2-BD59-A6C34878D82A}">
                    <a16:rowId xmlns:a16="http://schemas.microsoft.com/office/drawing/2014/main" val="808036900"/>
                  </a:ext>
                </a:extLst>
              </a:tr>
            </a:tbl>
          </a:graphicData>
        </a:graphic>
      </p:graphicFrame>
      <p:sp>
        <p:nvSpPr>
          <p:cNvPr id="32" name="フローチャート: 磁気ディスク 31"/>
          <p:cNvSpPr/>
          <p:nvPr/>
        </p:nvSpPr>
        <p:spPr>
          <a:xfrm>
            <a:off x="1868809" y="2070182"/>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ファイル</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管理</a:t>
            </a:r>
            <a:endParaRPr kumimoji="1" lang="en-US" altLang="ja-JP" sz="1100" b="1" dirty="0" smtClean="0">
              <a:solidFill>
                <a:schemeClr val="tx2">
                  <a:lumMod val="75000"/>
                  <a:lumOff val="25000"/>
                </a:schemeClr>
              </a:solidFill>
            </a:endParaRPr>
          </a:p>
        </p:txBody>
      </p:sp>
      <p:graphicFrame>
        <p:nvGraphicFramePr>
          <p:cNvPr id="33" name="表 32"/>
          <p:cNvGraphicFramePr>
            <a:graphicFrameLocks noGrp="1"/>
          </p:cNvGraphicFramePr>
          <p:nvPr>
            <p:extLst>
              <p:ext uri="{D42A27DB-BD31-4B8C-83A1-F6EECF244321}">
                <p14:modId xmlns:p14="http://schemas.microsoft.com/office/powerpoint/2010/main" val="2514425628"/>
              </p:ext>
            </p:extLst>
          </p:nvPr>
        </p:nvGraphicFramePr>
        <p:xfrm>
          <a:off x="317080" y="2775028"/>
          <a:ext cx="4207827" cy="1129665"/>
        </p:xfrm>
        <a:graphic>
          <a:graphicData uri="http://schemas.openxmlformats.org/drawingml/2006/table">
            <a:tbl>
              <a:tblPr firstRow="1" bandRow="1">
                <a:tableStyleId>{5940675A-B579-460E-94D1-54222C63F5DA}</a:tableStyleId>
              </a:tblPr>
              <a:tblGrid>
                <a:gridCol w="90043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1249363">
                  <a:extLst>
                    <a:ext uri="{9D8B030D-6E8A-4147-A177-3AD203B41FA5}">
                      <a16:colId xmlns:a16="http://schemas.microsoft.com/office/drawing/2014/main" val="3459519942"/>
                    </a:ext>
                  </a:extLst>
                </a:gridCol>
                <a:gridCol w="222249">
                  <a:extLst>
                    <a:ext uri="{9D8B030D-6E8A-4147-A177-3AD203B41FA5}">
                      <a16:colId xmlns:a16="http://schemas.microsoft.com/office/drawing/2014/main" val="1854704818"/>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ステータスフラグ</a:t>
                      </a:r>
                    </a:p>
                  </a:txBody>
                  <a:tcPr marL="9525" marR="9525" marT="9525" marB="0"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tc>
                  <a:txBody>
                    <a:bodyPr/>
                    <a:lstStyle/>
                    <a:p>
                      <a:pPr algn="l" fontAlgn="ct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2</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1002</a:t>
                      </a: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（ファイル読込対象外）</a:t>
                      </a:r>
                    </a:p>
                  </a:txBody>
                  <a:tcPr marL="9525" marR="9525"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3771006814"/>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3</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1003</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0</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（ファイル読込未済）</a:t>
                      </a:r>
                    </a:p>
                  </a:txBody>
                  <a:tcPr marL="9525" marR="9525"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4017725446"/>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4</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0</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（ファイル読込未済）</a:t>
                      </a:r>
                    </a:p>
                  </a:txBody>
                  <a:tcPr marL="9525" marR="9525"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1534102830"/>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4</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（ファイル読込対象外）</a:t>
                      </a:r>
                    </a:p>
                  </a:txBody>
                  <a:tcPr marL="9525" marR="9525"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323737663"/>
                  </a:ext>
                </a:extLst>
              </a:tr>
            </a:tbl>
          </a:graphicData>
        </a:graphic>
      </p:graphicFrame>
      <p:sp>
        <p:nvSpPr>
          <p:cNvPr id="26" name="フローチャート: データ 25"/>
          <p:cNvSpPr/>
          <p:nvPr/>
        </p:nvSpPr>
        <p:spPr>
          <a:xfrm>
            <a:off x="5384257" y="5198860"/>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rgbClr val="FF0000"/>
                </a:solidFill>
                <a:latin typeface="Meiryo UI" panose="020B0604030504040204" pitchFamily="50" charset="-128"/>
                <a:ea typeface="Meiryo UI" panose="020B0604030504040204" pitchFamily="50" charset="-128"/>
              </a:rPr>
              <a:t>MML</a:t>
            </a:r>
            <a:r>
              <a:rPr lang="ja-JP" altLang="en-US" sz="881" b="1" dirty="0" smtClean="0">
                <a:solidFill>
                  <a:srgbClr val="FF0000"/>
                </a:solidFill>
                <a:latin typeface="Meiryo UI" panose="020B0604030504040204" pitchFamily="50" charset="-128"/>
                <a:ea typeface="Meiryo UI" panose="020B0604030504040204" pitchFamily="50" charset="-128"/>
              </a:rPr>
              <a:t>個別取込</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取込前確認結果</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graphicFrame>
        <p:nvGraphicFramePr>
          <p:cNvPr id="28" name="表 27"/>
          <p:cNvGraphicFramePr>
            <a:graphicFrameLocks noGrp="1"/>
          </p:cNvGraphicFramePr>
          <p:nvPr>
            <p:extLst>
              <p:ext uri="{D42A27DB-BD31-4B8C-83A1-F6EECF244321}">
                <p14:modId xmlns:p14="http://schemas.microsoft.com/office/powerpoint/2010/main" val="4264580157"/>
              </p:ext>
            </p:extLst>
          </p:nvPr>
        </p:nvGraphicFramePr>
        <p:xfrm>
          <a:off x="5185252" y="5828811"/>
          <a:ext cx="2567805" cy="542925"/>
        </p:xfrm>
        <a:graphic>
          <a:graphicData uri="http://schemas.openxmlformats.org/drawingml/2006/table">
            <a:tbl>
              <a:tblPr firstRow="1" bandRow="1">
                <a:tableStyleId>{5940675A-B579-460E-94D1-54222C63F5DA}</a:tableStyleId>
              </a:tblPr>
              <a:tblGrid>
                <a:gridCol w="762562">
                  <a:extLst>
                    <a:ext uri="{9D8B030D-6E8A-4147-A177-3AD203B41FA5}">
                      <a16:colId xmlns:a16="http://schemas.microsoft.com/office/drawing/2014/main" val="3176873360"/>
                    </a:ext>
                  </a:extLst>
                </a:gridCol>
                <a:gridCol w="733743">
                  <a:extLst>
                    <a:ext uri="{9D8B030D-6E8A-4147-A177-3AD203B41FA5}">
                      <a16:colId xmlns:a16="http://schemas.microsoft.com/office/drawing/2014/main" val="1806114208"/>
                    </a:ext>
                  </a:extLst>
                </a:gridCol>
                <a:gridCol w="1071500">
                  <a:extLst>
                    <a:ext uri="{9D8B030D-6E8A-4147-A177-3AD203B41FA5}">
                      <a16:colId xmlns:a16="http://schemas.microsoft.com/office/drawing/2014/main" val="2074484726"/>
                    </a:ext>
                  </a:extLst>
                </a:gridCol>
              </a:tblGrid>
              <a:tr h="0">
                <a:tc>
                  <a:txBody>
                    <a:bodyPr/>
                    <a:lstStyle/>
                    <a:p>
                      <a:pPr algn="ctr"/>
                      <a:r>
                        <a:rPr kumimoji="1" lang="ja-JP" altLang="en-US" sz="1000" dirty="0" smtClean="0">
                          <a:latin typeface="Meiryo UI" panose="020B0604030504040204" pitchFamily="50" charset="-128"/>
                          <a:ea typeface="Meiryo UI" panose="020B0604030504040204" pitchFamily="50" charset="-128"/>
                        </a:rPr>
                        <a:t>施設</a:t>
                      </a:r>
                      <a:r>
                        <a:rPr kumimoji="1" lang="en-US" altLang="ja-JP" sz="1000" dirty="0" smtClean="0">
                          <a:latin typeface="Meiryo UI" panose="020B0604030504040204" pitchFamily="50" charset="-128"/>
                          <a:ea typeface="Meiryo UI" panose="020B0604030504040204" pitchFamily="50" charset="-128"/>
                        </a:rPr>
                        <a:t>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ja-JP" altLang="en-US" sz="1000" dirty="0" smtClean="0">
                          <a:latin typeface="Meiryo UI" panose="020B0604030504040204" pitchFamily="50" charset="-128"/>
                          <a:ea typeface="Meiryo UI" panose="020B0604030504040204" pitchFamily="50" charset="-128"/>
                        </a:rPr>
                        <a:t>取込対象</a:t>
                      </a:r>
                      <a:r>
                        <a:rPr kumimoji="1" lang="en-US" altLang="ja-JP" sz="1000" dirty="0" smtClean="0">
                          <a:latin typeface="Meiryo UI" panose="020B0604030504040204" pitchFamily="50" charset="-128"/>
                          <a:ea typeface="Meiryo UI" panose="020B0604030504040204" pitchFamily="50" charset="-128"/>
                        </a:rPr>
                        <a:t/>
                      </a:r>
                      <a:br>
                        <a:rPr kumimoji="1" lang="en-US" altLang="ja-JP" sz="1000" dirty="0" smtClean="0">
                          <a:latin typeface="Meiryo UI" panose="020B0604030504040204" pitchFamily="50" charset="-128"/>
                          <a:ea typeface="Meiryo UI" panose="020B0604030504040204" pitchFamily="50" charset="-128"/>
                        </a:rPr>
                      </a:br>
                      <a:r>
                        <a:rPr kumimoji="1" lang="ja-JP" altLang="en-US" sz="1000" dirty="0" smtClean="0">
                          <a:latin typeface="Meiryo UI" panose="020B0604030504040204" pitchFamily="50" charset="-128"/>
                          <a:ea typeface="Meiryo UI" panose="020B0604030504040204" pitchFamily="50" charset="-128"/>
                        </a:rPr>
                        <a:t>患者数</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ja-JP" altLang="en-US" sz="1000" dirty="0" smtClean="0">
                          <a:latin typeface="Meiryo UI" panose="020B0604030504040204" pitchFamily="50" charset="-128"/>
                          <a:ea typeface="Meiryo UI" panose="020B0604030504040204" pitchFamily="50" charset="-128"/>
                        </a:rPr>
                        <a:t>オプトアウトおよび未通知患者数</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100000001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0</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extLst>
                  <a:ext uri="{0D108BD9-81ED-4DB2-BD59-A6C34878D82A}">
                    <a16:rowId xmlns:a16="http://schemas.microsoft.com/office/drawing/2014/main" val="3652253498"/>
                  </a:ext>
                </a:extLst>
              </a:tr>
            </a:tbl>
          </a:graphicData>
        </a:graphic>
      </p:graphicFrame>
      <p:sp>
        <p:nvSpPr>
          <p:cNvPr id="29" name="正方形/長方形 28"/>
          <p:cNvSpPr/>
          <p:nvPr/>
        </p:nvSpPr>
        <p:spPr>
          <a:xfrm>
            <a:off x="293391" y="3443015"/>
            <a:ext cx="4231516" cy="340324"/>
          </a:xfrm>
          <a:prstGeom prst="rect">
            <a:avLst/>
          </a:prstGeom>
          <a:noFill/>
          <a:ln w="25400">
            <a:solidFill>
              <a:srgbClr val="FF000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653" dirty="0">
              <a:solidFill>
                <a:schemeClr val="tx1"/>
              </a:solidFill>
            </a:endParaRPr>
          </a:p>
        </p:txBody>
      </p:sp>
      <p:cxnSp>
        <p:nvCxnSpPr>
          <p:cNvPr id="41" name="カギ線コネクタ 40"/>
          <p:cNvCxnSpPr>
            <a:stCxn id="33" idx="3"/>
            <a:endCxn id="48" idx="2"/>
          </p:cNvCxnSpPr>
          <p:nvPr/>
        </p:nvCxnSpPr>
        <p:spPr>
          <a:xfrm flipV="1">
            <a:off x="4524907" y="2399029"/>
            <a:ext cx="935361" cy="940831"/>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カギ線コネクタ 76"/>
          <p:cNvCxnSpPr>
            <a:stCxn id="24" idx="2"/>
            <a:endCxn id="26" idx="1"/>
          </p:cNvCxnSpPr>
          <p:nvPr/>
        </p:nvCxnSpPr>
        <p:spPr>
          <a:xfrm>
            <a:off x="5974286" y="4487094"/>
            <a:ext cx="0" cy="711766"/>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4" name="テキスト ボックス 43"/>
          <p:cNvSpPr txBox="1"/>
          <p:nvPr/>
        </p:nvSpPr>
        <p:spPr>
          <a:xfrm>
            <a:off x="3976684" y="1765808"/>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ステータスフラグ</a:t>
            </a:r>
            <a:r>
              <a:rPr lang="en-US" altLang="ja-JP" sz="1050" kern="0" dirty="0" smtClean="0">
                <a:solidFill>
                  <a:srgbClr val="404040"/>
                </a:solidFill>
                <a:latin typeface="Meiryo UI" panose="020B0604030504040204" pitchFamily="50" charset="-128"/>
                <a:ea typeface="Meiryo UI" panose="020B0604030504040204" pitchFamily="50" charset="-128"/>
              </a:rPr>
              <a:t>0</a:t>
            </a:r>
            <a:r>
              <a:rPr lang="ja-JP" altLang="en-US" sz="1050" kern="0" dirty="0">
                <a:solidFill>
                  <a:srgbClr val="404040"/>
                </a:solidFill>
                <a:latin typeface="Meiryo UI" panose="020B0604030504040204" pitchFamily="50" charset="-128"/>
                <a:ea typeface="Meiryo UI" panose="020B0604030504040204" pitchFamily="50" charset="-128"/>
              </a:rPr>
              <a:t>（ファイル読込未済</a:t>
            </a:r>
            <a:r>
              <a:rPr lang="ja-JP" altLang="en-US" sz="1050" kern="0" dirty="0" smtClean="0">
                <a:solidFill>
                  <a:srgbClr val="404040"/>
                </a:solidFill>
                <a:latin typeface="Meiryo UI" panose="020B0604030504040204" pitchFamily="50" charset="-128"/>
                <a:ea typeface="Meiryo UI" panose="020B0604030504040204" pitchFamily="50" charset="-128"/>
              </a:rPr>
              <a:t>）の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MML</a:t>
            </a:r>
            <a:r>
              <a:rPr lang="ja-JP" altLang="en-US" sz="1050" kern="0" dirty="0" smtClean="0">
                <a:solidFill>
                  <a:srgbClr val="404040"/>
                </a:solidFill>
                <a:latin typeface="Meiryo UI" panose="020B0604030504040204" pitchFamily="50" charset="-128"/>
                <a:ea typeface="Meiryo UI" panose="020B0604030504040204" pitchFamily="50" charset="-128"/>
              </a:rPr>
              <a:t>ファイルを読み込み、</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取込結果データを作成する。</a:t>
            </a:r>
            <a:endParaRPr lang="ja-JP" altLang="en-US" sz="1050" kern="0" dirty="0">
              <a:solidFill>
                <a:srgbClr val="404040"/>
              </a:solidFill>
              <a:latin typeface="Meiryo UI" panose="020B0604030504040204" pitchFamily="50" charset="-128"/>
              <a:ea typeface="Meiryo UI" panose="020B0604030504040204" pitchFamily="50" charset="-128"/>
            </a:endParaRPr>
          </a:p>
        </p:txBody>
      </p:sp>
      <p:grpSp>
        <p:nvGrpSpPr>
          <p:cNvPr id="45" name="グループ化 44"/>
          <p:cNvGrpSpPr/>
          <p:nvPr/>
        </p:nvGrpSpPr>
        <p:grpSpPr>
          <a:xfrm>
            <a:off x="5342262" y="2138029"/>
            <a:ext cx="1332457" cy="674400"/>
            <a:chOff x="832279" y="4689900"/>
            <a:chExt cx="1332457" cy="674400"/>
          </a:xfrm>
        </p:grpSpPr>
        <p:sp>
          <p:nvSpPr>
            <p:cNvPr id="46" name="フローチャート: データ 45"/>
            <p:cNvSpPr/>
            <p:nvPr/>
          </p:nvSpPr>
          <p:spPr>
            <a:xfrm>
              <a:off x="984679" y="4842300"/>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47" name="フローチャート: データ 46"/>
            <p:cNvSpPr/>
            <p:nvPr/>
          </p:nvSpPr>
          <p:spPr>
            <a:xfrm>
              <a:off x="906337" y="4763958"/>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48" name="フローチャート: データ 47"/>
            <p:cNvSpPr/>
            <p:nvPr/>
          </p:nvSpPr>
          <p:spPr>
            <a:xfrm>
              <a:off x="832279" y="4689900"/>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取込</a:t>
              </a:r>
              <a:r>
                <a:rPr lang="ja-JP" altLang="en-US" sz="881" b="1" dirty="0" smtClean="0">
                  <a:solidFill>
                    <a:schemeClr val="tx1"/>
                  </a:solidFill>
                  <a:latin typeface="Meiryo UI" panose="020B0604030504040204" pitchFamily="50" charset="-128"/>
                  <a:ea typeface="Meiryo UI" panose="020B0604030504040204" pitchFamily="50" charset="-128"/>
                </a:rPr>
                <a:t>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（取込結果データ）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grpSp>
      <p:cxnSp>
        <p:nvCxnSpPr>
          <p:cNvPr id="51" name="カギ線コネクタ 76"/>
          <p:cNvCxnSpPr>
            <a:stCxn id="46" idx="3"/>
            <a:endCxn id="67" idx="1"/>
          </p:cNvCxnSpPr>
          <p:nvPr/>
        </p:nvCxnSpPr>
        <p:spPr>
          <a:xfrm>
            <a:off x="5966685" y="2812429"/>
            <a:ext cx="3447" cy="438020"/>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8" name="テキスト ボックス 57"/>
          <p:cNvSpPr txBox="1"/>
          <p:nvPr/>
        </p:nvSpPr>
        <p:spPr>
          <a:xfrm flipH="1">
            <a:off x="135836" y="1763635"/>
            <a:ext cx="2769494" cy="276999"/>
          </a:xfrm>
          <a:prstGeom prst="rect">
            <a:avLst/>
          </a:prstGeom>
          <a:noFill/>
        </p:spPr>
        <p:txBody>
          <a:bodyPr wrap="square" rtlCol="0">
            <a:spAutoFit/>
          </a:bodyPr>
          <a:lstStyle/>
          <a:p>
            <a:r>
              <a:rPr kumimoji="1" lang="en-US" altLang="ja-JP" sz="1200" dirty="0" smtClean="0">
                <a:latin typeface="Meiryo UI" panose="020B0604030504040204" pitchFamily="50" charset="-128"/>
                <a:ea typeface="Meiryo UI" panose="020B0604030504040204" pitchFamily="50" charset="-128"/>
              </a:rPr>
              <a:t>【MML</a:t>
            </a:r>
            <a:r>
              <a:rPr kumimoji="1" lang="ja-JP" altLang="en-US" sz="1200" dirty="0" smtClean="0">
                <a:latin typeface="Meiryo UI" panose="020B0604030504040204" pitchFamily="50" charset="-128"/>
                <a:ea typeface="Meiryo UI" panose="020B0604030504040204" pitchFamily="50" charset="-128"/>
              </a:rPr>
              <a:t>ファイル読込</a:t>
            </a:r>
            <a:r>
              <a:rPr lang="ja-JP" altLang="en-US" sz="1200" dirty="0" smtClean="0">
                <a:latin typeface="Meiryo UI" panose="020B0604030504040204" pitchFamily="50" charset="-128"/>
                <a:ea typeface="Meiryo UI" panose="020B0604030504040204" pitchFamily="50" charset="-128"/>
              </a:rPr>
              <a:t>処理前</a:t>
            </a:r>
            <a:r>
              <a:rPr kumimoji="1" lang="en-US" altLang="ja-JP" sz="1200" dirty="0" smtClean="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59" name="テキスト ボックス 58"/>
          <p:cNvSpPr txBox="1"/>
          <p:nvPr/>
        </p:nvSpPr>
        <p:spPr>
          <a:xfrm flipH="1">
            <a:off x="135836" y="4765603"/>
            <a:ext cx="2769494" cy="276999"/>
          </a:xfrm>
          <a:prstGeom prst="rect">
            <a:avLst/>
          </a:prstGeom>
          <a:noFill/>
        </p:spPr>
        <p:txBody>
          <a:bodyPr wrap="square" rtlCol="0">
            <a:spAutoFit/>
          </a:bodyPr>
          <a:lstStyle/>
          <a:p>
            <a:r>
              <a:rPr kumimoji="1" lang="en-US" altLang="ja-JP" sz="1200" dirty="0" smtClean="0">
                <a:latin typeface="Meiryo UI" panose="020B0604030504040204" pitchFamily="50" charset="-128"/>
                <a:ea typeface="Meiryo UI" panose="020B0604030504040204" pitchFamily="50" charset="-128"/>
              </a:rPr>
              <a:t>【MML</a:t>
            </a:r>
            <a:r>
              <a:rPr kumimoji="1" lang="ja-JP" altLang="en-US" sz="1200" dirty="0" smtClean="0">
                <a:latin typeface="Meiryo UI" panose="020B0604030504040204" pitchFamily="50" charset="-128"/>
                <a:ea typeface="Meiryo UI" panose="020B0604030504040204" pitchFamily="50" charset="-128"/>
              </a:rPr>
              <a:t>ファイル読込</a:t>
            </a:r>
            <a:r>
              <a:rPr lang="ja-JP" altLang="en-US" sz="1200" dirty="0" smtClean="0">
                <a:latin typeface="Meiryo UI" panose="020B0604030504040204" pitchFamily="50" charset="-128"/>
                <a:ea typeface="Meiryo UI" panose="020B0604030504040204" pitchFamily="50" charset="-128"/>
              </a:rPr>
              <a:t>処理後</a:t>
            </a:r>
            <a:r>
              <a:rPr kumimoji="1" lang="en-US" altLang="ja-JP" sz="1200" dirty="0" smtClean="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60" name="フローチャート: 組合せ 59"/>
          <p:cNvSpPr/>
          <p:nvPr/>
        </p:nvSpPr>
        <p:spPr>
          <a:xfrm>
            <a:off x="317080" y="4198468"/>
            <a:ext cx="4207827" cy="374117"/>
          </a:xfrm>
          <a:prstGeom prst="flowChartMerge">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aphicFrame>
        <p:nvGraphicFramePr>
          <p:cNvPr id="61" name="表 60"/>
          <p:cNvGraphicFramePr>
            <a:graphicFrameLocks noGrp="1"/>
          </p:cNvGraphicFramePr>
          <p:nvPr>
            <p:extLst>
              <p:ext uri="{D42A27DB-BD31-4B8C-83A1-F6EECF244321}">
                <p14:modId xmlns:p14="http://schemas.microsoft.com/office/powerpoint/2010/main" val="3032524786"/>
              </p:ext>
            </p:extLst>
          </p:nvPr>
        </p:nvGraphicFramePr>
        <p:xfrm>
          <a:off x="317079" y="5079745"/>
          <a:ext cx="4207827" cy="1129665"/>
        </p:xfrm>
        <a:graphic>
          <a:graphicData uri="http://schemas.openxmlformats.org/drawingml/2006/table">
            <a:tbl>
              <a:tblPr firstRow="1" bandRow="1">
                <a:tableStyleId>{5940675A-B579-460E-94D1-54222C63F5DA}</a:tableStyleId>
              </a:tblPr>
              <a:tblGrid>
                <a:gridCol w="90043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1249363">
                  <a:extLst>
                    <a:ext uri="{9D8B030D-6E8A-4147-A177-3AD203B41FA5}">
                      <a16:colId xmlns:a16="http://schemas.microsoft.com/office/drawing/2014/main" val="3459519942"/>
                    </a:ext>
                  </a:extLst>
                </a:gridCol>
                <a:gridCol w="222249">
                  <a:extLst>
                    <a:ext uri="{9D8B030D-6E8A-4147-A177-3AD203B41FA5}">
                      <a16:colId xmlns:a16="http://schemas.microsoft.com/office/drawing/2014/main" val="1854704818"/>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ステータスフラグ</a:t>
                      </a:r>
                    </a:p>
                  </a:txBody>
                  <a:tcPr marL="9525" marR="9525" marT="9525" marB="0"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tc>
                  <a:txBody>
                    <a:bodyPr/>
                    <a:lstStyle/>
                    <a:p>
                      <a:pPr algn="l" fontAlgn="ct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2</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1002</a:t>
                      </a: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（ファイル読込対象外）</a:t>
                      </a:r>
                    </a:p>
                  </a:txBody>
                  <a:tcPr marL="9525" marR="9525"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3771006814"/>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3</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1003</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kumimoji="1" lang="en-US" altLang="ja-JP" sz="900" b="1" i="0" u="none" strike="noStrike" kern="120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n-cs"/>
                        </a:rPr>
                        <a:t>1</a:t>
                      </a:r>
                      <a:r>
                        <a:rPr kumimoji="1" lang="ja-JP" altLang="en-US" sz="900" b="1" i="0" u="none" strike="noStrike" kern="120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n-cs"/>
                        </a:rPr>
                        <a:t>（ファイル読込済み）</a:t>
                      </a:r>
                      <a:endParaRPr kumimoji="1" lang="ja-JP" altLang="en-US" sz="9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a:txBody>
                  <a:tcPr marL="9525" marR="9525"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4017725446"/>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4</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kumimoji="1" lang="en-US" altLang="ja-JP" sz="900" b="1" i="0" u="none" strike="noStrike" kern="120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n-cs"/>
                        </a:rPr>
                        <a:t>1</a:t>
                      </a:r>
                      <a:r>
                        <a:rPr kumimoji="1" lang="ja-JP" altLang="en-US" sz="900" b="1" i="0" u="none" strike="noStrike" kern="120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n-cs"/>
                        </a:rPr>
                        <a:t>（ファイル読込済み）</a:t>
                      </a:r>
                      <a:endParaRPr kumimoji="1" lang="ja-JP" altLang="en-US" sz="9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a:txBody>
                  <a:tcPr marL="9525" marR="9525"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1534102830"/>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4</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（ファイル読込対象外）</a:t>
                      </a:r>
                    </a:p>
                  </a:txBody>
                  <a:tcPr marL="9525" marR="9525"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323737663"/>
                  </a:ext>
                </a:extLst>
              </a:tr>
            </a:tbl>
          </a:graphicData>
        </a:graphic>
      </p:graphicFrame>
      <p:sp>
        <p:nvSpPr>
          <p:cNvPr id="62" name="テキスト ボックス 61"/>
          <p:cNvSpPr txBox="1"/>
          <p:nvPr/>
        </p:nvSpPr>
        <p:spPr>
          <a:xfrm>
            <a:off x="6084690" y="2818369"/>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取込結果データに含まれる全患者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の一覧を</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抽出し</a:t>
            </a:r>
            <a:r>
              <a:rPr lang="ja-JP" altLang="en-US" sz="1050" kern="0" dirty="0" smtClean="0">
                <a:solidFill>
                  <a:srgbClr val="404040"/>
                </a:solidFill>
                <a:latin typeface="Meiryo UI" panose="020B0604030504040204" pitchFamily="50" charset="-128"/>
                <a:ea typeface="Meiryo UI" panose="020B0604030504040204" pitchFamily="50" charset="-128"/>
              </a:rPr>
              <a:t>、</a:t>
            </a:r>
            <a:r>
              <a:rPr lang="en-US" altLang="ja-JP" sz="1050" kern="0" dirty="0" smtClean="0">
                <a:solidFill>
                  <a:srgbClr val="404040"/>
                </a:solidFill>
                <a:latin typeface="Meiryo UI" panose="020B0604030504040204" pitchFamily="50" charset="-128"/>
                <a:ea typeface="Meiryo UI" panose="020B0604030504040204" pitchFamily="50" charset="-128"/>
              </a:rPr>
              <a:t>MML</a:t>
            </a:r>
            <a:r>
              <a:rPr lang="ja-JP" altLang="en-US" sz="1050" kern="0" dirty="0" smtClean="0">
                <a:solidFill>
                  <a:srgbClr val="404040"/>
                </a:solidFill>
                <a:latin typeface="Meiryo UI" panose="020B0604030504040204" pitchFamily="50" charset="-128"/>
                <a:ea typeface="Meiryo UI" panose="020B0604030504040204" pitchFamily="50" charset="-128"/>
              </a:rPr>
              <a:t>個別取込 取込前確認テーブルに格納する。</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63" name="テキスト ボックス 62"/>
          <p:cNvSpPr txBox="1"/>
          <p:nvPr/>
        </p:nvSpPr>
        <p:spPr>
          <a:xfrm>
            <a:off x="6089560" y="4593780"/>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取込前確認テーブルの患者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を施設ごとに患者数および</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利活用可能患者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テーブルに存在しない患者数を集計し、</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取込前確認結果報告書を作成する。</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67" name="フローチャート: 磁気ディスク 66"/>
          <p:cNvSpPr/>
          <p:nvPr/>
        </p:nvSpPr>
        <p:spPr>
          <a:xfrm>
            <a:off x="5417944" y="3250449"/>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zh-TW" sz="1100" b="1" dirty="0">
                <a:solidFill>
                  <a:schemeClr val="tx2">
                    <a:lumMod val="75000"/>
                    <a:lumOff val="25000"/>
                  </a:schemeClr>
                </a:solidFill>
              </a:rPr>
              <a:t>MML</a:t>
            </a:r>
            <a:r>
              <a:rPr lang="zh-TW" altLang="en-US" sz="1100" b="1" dirty="0">
                <a:solidFill>
                  <a:schemeClr val="tx2">
                    <a:lumMod val="75000"/>
                    <a:lumOff val="25000"/>
                  </a:schemeClr>
                </a:solidFill>
              </a:rPr>
              <a:t>個別取込</a:t>
            </a:r>
          </a:p>
          <a:p>
            <a:pPr algn="ctr"/>
            <a:r>
              <a:rPr lang="zh-TW" altLang="en-US" sz="1100" b="1" dirty="0">
                <a:solidFill>
                  <a:schemeClr val="tx2">
                    <a:lumMod val="75000"/>
                    <a:lumOff val="25000"/>
                  </a:schemeClr>
                </a:solidFill>
              </a:rPr>
              <a:t>取込前確認</a:t>
            </a:r>
            <a:endParaRPr kumimoji="1" lang="en-US" altLang="ja-JP" sz="1100" b="1" dirty="0" smtClean="0">
              <a:solidFill>
                <a:schemeClr val="tx2">
                  <a:lumMod val="75000"/>
                  <a:lumOff val="25000"/>
                </a:schemeClr>
              </a:solidFill>
            </a:endParaRPr>
          </a:p>
        </p:txBody>
      </p:sp>
      <p:sp>
        <p:nvSpPr>
          <p:cNvPr id="71" name="フローチャート: 磁気ディスク 70"/>
          <p:cNvSpPr/>
          <p:nvPr/>
        </p:nvSpPr>
        <p:spPr>
          <a:xfrm>
            <a:off x="7841404" y="3250449"/>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100" b="1" dirty="0">
                <a:solidFill>
                  <a:schemeClr val="tx2">
                    <a:lumMod val="75000"/>
                    <a:lumOff val="25000"/>
                  </a:schemeClr>
                </a:solidFill>
              </a:rPr>
              <a:t>利活用可能</a:t>
            </a:r>
          </a:p>
          <a:p>
            <a:pPr algn="ctr"/>
            <a:r>
              <a:rPr lang="ja-JP" altLang="en-US" sz="1100" b="1" dirty="0">
                <a:solidFill>
                  <a:schemeClr val="tx2">
                    <a:lumMod val="75000"/>
                    <a:lumOff val="25000"/>
                  </a:schemeClr>
                </a:solidFill>
              </a:rPr>
              <a:t>患者</a:t>
            </a:r>
            <a:r>
              <a:rPr lang="en-US" altLang="zh-TW" sz="1100" b="1" dirty="0">
                <a:solidFill>
                  <a:schemeClr val="tx2">
                    <a:lumMod val="75000"/>
                    <a:lumOff val="25000"/>
                  </a:schemeClr>
                </a:solidFill>
              </a:rPr>
              <a:t>ID</a:t>
            </a:r>
          </a:p>
        </p:txBody>
      </p:sp>
      <p:cxnSp>
        <p:nvCxnSpPr>
          <p:cNvPr id="72" name="カギ線コネクタ 76"/>
          <p:cNvCxnSpPr>
            <a:stCxn id="67" idx="4"/>
            <a:endCxn id="71" idx="2"/>
          </p:cNvCxnSpPr>
          <p:nvPr/>
        </p:nvCxnSpPr>
        <p:spPr>
          <a:xfrm>
            <a:off x="6522319" y="3548766"/>
            <a:ext cx="1319085" cy="0"/>
          </a:xfrm>
          <a:prstGeom prst="straightConnector1">
            <a:avLst/>
          </a:prstGeom>
          <a:ln w="3175">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78" name="線吹き出し 1 (枠付き) 77"/>
          <p:cNvSpPr/>
          <p:nvPr/>
        </p:nvSpPr>
        <p:spPr>
          <a:xfrm>
            <a:off x="7679320" y="5136472"/>
            <a:ext cx="2134859" cy="929637"/>
          </a:xfrm>
          <a:prstGeom prst="borderCallout1">
            <a:avLst>
              <a:gd name="adj1" fmla="val 99019"/>
              <a:gd name="adj2" fmla="val 13471"/>
              <a:gd name="adj3" fmla="val 124070"/>
              <a:gd name="adj4" fmla="val 3673"/>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050" dirty="0" smtClean="0">
                <a:solidFill>
                  <a:schemeClr val="tx1"/>
                </a:solidFill>
                <a:latin typeface="Meiryo UI" panose="020B0604030504040204" pitchFamily="50" charset="-128"/>
                <a:ea typeface="Meiryo UI" panose="020B0604030504040204" pitchFamily="50" charset="-128"/>
              </a:rPr>
              <a:t>取込対象の患者</a:t>
            </a:r>
            <a:r>
              <a:rPr lang="en-US" altLang="ja-JP" sz="1050" dirty="0" smtClean="0">
                <a:solidFill>
                  <a:schemeClr val="tx1"/>
                </a:solidFill>
                <a:latin typeface="Meiryo UI" panose="020B0604030504040204" pitchFamily="50" charset="-128"/>
                <a:ea typeface="Meiryo UI" panose="020B0604030504040204" pitchFamily="50" charset="-128"/>
              </a:rPr>
              <a:t>ID</a:t>
            </a:r>
            <a:r>
              <a:rPr lang="ja-JP" altLang="en-US" sz="1050" dirty="0" smtClean="0">
                <a:solidFill>
                  <a:schemeClr val="tx1"/>
                </a:solidFill>
                <a:latin typeface="Meiryo UI" panose="020B0604030504040204" pitchFamily="50" charset="-128"/>
                <a:ea typeface="Meiryo UI" panose="020B0604030504040204" pitchFamily="50" charset="-128"/>
              </a:rPr>
              <a:t>のうち、</a:t>
            </a:r>
            <a:endParaRPr lang="en-US" altLang="ja-JP" sz="1050" dirty="0" smtClean="0">
              <a:solidFill>
                <a:schemeClr val="tx1"/>
              </a:solidFill>
              <a:latin typeface="Meiryo UI" panose="020B0604030504040204" pitchFamily="50" charset="-128"/>
              <a:ea typeface="Meiryo UI" panose="020B0604030504040204" pitchFamily="50" charset="-128"/>
            </a:endParaRPr>
          </a:p>
          <a:p>
            <a:r>
              <a:rPr lang="ja-JP" altLang="en-US" sz="1050" dirty="0" smtClean="0">
                <a:solidFill>
                  <a:schemeClr val="tx1"/>
                </a:solidFill>
                <a:latin typeface="Meiryo UI" panose="020B0604030504040204" pitchFamily="50" charset="-128"/>
                <a:ea typeface="Meiryo UI" panose="020B0604030504040204" pitchFamily="50" charset="-128"/>
              </a:rPr>
              <a:t>利活用可能患者</a:t>
            </a:r>
            <a:r>
              <a:rPr lang="en-US" altLang="ja-JP" sz="1050" dirty="0" smtClean="0">
                <a:solidFill>
                  <a:schemeClr val="tx1"/>
                </a:solidFill>
                <a:latin typeface="Meiryo UI" panose="020B0604030504040204" pitchFamily="50" charset="-128"/>
                <a:ea typeface="Meiryo UI" panose="020B0604030504040204" pitchFamily="50" charset="-128"/>
              </a:rPr>
              <a:t>ID</a:t>
            </a:r>
            <a:r>
              <a:rPr lang="ja-JP" altLang="en-US" sz="1050" dirty="0" smtClean="0">
                <a:solidFill>
                  <a:schemeClr val="tx1"/>
                </a:solidFill>
                <a:latin typeface="Meiryo UI" panose="020B0604030504040204" pitchFamily="50" charset="-128"/>
                <a:ea typeface="Meiryo UI" panose="020B0604030504040204" pitchFamily="50" charset="-128"/>
              </a:rPr>
              <a:t>テーブルに</a:t>
            </a:r>
            <a:endParaRPr lang="en-US" altLang="ja-JP" sz="1050" dirty="0" smtClean="0">
              <a:solidFill>
                <a:schemeClr val="tx1"/>
              </a:solidFill>
              <a:latin typeface="Meiryo UI" panose="020B0604030504040204" pitchFamily="50" charset="-128"/>
              <a:ea typeface="Meiryo UI" panose="020B0604030504040204" pitchFamily="50" charset="-128"/>
            </a:endParaRPr>
          </a:p>
          <a:p>
            <a:r>
              <a:rPr lang="ja-JP" altLang="en-US" sz="1050" dirty="0" smtClean="0">
                <a:solidFill>
                  <a:schemeClr val="tx1"/>
                </a:solidFill>
                <a:latin typeface="Meiryo UI" panose="020B0604030504040204" pitchFamily="50" charset="-128"/>
                <a:ea typeface="Meiryo UI" panose="020B0604030504040204" pitchFamily="50" charset="-128"/>
              </a:rPr>
              <a:t>存在しない利活用不可な患者</a:t>
            </a:r>
            <a:r>
              <a:rPr lang="en-US" altLang="ja-JP" sz="1050" dirty="0" smtClean="0">
                <a:solidFill>
                  <a:schemeClr val="tx1"/>
                </a:solidFill>
                <a:latin typeface="Meiryo UI" panose="020B0604030504040204" pitchFamily="50" charset="-128"/>
                <a:ea typeface="Meiryo UI" panose="020B0604030504040204" pitchFamily="50" charset="-128"/>
              </a:rPr>
              <a:t>ID</a:t>
            </a:r>
          </a:p>
          <a:p>
            <a:r>
              <a:rPr lang="ja-JP" altLang="en-US" sz="1050" dirty="0" smtClean="0">
                <a:solidFill>
                  <a:schemeClr val="tx1"/>
                </a:solidFill>
                <a:latin typeface="Meiryo UI" panose="020B0604030504040204" pitchFamily="50" charset="-128"/>
                <a:ea typeface="Meiryo UI" panose="020B0604030504040204" pitchFamily="50" charset="-128"/>
              </a:rPr>
              <a:t>（オプトアウトおよび未通知患者）が</a:t>
            </a:r>
            <a:endParaRPr lang="en-US" altLang="ja-JP" sz="1050" dirty="0" smtClean="0">
              <a:solidFill>
                <a:schemeClr val="tx1"/>
              </a:solidFill>
              <a:latin typeface="Meiryo UI" panose="020B0604030504040204" pitchFamily="50" charset="-128"/>
              <a:ea typeface="Meiryo UI" panose="020B0604030504040204" pitchFamily="50" charset="-128"/>
            </a:endParaRPr>
          </a:p>
          <a:p>
            <a:r>
              <a:rPr lang="en-US" altLang="ja-JP" sz="1050" dirty="0" smtClean="0">
                <a:solidFill>
                  <a:schemeClr val="tx1"/>
                </a:solidFill>
                <a:latin typeface="Meiryo UI" panose="020B0604030504040204" pitchFamily="50" charset="-128"/>
                <a:ea typeface="Meiryo UI" panose="020B0604030504040204" pitchFamily="50" charset="-128"/>
              </a:rPr>
              <a:t>0</a:t>
            </a:r>
            <a:r>
              <a:rPr lang="ja-JP" altLang="en-US" sz="1050" dirty="0" smtClean="0">
                <a:solidFill>
                  <a:schemeClr val="tx1"/>
                </a:solidFill>
                <a:latin typeface="Meiryo UI" panose="020B0604030504040204" pitchFamily="50" charset="-128"/>
                <a:ea typeface="Meiryo UI" panose="020B0604030504040204" pitchFamily="50" charset="-128"/>
              </a:rPr>
              <a:t>件となっていることを確認する。</a:t>
            </a:r>
            <a:endParaRPr lang="en-US" altLang="ja-JP" sz="1050" b="1" dirty="0" smtClean="0">
              <a:solidFill>
                <a:schemeClr val="tx1"/>
              </a:solidFill>
              <a:latin typeface="Meiryo UI" panose="020B0604030504040204" pitchFamily="50" charset="-128"/>
              <a:ea typeface="Meiryo UI" panose="020B0604030504040204" pitchFamily="50" charset="-128"/>
            </a:endParaRPr>
          </a:p>
        </p:txBody>
      </p:sp>
      <p:graphicFrame>
        <p:nvGraphicFramePr>
          <p:cNvPr id="80" name="表 79"/>
          <p:cNvGraphicFramePr>
            <a:graphicFrameLocks noGrp="1"/>
          </p:cNvGraphicFramePr>
          <p:nvPr>
            <p:extLst>
              <p:ext uri="{D42A27DB-BD31-4B8C-83A1-F6EECF244321}">
                <p14:modId xmlns:p14="http://schemas.microsoft.com/office/powerpoint/2010/main" val="3081754794"/>
              </p:ext>
            </p:extLst>
          </p:nvPr>
        </p:nvGraphicFramePr>
        <p:xfrm>
          <a:off x="7294308" y="3949884"/>
          <a:ext cx="2198569" cy="537210"/>
        </p:xfrm>
        <a:graphic>
          <a:graphicData uri="http://schemas.openxmlformats.org/drawingml/2006/table">
            <a:tbl>
              <a:tblPr firstRow="1" bandRow="1">
                <a:tableStyleId>{5940675A-B579-460E-94D1-54222C63F5DA}</a:tableStyleId>
              </a:tblPr>
              <a:tblGrid>
                <a:gridCol w="762562">
                  <a:extLst>
                    <a:ext uri="{9D8B030D-6E8A-4147-A177-3AD203B41FA5}">
                      <a16:colId xmlns:a16="http://schemas.microsoft.com/office/drawing/2014/main" val="2839542306"/>
                    </a:ext>
                  </a:extLst>
                </a:gridCol>
                <a:gridCol w="773430">
                  <a:extLst>
                    <a:ext uri="{9D8B030D-6E8A-4147-A177-3AD203B41FA5}">
                      <a16:colId xmlns:a16="http://schemas.microsoft.com/office/drawing/2014/main" val="3526517613"/>
                    </a:ext>
                  </a:extLst>
                </a:gridCol>
                <a:gridCol w="435926">
                  <a:extLst>
                    <a:ext uri="{9D8B030D-6E8A-4147-A177-3AD203B41FA5}">
                      <a16:colId xmlns:a16="http://schemas.microsoft.com/office/drawing/2014/main" val="3459519942"/>
                    </a:ext>
                  </a:extLst>
                </a:gridCol>
                <a:gridCol w="226651">
                  <a:extLst>
                    <a:ext uri="{9D8B030D-6E8A-4147-A177-3AD203B41FA5}">
                      <a16:colId xmlns:a16="http://schemas.microsoft.com/office/drawing/2014/main" val="476304061"/>
                    </a:ext>
                  </a:extLst>
                </a:gridCol>
              </a:tblGrid>
              <a:tr h="0">
                <a:tc>
                  <a:txBody>
                    <a:bodyPr/>
                    <a:lstStyle/>
                    <a:p>
                      <a:pPr algn="ctr"/>
                      <a:r>
                        <a:rPr kumimoji="1" lang="ja-JP" altLang="en-US" sz="1000" dirty="0" smtClean="0">
                          <a:latin typeface="Meiryo UI" panose="020B0604030504040204" pitchFamily="50" charset="-128"/>
                          <a:ea typeface="Meiryo UI" panose="020B0604030504040204" pitchFamily="50" charset="-128"/>
                        </a:rPr>
                        <a:t>施設</a:t>
                      </a:r>
                      <a:r>
                        <a:rPr kumimoji="1" lang="en-US" altLang="ja-JP" sz="1000" dirty="0" smtClean="0">
                          <a:latin typeface="Meiryo UI" panose="020B0604030504040204" pitchFamily="50" charset="-128"/>
                          <a:ea typeface="Meiryo UI" panose="020B0604030504040204" pitchFamily="50" charset="-128"/>
                        </a:rPr>
                        <a:t>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ja-JP" altLang="en-US" sz="1000" dirty="0" smtClean="0">
                          <a:latin typeface="Meiryo UI" panose="020B0604030504040204" pitchFamily="50" charset="-128"/>
                          <a:ea typeface="Meiryo UI" panose="020B0604030504040204" pitchFamily="50" charset="-128"/>
                        </a:rPr>
                        <a:t>データ区分</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キー</a:t>
                      </a:r>
                      <a:r>
                        <a:rPr lang="en-US" altLang="ja-JP" sz="1000" b="0" i="0" u="none" strike="noStrike" dirty="0" smtClean="0">
                          <a:solidFill>
                            <a:srgbClr val="000000"/>
                          </a:solidFill>
                          <a:effectLst/>
                          <a:latin typeface="Meiryo UI" panose="020B0604030504040204" pitchFamily="50" charset="-128"/>
                          <a:ea typeface="Meiryo UI" panose="020B0604030504040204" pitchFamily="50" charset="-128"/>
                        </a:rPr>
                        <a:t>ID</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100000001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MML</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100000001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MML</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1003</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3771006814"/>
                  </a:ext>
                </a:extLst>
              </a:tr>
            </a:tbl>
          </a:graphicData>
        </a:graphic>
      </p:graphicFrame>
    </p:spTree>
    <p:extLst>
      <p:ext uri="{BB962C8B-B14F-4D97-AF65-F5344CB8AC3E}">
        <p14:creationId xmlns:p14="http://schemas.microsoft.com/office/powerpoint/2010/main" val="32407917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en-US" altLang="zh-TW" sz="1800" b="1" dirty="0">
                <a:latin typeface="Meiryo UI" panose="020B0604030504040204" pitchFamily="50" charset="-128"/>
                <a:ea typeface="Meiryo UI" panose="020B0604030504040204" pitchFamily="50" charset="-128"/>
              </a:rPr>
              <a:t>MML</a:t>
            </a:r>
            <a:r>
              <a:rPr lang="zh-TW" altLang="en-US" sz="1800" b="1" dirty="0">
                <a:latin typeface="Meiryo UI" panose="020B0604030504040204" pitchFamily="50" charset="-128"/>
                <a:ea typeface="Meiryo UI" panose="020B0604030504040204" pitchFamily="50" charset="-128"/>
              </a:rPr>
              <a:t>個別取込認定領域</a:t>
            </a:r>
            <a:r>
              <a:rPr lang="zh-TW" altLang="en-US" sz="1800" b="1" dirty="0" smtClean="0">
                <a:latin typeface="Meiryo UI" panose="020B0604030504040204" pitchFamily="50" charset="-128"/>
                <a:ea typeface="Meiryo UI" panose="020B0604030504040204" pitchFamily="50" charset="-128"/>
              </a:rPr>
              <a:t>反映</a:t>
            </a:r>
            <a:r>
              <a:rPr lang="ja-JP" altLang="en-US" sz="1800" b="1" dirty="0">
                <a:latin typeface="Meiryo UI" panose="020B0604030504040204" pitchFamily="50" charset="-128"/>
                <a:ea typeface="Meiryo UI" panose="020B0604030504040204" pitchFamily="50" charset="-128"/>
              </a:rPr>
              <a:t>処理</a:t>
            </a:r>
            <a:r>
              <a:rPr lang="ja-JP" altLang="en-US" sz="1800" b="1" dirty="0" smtClean="0">
                <a:latin typeface="Meiryo UI" panose="020B0604030504040204" pitchFamily="50" charset="-128"/>
                <a:ea typeface="Meiryo UI" panose="020B0604030504040204" pitchFamily="50" charset="-128"/>
              </a:rPr>
              <a:t>でのデータ削除方法</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個別取込認定領域</a:t>
            </a:r>
            <a:r>
              <a:rPr lang="zh-TW" altLang="en-US" dirty="0" smtClean="0">
                <a:latin typeface="Meiryo UI" panose="020B0604030504040204" pitchFamily="50" charset="-128"/>
                <a:ea typeface="Meiryo UI" panose="020B0604030504040204" pitchFamily="50" charset="-128"/>
              </a:rPr>
              <a:t>反映処理</a:t>
            </a:r>
            <a:r>
              <a:rPr lang="ja-JP" altLang="en-US" dirty="0" smtClean="0">
                <a:latin typeface="Meiryo UI" panose="020B0604030504040204" pitchFamily="50" charset="-128"/>
                <a:ea typeface="Meiryo UI" panose="020B0604030504040204" pitchFamily="50" charset="-128"/>
              </a:rPr>
              <a:t>において、</a:t>
            </a:r>
            <a:r>
              <a:rPr lang="zh-TW" altLang="en-US" dirty="0" smtClean="0">
                <a:latin typeface="Meiryo UI" panose="020B0604030504040204" pitchFamily="50" charset="-128"/>
                <a:ea typeface="Meiryo UI" panose="020B0604030504040204" pitchFamily="50" charset="-128"/>
              </a:rPr>
              <a:t>利</a:t>
            </a:r>
            <a:r>
              <a:rPr lang="zh-TW" altLang="en-US" dirty="0">
                <a:latin typeface="Meiryo UI" panose="020B0604030504040204" pitchFamily="50" charset="-128"/>
                <a:ea typeface="Meiryo UI" panose="020B0604030504040204" pitchFamily="50" charset="-128"/>
              </a:rPr>
              <a:t>活用可否確認結果反映</a:t>
            </a:r>
            <a:r>
              <a:rPr lang="zh-TW" altLang="en-US" dirty="0" smtClean="0">
                <a:latin typeface="Meiryo UI" panose="020B0604030504040204" pitchFamily="50" charset="-128"/>
                <a:ea typeface="Meiryo UI" panose="020B0604030504040204" pitchFamily="50" charset="-128"/>
              </a:rPr>
              <a:t>処理</a:t>
            </a:r>
            <a:r>
              <a:rPr lang="ja-JP" altLang="en-US" dirty="0" smtClean="0">
                <a:latin typeface="Meiryo UI" panose="020B0604030504040204" pitchFamily="50" charset="-128"/>
                <a:ea typeface="Meiryo UI" panose="020B0604030504040204" pitchFamily="50" charset="-128"/>
              </a:rPr>
              <a:t>で</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抽出された削除対象を認定領域に反映し、</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個別取込結果テーブルから削除する。</a:t>
            </a:r>
            <a:endParaRPr lang="en-US" altLang="ja-JP" dirty="0">
              <a:latin typeface="Meiryo UI" panose="020B0604030504040204" pitchFamily="50" charset="-128"/>
              <a:ea typeface="Meiryo UI" panose="020B0604030504040204" pitchFamily="50" charset="-128"/>
            </a:endParaRPr>
          </a:p>
        </p:txBody>
      </p:sp>
      <p:sp>
        <p:nvSpPr>
          <p:cNvPr id="16" name="フローチャート: 磁気ディスク 15"/>
          <p:cNvSpPr/>
          <p:nvPr/>
        </p:nvSpPr>
        <p:spPr>
          <a:xfrm>
            <a:off x="6699045" y="1991423"/>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共通</a:t>
            </a:r>
            <a:endParaRPr kumimoji="1" lang="ja-JP" altLang="en-US" sz="1200" b="1" dirty="0">
              <a:solidFill>
                <a:schemeClr val="tx2">
                  <a:lumMod val="75000"/>
                  <a:lumOff val="25000"/>
                </a:schemeClr>
              </a:solidFill>
            </a:endParaRPr>
          </a:p>
        </p:txBody>
      </p:sp>
      <p:grpSp>
        <p:nvGrpSpPr>
          <p:cNvPr id="2" name="グループ化 1"/>
          <p:cNvGrpSpPr/>
          <p:nvPr/>
        </p:nvGrpSpPr>
        <p:grpSpPr>
          <a:xfrm>
            <a:off x="6694802" y="3526564"/>
            <a:ext cx="1273285" cy="764930"/>
            <a:chOff x="6800975" y="4122895"/>
            <a:chExt cx="1273285" cy="764930"/>
          </a:xfrm>
        </p:grpSpPr>
        <p:sp>
          <p:nvSpPr>
            <p:cNvPr id="21" name="フローチャート: 磁気ディスク 20"/>
            <p:cNvSpPr/>
            <p:nvPr/>
          </p:nvSpPr>
          <p:spPr>
            <a:xfrm>
              <a:off x="6969039" y="4290959"/>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endParaRPr kumimoji="1" lang="ja-JP" altLang="en-US" sz="1200" b="1" dirty="0">
                <a:solidFill>
                  <a:schemeClr val="tx2">
                    <a:lumMod val="75000"/>
                    <a:lumOff val="25000"/>
                  </a:schemeClr>
                </a:solidFill>
              </a:endParaRPr>
            </a:p>
          </p:txBody>
        </p:sp>
        <p:sp>
          <p:nvSpPr>
            <p:cNvPr id="20" name="フローチャート: 磁気ディスク 19"/>
            <p:cNvSpPr/>
            <p:nvPr/>
          </p:nvSpPr>
          <p:spPr>
            <a:xfrm>
              <a:off x="6885007" y="4206927"/>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endParaRPr kumimoji="1" lang="ja-JP" altLang="en-US" sz="1200" b="1" dirty="0">
                <a:solidFill>
                  <a:schemeClr val="tx2">
                    <a:lumMod val="75000"/>
                    <a:lumOff val="25000"/>
                  </a:schemeClr>
                </a:solidFill>
              </a:endParaRPr>
            </a:p>
          </p:txBody>
        </p:sp>
        <p:sp>
          <p:nvSpPr>
            <p:cNvPr id="17" name="フローチャート: 磁気ディスク 16"/>
            <p:cNvSpPr/>
            <p:nvPr/>
          </p:nvSpPr>
          <p:spPr>
            <a:xfrm>
              <a:off x="6800975" y="4122895"/>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取込結果</a:t>
              </a:r>
              <a:endParaRPr kumimoji="1" lang="ja-JP" altLang="en-US" sz="1200" b="1" dirty="0">
                <a:solidFill>
                  <a:schemeClr val="tx2">
                    <a:lumMod val="75000"/>
                    <a:lumOff val="25000"/>
                  </a:schemeClr>
                </a:solidFill>
              </a:endParaRPr>
            </a:p>
          </p:txBody>
        </p:sp>
      </p:grpSp>
      <p:graphicFrame>
        <p:nvGraphicFramePr>
          <p:cNvPr id="18" name="表 17"/>
          <p:cNvGraphicFramePr>
            <a:graphicFrameLocks noGrp="1"/>
          </p:cNvGraphicFramePr>
          <p:nvPr>
            <p:extLst>
              <p:ext uri="{D42A27DB-BD31-4B8C-83A1-F6EECF244321}">
                <p14:modId xmlns:p14="http://schemas.microsoft.com/office/powerpoint/2010/main" val="15312030"/>
              </p:ext>
            </p:extLst>
          </p:nvPr>
        </p:nvGraphicFramePr>
        <p:xfrm>
          <a:off x="5734820" y="2686291"/>
          <a:ext cx="3739715" cy="689610"/>
        </p:xfrm>
        <a:graphic>
          <a:graphicData uri="http://schemas.openxmlformats.org/drawingml/2006/table">
            <a:tbl>
              <a:tblPr firstRow="1" bandRow="1">
                <a:tableStyleId>{5940675A-B579-460E-94D1-54222C63F5DA}</a:tableStyleId>
              </a:tblPr>
              <a:tblGrid>
                <a:gridCol w="90043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792725">
                  <a:extLst>
                    <a:ext uri="{9D8B030D-6E8A-4147-A177-3AD203B41FA5}">
                      <a16:colId xmlns:a16="http://schemas.microsoft.com/office/drawing/2014/main" val="4204393858"/>
                    </a:ext>
                  </a:extLst>
                </a:gridCol>
                <a:gridCol w="210775">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UID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UID-1001-1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l" fontAlgn="ct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sngStrike" baseline="0" dirty="0" smtClean="0">
                          <a:solidFill>
                            <a:srgbClr val="FF0000"/>
                          </a:solidFill>
                          <a:effectLst/>
                          <a:latin typeface="Meiryo UI" panose="020B0604030504040204" pitchFamily="50" charset="-128"/>
                          <a:ea typeface="Meiryo UI" panose="020B0604030504040204" pitchFamily="50" charset="-128"/>
                        </a:rPr>
                        <a:t>2</a:t>
                      </a:r>
                      <a:endParaRPr lang="en-US" altLang="ja-JP" sz="900" b="0" i="0" u="none" strike="sngStrike" baseline="0" dirty="0">
                        <a:solidFill>
                          <a:srgbClr val="FF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sngStrike" baseline="0" dirty="0">
                          <a:solidFill>
                            <a:srgbClr val="FF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sngStrike" baseline="0" dirty="0" smtClean="0">
                          <a:solidFill>
                            <a:srgbClr val="FF0000"/>
                          </a:solidFill>
                          <a:effectLst/>
                          <a:latin typeface="Meiryo UI" panose="020B0604030504040204" pitchFamily="50" charset="-128"/>
                          <a:ea typeface="Meiryo UI" panose="020B0604030504040204" pitchFamily="50" charset="-128"/>
                        </a:rPr>
                        <a:t>1002</a:t>
                      </a:r>
                      <a:endParaRPr lang="en-US" altLang="ja-JP" sz="900" b="0" i="0" u="none" strike="sngStrike" baseline="0" dirty="0">
                        <a:solidFill>
                          <a:srgbClr val="FF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sngStrike" baseline="0" dirty="0" smtClean="0">
                          <a:solidFill>
                            <a:srgbClr val="FF0000"/>
                          </a:solidFill>
                          <a:effectLst/>
                          <a:latin typeface="Meiryo UI" panose="020B0604030504040204" pitchFamily="50" charset="-128"/>
                          <a:ea typeface="Meiryo UI" panose="020B0604030504040204" pitchFamily="50" charset="-128"/>
                        </a:rPr>
                        <a:t>UID-1002-1</a:t>
                      </a:r>
                      <a:endParaRPr lang="en-US" altLang="ja-JP" sz="900" b="0" i="0" u="none" strike="sngStrike" baseline="0" dirty="0">
                        <a:solidFill>
                          <a:srgbClr val="FF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sngStrike" baseline="0" dirty="0" smtClean="0">
                          <a:solidFill>
                            <a:srgbClr val="FF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2534079028"/>
                  </a:ext>
                </a:extLst>
              </a:tr>
            </a:tbl>
          </a:graphicData>
        </a:graphic>
      </p:graphicFrame>
      <p:graphicFrame>
        <p:nvGraphicFramePr>
          <p:cNvPr id="19" name="表 18"/>
          <p:cNvGraphicFramePr>
            <a:graphicFrameLocks noGrp="1"/>
          </p:cNvGraphicFramePr>
          <p:nvPr>
            <p:extLst>
              <p:ext uri="{D42A27DB-BD31-4B8C-83A1-F6EECF244321}">
                <p14:modId xmlns:p14="http://schemas.microsoft.com/office/powerpoint/2010/main" val="1751881405"/>
              </p:ext>
            </p:extLst>
          </p:nvPr>
        </p:nvGraphicFramePr>
        <p:xfrm>
          <a:off x="6118083" y="4394091"/>
          <a:ext cx="2973188" cy="689610"/>
        </p:xfrm>
        <a:graphic>
          <a:graphicData uri="http://schemas.openxmlformats.org/drawingml/2006/table">
            <a:tbl>
              <a:tblPr firstRow="1" bandRow="1">
                <a:tableStyleId>{5940675A-B579-460E-94D1-54222C63F5DA}</a:tableStyleId>
              </a:tblPr>
              <a:tblGrid>
                <a:gridCol w="90043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236973">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l" fontAlgn="ct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sngStrike" baseline="0" dirty="0" smtClean="0">
                          <a:solidFill>
                            <a:srgbClr val="FF0000"/>
                          </a:solidFill>
                          <a:effectLst/>
                          <a:latin typeface="Meiryo UI" panose="020B0604030504040204" pitchFamily="50" charset="-128"/>
                          <a:ea typeface="Meiryo UI" panose="020B0604030504040204" pitchFamily="50" charset="-128"/>
                        </a:rPr>
                        <a:t>2</a:t>
                      </a:r>
                      <a:endParaRPr lang="en-US" altLang="ja-JP" sz="900" b="0" i="0" u="none" strike="sngStrike" baseline="0" dirty="0">
                        <a:solidFill>
                          <a:srgbClr val="FF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sngStrike" baseline="0" dirty="0" smtClean="0">
                          <a:solidFill>
                            <a:srgbClr val="FF0000"/>
                          </a:solidFill>
                          <a:effectLst/>
                          <a:latin typeface="Meiryo UI" panose="020B0604030504040204" pitchFamily="50" charset="-128"/>
                          <a:ea typeface="Meiryo UI" panose="020B0604030504040204" pitchFamily="50" charset="-128"/>
                        </a:rPr>
                        <a:t>1</a:t>
                      </a:r>
                      <a:endParaRPr lang="en-US" altLang="ja-JP" sz="900" b="0" i="0" u="none" strike="sngStrike" baseline="0" dirty="0">
                        <a:solidFill>
                          <a:srgbClr val="FF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sngStrike" baseline="0" dirty="0" smtClean="0">
                          <a:solidFill>
                            <a:srgbClr val="FF0000"/>
                          </a:solidFill>
                          <a:effectLst/>
                          <a:latin typeface="Meiryo UI" panose="020B0604030504040204" pitchFamily="50" charset="-128"/>
                          <a:ea typeface="Meiryo UI" panose="020B0604030504040204" pitchFamily="50" charset="-128"/>
                        </a:rPr>
                        <a:t>1002</a:t>
                      </a:r>
                      <a:endParaRPr lang="en-US" altLang="ja-JP" sz="900" b="0" i="0" u="none" strike="sngStrike" baseline="0" dirty="0">
                        <a:solidFill>
                          <a:srgbClr val="FF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sngStrike" baseline="0" dirty="0" smtClean="0">
                          <a:solidFill>
                            <a:srgbClr val="FF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2534079028"/>
                  </a:ext>
                </a:extLst>
              </a:tr>
            </a:tbl>
          </a:graphicData>
        </a:graphic>
      </p:graphicFrame>
      <p:sp>
        <p:nvSpPr>
          <p:cNvPr id="15" name="フローチャート: 磁気ディスク 14"/>
          <p:cNvSpPr/>
          <p:nvPr/>
        </p:nvSpPr>
        <p:spPr>
          <a:xfrm>
            <a:off x="1843170" y="1996670"/>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個別取込</a:t>
            </a:r>
            <a:endParaRPr kumimoji="1" lang="en-US" altLang="ja-JP" sz="1100" b="1" dirty="0" smtClean="0">
              <a:solidFill>
                <a:schemeClr val="tx2">
                  <a:lumMod val="75000"/>
                  <a:lumOff val="25000"/>
                </a:schemeClr>
              </a:solidFill>
            </a:endParaRPr>
          </a:p>
          <a:p>
            <a:pPr algn="ctr"/>
            <a:r>
              <a:rPr lang="ja-JP" altLang="en-US" sz="1100" b="1" dirty="0">
                <a:solidFill>
                  <a:schemeClr val="tx2">
                    <a:lumMod val="75000"/>
                    <a:lumOff val="25000"/>
                  </a:schemeClr>
                </a:solidFill>
              </a:rPr>
              <a:t>削除対象</a:t>
            </a:r>
            <a:endParaRPr kumimoji="1" lang="en-US" altLang="ja-JP" sz="1100" b="1" dirty="0" smtClean="0">
              <a:solidFill>
                <a:schemeClr val="tx2">
                  <a:lumMod val="75000"/>
                  <a:lumOff val="25000"/>
                </a:schemeClr>
              </a:solidFill>
            </a:endParaRPr>
          </a:p>
        </p:txBody>
      </p:sp>
      <p:graphicFrame>
        <p:nvGraphicFramePr>
          <p:cNvPr id="22" name="表 21"/>
          <p:cNvGraphicFramePr>
            <a:graphicFrameLocks noGrp="1"/>
          </p:cNvGraphicFramePr>
          <p:nvPr>
            <p:extLst>
              <p:ext uri="{D42A27DB-BD31-4B8C-83A1-F6EECF244321}">
                <p14:modId xmlns:p14="http://schemas.microsoft.com/office/powerpoint/2010/main" val="2000913726"/>
              </p:ext>
            </p:extLst>
          </p:nvPr>
        </p:nvGraphicFramePr>
        <p:xfrm>
          <a:off x="661449" y="2701516"/>
          <a:ext cx="3467819" cy="542925"/>
        </p:xfrm>
        <a:graphic>
          <a:graphicData uri="http://schemas.openxmlformats.org/drawingml/2006/table">
            <a:tbl>
              <a:tblPr firstRow="1" bandRow="1">
                <a:tableStyleId>{5940675A-B579-460E-94D1-54222C63F5DA}</a:tableStyleId>
              </a:tblPr>
              <a:tblGrid>
                <a:gridCol w="90043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762562">
                  <a:extLst>
                    <a:ext uri="{9D8B030D-6E8A-4147-A177-3AD203B41FA5}">
                      <a16:colId xmlns:a16="http://schemas.microsoft.com/office/drawing/2014/main" val="3176873360"/>
                    </a:ext>
                  </a:extLst>
                </a:gridCol>
                <a:gridCol w="815497">
                  <a:extLst>
                    <a:ext uri="{9D8B030D-6E8A-4147-A177-3AD203B41FA5}">
                      <a16:colId xmlns:a16="http://schemas.microsoft.com/office/drawing/2014/main" val="1806114208"/>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ja-JP" altLang="en-US" sz="1000" dirty="0" smtClean="0">
                          <a:latin typeface="Meiryo UI" panose="020B0604030504040204" pitchFamily="50" charset="-128"/>
                          <a:ea typeface="Meiryo UI" panose="020B0604030504040204" pitchFamily="50" charset="-128"/>
                        </a:rPr>
                        <a:t>施設</a:t>
                      </a:r>
                      <a:r>
                        <a:rPr kumimoji="1" lang="en-US" altLang="ja-JP" sz="1000" dirty="0" smtClean="0">
                          <a:latin typeface="Meiryo UI" panose="020B0604030504040204" pitchFamily="50" charset="-128"/>
                          <a:ea typeface="Meiryo UI" panose="020B0604030504040204" pitchFamily="50" charset="-128"/>
                        </a:rPr>
                        <a:t>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100000001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extLst>
                  <a:ext uri="{0D108BD9-81ED-4DB2-BD59-A6C34878D82A}">
                    <a16:rowId xmlns:a16="http://schemas.microsoft.com/office/drawing/2014/main" val="3652253498"/>
                  </a:ext>
                </a:extLst>
              </a:tr>
            </a:tbl>
          </a:graphicData>
        </a:graphic>
      </p:graphicFrame>
      <p:graphicFrame>
        <p:nvGraphicFramePr>
          <p:cNvPr id="23" name="表 22"/>
          <p:cNvGraphicFramePr>
            <a:graphicFrameLocks noGrp="1"/>
          </p:cNvGraphicFramePr>
          <p:nvPr>
            <p:extLst>
              <p:ext uri="{D42A27DB-BD31-4B8C-83A1-F6EECF244321}">
                <p14:modId xmlns:p14="http://schemas.microsoft.com/office/powerpoint/2010/main" val="1215424600"/>
              </p:ext>
            </p:extLst>
          </p:nvPr>
        </p:nvGraphicFramePr>
        <p:xfrm>
          <a:off x="1466296" y="5755015"/>
          <a:ext cx="1858121" cy="549835"/>
        </p:xfrm>
        <a:graphic>
          <a:graphicData uri="http://schemas.openxmlformats.org/drawingml/2006/table">
            <a:tbl>
              <a:tblPr firstRow="1" bandRow="1">
                <a:tableStyleId>{5940675A-B579-460E-94D1-54222C63F5DA}</a:tableStyleId>
              </a:tblPr>
              <a:tblGrid>
                <a:gridCol w="900430">
                  <a:extLst>
                    <a:ext uri="{9D8B030D-6E8A-4147-A177-3AD203B41FA5}">
                      <a16:colId xmlns:a16="http://schemas.microsoft.com/office/drawing/2014/main" val="3176873360"/>
                    </a:ext>
                  </a:extLst>
                </a:gridCol>
                <a:gridCol w="957691">
                  <a:extLst>
                    <a:ext uri="{9D8B030D-6E8A-4147-A177-3AD203B41FA5}">
                      <a16:colId xmlns:a16="http://schemas.microsoft.com/office/drawing/2014/main" val="1806114208"/>
                    </a:ext>
                  </a:extLst>
                </a:gridCol>
              </a:tblGrid>
              <a:tr h="40315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extLst>
                  <a:ext uri="{0D108BD9-81ED-4DB2-BD59-A6C34878D82A}">
                    <a16:rowId xmlns:a16="http://schemas.microsoft.com/office/drawing/2014/main" val="3652253498"/>
                  </a:ext>
                </a:extLst>
              </a:tr>
            </a:tbl>
          </a:graphicData>
        </a:graphic>
      </p:graphicFrame>
      <p:sp>
        <p:nvSpPr>
          <p:cNvPr id="30" name="フローチャート: データ 29"/>
          <p:cNvSpPr/>
          <p:nvPr/>
        </p:nvSpPr>
        <p:spPr>
          <a:xfrm>
            <a:off x="1805329" y="3694628"/>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削除対象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zip_no</a:t>
            </a:r>
            <a:r>
              <a:rPr lang="ja-JP" altLang="en-US" sz="881" b="1" dirty="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file_no</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cxnSp>
        <p:nvCxnSpPr>
          <p:cNvPr id="31" name="カギ線コネクタ 76"/>
          <p:cNvCxnSpPr>
            <a:stCxn id="30" idx="4"/>
            <a:endCxn id="33" idx="1"/>
          </p:cNvCxnSpPr>
          <p:nvPr/>
        </p:nvCxnSpPr>
        <p:spPr>
          <a:xfrm flipH="1">
            <a:off x="2395357" y="4216628"/>
            <a:ext cx="1" cy="829614"/>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テキスト ボックス 31"/>
          <p:cNvSpPr txBox="1"/>
          <p:nvPr/>
        </p:nvSpPr>
        <p:spPr>
          <a:xfrm>
            <a:off x="2561549" y="4435931"/>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MML</a:t>
            </a:r>
            <a:r>
              <a:rPr lang="ja-JP" altLang="en-US" sz="1050" kern="0" dirty="0">
                <a:solidFill>
                  <a:srgbClr val="404040"/>
                </a:solidFill>
                <a:latin typeface="Meiryo UI" panose="020B0604030504040204" pitchFamily="50" charset="-128"/>
                <a:ea typeface="Meiryo UI" panose="020B0604030504040204" pitchFamily="50" charset="-128"/>
              </a:rPr>
              <a:t>個別</a:t>
            </a:r>
            <a:r>
              <a:rPr lang="ja-JP" altLang="en-US" sz="1050" kern="0" dirty="0" smtClean="0">
                <a:solidFill>
                  <a:srgbClr val="404040"/>
                </a:solidFill>
                <a:latin typeface="Meiryo UI" panose="020B0604030504040204" pitchFamily="50" charset="-128"/>
                <a:ea typeface="Meiryo UI" panose="020B0604030504040204" pitchFamily="50" charset="-128"/>
              </a:rPr>
              <a:t>取込 削除対象テーブルに登録されている</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zip_no</a:t>
            </a:r>
            <a:r>
              <a:rPr lang="ja-JP" altLang="en-US" sz="1050" kern="0" dirty="0" smtClean="0">
                <a:solidFill>
                  <a:srgbClr val="404040"/>
                </a:solidFill>
                <a:latin typeface="Meiryo UI" panose="020B0604030504040204" pitchFamily="50" charset="-128"/>
                <a:ea typeface="Meiryo UI" panose="020B0604030504040204" pitchFamily="50" charset="-128"/>
              </a:rPr>
              <a:t>、</a:t>
            </a:r>
            <a:r>
              <a:rPr lang="en-US" altLang="ja-JP" sz="1050" kern="0" dirty="0" smtClean="0">
                <a:solidFill>
                  <a:srgbClr val="404040"/>
                </a:solidFill>
                <a:latin typeface="Meiryo UI" panose="020B0604030504040204" pitchFamily="50" charset="-128"/>
                <a:ea typeface="Meiryo UI" panose="020B0604030504040204" pitchFamily="50" charset="-128"/>
              </a:rPr>
              <a:t>file_no</a:t>
            </a:r>
            <a:r>
              <a:rPr lang="ja-JP" altLang="en-US" sz="1050" kern="0" dirty="0" smtClean="0">
                <a:solidFill>
                  <a:srgbClr val="404040"/>
                </a:solidFill>
                <a:latin typeface="Meiryo UI" panose="020B0604030504040204" pitchFamily="50" charset="-128"/>
                <a:ea typeface="Meiryo UI" panose="020B0604030504040204" pitchFamily="50" charset="-128"/>
              </a:rPr>
              <a:t>を抽出</a:t>
            </a:r>
            <a:r>
              <a:rPr lang="ja-JP" altLang="en-US" sz="1050" kern="0" dirty="0">
                <a:solidFill>
                  <a:srgbClr val="404040"/>
                </a:solidFill>
                <a:latin typeface="Meiryo UI" panose="020B0604030504040204" pitchFamily="50" charset="-128"/>
                <a:ea typeface="Meiryo UI" panose="020B0604030504040204" pitchFamily="50" charset="-128"/>
              </a:rPr>
              <a:t>し</a:t>
            </a:r>
            <a:r>
              <a:rPr lang="ja-JP" altLang="en-US" sz="1050" kern="0" dirty="0" smtClean="0">
                <a:solidFill>
                  <a:srgbClr val="404040"/>
                </a:solidFill>
                <a:latin typeface="Meiryo UI" panose="020B0604030504040204" pitchFamily="50" charset="-128"/>
                <a:ea typeface="Meiryo UI" panose="020B0604030504040204" pitchFamily="50" charset="-128"/>
              </a:rPr>
              <a:t>、認定領域の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MML</a:t>
            </a:r>
            <a:r>
              <a:rPr lang="ja-JP" altLang="en-US" sz="1050" kern="0" dirty="0" smtClean="0">
                <a:solidFill>
                  <a:srgbClr val="404040"/>
                </a:solidFill>
                <a:latin typeface="Meiryo UI" panose="020B0604030504040204" pitchFamily="50" charset="-128"/>
                <a:ea typeface="Meiryo UI" panose="020B0604030504040204" pitchFamily="50" charset="-128"/>
              </a:rPr>
              <a:t>個別取込　削除</a:t>
            </a:r>
            <a:r>
              <a:rPr lang="ja-JP" altLang="en-US" sz="1050" kern="0" dirty="0">
                <a:solidFill>
                  <a:srgbClr val="404040"/>
                </a:solidFill>
                <a:latin typeface="Meiryo UI" panose="020B0604030504040204" pitchFamily="50" charset="-128"/>
                <a:ea typeface="Meiryo UI" panose="020B0604030504040204" pitchFamily="50" charset="-128"/>
              </a:rPr>
              <a:t>対象</a:t>
            </a:r>
            <a:r>
              <a:rPr lang="ja-JP" altLang="en-US" sz="1050" kern="0" dirty="0" smtClean="0">
                <a:solidFill>
                  <a:srgbClr val="404040"/>
                </a:solidFill>
                <a:latin typeface="Meiryo UI" panose="020B0604030504040204" pitchFamily="50" charset="-128"/>
                <a:ea typeface="Meiryo UI" panose="020B0604030504040204" pitchFamily="50" charset="-128"/>
              </a:rPr>
              <a:t>テーブルに格納する。</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33" name="フローチャート: 磁気ディスク 32"/>
          <p:cNvSpPr/>
          <p:nvPr/>
        </p:nvSpPr>
        <p:spPr>
          <a:xfrm>
            <a:off x="1842746" y="5046242"/>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zh-TW" sz="1100" b="1" dirty="0">
                <a:solidFill>
                  <a:schemeClr val="tx2">
                    <a:lumMod val="75000"/>
                    <a:lumOff val="25000"/>
                  </a:schemeClr>
                </a:solidFill>
              </a:rPr>
              <a:t>MML</a:t>
            </a:r>
            <a:r>
              <a:rPr lang="zh-TW" altLang="en-US" sz="1100" b="1" dirty="0">
                <a:solidFill>
                  <a:schemeClr val="tx2">
                    <a:lumMod val="75000"/>
                    <a:lumOff val="25000"/>
                  </a:schemeClr>
                </a:solidFill>
              </a:rPr>
              <a:t>個別</a:t>
            </a:r>
            <a:r>
              <a:rPr lang="zh-TW" altLang="en-US" sz="1100" b="1" dirty="0" smtClean="0">
                <a:solidFill>
                  <a:schemeClr val="tx2">
                    <a:lumMod val="75000"/>
                    <a:lumOff val="25000"/>
                  </a:schemeClr>
                </a:solidFill>
              </a:rPr>
              <a:t>取込</a:t>
            </a:r>
            <a:endParaRPr lang="zh-TW" altLang="en-US" sz="1100" b="1" dirty="0">
              <a:solidFill>
                <a:schemeClr val="tx2">
                  <a:lumMod val="75000"/>
                  <a:lumOff val="25000"/>
                </a:schemeClr>
              </a:solidFill>
            </a:endParaRPr>
          </a:p>
          <a:p>
            <a:pPr algn="ctr"/>
            <a:r>
              <a:rPr lang="zh-TW" altLang="en-US" sz="1100" b="1" dirty="0">
                <a:solidFill>
                  <a:schemeClr val="tx2">
                    <a:lumMod val="75000"/>
                    <a:lumOff val="25000"/>
                  </a:schemeClr>
                </a:solidFill>
              </a:rPr>
              <a:t>削除対象</a:t>
            </a:r>
            <a:endParaRPr kumimoji="1" lang="ja-JP" altLang="en-US" sz="1200" b="1" dirty="0">
              <a:solidFill>
                <a:schemeClr val="tx2">
                  <a:lumMod val="75000"/>
                  <a:lumOff val="25000"/>
                </a:schemeClr>
              </a:solidFill>
            </a:endParaRPr>
          </a:p>
        </p:txBody>
      </p:sp>
      <p:cxnSp>
        <p:nvCxnSpPr>
          <p:cNvPr id="34" name="カギ線コネクタ 76"/>
          <p:cNvCxnSpPr>
            <a:stCxn id="22" idx="2"/>
            <a:endCxn id="30" idx="1"/>
          </p:cNvCxnSpPr>
          <p:nvPr/>
        </p:nvCxnSpPr>
        <p:spPr>
          <a:xfrm>
            <a:off x="2395358" y="3244441"/>
            <a:ext cx="0" cy="450187"/>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カギ線コネクタ 34"/>
          <p:cNvCxnSpPr>
            <a:stCxn id="23" idx="3"/>
            <a:endCxn id="18" idx="1"/>
          </p:cNvCxnSpPr>
          <p:nvPr/>
        </p:nvCxnSpPr>
        <p:spPr>
          <a:xfrm flipV="1">
            <a:off x="3324417" y="3031096"/>
            <a:ext cx="2410403" cy="2998836"/>
          </a:xfrm>
          <a:prstGeom prst="bentConnector3">
            <a:avLst>
              <a:gd name="adj1" fmla="val 82972"/>
            </a:avLst>
          </a:prstGeom>
          <a:ln w="3175">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39" name="カギ線コネクタ 38"/>
          <p:cNvCxnSpPr>
            <a:stCxn id="23" idx="3"/>
            <a:endCxn id="19" idx="1"/>
          </p:cNvCxnSpPr>
          <p:nvPr/>
        </p:nvCxnSpPr>
        <p:spPr>
          <a:xfrm flipV="1">
            <a:off x="3324417" y="4738896"/>
            <a:ext cx="2793666" cy="1291036"/>
          </a:xfrm>
          <a:prstGeom prst="bentConnector3">
            <a:avLst>
              <a:gd name="adj1" fmla="val 71719"/>
            </a:avLst>
          </a:prstGeom>
          <a:ln w="3175">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43" name="テキスト ボックス 42"/>
          <p:cNvSpPr txBox="1"/>
          <p:nvPr/>
        </p:nvSpPr>
        <p:spPr>
          <a:xfrm>
            <a:off x="5472891" y="5485140"/>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MML</a:t>
            </a:r>
            <a:r>
              <a:rPr lang="ja-JP" altLang="en-US" sz="1050" kern="0" dirty="0" smtClean="0">
                <a:solidFill>
                  <a:srgbClr val="404040"/>
                </a:solidFill>
                <a:latin typeface="Meiryo UI" panose="020B0604030504040204" pitchFamily="50" charset="-128"/>
                <a:ea typeface="Meiryo UI" panose="020B0604030504040204" pitchFamily="50" charset="-128"/>
              </a:rPr>
              <a:t>個別取込 削除対象テーブルに登録されている</a:t>
            </a:r>
            <a:r>
              <a:rPr lang="en-US" altLang="ja-JP" sz="1050" kern="0" dirty="0">
                <a:solidFill>
                  <a:srgbClr val="404040"/>
                </a:solidFill>
                <a:latin typeface="Meiryo UI" panose="020B0604030504040204" pitchFamily="50" charset="-128"/>
                <a:ea typeface="Meiryo UI" panose="020B0604030504040204" pitchFamily="50" charset="-128"/>
              </a:rPr>
              <a:t>zip_no</a:t>
            </a:r>
            <a:r>
              <a:rPr lang="ja-JP" altLang="en-US" sz="1050" kern="0" dirty="0">
                <a:solidFill>
                  <a:srgbClr val="404040"/>
                </a:solidFill>
                <a:latin typeface="Meiryo UI" panose="020B0604030504040204" pitchFamily="50" charset="-128"/>
                <a:ea typeface="Meiryo UI" panose="020B0604030504040204" pitchFamily="50" charset="-128"/>
              </a:rPr>
              <a:t>、</a:t>
            </a:r>
            <a:r>
              <a:rPr lang="en-US" altLang="ja-JP" sz="1050" kern="0" dirty="0" smtClean="0">
                <a:solidFill>
                  <a:srgbClr val="404040"/>
                </a:solidFill>
                <a:latin typeface="Meiryo UI" panose="020B0604030504040204" pitchFamily="50" charset="-128"/>
                <a:ea typeface="Meiryo UI" panose="020B0604030504040204" pitchFamily="50" charset="-128"/>
              </a:rPr>
              <a:t>file_no</a:t>
            </a:r>
            <a:r>
              <a:rPr lang="ja-JP" altLang="en-US" sz="1050" kern="0" dirty="0" smtClean="0">
                <a:solidFill>
                  <a:srgbClr val="404040"/>
                </a:solidFill>
                <a:latin typeface="Meiryo UI" panose="020B0604030504040204" pitchFamily="50" charset="-128"/>
                <a:ea typeface="Meiryo UI" panose="020B0604030504040204" pitchFamily="50" charset="-128"/>
              </a:rPr>
              <a:t>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レコードを</a:t>
            </a:r>
            <a:r>
              <a:rPr lang="en-US" altLang="ja-JP" sz="1050" kern="0" dirty="0" smtClean="0">
                <a:solidFill>
                  <a:srgbClr val="404040"/>
                </a:solidFill>
                <a:latin typeface="Meiryo UI" panose="020B0604030504040204" pitchFamily="50" charset="-128"/>
                <a:ea typeface="Meiryo UI" panose="020B0604030504040204" pitchFamily="50" charset="-128"/>
              </a:rPr>
              <a:t>MML</a:t>
            </a:r>
            <a:r>
              <a:rPr lang="ja-JP" altLang="en-US" sz="1050" kern="0" dirty="0" smtClean="0">
                <a:solidFill>
                  <a:srgbClr val="404040"/>
                </a:solidFill>
                <a:latin typeface="Meiryo UI" panose="020B0604030504040204" pitchFamily="50" charset="-128"/>
                <a:ea typeface="Meiryo UI" panose="020B0604030504040204" pitchFamily="50" charset="-128"/>
              </a:rPr>
              <a:t>個別取込結果テーブルから削除する。</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1794495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en-US" altLang="zh-TW" sz="1800" b="1" dirty="0">
                <a:latin typeface="Meiryo UI" panose="020B0604030504040204" pitchFamily="50" charset="-128"/>
                <a:ea typeface="Meiryo UI" panose="020B0604030504040204" pitchFamily="50" charset="-128"/>
              </a:rPr>
              <a:t>MML</a:t>
            </a:r>
            <a:r>
              <a:rPr lang="zh-TW" altLang="en-US" sz="1800" b="1" dirty="0">
                <a:latin typeface="Meiryo UI" panose="020B0604030504040204" pitchFamily="50" charset="-128"/>
                <a:ea typeface="Meiryo UI" panose="020B0604030504040204" pitchFamily="50" charset="-128"/>
              </a:rPr>
              <a:t>個別取込認定領域</a:t>
            </a:r>
            <a:r>
              <a:rPr lang="zh-TW" altLang="en-US" sz="1800" b="1" dirty="0" smtClean="0">
                <a:latin typeface="Meiryo UI" panose="020B0604030504040204" pitchFamily="50" charset="-128"/>
                <a:ea typeface="Meiryo UI" panose="020B0604030504040204" pitchFamily="50" charset="-128"/>
              </a:rPr>
              <a:t>反映</a:t>
            </a:r>
            <a:r>
              <a:rPr lang="ja-JP" altLang="en-US" sz="1800" b="1" dirty="0">
                <a:latin typeface="Meiryo UI" panose="020B0604030504040204" pitchFamily="50" charset="-128"/>
                <a:ea typeface="Meiryo UI" panose="020B0604030504040204" pitchFamily="50" charset="-128"/>
              </a:rPr>
              <a:t>処理</a:t>
            </a:r>
            <a:r>
              <a:rPr lang="ja-JP" altLang="en-US" sz="1800" b="1" dirty="0" smtClean="0">
                <a:latin typeface="Meiryo UI" panose="020B0604030504040204" pitchFamily="50" charset="-128"/>
                <a:ea typeface="Meiryo UI" panose="020B0604030504040204" pitchFamily="50" charset="-128"/>
              </a:rPr>
              <a:t>でのデータ取込方法と取込後確認</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個別取込認定領域</a:t>
            </a:r>
            <a:r>
              <a:rPr lang="zh-TW" altLang="en-US" dirty="0" smtClean="0">
                <a:latin typeface="Meiryo UI" panose="020B0604030504040204" pitchFamily="50" charset="-128"/>
                <a:ea typeface="Meiryo UI" panose="020B0604030504040204" pitchFamily="50" charset="-128"/>
              </a:rPr>
              <a:t>反映処理</a:t>
            </a:r>
            <a:r>
              <a:rPr lang="ja-JP" altLang="en-US" dirty="0" smtClean="0">
                <a:latin typeface="Meiryo UI" panose="020B0604030504040204" pitchFamily="50" charset="-128"/>
                <a:ea typeface="Meiryo UI" panose="020B0604030504040204" pitchFamily="50" charset="-128"/>
              </a:rPr>
              <a:t>において、</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ファイル読込</a:t>
            </a:r>
            <a:r>
              <a:rPr lang="zh-TW" altLang="en-US" dirty="0" smtClean="0">
                <a:latin typeface="Meiryo UI" panose="020B0604030504040204" pitchFamily="50" charset="-128"/>
                <a:ea typeface="Meiryo UI" panose="020B0604030504040204" pitchFamily="50" charset="-128"/>
              </a:rPr>
              <a:t>処理</a:t>
            </a:r>
            <a:r>
              <a:rPr lang="ja-JP" altLang="en-US" dirty="0" smtClean="0">
                <a:latin typeface="Meiryo UI" panose="020B0604030504040204" pitchFamily="50" charset="-128"/>
                <a:ea typeface="Meiryo UI" panose="020B0604030504040204" pitchFamily="50" charset="-128"/>
              </a:rPr>
              <a:t>で作成された取込対象を認定領域の</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個別取込結果テーブルに反映する。</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取込後確認</a:t>
            </a:r>
            <a:r>
              <a:rPr lang="ja-JP" altLang="en-US" dirty="0">
                <a:latin typeface="Meiryo UI" panose="020B0604030504040204" pitchFamily="50" charset="-128"/>
                <a:ea typeface="Meiryo UI" panose="020B0604030504040204" pitchFamily="50" charset="-128"/>
              </a:rPr>
              <a:t>処理</a:t>
            </a:r>
            <a:r>
              <a:rPr lang="ja-JP" altLang="en-US" dirty="0" smtClean="0">
                <a:latin typeface="Meiryo UI" panose="020B0604030504040204" pitchFamily="50" charset="-128"/>
                <a:ea typeface="Meiryo UI" panose="020B0604030504040204" pitchFamily="50" charset="-128"/>
              </a:rPr>
              <a:t>で</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個別取込結果テーブルの全患者</a:t>
            </a:r>
            <a:r>
              <a:rPr lang="en-US" altLang="ja-JP" dirty="0">
                <a:latin typeface="Meiryo UI" panose="020B0604030504040204" pitchFamily="50" charset="-128"/>
                <a:ea typeface="Meiryo UI" panose="020B0604030504040204" pitchFamily="50" charset="-128"/>
              </a:rPr>
              <a:t>ID</a:t>
            </a:r>
            <a:r>
              <a:rPr lang="ja-JP" altLang="en-US" dirty="0">
                <a:latin typeface="Meiryo UI" panose="020B0604030504040204" pitchFamily="50" charset="-128"/>
                <a:ea typeface="Meiryo UI" panose="020B0604030504040204" pitchFamily="50" charset="-128"/>
              </a:rPr>
              <a:t>の一覧を抽出し</a:t>
            </a:r>
            <a:r>
              <a:rPr lang="ja-JP" altLang="en-US" dirty="0" smtClean="0">
                <a:latin typeface="Meiryo UI" panose="020B0604030504040204" pitchFamily="50" charset="-128"/>
                <a:ea typeface="Meiryo UI" panose="020B0604030504040204" pitchFamily="50" charset="-128"/>
              </a:rPr>
              <a:t>、</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取込後確認</a:t>
            </a:r>
            <a:r>
              <a:rPr lang="ja-JP" altLang="en-US" dirty="0">
                <a:latin typeface="Meiryo UI" panose="020B0604030504040204" pitchFamily="50" charset="-128"/>
                <a:ea typeface="Meiryo UI" panose="020B0604030504040204" pitchFamily="50" charset="-128"/>
              </a:rPr>
              <a:t>結果報告書を作成する。</a:t>
            </a:r>
            <a:endParaRPr lang="en-US" altLang="ja-JP" dirty="0">
              <a:latin typeface="Meiryo UI" panose="020B0604030504040204" pitchFamily="50" charset="-128"/>
              <a:ea typeface="Meiryo UI" panose="020B0604030504040204" pitchFamily="50" charset="-128"/>
            </a:endParaRPr>
          </a:p>
        </p:txBody>
      </p:sp>
      <p:sp>
        <p:nvSpPr>
          <p:cNvPr id="16" name="フローチャート: 磁気ディスク 15"/>
          <p:cNvSpPr/>
          <p:nvPr/>
        </p:nvSpPr>
        <p:spPr>
          <a:xfrm>
            <a:off x="2038766" y="2425160"/>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共通</a:t>
            </a:r>
            <a:endParaRPr kumimoji="1" lang="ja-JP" altLang="en-US" sz="1200" b="1" dirty="0">
              <a:solidFill>
                <a:schemeClr val="tx2">
                  <a:lumMod val="75000"/>
                  <a:lumOff val="25000"/>
                </a:schemeClr>
              </a:solidFill>
            </a:endParaRPr>
          </a:p>
        </p:txBody>
      </p:sp>
      <p:grpSp>
        <p:nvGrpSpPr>
          <p:cNvPr id="2" name="グループ化 1"/>
          <p:cNvGrpSpPr/>
          <p:nvPr/>
        </p:nvGrpSpPr>
        <p:grpSpPr>
          <a:xfrm>
            <a:off x="2034523" y="4156426"/>
            <a:ext cx="1273285" cy="764930"/>
            <a:chOff x="6800975" y="4122895"/>
            <a:chExt cx="1273285" cy="764930"/>
          </a:xfrm>
        </p:grpSpPr>
        <p:sp>
          <p:nvSpPr>
            <p:cNvPr id="21" name="フローチャート: 磁気ディスク 20"/>
            <p:cNvSpPr/>
            <p:nvPr/>
          </p:nvSpPr>
          <p:spPr>
            <a:xfrm>
              <a:off x="6969039" y="4290959"/>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endParaRPr kumimoji="1" lang="ja-JP" altLang="en-US" sz="1200" b="1" dirty="0">
                <a:solidFill>
                  <a:schemeClr val="tx2">
                    <a:lumMod val="75000"/>
                    <a:lumOff val="25000"/>
                  </a:schemeClr>
                </a:solidFill>
              </a:endParaRPr>
            </a:p>
          </p:txBody>
        </p:sp>
        <p:sp>
          <p:nvSpPr>
            <p:cNvPr id="20" name="フローチャート: 磁気ディスク 19"/>
            <p:cNvSpPr/>
            <p:nvPr/>
          </p:nvSpPr>
          <p:spPr>
            <a:xfrm>
              <a:off x="6885007" y="4206927"/>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endParaRPr kumimoji="1" lang="ja-JP" altLang="en-US" sz="1200" b="1" dirty="0">
                <a:solidFill>
                  <a:schemeClr val="tx2">
                    <a:lumMod val="75000"/>
                    <a:lumOff val="25000"/>
                  </a:schemeClr>
                </a:solidFill>
              </a:endParaRPr>
            </a:p>
          </p:txBody>
        </p:sp>
        <p:sp>
          <p:nvSpPr>
            <p:cNvPr id="17" name="フローチャート: 磁気ディスク 16"/>
            <p:cNvSpPr/>
            <p:nvPr/>
          </p:nvSpPr>
          <p:spPr>
            <a:xfrm>
              <a:off x="6800975" y="4122895"/>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取込結果</a:t>
              </a:r>
              <a:endParaRPr kumimoji="1" lang="ja-JP" altLang="en-US" sz="1200" b="1" dirty="0">
                <a:solidFill>
                  <a:schemeClr val="tx2">
                    <a:lumMod val="75000"/>
                    <a:lumOff val="25000"/>
                  </a:schemeClr>
                </a:solidFill>
              </a:endParaRPr>
            </a:p>
          </p:txBody>
        </p:sp>
      </p:grpSp>
      <p:graphicFrame>
        <p:nvGraphicFramePr>
          <p:cNvPr id="18" name="表 17"/>
          <p:cNvGraphicFramePr>
            <a:graphicFrameLocks noGrp="1"/>
          </p:cNvGraphicFramePr>
          <p:nvPr>
            <p:extLst>
              <p:ext uri="{D42A27DB-BD31-4B8C-83A1-F6EECF244321}">
                <p14:modId xmlns:p14="http://schemas.microsoft.com/office/powerpoint/2010/main" val="3440948074"/>
              </p:ext>
            </p:extLst>
          </p:nvPr>
        </p:nvGraphicFramePr>
        <p:xfrm>
          <a:off x="1074541" y="3120028"/>
          <a:ext cx="3853851" cy="836295"/>
        </p:xfrm>
        <a:graphic>
          <a:graphicData uri="http://schemas.openxmlformats.org/drawingml/2006/table">
            <a:tbl>
              <a:tblPr firstRow="1" bandRow="1">
                <a:tableStyleId>{5940675A-B579-460E-94D1-54222C63F5DA}</a:tableStyleId>
              </a:tblPr>
              <a:tblGrid>
                <a:gridCol w="927911">
                  <a:extLst>
                    <a:ext uri="{9D8B030D-6E8A-4147-A177-3AD203B41FA5}">
                      <a16:colId xmlns:a16="http://schemas.microsoft.com/office/drawing/2014/main" val="3526517613"/>
                    </a:ext>
                  </a:extLst>
                </a:gridCol>
                <a:gridCol w="1019524">
                  <a:extLst>
                    <a:ext uri="{9D8B030D-6E8A-4147-A177-3AD203B41FA5}">
                      <a16:colId xmlns:a16="http://schemas.microsoft.com/office/drawing/2014/main" val="2046441632"/>
                    </a:ext>
                  </a:extLst>
                </a:gridCol>
                <a:gridCol w="872289">
                  <a:extLst>
                    <a:ext uri="{9D8B030D-6E8A-4147-A177-3AD203B41FA5}">
                      <a16:colId xmlns:a16="http://schemas.microsoft.com/office/drawing/2014/main" val="2737000041"/>
                    </a:ext>
                  </a:extLst>
                </a:gridCol>
                <a:gridCol w="816919">
                  <a:extLst>
                    <a:ext uri="{9D8B030D-6E8A-4147-A177-3AD203B41FA5}">
                      <a16:colId xmlns:a16="http://schemas.microsoft.com/office/drawing/2014/main" val="4204393858"/>
                    </a:ext>
                  </a:extLst>
                </a:gridCol>
                <a:gridCol w="217208">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UID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UID-1001-1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l" fontAlgn="ct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1" i="0" u="none" strike="noStrike" dirty="0" smtClean="0">
                          <a:solidFill>
                            <a:srgbClr val="FF0000"/>
                          </a:solidFill>
                          <a:effectLst/>
                          <a:latin typeface="Meiryo UI" panose="020B0604030504040204" pitchFamily="50" charset="-128"/>
                          <a:ea typeface="Meiryo UI" panose="020B0604030504040204" pitchFamily="50" charset="-128"/>
                        </a:rPr>
                        <a:t>3</a:t>
                      </a:r>
                      <a:endParaRPr lang="en-US" altLang="ja-JP" sz="900" b="1" i="0" u="none" strike="noStrike" dirty="0">
                        <a:solidFill>
                          <a:srgbClr val="FF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1" i="0" u="none" strike="noStrike" dirty="0">
                          <a:solidFill>
                            <a:srgbClr val="FF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1" i="0" u="none" strike="noStrike" dirty="0" smtClean="0">
                          <a:solidFill>
                            <a:srgbClr val="FF0000"/>
                          </a:solidFill>
                          <a:effectLst/>
                          <a:latin typeface="Meiryo UI" panose="020B0604030504040204" pitchFamily="50" charset="-128"/>
                          <a:ea typeface="Meiryo UI" panose="020B0604030504040204" pitchFamily="50" charset="-128"/>
                        </a:rPr>
                        <a:t>1003</a:t>
                      </a:r>
                      <a:endParaRPr lang="en-US" altLang="ja-JP" sz="900" b="1" i="0" u="none" strike="noStrike" dirty="0">
                        <a:solidFill>
                          <a:srgbClr val="FF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1" i="0" u="none" strike="noStrike" dirty="0" smtClean="0">
                          <a:solidFill>
                            <a:srgbClr val="FF0000"/>
                          </a:solidFill>
                          <a:effectLst/>
                          <a:latin typeface="Meiryo UI" panose="020B0604030504040204" pitchFamily="50" charset="-128"/>
                          <a:ea typeface="Meiryo UI" panose="020B0604030504040204" pitchFamily="50" charset="-128"/>
                        </a:rPr>
                        <a:t>UID-1003-1</a:t>
                      </a:r>
                      <a:endParaRPr lang="en-US" altLang="ja-JP" sz="900" b="1" i="0" u="none" strike="noStrike" dirty="0">
                        <a:solidFill>
                          <a:srgbClr val="FF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l" fontAlgn="ctr"/>
                      <a:r>
                        <a:rPr lang="ja-JP" altLang="en-US" sz="900" b="1" i="0" u="none" strike="noStrike" dirty="0" smtClean="0">
                          <a:solidFill>
                            <a:srgbClr val="FF0000"/>
                          </a:solidFill>
                          <a:effectLst/>
                          <a:latin typeface="Meiryo UI" panose="020B0604030504040204" pitchFamily="50" charset="-128"/>
                          <a:ea typeface="Meiryo UI" panose="020B0604030504040204" pitchFamily="50" charset="-128"/>
                        </a:rPr>
                        <a:t>・・・</a:t>
                      </a:r>
                      <a:endParaRPr lang="ja-JP" altLang="en-US" sz="900" b="1" i="0" u="none" strike="noStrike" dirty="0">
                        <a:solidFill>
                          <a:srgbClr val="FF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180292537"/>
                  </a:ext>
                </a:extLst>
              </a:tr>
              <a:tr h="43499">
                <a:tc>
                  <a:txBody>
                    <a:bodyPr/>
                    <a:lstStyle/>
                    <a:p>
                      <a:pPr algn="r" fontAlgn="ctr"/>
                      <a:r>
                        <a:rPr lang="en-US" altLang="ja-JP" sz="900" b="1" i="0" u="none" strike="noStrike" dirty="0" smtClean="0">
                          <a:solidFill>
                            <a:srgbClr val="FF0000"/>
                          </a:solidFill>
                          <a:effectLst/>
                          <a:latin typeface="Meiryo UI" panose="020B0604030504040204" pitchFamily="50" charset="-128"/>
                          <a:ea typeface="Meiryo UI" panose="020B0604030504040204" pitchFamily="50" charset="-128"/>
                        </a:rPr>
                        <a:t>4</a:t>
                      </a:r>
                      <a:endParaRPr lang="en-US" altLang="ja-JP" sz="900" b="1" i="0" u="none" strike="noStrike" dirty="0">
                        <a:solidFill>
                          <a:srgbClr val="FF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1" i="0" u="none" strike="noStrike" dirty="0">
                          <a:solidFill>
                            <a:srgbClr val="FF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1" i="0" u="none" strike="noStrike" dirty="0" smtClean="0">
                          <a:solidFill>
                            <a:srgbClr val="FF0000"/>
                          </a:solidFill>
                          <a:effectLst/>
                          <a:latin typeface="Meiryo UI" panose="020B0604030504040204" pitchFamily="50" charset="-128"/>
                          <a:ea typeface="Meiryo UI" panose="020B0604030504040204" pitchFamily="50" charset="-128"/>
                        </a:rPr>
                        <a:t>1001</a:t>
                      </a:r>
                      <a:endParaRPr lang="en-US" altLang="ja-JP" sz="900" b="1" i="0" u="none" strike="noStrike" dirty="0">
                        <a:solidFill>
                          <a:srgbClr val="FF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1" i="0" u="none" strike="noStrike" dirty="0" smtClean="0">
                          <a:solidFill>
                            <a:srgbClr val="FF0000"/>
                          </a:solidFill>
                          <a:effectLst/>
                          <a:latin typeface="Meiryo UI" panose="020B0604030504040204" pitchFamily="50" charset="-128"/>
                          <a:ea typeface="Meiryo UI" panose="020B0604030504040204" pitchFamily="50" charset="-128"/>
                        </a:rPr>
                        <a:t>UID-1001-2</a:t>
                      </a:r>
                      <a:endParaRPr lang="en-US" altLang="ja-JP" sz="900" b="1" i="0" u="none" strike="noStrike" dirty="0">
                        <a:solidFill>
                          <a:srgbClr val="FF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l" fontAlgn="ctr"/>
                      <a:r>
                        <a:rPr lang="ja-JP" altLang="en-US" sz="900" b="1" i="0" u="none" strike="noStrike" dirty="0" smtClean="0">
                          <a:solidFill>
                            <a:srgbClr val="FF0000"/>
                          </a:solidFill>
                          <a:effectLst/>
                          <a:latin typeface="Meiryo UI" panose="020B0604030504040204" pitchFamily="50" charset="-128"/>
                          <a:ea typeface="Meiryo UI" panose="020B0604030504040204" pitchFamily="50" charset="-128"/>
                        </a:rPr>
                        <a:t>・・・</a:t>
                      </a:r>
                      <a:endParaRPr lang="ja-JP" altLang="en-US" sz="900" b="1" i="0" u="none" strike="noStrike" dirty="0">
                        <a:solidFill>
                          <a:srgbClr val="FF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728704433"/>
                  </a:ext>
                </a:extLst>
              </a:tr>
            </a:tbl>
          </a:graphicData>
        </a:graphic>
      </p:graphicFrame>
      <p:graphicFrame>
        <p:nvGraphicFramePr>
          <p:cNvPr id="19" name="表 18"/>
          <p:cNvGraphicFramePr>
            <a:graphicFrameLocks noGrp="1"/>
          </p:cNvGraphicFramePr>
          <p:nvPr>
            <p:extLst>
              <p:ext uri="{D42A27DB-BD31-4B8C-83A1-F6EECF244321}">
                <p14:modId xmlns:p14="http://schemas.microsoft.com/office/powerpoint/2010/main" val="1652585069"/>
              </p:ext>
            </p:extLst>
          </p:nvPr>
        </p:nvGraphicFramePr>
        <p:xfrm>
          <a:off x="1457804" y="5023953"/>
          <a:ext cx="2973188" cy="836295"/>
        </p:xfrm>
        <a:graphic>
          <a:graphicData uri="http://schemas.openxmlformats.org/drawingml/2006/table">
            <a:tbl>
              <a:tblPr firstRow="1" bandRow="1">
                <a:tableStyleId>{5940675A-B579-460E-94D1-54222C63F5DA}</a:tableStyleId>
              </a:tblPr>
              <a:tblGrid>
                <a:gridCol w="90043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236973">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l" fontAlgn="ct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1" i="0" u="none" strike="noStrike" dirty="0" smtClean="0">
                          <a:solidFill>
                            <a:srgbClr val="FF0000"/>
                          </a:solidFill>
                          <a:effectLst/>
                          <a:latin typeface="Meiryo UI" panose="020B0604030504040204" pitchFamily="50" charset="-128"/>
                          <a:ea typeface="Meiryo UI" panose="020B0604030504040204" pitchFamily="50" charset="-128"/>
                        </a:rPr>
                        <a:t>3</a:t>
                      </a:r>
                      <a:endParaRPr lang="en-US" altLang="ja-JP" sz="900" b="1" i="0" u="none" strike="noStrike" dirty="0">
                        <a:solidFill>
                          <a:srgbClr val="FF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1" i="0" u="none" strike="noStrike" dirty="0">
                          <a:solidFill>
                            <a:srgbClr val="FF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1" i="0" u="none" strike="noStrike" dirty="0" smtClean="0">
                          <a:solidFill>
                            <a:srgbClr val="FF0000"/>
                          </a:solidFill>
                          <a:effectLst/>
                          <a:latin typeface="Meiryo UI" panose="020B0604030504040204" pitchFamily="50" charset="-128"/>
                          <a:ea typeface="Meiryo UI" panose="020B0604030504040204" pitchFamily="50" charset="-128"/>
                        </a:rPr>
                        <a:t>1003</a:t>
                      </a:r>
                      <a:endParaRPr lang="en-US" altLang="ja-JP" sz="900" b="1" i="0" u="none" strike="noStrike" dirty="0">
                        <a:solidFill>
                          <a:srgbClr val="FF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l" fontAlgn="ctr"/>
                      <a:r>
                        <a:rPr lang="ja-JP" altLang="en-US" sz="900" b="1" i="0" u="none" strike="noStrike" dirty="0" smtClean="0">
                          <a:solidFill>
                            <a:srgbClr val="FF0000"/>
                          </a:solidFill>
                          <a:effectLst/>
                          <a:latin typeface="Meiryo UI" panose="020B0604030504040204" pitchFamily="50" charset="-128"/>
                          <a:ea typeface="Meiryo UI" panose="020B0604030504040204" pitchFamily="50" charset="-128"/>
                        </a:rPr>
                        <a:t>・・・</a:t>
                      </a:r>
                      <a:endParaRPr lang="ja-JP" altLang="en-US" sz="900" b="1" i="0" u="none" strike="noStrike" dirty="0">
                        <a:solidFill>
                          <a:srgbClr val="FF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808558042"/>
                  </a:ext>
                </a:extLst>
              </a:tr>
              <a:tr h="43499">
                <a:tc>
                  <a:txBody>
                    <a:bodyPr/>
                    <a:lstStyle/>
                    <a:p>
                      <a:pPr algn="r" fontAlgn="ctr"/>
                      <a:r>
                        <a:rPr lang="en-US" altLang="ja-JP" sz="900" b="1" i="0" u="none" strike="noStrike" dirty="0" smtClean="0">
                          <a:solidFill>
                            <a:srgbClr val="FF0000"/>
                          </a:solidFill>
                          <a:effectLst/>
                          <a:latin typeface="Meiryo UI" panose="020B0604030504040204" pitchFamily="50" charset="-128"/>
                          <a:ea typeface="Meiryo UI" panose="020B0604030504040204" pitchFamily="50" charset="-128"/>
                        </a:rPr>
                        <a:t>4</a:t>
                      </a:r>
                      <a:endParaRPr lang="en-US" altLang="ja-JP" sz="900" b="1" i="0" u="none" strike="noStrike" dirty="0">
                        <a:solidFill>
                          <a:srgbClr val="FF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1" i="0" u="none" strike="noStrike" dirty="0">
                          <a:solidFill>
                            <a:srgbClr val="FF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1" i="0" u="none" strike="noStrike" dirty="0" smtClean="0">
                          <a:solidFill>
                            <a:srgbClr val="FF0000"/>
                          </a:solidFill>
                          <a:effectLst/>
                          <a:latin typeface="Meiryo UI" panose="020B0604030504040204" pitchFamily="50" charset="-128"/>
                          <a:ea typeface="Meiryo UI" panose="020B0604030504040204" pitchFamily="50" charset="-128"/>
                        </a:rPr>
                        <a:t>1001</a:t>
                      </a:r>
                      <a:endParaRPr lang="en-US" altLang="ja-JP" sz="900" b="1" i="0" u="none" strike="noStrike" dirty="0">
                        <a:solidFill>
                          <a:srgbClr val="FF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l" fontAlgn="ctr"/>
                      <a:r>
                        <a:rPr lang="ja-JP" altLang="en-US" sz="900" b="1" i="0" u="none" strike="noStrike" dirty="0" smtClean="0">
                          <a:solidFill>
                            <a:srgbClr val="FF0000"/>
                          </a:solidFill>
                          <a:effectLst/>
                          <a:latin typeface="Meiryo UI" panose="020B0604030504040204" pitchFamily="50" charset="-128"/>
                          <a:ea typeface="Meiryo UI" panose="020B0604030504040204" pitchFamily="50" charset="-128"/>
                        </a:rPr>
                        <a:t>・・・</a:t>
                      </a:r>
                      <a:endParaRPr lang="ja-JP" altLang="en-US" sz="900" b="1" i="0" u="none" strike="noStrike" dirty="0">
                        <a:solidFill>
                          <a:srgbClr val="FF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4255781473"/>
                  </a:ext>
                </a:extLst>
              </a:tr>
            </a:tbl>
          </a:graphicData>
        </a:graphic>
      </p:graphicFrame>
      <p:cxnSp>
        <p:nvCxnSpPr>
          <p:cNvPr id="35" name="カギ線コネクタ 34"/>
          <p:cNvCxnSpPr>
            <a:stCxn id="25" idx="3"/>
            <a:endCxn id="18" idx="1"/>
          </p:cNvCxnSpPr>
          <p:nvPr/>
        </p:nvCxnSpPr>
        <p:spPr>
          <a:xfrm rot="16200000" flipH="1">
            <a:off x="616402" y="3080036"/>
            <a:ext cx="669848" cy="246429"/>
          </a:xfrm>
          <a:prstGeom prst="bentConnector2">
            <a:avLst/>
          </a:prstGeom>
          <a:ln w="3175">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39" name="カギ線コネクタ 38"/>
          <p:cNvCxnSpPr>
            <a:stCxn id="25" idx="3"/>
            <a:endCxn id="19" idx="1"/>
          </p:cNvCxnSpPr>
          <p:nvPr/>
        </p:nvCxnSpPr>
        <p:spPr>
          <a:xfrm rot="16200000" flipH="1">
            <a:off x="-143928" y="3840367"/>
            <a:ext cx="2573773" cy="629692"/>
          </a:xfrm>
          <a:prstGeom prst="bentConnector2">
            <a:avLst/>
          </a:prstGeom>
          <a:ln w="3175">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43" name="テキスト ボックス 42"/>
          <p:cNvSpPr txBox="1"/>
          <p:nvPr/>
        </p:nvSpPr>
        <p:spPr>
          <a:xfrm>
            <a:off x="1074541" y="5918877"/>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MML</a:t>
            </a:r>
            <a:r>
              <a:rPr lang="ja-JP" altLang="en-US" sz="1050" kern="0" dirty="0" smtClean="0">
                <a:solidFill>
                  <a:srgbClr val="404040"/>
                </a:solidFill>
                <a:latin typeface="Meiryo UI" panose="020B0604030504040204" pitchFamily="50" charset="-128"/>
                <a:ea typeface="Meiryo UI" panose="020B0604030504040204" pitchFamily="50" charset="-128"/>
              </a:rPr>
              <a:t>共通および</a:t>
            </a:r>
            <a:r>
              <a:rPr lang="en-US" altLang="ja-JP" sz="1050" kern="0" dirty="0" smtClean="0">
                <a:solidFill>
                  <a:srgbClr val="404040"/>
                </a:solidFill>
                <a:latin typeface="Meiryo UI" panose="020B0604030504040204" pitchFamily="50" charset="-128"/>
                <a:ea typeface="Meiryo UI" panose="020B0604030504040204" pitchFamily="50" charset="-128"/>
              </a:rPr>
              <a:t>MML</a:t>
            </a:r>
            <a:r>
              <a:rPr lang="ja-JP" altLang="en-US" sz="1050" kern="0" dirty="0" smtClean="0">
                <a:solidFill>
                  <a:srgbClr val="404040"/>
                </a:solidFill>
                <a:latin typeface="Meiryo UI" panose="020B0604030504040204" pitchFamily="50" charset="-128"/>
                <a:ea typeface="Meiryo UI" panose="020B0604030504040204" pitchFamily="50" charset="-128"/>
              </a:rPr>
              <a:t>個別取込結果テーブルに取込結果データを反映する。</a:t>
            </a:r>
            <a:endParaRPr lang="ja-JP" altLang="en-US" sz="1050" kern="0" dirty="0">
              <a:solidFill>
                <a:srgbClr val="404040"/>
              </a:solidFill>
              <a:latin typeface="Meiryo UI" panose="020B0604030504040204" pitchFamily="50" charset="-128"/>
              <a:ea typeface="Meiryo UI" panose="020B0604030504040204" pitchFamily="50" charset="-128"/>
            </a:endParaRPr>
          </a:p>
        </p:txBody>
      </p:sp>
      <p:grpSp>
        <p:nvGrpSpPr>
          <p:cNvPr id="24" name="グループ化 23"/>
          <p:cNvGrpSpPr/>
          <p:nvPr/>
        </p:nvGrpSpPr>
        <p:grpSpPr>
          <a:xfrm>
            <a:off x="203689" y="2193927"/>
            <a:ext cx="1332457" cy="674400"/>
            <a:chOff x="832279" y="4689900"/>
            <a:chExt cx="1332457" cy="674400"/>
          </a:xfrm>
        </p:grpSpPr>
        <p:sp>
          <p:nvSpPr>
            <p:cNvPr id="25" name="フローチャート: データ 24"/>
            <p:cNvSpPr/>
            <p:nvPr/>
          </p:nvSpPr>
          <p:spPr>
            <a:xfrm>
              <a:off x="984679" y="4842300"/>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26" name="フローチャート: データ 25"/>
            <p:cNvSpPr/>
            <p:nvPr/>
          </p:nvSpPr>
          <p:spPr>
            <a:xfrm>
              <a:off x="906337" y="4763958"/>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27" name="フローチャート: データ 26"/>
            <p:cNvSpPr/>
            <p:nvPr/>
          </p:nvSpPr>
          <p:spPr>
            <a:xfrm>
              <a:off x="832279" y="4689900"/>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取込</a:t>
              </a:r>
              <a:r>
                <a:rPr lang="ja-JP" altLang="en-US" sz="881" b="1" dirty="0" smtClean="0">
                  <a:solidFill>
                    <a:schemeClr val="tx1"/>
                  </a:solidFill>
                  <a:latin typeface="Meiryo UI" panose="020B0604030504040204" pitchFamily="50" charset="-128"/>
                  <a:ea typeface="Meiryo UI" panose="020B0604030504040204" pitchFamily="50" charset="-128"/>
                </a:rPr>
                <a:t>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（取込結果データ）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grpSp>
      <p:cxnSp>
        <p:nvCxnSpPr>
          <p:cNvPr id="57" name="カギ線コネクタ 56"/>
          <p:cNvCxnSpPr>
            <a:stCxn id="18" idx="3"/>
            <a:endCxn id="59" idx="2"/>
          </p:cNvCxnSpPr>
          <p:nvPr/>
        </p:nvCxnSpPr>
        <p:spPr>
          <a:xfrm flipV="1">
            <a:off x="4928392" y="2531127"/>
            <a:ext cx="566270" cy="1007048"/>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9" name="フローチャート: データ 58"/>
          <p:cNvSpPr/>
          <p:nvPr/>
        </p:nvSpPr>
        <p:spPr>
          <a:xfrm>
            <a:off x="5376656" y="2270127"/>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取込後確認</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（全患者</a:t>
            </a:r>
            <a:r>
              <a:rPr lang="en-US" altLang="ja-JP" sz="881" b="1" dirty="0" smtClean="0">
                <a:solidFill>
                  <a:schemeClr val="tx1"/>
                </a:solidFill>
                <a:latin typeface="Meiryo UI" panose="020B0604030504040204" pitchFamily="50" charset="-128"/>
                <a:ea typeface="Meiryo UI" panose="020B0604030504040204" pitchFamily="50" charset="-128"/>
              </a:rPr>
              <a:t>ID</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cxnSp>
        <p:nvCxnSpPr>
          <p:cNvPr id="67" name="カギ線コネクタ 66"/>
          <p:cNvCxnSpPr>
            <a:stCxn id="19" idx="3"/>
            <a:endCxn id="59" idx="2"/>
          </p:cNvCxnSpPr>
          <p:nvPr/>
        </p:nvCxnSpPr>
        <p:spPr>
          <a:xfrm flipV="1">
            <a:off x="4430992" y="2531127"/>
            <a:ext cx="1063670" cy="2910973"/>
          </a:xfrm>
          <a:prstGeom prst="bentConnector3">
            <a:avLst>
              <a:gd name="adj1" fmla="val 74103"/>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aphicFrame>
        <p:nvGraphicFramePr>
          <p:cNvPr id="84" name="表 83"/>
          <p:cNvGraphicFramePr>
            <a:graphicFrameLocks noGrp="1"/>
          </p:cNvGraphicFramePr>
          <p:nvPr>
            <p:extLst>
              <p:ext uri="{D42A27DB-BD31-4B8C-83A1-F6EECF244321}">
                <p14:modId xmlns:p14="http://schemas.microsoft.com/office/powerpoint/2010/main" val="2376056013"/>
              </p:ext>
            </p:extLst>
          </p:nvPr>
        </p:nvGraphicFramePr>
        <p:xfrm>
          <a:off x="5346578" y="3949884"/>
          <a:ext cx="1578059" cy="537210"/>
        </p:xfrm>
        <a:graphic>
          <a:graphicData uri="http://schemas.openxmlformats.org/drawingml/2006/table">
            <a:tbl>
              <a:tblPr firstRow="1" bandRow="1">
                <a:tableStyleId>{5940675A-B579-460E-94D1-54222C63F5DA}</a:tableStyleId>
              </a:tblPr>
              <a:tblGrid>
                <a:gridCol w="762562">
                  <a:extLst>
                    <a:ext uri="{9D8B030D-6E8A-4147-A177-3AD203B41FA5}">
                      <a16:colId xmlns:a16="http://schemas.microsoft.com/office/drawing/2014/main" val="3176873360"/>
                    </a:ext>
                  </a:extLst>
                </a:gridCol>
                <a:gridCol w="815497">
                  <a:extLst>
                    <a:ext uri="{9D8B030D-6E8A-4147-A177-3AD203B41FA5}">
                      <a16:colId xmlns:a16="http://schemas.microsoft.com/office/drawing/2014/main" val="1806114208"/>
                    </a:ext>
                  </a:extLst>
                </a:gridCol>
              </a:tblGrid>
              <a:tr h="0">
                <a:tc>
                  <a:txBody>
                    <a:bodyPr/>
                    <a:lstStyle/>
                    <a:p>
                      <a:pPr algn="ctr"/>
                      <a:r>
                        <a:rPr kumimoji="1" lang="ja-JP" altLang="en-US" sz="1000" dirty="0" smtClean="0">
                          <a:latin typeface="Meiryo UI" panose="020B0604030504040204" pitchFamily="50" charset="-128"/>
                          <a:ea typeface="Meiryo UI" panose="020B0604030504040204" pitchFamily="50" charset="-128"/>
                        </a:rPr>
                        <a:t>施設</a:t>
                      </a:r>
                      <a:r>
                        <a:rPr kumimoji="1" lang="en-US" altLang="ja-JP" sz="1000" dirty="0" smtClean="0">
                          <a:latin typeface="Meiryo UI" panose="020B0604030504040204" pitchFamily="50" charset="-128"/>
                          <a:ea typeface="Meiryo UI" panose="020B0604030504040204" pitchFamily="50" charset="-128"/>
                        </a:rPr>
                        <a:t>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100000001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100000001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1003</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extLst>
                  <a:ext uri="{0D108BD9-81ED-4DB2-BD59-A6C34878D82A}">
                    <a16:rowId xmlns:a16="http://schemas.microsoft.com/office/drawing/2014/main" val="808036900"/>
                  </a:ext>
                </a:extLst>
              </a:tr>
            </a:tbl>
          </a:graphicData>
        </a:graphic>
      </p:graphicFrame>
      <p:sp>
        <p:nvSpPr>
          <p:cNvPr id="85" name="フローチャート: データ 84"/>
          <p:cNvSpPr/>
          <p:nvPr/>
        </p:nvSpPr>
        <p:spPr>
          <a:xfrm>
            <a:off x="5545578" y="5198860"/>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rgbClr val="FF0000"/>
                </a:solidFill>
                <a:latin typeface="Meiryo UI" panose="020B0604030504040204" pitchFamily="50" charset="-128"/>
                <a:ea typeface="Meiryo UI" panose="020B0604030504040204" pitchFamily="50" charset="-128"/>
              </a:rPr>
              <a:t>MML</a:t>
            </a:r>
            <a:r>
              <a:rPr lang="ja-JP" altLang="en-US" sz="881" b="1" dirty="0" smtClean="0">
                <a:solidFill>
                  <a:srgbClr val="FF0000"/>
                </a:solidFill>
                <a:latin typeface="Meiryo UI" panose="020B0604030504040204" pitchFamily="50" charset="-128"/>
                <a:ea typeface="Meiryo UI" panose="020B0604030504040204" pitchFamily="50" charset="-128"/>
              </a:rPr>
              <a:t>個別取込</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取込後確認結果</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graphicFrame>
        <p:nvGraphicFramePr>
          <p:cNvPr id="86" name="表 85"/>
          <p:cNvGraphicFramePr>
            <a:graphicFrameLocks noGrp="1"/>
          </p:cNvGraphicFramePr>
          <p:nvPr>
            <p:extLst>
              <p:ext uri="{D42A27DB-BD31-4B8C-83A1-F6EECF244321}">
                <p14:modId xmlns:p14="http://schemas.microsoft.com/office/powerpoint/2010/main" val="2781934502"/>
              </p:ext>
            </p:extLst>
          </p:nvPr>
        </p:nvGraphicFramePr>
        <p:xfrm>
          <a:off x="5148242" y="5828811"/>
          <a:ext cx="2567805" cy="542925"/>
        </p:xfrm>
        <a:graphic>
          <a:graphicData uri="http://schemas.openxmlformats.org/drawingml/2006/table">
            <a:tbl>
              <a:tblPr firstRow="1" bandRow="1">
                <a:tableStyleId>{5940675A-B579-460E-94D1-54222C63F5DA}</a:tableStyleId>
              </a:tblPr>
              <a:tblGrid>
                <a:gridCol w="762562">
                  <a:extLst>
                    <a:ext uri="{9D8B030D-6E8A-4147-A177-3AD203B41FA5}">
                      <a16:colId xmlns:a16="http://schemas.microsoft.com/office/drawing/2014/main" val="3176873360"/>
                    </a:ext>
                  </a:extLst>
                </a:gridCol>
                <a:gridCol w="733743">
                  <a:extLst>
                    <a:ext uri="{9D8B030D-6E8A-4147-A177-3AD203B41FA5}">
                      <a16:colId xmlns:a16="http://schemas.microsoft.com/office/drawing/2014/main" val="1806114208"/>
                    </a:ext>
                  </a:extLst>
                </a:gridCol>
                <a:gridCol w="1071500">
                  <a:extLst>
                    <a:ext uri="{9D8B030D-6E8A-4147-A177-3AD203B41FA5}">
                      <a16:colId xmlns:a16="http://schemas.microsoft.com/office/drawing/2014/main" val="2074484726"/>
                    </a:ext>
                  </a:extLst>
                </a:gridCol>
              </a:tblGrid>
              <a:tr h="0">
                <a:tc>
                  <a:txBody>
                    <a:bodyPr/>
                    <a:lstStyle/>
                    <a:p>
                      <a:pPr algn="ctr"/>
                      <a:r>
                        <a:rPr kumimoji="1" lang="ja-JP" altLang="en-US" sz="1000" dirty="0" smtClean="0">
                          <a:latin typeface="Meiryo UI" panose="020B0604030504040204" pitchFamily="50" charset="-128"/>
                          <a:ea typeface="Meiryo UI" panose="020B0604030504040204" pitchFamily="50" charset="-128"/>
                        </a:rPr>
                        <a:t>施設</a:t>
                      </a:r>
                      <a:r>
                        <a:rPr kumimoji="1" lang="en-US" altLang="ja-JP" sz="1000" dirty="0" smtClean="0">
                          <a:latin typeface="Meiryo UI" panose="020B0604030504040204" pitchFamily="50" charset="-128"/>
                          <a:ea typeface="Meiryo UI" panose="020B0604030504040204" pitchFamily="50" charset="-128"/>
                        </a:rPr>
                        <a:t>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ja-JP" altLang="en-US" sz="1000" dirty="0" smtClean="0">
                          <a:latin typeface="Meiryo UI" panose="020B0604030504040204" pitchFamily="50" charset="-128"/>
                          <a:ea typeface="Meiryo UI" panose="020B0604030504040204" pitchFamily="50" charset="-128"/>
                        </a:rPr>
                        <a:t>取込実績</a:t>
                      </a:r>
                      <a:r>
                        <a:rPr kumimoji="1" lang="en-US" altLang="ja-JP" sz="1000" dirty="0" smtClean="0">
                          <a:latin typeface="Meiryo UI" panose="020B0604030504040204" pitchFamily="50" charset="-128"/>
                          <a:ea typeface="Meiryo UI" panose="020B0604030504040204" pitchFamily="50" charset="-128"/>
                        </a:rPr>
                        <a:t/>
                      </a:r>
                      <a:br>
                        <a:rPr kumimoji="1" lang="en-US" altLang="ja-JP" sz="1000" dirty="0" smtClean="0">
                          <a:latin typeface="Meiryo UI" panose="020B0604030504040204" pitchFamily="50" charset="-128"/>
                          <a:ea typeface="Meiryo UI" panose="020B0604030504040204" pitchFamily="50" charset="-128"/>
                        </a:rPr>
                      </a:br>
                      <a:r>
                        <a:rPr kumimoji="1" lang="ja-JP" altLang="en-US" sz="1000" dirty="0" smtClean="0">
                          <a:latin typeface="Meiryo UI" panose="020B0604030504040204" pitchFamily="50" charset="-128"/>
                          <a:ea typeface="Meiryo UI" panose="020B0604030504040204" pitchFamily="50" charset="-128"/>
                        </a:rPr>
                        <a:t>患者数</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ja-JP" altLang="en-US" sz="1000" dirty="0" smtClean="0">
                          <a:latin typeface="Meiryo UI" panose="020B0604030504040204" pitchFamily="50" charset="-128"/>
                          <a:ea typeface="Meiryo UI" panose="020B0604030504040204" pitchFamily="50" charset="-128"/>
                        </a:rPr>
                        <a:t>オプトアウトおよび未通知患者数</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100000001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0</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extLst>
                  <a:ext uri="{0D108BD9-81ED-4DB2-BD59-A6C34878D82A}">
                    <a16:rowId xmlns:a16="http://schemas.microsoft.com/office/drawing/2014/main" val="3652253498"/>
                  </a:ext>
                </a:extLst>
              </a:tr>
            </a:tbl>
          </a:graphicData>
        </a:graphic>
      </p:graphicFrame>
      <p:cxnSp>
        <p:nvCxnSpPr>
          <p:cNvPr id="87" name="カギ線コネクタ 76"/>
          <p:cNvCxnSpPr>
            <a:stCxn id="84" idx="2"/>
            <a:endCxn id="85" idx="1"/>
          </p:cNvCxnSpPr>
          <p:nvPr/>
        </p:nvCxnSpPr>
        <p:spPr>
          <a:xfrm>
            <a:off x="6135607" y="4487094"/>
            <a:ext cx="0" cy="711766"/>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8" name="カギ線コネクタ 76"/>
          <p:cNvCxnSpPr>
            <a:stCxn id="59" idx="4"/>
            <a:endCxn id="91" idx="1"/>
          </p:cNvCxnSpPr>
          <p:nvPr/>
        </p:nvCxnSpPr>
        <p:spPr>
          <a:xfrm>
            <a:off x="5966685" y="2792127"/>
            <a:ext cx="3447" cy="458322"/>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9" name="テキスト ボックス 88"/>
          <p:cNvSpPr txBox="1"/>
          <p:nvPr/>
        </p:nvSpPr>
        <p:spPr>
          <a:xfrm>
            <a:off x="6084690" y="2818369"/>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MML</a:t>
            </a:r>
            <a:r>
              <a:rPr lang="ja-JP" altLang="en-US" sz="1050" kern="0" dirty="0" smtClean="0">
                <a:solidFill>
                  <a:srgbClr val="404040"/>
                </a:solidFill>
                <a:latin typeface="Meiryo UI" panose="020B0604030504040204" pitchFamily="50" charset="-128"/>
                <a:ea typeface="Meiryo UI" panose="020B0604030504040204" pitchFamily="50" charset="-128"/>
              </a:rPr>
              <a:t>個別取込結果テーブルに含まれる全患者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の一覧を</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抽出し</a:t>
            </a:r>
            <a:r>
              <a:rPr lang="ja-JP" altLang="en-US" sz="1050" kern="0" dirty="0" smtClean="0">
                <a:solidFill>
                  <a:srgbClr val="404040"/>
                </a:solidFill>
                <a:latin typeface="Meiryo UI" panose="020B0604030504040204" pitchFamily="50" charset="-128"/>
                <a:ea typeface="Meiryo UI" panose="020B0604030504040204" pitchFamily="50" charset="-128"/>
              </a:rPr>
              <a:t>、</a:t>
            </a:r>
            <a:r>
              <a:rPr lang="en-US" altLang="ja-JP" sz="1050" kern="0" dirty="0" smtClean="0">
                <a:solidFill>
                  <a:srgbClr val="404040"/>
                </a:solidFill>
                <a:latin typeface="Meiryo UI" panose="020B0604030504040204" pitchFamily="50" charset="-128"/>
                <a:ea typeface="Meiryo UI" panose="020B0604030504040204" pitchFamily="50" charset="-128"/>
              </a:rPr>
              <a:t>MML</a:t>
            </a:r>
            <a:r>
              <a:rPr lang="ja-JP" altLang="en-US" sz="1050" kern="0" dirty="0" smtClean="0">
                <a:solidFill>
                  <a:srgbClr val="404040"/>
                </a:solidFill>
                <a:latin typeface="Meiryo UI" panose="020B0604030504040204" pitchFamily="50" charset="-128"/>
                <a:ea typeface="Meiryo UI" panose="020B0604030504040204" pitchFamily="50" charset="-128"/>
              </a:rPr>
              <a:t>個別取込 取込後確認テーブルに格納する。</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90" name="テキスト ボックス 89"/>
          <p:cNvSpPr txBox="1"/>
          <p:nvPr/>
        </p:nvSpPr>
        <p:spPr>
          <a:xfrm>
            <a:off x="6250881" y="4593780"/>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取込後確認テーブルの患者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を施設ごとに患者数および</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利活用可能患者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テーブルに存在しない患者数を集計し、</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取込後確認結果報告書を作成する。</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91" name="フローチャート: 磁気ディスク 90"/>
          <p:cNvSpPr/>
          <p:nvPr/>
        </p:nvSpPr>
        <p:spPr>
          <a:xfrm>
            <a:off x="5417944" y="3250449"/>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zh-TW" sz="1100" b="1" dirty="0">
                <a:solidFill>
                  <a:schemeClr val="tx2">
                    <a:lumMod val="75000"/>
                    <a:lumOff val="25000"/>
                  </a:schemeClr>
                </a:solidFill>
              </a:rPr>
              <a:t>MML</a:t>
            </a:r>
            <a:r>
              <a:rPr lang="zh-TW" altLang="en-US" sz="1100" b="1" dirty="0">
                <a:solidFill>
                  <a:schemeClr val="tx2">
                    <a:lumMod val="75000"/>
                    <a:lumOff val="25000"/>
                  </a:schemeClr>
                </a:solidFill>
              </a:rPr>
              <a:t>個別取込</a:t>
            </a:r>
          </a:p>
          <a:p>
            <a:pPr algn="ctr"/>
            <a:r>
              <a:rPr lang="zh-TW" altLang="en-US" sz="1100" b="1" dirty="0" smtClean="0">
                <a:solidFill>
                  <a:schemeClr val="tx2">
                    <a:lumMod val="75000"/>
                    <a:lumOff val="25000"/>
                  </a:schemeClr>
                </a:solidFill>
              </a:rPr>
              <a:t>取込</a:t>
            </a:r>
            <a:r>
              <a:rPr lang="ja-JP" altLang="en-US" sz="1100" b="1" dirty="0" smtClean="0">
                <a:solidFill>
                  <a:schemeClr val="tx2">
                    <a:lumMod val="75000"/>
                    <a:lumOff val="25000"/>
                  </a:schemeClr>
                </a:solidFill>
              </a:rPr>
              <a:t>後</a:t>
            </a:r>
            <a:r>
              <a:rPr lang="zh-TW" altLang="en-US" sz="1100" b="1" dirty="0" smtClean="0">
                <a:solidFill>
                  <a:schemeClr val="tx2">
                    <a:lumMod val="75000"/>
                    <a:lumOff val="25000"/>
                  </a:schemeClr>
                </a:solidFill>
              </a:rPr>
              <a:t>確認</a:t>
            </a:r>
            <a:endParaRPr kumimoji="1" lang="en-US" altLang="ja-JP" sz="1100" b="1" dirty="0" smtClean="0">
              <a:solidFill>
                <a:schemeClr val="tx2">
                  <a:lumMod val="75000"/>
                  <a:lumOff val="25000"/>
                </a:schemeClr>
              </a:solidFill>
            </a:endParaRPr>
          </a:p>
        </p:txBody>
      </p:sp>
      <p:sp>
        <p:nvSpPr>
          <p:cNvPr id="92" name="フローチャート: 磁気ディスク 91"/>
          <p:cNvSpPr/>
          <p:nvPr/>
        </p:nvSpPr>
        <p:spPr>
          <a:xfrm>
            <a:off x="7841404" y="3250449"/>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100" b="1" dirty="0">
                <a:solidFill>
                  <a:schemeClr val="tx2">
                    <a:lumMod val="75000"/>
                    <a:lumOff val="25000"/>
                  </a:schemeClr>
                </a:solidFill>
              </a:rPr>
              <a:t>利活用可能</a:t>
            </a:r>
          </a:p>
          <a:p>
            <a:pPr algn="ctr"/>
            <a:r>
              <a:rPr lang="ja-JP" altLang="en-US" sz="1100" b="1" dirty="0">
                <a:solidFill>
                  <a:schemeClr val="tx2">
                    <a:lumMod val="75000"/>
                    <a:lumOff val="25000"/>
                  </a:schemeClr>
                </a:solidFill>
              </a:rPr>
              <a:t>患者</a:t>
            </a:r>
            <a:r>
              <a:rPr lang="en-US" altLang="zh-TW" sz="1100" b="1" dirty="0">
                <a:solidFill>
                  <a:schemeClr val="tx2">
                    <a:lumMod val="75000"/>
                    <a:lumOff val="25000"/>
                  </a:schemeClr>
                </a:solidFill>
              </a:rPr>
              <a:t>ID</a:t>
            </a:r>
          </a:p>
        </p:txBody>
      </p:sp>
      <p:cxnSp>
        <p:nvCxnSpPr>
          <p:cNvPr id="93" name="カギ線コネクタ 76"/>
          <p:cNvCxnSpPr>
            <a:stCxn id="91" idx="4"/>
            <a:endCxn id="92" idx="2"/>
          </p:cNvCxnSpPr>
          <p:nvPr/>
        </p:nvCxnSpPr>
        <p:spPr>
          <a:xfrm>
            <a:off x="6522319" y="3548766"/>
            <a:ext cx="1319085" cy="0"/>
          </a:xfrm>
          <a:prstGeom prst="straightConnector1">
            <a:avLst/>
          </a:prstGeom>
          <a:ln w="3175">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94" name="線吹き出し 1 (枠付き) 93"/>
          <p:cNvSpPr/>
          <p:nvPr/>
        </p:nvSpPr>
        <p:spPr>
          <a:xfrm>
            <a:off x="7679320" y="5136472"/>
            <a:ext cx="2134859" cy="929637"/>
          </a:xfrm>
          <a:prstGeom prst="borderCallout1">
            <a:avLst>
              <a:gd name="adj1" fmla="val 99019"/>
              <a:gd name="adj2" fmla="val 13471"/>
              <a:gd name="adj3" fmla="val 124070"/>
              <a:gd name="adj4" fmla="val 3673"/>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050" dirty="0" smtClean="0">
                <a:solidFill>
                  <a:schemeClr val="tx1"/>
                </a:solidFill>
                <a:latin typeface="Meiryo UI" panose="020B0604030504040204" pitchFamily="50" charset="-128"/>
                <a:ea typeface="Meiryo UI" panose="020B0604030504040204" pitchFamily="50" charset="-128"/>
              </a:rPr>
              <a:t>取込対象の患者</a:t>
            </a:r>
            <a:r>
              <a:rPr lang="en-US" altLang="ja-JP" sz="1050" dirty="0" smtClean="0">
                <a:solidFill>
                  <a:schemeClr val="tx1"/>
                </a:solidFill>
                <a:latin typeface="Meiryo UI" panose="020B0604030504040204" pitchFamily="50" charset="-128"/>
                <a:ea typeface="Meiryo UI" panose="020B0604030504040204" pitchFamily="50" charset="-128"/>
              </a:rPr>
              <a:t>ID</a:t>
            </a:r>
            <a:r>
              <a:rPr lang="ja-JP" altLang="en-US" sz="1050" dirty="0" smtClean="0">
                <a:solidFill>
                  <a:schemeClr val="tx1"/>
                </a:solidFill>
                <a:latin typeface="Meiryo UI" panose="020B0604030504040204" pitchFamily="50" charset="-128"/>
                <a:ea typeface="Meiryo UI" panose="020B0604030504040204" pitchFamily="50" charset="-128"/>
              </a:rPr>
              <a:t>のうち、</a:t>
            </a:r>
            <a:endParaRPr lang="en-US" altLang="ja-JP" sz="1050" dirty="0" smtClean="0">
              <a:solidFill>
                <a:schemeClr val="tx1"/>
              </a:solidFill>
              <a:latin typeface="Meiryo UI" panose="020B0604030504040204" pitchFamily="50" charset="-128"/>
              <a:ea typeface="Meiryo UI" panose="020B0604030504040204" pitchFamily="50" charset="-128"/>
            </a:endParaRPr>
          </a:p>
          <a:p>
            <a:r>
              <a:rPr lang="ja-JP" altLang="en-US" sz="1050" dirty="0" smtClean="0">
                <a:solidFill>
                  <a:schemeClr val="tx1"/>
                </a:solidFill>
                <a:latin typeface="Meiryo UI" panose="020B0604030504040204" pitchFamily="50" charset="-128"/>
                <a:ea typeface="Meiryo UI" panose="020B0604030504040204" pitchFamily="50" charset="-128"/>
              </a:rPr>
              <a:t>利活用可能患者</a:t>
            </a:r>
            <a:r>
              <a:rPr lang="en-US" altLang="ja-JP" sz="1050" dirty="0" smtClean="0">
                <a:solidFill>
                  <a:schemeClr val="tx1"/>
                </a:solidFill>
                <a:latin typeface="Meiryo UI" panose="020B0604030504040204" pitchFamily="50" charset="-128"/>
                <a:ea typeface="Meiryo UI" panose="020B0604030504040204" pitchFamily="50" charset="-128"/>
              </a:rPr>
              <a:t>ID</a:t>
            </a:r>
            <a:r>
              <a:rPr lang="ja-JP" altLang="en-US" sz="1050" dirty="0" smtClean="0">
                <a:solidFill>
                  <a:schemeClr val="tx1"/>
                </a:solidFill>
                <a:latin typeface="Meiryo UI" panose="020B0604030504040204" pitchFamily="50" charset="-128"/>
                <a:ea typeface="Meiryo UI" panose="020B0604030504040204" pitchFamily="50" charset="-128"/>
              </a:rPr>
              <a:t>テーブルに</a:t>
            </a:r>
            <a:endParaRPr lang="en-US" altLang="ja-JP" sz="1050" dirty="0" smtClean="0">
              <a:solidFill>
                <a:schemeClr val="tx1"/>
              </a:solidFill>
              <a:latin typeface="Meiryo UI" panose="020B0604030504040204" pitchFamily="50" charset="-128"/>
              <a:ea typeface="Meiryo UI" panose="020B0604030504040204" pitchFamily="50" charset="-128"/>
            </a:endParaRPr>
          </a:p>
          <a:p>
            <a:r>
              <a:rPr lang="ja-JP" altLang="en-US" sz="1050" dirty="0" smtClean="0">
                <a:solidFill>
                  <a:schemeClr val="tx1"/>
                </a:solidFill>
                <a:latin typeface="Meiryo UI" panose="020B0604030504040204" pitchFamily="50" charset="-128"/>
                <a:ea typeface="Meiryo UI" panose="020B0604030504040204" pitchFamily="50" charset="-128"/>
              </a:rPr>
              <a:t>存在しない利活用不可な患者</a:t>
            </a:r>
            <a:r>
              <a:rPr lang="en-US" altLang="ja-JP" sz="1050" dirty="0" smtClean="0">
                <a:solidFill>
                  <a:schemeClr val="tx1"/>
                </a:solidFill>
                <a:latin typeface="Meiryo UI" panose="020B0604030504040204" pitchFamily="50" charset="-128"/>
                <a:ea typeface="Meiryo UI" panose="020B0604030504040204" pitchFamily="50" charset="-128"/>
              </a:rPr>
              <a:t>ID</a:t>
            </a:r>
          </a:p>
          <a:p>
            <a:r>
              <a:rPr lang="ja-JP" altLang="en-US" sz="1050" dirty="0" smtClean="0">
                <a:solidFill>
                  <a:schemeClr val="tx1"/>
                </a:solidFill>
                <a:latin typeface="Meiryo UI" panose="020B0604030504040204" pitchFamily="50" charset="-128"/>
                <a:ea typeface="Meiryo UI" panose="020B0604030504040204" pitchFamily="50" charset="-128"/>
              </a:rPr>
              <a:t>（オプトアウトおよび未通知患者）が</a:t>
            </a:r>
            <a:endParaRPr lang="en-US" altLang="ja-JP" sz="1050" dirty="0" smtClean="0">
              <a:solidFill>
                <a:schemeClr val="tx1"/>
              </a:solidFill>
              <a:latin typeface="Meiryo UI" panose="020B0604030504040204" pitchFamily="50" charset="-128"/>
              <a:ea typeface="Meiryo UI" panose="020B0604030504040204" pitchFamily="50" charset="-128"/>
            </a:endParaRPr>
          </a:p>
          <a:p>
            <a:r>
              <a:rPr lang="en-US" altLang="ja-JP" sz="1050" dirty="0" smtClean="0">
                <a:solidFill>
                  <a:schemeClr val="tx1"/>
                </a:solidFill>
                <a:latin typeface="Meiryo UI" panose="020B0604030504040204" pitchFamily="50" charset="-128"/>
                <a:ea typeface="Meiryo UI" panose="020B0604030504040204" pitchFamily="50" charset="-128"/>
              </a:rPr>
              <a:t>0</a:t>
            </a:r>
            <a:r>
              <a:rPr lang="ja-JP" altLang="en-US" sz="1050" dirty="0" smtClean="0">
                <a:solidFill>
                  <a:schemeClr val="tx1"/>
                </a:solidFill>
                <a:latin typeface="Meiryo UI" panose="020B0604030504040204" pitchFamily="50" charset="-128"/>
                <a:ea typeface="Meiryo UI" panose="020B0604030504040204" pitchFamily="50" charset="-128"/>
              </a:rPr>
              <a:t>件となっていることを確認する。</a:t>
            </a:r>
            <a:endParaRPr lang="en-US" altLang="ja-JP" sz="1050" b="1" dirty="0" smtClean="0">
              <a:solidFill>
                <a:schemeClr val="tx1"/>
              </a:solidFill>
              <a:latin typeface="Meiryo UI" panose="020B0604030504040204" pitchFamily="50" charset="-128"/>
              <a:ea typeface="Meiryo UI" panose="020B0604030504040204" pitchFamily="50" charset="-128"/>
            </a:endParaRPr>
          </a:p>
        </p:txBody>
      </p:sp>
      <p:graphicFrame>
        <p:nvGraphicFramePr>
          <p:cNvPr id="95" name="表 94"/>
          <p:cNvGraphicFramePr>
            <a:graphicFrameLocks noGrp="1"/>
          </p:cNvGraphicFramePr>
          <p:nvPr>
            <p:extLst>
              <p:ext uri="{D42A27DB-BD31-4B8C-83A1-F6EECF244321}">
                <p14:modId xmlns:p14="http://schemas.microsoft.com/office/powerpoint/2010/main" val="1437630870"/>
              </p:ext>
            </p:extLst>
          </p:nvPr>
        </p:nvGraphicFramePr>
        <p:xfrm>
          <a:off x="7294308" y="3949884"/>
          <a:ext cx="2198569" cy="537210"/>
        </p:xfrm>
        <a:graphic>
          <a:graphicData uri="http://schemas.openxmlformats.org/drawingml/2006/table">
            <a:tbl>
              <a:tblPr firstRow="1" bandRow="1">
                <a:tableStyleId>{5940675A-B579-460E-94D1-54222C63F5DA}</a:tableStyleId>
              </a:tblPr>
              <a:tblGrid>
                <a:gridCol w="762562">
                  <a:extLst>
                    <a:ext uri="{9D8B030D-6E8A-4147-A177-3AD203B41FA5}">
                      <a16:colId xmlns:a16="http://schemas.microsoft.com/office/drawing/2014/main" val="2839542306"/>
                    </a:ext>
                  </a:extLst>
                </a:gridCol>
                <a:gridCol w="773430">
                  <a:extLst>
                    <a:ext uri="{9D8B030D-6E8A-4147-A177-3AD203B41FA5}">
                      <a16:colId xmlns:a16="http://schemas.microsoft.com/office/drawing/2014/main" val="3526517613"/>
                    </a:ext>
                  </a:extLst>
                </a:gridCol>
                <a:gridCol w="435926">
                  <a:extLst>
                    <a:ext uri="{9D8B030D-6E8A-4147-A177-3AD203B41FA5}">
                      <a16:colId xmlns:a16="http://schemas.microsoft.com/office/drawing/2014/main" val="3459519942"/>
                    </a:ext>
                  </a:extLst>
                </a:gridCol>
                <a:gridCol w="226651">
                  <a:extLst>
                    <a:ext uri="{9D8B030D-6E8A-4147-A177-3AD203B41FA5}">
                      <a16:colId xmlns:a16="http://schemas.microsoft.com/office/drawing/2014/main" val="476304061"/>
                    </a:ext>
                  </a:extLst>
                </a:gridCol>
              </a:tblGrid>
              <a:tr h="0">
                <a:tc>
                  <a:txBody>
                    <a:bodyPr/>
                    <a:lstStyle/>
                    <a:p>
                      <a:pPr algn="ctr"/>
                      <a:r>
                        <a:rPr kumimoji="1" lang="ja-JP" altLang="en-US" sz="1000" dirty="0" smtClean="0">
                          <a:latin typeface="Meiryo UI" panose="020B0604030504040204" pitchFamily="50" charset="-128"/>
                          <a:ea typeface="Meiryo UI" panose="020B0604030504040204" pitchFamily="50" charset="-128"/>
                        </a:rPr>
                        <a:t>施設</a:t>
                      </a:r>
                      <a:r>
                        <a:rPr kumimoji="1" lang="en-US" altLang="ja-JP" sz="1000" dirty="0" smtClean="0">
                          <a:latin typeface="Meiryo UI" panose="020B0604030504040204" pitchFamily="50" charset="-128"/>
                          <a:ea typeface="Meiryo UI" panose="020B0604030504040204" pitchFamily="50" charset="-128"/>
                        </a:rPr>
                        <a:t>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ja-JP" altLang="en-US" sz="1000" dirty="0" smtClean="0">
                          <a:latin typeface="Meiryo UI" panose="020B0604030504040204" pitchFamily="50" charset="-128"/>
                          <a:ea typeface="Meiryo UI" panose="020B0604030504040204" pitchFamily="50" charset="-128"/>
                        </a:rPr>
                        <a:t>データ区分</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キー</a:t>
                      </a:r>
                      <a:r>
                        <a:rPr lang="en-US" altLang="ja-JP" sz="1000" b="0" i="0" u="none" strike="noStrike" dirty="0" smtClean="0">
                          <a:solidFill>
                            <a:srgbClr val="000000"/>
                          </a:solidFill>
                          <a:effectLst/>
                          <a:latin typeface="Meiryo UI" panose="020B0604030504040204" pitchFamily="50" charset="-128"/>
                          <a:ea typeface="Meiryo UI" panose="020B0604030504040204" pitchFamily="50" charset="-128"/>
                        </a:rPr>
                        <a:t>ID</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100000001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MML</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100000001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MML</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1003</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3771006814"/>
                  </a:ext>
                </a:extLst>
              </a:tr>
            </a:tbl>
          </a:graphicData>
        </a:graphic>
      </p:graphicFrame>
    </p:spTree>
    <p:extLst>
      <p:ext uri="{BB962C8B-B14F-4D97-AF65-F5344CB8AC3E}">
        <p14:creationId xmlns:p14="http://schemas.microsoft.com/office/powerpoint/2010/main" val="3423092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990440778"/>
              </p:ext>
            </p:extLst>
          </p:nvPr>
        </p:nvGraphicFramePr>
        <p:xfrm>
          <a:off x="437322" y="1046395"/>
          <a:ext cx="9166645" cy="5269416"/>
        </p:xfrm>
        <a:graphic>
          <a:graphicData uri="http://schemas.openxmlformats.org/drawingml/2006/table">
            <a:tbl>
              <a:tblPr firstRow="1" bandRow="1">
                <a:tableStyleId>{5940675A-B579-460E-94D1-54222C63F5DA}</a:tableStyleId>
              </a:tblPr>
              <a:tblGrid>
                <a:gridCol w="243171">
                  <a:extLst>
                    <a:ext uri="{9D8B030D-6E8A-4147-A177-3AD203B41FA5}">
                      <a16:colId xmlns:a16="http://schemas.microsoft.com/office/drawing/2014/main" val="2318507057"/>
                    </a:ext>
                  </a:extLst>
                </a:gridCol>
                <a:gridCol w="2703681">
                  <a:extLst>
                    <a:ext uri="{9D8B030D-6E8A-4147-A177-3AD203B41FA5}">
                      <a16:colId xmlns:a16="http://schemas.microsoft.com/office/drawing/2014/main" val="351072455"/>
                    </a:ext>
                  </a:extLst>
                </a:gridCol>
                <a:gridCol w="2006810">
                  <a:extLst>
                    <a:ext uri="{9D8B030D-6E8A-4147-A177-3AD203B41FA5}">
                      <a16:colId xmlns:a16="http://schemas.microsoft.com/office/drawing/2014/main" val="2577403586"/>
                    </a:ext>
                  </a:extLst>
                </a:gridCol>
                <a:gridCol w="2115047">
                  <a:extLst>
                    <a:ext uri="{9D8B030D-6E8A-4147-A177-3AD203B41FA5}">
                      <a16:colId xmlns:a16="http://schemas.microsoft.com/office/drawing/2014/main" val="3131365452"/>
                    </a:ext>
                  </a:extLst>
                </a:gridCol>
                <a:gridCol w="2097936">
                  <a:extLst>
                    <a:ext uri="{9D8B030D-6E8A-4147-A177-3AD203B41FA5}">
                      <a16:colId xmlns:a16="http://schemas.microsoft.com/office/drawing/2014/main" val="1184784820"/>
                    </a:ext>
                  </a:extLst>
                </a:gridCol>
              </a:tblGrid>
              <a:tr h="273522">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取込前処理</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取込前確認</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認定領域への反映</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取込後確認</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97563427"/>
                  </a:ext>
                </a:extLst>
              </a:tr>
              <a:tr h="1807879">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kumimoji="1" lang="ja-JP" altLang="en-US" sz="1200" dirty="0" smtClean="0"/>
                        <a:t>データフロー</a:t>
                      </a:r>
                    </a:p>
                  </a:txBody>
                  <a:tcPr vert="eaVert" anchor="ctr"/>
                </a:tc>
                <a:tc gridSpan="4">
                  <a:txBody>
                    <a:bodyPr/>
                    <a:lstStyle/>
                    <a:p>
                      <a:endParaRPr kumimoji="1" lang="ja-JP" altLang="en-US" dirty="0"/>
                    </a:p>
                  </a:txBody>
                  <a:tcPr/>
                </a:tc>
                <a:tc hMerge="1">
                  <a:txBody>
                    <a:bodyPr/>
                    <a:lstStyle/>
                    <a:p>
                      <a:endParaRPr kumimoji="1" lang="ja-JP" altLang="en-US"/>
                    </a:p>
                  </a:txBody>
                  <a:tcPr/>
                </a:tc>
                <a:tc hMerge="1">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kumimoji="1" lang="ja-JP" altLang="en-US" sz="1200" dirty="0" smtClean="0"/>
                    </a:p>
                  </a:txBody>
                  <a:tcPr/>
                </a:tc>
                <a:tc hMerge="1">
                  <a:txBody>
                    <a:bodyPr/>
                    <a:lstStyle/>
                    <a:p>
                      <a:endParaRPr kumimoji="1" lang="ja-JP" altLang="en-US"/>
                    </a:p>
                  </a:txBody>
                  <a:tcPr/>
                </a:tc>
                <a:extLst>
                  <a:ext uri="{0D108BD9-81ED-4DB2-BD59-A6C34878D82A}">
                    <a16:rowId xmlns:a16="http://schemas.microsoft.com/office/drawing/2014/main" val="3304457292"/>
                  </a:ext>
                </a:extLst>
              </a:tr>
              <a:tr h="3187217">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kumimoji="1" lang="ja-JP" altLang="en-US" sz="1200" dirty="0" smtClean="0"/>
                        <a:t>妥当性確認内容</a:t>
                      </a:r>
                    </a:p>
                  </a:txBody>
                  <a:tcPr vert="eaVert" anchor="ctr"/>
                </a:tc>
                <a:tc gridSpan="4">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226445499"/>
                  </a:ext>
                </a:extLst>
              </a:tr>
            </a:tbl>
          </a:graphicData>
        </a:graphic>
      </p:graphicFrame>
      <p:sp>
        <p:nvSpPr>
          <p:cNvPr id="102" name="正方形/長方形 101"/>
          <p:cNvSpPr/>
          <p:nvPr/>
        </p:nvSpPr>
        <p:spPr>
          <a:xfrm>
            <a:off x="5585635" y="4002604"/>
            <a:ext cx="1800906" cy="2158180"/>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100" dirty="0" smtClean="0">
                <a:solidFill>
                  <a:schemeClr val="tx1"/>
                </a:solidFill>
              </a:rPr>
              <a:t>※</a:t>
            </a:r>
            <a:r>
              <a:rPr lang="ja-JP" altLang="en-US" sz="1100" dirty="0" smtClean="0">
                <a:solidFill>
                  <a:schemeClr val="tx1"/>
                </a:solidFill>
              </a:rPr>
              <a:t>取込結果データの</a:t>
            </a:r>
            <a:endParaRPr lang="en-US" altLang="ja-JP" sz="1100" dirty="0" smtClean="0">
              <a:solidFill>
                <a:schemeClr val="tx1"/>
              </a:solidFill>
            </a:endParaRPr>
          </a:p>
          <a:p>
            <a:pPr algn="ctr"/>
            <a:r>
              <a:rPr lang="ja-JP" altLang="en-US" sz="1100" dirty="0" smtClean="0">
                <a:solidFill>
                  <a:schemeClr val="tx1"/>
                </a:solidFill>
              </a:rPr>
              <a:t>患者数</a:t>
            </a:r>
            <a:endParaRPr kumimoji="1" lang="ja-JP" altLang="en-US" sz="1100" dirty="0">
              <a:solidFill>
                <a:schemeClr val="tx1"/>
              </a:solidFill>
            </a:endParaRPr>
          </a:p>
        </p:txBody>
      </p:sp>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エラー患者データ作成処理の妥当性確認フローでの集計内容</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エラー患者情報作成</a:t>
            </a:r>
            <a:r>
              <a:rPr lang="ja-JP" altLang="en-US" dirty="0">
                <a:latin typeface="Meiryo UI" panose="020B0604030504040204" pitchFamily="50" charset="-128"/>
                <a:ea typeface="Meiryo UI" panose="020B0604030504040204" pitchFamily="50" charset="-128"/>
              </a:rPr>
              <a:t>処理</a:t>
            </a:r>
            <a:r>
              <a:rPr lang="ja-JP" altLang="en-US" dirty="0" smtClean="0">
                <a:latin typeface="Meiryo UI" panose="020B0604030504040204" pitchFamily="50" charset="-128"/>
                <a:ea typeface="Meiryo UI" panose="020B0604030504040204" pitchFamily="50" charset="-128"/>
              </a:rPr>
              <a:t>のデータフローと妥当性確認フローでの集計内容は</a:t>
            </a:r>
            <a:r>
              <a:rPr lang="ja-JP" altLang="en-US" dirty="0">
                <a:latin typeface="Meiryo UI" panose="020B0604030504040204" pitchFamily="50" charset="-128"/>
                <a:ea typeface="Meiryo UI" panose="020B0604030504040204" pitchFamily="50" charset="-128"/>
              </a:rPr>
              <a:t>以下の通り。</a:t>
            </a:r>
            <a:endParaRPr lang="en-US" altLang="ja-JP" dirty="0">
              <a:latin typeface="Meiryo UI" panose="020B0604030504040204" pitchFamily="50" charset="-128"/>
              <a:ea typeface="Meiryo UI" panose="020B0604030504040204" pitchFamily="50" charset="-128"/>
            </a:endParaRPr>
          </a:p>
        </p:txBody>
      </p:sp>
      <p:sp>
        <p:nvSpPr>
          <p:cNvPr id="36" name="フローチャート: 磁気ディスク 35"/>
          <p:cNvSpPr/>
          <p:nvPr/>
        </p:nvSpPr>
        <p:spPr>
          <a:xfrm>
            <a:off x="3646530" y="1573007"/>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a:t>
            </a:r>
            <a:endParaRPr lang="en-US" altLang="ja-JP" sz="1200" b="1" dirty="0" smtClean="0">
              <a:solidFill>
                <a:schemeClr val="tx2">
                  <a:lumMod val="75000"/>
                  <a:lumOff val="25000"/>
                </a:schemeClr>
              </a:solidFill>
            </a:endParaRPr>
          </a:p>
          <a:p>
            <a:pPr algn="ctr"/>
            <a:r>
              <a:rPr lang="ja-JP" altLang="en-US" sz="1200" b="1" dirty="0">
                <a:solidFill>
                  <a:schemeClr val="tx2">
                    <a:lumMod val="75000"/>
                    <a:lumOff val="25000"/>
                  </a:schemeClr>
                </a:solidFill>
              </a:rPr>
              <a:t>データ</a:t>
            </a:r>
            <a:endParaRPr lang="en-US" altLang="ja-JP" sz="1200" b="1" dirty="0" smtClean="0">
              <a:solidFill>
                <a:schemeClr val="tx2">
                  <a:lumMod val="75000"/>
                  <a:lumOff val="25000"/>
                </a:schemeClr>
              </a:solidFill>
            </a:endParaRPr>
          </a:p>
        </p:txBody>
      </p:sp>
      <p:sp>
        <p:nvSpPr>
          <p:cNvPr id="37" name="フローチャート: 磁気ディスク 36"/>
          <p:cNvSpPr/>
          <p:nvPr/>
        </p:nvSpPr>
        <p:spPr>
          <a:xfrm>
            <a:off x="6116756" y="1569764"/>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エラー患者データ</a:t>
            </a:r>
            <a:endParaRPr kumimoji="1" lang="ja-JP" altLang="en-US" sz="1200" b="1" dirty="0">
              <a:solidFill>
                <a:schemeClr val="tx2">
                  <a:lumMod val="75000"/>
                  <a:lumOff val="25000"/>
                </a:schemeClr>
              </a:solidFill>
            </a:endParaRPr>
          </a:p>
        </p:txBody>
      </p:sp>
      <p:sp>
        <p:nvSpPr>
          <p:cNvPr id="38" name="フローチャート: 磁気ディスク 37"/>
          <p:cNvSpPr/>
          <p:nvPr/>
        </p:nvSpPr>
        <p:spPr>
          <a:xfrm>
            <a:off x="8184918" y="1573007"/>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エラー患者データ</a:t>
            </a:r>
            <a:endParaRPr lang="en-US" altLang="ja-JP" sz="1200" b="1" dirty="0" smtClean="0">
              <a:solidFill>
                <a:schemeClr val="tx2">
                  <a:lumMod val="75000"/>
                  <a:lumOff val="25000"/>
                </a:schemeClr>
              </a:solidFill>
            </a:endParaRPr>
          </a:p>
          <a:p>
            <a:pPr algn="ctr"/>
            <a:r>
              <a:rPr lang="ja-JP" altLang="en-US" sz="1200" b="1" dirty="0">
                <a:solidFill>
                  <a:schemeClr val="tx2">
                    <a:lumMod val="75000"/>
                    <a:lumOff val="25000"/>
                  </a:schemeClr>
                </a:solidFill>
              </a:rPr>
              <a:t>取込後</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sp>
        <p:nvSpPr>
          <p:cNvPr id="42" name="フローチャート: 磁気ディスク 41"/>
          <p:cNvSpPr/>
          <p:nvPr/>
        </p:nvSpPr>
        <p:spPr>
          <a:xfrm>
            <a:off x="1420081" y="156976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履歴管理</a:t>
            </a:r>
            <a:endParaRPr lang="en-US" altLang="ja-JP" sz="1200" b="1" dirty="0" smtClean="0">
              <a:solidFill>
                <a:schemeClr val="tx2">
                  <a:lumMod val="75000"/>
                  <a:lumOff val="25000"/>
                </a:schemeClr>
              </a:solidFill>
            </a:endParaRPr>
          </a:p>
        </p:txBody>
      </p:sp>
      <p:cxnSp>
        <p:nvCxnSpPr>
          <p:cNvPr id="48" name="直線コネクタ 47"/>
          <p:cNvCxnSpPr/>
          <p:nvPr/>
        </p:nvCxnSpPr>
        <p:spPr>
          <a:xfrm>
            <a:off x="5395747" y="1337140"/>
            <a:ext cx="0" cy="4978671"/>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a:xfrm>
            <a:off x="3374443" y="1337140"/>
            <a:ext cx="0" cy="4978671"/>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直線コネクタ 48"/>
          <p:cNvCxnSpPr/>
          <p:nvPr/>
        </p:nvCxnSpPr>
        <p:spPr>
          <a:xfrm>
            <a:off x="7509943" y="1345090"/>
            <a:ext cx="0" cy="4970721"/>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5" name="正方形/長方形 4"/>
          <p:cNvSpPr/>
          <p:nvPr/>
        </p:nvSpPr>
        <p:spPr>
          <a:xfrm>
            <a:off x="1163252" y="3353688"/>
            <a:ext cx="2026221" cy="654830"/>
          </a:xfrm>
          <a:prstGeom prst="rect">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solidFill>
              </a:rPr>
              <a:t>②取込不可患者数</a:t>
            </a:r>
          </a:p>
          <a:p>
            <a:pPr algn="ctr"/>
            <a:r>
              <a:rPr lang="ja-JP" altLang="en-US" sz="1100" dirty="0">
                <a:solidFill>
                  <a:schemeClr val="tx1"/>
                </a:solidFill>
              </a:rPr>
              <a:t>（エラー患者への反映対象外）</a:t>
            </a:r>
            <a:endParaRPr kumimoji="1" lang="ja-JP" altLang="en-US" sz="1100" dirty="0">
              <a:solidFill>
                <a:schemeClr val="tx1"/>
              </a:solidFill>
            </a:endParaRPr>
          </a:p>
        </p:txBody>
      </p:sp>
      <p:cxnSp>
        <p:nvCxnSpPr>
          <p:cNvPr id="52" name="直線矢印コネクタ 51"/>
          <p:cNvCxnSpPr>
            <a:stCxn id="42" idx="4"/>
            <a:endCxn id="36" idx="2"/>
          </p:cNvCxnSpPr>
          <p:nvPr/>
        </p:nvCxnSpPr>
        <p:spPr>
          <a:xfrm>
            <a:off x="2162249" y="1830866"/>
            <a:ext cx="1484281" cy="3243"/>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6" name="直線矢印コネクタ 55"/>
          <p:cNvCxnSpPr>
            <a:stCxn id="36" idx="4"/>
            <a:endCxn id="37" idx="2"/>
          </p:cNvCxnSpPr>
          <p:nvPr/>
        </p:nvCxnSpPr>
        <p:spPr>
          <a:xfrm flipV="1">
            <a:off x="4388698" y="1830866"/>
            <a:ext cx="1728058" cy="3243"/>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9" name="直線矢印コネクタ 58"/>
          <p:cNvCxnSpPr>
            <a:stCxn id="37" idx="4"/>
            <a:endCxn id="38" idx="2"/>
          </p:cNvCxnSpPr>
          <p:nvPr/>
        </p:nvCxnSpPr>
        <p:spPr>
          <a:xfrm>
            <a:off x="6858924" y="1830866"/>
            <a:ext cx="1325994" cy="3243"/>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3" name="テキスト ボックス 62"/>
          <p:cNvSpPr txBox="1"/>
          <p:nvPr/>
        </p:nvSpPr>
        <p:spPr>
          <a:xfrm>
            <a:off x="2273028" y="1353240"/>
            <a:ext cx="1028988" cy="269875"/>
          </a:xfrm>
          <a:prstGeom prst="rect">
            <a:avLst/>
          </a:prstGeom>
          <a:noFill/>
        </p:spPr>
        <p:txBody>
          <a:bodyPr wrap="none" lIns="0" rIns="0" rtlCol="0">
            <a:noAutofit/>
          </a:bodyPr>
          <a:lstStyle/>
          <a:p>
            <a:pPr defTabSz="895327">
              <a:defRPr/>
            </a:pPr>
            <a:r>
              <a:rPr lang="ja-JP" altLang="en-US" sz="1050" b="1" kern="0" dirty="0" smtClean="0">
                <a:solidFill>
                  <a:srgbClr val="FF0000"/>
                </a:solidFill>
                <a:latin typeface="Meiryo UI" panose="020B0604030504040204" pitchFamily="50" charset="-128"/>
                <a:ea typeface="Meiryo UI" panose="020B0604030504040204" pitchFamily="50" charset="-128"/>
              </a:rPr>
              <a:t>取込不可患者を除いた</a:t>
            </a:r>
            <a:endParaRPr lang="en-US" altLang="ja-JP" sz="1050" b="1" kern="0" dirty="0" smtClean="0">
              <a:solidFill>
                <a:srgbClr val="FF000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患者の全患者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を格納</a:t>
            </a:r>
            <a:endParaRPr lang="en-US" altLang="ja-JP" sz="1050" kern="0" dirty="0" smtClean="0">
              <a:solidFill>
                <a:srgbClr val="404040"/>
              </a:solidFill>
              <a:latin typeface="Meiryo UI" panose="020B0604030504040204" pitchFamily="50" charset="-128"/>
              <a:ea typeface="Meiryo UI" panose="020B0604030504040204" pitchFamily="50" charset="-128"/>
            </a:endParaRPr>
          </a:p>
        </p:txBody>
      </p:sp>
      <p:sp>
        <p:nvSpPr>
          <p:cNvPr id="67" name="テキスト ボックス 66"/>
          <p:cNvSpPr txBox="1"/>
          <p:nvPr/>
        </p:nvSpPr>
        <p:spPr>
          <a:xfrm>
            <a:off x="4072420" y="2076021"/>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認定領域への取込対象の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ユニーク患者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77" name="正方形/長方形 76"/>
          <p:cNvSpPr/>
          <p:nvPr/>
        </p:nvSpPr>
        <p:spPr>
          <a:xfrm>
            <a:off x="1163252" y="4015607"/>
            <a:ext cx="2026221" cy="2158180"/>
          </a:xfrm>
          <a:prstGeom prst="rect">
            <a:avLst/>
          </a:prstGeom>
          <a:solidFill>
            <a:schemeClr val="accent3">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solidFill>
              </a:rPr>
              <a:t>③認定領域への取込対象</a:t>
            </a:r>
          </a:p>
          <a:p>
            <a:pPr algn="ctr"/>
            <a:r>
              <a:rPr lang="ja-JP" altLang="en-US" sz="1100" dirty="0">
                <a:solidFill>
                  <a:schemeClr val="tx1"/>
                </a:solidFill>
              </a:rPr>
              <a:t>候補患者数</a:t>
            </a:r>
            <a:endParaRPr kumimoji="1" lang="ja-JP" altLang="en-US" sz="1100" dirty="0">
              <a:solidFill>
                <a:schemeClr val="tx1"/>
              </a:solidFill>
            </a:endParaRPr>
          </a:p>
        </p:txBody>
      </p:sp>
      <p:sp>
        <p:nvSpPr>
          <p:cNvPr id="81" name="正方形/長方形 80"/>
          <p:cNvSpPr/>
          <p:nvPr/>
        </p:nvSpPr>
        <p:spPr>
          <a:xfrm>
            <a:off x="3484642" y="4016983"/>
            <a:ext cx="1800906" cy="2158180"/>
          </a:xfrm>
          <a:prstGeom prst="rect">
            <a:avLst/>
          </a:prstGeom>
          <a:solidFill>
            <a:schemeClr val="accent3">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TW" altLang="en-US" sz="1100" dirty="0" smtClean="0">
                <a:solidFill>
                  <a:schemeClr val="tx1"/>
                </a:solidFill>
              </a:rPr>
              <a:t>④</a:t>
            </a:r>
            <a:r>
              <a:rPr lang="ja-JP" altLang="en-US" sz="1100" dirty="0" smtClean="0">
                <a:solidFill>
                  <a:schemeClr val="tx1"/>
                </a:solidFill>
              </a:rPr>
              <a:t>認定領域への</a:t>
            </a:r>
            <a:endParaRPr lang="en-US" altLang="ja-JP" sz="1100" dirty="0" smtClean="0">
              <a:solidFill>
                <a:schemeClr val="tx1"/>
              </a:solidFill>
            </a:endParaRPr>
          </a:p>
          <a:p>
            <a:pPr algn="ctr"/>
            <a:r>
              <a:rPr lang="ja-JP" altLang="en-US" sz="1100" dirty="0" smtClean="0">
                <a:solidFill>
                  <a:schemeClr val="tx1"/>
                </a:solidFill>
              </a:rPr>
              <a:t>取込対象患者数</a:t>
            </a:r>
            <a:endParaRPr kumimoji="1" lang="ja-JP" altLang="en-US" sz="1100" dirty="0">
              <a:solidFill>
                <a:schemeClr val="tx1"/>
              </a:solidFill>
            </a:endParaRPr>
          </a:p>
        </p:txBody>
      </p:sp>
      <p:sp>
        <p:nvSpPr>
          <p:cNvPr id="82" name="正方形/長方形 81"/>
          <p:cNvSpPr/>
          <p:nvPr/>
        </p:nvSpPr>
        <p:spPr>
          <a:xfrm>
            <a:off x="7658894" y="4008518"/>
            <a:ext cx="1800906" cy="2158180"/>
          </a:xfrm>
          <a:prstGeom prst="rect">
            <a:avLst/>
          </a:prstGeom>
          <a:solidFill>
            <a:schemeClr val="accent3">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tx1"/>
                </a:solidFill>
              </a:rPr>
              <a:t>⑤取込実績</a:t>
            </a:r>
            <a:r>
              <a:rPr lang="ja-JP" altLang="en-US" sz="1100" dirty="0">
                <a:solidFill>
                  <a:schemeClr val="tx1"/>
                </a:solidFill>
              </a:rPr>
              <a:t>データの</a:t>
            </a:r>
          </a:p>
          <a:p>
            <a:pPr algn="ctr"/>
            <a:r>
              <a:rPr lang="ja-JP" altLang="en-US" sz="1100" dirty="0">
                <a:solidFill>
                  <a:schemeClr val="tx1"/>
                </a:solidFill>
              </a:rPr>
              <a:t>患者数</a:t>
            </a:r>
            <a:endParaRPr kumimoji="1" lang="ja-JP" altLang="en-US" sz="1100" dirty="0">
              <a:solidFill>
                <a:schemeClr val="tx1"/>
              </a:solidFill>
            </a:endParaRPr>
          </a:p>
        </p:txBody>
      </p:sp>
      <p:sp>
        <p:nvSpPr>
          <p:cNvPr id="30" name="テキスト ボックス 29"/>
          <p:cNvSpPr txBox="1"/>
          <p:nvPr/>
        </p:nvSpPr>
        <p:spPr>
          <a:xfrm>
            <a:off x="81793" y="3465659"/>
            <a:ext cx="889987" cy="430887"/>
          </a:xfrm>
          <a:prstGeom prst="rect">
            <a:avLst/>
          </a:prstGeom>
          <a:solidFill>
            <a:schemeClr val="bg1"/>
          </a:solidFill>
        </p:spPr>
        <p:txBody>
          <a:bodyPr wrap="square" rtlCol="0">
            <a:spAutoFit/>
          </a:bodyPr>
          <a:lstStyle/>
          <a:p>
            <a:pPr algn="ctr"/>
            <a:r>
              <a:rPr lang="zh-CN" altLang="en-US" sz="1100" dirty="0"/>
              <a:t>①取込予定</a:t>
            </a:r>
          </a:p>
          <a:p>
            <a:pPr algn="ctr"/>
            <a:r>
              <a:rPr lang="zh-CN" altLang="en-US" sz="1100" dirty="0"/>
              <a:t>総患者数</a:t>
            </a:r>
            <a:endParaRPr lang="ja-JP" altLang="en-US" sz="1100" dirty="0"/>
          </a:p>
        </p:txBody>
      </p:sp>
      <p:sp>
        <p:nvSpPr>
          <p:cNvPr id="96" name="テキスト ボックス 95"/>
          <p:cNvSpPr txBox="1"/>
          <p:nvPr/>
        </p:nvSpPr>
        <p:spPr>
          <a:xfrm>
            <a:off x="6915842" y="1369338"/>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取込実績データの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ユニーク患者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99" name="テキスト ボックス 98"/>
          <p:cNvSpPr txBox="1"/>
          <p:nvPr/>
        </p:nvSpPr>
        <p:spPr>
          <a:xfrm>
            <a:off x="4691748" y="1383470"/>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認定領域へ</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b="1" kern="0" dirty="0" smtClean="0">
                <a:solidFill>
                  <a:srgbClr val="FF0000"/>
                </a:solidFill>
                <a:latin typeface="Meiryo UI" panose="020B0604030504040204" pitchFamily="50" charset="-128"/>
                <a:ea typeface="Meiryo UI" panose="020B0604030504040204" pitchFamily="50" charset="-128"/>
              </a:rPr>
              <a:t>全量</a:t>
            </a:r>
            <a:r>
              <a:rPr lang="ja-JP" altLang="en-US" sz="1050" kern="0" dirty="0" smtClean="0">
                <a:latin typeface="Meiryo UI" panose="020B0604030504040204" pitchFamily="50" charset="-128"/>
                <a:ea typeface="Meiryo UI" panose="020B0604030504040204" pitchFamily="50" charset="-128"/>
              </a:rPr>
              <a:t>反映</a:t>
            </a:r>
            <a:endParaRPr lang="ja-JP" altLang="en-US" sz="1050" kern="0" dirty="0">
              <a:latin typeface="Meiryo UI" panose="020B0604030504040204" pitchFamily="50" charset="-128"/>
              <a:ea typeface="Meiryo UI" panose="020B0604030504040204" pitchFamily="50" charset="-128"/>
            </a:endParaRPr>
          </a:p>
        </p:txBody>
      </p:sp>
      <p:sp>
        <p:nvSpPr>
          <p:cNvPr id="27" name="左中かっこ 26"/>
          <p:cNvSpPr/>
          <p:nvPr/>
        </p:nvSpPr>
        <p:spPr>
          <a:xfrm>
            <a:off x="887746" y="3353689"/>
            <a:ext cx="275506" cy="2820098"/>
          </a:xfrm>
          <a:prstGeom prst="leftBrace">
            <a:avLst>
              <a:gd name="adj1" fmla="val 8333"/>
              <a:gd name="adj2" fmla="val 13628"/>
            </a:avLst>
          </a:prstGeom>
          <a:ln w="12700"/>
          <a:effectLst/>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dirty="0"/>
          </a:p>
        </p:txBody>
      </p:sp>
      <p:sp>
        <p:nvSpPr>
          <p:cNvPr id="34" name="フローチャート: 磁気ディスク 33"/>
          <p:cNvSpPr/>
          <p:nvPr/>
        </p:nvSpPr>
        <p:spPr>
          <a:xfrm>
            <a:off x="4598480" y="2513029"/>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エラー患者データ</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取込前</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cxnSp>
        <p:nvCxnSpPr>
          <p:cNvPr id="39" name="直線矢印コネクタ 54"/>
          <p:cNvCxnSpPr>
            <a:stCxn id="36" idx="3"/>
            <a:endCxn id="34" idx="2"/>
          </p:cNvCxnSpPr>
          <p:nvPr/>
        </p:nvCxnSpPr>
        <p:spPr>
          <a:xfrm rot="16200000" flipH="1">
            <a:off x="3968587" y="2144238"/>
            <a:ext cx="678920" cy="580866"/>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線吹き出し 1 (枠付き) 40"/>
          <p:cNvSpPr/>
          <p:nvPr/>
        </p:nvSpPr>
        <p:spPr>
          <a:xfrm>
            <a:off x="833542" y="2164202"/>
            <a:ext cx="2550120" cy="590387"/>
          </a:xfrm>
          <a:prstGeom prst="borderCallout1">
            <a:avLst>
              <a:gd name="adj1" fmla="val 102087"/>
              <a:gd name="adj2" fmla="val 15113"/>
              <a:gd name="adj3" fmla="val 221976"/>
              <a:gd name="adj4" fmla="val -10208"/>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取込対象となる可能性がある</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全患者</a:t>
            </a:r>
            <a:r>
              <a:rPr kumimoji="1" lang="en-US" altLang="ja-JP" sz="1200" dirty="0" smtClean="0">
                <a:solidFill>
                  <a:schemeClr val="tx1"/>
                </a:solidFill>
                <a:latin typeface="Meiryo UI" panose="020B0604030504040204" pitchFamily="50" charset="-128"/>
                <a:ea typeface="Meiryo UI" panose="020B0604030504040204" pitchFamily="50" charset="-128"/>
              </a:rPr>
              <a:t>ID</a:t>
            </a:r>
            <a:r>
              <a:rPr kumimoji="1" lang="ja-JP" altLang="en-US" sz="1200" dirty="0" smtClean="0">
                <a:solidFill>
                  <a:schemeClr val="tx1"/>
                </a:solidFill>
                <a:latin typeface="Meiryo UI" panose="020B0604030504040204" pitchFamily="50" charset="-128"/>
                <a:ea typeface="Meiryo UI" panose="020B0604030504040204" pitchFamily="50" charset="-128"/>
              </a:rPr>
              <a:t>をユニーク患者単位で集計</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43" name="線吹き出し 1 (枠付き) 42"/>
          <p:cNvSpPr/>
          <p:nvPr/>
        </p:nvSpPr>
        <p:spPr>
          <a:xfrm>
            <a:off x="4613190" y="4136687"/>
            <a:ext cx="2550120" cy="590387"/>
          </a:xfrm>
          <a:prstGeom prst="borderCallout1">
            <a:avLst>
              <a:gd name="adj1" fmla="val 102087"/>
              <a:gd name="adj2" fmla="val 15113"/>
              <a:gd name="adj3" fmla="val 132846"/>
              <a:gd name="adj4" fmla="val 3661"/>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今回認定領域へ取込対象となる</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患者</a:t>
            </a:r>
            <a:r>
              <a:rPr kumimoji="1" lang="en-US" altLang="ja-JP" sz="1200" dirty="0" smtClean="0">
                <a:solidFill>
                  <a:schemeClr val="tx1"/>
                </a:solidFill>
                <a:latin typeface="Meiryo UI" panose="020B0604030504040204" pitchFamily="50" charset="-128"/>
                <a:ea typeface="Meiryo UI" panose="020B0604030504040204" pitchFamily="50" charset="-128"/>
              </a:rPr>
              <a:t>ID</a:t>
            </a:r>
            <a:r>
              <a:rPr kumimoji="1" lang="ja-JP" altLang="en-US" sz="1200" dirty="0" smtClean="0">
                <a:solidFill>
                  <a:schemeClr val="tx1"/>
                </a:solidFill>
                <a:latin typeface="Meiryo UI" panose="020B0604030504040204" pitchFamily="50" charset="-128"/>
                <a:ea typeface="Meiryo UI" panose="020B0604030504040204" pitchFamily="50" charset="-128"/>
              </a:rPr>
              <a:t>をユニーク患者単位で集計</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45" name="線吹き出し 1 (枠付き) 44"/>
          <p:cNvSpPr/>
          <p:nvPr/>
        </p:nvSpPr>
        <p:spPr>
          <a:xfrm>
            <a:off x="7189890" y="3254655"/>
            <a:ext cx="2550120" cy="590387"/>
          </a:xfrm>
          <a:prstGeom prst="borderCallout1">
            <a:avLst>
              <a:gd name="adj1" fmla="val 102087"/>
              <a:gd name="adj2" fmla="val 15113"/>
              <a:gd name="adj3" fmla="val 286266"/>
              <a:gd name="adj4" fmla="val 27679"/>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今回認定領域へ取り込まれた</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患者</a:t>
            </a:r>
            <a:r>
              <a:rPr kumimoji="1" lang="en-US" altLang="ja-JP" sz="1200" dirty="0" smtClean="0">
                <a:solidFill>
                  <a:schemeClr val="tx1"/>
                </a:solidFill>
                <a:latin typeface="Meiryo UI" panose="020B0604030504040204" pitchFamily="50" charset="-128"/>
                <a:ea typeface="Meiryo UI" panose="020B0604030504040204" pitchFamily="50" charset="-128"/>
              </a:rPr>
              <a:t>ID</a:t>
            </a:r>
            <a:r>
              <a:rPr kumimoji="1" lang="ja-JP" altLang="en-US" sz="1200" dirty="0" smtClean="0">
                <a:solidFill>
                  <a:schemeClr val="tx1"/>
                </a:solidFill>
                <a:latin typeface="Meiryo UI" panose="020B0604030504040204" pitchFamily="50" charset="-128"/>
                <a:ea typeface="Meiryo UI" panose="020B0604030504040204" pitchFamily="50" charset="-128"/>
              </a:rPr>
              <a:t>をユニーク患者単位で集計</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46" name="線吹き出し 1 (枠付き) 45"/>
          <p:cNvSpPr/>
          <p:nvPr/>
        </p:nvSpPr>
        <p:spPr>
          <a:xfrm>
            <a:off x="1822147" y="5327871"/>
            <a:ext cx="2858054" cy="778511"/>
          </a:xfrm>
          <a:prstGeom prst="borderCallout1">
            <a:avLst>
              <a:gd name="adj1" fmla="val 17874"/>
              <a:gd name="adj2" fmla="val -582"/>
              <a:gd name="adj3" fmla="val -16438"/>
              <a:gd name="adj4" fmla="val -7902"/>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取込対象となる可能性が全患者</a:t>
            </a:r>
            <a:r>
              <a:rPr kumimoji="1" lang="en-US" altLang="ja-JP" sz="1200" dirty="0" smtClean="0">
                <a:solidFill>
                  <a:schemeClr val="tx1"/>
                </a:solidFill>
                <a:latin typeface="Meiryo UI" panose="020B0604030504040204" pitchFamily="50" charset="-128"/>
                <a:ea typeface="Meiryo UI" panose="020B0604030504040204" pitchFamily="50" charset="-128"/>
              </a:rPr>
              <a:t>ID</a:t>
            </a:r>
            <a:r>
              <a:rPr kumimoji="1" lang="ja-JP" altLang="en-US" sz="1200" dirty="0" smtClean="0">
                <a:solidFill>
                  <a:schemeClr val="tx1"/>
                </a:solidFill>
                <a:latin typeface="Meiryo UI" panose="020B0604030504040204" pitchFamily="50" charset="-128"/>
                <a:ea typeface="Meiryo UI" panose="020B0604030504040204" pitchFamily="50" charset="-128"/>
              </a:rPr>
              <a:t>のうち</a:t>
            </a:r>
            <a:r>
              <a:rPr kumimoji="1" lang="en-US" altLang="ja-JP" sz="1200" dirty="0" smtClean="0">
                <a:solidFill>
                  <a:schemeClr val="tx1"/>
                </a:solidFill>
                <a:latin typeface="Meiryo UI" panose="020B0604030504040204" pitchFamily="50" charset="-128"/>
                <a:ea typeface="Meiryo UI" panose="020B0604030504040204" pitchFamily="50" charset="-128"/>
              </a:rPr>
              <a:t/>
            </a:r>
            <a:br>
              <a:rPr kumimoji="1"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利</a:t>
            </a:r>
            <a:r>
              <a:rPr lang="ja-JP" altLang="en-US" sz="1200" dirty="0">
                <a:solidFill>
                  <a:schemeClr val="tx1"/>
                </a:solidFill>
                <a:latin typeface="Meiryo UI" panose="020B0604030504040204" pitchFamily="50" charset="-128"/>
                <a:ea typeface="Meiryo UI" panose="020B0604030504040204" pitchFamily="50" charset="-128"/>
              </a:rPr>
              <a:t>活用</a:t>
            </a:r>
            <a:r>
              <a:rPr lang="ja-JP" altLang="en-US" sz="1200" dirty="0" smtClean="0">
                <a:solidFill>
                  <a:schemeClr val="tx1"/>
                </a:solidFill>
                <a:latin typeface="Meiryo UI" panose="020B0604030504040204" pitchFamily="50" charset="-128"/>
                <a:ea typeface="Meiryo UI" panose="020B0604030504040204" pitchFamily="50" charset="-128"/>
              </a:rPr>
              <a:t>可能</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に含まれている患者を</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kumimoji="1" lang="ja-JP" altLang="en-US" sz="1200" dirty="0" smtClean="0">
                <a:solidFill>
                  <a:schemeClr val="tx1"/>
                </a:solidFill>
                <a:latin typeface="Meiryo UI" panose="020B0604030504040204" pitchFamily="50" charset="-128"/>
                <a:ea typeface="Meiryo UI" panose="020B0604030504040204" pitchFamily="50" charset="-128"/>
              </a:rPr>
              <a:t>ユニーク患者単位で集計</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47" name="線吹き出し 1 (枠付き) 46"/>
          <p:cNvSpPr/>
          <p:nvPr/>
        </p:nvSpPr>
        <p:spPr>
          <a:xfrm>
            <a:off x="3464979" y="3185861"/>
            <a:ext cx="2858054" cy="778511"/>
          </a:xfrm>
          <a:prstGeom prst="borderCallout1">
            <a:avLst>
              <a:gd name="adj1" fmla="val 17874"/>
              <a:gd name="adj2" fmla="val -582"/>
              <a:gd name="adj3" fmla="val 52262"/>
              <a:gd name="adj4" fmla="val -12429"/>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取込対象となる可能性が全患者</a:t>
            </a:r>
            <a:r>
              <a:rPr kumimoji="1" lang="en-US" altLang="ja-JP" sz="1200" dirty="0" smtClean="0">
                <a:solidFill>
                  <a:schemeClr val="tx1"/>
                </a:solidFill>
                <a:latin typeface="Meiryo UI" panose="020B0604030504040204" pitchFamily="50" charset="-128"/>
                <a:ea typeface="Meiryo UI" panose="020B0604030504040204" pitchFamily="50" charset="-128"/>
              </a:rPr>
              <a:t>ID</a:t>
            </a:r>
            <a:r>
              <a:rPr kumimoji="1" lang="ja-JP" altLang="en-US" sz="1200" dirty="0" smtClean="0">
                <a:solidFill>
                  <a:schemeClr val="tx1"/>
                </a:solidFill>
                <a:latin typeface="Meiryo UI" panose="020B0604030504040204" pitchFamily="50" charset="-128"/>
                <a:ea typeface="Meiryo UI" panose="020B0604030504040204" pitchFamily="50" charset="-128"/>
              </a:rPr>
              <a:t>のうち</a:t>
            </a:r>
            <a:r>
              <a:rPr kumimoji="1" lang="en-US" altLang="ja-JP" sz="1200" dirty="0" smtClean="0">
                <a:solidFill>
                  <a:schemeClr val="tx1"/>
                </a:solidFill>
                <a:latin typeface="Meiryo UI" panose="020B0604030504040204" pitchFamily="50" charset="-128"/>
                <a:ea typeface="Meiryo UI" panose="020B0604030504040204" pitchFamily="50" charset="-128"/>
              </a:rPr>
              <a:t/>
            </a:r>
            <a:br>
              <a:rPr kumimoji="1"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利</a:t>
            </a:r>
            <a:r>
              <a:rPr lang="ja-JP" altLang="en-US" sz="1200" dirty="0">
                <a:solidFill>
                  <a:schemeClr val="tx1"/>
                </a:solidFill>
                <a:latin typeface="Meiryo UI" panose="020B0604030504040204" pitchFamily="50" charset="-128"/>
                <a:ea typeface="Meiryo UI" panose="020B0604030504040204" pitchFamily="50" charset="-128"/>
              </a:rPr>
              <a:t>活用</a:t>
            </a:r>
            <a:r>
              <a:rPr lang="ja-JP" altLang="en-US" sz="1200" dirty="0" smtClean="0">
                <a:solidFill>
                  <a:schemeClr val="tx1"/>
                </a:solidFill>
                <a:latin typeface="Meiryo UI" panose="020B0604030504040204" pitchFamily="50" charset="-128"/>
                <a:ea typeface="Meiryo UI" panose="020B0604030504040204" pitchFamily="50" charset="-128"/>
              </a:rPr>
              <a:t>可能</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に含まれていない患者を</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kumimoji="1" lang="ja-JP" altLang="en-US" sz="1200" dirty="0" smtClean="0">
                <a:solidFill>
                  <a:schemeClr val="tx1"/>
                </a:solidFill>
                <a:latin typeface="Meiryo UI" panose="020B0604030504040204" pitchFamily="50" charset="-128"/>
                <a:ea typeface="Meiryo UI" panose="020B0604030504040204" pitchFamily="50" charset="-128"/>
              </a:rPr>
              <a:t>ユニーク患者単位で集計</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0376242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ext uri="{D42A27DB-BD31-4B8C-83A1-F6EECF244321}">
                <p14:modId xmlns:p14="http://schemas.microsoft.com/office/powerpoint/2010/main" val="638901855"/>
              </p:ext>
            </p:extLst>
          </p:nvPr>
        </p:nvGraphicFramePr>
        <p:xfrm>
          <a:off x="296550" y="996152"/>
          <a:ext cx="9475604" cy="5420150"/>
        </p:xfrm>
        <a:graphic>
          <a:graphicData uri="http://schemas.openxmlformats.org/drawingml/2006/table">
            <a:tbl>
              <a:tblPr firstRow="1" bandRow="1">
                <a:tableStyleId>{5940675A-B579-460E-94D1-54222C63F5DA}</a:tableStyleId>
              </a:tblPr>
              <a:tblGrid>
                <a:gridCol w="1659471">
                  <a:extLst>
                    <a:ext uri="{9D8B030D-6E8A-4147-A177-3AD203B41FA5}">
                      <a16:colId xmlns:a16="http://schemas.microsoft.com/office/drawing/2014/main" val="2601570289"/>
                    </a:ext>
                  </a:extLst>
                </a:gridCol>
                <a:gridCol w="7816133">
                  <a:extLst>
                    <a:ext uri="{9D8B030D-6E8A-4147-A177-3AD203B41FA5}">
                      <a16:colId xmlns:a16="http://schemas.microsoft.com/office/drawing/2014/main" val="2278357493"/>
                    </a:ext>
                  </a:extLst>
                </a:gridCol>
              </a:tblGrid>
              <a:tr h="265525">
                <a:tc gridSpan="2">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利活用観点での機能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extLst>
                  <a:ext uri="{0D108BD9-81ED-4DB2-BD59-A6C34878D82A}">
                    <a16:rowId xmlns:a16="http://schemas.microsoft.com/office/drawing/2014/main" val="1403776297"/>
                  </a:ext>
                </a:extLst>
              </a:tr>
              <a:tr h="442542">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p>
                    <a:p>
                      <a:pPr marL="0" marR="0" lvl="0" indent="0" algn="ctr" defTabSz="484862" rtl="0" eaLnBrk="1" fontAlgn="auto" latinLnBrk="0" hangingPunct="1">
                        <a:lnSpc>
                          <a:spcPct val="100000"/>
                        </a:lnSpc>
                        <a:spcBef>
                          <a:spcPts val="0"/>
                        </a:spcBef>
                        <a:spcAft>
                          <a:spcPts val="0"/>
                        </a:spcAft>
                        <a:buClrTx/>
                        <a:buSzTx/>
                        <a:buFontTx/>
                        <a:buNone/>
                        <a:tabLst/>
                        <a:defRPr/>
                      </a:pP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断面</a:t>
                      </a: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作成</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en-US" altLang="ja-JP" sz="1200" b="1" kern="0" dirty="0" smtClean="0">
                          <a:solidFill>
                            <a:srgbClr val="404040"/>
                          </a:solidFill>
                          <a:latin typeface="Meiryo UI" panose="020B0604030504040204" pitchFamily="50" charset="-128"/>
                          <a:ea typeface="Meiryo UI" panose="020B0604030504040204" pitchFamily="50" charset="-128"/>
                        </a:rPr>
                        <a:t>MML</a:t>
                      </a:r>
                      <a:r>
                        <a:rPr lang="ja-JP" altLang="en-US" sz="1200" b="1" kern="0" dirty="0" smtClean="0">
                          <a:solidFill>
                            <a:srgbClr val="404040"/>
                          </a:solidFill>
                          <a:latin typeface="Meiryo UI" panose="020B0604030504040204" pitchFamily="50" charset="-128"/>
                          <a:ea typeface="Meiryo UI" panose="020B0604030504040204" pitchFamily="50" charset="-128"/>
                        </a:rPr>
                        <a:t>個別取込</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19844006"/>
                  </a:ext>
                </a:extLst>
              </a:tr>
              <a:tr h="4688630">
                <a:tc gridSpan="2">
                  <a:txBody>
                    <a:bodyPr/>
                    <a:lstStyle/>
                    <a:p>
                      <a:endParaRPr kumimoji="1" lang="ja-JP" altLang="en-US" dirty="0"/>
                    </a:p>
                  </a:txBody>
                  <a:tcPr/>
                </a:tc>
                <a:tc hMerge="1">
                  <a:txBody>
                    <a:bodyPr/>
                    <a:lstStyle/>
                    <a:p>
                      <a:endParaRPr kumimoji="1" lang="ja-JP" altLang="en-US"/>
                    </a:p>
                  </a:txBody>
                  <a:tcPr/>
                </a:tc>
                <a:extLst>
                  <a:ext uri="{0D108BD9-81ED-4DB2-BD59-A6C34878D82A}">
                    <a16:rowId xmlns:a16="http://schemas.microsoft.com/office/drawing/2014/main" val="3692651362"/>
                  </a:ext>
                </a:extLst>
              </a:tr>
            </a:tbl>
          </a:graphicData>
        </a:graphic>
      </p:graphicFrame>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妥当性確認</a:t>
            </a:r>
            <a:r>
              <a:rPr lang="ja-JP" altLang="en-US" sz="1800" b="1" dirty="0">
                <a:latin typeface="Meiryo UI" panose="020B0604030504040204" pitchFamily="50" charset="-128"/>
                <a:ea typeface="Meiryo UI" panose="020B0604030504040204" pitchFamily="50" charset="-128"/>
              </a:rPr>
              <a:t>のデータフロー　</a:t>
            </a:r>
            <a:r>
              <a:rPr lang="en-US" altLang="ja-JP" sz="1800" b="1" dirty="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個別取込機能（上書き取込）</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個別取込機能の</a:t>
            </a:r>
            <a:r>
              <a:rPr lang="ja-JP" altLang="en-US" dirty="0">
                <a:latin typeface="Meiryo UI" panose="020B0604030504040204" pitchFamily="50" charset="-128"/>
                <a:ea typeface="Meiryo UI" panose="020B0604030504040204" pitchFamily="50" charset="-128"/>
              </a:rPr>
              <a:t>妥当性確認に関するデータフローは以下の通り。</a:t>
            </a:r>
            <a:endParaRPr lang="en-US" altLang="ja-JP" dirty="0">
              <a:latin typeface="Meiryo UI" panose="020B0604030504040204" pitchFamily="50" charset="-128"/>
              <a:ea typeface="Meiryo UI" panose="020B0604030504040204" pitchFamily="50" charset="-128"/>
            </a:endParaRPr>
          </a:p>
        </p:txBody>
      </p:sp>
      <p:sp>
        <p:nvSpPr>
          <p:cNvPr id="134" name="フローチャート: 磁気ディスク 133"/>
          <p:cNvSpPr/>
          <p:nvPr/>
        </p:nvSpPr>
        <p:spPr>
          <a:xfrm>
            <a:off x="834262" y="2632047"/>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a:solidFill>
                  <a:schemeClr val="tx2">
                    <a:lumMod val="75000"/>
                    <a:lumOff val="25000"/>
                  </a:schemeClr>
                </a:solidFill>
              </a:rPr>
              <a:t>利活用</a:t>
            </a:r>
            <a:r>
              <a:rPr lang="ja-JP" altLang="en-US" sz="1200" b="1" dirty="0" smtClean="0">
                <a:solidFill>
                  <a:schemeClr val="tx2">
                    <a:lumMod val="75000"/>
                    <a:lumOff val="25000"/>
                  </a:schemeClr>
                </a:solidFill>
              </a:rPr>
              <a:t>可能</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患者</a:t>
            </a:r>
            <a:r>
              <a:rPr lang="en-US" altLang="ja-JP" sz="1200" b="1" dirty="0" smtClean="0">
                <a:solidFill>
                  <a:schemeClr val="tx2">
                    <a:lumMod val="75000"/>
                    <a:lumOff val="25000"/>
                  </a:schemeClr>
                </a:solidFill>
              </a:rPr>
              <a:t>ID</a:t>
            </a:r>
            <a:endParaRPr kumimoji="1" lang="ja-JP" altLang="en-US" sz="1400" b="1" dirty="0">
              <a:solidFill>
                <a:schemeClr val="tx2">
                  <a:lumMod val="75000"/>
                  <a:lumOff val="25000"/>
                </a:schemeClr>
              </a:solidFill>
            </a:endParaRPr>
          </a:p>
        </p:txBody>
      </p:sp>
      <p:cxnSp>
        <p:nvCxnSpPr>
          <p:cNvPr id="145" name="直線コネクタ 144"/>
          <p:cNvCxnSpPr/>
          <p:nvPr/>
        </p:nvCxnSpPr>
        <p:spPr>
          <a:xfrm>
            <a:off x="1952708" y="1725433"/>
            <a:ext cx="0" cy="466741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0" name="フローチャート: 磁気ディスク 29"/>
          <p:cNvSpPr/>
          <p:nvPr/>
        </p:nvSpPr>
        <p:spPr>
          <a:xfrm>
            <a:off x="3785832" y="2627789"/>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個別取込管理</a:t>
            </a:r>
            <a:endParaRPr kumimoji="1" lang="en-US" altLang="ja-JP" sz="1100" b="1" dirty="0" smtClean="0">
              <a:solidFill>
                <a:schemeClr val="tx2">
                  <a:lumMod val="75000"/>
                  <a:lumOff val="25000"/>
                </a:schemeClr>
              </a:solidFill>
            </a:endParaRPr>
          </a:p>
        </p:txBody>
      </p:sp>
      <p:sp>
        <p:nvSpPr>
          <p:cNvPr id="31" name="フローチャート: 磁気ディスク 30"/>
          <p:cNvSpPr/>
          <p:nvPr/>
        </p:nvSpPr>
        <p:spPr>
          <a:xfrm>
            <a:off x="3785264" y="1808581"/>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smtClean="0">
                <a:solidFill>
                  <a:schemeClr val="tx2">
                    <a:lumMod val="75000"/>
                    <a:lumOff val="25000"/>
                  </a:schemeClr>
                </a:solidFill>
              </a:rPr>
              <a:t>NAS</a:t>
            </a:r>
            <a:endParaRPr kumimoji="1" lang="ja-JP" altLang="en-US" sz="1400" b="1" dirty="0">
              <a:solidFill>
                <a:schemeClr val="tx2">
                  <a:lumMod val="75000"/>
                  <a:lumOff val="25000"/>
                </a:schemeClr>
              </a:solidFill>
            </a:endParaRPr>
          </a:p>
        </p:txBody>
      </p:sp>
      <p:cxnSp>
        <p:nvCxnSpPr>
          <p:cNvPr id="32" name="カギ線コネクタ 76"/>
          <p:cNvCxnSpPr>
            <a:stCxn id="31" idx="3"/>
            <a:endCxn id="30" idx="1"/>
          </p:cNvCxnSpPr>
          <p:nvPr/>
        </p:nvCxnSpPr>
        <p:spPr>
          <a:xfrm>
            <a:off x="4156348" y="2330785"/>
            <a:ext cx="284" cy="297004"/>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カギ線コネクタ 34"/>
          <p:cNvCxnSpPr>
            <a:stCxn id="31" idx="3"/>
            <a:endCxn id="34" idx="1"/>
          </p:cNvCxnSpPr>
          <p:nvPr/>
        </p:nvCxnSpPr>
        <p:spPr>
          <a:xfrm rot="5400000">
            <a:off x="2752704" y="2419273"/>
            <a:ext cx="1492133" cy="1315156"/>
          </a:xfrm>
          <a:prstGeom prst="bentConnector3">
            <a:avLst>
              <a:gd name="adj1" fmla="val 819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フローチャート: 磁気ディスク 35"/>
          <p:cNvSpPr/>
          <p:nvPr/>
        </p:nvSpPr>
        <p:spPr>
          <a:xfrm>
            <a:off x="5298038" y="3824546"/>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取込前確認</a:t>
            </a:r>
            <a:endParaRPr kumimoji="1" lang="ja-JP" altLang="en-US" sz="1400" b="1" dirty="0">
              <a:solidFill>
                <a:schemeClr val="tx2">
                  <a:lumMod val="75000"/>
                  <a:lumOff val="25000"/>
                </a:schemeClr>
              </a:solidFill>
            </a:endParaRPr>
          </a:p>
        </p:txBody>
      </p:sp>
      <p:cxnSp>
        <p:nvCxnSpPr>
          <p:cNvPr id="37" name="カギ線コネクタ 36"/>
          <p:cNvCxnSpPr>
            <a:stCxn id="30" idx="3"/>
            <a:endCxn id="81" idx="1"/>
          </p:cNvCxnSpPr>
          <p:nvPr/>
        </p:nvCxnSpPr>
        <p:spPr>
          <a:xfrm rot="5400000">
            <a:off x="3816669" y="3486184"/>
            <a:ext cx="676358" cy="3568"/>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テキスト ボックス 38"/>
          <p:cNvSpPr txBox="1"/>
          <p:nvPr/>
        </p:nvSpPr>
        <p:spPr>
          <a:xfrm>
            <a:off x="5795641" y="3592735"/>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-6:MML</a:t>
            </a:r>
            <a:r>
              <a:rPr lang="ja-JP" altLang="en-US" sz="1050" kern="0" dirty="0" smtClean="0">
                <a:solidFill>
                  <a:srgbClr val="404040"/>
                </a:solidFill>
                <a:latin typeface="Meiryo UI" panose="020B0604030504040204" pitchFamily="50" charset="-128"/>
                <a:ea typeface="Meiryo UI" panose="020B0604030504040204" pitchFamily="50" charset="-128"/>
              </a:rPr>
              <a:t>個別取込</a:t>
            </a: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取込前確認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40" name="カギ線コネクタ 39"/>
          <p:cNvCxnSpPr>
            <a:stCxn id="81" idx="4"/>
            <a:endCxn id="46" idx="1"/>
          </p:cNvCxnSpPr>
          <p:nvPr/>
        </p:nvCxnSpPr>
        <p:spPr>
          <a:xfrm rot="16200000" flipH="1">
            <a:off x="3846119" y="4655092"/>
            <a:ext cx="617175" cy="3284"/>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カギ線コネクタ 40"/>
          <p:cNvCxnSpPr>
            <a:stCxn id="34" idx="3"/>
            <a:endCxn id="46" idx="1"/>
          </p:cNvCxnSpPr>
          <p:nvPr/>
        </p:nvCxnSpPr>
        <p:spPr>
          <a:xfrm rot="16200000" flipH="1">
            <a:off x="3188670" y="3997644"/>
            <a:ext cx="620200" cy="1315156"/>
          </a:xfrm>
          <a:prstGeom prst="bentConnector3">
            <a:avLst>
              <a:gd name="adj1" fmla="val 50000"/>
            </a:avLst>
          </a:prstGeom>
          <a:ln w="3175">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42" name="テキスト ボックス 41"/>
          <p:cNvSpPr txBox="1"/>
          <p:nvPr/>
        </p:nvSpPr>
        <p:spPr>
          <a:xfrm>
            <a:off x="4621828" y="4958319"/>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-7:MML</a:t>
            </a:r>
            <a:r>
              <a:rPr lang="ja-JP" altLang="en-US" sz="1050" kern="0" dirty="0">
                <a:solidFill>
                  <a:srgbClr val="404040"/>
                </a:solidFill>
                <a:latin typeface="Meiryo UI" panose="020B0604030504040204" pitchFamily="50" charset="-128"/>
                <a:ea typeface="Meiryo UI" panose="020B0604030504040204" pitchFamily="50" charset="-128"/>
              </a:rPr>
              <a:t>個別取込認定領域反映</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a:solidFill>
                  <a:srgbClr val="404040"/>
                </a:solidFill>
                <a:latin typeface="Meiryo UI" panose="020B0604030504040204" pitchFamily="50" charset="-128"/>
                <a:ea typeface="Meiryo UI" panose="020B0604030504040204" pitchFamily="50" charset="-128"/>
              </a:rPr>
              <a:t>※</a:t>
            </a:r>
            <a:r>
              <a:rPr lang="ja-JP" altLang="en-US" sz="1050" kern="0" dirty="0">
                <a:solidFill>
                  <a:srgbClr val="404040"/>
                </a:solidFill>
                <a:latin typeface="Meiryo UI" panose="020B0604030504040204" pitchFamily="50" charset="-128"/>
                <a:ea typeface="Meiryo UI" panose="020B0604030504040204" pitchFamily="50" charset="-128"/>
              </a:rPr>
              <a:t>取込前確認の承認後に実施</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a:solidFill>
                  <a:srgbClr val="404040"/>
                </a:solidFill>
                <a:latin typeface="Meiryo UI" panose="020B0604030504040204" pitchFamily="50" charset="-128"/>
                <a:ea typeface="Meiryo UI" panose="020B0604030504040204" pitchFamily="50" charset="-128"/>
              </a:rPr>
              <a:t>※</a:t>
            </a:r>
            <a:r>
              <a:rPr lang="ja-JP" altLang="en-US" sz="1050" kern="0" dirty="0">
                <a:solidFill>
                  <a:srgbClr val="404040"/>
                </a:solidFill>
                <a:latin typeface="Meiryo UI" panose="020B0604030504040204" pitchFamily="50" charset="-128"/>
                <a:ea typeface="Meiryo UI" panose="020B0604030504040204" pitchFamily="50" charset="-128"/>
              </a:rPr>
              <a:t>オプトアウト対象患者情報</a:t>
            </a:r>
            <a:r>
              <a:rPr lang="ja-JP" altLang="en-US" sz="1050" kern="0" dirty="0" smtClean="0">
                <a:solidFill>
                  <a:srgbClr val="404040"/>
                </a:solidFill>
                <a:latin typeface="Meiryo UI" panose="020B0604030504040204" pitchFamily="50" charset="-128"/>
                <a:ea typeface="Meiryo UI" panose="020B0604030504040204" pitchFamily="50" charset="-128"/>
              </a:rPr>
              <a:t>の削除</a:t>
            </a:r>
            <a:r>
              <a:rPr lang="ja-JP" altLang="en-US" sz="1050" kern="0" dirty="0">
                <a:solidFill>
                  <a:srgbClr val="404040"/>
                </a:solidFill>
                <a:latin typeface="Meiryo UI" panose="020B0604030504040204" pitchFamily="50" charset="-128"/>
                <a:ea typeface="Meiryo UI" panose="020B0604030504040204" pitchFamily="50" charset="-128"/>
              </a:rPr>
              <a:t>も実施</a:t>
            </a:r>
            <a:endParaRPr lang="en-US" altLang="ja-JP" sz="1050" kern="0" dirty="0">
              <a:solidFill>
                <a:srgbClr val="404040"/>
              </a:solidFill>
              <a:latin typeface="Meiryo UI" panose="020B0604030504040204" pitchFamily="50" charset="-128"/>
              <a:ea typeface="Meiryo UI" panose="020B0604030504040204" pitchFamily="50" charset="-128"/>
            </a:endParaRPr>
          </a:p>
        </p:txBody>
      </p:sp>
      <p:sp>
        <p:nvSpPr>
          <p:cNvPr id="43" name="テキスト ボックス 42"/>
          <p:cNvSpPr txBox="1"/>
          <p:nvPr/>
        </p:nvSpPr>
        <p:spPr>
          <a:xfrm>
            <a:off x="5795641" y="5602096"/>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-8:MML</a:t>
            </a:r>
            <a:r>
              <a:rPr lang="ja-JP" altLang="en-US" sz="1050" kern="0" dirty="0" smtClean="0">
                <a:solidFill>
                  <a:srgbClr val="404040"/>
                </a:solidFill>
                <a:latin typeface="Meiryo UI" panose="020B0604030504040204" pitchFamily="50" charset="-128"/>
                <a:ea typeface="Meiryo UI" panose="020B0604030504040204" pitchFamily="50" charset="-128"/>
              </a:rPr>
              <a:t>個別取込 取込後確認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44" name="フローチャート: 磁気ディスク 43"/>
          <p:cNvSpPr/>
          <p:nvPr/>
        </p:nvSpPr>
        <p:spPr>
          <a:xfrm>
            <a:off x="5401776" y="5851953"/>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取込後</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sp>
        <p:nvSpPr>
          <p:cNvPr id="46" name="フローチャート: 磁気ディスク 45"/>
          <p:cNvSpPr/>
          <p:nvPr/>
        </p:nvSpPr>
        <p:spPr>
          <a:xfrm>
            <a:off x="3785264" y="4965322"/>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個別取込結果</a:t>
            </a:r>
            <a:endParaRPr kumimoji="1" lang="en-US" altLang="ja-JP" sz="1100" b="1" dirty="0" smtClean="0">
              <a:solidFill>
                <a:schemeClr val="tx2">
                  <a:lumMod val="75000"/>
                  <a:lumOff val="25000"/>
                </a:schemeClr>
              </a:solidFill>
            </a:endParaRPr>
          </a:p>
        </p:txBody>
      </p:sp>
      <p:cxnSp>
        <p:nvCxnSpPr>
          <p:cNvPr id="47" name="直線矢印コネクタ 46"/>
          <p:cNvCxnSpPr>
            <a:stCxn id="44" idx="4"/>
            <a:endCxn id="48" idx="2"/>
          </p:cNvCxnSpPr>
          <p:nvPr/>
        </p:nvCxnSpPr>
        <p:spPr>
          <a:xfrm>
            <a:off x="6143944" y="6113055"/>
            <a:ext cx="500026" cy="10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8" name="フローチャート: データ 47"/>
          <p:cNvSpPr/>
          <p:nvPr/>
        </p:nvSpPr>
        <p:spPr>
          <a:xfrm>
            <a:off x="6525964" y="5852156"/>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rgbClr val="FF0000"/>
                </a:solidFill>
                <a:latin typeface="Meiryo UI" panose="020B0604030504040204" pitchFamily="50" charset="-128"/>
                <a:ea typeface="Meiryo UI" panose="020B0604030504040204" pitchFamily="50" charset="-128"/>
              </a:rPr>
              <a:t>MML</a:t>
            </a:r>
            <a:r>
              <a:rPr lang="ja-JP" altLang="en-US" sz="881" b="1" dirty="0" smtClean="0">
                <a:solidFill>
                  <a:srgbClr val="FF0000"/>
                </a:solidFill>
                <a:latin typeface="Meiryo UI" panose="020B0604030504040204" pitchFamily="50" charset="-128"/>
                <a:ea typeface="Meiryo UI" panose="020B0604030504040204" pitchFamily="50" charset="-128"/>
              </a:rPr>
              <a:t>個別取込</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取込後確認結果</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cxnSp>
        <p:nvCxnSpPr>
          <p:cNvPr id="50" name="直線矢印コネクタ 49"/>
          <p:cNvCxnSpPr>
            <a:stCxn id="36" idx="4"/>
            <a:endCxn id="51" idx="2"/>
          </p:cNvCxnSpPr>
          <p:nvPr/>
        </p:nvCxnSpPr>
        <p:spPr>
          <a:xfrm>
            <a:off x="6040206" y="4085648"/>
            <a:ext cx="485758" cy="917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1" name="フローチャート: データ 50"/>
          <p:cNvSpPr/>
          <p:nvPr/>
        </p:nvSpPr>
        <p:spPr>
          <a:xfrm>
            <a:off x="6407958" y="3833819"/>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rgbClr val="FF0000"/>
                </a:solidFill>
                <a:latin typeface="Meiryo UI" panose="020B0604030504040204" pitchFamily="50" charset="-128"/>
                <a:ea typeface="Meiryo UI" panose="020B0604030504040204" pitchFamily="50" charset="-128"/>
              </a:rPr>
              <a:t>MML</a:t>
            </a:r>
            <a:r>
              <a:rPr lang="ja-JP" altLang="en-US" sz="881" b="1" dirty="0" smtClean="0">
                <a:solidFill>
                  <a:srgbClr val="FF0000"/>
                </a:solidFill>
                <a:latin typeface="Meiryo UI" panose="020B0604030504040204" pitchFamily="50" charset="-128"/>
                <a:ea typeface="Meiryo UI" panose="020B0604030504040204" pitchFamily="50" charset="-128"/>
              </a:rPr>
              <a:t>個別取込</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取込前確認結果</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sp>
        <p:nvSpPr>
          <p:cNvPr id="75" name="フローチャート: データ 74"/>
          <p:cNvSpPr/>
          <p:nvPr/>
        </p:nvSpPr>
        <p:spPr>
          <a:xfrm>
            <a:off x="2245186" y="4548795"/>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上書き削除</a:t>
            </a:r>
            <a:r>
              <a:rPr lang="ja-JP" altLang="en-US" sz="881" b="1" dirty="0">
                <a:solidFill>
                  <a:schemeClr val="tx1"/>
                </a:solidFill>
                <a:latin typeface="Meiryo UI" panose="020B0604030504040204" pitchFamily="50" charset="-128"/>
                <a:ea typeface="Meiryo UI" panose="020B0604030504040204" pitchFamily="50" charset="-128"/>
              </a:rPr>
              <a:t>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zip_no</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81" name="フローチャート: データ 80"/>
          <p:cNvSpPr/>
          <p:nvPr/>
        </p:nvSpPr>
        <p:spPr>
          <a:xfrm>
            <a:off x="3563035" y="3826147"/>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取込</a:t>
            </a:r>
            <a:r>
              <a:rPr lang="ja-JP" altLang="en-US" sz="881" b="1" dirty="0" smtClean="0">
                <a:solidFill>
                  <a:schemeClr val="tx1"/>
                </a:solidFill>
                <a:latin typeface="Meiryo UI" panose="020B0604030504040204" pitchFamily="50" charset="-128"/>
                <a:ea typeface="Meiryo UI" panose="020B0604030504040204" pitchFamily="50" charset="-128"/>
              </a:rPr>
              <a:t>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（読込結果データ）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cxnSp>
        <p:nvCxnSpPr>
          <p:cNvPr id="83" name="カギ線コネクタ 82"/>
          <p:cNvCxnSpPr>
            <a:stCxn id="134" idx="4"/>
            <a:endCxn id="30" idx="2"/>
          </p:cNvCxnSpPr>
          <p:nvPr/>
        </p:nvCxnSpPr>
        <p:spPr>
          <a:xfrm flipV="1">
            <a:off x="1576430" y="2888789"/>
            <a:ext cx="2209402" cy="4360"/>
          </a:xfrm>
          <a:prstGeom prst="bentConnector3">
            <a:avLst>
              <a:gd name="adj1" fmla="val 50000"/>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82" name="線吹き出し 1 (枠付き) 81"/>
          <p:cNvSpPr/>
          <p:nvPr/>
        </p:nvSpPr>
        <p:spPr>
          <a:xfrm>
            <a:off x="6441426" y="1753670"/>
            <a:ext cx="3318695" cy="1436519"/>
          </a:xfrm>
          <a:prstGeom prst="borderCallout1">
            <a:avLst>
              <a:gd name="adj1" fmla="val 78247"/>
              <a:gd name="adj2" fmla="val -112"/>
              <a:gd name="adj3" fmla="val 146970"/>
              <a:gd name="adj4" fmla="val -99199"/>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tx1"/>
                </a:solidFill>
                <a:latin typeface="Meiryo UI" panose="020B0604030504040204" pitchFamily="50" charset="-128"/>
                <a:ea typeface="Meiryo UI" panose="020B0604030504040204" pitchFamily="50" charset="-128"/>
              </a:rPr>
              <a:t>Zip</a:t>
            </a:r>
            <a:r>
              <a:rPr lang="ja-JP" altLang="en-US" sz="1200" dirty="0" smtClean="0">
                <a:solidFill>
                  <a:schemeClr val="tx1"/>
                </a:solidFill>
                <a:latin typeface="Meiryo UI" panose="020B0604030504040204" pitchFamily="50" charset="-128"/>
                <a:ea typeface="Meiryo UI" panose="020B0604030504040204" pitchFamily="50" charset="-128"/>
              </a:rPr>
              <a:t>ファイル格納</a:t>
            </a:r>
            <a:r>
              <a:rPr lang="ja-JP" altLang="en-US" sz="1200" dirty="0">
                <a:solidFill>
                  <a:schemeClr val="tx1"/>
                </a:solidFill>
                <a:latin typeface="Meiryo UI" panose="020B0604030504040204" pitchFamily="50" charset="-128"/>
                <a:ea typeface="Meiryo UI" panose="020B0604030504040204" pitchFamily="50" charset="-128"/>
              </a:rPr>
              <a:t>処理で上書き取込対象となった</a:t>
            </a:r>
            <a:r>
              <a:rPr lang="en-US" altLang="ja-JP" sz="1200" dirty="0">
                <a:solidFill>
                  <a:schemeClr val="tx1"/>
                </a:solidFill>
                <a:latin typeface="Meiryo UI" panose="020B0604030504040204" pitchFamily="50" charset="-128"/>
                <a:ea typeface="Meiryo UI" panose="020B0604030504040204" pitchFamily="50" charset="-128"/>
              </a:rPr>
              <a:t>Zip</a:t>
            </a:r>
            <a:r>
              <a:rPr lang="ja-JP" altLang="en-US" sz="1200" dirty="0">
                <a:solidFill>
                  <a:schemeClr val="tx1"/>
                </a:solidFill>
                <a:latin typeface="Meiryo UI" panose="020B0604030504040204" pitchFamily="50" charset="-128"/>
                <a:ea typeface="Meiryo UI" panose="020B0604030504040204" pitchFamily="50" charset="-128"/>
              </a:rPr>
              <a:t>ファイルの情報を</a:t>
            </a:r>
            <a:r>
              <a:rPr lang="en-US" altLang="ja-JP" sz="1200" dirty="0">
                <a:solidFill>
                  <a:schemeClr val="tx1"/>
                </a:solidFill>
                <a:latin typeface="Meiryo UI" panose="020B0604030504040204" pitchFamily="50" charset="-128"/>
                <a:ea typeface="Meiryo UI" panose="020B0604030504040204" pitchFamily="50" charset="-128"/>
              </a:rPr>
              <a:t>MML</a:t>
            </a:r>
            <a:r>
              <a:rPr lang="ja-JP" altLang="en-US" sz="1200" dirty="0">
                <a:solidFill>
                  <a:schemeClr val="tx1"/>
                </a:solidFill>
                <a:latin typeface="Meiryo UI" panose="020B0604030504040204" pitchFamily="50" charset="-128"/>
                <a:ea typeface="Meiryo UI" panose="020B0604030504040204" pitchFamily="50" charset="-128"/>
              </a:rPr>
              <a:t>個別取込管理テーブルから削除</a:t>
            </a:r>
            <a:r>
              <a:rPr lang="ja-JP" altLang="en-US" sz="1200" dirty="0" smtClean="0">
                <a:solidFill>
                  <a:schemeClr val="tx1"/>
                </a:solidFill>
                <a:latin typeface="Meiryo UI" panose="020B0604030504040204" pitchFamily="50" charset="-128"/>
                <a:ea typeface="Meiryo UI" panose="020B0604030504040204" pitchFamily="50" charset="-128"/>
              </a:rPr>
              <a:t>し、</a:t>
            </a:r>
            <a:r>
              <a:rPr lang="ja-JP" altLang="en-US" sz="1200" dirty="0">
                <a:solidFill>
                  <a:schemeClr val="tx1"/>
                </a:solidFill>
                <a:latin typeface="Meiryo UI" panose="020B0604030504040204" pitchFamily="50" charset="-128"/>
                <a:ea typeface="Meiryo UI" panose="020B0604030504040204" pitchFamily="50" charset="-128"/>
              </a:rPr>
              <a:t>上書き</a:t>
            </a:r>
            <a:r>
              <a:rPr lang="ja-JP" altLang="en-US" sz="1200" dirty="0" smtClean="0">
                <a:solidFill>
                  <a:schemeClr val="tx1"/>
                </a:solidFill>
                <a:latin typeface="Meiryo UI" panose="020B0604030504040204" pitchFamily="50" charset="-128"/>
                <a:ea typeface="Meiryo UI" panose="020B0604030504040204" pitchFamily="50" charset="-128"/>
              </a:rPr>
              <a:t>削除対象情報として、</a:t>
            </a:r>
            <a:r>
              <a:rPr lang="en-US" altLang="ja-JP" sz="1200" dirty="0">
                <a:solidFill>
                  <a:schemeClr val="tx1"/>
                </a:solidFill>
                <a:latin typeface="Meiryo UI" panose="020B0604030504040204" pitchFamily="50" charset="-128"/>
                <a:ea typeface="Meiryo UI" panose="020B0604030504040204" pitchFamily="50" charset="-128"/>
              </a:rPr>
              <a:t> MML</a:t>
            </a:r>
            <a:r>
              <a:rPr lang="ja-JP" altLang="en-US" sz="1200" dirty="0">
                <a:solidFill>
                  <a:schemeClr val="tx1"/>
                </a:solidFill>
                <a:latin typeface="Meiryo UI" panose="020B0604030504040204" pitchFamily="50" charset="-128"/>
                <a:ea typeface="Meiryo UI" panose="020B0604030504040204" pitchFamily="50" charset="-128"/>
              </a:rPr>
              <a:t>個別</a:t>
            </a:r>
            <a:r>
              <a:rPr lang="ja-JP" altLang="en-US" sz="1200" dirty="0" smtClean="0">
                <a:solidFill>
                  <a:schemeClr val="tx1"/>
                </a:solidFill>
                <a:latin typeface="Meiryo UI" panose="020B0604030504040204" pitchFamily="50" charset="-128"/>
                <a:ea typeface="Meiryo UI" panose="020B0604030504040204" pitchFamily="50" charset="-128"/>
              </a:rPr>
              <a:t>取込 上書き削除対象テーブルに格納する。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個別取込認定領域反映処理で</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個別取込結果テーブルから上書き削除対象の削除を行う。（</a:t>
            </a:r>
            <a:r>
              <a:rPr lang="ja-JP" altLang="en-US" sz="1200" b="1" dirty="0" smtClean="0">
                <a:solidFill>
                  <a:schemeClr val="tx1"/>
                </a:solidFill>
                <a:latin typeface="Meiryo UI" panose="020B0604030504040204" pitchFamily="50" charset="-128"/>
                <a:ea typeface="Meiryo UI" panose="020B0604030504040204" pitchFamily="50" charset="-128"/>
              </a:rPr>
              <a:t>詳細は後述</a:t>
            </a:r>
            <a:r>
              <a:rPr lang="ja-JP" altLang="en-US" sz="1200" dirty="0" smtClean="0">
                <a:solidFill>
                  <a:schemeClr val="tx1"/>
                </a:solidFill>
                <a:latin typeface="Meiryo UI" panose="020B0604030504040204" pitchFamily="50" charset="-128"/>
                <a:ea typeface="Meiryo UI" panose="020B0604030504040204" pitchFamily="50" charset="-128"/>
              </a:rPr>
              <a:t>）</a:t>
            </a:r>
            <a:endParaRPr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34" name="フローチャート: 磁気ディスク 33"/>
          <p:cNvSpPr/>
          <p:nvPr/>
        </p:nvSpPr>
        <p:spPr>
          <a:xfrm>
            <a:off x="2470108" y="3822918"/>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上書き削除対象</a:t>
            </a:r>
            <a:endParaRPr kumimoji="1" lang="ja-JP" altLang="en-US" sz="1400" b="1" dirty="0">
              <a:solidFill>
                <a:schemeClr val="tx2">
                  <a:lumMod val="75000"/>
                  <a:lumOff val="25000"/>
                </a:schemeClr>
              </a:solidFill>
            </a:endParaRPr>
          </a:p>
        </p:txBody>
      </p:sp>
      <p:grpSp>
        <p:nvGrpSpPr>
          <p:cNvPr id="108" name="グループ化 107"/>
          <p:cNvGrpSpPr/>
          <p:nvPr/>
        </p:nvGrpSpPr>
        <p:grpSpPr>
          <a:xfrm>
            <a:off x="373343" y="4770824"/>
            <a:ext cx="945450" cy="1519608"/>
            <a:chOff x="8168455" y="4168700"/>
            <a:chExt cx="945450" cy="1519608"/>
          </a:xfrm>
        </p:grpSpPr>
        <p:sp>
          <p:nvSpPr>
            <p:cNvPr id="109" name="フローチャート: 磁気ディスク 108"/>
            <p:cNvSpPr/>
            <p:nvPr/>
          </p:nvSpPr>
          <p:spPr>
            <a:xfrm>
              <a:off x="8260678" y="4474282"/>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受託事業</a:t>
              </a:r>
              <a:endParaRPr kumimoji="1" lang="ja-JP" altLang="en-US" sz="1200" b="1" dirty="0">
                <a:solidFill>
                  <a:schemeClr val="tx2">
                    <a:lumMod val="75000"/>
                    <a:lumOff val="25000"/>
                  </a:schemeClr>
                </a:solidFill>
              </a:endParaRPr>
            </a:p>
          </p:txBody>
        </p:sp>
        <p:sp>
          <p:nvSpPr>
            <p:cNvPr id="110" name="正方形/長方形 109">
              <a:extLst>
                <a:ext uri="{FF2B5EF4-FFF2-40B4-BE49-F238E27FC236}">
                  <a16:creationId xmlns:a16="http://schemas.microsoft.com/office/drawing/2014/main" id="{B63D4596-3D34-CF16-5DA8-EFDC1CCE79D0}"/>
                </a:ext>
              </a:extLst>
            </p:cNvPr>
            <p:cNvSpPr/>
            <p:nvPr/>
          </p:nvSpPr>
          <p:spPr>
            <a:xfrm>
              <a:off x="8168455" y="4168700"/>
              <a:ext cx="945450" cy="1519608"/>
            </a:xfrm>
            <a:prstGeom prst="rect">
              <a:avLst/>
            </a:prstGeom>
            <a:noFill/>
            <a:ln w="6350">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latin typeface="Meiryo UI" panose="020B0604030504040204" pitchFamily="50" charset="-128"/>
                  <a:ea typeface="Meiryo UI" panose="020B0604030504040204" pitchFamily="50" charset="-128"/>
                </a:rPr>
                <a:t>凡例</a:t>
              </a:r>
            </a:p>
          </p:txBody>
        </p:sp>
        <p:sp>
          <p:nvSpPr>
            <p:cNvPr id="111" name="フローチャート: 磁気ディスク 110"/>
            <p:cNvSpPr/>
            <p:nvPr/>
          </p:nvSpPr>
          <p:spPr>
            <a:xfrm>
              <a:off x="8260678" y="5093993"/>
              <a:ext cx="741600" cy="522000"/>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認定事業</a:t>
              </a:r>
              <a:endParaRPr kumimoji="1" lang="ja-JP" altLang="en-US" sz="1200" b="1" dirty="0">
                <a:solidFill>
                  <a:schemeClr val="tx2">
                    <a:lumMod val="75000"/>
                    <a:lumOff val="25000"/>
                  </a:schemeClr>
                </a:solidFill>
              </a:endParaRPr>
            </a:p>
          </p:txBody>
        </p:sp>
      </p:grpSp>
      <p:sp>
        <p:nvSpPr>
          <p:cNvPr id="112" name="テキスト ボックス 111"/>
          <p:cNvSpPr txBox="1"/>
          <p:nvPr/>
        </p:nvSpPr>
        <p:spPr>
          <a:xfrm>
            <a:off x="4292959" y="3177532"/>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-4:</a:t>
            </a:r>
            <a:r>
              <a:rPr lang="ja-JP" altLang="en-US" sz="1050" kern="0" dirty="0">
                <a:solidFill>
                  <a:srgbClr val="404040"/>
                </a:solidFill>
                <a:latin typeface="Meiryo UI" panose="020B0604030504040204" pitchFamily="50" charset="-128"/>
                <a:ea typeface="Meiryo UI" panose="020B0604030504040204" pitchFamily="50" charset="-128"/>
              </a:rPr>
              <a:t>利活用可否確認結果反映</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a:solidFill>
                  <a:srgbClr val="404040"/>
                </a:solidFill>
                <a:latin typeface="Meiryo UI" panose="020B0604030504040204" pitchFamily="50" charset="-128"/>
                <a:ea typeface="Meiryo UI" panose="020B0604030504040204" pitchFamily="50" charset="-128"/>
              </a:rPr>
              <a:t>オプトアウト削除対象の</a:t>
            </a:r>
            <a:r>
              <a:rPr lang="ja-JP" altLang="en-US" sz="1050" kern="0" dirty="0" smtClean="0">
                <a:solidFill>
                  <a:srgbClr val="404040"/>
                </a:solidFill>
                <a:latin typeface="Meiryo UI" panose="020B0604030504040204" pitchFamily="50" charset="-128"/>
                <a:ea typeface="Meiryo UI" panose="020B0604030504040204" pitchFamily="50" charset="-128"/>
              </a:rPr>
              <a:t>抽出と</a:t>
            </a:r>
            <a:r>
              <a:rPr lang="ja-JP" altLang="en-US" sz="1050" kern="0" dirty="0">
                <a:solidFill>
                  <a:srgbClr val="404040"/>
                </a:solidFill>
                <a:latin typeface="Meiryo UI" panose="020B0604030504040204" pitchFamily="50" charset="-128"/>
                <a:ea typeface="Meiryo UI" panose="020B0604030504040204" pitchFamily="50" charset="-128"/>
              </a:rPr>
              <a:t>取込対象の判定を実施</a:t>
            </a:r>
          </a:p>
        </p:txBody>
      </p:sp>
      <p:cxnSp>
        <p:nvCxnSpPr>
          <p:cNvPr id="49" name="直線矢印コネクタ 48"/>
          <p:cNvCxnSpPr>
            <a:stCxn id="81" idx="5"/>
            <a:endCxn id="36" idx="2"/>
          </p:cNvCxnSpPr>
          <p:nvPr/>
        </p:nvCxnSpPr>
        <p:spPr>
          <a:xfrm flipV="1">
            <a:off x="4625086" y="4085648"/>
            <a:ext cx="672952" cy="1499"/>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カギ線コネクタ 59"/>
          <p:cNvCxnSpPr>
            <a:stCxn id="46" idx="3"/>
            <a:endCxn id="44" idx="2"/>
          </p:cNvCxnSpPr>
          <p:nvPr/>
        </p:nvCxnSpPr>
        <p:spPr>
          <a:xfrm rot="16200000" flipH="1">
            <a:off x="4466298" y="5177576"/>
            <a:ext cx="625529" cy="1245428"/>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8" name="フローチャート: データ 67"/>
          <p:cNvSpPr/>
          <p:nvPr/>
        </p:nvSpPr>
        <p:spPr>
          <a:xfrm>
            <a:off x="3569888" y="5850453"/>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個別取込結果</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（全患者</a:t>
            </a:r>
            <a:r>
              <a:rPr lang="en-US" altLang="ja-JP" sz="881" b="1" dirty="0" smtClean="0">
                <a:solidFill>
                  <a:schemeClr val="tx1"/>
                </a:solidFill>
                <a:latin typeface="Meiryo UI" panose="020B0604030504040204" pitchFamily="50" charset="-128"/>
                <a:ea typeface="Meiryo UI" panose="020B0604030504040204" pitchFamily="50" charset="-128"/>
              </a:rPr>
              <a:t>ID</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66" name="テキスト ボックス 65"/>
          <p:cNvSpPr txBox="1"/>
          <p:nvPr/>
        </p:nvSpPr>
        <p:spPr>
          <a:xfrm>
            <a:off x="4294202" y="3577073"/>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-5:MML</a:t>
            </a:r>
            <a:r>
              <a:rPr lang="ja-JP" altLang="en-US" sz="1050" kern="0" dirty="0" smtClean="0">
                <a:solidFill>
                  <a:srgbClr val="404040"/>
                </a:solidFill>
                <a:latin typeface="Meiryo UI" panose="020B0604030504040204" pitchFamily="50" charset="-128"/>
                <a:ea typeface="Meiryo UI" panose="020B0604030504040204" pitchFamily="50" charset="-128"/>
              </a:rPr>
              <a:t>ファイル読込</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4627037" y="2084031"/>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-1:Zip</a:t>
            </a:r>
            <a:r>
              <a:rPr lang="ja-JP" altLang="en-US" sz="1050" kern="0" dirty="0">
                <a:solidFill>
                  <a:srgbClr val="404040"/>
                </a:solidFill>
                <a:latin typeface="Meiryo UI" panose="020B0604030504040204" pitchFamily="50" charset="-128"/>
                <a:ea typeface="Meiryo UI" panose="020B0604030504040204" pitchFamily="50" charset="-128"/>
              </a:rPr>
              <a:t>ファイル</a:t>
            </a:r>
            <a:r>
              <a:rPr lang="ja-JP" altLang="en-US" sz="1050" kern="0" dirty="0" smtClean="0">
                <a:solidFill>
                  <a:srgbClr val="404040"/>
                </a:solidFill>
                <a:latin typeface="Meiryo UI" panose="020B0604030504040204" pitchFamily="50" charset="-128"/>
                <a:ea typeface="Meiryo UI" panose="020B0604030504040204" pitchFamily="50" charset="-128"/>
              </a:rPr>
              <a:t>格納処理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52" name="テキスト ボックス 51"/>
          <p:cNvSpPr txBox="1"/>
          <p:nvPr/>
        </p:nvSpPr>
        <p:spPr>
          <a:xfrm>
            <a:off x="4625086" y="2362368"/>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-2:Zip</a:t>
            </a:r>
            <a:r>
              <a:rPr lang="ja-JP" altLang="en-US" sz="1050" kern="0" dirty="0" smtClean="0">
                <a:solidFill>
                  <a:srgbClr val="404040"/>
                </a:solidFill>
                <a:latin typeface="Meiryo UI" panose="020B0604030504040204" pitchFamily="50" charset="-128"/>
                <a:ea typeface="Meiryo UI" panose="020B0604030504040204" pitchFamily="50" charset="-128"/>
              </a:rPr>
              <a:t>ファイル展開処理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53" name="テキスト ボックス 52"/>
          <p:cNvSpPr txBox="1"/>
          <p:nvPr/>
        </p:nvSpPr>
        <p:spPr>
          <a:xfrm>
            <a:off x="4627227" y="2633673"/>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3</a:t>
            </a:r>
            <a:r>
              <a:rPr lang="en-US" altLang="ja-JP" sz="1050" kern="0" dirty="0" smtClean="0">
                <a:solidFill>
                  <a:srgbClr val="404040"/>
                </a:solidFill>
                <a:latin typeface="Meiryo UI" panose="020B0604030504040204" pitchFamily="50" charset="-128"/>
                <a:ea typeface="Meiryo UI" panose="020B0604030504040204" pitchFamily="50" charset="-128"/>
              </a:rPr>
              <a:t>-3:MML</a:t>
            </a:r>
            <a:r>
              <a:rPr lang="ja-JP" altLang="en-US" sz="1050" kern="0" dirty="0">
                <a:solidFill>
                  <a:srgbClr val="404040"/>
                </a:solidFill>
                <a:latin typeface="Meiryo UI" panose="020B0604030504040204" pitchFamily="50" charset="-128"/>
                <a:ea typeface="Meiryo UI" panose="020B0604030504040204" pitchFamily="50" charset="-128"/>
              </a:rPr>
              <a:t>ファイル</a:t>
            </a:r>
            <a:r>
              <a:rPr lang="ja-JP" altLang="en-US" sz="1050" kern="0" dirty="0" smtClean="0">
                <a:solidFill>
                  <a:srgbClr val="404040"/>
                </a:solidFill>
                <a:latin typeface="Meiryo UI" panose="020B0604030504040204" pitchFamily="50" charset="-128"/>
                <a:ea typeface="Meiryo UI" panose="020B0604030504040204" pitchFamily="50" charset="-128"/>
              </a:rPr>
              <a:t>一覧</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作成処理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4115479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en-US" altLang="zh-TW" sz="1800" b="1" dirty="0">
                <a:latin typeface="Meiryo UI" panose="020B0604030504040204" pitchFamily="50" charset="-128"/>
                <a:ea typeface="Meiryo UI" panose="020B0604030504040204" pitchFamily="50" charset="-128"/>
              </a:rPr>
              <a:t>MML</a:t>
            </a:r>
            <a:r>
              <a:rPr lang="zh-TW" altLang="en-US" sz="1800" b="1" dirty="0">
                <a:latin typeface="Meiryo UI" panose="020B0604030504040204" pitchFamily="50" charset="-128"/>
                <a:ea typeface="Meiryo UI" panose="020B0604030504040204" pitchFamily="50" charset="-128"/>
              </a:rPr>
              <a:t>個別</a:t>
            </a:r>
            <a:r>
              <a:rPr lang="zh-TW" altLang="en-US" sz="1800" b="1" dirty="0" smtClean="0">
                <a:latin typeface="Meiryo UI" panose="020B0604030504040204" pitchFamily="50" charset="-128"/>
                <a:ea typeface="Meiryo UI" panose="020B0604030504040204" pitchFamily="50" charset="-128"/>
              </a:rPr>
              <a:t>取込 </a:t>
            </a:r>
            <a:r>
              <a:rPr lang="ja-JP" altLang="en-US" sz="1800" b="1" dirty="0" smtClean="0">
                <a:latin typeface="Meiryo UI" panose="020B0604030504040204" pitchFamily="50" charset="-128"/>
                <a:ea typeface="Meiryo UI" panose="020B0604030504040204" pitchFamily="50" charset="-128"/>
              </a:rPr>
              <a:t>上書き取込でのデータ</a:t>
            </a:r>
            <a:r>
              <a:rPr lang="ja-JP" altLang="en-US" sz="1800" b="1" dirty="0">
                <a:latin typeface="Meiryo UI" panose="020B0604030504040204" pitchFamily="50" charset="-128"/>
                <a:ea typeface="Meiryo UI" panose="020B0604030504040204" pitchFamily="50" charset="-128"/>
              </a:rPr>
              <a:t>削除</a:t>
            </a:r>
            <a:r>
              <a:rPr lang="ja-JP" altLang="en-US" sz="1800" b="1" dirty="0" smtClean="0">
                <a:latin typeface="Meiryo UI" panose="020B0604030504040204" pitchFamily="50" charset="-128"/>
                <a:ea typeface="Meiryo UI" panose="020B0604030504040204" pitchFamily="50" charset="-128"/>
              </a:rPr>
              <a:t>方法</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a:latin typeface="Meiryo UI" panose="020B0604030504040204" pitchFamily="50" charset="-128"/>
                <a:ea typeface="Meiryo UI" panose="020B0604030504040204" pitchFamily="50" charset="-128"/>
              </a:rPr>
              <a:t>Zip</a:t>
            </a:r>
            <a:r>
              <a:rPr lang="ja-JP" altLang="en-US" dirty="0">
                <a:latin typeface="Meiryo UI" panose="020B0604030504040204" pitchFamily="50" charset="-128"/>
                <a:ea typeface="Meiryo UI" panose="020B0604030504040204" pitchFamily="50" charset="-128"/>
              </a:rPr>
              <a:t>ファイル格納</a:t>
            </a:r>
            <a:r>
              <a:rPr lang="zh-TW" altLang="en-US" dirty="0" smtClean="0">
                <a:latin typeface="Meiryo UI" panose="020B0604030504040204" pitchFamily="50" charset="-128"/>
                <a:ea typeface="Meiryo UI" panose="020B0604030504040204" pitchFamily="50" charset="-128"/>
              </a:rPr>
              <a:t>処理</a:t>
            </a:r>
            <a:r>
              <a:rPr lang="ja-JP" altLang="en-US" dirty="0" smtClean="0">
                <a:latin typeface="Meiryo UI" panose="020B0604030504040204" pitchFamily="50" charset="-128"/>
                <a:ea typeface="Meiryo UI" panose="020B0604030504040204" pitchFamily="50" charset="-128"/>
              </a:rPr>
              <a:t>において抽出された上書き削除対象を</a:t>
            </a:r>
            <a:r>
              <a:rPr lang="en-US" altLang="ja-JP" dirty="0">
                <a:latin typeface="Meiryo UI" panose="020B0604030504040204" pitchFamily="50" charset="-128"/>
                <a:ea typeface="Meiryo UI" panose="020B0604030504040204" pitchFamily="50" charset="-128"/>
              </a:rPr>
              <a:t>MML</a:t>
            </a:r>
            <a:r>
              <a:rPr lang="ja-JP" altLang="en-US" dirty="0">
                <a:latin typeface="Meiryo UI" panose="020B0604030504040204" pitchFamily="50" charset="-128"/>
                <a:ea typeface="Meiryo UI" panose="020B0604030504040204" pitchFamily="50" charset="-128"/>
              </a:rPr>
              <a:t>個別取込管理テーブル</a:t>
            </a:r>
            <a:r>
              <a:rPr lang="ja-JP" altLang="en-US" dirty="0" smtClean="0">
                <a:latin typeface="Meiryo UI" panose="020B0604030504040204" pitchFamily="50" charset="-128"/>
                <a:ea typeface="Meiryo UI" panose="020B0604030504040204" pitchFamily="50" charset="-128"/>
              </a:rPr>
              <a:t>から</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削除し、</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個別取込上書き削除対象テーブルに対象の</a:t>
            </a:r>
            <a:r>
              <a:rPr lang="en-US" altLang="ja-JP" dirty="0" smtClean="0">
                <a:latin typeface="Meiryo UI" panose="020B0604030504040204" pitchFamily="50" charset="-128"/>
                <a:ea typeface="Meiryo UI" panose="020B0604030504040204" pitchFamily="50" charset="-128"/>
              </a:rPr>
              <a:t>Zip</a:t>
            </a:r>
            <a:r>
              <a:rPr lang="ja-JP" altLang="en-US" dirty="0" smtClean="0">
                <a:latin typeface="Meiryo UI" panose="020B0604030504040204" pitchFamily="50" charset="-128"/>
                <a:ea typeface="Meiryo UI" panose="020B0604030504040204" pitchFamily="50" charset="-128"/>
              </a:rPr>
              <a:t>ファイル情報を格納する。</a:t>
            </a:r>
            <a:endParaRPr lang="en-US" altLang="ja-JP" dirty="0" smtClean="0">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個別取込認定領域反映処理において、上書き削除対象を認定領域に反映し、</a:t>
            </a:r>
            <a:endParaRPr lang="en-US" altLang="ja-JP" dirty="0" smtClean="0">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個別取込結果テーブルから削除する。</a:t>
            </a:r>
            <a:endParaRPr lang="en-US" altLang="ja-JP" dirty="0">
              <a:latin typeface="Meiryo UI" panose="020B0604030504040204" pitchFamily="50" charset="-128"/>
              <a:ea typeface="Meiryo UI" panose="020B0604030504040204" pitchFamily="50" charset="-128"/>
            </a:endParaRPr>
          </a:p>
        </p:txBody>
      </p:sp>
      <p:sp>
        <p:nvSpPr>
          <p:cNvPr id="16" name="フローチャート: 磁気ディスク 15"/>
          <p:cNvSpPr/>
          <p:nvPr/>
        </p:nvSpPr>
        <p:spPr>
          <a:xfrm>
            <a:off x="6699045" y="1991423"/>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共通</a:t>
            </a:r>
            <a:endParaRPr kumimoji="1" lang="ja-JP" altLang="en-US" sz="1200" b="1" dirty="0">
              <a:solidFill>
                <a:schemeClr val="tx2">
                  <a:lumMod val="75000"/>
                  <a:lumOff val="25000"/>
                </a:schemeClr>
              </a:solidFill>
            </a:endParaRPr>
          </a:p>
        </p:txBody>
      </p:sp>
      <p:grpSp>
        <p:nvGrpSpPr>
          <p:cNvPr id="2" name="グループ化 1"/>
          <p:cNvGrpSpPr/>
          <p:nvPr/>
        </p:nvGrpSpPr>
        <p:grpSpPr>
          <a:xfrm>
            <a:off x="6694802" y="3526564"/>
            <a:ext cx="1273285" cy="764930"/>
            <a:chOff x="6800975" y="4122895"/>
            <a:chExt cx="1273285" cy="764930"/>
          </a:xfrm>
        </p:grpSpPr>
        <p:sp>
          <p:nvSpPr>
            <p:cNvPr id="21" name="フローチャート: 磁気ディスク 20"/>
            <p:cNvSpPr/>
            <p:nvPr/>
          </p:nvSpPr>
          <p:spPr>
            <a:xfrm>
              <a:off x="6969039" y="4290959"/>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endParaRPr kumimoji="1" lang="ja-JP" altLang="en-US" sz="1200" b="1" dirty="0">
                <a:solidFill>
                  <a:schemeClr val="tx2">
                    <a:lumMod val="75000"/>
                    <a:lumOff val="25000"/>
                  </a:schemeClr>
                </a:solidFill>
              </a:endParaRPr>
            </a:p>
          </p:txBody>
        </p:sp>
        <p:sp>
          <p:nvSpPr>
            <p:cNvPr id="20" name="フローチャート: 磁気ディスク 19"/>
            <p:cNvSpPr/>
            <p:nvPr/>
          </p:nvSpPr>
          <p:spPr>
            <a:xfrm>
              <a:off x="6885007" y="4206927"/>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endParaRPr kumimoji="1" lang="ja-JP" altLang="en-US" sz="1200" b="1" dirty="0">
                <a:solidFill>
                  <a:schemeClr val="tx2">
                    <a:lumMod val="75000"/>
                    <a:lumOff val="25000"/>
                  </a:schemeClr>
                </a:solidFill>
              </a:endParaRPr>
            </a:p>
          </p:txBody>
        </p:sp>
        <p:sp>
          <p:nvSpPr>
            <p:cNvPr id="17" name="フローチャート: 磁気ディスク 16"/>
            <p:cNvSpPr/>
            <p:nvPr/>
          </p:nvSpPr>
          <p:spPr>
            <a:xfrm>
              <a:off x="6800975" y="4122895"/>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取込結果</a:t>
              </a:r>
              <a:endParaRPr kumimoji="1" lang="ja-JP" altLang="en-US" sz="1200" b="1" dirty="0">
                <a:solidFill>
                  <a:schemeClr val="tx2">
                    <a:lumMod val="75000"/>
                    <a:lumOff val="25000"/>
                  </a:schemeClr>
                </a:solidFill>
              </a:endParaRPr>
            </a:p>
          </p:txBody>
        </p:sp>
      </p:grpSp>
      <p:graphicFrame>
        <p:nvGraphicFramePr>
          <p:cNvPr id="18" name="表 17"/>
          <p:cNvGraphicFramePr>
            <a:graphicFrameLocks noGrp="1"/>
          </p:cNvGraphicFramePr>
          <p:nvPr>
            <p:extLst>
              <p:ext uri="{D42A27DB-BD31-4B8C-83A1-F6EECF244321}">
                <p14:modId xmlns:p14="http://schemas.microsoft.com/office/powerpoint/2010/main" val="1765669103"/>
              </p:ext>
            </p:extLst>
          </p:nvPr>
        </p:nvGraphicFramePr>
        <p:xfrm>
          <a:off x="5734820" y="2686291"/>
          <a:ext cx="3739715" cy="689610"/>
        </p:xfrm>
        <a:graphic>
          <a:graphicData uri="http://schemas.openxmlformats.org/drawingml/2006/table">
            <a:tbl>
              <a:tblPr firstRow="1" bandRow="1">
                <a:tableStyleId>{5940675A-B579-460E-94D1-54222C63F5DA}</a:tableStyleId>
              </a:tblPr>
              <a:tblGrid>
                <a:gridCol w="90043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792725">
                  <a:extLst>
                    <a:ext uri="{9D8B030D-6E8A-4147-A177-3AD203B41FA5}">
                      <a16:colId xmlns:a16="http://schemas.microsoft.com/office/drawing/2014/main" val="4204393858"/>
                    </a:ext>
                  </a:extLst>
                </a:gridCol>
                <a:gridCol w="210775">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UID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sngStrike" baseline="0" dirty="0">
                          <a:solidFill>
                            <a:srgbClr val="FF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sngStrike" baseline="0" dirty="0">
                          <a:solidFill>
                            <a:srgbClr val="FF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sngStrike" baseline="0" dirty="0">
                          <a:solidFill>
                            <a:srgbClr val="FF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r" fontAlgn="ctr"/>
                      <a:r>
                        <a:rPr lang="en-US" altLang="ja-JP" sz="900" b="0" i="0" u="none" strike="sngStrike" baseline="0" dirty="0" smtClean="0">
                          <a:solidFill>
                            <a:srgbClr val="FF0000"/>
                          </a:solidFill>
                          <a:effectLst/>
                          <a:latin typeface="Meiryo UI" panose="020B0604030504040204" pitchFamily="50" charset="-128"/>
                          <a:ea typeface="Meiryo UI" panose="020B0604030504040204" pitchFamily="50" charset="-128"/>
                        </a:rPr>
                        <a:t>UID-1001-1</a:t>
                      </a:r>
                      <a:endParaRPr lang="en-US" altLang="ja-JP" sz="900" b="0" i="0" u="none" strike="sngStrike" baseline="0" dirty="0">
                        <a:solidFill>
                          <a:srgbClr val="FF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l" fontAlgn="ctr"/>
                      <a:r>
                        <a:rPr lang="ja-JP" altLang="en-US" sz="900" b="0" i="0" u="none" strike="sngStrike" baseline="0" dirty="0" smtClean="0">
                          <a:solidFill>
                            <a:srgbClr val="FF0000"/>
                          </a:solidFill>
                          <a:effectLst/>
                          <a:latin typeface="Meiryo UI" panose="020B0604030504040204" pitchFamily="50" charset="-128"/>
                          <a:ea typeface="Meiryo UI" panose="020B0604030504040204" pitchFamily="50" charset="-128"/>
                        </a:rPr>
                        <a:t>・・・</a:t>
                      </a:r>
                      <a:endParaRPr lang="ja-JP" altLang="en-US" sz="900" b="0" i="0" u="none" strike="sngStrike" baseline="0" dirty="0">
                        <a:solidFill>
                          <a:srgbClr val="FF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baseline="0" dirty="0" smtClean="0">
                          <a:solidFill>
                            <a:schemeClr val="tx1"/>
                          </a:solidFill>
                          <a:effectLst/>
                          <a:latin typeface="Meiryo UI" panose="020B0604030504040204" pitchFamily="50" charset="-128"/>
                          <a:ea typeface="Meiryo UI" panose="020B0604030504040204" pitchFamily="50" charset="-128"/>
                        </a:rPr>
                        <a:t>2</a:t>
                      </a:r>
                      <a:endParaRPr lang="en-US" altLang="ja-JP" sz="900" b="0" i="0" u="none" strike="noStrike" baseline="0" dirty="0">
                        <a:solidFill>
                          <a:schemeClr val="tx1"/>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baseline="0" dirty="0">
                          <a:solidFill>
                            <a:schemeClr val="tx1"/>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baseline="0" dirty="0" smtClean="0">
                          <a:solidFill>
                            <a:schemeClr val="tx1"/>
                          </a:solidFill>
                          <a:effectLst/>
                          <a:latin typeface="Meiryo UI" panose="020B0604030504040204" pitchFamily="50" charset="-128"/>
                          <a:ea typeface="Meiryo UI" panose="020B0604030504040204" pitchFamily="50" charset="-128"/>
                        </a:rPr>
                        <a:t>1002</a:t>
                      </a:r>
                      <a:endParaRPr lang="en-US" altLang="ja-JP" sz="900" b="0" i="0" u="none" strike="noStrike" baseline="0" dirty="0">
                        <a:solidFill>
                          <a:schemeClr val="tx1"/>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baseline="0" dirty="0" smtClean="0">
                          <a:solidFill>
                            <a:schemeClr val="tx1"/>
                          </a:solidFill>
                          <a:effectLst/>
                          <a:latin typeface="Meiryo UI" panose="020B0604030504040204" pitchFamily="50" charset="-128"/>
                          <a:ea typeface="Meiryo UI" panose="020B0604030504040204" pitchFamily="50" charset="-128"/>
                        </a:rPr>
                        <a:t>UID-1002-1</a:t>
                      </a:r>
                      <a:endParaRPr lang="en-US" altLang="ja-JP" sz="900" b="0" i="0" u="none" strike="noStrike" baseline="0" dirty="0">
                        <a:solidFill>
                          <a:schemeClr val="tx1"/>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baseline="0" dirty="0" smtClean="0">
                          <a:solidFill>
                            <a:schemeClr val="tx1"/>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2534079028"/>
                  </a:ext>
                </a:extLst>
              </a:tr>
            </a:tbl>
          </a:graphicData>
        </a:graphic>
      </p:graphicFrame>
      <p:graphicFrame>
        <p:nvGraphicFramePr>
          <p:cNvPr id="19" name="表 18"/>
          <p:cNvGraphicFramePr>
            <a:graphicFrameLocks noGrp="1"/>
          </p:cNvGraphicFramePr>
          <p:nvPr>
            <p:extLst>
              <p:ext uri="{D42A27DB-BD31-4B8C-83A1-F6EECF244321}">
                <p14:modId xmlns:p14="http://schemas.microsoft.com/office/powerpoint/2010/main" val="1394336657"/>
              </p:ext>
            </p:extLst>
          </p:nvPr>
        </p:nvGraphicFramePr>
        <p:xfrm>
          <a:off x="6118083" y="4394091"/>
          <a:ext cx="2973188" cy="689610"/>
        </p:xfrm>
        <a:graphic>
          <a:graphicData uri="http://schemas.openxmlformats.org/drawingml/2006/table">
            <a:tbl>
              <a:tblPr firstRow="1" bandRow="1">
                <a:tableStyleId>{5940675A-B579-460E-94D1-54222C63F5DA}</a:tableStyleId>
              </a:tblPr>
              <a:tblGrid>
                <a:gridCol w="90043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236973">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sngStrike" baseline="0" dirty="0" smtClean="0">
                          <a:solidFill>
                            <a:srgbClr val="FF0000"/>
                          </a:solidFill>
                          <a:effectLst/>
                          <a:latin typeface="Meiryo UI" panose="020B0604030504040204" pitchFamily="50" charset="-128"/>
                          <a:ea typeface="Meiryo UI" panose="020B0604030504040204" pitchFamily="50" charset="-128"/>
                        </a:rPr>
                        <a:t>1</a:t>
                      </a:r>
                      <a:endParaRPr lang="en-US" altLang="ja-JP" sz="900" b="0" i="0" u="none" strike="sngStrike" baseline="0" dirty="0">
                        <a:solidFill>
                          <a:srgbClr val="FF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sngStrike" baseline="0" dirty="0" smtClean="0">
                          <a:solidFill>
                            <a:srgbClr val="FF0000"/>
                          </a:solidFill>
                          <a:effectLst/>
                          <a:latin typeface="Meiryo UI" panose="020B0604030504040204" pitchFamily="50" charset="-128"/>
                          <a:ea typeface="Meiryo UI" panose="020B0604030504040204" pitchFamily="50" charset="-128"/>
                        </a:rPr>
                        <a:t>1</a:t>
                      </a:r>
                      <a:endParaRPr lang="en-US" altLang="ja-JP" sz="900" b="0" i="0" u="none" strike="sngStrike" baseline="0" dirty="0">
                        <a:solidFill>
                          <a:srgbClr val="FF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sngStrike" baseline="0" dirty="0" smtClean="0">
                          <a:solidFill>
                            <a:srgbClr val="FF0000"/>
                          </a:solidFill>
                          <a:effectLst/>
                          <a:latin typeface="Meiryo UI" panose="020B0604030504040204" pitchFamily="50" charset="-128"/>
                          <a:ea typeface="Meiryo UI" panose="020B0604030504040204" pitchFamily="50" charset="-128"/>
                        </a:rPr>
                        <a:t>1001</a:t>
                      </a:r>
                      <a:endParaRPr lang="en-US" altLang="ja-JP" sz="900" b="0" i="0" u="none" strike="sngStrike" baseline="0" dirty="0">
                        <a:solidFill>
                          <a:srgbClr val="FF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l" fontAlgn="ctr"/>
                      <a:r>
                        <a:rPr lang="ja-JP" altLang="en-US" sz="900" b="0" i="0" u="none" strike="sngStrike" baseline="0" dirty="0" smtClean="0">
                          <a:solidFill>
                            <a:srgbClr val="FF0000"/>
                          </a:solidFill>
                          <a:effectLst/>
                          <a:latin typeface="Meiryo UI" panose="020B0604030504040204" pitchFamily="50" charset="-128"/>
                          <a:ea typeface="Meiryo UI" panose="020B0604030504040204" pitchFamily="50" charset="-128"/>
                        </a:rPr>
                        <a:t>・・・</a:t>
                      </a:r>
                      <a:endParaRPr lang="ja-JP" altLang="en-US" sz="900" b="0" i="0" u="none" strike="sngStrike" baseline="0" dirty="0">
                        <a:solidFill>
                          <a:srgbClr val="FF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baseline="0" dirty="0" smtClean="0">
                          <a:solidFill>
                            <a:schemeClr val="tx1"/>
                          </a:solidFill>
                          <a:effectLst/>
                          <a:latin typeface="Meiryo UI" panose="020B0604030504040204" pitchFamily="50" charset="-128"/>
                          <a:ea typeface="Meiryo UI" panose="020B0604030504040204" pitchFamily="50" charset="-128"/>
                        </a:rPr>
                        <a:t>2</a:t>
                      </a:r>
                      <a:endParaRPr lang="en-US" altLang="ja-JP" sz="900" b="0" i="0" u="none" strike="noStrike" baseline="0" dirty="0">
                        <a:solidFill>
                          <a:schemeClr val="tx1"/>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baseline="0" dirty="0" smtClean="0">
                          <a:solidFill>
                            <a:schemeClr val="tx1"/>
                          </a:solidFill>
                          <a:effectLst/>
                          <a:latin typeface="Meiryo UI" panose="020B0604030504040204" pitchFamily="50" charset="-128"/>
                          <a:ea typeface="Meiryo UI" panose="020B0604030504040204" pitchFamily="50" charset="-128"/>
                        </a:rPr>
                        <a:t>1</a:t>
                      </a:r>
                      <a:endParaRPr lang="en-US" altLang="ja-JP" sz="900" b="0" i="0" u="none" strike="noStrike" baseline="0" dirty="0">
                        <a:solidFill>
                          <a:schemeClr val="tx1"/>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baseline="0" dirty="0" smtClean="0">
                          <a:solidFill>
                            <a:schemeClr val="tx1"/>
                          </a:solidFill>
                          <a:effectLst/>
                          <a:latin typeface="Meiryo UI" panose="020B0604030504040204" pitchFamily="50" charset="-128"/>
                          <a:ea typeface="Meiryo UI" panose="020B0604030504040204" pitchFamily="50" charset="-128"/>
                        </a:rPr>
                        <a:t>1002</a:t>
                      </a:r>
                      <a:endParaRPr lang="en-US" altLang="ja-JP" sz="900" b="0" i="0" u="none" strike="noStrike" baseline="0" dirty="0">
                        <a:solidFill>
                          <a:schemeClr val="tx1"/>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baseline="0" dirty="0" smtClean="0">
                          <a:solidFill>
                            <a:schemeClr val="tx1"/>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2534079028"/>
                  </a:ext>
                </a:extLst>
              </a:tr>
            </a:tbl>
          </a:graphicData>
        </a:graphic>
      </p:graphicFrame>
      <p:sp>
        <p:nvSpPr>
          <p:cNvPr id="15" name="フローチャート: 磁気ディスク 14"/>
          <p:cNvSpPr/>
          <p:nvPr/>
        </p:nvSpPr>
        <p:spPr>
          <a:xfrm>
            <a:off x="471443" y="5050168"/>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個別取込</a:t>
            </a:r>
            <a:endParaRPr kumimoji="1" lang="en-US" altLang="ja-JP" sz="1100" b="1" dirty="0" smtClean="0">
              <a:solidFill>
                <a:schemeClr val="tx2">
                  <a:lumMod val="75000"/>
                  <a:lumOff val="25000"/>
                </a:schemeClr>
              </a:solidFill>
            </a:endParaRPr>
          </a:p>
          <a:p>
            <a:pPr algn="ctr"/>
            <a:r>
              <a:rPr lang="ja-JP" altLang="en-US" sz="1100" b="1" dirty="0" smtClean="0">
                <a:solidFill>
                  <a:schemeClr val="tx2">
                    <a:lumMod val="75000"/>
                    <a:lumOff val="25000"/>
                  </a:schemeClr>
                </a:solidFill>
              </a:rPr>
              <a:t>上書き削除</a:t>
            </a:r>
            <a:r>
              <a:rPr lang="ja-JP" altLang="en-US" sz="1100" b="1" dirty="0">
                <a:solidFill>
                  <a:schemeClr val="tx2">
                    <a:lumMod val="75000"/>
                    <a:lumOff val="25000"/>
                  </a:schemeClr>
                </a:solidFill>
              </a:rPr>
              <a:t>対象</a:t>
            </a:r>
            <a:endParaRPr kumimoji="1" lang="en-US" altLang="ja-JP" sz="1100" b="1" dirty="0" smtClean="0">
              <a:solidFill>
                <a:schemeClr val="tx2">
                  <a:lumMod val="75000"/>
                  <a:lumOff val="25000"/>
                </a:schemeClr>
              </a:solidFill>
            </a:endParaRPr>
          </a:p>
        </p:txBody>
      </p:sp>
      <p:graphicFrame>
        <p:nvGraphicFramePr>
          <p:cNvPr id="23" name="表 22"/>
          <p:cNvGraphicFramePr>
            <a:graphicFrameLocks noGrp="1"/>
          </p:cNvGraphicFramePr>
          <p:nvPr>
            <p:extLst>
              <p:ext uri="{D42A27DB-BD31-4B8C-83A1-F6EECF244321}">
                <p14:modId xmlns:p14="http://schemas.microsoft.com/office/powerpoint/2010/main" val="2392097666"/>
              </p:ext>
            </p:extLst>
          </p:nvPr>
        </p:nvGraphicFramePr>
        <p:xfrm>
          <a:off x="4063402" y="5755015"/>
          <a:ext cx="900430" cy="549835"/>
        </p:xfrm>
        <a:graphic>
          <a:graphicData uri="http://schemas.openxmlformats.org/drawingml/2006/table">
            <a:tbl>
              <a:tblPr firstRow="1" bandRow="1">
                <a:tableStyleId>{5940675A-B579-460E-94D1-54222C63F5DA}</a:tableStyleId>
              </a:tblPr>
              <a:tblGrid>
                <a:gridCol w="900430">
                  <a:extLst>
                    <a:ext uri="{9D8B030D-6E8A-4147-A177-3AD203B41FA5}">
                      <a16:colId xmlns:a16="http://schemas.microsoft.com/office/drawing/2014/main" val="3176873360"/>
                    </a:ext>
                  </a:extLst>
                </a:gridCol>
              </a:tblGrid>
              <a:tr h="40315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extLst>
                  <a:ext uri="{0D108BD9-81ED-4DB2-BD59-A6C34878D82A}">
                    <a16:rowId xmlns:a16="http://schemas.microsoft.com/office/drawing/2014/main" val="3652253498"/>
                  </a:ext>
                </a:extLst>
              </a:tr>
            </a:tbl>
          </a:graphicData>
        </a:graphic>
      </p:graphicFrame>
      <p:sp>
        <p:nvSpPr>
          <p:cNvPr id="33" name="フローチャート: 磁気ディスク 32"/>
          <p:cNvSpPr/>
          <p:nvPr/>
        </p:nvSpPr>
        <p:spPr>
          <a:xfrm>
            <a:off x="3961007" y="5046242"/>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zh-TW" sz="1100" b="1" dirty="0">
                <a:solidFill>
                  <a:schemeClr val="tx2">
                    <a:lumMod val="75000"/>
                    <a:lumOff val="25000"/>
                  </a:schemeClr>
                </a:solidFill>
              </a:rPr>
              <a:t>MML</a:t>
            </a:r>
            <a:r>
              <a:rPr lang="zh-TW" altLang="en-US" sz="1100" b="1" dirty="0">
                <a:solidFill>
                  <a:schemeClr val="tx2">
                    <a:lumMod val="75000"/>
                    <a:lumOff val="25000"/>
                  </a:schemeClr>
                </a:solidFill>
              </a:rPr>
              <a:t>個別</a:t>
            </a:r>
            <a:r>
              <a:rPr lang="zh-TW" altLang="en-US" sz="1100" b="1" dirty="0" smtClean="0">
                <a:solidFill>
                  <a:schemeClr val="tx2">
                    <a:lumMod val="75000"/>
                    <a:lumOff val="25000"/>
                  </a:schemeClr>
                </a:solidFill>
              </a:rPr>
              <a:t>取込</a:t>
            </a:r>
            <a:endParaRPr lang="zh-TW" altLang="en-US" sz="1100" b="1" dirty="0">
              <a:solidFill>
                <a:schemeClr val="tx2">
                  <a:lumMod val="75000"/>
                  <a:lumOff val="25000"/>
                </a:schemeClr>
              </a:solidFill>
            </a:endParaRPr>
          </a:p>
          <a:p>
            <a:pPr algn="ctr"/>
            <a:r>
              <a:rPr lang="ja-JP" altLang="en-US" sz="1100" b="1" dirty="0" smtClean="0">
                <a:solidFill>
                  <a:schemeClr val="tx2">
                    <a:lumMod val="75000"/>
                    <a:lumOff val="25000"/>
                  </a:schemeClr>
                </a:solidFill>
              </a:rPr>
              <a:t>上書き</a:t>
            </a:r>
            <a:r>
              <a:rPr lang="zh-TW" altLang="en-US" sz="1100" b="1" dirty="0" smtClean="0">
                <a:solidFill>
                  <a:schemeClr val="tx2">
                    <a:lumMod val="75000"/>
                    <a:lumOff val="25000"/>
                  </a:schemeClr>
                </a:solidFill>
              </a:rPr>
              <a:t>削除</a:t>
            </a:r>
            <a:r>
              <a:rPr lang="zh-TW" altLang="en-US" sz="1100" b="1" dirty="0">
                <a:solidFill>
                  <a:schemeClr val="tx2">
                    <a:lumMod val="75000"/>
                    <a:lumOff val="25000"/>
                  </a:schemeClr>
                </a:solidFill>
              </a:rPr>
              <a:t>対象</a:t>
            </a:r>
            <a:endParaRPr kumimoji="1" lang="ja-JP" altLang="en-US" sz="1200" b="1" dirty="0">
              <a:solidFill>
                <a:schemeClr val="tx2">
                  <a:lumMod val="75000"/>
                  <a:lumOff val="25000"/>
                </a:schemeClr>
              </a:solidFill>
            </a:endParaRPr>
          </a:p>
        </p:txBody>
      </p:sp>
      <p:cxnSp>
        <p:nvCxnSpPr>
          <p:cNvPr id="34" name="カギ線コネクタ 76"/>
          <p:cNvCxnSpPr>
            <a:stCxn id="28" idx="3"/>
            <a:endCxn id="23" idx="1"/>
          </p:cNvCxnSpPr>
          <p:nvPr/>
        </p:nvCxnSpPr>
        <p:spPr>
          <a:xfrm>
            <a:off x="1473846" y="6029931"/>
            <a:ext cx="2589556" cy="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カギ線コネクタ 34"/>
          <p:cNvCxnSpPr>
            <a:stCxn id="23" idx="3"/>
            <a:endCxn id="18" idx="1"/>
          </p:cNvCxnSpPr>
          <p:nvPr/>
        </p:nvCxnSpPr>
        <p:spPr>
          <a:xfrm flipV="1">
            <a:off x="4963832" y="3031096"/>
            <a:ext cx="770988" cy="2998836"/>
          </a:xfrm>
          <a:prstGeom prst="bentConnector3">
            <a:avLst>
              <a:gd name="adj1" fmla="val 50000"/>
            </a:avLst>
          </a:prstGeom>
          <a:ln w="3175">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39" name="カギ線コネクタ 38"/>
          <p:cNvCxnSpPr>
            <a:stCxn id="23" idx="3"/>
            <a:endCxn id="19" idx="1"/>
          </p:cNvCxnSpPr>
          <p:nvPr/>
        </p:nvCxnSpPr>
        <p:spPr>
          <a:xfrm flipV="1">
            <a:off x="4963832" y="4738896"/>
            <a:ext cx="1154251" cy="1291036"/>
          </a:xfrm>
          <a:prstGeom prst="bentConnector3">
            <a:avLst>
              <a:gd name="adj1" fmla="val 33712"/>
            </a:avLst>
          </a:prstGeom>
          <a:ln w="3175">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43" name="テキスト ボックス 42"/>
          <p:cNvSpPr txBox="1"/>
          <p:nvPr/>
        </p:nvSpPr>
        <p:spPr>
          <a:xfrm>
            <a:off x="5472891" y="5485140"/>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MML</a:t>
            </a:r>
            <a:r>
              <a:rPr lang="ja-JP" altLang="en-US" sz="1050" kern="0" dirty="0" smtClean="0">
                <a:solidFill>
                  <a:srgbClr val="404040"/>
                </a:solidFill>
                <a:latin typeface="Meiryo UI" panose="020B0604030504040204" pitchFamily="50" charset="-128"/>
                <a:ea typeface="Meiryo UI" panose="020B0604030504040204" pitchFamily="50" charset="-128"/>
              </a:rPr>
              <a:t>個別取込 上書き削除対象テーブルに登録されている</a:t>
            </a:r>
            <a:r>
              <a:rPr lang="en-US" altLang="ja-JP" sz="1050" kern="0" dirty="0" smtClean="0">
                <a:solidFill>
                  <a:srgbClr val="404040"/>
                </a:solidFill>
                <a:latin typeface="Meiryo UI" panose="020B0604030504040204" pitchFamily="50" charset="-128"/>
                <a:ea typeface="Meiryo UI" panose="020B0604030504040204" pitchFamily="50" charset="-128"/>
              </a:rPr>
              <a:t>zip_no</a:t>
            </a:r>
            <a:r>
              <a:rPr lang="ja-JP" altLang="en-US" sz="1050" kern="0" dirty="0" smtClean="0">
                <a:solidFill>
                  <a:srgbClr val="404040"/>
                </a:solidFill>
                <a:latin typeface="Meiryo UI" panose="020B0604030504040204" pitchFamily="50" charset="-128"/>
                <a:ea typeface="Meiryo UI" panose="020B0604030504040204" pitchFamily="50" charset="-128"/>
              </a:rPr>
              <a:t>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レコードを</a:t>
            </a:r>
            <a:r>
              <a:rPr lang="en-US" altLang="ja-JP" sz="1050" kern="0" dirty="0" smtClean="0">
                <a:solidFill>
                  <a:srgbClr val="404040"/>
                </a:solidFill>
                <a:latin typeface="Meiryo UI" panose="020B0604030504040204" pitchFamily="50" charset="-128"/>
                <a:ea typeface="Meiryo UI" panose="020B0604030504040204" pitchFamily="50" charset="-128"/>
              </a:rPr>
              <a:t>MML</a:t>
            </a:r>
            <a:r>
              <a:rPr lang="ja-JP" altLang="en-US" sz="1050" kern="0" dirty="0" smtClean="0">
                <a:solidFill>
                  <a:srgbClr val="404040"/>
                </a:solidFill>
                <a:latin typeface="Meiryo UI" panose="020B0604030504040204" pitchFamily="50" charset="-128"/>
                <a:ea typeface="Meiryo UI" panose="020B0604030504040204" pitchFamily="50" charset="-128"/>
              </a:rPr>
              <a:t>個別取込結果テーブルから削除する。</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24" name="テキスト ボックス 23"/>
          <p:cNvSpPr txBox="1"/>
          <p:nvPr/>
        </p:nvSpPr>
        <p:spPr>
          <a:xfrm>
            <a:off x="1637868" y="4911304"/>
            <a:ext cx="1028988" cy="269875"/>
          </a:xfrm>
          <a:prstGeom prst="rect">
            <a:avLst/>
          </a:prstGeom>
          <a:noFill/>
        </p:spPr>
        <p:txBody>
          <a:bodyPr wrap="none" lIns="0" rIns="0" rtlCol="0">
            <a:noAutofit/>
          </a:bodyPr>
          <a:lstStyle/>
          <a:p>
            <a:pPr defTabSz="895327">
              <a:defRPr/>
            </a:pPr>
            <a:r>
              <a:rPr lang="en-US" altLang="ja-JP" sz="1050" kern="0" dirty="0">
                <a:solidFill>
                  <a:srgbClr val="404040"/>
                </a:solidFill>
                <a:latin typeface="Meiryo UI" panose="020B0604030504040204" pitchFamily="50" charset="-128"/>
                <a:ea typeface="Meiryo UI" panose="020B0604030504040204" pitchFamily="50" charset="-128"/>
              </a:rPr>
              <a:t>MML</a:t>
            </a:r>
            <a:r>
              <a:rPr lang="ja-JP" altLang="en-US" sz="1050" kern="0" dirty="0">
                <a:solidFill>
                  <a:srgbClr val="404040"/>
                </a:solidFill>
                <a:latin typeface="Meiryo UI" panose="020B0604030504040204" pitchFamily="50" charset="-128"/>
                <a:ea typeface="Meiryo UI" panose="020B0604030504040204" pitchFamily="50" charset="-128"/>
              </a:rPr>
              <a:t>個別</a:t>
            </a:r>
            <a:r>
              <a:rPr lang="ja-JP" altLang="en-US" sz="1050" kern="0" dirty="0" smtClean="0">
                <a:solidFill>
                  <a:srgbClr val="404040"/>
                </a:solidFill>
                <a:latin typeface="Meiryo UI" panose="020B0604030504040204" pitchFamily="50" charset="-128"/>
                <a:ea typeface="Meiryo UI" panose="020B0604030504040204" pitchFamily="50" charset="-128"/>
              </a:rPr>
              <a:t>取込 </a:t>
            </a:r>
            <a:r>
              <a:rPr lang="ja-JP" altLang="en-US" sz="1050" kern="0" dirty="0">
                <a:solidFill>
                  <a:srgbClr val="404040"/>
                </a:solidFill>
                <a:latin typeface="Meiryo UI" panose="020B0604030504040204" pitchFamily="50" charset="-128"/>
                <a:ea typeface="Meiryo UI" panose="020B0604030504040204" pitchFamily="50" charset="-128"/>
              </a:rPr>
              <a:t>上書き</a:t>
            </a:r>
            <a:r>
              <a:rPr lang="ja-JP" altLang="en-US" sz="1050" kern="0" dirty="0" smtClean="0">
                <a:solidFill>
                  <a:srgbClr val="404040"/>
                </a:solidFill>
                <a:latin typeface="Meiryo UI" panose="020B0604030504040204" pitchFamily="50" charset="-128"/>
                <a:ea typeface="Meiryo UI" panose="020B0604030504040204" pitchFamily="50" charset="-128"/>
              </a:rPr>
              <a:t>削除対象テーブルに</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登録されている</a:t>
            </a:r>
            <a:r>
              <a:rPr lang="en-US" altLang="ja-JP" sz="1050" kern="0" dirty="0" smtClean="0">
                <a:solidFill>
                  <a:srgbClr val="404040"/>
                </a:solidFill>
                <a:latin typeface="Meiryo UI" panose="020B0604030504040204" pitchFamily="50" charset="-128"/>
                <a:ea typeface="Meiryo UI" panose="020B0604030504040204" pitchFamily="50" charset="-128"/>
              </a:rPr>
              <a:t>zip_no</a:t>
            </a:r>
            <a:r>
              <a:rPr lang="ja-JP" altLang="en-US" sz="1050" kern="0" dirty="0" smtClean="0">
                <a:solidFill>
                  <a:srgbClr val="404040"/>
                </a:solidFill>
                <a:latin typeface="Meiryo UI" panose="020B0604030504040204" pitchFamily="50" charset="-128"/>
                <a:ea typeface="Meiryo UI" panose="020B0604030504040204" pitchFamily="50" charset="-128"/>
              </a:rPr>
              <a:t>を抽出</a:t>
            </a:r>
            <a:r>
              <a:rPr lang="ja-JP" altLang="en-US" sz="1050" kern="0" dirty="0">
                <a:solidFill>
                  <a:srgbClr val="404040"/>
                </a:solidFill>
                <a:latin typeface="Meiryo UI" panose="020B0604030504040204" pitchFamily="50" charset="-128"/>
                <a:ea typeface="Meiryo UI" panose="020B0604030504040204" pitchFamily="50" charset="-128"/>
              </a:rPr>
              <a:t>し</a:t>
            </a:r>
            <a:r>
              <a:rPr lang="ja-JP" altLang="en-US" sz="1050" kern="0" dirty="0" smtClean="0">
                <a:solidFill>
                  <a:srgbClr val="404040"/>
                </a:solidFill>
                <a:latin typeface="Meiryo UI" panose="020B0604030504040204" pitchFamily="50" charset="-128"/>
                <a:ea typeface="Meiryo UI" panose="020B0604030504040204" pitchFamily="50" charset="-128"/>
              </a:rPr>
              <a:t>、</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認定領域の</a:t>
            </a:r>
            <a:r>
              <a:rPr lang="en-US" altLang="ja-JP" sz="1050" kern="0" dirty="0" smtClean="0">
                <a:solidFill>
                  <a:srgbClr val="404040"/>
                </a:solidFill>
                <a:latin typeface="Meiryo UI" panose="020B0604030504040204" pitchFamily="50" charset="-128"/>
                <a:ea typeface="Meiryo UI" panose="020B0604030504040204" pitchFamily="50" charset="-128"/>
              </a:rPr>
              <a:t>MML</a:t>
            </a:r>
            <a:r>
              <a:rPr lang="ja-JP" altLang="en-US" sz="1050" kern="0" dirty="0" smtClean="0">
                <a:solidFill>
                  <a:srgbClr val="404040"/>
                </a:solidFill>
                <a:latin typeface="Meiryo UI" panose="020B0604030504040204" pitchFamily="50" charset="-128"/>
                <a:ea typeface="Meiryo UI" panose="020B0604030504040204" pitchFamily="50" charset="-128"/>
              </a:rPr>
              <a:t>個別取込</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上書き取込削除対象テーブルに格納する。</a:t>
            </a:r>
            <a:endParaRPr lang="ja-JP" altLang="en-US" sz="1050" kern="0" dirty="0">
              <a:solidFill>
                <a:srgbClr val="404040"/>
              </a:solidFill>
              <a:latin typeface="Meiryo UI" panose="020B0604030504040204" pitchFamily="50" charset="-128"/>
              <a:ea typeface="Meiryo UI" panose="020B0604030504040204" pitchFamily="50" charset="-128"/>
            </a:endParaRPr>
          </a:p>
        </p:txBody>
      </p:sp>
      <p:graphicFrame>
        <p:nvGraphicFramePr>
          <p:cNvPr id="28" name="表 27"/>
          <p:cNvGraphicFramePr>
            <a:graphicFrameLocks noGrp="1"/>
          </p:cNvGraphicFramePr>
          <p:nvPr>
            <p:extLst>
              <p:ext uri="{D42A27DB-BD31-4B8C-83A1-F6EECF244321}">
                <p14:modId xmlns:p14="http://schemas.microsoft.com/office/powerpoint/2010/main" val="1248037193"/>
              </p:ext>
            </p:extLst>
          </p:nvPr>
        </p:nvGraphicFramePr>
        <p:xfrm>
          <a:off x="573416" y="5755014"/>
          <a:ext cx="900430" cy="549835"/>
        </p:xfrm>
        <a:graphic>
          <a:graphicData uri="http://schemas.openxmlformats.org/drawingml/2006/table">
            <a:tbl>
              <a:tblPr firstRow="1" bandRow="1">
                <a:tableStyleId>{5940675A-B579-460E-94D1-54222C63F5DA}</a:tableStyleId>
              </a:tblPr>
              <a:tblGrid>
                <a:gridCol w="900430">
                  <a:extLst>
                    <a:ext uri="{9D8B030D-6E8A-4147-A177-3AD203B41FA5}">
                      <a16:colId xmlns:a16="http://schemas.microsoft.com/office/drawing/2014/main" val="3176873360"/>
                    </a:ext>
                  </a:extLst>
                </a:gridCol>
              </a:tblGrid>
              <a:tr h="40315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extLst>
                  <a:ext uri="{0D108BD9-81ED-4DB2-BD59-A6C34878D82A}">
                    <a16:rowId xmlns:a16="http://schemas.microsoft.com/office/drawing/2014/main" val="3652253498"/>
                  </a:ext>
                </a:extLst>
              </a:tr>
            </a:tbl>
          </a:graphicData>
        </a:graphic>
      </p:graphicFrame>
      <p:sp>
        <p:nvSpPr>
          <p:cNvPr id="36" name="フローチャート: 磁気ディスク 35"/>
          <p:cNvSpPr/>
          <p:nvPr/>
        </p:nvSpPr>
        <p:spPr>
          <a:xfrm>
            <a:off x="1868809" y="1991656"/>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ファイル</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管理</a:t>
            </a:r>
            <a:endParaRPr kumimoji="1" lang="en-US" altLang="ja-JP" sz="1100" b="1" dirty="0" smtClean="0">
              <a:solidFill>
                <a:schemeClr val="tx2">
                  <a:lumMod val="75000"/>
                  <a:lumOff val="25000"/>
                </a:schemeClr>
              </a:solidFill>
            </a:endParaRPr>
          </a:p>
        </p:txBody>
      </p:sp>
      <p:graphicFrame>
        <p:nvGraphicFramePr>
          <p:cNvPr id="37" name="表 36"/>
          <p:cNvGraphicFramePr>
            <a:graphicFrameLocks noGrp="1"/>
          </p:cNvGraphicFramePr>
          <p:nvPr>
            <p:extLst>
              <p:ext uri="{D42A27DB-BD31-4B8C-83A1-F6EECF244321}">
                <p14:modId xmlns:p14="http://schemas.microsoft.com/office/powerpoint/2010/main" val="1477865588"/>
              </p:ext>
            </p:extLst>
          </p:nvPr>
        </p:nvGraphicFramePr>
        <p:xfrm>
          <a:off x="317080" y="2696502"/>
          <a:ext cx="4207827" cy="836295"/>
        </p:xfrm>
        <a:graphic>
          <a:graphicData uri="http://schemas.openxmlformats.org/drawingml/2006/table">
            <a:tbl>
              <a:tblPr firstRow="1" bandRow="1">
                <a:tableStyleId>{5940675A-B579-460E-94D1-54222C63F5DA}</a:tableStyleId>
              </a:tblPr>
              <a:tblGrid>
                <a:gridCol w="90043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1249363">
                  <a:extLst>
                    <a:ext uri="{9D8B030D-6E8A-4147-A177-3AD203B41FA5}">
                      <a16:colId xmlns:a16="http://schemas.microsoft.com/office/drawing/2014/main" val="3459519942"/>
                    </a:ext>
                  </a:extLst>
                </a:gridCol>
                <a:gridCol w="222249">
                  <a:extLst>
                    <a:ext uri="{9D8B030D-6E8A-4147-A177-3AD203B41FA5}">
                      <a16:colId xmlns:a16="http://schemas.microsoft.com/office/drawing/2014/main" val="1854704818"/>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ステータスフラグ</a:t>
                      </a:r>
                    </a:p>
                  </a:txBody>
                  <a:tcPr marL="9525" marR="9525" marT="9525" marB="0"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sngStrike" baseline="0" dirty="0">
                          <a:solidFill>
                            <a:srgbClr val="FF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sngStrike" baseline="0" dirty="0">
                          <a:solidFill>
                            <a:srgbClr val="FF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sngStrike" baseline="0" dirty="0">
                          <a:solidFill>
                            <a:srgbClr val="FF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en-US" altLang="ja-JP" sz="900" b="0" i="0" u="none" strike="sngStrike" baseline="0" dirty="0">
                          <a:solidFill>
                            <a:srgbClr val="FF0000"/>
                          </a:solidFill>
                          <a:effectLst/>
                          <a:latin typeface="Meiryo UI" panose="020B0604030504040204" pitchFamily="50" charset="-128"/>
                          <a:ea typeface="Meiryo UI" panose="020B0604030504040204" pitchFamily="50" charset="-128"/>
                        </a:rPr>
                        <a:t>1</a:t>
                      </a:r>
                      <a:r>
                        <a:rPr lang="ja-JP" altLang="en-US" sz="900" b="0" i="0" u="none" strike="sngStrike" baseline="0" dirty="0">
                          <a:solidFill>
                            <a:srgbClr val="FF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tc>
                  <a:txBody>
                    <a:bodyPr/>
                    <a:lstStyle/>
                    <a:p>
                      <a:pPr algn="l" fontAlgn="ctr"/>
                      <a:r>
                        <a:rPr lang="ja-JP" altLang="en-US" sz="900" b="0" i="0" u="none" strike="sngStrike" baseline="0" dirty="0" smtClean="0">
                          <a:solidFill>
                            <a:srgbClr val="FF0000"/>
                          </a:solidFill>
                          <a:effectLst/>
                          <a:latin typeface="Meiryo UI" panose="020B0604030504040204" pitchFamily="50" charset="-128"/>
                          <a:ea typeface="Meiryo UI" panose="020B0604030504040204" pitchFamily="50" charset="-128"/>
                        </a:rPr>
                        <a:t>・・・</a:t>
                      </a:r>
                      <a:endParaRPr lang="ja-JP" altLang="en-US" sz="900" b="0" i="0" u="none" strike="sngStrike" baseline="0" dirty="0">
                        <a:solidFill>
                          <a:srgbClr val="FF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2</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1002</a:t>
                      </a: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chemeClr val="tx1"/>
                          </a:solidFill>
                          <a:effectLst/>
                          <a:latin typeface="Meiryo UI" panose="020B0604030504040204" pitchFamily="50" charset="-128"/>
                          <a:ea typeface="Meiryo UI" panose="020B0604030504040204" pitchFamily="50" charset="-128"/>
                        </a:rPr>
                        <a:t>2</a:t>
                      </a:r>
                      <a:r>
                        <a:rPr lang="ja-JP" altLang="en-US" sz="900" b="0" i="0" u="none" strike="noStrike" dirty="0" smtClean="0">
                          <a:solidFill>
                            <a:schemeClr val="tx1"/>
                          </a:solidFill>
                          <a:effectLst/>
                          <a:latin typeface="Meiryo UI" panose="020B0604030504040204" pitchFamily="50" charset="-128"/>
                          <a:ea typeface="Meiryo UI" panose="020B0604030504040204" pitchFamily="50" charset="-128"/>
                        </a:rPr>
                        <a:t>（ファイル読込対象外）</a:t>
                      </a:r>
                    </a:p>
                  </a:txBody>
                  <a:tcPr marL="9525" marR="9525"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3771006814"/>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3</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1003</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（ファイル読込対象外）</a:t>
                      </a:r>
                    </a:p>
                  </a:txBody>
                  <a:tcPr marL="9525" marR="9525"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4017725446"/>
                  </a:ext>
                </a:extLst>
              </a:tr>
            </a:tbl>
          </a:graphicData>
        </a:graphic>
      </p:graphicFrame>
      <p:cxnSp>
        <p:nvCxnSpPr>
          <p:cNvPr id="44" name="カギ線コネクタ 43"/>
          <p:cNvCxnSpPr>
            <a:stCxn id="46" idx="3"/>
            <a:endCxn id="15" idx="1"/>
          </p:cNvCxnSpPr>
          <p:nvPr/>
        </p:nvCxnSpPr>
        <p:spPr>
          <a:xfrm flipH="1">
            <a:off x="1023631" y="3171069"/>
            <a:ext cx="3501276" cy="1879099"/>
          </a:xfrm>
          <a:prstGeom prst="bentConnector4">
            <a:avLst>
              <a:gd name="adj1" fmla="val -6529"/>
              <a:gd name="adj2" fmla="val 52310"/>
            </a:avLst>
          </a:prstGeom>
          <a:ln w="3175">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46" name="正方形/長方形 45"/>
          <p:cNvSpPr/>
          <p:nvPr/>
        </p:nvSpPr>
        <p:spPr>
          <a:xfrm>
            <a:off x="293391" y="3084259"/>
            <a:ext cx="4231516" cy="173619"/>
          </a:xfrm>
          <a:prstGeom prst="rect">
            <a:avLst/>
          </a:prstGeom>
          <a:noFill/>
          <a:ln w="25400">
            <a:solidFill>
              <a:srgbClr val="FF000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653" dirty="0">
              <a:solidFill>
                <a:schemeClr val="tx1"/>
              </a:solidFill>
            </a:endParaRPr>
          </a:p>
        </p:txBody>
      </p:sp>
      <p:sp>
        <p:nvSpPr>
          <p:cNvPr id="30" name="フローチャート: データ 29"/>
          <p:cNvSpPr/>
          <p:nvPr/>
        </p:nvSpPr>
        <p:spPr>
          <a:xfrm>
            <a:off x="2229166" y="5750206"/>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上書き削除対象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zip_no</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49" name="テキスト ボックス 48"/>
          <p:cNvSpPr txBox="1"/>
          <p:nvPr/>
        </p:nvSpPr>
        <p:spPr>
          <a:xfrm>
            <a:off x="1637868" y="3719280"/>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上書き削除対象の</a:t>
            </a:r>
            <a:r>
              <a:rPr lang="en-US" altLang="ja-JP" sz="1050" kern="0" dirty="0" smtClean="0">
                <a:solidFill>
                  <a:srgbClr val="404040"/>
                </a:solidFill>
                <a:latin typeface="Meiryo UI" panose="020B0604030504040204" pitchFamily="50" charset="-128"/>
                <a:ea typeface="Meiryo UI" panose="020B0604030504040204" pitchFamily="50" charset="-128"/>
              </a:rPr>
              <a:t>zip_no</a:t>
            </a:r>
            <a:r>
              <a:rPr lang="ja-JP" altLang="en-US" sz="1050" kern="0" dirty="0" smtClean="0">
                <a:solidFill>
                  <a:srgbClr val="404040"/>
                </a:solidFill>
                <a:latin typeface="Meiryo UI" panose="020B0604030504040204" pitchFamily="50" charset="-128"/>
                <a:ea typeface="Meiryo UI" panose="020B0604030504040204" pitchFamily="50" charset="-128"/>
              </a:rPr>
              <a:t>を</a:t>
            </a:r>
            <a:r>
              <a:rPr lang="en-US" altLang="ja-JP" sz="1050" kern="0" dirty="0" smtClean="0">
                <a:solidFill>
                  <a:srgbClr val="404040"/>
                </a:solidFill>
                <a:latin typeface="Meiryo UI" panose="020B0604030504040204" pitchFamily="50" charset="-128"/>
                <a:ea typeface="Meiryo UI" panose="020B0604030504040204" pitchFamily="50" charset="-128"/>
              </a:rPr>
              <a:t>MML</a:t>
            </a:r>
            <a:r>
              <a:rPr lang="ja-JP" altLang="en-US" sz="1050" kern="0" dirty="0" smtClean="0">
                <a:solidFill>
                  <a:srgbClr val="404040"/>
                </a:solidFill>
                <a:latin typeface="Meiryo UI" panose="020B0604030504040204" pitchFamily="50" charset="-128"/>
                <a:ea typeface="Meiryo UI" panose="020B0604030504040204" pitchFamily="50" charset="-128"/>
              </a:rPr>
              <a:t>個別取込</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上書き取込削除対象テーブルに格納する。</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50" name="テキスト ボックス 49"/>
          <p:cNvSpPr txBox="1"/>
          <p:nvPr/>
        </p:nvSpPr>
        <p:spPr>
          <a:xfrm>
            <a:off x="3292632" y="2184353"/>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上書き削除対象を</a:t>
            </a:r>
            <a:r>
              <a:rPr lang="en-US" altLang="ja-JP" sz="1050" kern="0" dirty="0" smtClean="0">
                <a:solidFill>
                  <a:srgbClr val="404040"/>
                </a:solidFill>
                <a:latin typeface="Meiryo UI" panose="020B0604030504040204" pitchFamily="50" charset="-128"/>
                <a:ea typeface="Meiryo UI" panose="020B0604030504040204" pitchFamily="50" charset="-128"/>
              </a:rPr>
              <a:t>MML</a:t>
            </a:r>
            <a:r>
              <a:rPr lang="ja-JP" altLang="en-US" sz="1050" kern="0" dirty="0" smtClean="0">
                <a:solidFill>
                  <a:srgbClr val="404040"/>
                </a:solidFill>
                <a:latin typeface="Meiryo UI" panose="020B0604030504040204" pitchFamily="50" charset="-128"/>
                <a:ea typeface="Meiryo UI" panose="020B0604030504040204" pitchFamily="50" charset="-128"/>
              </a:rPr>
              <a:t>個別取込</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管理テーブルから削除する。</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198907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参考</a:t>
            </a:r>
            <a:r>
              <a:rPr lang="ja-JP" altLang="en-US" dirty="0" smtClean="0">
                <a:latin typeface="Meiryo UI" panose="020B0604030504040204" pitchFamily="50" charset="-128"/>
                <a:ea typeface="Meiryo UI" panose="020B0604030504040204" pitchFamily="50" charset="-128"/>
              </a:rPr>
              <a:t>資料</a:t>
            </a:r>
            <a:r>
              <a:rPr lang="en-US" altLang="ja-JP" dirty="0" smtClean="0">
                <a:latin typeface="Meiryo UI" panose="020B0604030504040204" pitchFamily="50" charset="-128"/>
                <a:ea typeface="Meiryo UI" panose="020B0604030504040204" pitchFamily="50" charset="-128"/>
              </a:rPr>
              <a:t>1】</a:t>
            </a:r>
            <a:br>
              <a:rPr lang="en-US" altLang="ja-JP" dirty="0" smtClean="0">
                <a:latin typeface="Meiryo UI" panose="020B0604030504040204" pitchFamily="50" charset="-128"/>
                <a:ea typeface="Meiryo UI" panose="020B0604030504040204" pitchFamily="50" charset="-128"/>
              </a:rPr>
            </a:br>
            <a:r>
              <a:rPr lang="en-US" altLang="ja-JP" dirty="0" smtClean="0">
                <a:latin typeface="Meiryo UI" panose="020B0604030504040204" pitchFamily="50" charset="-128"/>
                <a:ea typeface="Meiryo UI" panose="020B0604030504040204" pitchFamily="50" charset="-128"/>
              </a:rPr>
              <a:t/>
            </a:r>
            <a:br>
              <a:rPr lang="en-US" altLang="ja-JP" dirty="0" smtClean="0">
                <a:latin typeface="Meiryo UI" panose="020B0604030504040204" pitchFamily="50" charset="-128"/>
                <a:ea typeface="Meiryo UI" panose="020B0604030504040204" pitchFamily="50" charset="-128"/>
              </a:rPr>
            </a:br>
            <a:r>
              <a:rPr lang="ja-JP" altLang="en-US" dirty="0" smtClean="0">
                <a:latin typeface="Meiryo UI" panose="020B0604030504040204" pitchFamily="50" charset="-128"/>
                <a:ea typeface="Meiryo UI" panose="020B0604030504040204" pitchFamily="50" charset="-128"/>
              </a:rPr>
              <a:t>エラー患者情報データ作成処理</a:t>
            </a:r>
            <a:r>
              <a:rPr lang="en-US" altLang="ja-JP" dirty="0" smtClean="0">
                <a:latin typeface="Meiryo UI" panose="020B0604030504040204" pitchFamily="50" charset="-128"/>
                <a:ea typeface="Meiryo UI" panose="020B0604030504040204" pitchFamily="50" charset="-128"/>
              </a:rPr>
              <a:t/>
            </a:r>
            <a:br>
              <a:rPr lang="en-US" altLang="ja-JP" dirty="0" smtClean="0">
                <a:latin typeface="Meiryo UI" panose="020B0604030504040204" pitchFamily="50" charset="-128"/>
                <a:ea typeface="Meiryo UI" panose="020B0604030504040204" pitchFamily="50" charset="-128"/>
              </a:rPr>
            </a:br>
            <a:r>
              <a:rPr lang="ja-JP" altLang="en-US" dirty="0" smtClean="0">
                <a:latin typeface="Meiryo UI" panose="020B0604030504040204" pitchFamily="50" charset="-128"/>
                <a:ea typeface="Meiryo UI" panose="020B0604030504040204" pitchFamily="50" charset="-128"/>
              </a:rPr>
              <a:t>改修前の仕様説明</a:t>
            </a:r>
            <a:endParaRPr kumimoji="1" lang="ja-JP" altLang="en-US" dirty="0"/>
          </a:p>
        </p:txBody>
      </p:sp>
    </p:spTree>
    <p:extLst>
      <p:ext uri="{BB962C8B-B14F-4D97-AF65-F5344CB8AC3E}">
        <p14:creationId xmlns:p14="http://schemas.microsoft.com/office/powerpoint/2010/main" val="225000445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611729" y="1886485"/>
            <a:ext cx="6622256" cy="4514850"/>
          </a:xfrm>
          <a:prstGeom prst="rect">
            <a:avLst/>
          </a:prstGeom>
          <a:ln>
            <a:solidFill>
              <a:schemeClr val="tx1"/>
            </a:solidFill>
          </a:ln>
        </p:spPr>
      </p:pic>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データマート作成機能の全体像</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データマート作成機能では、まず二次利用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から分析に必要な断面を固定化するために、</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断面</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テーブルを作成している。</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そして二次利用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断面</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テーブルから患者情報データマートを作成し、その情報および</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個別取込結果テーブルやマスタテーブルを参照して、目的別データマートを作成している。</a:t>
            </a:r>
            <a:endParaRPr lang="en-US" altLang="ja-JP" dirty="0" smtClean="0">
              <a:latin typeface="Meiryo UI" panose="020B0604030504040204" pitchFamily="50" charset="-128"/>
              <a:ea typeface="Meiryo UI" panose="020B0604030504040204" pitchFamily="50" charset="-128"/>
            </a:endParaRPr>
          </a:p>
        </p:txBody>
      </p:sp>
      <p:sp>
        <p:nvSpPr>
          <p:cNvPr id="9" name="線吹き出し 1 (枠付き) 8"/>
          <p:cNvSpPr/>
          <p:nvPr/>
        </p:nvSpPr>
        <p:spPr>
          <a:xfrm>
            <a:off x="2902056" y="5073930"/>
            <a:ext cx="3880054" cy="866647"/>
          </a:xfrm>
          <a:prstGeom prst="borderCallout1">
            <a:avLst>
              <a:gd name="adj1" fmla="val -232"/>
              <a:gd name="adj2" fmla="val 2749"/>
              <a:gd name="adj3" fmla="val -92679"/>
              <a:gd name="adj4" fmla="val 38375"/>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100" u="sng" dirty="0" smtClean="0">
                <a:solidFill>
                  <a:sysClr val="windowText" lastClr="000000"/>
                </a:solidFill>
                <a:latin typeface="Meiryo UI" panose="020B0604030504040204" pitchFamily="50" charset="-128"/>
                <a:ea typeface="Meiryo UI" panose="020B0604030504040204" pitchFamily="50" charset="-128"/>
              </a:rPr>
              <a:t>2.</a:t>
            </a:r>
            <a:r>
              <a:rPr lang="ja-JP" altLang="en-US" sz="1100" u="sng" dirty="0" smtClean="0">
                <a:solidFill>
                  <a:sysClr val="windowText" lastClr="000000"/>
                </a:solidFill>
                <a:latin typeface="Meiryo UI" panose="020B0604030504040204" pitchFamily="50" charset="-128"/>
                <a:ea typeface="Meiryo UI" panose="020B0604030504040204" pitchFamily="50" charset="-128"/>
              </a:rPr>
              <a:t>患者情報データマート作成</a:t>
            </a:r>
            <a:endParaRPr lang="en-US" altLang="ja-JP" sz="1100" u="sng" dirty="0" smtClean="0">
              <a:solidFill>
                <a:sysClr val="windowText" lastClr="000000"/>
              </a:solidFill>
              <a:latin typeface="Meiryo UI" panose="020B0604030504040204" pitchFamily="50" charset="-128"/>
              <a:ea typeface="Meiryo UI" panose="020B0604030504040204" pitchFamily="50" charset="-128"/>
            </a:endParaRPr>
          </a:p>
          <a:p>
            <a:r>
              <a:rPr lang="ja-JP" altLang="en-US" sz="1100" dirty="0" smtClean="0">
                <a:solidFill>
                  <a:sysClr val="windowText" lastClr="000000"/>
                </a:solidFill>
                <a:latin typeface="Meiryo UI" panose="020B0604030504040204" pitchFamily="50" charset="-128"/>
                <a:ea typeface="Meiryo UI" panose="020B0604030504040204" pitchFamily="50" charset="-128"/>
              </a:rPr>
              <a:t>　二次利用</a:t>
            </a:r>
            <a:r>
              <a:rPr lang="en-US" altLang="ja-JP" sz="1100" dirty="0" smtClean="0">
                <a:solidFill>
                  <a:sysClr val="windowText" lastClr="000000"/>
                </a:solidFill>
                <a:latin typeface="Meiryo UI" panose="020B0604030504040204" pitchFamily="50" charset="-128"/>
                <a:ea typeface="Meiryo UI" panose="020B0604030504040204" pitchFamily="50" charset="-128"/>
              </a:rPr>
              <a:t>DB(</a:t>
            </a:r>
            <a:r>
              <a:rPr lang="ja-JP" altLang="en-US" sz="1100" dirty="0" smtClean="0">
                <a:solidFill>
                  <a:sysClr val="windowText" lastClr="000000"/>
                </a:solidFill>
                <a:latin typeface="Meiryo UI" panose="020B0604030504040204" pitchFamily="50" charset="-128"/>
                <a:ea typeface="Meiryo UI" panose="020B0604030504040204" pitchFamily="50" charset="-128"/>
              </a:rPr>
              <a:t>断面</a:t>
            </a:r>
            <a:r>
              <a:rPr lang="en-US" altLang="ja-JP" sz="1100" dirty="0" smtClean="0">
                <a:solidFill>
                  <a:sysClr val="windowText" lastClr="000000"/>
                </a:solidFill>
                <a:latin typeface="Meiryo UI" panose="020B0604030504040204" pitchFamily="50" charset="-128"/>
                <a:ea typeface="Meiryo UI" panose="020B0604030504040204" pitchFamily="50" charset="-128"/>
              </a:rPr>
              <a:t>)</a:t>
            </a:r>
            <a:r>
              <a:rPr lang="ja-JP" altLang="en-US" sz="1100" dirty="0" smtClean="0">
                <a:solidFill>
                  <a:sysClr val="windowText" lastClr="000000"/>
                </a:solidFill>
                <a:latin typeface="Meiryo UI" panose="020B0604030504040204" pitchFamily="50" charset="-128"/>
                <a:ea typeface="Meiryo UI" panose="020B0604030504040204" pitchFamily="50" charset="-128"/>
              </a:rPr>
              <a:t>に登録されている患者情報を集約する。</a:t>
            </a:r>
            <a:endParaRPr lang="en-US" altLang="ja-JP" sz="1100" dirty="0" smtClean="0">
              <a:solidFill>
                <a:sysClr val="windowText" lastClr="000000"/>
              </a:solidFill>
              <a:latin typeface="Meiryo UI" panose="020B0604030504040204" pitchFamily="50" charset="-128"/>
              <a:ea typeface="Meiryo UI" panose="020B0604030504040204" pitchFamily="50" charset="-128"/>
            </a:endParaRPr>
          </a:p>
          <a:p>
            <a:r>
              <a:rPr lang="ja-JP" altLang="en-US" sz="1100" dirty="0" smtClean="0">
                <a:solidFill>
                  <a:sysClr val="windowText" lastClr="000000"/>
                </a:solidFill>
                <a:latin typeface="Meiryo UI" panose="020B0604030504040204" pitchFamily="50" charset="-128"/>
                <a:ea typeface="Meiryo UI" panose="020B0604030504040204" pitchFamily="50" charset="-128"/>
              </a:rPr>
              <a:t>　</a:t>
            </a:r>
            <a:r>
              <a:rPr lang="en-US" altLang="ja-JP" sz="1100" dirty="0" smtClean="0">
                <a:solidFill>
                  <a:sysClr val="windowText" lastClr="000000"/>
                </a:solidFill>
                <a:latin typeface="Meiryo UI" panose="020B0604030504040204" pitchFamily="50" charset="-128"/>
                <a:ea typeface="Meiryo UI" panose="020B0604030504040204" pitchFamily="50" charset="-128"/>
              </a:rPr>
              <a:t>DPC/</a:t>
            </a:r>
            <a:r>
              <a:rPr lang="ja-JP" altLang="en-US" sz="1100" dirty="0" smtClean="0">
                <a:solidFill>
                  <a:sysClr val="windowText" lastClr="000000"/>
                </a:solidFill>
                <a:latin typeface="Meiryo UI" panose="020B0604030504040204" pitchFamily="50" charset="-128"/>
                <a:ea typeface="Meiryo UI" panose="020B0604030504040204" pitchFamily="50" charset="-128"/>
              </a:rPr>
              <a:t>レセプト</a:t>
            </a:r>
            <a:r>
              <a:rPr lang="en-US" altLang="ja-JP" sz="1100" dirty="0" smtClean="0">
                <a:solidFill>
                  <a:sysClr val="windowText" lastClr="000000"/>
                </a:solidFill>
                <a:latin typeface="Meiryo UI" panose="020B0604030504040204" pitchFamily="50" charset="-128"/>
                <a:ea typeface="Meiryo UI" panose="020B0604030504040204" pitchFamily="50" charset="-128"/>
              </a:rPr>
              <a:t>/MML</a:t>
            </a:r>
            <a:r>
              <a:rPr lang="ja-JP" altLang="en-US" sz="1100" dirty="0" smtClean="0">
                <a:solidFill>
                  <a:sysClr val="windowText" lastClr="000000"/>
                </a:solidFill>
                <a:latin typeface="Meiryo UI" panose="020B0604030504040204" pitchFamily="50" charset="-128"/>
                <a:ea typeface="Meiryo UI" panose="020B0604030504040204" pitchFamily="50" charset="-128"/>
              </a:rPr>
              <a:t>の患者</a:t>
            </a:r>
            <a:r>
              <a:rPr lang="en-US" altLang="ja-JP" sz="1100" dirty="0" smtClean="0">
                <a:solidFill>
                  <a:sysClr val="windowText" lastClr="000000"/>
                </a:solidFill>
                <a:latin typeface="Meiryo UI" panose="020B0604030504040204" pitchFamily="50" charset="-128"/>
                <a:ea typeface="Meiryo UI" panose="020B0604030504040204" pitchFamily="50" charset="-128"/>
              </a:rPr>
              <a:t>ID</a:t>
            </a:r>
            <a:r>
              <a:rPr lang="ja-JP" altLang="en-US" sz="1100" dirty="0" smtClean="0">
                <a:solidFill>
                  <a:sysClr val="windowText" lastClr="000000"/>
                </a:solidFill>
                <a:latin typeface="Meiryo UI" panose="020B0604030504040204" pitchFamily="50" charset="-128"/>
                <a:ea typeface="Meiryo UI" panose="020B0604030504040204" pitchFamily="50" charset="-128"/>
              </a:rPr>
              <a:t>を紐付けたテーブルを作成する。</a:t>
            </a:r>
            <a:endParaRPr lang="en-US" altLang="ja-JP" sz="1100" dirty="0" smtClean="0">
              <a:solidFill>
                <a:sysClr val="windowText" lastClr="000000"/>
              </a:solidFill>
              <a:latin typeface="Meiryo UI" panose="020B0604030504040204" pitchFamily="50" charset="-128"/>
              <a:ea typeface="Meiryo UI" panose="020B0604030504040204" pitchFamily="50" charset="-128"/>
            </a:endParaRPr>
          </a:p>
          <a:p>
            <a:r>
              <a:rPr lang="ja-JP" altLang="en-US" sz="1100" dirty="0" smtClean="0">
                <a:solidFill>
                  <a:sysClr val="windowText" lastClr="000000"/>
                </a:solidFill>
                <a:latin typeface="Meiryo UI" panose="020B0604030504040204" pitchFamily="50" charset="-128"/>
                <a:ea typeface="Meiryo UI" panose="020B0604030504040204" pitchFamily="50" charset="-128"/>
              </a:rPr>
              <a:t>　エラー患者の情報を集約したエラー患者データテーブルを作成する。</a:t>
            </a:r>
            <a:endParaRPr lang="en-US" altLang="ja-JP" sz="1200" dirty="0" smtClean="0">
              <a:solidFill>
                <a:schemeClr val="tx1"/>
              </a:solidFill>
            </a:endParaRPr>
          </a:p>
        </p:txBody>
      </p:sp>
      <p:sp>
        <p:nvSpPr>
          <p:cNvPr id="11" name="正方形/長方形 10"/>
          <p:cNvSpPr/>
          <p:nvPr/>
        </p:nvSpPr>
        <p:spPr>
          <a:xfrm>
            <a:off x="3427195" y="1938407"/>
            <a:ext cx="4707172" cy="3060657"/>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61EBE4BB-1024-673B-5C0D-CC916CF06357}"/>
              </a:ext>
            </a:extLst>
          </p:cNvPr>
          <p:cNvSpPr/>
          <p:nvPr/>
        </p:nvSpPr>
        <p:spPr>
          <a:xfrm>
            <a:off x="4842083" y="1759777"/>
            <a:ext cx="1877396"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200" dirty="0" smtClean="0">
                <a:solidFill>
                  <a:schemeClr val="tx2">
                    <a:lumMod val="75000"/>
                    <a:lumOff val="25000"/>
                  </a:schemeClr>
                </a:solidFill>
              </a:rPr>
              <a:t>データマート作成機能</a:t>
            </a:r>
            <a:endParaRPr kumimoji="1" lang="ja-JP" altLang="en-US" sz="1200" dirty="0">
              <a:solidFill>
                <a:schemeClr val="tx2">
                  <a:lumMod val="75000"/>
                  <a:lumOff val="25000"/>
                </a:schemeClr>
              </a:solidFill>
            </a:endParaRPr>
          </a:p>
        </p:txBody>
      </p:sp>
      <p:sp>
        <p:nvSpPr>
          <p:cNvPr id="10" name="線吹き出し 1 (枠付き) 9"/>
          <p:cNvSpPr/>
          <p:nvPr/>
        </p:nvSpPr>
        <p:spPr>
          <a:xfrm>
            <a:off x="6985900" y="2956021"/>
            <a:ext cx="2496171" cy="1338384"/>
          </a:xfrm>
          <a:prstGeom prst="borderCallout1">
            <a:avLst>
              <a:gd name="adj1" fmla="val -1420"/>
              <a:gd name="adj2" fmla="val 7380"/>
              <a:gd name="adj3" fmla="val -22881"/>
              <a:gd name="adj4" fmla="val 26952"/>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100" u="sng" dirty="0" smtClean="0">
                <a:solidFill>
                  <a:sysClr val="windowText" lastClr="000000"/>
                </a:solidFill>
                <a:latin typeface="Meiryo UI" panose="020B0604030504040204" pitchFamily="50" charset="-128"/>
                <a:ea typeface="Meiryo UI" panose="020B0604030504040204" pitchFamily="50" charset="-128"/>
              </a:rPr>
              <a:t>3.</a:t>
            </a:r>
            <a:r>
              <a:rPr lang="ja-JP" altLang="en-US" sz="1100" u="sng" dirty="0" smtClean="0">
                <a:solidFill>
                  <a:sysClr val="windowText" lastClr="000000"/>
                </a:solidFill>
                <a:latin typeface="Meiryo UI" panose="020B0604030504040204" pitchFamily="50" charset="-128"/>
                <a:ea typeface="Meiryo UI" panose="020B0604030504040204" pitchFamily="50" charset="-128"/>
              </a:rPr>
              <a:t>目的別データマート作成</a:t>
            </a:r>
            <a:endParaRPr lang="en-US" altLang="ja-JP" sz="1100" u="sng" dirty="0" smtClean="0">
              <a:solidFill>
                <a:sysClr val="windowText" lastClr="000000"/>
              </a:solidFill>
              <a:latin typeface="Meiryo UI" panose="020B0604030504040204" pitchFamily="50" charset="-128"/>
              <a:ea typeface="Meiryo UI" panose="020B0604030504040204" pitchFamily="50" charset="-128"/>
            </a:endParaRPr>
          </a:p>
          <a:p>
            <a:r>
              <a:rPr lang="ja-JP" altLang="en-US" sz="1100" dirty="0" smtClean="0">
                <a:solidFill>
                  <a:sysClr val="windowText" lastClr="000000"/>
                </a:solidFill>
                <a:latin typeface="Meiryo UI" panose="020B0604030504040204" pitchFamily="50" charset="-128"/>
                <a:ea typeface="Meiryo UI" panose="020B0604030504040204" pitchFamily="50" charset="-128"/>
              </a:rPr>
              <a:t>　疾患別、処方別などの目的別のデータマートに集約する。</a:t>
            </a:r>
            <a:endParaRPr lang="en-US" altLang="ja-JP" sz="1100" dirty="0" smtClean="0">
              <a:solidFill>
                <a:sysClr val="windowText" lastClr="000000"/>
              </a:solidFill>
              <a:latin typeface="Meiryo UI" panose="020B0604030504040204" pitchFamily="50" charset="-128"/>
              <a:ea typeface="Meiryo UI" panose="020B0604030504040204" pitchFamily="50" charset="-128"/>
            </a:endParaRPr>
          </a:p>
          <a:p>
            <a:r>
              <a:rPr lang="ja-JP" altLang="en-US" sz="1100" dirty="0" smtClean="0">
                <a:solidFill>
                  <a:sysClr val="windowText" lastClr="000000"/>
                </a:solidFill>
                <a:latin typeface="Meiryo UI" panose="020B0604030504040204" pitchFamily="50" charset="-128"/>
                <a:ea typeface="Meiryo UI" panose="020B0604030504040204" pitchFamily="50" charset="-128"/>
              </a:rPr>
              <a:t>　目的別のデータマートを</a:t>
            </a:r>
            <a:r>
              <a:rPr lang="en-US" altLang="ja-JP" sz="1100" dirty="0" smtClean="0">
                <a:solidFill>
                  <a:sysClr val="windowText" lastClr="000000"/>
                </a:solidFill>
                <a:latin typeface="Meiryo UI" panose="020B0604030504040204" pitchFamily="50" charset="-128"/>
                <a:ea typeface="Meiryo UI" panose="020B0604030504040204" pitchFamily="50" charset="-128"/>
              </a:rPr>
              <a:t>ICD10</a:t>
            </a:r>
            <a:r>
              <a:rPr lang="ja-JP" altLang="en-US" sz="1100" dirty="0" smtClean="0">
                <a:solidFill>
                  <a:sysClr val="windowText" lastClr="000000"/>
                </a:solidFill>
                <a:latin typeface="Meiryo UI" panose="020B0604030504040204" pitchFamily="50" charset="-128"/>
                <a:ea typeface="Meiryo UI" panose="020B0604030504040204" pitchFamily="50" charset="-128"/>
              </a:rPr>
              <a:t>分類別や薬効分類別など集計してサンプル数帳票を作成する。</a:t>
            </a:r>
            <a:endParaRPr lang="en-US" altLang="ja-JP" sz="1200" dirty="0" smtClean="0">
              <a:solidFill>
                <a:schemeClr val="tx1"/>
              </a:solidFill>
            </a:endParaRPr>
          </a:p>
        </p:txBody>
      </p:sp>
      <p:sp>
        <p:nvSpPr>
          <p:cNvPr id="7" name="線吹き出し 1 (枠付き) 6"/>
          <p:cNvSpPr/>
          <p:nvPr/>
        </p:nvSpPr>
        <p:spPr>
          <a:xfrm>
            <a:off x="342089" y="2663465"/>
            <a:ext cx="2918915" cy="744821"/>
          </a:xfrm>
          <a:prstGeom prst="borderCallout1">
            <a:avLst>
              <a:gd name="adj1" fmla="val 9274"/>
              <a:gd name="adj2" fmla="val 100543"/>
              <a:gd name="adj3" fmla="val -42218"/>
              <a:gd name="adj4" fmla="val 119464"/>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100" u="sng" dirty="0" smtClean="0">
                <a:solidFill>
                  <a:sysClr val="windowText" lastClr="000000"/>
                </a:solidFill>
                <a:latin typeface="Meiryo UI" panose="020B0604030504040204" pitchFamily="50" charset="-128"/>
                <a:ea typeface="Meiryo UI" panose="020B0604030504040204" pitchFamily="50" charset="-128"/>
              </a:rPr>
              <a:t>1.</a:t>
            </a:r>
            <a:r>
              <a:rPr lang="ja-JP" altLang="en-US" sz="1100" u="sng" dirty="0" smtClean="0">
                <a:solidFill>
                  <a:sysClr val="windowText" lastClr="000000"/>
                </a:solidFill>
                <a:latin typeface="Meiryo UI" panose="020B0604030504040204" pitchFamily="50" charset="-128"/>
                <a:ea typeface="Meiryo UI" panose="020B0604030504040204" pitchFamily="50" charset="-128"/>
              </a:rPr>
              <a:t>二次利用</a:t>
            </a:r>
            <a:r>
              <a:rPr lang="en-US" altLang="ja-JP" sz="1100" u="sng" dirty="0" smtClean="0">
                <a:solidFill>
                  <a:sysClr val="windowText" lastClr="000000"/>
                </a:solidFill>
                <a:latin typeface="Meiryo UI" panose="020B0604030504040204" pitchFamily="50" charset="-128"/>
                <a:ea typeface="Meiryo UI" panose="020B0604030504040204" pitchFamily="50" charset="-128"/>
              </a:rPr>
              <a:t>DB(</a:t>
            </a:r>
            <a:r>
              <a:rPr lang="ja-JP" altLang="en-US" sz="1100" u="sng" dirty="0" smtClean="0">
                <a:solidFill>
                  <a:sysClr val="windowText" lastClr="000000"/>
                </a:solidFill>
                <a:latin typeface="Meiryo UI" panose="020B0604030504040204" pitchFamily="50" charset="-128"/>
                <a:ea typeface="Meiryo UI" panose="020B0604030504040204" pitchFamily="50" charset="-128"/>
              </a:rPr>
              <a:t>断面</a:t>
            </a:r>
            <a:r>
              <a:rPr lang="en-US" altLang="ja-JP" sz="1100" u="sng" dirty="0" smtClean="0">
                <a:solidFill>
                  <a:sysClr val="windowText" lastClr="000000"/>
                </a:solidFill>
                <a:latin typeface="Meiryo UI" panose="020B0604030504040204" pitchFamily="50" charset="-128"/>
                <a:ea typeface="Meiryo UI" panose="020B0604030504040204" pitchFamily="50" charset="-128"/>
              </a:rPr>
              <a:t>)</a:t>
            </a:r>
            <a:r>
              <a:rPr lang="ja-JP" altLang="en-US" sz="1100" u="sng" dirty="0" smtClean="0">
                <a:solidFill>
                  <a:sysClr val="windowText" lastClr="000000"/>
                </a:solidFill>
                <a:latin typeface="Meiryo UI" panose="020B0604030504040204" pitchFamily="50" charset="-128"/>
                <a:ea typeface="Meiryo UI" panose="020B0604030504040204" pitchFamily="50" charset="-128"/>
              </a:rPr>
              <a:t>作成</a:t>
            </a:r>
            <a:endParaRPr lang="en-US" altLang="ja-JP" sz="1100" u="sng" dirty="0" smtClean="0">
              <a:solidFill>
                <a:sysClr val="windowText" lastClr="000000"/>
              </a:solidFill>
              <a:latin typeface="Meiryo UI" panose="020B0604030504040204" pitchFamily="50" charset="-128"/>
              <a:ea typeface="Meiryo UI" panose="020B0604030504040204" pitchFamily="50" charset="-128"/>
            </a:endParaRPr>
          </a:p>
          <a:p>
            <a:r>
              <a:rPr lang="ja-JP" altLang="en-US" sz="1100" dirty="0" smtClean="0">
                <a:solidFill>
                  <a:sysClr val="windowText" lastClr="000000"/>
                </a:solidFill>
                <a:latin typeface="Meiryo UI" panose="020B0604030504040204" pitchFamily="50" charset="-128"/>
                <a:ea typeface="Meiryo UI" panose="020B0604030504040204" pitchFamily="50" charset="-128"/>
              </a:rPr>
              <a:t>　</a:t>
            </a:r>
            <a:r>
              <a:rPr lang="ja-JP" altLang="en-US" sz="1100" dirty="0">
                <a:solidFill>
                  <a:sysClr val="windowText" lastClr="000000"/>
                </a:solidFill>
                <a:latin typeface="Meiryo UI" panose="020B0604030504040204" pitchFamily="50" charset="-128"/>
                <a:ea typeface="Meiryo UI" panose="020B0604030504040204" pitchFamily="50" charset="-128"/>
              </a:rPr>
              <a:t>分析に必要なデータの断面を固定化するために、二次利用</a:t>
            </a:r>
            <a:r>
              <a:rPr lang="en-US" altLang="ja-JP" sz="1100" dirty="0">
                <a:solidFill>
                  <a:sysClr val="windowText" lastClr="000000"/>
                </a:solidFill>
                <a:latin typeface="Meiryo UI" panose="020B0604030504040204" pitchFamily="50" charset="-128"/>
                <a:ea typeface="Meiryo UI" panose="020B0604030504040204" pitchFamily="50" charset="-128"/>
              </a:rPr>
              <a:t>DB</a:t>
            </a:r>
            <a:r>
              <a:rPr lang="ja-JP" altLang="en-US" sz="1100" dirty="0">
                <a:solidFill>
                  <a:sysClr val="windowText" lastClr="000000"/>
                </a:solidFill>
                <a:latin typeface="Meiryo UI" panose="020B0604030504040204" pitchFamily="50" charset="-128"/>
                <a:ea typeface="Meiryo UI" panose="020B0604030504040204" pitchFamily="50" charset="-128"/>
              </a:rPr>
              <a:t>の断面</a:t>
            </a:r>
            <a:r>
              <a:rPr lang="ja-JP" altLang="en-US" sz="1100" dirty="0" smtClean="0">
                <a:solidFill>
                  <a:sysClr val="windowText" lastClr="000000"/>
                </a:solidFill>
                <a:latin typeface="Meiryo UI" panose="020B0604030504040204" pitchFamily="50" charset="-128"/>
                <a:ea typeface="Meiryo UI" panose="020B0604030504040204" pitchFamily="50" charset="-128"/>
              </a:rPr>
              <a:t>を作成する。</a:t>
            </a:r>
            <a:endParaRPr lang="en-US" altLang="ja-JP" sz="1200" dirty="0" smtClean="0">
              <a:solidFill>
                <a:schemeClr val="tx1"/>
              </a:solidFill>
            </a:endParaRPr>
          </a:p>
        </p:txBody>
      </p:sp>
    </p:spTree>
    <p:extLst>
      <p:ext uri="{BB962C8B-B14F-4D97-AF65-F5344CB8AC3E}">
        <p14:creationId xmlns:p14="http://schemas.microsoft.com/office/powerpoint/2010/main" val="83760872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529218" y="2860896"/>
            <a:ext cx="8829675" cy="3219450"/>
          </a:xfrm>
          <a:prstGeom prst="rect">
            <a:avLst/>
          </a:prstGeom>
          <a:ln>
            <a:solidFill>
              <a:schemeClr val="tx1"/>
            </a:solidFill>
          </a:ln>
        </p:spPr>
      </p:pic>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DB</a:t>
            </a:r>
            <a:r>
              <a:rPr lang="ja-JP" altLang="en-US" sz="1800" b="1" dirty="0" smtClean="0">
                <a:latin typeface="Meiryo UI" panose="020B0604030504040204" pitchFamily="50" charset="-128"/>
                <a:ea typeface="Meiryo UI" panose="020B0604030504040204" pitchFamily="50" charset="-128"/>
              </a:rPr>
              <a:t>分割による対応　</a:t>
            </a:r>
            <a:r>
              <a:rPr lang="en-US" altLang="ja-JP" sz="1800" b="1" dirty="0" smtClean="0">
                <a:latin typeface="Meiryo UI" panose="020B0604030504040204" pitchFamily="50" charset="-128"/>
                <a:ea typeface="Meiryo UI" panose="020B0604030504040204" pitchFamily="50" charset="-128"/>
              </a:rPr>
              <a:t>-</a:t>
            </a:r>
            <a:r>
              <a:rPr lang="ja-JP" altLang="en-US" sz="1800" b="1" dirty="0" smtClean="0">
                <a:latin typeface="Meiryo UI" panose="020B0604030504040204" pitchFamily="50" charset="-128"/>
                <a:ea typeface="Meiryo UI" panose="020B0604030504040204" pitchFamily="50" charset="-128"/>
              </a:rPr>
              <a:t>エラー患者データ作成処理</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患者情報データマートに属するエラー患者情報の作成フローとデータ内容は以下の通り。</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後続のデータマート作成時にエラー患者データに登録されている患者</a:t>
            </a:r>
            <a:r>
              <a:rPr lang="en-US" altLang="ja-JP" dirty="0" smtClean="0">
                <a:latin typeface="Meiryo UI" panose="020B0604030504040204" pitchFamily="50" charset="-128"/>
                <a:ea typeface="Meiryo UI" panose="020B0604030504040204" pitchFamily="50" charset="-128"/>
              </a:rPr>
              <a:t>ID</a:t>
            </a:r>
            <a:r>
              <a:rPr lang="ja-JP" altLang="en-US" dirty="0" smtClean="0">
                <a:latin typeface="Meiryo UI" panose="020B0604030504040204" pitchFamily="50" charset="-128"/>
                <a:ea typeface="Meiryo UI" panose="020B0604030504040204" pitchFamily="50" charset="-128"/>
              </a:rPr>
              <a:t>を除外している。</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これ</a:t>
            </a:r>
            <a:r>
              <a:rPr lang="ja-JP" altLang="en-US" dirty="0">
                <a:latin typeface="Meiryo UI" panose="020B0604030504040204" pitchFamily="50" charset="-128"/>
                <a:ea typeface="Meiryo UI" panose="020B0604030504040204" pitchFamily="50" charset="-128"/>
              </a:rPr>
              <a:t>は</a:t>
            </a:r>
            <a:r>
              <a:rPr lang="ja-JP" altLang="en-US" dirty="0" smtClean="0">
                <a:solidFill>
                  <a:schemeClr val="tx2">
                    <a:lumMod val="75000"/>
                    <a:lumOff val="25000"/>
                  </a:schemeClr>
                </a:solidFill>
                <a:latin typeface="Meiryo UI" panose="020B0604030504040204" pitchFamily="50" charset="-128"/>
                <a:ea typeface="Meiryo UI" panose="020B0604030504040204" pitchFamily="50" charset="-128"/>
              </a:rPr>
              <a:t>データ取込時に問題のあった患者のデータは欠落の可能性がある</a:t>
            </a:r>
            <a:r>
              <a:rPr lang="ja-JP" altLang="en-US" dirty="0" smtClean="0">
                <a:latin typeface="Meiryo UI" panose="020B0604030504040204" pitchFamily="50" charset="-128"/>
                <a:ea typeface="Meiryo UI" panose="020B0604030504040204" pitchFamily="50" charset="-128"/>
              </a:rPr>
              <a:t>ため、</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データ提供の対象外とする</a:t>
            </a:r>
            <a:r>
              <a:rPr lang="ja-JP" altLang="en-US" dirty="0">
                <a:latin typeface="Meiryo UI" panose="020B0604030504040204" pitchFamily="50" charset="-128"/>
                <a:ea typeface="Meiryo UI" panose="020B0604030504040204" pitchFamily="50" charset="-128"/>
              </a:rPr>
              <a:t>こと</a:t>
            </a:r>
            <a:r>
              <a:rPr lang="ja-JP" altLang="en-US" dirty="0" smtClean="0">
                <a:latin typeface="Meiryo UI" panose="020B0604030504040204" pitchFamily="50" charset="-128"/>
                <a:ea typeface="Meiryo UI" panose="020B0604030504040204" pitchFamily="50" charset="-128"/>
              </a:rPr>
              <a:t>を目的に実装している。</a:t>
            </a:r>
            <a:endParaRPr lang="en-US" altLang="ja-JP" dirty="0" smtClean="0">
              <a:latin typeface="Meiryo UI" panose="020B0604030504040204" pitchFamily="50" charset="-128"/>
              <a:ea typeface="Meiryo UI" panose="020B0604030504040204" pitchFamily="50" charset="-128"/>
            </a:endParaRPr>
          </a:p>
        </p:txBody>
      </p:sp>
      <p:sp>
        <p:nvSpPr>
          <p:cNvPr id="17" name="線吹き出し 1 (枠付き) 16"/>
          <p:cNvSpPr/>
          <p:nvPr/>
        </p:nvSpPr>
        <p:spPr>
          <a:xfrm>
            <a:off x="203689" y="4898949"/>
            <a:ext cx="2004052" cy="1098090"/>
          </a:xfrm>
          <a:prstGeom prst="borderCallout1">
            <a:avLst>
              <a:gd name="adj1" fmla="val -113"/>
              <a:gd name="adj2" fmla="val 19758"/>
              <a:gd name="adj3" fmla="val -46436"/>
              <a:gd name="adj4" fmla="val 73843"/>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データ取込処理（二次利用</a:t>
            </a:r>
            <a:r>
              <a:rPr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smtClean="0">
                <a:solidFill>
                  <a:schemeClr val="tx1"/>
                </a:solidFill>
                <a:latin typeface="Meiryo UI" panose="020B0604030504040204" pitchFamily="50" charset="-128"/>
                <a:ea typeface="Meiryo UI" panose="020B0604030504040204" pitchFamily="50" charset="-128"/>
              </a:rPr>
              <a:t>の作成処理）中にエラーが発生した患者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の情報が格納されたテーブル</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19" name="正方形/長方形 18"/>
          <p:cNvSpPr/>
          <p:nvPr/>
        </p:nvSpPr>
        <p:spPr>
          <a:xfrm>
            <a:off x="652783" y="3564772"/>
            <a:ext cx="1444224" cy="988080"/>
          </a:xfrm>
          <a:prstGeom prst="rect">
            <a:avLst/>
          </a:prstGeom>
          <a:noFill/>
          <a:ln w="25400">
            <a:solidFill>
              <a:schemeClr val="tx2">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22" name="正方形/長方形 21">
            <a:extLst>
              <a:ext uri="{FF2B5EF4-FFF2-40B4-BE49-F238E27FC236}">
                <a16:creationId xmlns:a16="http://schemas.microsoft.com/office/drawing/2014/main" id="{61EBE4BB-1024-673B-5C0D-CC916CF06357}"/>
              </a:ext>
            </a:extLst>
          </p:cNvPr>
          <p:cNvSpPr/>
          <p:nvPr/>
        </p:nvSpPr>
        <p:spPr>
          <a:xfrm>
            <a:off x="798582" y="3340617"/>
            <a:ext cx="1152626"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200" dirty="0" smtClean="0">
                <a:solidFill>
                  <a:schemeClr val="tx2">
                    <a:lumMod val="75000"/>
                    <a:lumOff val="25000"/>
                  </a:schemeClr>
                </a:solidFill>
              </a:rPr>
              <a:t>受託領域</a:t>
            </a:r>
            <a:endParaRPr kumimoji="1" lang="ja-JP" altLang="en-US" sz="1200" dirty="0">
              <a:solidFill>
                <a:schemeClr val="tx2">
                  <a:lumMod val="75000"/>
                  <a:lumOff val="25000"/>
                </a:schemeClr>
              </a:solidFill>
            </a:endParaRPr>
          </a:p>
        </p:txBody>
      </p:sp>
      <p:sp>
        <p:nvSpPr>
          <p:cNvPr id="24" name="正方形/長方形 23"/>
          <p:cNvSpPr/>
          <p:nvPr/>
        </p:nvSpPr>
        <p:spPr>
          <a:xfrm>
            <a:off x="2025288" y="2978053"/>
            <a:ext cx="2335323" cy="988080"/>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26" name="線吹き出し 1 (枠付き) 25"/>
          <p:cNvSpPr/>
          <p:nvPr/>
        </p:nvSpPr>
        <p:spPr>
          <a:xfrm>
            <a:off x="5410844" y="4718675"/>
            <a:ext cx="2004052" cy="1098090"/>
          </a:xfrm>
          <a:prstGeom prst="borderCallout1">
            <a:avLst>
              <a:gd name="adj1" fmla="val -113"/>
              <a:gd name="adj2" fmla="val 19758"/>
              <a:gd name="adj3" fmla="val -35933"/>
              <a:gd name="adj4" fmla="val 10951"/>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利用不可となった患者以外でエラーログに出力された患者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の一覧を格納するテーブル</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27" name="線吹き出し 1 (枠付き) 26"/>
          <p:cNvSpPr/>
          <p:nvPr/>
        </p:nvSpPr>
        <p:spPr>
          <a:xfrm>
            <a:off x="7680369" y="4718675"/>
            <a:ext cx="2004052" cy="1098090"/>
          </a:xfrm>
          <a:prstGeom prst="borderCallout1">
            <a:avLst>
              <a:gd name="adj1" fmla="val -113"/>
              <a:gd name="adj2" fmla="val 19758"/>
              <a:gd name="adj3" fmla="val -40434"/>
              <a:gd name="adj4" fmla="val 2533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エラー患者履歴に存在する患者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に紐づく患者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全てを格納するテーブル</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12" name="線吹き出し 1 (枠付き) 11"/>
          <p:cNvSpPr/>
          <p:nvPr/>
        </p:nvSpPr>
        <p:spPr>
          <a:xfrm>
            <a:off x="4051344" y="2142101"/>
            <a:ext cx="3915864" cy="602272"/>
          </a:xfrm>
          <a:prstGeom prst="borderCallout1">
            <a:avLst>
              <a:gd name="adj1" fmla="val 12102"/>
              <a:gd name="adj2" fmla="val -1844"/>
              <a:gd name="adj3" fmla="val 148824"/>
              <a:gd name="adj4" fmla="val -10063"/>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a:solidFill>
                  <a:srgbClr val="FF0000"/>
                </a:solidFill>
                <a:latin typeface="Meiryo UI" panose="020B0604030504040204" pitchFamily="50" charset="-128"/>
                <a:ea typeface="Meiryo UI" panose="020B0604030504040204" pitchFamily="50" charset="-128"/>
              </a:rPr>
              <a:t>受託領域</a:t>
            </a:r>
            <a:r>
              <a:rPr lang="ja-JP" altLang="en-US" sz="1200" dirty="0" smtClean="0">
                <a:solidFill>
                  <a:srgbClr val="FF0000"/>
                </a:solidFill>
                <a:latin typeface="Meiryo UI" panose="020B0604030504040204" pitchFamily="50" charset="-128"/>
                <a:ea typeface="Meiryo UI" panose="020B0604030504040204" pitchFamily="50" charset="-128"/>
              </a:rPr>
              <a:t>から認定領域へ患者情報を連携する処理のため、</a:t>
            </a:r>
            <a:endParaRPr lang="en-US" altLang="ja-JP" sz="1200" dirty="0" smtClean="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二次</a:t>
            </a:r>
            <a:r>
              <a:rPr lang="ja-JP" altLang="en-US" sz="1200" dirty="0" smtClean="0">
                <a:solidFill>
                  <a:srgbClr val="FF0000"/>
                </a:solidFill>
                <a:latin typeface="Meiryo UI" panose="020B0604030504040204" pitchFamily="50" charset="-128"/>
                <a:ea typeface="Meiryo UI" panose="020B0604030504040204" pitchFamily="50" charset="-128"/>
              </a:rPr>
              <a:t>利用</a:t>
            </a:r>
            <a:r>
              <a:rPr lang="en-US" altLang="ja-JP" sz="1200" dirty="0" smtClean="0">
                <a:solidFill>
                  <a:srgbClr val="FF0000"/>
                </a:solidFill>
                <a:latin typeface="Meiryo UI" panose="020B0604030504040204" pitchFamily="50" charset="-128"/>
                <a:ea typeface="Meiryo UI" panose="020B0604030504040204" pitchFamily="50" charset="-128"/>
              </a:rPr>
              <a:t>DB</a:t>
            </a:r>
            <a:r>
              <a:rPr lang="ja-JP" altLang="en-US" sz="1200" dirty="0" smtClean="0">
                <a:solidFill>
                  <a:srgbClr val="FF0000"/>
                </a:solidFill>
                <a:latin typeface="Meiryo UI" panose="020B0604030504040204" pitchFamily="50" charset="-128"/>
                <a:ea typeface="Meiryo UI" panose="020B0604030504040204" pitchFamily="50" charset="-128"/>
              </a:rPr>
              <a:t>と同様の妥当性確認が必要</a:t>
            </a:r>
            <a:endParaRPr lang="en-US" altLang="ja-JP" sz="1200" dirty="0" smtClean="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1417533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参考</a:t>
            </a:r>
            <a:r>
              <a:rPr lang="ja-JP" altLang="en-US" dirty="0" smtClean="0">
                <a:latin typeface="Meiryo UI" panose="020B0604030504040204" pitchFamily="50" charset="-128"/>
                <a:ea typeface="Meiryo UI" panose="020B0604030504040204" pitchFamily="50" charset="-128"/>
              </a:rPr>
              <a:t>資料</a:t>
            </a:r>
            <a:r>
              <a:rPr lang="en-US" altLang="ja-JP" dirty="0" smtClean="0">
                <a:latin typeface="Meiryo UI" panose="020B0604030504040204" pitchFamily="50" charset="-128"/>
                <a:ea typeface="Meiryo UI" panose="020B0604030504040204" pitchFamily="50" charset="-128"/>
              </a:rPr>
              <a:t>2】</a:t>
            </a:r>
            <a:br>
              <a:rPr lang="en-US" altLang="ja-JP" dirty="0" smtClean="0">
                <a:latin typeface="Meiryo UI" panose="020B0604030504040204" pitchFamily="50" charset="-128"/>
                <a:ea typeface="Meiryo UI" panose="020B0604030504040204" pitchFamily="50" charset="-128"/>
              </a:rPr>
            </a:br>
            <a:r>
              <a:rPr lang="en-US" altLang="ja-JP" dirty="0" smtClean="0">
                <a:latin typeface="Meiryo UI" panose="020B0604030504040204" pitchFamily="50" charset="-128"/>
                <a:ea typeface="Meiryo UI" panose="020B0604030504040204" pitchFamily="50" charset="-128"/>
              </a:rPr>
              <a:t/>
            </a:r>
            <a:br>
              <a:rPr lang="en-US" altLang="ja-JP" dirty="0" smtClean="0">
                <a:latin typeface="Meiryo UI" panose="020B0604030504040204" pitchFamily="50" charset="-128"/>
                <a:ea typeface="Meiryo UI" panose="020B0604030504040204" pitchFamily="50" charset="-128"/>
              </a:rPr>
            </a:b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個別取込処理 改修前の仕様説明</a:t>
            </a:r>
            <a:endParaRPr kumimoji="1" lang="ja-JP" altLang="en-US" dirty="0"/>
          </a:p>
        </p:txBody>
      </p:sp>
    </p:spTree>
    <p:extLst>
      <p:ext uri="{BB962C8B-B14F-4D97-AF65-F5344CB8AC3E}">
        <p14:creationId xmlns:p14="http://schemas.microsoft.com/office/powerpoint/2010/main" val="127592370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524969" y="1666949"/>
            <a:ext cx="8469630" cy="2891790"/>
          </a:xfrm>
          <a:prstGeom prst="rect">
            <a:avLst/>
          </a:prstGeom>
          <a:ln>
            <a:solidFill>
              <a:schemeClr val="tx1"/>
            </a:solidFill>
          </a:ln>
        </p:spPr>
      </p:pic>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個別取込処理概要（新規取込）（</a:t>
            </a:r>
            <a:r>
              <a:rPr lang="en-US" altLang="ja-JP" sz="1800" b="1" dirty="0" smtClean="0">
                <a:latin typeface="Meiryo UI" panose="020B0604030504040204" pitchFamily="50" charset="-128"/>
                <a:ea typeface="Meiryo UI" panose="020B0604030504040204" pitchFamily="50" charset="-128"/>
              </a:rPr>
              <a:t>1/3</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ファイルを格納した</a:t>
            </a:r>
            <a:r>
              <a:rPr lang="en-US" altLang="ja-JP" dirty="0" smtClean="0">
                <a:latin typeface="Meiryo UI" panose="020B0604030504040204" pitchFamily="50" charset="-128"/>
                <a:ea typeface="Meiryo UI" panose="020B0604030504040204" pitchFamily="50" charset="-128"/>
              </a:rPr>
              <a:t>Zip</a:t>
            </a:r>
            <a:r>
              <a:rPr lang="ja-JP" altLang="en-US" dirty="0" smtClean="0">
                <a:latin typeface="Meiryo UI" panose="020B0604030504040204" pitchFamily="50" charset="-128"/>
                <a:ea typeface="Meiryo UI" panose="020B0604030504040204" pitchFamily="50" charset="-128"/>
              </a:rPr>
              <a:t>ファイルを展開し、その</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ファイルに記載されている患者の情報を読み込み一覧化する。その患者情報のうち二次利用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登録に登録されている利活用可能な患者の</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ファイルのみを対象に取り込むという一連の処理となっている。</a:t>
            </a:r>
            <a:endParaRPr lang="en-US" altLang="ja-JP" dirty="0">
              <a:latin typeface="Meiryo UI" panose="020B0604030504040204" pitchFamily="50" charset="-128"/>
              <a:ea typeface="Meiryo UI" panose="020B0604030504040204" pitchFamily="50" charset="-128"/>
            </a:endParaRPr>
          </a:p>
        </p:txBody>
      </p:sp>
      <p:sp>
        <p:nvSpPr>
          <p:cNvPr id="8" name="正方形/長方形 7"/>
          <p:cNvSpPr/>
          <p:nvPr/>
        </p:nvSpPr>
        <p:spPr>
          <a:xfrm>
            <a:off x="614364" y="1720463"/>
            <a:ext cx="977234" cy="1443237"/>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61EBE4BB-1024-673B-5C0D-CC916CF06357}"/>
              </a:ext>
            </a:extLst>
          </p:cNvPr>
          <p:cNvSpPr/>
          <p:nvPr/>
        </p:nvSpPr>
        <p:spPr>
          <a:xfrm>
            <a:off x="742923" y="1498136"/>
            <a:ext cx="720117" cy="253916"/>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1050" dirty="0" smtClean="0">
                <a:solidFill>
                  <a:schemeClr val="tx2">
                    <a:lumMod val="75000"/>
                    <a:lumOff val="25000"/>
                  </a:schemeClr>
                </a:solidFill>
              </a:rPr>
              <a:t>NAS</a:t>
            </a:r>
            <a:endParaRPr kumimoji="1" lang="ja-JP" altLang="en-US" sz="1050" dirty="0">
              <a:solidFill>
                <a:schemeClr val="tx2">
                  <a:lumMod val="75000"/>
                  <a:lumOff val="25000"/>
                </a:schemeClr>
              </a:solidFill>
            </a:endParaRPr>
          </a:p>
        </p:txBody>
      </p:sp>
      <p:graphicFrame>
        <p:nvGraphicFramePr>
          <p:cNvPr id="3" name="表 2"/>
          <p:cNvGraphicFramePr>
            <a:graphicFrameLocks noGrp="1"/>
          </p:cNvGraphicFramePr>
          <p:nvPr>
            <p:extLst/>
          </p:nvPr>
        </p:nvGraphicFramePr>
        <p:xfrm>
          <a:off x="524969" y="4645746"/>
          <a:ext cx="8469630" cy="1874520"/>
        </p:xfrm>
        <a:graphic>
          <a:graphicData uri="http://schemas.openxmlformats.org/drawingml/2006/table">
            <a:tbl>
              <a:tblPr firstRow="1" bandRow="1">
                <a:tableStyleId>{5940675A-B579-460E-94D1-54222C63F5DA}</a:tableStyleId>
              </a:tblPr>
              <a:tblGrid>
                <a:gridCol w="4234815">
                  <a:extLst>
                    <a:ext uri="{9D8B030D-6E8A-4147-A177-3AD203B41FA5}">
                      <a16:colId xmlns:a16="http://schemas.microsoft.com/office/drawing/2014/main" val="3758575253"/>
                    </a:ext>
                  </a:extLst>
                </a:gridCol>
                <a:gridCol w="4234815">
                  <a:extLst>
                    <a:ext uri="{9D8B030D-6E8A-4147-A177-3AD203B41FA5}">
                      <a16:colId xmlns:a16="http://schemas.microsoft.com/office/drawing/2014/main" val="4125052017"/>
                    </a:ext>
                  </a:extLst>
                </a:gridCol>
              </a:tblGrid>
              <a:tr h="0">
                <a:tc>
                  <a:txBody>
                    <a:bodyPr/>
                    <a:lstStyle/>
                    <a:p>
                      <a:r>
                        <a:rPr kumimoji="1" lang="en-US" altLang="ja-JP" sz="1200" dirty="0" smtClean="0">
                          <a:solidFill>
                            <a:schemeClr val="tx1"/>
                          </a:solidFill>
                          <a:latin typeface="Meiryo UI" panose="020B0604030504040204" pitchFamily="50" charset="-128"/>
                          <a:ea typeface="Meiryo UI" panose="020B0604030504040204" pitchFamily="50" charset="-128"/>
                        </a:rPr>
                        <a:t>1.Zip</a:t>
                      </a:r>
                      <a:r>
                        <a:rPr kumimoji="1" lang="ja-JP" altLang="en-US" sz="1200" dirty="0" smtClean="0">
                          <a:solidFill>
                            <a:schemeClr val="tx1"/>
                          </a:solidFill>
                          <a:latin typeface="Meiryo UI" panose="020B0604030504040204" pitchFamily="50" charset="-128"/>
                          <a:ea typeface="Meiryo UI" panose="020B0604030504040204" pitchFamily="50" charset="-128"/>
                        </a:rPr>
                        <a:t>ファイル格納処理</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solidFill>
                      <a:schemeClr val="accent1"/>
                    </a:solidFill>
                  </a:tcPr>
                </a:tc>
                <a:tc>
                  <a:txBody>
                    <a:bodyPr/>
                    <a:lstStyle/>
                    <a:p>
                      <a:r>
                        <a:rPr lang="en-US" altLang="ja-JP" sz="1200" u="none" dirty="0" smtClean="0">
                          <a:latin typeface="Meiryo UI" panose="020B0604030504040204" pitchFamily="50" charset="-128"/>
                          <a:ea typeface="Meiryo UI" panose="020B0604030504040204" pitchFamily="50" charset="-128"/>
                        </a:rPr>
                        <a:t>2.Zip</a:t>
                      </a:r>
                      <a:r>
                        <a:rPr lang="ja-JP" altLang="en-US" sz="1200" u="none" dirty="0" smtClean="0">
                          <a:latin typeface="Meiryo UI" panose="020B0604030504040204" pitchFamily="50" charset="-128"/>
                          <a:ea typeface="Meiryo UI" panose="020B0604030504040204" pitchFamily="50" charset="-128"/>
                        </a:rPr>
                        <a:t>ファイル展開処理</a:t>
                      </a:r>
                      <a:endParaRPr kumimoji="1" lang="ja-JP" altLang="en-US" sz="1200" u="none" dirty="0">
                        <a:solidFill>
                          <a:schemeClr val="accent2">
                            <a:lumMod val="20000"/>
                            <a:lumOff val="80000"/>
                          </a:schemeClr>
                        </a:solidFill>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508131005"/>
                  </a:ext>
                </a:extLst>
              </a:tr>
              <a:tr h="370840">
                <a:tc>
                  <a:txBody>
                    <a:bodyPr/>
                    <a:lstStyle/>
                    <a:p>
                      <a:r>
                        <a:rPr kumimoji="1" lang="en-US" altLang="ja-JP" sz="1100" dirty="0" smtClean="0">
                          <a:latin typeface="Meiryo UI" panose="020B0604030504040204" pitchFamily="50" charset="-128"/>
                          <a:ea typeface="Meiryo UI" panose="020B0604030504040204" pitchFamily="50" charset="-128"/>
                        </a:rPr>
                        <a:t>1.1.</a:t>
                      </a:r>
                      <a:r>
                        <a:rPr kumimoji="1" lang="ja-JP" altLang="en-US" sz="1100" baseline="0" dirty="0" smtClean="0">
                          <a:latin typeface="Meiryo UI" panose="020B0604030504040204" pitchFamily="50" charset="-128"/>
                          <a:ea typeface="Meiryo UI" panose="020B0604030504040204" pitchFamily="50" charset="-128"/>
                        </a:rPr>
                        <a:t> </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ファイルを格納した</a:t>
                      </a:r>
                      <a:r>
                        <a:rPr kumimoji="1" lang="en-US" altLang="ja-JP" sz="1100" dirty="0" smtClean="0">
                          <a:latin typeface="Meiryo UI" panose="020B0604030504040204" pitchFamily="50" charset="-128"/>
                          <a:ea typeface="Meiryo UI" panose="020B0604030504040204" pitchFamily="50" charset="-128"/>
                        </a:rPr>
                        <a:t>Zip</a:t>
                      </a:r>
                      <a:r>
                        <a:rPr kumimoji="1" lang="ja-JP" altLang="en-US" sz="1100" dirty="0" smtClean="0">
                          <a:latin typeface="Meiryo UI" panose="020B0604030504040204" pitchFamily="50" charset="-128"/>
                          <a:ea typeface="Meiryo UI" panose="020B0604030504040204" pitchFamily="50" charset="-128"/>
                        </a:rPr>
                        <a:t>ファイルの一覧を取得する。</a:t>
                      </a:r>
                      <a:endParaRPr kumimoji="1"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1.2. </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1.1</a:t>
                      </a:r>
                      <a:r>
                        <a:rPr lang="ja-JP" altLang="en-US" sz="1100" dirty="0" smtClean="0">
                          <a:latin typeface="Meiryo UI" panose="020B0604030504040204" pitchFamily="50" charset="-128"/>
                          <a:ea typeface="Meiryo UI" panose="020B0604030504040204" pitchFamily="50" charset="-128"/>
                        </a:rPr>
                        <a:t>」で取得した処理対象の</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ファイルが</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ファイル管理テーブル</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に存在するか判定し、存在しないもののみを処理対象とする。</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1.3. </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1.2</a:t>
                      </a:r>
                      <a:r>
                        <a:rPr lang="ja-JP" altLang="en-US" sz="1100" dirty="0" smtClean="0">
                          <a:latin typeface="Meiryo UI" panose="020B0604030504040204" pitchFamily="50" charset="-128"/>
                          <a:ea typeface="Meiryo UI" panose="020B0604030504040204" pitchFamily="50" charset="-128"/>
                        </a:rPr>
                        <a:t>」で取得した処理対象の</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ファイルをコピーし、</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ja-JP" altLang="en-US" sz="1100" baseline="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施設別、年月別のディレクトリ構造で格納し直す。</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1.4. </a:t>
                      </a:r>
                      <a:r>
                        <a:rPr lang="ja-JP" altLang="en-US" sz="1100" dirty="0" smtClean="0">
                          <a:latin typeface="Meiryo UI" panose="020B0604030504040204" pitchFamily="50" charset="-128"/>
                          <a:ea typeface="Meiryo UI" panose="020B0604030504040204" pitchFamily="50" charset="-128"/>
                        </a:rPr>
                        <a:t>格納した</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ファイルの情報を</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ファイル管理テーブルに</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ja-JP" altLang="en-US" sz="1100" baseline="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取込フラグを</a:t>
                      </a:r>
                      <a:r>
                        <a:rPr lang="en-US" altLang="ja-JP" sz="1100" dirty="0" smtClean="0">
                          <a:latin typeface="Meiryo UI" panose="020B0604030504040204" pitchFamily="50" charset="-128"/>
                          <a:ea typeface="Meiryo UI" panose="020B0604030504040204" pitchFamily="50" charset="-128"/>
                        </a:rPr>
                        <a:t>0</a:t>
                      </a:r>
                      <a:r>
                        <a:rPr lang="ja-JP" altLang="en-US" sz="1100" dirty="0" smtClean="0">
                          <a:latin typeface="Meiryo UI" panose="020B0604030504040204" pitchFamily="50" charset="-128"/>
                          <a:ea typeface="Meiryo UI" panose="020B0604030504040204" pitchFamily="50" charset="-128"/>
                        </a:rPr>
                        <a:t>（未取込）として登録する。</a:t>
                      </a:r>
                      <a:endParaRPr lang="en-US" altLang="ja-JP" sz="1100" dirty="0" smtClean="0">
                        <a:latin typeface="Meiryo UI" panose="020B0604030504040204" pitchFamily="50" charset="-128"/>
                        <a:ea typeface="Meiryo UI" panose="020B0604030504040204" pitchFamily="50" charset="-128"/>
                      </a:endParaRPr>
                    </a:p>
                    <a:p>
                      <a:endParaRPr kumimoji="1" lang="ja-JP" altLang="en-US" sz="1100" dirty="0">
                        <a:latin typeface="Meiryo UI" panose="020B0604030504040204" pitchFamily="50" charset="-128"/>
                        <a:ea typeface="Meiryo UI" panose="020B0604030504040204" pitchFamily="50" charset="-128"/>
                      </a:endParaRPr>
                    </a:p>
                  </a:txBody>
                  <a:tcPr/>
                </a:tc>
                <a:tc>
                  <a:txBody>
                    <a:bodyPr/>
                    <a:lstStyle/>
                    <a:p>
                      <a:r>
                        <a:rPr lang="en-US" altLang="ja-JP" sz="1100" dirty="0" smtClean="0">
                          <a:latin typeface="Meiryo UI" panose="020B0604030504040204" pitchFamily="50" charset="-128"/>
                          <a:ea typeface="Meiryo UI" panose="020B0604030504040204" pitchFamily="50" charset="-128"/>
                        </a:rPr>
                        <a:t>2.1. Zip</a:t>
                      </a:r>
                      <a:r>
                        <a:rPr lang="ja-JP" altLang="en-US" sz="1100" dirty="0" smtClean="0">
                          <a:latin typeface="Meiryo UI" panose="020B0604030504040204" pitchFamily="50" charset="-128"/>
                          <a:ea typeface="Meiryo UI" panose="020B0604030504040204" pitchFamily="50" charset="-128"/>
                        </a:rPr>
                        <a:t>ファイル管理テーブルで取込フラグが</a:t>
                      </a:r>
                      <a:r>
                        <a:rPr lang="en-US" altLang="ja-JP" sz="1100" dirty="0" smtClean="0">
                          <a:latin typeface="Meiryo UI" panose="020B0604030504040204" pitchFamily="50" charset="-128"/>
                          <a:ea typeface="Meiryo UI" panose="020B0604030504040204" pitchFamily="50" charset="-128"/>
                        </a:rPr>
                        <a:t>0</a:t>
                      </a:r>
                      <a:r>
                        <a:rPr lang="ja-JP" altLang="en-US" sz="1100" dirty="0" smtClean="0">
                          <a:latin typeface="Meiryo UI" panose="020B0604030504040204" pitchFamily="50" charset="-128"/>
                          <a:ea typeface="Meiryo UI" panose="020B0604030504040204" pitchFamily="50" charset="-128"/>
                        </a:rPr>
                        <a:t>（未取込）となっている</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ja-JP" altLang="en-US" sz="1100" baseline="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ファイルの一覧を取得する。</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2.2. </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2.1</a:t>
                      </a:r>
                      <a:r>
                        <a:rPr lang="ja-JP" altLang="en-US" sz="1100" dirty="0" smtClean="0">
                          <a:latin typeface="Meiryo UI" panose="020B0604030504040204" pitchFamily="50" charset="-128"/>
                          <a:ea typeface="Meiryo UI" panose="020B0604030504040204" pitchFamily="50" charset="-128"/>
                        </a:rPr>
                        <a:t>」で取得した処理対象の</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ファイルを</a:t>
                      </a:r>
                      <a:r>
                        <a:rPr lang="en-US" altLang="ja-JP" sz="1100" dirty="0" smtClean="0">
                          <a:latin typeface="Meiryo UI" panose="020B0604030504040204" pitchFamily="50" charset="-128"/>
                          <a:ea typeface="Meiryo UI" panose="020B0604030504040204" pitchFamily="50" charset="-128"/>
                        </a:rPr>
                        <a:t>NAS</a:t>
                      </a:r>
                      <a:r>
                        <a:rPr lang="ja-JP" altLang="en-US" sz="1100" dirty="0" smtClean="0">
                          <a:latin typeface="Meiryo UI" panose="020B0604030504040204" pitchFamily="50" charset="-128"/>
                          <a:ea typeface="Meiryo UI" panose="020B0604030504040204" pitchFamily="50" charset="-128"/>
                        </a:rPr>
                        <a:t>上から検索し、</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ja-JP" altLang="en-US" sz="1100" baseline="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取得する。</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2.3. </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2.2</a:t>
                      </a:r>
                      <a:r>
                        <a:rPr lang="ja-JP" altLang="en-US" sz="1100" dirty="0" smtClean="0">
                          <a:latin typeface="Meiryo UI" panose="020B0604030504040204" pitchFamily="50" charset="-128"/>
                          <a:ea typeface="Meiryo UI" panose="020B0604030504040204" pitchFamily="50" charset="-128"/>
                        </a:rPr>
                        <a:t>」で取得した</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ファイルを展開する。</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2.4. Zip</a:t>
                      </a:r>
                      <a:r>
                        <a:rPr lang="ja-JP" altLang="en-US" sz="1100" dirty="0" smtClean="0">
                          <a:latin typeface="Meiryo UI" panose="020B0604030504040204" pitchFamily="50" charset="-128"/>
                          <a:ea typeface="Meiryo UI" panose="020B0604030504040204" pitchFamily="50" charset="-128"/>
                        </a:rPr>
                        <a:t>ファイルが展開が正常終了した場合は、</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ファイル管理テーブルの取込フラグを</a:t>
                      </a:r>
                      <a:r>
                        <a:rPr lang="en-US" altLang="ja-JP" sz="1100" dirty="0" smtClean="0">
                          <a:latin typeface="Meiryo UI" panose="020B0604030504040204" pitchFamily="50" charset="-128"/>
                          <a:ea typeface="Meiryo UI" panose="020B0604030504040204" pitchFamily="50" charset="-128"/>
                        </a:rPr>
                        <a:t>1</a:t>
                      </a:r>
                      <a:r>
                        <a:rPr lang="ja-JP" altLang="en-US" sz="1100" dirty="0" smtClean="0">
                          <a:latin typeface="Meiryo UI" panose="020B0604030504040204" pitchFamily="50" charset="-128"/>
                          <a:ea typeface="Meiryo UI" panose="020B0604030504040204" pitchFamily="50" charset="-128"/>
                        </a:rPr>
                        <a:t>（取込済み）に、</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異常終了した場合は</a:t>
                      </a:r>
                      <a:r>
                        <a:rPr lang="en-US" altLang="ja-JP" sz="1100" dirty="0" smtClean="0">
                          <a:latin typeface="Meiryo UI" panose="020B0604030504040204" pitchFamily="50" charset="-128"/>
                          <a:ea typeface="Meiryo UI" panose="020B0604030504040204" pitchFamily="50" charset="-128"/>
                        </a:rPr>
                        <a:t>9</a:t>
                      </a:r>
                      <a:r>
                        <a:rPr lang="ja-JP" altLang="en-US" sz="1100" dirty="0" smtClean="0">
                          <a:latin typeface="Meiryo UI" panose="020B0604030504040204" pitchFamily="50" charset="-128"/>
                          <a:ea typeface="Meiryo UI" panose="020B0604030504040204" pitchFamily="50" charset="-128"/>
                        </a:rPr>
                        <a:t>（ファイル展開エラー）に更新する。</a:t>
                      </a:r>
                      <a:endParaRPr lang="en-US" altLang="ja-JP" sz="1100" dirty="0" smtClean="0">
                        <a:latin typeface="Meiryo UI" panose="020B0604030504040204" pitchFamily="50" charset="-128"/>
                        <a:ea typeface="Meiryo UI" panose="020B0604030504040204" pitchFamily="50" charset="-128"/>
                      </a:endParaRPr>
                    </a:p>
                    <a:p>
                      <a:endParaRPr kumimoji="1" lang="ja-JP" altLang="en-US"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70016032"/>
                  </a:ext>
                </a:extLst>
              </a:tr>
            </a:tbl>
          </a:graphicData>
        </a:graphic>
      </p:graphicFrame>
    </p:spTree>
    <p:extLst>
      <p:ext uri="{BB962C8B-B14F-4D97-AF65-F5344CB8AC3E}">
        <p14:creationId xmlns:p14="http://schemas.microsoft.com/office/powerpoint/2010/main" val="170538661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a:stretch>
            <a:fillRect/>
          </a:stretch>
        </p:blipFill>
        <p:spPr>
          <a:xfrm>
            <a:off x="524969" y="1666949"/>
            <a:ext cx="8469630" cy="2891790"/>
          </a:xfrm>
          <a:prstGeom prst="rect">
            <a:avLst/>
          </a:prstGeom>
          <a:ln>
            <a:solidFill>
              <a:schemeClr val="tx1"/>
            </a:solidFill>
          </a:ln>
        </p:spPr>
      </p:pic>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個別取込処理概要（新規取込）（</a:t>
            </a:r>
            <a:r>
              <a:rPr lang="en-US" altLang="ja-JP" sz="1800" b="1" dirty="0" smtClean="0">
                <a:latin typeface="Meiryo UI" panose="020B0604030504040204" pitchFamily="50" charset="-128"/>
                <a:ea typeface="Meiryo UI" panose="020B0604030504040204" pitchFamily="50" charset="-128"/>
              </a:rPr>
              <a:t>2/3</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ファイルを格納した</a:t>
            </a:r>
            <a:r>
              <a:rPr lang="en-US" altLang="ja-JP" dirty="0" smtClean="0">
                <a:latin typeface="Meiryo UI" panose="020B0604030504040204" pitchFamily="50" charset="-128"/>
                <a:ea typeface="Meiryo UI" panose="020B0604030504040204" pitchFamily="50" charset="-128"/>
              </a:rPr>
              <a:t>Zip</a:t>
            </a:r>
            <a:r>
              <a:rPr lang="ja-JP" altLang="en-US" dirty="0" smtClean="0">
                <a:latin typeface="Meiryo UI" panose="020B0604030504040204" pitchFamily="50" charset="-128"/>
                <a:ea typeface="Meiryo UI" panose="020B0604030504040204" pitchFamily="50" charset="-128"/>
              </a:rPr>
              <a:t>ファイルを展開し、その</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ファイルに記載されている患者の情報を読み込み一覧化する。その患者情報のうち二次利用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登録に登録されている利活用可能な患者の</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ファイルのみを対象に取り込むという一連の処理となっている。</a:t>
            </a:r>
            <a:endParaRPr lang="en-US" altLang="ja-JP" dirty="0">
              <a:latin typeface="Meiryo UI" panose="020B0604030504040204" pitchFamily="50" charset="-128"/>
              <a:ea typeface="Meiryo UI" panose="020B0604030504040204" pitchFamily="50" charset="-128"/>
            </a:endParaRPr>
          </a:p>
        </p:txBody>
      </p:sp>
      <p:sp>
        <p:nvSpPr>
          <p:cNvPr id="8" name="正方形/長方形 7"/>
          <p:cNvSpPr/>
          <p:nvPr/>
        </p:nvSpPr>
        <p:spPr>
          <a:xfrm>
            <a:off x="614364" y="1720463"/>
            <a:ext cx="977234" cy="1443237"/>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61EBE4BB-1024-673B-5C0D-CC916CF06357}"/>
              </a:ext>
            </a:extLst>
          </p:cNvPr>
          <p:cNvSpPr/>
          <p:nvPr/>
        </p:nvSpPr>
        <p:spPr>
          <a:xfrm>
            <a:off x="742923" y="1498136"/>
            <a:ext cx="720117" cy="253916"/>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1050" dirty="0" smtClean="0">
                <a:solidFill>
                  <a:schemeClr val="tx2">
                    <a:lumMod val="75000"/>
                    <a:lumOff val="25000"/>
                  </a:schemeClr>
                </a:solidFill>
              </a:rPr>
              <a:t>NAS</a:t>
            </a:r>
            <a:endParaRPr kumimoji="1" lang="ja-JP" altLang="en-US" sz="1050" dirty="0">
              <a:solidFill>
                <a:schemeClr val="tx2">
                  <a:lumMod val="75000"/>
                  <a:lumOff val="25000"/>
                </a:schemeClr>
              </a:solidFill>
            </a:endParaRPr>
          </a:p>
        </p:txBody>
      </p:sp>
      <p:graphicFrame>
        <p:nvGraphicFramePr>
          <p:cNvPr id="3" name="表 2"/>
          <p:cNvGraphicFramePr>
            <a:graphicFrameLocks noGrp="1"/>
          </p:cNvGraphicFramePr>
          <p:nvPr>
            <p:extLst/>
          </p:nvPr>
        </p:nvGraphicFramePr>
        <p:xfrm>
          <a:off x="524969" y="4639408"/>
          <a:ext cx="8957102" cy="1539240"/>
        </p:xfrm>
        <a:graphic>
          <a:graphicData uri="http://schemas.openxmlformats.org/drawingml/2006/table">
            <a:tbl>
              <a:tblPr firstRow="1" bandRow="1">
                <a:tableStyleId>{5940675A-B579-460E-94D1-54222C63F5DA}</a:tableStyleId>
              </a:tblPr>
              <a:tblGrid>
                <a:gridCol w="4478551">
                  <a:extLst>
                    <a:ext uri="{9D8B030D-6E8A-4147-A177-3AD203B41FA5}">
                      <a16:colId xmlns:a16="http://schemas.microsoft.com/office/drawing/2014/main" val="3758575253"/>
                    </a:ext>
                  </a:extLst>
                </a:gridCol>
                <a:gridCol w="4478551">
                  <a:extLst>
                    <a:ext uri="{9D8B030D-6E8A-4147-A177-3AD203B41FA5}">
                      <a16:colId xmlns:a16="http://schemas.microsoft.com/office/drawing/2014/main" val="4125052017"/>
                    </a:ext>
                  </a:extLst>
                </a:gridCol>
              </a:tblGrid>
              <a:tr h="0">
                <a:tc>
                  <a:txBody>
                    <a:bodyPr/>
                    <a:lstStyle/>
                    <a:p>
                      <a:r>
                        <a:rPr kumimoji="1" lang="en-US" altLang="ja-JP" sz="1200" dirty="0" smtClean="0">
                          <a:solidFill>
                            <a:schemeClr val="tx1"/>
                          </a:solidFill>
                          <a:latin typeface="Meiryo UI" panose="020B0604030504040204" pitchFamily="50" charset="-128"/>
                          <a:ea typeface="Meiryo UI" panose="020B0604030504040204" pitchFamily="50" charset="-128"/>
                        </a:rPr>
                        <a:t>3.MML</a:t>
                      </a:r>
                      <a:r>
                        <a:rPr kumimoji="1" lang="ja-JP" altLang="en-US" sz="1200" dirty="0" smtClean="0">
                          <a:solidFill>
                            <a:schemeClr val="tx1"/>
                          </a:solidFill>
                          <a:latin typeface="Meiryo UI" panose="020B0604030504040204" pitchFamily="50" charset="-128"/>
                          <a:ea typeface="Meiryo UI" panose="020B0604030504040204" pitchFamily="50" charset="-128"/>
                        </a:rPr>
                        <a:t>ファイル一覧作成処理</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en-US" altLang="ja-JP" sz="1200" dirty="0" smtClean="0">
                          <a:solidFill>
                            <a:schemeClr val="tx1"/>
                          </a:solidFill>
                          <a:latin typeface="Meiryo UI" panose="020B0604030504040204" pitchFamily="50" charset="-128"/>
                          <a:ea typeface="Meiryo UI" panose="020B0604030504040204" pitchFamily="50" charset="-128"/>
                        </a:rPr>
                        <a:t>4.</a:t>
                      </a:r>
                      <a:r>
                        <a:rPr kumimoji="1" lang="ja-JP" altLang="en-US" sz="1200" dirty="0" smtClean="0">
                          <a:solidFill>
                            <a:schemeClr val="tx1"/>
                          </a:solidFill>
                          <a:latin typeface="Meiryo UI" panose="020B0604030504040204" pitchFamily="50" charset="-128"/>
                          <a:ea typeface="Meiryo UI" panose="020B0604030504040204" pitchFamily="50" charset="-128"/>
                        </a:rPr>
                        <a:t>二次利用</a:t>
                      </a:r>
                      <a:r>
                        <a:rPr kumimoji="1" lang="en-US" altLang="ja-JP" sz="1200" dirty="0" smtClean="0">
                          <a:solidFill>
                            <a:schemeClr val="tx1"/>
                          </a:solidFill>
                          <a:latin typeface="Meiryo UI" panose="020B0604030504040204" pitchFamily="50" charset="-128"/>
                          <a:ea typeface="Meiryo UI" panose="020B0604030504040204" pitchFamily="50" charset="-128"/>
                        </a:rPr>
                        <a:t>DB</a:t>
                      </a:r>
                      <a:r>
                        <a:rPr kumimoji="1" lang="ja-JP" altLang="en-US" sz="1200" dirty="0" smtClean="0">
                          <a:solidFill>
                            <a:schemeClr val="tx1"/>
                          </a:solidFill>
                          <a:latin typeface="Meiryo UI" panose="020B0604030504040204" pitchFamily="50" charset="-128"/>
                          <a:ea typeface="Meiryo UI" panose="020B0604030504040204" pitchFamily="50" charset="-128"/>
                        </a:rPr>
                        <a:t>反映処理</a:t>
                      </a:r>
                      <a:endParaRPr kumimoji="1" lang="ja-JP" altLang="en-US" sz="1200"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508131005"/>
                  </a:ext>
                </a:extLst>
              </a:tr>
              <a:tr h="120722">
                <a:tc>
                  <a:txBody>
                    <a:bodyPr/>
                    <a:lstStyle/>
                    <a:p>
                      <a:r>
                        <a:rPr kumimoji="1" lang="en-US" altLang="ja-JP" sz="1100" dirty="0" smtClean="0">
                          <a:latin typeface="Meiryo UI" panose="020B0604030504040204" pitchFamily="50" charset="-128"/>
                          <a:ea typeface="Meiryo UI" panose="020B0604030504040204" pitchFamily="50" charset="-128"/>
                        </a:rPr>
                        <a:t>3.1.</a:t>
                      </a:r>
                      <a:r>
                        <a:rPr kumimoji="1" lang="ja-JP" altLang="en-US" sz="1100" baseline="0" dirty="0" smtClean="0">
                          <a:latin typeface="Meiryo UI" panose="020B0604030504040204" pitchFamily="50" charset="-128"/>
                          <a:ea typeface="Meiryo UI" panose="020B0604030504040204" pitchFamily="50" charset="-128"/>
                        </a:rPr>
                        <a:t> 展開した</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ファイルのヘッダー部分（患者</a:t>
                      </a:r>
                      <a:r>
                        <a:rPr kumimoji="1" lang="en-US" altLang="ja-JP" sz="1100" dirty="0" smtClean="0">
                          <a:latin typeface="Meiryo UI" panose="020B0604030504040204" pitchFamily="50" charset="-128"/>
                          <a:ea typeface="Meiryo UI" panose="020B0604030504040204" pitchFamily="50" charset="-128"/>
                        </a:rPr>
                        <a:t>ID</a:t>
                      </a:r>
                      <a:r>
                        <a:rPr kumimoji="1" lang="ja-JP" altLang="en-US" sz="1100" dirty="0" smtClean="0">
                          <a:latin typeface="Meiryo UI" panose="020B0604030504040204" pitchFamily="50" charset="-128"/>
                          <a:ea typeface="Meiryo UI" panose="020B0604030504040204" pitchFamily="50" charset="-128"/>
                        </a:rPr>
                        <a:t>等）を読み込む。</a:t>
                      </a:r>
                      <a:endParaRPr kumimoji="1"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3.2. </a:t>
                      </a:r>
                      <a:r>
                        <a:rPr lang="ja-JP" altLang="en-US" sz="1100" dirty="0" smtClean="0">
                          <a:latin typeface="Meiryo UI" panose="020B0604030504040204" pitchFamily="50" charset="-128"/>
                          <a:ea typeface="Meiryo UI" panose="020B0604030504040204" pitchFamily="50" charset="-128"/>
                        </a:rPr>
                        <a:t>読み込んだ結果を</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ファイル管理テーブルに</a:t>
                      </a:r>
                      <a:endParaRPr kumimoji="1" lang="en-US" altLang="ja-JP" sz="1100" dirty="0" smtClean="0">
                        <a:latin typeface="Meiryo UI" panose="020B0604030504040204" pitchFamily="50" charset="-128"/>
                        <a:ea typeface="Meiryo UI" panose="020B0604030504040204" pitchFamily="50" charset="-128"/>
                      </a:endParaRPr>
                    </a:p>
                    <a:p>
                      <a:r>
                        <a:rPr kumimoji="1" lang="ja-JP" altLang="en-US" sz="1100" dirty="0" smtClean="0">
                          <a:latin typeface="Meiryo UI" panose="020B0604030504040204" pitchFamily="50" charset="-128"/>
                          <a:ea typeface="Meiryo UI" panose="020B0604030504040204" pitchFamily="50" charset="-128"/>
                        </a:rPr>
                        <a:t>　　　</a:t>
                      </a:r>
                      <a:r>
                        <a:rPr kumimoji="1" lang="ja-JP" altLang="en-US" sz="1100" baseline="0" dirty="0" smtClean="0">
                          <a:latin typeface="Meiryo UI" panose="020B0604030504040204" pitchFamily="50" charset="-128"/>
                          <a:ea typeface="Meiryo UI" panose="020B0604030504040204" pitchFamily="50" charset="-128"/>
                        </a:rPr>
                        <a:t> </a:t>
                      </a:r>
                      <a:r>
                        <a:rPr kumimoji="1" lang="ja-JP" altLang="en-US" sz="1100" dirty="0" smtClean="0">
                          <a:latin typeface="Meiryo UI" panose="020B0604030504040204" pitchFamily="50" charset="-128"/>
                          <a:ea typeface="Meiryo UI" panose="020B0604030504040204" pitchFamily="50" charset="-128"/>
                        </a:rPr>
                        <a:t>ステータスフラグを</a:t>
                      </a:r>
                      <a:r>
                        <a:rPr kumimoji="1" lang="en-US" altLang="ja-JP" sz="1100" dirty="0" smtClean="0">
                          <a:latin typeface="Meiryo UI" panose="020B0604030504040204" pitchFamily="50" charset="-128"/>
                          <a:ea typeface="Meiryo UI" panose="020B0604030504040204" pitchFamily="50" charset="-128"/>
                        </a:rPr>
                        <a:t>0</a:t>
                      </a:r>
                      <a:r>
                        <a:rPr kumimoji="1" lang="ja-JP" altLang="en-US" sz="1100" dirty="0" smtClean="0">
                          <a:latin typeface="Meiryo UI" panose="020B0604030504040204" pitchFamily="50" charset="-128"/>
                          <a:ea typeface="Meiryo UI" panose="020B0604030504040204" pitchFamily="50" charset="-128"/>
                        </a:rPr>
                        <a:t>（ファイル読込未済）として登録する。</a:t>
                      </a:r>
                      <a:endParaRPr lang="en-US" altLang="ja-JP" sz="1100" dirty="0" smtClean="0">
                        <a:latin typeface="Meiryo UI" panose="020B0604030504040204" pitchFamily="50" charset="-128"/>
                        <a:ea typeface="Meiryo UI" panose="020B0604030504040204" pitchFamily="50" charset="-128"/>
                      </a:endParaRPr>
                    </a:p>
                    <a:p>
                      <a:endParaRPr kumimoji="1" lang="ja-JP" altLang="en-US" sz="1100" dirty="0">
                        <a:latin typeface="Meiryo UI" panose="020B0604030504040204" pitchFamily="50" charset="-128"/>
                        <a:ea typeface="Meiryo UI" panose="020B0604030504040204" pitchFamily="50" charset="-128"/>
                      </a:endParaRPr>
                    </a:p>
                  </a:txBody>
                  <a:tcPr/>
                </a:tc>
                <a:tc>
                  <a:txBody>
                    <a:bodyPr/>
                    <a:lstStyle/>
                    <a:p>
                      <a:r>
                        <a:rPr kumimoji="1" lang="en-US" altLang="ja-JP" sz="1100" dirty="0" smtClean="0">
                          <a:latin typeface="Meiryo UI" panose="020B0604030504040204" pitchFamily="50" charset="-128"/>
                          <a:ea typeface="Meiryo UI" panose="020B0604030504040204" pitchFamily="50" charset="-128"/>
                        </a:rPr>
                        <a:t>4.1. </a:t>
                      </a:r>
                      <a:r>
                        <a:rPr kumimoji="1" lang="ja-JP" altLang="en-US" sz="1100" dirty="0" smtClean="0">
                          <a:latin typeface="Meiryo UI" panose="020B0604030504040204" pitchFamily="50" charset="-128"/>
                          <a:ea typeface="Meiryo UI" panose="020B0604030504040204" pitchFamily="50" charset="-128"/>
                        </a:rPr>
                        <a:t>二次利用</a:t>
                      </a:r>
                      <a:r>
                        <a:rPr kumimoji="1" lang="en-US" altLang="ja-JP" sz="1100" dirty="0" smtClean="0">
                          <a:latin typeface="Meiryo UI" panose="020B0604030504040204" pitchFamily="50" charset="-128"/>
                          <a:ea typeface="Meiryo UI" panose="020B0604030504040204" pitchFamily="50" charset="-128"/>
                        </a:rPr>
                        <a:t>DB</a:t>
                      </a:r>
                      <a:r>
                        <a:rPr kumimoji="1" lang="ja-JP" altLang="en-US" sz="1100" dirty="0" smtClean="0">
                          <a:latin typeface="Meiryo UI" panose="020B0604030504040204" pitchFamily="50" charset="-128"/>
                          <a:ea typeface="Meiryo UI" panose="020B0604030504040204" pitchFamily="50" charset="-128"/>
                        </a:rPr>
                        <a:t>登録患者データテーブルから患者</a:t>
                      </a:r>
                      <a:r>
                        <a:rPr kumimoji="1" lang="en-US" altLang="ja-JP" sz="1100" dirty="0" smtClean="0">
                          <a:latin typeface="Meiryo UI" panose="020B0604030504040204" pitchFamily="50" charset="-128"/>
                          <a:ea typeface="Meiryo UI" panose="020B0604030504040204" pitchFamily="50" charset="-128"/>
                        </a:rPr>
                        <a:t>ID</a:t>
                      </a:r>
                      <a:r>
                        <a:rPr kumimoji="1" lang="ja-JP" altLang="en-US" sz="1100" dirty="0" smtClean="0">
                          <a:latin typeface="Meiryo UI" panose="020B0604030504040204" pitchFamily="50" charset="-128"/>
                          <a:ea typeface="Meiryo UI" panose="020B0604030504040204" pitchFamily="50" charset="-128"/>
                        </a:rPr>
                        <a:t>の一覧を取得する。</a:t>
                      </a:r>
                      <a:endParaRPr kumimoji="1" lang="en-US" altLang="ja-JP" sz="1100" dirty="0" smtClean="0">
                        <a:latin typeface="Meiryo UI" panose="020B0604030504040204" pitchFamily="50" charset="-128"/>
                        <a:ea typeface="Meiryo UI" panose="020B0604030504040204" pitchFamily="50" charset="-128"/>
                      </a:endParaRPr>
                    </a:p>
                    <a:p>
                      <a:r>
                        <a:rPr kumimoji="1" lang="en-US" altLang="ja-JP" sz="1100" dirty="0" smtClean="0">
                          <a:latin typeface="Meiryo UI" panose="020B0604030504040204" pitchFamily="50" charset="-128"/>
                          <a:ea typeface="Meiryo UI" panose="020B0604030504040204" pitchFamily="50" charset="-128"/>
                        </a:rPr>
                        <a:t>4.2. </a:t>
                      </a:r>
                      <a:r>
                        <a:rPr kumimoji="1" lang="ja-JP" altLang="en-US" sz="1100" dirty="0" smtClean="0">
                          <a:latin typeface="Meiryo UI" panose="020B0604030504040204" pitchFamily="50" charset="-128"/>
                          <a:ea typeface="Meiryo UI" panose="020B0604030504040204" pitchFamily="50" charset="-128"/>
                        </a:rPr>
                        <a:t>取得した患者</a:t>
                      </a:r>
                      <a:r>
                        <a:rPr kumimoji="1" lang="en-US" altLang="ja-JP" sz="1100" dirty="0" smtClean="0">
                          <a:latin typeface="Meiryo UI" panose="020B0604030504040204" pitchFamily="50" charset="-128"/>
                          <a:ea typeface="Meiryo UI" panose="020B0604030504040204" pitchFamily="50" charset="-128"/>
                        </a:rPr>
                        <a:t>ID</a:t>
                      </a:r>
                      <a:r>
                        <a:rPr kumimoji="1" lang="ja-JP" altLang="en-US" sz="1100" dirty="0" smtClean="0">
                          <a:latin typeface="Meiryo UI" panose="020B0604030504040204" pitchFamily="50" charset="-128"/>
                          <a:ea typeface="Meiryo UI" panose="020B0604030504040204" pitchFamily="50" charset="-128"/>
                        </a:rPr>
                        <a:t>の一覧に</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ファイル管理テーブルに登録されている</a:t>
                      </a:r>
                      <a:endParaRPr kumimoji="1" lang="en-US" altLang="ja-JP" sz="1100" dirty="0" smtClean="0">
                        <a:latin typeface="Meiryo UI" panose="020B0604030504040204" pitchFamily="50" charset="-128"/>
                        <a:ea typeface="Meiryo UI" panose="020B0604030504040204" pitchFamily="50" charset="-128"/>
                      </a:endParaRPr>
                    </a:p>
                    <a:p>
                      <a:r>
                        <a:rPr kumimoji="1" lang="ja-JP" altLang="en-US" sz="1100" dirty="0" smtClean="0">
                          <a:latin typeface="Meiryo UI" panose="020B0604030504040204" pitchFamily="50" charset="-128"/>
                          <a:ea typeface="Meiryo UI" panose="020B0604030504040204" pitchFamily="50" charset="-128"/>
                        </a:rPr>
                        <a:t>　　　</a:t>
                      </a:r>
                      <a:r>
                        <a:rPr kumimoji="1" lang="ja-JP" altLang="en-US" sz="1100" baseline="0" dirty="0" smtClean="0">
                          <a:latin typeface="Meiryo UI" panose="020B0604030504040204" pitchFamily="50" charset="-128"/>
                          <a:ea typeface="Meiryo UI" panose="020B0604030504040204" pitchFamily="50" charset="-128"/>
                        </a:rPr>
                        <a:t> </a:t>
                      </a:r>
                      <a:r>
                        <a:rPr kumimoji="1" lang="ja-JP" altLang="en-US" sz="1100" dirty="0" smtClean="0">
                          <a:latin typeface="Meiryo UI" panose="020B0604030504040204" pitchFamily="50" charset="-128"/>
                          <a:ea typeface="Meiryo UI" panose="020B0604030504040204" pitchFamily="50" charset="-128"/>
                        </a:rPr>
                        <a:t>患者</a:t>
                      </a:r>
                      <a:r>
                        <a:rPr kumimoji="1" lang="en-US" altLang="ja-JP" sz="1100" dirty="0" smtClean="0">
                          <a:latin typeface="Meiryo UI" panose="020B0604030504040204" pitchFamily="50" charset="-128"/>
                          <a:ea typeface="Meiryo UI" panose="020B0604030504040204" pitchFamily="50" charset="-128"/>
                        </a:rPr>
                        <a:t>ID</a:t>
                      </a:r>
                      <a:r>
                        <a:rPr kumimoji="1" lang="ja-JP" altLang="en-US" sz="1100" dirty="0" smtClean="0">
                          <a:latin typeface="Meiryo UI" panose="020B0604030504040204" pitchFamily="50" charset="-128"/>
                          <a:ea typeface="Meiryo UI" panose="020B0604030504040204" pitchFamily="50" charset="-128"/>
                        </a:rPr>
                        <a:t>が存在しない場合は、ステータスフラグを</a:t>
                      </a:r>
                      <a:endParaRPr kumimoji="1" lang="en-US" altLang="ja-JP" sz="1100" dirty="0" smtClean="0">
                        <a:latin typeface="Meiryo UI" panose="020B0604030504040204" pitchFamily="50" charset="-128"/>
                        <a:ea typeface="Meiryo UI" panose="020B0604030504040204" pitchFamily="50" charset="-128"/>
                      </a:endParaRPr>
                    </a:p>
                    <a:p>
                      <a:r>
                        <a:rPr kumimoji="1" lang="en-US" altLang="ja-JP" sz="1100" dirty="0" smtClean="0">
                          <a:latin typeface="Meiryo UI" panose="020B0604030504040204" pitchFamily="50" charset="-128"/>
                          <a:ea typeface="Meiryo UI" panose="020B0604030504040204" pitchFamily="50" charset="-128"/>
                        </a:rPr>
                        <a:t>       2</a:t>
                      </a:r>
                      <a:r>
                        <a:rPr kumimoji="1" lang="ja-JP" altLang="en-US" sz="1100" dirty="0" smtClean="0">
                          <a:latin typeface="Meiryo UI" panose="020B0604030504040204" pitchFamily="50" charset="-128"/>
                          <a:ea typeface="Meiryo UI" panose="020B0604030504040204" pitchFamily="50" charset="-128"/>
                        </a:rPr>
                        <a:t>（ファイル読込対象外）に更新する。</a:t>
                      </a:r>
                      <a:endParaRPr kumimoji="1" lang="en-US" altLang="ja-JP" sz="1100" dirty="0" smtClean="0">
                        <a:latin typeface="Meiryo UI" panose="020B0604030504040204" pitchFamily="50" charset="-128"/>
                        <a:ea typeface="Meiryo UI" panose="020B0604030504040204" pitchFamily="50" charset="-128"/>
                      </a:endParaRPr>
                    </a:p>
                    <a:p>
                      <a:r>
                        <a:rPr kumimoji="1" lang="en-US" altLang="ja-JP" sz="1100" dirty="0" smtClean="0">
                          <a:latin typeface="Meiryo UI" panose="020B0604030504040204" pitchFamily="50" charset="-128"/>
                          <a:ea typeface="Meiryo UI" panose="020B0604030504040204" pitchFamily="50" charset="-128"/>
                        </a:rPr>
                        <a:t>4.3. </a:t>
                      </a:r>
                      <a:r>
                        <a:rPr kumimoji="1" lang="ja-JP" altLang="en-US" sz="1100" dirty="0" smtClean="0">
                          <a:latin typeface="Meiryo UI" panose="020B0604030504040204" pitchFamily="50" charset="-128"/>
                          <a:ea typeface="Meiryo UI" panose="020B0604030504040204" pitchFamily="50" charset="-128"/>
                        </a:rPr>
                        <a:t>ステータスフラグが</a:t>
                      </a:r>
                      <a:r>
                        <a:rPr kumimoji="1" lang="en-US" altLang="ja-JP" sz="1100" dirty="0" smtClean="0">
                          <a:latin typeface="Meiryo UI" panose="020B0604030504040204" pitchFamily="50" charset="-128"/>
                          <a:ea typeface="Meiryo UI" panose="020B0604030504040204" pitchFamily="50" charset="-128"/>
                        </a:rPr>
                        <a:t>2</a:t>
                      </a:r>
                      <a:r>
                        <a:rPr kumimoji="1" lang="ja-JP" altLang="en-US" sz="1100" dirty="0" smtClean="0">
                          <a:latin typeface="Meiryo UI" panose="020B0604030504040204" pitchFamily="50" charset="-128"/>
                          <a:ea typeface="Meiryo UI" panose="020B0604030504040204" pitchFamily="50" charset="-128"/>
                        </a:rPr>
                        <a:t>（ファイル読込対象外）に更新された</a:t>
                      </a:r>
                      <a:endParaRPr kumimoji="1" lang="en-US" altLang="ja-JP" sz="1100" dirty="0" smtClean="0">
                        <a:latin typeface="Meiryo UI" panose="020B0604030504040204" pitchFamily="50" charset="-128"/>
                        <a:ea typeface="Meiryo UI" panose="020B0604030504040204" pitchFamily="50" charset="-128"/>
                      </a:endParaRPr>
                    </a:p>
                    <a:p>
                      <a:r>
                        <a:rPr kumimoji="1" lang="ja-JP" altLang="en-US" sz="1100" dirty="0" smtClean="0">
                          <a:latin typeface="Meiryo UI" panose="020B0604030504040204" pitchFamily="50" charset="-128"/>
                          <a:ea typeface="Meiryo UI" panose="020B0604030504040204" pitchFamily="50" charset="-128"/>
                        </a:rPr>
                        <a:t>　　　 </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ファイル管理情報に紐づく</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個別取込結果を削除する。</a:t>
                      </a:r>
                      <a:endParaRPr kumimoji="1" lang="en-US" altLang="ja-JP" sz="1100" dirty="0" smtClean="0">
                        <a:latin typeface="Meiryo UI" panose="020B0604030504040204" pitchFamily="50" charset="-128"/>
                        <a:ea typeface="Meiryo UI" panose="020B0604030504040204" pitchFamily="50" charset="-128"/>
                      </a:endParaRPr>
                    </a:p>
                    <a:p>
                      <a:endParaRPr kumimoji="1" lang="en-US" altLang="ja-JP" sz="11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70016032"/>
                  </a:ext>
                </a:extLst>
              </a:tr>
            </a:tbl>
          </a:graphicData>
        </a:graphic>
      </p:graphicFrame>
    </p:spTree>
    <p:extLst>
      <p:ext uri="{BB962C8B-B14F-4D97-AF65-F5344CB8AC3E}">
        <p14:creationId xmlns:p14="http://schemas.microsoft.com/office/powerpoint/2010/main" val="305259161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a:stretch>
            <a:fillRect/>
          </a:stretch>
        </p:blipFill>
        <p:spPr>
          <a:xfrm>
            <a:off x="524969" y="1666949"/>
            <a:ext cx="8469630" cy="2891790"/>
          </a:xfrm>
          <a:prstGeom prst="rect">
            <a:avLst/>
          </a:prstGeom>
          <a:ln>
            <a:solidFill>
              <a:schemeClr val="tx1"/>
            </a:solidFill>
          </a:ln>
        </p:spPr>
      </p:pic>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個別取込処理概要（新規取込）（</a:t>
            </a:r>
            <a:r>
              <a:rPr lang="en-US" altLang="ja-JP" sz="1800" b="1" dirty="0">
                <a:latin typeface="Meiryo UI" panose="020B0604030504040204" pitchFamily="50" charset="-128"/>
                <a:ea typeface="Meiryo UI" panose="020B0604030504040204" pitchFamily="50" charset="-128"/>
              </a:rPr>
              <a:t>3</a:t>
            </a:r>
            <a:r>
              <a:rPr lang="en-US" altLang="ja-JP" sz="1800" b="1" dirty="0" smtClean="0">
                <a:latin typeface="Meiryo UI" panose="020B0604030504040204" pitchFamily="50" charset="-128"/>
                <a:ea typeface="Meiryo UI" panose="020B0604030504040204" pitchFamily="50" charset="-128"/>
              </a:rPr>
              <a:t>/3</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ファイルを格納した</a:t>
            </a:r>
            <a:r>
              <a:rPr lang="en-US" altLang="ja-JP" dirty="0" smtClean="0">
                <a:latin typeface="Meiryo UI" panose="020B0604030504040204" pitchFamily="50" charset="-128"/>
                <a:ea typeface="Meiryo UI" panose="020B0604030504040204" pitchFamily="50" charset="-128"/>
              </a:rPr>
              <a:t>Zip</a:t>
            </a:r>
            <a:r>
              <a:rPr lang="ja-JP" altLang="en-US" dirty="0" smtClean="0">
                <a:latin typeface="Meiryo UI" panose="020B0604030504040204" pitchFamily="50" charset="-128"/>
                <a:ea typeface="Meiryo UI" panose="020B0604030504040204" pitchFamily="50" charset="-128"/>
              </a:rPr>
              <a:t>ファイルを展開し、その</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ファイルに記載されている患者の情報を読み込み一覧化する。その患者情報のうち二次利用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登録に登録されている利活用可能な患者の</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ファイルのみを対象に取り込むという一連の処理となっている。</a:t>
            </a:r>
            <a:endParaRPr lang="en-US" altLang="ja-JP" dirty="0">
              <a:latin typeface="Meiryo UI" panose="020B0604030504040204" pitchFamily="50" charset="-128"/>
              <a:ea typeface="Meiryo UI" panose="020B0604030504040204" pitchFamily="50" charset="-128"/>
            </a:endParaRPr>
          </a:p>
        </p:txBody>
      </p:sp>
      <p:sp>
        <p:nvSpPr>
          <p:cNvPr id="8" name="正方形/長方形 7"/>
          <p:cNvSpPr/>
          <p:nvPr/>
        </p:nvSpPr>
        <p:spPr>
          <a:xfrm>
            <a:off x="614364" y="1720463"/>
            <a:ext cx="977234" cy="1443237"/>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61EBE4BB-1024-673B-5C0D-CC916CF06357}"/>
              </a:ext>
            </a:extLst>
          </p:cNvPr>
          <p:cNvSpPr/>
          <p:nvPr/>
        </p:nvSpPr>
        <p:spPr>
          <a:xfrm>
            <a:off x="742923" y="1498136"/>
            <a:ext cx="720117" cy="253916"/>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1050" dirty="0" smtClean="0">
                <a:solidFill>
                  <a:schemeClr val="tx2">
                    <a:lumMod val="75000"/>
                    <a:lumOff val="25000"/>
                  </a:schemeClr>
                </a:solidFill>
              </a:rPr>
              <a:t>NAS</a:t>
            </a:r>
            <a:endParaRPr kumimoji="1" lang="ja-JP" altLang="en-US" sz="1050" dirty="0">
              <a:solidFill>
                <a:schemeClr val="tx2">
                  <a:lumMod val="75000"/>
                  <a:lumOff val="25000"/>
                </a:schemeClr>
              </a:solidFill>
            </a:endParaRPr>
          </a:p>
        </p:txBody>
      </p:sp>
      <p:graphicFrame>
        <p:nvGraphicFramePr>
          <p:cNvPr id="3" name="表 2"/>
          <p:cNvGraphicFramePr>
            <a:graphicFrameLocks noGrp="1"/>
          </p:cNvGraphicFramePr>
          <p:nvPr>
            <p:extLst/>
          </p:nvPr>
        </p:nvGraphicFramePr>
        <p:xfrm>
          <a:off x="524969" y="4663043"/>
          <a:ext cx="5257993" cy="1706880"/>
        </p:xfrm>
        <a:graphic>
          <a:graphicData uri="http://schemas.openxmlformats.org/drawingml/2006/table">
            <a:tbl>
              <a:tblPr firstRow="1" bandRow="1">
                <a:tableStyleId>{5940675A-B579-460E-94D1-54222C63F5DA}</a:tableStyleId>
              </a:tblPr>
              <a:tblGrid>
                <a:gridCol w="5257993">
                  <a:extLst>
                    <a:ext uri="{9D8B030D-6E8A-4147-A177-3AD203B41FA5}">
                      <a16:colId xmlns:a16="http://schemas.microsoft.com/office/drawing/2014/main" val="4125052017"/>
                    </a:ext>
                  </a:extLst>
                </a:gridCol>
              </a:tblGrid>
              <a:tr h="0">
                <a:tc>
                  <a:txBody>
                    <a:bodyPr/>
                    <a:lstStyle/>
                    <a:p>
                      <a:r>
                        <a:rPr lang="en-US" altLang="ja-JP" sz="1200" u="none" dirty="0" smtClean="0">
                          <a:latin typeface="Meiryo UI" panose="020B0604030504040204" pitchFamily="50" charset="-128"/>
                          <a:ea typeface="Meiryo UI" panose="020B0604030504040204" pitchFamily="50" charset="-128"/>
                        </a:rPr>
                        <a:t>5.MML</a:t>
                      </a:r>
                      <a:r>
                        <a:rPr lang="ja-JP" altLang="en-US" sz="1200" u="none" dirty="0" smtClean="0">
                          <a:latin typeface="Meiryo UI" panose="020B0604030504040204" pitchFamily="50" charset="-128"/>
                          <a:ea typeface="Meiryo UI" panose="020B0604030504040204" pitchFamily="50" charset="-128"/>
                        </a:rPr>
                        <a:t>ファイル読込処理</a:t>
                      </a:r>
                      <a:endParaRPr kumimoji="1" lang="ja-JP" altLang="en-US" sz="1200" u="none" dirty="0">
                        <a:solidFill>
                          <a:schemeClr val="accent2">
                            <a:lumMod val="20000"/>
                            <a:lumOff val="80000"/>
                          </a:schemeClr>
                        </a:solidFill>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508131005"/>
                  </a:ext>
                </a:extLst>
              </a:tr>
              <a:tr h="241444">
                <a:tc>
                  <a:txBody>
                    <a:bodyPr/>
                    <a:lstStyle/>
                    <a:p>
                      <a:r>
                        <a:rPr lang="en-US" altLang="ja-JP" sz="1100" dirty="0" smtClean="0">
                          <a:latin typeface="Meiryo UI" panose="020B0604030504040204" pitchFamily="50" charset="-128"/>
                          <a:ea typeface="Meiryo UI" panose="020B0604030504040204" pitchFamily="50" charset="-128"/>
                        </a:rPr>
                        <a:t>5.1. </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ファイル管理テーブルでステータスフラグが</a:t>
                      </a:r>
                      <a:r>
                        <a:rPr kumimoji="1" lang="en-US" altLang="ja-JP" sz="1100" dirty="0" smtClean="0">
                          <a:latin typeface="Meiryo UI" panose="020B0604030504040204" pitchFamily="50" charset="-128"/>
                          <a:ea typeface="Meiryo UI" panose="020B0604030504040204" pitchFamily="50" charset="-128"/>
                        </a:rPr>
                        <a:t>0</a:t>
                      </a:r>
                    </a:p>
                    <a:p>
                      <a:r>
                        <a:rPr kumimoji="1" lang="ja-JP" altLang="en-US" sz="1100" dirty="0" smtClean="0">
                          <a:latin typeface="Meiryo UI" panose="020B0604030504040204" pitchFamily="50" charset="-128"/>
                          <a:ea typeface="Meiryo UI" panose="020B0604030504040204" pitchFamily="50" charset="-128"/>
                        </a:rPr>
                        <a:t>　　　（ファイル読込未済）となっている</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ファイルの一覧を取得する。</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5.2. </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5.1</a:t>
                      </a:r>
                      <a:r>
                        <a:rPr lang="ja-JP" altLang="en-US" sz="1100" dirty="0" smtClean="0">
                          <a:latin typeface="Meiryo UI" panose="020B0604030504040204" pitchFamily="50" charset="-128"/>
                          <a:ea typeface="Meiryo UI" panose="020B0604030504040204" pitchFamily="50" charset="-128"/>
                        </a:rPr>
                        <a:t>」で取得した処理対象の</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ファイルを読み込む。</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5.3. </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ファイルの読み込み結果を</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ファイル個別取込結果テーブルに登録する。</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5.4. MML</a:t>
                      </a:r>
                      <a:r>
                        <a:rPr lang="ja-JP" altLang="en-US" sz="1100" dirty="0" smtClean="0">
                          <a:latin typeface="Meiryo UI" panose="020B0604030504040204" pitchFamily="50" charset="-128"/>
                          <a:ea typeface="Meiryo UI" panose="020B0604030504040204" pitchFamily="50" charset="-128"/>
                        </a:rPr>
                        <a:t>ファイル読込が正常終了した場合は、</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MML</a:t>
                      </a:r>
                      <a:r>
                        <a:rPr lang="ja-JP" altLang="en-US" sz="1100" dirty="0" smtClean="0">
                          <a:latin typeface="Meiryo UI" panose="020B0604030504040204" pitchFamily="50" charset="-128"/>
                          <a:ea typeface="Meiryo UI" panose="020B0604030504040204" pitchFamily="50" charset="-128"/>
                        </a:rPr>
                        <a:t>ファイル管理テーブルのステータスフラグを</a:t>
                      </a:r>
                      <a:r>
                        <a:rPr lang="en-US" altLang="ja-JP" sz="1100" dirty="0" smtClean="0">
                          <a:latin typeface="Meiryo UI" panose="020B0604030504040204" pitchFamily="50" charset="-128"/>
                          <a:ea typeface="Meiryo UI" panose="020B0604030504040204" pitchFamily="50" charset="-128"/>
                        </a:rPr>
                        <a:t>1</a:t>
                      </a:r>
                      <a:r>
                        <a:rPr lang="ja-JP" altLang="en-US" sz="1100" dirty="0" smtClean="0">
                          <a:latin typeface="Meiryo UI" panose="020B0604030504040204" pitchFamily="50" charset="-128"/>
                          <a:ea typeface="Meiryo UI" panose="020B0604030504040204" pitchFamily="50" charset="-128"/>
                        </a:rPr>
                        <a:t>（ファイル読込済み）に、</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異常終了した場合は</a:t>
                      </a:r>
                      <a:r>
                        <a:rPr lang="en-US" altLang="ja-JP" sz="1100" dirty="0" smtClean="0">
                          <a:latin typeface="Meiryo UI" panose="020B0604030504040204" pitchFamily="50" charset="-128"/>
                          <a:ea typeface="Meiryo UI" panose="020B0604030504040204" pitchFamily="50" charset="-128"/>
                        </a:rPr>
                        <a:t>9</a:t>
                      </a:r>
                      <a:r>
                        <a:rPr lang="ja-JP" altLang="en-US" sz="1100" dirty="0" smtClean="0">
                          <a:latin typeface="Meiryo UI" panose="020B0604030504040204" pitchFamily="50" charset="-128"/>
                          <a:ea typeface="Meiryo UI" panose="020B0604030504040204" pitchFamily="50" charset="-128"/>
                        </a:rPr>
                        <a:t>（ファイル読込エラー）に更新する。</a:t>
                      </a:r>
                      <a:endParaRPr lang="en-US" altLang="ja-JP" sz="1100" dirty="0" smtClean="0">
                        <a:latin typeface="Meiryo UI" panose="020B0604030504040204" pitchFamily="50" charset="-128"/>
                        <a:ea typeface="Meiryo UI" panose="020B0604030504040204" pitchFamily="50" charset="-128"/>
                      </a:endParaRPr>
                    </a:p>
                    <a:p>
                      <a:endParaRPr kumimoji="1" lang="ja-JP" altLang="en-US"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70016032"/>
                  </a:ext>
                </a:extLst>
              </a:tr>
            </a:tbl>
          </a:graphicData>
        </a:graphic>
      </p:graphicFrame>
      <p:graphicFrame>
        <p:nvGraphicFramePr>
          <p:cNvPr id="2" name="表 1"/>
          <p:cNvGraphicFramePr>
            <a:graphicFrameLocks noGrp="1"/>
          </p:cNvGraphicFramePr>
          <p:nvPr>
            <p:extLst/>
          </p:nvPr>
        </p:nvGraphicFramePr>
        <p:xfrm>
          <a:off x="6500808" y="4837334"/>
          <a:ext cx="2815072" cy="1532589"/>
        </p:xfrm>
        <a:graphic>
          <a:graphicData uri="http://schemas.openxmlformats.org/drawingml/2006/table">
            <a:tbl>
              <a:tblPr/>
              <a:tblGrid>
                <a:gridCol w="1688302">
                  <a:extLst>
                    <a:ext uri="{9D8B030D-6E8A-4147-A177-3AD203B41FA5}">
                      <a16:colId xmlns:a16="http://schemas.microsoft.com/office/drawing/2014/main" val="848428819"/>
                    </a:ext>
                  </a:extLst>
                </a:gridCol>
                <a:gridCol w="1126770">
                  <a:extLst>
                    <a:ext uri="{9D8B030D-6E8A-4147-A177-3AD203B41FA5}">
                      <a16:colId xmlns:a16="http://schemas.microsoft.com/office/drawing/2014/main" val="124645108"/>
                    </a:ext>
                  </a:extLst>
                </a:gridCol>
              </a:tblGrid>
              <a:tr h="227913">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モジュール名</a:t>
                      </a:r>
                      <a:endParaRPr kumimoji="1" lang="ja-JP" altLang="en-US" sz="1200" b="0" i="0" u="none" strike="noStrike" kern="1200" cap="none" spc="0" normalizeH="0" baseline="0" noProof="0" dirty="0">
                        <a:ln>
                          <a:noFill/>
                        </a:ln>
                        <a:solidFill>
                          <a:srgbClr val="6785C1">
                            <a:lumMod val="20000"/>
                            <a:lumOff val="80000"/>
                          </a:srgbClr>
                        </a:solidFill>
                        <a:effectLst/>
                        <a:uLnTx/>
                        <a:uFillTx/>
                        <a:latin typeface="Meiryo UI" panose="020B0604030504040204" pitchFamily="50" charset="-128"/>
                        <a:ea typeface="Meiryo UI" panose="020B0604030504040204" pitchFamily="50" charset="-128"/>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n-cs"/>
                        </a:rPr>
                        <a:t>モジュール表記</a:t>
                      </a:r>
                      <a:endParaRPr kumimoji="1" lang="ja-JP" altLang="en-US" sz="12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7383415"/>
                  </a:ext>
                </a:extLst>
              </a:tr>
              <a:tr h="217446">
                <a:tc>
                  <a:txBody>
                    <a:bodyPr/>
                    <a:lstStyle/>
                    <a:p>
                      <a:pPr algn="ctr"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生活習慣情報モジュール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eiryo UI" panose="020B0604030504040204" pitchFamily="50" charset="-128"/>
                          <a:ea typeface="Meiryo UI" panose="020B0604030504040204" pitchFamily="50" charset="-128"/>
                        </a:rPr>
                        <a:t>mmlLs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8527047"/>
                  </a:ext>
                </a:extLst>
              </a:tr>
              <a:tr h="217446">
                <a:tc>
                  <a:txBody>
                    <a:bodyPr/>
                    <a:lstStyle/>
                    <a:p>
                      <a:pPr algn="ctr"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手術記録情報モジュール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eiryo UI" panose="020B0604030504040204" pitchFamily="50" charset="-128"/>
                          <a:ea typeface="Meiryo UI" panose="020B0604030504040204" pitchFamily="50" charset="-128"/>
                        </a:rPr>
                        <a:t>mmlSg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9840629"/>
                  </a:ext>
                </a:extLst>
              </a:tr>
              <a:tr h="217446">
                <a:tc>
                  <a:txBody>
                    <a:bodyPr/>
                    <a:lstStyle/>
                    <a:p>
                      <a:pPr algn="ctr"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報告書情報モジュール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eiryo UI" panose="020B0604030504040204" pitchFamily="50" charset="-128"/>
                          <a:ea typeface="Meiryo UI" panose="020B0604030504040204" pitchFamily="50" charset="-128"/>
                        </a:rPr>
                        <a:t>mmlRp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0772701"/>
                  </a:ext>
                </a:extLst>
              </a:tr>
              <a:tr h="217446">
                <a:tc>
                  <a:txBody>
                    <a:bodyPr/>
                    <a:lstStyle/>
                    <a:p>
                      <a:pPr algn="ctr"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紹介状モジュール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eiryo UI" panose="020B0604030504040204" pitchFamily="50" charset="-128"/>
                          <a:ea typeface="Meiryo UI" panose="020B0604030504040204" pitchFamily="50" charset="-128"/>
                        </a:rPr>
                        <a:t>mmlRe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7734016"/>
                  </a:ext>
                </a:extLst>
              </a:tr>
              <a:tr h="217446">
                <a:tc>
                  <a:txBody>
                    <a:bodyPr/>
                    <a:lstStyle/>
                    <a:p>
                      <a:pPr algn="ctr" fontAlgn="ctr"/>
                      <a:r>
                        <a:rPr lang="ja-JP" altLang="en-US" sz="1100" b="0" i="0" u="none" strike="noStrike" dirty="0">
                          <a:solidFill>
                            <a:schemeClr val="tx1"/>
                          </a:solidFill>
                          <a:effectLst/>
                          <a:latin typeface="Meiryo UI" panose="020B0604030504040204" pitchFamily="50" charset="-128"/>
                          <a:ea typeface="Meiryo UI" panose="020B0604030504040204" pitchFamily="50" charset="-128"/>
                        </a:rPr>
                        <a:t>処方箋モジュール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eiryo UI" panose="020B0604030504040204" pitchFamily="50" charset="-128"/>
                          <a:ea typeface="Meiryo UI" panose="020B0604030504040204" pitchFamily="50" charset="-128"/>
                        </a:rPr>
                        <a:t>mmlPs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5894743"/>
                  </a:ext>
                </a:extLst>
              </a:tr>
              <a:tr h="217446">
                <a:tc>
                  <a:txBody>
                    <a:bodyPr/>
                    <a:lstStyle/>
                    <a:p>
                      <a:pPr algn="ctr" fontAlgn="ctr"/>
                      <a:r>
                        <a:rPr lang="ja-JP" altLang="en-US" sz="1100" b="0" i="0" u="none" strike="noStrike" dirty="0">
                          <a:solidFill>
                            <a:schemeClr val="tx1"/>
                          </a:solidFill>
                          <a:effectLst/>
                          <a:latin typeface="Meiryo UI" panose="020B0604030504040204" pitchFamily="50" charset="-128"/>
                          <a:ea typeface="Meiryo UI" panose="020B0604030504040204" pitchFamily="50" charset="-128"/>
                        </a:rPr>
                        <a:t>注射記録モジュール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eiryo UI" panose="020B0604030504040204" pitchFamily="50" charset="-128"/>
                          <a:ea typeface="Meiryo UI" panose="020B0604030504040204" pitchFamily="50" charset="-128"/>
                        </a:rPr>
                        <a:t>mmlInj</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7766976"/>
                  </a:ext>
                </a:extLst>
              </a:tr>
            </a:tbl>
          </a:graphicData>
        </a:graphic>
      </p:graphicFrame>
      <p:sp>
        <p:nvSpPr>
          <p:cNvPr id="4" name="テキスト ボックス 3"/>
          <p:cNvSpPr txBox="1"/>
          <p:nvPr/>
        </p:nvSpPr>
        <p:spPr>
          <a:xfrm>
            <a:off x="6268994" y="4551947"/>
            <a:ext cx="2428870" cy="276999"/>
          </a:xfrm>
          <a:prstGeom prst="rect">
            <a:avLst/>
          </a:prstGeom>
          <a:noFill/>
        </p:spPr>
        <p:txBody>
          <a:bodyPr wrap="none" rtlCol="0">
            <a:spAutoFit/>
          </a:bodyPr>
          <a:lstStyle/>
          <a:p>
            <a:r>
              <a:rPr kumimoji="1" lang="en-US" altLang="ja-JP" sz="1200" u="sng" dirty="0" smtClean="0">
                <a:latin typeface="Meiryo UI" panose="020B0604030504040204" pitchFamily="50" charset="-128"/>
                <a:ea typeface="Meiryo UI" panose="020B0604030504040204" pitchFamily="50" charset="-128"/>
              </a:rPr>
              <a:t>MML</a:t>
            </a:r>
            <a:r>
              <a:rPr kumimoji="1" lang="ja-JP" altLang="en-US" sz="1200" u="sng" dirty="0" smtClean="0">
                <a:latin typeface="Meiryo UI" panose="020B0604030504040204" pitchFamily="50" charset="-128"/>
                <a:ea typeface="Meiryo UI" panose="020B0604030504040204" pitchFamily="50" charset="-128"/>
              </a:rPr>
              <a:t>個別取込対象モジュール一覧</a:t>
            </a:r>
            <a:endParaRPr kumimoji="1" lang="ja-JP" altLang="en-US" sz="1200"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662689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204203" y="1776097"/>
            <a:ext cx="9277548" cy="1550081"/>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二次利用</a:t>
            </a:r>
            <a:r>
              <a:rPr lang="en-US" altLang="ja-JP" sz="1800" b="1" dirty="0" smtClean="0">
                <a:latin typeface="Meiryo UI" panose="020B0604030504040204" pitchFamily="50" charset="-128"/>
                <a:ea typeface="Meiryo UI" panose="020B0604030504040204" pitchFamily="50" charset="-128"/>
              </a:rPr>
              <a:t>DB</a:t>
            </a:r>
            <a:r>
              <a:rPr lang="ja-JP" altLang="en-US" sz="1800" b="1" dirty="0" smtClean="0">
                <a:latin typeface="Meiryo UI" panose="020B0604030504040204" pitchFamily="50" charset="-128"/>
                <a:ea typeface="Meiryo UI" panose="020B0604030504040204" pitchFamily="50" charset="-128"/>
              </a:rPr>
              <a:t>反映処理でのオプトアウト対象患者の削除ロジック</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オプトアウトされたことにより利活用不可となった場合、二次利用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登録患者データからその患者が除外</a:t>
            </a:r>
            <a:r>
              <a:rPr lang="ja-JP" altLang="en-US" dirty="0">
                <a:latin typeface="Meiryo UI" panose="020B0604030504040204" pitchFamily="50" charset="-128"/>
                <a:ea typeface="Meiryo UI" panose="020B0604030504040204" pitchFamily="50" charset="-128"/>
              </a:rPr>
              <a:t>される。既に取込済みとなっている</a:t>
            </a:r>
            <a:r>
              <a:rPr lang="en-US" altLang="ja-JP" dirty="0">
                <a:latin typeface="Meiryo UI" panose="020B0604030504040204" pitchFamily="50" charset="-128"/>
                <a:ea typeface="Meiryo UI" panose="020B0604030504040204" pitchFamily="50" charset="-128"/>
              </a:rPr>
              <a:t>MML</a:t>
            </a:r>
            <a:r>
              <a:rPr lang="ja-JP" altLang="en-US" dirty="0">
                <a:latin typeface="Meiryo UI" panose="020B0604030504040204" pitchFamily="50" charset="-128"/>
                <a:ea typeface="Meiryo UI" panose="020B0604030504040204" pitchFamily="50" charset="-128"/>
              </a:rPr>
              <a:t>の患者情報に</a:t>
            </a:r>
            <a:r>
              <a:rPr lang="ja-JP" altLang="en-US" dirty="0" smtClean="0">
                <a:latin typeface="Meiryo UI" panose="020B0604030504040204" pitchFamily="50" charset="-128"/>
                <a:ea typeface="Meiryo UI" panose="020B0604030504040204" pitchFamily="50" charset="-128"/>
              </a:rPr>
              <a:t>ついては、</a:t>
            </a:r>
            <a:r>
              <a:rPr lang="ja-JP" altLang="en-US" dirty="0">
                <a:latin typeface="Meiryo UI" panose="020B0604030504040204" pitchFamily="50" charset="-128"/>
                <a:ea typeface="Meiryo UI" panose="020B0604030504040204" pitchFamily="50" charset="-128"/>
              </a:rPr>
              <a:t>二次利用</a:t>
            </a:r>
            <a:r>
              <a:rPr lang="en-US" altLang="ja-JP" dirty="0">
                <a:latin typeface="Meiryo UI" panose="020B0604030504040204" pitchFamily="50" charset="-128"/>
                <a:ea typeface="Meiryo UI" panose="020B0604030504040204" pitchFamily="50" charset="-128"/>
              </a:rPr>
              <a:t>DB</a:t>
            </a:r>
            <a:r>
              <a:rPr lang="ja-JP" altLang="en-US" dirty="0">
                <a:latin typeface="Meiryo UI" panose="020B0604030504040204" pitchFamily="50" charset="-128"/>
                <a:ea typeface="Meiryo UI" panose="020B0604030504040204" pitchFamily="50" charset="-128"/>
              </a:rPr>
              <a:t>登録患者</a:t>
            </a:r>
            <a:r>
              <a:rPr lang="ja-JP" altLang="en-US" dirty="0" smtClean="0">
                <a:latin typeface="Meiryo UI" panose="020B0604030504040204" pitchFamily="50" charset="-128"/>
                <a:ea typeface="Meiryo UI" panose="020B0604030504040204" pitchFamily="50" charset="-128"/>
              </a:rPr>
              <a:t>データを参照して</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テーブルから削除される。</a:t>
            </a:r>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p:txBody>
      </p:sp>
      <p:sp>
        <p:nvSpPr>
          <p:cNvPr id="6" name="フローチャート: 磁気ディスク 5"/>
          <p:cNvSpPr/>
          <p:nvPr/>
        </p:nvSpPr>
        <p:spPr>
          <a:xfrm>
            <a:off x="4471795" y="1857895"/>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二次利用</a:t>
            </a:r>
            <a:r>
              <a:rPr kumimoji="1" lang="en-US" altLang="ja-JP" sz="1100" b="1" dirty="0" smtClean="0">
                <a:solidFill>
                  <a:schemeClr val="tx2">
                    <a:lumMod val="75000"/>
                    <a:lumOff val="25000"/>
                  </a:schemeClr>
                </a:solidFill>
              </a:rPr>
              <a:t>DB</a:t>
            </a:r>
          </a:p>
          <a:p>
            <a:pPr algn="ctr"/>
            <a:r>
              <a:rPr lang="ja-JP" altLang="en-US" sz="1100" b="1" dirty="0">
                <a:solidFill>
                  <a:schemeClr val="tx2">
                    <a:lumMod val="75000"/>
                    <a:lumOff val="25000"/>
                  </a:schemeClr>
                </a:solidFill>
              </a:rPr>
              <a:t>登録患者データ</a:t>
            </a:r>
            <a:endParaRPr kumimoji="1" lang="ja-JP" altLang="en-US" sz="1200" b="1" dirty="0">
              <a:solidFill>
                <a:schemeClr val="tx2">
                  <a:lumMod val="75000"/>
                  <a:lumOff val="25000"/>
                </a:schemeClr>
              </a:solidFill>
            </a:endParaRPr>
          </a:p>
        </p:txBody>
      </p:sp>
      <p:sp>
        <p:nvSpPr>
          <p:cNvPr id="7" name="フローチャート: 磁気ディスク 6"/>
          <p:cNvSpPr/>
          <p:nvPr/>
        </p:nvSpPr>
        <p:spPr>
          <a:xfrm>
            <a:off x="2313661" y="1857098"/>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ファイル</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管理</a:t>
            </a:r>
            <a:endParaRPr kumimoji="1" lang="en-US" altLang="ja-JP" sz="1100" b="1" dirty="0" smtClean="0">
              <a:solidFill>
                <a:schemeClr val="tx2">
                  <a:lumMod val="75000"/>
                  <a:lumOff val="25000"/>
                </a:schemeClr>
              </a:solidFill>
            </a:endParaRPr>
          </a:p>
        </p:txBody>
      </p:sp>
      <p:graphicFrame>
        <p:nvGraphicFramePr>
          <p:cNvPr id="4" name="表 3"/>
          <p:cNvGraphicFramePr>
            <a:graphicFrameLocks noGrp="1"/>
          </p:cNvGraphicFramePr>
          <p:nvPr>
            <p:extLst/>
          </p:nvPr>
        </p:nvGraphicFramePr>
        <p:xfrm>
          <a:off x="369880" y="2544646"/>
          <a:ext cx="3966528" cy="689610"/>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1249363">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ステータスフラグ</a:t>
                      </a: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2</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1002</a:t>
                      </a: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extLst>
                  <a:ext uri="{0D108BD9-81ED-4DB2-BD59-A6C34878D82A}">
                    <a16:rowId xmlns:a16="http://schemas.microsoft.com/office/drawing/2014/main" val="3771006814"/>
                  </a:ext>
                </a:extLst>
              </a:tr>
            </a:tbl>
          </a:graphicData>
        </a:graphic>
      </p:graphicFrame>
      <p:graphicFrame>
        <p:nvGraphicFramePr>
          <p:cNvPr id="9" name="表 8"/>
          <p:cNvGraphicFramePr>
            <a:graphicFrameLocks noGrp="1"/>
          </p:cNvGraphicFramePr>
          <p:nvPr>
            <p:extLst/>
          </p:nvPr>
        </p:nvGraphicFramePr>
        <p:xfrm>
          <a:off x="4601177" y="2523221"/>
          <a:ext cx="846455" cy="542925"/>
        </p:xfrm>
        <a:graphic>
          <a:graphicData uri="http://schemas.openxmlformats.org/drawingml/2006/table">
            <a:tbl>
              <a:tblPr firstRow="1" bandRow="1">
                <a:tableStyleId>{5940675A-B579-460E-94D1-54222C63F5DA}</a:tableStyleId>
              </a:tblPr>
              <a:tblGrid>
                <a:gridCol w="846455">
                  <a:extLst>
                    <a:ext uri="{9D8B030D-6E8A-4147-A177-3AD203B41FA5}">
                      <a16:colId xmlns:a16="http://schemas.microsoft.com/office/drawing/2014/main" val="2737000041"/>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p>
                    <a:p>
                      <a:pPr algn="ct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1002</a:t>
                      </a:r>
                    </a:p>
                  </a:txBody>
                  <a:tcPr marL="9525" marR="72000" marT="9525" marB="0" anchor="ctr"/>
                </a:tc>
                <a:extLst>
                  <a:ext uri="{0D108BD9-81ED-4DB2-BD59-A6C34878D82A}">
                    <a16:rowId xmlns:a16="http://schemas.microsoft.com/office/drawing/2014/main" val="3771006814"/>
                  </a:ext>
                </a:extLst>
              </a:tr>
            </a:tbl>
          </a:graphicData>
        </a:graphic>
      </p:graphicFrame>
      <p:sp>
        <p:nvSpPr>
          <p:cNvPr id="10" name="フローチャート: 磁気ディスク 9"/>
          <p:cNvSpPr/>
          <p:nvPr/>
        </p:nvSpPr>
        <p:spPr>
          <a:xfrm>
            <a:off x="7836394" y="1856865"/>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取込結果</a:t>
            </a:r>
            <a:endParaRPr kumimoji="1" lang="ja-JP" altLang="en-US" sz="1200" b="1" dirty="0">
              <a:solidFill>
                <a:schemeClr val="tx2">
                  <a:lumMod val="75000"/>
                  <a:lumOff val="25000"/>
                </a:schemeClr>
              </a:solidFill>
            </a:endParaRPr>
          </a:p>
        </p:txBody>
      </p:sp>
      <p:graphicFrame>
        <p:nvGraphicFramePr>
          <p:cNvPr id="11" name="表 10"/>
          <p:cNvGraphicFramePr>
            <a:graphicFrameLocks noGrp="1"/>
          </p:cNvGraphicFramePr>
          <p:nvPr>
            <p:extLst/>
          </p:nvPr>
        </p:nvGraphicFramePr>
        <p:xfrm>
          <a:off x="6346302" y="2493558"/>
          <a:ext cx="2969578" cy="689610"/>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252413">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2534079028"/>
                  </a:ext>
                </a:extLst>
              </a:tr>
            </a:tbl>
          </a:graphicData>
        </a:graphic>
      </p:graphicFrame>
      <p:sp>
        <p:nvSpPr>
          <p:cNvPr id="12" name="フローチャート: 磁気ディスク 11"/>
          <p:cNvSpPr/>
          <p:nvPr/>
        </p:nvSpPr>
        <p:spPr>
          <a:xfrm>
            <a:off x="4471795" y="3427946"/>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ファイル管理</a:t>
            </a:r>
            <a:endParaRPr kumimoji="1" lang="en-US" altLang="ja-JP" sz="1100" b="1" dirty="0" smtClean="0">
              <a:solidFill>
                <a:schemeClr val="tx2">
                  <a:lumMod val="75000"/>
                  <a:lumOff val="25000"/>
                </a:schemeClr>
              </a:solidFill>
            </a:endParaRPr>
          </a:p>
          <a:p>
            <a:pPr algn="ctr"/>
            <a:r>
              <a:rPr lang="ja-JP" altLang="en-US" sz="1100" b="1" dirty="0">
                <a:solidFill>
                  <a:schemeClr val="tx2">
                    <a:lumMod val="75000"/>
                    <a:lumOff val="25000"/>
                  </a:schemeClr>
                </a:solidFill>
              </a:rPr>
              <a:t>ワーク</a:t>
            </a:r>
            <a:endParaRPr kumimoji="1" lang="ja-JP" altLang="en-US" sz="1200" b="1" dirty="0">
              <a:solidFill>
                <a:schemeClr val="tx2">
                  <a:lumMod val="75000"/>
                  <a:lumOff val="25000"/>
                </a:schemeClr>
              </a:solidFill>
            </a:endParaRPr>
          </a:p>
        </p:txBody>
      </p:sp>
      <p:graphicFrame>
        <p:nvGraphicFramePr>
          <p:cNvPr id="13" name="表 12"/>
          <p:cNvGraphicFramePr>
            <a:graphicFrameLocks noGrp="1"/>
          </p:cNvGraphicFramePr>
          <p:nvPr>
            <p:extLst/>
          </p:nvPr>
        </p:nvGraphicFramePr>
        <p:xfrm>
          <a:off x="4089049" y="4089921"/>
          <a:ext cx="1870710" cy="542925"/>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extLst>
                  <a:ext uri="{0D108BD9-81ED-4DB2-BD59-A6C34878D82A}">
                    <a16:rowId xmlns:a16="http://schemas.microsoft.com/office/drawing/2014/main" val="3652253498"/>
                  </a:ext>
                </a:extLst>
              </a:tr>
            </a:tbl>
          </a:graphicData>
        </a:graphic>
      </p:graphicFrame>
      <p:cxnSp>
        <p:nvCxnSpPr>
          <p:cNvPr id="14" name="カギ線コネクタ 13"/>
          <p:cNvCxnSpPr>
            <a:stCxn id="20" idx="2"/>
            <a:endCxn id="13" idx="1"/>
          </p:cNvCxnSpPr>
          <p:nvPr/>
        </p:nvCxnSpPr>
        <p:spPr>
          <a:xfrm rot="16200000" flipH="1">
            <a:off x="1894501" y="2166834"/>
            <a:ext cx="1127127" cy="3261969"/>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p:cNvSpPr txBox="1"/>
          <p:nvPr/>
        </p:nvSpPr>
        <p:spPr>
          <a:xfrm>
            <a:off x="857568" y="3543660"/>
            <a:ext cx="3159839" cy="830997"/>
          </a:xfrm>
          <a:prstGeom prst="rect">
            <a:avLst/>
          </a:prstGeom>
          <a:noFill/>
        </p:spPr>
        <p:txBody>
          <a:bodyPr wrap="none" rtlCol="0">
            <a:spAutoFit/>
          </a:bodyPr>
          <a:lstStyle/>
          <a:p>
            <a:r>
              <a:rPr kumimoji="1" lang="en-US" altLang="ja-JP" sz="1200" dirty="0" smtClean="0">
                <a:latin typeface="Meiryo UI" panose="020B0604030504040204" pitchFamily="50" charset="-128"/>
                <a:ea typeface="Meiryo UI" panose="020B0604030504040204" pitchFamily="50" charset="-128"/>
              </a:rPr>
              <a:t>1.MML</a:t>
            </a:r>
            <a:r>
              <a:rPr kumimoji="1" lang="ja-JP" altLang="en-US" sz="1200" dirty="0" smtClean="0">
                <a:latin typeface="Meiryo UI" panose="020B0604030504040204" pitchFamily="50" charset="-128"/>
                <a:ea typeface="Meiryo UI" panose="020B0604030504040204" pitchFamily="50" charset="-128"/>
              </a:rPr>
              <a:t>ファイル管理テーブルでステータスフラグが</a:t>
            </a:r>
            <a:r>
              <a:rPr kumimoji="1" lang="en-US" altLang="ja-JP" sz="1200" dirty="0" smtClean="0">
                <a:latin typeface="Meiryo UI" panose="020B0604030504040204" pitchFamily="50" charset="-128"/>
                <a:ea typeface="Meiryo UI" panose="020B0604030504040204" pitchFamily="50" charset="-128"/>
              </a:rPr>
              <a:t>1</a:t>
            </a:r>
          </a:p>
          <a:p>
            <a:r>
              <a:rPr lang="en-US" altLang="ja-JP" sz="1200" dirty="0">
                <a:latin typeface="Meiryo UI" panose="020B0604030504040204" pitchFamily="50" charset="-128"/>
                <a:ea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かつ二次利用</a:t>
            </a:r>
            <a:r>
              <a:rPr lang="en-US" altLang="ja-JP" sz="1200" dirty="0" smtClean="0">
                <a:latin typeface="Meiryo UI" panose="020B0604030504040204" pitchFamily="50" charset="-128"/>
                <a:ea typeface="Meiryo UI" panose="020B0604030504040204" pitchFamily="50" charset="-128"/>
              </a:rPr>
              <a:t>DB</a:t>
            </a:r>
            <a:r>
              <a:rPr lang="ja-JP" altLang="en-US" sz="1200" dirty="0" smtClean="0">
                <a:latin typeface="Meiryo UI" panose="020B0604030504040204" pitchFamily="50" charset="-128"/>
                <a:ea typeface="Meiryo UI" panose="020B0604030504040204" pitchFamily="50" charset="-128"/>
              </a:rPr>
              <a:t>登録患者データテーブルに</a:t>
            </a:r>
            <a:endParaRPr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登録されていない患者</a:t>
            </a:r>
            <a:r>
              <a:rPr lang="en-US" altLang="ja-JP" sz="1200" dirty="0" smtClean="0">
                <a:latin typeface="Meiryo UI" panose="020B0604030504040204" pitchFamily="50" charset="-128"/>
                <a:ea typeface="Meiryo UI" panose="020B0604030504040204" pitchFamily="50" charset="-128"/>
              </a:rPr>
              <a:t>ID</a:t>
            </a:r>
            <a:r>
              <a:rPr lang="ja-JP" altLang="en-US" sz="1200" dirty="0" smtClean="0">
                <a:latin typeface="Meiryo UI" panose="020B0604030504040204" pitchFamily="50" charset="-128"/>
                <a:ea typeface="Meiryo UI" panose="020B0604030504040204" pitchFamily="50" charset="-128"/>
              </a:rPr>
              <a:t>を</a:t>
            </a:r>
            <a:endParaRPr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rPr>
              <a:t>MML</a:t>
            </a:r>
            <a:r>
              <a:rPr lang="ja-JP" altLang="en-US" sz="1200" dirty="0" smtClean="0">
                <a:latin typeface="Meiryo UI" panose="020B0604030504040204" pitchFamily="50" charset="-128"/>
                <a:ea typeface="Meiryo UI" panose="020B0604030504040204" pitchFamily="50" charset="-128"/>
              </a:rPr>
              <a:t>ファイル管理ワークテーブルに格納する。</a:t>
            </a:r>
            <a:endParaRPr kumimoji="1" lang="ja-JP" altLang="en-US" sz="1200" dirty="0">
              <a:latin typeface="Meiryo UI" panose="020B0604030504040204" pitchFamily="50" charset="-128"/>
              <a:ea typeface="Meiryo UI" panose="020B0604030504040204" pitchFamily="50" charset="-128"/>
            </a:endParaRPr>
          </a:p>
        </p:txBody>
      </p:sp>
      <p:sp>
        <p:nvSpPr>
          <p:cNvPr id="18" name="テキスト ボックス 17"/>
          <p:cNvSpPr txBox="1"/>
          <p:nvPr/>
        </p:nvSpPr>
        <p:spPr>
          <a:xfrm flipH="1">
            <a:off x="204203" y="1776098"/>
            <a:ext cx="2446271" cy="276999"/>
          </a:xfrm>
          <a:prstGeom prst="rect">
            <a:avLst/>
          </a:prstGeom>
          <a:noFill/>
        </p:spPr>
        <p:txBody>
          <a:bodyPr wrap="square" rtlCol="0">
            <a:spAutoFit/>
          </a:bodyPr>
          <a:lstStyle/>
          <a:p>
            <a:r>
              <a:rPr kumimoji="1" lang="en-US" altLang="ja-JP" sz="1200" dirty="0" smtClean="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二次利用</a:t>
            </a:r>
            <a:r>
              <a:rPr lang="en-US" altLang="ja-JP" sz="1200" dirty="0">
                <a:latin typeface="Meiryo UI" panose="020B0604030504040204" pitchFamily="50" charset="-128"/>
                <a:ea typeface="Meiryo UI" panose="020B0604030504040204" pitchFamily="50" charset="-128"/>
              </a:rPr>
              <a:t>DB</a:t>
            </a:r>
            <a:r>
              <a:rPr lang="ja-JP" altLang="en-US" sz="1200" dirty="0">
                <a:latin typeface="Meiryo UI" panose="020B0604030504040204" pitchFamily="50" charset="-128"/>
                <a:ea typeface="Meiryo UI" panose="020B0604030504040204" pitchFamily="50" charset="-128"/>
              </a:rPr>
              <a:t>反映処理前</a:t>
            </a:r>
            <a:r>
              <a:rPr kumimoji="1" lang="en-US" altLang="ja-JP" sz="1200" dirty="0" smtClean="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20" name="正方形/長方形 19"/>
          <p:cNvSpPr/>
          <p:nvPr/>
        </p:nvSpPr>
        <p:spPr>
          <a:xfrm>
            <a:off x="369880" y="2019851"/>
            <a:ext cx="914400" cy="12144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8" name="カギ線コネクタ 27"/>
          <p:cNvCxnSpPr>
            <a:stCxn id="13" idx="3"/>
            <a:endCxn id="31" idx="2"/>
          </p:cNvCxnSpPr>
          <p:nvPr/>
        </p:nvCxnSpPr>
        <p:spPr>
          <a:xfrm flipV="1">
            <a:off x="5959759" y="3184571"/>
            <a:ext cx="2898921" cy="1176812"/>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1" name="正方形/長方形 30"/>
          <p:cNvSpPr/>
          <p:nvPr/>
        </p:nvSpPr>
        <p:spPr>
          <a:xfrm>
            <a:off x="8401480" y="1970166"/>
            <a:ext cx="914400" cy="12144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テキスト ボックス 34"/>
          <p:cNvSpPr txBox="1"/>
          <p:nvPr/>
        </p:nvSpPr>
        <p:spPr>
          <a:xfrm>
            <a:off x="5959760" y="3517110"/>
            <a:ext cx="2830014" cy="830997"/>
          </a:xfrm>
          <a:prstGeom prst="rect">
            <a:avLst/>
          </a:prstGeom>
          <a:noFill/>
        </p:spPr>
        <p:txBody>
          <a:bodyPr wrap="square" rtlCol="0">
            <a:spAutoFit/>
          </a:bodyPr>
          <a:lstStyle/>
          <a:p>
            <a:r>
              <a:rPr kumimoji="1" lang="en-US" altLang="ja-JP" sz="1200" dirty="0" smtClean="0">
                <a:latin typeface="Meiryo UI" panose="020B0604030504040204" pitchFamily="50" charset="-128"/>
                <a:ea typeface="Meiryo UI" panose="020B0604030504040204" pitchFamily="50" charset="-128"/>
              </a:rPr>
              <a:t>2. MML</a:t>
            </a:r>
            <a:r>
              <a:rPr kumimoji="1" lang="ja-JP" altLang="en-US" sz="1200" dirty="0" smtClean="0">
                <a:latin typeface="Meiryo UI" panose="020B0604030504040204" pitchFamily="50" charset="-128"/>
                <a:ea typeface="Meiryo UI" panose="020B0604030504040204" pitchFamily="50" charset="-128"/>
              </a:rPr>
              <a:t>ファイル管理</a:t>
            </a:r>
            <a:r>
              <a:rPr lang="ja-JP" altLang="en-US" sz="1200" dirty="0" smtClean="0">
                <a:latin typeface="Meiryo UI" panose="020B0604030504040204" pitchFamily="50" charset="-128"/>
                <a:ea typeface="Meiryo UI" panose="020B0604030504040204" pitchFamily="50" charset="-128"/>
              </a:rPr>
              <a:t>ワーク</a:t>
            </a:r>
            <a:r>
              <a:rPr kumimoji="1" lang="ja-JP" altLang="en-US" sz="1200" dirty="0" smtClean="0">
                <a:latin typeface="Meiryo UI" panose="020B0604030504040204" pitchFamily="50" charset="-128"/>
                <a:ea typeface="Meiryo UI" panose="020B0604030504040204" pitchFamily="50" charset="-128"/>
              </a:rPr>
              <a:t>テーブルに</a:t>
            </a:r>
            <a:endParaRPr kumimoji="1" lang="en-US" altLang="ja-JP" sz="1200" dirty="0" smtClean="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rPr>
              <a:t>   </a:t>
            </a:r>
            <a:r>
              <a:rPr kumimoji="1" lang="ja-JP" altLang="en-US" sz="1200" dirty="0" smtClean="0">
                <a:latin typeface="Meiryo UI" panose="020B0604030504040204" pitchFamily="50" charset="-128"/>
                <a:ea typeface="Meiryo UI" panose="020B0604030504040204" pitchFamily="50" charset="-128"/>
              </a:rPr>
              <a:t>登録されている</a:t>
            </a:r>
            <a:r>
              <a:rPr kumimoji="1" lang="en-US" altLang="ja-JP" sz="1200" dirty="0" smtClean="0">
                <a:latin typeface="Meiryo UI" panose="020B0604030504040204" pitchFamily="50" charset="-128"/>
                <a:ea typeface="Meiryo UI" panose="020B0604030504040204" pitchFamily="50" charset="-128"/>
              </a:rPr>
              <a:t>MML</a:t>
            </a:r>
            <a:r>
              <a:rPr kumimoji="1" lang="ja-JP" altLang="en-US" sz="1200" dirty="0" smtClean="0">
                <a:latin typeface="Meiryo UI" panose="020B0604030504040204" pitchFamily="50" charset="-128"/>
                <a:ea typeface="Meiryo UI" panose="020B0604030504040204" pitchFamily="50" charset="-128"/>
              </a:rPr>
              <a:t>ファイル情報を</a:t>
            </a:r>
            <a:endParaRPr kumimoji="1"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rPr>
              <a:t>MML</a:t>
            </a:r>
            <a:r>
              <a:rPr lang="ja-JP" altLang="en-US" sz="1200" dirty="0">
                <a:latin typeface="Meiryo UI" panose="020B0604030504040204" pitchFamily="50" charset="-128"/>
                <a:ea typeface="Meiryo UI" panose="020B0604030504040204" pitchFamily="50" charset="-128"/>
              </a:rPr>
              <a:t>個別取込結果</a:t>
            </a:r>
            <a:r>
              <a:rPr lang="ja-JP" altLang="en-US" sz="1200" dirty="0" smtClean="0">
                <a:latin typeface="Meiryo UI" panose="020B0604030504040204" pitchFamily="50" charset="-128"/>
                <a:ea typeface="Meiryo UI" panose="020B0604030504040204" pitchFamily="50" charset="-128"/>
              </a:rPr>
              <a:t>テーブルから</a:t>
            </a:r>
            <a:endParaRPr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　削除する。</a:t>
            </a:r>
            <a:endParaRPr kumimoji="1" lang="ja-JP" altLang="en-US" sz="1200" dirty="0">
              <a:latin typeface="Meiryo UI" panose="020B0604030504040204" pitchFamily="50" charset="-128"/>
              <a:ea typeface="Meiryo UI" panose="020B0604030504040204" pitchFamily="50" charset="-128"/>
            </a:endParaRPr>
          </a:p>
        </p:txBody>
      </p:sp>
      <p:sp>
        <p:nvSpPr>
          <p:cNvPr id="38" name="正方形/長方形 37"/>
          <p:cNvSpPr/>
          <p:nvPr/>
        </p:nvSpPr>
        <p:spPr>
          <a:xfrm>
            <a:off x="204203" y="4855436"/>
            <a:ext cx="9277548" cy="15179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フローチャート: 磁気ディスク 38"/>
          <p:cNvSpPr/>
          <p:nvPr/>
        </p:nvSpPr>
        <p:spPr>
          <a:xfrm>
            <a:off x="4471795" y="4933817"/>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二次利用</a:t>
            </a:r>
            <a:r>
              <a:rPr kumimoji="1" lang="en-US" altLang="ja-JP" sz="1100" b="1" dirty="0" smtClean="0">
                <a:solidFill>
                  <a:schemeClr val="tx2">
                    <a:lumMod val="75000"/>
                    <a:lumOff val="25000"/>
                  </a:schemeClr>
                </a:solidFill>
              </a:rPr>
              <a:t>DB</a:t>
            </a:r>
          </a:p>
          <a:p>
            <a:pPr algn="ctr"/>
            <a:r>
              <a:rPr lang="ja-JP" altLang="en-US" sz="1100" b="1" dirty="0">
                <a:solidFill>
                  <a:schemeClr val="tx2">
                    <a:lumMod val="75000"/>
                    <a:lumOff val="25000"/>
                  </a:schemeClr>
                </a:solidFill>
              </a:rPr>
              <a:t>登録患者データ</a:t>
            </a:r>
            <a:endParaRPr kumimoji="1" lang="ja-JP" altLang="en-US" sz="1200" b="1" dirty="0">
              <a:solidFill>
                <a:schemeClr val="tx2">
                  <a:lumMod val="75000"/>
                  <a:lumOff val="25000"/>
                </a:schemeClr>
              </a:solidFill>
            </a:endParaRPr>
          </a:p>
        </p:txBody>
      </p:sp>
      <p:sp>
        <p:nvSpPr>
          <p:cNvPr id="40" name="フローチャート: 磁気ディスク 39"/>
          <p:cNvSpPr/>
          <p:nvPr/>
        </p:nvSpPr>
        <p:spPr>
          <a:xfrm>
            <a:off x="2405845" y="4933020"/>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ファイル</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管理</a:t>
            </a:r>
            <a:endParaRPr kumimoji="1" lang="en-US" altLang="ja-JP" sz="1100" b="1" dirty="0" smtClean="0">
              <a:solidFill>
                <a:schemeClr val="tx2">
                  <a:lumMod val="75000"/>
                  <a:lumOff val="25000"/>
                </a:schemeClr>
              </a:solidFill>
            </a:endParaRPr>
          </a:p>
        </p:txBody>
      </p:sp>
      <p:graphicFrame>
        <p:nvGraphicFramePr>
          <p:cNvPr id="41" name="表 40"/>
          <p:cNvGraphicFramePr>
            <a:graphicFrameLocks noGrp="1"/>
          </p:cNvGraphicFramePr>
          <p:nvPr>
            <p:extLst/>
          </p:nvPr>
        </p:nvGraphicFramePr>
        <p:xfrm>
          <a:off x="369880" y="5620568"/>
          <a:ext cx="3966528" cy="689610"/>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1249363">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ステータスフラグ</a:t>
                      </a: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ファイル</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読込対象外）</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2</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1002</a:t>
                      </a:r>
                    </a:p>
                  </a:txBody>
                  <a:tcPr marL="9525" marR="72000" marT="9525" marB="0" anchor="ctr"/>
                </a:tc>
                <a:tc>
                  <a:txBody>
                    <a:bodyPr/>
                    <a:lstStyle/>
                    <a:p>
                      <a:pPr algn="l"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（ファイル読込済み）</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771006814"/>
                  </a:ext>
                </a:extLst>
              </a:tr>
            </a:tbl>
          </a:graphicData>
        </a:graphic>
      </p:graphicFrame>
      <p:sp>
        <p:nvSpPr>
          <p:cNvPr id="43" name="フローチャート: 磁気ディスク 42"/>
          <p:cNvSpPr/>
          <p:nvPr/>
        </p:nvSpPr>
        <p:spPr>
          <a:xfrm>
            <a:off x="7836394" y="4932787"/>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取込結果</a:t>
            </a:r>
            <a:endParaRPr kumimoji="1" lang="ja-JP" altLang="en-US" sz="1200" b="1" dirty="0">
              <a:solidFill>
                <a:schemeClr val="tx2">
                  <a:lumMod val="75000"/>
                  <a:lumOff val="25000"/>
                </a:schemeClr>
              </a:solidFill>
            </a:endParaRPr>
          </a:p>
        </p:txBody>
      </p:sp>
      <p:graphicFrame>
        <p:nvGraphicFramePr>
          <p:cNvPr id="44" name="表 43"/>
          <p:cNvGraphicFramePr>
            <a:graphicFrameLocks noGrp="1"/>
          </p:cNvGraphicFramePr>
          <p:nvPr>
            <p:extLst/>
          </p:nvPr>
        </p:nvGraphicFramePr>
        <p:xfrm>
          <a:off x="6346302" y="5569480"/>
          <a:ext cx="2969578" cy="542925"/>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252413">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2534079028"/>
                  </a:ext>
                </a:extLst>
              </a:tr>
            </a:tbl>
          </a:graphicData>
        </a:graphic>
      </p:graphicFrame>
      <p:sp>
        <p:nvSpPr>
          <p:cNvPr id="45" name="テキスト ボックス 44"/>
          <p:cNvSpPr txBox="1"/>
          <p:nvPr/>
        </p:nvSpPr>
        <p:spPr>
          <a:xfrm flipH="1">
            <a:off x="204203" y="4855437"/>
            <a:ext cx="2446271" cy="276999"/>
          </a:xfrm>
          <a:prstGeom prst="rect">
            <a:avLst/>
          </a:prstGeom>
          <a:noFill/>
        </p:spPr>
        <p:txBody>
          <a:bodyPr wrap="square" rtlCol="0">
            <a:spAutoFit/>
          </a:bodyPr>
          <a:lstStyle/>
          <a:p>
            <a:r>
              <a:rPr kumimoji="1" lang="en-US" altLang="ja-JP" sz="1200" dirty="0" smtClean="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二次利用</a:t>
            </a:r>
            <a:r>
              <a:rPr lang="en-US" altLang="ja-JP" sz="1200" dirty="0">
                <a:latin typeface="Meiryo UI" panose="020B0604030504040204" pitchFamily="50" charset="-128"/>
                <a:ea typeface="Meiryo UI" panose="020B0604030504040204" pitchFamily="50" charset="-128"/>
              </a:rPr>
              <a:t>DB</a:t>
            </a:r>
            <a:r>
              <a:rPr lang="ja-JP" altLang="en-US" sz="1200" dirty="0">
                <a:latin typeface="Meiryo UI" panose="020B0604030504040204" pitchFamily="50" charset="-128"/>
                <a:ea typeface="Meiryo UI" panose="020B0604030504040204" pitchFamily="50" charset="-128"/>
              </a:rPr>
              <a:t>反映</a:t>
            </a:r>
            <a:r>
              <a:rPr lang="ja-JP" altLang="en-US" sz="1200" dirty="0" smtClean="0">
                <a:latin typeface="Meiryo UI" panose="020B0604030504040204" pitchFamily="50" charset="-128"/>
                <a:ea typeface="Meiryo UI" panose="020B0604030504040204" pitchFamily="50" charset="-128"/>
              </a:rPr>
              <a:t>処理後</a:t>
            </a:r>
            <a:r>
              <a:rPr kumimoji="1" lang="en-US" altLang="ja-JP" sz="1200" dirty="0" smtClean="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46" name="正方形/長方形 45"/>
          <p:cNvSpPr/>
          <p:nvPr/>
        </p:nvSpPr>
        <p:spPr>
          <a:xfrm>
            <a:off x="369880" y="5242458"/>
            <a:ext cx="914400" cy="12144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正方形/長方形 46"/>
          <p:cNvSpPr/>
          <p:nvPr/>
        </p:nvSpPr>
        <p:spPr>
          <a:xfrm>
            <a:off x="8401480" y="5046088"/>
            <a:ext cx="914400" cy="12144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線吹き出し 1 (枠付き) 53"/>
          <p:cNvSpPr/>
          <p:nvPr/>
        </p:nvSpPr>
        <p:spPr>
          <a:xfrm>
            <a:off x="5807827" y="4793579"/>
            <a:ext cx="1727354" cy="724391"/>
          </a:xfrm>
          <a:prstGeom prst="borderCallout1">
            <a:avLst>
              <a:gd name="adj1" fmla="val 102236"/>
              <a:gd name="adj2" fmla="val 14989"/>
              <a:gd name="adj3" fmla="val 169634"/>
              <a:gd name="adj4" fmla="val 44275"/>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100" dirty="0" smtClean="0">
                <a:solidFill>
                  <a:schemeClr val="tx1"/>
                </a:solidFill>
                <a:latin typeface="Meiryo UI" panose="020B0604030504040204" pitchFamily="50" charset="-128"/>
                <a:ea typeface="Meiryo UI" panose="020B0604030504040204" pitchFamily="50" charset="-128"/>
              </a:rPr>
              <a:t>オプトアウト対象患者である</a:t>
            </a:r>
            <a:endParaRPr lang="en-US" altLang="ja-JP" sz="1100" dirty="0" smtClean="0">
              <a:solidFill>
                <a:schemeClr val="tx1"/>
              </a:solidFill>
              <a:latin typeface="Meiryo UI" panose="020B0604030504040204" pitchFamily="50" charset="-128"/>
              <a:ea typeface="Meiryo UI" panose="020B0604030504040204" pitchFamily="50" charset="-128"/>
            </a:endParaRPr>
          </a:p>
          <a:p>
            <a:r>
              <a:rPr lang="ja-JP" altLang="en-US" sz="1100" dirty="0" smtClean="0">
                <a:solidFill>
                  <a:schemeClr val="tx1"/>
                </a:solidFill>
                <a:latin typeface="Meiryo UI" panose="020B0604030504040204" pitchFamily="50" charset="-128"/>
                <a:ea typeface="Meiryo UI" panose="020B0604030504040204" pitchFamily="50" charset="-128"/>
              </a:rPr>
              <a:t>患者</a:t>
            </a:r>
            <a:r>
              <a:rPr lang="en-US" altLang="ja-JP" sz="1100" dirty="0" smtClean="0">
                <a:solidFill>
                  <a:schemeClr val="tx1"/>
                </a:solidFill>
                <a:latin typeface="Meiryo UI" panose="020B0604030504040204" pitchFamily="50" charset="-128"/>
                <a:ea typeface="Meiryo UI" panose="020B0604030504040204" pitchFamily="50" charset="-128"/>
              </a:rPr>
              <a:t>ID1001</a:t>
            </a:r>
            <a:r>
              <a:rPr lang="ja-JP" altLang="en-US" sz="1100" dirty="0" smtClean="0">
                <a:solidFill>
                  <a:schemeClr val="tx1"/>
                </a:solidFill>
                <a:latin typeface="Meiryo UI" panose="020B0604030504040204" pitchFamily="50" charset="-128"/>
                <a:ea typeface="Meiryo UI" panose="020B0604030504040204" pitchFamily="50" charset="-128"/>
              </a:rPr>
              <a:t>のデータが</a:t>
            </a:r>
            <a:endParaRPr lang="en-US" altLang="ja-JP" sz="1100" dirty="0" smtClean="0">
              <a:solidFill>
                <a:schemeClr val="tx1"/>
              </a:solidFill>
              <a:latin typeface="Meiryo UI" panose="020B0604030504040204" pitchFamily="50" charset="-128"/>
              <a:ea typeface="Meiryo UI" panose="020B0604030504040204" pitchFamily="50" charset="-128"/>
            </a:endParaRPr>
          </a:p>
          <a:p>
            <a:r>
              <a:rPr lang="ja-JP" altLang="en-US" sz="1100" dirty="0" smtClean="0">
                <a:solidFill>
                  <a:schemeClr val="tx1"/>
                </a:solidFill>
                <a:latin typeface="Meiryo UI" panose="020B0604030504040204" pitchFamily="50" charset="-128"/>
                <a:ea typeface="Meiryo UI" panose="020B0604030504040204" pitchFamily="50" charset="-128"/>
              </a:rPr>
              <a:t>削除される。</a:t>
            </a:r>
            <a:endParaRPr kumimoji="1" lang="ja-JP" altLang="en-US" sz="1100" dirty="0" smtClean="0">
              <a:solidFill>
                <a:schemeClr val="tx1"/>
              </a:solidFill>
              <a:latin typeface="Meiryo UI" panose="020B0604030504040204" pitchFamily="50" charset="-128"/>
              <a:ea typeface="Meiryo UI" panose="020B0604030504040204" pitchFamily="50" charset="-128"/>
            </a:endParaRPr>
          </a:p>
        </p:txBody>
      </p:sp>
      <p:sp>
        <p:nvSpPr>
          <p:cNvPr id="55" name="線吹き出し 1 (枠付き) 54"/>
          <p:cNvSpPr/>
          <p:nvPr/>
        </p:nvSpPr>
        <p:spPr>
          <a:xfrm>
            <a:off x="5646536" y="1532757"/>
            <a:ext cx="2189857" cy="724391"/>
          </a:xfrm>
          <a:prstGeom prst="borderCallout1">
            <a:avLst>
              <a:gd name="adj1" fmla="val 102236"/>
              <a:gd name="adj2" fmla="val 14989"/>
              <a:gd name="adj3" fmla="val 196927"/>
              <a:gd name="adj4" fmla="val 35623"/>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100" dirty="0" smtClean="0">
                <a:solidFill>
                  <a:schemeClr val="tx1"/>
                </a:solidFill>
                <a:latin typeface="Meiryo UI" panose="020B0604030504040204" pitchFamily="50" charset="-128"/>
                <a:ea typeface="Meiryo UI" panose="020B0604030504040204" pitchFamily="50" charset="-128"/>
              </a:rPr>
              <a:t>二次利用</a:t>
            </a:r>
            <a:r>
              <a:rPr kumimoji="1" lang="en-US" altLang="ja-JP" sz="1100" dirty="0" smtClean="0">
                <a:solidFill>
                  <a:schemeClr val="tx1"/>
                </a:solidFill>
                <a:latin typeface="Meiryo UI" panose="020B0604030504040204" pitchFamily="50" charset="-128"/>
                <a:ea typeface="Meiryo UI" panose="020B0604030504040204" pitchFamily="50" charset="-128"/>
              </a:rPr>
              <a:t>DB</a:t>
            </a:r>
            <a:r>
              <a:rPr kumimoji="1" lang="ja-JP" altLang="en-US" sz="1100" dirty="0" smtClean="0">
                <a:solidFill>
                  <a:schemeClr val="tx1"/>
                </a:solidFill>
                <a:latin typeface="Meiryo UI" panose="020B0604030504040204" pitchFamily="50" charset="-128"/>
                <a:ea typeface="Meiryo UI" panose="020B0604030504040204" pitchFamily="50" charset="-128"/>
              </a:rPr>
              <a:t>上オプトアウト対象患者として削除されている</a:t>
            </a:r>
            <a:r>
              <a:rPr lang="ja-JP" altLang="en-US" sz="1100" dirty="0">
                <a:solidFill>
                  <a:schemeClr val="tx1"/>
                </a:solidFill>
                <a:latin typeface="Meiryo UI" panose="020B0604030504040204" pitchFamily="50" charset="-128"/>
                <a:ea typeface="Meiryo UI" panose="020B0604030504040204" pitchFamily="50" charset="-128"/>
              </a:rPr>
              <a:t>患者</a:t>
            </a:r>
            <a:r>
              <a:rPr lang="en-US" altLang="ja-JP" sz="1100" dirty="0" smtClean="0">
                <a:solidFill>
                  <a:schemeClr val="tx1"/>
                </a:solidFill>
                <a:latin typeface="Meiryo UI" panose="020B0604030504040204" pitchFamily="50" charset="-128"/>
                <a:ea typeface="Meiryo UI" panose="020B0604030504040204" pitchFamily="50" charset="-128"/>
              </a:rPr>
              <a:t>ID</a:t>
            </a:r>
            <a:br>
              <a:rPr lang="en-US" altLang="ja-JP" sz="1100" dirty="0" smtClean="0">
                <a:solidFill>
                  <a:schemeClr val="tx1"/>
                </a:solidFill>
                <a:latin typeface="Meiryo UI" panose="020B0604030504040204" pitchFamily="50" charset="-128"/>
                <a:ea typeface="Meiryo UI" panose="020B0604030504040204" pitchFamily="50" charset="-128"/>
              </a:rPr>
            </a:br>
            <a:r>
              <a:rPr lang="en-US" altLang="ja-JP" sz="1100" dirty="0" smtClean="0">
                <a:solidFill>
                  <a:schemeClr val="tx1"/>
                </a:solidFill>
                <a:latin typeface="Meiryo UI" panose="020B0604030504040204" pitchFamily="50" charset="-128"/>
                <a:ea typeface="Meiryo UI" panose="020B0604030504040204" pitchFamily="50" charset="-128"/>
              </a:rPr>
              <a:t>1001</a:t>
            </a:r>
            <a:r>
              <a:rPr lang="ja-JP" altLang="en-US" sz="1100" dirty="0" smtClean="0">
                <a:solidFill>
                  <a:schemeClr val="tx1"/>
                </a:solidFill>
                <a:latin typeface="Meiryo UI" panose="020B0604030504040204" pitchFamily="50" charset="-128"/>
                <a:ea typeface="Meiryo UI" panose="020B0604030504040204" pitchFamily="50" charset="-128"/>
              </a:rPr>
              <a:t>のデータが、</a:t>
            </a:r>
            <a:r>
              <a:rPr kumimoji="1" lang="en-US" altLang="ja-JP" sz="1100" dirty="0" smtClean="0">
                <a:solidFill>
                  <a:schemeClr val="tx1"/>
                </a:solidFill>
                <a:latin typeface="Meiryo UI" panose="020B0604030504040204" pitchFamily="50" charset="-128"/>
                <a:ea typeface="Meiryo UI" panose="020B0604030504040204" pitchFamily="50" charset="-128"/>
              </a:rPr>
              <a:t>MML</a:t>
            </a:r>
            <a:r>
              <a:rPr kumimoji="1" lang="ja-JP" altLang="en-US" sz="1100" dirty="0" smtClean="0">
                <a:solidFill>
                  <a:schemeClr val="tx1"/>
                </a:solidFill>
                <a:latin typeface="Meiryo UI" panose="020B0604030504040204" pitchFamily="50" charset="-128"/>
                <a:ea typeface="Meiryo UI" panose="020B0604030504040204" pitchFamily="50" charset="-128"/>
              </a:rPr>
              <a:t>個別</a:t>
            </a:r>
            <a:r>
              <a:rPr lang="ja-JP" altLang="en-US" sz="1100" dirty="0">
                <a:solidFill>
                  <a:schemeClr val="tx1"/>
                </a:solidFill>
                <a:latin typeface="Meiryo UI" panose="020B0604030504040204" pitchFamily="50" charset="-128"/>
                <a:ea typeface="Meiryo UI" panose="020B0604030504040204" pitchFamily="50" charset="-128"/>
              </a:rPr>
              <a:t>取込結果</a:t>
            </a:r>
            <a:r>
              <a:rPr lang="ja-JP" altLang="en-US" sz="1100" dirty="0" smtClean="0">
                <a:solidFill>
                  <a:schemeClr val="tx1"/>
                </a:solidFill>
                <a:latin typeface="Meiryo UI" panose="020B0604030504040204" pitchFamily="50" charset="-128"/>
                <a:ea typeface="Meiryo UI" panose="020B0604030504040204" pitchFamily="50" charset="-128"/>
              </a:rPr>
              <a:t>テーブル上で</a:t>
            </a:r>
            <a:r>
              <a:rPr kumimoji="1" lang="ja-JP" altLang="en-US" sz="1100" dirty="0" smtClean="0">
                <a:solidFill>
                  <a:schemeClr val="tx1"/>
                </a:solidFill>
                <a:latin typeface="Meiryo UI" panose="020B0604030504040204" pitchFamily="50" charset="-128"/>
                <a:ea typeface="Meiryo UI" panose="020B0604030504040204" pitchFamily="50" charset="-128"/>
              </a:rPr>
              <a:t>存在している。</a:t>
            </a:r>
          </a:p>
        </p:txBody>
      </p:sp>
      <p:graphicFrame>
        <p:nvGraphicFramePr>
          <p:cNvPr id="56" name="表 55"/>
          <p:cNvGraphicFramePr>
            <a:graphicFrameLocks noGrp="1"/>
          </p:cNvGraphicFramePr>
          <p:nvPr>
            <p:extLst/>
          </p:nvPr>
        </p:nvGraphicFramePr>
        <p:xfrm>
          <a:off x="4601176" y="5614320"/>
          <a:ext cx="846455" cy="542925"/>
        </p:xfrm>
        <a:graphic>
          <a:graphicData uri="http://schemas.openxmlformats.org/drawingml/2006/table">
            <a:tbl>
              <a:tblPr firstRow="1" bandRow="1">
                <a:tableStyleId>{5940675A-B579-460E-94D1-54222C63F5DA}</a:tableStyleId>
              </a:tblPr>
              <a:tblGrid>
                <a:gridCol w="846455">
                  <a:extLst>
                    <a:ext uri="{9D8B030D-6E8A-4147-A177-3AD203B41FA5}">
                      <a16:colId xmlns:a16="http://schemas.microsoft.com/office/drawing/2014/main" val="2737000041"/>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p>
                    <a:p>
                      <a:pPr algn="ct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1002</a:t>
                      </a:r>
                    </a:p>
                  </a:txBody>
                  <a:tcPr marL="9525" marR="72000" marT="9525" marB="0" anchor="ctr"/>
                </a:tc>
                <a:extLst>
                  <a:ext uri="{0D108BD9-81ED-4DB2-BD59-A6C34878D82A}">
                    <a16:rowId xmlns:a16="http://schemas.microsoft.com/office/drawing/2014/main" val="3771006814"/>
                  </a:ext>
                </a:extLst>
              </a:tr>
            </a:tbl>
          </a:graphicData>
        </a:graphic>
      </p:graphicFrame>
    </p:spTree>
    <p:extLst>
      <p:ext uri="{BB962C8B-B14F-4D97-AF65-F5344CB8AC3E}">
        <p14:creationId xmlns:p14="http://schemas.microsoft.com/office/powerpoint/2010/main" val="269444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nvPr>
        </p:nvGraphicFramePr>
        <p:xfrm>
          <a:off x="437322" y="1046395"/>
          <a:ext cx="9166645" cy="5269416"/>
        </p:xfrm>
        <a:graphic>
          <a:graphicData uri="http://schemas.openxmlformats.org/drawingml/2006/table">
            <a:tbl>
              <a:tblPr firstRow="1" bandRow="1">
                <a:tableStyleId>{5940675A-B579-460E-94D1-54222C63F5DA}</a:tableStyleId>
              </a:tblPr>
              <a:tblGrid>
                <a:gridCol w="243171">
                  <a:extLst>
                    <a:ext uri="{9D8B030D-6E8A-4147-A177-3AD203B41FA5}">
                      <a16:colId xmlns:a16="http://schemas.microsoft.com/office/drawing/2014/main" val="2318507057"/>
                    </a:ext>
                  </a:extLst>
                </a:gridCol>
                <a:gridCol w="2703681">
                  <a:extLst>
                    <a:ext uri="{9D8B030D-6E8A-4147-A177-3AD203B41FA5}">
                      <a16:colId xmlns:a16="http://schemas.microsoft.com/office/drawing/2014/main" val="351072455"/>
                    </a:ext>
                  </a:extLst>
                </a:gridCol>
                <a:gridCol w="2006810">
                  <a:extLst>
                    <a:ext uri="{9D8B030D-6E8A-4147-A177-3AD203B41FA5}">
                      <a16:colId xmlns:a16="http://schemas.microsoft.com/office/drawing/2014/main" val="2577403586"/>
                    </a:ext>
                  </a:extLst>
                </a:gridCol>
                <a:gridCol w="2115047">
                  <a:extLst>
                    <a:ext uri="{9D8B030D-6E8A-4147-A177-3AD203B41FA5}">
                      <a16:colId xmlns:a16="http://schemas.microsoft.com/office/drawing/2014/main" val="3131365452"/>
                    </a:ext>
                  </a:extLst>
                </a:gridCol>
                <a:gridCol w="2097936">
                  <a:extLst>
                    <a:ext uri="{9D8B030D-6E8A-4147-A177-3AD203B41FA5}">
                      <a16:colId xmlns:a16="http://schemas.microsoft.com/office/drawing/2014/main" val="1184784820"/>
                    </a:ext>
                  </a:extLst>
                </a:gridCol>
              </a:tblGrid>
              <a:tr h="273522">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取込前処理</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取込前確認</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認定領域への反映</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取込後確認</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97563427"/>
                  </a:ext>
                </a:extLst>
              </a:tr>
              <a:tr h="1807879">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kumimoji="1" lang="ja-JP" altLang="en-US" sz="1200" dirty="0" smtClean="0"/>
                        <a:t>データフロー</a:t>
                      </a:r>
                    </a:p>
                  </a:txBody>
                  <a:tcPr vert="eaVert" anchor="ctr"/>
                </a:tc>
                <a:tc gridSpan="4">
                  <a:txBody>
                    <a:bodyPr/>
                    <a:lstStyle/>
                    <a:p>
                      <a:endParaRPr kumimoji="1" lang="ja-JP" altLang="en-US" dirty="0"/>
                    </a:p>
                  </a:txBody>
                  <a:tcPr/>
                </a:tc>
                <a:tc hMerge="1">
                  <a:txBody>
                    <a:bodyPr/>
                    <a:lstStyle/>
                    <a:p>
                      <a:endParaRPr kumimoji="1" lang="ja-JP" altLang="en-US"/>
                    </a:p>
                  </a:txBody>
                  <a:tcPr/>
                </a:tc>
                <a:tc hMerge="1">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kumimoji="1" lang="ja-JP" altLang="en-US" sz="1200" dirty="0" smtClean="0"/>
                    </a:p>
                  </a:txBody>
                  <a:tcPr/>
                </a:tc>
                <a:tc hMerge="1">
                  <a:txBody>
                    <a:bodyPr/>
                    <a:lstStyle/>
                    <a:p>
                      <a:endParaRPr kumimoji="1" lang="ja-JP" altLang="en-US"/>
                    </a:p>
                  </a:txBody>
                  <a:tcPr/>
                </a:tc>
                <a:extLst>
                  <a:ext uri="{0D108BD9-81ED-4DB2-BD59-A6C34878D82A}">
                    <a16:rowId xmlns:a16="http://schemas.microsoft.com/office/drawing/2014/main" val="3304457292"/>
                  </a:ext>
                </a:extLst>
              </a:tr>
              <a:tr h="3187217">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kumimoji="1" lang="ja-JP" altLang="en-US" sz="1200" dirty="0" smtClean="0"/>
                        <a:t>妥当性確認内容</a:t>
                      </a:r>
                    </a:p>
                  </a:txBody>
                  <a:tcPr vert="eaVert" anchor="ctr"/>
                </a:tc>
                <a:tc gridSpan="4">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226445499"/>
                  </a:ext>
                </a:extLst>
              </a:tr>
            </a:tbl>
          </a:graphicData>
        </a:graphic>
      </p:graphicFrame>
      <p:sp>
        <p:nvSpPr>
          <p:cNvPr id="102" name="正方形/長方形 101"/>
          <p:cNvSpPr/>
          <p:nvPr/>
        </p:nvSpPr>
        <p:spPr>
          <a:xfrm>
            <a:off x="5585635" y="4002604"/>
            <a:ext cx="1800906" cy="2158180"/>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100" dirty="0" smtClean="0">
                <a:solidFill>
                  <a:schemeClr val="tx1"/>
                </a:solidFill>
              </a:rPr>
              <a:t>※</a:t>
            </a:r>
            <a:r>
              <a:rPr lang="ja-JP" altLang="en-US" sz="1100" dirty="0" smtClean="0">
                <a:solidFill>
                  <a:schemeClr val="tx1"/>
                </a:solidFill>
              </a:rPr>
              <a:t>取込結果データの</a:t>
            </a:r>
            <a:endParaRPr lang="en-US" altLang="ja-JP" sz="1100" dirty="0" smtClean="0">
              <a:solidFill>
                <a:schemeClr val="tx1"/>
              </a:solidFill>
            </a:endParaRPr>
          </a:p>
          <a:p>
            <a:pPr algn="ctr"/>
            <a:r>
              <a:rPr lang="ja-JP" altLang="en-US" sz="1100" dirty="0" smtClean="0">
                <a:solidFill>
                  <a:schemeClr val="tx1"/>
                </a:solidFill>
              </a:rPr>
              <a:t>患者数</a:t>
            </a:r>
            <a:endParaRPr kumimoji="1" lang="ja-JP" altLang="en-US" sz="1100" dirty="0">
              <a:solidFill>
                <a:schemeClr val="tx1"/>
              </a:solidFill>
            </a:endParaRPr>
          </a:p>
        </p:txBody>
      </p:sp>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エラー患者データ作成処理の妥当性確認フローでの確認内容</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エラー患者情報作成</a:t>
            </a:r>
            <a:r>
              <a:rPr lang="ja-JP" altLang="en-US" dirty="0">
                <a:latin typeface="Meiryo UI" panose="020B0604030504040204" pitchFamily="50" charset="-128"/>
                <a:ea typeface="Meiryo UI" panose="020B0604030504040204" pitchFamily="50" charset="-128"/>
              </a:rPr>
              <a:t>処理</a:t>
            </a:r>
            <a:r>
              <a:rPr lang="ja-JP" altLang="en-US" dirty="0" smtClean="0">
                <a:latin typeface="Meiryo UI" panose="020B0604030504040204" pitchFamily="50" charset="-128"/>
                <a:ea typeface="Meiryo UI" panose="020B0604030504040204" pitchFamily="50" charset="-128"/>
              </a:rPr>
              <a:t>の妥当性確認の内容は</a:t>
            </a:r>
            <a:r>
              <a:rPr lang="ja-JP" altLang="en-US" dirty="0">
                <a:latin typeface="Meiryo UI" panose="020B0604030504040204" pitchFamily="50" charset="-128"/>
                <a:ea typeface="Meiryo UI" panose="020B0604030504040204" pitchFamily="50" charset="-128"/>
              </a:rPr>
              <a:t>以下の通り。</a:t>
            </a:r>
            <a:endParaRPr lang="en-US" altLang="ja-JP" dirty="0">
              <a:latin typeface="Meiryo UI" panose="020B0604030504040204" pitchFamily="50" charset="-128"/>
              <a:ea typeface="Meiryo UI" panose="020B0604030504040204" pitchFamily="50" charset="-128"/>
            </a:endParaRPr>
          </a:p>
        </p:txBody>
      </p:sp>
      <p:sp>
        <p:nvSpPr>
          <p:cNvPr id="36" name="フローチャート: 磁気ディスク 35"/>
          <p:cNvSpPr/>
          <p:nvPr/>
        </p:nvSpPr>
        <p:spPr>
          <a:xfrm>
            <a:off x="3646530" y="1573007"/>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a:t>
            </a:r>
            <a:endParaRPr lang="en-US" altLang="ja-JP" sz="1200" b="1" dirty="0" smtClean="0">
              <a:solidFill>
                <a:schemeClr val="tx2">
                  <a:lumMod val="75000"/>
                  <a:lumOff val="25000"/>
                </a:schemeClr>
              </a:solidFill>
            </a:endParaRPr>
          </a:p>
          <a:p>
            <a:pPr algn="ctr"/>
            <a:r>
              <a:rPr lang="ja-JP" altLang="en-US" sz="1200" b="1" dirty="0">
                <a:solidFill>
                  <a:schemeClr val="tx2">
                    <a:lumMod val="75000"/>
                    <a:lumOff val="25000"/>
                  </a:schemeClr>
                </a:solidFill>
              </a:rPr>
              <a:t>データ</a:t>
            </a:r>
            <a:endParaRPr lang="en-US" altLang="ja-JP" sz="1200" b="1" dirty="0" smtClean="0">
              <a:solidFill>
                <a:schemeClr val="tx2">
                  <a:lumMod val="75000"/>
                  <a:lumOff val="25000"/>
                </a:schemeClr>
              </a:solidFill>
            </a:endParaRPr>
          </a:p>
        </p:txBody>
      </p:sp>
      <p:sp>
        <p:nvSpPr>
          <p:cNvPr id="37" name="フローチャート: 磁気ディスク 36"/>
          <p:cNvSpPr/>
          <p:nvPr/>
        </p:nvSpPr>
        <p:spPr>
          <a:xfrm>
            <a:off x="6116756" y="1569764"/>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エラー患者データ</a:t>
            </a:r>
            <a:endParaRPr kumimoji="1" lang="ja-JP" altLang="en-US" sz="1200" b="1" dirty="0">
              <a:solidFill>
                <a:schemeClr val="tx2">
                  <a:lumMod val="75000"/>
                  <a:lumOff val="25000"/>
                </a:schemeClr>
              </a:solidFill>
            </a:endParaRPr>
          </a:p>
        </p:txBody>
      </p:sp>
      <p:sp>
        <p:nvSpPr>
          <p:cNvPr id="38" name="フローチャート: 磁気ディスク 37"/>
          <p:cNvSpPr/>
          <p:nvPr/>
        </p:nvSpPr>
        <p:spPr>
          <a:xfrm>
            <a:off x="8184918" y="1573007"/>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エラー患者データ</a:t>
            </a:r>
            <a:endParaRPr lang="en-US" altLang="ja-JP" sz="1200" b="1" dirty="0" smtClean="0">
              <a:solidFill>
                <a:schemeClr val="tx2">
                  <a:lumMod val="75000"/>
                  <a:lumOff val="25000"/>
                </a:schemeClr>
              </a:solidFill>
            </a:endParaRPr>
          </a:p>
          <a:p>
            <a:pPr algn="ctr"/>
            <a:r>
              <a:rPr lang="ja-JP" altLang="en-US" sz="1200" b="1" dirty="0">
                <a:solidFill>
                  <a:schemeClr val="tx2">
                    <a:lumMod val="75000"/>
                    <a:lumOff val="25000"/>
                  </a:schemeClr>
                </a:solidFill>
              </a:rPr>
              <a:t>取込後</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sp>
        <p:nvSpPr>
          <p:cNvPr id="42" name="フローチャート: 磁気ディスク 41"/>
          <p:cNvSpPr/>
          <p:nvPr/>
        </p:nvSpPr>
        <p:spPr>
          <a:xfrm>
            <a:off x="1420081" y="156976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履歴管理</a:t>
            </a:r>
            <a:endParaRPr lang="en-US" altLang="ja-JP" sz="1200" b="1" dirty="0" smtClean="0">
              <a:solidFill>
                <a:schemeClr val="tx2">
                  <a:lumMod val="75000"/>
                  <a:lumOff val="25000"/>
                </a:schemeClr>
              </a:solidFill>
            </a:endParaRPr>
          </a:p>
        </p:txBody>
      </p:sp>
      <p:cxnSp>
        <p:nvCxnSpPr>
          <p:cNvPr id="48" name="直線コネクタ 47"/>
          <p:cNvCxnSpPr/>
          <p:nvPr/>
        </p:nvCxnSpPr>
        <p:spPr>
          <a:xfrm>
            <a:off x="5395747" y="1337140"/>
            <a:ext cx="0" cy="4978671"/>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a:xfrm>
            <a:off x="3374443" y="1337140"/>
            <a:ext cx="0" cy="4978671"/>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直線コネクタ 48"/>
          <p:cNvCxnSpPr/>
          <p:nvPr/>
        </p:nvCxnSpPr>
        <p:spPr>
          <a:xfrm>
            <a:off x="7509943" y="1345090"/>
            <a:ext cx="0" cy="4970721"/>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5" name="正方形/長方形 4"/>
          <p:cNvSpPr/>
          <p:nvPr/>
        </p:nvSpPr>
        <p:spPr>
          <a:xfrm>
            <a:off x="1163252" y="3353688"/>
            <a:ext cx="2026221" cy="654830"/>
          </a:xfrm>
          <a:prstGeom prst="rect">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solidFill>
              </a:rPr>
              <a:t>②取込不可患者数</a:t>
            </a:r>
          </a:p>
          <a:p>
            <a:pPr algn="ctr"/>
            <a:r>
              <a:rPr lang="ja-JP" altLang="en-US" sz="1100" dirty="0">
                <a:solidFill>
                  <a:schemeClr val="tx1"/>
                </a:solidFill>
              </a:rPr>
              <a:t>（エラー患者への反映対象外）</a:t>
            </a:r>
            <a:endParaRPr kumimoji="1" lang="ja-JP" altLang="en-US" sz="1100" dirty="0">
              <a:solidFill>
                <a:schemeClr val="tx1"/>
              </a:solidFill>
            </a:endParaRPr>
          </a:p>
        </p:txBody>
      </p:sp>
      <p:cxnSp>
        <p:nvCxnSpPr>
          <p:cNvPr id="52" name="直線矢印コネクタ 51"/>
          <p:cNvCxnSpPr>
            <a:stCxn id="42" idx="4"/>
            <a:endCxn id="36" idx="2"/>
          </p:cNvCxnSpPr>
          <p:nvPr/>
        </p:nvCxnSpPr>
        <p:spPr>
          <a:xfrm>
            <a:off x="2162249" y="1830866"/>
            <a:ext cx="1484281" cy="3243"/>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6" name="直線矢印コネクタ 55"/>
          <p:cNvCxnSpPr>
            <a:stCxn id="36" idx="4"/>
            <a:endCxn id="37" idx="2"/>
          </p:cNvCxnSpPr>
          <p:nvPr/>
        </p:nvCxnSpPr>
        <p:spPr>
          <a:xfrm flipV="1">
            <a:off x="4388698" y="1830866"/>
            <a:ext cx="1728058" cy="3243"/>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9" name="直線矢印コネクタ 58"/>
          <p:cNvCxnSpPr>
            <a:stCxn id="37" idx="4"/>
            <a:endCxn id="38" idx="2"/>
          </p:cNvCxnSpPr>
          <p:nvPr/>
        </p:nvCxnSpPr>
        <p:spPr>
          <a:xfrm>
            <a:off x="6858924" y="1830866"/>
            <a:ext cx="1325994" cy="3243"/>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3" name="テキスト ボックス 62"/>
          <p:cNvSpPr txBox="1"/>
          <p:nvPr/>
        </p:nvSpPr>
        <p:spPr>
          <a:xfrm>
            <a:off x="2273028" y="1353240"/>
            <a:ext cx="1028988" cy="269875"/>
          </a:xfrm>
          <a:prstGeom prst="rect">
            <a:avLst/>
          </a:prstGeom>
          <a:noFill/>
        </p:spPr>
        <p:txBody>
          <a:bodyPr wrap="none" lIns="0" rIns="0" rtlCol="0">
            <a:noAutofit/>
          </a:bodyPr>
          <a:lstStyle/>
          <a:p>
            <a:pPr defTabSz="895327">
              <a:defRPr/>
            </a:pPr>
            <a:r>
              <a:rPr lang="ja-JP" altLang="en-US" sz="1050" b="1" kern="0" dirty="0" smtClean="0">
                <a:solidFill>
                  <a:srgbClr val="FF0000"/>
                </a:solidFill>
                <a:latin typeface="Meiryo UI" panose="020B0604030504040204" pitchFamily="50" charset="-128"/>
                <a:ea typeface="Meiryo UI" panose="020B0604030504040204" pitchFamily="50" charset="-128"/>
              </a:rPr>
              <a:t>取込不可患者を除いた</a:t>
            </a:r>
            <a:endParaRPr lang="en-US" altLang="ja-JP" sz="1050" b="1" kern="0" dirty="0" smtClean="0">
              <a:solidFill>
                <a:srgbClr val="FF000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患者の全患者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を格納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67" name="テキスト ボックス 66"/>
          <p:cNvSpPr txBox="1"/>
          <p:nvPr/>
        </p:nvSpPr>
        <p:spPr>
          <a:xfrm>
            <a:off x="4072420" y="2076021"/>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認定領域への取込対象の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ユニーク患者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77" name="正方形/長方形 76"/>
          <p:cNvSpPr/>
          <p:nvPr/>
        </p:nvSpPr>
        <p:spPr>
          <a:xfrm>
            <a:off x="1163252" y="4015607"/>
            <a:ext cx="2026221" cy="2158180"/>
          </a:xfrm>
          <a:prstGeom prst="rect">
            <a:avLst/>
          </a:prstGeom>
          <a:solidFill>
            <a:schemeClr val="accent3">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tx1"/>
                </a:solidFill>
              </a:rPr>
              <a:t>③認定領域への取込対象</a:t>
            </a:r>
          </a:p>
          <a:p>
            <a:pPr algn="ctr"/>
            <a:r>
              <a:rPr lang="ja-JP" altLang="en-US" sz="1100" dirty="0">
                <a:solidFill>
                  <a:schemeClr val="tx1"/>
                </a:solidFill>
              </a:rPr>
              <a:t>候補患者数</a:t>
            </a:r>
            <a:endParaRPr kumimoji="1" lang="ja-JP" altLang="en-US" sz="1100" dirty="0">
              <a:solidFill>
                <a:schemeClr val="tx1"/>
              </a:solidFill>
            </a:endParaRPr>
          </a:p>
        </p:txBody>
      </p:sp>
      <p:sp>
        <p:nvSpPr>
          <p:cNvPr id="81" name="正方形/長方形 80"/>
          <p:cNvSpPr/>
          <p:nvPr/>
        </p:nvSpPr>
        <p:spPr>
          <a:xfrm>
            <a:off x="3484642" y="4016983"/>
            <a:ext cx="1800906" cy="2158180"/>
          </a:xfrm>
          <a:prstGeom prst="rect">
            <a:avLst/>
          </a:prstGeom>
          <a:solidFill>
            <a:schemeClr val="accent3">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TW" altLang="en-US" sz="1100" dirty="0" smtClean="0">
                <a:solidFill>
                  <a:schemeClr val="tx1"/>
                </a:solidFill>
              </a:rPr>
              <a:t>④</a:t>
            </a:r>
            <a:r>
              <a:rPr lang="ja-JP" altLang="en-US" sz="1100" dirty="0" smtClean="0">
                <a:solidFill>
                  <a:schemeClr val="tx1"/>
                </a:solidFill>
              </a:rPr>
              <a:t>認定領域への</a:t>
            </a:r>
            <a:endParaRPr lang="en-US" altLang="ja-JP" sz="1100" dirty="0" smtClean="0">
              <a:solidFill>
                <a:schemeClr val="tx1"/>
              </a:solidFill>
            </a:endParaRPr>
          </a:p>
          <a:p>
            <a:pPr algn="ctr"/>
            <a:r>
              <a:rPr lang="ja-JP" altLang="en-US" sz="1100" dirty="0" smtClean="0">
                <a:solidFill>
                  <a:schemeClr val="tx1"/>
                </a:solidFill>
              </a:rPr>
              <a:t>取込対象患者数</a:t>
            </a:r>
            <a:endParaRPr kumimoji="1" lang="ja-JP" altLang="en-US" sz="1100" dirty="0">
              <a:solidFill>
                <a:schemeClr val="tx1"/>
              </a:solidFill>
            </a:endParaRPr>
          </a:p>
        </p:txBody>
      </p:sp>
      <p:sp>
        <p:nvSpPr>
          <p:cNvPr id="82" name="正方形/長方形 81"/>
          <p:cNvSpPr/>
          <p:nvPr/>
        </p:nvSpPr>
        <p:spPr>
          <a:xfrm>
            <a:off x="7658894" y="4008518"/>
            <a:ext cx="1800906" cy="2158180"/>
          </a:xfrm>
          <a:prstGeom prst="rect">
            <a:avLst/>
          </a:prstGeom>
          <a:solidFill>
            <a:schemeClr val="accent3">
              <a:lumMod val="40000"/>
              <a:lumOff val="6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tx1"/>
                </a:solidFill>
              </a:rPr>
              <a:t>⑤取込実績</a:t>
            </a:r>
            <a:r>
              <a:rPr lang="ja-JP" altLang="en-US" sz="1100" dirty="0">
                <a:solidFill>
                  <a:schemeClr val="tx1"/>
                </a:solidFill>
              </a:rPr>
              <a:t>データの</a:t>
            </a:r>
          </a:p>
          <a:p>
            <a:pPr algn="ctr"/>
            <a:r>
              <a:rPr lang="ja-JP" altLang="en-US" sz="1100" dirty="0">
                <a:solidFill>
                  <a:schemeClr val="tx1"/>
                </a:solidFill>
              </a:rPr>
              <a:t>患者数</a:t>
            </a:r>
            <a:endParaRPr kumimoji="1" lang="ja-JP" altLang="en-US" sz="1100" dirty="0">
              <a:solidFill>
                <a:schemeClr val="tx1"/>
              </a:solidFill>
            </a:endParaRPr>
          </a:p>
        </p:txBody>
      </p:sp>
      <p:sp>
        <p:nvSpPr>
          <p:cNvPr id="30" name="テキスト ボックス 29"/>
          <p:cNvSpPr txBox="1"/>
          <p:nvPr/>
        </p:nvSpPr>
        <p:spPr>
          <a:xfrm>
            <a:off x="81793" y="3465659"/>
            <a:ext cx="889987" cy="430887"/>
          </a:xfrm>
          <a:prstGeom prst="rect">
            <a:avLst/>
          </a:prstGeom>
          <a:solidFill>
            <a:schemeClr val="bg1"/>
          </a:solidFill>
        </p:spPr>
        <p:txBody>
          <a:bodyPr wrap="square" rtlCol="0">
            <a:spAutoFit/>
          </a:bodyPr>
          <a:lstStyle/>
          <a:p>
            <a:pPr algn="ctr"/>
            <a:r>
              <a:rPr lang="zh-CN" altLang="en-US" sz="1100" dirty="0"/>
              <a:t>①取込予定</a:t>
            </a:r>
          </a:p>
          <a:p>
            <a:pPr algn="ctr"/>
            <a:r>
              <a:rPr lang="zh-CN" altLang="en-US" sz="1100" dirty="0"/>
              <a:t>総患者数</a:t>
            </a:r>
            <a:endParaRPr lang="ja-JP" altLang="en-US" sz="1100" dirty="0"/>
          </a:p>
        </p:txBody>
      </p:sp>
      <p:sp>
        <p:nvSpPr>
          <p:cNvPr id="86" name="線吹き出し 1 (枠付き) 85"/>
          <p:cNvSpPr/>
          <p:nvPr/>
        </p:nvSpPr>
        <p:spPr>
          <a:xfrm>
            <a:off x="3412055" y="3248932"/>
            <a:ext cx="3018260" cy="590387"/>
          </a:xfrm>
          <a:prstGeom prst="borderCallout1">
            <a:avLst>
              <a:gd name="adj1" fmla="val 102087"/>
              <a:gd name="adj2" fmla="val 15113"/>
              <a:gd name="adj3" fmla="val 213209"/>
              <a:gd name="adj4" fmla="val -21371"/>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a:solidFill>
                  <a:schemeClr val="tx1"/>
                </a:solidFill>
                <a:latin typeface="Meiryo UI" panose="020B0604030504040204" pitchFamily="50" charset="-128"/>
                <a:ea typeface="Meiryo UI" panose="020B0604030504040204" pitchFamily="50" charset="-128"/>
              </a:rPr>
              <a:t>(</a:t>
            </a:r>
            <a:r>
              <a:rPr lang="en-US" altLang="ja-JP" sz="1200" dirty="0" smtClean="0">
                <a:solidFill>
                  <a:schemeClr val="tx1"/>
                </a:solidFill>
                <a:latin typeface="Meiryo UI" panose="020B0604030504040204" pitchFamily="50" charset="-128"/>
                <a:ea typeface="Meiryo UI" panose="020B0604030504040204" pitchFamily="50" charset="-128"/>
              </a:rPr>
              <a:t>1)</a:t>
            </a:r>
            <a:r>
              <a:rPr lang="ja-JP" altLang="en-US" sz="1200" dirty="0" smtClean="0">
                <a:solidFill>
                  <a:schemeClr val="tx1"/>
                </a:solidFill>
                <a:latin typeface="Meiryo UI" panose="020B0604030504040204" pitchFamily="50" charset="-128"/>
                <a:ea typeface="Meiryo UI" panose="020B0604030504040204" pitchFamily="50" charset="-128"/>
              </a:rPr>
              <a:t>認定</a:t>
            </a:r>
            <a:r>
              <a:rPr lang="ja-JP" altLang="en-US" sz="1200" dirty="0">
                <a:solidFill>
                  <a:schemeClr val="tx1"/>
                </a:solidFill>
                <a:latin typeface="Meiryo UI" panose="020B0604030504040204" pitchFamily="50" charset="-128"/>
                <a:ea typeface="Meiryo UI" panose="020B0604030504040204" pitchFamily="50" charset="-128"/>
              </a:rPr>
              <a:t>領域への</a:t>
            </a:r>
            <a:r>
              <a:rPr lang="ja-JP" altLang="en-US" sz="1200" dirty="0" smtClean="0">
                <a:solidFill>
                  <a:schemeClr val="tx1"/>
                </a:solidFill>
                <a:latin typeface="Meiryo UI" panose="020B0604030504040204" pitchFamily="50" charset="-128"/>
                <a:ea typeface="Meiryo UI" panose="020B0604030504040204" pitchFamily="50" charset="-128"/>
              </a:rPr>
              <a:t>取込対象候補患者数と</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取込対象患者数が一致することを確認する。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a:t>
            </a:r>
            <a:r>
              <a:rPr lang="ja-JP" altLang="en-US" sz="1200" dirty="0">
                <a:solidFill>
                  <a:srgbClr val="FF0000"/>
                </a:solidFill>
                <a:latin typeface="Meiryo UI" panose="020B0604030504040204" pitchFamily="50" charset="-128"/>
                <a:ea typeface="Meiryo UI" panose="020B0604030504040204" pitchFamily="50" charset="-128"/>
              </a:rPr>
              <a:t>③</a:t>
            </a:r>
            <a:r>
              <a:rPr lang="ja-JP" altLang="en-US" sz="1200" dirty="0" smtClean="0">
                <a:solidFill>
                  <a:srgbClr val="FF0000"/>
                </a:solidFill>
                <a:latin typeface="Meiryo UI" panose="020B0604030504040204" pitchFamily="50" charset="-128"/>
                <a:ea typeface="Meiryo UI" panose="020B0604030504040204" pitchFamily="50" charset="-128"/>
              </a:rPr>
              <a:t>と④の患者数が一致すること</a:t>
            </a:r>
            <a:r>
              <a:rPr lang="ja-JP" altLang="en-US" sz="1200" dirty="0" smtClean="0">
                <a:solidFill>
                  <a:schemeClr val="tx1"/>
                </a:solidFill>
                <a:latin typeface="Meiryo UI" panose="020B0604030504040204" pitchFamily="50" charset="-128"/>
                <a:ea typeface="Meiryo UI" panose="020B0604030504040204" pitchFamily="50" charset="-128"/>
              </a:rPr>
              <a:t>）</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cxnSp>
        <p:nvCxnSpPr>
          <p:cNvPr id="87" name="直線コネクタ 86"/>
          <p:cNvCxnSpPr/>
          <p:nvPr/>
        </p:nvCxnSpPr>
        <p:spPr>
          <a:xfrm flipH="1" flipV="1">
            <a:off x="3854933" y="3839321"/>
            <a:ext cx="406264" cy="666392"/>
          </a:xfrm>
          <a:prstGeom prst="line">
            <a:avLst/>
          </a:prstGeom>
          <a:ln w="1905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90" name="線吹き出し 1 (枠付き) 89"/>
          <p:cNvSpPr/>
          <p:nvPr/>
        </p:nvSpPr>
        <p:spPr>
          <a:xfrm>
            <a:off x="6700716" y="3248933"/>
            <a:ext cx="3018260" cy="590387"/>
          </a:xfrm>
          <a:prstGeom prst="borderCallout1">
            <a:avLst>
              <a:gd name="adj1" fmla="val 102087"/>
              <a:gd name="adj2" fmla="val 15113"/>
              <a:gd name="adj3" fmla="val 206476"/>
              <a:gd name="adj4" fmla="val -53510"/>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tx1"/>
                </a:solidFill>
                <a:latin typeface="Meiryo UI" panose="020B0604030504040204" pitchFamily="50" charset="-128"/>
                <a:ea typeface="Meiryo UI" panose="020B0604030504040204" pitchFamily="50" charset="-128"/>
              </a:rPr>
              <a:t>(3)</a:t>
            </a:r>
            <a:r>
              <a:rPr lang="ja-JP" altLang="en-US" sz="1200" dirty="0" smtClean="0">
                <a:solidFill>
                  <a:schemeClr val="tx1"/>
                </a:solidFill>
                <a:latin typeface="Meiryo UI" panose="020B0604030504040204" pitchFamily="50" charset="-128"/>
                <a:ea typeface="Meiryo UI" panose="020B0604030504040204" pitchFamily="50" charset="-128"/>
              </a:rPr>
              <a:t> 認定</a:t>
            </a:r>
            <a:r>
              <a:rPr lang="ja-JP" altLang="en-US" sz="1200" dirty="0">
                <a:solidFill>
                  <a:schemeClr val="tx1"/>
                </a:solidFill>
                <a:latin typeface="Meiryo UI" panose="020B0604030504040204" pitchFamily="50" charset="-128"/>
                <a:ea typeface="Meiryo UI" panose="020B0604030504040204" pitchFamily="50" charset="-128"/>
              </a:rPr>
              <a:t>領域へ</a:t>
            </a:r>
            <a:r>
              <a:rPr lang="ja-JP" altLang="en-US" sz="1200" dirty="0" smtClean="0">
                <a:solidFill>
                  <a:schemeClr val="tx1"/>
                </a:solidFill>
                <a:latin typeface="Meiryo UI" panose="020B0604030504040204" pitchFamily="50" charset="-128"/>
                <a:ea typeface="Meiryo UI" panose="020B0604030504040204" pitchFamily="50" charset="-128"/>
              </a:rPr>
              <a:t>の取込対象患者数と取込</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実績データの患者数が一致することを確認する。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rgbClr val="FF0000"/>
                </a:solidFill>
                <a:latin typeface="Meiryo UI" panose="020B0604030504040204" pitchFamily="50" charset="-128"/>
                <a:ea typeface="Meiryo UI" panose="020B0604030504040204" pitchFamily="50" charset="-128"/>
              </a:rPr>
              <a:t>④と⑤の患者数が一致すること</a:t>
            </a:r>
            <a:r>
              <a:rPr lang="ja-JP" altLang="en-US" sz="1200" dirty="0" smtClean="0">
                <a:solidFill>
                  <a:schemeClr val="tx1"/>
                </a:solidFill>
                <a:latin typeface="Meiryo UI" panose="020B0604030504040204" pitchFamily="50" charset="-128"/>
                <a:ea typeface="Meiryo UI" panose="020B0604030504040204" pitchFamily="50" charset="-128"/>
              </a:rPr>
              <a:t>）</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cxnSp>
        <p:nvCxnSpPr>
          <p:cNvPr id="92" name="直線コネクタ 91"/>
          <p:cNvCxnSpPr/>
          <p:nvPr/>
        </p:nvCxnSpPr>
        <p:spPr>
          <a:xfrm flipH="1" flipV="1">
            <a:off x="7147965" y="3839322"/>
            <a:ext cx="872909" cy="632560"/>
          </a:xfrm>
          <a:prstGeom prst="line">
            <a:avLst/>
          </a:prstGeom>
          <a:ln w="1905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93" name="線吹き出し 1 (枠付き) 92"/>
          <p:cNvSpPr/>
          <p:nvPr/>
        </p:nvSpPr>
        <p:spPr>
          <a:xfrm>
            <a:off x="5159361" y="4595477"/>
            <a:ext cx="2309095" cy="842465"/>
          </a:xfrm>
          <a:prstGeom prst="borderCallout1">
            <a:avLst>
              <a:gd name="adj1" fmla="val 29413"/>
              <a:gd name="adj2" fmla="val -727"/>
              <a:gd name="adj3" fmla="val 70916"/>
              <a:gd name="adj4" fmla="val -12450"/>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tx1"/>
                </a:solidFill>
                <a:latin typeface="Meiryo UI" panose="020B0604030504040204" pitchFamily="50" charset="-128"/>
                <a:ea typeface="Meiryo UI" panose="020B0604030504040204" pitchFamily="50" charset="-128"/>
              </a:rPr>
              <a:t>(2)</a:t>
            </a:r>
            <a:r>
              <a:rPr lang="ja-JP" altLang="en-US" sz="1200" dirty="0" smtClean="0">
                <a:solidFill>
                  <a:schemeClr val="tx1"/>
                </a:solidFill>
                <a:latin typeface="Meiryo UI" panose="020B0604030504040204" pitchFamily="50" charset="-128"/>
                <a:ea typeface="Meiryo UI" panose="020B0604030504040204" pitchFamily="50" charset="-128"/>
              </a:rPr>
              <a:t>認定領域への取込対象患者</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において</a:t>
            </a:r>
            <a:r>
              <a:rPr lang="ja-JP" altLang="en-US" sz="1200" dirty="0" smtClean="0">
                <a:solidFill>
                  <a:srgbClr val="FF0000"/>
                </a:solidFill>
                <a:latin typeface="Meiryo UI" panose="020B0604030504040204" pitchFamily="50" charset="-128"/>
                <a:ea typeface="Meiryo UI" panose="020B0604030504040204" pitchFamily="50" charset="-128"/>
              </a:rPr>
              <a:t>未通知およびオプトアウト</a:t>
            </a:r>
            <a:r>
              <a:rPr lang="ja-JP" altLang="en-US" sz="1200" dirty="0">
                <a:solidFill>
                  <a:srgbClr val="FF0000"/>
                </a:solidFill>
                <a:latin typeface="Meiryo UI" panose="020B0604030504040204" pitchFamily="50" charset="-128"/>
                <a:ea typeface="Meiryo UI" panose="020B0604030504040204" pitchFamily="50" charset="-128"/>
              </a:rPr>
              <a:t>対象の</a:t>
            </a:r>
            <a:r>
              <a:rPr lang="ja-JP" altLang="en-US" sz="1200" dirty="0" smtClean="0">
                <a:solidFill>
                  <a:srgbClr val="FF0000"/>
                </a:solidFill>
                <a:latin typeface="Meiryo UI" panose="020B0604030504040204" pitchFamily="50" charset="-128"/>
                <a:ea typeface="Meiryo UI" panose="020B0604030504040204" pitchFamily="50" charset="-128"/>
              </a:rPr>
              <a:t>患者が存在しないこと</a:t>
            </a:r>
            <a:endParaRPr kumimoji="1" lang="en-US" altLang="ja-JP" sz="1200" dirty="0" smtClean="0">
              <a:solidFill>
                <a:srgbClr val="FF0000"/>
              </a:solidFill>
              <a:latin typeface="Meiryo UI" panose="020B0604030504040204" pitchFamily="50" charset="-128"/>
              <a:ea typeface="Meiryo UI" panose="020B0604030504040204" pitchFamily="50" charset="-128"/>
            </a:endParaRPr>
          </a:p>
        </p:txBody>
      </p:sp>
      <p:sp>
        <p:nvSpPr>
          <p:cNvPr id="96" name="テキスト ボックス 95"/>
          <p:cNvSpPr txBox="1"/>
          <p:nvPr/>
        </p:nvSpPr>
        <p:spPr>
          <a:xfrm>
            <a:off x="6915842" y="1369338"/>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取込実績データの</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ユニーク患者</a:t>
            </a:r>
            <a:r>
              <a:rPr lang="en-US" altLang="ja-JP" sz="1050" kern="0" dirty="0" smtClean="0">
                <a:solidFill>
                  <a:srgbClr val="404040"/>
                </a:solidFill>
                <a:latin typeface="Meiryo UI" panose="020B0604030504040204" pitchFamily="50" charset="-128"/>
                <a:ea typeface="Meiryo UI" panose="020B0604030504040204" pitchFamily="50" charset="-128"/>
              </a:rPr>
              <a:t>ID</a:t>
            </a:r>
            <a:r>
              <a:rPr lang="ja-JP" altLang="en-US" sz="1050" kern="0" dirty="0" smtClean="0">
                <a:solidFill>
                  <a:srgbClr val="404040"/>
                </a:solidFill>
                <a:latin typeface="Meiryo UI" panose="020B0604030504040204" pitchFamily="50" charset="-128"/>
                <a:ea typeface="Meiryo UI" panose="020B0604030504040204" pitchFamily="50" charset="-128"/>
              </a:rPr>
              <a:t>を抽出</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99" name="テキスト ボックス 98"/>
          <p:cNvSpPr txBox="1"/>
          <p:nvPr/>
        </p:nvSpPr>
        <p:spPr>
          <a:xfrm>
            <a:off x="4691748" y="1383470"/>
            <a:ext cx="1028988" cy="269875"/>
          </a:xfrm>
          <a:prstGeom prst="rect">
            <a:avLst/>
          </a:prstGeom>
          <a:noFill/>
        </p:spPr>
        <p:txBody>
          <a:bodyPr wrap="none" lIns="0" rIns="0" rtlCol="0">
            <a:noAutofit/>
          </a:bodyPr>
          <a:lstStyle/>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認定領域へ</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b="1" kern="0" dirty="0" smtClean="0">
                <a:solidFill>
                  <a:srgbClr val="FF0000"/>
                </a:solidFill>
                <a:latin typeface="Meiryo UI" panose="020B0604030504040204" pitchFamily="50" charset="-128"/>
                <a:ea typeface="Meiryo UI" panose="020B0604030504040204" pitchFamily="50" charset="-128"/>
              </a:rPr>
              <a:t>全量</a:t>
            </a:r>
            <a:r>
              <a:rPr lang="ja-JP" altLang="en-US" sz="1050" kern="0" dirty="0" smtClean="0">
                <a:latin typeface="Meiryo UI" panose="020B0604030504040204" pitchFamily="50" charset="-128"/>
                <a:ea typeface="Meiryo UI" panose="020B0604030504040204" pitchFamily="50" charset="-128"/>
              </a:rPr>
              <a:t>反映</a:t>
            </a:r>
            <a:endParaRPr lang="ja-JP" altLang="en-US" sz="1050" kern="0" dirty="0">
              <a:latin typeface="Meiryo UI" panose="020B0604030504040204" pitchFamily="50" charset="-128"/>
              <a:ea typeface="Meiryo UI" panose="020B0604030504040204" pitchFamily="50" charset="-128"/>
            </a:endParaRPr>
          </a:p>
        </p:txBody>
      </p:sp>
      <p:sp>
        <p:nvSpPr>
          <p:cNvPr id="101" name="線吹き出し 1 (枠付き) 100"/>
          <p:cNvSpPr/>
          <p:nvPr/>
        </p:nvSpPr>
        <p:spPr>
          <a:xfrm>
            <a:off x="5159360" y="5551274"/>
            <a:ext cx="2309095" cy="842465"/>
          </a:xfrm>
          <a:prstGeom prst="borderCallout1">
            <a:avLst>
              <a:gd name="adj1" fmla="val 16200"/>
              <a:gd name="adj2" fmla="val 100511"/>
              <a:gd name="adj3" fmla="val -24409"/>
              <a:gd name="adj4" fmla="val 128388"/>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tx1"/>
                </a:solidFill>
                <a:latin typeface="Meiryo UI" panose="020B0604030504040204" pitchFamily="50" charset="-128"/>
                <a:ea typeface="Meiryo UI" panose="020B0604030504040204" pitchFamily="50" charset="-128"/>
              </a:rPr>
              <a:t>(4)</a:t>
            </a:r>
            <a:r>
              <a:rPr lang="ja-JP" altLang="en-US" sz="1200" dirty="0" smtClean="0">
                <a:solidFill>
                  <a:schemeClr val="tx1"/>
                </a:solidFill>
                <a:latin typeface="Meiryo UI" panose="020B0604030504040204" pitchFamily="50" charset="-128"/>
                <a:ea typeface="Meiryo UI" panose="020B0604030504040204" pitchFamily="50" charset="-128"/>
              </a:rPr>
              <a:t>取込実績データにおいて</a:t>
            </a:r>
            <a:r>
              <a:rPr lang="ja-JP" altLang="en-US" sz="1200" dirty="0" smtClean="0">
                <a:solidFill>
                  <a:srgbClr val="FF0000"/>
                </a:solidFill>
                <a:latin typeface="Meiryo UI" panose="020B0604030504040204" pitchFamily="50" charset="-128"/>
                <a:ea typeface="Meiryo UI" panose="020B0604030504040204" pitchFamily="50" charset="-128"/>
              </a:rPr>
              <a:t>未通知およびオプトアウト</a:t>
            </a:r>
            <a:r>
              <a:rPr lang="ja-JP" altLang="en-US" sz="1200" dirty="0">
                <a:solidFill>
                  <a:srgbClr val="FF0000"/>
                </a:solidFill>
                <a:latin typeface="Meiryo UI" panose="020B0604030504040204" pitchFamily="50" charset="-128"/>
                <a:ea typeface="Meiryo UI" panose="020B0604030504040204" pitchFamily="50" charset="-128"/>
              </a:rPr>
              <a:t>対象の</a:t>
            </a:r>
            <a:r>
              <a:rPr lang="ja-JP" altLang="en-US" sz="1200" dirty="0" smtClean="0">
                <a:solidFill>
                  <a:srgbClr val="FF0000"/>
                </a:solidFill>
                <a:latin typeface="Meiryo UI" panose="020B0604030504040204" pitchFamily="50" charset="-128"/>
                <a:ea typeface="Meiryo UI" panose="020B0604030504040204" pitchFamily="50" charset="-128"/>
              </a:rPr>
              <a:t>患者が存在しないこと</a:t>
            </a:r>
            <a:endParaRPr kumimoji="1" lang="en-US" altLang="ja-JP" sz="1200" dirty="0" smtClean="0">
              <a:solidFill>
                <a:srgbClr val="FF0000"/>
              </a:solidFill>
              <a:latin typeface="Meiryo UI" panose="020B0604030504040204" pitchFamily="50" charset="-128"/>
              <a:ea typeface="Meiryo UI" panose="020B0604030504040204" pitchFamily="50" charset="-128"/>
            </a:endParaRPr>
          </a:p>
        </p:txBody>
      </p:sp>
      <p:sp>
        <p:nvSpPr>
          <p:cNvPr id="27" name="左中かっこ 26"/>
          <p:cNvSpPr/>
          <p:nvPr/>
        </p:nvSpPr>
        <p:spPr>
          <a:xfrm>
            <a:off x="887746" y="3353689"/>
            <a:ext cx="275506" cy="2820098"/>
          </a:xfrm>
          <a:prstGeom prst="leftBrace">
            <a:avLst>
              <a:gd name="adj1" fmla="val 8333"/>
              <a:gd name="adj2" fmla="val 13628"/>
            </a:avLst>
          </a:prstGeom>
          <a:ln w="12700"/>
          <a:effectLst/>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dirty="0"/>
          </a:p>
        </p:txBody>
      </p:sp>
      <p:sp>
        <p:nvSpPr>
          <p:cNvPr id="34" name="フローチャート: 磁気ディスク 33"/>
          <p:cNvSpPr/>
          <p:nvPr/>
        </p:nvSpPr>
        <p:spPr>
          <a:xfrm>
            <a:off x="4598480" y="2513029"/>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エラー患者データ</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取込前</a:t>
            </a:r>
            <a:r>
              <a:rPr lang="zh-TW" altLang="en-US" sz="1200" b="1" dirty="0" smtClean="0">
                <a:solidFill>
                  <a:schemeClr val="tx2">
                    <a:lumMod val="75000"/>
                    <a:lumOff val="25000"/>
                  </a:schemeClr>
                </a:solidFill>
              </a:rPr>
              <a:t>確認</a:t>
            </a:r>
            <a:endParaRPr kumimoji="1" lang="ja-JP" altLang="en-US" sz="1400" b="1" dirty="0">
              <a:solidFill>
                <a:schemeClr val="tx2">
                  <a:lumMod val="75000"/>
                  <a:lumOff val="25000"/>
                </a:schemeClr>
              </a:solidFill>
            </a:endParaRPr>
          </a:p>
        </p:txBody>
      </p:sp>
      <p:cxnSp>
        <p:nvCxnSpPr>
          <p:cNvPr id="39" name="直線矢印コネクタ 54"/>
          <p:cNvCxnSpPr>
            <a:stCxn id="36" idx="3"/>
            <a:endCxn id="34" idx="2"/>
          </p:cNvCxnSpPr>
          <p:nvPr/>
        </p:nvCxnSpPr>
        <p:spPr>
          <a:xfrm rot="16200000" flipH="1">
            <a:off x="3968587" y="2144238"/>
            <a:ext cx="678920" cy="580866"/>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60275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204203" y="2288030"/>
            <a:ext cx="9277548" cy="1550081"/>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74" name="タイトル 6"/>
          <p:cNvSpPr>
            <a:spLocks noGrp="1"/>
          </p:cNvSpPr>
          <p:nvPr>
            <p:ph type="title"/>
          </p:nvPr>
        </p:nvSpPr>
        <p:spPr>
          <a:xfrm>
            <a:off x="203689" y="285111"/>
            <a:ext cx="9112191" cy="884660"/>
          </a:xfrm>
        </p:spPr>
        <p:txBody>
          <a:bodyPr>
            <a:noAutofit/>
          </a:bodyPr>
          <a:lstStyle/>
          <a:p>
            <a:r>
              <a:rPr lang="en-US" altLang="ja-JP" sz="1800" b="1" dirty="0">
                <a:latin typeface="Meiryo UI" panose="020B0604030504040204" pitchFamily="50" charset="-128"/>
                <a:ea typeface="Meiryo UI" panose="020B0604030504040204" pitchFamily="50" charset="-128"/>
              </a:rPr>
              <a:t>DB</a:t>
            </a:r>
            <a:r>
              <a:rPr lang="ja-JP" altLang="en-US" sz="1800" b="1" dirty="0">
                <a:latin typeface="Meiryo UI" panose="020B0604030504040204" pitchFamily="50" charset="-128"/>
                <a:ea typeface="Meiryo UI" panose="020B0604030504040204" pitchFamily="50" charset="-128"/>
              </a:rPr>
              <a:t>分割による対応　</a:t>
            </a:r>
            <a:r>
              <a:rPr lang="en-US" altLang="ja-JP" sz="1800" b="1" dirty="0">
                <a:latin typeface="Meiryo UI" panose="020B0604030504040204" pitchFamily="50" charset="-128"/>
                <a:ea typeface="Meiryo UI" panose="020B0604030504040204" pitchFamily="50" charset="-128"/>
              </a:rPr>
              <a:t>-</a:t>
            </a:r>
            <a:r>
              <a:rPr lang="ja-JP" altLang="en-US" sz="1800" b="1" dirty="0" smtClean="0">
                <a:latin typeface="Meiryo UI" panose="020B0604030504040204" pitchFamily="50" charset="-128"/>
                <a:ea typeface="Meiryo UI" panose="020B0604030504040204" pitchFamily="50" charset="-128"/>
              </a:rPr>
              <a:t>二次利用</a:t>
            </a:r>
            <a:r>
              <a:rPr lang="en-US" altLang="ja-JP" sz="1800" b="1" dirty="0" smtClean="0">
                <a:latin typeface="Meiryo UI" panose="020B0604030504040204" pitchFamily="50" charset="-128"/>
                <a:ea typeface="Meiryo UI" panose="020B0604030504040204" pitchFamily="50" charset="-128"/>
              </a:rPr>
              <a:t>DB</a:t>
            </a:r>
            <a:r>
              <a:rPr lang="ja-JP" altLang="en-US" sz="1800" b="1" dirty="0" smtClean="0">
                <a:latin typeface="Meiryo UI" panose="020B0604030504040204" pitchFamily="50" charset="-128"/>
                <a:ea typeface="Meiryo UI" panose="020B0604030504040204" pitchFamily="50" charset="-128"/>
              </a:rPr>
              <a:t>反映処理の問題点</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二次</a:t>
            </a:r>
            <a:r>
              <a:rPr lang="ja-JP" altLang="en-US" dirty="0">
                <a:latin typeface="Meiryo UI" panose="020B0604030504040204" pitchFamily="50" charset="-128"/>
                <a:ea typeface="Meiryo UI" panose="020B0604030504040204" pitchFamily="50" charset="-128"/>
              </a:rPr>
              <a:t>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反映処理で</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ファイル管理ワークテーブルへ</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個別取込結果テーブルの削除対象を登録する</a:t>
            </a:r>
            <a:r>
              <a:rPr lang="en-US" altLang="ja-JP" dirty="0" smtClean="0">
                <a:latin typeface="Meiryo UI" panose="020B0604030504040204" pitchFamily="50" charset="-128"/>
                <a:ea typeface="Meiryo UI" panose="020B0604030504040204" pitchFamily="50" charset="-128"/>
              </a:rPr>
              <a:t>SQL</a:t>
            </a:r>
            <a:r>
              <a:rPr lang="ja-JP" altLang="en-US" dirty="0" smtClean="0">
                <a:latin typeface="Meiryo UI" panose="020B0604030504040204" pitchFamily="50" charset="-128"/>
                <a:ea typeface="Meiryo UI" panose="020B0604030504040204" pitchFamily="50" charset="-128"/>
              </a:rPr>
              <a:t>で</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分割により以下の</a:t>
            </a:r>
            <a:r>
              <a:rPr lang="en-US" altLang="ja-JP" dirty="0" smtClean="0">
                <a:latin typeface="Meiryo UI" panose="020B0604030504040204" pitchFamily="50" charset="-128"/>
                <a:ea typeface="Meiryo UI" panose="020B0604030504040204" pitchFamily="50" charset="-128"/>
              </a:rPr>
              <a:t>2</a:t>
            </a:r>
            <a:r>
              <a:rPr lang="ja-JP" altLang="en-US" dirty="0" smtClean="0">
                <a:latin typeface="Meiryo UI" panose="020B0604030504040204" pitchFamily="50" charset="-128"/>
                <a:ea typeface="Meiryo UI" panose="020B0604030504040204" pitchFamily="50" charset="-128"/>
              </a:rPr>
              <a:t>点の問題点が発生した。</a:t>
            </a:r>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p:txBody>
      </p:sp>
      <p:sp>
        <p:nvSpPr>
          <p:cNvPr id="6" name="フローチャート: 磁気ディスク 5"/>
          <p:cNvSpPr/>
          <p:nvPr/>
        </p:nvSpPr>
        <p:spPr>
          <a:xfrm>
            <a:off x="4471795" y="2369828"/>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二次利用</a:t>
            </a:r>
            <a:r>
              <a:rPr kumimoji="1" lang="en-US" altLang="ja-JP" sz="1100" b="1" dirty="0" smtClean="0">
                <a:solidFill>
                  <a:schemeClr val="tx2">
                    <a:lumMod val="75000"/>
                    <a:lumOff val="25000"/>
                  </a:schemeClr>
                </a:solidFill>
              </a:rPr>
              <a:t>DB</a:t>
            </a:r>
          </a:p>
          <a:p>
            <a:pPr algn="ctr"/>
            <a:r>
              <a:rPr lang="ja-JP" altLang="en-US" sz="1100" b="1" dirty="0">
                <a:solidFill>
                  <a:schemeClr val="tx2">
                    <a:lumMod val="75000"/>
                    <a:lumOff val="25000"/>
                  </a:schemeClr>
                </a:solidFill>
              </a:rPr>
              <a:t>登録患者データ</a:t>
            </a:r>
            <a:endParaRPr kumimoji="1" lang="ja-JP" altLang="en-US" sz="1200" b="1" dirty="0">
              <a:solidFill>
                <a:schemeClr val="tx2">
                  <a:lumMod val="75000"/>
                  <a:lumOff val="25000"/>
                </a:schemeClr>
              </a:solidFill>
            </a:endParaRPr>
          </a:p>
        </p:txBody>
      </p:sp>
      <p:sp>
        <p:nvSpPr>
          <p:cNvPr id="7" name="フローチャート: 磁気ディスク 6"/>
          <p:cNvSpPr/>
          <p:nvPr/>
        </p:nvSpPr>
        <p:spPr>
          <a:xfrm>
            <a:off x="2313661" y="2369031"/>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ファイル</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管理</a:t>
            </a:r>
            <a:endParaRPr kumimoji="1" lang="en-US" altLang="ja-JP" sz="1100" b="1" dirty="0" smtClean="0">
              <a:solidFill>
                <a:schemeClr val="tx2">
                  <a:lumMod val="75000"/>
                  <a:lumOff val="25000"/>
                </a:schemeClr>
              </a:solidFill>
            </a:endParaRPr>
          </a:p>
        </p:txBody>
      </p:sp>
      <p:graphicFrame>
        <p:nvGraphicFramePr>
          <p:cNvPr id="4" name="表 3"/>
          <p:cNvGraphicFramePr>
            <a:graphicFrameLocks noGrp="1"/>
          </p:cNvGraphicFramePr>
          <p:nvPr>
            <p:extLst/>
          </p:nvPr>
        </p:nvGraphicFramePr>
        <p:xfrm>
          <a:off x="369880" y="3056579"/>
          <a:ext cx="3966528" cy="689610"/>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1249363">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ステータスフラグ</a:t>
                      </a: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2</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1002</a:t>
                      </a: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extLst>
                  <a:ext uri="{0D108BD9-81ED-4DB2-BD59-A6C34878D82A}">
                    <a16:rowId xmlns:a16="http://schemas.microsoft.com/office/drawing/2014/main" val="3771006814"/>
                  </a:ext>
                </a:extLst>
              </a:tr>
            </a:tbl>
          </a:graphicData>
        </a:graphic>
      </p:graphicFrame>
      <p:graphicFrame>
        <p:nvGraphicFramePr>
          <p:cNvPr id="9" name="表 8"/>
          <p:cNvGraphicFramePr>
            <a:graphicFrameLocks noGrp="1"/>
          </p:cNvGraphicFramePr>
          <p:nvPr>
            <p:extLst/>
          </p:nvPr>
        </p:nvGraphicFramePr>
        <p:xfrm>
          <a:off x="4601177" y="3035154"/>
          <a:ext cx="846455" cy="542925"/>
        </p:xfrm>
        <a:graphic>
          <a:graphicData uri="http://schemas.openxmlformats.org/drawingml/2006/table">
            <a:tbl>
              <a:tblPr firstRow="1" bandRow="1">
                <a:tableStyleId>{5940675A-B579-460E-94D1-54222C63F5DA}</a:tableStyleId>
              </a:tblPr>
              <a:tblGrid>
                <a:gridCol w="846455">
                  <a:extLst>
                    <a:ext uri="{9D8B030D-6E8A-4147-A177-3AD203B41FA5}">
                      <a16:colId xmlns:a16="http://schemas.microsoft.com/office/drawing/2014/main" val="2737000041"/>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p>
                    <a:p>
                      <a:pPr algn="ct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1002</a:t>
                      </a:r>
                    </a:p>
                  </a:txBody>
                  <a:tcPr marL="9525" marR="72000" marT="9525" marB="0" anchor="ctr"/>
                </a:tc>
                <a:extLst>
                  <a:ext uri="{0D108BD9-81ED-4DB2-BD59-A6C34878D82A}">
                    <a16:rowId xmlns:a16="http://schemas.microsoft.com/office/drawing/2014/main" val="3771006814"/>
                  </a:ext>
                </a:extLst>
              </a:tr>
            </a:tbl>
          </a:graphicData>
        </a:graphic>
      </p:graphicFrame>
      <p:sp>
        <p:nvSpPr>
          <p:cNvPr id="10" name="フローチャート: 磁気ディスク 9"/>
          <p:cNvSpPr/>
          <p:nvPr/>
        </p:nvSpPr>
        <p:spPr>
          <a:xfrm>
            <a:off x="7836394" y="2368798"/>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取込結果</a:t>
            </a:r>
            <a:endParaRPr kumimoji="1" lang="ja-JP" altLang="en-US" sz="1200" b="1" dirty="0">
              <a:solidFill>
                <a:schemeClr val="tx2">
                  <a:lumMod val="75000"/>
                  <a:lumOff val="25000"/>
                </a:schemeClr>
              </a:solidFill>
            </a:endParaRPr>
          </a:p>
        </p:txBody>
      </p:sp>
      <p:graphicFrame>
        <p:nvGraphicFramePr>
          <p:cNvPr id="11" name="表 10"/>
          <p:cNvGraphicFramePr>
            <a:graphicFrameLocks noGrp="1"/>
          </p:cNvGraphicFramePr>
          <p:nvPr>
            <p:extLst/>
          </p:nvPr>
        </p:nvGraphicFramePr>
        <p:xfrm>
          <a:off x="6346302" y="3005491"/>
          <a:ext cx="2969578" cy="689610"/>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252413">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2534079028"/>
                  </a:ext>
                </a:extLst>
              </a:tr>
            </a:tbl>
          </a:graphicData>
        </a:graphic>
      </p:graphicFrame>
      <p:sp>
        <p:nvSpPr>
          <p:cNvPr id="12" name="フローチャート: 磁気ディスク 11"/>
          <p:cNvSpPr/>
          <p:nvPr/>
        </p:nvSpPr>
        <p:spPr>
          <a:xfrm>
            <a:off x="4471795" y="3939879"/>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ファイル管理</a:t>
            </a:r>
            <a:endParaRPr kumimoji="1" lang="en-US" altLang="ja-JP" sz="1100" b="1" dirty="0" smtClean="0">
              <a:solidFill>
                <a:schemeClr val="tx2">
                  <a:lumMod val="75000"/>
                  <a:lumOff val="25000"/>
                </a:schemeClr>
              </a:solidFill>
            </a:endParaRPr>
          </a:p>
          <a:p>
            <a:pPr algn="ctr"/>
            <a:r>
              <a:rPr lang="ja-JP" altLang="en-US" sz="1100" b="1" dirty="0">
                <a:solidFill>
                  <a:schemeClr val="tx2">
                    <a:lumMod val="75000"/>
                    <a:lumOff val="25000"/>
                  </a:schemeClr>
                </a:solidFill>
              </a:rPr>
              <a:t>ワーク</a:t>
            </a:r>
            <a:endParaRPr kumimoji="1" lang="ja-JP" altLang="en-US" sz="1200" b="1" dirty="0">
              <a:solidFill>
                <a:schemeClr val="tx2">
                  <a:lumMod val="75000"/>
                  <a:lumOff val="25000"/>
                </a:schemeClr>
              </a:solidFill>
            </a:endParaRPr>
          </a:p>
        </p:txBody>
      </p:sp>
      <p:graphicFrame>
        <p:nvGraphicFramePr>
          <p:cNvPr id="13" name="表 12"/>
          <p:cNvGraphicFramePr>
            <a:graphicFrameLocks noGrp="1"/>
          </p:cNvGraphicFramePr>
          <p:nvPr>
            <p:extLst/>
          </p:nvPr>
        </p:nvGraphicFramePr>
        <p:xfrm>
          <a:off x="4089049" y="4601854"/>
          <a:ext cx="1870710" cy="542925"/>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extLst>
                  <a:ext uri="{0D108BD9-81ED-4DB2-BD59-A6C34878D82A}">
                    <a16:rowId xmlns:a16="http://schemas.microsoft.com/office/drawing/2014/main" val="3652253498"/>
                  </a:ext>
                </a:extLst>
              </a:tr>
            </a:tbl>
          </a:graphicData>
        </a:graphic>
      </p:graphicFrame>
      <p:cxnSp>
        <p:nvCxnSpPr>
          <p:cNvPr id="14" name="カギ線コネクタ 13"/>
          <p:cNvCxnSpPr>
            <a:stCxn id="20" idx="2"/>
            <a:endCxn id="13" idx="1"/>
          </p:cNvCxnSpPr>
          <p:nvPr/>
        </p:nvCxnSpPr>
        <p:spPr>
          <a:xfrm rot="16200000" flipH="1">
            <a:off x="1894501" y="2678767"/>
            <a:ext cx="1127127" cy="3261969"/>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p:cNvSpPr txBox="1"/>
          <p:nvPr/>
        </p:nvSpPr>
        <p:spPr>
          <a:xfrm>
            <a:off x="857568" y="4055593"/>
            <a:ext cx="3159839" cy="830997"/>
          </a:xfrm>
          <a:prstGeom prst="rect">
            <a:avLst/>
          </a:prstGeom>
          <a:noFill/>
        </p:spPr>
        <p:txBody>
          <a:bodyPr wrap="none" rtlCol="0">
            <a:spAutoFit/>
          </a:bodyPr>
          <a:lstStyle/>
          <a:p>
            <a:r>
              <a:rPr kumimoji="1" lang="en-US" altLang="ja-JP" sz="1200" dirty="0" smtClean="0">
                <a:latin typeface="Meiryo UI" panose="020B0604030504040204" pitchFamily="50" charset="-128"/>
                <a:ea typeface="Meiryo UI" panose="020B0604030504040204" pitchFamily="50" charset="-128"/>
              </a:rPr>
              <a:t>1.MML</a:t>
            </a:r>
            <a:r>
              <a:rPr kumimoji="1" lang="ja-JP" altLang="en-US" sz="1200" dirty="0" smtClean="0">
                <a:latin typeface="Meiryo UI" panose="020B0604030504040204" pitchFamily="50" charset="-128"/>
                <a:ea typeface="Meiryo UI" panose="020B0604030504040204" pitchFamily="50" charset="-128"/>
              </a:rPr>
              <a:t>ファイル管理テーブルでステータスフラグが</a:t>
            </a:r>
            <a:r>
              <a:rPr kumimoji="1" lang="en-US" altLang="ja-JP" sz="1200" dirty="0" smtClean="0">
                <a:latin typeface="Meiryo UI" panose="020B0604030504040204" pitchFamily="50" charset="-128"/>
                <a:ea typeface="Meiryo UI" panose="020B0604030504040204" pitchFamily="50" charset="-128"/>
              </a:rPr>
              <a:t>1</a:t>
            </a:r>
          </a:p>
          <a:p>
            <a:r>
              <a:rPr lang="en-US" altLang="ja-JP" sz="1200" dirty="0">
                <a:latin typeface="Meiryo UI" panose="020B0604030504040204" pitchFamily="50" charset="-128"/>
                <a:ea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かつ二次利用</a:t>
            </a:r>
            <a:r>
              <a:rPr lang="en-US" altLang="ja-JP" sz="1200" dirty="0" smtClean="0">
                <a:latin typeface="Meiryo UI" panose="020B0604030504040204" pitchFamily="50" charset="-128"/>
                <a:ea typeface="Meiryo UI" panose="020B0604030504040204" pitchFamily="50" charset="-128"/>
              </a:rPr>
              <a:t>DB</a:t>
            </a:r>
            <a:r>
              <a:rPr lang="ja-JP" altLang="en-US" sz="1200" dirty="0" smtClean="0">
                <a:latin typeface="Meiryo UI" panose="020B0604030504040204" pitchFamily="50" charset="-128"/>
                <a:ea typeface="Meiryo UI" panose="020B0604030504040204" pitchFamily="50" charset="-128"/>
              </a:rPr>
              <a:t>登録患者データテーブルに</a:t>
            </a:r>
            <a:endParaRPr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登録されていない患者</a:t>
            </a:r>
            <a:r>
              <a:rPr lang="en-US" altLang="ja-JP" sz="1200" dirty="0" smtClean="0">
                <a:latin typeface="Meiryo UI" panose="020B0604030504040204" pitchFamily="50" charset="-128"/>
                <a:ea typeface="Meiryo UI" panose="020B0604030504040204" pitchFamily="50" charset="-128"/>
              </a:rPr>
              <a:t>ID</a:t>
            </a:r>
            <a:r>
              <a:rPr lang="ja-JP" altLang="en-US" sz="1200" dirty="0" smtClean="0">
                <a:latin typeface="Meiryo UI" panose="020B0604030504040204" pitchFamily="50" charset="-128"/>
                <a:ea typeface="Meiryo UI" panose="020B0604030504040204" pitchFamily="50" charset="-128"/>
              </a:rPr>
              <a:t>を</a:t>
            </a:r>
            <a:endParaRPr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rPr>
              <a:t>MML</a:t>
            </a:r>
            <a:r>
              <a:rPr lang="ja-JP" altLang="en-US" sz="1200" dirty="0" smtClean="0">
                <a:latin typeface="Meiryo UI" panose="020B0604030504040204" pitchFamily="50" charset="-128"/>
                <a:ea typeface="Meiryo UI" panose="020B0604030504040204" pitchFamily="50" charset="-128"/>
              </a:rPr>
              <a:t>ファイル管理ワークテーブルに格納する。</a:t>
            </a:r>
            <a:endParaRPr kumimoji="1" lang="ja-JP" altLang="en-US" sz="1200" dirty="0">
              <a:latin typeface="Meiryo UI" panose="020B0604030504040204" pitchFamily="50" charset="-128"/>
              <a:ea typeface="Meiryo UI" panose="020B0604030504040204" pitchFamily="50" charset="-128"/>
            </a:endParaRPr>
          </a:p>
        </p:txBody>
      </p:sp>
      <p:sp>
        <p:nvSpPr>
          <p:cNvPr id="20" name="正方形/長方形 19"/>
          <p:cNvSpPr/>
          <p:nvPr/>
        </p:nvSpPr>
        <p:spPr>
          <a:xfrm>
            <a:off x="369880" y="2531784"/>
            <a:ext cx="914400" cy="12144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8" name="カギ線コネクタ 27"/>
          <p:cNvCxnSpPr>
            <a:stCxn id="13" idx="3"/>
            <a:endCxn id="31" idx="2"/>
          </p:cNvCxnSpPr>
          <p:nvPr/>
        </p:nvCxnSpPr>
        <p:spPr>
          <a:xfrm flipV="1">
            <a:off x="5959759" y="3696504"/>
            <a:ext cx="2898921" cy="1176812"/>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1" name="正方形/長方形 30"/>
          <p:cNvSpPr/>
          <p:nvPr/>
        </p:nvSpPr>
        <p:spPr>
          <a:xfrm>
            <a:off x="8401480" y="2482099"/>
            <a:ext cx="914400" cy="12144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テキスト ボックス 34"/>
          <p:cNvSpPr txBox="1"/>
          <p:nvPr/>
        </p:nvSpPr>
        <p:spPr>
          <a:xfrm>
            <a:off x="5959760" y="4029043"/>
            <a:ext cx="2830014" cy="830997"/>
          </a:xfrm>
          <a:prstGeom prst="rect">
            <a:avLst/>
          </a:prstGeom>
          <a:noFill/>
        </p:spPr>
        <p:txBody>
          <a:bodyPr wrap="square" rtlCol="0">
            <a:spAutoFit/>
          </a:bodyPr>
          <a:lstStyle/>
          <a:p>
            <a:r>
              <a:rPr kumimoji="1" lang="en-US" altLang="ja-JP" sz="1200" dirty="0" smtClean="0">
                <a:latin typeface="Meiryo UI" panose="020B0604030504040204" pitchFamily="50" charset="-128"/>
                <a:ea typeface="Meiryo UI" panose="020B0604030504040204" pitchFamily="50" charset="-128"/>
              </a:rPr>
              <a:t>2. MML</a:t>
            </a:r>
            <a:r>
              <a:rPr kumimoji="1" lang="ja-JP" altLang="en-US" sz="1200" dirty="0" smtClean="0">
                <a:latin typeface="Meiryo UI" panose="020B0604030504040204" pitchFamily="50" charset="-128"/>
                <a:ea typeface="Meiryo UI" panose="020B0604030504040204" pitchFamily="50" charset="-128"/>
              </a:rPr>
              <a:t>ファイル管理</a:t>
            </a:r>
            <a:r>
              <a:rPr lang="ja-JP" altLang="en-US" sz="1200" dirty="0" smtClean="0">
                <a:latin typeface="Meiryo UI" panose="020B0604030504040204" pitchFamily="50" charset="-128"/>
                <a:ea typeface="Meiryo UI" panose="020B0604030504040204" pitchFamily="50" charset="-128"/>
              </a:rPr>
              <a:t>ワーク</a:t>
            </a:r>
            <a:r>
              <a:rPr kumimoji="1" lang="ja-JP" altLang="en-US" sz="1200" dirty="0" smtClean="0">
                <a:latin typeface="Meiryo UI" panose="020B0604030504040204" pitchFamily="50" charset="-128"/>
                <a:ea typeface="Meiryo UI" panose="020B0604030504040204" pitchFamily="50" charset="-128"/>
              </a:rPr>
              <a:t>テーブルに</a:t>
            </a:r>
            <a:endParaRPr kumimoji="1" lang="en-US" altLang="ja-JP" sz="1200" dirty="0" smtClean="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rPr>
              <a:t>   </a:t>
            </a:r>
            <a:r>
              <a:rPr kumimoji="1" lang="ja-JP" altLang="en-US" sz="1200" dirty="0" smtClean="0">
                <a:latin typeface="Meiryo UI" panose="020B0604030504040204" pitchFamily="50" charset="-128"/>
                <a:ea typeface="Meiryo UI" panose="020B0604030504040204" pitchFamily="50" charset="-128"/>
              </a:rPr>
              <a:t>登録されている</a:t>
            </a:r>
            <a:r>
              <a:rPr kumimoji="1" lang="en-US" altLang="ja-JP" sz="1200" dirty="0" smtClean="0">
                <a:latin typeface="Meiryo UI" panose="020B0604030504040204" pitchFamily="50" charset="-128"/>
                <a:ea typeface="Meiryo UI" panose="020B0604030504040204" pitchFamily="50" charset="-128"/>
              </a:rPr>
              <a:t>MML</a:t>
            </a:r>
            <a:r>
              <a:rPr kumimoji="1" lang="ja-JP" altLang="en-US" sz="1200" dirty="0" smtClean="0">
                <a:latin typeface="Meiryo UI" panose="020B0604030504040204" pitchFamily="50" charset="-128"/>
                <a:ea typeface="Meiryo UI" panose="020B0604030504040204" pitchFamily="50" charset="-128"/>
              </a:rPr>
              <a:t>ファイル情報を</a:t>
            </a:r>
            <a:endParaRPr kumimoji="1"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rPr>
              <a:t>MML</a:t>
            </a:r>
            <a:r>
              <a:rPr lang="ja-JP" altLang="en-US" sz="1200" dirty="0">
                <a:latin typeface="Meiryo UI" panose="020B0604030504040204" pitchFamily="50" charset="-128"/>
                <a:ea typeface="Meiryo UI" panose="020B0604030504040204" pitchFamily="50" charset="-128"/>
              </a:rPr>
              <a:t>個別取込結果</a:t>
            </a:r>
            <a:r>
              <a:rPr lang="ja-JP" altLang="en-US" sz="1200" dirty="0" smtClean="0">
                <a:latin typeface="Meiryo UI" panose="020B0604030504040204" pitchFamily="50" charset="-128"/>
                <a:ea typeface="Meiryo UI" panose="020B0604030504040204" pitchFamily="50" charset="-128"/>
              </a:rPr>
              <a:t>テーブルから</a:t>
            </a:r>
            <a:endParaRPr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　削除する。</a:t>
            </a:r>
            <a:endParaRPr kumimoji="1" lang="ja-JP" altLang="en-US" sz="1200" dirty="0">
              <a:latin typeface="Meiryo UI" panose="020B0604030504040204" pitchFamily="50" charset="-128"/>
              <a:ea typeface="Meiryo UI" panose="020B0604030504040204" pitchFamily="50" charset="-128"/>
            </a:endParaRPr>
          </a:p>
        </p:txBody>
      </p:sp>
      <p:sp>
        <p:nvSpPr>
          <p:cNvPr id="32" name="線吹き出し 1 (枠付き) 31"/>
          <p:cNvSpPr/>
          <p:nvPr/>
        </p:nvSpPr>
        <p:spPr>
          <a:xfrm>
            <a:off x="1467987" y="1452745"/>
            <a:ext cx="4109029" cy="678486"/>
          </a:xfrm>
          <a:prstGeom prst="borderCallout1">
            <a:avLst>
              <a:gd name="adj1" fmla="val 100523"/>
              <a:gd name="adj2" fmla="val 10672"/>
              <a:gd name="adj3" fmla="val 131084"/>
              <a:gd name="adj4" fmla="val 79869"/>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rgbClr val="FF0000"/>
                </a:solidFill>
                <a:latin typeface="Meiryo UI" panose="020B0604030504040204" pitchFamily="50" charset="-128"/>
                <a:ea typeface="Meiryo UI" panose="020B0604030504040204" pitchFamily="50" charset="-128"/>
              </a:rPr>
              <a:t>①二次利用</a:t>
            </a:r>
            <a:r>
              <a:rPr lang="en-US" altLang="ja-JP" sz="1200" dirty="0" smtClean="0">
                <a:solidFill>
                  <a:srgbClr val="FF0000"/>
                </a:solidFill>
                <a:latin typeface="Meiryo UI" panose="020B0604030504040204" pitchFamily="50" charset="-128"/>
                <a:ea typeface="Meiryo UI" panose="020B0604030504040204" pitchFamily="50" charset="-128"/>
              </a:rPr>
              <a:t>DB</a:t>
            </a:r>
            <a:r>
              <a:rPr lang="ja-JP" altLang="en-US" sz="1200" dirty="0" smtClean="0">
                <a:solidFill>
                  <a:srgbClr val="FF0000"/>
                </a:solidFill>
                <a:latin typeface="Meiryo UI" panose="020B0604030504040204" pitchFamily="50" charset="-128"/>
                <a:ea typeface="Meiryo UI" panose="020B0604030504040204" pitchFamily="50" charset="-128"/>
              </a:rPr>
              <a:t>登録患者データテーブルが認定領域に存在するため、受託領域に存在する</a:t>
            </a:r>
            <a:r>
              <a:rPr lang="en-US" altLang="ja-JP" sz="1200" dirty="0" smtClean="0">
                <a:solidFill>
                  <a:srgbClr val="FF0000"/>
                </a:solidFill>
                <a:latin typeface="Meiryo UI" panose="020B0604030504040204" pitchFamily="50" charset="-128"/>
                <a:ea typeface="Meiryo UI" panose="020B0604030504040204" pitchFamily="50" charset="-128"/>
              </a:rPr>
              <a:t>MML</a:t>
            </a:r>
            <a:r>
              <a:rPr lang="ja-JP" altLang="en-US" sz="1200" dirty="0" smtClean="0">
                <a:solidFill>
                  <a:srgbClr val="FF0000"/>
                </a:solidFill>
                <a:latin typeface="Meiryo UI" panose="020B0604030504040204" pitchFamily="50" charset="-128"/>
                <a:ea typeface="Meiryo UI" panose="020B0604030504040204" pitchFamily="50" charset="-128"/>
              </a:rPr>
              <a:t>個別取込管理テーブルと結合することができない。</a:t>
            </a:r>
            <a:endParaRPr kumimoji="1" lang="ja-JP" altLang="en-US" sz="1200" dirty="0" smtClean="0">
              <a:solidFill>
                <a:srgbClr val="FF0000"/>
              </a:solidFill>
              <a:latin typeface="Meiryo UI" panose="020B0604030504040204" pitchFamily="50" charset="-128"/>
              <a:ea typeface="Meiryo UI" panose="020B0604030504040204" pitchFamily="50" charset="-128"/>
            </a:endParaRPr>
          </a:p>
        </p:txBody>
      </p:sp>
      <p:sp>
        <p:nvSpPr>
          <p:cNvPr id="33" name="線吹き出し 1 (枠付き) 32"/>
          <p:cNvSpPr/>
          <p:nvPr/>
        </p:nvSpPr>
        <p:spPr>
          <a:xfrm>
            <a:off x="5722767" y="5411315"/>
            <a:ext cx="3758984" cy="685867"/>
          </a:xfrm>
          <a:prstGeom prst="borderCallout1">
            <a:avLst>
              <a:gd name="adj1" fmla="val 9461"/>
              <a:gd name="adj2" fmla="val 849"/>
              <a:gd name="adj3" fmla="val -144643"/>
              <a:gd name="adj4" fmla="val -572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rgbClr val="FF0000"/>
                </a:solidFill>
                <a:latin typeface="Meiryo UI" panose="020B0604030504040204" pitchFamily="50" charset="-128"/>
                <a:ea typeface="Meiryo UI" panose="020B0604030504040204" pitchFamily="50" charset="-128"/>
              </a:rPr>
              <a:t>②</a:t>
            </a:r>
            <a:r>
              <a:rPr lang="en-US" altLang="ja-JP" sz="1200" dirty="0" smtClean="0">
                <a:solidFill>
                  <a:srgbClr val="FF0000"/>
                </a:solidFill>
                <a:latin typeface="Meiryo UI" panose="020B0604030504040204" pitchFamily="50" charset="-128"/>
                <a:ea typeface="Meiryo UI" panose="020B0604030504040204" pitchFamily="50" charset="-128"/>
              </a:rPr>
              <a:t>MML</a:t>
            </a:r>
            <a:r>
              <a:rPr lang="ja-JP" altLang="en-US" sz="1200" dirty="0" smtClean="0">
                <a:solidFill>
                  <a:srgbClr val="FF0000"/>
                </a:solidFill>
                <a:latin typeface="Meiryo UI" panose="020B0604030504040204" pitchFamily="50" charset="-128"/>
                <a:ea typeface="Meiryo UI" panose="020B0604030504040204" pitchFamily="50" charset="-128"/>
              </a:rPr>
              <a:t>個別取込管理ワークテーブルが認定領域に存在するため、受託領域に存在する</a:t>
            </a:r>
            <a:r>
              <a:rPr lang="en-US" altLang="ja-JP" sz="1200" dirty="0" smtClean="0">
                <a:solidFill>
                  <a:srgbClr val="FF0000"/>
                </a:solidFill>
                <a:latin typeface="Meiryo UI" panose="020B0604030504040204" pitchFamily="50" charset="-128"/>
                <a:ea typeface="Meiryo UI" panose="020B0604030504040204" pitchFamily="50" charset="-128"/>
              </a:rPr>
              <a:t>MML</a:t>
            </a:r>
            <a:r>
              <a:rPr lang="ja-JP" altLang="en-US" sz="1200" dirty="0" smtClean="0">
                <a:solidFill>
                  <a:srgbClr val="FF0000"/>
                </a:solidFill>
                <a:latin typeface="Meiryo UI" panose="020B0604030504040204" pitchFamily="50" charset="-128"/>
                <a:ea typeface="Meiryo UI" panose="020B0604030504040204" pitchFamily="50" charset="-128"/>
              </a:rPr>
              <a:t>個別管理テーブルからの抽出結果を登録することができない。</a:t>
            </a:r>
            <a:endParaRPr kumimoji="1" lang="ja-JP" altLang="en-US" sz="1200" dirty="0" smtClean="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532001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524969" y="1666949"/>
            <a:ext cx="8469630" cy="2891790"/>
          </a:xfrm>
          <a:prstGeom prst="rect">
            <a:avLst/>
          </a:prstGeom>
          <a:ln>
            <a:solidFill>
              <a:schemeClr val="tx1"/>
            </a:solidFill>
          </a:ln>
        </p:spPr>
      </p:pic>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個別取込処理概要（上書き取込）</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一度</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個別取込完了した後</a:t>
            </a:r>
            <a:r>
              <a:rPr lang="ja-JP" altLang="en-US" dirty="0">
                <a:latin typeface="Meiryo UI" panose="020B0604030504040204" pitchFamily="50" charset="-128"/>
                <a:ea typeface="Meiryo UI" panose="020B0604030504040204" pitchFamily="50" charset="-128"/>
              </a:rPr>
              <a:t>に</a:t>
            </a:r>
            <a:r>
              <a:rPr lang="ja-JP" altLang="en-US"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読込対象のタグが追加された</a:t>
            </a:r>
            <a:r>
              <a:rPr lang="ja-JP" altLang="en-US" dirty="0" smtClean="0">
                <a:latin typeface="Meiryo UI" panose="020B0604030504040204" pitchFamily="50" charset="-128"/>
                <a:ea typeface="Meiryo UI" panose="020B0604030504040204" pitchFamily="50" charset="-128"/>
              </a:rPr>
              <a:t>などにより）再度読み込み直しをしたい場合は、対象のファイルが格納されている</a:t>
            </a:r>
            <a:r>
              <a:rPr lang="en-US" altLang="ja-JP" dirty="0" smtClean="0">
                <a:latin typeface="Meiryo UI" panose="020B0604030504040204" pitchFamily="50" charset="-128"/>
                <a:ea typeface="Meiryo UI" panose="020B0604030504040204" pitchFamily="50" charset="-128"/>
              </a:rPr>
              <a:t>Zip</a:t>
            </a:r>
            <a:r>
              <a:rPr lang="ja-JP" altLang="en-US" dirty="0" smtClean="0">
                <a:latin typeface="Meiryo UI" panose="020B0604030504040204" pitchFamily="50" charset="-128"/>
                <a:ea typeface="Meiryo UI" panose="020B0604030504040204" pitchFamily="50" charset="-128"/>
              </a:rPr>
              <a:t>ファイルを</a:t>
            </a:r>
            <a:r>
              <a:rPr lang="en-US" altLang="ja-JP" dirty="0" smtClean="0">
                <a:latin typeface="Meiryo UI" panose="020B0604030504040204" pitchFamily="50" charset="-128"/>
                <a:ea typeface="Meiryo UI" panose="020B0604030504040204" pitchFamily="50" charset="-128"/>
              </a:rPr>
              <a:t>NAS</a:t>
            </a:r>
            <a:r>
              <a:rPr lang="ja-JP" altLang="en-US" dirty="0" smtClean="0">
                <a:latin typeface="Meiryo UI" panose="020B0604030504040204" pitchFamily="50" charset="-128"/>
                <a:ea typeface="Meiryo UI" panose="020B0604030504040204" pitchFamily="50" charset="-128"/>
              </a:rPr>
              <a:t>に格納して</a:t>
            </a:r>
            <a:r>
              <a:rPr lang="en-US" altLang="ja-JP" dirty="0" smtClean="0">
                <a:latin typeface="Meiryo UI" panose="020B0604030504040204" pitchFamily="50" charset="-128"/>
                <a:ea typeface="Meiryo UI" panose="020B0604030504040204" pitchFamily="50" charset="-128"/>
              </a:rPr>
              <a:t>Zip</a:t>
            </a:r>
            <a:r>
              <a:rPr lang="ja-JP" altLang="en-US" dirty="0" smtClean="0">
                <a:latin typeface="Meiryo UI" panose="020B0604030504040204" pitchFamily="50" charset="-128"/>
                <a:ea typeface="Meiryo UI" panose="020B0604030504040204" pitchFamily="50" charset="-128"/>
              </a:rPr>
              <a:t>ファイル格納処理の上書きオプションで実行することで対応が可能となっている。</a:t>
            </a:r>
            <a:endParaRPr lang="en-US" altLang="ja-JP" dirty="0">
              <a:latin typeface="Meiryo UI" panose="020B0604030504040204" pitchFamily="50" charset="-128"/>
              <a:ea typeface="Meiryo UI" panose="020B0604030504040204" pitchFamily="50" charset="-128"/>
            </a:endParaRPr>
          </a:p>
        </p:txBody>
      </p:sp>
      <p:sp>
        <p:nvSpPr>
          <p:cNvPr id="8" name="正方形/長方形 7"/>
          <p:cNvSpPr/>
          <p:nvPr/>
        </p:nvSpPr>
        <p:spPr>
          <a:xfrm>
            <a:off x="614364" y="1720463"/>
            <a:ext cx="977234" cy="1443237"/>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61EBE4BB-1024-673B-5C0D-CC916CF06357}"/>
              </a:ext>
            </a:extLst>
          </p:cNvPr>
          <p:cNvSpPr/>
          <p:nvPr/>
        </p:nvSpPr>
        <p:spPr>
          <a:xfrm>
            <a:off x="742923" y="1498136"/>
            <a:ext cx="720117" cy="253916"/>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1050" dirty="0" smtClean="0">
                <a:solidFill>
                  <a:schemeClr val="tx2">
                    <a:lumMod val="75000"/>
                    <a:lumOff val="25000"/>
                  </a:schemeClr>
                </a:solidFill>
              </a:rPr>
              <a:t>NAS</a:t>
            </a:r>
            <a:endParaRPr kumimoji="1" lang="ja-JP" altLang="en-US" sz="1050" dirty="0">
              <a:solidFill>
                <a:schemeClr val="tx2">
                  <a:lumMod val="75000"/>
                  <a:lumOff val="25000"/>
                </a:schemeClr>
              </a:solidFill>
            </a:endParaRPr>
          </a:p>
        </p:txBody>
      </p:sp>
      <p:graphicFrame>
        <p:nvGraphicFramePr>
          <p:cNvPr id="11" name="表 10"/>
          <p:cNvGraphicFramePr>
            <a:graphicFrameLocks noGrp="1"/>
          </p:cNvGraphicFramePr>
          <p:nvPr>
            <p:extLst/>
          </p:nvPr>
        </p:nvGraphicFramePr>
        <p:xfrm>
          <a:off x="524969" y="4645746"/>
          <a:ext cx="4234815" cy="1539240"/>
        </p:xfrm>
        <a:graphic>
          <a:graphicData uri="http://schemas.openxmlformats.org/drawingml/2006/table">
            <a:tbl>
              <a:tblPr firstRow="1" bandRow="1">
                <a:tableStyleId>{5940675A-B579-460E-94D1-54222C63F5DA}</a:tableStyleId>
              </a:tblPr>
              <a:tblGrid>
                <a:gridCol w="4234815">
                  <a:extLst>
                    <a:ext uri="{9D8B030D-6E8A-4147-A177-3AD203B41FA5}">
                      <a16:colId xmlns:a16="http://schemas.microsoft.com/office/drawing/2014/main" val="3758575253"/>
                    </a:ext>
                  </a:extLst>
                </a:gridCol>
              </a:tblGrid>
              <a:tr h="0">
                <a:tc>
                  <a:txBody>
                    <a:bodyPr/>
                    <a:lstStyle/>
                    <a:p>
                      <a:r>
                        <a:rPr kumimoji="1" lang="en-US" altLang="ja-JP" sz="1200" dirty="0" smtClean="0">
                          <a:solidFill>
                            <a:schemeClr val="tx1"/>
                          </a:solidFill>
                          <a:latin typeface="Meiryo UI" panose="020B0604030504040204" pitchFamily="50" charset="-128"/>
                          <a:ea typeface="Meiryo UI" panose="020B0604030504040204" pitchFamily="50" charset="-128"/>
                        </a:rPr>
                        <a:t>1’.Zip</a:t>
                      </a:r>
                      <a:r>
                        <a:rPr kumimoji="1" lang="ja-JP" altLang="en-US" sz="1200" dirty="0" smtClean="0">
                          <a:solidFill>
                            <a:schemeClr val="tx1"/>
                          </a:solidFill>
                          <a:latin typeface="Meiryo UI" panose="020B0604030504040204" pitchFamily="50" charset="-128"/>
                          <a:ea typeface="Meiryo UI" panose="020B0604030504040204" pitchFamily="50" charset="-128"/>
                        </a:rPr>
                        <a:t>ファイル格納処理（上書きオプション）</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508131005"/>
                  </a:ext>
                </a:extLst>
              </a:tr>
              <a:tr h="370840">
                <a:tc>
                  <a:txBody>
                    <a:bodyPr/>
                    <a:lstStyle/>
                    <a:p>
                      <a:r>
                        <a:rPr kumimoji="1" lang="en-US" altLang="ja-JP" sz="1100" dirty="0" smtClean="0">
                          <a:latin typeface="Meiryo UI" panose="020B0604030504040204" pitchFamily="50" charset="-128"/>
                          <a:ea typeface="Meiryo UI" panose="020B0604030504040204" pitchFamily="50" charset="-128"/>
                        </a:rPr>
                        <a:t>1.1.</a:t>
                      </a:r>
                      <a:r>
                        <a:rPr kumimoji="1" lang="ja-JP" altLang="en-US" sz="1100" baseline="0" dirty="0" smtClean="0">
                          <a:latin typeface="Meiryo UI" panose="020B0604030504040204" pitchFamily="50" charset="-128"/>
                          <a:ea typeface="Meiryo UI" panose="020B0604030504040204" pitchFamily="50" charset="-128"/>
                        </a:rPr>
                        <a:t> </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ファイルを格納した</a:t>
                      </a:r>
                      <a:r>
                        <a:rPr kumimoji="1" lang="en-US" altLang="ja-JP" sz="1100" dirty="0" smtClean="0">
                          <a:latin typeface="Meiryo UI" panose="020B0604030504040204" pitchFamily="50" charset="-128"/>
                          <a:ea typeface="Meiryo UI" panose="020B0604030504040204" pitchFamily="50" charset="-128"/>
                        </a:rPr>
                        <a:t>Zip</a:t>
                      </a:r>
                      <a:r>
                        <a:rPr kumimoji="1" lang="ja-JP" altLang="en-US" sz="1100" dirty="0" smtClean="0">
                          <a:latin typeface="Meiryo UI" panose="020B0604030504040204" pitchFamily="50" charset="-128"/>
                          <a:ea typeface="Meiryo UI" panose="020B0604030504040204" pitchFamily="50" charset="-128"/>
                        </a:rPr>
                        <a:t>ファイルの一覧を取得する。</a:t>
                      </a:r>
                      <a:endParaRPr kumimoji="1"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1.2’.</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1.1</a:t>
                      </a:r>
                      <a:r>
                        <a:rPr lang="ja-JP" altLang="en-US" sz="1100" dirty="0" smtClean="0">
                          <a:latin typeface="Meiryo UI" panose="020B0604030504040204" pitchFamily="50" charset="-128"/>
                          <a:ea typeface="Meiryo UI" panose="020B0604030504040204" pitchFamily="50" charset="-128"/>
                        </a:rPr>
                        <a:t>」で取得した処理対象の</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ファイルが</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ファイル管理テーブル</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に存在するか判定し、</a:t>
                      </a:r>
                      <a:r>
                        <a:rPr lang="ja-JP" altLang="en-US" sz="1100" dirty="0" smtClean="0">
                          <a:solidFill>
                            <a:srgbClr val="FF0000"/>
                          </a:solidFill>
                          <a:latin typeface="Meiryo UI" panose="020B0604030504040204" pitchFamily="50" charset="-128"/>
                          <a:ea typeface="Meiryo UI" panose="020B0604030504040204" pitchFamily="50" charset="-128"/>
                        </a:rPr>
                        <a:t>存在した</a:t>
                      </a:r>
                      <a:r>
                        <a:rPr lang="en-US" altLang="ja-JP" sz="1100" dirty="0" smtClean="0">
                          <a:solidFill>
                            <a:srgbClr val="FF0000"/>
                          </a:solidFill>
                          <a:latin typeface="Meiryo UI" panose="020B0604030504040204" pitchFamily="50" charset="-128"/>
                          <a:ea typeface="Meiryo UI" panose="020B0604030504040204" pitchFamily="50" charset="-128"/>
                        </a:rPr>
                        <a:t>Zip</a:t>
                      </a:r>
                      <a:r>
                        <a:rPr lang="ja-JP" altLang="en-US" sz="1100" dirty="0" smtClean="0">
                          <a:solidFill>
                            <a:srgbClr val="FF0000"/>
                          </a:solidFill>
                          <a:latin typeface="Meiryo UI" panose="020B0604030504040204" pitchFamily="50" charset="-128"/>
                          <a:ea typeface="Meiryo UI" panose="020B0604030504040204" pitchFamily="50" charset="-128"/>
                        </a:rPr>
                        <a:t>ファイル</a:t>
                      </a:r>
                      <a:r>
                        <a:rPr lang="en-US" altLang="ja-JP" sz="1100" dirty="0" smtClean="0">
                          <a:solidFill>
                            <a:srgbClr val="FF0000"/>
                          </a:solidFill>
                          <a:latin typeface="Meiryo UI" panose="020B0604030504040204" pitchFamily="50" charset="-128"/>
                          <a:ea typeface="Meiryo UI" panose="020B0604030504040204" pitchFamily="50" charset="-128"/>
                        </a:rPr>
                        <a:t>No</a:t>
                      </a:r>
                      <a:r>
                        <a:rPr lang="ja-JP" altLang="en-US" sz="1100" dirty="0" smtClean="0">
                          <a:solidFill>
                            <a:srgbClr val="FF0000"/>
                          </a:solidFill>
                          <a:latin typeface="Meiryo UI" panose="020B0604030504040204" pitchFamily="50" charset="-128"/>
                          <a:ea typeface="Meiryo UI" panose="020B0604030504040204" pitchFamily="50" charset="-128"/>
                        </a:rPr>
                        <a:t>の情報（重複対象）</a:t>
                      </a:r>
                      <a:endParaRPr lang="en-US" altLang="ja-JP" sz="1100" dirty="0" smtClean="0">
                        <a:solidFill>
                          <a:srgbClr val="FF0000"/>
                        </a:solidFill>
                        <a:latin typeface="Meiryo UI" panose="020B0604030504040204" pitchFamily="50" charset="-128"/>
                        <a:ea typeface="Meiryo UI" panose="020B0604030504040204" pitchFamily="50" charset="-128"/>
                      </a:endParaRPr>
                    </a:p>
                    <a:p>
                      <a:r>
                        <a:rPr lang="ja-JP" altLang="en-US" sz="1100" dirty="0" smtClean="0">
                          <a:solidFill>
                            <a:srgbClr val="FF0000"/>
                          </a:solidFill>
                          <a:latin typeface="Meiryo UI" panose="020B0604030504040204" pitchFamily="50" charset="-128"/>
                          <a:ea typeface="Meiryo UI" panose="020B0604030504040204" pitchFamily="50" charset="-128"/>
                        </a:rPr>
                        <a:t>　　　 を</a:t>
                      </a:r>
                      <a:r>
                        <a:rPr lang="en-US" altLang="ja-JP" sz="1100" dirty="0" smtClean="0">
                          <a:solidFill>
                            <a:srgbClr val="FF0000"/>
                          </a:solidFill>
                          <a:latin typeface="Meiryo UI" panose="020B0604030504040204" pitchFamily="50" charset="-128"/>
                          <a:ea typeface="Meiryo UI" panose="020B0604030504040204" pitchFamily="50" charset="-128"/>
                        </a:rPr>
                        <a:t>Zip</a:t>
                      </a:r>
                      <a:r>
                        <a:rPr lang="ja-JP" altLang="en-US" sz="1100" dirty="0" smtClean="0">
                          <a:solidFill>
                            <a:srgbClr val="FF0000"/>
                          </a:solidFill>
                          <a:latin typeface="Meiryo UI" panose="020B0604030504040204" pitchFamily="50" charset="-128"/>
                          <a:ea typeface="Meiryo UI" panose="020B0604030504040204" pitchFamily="50" charset="-128"/>
                        </a:rPr>
                        <a:t>ファイル管理テーブル、</a:t>
                      </a:r>
                      <a:r>
                        <a:rPr lang="en-US" altLang="ja-JP" sz="1100" dirty="0" smtClean="0">
                          <a:solidFill>
                            <a:srgbClr val="FF0000"/>
                          </a:solidFill>
                          <a:latin typeface="Meiryo UI" panose="020B0604030504040204" pitchFamily="50" charset="-128"/>
                          <a:ea typeface="Meiryo UI" panose="020B0604030504040204" pitchFamily="50" charset="-128"/>
                        </a:rPr>
                        <a:t>MML</a:t>
                      </a:r>
                      <a:r>
                        <a:rPr lang="ja-JP" altLang="en-US" sz="1100" dirty="0" smtClean="0">
                          <a:solidFill>
                            <a:srgbClr val="FF0000"/>
                          </a:solidFill>
                          <a:latin typeface="Meiryo UI" panose="020B0604030504040204" pitchFamily="50" charset="-128"/>
                          <a:ea typeface="Meiryo UI" panose="020B0604030504040204" pitchFamily="50" charset="-128"/>
                        </a:rPr>
                        <a:t>ファイル管理テーブル、</a:t>
                      </a:r>
                      <a:endParaRPr lang="en-US" altLang="ja-JP" sz="1100" dirty="0" smtClean="0">
                        <a:solidFill>
                          <a:srgbClr val="FF0000"/>
                        </a:solidFill>
                        <a:latin typeface="Meiryo UI" panose="020B0604030504040204" pitchFamily="50" charset="-128"/>
                        <a:ea typeface="Meiryo UI" panose="020B0604030504040204" pitchFamily="50" charset="-128"/>
                      </a:endParaRPr>
                    </a:p>
                    <a:p>
                      <a:r>
                        <a:rPr lang="en-US" altLang="ja-JP" sz="1100" dirty="0" smtClean="0">
                          <a:solidFill>
                            <a:srgbClr val="FF0000"/>
                          </a:solidFill>
                          <a:latin typeface="Meiryo UI" panose="020B0604030504040204" pitchFamily="50" charset="-128"/>
                          <a:ea typeface="Meiryo UI" panose="020B0604030504040204" pitchFamily="50" charset="-128"/>
                        </a:rPr>
                        <a:t>       MML</a:t>
                      </a:r>
                      <a:r>
                        <a:rPr lang="ja-JP" altLang="en-US" sz="1100" dirty="0" smtClean="0">
                          <a:solidFill>
                            <a:srgbClr val="FF0000"/>
                          </a:solidFill>
                          <a:latin typeface="Meiryo UI" panose="020B0604030504040204" pitchFamily="50" charset="-128"/>
                          <a:ea typeface="Meiryo UI" panose="020B0604030504040204" pitchFamily="50" charset="-128"/>
                        </a:rPr>
                        <a:t>個別取込結果テーブルから全て削除</a:t>
                      </a:r>
                      <a:r>
                        <a:rPr lang="ja-JP" altLang="en-US" sz="1100" dirty="0" smtClean="0">
                          <a:latin typeface="Meiryo UI" panose="020B0604030504040204" pitchFamily="50" charset="-128"/>
                          <a:ea typeface="Meiryo UI" panose="020B0604030504040204" pitchFamily="50" charset="-128"/>
                        </a:rPr>
                        <a:t>した上で、</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ja-JP" altLang="en-US" sz="1100" baseline="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1.1</a:t>
                      </a:r>
                      <a:r>
                        <a:rPr lang="ja-JP" altLang="en-US" sz="1100" dirty="0" smtClean="0">
                          <a:latin typeface="Meiryo UI" panose="020B0604030504040204" pitchFamily="50" charset="-128"/>
                          <a:ea typeface="Meiryo UI" panose="020B0604030504040204" pitchFamily="50" charset="-128"/>
                        </a:rPr>
                        <a:t>」で取得した</a:t>
                      </a:r>
                      <a:r>
                        <a:rPr kumimoji="1" lang="en-US" altLang="ja-JP" sz="1100" dirty="0" smtClean="0">
                          <a:latin typeface="Meiryo UI" panose="020B0604030504040204" pitchFamily="50" charset="-128"/>
                          <a:ea typeface="Meiryo UI" panose="020B0604030504040204" pitchFamily="50" charset="-128"/>
                        </a:rPr>
                        <a:t>Zip</a:t>
                      </a:r>
                      <a:r>
                        <a:rPr kumimoji="1" lang="ja-JP" altLang="en-US" sz="1100" dirty="0" smtClean="0">
                          <a:latin typeface="Meiryo UI" panose="020B0604030504040204" pitchFamily="50" charset="-128"/>
                          <a:ea typeface="Meiryo UI" panose="020B0604030504040204" pitchFamily="50" charset="-128"/>
                        </a:rPr>
                        <a:t>ファイル全て</a:t>
                      </a:r>
                      <a:r>
                        <a:rPr lang="ja-JP" altLang="en-US" sz="1100" dirty="0" smtClean="0">
                          <a:latin typeface="Meiryo UI" panose="020B0604030504040204" pitchFamily="50" charset="-128"/>
                          <a:ea typeface="Meiryo UI" panose="020B0604030504040204" pitchFamily="50" charset="-128"/>
                        </a:rPr>
                        <a:t>を処理対象とする。</a:t>
                      </a:r>
                      <a:endParaRPr lang="en-US" altLang="ja-JP" sz="1100" dirty="0" smtClean="0">
                        <a:latin typeface="Meiryo UI" panose="020B0604030504040204" pitchFamily="50" charset="-128"/>
                        <a:ea typeface="Meiryo UI" panose="020B0604030504040204" pitchFamily="50" charset="-128"/>
                      </a:endParaRPr>
                    </a:p>
                    <a:p>
                      <a:endParaRPr kumimoji="1" lang="ja-JP" altLang="en-US"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70016032"/>
                  </a:ext>
                </a:extLst>
              </a:tr>
            </a:tbl>
          </a:graphicData>
        </a:graphic>
      </p:graphicFrame>
      <p:sp>
        <p:nvSpPr>
          <p:cNvPr id="12" name="線吹き出し 1 (枠付き) 11"/>
          <p:cNvSpPr/>
          <p:nvPr/>
        </p:nvSpPr>
        <p:spPr>
          <a:xfrm>
            <a:off x="4842880" y="5830275"/>
            <a:ext cx="2853408" cy="376988"/>
          </a:xfrm>
          <a:prstGeom prst="borderCallout1">
            <a:avLst>
              <a:gd name="adj1" fmla="val 40767"/>
              <a:gd name="adj2" fmla="val -337"/>
              <a:gd name="adj3" fmla="val 36630"/>
              <a:gd name="adj4" fmla="val -31255"/>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100" dirty="0" smtClean="0">
                <a:solidFill>
                  <a:schemeClr val="tx1"/>
                </a:solidFill>
                <a:latin typeface="Meiryo UI" panose="020B0604030504040204" pitchFamily="50" charset="-128"/>
                <a:ea typeface="Meiryo UI" panose="020B0604030504040204" pitchFamily="50" charset="-128"/>
              </a:rPr>
              <a:t>「</a:t>
            </a:r>
            <a:r>
              <a:rPr kumimoji="1" lang="en-US" altLang="ja-JP" sz="1100" dirty="0" smtClean="0">
                <a:solidFill>
                  <a:schemeClr val="tx1"/>
                </a:solidFill>
                <a:latin typeface="Meiryo UI" panose="020B0604030504040204" pitchFamily="50" charset="-128"/>
                <a:ea typeface="Meiryo UI" panose="020B0604030504040204" pitchFamily="50" charset="-128"/>
              </a:rPr>
              <a:t>1.3</a:t>
            </a:r>
            <a:r>
              <a:rPr kumimoji="1" lang="ja-JP" altLang="en-US" sz="1100" dirty="0" smtClean="0">
                <a:solidFill>
                  <a:schemeClr val="tx1"/>
                </a:solidFill>
                <a:latin typeface="Meiryo UI" panose="020B0604030504040204" pitchFamily="50" charset="-128"/>
                <a:ea typeface="Meiryo UI" panose="020B0604030504040204" pitchFamily="50" charset="-128"/>
              </a:rPr>
              <a:t>」以降の処理は新規取込と同一となる。</a:t>
            </a:r>
          </a:p>
        </p:txBody>
      </p:sp>
      <p:sp>
        <p:nvSpPr>
          <p:cNvPr id="13" name="正方形/長方形 12"/>
          <p:cNvSpPr/>
          <p:nvPr/>
        </p:nvSpPr>
        <p:spPr>
          <a:xfrm>
            <a:off x="4448218" y="2497455"/>
            <a:ext cx="791692" cy="666245"/>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4" name="正方形/長方形 13"/>
          <p:cNvSpPr/>
          <p:nvPr/>
        </p:nvSpPr>
        <p:spPr>
          <a:xfrm>
            <a:off x="4448218" y="3507848"/>
            <a:ext cx="791692" cy="666245"/>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5" name="正方形/長方形 14"/>
          <p:cNvSpPr/>
          <p:nvPr/>
        </p:nvSpPr>
        <p:spPr>
          <a:xfrm>
            <a:off x="8035582" y="3507848"/>
            <a:ext cx="791692" cy="666245"/>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6" name="線吹き出し 1 (枠付き) 15"/>
          <p:cNvSpPr/>
          <p:nvPr/>
        </p:nvSpPr>
        <p:spPr>
          <a:xfrm>
            <a:off x="5345137" y="1855949"/>
            <a:ext cx="2690445" cy="376988"/>
          </a:xfrm>
          <a:prstGeom prst="borderCallout1">
            <a:avLst>
              <a:gd name="adj1" fmla="val 104042"/>
              <a:gd name="adj2" fmla="val 17776"/>
              <a:gd name="adj3" fmla="val 251765"/>
              <a:gd name="adj4" fmla="val -2274"/>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100" dirty="0" smtClean="0">
                <a:solidFill>
                  <a:srgbClr val="FF0000"/>
                </a:solidFill>
                <a:latin typeface="Meiryo UI" panose="020B0604030504040204" pitchFamily="50" charset="-128"/>
                <a:ea typeface="Meiryo UI" panose="020B0604030504040204" pitchFamily="50" charset="-128"/>
              </a:rPr>
              <a:t>Zip</a:t>
            </a:r>
            <a:r>
              <a:rPr lang="ja-JP" altLang="en-US" sz="1100" dirty="0" smtClean="0">
                <a:solidFill>
                  <a:srgbClr val="FF0000"/>
                </a:solidFill>
                <a:latin typeface="Meiryo UI" panose="020B0604030504040204" pitchFamily="50" charset="-128"/>
                <a:ea typeface="Meiryo UI" panose="020B0604030504040204" pitchFamily="50" charset="-128"/>
              </a:rPr>
              <a:t>ファイルの重複対象レコードの削除を行う</a:t>
            </a:r>
            <a:endParaRPr kumimoji="1" lang="ja-JP" altLang="en-US" sz="1100" dirty="0" smtClean="0">
              <a:solidFill>
                <a:srgbClr val="FF0000"/>
              </a:solidFill>
              <a:latin typeface="Meiryo UI" panose="020B0604030504040204" pitchFamily="50" charset="-128"/>
              <a:ea typeface="Meiryo UI" panose="020B0604030504040204" pitchFamily="50" charset="-128"/>
            </a:endParaRPr>
          </a:p>
        </p:txBody>
      </p:sp>
      <p:cxnSp>
        <p:nvCxnSpPr>
          <p:cNvPr id="17" name="直線コネクタ 16"/>
          <p:cNvCxnSpPr/>
          <p:nvPr/>
        </p:nvCxnSpPr>
        <p:spPr>
          <a:xfrm flipV="1">
            <a:off x="5176299" y="2232938"/>
            <a:ext cx="667910" cy="1274910"/>
          </a:xfrm>
          <a:prstGeom prst="line">
            <a:avLst/>
          </a:prstGeom>
          <a:ln w="1905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flipH="1" flipV="1">
            <a:off x="5844209" y="2232938"/>
            <a:ext cx="2441050" cy="1274910"/>
          </a:xfrm>
          <a:prstGeom prst="line">
            <a:avLst/>
          </a:prstGeom>
          <a:ln w="19050">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15159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204203" y="2288030"/>
            <a:ext cx="9277548" cy="404916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74" name="タイトル 6"/>
          <p:cNvSpPr>
            <a:spLocks noGrp="1"/>
          </p:cNvSpPr>
          <p:nvPr>
            <p:ph type="title"/>
          </p:nvPr>
        </p:nvSpPr>
        <p:spPr>
          <a:xfrm>
            <a:off x="203689" y="285111"/>
            <a:ext cx="9112191" cy="884660"/>
          </a:xfrm>
        </p:spPr>
        <p:txBody>
          <a:bodyPr>
            <a:noAutofit/>
          </a:bodyPr>
          <a:lstStyle/>
          <a:p>
            <a:r>
              <a:rPr lang="en-US" altLang="ja-JP" sz="1800" b="1" dirty="0">
                <a:latin typeface="Meiryo UI" panose="020B0604030504040204" pitchFamily="50" charset="-128"/>
                <a:ea typeface="Meiryo UI" panose="020B0604030504040204" pitchFamily="50" charset="-128"/>
              </a:rPr>
              <a:t>DB</a:t>
            </a:r>
            <a:r>
              <a:rPr lang="ja-JP" altLang="en-US" sz="1800" b="1" dirty="0">
                <a:latin typeface="Meiryo UI" panose="020B0604030504040204" pitchFamily="50" charset="-128"/>
                <a:ea typeface="Meiryo UI" panose="020B0604030504040204" pitchFamily="50" charset="-128"/>
              </a:rPr>
              <a:t>分割による対応　</a:t>
            </a:r>
            <a:r>
              <a:rPr lang="en-US" altLang="ja-JP" sz="1800" b="1" dirty="0" smtClean="0">
                <a:latin typeface="Meiryo UI" panose="020B0604030504040204" pitchFamily="50" charset="-128"/>
                <a:ea typeface="Meiryo UI" panose="020B0604030504040204" pitchFamily="50" charset="-128"/>
              </a:rPr>
              <a:t>-</a:t>
            </a:r>
            <a:r>
              <a:rPr lang="ja-JP" altLang="en-US" sz="1800" b="1" dirty="0">
                <a:latin typeface="Meiryo UI" panose="020B0604030504040204" pitchFamily="50" charset="-128"/>
                <a:ea typeface="Meiryo UI" panose="020B0604030504040204" pitchFamily="50" charset="-128"/>
              </a:rPr>
              <a:t> </a:t>
            </a:r>
            <a:r>
              <a:rPr lang="en-US" altLang="ja-JP" sz="1800" b="1" dirty="0">
                <a:latin typeface="Meiryo UI" panose="020B0604030504040204" pitchFamily="50" charset="-128"/>
                <a:ea typeface="Meiryo UI" panose="020B0604030504040204" pitchFamily="50" charset="-128"/>
              </a:rPr>
              <a:t>Zip</a:t>
            </a:r>
            <a:r>
              <a:rPr lang="ja-JP" altLang="en-US" sz="1800" b="1" dirty="0">
                <a:latin typeface="Meiryo UI" panose="020B0604030504040204" pitchFamily="50" charset="-128"/>
                <a:ea typeface="Meiryo UI" panose="020B0604030504040204" pitchFamily="50" charset="-128"/>
              </a:rPr>
              <a:t>ファイルの重複対象レコードの削除処理</a:t>
            </a:r>
            <a:r>
              <a:rPr lang="ja-JP" altLang="en-US" sz="1800" b="1" dirty="0" smtClean="0">
                <a:latin typeface="Meiryo UI" panose="020B0604030504040204" pitchFamily="50" charset="-128"/>
                <a:ea typeface="Meiryo UI" panose="020B0604030504040204" pitchFamily="50" charset="-128"/>
              </a:rPr>
              <a:t>の問題点</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Zip</a:t>
            </a:r>
            <a:r>
              <a:rPr lang="ja-JP" altLang="en-US" dirty="0" smtClean="0">
                <a:latin typeface="Meiryo UI" panose="020B0604030504040204" pitchFamily="50" charset="-128"/>
                <a:ea typeface="Meiryo UI" panose="020B0604030504040204" pitchFamily="50" charset="-128"/>
              </a:rPr>
              <a:t>ファイルの重複対象レコードの削除処理で</a:t>
            </a:r>
            <a:r>
              <a:rPr lang="en-US" altLang="ja-JP" dirty="0" smtClean="0">
                <a:latin typeface="Meiryo UI" panose="020B0604030504040204" pitchFamily="50" charset="-128"/>
                <a:ea typeface="Meiryo UI" panose="020B0604030504040204" pitchFamily="50" charset="-128"/>
              </a:rPr>
              <a:t>Zip</a:t>
            </a:r>
            <a:r>
              <a:rPr lang="ja-JP" altLang="en-US" dirty="0" smtClean="0">
                <a:latin typeface="Meiryo UI" panose="020B0604030504040204" pitchFamily="50" charset="-128"/>
                <a:ea typeface="Meiryo UI" panose="020B0604030504040204" pitchFamily="50" charset="-128"/>
              </a:rPr>
              <a:t>ファイル管理ワークテーブルが認定領域に存在するため</a:t>
            </a:r>
            <a:r>
              <a:rPr lang="ja-JP" altLang="en-US" dirty="0">
                <a:latin typeface="Meiryo UI" panose="020B0604030504040204" pitchFamily="50" charset="-128"/>
                <a:ea typeface="Meiryo UI" panose="020B0604030504040204" pitchFamily="50" charset="-128"/>
              </a:rPr>
              <a:t>、受託領域に存在する</a:t>
            </a:r>
            <a:r>
              <a:rPr lang="en-US" altLang="ja-JP" dirty="0">
                <a:latin typeface="Meiryo UI" panose="020B0604030504040204" pitchFamily="50" charset="-128"/>
                <a:ea typeface="Meiryo UI" panose="020B0604030504040204" pitchFamily="50" charset="-128"/>
              </a:rPr>
              <a:t>Zip</a:t>
            </a:r>
            <a:r>
              <a:rPr lang="ja-JP" altLang="en-US" dirty="0">
                <a:latin typeface="Meiryo UI" panose="020B0604030504040204" pitchFamily="50" charset="-128"/>
                <a:ea typeface="Meiryo UI" panose="020B0604030504040204" pitchFamily="50" charset="-128"/>
              </a:rPr>
              <a:t>ファイル管理テーブル、 </a:t>
            </a:r>
            <a:r>
              <a:rPr lang="en-US" altLang="ja-JP" dirty="0">
                <a:latin typeface="Meiryo UI" panose="020B0604030504040204" pitchFamily="50" charset="-128"/>
                <a:ea typeface="Meiryo UI" panose="020B0604030504040204" pitchFamily="50" charset="-128"/>
              </a:rPr>
              <a:t>MML</a:t>
            </a:r>
            <a:r>
              <a:rPr lang="ja-JP" altLang="en-US" dirty="0">
                <a:latin typeface="Meiryo UI" panose="020B0604030504040204" pitchFamily="50" charset="-128"/>
                <a:ea typeface="Meiryo UI" panose="020B0604030504040204" pitchFamily="50" charset="-128"/>
              </a:rPr>
              <a:t>ファイル管理テーブルと結合することが</a:t>
            </a:r>
            <a:r>
              <a:rPr lang="ja-JP" altLang="en-US" dirty="0" smtClean="0">
                <a:latin typeface="Meiryo UI" panose="020B0604030504040204" pitchFamily="50" charset="-128"/>
                <a:ea typeface="Meiryo UI" panose="020B0604030504040204" pitchFamily="50" charset="-128"/>
              </a:rPr>
              <a:t>できない問題が発生した。</a:t>
            </a:r>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p:txBody>
      </p:sp>
      <p:sp>
        <p:nvSpPr>
          <p:cNvPr id="7" name="フローチャート: 磁気ディスク 6"/>
          <p:cNvSpPr/>
          <p:nvPr/>
        </p:nvSpPr>
        <p:spPr>
          <a:xfrm>
            <a:off x="2313661" y="2369031"/>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Zip</a:t>
            </a:r>
            <a:r>
              <a:rPr kumimoji="1" lang="ja-JP" altLang="en-US" sz="1100" b="1" dirty="0" smtClean="0">
                <a:solidFill>
                  <a:schemeClr val="tx2">
                    <a:lumMod val="75000"/>
                    <a:lumOff val="25000"/>
                  </a:schemeClr>
                </a:solidFill>
              </a:rPr>
              <a:t>ファイル</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管理</a:t>
            </a:r>
            <a:endParaRPr kumimoji="1" lang="en-US" altLang="ja-JP" sz="1100" b="1" dirty="0" smtClean="0">
              <a:solidFill>
                <a:schemeClr val="tx2">
                  <a:lumMod val="75000"/>
                  <a:lumOff val="25000"/>
                </a:schemeClr>
              </a:solidFill>
            </a:endParaRPr>
          </a:p>
        </p:txBody>
      </p:sp>
      <p:graphicFrame>
        <p:nvGraphicFramePr>
          <p:cNvPr id="4" name="表 3"/>
          <p:cNvGraphicFramePr>
            <a:graphicFrameLocks noGrp="1"/>
          </p:cNvGraphicFramePr>
          <p:nvPr>
            <p:extLst/>
          </p:nvPr>
        </p:nvGraphicFramePr>
        <p:xfrm>
          <a:off x="369880" y="3056579"/>
          <a:ext cx="3644193" cy="689610"/>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gridCol w="1513450">
                  <a:extLst>
                    <a:ext uri="{9D8B030D-6E8A-4147-A177-3AD203B41FA5}">
                      <a16:colId xmlns:a16="http://schemas.microsoft.com/office/drawing/2014/main" val="2046441632"/>
                    </a:ext>
                  </a:extLst>
                </a:gridCol>
                <a:gridCol w="1249363">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取込フラグ</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20200712_</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施設</a:t>
                      </a: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A_mmlPs</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2</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20200712_</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施設</a:t>
                      </a: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B_mmlPs</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extLst>
                  <a:ext uri="{0D108BD9-81ED-4DB2-BD59-A6C34878D82A}">
                    <a16:rowId xmlns:a16="http://schemas.microsoft.com/office/drawing/2014/main" val="3771006814"/>
                  </a:ext>
                </a:extLst>
              </a:tr>
            </a:tbl>
          </a:graphicData>
        </a:graphic>
      </p:graphicFrame>
      <p:sp>
        <p:nvSpPr>
          <p:cNvPr id="10" name="フローチャート: 磁気ディスク 9"/>
          <p:cNvSpPr/>
          <p:nvPr/>
        </p:nvSpPr>
        <p:spPr>
          <a:xfrm>
            <a:off x="7836394" y="2368798"/>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取込結果</a:t>
            </a:r>
            <a:endParaRPr kumimoji="1" lang="ja-JP" altLang="en-US" sz="1200" b="1" dirty="0">
              <a:solidFill>
                <a:schemeClr val="tx2">
                  <a:lumMod val="75000"/>
                  <a:lumOff val="25000"/>
                </a:schemeClr>
              </a:solidFill>
            </a:endParaRPr>
          </a:p>
        </p:txBody>
      </p:sp>
      <p:graphicFrame>
        <p:nvGraphicFramePr>
          <p:cNvPr id="11" name="表 10"/>
          <p:cNvGraphicFramePr>
            <a:graphicFrameLocks noGrp="1"/>
          </p:cNvGraphicFramePr>
          <p:nvPr>
            <p:extLst/>
          </p:nvPr>
        </p:nvGraphicFramePr>
        <p:xfrm>
          <a:off x="6346302" y="3005491"/>
          <a:ext cx="2969578" cy="689610"/>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252413">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2534079028"/>
                  </a:ext>
                </a:extLst>
              </a:tr>
            </a:tbl>
          </a:graphicData>
        </a:graphic>
      </p:graphicFrame>
      <p:sp>
        <p:nvSpPr>
          <p:cNvPr id="12" name="フローチャート: 磁気ディスク 11"/>
          <p:cNvSpPr/>
          <p:nvPr/>
        </p:nvSpPr>
        <p:spPr>
          <a:xfrm>
            <a:off x="4471795" y="3705054"/>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Zip</a:t>
            </a:r>
            <a:r>
              <a:rPr kumimoji="1" lang="ja-JP" altLang="en-US" sz="1100" b="1" dirty="0" smtClean="0">
                <a:solidFill>
                  <a:schemeClr val="tx2">
                    <a:lumMod val="75000"/>
                    <a:lumOff val="25000"/>
                  </a:schemeClr>
                </a:solidFill>
              </a:rPr>
              <a:t>ファイル管理</a:t>
            </a:r>
            <a:endParaRPr kumimoji="1" lang="en-US" altLang="ja-JP" sz="1100" b="1" dirty="0" smtClean="0">
              <a:solidFill>
                <a:schemeClr val="tx2">
                  <a:lumMod val="75000"/>
                  <a:lumOff val="25000"/>
                </a:schemeClr>
              </a:solidFill>
            </a:endParaRPr>
          </a:p>
          <a:p>
            <a:pPr algn="ctr"/>
            <a:r>
              <a:rPr lang="ja-JP" altLang="en-US" sz="1100" b="1" dirty="0">
                <a:solidFill>
                  <a:schemeClr val="tx2">
                    <a:lumMod val="75000"/>
                    <a:lumOff val="25000"/>
                  </a:schemeClr>
                </a:solidFill>
              </a:rPr>
              <a:t>ワーク</a:t>
            </a:r>
            <a:endParaRPr kumimoji="1" lang="ja-JP" altLang="en-US" sz="1200" b="1" dirty="0">
              <a:solidFill>
                <a:schemeClr val="tx2">
                  <a:lumMod val="75000"/>
                  <a:lumOff val="25000"/>
                </a:schemeClr>
              </a:solidFill>
            </a:endParaRPr>
          </a:p>
        </p:txBody>
      </p:sp>
      <p:graphicFrame>
        <p:nvGraphicFramePr>
          <p:cNvPr id="13" name="表 12"/>
          <p:cNvGraphicFramePr>
            <a:graphicFrameLocks noGrp="1"/>
          </p:cNvGraphicFramePr>
          <p:nvPr>
            <p:extLst/>
          </p:nvPr>
        </p:nvGraphicFramePr>
        <p:xfrm>
          <a:off x="4583714" y="4367029"/>
          <a:ext cx="881380" cy="542925"/>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extLst>
                  <a:ext uri="{0D108BD9-81ED-4DB2-BD59-A6C34878D82A}">
                    <a16:rowId xmlns:a16="http://schemas.microsoft.com/office/drawing/2014/main" val="3652253498"/>
                  </a:ext>
                </a:extLst>
              </a:tr>
            </a:tbl>
          </a:graphicData>
        </a:graphic>
      </p:graphicFrame>
      <p:cxnSp>
        <p:nvCxnSpPr>
          <p:cNvPr id="14" name="カギ線コネクタ 13"/>
          <p:cNvCxnSpPr>
            <a:stCxn id="20" idx="2"/>
            <a:endCxn id="13" idx="1"/>
          </p:cNvCxnSpPr>
          <p:nvPr/>
        </p:nvCxnSpPr>
        <p:spPr>
          <a:xfrm rot="16200000" flipH="1">
            <a:off x="2259246" y="2314023"/>
            <a:ext cx="892302" cy="3756634"/>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p:cNvSpPr txBox="1"/>
          <p:nvPr/>
        </p:nvSpPr>
        <p:spPr>
          <a:xfrm>
            <a:off x="857568" y="3802337"/>
            <a:ext cx="3034805" cy="830997"/>
          </a:xfrm>
          <a:prstGeom prst="rect">
            <a:avLst/>
          </a:prstGeom>
          <a:noFill/>
        </p:spPr>
        <p:txBody>
          <a:bodyPr wrap="none" rtlCol="0">
            <a:spAutoFit/>
          </a:bodyPr>
          <a:lstStyle/>
          <a:p>
            <a:pPr marL="228600" indent="-228600">
              <a:buAutoNum type="arabicPeriod"/>
            </a:pPr>
            <a:r>
              <a:rPr kumimoji="1" lang="en-US" altLang="ja-JP" sz="1200" dirty="0" smtClean="0">
                <a:latin typeface="Meiryo UI" panose="020B0604030504040204" pitchFamily="50" charset="-128"/>
                <a:ea typeface="Meiryo UI" panose="020B0604030504040204" pitchFamily="50" charset="-128"/>
              </a:rPr>
              <a:t>Zip</a:t>
            </a:r>
            <a:r>
              <a:rPr kumimoji="1" lang="ja-JP" altLang="en-US" sz="1200" dirty="0" smtClean="0">
                <a:latin typeface="Meiryo UI" panose="020B0604030504040204" pitchFamily="50" charset="-128"/>
                <a:ea typeface="Meiryo UI" panose="020B0604030504040204" pitchFamily="50" charset="-128"/>
              </a:rPr>
              <a:t>ファイル管理テーブルで</a:t>
            </a:r>
            <a:r>
              <a:rPr kumimoji="1" lang="en-US" altLang="ja-JP" sz="1200" dirty="0" smtClean="0">
                <a:latin typeface="Meiryo UI" panose="020B0604030504040204" pitchFamily="50" charset="-128"/>
                <a:ea typeface="Meiryo UI" panose="020B0604030504040204" pitchFamily="50" charset="-128"/>
              </a:rPr>
              <a:t>Zip</a:t>
            </a:r>
            <a:r>
              <a:rPr lang="ja-JP" altLang="en-US" sz="1200" dirty="0">
                <a:latin typeface="Meiryo UI" panose="020B0604030504040204" pitchFamily="50" charset="-128"/>
                <a:ea typeface="Meiryo UI" panose="020B0604030504040204" pitchFamily="50" charset="-128"/>
              </a:rPr>
              <a:t>ファイル名</a:t>
            </a:r>
            <a:r>
              <a:rPr lang="ja-JP" altLang="en-US" sz="1200" dirty="0" smtClean="0">
                <a:latin typeface="Meiryo UI" panose="020B0604030504040204" pitchFamily="50" charset="-128"/>
                <a:ea typeface="Meiryo UI" panose="020B0604030504040204" pitchFamily="50" charset="-128"/>
              </a:rPr>
              <a:t>が</a:t>
            </a:r>
            <a:r>
              <a:rPr lang="en-US" altLang="ja-JP" sz="1200" dirty="0">
                <a:latin typeface="Meiryo UI" panose="020B0604030504040204" pitchFamily="50" charset="-128"/>
                <a:ea typeface="Meiryo UI" panose="020B0604030504040204" pitchFamily="50" charset="-128"/>
              </a:rPr>
              <a:t/>
            </a:r>
            <a:br>
              <a:rPr lang="en-US" altLang="ja-JP" sz="1200" dirty="0">
                <a:latin typeface="Meiryo UI" panose="020B0604030504040204" pitchFamily="50" charset="-128"/>
                <a:ea typeface="Meiryo UI" panose="020B0604030504040204" pitchFamily="50" charset="-128"/>
              </a:rPr>
            </a:br>
            <a:r>
              <a:rPr lang="ja-JP" altLang="en-US" sz="1200" dirty="0" smtClean="0">
                <a:latin typeface="Meiryo UI" panose="020B0604030504040204" pitchFamily="50" charset="-128"/>
                <a:ea typeface="Meiryo UI" panose="020B0604030504040204" pitchFamily="50" charset="-128"/>
              </a:rPr>
              <a:t>取込</a:t>
            </a:r>
            <a:r>
              <a:rPr lang="ja-JP" altLang="en-US" sz="1200" dirty="0">
                <a:latin typeface="Meiryo UI" panose="020B0604030504040204" pitchFamily="50" charset="-128"/>
                <a:ea typeface="Meiryo UI" panose="020B0604030504040204" pitchFamily="50" charset="-128"/>
              </a:rPr>
              <a:t>対象</a:t>
            </a:r>
            <a:r>
              <a:rPr lang="en-US" altLang="ja-JP" sz="1200" dirty="0">
                <a:latin typeface="Meiryo UI" panose="020B0604030504040204" pitchFamily="50" charset="-128"/>
                <a:ea typeface="Meiryo UI" panose="020B0604030504040204" pitchFamily="50" charset="-128"/>
              </a:rPr>
              <a:t>Zip</a:t>
            </a:r>
            <a:r>
              <a:rPr lang="ja-JP" altLang="en-US" sz="1200" dirty="0">
                <a:latin typeface="Meiryo UI" panose="020B0604030504040204" pitchFamily="50" charset="-128"/>
                <a:ea typeface="Meiryo UI" panose="020B0604030504040204" pitchFamily="50" charset="-128"/>
              </a:rPr>
              <a:t>ファイル一覧の</a:t>
            </a:r>
            <a:r>
              <a:rPr lang="en-US" altLang="ja-JP" sz="1200" dirty="0">
                <a:latin typeface="Meiryo UI" panose="020B0604030504040204" pitchFamily="50" charset="-128"/>
                <a:ea typeface="Meiryo UI" panose="020B0604030504040204" pitchFamily="50" charset="-128"/>
              </a:rPr>
              <a:t>Zip</a:t>
            </a:r>
            <a:r>
              <a:rPr lang="ja-JP" altLang="en-US" sz="1200" dirty="0">
                <a:latin typeface="Meiryo UI" panose="020B0604030504040204" pitchFamily="50" charset="-128"/>
                <a:ea typeface="Meiryo UI" panose="020B0604030504040204" pitchFamily="50" charset="-128"/>
              </a:rPr>
              <a:t>ファイル名</a:t>
            </a:r>
            <a:r>
              <a:rPr lang="ja-JP" altLang="en-US" sz="1200" dirty="0" smtClean="0">
                <a:latin typeface="Meiryo UI" panose="020B0604030504040204" pitchFamily="50" charset="-128"/>
                <a:ea typeface="Meiryo UI" panose="020B0604030504040204" pitchFamily="50" charset="-128"/>
              </a:rPr>
              <a:t>と</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r>
              <a:rPr lang="ja-JP" altLang="en-US" sz="1200" dirty="0" smtClean="0">
                <a:latin typeface="Meiryo UI" panose="020B0604030504040204" pitchFamily="50" charset="-128"/>
                <a:ea typeface="Meiryo UI" panose="020B0604030504040204" pitchFamily="50" charset="-128"/>
              </a:rPr>
              <a:t>一致する</a:t>
            </a:r>
            <a:r>
              <a:rPr lang="en-US" altLang="ja-JP" sz="1200" dirty="0" smtClean="0">
                <a:latin typeface="Meiryo UI" panose="020B0604030504040204" pitchFamily="50" charset="-128"/>
                <a:ea typeface="Meiryo UI" panose="020B0604030504040204" pitchFamily="50" charset="-128"/>
              </a:rPr>
              <a:t>zip_no</a:t>
            </a:r>
            <a:r>
              <a:rPr lang="ja-JP" altLang="en-US" sz="1200" dirty="0" smtClean="0">
                <a:latin typeface="Meiryo UI" panose="020B0604030504040204" pitchFamily="50" charset="-128"/>
                <a:ea typeface="Meiryo UI" panose="020B0604030504040204" pitchFamily="50" charset="-128"/>
              </a:rPr>
              <a:t>を</a:t>
            </a:r>
            <a:r>
              <a:rPr lang="en-US" altLang="ja-JP" sz="1200" dirty="0" smtClean="0">
                <a:latin typeface="Meiryo UI" panose="020B0604030504040204" pitchFamily="50" charset="-128"/>
                <a:ea typeface="Meiryo UI" panose="020B0604030504040204" pitchFamily="50" charset="-128"/>
              </a:rPr>
              <a:t>Zip</a:t>
            </a:r>
            <a:r>
              <a:rPr lang="ja-JP" altLang="en-US" sz="1200" dirty="0" smtClean="0">
                <a:latin typeface="Meiryo UI" panose="020B0604030504040204" pitchFamily="50" charset="-128"/>
                <a:ea typeface="Meiryo UI" panose="020B0604030504040204" pitchFamily="50" charset="-128"/>
              </a:rPr>
              <a:t>ファイル管理ワーク</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r>
              <a:rPr lang="ja-JP" altLang="en-US" sz="1200" dirty="0" smtClean="0">
                <a:latin typeface="Meiryo UI" panose="020B0604030504040204" pitchFamily="50" charset="-128"/>
                <a:ea typeface="Meiryo UI" panose="020B0604030504040204" pitchFamily="50" charset="-128"/>
              </a:rPr>
              <a:t>テーブルに格納する。</a:t>
            </a:r>
            <a:endParaRPr kumimoji="1" lang="ja-JP" altLang="en-US" sz="1200" dirty="0">
              <a:latin typeface="Meiryo UI" panose="020B0604030504040204" pitchFamily="50" charset="-128"/>
              <a:ea typeface="Meiryo UI" panose="020B0604030504040204" pitchFamily="50" charset="-128"/>
            </a:endParaRPr>
          </a:p>
        </p:txBody>
      </p:sp>
      <p:sp>
        <p:nvSpPr>
          <p:cNvPr id="20" name="正方形/長方形 19"/>
          <p:cNvSpPr/>
          <p:nvPr/>
        </p:nvSpPr>
        <p:spPr>
          <a:xfrm>
            <a:off x="369880" y="2531784"/>
            <a:ext cx="914400" cy="12144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8" name="カギ線コネクタ 27"/>
          <p:cNvCxnSpPr>
            <a:stCxn id="13" idx="3"/>
            <a:endCxn id="31" idx="2"/>
          </p:cNvCxnSpPr>
          <p:nvPr/>
        </p:nvCxnSpPr>
        <p:spPr>
          <a:xfrm flipV="1">
            <a:off x="5465094" y="3696504"/>
            <a:ext cx="3393586" cy="941987"/>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1" name="正方形/長方形 30"/>
          <p:cNvSpPr/>
          <p:nvPr/>
        </p:nvSpPr>
        <p:spPr>
          <a:xfrm>
            <a:off x="8401480" y="2482099"/>
            <a:ext cx="914400" cy="12144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テキスト ボックス 34"/>
          <p:cNvSpPr txBox="1"/>
          <p:nvPr/>
        </p:nvSpPr>
        <p:spPr>
          <a:xfrm>
            <a:off x="5959760" y="3807537"/>
            <a:ext cx="2830014" cy="830997"/>
          </a:xfrm>
          <a:prstGeom prst="rect">
            <a:avLst/>
          </a:prstGeom>
          <a:noFill/>
        </p:spPr>
        <p:txBody>
          <a:bodyPr wrap="square" rtlCol="0">
            <a:spAutoFit/>
          </a:bodyPr>
          <a:lstStyle/>
          <a:p>
            <a:r>
              <a:rPr kumimoji="1" lang="en-US" altLang="ja-JP" sz="1200" dirty="0" smtClean="0">
                <a:latin typeface="Meiryo UI" panose="020B0604030504040204" pitchFamily="50" charset="-128"/>
                <a:ea typeface="Meiryo UI" panose="020B0604030504040204" pitchFamily="50" charset="-128"/>
              </a:rPr>
              <a:t>4. Zip</a:t>
            </a:r>
            <a:r>
              <a:rPr kumimoji="1" lang="ja-JP" altLang="en-US" sz="1200" dirty="0" smtClean="0">
                <a:latin typeface="Meiryo UI" panose="020B0604030504040204" pitchFamily="50" charset="-128"/>
                <a:ea typeface="Meiryo UI" panose="020B0604030504040204" pitchFamily="50" charset="-128"/>
              </a:rPr>
              <a:t>ファイル管理</a:t>
            </a:r>
            <a:r>
              <a:rPr lang="ja-JP" altLang="en-US" sz="1200" dirty="0" smtClean="0">
                <a:latin typeface="Meiryo UI" panose="020B0604030504040204" pitchFamily="50" charset="-128"/>
                <a:ea typeface="Meiryo UI" panose="020B0604030504040204" pitchFamily="50" charset="-128"/>
              </a:rPr>
              <a:t>ワーク</a:t>
            </a:r>
            <a:r>
              <a:rPr kumimoji="1" lang="ja-JP" altLang="en-US" sz="1200" dirty="0" smtClean="0">
                <a:latin typeface="Meiryo UI" panose="020B0604030504040204" pitchFamily="50" charset="-128"/>
                <a:ea typeface="Meiryo UI" panose="020B0604030504040204" pitchFamily="50" charset="-128"/>
              </a:rPr>
              <a:t>テーブルに</a:t>
            </a:r>
            <a:endParaRPr kumimoji="1" lang="en-US" altLang="ja-JP" sz="1200" dirty="0" smtClean="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rPr>
              <a:t>   </a:t>
            </a:r>
            <a:r>
              <a:rPr kumimoji="1" lang="ja-JP" altLang="en-US" sz="1200" dirty="0" smtClean="0">
                <a:latin typeface="Meiryo UI" panose="020B0604030504040204" pitchFamily="50" charset="-128"/>
                <a:ea typeface="Meiryo UI" panose="020B0604030504040204" pitchFamily="50" charset="-128"/>
              </a:rPr>
              <a:t>登録されている</a:t>
            </a:r>
            <a:r>
              <a:rPr kumimoji="1" lang="en-US" altLang="ja-JP" sz="1200" dirty="0" smtClean="0">
                <a:latin typeface="Meiryo UI" panose="020B0604030504040204" pitchFamily="50" charset="-128"/>
                <a:ea typeface="Meiryo UI" panose="020B0604030504040204" pitchFamily="50" charset="-128"/>
              </a:rPr>
              <a:t>zip_no</a:t>
            </a:r>
            <a:r>
              <a:rPr kumimoji="1" lang="ja-JP" altLang="en-US" sz="1200" dirty="0" smtClean="0">
                <a:latin typeface="Meiryo UI" panose="020B0604030504040204" pitchFamily="50" charset="-128"/>
                <a:ea typeface="Meiryo UI" panose="020B0604030504040204" pitchFamily="50" charset="-128"/>
              </a:rPr>
              <a:t>と一致する</a:t>
            </a:r>
            <a:endParaRPr kumimoji="1"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　</a:t>
            </a:r>
            <a:r>
              <a:rPr kumimoji="1" lang="ja-JP" altLang="en-US" sz="1200" dirty="0" smtClean="0">
                <a:latin typeface="Meiryo UI" panose="020B0604030504040204" pitchFamily="50" charset="-128"/>
                <a:ea typeface="Meiryo UI" panose="020B0604030504040204" pitchFamily="50" charset="-128"/>
              </a:rPr>
              <a:t>レコードを</a:t>
            </a:r>
            <a:r>
              <a:rPr lang="en-US" altLang="ja-JP" sz="1200" dirty="0" smtClean="0">
                <a:latin typeface="Meiryo UI" panose="020B0604030504040204" pitchFamily="50" charset="-128"/>
                <a:ea typeface="Meiryo UI" panose="020B0604030504040204" pitchFamily="50" charset="-128"/>
              </a:rPr>
              <a:t>MML</a:t>
            </a:r>
            <a:r>
              <a:rPr lang="ja-JP" altLang="en-US" sz="1200" dirty="0">
                <a:latin typeface="Meiryo UI" panose="020B0604030504040204" pitchFamily="50" charset="-128"/>
                <a:ea typeface="Meiryo UI" panose="020B0604030504040204" pitchFamily="50" charset="-128"/>
              </a:rPr>
              <a:t>個別取込結果</a:t>
            </a:r>
            <a:r>
              <a:rPr lang="ja-JP" altLang="en-US" sz="1200" dirty="0" smtClean="0">
                <a:latin typeface="Meiryo UI" panose="020B0604030504040204" pitchFamily="50" charset="-128"/>
                <a:ea typeface="Meiryo UI" panose="020B0604030504040204" pitchFamily="50" charset="-128"/>
              </a:rPr>
              <a:t>テーブル</a:t>
            </a:r>
            <a:endParaRPr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　から削除する。</a:t>
            </a:r>
            <a:endParaRPr kumimoji="1" lang="ja-JP" altLang="en-US" sz="1200" dirty="0">
              <a:latin typeface="Meiryo UI" panose="020B0604030504040204" pitchFamily="50" charset="-128"/>
              <a:ea typeface="Meiryo UI" panose="020B0604030504040204" pitchFamily="50" charset="-128"/>
            </a:endParaRPr>
          </a:p>
        </p:txBody>
      </p:sp>
      <p:sp>
        <p:nvSpPr>
          <p:cNvPr id="32" name="線吹き出し 1 (枠付き) 31"/>
          <p:cNvSpPr/>
          <p:nvPr/>
        </p:nvSpPr>
        <p:spPr>
          <a:xfrm>
            <a:off x="5421149" y="1405376"/>
            <a:ext cx="4109029" cy="678486"/>
          </a:xfrm>
          <a:prstGeom prst="borderCallout1">
            <a:avLst>
              <a:gd name="adj1" fmla="val 100523"/>
              <a:gd name="adj2" fmla="val 10672"/>
              <a:gd name="adj3" fmla="val 380703"/>
              <a:gd name="adj4" fmla="val -43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rgbClr val="FF0000"/>
                </a:solidFill>
                <a:latin typeface="Meiryo UI" panose="020B0604030504040204" pitchFamily="50" charset="-128"/>
                <a:ea typeface="Meiryo UI" panose="020B0604030504040204" pitchFamily="50" charset="-128"/>
              </a:rPr>
              <a:t>Zip</a:t>
            </a:r>
            <a:r>
              <a:rPr lang="ja-JP" altLang="en-US" sz="1200" dirty="0" smtClean="0">
                <a:solidFill>
                  <a:srgbClr val="FF0000"/>
                </a:solidFill>
                <a:latin typeface="Meiryo UI" panose="020B0604030504040204" pitchFamily="50" charset="-128"/>
                <a:ea typeface="Meiryo UI" panose="020B0604030504040204" pitchFamily="50" charset="-128"/>
              </a:rPr>
              <a:t>ファイル管理ワークテーブルが認定領域に存在するため、受託領域に存在する</a:t>
            </a:r>
            <a:r>
              <a:rPr lang="en-US" altLang="ja-JP" sz="1200" dirty="0" smtClean="0">
                <a:solidFill>
                  <a:srgbClr val="FF0000"/>
                </a:solidFill>
                <a:latin typeface="Meiryo UI" panose="020B0604030504040204" pitchFamily="50" charset="-128"/>
                <a:ea typeface="Meiryo UI" panose="020B0604030504040204" pitchFamily="50" charset="-128"/>
              </a:rPr>
              <a:t>Zip</a:t>
            </a:r>
            <a:r>
              <a:rPr lang="ja-JP" altLang="en-US" sz="1200" dirty="0" smtClean="0">
                <a:solidFill>
                  <a:srgbClr val="FF0000"/>
                </a:solidFill>
                <a:latin typeface="Meiryo UI" panose="020B0604030504040204" pitchFamily="50" charset="-128"/>
                <a:ea typeface="Meiryo UI" panose="020B0604030504040204" pitchFamily="50" charset="-128"/>
              </a:rPr>
              <a:t>ファイル管理テーブル、</a:t>
            </a:r>
            <a:r>
              <a:rPr lang="en-US" altLang="ja-JP" sz="1200" dirty="0">
                <a:solidFill>
                  <a:srgbClr val="FF0000"/>
                </a:solidFill>
                <a:latin typeface="Meiryo UI" panose="020B0604030504040204" pitchFamily="50" charset="-128"/>
                <a:ea typeface="Meiryo UI" panose="020B0604030504040204" pitchFamily="50" charset="-128"/>
              </a:rPr>
              <a:t> </a:t>
            </a:r>
            <a:r>
              <a:rPr lang="en-US" altLang="ja-JP" sz="1200" dirty="0" smtClean="0">
                <a:solidFill>
                  <a:srgbClr val="FF0000"/>
                </a:solidFill>
                <a:latin typeface="Meiryo UI" panose="020B0604030504040204" pitchFamily="50" charset="-128"/>
                <a:ea typeface="Meiryo UI" panose="020B0604030504040204" pitchFamily="50" charset="-128"/>
              </a:rPr>
              <a:t>MML</a:t>
            </a:r>
            <a:r>
              <a:rPr lang="ja-JP" altLang="en-US" sz="1200" dirty="0" smtClean="0">
                <a:solidFill>
                  <a:srgbClr val="FF0000"/>
                </a:solidFill>
                <a:latin typeface="Meiryo UI" panose="020B0604030504040204" pitchFamily="50" charset="-128"/>
                <a:ea typeface="Meiryo UI" panose="020B0604030504040204" pitchFamily="50" charset="-128"/>
              </a:rPr>
              <a:t>ファイル</a:t>
            </a:r>
            <a:r>
              <a:rPr lang="ja-JP" altLang="en-US" sz="1200" dirty="0">
                <a:solidFill>
                  <a:srgbClr val="FF0000"/>
                </a:solidFill>
                <a:latin typeface="Meiryo UI" panose="020B0604030504040204" pitchFamily="50" charset="-128"/>
                <a:ea typeface="Meiryo UI" panose="020B0604030504040204" pitchFamily="50" charset="-128"/>
              </a:rPr>
              <a:t>管理テーブルと</a:t>
            </a:r>
            <a:r>
              <a:rPr lang="ja-JP" altLang="en-US" sz="1200" dirty="0" smtClean="0">
                <a:solidFill>
                  <a:srgbClr val="FF0000"/>
                </a:solidFill>
                <a:latin typeface="Meiryo UI" panose="020B0604030504040204" pitchFamily="50" charset="-128"/>
                <a:ea typeface="Meiryo UI" panose="020B0604030504040204" pitchFamily="50" charset="-128"/>
              </a:rPr>
              <a:t>結合することができない。</a:t>
            </a:r>
            <a:endParaRPr kumimoji="1" lang="ja-JP" altLang="en-US" sz="1200" dirty="0" smtClean="0">
              <a:solidFill>
                <a:srgbClr val="FF0000"/>
              </a:solidFill>
              <a:latin typeface="Meiryo UI" panose="020B0604030504040204" pitchFamily="50" charset="-128"/>
              <a:ea typeface="Meiryo UI" panose="020B0604030504040204" pitchFamily="50" charset="-128"/>
            </a:endParaRPr>
          </a:p>
        </p:txBody>
      </p:sp>
      <p:sp>
        <p:nvSpPr>
          <p:cNvPr id="22" name="フローチャート: 磁気ディスク 21"/>
          <p:cNvSpPr/>
          <p:nvPr/>
        </p:nvSpPr>
        <p:spPr>
          <a:xfrm>
            <a:off x="2313635" y="4908224"/>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ファイル</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管理</a:t>
            </a:r>
            <a:endParaRPr kumimoji="1" lang="en-US" altLang="ja-JP" sz="1100" b="1" dirty="0" smtClean="0">
              <a:solidFill>
                <a:schemeClr val="tx2">
                  <a:lumMod val="75000"/>
                  <a:lumOff val="25000"/>
                </a:schemeClr>
              </a:solidFill>
            </a:endParaRPr>
          </a:p>
        </p:txBody>
      </p:sp>
      <p:graphicFrame>
        <p:nvGraphicFramePr>
          <p:cNvPr id="23" name="表 22"/>
          <p:cNvGraphicFramePr>
            <a:graphicFrameLocks noGrp="1"/>
          </p:cNvGraphicFramePr>
          <p:nvPr>
            <p:extLst/>
          </p:nvPr>
        </p:nvGraphicFramePr>
        <p:xfrm>
          <a:off x="369854" y="5595772"/>
          <a:ext cx="3966528" cy="689610"/>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1249363">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ステータスフラグ</a:t>
                      </a: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2</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1002</a:t>
                      </a: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extLst>
                  <a:ext uri="{0D108BD9-81ED-4DB2-BD59-A6C34878D82A}">
                    <a16:rowId xmlns:a16="http://schemas.microsoft.com/office/drawing/2014/main" val="3771006814"/>
                  </a:ext>
                </a:extLst>
              </a:tr>
            </a:tbl>
          </a:graphicData>
        </a:graphic>
      </p:graphicFrame>
      <p:sp>
        <p:nvSpPr>
          <p:cNvPr id="24" name="フローチャート: 書類 23"/>
          <p:cNvSpPr/>
          <p:nvPr/>
        </p:nvSpPr>
        <p:spPr>
          <a:xfrm>
            <a:off x="744991" y="2366291"/>
            <a:ext cx="1104375" cy="599373"/>
          </a:xfrm>
          <a:prstGeom prst="flowChartDocument">
            <a:avLst/>
          </a:prstGeom>
          <a:solidFill>
            <a:srgbClr val="0070C0"/>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smtClean="0">
                <a:latin typeface="Meiryo UI" panose="020B0604030504040204" pitchFamily="50" charset="-128"/>
                <a:ea typeface="Meiryo UI" panose="020B0604030504040204" pitchFamily="50" charset="-128"/>
              </a:rPr>
              <a:t>取込対象</a:t>
            </a:r>
            <a:endParaRPr lang="en-US" altLang="ja-JP" sz="1100" dirty="0">
              <a:latin typeface="Meiryo UI" panose="020B0604030504040204" pitchFamily="50" charset="-128"/>
              <a:ea typeface="Meiryo UI" panose="020B0604030504040204" pitchFamily="50" charset="-128"/>
            </a:endParaRPr>
          </a:p>
          <a:p>
            <a:pPr algn="ctr"/>
            <a:r>
              <a:rPr kumimoji="1" lang="en-US" altLang="ja-JP" sz="1100" dirty="0" smtClean="0">
                <a:latin typeface="Meiryo UI" panose="020B0604030504040204" pitchFamily="50" charset="-128"/>
                <a:ea typeface="Meiryo UI" panose="020B0604030504040204" pitchFamily="50" charset="-128"/>
              </a:rPr>
              <a:t>Zip</a:t>
            </a:r>
            <a:r>
              <a:rPr kumimoji="1" lang="ja-JP" altLang="en-US" sz="1100" dirty="0" smtClean="0">
                <a:latin typeface="Meiryo UI" panose="020B0604030504040204" pitchFamily="50" charset="-128"/>
                <a:ea typeface="Meiryo UI" panose="020B0604030504040204" pitchFamily="50" charset="-128"/>
              </a:rPr>
              <a:t>ファイル一覧</a:t>
            </a:r>
            <a:endParaRPr kumimoji="1" lang="en-US" altLang="ja-JP" sz="1100" dirty="0" smtClean="0">
              <a:latin typeface="Meiryo UI" panose="020B0604030504040204" pitchFamily="50" charset="-128"/>
              <a:ea typeface="Meiryo UI" panose="020B0604030504040204" pitchFamily="50" charset="-128"/>
            </a:endParaRPr>
          </a:p>
        </p:txBody>
      </p:sp>
      <p:sp>
        <p:nvSpPr>
          <p:cNvPr id="25" name="線吹き出し 1 (枠付き) 24"/>
          <p:cNvSpPr/>
          <p:nvPr/>
        </p:nvSpPr>
        <p:spPr>
          <a:xfrm>
            <a:off x="1317419" y="1609640"/>
            <a:ext cx="2771630" cy="588232"/>
          </a:xfrm>
          <a:prstGeom prst="borderCallout1">
            <a:avLst>
              <a:gd name="adj1" fmla="val 99532"/>
              <a:gd name="adj2" fmla="val 17571"/>
              <a:gd name="adj3" fmla="val 135841"/>
              <a:gd name="adj4" fmla="val -4495"/>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100" dirty="0">
                <a:solidFill>
                  <a:schemeClr val="tx1"/>
                </a:solidFill>
                <a:latin typeface="Meiryo UI" panose="020B0604030504040204" pitchFamily="50" charset="-128"/>
                <a:ea typeface="Meiryo UI" panose="020B0604030504040204" pitchFamily="50" charset="-128"/>
              </a:rPr>
              <a:t>取込</a:t>
            </a:r>
            <a:r>
              <a:rPr lang="ja-JP" altLang="en-US" sz="1100" dirty="0" smtClean="0">
                <a:solidFill>
                  <a:schemeClr val="tx1"/>
                </a:solidFill>
                <a:latin typeface="Meiryo UI" panose="020B0604030504040204" pitchFamily="50" charset="-128"/>
                <a:ea typeface="Meiryo UI" panose="020B0604030504040204" pitchFamily="50" charset="-128"/>
              </a:rPr>
              <a:t>対象</a:t>
            </a:r>
            <a:r>
              <a:rPr lang="en-US" altLang="ja-JP" sz="1100" dirty="0" smtClean="0">
                <a:solidFill>
                  <a:schemeClr val="tx1"/>
                </a:solidFill>
                <a:latin typeface="Meiryo UI" panose="020B0604030504040204" pitchFamily="50" charset="-128"/>
                <a:ea typeface="Meiryo UI" panose="020B0604030504040204" pitchFamily="50" charset="-128"/>
              </a:rPr>
              <a:t>Zip</a:t>
            </a:r>
            <a:r>
              <a:rPr lang="ja-JP" altLang="en-US" sz="1100" dirty="0" smtClean="0">
                <a:solidFill>
                  <a:schemeClr val="tx1"/>
                </a:solidFill>
                <a:latin typeface="Meiryo UI" panose="020B0604030504040204" pitchFamily="50" charset="-128"/>
                <a:ea typeface="Meiryo UI" panose="020B0604030504040204" pitchFamily="50" charset="-128"/>
              </a:rPr>
              <a:t>ファイル一覧で、「</a:t>
            </a:r>
            <a:r>
              <a:rPr lang="en-US" altLang="ja-JP" sz="1100" dirty="0">
                <a:solidFill>
                  <a:schemeClr val="tx1"/>
                </a:solidFill>
                <a:latin typeface="Meiryo UI" panose="020B0604030504040204" pitchFamily="50" charset="-128"/>
                <a:ea typeface="Meiryo UI" panose="020B0604030504040204" pitchFamily="50" charset="-128"/>
              </a:rPr>
              <a:t>20200712_</a:t>
            </a:r>
            <a:r>
              <a:rPr lang="ja-JP" altLang="en-US" sz="1100" dirty="0">
                <a:solidFill>
                  <a:schemeClr val="tx1"/>
                </a:solidFill>
                <a:latin typeface="Meiryo UI" panose="020B0604030504040204" pitchFamily="50" charset="-128"/>
                <a:ea typeface="Meiryo UI" panose="020B0604030504040204" pitchFamily="50" charset="-128"/>
              </a:rPr>
              <a:t>施設</a:t>
            </a:r>
            <a:r>
              <a:rPr lang="en-US" altLang="ja-JP" sz="1100" dirty="0" smtClean="0">
                <a:solidFill>
                  <a:schemeClr val="tx1"/>
                </a:solidFill>
                <a:latin typeface="Meiryo UI" panose="020B0604030504040204" pitchFamily="50" charset="-128"/>
                <a:ea typeface="Meiryo UI" panose="020B0604030504040204" pitchFamily="50" charset="-128"/>
              </a:rPr>
              <a:t>A_mmlPs.zip</a:t>
            </a:r>
            <a:r>
              <a:rPr lang="ja-JP" altLang="en-US" sz="1100" dirty="0" smtClean="0">
                <a:solidFill>
                  <a:schemeClr val="tx1"/>
                </a:solidFill>
                <a:latin typeface="Meiryo UI" panose="020B0604030504040204" pitchFamily="50" charset="-128"/>
                <a:ea typeface="Meiryo UI" panose="020B0604030504040204" pitchFamily="50" charset="-128"/>
              </a:rPr>
              <a:t>」が対象となったとする。</a:t>
            </a:r>
            <a:endParaRPr kumimoji="1" lang="ja-JP" altLang="en-US" sz="1100" dirty="0" smtClean="0">
              <a:solidFill>
                <a:schemeClr val="tx1"/>
              </a:solidFill>
              <a:latin typeface="Meiryo UI" panose="020B0604030504040204" pitchFamily="50" charset="-128"/>
              <a:ea typeface="Meiryo UI" panose="020B0604030504040204" pitchFamily="50" charset="-128"/>
            </a:endParaRPr>
          </a:p>
        </p:txBody>
      </p:sp>
      <p:cxnSp>
        <p:nvCxnSpPr>
          <p:cNvPr id="34" name="カギ線コネクタ 33"/>
          <p:cNvCxnSpPr>
            <a:stCxn id="12" idx="1"/>
            <a:endCxn id="4" idx="3"/>
          </p:cNvCxnSpPr>
          <p:nvPr/>
        </p:nvCxnSpPr>
        <p:spPr>
          <a:xfrm rot="16200000" flipV="1">
            <a:off x="4367405" y="3048052"/>
            <a:ext cx="303670" cy="1010333"/>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カギ線コネクタ 35"/>
          <p:cNvCxnSpPr>
            <a:stCxn id="13" idx="2"/>
            <a:endCxn id="23" idx="3"/>
          </p:cNvCxnSpPr>
          <p:nvPr/>
        </p:nvCxnSpPr>
        <p:spPr>
          <a:xfrm rot="5400000">
            <a:off x="4165082" y="5081254"/>
            <a:ext cx="1030623" cy="688022"/>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テキスト ボックス 38"/>
          <p:cNvSpPr txBox="1"/>
          <p:nvPr/>
        </p:nvSpPr>
        <p:spPr>
          <a:xfrm>
            <a:off x="3904544" y="2507203"/>
            <a:ext cx="2830014" cy="830997"/>
          </a:xfrm>
          <a:prstGeom prst="rect">
            <a:avLst/>
          </a:prstGeom>
          <a:noFill/>
        </p:spPr>
        <p:txBody>
          <a:bodyPr wrap="square" rtlCol="0">
            <a:spAutoFit/>
          </a:bodyPr>
          <a:lstStyle/>
          <a:p>
            <a:r>
              <a:rPr kumimoji="1" lang="en-US" altLang="ja-JP" sz="1200" dirty="0" smtClean="0">
                <a:latin typeface="Meiryo UI" panose="020B0604030504040204" pitchFamily="50" charset="-128"/>
                <a:ea typeface="Meiryo UI" panose="020B0604030504040204" pitchFamily="50" charset="-128"/>
              </a:rPr>
              <a:t>2. Zip</a:t>
            </a:r>
            <a:r>
              <a:rPr kumimoji="1" lang="ja-JP" altLang="en-US" sz="1200" dirty="0" smtClean="0">
                <a:latin typeface="Meiryo UI" panose="020B0604030504040204" pitchFamily="50" charset="-128"/>
                <a:ea typeface="Meiryo UI" panose="020B0604030504040204" pitchFamily="50" charset="-128"/>
              </a:rPr>
              <a:t>ファイル管理</a:t>
            </a:r>
            <a:r>
              <a:rPr lang="ja-JP" altLang="en-US" sz="1200" dirty="0" smtClean="0">
                <a:latin typeface="Meiryo UI" panose="020B0604030504040204" pitchFamily="50" charset="-128"/>
                <a:ea typeface="Meiryo UI" panose="020B0604030504040204" pitchFamily="50" charset="-128"/>
              </a:rPr>
              <a:t>ワーク</a:t>
            </a:r>
            <a:r>
              <a:rPr kumimoji="1" lang="ja-JP" altLang="en-US" sz="1200" dirty="0" smtClean="0">
                <a:latin typeface="Meiryo UI" panose="020B0604030504040204" pitchFamily="50" charset="-128"/>
                <a:ea typeface="Meiryo UI" panose="020B0604030504040204" pitchFamily="50" charset="-128"/>
              </a:rPr>
              <a:t>テーブルに</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r>
              <a:rPr kumimoji="1" lang="ja-JP" altLang="en-US" sz="1200" dirty="0" smtClean="0">
                <a:latin typeface="Meiryo UI" panose="020B0604030504040204" pitchFamily="50" charset="-128"/>
                <a:ea typeface="Meiryo UI" panose="020B0604030504040204" pitchFamily="50" charset="-128"/>
              </a:rPr>
              <a:t>　　登録されている</a:t>
            </a:r>
            <a:r>
              <a:rPr kumimoji="1" lang="en-US" altLang="ja-JP" sz="1200" dirty="0" smtClean="0">
                <a:latin typeface="Meiryo UI" panose="020B0604030504040204" pitchFamily="50" charset="-128"/>
                <a:ea typeface="Meiryo UI" panose="020B0604030504040204" pitchFamily="50" charset="-128"/>
              </a:rPr>
              <a:t>zip_no</a:t>
            </a:r>
            <a:r>
              <a:rPr kumimoji="1" lang="ja-JP" altLang="en-US" sz="1200" dirty="0" smtClean="0">
                <a:latin typeface="Meiryo UI" panose="020B0604030504040204" pitchFamily="50" charset="-128"/>
                <a:ea typeface="Meiryo UI" panose="020B0604030504040204" pitchFamily="50" charset="-128"/>
              </a:rPr>
              <a:t>と一致する</a:t>
            </a:r>
            <a:endParaRPr kumimoji="1"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　</a:t>
            </a:r>
            <a:r>
              <a:rPr kumimoji="1" lang="ja-JP" altLang="en-US" sz="1200" dirty="0" smtClean="0">
                <a:latin typeface="Meiryo UI" panose="020B0604030504040204" pitchFamily="50" charset="-128"/>
                <a:ea typeface="Meiryo UI" panose="020B0604030504040204" pitchFamily="50" charset="-128"/>
              </a:rPr>
              <a:t>レコードを</a:t>
            </a:r>
            <a:r>
              <a:rPr lang="en-US" altLang="ja-JP" sz="1200" dirty="0" smtClean="0">
                <a:latin typeface="Meiryo UI" panose="020B0604030504040204" pitchFamily="50" charset="-128"/>
                <a:ea typeface="Meiryo UI" panose="020B0604030504040204" pitchFamily="50" charset="-128"/>
              </a:rPr>
              <a:t>Zip</a:t>
            </a:r>
            <a:r>
              <a:rPr lang="ja-JP" altLang="en-US" sz="1200" dirty="0">
                <a:latin typeface="Meiryo UI" panose="020B0604030504040204" pitchFamily="50" charset="-128"/>
                <a:ea typeface="Meiryo UI" panose="020B0604030504040204" pitchFamily="50" charset="-128"/>
              </a:rPr>
              <a:t>ファイル管理</a:t>
            </a:r>
            <a:r>
              <a:rPr lang="ja-JP" altLang="en-US" sz="1200" dirty="0" smtClean="0">
                <a:latin typeface="Meiryo UI" panose="020B0604030504040204" pitchFamily="50" charset="-128"/>
                <a:ea typeface="Meiryo UI" panose="020B0604030504040204" pitchFamily="50" charset="-128"/>
              </a:rPr>
              <a:t>情報</a:t>
            </a:r>
            <a:endParaRPr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　テーブルから削除する。</a:t>
            </a:r>
            <a:endParaRPr kumimoji="1" lang="ja-JP" altLang="en-US" sz="1200" dirty="0">
              <a:latin typeface="Meiryo UI" panose="020B0604030504040204" pitchFamily="50" charset="-128"/>
              <a:ea typeface="Meiryo UI" panose="020B0604030504040204" pitchFamily="50" charset="-128"/>
            </a:endParaRPr>
          </a:p>
        </p:txBody>
      </p:sp>
      <p:sp>
        <p:nvSpPr>
          <p:cNvPr id="40" name="テキスト ボックス 39"/>
          <p:cNvSpPr txBox="1"/>
          <p:nvPr/>
        </p:nvSpPr>
        <p:spPr>
          <a:xfrm>
            <a:off x="5079302" y="5135095"/>
            <a:ext cx="2830014" cy="830997"/>
          </a:xfrm>
          <a:prstGeom prst="rect">
            <a:avLst/>
          </a:prstGeom>
          <a:noFill/>
        </p:spPr>
        <p:txBody>
          <a:bodyPr wrap="square" rtlCol="0">
            <a:spAutoFit/>
          </a:bodyPr>
          <a:lstStyle/>
          <a:p>
            <a:r>
              <a:rPr kumimoji="1" lang="en-US" altLang="ja-JP" sz="1200" dirty="0" smtClean="0">
                <a:latin typeface="Meiryo UI" panose="020B0604030504040204" pitchFamily="50" charset="-128"/>
                <a:ea typeface="Meiryo UI" panose="020B0604030504040204" pitchFamily="50" charset="-128"/>
              </a:rPr>
              <a:t>3. Zip</a:t>
            </a:r>
            <a:r>
              <a:rPr kumimoji="1" lang="ja-JP" altLang="en-US" sz="1200" dirty="0" smtClean="0">
                <a:latin typeface="Meiryo UI" panose="020B0604030504040204" pitchFamily="50" charset="-128"/>
                <a:ea typeface="Meiryo UI" panose="020B0604030504040204" pitchFamily="50" charset="-128"/>
              </a:rPr>
              <a:t>ファイル管理</a:t>
            </a:r>
            <a:r>
              <a:rPr lang="ja-JP" altLang="en-US" sz="1200" dirty="0" smtClean="0">
                <a:latin typeface="Meiryo UI" panose="020B0604030504040204" pitchFamily="50" charset="-128"/>
                <a:ea typeface="Meiryo UI" panose="020B0604030504040204" pitchFamily="50" charset="-128"/>
              </a:rPr>
              <a:t>ワーク</a:t>
            </a:r>
            <a:r>
              <a:rPr kumimoji="1" lang="ja-JP" altLang="en-US" sz="1200" dirty="0" smtClean="0">
                <a:latin typeface="Meiryo UI" panose="020B0604030504040204" pitchFamily="50" charset="-128"/>
                <a:ea typeface="Meiryo UI" panose="020B0604030504040204" pitchFamily="50" charset="-128"/>
              </a:rPr>
              <a:t>テーブルに</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r>
              <a:rPr kumimoji="1" lang="ja-JP" altLang="en-US" sz="1200" dirty="0" smtClean="0">
                <a:latin typeface="Meiryo UI" panose="020B0604030504040204" pitchFamily="50" charset="-128"/>
                <a:ea typeface="Meiryo UI" panose="020B0604030504040204" pitchFamily="50" charset="-128"/>
              </a:rPr>
              <a:t>　　登録されている</a:t>
            </a:r>
            <a:r>
              <a:rPr kumimoji="1" lang="en-US" altLang="ja-JP" sz="1200" dirty="0" smtClean="0">
                <a:latin typeface="Meiryo UI" panose="020B0604030504040204" pitchFamily="50" charset="-128"/>
                <a:ea typeface="Meiryo UI" panose="020B0604030504040204" pitchFamily="50" charset="-128"/>
              </a:rPr>
              <a:t>zip_no</a:t>
            </a:r>
            <a:r>
              <a:rPr kumimoji="1" lang="ja-JP" altLang="en-US" sz="1200" dirty="0" smtClean="0">
                <a:latin typeface="Meiryo UI" panose="020B0604030504040204" pitchFamily="50" charset="-128"/>
                <a:ea typeface="Meiryo UI" panose="020B0604030504040204" pitchFamily="50" charset="-128"/>
              </a:rPr>
              <a:t>と一致する</a:t>
            </a:r>
            <a:endParaRPr kumimoji="1"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　</a:t>
            </a:r>
            <a:r>
              <a:rPr kumimoji="1" lang="ja-JP" altLang="en-US" sz="1200" dirty="0" smtClean="0">
                <a:latin typeface="Meiryo UI" panose="020B0604030504040204" pitchFamily="50" charset="-128"/>
                <a:ea typeface="Meiryo UI" panose="020B0604030504040204" pitchFamily="50" charset="-128"/>
              </a:rPr>
              <a:t>レコードを</a:t>
            </a:r>
            <a:r>
              <a:rPr lang="en-US" altLang="ja-JP" sz="1200" dirty="0" smtClean="0">
                <a:latin typeface="Meiryo UI" panose="020B0604030504040204" pitchFamily="50" charset="-128"/>
                <a:ea typeface="Meiryo UI" panose="020B0604030504040204" pitchFamily="50" charset="-128"/>
              </a:rPr>
              <a:t>MML</a:t>
            </a:r>
            <a:r>
              <a:rPr lang="ja-JP" altLang="en-US" sz="1200" dirty="0" smtClean="0">
                <a:latin typeface="Meiryo UI" panose="020B0604030504040204" pitchFamily="50" charset="-128"/>
                <a:ea typeface="Meiryo UI" panose="020B0604030504040204" pitchFamily="50" charset="-128"/>
              </a:rPr>
              <a:t>ファイル</a:t>
            </a:r>
            <a:r>
              <a:rPr lang="ja-JP" altLang="en-US" sz="1200" dirty="0">
                <a:latin typeface="Meiryo UI" panose="020B0604030504040204" pitchFamily="50" charset="-128"/>
                <a:ea typeface="Meiryo UI" panose="020B0604030504040204" pitchFamily="50" charset="-128"/>
              </a:rPr>
              <a:t>管理</a:t>
            </a:r>
            <a:r>
              <a:rPr lang="ja-JP" altLang="en-US" sz="1200" dirty="0" smtClean="0">
                <a:latin typeface="Meiryo UI" panose="020B0604030504040204" pitchFamily="50" charset="-128"/>
                <a:ea typeface="Meiryo UI" panose="020B0604030504040204" pitchFamily="50" charset="-128"/>
              </a:rPr>
              <a:t>情報</a:t>
            </a:r>
            <a:endParaRPr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　テーブルから削除する。</a:t>
            </a:r>
            <a:endParaRPr kumimoji="1" lang="ja-JP" altLang="en-US"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1838136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524969" y="1678507"/>
            <a:ext cx="8469630" cy="2771775"/>
          </a:xfrm>
          <a:prstGeom prst="rect">
            <a:avLst/>
          </a:prstGeom>
          <a:ln>
            <a:solidFill>
              <a:schemeClr val="tx1"/>
            </a:solidFill>
          </a:ln>
        </p:spPr>
      </p:pic>
      <p:sp>
        <p:nvSpPr>
          <p:cNvPr id="274" name="タイトル 6"/>
          <p:cNvSpPr>
            <a:spLocks noGrp="1"/>
          </p:cNvSpPr>
          <p:nvPr>
            <p:ph type="title"/>
          </p:nvPr>
        </p:nvSpPr>
        <p:spPr>
          <a:xfrm>
            <a:off x="203689" y="285111"/>
            <a:ext cx="9112191" cy="884660"/>
          </a:xfrm>
        </p:spPr>
        <p:txBody>
          <a:bodyPr>
            <a:noAutofit/>
          </a:bodyPr>
          <a:lstStyle/>
          <a:p>
            <a:r>
              <a:rPr lang="ja-JP" altLang="en-US" sz="1800" b="1" dirty="0">
                <a:latin typeface="Meiryo UI" panose="020B0604030504040204" pitchFamily="50" charset="-128"/>
                <a:ea typeface="Meiryo UI" panose="020B0604030504040204" pitchFamily="50" charset="-128"/>
              </a:rPr>
              <a:t>取込前確認フローの追加　</a:t>
            </a:r>
            <a:r>
              <a:rPr lang="en-US" altLang="ja-JP" sz="1800" b="1" dirty="0">
                <a:latin typeface="Meiryo UI" panose="020B0604030504040204" pitchFamily="50" charset="-128"/>
                <a:ea typeface="Meiryo UI" panose="020B0604030504040204" pitchFamily="50" charset="-128"/>
              </a:rPr>
              <a:t>-MML</a:t>
            </a:r>
            <a:r>
              <a:rPr lang="ja-JP" altLang="en-US" sz="1800" b="1" dirty="0">
                <a:latin typeface="Meiryo UI" panose="020B0604030504040204" pitchFamily="50" charset="-128"/>
                <a:ea typeface="Meiryo UI" panose="020B0604030504040204" pitchFamily="50" charset="-128"/>
              </a:rPr>
              <a:t>ファイル</a:t>
            </a:r>
            <a:r>
              <a:rPr lang="ja-JP" altLang="en-US" sz="1800" b="1" dirty="0" smtClean="0">
                <a:latin typeface="Meiryo UI" panose="020B0604030504040204" pitchFamily="50" charset="-128"/>
                <a:ea typeface="Meiryo UI" panose="020B0604030504040204" pitchFamily="50" charset="-128"/>
              </a:rPr>
              <a:t>読込対象の特定</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ファイル読込処理は受託領域から患者情報を取り込む処理のため、二次利用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と同様の取込前確認フローが必要となる。取込対象の</a:t>
            </a:r>
            <a:r>
              <a:rPr lang="en-US" altLang="ja-JP" dirty="0" smtClean="0">
                <a:latin typeface="Meiryo UI" panose="020B0604030504040204" pitchFamily="50" charset="-128"/>
                <a:ea typeface="Meiryo UI" panose="020B0604030504040204" pitchFamily="50" charset="-128"/>
              </a:rPr>
              <a:t>MML</a:t>
            </a:r>
            <a:r>
              <a:rPr lang="ja-JP" altLang="en-US" dirty="0">
                <a:latin typeface="Meiryo UI" panose="020B0604030504040204" pitchFamily="50" charset="-128"/>
                <a:ea typeface="Meiryo UI" panose="020B0604030504040204" pitchFamily="50" charset="-128"/>
              </a:rPr>
              <a:t>ファイル</a:t>
            </a:r>
            <a:r>
              <a:rPr lang="ja-JP" altLang="en-US" dirty="0" smtClean="0">
                <a:latin typeface="Meiryo UI" panose="020B0604030504040204" pitchFamily="50" charset="-128"/>
                <a:ea typeface="Meiryo UI" panose="020B0604030504040204" pitchFamily="50" charset="-128"/>
              </a:rPr>
              <a:t>は二次利用</a:t>
            </a:r>
            <a:r>
              <a:rPr lang="en-US" altLang="ja-JP" dirty="0" smtClean="0">
                <a:latin typeface="Meiryo UI" panose="020B0604030504040204" pitchFamily="50" charset="-128"/>
                <a:ea typeface="Meiryo UI" panose="020B0604030504040204" pitchFamily="50" charset="-128"/>
              </a:rPr>
              <a:t>DB</a:t>
            </a:r>
            <a:r>
              <a:rPr lang="ja-JP" altLang="en-US" dirty="0">
                <a:latin typeface="Meiryo UI" panose="020B0604030504040204" pitchFamily="50" charset="-128"/>
                <a:ea typeface="Meiryo UI" panose="020B0604030504040204" pitchFamily="50" charset="-128"/>
              </a:rPr>
              <a:t>反映</a:t>
            </a:r>
            <a:r>
              <a:rPr lang="ja-JP" altLang="en-US" dirty="0" smtClean="0">
                <a:latin typeface="Meiryo UI" panose="020B0604030504040204" pitchFamily="50" charset="-128"/>
                <a:ea typeface="Meiryo UI" panose="020B0604030504040204" pitchFamily="50" charset="-128"/>
              </a:rPr>
              <a:t>処理後の</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ファイル管理テーブルのステータスフラグで管理されている。</a:t>
            </a:r>
            <a:endParaRPr lang="en-US" altLang="ja-JP" dirty="0">
              <a:latin typeface="Meiryo UI" panose="020B0604030504040204" pitchFamily="50" charset="-128"/>
              <a:ea typeface="Meiryo UI" panose="020B0604030504040204" pitchFamily="50" charset="-128"/>
            </a:endParaRPr>
          </a:p>
        </p:txBody>
      </p:sp>
      <p:sp>
        <p:nvSpPr>
          <p:cNvPr id="8" name="正方形/長方形 7"/>
          <p:cNvSpPr/>
          <p:nvPr/>
        </p:nvSpPr>
        <p:spPr>
          <a:xfrm>
            <a:off x="614364" y="1720463"/>
            <a:ext cx="977234" cy="1443237"/>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61EBE4BB-1024-673B-5C0D-CC916CF06357}"/>
              </a:ext>
            </a:extLst>
          </p:cNvPr>
          <p:cNvSpPr/>
          <p:nvPr/>
        </p:nvSpPr>
        <p:spPr>
          <a:xfrm>
            <a:off x="742923" y="1498136"/>
            <a:ext cx="720117" cy="253916"/>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1050" dirty="0" smtClean="0">
                <a:solidFill>
                  <a:schemeClr val="tx2">
                    <a:lumMod val="75000"/>
                    <a:lumOff val="25000"/>
                  </a:schemeClr>
                </a:solidFill>
              </a:rPr>
              <a:t>NAS</a:t>
            </a:r>
            <a:endParaRPr kumimoji="1" lang="ja-JP" altLang="en-US" sz="1050" dirty="0">
              <a:solidFill>
                <a:schemeClr val="tx2">
                  <a:lumMod val="75000"/>
                  <a:lumOff val="25000"/>
                </a:schemeClr>
              </a:solidFill>
            </a:endParaRPr>
          </a:p>
        </p:txBody>
      </p:sp>
      <p:graphicFrame>
        <p:nvGraphicFramePr>
          <p:cNvPr id="3" name="表 2"/>
          <p:cNvGraphicFramePr>
            <a:graphicFrameLocks noGrp="1"/>
          </p:cNvGraphicFramePr>
          <p:nvPr>
            <p:extLst/>
          </p:nvPr>
        </p:nvGraphicFramePr>
        <p:xfrm>
          <a:off x="524969" y="4663043"/>
          <a:ext cx="5257993" cy="1706880"/>
        </p:xfrm>
        <a:graphic>
          <a:graphicData uri="http://schemas.openxmlformats.org/drawingml/2006/table">
            <a:tbl>
              <a:tblPr firstRow="1" bandRow="1">
                <a:tableStyleId>{5940675A-B579-460E-94D1-54222C63F5DA}</a:tableStyleId>
              </a:tblPr>
              <a:tblGrid>
                <a:gridCol w="5257993">
                  <a:extLst>
                    <a:ext uri="{9D8B030D-6E8A-4147-A177-3AD203B41FA5}">
                      <a16:colId xmlns:a16="http://schemas.microsoft.com/office/drawing/2014/main" val="4125052017"/>
                    </a:ext>
                  </a:extLst>
                </a:gridCol>
              </a:tblGrid>
              <a:tr h="0">
                <a:tc>
                  <a:txBody>
                    <a:bodyPr/>
                    <a:lstStyle/>
                    <a:p>
                      <a:r>
                        <a:rPr lang="en-US" altLang="ja-JP" sz="1200" u="none" dirty="0" smtClean="0">
                          <a:latin typeface="Meiryo UI" panose="020B0604030504040204" pitchFamily="50" charset="-128"/>
                          <a:ea typeface="Meiryo UI" panose="020B0604030504040204" pitchFamily="50" charset="-128"/>
                        </a:rPr>
                        <a:t>5.MML</a:t>
                      </a:r>
                      <a:r>
                        <a:rPr lang="ja-JP" altLang="en-US" sz="1200" u="none" dirty="0" smtClean="0">
                          <a:latin typeface="Meiryo UI" panose="020B0604030504040204" pitchFamily="50" charset="-128"/>
                          <a:ea typeface="Meiryo UI" panose="020B0604030504040204" pitchFamily="50" charset="-128"/>
                        </a:rPr>
                        <a:t>ファイル読込処理</a:t>
                      </a:r>
                      <a:endParaRPr kumimoji="1" lang="ja-JP" altLang="en-US" sz="1200" u="none" dirty="0">
                        <a:solidFill>
                          <a:schemeClr val="accent2">
                            <a:lumMod val="20000"/>
                            <a:lumOff val="80000"/>
                          </a:schemeClr>
                        </a:solidFill>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508131005"/>
                  </a:ext>
                </a:extLst>
              </a:tr>
              <a:tr h="241444">
                <a:tc>
                  <a:txBody>
                    <a:bodyPr/>
                    <a:lstStyle/>
                    <a:p>
                      <a:r>
                        <a:rPr lang="en-US" altLang="ja-JP" sz="1100" dirty="0" smtClean="0">
                          <a:latin typeface="Meiryo UI" panose="020B0604030504040204" pitchFamily="50" charset="-128"/>
                          <a:ea typeface="Meiryo UI" panose="020B0604030504040204" pitchFamily="50" charset="-128"/>
                        </a:rPr>
                        <a:t>5.1. </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ファイル管理テーブルでステータスフラグが</a:t>
                      </a:r>
                      <a:r>
                        <a:rPr kumimoji="1" lang="en-US" altLang="ja-JP" sz="1100" dirty="0" smtClean="0">
                          <a:latin typeface="Meiryo UI" panose="020B0604030504040204" pitchFamily="50" charset="-128"/>
                          <a:ea typeface="Meiryo UI" panose="020B0604030504040204" pitchFamily="50" charset="-128"/>
                        </a:rPr>
                        <a:t>0</a:t>
                      </a:r>
                    </a:p>
                    <a:p>
                      <a:r>
                        <a:rPr kumimoji="1" lang="ja-JP" altLang="en-US" sz="1100" dirty="0" smtClean="0">
                          <a:latin typeface="Meiryo UI" panose="020B0604030504040204" pitchFamily="50" charset="-128"/>
                          <a:ea typeface="Meiryo UI" panose="020B0604030504040204" pitchFamily="50" charset="-128"/>
                        </a:rPr>
                        <a:t>　　　（ファイル読込未済）となっている</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ファイルの一覧を取得する。</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5.2. </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5.1</a:t>
                      </a:r>
                      <a:r>
                        <a:rPr lang="ja-JP" altLang="en-US" sz="1100" dirty="0" smtClean="0">
                          <a:latin typeface="Meiryo UI" panose="020B0604030504040204" pitchFamily="50" charset="-128"/>
                          <a:ea typeface="Meiryo UI" panose="020B0604030504040204" pitchFamily="50" charset="-128"/>
                        </a:rPr>
                        <a:t>」で取得した処理対象の</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ファイルを読み込む。</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5.3. </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ファイルの読み込み結果を</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ファイル個別取込結果テーブルに登録する。</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5.4. MML</a:t>
                      </a:r>
                      <a:r>
                        <a:rPr lang="ja-JP" altLang="en-US" sz="1100" dirty="0" smtClean="0">
                          <a:latin typeface="Meiryo UI" panose="020B0604030504040204" pitchFamily="50" charset="-128"/>
                          <a:ea typeface="Meiryo UI" panose="020B0604030504040204" pitchFamily="50" charset="-128"/>
                        </a:rPr>
                        <a:t>ファイル読込が正常終了した場合は、</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MML</a:t>
                      </a:r>
                      <a:r>
                        <a:rPr lang="ja-JP" altLang="en-US" sz="1100" dirty="0" smtClean="0">
                          <a:latin typeface="Meiryo UI" panose="020B0604030504040204" pitchFamily="50" charset="-128"/>
                          <a:ea typeface="Meiryo UI" panose="020B0604030504040204" pitchFamily="50" charset="-128"/>
                        </a:rPr>
                        <a:t>ファイル管理テーブルのステータスフラグを</a:t>
                      </a:r>
                      <a:r>
                        <a:rPr lang="en-US" altLang="ja-JP" sz="1100" dirty="0" smtClean="0">
                          <a:latin typeface="Meiryo UI" panose="020B0604030504040204" pitchFamily="50" charset="-128"/>
                          <a:ea typeface="Meiryo UI" panose="020B0604030504040204" pitchFamily="50" charset="-128"/>
                        </a:rPr>
                        <a:t>1</a:t>
                      </a:r>
                      <a:r>
                        <a:rPr lang="ja-JP" altLang="en-US" sz="1100" dirty="0" smtClean="0">
                          <a:latin typeface="Meiryo UI" panose="020B0604030504040204" pitchFamily="50" charset="-128"/>
                          <a:ea typeface="Meiryo UI" panose="020B0604030504040204" pitchFamily="50" charset="-128"/>
                        </a:rPr>
                        <a:t>（ファイル読込済み）に、</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異常終了した場合は</a:t>
                      </a:r>
                      <a:r>
                        <a:rPr lang="en-US" altLang="ja-JP" sz="1100" dirty="0" smtClean="0">
                          <a:latin typeface="Meiryo UI" panose="020B0604030504040204" pitchFamily="50" charset="-128"/>
                          <a:ea typeface="Meiryo UI" panose="020B0604030504040204" pitchFamily="50" charset="-128"/>
                        </a:rPr>
                        <a:t>9</a:t>
                      </a:r>
                      <a:r>
                        <a:rPr lang="ja-JP" altLang="en-US" sz="1100" dirty="0" smtClean="0">
                          <a:latin typeface="Meiryo UI" panose="020B0604030504040204" pitchFamily="50" charset="-128"/>
                          <a:ea typeface="Meiryo UI" panose="020B0604030504040204" pitchFamily="50" charset="-128"/>
                        </a:rPr>
                        <a:t>（ファイル読込エラー）に更新する。</a:t>
                      </a:r>
                      <a:endParaRPr lang="en-US" altLang="ja-JP" sz="1100" dirty="0" smtClean="0">
                        <a:latin typeface="Meiryo UI" panose="020B0604030504040204" pitchFamily="50" charset="-128"/>
                        <a:ea typeface="Meiryo UI" panose="020B0604030504040204" pitchFamily="50" charset="-128"/>
                      </a:endParaRPr>
                    </a:p>
                    <a:p>
                      <a:endParaRPr kumimoji="1" lang="ja-JP" altLang="en-US"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70016032"/>
                  </a:ext>
                </a:extLst>
              </a:tr>
            </a:tbl>
          </a:graphicData>
        </a:graphic>
      </p:graphicFrame>
      <p:sp>
        <p:nvSpPr>
          <p:cNvPr id="10" name="線吹き出し 1 (枠付き) 9"/>
          <p:cNvSpPr/>
          <p:nvPr/>
        </p:nvSpPr>
        <p:spPr>
          <a:xfrm>
            <a:off x="7180027" y="1598212"/>
            <a:ext cx="2612263" cy="837716"/>
          </a:xfrm>
          <a:prstGeom prst="borderCallout1">
            <a:avLst>
              <a:gd name="adj1" fmla="val 100523"/>
              <a:gd name="adj2" fmla="val 10672"/>
              <a:gd name="adj3" fmla="val 229235"/>
              <a:gd name="adj4" fmla="val 7059"/>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a:solidFill>
                  <a:srgbClr val="FF0000"/>
                </a:solidFill>
                <a:latin typeface="Meiryo UI" panose="020B0604030504040204" pitchFamily="50" charset="-128"/>
                <a:ea typeface="Meiryo UI" panose="020B0604030504040204" pitchFamily="50" charset="-128"/>
              </a:rPr>
              <a:t>受託領域から認定領域へ患者情報</a:t>
            </a:r>
            <a:r>
              <a:rPr lang="ja-JP" altLang="en-US" sz="1200" dirty="0" smtClean="0">
                <a:solidFill>
                  <a:srgbClr val="FF0000"/>
                </a:solidFill>
                <a:latin typeface="Meiryo UI" panose="020B0604030504040204" pitchFamily="50" charset="-128"/>
                <a:ea typeface="Meiryo UI" panose="020B0604030504040204" pitchFamily="50" charset="-128"/>
              </a:rPr>
              <a:t>を</a:t>
            </a:r>
            <a:endParaRPr lang="en-US" altLang="ja-JP" sz="1200" dirty="0" smtClean="0">
              <a:solidFill>
                <a:srgbClr val="FF0000"/>
              </a:solidFill>
              <a:latin typeface="Meiryo UI" panose="020B0604030504040204" pitchFamily="50" charset="-128"/>
              <a:ea typeface="Meiryo UI" panose="020B0604030504040204" pitchFamily="50" charset="-128"/>
            </a:endParaRPr>
          </a:p>
          <a:p>
            <a:r>
              <a:rPr lang="ja-JP" altLang="en-US" sz="1200" dirty="0" smtClean="0">
                <a:solidFill>
                  <a:srgbClr val="FF0000"/>
                </a:solidFill>
                <a:latin typeface="Meiryo UI" panose="020B0604030504040204" pitchFamily="50" charset="-128"/>
                <a:ea typeface="Meiryo UI" panose="020B0604030504040204" pitchFamily="50" charset="-128"/>
              </a:rPr>
              <a:t>連携</a:t>
            </a:r>
            <a:r>
              <a:rPr lang="ja-JP" altLang="en-US" sz="1200" dirty="0">
                <a:solidFill>
                  <a:srgbClr val="FF0000"/>
                </a:solidFill>
                <a:latin typeface="Meiryo UI" panose="020B0604030504040204" pitchFamily="50" charset="-128"/>
                <a:ea typeface="Meiryo UI" panose="020B0604030504040204" pitchFamily="50" charset="-128"/>
              </a:rPr>
              <a:t>する処理のため</a:t>
            </a:r>
            <a:r>
              <a:rPr lang="ja-JP" altLang="en-US" sz="1200" dirty="0" smtClean="0">
                <a:solidFill>
                  <a:srgbClr val="FF0000"/>
                </a:solidFill>
                <a:latin typeface="Meiryo UI" panose="020B0604030504040204" pitchFamily="50" charset="-128"/>
                <a:ea typeface="Meiryo UI" panose="020B0604030504040204" pitchFamily="50" charset="-128"/>
              </a:rPr>
              <a:t>、二次</a:t>
            </a:r>
            <a:r>
              <a:rPr lang="ja-JP" altLang="en-US" sz="1200" dirty="0">
                <a:solidFill>
                  <a:srgbClr val="FF0000"/>
                </a:solidFill>
                <a:latin typeface="Meiryo UI" panose="020B0604030504040204" pitchFamily="50" charset="-128"/>
                <a:ea typeface="Meiryo UI" panose="020B0604030504040204" pitchFamily="50" charset="-128"/>
              </a:rPr>
              <a:t>利用</a:t>
            </a:r>
            <a:r>
              <a:rPr lang="en-US" altLang="ja-JP" sz="1200" dirty="0">
                <a:solidFill>
                  <a:srgbClr val="FF0000"/>
                </a:solidFill>
                <a:latin typeface="Meiryo UI" panose="020B0604030504040204" pitchFamily="50" charset="-128"/>
                <a:ea typeface="Meiryo UI" panose="020B0604030504040204" pitchFamily="50" charset="-128"/>
              </a:rPr>
              <a:t>DB</a:t>
            </a:r>
            <a:r>
              <a:rPr lang="ja-JP" altLang="en-US" sz="1200" dirty="0" smtClean="0">
                <a:solidFill>
                  <a:srgbClr val="FF0000"/>
                </a:solidFill>
                <a:latin typeface="Meiryo UI" panose="020B0604030504040204" pitchFamily="50" charset="-128"/>
                <a:ea typeface="Meiryo UI" panose="020B0604030504040204" pitchFamily="50" charset="-128"/>
              </a:rPr>
              <a:t>と</a:t>
            </a:r>
            <a:endParaRPr lang="en-US" altLang="ja-JP" sz="1200" dirty="0" smtClean="0">
              <a:solidFill>
                <a:srgbClr val="FF0000"/>
              </a:solidFill>
              <a:latin typeface="Meiryo UI" panose="020B0604030504040204" pitchFamily="50" charset="-128"/>
              <a:ea typeface="Meiryo UI" panose="020B0604030504040204" pitchFamily="50" charset="-128"/>
            </a:endParaRPr>
          </a:p>
          <a:p>
            <a:r>
              <a:rPr lang="ja-JP" altLang="en-US" sz="1200" dirty="0" smtClean="0">
                <a:solidFill>
                  <a:srgbClr val="FF0000"/>
                </a:solidFill>
                <a:latin typeface="Meiryo UI" panose="020B0604030504040204" pitchFamily="50" charset="-128"/>
                <a:ea typeface="Meiryo UI" panose="020B0604030504040204" pitchFamily="50" charset="-128"/>
              </a:rPr>
              <a:t>同様</a:t>
            </a:r>
            <a:r>
              <a:rPr lang="ja-JP" altLang="en-US" sz="1200" dirty="0">
                <a:solidFill>
                  <a:srgbClr val="FF0000"/>
                </a:solidFill>
                <a:latin typeface="Meiryo UI" panose="020B0604030504040204" pitchFamily="50" charset="-128"/>
                <a:ea typeface="Meiryo UI" panose="020B0604030504040204" pitchFamily="50" charset="-128"/>
              </a:rPr>
              <a:t>の取込前確認フローが必要</a:t>
            </a:r>
          </a:p>
        </p:txBody>
      </p:sp>
      <p:sp>
        <p:nvSpPr>
          <p:cNvPr id="12" name="正方形/長方形 11"/>
          <p:cNvSpPr/>
          <p:nvPr/>
        </p:nvSpPr>
        <p:spPr>
          <a:xfrm>
            <a:off x="7044856" y="3455254"/>
            <a:ext cx="985962" cy="360235"/>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3" name="正方形/長方形 12"/>
          <p:cNvSpPr/>
          <p:nvPr/>
        </p:nvSpPr>
        <p:spPr>
          <a:xfrm>
            <a:off x="571560" y="4965868"/>
            <a:ext cx="4188224" cy="360235"/>
          </a:xfrm>
          <a:prstGeom prst="rect">
            <a:avLst/>
          </a:prstGeom>
          <a:noFill/>
          <a:ln w="127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4" name="線吹き出し 1 (枠付き) 13"/>
          <p:cNvSpPr/>
          <p:nvPr/>
        </p:nvSpPr>
        <p:spPr>
          <a:xfrm>
            <a:off x="5949153" y="4628579"/>
            <a:ext cx="3532918" cy="839925"/>
          </a:xfrm>
          <a:prstGeom prst="borderCallout1">
            <a:avLst>
              <a:gd name="adj1" fmla="val 35980"/>
              <a:gd name="adj2" fmla="val -286"/>
              <a:gd name="adj3" fmla="val 61018"/>
              <a:gd name="adj4" fmla="val -33142"/>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rgbClr val="FF0000"/>
                </a:solidFill>
                <a:latin typeface="Meiryo UI" panose="020B0604030504040204" pitchFamily="50" charset="-128"/>
                <a:ea typeface="Meiryo UI" panose="020B0604030504040204" pitchFamily="50" charset="-128"/>
              </a:rPr>
              <a:t>取り込む対象となる</a:t>
            </a:r>
            <a:r>
              <a:rPr lang="en-US" altLang="ja-JP" sz="1200" dirty="0" smtClean="0">
                <a:solidFill>
                  <a:srgbClr val="FF0000"/>
                </a:solidFill>
                <a:latin typeface="Meiryo UI" panose="020B0604030504040204" pitchFamily="50" charset="-128"/>
                <a:ea typeface="Meiryo UI" panose="020B0604030504040204" pitchFamily="50" charset="-128"/>
              </a:rPr>
              <a:t>MML</a:t>
            </a:r>
            <a:r>
              <a:rPr lang="ja-JP" altLang="en-US" sz="1200" dirty="0" smtClean="0">
                <a:solidFill>
                  <a:srgbClr val="FF0000"/>
                </a:solidFill>
                <a:latin typeface="Meiryo UI" panose="020B0604030504040204" pitchFamily="50" charset="-128"/>
                <a:ea typeface="Meiryo UI" panose="020B0604030504040204" pitchFamily="50" charset="-128"/>
              </a:rPr>
              <a:t>ファイルの条件は、二次利用</a:t>
            </a:r>
            <a:r>
              <a:rPr lang="en-US" altLang="ja-JP" sz="1200" dirty="0" smtClean="0">
                <a:solidFill>
                  <a:srgbClr val="FF0000"/>
                </a:solidFill>
                <a:latin typeface="Meiryo UI" panose="020B0604030504040204" pitchFamily="50" charset="-128"/>
                <a:ea typeface="Meiryo UI" panose="020B0604030504040204" pitchFamily="50" charset="-128"/>
              </a:rPr>
              <a:t>DB</a:t>
            </a:r>
            <a:r>
              <a:rPr lang="ja-JP" altLang="en-US" sz="1200" dirty="0" smtClean="0">
                <a:solidFill>
                  <a:srgbClr val="FF0000"/>
                </a:solidFill>
                <a:latin typeface="Meiryo UI" panose="020B0604030504040204" pitchFamily="50" charset="-128"/>
                <a:ea typeface="Meiryo UI" panose="020B0604030504040204" pitchFamily="50" charset="-128"/>
              </a:rPr>
              <a:t>反映処理により</a:t>
            </a:r>
            <a:r>
              <a:rPr lang="en-US" altLang="ja-JP" sz="1200" dirty="0" smtClean="0">
                <a:solidFill>
                  <a:srgbClr val="FF0000"/>
                </a:solidFill>
                <a:latin typeface="Meiryo UI" panose="020B0604030504040204" pitchFamily="50" charset="-128"/>
                <a:ea typeface="Meiryo UI" panose="020B0604030504040204" pitchFamily="50" charset="-128"/>
              </a:rPr>
              <a:t>MML</a:t>
            </a:r>
            <a:r>
              <a:rPr lang="ja-JP" altLang="en-US" sz="1200" dirty="0" smtClean="0">
                <a:solidFill>
                  <a:srgbClr val="FF0000"/>
                </a:solidFill>
                <a:latin typeface="Meiryo UI" panose="020B0604030504040204" pitchFamily="50" charset="-128"/>
                <a:ea typeface="Meiryo UI" panose="020B0604030504040204" pitchFamily="50" charset="-128"/>
              </a:rPr>
              <a:t>ファイル管理テーブルのステータスフラグが</a:t>
            </a:r>
            <a:r>
              <a:rPr lang="en-US" altLang="ja-JP" sz="1200" dirty="0" smtClean="0">
                <a:solidFill>
                  <a:srgbClr val="FF0000"/>
                </a:solidFill>
                <a:latin typeface="Meiryo UI" panose="020B0604030504040204" pitchFamily="50" charset="-128"/>
                <a:ea typeface="Meiryo UI" panose="020B0604030504040204" pitchFamily="50" charset="-128"/>
              </a:rPr>
              <a:t>0</a:t>
            </a:r>
            <a:r>
              <a:rPr lang="ja-JP" altLang="en-US" sz="1200" dirty="0" smtClean="0">
                <a:solidFill>
                  <a:srgbClr val="FF0000"/>
                </a:solidFill>
                <a:latin typeface="Meiryo UI" panose="020B0604030504040204" pitchFamily="50" charset="-128"/>
                <a:ea typeface="Meiryo UI" panose="020B0604030504040204" pitchFamily="50" charset="-128"/>
              </a:rPr>
              <a:t>となっていること。</a:t>
            </a:r>
            <a:endParaRPr lang="ja-JP" altLang="en-US" sz="1200" dirty="0">
              <a:solidFill>
                <a:srgbClr val="FF0000"/>
              </a:solidFill>
              <a:latin typeface="Meiryo UI" panose="020B0604030504040204" pitchFamily="50" charset="-128"/>
              <a:ea typeface="Meiryo UI" panose="020B0604030504040204" pitchFamily="50" charset="-128"/>
            </a:endParaRPr>
          </a:p>
        </p:txBody>
      </p:sp>
      <p:cxnSp>
        <p:nvCxnSpPr>
          <p:cNvPr id="16" name="直線コネクタ 15"/>
          <p:cNvCxnSpPr/>
          <p:nvPr/>
        </p:nvCxnSpPr>
        <p:spPr>
          <a:xfrm flipH="1" flipV="1">
            <a:off x="5627873" y="3315820"/>
            <a:ext cx="310178" cy="164319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 name="正方形/長方形 16"/>
          <p:cNvSpPr/>
          <p:nvPr/>
        </p:nvSpPr>
        <p:spPr>
          <a:xfrm>
            <a:off x="5128982" y="3097719"/>
            <a:ext cx="1351331" cy="218101"/>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21" name="線吹き出し 1 (枠付き) 20"/>
          <p:cNvSpPr/>
          <p:nvPr/>
        </p:nvSpPr>
        <p:spPr>
          <a:xfrm>
            <a:off x="5949153" y="5545232"/>
            <a:ext cx="3532918" cy="839925"/>
          </a:xfrm>
          <a:prstGeom prst="borderCallout1">
            <a:avLst>
              <a:gd name="adj1" fmla="val 35980"/>
              <a:gd name="adj2" fmla="val -286"/>
              <a:gd name="adj3" fmla="val 52498"/>
              <a:gd name="adj4" fmla="val -28641"/>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rgbClr val="FF0000"/>
                </a:solidFill>
                <a:latin typeface="Meiryo UI" panose="020B0604030504040204" pitchFamily="50" charset="-128"/>
                <a:ea typeface="Meiryo UI" panose="020B0604030504040204" pitchFamily="50" charset="-128"/>
              </a:rPr>
              <a:t>MML</a:t>
            </a:r>
            <a:r>
              <a:rPr lang="ja-JP" altLang="en-US" sz="1200" dirty="0" smtClean="0">
                <a:solidFill>
                  <a:srgbClr val="FF0000"/>
                </a:solidFill>
                <a:latin typeface="Meiryo UI" panose="020B0604030504040204" pitchFamily="50" charset="-128"/>
                <a:ea typeface="Meiryo UI" panose="020B0604030504040204" pitchFamily="50" charset="-128"/>
              </a:rPr>
              <a:t>個別取込結果テーブルに登録されている</a:t>
            </a:r>
            <a:r>
              <a:rPr lang="en-US" altLang="ja-JP" sz="1200" dirty="0" smtClean="0">
                <a:solidFill>
                  <a:srgbClr val="FF0000"/>
                </a:solidFill>
                <a:latin typeface="Meiryo UI" panose="020B0604030504040204" pitchFamily="50" charset="-128"/>
                <a:ea typeface="Meiryo UI" panose="020B0604030504040204" pitchFamily="50" charset="-128"/>
              </a:rPr>
              <a:t>MML</a:t>
            </a:r>
            <a:r>
              <a:rPr lang="ja-JP" altLang="en-US" sz="1200" dirty="0" smtClean="0">
                <a:solidFill>
                  <a:srgbClr val="FF0000"/>
                </a:solidFill>
                <a:latin typeface="Meiryo UI" panose="020B0604030504040204" pitchFamily="50" charset="-128"/>
                <a:ea typeface="Meiryo UI" panose="020B0604030504040204" pitchFamily="50" charset="-128"/>
              </a:rPr>
              <a:t>ファイルの条件は、</a:t>
            </a:r>
            <a:r>
              <a:rPr lang="en-US" altLang="ja-JP" sz="1200" dirty="0" smtClean="0">
                <a:solidFill>
                  <a:srgbClr val="FF0000"/>
                </a:solidFill>
                <a:latin typeface="Meiryo UI" panose="020B0604030504040204" pitchFamily="50" charset="-128"/>
                <a:ea typeface="Meiryo UI" panose="020B0604030504040204" pitchFamily="50" charset="-128"/>
              </a:rPr>
              <a:t>MML</a:t>
            </a:r>
            <a:r>
              <a:rPr lang="ja-JP" altLang="en-US" sz="1200" dirty="0" smtClean="0">
                <a:solidFill>
                  <a:srgbClr val="FF0000"/>
                </a:solidFill>
                <a:latin typeface="Meiryo UI" panose="020B0604030504040204" pitchFamily="50" charset="-128"/>
                <a:ea typeface="Meiryo UI" panose="020B0604030504040204" pitchFamily="50" charset="-128"/>
              </a:rPr>
              <a:t>ファイル管理テーブルのステータスフラグが</a:t>
            </a:r>
            <a:r>
              <a:rPr lang="en-US" altLang="ja-JP" sz="1200" dirty="0" smtClean="0">
                <a:solidFill>
                  <a:srgbClr val="FF0000"/>
                </a:solidFill>
                <a:latin typeface="Meiryo UI" panose="020B0604030504040204" pitchFamily="50" charset="-128"/>
                <a:ea typeface="Meiryo UI" panose="020B0604030504040204" pitchFamily="50" charset="-128"/>
              </a:rPr>
              <a:t>1</a:t>
            </a:r>
            <a:r>
              <a:rPr lang="ja-JP" altLang="en-US" sz="1200" dirty="0" smtClean="0">
                <a:solidFill>
                  <a:srgbClr val="FF0000"/>
                </a:solidFill>
                <a:latin typeface="Meiryo UI" panose="020B0604030504040204" pitchFamily="50" charset="-128"/>
                <a:ea typeface="Meiryo UI" panose="020B0604030504040204" pitchFamily="50" charset="-128"/>
              </a:rPr>
              <a:t>となっていること。</a:t>
            </a:r>
            <a:endParaRPr lang="ja-JP" altLang="en-US" sz="1200" dirty="0">
              <a:solidFill>
                <a:srgbClr val="FF0000"/>
              </a:solidFill>
              <a:latin typeface="Meiryo UI" panose="020B0604030504040204" pitchFamily="50" charset="-128"/>
              <a:ea typeface="Meiryo UI" panose="020B0604030504040204" pitchFamily="50" charset="-128"/>
            </a:endParaRPr>
          </a:p>
        </p:txBody>
      </p:sp>
      <p:sp>
        <p:nvSpPr>
          <p:cNvPr id="22" name="正方形/長方形 21"/>
          <p:cNvSpPr/>
          <p:nvPr/>
        </p:nvSpPr>
        <p:spPr>
          <a:xfrm>
            <a:off x="571560" y="5679445"/>
            <a:ext cx="4366200" cy="476093"/>
          </a:xfrm>
          <a:prstGeom prst="rect">
            <a:avLst/>
          </a:prstGeom>
          <a:noFill/>
          <a:ln w="127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2566572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831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rotWithShape="1">
          <a:blip r:embed="rId2"/>
          <a:srcRect l="1291" t="20613" r="16329" b="8172"/>
          <a:stretch/>
        </p:blipFill>
        <p:spPr>
          <a:xfrm>
            <a:off x="443808" y="1827416"/>
            <a:ext cx="9038263" cy="4394983"/>
          </a:xfrm>
          <a:prstGeom prst="rect">
            <a:avLst/>
          </a:prstGeom>
          <a:ln>
            <a:solidFill>
              <a:schemeClr val="tx1"/>
            </a:solidFill>
          </a:ln>
        </p:spPr>
      </p:pic>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エラー患者データ作成処理の</a:t>
            </a:r>
            <a:r>
              <a:rPr lang="ja-JP" altLang="en-US" sz="1800" b="1" dirty="0">
                <a:latin typeface="Meiryo UI" panose="020B0604030504040204" pitchFamily="50" charset="-128"/>
                <a:ea typeface="Meiryo UI" panose="020B0604030504040204" pitchFamily="50" charset="-128"/>
              </a:rPr>
              <a:t>確認</a:t>
            </a:r>
            <a:r>
              <a:rPr lang="ja-JP" altLang="en-US" sz="1800" b="1" dirty="0" smtClean="0">
                <a:latin typeface="Meiryo UI" panose="020B0604030504040204" pitchFamily="50" charset="-128"/>
                <a:ea typeface="Meiryo UI" panose="020B0604030504040204" pitchFamily="50" charset="-128"/>
              </a:rPr>
              <a:t>結果報告書</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エラー患者情報作成</a:t>
            </a:r>
            <a:r>
              <a:rPr lang="ja-JP" altLang="en-US" dirty="0">
                <a:latin typeface="Meiryo UI" panose="020B0604030504040204" pitchFamily="50" charset="-128"/>
                <a:ea typeface="Meiryo UI" panose="020B0604030504040204" pitchFamily="50" charset="-128"/>
              </a:rPr>
              <a:t>処理</a:t>
            </a:r>
            <a:r>
              <a:rPr lang="ja-JP" altLang="en-US" dirty="0" smtClean="0">
                <a:latin typeface="Meiryo UI" panose="020B0604030504040204" pitchFamily="50" charset="-128"/>
                <a:ea typeface="Meiryo UI" panose="020B0604030504040204" pitchFamily="50" charset="-128"/>
              </a:rPr>
              <a:t>の確認結果報告書の形式は</a:t>
            </a:r>
            <a:r>
              <a:rPr lang="ja-JP" altLang="en-US" dirty="0">
                <a:latin typeface="Meiryo UI" panose="020B0604030504040204" pitchFamily="50" charset="-128"/>
                <a:ea typeface="Meiryo UI" panose="020B0604030504040204" pitchFamily="50" charset="-128"/>
              </a:rPr>
              <a:t>以下の通り</a:t>
            </a:r>
            <a:r>
              <a:rPr lang="ja-JP" altLang="en-US" dirty="0" smtClean="0">
                <a:latin typeface="Meiryo UI" panose="020B0604030504040204" pitchFamily="50" charset="-128"/>
                <a:ea typeface="Meiryo UI" panose="020B0604030504040204" pitchFamily="50" charset="-128"/>
              </a:rPr>
              <a:t>。</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施設別に集計した内容と確認結果を一覧化している。</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取込前の確認結果報告書に取込後には追記する形式で報告する。</a:t>
            </a:r>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p:txBody>
      </p:sp>
      <p:sp>
        <p:nvSpPr>
          <p:cNvPr id="39" name="線吹き出し 1 (枠付き) 38"/>
          <p:cNvSpPr/>
          <p:nvPr/>
        </p:nvSpPr>
        <p:spPr>
          <a:xfrm>
            <a:off x="3226279" y="5555288"/>
            <a:ext cx="2665563" cy="451800"/>
          </a:xfrm>
          <a:prstGeom prst="borderCallout1">
            <a:avLst>
              <a:gd name="adj1" fmla="val -2927"/>
              <a:gd name="adj2" fmla="val 14667"/>
              <a:gd name="adj3" fmla="val -38824"/>
              <a:gd name="adj4" fmla="val -13352"/>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取込前確認結果報告時の記載範囲</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6" name="正方形/長方形 5"/>
          <p:cNvSpPr/>
          <p:nvPr/>
        </p:nvSpPr>
        <p:spPr>
          <a:xfrm>
            <a:off x="2081959" y="2607005"/>
            <a:ext cx="4923140" cy="274243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線吹き出し 1 (枠付き) 40"/>
          <p:cNvSpPr/>
          <p:nvPr/>
        </p:nvSpPr>
        <p:spPr>
          <a:xfrm>
            <a:off x="6633713" y="5555288"/>
            <a:ext cx="3105510" cy="451800"/>
          </a:xfrm>
          <a:prstGeom prst="borderCallout1">
            <a:avLst>
              <a:gd name="adj1" fmla="val 892"/>
              <a:gd name="adj2" fmla="val 37723"/>
              <a:gd name="adj3" fmla="val -44552"/>
              <a:gd name="adj4" fmla="val 17420"/>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取込後確認結果報告時の記載（追記）範囲</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43" name="正方形/長方形 42"/>
          <p:cNvSpPr/>
          <p:nvPr/>
        </p:nvSpPr>
        <p:spPr>
          <a:xfrm>
            <a:off x="7005099" y="2613933"/>
            <a:ext cx="2476972" cy="274243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2068747666"/>
      </p:ext>
    </p:extLst>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2017">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2">
      <a:majorFont>
        <a:latin typeface="HGPｺﾞｼｯｸE"/>
        <a:ea typeface="HGPｺﾞｼｯｸE"/>
        <a:cs typeface=""/>
      </a:majorFont>
      <a:minorFont>
        <a:latin typeface="HGPｺﾞｼｯｸE"/>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lumMod val="75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修正中】当社取り組み紹介資料_v2.potx" id="{B45B0F46-9905-4D6C-BAF4-F166BC766D6D}" vid="{90553A00-FBE1-436B-BE70-84E11C11A11A}"/>
    </a:ext>
  </a:extLst>
</a:theme>
</file>

<file path=ppt/theme/theme2.xml><?xml version="1.0" encoding="utf-8"?>
<a:theme xmlns:a="http://schemas.openxmlformats.org/drawingml/2006/main" name="1_プレゼンテーションテンプレート2017">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4">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tx1"/>
            </a:solidFill>
            <a:latin typeface="Segoe UI" panose="020B0502040204020203" pitchFamily="34" charset="0"/>
            <a:ea typeface="Meiryo UI" panose="020B0604030504040204" pitchFamily="50" charset="-128"/>
            <a:cs typeface="Meiryo UI" panose="020B0604030504040204" pitchFamily="50" charset="-128"/>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600" dirty="0">
            <a:latin typeface="Segoe UI" panose="020B0502040204020203" pitchFamily="34" charset="0"/>
            <a:ea typeface="Meiryo UI" panose="020B0604030504040204" pitchFamily="50" charset="-128"/>
            <a:cs typeface="Meiryo UI" panose="020B0604030504040204" pitchFamily="50" charset="-128"/>
          </a:defRPr>
        </a:defPPr>
      </a:lstStyle>
    </a:txDef>
  </a:objectDefaults>
  <a:extraClrSchemeLst/>
  <a:extLst>
    <a:ext uri="{05A4C25C-085E-4340-85A3-A5531E510DB2}">
      <thm15:themeFamily xmlns:thm15="http://schemas.microsoft.com/office/thememl/2012/main" name="プレゼンテーション4" id="{B038A172-A0A5-4D1A-B4C0-0D16E60B4118}" vid="{150213DF-6F91-4890-93AB-AFD4E3AF3167}"/>
    </a:ext>
  </a:extLst>
</a:theme>
</file>

<file path=ppt/theme/theme3.xml><?xml version="1.0" encoding="utf-8"?>
<a:theme xmlns:a="http://schemas.openxmlformats.org/drawingml/2006/main" name="2_プレゼンテーションテンプレート2017">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4">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tx1"/>
            </a:solidFill>
            <a:latin typeface="Segoe UI" panose="020B0502040204020203" pitchFamily="34" charset="0"/>
            <a:ea typeface="Meiryo UI" panose="020B0604030504040204" pitchFamily="50" charset="-128"/>
            <a:cs typeface="Meiryo UI" panose="020B0604030504040204" pitchFamily="50" charset="-128"/>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600" dirty="0">
            <a:latin typeface="Segoe UI" panose="020B0502040204020203" pitchFamily="34" charset="0"/>
            <a:ea typeface="Meiryo UI" panose="020B0604030504040204" pitchFamily="50" charset="-128"/>
            <a:cs typeface="Meiryo UI" panose="020B0604030504040204" pitchFamily="50" charset="-128"/>
          </a:defRPr>
        </a:defPPr>
      </a:lstStyle>
    </a:txDef>
  </a:objectDefaults>
  <a:extraClrSchemeLst/>
  <a:extLst>
    <a:ext uri="{05A4C25C-085E-4340-85A3-A5531E510DB2}">
      <thm15:themeFamily xmlns:thm15="http://schemas.microsoft.com/office/thememl/2012/main" name="プレゼンテーション4" id="{B038A172-A0A5-4D1A-B4C0-0D16E60B4118}" vid="{150213DF-6F91-4890-93AB-AFD4E3AF3167}"/>
    </a:ext>
  </a:extLst>
</a:theme>
</file>

<file path=ppt/theme/theme4.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【修正中】当社取り組み紹介資料_v2</Template>
  <TotalTime>46346</TotalTime>
  <Words>19586</Words>
  <Application>Microsoft Office PowerPoint</Application>
  <PresentationFormat>A4 210 x 297 mm</PresentationFormat>
  <Paragraphs>3009</Paragraphs>
  <Slides>84</Slides>
  <Notes>0</Notes>
  <HiddenSlides>0</HiddenSlides>
  <MMClips>0</MMClips>
  <ScaleCrop>false</ScaleCrop>
  <HeadingPairs>
    <vt:vector size="6" baseType="variant">
      <vt:variant>
        <vt:lpstr>使用されているフォント</vt:lpstr>
      </vt:variant>
      <vt:variant>
        <vt:i4>13</vt:i4>
      </vt:variant>
      <vt:variant>
        <vt:lpstr>テーマ</vt:lpstr>
      </vt:variant>
      <vt:variant>
        <vt:i4>3</vt:i4>
      </vt:variant>
      <vt:variant>
        <vt:lpstr>スライド タイトル</vt:lpstr>
      </vt:variant>
      <vt:variant>
        <vt:i4>84</vt:i4>
      </vt:variant>
    </vt:vector>
  </HeadingPairs>
  <TitlesOfParts>
    <vt:vector size="100" baseType="lpstr">
      <vt:lpstr>HGPGothicE</vt:lpstr>
      <vt:lpstr>HGPGothicE</vt:lpstr>
      <vt:lpstr>HGP創英角ｺﾞｼｯｸUB</vt:lpstr>
      <vt:lpstr>Meiryo UI</vt:lpstr>
      <vt:lpstr>MS PGothic</vt:lpstr>
      <vt:lpstr>メイリオ</vt:lpstr>
      <vt:lpstr>Yu Gothic</vt:lpstr>
      <vt:lpstr>Yu Gothic</vt:lpstr>
      <vt:lpstr>Arial</vt:lpstr>
      <vt:lpstr>Century Gothic</vt:lpstr>
      <vt:lpstr>Segoe UI</vt:lpstr>
      <vt:lpstr>Times New Roman</vt:lpstr>
      <vt:lpstr>Wingdings</vt:lpstr>
      <vt:lpstr>プレゼンテーションテンプレート2017</vt:lpstr>
      <vt:lpstr>1_プレゼンテーションテンプレート2017</vt:lpstr>
      <vt:lpstr>2_プレゼンテーションテンプレート2017</vt:lpstr>
      <vt:lpstr>PowerPoint プレゼンテーション</vt:lpstr>
      <vt:lpstr>アジェンダ</vt:lpstr>
      <vt:lpstr>１.妥当性確認の結果報告方法</vt:lpstr>
      <vt:lpstr>妥当性確認のデータフロー　-全体像-</vt:lpstr>
      <vt:lpstr>利活用観点での機能における妥当性確認フロー</vt:lpstr>
      <vt:lpstr>妥当性確認のデータフロー　-エラー患者データ作成処理-</vt:lpstr>
      <vt:lpstr>エラー患者データ作成処理の妥当性確認フローでの集計内容</vt:lpstr>
      <vt:lpstr>エラー患者データ作成処理の妥当性確認フローでの確認内容</vt:lpstr>
      <vt:lpstr>エラー患者データ作成処理の確認結果報告書</vt:lpstr>
      <vt:lpstr>妥当性確認のデータフロー　-MML個別取込機能（新規取込）（1/2）-</vt:lpstr>
      <vt:lpstr>妥当性確認のデータフロー　-MML個別取込機能（新規取込）（2/2）-</vt:lpstr>
      <vt:lpstr>MML個別取込処理（新規取込）の妥当性確認フローでの集計内容（1/2）</vt:lpstr>
      <vt:lpstr>MML個別取込処理（新規取込）の妥当性確認フローでの集計内容（2/2）</vt:lpstr>
      <vt:lpstr>MML個別取込処理（新規取込）の妥当性確認フローでの確認内容（取込対象分）</vt:lpstr>
      <vt:lpstr>MML個別取込処理の確認結果報告書（取込対象分）</vt:lpstr>
      <vt:lpstr>MML個別取込処理（新規取込）の妥当性確認フローでの確認内容（オプトアウト削除分）</vt:lpstr>
      <vt:lpstr>MML個別取込処理の確認結果報告書（オプトアウト削除分）</vt:lpstr>
      <vt:lpstr>妥当性確認のデータフロー　-MML個別取込機能（上書き取込）-</vt:lpstr>
      <vt:lpstr>MML個別取込処理（上書き取込）の妥当性確認フローでの集計内容（1/2）</vt:lpstr>
      <vt:lpstr>MML個別取込処理（上書き取込）の妥当性確認フローでの集計内容（2/2）</vt:lpstr>
      <vt:lpstr>MML個別取込処理の確認結果報告書（上書き取込による削除分）</vt:lpstr>
      <vt:lpstr>２. 改修の概要</vt:lpstr>
      <vt:lpstr>受託領域処理フロー制御機能</vt:lpstr>
      <vt:lpstr>受託領域処理フロー制御機能の概要（1/2）</vt:lpstr>
      <vt:lpstr>受託領域処理フロー制御機能の概要（2/2）</vt:lpstr>
      <vt:lpstr>利活用観点での機能の改修概要（1/4）</vt:lpstr>
      <vt:lpstr>利活用観点での機能の改修概要（2/4）</vt:lpstr>
      <vt:lpstr>利活用観点での機能の改修概要（3/4）</vt:lpstr>
      <vt:lpstr>利活用観点での機能の改修概要（4/4）</vt:lpstr>
      <vt:lpstr>３. 試験結果報告</vt:lpstr>
      <vt:lpstr>試験概要</vt:lpstr>
      <vt:lpstr>結合試験全体像</vt:lpstr>
      <vt:lpstr>結合試験（二次利用DB(断面)作成機能）（1/2）</vt:lpstr>
      <vt:lpstr>結合試験（データマート作成機能）</vt:lpstr>
      <vt:lpstr>結合試験（MML個別取込機能）</vt:lpstr>
      <vt:lpstr>結合試験結果</vt:lpstr>
      <vt:lpstr>故障発生と対処結果</vt:lpstr>
      <vt:lpstr>総合試験</vt:lpstr>
      <vt:lpstr>総合試験結果</vt:lpstr>
      <vt:lpstr>３. リリーススケジュール</vt:lpstr>
      <vt:lpstr>本番環境リリース時_追加作業（マスタデータ移行）</vt:lpstr>
      <vt:lpstr>本番環境リリース作業</vt:lpstr>
      <vt:lpstr>動作確認作業</vt:lpstr>
      <vt:lpstr>【参考資料】  7月25日提示資料</vt:lpstr>
      <vt:lpstr>１. 利活用観点での機能の改修対象</vt:lpstr>
      <vt:lpstr>利活用観点での機能における妥当性確認の必要箇所</vt:lpstr>
      <vt:lpstr>DB分割による対応箇所　- エラー患者データ作成処理 -</vt:lpstr>
      <vt:lpstr>DB分割による対応箇所　- MML個別取込処理（新規取込） -</vt:lpstr>
      <vt:lpstr>DB分割による対応箇所　- MML個別取込処理（上書き取込） -</vt:lpstr>
      <vt:lpstr>２. 利活用観点での機能の改修方針</vt:lpstr>
      <vt:lpstr>利活用観点での機能の改修のポイント</vt:lpstr>
      <vt:lpstr>[参考]二次利用DBにおける妥当性確認フロー</vt:lpstr>
      <vt:lpstr>[参考]二次利用DBでの妥当性確認における未通知患者特定方法</vt:lpstr>
      <vt:lpstr>利活用観点での機能における妥当性確認の対応方針</vt:lpstr>
      <vt:lpstr>利活用観点での機能における妥当性確認の実装方針</vt:lpstr>
      <vt:lpstr>利活用観点での機能の改修概要（1/4）</vt:lpstr>
      <vt:lpstr>利活用観点での機能の改修概要（2/4）</vt:lpstr>
      <vt:lpstr>利活用観点での機能の改修概要（3/4）</vt:lpstr>
      <vt:lpstr>利活用観点での機能の改修概要（4/4）</vt:lpstr>
      <vt:lpstr>３. 利活用観点での機能の改修内容</vt:lpstr>
      <vt:lpstr>妥当性確認のデータフロー　-全体像-</vt:lpstr>
      <vt:lpstr>妥当性確認のデータフロー　-二次利用DB(断面)作成機能-</vt:lpstr>
      <vt:lpstr>妥当性確認のデータフロー　-エラー患者データ作成処理-</vt:lpstr>
      <vt:lpstr>妥当性確認のデータフロー　-MML個別取込機能（新規取込）（1/2）-</vt:lpstr>
      <vt:lpstr>妥当性確認のデータフロー　-MML個別取込機能（新規取込）（2/2）-</vt:lpstr>
      <vt:lpstr>利活用可否確認結果反映処理での取込/削除対象の特定方法</vt:lpstr>
      <vt:lpstr>MMLファイル読込処理での取込対象の抽出と取込前確認</vt:lpstr>
      <vt:lpstr>MML個別取込認定領域反映処理でのデータ削除方法</vt:lpstr>
      <vt:lpstr>MML個別取込認定領域反映処理でのデータ取込方法と取込後確認</vt:lpstr>
      <vt:lpstr>妥当性確認のデータフロー　-MML個別取込機能（上書き取込）-</vt:lpstr>
      <vt:lpstr>MML個別取込 上書き取込でのデータ削除方法</vt:lpstr>
      <vt:lpstr>【参考資料1】  エラー患者情報データ作成処理 改修前の仕様説明</vt:lpstr>
      <vt:lpstr>データマート作成機能の全体像</vt:lpstr>
      <vt:lpstr>DB分割による対応　-エラー患者データ作成処理-</vt:lpstr>
      <vt:lpstr>【参考資料2】  MML個別取込処理 改修前の仕様説明</vt:lpstr>
      <vt:lpstr>MML個別取込処理概要（新規取込）（1/3）</vt:lpstr>
      <vt:lpstr>MML個別取込処理概要（新規取込）（2/3）</vt:lpstr>
      <vt:lpstr>MML個別取込処理概要（新規取込）（3/3）</vt:lpstr>
      <vt:lpstr>二次利用DB反映処理でのオプトアウト対象患者の削除ロジック</vt:lpstr>
      <vt:lpstr>DB分割による対応　-二次利用DB反映処理の問題点-</vt:lpstr>
      <vt:lpstr>MML個別取込処理概要（上書き取込）</vt:lpstr>
      <vt:lpstr>DB分割による対応　- Zipファイルの重複対象レコードの削除処理の問題点-</vt:lpstr>
      <vt:lpstr>取込前確認フローの追加　-MMLファイル読込対象の特定-</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関根　志光</dc:creator>
  <cp:lastModifiedBy>緒方　一幸</cp:lastModifiedBy>
  <cp:revision>2471</cp:revision>
  <cp:lastPrinted>2016-10-11T04:40:04Z</cp:lastPrinted>
  <dcterms:created xsi:type="dcterms:W3CDTF">2018-06-16T03:16:55Z</dcterms:created>
  <dcterms:modified xsi:type="dcterms:W3CDTF">2023-09-27T09:53:41Z</dcterms:modified>
  <cp:version>1.4</cp:version>
</cp:coreProperties>
</file>