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 id="2147483739" r:id="rId2"/>
    <p:sldMasterId id="2147483745" r:id="rId3"/>
  </p:sldMasterIdLst>
  <p:notesMasterIdLst>
    <p:notesMasterId r:id="rId16"/>
  </p:notesMasterIdLst>
  <p:handoutMasterIdLst>
    <p:handoutMasterId r:id="rId17"/>
  </p:handoutMasterIdLst>
  <p:sldIdLst>
    <p:sldId id="272" r:id="rId4"/>
    <p:sldId id="443" r:id="rId5"/>
    <p:sldId id="590" r:id="rId6"/>
    <p:sldId id="629" r:id="rId7"/>
    <p:sldId id="630" r:id="rId8"/>
    <p:sldId id="623" r:id="rId9"/>
    <p:sldId id="631" r:id="rId10"/>
    <p:sldId id="635" r:id="rId11"/>
    <p:sldId id="634" r:id="rId12"/>
    <p:sldId id="632" r:id="rId13"/>
    <p:sldId id="633" r:id="rId14"/>
    <p:sldId id="471" r:id="rId15"/>
  </p:sldIdLst>
  <p:sldSz cx="9906000" cy="6858000" type="A4"/>
  <p:notesSz cx="6858000" cy="9144000"/>
  <p:defaultTex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47"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izumi" initials="k" lastIdx="4" clrIdx="0"/>
  <p:cmAuthor id="2" name="渡邉　麻理恵" initials="渡邉　麻理恵" lastIdx="1" clrIdx="1">
    <p:extLst>
      <p:ext uri="{19B8F6BF-5375-455C-9EA6-DF929625EA0E}">
        <p15:presenceInfo xmlns:p15="http://schemas.microsoft.com/office/powerpoint/2012/main" userId="S-1-5-21-2710335091-2111787278-3095516345-392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D9D9"/>
    <a:srgbClr val="000000"/>
    <a:srgbClr val="00CC00"/>
    <a:srgbClr val="FFFFFF"/>
    <a:srgbClr val="FFCCFF"/>
    <a:srgbClr val="F0D6E6"/>
    <a:srgbClr val="40404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68" autoAdjust="0"/>
    <p:restoredTop sz="94464" autoAdjust="0"/>
  </p:normalViewPr>
  <p:slideViewPr>
    <p:cSldViewPr snapToGrid="0" snapToObjects="1">
      <p:cViewPr varScale="1">
        <p:scale>
          <a:sx n="81" d="100"/>
          <a:sy n="81" d="100"/>
        </p:scale>
        <p:origin x="1314" y="84"/>
      </p:cViewPr>
      <p:guideLst>
        <p:guide orient="horz" pos="4247"/>
        <p:guide pos="31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F4258-8B54-E846-A716-B40C4AB7CB0A}" type="slidenum">
              <a:rPr kumimoji="1" lang="ja-JP" altLang="en-US" smtClean="0"/>
              <a:t>‹#›</a:t>
            </a:fld>
            <a:endParaRPr kumimoji="1" lang="ja-JP" altLang="en-US" dirty="0"/>
          </a:p>
        </p:txBody>
      </p:sp>
    </p:spTree>
    <p:extLst>
      <p:ext uri="{BB962C8B-B14F-4D97-AF65-F5344CB8AC3E}">
        <p14:creationId xmlns:p14="http://schemas.microsoft.com/office/powerpoint/2010/main" val="2060372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8588-1665-0A4A-AD47-68FFFFC620D1}" type="datetimeFigureOut">
              <a:rPr kumimoji="1" lang="ja-JP" altLang="en-US" smtClean="0"/>
              <a:t>2023/9/26</a:t>
            </a:fld>
            <a:endParaRPr kumimoji="1" lang="ja-JP" altLang="en-US" dirty="0"/>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AAED7-EB68-B44B-A29A-E9CFE7A1147D}" type="slidenum">
              <a:rPr kumimoji="1" lang="ja-JP" altLang="en-US" smtClean="0"/>
              <a:t>‹#›</a:t>
            </a:fld>
            <a:endParaRPr kumimoji="1" lang="ja-JP" altLang="en-US" dirty="0"/>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notesStyle>
    <a:lvl1pPr marL="0" algn="l" defTabSz="925880" rtl="0" eaLnBrk="1" latinLnBrk="0" hangingPunct="1">
      <a:defRPr kumimoji="1" sz="1215" kern="1200">
        <a:solidFill>
          <a:schemeClr val="tx1"/>
        </a:solidFill>
        <a:latin typeface="+mn-lt"/>
        <a:ea typeface="+mn-ea"/>
        <a:cs typeface="+mn-cs"/>
      </a:defRPr>
    </a:lvl1pPr>
    <a:lvl2pPr marL="462940" algn="l" defTabSz="925880" rtl="0" eaLnBrk="1" latinLnBrk="0" hangingPunct="1">
      <a:defRPr kumimoji="1" sz="1215" kern="1200">
        <a:solidFill>
          <a:schemeClr val="tx1"/>
        </a:solidFill>
        <a:latin typeface="+mn-lt"/>
        <a:ea typeface="+mn-ea"/>
        <a:cs typeface="+mn-cs"/>
      </a:defRPr>
    </a:lvl2pPr>
    <a:lvl3pPr marL="925880" algn="l" defTabSz="925880" rtl="0" eaLnBrk="1" latinLnBrk="0" hangingPunct="1">
      <a:defRPr kumimoji="1" sz="1215" kern="1200">
        <a:solidFill>
          <a:schemeClr val="tx1"/>
        </a:solidFill>
        <a:latin typeface="+mn-lt"/>
        <a:ea typeface="+mn-ea"/>
        <a:cs typeface="+mn-cs"/>
      </a:defRPr>
    </a:lvl3pPr>
    <a:lvl4pPr marL="1388820" algn="l" defTabSz="925880" rtl="0" eaLnBrk="1" latinLnBrk="0" hangingPunct="1">
      <a:defRPr kumimoji="1" sz="1215" kern="1200">
        <a:solidFill>
          <a:schemeClr val="tx1"/>
        </a:solidFill>
        <a:latin typeface="+mn-lt"/>
        <a:ea typeface="+mn-ea"/>
        <a:cs typeface="+mn-cs"/>
      </a:defRPr>
    </a:lvl4pPr>
    <a:lvl5pPr marL="1851759" algn="l" defTabSz="925880" rtl="0" eaLnBrk="1" latinLnBrk="0" hangingPunct="1">
      <a:defRPr kumimoji="1" sz="1215" kern="1200">
        <a:solidFill>
          <a:schemeClr val="tx1"/>
        </a:solidFill>
        <a:latin typeface="+mn-lt"/>
        <a:ea typeface="+mn-ea"/>
        <a:cs typeface="+mn-cs"/>
      </a:defRPr>
    </a:lvl5pPr>
    <a:lvl6pPr marL="2314699" algn="l" defTabSz="925880" rtl="0" eaLnBrk="1" latinLnBrk="0" hangingPunct="1">
      <a:defRPr kumimoji="1" sz="1215" kern="1200">
        <a:solidFill>
          <a:schemeClr val="tx1"/>
        </a:solidFill>
        <a:latin typeface="+mn-lt"/>
        <a:ea typeface="+mn-ea"/>
        <a:cs typeface="+mn-cs"/>
      </a:defRPr>
    </a:lvl6pPr>
    <a:lvl7pPr marL="2777640" algn="l" defTabSz="925880" rtl="0" eaLnBrk="1" latinLnBrk="0" hangingPunct="1">
      <a:defRPr kumimoji="1" sz="1215" kern="1200">
        <a:solidFill>
          <a:schemeClr val="tx1"/>
        </a:solidFill>
        <a:latin typeface="+mn-lt"/>
        <a:ea typeface="+mn-ea"/>
        <a:cs typeface="+mn-cs"/>
      </a:defRPr>
    </a:lvl7pPr>
    <a:lvl8pPr marL="3240579" algn="l" defTabSz="925880" rtl="0" eaLnBrk="1" latinLnBrk="0" hangingPunct="1">
      <a:defRPr kumimoji="1" sz="1215" kern="1200">
        <a:solidFill>
          <a:schemeClr val="tx1"/>
        </a:solidFill>
        <a:latin typeface="+mn-lt"/>
        <a:ea typeface="+mn-ea"/>
        <a:cs typeface="+mn-cs"/>
      </a:defRPr>
    </a:lvl8pPr>
    <a:lvl9pPr marL="3703519" algn="l" defTabSz="925880" rtl="0" eaLnBrk="1" latinLnBrk="0" hangingPunct="1">
      <a:defRPr kumimoji="1" sz="121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A(白ロゴ)">
    <p:spTree>
      <p:nvGrpSpPr>
        <p:cNvPr id="1" name=""/>
        <p:cNvGrpSpPr/>
        <p:nvPr/>
      </p:nvGrpSpPr>
      <p:grpSpPr>
        <a:xfrm>
          <a:off x="0" y="0"/>
          <a:ext cx="0" cy="0"/>
          <a:chOff x="0" y="0"/>
          <a:chExt cx="0" cy="0"/>
        </a:xfrm>
      </p:grpSpPr>
      <p:sp>
        <p:nvSpPr>
          <p:cNvPr id="9" name="TextBox 12"/>
          <p:cNvSpPr txBox="1"/>
          <p:nvPr userDrawn="1"/>
        </p:nvSpPr>
        <p:spPr>
          <a:xfrm>
            <a:off x="8240964" y="672493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2019 NTT DATA Corporation</a:t>
            </a:r>
          </a:p>
        </p:txBody>
      </p:sp>
      <p:pic>
        <p:nvPicPr>
          <p:cNvPr id="16" name="図 15">
            <a:extLst>
              <a:ext uri="{FF2B5EF4-FFF2-40B4-BE49-F238E27FC236}">
                <a16:creationId xmlns:a16="http://schemas.microsoft.com/office/drawing/2014/main" id="{A6EF1438-A6A8-4043-BCC5-578DDA07008A}"/>
              </a:ext>
            </a:extLst>
          </p:cNvPr>
          <p:cNvPicPr>
            <a:picLocks noChangeAspect="1"/>
          </p:cNvPicPr>
          <p:nvPr userDrawn="1"/>
        </p:nvPicPr>
        <p:blipFill>
          <a:blip r:embed="rId2"/>
          <a:stretch>
            <a:fillRect/>
          </a:stretch>
        </p:blipFill>
        <p:spPr>
          <a:xfrm>
            <a:off x="7064356" y="255007"/>
            <a:ext cx="2631600" cy="901567"/>
          </a:xfrm>
          <a:prstGeom prst="rect">
            <a:avLst/>
          </a:prstGeom>
        </p:spPr>
      </p:pic>
      <p:pic>
        <p:nvPicPr>
          <p:cNvPr id="10" name="図 9"/>
          <p:cNvPicPr>
            <a:picLocks noChangeAspect="1"/>
          </p:cNvPicPr>
          <p:nvPr userDrawn="1"/>
        </p:nvPicPr>
        <p:blipFill rotWithShape="1">
          <a:blip r:embed="rId3" cstate="email">
            <a:extLst>
              <a:ext uri="{28A0092B-C50C-407E-A947-70E740481C1C}">
                <a14:useLocalDpi xmlns:a14="http://schemas.microsoft.com/office/drawing/2010/main"/>
              </a:ext>
            </a:extLst>
          </a:blip>
          <a:srcRect r="16666" b="7652"/>
          <a:stretch/>
        </p:blipFill>
        <p:spPr>
          <a:xfrm>
            <a:off x="6411" y="-15044"/>
            <a:ext cx="9899590" cy="5568519"/>
          </a:xfrm>
          <a:prstGeom prst="rect">
            <a:avLst/>
          </a:prstGeom>
        </p:spPr>
      </p:pic>
      <p:pic>
        <p:nvPicPr>
          <p:cNvPr id="11" name="図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40250"/>
            <a:ext cx="3575998" cy="6436801"/>
          </a:xfrm>
          <a:prstGeom prst="rect">
            <a:avLst/>
          </a:prstGeom>
        </p:spPr>
      </p:pic>
      <p:sp>
        <p:nvSpPr>
          <p:cNvPr id="17" name="正方形/長方形 16"/>
          <p:cNvSpPr/>
          <p:nvPr userDrawn="1"/>
        </p:nvSpPr>
        <p:spPr>
          <a:xfrm>
            <a:off x="2144994" y="4734370"/>
            <a:ext cx="7761008" cy="2144787"/>
          </a:xfrm>
          <a:prstGeom prst="rect">
            <a:avLst/>
          </a:prstGeom>
          <a:solidFill>
            <a:srgbClr val="1C1C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sp>
        <p:nvSpPr>
          <p:cNvPr id="19" name="正方形/長方形 18"/>
          <p:cNvSpPr/>
          <p:nvPr userDrawn="1"/>
        </p:nvSpPr>
        <p:spPr>
          <a:xfrm>
            <a:off x="2151404" y="4681965"/>
            <a:ext cx="7761008" cy="2144787"/>
          </a:xfrm>
          <a:prstGeom prst="rect">
            <a:avLst/>
          </a:prstGeom>
          <a:solidFill>
            <a:srgbClr val="1C1C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20" name="図 19">
            <a:extLst>
              <a:ext uri="{FF2B5EF4-FFF2-40B4-BE49-F238E27FC236}">
                <a16:creationId xmlns:a16="http://schemas.microsoft.com/office/drawing/2014/main" id="{A6047BE2-75E4-8743-8BCD-19E0EC5A22EE}"/>
              </a:ext>
            </a:extLst>
          </p:cNvPr>
          <p:cNvPicPr>
            <a:picLocks noChangeAspect="1"/>
          </p:cNvPicPr>
          <p:nvPr userDrawn="1"/>
        </p:nvPicPr>
        <p:blipFill>
          <a:blip r:embed="rId5"/>
          <a:stretch>
            <a:fillRect/>
          </a:stretch>
        </p:blipFill>
        <p:spPr>
          <a:xfrm>
            <a:off x="7057945" y="91864"/>
            <a:ext cx="2635200" cy="902800"/>
          </a:xfrm>
          <a:prstGeom prst="rect">
            <a:avLst/>
          </a:prstGeom>
        </p:spPr>
      </p:pic>
      <p:sp>
        <p:nvSpPr>
          <p:cNvPr id="22" name="テキスト プレースホルダー 4"/>
          <p:cNvSpPr txBox="1">
            <a:spLocks/>
          </p:cNvSpPr>
          <p:nvPr userDrawn="1"/>
        </p:nvSpPr>
        <p:spPr>
          <a:xfrm>
            <a:off x="212477" y="157534"/>
            <a:ext cx="2730015" cy="570720"/>
          </a:xfrm>
          <a:prstGeom prst="rect">
            <a:avLst/>
          </a:prstGeom>
          <a:noFill/>
          <a:ln>
            <a:noFill/>
          </a:ln>
        </p:spPr>
        <p:txBody>
          <a:bodyPr wrap="square" tIns="54000" bIns="54000" anchor="ctr">
            <a:spAutoFit/>
          </a:bodyPr>
          <a:lstStyle>
            <a:lvl1pPr marL="0" indent="0" algn="l" defTabSz="432000" rtl="0" eaLnBrk="0" fontAlgn="base" hangingPunct="0">
              <a:lnSpc>
                <a:spcPct val="100000"/>
              </a:lnSpc>
              <a:spcBef>
                <a:spcPts val="120"/>
              </a:spcBef>
              <a:spcAft>
                <a:spcPct val="0"/>
              </a:spcAft>
              <a:buFont typeface="+mj-lt"/>
              <a:buNone/>
              <a:defRPr kumimoji="1" sz="700" kern="1200">
                <a:solidFill>
                  <a:schemeClr val="bg1"/>
                </a:solidFill>
                <a:latin typeface="MS PGothic" charset="-128"/>
                <a:ea typeface="MS PGothic" charset="-128"/>
                <a:cs typeface="MS PGothic" charset="-128"/>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1000" b="1" dirty="0">
                <a:solidFill>
                  <a:schemeClr val="tx1"/>
                </a:solidFill>
                <a:latin typeface="Meiryo UI" panose="020B0604030504040204" pitchFamily="50" charset="-128"/>
                <a:ea typeface="Meiryo UI" panose="020B0604030504040204" pitchFamily="50" charset="-128"/>
                <a:cs typeface="HGPGothicE" charset="-128"/>
              </a:rPr>
              <a:t>情 報 種 別 ： 秘密</a:t>
            </a:r>
            <a:r>
              <a:rPr lang="en-US" altLang="ja-JP" sz="1000" b="1" dirty="0">
                <a:solidFill>
                  <a:schemeClr val="tx1"/>
                </a:solidFill>
                <a:latin typeface="Meiryo UI" panose="020B0604030504040204" pitchFamily="50" charset="-128"/>
                <a:ea typeface="Meiryo UI" panose="020B0604030504040204" pitchFamily="50" charset="-128"/>
                <a:cs typeface="HGPGothicE" charset="-128"/>
              </a:rPr>
              <a:t/>
            </a:r>
            <a:br>
              <a:rPr lang="en-US" altLang="ja-JP" sz="1000" b="1" dirty="0">
                <a:solidFill>
                  <a:schemeClr val="tx1"/>
                </a:solidFill>
                <a:latin typeface="Meiryo UI" panose="020B0604030504040204" pitchFamily="50" charset="-128"/>
                <a:ea typeface="Meiryo UI" panose="020B0604030504040204" pitchFamily="50" charset="-128"/>
                <a:cs typeface="HGPGothicE" charset="-128"/>
              </a:rPr>
            </a:br>
            <a:r>
              <a:rPr lang="ja-JP" altLang="en-US" sz="1000" b="1" dirty="0">
                <a:solidFill>
                  <a:schemeClr val="tx1"/>
                </a:solidFill>
                <a:latin typeface="Meiryo UI" panose="020B0604030504040204" pitchFamily="50" charset="-128"/>
                <a:ea typeface="Meiryo UI" panose="020B0604030504040204" pitchFamily="50" charset="-128"/>
                <a:cs typeface="HGPGothicE" charset="-128"/>
              </a:rPr>
              <a:t>会　 社　 名 ： </a:t>
            </a:r>
            <a:r>
              <a:rPr lang="en-US" altLang="ja-JP" sz="1000" b="1" dirty="0">
                <a:solidFill>
                  <a:schemeClr val="tx1"/>
                </a:solidFill>
                <a:latin typeface="Meiryo UI" panose="020B0604030504040204" pitchFamily="50" charset="-128"/>
                <a:ea typeface="Meiryo UI" panose="020B0604030504040204" pitchFamily="50" charset="-128"/>
                <a:cs typeface="HGPGothicE" charset="-128"/>
              </a:rPr>
              <a:t>NTTDATA</a:t>
            </a:r>
            <a:br>
              <a:rPr lang="en-US" altLang="ja-JP" sz="1000" b="1" dirty="0">
                <a:solidFill>
                  <a:schemeClr val="tx1"/>
                </a:solidFill>
                <a:latin typeface="Meiryo UI" panose="020B0604030504040204" pitchFamily="50" charset="-128"/>
                <a:ea typeface="Meiryo UI" panose="020B0604030504040204" pitchFamily="50" charset="-128"/>
                <a:cs typeface="HGPGothicE" charset="-128"/>
              </a:rPr>
            </a:br>
            <a:r>
              <a:rPr lang="ja-JP" altLang="en-US" sz="1000" b="1" dirty="0">
                <a:solidFill>
                  <a:schemeClr val="tx1"/>
                </a:solidFill>
                <a:latin typeface="Meiryo UI" panose="020B0604030504040204" pitchFamily="50" charset="-128"/>
                <a:ea typeface="Meiryo UI" panose="020B0604030504040204" pitchFamily="50" charset="-128"/>
                <a:cs typeface="HGPGothicE" charset="-128"/>
              </a:rPr>
              <a:t>情報所有者 ： </a:t>
            </a:r>
            <a:r>
              <a:rPr lang="ja-JP" altLang="en-US" sz="1000" b="1" dirty="0" smtClean="0">
                <a:solidFill>
                  <a:schemeClr val="tx1"/>
                </a:solidFill>
                <a:latin typeface="Meiryo UI" panose="020B0604030504040204" pitchFamily="50" charset="-128"/>
                <a:ea typeface="Meiryo UI" panose="020B0604030504040204" pitchFamily="50" charset="-128"/>
                <a:cs typeface="HGPGothicE" charset="-128"/>
              </a:rPr>
              <a:t>第四製造事業部</a:t>
            </a:r>
            <a:endParaRPr lang="ja-JP" altLang="en-US" sz="1000" b="1" dirty="0">
              <a:solidFill>
                <a:schemeClr val="tx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3308550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本編">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501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5" name="テキスト プレースホルダー 9"/>
          <p:cNvSpPr>
            <a:spLocks noGrp="1"/>
          </p:cNvSpPr>
          <p:nvPr>
            <p:ph type="body" sz="quarter" idx="10" hasCustomPrompt="1"/>
          </p:nvPr>
        </p:nvSpPr>
        <p:spPr>
          <a:xfrm>
            <a:off x="172188" y="2902"/>
            <a:ext cx="9570130" cy="720000"/>
          </a:xfrm>
          <a:prstGeom prst="rect">
            <a:avLst/>
          </a:prstGeom>
        </p:spPr>
        <p:txBody>
          <a:bodyPr tIns="108000" anchor="ctr" anchorCtr="0">
            <a:normAutofit/>
          </a:bodyPr>
          <a:lstStyle>
            <a:lvl1pPr marL="0" indent="0">
              <a:buFont typeface="+mj-lt"/>
              <a:buNone/>
              <a:defRPr sz="2400" baseline="0">
                <a:solidFill>
                  <a:schemeClr val="accent2"/>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Tree>
    <p:extLst>
      <p:ext uri="{BB962C8B-B14F-4D97-AF65-F5344CB8AC3E}">
        <p14:creationId xmlns:p14="http://schemas.microsoft.com/office/powerpoint/2010/main" val="2921513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表紙A(白ロゴ)">
    <p:spTree>
      <p:nvGrpSpPr>
        <p:cNvPr id="1" name=""/>
        <p:cNvGrpSpPr/>
        <p:nvPr/>
      </p:nvGrpSpPr>
      <p:grpSpPr>
        <a:xfrm>
          <a:off x="0" y="0"/>
          <a:ext cx="0" cy="0"/>
          <a:chOff x="0" y="0"/>
          <a:chExt cx="0" cy="0"/>
        </a:xfrm>
      </p:grpSpPr>
      <p:pic>
        <p:nvPicPr>
          <p:cNvPr id="2" name="図 1"/>
          <p:cNvPicPr>
            <a:picLocks noChangeAspect="1"/>
          </p:cNvPicPr>
          <p:nvPr userDrawn="1"/>
        </p:nvPicPr>
        <p:blipFill rotWithShape="1">
          <a:blip r:embed="rId2" cstate="screen">
            <a:duotone>
              <a:prstClr val="black"/>
              <a:schemeClr val="accent5">
                <a:lumMod val="20000"/>
                <a:lumOff val="80000"/>
                <a:tint val="45000"/>
                <a:satMod val="400000"/>
              </a:schemeClr>
            </a:duotone>
            <a:extLst>
              <a:ext uri="{28A0092B-C50C-407E-A947-70E740481C1C}">
                <a14:useLocalDpi xmlns:a14="http://schemas.microsoft.com/office/drawing/2010/main"/>
              </a:ext>
            </a:extLst>
          </a:blip>
          <a:srcRect/>
          <a:stretch/>
        </p:blipFill>
        <p:spPr>
          <a:xfrm>
            <a:off x="-1" y="-18423"/>
            <a:ext cx="9921553" cy="6876425"/>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1" i="0" baseline="0">
                <a:solidFill>
                  <a:srgbClr val="FFFFFF"/>
                </a:solidFill>
                <a:latin typeface="Segoe UI" panose="020B0502040204020203" pitchFamily="34" charset="0"/>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dirty="0"/>
              <a:t>［タイトル（</a:t>
            </a:r>
            <a:r>
              <a:rPr lang="en-US" altLang="ja-JP" dirty="0"/>
              <a:t>1〜3</a:t>
            </a:r>
            <a:r>
              <a:rPr lang="ja-JP" altLang="en-US" dirty="0"/>
              <a:t>行）］</a:t>
            </a:r>
          </a:p>
        </p:txBody>
      </p:sp>
      <p:sp>
        <p:nvSpPr>
          <p:cNvPr id="18" name="Text Placeholder 2"/>
          <p:cNvSpPr>
            <a:spLocks noGrp="1"/>
          </p:cNvSpPr>
          <p:nvPr>
            <p:ph type="body" idx="17" hasCustomPrompt="1"/>
          </p:nvPr>
        </p:nvSpPr>
        <p:spPr>
          <a:xfrm>
            <a:off x="2207568" y="5863766"/>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Segoe UI" panose="020B0502040204020203" pitchFamily="34" charset="0"/>
                <a:ea typeface="Meiryo UI" panose="020B0604030504040204" pitchFamily="50"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a:t>
            </a:r>
            <a:r>
              <a:rPr lang="en-US" altLang="ja-JP" dirty="0"/>
              <a:t>NTT</a:t>
            </a:r>
            <a:r>
              <a:rPr lang="ja-JP" altLang="en-US" dirty="0"/>
              <a:t>データ　○○○○</a:t>
            </a:r>
            <a:br>
              <a:rPr lang="ja-JP" altLang="en-US" dirty="0"/>
            </a:br>
            <a:r>
              <a:rPr lang="ja-JP" altLang="en-US" dirty="0"/>
              <a:t>○○○○○○○○○○○○</a:t>
            </a:r>
            <a:endParaRPr kumimoji="1" lang="ja-JP" altLang="en-US" dirty="0"/>
          </a:p>
        </p:txBody>
      </p:sp>
      <p:pic>
        <p:nvPicPr>
          <p:cNvPr id="10" name="図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71433" y="476672"/>
            <a:ext cx="2424490" cy="936000"/>
          </a:xfrm>
          <a:prstGeom prst="rect">
            <a:avLst/>
          </a:prstGeom>
          <a:effectLst>
            <a:outerShdw blurRad="50800" dist="38100" dir="2700000" algn="tl" rotWithShape="0">
              <a:schemeClr val="tx1">
                <a:alpha val="40000"/>
              </a:schemeClr>
            </a:outerShdw>
          </a:effectLst>
        </p:spPr>
      </p:pic>
    </p:spTree>
    <p:extLst>
      <p:ext uri="{BB962C8B-B14F-4D97-AF65-F5344CB8AC3E}">
        <p14:creationId xmlns:p14="http://schemas.microsoft.com/office/powerpoint/2010/main" val="1695523939"/>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表紙B(Human Blue ロゴ)">
    <p:spTree>
      <p:nvGrpSpPr>
        <p:cNvPr id="1" name=""/>
        <p:cNvGrpSpPr/>
        <p:nvPr/>
      </p:nvGrpSpPr>
      <p:grpSpPr>
        <a:xfrm>
          <a:off x="0" y="0"/>
          <a:ext cx="0" cy="0"/>
          <a:chOff x="0" y="0"/>
          <a:chExt cx="0" cy="0"/>
        </a:xfrm>
      </p:grpSpPr>
      <p:sp>
        <p:nvSpPr>
          <p:cNvPr id="11" name="正方形/長方形 10"/>
          <p:cNvSpPr/>
          <p:nvPr/>
        </p:nvSpPr>
        <p:spPr>
          <a:xfrm>
            <a:off x="1" y="4714045"/>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kumimoji="1" lang="ja-JP" altLang="en-US" sz="2400" b="1" i="0" kern="1200" baseline="0" dirty="0" smtClean="0">
                <a:solidFill>
                  <a:srgbClr val="FFFFFF"/>
                </a:solidFill>
                <a:latin typeface="Segoe UI" panose="020B0502040204020203" pitchFamily="34" charset="0"/>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lvl="0" indent="0" algn="l" defTabSz="484862" rtl="0" eaLnBrk="1" fontAlgn="ctr" hangingPunct="1">
              <a:spcBef>
                <a:spcPts val="0"/>
              </a:spcBef>
              <a:spcAft>
                <a:spcPct val="0"/>
              </a:spcAft>
              <a:buFont typeface="Arial" pitchFamily="34" charset="0"/>
              <a:buNone/>
            </a:pPr>
            <a:r>
              <a:rPr lang="ja-JP" altLang="en-US" dirty="0"/>
              <a:t>［タイトル（</a:t>
            </a:r>
            <a:r>
              <a:rPr lang="en-US" altLang="ja-JP" dirty="0"/>
              <a:t>1〜3</a:t>
            </a:r>
            <a:r>
              <a:rPr lang="ja-JP" altLang="en-US" dirty="0"/>
              <a:t>行）］</a:t>
            </a:r>
          </a:p>
        </p:txBody>
      </p:sp>
      <p:sp>
        <p:nvSpPr>
          <p:cNvPr id="8" name="Text Placeholder 2"/>
          <p:cNvSpPr>
            <a:spLocks noGrp="1"/>
          </p:cNvSpPr>
          <p:nvPr>
            <p:ph type="body" idx="17" hasCustomPrompt="1"/>
          </p:nvPr>
        </p:nvSpPr>
        <p:spPr>
          <a:xfrm>
            <a:off x="2207568" y="5863766"/>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kumimoji="1" lang="ja-JP" altLang="en-US" sz="1800" b="0" i="0" kern="1200" baseline="0" dirty="0" smtClean="0">
                <a:solidFill>
                  <a:srgbClr val="FFFFFF"/>
                </a:solidFill>
                <a:latin typeface="Segoe UI" panose="020B0502040204020203" pitchFamily="34" charset="0"/>
                <a:ea typeface="Meiryo UI" panose="020B0604030504040204" pitchFamily="50"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a:t>
            </a:r>
            <a:r>
              <a:rPr lang="en-US" altLang="ja-JP" dirty="0"/>
              <a:t>NTT</a:t>
            </a:r>
            <a:r>
              <a:rPr lang="ja-JP" altLang="en-US" dirty="0"/>
              <a:t>データ　○○○○</a:t>
            </a:r>
            <a:br>
              <a:rPr lang="ja-JP" altLang="en-US" dirty="0"/>
            </a:br>
            <a:r>
              <a:rPr lang="ja-JP" altLang="en-US" dirty="0"/>
              <a:t>○○○○○○○○○○○○</a:t>
            </a:r>
            <a:endParaRPr kumimoji="1" lang="ja-JP" altLang="en-US" dirty="0"/>
          </a:p>
        </p:txBody>
      </p:sp>
      <p:sp>
        <p:nvSpPr>
          <p:cNvPr id="9" name="TextBox 12"/>
          <p:cNvSpPr txBox="1"/>
          <p:nvPr userDrawn="1"/>
        </p:nvSpPr>
        <p:spPr>
          <a:xfrm>
            <a:off x="7683304" y="6721749"/>
            <a:ext cx="216637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lgn="r"/>
            <a:r>
              <a:rPr lang="en-US" altLang="ja-JP" sz="800" dirty="0"/>
              <a:t>© 2023 NTT DATA Corporation</a:t>
            </a:r>
          </a:p>
        </p:txBody>
      </p:sp>
      <p:pic>
        <p:nvPicPr>
          <p:cNvPr id="12" name="図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15503" y="421201"/>
            <a:ext cx="2110154" cy="603885"/>
          </a:xfrm>
          <a:prstGeom prst="rect">
            <a:avLst/>
          </a:prstGeom>
        </p:spPr>
      </p:pic>
      <p:pic>
        <p:nvPicPr>
          <p:cNvPr id="14" name="図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421201"/>
            <a:ext cx="3300921" cy="6436801"/>
          </a:xfrm>
          <a:prstGeom prst="rect">
            <a:avLst/>
          </a:prstGeom>
        </p:spPr>
      </p:pic>
    </p:spTree>
    <p:extLst>
      <p:ext uri="{BB962C8B-B14F-4D97-AF65-F5344CB8AC3E}">
        <p14:creationId xmlns:p14="http://schemas.microsoft.com/office/powerpoint/2010/main" val="192267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2144610" y="908720"/>
            <a:ext cx="7273010" cy="400110"/>
          </a:xfrm>
          <a:prstGeom prst="rect">
            <a:avLst/>
          </a:prstGeom>
        </p:spPr>
        <p:txBody>
          <a:bodyPr lIns="183600" rIns="183600">
            <a:spAutoFit/>
          </a:bodyPr>
          <a:lstStyle>
            <a:lvl1pPr marL="457200" indent="-457200" fontAlgn="ctr">
              <a:spcBef>
                <a:spcPts val="0"/>
              </a:spcBef>
              <a:spcAft>
                <a:spcPts val="0"/>
              </a:spcAft>
              <a:buFont typeface="+mj-lt"/>
              <a:buAutoNum type="arabicPeriod"/>
              <a:defRPr sz="2000" b="0" i="0" spc="100" baseline="0">
                <a:solidFill>
                  <a:schemeClr val="tx1"/>
                </a:solidFill>
                <a:latin typeface="Segoe UI" panose="020B0502040204020203" pitchFamily="34" charset="0"/>
                <a:ea typeface="Meiryo UI" panose="020B0604030504040204" pitchFamily="50" charset="-128"/>
                <a:cs typeface="HGPGothicE"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目次を入力</a:t>
            </a:r>
          </a:p>
        </p:txBody>
      </p:sp>
      <p:sp>
        <p:nvSpPr>
          <p:cNvPr id="10" name="テキスト プレースホルダー 9"/>
          <p:cNvSpPr>
            <a:spLocks noGrp="1"/>
          </p:cNvSpPr>
          <p:nvPr>
            <p:ph type="body" sz="quarter" idx="10" hasCustomPrompt="1"/>
          </p:nvPr>
        </p:nvSpPr>
        <p:spPr>
          <a:xfrm>
            <a:off x="172188" y="1749"/>
            <a:ext cx="9578639" cy="690386"/>
          </a:xfrm>
          <a:prstGeom prst="rect">
            <a:avLst/>
          </a:prstGeom>
        </p:spPr>
        <p:txBody>
          <a:bodyPr anchor="ctr" anchorCtr="0">
            <a:normAutofit/>
          </a:bodyPr>
          <a:lstStyle>
            <a:lvl1pPr marL="0" indent="0">
              <a:buFontTx/>
              <a:buNone/>
              <a:defRPr kumimoji="1" lang="ja-JP" altLang="en-US" sz="2400" b="1" kern="1200" baseline="0"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defRPr/>
            </a:pPr>
            <a:r>
              <a:rPr kumimoji="1" lang="ja-JP" altLang="en-US" dirty="0"/>
              <a:t>［目次］</a:t>
            </a:r>
          </a:p>
        </p:txBody>
      </p:sp>
      <p:sp>
        <p:nvSpPr>
          <p:cNvPr id="12" name="TextBox 16"/>
          <p:cNvSpPr txBox="1"/>
          <p:nvPr/>
        </p:nvSpPr>
        <p:spPr>
          <a:xfrm>
            <a:off x="461788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baseline="0">
                <a:solidFill>
                  <a:schemeClr val="tx1"/>
                </a:solidFill>
                <a:latin typeface="Century Gothic" panose="020B0502020202020204" pitchFamily="34" charset="0"/>
                <a:ea typeface="HGPGothicE" charset="-128"/>
                <a:cs typeface="HGPGothicE" charset="-128"/>
              </a:rPr>
              <a:pPr algn="ctr" fontAlgn="auto">
                <a:spcBef>
                  <a:spcPts val="0"/>
                </a:spcBef>
                <a:spcAft>
                  <a:spcPts val="0"/>
                </a:spcAft>
                <a:defRPr/>
              </a:pPr>
              <a:t>‹#›</a:t>
            </a:fld>
            <a:endParaRPr lang="en-US" sz="1200" b="0" i="0" baseline="0" dirty="0">
              <a:solidFill>
                <a:schemeClr val="tx1"/>
              </a:solidFill>
              <a:latin typeface="Century Gothic" panose="020B0502020202020204" pitchFamily="34" charset="0"/>
              <a:ea typeface="HGPGothicE" charset="-128"/>
              <a:cs typeface="HGPGothicE" charset="-128"/>
            </a:endParaRPr>
          </a:p>
        </p:txBody>
      </p:sp>
      <p:sp>
        <p:nvSpPr>
          <p:cNvPr id="14" name="TextBox 12"/>
          <p:cNvSpPr txBox="1"/>
          <p:nvPr/>
        </p:nvSpPr>
        <p:spPr>
          <a:xfrm>
            <a:off x="2080172" y="6658174"/>
            <a:ext cx="232676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solidFill>
                  <a:schemeClr val="tx1"/>
                </a:solidFill>
              </a:rPr>
              <a:t>© 2023 NTT DATA Corporation</a:t>
            </a:r>
          </a:p>
        </p:txBody>
      </p:sp>
      <p:sp>
        <p:nvSpPr>
          <p:cNvPr id="9" name="Rectangle 20"/>
          <p:cNvSpPr/>
          <p:nvPr userDrawn="1"/>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cxnSp>
        <p:nvCxnSpPr>
          <p:cNvPr id="13" name="直線コネクタ 12"/>
          <p:cNvCxnSpPr/>
          <p:nvPr userDrawn="1"/>
        </p:nvCxnSpPr>
        <p:spPr>
          <a:xfrm>
            <a:off x="225918" y="692134"/>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15" name="図 14"/>
          <p:cNvPicPr>
            <a:picLocks noChangeAspect="1"/>
          </p:cNvPicPr>
          <p:nvPr userDrawn="1"/>
        </p:nvPicPr>
        <p:blipFill>
          <a:blip r:embed="rId2"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 y="3113690"/>
            <a:ext cx="1920158" cy="3744310"/>
          </a:xfrm>
          <a:prstGeom prst="rect">
            <a:avLst/>
          </a:prstGeom>
        </p:spPr>
      </p:pic>
      <p:pic>
        <p:nvPicPr>
          <p:cNvPr id="16" name="図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80376" y="6504431"/>
            <a:ext cx="1070505" cy="295200"/>
          </a:xfrm>
          <a:prstGeom prst="rect">
            <a:avLst/>
          </a:prstGeom>
        </p:spPr>
      </p:pic>
    </p:spTree>
    <p:extLst>
      <p:ext uri="{BB962C8B-B14F-4D97-AF65-F5344CB8AC3E}">
        <p14:creationId xmlns:p14="http://schemas.microsoft.com/office/powerpoint/2010/main" val="3145228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marL="0" indent="0" algn="ctr">
              <a:defRPr kumimoji="1" lang="ja-JP" altLang="en-US" sz="2400" b="1" kern="1200" baseline="0" dirty="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defRPr/>
            </a:pPr>
            <a:r>
              <a:rPr kumimoji="1" lang="ja-JP" altLang="en-US" dirty="0"/>
              <a:t>［中扉］</a:t>
            </a:r>
          </a:p>
        </p:txBody>
      </p:sp>
      <p:sp>
        <p:nvSpPr>
          <p:cNvPr id="13" name="TextBox 12"/>
          <p:cNvSpPr txBox="1"/>
          <p:nvPr/>
        </p:nvSpPr>
        <p:spPr>
          <a:xfrm>
            <a:off x="231285" y="6670560"/>
            <a:ext cx="230344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t>© 2023 NTT DATA Corporation</a:t>
            </a:r>
          </a:p>
        </p:txBody>
      </p:sp>
      <p:sp>
        <p:nvSpPr>
          <p:cNvPr id="14" name="TextBox 16"/>
          <p:cNvSpPr txBox="1"/>
          <p:nvPr/>
        </p:nvSpPr>
        <p:spPr>
          <a:xfrm>
            <a:off x="463384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6" name="図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72036" y="6503752"/>
            <a:ext cx="1087709" cy="296174"/>
          </a:xfrm>
          <a:prstGeom prst="rect">
            <a:avLst/>
          </a:prstGeom>
        </p:spPr>
      </p:pic>
    </p:spTree>
    <p:extLst>
      <p:ext uri="{BB962C8B-B14F-4D97-AF65-F5344CB8AC3E}">
        <p14:creationId xmlns:p14="http://schemas.microsoft.com/office/powerpoint/2010/main" val="3566055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本編">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7773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参考資料">
    <p:spTree>
      <p:nvGrpSpPr>
        <p:cNvPr id="1" name=""/>
        <p:cNvGrpSpPr/>
        <p:nvPr/>
      </p:nvGrpSpPr>
      <p:grpSpPr>
        <a:xfrm>
          <a:off x="0" y="0"/>
          <a:ext cx="0" cy="0"/>
          <a:chOff x="0" y="0"/>
          <a:chExt cx="0" cy="0"/>
        </a:xfrm>
      </p:grpSpPr>
      <p:sp>
        <p:nvSpPr>
          <p:cNvPr id="5" name="Rectangle 20"/>
          <p:cNvSpPr/>
          <p:nvPr/>
        </p:nvSpPr>
        <p:spPr>
          <a:xfrm>
            <a:off x="0" y="0"/>
            <a:ext cx="9906000" cy="7112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17"/>
          <p:cNvSpPr/>
          <p:nvPr userDrawn="1"/>
        </p:nvSpPr>
        <p:spPr>
          <a:xfrm>
            <a:off x="0" y="6576141"/>
            <a:ext cx="9906000" cy="2880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12"/>
          <p:cNvSpPr txBox="1"/>
          <p:nvPr userDrawn="1"/>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0" name="TextBox 16"/>
          <p:cNvSpPr txBox="1"/>
          <p:nvPr userDrawn="1"/>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1" name="図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3" cstate="screen">
            <a:grayscl/>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Tree>
    <p:extLst>
      <p:ext uri="{BB962C8B-B14F-4D97-AF65-F5344CB8AC3E}">
        <p14:creationId xmlns:p14="http://schemas.microsoft.com/office/powerpoint/2010/main" val="475199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参考資料">
    <p:spTree>
      <p:nvGrpSpPr>
        <p:cNvPr id="1" name=""/>
        <p:cNvGrpSpPr/>
        <p:nvPr/>
      </p:nvGrpSpPr>
      <p:grpSpPr>
        <a:xfrm>
          <a:off x="0" y="0"/>
          <a:ext cx="0" cy="0"/>
          <a:chOff x="0" y="0"/>
          <a:chExt cx="0" cy="0"/>
        </a:xfrm>
      </p:grpSpPr>
      <p:sp>
        <p:nvSpPr>
          <p:cNvPr id="5" name="Rectangle 20"/>
          <p:cNvSpPr/>
          <p:nvPr/>
        </p:nvSpPr>
        <p:spPr>
          <a:xfrm>
            <a:off x="0" y="0"/>
            <a:ext cx="9906000" cy="7112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17"/>
          <p:cNvSpPr/>
          <p:nvPr userDrawn="1"/>
        </p:nvSpPr>
        <p:spPr>
          <a:xfrm>
            <a:off x="0" y="6576141"/>
            <a:ext cx="9906000" cy="28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12"/>
          <p:cNvSpPr txBox="1"/>
          <p:nvPr userDrawn="1"/>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0" name="TextBox 16"/>
          <p:cNvSpPr txBox="1"/>
          <p:nvPr userDrawn="1"/>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1" name="図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3"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
        <p:nvSpPr>
          <p:cNvPr id="2" name="正方形/長方形 1"/>
          <p:cNvSpPr/>
          <p:nvPr userDrawn="1"/>
        </p:nvSpPr>
        <p:spPr>
          <a:xfrm>
            <a:off x="7545288" y="87042"/>
            <a:ext cx="2222826" cy="464503"/>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社保事業部受判資料抜粋</a:t>
            </a:r>
            <a:r>
              <a:rPr kumimoji="1" lang="en-US" altLang="ja-JP"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a:t>
            </a:r>
            <a:r>
              <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計画会議分</a:t>
            </a:r>
            <a:r>
              <a:rPr kumimoji="1" lang="en-US" altLang="ja-JP"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a:t>
            </a:r>
            <a:endPar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0543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とコンテンツC">
    <p:bg>
      <p:bgPr>
        <a:solidFill>
          <a:schemeClr val="tx1">
            <a:lumMod val="50000"/>
          </a:schemeClr>
        </a:solidFill>
        <a:effectLst/>
      </p:bgPr>
    </p:bg>
    <p:spTree>
      <p:nvGrpSpPr>
        <p:cNvPr id="1" name=""/>
        <p:cNvGrpSpPr/>
        <p:nvPr/>
      </p:nvGrpSpPr>
      <p:grpSpPr>
        <a:xfrm>
          <a:off x="0" y="0"/>
          <a:ext cx="0" cy="0"/>
          <a:chOff x="0" y="0"/>
          <a:chExt cx="0" cy="0"/>
        </a:xfrm>
      </p:grpSpPr>
      <p:sp>
        <p:nvSpPr>
          <p:cNvPr id="12" name="コンテンツ プレースホルダー 2"/>
          <p:cNvSpPr>
            <a:spLocks noGrp="1"/>
          </p:cNvSpPr>
          <p:nvPr>
            <p:ph idx="10" hasCustomPrompt="1"/>
          </p:nvPr>
        </p:nvSpPr>
        <p:spPr>
          <a:xfrm>
            <a:off x="2829901" y="2852936"/>
            <a:ext cx="4247179" cy="828102"/>
          </a:xfrm>
          <a:prstGeom prst="rect">
            <a:avLst/>
          </a:prstGeom>
          <a:ln w="38100">
            <a:solidFill>
              <a:schemeClr val="bg1"/>
            </a:solidFill>
            <a:prstDash val="sysDot"/>
          </a:ln>
        </p:spPr>
        <p:txBody>
          <a:bodyPr lIns="90000" anchor="ctr" anchorCtr="1"/>
          <a:lstStyle>
            <a:lvl1pPr marL="0" indent="0" fontAlgn="ctr">
              <a:spcBef>
                <a:spcPts val="0"/>
              </a:spcBef>
              <a:buFontTx/>
              <a:buNone/>
              <a:defRPr sz="1800" b="0" i="0" spc="79" baseline="0">
                <a:solidFill>
                  <a:schemeClr val="bg1"/>
                </a:solidFill>
                <a:latin typeface="HGPGothicE" charset="-128"/>
                <a:ea typeface="HGPGothicE" charset="-128"/>
                <a:cs typeface="HGPGothicE" charset="-128"/>
              </a:defRPr>
            </a:lvl1pPr>
            <a:lvl2pPr marL="484862" indent="0" fontAlgn="ctr">
              <a:spcBef>
                <a:spcPts val="0"/>
              </a:spcBef>
              <a:buFontTx/>
              <a:buNone/>
              <a:defRPr sz="1800" b="0" i="0" spc="79">
                <a:solidFill>
                  <a:schemeClr val="bg1"/>
                </a:solidFill>
                <a:latin typeface="HGPGothicE" charset="-128"/>
                <a:ea typeface="HGPGothicE" charset="-128"/>
                <a:cs typeface="HGPGothicE" charset="-128"/>
              </a:defRPr>
            </a:lvl2pPr>
            <a:lvl3pPr marL="969724" indent="0" fontAlgn="ctr">
              <a:spcBef>
                <a:spcPts val="0"/>
              </a:spcBef>
              <a:buFontTx/>
              <a:buNone/>
              <a:defRPr sz="1800" b="0" i="0" spc="79">
                <a:solidFill>
                  <a:schemeClr val="bg1"/>
                </a:solidFill>
                <a:latin typeface="HGPGothicE" charset="-128"/>
                <a:ea typeface="HGPGothicE" charset="-128"/>
                <a:cs typeface="HGPGothicE" charset="-128"/>
              </a:defRPr>
            </a:lvl3pPr>
            <a:lvl4pPr marL="1454588" indent="0">
              <a:buFontTx/>
              <a:buNone/>
              <a:defRPr>
                <a:solidFill>
                  <a:schemeClr val="tx2"/>
                </a:solidFill>
              </a:defRPr>
            </a:lvl4pPr>
            <a:lvl5pPr marL="1939450" indent="0">
              <a:buFontTx/>
              <a:buNone/>
              <a:defRPr>
                <a:solidFill>
                  <a:schemeClr val="tx2"/>
                </a:solidFill>
              </a:defRPr>
            </a:lvl5pPr>
          </a:lstStyle>
          <a:p>
            <a:pPr algn="ctr"/>
            <a:r>
              <a:rPr lang="ja-JP" altLang="en-US" sz="1800" spc="200">
                <a:solidFill>
                  <a:srgbClr val="FFFFFF"/>
                </a:solidFill>
                <a:latin typeface="HGPGothicE" charset="-128"/>
                <a:ea typeface="HGPGothicE" charset="-128"/>
                <a:cs typeface="HGPGothicE" charset="-128"/>
              </a:rPr>
              <a:t>写真</a:t>
            </a:r>
            <a:r>
              <a:rPr lang="en-US" altLang="ja-JP" sz="1800" spc="200">
                <a:solidFill>
                  <a:srgbClr val="FFFFFF"/>
                </a:solidFill>
                <a:latin typeface="HGPGothicE" charset="-128"/>
                <a:ea typeface="HGPGothicE" charset="-128"/>
                <a:cs typeface="HGPGothicE" charset="-128"/>
              </a:rPr>
              <a:t>/</a:t>
            </a:r>
            <a:r>
              <a:rPr lang="ja-JP" altLang="en-US" sz="1800" spc="200">
                <a:solidFill>
                  <a:srgbClr val="FFFFFF"/>
                </a:solidFill>
                <a:latin typeface="HGPGothicE" charset="-128"/>
                <a:ea typeface="HGPGothicE" charset="-128"/>
                <a:cs typeface="HGPGothicE" charset="-128"/>
              </a:rPr>
              <a:t>動画を貼付</a:t>
            </a:r>
            <a:endParaRPr lang="ja-JP" altLang="en-US" sz="1800" spc="200" dirty="0">
              <a:solidFill>
                <a:srgbClr val="FFFFFF"/>
              </a:solidFill>
              <a:latin typeface="HGPGothicE" charset="-128"/>
              <a:ea typeface="HGPGothicE" charset="-128"/>
              <a:cs typeface="HGPGothicE" charset="-128"/>
            </a:endParaRPr>
          </a:p>
        </p:txBody>
      </p:sp>
      <p:sp>
        <p:nvSpPr>
          <p:cNvPr id="6" name="TextBox 12"/>
          <p:cNvSpPr txBox="1"/>
          <p:nvPr/>
        </p:nvSpPr>
        <p:spPr>
          <a:xfrm>
            <a:off x="231284" y="6670560"/>
            <a:ext cx="2225439"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t>© 2023 NTT DATA Corporation</a:t>
            </a:r>
          </a:p>
        </p:txBody>
      </p:sp>
      <p:sp>
        <p:nvSpPr>
          <p:cNvPr id="8" name="TextBox 16"/>
          <p:cNvSpPr txBox="1"/>
          <p:nvPr/>
        </p:nvSpPr>
        <p:spPr>
          <a:xfrm>
            <a:off x="463384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0" name="図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81394" y="6503752"/>
            <a:ext cx="1178351" cy="296174"/>
          </a:xfrm>
          <a:prstGeom prst="rect">
            <a:avLst/>
          </a:prstGeom>
        </p:spPr>
      </p:pic>
    </p:spTree>
    <p:extLst>
      <p:ext uri="{BB962C8B-B14F-4D97-AF65-F5344CB8AC3E}">
        <p14:creationId xmlns:p14="http://schemas.microsoft.com/office/powerpoint/2010/main" val="3879581413"/>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9A2B2F6D-705F-4251-969F-C7502713D97B}"/>
              </a:ext>
            </a:extLst>
          </p:cNvPr>
          <p:cNvSpPr>
            <a:spLocks noGrp="1"/>
          </p:cNvSpPr>
          <p:nvPr>
            <p:ph type="body" sz="quarter" idx="11" hasCustomPrompt="1"/>
          </p:nvPr>
        </p:nvSpPr>
        <p:spPr>
          <a:xfrm>
            <a:off x="2144713" y="908049"/>
            <a:ext cx="7272000" cy="5544000"/>
          </a:xfrm>
          <a:prstGeom prst="rect">
            <a:avLst/>
          </a:prstGeom>
        </p:spPr>
        <p:txBody>
          <a:bodyPr/>
          <a:lstStyle>
            <a:lvl1pPr marL="457200" indent="-457200">
              <a:buFont typeface="+mj-lt"/>
              <a:buAutoNum type="arabicPeriod"/>
              <a:defRPr sz="2000"/>
            </a:lvl1pPr>
            <a:lvl2pPr>
              <a:defRPr sz="2000"/>
            </a:lvl2pPr>
            <a:lvl3pPr>
              <a:defRPr sz="2000"/>
            </a:lvl3pPr>
            <a:lvl4pPr>
              <a:defRPr sz="2000"/>
            </a:lvl4pPr>
            <a:lvl5pPr>
              <a:defRPr sz="2000"/>
            </a:lvl5pPr>
          </a:lstStyle>
          <a:p>
            <a:pPr lvl="0"/>
            <a:r>
              <a:rPr kumimoji="1" lang="ja-JP" altLang="en-US" dirty="0"/>
              <a:t>目次の入力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11" name="図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91166" y="6504431"/>
            <a:ext cx="1159714" cy="295200"/>
          </a:xfrm>
          <a:prstGeom prst="rect">
            <a:avLst/>
          </a:prstGeom>
        </p:spPr>
      </p:pic>
      <p:sp>
        <p:nvSpPr>
          <p:cNvPr id="15" name="タイトル 1"/>
          <p:cNvSpPr>
            <a:spLocks noGrp="1"/>
          </p:cNvSpPr>
          <p:nvPr>
            <p:ph type="title" hasCustomPrompt="1"/>
          </p:nvPr>
        </p:nvSpPr>
        <p:spPr>
          <a:xfrm>
            <a:off x="172186" y="1747"/>
            <a:ext cx="9578639" cy="730799"/>
          </a:xfrm>
          <a:prstGeom prst="rect">
            <a:avLst/>
          </a:prstGeom>
        </p:spPr>
        <p:txBody>
          <a:bodyPr anchor="ctr" anchorCtr="0">
            <a:normAutofit/>
          </a:bodyPr>
          <a:lstStyle>
            <a:lvl1pPr>
              <a:defRPr lang="ja-JP" altLang="en-US" sz="2400" spc="0" dirty="0" smtClean="0">
                <a:solidFill>
                  <a:schemeClr val="tx1"/>
                </a:solidFill>
                <a:latin typeface="+mj-ea"/>
                <a:ea typeface="+mj-ea"/>
                <a:cs typeface="Arial"/>
              </a:defRPr>
            </a:lvl1pPr>
          </a:lstStyle>
          <a:p>
            <a:pPr marL="226468" marR="0" lvl="0" indent="-226468" defTabSz="609555" latinLnBrk="0">
              <a:lnSpc>
                <a:spcPct val="100000"/>
              </a:lnSpc>
              <a:spcBef>
                <a:spcPct val="20000"/>
              </a:spcBef>
              <a:buClrTx/>
              <a:buSzTx/>
              <a:buFont typeface="Arial" pitchFamily="34" charset="0"/>
              <a:buNone/>
              <a:tabLst/>
            </a:pPr>
            <a:r>
              <a:rPr kumimoji="1" lang="ja-JP" altLang="en-US" dirty="0"/>
              <a:t>［目次］</a:t>
            </a:r>
          </a:p>
        </p:txBody>
      </p:sp>
      <p:sp>
        <p:nvSpPr>
          <p:cNvPr id="10" name="TextBox 12"/>
          <p:cNvSpPr txBox="1"/>
          <p:nvPr userDrawn="1"/>
        </p:nvSpPr>
        <p:spPr>
          <a:xfrm>
            <a:off x="208017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n-lt"/>
                <a:ea typeface="HGPGothicE" charset="-128"/>
                <a:cs typeface="Meiryo UI" pitchFamily="50" charset="-128"/>
              </a:rPr>
              <a:t>© 2023 NTT DATA Corporation</a:t>
            </a:r>
          </a:p>
        </p:txBody>
      </p:sp>
      <p:sp>
        <p:nvSpPr>
          <p:cNvPr id="12" name="TextBox 16"/>
          <p:cNvSpPr txBox="1"/>
          <p:nvPr userDrawn="1"/>
        </p:nvSpPr>
        <p:spPr>
          <a:xfrm>
            <a:off x="4617884"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tx1"/>
              </a:solidFill>
              <a:latin typeface="HGPGothicE" charset="-128"/>
              <a:ea typeface="HGPGothicE" charset="-128"/>
              <a:cs typeface="HGPGothicE" charset="-128"/>
            </a:endParaRPr>
          </a:p>
        </p:txBody>
      </p:sp>
    </p:spTree>
    <p:extLst>
      <p:ext uri="{BB962C8B-B14F-4D97-AF65-F5344CB8AC3E}">
        <p14:creationId xmlns:p14="http://schemas.microsoft.com/office/powerpoint/2010/main" val="1927232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クロージングロゴ">
    <p:spTree>
      <p:nvGrpSpPr>
        <p:cNvPr id="1" name=""/>
        <p:cNvGrpSpPr/>
        <p:nvPr/>
      </p:nvGrpSpPr>
      <p:grpSpPr>
        <a:xfrm>
          <a:off x="0" y="0"/>
          <a:ext cx="0" cy="0"/>
          <a:chOff x="0" y="0"/>
          <a:chExt cx="0" cy="0"/>
        </a:xfrm>
      </p:grpSpPr>
      <p:sp>
        <p:nvSpPr>
          <p:cNvPr id="8" name="TextBox 12"/>
          <p:cNvSpPr txBox="1"/>
          <p:nvPr/>
        </p:nvSpPr>
        <p:spPr>
          <a:xfrm>
            <a:off x="7293260" y="6580946"/>
            <a:ext cx="2457568"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lgn="r"/>
            <a:r>
              <a:rPr lang="en-US" altLang="ja-JP" sz="800" dirty="0">
                <a:solidFill>
                  <a:schemeClr val="tx1"/>
                </a:solidFill>
              </a:rPr>
              <a:t>© 2023 NTT DATA Corporation</a:t>
            </a:r>
          </a:p>
        </p:txBody>
      </p:sp>
      <p:pic>
        <p:nvPicPr>
          <p:cNvPr id="5" name="図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92551" y="2976092"/>
            <a:ext cx="3320898" cy="950376"/>
          </a:xfrm>
          <a:prstGeom prst="rect">
            <a:avLst/>
          </a:prstGeom>
        </p:spPr>
      </p:pic>
      <p:pic>
        <p:nvPicPr>
          <p:cNvPr id="6" name="図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3113690"/>
            <a:ext cx="1920158" cy="3744310"/>
          </a:xfrm>
          <a:prstGeom prst="rect">
            <a:avLst/>
          </a:prstGeom>
        </p:spPr>
      </p:pic>
    </p:spTree>
    <p:extLst>
      <p:ext uri="{BB962C8B-B14F-4D97-AF65-F5344CB8AC3E}">
        <p14:creationId xmlns:p14="http://schemas.microsoft.com/office/powerpoint/2010/main" val="1825864673"/>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a:xfrm>
            <a:off x="297366" y="0"/>
            <a:ext cx="8006575" cy="404664"/>
          </a:xfrm>
          <a:prstGeom prst="rect">
            <a:avLst/>
          </a:prstGeom>
        </p:spPr>
        <p:txBody>
          <a:bodyPr anchor="ctr"/>
          <a:lstStyle>
            <a:lvl1pPr>
              <a:defRPr sz="2400" b="1">
                <a:solidFill>
                  <a:schemeClr val="accent2"/>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マスター タイトルの書式設定</a:t>
            </a:r>
          </a:p>
        </p:txBody>
      </p:sp>
    </p:spTree>
    <p:extLst>
      <p:ext uri="{BB962C8B-B14F-4D97-AF65-F5344CB8AC3E}">
        <p14:creationId xmlns:p14="http://schemas.microsoft.com/office/powerpoint/2010/main" val="1022746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HGPGothicE" charset="-128"/>
                <a:ea typeface="HGPGothicE" charset="-128"/>
                <a:cs typeface="HGPGothicE"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8" name="タイトル 1"/>
          <p:cNvSpPr>
            <a:spLocks noGrp="1"/>
          </p:cNvSpPr>
          <p:nvPr>
            <p:ph type="title" hasCustomPrompt="1"/>
          </p:nvPr>
        </p:nvSpPr>
        <p:spPr>
          <a:xfrm>
            <a:off x="172186" y="2902"/>
            <a:ext cx="9578639" cy="730799"/>
          </a:xfrm>
          <a:prstGeom prst="rect">
            <a:avLst/>
          </a:prstGeom>
        </p:spPr>
        <p:txBody>
          <a:bodyPr tIns="108000" anchor="ctr" anchorCtr="0">
            <a:normAutofit/>
          </a:bodyPr>
          <a:lstStyle>
            <a:lvl1pPr>
              <a:defRPr lang="ja-JP" altLang="en-US" sz="2400" spc="0" dirty="0" smtClean="0">
                <a:solidFill>
                  <a:schemeClr val="accent2"/>
                </a:solidFill>
                <a:latin typeface="+mj-ea"/>
                <a:ea typeface="+mj-ea"/>
                <a:cs typeface="Arial"/>
              </a:defRPr>
            </a:lvl1pPr>
          </a:lstStyle>
          <a:p>
            <a:pPr marL="226468" marR="0" lvl="0" indent="-226468" defTabSz="609555" latinLnBrk="0">
              <a:lnSpc>
                <a:spcPct val="100000"/>
              </a:lnSpc>
              <a:spcBef>
                <a:spcPct val="20000"/>
              </a:spcBef>
              <a:buClrTx/>
              <a:buSzTx/>
              <a:buFont typeface="+mj-lt"/>
              <a:buNone/>
              <a:tabLst/>
            </a:pPr>
            <a:r>
              <a:rPr kumimoji="1" lang="ja-JP" altLang="en-US" dirty="0"/>
              <a:t>［タイトル］</a:t>
            </a:r>
          </a:p>
        </p:txBody>
      </p:sp>
    </p:spTree>
    <p:extLst>
      <p:ext uri="{BB962C8B-B14F-4D97-AF65-F5344CB8AC3E}">
        <p14:creationId xmlns:p14="http://schemas.microsoft.com/office/powerpoint/2010/main" val="900290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678251" y="0"/>
            <a:ext cx="7625690" cy="664180"/>
          </a:xfrm>
          <a:prstGeom prst="rect">
            <a:avLst/>
          </a:prstGeom>
        </p:spPr>
        <p:txBody>
          <a:bodyPr/>
          <a:lstStyle/>
          <a:p>
            <a:r>
              <a:rPr kumimoji="1" lang="ja-JP" altLang="en-US"/>
              <a:t>マスター タイトルの書式設定</a:t>
            </a:r>
          </a:p>
        </p:txBody>
      </p:sp>
    </p:spTree>
    <p:extLst>
      <p:ext uri="{BB962C8B-B14F-4D97-AF65-F5344CB8AC3E}">
        <p14:creationId xmlns:p14="http://schemas.microsoft.com/office/powerpoint/2010/main" val="14385833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9906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defTabSz="914400"/>
            <a:endParaRPr lang="en-US" sz="1800" dirty="0">
              <a:solidFill>
                <a:srgbClr val="FFFFFF"/>
              </a:solidFill>
            </a:endParaRPr>
          </a:p>
        </p:txBody>
      </p:sp>
      <p:sp>
        <p:nvSpPr>
          <p:cNvPr id="6" name="テキスト プレースホルダー 9"/>
          <p:cNvSpPr>
            <a:spLocks noGrp="1"/>
          </p:cNvSpPr>
          <p:nvPr>
            <p:ph type="body" sz="quarter" idx="10" hasCustomPrompt="1"/>
          </p:nvPr>
        </p:nvSpPr>
        <p:spPr>
          <a:xfrm>
            <a:off x="172187" y="2902"/>
            <a:ext cx="9570131" cy="720000"/>
          </a:xfrm>
          <a:prstGeom prst="rect">
            <a:avLst/>
          </a:prstGeom>
        </p:spPr>
        <p:txBody>
          <a:bodyPr tIns="108000" anchor="ctr" anchorCtr="0">
            <a:normAutofit/>
          </a:bodyPr>
          <a:lstStyle>
            <a:lvl1pPr marL="0" indent="0">
              <a:buFont typeface="+mj-lt"/>
              <a:buNone/>
              <a:defRPr sz="2400" baseline="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473472" y="721271"/>
            <a:ext cx="8944148" cy="5256410"/>
          </a:xfrm>
          <a:prstGeom prst="rect">
            <a:avLst/>
          </a:prstGeom>
        </p:spPr>
        <p:txBody>
          <a:bodyPr lIns="90000"/>
          <a:lstStyle>
            <a:lvl1pPr marL="0" indent="0" fontAlgn="ctr">
              <a:spcBef>
                <a:spcPts val="0"/>
              </a:spcBef>
              <a:buFont typeface="Arial" charset="0"/>
              <a:buNone/>
              <a:defRPr sz="18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Tree>
    <p:extLst>
      <p:ext uri="{BB962C8B-B14F-4D97-AF65-F5344CB8AC3E}">
        <p14:creationId xmlns:p14="http://schemas.microsoft.com/office/powerpoint/2010/main" val="2171783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52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3039088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2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2449563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3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8707583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4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102047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algn="ctr">
              <a:defRPr sz="2400" spc="200" baseline="0">
                <a:solidFill>
                  <a:srgbClr val="FFFFFF"/>
                </a:solidFill>
              </a:defRPr>
            </a:lvl1pPr>
          </a:lstStyle>
          <a:p>
            <a:r>
              <a:rPr kumimoji="1" lang="ja-JP" altLang="en-US" dirty="0"/>
              <a:t>［中扉］</a:t>
            </a:r>
          </a:p>
        </p:txBody>
      </p:sp>
      <p:pic>
        <p:nvPicPr>
          <p:cNvPr id="15"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sp>
        <p:nvSpPr>
          <p:cNvPr id="9" name="TextBox 12"/>
          <p:cNvSpPr txBox="1"/>
          <p:nvPr userDrawn="1"/>
        </p:nvSpPr>
        <p:spPr>
          <a:xfrm>
            <a:off x="231285"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2023 NTT DATA Corporation</a:t>
            </a:r>
          </a:p>
        </p:txBody>
      </p:sp>
      <p:sp>
        <p:nvSpPr>
          <p:cNvPr id="8"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9791815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5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11495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_タイトルとコンテンツB">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4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正方形/長方形 8"/>
          <p:cNvSpPr/>
          <p:nvPr userDrawn="1"/>
        </p:nvSpPr>
        <p:spPr>
          <a:xfrm>
            <a:off x="-3368" y="-2"/>
            <a:ext cx="2869021" cy="68790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Segoe UI" panose="020B0502040204020203" pitchFamily="34" charset="0"/>
              <a:ea typeface="Meiryo UI" panose="020B0604030504040204" pitchFamily="50" charset="-128"/>
              <a:cs typeface="Meiryo UI" panose="020B0604030504040204" pitchFamily="50" charset="-128"/>
            </a:endParaRPr>
          </a:p>
        </p:txBody>
      </p:sp>
      <p:pic>
        <p:nvPicPr>
          <p:cNvPr id="8" name="図 7"/>
          <p:cNvPicPr>
            <a:picLocks noChangeAspect="1"/>
          </p:cNvPicPr>
          <p:nvPr userDrawn="1"/>
        </p:nvPicPr>
        <p:blipFill rotWithShape="1">
          <a:blip r:embed="rId2" cstate="print">
            <a:extLst>
              <a:ext uri="{28A0092B-C50C-407E-A947-70E740481C1C}">
                <a14:useLocalDpi xmlns:a14="http://schemas.microsoft.com/office/drawing/2010/main" val="0"/>
              </a:ext>
            </a:extLst>
          </a:blip>
          <a:srcRect r="9015"/>
          <a:stretch/>
        </p:blipFill>
        <p:spPr>
          <a:xfrm>
            <a:off x="495754" y="-3"/>
            <a:ext cx="9411690" cy="6879601"/>
          </a:xfrm>
          <a:prstGeom prst="rect">
            <a:avLst/>
          </a:prstGeom>
        </p:spPr>
      </p:pic>
      <p:sp>
        <p:nvSpPr>
          <p:cNvPr id="2" name="正方形/長方形 1"/>
          <p:cNvSpPr/>
          <p:nvPr userDrawn="1"/>
        </p:nvSpPr>
        <p:spPr>
          <a:xfrm>
            <a:off x="9524" y="-1"/>
            <a:ext cx="9897920" cy="6879030"/>
          </a:xfrm>
          <a:prstGeom prst="rect">
            <a:avLst/>
          </a:prstGeom>
          <a:solidFill>
            <a:srgbClr val="FFFFF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Segoe UI" panose="020B0502040204020203"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9834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A">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06ACBF3F-D8C8-49E5-AED6-9B2012FC0A11}"/>
              </a:ext>
            </a:extLst>
          </p:cNvPr>
          <p:cNvSpPr>
            <a:spLocks noGrp="1"/>
          </p:cNvSpPr>
          <p:nvPr>
            <p:ph type="body" sz="quarter" idx="11" hasCustomPrompt="1"/>
          </p:nvPr>
        </p:nvSpPr>
        <p:spPr>
          <a:xfrm>
            <a:off x="471488" y="908050"/>
            <a:ext cx="8946000" cy="5256000"/>
          </a:xfrm>
          <a:prstGeom prst="rect">
            <a:avLst/>
          </a:prstGeom>
        </p:spPr>
        <p:txBody>
          <a:bodyPr/>
          <a:lstStyle>
            <a:lvl1pPr marL="0" indent="0">
              <a:buNone/>
              <a:defRPr sz="2000"/>
            </a:lvl1pPr>
            <a:lvl2pPr>
              <a:defRPr sz="2000"/>
            </a:lvl2pPr>
            <a:lvl3pPr>
              <a:defRPr sz="2000"/>
            </a:lvl3pPr>
            <a:lvl4pPr>
              <a:defRPr sz="2000"/>
            </a:lvl4pPr>
            <a:lvl5pPr>
              <a:defRPr sz="2000"/>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タイトル 1"/>
          <p:cNvSpPr>
            <a:spLocks noGrp="1"/>
          </p:cNvSpPr>
          <p:nvPr>
            <p:ph type="title" hasCustomPrompt="1"/>
          </p:nvPr>
        </p:nvSpPr>
        <p:spPr>
          <a:xfrm>
            <a:off x="172186" y="2902"/>
            <a:ext cx="9578639" cy="730799"/>
          </a:xfrm>
          <a:prstGeom prst="rect">
            <a:avLst/>
          </a:prstGeom>
        </p:spPr>
        <p:txBody>
          <a:bodyPr tIns="108000" anchor="ctr" anchorCtr="0">
            <a:normAutofit/>
          </a:bodyPr>
          <a:lstStyle>
            <a:lvl1pPr>
              <a:defRPr lang="ja-JP" altLang="en-US" sz="2400" spc="0" dirty="0" smtClean="0">
                <a:solidFill>
                  <a:schemeClr val="accent2"/>
                </a:solidFill>
                <a:latin typeface="+mj-ea"/>
                <a:ea typeface="+mj-ea"/>
                <a:cs typeface="Arial"/>
              </a:defRPr>
            </a:lvl1pPr>
          </a:lstStyle>
          <a:p>
            <a:pPr marL="226468" marR="0" lvl="0" indent="-226468" defTabSz="609555" latinLnBrk="0">
              <a:lnSpc>
                <a:spcPct val="100000"/>
              </a:lnSpc>
              <a:spcBef>
                <a:spcPct val="20000"/>
              </a:spcBef>
              <a:buClrTx/>
              <a:buSzTx/>
              <a:buFont typeface="+mj-lt"/>
              <a:buNone/>
              <a:tabLst/>
            </a:pPr>
            <a:r>
              <a:rPr kumimoji="1" lang="ja-JP" altLang="en-US" dirty="0"/>
              <a:t>［タイトル］</a:t>
            </a:r>
          </a:p>
        </p:txBody>
      </p:sp>
    </p:spTree>
    <p:extLst>
      <p:ext uri="{BB962C8B-B14F-4D97-AF65-F5344CB8AC3E}">
        <p14:creationId xmlns:p14="http://schemas.microsoft.com/office/powerpoint/2010/main" val="30510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5" name="TextBox 12"/>
          <p:cNvSpPr txBox="1"/>
          <p:nvPr userDrawn="1"/>
        </p:nvSpPr>
        <p:spPr>
          <a:xfrm>
            <a:off x="8147538"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n-lt"/>
                <a:ea typeface="HGPGothicE" charset="-128"/>
                <a:cs typeface="Meiryo UI" pitchFamily="50" charset="-128"/>
              </a:rPr>
              <a:t>© 2023 NTT DATA Corporation</a:t>
            </a:r>
          </a:p>
        </p:txBody>
      </p:sp>
      <p:pic>
        <p:nvPicPr>
          <p:cNvPr id="9" name="図 8">
            <a:extLst>
              <a:ext uri="{FF2B5EF4-FFF2-40B4-BE49-F238E27FC236}">
                <a16:creationId xmlns:a16="http://schemas.microsoft.com/office/drawing/2014/main" id="{ACADA7E2-D9D3-BC40-8FC4-799425A0472E}"/>
              </a:ext>
            </a:extLst>
          </p:cNvPr>
          <p:cNvPicPr>
            <a:picLocks noChangeAspect="1"/>
          </p:cNvPicPr>
          <p:nvPr userDrawn="1"/>
        </p:nvPicPr>
        <p:blipFill>
          <a:blip r:embed="rId3"/>
          <a:stretch>
            <a:fillRect/>
          </a:stretch>
        </p:blipFill>
        <p:spPr>
          <a:xfrm>
            <a:off x="2890200" y="2715950"/>
            <a:ext cx="4125600" cy="1413400"/>
          </a:xfrm>
          <a:prstGeom prst="rect">
            <a:avLst/>
          </a:prstGeom>
        </p:spPr>
      </p:pic>
    </p:spTree>
    <p:extLst>
      <p:ext uri="{BB962C8B-B14F-4D97-AF65-F5344CB8AC3E}">
        <p14:creationId xmlns:p14="http://schemas.microsoft.com/office/powerpoint/2010/main" val="11185968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28689" y="658906"/>
            <a:ext cx="8023860" cy="819374"/>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spcBef>
                <a:spcPts val="979"/>
              </a:spcBef>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F3D4865-51F0-4330-A8F5-306148EB4590}" type="datetime1">
              <a:rPr lang="en-US" altLang="ja-JP"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854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49551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pic>
        <p:nvPicPr>
          <p:cNvPr id="4" name="図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859" y="-18423"/>
            <a:ext cx="9982200" cy="6876425"/>
          </a:xfrm>
          <a:prstGeom prst="rect">
            <a:avLst/>
          </a:prstGeom>
        </p:spPr>
      </p:pic>
      <p:pic>
        <p:nvPicPr>
          <p:cNvPr id="3" name="図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41032" y="2713166"/>
            <a:ext cx="3708400" cy="1431668"/>
          </a:xfrm>
          <a:prstGeom prst="rect">
            <a:avLst/>
          </a:prstGeom>
          <a:effectLst>
            <a:outerShdw blurRad="50800" dist="38100" dir="2700000" algn="tl" rotWithShape="0">
              <a:schemeClr val="tx1">
                <a:alpha val="40000"/>
              </a:schemeClr>
            </a:outerShdw>
          </a:effectLst>
        </p:spPr>
      </p:pic>
    </p:spTree>
    <p:extLst>
      <p:ext uri="{BB962C8B-B14F-4D97-AF65-F5344CB8AC3E}">
        <p14:creationId xmlns:p14="http://schemas.microsoft.com/office/powerpoint/2010/main" val="32662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タイトルとコンテンツB">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400" b="1"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5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7.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11.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userDrawn="1"/>
        </p:nvSpPr>
        <p:spPr>
          <a:xfrm>
            <a:off x="0" y="6434124"/>
            <a:ext cx="9906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16" name="図 15"/>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pic>
        <p:nvPicPr>
          <p:cNvPr id="8" name="図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sp>
        <p:nvSpPr>
          <p:cNvPr id="10" name="TextBox 12"/>
          <p:cNvSpPr txBox="1"/>
          <p:nvPr userDrawn="1"/>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2023 NTT DATA Corporation</a:t>
            </a:r>
          </a:p>
        </p:txBody>
      </p:sp>
      <p:sp>
        <p:nvSpPr>
          <p:cNvPr id="9"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404687312"/>
      </p:ext>
    </p:extLst>
  </p:cSld>
  <p:clrMap bg1="lt1" tx1="dk1" bg2="lt2" tx2="dk2" accent1="accent1" accent2="accent2" accent3="accent3" accent4="accent4" accent5="accent5" accent6="accent6" hlink="hlink" folHlink="folHlink"/>
  <p:sldLayoutIdLst>
    <p:sldLayoutId id="2147483705" r:id="rId1"/>
    <p:sldLayoutId id="2147483683" r:id="rId2"/>
    <p:sldLayoutId id="2147483688" r:id="rId3"/>
    <p:sldLayoutId id="2147483693" r:id="rId4"/>
    <p:sldLayoutId id="2147483695" r:id="rId5"/>
    <p:sldLayoutId id="2147483766" r:id="rId6"/>
  </p:sldLayoutIdLst>
  <p:hf hdr="0" dt="0"/>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83" userDrawn="1">
          <p15:clr>
            <a:srgbClr val="F26B43"/>
          </p15:clr>
        </p15:guide>
        <p15:guide id="2" pos="31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8" name="図 7"/>
          <p:cNvPicPr>
            <a:picLocks noChangeAspect="1"/>
          </p:cNvPicPr>
          <p:nvPr userDrawn="1"/>
        </p:nvPicPr>
        <p:blipFill rotWithShape="1">
          <a:blip r:embed="rId7" cstate="screen">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15552" y="-8384"/>
            <a:ext cx="9970263" cy="6876000"/>
          </a:xfrm>
          <a:prstGeom prst="rect">
            <a:avLst/>
          </a:prstGeom>
        </p:spPr>
      </p:pic>
      <p:sp>
        <p:nvSpPr>
          <p:cNvPr id="13" name="TextBox 16"/>
          <p:cNvSpPr txBox="1"/>
          <p:nvPr userDrawn="1"/>
        </p:nvSpPr>
        <p:spPr>
          <a:xfrm>
            <a:off x="461788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baseline="0">
                <a:solidFill>
                  <a:schemeClr val="bg1"/>
                </a:solidFill>
                <a:latin typeface="Century Gothic" panose="020B0502020202020204" pitchFamily="34" charset="0"/>
                <a:ea typeface="HGPGothicE" charset="-128"/>
                <a:cs typeface="HGPGothicE" charset="-128"/>
              </a:rPr>
              <a:pPr algn="ctr" fontAlgn="auto">
                <a:spcBef>
                  <a:spcPts val="0"/>
                </a:spcBef>
                <a:spcAft>
                  <a:spcPts val="0"/>
                </a:spcAft>
                <a:defRPr/>
              </a:pPr>
              <a:t>‹#›</a:t>
            </a:fld>
            <a:endParaRPr lang="en-US" sz="1200" b="0" i="0" baseline="0" dirty="0">
              <a:solidFill>
                <a:schemeClr val="bg1"/>
              </a:solidFill>
              <a:latin typeface="Century Gothic" panose="020B0502020202020204" pitchFamily="34" charset="0"/>
              <a:ea typeface="HGPGothicE" charset="-128"/>
              <a:cs typeface="HGPGothicE" charset="-128"/>
            </a:endParaRPr>
          </a:p>
        </p:txBody>
      </p:sp>
    </p:spTree>
    <p:extLst>
      <p:ext uri="{BB962C8B-B14F-4D97-AF65-F5344CB8AC3E}">
        <p14:creationId xmlns:p14="http://schemas.microsoft.com/office/powerpoint/2010/main" val="365117194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Lst>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3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576141"/>
            <a:ext cx="9906000" cy="28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TextBox 12"/>
          <p:cNvSpPr txBox="1"/>
          <p:nvPr/>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1" name="TextBox 16"/>
          <p:cNvSpPr txBox="1"/>
          <p:nvPr/>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9" name="図 8"/>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Tree>
    <p:extLst>
      <p:ext uri="{BB962C8B-B14F-4D97-AF65-F5344CB8AC3E}">
        <p14:creationId xmlns:p14="http://schemas.microsoft.com/office/powerpoint/2010/main" val="366219744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Lst>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3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2207568" y="4771199"/>
            <a:ext cx="7136848" cy="988424"/>
          </a:xfrm>
          <a:prstGeom prst="rect">
            <a:avLst/>
          </a:prstGeom>
        </p:spPr>
        <p:txBody>
          <a:bodyPr anchor="ctr"/>
          <a:lst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a:lstStyle>
          <a:p>
            <a:r>
              <a:rPr lang="en-US" altLang="ja-JP" sz="2800" b="1" dirty="0">
                <a:solidFill>
                  <a:schemeClr val="bg1"/>
                </a:solidFill>
                <a:latin typeface="Meiryo UI" panose="020B0604030504040204" pitchFamily="50" charset="-128"/>
                <a:ea typeface="Meiryo UI" panose="020B0604030504040204" pitchFamily="50" charset="-128"/>
              </a:rPr>
              <a:t>UID</a:t>
            </a:r>
            <a:r>
              <a:rPr lang="ja-JP" altLang="en-US" sz="2800" b="1" dirty="0">
                <a:solidFill>
                  <a:schemeClr val="bg1"/>
                </a:solidFill>
                <a:latin typeface="Meiryo UI" panose="020B0604030504040204" pitchFamily="50" charset="-128"/>
                <a:ea typeface="Meiryo UI" panose="020B0604030504040204" pitchFamily="50" charset="-128"/>
              </a:rPr>
              <a:t>重複レコードの取込による</a:t>
            </a:r>
            <a:r>
              <a:rPr lang="ja-JP" altLang="en-US" sz="2800" b="1" dirty="0" smtClean="0">
                <a:solidFill>
                  <a:schemeClr val="bg1"/>
                </a:solidFill>
                <a:latin typeface="Meiryo UI" panose="020B0604030504040204" pitchFamily="50" charset="-128"/>
                <a:ea typeface="Meiryo UI" panose="020B0604030504040204" pitchFamily="50" charset="-128"/>
              </a:rPr>
              <a:t>検討</a:t>
            </a:r>
            <a:r>
              <a:rPr lang="ja-JP" altLang="en-US" sz="2800" b="1" dirty="0">
                <a:solidFill>
                  <a:schemeClr val="bg1"/>
                </a:solidFill>
                <a:latin typeface="Meiryo UI" panose="020B0604030504040204" pitchFamily="50" charset="-128"/>
                <a:ea typeface="Meiryo UI" panose="020B0604030504040204" pitchFamily="50" charset="-128"/>
              </a:rPr>
              <a:t>について</a:t>
            </a:r>
            <a:endParaRPr lang="en-US" altLang="ja-JP" sz="2800" b="1" dirty="0" smtClean="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83931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ja-JP" altLang="en-US" dirty="0">
              <a:latin typeface="Meiryo UI" panose="020B0604030504040204" pitchFamily="50" charset="-128"/>
              <a:ea typeface="Meiryo UI" panose="020B0604030504040204" pitchFamily="50" charset="-128"/>
            </a:endParaRPr>
          </a:p>
        </p:txBody>
      </p:sp>
      <p:sp>
        <p:nvSpPr>
          <p:cNvPr id="9" name="テキスト プレースホルダー 1"/>
          <p:cNvSpPr txBox="1">
            <a:spLocks/>
          </p:cNvSpPr>
          <p:nvPr/>
        </p:nvSpPr>
        <p:spPr>
          <a:xfrm>
            <a:off x="403414" y="589632"/>
            <a:ext cx="9239633" cy="1113908"/>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sz="1800" dirty="0" smtClean="0">
                <a:latin typeface="Meiryo UI" panose="020B0604030504040204" pitchFamily="50" charset="-128"/>
                <a:ea typeface="Meiryo UI" panose="020B0604030504040204" pitchFamily="50" charset="-128"/>
              </a:rPr>
              <a:t>診断履歴情報の最新履歴の診療年月が遡ることにより通知済み患者から未通知患者と判定が</a:t>
            </a:r>
            <a:endParaRPr lang="en-US" altLang="ja-JP" sz="1800" dirty="0" smtClean="0">
              <a:latin typeface="Meiryo UI" panose="020B0604030504040204" pitchFamily="50" charset="-128"/>
              <a:ea typeface="Meiryo UI" panose="020B0604030504040204" pitchFamily="50" charset="-128"/>
            </a:endParaRPr>
          </a:p>
          <a:p>
            <a:r>
              <a:rPr lang="ja-JP" altLang="en-US" sz="1800" dirty="0" smtClean="0">
                <a:latin typeface="Meiryo UI" panose="020B0604030504040204" pitchFamily="50" charset="-128"/>
                <a:ea typeface="Meiryo UI" panose="020B0604030504040204" pitchFamily="50" charset="-128"/>
              </a:rPr>
              <a:t>変わってしまう可能性のある患者について、本番環境で調査を行った。</a:t>
            </a:r>
            <a:endParaRPr lang="en-US" altLang="ja-JP" sz="1800" dirty="0" smtClean="0">
              <a:latin typeface="Meiryo UI" panose="020B0604030504040204" pitchFamily="50" charset="-128"/>
              <a:ea typeface="Meiryo UI" panose="020B0604030504040204" pitchFamily="50" charset="-128"/>
            </a:endParaRPr>
          </a:p>
          <a:p>
            <a:r>
              <a:rPr lang="ja-JP" altLang="en-US" sz="1800" dirty="0" smtClean="0">
                <a:latin typeface="Meiryo UI" panose="020B0604030504040204" pitchFamily="50" charset="-128"/>
                <a:ea typeface="Meiryo UI" panose="020B0604030504040204" pitchFamily="50" charset="-128"/>
              </a:rPr>
              <a:t>対象患者をサンプル抽出し、確認した結果は以下の通り。</a:t>
            </a:r>
            <a:endParaRPr lang="ja-JP" altLang="en-US" sz="1800" dirty="0">
              <a:latin typeface="Meiryo UI" panose="020B0604030504040204" pitchFamily="50" charset="-128"/>
              <a:ea typeface="Meiryo UI" panose="020B0604030504040204" pitchFamily="50" charset="-128"/>
            </a:endParaRPr>
          </a:p>
        </p:txBody>
      </p:sp>
      <p:sp>
        <p:nvSpPr>
          <p:cNvPr id="29"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参考</a:t>
            </a:r>
            <a:r>
              <a:rPr lang="en-US" altLang="ja-JP" sz="1800" b="1" dirty="0" smtClean="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本番</a:t>
            </a:r>
            <a:r>
              <a:rPr lang="ja-JP" altLang="en-US" sz="1800" b="1" dirty="0" smtClean="0">
                <a:latin typeface="Meiryo UI" panose="020B0604030504040204" pitchFamily="50" charset="-128"/>
                <a:ea typeface="Meiryo UI" panose="020B0604030504040204" pitchFamily="50" charset="-128"/>
              </a:rPr>
              <a:t>環境データ影響調査結果</a:t>
            </a:r>
            <a:r>
              <a:rPr lang="en-US" altLang="ja-JP" sz="1800" b="1" dirty="0" smtClean="0">
                <a:latin typeface="Meiryo UI" panose="020B0604030504040204" pitchFamily="50" charset="-128"/>
                <a:ea typeface="Meiryo UI" panose="020B0604030504040204" pitchFamily="50" charset="-128"/>
              </a:rPr>
              <a:t>_</a:t>
            </a:r>
            <a:r>
              <a:rPr lang="ja-JP" altLang="en-US" sz="1800" b="1" dirty="0" smtClean="0">
                <a:latin typeface="Meiryo UI" panose="020B0604030504040204" pitchFamily="50" charset="-128"/>
                <a:ea typeface="Meiryo UI" panose="020B0604030504040204" pitchFamily="50" charset="-128"/>
              </a:rPr>
              <a:t>患者別</a:t>
            </a:r>
            <a:endParaRPr lang="ja-JP" altLang="en-US" sz="1800" b="1" dirty="0">
              <a:latin typeface="Meiryo UI" panose="020B0604030504040204" pitchFamily="50" charset="-128"/>
              <a:ea typeface="Meiryo UI" panose="020B0604030504040204" pitchFamily="50" charset="-128"/>
            </a:endParaRPr>
          </a:p>
        </p:txBody>
      </p:sp>
      <p:sp>
        <p:nvSpPr>
          <p:cNvPr id="55" name="正方形/長方形 54"/>
          <p:cNvSpPr/>
          <p:nvPr/>
        </p:nvSpPr>
        <p:spPr>
          <a:xfrm>
            <a:off x="6424654" y="35701"/>
            <a:ext cx="3054810" cy="553931"/>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600" dirty="0"/>
              <a:t>黒田先生説明時</a:t>
            </a:r>
            <a:r>
              <a:rPr lang="ja-JP" altLang="en-US" sz="1600" dirty="0" smtClean="0"/>
              <a:t>は削除を想定</a:t>
            </a:r>
            <a:endParaRPr kumimoji="1" lang="ja-JP" altLang="en-US" sz="1600" dirty="0"/>
          </a:p>
        </p:txBody>
      </p:sp>
      <p:graphicFrame>
        <p:nvGraphicFramePr>
          <p:cNvPr id="3" name="表 2"/>
          <p:cNvGraphicFramePr>
            <a:graphicFrameLocks noGrp="1"/>
          </p:cNvGraphicFramePr>
          <p:nvPr>
            <p:extLst>
              <p:ext uri="{D42A27DB-BD31-4B8C-83A1-F6EECF244321}">
                <p14:modId xmlns:p14="http://schemas.microsoft.com/office/powerpoint/2010/main" val="763902219"/>
              </p:ext>
            </p:extLst>
          </p:nvPr>
        </p:nvGraphicFramePr>
        <p:xfrm>
          <a:off x="630946" y="1703540"/>
          <a:ext cx="8079379" cy="2932070"/>
        </p:xfrm>
        <a:graphic>
          <a:graphicData uri="http://schemas.openxmlformats.org/drawingml/2006/table">
            <a:tbl>
              <a:tblPr/>
              <a:tblGrid>
                <a:gridCol w="482411">
                  <a:extLst>
                    <a:ext uri="{9D8B030D-6E8A-4147-A177-3AD203B41FA5}">
                      <a16:colId xmlns:a16="http://schemas.microsoft.com/office/drawing/2014/main" val="3160239810"/>
                    </a:ext>
                  </a:extLst>
                </a:gridCol>
                <a:gridCol w="342711">
                  <a:extLst>
                    <a:ext uri="{9D8B030D-6E8A-4147-A177-3AD203B41FA5}">
                      <a16:colId xmlns:a16="http://schemas.microsoft.com/office/drawing/2014/main" val="1349164382"/>
                    </a:ext>
                  </a:extLst>
                </a:gridCol>
                <a:gridCol w="1723836">
                  <a:extLst>
                    <a:ext uri="{9D8B030D-6E8A-4147-A177-3AD203B41FA5}">
                      <a16:colId xmlns:a16="http://schemas.microsoft.com/office/drawing/2014/main" val="2267852274"/>
                    </a:ext>
                  </a:extLst>
                </a:gridCol>
                <a:gridCol w="5530421">
                  <a:extLst>
                    <a:ext uri="{9D8B030D-6E8A-4147-A177-3AD203B41FA5}">
                      <a16:colId xmlns:a16="http://schemas.microsoft.com/office/drawing/2014/main" val="1927353086"/>
                    </a:ext>
                  </a:extLst>
                </a:gridCol>
              </a:tblGrid>
              <a:tr h="426486">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施設名</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ja-JP" altLang="en-US" sz="1100" b="0" i="0" u="none" strike="noStrike" dirty="0" smtClean="0">
                          <a:solidFill>
                            <a:srgbClr val="000000"/>
                          </a:solidFill>
                          <a:effectLst/>
                          <a:latin typeface="メイリオ" panose="020B0604030504040204" pitchFamily="50" charset="-128"/>
                          <a:ea typeface="メイリオ" panose="020B0604030504040204" pitchFamily="50" charset="-128"/>
                        </a:rPr>
                        <a:t>患者</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データ存在テーブル一覧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確認結果</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648466043"/>
                  </a:ext>
                </a:extLst>
              </a:tr>
              <a:tr h="426486">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京大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A</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Rd,Pi,Pc,Efg</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経過記録より歯科の情報のみと判断</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201607</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に外来の記録が</a:t>
                      </a: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DPC</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にあり</a:t>
                      </a:r>
                      <a:b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b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経過記録の出力が京大は</a:t>
                      </a: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2019</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年？以降とのことでこの外来の記載は</a:t>
                      </a: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Pc</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になし</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2682724"/>
                  </a:ext>
                </a:extLst>
              </a:tr>
              <a:tr h="213243">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京大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B</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Rd,Pi,Sm,FF1,Efn,Hn,Dn</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新生児</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のため被保険者ではないため、レセプトなしとの認識</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966773"/>
                  </a:ext>
                </a:extLst>
              </a:tr>
              <a:tr h="373154">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近大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C</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100" b="0" i="0" u="none" strike="noStrike" dirty="0" smtClean="0">
                          <a:solidFill>
                            <a:schemeClr val="bg2"/>
                          </a:solidFill>
                          <a:effectLst/>
                          <a:latin typeface="メイリオ" panose="020B0604030504040204" pitchFamily="50" charset="-128"/>
                          <a:ea typeface="メイリオ" panose="020B0604030504040204" pitchFamily="50" charset="-128"/>
                        </a:rPr>
                        <a:t>DPC</a:t>
                      </a:r>
                      <a:r>
                        <a:rPr lang="ja-JP" altLang="en-US" sz="1100" b="0" i="0" u="none" strike="noStrike" dirty="0" smtClean="0">
                          <a:solidFill>
                            <a:schemeClr val="bg2"/>
                          </a:solidFill>
                          <a:effectLst/>
                          <a:latin typeface="メイリオ" panose="020B0604030504040204" pitchFamily="50" charset="-128"/>
                          <a:ea typeface="メイリオ" panose="020B0604030504040204" pitchFamily="50" charset="-128"/>
                        </a:rPr>
                        <a:t>、レセプトのデータがない理由は不明</a:t>
                      </a:r>
                      <a:endParaRPr lang="en-US" altLang="ja-JP" sz="1100" b="0" i="0" u="none" strike="noStrike" dirty="0" smtClean="0">
                        <a:solidFill>
                          <a:schemeClr val="bg2"/>
                        </a:solidFill>
                        <a:effectLst/>
                        <a:latin typeface="メイリオ" panose="020B0604030504040204" pitchFamily="50" charset="-128"/>
                        <a:ea typeface="メイリオ" panose="020B0604030504040204" pitchFamily="50" charset="-128"/>
                      </a:endParaRPr>
                    </a:p>
                    <a:p>
                      <a:pPr algn="l" fontAlgn="b"/>
                      <a:r>
                        <a:rPr lang="ja-JP" altLang="en-US" sz="11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痛風と胃炎が更新されているためレセプト、</a:t>
                      </a: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DPC</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が通常は存在すると考えられる）</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6804268"/>
                  </a:ext>
                </a:extLst>
              </a:tr>
              <a:tr h="213243">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近大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D</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Rd,Pi,Pc</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経過記録より歯科の情報のみと判断</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6716724"/>
                  </a:ext>
                </a:extLst>
              </a:tr>
              <a:tr h="426486">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近大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E</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Rd,Pi,Pc</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睡眠時無呼吸症候群の治療履歴あり</a:t>
                      </a:r>
                      <a:r>
                        <a:rPr lang="ja-JP" altLang="en-US" sz="1100" b="0" i="0" u="none" strike="noStrike" dirty="0" smtClean="0">
                          <a:solidFill>
                            <a:srgbClr val="000000"/>
                          </a:solidFill>
                          <a:effectLst/>
                          <a:latin typeface="メイリオ" panose="020B0604030504040204" pitchFamily="50" charset="-128"/>
                          <a:ea typeface="メイリオ" panose="020B0604030504040204" pitchFamily="50" charset="-128"/>
                        </a:rPr>
                        <a:t>（経過記録より外来</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だと思われる）</a:t>
                      </a:r>
                      <a:b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b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RD</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の更新がないことは妥当そうだが、</a:t>
                      </a:r>
                      <a:r>
                        <a:rPr lang="en-US" altLang="ja-JP" sz="1100" b="0" i="0" u="none" strike="noStrike" dirty="0" smtClean="0">
                          <a:solidFill>
                            <a:schemeClr val="bg2"/>
                          </a:solidFill>
                          <a:effectLst/>
                          <a:latin typeface="メイリオ" panose="020B0604030504040204" pitchFamily="50" charset="-128"/>
                          <a:ea typeface="メイリオ" panose="020B0604030504040204" pitchFamily="50" charset="-128"/>
                        </a:rPr>
                        <a:t>DPC</a:t>
                      </a:r>
                      <a:r>
                        <a:rPr lang="ja-JP" altLang="en-US" sz="1100" b="0" i="0" u="none" strike="noStrike" dirty="0" smtClean="0">
                          <a:solidFill>
                            <a:schemeClr val="bg2"/>
                          </a:solidFill>
                          <a:effectLst/>
                          <a:latin typeface="メイリオ" panose="020B0604030504040204" pitchFamily="50" charset="-128"/>
                          <a:ea typeface="メイリオ" panose="020B0604030504040204" pitchFamily="50" charset="-128"/>
                        </a:rPr>
                        <a:t>、レセプトのデータがない理由は不明</a:t>
                      </a:r>
                      <a:endParaRPr lang="ja-JP" altLang="en-US" sz="1100" b="0" i="0" u="none" strike="noStrike" dirty="0">
                        <a:solidFill>
                          <a:schemeClr val="bg2"/>
                        </a:solidFill>
                        <a:effectLst/>
                        <a:latin typeface="メイリオ" panose="020B0604030504040204" pitchFamily="50" charset="-128"/>
                        <a:ea typeface="メイリオ" panose="020B0604030504040204" pitchFamily="50" charset="-128"/>
                      </a:endParaRP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563041"/>
                  </a:ext>
                </a:extLst>
              </a:tr>
              <a:tr h="213243">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近大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F</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Rd,Pi,Pc</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経過記録より歯科の情報のみと判断</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1414963"/>
                  </a:ext>
                </a:extLst>
              </a:tr>
              <a:tr h="213243">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近大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G</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Rd,Pi,Pc</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経過記録より歯科の情報のみと判断</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8374150"/>
                  </a:ext>
                </a:extLst>
              </a:tr>
              <a:tr h="213243">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近大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H</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Rd,Pi,Pc</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経過記録より歯科の情報のみと判断</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734730"/>
                  </a:ext>
                </a:extLst>
              </a:tr>
              <a:tr h="213243">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近大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I</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Rd,Pi,Pc</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経過記録より歯科の情報のみと判断</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5597033"/>
                  </a:ext>
                </a:extLst>
              </a:tr>
            </a:tbl>
          </a:graphicData>
        </a:graphic>
      </p:graphicFrame>
      <p:sp>
        <p:nvSpPr>
          <p:cNvPr id="59" name="正方形/長方形 58"/>
          <p:cNvSpPr/>
          <p:nvPr/>
        </p:nvSpPr>
        <p:spPr>
          <a:xfrm>
            <a:off x="630946" y="4635610"/>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ja-JP" altLang="en-US" sz="1400" dirty="0" smtClean="0">
                <a:solidFill>
                  <a:schemeClr val="tx1"/>
                </a:solidFill>
                <a:latin typeface="Meiryo UI" panose="020B0604030504040204" pitchFamily="50" charset="-128"/>
                <a:ea typeface="Meiryo UI" panose="020B0604030504040204" pitchFamily="50" charset="-128"/>
              </a:rPr>
              <a:t>⇒近大の患者（計</a:t>
            </a:r>
            <a:r>
              <a:rPr lang="en-US" altLang="ja-JP" sz="1400" dirty="0" smtClean="0">
                <a:solidFill>
                  <a:schemeClr val="tx1"/>
                </a:solidFill>
                <a:latin typeface="Meiryo UI" panose="020B0604030504040204" pitchFamily="50" charset="-128"/>
                <a:ea typeface="Meiryo UI" panose="020B0604030504040204" pitchFamily="50" charset="-128"/>
              </a:rPr>
              <a:t>7</a:t>
            </a:r>
            <a:r>
              <a:rPr lang="ja-JP" altLang="en-US" sz="1400" dirty="0">
                <a:solidFill>
                  <a:schemeClr val="tx1"/>
                </a:solidFill>
                <a:latin typeface="Meiryo UI" panose="020B0604030504040204" pitchFamily="50" charset="-128"/>
                <a:ea typeface="Meiryo UI" panose="020B0604030504040204" pitchFamily="50" charset="-128"/>
              </a:rPr>
              <a:t>名</a:t>
            </a:r>
            <a:r>
              <a:rPr lang="ja-JP" altLang="en-US" sz="1400" dirty="0" smtClean="0">
                <a:solidFill>
                  <a:schemeClr val="tx1"/>
                </a:solidFill>
                <a:latin typeface="Meiryo UI" panose="020B0604030504040204" pitchFamily="50" charset="-128"/>
                <a:ea typeface="Meiryo UI" panose="020B0604030504040204" pitchFamily="50" charset="-128"/>
              </a:rPr>
              <a:t>）は金さんから連携を受けた</a:t>
            </a:r>
            <a:r>
              <a:rPr lang="ja-JP" altLang="en-US" sz="1400" dirty="0">
                <a:solidFill>
                  <a:schemeClr val="tx1"/>
                </a:solidFill>
                <a:latin typeface="Meiryo UI" panose="020B0604030504040204" pitchFamily="50" charset="-128"/>
                <a:ea typeface="Meiryo UI" panose="020B0604030504040204" pitchFamily="50" charset="-128"/>
              </a:rPr>
              <a:t>、</a:t>
            </a:r>
            <a:r>
              <a:rPr lang="ja-JP" altLang="en-US" sz="1400" dirty="0" smtClean="0">
                <a:solidFill>
                  <a:schemeClr val="tx1"/>
                </a:solidFill>
                <a:latin typeface="Meiryo UI" panose="020B0604030504040204" pitchFamily="50" charset="-128"/>
                <a:ea typeface="Meiryo UI" panose="020B0604030504040204" pitchFamily="50" charset="-128"/>
              </a:rPr>
              <a:t>実際に疾患開始日が遡っていた患者である。</a:t>
            </a:r>
            <a:endParaRPr lang="en-US" altLang="ja-JP" sz="1400" dirty="0" smtClean="0">
              <a:solidFill>
                <a:schemeClr val="tx1"/>
              </a:solidFill>
              <a:latin typeface="Meiryo UI" panose="020B0604030504040204" pitchFamily="50" charset="-128"/>
              <a:ea typeface="Meiryo UI" panose="020B0604030504040204" pitchFamily="50" charset="-128"/>
            </a:endParaRPr>
          </a:p>
          <a:p>
            <a:endParaRPr lang="en-US" altLang="ja-JP" sz="1400" dirty="0">
              <a:solidFill>
                <a:schemeClr val="tx1"/>
              </a:solidFill>
              <a:latin typeface="Meiryo UI" panose="020B0604030504040204" pitchFamily="50" charset="-128"/>
              <a:ea typeface="Meiryo UI" panose="020B0604030504040204" pitchFamily="50" charset="-128"/>
            </a:endParaRPr>
          </a:p>
          <a:p>
            <a:r>
              <a:rPr lang="ja-JP" altLang="en-US" sz="1400" dirty="0" smtClean="0">
                <a:solidFill>
                  <a:schemeClr val="tx1"/>
                </a:solidFill>
                <a:latin typeface="Meiryo UI" panose="020B0604030504040204" pitchFamily="50" charset="-128"/>
                <a:ea typeface="Meiryo UI" panose="020B0604030504040204" pitchFamily="50" charset="-128"/>
              </a:rPr>
              <a:t>⇒</a:t>
            </a:r>
            <a:r>
              <a:rPr lang="ja-JP" altLang="en-US" sz="1400" dirty="0" smtClean="0">
                <a:solidFill>
                  <a:schemeClr val="tx1"/>
                </a:solidFill>
                <a:latin typeface="Meiryo UI" panose="020B0604030504040204" pitchFamily="50" charset="-128"/>
                <a:ea typeface="Meiryo UI" panose="020B0604030504040204" pitchFamily="50" charset="-128"/>
              </a:rPr>
              <a:t>調査した</a:t>
            </a:r>
            <a:r>
              <a:rPr lang="en-US" altLang="ja-JP" sz="1400" dirty="0" smtClean="0">
                <a:solidFill>
                  <a:schemeClr val="tx1"/>
                </a:solidFill>
                <a:latin typeface="Meiryo UI" panose="020B0604030504040204" pitchFamily="50" charset="-128"/>
                <a:ea typeface="Meiryo UI" panose="020B0604030504040204" pitchFamily="50" charset="-128"/>
              </a:rPr>
              <a:t>9</a:t>
            </a:r>
            <a:r>
              <a:rPr lang="ja-JP" altLang="en-US" sz="1400" dirty="0" smtClean="0">
                <a:solidFill>
                  <a:schemeClr val="tx1"/>
                </a:solidFill>
                <a:latin typeface="Meiryo UI" panose="020B0604030504040204" pitchFamily="50" charset="-128"/>
                <a:ea typeface="Meiryo UI" panose="020B0604030504040204" pitchFamily="50" charset="-128"/>
              </a:rPr>
              <a:t>名中</a:t>
            </a:r>
            <a:r>
              <a:rPr lang="en-US" altLang="ja-JP" sz="1400" dirty="0" smtClean="0">
                <a:solidFill>
                  <a:schemeClr val="tx1"/>
                </a:solidFill>
                <a:latin typeface="Meiryo UI" panose="020B0604030504040204" pitchFamily="50" charset="-128"/>
                <a:ea typeface="Meiryo UI" panose="020B0604030504040204" pitchFamily="50" charset="-128"/>
              </a:rPr>
              <a:t>7</a:t>
            </a:r>
            <a:r>
              <a:rPr lang="ja-JP" altLang="en-US" sz="1400" dirty="0" smtClean="0">
                <a:solidFill>
                  <a:schemeClr val="tx1"/>
                </a:solidFill>
                <a:latin typeface="Meiryo UI" panose="020B0604030504040204" pitchFamily="50" charset="-128"/>
                <a:ea typeface="Meiryo UI" panose="020B0604030504040204" pitchFamily="50" charset="-128"/>
              </a:rPr>
              <a:t>名が歯科の情報のみ、あるいは新生児ということで</a:t>
            </a:r>
            <a:r>
              <a:rPr lang="en-US" altLang="ja-JP" sz="1400" dirty="0" smtClean="0">
                <a:solidFill>
                  <a:schemeClr val="tx1"/>
                </a:solidFill>
                <a:latin typeface="Meiryo UI" panose="020B0604030504040204" pitchFamily="50" charset="-128"/>
                <a:ea typeface="Meiryo UI" panose="020B0604030504040204" pitchFamily="50" charset="-128"/>
              </a:rPr>
              <a:t>Rd</a:t>
            </a:r>
            <a:r>
              <a:rPr lang="ja-JP" altLang="en-US" sz="1400" dirty="0" smtClean="0">
                <a:solidFill>
                  <a:schemeClr val="tx1"/>
                </a:solidFill>
                <a:latin typeface="Meiryo UI" panose="020B0604030504040204" pitchFamily="50" charset="-128"/>
                <a:ea typeface="Meiryo UI" panose="020B0604030504040204" pitchFamily="50" charset="-128"/>
              </a:rPr>
              <a:t>のみで診療年月の判定が行われていた。</a:t>
            </a:r>
            <a:endParaRPr lang="en-US" altLang="ja-JP" sz="1400" dirty="0" smtClean="0">
              <a:solidFill>
                <a:schemeClr val="tx1"/>
              </a:solidFill>
              <a:latin typeface="Meiryo UI" panose="020B0604030504040204" pitchFamily="50" charset="-128"/>
              <a:ea typeface="Meiryo UI" panose="020B0604030504040204" pitchFamily="50" charset="-128"/>
            </a:endParaRPr>
          </a:p>
          <a:p>
            <a:endParaRPr lang="en-US" altLang="ja-JP" sz="1400" dirty="0">
              <a:solidFill>
                <a:schemeClr val="tx1"/>
              </a:solidFill>
              <a:latin typeface="Meiryo UI" panose="020B0604030504040204" pitchFamily="50" charset="-128"/>
              <a:ea typeface="Meiryo UI" panose="020B0604030504040204" pitchFamily="50" charset="-128"/>
            </a:endParaRPr>
          </a:p>
          <a:p>
            <a:r>
              <a:rPr lang="ja-JP" altLang="en-US" sz="1400" dirty="0" smtClean="0">
                <a:solidFill>
                  <a:schemeClr val="tx1"/>
                </a:solidFill>
                <a:latin typeface="Meiryo UI" panose="020B0604030504040204" pitchFamily="50" charset="-128"/>
                <a:ea typeface="Meiryo UI" panose="020B0604030504040204" pitchFamily="50" charset="-128"/>
              </a:rPr>
              <a:t>⇒患者</a:t>
            </a:r>
            <a:r>
              <a:rPr lang="en-US" altLang="ja-JP" sz="1400" dirty="0" smtClean="0">
                <a:solidFill>
                  <a:schemeClr val="tx1"/>
                </a:solidFill>
                <a:latin typeface="Meiryo UI" panose="020B0604030504040204" pitchFamily="50" charset="-128"/>
                <a:ea typeface="Meiryo UI" panose="020B0604030504040204" pitchFamily="50" charset="-128"/>
              </a:rPr>
              <a:t>C</a:t>
            </a:r>
            <a:r>
              <a:rPr lang="ja-JP" altLang="en-US" sz="1400" dirty="0" smtClean="0">
                <a:solidFill>
                  <a:schemeClr val="tx1"/>
                </a:solidFill>
                <a:latin typeface="Meiryo UI" panose="020B0604030504040204" pitchFamily="50" charset="-128"/>
                <a:ea typeface="Meiryo UI" panose="020B0604030504040204" pitchFamily="50" charset="-128"/>
              </a:rPr>
              <a:t>、</a:t>
            </a:r>
            <a:r>
              <a:rPr lang="en-US" altLang="ja-JP" sz="1400" dirty="0" smtClean="0">
                <a:solidFill>
                  <a:schemeClr val="tx1"/>
                </a:solidFill>
                <a:latin typeface="Meiryo UI" panose="020B0604030504040204" pitchFamily="50" charset="-128"/>
                <a:ea typeface="Meiryo UI" panose="020B0604030504040204" pitchFamily="50" charset="-128"/>
              </a:rPr>
              <a:t>E</a:t>
            </a:r>
            <a:r>
              <a:rPr lang="ja-JP" altLang="en-US" sz="1400" dirty="0" smtClean="0">
                <a:solidFill>
                  <a:schemeClr val="tx1"/>
                </a:solidFill>
                <a:latin typeface="Meiryo UI" panose="020B0604030504040204" pitchFamily="50" charset="-128"/>
                <a:ea typeface="Meiryo UI" panose="020B0604030504040204" pitchFamily="50" charset="-128"/>
              </a:rPr>
              <a:t>については</a:t>
            </a:r>
            <a:r>
              <a:rPr lang="en-US" altLang="ja-JP" sz="1400" dirty="0" smtClean="0">
                <a:solidFill>
                  <a:schemeClr val="tx1"/>
                </a:solidFill>
                <a:latin typeface="Meiryo UI" panose="020B0604030504040204" pitchFamily="50" charset="-128"/>
                <a:ea typeface="Meiryo UI" panose="020B0604030504040204" pitchFamily="50" charset="-128"/>
              </a:rPr>
              <a:t>DPC</a:t>
            </a:r>
            <a:r>
              <a:rPr lang="ja-JP" altLang="en-US" sz="1400" dirty="0" smtClean="0">
                <a:solidFill>
                  <a:schemeClr val="tx1"/>
                </a:solidFill>
                <a:latin typeface="Meiryo UI" panose="020B0604030504040204" pitchFamily="50" charset="-128"/>
                <a:ea typeface="Meiryo UI" panose="020B0604030504040204" pitchFamily="50" charset="-128"/>
              </a:rPr>
              <a:t>やレセプトのデータが存在していそうな疾患情報だが、なぜかデータが存在しなかった。</a:t>
            </a:r>
            <a:r>
              <a:rPr lang="ja-JP" altLang="en-US" sz="1400" dirty="0">
                <a:solidFill>
                  <a:schemeClr val="tx1"/>
                </a:solidFill>
                <a:latin typeface="Meiryo UI" panose="020B0604030504040204" pitchFamily="50" charset="-128"/>
                <a:ea typeface="Meiryo UI" panose="020B0604030504040204" pitchFamily="50" charset="-128"/>
              </a:rPr>
              <a:t>　</a:t>
            </a:r>
            <a:r>
              <a:rPr lang="ja-JP" altLang="en-US" sz="1400" dirty="0" smtClean="0">
                <a:solidFill>
                  <a:schemeClr val="tx1"/>
                </a:solidFill>
                <a:latin typeface="Meiryo UI" panose="020B0604030504040204" pitchFamily="50" charset="-128"/>
                <a:ea typeface="Meiryo UI" panose="020B0604030504040204" pitchFamily="50" charset="-128"/>
              </a:rPr>
              <a:t>　</a:t>
            </a:r>
            <a:endParaRPr lang="en-US" altLang="ja-JP" sz="14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01952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ja-JP" altLang="en-US" dirty="0">
              <a:latin typeface="Meiryo UI" panose="020B0604030504040204" pitchFamily="50" charset="-128"/>
              <a:ea typeface="Meiryo UI" panose="020B0604030504040204" pitchFamily="50" charset="-128"/>
            </a:endParaRPr>
          </a:p>
        </p:txBody>
      </p:sp>
      <p:sp>
        <p:nvSpPr>
          <p:cNvPr id="9" name="テキスト プレースホルダー 1"/>
          <p:cNvSpPr txBox="1">
            <a:spLocks/>
          </p:cNvSpPr>
          <p:nvPr/>
        </p:nvSpPr>
        <p:spPr>
          <a:xfrm>
            <a:off x="403414" y="589632"/>
            <a:ext cx="9239633" cy="1113908"/>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sz="1800" dirty="0" smtClean="0">
                <a:latin typeface="Meiryo UI" panose="020B0604030504040204" pitchFamily="50" charset="-128"/>
                <a:ea typeface="Meiryo UI" panose="020B0604030504040204" pitchFamily="50" charset="-128"/>
              </a:rPr>
              <a:t>診断履歴情報の最新履歴の診療年月が遡ることにより通知済み患者から未通知患者と判定が</a:t>
            </a:r>
            <a:endParaRPr lang="en-US" altLang="ja-JP" sz="1800" dirty="0" smtClean="0">
              <a:latin typeface="Meiryo UI" panose="020B0604030504040204" pitchFamily="50" charset="-128"/>
              <a:ea typeface="Meiryo UI" panose="020B0604030504040204" pitchFamily="50" charset="-128"/>
            </a:endParaRPr>
          </a:p>
          <a:p>
            <a:r>
              <a:rPr lang="ja-JP" altLang="en-US" sz="1800" dirty="0" smtClean="0">
                <a:latin typeface="Meiryo UI" panose="020B0604030504040204" pitchFamily="50" charset="-128"/>
                <a:ea typeface="Meiryo UI" panose="020B0604030504040204" pitchFamily="50" charset="-128"/>
              </a:rPr>
              <a:t>変わってしまう可能性のある患者について、本番環境で調査を行った。</a:t>
            </a:r>
            <a:endParaRPr lang="en-US" altLang="ja-JP" sz="1800" dirty="0" smtClean="0">
              <a:latin typeface="Meiryo UI" panose="020B0604030504040204" pitchFamily="50" charset="-128"/>
              <a:ea typeface="Meiryo UI" panose="020B0604030504040204" pitchFamily="50" charset="-128"/>
            </a:endParaRPr>
          </a:p>
          <a:p>
            <a:r>
              <a:rPr lang="ja-JP" altLang="en-US" sz="1800" dirty="0" smtClean="0">
                <a:latin typeface="Meiryo UI" panose="020B0604030504040204" pitchFamily="50" charset="-128"/>
                <a:ea typeface="Meiryo UI" panose="020B0604030504040204" pitchFamily="50" charset="-128"/>
              </a:rPr>
              <a:t>施設別に上記対象患者数および全患者に対する割合を集計した結果は以下の通り。</a:t>
            </a:r>
            <a:endParaRPr lang="ja-JP" altLang="en-US" sz="1800" dirty="0">
              <a:latin typeface="Meiryo UI" panose="020B0604030504040204" pitchFamily="50" charset="-128"/>
              <a:ea typeface="Meiryo UI" panose="020B0604030504040204" pitchFamily="50" charset="-128"/>
            </a:endParaRPr>
          </a:p>
        </p:txBody>
      </p:sp>
      <p:sp>
        <p:nvSpPr>
          <p:cNvPr id="29"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参考</a:t>
            </a:r>
            <a:r>
              <a:rPr lang="en-US" altLang="ja-JP" sz="1800" b="1" dirty="0" smtClean="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本番</a:t>
            </a:r>
            <a:r>
              <a:rPr lang="ja-JP" altLang="en-US" sz="1800" b="1" dirty="0" smtClean="0">
                <a:latin typeface="Meiryo UI" panose="020B0604030504040204" pitchFamily="50" charset="-128"/>
                <a:ea typeface="Meiryo UI" panose="020B0604030504040204" pitchFamily="50" charset="-128"/>
              </a:rPr>
              <a:t>環境データ影響調査結果</a:t>
            </a:r>
            <a:r>
              <a:rPr lang="en-US" altLang="ja-JP" sz="1800" b="1" dirty="0" smtClean="0">
                <a:latin typeface="Meiryo UI" panose="020B0604030504040204" pitchFamily="50" charset="-128"/>
                <a:ea typeface="Meiryo UI" panose="020B0604030504040204" pitchFamily="50" charset="-128"/>
              </a:rPr>
              <a:t>_</a:t>
            </a:r>
            <a:r>
              <a:rPr lang="ja-JP" altLang="en-US" sz="1800" b="1" dirty="0" smtClean="0">
                <a:latin typeface="Meiryo UI" panose="020B0604030504040204" pitchFamily="50" charset="-128"/>
                <a:ea typeface="Meiryo UI" panose="020B0604030504040204" pitchFamily="50" charset="-128"/>
              </a:rPr>
              <a:t>施設別</a:t>
            </a:r>
            <a:endParaRPr lang="ja-JP" altLang="en-US" sz="1800" b="1" dirty="0">
              <a:latin typeface="Meiryo UI" panose="020B0604030504040204" pitchFamily="50" charset="-128"/>
              <a:ea typeface="Meiryo UI" panose="020B0604030504040204" pitchFamily="50" charset="-128"/>
            </a:endParaRPr>
          </a:p>
        </p:txBody>
      </p:sp>
      <p:sp>
        <p:nvSpPr>
          <p:cNvPr id="55" name="正方形/長方形 54"/>
          <p:cNvSpPr/>
          <p:nvPr/>
        </p:nvSpPr>
        <p:spPr>
          <a:xfrm>
            <a:off x="6424654" y="35701"/>
            <a:ext cx="3054810" cy="553931"/>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600" dirty="0"/>
              <a:t>黒田先生説明時</a:t>
            </a:r>
            <a:r>
              <a:rPr lang="ja-JP" altLang="en-US" sz="1600" dirty="0" smtClean="0"/>
              <a:t>は削除を想定</a:t>
            </a:r>
            <a:endParaRPr kumimoji="1" lang="ja-JP" altLang="en-US" sz="1600" dirty="0"/>
          </a:p>
        </p:txBody>
      </p:sp>
      <p:graphicFrame>
        <p:nvGraphicFramePr>
          <p:cNvPr id="2" name="表 1"/>
          <p:cNvGraphicFramePr>
            <a:graphicFrameLocks noGrp="1"/>
          </p:cNvGraphicFramePr>
          <p:nvPr>
            <p:extLst>
              <p:ext uri="{D42A27DB-BD31-4B8C-83A1-F6EECF244321}">
                <p14:modId xmlns:p14="http://schemas.microsoft.com/office/powerpoint/2010/main" val="244672795"/>
              </p:ext>
            </p:extLst>
          </p:nvPr>
        </p:nvGraphicFramePr>
        <p:xfrm>
          <a:off x="386566" y="1589240"/>
          <a:ext cx="8746436" cy="3984623"/>
        </p:xfrm>
        <a:graphic>
          <a:graphicData uri="http://schemas.openxmlformats.org/drawingml/2006/table">
            <a:tbl>
              <a:tblPr/>
              <a:tblGrid>
                <a:gridCol w="3656747">
                  <a:extLst>
                    <a:ext uri="{9D8B030D-6E8A-4147-A177-3AD203B41FA5}">
                      <a16:colId xmlns:a16="http://schemas.microsoft.com/office/drawing/2014/main" val="2957898308"/>
                    </a:ext>
                  </a:extLst>
                </a:gridCol>
                <a:gridCol w="968108">
                  <a:extLst>
                    <a:ext uri="{9D8B030D-6E8A-4147-A177-3AD203B41FA5}">
                      <a16:colId xmlns:a16="http://schemas.microsoft.com/office/drawing/2014/main" val="3365447226"/>
                    </a:ext>
                  </a:extLst>
                </a:gridCol>
                <a:gridCol w="797267">
                  <a:extLst>
                    <a:ext uri="{9D8B030D-6E8A-4147-A177-3AD203B41FA5}">
                      <a16:colId xmlns:a16="http://schemas.microsoft.com/office/drawing/2014/main" val="8252792"/>
                    </a:ext>
                  </a:extLst>
                </a:gridCol>
                <a:gridCol w="754555">
                  <a:extLst>
                    <a:ext uri="{9D8B030D-6E8A-4147-A177-3AD203B41FA5}">
                      <a16:colId xmlns:a16="http://schemas.microsoft.com/office/drawing/2014/main" val="3855794567"/>
                    </a:ext>
                  </a:extLst>
                </a:gridCol>
                <a:gridCol w="1138953">
                  <a:extLst>
                    <a:ext uri="{9D8B030D-6E8A-4147-A177-3AD203B41FA5}">
                      <a16:colId xmlns:a16="http://schemas.microsoft.com/office/drawing/2014/main" val="248157364"/>
                    </a:ext>
                  </a:extLst>
                </a:gridCol>
                <a:gridCol w="459139">
                  <a:extLst>
                    <a:ext uri="{9D8B030D-6E8A-4147-A177-3AD203B41FA5}">
                      <a16:colId xmlns:a16="http://schemas.microsoft.com/office/drawing/2014/main" val="2093364588"/>
                    </a:ext>
                  </a:extLst>
                </a:gridCol>
                <a:gridCol w="448461">
                  <a:extLst>
                    <a:ext uri="{9D8B030D-6E8A-4147-A177-3AD203B41FA5}">
                      <a16:colId xmlns:a16="http://schemas.microsoft.com/office/drawing/2014/main" val="2165886201"/>
                    </a:ext>
                  </a:extLst>
                </a:gridCol>
                <a:gridCol w="523206">
                  <a:extLst>
                    <a:ext uri="{9D8B030D-6E8A-4147-A177-3AD203B41FA5}">
                      <a16:colId xmlns:a16="http://schemas.microsoft.com/office/drawing/2014/main" val="1745155644"/>
                    </a:ext>
                  </a:extLst>
                </a:gridCol>
              </a:tblGrid>
              <a:tr h="209717">
                <a:tc rowSpan="2">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施設名</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2">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対象患者数</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2">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全患者数</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2">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割合</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2">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オプトアウト</a:t>
                      </a:r>
                      <a:b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b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通知開始日</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3">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データ連携状況</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99953331"/>
                  </a:ext>
                </a:extLst>
              </a:tr>
              <a:tr h="209717">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DPC</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RCP</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MML</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696041209"/>
                  </a:ext>
                </a:extLst>
              </a:tr>
              <a:tr h="209717">
                <a:tc>
                  <a:txBody>
                    <a:bodyPr/>
                    <a:lstStyle/>
                    <a:p>
                      <a:pPr algn="l" fontAlgn="b"/>
                      <a:r>
                        <a:rPr lang="zh-CN" altLang="en-US" sz="1100" b="0" i="0" u="none" strike="noStrike">
                          <a:solidFill>
                            <a:srgbClr val="000000"/>
                          </a:solidFill>
                          <a:effectLst/>
                          <a:latin typeface="メイリオ" panose="020B0604030504040204" pitchFamily="50" charset="-128"/>
                          <a:ea typeface="メイリオ" panose="020B0604030504040204" pitchFamily="50" charset="-128"/>
                        </a:rPr>
                        <a:t>済生会　野江病院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11,700</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36,593</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31.97%</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20210401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1976077"/>
                  </a:ext>
                </a:extLst>
              </a:tr>
              <a:tr h="209717">
                <a:tc>
                  <a:txBody>
                    <a:bodyPr/>
                    <a:lstStyle/>
                    <a:p>
                      <a:pPr algn="l" fontAlgn="b"/>
                      <a:r>
                        <a:rPr lang="zh-TW" altLang="en-US" sz="1100" b="0" i="0" u="none" strike="noStrike" dirty="0">
                          <a:solidFill>
                            <a:srgbClr val="000000"/>
                          </a:solidFill>
                          <a:effectLst/>
                          <a:latin typeface="メイリオ" panose="020B0604030504040204" pitchFamily="50" charset="-128"/>
                          <a:ea typeface="メイリオ" panose="020B0604030504040204" pitchFamily="50" charset="-128"/>
                        </a:rPr>
                        <a:t>宮崎県立日南病院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3,203</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12,485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25.65%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20210701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222583"/>
                  </a:ext>
                </a:extLst>
              </a:tr>
              <a:tr h="209717">
                <a:tc>
                  <a:txBody>
                    <a:bodyPr/>
                    <a:lstStyle/>
                    <a:p>
                      <a:pPr algn="l" fontAlgn="b"/>
                      <a:r>
                        <a:rPr lang="zh-TW" altLang="en-US" sz="1100" b="0" i="0" u="none" strike="noStrike" dirty="0">
                          <a:solidFill>
                            <a:srgbClr val="000000"/>
                          </a:solidFill>
                          <a:effectLst/>
                          <a:latin typeface="メイリオ" panose="020B0604030504040204" pitchFamily="50" charset="-128"/>
                          <a:ea typeface="メイリオ" panose="020B0604030504040204" pitchFamily="50" charset="-128"/>
                        </a:rPr>
                        <a:t>宮崎県立宮崎病院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6,138</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25,920</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23.68%</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20210701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489320"/>
                  </a:ext>
                </a:extLst>
              </a:tr>
              <a:tr h="209717">
                <a:tc>
                  <a:txBody>
                    <a:bodyPr/>
                    <a:lstStyle/>
                    <a:p>
                      <a:pPr algn="l"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日本赤十字社 愛知医療センター名古屋第二病院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18,326</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77,407</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23.67%</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20210401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372173"/>
                  </a:ext>
                </a:extLst>
              </a:tr>
              <a:tr h="209717">
                <a:tc>
                  <a:txBody>
                    <a:bodyPr/>
                    <a:lstStyle/>
                    <a:p>
                      <a:pPr algn="l"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神戸市立医療センター中央市民病院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16,472</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83,005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19.84%</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20201001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7923316"/>
                  </a:ext>
                </a:extLst>
              </a:tr>
              <a:tr h="209717">
                <a:tc>
                  <a:txBody>
                    <a:bodyPr/>
                    <a:lstStyle/>
                    <a:p>
                      <a:pPr algn="l" fontAlgn="b"/>
                      <a:r>
                        <a:rPr lang="zh-CN" altLang="en-US" sz="1100" b="0" i="0" u="none" strike="noStrike">
                          <a:solidFill>
                            <a:srgbClr val="000000"/>
                          </a:solidFill>
                          <a:effectLst/>
                          <a:latin typeface="メイリオ" panose="020B0604030504040204" pitchFamily="50" charset="-128"/>
                          <a:ea typeface="メイリオ" panose="020B0604030504040204" pitchFamily="50" charset="-128"/>
                        </a:rPr>
                        <a:t>医療法人鉄蕉会　亀田総合病院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7,985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47,679</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16.75%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20210501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9557085"/>
                  </a:ext>
                </a:extLst>
              </a:tr>
              <a:tr h="209717">
                <a:tc>
                  <a:txBody>
                    <a:bodyPr/>
                    <a:lstStyle/>
                    <a:p>
                      <a:pPr algn="l" fontAlgn="b"/>
                      <a:r>
                        <a:rPr lang="zh-TW" altLang="en-US" sz="1100" b="0" i="0" u="none" strike="noStrike">
                          <a:solidFill>
                            <a:srgbClr val="000000"/>
                          </a:solidFill>
                          <a:effectLst/>
                          <a:latin typeface="メイリオ" panose="020B0604030504040204" pitchFamily="50" charset="-128"/>
                          <a:ea typeface="メイリオ" panose="020B0604030504040204" pitchFamily="50" charset="-128"/>
                        </a:rPr>
                        <a:t>宮崎県立延岡病院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3,215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19,221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16.73%</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20210701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5975923"/>
                  </a:ext>
                </a:extLst>
              </a:tr>
              <a:tr h="209717">
                <a:tc>
                  <a:txBody>
                    <a:bodyPr/>
                    <a:lstStyle/>
                    <a:p>
                      <a:pPr algn="l" fontAlgn="b"/>
                      <a:r>
                        <a:rPr lang="zh-TW" altLang="en-US" sz="1100" b="0" i="0" u="none" strike="noStrike">
                          <a:solidFill>
                            <a:srgbClr val="000000"/>
                          </a:solidFill>
                          <a:effectLst/>
                          <a:latin typeface="メイリオ" panose="020B0604030504040204" pitchFamily="50" charset="-128"/>
                          <a:ea typeface="メイリオ" panose="020B0604030504040204" pitchFamily="50" charset="-128"/>
                        </a:rPr>
                        <a:t>一般財団法人平成紫川会　小倉記念病院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9,581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61,284</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15.63%</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20210401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803784"/>
                  </a:ext>
                </a:extLst>
              </a:tr>
              <a:tr h="209717">
                <a:tc>
                  <a:txBody>
                    <a:bodyPr/>
                    <a:lstStyle/>
                    <a:p>
                      <a:pPr algn="l"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公益社団法人　宮崎市郡医師会　宮崎市郡医師会病院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1,893</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14,869</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12.73%</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20210801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977422"/>
                  </a:ext>
                </a:extLst>
              </a:tr>
              <a:tr h="209717">
                <a:tc>
                  <a:txBody>
                    <a:bodyPr/>
                    <a:lstStyle/>
                    <a:p>
                      <a:pPr algn="l" fontAlgn="b"/>
                      <a:r>
                        <a:rPr lang="zh-TW" altLang="en-US" sz="1100" b="0" i="0" u="none" strike="noStrike">
                          <a:solidFill>
                            <a:srgbClr val="000000"/>
                          </a:solidFill>
                          <a:effectLst/>
                          <a:latin typeface="メイリオ" panose="020B0604030504040204" pitchFamily="50" charset="-128"/>
                          <a:ea typeface="メイリオ" panose="020B0604030504040204" pitchFamily="50" charset="-128"/>
                        </a:rPr>
                        <a:t>日本赤十字社　北見赤十字病院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4,797</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48,346</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9.92%</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20210201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4018373"/>
                  </a:ext>
                </a:extLst>
              </a:tr>
              <a:tr h="209717">
                <a:tc>
                  <a:txBody>
                    <a:bodyPr/>
                    <a:lstStyle/>
                    <a:p>
                      <a:pPr algn="l"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地方独立行政法人　岐阜県立多治見病院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3,936</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46,542</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8.46%</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20210301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4958155"/>
                  </a:ext>
                </a:extLst>
              </a:tr>
              <a:tr h="209717">
                <a:tc>
                  <a:txBody>
                    <a:bodyPr/>
                    <a:lstStyle/>
                    <a:p>
                      <a:pPr algn="l"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大阪赤十字病院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6,035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78,534</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7.68%</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20210601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3128994"/>
                  </a:ext>
                </a:extLst>
              </a:tr>
              <a:tr h="209717">
                <a:tc>
                  <a:txBody>
                    <a:bodyPr/>
                    <a:lstStyle/>
                    <a:p>
                      <a:pPr algn="l" fontAlgn="b"/>
                      <a:r>
                        <a:rPr lang="zh-CN" altLang="en-US" sz="1100" b="0" i="0" u="none" strike="noStrike">
                          <a:solidFill>
                            <a:srgbClr val="000000"/>
                          </a:solidFill>
                          <a:effectLst/>
                          <a:latin typeface="メイリオ" panose="020B0604030504040204" pitchFamily="50" charset="-128"/>
                          <a:ea typeface="メイリオ" panose="020B0604030504040204" pitchFamily="50" charset="-128"/>
                        </a:rPr>
                        <a:t>学校法人近畿大学　近畿大学病院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5,868</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80,595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7.28%</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20210801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1166455"/>
                  </a:ext>
                </a:extLst>
              </a:tr>
              <a:tr h="209717">
                <a:tc>
                  <a:txBody>
                    <a:bodyPr/>
                    <a:lstStyle/>
                    <a:p>
                      <a:pPr algn="l"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地方独立行政法人　佐賀県医療センター好生館</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2,851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41,962</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6.79%</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20210401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2247425"/>
                  </a:ext>
                </a:extLst>
              </a:tr>
              <a:tr h="209717">
                <a:tc>
                  <a:txBody>
                    <a:bodyPr/>
                    <a:lstStyle/>
                    <a:p>
                      <a:pPr algn="l"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社会医療法人雪の聖母会　聖マリア病院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4,869</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75,945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6.41%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20210401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7693123"/>
                  </a:ext>
                </a:extLst>
              </a:tr>
              <a:tr h="209717">
                <a:tc>
                  <a:txBody>
                    <a:bodyPr/>
                    <a:lstStyle/>
                    <a:p>
                      <a:pPr algn="l" fontAlgn="b"/>
                      <a:r>
                        <a:rPr lang="zh-TW" altLang="en-US" sz="1100" b="0" i="0" u="none" strike="noStrike">
                          <a:solidFill>
                            <a:srgbClr val="000000"/>
                          </a:solidFill>
                          <a:effectLst/>
                          <a:latin typeface="メイリオ" panose="020B0604030504040204" pitchFamily="50" charset="-128"/>
                          <a:ea typeface="メイリオ" panose="020B0604030504040204" pitchFamily="50" charset="-128"/>
                        </a:rPr>
                        <a:t>独立行政法人　労働者健康安全機構　熊本労災病院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2,180</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36,986</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5.89%</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20201101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5733932"/>
                  </a:ext>
                </a:extLst>
              </a:tr>
              <a:tr h="209717">
                <a:tc>
                  <a:txBody>
                    <a:bodyPr/>
                    <a:lstStyle/>
                    <a:p>
                      <a:pPr algn="l" fontAlgn="b"/>
                      <a:r>
                        <a:rPr lang="zh-CN" altLang="en-US" sz="1100" b="0" i="0" u="none" strike="noStrike">
                          <a:solidFill>
                            <a:srgbClr val="000000"/>
                          </a:solidFill>
                          <a:effectLst/>
                          <a:latin typeface="メイリオ" panose="020B0604030504040204" pitchFamily="50" charset="-128"/>
                          <a:ea typeface="メイリオ" panose="020B0604030504040204" pitchFamily="50" charset="-128"/>
                        </a:rPr>
                        <a:t>京都大学医学部附属病院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6,537</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128,373</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5.09%</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20190601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76679"/>
                  </a:ext>
                </a:extLst>
              </a:tr>
            </a:tbl>
          </a:graphicData>
        </a:graphic>
      </p:graphicFrame>
      <p:sp>
        <p:nvSpPr>
          <p:cNvPr id="8" name="正方形/長方形 7"/>
          <p:cNvSpPr/>
          <p:nvPr/>
        </p:nvSpPr>
        <p:spPr>
          <a:xfrm>
            <a:off x="473247" y="5532155"/>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ja-JP" altLang="en-US" sz="1400" dirty="0" smtClean="0">
                <a:solidFill>
                  <a:schemeClr val="tx1"/>
                </a:solidFill>
                <a:latin typeface="Meiryo UI" panose="020B0604030504040204" pitchFamily="50" charset="-128"/>
                <a:ea typeface="Meiryo UI" panose="020B0604030504040204" pitchFamily="50" charset="-128"/>
              </a:rPr>
              <a:t>⇒</a:t>
            </a:r>
            <a:r>
              <a:rPr lang="en-US" altLang="ja-JP" sz="1400" dirty="0" smtClean="0">
                <a:solidFill>
                  <a:schemeClr val="tx1"/>
                </a:solidFill>
                <a:latin typeface="Meiryo UI" panose="020B0604030504040204" pitchFamily="50" charset="-128"/>
                <a:ea typeface="Meiryo UI" panose="020B0604030504040204" pitchFamily="50" charset="-128"/>
              </a:rPr>
              <a:t>MML</a:t>
            </a:r>
            <a:r>
              <a:rPr lang="ja-JP" altLang="en-US" sz="1400" dirty="0" smtClean="0">
                <a:solidFill>
                  <a:schemeClr val="tx1"/>
                </a:solidFill>
                <a:latin typeface="Meiryo UI" panose="020B0604030504040204" pitchFamily="50" charset="-128"/>
                <a:ea typeface="Meiryo UI" panose="020B0604030504040204" pitchFamily="50" charset="-128"/>
              </a:rPr>
              <a:t>のみの施設は</a:t>
            </a:r>
            <a:r>
              <a:rPr lang="en-US" altLang="ja-JP" sz="1400" dirty="0" smtClean="0">
                <a:solidFill>
                  <a:schemeClr val="tx1"/>
                </a:solidFill>
                <a:latin typeface="Meiryo UI" panose="020B0604030504040204" pitchFamily="50" charset="-128"/>
                <a:ea typeface="Meiryo UI" panose="020B0604030504040204" pitchFamily="50" charset="-128"/>
              </a:rPr>
              <a:t>DPC</a:t>
            </a:r>
            <a:r>
              <a:rPr lang="ja-JP" altLang="en-US" sz="1400" dirty="0" smtClean="0">
                <a:solidFill>
                  <a:schemeClr val="tx1"/>
                </a:solidFill>
                <a:latin typeface="Meiryo UI" panose="020B0604030504040204" pitchFamily="50" charset="-128"/>
                <a:ea typeface="Meiryo UI" panose="020B0604030504040204" pitchFamily="50" charset="-128"/>
              </a:rPr>
              <a:t>、レセプトでも診療年月が判定されることがないため、割合が高くなっている。</a:t>
            </a:r>
            <a:r>
              <a:rPr lang="en-US" altLang="ja-JP" sz="1400" dirty="0" smtClean="0">
                <a:solidFill>
                  <a:schemeClr val="tx1"/>
                </a:solidFill>
                <a:latin typeface="Meiryo UI" panose="020B0604030504040204" pitchFamily="50" charset="-128"/>
                <a:ea typeface="Meiryo UI" panose="020B0604030504040204" pitchFamily="50" charset="-128"/>
              </a:rPr>
              <a:t/>
            </a:r>
            <a:br>
              <a:rPr lang="en-US" altLang="ja-JP" sz="1400" dirty="0" smtClean="0">
                <a:solidFill>
                  <a:schemeClr val="tx1"/>
                </a:solidFill>
                <a:latin typeface="Meiryo UI" panose="020B0604030504040204" pitchFamily="50" charset="-128"/>
                <a:ea typeface="Meiryo UI" panose="020B0604030504040204" pitchFamily="50" charset="-128"/>
              </a:rPr>
            </a:br>
            <a:endParaRPr lang="en-US" altLang="ja-JP" sz="1400" dirty="0" smtClean="0">
              <a:solidFill>
                <a:schemeClr val="tx1"/>
              </a:solidFill>
              <a:latin typeface="Meiryo UI" panose="020B0604030504040204" pitchFamily="50" charset="-128"/>
              <a:ea typeface="Meiryo UI" panose="020B0604030504040204" pitchFamily="50" charset="-128"/>
            </a:endParaRPr>
          </a:p>
          <a:p>
            <a:r>
              <a:rPr lang="ja-JP" altLang="en-US" sz="1400" dirty="0" smtClean="0">
                <a:solidFill>
                  <a:schemeClr val="tx1"/>
                </a:solidFill>
                <a:latin typeface="Meiryo UI" panose="020B0604030504040204" pitchFamily="50" charset="-128"/>
                <a:ea typeface="Meiryo UI" panose="020B0604030504040204" pitchFamily="50" charset="-128"/>
              </a:rPr>
              <a:t>⇒前ページの確認結果も合わせると、歯科の患者が含まれているか、</a:t>
            </a:r>
            <a:endParaRPr lang="en-US" altLang="ja-JP" sz="1400" dirty="0" smtClean="0">
              <a:solidFill>
                <a:schemeClr val="tx1"/>
              </a:solidFill>
              <a:latin typeface="Meiryo UI" panose="020B0604030504040204" pitchFamily="50" charset="-128"/>
              <a:ea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rPr>
              <a:t>　</a:t>
            </a:r>
            <a:r>
              <a:rPr lang="ja-JP" altLang="en-US" sz="1400" dirty="0" smtClean="0">
                <a:solidFill>
                  <a:schemeClr val="tx1"/>
                </a:solidFill>
                <a:latin typeface="Meiryo UI" panose="020B0604030504040204" pitchFamily="50" charset="-128"/>
                <a:ea typeface="Meiryo UI" panose="020B0604030504040204" pitchFamily="50" charset="-128"/>
              </a:rPr>
              <a:t>　</a:t>
            </a:r>
            <a:r>
              <a:rPr lang="en-US" altLang="ja-JP" sz="1400" dirty="0" smtClean="0">
                <a:solidFill>
                  <a:schemeClr val="tx1"/>
                </a:solidFill>
                <a:latin typeface="Meiryo UI" panose="020B0604030504040204" pitchFamily="50" charset="-128"/>
                <a:ea typeface="Meiryo UI" panose="020B0604030504040204" pitchFamily="50" charset="-128"/>
              </a:rPr>
              <a:t>DPC</a:t>
            </a:r>
            <a:r>
              <a:rPr lang="ja-JP" altLang="en-US" sz="1400" dirty="0" smtClean="0">
                <a:solidFill>
                  <a:schemeClr val="tx1"/>
                </a:solidFill>
                <a:latin typeface="Meiryo UI" panose="020B0604030504040204" pitchFamily="50" charset="-128"/>
                <a:ea typeface="Meiryo UI" panose="020B0604030504040204" pitchFamily="50" charset="-128"/>
              </a:rPr>
              <a:t>、レセプトと紐づけができるかに依存して割合が変わっていると考えられる。</a:t>
            </a:r>
            <a:endParaRPr lang="en-US" altLang="ja-JP" sz="14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11639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831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
          <p:cNvSpPr txBox="1">
            <a:spLocks/>
          </p:cNvSpPr>
          <p:nvPr/>
        </p:nvSpPr>
        <p:spPr>
          <a:xfrm>
            <a:off x="369880" y="888852"/>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の診断履歴モジュールにおいて、医療機関によっては過去の履歴が二次利用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に</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存在しない事象が検知されました。</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当資料では、その原因と取込仕様の改修案を説明させていただきます。</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また改修案を適用後に取り込んだ結果、現行仕様では未通知患者と判定される患者が、</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通知済み</a:t>
            </a:r>
            <a:r>
              <a:rPr lang="ja-JP" altLang="en-US" dirty="0" smtClean="0">
                <a:latin typeface="Meiryo UI" panose="020B0604030504040204" pitchFamily="50" charset="-128"/>
                <a:ea typeface="Meiryo UI" panose="020B0604030504040204" pitchFamily="50" charset="-128"/>
              </a:rPr>
              <a:t>患者と判定される事象がある点を懸念しており、本日議論させていただきたいです。</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p:txBody>
      </p:sp>
      <p:sp>
        <p:nvSpPr>
          <p:cNvPr id="2" name="テキスト プレースホルダー 1"/>
          <p:cNvSpPr>
            <a:spLocks noGrp="1"/>
          </p:cNvSpPr>
          <p:nvPr>
            <p:ph type="body" sz="quarter" idx="11"/>
          </p:nvPr>
        </p:nvSpPr>
        <p:spPr>
          <a:xfrm>
            <a:off x="369880" y="3050644"/>
            <a:ext cx="8946000" cy="2248373"/>
          </a:xfrm>
        </p:spPr>
        <p:txBody>
          <a:bodyPr/>
          <a:lstStyle/>
          <a:p>
            <a:r>
              <a:rPr lang="ja-JP" altLang="en-US" sz="1600" dirty="0" smtClean="0">
                <a:latin typeface="Meiryo UI" panose="020B0604030504040204" pitchFamily="50" charset="-128"/>
                <a:ea typeface="Meiryo UI" panose="020B0604030504040204" pitchFamily="50" charset="-128"/>
              </a:rPr>
              <a:t>１</a:t>
            </a:r>
            <a:r>
              <a:rPr lang="en-US" altLang="ja-JP" sz="1600" dirty="0" smtClean="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XXXXX</a:t>
            </a:r>
          </a:p>
          <a:p>
            <a:r>
              <a:rPr lang="ja-JP" altLang="en-US" sz="1600" dirty="0">
                <a:latin typeface="Meiryo UI" panose="020B0604030504040204" pitchFamily="50" charset="-128"/>
                <a:ea typeface="Meiryo UI" panose="020B0604030504040204" pitchFamily="50" charset="-128"/>
              </a:rPr>
              <a:t>２</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XXXXX</a:t>
            </a:r>
          </a:p>
          <a:p>
            <a:endParaRPr lang="en-US" altLang="ja-JP" sz="1600" dirty="0" smtClean="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アジェンダ</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7645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ファイルの同一</a:t>
            </a:r>
            <a:r>
              <a:rPr lang="en-US" altLang="ja-JP" sz="1800" b="1" dirty="0" smtClean="0">
                <a:latin typeface="Meiryo UI" panose="020B0604030504040204" pitchFamily="50" charset="-128"/>
                <a:ea typeface="Meiryo UI" panose="020B0604030504040204" pitchFamily="50" charset="-128"/>
              </a:rPr>
              <a:t>UID</a:t>
            </a:r>
            <a:r>
              <a:rPr lang="ja-JP" altLang="en-US" sz="1800" b="1" dirty="0" smtClean="0">
                <a:latin typeface="Meiryo UI" panose="020B0604030504040204" pitchFamily="50" charset="-128"/>
                <a:ea typeface="Meiryo UI" panose="020B0604030504040204" pitchFamily="50" charset="-128"/>
              </a:rPr>
              <a:t>のデータ取込仕様</a:t>
            </a:r>
            <a:endParaRPr lang="ja-JP" altLang="en-US" sz="1800" b="1" dirty="0">
              <a:latin typeface="Meiryo UI" panose="020B0604030504040204" pitchFamily="50" charset="-128"/>
              <a:ea typeface="Meiryo UI" panose="020B0604030504040204" pitchFamily="50" charset="-128"/>
            </a:endParaRPr>
          </a:p>
        </p:txBody>
      </p:sp>
      <p:graphicFrame>
        <p:nvGraphicFramePr>
          <p:cNvPr id="13" name="表 12"/>
          <p:cNvGraphicFramePr>
            <a:graphicFrameLocks noGrp="1"/>
          </p:cNvGraphicFramePr>
          <p:nvPr>
            <p:extLst>
              <p:ext uri="{D42A27DB-BD31-4B8C-83A1-F6EECF244321}">
                <p14:modId xmlns:p14="http://schemas.microsoft.com/office/powerpoint/2010/main" val="3034609408"/>
              </p:ext>
            </p:extLst>
          </p:nvPr>
        </p:nvGraphicFramePr>
        <p:xfrm>
          <a:off x="1176264" y="4274434"/>
          <a:ext cx="6867220" cy="1229416"/>
        </p:xfrm>
        <a:graphic>
          <a:graphicData uri="http://schemas.openxmlformats.org/drawingml/2006/table">
            <a:tbl>
              <a:tblPr firstRow="1" bandRow="1">
                <a:tableStyleId>{5C22544A-7EE6-4342-B048-85BDC9FD1C3A}</a:tableStyleId>
              </a:tblPr>
              <a:tblGrid>
                <a:gridCol w="912888">
                  <a:extLst>
                    <a:ext uri="{9D8B030D-6E8A-4147-A177-3AD203B41FA5}">
                      <a16:colId xmlns:a16="http://schemas.microsoft.com/office/drawing/2014/main" val="2619730150"/>
                    </a:ext>
                  </a:extLst>
                </a:gridCol>
                <a:gridCol w="768799">
                  <a:extLst>
                    <a:ext uri="{9D8B030D-6E8A-4147-A177-3AD203B41FA5}">
                      <a16:colId xmlns:a16="http://schemas.microsoft.com/office/drawing/2014/main" val="3304903252"/>
                    </a:ext>
                  </a:extLst>
                </a:gridCol>
                <a:gridCol w="1292153">
                  <a:extLst>
                    <a:ext uri="{9D8B030D-6E8A-4147-A177-3AD203B41FA5}">
                      <a16:colId xmlns:a16="http://schemas.microsoft.com/office/drawing/2014/main" val="2364852446"/>
                    </a:ext>
                  </a:extLst>
                </a:gridCol>
                <a:gridCol w="1083474">
                  <a:extLst>
                    <a:ext uri="{9D8B030D-6E8A-4147-A177-3AD203B41FA5}">
                      <a16:colId xmlns:a16="http://schemas.microsoft.com/office/drawing/2014/main" val="960148189"/>
                    </a:ext>
                  </a:extLst>
                </a:gridCol>
                <a:gridCol w="1083474">
                  <a:extLst>
                    <a:ext uri="{9D8B030D-6E8A-4147-A177-3AD203B41FA5}">
                      <a16:colId xmlns:a16="http://schemas.microsoft.com/office/drawing/2014/main" val="1296641219"/>
                    </a:ext>
                  </a:extLst>
                </a:gridCol>
                <a:gridCol w="863216">
                  <a:extLst>
                    <a:ext uri="{9D8B030D-6E8A-4147-A177-3AD203B41FA5}">
                      <a16:colId xmlns:a16="http://schemas.microsoft.com/office/drawing/2014/main" val="739497885"/>
                    </a:ext>
                  </a:extLst>
                </a:gridCol>
                <a:gridCol w="863216">
                  <a:extLst>
                    <a:ext uri="{9D8B030D-6E8A-4147-A177-3AD203B41FA5}">
                      <a16:colId xmlns:a16="http://schemas.microsoft.com/office/drawing/2014/main" val="788809842"/>
                    </a:ext>
                  </a:extLst>
                </a:gridCol>
              </a:tblGrid>
              <a:tr h="307354">
                <a:tc>
                  <a:txBody>
                    <a:bodyPr/>
                    <a:lstStyle/>
                    <a:p>
                      <a:r>
                        <a:rPr kumimoji="1" lang="ja-JP" altLang="en-US" sz="1200" dirty="0" smtClean="0">
                          <a:latin typeface="Meiryo UI" panose="020B0604030504040204" pitchFamily="50" charset="-128"/>
                          <a:ea typeface="Meiryo UI" panose="020B0604030504040204" pitchFamily="50" charset="-128"/>
                        </a:rPr>
                        <a:t>取込年月</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患者</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文書ユニーク</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診療年月日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疾患開始日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病名</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行番号</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2765430"/>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乳癌</a:t>
                      </a: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rPr>
                        <a:t>1</a:t>
                      </a:r>
                      <a:endParaRPr kumimoji="1" lang="ja-JP" altLang="en-US"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48380757"/>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乳癌</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41107564"/>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リンパ浮腫</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60659165"/>
                  </a:ext>
                </a:extLst>
              </a:tr>
            </a:tbl>
          </a:graphicData>
        </a:graphic>
      </p:graphicFrame>
      <p:sp>
        <p:nvSpPr>
          <p:cNvPr id="15" name="正方形/長方形 14"/>
          <p:cNvSpPr/>
          <p:nvPr/>
        </p:nvSpPr>
        <p:spPr>
          <a:xfrm>
            <a:off x="858761" y="3921415"/>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200" dirty="0" smtClean="0">
                <a:solidFill>
                  <a:schemeClr val="tx1"/>
                </a:solidFill>
                <a:latin typeface="Meiryo UI" panose="020B0604030504040204" pitchFamily="50" charset="-128"/>
                <a:ea typeface="Meiryo UI" panose="020B0604030504040204" pitchFamily="50" charset="-128"/>
              </a:rPr>
              <a:t>【2020/10_</a:t>
            </a:r>
            <a:r>
              <a:rPr lang="ja-JP" altLang="en-US" sz="1200" dirty="0">
                <a:solidFill>
                  <a:schemeClr val="tx1"/>
                </a:solidFill>
                <a:latin typeface="Meiryo UI" panose="020B0604030504040204" pitchFamily="50" charset="-128"/>
                <a:ea typeface="Meiryo UI" panose="020B0604030504040204" pitchFamily="50" charset="-128"/>
              </a:rPr>
              <a:t>取込時</a:t>
            </a:r>
            <a:r>
              <a:rPr lang="en-US" altLang="ja-JP" sz="1200" dirty="0" smtClean="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16" name="正方形/長方形 15"/>
          <p:cNvSpPr/>
          <p:nvPr/>
        </p:nvSpPr>
        <p:spPr>
          <a:xfrm>
            <a:off x="858761" y="2803757"/>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200" dirty="0" smtClean="0">
                <a:solidFill>
                  <a:schemeClr val="tx1"/>
                </a:solidFill>
                <a:latin typeface="Meiryo UI" panose="020B0604030504040204" pitchFamily="50" charset="-128"/>
                <a:ea typeface="Meiryo UI" panose="020B0604030504040204" pitchFamily="50" charset="-128"/>
              </a:rPr>
              <a:t>【2020/09_</a:t>
            </a:r>
            <a:r>
              <a:rPr lang="ja-JP" altLang="en-US" sz="1200" dirty="0">
                <a:solidFill>
                  <a:schemeClr val="tx1"/>
                </a:solidFill>
                <a:latin typeface="Meiryo UI" panose="020B0604030504040204" pitchFamily="50" charset="-128"/>
                <a:ea typeface="Meiryo UI" panose="020B0604030504040204" pitchFamily="50" charset="-128"/>
              </a:rPr>
              <a:t>取込時</a:t>
            </a:r>
            <a:r>
              <a:rPr lang="en-US" altLang="ja-JP" sz="1200" dirty="0" smtClean="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25" name="角丸四角形 24"/>
          <p:cNvSpPr/>
          <p:nvPr/>
        </p:nvSpPr>
        <p:spPr>
          <a:xfrm>
            <a:off x="1176265" y="4555064"/>
            <a:ext cx="6867219" cy="326039"/>
          </a:xfrm>
          <a:prstGeom prst="roundRect">
            <a:avLst/>
          </a:prstGeom>
          <a:solidFill>
            <a:schemeClr val="bg1">
              <a:lumMod val="65000"/>
              <a:alpha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6" name="正方形/長方形 25"/>
          <p:cNvSpPr/>
          <p:nvPr/>
        </p:nvSpPr>
        <p:spPr>
          <a:xfrm>
            <a:off x="375678" y="2075278"/>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u="sng" dirty="0" smtClean="0">
                <a:solidFill>
                  <a:schemeClr val="tx1"/>
                </a:solidFill>
                <a:latin typeface="Meiryo UI" panose="020B0604030504040204" pitchFamily="50" charset="-128"/>
                <a:ea typeface="Meiryo UI" panose="020B0604030504040204" pitchFamily="50" charset="-128"/>
              </a:rPr>
              <a:t>同一</a:t>
            </a:r>
            <a:r>
              <a:rPr lang="en-US" altLang="ja-JP" sz="1400" u="sng" dirty="0" smtClean="0">
                <a:solidFill>
                  <a:schemeClr val="tx1"/>
                </a:solidFill>
                <a:latin typeface="Meiryo UI" panose="020B0604030504040204" pitchFamily="50" charset="-128"/>
                <a:ea typeface="Meiryo UI" panose="020B0604030504040204" pitchFamily="50" charset="-128"/>
              </a:rPr>
              <a:t>UID</a:t>
            </a:r>
            <a:r>
              <a:rPr lang="ja-JP" altLang="en-US" sz="1400" u="sng" dirty="0" smtClean="0">
                <a:solidFill>
                  <a:schemeClr val="tx1"/>
                </a:solidFill>
                <a:latin typeface="Meiryo UI" panose="020B0604030504040204" pitchFamily="50" charset="-128"/>
                <a:ea typeface="Meiryo UI" panose="020B0604030504040204" pitchFamily="50" charset="-128"/>
              </a:rPr>
              <a:t>のデータ取込例</a:t>
            </a:r>
            <a:endParaRPr lang="en-US" altLang="ja-JP" sz="1400" u="sng" dirty="0" smtClean="0">
              <a:solidFill>
                <a:schemeClr val="tx1"/>
              </a:solidFill>
              <a:latin typeface="Meiryo UI" panose="020B0604030504040204" pitchFamily="50" charset="-128"/>
              <a:ea typeface="Meiryo UI" panose="020B0604030504040204" pitchFamily="50" charset="-128"/>
            </a:endParaRPr>
          </a:p>
          <a:p>
            <a:pPr lvl="1"/>
            <a:r>
              <a:rPr lang="en-US" altLang="ja-JP" sz="1400" dirty="0" smtClean="0">
                <a:solidFill>
                  <a:schemeClr val="tx1"/>
                </a:solidFill>
                <a:latin typeface="Meiryo UI" panose="020B0604030504040204" pitchFamily="50" charset="-128"/>
                <a:ea typeface="Meiryo UI" panose="020B0604030504040204" pitchFamily="50" charset="-128"/>
              </a:rPr>
              <a:t>2020</a:t>
            </a:r>
            <a:r>
              <a:rPr lang="ja-JP" altLang="en-US" sz="1400" dirty="0" smtClean="0">
                <a:solidFill>
                  <a:schemeClr val="tx1"/>
                </a:solidFill>
                <a:latin typeface="Meiryo UI" panose="020B0604030504040204" pitchFamily="50" charset="-128"/>
                <a:ea typeface="Meiryo UI" panose="020B0604030504040204" pitchFamily="50" charset="-128"/>
              </a:rPr>
              <a:t>年</a:t>
            </a:r>
            <a:r>
              <a:rPr lang="en-US" altLang="ja-JP" sz="1400" dirty="0" smtClean="0">
                <a:solidFill>
                  <a:schemeClr val="tx1"/>
                </a:solidFill>
                <a:latin typeface="Meiryo UI" panose="020B0604030504040204" pitchFamily="50" charset="-128"/>
                <a:ea typeface="Meiryo UI" panose="020B0604030504040204" pitchFamily="50" charset="-128"/>
              </a:rPr>
              <a:t>9</a:t>
            </a:r>
            <a:r>
              <a:rPr lang="ja-JP" altLang="en-US" sz="1400" dirty="0" smtClean="0">
                <a:solidFill>
                  <a:schemeClr val="tx1"/>
                </a:solidFill>
                <a:latin typeface="Meiryo UI" panose="020B0604030504040204" pitchFamily="50" charset="-128"/>
                <a:ea typeface="Meiryo UI" panose="020B0604030504040204" pitchFamily="50" charset="-128"/>
              </a:rPr>
              <a:t>月のデータ取込時に登録されたデータに対して、</a:t>
            </a:r>
            <a:r>
              <a:rPr lang="en-US" altLang="ja-JP" sz="1400" dirty="0" smtClean="0">
                <a:solidFill>
                  <a:schemeClr val="tx1"/>
                </a:solidFill>
                <a:latin typeface="Meiryo UI" panose="020B0604030504040204" pitchFamily="50" charset="-128"/>
                <a:ea typeface="Meiryo UI" panose="020B0604030504040204" pitchFamily="50" charset="-128"/>
              </a:rPr>
              <a:t>2020</a:t>
            </a:r>
            <a:r>
              <a:rPr lang="ja-JP" altLang="en-US" sz="1400" dirty="0" smtClean="0">
                <a:solidFill>
                  <a:schemeClr val="tx1"/>
                </a:solidFill>
                <a:latin typeface="Meiryo UI" panose="020B0604030504040204" pitchFamily="50" charset="-128"/>
                <a:ea typeface="Meiryo UI" panose="020B0604030504040204" pitchFamily="50" charset="-128"/>
              </a:rPr>
              <a:t>年</a:t>
            </a:r>
            <a:r>
              <a:rPr lang="en-US" altLang="ja-JP" sz="1400" dirty="0" smtClean="0">
                <a:solidFill>
                  <a:schemeClr val="tx1"/>
                </a:solidFill>
                <a:latin typeface="Meiryo UI" panose="020B0604030504040204" pitchFamily="50" charset="-128"/>
                <a:ea typeface="Meiryo UI" panose="020B0604030504040204" pitchFamily="50" charset="-128"/>
              </a:rPr>
              <a:t>10</a:t>
            </a:r>
            <a:r>
              <a:rPr lang="ja-JP" altLang="en-US" sz="1400" dirty="0" smtClean="0">
                <a:solidFill>
                  <a:schemeClr val="tx1"/>
                </a:solidFill>
                <a:latin typeface="Meiryo UI" panose="020B0604030504040204" pitchFamily="50" charset="-128"/>
                <a:ea typeface="Meiryo UI" panose="020B0604030504040204" pitchFamily="50" charset="-128"/>
              </a:rPr>
              <a:t>月に同一</a:t>
            </a:r>
            <a:r>
              <a:rPr lang="en-US" altLang="ja-JP" sz="1400" dirty="0" smtClean="0">
                <a:solidFill>
                  <a:schemeClr val="tx1"/>
                </a:solidFill>
                <a:latin typeface="Meiryo UI" panose="020B0604030504040204" pitchFamily="50" charset="-128"/>
                <a:ea typeface="Meiryo UI" panose="020B0604030504040204" pitchFamily="50" charset="-128"/>
              </a:rPr>
              <a:t>UID</a:t>
            </a:r>
            <a:r>
              <a:rPr lang="ja-JP" altLang="en-US" sz="1400" dirty="0" smtClean="0">
                <a:solidFill>
                  <a:schemeClr val="tx1"/>
                </a:solidFill>
                <a:latin typeface="Meiryo UI" panose="020B0604030504040204" pitchFamily="50" charset="-128"/>
                <a:ea typeface="Meiryo UI" panose="020B0604030504040204" pitchFamily="50" charset="-128"/>
              </a:rPr>
              <a:t>のデータが連携された場合、</a:t>
            </a:r>
            <a:endParaRPr lang="en-US" altLang="ja-JP" sz="1400" dirty="0" smtClean="0">
              <a:solidFill>
                <a:schemeClr val="tx1"/>
              </a:solidFill>
              <a:latin typeface="Meiryo UI" panose="020B0604030504040204" pitchFamily="50" charset="-128"/>
              <a:ea typeface="Meiryo UI" panose="020B0604030504040204" pitchFamily="50" charset="-128"/>
            </a:endParaRPr>
          </a:p>
          <a:p>
            <a:pPr lvl="1"/>
            <a:r>
              <a:rPr lang="ja-JP" altLang="en-US" sz="1400" dirty="0" smtClean="0">
                <a:solidFill>
                  <a:schemeClr val="tx1"/>
                </a:solidFill>
                <a:latin typeface="Meiryo UI" panose="020B0604030504040204" pitchFamily="50" charset="-128"/>
                <a:ea typeface="Meiryo UI" panose="020B0604030504040204" pitchFamily="50" charset="-128"/>
              </a:rPr>
              <a:t>診療年月日が最新となっている</a:t>
            </a:r>
            <a:r>
              <a:rPr lang="en-US" altLang="ja-JP" sz="1400" dirty="0">
                <a:solidFill>
                  <a:schemeClr val="tx1"/>
                </a:solidFill>
                <a:latin typeface="Meiryo UI" panose="020B0604030504040204" pitchFamily="50" charset="-128"/>
                <a:ea typeface="Meiryo UI" panose="020B0604030504040204" pitchFamily="50" charset="-128"/>
              </a:rPr>
              <a:t>2020</a:t>
            </a:r>
            <a:r>
              <a:rPr lang="ja-JP" altLang="en-US" sz="1400" dirty="0">
                <a:solidFill>
                  <a:schemeClr val="tx1"/>
                </a:solidFill>
                <a:latin typeface="Meiryo UI" panose="020B0604030504040204" pitchFamily="50" charset="-128"/>
                <a:ea typeface="Meiryo UI" panose="020B0604030504040204" pitchFamily="50" charset="-128"/>
              </a:rPr>
              <a:t>年</a:t>
            </a:r>
            <a:r>
              <a:rPr lang="en-US" altLang="ja-JP" sz="1400" dirty="0">
                <a:solidFill>
                  <a:schemeClr val="tx1"/>
                </a:solidFill>
                <a:latin typeface="Meiryo UI" panose="020B0604030504040204" pitchFamily="50" charset="-128"/>
                <a:ea typeface="Meiryo UI" panose="020B0604030504040204" pitchFamily="50" charset="-128"/>
              </a:rPr>
              <a:t>10</a:t>
            </a:r>
            <a:r>
              <a:rPr lang="ja-JP" altLang="en-US" sz="1400" dirty="0" smtClean="0">
                <a:solidFill>
                  <a:schemeClr val="tx1"/>
                </a:solidFill>
                <a:latin typeface="Meiryo UI" panose="020B0604030504040204" pitchFamily="50" charset="-128"/>
                <a:ea typeface="Meiryo UI" panose="020B0604030504040204" pitchFamily="50" charset="-128"/>
              </a:rPr>
              <a:t>月取込分のレコードが残り、</a:t>
            </a:r>
            <a:r>
              <a:rPr lang="en-US" altLang="ja-JP" sz="1400" dirty="0">
                <a:solidFill>
                  <a:schemeClr val="tx1"/>
                </a:solidFill>
                <a:latin typeface="Meiryo UI" panose="020B0604030504040204" pitchFamily="50" charset="-128"/>
                <a:ea typeface="Meiryo UI" panose="020B0604030504040204" pitchFamily="50" charset="-128"/>
              </a:rPr>
              <a:t> 2020</a:t>
            </a:r>
            <a:r>
              <a:rPr lang="ja-JP" altLang="en-US" sz="1400" dirty="0">
                <a:solidFill>
                  <a:schemeClr val="tx1"/>
                </a:solidFill>
                <a:latin typeface="Meiryo UI" panose="020B0604030504040204" pitchFamily="50" charset="-128"/>
                <a:ea typeface="Meiryo UI" panose="020B0604030504040204" pitchFamily="50" charset="-128"/>
              </a:rPr>
              <a:t>年</a:t>
            </a:r>
            <a:r>
              <a:rPr lang="en-US" altLang="ja-JP" sz="1400" dirty="0">
                <a:solidFill>
                  <a:schemeClr val="tx1"/>
                </a:solidFill>
                <a:latin typeface="Meiryo UI" panose="020B0604030504040204" pitchFamily="50" charset="-128"/>
                <a:ea typeface="Meiryo UI" panose="020B0604030504040204" pitchFamily="50" charset="-128"/>
              </a:rPr>
              <a:t>9</a:t>
            </a:r>
            <a:r>
              <a:rPr lang="ja-JP" altLang="en-US" sz="1400" dirty="0" smtClean="0">
                <a:solidFill>
                  <a:schemeClr val="tx1"/>
                </a:solidFill>
                <a:latin typeface="Meiryo UI" panose="020B0604030504040204" pitchFamily="50" charset="-128"/>
                <a:ea typeface="Meiryo UI" panose="020B0604030504040204" pitchFamily="50" charset="-128"/>
              </a:rPr>
              <a:t>月取込分のレコードは削除される。</a:t>
            </a:r>
            <a:endParaRPr lang="ja-JP" altLang="en-US" sz="1400" dirty="0">
              <a:solidFill>
                <a:schemeClr val="tx1"/>
              </a:solidFill>
              <a:latin typeface="Meiryo UI" panose="020B0604030504040204" pitchFamily="50" charset="-128"/>
              <a:ea typeface="Meiryo UI" panose="020B0604030504040204" pitchFamily="50" charset="-128"/>
            </a:endParaRPr>
          </a:p>
        </p:txBody>
      </p:sp>
      <p:sp>
        <p:nvSpPr>
          <p:cNvPr id="27" name="線吹き出し 1 (枠付き) 26"/>
          <p:cNvSpPr/>
          <p:nvPr/>
        </p:nvSpPr>
        <p:spPr>
          <a:xfrm>
            <a:off x="1687997" y="5646802"/>
            <a:ext cx="3525552" cy="686800"/>
          </a:xfrm>
          <a:prstGeom prst="borderCallout1">
            <a:avLst>
              <a:gd name="adj1" fmla="val 47508"/>
              <a:gd name="adj2" fmla="val -260"/>
              <a:gd name="adj3" fmla="val -115226"/>
              <a:gd name="adj4" fmla="val -11857"/>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dirty="0" smtClean="0">
                <a:solidFill>
                  <a:schemeClr val="tx1"/>
                </a:solidFill>
                <a:latin typeface="Meiryo UI" panose="020B0604030504040204" pitchFamily="50" charset="-128"/>
                <a:ea typeface="Meiryo UI" panose="020B0604030504040204" pitchFamily="50" charset="-128"/>
              </a:rPr>
              <a:t>2020/09</a:t>
            </a:r>
            <a:r>
              <a:rPr kumimoji="1" lang="ja-JP" altLang="en-US" sz="1200" dirty="0" smtClean="0">
                <a:solidFill>
                  <a:schemeClr val="tx1"/>
                </a:solidFill>
                <a:latin typeface="Meiryo UI" panose="020B0604030504040204" pitchFamily="50" charset="-128"/>
                <a:ea typeface="Meiryo UI" panose="020B0604030504040204" pitchFamily="50" charset="-128"/>
              </a:rPr>
              <a:t>の取込データは、</a:t>
            </a:r>
            <a:r>
              <a:rPr lang="en-US" altLang="ja-JP" sz="1200" dirty="0" smtClean="0">
                <a:solidFill>
                  <a:schemeClr val="tx1"/>
                </a:solidFill>
                <a:latin typeface="Meiryo UI" panose="020B0604030504040204" pitchFamily="50" charset="-128"/>
                <a:ea typeface="Meiryo UI" panose="020B0604030504040204" pitchFamily="50" charset="-128"/>
              </a:rPr>
              <a:t>2020/10</a:t>
            </a:r>
            <a:r>
              <a:rPr lang="ja-JP" altLang="en-US" sz="1200" dirty="0" smtClean="0">
                <a:solidFill>
                  <a:schemeClr val="tx1"/>
                </a:solidFill>
                <a:latin typeface="Meiryo UI" panose="020B0604030504040204" pitchFamily="50" charset="-128"/>
                <a:ea typeface="Meiryo UI" panose="020B0604030504040204" pitchFamily="50" charset="-128"/>
              </a:rPr>
              <a:t>の</a:t>
            </a:r>
            <a:r>
              <a:rPr lang="ja-JP" altLang="en-US" sz="1200" dirty="0">
                <a:solidFill>
                  <a:schemeClr val="tx1"/>
                </a:solidFill>
                <a:latin typeface="Meiryo UI" panose="020B0604030504040204" pitchFamily="50" charset="-128"/>
                <a:ea typeface="Meiryo UI" panose="020B0604030504040204" pitchFamily="50" charset="-128"/>
              </a:rPr>
              <a:t>取込</a:t>
            </a:r>
            <a:r>
              <a:rPr lang="ja-JP" altLang="en-US" sz="1200" dirty="0" smtClean="0">
                <a:solidFill>
                  <a:schemeClr val="tx1"/>
                </a:solidFill>
                <a:latin typeface="Meiryo UI" panose="020B0604030504040204" pitchFamily="50" charset="-128"/>
                <a:ea typeface="Meiryo UI" panose="020B0604030504040204" pitchFamily="50" charset="-128"/>
              </a:rPr>
              <a:t>データより</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診療年月日が古いため削除</a:t>
            </a:r>
            <a:r>
              <a:rPr lang="ja-JP" altLang="en-US" sz="1200" dirty="0" smtClean="0">
                <a:solidFill>
                  <a:schemeClr val="tx1"/>
                </a:solidFill>
                <a:latin typeface="Meiryo UI" panose="020B0604030504040204" pitchFamily="50" charset="-128"/>
                <a:ea typeface="Meiryo UI" panose="020B0604030504040204" pitchFamily="50" charset="-128"/>
              </a:rPr>
              <a:t>される。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29" name="正方形/長方形 28"/>
          <p:cNvSpPr/>
          <p:nvPr/>
        </p:nvSpPr>
        <p:spPr>
          <a:xfrm>
            <a:off x="2761662" y="4544760"/>
            <a:ext cx="2490069" cy="959090"/>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graphicFrame>
        <p:nvGraphicFramePr>
          <p:cNvPr id="30" name="表 29"/>
          <p:cNvGraphicFramePr>
            <a:graphicFrameLocks noGrp="1"/>
          </p:cNvGraphicFramePr>
          <p:nvPr>
            <p:extLst>
              <p:ext uri="{D42A27DB-BD31-4B8C-83A1-F6EECF244321}">
                <p14:modId xmlns:p14="http://schemas.microsoft.com/office/powerpoint/2010/main" val="280399213"/>
              </p:ext>
            </p:extLst>
          </p:nvPr>
        </p:nvGraphicFramePr>
        <p:xfrm>
          <a:off x="1176263" y="3146354"/>
          <a:ext cx="6867220" cy="614708"/>
        </p:xfrm>
        <a:graphic>
          <a:graphicData uri="http://schemas.openxmlformats.org/drawingml/2006/table">
            <a:tbl>
              <a:tblPr firstRow="1" bandRow="1">
                <a:tableStyleId>{5C22544A-7EE6-4342-B048-85BDC9FD1C3A}</a:tableStyleId>
              </a:tblPr>
              <a:tblGrid>
                <a:gridCol w="912888">
                  <a:extLst>
                    <a:ext uri="{9D8B030D-6E8A-4147-A177-3AD203B41FA5}">
                      <a16:colId xmlns:a16="http://schemas.microsoft.com/office/drawing/2014/main" val="2619730150"/>
                    </a:ext>
                  </a:extLst>
                </a:gridCol>
                <a:gridCol w="768799">
                  <a:extLst>
                    <a:ext uri="{9D8B030D-6E8A-4147-A177-3AD203B41FA5}">
                      <a16:colId xmlns:a16="http://schemas.microsoft.com/office/drawing/2014/main" val="3304903252"/>
                    </a:ext>
                  </a:extLst>
                </a:gridCol>
                <a:gridCol w="1292153">
                  <a:extLst>
                    <a:ext uri="{9D8B030D-6E8A-4147-A177-3AD203B41FA5}">
                      <a16:colId xmlns:a16="http://schemas.microsoft.com/office/drawing/2014/main" val="2364852446"/>
                    </a:ext>
                  </a:extLst>
                </a:gridCol>
                <a:gridCol w="1083474">
                  <a:extLst>
                    <a:ext uri="{9D8B030D-6E8A-4147-A177-3AD203B41FA5}">
                      <a16:colId xmlns:a16="http://schemas.microsoft.com/office/drawing/2014/main" val="960148189"/>
                    </a:ext>
                  </a:extLst>
                </a:gridCol>
                <a:gridCol w="1083474">
                  <a:extLst>
                    <a:ext uri="{9D8B030D-6E8A-4147-A177-3AD203B41FA5}">
                      <a16:colId xmlns:a16="http://schemas.microsoft.com/office/drawing/2014/main" val="1296641219"/>
                    </a:ext>
                  </a:extLst>
                </a:gridCol>
                <a:gridCol w="863216">
                  <a:extLst>
                    <a:ext uri="{9D8B030D-6E8A-4147-A177-3AD203B41FA5}">
                      <a16:colId xmlns:a16="http://schemas.microsoft.com/office/drawing/2014/main" val="739497885"/>
                    </a:ext>
                  </a:extLst>
                </a:gridCol>
                <a:gridCol w="863216">
                  <a:extLst>
                    <a:ext uri="{9D8B030D-6E8A-4147-A177-3AD203B41FA5}">
                      <a16:colId xmlns:a16="http://schemas.microsoft.com/office/drawing/2014/main" val="788809842"/>
                    </a:ext>
                  </a:extLst>
                </a:gridCol>
              </a:tblGrid>
              <a:tr h="307354">
                <a:tc>
                  <a:txBody>
                    <a:bodyPr/>
                    <a:lstStyle/>
                    <a:p>
                      <a:r>
                        <a:rPr kumimoji="1" lang="ja-JP" altLang="en-US" sz="1200" dirty="0" smtClean="0">
                          <a:latin typeface="Meiryo UI" panose="020B0604030504040204" pitchFamily="50" charset="-128"/>
                          <a:ea typeface="Meiryo UI" panose="020B0604030504040204" pitchFamily="50" charset="-128"/>
                        </a:rPr>
                        <a:t>取込年月</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患者</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文書ユニーク</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診療年月日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疾患開始日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病名</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行番号</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2765430"/>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乳癌</a:t>
                      </a: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rPr>
                        <a:t>1</a:t>
                      </a:r>
                      <a:endParaRPr kumimoji="1" lang="ja-JP" altLang="en-US"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48380757"/>
                  </a:ext>
                </a:extLst>
              </a:tr>
            </a:tbl>
          </a:graphicData>
        </a:graphic>
      </p:graphicFrame>
      <p:sp>
        <p:nvSpPr>
          <p:cNvPr id="28" name="正方形/長方形 27"/>
          <p:cNvSpPr/>
          <p:nvPr/>
        </p:nvSpPr>
        <p:spPr>
          <a:xfrm>
            <a:off x="2761663" y="3435023"/>
            <a:ext cx="2490067" cy="336343"/>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31" name="線吹き出し 1 (枠付き) 30"/>
          <p:cNvSpPr/>
          <p:nvPr/>
        </p:nvSpPr>
        <p:spPr>
          <a:xfrm>
            <a:off x="6136189" y="5668193"/>
            <a:ext cx="3056363" cy="686800"/>
          </a:xfrm>
          <a:prstGeom prst="borderCallout1">
            <a:avLst>
              <a:gd name="adj1" fmla="val -799"/>
              <a:gd name="adj2" fmla="val 12978"/>
              <a:gd name="adj3" fmla="val -43354"/>
              <a:gd name="adj4" fmla="val 3262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同一</a:t>
            </a:r>
            <a:r>
              <a:rPr kumimoji="1" lang="en-US" altLang="ja-JP" sz="1200" dirty="0" smtClean="0">
                <a:solidFill>
                  <a:schemeClr val="tx1"/>
                </a:solidFill>
                <a:latin typeface="Meiryo UI" panose="020B0604030504040204" pitchFamily="50" charset="-128"/>
                <a:ea typeface="Meiryo UI" panose="020B0604030504040204" pitchFamily="50" charset="-128"/>
              </a:rPr>
              <a:t>MML</a:t>
            </a:r>
            <a:r>
              <a:rPr kumimoji="1" lang="ja-JP" altLang="en-US" sz="1200" dirty="0" smtClean="0">
                <a:solidFill>
                  <a:schemeClr val="tx1"/>
                </a:solidFill>
                <a:latin typeface="Meiryo UI" panose="020B0604030504040204" pitchFamily="50" charset="-128"/>
                <a:ea typeface="Meiryo UI" panose="020B0604030504040204" pitchFamily="50" charset="-128"/>
              </a:rPr>
              <a:t>ファイルに複数レコード存在した場合、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連番を付与している。</a:t>
            </a:r>
          </a:p>
        </p:txBody>
      </p:sp>
      <p:sp>
        <p:nvSpPr>
          <p:cNvPr id="32" name="正方形/長方形 31"/>
          <p:cNvSpPr/>
          <p:nvPr/>
        </p:nvSpPr>
        <p:spPr>
          <a:xfrm>
            <a:off x="7171671" y="4892921"/>
            <a:ext cx="572407" cy="61092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a:latin typeface="Meiryo UI" panose="020B0604030504040204" pitchFamily="50" charset="-128"/>
                <a:ea typeface="Meiryo UI" panose="020B0604030504040204" pitchFamily="50" charset="-128"/>
              </a:rPr>
              <a:t>現状</a:t>
            </a:r>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の取込処理において、同一文書ユニーク</a:t>
            </a:r>
            <a:r>
              <a:rPr lang="en-US" altLang="ja-JP" dirty="0">
                <a:latin typeface="Meiryo UI" panose="020B0604030504040204" pitchFamily="50" charset="-128"/>
                <a:ea typeface="Meiryo UI" panose="020B0604030504040204" pitchFamily="50" charset="-128"/>
              </a:rPr>
              <a:t>ID</a:t>
            </a: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UID</a:t>
            </a:r>
            <a:r>
              <a:rPr lang="ja-JP" altLang="en-US" dirty="0">
                <a:latin typeface="Meiryo UI" panose="020B0604030504040204" pitchFamily="50" charset="-128"/>
                <a:ea typeface="Meiryo UI" panose="020B0604030504040204" pitchFamily="50" charset="-128"/>
              </a:rPr>
              <a:t>）で別の診療年月日</a:t>
            </a:r>
            <a:r>
              <a:rPr lang="ja-JP" altLang="en-US" dirty="0" smtClean="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confirmDate</a:t>
            </a:r>
            <a:r>
              <a:rPr lang="ja-JP" altLang="en-US"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ファイルが</a:t>
            </a:r>
            <a:r>
              <a:rPr lang="ja-JP" altLang="en-US" dirty="0">
                <a:latin typeface="Meiryo UI" panose="020B0604030504040204" pitchFamily="50" charset="-128"/>
                <a:ea typeface="Meiryo UI" panose="020B0604030504040204" pitchFamily="50" charset="-128"/>
              </a:rPr>
              <a:t>連携</a:t>
            </a:r>
            <a:r>
              <a:rPr lang="ja-JP" altLang="en-US" dirty="0" smtClean="0">
                <a:latin typeface="Meiryo UI" panose="020B0604030504040204" pitchFamily="50" charset="-128"/>
                <a:ea typeface="Meiryo UI" panose="020B0604030504040204" pitchFamily="50" charset="-128"/>
              </a:rPr>
              <a:t>された場合は、最新</a:t>
            </a:r>
            <a:r>
              <a:rPr lang="ja-JP" altLang="en-US" dirty="0">
                <a:latin typeface="Meiryo UI" panose="020B0604030504040204" pitchFamily="50" charset="-128"/>
                <a:ea typeface="Meiryo UI" panose="020B0604030504040204" pitchFamily="50" charset="-128"/>
              </a:rPr>
              <a:t>の診療</a:t>
            </a:r>
            <a:r>
              <a:rPr lang="ja-JP" altLang="en-US" dirty="0" smtClean="0">
                <a:latin typeface="Meiryo UI" panose="020B0604030504040204" pitchFamily="50" charset="-128"/>
                <a:ea typeface="Meiryo UI" panose="020B0604030504040204" pitchFamily="50" charset="-128"/>
              </a:rPr>
              <a:t>年月日が</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設定されている</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ファイルを</a:t>
            </a:r>
            <a:r>
              <a:rPr lang="ja-JP" altLang="en-US" dirty="0">
                <a:latin typeface="Meiryo UI" panose="020B0604030504040204" pitchFamily="50" charset="-128"/>
                <a:ea typeface="Meiryo UI" panose="020B0604030504040204" pitchFamily="50" charset="-128"/>
              </a:rPr>
              <a:t>取り込み</a:t>
            </a:r>
            <a:r>
              <a:rPr lang="ja-JP" altLang="en-US" dirty="0" smtClean="0">
                <a:latin typeface="Meiryo UI" panose="020B0604030504040204" pitchFamily="50" charset="-128"/>
                <a:ea typeface="Meiryo UI" panose="020B0604030504040204" pitchFamily="50" charset="-128"/>
              </a:rPr>
              <a:t>、最新</a:t>
            </a:r>
            <a:r>
              <a:rPr lang="ja-JP" altLang="en-US" dirty="0">
                <a:latin typeface="Meiryo UI" panose="020B0604030504040204" pitchFamily="50" charset="-128"/>
                <a:ea typeface="Meiryo UI" panose="020B0604030504040204" pitchFamily="50" charset="-128"/>
              </a:rPr>
              <a:t>以外</a:t>
            </a:r>
            <a:r>
              <a:rPr lang="ja-JP" altLang="en-US" dirty="0" smtClean="0">
                <a:latin typeface="Meiryo UI" panose="020B0604030504040204" pitchFamily="50" charset="-128"/>
                <a:ea typeface="Meiryo UI" panose="020B0604030504040204" pitchFamily="50" charset="-128"/>
              </a:rPr>
              <a:t>の取込結果は</a:t>
            </a:r>
            <a:r>
              <a:rPr lang="ja-JP" altLang="en-US" dirty="0">
                <a:latin typeface="Meiryo UI" panose="020B0604030504040204" pitchFamily="50" charset="-128"/>
                <a:ea typeface="Meiryo UI" panose="020B0604030504040204" pitchFamily="50" charset="-128"/>
              </a:rPr>
              <a:t>削除する仕様となっている</a:t>
            </a:r>
            <a:r>
              <a:rPr lang="ja-JP" altLang="en-US" dirty="0" smtClean="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83958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 15"/>
          <p:cNvGraphicFramePr>
            <a:graphicFrameLocks noGrp="1"/>
          </p:cNvGraphicFramePr>
          <p:nvPr>
            <p:extLst>
              <p:ext uri="{D42A27DB-BD31-4B8C-83A1-F6EECF244321}">
                <p14:modId xmlns:p14="http://schemas.microsoft.com/office/powerpoint/2010/main" val="2224941018"/>
              </p:ext>
            </p:extLst>
          </p:nvPr>
        </p:nvGraphicFramePr>
        <p:xfrm>
          <a:off x="757523" y="2793578"/>
          <a:ext cx="6867220" cy="1229416"/>
        </p:xfrm>
        <a:graphic>
          <a:graphicData uri="http://schemas.openxmlformats.org/drawingml/2006/table">
            <a:tbl>
              <a:tblPr firstRow="1" bandRow="1">
                <a:tableStyleId>{5C22544A-7EE6-4342-B048-85BDC9FD1C3A}</a:tableStyleId>
              </a:tblPr>
              <a:tblGrid>
                <a:gridCol w="912888">
                  <a:extLst>
                    <a:ext uri="{9D8B030D-6E8A-4147-A177-3AD203B41FA5}">
                      <a16:colId xmlns:a16="http://schemas.microsoft.com/office/drawing/2014/main" val="2619730150"/>
                    </a:ext>
                  </a:extLst>
                </a:gridCol>
                <a:gridCol w="768799">
                  <a:extLst>
                    <a:ext uri="{9D8B030D-6E8A-4147-A177-3AD203B41FA5}">
                      <a16:colId xmlns:a16="http://schemas.microsoft.com/office/drawing/2014/main" val="3304903252"/>
                    </a:ext>
                  </a:extLst>
                </a:gridCol>
                <a:gridCol w="1292153">
                  <a:extLst>
                    <a:ext uri="{9D8B030D-6E8A-4147-A177-3AD203B41FA5}">
                      <a16:colId xmlns:a16="http://schemas.microsoft.com/office/drawing/2014/main" val="2364852446"/>
                    </a:ext>
                  </a:extLst>
                </a:gridCol>
                <a:gridCol w="1083474">
                  <a:extLst>
                    <a:ext uri="{9D8B030D-6E8A-4147-A177-3AD203B41FA5}">
                      <a16:colId xmlns:a16="http://schemas.microsoft.com/office/drawing/2014/main" val="960148189"/>
                    </a:ext>
                  </a:extLst>
                </a:gridCol>
                <a:gridCol w="1083474">
                  <a:extLst>
                    <a:ext uri="{9D8B030D-6E8A-4147-A177-3AD203B41FA5}">
                      <a16:colId xmlns:a16="http://schemas.microsoft.com/office/drawing/2014/main" val="1296641219"/>
                    </a:ext>
                  </a:extLst>
                </a:gridCol>
                <a:gridCol w="863216">
                  <a:extLst>
                    <a:ext uri="{9D8B030D-6E8A-4147-A177-3AD203B41FA5}">
                      <a16:colId xmlns:a16="http://schemas.microsoft.com/office/drawing/2014/main" val="739497885"/>
                    </a:ext>
                  </a:extLst>
                </a:gridCol>
                <a:gridCol w="863216">
                  <a:extLst>
                    <a:ext uri="{9D8B030D-6E8A-4147-A177-3AD203B41FA5}">
                      <a16:colId xmlns:a16="http://schemas.microsoft.com/office/drawing/2014/main" val="788809842"/>
                    </a:ext>
                  </a:extLst>
                </a:gridCol>
              </a:tblGrid>
              <a:tr h="307354">
                <a:tc>
                  <a:txBody>
                    <a:bodyPr/>
                    <a:lstStyle/>
                    <a:p>
                      <a:r>
                        <a:rPr kumimoji="1" lang="ja-JP" altLang="en-US" sz="1200" dirty="0" smtClean="0">
                          <a:latin typeface="Meiryo UI" panose="020B0604030504040204" pitchFamily="50" charset="-128"/>
                          <a:ea typeface="Meiryo UI" panose="020B0604030504040204" pitchFamily="50" charset="-128"/>
                        </a:rPr>
                        <a:t>取込年月</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患者</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文書ユニーク</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診療年月日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疾患開始日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病名</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行番号</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2765430"/>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乳癌</a:t>
                      </a: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rPr>
                        <a:t>1</a:t>
                      </a:r>
                      <a:endParaRPr kumimoji="1" lang="ja-JP" altLang="en-US"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48380757"/>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乳癌</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41107564"/>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b="1" dirty="0" smtClean="0">
                          <a:solidFill>
                            <a:srgbClr val="FF0000"/>
                          </a:solidFill>
                          <a:latin typeface="Meiryo UI" panose="020B0604030504040204" pitchFamily="50" charset="-128"/>
                          <a:ea typeface="Meiryo UI" panose="020B0604030504040204" pitchFamily="50" charset="-128"/>
                        </a:rPr>
                        <a:t>UID_300_02</a:t>
                      </a:r>
                      <a:endParaRPr kumimoji="1" lang="ja-JP" altLang="en-US" sz="1200" b="1"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リンパ浮腫</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60659165"/>
                  </a:ext>
                </a:extLst>
              </a:tr>
            </a:tbl>
          </a:graphicData>
        </a:graphic>
      </p:graphicFrame>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UID</a:t>
            </a:r>
            <a:r>
              <a:rPr lang="ja-JP" altLang="en-US" dirty="0">
                <a:latin typeface="Meiryo UI" panose="020B0604030504040204" pitchFamily="50" charset="-128"/>
                <a:ea typeface="Meiryo UI" panose="020B0604030504040204" pitchFamily="50" charset="-128"/>
              </a:rPr>
              <a:t>の採番方法は医療機関によって異なり</a:t>
            </a:r>
            <a:r>
              <a:rPr lang="ja-JP" altLang="en-US" dirty="0" smtClean="0">
                <a:latin typeface="Meiryo UI" panose="020B0604030504040204" pitchFamily="50" charset="-128"/>
                <a:ea typeface="Meiryo UI" panose="020B0604030504040204" pitchFamily="50" charset="-128"/>
              </a:rPr>
              <a:t>、診断</a:t>
            </a:r>
            <a:r>
              <a:rPr lang="ja-JP" altLang="en-US" dirty="0">
                <a:latin typeface="Meiryo UI" panose="020B0604030504040204" pitchFamily="50" charset="-128"/>
                <a:ea typeface="Meiryo UI" panose="020B0604030504040204" pitchFamily="50" charset="-128"/>
              </a:rPr>
              <a:t>履歴情報（</a:t>
            </a:r>
            <a:r>
              <a:rPr lang="en-US" altLang="ja-JP" dirty="0">
                <a:latin typeface="Meiryo UI" panose="020B0604030504040204" pitchFamily="50" charset="-128"/>
                <a:ea typeface="Meiryo UI" panose="020B0604030504040204" pitchFamily="50" charset="-128"/>
              </a:rPr>
              <a:t>mmlRd</a:t>
            </a:r>
            <a:r>
              <a:rPr lang="ja-JP" altLang="en-US" dirty="0">
                <a:latin typeface="Meiryo UI" panose="020B0604030504040204" pitchFamily="50" charset="-128"/>
                <a:ea typeface="Meiryo UI" panose="020B0604030504040204" pitchFamily="50" charset="-128"/>
              </a:rPr>
              <a:t>）モジュールにおいては、以下のようなパターンが存在している。</a:t>
            </a:r>
          </a:p>
          <a:p>
            <a:endParaRPr lang="ja-JP" altLang="en-US" dirty="0">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①患者ごとに</a:t>
            </a:r>
            <a:r>
              <a:rPr lang="ja-JP" altLang="en-US" dirty="0" smtClean="0">
                <a:latin typeface="Meiryo UI" panose="020B0604030504040204" pitchFamily="50" charset="-128"/>
                <a:ea typeface="Meiryo UI" panose="020B0604030504040204" pitchFamily="50" charset="-128"/>
              </a:rPr>
              <a:t>同一</a:t>
            </a:r>
            <a:r>
              <a:rPr lang="en-US" altLang="ja-JP" dirty="0" smtClean="0">
                <a:latin typeface="Meiryo UI" panose="020B0604030504040204" pitchFamily="50" charset="-128"/>
                <a:ea typeface="Meiryo UI" panose="020B0604030504040204" pitchFamily="50" charset="-128"/>
              </a:rPr>
              <a:t>UID</a:t>
            </a:r>
            <a:r>
              <a:rPr lang="ja-JP" altLang="en-US" dirty="0">
                <a:latin typeface="Meiryo UI" panose="020B0604030504040204" pitchFamily="50" charset="-128"/>
                <a:ea typeface="Meiryo UI" panose="020B0604030504040204" pitchFamily="50" charset="-128"/>
              </a:rPr>
              <a:t>を採</a:t>
            </a:r>
            <a:r>
              <a:rPr lang="ja-JP" altLang="en-US" dirty="0" smtClean="0">
                <a:latin typeface="Meiryo UI" panose="020B0604030504040204" pitchFamily="50" charset="-128"/>
                <a:ea typeface="Meiryo UI" panose="020B0604030504040204" pitchFamily="50" charset="-128"/>
              </a:rPr>
              <a:t>番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前スライドの出力例が該当</a:t>
            </a:r>
            <a:endParaRPr lang="ja-JP" altLang="en-US" dirty="0">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②患者＋病名ごと</a:t>
            </a:r>
            <a:r>
              <a:rPr lang="ja-JP" altLang="en-US" dirty="0" smtClean="0">
                <a:latin typeface="Meiryo UI" panose="020B0604030504040204" pitchFamily="50" charset="-128"/>
                <a:ea typeface="Meiryo UI" panose="020B0604030504040204" pitchFamily="50" charset="-128"/>
              </a:rPr>
              <a:t>に</a:t>
            </a:r>
            <a:r>
              <a:rPr lang="en-US" altLang="ja-JP" dirty="0" smtClean="0">
                <a:latin typeface="Meiryo UI" panose="020B0604030504040204" pitchFamily="50" charset="-128"/>
                <a:ea typeface="Meiryo UI" panose="020B0604030504040204" pitchFamily="50" charset="-128"/>
              </a:rPr>
              <a:t>UID</a:t>
            </a:r>
            <a:r>
              <a:rPr lang="ja-JP" altLang="en-US" dirty="0" smtClean="0">
                <a:latin typeface="Meiryo UI" panose="020B0604030504040204" pitchFamily="50" charset="-128"/>
                <a:ea typeface="Meiryo UI" panose="020B0604030504040204" pitchFamily="50" charset="-128"/>
              </a:rPr>
              <a:t>を採番</a:t>
            </a:r>
            <a:endParaRPr lang="ja-JP" altLang="en-US" dirty="0">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③患者＋病名＋疾患開始日</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終了日など変更があった際に</a:t>
            </a:r>
            <a:r>
              <a:rPr lang="ja-JP" altLang="en-US" dirty="0" smtClean="0">
                <a:latin typeface="Meiryo UI" panose="020B0604030504040204" pitchFamily="50" charset="-128"/>
                <a:ea typeface="Meiryo UI" panose="020B0604030504040204" pitchFamily="50" charset="-128"/>
              </a:rPr>
              <a:t>都度</a:t>
            </a:r>
            <a:r>
              <a:rPr lang="en-US" altLang="ja-JP" dirty="0" smtClean="0">
                <a:latin typeface="Meiryo UI" panose="020B0604030504040204" pitchFamily="50" charset="-128"/>
                <a:ea typeface="Meiryo UI" panose="020B0604030504040204" pitchFamily="50" charset="-128"/>
              </a:rPr>
              <a:t>UID</a:t>
            </a:r>
            <a:r>
              <a:rPr lang="ja-JP" altLang="en-US" dirty="0" smtClean="0">
                <a:latin typeface="Meiryo UI" panose="020B0604030504040204" pitchFamily="50" charset="-128"/>
                <a:ea typeface="Meiryo UI" panose="020B0604030504040204" pitchFamily="50" charset="-128"/>
              </a:rPr>
              <a:t>を採番</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10"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医療機関ごとの</a:t>
            </a:r>
            <a:r>
              <a:rPr lang="en-US" altLang="ja-JP" sz="1800" b="1" dirty="0" smtClean="0">
                <a:latin typeface="Meiryo UI" panose="020B0604030504040204" pitchFamily="50" charset="-128"/>
                <a:ea typeface="Meiryo UI" panose="020B0604030504040204" pitchFamily="50" charset="-128"/>
              </a:rPr>
              <a:t>UID</a:t>
            </a:r>
            <a:r>
              <a:rPr lang="ja-JP" altLang="en-US" sz="1800" b="1" dirty="0" smtClean="0">
                <a:latin typeface="Meiryo UI" panose="020B0604030504040204" pitchFamily="50" charset="-128"/>
                <a:ea typeface="Meiryo UI" panose="020B0604030504040204" pitchFamily="50" charset="-128"/>
              </a:rPr>
              <a:t>の採番パターン</a:t>
            </a:r>
            <a:endParaRPr lang="ja-JP" altLang="en-US" sz="1800" b="1" dirty="0">
              <a:latin typeface="Meiryo UI" panose="020B0604030504040204" pitchFamily="50" charset="-128"/>
              <a:ea typeface="Meiryo UI" panose="020B0604030504040204" pitchFamily="50" charset="-128"/>
            </a:endParaRPr>
          </a:p>
        </p:txBody>
      </p:sp>
      <p:sp>
        <p:nvSpPr>
          <p:cNvPr id="8" name="正方形/長方形 7"/>
          <p:cNvSpPr/>
          <p:nvPr/>
        </p:nvSpPr>
        <p:spPr>
          <a:xfrm>
            <a:off x="369880" y="2404675"/>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u="sng" dirty="0" smtClean="0">
                <a:solidFill>
                  <a:schemeClr val="tx1"/>
                </a:solidFill>
                <a:latin typeface="Meiryo UI" panose="020B0604030504040204" pitchFamily="50" charset="-128"/>
                <a:ea typeface="Meiryo UI" panose="020B0604030504040204" pitchFamily="50" charset="-128"/>
              </a:rPr>
              <a:t>パターン②患者</a:t>
            </a:r>
            <a:r>
              <a:rPr lang="en-US" altLang="ja-JP" sz="1400" u="sng" dirty="0" smtClean="0">
                <a:solidFill>
                  <a:schemeClr val="tx1"/>
                </a:solidFill>
                <a:latin typeface="Meiryo UI" panose="020B0604030504040204" pitchFamily="50" charset="-128"/>
                <a:ea typeface="Meiryo UI" panose="020B0604030504040204" pitchFamily="50" charset="-128"/>
              </a:rPr>
              <a:t>+</a:t>
            </a:r>
            <a:r>
              <a:rPr lang="ja-JP" altLang="en-US" sz="1400" u="sng" dirty="0" smtClean="0">
                <a:solidFill>
                  <a:schemeClr val="tx1"/>
                </a:solidFill>
                <a:latin typeface="Meiryo UI" panose="020B0604030504040204" pitchFamily="50" charset="-128"/>
                <a:ea typeface="Meiryo UI" panose="020B0604030504040204" pitchFamily="50" charset="-128"/>
              </a:rPr>
              <a:t>病名ごとに</a:t>
            </a:r>
            <a:r>
              <a:rPr lang="en-US" altLang="ja-JP" sz="1400" u="sng" dirty="0" smtClean="0">
                <a:solidFill>
                  <a:schemeClr val="tx1"/>
                </a:solidFill>
                <a:latin typeface="Meiryo UI" panose="020B0604030504040204" pitchFamily="50" charset="-128"/>
                <a:ea typeface="Meiryo UI" panose="020B0604030504040204" pitchFamily="50" charset="-128"/>
              </a:rPr>
              <a:t>UID</a:t>
            </a:r>
            <a:r>
              <a:rPr lang="ja-JP" altLang="en-US" sz="1400" u="sng" dirty="0" smtClean="0">
                <a:solidFill>
                  <a:schemeClr val="tx1"/>
                </a:solidFill>
                <a:latin typeface="Meiryo UI" panose="020B0604030504040204" pitchFamily="50" charset="-128"/>
                <a:ea typeface="Meiryo UI" panose="020B0604030504040204" pitchFamily="50" charset="-128"/>
              </a:rPr>
              <a:t>が採番される医療機関での出力例</a:t>
            </a:r>
            <a:endParaRPr lang="ja-JP" altLang="en-US" sz="1400" dirty="0">
              <a:solidFill>
                <a:schemeClr val="tx1"/>
              </a:solidFill>
              <a:latin typeface="Meiryo UI" panose="020B0604030504040204" pitchFamily="50" charset="-128"/>
              <a:ea typeface="Meiryo UI" panose="020B0604030504040204" pitchFamily="50" charset="-128"/>
            </a:endParaRPr>
          </a:p>
        </p:txBody>
      </p:sp>
      <p:sp>
        <p:nvSpPr>
          <p:cNvPr id="17" name="角丸四角形 16"/>
          <p:cNvSpPr/>
          <p:nvPr/>
        </p:nvSpPr>
        <p:spPr>
          <a:xfrm>
            <a:off x="757524" y="3077280"/>
            <a:ext cx="6867219" cy="326039"/>
          </a:xfrm>
          <a:prstGeom prst="roundRect">
            <a:avLst/>
          </a:prstGeom>
          <a:solidFill>
            <a:schemeClr val="bg1">
              <a:lumMod val="65000"/>
              <a:alpha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正方形/長方形 11"/>
          <p:cNvSpPr/>
          <p:nvPr/>
        </p:nvSpPr>
        <p:spPr>
          <a:xfrm>
            <a:off x="2387949" y="3078314"/>
            <a:ext cx="1301455" cy="9446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graphicFrame>
        <p:nvGraphicFramePr>
          <p:cNvPr id="18" name="表 17"/>
          <p:cNvGraphicFramePr>
            <a:graphicFrameLocks noGrp="1"/>
          </p:cNvGraphicFramePr>
          <p:nvPr>
            <p:extLst>
              <p:ext uri="{D42A27DB-BD31-4B8C-83A1-F6EECF244321}">
                <p14:modId xmlns:p14="http://schemas.microsoft.com/office/powerpoint/2010/main" val="1304109995"/>
              </p:ext>
            </p:extLst>
          </p:nvPr>
        </p:nvGraphicFramePr>
        <p:xfrm>
          <a:off x="757523" y="4711161"/>
          <a:ext cx="6867220" cy="1229416"/>
        </p:xfrm>
        <a:graphic>
          <a:graphicData uri="http://schemas.openxmlformats.org/drawingml/2006/table">
            <a:tbl>
              <a:tblPr firstRow="1" bandRow="1">
                <a:tableStyleId>{5C22544A-7EE6-4342-B048-85BDC9FD1C3A}</a:tableStyleId>
              </a:tblPr>
              <a:tblGrid>
                <a:gridCol w="912888">
                  <a:extLst>
                    <a:ext uri="{9D8B030D-6E8A-4147-A177-3AD203B41FA5}">
                      <a16:colId xmlns:a16="http://schemas.microsoft.com/office/drawing/2014/main" val="2619730150"/>
                    </a:ext>
                  </a:extLst>
                </a:gridCol>
                <a:gridCol w="768799">
                  <a:extLst>
                    <a:ext uri="{9D8B030D-6E8A-4147-A177-3AD203B41FA5}">
                      <a16:colId xmlns:a16="http://schemas.microsoft.com/office/drawing/2014/main" val="3304903252"/>
                    </a:ext>
                  </a:extLst>
                </a:gridCol>
                <a:gridCol w="1292153">
                  <a:extLst>
                    <a:ext uri="{9D8B030D-6E8A-4147-A177-3AD203B41FA5}">
                      <a16:colId xmlns:a16="http://schemas.microsoft.com/office/drawing/2014/main" val="2364852446"/>
                    </a:ext>
                  </a:extLst>
                </a:gridCol>
                <a:gridCol w="1083474">
                  <a:extLst>
                    <a:ext uri="{9D8B030D-6E8A-4147-A177-3AD203B41FA5}">
                      <a16:colId xmlns:a16="http://schemas.microsoft.com/office/drawing/2014/main" val="960148189"/>
                    </a:ext>
                  </a:extLst>
                </a:gridCol>
                <a:gridCol w="1083474">
                  <a:extLst>
                    <a:ext uri="{9D8B030D-6E8A-4147-A177-3AD203B41FA5}">
                      <a16:colId xmlns:a16="http://schemas.microsoft.com/office/drawing/2014/main" val="1296641219"/>
                    </a:ext>
                  </a:extLst>
                </a:gridCol>
                <a:gridCol w="863216">
                  <a:extLst>
                    <a:ext uri="{9D8B030D-6E8A-4147-A177-3AD203B41FA5}">
                      <a16:colId xmlns:a16="http://schemas.microsoft.com/office/drawing/2014/main" val="739497885"/>
                    </a:ext>
                  </a:extLst>
                </a:gridCol>
                <a:gridCol w="863216">
                  <a:extLst>
                    <a:ext uri="{9D8B030D-6E8A-4147-A177-3AD203B41FA5}">
                      <a16:colId xmlns:a16="http://schemas.microsoft.com/office/drawing/2014/main" val="788809842"/>
                    </a:ext>
                  </a:extLst>
                </a:gridCol>
              </a:tblGrid>
              <a:tr h="307354">
                <a:tc>
                  <a:txBody>
                    <a:bodyPr/>
                    <a:lstStyle/>
                    <a:p>
                      <a:r>
                        <a:rPr kumimoji="1" lang="ja-JP" altLang="en-US" sz="1200" dirty="0" smtClean="0">
                          <a:latin typeface="Meiryo UI" panose="020B0604030504040204" pitchFamily="50" charset="-128"/>
                          <a:ea typeface="Meiryo UI" panose="020B0604030504040204" pitchFamily="50" charset="-128"/>
                        </a:rPr>
                        <a:t>取込年月</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患者</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文書ユニーク</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診療年月日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疾患開始日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病名</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行番号</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2765430"/>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乳癌</a:t>
                      </a: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rPr>
                        <a:t>1</a:t>
                      </a:r>
                      <a:endParaRPr kumimoji="1" lang="ja-JP" altLang="en-US"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48380757"/>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b="1" dirty="0" smtClean="0">
                          <a:solidFill>
                            <a:srgbClr val="FF0000"/>
                          </a:solidFill>
                          <a:latin typeface="Meiryo UI" panose="020B0604030504040204" pitchFamily="50" charset="-128"/>
                          <a:ea typeface="Meiryo UI" panose="020B0604030504040204" pitchFamily="50" charset="-128"/>
                        </a:rPr>
                        <a:t>UID_300_02</a:t>
                      </a:r>
                      <a:endParaRPr kumimoji="1" lang="ja-JP" altLang="en-US" sz="1200" b="1"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乳癌</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41107564"/>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b="1" dirty="0" smtClean="0">
                          <a:solidFill>
                            <a:srgbClr val="FF0000"/>
                          </a:solidFill>
                          <a:latin typeface="Meiryo UI" panose="020B0604030504040204" pitchFamily="50" charset="-128"/>
                          <a:ea typeface="Meiryo UI" panose="020B0604030504040204" pitchFamily="50" charset="-128"/>
                        </a:rPr>
                        <a:t>UID_300_03</a:t>
                      </a:r>
                      <a:endParaRPr kumimoji="1" lang="ja-JP" altLang="en-US" sz="1200" b="1"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リンパ浮腫</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60659165"/>
                  </a:ext>
                </a:extLst>
              </a:tr>
            </a:tbl>
          </a:graphicData>
        </a:graphic>
      </p:graphicFrame>
      <p:sp>
        <p:nvSpPr>
          <p:cNvPr id="19" name="正方形/長方形 18"/>
          <p:cNvSpPr/>
          <p:nvPr/>
        </p:nvSpPr>
        <p:spPr>
          <a:xfrm>
            <a:off x="369880" y="4322258"/>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u="sng" dirty="0" smtClean="0">
                <a:solidFill>
                  <a:schemeClr val="tx1"/>
                </a:solidFill>
                <a:latin typeface="Meiryo UI" panose="020B0604030504040204" pitchFamily="50" charset="-128"/>
                <a:ea typeface="Meiryo UI" panose="020B0604030504040204" pitchFamily="50" charset="-128"/>
              </a:rPr>
              <a:t>パターン③患者</a:t>
            </a:r>
            <a:r>
              <a:rPr lang="en-US" altLang="ja-JP" sz="1400" u="sng" dirty="0" smtClean="0">
                <a:solidFill>
                  <a:schemeClr val="tx1"/>
                </a:solidFill>
                <a:latin typeface="Meiryo UI" panose="020B0604030504040204" pitchFamily="50" charset="-128"/>
                <a:ea typeface="Meiryo UI" panose="020B0604030504040204" pitchFamily="50" charset="-128"/>
              </a:rPr>
              <a:t>+</a:t>
            </a:r>
            <a:r>
              <a:rPr lang="ja-JP" altLang="en-US" sz="1400" u="sng" dirty="0" smtClean="0">
                <a:solidFill>
                  <a:schemeClr val="tx1"/>
                </a:solidFill>
                <a:latin typeface="Meiryo UI" panose="020B0604030504040204" pitchFamily="50" charset="-128"/>
                <a:ea typeface="Meiryo UI" panose="020B0604030504040204" pitchFamily="50" charset="-128"/>
              </a:rPr>
              <a:t>病名＋疾患開始日</a:t>
            </a:r>
            <a:r>
              <a:rPr lang="en-US" altLang="ja-JP" sz="1400" u="sng" dirty="0" smtClean="0">
                <a:solidFill>
                  <a:schemeClr val="tx1"/>
                </a:solidFill>
                <a:latin typeface="Meiryo UI" panose="020B0604030504040204" pitchFamily="50" charset="-128"/>
                <a:ea typeface="Meiryo UI" panose="020B0604030504040204" pitchFamily="50" charset="-128"/>
              </a:rPr>
              <a:t>/</a:t>
            </a:r>
            <a:r>
              <a:rPr lang="ja-JP" altLang="en-US" sz="1400" u="sng" dirty="0" smtClean="0">
                <a:solidFill>
                  <a:schemeClr val="tx1"/>
                </a:solidFill>
                <a:latin typeface="Meiryo UI" panose="020B0604030504040204" pitchFamily="50" charset="-128"/>
                <a:ea typeface="Meiryo UI" panose="020B0604030504040204" pitchFamily="50" charset="-128"/>
              </a:rPr>
              <a:t>終了日など変更があった際に都度</a:t>
            </a:r>
            <a:r>
              <a:rPr lang="en-US" altLang="ja-JP" sz="1400" u="sng" dirty="0" smtClean="0">
                <a:solidFill>
                  <a:schemeClr val="tx1"/>
                </a:solidFill>
                <a:latin typeface="Meiryo UI" panose="020B0604030504040204" pitchFamily="50" charset="-128"/>
                <a:ea typeface="Meiryo UI" panose="020B0604030504040204" pitchFamily="50" charset="-128"/>
              </a:rPr>
              <a:t>UID</a:t>
            </a:r>
            <a:r>
              <a:rPr lang="ja-JP" altLang="en-US" sz="1400" u="sng" dirty="0" smtClean="0">
                <a:solidFill>
                  <a:schemeClr val="tx1"/>
                </a:solidFill>
                <a:latin typeface="Meiryo UI" panose="020B0604030504040204" pitchFamily="50" charset="-128"/>
                <a:ea typeface="Meiryo UI" panose="020B0604030504040204" pitchFamily="50" charset="-128"/>
              </a:rPr>
              <a:t>が採番される医療機関での出力例</a:t>
            </a:r>
            <a:endParaRPr lang="ja-JP" altLang="en-US" sz="1400" dirty="0">
              <a:solidFill>
                <a:schemeClr val="tx1"/>
              </a:solidFill>
              <a:latin typeface="Meiryo UI" panose="020B0604030504040204" pitchFamily="50" charset="-128"/>
              <a:ea typeface="Meiryo UI" panose="020B0604030504040204" pitchFamily="50" charset="-128"/>
            </a:endParaRPr>
          </a:p>
        </p:txBody>
      </p:sp>
      <p:sp>
        <p:nvSpPr>
          <p:cNvPr id="21" name="正方形/長方形 20"/>
          <p:cNvSpPr/>
          <p:nvPr/>
        </p:nvSpPr>
        <p:spPr>
          <a:xfrm>
            <a:off x="2387949" y="4995897"/>
            <a:ext cx="1301455" cy="9446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74984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1"/>
          <p:cNvSpPr txBox="1">
            <a:spLocks/>
          </p:cNvSpPr>
          <p:nvPr/>
        </p:nvSpPr>
        <p:spPr>
          <a:xfrm>
            <a:off x="561162" y="4793693"/>
            <a:ext cx="8397244" cy="175398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lvl="1"/>
            <a:endParaRPr lang="en-US" altLang="ja-JP" dirty="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p:txBody>
      </p:sp>
      <p:sp>
        <p:nvSpPr>
          <p:cNvPr id="10" name="タイトル 6"/>
          <p:cNvSpPr>
            <a:spLocks noGrp="1"/>
          </p:cNvSpPr>
          <p:nvPr>
            <p:ph type="title"/>
          </p:nvPr>
        </p:nvSpPr>
        <p:spPr>
          <a:xfrm>
            <a:off x="203689" y="285111"/>
            <a:ext cx="9112191" cy="884660"/>
          </a:xfrm>
        </p:spPr>
        <p:txBody>
          <a:bodyPr>
            <a:noAutofit/>
          </a:bodyPr>
          <a:lstStyle/>
          <a:p>
            <a:r>
              <a:rPr lang="ja-JP" altLang="en-US" sz="1800" b="1" dirty="0">
                <a:latin typeface="Meiryo UI" panose="020B0604030504040204" pitchFamily="50" charset="-128"/>
                <a:ea typeface="Meiryo UI" panose="020B0604030504040204" pitchFamily="50" charset="-128"/>
              </a:rPr>
              <a:t>現行</a:t>
            </a:r>
            <a:r>
              <a:rPr lang="ja-JP" altLang="en-US" sz="1800" b="1" dirty="0" smtClean="0">
                <a:latin typeface="Meiryo UI" panose="020B0604030504040204" pitchFamily="50" charset="-128"/>
                <a:ea typeface="Meiryo UI" panose="020B0604030504040204" pitchFamily="50" charset="-128"/>
              </a:rPr>
              <a:t>仕様での問題点と改修案</a:t>
            </a:r>
            <a:endParaRPr lang="ja-JP" altLang="en-US" sz="1800" b="1" dirty="0">
              <a:latin typeface="Meiryo UI" panose="020B0604030504040204" pitchFamily="50" charset="-128"/>
              <a:ea typeface="Meiryo UI" panose="020B0604030504040204" pitchFamily="50" charset="-128"/>
            </a:endParaRPr>
          </a:p>
        </p:txBody>
      </p:sp>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現行仕様での問題点</a:t>
            </a:r>
            <a:r>
              <a:rPr lang="en-US" altLang="ja-JP" dirty="0" smtClean="0">
                <a:latin typeface="Meiryo UI" panose="020B0604030504040204" pitchFamily="50" charset="-128"/>
                <a:ea typeface="Meiryo UI" panose="020B0604030504040204" pitchFamily="50" charset="-128"/>
              </a:rPr>
              <a:t>】</a:t>
            </a:r>
          </a:p>
          <a:p>
            <a:pPr lvl="1"/>
            <a:r>
              <a:rPr lang="en-US" altLang="ja-JP" dirty="0" smtClean="0">
                <a:latin typeface="Meiryo UI" panose="020B0604030504040204" pitchFamily="50" charset="-128"/>
                <a:ea typeface="Meiryo UI" panose="020B0604030504040204" pitchFamily="50" charset="-128"/>
              </a:rPr>
              <a:t>UID</a:t>
            </a:r>
            <a:r>
              <a:rPr lang="ja-JP" altLang="en-US" dirty="0" smtClean="0">
                <a:latin typeface="Meiryo UI" panose="020B0604030504040204" pitchFamily="50" charset="-128"/>
                <a:ea typeface="Meiryo UI" panose="020B0604030504040204" pitchFamily="50" charset="-128"/>
              </a:rPr>
              <a:t>の採番パターンによっては、現状の取込仕様では過去の診断履歴情報が</a:t>
            </a:r>
            <a:endParaRPr lang="en-US" altLang="ja-JP" dirty="0" smtClean="0">
              <a:latin typeface="Meiryo UI" panose="020B0604030504040204" pitchFamily="50" charset="-128"/>
              <a:ea typeface="Meiryo UI" panose="020B0604030504040204" pitchFamily="50" charset="-128"/>
            </a:endParaRPr>
          </a:p>
          <a:p>
            <a:pPr lvl="1"/>
            <a:r>
              <a:rPr lang="ja-JP" altLang="en-US" dirty="0" smtClean="0">
                <a:latin typeface="Meiryo UI" panose="020B0604030504040204" pitchFamily="50" charset="-128"/>
                <a:ea typeface="Meiryo UI" panose="020B0604030504040204" pitchFamily="50" charset="-128"/>
              </a:rPr>
              <a:t>削除されてしまう事象が発生しており、データ利活用の観点で正確性に問題がある。</a:t>
            </a:r>
            <a:endParaRPr lang="en-US" altLang="ja-JP" dirty="0" smtClean="0">
              <a:latin typeface="Meiryo UI" panose="020B0604030504040204" pitchFamily="50" charset="-128"/>
              <a:ea typeface="Meiryo UI" panose="020B0604030504040204" pitchFamily="50" charset="-128"/>
            </a:endParaRPr>
          </a:p>
          <a:p>
            <a:pPr lvl="1"/>
            <a:r>
              <a:rPr lang="en-US" altLang="ja-JP" dirty="0" smtClean="0">
                <a:latin typeface="Meiryo UI" panose="020B0604030504040204" pitchFamily="50" charset="-128"/>
                <a:ea typeface="Meiryo UI" panose="020B0604030504040204" pitchFamily="50" charset="-128"/>
              </a:rPr>
              <a:t>※DPC</a:t>
            </a:r>
            <a:r>
              <a:rPr lang="ja-JP" altLang="en-US" dirty="0" smtClean="0">
                <a:latin typeface="Meiryo UI" panose="020B0604030504040204" pitchFamily="50" charset="-128"/>
                <a:ea typeface="Meiryo UI" panose="020B0604030504040204" pitchFamily="50" charset="-128"/>
              </a:rPr>
              <a:t>と比較した際に対象患者の疾患情報に差異が発生しているケースが存在</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改修案</a:t>
            </a:r>
            <a:r>
              <a:rPr lang="en-US" altLang="ja-JP" dirty="0" smtClean="0">
                <a:latin typeface="Meiryo UI" panose="020B0604030504040204" pitchFamily="50" charset="-128"/>
                <a:ea typeface="Meiryo UI" panose="020B0604030504040204" pitchFamily="50" charset="-128"/>
              </a:rPr>
              <a:t>】</a:t>
            </a:r>
          </a:p>
          <a:p>
            <a:pPr lvl="1"/>
            <a:r>
              <a:rPr lang="ja-JP" altLang="en-US" dirty="0" smtClean="0">
                <a:latin typeface="Meiryo UI" panose="020B0604030504040204" pitchFamily="50" charset="-128"/>
                <a:ea typeface="Meiryo UI" panose="020B0604030504040204" pitchFamily="50" charset="-128"/>
              </a:rPr>
              <a:t>そのため、同一</a:t>
            </a:r>
            <a:r>
              <a:rPr lang="en-US" altLang="ja-JP" dirty="0" smtClean="0">
                <a:latin typeface="Meiryo UI" panose="020B0604030504040204" pitchFamily="50" charset="-128"/>
                <a:ea typeface="Meiryo UI" panose="020B0604030504040204" pitchFamily="50" charset="-128"/>
              </a:rPr>
              <a:t>UID</a:t>
            </a:r>
            <a:r>
              <a:rPr lang="ja-JP" altLang="en-US" dirty="0" smtClean="0">
                <a:latin typeface="Meiryo UI" panose="020B0604030504040204" pitchFamily="50" charset="-128"/>
                <a:ea typeface="Meiryo UI" panose="020B0604030504040204" pitchFamily="50" charset="-128"/>
              </a:rPr>
              <a:t>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ファイルを取り込む場合、最新以外のレコードも削除しない</a:t>
            </a:r>
            <a:endParaRPr lang="en-US" altLang="ja-JP" dirty="0" smtClean="0">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仕様</a:t>
            </a:r>
            <a:r>
              <a:rPr lang="ja-JP" altLang="en-US" dirty="0" smtClean="0">
                <a:latin typeface="Meiryo UI" panose="020B0604030504040204" pitchFamily="50" charset="-128"/>
                <a:ea typeface="Meiryo UI" panose="020B0604030504040204" pitchFamily="50" charset="-128"/>
              </a:rPr>
              <a:t>とさせていただきたい。</a:t>
            </a:r>
            <a:endParaRPr lang="ja-JP" altLang="en-US" dirty="0">
              <a:latin typeface="Meiryo UI" panose="020B0604030504040204" pitchFamily="50" charset="-128"/>
              <a:ea typeface="Meiryo UI" panose="020B0604030504040204"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2026665139"/>
              </p:ext>
            </p:extLst>
          </p:nvPr>
        </p:nvGraphicFramePr>
        <p:xfrm>
          <a:off x="874115" y="4995004"/>
          <a:ext cx="6867220" cy="1229416"/>
        </p:xfrm>
        <a:graphic>
          <a:graphicData uri="http://schemas.openxmlformats.org/drawingml/2006/table">
            <a:tbl>
              <a:tblPr firstRow="1" bandRow="1">
                <a:tableStyleId>{5C22544A-7EE6-4342-B048-85BDC9FD1C3A}</a:tableStyleId>
              </a:tblPr>
              <a:tblGrid>
                <a:gridCol w="912888">
                  <a:extLst>
                    <a:ext uri="{9D8B030D-6E8A-4147-A177-3AD203B41FA5}">
                      <a16:colId xmlns:a16="http://schemas.microsoft.com/office/drawing/2014/main" val="2619730150"/>
                    </a:ext>
                  </a:extLst>
                </a:gridCol>
                <a:gridCol w="768799">
                  <a:extLst>
                    <a:ext uri="{9D8B030D-6E8A-4147-A177-3AD203B41FA5}">
                      <a16:colId xmlns:a16="http://schemas.microsoft.com/office/drawing/2014/main" val="3304903252"/>
                    </a:ext>
                  </a:extLst>
                </a:gridCol>
                <a:gridCol w="1292153">
                  <a:extLst>
                    <a:ext uri="{9D8B030D-6E8A-4147-A177-3AD203B41FA5}">
                      <a16:colId xmlns:a16="http://schemas.microsoft.com/office/drawing/2014/main" val="2364852446"/>
                    </a:ext>
                  </a:extLst>
                </a:gridCol>
                <a:gridCol w="1083474">
                  <a:extLst>
                    <a:ext uri="{9D8B030D-6E8A-4147-A177-3AD203B41FA5}">
                      <a16:colId xmlns:a16="http://schemas.microsoft.com/office/drawing/2014/main" val="960148189"/>
                    </a:ext>
                  </a:extLst>
                </a:gridCol>
                <a:gridCol w="1083474">
                  <a:extLst>
                    <a:ext uri="{9D8B030D-6E8A-4147-A177-3AD203B41FA5}">
                      <a16:colId xmlns:a16="http://schemas.microsoft.com/office/drawing/2014/main" val="1296641219"/>
                    </a:ext>
                  </a:extLst>
                </a:gridCol>
                <a:gridCol w="863216">
                  <a:extLst>
                    <a:ext uri="{9D8B030D-6E8A-4147-A177-3AD203B41FA5}">
                      <a16:colId xmlns:a16="http://schemas.microsoft.com/office/drawing/2014/main" val="739497885"/>
                    </a:ext>
                  </a:extLst>
                </a:gridCol>
                <a:gridCol w="863216">
                  <a:extLst>
                    <a:ext uri="{9D8B030D-6E8A-4147-A177-3AD203B41FA5}">
                      <a16:colId xmlns:a16="http://schemas.microsoft.com/office/drawing/2014/main" val="788809842"/>
                    </a:ext>
                  </a:extLst>
                </a:gridCol>
              </a:tblGrid>
              <a:tr h="307354">
                <a:tc>
                  <a:txBody>
                    <a:bodyPr/>
                    <a:lstStyle/>
                    <a:p>
                      <a:r>
                        <a:rPr kumimoji="1" lang="ja-JP" altLang="en-US" sz="1200" dirty="0" smtClean="0">
                          <a:latin typeface="Meiryo UI" panose="020B0604030504040204" pitchFamily="50" charset="-128"/>
                          <a:ea typeface="Meiryo UI" panose="020B0604030504040204" pitchFamily="50" charset="-128"/>
                        </a:rPr>
                        <a:t>取込年月</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患者</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文書ユニーク</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診療年月日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疾患開始日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病名</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行番号</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2765430"/>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乳癌</a:t>
                      </a: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rPr>
                        <a:t>1</a:t>
                      </a:r>
                      <a:endParaRPr kumimoji="1" lang="ja-JP" altLang="en-US"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48380757"/>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乳癌</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41107564"/>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リンパ浮腫</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60659165"/>
                  </a:ext>
                </a:extLst>
              </a:tr>
            </a:tbl>
          </a:graphicData>
        </a:graphic>
      </p:graphicFrame>
      <p:sp>
        <p:nvSpPr>
          <p:cNvPr id="8" name="正方形/長方形 7"/>
          <p:cNvSpPr/>
          <p:nvPr/>
        </p:nvSpPr>
        <p:spPr>
          <a:xfrm>
            <a:off x="874115" y="5304755"/>
            <a:ext cx="6798894" cy="313820"/>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線吹き出し 1 (枠付き) 8"/>
          <p:cNvSpPr/>
          <p:nvPr/>
        </p:nvSpPr>
        <p:spPr>
          <a:xfrm>
            <a:off x="5658201" y="4295039"/>
            <a:ext cx="3823870" cy="660374"/>
          </a:xfrm>
          <a:prstGeom prst="borderCallout1">
            <a:avLst>
              <a:gd name="adj1" fmla="val 47508"/>
              <a:gd name="adj2" fmla="val -260"/>
              <a:gd name="adj3" fmla="val 143489"/>
              <a:gd name="adj4" fmla="val -20257"/>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dirty="0" smtClean="0">
                <a:solidFill>
                  <a:schemeClr val="tx1"/>
                </a:solidFill>
                <a:latin typeface="Meiryo UI" panose="020B0604030504040204" pitchFamily="50" charset="-128"/>
                <a:ea typeface="Meiryo UI" panose="020B0604030504040204" pitchFamily="50" charset="-128"/>
              </a:rPr>
              <a:t>UID</a:t>
            </a:r>
            <a:r>
              <a:rPr kumimoji="1" lang="ja-JP" altLang="en-US" sz="1200" dirty="0" smtClean="0">
                <a:solidFill>
                  <a:schemeClr val="tx1"/>
                </a:solidFill>
                <a:latin typeface="Meiryo UI" panose="020B0604030504040204" pitchFamily="50" charset="-128"/>
                <a:ea typeface="Meiryo UI" panose="020B0604030504040204" pitchFamily="50" charset="-128"/>
              </a:rPr>
              <a:t>の採番パターン①と②のケースでは削除されていた</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レコードが改修案では削除されないこととなる。</a:t>
            </a:r>
          </a:p>
        </p:txBody>
      </p:sp>
      <p:graphicFrame>
        <p:nvGraphicFramePr>
          <p:cNvPr id="14" name="表 13"/>
          <p:cNvGraphicFramePr>
            <a:graphicFrameLocks noGrp="1"/>
          </p:cNvGraphicFramePr>
          <p:nvPr>
            <p:extLst>
              <p:ext uri="{D42A27DB-BD31-4B8C-83A1-F6EECF244321}">
                <p14:modId xmlns:p14="http://schemas.microsoft.com/office/powerpoint/2010/main" val="2038091824"/>
              </p:ext>
            </p:extLst>
          </p:nvPr>
        </p:nvGraphicFramePr>
        <p:xfrm>
          <a:off x="702916" y="2175537"/>
          <a:ext cx="3479614" cy="1229416"/>
        </p:xfrm>
        <a:graphic>
          <a:graphicData uri="http://schemas.openxmlformats.org/drawingml/2006/table">
            <a:tbl>
              <a:tblPr firstRow="1" bandRow="1">
                <a:tableStyleId>{5C22544A-7EE6-4342-B048-85BDC9FD1C3A}</a:tableStyleId>
              </a:tblPr>
              <a:tblGrid>
                <a:gridCol w="768799">
                  <a:extLst>
                    <a:ext uri="{9D8B030D-6E8A-4147-A177-3AD203B41FA5}">
                      <a16:colId xmlns:a16="http://schemas.microsoft.com/office/drawing/2014/main" val="3304903252"/>
                    </a:ext>
                  </a:extLst>
                </a:gridCol>
                <a:gridCol w="843280">
                  <a:extLst>
                    <a:ext uri="{9D8B030D-6E8A-4147-A177-3AD203B41FA5}">
                      <a16:colId xmlns:a16="http://schemas.microsoft.com/office/drawing/2014/main" val="960148189"/>
                    </a:ext>
                  </a:extLst>
                </a:gridCol>
                <a:gridCol w="995680">
                  <a:extLst>
                    <a:ext uri="{9D8B030D-6E8A-4147-A177-3AD203B41FA5}">
                      <a16:colId xmlns:a16="http://schemas.microsoft.com/office/drawing/2014/main" val="1296641219"/>
                    </a:ext>
                  </a:extLst>
                </a:gridCol>
                <a:gridCol w="871855">
                  <a:extLst>
                    <a:ext uri="{9D8B030D-6E8A-4147-A177-3AD203B41FA5}">
                      <a16:colId xmlns:a16="http://schemas.microsoft.com/office/drawing/2014/main" val="739497885"/>
                    </a:ext>
                  </a:extLst>
                </a:gridCol>
              </a:tblGrid>
              <a:tr h="307354">
                <a:tc>
                  <a:txBody>
                    <a:bodyPr/>
                    <a:lstStyle/>
                    <a:p>
                      <a:r>
                        <a:rPr kumimoji="1" lang="ja-JP" altLang="en-US" sz="1200" dirty="0" smtClean="0">
                          <a:latin typeface="Meiryo UI" panose="020B0604030504040204" pitchFamily="50" charset="-128"/>
                          <a:ea typeface="Meiryo UI" panose="020B0604030504040204" pitchFamily="50" charset="-128"/>
                        </a:rPr>
                        <a:t>患者</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診療年月</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疾患開始日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病名</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2765430"/>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rPr>
                        <a:t>201905</a:t>
                      </a:r>
                      <a:endParaRPr kumimoji="1" lang="ja-JP" altLang="en-US" sz="1200" dirty="0" smtClean="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乳癌</a:t>
                      </a:r>
                    </a:p>
                  </a:txBody>
                  <a:tcPr/>
                </a:tc>
                <a:extLst>
                  <a:ext uri="{0D108BD9-81ED-4DB2-BD59-A6C34878D82A}">
                    <a16:rowId xmlns:a16="http://schemas.microsoft.com/office/drawing/2014/main" val="1248380757"/>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rPr>
                        <a:t>201905</a:t>
                      </a:r>
                      <a:endParaRPr kumimoji="1" lang="ja-JP" altLang="en-US" sz="1200" dirty="0" smtClean="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リンパ浮腫</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41107564"/>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rPr>
                        <a:t>202008</a:t>
                      </a:r>
                      <a:endParaRPr kumimoji="1" lang="ja-JP" altLang="en-US" sz="1200" dirty="0" smtClean="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乳癌</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60659165"/>
                  </a:ext>
                </a:extLst>
              </a:tr>
            </a:tbl>
          </a:graphicData>
        </a:graphic>
      </p:graphicFrame>
      <p:sp>
        <p:nvSpPr>
          <p:cNvPr id="12" name="正方形/長方形 11"/>
          <p:cNvSpPr/>
          <p:nvPr/>
        </p:nvSpPr>
        <p:spPr>
          <a:xfrm>
            <a:off x="424486" y="1815938"/>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200" dirty="0" smtClean="0">
                <a:solidFill>
                  <a:schemeClr val="tx1"/>
                </a:solidFill>
                <a:latin typeface="Meiryo UI" panose="020B0604030504040204" pitchFamily="50" charset="-128"/>
                <a:ea typeface="Meiryo UI" panose="020B0604030504040204" pitchFamily="50" charset="-128"/>
              </a:rPr>
              <a:t>【DPC</a:t>
            </a:r>
            <a:r>
              <a:rPr lang="ja-JP" altLang="en-US" sz="1200" dirty="0" err="1" smtClean="0">
                <a:solidFill>
                  <a:schemeClr val="tx1"/>
                </a:solidFill>
                <a:latin typeface="Meiryo UI" panose="020B0604030504040204" pitchFamily="50" charset="-128"/>
                <a:ea typeface="Meiryo UI" panose="020B0604030504040204" pitchFamily="50" charset="-128"/>
              </a:rPr>
              <a:t>での抽</a:t>
            </a:r>
            <a:r>
              <a:rPr lang="ja-JP" altLang="en-US" sz="1200" dirty="0" smtClean="0">
                <a:solidFill>
                  <a:schemeClr val="tx1"/>
                </a:solidFill>
                <a:latin typeface="Meiryo UI" panose="020B0604030504040204" pitchFamily="50" charset="-128"/>
                <a:ea typeface="Meiryo UI" panose="020B0604030504040204" pitchFamily="50" charset="-128"/>
              </a:rPr>
              <a:t>出結果</a:t>
            </a:r>
            <a:r>
              <a:rPr lang="en-US" altLang="ja-JP" sz="1200" dirty="0" smtClean="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15" name="正方形/長方形 14"/>
          <p:cNvSpPr/>
          <p:nvPr/>
        </p:nvSpPr>
        <p:spPr>
          <a:xfrm>
            <a:off x="4752071" y="1815938"/>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err="1" smtClean="0">
                <a:solidFill>
                  <a:schemeClr val="tx1"/>
                </a:solidFill>
                <a:latin typeface="Meiryo UI" panose="020B0604030504040204" pitchFamily="50" charset="-128"/>
                <a:ea typeface="Meiryo UI" panose="020B0604030504040204" pitchFamily="50" charset="-128"/>
              </a:rPr>
              <a:t>での抽</a:t>
            </a:r>
            <a:r>
              <a:rPr lang="ja-JP" altLang="en-US" sz="1200" dirty="0" smtClean="0">
                <a:solidFill>
                  <a:schemeClr val="tx1"/>
                </a:solidFill>
                <a:latin typeface="Meiryo UI" panose="020B0604030504040204" pitchFamily="50" charset="-128"/>
                <a:ea typeface="Meiryo UI" panose="020B0604030504040204" pitchFamily="50" charset="-128"/>
              </a:rPr>
              <a:t>出結果</a:t>
            </a:r>
            <a:r>
              <a:rPr lang="en-US" altLang="ja-JP" sz="1200" dirty="0" smtClean="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graphicFrame>
        <p:nvGraphicFramePr>
          <p:cNvPr id="16" name="表 15"/>
          <p:cNvGraphicFramePr>
            <a:graphicFrameLocks noGrp="1"/>
          </p:cNvGraphicFramePr>
          <p:nvPr>
            <p:extLst>
              <p:ext uri="{D42A27DB-BD31-4B8C-83A1-F6EECF244321}">
                <p14:modId xmlns:p14="http://schemas.microsoft.com/office/powerpoint/2010/main" val="3719116086"/>
              </p:ext>
            </p:extLst>
          </p:nvPr>
        </p:nvGraphicFramePr>
        <p:xfrm>
          <a:off x="5015335" y="2171181"/>
          <a:ext cx="5954332" cy="1229416"/>
        </p:xfrm>
        <a:graphic>
          <a:graphicData uri="http://schemas.openxmlformats.org/drawingml/2006/table">
            <a:tbl>
              <a:tblPr firstRow="1" bandRow="1">
                <a:tableStyleId>{5C22544A-7EE6-4342-B048-85BDC9FD1C3A}</a:tableStyleId>
              </a:tblPr>
              <a:tblGrid>
                <a:gridCol w="768799">
                  <a:extLst>
                    <a:ext uri="{9D8B030D-6E8A-4147-A177-3AD203B41FA5}">
                      <a16:colId xmlns:a16="http://schemas.microsoft.com/office/drawing/2014/main" val="3304903252"/>
                    </a:ext>
                  </a:extLst>
                </a:gridCol>
                <a:gridCol w="1292153">
                  <a:extLst>
                    <a:ext uri="{9D8B030D-6E8A-4147-A177-3AD203B41FA5}">
                      <a16:colId xmlns:a16="http://schemas.microsoft.com/office/drawing/2014/main" val="2364852446"/>
                    </a:ext>
                  </a:extLst>
                </a:gridCol>
                <a:gridCol w="1083474">
                  <a:extLst>
                    <a:ext uri="{9D8B030D-6E8A-4147-A177-3AD203B41FA5}">
                      <a16:colId xmlns:a16="http://schemas.microsoft.com/office/drawing/2014/main" val="960148189"/>
                    </a:ext>
                  </a:extLst>
                </a:gridCol>
                <a:gridCol w="1083474">
                  <a:extLst>
                    <a:ext uri="{9D8B030D-6E8A-4147-A177-3AD203B41FA5}">
                      <a16:colId xmlns:a16="http://schemas.microsoft.com/office/drawing/2014/main" val="1296641219"/>
                    </a:ext>
                  </a:extLst>
                </a:gridCol>
                <a:gridCol w="863216">
                  <a:extLst>
                    <a:ext uri="{9D8B030D-6E8A-4147-A177-3AD203B41FA5}">
                      <a16:colId xmlns:a16="http://schemas.microsoft.com/office/drawing/2014/main" val="739497885"/>
                    </a:ext>
                  </a:extLst>
                </a:gridCol>
                <a:gridCol w="863216">
                  <a:extLst>
                    <a:ext uri="{9D8B030D-6E8A-4147-A177-3AD203B41FA5}">
                      <a16:colId xmlns:a16="http://schemas.microsoft.com/office/drawing/2014/main" val="788809842"/>
                    </a:ext>
                  </a:extLst>
                </a:gridCol>
              </a:tblGrid>
              <a:tr h="307354">
                <a:tc>
                  <a:txBody>
                    <a:bodyPr/>
                    <a:lstStyle/>
                    <a:p>
                      <a:r>
                        <a:rPr kumimoji="1" lang="ja-JP" altLang="en-US" sz="1200" dirty="0" smtClean="0">
                          <a:latin typeface="Meiryo UI" panose="020B0604030504040204" pitchFamily="50" charset="-128"/>
                          <a:ea typeface="Meiryo UI" panose="020B0604030504040204" pitchFamily="50" charset="-128"/>
                        </a:rPr>
                        <a:t>患者</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文書ユニーク</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診療年月日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疾患開始日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病名</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行番号</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2765430"/>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乳癌</a:t>
                      </a: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smtClean="0">
                          <a:latin typeface="Meiryo UI" panose="020B0604030504040204" pitchFamily="50" charset="-128"/>
                          <a:ea typeface="Meiryo UI" panose="020B0604030504040204" pitchFamily="50" charset="-128"/>
                        </a:rPr>
                        <a:t>1</a:t>
                      </a:r>
                      <a:endParaRPr kumimoji="1" lang="ja-JP" altLang="en-US"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48380757"/>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乳癌</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41107564"/>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リンパ浮腫</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60659165"/>
                  </a:ext>
                </a:extLst>
              </a:tr>
            </a:tbl>
          </a:graphicData>
        </a:graphic>
      </p:graphicFrame>
    </p:spTree>
    <p:extLst>
      <p:ext uri="{BB962C8B-B14F-4D97-AF65-F5344CB8AC3E}">
        <p14:creationId xmlns:p14="http://schemas.microsoft.com/office/powerpoint/2010/main" val="1296685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ja-JP" altLang="en-US" dirty="0">
              <a:latin typeface="Meiryo UI" panose="020B0604030504040204" pitchFamily="50" charset="-128"/>
              <a:ea typeface="Meiryo UI" panose="020B0604030504040204" pitchFamily="50" charset="-128"/>
            </a:endParaRPr>
          </a:p>
        </p:txBody>
      </p:sp>
      <p:sp>
        <p:nvSpPr>
          <p:cNvPr id="9" name="テキスト プレースホルダー 1"/>
          <p:cNvSpPr txBox="1">
            <a:spLocks/>
          </p:cNvSpPr>
          <p:nvPr/>
        </p:nvSpPr>
        <p:spPr>
          <a:xfrm>
            <a:off x="403414" y="589632"/>
            <a:ext cx="9239633" cy="1113908"/>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sz="1800" dirty="0" smtClean="0">
                <a:latin typeface="Meiryo UI" panose="020B0604030504040204" pitchFamily="50" charset="-128"/>
                <a:ea typeface="Meiryo UI" panose="020B0604030504040204" pitchFamily="50" charset="-128"/>
              </a:rPr>
              <a:t>疾患開始日は未通知患者の判定のため参照する項目の</a:t>
            </a:r>
            <a:r>
              <a:rPr lang="en-US" altLang="ja-JP" sz="1800" dirty="0" smtClean="0">
                <a:latin typeface="Meiryo UI" panose="020B0604030504040204" pitchFamily="50" charset="-128"/>
                <a:ea typeface="Meiryo UI" panose="020B0604030504040204" pitchFamily="50" charset="-128"/>
              </a:rPr>
              <a:t>1</a:t>
            </a:r>
            <a:r>
              <a:rPr lang="ja-JP" altLang="en-US" sz="1800" dirty="0" smtClean="0">
                <a:latin typeface="Meiryo UI" panose="020B0604030504040204" pitchFamily="50" charset="-128"/>
                <a:ea typeface="Meiryo UI" panose="020B0604030504040204" pitchFamily="50" charset="-128"/>
              </a:rPr>
              <a:t>つである。</a:t>
            </a:r>
            <a:endParaRPr lang="en-US" altLang="ja-JP" sz="1800" dirty="0" smtClean="0">
              <a:latin typeface="Meiryo UI" panose="020B0604030504040204" pitchFamily="50" charset="-128"/>
              <a:ea typeface="Meiryo UI" panose="020B0604030504040204" pitchFamily="50" charset="-128"/>
            </a:endParaRPr>
          </a:p>
          <a:p>
            <a:r>
              <a:rPr lang="ja-JP" altLang="en-US" sz="1800" dirty="0" smtClean="0">
                <a:latin typeface="Meiryo UI" panose="020B0604030504040204" pitchFamily="50" charset="-128"/>
                <a:ea typeface="Meiryo UI" panose="020B0604030504040204" pitchFamily="50" charset="-128"/>
              </a:rPr>
              <a:t>もし</a:t>
            </a:r>
            <a:r>
              <a:rPr lang="ja-JP" altLang="en-US" sz="1800" dirty="0">
                <a:latin typeface="Meiryo UI" panose="020B0604030504040204" pitchFamily="50" charset="-128"/>
                <a:ea typeface="Meiryo UI" panose="020B0604030504040204" pitchFamily="50" charset="-128"/>
              </a:rPr>
              <a:t>、疾患開始日以外の診療年月が全てオプトアウト通知前の日付が設定されていた場合、</a:t>
            </a:r>
          </a:p>
          <a:p>
            <a:r>
              <a:rPr lang="ja-JP" altLang="en-US" sz="1800" dirty="0" smtClean="0">
                <a:latin typeface="Meiryo UI" panose="020B0604030504040204" pitchFamily="50" charset="-128"/>
                <a:ea typeface="Meiryo UI" panose="020B0604030504040204" pitchFamily="50" charset="-128"/>
              </a:rPr>
              <a:t>現行</a:t>
            </a:r>
            <a:r>
              <a:rPr lang="ja-JP" altLang="en-US" sz="1800" dirty="0">
                <a:latin typeface="Meiryo UI" panose="020B0604030504040204" pitchFamily="50" charset="-128"/>
                <a:ea typeface="Meiryo UI" panose="020B0604030504040204" pitchFamily="50" charset="-128"/>
              </a:rPr>
              <a:t>仕様では通知済み患者から未通知患者へと判定が変わることになる。</a:t>
            </a:r>
          </a:p>
        </p:txBody>
      </p:sp>
      <p:graphicFrame>
        <p:nvGraphicFramePr>
          <p:cNvPr id="16" name="表 15"/>
          <p:cNvGraphicFramePr>
            <a:graphicFrameLocks noGrp="1"/>
          </p:cNvGraphicFramePr>
          <p:nvPr>
            <p:extLst>
              <p:ext uri="{D42A27DB-BD31-4B8C-83A1-F6EECF244321}">
                <p14:modId xmlns:p14="http://schemas.microsoft.com/office/powerpoint/2010/main" val="4257699485"/>
              </p:ext>
            </p:extLst>
          </p:nvPr>
        </p:nvGraphicFramePr>
        <p:xfrm>
          <a:off x="935082" y="4013451"/>
          <a:ext cx="5755020" cy="922062"/>
        </p:xfrm>
        <a:graphic>
          <a:graphicData uri="http://schemas.openxmlformats.org/drawingml/2006/table">
            <a:tbl>
              <a:tblPr firstRow="1" bandRow="1">
                <a:tableStyleId>{5C22544A-7EE6-4342-B048-85BDC9FD1C3A}</a:tableStyleId>
              </a:tblPr>
              <a:tblGrid>
                <a:gridCol w="875030">
                  <a:extLst>
                    <a:ext uri="{9D8B030D-6E8A-4147-A177-3AD203B41FA5}">
                      <a16:colId xmlns:a16="http://schemas.microsoft.com/office/drawing/2014/main" val="2619730150"/>
                    </a:ext>
                  </a:extLst>
                </a:gridCol>
                <a:gridCol w="736918">
                  <a:extLst>
                    <a:ext uri="{9D8B030D-6E8A-4147-A177-3AD203B41FA5}">
                      <a16:colId xmlns:a16="http://schemas.microsoft.com/office/drawing/2014/main" val="3304903252"/>
                    </a:ext>
                  </a:extLst>
                </a:gridCol>
                <a:gridCol w="1238568">
                  <a:extLst>
                    <a:ext uri="{9D8B030D-6E8A-4147-A177-3AD203B41FA5}">
                      <a16:colId xmlns:a16="http://schemas.microsoft.com/office/drawing/2014/main" val="2364852446"/>
                    </a:ext>
                  </a:extLst>
                </a:gridCol>
                <a:gridCol w="1038543">
                  <a:extLst>
                    <a:ext uri="{9D8B030D-6E8A-4147-A177-3AD203B41FA5}">
                      <a16:colId xmlns:a16="http://schemas.microsoft.com/office/drawing/2014/main" val="960148189"/>
                    </a:ext>
                  </a:extLst>
                </a:gridCol>
                <a:gridCol w="1038543">
                  <a:extLst>
                    <a:ext uri="{9D8B030D-6E8A-4147-A177-3AD203B41FA5}">
                      <a16:colId xmlns:a16="http://schemas.microsoft.com/office/drawing/2014/main" val="1296641219"/>
                    </a:ext>
                  </a:extLst>
                </a:gridCol>
                <a:gridCol w="827418">
                  <a:extLst>
                    <a:ext uri="{9D8B030D-6E8A-4147-A177-3AD203B41FA5}">
                      <a16:colId xmlns:a16="http://schemas.microsoft.com/office/drawing/2014/main" val="739497885"/>
                    </a:ext>
                  </a:extLst>
                </a:gridCol>
              </a:tblGrid>
              <a:tr h="307354">
                <a:tc>
                  <a:txBody>
                    <a:bodyPr/>
                    <a:lstStyle/>
                    <a:p>
                      <a:r>
                        <a:rPr kumimoji="1" lang="ja-JP" altLang="en-US" sz="1200" dirty="0" smtClean="0">
                          <a:latin typeface="Meiryo UI" panose="020B0604030504040204" pitchFamily="50" charset="-128"/>
                          <a:ea typeface="Meiryo UI" panose="020B0604030504040204" pitchFamily="50" charset="-128"/>
                        </a:rPr>
                        <a:t>取込年月</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患者</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文書ユニーク</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診療年月日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疾患開始日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病名</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2765430"/>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乳癌</a:t>
                      </a:r>
                    </a:p>
                  </a:txBody>
                  <a:tcPr/>
                </a:tc>
                <a:extLst>
                  <a:ext uri="{0D108BD9-81ED-4DB2-BD59-A6C34878D82A}">
                    <a16:rowId xmlns:a16="http://schemas.microsoft.com/office/drawing/2014/main" val="1248380757"/>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乳癌</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41107564"/>
                  </a:ext>
                </a:extLst>
              </a:tr>
            </a:tbl>
          </a:graphicData>
        </a:graphic>
      </p:graphicFrame>
      <p:sp>
        <p:nvSpPr>
          <p:cNvPr id="17" name="正方形/長方形 16"/>
          <p:cNvSpPr/>
          <p:nvPr/>
        </p:nvSpPr>
        <p:spPr>
          <a:xfrm>
            <a:off x="2862196" y="5445632"/>
            <a:ext cx="1456266"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smtClean="0">
                <a:solidFill>
                  <a:schemeClr val="tx1"/>
                </a:solidFill>
                <a:latin typeface="Meiryo UI" panose="020B0604030504040204" pitchFamily="50" charset="-128"/>
                <a:ea typeface="Meiryo UI" panose="020B0604030504040204" pitchFamily="50" charset="-128"/>
              </a:rPr>
              <a:t>2020/8/1</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6" name="正方形/長方形 5"/>
          <p:cNvSpPr/>
          <p:nvPr/>
        </p:nvSpPr>
        <p:spPr>
          <a:xfrm>
            <a:off x="2873499" y="5199137"/>
            <a:ext cx="1559548"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オプトアウト</a:t>
            </a:r>
            <a:r>
              <a:rPr lang="ja-JP" altLang="en-US" sz="1200" dirty="0" smtClean="0">
                <a:solidFill>
                  <a:schemeClr val="tx1"/>
                </a:solidFill>
                <a:latin typeface="Meiryo UI" panose="020B0604030504040204" pitchFamily="50" charset="-128"/>
                <a:ea typeface="Meiryo UI" panose="020B0604030504040204" pitchFamily="50" charset="-128"/>
              </a:rPr>
              <a:t>通知開始日</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19" name="正方形/長方形 18"/>
          <p:cNvSpPr/>
          <p:nvPr/>
        </p:nvSpPr>
        <p:spPr>
          <a:xfrm>
            <a:off x="1160494" y="5449042"/>
            <a:ext cx="1038742"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smtClean="0">
                <a:solidFill>
                  <a:schemeClr val="tx1"/>
                </a:solidFill>
                <a:latin typeface="Meiryo UI" panose="020B0604030504040204" pitchFamily="50" charset="-128"/>
                <a:ea typeface="Meiryo UI" panose="020B0604030504040204" pitchFamily="50" charset="-128"/>
              </a:rPr>
              <a:t>2019/5/1</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21" name="正方形/長方形 20"/>
          <p:cNvSpPr/>
          <p:nvPr/>
        </p:nvSpPr>
        <p:spPr>
          <a:xfrm>
            <a:off x="1160494" y="5207962"/>
            <a:ext cx="1029865"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smtClean="0">
                <a:solidFill>
                  <a:schemeClr val="tx1"/>
                </a:solidFill>
                <a:latin typeface="Meiryo UI" panose="020B0604030504040204" pitchFamily="50" charset="-128"/>
                <a:ea typeface="Meiryo UI" panose="020B0604030504040204" pitchFamily="50" charset="-128"/>
              </a:rPr>
              <a:t>疾患開始日</a:t>
            </a:r>
            <a:endParaRPr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14" name="直線矢印コネクタ 13"/>
          <p:cNvCxnSpPr/>
          <p:nvPr/>
        </p:nvCxnSpPr>
        <p:spPr>
          <a:xfrm flipV="1">
            <a:off x="996794" y="5977465"/>
            <a:ext cx="6701801"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直線コネクタ 4"/>
          <p:cNvCxnSpPr>
            <a:stCxn id="17" idx="2"/>
          </p:cNvCxnSpPr>
          <p:nvPr/>
        </p:nvCxnSpPr>
        <p:spPr>
          <a:xfrm>
            <a:off x="3590329" y="5700477"/>
            <a:ext cx="0" cy="51915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62" name="正方形/長方形 61"/>
          <p:cNvSpPr/>
          <p:nvPr/>
        </p:nvSpPr>
        <p:spPr>
          <a:xfrm>
            <a:off x="617578" y="3660432"/>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現行仕様　</a:t>
            </a:r>
            <a:r>
              <a:rPr lang="en-US" altLang="ja-JP" sz="1200" dirty="0" smtClean="0">
                <a:solidFill>
                  <a:schemeClr val="tx1"/>
                </a:solidFill>
                <a:latin typeface="Meiryo UI" panose="020B0604030504040204" pitchFamily="50" charset="-128"/>
                <a:ea typeface="Meiryo UI" panose="020B0604030504040204" pitchFamily="50" charset="-128"/>
              </a:rPr>
              <a:t>2020/10_</a:t>
            </a:r>
            <a:r>
              <a:rPr lang="ja-JP" altLang="en-US" sz="1200" dirty="0">
                <a:solidFill>
                  <a:schemeClr val="tx1"/>
                </a:solidFill>
                <a:latin typeface="Meiryo UI" panose="020B0604030504040204" pitchFamily="50" charset="-128"/>
                <a:ea typeface="Meiryo UI" panose="020B0604030504040204" pitchFamily="50" charset="-128"/>
              </a:rPr>
              <a:t>取込時</a:t>
            </a:r>
            <a:r>
              <a:rPr lang="en-US" altLang="ja-JP" sz="1200" dirty="0" smtClean="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63" name="正方形/長方形 62"/>
          <p:cNvSpPr/>
          <p:nvPr/>
        </p:nvSpPr>
        <p:spPr>
          <a:xfrm>
            <a:off x="617578" y="1390921"/>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現行仕様　</a:t>
            </a:r>
            <a:r>
              <a:rPr lang="en-US" altLang="ja-JP" sz="1200" dirty="0" smtClean="0">
                <a:solidFill>
                  <a:schemeClr val="tx1"/>
                </a:solidFill>
                <a:latin typeface="Meiryo UI" panose="020B0604030504040204" pitchFamily="50" charset="-128"/>
                <a:ea typeface="Meiryo UI" panose="020B0604030504040204" pitchFamily="50" charset="-128"/>
              </a:rPr>
              <a:t>2020/09_</a:t>
            </a:r>
            <a:r>
              <a:rPr lang="ja-JP" altLang="en-US" sz="1200" dirty="0">
                <a:solidFill>
                  <a:schemeClr val="tx1"/>
                </a:solidFill>
                <a:latin typeface="Meiryo UI" panose="020B0604030504040204" pitchFamily="50" charset="-128"/>
                <a:ea typeface="Meiryo UI" panose="020B0604030504040204" pitchFamily="50" charset="-128"/>
              </a:rPr>
              <a:t>取込時</a:t>
            </a:r>
            <a:r>
              <a:rPr lang="en-US" altLang="ja-JP" sz="1200" dirty="0" smtClean="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68" name="直線コネクタ 67"/>
          <p:cNvCxnSpPr>
            <a:stCxn id="19" idx="2"/>
          </p:cNvCxnSpPr>
          <p:nvPr/>
        </p:nvCxnSpPr>
        <p:spPr>
          <a:xfrm>
            <a:off x="1679865" y="5703887"/>
            <a:ext cx="0" cy="51574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71" name="正方形/長方形 70"/>
          <p:cNvSpPr/>
          <p:nvPr/>
        </p:nvSpPr>
        <p:spPr>
          <a:xfrm>
            <a:off x="4433047" y="2865323"/>
            <a:ext cx="1366282"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smtClean="0">
                <a:solidFill>
                  <a:schemeClr val="tx1"/>
                </a:solidFill>
                <a:latin typeface="Meiryo UI" panose="020B0604030504040204" pitchFamily="50" charset="-128"/>
                <a:ea typeface="Meiryo UI" panose="020B0604030504040204" pitchFamily="50" charset="-128"/>
              </a:rPr>
              <a:t>2020/8/24</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72" name="正方形/長方形 71"/>
          <p:cNvSpPr/>
          <p:nvPr/>
        </p:nvSpPr>
        <p:spPr>
          <a:xfrm>
            <a:off x="4461896" y="2615987"/>
            <a:ext cx="1282205"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smtClean="0">
                <a:solidFill>
                  <a:schemeClr val="tx1"/>
                </a:solidFill>
                <a:latin typeface="Meiryo UI" panose="020B0604030504040204" pitchFamily="50" charset="-128"/>
                <a:ea typeface="Meiryo UI" panose="020B0604030504040204" pitchFamily="50" charset="-128"/>
              </a:rPr>
              <a:t>疾患開始日</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73" name="正方形/長方形 72"/>
          <p:cNvSpPr/>
          <p:nvPr/>
        </p:nvSpPr>
        <p:spPr>
          <a:xfrm>
            <a:off x="2891429" y="2876263"/>
            <a:ext cx="1456266"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smtClean="0">
                <a:solidFill>
                  <a:schemeClr val="tx1"/>
                </a:solidFill>
                <a:latin typeface="Meiryo UI" panose="020B0604030504040204" pitchFamily="50" charset="-128"/>
                <a:ea typeface="Meiryo UI" panose="020B0604030504040204" pitchFamily="50" charset="-128"/>
              </a:rPr>
              <a:t>2020/8/1</a:t>
            </a:r>
            <a:endParaRPr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78" name="直線矢印コネクタ 77"/>
          <p:cNvCxnSpPr/>
          <p:nvPr/>
        </p:nvCxnSpPr>
        <p:spPr>
          <a:xfrm flipV="1">
            <a:off x="1026027" y="3438961"/>
            <a:ext cx="6701801"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直線コネクタ 79"/>
          <p:cNvCxnSpPr>
            <a:stCxn id="73" idx="2"/>
          </p:cNvCxnSpPr>
          <p:nvPr/>
        </p:nvCxnSpPr>
        <p:spPr>
          <a:xfrm>
            <a:off x="3619562" y="3131108"/>
            <a:ext cx="0" cy="575096"/>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81" name="直線コネクタ 80"/>
          <p:cNvCxnSpPr>
            <a:stCxn id="71" idx="2"/>
          </p:cNvCxnSpPr>
          <p:nvPr/>
        </p:nvCxnSpPr>
        <p:spPr>
          <a:xfrm>
            <a:off x="5116188" y="3120168"/>
            <a:ext cx="0" cy="586036"/>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83" name="角丸四角形 82"/>
          <p:cNvSpPr/>
          <p:nvPr/>
        </p:nvSpPr>
        <p:spPr>
          <a:xfrm>
            <a:off x="3619562" y="3215276"/>
            <a:ext cx="1496626" cy="490928"/>
          </a:xfrm>
          <a:prstGeom prst="roundRect">
            <a:avLst/>
          </a:prstGeom>
          <a:solidFill>
            <a:schemeClr val="accent6">
              <a:lumMod val="40000"/>
              <a:lumOff val="60000"/>
              <a:alpha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4" name="線吹き出し 1 (枠付き) 83"/>
          <p:cNvSpPr/>
          <p:nvPr/>
        </p:nvSpPr>
        <p:spPr>
          <a:xfrm>
            <a:off x="5819178" y="2491223"/>
            <a:ext cx="3823870" cy="890653"/>
          </a:xfrm>
          <a:prstGeom prst="borderCallout1">
            <a:avLst>
              <a:gd name="adj1" fmla="val 47508"/>
              <a:gd name="adj2" fmla="val -260"/>
              <a:gd name="adj3" fmla="val 105101"/>
              <a:gd name="adj4" fmla="val -2379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dirty="0" smtClean="0">
                <a:solidFill>
                  <a:schemeClr val="tx1"/>
                </a:solidFill>
                <a:latin typeface="Meiryo UI" panose="020B0604030504040204" pitchFamily="50" charset="-128"/>
                <a:ea typeface="Meiryo UI" panose="020B0604030504040204" pitchFamily="50" charset="-128"/>
              </a:rPr>
              <a:t>2020/09</a:t>
            </a:r>
            <a:r>
              <a:rPr kumimoji="1" lang="ja-JP" altLang="en-US" sz="1200" dirty="0" smtClean="0">
                <a:solidFill>
                  <a:schemeClr val="tx1"/>
                </a:solidFill>
                <a:latin typeface="Meiryo UI" panose="020B0604030504040204" pitchFamily="50" charset="-128"/>
                <a:ea typeface="Meiryo UI" panose="020B0604030504040204" pitchFamily="50" charset="-128"/>
              </a:rPr>
              <a:t>の取り込み時点のデータでは、</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疾患開始日がオプトアウト通知開始日以降となっているため、</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b="1" dirty="0" smtClean="0">
                <a:solidFill>
                  <a:srgbClr val="FF0000"/>
                </a:solidFill>
                <a:latin typeface="Meiryo UI" panose="020B0604030504040204" pitchFamily="50" charset="-128"/>
                <a:ea typeface="Meiryo UI" panose="020B0604030504040204" pitchFamily="50" charset="-128"/>
              </a:rPr>
              <a:t>通知済み患者</a:t>
            </a:r>
            <a:r>
              <a:rPr lang="ja-JP" altLang="en-US" sz="1200" dirty="0" smtClean="0">
                <a:solidFill>
                  <a:schemeClr val="tx1"/>
                </a:solidFill>
                <a:latin typeface="Meiryo UI" panose="020B0604030504040204" pitchFamily="50" charset="-128"/>
                <a:ea typeface="Meiryo UI" panose="020B0604030504040204" pitchFamily="50" charset="-128"/>
              </a:rPr>
              <a:t>と判定される。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86" name="角丸四角形 85"/>
          <p:cNvSpPr/>
          <p:nvPr/>
        </p:nvSpPr>
        <p:spPr>
          <a:xfrm>
            <a:off x="1683146" y="5743559"/>
            <a:ext cx="1872448" cy="490928"/>
          </a:xfrm>
          <a:prstGeom prst="roundRect">
            <a:avLst/>
          </a:prstGeom>
          <a:solidFill>
            <a:schemeClr val="accent1">
              <a:lumMod val="90000"/>
              <a:alpha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8" name="線吹き出し 1 (枠付き) 87"/>
          <p:cNvSpPr/>
          <p:nvPr/>
        </p:nvSpPr>
        <p:spPr>
          <a:xfrm>
            <a:off x="5819177" y="4983109"/>
            <a:ext cx="3823870" cy="890653"/>
          </a:xfrm>
          <a:prstGeom prst="borderCallout1">
            <a:avLst>
              <a:gd name="adj1" fmla="val 47508"/>
              <a:gd name="adj2" fmla="val -260"/>
              <a:gd name="adj3" fmla="val 103234"/>
              <a:gd name="adj4" fmla="val -6396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dirty="0" smtClean="0">
                <a:solidFill>
                  <a:schemeClr val="tx1"/>
                </a:solidFill>
                <a:latin typeface="Meiryo UI" panose="020B0604030504040204" pitchFamily="50" charset="-128"/>
                <a:ea typeface="Meiryo UI" panose="020B0604030504040204" pitchFamily="50" charset="-128"/>
              </a:rPr>
              <a:t>2020/10</a:t>
            </a:r>
            <a:r>
              <a:rPr kumimoji="1" lang="ja-JP" altLang="en-US" sz="1200" dirty="0" smtClean="0">
                <a:solidFill>
                  <a:schemeClr val="tx1"/>
                </a:solidFill>
                <a:latin typeface="Meiryo UI" panose="020B0604030504040204" pitchFamily="50" charset="-128"/>
                <a:ea typeface="Meiryo UI" panose="020B0604030504040204" pitchFamily="50" charset="-128"/>
              </a:rPr>
              <a:t>の取り込み時点のデータでは、</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疾患開始日がオプトアウト通知開始日より前となっているため、</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b="1" dirty="0" smtClean="0">
                <a:solidFill>
                  <a:srgbClr val="FF0000"/>
                </a:solidFill>
                <a:latin typeface="Meiryo UI" panose="020B0604030504040204" pitchFamily="50" charset="-128"/>
                <a:ea typeface="Meiryo UI" panose="020B0604030504040204" pitchFamily="50" charset="-128"/>
              </a:rPr>
              <a:t>未通知患者</a:t>
            </a:r>
            <a:r>
              <a:rPr lang="ja-JP" altLang="en-US" sz="1200" dirty="0" smtClean="0">
                <a:solidFill>
                  <a:schemeClr val="tx1"/>
                </a:solidFill>
                <a:latin typeface="Meiryo UI" panose="020B0604030504040204" pitchFamily="50" charset="-128"/>
                <a:ea typeface="Meiryo UI" panose="020B0604030504040204" pitchFamily="50" charset="-128"/>
              </a:rPr>
              <a:t>と判定される。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graphicFrame>
        <p:nvGraphicFramePr>
          <p:cNvPr id="91" name="表 90"/>
          <p:cNvGraphicFramePr>
            <a:graphicFrameLocks noGrp="1"/>
          </p:cNvGraphicFramePr>
          <p:nvPr>
            <p:extLst>
              <p:ext uri="{D42A27DB-BD31-4B8C-83A1-F6EECF244321}">
                <p14:modId xmlns:p14="http://schemas.microsoft.com/office/powerpoint/2010/main" val="3134037466"/>
              </p:ext>
            </p:extLst>
          </p:nvPr>
        </p:nvGraphicFramePr>
        <p:xfrm>
          <a:off x="935082" y="1807480"/>
          <a:ext cx="5755020" cy="614708"/>
        </p:xfrm>
        <a:graphic>
          <a:graphicData uri="http://schemas.openxmlformats.org/drawingml/2006/table">
            <a:tbl>
              <a:tblPr firstRow="1" bandRow="1">
                <a:tableStyleId>{5C22544A-7EE6-4342-B048-85BDC9FD1C3A}</a:tableStyleId>
              </a:tblPr>
              <a:tblGrid>
                <a:gridCol w="875030">
                  <a:extLst>
                    <a:ext uri="{9D8B030D-6E8A-4147-A177-3AD203B41FA5}">
                      <a16:colId xmlns:a16="http://schemas.microsoft.com/office/drawing/2014/main" val="2619730150"/>
                    </a:ext>
                  </a:extLst>
                </a:gridCol>
                <a:gridCol w="736918">
                  <a:extLst>
                    <a:ext uri="{9D8B030D-6E8A-4147-A177-3AD203B41FA5}">
                      <a16:colId xmlns:a16="http://schemas.microsoft.com/office/drawing/2014/main" val="3304903252"/>
                    </a:ext>
                  </a:extLst>
                </a:gridCol>
                <a:gridCol w="1238568">
                  <a:extLst>
                    <a:ext uri="{9D8B030D-6E8A-4147-A177-3AD203B41FA5}">
                      <a16:colId xmlns:a16="http://schemas.microsoft.com/office/drawing/2014/main" val="2364852446"/>
                    </a:ext>
                  </a:extLst>
                </a:gridCol>
                <a:gridCol w="1038543">
                  <a:extLst>
                    <a:ext uri="{9D8B030D-6E8A-4147-A177-3AD203B41FA5}">
                      <a16:colId xmlns:a16="http://schemas.microsoft.com/office/drawing/2014/main" val="960148189"/>
                    </a:ext>
                  </a:extLst>
                </a:gridCol>
                <a:gridCol w="1038543">
                  <a:extLst>
                    <a:ext uri="{9D8B030D-6E8A-4147-A177-3AD203B41FA5}">
                      <a16:colId xmlns:a16="http://schemas.microsoft.com/office/drawing/2014/main" val="1296641219"/>
                    </a:ext>
                  </a:extLst>
                </a:gridCol>
                <a:gridCol w="827418">
                  <a:extLst>
                    <a:ext uri="{9D8B030D-6E8A-4147-A177-3AD203B41FA5}">
                      <a16:colId xmlns:a16="http://schemas.microsoft.com/office/drawing/2014/main" val="739497885"/>
                    </a:ext>
                  </a:extLst>
                </a:gridCol>
              </a:tblGrid>
              <a:tr h="307354">
                <a:tc>
                  <a:txBody>
                    <a:bodyPr/>
                    <a:lstStyle/>
                    <a:p>
                      <a:r>
                        <a:rPr kumimoji="1" lang="ja-JP" altLang="en-US" sz="1200" dirty="0" smtClean="0">
                          <a:latin typeface="Meiryo UI" panose="020B0604030504040204" pitchFamily="50" charset="-128"/>
                          <a:ea typeface="Meiryo UI" panose="020B0604030504040204" pitchFamily="50" charset="-128"/>
                        </a:rPr>
                        <a:t>取込年月</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患者</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文書ユニーク</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診療年月日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疾患開始日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病名</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2765430"/>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乳癌</a:t>
                      </a:r>
                    </a:p>
                  </a:txBody>
                  <a:tcPr/>
                </a:tc>
                <a:extLst>
                  <a:ext uri="{0D108BD9-81ED-4DB2-BD59-A6C34878D82A}">
                    <a16:rowId xmlns:a16="http://schemas.microsoft.com/office/drawing/2014/main" val="1248380757"/>
                  </a:ext>
                </a:extLst>
              </a:tr>
            </a:tbl>
          </a:graphicData>
        </a:graphic>
      </p:graphicFrame>
      <p:sp>
        <p:nvSpPr>
          <p:cNvPr id="95" name="角丸四角形 94"/>
          <p:cNvSpPr/>
          <p:nvPr/>
        </p:nvSpPr>
        <p:spPr>
          <a:xfrm>
            <a:off x="935083" y="4294081"/>
            <a:ext cx="5755020" cy="326039"/>
          </a:xfrm>
          <a:prstGeom prst="roundRect">
            <a:avLst/>
          </a:prstGeom>
          <a:solidFill>
            <a:schemeClr val="bg1">
              <a:lumMod val="65000"/>
              <a:alpha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改修案を適用した際の懸念事項（</a:t>
            </a:r>
            <a:r>
              <a:rPr lang="en-US" altLang="ja-JP" sz="1800" b="1" dirty="0" smtClean="0">
                <a:latin typeface="Meiryo UI" panose="020B0604030504040204" pitchFamily="50" charset="-128"/>
                <a:ea typeface="Meiryo UI" panose="020B0604030504040204" pitchFamily="50" charset="-128"/>
              </a:rPr>
              <a:t>1/2</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31" name="正方形/長方形 30"/>
          <p:cNvSpPr/>
          <p:nvPr/>
        </p:nvSpPr>
        <p:spPr>
          <a:xfrm>
            <a:off x="2902732" y="2629768"/>
            <a:ext cx="1559548"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オプトアウト</a:t>
            </a:r>
            <a:r>
              <a:rPr lang="ja-JP" altLang="en-US" sz="1200" dirty="0" smtClean="0">
                <a:solidFill>
                  <a:schemeClr val="tx1"/>
                </a:solidFill>
                <a:latin typeface="Meiryo UI" panose="020B0604030504040204" pitchFamily="50" charset="-128"/>
                <a:ea typeface="Meiryo UI" panose="020B0604030504040204" pitchFamily="50" charset="-128"/>
              </a:rPr>
              <a:t>通知開始日</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32" name="線吹き出し 1 (枠付き) 31"/>
          <p:cNvSpPr/>
          <p:nvPr/>
        </p:nvSpPr>
        <p:spPr>
          <a:xfrm>
            <a:off x="7172753" y="3948545"/>
            <a:ext cx="2143128" cy="499053"/>
          </a:xfrm>
          <a:prstGeom prst="borderCallout1">
            <a:avLst>
              <a:gd name="adj1" fmla="val 47508"/>
              <a:gd name="adj2" fmla="val -260"/>
              <a:gd name="adj3" fmla="val 106767"/>
              <a:gd name="adj4" fmla="val -2699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現行仕様では同一</a:t>
            </a:r>
            <a:r>
              <a:rPr kumimoji="1" lang="en-US" altLang="ja-JP" sz="1200" dirty="0" smtClean="0">
                <a:solidFill>
                  <a:schemeClr val="tx1"/>
                </a:solidFill>
                <a:latin typeface="Meiryo UI" panose="020B0604030504040204" pitchFamily="50" charset="-128"/>
                <a:ea typeface="Meiryo UI" panose="020B0604030504040204" pitchFamily="50" charset="-128"/>
              </a:rPr>
              <a:t>UID</a:t>
            </a:r>
            <a:r>
              <a:rPr lang="ja-JP" altLang="en-US" sz="1200" dirty="0" smtClean="0">
                <a:solidFill>
                  <a:schemeClr val="tx1"/>
                </a:solidFill>
                <a:latin typeface="Meiryo UI" panose="020B0604030504040204" pitchFamily="50" charset="-128"/>
                <a:ea typeface="Meiryo UI" panose="020B0604030504040204" pitchFamily="50" charset="-128"/>
              </a:rPr>
              <a:t>のため</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削除される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33" name="正方形/長方形 32"/>
          <p:cNvSpPr/>
          <p:nvPr/>
        </p:nvSpPr>
        <p:spPr>
          <a:xfrm>
            <a:off x="4799712" y="2101539"/>
            <a:ext cx="1084253" cy="336343"/>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34" name="正方形/長方形 33"/>
          <p:cNvSpPr/>
          <p:nvPr/>
        </p:nvSpPr>
        <p:spPr>
          <a:xfrm>
            <a:off x="4799711" y="4607129"/>
            <a:ext cx="1084253" cy="336343"/>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41098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ja-JP" altLang="en-US" dirty="0">
              <a:latin typeface="Meiryo UI" panose="020B0604030504040204" pitchFamily="50" charset="-128"/>
              <a:ea typeface="Meiryo UI" panose="020B0604030504040204" pitchFamily="50" charset="-128"/>
            </a:endParaRPr>
          </a:p>
        </p:txBody>
      </p:sp>
      <p:sp>
        <p:nvSpPr>
          <p:cNvPr id="9" name="テキスト プレースホルダー 1"/>
          <p:cNvSpPr txBox="1">
            <a:spLocks/>
          </p:cNvSpPr>
          <p:nvPr/>
        </p:nvSpPr>
        <p:spPr>
          <a:xfrm>
            <a:off x="403414" y="589632"/>
            <a:ext cx="9239633" cy="1113908"/>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sz="1800" dirty="0">
                <a:latin typeface="Meiryo UI" panose="020B0604030504040204" pitchFamily="50" charset="-128"/>
                <a:ea typeface="Meiryo UI" panose="020B0604030504040204" pitchFamily="50" charset="-128"/>
              </a:rPr>
              <a:t>一方、改善案の仕様では疾患開始日が</a:t>
            </a:r>
            <a:r>
              <a:rPr lang="en-US" altLang="ja-JP" sz="1800" dirty="0">
                <a:latin typeface="Meiryo UI" panose="020B0604030504040204" pitchFamily="50" charset="-128"/>
                <a:ea typeface="Meiryo UI" panose="020B0604030504040204" pitchFamily="50" charset="-128"/>
              </a:rPr>
              <a:t>2020/8/24</a:t>
            </a:r>
            <a:r>
              <a:rPr lang="ja-JP" altLang="en-US" sz="1800" dirty="0">
                <a:latin typeface="Meiryo UI" panose="020B0604030504040204" pitchFamily="50" charset="-128"/>
                <a:ea typeface="Meiryo UI" panose="020B0604030504040204" pitchFamily="50" charset="-128"/>
              </a:rPr>
              <a:t>の情報</a:t>
            </a:r>
            <a:r>
              <a:rPr lang="ja-JP" altLang="en-US" sz="1800" dirty="0" smtClean="0">
                <a:latin typeface="Meiryo UI" panose="020B0604030504040204" pitchFamily="50" charset="-128"/>
                <a:ea typeface="Meiryo UI" panose="020B0604030504040204" pitchFamily="50" charset="-128"/>
              </a:rPr>
              <a:t>が削除されないことにより、</a:t>
            </a:r>
            <a:endParaRPr lang="ja-JP" altLang="en-US" sz="1800" dirty="0">
              <a:latin typeface="Meiryo UI" panose="020B0604030504040204" pitchFamily="50" charset="-128"/>
              <a:ea typeface="Meiryo UI" panose="020B0604030504040204" pitchFamily="50" charset="-128"/>
            </a:endParaRPr>
          </a:p>
          <a:p>
            <a:r>
              <a:rPr lang="ja-JP" altLang="en-US" sz="1800" dirty="0" smtClean="0">
                <a:latin typeface="Meiryo UI" panose="020B0604030504040204" pitchFamily="50" charset="-128"/>
                <a:ea typeface="Meiryo UI" panose="020B0604030504040204" pitchFamily="50" charset="-128"/>
              </a:rPr>
              <a:t>通知済み患者と判定されることになるため、</a:t>
            </a:r>
            <a:r>
              <a:rPr lang="ja-JP" altLang="en-US" sz="1800" dirty="0">
                <a:latin typeface="Meiryo UI" panose="020B0604030504040204" pitchFamily="50" charset="-128"/>
                <a:ea typeface="Meiryo UI" panose="020B0604030504040204" pitchFamily="50" charset="-128"/>
              </a:rPr>
              <a:t>大きく挙動が変わる点を懸念している。</a:t>
            </a:r>
          </a:p>
        </p:txBody>
      </p:sp>
      <p:sp>
        <p:nvSpPr>
          <p:cNvPr id="29"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改修案を適用した際の懸念事項（</a:t>
            </a:r>
            <a:r>
              <a:rPr lang="en-US" altLang="ja-JP" sz="1800" b="1" dirty="0" smtClean="0">
                <a:latin typeface="Meiryo UI" panose="020B0604030504040204" pitchFamily="50" charset="-128"/>
                <a:ea typeface="Meiryo UI" panose="020B0604030504040204" pitchFamily="50" charset="-128"/>
              </a:rPr>
              <a:t>2/2</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graphicFrame>
        <p:nvGraphicFramePr>
          <p:cNvPr id="28" name="表 27"/>
          <p:cNvGraphicFramePr>
            <a:graphicFrameLocks noGrp="1"/>
          </p:cNvGraphicFramePr>
          <p:nvPr>
            <p:extLst/>
          </p:nvPr>
        </p:nvGraphicFramePr>
        <p:xfrm>
          <a:off x="935082" y="4013451"/>
          <a:ext cx="5755020" cy="922062"/>
        </p:xfrm>
        <a:graphic>
          <a:graphicData uri="http://schemas.openxmlformats.org/drawingml/2006/table">
            <a:tbl>
              <a:tblPr firstRow="1" bandRow="1">
                <a:tableStyleId>{5C22544A-7EE6-4342-B048-85BDC9FD1C3A}</a:tableStyleId>
              </a:tblPr>
              <a:tblGrid>
                <a:gridCol w="875030">
                  <a:extLst>
                    <a:ext uri="{9D8B030D-6E8A-4147-A177-3AD203B41FA5}">
                      <a16:colId xmlns:a16="http://schemas.microsoft.com/office/drawing/2014/main" val="2619730150"/>
                    </a:ext>
                  </a:extLst>
                </a:gridCol>
                <a:gridCol w="736918">
                  <a:extLst>
                    <a:ext uri="{9D8B030D-6E8A-4147-A177-3AD203B41FA5}">
                      <a16:colId xmlns:a16="http://schemas.microsoft.com/office/drawing/2014/main" val="3304903252"/>
                    </a:ext>
                  </a:extLst>
                </a:gridCol>
                <a:gridCol w="1238568">
                  <a:extLst>
                    <a:ext uri="{9D8B030D-6E8A-4147-A177-3AD203B41FA5}">
                      <a16:colId xmlns:a16="http://schemas.microsoft.com/office/drawing/2014/main" val="2364852446"/>
                    </a:ext>
                  </a:extLst>
                </a:gridCol>
                <a:gridCol w="1038543">
                  <a:extLst>
                    <a:ext uri="{9D8B030D-6E8A-4147-A177-3AD203B41FA5}">
                      <a16:colId xmlns:a16="http://schemas.microsoft.com/office/drawing/2014/main" val="960148189"/>
                    </a:ext>
                  </a:extLst>
                </a:gridCol>
                <a:gridCol w="1038543">
                  <a:extLst>
                    <a:ext uri="{9D8B030D-6E8A-4147-A177-3AD203B41FA5}">
                      <a16:colId xmlns:a16="http://schemas.microsoft.com/office/drawing/2014/main" val="1296641219"/>
                    </a:ext>
                  </a:extLst>
                </a:gridCol>
                <a:gridCol w="827418">
                  <a:extLst>
                    <a:ext uri="{9D8B030D-6E8A-4147-A177-3AD203B41FA5}">
                      <a16:colId xmlns:a16="http://schemas.microsoft.com/office/drawing/2014/main" val="739497885"/>
                    </a:ext>
                  </a:extLst>
                </a:gridCol>
              </a:tblGrid>
              <a:tr h="307354">
                <a:tc>
                  <a:txBody>
                    <a:bodyPr/>
                    <a:lstStyle/>
                    <a:p>
                      <a:r>
                        <a:rPr kumimoji="1" lang="ja-JP" altLang="en-US" sz="1200" dirty="0" smtClean="0">
                          <a:latin typeface="Meiryo UI" panose="020B0604030504040204" pitchFamily="50" charset="-128"/>
                          <a:ea typeface="Meiryo UI" panose="020B0604030504040204" pitchFamily="50" charset="-128"/>
                        </a:rPr>
                        <a:t>取込年月</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患者</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文書ユニーク</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診療年月日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疾患開始日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病名</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2765430"/>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乳癌</a:t>
                      </a:r>
                    </a:p>
                  </a:txBody>
                  <a:tcPr/>
                </a:tc>
                <a:extLst>
                  <a:ext uri="{0D108BD9-81ED-4DB2-BD59-A6C34878D82A}">
                    <a16:rowId xmlns:a16="http://schemas.microsoft.com/office/drawing/2014/main" val="1248380757"/>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乳癌</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41107564"/>
                  </a:ext>
                </a:extLst>
              </a:tr>
            </a:tbl>
          </a:graphicData>
        </a:graphic>
      </p:graphicFrame>
      <p:sp>
        <p:nvSpPr>
          <p:cNvPr id="31" name="正方形/長方形 30"/>
          <p:cNvSpPr/>
          <p:nvPr/>
        </p:nvSpPr>
        <p:spPr>
          <a:xfrm>
            <a:off x="2862196" y="5445632"/>
            <a:ext cx="1456266"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smtClean="0">
                <a:solidFill>
                  <a:schemeClr val="tx1"/>
                </a:solidFill>
                <a:latin typeface="Meiryo UI" panose="020B0604030504040204" pitchFamily="50" charset="-128"/>
                <a:ea typeface="Meiryo UI" panose="020B0604030504040204" pitchFamily="50" charset="-128"/>
              </a:rPr>
              <a:t>2020/8/1</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32" name="正方形/長方形 31"/>
          <p:cNvSpPr/>
          <p:nvPr/>
        </p:nvSpPr>
        <p:spPr>
          <a:xfrm>
            <a:off x="2873499" y="5199137"/>
            <a:ext cx="1559548"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オプトアウト</a:t>
            </a:r>
            <a:r>
              <a:rPr lang="ja-JP" altLang="en-US" sz="1200" dirty="0" smtClean="0">
                <a:solidFill>
                  <a:schemeClr val="tx1"/>
                </a:solidFill>
                <a:latin typeface="Meiryo UI" panose="020B0604030504040204" pitchFamily="50" charset="-128"/>
                <a:ea typeface="Meiryo UI" panose="020B0604030504040204" pitchFamily="50" charset="-128"/>
              </a:rPr>
              <a:t>通知開始日</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33" name="正方形/長方形 32"/>
          <p:cNvSpPr/>
          <p:nvPr/>
        </p:nvSpPr>
        <p:spPr>
          <a:xfrm>
            <a:off x="1160494" y="5449042"/>
            <a:ext cx="1038742"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smtClean="0">
                <a:solidFill>
                  <a:schemeClr val="tx1"/>
                </a:solidFill>
                <a:latin typeface="Meiryo UI" panose="020B0604030504040204" pitchFamily="50" charset="-128"/>
                <a:ea typeface="Meiryo UI" panose="020B0604030504040204" pitchFamily="50" charset="-128"/>
              </a:rPr>
              <a:t>2019/5/1</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34" name="正方形/長方形 33"/>
          <p:cNvSpPr/>
          <p:nvPr/>
        </p:nvSpPr>
        <p:spPr>
          <a:xfrm>
            <a:off x="1160494" y="5207962"/>
            <a:ext cx="1029865"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smtClean="0">
                <a:solidFill>
                  <a:schemeClr val="tx1"/>
                </a:solidFill>
                <a:latin typeface="Meiryo UI" panose="020B0604030504040204" pitchFamily="50" charset="-128"/>
                <a:ea typeface="Meiryo UI" panose="020B0604030504040204" pitchFamily="50" charset="-128"/>
              </a:rPr>
              <a:t>疾患開始日</a:t>
            </a:r>
            <a:endParaRPr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35" name="直線矢印コネクタ 34"/>
          <p:cNvCxnSpPr/>
          <p:nvPr/>
        </p:nvCxnSpPr>
        <p:spPr>
          <a:xfrm flipV="1">
            <a:off x="996794" y="5977465"/>
            <a:ext cx="6701801"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直線コネクタ 35"/>
          <p:cNvCxnSpPr>
            <a:stCxn id="31" idx="2"/>
          </p:cNvCxnSpPr>
          <p:nvPr/>
        </p:nvCxnSpPr>
        <p:spPr>
          <a:xfrm>
            <a:off x="3590329" y="5700477"/>
            <a:ext cx="0" cy="51915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7" name="正方形/長方形 36"/>
          <p:cNvSpPr/>
          <p:nvPr/>
        </p:nvSpPr>
        <p:spPr>
          <a:xfrm>
            <a:off x="617578" y="3660432"/>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改修案　</a:t>
            </a:r>
            <a:r>
              <a:rPr lang="en-US" altLang="ja-JP" sz="1200" dirty="0" smtClean="0">
                <a:solidFill>
                  <a:schemeClr val="tx1"/>
                </a:solidFill>
                <a:latin typeface="Meiryo UI" panose="020B0604030504040204" pitchFamily="50" charset="-128"/>
                <a:ea typeface="Meiryo UI" panose="020B0604030504040204" pitchFamily="50" charset="-128"/>
              </a:rPr>
              <a:t>2020/10_</a:t>
            </a:r>
            <a:r>
              <a:rPr lang="ja-JP" altLang="en-US" sz="1200" dirty="0">
                <a:solidFill>
                  <a:schemeClr val="tx1"/>
                </a:solidFill>
                <a:latin typeface="Meiryo UI" panose="020B0604030504040204" pitchFamily="50" charset="-128"/>
                <a:ea typeface="Meiryo UI" panose="020B0604030504040204" pitchFamily="50" charset="-128"/>
              </a:rPr>
              <a:t>取込時</a:t>
            </a:r>
            <a:r>
              <a:rPr lang="en-US" altLang="ja-JP" sz="1200" dirty="0" smtClean="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38" name="正方形/長方形 37"/>
          <p:cNvSpPr/>
          <p:nvPr/>
        </p:nvSpPr>
        <p:spPr>
          <a:xfrm>
            <a:off x="617578" y="1390921"/>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改修案　</a:t>
            </a:r>
            <a:r>
              <a:rPr lang="en-US" altLang="ja-JP" sz="1200" dirty="0" smtClean="0">
                <a:solidFill>
                  <a:schemeClr val="tx1"/>
                </a:solidFill>
                <a:latin typeface="Meiryo UI" panose="020B0604030504040204" pitchFamily="50" charset="-128"/>
                <a:ea typeface="Meiryo UI" panose="020B0604030504040204" pitchFamily="50" charset="-128"/>
              </a:rPr>
              <a:t>2020/09_</a:t>
            </a:r>
            <a:r>
              <a:rPr lang="ja-JP" altLang="en-US" sz="1200" dirty="0">
                <a:solidFill>
                  <a:schemeClr val="tx1"/>
                </a:solidFill>
                <a:latin typeface="Meiryo UI" panose="020B0604030504040204" pitchFamily="50" charset="-128"/>
                <a:ea typeface="Meiryo UI" panose="020B0604030504040204" pitchFamily="50" charset="-128"/>
              </a:rPr>
              <a:t>取込時</a:t>
            </a:r>
            <a:r>
              <a:rPr lang="en-US" altLang="ja-JP" sz="1200" dirty="0" smtClean="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p:cNvCxnSpPr>
            <a:stCxn id="33" idx="2"/>
          </p:cNvCxnSpPr>
          <p:nvPr/>
        </p:nvCxnSpPr>
        <p:spPr>
          <a:xfrm>
            <a:off x="1679865" y="5703887"/>
            <a:ext cx="0" cy="51574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0" name="正方形/長方形 39"/>
          <p:cNvSpPr/>
          <p:nvPr/>
        </p:nvSpPr>
        <p:spPr>
          <a:xfrm>
            <a:off x="4454683" y="2865323"/>
            <a:ext cx="1366282"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smtClean="0">
                <a:solidFill>
                  <a:schemeClr val="tx1"/>
                </a:solidFill>
                <a:latin typeface="Meiryo UI" panose="020B0604030504040204" pitchFamily="50" charset="-128"/>
                <a:ea typeface="Meiryo UI" panose="020B0604030504040204" pitchFamily="50" charset="-128"/>
              </a:rPr>
              <a:t>2020/8/24</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41" name="正方形/長方形 40"/>
          <p:cNvSpPr/>
          <p:nvPr/>
        </p:nvSpPr>
        <p:spPr>
          <a:xfrm>
            <a:off x="4483532" y="2615987"/>
            <a:ext cx="1282205"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smtClean="0">
                <a:solidFill>
                  <a:schemeClr val="tx1"/>
                </a:solidFill>
                <a:latin typeface="Meiryo UI" panose="020B0604030504040204" pitchFamily="50" charset="-128"/>
                <a:ea typeface="Meiryo UI" panose="020B0604030504040204" pitchFamily="50" charset="-128"/>
              </a:rPr>
              <a:t>疾患開始日</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42" name="正方形/長方形 41"/>
          <p:cNvSpPr/>
          <p:nvPr/>
        </p:nvSpPr>
        <p:spPr>
          <a:xfrm>
            <a:off x="2891429" y="2876263"/>
            <a:ext cx="1456266"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smtClean="0">
                <a:solidFill>
                  <a:schemeClr val="tx1"/>
                </a:solidFill>
                <a:latin typeface="Meiryo UI" panose="020B0604030504040204" pitchFamily="50" charset="-128"/>
                <a:ea typeface="Meiryo UI" panose="020B0604030504040204" pitchFamily="50" charset="-128"/>
              </a:rPr>
              <a:t>2020/8/1</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43" name="正方形/長方形 42"/>
          <p:cNvSpPr/>
          <p:nvPr/>
        </p:nvSpPr>
        <p:spPr>
          <a:xfrm>
            <a:off x="2902732" y="2629768"/>
            <a:ext cx="1559548"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オプトアウト</a:t>
            </a:r>
            <a:r>
              <a:rPr lang="ja-JP" altLang="en-US" sz="1200" dirty="0" smtClean="0">
                <a:solidFill>
                  <a:schemeClr val="tx1"/>
                </a:solidFill>
                <a:latin typeface="Meiryo UI" panose="020B0604030504040204" pitchFamily="50" charset="-128"/>
                <a:ea typeface="Meiryo UI" panose="020B0604030504040204" pitchFamily="50" charset="-128"/>
              </a:rPr>
              <a:t>通知開始日</a:t>
            </a:r>
            <a:endParaRPr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44" name="直線矢印コネクタ 43"/>
          <p:cNvCxnSpPr/>
          <p:nvPr/>
        </p:nvCxnSpPr>
        <p:spPr>
          <a:xfrm flipV="1">
            <a:off x="1026027" y="3438961"/>
            <a:ext cx="6701801"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直線コネクタ 44"/>
          <p:cNvCxnSpPr>
            <a:stCxn id="42" idx="2"/>
          </p:cNvCxnSpPr>
          <p:nvPr/>
        </p:nvCxnSpPr>
        <p:spPr>
          <a:xfrm>
            <a:off x="3619562" y="3131108"/>
            <a:ext cx="0" cy="575096"/>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46" name="直線コネクタ 45"/>
          <p:cNvCxnSpPr>
            <a:stCxn id="40" idx="2"/>
          </p:cNvCxnSpPr>
          <p:nvPr/>
        </p:nvCxnSpPr>
        <p:spPr>
          <a:xfrm>
            <a:off x="5137824" y="3120168"/>
            <a:ext cx="0" cy="586036"/>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7" name="角丸四角形 46"/>
          <p:cNvSpPr/>
          <p:nvPr/>
        </p:nvSpPr>
        <p:spPr>
          <a:xfrm>
            <a:off x="3619562" y="3215276"/>
            <a:ext cx="1518262" cy="490928"/>
          </a:xfrm>
          <a:prstGeom prst="roundRect">
            <a:avLst/>
          </a:prstGeom>
          <a:solidFill>
            <a:schemeClr val="accent6">
              <a:lumMod val="40000"/>
              <a:lumOff val="60000"/>
              <a:alpha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線吹き出し 1 (枠付き) 47"/>
          <p:cNvSpPr/>
          <p:nvPr/>
        </p:nvSpPr>
        <p:spPr>
          <a:xfrm>
            <a:off x="5819177" y="2491223"/>
            <a:ext cx="3948277" cy="890653"/>
          </a:xfrm>
          <a:prstGeom prst="borderCallout1">
            <a:avLst>
              <a:gd name="adj1" fmla="val 47508"/>
              <a:gd name="adj2" fmla="val -260"/>
              <a:gd name="adj3" fmla="val 105101"/>
              <a:gd name="adj4" fmla="val -2379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dirty="0" smtClean="0">
                <a:solidFill>
                  <a:schemeClr val="tx1"/>
                </a:solidFill>
                <a:latin typeface="Meiryo UI" panose="020B0604030504040204" pitchFamily="50" charset="-128"/>
                <a:ea typeface="Meiryo UI" panose="020B0604030504040204" pitchFamily="50" charset="-128"/>
              </a:rPr>
              <a:t>2020/09</a:t>
            </a:r>
            <a:r>
              <a:rPr kumimoji="1" lang="ja-JP" altLang="en-US" sz="1200" dirty="0" smtClean="0">
                <a:solidFill>
                  <a:schemeClr val="tx1"/>
                </a:solidFill>
                <a:latin typeface="Meiryo UI" panose="020B0604030504040204" pitchFamily="50" charset="-128"/>
                <a:ea typeface="Meiryo UI" panose="020B0604030504040204" pitchFamily="50" charset="-128"/>
              </a:rPr>
              <a:t>の取り込み時点のデータでは、</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疾患開始日がオプトアウト通知開始日以降となっているため、</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b="1" dirty="0" smtClean="0">
                <a:solidFill>
                  <a:srgbClr val="FF0000"/>
                </a:solidFill>
                <a:latin typeface="Meiryo UI" panose="020B0604030504040204" pitchFamily="50" charset="-128"/>
                <a:ea typeface="Meiryo UI" panose="020B0604030504040204" pitchFamily="50" charset="-128"/>
              </a:rPr>
              <a:t>通知済み患者</a:t>
            </a:r>
            <a:r>
              <a:rPr lang="ja-JP" altLang="en-US" sz="1200" dirty="0" smtClean="0">
                <a:solidFill>
                  <a:schemeClr val="tx1"/>
                </a:solidFill>
                <a:latin typeface="Meiryo UI" panose="020B0604030504040204" pitchFamily="50" charset="-128"/>
                <a:ea typeface="Meiryo UI" panose="020B0604030504040204" pitchFamily="50" charset="-128"/>
              </a:rPr>
              <a:t>と判定される。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graphicFrame>
        <p:nvGraphicFramePr>
          <p:cNvPr id="49" name="表 48"/>
          <p:cNvGraphicFramePr>
            <a:graphicFrameLocks noGrp="1"/>
          </p:cNvGraphicFramePr>
          <p:nvPr>
            <p:extLst/>
          </p:nvPr>
        </p:nvGraphicFramePr>
        <p:xfrm>
          <a:off x="935082" y="1807480"/>
          <a:ext cx="5755020" cy="614708"/>
        </p:xfrm>
        <a:graphic>
          <a:graphicData uri="http://schemas.openxmlformats.org/drawingml/2006/table">
            <a:tbl>
              <a:tblPr firstRow="1" bandRow="1">
                <a:tableStyleId>{5C22544A-7EE6-4342-B048-85BDC9FD1C3A}</a:tableStyleId>
              </a:tblPr>
              <a:tblGrid>
                <a:gridCol w="875030">
                  <a:extLst>
                    <a:ext uri="{9D8B030D-6E8A-4147-A177-3AD203B41FA5}">
                      <a16:colId xmlns:a16="http://schemas.microsoft.com/office/drawing/2014/main" val="2619730150"/>
                    </a:ext>
                  </a:extLst>
                </a:gridCol>
                <a:gridCol w="736918">
                  <a:extLst>
                    <a:ext uri="{9D8B030D-6E8A-4147-A177-3AD203B41FA5}">
                      <a16:colId xmlns:a16="http://schemas.microsoft.com/office/drawing/2014/main" val="3304903252"/>
                    </a:ext>
                  </a:extLst>
                </a:gridCol>
                <a:gridCol w="1238568">
                  <a:extLst>
                    <a:ext uri="{9D8B030D-6E8A-4147-A177-3AD203B41FA5}">
                      <a16:colId xmlns:a16="http://schemas.microsoft.com/office/drawing/2014/main" val="2364852446"/>
                    </a:ext>
                  </a:extLst>
                </a:gridCol>
                <a:gridCol w="1038543">
                  <a:extLst>
                    <a:ext uri="{9D8B030D-6E8A-4147-A177-3AD203B41FA5}">
                      <a16:colId xmlns:a16="http://schemas.microsoft.com/office/drawing/2014/main" val="960148189"/>
                    </a:ext>
                  </a:extLst>
                </a:gridCol>
                <a:gridCol w="1038543">
                  <a:extLst>
                    <a:ext uri="{9D8B030D-6E8A-4147-A177-3AD203B41FA5}">
                      <a16:colId xmlns:a16="http://schemas.microsoft.com/office/drawing/2014/main" val="1296641219"/>
                    </a:ext>
                  </a:extLst>
                </a:gridCol>
                <a:gridCol w="827418">
                  <a:extLst>
                    <a:ext uri="{9D8B030D-6E8A-4147-A177-3AD203B41FA5}">
                      <a16:colId xmlns:a16="http://schemas.microsoft.com/office/drawing/2014/main" val="739497885"/>
                    </a:ext>
                  </a:extLst>
                </a:gridCol>
              </a:tblGrid>
              <a:tr h="307354">
                <a:tc>
                  <a:txBody>
                    <a:bodyPr/>
                    <a:lstStyle/>
                    <a:p>
                      <a:r>
                        <a:rPr kumimoji="1" lang="ja-JP" altLang="en-US" sz="1200" dirty="0" smtClean="0">
                          <a:latin typeface="Meiryo UI" panose="020B0604030504040204" pitchFamily="50" charset="-128"/>
                          <a:ea typeface="Meiryo UI" panose="020B0604030504040204" pitchFamily="50" charset="-128"/>
                        </a:rPr>
                        <a:t>取込年月</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患者</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文書ユニーク</a:t>
                      </a:r>
                      <a:r>
                        <a:rPr kumimoji="1" lang="en-US" altLang="ja-JP" sz="1200" dirty="0" smtClean="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診療年月日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疾患開始日</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病名</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2765430"/>
                  </a:ext>
                </a:extLst>
              </a:tr>
              <a:tr h="307354">
                <a:tc>
                  <a:txBody>
                    <a:bodyPr/>
                    <a:lstStyle/>
                    <a:p>
                      <a:r>
                        <a:rPr kumimoji="1" lang="en-US" altLang="ja-JP" sz="1200" dirty="0" smtClean="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乳癌</a:t>
                      </a:r>
                    </a:p>
                  </a:txBody>
                  <a:tcPr/>
                </a:tc>
                <a:extLst>
                  <a:ext uri="{0D108BD9-81ED-4DB2-BD59-A6C34878D82A}">
                    <a16:rowId xmlns:a16="http://schemas.microsoft.com/office/drawing/2014/main" val="1248380757"/>
                  </a:ext>
                </a:extLst>
              </a:tr>
            </a:tbl>
          </a:graphicData>
        </a:graphic>
      </p:graphicFrame>
      <p:sp>
        <p:nvSpPr>
          <p:cNvPr id="50" name="正方形/長方形 49"/>
          <p:cNvSpPr/>
          <p:nvPr/>
        </p:nvSpPr>
        <p:spPr>
          <a:xfrm>
            <a:off x="4436753" y="5411824"/>
            <a:ext cx="1366282"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smtClean="0">
                <a:solidFill>
                  <a:schemeClr val="tx1"/>
                </a:solidFill>
                <a:latin typeface="Meiryo UI" panose="020B0604030504040204" pitchFamily="50" charset="-128"/>
                <a:ea typeface="Meiryo UI" panose="020B0604030504040204" pitchFamily="50" charset="-128"/>
              </a:rPr>
              <a:t>2020/8/24</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51" name="正方形/長方形 50"/>
          <p:cNvSpPr/>
          <p:nvPr/>
        </p:nvSpPr>
        <p:spPr>
          <a:xfrm>
            <a:off x="4465602" y="5162488"/>
            <a:ext cx="1282205"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smtClean="0">
                <a:solidFill>
                  <a:schemeClr val="tx1"/>
                </a:solidFill>
                <a:latin typeface="Meiryo UI" panose="020B0604030504040204" pitchFamily="50" charset="-128"/>
                <a:ea typeface="Meiryo UI" panose="020B0604030504040204" pitchFamily="50" charset="-128"/>
              </a:rPr>
              <a:t>疾患開始日</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52" name="角丸四角形 51"/>
          <p:cNvSpPr/>
          <p:nvPr/>
        </p:nvSpPr>
        <p:spPr>
          <a:xfrm>
            <a:off x="3601632" y="5761777"/>
            <a:ext cx="1518262" cy="490928"/>
          </a:xfrm>
          <a:prstGeom prst="roundRect">
            <a:avLst/>
          </a:prstGeom>
          <a:solidFill>
            <a:schemeClr val="accent6">
              <a:lumMod val="40000"/>
              <a:lumOff val="60000"/>
              <a:alpha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3" name="直線コネクタ 52"/>
          <p:cNvCxnSpPr>
            <a:stCxn id="50" idx="2"/>
          </p:cNvCxnSpPr>
          <p:nvPr/>
        </p:nvCxnSpPr>
        <p:spPr>
          <a:xfrm>
            <a:off x="5119894" y="5666669"/>
            <a:ext cx="6242" cy="586036"/>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54" name="線吹き出し 1 (枠付き) 53"/>
          <p:cNvSpPr/>
          <p:nvPr/>
        </p:nvSpPr>
        <p:spPr>
          <a:xfrm>
            <a:off x="5819176" y="4983109"/>
            <a:ext cx="3948277" cy="890653"/>
          </a:xfrm>
          <a:prstGeom prst="borderCallout1">
            <a:avLst>
              <a:gd name="adj1" fmla="val 47508"/>
              <a:gd name="adj2" fmla="val -260"/>
              <a:gd name="adj3" fmla="val 105101"/>
              <a:gd name="adj4" fmla="val -2883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dirty="0" smtClean="0">
                <a:solidFill>
                  <a:schemeClr val="tx1"/>
                </a:solidFill>
                <a:latin typeface="Meiryo UI" panose="020B0604030504040204" pitchFamily="50" charset="-128"/>
                <a:ea typeface="Meiryo UI" panose="020B0604030504040204" pitchFamily="50" charset="-128"/>
              </a:rPr>
              <a:t>2020/10</a:t>
            </a:r>
            <a:r>
              <a:rPr kumimoji="1" lang="ja-JP" altLang="en-US" sz="1200" dirty="0" smtClean="0">
                <a:solidFill>
                  <a:schemeClr val="tx1"/>
                </a:solidFill>
                <a:latin typeface="Meiryo UI" panose="020B0604030504040204" pitchFamily="50" charset="-128"/>
                <a:ea typeface="Meiryo UI" panose="020B0604030504040204" pitchFamily="50" charset="-128"/>
              </a:rPr>
              <a:t>の取り込み時点のデータでは、</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疾患開始日がオプトアウト通知開始日</a:t>
            </a:r>
            <a:r>
              <a:rPr lang="ja-JP" altLang="en-US" sz="1200" dirty="0" smtClean="0">
                <a:solidFill>
                  <a:schemeClr val="tx1"/>
                </a:solidFill>
                <a:latin typeface="Meiryo UI" panose="020B0604030504040204" pitchFamily="50" charset="-128"/>
                <a:ea typeface="Meiryo UI" panose="020B0604030504040204" pitchFamily="50" charset="-128"/>
              </a:rPr>
              <a:t>以降のデータがあるため</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b="1" dirty="0" smtClean="0">
                <a:solidFill>
                  <a:srgbClr val="FF0000"/>
                </a:solidFill>
                <a:latin typeface="Meiryo UI" panose="020B0604030504040204" pitchFamily="50" charset="-128"/>
                <a:ea typeface="Meiryo UI" panose="020B0604030504040204" pitchFamily="50" charset="-128"/>
              </a:rPr>
              <a:t>通知済み患者のまま</a:t>
            </a:r>
            <a:r>
              <a:rPr lang="ja-JP" altLang="en-US" sz="1200" dirty="0" smtClean="0">
                <a:solidFill>
                  <a:schemeClr val="tx1"/>
                </a:solidFill>
                <a:latin typeface="Meiryo UI" panose="020B0604030504040204" pitchFamily="50" charset="-128"/>
                <a:ea typeface="Meiryo UI" panose="020B0604030504040204" pitchFamily="50" charset="-128"/>
              </a:rPr>
              <a:t>と判定される。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56" name="線吹き出し 1 (枠付き) 55"/>
          <p:cNvSpPr/>
          <p:nvPr/>
        </p:nvSpPr>
        <p:spPr>
          <a:xfrm>
            <a:off x="7172753" y="3948545"/>
            <a:ext cx="2143128" cy="499053"/>
          </a:xfrm>
          <a:prstGeom prst="borderCallout1">
            <a:avLst>
              <a:gd name="adj1" fmla="val 47508"/>
              <a:gd name="adj2" fmla="val -260"/>
              <a:gd name="adj3" fmla="val 106767"/>
              <a:gd name="adj4" fmla="val -2699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改修案では同一</a:t>
            </a:r>
            <a:r>
              <a:rPr kumimoji="1" lang="en-US" altLang="ja-JP" sz="1200" dirty="0" smtClean="0">
                <a:solidFill>
                  <a:schemeClr val="tx1"/>
                </a:solidFill>
                <a:latin typeface="Meiryo UI" panose="020B0604030504040204" pitchFamily="50" charset="-128"/>
                <a:ea typeface="Meiryo UI" panose="020B0604030504040204" pitchFamily="50" charset="-128"/>
              </a:rPr>
              <a:t>UID</a:t>
            </a:r>
            <a:r>
              <a:rPr kumimoji="1" lang="ja-JP" altLang="en-US" sz="1200" dirty="0" smtClean="0">
                <a:solidFill>
                  <a:schemeClr val="tx1"/>
                </a:solidFill>
                <a:latin typeface="Meiryo UI" panose="020B0604030504040204" pitchFamily="50" charset="-128"/>
                <a:ea typeface="Meiryo UI" panose="020B0604030504040204" pitchFamily="50" charset="-128"/>
              </a:rPr>
              <a:t>であっても</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削除されない</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57" name="正方形/長方形 56"/>
          <p:cNvSpPr/>
          <p:nvPr/>
        </p:nvSpPr>
        <p:spPr>
          <a:xfrm>
            <a:off x="4799712" y="2101539"/>
            <a:ext cx="1084253" cy="336343"/>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58" name="正方形/長方形 57"/>
          <p:cNvSpPr/>
          <p:nvPr/>
        </p:nvSpPr>
        <p:spPr>
          <a:xfrm>
            <a:off x="4799712" y="4287563"/>
            <a:ext cx="1084253" cy="6756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87440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ja-JP" altLang="en-US" dirty="0">
              <a:latin typeface="Meiryo UI" panose="020B0604030504040204" pitchFamily="50" charset="-128"/>
              <a:ea typeface="Meiryo UI" panose="020B0604030504040204" pitchFamily="50" charset="-128"/>
            </a:endParaRPr>
          </a:p>
        </p:txBody>
      </p:sp>
      <p:sp>
        <p:nvSpPr>
          <p:cNvPr id="9" name="テキスト プレースホルダー 1"/>
          <p:cNvSpPr txBox="1">
            <a:spLocks/>
          </p:cNvSpPr>
          <p:nvPr/>
        </p:nvSpPr>
        <p:spPr>
          <a:xfrm>
            <a:off x="403414" y="589632"/>
            <a:ext cx="9239633" cy="1113908"/>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sz="1800" dirty="0" smtClean="0">
                <a:latin typeface="Meiryo UI" panose="020B0604030504040204" pitchFamily="50" charset="-128"/>
                <a:ea typeface="Meiryo UI" panose="020B0604030504040204" pitchFamily="50" charset="-128"/>
              </a:rPr>
              <a:t>実際に懸念事項で説明したような最新履歴において疾患開始日が遡っていた患者について、</a:t>
            </a:r>
            <a:r>
              <a:rPr lang="en-US" altLang="ja-JP" sz="1800" dirty="0" smtClean="0">
                <a:latin typeface="Meiryo UI" panose="020B0604030504040204" pitchFamily="50" charset="-128"/>
                <a:ea typeface="Meiryo UI" panose="020B0604030504040204" pitchFamily="50" charset="-128"/>
              </a:rPr>
              <a:t/>
            </a:r>
            <a:br>
              <a:rPr lang="en-US" altLang="ja-JP" sz="1800" dirty="0" smtClean="0">
                <a:latin typeface="Meiryo UI" panose="020B0604030504040204" pitchFamily="50" charset="-128"/>
                <a:ea typeface="Meiryo UI" panose="020B0604030504040204" pitchFamily="50" charset="-128"/>
              </a:rPr>
            </a:br>
            <a:r>
              <a:rPr lang="ja-JP" altLang="en-US" sz="1800" dirty="0" smtClean="0">
                <a:latin typeface="Meiryo UI" panose="020B0604030504040204" pitchFamily="50" charset="-128"/>
                <a:ea typeface="Meiryo UI" panose="020B0604030504040204" pitchFamily="50" charset="-128"/>
              </a:rPr>
              <a:t>数名分サンプル調査として対象患者の経過記録を参照し、原因の確認を行った。</a:t>
            </a:r>
            <a:endParaRPr lang="en-US" altLang="ja-JP" sz="1800" dirty="0" smtClean="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endParaRPr lang="en-US" altLang="ja-JP" sz="1800" dirty="0" smtClean="0">
              <a:latin typeface="Meiryo UI" panose="020B0604030504040204" pitchFamily="50" charset="-128"/>
              <a:ea typeface="Meiryo UI" panose="020B0604030504040204" pitchFamily="50" charset="-128"/>
            </a:endParaRPr>
          </a:p>
        </p:txBody>
      </p:sp>
      <p:sp>
        <p:nvSpPr>
          <p:cNvPr id="29"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影響調査結果</a:t>
            </a:r>
            <a:endParaRPr lang="ja-JP" altLang="en-US" sz="18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31824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ja-JP" altLang="en-US" dirty="0">
              <a:latin typeface="Meiryo UI" panose="020B0604030504040204" pitchFamily="50" charset="-128"/>
              <a:ea typeface="Meiryo UI" panose="020B0604030504040204" pitchFamily="50" charset="-128"/>
            </a:endParaRPr>
          </a:p>
        </p:txBody>
      </p:sp>
      <p:sp>
        <p:nvSpPr>
          <p:cNvPr id="9" name="テキスト プレースホルダー 1"/>
          <p:cNvSpPr txBox="1">
            <a:spLocks/>
          </p:cNvSpPr>
          <p:nvPr/>
        </p:nvSpPr>
        <p:spPr>
          <a:xfrm>
            <a:off x="403414" y="589632"/>
            <a:ext cx="9239633" cy="1113908"/>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sz="1800" dirty="0" smtClean="0">
                <a:latin typeface="Meiryo UI" panose="020B0604030504040204" pitchFamily="50" charset="-128"/>
                <a:ea typeface="Meiryo UI" panose="020B0604030504040204" pitchFamily="50" charset="-128"/>
              </a:rPr>
              <a:t>本日の説明より合意させていただきたい事項は、以下の通りです。</a:t>
            </a:r>
            <a:r>
              <a:rPr lang="en-US" altLang="ja-JP" sz="1800" dirty="0" smtClean="0">
                <a:latin typeface="Meiryo UI" panose="020B0604030504040204" pitchFamily="50" charset="-128"/>
                <a:ea typeface="Meiryo UI" panose="020B0604030504040204" pitchFamily="50" charset="-128"/>
              </a:rPr>
              <a:t/>
            </a:r>
            <a:br>
              <a:rPr lang="en-US" altLang="ja-JP" sz="1800" dirty="0" smtClean="0">
                <a:latin typeface="Meiryo UI" panose="020B0604030504040204" pitchFamily="50" charset="-128"/>
                <a:ea typeface="Meiryo UI" panose="020B0604030504040204" pitchFamily="50" charset="-128"/>
              </a:rPr>
            </a:br>
            <a:endParaRPr lang="en-US" altLang="ja-JP" sz="1800" dirty="0" smtClean="0">
              <a:latin typeface="Meiryo UI" panose="020B0604030504040204" pitchFamily="50" charset="-128"/>
              <a:ea typeface="Meiryo UI" panose="020B0604030504040204" pitchFamily="50" charset="-128"/>
            </a:endParaRPr>
          </a:p>
          <a:p>
            <a:r>
              <a:rPr lang="en-US" altLang="ja-JP" sz="1800" dirty="0" smtClean="0">
                <a:latin typeface="Meiryo UI" panose="020B0604030504040204" pitchFamily="50" charset="-128"/>
                <a:ea typeface="Meiryo UI" panose="020B0604030504040204" pitchFamily="50" charset="-128"/>
              </a:rPr>
              <a:t>【</a:t>
            </a:r>
            <a:r>
              <a:rPr lang="ja-JP" altLang="en-US" sz="1800" dirty="0" smtClean="0">
                <a:latin typeface="Meiryo UI" panose="020B0604030504040204" pitchFamily="50" charset="-128"/>
                <a:ea typeface="Meiryo UI" panose="020B0604030504040204" pitchFamily="50" charset="-128"/>
              </a:rPr>
              <a:t>主旨</a:t>
            </a:r>
            <a:r>
              <a:rPr lang="en-US" altLang="ja-JP" sz="1800" dirty="0" smtClean="0">
                <a:latin typeface="Meiryo UI" panose="020B0604030504040204" pitchFamily="50" charset="-128"/>
                <a:ea typeface="Meiryo UI" panose="020B0604030504040204" pitchFamily="50" charset="-128"/>
              </a:rPr>
              <a:t>】</a:t>
            </a:r>
          </a:p>
          <a:p>
            <a:pPr marL="285750" indent="-285750">
              <a:buFont typeface="Arial" panose="020B0604020202020204" pitchFamily="34" charset="0"/>
              <a:buChar char="•"/>
            </a:pPr>
            <a:r>
              <a:rPr lang="ja-JP" altLang="en-US" sz="1800" dirty="0" smtClean="0">
                <a:latin typeface="Meiryo UI" panose="020B0604030504040204" pitchFamily="50" charset="-128"/>
                <a:ea typeface="Meiryo UI" panose="020B0604030504040204" pitchFamily="50" charset="-128"/>
              </a:rPr>
              <a:t>診断履歴モジュールの</a:t>
            </a:r>
            <a:r>
              <a:rPr lang="en-US" altLang="ja-JP" sz="1800" dirty="0" smtClean="0">
                <a:latin typeface="Meiryo UI" panose="020B0604030504040204" pitchFamily="50" charset="-128"/>
                <a:ea typeface="Meiryo UI" panose="020B0604030504040204" pitchFamily="50" charset="-128"/>
              </a:rPr>
              <a:t>UID</a:t>
            </a:r>
            <a:r>
              <a:rPr lang="ja-JP" altLang="en-US" sz="1800" dirty="0" smtClean="0">
                <a:latin typeface="Meiryo UI" panose="020B0604030504040204" pitchFamily="50" charset="-128"/>
                <a:ea typeface="Meiryo UI" panose="020B0604030504040204" pitchFamily="50" charset="-128"/>
              </a:rPr>
              <a:t>重複レコード</a:t>
            </a:r>
            <a:endParaRPr lang="en-US" altLang="ja-JP" sz="1800" dirty="0" smtClean="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r>
              <a:rPr lang="en-US" altLang="ja-JP" sz="1800" dirty="0" smtClean="0">
                <a:latin typeface="Meiryo UI" panose="020B0604030504040204" pitchFamily="50" charset="-128"/>
                <a:ea typeface="Meiryo UI" panose="020B0604030504040204" pitchFamily="50" charset="-128"/>
              </a:rPr>
              <a:t>【</a:t>
            </a:r>
            <a:r>
              <a:rPr lang="ja-JP" altLang="en-US" sz="1800" dirty="0" smtClean="0">
                <a:latin typeface="Meiryo UI" panose="020B0604030504040204" pitchFamily="50" charset="-128"/>
                <a:ea typeface="Meiryo UI" panose="020B0604030504040204" pitchFamily="50" charset="-128"/>
              </a:rPr>
              <a:t>現行での問題点</a:t>
            </a:r>
            <a:r>
              <a:rPr lang="en-US" altLang="ja-JP" sz="1800" dirty="0" smtClean="0">
                <a:latin typeface="Meiryo UI" panose="020B0604030504040204" pitchFamily="50" charset="-128"/>
                <a:ea typeface="Meiryo UI" panose="020B0604030504040204" pitchFamily="50" charset="-128"/>
              </a:rPr>
              <a:t>】</a:t>
            </a:r>
            <a:endParaRPr lang="en-US" altLang="ja-JP" sz="18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800" dirty="0">
                <a:latin typeface="Meiryo UI" panose="020B0604030504040204" pitchFamily="50" charset="-128"/>
                <a:ea typeface="Meiryo UI" panose="020B0604030504040204" pitchFamily="50" charset="-128"/>
              </a:rPr>
              <a:t>診断履歴モジュールの</a:t>
            </a:r>
            <a:r>
              <a:rPr lang="en-US" altLang="ja-JP" sz="1800" dirty="0">
                <a:latin typeface="Meiryo UI" panose="020B0604030504040204" pitchFamily="50" charset="-128"/>
                <a:ea typeface="Meiryo UI" panose="020B0604030504040204" pitchFamily="50" charset="-128"/>
              </a:rPr>
              <a:t>UID</a:t>
            </a:r>
            <a:r>
              <a:rPr lang="ja-JP" altLang="en-US" sz="1800" dirty="0">
                <a:latin typeface="Meiryo UI" panose="020B0604030504040204" pitchFamily="50" charset="-128"/>
                <a:ea typeface="Meiryo UI" panose="020B0604030504040204" pitchFamily="50" charset="-128"/>
              </a:rPr>
              <a:t>重複</a:t>
            </a:r>
            <a:r>
              <a:rPr lang="ja-JP" altLang="en-US" sz="1800" dirty="0" smtClean="0">
                <a:latin typeface="Meiryo UI" panose="020B0604030504040204" pitchFamily="50" charset="-128"/>
                <a:ea typeface="Meiryo UI" panose="020B0604030504040204" pitchFamily="50" charset="-128"/>
              </a:rPr>
              <a:t>レコード</a:t>
            </a:r>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r>
              <a:rPr lang="en-US" altLang="ja-JP" sz="1800" dirty="0" smtClean="0">
                <a:latin typeface="Meiryo UI" panose="020B0604030504040204" pitchFamily="50" charset="-128"/>
                <a:ea typeface="Meiryo UI" panose="020B0604030504040204" pitchFamily="50" charset="-128"/>
              </a:rPr>
              <a:t>【</a:t>
            </a:r>
            <a:r>
              <a:rPr lang="ja-JP" altLang="en-US" sz="1800" dirty="0" smtClean="0">
                <a:latin typeface="Meiryo UI" panose="020B0604030504040204" pitchFamily="50" charset="-128"/>
                <a:ea typeface="Meiryo UI" panose="020B0604030504040204" pitchFamily="50" charset="-128"/>
              </a:rPr>
              <a:t>懸念事項</a:t>
            </a:r>
            <a:r>
              <a:rPr lang="en-US" altLang="ja-JP" sz="1800" dirty="0" smtClean="0">
                <a:latin typeface="Meiryo UI" panose="020B0604030504040204" pitchFamily="50" charset="-128"/>
                <a:ea typeface="Meiryo UI" panose="020B0604030504040204" pitchFamily="50" charset="-128"/>
              </a:rPr>
              <a:t>】</a:t>
            </a:r>
            <a:endParaRPr lang="en-US" altLang="ja-JP" sz="18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800" dirty="0">
                <a:latin typeface="Meiryo UI" panose="020B0604030504040204" pitchFamily="50" charset="-128"/>
                <a:ea typeface="Meiryo UI" panose="020B0604030504040204" pitchFamily="50" charset="-128"/>
              </a:rPr>
              <a:t>診断履歴モジュールの</a:t>
            </a:r>
            <a:r>
              <a:rPr lang="en-US" altLang="ja-JP" sz="1800" dirty="0">
                <a:latin typeface="Meiryo UI" panose="020B0604030504040204" pitchFamily="50" charset="-128"/>
                <a:ea typeface="Meiryo UI" panose="020B0604030504040204" pitchFamily="50" charset="-128"/>
              </a:rPr>
              <a:t>UID</a:t>
            </a:r>
            <a:r>
              <a:rPr lang="ja-JP" altLang="en-US" sz="1800" dirty="0">
                <a:latin typeface="Meiryo UI" panose="020B0604030504040204" pitchFamily="50" charset="-128"/>
                <a:ea typeface="Meiryo UI" panose="020B0604030504040204" pitchFamily="50" charset="-128"/>
              </a:rPr>
              <a:t>重複レコード</a:t>
            </a:r>
            <a:endParaRPr lang="en-US" altLang="ja-JP" sz="1800" dirty="0">
              <a:latin typeface="Meiryo UI" panose="020B0604030504040204" pitchFamily="50" charset="-128"/>
              <a:ea typeface="Meiryo UI" panose="020B0604030504040204" pitchFamily="50" charset="-128"/>
            </a:endParaRPr>
          </a:p>
          <a:p>
            <a:endParaRPr lang="en-US" altLang="ja-JP" sz="1800" dirty="0" smtClean="0">
              <a:latin typeface="Meiryo UI" panose="020B0604030504040204" pitchFamily="50" charset="-128"/>
              <a:ea typeface="Meiryo UI" panose="020B0604030504040204" pitchFamily="50" charset="-128"/>
            </a:endParaRPr>
          </a:p>
        </p:txBody>
      </p:sp>
      <p:sp>
        <p:nvSpPr>
          <p:cNvPr id="29"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黒田先生と合意させていただきたい事項</a:t>
            </a:r>
            <a:endParaRPr lang="ja-JP" altLang="en-US" sz="18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52796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修正中】当社取り組み紹介資料_v2.potx" id="{B45B0F46-9905-4D6C-BAF4-F166BC766D6D}" vid="{90553A00-FBE1-436B-BE70-84E11C11A11A}"/>
    </a:ext>
  </a:extLst>
</a:theme>
</file>

<file path=ppt/theme/theme2.xml><?xml version="1.0" encoding="utf-8"?>
<a:theme xmlns:a="http://schemas.openxmlformats.org/drawingml/2006/main" name="1_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a:latin typeface="Segoe UI" panose="020B0502040204020203" pitchFamily="34" charset="0"/>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4" id="{B038A172-A0A5-4D1A-B4C0-0D16E60B4118}" vid="{150213DF-6F91-4890-93AB-AFD4E3AF3167}"/>
    </a:ext>
  </a:extLst>
</a:theme>
</file>

<file path=ppt/theme/theme3.xml><?xml version="1.0" encoding="utf-8"?>
<a:theme xmlns:a="http://schemas.openxmlformats.org/drawingml/2006/main" name="2_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a:latin typeface="Segoe UI" panose="020B0502040204020203" pitchFamily="34" charset="0"/>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4" id="{B038A172-A0A5-4D1A-B4C0-0D16E60B4118}" vid="{150213DF-6F91-4890-93AB-AFD4E3AF3167}"/>
    </a:ext>
  </a:ext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【修正中】当社取り組み紹介資料_v2</Template>
  <TotalTime>43684</TotalTime>
  <Words>2106</Words>
  <Application>Microsoft Office PowerPoint</Application>
  <PresentationFormat>A4 210 x 297 mm</PresentationFormat>
  <Paragraphs>538</Paragraphs>
  <Slides>12</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3</vt:i4>
      </vt:variant>
      <vt:variant>
        <vt:lpstr>スライド タイトル</vt:lpstr>
      </vt:variant>
      <vt:variant>
        <vt:i4>12</vt:i4>
      </vt:variant>
    </vt:vector>
  </HeadingPairs>
  <TitlesOfParts>
    <vt:vector size="27" baseType="lpstr">
      <vt:lpstr>HGPGothicE</vt:lpstr>
      <vt:lpstr>HGPGothicE</vt:lpstr>
      <vt:lpstr>HGP創英角ｺﾞｼｯｸUB</vt:lpstr>
      <vt:lpstr>Meiryo UI</vt:lpstr>
      <vt:lpstr>MS PGothic</vt:lpstr>
      <vt:lpstr>メイリオ</vt:lpstr>
      <vt:lpstr>Yu Gothic</vt:lpstr>
      <vt:lpstr>Yu Gothic</vt:lpstr>
      <vt:lpstr>Arial</vt:lpstr>
      <vt:lpstr>Century Gothic</vt:lpstr>
      <vt:lpstr>Segoe UI</vt:lpstr>
      <vt:lpstr>Wingdings</vt:lpstr>
      <vt:lpstr>プレゼンテーションテンプレート2017</vt:lpstr>
      <vt:lpstr>1_プレゼンテーションテンプレート2017</vt:lpstr>
      <vt:lpstr>2_プレゼンテーションテンプレート2017</vt:lpstr>
      <vt:lpstr>PowerPoint プレゼンテーション</vt:lpstr>
      <vt:lpstr>アジェンダ</vt:lpstr>
      <vt:lpstr>MMLファイルの同一UIDのデータ取込仕様</vt:lpstr>
      <vt:lpstr>医療機関ごとのUIDの採番パターン</vt:lpstr>
      <vt:lpstr>現行仕様での問題点と改修案</vt:lpstr>
      <vt:lpstr>改修案を適用した際の懸念事項（1/2）</vt:lpstr>
      <vt:lpstr>改修案を適用した際の懸念事項（2/2）</vt:lpstr>
      <vt:lpstr>影響調査結果</vt:lpstr>
      <vt:lpstr>黒田先生と合意させていただきたい事項</vt:lpstr>
      <vt:lpstr>【参考】本番環境データ影響調査結果_患者別</vt:lpstr>
      <vt:lpstr>【参考】本番環境データ影響調査結果_施設別</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関根　志光</dc:creator>
  <cp:lastModifiedBy>緒方　一幸</cp:lastModifiedBy>
  <cp:revision>2250</cp:revision>
  <cp:lastPrinted>2016-10-11T04:40:04Z</cp:lastPrinted>
  <dcterms:created xsi:type="dcterms:W3CDTF">2018-06-16T03:16:55Z</dcterms:created>
  <dcterms:modified xsi:type="dcterms:W3CDTF">2023-09-26T10:20:29Z</dcterms:modified>
  <cp:version>1.4</cp:version>
</cp:coreProperties>
</file>