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739" r:id="rId2"/>
    <p:sldMasterId id="2147483745" r:id="rId3"/>
  </p:sldMasterIdLst>
  <p:notesMasterIdLst>
    <p:notesMasterId r:id="rId41"/>
  </p:notesMasterIdLst>
  <p:handoutMasterIdLst>
    <p:handoutMasterId r:id="rId42"/>
  </p:handoutMasterIdLst>
  <p:sldIdLst>
    <p:sldId id="272" r:id="rId4"/>
    <p:sldId id="443" r:id="rId5"/>
    <p:sldId id="537" r:id="rId6"/>
    <p:sldId id="589" r:id="rId7"/>
    <p:sldId id="590" r:id="rId8"/>
    <p:sldId id="591" r:id="rId9"/>
    <p:sldId id="592" r:id="rId10"/>
    <p:sldId id="593" r:id="rId11"/>
    <p:sldId id="597" r:id="rId12"/>
    <p:sldId id="531" r:id="rId13"/>
    <p:sldId id="559" r:id="rId14"/>
    <p:sldId id="596" r:id="rId15"/>
    <p:sldId id="570" r:id="rId16"/>
    <p:sldId id="469" r:id="rId17"/>
    <p:sldId id="563" r:id="rId18"/>
    <p:sldId id="565" r:id="rId19"/>
    <p:sldId id="566" r:id="rId20"/>
    <p:sldId id="567" r:id="rId21"/>
    <p:sldId id="598" r:id="rId22"/>
    <p:sldId id="601" r:id="rId23"/>
    <p:sldId id="602" r:id="rId24"/>
    <p:sldId id="603" r:id="rId25"/>
    <p:sldId id="528" r:id="rId26"/>
    <p:sldId id="542" r:id="rId27"/>
    <p:sldId id="575" r:id="rId28"/>
    <p:sldId id="573" r:id="rId29"/>
    <p:sldId id="574" r:id="rId30"/>
    <p:sldId id="576" r:id="rId31"/>
    <p:sldId id="578" r:id="rId32"/>
    <p:sldId id="579" r:id="rId33"/>
    <p:sldId id="580" r:id="rId34"/>
    <p:sldId id="581" r:id="rId35"/>
    <p:sldId id="582" r:id="rId36"/>
    <p:sldId id="584" r:id="rId37"/>
    <p:sldId id="585" r:id="rId38"/>
    <p:sldId id="587" r:id="rId39"/>
    <p:sldId id="471" r:id="rId40"/>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渡邉　麻理恵" initials="渡邉　麻理恵" lastIdx="1" clrIdx="1">
    <p:extLst>
      <p:ext uri="{19B8F6BF-5375-455C-9EA6-DF929625EA0E}">
        <p15:presenceInfo xmlns:p15="http://schemas.microsoft.com/office/powerpoint/2012/main" userId="S-1-5-21-2710335091-2111787278-3095516345-39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D9D9"/>
    <a:srgbClr val="000000"/>
    <a:srgbClr val="00CC00"/>
    <a:srgbClr val="FFFFFF"/>
    <a:srgbClr val="FFCCFF"/>
    <a:srgbClr val="F0D6E6"/>
    <a:srgbClr val="40404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68" autoAdjust="0"/>
    <p:restoredTop sz="94464" autoAdjust="0"/>
  </p:normalViewPr>
  <p:slideViewPr>
    <p:cSldViewPr snapToGrid="0" snapToObjects="1">
      <p:cViewPr varScale="1">
        <p:scale>
          <a:sx n="112" d="100"/>
          <a:sy n="112" d="100"/>
        </p:scale>
        <p:origin x="360" y="108"/>
      </p:cViewPr>
      <p:guideLst>
        <p:guide orient="horz" pos="4247"/>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dirty="0"/>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2023/7/14</a:t>
            </a:fld>
            <a:endParaRPr kumimoji="1" lang="ja-JP" altLang="en-US" dirty="0"/>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dirty="0"/>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9" name="TextBox 12"/>
          <p:cNvSpPr txBox="1"/>
          <p:nvPr userDrawn="1"/>
        </p:nvSpPr>
        <p:spPr>
          <a:xfrm>
            <a:off x="8240964" y="672493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2019 NTT DATA Corporation</a:t>
            </a:r>
          </a:p>
        </p:txBody>
      </p:sp>
      <p:pic>
        <p:nvPicPr>
          <p:cNvPr id="16" name="図 15">
            <a:extLst>
              <a:ext uri="{FF2B5EF4-FFF2-40B4-BE49-F238E27FC236}">
                <a16:creationId xmlns:a16="http://schemas.microsoft.com/office/drawing/2014/main" id="{A6EF1438-A6A8-4043-BCC5-578DDA07008A}"/>
              </a:ext>
            </a:extLst>
          </p:cNvPr>
          <p:cNvPicPr>
            <a:picLocks noChangeAspect="1"/>
          </p:cNvPicPr>
          <p:nvPr userDrawn="1"/>
        </p:nvPicPr>
        <p:blipFill>
          <a:blip r:embed="rId2"/>
          <a:stretch>
            <a:fillRect/>
          </a:stretch>
        </p:blipFill>
        <p:spPr>
          <a:xfrm>
            <a:off x="7064356" y="255007"/>
            <a:ext cx="2631600" cy="901567"/>
          </a:xfrm>
          <a:prstGeom prst="rect">
            <a:avLst/>
          </a:prstGeom>
        </p:spPr>
      </p:pic>
      <p:pic>
        <p:nvPicPr>
          <p:cNvPr id="10" name="図 9"/>
          <p:cNvPicPr>
            <a:picLocks noChangeAspect="1"/>
          </p:cNvPicPr>
          <p:nvPr userDrawn="1"/>
        </p:nvPicPr>
        <p:blipFill rotWithShape="1">
          <a:blip r:embed="rId3" cstate="email">
            <a:extLst>
              <a:ext uri="{28A0092B-C50C-407E-A947-70E740481C1C}">
                <a14:useLocalDpi xmlns:a14="http://schemas.microsoft.com/office/drawing/2010/main"/>
              </a:ext>
            </a:extLst>
          </a:blip>
          <a:srcRect r="16666" b="7652"/>
          <a:stretch/>
        </p:blipFill>
        <p:spPr>
          <a:xfrm>
            <a:off x="6411" y="-15044"/>
            <a:ext cx="9899590" cy="5568519"/>
          </a:xfrm>
          <a:prstGeom prst="rect">
            <a:avLst/>
          </a:prstGeom>
        </p:spPr>
      </p:pic>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40250"/>
            <a:ext cx="3575998" cy="6436801"/>
          </a:xfrm>
          <a:prstGeom prst="rect">
            <a:avLst/>
          </a:prstGeom>
        </p:spPr>
      </p:pic>
      <p:sp>
        <p:nvSpPr>
          <p:cNvPr id="17" name="正方形/長方形 16"/>
          <p:cNvSpPr/>
          <p:nvPr userDrawn="1"/>
        </p:nvSpPr>
        <p:spPr>
          <a:xfrm>
            <a:off x="2144994" y="4734370"/>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9" name="正方形/長方形 18"/>
          <p:cNvSpPr/>
          <p:nvPr userDrawn="1"/>
        </p:nvSpPr>
        <p:spPr>
          <a:xfrm>
            <a:off x="2151404" y="4681965"/>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20" name="図 19">
            <a:extLst>
              <a:ext uri="{FF2B5EF4-FFF2-40B4-BE49-F238E27FC236}">
                <a16:creationId xmlns:a16="http://schemas.microsoft.com/office/drawing/2014/main" id="{A6047BE2-75E4-8743-8BCD-19E0EC5A22EE}"/>
              </a:ext>
            </a:extLst>
          </p:cNvPr>
          <p:cNvPicPr>
            <a:picLocks noChangeAspect="1"/>
          </p:cNvPicPr>
          <p:nvPr userDrawn="1"/>
        </p:nvPicPr>
        <p:blipFill>
          <a:blip r:embed="rId5"/>
          <a:stretch>
            <a:fillRect/>
          </a:stretch>
        </p:blipFill>
        <p:spPr>
          <a:xfrm>
            <a:off x="7057945" y="91864"/>
            <a:ext cx="2635200" cy="902800"/>
          </a:xfrm>
          <a:prstGeom prst="rect">
            <a:avLst/>
          </a:prstGeom>
        </p:spPr>
      </p:pic>
      <p:sp>
        <p:nvSpPr>
          <p:cNvPr id="22" name="テキスト プレースホルダー 4"/>
          <p:cNvSpPr txBox="1">
            <a:spLocks/>
          </p:cNvSpPr>
          <p:nvPr userDrawn="1"/>
        </p:nvSpPr>
        <p:spPr>
          <a:xfrm>
            <a:off x="212477" y="157534"/>
            <a:ext cx="2730015" cy="570720"/>
          </a:xfrm>
          <a:prstGeom prst="rect">
            <a:avLst/>
          </a:prstGeom>
          <a:noFill/>
          <a:ln>
            <a:no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 報 種 別 ： 秘密</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会　 社　 名 ： </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NTTDATA</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情報所有者 ： </a:t>
            </a:r>
            <a:r>
              <a:rPr lang="ja-JP" altLang="en-US" sz="1000" b="1" dirty="0" smtClean="0">
                <a:solidFill>
                  <a:schemeClr val="tx1"/>
                </a:solidFill>
                <a:latin typeface="Meiryo UI" panose="020B0604030504040204" pitchFamily="50" charset="-128"/>
                <a:ea typeface="Meiryo UI" panose="020B0604030504040204" pitchFamily="50" charset="-128"/>
                <a:cs typeface="HGPGothicE" charset="-128"/>
              </a:rPr>
              <a:t>第四製造事業部</a:t>
            </a:r>
            <a:endParaRPr lang="ja-JP" altLang="en-US" sz="1000" b="1" dirty="0">
              <a:solidFill>
                <a:schemeClr val="tx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3308550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0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29215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cstate="screen">
            <a:duotone>
              <a:prstClr val="black"/>
              <a:schemeClr val="accent5">
                <a:lumMod val="20000"/>
                <a:lumOff val="80000"/>
                <a:tint val="45000"/>
                <a:satMod val="400000"/>
              </a:schemeClr>
            </a:duotone>
            <a:extLst>
              <a:ext uri="{28A0092B-C50C-407E-A947-70E740481C1C}">
                <a14:useLocalDpi xmlns:a14="http://schemas.microsoft.com/office/drawing/2010/main"/>
              </a:ext>
            </a:extLst>
          </a:blip>
          <a:srcRect/>
          <a:stretch/>
        </p:blipFill>
        <p:spPr>
          <a:xfrm>
            <a:off x="-1" y="-18423"/>
            <a:ext cx="9921553" cy="6876425"/>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1" i="0" baseline="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a:t>［タイトル（</a:t>
            </a:r>
            <a:r>
              <a:rPr lang="en-US" altLang="ja-JP" dirty="0"/>
              <a:t>1〜3</a:t>
            </a:r>
            <a:r>
              <a:rPr lang="ja-JP" altLang="en-US" dirty="0"/>
              <a:t>行）］</a:t>
            </a:r>
          </a:p>
        </p:txBody>
      </p:sp>
      <p:sp>
        <p:nvSpPr>
          <p:cNvPr id="1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1433" y="476672"/>
            <a:ext cx="2424490" cy="936000"/>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1695523939"/>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5"/>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kumimoji="1" lang="ja-JP" altLang="en-US" sz="2400" b="1" i="0" kern="1200" baseline="0" dirty="0" smtClean="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lvl="0" indent="0" algn="l" defTabSz="484862" rtl="0" eaLnBrk="1" fontAlgn="ctr" hangingPunct="1">
              <a:spcBef>
                <a:spcPts val="0"/>
              </a:spcBef>
              <a:spcAft>
                <a:spcPct val="0"/>
              </a:spcAft>
              <a:buFont typeface="Arial" pitchFamily="34" charset="0"/>
              <a:buNone/>
            </a:pPr>
            <a:r>
              <a:rPr lang="ja-JP" altLang="en-US" dirty="0"/>
              <a:t>［タイトル（</a:t>
            </a:r>
            <a:r>
              <a:rPr lang="en-US" altLang="ja-JP" dirty="0"/>
              <a:t>1〜3</a:t>
            </a:r>
            <a:r>
              <a:rPr lang="ja-JP" altLang="en-US" dirty="0"/>
              <a:t>行）］</a:t>
            </a:r>
          </a:p>
        </p:txBody>
      </p:sp>
      <p:sp>
        <p:nvSpPr>
          <p:cNvPr id="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kumimoji="1" lang="ja-JP" altLang="en-US" sz="1800" b="0" i="0" kern="1200" baseline="0" dirty="0" smtClean="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sp>
        <p:nvSpPr>
          <p:cNvPr id="9" name="TextBox 12"/>
          <p:cNvSpPr txBox="1"/>
          <p:nvPr userDrawn="1"/>
        </p:nvSpPr>
        <p:spPr>
          <a:xfrm>
            <a:off x="7683304" y="6721749"/>
            <a:ext cx="216637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t>© 2023 NTT DATA Corporation</a:t>
            </a:r>
          </a:p>
        </p:txBody>
      </p:sp>
      <p:pic>
        <p:nvPicPr>
          <p:cNvPr id="12" name="図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5503" y="421201"/>
            <a:ext cx="2110154" cy="603885"/>
          </a:xfrm>
          <a:prstGeom prst="rect">
            <a:avLst/>
          </a:prstGeom>
        </p:spPr>
      </p:pic>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spTree>
    <p:extLst>
      <p:ext uri="{BB962C8B-B14F-4D97-AF65-F5344CB8AC3E}">
        <p14:creationId xmlns:p14="http://schemas.microsoft.com/office/powerpoint/2010/main" val="192267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400110"/>
          </a:xfrm>
          <a:prstGeom prst="rect">
            <a:avLst/>
          </a:prstGeom>
        </p:spPr>
        <p:txBody>
          <a:bodyPr lIns="183600" rIns="183600">
            <a:spAutoFit/>
          </a:bodyPr>
          <a:lstStyle>
            <a:lvl1pPr marL="457200" indent="-457200" fontAlgn="ctr">
              <a:spcBef>
                <a:spcPts val="0"/>
              </a:spcBef>
              <a:spcAft>
                <a:spcPts val="0"/>
              </a:spcAft>
              <a:buFont typeface="+mj-lt"/>
              <a:buAutoNum type="arabicPeriod"/>
              <a:defRPr sz="2000" b="0" i="0" spc="100" baseline="0">
                <a:solidFill>
                  <a:schemeClr val="tx1"/>
                </a:solidFill>
                <a:latin typeface="Segoe UI" panose="020B0502040204020203" pitchFamily="34" charset="0"/>
                <a:ea typeface="Meiryo UI" panose="020B0604030504040204" pitchFamily="50"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sp>
        <p:nvSpPr>
          <p:cNvPr id="10" name="テキスト プレースホルダー 9"/>
          <p:cNvSpPr>
            <a:spLocks noGrp="1"/>
          </p:cNvSpPr>
          <p:nvPr>
            <p:ph type="body" sz="quarter" idx="10" hasCustomPrompt="1"/>
          </p:nvPr>
        </p:nvSpPr>
        <p:spPr>
          <a:xfrm>
            <a:off x="172188" y="1749"/>
            <a:ext cx="9578639" cy="690386"/>
          </a:xfrm>
          <a:prstGeom prst="rect">
            <a:avLst/>
          </a:prstGeom>
        </p:spPr>
        <p:txBody>
          <a:bodyPr anchor="ctr" anchorCtr="0">
            <a:normAutofit/>
          </a:bodyPr>
          <a:lstStyle>
            <a:lvl1pPr marL="0" indent="0">
              <a:buFontTx/>
              <a:buNone/>
              <a:defRPr kumimoji="1" lang="ja-JP" altLang="en-US" sz="2400" b="1" kern="1200" baseline="0"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［目次］</a:t>
            </a:r>
          </a:p>
        </p:txBody>
      </p:sp>
      <p:sp>
        <p:nvSpPr>
          <p:cNvPr id="12" name="TextBox 16"/>
          <p:cNvSpPr txBox="1"/>
          <p:nvPr/>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tx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tx1"/>
              </a:solidFill>
              <a:latin typeface="Century Gothic" panose="020B0502020202020204" pitchFamily="34" charset="0"/>
              <a:ea typeface="HGPGothicE" charset="-128"/>
              <a:cs typeface="HGPGothicE" charset="-128"/>
            </a:endParaRPr>
          </a:p>
        </p:txBody>
      </p:sp>
      <p:sp>
        <p:nvSpPr>
          <p:cNvPr id="14" name="TextBox 12"/>
          <p:cNvSpPr txBox="1"/>
          <p:nvPr/>
        </p:nvSpPr>
        <p:spPr>
          <a:xfrm>
            <a:off x="2080172" y="6658174"/>
            <a:ext cx="232676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solidFill>
                  <a:schemeClr val="tx1"/>
                </a:solidFill>
              </a:rPr>
              <a:t>© 2023 NTT DATA Corporation</a:t>
            </a:r>
          </a:p>
        </p:txBody>
      </p:sp>
      <p:sp>
        <p:nvSpPr>
          <p:cNvPr id="9" name="Rectangle 20"/>
          <p:cNvSpPr/>
          <p:nvPr userDrawn="1"/>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cxnSp>
        <p:nvCxnSpPr>
          <p:cNvPr id="13" name="直線コネクタ 12"/>
          <p:cNvCxnSpPr/>
          <p:nvPr userDrawn="1"/>
        </p:nvCxnSpPr>
        <p:spPr>
          <a:xfrm>
            <a:off x="225918" y="692134"/>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userDrawn="1"/>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80376" y="6504431"/>
            <a:ext cx="1070505" cy="295200"/>
          </a:xfrm>
          <a:prstGeom prst="rect">
            <a:avLst/>
          </a:prstGeom>
        </p:spPr>
      </p:pic>
    </p:spTree>
    <p:extLst>
      <p:ext uri="{BB962C8B-B14F-4D97-AF65-F5344CB8AC3E}">
        <p14:creationId xmlns:p14="http://schemas.microsoft.com/office/powerpoint/2010/main" val="3145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marL="0" indent="0" algn="ctr">
              <a:defRPr kumimoji="1" lang="ja-JP" altLang="en-US" sz="2400" b="1" kern="1200" baseline="0" dirty="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［中扉］</a:t>
            </a:r>
          </a:p>
        </p:txBody>
      </p:sp>
      <p:sp>
        <p:nvSpPr>
          <p:cNvPr id="13" name="TextBox 12"/>
          <p:cNvSpPr txBox="1"/>
          <p:nvPr/>
        </p:nvSpPr>
        <p:spPr>
          <a:xfrm>
            <a:off x="231285" y="6670560"/>
            <a:ext cx="230344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14"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72036" y="6503752"/>
            <a:ext cx="1087709" cy="296174"/>
          </a:xfrm>
          <a:prstGeom prst="rect">
            <a:avLst/>
          </a:prstGeom>
        </p:spPr>
      </p:pic>
    </p:spTree>
    <p:extLst>
      <p:ext uri="{BB962C8B-B14F-4D97-AF65-F5344CB8AC3E}">
        <p14:creationId xmlns:p14="http://schemas.microsoft.com/office/powerpoint/2010/main" val="35660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grayscl/>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4751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
        <p:nvSpPr>
          <p:cNvPr id="2" name="正方形/長方形 1"/>
          <p:cNvSpPr/>
          <p:nvPr userDrawn="1"/>
        </p:nvSpPr>
        <p:spPr>
          <a:xfrm>
            <a:off x="7545288" y="87042"/>
            <a:ext cx="2222826" cy="464503"/>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社保事業部受判資料抜粋</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計画会議分</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endPar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054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1"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p:nvSpPr>
        <p:spPr>
          <a:xfrm>
            <a:off x="231284" y="6670560"/>
            <a:ext cx="2225439"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8"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394" y="6503752"/>
            <a:ext cx="1178351" cy="296174"/>
          </a:xfrm>
          <a:prstGeom prst="rect">
            <a:avLst/>
          </a:prstGeom>
        </p:spPr>
      </p:pic>
    </p:spTree>
    <p:extLst>
      <p:ext uri="{BB962C8B-B14F-4D97-AF65-F5344CB8AC3E}">
        <p14:creationId xmlns:p14="http://schemas.microsoft.com/office/powerpoint/2010/main" val="387958141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9A2B2F6D-705F-4251-969F-C7502713D97B}"/>
              </a:ext>
            </a:extLst>
          </p:cNvPr>
          <p:cNvSpPr>
            <a:spLocks noGrp="1"/>
          </p:cNvSpPr>
          <p:nvPr>
            <p:ph type="body" sz="quarter" idx="11" hasCustomPrompt="1"/>
          </p:nvPr>
        </p:nvSpPr>
        <p:spPr>
          <a:xfrm>
            <a:off x="2144713" y="908049"/>
            <a:ext cx="7272000" cy="5544000"/>
          </a:xfrm>
          <a:prstGeom prst="rect">
            <a:avLst/>
          </a:prstGeom>
        </p:spPr>
        <p:txBody>
          <a:bodyPr/>
          <a:lstStyle>
            <a:lvl1pPr marL="457200" indent="-457200">
              <a:buFont typeface="+mj-lt"/>
              <a:buAutoNum type="arabicPeriod"/>
              <a:defRPr sz="2000"/>
            </a:lvl1pPr>
            <a:lvl2pPr>
              <a:defRPr sz="2000"/>
            </a:lvl2pPr>
            <a:lvl3pPr>
              <a:defRPr sz="2000"/>
            </a:lvl3pPr>
            <a:lvl4pPr>
              <a:defRPr sz="2000"/>
            </a:lvl4pPr>
            <a:lvl5pPr>
              <a:defRPr sz="2000"/>
            </a:lvl5pPr>
          </a:lstStyle>
          <a:p>
            <a:pPr lvl="0"/>
            <a:r>
              <a:rPr kumimoji="1" lang="ja-JP" altLang="en-US" dirty="0"/>
              <a:t>目次の入力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
        <p:nvSpPr>
          <p:cNvPr id="15" name="タイトル 1"/>
          <p:cNvSpPr>
            <a:spLocks noGrp="1"/>
          </p:cNvSpPr>
          <p:nvPr>
            <p:ph type="title" hasCustomPrompt="1"/>
          </p:nvPr>
        </p:nvSpPr>
        <p:spPr>
          <a:xfrm>
            <a:off x="172186" y="1747"/>
            <a:ext cx="9578639" cy="730799"/>
          </a:xfrm>
          <a:prstGeom prst="rect">
            <a:avLst/>
          </a:prstGeom>
        </p:spPr>
        <p:txBody>
          <a:bodyPr anchor="ctr" anchorCtr="0">
            <a:normAutofit/>
          </a:bodyPr>
          <a:lstStyle>
            <a:lvl1pPr>
              <a:defRPr lang="ja-JP" altLang="en-US" sz="2400" spc="0" dirty="0" smtClean="0">
                <a:solidFill>
                  <a:schemeClr val="tx1"/>
                </a:solidFill>
                <a:latin typeface="+mj-ea"/>
                <a:ea typeface="+mj-ea"/>
                <a:cs typeface="Arial"/>
              </a:defRPr>
            </a:lvl1pPr>
          </a:lstStyle>
          <a:p>
            <a:pPr marL="226468" marR="0" lvl="0" indent="-226468" defTabSz="609555" latinLnBrk="0">
              <a:lnSpc>
                <a:spcPct val="100000"/>
              </a:lnSpc>
              <a:spcBef>
                <a:spcPct val="20000"/>
              </a:spcBef>
              <a:buClrTx/>
              <a:buSzTx/>
              <a:buFont typeface="Arial" pitchFamily="34" charset="0"/>
              <a:buNone/>
              <a:tabLst/>
            </a:pPr>
            <a:r>
              <a:rPr kumimoji="1" lang="ja-JP" altLang="en-US" dirty="0"/>
              <a:t>［目次］</a:t>
            </a:r>
          </a:p>
        </p:txBody>
      </p:sp>
      <p:sp>
        <p:nvSpPr>
          <p:cNvPr id="10"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sp>
        <p:nvSpPr>
          <p:cNvPr id="8" name="TextBox 12"/>
          <p:cNvSpPr txBox="1"/>
          <p:nvPr/>
        </p:nvSpPr>
        <p:spPr>
          <a:xfrm>
            <a:off x="7293260" y="6580946"/>
            <a:ext cx="2457568"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solidFill>
                  <a:schemeClr val="tx1"/>
                </a:solidFill>
              </a:rPr>
              <a:t>© 2023 NTT DATA Corporation</a:t>
            </a:r>
          </a:p>
        </p:txBody>
      </p:sp>
      <p:pic>
        <p:nvPicPr>
          <p:cNvPr id="5" name="図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2551" y="2976092"/>
            <a:ext cx="3320898" cy="950376"/>
          </a:xfrm>
          <a:prstGeom prst="rect">
            <a:avLst/>
          </a:prstGeom>
        </p:spPr>
      </p:pic>
      <p:pic>
        <p:nvPicPr>
          <p:cNvPr id="6" name="図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spTree>
    <p:extLst>
      <p:ext uri="{BB962C8B-B14F-4D97-AF65-F5344CB8AC3E}">
        <p14:creationId xmlns:p14="http://schemas.microsoft.com/office/powerpoint/2010/main" val="182586467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297366" y="0"/>
            <a:ext cx="8006575" cy="404664"/>
          </a:xfrm>
          <a:prstGeom prst="rect">
            <a:avLst/>
          </a:prstGeom>
        </p:spPr>
        <p:txBody>
          <a:bodyPr anchor="ctr"/>
          <a:lstStyle>
            <a:lvl1pPr>
              <a:defRPr sz="2400" b="1">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02274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90029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43858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14400"/>
            <a:endParaRPr lang="en-US" sz="1800"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473472" y="721271"/>
            <a:ext cx="8944148" cy="5256410"/>
          </a:xfrm>
          <a:prstGeom prst="rect">
            <a:avLst/>
          </a:prstGeom>
        </p:spPr>
        <p:txBody>
          <a:bodyPr lIns="90000"/>
          <a:lstStyle>
            <a:lvl1pPr marL="0" indent="0" fontAlgn="ctr">
              <a:spcBef>
                <a:spcPts val="0"/>
              </a:spcBef>
              <a:buFont typeface="Arial" charset="0"/>
              <a:buNone/>
              <a:defRPr sz="18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2171783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52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3039088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2449563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870758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0204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
        <p:nvSpPr>
          <p:cNvPr id="9" name="TextBox 12"/>
          <p:cNvSpPr txBox="1"/>
          <p:nvPr userDrawn="1"/>
        </p:nvSpPr>
        <p:spPr>
          <a:xfrm>
            <a:off x="231285"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149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タイトルとコンテンツB">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userDrawn="1"/>
        </p:nvSpPr>
        <p:spPr>
          <a:xfrm>
            <a:off x="-3368" y="-2"/>
            <a:ext cx="2869021" cy="687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val="0"/>
              </a:ext>
            </a:extLst>
          </a:blip>
          <a:srcRect r="9015"/>
          <a:stretch/>
        </p:blipFill>
        <p:spPr>
          <a:xfrm>
            <a:off x="495754" y="-3"/>
            <a:ext cx="9411690" cy="6879601"/>
          </a:xfrm>
          <a:prstGeom prst="rect">
            <a:avLst/>
          </a:prstGeom>
        </p:spPr>
      </p:pic>
      <p:sp>
        <p:nvSpPr>
          <p:cNvPr id="2" name="正方形/長方形 1"/>
          <p:cNvSpPr/>
          <p:nvPr userDrawn="1"/>
        </p:nvSpPr>
        <p:spPr>
          <a:xfrm>
            <a:off x="9524" y="-1"/>
            <a:ext cx="9897920" cy="6879030"/>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3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6ACBF3F-D8C8-49E5-AED6-9B2012FC0A11}"/>
              </a:ext>
            </a:extLst>
          </p:cNvPr>
          <p:cNvSpPr>
            <a:spLocks noGrp="1"/>
          </p:cNvSpPr>
          <p:nvPr>
            <p:ph type="body" sz="quarter" idx="11" hasCustomPrompt="1"/>
          </p:nvPr>
        </p:nvSpPr>
        <p:spPr>
          <a:xfrm>
            <a:off x="471488" y="908050"/>
            <a:ext cx="89460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3051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userDrawn="1"/>
        </p:nvSpPr>
        <p:spPr>
          <a:xfrm>
            <a:off x="8147538"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pic>
        <p:nvPicPr>
          <p:cNvPr id="9" name="図 8">
            <a:extLst>
              <a:ext uri="{FF2B5EF4-FFF2-40B4-BE49-F238E27FC236}">
                <a16:creationId xmlns:a16="http://schemas.microsoft.com/office/drawing/2014/main" id="{ACADA7E2-D9D3-BC40-8FC4-799425A0472E}"/>
              </a:ext>
            </a:extLst>
          </p:cNvPr>
          <p:cNvPicPr>
            <a:picLocks noChangeAspect="1"/>
          </p:cNvPicPr>
          <p:nvPr userDrawn="1"/>
        </p:nvPicPr>
        <p:blipFill>
          <a:blip r:embed="rId3"/>
          <a:stretch>
            <a:fillRect/>
          </a:stretch>
        </p:blipFill>
        <p:spPr>
          <a:xfrm>
            <a:off x="2890200" y="2715950"/>
            <a:ext cx="4125600" cy="141340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28689" y="658906"/>
            <a:ext cx="8023860" cy="819374"/>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spcBef>
                <a:spcPts val="979"/>
              </a:spcBef>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3D4865-51F0-4330-A8F5-306148EB4590}" type="datetime1">
              <a:rPr lang="en-US" altLang="ja-JP"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854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5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pic>
        <p:nvPicPr>
          <p:cNvPr id="4" name="図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859" y="-18423"/>
            <a:ext cx="9982200" cy="6876425"/>
          </a:xfrm>
          <a:prstGeom prst="rect">
            <a:avLst/>
          </a:prstGeom>
        </p:spPr>
      </p:pic>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032" y="2713166"/>
            <a:ext cx="3708400" cy="1431668"/>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32662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タイトルとコンテンツB">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6" name="図 15"/>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10" name="TextBox 12"/>
          <p:cNvSpPr txBox="1"/>
          <p:nvPr userDrawn="1"/>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9"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683" r:id="rId2"/>
    <p:sldLayoutId id="2147483688" r:id="rId3"/>
    <p:sldLayoutId id="2147483693" r:id="rId4"/>
    <p:sldLayoutId id="2147483695" r:id="rId5"/>
    <p:sldLayoutId id="2147483766" r:id="rId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7"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5552" y="-8384"/>
            <a:ext cx="9970263" cy="6876000"/>
          </a:xfrm>
          <a:prstGeom prst="rect">
            <a:avLst/>
          </a:prstGeom>
        </p:spPr>
      </p:pic>
      <p:sp>
        <p:nvSpPr>
          <p:cNvPr id="13" name="TextBox 16"/>
          <p:cNvSpPr txBox="1"/>
          <p:nvPr userDrawn="1"/>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bg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bg1"/>
              </a:solidFill>
              <a:latin typeface="Century Gothic" panose="020B0502020202020204" pitchFamily="34" charset="0"/>
              <a:ea typeface="HGPGothicE" charset="-128"/>
              <a:cs typeface="HGPGothicE" charset="-128"/>
            </a:endParaRPr>
          </a:p>
        </p:txBody>
      </p:sp>
    </p:spTree>
    <p:extLst>
      <p:ext uri="{BB962C8B-B14F-4D97-AF65-F5344CB8AC3E}">
        <p14:creationId xmlns:p14="http://schemas.microsoft.com/office/powerpoint/2010/main" val="36511719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576141"/>
            <a:ext cx="9906000" cy="28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12"/>
          <p:cNvSpPr txBox="1"/>
          <p:nvPr/>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1" name="TextBox 16"/>
          <p:cNvSpPr txBox="1"/>
          <p:nvPr/>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9" name="図 8"/>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366219744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207568" y="4771199"/>
            <a:ext cx="6703519" cy="988424"/>
          </a:xfrm>
          <a:prstGeom prst="rect">
            <a:avLst/>
          </a:prstGeom>
        </p:spPr>
        <p:txBody>
          <a:bodyPr anchor="ctr"/>
          <a:lst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a:lstStyle>
          <a:p>
            <a:r>
              <a:rPr lang="en-US" altLang="ja-JP" sz="2800" b="1" dirty="0">
                <a:solidFill>
                  <a:schemeClr val="bg1"/>
                </a:solidFill>
                <a:latin typeface="Meiryo UI" panose="020B0604030504040204" pitchFamily="50" charset="-128"/>
                <a:ea typeface="Meiryo UI" panose="020B0604030504040204" pitchFamily="50" charset="-128"/>
              </a:rPr>
              <a:t>DB</a:t>
            </a:r>
            <a:r>
              <a:rPr lang="ja-JP" altLang="en-US" sz="2800" b="1" dirty="0">
                <a:solidFill>
                  <a:schemeClr val="bg1"/>
                </a:solidFill>
                <a:latin typeface="Meiryo UI" panose="020B0604030504040204" pitchFamily="50" charset="-128"/>
                <a:ea typeface="Meiryo UI" panose="020B0604030504040204" pitchFamily="50" charset="-128"/>
              </a:rPr>
              <a:t>分割に伴う</a:t>
            </a:r>
            <a:r>
              <a:rPr lang="ja-JP" altLang="en-US" sz="2800" b="1" dirty="0" smtClean="0">
                <a:solidFill>
                  <a:schemeClr val="bg1"/>
                </a:solidFill>
                <a:latin typeface="Meiryo UI" panose="020B0604030504040204" pitchFamily="50" charset="-128"/>
                <a:ea typeface="Meiryo UI" panose="020B0604030504040204" pitchFamily="50" charset="-128"/>
              </a:rPr>
              <a:t>改修（本対応）</a:t>
            </a:r>
            <a:endParaRPr lang="en-US" altLang="ja-JP" sz="2800" b="1" dirty="0" smtClean="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931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に</a:t>
            </a:r>
            <a:r>
              <a:rPr lang="ja-JP" altLang="en-US" sz="1800" b="1" dirty="0" smtClean="0">
                <a:latin typeface="Meiryo UI" panose="020B0604030504040204" pitchFamily="50" charset="-128"/>
                <a:ea typeface="Meiryo UI" panose="020B0604030504040204" pitchFamily="50" charset="-128"/>
              </a:rPr>
              <a:t>おける妥当性確認フロー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a:t>
            </a:r>
            <a:r>
              <a:rPr lang="ja-JP" altLang="en-US" dirty="0">
                <a:latin typeface="Meiryo UI" panose="020B0604030504040204" pitchFamily="50" charset="-128"/>
                <a:ea typeface="Meiryo UI" panose="020B0604030504040204" pitchFamily="50" charset="-128"/>
              </a:rPr>
              <a:t>おける受託領域から認定</a:t>
            </a:r>
            <a:r>
              <a:rPr lang="ja-JP" altLang="en-US" dirty="0" smtClean="0">
                <a:latin typeface="Meiryo UI" panose="020B0604030504040204" pitchFamily="50" charset="-128"/>
                <a:ea typeface="Meiryo UI" panose="020B0604030504040204" pitchFamily="50" charset="-128"/>
              </a:rPr>
              <a:t>領域へのデータ反映に伴うオプトアウト</a:t>
            </a:r>
            <a:r>
              <a:rPr lang="ja-JP" altLang="en-US" dirty="0">
                <a:latin typeface="Meiryo UI" panose="020B0604030504040204" pitchFamily="50" charset="-128"/>
                <a:ea typeface="Meiryo UI" panose="020B0604030504040204" pitchFamily="50" charset="-128"/>
              </a:rPr>
              <a:t>対象患者および未通知患者の情報が含まれていない</a:t>
            </a:r>
            <a:r>
              <a:rPr lang="ja-JP" altLang="en-US" dirty="0" smtClean="0">
                <a:latin typeface="Meiryo UI" panose="020B0604030504040204" pitchFamily="50" charset="-128"/>
                <a:ea typeface="Meiryo UI" panose="020B0604030504040204" pitchFamily="50" charset="-128"/>
              </a:rPr>
              <a:t>ことの妥当性</a:t>
            </a:r>
            <a:r>
              <a:rPr lang="ja-JP" altLang="en-US" dirty="0">
                <a:latin typeface="Meiryo UI" panose="020B0604030504040204" pitchFamily="50" charset="-128"/>
                <a:ea typeface="Meiryo UI" panose="020B0604030504040204" pitchFamily="50" charset="-128"/>
              </a:rPr>
              <a:t>確認</a:t>
            </a:r>
            <a:r>
              <a:rPr lang="ja-JP" altLang="en-US" dirty="0" smtClean="0">
                <a:latin typeface="Meiryo UI" panose="020B0604030504040204" pitchFamily="50" charset="-128"/>
                <a:ea typeface="Meiryo UI" panose="020B0604030504040204" pitchFamily="50" charset="-128"/>
              </a:rPr>
              <a:t>は、受入時と取込後に実施している。</a:t>
            </a:r>
            <a:endParaRPr lang="en-US" altLang="ja-JP" dirty="0" smtClean="0">
              <a:latin typeface="Meiryo UI" panose="020B0604030504040204" pitchFamily="50" charset="-128"/>
              <a:ea typeface="Meiryo UI" panose="020B0604030504040204" pitchFamily="50" charset="-128"/>
            </a:endParaRPr>
          </a:p>
        </p:txBody>
      </p:sp>
      <p:cxnSp>
        <p:nvCxnSpPr>
          <p:cNvPr id="299" name="直線コネクタ 298">
            <a:extLst>
              <a:ext uri="{FF2B5EF4-FFF2-40B4-BE49-F238E27FC236}">
                <a16:creationId xmlns:a16="http://schemas.microsoft.com/office/drawing/2014/main" id="{6B05B1CA-7A74-0C47-C6C3-7FDD7B1AC2EB}"/>
              </a:ext>
            </a:extLst>
          </p:cNvPr>
          <p:cNvCxnSpPr>
            <a:cxnSpLocks/>
          </p:cNvCxnSpPr>
          <p:nvPr/>
        </p:nvCxnSpPr>
        <p:spPr>
          <a:xfrm>
            <a:off x="6019505" y="1567705"/>
            <a:ext cx="0" cy="3191685"/>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0A2893D4-345B-ED75-2FA3-614F145BE27A}"/>
              </a:ext>
            </a:extLst>
          </p:cNvPr>
          <p:cNvCxnSpPr>
            <a:cxnSpLocks/>
          </p:cNvCxnSpPr>
          <p:nvPr/>
        </p:nvCxnSpPr>
        <p:spPr>
          <a:xfrm>
            <a:off x="8725131" y="1570912"/>
            <a:ext cx="0" cy="2885211"/>
          </a:xfrm>
          <a:prstGeom prst="line">
            <a:avLst/>
          </a:prstGeom>
          <a:noFill/>
          <a:ln w="9525" cap="flat" cmpd="sng" algn="ctr">
            <a:solidFill>
              <a:srgbClr val="C2CEE6">
                <a:lumMod val="50000"/>
              </a:srgbClr>
            </a:solidFill>
            <a:prstDash val="solid"/>
          </a:ln>
          <a:effectLst/>
        </p:spPr>
      </p:cxnSp>
      <p:sp>
        <p:nvSpPr>
          <p:cNvPr id="302" name="正方形/長方形 301">
            <a:extLst>
              <a:ext uri="{FF2B5EF4-FFF2-40B4-BE49-F238E27FC236}">
                <a16:creationId xmlns:a16="http://schemas.microsoft.com/office/drawing/2014/main" id="{EC85695F-29CA-E0C8-2D35-67497B9E6451}"/>
              </a:ext>
            </a:extLst>
          </p:cNvPr>
          <p:cNvSpPr/>
          <p:nvPr/>
        </p:nvSpPr>
        <p:spPr>
          <a:xfrm>
            <a:off x="393697" y="2263805"/>
            <a:ext cx="275591" cy="2192318"/>
          </a:xfrm>
          <a:prstGeom prst="rect">
            <a:avLst/>
          </a:prstGeom>
          <a:solidFill>
            <a:srgbClr val="4D4D4D"/>
          </a:solidFill>
          <a:ln w="9525" cap="flat" cmpd="sng" algn="ctr">
            <a:noFill/>
            <a:prstDash val="solid"/>
          </a:ln>
          <a:effectLst/>
        </p:spPr>
        <p:txBody>
          <a:bodyPr vert="eaVert" lIns="85809" tIns="42904" rIns="85809" bIns="42904" rtlCol="0" anchor="ctr"/>
          <a:lstStyle/>
          <a:p>
            <a:pPr algn="ctr" defTabSz="427549">
              <a:defRPr/>
            </a:pPr>
            <a:r>
              <a:rPr lang="ja-JP" altLang="en-US" sz="1175" kern="0" dirty="0">
                <a:solidFill>
                  <a:srgbClr val="FFFFFF"/>
                </a:solidFill>
                <a:latin typeface="Meiryo UI" panose="020B0604030504040204" pitchFamily="50" charset="-128"/>
                <a:ea typeface="Meiryo UI" panose="020B0604030504040204" pitchFamily="50" charset="-128"/>
                <a:cs typeface="メイリオ" panose="020B0604030504040204" pitchFamily="50" charset="-128"/>
              </a:rPr>
              <a:t>処理の流れ</a:t>
            </a:r>
            <a:endParaRPr lang="en-US" altLang="ja-JP" sz="1175" kern="0" dirty="0">
              <a:solidFill>
                <a:srgbClr val="FFFFFF"/>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03" name="正方形/長方形 302">
            <a:extLst>
              <a:ext uri="{FF2B5EF4-FFF2-40B4-BE49-F238E27FC236}">
                <a16:creationId xmlns:a16="http://schemas.microsoft.com/office/drawing/2014/main" id="{3F25B7BE-9EF4-42D9-C6F1-2FDE34EC82F0}"/>
              </a:ext>
            </a:extLst>
          </p:cNvPr>
          <p:cNvSpPr/>
          <p:nvPr/>
        </p:nvSpPr>
        <p:spPr>
          <a:xfrm>
            <a:off x="6020773" y="1925465"/>
            <a:ext cx="2672469"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認定医療情報</a:t>
            </a:r>
            <a:r>
              <a:rPr lang="ja-JP" altLang="en-US" sz="1175" b="1" kern="0" dirty="0">
                <a:latin typeface="Meiryo UI" panose="020B0604030504040204" pitchFamily="50" charset="-128"/>
                <a:ea typeface="Meiryo UI" panose="020B0604030504040204" pitchFamily="50" charset="-128"/>
              </a:rPr>
              <a:t>等取</a:t>
            </a:r>
            <a:r>
              <a:rPr lang="ja-JP" altLang="en-US" sz="1175" b="1" kern="0" dirty="0">
                <a:solidFill>
                  <a:srgbClr val="404040"/>
                </a:solidFill>
                <a:latin typeface="Meiryo UI" panose="020B0604030504040204" pitchFamily="50" charset="-128"/>
                <a:ea typeface="Meiryo UI" panose="020B0604030504040204" pitchFamily="50" charset="-128"/>
              </a:rPr>
              <a:t>扱受託事業者</a:t>
            </a:r>
          </a:p>
        </p:txBody>
      </p:sp>
      <p:cxnSp>
        <p:nvCxnSpPr>
          <p:cNvPr id="304" name="直線コネクタ 303">
            <a:extLst>
              <a:ext uri="{FF2B5EF4-FFF2-40B4-BE49-F238E27FC236}">
                <a16:creationId xmlns:a16="http://schemas.microsoft.com/office/drawing/2014/main" id="{0AD76375-0BB2-C577-BE02-9EA92225FFCC}"/>
              </a:ext>
            </a:extLst>
          </p:cNvPr>
          <p:cNvCxnSpPr>
            <a:cxnSpLocks/>
          </p:cNvCxnSpPr>
          <p:nvPr/>
        </p:nvCxnSpPr>
        <p:spPr>
          <a:xfrm flipV="1">
            <a:off x="691418" y="2248235"/>
            <a:ext cx="8812312" cy="0"/>
          </a:xfrm>
          <a:prstGeom prst="line">
            <a:avLst/>
          </a:prstGeom>
          <a:noFill/>
          <a:ln w="9525" cap="flat" cmpd="sng" algn="ctr">
            <a:solidFill>
              <a:srgbClr val="404040"/>
            </a:solidFill>
            <a:prstDash val="solid"/>
          </a:ln>
          <a:effectLst/>
        </p:spPr>
      </p:cxnSp>
      <p:sp>
        <p:nvSpPr>
          <p:cNvPr id="305" name="正方形/長方形 304">
            <a:extLst>
              <a:ext uri="{FF2B5EF4-FFF2-40B4-BE49-F238E27FC236}">
                <a16:creationId xmlns:a16="http://schemas.microsoft.com/office/drawing/2014/main" id="{DE6B5DAB-94F7-918E-B233-763EF5F1542F}"/>
              </a:ext>
            </a:extLst>
          </p:cNvPr>
          <p:cNvSpPr/>
          <p:nvPr/>
        </p:nvSpPr>
        <p:spPr>
          <a:xfrm>
            <a:off x="8599206" y="1602735"/>
            <a:ext cx="970138" cy="634533"/>
          </a:xfrm>
          <a:prstGeom prst="rect">
            <a:avLst/>
          </a:prstGeom>
        </p:spPr>
        <p:txBody>
          <a:bodyPr wrap="none" anchor="b">
            <a:spAutoFit/>
          </a:bodyPr>
          <a:lstStyle/>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利活用者</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（匿名加工医療</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情報取扱</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事業者）</a:t>
            </a:r>
          </a:p>
        </p:txBody>
      </p:sp>
      <p:sp>
        <p:nvSpPr>
          <p:cNvPr id="306" name="正方形/長方形 305">
            <a:extLst>
              <a:ext uri="{FF2B5EF4-FFF2-40B4-BE49-F238E27FC236}">
                <a16:creationId xmlns:a16="http://schemas.microsoft.com/office/drawing/2014/main" id="{BF16A264-8E36-11FD-B103-F68C345277A8}"/>
              </a:ext>
            </a:extLst>
          </p:cNvPr>
          <p:cNvSpPr/>
          <p:nvPr/>
        </p:nvSpPr>
        <p:spPr>
          <a:xfrm>
            <a:off x="6035042" y="1600812"/>
            <a:ext cx="2671740" cy="273152"/>
          </a:xfrm>
          <a:prstGeom prst="rect">
            <a:avLst/>
          </a:prstGeom>
        </p:spPr>
        <p:txBody>
          <a:bodyPr wrap="square" anchor="b">
            <a:spAutoFit/>
          </a:bodyPr>
          <a:lstStyle/>
          <a:p>
            <a:pPr algn="ctr" defTabSz="895327">
              <a:defRPr/>
            </a:pPr>
            <a:r>
              <a:rPr lang="zh-TW" altLang="en-US" sz="1175" b="1" kern="0" dirty="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sp>
        <p:nvSpPr>
          <p:cNvPr id="309" name="正方形/長方形 308">
            <a:extLst>
              <a:ext uri="{FF2B5EF4-FFF2-40B4-BE49-F238E27FC236}">
                <a16:creationId xmlns:a16="http://schemas.microsoft.com/office/drawing/2014/main" id="{24ABB7E3-1DE1-4D89-9E93-72AB3E86FDF5}"/>
              </a:ext>
            </a:extLst>
          </p:cNvPr>
          <p:cNvSpPr/>
          <p:nvPr/>
        </p:nvSpPr>
        <p:spPr>
          <a:xfrm>
            <a:off x="2734892" y="4467982"/>
            <a:ext cx="2531391" cy="31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533" tIns="44767" rIns="89533" bIns="44767" numCol="1" spcCol="0" rtlCol="0" fromWordArt="0" anchor="ctr" anchorCtr="0" forceAA="0" compatLnSpc="1">
            <a:prstTxWarp prst="textNoShape">
              <a:avLst/>
            </a:prstTxWarp>
            <a:noAutofit/>
          </a:bodyPr>
          <a:lstStyle/>
          <a:p>
            <a:pPr algn="ctr"/>
            <a:r>
              <a:rPr lang="ja-JP" altLang="en-US" sz="1371" b="1" u="sng" kern="100" dirty="0">
                <a:solidFill>
                  <a:srgbClr val="1F497D"/>
                </a:solidFill>
                <a:latin typeface="Meiryo UI" panose="020B0604030504040204" pitchFamily="50" charset="-128"/>
                <a:ea typeface="Meiryo UI" panose="020B0604030504040204" pitchFamily="50" charset="-128"/>
                <a:cs typeface="Times New Roman"/>
              </a:rPr>
              <a:t>医療情報取扱事業</a:t>
            </a:r>
            <a:endParaRPr lang="ja-JP" altLang="en-US" sz="1567" b="1" u="sng" kern="100" dirty="0">
              <a:solidFill>
                <a:srgbClr val="1F497D"/>
              </a:solidFill>
              <a:latin typeface="Meiryo UI" panose="020B0604030504040204" pitchFamily="50" charset="-128"/>
              <a:ea typeface="Meiryo UI" panose="020B0604030504040204" pitchFamily="50" charset="-128"/>
              <a:cs typeface="Times New Roman"/>
            </a:endParaRPr>
          </a:p>
        </p:txBody>
      </p:sp>
      <p:sp>
        <p:nvSpPr>
          <p:cNvPr id="310" name="正方形/長方形 309">
            <a:extLst>
              <a:ext uri="{FF2B5EF4-FFF2-40B4-BE49-F238E27FC236}">
                <a16:creationId xmlns:a16="http://schemas.microsoft.com/office/drawing/2014/main" id="{E8C58E0D-5BA9-CC31-36E4-367936C388B6}"/>
              </a:ext>
            </a:extLst>
          </p:cNvPr>
          <p:cNvSpPr/>
          <p:nvPr/>
        </p:nvSpPr>
        <p:spPr>
          <a:xfrm>
            <a:off x="6344041" y="4447268"/>
            <a:ext cx="2531391" cy="31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533" tIns="44767" rIns="89533" bIns="44767" numCol="1" spcCol="0" rtlCol="0" fromWordArt="0" anchor="ctr" anchorCtr="0" forceAA="0" compatLnSpc="1">
            <a:prstTxWarp prst="textNoShape">
              <a:avLst/>
            </a:prstTxWarp>
            <a:noAutofit/>
          </a:bodyPr>
          <a:lstStyle/>
          <a:p>
            <a:pPr algn="ctr"/>
            <a:r>
              <a:rPr lang="ja-JP" altLang="en-US" sz="1371" b="1" u="sng" kern="100" dirty="0">
                <a:solidFill>
                  <a:srgbClr val="E36C0A"/>
                </a:solidFill>
                <a:latin typeface="Meiryo UI" panose="020B0604030504040204" pitchFamily="50" charset="-128"/>
                <a:ea typeface="Meiryo UI" panose="020B0604030504040204" pitchFamily="50" charset="-128"/>
                <a:cs typeface="Times New Roman" panose="02020603050405020304" pitchFamily="18" charset="0"/>
              </a:rPr>
              <a:t>次世代医療基盤法認定事業</a:t>
            </a:r>
            <a:endParaRPr lang="ja-JP" altLang="en-US" sz="1567" kern="1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311" name="正方形/長方形 310">
            <a:extLst>
              <a:ext uri="{FF2B5EF4-FFF2-40B4-BE49-F238E27FC236}">
                <a16:creationId xmlns:a16="http://schemas.microsoft.com/office/drawing/2014/main" id="{9D7D52ED-8D6C-6D25-86B9-C7417A2DEBB0}"/>
              </a:ext>
            </a:extLst>
          </p:cNvPr>
          <p:cNvSpPr/>
          <p:nvPr/>
        </p:nvSpPr>
        <p:spPr>
          <a:xfrm>
            <a:off x="691419" y="1600456"/>
            <a:ext cx="1100078" cy="303288"/>
          </a:xfrm>
          <a:prstGeom prst="rect">
            <a:avLst/>
          </a:prstGeom>
        </p:spPr>
        <p:txBody>
          <a:bodyPr wrap="square" anchor="b">
            <a:spAutoFit/>
          </a:bodyPr>
          <a:lstStyle/>
          <a:p>
            <a:pPr algn="ctr" defTabSz="895327">
              <a:defRPr/>
            </a:pPr>
            <a:r>
              <a:rPr lang="ja-JP" altLang="en-US" sz="1371" kern="0" dirty="0">
                <a:solidFill>
                  <a:srgbClr val="404040"/>
                </a:solidFill>
                <a:latin typeface="Meiryo UI" panose="020B0604030504040204" pitchFamily="50" charset="-128"/>
                <a:ea typeface="Meiryo UI" panose="020B0604030504040204" pitchFamily="50" charset="-128"/>
              </a:rPr>
              <a:t>ＬＤＩ</a:t>
            </a:r>
            <a:endParaRPr lang="en-US" altLang="zh-TW" sz="1371" kern="0" dirty="0">
              <a:solidFill>
                <a:srgbClr val="404040"/>
              </a:solidFill>
              <a:latin typeface="Meiryo UI" panose="020B0604030504040204" pitchFamily="50" charset="-128"/>
              <a:ea typeface="Meiryo UI" panose="020B0604030504040204" pitchFamily="50" charset="-128"/>
            </a:endParaRPr>
          </a:p>
        </p:txBody>
      </p:sp>
      <p:cxnSp>
        <p:nvCxnSpPr>
          <p:cNvPr id="312" name="直線コネクタ 311">
            <a:extLst>
              <a:ext uri="{FF2B5EF4-FFF2-40B4-BE49-F238E27FC236}">
                <a16:creationId xmlns:a16="http://schemas.microsoft.com/office/drawing/2014/main" id="{8519246A-F479-4E10-F049-0C2C4B95AC49}"/>
              </a:ext>
            </a:extLst>
          </p:cNvPr>
          <p:cNvCxnSpPr>
            <a:cxnSpLocks/>
          </p:cNvCxnSpPr>
          <p:nvPr/>
        </p:nvCxnSpPr>
        <p:spPr>
          <a:xfrm>
            <a:off x="691420" y="1901799"/>
            <a:ext cx="8036828" cy="0"/>
          </a:xfrm>
          <a:prstGeom prst="line">
            <a:avLst/>
          </a:prstGeom>
          <a:noFill/>
          <a:ln w="9525" cap="flat" cmpd="sng" algn="ctr">
            <a:solidFill>
              <a:srgbClr val="404040"/>
            </a:solidFill>
            <a:prstDash val="solid"/>
          </a:ln>
          <a:effectLst/>
        </p:spPr>
      </p:cxnSp>
      <p:sp>
        <p:nvSpPr>
          <p:cNvPr id="313" name="正方形/長方形 312">
            <a:extLst>
              <a:ext uri="{FF2B5EF4-FFF2-40B4-BE49-F238E27FC236}">
                <a16:creationId xmlns:a16="http://schemas.microsoft.com/office/drawing/2014/main" id="{B2D57176-B72B-C374-9270-ADE394ED94DC}"/>
              </a:ext>
            </a:extLst>
          </p:cNvPr>
          <p:cNvSpPr/>
          <p:nvPr/>
        </p:nvSpPr>
        <p:spPr>
          <a:xfrm>
            <a:off x="645819" y="1924255"/>
            <a:ext cx="1217037" cy="303288"/>
          </a:xfrm>
          <a:prstGeom prst="rect">
            <a:avLst/>
          </a:prstGeom>
        </p:spPr>
        <p:txBody>
          <a:bodyPr wrap="square" anchor="b">
            <a:spAutoFit/>
          </a:bodyPr>
          <a:lstStyle/>
          <a:p>
            <a:pPr algn="ctr" defTabSz="895327">
              <a:defRPr/>
            </a:pPr>
            <a:r>
              <a:rPr lang="en-US" altLang="ja-JP" sz="1371" kern="0" dirty="0">
                <a:solidFill>
                  <a:srgbClr val="404040"/>
                </a:solidFill>
                <a:latin typeface="Meiryo UI" panose="020B0604030504040204" pitchFamily="50" charset="-128"/>
                <a:ea typeface="Meiryo UI" panose="020B0604030504040204" pitchFamily="50" charset="-128"/>
              </a:rPr>
              <a:t>NTT</a:t>
            </a:r>
            <a:r>
              <a:rPr lang="ja-JP" altLang="en-US" sz="1371" kern="0" dirty="0">
                <a:solidFill>
                  <a:srgbClr val="404040"/>
                </a:solidFill>
                <a:latin typeface="Meiryo UI" panose="020B0604030504040204" pitchFamily="50" charset="-128"/>
                <a:ea typeface="Meiryo UI" panose="020B0604030504040204" pitchFamily="50" charset="-128"/>
              </a:rPr>
              <a:t>データ</a:t>
            </a:r>
          </a:p>
        </p:txBody>
      </p:sp>
      <p:sp>
        <p:nvSpPr>
          <p:cNvPr id="314" name="正方形/長方形 313">
            <a:extLst>
              <a:ext uri="{FF2B5EF4-FFF2-40B4-BE49-F238E27FC236}">
                <a16:creationId xmlns:a16="http://schemas.microsoft.com/office/drawing/2014/main" id="{20083122-2406-6998-0D21-7490B52B915A}"/>
              </a:ext>
            </a:extLst>
          </p:cNvPr>
          <p:cNvSpPr/>
          <p:nvPr/>
        </p:nvSpPr>
        <p:spPr>
          <a:xfrm>
            <a:off x="2859924" y="1605074"/>
            <a:ext cx="2665838"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医療情報取扱</a:t>
            </a:r>
            <a:r>
              <a:rPr lang="zh-TW" altLang="en-US" sz="1175" b="1" kern="0">
                <a:solidFill>
                  <a:srgbClr val="404040"/>
                </a:solidFill>
                <a:latin typeface="Meiryo UI" panose="020B0604030504040204" pitchFamily="50" charset="-128"/>
                <a:ea typeface="Meiryo UI" panose="020B0604030504040204" pitchFamily="50" charset="-128"/>
              </a:rPr>
              <a:t>事業</a:t>
            </a:r>
            <a:r>
              <a:rPr lang="ja-JP" altLang="en-US" sz="1175" b="1" kern="0" dirty="0">
                <a:solidFill>
                  <a:srgbClr val="404040"/>
                </a:solidFill>
                <a:latin typeface="Meiryo UI" panose="020B0604030504040204" pitchFamily="50" charset="-128"/>
                <a:ea typeface="Meiryo UI" panose="020B0604030504040204" pitchFamily="50" charset="-128"/>
              </a:rPr>
              <a:t>受託者</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sp>
        <p:nvSpPr>
          <p:cNvPr id="315" name="正方形/長方形 314">
            <a:extLst>
              <a:ext uri="{FF2B5EF4-FFF2-40B4-BE49-F238E27FC236}">
                <a16:creationId xmlns:a16="http://schemas.microsoft.com/office/drawing/2014/main" id="{903F8A6A-BB64-0148-9541-BD01E0364C6C}"/>
              </a:ext>
            </a:extLst>
          </p:cNvPr>
          <p:cNvSpPr/>
          <p:nvPr/>
        </p:nvSpPr>
        <p:spPr>
          <a:xfrm>
            <a:off x="2864184" y="1939664"/>
            <a:ext cx="2665838"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医療情報取扱事業受託</a:t>
            </a:r>
            <a:r>
              <a:rPr lang="zh-TW" altLang="en-US" sz="1175" b="1" kern="0">
                <a:solidFill>
                  <a:srgbClr val="404040"/>
                </a:solidFill>
                <a:latin typeface="Meiryo UI" panose="020B0604030504040204" pitchFamily="50" charset="-128"/>
                <a:ea typeface="Meiryo UI" panose="020B0604030504040204" pitchFamily="50" charset="-128"/>
              </a:rPr>
              <a:t>者</a:t>
            </a:r>
            <a:r>
              <a:rPr lang="ja-JP" altLang="en-US" sz="1175" b="1" kern="0" dirty="0">
                <a:solidFill>
                  <a:srgbClr val="404040"/>
                </a:solidFill>
                <a:latin typeface="Meiryo UI" panose="020B0604030504040204" pitchFamily="50" charset="-128"/>
                <a:ea typeface="Meiryo UI" panose="020B0604030504040204" pitchFamily="50" charset="-128"/>
              </a:rPr>
              <a:t>（再受託）</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cxnSp>
        <p:nvCxnSpPr>
          <p:cNvPr id="316" name="直線コネクタ 315">
            <a:extLst>
              <a:ext uri="{FF2B5EF4-FFF2-40B4-BE49-F238E27FC236}">
                <a16:creationId xmlns:a16="http://schemas.microsoft.com/office/drawing/2014/main" id="{A0B80AC5-7BB7-2454-A677-53AA78521634}"/>
              </a:ext>
            </a:extLst>
          </p:cNvPr>
          <p:cNvCxnSpPr>
            <a:cxnSpLocks/>
          </p:cNvCxnSpPr>
          <p:nvPr/>
        </p:nvCxnSpPr>
        <p:spPr>
          <a:xfrm>
            <a:off x="691420" y="1573511"/>
            <a:ext cx="8036828" cy="0"/>
          </a:xfrm>
          <a:prstGeom prst="line">
            <a:avLst/>
          </a:prstGeom>
          <a:noFill/>
          <a:ln w="9525" cap="flat" cmpd="sng" algn="ctr">
            <a:solidFill>
              <a:srgbClr val="404040"/>
            </a:solidFill>
            <a:prstDash val="solid"/>
          </a:ln>
          <a:effectLst/>
        </p:spPr>
      </p:cxnSp>
      <p:cxnSp>
        <p:nvCxnSpPr>
          <p:cNvPr id="317" name="直線コネクタ 316">
            <a:extLst>
              <a:ext uri="{FF2B5EF4-FFF2-40B4-BE49-F238E27FC236}">
                <a16:creationId xmlns:a16="http://schemas.microsoft.com/office/drawing/2014/main" id="{CA9AD07B-D71A-A1F6-8824-32CAD70AD7E7}"/>
              </a:ext>
            </a:extLst>
          </p:cNvPr>
          <p:cNvCxnSpPr>
            <a:cxnSpLocks/>
          </p:cNvCxnSpPr>
          <p:nvPr/>
        </p:nvCxnSpPr>
        <p:spPr>
          <a:xfrm>
            <a:off x="696765" y="1580642"/>
            <a:ext cx="0" cy="669736"/>
          </a:xfrm>
          <a:prstGeom prst="line">
            <a:avLst/>
          </a:prstGeom>
          <a:noFill/>
          <a:ln w="9525" cap="flat" cmpd="sng" algn="ctr">
            <a:solidFill>
              <a:srgbClr val="C2CEE6">
                <a:lumMod val="50000"/>
              </a:srgbClr>
            </a:solidFill>
            <a:prstDash val="solid"/>
          </a:ln>
          <a:effectLst/>
        </p:spPr>
      </p:cxnSp>
      <p:sp>
        <p:nvSpPr>
          <p:cNvPr id="318" name="正方形/長方形 317">
            <a:extLst>
              <a:ext uri="{FF2B5EF4-FFF2-40B4-BE49-F238E27FC236}">
                <a16:creationId xmlns:a16="http://schemas.microsoft.com/office/drawing/2014/main" id="{ECEAAEBA-F6E9-9883-EFB6-4D011C2ABFD0}"/>
              </a:ext>
            </a:extLst>
          </p:cNvPr>
          <p:cNvSpPr/>
          <p:nvPr/>
        </p:nvSpPr>
        <p:spPr>
          <a:xfrm>
            <a:off x="1808142" y="1570912"/>
            <a:ext cx="7709226" cy="288521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28" name="角丸四角形 195">
            <a:extLst>
              <a:ext uri="{FF2B5EF4-FFF2-40B4-BE49-F238E27FC236}">
                <a16:creationId xmlns:a16="http://schemas.microsoft.com/office/drawing/2014/main" id="{97AA81C0-4E12-6587-DB27-8B50CF99DABF}"/>
              </a:ext>
            </a:extLst>
          </p:cNvPr>
          <p:cNvSpPr/>
          <p:nvPr/>
        </p:nvSpPr>
        <p:spPr>
          <a:xfrm>
            <a:off x="778154" y="2289026"/>
            <a:ext cx="890591"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089" b="1"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JMNA</a:t>
            </a:r>
          </a:p>
          <a:p>
            <a:pPr algn="ctr" defTabSz="895327">
              <a:defRPr/>
            </a:pPr>
            <a:r>
              <a:rPr lang="ja-JP" altLang="en-US" sz="1089" b="1"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（一次利用）</a:t>
            </a:r>
          </a:p>
        </p:txBody>
      </p:sp>
      <p:sp>
        <p:nvSpPr>
          <p:cNvPr id="329" name="テキスト ボックス 328">
            <a:extLst>
              <a:ext uri="{FF2B5EF4-FFF2-40B4-BE49-F238E27FC236}">
                <a16:creationId xmlns:a16="http://schemas.microsoft.com/office/drawing/2014/main" id="{611B7F3D-64B5-A828-E0BD-0D07DB6987BF}"/>
              </a:ext>
            </a:extLst>
          </p:cNvPr>
          <p:cNvSpPr txBox="1"/>
          <p:nvPr/>
        </p:nvSpPr>
        <p:spPr>
          <a:xfrm>
            <a:off x="1896515" y="2470943"/>
            <a:ext cx="684917"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取込</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0" name="直線矢印コネクタ 329">
            <a:extLst>
              <a:ext uri="{FF2B5EF4-FFF2-40B4-BE49-F238E27FC236}">
                <a16:creationId xmlns:a16="http://schemas.microsoft.com/office/drawing/2014/main" id="{C4EA4F27-01EA-2EF7-07C5-FB0C19B0384A}"/>
              </a:ext>
            </a:extLst>
          </p:cNvPr>
          <p:cNvCxnSpPr>
            <a:cxnSpLocks/>
            <a:stCxn id="333" idx="3"/>
            <a:endCxn id="346" idx="1"/>
          </p:cNvCxnSpPr>
          <p:nvPr/>
        </p:nvCxnSpPr>
        <p:spPr>
          <a:xfrm>
            <a:off x="3486264" y="2662642"/>
            <a:ext cx="201451" cy="0"/>
          </a:xfrm>
          <a:prstGeom prst="straightConnector1">
            <a:avLst/>
          </a:prstGeom>
          <a:noFill/>
          <a:ln w="12700" cap="flat" cmpd="sng" algn="ctr">
            <a:solidFill>
              <a:schemeClr val="accent4">
                <a:lumMod val="75000"/>
              </a:schemeClr>
            </a:solidFill>
            <a:prstDash val="solid"/>
            <a:tailEnd type="arrow" w="lg" len="med"/>
          </a:ln>
          <a:effectLst/>
        </p:spPr>
      </p:cxnSp>
      <p:sp>
        <p:nvSpPr>
          <p:cNvPr id="331" name="テキスト ボックス 330">
            <a:extLst>
              <a:ext uri="{FF2B5EF4-FFF2-40B4-BE49-F238E27FC236}">
                <a16:creationId xmlns:a16="http://schemas.microsoft.com/office/drawing/2014/main" id="{86906C39-64CB-C301-B4AB-F6170ABDEAE9}"/>
              </a:ext>
            </a:extLst>
          </p:cNvPr>
          <p:cNvSpPr txBox="1"/>
          <p:nvPr/>
        </p:nvSpPr>
        <p:spPr>
          <a:xfrm>
            <a:off x="4529675" y="2468771"/>
            <a:ext cx="584955"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オプトアウト</a:t>
            </a:r>
          </a:p>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削除</a:t>
            </a:r>
            <a:endParaRPr lang="en-US" altLang="ja-JP" sz="953"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2" name="直線矢印コネクタ 331">
            <a:extLst>
              <a:ext uri="{FF2B5EF4-FFF2-40B4-BE49-F238E27FC236}">
                <a16:creationId xmlns:a16="http://schemas.microsoft.com/office/drawing/2014/main" id="{0398D6CC-9648-8730-CA0D-F1CF8172ADDC}"/>
              </a:ext>
            </a:extLst>
          </p:cNvPr>
          <p:cNvCxnSpPr>
            <a:cxnSpLocks/>
            <a:stCxn id="329" idx="3"/>
            <a:endCxn id="333" idx="1"/>
          </p:cNvCxnSpPr>
          <p:nvPr/>
        </p:nvCxnSpPr>
        <p:spPr>
          <a:xfrm flipV="1">
            <a:off x="2581432" y="2662642"/>
            <a:ext cx="201451" cy="2172"/>
          </a:xfrm>
          <a:prstGeom prst="straightConnector1">
            <a:avLst/>
          </a:prstGeom>
          <a:noFill/>
          <a:ln w="12700" cap="flat" cmpd="sng" algn="ctr">
            <a:solidFill>
              <a:schemeClr val="accent4">
                <a:lumMod val="75000"/>
              </a:schemeClr>
            </a:solidFill>
            <a:prstDash val="solid"/>
            <a:tailEnd type="arrow" w="lg" len="med"/>
          </a:ln>
          <a:effectLst/>
        </p:spPr>
      </p:cxnSp>
      <p:sp>
        <p:nvSpPr>
          <p:cNvPr id="333" name="テキスト ボックス 332">
            <a:extLst>
              <a:ext uri="{FF2B5EF4-FFF2-40B4-BE49-F238E27FC236}">
                <a16:creationId xmlns:a16="http://schemas.microsoft.com/office/drawing/2014/main" id="{94945E85-C17E-0AA2-0373-D1C05DAE3885}"/>
              </a:ext>
            </a:extLst>
          </p:cNvPr>
          <p:cNvSpPr txBox="1"/>
          <p:nvPr/>
        </p:nvSpPr>
        <p:spPr>
          <a:xfrm>
            <a:off x="2782883" y="2468771"/>
            <a:ext cx="703381"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蓄積</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334" name="図 333">
            <a:extLst>
              <a:ext uri="{FF2B5EF4-FFF2-40B4-BE49-F238E27FC236}">
                <a16:creationId xmlns:a16="http://schemas.microsoft.com/office/drawing/2014/main" id="{45135AD7-B24C-8FB0-D300-18A11BECD50C}"/>
              </a:ext>
            </a:extLst>
          </p:cNvPr>
          <p:cNvPicPr>
            <a:picLocks noChangeAspect="1"/>
          </p:cNvPicPr>
          <p:nvPr/>
        </p:nvPicPr>
        <p:blipFill>
          <a:blip r:embed="rId2" cstate="screen">
            <a:duotone>
              <a:prstClr val="black"/>
              <a:srgbClr val="0F1C50">
                <a:tint val="45000"/>
                <a:satMod val="400000"/>
              </a:srgbClr>
            </a:duotone>
            <a:extLst>
              <a:ext uri="{28A0092B-C50C-407E-A947-70E740481C1C}">
                <a14:useLocalDpi xmlns:a14="http://schemas.microsoft.com/office/drawing/2010/main"/>
              </a:ext>
            </a:extLst>
          </a:blip>
          <a:stretch>
            <a:fillRect/>
          </a:stretch>
        </p:blipFill>
        <p:spPr>
          <a:xfrm>
            <a:off x="9147955" y="3757253"/>
            <a:ext cx="198201" cy="346850"/>
          </a:xfrm>
          <a:prstGeom prst="rect">
            <a:avLst/>
          </a:prstGeom>
        </p:spPr>
      </p:pic>
      <p:sp>
        <p:nvSpPr>
          <p:cNvPr id="335" name="テキスト ボックス 334">
            <a:extLst>
              <a:ext uri="{FF2B5EF4-FFF2-40B4-BE49-F238E27FC236}">
                <a16:creationId xmlns:a16="http://schemas.microsoft.com/office/drawing/2014/main" id="{2623AAF2-2F52-1D99-4F9F-FA6F90F1BA0E}"/>
              </a:ext>
            </a:extLst>
          </p:cNvPr>
          <p:cNvSpPr txBox="1"/>
          <p:nvPr/>
        </p:nvSpPr>
        <p:spPr>
          <a:xfrm>
            <a:off x="8092866" y="3638087"/>
            <a:ext cx="409004" cy="585182"/>
          </a:xfrm>
          <a:prstGeom prst="rect">
            <a:avLst/>
          </a:prstGeom>
          <a:solidFill>
            <a:srgbClr val="404040">
              <a:lumMod val="20000"/>
              <a:lumOff val="80000"/>
            </a:srgbClr>
          </a:solidFill>
          <a:ln w="19050" cmpd="dbl">
            <a:solidFill>
              <a:srgbClr val="404040"/>
            </a:solidFill>
          </a:ln>
        </p:spPr>
        <p:txBody>
          <a:bodyPr vert="horz" wrap="square" lIns="85070" tIns="42534" rIns="85070" bIns="42534" rtlCol="0" anchor="ctr" anchorCtr="0">
            <a:noAutofit/>
          </a:bodyPr>
          <a:lstStyle/>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集計</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分析</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6" name="直線矢印コネクタ 335">
            <a:extLst>
              <a:ext uri="{FF2B5EF4-FFF2-40B4-BE49-F238E27FC236}">
                <a16:creationId xmlns:a16="http://schemas.microsoft.com/office/drawing/2014/main" id="{5EDA0069-0BE4-3334-EFE7-401E553A8FC1}"/>
              </a:ext>
            </a:extLst>
          </p:cNvPr>
          <p:cNvCxnSpPr>
            <a:cxnSpLocks/>
          </p:cNvCxnSpPr>
          <p:nvPr/>
        </p:nvCxnSpPr>
        <p:spPr>
          <a:xfrm>
            <a:off x="1490568" y="2710306"/>
            <a:ext cx="405947" cy="3586"/>
          </a:xfrm>
          <a:prstGeom prst="straightConnector1">
            <a:avLst/>
          </a:prstGeom>
          <a:noFill/>
          <a:ln w="12700" cap="flat" cmpd="sng" algn="ctr">
            <a:solidFill>
              <a:srgbClr val="0F1C50"/>
            </a:solidFill>
            <a:prstDash val="sysDash"/>
            <a:tailEnd type="triangle" w="med" len="med"/>
          </a:ln>
          <a:effectLst/>
        </p:spPr>
      </p:cxnSp>
      <p:cxnSp>
        <p:nvCxnSpPr>
          <p:cNvPr id="337" name="直線コネクタ 336">
            <a:extLst>
              <a:ext uri="{FF2B5EF4-FFF2-40B4-BE49-F238E27FC236}">
                <a16:creationId xmlns:a16="http://schemas.microsoft.com/office/drawing/2014/main" id="{B7174030-2AB1-1FE1-05EC-192DB333ED0F}"/>
              </a:ext>
            </a:extLst>
          </p:cNvPr>
          <p:cNvCxnSpPr>
            <a:cxnSpLocks/>
          </p:cNvCxnSpPr>
          <p:nvPr/>
        </p:nvCxnSpPr>
        <p:spPr>
          <a:xfrm flipV="1">
            <a:off x="691418" y="2248235"/>
            <a:ext cx="8812312" cy="0"/>
          </a:xfrm>
          <a:prstGeom prst="line">
            <a:avLst/>
          </a:prstGeom>
          <a:noFill/>
          <a:ln w="9525" cap="flat" cmpd="sng" algn="ctr">
            <a:solidFill>
              <a:srgbClr val="404040"/>
            </a:solidFill>
            <a:prstDash val="solid"/>
          </a:ln>
          <a:effectLst/>
        </p:spPr>
      </p:cxnSp>
      <p:cxnSp>
        <p:nvCxnSpPr>
          <p:cNvPr id="338" name="直線矢印コネクタ 337">
            <a:extLst>
              <a:ext uri="{FF2B5EF4-FFF2-40B4-BE49-F238E27FC236}">
                <a16:creationId xmlns:a16="http://schemas.microsoft.com/office/drawing/2014/main" id="{CE45A385-F362-3B64-C4AB-0929E3267E55}"/>
              </a:ext>
            </a:extLst>
          </p:cNvPr>
          <p:cNvCxnSpPr>
            <a:stCxn id="334" idx="1"/>
            <a:endCxn id="335" idx="3"/>
          </p:cNvCxnSpPr>
          <p:nvPr/>
        </p:nvCxnSpPr>
        <p:spPr>
          <a:xfrm flipH="1">
            <a:off x="8501870" y="3930678"/>
            <a:ext cx="646085" cy="0"/>
          </a:xfrm>
          <a:prstGeom prst="straightConnector1">
            <a:avLst/>
          </a:prstGeom>
          <a:noFill/>
          <a:ln w="19050" cap="flat" cmpd="sng" algn="ctr">
            <a:solidFill>
              <a:srgbClr val="C2CEE6">
                <a:lumMod val="50000"/>
              </a:srgbClr>
            </a:solidFill>
            <a:prstDash val="solid"/>
            <a:headEnd type="arrow" w="sm" len="sm"/>
            <a:tailEnd type="none" w="sm" len="sm"/>
          </a:ln>
          <a:effectLst/>
        </p:spPr>
      </p:cxnSp>
      <p:sp>
        <p:nvSpPr>
          <p:cNvPr id="339" name="メモ 247">
            <a:extLst>
              <a:ext uri="{FF2B5EF4-FFF2-40B4-BE49-F238E27FC236}">
                <a16:creationId xmlns:a16="http://schemas.microsoft.com/office/drawing/2014/main" id="{9CE2AF8C-F9A6-11EF-E6F9-E13FC8D1822C}"/>
              </a:ext>
            </a:extLst>
          </p:cNvPr>
          <p:cNvSpPr/>
          <p:nvPr/>
        </p:nvSpPr>
        <p:spPr>
          <a:xfrm>
            <a:off x="8757020" y="3784203"/>
            <a:ext cx="292950" cy="292950"/>
          </a:xfrm>
          <a:prstGeom prst="foldedCorner">
            <a:avLst/>
          </a:prstGeom>
          <a:solidFill>
            <a:srgbClr val="E6B600">
              <a:lumMod val="10000"/>
              <a:lumOff val="90000"/>
            </a:srgbClr>
          </a:solidFill>
          <a:ln w="6350" cap="flat" cmpd="sng" algn="ctr">
            <a:solidFill>
              <a:srgbClr val="E6B600">
                <a:shade val="95000"/>
                <a:satMod val="105000"/>
              </a:srgbClr>
            </a:solidFill>
            <a:prstDash val="solid"/>
          </a:ln>
          <a:effectLst/>
        </p:spPr>
        <p:txBody>
          <a:bodyPr wrap="none" rtlCol="0" anchor="ctr"/>
          <a:lstStyle>
            <a:defPPr>
              <a:defRPr lang="en-US"/>
            </a:defPPr>
            <a:lvl1pPr marL="0" algn="l" defTabSz="497521" rtl="0" eaLnBrk="1" latinLnBrk="0" hangingPunct="1">
              <a:defRPr sz="2000" kern="1200">
                <a:solidFill>
                  <a:schemeClr val="dk1"/>
                </a:solidFill>
                <a:latin typeface="+mn-lt"/>
                <a:ea typeface="+mn-ea"/>
                <a:cs typeface="+mn-cs"/>
              </a:defRPr>
            </a:lvl1pPr>
            <a:lvl2pPr marL="497521" algn="l" defTabSz="497521" rtl="0" eaLnBrk="1" latinLnBrk="0" hangingPunct="1">
              <a:defRPr sz="2000" kern="1200">
                <a:solidFill>
                  <a:schemeClr val="dk1"/>
                </a:solidFill>
                <a:latin typeface="+mn-lt"/>
                <a:ea typeface="+mn-ea"/>
                <a:cs typeface="+mn-cs"/>
              </a:defRPr>
            </a:lvl2pPr>
            <a:lvl3pPr marL="995044" algn="l" defTabSz="497521" rtl="0" eaLnBrk="1" latinLnBrk="0" hangingPunct="1">
              <a:defRPr sz="2000" kern="1200">
                <a:solidFill>
                  <a:schemeClr val="dk1"/>
                </a:solidFill>
                <a:latin typeface="+mn-lt"/>
                <a:ea typeface="+mn-ea"/>
                <a:cs typeface="+mn-cs"/>
              </a:defRPr>
            </a:lvl3pPr>
            <a:lvl4pPr marL="1492564" algn="l" defTabSz="497521" rtl="0" eaLnBrk="1" latinLnBrk="0" hangingPunct="1">
              <a:defRPr sz="2000" kern="1200">
                <a:solidFill>
                  <a:schemeClr val="dk1"/>
                </a:solidFill>
                <a:latin typeface="+mn-lt"/>
                <a:ea typeface="+mn-ea"/>
                <a:cs typeface="+mn-cs"/>
              </a:defRPr>
            </a:lvl4pPr>
            <a:lvl5pPr marL="1990086" algn="l" defTabSz="497521" rtl="0" eaLnBrk="1" latinLnBrk="0" hangingPunct="1">
              <a:defRPr sz="2000" kern="1200">
                <a:solidFill>
                  <a:schemeClr val="dk1"/>
                </a:solidFill>
                <a:latin typeface="+mn-lt"/>
                <a:ea typeface="+mn-ea"/>
                <a:cs typeface="+mn-cs"/>
              </a:defRPr>
            </a:lvl5pPr>
            <a:lvl6pPr marL="2487609" algn="l" defTabSz="497521" rtl="0" eaLnBrk="1" latinLnBrk="0" hangingPunct="1">
              <a:defRPr sz="2000" kern="1200">
                <a:solidFill>
                  <a:schemeClr val="dk1"/>
                </a:solidFill>
                <a:latin typeface="+mn-lt"/>
                <a:ea typeface="+mn-ea"/>
                <a:cs typeface="+mn-cs"/>
              </a:defRPr>
            </a:lvl6pPr>
            <a:lvl7pPr marL="2985131" algn="l" defTabSz="497521" rtl="0" eaLnBrk="1" latinLnBrk="0" hangingPunct="1">
              <a:defRPr sz="2000" kern="1200">
                <a:solidFill>
                  <a:schemeClr val="dk1"/>
                </a:solidFill>
                <a:latin typeface="+mn-lt"/>
                <a:ea typeface="+mn-ea"/>
                <a:cs typeface="+mn-cs"/>
              </a:defRPr>
            </a:lvl7pPr>
            <a:lvl8pPr marL="3482650" algn="l" defTabSz="497521" rtl="0" eaLnBrk="1" latinLnBrk="0" hangingPunct="1">
              <a:defRPr sz="2000" kern="1200">
                <a:solidFill>
                  <a:schemeClr val="dk1"/>
                </a:solidFill>
                <a:latin typeface="+mn-lt"/>
                <a:ea typeface="+mn-ea"/>
                <a:cs typeface="+mn-cs"/>
              </a:defRPr>
            </a:lvl8pPr>
            <a:lvl9pPr marL="3980174" algn="l" defTabSz="497521" rtl="0" eaLnBrk="1" latinLnBrk="0" hangingPunct="1">
              <a:defRPr sz="2000" kern="1200">
                <a:solidFill>
                  <a:schemeClr val="dk1"/>
                </a:solidFill>
                <a:latin typeface="+mn-lt"/>
                <a:ea typeface="+mn-ea"/>
                <a:cs typeface="+mn-cs"/>
              </a:defRPr>
            </a:lvl9pPr>
          </a:lstStyle>
          <a:p>
            <a:pPr algn="ctr" defTabSz="487143">
              <a:defRPr/>
            </a:pPr>
            <a:r>
              <a:rPr lang="ja-JP" altLang="en-US" sz="726" dirty="0">
                <a:solidFill>
                  <a:srgbClr val="404040"/>
                </a:solidFill>
                <a:latin typeface="Segoe UI" panose="020B0502040204020203" pitchFamily="34" charset="0"/>
                <a:ea typeface="Meiryo UI" panose="020B0604030504040204" pitchFamily="50" charset="-128"/>
                <a:cs typeface="Meiryo UI" panose="020B0604030504040204" pitchFamily="50" charset="-128"/>
              </a:rPr>
              <a:t>分析</a:t>
            </a:r>
            <a:endParaRPr lang="en-US" altLang="ja-JP" sz="726"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487143">
              <a:defRPr/>
            </a:pPr>
            <a:r>
              <a:rPr lang="ja-JP" altLang="en-US" sz="726" dirty="0">
                <a:solidFill>
                  <a:srgbClr val="404040"/>
                </a:solidFill>
                <a:latin typeface="Segoe UI" panose="020B0502040204020203" pitchFamily="34" charset="0"/>
                <a:ea typeface="Meiryo UI" panose="020B0604030504040204" pitchFamily="50" charset="-128"/>
                <a:cs typeface="Meiryo UI" panose="020B0604030504040204" pitchFamily="50" charset="-128"/>
              </a:rPr>
              <a:t>結果</a:t>
            </a:r>
          </a:p>
        </p:txBody>
      </p:sp>
      <p:sp>
        <p:nvSpPr>
          <p:cNvPr id="340" name="フローチャート: 磁気ディスク 339">
            <a:extLst>
              <a:ext uri="{FF2B5EF4-FFF2-40B4-BE49-F238E27FC236}">
                <a16:creationId xmlns:a16="http://schemas.microsoft.com/office/drawing/2014/main" id="{5BF04D5B-37F9-ABFE-660B-70860F7D9604}"/>
              </a:ext>
            </a:extLst>
          </p:cNvPr>
          <p:cNvSpPr/>
          <p:nvPr/>
        </p:nvSpPr>
        <p:spPr>
          <a:xfrm>
            <a:off x="1979675" y="3654565"/>
            <a:ext cx="509794" cy="552226"/>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7666" tIns="34514" rIns="87666" bIns="43833" numCol="1" spcCol="0" rtlCol="0" fromWordArt="0" anchor="t" anchorCtr="0" forceAA="0" compatLnSpc="1">
            <a:prstTxWarp prst="textNoShape">
              <a:avLst/>
            </a:prstTxWarp>
            <a:noAutofit/>
          </a:bodyPr>
          <a:lstStyle/>
          <a:p>
            <a:pPr algn="ctr" defTabSz="895327">
              <a:lnSpc>
                <a:spcPct val="90000"/>
              </a:lnSpc>
              <a:defRPr/>
            </a:pPr>
            <a:r>
              <a:rPr lang="en-US" altLang="ja-JP"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NAS</a:t>
            </a:r>
            <a:endParaRPr lang="ja-JP" altLang="en-US"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41" name="直線矢印コネクタ 340">
            <a:extLst>
              <a:ext uri="{FF2B5EF4-FFF2-40B4-BE49-F238E27FC236}">
                <a16:creationId xmlns:a16="http://schemas.microsoft.com/office/drawing/2014/main" id="{93BB8590-D585-6A15-6247-08A039493ED1}"/>
              </a:ext>
            </a:extLst>
          </p:cNvPr>
          <p:cNvCxnSpPr>
            <a:stCxn id="329" idx="2"/>
            <a:endCxn id="340" idx="1"/>
          </p:cNvCxnSpPr>
          <p:nvPr/>
        </p:nvCxnSpPr>
        <p:spPr>
          <a:xfrm flipH="1">
            <a:off x="2234572" y="2858684"/>
            <a:ext cx="4402" cy="795881"/>
          </a:xfrm>
          <a:prstGeom prst="straightConnector1">
            <a:avLst/>
          </a:prstGeom>
          <a:noFill/>
          <a:ln w="12700" cap="flat" cmpd="sng" algn="ctr">
            <a:solidFill>
              <a:srgbClr val="0F1C50"/>
            </a:solidFill>
            <a:prstDash val="sysDash"/>
            <a:tailEnd type="triangle" w="med" len="med"/>
          </a:ln>
          <a:effectLst/>
        </p:spPr>
      </p:cxnSp>
      <p:cxnSp>
        <p:nvCxnSpPr>
          <p:cNvPr id="342" name="直線矢印コネクタ 341">
            <a:extLst>
              <a:ext uri="{FF2B5EF4-FFF2-40B4-BE49-F238E27FC236}">
                <a16:creationId xmlns:a16="http://schemas.microsoft.com/office/drawing/2014/main" id="{DAC26DA1-12DE-A96A-5406-E4CA60263F31}"/>
              </a:ext>
            </a:extLst>
          </p:cNvPr>
          <p:cNvCxnSpPr>
            <a:stCxn id="376" idx="4"/>
            <a:endCxn id="335" idx="1"/>
          </p:cNvCxnSpPr>
          <p:nvPr/>
        </p:nvCxnSpPr>
        <p:spPr>
          <a:xfrm>
            <a:off x="7183762" y="3930678"/>
            <a:ext cx="909104" cy="0"/>
          </a:xfrm>
          <a:prstGeom prst="straightConnector1">
            <a:avLst/>
          </a:prstGeom>
          <a:noFill/>
          <a:ln w="12700" cap="flat" cmpd="sng" algn="ctr">
            <a:solidFill>
              <a:srgbClr val="0F1C50"/>
            </a:solidFill>
            <a:prstDash val="sysDash"/>
            <a:headEnd type="triangle"/>
            <a:tailEnd type="triangle" w="med" len="med"/>
          </a:ln>
          <a:effectLst/>
        </p:spPr>
      </p:cxnSp>
      <p:sp>
        <p:nvSpPr>
          <p:cNvPr id="343" name="フローチャート: データ 342">
            <a:extLst>
              <a:ext uri="{FF2B5EF4-FFF2-40B4-BE49-F238E27FC236}">
                <a16:creationId xmlns:a16="http://schemas.microsoft.com/office/drawing/2014/main" id="{9D3B97C1-04D4-0DD4-7AD0-DC27D90184A2}"/>
              </a:ext>
            </a:extLst>
          </p:cNvPr>
          <p:cNvSpPr/>
          <p:nvPr/>
        </p:nvSpPr>
        <p:spPr>
          <a:xfrm>
            <a:off x="851907" y="270479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16" dirty="0">
                <a:latin typeface="游ゴシック" panose="020B0400000000000000" pitchFamily="50" charset="-128"/>
                <a:ea typeface="游ゴシック" panose="020B0400000000000000" pitchFamily="50" charset="-128"/>
              </a:rPr>
              <a:t>DPC</a:t>
            </a:r>
            <a:endParaRPr lang="ja-JP" altLang="en-US" sz="816" dirty="0">
              <a:latin typeface="游ゴシック" panose="020B0400000000000000" pitchFamily="50" charset="-128"/>
              <a:ea typeface="游ゴシック" panose="020B0400000000000000" pitchFamily="50" charset="-128"/>
            </a:endParaRPr>
          </a:p>
        </p:txBody>
      </p:sp>
      <p:sp>
        <p:nvSpPr>
          <p:cNvPr id="344" name="フローチャート: データ 343">
            <a:extLst>
              <a:ext uri="{FF2B5EF4-FFF2-40B4-BE49-F238E27FC236}">
                <a16:creationId xmlns:a16="http://schemas.microsoft.com/office/drawing/2014/main" id="{5FE858EE-8B6B-9098-6C8E-52037EBCB086}"/>
              </a:ext>
            </a:extLst>
          </p:cNvPr>
          <p:cNvSpPr/>
          <p:nvPr/>
        </p:nvSpPr>
        <p:spPr>
          <a:xfrm>
            <a:off x="971699" y="285725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16" dirty="0">
                <a:latin typeface="游ゴシック" panose="020B0400000000000000" pitchFamily="50" charset="-128"/>
                <a:ea typeface="游ゴシック" panose="020B0400000000000000" pitchFamily="50" charset="-128"/>
              </a:rPr>
              <a:t>レセ</a:t>
            </a:r>
          </a:p>
        </p:txBody>
      </p:sp>
      <p:sp>
        <p:nvSpPr>
          <p:cNvPr id="345" name="フローチャート: データ 344">
            <a:extLst>
              <a:ext uri="{FF2B5EF4-FFF2-40B4-BE49-F238E27FC236}">
                <a16:creationId xmlns:a16="http://schemas.microsoft.com/office/drawing/2014/main" id="{B83498F7-F98C-445D-B5A7-237A3C82218C}"/>
              </a:ext>
            </a:extLst>
          </p:cNvPr>
          <p:cNvSpPr/>
          <p:nvPr/>
        </p:nvSpPr>
        <p:spPr>
          <a:xfrm>
            <a:off x="1071087" y="301582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16" dirty="0">
                <a:latin typeface="游ゴシック" panose="020B0400000000000000" pitchFamily="50" charset="-128"/>
                <a:ea typeface="游ゴシック" panose="020B0400000000000000" pitchFamily="50" charset="-128"/>
              </a:rPr>
              <a:t>MML</a:t>
            </a:r>
            <a:endParaRPr lang="ja-JP" altLang="en-US" sz="816" dirty="0">
              <a:latin typeface="游ゴシック" panose="020B0400000000000000" pitchFamily="50" charset="-128"/>
              <a:ea typeface="游ゴシック" panose="020B0400000000000000" pitchFamily="50" charset="-128"/>
            </a:endParaRPr>
          </a:p>
        </p:txBody>
      </p:sp>
      <p:sp>
        <p:nvSpPr>
          <p:cNvPr id="346" name="テキスト ボックス 345">
            <a:extLst>
              <a:ext uri="{FF2B5EF4-FFF2-40B4-BE49-F238E27FC236}">
                <a16:creationId xmlns:a16="http://schemas.microsoft.com/office/drawing/2014/main" id="{82BA6D3B-4D17-CB9A-9BF7-67289BFC62C9}"/>
              </a:ext>
            </a:extLst>
          </p:cNvPr>
          <p:cNvSpPr txBox="1"/>
          <p:nvPr/>
        </p:nvSpPr>
        <p:spPr>
          <a:xfrm>
            <a:off x="3687715" y="2468771"/>
            <a:ext cx="640509"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紐付</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47" name="テキスト ボックス 346">
            <a:extLst>
              <a:ext uri="{FF2B5EF4-FFF2-40B4-BE49-F238E27FC236}">
                <a16:creationId xmlns:a16="http://schemas.microsoft.com/office/drawing/2014/main" id="{FF3747A2-E2AA-C77A-CA98-B4FDD9B447B9}"/>
              </a:ext>
            </a:extLst>
          </p:cNvPr>
          <p:cNvSpPr txBox="1"/>
          <p:nvPr/>
        </p:nvSpPr>
        <p:spPr>
          <a:xfrm>
            <a:off x="5316082" y="2461589"/>
            <a:ext cx="562690"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仕訳</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48" name="直線矢印コネクタ 347">
            <a:extLst>
              <a:ext uri="{FF2B5EF4-FFF2-40B4-BE49-F238E27FC236}">
                <a16:creationId xmlns:a16="http://schemas.microsoft.com/office/drawing/2014/main" id="{7B460A86-9918-EEC7-010E-BE984FBA8412}"/>
              </a:ext>
            </a:extLst>
          </p:cNvPr>
          <p:cNvCxnSpPr>
            <a:cxnSpLocks/>
            <a:stCxn id="346" idx="3"/>
            <a:endCxn id="331" idx="1"/>
          </p:cNvCxnSpPr>
          <p:nvPr/>
        </p:nvCxnSpPr>
        <p:spPr>
          <a:xfrm>
            <a:off x="4328224" y="2662642"/>
            <a:ext cx="201451" cy="0"/>
          </a:xfrm>
          <a:prstGeom prst="straightConnector1">
            <a:avLst/>
          </a:prstGeom>
          <a:noFill/>
          <a:ln w="12700" cap="flat" cmpd="sng" algn="ctr">
            <a:solidFill>
              <a:schemeClr val="accent4">
                <a:lumMod val="75000"/>
              </a:schemeClr>
            </a:solidFill>
            <a:prstDash val="solid"/>
            <a:tailEnd type="arrow" w="lg" len="med"/>
          </a:ln>
          <a:effectLst/>
        </p:spPr>
      </p:cxnSp>
      <p:cxnSp>
        <p:nvCxnSpPr>
          <p:cNvPr id="349" name="直線矢印コネクタ 348">
            <a:extLst>
              <a:ext uri="{FF2B5EF4-FFF2-40B4-BE49-F238E27FC236}">
                <a16:creationId xmlns:a16="http://schemas.microsoft.com/office/drawing/2014/main" id="{71FFB872-000A-9EDA-3B5B-CB21586A07AF}"/>
              </a:ext>
            </a:extLst>
          </p:cNvPr>
          <p:cNvCxnSpPr>
            <a:cxnSpLocks/>
            <a:stCxn id="333" idx="2"/>
            <a:endCxn id="373" idx="1"/>
          </p:cNvCxnSpPr>
          <p:nvPr/>
        </p:nvCxnSpPr>
        <p:spPr>
          <a:xfrm>
            <a:off x="3134574" y="2856512"/>
            <a:ext cx="451791" cy="792172"/>
          </a:xfrm>
          <a:prstGeom prst="straightConnector1">
            <a:avLst/>
          </a:prstGeom>
          <a:noFill/>
          <a:ln w="12700" cap="flat" cmpd="sng" algn="ctr">
            <a:solidFill>
              <a:srgbClr val="0F1C50"/>
            </a:solidFill>
            <a:prstDash val="sysDash"/>
            <a:tailEnd type="triangle" w="med" len="med"/>
          </a:ln>
          <a:effectLst/>
        </p:spPr>
      </p:cxnSp>
      <p:cxnSp>
        <p:nvCxnSpPr>
          <p:cNvPr id="350" name="直線矢印コネクタ 349">
            <a:extLst>
              <a:ext uri="{FF2B5EF4-FFF2-40B4-BE49-F238E27FC236}">
                <a16:creationId xmlns:a16="http://schemas.microsoft.com/office/drawing/2014/main" id="{3A9FA784-DD2A-2EAD-85D7-BD4EF007DBFF}"/>
              </a:ext>
            </a:extLst>
          </p:cNvPr>
          <p:cNvCxnSpPr>
            <a:cxnSpLocks/>
            <a:stCxn id="346" idx="2"/>
            <a:endCxn id="373" idx="1"/>
          </p:cNvCxnSpPr>
          <p:nvPr/>
        </p:nvCxnSpPr>
        <p:spPr>
          <a:xfrm flipH="1">
            <a:off x="3586365" y="2856512"/>
            <a:ext cx="421605" cy="792172"/>
          </a:xfrm>
          <a:prstGeom prst="straightConnector1">
            <a:avLst/>
          </a:prstGeom>
          <a:noFill/>
          <a:ln w="12700" cap="flat" cmpd="sng" algn="ctr">
            <a:solidFill>
              <a:srgbClr val="0F1C50"/>
            </a:solidFill>
            <a:prstDash val="sysDash"/>
            <a:headEnd type="triangle"/>
            <a:tailEnd type="triangle" w="med" len="med"/>
          </a:ln>
          <a:effectLst/>
        </p:spPr>
      </p:cxnSp>
      <p:cxnSp>
        <p:nvCxnSpPr>
          <p:cNvPr id="351" name="直線矢印コネクタ 350">
            <a:extLst>
              <a:ext uri="{FF2B5EF4-FFF2-40B4-BE49-F238E27FC236}">
                <a16:creationId xmlns:a16="http://schemas.microsoft.com/office/drawing/2014/main" id="{CFD3C90C-3EAA-CDBF-4969-0EB295D99288}"/>
              </a:ext>
            </a:extLst>
          </p:cNvPr>
          <p:cNvCxnSpPr>
            <a:cxnSpLocks/>
            <a:stCxn id="347" idx="2"/>
            <a:endCxn id="354" idx="1"/>
          </p:cNvCxnSpPr>
          <p:nvPr/>
        </p:nvCxnSpPr>
        <p:spPr>
          <a:xfrm flipH="1">
            <a:off x="4875026" y="2849330"/>
            <a:ext cx="722401" cy="788757"/>
          </a:xfrm>
          <a:prstGeom prst="straightConnector1">
            <a:avLst/>
          </a:prstGeom>
          <a:noFill/>
          <a:ln w="12700" cap="flat" cmpd="sng" algn="ctr">
            <a:solidFill>
              <a:srgbClr val="0F1C50"/>
            </a:solidFill>
            <a:prstDash val="sysDash"/>
            <a:headEnd type="triangle"/>
            <a:tailEnd type="triangle" w="med" len="med"/>
          </a:ln>
          <a:effectLst/>
        </p:spPr>
      </p:cxnSp>
      <p:cxnSp>
        <p:nvCxnSpPr>
          <p:cNvPr id="352" name="直線矢印コネクタ 351">
            <a:extLst>
              <a:ext uri="{FF2B5EF4-FFF2-40B4-BE49-F238E27FC236}">
                <a16:creationId xmlns:a16="http://schemas.microsoft.com/office/drawing/2014/main" id="{CA6F4000-FD79-442B-BF6D-F32A6C073BED}"/>
              </a:ext>
            </a:extLst>
          </p:cNvPr>
          <p:cNvCxnSpPr>
            <a:cxnSpLocks/>
            <a:stCxn id="347" idx="2"/>
            <a:endCxn id="373" idx="1"/>
          </p:cNvCxnSpPr>
          <p:nvPr/>
        </p:nvCxnSpPr>
        <p:spPr>
          <a:xfrm flipH="1">
            <a:off x="3586365" y="2849330"/>
            <a:ext cx="2011062" cy="799354"/>
          </a:xfrm>
          <a:prstGeom prst="straightConnector1">
            <a:avLst/>
          </a:prstGeom>
          <a:noFill/>
          <a:ln w="12700" cap="flat" cmpd="sng" algn="ctr">
            <a:solidFill>
              <a:srgbClr val="0F1C50"/>
            </a:solidFill>
            <a:prstDash val="sysDash"/>
            <a:headEnd type="triangle"/>
            <a:tailEnd type="triangle" w="med" len="med"/>
          </a:ln>
          <a:effectLst/>
        </p:spPr>
      </p:cxnSp>
      <p:cxnSp>
        <p:nvCxnSpPr>
          <p:cNvPr id="353" name="直線矢印コネクタ 352">
            <a:extLst>
              <a:ext uri="{FF2B5EF4-FFF2-40B4-BE49-F238E27FC236}">
                <a16:creationId xmlns:a16="http://schemas.microsoft.com/office/drawing/2014/main" id="{F812CDA8-6351-5C68-8E26-8ECA56B02685}"/>
              </a:ext>
            </a:extLst>
          </p:cNvPr>
          <p:cNvCxnSpPr>
            <a:cxnSpLocks/>
            <a:stCxn id="347" idx="3"/>
            <a:endCxn id="364" idx="1"/>
          </p:cNvCxnSpPr>
          <p:nvPr/>
        </p:nvCxnSpPr>
        <p:spPr>
          <a:xfrm>
            <a:off x="5878772" y="2655460"/>
            <a:ext cx="290954" cy="9468"/>
          </a:xfrm>
          <a:prstGeom prst="straightConnector1">
            <a:avLst/>
          </a:prstGeom>
          <a:noFill/>
          <a:ln w="12700" cap="flat" cmpd="sng" algn="ctr">
            <a:solidFill>
              <a:schemeClr val="accent4">
                <a:lumMod val="75000"/>
              </a:schemeClr>
            </a:solidFill>
            <a:prstDash val="solid"/>
            <a:tailEnd type="arrow" w="lg" len="med"/>
          </a:ln>
          <a:effectLst/>
        </p:spPr>
      </p:cxnSp>
      <p:sp>
        <p:nvSpPr>
          <p:cNvPr id="354" name="フローチャート: 磁気ディスク 353">
            <a:extLst>
              <a:ext uri="{FF2B5EF4-FFF2-40B4-BE49-F238E27FC236}">
                <a16:creationId xmlns:a16="http://schemas.microsoft.com/office/drawing/2014/main" id="{736A2D30-A7FD-2DAA-5BDB-B6AD233C5C65}"/>
              </a:ext>
            </a:extLst>
          </p:cNvPr>
          <p:cNvSpPr/>
          <p:nvPr/>
        </p:nvSpPr>
        <p:spPr>
          <a:xfrm>
            <a:off x="4572310" y="3638087"/>
            <a:ext cx="605431"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取扱不可</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endPar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55" name="直線矢印コネクタ 354">
            <a:extLst>
              <a:ext uri="{FF2B5EF4-FFF2-40B4-BE49-F238E27FC236}">
                <a16:creationId xmlns:a16="http://schemas.microsoft.com/office/drawing/2014/main" id="{6419D1AD-00D7-3920-FA00-84E849A0CD1B}"/>
              </a:ext>
            </a:extLst>
          </p:cNvPr>
          <p:cNvCxnSpPr>
            <a:cxnSpLocks/>
            <a:stCxn id="373" idx="1"/>
            <a:endCxn id="331" idx="2"/>
          </p:cNvCxnSpPr>
          <p:nvPr/>
        </p:nvCxnSpPr>
        <p:spPr>
          <a:xfrm flipV="1">
            <a:off x="3586365" y="2856512"/>
            <a:ext cx="1235788" cy="792172"/>
          </a:xfrm>
          <a:prstGeom prst="straightConnector1">
            <a:avLst/>
          </a:prstGeom>
          <a:noFill/>
          <a:ln w="12700" cap="flat" cmpd="sng" algn="ctr">
            <a:solidFill>
              <a:srgbClr val="0F1C50"/>
            </a:solidFill>
            <a:prstDash val="sysDash"/>
            <a:headEnd type="triangle"/>
            <a:tailEnd type="triangle" w="med" len="med"/>
          </a:ln>
          <a:effectLst/>
        </p:spPr>
      </p:cxnSp>
      <p:sp>
        <p:nvSpPr>
          <p:cNvPr id="356" name="角丸四角形 72">
            <a:extLst>
              <a:ext uri="{FF2B5EF4-FFF2-40B4-BE49-F238E27FC236}">
                <a16:creationId xmlns:a16="http://schemas.microsoft.com/office/drawing/2014/main" id="{85306A88-F4BF-55F0-2264-1AD249B5BB3B}"/>
              </a:ext>
            </a:extLst>
          </p:cNvPr>
          <p:cNvSpPr/>
          <p:nvPr/>
        </p:nvSpPr>
        <p:spPr>
          <a:xfrm>
            <a:off x="767871" y="3623975"/>
            <a:ext cx="892655" cy="816578"/>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17625" rtlCol="0" anchor="t" anchorCtr="0"/>
          <a:lstStyle/>
          <a:p>
            <a:pPr algn="ctr" defTabSz="895327">
              <a:defRPr/>
            </a:pPr>
            <a:r>
              <a:rPr lang="ja-JP" altLang="en-US" sz="998" b="1" kern="0" dirty="0">
                <a:latin typeface="Segoe UI" panose="020B0502040204020203" pitchFamily="34" charset="0"/>
                <a:ea typeface="Meiryo UI" panose="020B0604030504040204" pitchFamily="50" charset="-128"/>
                <a:cs typeface="Meiryo UI" panose="020B0604030504040204" pitchFamily="50" charset="-128"/>
              </a:rPr>
              <a:t>医療情報</a:t>
            </a:r>
            <a:endParaRPr lang="en-US" altLang="ja-JP" sz="998" b="1" kern="0" dirty="0">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998" b="1" kern="0" dirty="0">
                <a:latin typeface="Segoe UI" panose="020B0502040204020203" pitchFamily="34" charset="0"/>
                <a:ea typeface="Meiryo UI" panose="020B0604030504040204" pitchFamily="50" charset="-128"/>
                <a:cs typeface="Meiryo UI" panose="020B0604030504040204" pitchFamily="50" charset="-128"/>
              </a:rPr>
              <a:t>取扱事業者</a:t>
            </a:r>
            <a:endParaRPr lang="en-US" altLang="ja-JP" sz="998" b="1" kern="0" dirty="0">
              <a:latin typeface="Segoe UI" panose="020B0502040204020203" pitchFamily="34" charset="0"/>
              <a:ea typeface="Meiryo UI" panose="020B0604030504040204" pitchFamily="50" charset="-128"/>
              <a:cs typeface="Meiryo UI" panose="020B0604030504040204" pitchFamily="50" charset="-128"/>
            </a:endParaRPr>
          </a:p>
        </p:txBody>
      </p:sp>
      <p:sp>
        <p:nvSpPr>
          <p:cNvPr id="357" name="フローチャート: 磁気ディスク 356">
            <a:extLst>
              <a:ext uri="{FF2B5EF4-FFF2-40B4-BE49-F238E27FC236}">
                <a16:creationId xmlns:a16="http://schemas.microsoft.com/office/drawing/2014/main" id="{3180D8DB-8F0D-6A45-7DD1-93829D74A38F}"/>
              </a:ext>
            </a:extLst>
          </p:cNvPr>
          <p:cNvSpPr/>
          <p:nvPr/>
        </p:nvSpPr>
        <p:spPr>
          <a:xfrm>
            <a:off x="921758" y="3967511"/>
            <a:ext cx="679998" cy="431356"/>
          </a:xfrm>
          <a:prstGeom prst="flowChartMagneticDisk">
            <a:avLst/>
          </a:prstGeom>
          <a:solidFill>
            <a:srgbClr val="6785C1">
              <a:lumMod val="40000"/>
              <a:lumOff val="60000"/>
            </a:srgbClr>
          </a:solidFill>
          <a:ln w="9525" cap="flat" cmpd="sng" algn="ctr">
            <a:solidFill>
              <a:srgbClr val="404040">
                <a:lumMod val="50000"/>
                <a:lumOff val="50000"/>
              </a:srgbClr>
            </a:solidFill>
            <a:prstDash val="sysDot"/>
          </a:ln>
          <a:effectLst/>
        </p:spPr>
        <p:txBody>
          <a:bodyPr wrap="none" rtlCol="0" anchor="ctr"/>
          <a:lstStyle/>
          <a:p>
            <a:pPr algn="ctr" defTabSz="895327">
              <a:defRPr/>
            </a:pPr>
            <a:r>
              <a:rPr lang="ja-JP" altLang="en-US"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電子カルテ</a:t>
            </a:r>
            <a:endParaRPr lang="en-US" altLang="ja-JP"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医事会計</a:t>
            </a:r>
            <a:endParaRPr lang="en-US" altLang="ja-JP"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58" name="直線矢印コネクタ 357">
            <a:extLst>
              <a:ext uri="{FF2B5EF4-FFF2-40B4-BE49-F238E27FC236}">
                <a16:creationId xmlns:a16="http://schemas.microsoft.com/office/drawing/2014/main" id="{3E1BA57E-D585-311F-C668-6C5881DFB678}"/>
              </a:ext>
            </a:extLst>
          </p:cNvPr>
          <p:cNvCxnSpPr>
            <a:stCxn id="357" idx="1"/>
            <a:endCxn id="345" idx="3"/>
          </p:cNvCxnSpPr>
          <p:nvPr/>
        </p:nvCxnSpPr>
        <p:spPr>
          <a:xfrm flipH="1" flipV="1">
            <a:off x="1256453" y="3408461"/>
            <a:ext cx="5304" cy="559049"/>
          </a:xfrm>
          <a:prstGeom prst="straightConnector1">
            <a:avLst/>
          </a:prstGeom>
          <a:noFill/>
          <a:ln w="12700" cap="flat" cmpd="sng" algn="ctr">
            <a:solidFill>
              <a:srgbClr val="0F1C50">
                <a:lumMod val="75000"/>
                <a:lumOff val="25000"/>
              </a:srgbClr>
            </a:solidFill>
            <a:prstDash val="sysDash"/>
            <a:tailEnd type="triangle" w="sm" len="sm"/>
          </a:ln>
          <a:effectLst/>
        </p:spPr>
      </p:cxnSp>
      <p:sp>
        <p:nvSpPr>
          <p:cNvPr id="359" name="テキスト ボックス 358">
            <a:extLst>
              <a:ext uri="{FF2B5EF4-FFF2-40B4-BE49-F238E27FC236}">
                <a16:creationId xmlns:a16="http://schemas.microsoft.com/office/drawing/2014/main" id="{C4A338E3-579D-8BFD-2670-44AFFB01C361}"/>
              </a:ext>
            </a:extLst>
          </p:cNvPr>
          <p:cNvSpPr txBox="1"/>
          <p:nvPr/>
        </p:nvSpPr>
        <p:spPr>
          <a:xfrm>
            <a:off x="6978383" y="2471928"/>
            <a:ext cx="624147"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登録</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60" name="直線矢印コネクタ 359">
            <a:extLst>
              <a:ext uri="{FF2B5EF4-FFF2-40B4-BE49-F238E27FC236}">
                <a16:creationId xmlns:a16="http://schemas.microsoft.com/office/drawing/2014/main" id="{CCE80E20-315A-8668-F3E1-2BEDCAD1B267}"/>
              </a:ext>
            </a:extLst>
          </p:cNvPr>
          <p:cNvCxnSpPr>
            <a:stCxn id="359" idx="2"/>
            <a:endCxn id="376" idx="1"/>
          </p:cNvCxnSpPr>
          <p:nvPr/>
        </p:nvCxnSpPr>
        <p:spPr>
          <a:xfrm flipH="1">
            <a:off x="6848894" y="2859669"/>
            <a:ext cx="441563" cy="789015"/>
          </a:xfrm>
          <a:prstGeom prst="straightConnector1">
            <a:avLst/>
          </a:prstGeom>
          <a:noFill/>
          <a:ln w="12700" cap="flat" cmpd="sng" algn="ctr">
            <a:solidFill>
              <a:srgbClr val="0F1C50"/>
            </a:solidFill>
            <a:prstDash val="sysDash"/>
            <a:headEnd type="none"/>
            <a:tailEnd type="triangle" w="med" len="med"/>
          </a:ln>
          <a:effectLst/>
        </p:spPr>
      </p:cxnSp>
      <p:cxnSp>
        <p:nvCxnSpPr>
          <p:cNvPr id="361" name="直線矢印コネクタ 360">
            <a:extLst>
              <a:ext uri="{FF2B5EF4-FFF2-40B4-BE49-F238E27FC236}">
                <a16:creationId xmlns:a16="http://schemas.microsoft.com/office/drawing/2014/main" id="{E401C5E3-ADC0-EE85-3326-EE38F093688D}"/>
              </a:ext>
            </a:extLst>
          </p:cNvPr>
          <p:cNvCxnSpPr>
            <a:cxnSpLocks/>
            <a:stCxn id="331" idx="3"/>
            <a:endCxn id="347" idx="1"/>
          </p:cNvCxnSpPr>
          <p:nvPr/>
        </p:nvCxnSpPr>
        <p:spPr>
          <a:xfrm flipV="1">
            <a:off x="5114630" y="2655460"/>
            <a:ext cx="201452" cy="7182"/>
          </a:xfrm>
          <a:prstGeom prst="straightConnector1">
            <a:avLst/>
          </a:prstGeom>
          <a:noFill/>
          <a:ln w="12700" cap="flat" cmpd="sng" algn="ctr">
            <a:solidFill>
              <a:schemeClr val="accent4">
                <a:lumMod val="75000"/>
              </a:schemeClr>
            </a:solidFill>
            <a:prstDash val="solid"/>
            <a:tailEnd type="arrow" w="lg" len="med"/>
          </a:ln>
          <a:effectLst/>
        </p:spPr>
      </p:cxnSp>
      <p:cxnSp>
        <p:nvCxnSpPr>
          <p:cNvPr id="362" name="直線矢印コネクタ 361">
            <a:extLst>
              <a:ext uri="{FF2B5EF4-FFF2-40B4-BE49-F238E27FC236}">
                <a16:creationId xmlns:a16="http://schemas.microsoft.com/office/drawing/2014/main" id="{3CE8E518-1145-9FEA-3748-B9D94FA8C301}"/>
              </a:ext>
            </a:extLst>
          </p:cNvPr>
          <p:cNvCxnSpPr>
            <a:cxnSpLocks/>
            <a:stCxn id="377" idx="2"/>
            <a:endCxn id="376" idx="4"/>
          </p:cNvCxnSpPr>
          <p:nvPr/>
        </p:nvCxnSpPr>
        <p:spPr>
          <a:xfrm flipH="1">
            <a:off x="7183762" y="2852564"/>
            <a:ext cx="882607" cy="1078114"/>
          </a:xfrm>
          <a:prstGeom prst="straightConnector1">
            <a:avLst/>
          </a:prstGeom>
          <a:noFill/>
          <a:ln w="12700" cap="flat" cmpd="sng" algn="ctr">
            <a:solidFill>
              <a:srgbClr val="0F1C50"/>
            </a:solidFill>
            <a:prstDash val="sysDash"/>
            <a:headEnd type="triangle"/>
            <a:tailEnd type="triangle" w="med" len="med"/>
          </a:ln>
          <a:effectLst/>
        </p:spPr>
      </p:cxnSp>
      <p:sp>
        <p:nvSpPr>
          <p:cNvPr id="363" name="フローチャート: 磁気ディスク 362">
            <a:extLst>
              <a:ext uri="{FF2B5EF4-FFF2-40B4-BE49-F238E27FC236}">
                <a16:creationId xmlns:a16="http://schemas.microsoft.com/office/drawing/2014/main" id="{65A1E33F-D906-1EB2-7243-14911872045B}"/>
              </a:ext>
            </a:extLst>
          </p:cNvPr>
          <p:cNvSpPr/>
          <p:nvPr/>
        </p:nvSpPr>
        <p:spPr>
          <a:xfrm>
            <a:off x="5329067" y="3648684"/>
            <a:ext cx="544839" cy="563988"/>
          </a:xfrm>
          <a:prstGeom prst="flowChartMagneticDisk">
            <a:avLst/>
          </a:prstGeom>
          <a:solidFill>
            <a:schemeClr val="accent5">
              <a:lumMod val="60000"/>
              <a:lumOff val="40000"/>
            </a:scheme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取込前</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確認</a:t>
            </a: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endPar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64" name="テキスト ボックス 363">
            <a:extLst>
              <a:ext uri="{FF2B5EF4-FFF2-40B4-BE49-F238E27FC236}">
                <a16:creationId xmlns:a16="http://schemas.microsoft.com/office/drawing/2014/main" id="{3CB11A8F-C78F-A044-7353-EBEF13200133}"/>
              </a:ext>
            </a:extLst>
          </p:cNvPr>
          <p:cNvSpPr txBox="1"/>
          <p:nvPr/>
        </p:nvSpPr>
        <p:spPr>
          <a:xfrm>
            <a:off x="6169726" y="2471057"/>
            <a:ext cx="562690"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確認</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65" name="直線矢印コネクタ 364">
            <a:extLst>
              <a:ext uri="{FF2B5EF4-FFF2-40B4-BE49-F238E27FC236}">
                <a16:creationId xmlns:a16="http://schemas.microsoft.com/office/drawing/2014/main" id="{CF7C83B5-A145-D65C-B13D-515F726DC70C}"/>
              </a:ext>
            </a:extLst>
          </p:cNvPr>
          <p:cNvCxnSpPr>
            <a:cxnSpLocks/>
            <a:stCxn id="347" idx="2"/>
            <a:endCxn id="363" idx="1"/>
          </p:cNvCxnSpPr>
          <p:nvPr/>
        </p:nvCxnSpPr>
        <p:spPr>
          <a:xfrm>
            <a:off x="5597427" y="2849330"/>
            <a:ext cx="4060" cy="799354"/>
          </a:xfrm>
          <a:prstGeom prst="straightConnector1">
            <a:avLst/>
          </a:prstGeom>
          <a:noFill/>
          <a:ln w="12700" cap="flat" cmpd="sng" algn="ctr">
            <a:solidFill>
              <a:srgbClr val="0F1C50"/>
            </a:solidFill>
            <a:prstDash val="sysDash"/>
            <a:headEnd type="triangle"/>
            <a:tailEnd type="triangle" w="med" len="med"/>
          </a:ln>
          <a:effectLst/>
        </p:spPr>
      </p:cxnSp>
      <p:cxnSp>
        <p:nvCxnSpPr>
          <p:cNvPr id="366" name="直線矢印コネクタ 365">
            <a:extLst>
              <a:ext uri="{FF2B5EF4-FFF2-40B4-BE49-F238E27FC236}">
                <a16:creationId xmlns:a16="http://schemas.microsoft.com/office/drawing/2014/main" id="{157BDA70-396A-CB23-D080-67E75CA71150}"/>
              </a:ext>
            </a:extLst>
          </p:cNvPr>
          <p:cNvCxnSpPr>
            <a:cxnSpLocks/>
            <a:stCxn id="364" idx="3"/>
            <a:endCxn id="359" idx="1"/>
          </p:cNvCxnSpPr>
          <p:nvPr/>
        </p:nvCxnSpPr>
        <p:spPr>
          <a:xfrm>
            <a:off x="6732416" y="2664928"/>
            <a:ext cx="245967" cy="871"/>
          </a:xfrm>
          <a:prstGeom prst="straightConnector1">
            <a:avLst/>
          </a:prstGeom>
          <a:noFill/>
          <a:ln w="12700" cap="flat" cmpd="sng" algn="ctr">
            <a:solidFill>
              <a:schemeClr val="accent4">
                <a:lumMod val="75000"/>
              </a:schemeClr>
            </a:solidFill>
            <a:prstDash val="solid"/>
            <a:tailEnd type="arrow" w="lg" len="med"/>
          </a:ln>
          <a:effectLst/>
        </p:spPr>
      </p:cxnSp>
      <p:cxnSp>
        <p:nvCxnSpPr>
          <p:cNvPr id="367" name="直線矢印コネクタ 366">
            <a:extLst>
              <a:ext uri="{FF2B5EF4-FFF2-40B4-BE49-F238E27FC236}">
                <a16:creationId xmlns:a16="http://schemas.microsoft.com/office/drawing/2014/main" id="{E285E0B1-9E1F-5193-FEF9-C3044E45857D}"/>
              </a:ext>
            </a:extLst>
          </p:cNvPr>
          <p:cNvCxnSpPr>
            <a:cxnSpLocks/>
            <a:stCxn id="364" idx="2"/>
            <a:endCxn id="363" idx="1"/>
          </p:cNvCxnSpPr>
          <p:nvPr/>
        </p:nvCxnSpPr>
        <p:spPr>
          <a:xfrm flipH="1">
            <a:off x="5601487" y="2858798"/>
            <a:ext cx="849584" cy="789886"/>
          </a:xfrm>
          <a:prstGeom prst="straightConnector1">
            <a:avLst/>
          </a:prstGeom>
          <a:noFill/>
          <a:ln w="12700" cap="flat" cmpd="sng" algn="ctr">
            <a:solidFill>
              <a:srgbClr val="0F1C50"/>
            </a:solidFill>
            <a:prstDash val="sysDash"/>
            <a:headEnd type="triangle"/>
            <a:tailEnd type="triangle" w="med" len="med"/>
          </a:ln>
          <a:effectLst/>
        </p:spPr>
      </p:cxnSp>
      <p:cxnSp>
        <p:nvCxnSpPr>
          <p:cNvPr id="368" name="直線矢印コネクタ 367">
            <a:extLst>
              <a:ext uri="{FF2B5EF4-FFF2-40B4-BE49-F238E27FC236}">
                <a16:creationId xmlns:a16="http://schemas.microsoft.com/office/drawing/2014/main" id="{9B4F42C0-E412-C93A-DB53-4895DEFDC66D}"/>
              </a:ext>
            </a:extLst>
          </p:cNvPr>
          <p:cNvCxnSpPr>
            <a:cxnSpLocks/>
            <a:stCxn id="363" idx="1"/>
            <a:endCxn id="359" idx="2"/>
          </p:cNvCxnSpPr>
          <p:nvPr/>
        </p:nvCxnSpPr>
        <p:spPr>
          <a:xfrm flipV="1">
            <a:off x="5601487" y="2859669"/>
            <a:ext cx="1688970" cy="789015"/>
          </a:xfrm>
          <a:prstGeom prst="straightConnector1">
            <a:avLst/>
          </a:prstGeom>
          <a:noFill/>
          <a:ln w="12700" cap="flat" cmpd="sng" algn="ctr">
            <a:solidFill>
              <a:srgbClr val="0F1C50"/>
            </a:solidFill>
            <a:prstDash val="sysDash"/>
            <a:headEnd type="triangle"/>
            <a:tailEnd type="triangle" w="med" len="med"/>
          </a:ln>
          <a:effectLst/>
        </p:spPr>
      </p:cxnSp>
      <p:cxnSp>
        <p:nvCxnSpPr>
          <p:cNvPr id="369" name="直線矢印コネクタ 368">
            <a:extLst>
              <a:ext uri="{FF2B5EF4-FFF2-40B4-BE49-F238E27FC236}">
                <a16:creationId xmlns:a16="http://schemas.microsoft.com/office/drawing/2014/main" id="{08C9F562-27BB-4773-596B-FC90E3D677DC}"/>
              </a:ext>
            </a:extLst>
          </p:cNvPr>
          <p:cNvCxnSpPr>
            <a:cxnSpLocks/>
            <a:stCxn id="354" idx="1"/>
            <a:endCxn id="364" idx="2"/>
          </p:cNvCxnSpPr>
          <p:nvPr/>
        </p:nvCxnSpPr>
        <p:spPr>
          <a:xfrm flipV="1">
            <a:off x="4875026" y="2858798"/>
            <a:ext cx="1576045" cy="779289"/>
          </a:xfrm>
          <a:prstGeom prst="straightConnector1">
            <a:avLst/>
          </a:prstGeom>
          <a:noFill/>
          <a:ln w="12700" cap="flat" cmpd="sng" algn="ctr">
            <a:solidFill>
              <a:srgbClr val="0F1C50"/>
            </a:solidFill>
            <a:prstDash val="sysDash"/>
            <a:headEnd type="triangle"/>
            <a:tailEnd type="triangle" w="med" len="med"/>
          </a:ln>
          <a:effectLst/>
        </p:spPr>
      </p:cxnSp>
      <p:cxnSp>
        <p:nvCxnSpPr>
          <p:cNvPr id="370" name="直線矢印コネクタ 369">
            <a:extLst>
              <a:ext uri="{FF2B5EF4-FFF2-40B4-BE49-F238E27FC236}">
                <a16:creationId xmlns:a16="http://schemas.microsoft.com/office/drawing/2014/main" id="{ABFB409A-C2BC-4160-BC05-FF6900ACD3C5}"/>
              </a:ext>
            </a:extLst>
          </p:cNvPr>
          <p:cNvCxnSpPr>
            <a:cxnSpLocks/>
            <a:stCxn id="364" idx="2"/>
            <a:endCxn id="376" idx="1"/>
          </p:cNvCxnSpPr>
          <p:nvPr/>
        </p:nvCxnSpPr>
        <p:spPr>
          <a:xfrm>
            <a:off x="6451071" y="2858798"/>
            <a:ext cx="397823" cy="789886"/>
          </a:xfrm>
          <a:prstGeom prst="straightConnector1">
            <a:avLst/>
          </a:prstGeom>
          <a:noFill/>
          <a:ln w="12700" cap="flat" cmpd="sng" algn="ctr">
            <a:solidFill>
              <a:srgbClr val="0F1C50"/>
            </a:solidFill>
            <a:prstDash val="sysDash"/>
            <a:headEnd type="triangle"/>
            <a:tailEnd type="triangle" w="med" len="med"/>
          </a:ln>
          <a:effectLst/>
        </p:spPr>
      </p:cxnSp>
      <p:cxnSp>
        <p:nvCxnSpPr>
          <p:cNvPr id="371" name="直線コネクタ 370">
            <a:extLst>
              <a:ext uri="{FF2B5EF4-FFF2-40B4-BE49-F238E27FC236}">
                <a16:creationId xmlns:a16="http://schemas.microsoft.com/office/drawing/2014/main" id="{1D4CFD77-BC98-83C6-E6E7-D7ABF8EF01AF}"/>
              </a:ext>
            </a:extLst>
          </p:cNvPr>
          <p:cNvCxnSpPr>
            <a:cxnSpLocks/>
          </p:cNvCxnSpPr>
          <p:nvPr/>
        </p:nvCxnSpPr>
        <p:spPr>
          <a:xfrm>
            <a:off x="4410470" y="2250378"/>
            <a:ext cx="0" cy="2190175"/>
          </a:xfrm>
          <a:prstGeom prst="line">
            <a:avLst/>
          </a:prstGeom>
          <a:noFill/>
          <a:ln w="9525" cap="flat" cmpd="sng" algn="ctr">
            <a:solidFill>
              <a:srgbClr val="C2CEE6">
                <a:lumMod val="50000"/>
              </a:srgbClr>
            </a:solidFill>
            <a:prstDash val="solid"/>
          </a:ln>
          <a:effectLst/>
        </p:spPr>
      </p:cxnSp>
      <p:cxnSp>
        <p:nvCxnSpPr>
          <p:cNvPr id="372" name="直線コネクタ 371">
            <a:extLst>
              <a:ext uri="{FF2B5EF4-FFF2-40B4-BE49-F238E27FC236}">
                <a16:creationId xmlns:a16="http://schemas.microsoft.com/office/drawing/2014/main" id="{4B0F7957-E288-306E-11E7-F3581CC92F53}"/>
              </a:ext>
            </a:extLst>
          </p:cNvPr>
          <p:cNvCxnSpPr>
            <a:cxnSpLocks/>
          </p:cNvCxnSpPr>
          <p:nvPr/>
        </p:nvCxnSpPr>
        <p:spPr>
          <a:xfrm>
            <a:off x="3575150" y="2250378"/>
            <a:ext cx="0" cy="2190175"/>
          </a:xfrm>
          <a:prstGeom prst="line">
            <a:avLst/>
          </a:prstGeom>
          <a:noFill/>
          <a:ln w="9525" cap="flat" cmpd="sng" algn="ctr">
            <a:solidFill>
              <a:srgbClr val="C2CEE6">
                <a:lumMod val="50000"/>
              </a:srgbClr>
            </a:solidFill>
            <a:prstDash val="solid"/>
          </a:ln>
          <a:effectLst/>
        </p:spPr>
      </p:cxnSp>
      <p:sp>
        <p:nvSpPr>
          <p:cNvPr id="373" name="フローチャート: 磁気ディスク 372">
            <a:extLst>
              <a:ext uri="{FF2B5EF4-FFF2-40B4-BE49-F238E27FC236}">
                <a16:creationId xmlns:a16="http://schemas.microsoft.com/office/drawing/2014/main" id="{23328A6C-E4B7-F8A4-0224-0076AA292500}"/>
              </a:ext>
            </a:extLst>
          </p:cNvPr>
          <p:cNvSpPr/>
          <p:nvPr/>
        </p:nvSpPr>
        <p:spPr>
          <a:xfrm>
            <a:off x="3277462" y="3648684"/>
            <a:ext cx="617805"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一時表</a:t>
            </a:r>
          </a:p>
        </p:txBody>
      </p:sp>
      <p:cxnSp>
        <p:nvCxnSpPr>
          <p:cNvPr id="374" name="直線コネクタ 373">
            <a:extLst>
              <a:ext uri="{FF2B5EF4-FFF2-40B4-BE49-F238E27FC236}">
                <a16:creationId xmlns:a16="http://schemas.microsoft.com/office/drawing/2014/main" id="{69F5C89B-8E18-D72D-28A3-95660CDB1048}"/>
              </a:ext>
            </a:extLst>
          </p:cNvPr>
          <p:cNvCxnSpPr>
            <a:cxnSpLocks/>
          </p:cNvCxnSpPr>
          <p:nvPr/>
        </p:nvCxnSpPr>
        <p:spPr>
          <a:xfrm>
            <a:off x="2660755" y="2250378"/>
            <a:ext cx="0" cy="2190175"/>
          </a:xfrm>
          <a:prstGeom prst="line">
            <a:avLst/>
          </a:prstGeom>
          <a:noFill/>
          <a:ln w="9525" cap="flat" cmpd="sng" algn="ctr">
            <a:solidFill>
              <a:srgbClr val="C2CEE6">
                <a:lumMod val="50000"/>
              </a:srgbClr>
            </a:solidFill>
            <a:prstDash val="solid"/>
          </a:ln>
          <a:effectLst/>
        </p:spPr>
      </p:cxnSp>
      <p:cxnSp>
        <p:nvCxnSpPr>
          <p:cNvPr id="375" name="直線コネクタ 374">
            <a:extLst>
              <a:ext uri="{FF2B5EF4-FFF2-40B4-BE49-F238E27FC236}">
                <a16:creationId xmlns:a16="http://schemas.microsoft.com/office/drawing/2014/main" id="{2928BA4D-D871-7D65-783A-77FCCC65BE85}"/>
              </a:ext>
            </a:extLst>
          </p:cNvPr>
          <p:cNvCxnSpPr>
            <a:cxnSpLocks/>
          </p:cNvCxnSpPr>
          <p:nvPr/>
        </p:nvCxnSpPr>
        <p:spPr>
          <a:xfrm>
            <a:off x="6893073" y="2244539"/>
            <a:ext cx="0" cy="2190175"/>
          </a:xfrm>
          <a:prstGeom prst="line">
            <a:avLst/>
          </a:prstGeom>
          <a:noFill/>
          <a:ln w="9525" cap="flat" cmpd="sng" algn="ctr">
            <a:solidFill>
              <a:srgbClr val="C2CEE6">
                <a:lumMod val="50000"/>
              </a:srgbClr>
            </a:solidFill>
            <a:prstDash val="solid"/>
          </a:ln>
          <a:effectLst/>
        </p:spPr>
      </p:cxnSp>
      <p:sp>
        <p:nvSpPr>
          <p:cNvPr id="376" name="フローチャート: 磁気ディスク 375">
            <a:extLst>
              <a:ext uri="{FF2B5EF4-FFF2-40B4-BE49-F238E27FC236}">
                <a16:creationId xmlns:a16="http://schemas.microsoft.com/office/drawing/2014/main" id="{C660794F-B268-4DE2-97FA-94286F3C2DB6}"/>
              </a:ext>
            </a:extLst>
          </p:cNvPr>
          <p:cNvSpPr/>
          <p:nvPr/>
        </p:nvSpPr>
        <p:spPr>
          <a:xfrm>
            <a:off x="6514026" y="3648684"/>
            <a:ext cx="669736"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二次利用</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p>
        </p:txBody>
      </p:sp>
      <p:sp>
        <p:nvSpPr>
          <p:cNvPr id="377" name="テキスト ボックス 376">
            <a:extLst>
              <a:ext uri="{FF2B5EF4-FFF2-40B4-BE49-F238E27FC236}">
                <a16:creationId xmlns:a16="http://schemas.microsoft.com/office/drawing/2014/main" id="{EB310F70-C459-6512-A82F-02BF5DADA023}"/>
              </a:ext>
            </a:extLst>
          </p:cNvPr>
          <p:cNvSpPr txBox="1"/>
          <p:nvPr/>
        </p:nvSpPr>
        <p:spPr>
          <a:xfrm>
            <a:off x="7773891" y="2464823"/>
            <a:ext cx="584955"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オプトアウト</a:t>
            </a:r>
          </a:p>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削除</a:t>
            </a:r>
            <a:endParaRPr lang="en-US" altLang="ja-JP" sz="953"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78" name="正方形/長方形 377"/>
          <p:cNvSpPr/>
          <p:nvPr/>
        </p:nvSpPr>
        <p:spPr>
          <a:xfrm>
            <a:off x="6079284" y="2351641"/>
            <a:ext cx="1571579" cy="195593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84" name="正方形/長方形 83"/>
          <p:cNvSpPr/>
          <p:nvPr/>
        </p:nvSpPr>
        <p:spPr>
          <a:xfrm>
            <a:off x="5266284" y="2351641"/>
            <a:ext cx="652344" cy="195593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85" name="線吹き出し 1 (枠付き) 84"/>
          <p:cNvSpPr/>
          <p:nvPr/>
        </p:nvSpPr>
        <p:spPr>
          <a:xfrm>
            <a:off x="1256453" y="5124835"/>
            <a:ext cx="3453433" cy="1015292"/>
          </a:xfrm>
          <a:prstGeom prst="borderCallout1">
            <a:avLst>
              <a:gd name="adj1" fmla="val -1405"/>
              <a:gd name="adj2" fmla="val 95628"/>
              <a:gd name="adj3" fmla="val -79295"/>
              <a:gd name="adj4" fmla="val 1205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①受入時（</a:t>
            </a:r>
            <a:r>
              <a:rPr lang="ja-JP" altLang="en-US" sz="1200" dirty="0" smtClean="0">
                <a:solidFill>
                  <a:schemeClr val="tx1"/>
                </a:solidFill>
                <a:latin typeface="Meiryo UI" panose="020B0604030504040204" pitchFamily="50" charset="-128"/>
                <a:ea typeface="Meiryo UI" panose="020B0604030504040204" pitchFamily="50" charset="-128"/>
              </a:rPr>
              <a:t>取込前</a:t>
            </a:r>
            <a:r>
              <a:rPr lang="ja-JP" altLang="en-US" sz="1200" dirty="0">
                <a:solidFill>
                  <a:schemeClr val="tx1"/>
                </a:solidFill>
                <a:latin typeface="Meiryo UI" panose="020B0604030504040204" pitchFamily="50" charset="-128"/>
                <a:ea typeface="Meiryo UI" panose="020B0604030504040204" pitchFamily="50" charset="-128"/>
              </a:rPr>
              <a:t>確認）</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取込</a:t>
            </a:r>
            <a:r>
              <a:rPr lang="ja-JP" altLang="en-US" sz="1200" dirty="0" smtClean="0">
                <a:solidFill>
                  <a:schemeClr val="tx1"/>
                </a:solidFill>
                <a:latin typeface="Meiryo UI" panose="020B0604030504040204" pitchFamily="50" charset="-128"/>
                <a:ea typeface="Meiryo UI" panose="020B0604030504040204" pitchFamily="50" charset="-128"/>
              </a:rPr>
              <a:t>対象</a:t>
            </a:r>
            <a:r>
              <a:rPr lang="ja-JP" altLang="en-US" sz="1200" dirty="0">
                <a:solidFill>
                  <a:schemeClr val="tx1"/>
                </a:solidFill>
                <a:latin typeface="Meiryo UI" panose="020B0604030504040204" pitchFamily="50" charset="-128"/>
                <a:ea typeface="Meiryo UI" panose="020B0604030504040204" pitchFamily="50" charset="-128"/>
              </a:rPr>
              <a:t>データ</a:t>
            </a:r>
            <a:r>
              <a:rPr lang="ja-JP" altLang="en-US" sz="1200" dirty="0" smtClean="0">
                <a:solidFill>
                  <a:schemeClr val="tx1"/>
                </a:solidFill>
                <a:latin typeface="Meiryo UI" panose="020B0604030504040204" pitchFamily="50" charset="-128"/>
                <a:ea typeface="Meiryo UI" panose="020B0604030504040204" pitchFamily="50" charset="-128"/>
              </a:rPr>
              <a:t>にオプトアウト対象患者および未通知患者が含まれないことを確認するため、認定</a:t>
            </a:r>
            <a:r>
              <a:rPr lang="ja-JP" altLang="en-US" sz="1200" dirty="0">
                <a:solidFill>
                  <a:schemeClr val="tx1"/>
                </a:solidFill>
                <a:latin typeface="Meiryo UI" panose="020B0604030504040204" pitchFamily="50" charset="-128"/>
                <a:ea typeface="Meiryo UI" panose="020B0604030504040204" pitchFamily="50" charset="-128"/>
              </a:rPr>
              <a:t>領域へ適用</a:t>
            </a:r>
            <a:r>
              <a:rPr lang="ja-JP" altLang="en-US" sz="1200" dirty="0" smtClean="0">
                <a:solidFill>
                  <a:schemeClr val="tx1"/>
                </a:solidFill>
                <a:latin typeface="Meiryo UI" panose="020B0604030504040204" pitchFamily="50" charset="-128"/>
                <a:ea typeface="Meiryo UI" panose="020B0604030504040204" pitchFamily="50" charset="-128"/>
              </a:rPr>
              <a:t>する前に確認する。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7" name="線吹き出し 1 (枠付き) 86"/>
          <p:cNvSpPr/>
          <p:nvPr/>
        </p:nvSpPr>
        <p:spPr>
          <a:xfrm>
            <a:off x="5266283" y="5124835"/>
            <a:ext cx="3092563" cy="1015292"/>
          </a:xfrm>
          <a:prstGeom prst="borderCallout1">
            <a:avLst>
              <a:gd name="adj1" fmla="val -2688"/>
              <a:gd name="adj2" fmla="val 16546"/>
              <a:gd name="adj3" fmla="val -80749"/>
              <a:gd name="adj4" fmla="val 392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②実績（</a:t>
            </a:r>
            <a:r>
              <a:rPr lang="ja-JP" altLang="en-US" sz="1200" dirty="0" smtClean="0">
                <a:solidFill>
                  <a:schemeClr val="tx1"/>
                </a:solidFill>
                <a:latin typeface="Meiryo UI" panose="020B0604030504040204" pitchFamily="50" charset="-128"/>
                <a:ea typeface="Meiryo UI" panose="020B0604030504040204" pitchFamily="50" charset="-128"/>
              </a:rPr>
              <a:t>取込後確認）</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取込後の二次利用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データにオプトアウト対象患者および未通知患者が含まれていないことを確認する。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8427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妥当性確認における未通知患者特定方法（二次利用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における取込後確認時に、未通知患者を特定するためのロジックは、</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全データソースの診療年月と取込年月を基準に判定を行っている。</a:t>
            </a:r>
            <a:endParaRPr lang="en-US" altLang="ja-JP" dirty="0" smtClean="0">
              <a:latin typeface="Meiryo UI" panose="020B0604030504040204" pitchFamily="50" charset="-128"/>
              <a:ea typeface="Meiryo UI" panose="020B0604030504040204" pitchFamily="50" charset="-128"/>
            </a:endParaRPr>
          </a:p>
        </p:txBody>
      </p:sp>
      <p:sp>
        <p:nvSpPr>
          <p:cNvPr id="75" name="円柱 74">
            <a:extLst>
              <a:ext uri="{FF2B5EF4-FFF2-40B4-BE49-F238E27FC236}">
                <a16:creationId xmlns:a16="http://schemas.microsoft.com/office/drawing/2014/main" id="{FA02AB29-A7D5-45A5-889B-84232A9D4593}"/>
              </a:ext>
            </a:extLst>
          </p:cNvPr>
          <p:cNvSpPr/>
          <p:nvPr/>
        </p:nvSpPr>
        <p:spPr>
          <a:xfrm>
            <a:off x="741227" y="1445404"/>
            <a:ext cx="6794923"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a:solidFill>
                  <a:prstClr val="black"/>
                </a:solidFill>
                <a:latin typeface="+mn-ea"/>
              </a:rPr>
              <a:t>取込前確認</a:t>
            </a:r>
            <a:r>
              <a:rPr lang="en-US" altLang="ja-JP" sz="1371" dirty="0">
                <a:solidFill>
                  <a:prstClr val="black"/>
                </a:solidFill>
                <a:latin typeface="+mn-ea"/>
              </a:rPr>
              <a:t>DB</a:t>
            </a:r>
            <a:r>
              <a:rPr lang="ja-JP" altLang="en-US" sz="1371" dirty="0">
                <a:solidFill>
                  <a:prstClr val="black"/>
                </a:solidFill>
                <a:latin typeface="+mn-ea"/>
              </a:rPr>
              <a:t>および二次利用</a:t>
            </a:r>
            <a:r>
              <a:rPr lang="en-US" altLang="ja-JP" sz="1371" dirty="0">
                <a:solidFill>
                  <a:prstClr val="black"/>
                </a:solidFill>
                <a:latin typeface="+mn-ea"/>
              </a:rPr>
              <a:t>DB</a:t>
            </a:r>
            <a:r>
              <a:rPr lang="ja-JP" altLang="en-US" sz="1371" dirty="0">
                <a:solidFill>
                  <a:prstClr val="black"/>
                </a:solidFill>
                <a:latin typeface="+mn-ea"/>
              </a:rPr>
              <a:t>（全データ）</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77" name="円柱 76">
            <a:extLst>
              <a:ext uri="{FF2B5EF4-FFF2-40B4-BE49-F238E27FC236}">
                <a16:creationId xmlns:a16="http://schemas.microsoft.com/office/drawing/2014/main" id="{FA02AB29-A7D5-45A5-889B-84232A9D4593}"/>
              </a:ext>
            </a:extLst>
          </p:cNvPr>
          <p:cNvSpPr/>
          <p:nvPr/>
        </p:nvSpPr>
        <p:spPr>
          <a:xfrm>
            <a:off x="952342"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a:solidFill>
                  <a:prstClr val="black"/>
                </a:solidFill>
                <a:latin typeface="+mn-ea"/>
              </a:rPr>
              <a:t>DPC</a:t>
            </a:r>
            <a:r>
              <a:rPr lang="ja-JP" altLang="en-US" sz="1371" dirty="0">
                <a:solidFill>
                  <a:prstClr val="black"/>
                </a:solidFill>
                <a:latin typeface="+mn-ea"/>
              </a:rPr>
              <a:t>調査</a:t>
            </a:r>
            <a:r>
              <a:rPr lang="en-US" altLang="ja-JP" sz="1371" dirty="0">
                <a:solidFill>
                  <a:prstClr val="black"/>
                </a:solidFill>
                <a:latin typeface="+mn-ea"/>
              </a:rPr>
              <a:t/>
            </a:r>
            <a:br>
              <a:rPr lang="en-US" altLang="ja-JP" sz="1371" dirty="0">
                <a:solidFill>
                  <a:prstClr val="black"/>
                </a:solidFill>
                <a:latin typeface="+mn-ea"/>
              </a:rPr>
            </a:br>
            <a:r>
              <a:rPr lang="ja-JP" altLang="en-US" sz="1371" dirty="0">
                <a:solidFill>
                  <a:prstClr val="black"/>
                </a:solidFill>
                <a:latin typeface="+mn-ea"/>
              </a:rPr>
              <a:t>データ</a:t>
            </a:r>
            <a:endParaRPr lang="en-US" altLang="ja-JP" sz="1371" dirty="0">
              <a:solidFill>
                <a:prstClr val="black"/>
              </a:solidFill>
              <a:latin typeface="+mn-ea"/>
            </a:endParaRPr>
          </a:p>
        </p:txBody>
      </p:sp>
      <p:sp>
        <p:nvSpPr>
          <p:cNvPr id="78" name="円柱 77">
            <a:extLst>
              <a:ext uri="{FF2B5EF4-FFF2-40B4-BE49-F238E27FC236}">
                <a16:creationId xmlns:a16="http://schemas.microsoft.com/office/drawing/2014/main" id="{FA02AB29-A7D5-45A5-889B-84232A9D4593}"/>
              </a:ext>
            </a:extLst>
          </p:cNvPr>
          <p:cNvSpPr/>
          <p:nvPr/>
        </p:nvSpPr>
        <p:spPr>
          <a:xfrm>
            <a:off x="3607413"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レセプトデータ</a:t>
            </a:r>
            <a:endParaRPr lang="en-US" altLang="ja-JP" sz="1371" dirty="0">
              <a:solidFill>
                <a:srgbClr val="000000"/>
              </a:solidFill>
              <a:latin typeface="Meiryo UI" panose="020B0604030504040204" pitchFamily="50" charset="-128"/>
              <a:ea typeface="Meiryo UI" panose="020B0604030504040204" pitchFamily="50" charset="-128"/>
            </a:endParaRPr>
          </a:p>
        </p:txBody>
      </p:sp>
      <p:sp>
        <p:nvSpPr>
          <p:cNvPr id="79" name="円柱 78">
            <a:extLst>
              <a:ext uri="{FF2B5EF4-FFF2-40B4-BE49-F238E27FC236}">
                <a16:creationId xmlns:a16="http://schemas.microsoft.com/office/drawing/2014/main" id="{FA02AB29-A7D5-45A5-889B-84232A9D4593}"/>
              </a:ext>
            </a:extLst>
          </p:cNvPr>
          <p:cNvSpPr/>
          <p:nvPr/>
        </p:nvSpPr>
        <p:spPr>
          <a:xfrm>
            <a:off x="6038792"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電子カルテ</a:t>
            </a:r>
            <a:r>
              <a:rPr lang="en-US" altLang="ja-JP" sz="1371" dirty="0">
                <a:solidFill>
                  <a:srgbClr val="000000"/>
                </a:solidFill>
                <a:latin typeface="Meiryo UI" panose="020B0604030504040204" pitchFamily="50" charset="-128"/>
                <a:ea typeface="Meiryo UI" panose="020B0604030504040204" pitchFamily="50" charset="-128"/>
              </a:rPr>
              <a:t/>
            </a:r>
            <a:br>
              <a:rPr lang="en-US" altLang="ja-JP" sz="1371" dirty="0">
                <a:solidFill>
                  <a:srgbClr val="000000"/>
                </a:solidFill>
                <a:latin typeface="Meiryo UI" panose="020B0604030504040204" pitchFamily="50" charset="-128"/>
                <a:ea typeface="Meiryo UI" panose="020B0604030504040204" pitchFamily="50" charset="-128"/>
              </a:rPr>
            </a:br>
            <a:r>
              <a:rPr lang="ja-JP" altLang="en-US" sz="1371" dirty="0">
                <a:solidFill>
                  <a:srgbClr val="000000"/>
                </a:solidFill>
                <a:latin typeface="Meiryo UI" panose="020B0604030504040204" pitchFamily="50" charset="-128"/>
                <a:ea typeface="Meiryo UI" panose="020B0604030504040204" pitchFamily="50" charset="-128"/>
              </a:rPr>
              <a:t>データ</a:t>
            </a:r>
          </a:p>
        </p:txBody>
      </p:sp>
      <p:cxnSp>
        <p:nvCxnSpPr>
          <p:cNvPr id="80" name="直線矢印コネクタ 79"/>
          <p:cNvCxnSpPr>
            <a:stCxn id="79" idx="3"/>
          </p:cNvCxnSpPr>
          <p:nvPr/>
        </p:nvCxnSpPr>
        <p:spPr>
          <a:xfrm>
            <a:off x="6679203"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正方形/長方形 80"/>
          <p:cNvSpPr/>
          <p:nvPr/>
        </p:nvSpPr>
        <p:spPr>
          <a:xfrm>
            <a:off x="569180" y="4332905"/>
            <a:ext cx="7118856" cy="33131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２：全患者の診療日一覧の作成</a:t>
            </a:r>
          </a:p>
        </p:txBody>
      </p:sp>
      <p:sp>
        <p:nvSpPr>
          <p:cNvPr id="82" name="正方形/長方形 81"/>
          <p:cNvSpPr/>
          <p:nvPr/>
        </p:nvSpPr>
        <p:spPr>
          <a:xfrm>
            <a:off x="569180" y="6061391"/>
            <a:ext cx="7118856" cy="33131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３：未通知対象データの特定</a:t>
            </a:r>
          </a:p>
        </p:txBody>
      </p:sp>
      <p:cxnSp>
        <p:nvCxnSpPr>
          <p:cNvPr id="83" name="直線矢印コネクタ 82"/>
          <p:cNvCxnSpPr>
            <a:stCxn id="77" idx="3"/>
          </p:cNvCxnSpPr>
          <p:nvPr/>
        </p:nvCxnSpPr>
        <p:spPr>
          <a:xfrm flipH="1">
            <a:off x="1574882"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a:stCxn id="78" idx="3"/>
          </p:cNvCxnSpPr>
          <p:nvPr/>
        </p:nvCxnSpPr>
        <p:spPr>
          <a:xfrm>
            <a:off x="4247824"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p:nvPr/>
        </p:nvCxnSpPr>
        <p:spPr>
          <a:xfrm>
            <a:off x="4247824" y="4664225"/>
            <a:ext cx="0" cy="1386812"/>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正方形/長方形 88"/>
          <p:cNvSpPr/>
          <p:nvPr/>
        </p:nvSpPr>
        <p:spPr>
          <a:xfrm>
            <a:off x="581347" y="3165493"/>
            <a:ext cx="7049209" cy="303264"/>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１：診療年月情報の抽出</a:t>
            </a:r>
            <a:endParaRPr lang="en-US" altLang="ja-JP" sz="1371" dirty="0">
              <a:solidFill>
                <a:schemeClr val="tx1"/>
              </a:solidFill>
            </a:endParaRPr>
          </a:p>
        </p:txBody>
      </p:sp>
      <p:graphicFrame>
        <p:nvGraphicFramePr>
          <p:cNvPr id="90" name="コンテンツ プレースホルダー 3"/>
          <p:cNvGraphicFramePr>
            <a:graphicFrameLocks noGrp="1"/>
          </p:cNvGraphicFramePr>
          <p:nvPr>
            <p:ph idx="1"/>
            <p:extLst/>
          </p:nvPr>
        </p:nvGraphicFramePr>
        <p:xfrm>
          <a:off x="212225" y="3680419"/>
          <a:ext cx="2608444" cy="402899"/>
        </p:xfrm>
        <a:graphic>
          <a:graphicData uri="http://schemas.openxmlformats.org/drawingml/2006/table">
            <a:tbl>
              <a:tblPr firstRow="1" bandRow="1">
                <a:tableStyleId>{5C22544A-7EE6-4342-B048-85BDC9FD1C3A}</a:tableStyleId>
              </a:tblPr>
              <a:tblGrid>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1" name="コンテンツ プレースホルダー 3"/>
          <p:cNvGraphicFramePr>
            <a:graphicFrameLocks/>
          </p:cNvGraphicFramePr>
          <p:nvPr>
            <p:extLst/>
          </p:nvPr>
        </p:nvGraphicFramePr>
        <p:xfrm>
          <a:off x="2992127" y="3680419"/>
          <a:ext cx="2326451" cy="402899"/>
        </p:xfrm>
        <a:graphic>
          <a:graphicData uri="http://schemas.openxmlformats.org/drawingml/2006/table">
            <a:tbl>
              <a:tblPr firstRow="1" bandRow="1">
                <a:tableStyleId>{5C22544A-7EE6-4342-B048-85BDC9FD1C3A}</a:tableStyleId>
              </a:tblPr>
              <a:tblGrid>
                <a:gridCol w="775484">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ja-JP" altLang="en-US" sz="1000" dirty="0" smtClean="0">
                          <a:solidFill>
                            <a:schemeClr val="tx1"/>
                          </a:solidFill>
                        </a:rPr>
                        <a:t>カルテ番号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2" name="コンテンツ プレースホルダー 3"/>
          <p:cNvGraphicFramePr>
            <a:graphicFrameLocks/>
          </p:cNvGraphicFramePr>
          <p:nvPr>
            <p:extLst/>
          </p:nvPr>
        </p:nvGraphicFramePr>
        <p:xfrm>
          <a:off x="5480353" y="3665448"/>
          <a:ext cx="2150204" cy="246216"/>
        </p:xfrm>
        <a:graphic>
          <a:graphicData uri="http://schemas.openxmlformats.org/drawingml/2006/table">
            <a:tbl>
              <a:tblPr firstRow="1" bandRow="1">
                <a:tableStyleId>{5C22544A-7EE6-4342-B048-85BDC9FD1C3A}</a:tableStyleId>
              </a:tblPr>
              <a:tblGrid>
                <a:gridCol w="59923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246216">
                <a:tc>
                  <a:txBody>
                    <a:bodyPr/>
                    <a:lstStyle/>
                    <a:p>
                      <a:r>
                        <a:rPr kumimoji="1" lang="ja-JP" altLang="en-US" sz="1000" dirty="0" smtClean="0">
                          <a:solidFill>
                            <a:schemeClr val="tx1"/>
                          </a:solidFill>
                        </a:rPr>
                        <a:t>患者</a:t>
                      </a:r>
                      <a:r>
                        <a:rPr kumimoji="1" lang="en-US" altLang="ja-JP" sz="1000" dirty="0" smtClean="0">
                          <a:solidFill>
                            <a:schemeClr val="tx1"/>
                          </a:solidFill>
                        </a:rPr>
                        <a:t>ID</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3" name="コンテンツ プレースホルダー 3"/>
          <p:cNvGraphicFramePr>
            <a:graphicFrameLocks/>
          </p:cNvGraphicFramePr>
          <p:nvPr>
            <p:extLst/>
          </p:nvPr>
        </p:nvGraphicFramePr>
        <p:xfrm>
          <a:off x="2804683" y="5025974"/>
          <a:ext cx="2996185" cy="895331"/>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246216">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246216">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94" name="角丸四角形吹き出し 93"/>
          <p:cNvSpPr/>
          <p:nvPr/>
        </p:nvSpPr>
        <p:spPr>
          <a:xfrm>
            <a:off x="7688036" y="2693550"/>
            <a:ext cx="2014662" cy="1390960"/>
          </a:xfrm>
          <a:prstGeom prst="wedgeRoundRectCallout">
            <a:avLst>
              <a:gd name="adj1" fmla="val -60099"/>
              <a:gd name="adj2" fmla="val -6498"/>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・診療日の特定が可能なデータを抽出。</a:t>
            </a:r>
            <a:endParaRPr lang="en-US" altLang="ja-JP" sz="1175" dirty="0">
              <a:solidFill>
                <a:schemeClr val="tx1"/>
              </a:solidFill>
            </a:endParaRPr>
          </a:p>
          <a:p>
            <a:pPr marL="88601" indent="-88601"/>
            <a:r>
              <a:rPr lang="ja-JP" altLang="en-US" sz="1175" dirty="0">
                <a:solidFill>
                  <a:schemeClr val="tx1"/>
                </a:solidFill>
              </a:rPr>
              <a:t>・以下の条件に該当するデータは未来日として診療年月にオールゼロを設定。</a:t>
            </a:r>
          </a:p>
          <a:p>
            <a:pPr marL="116322" indent="-116322"/>
            <a:r>
              <a:rPr lang="ja-JP" altLang="en-US" sz="1175" dirty="0">
                <a:solidFill>
                  <a:schemeClr val="tx1"/>
                </a:solidFill>
              </a:rPr>
              <a:t>　診療年月　≧　取込年月</a:t>
            </a:r>
          </a:p>
        </p:txBody>
      </p:sp>
      <p:sp>
        <p:nvSpPr>
          <p:cNvPr id="95" name="角丸四角形吹き出し 94"/>
          <p:cNvSpPr/>
          <p:nvPr/>
        </p:nvSpPr>
        <p:spPr>
          <a:xfrm>
            <a:off x="7748293" y="4332906"/>
            <a:ext cx="1954405" cy="607546"/>
          </a:xfrm>
          <a:prstGeom prst="wedgeRoundRectCallout">
            <a:avLst>
              <a:gd name="adj1" fmla="val -64189"/>
              <a:gd name="adj2" fmla="val -25464"/>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・各番号と施設ごとの</a:t>
            </a:r>
            <a:r>
              <a:rPr lang="en-US" altLang="ja-JP" sz="1175" dirty="0">
                <a:solidFill>
                  <a:schemeClr val="tx1"/>
                </a:solidFill>
              </a:rPr>
              <a:t>ID</a:t>
            </a:r>
            <a:r>
              <a:rPr lang="ja-JP" altLang="en-US" sz="1175" dirty="0">
                <a:solidFill>
                  <a:schemeClr val="tx1"/>
                </a:solidFill>
              </a:rPr>
              <a:t>生成ロジックをもとに</a:t>
            </a:r>
            <a:r>
              <a:rPr lang="en-US" altLang="ja-JP" sz="1175" dirty="0">
                <a:solidFill>
                  <a:schemeClr val="tx1"/>
                </a:solidFill>
              </a:rPr>
              <a:t>ID0</a:t>
            </a:r>
            <a:r>
              <a:rPr lang="ja-JP" altLang="en-US" sz="1175" dirty="0">
                <a:solidFill>
                  <a:schemeClr val="tx1"/>
                </a:solidFill>
              </a:rPr>
              <a:t>を生成</a:t>
            </a:r>
          </a:p>
        </p:txBody>
      </p:sp>
      <p:sp>
        <p:nvSpPr>
          <p:cNvPr id="96" name="角丸四角形吹き出し 95"/>
          <p:cNvSpPr/>
          <p:nvPr/>
        </p:nvSpPr>
        <p:spPr>
          <a:xfrm>
            <a:off x="7748293" y="5801735"/>
            <a:ext cx="1954405" cy="607546"/>
          </a:xfrm>
          <a:prstGeom prst="wedgeRoundRectCallout">
            <a:avLst>
              <a:gd name="adj1" fmla="val -63371"/>
              <a:gd name="adj2" fmla="val 11378"/>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・医療機関の通知運用開始日と各患者の最遅の診療年月を比較する。</a:t>
            </a:r>
          </a:p>
        </p:txBody>
      </p:sp>
      <p:sp>
        <p:nvSpPr>
          <p:cNvPr id="24" name="線吹き出し 1 (枠付き) 23"/>
          <p:cNvSpPr/>
          <p:nvPr/>
        </p:nvSpPr>
        <p:spPr>
          <a:xfrm>
            <a:off x="6128590" y="4919768"/>
            <a:ext cx="3683319" cy="854907"/>
          </a:xfrm>
          <a:prstGeom prst="borderCallout1">
            <a:avLst>
              <a:gd name="adj1" fmla="val 47508"/>
              <a:gd name="adj2" fmla="val -260"/>
              <a:gd name="adj3" fmla="val 87599"/>
              <a:gd name="adj4" fmla="val -979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判定に利用した取込後の二次利用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a:solidFill>
                  <a:schemeClr val="tx1"/>
                </a:solidFill>
                <a:latin typeface="Meiryo UI" panose="020B0604030504040204" pitchFamily="50" charset="-128"/>
                <a:ea typeface="Meiryo UI" panose="020B0604030504040204" pitchFamily="50" charset="-128"/>
              </a:rPr>
              <a:t>全患者</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診療日の一覧を格納した</a:t>
            </a:r>
            <a:r>
              <a:rPr lang="ja-JP" altLang="en-US" sz="1200" dirty="0">
                <a:solidFill>
                  <a:schemeClr val="tx1"/>
                </a:solidFill>
                <a:latin typeface="Meiryo UI" panose="020B0604030504040204" pitchFamily="50" charset="-128"/>
                <a:ea typeface="Meiryo UI" panose="020B0604030504040204" pitchFamily="50" charset="-128"/>
              </a:rPr>
              <a:t>テーブルを</a:t>
            </a:r>
            <a:r>
              <a:rPr lang="ja-JP" altLang="en-US" sz="1200" b="1" dirty="0">
                <a:solidFill>
                  <a:schemeClr val="tx1"/>
                </a:solidFill>
                <a:latin typeface="Meiryo UI" panose="020B0604030504040204" pitchFamily="50" charset="-128"/>
                <a:ea typeface="Meiryo UI" panose="020B0604030504040204" pitchFamily="50" charset="-128"/>
              </a:rPr>
              <a:t>最終未通知</a:t>
            </a:r>
            <a:r>
              <a:rPr lang="ja-JP" altLang="en-US" sz="1200" b="1" dirty="0" smtClean="0">
                <a:solidFill>
                  <a:schemeClr val="tx1"/>
                </a:solidFill>
                <a:latin typeface="Meiryo UI" panose="020B0604030504040204" pitchFamily="50" charset="-128"/>
                <a:ea typeface="Meiryo UI" panose="020B0604030504040204" pitchFamily="50" charset="-128"/>
              </a:rPr>
              <a:t>有無</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確認</a:t>
            </a:r>
            <a:r>
              <a:rPr lang="ja-JP" altLang="en-US" sz="1200" b="1" dirty="0">
                <a:solidFill>
                  <a:schemeClr val="tx1"/>
                </a:solidFill>
                <a:latin typeface="Meiryo UI" panose="020B0604030504040204" pitchFamily="50" charset="-128"/>
                <a:ea typeface="Meiryo UI" panose="020B0604030504040204" pitchFamily="50" charset="-128"/>
              </a:rPr>
              <a:t>結果</a:t>
            </a:r>
            <a:r>
              <a:rPr lang="ja-JP" altLang="en-US" sz="1200" b="1" dirty="0" smtClean="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と呼ぶ</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3" name="線吹き出し 1 (枠付き) 22"/>
          <p:cNvSpPr/>
          <p:nvPr/>
        </p:nvSpPr>
        <p:spPr>
          <a:xfrm>
            <a:off x="6436321" y="1169771"/>
            <a:ext cx="3375588" cy="767158"/>
          </a:xfrm>
          <a:prstGeom prst="borderCallout1">
            <a:avLst>
              <a:gd name="adj1" fmla="val 28327"/>
              <a:gd name="adj2" fmla="val -623"/>
              <a:gd name="adj3" fmla="val 86068"/>
              <a:gd name="adj4" fmla="val -1573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・未通知患者は取込不可</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へ仕訳されているため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含まれない</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・オプトアウト対象患者対象患者は削除されている。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4742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円柱 24">
            <a:extLst>
              <a:ext uri="{FF2B5EF4-FFF2-40B4-BE49-F238E27FC236}">
                <a16:creationId xmlns:a16="http://schemas.microsoft.com/office/drawing/2014/main" id="{FA02AB29-A7D5-45A5-889B-84232A9D4593}"/>
              </a:ext>
            </a:extLst>
          </p:cNvPr>
          <p:cNvSpPr/>
          <p:nvPr/>
        </p:nvSpPr>
        <p:spPr>
          <a:xfrm>
            <a:off x="2924285" y="3097126"/>
            <a:ext cx="3482800"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smtClean="0">
                <a:solidFill>
                  <a:prstClr val="black"/>
                </a:solidFill>
                <a:latin typeface="+mn-ea"/>
              </a:rPr>
              <a:t>最終未通知有無確認結果テーブル</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利活用観点での機能における妥当性確認の対応方針</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利活用観点での機能における妥当性確認は二次利用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の取込後確認で作成した最終未通知有無確認結果テーブルに登録されている患者のデータのみを認定領域に反映する方針とする。</a:t>
            </a:r>
            <a:endParaRPr lang="en-US" altLang="ja-JP" dirty="0" smtClean="0">
              <a:latin typeface="Meiryo UI" panose="020B0604030504040204" pitchFamily="50" charset="-128"/>
              <a:ea typeface="Meiryo UI" panose="020B0604030504040204" pitchFamily="50" charset="-128"/>
            </a:endParaRPr>
          </a:p>
        </p:txBody>
      </p:sp>
      <p:sp>
        <p:nvSpPr>
          <p:cNvPr id="75" name="円柱 74">
            <a:extLst>
              <a:ext uri="{FF2B5EF4-FFF2-40B4-BE49-F238E27FC236}">
                <a16:creationId xmlns:a16="http://schemas.microsoft.com/office/drawing/2014/main" id="{FA02AB29-A7D5-45A5-889B-84232A9D4593}"/>
              </a:ext>
            </a:extLst>
          </p:cNvPr>
          <p:cNvSpPr/>
          <p:nvPr/>
        </p:nvSpPr>
        <p:spPr>
          <a:xfrm>
            <a:off x="1179820" y="1377037"/>
            <a:ext cx="6794923"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a:solidFill>
                  <a:prstClr val="black"/>
                </a:solidFill>
                <a:latin typeface="+mn-ea"/>
              </a:rPr>
              <a:t>取込前確認</a:t>
            </a:r>
            <a:r>
              <a:rPr lang="en-US" altLang="ja-JP" sz="1371" dirty="0">
                <a:solidFill>
                  <a:prstClr val="black"/>
                </a:solidFill>
                <a:latin typeface="+mn-ea"/>
              </a:rPr>
              <a:t>DB</a:t>
            </a:r>
            <a:r>
              <a:rPr lang="ja-JP" altLang="en-US" sz="1371" dirty="0">
                <a:solidFill>
                  <a:prstClr val="black"/>
                </a:solidFill>
                <a:latin typeface="+mn-ea"/>
              </a:rPr>
              <a:t>および二次利用</a:t>
            </a:r>
            <a:r>
              <a:rPr lang="en-US" altLang="ja-JP" sz="1371" dirty="0">
                <a:solidFill>
                  <a:prstClr val="black"/>
                </a:solidFill>
                <a:latin typeface="+mn-ea"/>
              </a:rPr>
              <a:t>DB</a:t>
            </a:r>
            <a:r>
              <a:rPr lang="ja-JP" altLang="en-US" sz="1371" dirty="0">
                <a:solidFill>
                  <a:prstClr val="black"/>
                </a:solidFill>
                <a:latin typeface="+mn-ea"/>
              </a:rPr>
              <a:t>（全データ）</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77" name="円柱 76">
            <a:extLst>
              <a:ext uri="{FF2B5EF4-FFF2-40B4-BE49-F238E27FC236}">
                <a16:creationId xmlns:a16="http://schemas.microsoft.com/office/drawing/2014/main" id="{FA02AB29-A7D5-45A5-889B-84232A9D4593}"/>
              </a:ext>
            </a:extLst>
          </p:cNvPr>
          <p:cNvSpPr/>
          <p:nvPr/>
        </p:nvSpPr>
        <p:spPr>
          <a:xfrm>
            <a:off x="2559888" y="1942157"/>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a:solidFill>
                  <a:prstClr val="black"/>
                </a:solidFill>
                <a:latin typeface="+mn-ea"/>
              </a:rPr>
              <a:t>DPC</a:t>
            </a:r>
            <a:r>
              <a:rPr lang="ja-JP" altLang="en-US" sz="1371" dirty="0">
                <a:solidFill>
                  <a:prstClr val="black"/>
                </a:solidFill>
                <a:latin typeface="+mn-ea"/>
              </a:rPr>
              <a:t>調査</a:t>
            </a:r>
            <a:r>
              <a:rPr lang="en-US" altLang="ja-JP" sz="1371" dirty="0">
                <a:solidFill>
                  <a:prstClr val="black"/>
                </a:solidFill>
                <a:latin typeface="+mn-ea"/>
              </a:rPr>
              <a:t/>
            </a:r>
            <a:br>
              <a:rPr lang="en-US" altLang="ja-JP" sz="1371" dirty="0">
                <a:solidFill>
                  <a:prstClr val="black"/>
                </a:solidFill>
                <a:latin typeface="+mn-ea"/>
              </a:rPr>
            </a:br>
            <a:r>
              <a:rPr lang="ja-JP" altLang="en-US" sz="1371" dirty="0">
                <a:solidFill>
                  <a:prstClr val="black"/>
                </a:solidFill>
                <a:latin typeface="+mn-ea"/>
              </a:rPr>
              <a:t>データ</a:t>
            </a:r>
            <a:endParaRPr lang="en-US" altLang="ja-JP" sz="1371" dirty="0">
              <a:solidFill>
                <a:prstClr val="black"/>
              </a:solidFill>
              <a:latin typeface="+mn-ea"/>
            </a:endParaRPr>
          </a:p>
        </p:txBody>
      </p:sp>
      <p:sp>
        <p:nvSpPr>
          <p:cNvPr id="78" name="円柱 77">
            <a:extLst>
              <a:ext uri="{FF2B5EF4-FFF2-40B4-BE49-F238E27FC236}">
                <a16:creationId xmlns:a16="http://schemas.microsoft.com/office/drawing/2014/main" id="{FA02AB29-A7D5-45A5-889B-84232A9D4593}"/>
              </a:ext>
            </a:extLst>
          </p:cNvPr>
          <p:cNvSpPr/>
          <p:nvPr/>
        </p:nvSpPr>
        <p:spPr>
          <a:xfrm>
            <a:off x="4046006" y="1942157"/>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レセプトデータ</a:t>
            </a:r>
            <a:endParaRPr lang="en-US" altLang="ja-JP" sz="1371" dirty="0">
              <a:solidFill>
                <a:srgbClr val="000000"/>
              </a:solidFill>
              <a:latin typeface="Meiryo UI" panose="020B0604030504040204" pitchFamily="50" charset="-128"/>
              <a:ea typeface="Meiryo UI" panose="020B0604030504040204" pitchFamily="50" charset="-128"/>
            </a:endParaRPr>
          </a:p>
        </p:txBody>
      </p:sp>
      <p:sp>
        <p:nvSpPr>
          <p:cNvPr id="79" name="円柱 78">
            <a:extLst>
              <a:ext uri="{FF2B5EF4-FFF2-40B4-BE49-F238E27FC236}">
                <a16:creationId xmlns:a16="http://schemas.microsoft.com/office/drawing/2014/main" id="{FA02AB29-A7D5-45A5-889B-84232A9D4593}"/>
              </a:ext>
            </a:extLst>
          </p:cNvPr>
          <p:cNvSpPr/>
          <p:nvPr/>
        </p:nvSpPr>
        <p:spPr>
          <a:xfrm>
            <a:off x="5532124" y="1942157"/>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電子カルテ</a:t>
            </a:r>
            <a:r>
              <a:rPr lang="en-US" altLang="ja-JP" sz="1371" dirty="0">
                <a:solidFill>
                  <a:srgbClr val="000000"/>
                </a:solidFill>
                <a:latin typeface="Meiryo UI" panose="020B0604030504040204" pitchFamily="50" charset="-128"/>
                <a:ea typeface="Meiryo UI" panose="020B0604030504040204" pitchFamily="50" charset="-128"/>
              </a:rPr>
              <a:t/>
            </a:r>
            <a:br>
              <a:rPr lang="en-US" altLang="ja-JP" sz="1371" dirty="0">
                <a:solidFill>
                  <a:srgbClr val="000000"/>
                </a:solidFill>
                <a:latin typeface="Meiryo UI" panose="020B0604030504040204" pitchFamily="50" charset="-128"/>
                <a:ea typeface="Meiryo UI" panose="020B0604030504040204" pitchFamily="50" charset="-128"/>
              </a:rPr>
            </a:br>
            <a:r>
              <a:rPr lang="ja-JP" altLang="en-US" sz="1371" dirty="0">
                <a:solidFill>
                  <a:srgbClr val="000000"/>
                </a:solidFill>
                <a:latin typeface="Meiryo UI" panose="020B0604030504040204" pitchFamily="50" charset="-128"/>
                <a:ea typeface="Meiryo UI" panose="020B0604030504040204" pitchFamily="50" charset="-128"/>
              </a:rPr>
              <a:t>データ</a:t>
            </a:r>
          </a:p>
        </p:txBody>
      </p:sp>
      <p:cxnSp>
        <p:nvCxnSpPr>
          <p:cNvPr id="80" name="直線矢印コネクタ 79"/>
          <p:cNvCxnSpPr>
            <a:stCxn id="79" idx="3"/>
          </p:cNvCxnSpPr>
          <p:nvPr/>
        </p:nvCxnSpPr>
        <p:spPr>
          <a:xfrm>
            <a:off x="6172535" y="2738007"/>
            <a:ext cx="0" cy="458119"/>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a:stCxn id="77" idx="3"/>
          </p:cNvCxnSpPr>
          <p:nvPr/>
        </p:nvCxnSpPr>
        <p:spPr>
          <a:xfrm flipH="1">
            <a:off x="3200298" y="2738007"/>
            <a:ext cx="1" cy="411447"/>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a:stCxn id="78" idx="3"/>
          </p:cNvCxnSpPr>
          <p:nvPr/>
        </p:nvCxnSpPr>
        <p:spPr>
          <a:xfrm>
            <a:off x="4686417" y="2738007"/>
            <a:ext cx="0" cy="458119"/>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93" name="コンテンツ プレースホルダー 3"/>
          <p:cNvGraphicFramePr>
            <a:graphicFrameLocks/>
          </p:cNvGraphicFramePr>
          <p:nvPr>
            <p:extLst>
              <p:ext uri="{D42A27DB-BD31-4B8C-83A1-F6EECF244321}">
                <p14:modId xmlns:p14="http://schemas.microsoft.com/office/powerpoint/2010/main" val="1435960085"/>
              </p:ext>
            </p:extLst>
          </p:nvPr>
        </p:nvGraphicFramePr>
        <p:xfrm>
          <a:off x="3187511" y="3686247"/>
          <a:ext cx="2996185" cy="725802"/>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0">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24" name="線吹き出し 1 (枠付き) 23"/>
          <p:cNvSpPr/>
          <p:nvPr/>
        </p:nvSpPr>
        <p:spPr>
          <a:xfrm>
            <a:off x="68411" y="3251906"/>
            <a:ext cx="2762565" cy="1169081"/>
          </a:xfrm>
          <a:prstGeom prst="borderCallout1">
            <a:avLst>
              <a:gd name="adj1" fmla="val 43122"/>
              <a:gd name="adj2" fmla="val 100445"/>
              <a:gd name="adj3" fmla="val 70151"/>
              <a:gd name="adj4" fmla="val 10773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に登録されている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妥当性確認済みのデータ</a:t>
            </a:r>
            <a:r>
              <a:rPr lang="ja-JP" altLang="en-US" sz="1200" dirty="0" smtClean="0">
                <a:solidFill>
                  <a:schemeClr val="tx1"/>
                </a:solidFill>
                <a:latin typeface="Meiryo UI" panose="020B0604030504040204" pitchFamily="50" charset="-128"/>
                <a:ea typeface="Meiryo UI" panose="020B0604030504040204" pitchFamily="50" charset="-128"/>
              </a:rPr>
              <a:t>であるため、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未通知患者およびオプトアウト対象患者は</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含まれない</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（＝利活用可能な患者のみ存在）</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0" name="正方形/長方形 29"/>
          <p:cNvSpPr/>
          <p:nvPr/>
        </p:nvSpPr>
        <p:spPr>
          <a:xfrm>
            <a:off x="3061523" y="3262098"/>
            <a:ext cx="3228181" cy="1229736"/>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31" name="円柱 30">
            <a:extLst>
              <a:ext uri="{FF2B5EF4-FFF2-40B4-BE49-F238E27FC236}">
                <a16:creationId xmlns:a16="http://schemas.microsoft.com/office/drawing/2014/main" id="{FA02AB29-A7D5-45A5-889B-84232A9D4593}"/>
              </a:ext>
            </a:extLst>
          </p:cNvPr>
          <p:cNvSpPr/>
          <p:nvPr/>
        </p:nvSpPr>
        <p:spPr>
          <a:xfrm>
            <a:off x="2924285" y="4817214"/>
            <a:ext cx="3482800"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smtClean="0">
                <a:solidFill>
                  <a:prstClr val="black"/>
                </a:solidFill>
                <a:latin typeface="+mn-ea"/>
              </a:rPr>
              <a:t>利活用可能患者</a:t>
            </a:r>
            <a:r>
              <a:rPr lang="en-US" altLang="ja-JP" sz="1371" dirty="0" smtClean="0">
                <a:solidFill>
                  <a:prstClr val="black"/>
                </a:solidFill>
                <a:latin typeface="+mn-ea"/>
              </a:rPr>
              <a:t>ID</a:t>
            </a:r>
            <a:r>
              <a:rPr lang="ja-JP" altLang="en-US" sz="1371" dirty="0" smtClean="0">
                <a:solidFill>
                  <a:prstClr val="black"/>
                </a:solidFill>
                <a:latin typeface="+mn-ea"/>
              </a:rPr>
              <a:t>テーブル</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graphicFrame>
        <p:nvGraphicFramePr>
          <p:cNvPr id="32" name="コンテンツ プレースホルダー 3"/>
          <p:cNvGraphicFramePr>
            <a:graphicFrameLocks/>
          </p:cNvGraphicFramePr>
          <p:nvPr>
            <p:extLst>
              <p:ext uri="{D42A27DB-BD31-4B8C-83A1-F6EECF244321}">
                <p14:modId xmlns:p14="http://schemas.microsoft.com/office/powerpoint/2010/main" val="2216209027"/>
              </p:ext>
            </p:extLst>
          </p:nvPr>
        </p:nvGraphicFramePr>
        <p:xfrm>
          <a:off x="3962994" y="5406335"/>
          <a:ext cx="1445218" cy="725802"/>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tblGrid>
              <a:tr h="0">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33" name="線吹き出し 1 (枠付き) 32"/>
          <p:cNvSpPr/>
          <p:nvPr/>
        </p:nvSpPr>
        <p:spPr>
          <a:xfrm>
            <a:off x="68411" y="4764728"/>
            <a:ext cx="2762565" cy="1531128"/>
          </a:xfrm>
          <a:prstGeom prst="borderCallout1">
            <a:avLst>
              <a:gd name="adj1" fmla="val 36345"/>
              <a:gd name="adj2" fmla="val 99831"/>
              <a:gd name="adj3" fmla="val 62550"/>
              <a:gd name="adj4" fmla="val 10867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最終未通知</a:t>
            </a:r>
            <a:r>
              <a:rPr lang="ja-JP" altLang="en-US" sz="1200" dirty="0" smtClean="0">
                <a:solidFill>
                  <a:schemeClr val="tx1"/>
                </a:solidFill>
                <a:latin typeface="Meiryo UI" panose="020B0604030504040204" pitchFamily="50" charset="-128"/>
                <a:ea typeface="Meiryo UI" panose="020B0604030504040204" pitchFamily="50" charset="-128"/>
              </a:rPr>
              <a:t>有無確認結果テーブルは</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の取込処理が開始されると</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更新されてしまうため、</a:t>
            </a:r>
            <a:r>
              <a:rPr kumimoji="1" lang="ja-JP" altLang="en-US" sz="1200" dirty="0" smtClean="0">
                <a:solidFill>
                  <a:schemeClr val="tx1"/>
                </a:solidFill>
                <a:latin typeface="Meiryo UI" panose="020B0604030504040204" pitchFamily="50" charset="-128"/>
                <a:ea typeface="Meiryo UI" panose="020B0604030504040204" pitchFamily="50" charset="-128"/>
              </a:rPr>
              <a:t>利活用観点での</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機能の妥当性確認で利用するため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断面を確保する。</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の情報以外不要のため、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 取込</a:t>
            </a:r>
            <a:r>
              <a:rPr kumimoji="1" lang="ja-JP" altLang="en-US" sz="1200" dirty="0" smtClean="0">
                <a:solidFill>
                  <a:schemeClr val="tx1"/>
                </a:solidFill>
                <a:latin typeface="Meiryo UI" panose="020B0604030504040204" pitchFamily="50" charset="-128"/>
                <a:ea typeface="Meiryo UI" panose="020B0604030504040204" pitchFamily="50" charset="-128"/>
              </a:rPr>
              <a:t>年月、診療年月は削除する。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正方形/長方形 33"/>
          <p:cNvSpPr/>
          <p:nvPr/>
        </p:nvSpPr>
        <p:spPr>
          <a:xfrm>
            <a:off x="3061523" y="4982186"/>
            <a:ext cx="3228181" cy="1229736"/>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cxnSp>
        <p:nvCxnSpPr>
          <p:cNvPr id="35" name="直線矢印コネクタ 34"/>
          <p:cNvCxnSpPr>
            <a:stCxn id="30" idx="2"/>
            <a:endCxn id="34" idx="0"/>
          </p:cNvCxnSpPr>
          <p:nvPr/>
        </p:nvCxnSpPr>
        <p:spPr>
          <a:xfrm>
            <a:off x="4675614" y="4491834"/>
            <a:ext cx="0" cy="490352"/>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グループ化 10"/>
          <p:cNvGrpSpPr/>
          <p:nvPr/>
        </p:nvGrpSpPr>
        <p:grpSpPr>
          <a:xfrm>
            <a:off x="6529296" y="4790971"/>
            <a:ext cx="3245828" cy="1478642"/>
            <a:chOff x="813425" y="4817214"/>
            <a:chExt cx="3245828" cy="1478642"/>
          </a:xfrm>
        </p:grpSpPr>
        <p:sp>
          <p:nvSpPr>
            <p:cNvPr id="38" name="円柱 37">
              <a:extLst>
                <a:ext uri="{FF2B5EF4-FFF2-40B4-BE49-F238E27FC236}">
                  <a16:creationId xmlns:a16="http://schemas.microsoft.com/office/drawing/2014/main" id="{FA02AB29-A7D5-45A5-889B-84232A9D4593}"/>
                </a:ext>
              </a:extLst>
            </p:cNvPr>
            <p:cNvSpPr/>
            <p:nvPr/>
          </p:nvSpPr>
          <p:spPr>
            <a:xfrm>
              <a:off x="813425" y="4817214"/>
              <a:ext cx="3245828"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smtClean="0">
                  <a:solidFill>
                    <a:prstClr val="black"/>
                  </a:solidFill>
                  <a:latin typeface="+mn-ea"/>
                </a:rPr>
                <a:t>二次</a:t>
              </a:r>
              <a:r>
                <a:rPr lang="ja-JP" altLang="en-US" sz="1371" dirty="0">
                  <a:solidFill>
                    <a:prstClr val="black"/>
                  </a:solidFill>
                  <a:latin typeface="+mn-ea"/>
                </a:rPr>
                <a:t>利用</a:t>
              </a:r>
              <a:r>
                <a:rPr lang="en-US" altLang="ja-JP" sz="1371" dirty="0">
                  <a:solidFill>
                    <a:prstClr val="black"/>
                  </a:solidFill>
                  <a:latin typeface="+mn-ea"/>
                </a:rPr>
                <a:t>DB</a:t>
              </a:r>
              <a:r>
                <a:rPr lang="ja-JP" altLang="en-US" sz="1371" dirty="0" smtClean="0">
                  <a:solidFill>
                    <a:prstClr val="black"/>
                  </a:solidFill>
                  <a:latin typeface="+mn-ea"/>
                </a:rPr>
                <a:t>（断面）</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39" name="円柱 38">
              <a:extLst>
                <a:ext uri="{FF2B5EF4-FFF2-40B4-BE49-F238E27FC236}">
                  <a16:creationId xmlns:a16="http://schemas.microsoft.com/office/drawing/2014/main" id="{FA02AB29-A7D5-45A5-889B-84232A9D4593}"/>
                </a:ext>
              </a:extLst>
            </p:cNvPr>
            <p:cNvSpPr/>
            <p:nvPr/>
          </p:nvSpPr>
          <p:spPr>
            <a:xfrm>
              <a:off x="935838" y="5382334"/>
              <a:ext cx="937769"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a:solidFill>
                    <a:prstClr val="black"/>
                  </a:solidFill>
                  <a:latin typeface="+mn-ea"/>
                </a:rPr>
                <a:t>DPC</a:t>
              </a:r>
              <a:r>
                <a:rPr lang="ja-JP" altLang="en-US" sz="1371" dirty="0">
                  <a:solidFill>
                    <a:prstClr val="black"/>
                  </a:solidFill>
                  <a:latin typeface="+mn-ea"/>
                </a:rPr>
                <a:t>調査</a:t>
              </a:r>
              <a:r>
                <a:rPr lang="en-US" altLang="ja-JP" sz="1371" dirty="0">
                  <a:solidFill>
                    <a:prstClr val="black"/>
                  </a:solidFill>
                  <a:latin typeface="+mn-ea"/>
                </a:rPr>
                <a:t/>
              </a:r>
              <a:br>
                <a:rPr lang="en-US" altLang="ja-JP" sz="1371" dirty="0">
                  <a:solidFill>
                    <a:prstClr val="black"/>
                  </a:solidFill>
                  <a:latin typeface="+mn-ea"/>
                </a:rPr>
              </a:br>
              <a:r>
                <a:rPr lang="ja-JP" altLang="en-US" sz="1371" dirty="0">
                  <a:solidFill>
                    <a:prstClr val="black"/>
                  </a:solidFill>
                  <a:latin typeface="+mn-ea"/>
                </a:rPr>
                <a:t>データ</a:t>
              </a:r>
              <a:endParaRPr lang="en-US" altLang="ja-JP" sz="1371" dirty="0">
                <a:solidFill>
                  <a:prstClr val="black"/>
                </a:solidFill>
                <a:latin typeface="+mn-ea"/>
              </a:endParaRPr>
            </a:p>
          </p:txBody>
        </p:sp>
        <p:sp>
          <p:nvSpPr>
            <p:cNvPr id="40" name="円柱 39">
              <a:extLst>
                <a:ext uri="{FF2B5EF4-FFF2-40B4-BE49-F238E27FC236}">
                  <a16:creationId xmlns:a16="http://schemas.microsoft.com/office/drawing/2014/main" id="{FA02AB29-A7D5-45A5-889B-84232A9D4593}"/>
                </a:ext>
              </a:extLst>
            </p:cNvPr>
            <p:cNvSpPr/>
            <p:nvPr/>
          </p:nvSpPr>
          <p:spPr>
            <a:xfrm>
              <a:off x="1969307" y="5382334"/>
              <a:ext cx="937769"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smtClean="0">
                  <a:solidFill>
                    <a:srgbClr val="000000"/>
                  </a:solidFill>
                  <a:latin typeface="Meiryo UI" panose="020B0604030504040204" pitchFamily="50" charset="-128"/>
                  <a:ea typeface="Meiryo UI" panose="020B0604030504040204" pitchFamily="50" charset="-128"/>
                </a:rPr>
                <a:t>レセプト</a:t>
              </a:r>
              <a:endParaRPr lang="en-US" altLang="ja-JP" sz="1371" dirty="0" smtClean="0">
                <a:solidFill>
                  <a:srgbClr val="000000"/>
                </a:solidFill>
                <a:latin typeface="Meiryo UI" panose="020B0604030504040204" pitchFamily="50" charset="-128"/>
                <a:ea typeface="Meiryo UI" panose="020B0604030504040204" pitchFamily="50" charset="-128"/>
              </a:endParaRPr>
            </a:p>
            <a:p>
              <a:pPr algn="ctr" fontAlgn="ctr"/>
              <a:r>
                <a:rPr lang="ja-JP" altLang="en-US" sz="1371" dirty="0" smtClean="0">
                  <a:solidFill>
                    <a:srgbClr val="000000"/>
                  </a:solidFill>
                  <a:latin typeface="Meiryo UI" panose="020B0604030504040204" pitchFamily="50" charset="-128"/>
                  <a:ea typeface="Meiryo UI" panose="020B0604030504040204" pitchFamily="50" charset="-128"/>
                </a:rPr>
                <a:t>データ</a:t>
              </a:r>
              <a:endParaRPr lang="en-US" altLang="ja-JP" sz="1371" dirty="0">
                <a:solidFill>
                  <a:srgbClr val="000000"/>
                </a:solidFill>
                <a:latin typeface="Meiryo UI" panose="020B0604030504040204" pitchFamily="50" charset="-128"/>
                <a:ea typeface="Meiryo UI" panose="020B0604030504040204" pitchFamily="50" charset="-128"/>
              </a:endParaRPr>
            </a:p>
          </p:txBody>
        </p:sp>
        <p:sp>
          <p:nvSpPr>
            <p:cNvPr id="41" name="円柱 40">
              <a:extLst>
                <a:ext uri="{FF2B5EF4-FFF2-40B4-BE49-F238E27FC236}">
                  <a16:creationId xmlns:a16="http://schemas.microsoft.com/office/drawing/2014/main" id="{FA02AB29-A7D5-45A5-889B-84232A9D4593}"/>
                </a:ext>
              </a:extLst>
            </p:cNvPr>
            <p:cNvSpPr/>
            <p:nvPr/>
          </p:nvSpPr>
          <p:spPr>
            <a:xfrm>
              <a:off x="3007414" y="5382334"/>
              <a:ext cx="937769"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電子カルテ</a:t>
              </a:r>
              <a:r>
                <a:rPr lang="en-US" altLang="ja-JP" sz="1371" dirty="0">
                  <a:solidFill>
                    <a:srgbClr val="000000"/>
                  </a:solidFill>
                  <a:latin typeface="Meiryo UI" panose="020B0604030504040204" pitchFamily="50" charset="-128"/>
                  <a:ea typeface="Meiryo UI" panose="020B0604030504040204" pitchFamily="50" charset="-128"/>
                </a:rPr>
                <a:t/>
              </a:r>
              <a:br>
                <a:rPr lang="en-US" altLang="ja-JP" sz="1371" dirty="0">
                  <a:solidFill>
                    <a:srgbClr val="000000"/>
                  </a:solidFill>
                  <a:latin typeface="Meiryo UI" panose="020B0604030504040204" pitchFamily="50" charset="-128"/>
                  <a:ea typeface="Meiryo UI" panose="020B0604030504040204" pitchFamily="50" charset="-128"/>
                </a:rPr>
              </a:br>
              <a:r>
                <a:rPr lang="ja-JP" altLang="en-US" sz="1371" dirty="0">
                  <a:solidFill>
                    <a:srgbClr val="000000"/>
                  </a:solidFill>
                  <a:latin typeface="Meiryo UI" panose="020B0604030504040204" pitchFamily="50" charset="-128"/>
                  <a:ea typeface="Meiryo UI" panose="020B0604030504040204" pitchFamily="50" charset="-128"/>
                </a:rPr>
                <a:t>データ</a:t>
              </a:r>
            </a:p>
          </p:txBody>
        </p:sp>
      </p:grpSp>
      <p:cxnSp>
        <p:nvCxnSpPr>
          <p:cNvPr id="45" name="直線矢印コネクタ 44"/>
          <p:cNvCxnSpPr>
            <a:stCxn id="75" idx="4"/>
          </p:cNvCxnSpPr>
          <p:nvPr/>
        </p:nvCxnSpPr>
        <p:spPr>
          <a:xfrm>
            <a:off x="7974743" y="2116358"/>
            <a:ext cx="1242887" cy="2674613"/>
          </a:xfrm>
          <a:prstGeom prst="bentConnector2">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線吹き出し 1 (枠付き) 47"/>
          <p:cNvSpPr/>
          <p:nvPr/>
        </p:nvSpPr>
        <p:spPr>
          <a:xfrm>
            <a:off x="6573276" y="3187582"/>
            <a:ext cx="2273777" cy="1430153"/>
          </a:xfrm>
          <a:prstGeom prst="borderCallout1">
            <a:avLst>
              <a:gd name="adj1" fmla="val 43122"/>
              <a:gd name="adj2" fmla="val 100445"/>
              <a:gd name="adj3" fmla="val 92417"/>
              <a:gd name="adj4" fmla="val 11450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妥当性確認で利用する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利活用可能患者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テーブルと</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同一断面で二次利用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断面</a:t>
            </a:r>
            <a:r>
              <a:rPr kumimoji="1" lang="en-US" altLang="ja-JP" sz="1200" dirty="0" smtClean="0">
                <a:solidFill>
                  <a:schemeClr val="tx1"/>
                </a:solidFill>
                <a:latin typeface="Meiryo UI" panose="020B0604030504040204" pitchFamily="50" charset="-128"/>
                <a:ea typeface="Meiryo UI" panose="020B0604030504040204" pitchFamily="50" charset="-128"/>
              </a:rPr>
              <a:t>)</a:t>
            </a:r>
          </a:p>
          <a:p>
            <a:r>
              <a:rPr kumimoji="1" lang="ja-JP" altLang="en-US" sz="1200" dirty="0" smtClean="0">
                <a:solidFill>
                  <a:schemeClr val="tx1"/>
                </a:solidFill>
                <a:latin typeface="Meiryo UI" panose="020B0604030504040204" pitchFamily="50" charset="-128"/>
                <a:ea typeface="Meiryo UI" panose="020B0604030504040204" pitchFamily="50" charset="-128"/>
              </a:rPr>
              <a:t>テーブルを作成する。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⇒利活用観点での機能で利用するデータの断面を揃えることができる。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1301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利活用観点での機能の改修概要</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507782794"/>
              </p:ext>
            </p:extLst>
          </p:nvPr>
        </p:nvGraphicFramePr>
        <p:xfrm>
          <a:off x="563163" y="696207"/>
          <a:ext cx="9140563" cy="5699760"/>
        </p:xfrm>
        <a:graphic>
          <a:graphicData uri="http://schemas.openxmlformats.org/drawingml/2006/table">
            <a:tbl>
              <a:tblPr firstRow="1" bandRow="1">
                <a:tableStyleId>{5940675A-B579-460E-94D1-54222C63F5DA}</a:tableStyleId>
              </a:tblPr>
              <a:tblGrid>
                <a:gridCol w="239919">
                  <a:extLst>
                    <a:ext uri="{9D8B030D-6E8A-4147-A177-3AD203B41FA5}">
                      <a16:colId xmlns:a16="http://schemas.microsoft.com/office/drawing/2014/main" val="1901548244"/>
                    </a:ext>
                  </a:extLst>
                </a:gridCol>
                <a:gridCol w="2590437">
                  <a:extLst>
                    <a:ext uri="{9D8B030D-6E8A-4147-A177-3AD203B41FA5}">
                      <a16:colId xmlns:a16="http://schemas.microsoft.com/office/drawing/2014/main" val="936978207"/>
                    </a:ext>
                  </a:extLst>
                </a:gridCol>
                <a:gridCol w="6310207">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改修対象</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改修方針</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527749">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オプトアウト対象患者および未通知患者の情報を含むデータは受託領域内で処理すること。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オプトアウト対象患者および未通知患者の情報を含むデータの範囲を明確化し、それらのデータは受託領域</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に格納する。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1700524">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認定領域にデータ連携する前にオプトアウト対象患者および未通知患者の情報を除外し、利活用可能な患者情報のみであることを確認すること。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受託領域内でオプトアウト対象患者および未通知患者の情報を除外し、認定領域へ連携するデータを作成する。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認定領域へのデータ連携対象にオプトアウト対象患者および未通知患者が残存していないこと</a:t>
                      </a:r>
                      <a:r>
                        <a:rPr kumimoji="1" lang="ja-JP" altLang="en-US" sz="1200" dirty="0" smtClean="0">
                          <a:latin typeface="Meiryo UI" panose="020B0604030504040204" pitchFamily="50" charset="-128"/>
                          <a:ea typeface="Meiryo UI" panose="020B0604030504040204" pitchFamily="50" charset="-128"/>
                        </a:rPr>
                        <a:t>を確認した結果の証跡を出力する。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smtClean="0">
                          <a:latin typeface="Meiryo UI" panose="020B0604030504040204" pitchFamily="50" charset="-128"/>
                          <a:ea typeface="Meiryo UI" panose="020B0604030504040204" pitchFamily="50" charset="-128"/>
                        </a:rPr>
                        <a:t>改修方針②での実装が困難な場合、二次利用</a:t>
                      </a:r>
                      <a:r>
                        <a:rPr kumimoji="1" lang="en-US" altLang="ja-JP" sz="1200" dirty="0" smtClean="0">
                          <a:latin typeface="Meiryo UI" panose="020B0604030504040204" pitchFamily="50" charset="-128"/>
                          <a:ea typeface="Meiryo UI" panose="020B0604030504040204" pitchFamily="50" charset="-128"/>
                        </a:rPr>
                        <a:t>DB</a:t>
                      </a:r>
                      <a:r>
                        <a:rPr kumimoji="1" lang="ja-JP" altLang="en-US" sz="1200" dirty="0" smtClean="0">
                          <a:latin typeface="Meiryo UI" panose="020B0604030504040204" pitchFamily="50" charset="-128"/>
                          <a:ea typeface="Meiryo UI" panose="020B0604030504040204" pitchFamily="50" charset="-128"/>
                        </a:rPr>
                        <a:t>で利用可能と判定された患者以外の情報が存在しないことにより、</a:t>
                      </a:r>
                      <a:r>
                        <a:rPr lang="ja-JP" altLang="en-US" sz="1200" dirty="0" smtClean="0">
                          <a:latin typeface="Meiryo UI" panose="020B0604030504040204" pitchFamily="50" charset="-128"/>
                          <a:ea typeface="Meiryo UI" panose="020B0604030504040204" pitchFamily="50" charset="-128"/>
                        </a:rPr>
                        <a:t>オプトアウト対象患者および未通知患者が残存していないこと</a:t>
                      </a:r>
                      <a:r>
                        <a:rPr kumimoji="1" lang="ja-JP" altLang="en-US" sz="1200" dirty="0" smtClean="0">
                          <a:latin typeface="Meiryo UI" panose="020B0604030504040204" pitchFamily="50" charset="-128"/>
                          <a:ea typeface="Meiryo UI" panose="020B0604030504040204" pitchFamily="50" charset="-128"/>
                        </a:rPr>
                        <a:t>を確認した結果の証跡を出力する。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（改修方針②と③どちらの場合においても）認定領域へ反映する前にオプトアウト対象患者および未通知患者が残存していないこと</a:t>
                      </a:r>
                      <a:r>
                        <a:rPr kumimoji="1" lang="ja-JP" altLang="en-US" sz="1200" dirty="0" smtClean="0">
                          <a:latin typeface="Meiryo UI" panose="020B0604030504040204" pitchFamily="50" charset="-128"/>
                          <a:ea typeface="Meiryo UI" panose="020B0604030504040204" pitchFamily="50" charset="-128"/>
                        </a:rPr>
                        <a:t>を確認した結果の証跡を出力し、問題ないことを確認した結果を</a:t>
                      </a:r>
                      <a:r>
                        <a:rPr kumimoji="1" lang="en-US" altLang="ja-JP" sz="1200" dirty="0" smtClean="0">
                          <a:latin typeface="Meiryo UI" panose="020B0604030504040204" pitchFamily="50" charset="-128"/>
                          <a:ea typeface="Meiryo UI" panose="020B0604030504040204" pitchFamily="50" charset="-128"/>
                        </a:rPr>
                        <a:t>LDI</a:t>
                      </a:r>
                      <a:r>
                        <a:rPr kumimoji="1" lang="ja-JP" altLang="en-US" sz="1200" dirty="0" smtClean="0">
                          <a:latin typeface="Meiryo UI" panose="020B0604030504040204" pitchFamily="50" charset="-128"/>
                          <a:ea typeface="Meiryo UI" panose="020B0604030504040204" pitchFamily="50" charset="-128"/>
                        </a:rPr>
                        <a:t>様へ共有する。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8021832"/>
                  </a:ext>
                </a:extLst>
              </a:tr>
              <a:tr h="1348691">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認定領域内のデータに対してオプトアウト対象患者が追加された際は削除し、利活用可能な患者情報のみとなっていることを確認すること。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smtClean="0">
                          <a:latin typeface="Meiryo UI" panose="020B0604030504040204" pitchFamily="50" charset="-128"/>
                          <a:ea typeface="Meiryo UI" panose="020B0604030504040204" pitchFamily="50" charset="-128"/>
                        </a:rPr>
                        <a:t>要件</a:t>
                      </a:r>
                      <a:r>
                        <a:rPr kumimoji="1" lang="en-US" altLang="ja-JP" sz="1200" dirty="0" smtClean="0">
                          <a:latin typeface="Meiryo UI" panose="020B0604030504040204" pitchFamily="50" charset="-128"/>
                          <a:ea typeface="Meiryo UI" panose="020B0604030504040204" pitchFamily="50" charset="-128"/>
                        </a:rPr>
                        <a:t>1,2</a:t>
                      </a:r>
                      <a:r>
                        <a:rPr kumimoji="1" lang="ja-JP" altLang="en-US" sz="1200" dirty="0" smtClean="0">
                          <a:latin typeface="Meiryo UI" panose="020B0604030504040204" pitchFamily="50" charset="-128"/>
                          <a:ea typeface="Meiryo UI" panose="020B0604030504040204" pitchFamily="50" charset="-128"/>
                        </a:rPr>
                        <a:t>に準じて認定領域に転送した患者情報に洗い替えることで、オプトアウト対象患者が存在しないことを担保する。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smtClean="0">
                          <a:latin typeface="Meiryo UI" panose="020B0604030504040204" pitchFamily="50" charset="-128"/>
                          <a:ea typeface="Meiryo UI" panose="020B0604030504040204" pitchFamily="50" charset="-128"/>
                        </a:rPr>
                        <a:t>認定領域に転送するデータ量が大きい場合、改修方針①で対応すると処理時間が膨大になってしまう。その際は受託領域内で削除対象の患者データを特定し、認定領域内のデータを削除することによる差分更新での反映を許容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（改修方針①と②どちらの場合においても）認定領域から反映された後にオプトアウト対象患者および未通知患者が残存していないこと</a:t>
                      </a:r>
                      <a:r>
                        <a:rPr kumimoji="1" lang="ja-JP" altLang="en-US" sz="1200" dirty="0" smtClean="0">
                          <a:latin typeface="Meiryo UI" panose="020B0604030504040204" pitchFamily="50" charset="-128"/>
                          <a:ea typeface="Meiryo UI" panose="020B0604030504040204" pitchFamily="50" charset="-128"/>
                        </a:rPr>
                        <a:t>を確認した結果の証跡を出力し、問題ないことを確認した結果を</a:t>
                      </a:r>
                      <a:r>
                        <a:rPr kumimoji="1" lang="en-US" altLang="ja-JP" sz="1200" dirty="0" smtClean="0">
                          <a:latin typeface="Meiryo UI" panose="020B0604030504040204" pitchFamily="50" charset="-128"/>
                          <a:ea typeface="Meiryo UI" panose="020B0604030504040204" pitchFamily="50" charset="-128"/>
                        </a:rPr>
                        <a:t>LDI</a:t>
                      </a:r>
                      <a:r>
                        <a:rPr kumimoji="1" lang="ja-JP" altLang="en-US" sz="1200" dirty="0" smtClean="0">
                          <a:latin typeface="Meiryo UI" panose="020B0604030504040204" pitchFamily="50" charset="-128"/>
                          <a:ea typeface="Meiryo UI" panose="020B0604030504040204" pitchFamily="50" charset="-128"/>
                        </a:rPr>
                        <a:t>様へ共有する。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5622900"/>
                  </a:ext>
                </a:extLst>
              </a:tr>
            </a:tbl>
          </a:graphicData>
        </a:graphic>
      </p:graphicFrame>
    </p:spTree>
    <p:extLst>
      <p:ext uri="{BB962C8B-B14F-4D97-AF65-F5344CB8AC3E}">
        <p14:creationId xmlns:p14="http://schemas.microsoft.com/office/powerpoint/2010/main" val="2920759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rPr>
              <a:t>２</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利</a:t>
            </a:r>
            <a:r>
              <a:rPr lang="ja-JP" altLang="en-US" dirty="0">
                <a:latin typeface="Meiryo UI" panose="020B0604030504040204" pitchFamily="50" charset="-128"/>
                <a:ea typeface="Meiryo UI" panose="020B0604030504040204" pitchFamily="50" charset="-128"/>
              </a:rPr>
              <a:t>活用観点での</a:t>
            </a:r>
            <a:r>
              <a:rPr lang="ja-JP" altLang="en-US" dirty="0" smtClean="0">
                <a:latin typeface="Meiryo UI" panose="020B0604030504040204" pitchFamily="50" charset="-128"/>
                <a:ea typeface="Meiryo UI" panose="020B0604030504040204" pitchFamily="50" charset="-128"/>
              </a:rPr>
              <a:t>機能の改修内容</a:t>
            </a:r>
            <a:endParaRPr kumimoji="1" lang="ja-JP" altLang="en-US" dirty="0"/>
          </a:p>
        </p:txBody>
      </p:sp>
    </p:spTree>
    <p:extLst>
      <p:ext uri="{BB962C8B-B14F-4D97-AF65-F5344CB8AC3E}">
        <p14:creationId xmlns:p14="http://schemas.microsoft.com/office/powerpoint/2010/main" val="2559195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257282085"/>
              </p:ext>
            </p:extLst>
          </p:nvPr>
        </p:nvGraphicFramePr>
        <p:xfrm>
          <a:off x="296550" y="972699"/>
          <a:ext cx="9475604" cy="5420150"/>
        </p:xfrm>
        <a:graphic>
          <a:graphicData uri="http://schemas.openxmlformats.org/drawingml/2006/table">
            <a:tbl>
              <a:tblPr firstRow="1" bandRow="1">
                <a:tableStyleId>{5940675A-B579-460E-94D1-54222C63F5DA}</a:tableStyleId>
              </a:tblPr>
              <a:tblGrid>
                <a:gridCol w="3164497">
                  <a:extLst>
                    <a:ext uri="{9D8B030D-6E8A-4147-A177-3AD203B41FA5}">
                      <a16:colId xmlns:a16="http://schemas.microsoft.com/office/drawing/2014/main" val="2601570289"/>
                    </a:ext>
                  </a:extLst>
                </a:gridCol>
                <a:gridCol w="1699350">
                  <a:extLst>
                    <a:ext uri="{9D8B030D-6E8A-4147-A177-3AD203B41FA5}">
                      <a16:colId xmlns:a16="http://schemas.microsoft.com/office/drawing/2014/main" val="2240442798"/>
                    </a:ext>
                  </a:extLst>
                </a:gridCol>
                <a:gridCol w="1983887">
                  <a:extLst>
                    <a:ext uri="{9D8B030D-6E8A-4147-A177-3AD203B41FA5}">
                      <a16:colId xmlns:a16="http://schemas.microsoft.com/office/drawing/2014/main" val="2278357493"/>
                    </a:ext>
                  </a:extLst>
                </a:gridCol>
                <a:gridCol w="2627870">
                  <a:extLst>
                    <a:ext uri="{9D8B030D-6E8A-4147-A177-3AD203B41FA5}">
                      <a16:colId xmlns:a16="http://schemas.microsoft.com/office/drawing/2014/main" val="1919255769"/>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gridSpan="3">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エラー患者情報</a:t>
                      </a:r>
                      <a:endParaRPr lang="en-US" altLang="ja-JP" sz="1200" b="1" kern="0" dirty="0" smtClean="0">
                        <a:solidFill>
                          <a:srgbClr val="404040"/>
                        </a:solidFill>
                        <a:latin typeface="Meiryo UI" panose="020B0604030504040204" pitchFamily="50" charset="-128"/>
                        <a:ea typeface="Meiryo UI" panose="020B0604030504040204" pitchFamily="50" charset="-128"/>
                      </a:endParaRPr>
                    </a:p>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grid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全体像</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妥当性確認を考慮した各機能</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処理のデータフローの全体像は以下の通り。</a:t>
            </a:r>
            <a:endParaRPr lang="en-US" altLang="ja-JP" dirty="0">
              <a:latin typeface="Meiryo UI" panose="020B0604030504040204" pitchFamily="50" charset="-128"/>
              <a:ea typeface="Meiryo UI" panose="020B0604030504040204" pitchFamily="50" charset="-128"/>
            </a:endParaRPr>
          </a:p>
        </p:txBody>
      </p:sp>
      <p:grpSp>
        <p:nvGrpSpPr>
          <p:cNvPr id="28" name="グループ化 27"/>
          <p:cNvGrpSpPr/>
          <p:nvPr/>
        </p:nvGrpSpPr>
        <p:grpSpPr>
          <a:xfrm>
            <a:off x="373343" y="4770824"/>
            <a:ext cx="945450" cy="1519608"/>
            <a:chOff x="8168455" y="4168700"/>
            <a:chExt cx="945450" cy="1519608"/>
          </a:xfrm>
        </p:grpSpPr>
        <p:sp>
          <p:nvSpPr>
            <p:cNvPr id="29" name="フローチャート: 磁気ディスク 2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0" name="正方形/長方形 2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31" name="フローチャート: 磁気ディスク 3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65" name="フローチャート: 磁気ディスク 64"/>
          <p:cNvSpPr/>
          <p:nvPr/>
        </p:nvSpPr>
        <p:spPr>
          <a:xfrm>
            <a:off x="1390667" y="5348725"/>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104169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00144"/>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484266"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358684"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52466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1-3:</a:t>
            </a:r>
            <a:r>
              <a:rPr lang="ja-JP" altLang="en-US" sz="1050" kern="0" dirty="0" smtClean="0">
                <a:solidFill>
                  <a:srgbClr val="404040"/>
                </a:solidFill>
                <a:latin typeface="Meiryo UI" panose="020B0604030504040204" pitchFamily="50" charset="-128"/>
                <a:ea typeface="Meiryo UI" panose="020B0604030504040204" pitchFamily="50" charset="-128"/>
              </a:rPr>
              <a:t>取込前確認処理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506164" y="53487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102" name="カギ線コネクタ 76"/>
          <p:cNvCxnSpPr>
            <a:stCxn id="65" idx="4"/>
            <a:endCxn id="101" idx="2"/>
          </p:cNvCxnSpPr>
          <p:nvPr/>
        </p:nvCxnSpPr>
        <p:spPr>
          <a:xfrm>
            <a:off x="2132835" y="5609827"/>
            <a:ext cx="373329"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3" name="テキスト ボックス 102"/>
          <p:cNvSpPr txBox="1"/>
          <p:nvPr/>
        </p:nvSpPr>
        <p:spPr>
          <a:xfrm>
            <a:off x="2133675" y="511582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1-5:</a:t>
            </a:r>
            <a:r>
              <a:rPr lang="ja-JP" altLang="en-US" sz="1050" kern="0" dirty="0" smtClean="0">
                <a:solidFill>
                  <a:srgbClr val="404040"/>
                </a:solidFill>
                <a:latin typeface="Meiryo UI" panose="020B0604030504040204" pitchFamily="50" charset="-128"/>
                <a:ea typeface="Meiryo UI" panose="020B0604030504040204" pitchFamily="50" charset="-128"/>
              </a:rPr>
              <a:t>取込後確認処理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10" name="直線コネクタ 109"/>
          <p:cNvCxnSpPr/>
          <p:nvPr/>
        </p:nvCxnSpPr>
        <p:spPr>
          <a:xfrm>
            <a:off x="7133430"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1" name="フローチャート: 磁気ディスク 110"/>
          <p:cNvSpPr/>
          <p:nvPr/>
        </p:nvSpPr>
        <p:spPr>
          <a:xfrm>
            <a:off x="741350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112" name="フローチャート: 磁気ディスク 111"/>
          <p:cNvSpPr/>
          <p:nvPr/>
        </p:nvSpPr>
        <p:spPr>
          <a:xfrm>
            <a:off x="741293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113" name="カギ線コネクタ 76"/>
          <p:cNvCxnSpPr>
            <a:stCxn id="112" idx="3"/>
            <a:endCxn id="111" idx="1"/>
          </p:cNvCxnSpPr>
          <p:nvPr/>
        </p:nvCxnSpPr>
        <p:spPr>
          <a:xfrm>
            <a:off x="778401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4" name="テキスト ボックス 113"/>
          <p:cNvSpPr txBox="1"/>
          <p:nvPr/>
        </p:nvSpPr>
        <p:spPr>
          <a:xfrm>
            <a:off x="7985880" y="2323170"/>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展開処理</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29" name="カギ線コネクタ 128"/>
          <p:cNvCxnSpPr>
            <a:stCxn id="134" idx="4"/>
            <a:endCxn id="159" idx="2"/>
          </p:cNvCxnSpPr>
          <p:nvPr/>
        </p:nvCxnSpPr>
        <p:spPr>
          <a:xfrm>
            <a:off x="4830897" y="3506795"/>
            <a:ext cx="495901" cy="2997"/>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カギ線コネクタ 131"/>
          <p:cNvCxnSpPr>
            <a:stCxn id="101" idx="4"/>
            <a:endCxn id="98" idx="2"/>
          </p:cNvCxnSpPr>
          <p:nvPr/>
        </p:nvCxnSpPr>
        <p:spPr>
          <a:xfrm flipV="1">
            <a:off x="3248332" y="4670019"/>
            <a:ext cx="428137" cy="939808"/>
          </a:xfrm>
          <a:prstGeom prst="bentConnector3">
            <a:avLst>
              <a:gd name="adj1" fmla="val 65968"/>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フローチャート: 磁気ディスク 133"/>
          <p:cNvSpPr/>
          <p:nvPr/>
        </p:nvSpPr>
        <p:spPr>
          <a:xfrm>
            <a:off x="4088729" y="324569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514913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7" name="フローチャート: 磁気ディスク 146"/>
          <p:cNvSpPr/>
          <p:nvPr/>
        </p:nvSpPr>
        <p:spPr>
          <a:xfrm>
            <a:off x="2484266"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906016"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4086469" y="231308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803263" y="188119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59" name="フローチャート: 磁気ディスク 158"/>
          <p:cNvSpPr/>
          <p:nvPr/>
        </p:nvSpPr>
        <p:spPr>
          <a:xfrm>
            <a:off x="5326798" y="324869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5366862" y="2151963"/>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テーブルに存在する</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患者のみ適用</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181" name="カギ線コネクタ 180"/>
          <p:cNvCxnSpPr>
            <a:stCxn id="111" idx="3"/>
            <a:endCxn id="166" idx="1"/>
          </p:cNvCxnSpPr>
          <p:nvPr/>
        </p:nvCxnSpPr>
        <p:spPr>
          <a:xfrm rot="5400000">
            <a:off x="7236550" y="3697257"/>
            <a:ext cx="1095220" cy="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3" name="フローチャート: 磁気ディスク 202"/>
          <p:cNvSpPr/>
          <p:nvPr/>
        </p:nvSpPr>
        <p:spPr>
          <a:xfrm>
            <a:off x="5327151" y="4813525"/>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5697882" y="3770894"/>
            <a:ext cx="353" cy="104263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5881356" y="4460373"/>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11" name="テキスト ボックス 210"/>
          <p:cNvSpPr txBox="1"/>
          <p:nvPr/>
        </p:nvSpPr>
        <p:spPr>
          <a:xfrm>
            <a:off x="7957656" y="3169510"/>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4-2:</a:t>
            </a:r>
            <a:r>
              <a:rPr lang="ja-JP" altLang="en-US" sz="1050" kern="0" dirty="0" smtClean="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と取込対象の判定を実施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234" name="カギ線コネクタ 233"/>
          <p:cNvCxnSpPr>
            <a:stCxn id="166" idx="4"/>
            <a:endCxn id="233" idx="1"/>
          </p:cNvCxnSpPr>
          <p:nvPr/>
        </p:nvCxnSpPr>
        <p:spPr>
          <a:xfrm rot="16200000" flipH="1">
            <a:off x="7345351" y="5205675"/>
            <a:ext cx="877902" cy="56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0" name="テキスト ボックス 239"/>
          <p:cNvSpPr txBox="1"/>
          <p:nvPr/>
        </p:nvSpPr>
        <p:spPr>
          <a:xfrm>
            <a:off x="7821980" y="494146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4-5:MML</a:t>
            </a:r>
            <a:r>
              <a:rPr lang="ja-JP" altLang="en-US" sz="1050" kern="0" dirty="0" smtClean="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オプトアウト対象患者情報の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削除も実施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246" name="カギ線コネクタ 245"/>
          <p:cNvCxnSpPr>
            <a:stCxn id="147" idx="4"/>
            <a:endCxn id="154" idx="2"/>
          </p:cNvCxnSpPr>
          <p:nvPr/>
        </p:nvCxnSpPr>
        <p:spPr>
          <a:xfrm flipV="1">
            <a:off x="3226434" y="2574191"/>
            <a:ext cx="860035" cy="37664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カギ線コネクタ 76"/>
          <p:cNvCxnSpPr>
            <a:stCxn id="203" idx="3"/>
            <a:endCxn id="232" idx="1"/>
          </p:cNvCxnSpPr>
          <p:nvPr/>
        </p:nvCxnSpPr>
        <p:spPr>
          <a:xfrm>
            <a:off x="5698235" y="5335729"/>
            <a:ext cx="2370" cy="3091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5879628" y="534245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3-4:</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1" name="テキスト ボックス 300"/>
          <p:cNvSpPr txBox="1"/>
          <p:nvPr/>
        </p:nvSpPr>
        <p:spPr>
          <a:xfrm>
            <a:off x="7863410" y="6158341"/>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4" name="フローチャート: 磁気ディスク 303"/>
          <p:cNvSpPr/>
          <p:nvPr/>
        </p:nvSpPr>
        <p:spPr>
          <a:xfrm>
            <a:off x="8843083" y="564491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05" name="カギ線コネクタ 76"/>
          <p:cNvCxnSpPr>
            <a:stCxn id="233" idx="4"/>
            <a:endCxn id="304" idx="2"/>
          </p:cNvCxnSpPr>
          <p:nvPr/>
        </p:nvCxnSpPr>
        <p:spPr>
          <a:xfrm>
            <a:off x="8155671" y="5906013"/>
            <a:ext cx="687412" cy="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1" name="カギ線コネクタ 320"/>
          <p:cNvCxnSpPr>
            <a:stCxn id="154" idx="4"/>
            <a:endCxn id="159" idx="1"/>
          </p:cNvCxnSpPr>
          <p:nvPr/>
        </p:nvCxnSpPr>
        <p:spPr>
          <a:xfrm>
            <a:off x="4828637" y="2574191"/>
            <a:ext cx="869245"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3" name="フローチャート: 磁気ディスク 232"/>
          <p:cNvSpPr/>
          <p:nvPr/>
        </p:nvSpPr>
        <p:spPr>
          <a:xfrm>
            <a:off x="7413503" y="5644911"/>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232" name="フローチャート: 磁気ディスク 231"/>
          <p:cNvSpPr/>
          <p:nvPr/>
        </p:nvSpPr>
        <p:spPr>
          <a:xfrm>
            <a:off x="5329521" y="564491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42" name="カギ線コネクタ 341"/>
          <p:cNvCxnSpPr>
            <a:stCxn id="134" idx="4"/>
            <a:endCxn id="111" idx="2"/>
          </p:cNvCxnSpPr>
          <p:nvPr/>
        </p:nvCxnSpPr>
        <p:spPr>
          <a:xfrm flipV="1">
            <a:off x="4830897" y="2888789"/>
            <a:ext cx="2582605" cy="618006"/>
          </a:xfrm>
          <a:prstGeom prst="bentConnector3">
            <a:avLst>
              <a:gd name="adj1" fmla="val 3818"/>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98" name="フローチャート: 磁気ディスク 97"/>
          <p:cNvSpPr/>
          <p:nvPr/>
        </p:nvSpPr>
        <p:spPr>
          <a:xfrm>
            <a:off x="3676469" y="440891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cxnSp>
        <p:nvCxnSpPr>
          <p:cNvPr id="107" name="カギ線コネクタ 106"/>
          <p:cNvCxnSpPr>
            <a:stCxn id="98" idx="4"/>
            <a:endCxn id="134" idx="2"/>
          </p:cNvCxnSpPr>
          <p:nvPr/>
        </p:nvCxnSpPr>
        <p:spPr>
          <a:xfrm flipH="1" flipV="1">
            <a:off x="4088729" y="3506795"/>
            <a:ext cx="329908" cy="1163224"/>
          </a:xfrm>
          <a:prstGeom prst="bentConnector5">
            <a:avLst>
              <a:gd name="adj1" fmla="val -69292"/>
              <a:gd name="adj2" fmla="val 50000"/>
              <a:gd name="adj3" fmla="val 16929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5" name="テキスト ボックス 114"/>
          <p:cNvSpPr txBox="1"/>
          <p:nvPr/>
        </p:nvSpPr>
        <p:spPr>
          <a:xfrm>
            <a:off x="3898889" y="382291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2-3:</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146" name="テキスト ボックス 145"/>
          <p:cNvSpPr txBox="1"/>
          <p:nvPr/>
        </p:nvSpPr>
        <p:spPr>
          <a:xfrm>
            <a:off x="3555995" y="502930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16" name="フローチャート: 磁気ディスク 115"/>
          <p:cNvSpPr/>
          <p:nvPr/>
        </p:nvSpPr>
        <p:spPr>
          <a:xfrm>
            <a:off x="3671215" y="5647643"/>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r>
              <a:rPr kumimoji="1" lang="ja-JP" altLang="en-US" sz="1100" b="1" dirty="0" smtClean="0">
                <a:solidFill>
                  <a:schemeClr val="tx2">
                    <a:lumMod val="75000"/>
                    <a:lumOff val="25000"/>
                  </a:schemeClr>
                </a:solidFill>
              </a:rPr>
              <a:t>断面</a:t>
            </a:r>
            <a:r>
              <a:rPr kumimoji="1" lang="en-US" altLang="ja-JP" sz="1100" b="1" dirty="0" smtClean="0">
                <a:solidFill>
                  <a:schemeClr val="tx2">
                    <a:lumMod val="75000"/>
                    <a:lumOff val="25000"/>
                  </a:schemeClr>
                </a:solidFill>
              </a:rPr>
              <a:t>)</a:t>
            </a:r>
            <a:endParaRPr kumimoji="1" lang="ja-JP" altLang="en-US" sz="1200" b="1" dirty="0">
              <a:solidFill>
                <a:schemeClr val="tx2">
                  <a:lumMod val="75000"/>
                  <a:lumOff val="25000"/>
                </a:schemeClr>
              </a:solidFill>
            </a:endParaRPr>
          </a:p>
        </p:txBody>
      </p:sp>
      <p:cxnSp>
        <p:nvCxnSpPr>
          <p:cNvPr id="123" name="カギ線コネクタ 122"/>
          <p:cNvCxnSpPr>
            <a:stCxn id="65" idx="3"/>
            <a:endCxn id="116" idx="2"/>
          </p:cNvCxnSpPr>
          <p:nvPr/>
        </p:nvCxnSpPr>
        <p:spPr>
          <a:xfrm rot="16200000" flipH="1">
            <a:off x="2697575" y="4935105"/>
            <a:ext cx="37816" cy="1909464"/>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6" name="テキスト ボックス 125"/>
          <p:cNvSpPr txBox="1"/>
          <p:nvPr/>
        </p:nvSpPr>
        <p:spPr>
          <a:xfrm>
            <a:off x="3560293" y="614107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断面</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4" name="フローチャート: 磁気ディスク 143"/>
          <p:cNvSpPr/>
          <p:nvPr/>
        </p:nvSpPr>
        <p:spPr>
          <a:xfrm>
            <a:off x="8845078" y="42448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r>
              <a:rPr lang="en-US" altLang="ja-JP" sz="1200" b="1" dirty="0" smtClean="0">
                <a:solidFill>
                  <a:schemeClr val="tx2">
                    <a:lumMod val="75000"/>
                    <a:lumOff val="25000"/>
                  </a:schemeClr>
                </a:solidFill>
              </a:rPr>
              <a:t/>
            </a:r>
            <a:br>
              <a:rPr lang="en-US" altLang="ja-JP" sz="1200" b="1" dirty="0" smtClean="0">
                <a:solidFill>
                  <a:schemeClr val="tx2">
                    <a:lumMod val="75000"/>
                    <a:lumOff val="25000"/>
                  </a:schemeClr>
                </a:solidFill>
              </a:rPr>
            </a:br>
            <a:r>
              <a:rPr lang="ja-JP" altLang="en-US" sz="1200" b="1" dirty="0" smtClean="0">
                <a:solidFill>
                  <a:schemeClr val="tx2">
                    <a:lumMod val="75000"/>
                    <a:lumOff val="25000"/>
                  </a:schemeClr>
                </a:solidFill>
              </a:rPr>
              <a:t>取込前</a:t>
            </a:r>
            <a:r>
              <a:rPr kumimoji="1" lang="ja-JP" altLang="en-US" sz="14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149" name="カギ線コネクタ 76"/>
          <p:cNvCxnSpPr>
            <a:stCxn id="166" idx="5"/>
            <a:endCxn id="144" idx="2"/>
          </p:cNvCxnSpPr>
          <p:nvPr/>
        </p:nvCxnSpPr>
        <p:spPr>
          <a:xfrm flipV="1">
            <a:off x="8256040" y="4505906"/>
            <a:ext cx="589038" cy="10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5" name="フローチャート: 磁気ディスク 154"/>
          <p:cNvSpPr/>
          <p:nvPr/>
        </p:nvSpPr>
        <p:spPr>
          <a:xfrm>
            <a:off x="6088426" y="375806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157" name="カギ線コネクタ 156"/>
          <p:cNvCxnSpPr>
            <a:stCxn id="159" idx="4"/>
            <a:endCxn id="155" idx="1"/>
          </p:cNvCxnSpPr>
          <p:nvPr/>
        </p:nvCxnSpPr>
        <p:spPr>
          <a:xfrm>
            <a:off x="6068966" y="3509792"/>
            <a:ext cx="390544" cy="24827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2" name="テキスト ボックス 161"/>
          <p:cNvSpPr txBox="1"/>
          <p:nvPr/>
        </p:nvSpPr>
        <p:spPr>
          <a:xfrm>
            <a:off x="5879628" y="300209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66" name="フローチャート: データ 165"/>
          <p:cNvSpPr/>
          <p:nvPr/>
        </p:nvSpPr>
        <p:spPr>
          <a:xfrm>
            <a:off x="7193989" y="424500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a:t>
            </a:r>
            <a:r>
              <a:rPr lang="ja-JP" altLang="en-US" sz="881" b="1" dirty="0" smtClean="0">
                <a:solidFill>
                  <a:schemeClr val="tx1"/>
                </a:solidFill>
                <a:latin typeface="Meiryo UI" panose="020B0604030504040204" pitchFamily="50" charset="-128"/>
                <a:ea typeface="Meiryo UI" panose="020B0604030504040204" pitchFamily="50" charset="-128"/>
              </a:rPr>
              <a:t>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（取込結果データ）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169" name="テキスト ボックス 168"/>
          <p:cNvSpPr txBox="1"/>
          <p:nvPr/>
        </p:nvSpPr>
        <p:spPr>
          <a:xfrm>
            <a:off x="7978528" y="368826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4-3:MML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70" name="テキスト ボックス 169"/>
          <p:cNvSpPr txBox="1"/>
          <p:nvPr/>
        </p:nvSpPr>
        <p:spPr>
          <a:xfrm>
            <a:off x="8638027" y="3887194"/>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4-4:MML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91393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989023662"/>
              </p:ext>
            </p:extLst>
          </p:nvPr>
        </p:nvGraphicFramePr>
        <p:xfrm>
          <a:off x="296550" y="996152"/>
          <a:ext cx="9475604" cy="5405492"/>
        </p:xfrm>
        <a:graphic>
          <a:graphicData uri="http://schemas.openxmlformats.org/drawingml/2006/table">
            <a:tbl>
              <a:tblPr firstRow="1" bandRow="1">
                <a:tableStyleId>{5940675A-B579-460E-94D1-54222C63F5DA}</a:tableStyleId>
              </a:tblPr>
              <a:tblGrid>
                <a:gridCol w="3480320">
                  <a:extLst>
                    <a:ext uri="{9D8B030D-6E8A-4147-A177-3AD203B41FA5}">
                      <a16:colId xmlns:a16="http://schemas.microsoft.com/office/drawing/2014/main" val="2601570289"/>
                    </a:ext>
                  </a:extLst>
                </a:gridCol>
                <a:gridCol w="5995284">
                  <a:extLst>
                    <a:ext uri="{9D8B030D-6E8A-4147-A177-3AD203B41FA5}">
                      <a16:colId xmlns:a16="http://schemas.microsoft.com/office/drawing/2014/main" val="2240442798"/>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断面</a:t>
            </a:r>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作成</a:t>
            </a:r>
            <a:r>
              <a:rPr lang="ja-JP" altLang="en-US" sz="1800" b="1" dirty="0" smtClean="0">
                <a:latin typeface="Meiryo UI" panose="020B0604030504040204" pitchFamily="50" charset="-128"/>
                <a:ea typeface="Meiryo UI" panose="020B0604030504040204" pitchFamily="50" charset="-128"/>
              </a:rPr>
              <a:t>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作成処理の妥当性確認に関するデータフローは以下の通り。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grpSp>
        <p:nvGrpSpPr>
          <p:cNvPr id="28" name="グループ化 27"/>
          <p:cNvGrpSpPr/>
          <p:nvPr/>
        </p:nvGrpSpPr>
        <p:grpSpPr>
          <a:xfrm>
            <a:off x="373343" y="4770824"/>
            <a:ext cx="945450" cy="1519608"/>
            <a:chOff x="8168455" y="4168700"/>
            <a:chExt cx="945450" cy="1519608"/>
          </a:xfrm>
        </p:grpSpPr>
        <p:sp>
          <p:nvSpPr>
            <p:cNvPr id="29" name="フローチャート: 磁気ディスク 2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0" name="正方形/長方形 2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31" name="フローチャート: 磁気ディスク 3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65" name="フローチャート: 磁気ディスク 64"/>
          <p:cNvSpPr/>
          <p:nvPr/>
        </p:nvSpPr>
        <p:spPr>
          <a:xfrm>
            <a:off x="1390667" y="5061433"/>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7544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6586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86775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742168"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60449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1-3:</a:t>
            </a:r>
            <a:r>
              <a:rPr lang="ja-JP" altLang="en-US" sz="1050" kern="0" dirty="0" smtClean="0">
                <a:solidFill>
                  <a:srgbClr val="404040"/>
                </a:solidFill>
                <a:latin typeface="Meiryo UI" panose="020B0604030504040204" pitchFamily="50" charset="-128"/>
                <a:ea typeface="Meiryo UI" panose="020B0604030504040204" pitchFamily="50" charset="-128"/>
              </a:rPr>
              <a:t>取込前</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872162" y="506393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102" name="カギ線コネクタ 76"/>
          <p:cNvCxnSpPr>
            <a:stCxn id="65" idx="4"/>
            <a:endCxn id="101" idx="2"/>
          </p:cNvCxnSpPr>
          <p:nvPr/>
        </p:nvCxnSpPr>
        <p:spPr>
          <a:xfrm>
            <a:off x="2132835" y="5322535"/>
            <a:ext cx="739327" cy="250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3" name="テキスト ボックス 102"/>
          <p:cNvSpPr txBox="1"/>
          <p:nvPr/>
        </p:nvSpPr>
        <p:spPr>
          <a:xfrm>
            <a:off x="2133675" y="537466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1-5:</a:t>
            </a:r>
            <a:r>
              <a:rPr lang="ja-JP" altLang="en-US" sz="1050" kern="0" dirty="0" smtClean="0">
                <a:solidFill>
                  <a:srgbClr val="404040"/>
                </a:solidFill>
                <a:latin typeface="Meiryo UI" panose="020B0604030504040204" pitchFamily="50" charset="-128"/>
                <a:ea typeface="Meiryo UI" panose="020B0604030504040204" pitchFamily="50" charset="-128"/>
              </a:rPr>
              <a:t>取込後</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5718525" y="506143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sp>
        <p:nvSpPr>
          <p:cNvPr id="146" name="テキスト ボックス 145"/>
          <p:cNvSpPr txBox="1"/>
          <p:nvPr/>
        </p:nvSpPr>
        <p:spPr>
          <a:xfrm>
            <a:off x="3917869" y="484402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7" name="フローチャート: 磁気ディスク 146"/>
          <p:cNvSpPr/>
          <p:nvPr/>
        </p:nvSpPr>
        <p:spPr>
          <a:xfrm>
            <a:off x="2867750"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1289500"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5718525" y="269276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917869" y="2539030"/>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70" name="カギ線コネクタ 76"/>
          <p:cNvCxnSpPr>
            <a:stCxn id="147" idx="4"/>
            <a:endCxn id="154" idx="2"/>
          </p:cNvCxnSpPr>
          <p:nvPr/>
        </p:nvCxnSpPr>
        <p:spPr>
          <a:xfrm>
            <a:off x="3609918" y="2950836"/>
            <a:ext cx="2108607" cy="303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カギ線コネクタ 76"/>
          <p:cNvCxnSpPr>
            <a:stCxn id="101" idx="4"/>
            <a:endCxn id="134" idx="2"/>
          </p:cNvCxnSpPr>
          <p:nvPr/>
        </p:nvCxnSpPr>
        <p:spPr>
          <a:xfrm flipV="1">
            <a:off x="3614330" y="5322535"/>
            <a:ext cx="2104195" cy="250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線吹き出し 1 (枠付き) 78"/>
          <p:cNvSpPr/>
          <p:nvPr/>
        </p:nvSpPr>
        <p:spPr>
          <a:xfrm>
            <a:off x="5197677" y="1792646"/>
            <a:ext cx="2737726" cy="767158"/>
          </a:xfrm>
          <a:prstGeom prst="borderCallout1">
            <a:avLst>
              <a:gd name="adj1" fmla="val 100734"/>
              <a:gd name="adj2" fmla="val 17660"/>
              <a:gd name="adj3" fmla="val 122829"/>
              <a:gd name="adj4" fmla="val 167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エラーログ上に存在する患者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エラー</a:t>
            </a:r>
            <a:r>
              <a:rPr lang="ja-JP" altLang="en-US" sz="1200" dirty="0">
                <a:solidFill>
                  <a:schemeClr val="tx1"/>
                </a:solidFill>
                <a:latin typeface="Meiryo UI" panose="020B0604030504040204" pitchFamily="50" charset="-128"/>
                <a:ea typeface="Meiryo UI" panose="020B0604030504040204" pitchFamily="50" charset="-128"/>
              </a:rPr>
              <a:t>患者履歴管理テーブルに未登録の患者を</a:t>
            </a:r>
            <a:r>
              <a:rPr lang="ja-JP" altLang="en-US" sz="1200" dirty="0" smtClean="0">
                <a:solidFill>
                  <a:schemeClr val="tx1"/>
                </a:solidFill>
                <a:latin typeface="Meiryo UI" panose="020B0604030504040204" pitchFamily="50" charset="-128"/>
                <a:ea typeface="Meiryo UI" panose="020B0604030504040204" pitchFamily="50" charset="-128"/>
              </a:rPr>
              <a:t>追加する。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0" name="線吹き出し 1 (枠付き) 79"/>
          <p:cNvSpPr/>
          <p:nvPr/>
        </p:nvSpPr>
        <p:spPr>
          <a:xfrm>
            <a:off x="5197675" y="3315930"/>
            <a:ext cx="4426155" cy="1278240"/>
          </a:xfrm>
          <a:prstGeom prst="borderCallout1">
            <a:avLst>
              <a:gd name="adj1" fmla="val 101579"/>
              <a:gd name="adj2" fmla="val 33289"/>
              <a:gd name="adj3" fmla="val 135276"/>
              <a:gd name="adj4" fmla="val 526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作成機能で取込後の二次利用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から全患者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を抽出し、未通知患者が存在しないことを確認した結果のテーブル（最終未通知有無確認結果テーブル）をコピーすることで、利活用観点での機能での妥当性</a:t>
            </a:r>
            <a:r>
              <a:rPr lang="ja-JP" altLang="en-US" sz="1200" dirty="0">
                <a:solidFill>
                  <a:schemeClr val="tx1"/>
                </a:solidFill>
                <a:latin typeface="Meiryo UI" panose="020B0604030504040204" pitchFamily="50" charset="-128"/>
                <a:ea typeface="Meiryo UI" panose="020B0604030504040204" pitchFamily="50" charset="-128"/>
              </a:rPr>
              <a:t>確認</a:t>
            </a:r>
            <a:r>
              <a:rPr lang="ja-JP" altLang="en-US" sz="1200" dirty="0" smtClean="0">
                <a:solidFill>
                  <a:schemeClr val="tx1"/>
                </a:solidFill>
                <a:latin typeface="Meiryo UI" panose="020B0604030504040204" pitchFamily="50" charset="-128"/>
                <a:ea typeface="Meiryo UI" panose="020B0604030504040204" pitchFamily="50" charset="-128"/>
              </a:rPr>
              <a:t>に必要</a:t>
            </a:r>
            <a:r>
              <a:rPr lang="ja-JP" altLang="en-US" sz="1200" dirty="0">
                <a:solidFill>
                  <a:schemeClr val="tx1"/>
                </a:solidFill>
                <a:latin typeface="Meiryo UI" panose="020B0604030504040204" pitchFamily="50" charset="-128"/>
                <a:ea typeface="Meiryo UI" panose="020B0604030504040204" pitchFamily="50" charset="-128"/>
              </a:rPr>
              <a:t>なデータの断面を</a:t>
            </a:r>
            <a:r>
              <a:rPr lang="ja-JP" altLang="en-US" sz="1200" dirty="0" smtClean="0">
                <a:solidFill>
                  <a:schemeClr val="tx1"/>
                </a:solidFill>
                <a:latin typeface="Meiryo UI" panose="020B0604030504040204" pitchFamily="50" charset="-128"/>
                <a:ea typeface="Meiryo UI" panose="020B0604030504040204" pitchFamily="50" charset="-128"/>
              </a:rPr>
              <a:t>固定化する。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テーブルと同様の目的</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37" name="フローチャート: 磁気ディスク 36"/>
          <p:cNvSpPr/>
          <p:nvPr/>
        </p:nvSpPr>
        <p:spPr>
          <a:xfrm>
            <a:off x="8603936" y="5647643"/>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r>
              <a:rPr kumimoji="1" lang="ja-JP" altLang="en-US" sz="1100" b="1" dirty="0" smtClean="0">
                <a:solidFill>
                  <a:schemeClr val="tx2">
                    <a:lumMod val="75000"/>
                    <a:lumOff val="25000"/>
                  </a:schemeClr>
                </a:solidFill>
              </a:rPr>
              <a:t>断面</a:t>
            </a:r>
            <a:r>
              <a:rPr kumimoji="1" lang="en-US" altLang="ja-JP" sz="1100" b="1" dirty="0" smtClean="0">
                <a:solidFill>
                  <a:schemeClr val="tx2">
                    <a:lumMod val="75000"/>
                    <a:lumOff val="25000"/>
                  </a:schemeClr>
                </a:solidFill>
              </a:rPr>
              <a:t>)</a:t>
            </a:r>
            <a:endParaRPr kumimoji="1" lang="ja-JP" altLang="en-US" sz="1200" b="1" dirty="0">
              <a:solidFill>
                <a:schemeClr val="tx2">
                  <a:lumMod val="75000"/>
                  <a:lumOff val="25000"/>
                </a:schemeClr>
              </a:solidFill>
            </a:endParaRPr>
          </a:p>
        </p:txBody>
      </p:sp>
      <p:cxnSp>
        <p:nvCxnSpPr>
          <p:cNvPr id="38" name="カギ線コネクタ 37"/>
          <p:cNvCxnSpPr>
            <a:stCxn id="65" idx="3"/>
            <a:endCxn id="37" idx="2"/>
          </p:cNvCxnSpPr>
          <p:nvPr/>
        </p:nvCxnSpPr>
        <p:spPr>
          <a:xfrm rot="16200000" flipH="1">
            <a:off x="5020289" y="2325098"/>
            <a:ext cx="325108" cy="6842185"/>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6766352" y="564120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断面</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6" name="フローチャート: 磁気ディスク 45"/>
          <p:cNvSpPr/>
          <p:nvPr/>
        </p:nvSpPr>
        <p:spPr>
          <a:xfrm>
            <a:off x="8603936" y="505901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47" name="カギ線コネクタ 46"/>
          <p:cNvCxnSpPr>
            <a:stCxn id="134" idx="4"/>
            <a:endCxn id="46" idx="2"/>
          </p:cNvCxnSpPr>
          <p:nvPr/>
        </p:nvCxnSpPr>
        <p:spPr>
          <a:xfrm flipV="1">
            <a:off x="6460693" y="5320114"/>
            <a:ext cx="2143243" cy="242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6766352" y="484147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2-3:</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5984487" y="3695605"/>
            <a:ext cx="1950916" cy="502244"/>
          </a:xfrm>
          <a:prstGeom prst="rect">
            <a:avLst/>
          </a:prstGeom>
          <a:solidFill>
            <a:schemeClr val="tx1"/>
          </a:solidFill>
        </p:spPr>
        <p:txBody>
          <a:bodyPr wrap="none" lIns="0" rIns="0" rtlCol="0">
            <a:noAutofit/>
          </a:bodyPr>
          <a:lstStyle/>
          <a:p>
            <a:pPr algn="ctr" defTabSz="895327">
              <a:defRPr/>
            </a:pPr>
            <a:r>
              <a:rPr lang="ja-JP" altLang="en-US" sz="2000" kern="0" dirty="0">
                <a:solidFill>
                  <a:srgbClr val="FF0000"/>
                </a:solidFill>
                <a:latin typeface="Meiryo UI" panose="020B0604030504040204" pitchFamily="50" charset="-128"/>
                <a:ea typeface="Meiryo UI" panose="020B0604030504040204" pitchFamily="50" charset="-128"/>
              </a:rPr>
              <a:t>修正中</a:t>
            </a:r>
          </a:p>
        </p:txBody>
      </p:sp>
    </p:spTree>
    <p:extLst>
      <p:ext uri="{BB962C8B-B14F-4D97-AF65-F5344CB8AC3E}">
        <p14:creationId xmlns:p14="http://schemas.microsoft.com/office/powerpoint/2010/main" val="3787856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627190550"/>
              </p:ext>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523704">
                  <a:extLst>
                    <a:ext uri="{9D8B030D-6E8A-4147-A177-3AD203B41FA5}">
                      <a16:colId xmlns:a16="http://schemas.microsoft.com/office/drawing/2014/main" val="2601570289"/>
                    </a:ext>
                  </a:extLst>
                </a:gridCol>
                <a:gridCol w="7951900">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p>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作成</a:t>
                      </a:r>
                      <a:r>
                        <a:rPr lang="ja-JP" altLang="en-US" sz="1200" b="1" kern="0" dirty="0" smtClean="0">
                          <a:solidFill>
                            <a:srgbClr val="404040"/>
                          </a:solidFill>
                          <a:latin typeface="Meiryo UI" panose="020B0604030504040204" pitchFamily="50" charset="-128"/>
                          <a:ea typeface="Meiryo UI" panose="020B0604030504040204" pitchFamily="50" charset="-128"/>
                        </a:rPr>
                        <a:t>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エラー患者情報作成処理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エラー患者情報</a:t>
            </a:r>
            <a:r>
              <a:rPr lang="ja-JP" altLang="en-US" sz="1800" b="1" dirty="0">
                <a:latin typeface="Meiryo UI" panose="020B0604030504040204" pitchFamily="50" charset="-128"/>
                <a:ea typeface="Meiryo UI" panose="020B0604030504040204" pitchFamily="50" charset="-128"/>
              </a:rPr>
              <a:t>作成</a:t>
            </a:r>
            <a:r>
              <a:rPr lang="ja-JP" altLang="en-US" sz="1800" b="1" dirty="0" smtClean="0">
                <a:latin typeface="Meiryo UI" panose="020B0604030504040204" pitchFamily="50" charset="-128"/>
                <a:ea typeface="Meiryo UI" panose="020B0604030504040204" pitchFamily="50" charset="-128"/>
              </a:rPr>
              <a:t>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エラー患者情報作成</a:t>
            </a:r>
            <a:r>
              <a:rPr lang="ja-JP" altLang="en-US" dirty="0">
                <a:latin typeface="Meiryo UI" panose="020B0604030504040204" pitchFamily="50" charset="-128"/>
                <a:ea typeface="Meiryo UI" panose="020B0604030504040204" pitchFamily="50" charset="-128"/>
              </a:rPr>
              <a:t>処理の妥当性確認に関するデータフローは以下の通り。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cxnSp>
        <p:nvCxnSpPr>
          <p:cNvPr id="129" name="カギ線コネクタ 128"/>
          <p:cNvCxnSpPr>
            <a:stCxn id="33" idx="4"/>
            <a:endCxn id="159" idx="2"/>
          </p:cNvCxnSpPr>
          <p:nvPr/>
        </p:nvCxnSpPr>
        <p:spPr>
          <a:xfrm flipV="1">
            <a:off x="1340344" y="3118864"/>
            <a:ext cx="756161" cy="3869"/>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直線コネクタ 144"/>
          <p:cNvCxnSpPr/>
          <p:nvPr/>
        </p:nvCxnSpPr>
        <p:spPr>
          <a:xfrm>
            <a:off x="181196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599768" y="192216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9" name="フローチャート: 磁気ディスク 158"/>
          <p:cNvSpPr/>
          <p:nvPr/>
        </p:nvSpPr>
        <p:spPr>
          <a:xfrm>
            <a:off x="2096505" y="285776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1919935" y="195545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03" name="フローチャート: 磁気ディスク 202"/>
          <p:cNvSpPr/>
          <p:nvPr/>
        </p:nvSpPr>
        <p:spPr>
          <a:xfrm>
            <a:off x="2096858" y="43460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2467589" y="3379966"/>
            <a:ext cx="353" cy="966098"/>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3099470" y="427736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32" name="フローチャート: 磁気ディスク 231"/>
          <p:cNvSpPr/>
          <p:nvPr/>
        </p:nvSpPr>
        <p:spPr>
          <a:xfrm>
            <a:off x="2099228" y="585195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292" name="カギ線コネクタ 76"/>
          <p:cNvCxnSpPr>
            <a:stCxn id="203" idx="3"/>
            <a:endCxn id="232" idx="1"/>
          </p:cNvCxnSpPr>
          <p:nvPr/>
        </p:nvCxnSpPr>
        <p:spPr>
          <a:xfrm>
            <a:off x="2467942" y="4868268"/>
            <a:ext cx="2370" cy="98368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3096780" y="5549010"/>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3-4:</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r>
              <a:rPr lang="ja-JP" altLang="en-US" sz="1050" kern="0" dirty="0" smtClean="0">
                <a:solidFill>
                  <a:srgbClr val="404040"/>
                </a:solidFill>
                <a:latin typeface="Meiryo UI" panose="020B0604030504040204" pitchFamily="50" charset="-128"/>
                <a:ea typeface="Meiryo UI" panose="020B0604030504040204" pitchFamily="50" charset="-128"/>
              </a:rPr>
              <a:t>データ取込後</a:t>
            </a:r>
            <a:r>
              <a:rPr lang="ja-JP" altLang="en-US" sz="1050" kern="0" dirty="0" smtClean="0">
                <a:solidFill>
                  <a:srgbClr val="404040"/>
                </a:solidFill>
                <a:latin typeface="Meiryo UI" panose="020B0604030504040204" pitchFamily="50" charset="-128"/>
                <a:ea typeface="Meiryo UI" panose="020B0604030504040204" pitchFamily="50" charset="-128"/>
              </a:rPr>
              <a:t>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321" name="カギ線コネクタ 320"/>
          <p:cNvCxnSpPr>
            <a:stCxn id="154" idx="4"/>
            <a:endCxn id="159" idx="1"/>
          </p:cNvCxnSpPr>
          <p:nvPr/>
        </p:nvCxnSpPr>
        <p:spPr>
          <a:xfrm>
            <a:off x="1341936" y="2183263"/>
            <a:ext cx="1125653"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線吹き出し 1 (枠付き) 70"/>
          <p:cNvSpPr/>
          <p:nvPr/>
        </p:nvSpPr>
        <p:spPr>
          <a:xfrm>
            <a:off x="3747468" y="1630793"/>
            <a:ext cx="4426155" cy="585876"/>
          </a:xfrm>
          <a:prstGeom prst="borderCallout1">
            <a:avLst>
              <a:gd name="adj1" fmla="val 20962"/>
              <a:gd name="adj2" fmla="val -304"/>
              <a:gd name="adj3" fmla="val 72429"/>
              <a:gd name="adj4" fmla="val -734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エラー患者履歴上</a:t>
            </a:r>
            <a:r>
              <a:rPr lang="ja-JP" altLang="en-US" sz="1200" dirty="0">
                <a:solidFill>
                  <a:schemeClr val="tx1"/>
                </a:solidFill>
                <a:latin typeface="Meiryo UI" panose="020B0604030504040204" pitchFamily="50" charset="-128"/>
                <a:ea typeface="Meiryo UI" panose="020B0604030504040204" pitchFamily="50" charset="-128"/>
              </a:rPr>
              <a:t>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テーブルに登録されている患者をエラー患者データテーブルに反映する。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72" name="直線矢印コネクタ 71"/>
          <p:cNvCxnSpPr>
            <a:stCxn id="159" idx="4"/>
            <a:endCxn id="45" idx="2"/>
          </p:cNvCxnSpPr>
          <p:nvPr/>
        </p:nvCxnSpPr>
        <p:spPr>
          <a:xfrm>
            <a:off x="2838673" y="3118864"/>
            <a:ext cx="436773" cy="386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線吹き出し 1 (枠付き) 77"/>
          <p:cNvSpPr/>
          <p:nvPr/>
        </p:nvSpPr>
        <p:spPr>
          <a:xfrm>
            <a:off x="5639022" y="2354975"/>
            <a:ext cx="4058002" cy="842185"/>
          </a:xfrm>
          <a:prstGeom prst="borderCallout1">
            <a:avLst>
              <a:gd name="adj1" fmla="val 5478"/>
              <a:gd name="adj2" fmla="val 16"/>
              <a:gd name="adj3" fmla="val 27331"/>
              <a:gd name="adj4" fmla="val -935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エラー患者データテーブル上</a:t>
            </a:r>
            <a:r>
              <a:rPr lang="ja-JP" altLang="en-US" sz="1200" dirty="0">
                <a:solidFill>
                  <a:schemeClr val="tx1"/>
                </a:solidFill>
                <a:latin typeface="Meiryo UI" panose="020B0604030504040204" pitchFamily="50" charset="-128"/>
                <a:ea typeface="Meiryo UI" panose="020B0604030504040204" pitchFamily="50" charset="-128"/>
              </a:rPr>
              <a:t>に存在</a:t>
            </a:r>
            <a:r>
              <a:rPr lang="ja-JP" altLang="en-US" sz="1200" dirty="0" smtClean="0">
                <a:solidFill>
                  <a:schemeClr val="tx1"/>
                </a:solidFill>
                <a:latin typeface="Meiryo UI" panose="020B0604030504040204" pitchFamily="50" charset="-128"/>
                <a:ea typeface="Meiryo UI" panose="020B0604030504040204" pitchFamily="50" charset="-128"/>
              </a:rPr>
              <a:t>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に登録されていることを確認する。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79" name="線吹き出し 1 (枠付き) 78"/>
          <p:cNvSpPr/>
          <p:nvPr/>
        </p:nvSpPr>
        <p:spPr>
          <a:xfrm>
            <a:off x="5639022" y="3653965"/>
            <a:ext cx="4058002" cy="1456798"/>
          </a:xfrm>
          <a:prstGeom prst="borderCallout1">
            <a:avLst>
              <a:gd name="adj1" fmla="val 5478"/>
              <a:gd name="adj2" fmla="val 16"/>
              <a:gd name="adj3" fmla="val 43109"/>
              <a:gd name="adj4" fmla="val -1598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取込前確認の結果承認後に受託領域のエラー患者</a:t>
            </a:r>
            <a:r>
              <a:rPr lang="ja-JP" altLang="en-US" sz="1200" dirty="0" smtClean="0">
                <a:solidFill>
                  <a:schemeClr val="tx1"/>
                </a:solidFill>
                <a:latin typeface="Meiryo UI" panose="020B0604030504040204" pitchFamily="50" charset="-128"/>
                <a:ea typeface="Meiryo UI" panose="020B0604030504040204" pitchFamily="50" charset="-128"/>
              </a:rPr>
              <a:t>データ</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の全データをエクスポートし、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認定領域のエラー患者データテーブルに反映する</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全データ連携するため洗い替えによる</a:t>
            </a:r>
            <a:r>
              <a:rPr lang="ja-JP" altLang="en-US" sz="1200" b="1" dirty="0" smtClean="0">
                <a:solidFill>
                  <a:schemeClr val="tx1"/>
                </a:solidFill>
                <a:latin typeface="Meiryo UI" panose="020B0604030504040204" pitchFamily="50" charset="-128"/>
                <a:ea typeface="Meiryo UI" panose="020B0604030504040204" pitchFamily="50" charset="-128"/>
              </a:rPr>
              <a:t>反映</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認定領域のエラー患者データテーブル上に存在する全患者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を</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エクスポートし、エラー患者データ取込後確認テーブルに反映する</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0" name="フローチャート: データ 79"/>
          <p:cNvSpPr/>
          <p:nvPr/>
        </p:nvSpPr>
        <p:spPr>
          <a:xfrm>
            <a:off x="1909219" y="3599731"/>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4" name="線吹き出し 1 (枠付き) 83"/>
          <p:cNvSpPr/>
          <p:nvPr/>
        </p:nvSpPr>
        <p:spPr>
          <a:xfrm>
            <a:off x="5639022" y="5431309"/>
            <a:ext cx="4058002" cy="904239"/>
          </a:xfrm>
          <a:prstGeom prst="borderCallout1">
            <a:avLst>
              <a:gd name="adj1" fmla="val 5478"/>
              <a:gd name="adj2" fmla="val 16"/>
              <a:gd name="adj3" fmla="val 28912"/>
              <a:gd name="adj4" fmla="val -1426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a:t>
            </a:r>
            <a:r>
              <a:rPr lang="ja-JP" altLang="en-US" sz="1200" dirty="0">
                <a:solidFill>
                  <a:schemeClr val="tx1"/>
                </a:solidFill>
                <a:latin typeface="Meiryo UI" panose="020B0604030504040204" pitchFamily="50" charset="-128"/>
                <a:ea typeface="Meiryo UI" panose="020B0604030504040204" pitchFamily="50" charset="-128"/>
              </a:rPr>
              <a:t>患者</a:t>
            </a:r>
            <a:r>
              <a:rPr lang="ja-JP" altLang="en-US" sz="1200" dirty="0">
                <a:solidFill>
                  <a:schemeClr val="tx1"/>
                </a:solidFill>
                <a:latin typeface="Meiryo UI" panose="020B0604030504040204" pitchFamily="50" charset="-128"/>
                <a:ea typeface="Meiryo UI" panose="020B0604030504040204" pitchFamily="50" charset="-128"/>
              </a:rPr>
              <a:t>データ取込後確認テーブル上</a:t>
            </a:r>
            <a:r>
              <a:rPr lang="ja-JP" altLang="en-US" sz="1200" dirty="0" smtClean="0">
                <a:solidFill>
                  <a:schemeClr val="tx1"/>
                </a:solidFill>
                <a:latin typeface="Meiryo UI" panose="020B0604030504040204" pitchFamily="50" charset="-128"/>
                <a:ea typeface="Meiryo UI" panose="020B0604030504040204" pitchFamily="50" charset="-128"/>
              </a:rPr>
              <a:t>に存在</a:t>
            </a:r>
            <a:r>
              <a:rPr lang="ja-JP" altLang="en-US" sz="1200" dirty="0" smtClean="0">
                <a:solidFill>
                  <a:schemeClr val="tx1"/>
                </a:solidFill>
                <a:latin typeface="Meiryo UI" panose="020B0604030504040204" pitchFamily="50" charset="-128"/>
                <a:ea typeface="Meiryo UI" panose="020B0604030504040204" pitchFamily="50" charset="-128"/>
              </a:rPr>
              <a:t>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に登録されていることを確認し</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a:t>
            </a:r>
            <a:r>
              <a:rPr lang="ja-JP" altLang="en-US" sz="1200" dirty="0" smtClean="0">
                <a:solidFill>
                  <a:schemeClr val="tx1"/>
                </a:solidFill>
                <a:latin typeface="Meiryo UI" panose="020B0604030504040204" pitchFamily="50" charset="-128"/>
                <a:ea typeface="Meiryo UI" panose="020B0604030504040204" pitchFamily="50" charset="-128"/>
              </a:rPr>
              <a:t>した結果を報告書にまとめ、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9" name="フローチャート: データ 88"/>
          <p:cNvSpPr/>
          <p:nvPr/>
        </p:nvSpPr>
        <p:spPr>
          <a:xfrm>
            <a:off x="1878669" y="5070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91" name="直線矢印コネクタ 90"/>
          <p:cNvCxnSpPr>
            <a:stCxn id="232" idx="4"/>
            <a:endCxn id="95" idx="2"/>
          </p:cNvCxnSpPr>
          <p:nvPr/>
        </p:nvCxnSpPr>
        <p:spPr>
          <a:xfrm>
            <a:off x="2841396" y="6113054"/>
            <a:ext cx="434050" cy="10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5" name="フローチャート: データ 94"/>
          <p:cNvSpPr/>
          <p:nvPr/>
        </p:nvSpPr>
        <p:spPr>
          <a:xfrm>
            <a:off x="3157440"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grpSp>
        <p:nvGrpSpPr>
          <p:cNvPr id="97" name="グループ化 96"/>
          <p:cNvGrpSpPr/>
          <p:nvPr/>
        </p:nvGrpSpPr>
        <p:grpSpPr>
          <a:xfrm>
            <a:off x="373343" y="4770824"/>
            <a:ext cx="945450" cy="1519608"/>
            <a:chOff x="8168455" y="4168700"/>
            <a:chExt cx="945450" cy="1519608"/>
          </a:xfrm>
        </p:grpSpPr>
        <p:sp>
          <p:nvSpPr>
            <p:cNvPr id="98" name="フローチャート: 磁気ディスク 97"/>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00" name="正方形/長方形 9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04" name="フローチャート: 磁気ディスク 103"/>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33" name="フローチャート: 磁気ディスク 32"/>
          <p:cNvSpPr/>
          <p:nvPr/>
        </p:nvSpPr>
        <p:spPr>
          <a:xfrm>
            <a:off x="598176" y="286163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sp>
        <p:nvSpPr>
          <p:cNvPr id="45" name="フローチャート: 磁気ディスク 44"/>
          <p:cNvSpPr/>
          <p:nvPr/>
        </p:nvSpPr>
        <p:spPr>
          <a:xfrm>
            <a:off x="3275446" y="286163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46" name="直線矢印コネクタ 45"/>
          <p:cNvCxnSpPr>
            <a:stCxn id="45" idx="4"/>
            <a:endCxn id="47" idx="2"/>
          </p:cNvCxnSpPr>
          <p:nvPr/>
        </p:nvCxnSpPr>
        <p:spPr>
          <a:xfrm flipV="1">
            <a:off x="4017614" y="3113486"/>
            <a:ext cx="466496" cy="924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フローチャート: データ 46"/>
          <p:cNvSpPr/>
          <p:nvPr/>
        </p:nvSpPr>
        <p:spPr>
          <a:xfrm>
            <a:off x="4366104" y="28524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3470466" y="256955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r>
              <a:rPr lang="ja-JP" altLang="en-US" sz="1050" kern="0" dirty="0" smtClean="0">
                <a:solidFill>
                  <a:srgbClr val="404040"/>
                </a:solidFill>
                <a:latin typeface="Meiryo UI" panose="020B0604030504040204" pitchFamily="50" charset="-128"/>
                <a:ea typeface="Meiryo UI" panose="020B0604030504040204" pitchFamily="50" charset="-128"/>
              </a:rPr>
              <a:t>データ取込前確認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04546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647468597"/>
              </p:ext>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p>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a:t>
            </a:r>
            <a:r>
              <a:rPr lang="ja-JP" altLang="en-US" sz="1800" b="1" dirty="0">
                <a:latin typeface="Meiryo UI" panose="020B0604030504040204" pitchFamily="50" charset="-128"/>
                <a:ea typeface="Meiryo UI" panose="020B0604030504040204" pitchFamily="50" charset="-128"/>
              </a:rPr>
              <a:t>取込</a:t>
            </a:r>
            <a:r>
              <a:rPr lang="ja-JP" altLang="en-US" sz="1800" b="1" dirty="0">
                <a:latin typeface="Meiryo UI" panose="020B0604030504040204" pitchFamily="50" charset="-128"/>
                <a:ea typeface="Meiryo UI" panose="020B0604030504040204" pitchFamily="50" charset="-128"/>
              </a:rPr>
              <a:t>処理</a:t>
            </a:r>
            <a:r>
              <a:rPr lang="ja-JP" altLang="en-US" sz="1800" b="1" dirty="0" smtClean="0">
                <a:latin typeface="Meiryo UI" panose="020B0604030504040204" pitchFamily="50" charset="-128"/>
                <a:ea typeface="Meiryo UI" panose="020B0604030504040204" pitchFamily="50" charset="-128"/>
              </a:rPr>
              <a:t>（新規取込）（</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a:t>
            </a:r>
            <a:r>
              <a:rPr lang="ja-JP" altLang="en-US" dirty="0">
                <a:latin typeface="Meiryo UI" panose="020B0604030504040204" pitchFamily="50" charset="-128"/>
                <a:ea typeface="Meiryo UI" panose="020B0604030504040204" pitchFamily="50" charset="-128"/>
              </a:rPr>
              <a:t>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4295495" y="231308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4-1:Zip</a:t>
            </a:r>
            <a:r>
              <a:rPr lang="ja-JP" altLang="en-US" sz="1050" kern="0" dirty="0">
                <a:solidFill>
                  <a:srgbClr val="404040"/>
                </a:solidFill>
                <a:latin typeface="Meiryo UI" panose="020B0604030504040204" pitchFamily="50" charset="-128"/>
                <a:ea typeface="Meiryo UI" panose="020B0604030504040204" pitchFamily="50" charset="-128"/>
              </a:rPr>
              <a:t>ファイル格納処理</a:t>
            </a: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Zip</a:t>
            </a:r>
            <a:r>
              <a:rPr lang="ja-JP" altLang="en-US" sz="1050" kern="0" dirty="0">
                <a:solidFill>
                  <a:srgbClr val="404040"/>
                </a:solidFill>
                <a:latin typeface="Meiryo UI" panose="020B0604030504040204" pitchFamily="50" charset="-128"/>
                <a:ea typeface="Meiryo UI" panose="020B0604030504040204" pitchFamily="50" charset="-128"/>
              </a:rPr>
              <a:t>ファイル展開</a:t>
            </a:r>
            <a:r>
              <a:rPr lang="ja-JP" altLang="en-US" sz="1050" kern="0" dirty="0" smtClean="0">
                <a:solidFill>
                  <a:srgbClr val="404040"/>
                </a:solidFill>
                <a:latin typeface="Meiryo UI" panose="020B0604030504040204" pitchFamily="50" charset="-128"/>
                <a:ea typeface="Meiryo UI" panose="020B0604030504040204" pitchFamily="50" charset="-128"/>
              </a:rPr>
              <a:t>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a:solidFill>
                  <a:srgbClr val="404040"/>
                </a:solidFill>
                <a:latin typeface="Meiryo UI" panose="020B0604030504040204" pitchFamily="50" charset="-128"/>
                <a:ea typeface="Meiryo UI" panose="020B0604030504040204" pitchFamily="50" charset="-128"/>
              </a:rPr>
              <a:t>ファイル一覧作成処理</a:t>
            </a:r>
          </a:p>
        </p:txBody>
      </p: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a:t>
            </a:r>
            <a:r>
              <a:rPr lang="ja-JP" altLang="en-US" sz="1200" b="1" dirty="0" smtClean="0">
                <a:solidFill>
                  <a:schemeClr val="tx2">
                    <a:lumMod val="75000"/>
                    <a:lumOff val="25000"/>
                  </a:schemeClr>
                </a:solidFill>
              </a:rPr>
              <a:t>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r>
              <a:rPr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4-4:MML</a:t>
            </a:r>
            <a:r>
              <a:rPr lang="ja-JP" altLang="en-US" sz="1050" kern="0" dirty="0" smtClean="0">
                <a:solidFill>
                  <a:srgbClr val="404040"/>
                </a:solidFill>
                <a:latin typeface="Meiryo UI" panose="020B0604030504040204" pitchFamily="50" charset="-128"/>
                <a:ea typeface="Meiryo UI" panose="020B0604030504040204" pitchFamily="50" charset="-128"/>
              </a:rPr>
              <a:t>個別</a:t>
            </a:r>
            <a:r>
              <a:rPr lang="ja-JP" altLang="en-US" sz="1050" kern="0" dirty="0" smtClean="0">
                <a:solidFill>
                  <a:srgbClr val="404040"/>
                </a:solidFill>
                <a:latin typeface="Meiryo UI" panose="020B0604030504040204" pitchFamily="50" charset="-128"/>
                <a:ea typeface="Meiryo UI" panose="020B0604030504040204" pitchFamily="50" charset="-128"/>
              </a:rPr>
              <a:t>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a:t>
            </a:r>
            <a:r>
              <a:rPr lang="ja-JP" altLang="en-US" sz="1050" kern="0" dirty="0" smtClean="0">
                <a:solidFill>
                  <a:srgbClr val="404040"/>
                </a:solidFill>
                <a:latin typeface="Meiryo UI" panose="020B0604030504040204" pitchFamily="50" charset="-128"/>
                <a:ea typeface="Meiryo UI" panose="020B0604030504040204" pitchFamily="50" charset="-128"/>
              </a:rPr>
              <a:t>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621828" y="495831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4-5:MML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a:t>
            </a:r>
            <a:r>
              <a:rPr lang="ja-JP" altLang="en-US" sz="1050" kern="0" dirty="0">
                <a:solidFill>
                  <a:srgbClr val="404040"/>
                </a:solidFill>
                <a:latin typeface="Meiryo UI" panose="020B0604030504040204" pitchFamily="50" charset="-128"/>
                <a:ea typeface="Meiryo UI" panose="020B0604030504040204" pitchFamily="50" charset="-128"/>
              </a:rPr>
              <a:t>も実施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4-6:MML</a:t>
            </a:r>
            <a:r>
              <a:rPr lang="ja-JP" altLang="en-US" sz="1050" kern="0" dirty="0" smtClean="0">
                <a:solidFill>
                  <a:srgbClr val="404040"/>
                </a:solidFill>
                <a:latin typeface="Meiryo UI" panose="020B0604030504040204" pitchFamily="50" charset="-128"/>
                <a:ea typeface="Meiryo UI" panose="020B0604030504040204" pitchFamily="50" charset="-128"/>
              </a:rPr>
              <a:t>個別</a:t>
            </a:r>
            <a:r>
              <a:rPr lang="ja-JP" altLang="en-US" sz="1050" kern="0" dirty="0" smtClean="0">
                <a:solidFill>
                  <a:srgbClr val="404040"/>
                </a:solidFill>
                <a:latin typeface="Meiryo UI" panose="020B0604030504040204" pitchFamily="50" charset="-128"/>
                <a:ea typeface="Meiryo UI" panose="020B0604030504040204" pitchFamily="50" charset="-128"/>
              </a:rPr>
              <a:t>取込 取込後</a:t>
            </a:r>
            <a:r>
              <a:rPr lang="ja-JP" altLang="en-US" sz="1050" kern="0" dirty="0" smtClean="0">
                <a:solidFill>
                  <a:srgbClr val="404040"/>
                </a:solidFill>
                <a:latin typeface="Meiryo UI" panose="020B0604030504040204" pitchFamily="50" charset="-128"/>
                <a:ea typeface="Meiryo UI" panose="020B0604030504040204" pitchFamily="50" charset="-128"/>
              </a:rPr>
              <a:t>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a:t>
            </a:r>
            <a:r>
              <a:rPr lang="ja-JP" altLang="en-US" sz="1200" b="1" dirty="0" smtClean="0">
                <a:solidFill>
                  <a:schemeClr val="tx2">
                    <a:lumMod val="75000"/>
                    <a:lumOff val="25000"/>
                  </a:schemeClr>
                </a:solidFill>
              </a:rPr>
              <a:t>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a:t>
            </a:r>
            <a:r>
              <a:rPr lang="ja-JP" altLang="en-US" sz="881" b="1" dirty="0" smtClean="0">
                <a:solidFill>
                  <a:srgbClr val="FF0000"/>
                </a:solidFill>
                <a:latin typeface="Meiryo UI" panose="020B0604030504040204" pitchFamily="50" charset="-128"/>
                <a:ea typeface="Meiryo UI" panose="020B0604030504040204" pitchFamily="50" charset="-128"/>
              </a:rPr>
              <a:t>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a:t>
            </a:r>
            <a:r>
              <a:rPr lang="ja-JP" altLang="en-US" sz="881" b="1" dirty="0" smtClean="0">
                <a:solidFill>
                  <a:srgbClr val="FF0000"/>
                </a:solidFill>
                <a:latin typeface="Meiryo UI" panose="020B0604030504040204" pitchFamily="50" charset="-128"/>
                <a:ea typeface="Meiryo UI" panose="020B0604030504040204" pitchFamily="50" charset="-128"/>
              </a:rPr>
              <a:t>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a:t>
            </a:r>
            <a:r>
              <a:rPr lang="ja-JP" altLang="en-US" sz="881" b="1" dirty="0" smtClean="0">
                <a:solidFill>
                  <a:schemeClr val="tx1"/>
                </a:solidFill>
                <a:latin typeface="Meiryo UI" panose="020B0604030504040204" pitchFamily="50" charset="-128"/>
                <a:ea typeface="Meiryo UI" panose="020B0604030504040204" pitchFamily="50" charset="-128"/>
              </a:rPr>
              <a:t>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a:t>
            </a:r>
            <a:r>
              <a:rPr lang="ja-JP" altLang="en-US" sz="881" b="1" dirty="0" smtClean="0">
                <a:solidFill>
                  <a:schemeClr val="tx1"/>
                </a:solidFill>
                <a:latin typeface="Meiryo UI" panose="020B0604030504040204" pitchFamily="50" charset="-128"/>
                <a:ea typeface="Meiryo UI" panose="020B0604030504040204" pitchFamily="50" charset="-128"/>
              </a:rPr>
              <a:t>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（取込結果データ）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線吹き出し 1 (枠付き) 81"/>
          <p:cNvSpPr/>
          <p:nvPr/>
        </p:nvSpPr>
        <p:spPr>
          <a:xfrm>
            <a:off x="6143944" y="1753669"/>
            <a:ext cx="3534738" cy="1854981"/>
          </a:xfrm>
          <a:prstGeom prst="borderCallout1">
            <a:avLst>
              <a:gd name="adj1" fmla="val 60741"/>
              <a:gd name="adj2" fmla="val -112"/>
              <a:gd name="adj3" fmla="val 83503"/>
              <a:gd name="adj4" fmla="val -618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a:t>
            </a:r>
            <a:r>
              <a:rPr lang="ja-JP" altLang="en-US" sz="1200" dirty="0" smtClean="0">
                <a:solidFill>
                  <a:schemeClr val="tx1"/>
                </a:solidFill>
                <a:latin typeface="Meiryo UI" panose="020B0604030504040204" pitchFamily="50" charset="-128"/>
                <a:ea typeface="Meiryo UI" panose="020B0604030504040204" pitchFamily="50" charset="-128"/>
              </a:rPr>
              <a:t>を</a:t>
            </a:r>
            <a:r>
              <a:rPr lang="ja-JP" altLang="en-US" sz="1200" dirty="0" smtClean="0">
                <a:solidFill>
                  <a:schemeClr val="tx1"/>
                </a:solidFill>
                <a:latin typeface="Meiryo UI" panose="020B0604030504040204" pitchFamily="50" charset="-128"/>
                <a:ea typeface="Meiryo UI" panose="020B0604030504040204" pitchFamily="50" charset="-128"/>
              </a:rPr>
              <a:t>利</a:t>
            </a:r>
            <a:r>
              <a:rPr lang="ja-JP" altLang="en-US" sz="1200" dirty="0">
                <a:solidFill>
                  <a:schemeClr val="tx1"/>
                </a:solidFill>
                <a:latin typeface="Meiryo UI" panose="020B0604030504040204" pitchFamily="50" charset="-128"/>
                <a:ea typeface="Meiryo UI" panose="020B0604030504040204" pitchFamily="50" charset="-128"/>
              </a:rPr>
              <a:t>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の患者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の有無</a:t>
            </a:r>
            <a:r>
              <a:rPr lang="ja-JP" altLang="en-US" sz="1200" dirty="0" smtClean="0">
                <a:solidFill>
                  <a:schemeClr val="tx1"/>
                </a:solidFill>
                <a:latin typeface="Meiryo UI" panose="020B0604030504040204" pitchFamily="50" charset="-128"/>
                <a:ea typeface="Meiryo UI" panose="020B0604030504040204" pitchFamily="50" charset="-128"/>
              </a:rPr>
              <a:t>に応じて更新を行う。</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取込済みで</a:t>
            </a:r>
            <a:r>
              <a:rPr lang="ja-JP" altLang="en-US" sz="1200" dirty="0">
                <a:solidFill>
                  <a:schemeClr val="tx1"/>
                </a:solidFill>
                <a:latin typeface="Meiryo UI" panose="020B0604030504040204" pitchFamily="50" charset="-128"/>
                <a:ea typeface="Meiryo UI" panose="020B0604030504040204" pitchFamily="50" charset="-128"/>
              </a:rPr>
              <a:t>かつ利活用可能患者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テーブルに</a:t>
            </a:r>
            <a:r>
              <a:rPr lang="ja-JP" altLang="en-US" sz="1200" dirty="0" smtClean="0">
                <a:solidFill>
                  <a:schemeClr val="tx1"/>
                </a:solidFill>
                <a:latin typeface="Meiryo UI" panose="020B0604030504040204" pitchFamily="50" charset="-128"/>
                <a:ea typeface="Meiryo UI" panose="020B0604030504040204" pitchFamily="50" charset="-128"/>
              </a:rPr>
              <a:t>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が存在しないレコードはオプトアウト対象患者として、</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個別取込結果削除対象テーブルに</a:t>
            </a:r>
            <a:r>
              <a:rPr lang="en-US" altLang="ja-JP" sz="1200" dirty="0" smtClean="0">
                <a:solidFill>
                  <a:schemeClr val="tx1"/>
                </a:solidFill>
                <a:latin typeface="Meiryo UI" panose="020B0604030504040204" pitchFamily="50" charset="-128"/>
                <a:ea typeface="Meiryo UI" panose="020B0604030504040204" pitchFamily="50" charset="-128"/>
              </a:rPr>
              <a:t>zip_no</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file_no</a:t>
            </a:r>
            <a:r>
              <a:rPr lang="ja-JP" altLang="en-US" sz="1200" dirty="0" smtClean="0">
                <a:solidFill>
                  <a:schemeClr val="tx1"/>
                </a:solidFill>
                <a:latin typeface="Meiryo UI" panose="020B0604030504040204" pitchFamily="50" charset="-128"/>
                <a:ea typeface="Meiryo UI" panose="020B0604030504040204" pitchFamily="50" charset="-128"/>
              </a:rPr>
              <a:t>を格納する。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未取込で</a:t>
            </a:r>
            <a:r>
              <a:rPr lang="ja-JP" altLang="en-US" sz="1200" dirty="0">
                <a:solidFill>
                  <a:schemeClr val="tx1"/>
                </a:solidFill>
                <a:latin typeface="Meiryo UI" panose="020B0604030504040204" pitchFamily="50" charset="-128"/>
                <a:ea typeface="Meiryo UI" panose="020B0604030504040204" pitchFamily="50" charset="-128"/>
              </a:rPr>
              <a:t>かつ利活用可能患者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a:t>
            </a:r>
            <a:r>
              <a:rPr lang="ja-JP" altLang="en-US" sz="1200" dirty="0">
                <a:solidFill>
                  <a:schemeClr val="tx1"/>
                </a:solidFill>
                <a:latin typeface="Meiryo UI" panose="020B0604030504040204" pitchFamily="50" charset="-128"/>
                <a:ea typeface="Meiryo UI" panose="020B0604030504040204" pitchFamily="50" charset="-128"/>
              </a:rPr>
              <a:t>に患者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が存在しないレコード</a:t>
            </a:r>
            <a:r>
              <a:rPr lang="ja-JP" altLang="en-US" sz="1200" dirty="0" smtClean="0">
                <a:solidFill>
                  <a:schemeClr val="tx1"/>
                </a:solidFill>
                <a:latin typeface="Meiryo UI" panose="020B0604030504040204" pitchFamily="50" charset="-128"/>
                <a:ea typeface="Meiryo UI" panose="020B0604030504040204" pitchFamily="50" charset="-128"/>
              </a:rPr>
              <a:t>は未通知患者</a:t>
            </a:r>
            <a:r>
              <a:rPr lang="ja-JP" altLang="en-US" sz="1200" dirty="0">
                <a:solidFill>
                  <a:schemeClr val="tx1"/>
                </a:solidFill>
                <a:latin typeface="Meiryo UI" panose="020B0604030504040204" pitchFamily="50" charset="-128"/>
                <a:ea typeface="Meiryo UI" panose="020B0604030504040204" pitchFamily="50" charset="-128"/>
              </a:rPr>
              <a:t>として</a:t>
            </a:r>
            <a:r>
              <a:rPr lang="ja-JP" altLang="en-US" sz="1200" dirty="0" smtClean="0">
                <a:solidFill>
                  <a:schemeClr val="tx1"/>
                </a:solidFill>
                <a:latin typeface="Meiryo UI" panose="020B0604030504040204" pitchFamily="50" charset="-128"/>
                <a:ea typeface="Meiryo UI" panose="020B0604030504040204" pitchFamily="50" charset="-128"/>
              </a:rPr>
              <a:t>、ステータスを取込対象外に更新する</a:t>
            </a:r>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1991855" y="293890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4-2:</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　　　　　と取込対象の判定を実施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13" name="線吹き出し 1 (枠付き) 112"/>
          <p:cNvSpPr/>
          <p:nvPr/>
        </p:nvSpPr>
        <p:spPr>
          <a:xfrm>
            <a:off x="164951" y="1795692"/>
            <a:ext cx="3455250" cy="777463"/>
          </a:xfrm>
          <a:prstGeom prst="borderCallout1">
            <a:avLst>
              <a:gd name="adj1" fmla="val 64939"/>
              <a:gd name="adj2" fmla="val 100490"/>
              <a:gd name="adj3" fmla="val 84501"/>
              <a:gd name="adj4" fmla="val 11786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ファイル格納処理、</a:t>
            </a:r>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ファイル展開処理、</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ファイル一覧作成</a:t>
            </a:r>
            <a:r>
              <a:rPr lang="ja-JP" altLang="en-US" sz="1200" dirty="0" smtClean="0">
                <a:solidFill>
                  <a:schemeClr val="tx1"/>
                </a:solidFill>
                <a:latin typeface="Meiryo UI" panose="020B0604030504040204" pitchFamily="50" charset="-128"/>
                <a:ea typeface="Meiryo UI" panose="020B0604030504040204" pitchFamily="50" charset="-128"/>
              </a:rPr>
              <a:t>処理は</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個別取込管理テーブルが受託領域</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に変更される以外は従来通り。</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4-3:MML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7" name="線吹き出し 1 (枠付き) 66"/>
          <p:cNvSpPr/>
          <p:nvPr/>
        </p:nvSpPr>
        <p:spPr>
          <a:xfrm>
            <a:off x="6716993" y="4416351"/>
            <a:ext cx="2958907" cy="904954"/>
          </a:xfrm>
          <a:prstGeom prst="borderCallout1">
            <a:avLst>
              <a:gd name="adj1" fmla="val 13790"/>
              <a:gd name="adj2" fmla="val -1678"/>
              <a:gd name="adj3" fmla="val -62762"/>
              <a:gd name="adj4" fmla="val -5042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a:t>
            </a:r>
            <a:r>
              <a:rPr lang="ja-JP" altLang="en-US" sz="1200" dirty="0" smtClean="0">
                <a:solidFill>
                  <a:schemeClr val="tx1"/>
                </a:solidFill>
                <a:latin typeface="Meiryo UI" panose="020B0604030504040204" pitchFamily="50" charset="-128"/>
                <a:ea typeface="Meiryo UI" panose="020B0604030504040204" pitchFamily="50" charset="-128"/>
              </a:rPr>
              <a:t>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未取込</a:t>
            </a:r>
            <a:r>
              <a:rPr lang="ja-JP" altLang="en-US" sz="1200" dirty="0" smtClean="0">
                <a:solidFill>
                  <a:schemeClr val="tx1"/>
                </a:solidFill>
                <a:latin typeface="Meiryo UI" panose="020B0604030504040204" pitchFamily="50" charset="-128"/>
                <a:ea typeface="Meiryo UI" panose="020B0604030504040204" pitchFamily="50" charset="-128"/>
              </a:rPr>
              <a:t>となっている</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ファイルを読み込み、</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個別取込結果テーブルへ</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a:t>
            </a:r>
            <a:r>
              <a:rPr lang="ja-JP" altLang="en-US" sz="1200" dirty="0" smtClean="0">
                <a:solidFill>
                  <a:schemeClr val="tx1"/>
                </a:solidFill>
                <a:latin typeface="Meiryo UI" panose="020B0604030504040204" pitchFamily="50" charset="-128"/>
                <a:ea typeface="Meiryo UI" panose="020B0604030504040204" pitchFamily="50" charset="-128"/>
              </a:rPr>
              <a:t>対象データを作成する</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67632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p>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a:t>
            </a:r>
            <a:r>
              <a:rPr lang="ja-JP" altLang="en-US" sz="1800" b="1" dirty="0">
                <a:latin typeface="Meiryo UI" panose="020B0604030504040204" pitchFamily="50" charset="-128"/>
                <a:ea typeface="Meiryo UI" panose="020B0604030504040204" pitchFamily="50" charset="-128"/>
              </a:rPr>
              <a:t>取込</a:t>
            </a:r>
            <a:r>
              <a:rPr lang="ja-JP" altLang="en-US" sz="1800" b="1" dirty="0">
                <a:latin typeface="Meiryo UI" panose="020B0604030504040204" pitchFamily="50" charset="-128"/>
                <a:ea typeface="Meiryo UI" panose="020B0604030504040204" pitchFamily="50" charset="-128"/>
              </a:rPr>
              <a:t>処理</a:t>
            </a:r>
            <a:r>
              <a:rPr lang="ja-JP" altLang="en-US" sz="1800" b="1" dirty="0" smtClean="0">
                <a:latin typeface="Meiryo UI" panose="020B0604030504040204" pitchFamily="50" charset="-128"/>
                <a:ea typeface="Meiryo UI" panose="020B0604030504040204" pitchFamily="50" charset="-128"/>
              </a:rPr>
              <a:t>（新規取込）（</a:t>
            </a:r>
            <a:r>
              <a:rPr lang="en-US" altLang="ja-JP" sz="1800" b="1" dirty="0" smtClean="0">
                <a:latin typeface="Meiryo UI" panose="020B0604030504040204" pitchFamily="50" charset="-128"/>
                <a:ea typeface="Meiryo UI" panose="020B0604030504040204" pitchFamily="50" charset="-128"/>
              </a:rPr>
              <a:t>2/2</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a:t>
            </a:r>
            <a:r>
              <a:rPr lang="ja-JP" altLang="en-US" dirty="0">
                <a:latin typeface="Meiryo UI" panose="020B0604030504040204" pitchFamily="50" charset="-128"/>
                <a:ea typeface="Meiryo UI" panose="020B0604030504040204" pitchFamily="50" charset="-128"/>
              </a:rPr>
              <a:t>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4295495" y="231308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4-1:Zip</a:t>
            </a:r>
            <a:r>
              <a:rPr lang="ja-JP" altLang="en-US" sz="1050" kern="0" dirty="0">
                <a:solidFill>
                  <a:srgbClr val="404040"/>
                </a:solidFill>
                <a:latin typeface="Meiryo UI" panose="020B0604030504040204" pitchFamily="50" charset="-128"/>
                <a:ea typeface="Meiryo UI" panose="020B0604030504040204" pitchFamily="50" charset="-128"/>
              </a:rPr>
              <a:t>ファイル格納処理</a:t>
            </a: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Zip</a:t>
            </a:r>
            <a:r>
              <a:rPr lang="ja-JP" altLang="en-US" sz="1050" kern="0" dirty="0">
                <a:solidFill>
                  <a:srgbClr val="404040"/>
                </a:solidFill>
                <a:latin typeface="Meiryo UI" panose="020B0604030504040204" pitchFamily="50" charset="-128"/>
                <a:ea typeface="Meiryo UI" panose="020B0604030504040204" pitchFamily="50" charset="-128"/>
              </a:rPr>
              <a:t>ファイル展開</a:t>
            </a:r>
            <a:r>
              <a:rPr lang="ja-JP" altLang="en-US" sz="1050" kern="0" dirty="0" smtClean="0">
                <a:solidFill>
                  <a:srgbClr val="404040"/>
                </a:solidFill>
                <a:latin typeface="Meiryo UI" panose="020B0604030504040204" pitchFamily="50" charset="-128"/>
                <a:ea typeface="Meiryo UI" panose="020B0604030504040204" pitchFamily="50" charset="-128"/>
              </a:rPr>
              <a:t>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a:solidFill>
                  <a:srgbClr val="404040"/>
                </a:solidFill>
                <a:latin typeface="Meiryo UI" panose="020B0604030504040204" pitchFamily="50" charset="-128"/>
                <a:ea typeface="Meiryo UI" panose="020B0604030504040204" pitchFamily="50" charset="-128"/>
              </a:rPr>
              <a:t>ファイル一覧作成処理</a:t>
            </a:r>
          </a:p>
        </p:txBody>
      </p: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a:t>
            </a:r>
            <a:r>
              <a:rPr lang="ja-JP" altLang="en-US" sz="1200" b="1" dirty="0" smtClean="0">
                <a:solidFill>
                  <a:schemeClr val="tx2">
                    <a:lumMod val="75000"/>
                    <a:lumOff val="25000"/>
                  </a:schemeClr>
                </a:solidFill>
              </a:rPr>
              <a:t>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r>
              <a:rPr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4-4:MML</a:t>
            </a:r>
            <a:r>
              <a:rPr lang="ja-JP" altLang="en-US" sz="1050" kern="0" dirty="0" smtClean="0">
                <a:solidFill>
                  <a:srgbClr val="404040"/>
                </a:solidFill>
                <a:latin typeface="Meiryo UI" panose="020B0604030504040204" pitchFamily="50" charset="-128"/>
                <a:ea typeface="Meiryo UI" panose="020B0604030504040204" pitchFamily="50" charset="-128"/>
              </a:rPr>
              <a:t>個別</a:t>
            </a:r>
            <a:r>
              <a:rPr lang="ja-JP" altLang="en-US" sz="1050" kern="0" dirty="0" smtClean="0">
                <a:solidFill>
                  <a:srgbClr val="404040"/>
                </a:solidFill>
                <a:latin typeface="Meiryo UI" panose="020B0604030504040204" pitchFamily="50" charset="-128"/>
                <a:ea typeface="Meiryo UI" panose="020B0604030504040204" pitchFamily="50" charset="-128"/>
              </a:rPr>
              <a:t>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a:t>
            </a:r>
            <a:r>
              <a:rPr lang="ja-JP" altLang="en-US" sz="1050" kern="0" dirty="0" smtClean="0">
                <a:solidFill>
                  <a:srgbClr val="404040"/>
                </a:solidFill>
                <a:latin typeface="Meiryo UI" panose="020B0604030504040204" pitchFamily="50" charset="-128"/>
                <a:ea typeface="Meiryo UI" panose="020B0604030504040204" pitchFamily="50" charset="-128"/>
              </a:rPr>
              <a:t>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322539" y="474015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4-5:MML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の削除も</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4-6:MML</a:t>
            </a:r>
            <a:r>
              <a:rPr lang="ja-JP" altLang="en-US" sz="1050" kern="0" dirty="0" smtClean="0">
                <a:solidFill>
                  <a:srgbClr val="404040"/>
                </a:solidFill>
                <a:latin typeface="Meiryo UI" panose="020B0604030504040204" pitchFamily="50" charset="-128"/>
                <a:ea typeface="Meiryo UI" panose="020B0604030504040204" pitchFamily="50" charset="-128"/>
              </a:rPr>
              <a:t>個別</a:t>
            </a:r>
            <a:r>
              <a:rPr lang="ja-JP" altLang="en-US" sz="1050" kern="0" dirty="0" smtClean="0">
                <a:solidFill>
                  <a:srgbClr val="404040"/>
                </a:solidFill>
                <a:latin typeface="Meiryo UI" panose="020B0604030504040204" pitchFamily="50" charset="-128"/>
                <a:ea typeface="Meiryo UI" panose="020B0604030504040204" pitchFamily="50" charset="-128"/>
              </a:rPr>
              <a:t>取込 取込後</a:t>
            </a:r>
            <a:r>
              <a:rPr lang="ja-JP" altLang="en-US" sz="1050" kern="0" dirty="0" smtClean="0">
                <a:solidFill>
                  <a:srgbClr val="404040"/>
                </a:solidFill>
                <a:latin typeface="Meiryo UI" panose="020B0604030504040204" pitchFamily="50" charset="-128"/>
                <a:ea typeface="Meiryo UI" panose="020B0604030504040204" pitchFamily="50" charset="-128"/>
              </a:rPr>
              <a:t>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a:t>
            </a:r>
            <a:r>
              <a:rPr lang="ja-JP" altLang="en-US" sz="1200" b="1" dirty="0" smtClean="0">
                <a:solidFill>
                  <a:schemeClr val="tx2">
                    <a:lumMod val="75000"/>
                    <a:lumOff val="25000"/>
                  </a:schemeClr>
                </a:solidFill>
              </a:rPr>
              <a:t>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a:t>
            </a:r>
            <a:r>
              <a:rPr lang="ja-JP" altLang="en-US" sz="881" b="1" dirty="0" smtClean="0">
                <a:solidFill>
                  <a:srgbClr val="FF0000"/>
                </a:solidFill>
                <a:latin typeface="Meiryo UI" panose="020B0604030504040204" pitchFamily="50" charset="-128"/>
                <a:ea typeface="Meiryo UI" panose="020B0604030504040204" pitchFamily="50" charset="-128"/>
              </a:rPr>
              <a:t>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a:t>
            </a:r>
            <a:r>
              <a:rPr lang="ja-JP" altLang="en-US" sz="881" b="1" dirty="0" smtClean="0">
                <a:solidFill>
                  <a:srgbClr val="FF0000"/>
                </a:solidFill>
                <a:latin typeface="Meiryo UI" panose="020B0604030504040204" pitchFamily="50" charset="-128"/>
                <a:ea typeface="Meiryo UI" panose="020B0604030504040204" pitchFamily="50" charset="-128"/>
              </a:rPr>
              <a:t>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a:t>
            </a:r>
            <a:r>
              <a:rPr lang="ja-JP" altLang="en-US" sz="881" b="1" dirty="0" smtClean="0">
                <a:solidFill>
                  <a:schemeClr val="tx1"/>
                </a:solidFill>
                <a:latin typeface="Meiryo UI" panose="020B0604030504040204" pitchFamily="50" charset="-128"/>
                <a:ea typeface="Meiryo UI" panose="020B0604030504040204" pitchFamily="50" charset="-128"/>
              </a:rPr>
              <a:t>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a:t>
            </a:r>
            <a:r>
              <a:rPr lang="ja-JP" altLang="en-US" sz="881" b="1" dirty="0" smtClean="0">
                <a:solidFill>
                  <a:schemeClr val="tx1"/>
                </a:solidFill>
                <a:latin typeface="Meiryo UI" panose="020B0604030504040204" pitchFamily="50" charset="-128"/>
                <a:ea typeface="Meiryo UI" panose="020B0604030504040204" pitchFamily="50" charset="-128"/>
              </a:rPr>
              <a:t>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（取込結果データ）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1991855" y="293890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4-2:</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　　　　　と取込対象の判定を実施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4-3:MML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5" name="線吹き出し 1 (枠付き) 44"/>
          <p:cNvSpPr/>
          <p:nvPr/>
        </p:nvSpPr>
        <p:spPr>
          <a:xfrm>
            <a:off x="6779041" y="4332262"/>
            <a:ext cx="2829316" cy="1264159"/>
          </a:xfrm>
          <a:prstGeom prst="borderCallout1">
            <a:avLst>
              <a:gd name="adj1" fmla="val 84643"/>
              <a:gd name="adj2" fmla="val -781"/>
              <a:gd name="adj3" fmla="val 101979"/>
              <a:gd name="adj4" fmla="val -2153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a:t>
            </a:r>
            <a:r>
              <a:rPr lang="ja-JP" altLang="en-US" sz="1200" dirty="0" smtClean="0">
                <a:solidFill>
                  <a:schemeClr val="tx1"/>
                </a:solidFill>
                <a:latin typeface="Meiryo UI" panose="020B0604030504040204" pitchFamily="50" charset="-128"/>
                <a:ea typeface="Meiryo UI" panose="020B0604030504040204" pitchFamily="50" charset="-128"/>
              </a:rPr>
              <a:t>結果テーブル上</a:t>
            </a:r>
            <a:r>
              <a:rPr lang="ja-JP" altLang="en-US" sz="1200" dirty="0" smtClean="0">
                <a:solidFill>
                  <a:schemeClr val="tx1"/>
                </a:solidFill>
                <a:latin typeface="Meiryo UI" panose="020B0604030504040204" pitchFamily="50" charset="-128"/>
                <a:ea typeface="Meiryo UI" panose="020B0604030504040204" pitchFamily="50" charset="-128"/>
              </a:rPr>
              <a:t>に存在</a:t>
            </a:r>
            <a:r>
              <a:rPr lang="ja-JP" altLang="en-US" sz="1200" dirty="0" smtClean="0">
                <a:solidFill>
                  <a:schemeClr val="tx1"/>
                </a:solidFill>
                <a:latin typeface="Meiryo UI" panose="020B0604030504040204" pitchFamily="50" charset="-128"/>
                <a:ea typeface="Meiryo UI" panose="020B0604030504040204" pitchFamily="50" charset="-128"/>
              </a:rPr>
              <a:t>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登録</a:t>
            </a:r>
            <a:r>
              <a:rPr lang="ja-JP" altLang="en-US" sz="1200" dirty="0" smtClean="0">
                <a:solidFill>
                  <a:schemeClr val="tx1"/>
                </a:solidFill>
                <a:latin typeface="Meiryo UI" panose="020B0604030504040204" pitchFamily="50" charset="-128"/>
                <a:ea typeface="Meiryo UI" panose="020B0604030504040204" pitchFamily="50" charset="-128"/>
              </a:rPr>
              <a:t>されていることを確認し、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確認した結果を報告書にまとめ</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3" name="線吹き出し 1 (枠付き) 52"/>
          <p:cNvSpPr/>
          <p:nvPr/>
        </p:nvSpPr>
        <p:spPr>
          <a:xfrm>
            <a:off x="6143944" y="1777958"/>
            <a:ext cx="3469341" cy="1279271"/>
          </a:xfrm>
          <a:prstGeom prst="borderCallout1">
            <a:avLst>
              <a:gd name="adj1" fmla="val 103083"/>
              <a:gd name="adj2" fmla="val 36687"/>
              <a:gd name="adj3" fmla="val 228961"/>
              <a:gd name="adj4" fmla="val -62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認定領域の</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個別取込結果テーブルから</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削除</a:t>
            </a:r>
            <a:r>
              <a:rPr lang="ja-JP" altLang="en-US" sz="1200" dirty="0">
                <a:solidFill>
                  <a:schemeClr val="tx1"/>
                </a:solidFill>
                <a:latin typeface="Meiryo UI" panose="020B0604030504040204" pitchFamily="50" charset="-128"/>
                <a:ea typeface="Meiryo UI" panose="020B0604030504040204" pitchFamily="50" charset="-128"/>
              </a:rPr>
              <a:t>対象（オプトアウト対象患者）データを</a:t>
            </a:r>
            <a:r>
              <a:rPr lang="ja-JP" altLang="en-US" sz="1200" dirty="0" smtClean="0">
                <a:solidFill>
                  <a:schemeClr val="tx1"/>
                </a:solidFill>
                <a:latin typeface="Meiryo UI" panose="020B0604030504040204" pitchFamily="50" charset="-128"/>
                <a:ea typeface="Meiryo UI" panose="020B0604030504040204" pitchFamily="50" charset="-128"/>
              </a:rPr>
              <a:t>削除する</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取込前確認の結果承認後</a:t>
            </a:r>
            <a:r>
              <a:rPr lang="ja-JP" altLang="en-US" sz="1200" dirty="0" smtClean="0">
                <a:solidFill>
                  <a:schemeClr val="tx1"/>
                </a:solidFill>
                <a:latin typeface="Meiryo UI" panose="020B0604030504040204" pitchFamily="50" charset="-128"/>
                <a:ea typeface="Meiryo UI" panose="020B0604030504040204" pitchFamily="50" charset="-128"/>
              </a:rPr>
              <a:t>に認定</a:t>
            </a:r>
            <a:r>
              <a:rPr lang="ja-JP" altLang="en-US" sz="1200" dirty="0">
                <a:solidFill>
                  <a:schemeClr val="tx1"/>
                </a:solidFill>
                <a:latin typeface="Meiryo UI" panose="020B0604030504040204" pitchFamily="50" charset="-128"/>
                <a:ea typeface="Meiryo UI" panose="020B0604030504040204" pitchFamily="50" charset="-128"/>
              </a:rPr>
              <a:t>領域</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個別取込結果テーブル</a:t>
            </a:r>
            <a:r>
              <a:rPr lang="ja-JP" altLang="en-US" sz="1200" dirty="0" smtClean="0">
                <a:solidFill>
                  <a:schemeClr val="tx1"/>
                </a:solidFill>
                <a:latin typeface="Meiryo UI" panose="020B0604030504040204" pitchFamily="50" charset="-128"/>
                <a:ea typeface="Meiryo UI" panose="020B0604030504040204" pitchFamily="50" charset="-128"/>
              </a:rPr>
              <a:t>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a:t>
            </a:r>
            <a:r>
              <a:rPr lang="ja-JP" altLang="en-US" sz="1200" dirty="0">
                <a:solidFill>
                  <a:schemeClr val="tx1"/>
                </a:solidFill>
                <a:latin typeface="Meiryo UI" panose="020B0604030504040204" pitchFamily="50" charset="-128"/>
                <a:ea typeface="Meiryo UI" panose="020B0604030504040204" pitchFamily="50" charset="-128"/>
              </a:rPr>
              <a:t>対象データを反映する</a:t>
            </a:r>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⇒差分更新による反映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4" name="線吹き出し 1 (枠付き) 53"/>
          <p:cNvSpPr/>
          <p:nvPr/>
        </p:nvSpPr>
        <p:spPr>
          <a:xfrm>
            <a:off x="369880" y="1653131"/>
            <a:ext cx="3628210" cy="1276161"/>
          </a:xfrm>
          <a:prstGeom prst="borderCallout1">
            <a:avLst>
              <a:gd name="adj1" fmla="val 101514"/>
              <a:gd name="adj2" fmla="val 92537"/>
              <a:gd name="adj3" fmla="val 154340"/>
              <a:gd name="adj4" fmla="val 14904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個別取込結果テーブルへの取込対象データ</a:t>
            </a:r>
            <a:r>
              <a:rPr lang="ja-JP" altLang="en-US" sz="1200" dirty="0" smtClean="0">
                <a:solidFill>
                  <a:schemeClr val="tx1"/>
                </a:solidFill>
                <a:latin typeface="Meiryo UI" panose="020B0604030504040204" pitchFamily="50" charset="-128"/>
                <a:ea typeface="Meiryo UI" panose="020B0604030504040204" pitchFamily="50" charset="-128"/>
              </a:rPr>
              <a:t>上</a:t>
            </a:r>
            <a:r>
              <a:rPr lang="ja-JP" altLang="en-US" sz="1200" dirty="0" smtClean="0">
                <a:solidFill>
                  <a:schemeClr val="tx1"/>
                </a:solidFill>
                <a:latin typeface="Meiryo UI" panose="020B0604030504040204" pitchFamily="50" charset="-128"/>
                <a:ea typeface="Meiryo UI" panose="020B0604030504040204" pitchFamily="50" charset="-128"/>
              </a:rPr>
              <a:t>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存在</a:t>
            </a:r>
            <a:r>
              <a:rPr lang="ja-JP" altLang="en-US" sz="1200" dirty="0" smtClean="0">
                <a:solidFill>
                  <a:schemeClr val="tx1"/>
                </a:solidFill>
                <a:latin typeface="Meiryo UI" panose="020B0604030504040204" pitchFamily="50" charset="-128"/>
                <a:ea typeface="Meiryo UI" panose="020B0604030504040204" pitchFamily="50" charset="-128"/>
              </a:rPr>
              <a:t>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ja-JP" altLang="en-US" sz="1200" kern="0" dirty="0" smtClean="0">
                <a:solidFill>
                  <a:srgbClr val="404040"/>
                </a:solidFill>
                <a:latin typeface="Meiryo UI" panose="020B0604030504040204" pitchFamily="50" charset="-128"/>
                <a:ea typeface="Meiryo UI" panose="020B0604030504040204" pitchFamily="50" charset="-128"/>
              </a:rPr>
              <a:t>利</a:t>
            </a:r>
            <a:r>
              <a:rPr lang="ja-JP" altLang="en-US" sz="1200" kern="0" dirty="0">
                <a:solidFill>
                  <a:srgbClr val="404040"/>
                </a:solidFill>
                <a:latin typeface="Meiryo UI" panose="020B0604030504040204" pitchFamily="50" charset="-128"/>
                <a:ea typeface="Meiryo UI" panose="020B0604030504040204" pitchFamily="50" charset="-128"/>
              </a:rPr>
              <a:t>活用可能患者</a:t>
            </a:r>
            <a:r>
              <a:rPr lang="en-US" altLang="ja-JP" sz="1200" kern="0" dirty="0">
                <a:solidFill>
                  <a:srgbClr val="404040"/>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登録</a:t>
            </a:r>
            <a:r>
              <a:rPr lang="ja-JP" altLang="en-US" sz="1200" dirty="0" smtClean="0">
                <a:solidFill>
                  <a:schemeClr val="tx1"/>
                </a:solidFill>
                <a:latin typeface="Meiryo UI" panose="020B0604030504040204" pitchFamily="50" charset="-128"/>
                <a:ea typeface="Meiryo UI" panose="020B0604030504040204" pitchFamily="50" charset="-128"/>
              </a:rPr>
              <a:t>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5158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494402" y="3140764"/>
            <a:ext cx="8946000" cy="2248373"/>
          </a:xfrm>
        </p:spPr>
        <p:txBody>
          <a:bodyPr/>
          <a:lstStyle/>
          <a:p>
            <a:endParaRPr lang="en-US" altLang="ja-JP" sz="1600" dirty="0" smtClean="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１</a:t>
            </a:r>
            <a:r>
              <a:rPr lang="en-US" altLang="ja-JP" sz="1600" dirty="0" smtClean="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利活用観点での機能の改修方針</a:t>
            </a:r>
            <a:endParaRPr lang="en-US" altLang="ja-JP" sz="1600" dirty="0" smtClean="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２</a:t>
            </a:r>
            <a:r>
              <a:rPr lang="en-US" altLang="ja-JP"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利</a:t>
            </a:r>
            <a:r>
              <a:rPr lang="ja-JP" altLang="en-US" sz="1600" dirty="0">
                <a:latin typeface="Meiryo UI" panose="020B0604030504040204" pitchFamily="50" charset="-128"/>
                <a:ea typeface="Meiryo UI" panose="020B0604030504040204" pitchFamily="50" charset="-128"/>
              </a:rPr>
              <a:t>活用観点での機能</a:t>
            </a:r>
            <a:r>
              <a:rPr lang="ja-JP" altLang="en-US" sz="1600" dirty="0" smtClean="0">
                <a:latin typeface="Meiryo UI" panose="020B0604030504040204" pitchFamily="50" charset="-128"/>
                <a:ea typeface="Meiryo UI" panose="020B0604030504040204" pitchFamily="50" charset="-128"/>
              </a:rPr>
              <a:t>の改修内容</a:t>
            </a:r>
            <a:endParaRPr lang="en-US" altLang="ja-JP" sz="1600" dirty="0" smtClean="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参考資料</a:t>
            </a:r>
            <a:r>
              <a:rPr lang="en-US" altLang="ja-JP" sz="1600" dirty="0" smtClean="0">
                <a:latin typeface="Meiryo UI" panose="020B0604030504040204" pitchFamily="50" charset="-128"/>
                <a:ea typeface="Meiryo UI" panose="020B0604030504040204" pitchFamily="50" charset="-128"/>
              </a:rPr>
              <a:t>1】</a:t>
            </a:r>
            <a:r>
              <a:rPr lang="ja-JP" altLang="en-US" sz="1600" dirty="0" smtClean="0">
                <a:latin typeface="Meiryo UI" panose="020B0604030504040204" pitchFamily="50" charset="-128"/>
                <a:ea typeface="Meiryo UI" panose="020B0604030504040204" pitchFamily="50" charset="-128"/>
              </a:rPr>
              <a:t>　最終</a:t>
            </a:r>
            <a:r>
              <a:rPr lang="ja-JP" altLang="en-US" sz="1600" dirty="0">
                <a:latin typeface="Meiryo UI" panose="020B0604030504040204" pitchFamily="50" charset="-128"/>
                <a:ea typeface="Meiryo UI" panose="020B0604030504040204" pitchFamily="50" charset="-128"/>
              </a:rPr>
              <a:t>未通知有無確認結果</a:t>
            </a:r>
            <a:r>
              <a:rPr lang="ja-JP" altLang="en-US" sz="1600" dirty="0" smtClean="0">
                <a:latin typeface="Meiryo UI" panose="020B0604030504040204" pitchFamily="50" charset="-128"/>
                <a:ea typeface="Meiryo UI" panose="020B0604030504040204" pitchFamily="50" charset="-128"/>
              </a:rPr>
              <a:t>テーブルのデータイメージ</a:t>
            </a:r>
            <a:endParaRPr lang="en-US" altLang="ja-JP" sz="1600" dirty="0" smtClean="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参考</a:t>
            </a:r>
            <a:r>
              <a:rPr lang="ja-JP" altLang="en-US" sz="1600" dirty="0" smtClean="0">
                <a:latin typeface="Meiryo UI" panose="020B0604030504040204" pitchFamily="50" charset="-128"/>
                <a:ea typeface="Meiryo UI" panose="020B0604030504040204" pitchFamily="50" charset="-128"/>
              </a:rPr>
              <a:t>資料</a:t>
            </a:r>
            <a:r>
              <a:rPr lang="en-US" altLang="ja-JP" sz="1600" dirty="0" smtClean="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　エラー患者情報データ作成</a:t>
            </a:r>
            <a:r>
              <a:rPr lang="ja-JP" altLang="en-US" sz="1600" dirty="0" smtClean="0">
                <a:latin typeface="Meiryo UI" panose="020B0604030504040204" pitchFamily="50" charset="-128"/>
                <a:ea typeface="Meiryo UI" panose="020B0604030504040204" pitchFamily="50" charset="-128"/>
              </a:rPr>
              <a:t>処理 改修前</a:t>
            </a:r>
            <a:r>
              <a:rPr lang="ja-JP" altLang="en-US" sz="1600" dirty="0">
                <a:latin typeface="Meiryo UI" panose="020B0604030504040204" pitchFamily="50" charset="-128"/>
                <a:ea typeface="Meiryo UI" panose="020B0604030504040204" pitchFamily="50" charset="-128"/>
              </a:rPr>
              <a:t>の仕様説明</a:t>
            </a:r>
            <a:endParaRPr lang="en-US" altLang="ja-JP" sz="1600" dirty="0" smtClean="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参考</a:t>
            </a:r>
            <a:r>
              <a:rPr lang="ja-JP" altLang="en-US" sz="1600" dirty="0" smtClean="0">
                <a:latin typeface="Meiryo UI" panose="020B0604030504040204" pitchFamily="50" charset="-128"/>
                <a:ea typeface="Meiryo UI" panose="020B0604030504040204" pitchFamily="50" charset="-128"/>
              </a:rPr>
              <a:t>資料</a:t>
            </a:r>
            <a:r>
              <a:rPr lang="en-US" altLang="ja-JP" sz="1600" dirty="0" smtClean="0">
                <a:latin typeface="Meiryo UI" panose="020B0604030504040204" pitchFamily="50" charset="-128"/>
                <a:ea typeface="Meiryo UI" panose="020B0604030504040204" pitchFamily="50" charset="-128"/>
              </a:rPr>
              <a:t>3】</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MML</a:t>
            </a:r>
            <a:r>
              <a:rPr lang="ja-JP" altLang="en-US" sz="1600" dirty="0" smtClean="0">
                <a:latin typeface="Meiryo UI" panose="020B0604030504040204" pitchFamily="50" charset="-128"/>
                <a:ea typeface="Meiryo UI" panose="020B0604030504040204" pitchFamily="50" charset="-128"/>
              </a:rPr>
              <a:t>個別取込処理 改修前</a:t>
            </a:r>
            <a:r>
              <a:rPr lang="ja-JP" altLang="en-US" sz="1600" dirty="0">
                <a:latin typeface="Meiryo UI" panose="020B0604030504040204" pitchFamily="50" charset="-128"/>
                <a:ea typeface="Meiryo UI" panose="020B0604030504040204" pitchFamily="50" charset="-128"/>
              </a:rPr>
              <a:t>の仕様説明</a:t>
            </a:r>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アジェンダ</a:t>
            </a:r>
            <a:endParaRPr kumimoji="1" lang="ja-JP" altLang="en-US" dirty="0">
              <a:latin typeface="Meiryo UI" panose="020B0604030504040204" pitchFamily="50" charset="-128"/>
              <a:ea typeface="Meiryo UI" panose="020B0604030504040204" pitchFamily="50" charset="-128"/>
            </a:endParaRPr>
          </a:p>
        </p:txBody>
      </p:sp>
      <p:sp>
        <p:nvSpPr>
          <p:cNvPr id="4" name="テキスト プレースホルダー 1"/>
          <p:cNvSpPr txBox="1">
            <a:spLocks/>
          </p:cNvSpPr>
          <p:nvPr/>
        </p:nvSpPr>
        <p:spPr>
          <a:xfrm>
            <a:off x="369880" y="888852"/>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利活用観点での機能における受託領域から認定領域へデータ反映する際の改修内容、ならびに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オプトアウト対象患者および未通知患者が存在しないことを確認する「妥当性確認」の方法について説明いたします。</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妥当性確認</a:t>
            </a:r>
            <a:r>
              <a:rPr lang="ja-JP" altLang="en-US" dirty="0" smtClean="0">
                <a:latin typeface="Meiryo UI" panose="020B0604030504040204" pitchFamily="50" charset="-128"/>
                <a:ea typeface="Meiryo UI" panose="020B0604030504040204" pitchFamily="50" charset="-128"/>
              </a:rPr>
              <a:t>」の処理方法としては、二次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の取込結果確認後のテーブルに登録されている利用可能な患者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のみを、受託</a:t>
            </a:r>
            <a:r>
              <a:rPr lang="ja-JP" altLang="en-US" dirty="0">
                <a:latin typeface="Meiryo UI" panose="020B0604030504040204" pitchFamily="50" charset="-128"/>
                <a:ea typeface="Meiryo UI" panose="020B0604030504040204" pitchFamily="50" charset="-128"/>
              </a:rPr>
              <a:t>領域から認定領域へ</a:t>
            </a:r>
            <a:r>
              <a:rPr lang="ja-JP" altLang="en-US" dirty="0" smtClean="0">
                <a:latin typeface="Meiryo UI" panose="020B0604030504040204" pitchFamily="50" charset="-128"/>
                <a:ea typeface="Meiryo UI" panose="020B0604030504040204" pitchFamily="50" charset="-128"/>
              </a:rPr>
              <a:t>データ反映する方針と</a:t>
            </a:r>
            <a:r>
              <a:rPr lang="ja-JP" altLang="en-US" dirty="0">
                <a:latin typeface="Meiryo UI" panose="020B0604030504040204" pitchFamily="50" charset="-128"/>
                <a:ea typeface="Meiryo UI" panose="020B0604030504040204" pitchFamily="50" charset="-128"/>
              </a:rPr>
              <a:t>しています</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本資料では、上記の方針ならびにその方針に従い検討した改修内容について説明いたします。</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645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561093" y="1577157"/>
            <a:ext cx="4087173" cy="40686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正方形/長方形 3"/>
          <p:cNvSpPr/>
          <p:nvPr/>
        </p:nvSpPr>
        <p:spPr>
          <a:xfrm>
            <a:off x="135837" y="1578126"/>
            <a:ext cx="4436163" cy="40686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個別取込機能のデータ管理方法</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個別取込機能では受託領域に存在する</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個別取込管理テーブルと</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認定領域に存在する</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個別取込結果テーブルのデータが連動する設計となっている。</a:t>
            </a:r>
            <a:endParaRPr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個別取込管理</a:t>
            </a:r>
            <a:r>
              <a:rPr lang="ja-JP" altLang="en-US" dirty="0" smtClean="0">
                <a:latin typeface="Meiryo UI" panose="020B0604030504040204" pitchFamily="50" charset="-128"/>
                <a:ea typeface="Meiryo UI" panose="020B0604030504040204" pitchFamily="50" charset="-128"/>
              </a:rPr>
              <a:t>テーブルと</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個別取込結果</a:t>
            </a:r>
            <a:r>
              <a:rPr lang="ja-JP" altLang="en-US" dirty="0" smtClean="0">
                <a:latin typeface="Meiryo UI" panose="020B0604030504040204" pitchFamily="50" charset="-128"/>
                <a:ea typeface="Meiryo UI" panose="020B0604030504040204" pitchFamily="50" charset="-128"/>
              </a:rPr>
              <a:t>テーブルの概要は以下の通り。</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flipH="1">
            <a:off x="135837" y="1578127"/>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個別取込管理テーブル</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1800956" y="369486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7" name="表 6"/>
          <p:cNvGraphicFramePr>
            <a:graphicFrameLocks noGrp="1"/>
          </p:cNvGraphicFramePr>
          <p:nvPr>
            <p:extLst>
              <p:ext uri="{D42A27DB-BD31-4B8C-83A1-F6EECF244321}">
                <p14:modId xmlns:p14="http://schemas.microsoft.com/office/powerpoint/2010/main" val="2241001516"/>
              </p:ext>
            </p:extLst>
          </p:nvPr>
        </p:nvGraphicFramePr>
        <p:xfrm>
          <a:off x="249227" y="4399707"/>
          <a:ext cx="4207827" cy="112966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gridCol w="222249">
                  <a:extLst>
                    <a:ext uri="{9D8B030D-6E8A-4147-A177-3AD203B41FA5}">
                      <a16:colId xmlns:a16="http://schemas.microsoft.com/office/drawing/2014/main" val="185470481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読込対象外）</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4017725446"/>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読込未済）</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1534102830"/>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（ファイル読込未済）</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23737663"/>
                  </a:ext>
                </a:extLst>
              </a:tr>
            </a:tbl>
          </a:graphicData>
        </a:graphic>
      </p:graphicFrame>
      <p:sp>
        <p:nvSpPr>
          <p:cNvPr id="8" name="フローチャート: 磁気ディスク 7"/>
          <p:cNvSpPr/>
          <p:nvPr/>
        </p:nvSpPr>
        <p:spPr>
          <a:xfrm>
            <a:off x="1800954" y="1998743"/>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Zip</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9" name="表 8"/>
          <p:cNvGraphicFramePr>
            <a:graphicFrameLocks noGrp="1"/>
          </p:cNvGraphicFramePr>
          <p:nvPr>
            <p:extLst>
              <p:ext uri="{D42A27DB-BD31-4B8C-83A1-F6EECF244321}">
                <p14:modId xmlns:p14="http://schemas.microsoft.com/office/powerpoint/2010/main" val="342406065"/>
              </p:ext>
            </p:extLst>
          </p:nvPr>
        </p:nvGraphicFramePr>
        <p:xfrm>
          <a:off x="827188" y="2686291"/>
          <a:ext cx="3051903" cy="830580"/>
        </p:xfrm>
        <a:graphic>
          <a:graphicData uri="http://schemas.openxmlformats.org/drawingml/2006/table">
            <a:tbl>
              <a:tblPr firstRow="1" bandRow="1">
                <a:tableStyleId>{5940675A-B579-460E-94D1-54222C63F5DA}</a:tableStyleId>
              </a:tblPr>
              <a:tblGrid>
                <a:gridCol w="1417955">
                  <a:extLst>
                    <a:ext uri="{9D8B030D-6E8A-4147-A177-3AD203B41FA5}">
                      <a16:colId xmlns:a16="http://schemas.microsoft.com/office/drawing/2014/main" val="3526517613"/>
                    </a:ext>
                  </a:extLst>
                </a:gridCol>
                <a:gridCol w="1374775">
                  <a:extLst>
                    <a:ext uri="{9D8B030D-6E8A-4147-A177-3AD203B41FA5}">
                      <a16:colId xmlns:a16="http://schemas.microsoft.com/office/drawing/2014/main" val="3459519942"/>
                    </a:ext>
                  </a:extLst>
                </a:gridCol>
                <a:gridCol w="259173">
                  <a:extLst>
                    <a:ext uri="{9D8B030D-6E8A-4147-A177-3AD203B41FA5}">
                      <a16:colId xmlns:a16="http://schemas.microsoft.com/office/drawing/2014/main" val="47630406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r>
                        <a:rPr kumimoji="1" lang="en-US" altLang="ja-JP" sz="1000" dirty="0" smtClean="0">
                          <a:latin typeface="Meiryo UI" panose="020B0604030504040204" pitchFamily="50" charset="-128"/>
                          <a:ea typeface="Meiryo UI" panose="020B0604030504040204" pitchFamily="50" charset="-128"/>
                        </a:rPr>
                        <a:t>(</a:t>
                      </a: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en-US" altLang="ja-JP" sz="1000" b="0" i="0" u="none" strike="noStrike" dirty="0" smtClean="0">
                          <a:solidFill>
                            <a:srgbClr val="000000"/>
                          </a:solidFill>
                          <a:effectLst/>
                          <a:latin typeface="Meiryo UI" panose="020B0604030504040204" pitchFamily="50" charset="-128"/>
                          <a:ea typeface="Meiryo UI" panose="020B0604030504040204" pitchFamily="50" charset="-128"/>
                        </a:rPr>
                        <a:t>Zip</a:t>
                      </a: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ファイル取込済みフラグ</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（取込済み</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（取込済み）</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（取込済み</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886703543"/>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（取込済み）</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1620371277"/>
                  </a:ext>
                </a:extLst>
              </a:tr>
            </a:tbl>
          </a:graphicData>
        </a:graphic>
      </p:graphicFrame>
      <p:sp>
        <p:nvSpPr>
          <p:cNvPr id="11" name="テキスト ボックス 10"/>
          <p:cNvSpPr txBox="1"/>
          <p:nvPr/>
        </p:nvSpPr>
        <p:spPr>
          <a:xfrm flipH="1">
            <a:off x="5561092" y="1577158"/>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個別取込結果テーブル</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6" name="フローチャート: 磁気ディスク 15"/>
          <p:cNvSpPr/>
          <p:nvPr/>
        </p:nvSpPr>
        <p:spPr>
          <a:xfrm>
            <a:off x="6699045" y="1991423"/>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共通</a:t>
            </a:r>
            <a:endParaRPr kumimoji="1" lang="ja-JP" altLang="en-US" sz="1200" b="1" dirty="0">
              <a:solidFill>
                <a:schemeClr val="tx2">
                  <a:lumMod val="75000"/>
                  <a:lumOff val="25000"/>
                </a:schemeClr>
              </a:solidFill>
            </a:endParaRPr>
          </a:p>
        </p:txBody>
      </p:sp>
      <p:grpSp>
        <p:nvGrpSpPr>
          <p:cNvPr id="2" name="グループ化 1"/>
          <p:cNvGrpSpPr/>
          <p:nvPr/>
        </p:nvGrpSpPr>
        <p:grpSpPr>
          <a:xfrm>
            <a:off x="6694802" y="3526564"/>
            <a:ext cx="1273285" cy="764930"/>
            <a:chOff x="6800975" y="4122895"/>
            <a:chExt cx="1273285" cy="764930"/>
          </a:xfrm>
        </p:grpSpPr>
        <p:sp>
          <p:nvSpPr>
            <p:cNvPr id="21" name="フローチャート: 磁気ディスク 20"/>
            <p:cNvSpPr/>
            <p:nvPr/>
          </p:nvSpPr>
          <p:spPr>
            <a:xfrm>
              <a:off x="6969039" y="429095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20" name="フローチャート: 磁気ディスク 19"/>
            <p:cNvSpPr/>
            <p:nvPr/>
          </p:nvSpPr>
          <p:spPr>
            <a:xfrm>
              <a:off x="6885007" y="420692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17" name="フローチャート: 磁気ディスク 16"/>
            <p:cNvSpPr/>
            <p:nvPr/>
          </p:nvSpPr>
          <p:spPr>
            <a:xfrm>
              <a:off x="6800975" y="412289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pSp>
      <p:graphicFrame>
        <p:nvGraphicFramePr>
          <p:cNvPr id="18" name="表 17"/>
          <p:cNvGraphicFramePr>
            <a:graphicFrameLocks noGrp="1"/>
          </p:cNvGraphicFramePr>
          <p:nvPr>
            <p:extLst>
              <p:ext uri="{D42A27DB-BD31-4B8C-83A1-F6EECF244321}">
                <p14:modId xmlns:p14="http://schemas.microsoft.com/office/powerpoint/2010/main" val="671740038"/>
              </p:ext>
            </p:extLst>
          </p:nvPr>
        </p:nvGraphicFramePr>
        <p:xfrm>
          <a:off x="5734820" y="2686291"/>
          <a:ext cx="3739715" cy="689610"/>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792725">
                  <a:extLst>
                    <a:ext uri="{9D8B030D-6E8A-4147-A177-3AD203B41FA5}">
                      <a16:colId xmlns:a16="http://schemas.microsoft.com/office/drawing/2014/main" val="4204393858"/>
                    </a:ext>
                  </a:extLst>
                </a:gridCol>
                <a:gridCol w="210775">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UID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UID-1001-1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UID-1002-1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3864476963"/>
              </p:ext>
            </p:extLst>
          </p:nvPr>
        </p:nvGraphicFramePr>
        <p:xfrm>
          <a:off x="6118083" y="4394091"/>
          <a:ext cx="2973188" cy="689610"/>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3697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26" name="線吹き出し 1 (枠付き) 25"/>
          <p:cNvSpPr/>
          <p:nvPr/>
        </p:nvSpPr>
        <p:spPr>
          <a:xfrm>
            <a:off x="3087912" y="1510705"/>
            <a:ext cx="2429451" cy="767231"/>
          </a:xfrm>
          <a:prstGeom prst="borderCallout1">
            <a:avLst>
              <a:gd name="adj1" fmla="val 36747"/>
              <a:gd name="adj2" fmla="val -781"/>
              <a:gd name="adj3" fmla="val 110674"/>
              <a:gd name="adj4" fmla="val -1132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a:solidFill>
                  <a:srgbClr val="404040"/>
                </a:solidFill>
                <a:latin typeface="Meiryo UI" panose="020B0604030504040204" pitchFamily="50" charset="-128"/>
                <a:ea typeface="Meiryo UI" panose="020B0604030504040204" pitchFamily="50" charset="-128"/>
              </a:rPr>
              <a:t>MML</a:t>
            </a:r>
            <a:r>
              <a:rPr lang="ja-JP" altLang="en-US" sz="1200" kern="0" dirty="0">
                <a:solidFill>
                  <a:srgbClr val="404040"/>
                </a:solidFill>
                <a:latin typeface="Meiryo UI" panose="020B0604030504040204" pitchFamily="50" charset="-128"/>
                <a:ea typeface="Meiryo UI" panose="020B0604030504040204" pitchFamily="50" charset="-128"/>
              </a:rPr>
              <a:t>ファイルを格納する</a:t>
            </a:r>
            <a:r>
              <a:rPr lang="en-US" altLang="ja-JP" sz="1200" kern="0" dirty="0">
                <a:solidFill>
                  <a:srgbClr val="404040"/>
                </a:solidFill>
                <a:latin typeface="Meiryo UI" panose="020B0604030504040204" pitchFamily="50" charset="-128"/>
                <a:ea typeface="Meiryo UI" panose="020B0604030504040204" pitchFamily="50" charset="-128"/>
              </a:rPr>
              <a:t>Zip</a:t>
            </a:r>
            <a:r>
              <a:rPr lang="ja-JP" altLang="en-US" sz="1200" kern="0" dirty="0">
                <a:solidFill>
                  <a:srgbClr val="404040"/>
                </a:solidFill>
                <a:latin typeface="Meiryo UI" panose="020B0604030504040204" pitchFamily="50" charset="-128"/>
                <a:ea typeface="Meiryo UI" panose="020B0604030504040204" pitchFamily="50" charset="-128"/>
              </a:rPr>
              <a:t>ファイル</a:t>
            </a:r>
            <a:r>
              <a:rPr lang="ja-JP" altLang="en-US" sz="1200" kern="0" dirty="0" smtClean="0">
                <a:solidFill>
                  <a:srgbClr val="404040"/>
                </a:solidFill>
                <a:latin typeface="Meiryo UI" panose="020B0604030504040204" pitchFamily="50" charset="-128"/>
                <a:ea typeface="Meiryo UI" panose="020B0604030504040204" pitchFamily="50" charset="-128"/>
              </a:rPr>
              <a:t>の</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情報</a:t>
            </a:r>
            <a:r>
              <a:rPr lang="ja-JP" altLang="en-US" sz="1200" kern="0" dirty="0">
                <a:solidFill>
                  <a:srgbClr val="404040"/>
                </a:solidFill>
                <a:latin typeface="Meiryo UI" panose="020B0604030504040204" pitchFamily="50" charset="-128"/>
                <a:ea typeface="Meiryo UI" panose="020B0604030504040204" pitchFamily="50" charset="-128"/>
              </a:rPr>
              <a:t>とその</a:t>
            </a:r>
            <a:r>
              <a:rPr lang="en-US" altLang="ja-JP" sz="1200" kern="0" dirty="0">
                <a:solidFill>
                  <a:srgbClr val="404040"/>
                </a:solidFill>
                <a:latin typeface="Meiryo UI" panose="020B0604030504040204" pitchFamily="50" charset="-128"/>
                <a:ea typeface="Meiryo UI" panose="020B0604030504040204" pitchFamily="50" charset="-128"/>
              </a:rPr>
              <a:t>Zip</a:t>
            </a:r>
            <a:r>
              <a:rPr lang="ja-JP" altLang="en-US" sz="1200" kern="0" dirty="0">
                <a:solidFill>
                  <a:srgbClr val="404040"/>
                </a:solidFill>
                <a:latin typeface="Meiryo UI" panose="020B0604030504040204" pitchFamily="50" charset="-128"/>
                <a:ea typeface="Meiryo UI" panose="020B0604030504040204" pitchFamily="50" charset="-128"/>
              </a:rPr>
              <a:t>ファイルの取込状況</a:t>
            </a:r>
            <a:r>
              <a:rPr lang="ja-JP" altLang="en-US" sz="1200" kern="0" dirty="0" smtClean="0">
                <a:solidFill>
                  <a:srgbClr val="404040"/>
                </a:solidFill>
                <a:latin typeface="Meiryo UI" panose="020B0604030504040204" pitchFamily="50" charset="-128"/>
                <a:ea typeface="Meiryo UI" panose="020B0604030504040204" pitchFamily="50" charset="-128"/>
              </a:rPr>
              <a:t>を</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管理</a:t>
            </a:r>
            <a:r>
              <a:rPr lang="ja-JP" altLang="en-US" sz="1200" kern="0" dirty="0">
                <a:solidFill>
                  <a:srgbClr val="404040"/>
                </a:solidFill>
                <a:latin typeface="Meiryo UI" panose="020B0604030504040204" pitchFamily="50" charset="-128"/>
                <a:ea typeface="Meiryo UI" panose="020B0604030504040204" pitchFamily="50" charset="-128"/>
              </a:rPr>
              <a:t>するテーブル。</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27" name="線吹き出し 1 (枠付き) 26"/>
          <p:cNvSpPr/>
          <p:nvPr/>
        </p:nvSpPr>
        <p:spPr>
          <a:xfrm>
            <a:off x="249227" y="5719064"/>
            <a:ext cx="4801338" cy="760065"/>
          </a:xfrm>
          <a:prstGeom prst="borderCallout1">
            <a:avLst>
              <a:gd name="adj1" fmla="val -2424"/>
              <a:gd name="adj2" fmla="val 7625"/>
              <a:gd name="adj3" fmla="val -198181"/>
              <a:gd name="adj4" fmla="val 3398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a:solidFill>
                  <a:srgbClr val="404040"/>
                </a:solidFill>
                <a:latin typeface="Meiryo UI" panose="020B0604030504040204" pitchFamily="50" charset="-128"/>
                <a:ea typeface="Meiryo UI" panose="020B0604030504040204" pitchFamily="50" charset="-128"/>
              </a:rPr>
              <a:t>Zip</a:t>
            </a:r>
            <a:r>
              <a:rPr lang="ja-JP" altLang="en-US" sz="1200" kern="0" dirty="0">
                <a:solidFill>
                  <a:srgbClr val="404040"/>
                </a:solidFill>
                <a:latin typeface="Meiryo UI" panose="020B0604030504040204" pitchFamily="50" charset="-128"/>
                <a:ea typeface="Meiryo UI" panose="020B0604030504040204" pitchFamily="50" charset="-128"/>
              </a:rPr>
              <a:t>ファイル内の</a:t>
            </a:r>
            <a:r>
              <a:rPr lang="en-US" altLang="ja-JP" sz="1200" kern="0" dirty="0">
                <a:solidFill>
                  <a:srgbClr val="404040"/>
                </a:solidFill>
                <a:latin typeface="Meiryo UI" panose="020B0604030504040204" pitchFamily="50" charset="-128"/>
                <a:ea typeface="Meiryo UI" panose="020B0604030504040204" pitchFamily="50" charset="-128"/>
              </a:rPr>
              <a:t>MML</a:t>
            </a:r>
            <a:r>
              <a:rPr lang="ja-JP" altLang="en-US" sz="1200" kern="0" dirty="0">
                <a:solidFill>
                  <a:srgbClr val="404040"/>
                </a:solidFill>
                <a:latin typeface="Meiryo UI" panose="020B0604030504040204" pitchFamily="50" charset="-128"/>
                <a:ea typeface="Meiryo UI" panose="020B0604030504040204" pitchFamily="50" charset="-128"/>
              </a:rPr>
              <a:t>ファイルの情報とそのステータスを管理する</a:t>
            </a:r>
            <a:r>
              <a:rPr lang="ja-JP" altLang="en-US" sz="1200" kern="0" dirty="0" smtClean="0">
                <a:solidFill>
                  <a:srgbClr val="404040"/>
                </a:solidFill>
                <a:latin typeface="Meiryo UI" panose="020B0604030504040204" pitchFamily="50" charset="-128"/>
                <a:ea typeface="Meiryo UI" panose="020B0604030504040204" pitchFamily="50" charset="-128"/>
              </a:rPr>
              <a:t>テーブル。</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未通知患者の</a:t>
            </a:r>
            <a:r>
              <a:rPr lang="ja-JP" altLang="en-US" sz="1200" kern="0" dirty="0">
                <a:solidFill>
                  <a:srgbClr val="404040"/>
                </a:solidFill>
                <a:latin typeface="Meiryo UI" panose="020B0604030504040204" pitchFamily="50" charset="-128"/>
                <a:ea typeface="Meiryo UI" panose="020B0604030504040204" pitchFamily="50" charset="-128"/>
              </a:rPr>
              <a:t>情報は</a:t>
            </a:r>
            <a:r>
              <a:rPr lang="ja-JP" altLang="en-US" sz="1200" kern="0" dirty="0" smtClean="0">
                <a:solidFill>
                  <a:srgbClr val="404040"/>
                </a:solidFill>
                <a:latin typeface="Meiryo UI" panose="020B0604030504040204" pitchFamily="50" charset="-128"/>
                <a:ea typeface="Meiryo UI" panose="020B0604030504040204" pitchFamily="50" charset="-128"/>
              </a:rPr>
              <a:t>ステータスフラグ</a:t>
            </a:r>
            <a:r>
              <a:rPr lang="en-US" altLang="ja-JP" sz="1200" dirty="0" smtClean="0">
                <a:solidFill>
                  <a:srgbClr val="000000"/>
                </a:solidFill>
                <a:latin typeface="Meiryo UI" panose="020B0604030504040204" pitchFamily="50" charset="-128"/>
                <a:ea typeface="Meiryo UI" panose="020B0604030504040204" pitchFamily="50" charset="-128"/>
              </a:rPr>
              <a:t>2</a:t>
            </a:r>
            <a:r>
              <a:rPr lang="ja-JP" altLang="en-US" sz="1200" dirty="0" smtClean="0">
                <a:solidFill>
                  <a:srgbClr val="000000"/>
                </a:solidFill>
                <a:latin typeface="Meiryo UI" panose="020B0604030504040204" pitchFamily="50" charset="-128"/>
                <a:ea typeface="Meiryo UI" panose="020B0604030504040204" pitchFamily="50" charset="-128"/>
              </a:rPr>
              <a:t>（ファイル読込対象外）となっていて、</a:t>
            </a:r>
            <a:endParaRPr lang="en-US" altLang="ja-JP" sz="1200" dirty="0" smtClean="0">
              <a:solidFill>
                <a:srgbClr val="000000"/>
              </a:solidFill>
              <a:latin typeface="Meiryo UI" panose="020B0604030504040204" pitchFamily="50" charset="-128"/>
              <a:ea typeface="Meiryo UI" panose="020B0604030504040204" pitchFamily="50" charset="-128"/>
            </a:endParaRPr>
          </a:p>
          <a:p>
            <a:r>
              <a:rPr lang="en-US" altLang="ja-JP" sz="1200" dirty="0" smtClean="0">
                <a:solidFill>
                  <a:srgbClr val="000000"/>
                </a:solidFill>
                <a:latin typeface="Meiryo UI" panose="020B0604030504040204" pitchFamily="50" charset="-128"/>
                <a:ea typeface="Meiryo UI" panose="020B0604030504040204" pitchFamily="50" charset="-128"/>
              </a:rPr>
              <a:t>MML</a:t>
            </a:r>
            <a:r>
              <a:rPr lang="ja-JP" altLang="en-US" sz="1200" dirty="0" smtClean="0">
                <a:solidFill>
                  <a:srgbClr val="000000"/>
                </a:solidFill>
                <a:latin typeface="Meiryo UI" panose="020B0604030504040204" pitchFamily="50" charset="-128"/>
                <a:ea typeface="Meiryo UI" panose="020B0604030504040204" pitchFamily="50" charset="-128"/>
              </a:rPr>
              <a:t>個別取込結果テーブルにもデータは登録されていない。</a:t>
            </a:r>
            <a:endParaRPr lang="en-US" altLang="ja-JP" sz="1200" kern="0" dirty="0">
              <a:solidFill>
                <a:srgbClr val="404040"/>
              </a:solidFill>
              <a:latin typeface="Meiryo UI" panose="020B0604030504040204" pitchFamily="50" charset="-128"/>
              <a:ea typeface="Meiryo UI" panose="020B0604030504040204" pitchFamily="50" charset="-128"/>
            </a:endParaRPr>
          </a:p>
        </p:txBody>
      </p:sp>
      <p:sp>
        <p:nvSpPr>
          <p:cNvPr id="28" name="線吹き出し 1 (枠付き) 27"/>
          <p:cNvSpPr/>
          <p:nvPr/>
        </p:nvSpPr>
        <p:spPr>
          <a:xfrm>
            <a:off x="7887362" y="1506729"/>
            <a:ext cx="1925858" cy="860835"/>
          </a:xfrm>
          <a:prstGeom prst="borderCallout1">
            <a:avLst>
              <a:gd name="adj1" fmla="val 15584"/>
              <a:gd name="adj2" fmla="val -877"/>
              <a:gd name="adj3" fmla="val 73385"/>
              <a:gd name="adj4" fmla="val -2268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ファイルの全モジュール共通で存在する項目</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a:t>
            </a:r>
            <a:r>
              <a:rPr lang="en-US" altLang="ja-JP" sz="1200" kern="0" dirty="0" smtClean="0">
                <a:solidFill>
                  <a:srgbClr val="404040"/>
                </a:solidFill>
                <a:latin typeface="Meiryo UI" panose="020B0604030504040204" pitchFamily="50" charset="-128"/>
                <a:ea typeface="Meiryo UI" panose="020B0604030504040204" pitchFamily="50" charset="-128"/>
              </a:rPr>
              <a:t>UID</a:t>
            </a:r>
            <a:r>
              <a:rPr lang="ja-JP" altLang="en-US" sz="1200" kern="0" dirty="0" smtClean="0">
                <a:solidFill>
                  <a:srgbClr val="404040"/>
                </a:solidFill>
                <a:latin typeface="Meiryo UI" panose="020B0604030504040204" pitchFamily="50" charset="-128"/>
                <a:ea typeface="Meiryo UI" panose="020B0604030504040204" pitchFamily="50" charset="-128"/>
              </a:rPr>
              <a:t>、</a:t>
            </a:r>
            <a:r>
              <a:rPr lang="en-US" altLang="ja-JP" sz="1200" kern="0" dirty="0" smtClean="0">
                <a:solidFill>
                  <a:srgbClr val="404040"/>
                </a:solidFill>
                <a:latin typeface="Meiryo UI" panose="020B0604030504040204" pitchFamily="50" charset="-128"/>
                <a:ea typeface="Meiryo UI" panose="020B0604030504040204" pitchFamily="50" charset="-128"/>
              </a:rPr>
              <a:t>confirmDate</a:t>
            </a:r>
            <a:r>
              <a:rPr lang="ja-JP" altLang="en-US" sz="1200" kern="0" dirty="0" smtClean="0">
                <a:solidFill>
                  <a:srgbClr val="404040"/>
                </a:solidFill>
                <a:latin typeface="Meiryo UI" panose="020B0604030504040204" pitchFamily="50" charset="-128"/>
                <a:ea typeface="Meiryo UI" panose="020B0604030504040204" pitchFamily="50" charset="-128"/>
              </a:rPr>
              <a:t>）を</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管理</a:t>
            </a:r>
            <a:r>
              <a:rPr lang="ja-JP" altLang="en-US" sz="1200" kern="0" dirty="0">
                <a:solidFill>
                  <a:srgbClr val="404040"/>
                </a:solidFill>
                <a:latin typeface="Meiryo UI" panose="020B0604030504040204" pitchFamily="50" charset="-128"/>
                <a:ea typeface="Meiryo UI" panose="020B0604030504040204" pitchFamily="50" charset="-128"/>
              </a:rPr>
              <a:t>するテーブル。</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29" name="線吹き出し 1 (枠付き) 28"/>
          <p:cNvSpPr/>
          <p:nvPr/>
        </p:nvSpPr>
        <p:spPr>
          <a:xfrm>
            <a:off x="5341486" y="5721680"/>
            <a:ext cx="2715117" cy="550057"/>
          </a:xfrm>
          <a:prstGeom prst="borderCallout1">
            <a:avLst>
              <a:gd name="adj1" fmla="val -2237"/>
              <a:gd name="adj2" fmla="val 14587"/>
              <a:gd name="adj3" fmla="val -301302"/>
              <a:gd name="adj4" fmla="val 5203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ファイルの各モジュール固有の情報を</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格納する</a:t>
            </a:r>
            <a:r>
              <a:rPr lang="ja-JP" altLang="en-US" sz="1200" kern="0" dirty="0">
                <a:solidFill>
                  <a:srgbClr val="404040"/>
                </a:solidFill>
                <a:latin typeface="Meiryo UI" panose="020B0604030504040204" pitchFamily="50" charset="-128"/>
                <a:ea typeface="Meiryo UI" panose="020B0604030504040204" pitchFamily="50" charset="-128"/>
              </a:rPr>
              <a:t>テーブル。</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24827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zh-TW" altLang="en-US" sz="1800" b="1" dirty="0" smtClean="0">
                <a:latin typeface="Meiryo UI" panose="020B0604030504040204" pitchFamily="50" charset="-128"/>
                <a:ea typeface="Meiryo UI" panose="020B0604030504040204" pitchFamily="50" charset="-128"/>
              </a:rPr>
              <a:t>利</a:t>
            </a:r>
            <a:r>
              <a:rPr lang="zh-TW" altLang="en-US" sz="1800" b="1" dirty="0">
                <a:latin typeface="Meiryo UI" panose="020B0604030504040204" pitchFamily="50" charset="-128"/>
                <a:ea typeface="Meiryo UI" panose="020B0604030504040204" pitchFamily="50" charset="-128"/>
              </a:rPr>
              <a:t>活用可否確認結果</a:t>
            </a:r>
            <a:r>
              <a:rPr lang="zh-TW" altLang="en-US" sz="1800" b="1" dirty="0" smtClean="0">
                <a:latin typeface="Meiryo UI" panose="020B0604030504040204" pitchFamily="50" charset="-128"/>
                <a:ea typeface="Meiryo UI" panose="020B0604030504040204" pitchFamily="50" charset="-128"/>
              </a:rPr>
              <a:t>反映</a:t>
            </a:r>
            <a:r>
              <a:rPr lang="ja-JP" altLang="en-US" sz="1800" b="1" dirty="0" smtClean="0">
                <a:latin typeface="Meiryo UI" panose="020B0604030504040204" pitchFamily="50" charset="-128"/>
                <a:ea typeface="Meiryo UI" panose="020B0604030504040204" pitchFamily="50" charset="-128"/>
              </a:rPr>
              <a:t>処理での取込</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削除対象</a:t>
            </a:r>
            <a:r>
              <a:rPr lang="ja-JP" altLang="en-US" sz="1800" b="1" dirty="0">
                <a:latin typeface="Meiryo UI" panose="020B0604030504040204" pitchFamily="50" charset="-128"/>
                <a:ea typeface="Meiryo UI" panose="020B0604030504040204" pitchFamily="50" charset="-128"/>
              </a:rPr>
              <a:t>の特定方法</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利活用可否確認結果反映処理で、利活用可能患者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テーブルの患者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の存在有無に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応じて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ファイル管理テーブルのステータスを変更するとともに、</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個別取込結果テーブルからの削除対象の特定も行う。</a:t>
            </a:r>
            <a:endParaRPr lang="en-US" altLang="ja-JP" dirty="0" smtClean="0">
              <a:latin typeface="Meiryo UI" panose="020B0604030504040204" pitchFamily="50" charset="-128"/>
              <a:ea typeface="Meiryo UI" panose="020B0604030504040204" pitchFamily="50" charset="-128"/>
            </a:endParaRPr>
          </a:p>
        </p:txBody>
      </p:sp>
      <p:sp>
        <p:nvSpPr>
          <p:cNvPr id="5" name="テキスト ボックス 4"/>
          <p:cNvSpPr txBox="1"/>
          <p:nvPr/>
        </p:nvSpPr>
        <p:spPr>
          <a:xfrm flipH="1">
            <a:off x="135836" y="1471154"/>
            <a:ext cx="2769494"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処理前</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1800956" y="1759467"/>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7" name="表 6"/>
          <p:cNvGraphicFramePr>
            <a:graphicFrameLocks noGrp="1"/>
          </p:cNvGraphicFramePr>
          <p:nvPr>
            <p:extLst>
              <p:ext uri="{D42A27DB-BD31-4B8C-83A1-F6EECF244321}">
                <p14:modId xmlns:p14="http://schemas.microsoft.com/office/powerpoint/2010/main" val="958410050"/>
              </p:ext>
            </p:extLst>
          </p:nvPr>
        </p:nvGraphicFramePr>
        <p:xfrm>
          <a:off x="249227" y="2464313"/>
          <a:ext cx="4207827" cy="112966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gridCol w="222249">
                  <a:extLst>
                    <a:ext uri="{9D8B030D-6E8A-4147-A177-3AD203B41FA5}">
                      <a16:colId xmlns:a16="http://schemas.microsoft.com/office/drawing/2014/main" val="185470481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読込対象外）</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4017725446"/>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読込未済）</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1534102830"/>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（ファイル読込未済）</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23737663"/>
                  </a:ext>
                </a:extLst>
              </a:tr>
            </a:tbl>
          </a:graphicData>
        </a:graphic>
      </p:graphicFrame>
      <p:sp>
        <p:nvSpPr>
          <p:cNvPr id="23" name="フローチャート: 磁気ディスク 22"/>
          <p:cNvSpPr/>
          <p:nvPr/>
        </p:nvSpPr>
        <p:spPr>
          <a:xfrm>
            <a:off x="5319658" y="4206458"/>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削除対象</a:t>
            </a:r>
            <a:endParaRPr kumimoji="1" lang="en-US" altLang="ja-JP" sz="1100" b="1" dirty="0" smtClean="0">
              <a:solidFill>
                <a:schemeClr val="tx2">
                  <a:lumMod val="75000"/>
                  <a:lumOff val="25000"/>
                </a:schemeClr>
              </a:solidFill>
            </a:endParaRPr>
          </a:p>
        </p:txBody>
      </p:sp>
      <p:graphicFrame>
        <p:nvGraphicFramePr>
          <p:cNvPr id="24" name="表 23"/>
          <p:cNvGraphicFramePr>
            <a:graphicFrameLocks noGrp="1"/>
          </p:cNvGraphicFramePr>
          <p:nvPr>
            <p:extLst>
              <p:ext uri="{D42A27DB-BD31-4B8C-83A1-F6EECF244321}">
                <p14:modId xmlns:p14="http://schemas.microsoft.com/office/powerpoint/2010/main" val="3933333645"/>
              </p:ext>
            </p:extLst>
          </p:nvPr>
        </p:nvGraphicFramePr>
        <p:xfrm>
          <a:off x="5031861" y="4911304"/>
          <a:ext cx="3467819" cy="54292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762562">
                  <a:extLst>
                    <a:ext uri="{9D8B030D-6E8A-4147-A177-3AD203B41FA5}">
                      <a16:colId xmlns:a16="http://schemas.microsoft.com/office/drawing/2014/main" val="3176873360"/>
                    </a:ext>
                  </a:extLst>
                </a:gridCol>
                <a:gridCol w="815497">
                  <a:extLst>
                    <a:ext uri="{9D8B030D-6E8A-4147-A177-3AD203B41FA5}">
                      <a16:colId xmlns:a16="http://schemas.microsoft.com/office/drawing/2014/main" val="180611420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bl>
          </a:graphicData>
        </a:graphic>
      </p:graphicFrame>
      <p:sp>
        <p:nvSpPr>
          <p:cNvPr id="25" name="フローチャート: 磁気ディスク 24"/>
          <p:cNvSpPr/>
          <p:nvPr/>
        </p:nvSpPr>
        <p:spPr>
          <a:xfrm>
            <a:off x="5319656" y="175327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利活用可能</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患者</a:t>
            </a:r>
            <a:r>
              <a:rPr kumimoji="1" lang="en-US" altLang="ja-JP" sz="1100" b="1" dirty="0" smtClean="0">
                <a:solidFill>
                  <a:schemeClr val="tx2">
                    <a:lumMod val="75000"/>
                    <a:lumOff val="25000"/>
                  </a:schemeClr>
                </a:solidFill>
              </a:rPr>
              <a:t>ID</a:t>
            </a:r>
            <a:endParaRPr kumimoji="1" lang="en-US" altLang="ja-JP" sz="1100" b="1" dirty="0" smtClean="0">
              <a:solidFill>
                <a:schemeClr val="tx2">
                  <a:lumMod val="75000"/>
                  <a:lumOff val="25000"/>
                </a:schemeClr>
              </a:solidFill>
            </a:endParaRPr>
          </a:p>
        </p:txBody>
      </p:sp>
      <p:graphicFrame>
        <p:nvGraphicFramePr>
          <p:cNvPr id="30" name="表 29"/>
          <p:cNvGraphicFramePr>
            <a:graphicFrameLocks noGrp="1"/>
          </p:cNvGraphicFramePr>
          <p:nvPr>
            <p:extLst>
              <p:ext uri="{D42A27DB-BD31-4B8C-83A1-F6EECF244321}">
                <p14:modId xmlns:p14="http://schemas.microsoft.com/office/powerpoint/2010/main" val="978509001"/>
              </p:ext>
            </p:extLst>
          </p:nvPr>
        </p:nvGraphicFramePr>
        <p:xfrm>
          <a:off x="5106302" y="2440819"/>
          <a:ext cx="1531078" cy="537210"/>
        </p:xfrm>
        <a:graphic>
          <a:graphicData uri="http://schemas.openxmlformats.org/drawingml/2006/table">
            <a:tbl>
              <a:tblPr firstRow="1" bandRow="1">
                <a:tableStyleId>{5940675A-B579-460E-94D1-54222C63F5DA}</a:tableStyleId>
              </a:tblPr>
              <a:tblGrid>
                <a:gridCol w="773430">
                  <a:extLst>
                    <a:ext uri="{9D8B030D-6E8A-4147-A177-3AD203B41FA5}">
                      <a16:colId xmlns:a16="http://schemas.microsoft.com/office/drawing/2014/main" val="3526517613"/>
                    </a:ext>
                  </a:extLst>
                </a:gridCol>
                <a:gridCol w="498475">
                  <a:extLst>
                    <a:ext uri="{9D8B030D-6E8A-4147-A177-3AD203B41FA5}">
                      <a16:colId xmlns:a16="http://schemas.microsoft.com/office/drawing/2014/main" val="3459519942"/>
                    </a:ext>
                  </a:extLst>
                </a:gridCol>
                <a:gridCol w="259173">
                  <a:extLst>
                    <a:ext uri="{9D8B030D-6E8A-4147-A177-3AD203B41FA5}">
                      <a16:colId xmlns:a16="http://schemas.microsoft.com/office/drawing/2014/main" val="476304061"/>
                    </a:ext>
                  </a:extLst>
                </a:gridCol>
              </a:tblGrid>
              <a:tr h="0">
                <a:tc>
                  <a:txBody>
                    <a:bodyPr/>
                    <a:lstStyle/>
                    <a:p>
                      <a:pPr algn="ctr"/>
                      <a:r>
                        <a:rPr kumimoji="1" lang="ja-JP" altLang="en-US" sz="1000" dirty="0" smtClean="0">
                          <a:latin typeface="Meiryo UI" panose="020B0604030504040204" pitchFamily="50" charset="-128"/>
                          <a:ea typeface="Meiryo UI" panose="020B0604030504040204" pitchFamily="50" charset="-128"/>
                        </a:rPr>
                        <a:t>データ区分</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キー</a:t>
                      </a:r>
                      <a:r>
                        <a:rPr lang="en-US" altLang="ja-JP" sz="1000" b="0" i="0" u="none" strike="noStrike" dirty="0" smtClean="0">
                          <a:solidFill>
                            <a:srgbClr val="000000"/>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771006814"/>
                  </a:ext>
                </a:extLst>
              </a:tr>
            </a:tbl>
          </a:graphicData>
        </a:graphic>
      </p:graphicFrame>
      <p:sp>
        <p:nvSpPr>
          <p:cNvPr id="31" name="テキスト ボックス 30"/>
          <p:cNvSpPr txBox="1"/>
          <p:nvPr/>
        </p:nvSpPr>
        <p:spPr>
          <a:xfrm flipH="1">
            <a:off x="203689" y="3929459"/>
            <a:ext cx="2769494"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処理後</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32" name="フローチャート: 磁気ディスク 31"/>
          <p:cNvSpPr/>
          <p:nvPr/>
        </p:nvSpPr>
        <p:spPr>
          <a:xfrm>
            <a:off x="1868809" y="4217772"/>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33" name="表 32"/>
          <p:cNvGraphicFramePr>
            <a:graphicFrameLocks noGrp="1"/>
          </p:cNvGraphicFramePr>
          <p:nvPr>
            <p:extLst>
              <p:ext uri="{D42A27DB-BD31-4B8C-83A1-F6EECF244321}">
                <p14:modId xmlns:p14="http://schemas.microsoft.com/office/powerpoint/2010/main" val="2343395962"/>
              </p:ext>
            </p:extLst>
          </p:nvPr>
        </p:nvGraphicFramePr>
        <p:xfrm>
          <a:off x="317080" y="4922618"/>
          <a:ext cx="4207827" cy="112966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gridCol w="222249">
                  <a:extLst>
                    <a:ext uri="{9D8B030D-6E8A-4147-A177-3AD203B41FA5}">
                      <a16:colId xmlns:a16="http://schemas.microsoft.com/office/drawing/2014/main" val="185470481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2</a:t>
                      </a: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a:t>
                      </a: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ファイル</a:t>
                      </a: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読込対象外）</a:t>
                      </a:r>
                      <a:endPar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0</a:t>
                      </a: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（ファイル読込未済）</a:t>
                      </a:r>
                      <a:endPar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4017725446"/>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読込未済）</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1534102830"/>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2</a:t>
                      </a: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（ファイル読込対象外）</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23737663"/>
                  </a:ext>
                </a:extLst>
              </a:tr>
            </a:tbl>
          </a:graphicData>
        </a:graphic>
      </p:graphicFrame>
      <p:sp>
        <p:nvSpPr>
          <p:cNvPr id="12" name="フローチャート: 組合せ 11"/>
          <p:cNvSpPr/>
          <p:nvPr/>
        </p:nvSpPr>
        <p:spPr>
          <a:xfrm>
            <a:off x="249227" y="3747914"/>
            <a:ext cx="6174806" cy="374117"/>
          </a:xfrm>
          <a:prstGeom prst="flowChartMerg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線吹き出し 1 (枠付き) 33"/>
          <p:cNvSpPr/>
          <p:nvPr/>
        </p:nvSpPr>
        <p:spPr>
          <a:xfrm>
            <a:off x="7013700" y="1753271"/>
            <a:ext cx="2711414" cy="1224758"/>
          </a:xfrm>
          <a:prstGeom prst="borderCallout1">
            <a:avLst>
              <a:gd name="adj1" fmla="val 15584"/>
              <a:gd name="adj2" fmla="val -877"/>
              <a:gd name="adj3" fmla="val 57736"/>
              <a:gd name="adj4" fmla="val -1931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ファイル管理テーブル上に存在する</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患者</a:t>
            </a:r>
            <a:r>
              <a:rPr lang="en-US" altLang="ja-JP" sz="1200" kern="0" dirty="0" smtClean="0">
                <a:solidFill>
                  <a:srgbClr val="404040"/>
                </a:solidFill>
                <a:latin typeface="Meiryo UI" panose="020B0604030504040204" pitchFamily="50" charset="-128"/>
                <a:ea typeface="Meiryo UI" panose="020B0604030504040204" pitchFamily="50" charset="-128"/>
              </a:rPr>
              <a:t>ID(master_id)</a:t>
            </a:r>
            <a:r>
              <a:rPr lang="ja-JP" altLang="en-US" sz="1200" kern="0" dirty="0" smtClean="0">
                <a:solidFill>
                  <a:srgbClr val="404040"/>
                </a:solidFill>
                <a:latin typeface="Meiryo UI" panose="020B0604030504040204" pitchFamily="50" charset="-128"/>
                <a:ea typeface="Meiryo UI" panose="020B0604030504040204" pitchFamily="50" charset="-128"/>
              </a:rPr>
              <a:t>のうち、</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利活用可能な患者</a:t>
            </a:r>
            <a:r>
              <a:rPr lang="en-US" altLang="ja-JP" sz="1200" kern="0" dirty="0" smtClean="0">
                <a:solidFill>
                  <a:srgbClr val="404040"/>
                </a:solidFill>
                <a:latin typeface="Meiryo UI" panose="020B0604030504040204" pitchFamily="50" charset="-128"/>
                <a:ea typeface="Meiryo UI" panose="020B0604030504040204" pitchFamily="50" charset="-128"/>
              </a:rPr>
              <a:t>ID</a:t>
            </a:r>
            <a:r>
              <a:rPr lang="ja-JP" altLang="en-US" sz="1200" kern="0" dirty="0" smtClean="0">
                <a:solidFill>
                  <a:srgbClr val="404040"/>
                </a:solidFill>
                <a:latin typeface="Meiryo UI" panose="020B0604030504040204" pitchFamily="50" charset="-128"/>
                <a:ea typeface="Meiryo UI" panose="020B0604030504040204" pitchFamily="50" charset="-128"/>
              </a:rPr>
              <a:t>は</a:t>
            </a:r>
            <a:r>
              <a:rPr lang="en-US" altLang="ja-JP" sz="1200" kern="0" dirty="0" smtClean="0">
                <a:solidFill>
                  <a:srgbClr val="404040"/>
                </a:solidFill>
                <a:latin typeface="Meiryo UI" panose="020B0604030504040204" pitchFamily="50" charset="-128"/>
                <a:ea typeface="Meiryo UI" panose="020B0604030504040204" pitchFamily="50" charset="-128"/>
              </a:rPr>
              <a:t>1001</a:t>
            </a:r>
            <a:r>
              <a:rPr lang="ja-JP" altLang="en-US" sz="1200" kern="0" dirty="0" smtClean="0">
                <a:solidFill>
                  <a:srgbClr val="404040"/>
                </a:solidFill>
                <a:latin typeface="Meiryo UI" panose="020B0604030504040204" pitchFamily="50" charset="-128"/>
                <a:ea typeface="Meiryo UI" panose="020B0604030504040204" pitchFamily="50" charset="-128"/>
              </a:rPr>
              <a:t>と</a:t>
            </a:r>
            <a:r>
              <a:rPr lang="en-US" altLang="ja-JP" sz="1200" kern="0" dirty="0" smtClean="0">
                <a:solidFill>
                  <a:srgbClr val="404040"/>
                </a:solidFill>
                <a:latin typeface="Meiryo UI" panose="020B0604030504040204" pitchFamily="50" charset="-128"/>
                <a:ea typeface="Meiryo UI" panose="020B0604030504040204" pitchFamily="50" charset="-128"/>
              </a:rPr>
              <a:t>1003</a:t>
            </a:r>
            <a:r>
              <a:rPr lang="ja-JP" altLang="en-US" sz="1200" kern="0" dirty="0" smtClean="0">
                <a:solidFill>
                  <a:srgbClr val="404040"/>
                </a:solidFill>
                <a:latin typeface="Meiryo UI" panose="020B0604030504040204" pitchFamily="50" charset="-128"/>
                <a:ea typeface="Meiryo UI" panose="020B0604030504040204" pitchFamily="50" charset="-128"/>
              </a:rPr>
              <a:t>となっているため、</a:t>
            </a:r>
            <a:r>
              <a:rPr lang="en-US" altLang="ja-JP" sz="1200" kern="0" dirty="0" smtClean="0">
                <a:solidFill>
                  <a:srgbClr val="404040"/>
                </a:solidFill>
                <a:latin typeface="Meiryo UI" panose="020B0604030504040204" pitchFamily="50" charset="-128"/>
                <a:ea typeface="Meiryo UI" panose="020B0604030504040204" pitchFamily="50" charset="-128"/>
              </a:rPr>
              <a:t>1002</a:t>
            </a:r>
            <a:r>
              <a:rPr lang="ja-JP" altLang="en-US" sz="1200" kern="0" dirty="0" smtClean="0">
                <a:solidFill>
                  <a:srgbClr val="404040"/>
                </a:solidFill>
                <a:latin typeface="Meiryo UI" panose="020B0604030504040204" pitchFamily="50" charset="-128"/>
                <a:ea typeface="Meiryo UI" panose="020B0604030504040204" pitchFamily="50" charset="-128"/>
              </a:rPr>
              <a:t>は</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利活用不可である。</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35" name="線吹き出し 1 (枠付き) 34"/>
          <p:cNvSpPr/>
          <p:nvPr/>
        </p:nvSpPr>
        <p:spPr>
          <a:xfrm>
            <a:off x="7013700" y="3049346"/>
            <a:ext cx="2711414" cy="1748219"/>
          </a:xfrm>
          <a:prstGeom prst="borderCallout1">
            <a:avLst>
              <a:gd name="adj1" fmla="val 15584"/>
              <a:gd name="adj2" fmla="val -877"/>
              <a:gd name="adj3" fmla="val 72890"/>
              <a:gd name="adj4" fmla="val -2310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ファイル管理テーブル上の利活用</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不可である患者</a:t>
            </a:r>
            <a:r>
              <a:rPr lang="en-US" altLang="ja-JP" sz="1200" kern="0" dirty="0" smtClean="0">
                <a:solidFill>
                  <a:srgbClr val="404040"/>
                </a:solidFill>
                <a:latin typeface="Meiryo UI" panose="020B0604030504040204" pitchFamily="50" charset="-128"/>
                <a:ea typeface="Meiryo UI" panose="020B0604030504040204" pitchFamily="50" charset="-128"/>
              </a:rPr>
              <a:t>ID1002</a:t>
            </a:r>
            <a:r>
              <a:rPr lang="ja-JP" altLang="en-US" sz="1200" kern="0" dirty="0" smtClean="0">
                <a:solidFill>
                  <a:srgbClr val="404040"/>
                </a:solidFill>
                <a:latin typeface="Meiryo UI" panose="020B0604030504040204" pitchFamily="50" charset="-128"/>
                <a:ea typeface="Meiryo UI" panose="020B0604030504040204" pitchFamily="50" charset="-128"/>
              </a:rPr>
              <a:t>のステータス</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フラグを</a:t>
            </a:r>
            <a:r>
              <a:rPr lang="en-US" altLang="ja-JP" sz="1200" kern="0" dirty="0" smtClean="0">
                <a:solidFill>
                  <a:srgbClr val="404040"/>
                </a:solidFill>
                <a:latin typeface="Meiryo UI" panose="020B0604030504040204" pitchFamily="50" charset="-128"/>
                <a:ea typeface="Meiryo UI" panose="020B0604030504040204" pitchFamily="50" charset="-128"/>
              </a:rPr>
              <a:t>2</a:t>
            </a:r>
            <a:r>
              <a:rPr lang="ja-JP" altLang="en-US" sz="1200" kern="0" dirty="0" smtClean="0">
                <a:solidFill>
                  <a:srgbClr val="404040"/>
                </a:solidFill>
                <a:latin typeface="Meiryo UI" panose="020B0604030504040204" pitchFamily="50" charset="-128"/>
                <a:ea typeface="Meiryo UI" panose="020B0604030504040204" pitchFamily="50" charset="-128"/>
              </a:rPr>
              <a:t>（ファイル読込対象外）に更新する。そのうちステータスフラグが</a:t>
            </a:r>
            <a:r>
              <a:rPr lang="en-US" altLang="ja-JP" sz="1200" kern="0" dirty="0" smtClean="0">
                <a:solidFill>
                  <a:srgbClr val="404040"/>
                </a:solidFill>
                <a:latin typeface="Meiryo UI" panose="020B0604030504040204" pitchFamily="50" charset="-128"/>
                <a:ea typeface="Meiryo UI" panose="020B0604030504040204" pitchFamily="50" charset="-128"/>
              </a:rPr>
              <a:t>1</a:t>
            </a:r>
            <a:r>
              <a:rPr lang="ja-JP" altLang="en-US" sz="1200" kern="0" dirty="0" smtClean="0">
                <a:solidFill>
                  <a:srgbClr val="404040"/>
                </a:solidFill>
                <a:latin typeface="Meiryo UI" panose="020B0604030504040204" pitchFamily="50" charset="-128"/>
                <a:ea typeface="Meiryo UI" panose="020B0604030504040204" pitchFamily="50" charset="-128"/>
              </a:rPr>
              <a:t>（</a:t>
            </a:r>
            <a:r>
              <a:rPr lang="ja-JP" altLang="en-US" sz="1200" kern="0" dirty="0">
                <a:solidFill>
                  <a:srgbClr val="404040"/>
                </a:solidFill>
                <a:latin typeface="Meiryo UI" panose="020B0604030504040204" pitchFamily="50" charset="-128"/>
                <a:ea typeface="Meiryo UI" panose="020B0604030504040204" pitchFamily="50" charset="-128"/>
              </a:rPr>
              <a:t>ファイル</a:t>
            </a:r>
            <a:r>
              <a:rPr lang="ja-JP" altLang="en-US" sz="1200" kern="0" dirty="0" smtClean="0">
                <a:solidFill>
                  <a:srgbClr val="404040"/>
                </a:solidFill>
                <a:latin typeface="Meiryo UI" panose="020B0604030504040204" pitchFamily="50" charset="-128"/>
                <a:ea typeface="Meiryo UI" panose="020B0604030504040204" pitchFamily="50" charset="-128"/>
              </a:rPr>
              <a:t>読込済み）となっていたレコードは</a:t>
            </a: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a:solidFill>
                  <a:srgbClr val="404040"/>
                </a:solidFill>
                <a:latin typeface="Meiryo UI" panose="020B0604030504040204" pitchFamily="50" charset="-128"/>
                <a:ea typeface="Meiryo UI" panose="020B0604030504040204" pitchFamily="50" charset="-128"/>
              </a:rPr>
              <a:t>取込</a:t>
            </a:r>
            <a:r>
              <a:rPr lang="ja-JP" altLang="en-US" sz="1200" kern="0" dirty="0" smtClean="0">
                <a:solidFill>
                  <a:srgbClr val="404040"/>
                </a:solidFill>
                <a:latin typeface="Meiryo UI" panose="020B0604030504040204" pitchFamily="50" charset="-128"/>
                <a:ea typeface="Meiryo UI" panose="020B0604030504040204" pitchFamily="50" charset="-128"/>
              </a:rPr>
              <a:t>結果テーブルにもデータが存在するため、</a:t>
            </a: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個別取込結果削除対象テーブルに登録される。</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36" name="線吹き出し 1 (枠付き) 35"/>
          <p:cNvSpPr/>
          <p:nvPr/>
        </p:nvSpPr>
        <p:spPr>
          <a:xfrm>
            <a:off x="4721886" y="5558875"/>
            <a:ext cx="5003227" cy="891693"/>
          </a:xfrm>
          <a:prstGeom prst="borderCallout1">
            <a:avLst>
              <a:gd name="adj1" fmla="val 15584"/>
              <a:gd name="adj2" fmla="val -877"/>
              <a:gd name="adj3" fmla="val 11734"/>
              <a:gd name="adj4" fmla="val -941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kern="0" dirty="0" smtClean="0">
                <a:solidFill>
                  <a:srgbClr val="404040"/>
                </a:solidFill>
                <a:latin typeface="Meiryo UI" panose="020B0604030504040204" pitchFamily="50" charset="-128"/>
                <a:ea typeface="Meiryo UI" panose="020B0604030504040204" pitchFamily="50" charset="-128"/>
              </a:rPr>
              <a:t>患者</a:t>
            </a:r>
            <a:r>
              <a:rPr lang="en-US" altLang="ja-JP" sz="1200" kern="0" dirty="0" smtClean="0">
                <a:solidFill>
                  <a:srgbClr val="404040"/>
                </a:solidFill>
                <a:latin typeface="Meiryo UI" panose="020B0604030504040204" pitchFamily="50" charset="-128"/>
                <a:ea typeface="Meiryo UI" panose="020B0604030504040204" pitchFamily="50" charset="-128"/>
              </a:rPr>
              <a:t>ID1003</a:t>
            </a:r>
            <a:r>
              <a:rPr lang="ja-JP" altLang="en-US" sz="1200" kern="0" dirty="0" smtClean="0">
                <a:solidFill>
                  <a:srgbClr val="404040"/>
                </a:solidFill>
                <a:latin typeface="Meiryo UI" panose="020B0604030504040204" pitchFamily="50" charset="-128"/>
                <a:ea typeface="Meiryo UI" panose="020B0604030504040204" pitchFamily="50" charset="-128"/>
              </a:rPr>
              <a:t>は</a:t>
            </a:r>
            <a:r>
              <a:rPr lang="ja-JP" altLang="en-US" sz="1200" kern="0" dirty="0">
                <a:solidFill>
                  <a:srgbClr val="404040"/>
                </a:solidFill>
                <a:latin typeface="Meiryo UI" panose="020B0604030504040204" pitchFamily="50" charset="-128"/>
                <a:ea typeface="Meiryo UI" panose="020B0604030504040204" pitchFamily="50" charset="-128"/>
              </a:rPr>
              <a:t>利活用可能患者</a:t>
            </a:r>
            <a:r>
              <a:rPr lang="en-US" altLang="ja-JP" sz="1200" kern="0" dirty="0">
                <a:solidFill>
                  <a:srgbClr val="404040"/>
                </a:solidFill>
                <a:latin typeface="Meiryo UI" panose="020B0604030504040204" pitchFamily="50" charset="-128"/>
                <a:ea typeface="Meiryo UI" panose="020B0604030504040204" pitchFamily="50" charset="-128"/>
              </a:rPr>
              <a:t>ID</a:t>
            </a:r>
            <a:r>
              <a:rPr lang="ja-JP" altLang="en-US" sz="1200" kern="0" dirty="0" smtClean="0">
                <a:solidFill>
                  <a:srgbClr val="404040"/>
                </a:solidFill>
                <a:latin typeface="Meiryo UI" panose="020B0604030504040204" pitchFamily="50" charset="-128"/>
                <a:ea typeface="Meiryo UI" panose="020B0604030504040204" pitchFamily="50" charset="-128"/>
              </a:rPr>
              <a:t>テーブルに存在</a:t>
            </a:r>
            <a:r>
              <a:rPr lang="ja-JP" altLang="en-US" sz="1200" kern="0" dirty="0">
                <a:solidFill>
                  <a:srgbClr val="404040"/>
                </a:solidFill>
                <a:latin typeface="Meiryo UI" panose="020B0604030504040204" pitchFamily="50" charset="-128"/>
                <a:ea typeface="Meiryo UI" panose="020B0604030504040204" pitchFamily="50" charset="-128"/>
              </a:rPr>
              <a:t>する</a:t>
            </a:r>
            <a:r>
              <a:rPr lang="ja-JP" altLang="en-US" sz="1200" kern="0" dirty="0" smtClean="0">
                <a:solidFill>
                  <a:srgbClr val="404040"/>
                </a:solidFill>
                <a:latin typeface="Meiryo UI" panose="020B0604030504040204" pitchFamily="50" charset="-128"/>
                <a:ea typeface="Meiryo UI" panose="020B0604030504040204" pitchFamily="50" charset="-128"/>
              </a:rPr>
              <a:t>ため、ステータスフラグが</a:t>
            </a:r>
            <a:r>
              <a:rPr lang="en-US" altLang="ja-JP" sz="1200" kern="0" dirty="0" smtClean="0">
                <a:solidFill>
                  <a:srgbClr val="404040"/>
                </a:solidFill>
                <a:latin typeface="Meiryo UI" panose="020B0604030504040204" pitchFamily="50" charset="-128"/>
                <a:ea typeface="Meiryo UI" panose="020B0604030504040204" pitchFamily="50" charset="-128"/>
              </a:rPr>
              <a:t>2</a:t>
            </a:r>
            <a:r>
              <a:rPr lang="ja-JP" altLang="en-US" sz="1200" kern="0" dirty="0" smtClean="0">
                <a:solidFill>
                  <a:srgbClr val="404040"/>
                </a:solidFill>
                <a:latin typeface="Meiryo UI" panose="020B0604030504040204" pitchFamily="50" charset="-128"/>
                <a:ea typeface="Meiryo UI" panose="020B0604030504040204" pitchFamily="50" charset="-128"/>
              </a:rPr>
              <a:t>（ファイル読込対象外）のレコードは</a:t>
            </a:r>
            <a:r>
              <a:rPr lang="en-US" altLang="ja-JP" sz="1200" kern="0" dirty="0" smtClean="0">
                <a:solidFill>
                  <a:srgbClr val="404040"/>
                </a:solidFill>
                <a:latin typeface="Meiryo UI" panose="020B0604030504040204" pitchFamily="50" charset="-128"/>
                <a:ea typeface="Meiryo UI" panose="020B0604030504040204" pitchFamily="50" charset="-128"/>
              </a:rPr>
              <a:t>0</a:t>
            </a:r>
            <a:r>
              <a:rPr lang="ja-JP" altLang="en-US" sz="1200" kern="0" dirty="0" smtClean="0">
                <a:solidFill>
                  <a:srgbClr val="404040"/>
                </a:solidFill>
                <a:latin typeface="Meiryo UI" panose="020B0604030504040204" pitchFamily="50" charset="-128"/>
                <a:ea typeface="Meiryo UI" panose="020B0604030504040204" pitchFamily="50" charset="-128"/>
              </a:rPr>
              <a:t>（</a:t>
            </a:r>
            <a:r>
              <a:rPr lang="ja-JP" altLang="en-US" sz="1200" kern="0" dirty="0">
                <a:solidFill>
                  <a:srgbClr val="404040"/>
                </a:solidFill>
                <a:latin typeface="Meiryo UI" panose="020B0604030504040204" pitchFamily="50" charset="-128"/>
                <a:ea typeface="Meiryo UI" panose="020B0604030504040204" pitchFamily="50" charset="-128"/>
              </a:rPr>
              <a:t>ファイル</a:t>
            </a:r>
            <a:r>
              <a:rPr lang="ja-JP" altLang="en-US" sz="1200" kern="0" dirty="0" smtClean="0">
                <a:solidFill>
                  <a:srgbClr val="404040"/>
                </a:solidFill>
                <a:latin typeface="Meiryo UI" panose="020B0604030504040204" pitchFamily="50" charset="-128"/>
                <a:ea typeface="Meiryo UI" panose="020B0604030504040204" pitchFamily="50" charset="-128"/>
              </a:rPr>
              <a:t>読込未済）に更新することで対象の</a:t>
            </a: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ファイルが</a:t>
            </a: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ファイル読込処理で読込対象となる。</a:t>
            </a:r>
            <a:endParaRPr lang="en-US" altLang="ja-JP" sz="1200" kern="0" dirty="0">
              <a:solidFill>
                <a:srgbClr val="404040"/>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未通知から通知済みになった患者</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37" name="正方形/長方形 36"/>
          <p:cNvSpPr/>
          <p:nvPr/>
        </p:nvSpPr>
        <p:spPr>
          <a:xfrm>
            <a:off x="2198399" y="5593672"/>
            <a:ext cx="2057408" cy="181611"/>
          </a:xfrm>
          <a:prstGeom prst="rect">
            <a:avLst/>
          </a:prstGeom>
          <a:noFill/>
          <a:ln w="25400">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Tree>
    <p:extLst>
      <p:ext uri="{BB962C8B-B14F-4D97-AF65-F5344CB8AC3E}">
        <p14:creationId xmlns:p14="http://schemas.microsoft.com/office/powerpoint/2010/main" val="1725878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561093" y="1577157"/>
            <a:ext cx="4087173" cy="40686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en-US" altLang="zh-TW" sz="1800" b="1" dirty="0">
                <a:latin typeface="Meiryo UI" panose="020B0604030504040204" pitchFamily="50" charset="-128"/>
                <a:ea typeface="Meiryo UI" panose="020B0604030504040204" pitchFamily="50" charset="-128"/>
              </a:rPr>
              <a:t>MML</a:t>
            </a:r>
            <a:r>
              <a:rPr lang="zh-TW" altLang="en-US" sz="1800" b="1" dirty="0">
                <a:latin typeface="Meiryo UI" panose="020B0604030504040204" pitchFamily="50" charset="-128"/>
                <a:ea typeface="Meiryo UI" panose="020B0604030504040204" pitchFamily="50" charset="-128"/>
              </a:rPr>
              <a:t>個別取込認定領域</a:t>
            </a:r>
            <a:r>
              <a:rPr lang="zh-TW" altLang="en-US" sz="1800" b="1" dirty="0" smtClean="0">
                <a:latin typeface="Meiryo UI" panose="020B0604030504040204" pitchFamily="50" charset="-128"/>
                <a:ea typeface="Meiryo UI" panose="020B0604030504040204" pitchFamily="50" charset="-128"/>
              </a:rPr>
              <a:t>反映</a:t>
            </a:r>
            <a:r>
              <a:rPr lang="ja-JP" altLang="en-US" sz="1800" b="1" dirty="0">
                <a:latin typeface="Meiryo UI" panose="020B0604030504040204" pitchFamily="50" charset="-128"/>
                <a:ea typeface="Meiryo UI" panose="020B0604030504040204" pitchFamily="50" charset="-128"/>
              </a:rPr>
              <a:t>処理</a:t>
            </a:r>
            <a:r>
              <a:rPr lang="ja-JP" altLang="en-US" sz="1800" b="1" dirty="0" smtClean="0">
                <a:latin typeface="Meiryo UI" panose="020B0604030504040204" pitchFamily="50" charset="-128"/>
                <a:ea typeface="Meiryo UI" panose="020B0604030504040204" pitchFamily="50" charset="-128"/>
              </a:rPr>
              <a:t>でのデータ取込</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削除方法</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個別取込機能では受託領域に存在する</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個別取込管理テーブルと</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認定領域に存在する</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個別取込結果テーブルのデータが連動する設計となっている。</a:t>
            </a:r>
            <a:endParaRPr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個別取込管理</a:t>
            </a:r>
            <a:r>
              <a:rPr lang="ja-JP" altLang="en-US" dirty="0" smtClean="0">
                <a:latin typeface="Meiryo UI" panose="020B0604030504040204" pitchFamily="50" charset="-128"/>
                <a:ea typeface="Meiryo UI" panose="020B0604030504040204" pitchFamily="50" charset="-128"/>
              </a:rPr>
              <a:t>テーブルと</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個別取込結果</a:t>
            </a:r>
            <a:r>
              <a:rPr lang="ja-JP" altLang="en-US" dirty="0" smtClean="0">
                <a:latin typeface="Meiryo UI" panose="020B0604030504040204" pitchFamily="50" charset="-128"/>
                <a:ea typeface="Meiryo UI" panose="020B0604030504040204" pitchFamily="50" charset="-128"/>
              </a:rPr>
              <a:t>テーブルの概要は以下の通り。</a:t>
            </a:r>
            <a:endParaRPr lang="en-US" altLang="ja-JP"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flipH="1">
            <a:off x="5561092" y="1577158"/>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個別取込結果テーブル</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6" name="フローチャート: 磁気ディスク 15"/>
          <p:cNvSpPr/>
          <p:nvPr/>
        </p:nvSpPr>
        <p:spPr>
          <a:xfrm>
            <a:off x="6699045" y="1991423"/>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共通</a:t>
            </a:r>
            <a:endParaRPr kumimoji="1" lang="ja-JP" altLang="en-US" sz="1200" b="1" dirty="0">
              <a:solidFill>
                <a:schemeClr val="tx2">
                  <a:lumMod val="75000"/>
                  <a:lumOff val="25000"/>
                </a:schemeClr>
              </a:solidFill>
            </a:endParaRPr>
          </a:p>
        </p:txBody>
      </p:sp>
      <p:grpSp>
        <p:nvGrpSpPr>
          <p:cNvPr id="2" name="グループ化 1"/>
          <p:cNvGrpSpPr/>
          <p:nvPr/>
        </p:nvGrpSpPr>
        <p:grpSpPr>
          <a:xfrm>
            <a:off x="6694802" y="3526564"/>
            <a:ext cx="1273285" cy="764930"/>
            <a:chOff x="6800975" y="4122895"/>
            <a:chExt cx="1273285" cy="764930"/>
          </a:xfrm>
        </p:grpSpPr>
        <p:sp>
          <p:nvSpPr>
            <p:cNvPr id="21" name="フローチャート: 磁気ディスク 20"/>
            <p:cNvSpPr/>
            <p:nvPr/>
          </p:nvSpPr>
          <p:spPr>
            <a:xfrm>
              <a:off x="6969039" y="429095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20" name="フローチャート: 磁気ディスク 19"/>
            <p:cNvSpPr/>
            <p:nvPr/>
          </p:nvSpPr>
          <p:spPr>
            <a:xfrm>
              <a:off x="6885007" y="420692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17" name="フローチャート: 磁気ディスク 16"/>
            <p:cNvSpPr/>
            <p:nvPr/>
          </p:nvSpPr>
          <p:spPr>
            <a:xfrm>
              <a:off x="6800975" y="412289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pSp>
      <p:graphicFrame>
        <p:nvGraphicFramePr>
          <p:cNvPr id="18" name="表 17"/>
          <p:cNvGraphicFramePr>
            <a:graphicFrameLocks noGrp="1"/>
          </p:cNvGraphicFramePr>
          <p:nvPr>
            <p:extLst/>
          </p:nvPr>
        </p:nvGraphicFramePr>
        <p:xfrm>
          <a:off x="5734820" y="2686291"/>
          <a:ext cx="3739715" cy="689610"/>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792725">
                  <a:extLst>
                    <a:ext uri="{9D8B030D-6E8A-4147-A177-3AD203B41FA5}">
                      <a16:colId xmlns:a16="http://schemas.microsoft.com/office/drawing/2014/main" val="4204393858"/>
                    </a:ext>
                  </a:extLst>
                </a:gridCol>
                <a:gridCol w="210775">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UID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UID-1001-1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UID-1002-1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graphicFrame>
        <p:nvGraphicFramePr>
          <p:cNvPr id="19" name="表 18"/>
          <p:cNvGraphicFramePr>
            <a:graphicFrameLocks noGrp="1"/>
          </p:cNvGraphicFramePr>
          <p:nvPr>
            <p:extLst/>
          </p:nvPr>
        </p:nvGraphicFramePr>
        <p:xfrm>
          <a:off x="6118083" y="4394091"/>
          <a:ext cx="2973188" cy="689610"/>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3697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28" name="線吹き出し 1 (枠付き) 27"/>
          <p:cNvSpPr/>
          <p:nvPr/>
        </p:nvSpPr>
        <p:spPr>
          <a:xfrm>
            <a:off x="7887362" y="1506729"/>
            <a:ext cx="1925858" cy="860835"/>
          </a:xfrm>
          <a:prstGeom prst="borderCallout1">
            <a:avLst>
              <a:gd name="adj1" fmla="val 15584"/>
              <a:gd name="adj2" fmla="val -877"/>
              <a:gd name="adj3" fmla="val 73385"/>
              <a:gd name="adj4" fmla="val -2268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ファイルの全モジュール共通で存在する項目</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a:t>
            </a:r>
            <a:r>
              <a:rPr lang="en-US" altLang="ja-JP" sz="1200" kern="0" dirty="0" smtClean="0">
                <a:solidFill>
                  <a:srgbClr val="404040"/>
                </a:solidFill>
                <a:latin typeface="Meiryo UI" panose="020B0604030504040204" pitchFamily="50" charset="-128"/>
                <a:ea typeface="Meiryo UI" panose="020B0604030504040204" pitchFamily="50" charset="-128"/>
              </a:rPr>
              <a:t>UID</a:t>
            </a:r>
            <a:r>
              <a:rPr lang="ja-JP" altLang="en-US" sz="1200" kern="0" dirty="0" smtClean="0">
                <a:solidFill>
                  <a:srgbClr val="404040"/>
                </a:solidFill>
                <a:latin typeface="Meiryo UI" panose="020B0604030504040204" pitchFamily="50" charset="-128"/>
                <a:ea typeface="Meiryo UI" panose="020B0604030504040204" pitchFamily="50" charset="-128"/>
              </a:rPr>
              <a:t>、</a:t>
            </a:r>
            <a:r>
              <a:rPr lang="en-US" altLang="ja-JP" sz="1200" kern="0" dirty="0" smtClean="0">
                <a:solidFill>
                  <a:srgbClr val="404040"/>
                </a:solidFill>
                <a:latin typeface="Meiryo UI" panose="020B0604030504040204" pitchFamily="50" charset="-128"/>
                <a:ea typeface="Meiryo UI" panose="020B0604030504040204" pitchFamily="50" charset="-128"/>
              </a:rPr>
              <a:t>confirmDate</a:t>
            </a:r>
            <a:r>
              <a:rPr lang="ja-JP" altLang="en-US" sz="1200" kern="0" dirty="0" smtClean="0">
                <a:solidFill>
                  <a:srgbClr val="404040"/>
                </a:solidFill>
                <a:latin typeface="Meiryo UI" panose="020B0604030504040204" pitchFamily="50" charset="-128"/>
                <a:ea typeface="Meiryo UI" panose="020B0604030504040204" pitchFamily="50" charset="-128"/>
              </a:rPr>
              <a:t>）を</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管理</a:t>
            </a:r>
            <a:r>
              <a:rPr lang="ja-JP" altLang="en-US" sz="1200" kern="0" dirty="0">
                <a:solidFill>
                  <a:srgbClr val="404040"/>
                </a:solidFill>
                <a:latin typeface="Meiryo UI" panose="020B0604030504040204" pitchFamily="50" charset="-128"/>
                <a:ea typeface="Meiryo UI" panose="020B0604030504040204" pitchFamily="50" charset="-128"/>
              </a:rPr>
              <a:t>するテーブル。</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29" name="線吹き出し 1 (枠付き) 28"/>
          <p:cNvSpPr/>
          <p:nvPr/>
        </p:nvSpPr>
        <p:spPr>
          <a:xfrm>
            <a:off x="5341486" y="5721680"/>
            <a:ext cx="2715117" cy="550057"/>
          </a:xfrm>
          <a:prstGeom prst="borderCallout1">
            <a:avLst>
              <a:gd name="adj1" fmla="val -2237"/>
              <a:gd name="adj2" fmla="val 14587"/>
              <a:gd name="adj3" fmla="val -301302"/>
              <a:gd name="adj4" fmla="val 5203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ファイルの各モジュール固有の情報を</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格納する</a:t>
            </a:r>
            <a:r>
              <a:rPr lang="ja-JP" altLang="en-US" sz="1200" kern="0" dirty="0">
                <a:solidFill>
                  <a:srgbClr val="404040"/>
                </a:solidFill>
                <a:latin typeface="Meiryo UI" panose="020B0604030504040204" pitchFamily="50" charset="-128"/>
                <a:ea typeface="Meiryo UI" panose="020B0604030504040204" pitchFamily="50" charset="-128"/>
              </a:rPr>
              <a:t>テーブル。</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17944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参考資料</a:t>
            </a:r>
            <a:r>
              <a:rPr lang="en-US" altLang="ja-JP" dirty="0" smtClean="0">
                <a:latin typeface="Meiryo UI" panose="020B0604030504040204" pitchFamily="50" charset="-128"/>
                <a:ea typeface="Meiryo UI" panose="020B0604030504040204" pitchFamily="50" charset="-128"/>
              </a:rPr>
              <a:t>1】</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最終未通知有無確認結果</a:t>
            </a:r>
            <a:r>
              <a:rPr lang="ja-JP" altLang="en-US" dirty="0" smtClean="0">
                <a:latin typeface="Meiryo UI" panose="020B0604030504040204" pitchFamily="50" charset="-128"/>
                <a:ea typeface="Meiryo UI" panose="020B0604030504040204" pitchFamily="50" charset="-128"/>
              </a:rPr>
              <a:t>テーブルの</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データイメージ</a:t>
            </a:r>
            <a:endParaRPr kumimoji="1" lang="ja-JP" altLang="en-US" dirty="0"/>
          </a:p>
        </p:txBody>
      </p:sp>
    </p:spTree>
    <p:extLst>
      <p:ext uri="{BB962C8B-B14F-4D97-AF65-F5344CB8AC3E}">
        <p14:creationId xmlns:p14="http://schemas.microsoft.com/office/powerpoint/2010/main" val="3693304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zh-TW" altLang="en-US" sz="1800" b="1" dirty="0">
                <a:latin typeface="Meiryo UI" panose="020B0604030504040204" pitchFamily="50" charset="-128"/>
                <a:ea typeface="Meiryo UI" panose="020B0604030504040204" pitchFamily="50" charset="-128"/>
              </a:rPr>
              <a:t>最終未通知有無確認</a:t>
            </a:r>
            <a:r>
              <a:rPr lang="zh-TW" altLang="en-US" sz="1800" b="1" dirty="0" smtClean="0">
                <a:latin typeface="Meiryo UI" panose="020B0604030504040204" pitchFamily="50" charset="-128"/>
                <a:ea typeface="Meiryo UI" panose="020B0604030504040204" pitchFamily="50" charset="-128"/>
              </a:rPr>
              <a:t>結果</a:t>
            </a:r>
            <a:r>
              <a:rPr lang="ja-JP" altLang="en-US" sz="1800" b="1" dirty="0" smtClean="0">
                <a:latin typeface="Meiryo UI" panose="020B0604030504040204" pitchFamily="50" charset="-128"/>
                <a:ea typeface="Meiryo UI" panose="020B0604030504040204" pitchFamily="50" charset="-128"/>
              </a:rPr>
              <a:t>テーブルのデータ</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zh-TW" altLang="en-US" dirty="0">
                <a:latin typeface="Meiryo UI" panose="020B0604030504040204" pitchFamily="50" charset="-128"/>
                <a:ea typeface="Meiryo UI" panose="020B0604030504040204" pitchFamily="50" charset="-128"/>
              </a:rPr>
              <a:t>最終未通知有無確認</a:t>
            </a:r>
            <a:r>
              <a:rPr lang="zh-TW" altLang="en-US" dirty="0" smtClean="0">
                <a:latin typeface="Meiryo UI" panose="020B0604030504040204" pitchFamily="50" charset="-128"/>
                <a:ea typeface="Meiryo UI" panose="020B0604030504040204" pitchFamily="50" charset="-128"/>
              </a:rPr>
              <a:t>結果</a:t>
            </a:r>
            <a:r>
              <a:rPr lang="ja-JP" altLang="en-US" dirty="0" smtClean="0">
                <a:latin typeface="Meiryo UI" panose="020B0604030504040204" pitchFamily="50" charset="-128"/>
                <a:ea typeface="Meiryo UI" panose="020B0604030504040204" pitchFamily="50" charset="-128"/>
              </a:rPr>
              <a:t>テーブルは妥当性確認機能で作成される利用可能な患者であるか確認するために作成するためのテーブルであり、格納されるデータイメージは以下の通り。</a:t>
            </a:r>
            <a:endParaRPr lang="en-US" altLang="ja-JP" dirty="0" smtClean="0">
              <a:latin typeface="Meiryo UI" panose="020B0604030504040204" pitchFamily="50" charset="-128"/>
              <a:ea typeface="Meiryo UI" panose="020B0604030504040204" pitchFamily="50" charset="-128"/>
            </a:endParaRPr>
          </a:p>
        </p:txBody>
      </p:sp>
      <p:graphicFrame>
        <p:nvGraphicFramePr>
          <p:cNvPr id="84" name="表 83"/>
          <p:cNvGraphicFramePr>
            <a:graphicFrameLocks noGrp="1"/>
          </p:cNvGraphicFramePr>
          <p:nvPr>
            <p:extLst>
              <p:ext uri="{D42A27DB-BD31-4B8C-83A1-F6EECF244321}">
                <p14:modId xmlns:p14="http://schemas.microsoft.com/office/powerpoint/2010/main" val="3423360724"/>
              </p:ext>
            </p:extLst>
          </p:nvPr>
        </p:nvGraphicFramePr>
        <p:xfrm>
          <a:off x="1720881" y="2151350"/>
          <a:ext cx="4390286" cy="1186934"/>
        </p:xfrm>
        <a:graphic>
          <a:graphicData uri="http://schemas.openxmlformats.org/drawingml/2006/table">
            <a:tbl>
              <a:tblPr firstRow="1" bandRow="1">
                <a:tableStyleId>{5940675A-B579-460E-94D1-54222C63F5DA}</a:tableStyleId>
              </a:tblPr>
              <a:tblGrid>
                <a:gridCol w="929947">
                  <a:extLst>
                    <a:ext uri="{9D8B030D-6E8A-4147-A177-3AD203B41FA5}">
                      <a16:colId xmlns:a16="http://schemas.microsoft.com/office/drawing/2014/main" val="3526517613"/>
                    </a:ext>
                  </a:extLst>
                </a:gridCol>
                <a:gridCol w="943201">
                  <a:extLst>
                    <a:ext uri="{9D8B030D-6E8A-4147-A177-3AD203B41FA5}">
                      <a16:colId xmlns:a16="http://schemas.microsoft.com/office/drawing/2014/main" val="2046441632"/>
                    </a:ext>
                  </a:extLst>
                </a:gridCol>
                <a:gridCol w="705077">
                  <a:extLst>
                    <a:ext uri="{9D8B030D-6E8A-4147-A177-3AD203B41FA5}">
                      <a16:colId xmlns:a16="http://schemas.microsoft.com/office/drawing/2014/main" val="2737000041"/>
                    </a:ext>
                  </a:extLst>
                </a:gridCol>
                <a:gridCol w="940878">
                  <a:extLst>
                    <a:ext uri="{9D8B030D-6E8A-4147-A177-3AD203B41FA5}">
                      <a16:colId xmlns:a16="http://schemas.microsoft.com/office/drawing/2014/main" val="3459519942"/>
                    </a:ext>
                  </a:extLst>
                </a:gridCol>
                <a:gridCol w="871183">
                  <a:extLst>
                    <a:ext uri="{9D8B030D-6E8A-4147-A177-3AD203B41FA5}">
                      <a16:colId xmlns:a16="http://schemas.microsoft.com/office/drawing/2014/main" val="3437965867"/>
                    </a:ext>
                  </a:extLst>
                </a:gridCol>
              </a:tblGrid>
              <a:tr h="562373">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データ区分</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キー</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en-US" altLang="ja-JP" sz="1000" b="0" i="0" u="none" strike="noStrike" dirty="0" smtClean="0">
                          <a:solidFill>
                            <a:srgbClr val="000000"/>
                          </a:solidFill>
                          <a:effectLst/>
                          <a:latin typeface="Meiryo UI" panose="020B0604030504040204" pitchFamily="50" charset="-128"/>
                          <a:ea typeface="Meiryo UI" panose="020B0604030504040204" pitchFamily="50" charset="-128"/>
                        </a:rPr>
                        <a:t>ID0</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利活用フラグ</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208187">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110000001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dpc</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1111111111</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TRUE</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208187">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110000001</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1111111111</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TRUE</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771006814"/>
                  </a:ext>
                </a:extLst>
              </a:tr>
              <a:tr h="208187">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110000001</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2222222222</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TRUE</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137127513"/>
                  </a:ext>
                </a:extLst>
              </a:tr>
            </a:tbl>
          </a:graphicData>
        </a:graphic>
      </p:graphicFrame>
      <p:sp>
        <p:nvSpPr>
          <p:cNvPr id="85" name="正方形/長方形 84"/>
          <p:cNvSpPr/>
          <p:nvPr/>
        </p:nvSpPr>
        <p:spPr>
          <a:xfrm>
            <a:off x="3619394" y="2091619"/>
            <a:ext cx="687152" cy="1308532"/>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86" name="線吹き出し 1 (枠付き) 85"/>
          <p:cNvSpPr/>
          <p:nvPr/>
        </p:nvSpPr>
        <p:spPr>
          <a:xfrm>
            <a:off x="1920044" y="3963468"/>
            <a:ext cx="3014291" cy="1093562"/>
          </a:xfrm>
          <a:prstGeom prst="borderCallout1">
            <a:avLst>
              <a:gd name="adj1" fmla="val -3110"/>
              <a:gd name="adj2" fmla="val 11472"/>
              <a:gd name="adj3" fmla="val -48181"/>
              <a:gd name="adj4" fmla="val 5781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キー</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にはデータ区分に応じた患者</a:t>
            </a:r>
            <a:r>
              <a:rPr lang="ja-JP" altLang="en-US" sz="1200" dirty="0" smtClean="0">
                <a:solidFill>
                  <a:schemeClr val="tx1"/>
                </a:solidFill>
                <a:latin typeface="Meiryo UI" panose="020B0604030504040204" pitchFamily="50" charset="-128"/>
                <a:ea typeface="Meiryo UI" panose="020B0604030504040204" pitchFamily="50" charset="-128"/>
              </a:rPr>
              <a:t>の</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以下の通り格納される。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（例）</a:t>
            </a:r>
            <a:r>
              <a:rPr kumimoji="1" lang="en-US" altLang="ja-JP" sz="1200" dirty="0" smtClean="0">
                <a:solidFill>
                  <a:schemeClr val="tx1"/>
                </a:solidFill>
                <a:latin typeface="Meiryo UI" panose="020B0604030504040204" pitchFamily="50" charset="-128"/>
                <a:ea typeface="Meiryo UI" panose="020B0604030504040204" pitchFamily="50" charset="-128"/>
              </a:rPr>
              <a:t>dpc</a:t>
            </a:r>
            <a:r>
              <a:rPr lang="ja-JP" altLang="en-US" sz="1200" dirty="0" smtClean="0">
                <a:solidFill>
                  <a:schemeClr val="tx1"/>
                </a:solidFill>
                <a:latin typeface="Meiryo UI" panose="020B0604030504040204" pitchFamily="50" charset="-128"/>
                <a:ea typeface="Meiryo UI" panose="020B0604030504040204" pitchFamily="50" charset="-128"/>
              </a:rPr>
              <a:t>の場合は</a:t>
            </a:r>
            <a:r>
              <a:rPr kumimoji="1" lang="ja-JP" altLang="en-US" sz="1200" dirty="0" smtClean="0">
                <a:solidFill>
                  <a:schemeClr val="tx1"/>
                </a:solidFill>
                <a:latin typeface="Meiryo UI" panose="020B0604030504040204" pitchFamily="50" charset="-128"/>
                <a:ea typeface="Meiryo UI" panose="020B0604030504040204" pitchFamily="50" charset="-128"/>
              </a:rPr>
              <a:t>データ識別番号</a:t>
            </a:r>
          </a:p>
        </p:txBody>
      </p:sp>
      <p:sp>
        <p:nvSpPr>
          <p:cNvPr id="87" name="テキスト ボックス 86"/>
          <p:cNvSpPr txBox="1"/>
          <p:nvPr/>
        </p:nvSpPr>
        <p:spPr>
          <a:xfrm>
            <a:off x="1450435" y="1876886"/>
            <a:ext cx="2361544" cy="276999"/>
          </a:xfrm>
          <a:prstGeom prst="rect">
            <a:avLst/>
          </a:prstGeom>
          <a:noFill/>
        </p:spPr>
        <p:txBody>
          <a:bodyPr wrap="none" rtlCol="0">
            <a:spAutoFit/>
          </a:bodyPr>
          <a:lstStyle/>
          <a:p>
            <a:r>
              <a:rPr lang="zh-TW" altLang="en-US" sz="1200" u="sng" dirty="0">
                <a:latin typeface="Meiryo UI" panose="020B0604030504040204" pitchFamily="50" charset="-128"/>
                <a:ea typeface="Meiryo UI" panose="020B0604030504040204" pitchFamily="50" charset="-128"/>
              </a:rPr>
              <a:t>最終未通知有無確認結果</a:t>
            </a:r>
            <a:r>
              <a:rPr kumimoji="1" lang="ja-JP" altLang="en-US" sz="1200" u="sng" dirty="0" smtClean="0">
                <a:latin typeface="Meiryo UI" panose="020B0604030504040204" pitchFamily="50" charset="-128"/>
                <a:ea typeface="Meiryo UI" panose="020B0604030504040204" pitchFamily="50" charset="-128"/>
              </a:rPr>
              <a:t>テーブル</a:t>
            </a:r>
            <a:endParaRPr kumimoji="1" lang="ja-JP" altLang="en-US" sz="1200" u="sng" dirty="0">
              <a:latin typeface="Meiryo UI" panose="020B0604030504040204" pitchFamily="50" charset="-128"/>
              <a:ea typeface="Meiryo UI" panose="020B0604030504040204" pitchFamily="50" charset="-128"/>
            </a:endParaRPr>
          </a:p>
        </p:txBody>
      </p:sp>
      <p:sp>
        <p:nvSpPr>
          <p:cNvPr id="16" name="正方形/長方形 15"/>
          <p:cNvSpPr/>
          <p:nvPr/>
        </p:nvSpPr>
        <p:spPr>
          <a:xfrm>
            <a:off x="5221749" y="2091619"/>
            <a:ext cx="889417" cy="1308532"/>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7" name="線吹き出し 1 (枠付き) 16"/>
          <p:cNvSpPr/>
          <p:nvPr/>
        </p:nvSpPr>
        <p:spPr>
          <a:xfrm>
            <a:off x="5180730" y="3963468"/>
            <a:ext cx="3014291" cy="1093562"/>
          </a:xfrm>
          <a:prstGeom prst="borderCallout1">
            <a:avLst>
              <a:gd name="adj1" fmla="val -3110"/>
              <a:gd name="adj2" fmla="val 11472"/>
              <a:gd name="adj3" fmla="val -48351"/>
              <a:gd name="adj4" fmla="val 2299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未通知患者であるか取込年月と診療年月から判定を行った結果が格納される。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　</a:t>
            </a:r>
            <a:r>
              <a:rPr kumimoji="1" lang="en-US" altLang="ja-JP" sz="1200" dirty="0" smtClean="0">
                <a:solidFill>
                  <a:schemeClr val="tx1"/>
                </a:solidFill>
                <a:latin typeface="Meiryo UI" panose="020B0604030504040204" pitchFamily="50" charset="-128"/>
                <a:ea typeface="Meiryo UI" panose="020B0604030504040204" pitchFamily="50" charset="-128"/>
              </a:rPr>
              <a:t>TRUE</a:t>
            </a:r>
            <a:r>
              <a:rPr kumimoji="1" lang="ja-JP" altLang="en-US" sz="1200" dirty="0" smtClean="0">
                <a:solidFill>
                  <a:schemeClr val="tx1"/>
                </a:solidFill>
                <a:latin typeface="Meiryo UI" panose="020B0604030504040204" pitchFamily="50" charset="-128"/>
                <a:ea typeface="Meiryo UI" panose="020B0604030504040204" pitchFamily="50" charset="-128"/>
              </a:rPr>
              <a:t>→未通知患者ではない</a:t>
            </a:r>
            <a:endParaRPr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　</a:t>
            </a:r>
            <a:r>
              <a:rPr kumimoji="1" lang="en-US" altLang="ja-JP" sz="1200" dirty="0" smtClean="0">
                <a:solidFill>
                  <a:schemeClr val="tx1"/>
                </a:solidFill>
                <a:latin typeface="Meiryo UI" panose="020B0604030504040204" pitchFamily="50" charset="-128"/>
                <a:ea typeface="Meiryo UI" panose="020B0604030504040204" pitchFamily="50" charset="-128"/>
              </a:rPr>
              <a:t>FALSE</a:t>
            </a:r>
            <a:r>
              <a:rPr kumimoji="1" lang="ja-JP" altLang="en-US" sz="1200" dirty="0" smtClean="0">
                <a:solidFill>
                  <a:schemeClr val="tx1"/>
                </a:solidFill>
                <a:latin typeface="Meiryo UI" panose="020B0604030504040204" pitchFamily="50" charset="-128"/>
                <a:ea typeface="Meiryo UI" panose="020B0604030504040204" pitchFamily="50" charset="-128"/>
              </a:rPr>
              <a:t>→未通知患者</a:t>
            </a:r>
          </a:p>
        </p:txBody>
      </p:sp>
    </p:spTree>
    <p:extLst>
      <p:ext uri="{BB962C8B-B14F-4D97-AF65-F5344CB8AC3E}">
        <p14:creationId xmlns:p14="http://schemas.microsoft.com/office/powerpoint/2010/main" val="3283537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参考</a:t>
            </a:r>
            <a:r>
              <a:rPr lang="ja-JP" altLang="en-US" dirty="0" smtClean="0">
                <a:latin typeface="Meiryo UI" panose="020B0604030504040204" pitchFamily="50" charset="-128"/>
                <a:ea typeface="Meiryo UI" panose="020B0604030504040204" pitchFamily="50" charset="-128"/>
              </a:rPr>
              <a:t>資料</a:t>
            </a:r>
            <a:r>
              <a:rPr lang="en-US" altLang="ja-JP" dirty="0" smtClean="0">
                <a:latin typeface="Meiryo UI" panose="020B0604030504040204" pitchFamily="50" charset="-128"/>
                <a:ea typeface="Meiryo UI" panose="020B0604030504040204" pitchFamily="50" charset="-128"/>
              </a:rPr>
              <a:t>2】</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エラー患者情報データ作成処理</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改修前の仕様説明</a:t>
            </a:r>
            <a:endParaRPr kumimoji="1" lang="ja-JP" altLang="en-US" dirty="0"/>
          </a:p>
        </p:txBody>
      </p:sp>
    </p:spTree>
    <p:extLst>
      <p:ext uri="{BB962C8B-B14F-4D97-AF65-F5344CB8AC3E}">
        <p14:creationId xmlns:p14="http://schemas.microsoft.com/office/powerpoint/2010/main" val="2250004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611729" y="1886485"/>
            <a:ext cx="6622256" cy="451485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データマート作成機能の全体像</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データマート作成機能では、まず二次利用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から分析に必要な断面を固定化するために、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テーブルを作成している。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そして二次利用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テーブルから患者情報データマートを作成し、その情報および</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個別取込結果テーブルやマスタテーブルを参照して、目的別データマートを作成している。</a:t>
            </a:r>
            <a:endParaRPr lang="en-US" altLang="ja-JP" dirty="0" smtClean="0">
              <a:latin typeface="Meiryo UI" panose="020B0604030504040204" pitchFamily="50" charset="-128"/>
              <a:ea typeface="Meiryo UI" panose="020B0604030504040204" pitchFamily="50" charset="-128"/>
            </a:endParaRPr>
          </a:p>
        </p:txBody>
      </p:sp>
      <p:sp>
        <p:nvSpPr>
          <p:cNvPr id="9" name="線吹き出し 1 (枠付き) 8"/>
          <p:cNvSpPr/>
          <p:nvPr/>
        </p:nvSpPr>
        <p:spPr>
          <a:xfrm>
            <a:off x="2902056" y="5073930"/>
            <a:ext cx="3880054" cy="866647"/>
          </a:xfrm>
          <a:prstGeom prst="borderCallout1">
            <a:avLst>
              <a:gd name="adj1" fmla="val -232"/>
              <a:gd name="adj2" fmla="val 2749"/>
              <a:gd name="adj3" fmla="val -92679"/>
              <a:gd name="adj4" fmla="val 3837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2.</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患者情報データマート作成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二次利用</a:t>
            </a:r>
            <a:r>
              <a:rPr lang="en-US" altLang="ja-JP" sz="1100" dirty="0" smtClean="0">
                <a:solidFill>
                  <a:sysClr val="windowText" lastClr="000000"/>
                </a:solidFill>
                <a:latin typeface="Meiryo UI" panose="020B0604030504040204" pitchFamily="50" charset="-128"/>
                <a:ea typeface="Meiryo UI" panose="020B0604030504040204" pitchFamily="50" charset="-128"/>
              </a:rPr>
              <a:t>DB(</a:t>
            </a:r>
            <a:r>
              <a:rPr lang="ja-JP" altLang="en-US" sz="1100" dirty="0" smtClean="0">
                <a:solidFill>
                  <a:sysClr val="windowText" lastClr="000000"/>
                </a:solidFill>
                <a:latin typeface="Meiryo UI" panose="020B0604030504040204" pitchFamily="50" charset="-128"/>
                <a:ea typeface="Meiryo UI" panose="020B0604030504040204" pitchFamily="50" charset="-128"/>
              </a:rPr>
              <a:t>断面</a:t>
            </a:r>
            <a:r>
              <a:rPr lang="en-US" altLang="ja-JP" sz="1100" dirty="0" smtClean="0">
                <a:solidFill>
                  <a:sysClr val="windowText" lastClr="000000"/>
                </a:solidFill>
                <a:latin typeface="Meiryo UI" panose="020B0604030504040204" pitchFamily="50" charset="-128"/>
                <a:ea typeface="Meiryo UI" panose="020B0604030504040204" pitchFamily="50" charset="-128"/>
              </a:rPr>
              <a:t>)</a:t>
            </a:r>
            <a:r>
              <a:rPr lang="ja-JP" altLang="en-US" sz="1100" dirty="0" smtClean="0">
                <a:solidFill>
                  <a:sysClr val="windowText" lastClr="000000"/>
                </a:solidFill>
                <a:latin typeface="Meiryo UI" panose="020B0604030504040204" pitchFamily="50" charset="-128"/>
                <a:ea typeface="Meiryo UI" panose="020B0604030504040204" pitchFamily="50" charset="-128"/>
              </a:rPr>
              <a:t>に登録されている患者情報を集約する。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a:t>
            </a:r>
            <a:r>
              <a:rPr lang="en-US" altLang="ja-JP" sz="1100" dirty="0" smtClean="0">
                <a:solidFill>
                  <a:sysClr val="windowText" lastClr="000000"/>
                </a:solidFill>
                <a:latin typeface="Meiryo UI" panose="020B0604030504040204" pitchFamily="50" charset="-128"/>
                <a:ea typeface="Meiryo UI" panose="020B0604030504040204" pitchFamily="50" charset="-128"/>
              </a:rPr>
              <a:t>DPC/</a:t>
            </a:r>
            <a:r>
              <a:rPr lang="ja-JP" altLang="en-US" sz="1100" dirty="0" smtClean="0">
                <a:solidFill>
                  <a:sysClr val="windowText" lastClr="000000"/>
                </a:solidFill>
                <a:latin typeface="Meiryo UI" panose="020B0604030504040204" pitchFamily="50" charset="-128"/>
                <a:ea typeface="Meiryo UI" panose="020B0604030504040204" pitchFamily="50" charset="-128"/>
              </a:rPr>
              <a:t>レセプト</a:t>
            </a:r>
            <a:r>
              <a:rPr lang="en-US" altLang="ja-JP" sz="1100" dirty="0" smtClean="0">
                <a:solidFill>
                  <a:sysClr val="windowText" lastClr="000000"/>
                </a:solidFill>
                <a:latin typeface="Meiryo UI" panose="020B0604030504040204" pitchFamily="50" charset="-128"/>
                <a:ea typeface="Meiryo UI" panose="020B0604030504040204" pitchFamily="50" charset="-128"/>
              </a:rPr>
              <a:t>/MML</a:t>
            </a:r>
            <a:r>
              <a:rPr lang="ja-JP" altLang="en-US" sz="1100" dirty="0" smtClean="0">
                <a:solidFill>
                  <a:sysClr val="windowText" lastClr="000000"/>
                </a:solidFill>
                <a:latin typeface="Meiryo UI" panose="020B0604030504040204" pitchFamily="50" charset="-128"/>
                <a:ea typeface="Meiryo UI" panose="020B0604030504040204" pitchFamily="50" charset="-128"/>
              </a:rPr>
              <a:t>の患者</a:t>
            </a:r>
            <a:r>
              <a:rPr lang="en-US" altLang="ja-JP" sz="1100" dirty="0" smtClean="0">
                <a:solidFill>
                  <a:sysClr val="windowText" lastClr="000000"/>
                </a:solidFill>
                <a:latin typeface="Meiryo UI" panose="020B0604030504040204" pitchFamily="50" charset="-128"/>
                <a:ea typeface="Meiryo UI" panose="020B0604030504040204" pitchFamily="50" charset="-128"/>
              </a:rPr>
              <a:t>ID</a:t>
            </a:r>
            <a:r>
              <a:rPr lang="ja-JP" altLang="en-US" sz="1100" dirty="0" smtClean="0">
                <a:solidFill>
                  <a:sysClr val="windowText" lastClr="000000"/>
                </a:solidFill>
                <a:latin typeface="Meiryo UI" panose="020B0604030504040204" pitchFamily="50" charset="-128"/>
                <a:ea typeface="Meiryo UI" panose="020B0604030504040204" pitchFamily="50" charset="-128"/>
              </a:rPr>
              <a:t>を紐付けたテーブルを作成する。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エラー患者の情報を集約したエラー患者データテーブルを作成する。</a:t>
            </a:r>
            <a:endParaRPr lang="en-US" altLang="ja-JP" sz="1200" dirty="0" smtClean="0">
              <a:solidFill>
                <a:schemeClr val="tx1"/>
              </a:solidFill>
            </a:endParaRPr>
          </a:p>
        </p:txBody>
      </p:sp>
      <p:sp>
        <p:nvSpPr>
          <p:cNvPr id="11" name="正方形/長方形 10"/>
          <p:cNvSpPr/>
          <p:nvPr/>
        </p:nvSpPr>
        <p:spPr>
          <a:xfrm>
            <a:off x="3427195" y="1938407"/>
            <a:ext cx="4707172" cy="306065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61EBE4BB-1024-673B-5C0D-CC916CF06357}"/>
              </a:ext>
            </a:extLst>
          </p:cNvPr>
          <p:cNvSpPr/>
          <p:nvPr/>
        </p:nvSpPr>
        <p:spPr>
          <a:xfrm>
            <a:off x="4842083" y="1759777"/>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10" name="線吹き出し 1 (枠付き) 9"/>
          <p:cNvSpPr/>
          <p:nvPr/>
        </p:nvSpPr>
        <p:spPr>
          <a:xfrm>
            <a:off x="6985900" y="2956021"/>
            <a:ext cx="2496171" cy="1338384"/>
          </a:xfrm>
          <a:prstGeom prst="borderCallout1">
            <a:avLst>
              <a:gd name="adj1" fmla="val -1420"/>
              <a:gd name="adj2" fmla="val 7380"/>
              <a:gd name="adj3" fmla="val -22881"/>
              <a:gd name="adj4" fmla="val 269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3.</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目的別データマート作成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疾患別、処方別などの目的別のデータマートに集約する。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目的別のデータマートを</a:t>
            </a:r>
            <a:r>
              <a:rPr lang="en-US" altLang="ja-JP" sz="1100" dirty="0" smtClean="0">
                <a:solidFill>
                  <a:sysClr val="windowText" lastClr="000000"/>
                </a:solidFill>
                <a:latin typeface="Meiryo UI" panose="020B0604030504040204" pitchFamily="50" charset="-128"/>
                <a:ea typeface="Meiryo UI" panose="020B0604030504040204" pitchFamily="50" charset="-128"/>
              </a:rPr>
              <a:t>ICD10</a:t>
            </a:r>
            <a:r>
              <a:rPr lang="ja-JP" altLang="en-US" sz="1100" dirty="0" smtClean="0">
                <a:solidFill>
                  <a:sysClr val="windowText" lastClr="000000"/>
                </a:solidFill>
                <a:latin typeface="Meiryo UI" panose="020B0604030504040204" pitchFamily="50" charset="-128"/>
                <a:ea typeface="Meiryo UI" panose="020B0604030504040204" pitchFamily="50" charset="-128"/>
              </a:rPr>
              <a:t>分類別や薬効分類別など集計してサンプル数帳票を作成する。</a:t>
            </a:r>
            <a:endParaRPr lang="en-US" altLang="ja-JP" sz="1200" dirty="0" smtClean="0">
              <a:solidFill>
                <a:schemeClr val="tx1"/>
              </a:solidFill>
            </a:endParaRPr>
          </a:p>
        </p:txBody>
      </p:sp>
      <p:sp>
        <p:nvSpPr>
          <p:cNvPr id="7" name="線吹き出し 1 (枠付き) 6"/>
          <p:cNvSpPr/>
          <p:nvPr/>
        </p:nvSpPr>
        <p:spPr>
          <a:xfrm>
            <a:off x="342089" y="2663465"/>
            <a:ext cx="2918915" cy="744821"/>
          </a:xfrm>
          <a:prstGeom prst="borderCallout1">
            <a:avLst>
              <a:gd name="adj1" fmla="val 9274"/>
              <a:gd name="adj2" fmla="val 100543"/>
              <a:gd name="adj3" fmla="val -42218"/>
              <a:gd name="adj4" fmla="val 11946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1.</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二次利用</a:t>
            </a:r>
            <a:r>
              <a:rPr lang="en-US" altLang="ja-JP" sz="1100" u="sng" dirty="0" smtClean="0">
                <a:solidFill>
                  <a:sysClr val="windowText" lastClr="000000"/>
                </a:solidFill>
                <a:latin typeface="Meiryo UI" panose="020B0604030504040204" pitchFamily="50" charset="-128"/>
                <a:ea typeface="Meiryo UI" panose="020B0604030504040204" pitchFamily="50" charset="-128"/>
              </a:rPr>
              <a:t>DB(</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断面</a:t>
            </a:r>
            <a:r>
              <a:rPr lang="en-US" altLang="ja-JP" sz="1100" u="sng" dirty="0" smtClean="0">
                <a:solidFill>
                  <a:sysClr val="windowText" lastClr="000000"/>
                </a:solidFill>
                <a:latin typeface="Meiryo UI" panose="020B0604030504040204" pitchFamily="50" charset="-128"/>
                <a:ea typeface="Meiryo UI" panose="020B0604030504040204" pitchFamily="50" charset="-128"/>
              </a:rPr>
              <a:t>)</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a:t>
            </a:r>
            <a:r>
              <a:rPr lang="ja-JP" altLang="en-US" sz="1100" dirty="0">
                <a:solidFill>
                  <a:sysClr val="windowText" lastClr="000000"/>
                </a:solidFill>
                <a:latin typeface="Meiryo UI" panose="020B0604030504040204" pitchFamily="50" charset="-128"/>
                <a:ea typeface="Meiryo UI" panose="020B0604030504040204" pitchFamily="50" charset="-128"/>
              </a:rPr>
              <a:t>分析に必要なデータの断面を固定化するために、二次利用</a:t>
            </a:r>
            <a:r>
              <a:rPr lang="en-US" altLang="ja-JP" sz="1100" dirty="0">
                <a:solidFill>
                  <a:sysClr val="windowText" lastClr="000000"/>
                </a:solidFill>
                <a:latin typeface="Meiryo UI" panose="020B0604030504040204" pitchFamily="50" charset="-128"/>
                <a:ea typeface="Meiryo UI" panose="020B0604030504040204" pitchFamily="50" charset="-128"/>
              </a:rPr>
              <a:t>DB</a:t>
            </a:r>
            <a:r>
              <a:rPr lang="ja-JP" altLang="en-US" sz="1100" dirty="0">
                <a:solidFill>
                  <a:sysClr val="windowText" lastClr="000000"/>
                </a:solidFill>
                <a:latin typeface="Meiryo UI" panose="020B0604030504040204" pitchFamily="50" charset="-128"/>
                <a:ea typeface="Meiryo UI" panose="020B0604030504040204" pitchFamily="50" charset="-128"/>
              </a:rPr>
              <a:t>の断面</a:t>
            </a:r>
            <a:r>
              <a:rPr lang="ja-JP" altLang="en-US" sz="1100" dirty="0" smtClean="0">
                <a:solidFill>
                  <a:sysClr val="windowText" lastClr="000000"/>
                </a:solidFill>
                <a:latin typeface="Meiryo UI" panose="020B0604030504040204" pitchFamily="50" charset="-128"/>
                <a:ea typeface="Meiryo UI" panose="020B0604030504040204" pitchFamily="50" charset="-128"/>
              </a:rPr>
              <a:t>を作成する。</a:t>
            </a:r>
            <a:endParaRPr lang="en-US" altLang="ja-JP" sz="1200" dirty="0" smtClean="0">
              <a:solidFill>
                <a:schemeClr val="tx1"/>
              </a:solidFill>
            </a:endParaRPr>
          </a:p>
        </p:txBody>
      </p:sp>
    </p:spTree>
    <p:extLst>
      <p:ext uri="{BB962C8B-B14F-4D97-AF65-F5344CB8AC3E}">
        <p14:creationId xmlns:p14="http://schemas.microsoft.com/office/powerpoint/2010/main" val="837608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29218" y="2860896"/>
            <a:ext cx="8829675" cy="321945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分割による対応　</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エラー患者データ作成処理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患者情報データマートに属するエラー患者情報の作成フローとデータ内容は以下の通り。</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後続のデータマート作成時にエラー患者データに登録されている患者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を除外している。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これ</a:t>
            </a:r>
            <a:r>
              <a:rPr lang="ja-JP" altLang="en-US" dirty="0">
                <a:latin typeface="Meiryo UI" panose="020B0604030504040204" pitchFamily="50" charset="-128"/>
                <a:ea typeface="Meiryo UI" panose="020B0604030504040204" pitchFamily="50" charset="-128"/>
              </a:rPr>
              <a:t>は</a:t>
            </a:r>
            <a:r>
              <a:rPr lang="ja-JP" altLang="en-US" dirty="0" smtClean="0">
                <a:solidFill>
                  <a:schemeClr val="tx2">
                    <a:lumMod val="75000"/>
                    <a:lumOff val="25000"/>
                  </a:schemeClr>
                </a:solidFill>
                <a:latin typeface="Meiryo UI" panose="020B0604030504040204" pitchFamily="50" charset="-128"/>
                <a:ea typeface="Meiryo UI" panose="020B0604030504040204" pitchFamily="50" charset="-128"/>
              </a:rPr>
              <a:t>データ取込時に問題のあった患者のデータは欠落の可能性がある</a:t>
            </a:r>
            <a:r>
              <a:rPr lang="ja-JP" altLang="en-US" dirty="0" smtClean="0">
                <a:latin typeface="Meiryo UI" panose="020B0604030504040204" pitchFamily="50" charset="-128"/>
                <a:ea typeface="Meiryo UI" panose="020B0604030504040204" pitchFamily="50" charset="-128"/>
              </a:rPr>
              <a:t>ため、</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データ提供の対象外とする</a:t>
            </a:r>
            <a:r>
              <a:rPr lang="ja-JP" altLang="en-US" dirty="0">
                <a:latin typeface="Meiryo UI" panose="020B0604030504040204" pitchFamily="50" charset="-128"/>
                <a:ea typeface="Meiryo UI" panose="020B0604030504040204" pitchFamily="50" charset="-128"/>
              </a:rPr>
              <a:t>こと</a:t>
            </a:r>
            <a:r>
              <a:rPr lang="ja-JP" altLang="en-US" dirty="0" smtClean="0">
                <a:latin typeface="Meiryo UI" panose="020B0604030504040204" pitchFamily="50" charset="-128"/>
                <a:ea typeface="Meiryo UI" panose="020B0604030504040204" pitchFamily="50" charset="-128"/>
              </a:rPr>
              <a:t>を目的に実装している。</a:t>
            </a:r>
            <a:endParaRPr lang="en-US" altLang="ja-JP" dirty="0" smtClean="0">
              <a:latin typeface="Meiryo UI" panose="020B0604030504040204" pitchFamily="50" charset="-128"/>
              <a:ea typeface="Meiryo UI" panose="020B0604030504040204" pitchFamily="50" charset="-128"/>
            </a:endParaRPr>
          </a:p>
        </p:txBody>
      </p:sp>
      <p:sp>
        <p:nvSpPr>
          <p:cNvPr id="17" name="線吹き出し 1 (枠付き) 16"/>
          <p:cNvSpPr/>
          <p:nvPr/>
        </p:nvSpPr>
        <p:spPr>
          <a:xfrm>
            <a:off x="203689" y="4898949"/>
            <a:ext cx="2004052" cy="1098090"/>
          </a:xfrm>
          <a:prstGeom prst="borderCallout1">
            <a:avLst>
              <a:gd name="adj1" fmla="val -113"/>
              <a:gd name="adj2" fmla="val 19758"/>
              <a:gd name="adj3" fmla="val -46436"/>
              <a:gd name="adj4" fmla="val 7384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データ取込処理（二次利用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の作成処理）中にエラーが発生した患者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の情報が格納されたテーブル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652783" y="3564772"/>
            <a:ext cx="1444224" cy="988080"/>
          </a:xfrm>
          <a:prstGeom prst="rect">
            <a:avLst/>
          </a:prstGeom>
          <a:noFill/>
          <a:ln w="25400">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61EBE4BB-1024-673B-5C0D-CC916CF06357}"/>
              </a:ext>
            </a:extLst>
          </p:cNvPr>
          <p:cNvSpPr/>
          <p:nvPr/>
        </p:nvSpPr>
        <p:spPr>
          <a:xfrm>
            <a:off x="798582" y="3340617"/>
            <a:ext cx="115262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受託領域</a:t>
            </a:r>
            <a:endParaRPr kumimoji="1" lang="ja-JP" altLang="en-US" sz="1200" dirty="0">
              <a:solidFill>
                <a:schemeClr val="tx2">
                  <a:lumMod val="75000"/>
                  <a:lumOff val="25000"/>
                </a:schemeClr>
              </a:solidFill>
            </a:endParaRPr>
          </a:p>
        </p:txBody>
      </p:sp>
      <p:sp>
        <p:nvSpPr>
          <p:cNvPr id="24" name="正方形/長方形 23"/>
          <p:cNvSpPr/>
          <p:nvPr/>
        </p:nvSpPr>
        <p:spPr>
          <a:xfrm>
            <a:off x="2025288" y="2978053"/>
            <a:ext cx="2335323" cy="98808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6" name="線吹き出し 1 (枠付き) 25"/>
          <p:cNvSpPr/>
          <p:nvPr/>
        </p:nvSpPr>
        <p:spPr>
          <a:xfrm>
            <a:off x="5410844" y="4718675"/>
            <a:ext cx="2004052" cy="1098090"/>
          </a:xfrm>
          <a:prstGeom prst="borderCallout1">
            <a:avLst>
              <a:gd name="adj1" fmla="val -113"/>
              <a:gd name="adj2" fmla="val 19758"/>
              <a:gd name="adj3" fmla="val -35933"/>
              <a:gd name="adj4" fmla="val 10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利用不可となった患者以外でエラーログに出力された患者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の一覧を格納するテーブル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7" name="線吹き出し 1 (枠付き) 26"/>
          <p:cNvSpPr/>
          <p:nvPr/>
        </p:nvSpPr>
        <p:spPr>
          <a:xfrm>
            <a:off x="7680369" y="4718675"/>
            <a:ext cx="2004052" cy="1098090"/>
          </a:xfrm>
          <a:prstGeom prst="borderCallout1">
            <a:avLst>
              <a:gd name="adj1" fmla="val -113"/>
              <a:gd name="adj2" fmla="val 19758"/>
              <a:gd name="adj3" fmla="val -40434"/>
              <a:gd name="adj4" fmla="val 2533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エラー患者履歴に存在する患者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に紐づく患者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全てを格納するテーブル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2" name="線吹き出し 1 (枠付き) 11"/>
          <p:cNvSpPr/>
          <p:nvPr/>
        </p:nvSpPr>
        <p:spPr>
          <a:xfrm>
            <a:off x="4051344" y="2142101"/>
            <a:ext cx="3915864" cy="602272"/>
          </a:xfrm>
          <a:prstGeom prst="borderCallout1">
            <a:avLst>
              <a:gd name="adj1" fmla="val 12102"/>
              <a:gd name="adj2" fmla="val -1844"/>
              <a:gd name="adj3" fmla="val 148824"/>
              <a:gd name="adj4" fmla="val -1006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受託領域</a:t>
            </a:r>
            <a:r>
              <a:rPr lang="ja-JP" altLang="en-US" sz="1200" dirty="0" smtClean="0">
                <a:solidFill>
                  <a:srgbClr val="FF0000"/>
                </a:solidFill>
                <a:latin typeface="Meiryo UI" panose="020B0604030504040204" pitchFamily="50" charset="-128"/>
                <a:ea typeface="Meiryo UI" panose="020B0604030504040204" pitchFamily="50" charset="-128"/>
              </a:rPr>
              <a:t>から認定領域へ患者情報を連携する処理のため、</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二次</a:t>
            </a:r>
            <a:r>
              <a:rPr lang="ja-JP" altLang="en-US" sz="1200" dirty="0" smtClean="0">
                <a:solidFill>
                  <a:srgbClr val="FF0000"/>
                </a:solidFill>
                <a:latin typeface="Meiryo UI" panose="020B0604030504040204" pitchFamily="50" charset="-128"/>
                <a:ea typeface="Meiryo UI" panose="020B0604030504040204" pitchFamily="50" charset="-128"/>
              </a:rPr>
              <a:t>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と同様の妥当性確認が必要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14175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参考</a:t>
            </a:r>
            <a:r>
              <a:rPr lang="ja-JP" altLang="en-US" dirty="0" smtClean="0">
                <a:latin typeface="Meiryo UI" panose="020B0604030504040204" pitchFamily="50" charset="-128"/>
                <a:ea typeface="Meiryo UI" panose="020B0604030504040204" pitchFamily="50" charset="-128"/>
              </a:rPr>
              <a:t>資料</a:t>
            </a:r>
            <a:r>
              <a:rPr lang="en-US" altLang="ja-JP" dirty="0" smtClean="0">
                <a:latin typeface="Meiryo UI" panose="020B0604030504040204" pitchFamily="50" charset="-128"/>
                <a:ea typeface="Meiryo UI" panose="020B0604030504040204" pitchFamily="50" charset="-128"/>
              </a:rPr>
              <a:t>3】</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 改修前の仕様説明</a:t>
            </a:r>
            <a:endParaRPr kumimoji="1" lang="ja-JP" altLang="en-US" dirty="0"/>
          </a:p>
        </p:txBody>
      </p:sp>
    </p:spTree>
    <p:extLst>
      <p:ext uri="{BB962C8B-B14F-4D97-AF65-F5344CB8AC3E}">
        <p14:creationId xmlns:p14="http://schemas.microsoft.com/office/powerpoint/2010/main" val="1275923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smtClean="0">
                <a:latin typeface="Meiryo UI" panose="020B0604030504040204" pitchFamily="50" charset="-128"/>
                <a:ea typeface="Meiryo UI" panose="020B0604030504040204" pitchFamily="50" charset="-128"/>
              </a:rPr>
              <a:t>1/3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45746"/>
          <a:ext cx="8469630" cy="1874520"/>
        </p:xfrm>
        <a:graphic>
          <a:graphicData uri="http://schemas.openxmlformats.org/drawingml/2006/table">
            <a:tbl>
              <a:tblPr firstRow="1" bandRow="1">
                <a:tableStyleId>{5940675A-B579-460E-94D1-54222C63F5DA}</a:tableStyleId>
              </a:tblPr>
              <a:tblGrid>
                <a:gridCol w="4234815">
                  <a:extLst>
                    <a:ext uri="{9D8B030D-6E8A-4147-A177-3AD203B41FA5}">
                      <a16:colId xmlns:a16="http://schemas.microsoft.com/office/drawing/2014/main" val="3758575253"/>
                    </a:ext>
                  </a:extLst>
                </a:gridCol>
                <a:gridCol w="4234815">
                  <a:extLst>
                    <a:ext uri="{9D8B030D-6E8A-4147-A177-3AD203B41FA5}">
                      <a16:colId xmlns:a16="http://schemas.microsoft.com/office/drawing/2014/main" val="4125052017"/>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1.Zip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ファイル格納処理</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tc>
                  <a:txBody>
                    <a:bodyPr/>
                    <a:lstStyle/>
                    <a:p>
                      <a:r>
                        <a:rPr lang="en-US" altLang="ja-JP" sz="1200" u="none" dirty="0" smtClean="0">
                          <a:latin typeface="Meiryo UI" panose="020B0604030504040204" pitchFamily="50" charset="-128"/>
                          <a:ea typeface="Meiryo UI" panose="020B0604030504040204" pitchFamily="50" charset="-128"/>
                        </a:rPr>
                        <a:t>2.Zip</a:t>
                      </a:r>
                      <a:r>
                        <a:rPr lang="ja-JP" altLang="en-US" sz="1200" u="none" dirty="0" smtClean="0">
                          <a:latin typeface="Meiryo UI" panose="020B0604030504040204" pitchFamily="50" charset="-128"/>
                          <a:ea typeface="Meiryo UI" panose="020B0604030504040204" pitchFamily="50" charset="-128"/>
                        </a:rPr>
                        <a:t>ファイル展開処理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370840">
                <a:tc>
                  <a:txBody>
                    <a:bodyPr/>
                    <a:lstStyle/>
                    <a:p>
                      <a:r>
                        <a:rPr kumimoji="1" lang="en-US" altLang="ja-JP" sz="1100" dirty="0" smtClean="0">
                          <a:latin typeface="Meiryo UI" panose="020B0604030504040204" pitchFamily="50" charset="-128"/>
                          <a:ea typeface="Meiryo UI" panose="020B0604030504040204" pitchFamily="50" charset="-128"/>
                        </a:rPr>
                        <a:t>1.1.</a:t>
                      </a:r>
                      <a:r>
                        <a:rPr kumimoji="1" lang="ja-JP" altLang="en-US" sz="1100" baseline="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ファイルを格納した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ファイルが</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に存在するか判定し、存在しないもののみを処理対象とする。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1.3.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ファイルをコピーし、</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施設別、年月別のディレクトリ構造で格納し直す。</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1.4. </a:t>
                      </a:r>
                      <a:r>
                        <a:rPr lang="ja-JP" altLang="en-US" sz="1100" dirty="0" smtClean="0">
                          <a:latin typeface="Meiryo UI" panose="020B0604030504040204" pitchFamily="50" charset="-128"/>
                          <a:ea typeface="Meiryo UI" panose="020B0604030504040204" pitchFamily="50" charset="-128"/>
                        </a:rPr>
                        <a:t>格納した</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ファイルの情報を</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取込フラグを</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（未取込）として登録する。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lang="en-US" altLang="ja-JP" sz="1100" dirty="0" smtClean="0">
                          <a:latin typeface="Meiryo UI" panose="020B0604030504040204" pitchFamily="50" charset="-128"/>
                          <a:ea typeface="Meiryo UI" panose="020B0604030504040204" pitchFamily="50" charset="-128"/>
                        </a:rPr>
                        <a:t>2.1. Zip</a:t>
                      </a:r>
                      <a:r>
                        <a:rPr lang="ja-JP" altLang="en-US" sz="1100" dirty="0" smtClean="0">
                          <a:latin typeface="Meiryo UI" panose="020B0604030504040204" pitchFamily="50" charset="-128"/>
                          <a:ea typeface="Meiryo UI" panose="020B0604030504040204" pitchFamily="50" charset="-128"/>
                        </a:rPr>
                        <a:t>ファイル管理テーブルで取込フラグが</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（未取込）となっている</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2.1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a:t>
                      </a:r>
                      <a:r>
                        <a:rPr lang="en-US" altLang="ja-JP" sz="1100" dirty="0" smtClean="0">
                          <a:latin typeface="Meiryo UI" panose="020B0604030504040204" pitchFamily="50" charset="-128"/>
                          <a:ea typeface="Meiryo UI" panose="020B0604030504040204" pitchFamily="50" charset="-128"/>
                        </a:rPr>
                        <a:t>NAS</a:t>
                      </a:r>
                      <a:r>
                        <a:rPr lang="ja-JP" altLang="en-US" sz="1100" dirty="0" smtClean="0">
                          <a:latin typeface="Meiryo UI" panose="020B0604030504040204" pitchFamily="50" charset="-128"/>
                          <a:ea typeface="Meiryo UI" panose="020B0604030504040204" pitchFamily="50" charset="-128"/>
                        </a:rPr>
                        <a:t>上から検索し、</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2.3.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2.2</a:t>
                      </a:r>
                      <a:r>
                        <a:rPr lang="ja-JP" altLang="en-US" sz="1100" dirty="0" smtClean="0">
                          <a:latin typeface="Meiryo UI" panose="020B0604030504040204" pitchFamily="50" charset="-128"/>
                          <a:ea typeface="Meiryo UI" panose="020B0604030504040204" pitchFamily="50" charset="-128"/>
                        </a:rPr>
                        <a:t>」で取得した</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ファイルを展開する。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2.4. Zip</a:t>
                      </a:r>
                      <a:r>
                        <a:rPr lang="ja-JP" altLang="en-US" sz="1100" dirty="0" smtClean="0">
                          <a:latin typeface="Meiryo UI" panose="020B0604030504040204" pitchFamily="50" charset="-128"/>
                          <a:ea typeface="Meiryo UI" panose="020B0604030504040204" pitchFamily="50" charset="-128"/>
                        </a:rPr>
                        <a:t>ファイルが展開が正常終了した場合は、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ファイル管理テーブルの取込フラグを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（取込済み）に、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（ファイル展開エラー）に更新する。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Tree>
    <p:extLst>
      <p:ext uri="{BB962C8B-B14F-4D97-AF65-F5344CB8AC3E}">
        <p14:creationId xmlns:p14="http://schemas.microsoft.com/office/powerpoint/2010/main" val="1705386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１</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利活用観点での機能の改修方針</a:t>
            </a:r>
            <a:endParaRPr kumimoji="1" lang="ja-JP" altLang="en-US" dirty="0"/>
          </a:p>
        </p:txBody>
      </p:sp>
    </p:spTree>
    <p:extLst>
      <p:ext uri="{BB962C8B-B14F-4D97-AF65-F5344CB8AC3E}">
        <p14:creationId xmlns:p14="http://schemas.microsoft.com/office/powerpoint/2010/main" val="1807022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smtClean="0">
                <a:latin typeface="Meiryo UI" panose="020B0604030504040204" pitchFamily="50" charset="-128"/>
                <a:ea typeface="Meiryo UI" panose="020B0604030504040204" pitchFamily="50" charset="-128"/>
              </a:rPr>
              <a:t>2/3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39408"/>
          <a:ext cx="8957102" cy="1539240"/>
        </p:xfrm>
        <a:graphic>
          <a:graphicData uri="http://schemas.openxmlformats.org/drawingml/2006/table">
            <a:tbl>
              <a:tblPr firstRow="1" bandRow="1">
                <a:tableStyleId>{5940675A-B579-460E-94D1-54222C63F5DA}</a:tableStyleId>
              </a:tblPr>
              <a:tblGrid>
                <a:gridCol w="4478551">
                  <a:extLst>
                    <a:ext uri="{9D8B030D-6E8A-4147-A177-3AD203B41FA5}">
                      <a16:colId xmlns:a16="http://schemas.microsoft.com/office/drawing/2014/main" val="3758575253"/>
                    </a:ext>
                  </a:extLst>
                </a:gridCol>
                <a:gridCol w="4478551">
                  <a:extLst>
                    <a:ext uri="{9D8B030D-6E8A-4147-A177-3AD203B41FA5}">
                      <a16:colId xmlns:a16="http://schemas.microsoft.com/office/drawing/2014/main" val="4125052017"/>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3.MML</a:t>
                      </a:r>
                      <a:r>
                        <a:rPr kumimoji="1" lang="ja-JP" altLang="en-US" sz="1200" dirty="0" smtClean="0">
                          <a:solidFill>
                            <a:schemeClr val="tx1"/>
                          </a:solidFill>
                          <a:latin typeface="Meiryo UI" panose="020B0604030504040204" pitchFamily="50" charset="-128"/>
                          <a:ea typeface="Meiryo UI" panose="020B0604030504040204" pitchFamily="50" charset="-128"/>
                        </a:rPr>
                        <a:t>ファイル一覧作成処理</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4.</a:t>
                      </a:r>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反映処理</a:t>
                      </a:r>
                      <a:endParaRPr kumimoji="1" lang="ja-JP" altLang="en-US" sz="1200"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120722">
                <a:tc>
                  <a:txBody>
                    <a:bodyPr/>
                    <a:lstStyle/>
                    <a:p>
                      <a:r>
                        <a:rPr kumimoji="1" lang="en-US" altLang="ja-JP" sz="1100" dirty="0" smtClean="0">
                          <a:latin typeface="Meiryo UI" panose="020B0604030504040204" pitchFamily="50" charset="-128"/>
                          <a:ea typeface="Meiryo UI" panose="020B0604030504040204" pitchFamily="50" charset="-128"/>
                        </a:rPr>
                        <a:t>3.1.</a:t>
                      </a:r>
                      <a:r>
                        <a:rPr kumimoji="1" lang="ja-JP" altLang="en-US" sz="1100" baseline="0" dirty="0" smtClean="0">
                          <a:latin typeface="Meiryo UI" panose="020B0604030504040204" pitchFamily="50" charset="-128"/>
                          <a:ea typeface="Meiryo UI" panose="020B0604030504040204" pitchFamily="50" charset="-128"/>
                        </a:rPr>
                        <a:t> 展開した</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ファイルのヘッダー部分（患者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等）を読み込む。</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3.2. </a:t>
                      </a:r>
                      <a:r>
                        <a:rPr lang="ja-JP" altLang="en-US" sz="1100" dirty="0" smtClean="0">
                          <a:latin typeface="Meiryo UI" panose="020B0604030504040204" pitchFamily="50" charset="-128"/>
                          <a:ea typeface="Meiryo UI" panose="020B0604030504040204" pitchFamily="50" charset="-128"/>
                        </a:rPr>
                        <a:t>読み込んだ結果を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ファイル管理テーブルに</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ステータスフラグを</a:t>
                      </a:r>
                      <a:r>
                        <a:rPr kumimoji="1" lang="en-US" altLang="ja-JP" sz="1100" dirty="0" smtClean="0">
                          <a:latin typeface="Meiryo UI" panose="020B0604030504040204" pitchFamily="50" charset="-128"/>
                          <a:ea typeface="Meiryo UI" panose="020B0604030504040204" pitchFamily="50" charset="-128"/>
                        </a:rPr>
                        <a:t>0</a:t>
                      </a:r>
                      <a:r>
                        <a:rPr kumimoji="1" lang="ja-JP" altLang="en-US" sz="1100" dirty="0" smtClean="0">
                          <a:latin typeface="Meiryo UI" panose="020B0604030504040204" pitchFamily="50" charset="-128"/>
                          <a:ea typeface="Meiryo UI" panose="020B0604030504040204" pitchFamily="50" charset="-128"/>
                        </a:rPr>
                        <a:t>（ファイル読込未済）として登録する。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smtClean="0">
                          <a:latin typeface="Meiryo UI" panose="020B0604030504040204" pitchFamily="50" charset="-128"/>
                          <a:ea typeface="Meiryo UI" panose="020B0604030504040204" pitchFamily="50" charset="-128"/>
                        </a:rPr>
                        <a:t>4.1. </a:t>
                      </a:r>
                      <a:r>
                        <a:rPr kumimoji="1" lang="ja-JP" altLang="en-US" sz="1100" dirty="0" smtClean="0">
                          <a:latin typeface="Meiryo UI" panose="020B0604030504040204" pitchFamily="50" charset="-128"/>
                          <a:ea typeface="Meiryo UI" panose="020B0604030504040204" pitchFamily="50" charset="-128"/>
                        </a:rPr>
                        <a:t>二次利用</a:t>
                      </a:r>
                      <a:r>
                        <a:rPr kumimoji="1" lang="en-US" altLang="ja-JP" sz="1100" dirty="0" smtClean="0">
                          <a:latin typeface="Meiryo UI" panose="020B0604030504040204" pitchFamily="50" charset="-128"/>
                          <a:ea typeface="Meiryo UI" panose="020B0604030504040204" pitchFamily="50" charset="-128"/>
                        </a:rPr>
                        <a:t>DB</a:t>
                      </a:r>
                      <a:r>
                        <a:rPr kumimoji="1" lang="ja-JP" altLang="en-US" sz="1100" dirty="0" smtClean="0">
                          <a:latin typeface="Meiryo UI" panose="020B0604030504040204" pitchFamily="50" charset="-128"/>
                          <a:ea typeface="Meiryo UI" panose="020B0604030504040204" pitchFamily="50" charset="-128"/>
                        </a:rPr>
                        <a:t>登録患者データテーブルから患者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の一覧を取得する。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4.2. </a:t>
                      </a:r>
                      <a:r>
                        <a:rPr kumimoji="1" lang="ja-JP" altLang="en-US" sz="1100" dirty="0" smtClean="0">
                          <a:latin typeface="Meiryo UI" panose="020B0604030504040204" pitchFamily="50" charset="-128"/>
                          <a:ea typeface="Meiryo UI" panose="020B0604030504040204" pitchFamily="50" charset="-128"/>
                        </a:rPr>
                        <a:t>取得した患者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の一覧に</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ファイル管理テーブルに登録されている</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が存在しない場合は、ステータスフラグを</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       2</a:t>
                      </a:r>
                      <a:r>
                        <a:rPr kumimoji="1" lang="ja-JP" altLang="en-US" sz="1100" dirty="0" smtClean="0">
                          <a:latin typeface="Meiryo UI" panose="020B0604030504040204" pitchFamily="50" charset="-128"/>
                          <a:ea typeface="Meiryo UI" panose="020B0604030504040204" pitchFamily="50" charset="-128"/>
                        </a:rPr>
                        <a:t>（ファイル読込対象外）に更新する。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4.3. </a:t>
                      </a:r>
                      <a:r>
                        <a:rPr kumimoji="1" lang="ja-JP" altLang="en-US" sz="1100" dirty="0" smtClean="0">
                          <a:latin typeface="Meiryo UI" panose="020B0604030504040204" pitchFamily="50" charset="-128"/>
                          <a:ea typeface="Meiryo UI" panose="020B0604030504040204" pitchFamily="50" charset="-128"/>
                        </a:rPr>
                        <a:t>ステータスフラグが</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（ファイル読込対象外）に更新された</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ファイル管理情報に紐づく</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個別取込結果を削除する。</a:t>
                      </a:r>
                      <a:endParaRPr kumimoji="1" lang="en-US" altLang="ja-JP" sz="1100" dirty="0" smtClean="0">
                        <a:latin typeface="Meiryo UI" panose="020B0604030504040204" pitchFamily="50" charset="-128"/>
                        <a:ea typeface="Meiryo UI" panose="020B0604030504040204" pitchFamily="50" charset="-128"/>
                      </a:endParaRPr>
                    </a:p>
                    <a:p>
                      <a:endParaRPr kumimoji="1" lang="en-US" altLang="ja-JP" sz="11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Tree>
    <p:extLst>
      <p:ext uri="{BB962C8B-B14F-4D97-AF65-F5344CB8AC3E}">
        <p14:creationId xmlns:p14="http://schemas.microsoft.com/office/powerpoint/2010/main" val="3052591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a:latin typeface="Meiryo UI" panose="020B0604030504040204" pitchFamily="50" charset="-128"/>
                <a:ea typeface="Meiryo UI" panose="020B0604030504040204" pitchFamily="50" charset="-128"/>
              </a:rPr>
              <a:t>3</a:t>
            </a:r>
            <a:r>
              <a:rPr lang="en-US" altLang="ja-JP" sz="1800" b="1" dirty="0" smtClean="0">
                <a:latin typeface="Meiryo UI" panose="020B0604030504040204" pitchFamily="50" charset="-128"/>
                <a:ea typeface="Meiryo UI" panose="020B0604030504040204" pitchFamily="50" charset="-128"/>
              </a:rPr>
              <a:t>/3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63043"/>
          <a:ext cx="5257993" cy="1706880"/>
        </p:xfrm>
        <a:graphic>
          <a:graphicData uri="http://schemas.openxmlformats.org/drawingml/2006/table">
            <a:tbl>
              <a:tblPr firstRow="1" bandRow="1">
                <a:tableStyleId>{5940675A-B579-460E-94D1-54222C63F5DA}</a:tableStyleId>
              </a:tblPr>
              <a:tblGrid>
                <a:gridCol w="5257993">
                  <a:extLst>
                    <a:ext uri="{9D8B030D-6E8A-4147-A177-3AD203B41FA5}">
                      <a16:colId xmlns:a16="http://schemas.microsoft.com/office/drawing/2014/main" val="4125052017"/>
                    </a:ext>
                  </a:extLst>
                </a:gridCol>
              </a:tblGrid>
              <a:tr h="0">
                <a:tc>
                  <a:txBody>
                    <a:bodyPr/>
                    <a:lstStyle/>
                    <a:p>
                      <a:r>
                        <a:rPr lang="en-US" altLang="ja-JP" sz="1200" u="none" dirty="0" smtClean="0">
                          <a:latin typeface="Meiryo UI" panose="020B0604030504040204" pitchFamily="50" charset="-128"/>
                          <a:ea typeface="Meiryo UI" panose="020B0604030504040204" pitchFamily="50" charset="-128"/>
                        </a:rPr>
                        <a:t>5.MML</a:t>
                      </a:r>
                      <a:r>
                        <a:rPr lang="ja-JP" altLang="en-US" sz="1200" u="none" dirty="0" smtClean="0">
                          <a:latin typeface="Meiryo UI" panose="020B0604030504040204" pitchFamily="50" charset="-128"/>
                          <a:ea typeface="Meiryo UI" panose="020B0604030504040204" pitchFamily="50" charset="-128"/>
                        </a:rPr>
                        <a:t>ファイル読込処理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241444">
                <a:tc>
                  <a:txBody>
                    <a:bodyPr/>
                    <a:lstStyle/>
                    <a:p>
                      <a:r>
                        <a:rPr lang="en-US" altLang="ja-JP" sz="1100" dirty="0" smtClean="0">
                          <a:latin typeface="Meiryo UI" panose="020B0604030504040204" pitchFamily="50" charset="-128"/>
                          <a:ea typeface="Meiryo UI" panose="020B0604030504040204" pitchFamily="50" charset="-128"/>
                        </a:rPr>
                        <a:t>5.1.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100" dirty="0" smtClean="0">
                          <a:latin typeface="Meiryo UI" panose="020B0604030504040204" pitchFamily="50" charset="-128"/>
                          <a:ea typeface="Meiryo UI" panose="020B0604030504040204" pitchFamily="50" charset="-128"/>
                        </a:rPr>
                        <a:t>0</a:t>
                      </a:r>
                    </a:p>
                    <a:p>
                      <a:r>
                        <a:rPr kumimoji="1" lang="ja-JP" altLang="en-US" sz="1100" dirty="0" smtClean="0">
                          <a:latin typeface="Meiryo UI" panose="020B0604030504040204" pitchFamily="50" charset="-128"/>
                          <a:ea typeface="Meiryo UI" panose="020B0604030504040204" pitchFamily="50" charset="-128"/>
                        </a:rPr>
                        <a:t>　　　（ファイル読込未済）となっている</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5.1</a:t>
                      </a:r>
                      <a:r>
                        <a:rPr lang="ja-JP" altLang="en-US" sz="1100" dirty="0" smtClean="0">
                          <a:latin typeface="Meiryo UI" panose="020B0604030504040204" pitchFamily="50" charset="-128"/>
                          <a:ea typeface="Meiryo UI" panose="020B0604030504040204" pitchFamily="50" charset="-128"/>
                        </a:rPr>
                        <a:t>」で取得した処理対象の</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ファイルを読み込む。</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5.3.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ファイルの読み込み結果を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ファイル個別取込結果テーブルに登録する。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5.4. MML</a:t>
                      </a:r>
                      <a:r>
                        <a:rPr lang="ja-JP" altLang="en-US" sz="1100" dirty="0" smtClean="0">
                          <a:latin typeface="Meiryo UI" panose="020B0604030504040204" pitchFamily="50" charset="-128"/>
                          <a:ea typeface="Meiryo UI" panose="020B0604030504040204" pitchFamily="50" charset="-128"/>
                        </a:rPr>
                        <a:t>ファイル読込が正常終了した場合は、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MML</a:t>
                      </a:r>
                      <a:r>
                        <a:rPr lang="ja-JP" altLang="en-US" sz="1100" dirty="0" smtClean="0">
                          <a:latin typeface="Meiryo UI" panose="020B0604030504040204" pitchFamily="50" charset="-128"/>
                          <a:ea typeface="Meiryo UI" panose="020B0604030504040204" pitchFamily="50" charset="-128"/>
                        </a:rPr>
                        <a:t>ファイル管理テーブルのステータスフラグを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（ファイル読込済み）に、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（ファイル読込エラー）に更新する。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graphicFrame>
        <p:nvGraphicFramePr>
          <p:cNvPr id="2" name="表 1"/>
          <p:cNvGraphicFramePr>
            <a:graphicFrameLocks noGrp="1"/>
          </p:cNvGraphicFramePr>
          <p:nvPr>
            <p:extLst/>
          </p:nvPr>
        </p:nvGraphicFramePr>
        <p:xfrm>
          <a:off x="6500808" y="4837334"/>
          <a:ext cx="2815072" cy="1532589"/>
        </p:xfrm>
        <a:graphic>
          <a:graphicData uri="http://schemas.openxmlformats.org/drawingml/2006/table">
            <a:tbl>
              <a:tblPr/>
              <a:tblGrid>
                <a:gridCol w="1688302">
                  <a:extLst>
                    <a:ext uri="{9D8B030D-6E8A-4147-A177-3AD203B41FA5}">
                      <a16:colId xmlns:a16="http://schemas.microsoft.com/office/drawing/2014/main" val="848428819"/>
                    </a:ext>
                  </a:extLst>
                </a:gridCol>
                <a:gridCol w="1126770">
                  <a:extLst>
                    <a:ext uri="{9D8B030D-6E8A-4147-A177-3AD203B41FA5}">
                      <a16:colId xmlns:a16="http://schemas.microsoft.com/office/drawing/2014/main" val="124645108"/>
                    </a:ext>
                  </a:extLst>
                </a:gridCol>
              </a:tblGrid>
              <a:tr h="227913">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モジュール名</a:t>
                      </a:r>
                      <a:endParaRPr kumimoji="1" lang="ja-JP" altLang="en-US" sz="1200" b="0" i="0" u="none" strike="noStrike" kern="1200" cap="none" spc="0" normalizeH="0" baseline="0" noProof="0" dirty="0">
                        <a:ln>
                          <a:noFill/>
                        </a:ln>
                        <a:solidFill>
                          <a:srgbClr val="6785C1">
                            <a:lumMod val="20000"/>
                            <a:lumOff val="80000"/>
                          </a:srgbClr>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rPr>
                        <a:t>モジュール表記</a:t>
                      </a:r>
                      <a:endParaRPr kumimoji="1" lang="ja-JP" altLang="en-US" sz="12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7383415"/>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生活習慣情報モジュール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527047"/>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手術記録情報モジュール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mmlSg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840629"/>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報告書情報モジュール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mmlRp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772701"/>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紹介状モジュール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734016"/>
                  </a:ext>
                </a:extLst>
              </a:tr>
              <a:tr h="217446">
                <a:tc>
                  <a:txBody>
                    <a:bodyPr/>
                    <a:lstStyle/>
                    <a:p>
                      <a:pPr algn="ctr" fontAlgn="ctr"/>
                      <a:r>
                        <a:rPr lang="ja-JP" altLang="en-US" sz="1100" b="0" i="0" u="none" strike="noStrike" dirty="0">
                          <a:solidFill>
                            <a:schemeClr val="tx1"/>
                          </a:solidFill>
                          <a:effectLst/>
                          <a:latin typeface="Meiryo UI" panose="020B0604030504040204" pitchFamily="50" charset="-128"/>
                          <a:ea typeface="Meiryo UI" panose="020B0604030504040204" pitchFamily="50" charset="-128"/>
                        </a:rPr>
                        <a:t>処方箋モジュール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894743"/>
                  </a:ext>
                </a:extLst>
              </a:tr>
              <a:tr h="217446">
                <a:tc>
                  <a:txBody>
                    <a:bodyPr/>
                    <a:lstStyle/>
                    <a:p>
                      <a:pPr algn="ctr" fontAlgn="ctr"/>
                      <a:r>
                        <a:rPr lang="ja-JP" altLang="en-US" sz="1100" b="0" i="0" u="none" strike="noStrike" dirty="0">
                          <a:solidFill>
                            <a:schemeClr val="tx1"/>
                          </a:solidFill>
                          <a:effectLst/>
                          <a:latin typeface="Meiryo UI" panose="020B0604030504040204" pitchFamily="50" charset="-128"/>
                          <a:ea typeface="Meiryo UI" panose="020B0604030504040204" pitchFamily="50" charset="-128"/>
                        </a:rPr>
                        <a:t>注射記録モジュール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mmlInj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766976"/>
                  </a:ext>
                </a:extLst>
              </a:tr>
            </a:tbl>
          </a:graphicData>
        </a:graphic>
      </p:graphicFrame>
      <p:sp>
        <p:nvSpPr>
          <p:cNvPr id="4" name="テキスト ボックス 3"/>
          <p:cNvSpPr txBox="1"/>
          <p:nvPr/>
        </p:nvSpPr>
        <p:spPr>
          <a:xfrm>
            <a:off x="6268994" y="4551947"/>
            <a:ext cx="2428870" cy="276999"/>
          </a:xfrm>
          <a:prstGeom prst="rect">
            <a:avLst/>
          </a:prstGeom>
          <a:noFill/>
        </p:spPr>
        <p:txBody>
          <a:bodyPr wrap="none" rtlCol="0">
            <a:spAutoFit/>
          </a:bodyPr>
          <a:lstStyle/>
          <a:p>
            <a:r>
              <a:rPr kumimoji="1" lang="en-US" altLang="ja-JP" sz="1200" u="sng" dirty="0" smtClean="0">
                <a:latin typeface="Meiryo UI" panose="020B0604030504040204" pitchFamily="50" charset="-128"/>
                <a:ea typeface="Meiryo UI" panose="020B0604030504040204" pitchFamily="50" charset="-128"/>
              </a:rPr>
              <a:t>MML</a:t>
            </a:r>
            <a:r>
              <a:rPr kumimoji="1" lang="ja-JP" altLang="en-US" sz="1200" u="sng" dirty="0" smtClean="0">
                <a:latin typeface="Meiryo UI" panose="020B0604030504040204" pitchFamily="50" charset="-128"/>
                <a:ea typeface="Meiryo UI" panose="020B0604030504040204" pitchFamily="50" charset="-128"/>
              </a:rPr>
              <a:t>個別取込対象モジュール一覧</a:t>
            </a:r>
            <a:endParaRPr kumimoji="1" lang="ja-JP" altLang="en-US" sz="1200"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626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1776097"/>
            <a:ext cx="9277548" cy="155008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反映処理でのオプトアウト対象患者の削除ロジック</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オプトアウトされたことにより利活用不可となった場合、二次利用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登録患者データからその患者が除外</a:t>
            </a:r>
            <a:r>
              <a:rPr lang="ja-JP" altLang="en-US" dirty="0">
                <a:latin typeface="Meiryo UI" panose="020B0604030504040204" pitchFamily="50" charset="-128"/>
                <a:ea typeface="Meiryo UI" panose="020B0604030504040204" pitchFamily="50" charset="-128"/>
              </a:rPr>
              <a:t>される。既に取込済みとなっている</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の患者情報に</a:t>
            </a:r>
            <a:r>
              <a:rPr lang="ja-JP" altLang="en-US" dirty="0" smtClean="0">
                <a:latin typeface="Meiryo UI" panose="020B0604030504040204" pitchFamily="50" charset="-128"/>
                <a:ea typeface="Meiryo UI" panose="020B0604030504040204" pitchFamily="50" charset="-128"/>
              </a:rPr>
              <a:t>ついては、</a:t>
            </a:r>
            <a:r>
              <a:rPr lang="ja-JP" altLang="en-US" dirty="0">
                <a:latin typeface="Meiryo UI" panose="020B0604030504040204" pitchFamily="50" charset="-128"/>
                <a:ea typeface="Meiryo UI" panose="020B0604030504040204" pitchFamily="50" charset="-128"/>
              </a:rPr>
              <a:t>二次利用</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登録患者</a:t>
            </a:r>
            <a:r>
              <a:rPr lang="ja-JP" altLang="en-US" dirty="0" smtClean="0">
                <a:latin typeface="Meiryo UI" panose="020B0604030504040204" pitchFamily="50" charset="-128"/>
                <a:ea typeface="Meiryo UI" panose="020B0604030504040204" pitchFamily="50" charset="-128"/>
              </a:rPr>
              <a:t>データを参照して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テーブルから削除される。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4471795" y="185789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7" name="フローチャート: 磁気ディスク 6"/>
          <p:cNvSpPr/>
          <p:nvPr/>
        </p:nvSpPr>
        <p:spPr>
          <a:xfrm>
            <a:off x="2313661" y="1857098"/>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2544646"/>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graphicFrame>
        <p:nvGraphicFramePr>
          <p:cNvPr id="9" name="表 8"/>
          <p:cNvGraphicFramePr>
            <a:graphicFrameLocks noGrp="1"/>
          </p:cNvGraphicFramePr>
          <p:nvPr>
            <p:extLst/>
          </p:nvPr>
        </p:nvGraphicFramePr>
        <p:xfrm>
          <a:off x="4601177" y="2523221"/>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185686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2493558"/>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427946"/>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089049" y="4089921"/>
          <a:ext cx="187071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1894501" y="2166834"/>
            <a:ext cx="1127127" cy="326196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3543660"/>
            <a:ext cx="3159839" cy="830997"/>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1.MML</a:t>
            </a:r>
            <a:r>
              <a:rPr kumimoji="1" lang="ja-JP" altLang="en-US" sz="12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200" dirty="0" smtClean="0">
                <a:latin typeface="Meiryo UI" panose="020B0604030504040204" pitchFamily="50" charset="-128"/>
                <a:ea typeface="Meiryo UI" panose="020B0604030504040204" pitchFamily="50" charset="-128"/>
              </a:rPr>
              <a:t>1</a:t>
            </a: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かつ二次利用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登録患者データテーブルに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登録されていない患者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を</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ファイル管理ワークテーブルに格納する。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flipH="1">
            <a:off x="204203" y="1776098"/>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二次利用</a:t>
            </a:r>
            <a:r>
              <a:rPr lang="en-US" altLang="ja-JP" sz="1200" dirty="0">
                <a:latin typeface="Meiryo UI" panose="020B0604030504040204" pitchFamily="50" charset="-128"/>
                <a:ea typeface="Meiryo UI" panose="020B0604030504040204" pitchFamily="50" charset="-128"/>
              </a:rPr>
              <a:t>DB</a:t>
            </a:r>
            <a:r>
              <a:rPr lang="ja-JP" altLang="en-US" sz="1200" dirty="0">
                <a:latin typeface="Meiryo UI" panose="020B0604030504040204" pitchFamily="50" charset="-128"/>
                <a:ea typeface="Meiryo UI" panose="020B0604030504040204" pitchFamily="50" charset="-128"/>
              </a:rPr>
              <a:t>反映処理前</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019851"/>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959759" y="3184571"/>
            <a:ext cx="2898921" cy="117681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1970166"/>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3517110"/>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MML</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ファイル情報を</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テーブルから</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削除する。</a:t>
            </a:r>
            <a:endParaRPr kumimoji="1" lang="ja-JP" altLang="en-US" sz="1200" dirty="0">
              <a:latin typeface="Meiryo UI" panose="020B0604030504040204" pitchFamily="50" charset="-128"/>
              <a:ea typeface="Meiryo UI" panose="020B0604030504040204" pitchFamily="50" charset="-128"/>
            </a:endParaRPr>
          </a:p>
        </p:txBody>
      </p:sp>
      <p:sp>
        <p:nvSpPr>
          <p:cNvPr id="38" name="正方形/長方形 37"/>
          <p:cNvSpPr/>
          <p:nvPr/>
        </p:nvSpPr>
        <p:spPr>
          <a:xfrm>
            <a:off x="204203" y="4855436"/>
            <a:ext cx="9277548" cy="15179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フローチャート: 磁気ディスク 38"/>
          <p:cNvSpPr/>
          <p:nvPr/>
        </p:nvSpPr>
        <p:spPr>
          <a:xfrm>
            <a:off x="4471795" y="493381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40" name="フローチャート: 磁気ディスク 39"/>
          <p:cNvSpPr/>
          <p:nvPr/>
        </p:nvSpPr>
        <p:spPr>
          <a:xfrm>
            <a:off x="2405845" y="4933020"/>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1" name="表 40"/>
          <p:cNvGraphicFramePr>
            <a:graphicFrameLocks noGrp="1"/>
          </p:cNvGraphicFramePr>
          <p:nvPr>
            <p:extLst/>
          </p:nvPr>
        </p:nvGraphicFramePr>
        <p:xfrm>
          <a:off x="369880" y="5620568"/>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読込対象外）</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algn="l"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771006814"/>
                  </a:ext>
                </a:extLst>
              </a:tr>
            </a:tbl>
          </a:graphicData>
        </a:graphic>
      </p:graphicFrame>
      <p:sp>
        <p:nvSpPr>
          <p:cNvPr id="43" name="フローチャート: 磁気ディスク 42"/>
          <p:cNvSpPr/>
          <p:nvPr/>
        </p:nvSpPr>
        <p:spPr>
          <a:xfrm>
            <a:off x="7836394" y="493278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44" name="表 43"/>
          <p:cNvGraphicFramePr>
            <a:graphicFrameLocks noGrp="1"/>
          </p:cNvGraphicFramePr>
          <p:nvPr>
            <p:extLst/>
          </p:nvPr>
        </p:nvGraphicFramePr>
        <p:xfrm>
          <a:off x="6346302" y="5569480"/>
          <a:ext cx="2969578"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45" name="テキスト ボックス 44"/>
          <p:cNvSpPr txBox="1"/>
          <p:nvPr/>
        </p:nvSpPr>
        <p:spPr>
          <a:xfrm flipH="1">
            <a:off x="204203" y="4855437"/>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二次利用</a:t>
            </a:r>
            <a:r>
              <a:rPr lang="en-US" altLang="ja-JP" sz="1200" dirty="0">
                <a:latin typeface="Meiryo UI" panose="020B0604030504040204" pitchFamily="50" charset="-128"/>
                <a:ea typeface="Meiryo UI" panose="020B0604030504040204" pitchFamily="50" charset="-128"/>
              </a:rPr>
              <a:t>DB</a:t>
            </a:r>
            <a:r>
              <a:rPr lang="ja-JP" altLang="en-US" sz="1200" dirty="0">
                <a:latin typeface="Meiryo UI" panose="020B0604030504040204" pitchFamily="50" charset="-128"/>
                <a:ea typeface="Meiryo UI" panose="020B0604030504040204" pitchFamily="50" charset="-128"/>
              </a:rPr>
              <a:t>反映</a:t>
            </a:r>
            <a:r>
              <a:rPr lang="ja-JP" altLang="en-US" sz="1200" dirty="0" smtClean="0">
                <a:latin typeface="Meiryo UI" panose="020B0604030504040204" pitchFamily="50" charset="-128"/>
                <a:ea typeface="Meiryo UI" panose="020B0604030504040204" pitchFamily="50" charset="-128"/>
              </a:rPr>
              <a:t>処理後</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46" name="正方形/長方形 45"/>
          <p:cNvSpPr/>
          <p:nvPr/>
        </p:nvSpPr>
        <p:spPr>
          <a:xfrm>
            <a:off x="369880" y="5242458"/>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正方形/長方形 46"/>
          <p:cNvSpPr/>
          <p:nvPr/>
        </p:nvSpPr>
        <p:spPr>
          <a:xfrm>
            <a:off x="8401480" y="5046088"/>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線吹き出し 1 (枠付き) 53"/>
          <p:cNvSpPr/>
          <p:nvPr/>
        </p:nvSpPr>
        <p:spPr>
          <a:xfrm>
            <a:off x="5807827" y="4793579"/>
            <a:ext cx="1727354" cy="724391"/>
          </a:xfrm>
          <a:prstGeom prst="borderCallout1">
            <a:avLst>
              <a:gd name="adj1" fmla="val 102236"/>
              <a:gd name="adj2" fmla="val 14989"/>
              <a:gd name="adj3" fmla="val 169634"/>
              <a:gd name="adj4" fmla="val 4427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smtClean="0">
                <a:solidFill>
                  <a:schemeClr val="tx1"/>
                </a:solidFill>
                <a:latin typeface="Meiryo UI" panose="020B0604030504040204" pitchFamily="50" charset="-128"/>
                <a:ea typeface="Meiryo UI" panose="020B0604030504040204" pitchFamily="50" charset="-128"/>
              </a:rPr>
              <a:t>オプトアウト対象患者である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smtClean="0">
                <a:solidFill>
                  <a:schemeClr val="tx1"/>
                </a:solidFill>
                <a:latin typeface="Meiryo UI" panose="020B0604030504040204" pitchFamily="50" charset="-128"/>
                <a:ea typeface="Meiryo UI" panose="020B0604030504040204" pitchFamily="50" charset="-128"/>
              </a:rPr>
              <a:t>患者</a:t>
            </a:r>
            <a:r>
              <a:rPr lang="en-US" altLang="ja-JP" sz="1100" dirty="0" smtClean="0">
                <a:solidFill>
                  <a:schemeClr val="tx1"/>
                </a:solidFill>
                <a:latin typeface="Meiryo UI" panose="020B0604030504040204" pitchFamily="50" charset="-128"/>
                <a:ea typeface="Meiryo UI" panose="020B0604030504040204" pitchFamily="50" charset="-128"/>
              </a:rPr>
              <a:t>ID1001</a:t>
            </a:r>
            <a:r>
              <a:rPr lang="ja-JP" altLang="en-US" sz="1100" dirty="0" smtClean="0">
                <a:solidFill>
                  <a:schemeClr val="tx1"/>
                </a:solidFill>
                <a:latin typeface="Meiryo UI" panose="020B0604030504040204" pitchFamily="50" charset="-128"/>
                <a:ea typeface="Meiryo UI" panose="020B0604030504040204" pitchFamily="50" charset="-128"/>
              </a:rPr>
              <a:t>のデータが</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smtClean="0">
                <a:solidFill>
                  <a:schemeClr val="tx1"/>
                </a:solidFill>
                <a:latin typeface="Meiryo UI" panose="020B0604030504040204" pitchFamily="50" charset="-128"/>
                <a:ea typeface="Meiryo UI" panose="020B0604030504040204" pitchFamily="50" charset="-128"/>
              </a:rPr>
              <a:t>削除される。</a:t>
            </a:r>
            <a:endParaRPr kumimoji="1" lang="ja-JP" altLang="en-US" sz="1100" dirty="0" smtClean="0">
              <a:solidFill>
                <a:schemeClr val="tx1"/>
              </a:solidFill>
              <a:latin typeface="Meiryo UI" panose="020B0604030504040204" pitchFamily="50" charset="-128"/>
              <a:ea typeface="Meiryo UI" panose="020B0604030504040204" pitchFamily="50" charset="-128"/>
            </a:endParaRPr>
          </a:p>
        </p:txBody>
      </p:sp>
      <p:sp>
        <p:nvSpPr>
          <p:cNvPr id="55" name="線吹き出し 1 (枠付き) 54"/>
          <p:cNvSpPr/>
          <p:nvPr/>
        </p:nvSpPr>
        <p:spPr>
          <a:xfrm>
            <a:off x="5646536" y="1532757"/>
            <a:ext cx="2189857" cy="724391"/>
          </a:xfrm>
          <a:prstGeom prst="borderCallout1">
            <a:avLst>
              <a:gd name="adj1" fmla="val 102236"/>
              <a:gd name="adj2" fmla="val 14989"/>
              <a:gd name="adj3" fmla="val 196927"/>
              <a:gd name="adj4" fmla="val 3562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100" dirty="0" smtClean="0">
                <a:solidFill>
                  <a:schemeClr val="tx1"/>
                </a:solidFill>
                <a:latin typeface="Meiryo UI" panose="020B0604030504040204" pitchFamily="50" charset="-128"/>
                <a:ea typeface="Meiryo UI" panose="020B0604030504040204" pitchFamily="50" charset="-128"/>
              </a:rPr>
              <a:t>二次利用</a:t>
            </a:r>
            <a:r>
              <a:rPr kumimoji="1" lang="en-US" altLang="ja-JP" sz="1100" dirty="0" smtClean="0">
                <a:solidFill>
                  <a:schemeClr val="tx1"/>
                </a:solidFill>
                <a:latin typeface="Meiryo UI" panose="020B0604030504040204" pitchFamily="50" charset="-128"/>
                <a:ea typeface="Meiryo UI" panose="020B0604030504040204" pitchFamily="50" charset="-128"/>
              </a:rPr>
              <a:t>DB</a:t>
            </a:r>
            <a:r>
              <a:rPr kumimoji="1" lang="ja-JP" altLang="en-US" sz="1100" dirty="0" smtClean="0">
                <a:solidFill>
                  <a:schemeClr val="tx1"/>
                </a:solidFill>
                <a:latin typeface="Meiryo UI" panose="020B0604030504040204" pitchFamily="50" charset="-128"/>
                <a:ea typeface="Meiryo UI" panose="020B0604030504040204" pitchFamily="50" charset="-128"/>
              </a:rPr>
              <a:t>上オプトアウト対象患者として削除されている</a:t>
            </a:r>
            <a:r>
              <a:rPr lang="ja-JP" altLang="en-US" sz="1100" dirty="0">
                <a:solidFill>
                  <a:schemeClr val="tx1"/>
                </a:solidFill>
                <a:latin typeface="Meiryo UI" panose="020B0604030504040204" pitchFamily="50" charset="-128"/>
                <a:ea typeface="Meiryo UI" panose="020B0604030504040204" pitchFamily="50" charset="-128"/>
              </a:rPr>
              <a:t>患者</a:t>
            </a:r>
            <a:r>
              <a:rPr lang="en-US" altLang="ja-JP" sz="1100" dirty="0" smtClean="0">
                <a:solidFill>
                  <a:schemeClr val="tx1"/>
                </a:solidFill>
                <a:latin typeface="Meiryo UI" panose="020B0604030504040204" pitchFamily="50" charset="-128"/>
                <a:ea typeface="Meiryo UI" panose="020B0604030504040204" pitchFamily="50" charset="-128"/>
              </a:rPr>
              <a:t>ID</a:t>
            </a:r>
            <a:br>
              <a:rPr lang="en-US" altLang="ja-JP" sz="1100" dirty="0" smtClean="0">
                <a:solidFill>
                  <a:schemeClr val="tx1"/>
                </a:solidFill>
                <a:latin typeface="Meiryo UI" panose="020B0604030504040204" pitchFamily="50" charset="-128"/>
                <a:ea typeface="Meiryo UI" panose="020B0604030504040204" pitchFamily="50" charset="-128"/>
              </a:rPr>
            </a:br>
            <a:r>
              <a:rPr lang="en-US" altLang="ja-JP" sz="1100" dirty="0" smtClean="0">
                <a:solidFill>
                  <a:schemeClr val="tx1"/>
                </a:solidFill>
                <a:latin typeface="Meiryo UI" panose="020B0604030504040204" pitchFamily="50" charset="-128"/>
                <a:ea typeface="Meiryo UI" panose="020B0604030504040204" pitchFamily="50" charset="-128"/>
              </a:rPr>
              <a:t>1001</a:t>
            </a:r>
            <a:r>
              <a:rPr lang="ja-JP" altLang="en-US" sz="1100" dirty="0" smtClean="0">
                <a:solidFill>
                  <a:schemeClr val="tx1"/>
                </a:solidFill>
                <a:latin typeface="Meiryo UI" panose="020B0604030504040204" pitchFamily="50" charset="-128"/>
                <a:ea typeface="Meiryo UI" panose="020B0604030504040204" pitchFamily="50" charset="-128"/>
              </a:rPr>
              <a:t>のデータが、</a:t>
            </a:r>
            <a:r>
              <a:rPr kumimoji="1" lang="en-US" altLang="ja-JP" sz="1100" dirty="0" smtClean="0">
                <a:solidFill>
                  <a:schemeClr val="tx1"/>
                </a:solidFill>
                <a:latin typeface="Meiryo UI" panose="020B0604030504040204" pitchFamily="50" charset="-128"/>
                <a:ea typeface="Meiryo UI" panose="020B0604030504040204" pitchFamily="50" charset="-128"/>
              </a:rPr>
              <a:t>MML</a:t>
            </a:r>
            <a:r>
              <a:rPr kumimoji="1" lang="ja-JP" altLang="en-US" sz="1100" dirty="0" smtClean="0">
                <a:solidFill>
                  <a:schemeClr val="tx1"/>
                </a:solidFill>
                <a:latin typeface="Meiryo UI" panose="020B0604030504040204" pitchFamily="50" charset="-128"/>
                <a:ea typeface="Meiryo UI" panose="020B0604030504040204" pitchFamily="50" charset="-128"/>
              </a:rPr>
              <a:t>個別</a:t>
            </a:r>
            <a:r>
              <a:rPr lang="ja-JP" altLang="en-US" sz="1100" dirty="0">
                <a:solidFill>
                  <a:schemeClr val="tx1"/>
                </a:solidFill>
                <a:latin typeface="Meiryo UI" panose="020B0604030504040204" pitchFamily="50" charset="-128"/>
                <a:ea typeface="Meiryo UI" panose="020B0604030504040204" pitchFamily="50" charset="-128"/>
              </a:rPr>
              <a:t>取込結果</a:t>
            </a:r>
            <a:r>
              <a:rPr lang="ja-JP" altLang="en-US" sz="1100" dirty="0" smtClean="0">
                <a:solidFill>
                  <a:schemeClr val="tx1"/>
                </a:solidFill>
                <a:latin typeface="Meiryo UI" panose="020B0604030504040204" pitchFamily="50" charset="-128"/>
                <a:ea typeface="Meiryo UI" panose="020B0604030504040204" pitchFamily="50" charset="-128"/>
              </a:rPr>
              <a:t>テーブル上で</a:t>
            </a:r>
            <a:r>
              <a:rPr kumimoji="1" lang="ja-JP" altLang="en-US" sz="1100" dirty="0" smtClean="0">
                <a:solidFill>
                  <a:schemeClr val="tx1"/>
                </a:solidFill>
                <a:latin typeface="Meiryo UI" panose="020B0604030504040204" pitchFamily="50" charset="-128"/>
                <a:ea typeface="Meiryo UI" panose="020B0604030504040204" pitchFamily="50" charset="-128"/>
              </a:rPr>
              <a:t>存在している。</a:t>
            </a:r>
          </a:p>
        </p:txBody>
      </p:sp>
      <p:graphicFrame>
        <p:nvGraphicFramePr>
          <p:cNvPr id="56" name="表 55"/>
          <p:cNvGraphicFramePr>
            <a:graphicFrameLocks noGrp="1"/>
          </p:cNvGraphicFramePr>
          <p:nvPr>
            <p:extLst/>
          </p:nvPr>
        </p:nvGraphicFramePr>
        <p:xfrm>
          <a:off x="4601176" y="5614320"/>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Tree>
    <p:extLst>
      <p:ext uri="{BB962C8B-B14F-4D97-AF65-F5344CB8AC3E}">
        <p14:creationId xmlns:p14="http://schemas.microsoft.com/office/powerpoint/2010/main" val="269444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2288030"/>
            <a:ext cx="9277548" cy="155008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分割による対応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反映処理の問題点</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反映処理で</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ファイル管理ワークテーブルへ</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個別取込結果テーブルの削除対象を登録する</a:t>
            </a:r>
            <a:r>
              <a:rPr lang="en-US" altLang="ja-JP" dirty="0" smtClean="0">
                <a:latin typeface="Meiryo UI" panose="020B0604030504040204" pitchFamily="50" charset="-128"/>
                <a:ea typeface="Meiryo UI" panose="020B0604030504040204" pitchFamily="50" charset="-128"/>
              </a:rPr>
              <a:t>SQL</a:t>
            </a:r>
            <a:r>
              <a:rPr lang="ja-JP" altLang="en-US" dirty="0" smtClean="0">
                <a:latin typeface="Meiryo UI" panose="020B0604030504040204" pitchFamily="50" charset="-128"/>
                <a:ea typeface="Meiryo UI" panose="020B0604030504040204" pitchFamily="50" charset="-128"/>
              </a:rPr>
              <a:t>で</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分割により以下の</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点の問題点が発生した。</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4471795" y="236982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7" name="フローチャート: 磁気ディスク 6"/>
          <p:cNvSpPr/>
          <p:nvPr/>
        </p:nvSpPr>
        <p:spPr>
          <a:xfrm>
            <a:off x="2313661" y="236903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3056579"/>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graphicFrame>
        <p:nvGraphicFramePr>
          <p:cNvPr id="9" name="表 8"/>
          <p:cNvGraphicFramePr>
            <a:graphicFrameLocks noGrp="1"/>
          </p:cNvGraphicFramePr>
          <p:nvPr>
            <p:extLst/>
          </p:nvPr>
        </p:nvGraphicFramePr>
        <p:xfrm>
          <a:off x="4601177" y="3035154"/>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236879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3005491"/>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93987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089049" y="4601854"/>
          <a:ext cx="187071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1894501" y="2678767"/>
            <a:ext cx="1127127" cy="326196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4055593"/>
            <a:ext cx="3159839" cy="830997"/>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1.MML</a:t>
            </a:r>
            <a:r>
              <a:rPr kumimoji="1" lang="ja-JP" altLang="en-US" sz="12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200" dirty="0" smtClean="0">
                <a:latin typeface="Meiryo UI" panose="020B0604030504040204" pitchFamily="50" charset="-128"/>
                <a:ea typeface="Meiryo UI" panose="020B0604030504040204" pitchFamily="50" charset="-128"/>
              </a:rPr>
              <a:t>1</a:t>
            </a: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かつ二次利用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登録患者データテーブルに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登録されていない患者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を</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ファイル管理ワークテーブルに格納する。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531784"/>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959759" y="3696504"/>
            <a:ext cx="2898921" cy="117681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2482099"/>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4029043"/>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MML</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ファイル情報を</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テーブルから</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削除する。</a:t>
            </a:r>
            <a:endParaRPr kumimoji="1" lang="ja-JP" altLang="en-US" sz="1200" dirty="0">
              <a:latin typeface="Meiryo UI" panose="020B0604030504040204" pitchFamily="50" charset="-128"/>
              <a:ea typeface="Meiryo UI" panose="020B0604030504040204" pitchFamily="50" charset="-128"/>
            </a:endParaRPr>
          </a:p>
        </p:txBody>
      </p:sp>
      <p:sp>
        <p:nvSpPr>
          <p:cNvPr id="32" name="線吹き出し 1 (枠付き) 31"/>
          <p:cNvSpPr/>
          <p:nvPr/>
        </p:nvSpPr>
        <p:spPr>
          <a:xfrm>
            <a:off x="1467987" y="1452745"/>
            <a:ext cx="4109029" cy="678486"/>
          </a:xfrm>
          <a:prstGeom prst="borderCallout1">
            <a:avLst>
              <a:gd name="adj1" fmla="val 100523"/>
              <a:gd name="adj2" fmla="val 10672"/>
              <a:gd name="adj3" fmla="val 131084"/>
              <a:gd name="adj4" fmla="val 7986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①二次利用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登録患者データテーブルが認定領域に存在するため、受託領域に存在する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個別取込管理テーブルと結合することができない。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
        <p:nvSpPr>
          <p:cNvPr id="33" name="線吹き出し 1 (枠付き) 32"/>
          <p:cNvSpPr/>
          <p:nvPr/>
        </p:nvSpPr>
        <p:spPr>
          <a:xfrm>
            <a:off x="5722767" y="5411315"/>
            <a:ext cx="3758984" cy="685867"/>
          </a:xfrm>
          <a:prstGeom prst="borderCallout1">
            <a:avLst>
              <a:gd name="adj1" fmla="val 9461"/>
              <a:gd name="adj2" fmla="val 849"/>
              <a:gd name="adj3" fmla="val -144643"/>
              <a:gd name="adj4" fmla="val -572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②</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個別取込管理ワークテーブルが認定領域に存在するため、受託領域に存在する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個別管理テーブルからの抽出結果を登録することができない。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5320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個別取込処理概要（上書き取込）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一度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個別取込完了した後</a:t>
            </a:r>
            <a:r>
              <a:rPr lang="ja-JP" altLang="en-US" dirty="0">
                <a:latin typeface="Meiryo UI" panose="020B0604030504040204" pitchFamily="50" charset="-128"/>
                <a:ea typeface="Meiryo UI" panose="020B0604030504040204" pitchFamily="50" charset="-128"/>
              </a:rPr>
              <a:t>に</a:t>
            </a: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読込対象のタグが追加された</a:t>
            </a:r>
            <a:r>
              <a:rPr lang="ja-JP" altLang="en-US" dirty="0" smtClean="0">
                <a:latin typeface="Meiryo UI" panose="020B0604030504040204" pitchFamily="50" charset="-128"/>
                <a:ea typeface="Meiryo UI" panose="020B0604030504040204" pitchFamily="50" charset="-128"/>
              </a:rPr>
              <a:t>などにより）再度読み込み直しをしたい場合は、対象のファイルが格納されている</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a:t>
            </a:r>
            <a:r>
              <a:rPr lang="en-US" altLang="ja-JP" dirty="0" smtClean="0">
                <a:latin typeface="Meiryo UI" panose="020B0604030504040204" pitchFamily="50" charset="-128"/>
                <a:ea typeface="Meiryo UI" panose="020B0604030504040204" pitchFamily="50" charset="-128"/>
              </a:rPr>
              <a:t>NAS</a:t>
            </a:r>
            <a:r>
              <a:rPr lang="ja-JP" altLang="en-US" dirty="0" smtClean="0">
                <a:latin typeface="Meiryo UI" panose="020B0604030504040204" pitchFamily="50" charset="-128"/>
                <a:ea typeface="Meiryo UI" panose="020B0604030504040204" pitchFamily="50" charset="-128"/>
              </a:rPr>
              <a:t>に格納して</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ファイル格納処理の上書きオプションで実行することで対応が可能となっている。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524969" y="4645746"/>
          <a:ext cx="4234815" cy="1539240"/>
        </p:xfrm>
        <a:graphic>
          <a:graphicData uri="http://schemas.openxmlformats.org/drawingml/2006/table">
            <a:tbl>
              <a:tblPr firstRow="1" bandRow="1">
                <a:tableStyleId>{5940675A-B579-460E-94D1-54222C63F5DA}</a:tableStyleId>
              </a:tblPr>
              <a:tblGrid>
                <a:gridCol w="4234815">
                  <a:extLst>
                    <a:ext uri="{9D8B030D-6E8A-4147-A177-3AD203B41FA5}">
                      <a16:colId xmlns:a16="http://schemas.microsoft.com/office/drawing/2014/main" val="3758575253"/>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1’.Zip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ファイル格納処理（上書きオプション）</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370840">
                <a:tc>
                  <a:txBody>
                    <a:bodyPr/>
                    <a:lstStyle/>
                    <a:p>
                      <a:r>
                        <a:rPr kumimoji="1" lang="en-US" altLang="ja-JP" sz="1100" dirty="0" smtClean="0">
                          <a:latin typeface="Meiryo UI" panose="020B0604030504040204" pitchFamily="50" charset="-128"/>
                          <a:ea typeface="Meiryo UI" panose="020B0604030504040204" pitchFamily="50" charset="-128"/>
                        </a:rPr>
                        <a:t>1.1.</a:t>
                      </a:r>
                      <a:r>
                        <a:rPr kumimoji="1" lang="ja-JP" altLang="en-US" sz="1100" baseline="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ファイルを格納した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ファイルが</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に存在するか判定し、</a:t>
                      </a:r>
                      <a:r>
                        <a:rPr lang="ja-JP" altLang="en-US" sz="1100" dirty="0" smtClean="0">
                          <a:solidFill>
                            <a:srgbClr val="FF0000"/>
                          </a:solidFill>
                          <a:latin typeface="Meiryo UI" panose="020B0604030504040204" pitchFamily="50" charset="-128"/>
                          <a:ea typeface="Meiryo UI" panose="020B0604030504040204" pitchFamily="50" charset="-128"/>
                        </a:rPr>
                        <a:t>存在した</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a:t>
                      </a:r>
                      <a:r>
                        <a:rPr lang="en-US" altLang="ja-JP" sz="1100" dirty="0" smtClean="0">
                          <a:solidFill>
                            <a:srgbClr val="FF0000"/>
                          </a:solidFill>
                          <a:latin typeface="Meiryo UI" panose="020B0604030504040204" pitchFamily="50" charset="-128"/>
                          <a:ea typeface="Meiryo UI" panose="020B0604030504040204" pitchFamily="50" charset="-128"/>
                        </a:rPr>
                        <a:t>No</a:t>
                      </a:r>
                      <a:r>
                        <a:rPr lang="ja-JP" altLang="en-US" sz="1100" dirty="0" smtClean="0">
                          <a:solidFill>
                            <a:srgbClr val="FF0000"/>
                          </a:solidFill>
                          <a:latin typeface="Meiryo UI" panose="020B0604030504040204" pitchFamily="50" charset="-128"/>
                          <a:ea typeface="Meiryo UI" panose="020B0604030504040204" pitchFamily="50" charset="-128"/>
                        </a:rPr>
                        <a:t>の情報（重複対象）</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ja-JP" altLang="en-US" sz="1100" dirty="0" smtClean="0">
                          <a:solidFill>
                            <a:srgbClr val="FF0000"/>
                          </a:solidFill>
                          <a:latin typeface="Meiryo UI" panose="020B0604030504040204" pitchFamily="50" charset="-128"/>
                          <a:ea typeface="Meiryo UI" panose="020B0604030504040204" pitchFamily="50" charset="-128"/>
                        </a:rPr>
                        <a:t>　　　 を</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r>
                        <a:rPr lang="en-US" altLang="ja-JP" sz="1100" dirty="0" smtClean="0">
                          <a:solidFill>
                            <a:srgbClr val="FF0000"/>
                          </a:solidFill>
                          <a:latin typeface="Meiryo UI" panose="020B0604030504040204" pitchFamily="50" charset="-128"/>
                          <a:ea typeface="Meiryo UI" panose="020B0604030504040204" pitchFamily="50" charset="-128"/>
                        </a:rPr>
                        <a:t>MML</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en-US" altLang="ja-JP" sz="1100" dirty="0" smtClean="0">
                          <a:solidFill>
                            <a:srgbClr val="FF0000"/>
                          </a:solidFill>
                          <a:latin typeface="Meiryo UI" panose="020B0604030504040204" pitchFamily="50" charset="-128"/>
                          <a:ea typeface="Meiryo UI" panose="020B0604030504040204" pitchFamily="50" charset="-128"/>
                        </a:rPr>
                        <a:t>       MML</a:t>
                      </a:r>
                      <a:r>
                        <a:rPr lang="ja-JP" altLang="en-US" sz="1100" dirty="0" smtClean="0">
                          <a:solidFill>
                            <a:srgbClr val="FF0000"/>
                          </a:solidFill>
                          <a:latin typeface="Meiryo UI" panose="020B0604030504040204" pitchFamily="50" charset="-128"/>
                          <a:ea typeface="Meiryo UI" panose="020B0604030504040204" pitchFamily="50" charset="-128"/>
                        </a:rPr>
                        <a:t>個別取込結果テーブルから全て削除</a:t>
                      </a:r>
                      <a:r>
                        <a:rPr lang="ja-JP" altLang="en-US" sz="1100" dirty="0" smtClean="0">
                          <a:latin typeface="Meiryo UI" panose="020B0604030504040204" pitchFamily="50" charset="-128"/>
                          <a:ea typeface="Meiryo UI" panose="020B0604030504040204" pitchFamily="50" charset="-128"/>
                        </a:rPr>
                        <a:t>した上で、</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ファイル全て</a:t>
                      </a:r>
                      <a:r>
                        <a:rPr lang="ja-JP" altLang="en-US" sz="1100" dirty="0" smtClean="0">
                          <a:latin typeface="Meiryo UI" panose="020B0604030504040204" pitchFamily="50" charset="-128"/>
                          <a:ea typeface="Meiryo UI" panose="020B0604030504040204" pitchFamily="50" charset="-128"/>
                        </a:rPr>
                        <a:t>を処理対象とする。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2" name="線吹き出し 1 (枠付き) 11"/>
          <p:cNvSpPr/>
          <p:nvPr/>
        </p:nvSpPr>
        <p:spPr>
          <a:xfrm>
            <a:off x="4842880" y="5830275"/>
            <a:ext cx="2853408" cy="376988"/>
          </a:xfrm>
          <a:prstGeom prst="borderCallout1">
            <a:avLst>
              <a:gd name="adj1" fmla="val 40767"/>
              <a:gd name="adj2" fmla="val -337"/>
              <a:gd name="adj3" fmla="val 36630"/>
              <a:gd name="adj4" fmla="val -3125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100" dirty="0" smtClean="0">
                <a:solidFill>
                  <a:schemeClr val="tx1"/>
                </a:solidFill>
                <a:latin typeface="Meiryo UI" panose="020B0604030504040204" pitchFamily="50" charset="-128"/>
                <a:ea typeface="Meiryo UI" panose="020B0604030504040204" pitchFamily="50" charset="-128"/>
              </a:rPr>
              <a:t>「</a:t>
            </a:r>
            <a:r>
              <a:rPr kumimoji="1" lang="en-US" altLang="ja-JP" sz="1100" dirty="0" smtClean="0">
                <a:solidFill>
                  <a:schemeClr val="tx1"/>
                </a:solidFill>
                <a:latin typeface="Meiryo UI" panose="020B0604030504040204" pitchFamily="50" charset="-128"/>
                <a:ea typeface="Meiryo UI" panose="020B0604030504040204" pitchFamily="50" charset="-128"/>
              </a:rPr>
              <a:t>1.3</a:t>
            </a:r>
            <a:r>
              <a:rPr kumimoji="1" lang="ja-JP" altLang="en-US" sz="1100" dirty="0" smtClean="0">
                <a:solidFill>
                  <a:schemeClr val="tx1"/>
                </a:solidFill>
                <a:latin typeface="Meiryo UI" panose="020B0604030504040204" pitchFamily="50" charset="-128"/>
                <a:ea typeface="Meiryo UI" panose="020B0604030504040204" pitchFamily="50" charset="-128"/>
              </a:rPr>
              <a:t>」以降の処理は新規取込と同一となる。</a:t>
            </a:r>
          </a:p>
        </p:txBody>
      </p:sp>
      <p:sp>
        <p:nvSpPr>
          <p:cNvPr id="13" name="正方形/長方形 12"/>
          <p:cNvSpPr/>
          <p:nvPr/>
        </p:nvSpPr>
        <p:spPr>
          <a:xfrm>
            <a:off x="4448218" y="2497455"/>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正方形/長方形 13"/>
          <p:cNvSpPr/>
          <p:nvPr/>
        </p:nvSpPr>
        <p:spPr>
          <a:xfrm>
            <a:off x="4448218" y="3507848"/>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5" name="正方形/長方形 14"/>
          <p:cNvSpPr/>
          <p:nvPr/>
        </p:nvSpPr>
        <p:spPr>
          <a:xfrm>
            <a:off x="8035582" y="3507848"/>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6" name="線吹き出し 1 (枠付き) 15"/>
          <p:cNvSpPr/>
          <p:nvPr/>
        </p:nvSpPr>
        <p:spPr>
          <a:xfrm>
            <a:off x="5345137" y="1855949"/>
            <a:ext cx="2690445" cy="376988"/>
          </a:xfrm>
          <a:prstGeom prst="borderCallout1">
            <a:avLst>
              <a:gd name="adj1" fmla="val 104042"/>
              <a:gd name="adj2" fmla="val 17776"/>
              <a:gd name="adj3" fmla="val 251765"/>
              <a:gd name="adj4" fmla="val -227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ファイルの重複対象レコードの削除を行う</a:t>
            </a:r>
            <a:endParaRPr kumimoji="1" lang="ja-JP" altLang="en-US" sz="1100" dirty="0" smtClean="0">
              <a:solidFill>
                <a:srgbClr val="FF0000"/>
              </a:solidFill>
              <a:latin typeface="Meiryo UI" panose="020B0604030504040204" pitchFamily="50" charset="-128"/>
              <a:ea typeface="Meiryo UI" panose="020B0604030504040204" pitchFamily="50" charset="-128"/>
            </a:endParaRPr>
          </a:p>
        </p:txBody>
      </p:sp>
      <p:cxnSp>
        <p:nvCxnSpPr>
          <p:cNvPr id="17" name="直線コネクタ 16"/>
          <p:cNvCxnSpPr/>
          <p:nvPr/>
        </p:nvCxnSpPr>
        <p:spPr>
          <a:xfrm flipV="1">
            <a:off x="5176299" y="2232938"/>
            <a:ext cx="667910" cy="127491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flipH="1" flipV="1">
            <a:off x="5844209" y="2232938"/>
            <a:ext cx="2441050" cy="127491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51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2288030"/>
            <a:ext cx="9277548" cy="40491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分割による対応　</a:t>
            </a:r>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 </a:t>
            </a:r>
            <a:r>
              <a:rPr lang="en-US" altLang="ja-JP" sz="1800" b="1" dirty="0">
                <a:latin typeface="Meiryo UI" panose="020B0604030504040204" pitchFamily="50" charset="-128"/>
                <a:ea typeface="Meiryo UI" panose="020B0604030504040204" pitchFamily="50" charset="-128"/>
              </a:rPr>
              <a:t>Zip</a:t>
            </a:r>
            <a:r>
              <a:rPr lang="ja-JP" altLang="en-US" sz="1800" b="1" dirty="0">
                <a:latin typeface="Meiryo UI" panose="020B0604030504040204" pitchFamily="50" charset="-128"/>
                <a:ea typeface="Meiryo UI" panose="020B0604030504040204" pitchFamily="50" charset="-128"/>
              </a:rPr>
              <a:t>ファイルの重複対象レコードの削除処理</a:t>
            </a:r>
            <a:r>
              <a:rPr lang="ja-JP" altLang="en-US" sz="1800" b="1" dirty="0" smtClean="0">
                <a:latin typeface="Meiryo UI" panose="020B0604030504040204" pitchFamily="50" charset="-128"/>
                <a:ea typeface="Meiryo UI" panose="020B0604030504040204" pitchFamily="50" charset="-128"/>
              </a:rPr>
              <a:t>の問題点</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ファイルの重複対象レコードの削除処理で</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ファイル管理ワークテーブルが認定領域に存在するため</a:t>
            </a:r>
            <a:r>
              <a:rPr lang="ja-JP" altLang="en-US" dirty="0">
                <a:latin typeface="Meiryo UI" panose="020B0604030504040204" pitchFamily="50" charset="-128"/>
                <a:ea typeface="Meiryo UI" panose="020B0604030504040204" pitchFamily="50" charset="-128"/>
              </a:rPr>
              <a:t>、受託領域に存在する</a:t>
            </a:r>
            <a:r>
              <a:rPr lang="en-US" altLang="ja-JP" dirty="0">
                <a:latin typeface="Meiryo UI" panose="020B0604030504040204" pitchFamily="50" charset="-128"/>
                <a:ea typeface="Meiryo UI" panose="020B0604030504040204" pitchFamily="50" charset="-128"/>
              </a:rPr>
              <a:t>Zip</a:t>
            </a:r>
            <a:r>
              <a:rPr lang="ja-JP" altLang="en-US" dirty="0">
                <a:latin typeface="Meiryo UI" panose="020B0604030504040204" pitchFamily="50" charset="-128"/>
                <a:ea typeface="Meiryo UI" panose="020B0604030504040204" pitchFamily="50" charset="-128"/>
              </a:rPr>
              <a:t>ファイル管理テーブル、 </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ファイル管理テーブルと結合することが</a:t>
            </a:r>
            <a:r>
              <a:rPr lang="ja-JP" altLang="en-US" dirty="0" smtClean="0">
                <a:latin typeface="Meiryo UI" panose="020B0604030504040204" pitchFamily="50" charset="-128"/>
                <a:ea typeface="Meiryo UI" panose="020B0604030504040204" pitchFamily="50" charset="-128"/>
              </a:rPr>
              <a:t>できない問題が発生した。</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7" name="フローチャート: 磁気ディスク 6"/>
          <p:cNvSpPr/>
          <p:nvPr/>
        </p:nvSpPr>
        <p:spPr>
          <a:xfrm>
            <a:off x="2313661" y="236903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Zip</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3056579"/>
          <a:ext cx="3644193"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1513450">
                  <a:extLst>
                    <a:ext uri="{9D8B030D-6E8A-4147-A177-3AD203B41FA5}">
                      <a16:colId xmlns:a16="http://schemas.microsoft.com/office/drawing/2014/main" val="2046441632"/>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取込フラグ</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20200712_</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施設</a:t>
                      </a: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A_mmlPs</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20200712_</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施設</a:t>
                      </a: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B_mmlPs</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236879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3005491"/>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705054"/>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Zip</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583714" y="4367029"/>
          <a:ext cx="88138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2259246" y="2314023"/>
            <a:ext cx="892302" cy="3756634"/>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3802337"/>
            <a:ext cx="3034805" cy="830997"/>
          </a:xfrm>
          <a:prstGeom prst="rect">
            <a:avLst/>
          </a:prstGeom>
          <a:noFill/>
        </p:spPr>
        <p:txBody>
          <a:bodyPr wrap="none" rtlCol="0">
            <a:spAutoFit/>
          </a:bodyPr>
          <a:lstStyle/>
          <a:p>
            <a:pPr marL="228600" indent="-228600">
              <a:buAutoNum type="arabicPeriod"/>
            </a:pPr>
            <a:r>
              <a:rPr kumimoji="1" lang="en-US" altLang="ja-JP" sz="1200" dirty="0" smtClean="0">
                <a:latin typeface="Meiryo UI" panose="020B0604030504040204" pitchFamily="50" charset="-128"/>
                <a:ea typeface="Meiryo UI" panose="020B0604030504040204" pitchFamily="50" charset="-128"/>
              </a:rPr>
              <a:t>Zip</a:t>
            </a:r>
            <a:r>
              <a:rPr kumimoji="1" lang="ja-JP" altLang="en-US" sz="1200" dirty="0" smtClean="0">
                <a:latin typeface="Meiryo UI" panose="020B0604030504040204" pitchFamily="50" charset="-128"/>
                <a:ea typeface="Meiryo UI" panose="020B0604030504040204" pitchFamily="50" charset="-128"/>
              </a:rPr>
              <a:t>ファイル管理テーブルで</a:t>
            </a:r>
            <a:r>
              <a:rPr kumimoji="1" lang="en-US" altLang="ja-JP" sz="1200" dirty="0" smtClean="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ファイル名</a:t>
            </a:r>
            <a:r>
              <a:rPr lang="ja-JP" altLang="en-US" sz="1200" dirty="0" smtClean="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
            </a:r>
            <a:br>
              <a:rPr lang="en-US" altLang="ja-JP" sz="1200" dirty="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取込</a:t>
            </a:r>
            <a:r>
              <a:rPr lang="ja-JP" altLang="en-US" sz="1200" dirty="0">
                <a:latin typeface="Meiryo UI" panose="020B0604030504040204" pitchFamily="50" charset="-128"/>
                <a:ea typeface="Meiryo UI" panose="020B0604030504040204" pitchFamily="50" charset="-128"/>
              </a:rPr>
              <a:t>対象</a:t>
            </a:r>
            <a:r>
              <a:rPr lang="en-US" altLang="ja-JP" sz="1200" dirty="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ファイル一覧の</a:t>
            </a:r>
            <a:r>
              <a:rPr lang="en-US" altLang="ja-JP" sz="1200" dirty="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ファイル名</a:t>
            </a:r>
            <a:r>
              <a:rPr lang="ja-JP" altLang="en-US" sz="1200" dirty="0" smtClean="0">
                <a:latin typeface="Meiryo UI" panose="020B0604030504040204" pitchFamily="50" charset="-128"/>
                <a:ea typeface="Meiryo UI" panose="020B0604030504040204" pitchFamily="50" charset="-128"/>
              </a:rPr>
              <a:t>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一致する</a:t>
            </a:r>
            <a:r>
              <a:rPr lang="en-US" altLang="ja-JP" sz="1200" dirty="0" smtClean="0">
                <a:latin typeface="Meiryo UI" panose="020B0604030504040204" pitchFamily="50" charset="-128"/>
                <a:ea typeface="Meiryo UI" panose="020B0604030504040204" pitchFamily="50" charset="-128"/>
              </a:rPr>
              <a:t>zip_no</a:t>
            </a:r>
            <a:r>
              <a:rPr lang="ja-JP" altLang="en-US" sz="1200" dirty="0" smtClean="0">
                <a:latin typeface="Meiryo UI" panose="020B0604030504040204" pitchFamily="50" charset="-128"/>
                <a:ea typeface="Meiryo UI" panose="020B0604030504040204" pitchFamily="50" charset="-128"/>
              </a:rPr>
              <a:t>を</a:t>
            </a:r>
            <a:r>
              <a:rPr lang="en-US" altLang="ja-JP" sz="1200" dirty="0" smtClean="0">
                <a:latin typeface="Meiryo UI" panose="020B0604030504040204" pitchFamily="50" charset="-128"/>
                <a:ea typeface="Meiryo UI" panose="020B0604030504040204" pitchFamily="50" charset="-128"/>
              </a:rPr>
              <a:t>Zip</a:t>
            </a:r>
            <a:r>
              <a:rPr lang="ja-JP" altLang="en-US" sz="1200" dirty="0" smtClean="0">
                <a:latin typeface="Meiryo UI" panose="020B0604030504040204" pitchFamily="50" charset="-128"/>
                <a:ea typeface="Meiryo UI" panose="020B0604030504040204" pitchFamily="50" charset="-128"/>
              </a:rPr>
              <a:t>ファイル管理ワーク</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531784"/>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465094" y="3696504"/>
            <a:ext cx="3393586" cy="94198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2482099"/>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3807537"/>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4.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から削除する。</a:t>
            </a:r>
            <a:endParaRPr kumimoji="1" lang="ja-JP" altLang="en-US" sz="1200" dirty="0">
              <a:latin typeface="Meiryo UI" panose="020B0604030504040204" pitchFamily="50" charset="-128"/>
              <a:ea typeface="Meiryo UI" panose="020B0604030504040204" pitchFamily="50" charset="-128"/>
            </a:endParaRPr>
          </a:p>
        </p:txBody>
      </p:sp>
      <p:sp>
        <p:nvSpPr>
          <p:cNvPr id="32" name="線吹き出し 1 (枠付き) 31"/>
          <p:cNvSpPr/>
          <p:nvPr/>
        </p:nvSpPr>
        <p:spPr>
          <a:xfrm>
            <a:off x="5421149" y="1405376"/>
            <a:ext cx="4109029" cy="678486"/>
          </a:xfrm>
          <a:prstGeom prst="borderCallout1">
            <a:avLst>
              <a:gd name="adj1" fmla="val 100523"/>
              <a:gd name="adj2" fmla="val 10672"/>
              <a:gd name="adj3" fmla="val 380703"/>
              <a:gd name="adj4" fmla="val -43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rgbClr val="FF0000"/>
                </a:solidFill>
                <a:latin typeface="Meiryo UI" panose="020B0604030504040204" pitchFamily="50" charset="-128"/>
                <a:ea typeface="Meiryo UI" panose="020B0604030504040204" pitchFamily="50" charset="-128"/>
              </a:rPr>
              <a:t>Zip</a:t>
            </a:r>
            <a:r>
              <a:rPr lang="ja-JP" altLang="en-US" sz="1200" dirty="0" smtClean="0">
                <a:solidFill>
                  <a:srgbClr val="FF0000"/>
                </a:solidFill>
                <a:latin typeface="Meiryo UI" panose="020B0604030504040204" pitchFamily="50" charset="-128"/>
                <a:ea typeface="Meiryo UI" panose="020B0604030504040204" pitchFamily="50" charset="-128"/>
              </a:rPr>
              <a:t>ファイル管理ワークテーブルが認定領域に存在するため、受託領域に存在する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Zip</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a:t>
            </a:r>
            <a:r>
              <a:rPr lang="en-US" altLang="ja-JP" sz="1200" dirty="0">
                <a:solidFill>
                  <a:srgbClr val="FF0000"/>
                </a:solidFill>
                <a:latin typeface="Meiryo UI" panose="020B0604030504040204" pitchFamily="50" charset="-128"/>
                <a:ea typeface="Meiryo UI" panose="020B0604030504040204" pitchFamily="50" charset="-128"/>
              </a:rPr>
              <a:t> </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a:t>
            </a:r>
            <a:r>
              <a:rPr lang="ja-JP" altLang="en-US" sz="1200" dirty="0">
                <a:solidFill>
                  <a:srgbClr val="FF0000"/>
                </a:solidFill>
                <a:latin typeface="Meiryo UI" panose="020B0604030504040204" pitchFamily="50" charset="-128"/>
                <a:ea typeface="Meiryo UI" panose="020B0604030504040204" pitchFamily="50" charset="-128"/>
              </a:rPr>
              <a:t>管理テーブルと</a:t>
            </a:r>
            <a:r>
              <a:rPr lang="ja-JP" altLang="en-US" sz="1200" dirty="0" smtClean="0">
                <a:solidFill>
                  <a:srgbClr val="FF0000"/>
                </a:solidFill>
                <a:latin typeface="Meiryo UI" panose="020B0604030504040204" pitchFamily="50" charset="-128"/>
                <a:ea typeface="Meiryo UI" panose="020B0604030504040204" pitchFamily="50" charset="-128"/>
              </a:rPr>
              <a:t>結合することができない。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
        <p:nvSpPr>
          <p:cNvPr id="22" name="フローチャート: 磁気ディスク 21"/>
          <p:cNvSpPr/>
          <p:nvPr/>
        </p:nvSpPr>
        <p:spPr>
          <a:xfrm>
            <a:off x="2313635" y="4908224"/>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23" name="表 22"/>
          <p:cNvGraphicFramePr>
            <a:graphicFrameLocks noGrp="1"/>
          </p:cNvGraphicFramePr>
          <p:nvPr>
            <p:extLst/>
          </p:nvPr>
        </p:nvGraphicFramePr>
        <p:xfrm>
          <a:off x="369854" y="5595772"/>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sp>
        <p:nvSpPr>
          <p:cNvPr id="24" name="フローチャート: 書類 23"/>
          <p:cNvSpPr/>
          <p:nvPr/>
        </p:nvSpPr>
        <p:spPr>
          <a:xfrm>
            <a:off x="744991" y="2366291"/>
            <a:ext cx="1104375" cy="599373"/>
          </a:xfrm>
          <a:prstGeom prst="flowChartDocument">
            <a:avLst/>
          </a:prstGeom>
          <a:solidFill>
            <a:srgbClr val="0070C0"/>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smtClean="0">
                <a:latin typeface="Meiryo UI" panose="020B0604030504040204" pitchFamily="50" charset="-128"/>
                <a:ea typeface="Meiryo UI" panose="020B0604030504040204" pitchFamily="50" charset="-128"/>
              </a:rPr>
              <a:t>取込対象</a:t>
            </a:r>
            <a:endParaRPr lang="en-US" altLang="ja-JP" sz="1100" dirty="0">
              <a:latin typeface="Meiryo UI" panose="020B0604030504040204" pitchFamily="50" charset="-128"/>
              <a:ea typeface="Meiryo UI" panose="020B0604030504040204" pitchFamily="50" charset="-128"/>
            </a:endParaRPr>
          </a:p>
          <a:p>
            <a:pPr algn="ct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ファイル一覧</a:t>
            </a:r>
            <a:endParaRPr kumimoji="1" lang="en-US" altLang="ja-JP" sz="1100" dirty="0" smtClean="0">
              <a:latin typeface="Meiryo UI" panose="020B0604030504040204" pitchFamily="50" charset="-128"/>
              <a:ea typeface="Meiryo UI" panose="020B0604030504040204" pitchFamily="50" charset="-128"/>
            </a:endParaRPr>
          </a:p>
        </p:txBody>
      </p:sp>
      <p:sp>
        <p:nvSpPr>
          <p:cNvPr id="25" name="線吹き出し 1 (枠付き) 24"/>
          <p:cNvSpPr/>
          <p:nvPr/>
        </p:nvSpPr>
        <p:spPr>
          <a:xfrm>
            <a:off x="1317419" y="1609640"/>
            <a:ext cx="2771630" cy="588232"/>
          </a:xfrm>
          <a:prstGeom prst="borderCallout1">
            <a:avLst>
              <a:gd name="adj1" fmla="val 99532"/>
              <a:gd name="adj2" fmla="val 17571"/>
              <a:gd name="adj3" fmla="val 135841"/>
              <a:gd name="adj4" fmla="val -449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a:solidFill>
                  <a:schemeClr val="tx1"/>
                </a:solidFill>
                <a:latin typeface="Meiryo UI" panose="020B0604030504040204" pitchFamily="50" charset="-128"/>
                <a:ea typeface="Meiryo UI" panose="020B0604030504040204" pitchFamily="50" charset="-128"/>
              </a:rPr>
              <a:t>取込</a:t>
            </a:r>
            <a:r>
              <a:rPr lang="ja-JP" altLang="en-US" sz="1100" dirty="0" smtClean="0">
                <a:solidFill>
                  <a:schemeClr val="tx1"/>
                </a:solidFill>
                <a:latin typeface="Meiryo UI" panose="020B0604030504040204" pitchFamily="50" charset="-128"/>
                <a:ea typeface="Meiryo UI" panose="020B0604030504040204" pitchFamily="50" charset="-128"/>
              </a:rPr>
              <a:t>対象</a:t>
            </a:r>
            <a:r>
              <a:rPr lang="en-US" altLang="ja-JP" sz="1100" dirty="0" smtClean="0">
                <a:solidFill>
                  <a:schemeClr val="tx1"/>
                </a:solidFill>
                <a:latin typeface="Meiryo UI" panose="020B0604030504040204" pitchFamily="50" charset="-128"/>
                <a:ea typeface="Meiryo UI" panose="020B0604030504040204" pitchFamily="50" charset="-128"/>
              </a:rPr>
              <a:t>Zip</a:t>
            </a:r>
            <a:r>
              <a:rPr lang="ja-JP" altLang="en-US" sz="1100" dirty="0" smtClean="0">
                <a:solidFill>
                  <a:schemeClr val="tx1"/>
                </a:solidFill>
                <a:latin typeface="Meiryo UI" panose="020B0604030504040204" pitchFamily="50" charset="-128"/>
                <a:ea typeface="Meiryo UI" panose="020B0604030504040204" pitchFamily="50" charset="-128"/>
              </a:rPr>
              <a:t>ファイル一覧で、「</a:t>
            </a:r>
            <a:r>
              <a:rPr lang="en-US" altLang="ja-JP" sz="1100" dirty="0">
                <a:solidFill>
                  <a:schemeClr val="tx1"/>
                </a:solidFill>
                <a:latin typeface="Meiryo UI" panose="020B0604030504040204" pitchFamily="50" charset="-128"/>
                <a:ea typeface="Meiryo UI" panose="020B0604030504040204" pitchFamily="50" charset="-128"/>
              </a:rPr>
              <a:t>20200712_</a:t>
            </a:r>
            <a:r>
              <a:rPr lang="ja-JP" altLang="en-US" sz="1100" dirty="0">
                <a:solidFill>
                  <a:schemeClr val="tx1"/>
                </a:solidFill>
                <a:latin typeface="Meiryo UI" panose="020B0604030504040204" pitchFamily="50" charset="-128"/>
                <a:ea typeface="Meiryo UI" panose="020B0604030504040204" pitchFamily="50" charset="-128"/>
              </a:rPr>
              <a:t>施設</a:t>
            </a:r>
            <a:r>
              <a:rPr lang="en-US" altLang="ja-JP" sz="1100" dirty="0" smtClean="0">
                <a:solidFill>
                  <a:schemeClr val="tx1"/>
                </a:solidFill>
                <a:latin typeface="Meiryo UI" panose="020B0604030504040204" pitchFamily="50" charset="-128"/>
                <a:ea typeface="Meiryo UI" panose="020B0604030504040204" pitchFamily="50" charset="-128"/>
              </a:rPr>
              <a:t>A_mmlPs.zip</a:t>
            </a:r>
            <a:r>
              <a:rPr lang="ja-JP" altLang="en-US" sz="1100" dirty="0" smtClean="0">
                <a:solidFill>
                  <a:schemeClr val="tx1"/>
                </a:solidFill>
                <a:latin typeface="Meiryo UI" panose="020B0604030504040204" pitchFamily="50" charset="-128"/>
                <a:ea typeface="Meiryo UI" panose="020B0604030504040204" pitchFamily="50" charset="-128"/>
              </a:rPr>
              <a:t>」が対象となったとする。</a:t>
            </a:r>
            <a:endParaRPr kumimoji="1" lang="ja-JP" altLang="en-US" sz="1100" dirty="0" smtClean="0">
              <a:solidFill>
                <a:schemeClr val="tx1"/>
              </a:solidFill>
              <a:latin typeface="Meiryo UI" panose="020B0604030504040204" pitchFamily="50" charset="-128"/>
              <a:ea typeface="Meiryo UI" panose="020B0604030504040204" pitchFamily="50" charset="-128"/>
            </a:endParaRPr>
          </a:p>
        </p:txBody>
      </p:sp>
      <p:cxnSp>
        <p:nvCxnSpPr>
          <p:cNvPr id="34" name="カギ線コネクタ 33"/>
          <p:cNvCxnSpPr>
            <a:stCxn id="12" idx="1"/>
            <a:endCxn id="4" idx="3"/>
          </p:cNvCxnSpPr>
          <p:nvPr/>
        </p:nvCxnSpPr>
        <p:spPr>
          <a:xfrm rot="16200000" flipV="1">
            <a:off x="4367405" y="3048052"/>
            <a:ext cx="303670" cy="1010333"/>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カギ線コネクタ 35"/>
          <p:cNvCxnSpPr>
            <a:stCxn id="13" idx="2"/>
            <a:endCxn id="23" idx="3"/>
          </p:cNvCxnSpPr>
          <p:nvPr/>
        </p:nvCxnSpPr>
        <p:spPr>
          <a:xfrm rot="5400000">
            <a:off x="4165082" y="5081254"/>
            <a:ext cx="1030623" cy="68802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3904544" y="2507203"/>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　　登録されている</a:t>
            </a:r>
            <a:r>
              <a:rPr kumimoji="1" lang="en-US" altLang="ja-JP" sz="1200" dirty="0"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情報</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テーブルから削除する。</a:t>
            </a:r>
            <a:endParaRPr kumimoji="1" lang="ja-JP" altLang="en-US" sz="1200"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5079302" y="5135095"/>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3.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　　登録されている</a:t>
            </a:r>
            <a:r>
              <a:rPr kumimoji="1" lang="en-US" altLang="ja-JP" sz="1200" dirty="0"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a:t>
            </a:r>
            <a:r>
              <a:rPr lang="ja-JP" altLang="en-US" sz="1200" dirty="0">
                <a:latin typeface="Meiryo UI" panose="020B0604030504040204" pitchFamily="50" charset="-128"/>
                <a:ea typeface="Meiryo UI" panose="020B0604030504040204" pitchFamily="50" charset="-128"/>
              </a:rPr>
              <a:t>管理</a:t>
            </a:r>
            <a:r>
              <a:rPr lang="ja-JP" altLang="en-US" sz="1200" dirty="0" smtClean="0">
                <a:latin typeface="Meiryo UI" panose="020B0604030504040204" pitchFamily="50" charset="-128"/>
                <a:ea typeface="Meiryo UI" panose="020B0604030504040204" pitchFamily="50" charset="-128"/>
              </a:rPr>
              <a:t>情報</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テーブルから削除する。</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8381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24969" y="1678507"/>
            <a:ext cx="8469630" cy="2771775"/>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取込前確認フローの追加　</a:t>
            </a:r>
            <a:r>
              <a:rPr lang="en-US" altLang="ja-JP" sz="1800" b="1" dirty="0">
                <a:latin typeface="Meiryo UI" panose="020B0604030504040204" pitchFamily="50" charset="-128"/>
                <a:ea typeface="Meiryo UI" panose="020B0604030504040204" pitchFamily="50" charset="-128"/>
              </a:rPr>
              <a:t>-MML</a:t>
            </a:r>
            <a:r>
              <a:rPr lang="ja-JP" altLang="en-US" sz="1800" b="1" dirty="0">
                <a:latin typeface="Meiryo UI" panose="020B0604030504040204" pitchFamily="50" charset="-128"/>
                <a:ea typeface="Meiryo UI" panose="020B0604030504040204" pitchFamily="50" charset="-128"/>
              </a:rPr>
              <a:t>ファイル</a:t>
            </a:r>
            <a:r>
              <a:rPr lang="ja-JP" altLang="en-US" sz="1800" b="1" dirty="0" smtClean="0">
                <a:latin typeface="Meiryo UI" panose="020B0604030504040204" pitchFamily="50" charset="-128"/>
                <a:ea typeface="Meiryo UI" panose="020B0604030504040204" pitchFamily="50" charset="-128"/>
              </a:rPr>
              <a:t>読込対象の特定</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ファイル読込処理は受託領域から患者情報を取り込む処理のため、二次利用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と同様の取込前確認フローが必要となる。取込対象の</a:t>
            </a:r>
            <a:r>
              <a:rPr lang="en-US" altLang="ja-JP" dirty="0" smtClean="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a:t>
            </a:r>
            <a:r>
              <a:rPr lang="ja-JP" altLang="en-US" dirty="0" smtClean="0">
                <a:latin typeface="Meiryo UI" panose="020B0604030504040204" pitchFamily="50" charset="-128"/>
                <a:ea typeface="Meiryo UI" panose="020B0604030504040204" pitchFamily="50" charset="-128"/>
              </a:rPr>
              <a:t>は二次利用</a:t>
            </a:r>
            <a:r>
              <a:rPr lang="en-US" altLang="ja-JP" dirty="0" smtClean="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反映</a:t>
            </a:r>
            <a:r>
              <a:rPr lang="ja-JP" altLang="en-US" dirty="0" smtClean="0">
                <a:latin typeface="Meiryo UI" panose="020B0604030504040204" pitchFamily="50" charset="-128"/>
                <a:ea typeface="Meiryo UI" panose="020B0604030504040204" pitchFamily="50" charset="-128"/>
              </a:rPr>
              <a:t>処理後の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ファイル管理テーブルのステータスフラグで管理されている。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63043"/>
          <a:ext cx="5257993" cy="1706880"/>
        </p:xfrm>
        <a:graphic>
          <a:graphicData uri="http://schemas.openxmlformats.org/drawingml/2006/table">
            <a:tbl>
              <a:tblPr firstRow="1" bandRow="1">
                <a:tableStyleId>{5940675A-B579-460E-94D1-54222C63F5DA}</a:tableStyleId>
              </a:tblPr>
              <a:tblGrid>
                <a:gridCol w="5257993">
                  <a:extLst>
                    <a:ext uri="{9D8B030D-6E8A-4147-A177-3AD203B41FA5}">
                      <a16:colId xmlns:a16="http://schemas.microsoft.com/office/drawing/2014/main" val="4125052017"/>
                    </a:ext>
                  </a:extLst>
                </a:gridCol>
              </a:tblGrid>
              <a:tr h="0">
                <a:tc>
                  <a:txBody>
                    <a:bodyPr/>
                    <a:lstStyle/>
                    <a:p>
                      <a:r>
                        <a:rPr lang="en-US" altLang="ja-JP" sz="1200" u="none" dirty="0" smtClean="0">
                          <a:latin typeface="Meiryo UI" panose="020B0604030504040204" pitchFamily="50" charset="-128"/>
                          <a:ea typeface="Meiryo UI" panose="020B0604030504040204" pitchFamily="50" charset="-128"/>
                        </a:rPr>
                        <a:t>5.MML</a:t>
                      </a:r>
                      <a:r>
                        <a:rPr lang="ja-JP" altLang="en-US" sz="1200" u="none" dirty="0" smtClean="0">
                          <a:latin typeface="Meiryo UI" panose="020B0604030504040204" pitchFamily="50" charset="-128"/>
                          <a:ea typeface="Meiryo UI" panose="020B0604030504040204" pitchFamily="50" charset="-128"/>
                        </a:rPr>
                        <a:t>ファイル読込処理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241444">
                <a:tc>
                  <a:txBody>
                    <a:bodyPr/>
                    <a:lstStyle/>
                    <a:p>
                      <a:r>
                        <a:rPr lang="en-US" altLang="ja-JP" sz="1100" dirty="0" smtClean="0">
                          <a:latin typeface="Meiryo UI" panose="020B0604030504040204" pitchFamily="50" charset="-128"/>
                          <a:ea typeface="Meiryo UI" panose="020B0604030504040204" pitchFamily="50" charset="-128"/>
                        </a:rPr>
                        <a:t>5.1.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100" dirty="0" smtClean="0">
                          <a:latin typeface="Meiryo UI" panose="020B0604030504040204" pitchFamily="50" charset="-128"/>
                          <a:ea typeface="Meiryo UI" panose="020B0604030504040204" pitchFamily="50" charset="-128"/>
                        </a:rPr>
                        <a:t>0</a:t>
                      </a:r>
                    </a:p>
                    <a:p>
                      <a:r>
                        <a:rPr kumimoji="1" lang="ja-JP" altLang="en-US" sz="1100" dirty="0" smtClean="0">
                          <a:latin typeface="Meiryo UI" panose="020B0604030504040204" pitchFamily="50" charset="-128"/>
                          <a:ea typeface="Meiryo UI" panose="020B0604030504040204" pitchFamily="50" charset="-128"/>
                        </a:rPr>
                        <a:t>　　　（ファイル読込未済）となっている</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5.1</a:t>
                      </a:r>
                      <a:r>
                        <a:rPr lang="ja-JP" altLang="en-US" sz="1100" dirty="0" smtClean="0">
                          <a:latin typeface="Meiryo UI" panose="020B0604030504040204" pitchFamily="50" charset="-128"/>
                          <a:ea typeface="Meiryo UI" panose="020B0604030504040204" pitchFamily="50" charset="-128"/>
                        </a:rPr>
                        <a:t>」で取得した処理対象の</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ファイルを読み込む。</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5.3.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ファイルの読み込み結果を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ファイル個別取込結果テーブルに登録する。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5.4. MML</a:t>
                      </a:r>
                      <a:r>
                        <a:rPr lang="ja-JP" altLang="en-US" sz="1100" dirty="0" smtClean="0">
                          <a:latin typeface="Meiryo UI" panose="020B0604030504040204" pitchFamily="50" charset="-128"/>
                          <a:ea typeface="Meiryo UI" panose="020B0604030504040204" pitchFamily="50" charset="-128"/>
                        </a:rPr>
                        <a:t>ファイル読込が正常終了した場合は、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MML</a:t>
                      </a:r>
                      <a:r>
                        <a:rPr lang="ja-JP" altLang="en-US" sz="1100" dirty="0" smtClean="0">
                          <a:latin typeface="Meiryo UI" panose="020B0604030504040204" pitchFamily="50" charset="-128"/>
                          <a:ea typeface="Meiryo UI" panose="020B0604030504040204" pitchFamily="50" charset="-128"/>
                        </a:rPr>
                        <a:t>ファイル管理テーブルのステータスフラグを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（ファイル読込済み）に、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（ファイル読込エラー）に更新する。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0" name="線吹き出し 1 (枠付き) 9"/>
          <p:cNvSpPr/>
          <p:nvPr/>
        </p:nvSpPr>
        <p:spPr>
          <a:xfrm>
            <a:off x="7180027" y="1598212"/>
            <a:ext cx="2612263" cy="837716"/>
          </a:xfrm>
          <a:prstGeom prst="borderCallout1">
            <a:avLst>
              <a:gd name="adj1" fmla="val 100523"/>
              <a:gd name="adj2" fmla="val 10672"/>
              <a:gd name="adj3" fmla="val 229235"/>
              <a:gd name="adj4" fmla="val 705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受託領域から認定領域へ患者情報</a:t>
            </a:r>
            <a:r>
              <a:rPr lang="ja-JP" altLang="en-US" sz="1200" dirty="0" smtClean="0">
                <a:solidFill>
                  <a:srgbClr val="FF0000"/>
                </a:solidFill>
                <a:latin typeface="Meiryo UI" panose="020B0604030504040204" pitchFamily="50" charset="-128"/>
                <a:ea typeface="Meiryo UI" panose="020B0604030504040204" pitchFamily="50" charset="-128"/>
              </a:rPr>
              <a:t>を</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連携</a:t>
            </a:r>
            <a:r>
              <a:rPr lang="ja-JP" altLang="en-US" sz="1200" dirty="0">
                <a:solidFill>
                  <a:srgbClr val="FF0000"/>
                </a:solidFill>
                <a:latin typeface="Meiryo UI" panose="020B0604030504040204" pitchFamily="50" charset="-128"/>
                <a:ea typeface="Meiryo UI" panose="020B0604030504040204" pitchFamily="50" charset="-128"/>
              </a:rPr>
              <a:t>する処理のため</a:t>
            </a:r>
            <a:r>
              <a:rPr lang="ja-JP" altLang="en-US" sz="1200" dirty="0" smtClean="0">
                <a:solidFill>
                  <a:srgbClr val="FF0000"/>
                </a:solidFill>
                <a:latin typeface="Meiryo UI" panose="020B0604030504040204" pitchFamily="50" charset="-128"/>
                <a:ea typeface="Meiryo UI" panose="020B0604030504040204" pitchFamily="50" charset="-128"/>
              </a:rPr>
              <a:t>、二次</a:t>
            </a:r>
            <a:r>
              <a:rPr lang="ja-JP" altLang="en-US" sz="1200" dirty="0">
                <a:solidFill>
                  <a:srgbClr val="FF0000"/>
                </a:solidFill>
                <a:latin typeface="Meiryo UI" panose="020B0604030504040204" pitchFamily="50" charset="-128"/>
                <a:ea typeface="Meiryo UI" panose="020B0604030504040204" pitchFamily="50" charset="-128"/>
              </a:rPr>
              <a:t>利用</a:t>
            </a:r>
            <a:r>
              <a:rPr lang="en-US" altLang="ja-JP" sz="1200" dirty="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と</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同様</a:t>
            </a:r>
            <a:r>
              <a:rPr lang="ja-JP" altLang="en-US" sz="1200" dirty="0">
                <a:solidFill>
                  <a:srgbClr val="FF0000"/>
                </a:solidFill>
                <a:latin typeface="Meiryo UI" panose="020B0604030504040204" pitchFamily="50" charset="-128"/>
                <a:ea typeface="Meiryo UI" panose="020B0604030504040204" pitchFamily="50" charset="-128"/>
              </a:rPr>
              <a:t>の取込前確認フローが必要</a:t>
            </a:r>
          </a:p>
        </p:txBody>
      </p:sp>
      <p:sp>
        <p:nvSpPr>
          <p:cNvPr id="12" name="正方形/長方形 11"/>
          <p:cNvSpPr/>
          <p:nvPr/>
        </p:nvSpPr>
        <p:spPr>
          <a:xfrm>
            <a:off x="7044856" y="3455254"/>
            <a:ext cx="985962" cy="36023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3" name="正方形/長方形 12"/>
          <p:cNvSpPr/>
          <p:nvPr/>
        </p:nvSpPr>
        <p:spPr>
          <a:xfrm>
            <a:off x="571560" y="4965868"/>
            <a:ext cx="4188224" cy="360235"/>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線吹き出し 1 (枠付き) 13"/>
          <p:cNvSpPr/>
          <p:nvPr/>
        </p:nvSpPr>
        <p:spPr>
          <a:xfrm>
            <a:off x="5949153" y="4628579"/>
            <a:ext cx="3532918" cy="839925"/>
          </a:xfrm>
          <a:prstGeom prst="borderCallout1">
            <a:avLst>
              <a:gd name="adj1" fmla="val 35980"/>
              <a:gd name="adj2" fmla="val -286"/>
              <a:gd name="adj3" fmla="val 61018"/>
              <a:gd name="adj4" fmla="val -33142"/>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取り込む対象となる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ファイルの条件は、二次利用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反映処理により</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ファイル管理テーブルのステータスフラグが</a:t>
            </a:r>
            <a:r>
              <a:rPr lang="en-US" altLang="ja-JP" sz="1200" dirty="0" smtClean="0">
                <a:solidFill>
                  <a:srgbClr val="FF0000"/>
                </a:solidFill>
                <a:latin typeface="Meiryo UI" panose="020B0604030504040204" pitchFamily="50" charset="-128"/>
                <a:ea typeface="Meiryo UI" panose="020B0604030504040204" pitchFamily="50" charset="-128"/>
              </a:rPr>
              <a:t>0</a:t>
            </a:r>
            <a:r>
              <a:rPr lang="ja-JP" altLang="en-US" sz="1200" dirty="0" smtClean="0">
                <a:solidFill>
                  <a:srgbClr val="FF0000"/>
                </a:solidFill>
                <a:latin typeface="Meiryo UI" panose="020B0604030504040204" pitchFamily="50" charset="-128"/>
                <a:ea typeface="Meiryo UI" panose="020B0604030504040204" pitchFamily="50" charset="-128"/>
              </a:rPr>
              <a:t>となっていること。</a:t>
            </a:r>
            <a:endParaRPr lang="ja-JP" altLang="en-US" sz="1200" dirty="0">
              <a:solidFill>
                <a:srgbClr val="FF0000"/>
              </a:solidFill>
              <a:latin typeface="Meiryo UI" panose="020B0604030504040204" pitchFamily="50" charset="-128"/>
              <a:ea typeface="Meiryo UI" panose="020B0604030504040204" pitchFamily="50" charset="-128"/>
            </a:endParaRPr>
          </a:p>
        </p:txBody>
      </p:sp>
      <p:cxnSp>
        <p:nvCxnSpPr>
          <p:cNvPr id="16" name="直線コネクタ 15"/>
          <p:cNvCxnSpPr/>
          <p:nvPr/>
        </p:nvCxnSpPr>
        <p:spPr>
          <a:xfrm flipH="1" flipV="1">
            <a:off x="5627873" y="3315820"/>
            <a:ext cx="310178" cy="164319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正方形/長方形 16"/>
          <p:cNvSpPr/>
          <p:nvPr/>
        </p:nvSpPr>
        <p:spPr>
          <a:xfrm>
            <a:off x="5128982" y="3097719"/>
            <a:ext cx="1351331" cy="218101"/>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1" name="線吹き出し 1 (枠付き) 20"/>
          <p:cNvSpPr/>
          <p:nvPr/>
        </p:nvSpPr>
        <p:spPr>
          <a:xfrm>
            <a:off x="5949153" y="5545232"/>
            <a:ext cx="3532918" cy="839925"/>
          </a:xfrm>
          <a:prstGeom prst="borderCallout1">
            <a:avLst>
              <a:gd name="adj1" fmla="val 35980"/>
              <a:gd name="adj2" fmla="val -286"/>
              <a:gd name="adj3" fmla="val 52498"/>
              <a:gd name="adj4" fmla="val -2864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個別取込結果テーブルに登録されている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ファイルの条件は、</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ファイル管理テーブルのステータスフラグが</a:t>
            </a:r>
            <a:r>
              <a:rPr lang="en-US" altLang="ja-JP" sz="1200" dirty="0" smtClean="0">
                <a:solidFill>
                  <a:srgbClr val="FF0000"/>
                </a:solidFill>
                <a:latin typeface="Meiryo UI" panose="020B0604030504040204" pitchFamily="50" charset="-128"/>
                <a:ea typeface="Meiryo UI" panose="020B0604030504040204" pitchFamily="50" charset="-128"/>
              </a:rPr>
              <a:t>1</a:t>
            </a:r>
            <a:r>
              <a:rPr lang="ja-JP" altLang="en-US" sz="1200" dirty="0" smtClean="0">
                <a:solidFill>
                  <a:srgbClr val="FF0000"/>
                </a:solidFill>
                <a:latin typeface="Meiryo UI" panose="020B0604030504040204" pitchFamily="50" charset="-128"/>
                <a:ea typeface="Meiryo UI" panose="020B0604030504040204" pitchFamily="50" charset="-128"/>
              </a:rPr>
              <a:t>となっていること。</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22" name="正方形/長方形 21"/>
          <p:cNvSpPr/>
          <p:nvPr/>
        </p:nvSpPr>
        <p:spPr>
          <a:xfrm>
            <a:off x="571560" y="5679445"/>
            <a:ext cx="4366200" cy="476093"/>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25665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31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利活用観点での機能における</a:t>
            </a:r>
            <a:r>
              <a:rPr lang="ja-JP" altLang="en-US" sz="1800" b="1" dirty="0">
                <a:latin typeface="Meiryo UI" panose="020B0604030504040204" pitchFamily="50" charset="-128"/>
                <a:ea typeface="Meiryo UI" panose="020B0604030504040204" pitchFamily="50" charset="-128"/>
              </a:rPr>
              <a:t>妥当性確認</a:t>
            </a:r>
            <a:r>
              <a:rPr lang="ja-JP" altLang="en-US" sz="1800" b="1" dirty="0" smtClean="0">
                <a:latin typeface="Meiryo UI" panose="020B0604030504040204" pitchFamily="50" charset="-128"/>
                <a:ea typeface="Meiryo UI" panose="020B0604030504040204" pitchFamily="50" charset="-128"/>
              </a:rPr>
              <a:t>の必要箇所</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デリバリ</a:t>
            </a:r>
            <a:r>
              <a:rPr lang="en-US" altLang="ja-JP" dirty="0" smtClean="0">
                <a:latin typeface="Meiryo UI" panose="020B0604030504040204" pitchFamily="50" charset="-128"/>
                <a:ea typeface="Meiryo UI" panose="020B0604030504040204" pitchFamily="50" charset="-128"/>
              </a:rPr>
              <a:t>Tm</a:t>
            </a:r>
            <a:r>
              <a:rPr lang="ja-JP" altLang="en-US" dirty="0" smtClean="0">
                <a:latin typeface="Meiryo UI" panose="020B0604030504040204" pitchFamily="50" charset="-128"/>
                <a:ea typeface="Meiryo UI" panose="020B0604030504040204" pitchFamily="50" charset="-128"/>
              </a:rPr>
              <a:t>ツール内で受託領域から認定領域にデータ反映している処理は以下の通り。</a:t>
            </a:r>
            <a:endParaRPr lang="en-US" altLang="ja-JP" dirty="0">
              <a:latin typeface="Meiryo UI" panose="020B0604030504040204" pitchFamily="50" charset="-128"/>
              <a:ea typeface="Meiryo UI" panose="020B0604030504040204" pitchFamily="50" charset="-128"/>
            </a:endParaRPr>
          </a:p>
        </p:txBody>
      </p:sp>
      <p:cxnSp>
        <p:nvCxnSpPr>
          <p:cNvPr id="5" name="直線コネクタ 4"/>
          <p:cNvCxnSpPr/>
          <p:nvPr/>
        </p:nvCxnSpPr>
        <p:spPr>
          <a:xfrm>
            <a:off x="7454010" y="153748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aphicFrame>
        <p:nvGraphicFramePr>
          <p:cNvPr id="6" name="表 5"/>
          <p:cNvGraphicFramePr>
            <a:graphicFrameLocks noGrp="1"/>
          </p:cNvGraphicFramePr>
          <p:nvPr>
            <p:extLst/>
          </p:nvPr>
        </p:nvGraphicFramePr>
        <p:xfrm>
          <a:off x="296550" y="996153"/>
          <a:ext cx="9459699" cy="5394960"/>
        </p:xfrm>
        <a:graphic>
          <a:graphicData uri="http://schemas.openxmlformats.org/drawingml/2006/table">
            <a:tbl>
              <a:tblPr firstRow="1" bandRow="1">
                <a:tableStyleId>{5940675A-B579-460E-94D1-54222C63F5DA}</a:tableStyleId>
              </a:tblPr>
              <a:tblGrid>
                <a:gridCol w="904700">
                  <a:extLst>
                    <a:ext uri="{9D8B030D-6E8A-4147-A177-3AD203B41FA5}">
                      <a16:colId xmlns:a16="http://schemas.microsoft.com/office/drawing/2014/main" val="342400904"/>
                    </a:ext>
                  </a:extLst>
                </a:gridCol>
                <a:gridCol w="2861867">
                  <a:extLst>
                    <a:ext uri="{9D8B030D-6E8A-4147-A177-3AD203B41FA5}">
                      <a16:colId xmlns:a16="http://schemas.microsoft.com/office/drawing/2014/main" val="2601570289"/>
                    </a:ext>
                  </a:extLst>
                </a:gridCol>
                <a:gridCol w="4492486">
                  <a:extLst>
                    <a:ext uri="{9D8B030D-6E8A-4147-A177-3AD203B41FA5}">
                      <a16:colId xmlns:a16="http://schemas.microsoft.com/office/drawing/2014/main" val="2240442798"/>
                    </a:ext>
                  </a:extLst>
                </a:gridCol>
                <a:gridCol w="1200646">
                  <a:extLst>
                    <a:ext uri="{9D8B030D-6E8A-4147-A177-3AD203B41FA5}">
                      <a16:colId xmlns:a16="http://schemas.microsoft.com/office/drawing/2014/main" val="744818733"/>
                    </a:ext>
                  </a:extLst>
                </a:gridCol>
              </a:tblGrid>
              <a:tr h="260400">
                <a:tc>
                  <a:txBody>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ＬＤＩ</a:t>
                      </a:r>
                      <a:endParaRPr lang="en-US" altLang="zh-TW" sz="1200"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医療情報取扱</a:t>
                      </a:r>
                      <a:r>
                        <a:rPr lang="zh-TW" altLang="en-US" sz="1200" b="1" kern="0" dirty="0" smtClean="0">
                          <a:solidFill>
                            <a:srgbClr val="404040"/>
                          </a:solidFill>
                          <a:latin typeface="Meiryo UI" panose="020B0604030504040204" pitchFamily="50" charset="-128"/>
                          <a:ea typeface="Meiryo UI" panose="020B0604030504040204" pitchFamily="50" charset="-128"/>
                        </a:rPr>
                        <a:t>事業</a:t>
                      </a:r>
                      <a:r>
                        <a:rPr lang="ja-JP" altLang="en-US" sz="1200" b="1" kern="0" dirty="0" smtClean="0">
                          <a:solidFill>
                            <a:srgbClr val="404040"/>
                          </a:solidFill>
                          <a:latin typeface="Meiryo UI" panose="020B0604030504040204" pitchFamily="50" charset="-128"/>
                          <a:ea typeface="Meiryo UI" panose="020B0604030504040204" pitchFamily="50" charset="-128"/>
                        </a:rPr>
                        <a:t>受託者</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zh-TW" altLang="en-US" sz="1200" b="1" kern="0" dirty="0" smtClean="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rowSpan="2">
                  <a:txBody>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利活用者</a:t>
                      </a:r>
                    </a:p>
                  </a:txBody>
                  <a:tcPr/>
                </a:tc>
                <a:extLst>
                  <a:ext uri="{0D108BD9-81ED-4DB2-BD59-A6C34878D82A}">
                    <a16:rowId xmlns:a16="http://schemas.microsoft.com/office/drawing/2014/main" val="1403776297"/>
                  </a:ext>
                </a:extLst>
              </a:tr>
              <a:tr h="26040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smtClean="0">
                          <a:solidFill>
                            <a:srgbClr val="404040"/>
                          </a:solidFill>
                          <a:latin typeface="Meiryo UI" panose="020B0604030504040204" pitchFamily="50" charset="-128"/>
                          <a:ea typeface="Meiryo UI" panose="020B0604030504040204" pitchFamily="50" charset="-128"/>
                        </a:rPr>
                        <a:t>NTT</a:t>
                      </a:r>
                      <a:r>
                        <a:rPr lang="ja-JP" altLang="en-US" sz="1200" kern="0" dirty="0" smtClean="0">
                          <a:solidFill>
                            <a:srgbClr val="404040"/>
                          </a:solidFill>
                          <a:latin typeface="Meiryo UI" panose="020B0604030504040204" pitchFamily="50" charset="-128"/>
                          <a:ea typeface="Meiryo UI" panose="020B0604030504040204" pitchFamily="50" charset="-128"/>
                        </a:rPr>
                        <a:t>データ</a:t>
                      </a: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医療情報取扱事業受託</a:t>
                      </a:r>
                      <a:r>
                        <a:rPr lang="zh-TW" altLang="en-US" sz="1200" b="1" kern="0" dirty="0" smtClean="0">
                          <a:solidFill>
                            <a:srgbClr val="404040"/>
                          </a:solidFill>
                          <a:latin typeface="Meiryo UI" panose="020B0604030504040204" pitchFamily="50" charset="-128"/>
                          <a:ea typeface="Meiryo UI" panose="020B0604030504040204" pitchFamily="50" charset="-128"/>
                        </a:rPr>
                        <a:t>者</a:t>
                      </a:r>
                      <a:r>
                        <a:rPr lang="ja-JP" altLang="en-US" sz="1200" b="1" kern="0" dirty="0" smtClean="0">
                          <a:solidFill>
                            <a:srgbClr val="404040"/>
                          </a:solidFill>
                          <a:latin typeface="Meiryo UI" panose="020B0604030504040204" pitchFamily="50" charset="-128"/>
                          <a:ea typeface="Meiryo UI" panose="020B0604030504040204" pitchFamily="50" charset="-128"/>
                        </a:rPr>
                        <a:t>（再受託）</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algn="ctr"/>
                      <a:r>
                        <a:rPr lang="ja-JP" altLang="en-US" sz="1200" b="1" kern="0" dirty="0" smtClean="0">
                          <a:solidFill>
                            <a:srgbClr val="404040"/>
                          </a:solidFill>
                          <a:latin typeface="Meiryo UI" panose="020B0604030504040204" pitchFamily="50" charset="-128"/>
                          <a:ea typeface="Meiryo UI" panose="020B0604030504040204" pitchFamily="50" charset="-128"/>
                        </a:rPr>
                        <a:t>認定医療情報</a:t>
                      </a:r>
                      <a:r>
                        <a:rPr lang="ja-JP" altLang="en-US" sz="1200" b="1" kern="0" dirty="0" smtClean="0">
                          <a:latin typeface="Meiryo UI" panose="020B0604030504040204" pitchFamily="50" charset="-128"/>
                          <a:ea typeface="Meiryo UI" panose="020B0604030504040204" pitchFamily="50" charset="-128"/>
                        </a:rPr>
                        <a:t>等取</a:t>
                      </a:r>
                      <a:r>
                        <a:rPr lang="ja-JP" altLang="en-US" sz="1200" b="1" kern="0" dirty="0" smtClean="0">
                          <a:solidFill>
                            <a:srgbClr val="404040"/>
                          </a:solidFill>
                          <a:latin typeface="Meiryo UI" panose="020B0604030504040204" pitchFamily="50" charset="-128"/>
                          <a:ea typeface="Meiryo UI" panose="020B0604030504040204" pitchFamily="50" charset="-128"/>
                        </a:rPr>
                        <a:t>扱受託事業者</a:t>
                      </a:r>
                      <a:endParaRPr kumimoji="1" lang="ja-JP" altLang="en-US" sz="1200" dirty="0"/>
                    </a:p>
                  </a:txBody>
                  <a:tcPr/>
                </a:tc>
                <a:tc vMerge="1">
                  <a:txBody>
                    <a:bodyPr/>
                    <a:lstStyle/>
                    <a:p>
                      <a:endParaRPr kumimoji="1" lang="ja-JP" altLang="en-US" dirty="0"/>
                    </a:p>
                  </a:txBody>
                  <a:tcPr/>
                </a:tc>
                <a:extLst>
                  <a:ext uri="{0D108BD9-81ED-4DB2-BD59-A6C34878D82A}">
                    <a16:rowId xmlns:a16="http://schemas.microsoft.com/office/drawing/2014/main" val="2467161822"/>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ja-JP" altLang="en-US" sz="1200" kern="0" dirty="0" smtClean="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rowSpan="3">
                  <a:txBody>
                    <a:bodyPr/>
                    <a:lstStyle/>
                    <a:p>
                      <a:endParaRPr kumimoji="1" lang="ja-JP" altLang="en-US" sz="1200" dirty="0"/>
                    </a:p>
                  </a:txBody>
                  <a:tcPr/>
                </a:tc>
                <a:extLst>
                  <a:ext uri="{0D108BD9-81ED-4DB2-BD59-A6C34878D82A}">
                    <a16:rowId xmlns:a16="http://schemas.microsoft.com/office/drawing/2014/main" val="2619844006"/>
                  </a:ext>
                </a:extLst>
              </a:tr>
              <a:tr h="16492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010232369"/>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189618105"/>
                  </a:ext>
                </a:extLst>
              </a:tr>
            </a:tbl>
          </a:graphicData>
        </a:graphic>
      </p:graphicFrame>
      <p:cxnSp>
        <p:nvCxnSpPr>
          <p:cNvPr id="7" name="カギ線コネクタ 6"/>
          <p:cNvCxnSpPr>
            <a:stCxn id="12" idx="4"/>
            <a:endCxn id="10" idx="2"/>
          </p:cNvCxnSpPr>
          <p:nvPr/>
        </p:nvCxnSpPr>
        <p:spPr>
          <a:xfrm flipV="1">
            <a:off x="6088353" y="2435379"/>
            <a:ext cx="428085" cy="213124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カギ線コネクタ 7"/>
          <p:cNvCxnSpPr>
            <a:stCxn id="17" idx="4"/>
            <a:endCxn id="10" idx="2"/>
          </p:cNvCxnSpPr>
          <p:nvPr/>
        </p:nvCxnSpPr>
        <p:spPr>
          <a:xfrm flipV="1">
            <a:off x="6079155" y="2435379"/>
            <a:ext cx="437283" cy="326820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フローチャート: 磁気ディスク 8"/>
          <p:cNvSpPr/>
          <p:nvPr/>
        </p:nvSpPr>
        <p:spPr>
          <a:xfrm>
            <a:off x="4243632"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10" name="フローチャート: 磁気ディスク 9"/>
          <p:cNvSpPr/>
          <p:nvPr/>
        </p:nvSpPr>
        <p:spPr>
          <a:xfrm>
            <a:off x="6516438"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データマート</a:t>
            </a:r>
            <a:endParaRPr kumimoji="1" lang="ja-JP" altLang="en-US" sz="1200" b="1" dirty="0">
              <a:solidFill>
                <a:schemeClr val="tx2">
                  <a:lumMod val="75000"/>
                  <a:lumOff val="25000"/>
                </a:schemeClr>
              </a:solidFill>
            </a:endParaRPr>
          </a:p>
        </p:txBody>
      </p:sp>
      <p:sp>
        <p:nvSpPr>
          <p:cNvPr id="11" name="フローチャート: 磁気ディスク 10"/>
          <p:cNvSpPr/>
          <p:nvPr/>
        </p:nvSpPr>
        <p:spPr>
          <a:xfrm>
            <a:off x="5380035"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二次利用</a:t>
            </a:r>
            <a:endParaRPr kumimoji="1" lang="en-US" altLang="ja-JP"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DB</a:t>
            </a:r>
            <a:r>
              <a:rPr kumimoji="1" lang="en-US" altLang="ja-JP" sz="1100" b="1" dirty="0" smtClean="0">
                <a:solidFill>
                  <a:schemeClr val="tx2">
                    <a:lumMod val="75000"/>
                    <a:lumOff val="25000"/>
                  </a:schemeClr>
                </a:solidFill>
              </a:rPr>
              <a:t>(</a:t>
            </a:r>
            <a:r>
              <a:rPr kumimoji="1" lang="ja-JP" altLang="en-US" sz="1100" b="1" dirty="0" smtClean="0">
                <a:solidFill>
                  <a:schemeClr val="tx2">
                    <a:lumMod val="75000"/>
                    <a:lumOff val="25000"/>
                  </a:schemeClr>
                </a:solidFill>
              </a:rPr>
              <a:t>断面</a:t>
            </a:r>
            <a:r>
              <a:rPr kumimoji="1" lang="en-US" altLang="ja-JP" sz="1100" b="1" dirty="0" smtClean="0">
                <a:solidFill>
                  <a:schemeClr val="tx2">
                    <a:lumMod val="75000"/>
                    <a:lumOff val="25000"/>
                  </a:schemeClr>
                </a:solidFill>
              </a:rPr>
              <a:t>)</a:t>
            </a:r>
            <a:endParaRPr kumimoji="1" lang="ja-JP" altLang="en-US" sz="1200" b="1" dirty="0">
              <a:solidFill>
                <a:schemeClr val="tx2">
                  <a:lumMod val="75000"/>
                  <a:lumOff val="25000"/>
                </a:schemeClr>
              </a:solidFill>
            </a:endParaRPr>
          </a:p>
        </p:txBody>
      </p:sp>
      <p:sp>
        <p:nvSpPr>
          <p:cNvPr id="12" name="フローチャート: 磁気ディスク 11"/>
          <p:cNvSpPr/>
          <p:nvPr/>
        </p:nvSpPr>
        <p:spPr>
          <a:xfrm>
            <a:off x="5346185" y="4305521"/>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ja-JP" altLang="en-US" sz="1200" b="1" dirty="0">
              <a:solidFill>
                <a:schemeClr val="tx2">
                  <a:lumMod val="75000"/>
                  <a:lumOff val="25000"/>
                </a:schemeClr>
              </a:solidFill>
            </a:endParaRPr>
          </a:p>
        </p:txBody>
      </p:sp>
      <p:sp>
        <p:nvSpPr>
          <p:cNvPr id="13" name="フローチャート: 磁気ディスク 12"/>
          <p:cNvSpPr/>
          <p:nvPr/>
        </p:nvSpPr>
        <p:spPr>
          <a:xfrm>
            <a:off x="3254608" y="307420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領域</a:t>
            </a:r>
            <a:endParaRPr kumimoji="1" lang="ja-JP" altLang="en-US" sz="1400" b="1" dirty="0">
              <a:solidFill>
                <a:schemeClr val="tx2">
                  <a:lumMod val="75000"/>
                  <a:lumOff val="25000"/>
                </a:schemeClr>
              </a:solidFill>
            </a:endParaRPr>
          </a:p>
        </p:txBody>
      </p:sp>
      <p:sp>
        <p:nvSpPr>
          <p:cNvPr id="14" name="フローチャート: 磁気ディスク 13"/>
          <p:cNvSpPr/>
          <p:nvPr/>
        </p:nvSpPr>
        <p:spPr>
          <a:xfrm>
            <a:off x="6468002" y="3543688"/>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品質</a:t>
            </a:r>
            <a:r>
              <a:rPr kumimoji="1" lang="ja-JP" altLang="en-US" sz="1200" b="1" dirty="0" smtClean="0">
                <a:solidFill>
                  <a:schemeClr val="tx2">
                    <a:lumMod val="75000"/>
                    <a:lumOff val="25000"/>
                  </a:schemeClr>
                </a:solidFill>
              </a:rPr>
              <a:t>調査</a:t>
            </a:r>
            <a:endParaRPr kumimoji="1" lang="ja-JP" altLang="en-US" sz="1200" b="1" dirty="0">
              <a:solidFill>
                <a:schemeClr val="tx2">
                  <a:lumMod val="75000"/>
                  <a:lumOff val="25000"/>
                </a:schemeClr>
              </a:solidFill>
            </a:endParaRPr>
          </a:p>
        </p:txBody>
      </p:sp>
      <p:sp>
        <p:nvSpPr>
          <p:cNvPr id="15" name="フローチャート: 磁気ディスク 14"/>
          <p:cNvSpPr/>
          <p:nvPr/>
        </p:nvSpPr>
        <p:spPr>
          <a:xfrm>
            <a:off x="7652842" y="21734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分析・</a:t>
            </a:r>
            <a:endParaRPr kumimoji="1"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集計</a:t>
            </a:r>
            <a:endParaRPr kumimoji="1" lang="ja-JP" altLang="en-US" sz="1200" b="1" dirty="0">
              <a:solidFill>
                <a:schemeClr val="tx2">
                  <a:lumMod val="75000"/>
                  <a:lumOff val="25000"/>
                </a:schemeClr>
              </a:solidFill>
            </a:endParaRPr>
          </a:p>
        </p:txBody>
      </p:sp>
      <p:sp>
        <p:nvSpPr>
          <p:cNvPr id="16" name="フローチャート: 磁気ディスク 15"/>
          <p:cNvSpPr/>
          <p:nvPr/>
        </p:nvSpPr>
        <p:spPr>
          <a:xfrm>
            <a:off x="2263635" y="217345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sp>
        <p:nvSpPr>
          <p:cNvPr id="17" name="フローチャート: 磁気ディスク 16"/>
          <p:cNvSpPr/>
          <p:nvPr/>
        </p:nvSpPr>
        <p:spPr>
          <a:xfrm>
            <a:off x="5336987" y="544248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マスタ</a:t>
            </a:r>
            <a:endParaRPr kumimoji="1" lang="ja-JP" altLang="en-US" sz="1200" b="1" dirty="0">
              <a:solidFill>
                <a:schemeClr val="tx2">
                  <a:lumMod val="75000"/>
                  <a:lumOff val="25000"/>
                </a:schemeClr>
              </a:solidFill>
            </a:endParaRPr>
          </a:p>
        </p:txBody>
      </p:sp>
      <p:cxnSp>
        <p:nvCxnSpPr>
          <p:cNvPr id="18" name="カギ線コネクタ 17"/>
          <p:cNvCxnSpPr>
            <a:stCxn id="16" idx="4"/>
            <a:endCxn id="13" idx="2"/>
          </p:cNvCxnSpPr>
          <p:nvPr/>
        </p:nvCxnSpPr>
        <p:spPr>
          <a:xfrm>
            <a:off x="3005235" y="2434452"/>
            <a:ext cx="249373" cy="90085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カギ線コネクタ 18"/>
          <p:cNvCxnSpPr>
            <a:stCxn id="16" idx="4"/>
            <a:endCxn id="9" idx="2"/>
          </p:cNvCxnSpPr>
          <p:nvPr/>
        </p:nvCxnSpPr>
        <p:spPr>
          <a:xfrm>
            <a:off x="3005235" y="2434452"/>
            <a:ext cx="1238397" cy="92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カギ線コネクタ 19"/>
          <p:cNvCxnSpPr>
            <a:stCxn id="9" idx="4"/>
            <a:endCxn id="11" idx="2"/>
          </p:cNvCxnSpPr>
          <p:nvPr/>
        </p:nvCxnSpPr>
        <p:spPr>
          <a:xfrm>
            <a:off x="4985800" y="2435379"/>
            <a:ext cx="394235" cy="1270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カギ線コネクタ 20"/>
          <p:cNvCxnSpPr>
            <a:stCxn id="11" idx="4"/>
            <a:endCxn id="14" idx="2"/>
          </p:cNvCxnSpPr>
          <p:nvPr/>
        </p:nvCxnSpPr>
        <p:spPr>
          <a:xfrm>
            <a:off x="6122203" y="2435379"/>
            <a:ext cx="345799" cy="13694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10" idx="4"/>
            <a:endCxn id="15" idx="2"/>
          </p:cNvCxnSpPr>
          <p:nvPr/>
        </p:nvCxnSpPr>
        <p:spPr>
          <a:xfrm flipV="1">
            <a:off x="7258606" y="2434554"/>
            <a:ext cx="394236" cy="825"/>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5" idx="4"/>
            <a:endCxn id="43" idx="2"/>
          </p:cNvCxnSpPr>
          <p:nvPr/>
        </p:nvCxnSpPr>
        <p:spPr>
          <a:xfrm flipV="1">
            <a:off x="8395010" y="2432818"/>
            <a:ext cx="501033" cy="173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カギ線コネクタ 23"/>
          <p:cNvCxnSpPr>
            <a:stCxn id="40" idx="4"/>
            <a:endCxn id="16" idx="2"/>
          </p:cNvCxnSpPr>
          <p:nvPr/>
        </p:nvCxnSpPr>
        <p:spPr>
          <a:xfrm>
            <a:off x="2061346" y="2432260"/>
            <a:ext cx="202289" cy="219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カギ線コネクタ 24"/>
          <p:cNvCxnSpPr>
            <a:endCxn id="40" idx="2"/>
          </p:cNvCxnSpPr>
          <p:nvPr/>
        </p:nvCxnSpPr>
        <p:spPr>
          <a:xfrm>
            <a:off x="1110501" y="2431374"/>
            <a:ext cx="209245" cy="8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カギ線コネクタ 25"/>
          <p:cNvCxnSpPr>
            <a:stCxn id="27" idx="4"/>
            <a:endCxn id="12" idx="2"/>
          </p:cNvCxnSpPr>
          <p:nvPr/>
        </p:nvCxnSpPr>
        <p:spPr>
          <a:xfrm>
            <a:off x="3996776" y="4561256"/>
            <a:ext cx="1349409" cy="536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フローチャート: 磁気ディスク 26"/>
          <p:cNvSpPr/>
          <p:nvPr/>
        </p:nvSpPr>
        <p:spPr>
          <a:xfrm>
            <a:off x="3254608" y="430015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MML</a:t>
            </a:r>
            <a:r>
              <a:rPr kumimoji="1" lang="ja-JP" altLang="en-US" sz="1200" b="1" dirty="0" smtClean="0">
                <a:solidFill>
                  <a:schemeClr val="tx2">
                    <a:lumMod val="75000"/>
                    <a:lumOff val="25000"/>
                  </a:schemeClr>
                </a:solidFill>
              </a:rPr>
              <a:t>個別</a:t>
            </a:r>
            <a:endParaRPr kumimoji="1"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取込管理</a:t>
            </a:r>
            <a:endParaRPr kumimoji="1" lang="ja-JP" altLang="en-US" sz="1200" b="1" dirty="0">
              <a:solidFill>
                <a:schemeClr val="tx2">
                  <a:lumMod val="75000"/>
                  <a:lumOff val="25000"/>
                </a:schemeClr>
              </a:solidFill>
            </a:endParaRPr>
          </a:p>
        </p:txBody>
      </p:sp>
      <p:grpSp>
        <p:nvGrpSpPr>
          <p:cNvPr id="28" name="グループ化 27"/>
          <p:cNvGrpSpPr/>
          <p:nvPr/>
        </p:nvGrpSpPr>
        <p:grpSpPr>
          <a:xfrm>
            <a:off x="8658275" y="4420969"/>
            <a:ext cx="945450" cy="1801583"/>
            <a:chOff x="8168455" y="4168699"/>
            <a:chExt cx="945450" cy="1801583"/>
          </a:xfrm>
        </p:grpSpPr>
        <p:sp>
          <p:nvSpPr>
            <p:cNvPr id="29" name="フローチャート: 磁気ディスク 28"/>
            <p:cNvSpPr/>
            <p:nvPr/>
          </p:nvSpPr>
          <p:spPr>
            <a:xfrm>
              <a:off x="8260678" y="4513821"/>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0" name="正方形/長方形 29">
              <a:extLst>
                <a:ext uri="{FF2B5EF4-FFF2-40B4-BE49-F238E27FC236}">
                  <a16:creationId xmlns:a16="http://schemas.microsoft.com/office/drawing/2014/main" id="{B63D4596-3D34-CF16-5DA8-EFDC1CCE79D0}"/>
                </a:ext>
              </a:extLst>
            </p:cNvPr>
            <p:cNvSpPr/>
            <p:nvPr/>
          </p:nvSpPr>
          <p:spPr>
            <a:xfrm>
              <a:off x="8168455" y="4168699"/>
              <a:ext cx="945450" cy="1801583"/>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31" name="フローチャート: 磁気ディスク 30"/>
            <p:cNvSpPr/>
            <p:nvPr/>
          </p:nvSpPr>
          <p:spPr>
            <a:xfrm>
              <a:off x="8260678" y="5328285"/>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cxnSp>
        <p:nvCxnSpPr>
          <p:cNvPr id="32" name="カギ線コネクタ 31"/>
          <p:cNvCxnSpPr>
            <a:stCxn id="40" idx="4"/>
            <a:endCxn id="27" idx="2"/>
          </p:cNvCxnSpPr>
          <p:nvPr/>
        </p:nvCxnSpPr>
        <p:spPr>
          <a:xfrm>
            <a:off x="2061346" y="2432260"/>
            <a:ext cx="1193262" cy="2128996"/>
          </a:xfrm>
          <a:prstGeom prst="bentConnector3">
            <a:avLst>
              <a:gd name="adj1" fmla="val 602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カギ線コネクタ 32"/>
          <p:cNvCxnSpPr>
            <a:endCxn id="17" idx="2"/>
          </p:cNvCxnSpPr>
          <p:nvPr/>
        </p:nvCxnSpPr>
        <p:spPr>
          <a:xfrm>
            <a:off x="1095127" y="3983819"/>
            <a:ext cx="4241860" cy="1719765"/>
          </a:xfrm>
          <a:prstGeom prst="bentConnector3">
            <a:avLst>
              <a:gd name="adj1" fmla="val 7074"/>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カギ線コネクタ 33"/>
          <p:cNvCxnSpPr>
            <a:stCxn id="49" idx="3"/>
            <a:endCxn id="17" idx="2"/>
          </p:cNvCxnSpPr>
          <p:nvPr/>
        </p:nvCxnSpPr>
        <p:spPr>
          <a:xfrm flipV="1">
            <a:off x="1103660" y="5703584"/>
            <a:ext cx="4233327" cy="149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5" name="グループ化 34"/>
          <p:cNvGrpSpPr/>
          <p:nvPr/>
        </p:nvGrpSpPr>
        <p:grpSpPr>
          <a:xfrm>
            <a:off x="344946" y="1726941"/>
            <a:ext cx="765555" cy="1198474"/>
            <a:chOff x="363530" y="2158446"/>
            <a:chExt cx="765555" cy="1198474"/>
          </a:xfrm>
        </p:grpSpPr>
        <p:sp>
          <p:nvSpPr>
            <p:cNvPr id="36" name="角丸四角形 35"/>
            <p:cNvSpPr/>
            <p:nvPr/>
          </p:nvSpPr>
          <p:spPr>
            <a:xfrm>
              <a:off x="363530" y="2158446"/>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JMNA</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（一次利用）</a:t>
              </a:r>
            </a:p>
          </p:txBody>
        </p:sp>
        <p:sp>
          <p:nvSpPr>
            <p:cNvPr id="37" name="フローチャート: データ 36"/>
            <p:cNvSpPr/>
            <p:nvPr/>
          </p:nvSpPr>
          <p:spPr>
            <a:xfrm>
              <a:off x="407154" y="257421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81" dirty="0">
                  <a:latin typeface="Meiryo UI" panose="020B0604030504040204" pitchFamily="50" charset="-128"/>
                  <a:ea typeface="Meiryo UI" panose="020B0604030504040204" pitchFamily="50" charset="-128"/>
                </a:rPr>
                <a:t>DPC</a:t>
              </a:r>
              <a:endParaRPr lang="ja-JP" altLang="en-US" sz="881" dirty="0">
                <a:latin typeface="Meiryo UI" panose="020B0604030504040204" pitchFamily="50" charset="-128"/>
                <a:ea typeface="Meiryo UI" panose="020B0604030504040204" pitchFamily="50" charset="-128"/>
              </a:endParaRPr>
            </a:p>
          </p:txBody>
        </p:sp>
        <p:sp>
          <p:nvSpPr>
            <p:cNvPr id="38" name="フローチャート: データ 37"/>
            <p:cNvSpPr/>
            <p:nvPr/>
          </p:nvSpPr>
          <p:spPr>
            <a:xfrm>
              <a:off x="526946" y="272667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81" dirty="0">
                  <a:latin typeface="Meiryo UI" panose="020B0604030504040204" pitchFamily="50" charset="-128"/>
                  <a:ea typeface="Meiryo UI" panose="020B0604030504040204" pitchFamily="50" charset="-128"/>
                </a:rPr>
                <a:t>レセ</a:t>
              </a:r>
            </a:p>
          </p:txBody>
        </p:sp>
        <p:sp>
          <p:nvSpPr>
            <p:cNvPr id="39" name="フローチャート: データ 38"/>
            <p:cNvSpPr/>
            <p:nvPr/>
          </p:nvSpPr>
          <p:spPr>
            <a:xfrm>
              <a:off x="626334" y="288524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81" dirty="0">
                  <a:latin typeface="Meiryo UI" panose="020B0604030504040204" pitchFamily="50" charset="-128"/>
                  <a:ea typeface="Meiryo UI" panose="020B0604030504040204" pitchFamily="50" charset="-128"/>
                </a:rPr>
                <a:t>MML</a:t>
              </a:r>
              <a:endParaRPr lang="ja-JP" altLang="en-US" sz="881" dirty="0">
                <a:latin typeface="Meiryo UI" panose="020B0604030504040204" pitchFamily="50" charset="-128"/>
                <a:ea typeface="Meiryo UI" panose="020B0604030504040204" pitchFamily="50" charset="-128"/>
              </a:endParaRPr>
            </a:p>
          </p:txBody>
        </p:sp>
      </p:grpSp>
      <p:sp>
        <p:nvSpPr>
          <p:cNvPr id="40" name="フローチャート: 磁気ディスク 39"/>
          <p:cNvSpPr/>
          <p:nvPr/>
        </p:nvSpPr>
        <p:spPr>
          <a:xfrm>
            <a:off x="1319746" y="2171260"/>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NAS</a:t>
            </a:r>
            <a:endParaRPr kumimoji="1" lang="ja-JP" altLang="en-US" sz="1200" b="1" dirty="0">
              <a:solidFill>
                <a:schemeClr val="tx2">
                  <a:lumMod val="75000"/>
                  <a:lumOff val="25000"/>
                </a:schemeClr>
              </a:solidFill>
            </a:endParaRPr>
          </a:p>
        </p:txBody>
      </p:sp>
      <p:sp>
        <p:nvSpPr>
          <p:cNvPr id="41" name="正方形/長方形 40"/>
          <p:cNvSpPr/>
          <p:nvPr/>
        </p:nvSpPr>
        <p:spPr>
          <a:xfrm>
            <a:off x="6364090" y="3454442"/>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2" name="正方形/長方形 41"/>
          <p:cNvSpPr/>
          <p:nvPr/>
        </p:nvSpPr>
        <p:spPr>
          <a:xfrm>
            <a:off x="3112820" y="4180283"/>
            <a:ext cx="3074254"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3" name="フローチャート: データ 42"/>
          <p:cNvSpPr/>
          <p:nvPr/>
        </p:nvSpPr>
        <p:spPr>
          <a:xfrm>
            <a:off x="8836790" y="2171818"/>
            <a:ext cx="592525"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分析</a:t>
            </a:r>
            <a:endParaRPr lang="en-US" altLang="ja-JP" sz="881" dirty="0" smtClean="0">
              <a:latin typeface="Meiryo UI" panose="020B0604030504040204" pitchFamily="50" charset="-128"/>
              <a:ea typeface="Meiryo UI" panose="020B0604030504040204" pitchFamily="50" charset="-128"/>
            </a:endParaRPr>
          </a:p>
          <a:p>
            <a:pPr algn="ctr"/>
            <a:r>
              <a:rPr lang="ja-JP" altLang="en-US" sz="881" dirty="0" smtClean="0">
                <a:latin typeface="Meiryo UI" panose="020B0604030504040204" pitchFamily="50" charset="-128"/>
                <a:ea typeface="Meiryo UI" panose="020B0604030504040204" pitchFamily="50" charset="-128"/>
              </a:rPr>
              <a:t>結果</a:t>
            </a:r>
            <a:endParaRPr lang="ja-JP" altLang="en-US" sz="881" dirty="0">
              <a:latin typeface="Meiryo UI" panose="020B0604030504040204" pitchFamily="50" charset="-128"/>
              <a:ea typeface="Meiryo UI" panose="020B0604030504040204" pitchFamily="50" charset="-128"/>
            </a:endParaRPr>
          </a:p>
        </p:txBody>
      </p:sp>
      <p:grpSp>
        <p:nvGrpSpPr>
          <p:cNvPr id="44" name="グループ化 43"/>
          <p:cNvGrpSpPr/>
          <p:nvPr/>
        </p:nvGrpSpPr>
        <p:grpSpPr>
          <a:xfrm>
            <a:off x="339662" y="3384582"/>
            <a:ext cx="1710159" cy="1198474"/>
            <a:chOff x="539065" y="3877010"/>
            <a:chExt cx="1710159" cy="1198474"/>
          </a:xfrm>
        </p:grpSpPr>
        <p:sp>
          <p:nvSpPr>
            <p:cNvPr id="45" name="角丸四角形 44"/>
            <p:cNvSpPr/>
            <p:nvPr/>
          </p:nvSpPr>
          <p:spPr>
            <a:xfrm>
              <a:off x="539065" y="3877010"/>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DI</a:t>
              </a:r>
              <a:r>
                <a:rPr lang="ja-JP" altLang="en-US"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社</a:t>
              </a:r>
              <a:endPar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p:cNvSpPr txBox="1"/>
            <p:nvPr/>
          </p:nvSpPr>
          <p:spPr>
            <a:xfrm>
              <a:off x="740068" y="4051397"/>
              <a:ext cx="1509156" cy="269875"/>
            </a:xfrm>
            <a:prstGeom prst="rect">
              <a:avLst/>
            </a:prstGeom>
            <a:noFill/>
          </p:spPr>
          <p:txBody>
            <a:bodyPr wrap="none" lIns="0" rIns="0" rtlCol="0">
              <a:noAutofit/>
            </a:bodyPr>
            <a:lstStyle/>
            <a:p>
              <a:pPr algn="l" defTabSz="288000"/>
              <a:r>
                <a:rPr lang="en-US" altLang="ja-JP" sz="1100" dirty="0" smtClean="0">
                  <a:latin typeface="+mn-ea"/>
                </a:rPr>
                <a:t>(</a:t>
              </a:r>
              <a:r>
                <a:rPr lang="ja-JP" altLang="en-US" sz="1100" dirty="0" smtClean="0">
                  <a:latin typeface="+mn-ea"/>
                </a:rPr>
                <a:t>データインデックス</a:t>
              </a:r>
              <a:r>
                <a:rPr lang="ja-JP" altLang="en-US" sz="1100" dirty="0">
                  <a:latin typeface="+mn-ea"/>
                </a:rPr>
                <a:t>社</a:t>
              </a:r>
              <a:r>
                <a:rPr lang="en-US" altLang="ja-JP" sz="1100" dirty="0" smtClean="0">
                  <a:latin typeface="+mn-ea"/>
                </a:rPr>
                <a:t>)</a:t>
              </a:r>
              <a:endParaRPr kumimoji="1" lang="ja-JP" altLang="en-US" sz="1100" dirty="0">
                <a:latin typeface="+mn-ea"/>
              </a:endParaRPr>
            </a:p>
          </p:txBody>
        </p:sp>
        <p:sp>
          <p:nvSpPr>
            <p:cNvPr id="47" name="フローチャート: データ 46"/>
            <p:cNvSpPr/>
            <p:nvPr/>
          </p:nvSpPr>
          <p:spPr>
            <a:xfrm>
              <a:off x="619755" y="4328443"/>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マスタ</a:t>
              </a:r>
              <a:endParaRPr lang="en-US" altLang="ja-JP" sz="881" dirty="0" smtClean="0">
                <a:latin typeface="Meiryo UI" panose="020B0604030504040204" pitchFamily="50" charset="-128"/>
                <a:ea typeface="Meiryo UI" panose="020B0604030504040204" pitchFamily="50" charset="-128"/>
              </a:endParaRPr>
            </a:p>
            <a:p>
              <a:pPr algn="ctr"/>
              <a:r>
                <a:rPr lang="en-US" altLang="ja-JP" sz="881" dirty="0" smtClean="0">
                  <a:latin typeface="Meiryo UI" panose="020B0604030504040204" pitchFamily="50" charset="-128"/>
                  <a:ea typeface="Meiryo UI" panose="020B0604030504040204" pitchFamily="50" charset="-128"/>
                </a:rPr>
                <a:t>(DI</a:t>
              </a:r>
              <a:r>
                <a:rPr lang="ja-JP" altLang="en-US" sz="881" dirty="0" smtClean="0">
                  <a:latin typeface="Meiryo UI" panose="020B0604030504040204" pitchFamily="50" charset="-128"/>
                  <a:ea typeface="Meiryo UI" panose="020B0604030504040204" pitchFamily="50" charset="-128"/>
                </a:rPr>
                <a:t>社</a:t>
              </a:r>
              <a:r>
                <a:rPr lang="en-US" altLang="ja-JP" sz="881" dirty="0" smtClean="0">
                  <a:latin typeface="Meiryo UI" panose="020B0604030504040204" pitchFamily="50" charset="-128"/>
                  <a:ea typeface="Meiryo UI" panose="020B0604030504040204" pitchFamily="50" charset="-128"/>
                </a:rPr>
                <a:t>)</a:t>
              </a:r>
              <a:endParaRPr lang="ja-JP" altLang="en-US" sz="881" dirty="0">
                <a:latin typeface="Meiryo UI" panose="020B0604030504040204" pitchFamily="50" charset="-128"/>
                <a:ea typeface="Meiryo UI" panose="020B0604030504040204" pitchFamily="50" charset="-128"/>
              </a:endParaRPr>
            </a:p>
          </p:txBody>
        </p:sp>
      </p:grpSp>
      <p:grpSp>
        <p:nvGrpSpPr>
          <p:cNvPr id="48" name="グループ化 47"/>
          <p:cNvGrpSpPr/>
          <p:nvPr/>
        </p:nvGrpSpPr>
        <p:grpSpPr>
          <a:xfrm>
            <a:off x="338105" y="5105845"/>
            <a:ext cx="765555" cy="1198474"/>
            <a:chOff x="338105" y="4872472"/>
            <a:chExt cx="765555" cy="1198474"/>
          </a:xfrm>
        </p:grpSpPr>
        <p:sp>
          <p:nvSpPr>
            <p:cNvPr id="49" name="角丸四角形 48"/>
            <p:cNvSpPr/>
            <p:nvPr/>
          </p:nvSpPr>
          <p:spPr>
            <a:xfrm>
              <a:off x="338105" y="4872472"/>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Web</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サイト</a:t>
              </a:r>
            </a:p>
          </p:txBody>
        </p:sp>
        <p:sp>
          <p:nvSpPr>
            <p:cNvPr id="50" name="フローチャート: データ 49"/>
            <p:cNvSpPr/>
            <p:nvPr/>
          </p:nvSpPr>
          <p:spPr>
            <a:xfrm>
              <a:off x="388570" y="5328797"/>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マスタ</a:t>
              </a:r>
              <a:endParaRPr lang="en-US" altLang="ja-JP" sz="881" dirty="0" smtClean="0">
                <a:latin typeface="Meiryo UI" panose="020B0604030504040204" pitchFamily="50" charset="-128"/>
                <a:ea typeface="Meiryo UI" panose="020B0604030504040204" pitchFamily="50" charset="-128"/>
              </a:endParaRPr>
            </a:p>
            <a:p>
              <a:pPr algn="ctr"/>
              <a:r>
                <a:rPr lang="en-US" altLang="ja-JP" sz="881" dirty="0" smtClean="0">
                  <a:latin typeface="Meiryo UI" panose="020B0604030504040204" pitchFamily="50" charset="-128"/>
                  <a:ea typeface="Meiryo UI" panose="020B0604030504040204" pitchFamily="50" charset="-128"/>
                </a:rPr>
                <a:t>(Web)</a:t>
              </a:r>
              <a:endParaRPr lang="ja-JP" altLang="en-US" sz="881" dirty="0">
                <a:latin typeface="Meiryo UI" panose="020B0604030504040204" pitchFamily="50" charset="-128"/>
                <a:ea typeface="Meiryo UI" panose="020B0604030504040204" pitchFamily="50" charset="-128"/>
              </a:endParaRPr>
            </a:p>
          </p:txBody>
        </p:sp>
      </p:grpSp>
      <p:sp>
        <p:nvSpPr>
          <p:cNvPr id="51" name="テキスト ボックス 50"/>
          <p:cNvSpPr txBox="1"/>
          <p:nvPr/>
        </p:nvSpPr>
        <p:spPr>
          <a:xfrm>
            <a:off x="8374020" y="1155985"/>
            <a:ext cx="1509156" cy="269875"/>
          </a:xfrm>
          <a:prstGeom prst="rect">
            <a:avLst/>
          </a:prstGeom>
          <a:noFill/>
        </p:spPr>
        <p:txBody>
          <a:bodyPr wrap="none" lIns="0" rIns="0" rtlCol="0">
            <a:noAutofit/>
          </a:bodyPr>
          <a:lstStyle/>
          <a:p>
            <a:pPr algn="ctr" defTabSz="895327">
              <a:defRPr/>
            </a:pPr>
            <a:r>
              <a:rPr lang="ja-JP" altLang="en-US" sz="1050" kern="0" dirty="0">
                <a:solidFill>
                  <a:srgbClr val="404040"/>
                </a:solidFill>
                <a:latin typeface="Meiryo UI" panose="020B0604030504040204" pitchFamily="50" charset="-128"/>
                <a:ea typeface="Meiryo UI" panose="020B0604030504040204" pitchFamily="50" charset="-128"/>
              </a:rPr>
              <a:t>（匿名加工医療情報</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取扱事業者）</a:t>
            </a:r>
          </a:p>
        </p:txBody>
      </p:sp>
      <p:sp>
        <p:nvSpPr>
          <p:cNvPr id="52" name="正方形/長方形 51"/>
          <p:cNvSpPr/>
          <p:nvPr/>
        </p:nvSpPr>
        <p:spPr>
          <a:xfrm>
            <a:off x="5262500" y="2041540"/>
            <a:ext cx="2051581"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3" name="正方形/長方形 52"/>
          <p:cNvSpPr/>
          <p:nvPr/>
        </p:nvSpPr>
        <p:spPr>
          <a:xfrm>
            <a:off x="7526200" y="2041539"/>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4" name="正方形/長方形 53"/>
          <p:cNvSpPr/>
          <p:nvPr/>
        </p:nvSpPr>
        <p:spPr>
          <a:xfrm>
            <a:off x="5233075" y="5324061"/>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61EBE4BB-1024-673B-5C0D-CC916CF06357}"/>
              </a:ext>
            </a:extLst>
          </p:cNvPr>
          <p:cNvSpPr/>
          <p:nvPr/>
        </p:nvSpPr>
        <p:spPr>
          <a:xfrm>
            <a:off x="5381210" y="1862910"/>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56" name="正方形/長方形 55">
            <a:extLst>
              <a:ext uri="{FF2B5EF4-FFF2-40B4-BE49-F238E27FC236}">
                <a16:creationId xmlns:a16="http://schemas.microsoft.com/office/drawing/2014/main" id="{61EBE4BB-1024-673B-5C0D-CC916CF06357}"/>
              </a:ext>
            </a:extLst>
          </p:cNvPr>
          <p:cNvSpPr/>
          <p:nvPr/>
        </p:nvSpPr>
        <p:spPr>
          <a:xfrm>
            <a:off x="7365763" y="18629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分析支援機能</a:t>
            </a:r>
            <a:endParaRPr kumimoji="1" lang="ja-JP" altLang="en-US" sz="1200" dirty="0">
              <a:solidFill>
                <a:schemeClr val="tx2">
                  <a:lumMod val="75000"/>
                  <a:lumOff val="25000"/>
                </a:schemeClr>
              </a:solidFill>
            </a:endParaRPr>
          </a:p>
        </p:txBody>
      </p:sp>
      <p:sp>
        <p:nvSpPr>
          <p:cNvPr id="57" name="正方形/長方形 56">
            <a:extLst>
              <a:ext uri="{FF2B5EF4-FFF2-40B4-BE49-F238E27FC236}">
                <a16:creationId xmlns:a16="http://schemas.microsoft.com/office/drawing/2014/main" id="{61EBE4BB-1024-673B-5C0D-CC916CF06357}"/>
              </a:ext>
            </a:extLst>
          </p:cNvPr>
          <p:cNvSpPr/>
          <p:nvPr/>
        </p:nvSpPr>
        <p:spPr>
          <a:xfrm>
            <a:off x="5900387" y="3224465"/>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データ品質調査機能</a:t>
            </a:r>
            <a:endParaRPr kumimoji="1" lang="ja-JP" altLang="en-US" sz="1200" dirty="0">
              <a:solidFill>
                <a:schemeClr val="tx2">
                  <a:lumMod val="75000"/>
                  <a:lumOff val="25000"/>
                </a:schemeClr>
              </a:solidFill>
            </a:endParaRPr>
          </a:p>
        </p:txBody>
      </p:sp>
      <p:sp>
        <p:nvSpPr>
          <p:cNvPr id="58" name="正方形/長方形 57">
            <a:extLst>
              <a:ext uri="{FF2B5EF4-FFF2-40B4-BE49-F238E27FC236}">
                <a16:creationId xmlns:a16="http://schemas.microsoft.com/office/drawing/2014/main" id="{61EBE4BB-1024-673B-5C0D-CC916CF06357}"/>
              </a:ext>
            </a:extLst>
          </p:cNvPr>
          <p:cNvSpPr/>
          <p:nvPr/>
        </p:nvSpPr>
        <p:spPr>
          <a:xfrm>
            <a:off x="3715631" y="3981429"/>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smtClean="0">
                <a:solidFill>
                  <a:schemeClr val="tx2">
                    <a:lumMod val="75000"/>
                    <a:lumOff val="25000"/>
                  </a:schemeClr>
                </a:solidFill>
              </a:rPr>
              <a:t>MML</a:t>
            </a:r>
            <a:r>
              <a:rPr lang="ja-JP" altLang="en-US" sz="1200" dirty="0" smtClean="0">
                <a:solidFill>
                  <a:schemeClr val="tx2">
                    <a:lumMod val="75000"/>
                    <a:lumOff val="25000"/>
                  </a:schemeClr>
                </a:solidFill>
              </a:rPr>
              <a:t>個別取込機能</a:t>
            </a:r>
            <a:endParaRPr kumimoji="1" lang="ja-JP" altLang="en-US" sz="1200" dirty="0">
              <a:solidFill>
                <a:schemeClr val="tx2">
                  <a:lumMod val="75000"/>
                  <a:lumOff val="25000"/>
                </a:schemeClr>
              </a:solidFill>
            </a:endParaRPr>
          </a:p>
        </p:txBody>
      </p:sp>
      <p:sp>
        <p:nvSpPr>
          <p:cNvPr id="59" name="正方形/長方形 58">
            <a:extLst>
              <a:ext uri="{FF2B5EF4-FFF2-40B4-BE49-F238E27FC236}">
                <a16:creationId xmlns:a16="http://schemas.microsoft.com/office/drawing/2014/main" id="{61EBE4BB-1024-673B-5C0D-CC916CF06357}"/>
              </a:ext>
            </a:extLst>
          </p:cNvPr>
          <p:cNvSpPr/>
          <p:nvPr/>
        </p:nvSpPr>
        <p:spPr>
          <a:xfrm>
            <a:off x="5072639" y="51094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マスタ作成機能</a:t>
            </a:r>
            <a:endParaRPr kumimoji="1" lang="ja-JP" altLang="en-US" sz="1200" dirty="0">
              <a:solidFill>
                <a:schemeClr val="tx2">
                  <a:lumMod val="75000"/>
                  <a:lumOff val="25000"/>
                </a:schemeClr>
              </a:solidFill>
            </a:endParaRPr>
          </a:p>
        </p:txBody>
      </p:sp>
      <p:cxnSp>
        <p:nvCxnSpPr>
          <p:cNvPr id="60" name="直線コネクタ 59"/>
          <p:cNvCxnSpPr/>
          <p:nvPr/>
        </p:nvCxnSpPr>
        <p:spPr>
          <a:xfrm>
            <a:off x="1213805" y="1822450"/>
            <a:ext cx="7347568"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1" name="テキスト ボックス 60"/>
          <p:cNvSpPr txBox="1"/>
          <p:nvPr/>
        </p:nvSpPr>
        <p:spPr>
          <a:xfrm>
            <a:off x="4780169" y="1548810"/>
            <a:ext cx="1342034"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二次利用</a:t>
            </a:r>
            <a:r>
              <a:rPr lang="en-US" altLang="ja-JP" sz="1200" b="1" kern="0" dirty="0">
                <a:solidFill>
                  <a:srgbClr val="404040"/>
                </a:solidFill>
                <a:latin typeface="Meiryo UI" panose="020B0604030504040204" pitchFamily="50" charset="-128"/>
                <a:ea typeface="Meiryo UI" panose="020B0604030504040204" pitchFamily="50" charset="-128"/>
              </a:rPr>
              <a:t>DB</a:t>
            </a:r>
            <a:r>
              <a:rPr lang="ja-JP" altLang="en-US" sz="1200" b="1" kern="0" dirty="0">
                <a:solidFill>
                  <a:srgbClr val="404040"/>
                </a:solidFill>
                <a:latin typeface="Meiryo UI" panose="020B0604030504040204" pitchFamily="50" charset="-128"/>
                <a:ea typeface="Meiryo UI" panose="020B0604030504040204" pitchFamily="50" charset="-128"/>
              </a:rPr>
              <a:t>領域</a:t>
            </a:r>
            <a:endParaRPr kumimoji="1" lang="ja-JP" altLang="en-US" sz="1200" dirty="0"/>
          </a:p>
        </p:txBody>
      </p:sp>
      <p:sp>
        <p:nvSpPr>
          <p:cNvPr id="62" name="テキスト ボックス 61"/>
          <p:cNvSpPr txBox="1"/>
          <p:nvPr/>
        </p:nvSpPr>
        <p:spPr>
          <a:xfrm>
            <a:off x="7447197" y="1563662"/>
            <a:ext cx="1107996" cy="276999"/>
          </a:xfrm>
          <a:prstGeom prst="rect">
            <a:avLst/>
          </a:prstGeom>
          <a:noFill/>
        </p:spPr>
        <p:txBody>
          <a:bodyPr wrap="none" rtlCol="0">
            <a:spAutoFit/>
          </a:bodyPr>
          <a:lstStyle/>
          <a:p>
            <a:r>
              <a:rPr lang="ja-JP" altLang="en-US" sz="1200" b="1" kern="0" dirty="0" smtClean="0">
                <a:solidFill>
                  <a:srgbClr val="404040"/>
                </a:solidFill>
                <a:latin typeface="Meiryo UI" panose="020B0604030504040204" pitchFamily="50" charset="-128"/>
                <a:ea typeface="Meiryo UI" panose="020B0604030504040204" pitchFamily="50" charset="-128"/>
              </a:rPr>
              <a:t>分析結果領域</a:t>
            </a:r>
            <a:endParaRPr kumimoji="1" lang="ja-JP" altLang="en-US" sz="1200" dirty="0"/>
          </a:p>
        </p:txBody>
      </p:sp>
      <p:sp>
        <p:nvSpPr>
          <p:cNvPr id="63" name="テキスト ボックス 62"/>
          <p:cNvSpPr txBox="1"/>
          <p:nvPr/>
        </p:nvSpPr>
        <p:spPr>
          <a:xfrm>
            <a:off x="2065135" y="1537487"/>
            <a:ext cx="800219" cy="276999"/>
          </a:xfrm>
          <a:prstGeom prst="rect">
            <a:avLst/>
          </a:prstGeom>
          <a:noFill/>
        </p:spPr>
        <p:txBody>
          <a:bodyPr wrap="none" rtlCol="0">
            <a:spAutoFit/>
          </a:bodyPr>
          <a:lstStyle/>
          <a:p>
            <a:r>
              <a:rPr lang="ja-JP" altLang="en-US" sz="1200" b="1" kern="0" dirty="0" smtClean="0">
                <a:solidFill>
                  <a:srgbClr val="404040"/>
                </a:solidFill>
                <a:latin typeface="Meiryo UI" panose="020B0604030504040204" pitchFamily="50" charset="-128"/>
                <a:ea typeface="Meiryo UI" panose="020B0604030504040204" pitchFamily="50" charset="-128"/>
              </a:rPr>
              <a:t>受託領域</a:t>
            </a:r>
            <a:endParaRPr kumimoji="1" lang="ja-JP" altLang="en-US" sz="1200" dirty="0"/>
          </a:p>
        </p:txBody>
      </p:sp>
      <p:sp>
        <p:nvSpPr>
          <p:cNvPr id="73" name="線吹き出し 1 (枠付き) 72"/>
          <p:cNvSpPr/>
          <p:nvPr/>
        </p:nvSpPr>
        <p:spPr>
          <a:xfrm>
            <a:off x="1443947" y="1879304"/>
            <a:ext cx="3524928" cy="704897"/>
          </a:xfrm>
          <a:prstGeom prst="borderCallout1">
            <a:avLst>
              <a:gd name="adj1" fmla="val 11909"/>
              <a:gd name="adj2" fmla="val 99542"/>
              <a:gd name="adj3" fmla="val 52861"/>
              <a:gd name="adj4" fmla="val 14360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①エラー患者履歴情報への</a:t>
            </a:r>
            <a:r>
              <a:rPr lang="ja-JP" altLang="en-US" sz="1200" dirty="0" smtClean="0">
                <a:solidFill>
                  <a:schemeClr val="tx1"/>
                </a:solidFill>
                <a:latin typeface="Meiryo UI" panose="020B0604030504040204" pitchFamily="50" charset="-128"/>
                <a:ea typeface="Meiryo UI" panose="020B0604030504040204" pitchFamily="50" charset="-128"/>
              </a:rPr>
              <a:t>登録処理で</a:t>
            </a:r>
            <a:r>
              <a:rPr lang="ja-JP" altLang="en-US" sz="1200" dirty="0">
                <a:solidFill>
                  <a:schemeClr val="tx1"/>
                </a:solidFill>
                <a:latin typeface="Meiryo UI" panose="020B0604030504040204" pitchFamily="50" charset="-128"/>
                <a:ea typeface="Meiryo UI" panose="020B0604030504040204" pitchFamily="50" charset="-128"/>
              </a:rPr>
              <a:t>受託領域</a:t>
            </a:r>
            <a:r>
              <a:rPr lang="ja-JP" altLang="en-US" sz="1200" dirty="0" smtClean="0">
                <a:solidFill>
                  <a:schemeClr val="tx1"/>
                </a:solidFill>
                <a:latin typeface="Meiryo UI" panose="020B0604030504040204" pitchFamily="50" charset="-128"/>
                <a:ea typeface="Meiryo UI" panose="020B0604030504040204" pitchFamily="50" charset="-128"/>
              </a:rPr>
              <a:t>のエラーログ二次利用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情報テーブルを参照している。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74" name="線吹き出し 1 (枠付き) 73"/>
          <p:cNvSpPr/>
          <p:nvPr/>
        </p:nvSpPr>
        <p:spPr>
          <a:xfrm>
            <a:off x="1460872" y="5054459"/>
            <a:ext cx="3524928" cy="1201913"/>
          </a:xfrm>
          <a:prstGeom prst="borderCallout1">
            <a:avLst>
              <a:gd name="adj1" fmla="val -661"/>
              <a:gd name="adj2" fmla="val 7959"/>
              <a:gd name="adj3" fmla="val -27847"/>
              <a:gd name="adj4" fmla="val 5067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②</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個別取込結果テーブルへのデータ登録時に受託領域から認定領域にデータ反映している。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また</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個別取込結果テーブルのオプトアウト対象患者の削除処理と上書き取込時の削除処理で、</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個別取込管理テーブルを参照している。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55140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29218" y="2860896"/>
            <a:ext cx="8829675" cy="321945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分割による対応箇所　</a:t>
            </a:r>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 </a:t>
            </a:r>
            <a:r>
              <a:rPr lang="ja-JP" altLang="en-US" sz="1800" b="1" dirty="0" smtClean="0">
                <a:latin typeface="Meiryo UI" panose="020B0604030504040204" pitchFamily="50" charset="-128"/>
                <a:ea typeface="Meiryo UI" panose="020B0604030504040204" pitchFamily="50" charset="-128"/>
              </a:rPr>
              <a:t>エラー患者データ作成処理 </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患者情報データマートに属するエラー患者情報の作成フローとデータ内容は以下の通り。</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データマート作成時にエラー患者データに登録されている患者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を除外している。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これは</a:t>
            </a:r>
            <a:r>
              <a:rPr lang="ja-JP" altLang="en-US" dirty="0" smtClean="0">
                <a:solidFill>
                  <a:schemeClr val="tx2">
                    <a:lumMod val="75000"/>
                    <a:lumOff val="25000"/>
                  </a:schemeClr>
                </a:solidFill>
                <a:latin typeface="Meiryo UI" panose="020B0604030504040204" pitchFamily="50" charset="-128"/>
                <a:ea typeface="Meiryo UI" panose="020B0604030504040204" pitchFamily="50" charset="-128"/>
              </a:rPr>
              <a:t>データ取込時に問題のあった患者のデータは欠落の可能性がある</a:t>
            </a:r>
            <a:r>
              <a:rPr lang="ja-JP" altLang="en-US" dirty="0" smtClean="0">
                <a:latin typeface="Meiryo UI" panose="020B0604030504040204" pitchFamily="50" charset="-128"/>
                <a:ea typeface="Meiryo UI" panose="020B0604030504040204" pitchFamily="50" charset="-128"/>
              </a:rPr>
              <a:t>ため、</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データ提供の対象外とする</a:t>
            </a:r>
            <a:r>
              <a:rPr lang="ja-JP" altLang="en-US" dirty="0">
                <a:latin typeface="Meiryo UI" panose="020B0604030504040204" pitchFamily="50" charset="-128"/>
                <a:ea typeface="Meiryo UI" panose="020B0604030504040204" pitchFamily="50" charset="-128"/>
              </a:rPr>
              <a:t>こと</a:t>
            </a:r>
            <a:r>
              <a:rPr lang="ja-JP" altLang="en-US" dirty="0" smtClean="0">
                <a:latin typeface="Meiryo UI" panose="020B0604030504040204" pitchFamily="50" charset="-128"/>
                <a:ea typeface="Meiryo UI" panose="020B0604030504040204" pitchFamily="50" charset="-128"/>
              </a:rPr>
              <a:t>を目的に実装している。</a:t>
            </a:r>
            <a:endParaRPr lang="en-US" altLang="ja-JP" dirty="0" smtClean="0">
              <a:latin typeface="Meiryo UI" panose="020B0604030504040204" pitchFamily="50" charset="-128"/>
              <a:ea typeface="Meiryo UI" panose="020B0604030504040204" pitchFamily="50" charset="-128"/>
            </a:endParaRPr>
          </a:p>
        </p:txBody>
      </p:sp>
      <p:sp>
        <p:nvSpPr>
          <p:cNvPr id="17" name="線吹き出し 1 (枠付き) 16"/>
          <p:cNvSpPr/>
          <p:nvPr/>
        </p:nvSpPr>
        <p:spPr>
          <a:xfrm>
            <a:off x="203689" y="4898949"/>
            <a:ext cx="2004052" cy="1098090"/>
          </a:xfrm>
          <a:prstGeom prst="borderCallout1">
            <a:avLst>
              <a:gd name="adj1" fmla="val -113"/>
              <a:gd name="adj2" fmla="val 19758"/>
              <a:gd name="adj3" fmla="val -46436"/>
              <a:gd name="adj4" fmla="val 7384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データ取込処理（二次利用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の作成処理）中にエラーが発生した患者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の情報が格納されたテーブル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652783" y="3564772"/>
            <a:ext cx="1444224" cy="988080"/>
          </a:xfrm>
          <a:prstGeom prst="rect">
            <a:avLst/>
          </a:prstGeom>
          <a:noFill/>
          <a:ln w="25400">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61EBE4BB-1024-673B-5C0D-CC916CF06357}"/>
              </a:ext>
            </a:extLst>
          </p:cNvPr>
          <p:cNvSpPr/>
          <p:nvPr/>
        </p:nvSpPr>
        <p:spPr>
          <a:xfrm>
            <a:off x="798582" y="3340617"/>
            <a:ext cx="115262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受託領域</a:t>
            </a:r>
            <a:endParaRPr kumimoji="1" lang="ja-JP" altLang="en-US" sz="1200" dirty="0">
              <a:solidFill>
                <a:schemeClr val="tx2">
                  <a:lumMod val="75000"/>
                  <a:lumOff val="25000"/>
                </a:schemeClr>
              </a:solidFill>
            </a:endParaRPr>
          </a:p>
        </p:txBody>
      </p:sp>
      <p:sp>
        <p:nvSpPr>
          <p:cNvPr id="24" name="正方形/長方形 23"/>
          <p:cNvSpPr/>
          <p:nvPr/>
        </p:nvSpPr>
        <p:spPr>
          <a:xfrm>
            <a:off x="2025288" y="2978053"/>
            <a:ext cx="2335323" cy="98808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6" name="線吹き出し 1 (枠付き) 25"/>
          <p:cNvSpPr/>
          <p:nvPr/>
        </p:nvSpPr>
        <p:spPr>
          <a:xfrm>
            <a:off x="5410844" y="4718675"/>
            <a:ext cx="2004052" cy="1098090"/>
          </a:xfrm>
          <a:prstGeom prst="borderCallout1">
            <a:avLst>
              <a:gd name="adj1" fmla="val -113"/>
              <a:gd name="adj2" fmla="val 19758"/>
              <a:gd name="adj3" fmla="val -35933"/>
              <a:gd name="adj4" fmla="val 10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利用不可となった患者以外でエラーログに出力された患者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の一覧を格納するテーブル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7" name="線吹き出し 1 (枠付き) 26"/>
          <p:cNvSpPr/>
          <p:nvPr/>
        </p:nvSpPr>
        <p:spPr>
          <a:xfrm>
            <a:off x="7680369" y="4718675"/>
            <a:ext cx="2004052" cy="1098090"/>
          </a:xfrm>
          <a:prstGeom prst="borderCallout1">
            <a:avLst>
              <a:gd name="adj1" fmla="val -113"/>
              <a:gd name="adj2" fmla="val 19758"/>
              <a:gd name="adj3" fmla="val -40434"/>
              <a:gd name="adj4" fmla="val 2533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エラー患者履歴に存在する患者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に紐づく患者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全てを格納するテーブル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2" name="線吹き出し 1 (枠付き) 11"/>
          <p:cNvSpPr/>
          <p:nvPr/>
        </p:nvSpPr>
        <p:spPr>
          <a:xfrm>
            <a:off x="4051344" y="2142101"/>
            <a:ext cx="3915864" cy="602272"/>
          </a:xfrm>
          <a:prstGeom prst="borderCallout1">
            <a:avLst>
              <a:gd name="adj1" fmla="val 12102"/>
              <a:gd name="adj2" fmla="val -1844"/>
              <a:gd name="adj3" fmla="val 148824"/>
              <a:gd name="adj4" fmla="val -1006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受託領域</a:t>
            </a:r>
            <a:r>
              <a:rPr lang="ja-JP" altLang="en-US" sz="1200" dirty="0" smtClean="0">
                <a:solidFill>
                  <a:srgbClr val="FF0000"/>
                </a:solidFill>
                <a:latin typeface="Meiryo UI" panose="020B0604030504040204" pitchFamily="50" charset="-128"/>
                <a:ea typeface="Meiryo UI" panose="020B0604030504040204" pitchFamily="50" charset="-128"/>
              </a:rPr>
              <a:t>から認定領域へ患者情報を連携する処理のため、</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二次</a:t>
            </a:r>
            <a:r>
              <a:rPr lang="ja-JP" altLang="en-US" sz="1200" dirty="0" smtClean="0">
                <a:solidFill>
                  <a:srgbClr val="FF0000"/>
                </a:solidFill>
                <a:latin typeface="Meiryo UI" panose="020B0604030504040204" pitchFamily="50" charset="-128"/>
                <a:ea typeface="Meiryo UI" panose="020B0604030504040204" pitchFamily="50" charset="-128"/>
              </a:rPr>
              <a:t>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と同様の妥当性確認が必要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3958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a:t>
            </a:r>
            <a:r>
              <a:rPr lang="ja-JP" altLang="en-US" sz="1800" b="1" dirty="0" smtClean="0">
                <a:latin typeface="Meiryo UI" panose="020B0604030504040204" pitchFamily="50" charset="-128"/>
                <a:ea typeface="Meiryo UI" panose="020B0604030504040204" pitchFamily="50" charset="-128"/>
              </a:rPr>
              <a:t>対応箇所</a:t>
            </a:r>
            <a:r>
              <a:rPr lang="ja-JP" altLang="en-US" sz="1800" b="1" dirty="0">
                <a:latin typeface="Meiryo UI" panose="020B0604030504040204" pitchFamily="50" charset="-128"/>
                <a:ea typeface="Meiryo UI" panose="020B0604030504040204" pitchFamily="50" charset="-128"/>
              </a:rPr>
              <a:t>　</a:t>
            </a:r>
            <a:r>
              <a:rPr lang="en-US" altLang="ja-JP" sz="1800" b="1" dirty="0" smtClean="0">
                <a:latin typeface="Meiryo UI" panose="020B0604030504040204" pitchFamily="50" charset="-128"/>
                <a:ea typeface="Meiryo UI" panose="020B0604030504040204" pitchFamily="50" charset="-128"/>
              </a:rPr>
              <a:t>-</a:t>
            </a:r>
            <a:r>
              <a:rPr lang="en-US" altLang="ja-JP" sz="1800" b="1" dirty="0">
                <a:latin typeface="Meiryo UI" panose="020B0604030504040204" pitchFamily="50" charset="-128"/>
                <a:ea typeface="Meiryo UI" panose="020B0604030504040204" pitchFamily="50" charset="-128"/>
              </a:rPr>
              <a:t> MML</a:t>
            </a:r>
            <a:r>
              <a:rPr lang="ja-JP" altLang="en-US" sz="1800" b="1" dirty="0">
                <a:latin typeface="Meiryo UI" panose="020B0604030504040204" pitchFamily="50" charset="-128"/>
                <a:ea typeface="Meiryo UI" panose="020B0604030504040204" pitchFamily="50" charset="-128"/>
              </a:rPr>
              <a:t>個別取込</a:t>
            </a:r>
            <a:r>
              <a:rPr lang="ja-JP" altLang="en-US" sz="1800" b="1" dirty="0" smtClean="0">
                <a:latin typeface="Meiryo UI" panose="020B0604030504040204" pitchFamily="50" charset="-128"/>
                <a:ea typeface="Meiryo UI" panose="020B0604030504040204" pitchFamily="50" charset="-128"/>
              </a:rPr>
              <a:t>処理</a:t>
            </a:r>
            <a:r>
              <a:rPr lang="ja-JP" altLang="en-US" sz="1800" b="1" dirty="0">
                <a:latin typeface="Meiryo UI" panose="020B0604030504040204" pitchFamily="50" charset="-128"/>
                <a:ea typeface="Meiryo UI" panose="020B0604030504040204" pitchFamily="50" charset="-128"/>
              </a:rPr>
              <a:t>（新規</a:t>
            </a:r>
            <a:r>
              <a:rPr lang="ja-JP" altLang="en-US" sz="1800" b="1" dirty="0" smtClean="0">
                <a:latin typeface="Meiryo UI" panose="020B0604030504040204" pitchFamily="50" charset="-128"/>
                <a:ea typeface="Meiryo UI" panose="020B0604030504040204" pitchFamily="50" charset="-128"/>
              </a:rPr>
              <a:t>取込） </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ext uri="{D42A27DB-BD31-4B8C-83A1-F6EECF244321}">
                <p14:modId xmlns:p14="http://schemas.microsoft.com/office/powerpoint/2010/main" val="1145209492"/>
              </p:ext>
            </p:extLst>
          </p:nvPr>
        </p:nvGraphicFramePr>
        <p:xfrm>
          <a:off x="524969" y="4639408"/>
          <a:ext cx="8957102" cy="1706880"/>
        </p:xfrm>
        <a:graphic>
          <a:graphicData uri="http://schemas.openxmlformats.org/drawingml/2006/table">
            <a:tbl>
              <a:tblPr firstRow="1" bandRow="1">
                <a:tableStyleId>{5940675A-B579-460E-94D1-54222C63F5DA}</a:tableStyleId>
              </a:tblPr>
              <a:tblGrid>
                <a:gridCol w="4478551">
                  <a:extLst>
                    <a:ext uri="{9D8B030D-6E8A-4147-A177-3AD203B41FA5}">
                      <a16:colId xmlns:a16="http://schemas.microsoft.com/office/drawing/2014/main" val="3758575253"/>
                    </a:ext>
                  </a:extLst>
                </a:gridCol>
                <a:gridCol w="4478551">
                  <a:extLst>
                    <a:ext uri="{9D8B030D-6E8A-4147-A177-3AD203B41FA5}">
                      <a16:colId xmlns:a16="http://schemas.microsoft.com/office/drawing/2014/main" val="4125052017"/>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4.</a:t>
                      </a:r>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反映処理</a:t>
                      </a:r>
                      <a:endParaRPr kumimoji="1" lang="ja-JP" altLang="en-US" sz="1200"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lang="en-US" altLang="ja-JP" sz="1200" u="none" dirty="0" smtClean="0">
                          <a:latin typeface="Meiryo UI" panose="020B0604030504040204" pitchFamily="50" charset="-128"/>
                          <a:ea typeface="Meiryo UI" panose="020B0604030504040204" pitchFamily="50" charset="-128"/>
                        </a:rPr>
                        <a:t>5.MML</a:t>
                      </a:r>
                      <a:r>
                        <a:rPr lang="ja-JP" altLang="en-US" sz="1200" u="none" dirty="0" smtClean="0">
                          <a:latin typeface="Meiryo UI" panose="020B0604030504040204" pitchFamily="50" charset="-128"/>
                          <a:ea typeface="Meiryo UI" panose="020B0604030504040204" pitchFamily="50" charset="-128"/>
                        </a:rPr>
                        <a:t>ファイル読込処理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120722">
                <a:tc>
                  <a:txBody>
                    <a:bodyPr/>
                    <a:lstStyle/>
                    <a:p>
                      <a:r>
                        <a:rPr kumimoji="1" lang="en-US" altLang="ja-JP" sz="1100" dirty="0" smtClean="0">
                          <a:latin typeface="Meiryo UI" panose="020B0604030504040204" pitchFamily="50" charset="-128"/>
                          <a:ea typeface="Meiryo UI" panose="020B0604030504040204" pitchFamily="50" charset="-128"/>
                        </a:rPr>
                        <a:t>4.1. </a:t>
                      </a:r>
                      <a:r>
                        <a:rPr kumimoji="1" lang="ja-JP" altLang="en-US" sz="1100" dirty="0" smtClean="0">
                          <a:latin typeface="Meiryo UI" panose="020B0604030504040204" pitchFamily="50" charset="-128"/>
                          <a:ea typeface="Meiryo UI" panose="020B0604030504040204" pitchFamily="50" charset="-128"/>
                        </a:rPr>
                        <a:t>二次利用</a:t>
                      </a:r>
                      <a:r>
                        <a:rPr kumimoji="1" lang="en-US" altLang="ja-JP" sz="1100" dirty="0" smtClean="0">
                          <a:latin typeface="Meiryo UI" panose="020B0604030504040204" pitchFamily="50" charset="-128"/>
                          <a:ea typeface="Meiryo UI" panose="020B0604030504040204" pitchFamily="50" charset="-128"/>
                        </a:rPr>
                        <a:t>DB</a:t>
                      </a:r>
                      <a:r>
                        <a:rPr kumimoji="1" lang="ja-JP" altLang="en-US" sz="1100" dirty="0" smtClean="0">
                          <a:latin typeface="Meiryo UI" panose="020B0604030504040204" pitchFamily="50" charset="-128"/>
                          <a:ea typeface="Meiryo UI" panose="020B0604030504040204" pitchFamily="50" charset="-128"/>
                        </a:rPr>
                        <a:t>登録患者データテーブルから患者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の一覧を取得する。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4.2. </a:t>
                      </a:r>
                      <a:r>
                        <a:rPr kumimoji="1" lang="ja-JP" altLang="en-US" sz="1100" dirty="0" smtClean="0">
                          <a:latin typeface="Meiryo UI" panose="020B0604030504040204" pitchFamily="50" charset="-128"/>
                          <a:ea typeface="Meiryo UI" panose="020B0604030504040204" pitchFamily="50" charset="-128"/>
                        </a:rPr>
                        <a:t>取得した患者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の一覧に</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ファイル管理テーブルに登録されている</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が存在しない場合は、ステータスフラグを</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       2</a:t>
                      </a:r>
                      <a:r>
                        <a:rPr kumimoji="1" lang="ja-JP" altLang="en-US" sz="1100" dirty="0" smtClean="0">
                          <a:latin typeface="Meiryo UI" panose="020B0604030504040204" pitchFamily="50" charset="-128"/>
                          <a:ea typeface="Meiryo UI" panose="020B0604030504040204" pitchFamily="50" charset="-128"/>
                        </a:rPr>
                        <a:t>（ファイル読込対象外）に更新する。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4.3. </a:t>
                      </a:r>
                      <a:r>
                        <a:rPr kumimoji="1" lang="ja-JP" altLang="en-US" sz="1100" dirty="0" smtClean="0">
                          <a:latin typeface="Meiryo UI" panose="020B0604030504040204" pitchFamily="50" charset="-128"/>
                          <a:ea typeface="Meiryo UI" panose="020B0604030504040204" pitchFamily="50" charset="-128"/>
                        </a:rPr>
                        <a:t>ステータスフラグが</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（ファイル読込対象外）に更新された</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ファイル管理情報に紐づく</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個別取込結果を削除する。</a:t>
                      </a:r>
                      <a:endParaRPr kumimoji="1" lang="en-US" altLang="ja-JP" sz="1100" dirty="0" smtClean="0">
                        <a:latin typeface="Meiryo UI" panose="020B0604030504040204" pitchFamily="50" charset="-128"/>
                        <a:ea typeface="Meiryo UI" panose="020B0604030504040204" pitchFamily="50" charset="-128"/>
                      </a:endParaRPr>
                    </a:p>
                  </a:txBody>
                  <a:tcPr/>
                </a:tc>
                <a:tc>
                  <a:txBody>
                    <a:bodyPr/>
                    <a:lstStyle/>
                    <a:p>
                      <a:r>
                        <a:rPr lang="en-US" altLang="ja-JP" sz="1100" dirty="0" smtClean="0">
                          <a:latin typeface="Meiryo UI" panose="020B0604030504040204" pitchFamily="50" charset="-128"/>
                          <a:ea typeface="Meiryo UI" panose="020B0604030504040204" pitchFamily="50" charset="-128"/>
                        </a:rPr>
                        <a:t>5.1.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100" dirty="0" smtClean="0">
                          <a:latin typeface="Meiryo UI" panose="020B0604030504040204" pitchFamily="50" charset="-128"/>
                          <a:ea typeface="Meiryo UI" panose="020B0604030504040204" pitchFamily="50" charset="-128"/>
                        </a:rPr>
                        <a:t>0</a:t>
                      </a:r>
                    </a:p>
                    <a:p>
                      <a:r>
                        <a:rPr kumimoji="1" lang="ja-JP" altLang="en-US" sz="1100" dirty="0" smtClean="0">
                          <a:latin typeface="Meiryo UI" panose="020B0604030504040204" pitchFamily="50" charset="-128"/>
                          <a:ea typeface="Meiryo UI" panose="020B0604030504040204" pitchFamily="50" charset="-128"/>
                        </a:rPr>
                        <a:t>　　　（ファイル読込未済）となっている</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5.1</a:t>
                      </a:r>
                      <a:r>
                        <a:rPr lang="ja-JP" altLang="en-US" sz="1100" dirty="0" smtClean="0">
                          <a:latin typeface="Meiryo UI" panose="020B0604030504040204" pitchFamily="50" charset="-128"/>
                          <a:ea typeface="Meiryo UI" panose="020B0604030504040204" pitchFamily="50" charset="-128"/>
                        </a:rPr>
                        <a:t>」で取得した処理対象の</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ファイルを読み込む。</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5.3.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ファイルの読み込み結果を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ファイル個別取込結果テーブルに登録する。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5.4. MML</a:t>
                      </a:r>
                      <a:r>
                        <a:rPr lang="ja-JP" altLang="en-US" sz="1100" dirty="0" smtClean="0">
                          <a:latin typeface="Meiryo UI" panose="020B0604030504040204" pitchFamily="50" charset="-128"/>
                          <a:ea typeface="Meiryo UI" panose="020B0604030504040204" pitchFamily="50" charset="-128"/>
                        </a:rPr>
                        <a:t>ファイル読込が正常終了した場合は、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MML</a:t>
                      </a:r>
                      <a:r>
                        <a:rPr lang="ja-JP" altLang="en-US" sz="1100" dirty="0" smtClean="0">
                          <a:latin typeface="Meiryo UI" panose="020B0604030504040204" pitchFamily="50" charset="-128"/>
                          <a:ea typeface="Meiryo UI" panose="020B0604030504040204" pitchFamily="50" charset="-128"/>
                        </a:rPr>
                        <a:t>ファイル管理テーブルのステータスフラグを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（ファイル読込済み）に、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（ファイル読込エラー）に更新する。</a:t>
                      </a:r>
                      <a:endParaRPr lang="en-US" altLang="ja-JP" sz="11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1" name="正方形/長方形 10"/>
          <p:cNvSpPr/>
          <p:nvPr/>
        </p:nvSpPr>
        <p:spPr>
          <a:xfrm>
            <a:off x="4460840" y="3418606"/>
            <a:ext cx="4409695" cy="98808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2" name="線吹き出し 1 (枠付き) 11"/>
          <p:cNvSpPr/>
          <p:nvPr/>
        </p:nvSpPr>
        <p:spPr>
          <a:xfrm>
            <a:off x="1026133" y="3904921"/>
            <a:ext cx="2554555" cy="802484"/>
          </a:xfrm>
          <a:prstGeom prst="borderCallout1">
            <a:avLst>
              <a:gd name="adj1" fmla="val 16362"/>
              <a:gd name="adj2" fmla="val 99854"/>
              <a:gd name="adj3" fmla="val 3996"/>
              <a:gd name="adj4" fmla="val 13412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受託領域</a:t>
            </a:r>
            <a:r>
              <a:rPr lang="ja-JP" altLang="en-US" sz="1200" dirty="0" smtClean="0">
                <a:solidFill>
                  <a:srgbClr val="FF0000"/>
                </a:solidFill>
                <a:latin typeface="Meiryo UI" panose="020B0604030504040204" pitchFamily="50" charset="-128"/>
                <a:ea typeface="Meiryo UI" panose="020B0604030504040204" pitchFamily="50" charset="-128"/>
              </a:rPr>
              <a:t>から認定領域へ患者情報を</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連携する処理のため、二次利用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と</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同様の妥当性確認が必要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6879364" y="3008120"/>
            <a:ext cx="1563881" cy="286668"/>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線吹き出し 1 (枠付き) 13"/>
          <p:cNvSpPr/>
          <p:nvPr/>
        </p:nvSpPr>
        <p:spPr>
          <a:xfrm>
            <a:off x="4903862" y="1586280"/>
            <a:ext cx="2554555" cy="802484"/>
          </a:xfrm>
          <a:prstGeom prst="borderCallout1">
            <a:avLst>
              <a:gd name="adj1" fmla="val 16362"/>
              <a:gd name="adj2" fmla="val 99854"/>
              <a:gd name="adj3" fmla="val 174383"/>
              <a:gd name="adj4" fmla="val 11204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オプトアウト対象患者の削除のため、</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受託領域</a:t>
            </a:r>
            <a:r>
              <a:rPr lang="ja-JP" altLang="en-US" sz="1200" dirty="0" smtClean="0">
                <a:solidFill>
                  <a:srgbClr val="FF0000"/>
                </a:solidFill>
                <a:latin typeface="Meiryo UI" panose="020B0604030504040204" pitchFamily="50" charset="-128"/>
                <a:ea typeface="Meiryo UI" panose="020B0604030504040204" pitchFamily="50" charset="-128"/>
              </a:rPr>
              <a:t>の情報を元に認定領域のデータ削除が必要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179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a:t>
            </a:r>
            <a:r>
              <a:rPr lang="ja-JP" altLang="en-US" sz="1800" b="1" dirty="0" smtClean="0">
                <a:latin typeface="Meiryo UI" panose="020B0604030504040204" pitchFamily="50" charset="-128"/>
                <a:ea typeface="Meiryo UI" panose="020B0604030504040204" pitchFamily="50" charset="-128"/>
              </a:rPr>
              <a:t>対応箇所</a:t>
            </a:r>
            <a:r>
              <a:rPr lang="ja-JP" altLang="en-US" sz="1800" b="1" dirty="0">
                <a:latin typeface="Meiryo UI" panose="020B0604030504040204" pitchFamily="50" charset="-128"/>
                <a:ea typeface="Meiryo UI" panose="020B0604030504040204" pitchFamily="50" charset="-128"/>
              </a:rPr>
              <a:t>　</a:t>
            </a:r>
            <a:r>
              <a:rPr lang="en-US" altLang="ja-JP" sz="1800" b="1" dirty="0">
                <a:latin typeface="Meiryo UI" panose="020B0604030504040204" pitchFamily="50" charset="-128"/>
                <a:ea typeface="Meiryo UI" panose="020B0604030504040204" pitchFamily="50" charset="-128"/>
              </a:rPr>
              <a:t>- MML</a:t>
            </a:r>
            <a:r>
              <a:rPr lang="ja-JP" altLang="en-US" sz="1800" b="1" dirty="0">
                <a:latin typeface="Meiryo UI" panose="020B0604030504040204" pitchFamily="50" charset="-128"/>
                <a:ea typeface="Meiryo UI" panose="020B0604030504040204" pitchFamily="50" charset="-128"/>
              </a:rPr>
              <a:t>個別取込処理</a:t>
            </a:r>
            <a:r>
              <a:rPr lang="ja-JP" altLang="en-US" sz="1800" b="1" dirty="0" smtClean="0">
                <a:latin typeface="Meiryo UI" panose="020B0604030504040204" pitchFamily="50" charset="-128"/>
                <a:ea typeface="Meiryo UI" panose="020B0604030504040204" pitchFamily="50" charset="-128"/>
              </a:rPr>
              <a:t>（上書き取込</a:t>
            </a:r>
            <a:r>
              <a:rPr lang="ja-JP" altLang="en-US" sz="1800" b="1" dirty="0">
                <a:latin typeface="Meiryo UI" panose="020B0604030504040204" pitchFamily="50" charset="-128"/>
                <a:ea typeface="Meiryo UI" panose="020B0604030504040204" pitchFamily="50" charset="-128"/>
              </a:rPr>
              <a:t>） </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一度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個別取込完了した後</a:t>
            </a:r>
            <a:r>
              <a:rPr lang="ja-JP" altLang="en-US" dirty="0">
                <a:latin typeface="Meiryo UI" panose="020B0604030504040204" pitchFamily="50" charset="-128"/>
                <a:ea typeface="Meiryo UI" panose="020B0604030504040204" pitchFamily="50" charset="-128"/>
              </a:rPr>
              <a:t>に</a:t>
            </a: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読込対象のタグが追加された</a:t>
            </a:r>
            <a:r>
              <a:rPr lang="ja-JP" altLang="en-US" dirty="0" smtClean="0">
                <a:latin typeface="Meiryo UI" panose="020B0604030504040204" pitchFamily="50" charset="-128"/>
                <a:ea typeface="Meiryo UI" panose="020B0604030504040204" pitchFamily="50" charset="-128"/>
              </a:rPr>
              <a:t>などにより）再度読み込み直しをしたい場合は、対象のファイルが格納されている</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a:t>
            </a:r>
            <a:r>
              <a:rPr lang="en-US" altLang="ja-JP" dirty="0" smtClean="0">
                <a:latin typeface="Meiryo UI" panose="020B0604030504040204" pitchFamily="50" charset="-128"/>
                <a:ea typeface="Meiryo UI" panose="020B0604030504040204" pitchFamily="50" charset="-128"/>
              </a:rPr>
              <a:t>NAS</a:t>
            </a:r>
            <a:r>
              <a:rPr lang="ja-JP" altLang="en-US" dirty="0" smtClean="0">
                <a:latin typeface="Meiryo UI" panose="020B0604030504040204" pitchFamily="50" charset="-128"/>
                <a:ea typeface="Meiryo UI" panose="020B0604030504040204" pitchFamily="50" charset="-128"/>
              </a:rPr>
              <a:t>に格納して</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ファイル格納処理の上書きオプションで実行することで対応が可能となっている。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524969" y="4645746"/>
          <a:ext cx="4234815" cy="1539240"/>
        </p:xfrm>
        <a:graphic>
          <a:graphicData uri="http://schemas.openxmlformats.org/drawingml/2006/table">
            <a:tbl>
              <a:tblPr firstRow="1" bandRow="1">
                <a:tableStyleId>{5940675A-B579-460E-94D1-54222C63F5DA}</a:tableStyleId>
              </a:tblPr>
              <a:tblGrid>
                <a:gridCol w="4234815">
                  <a:extLst>
                    <a:ext uri="{9D8B030D-6E8A-4147-A177-3AD203B41FA5}">
                      <a16:colId xmlns:a16="http://schemas.microsoft.com/office/drawing/2014/main" val="3758575253"/>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1’.Zip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ファイル格納処理（上書きオプション）</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370840">
                <a:tc>
                  <a:txBody>
                    <a:bodyPr/>
                    <a:lstStyle/>
                    <a:p>
                      <a:r>
                        <a:rPr kumimoji="1" lang="en-US" altLang="ja-JP" sz="1100" dirty="0" smtClean="0">
                          <a:latin typeface="Meiryo UI" panose="020B0604030504040204" pitchFamily="50" charset="-128"/>
                          <a:ea typeface="Meiryo UI" panose="020B0604030504040204" pitchFamily="50" charset="-128"/>
                        </a:rPr>
                        <a:t>1.1.</a:t>
                      </a:r>
                      <a:r>
                        <a:rPr kumimoji="1" lang="ja-JP" altLang="en-US" sz="1100" baseline="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ファイルを格納した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ファイルが</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に存在するか判定し、</a:t>
                      </a:r>
                      <a:r>
                        <a:rPr lang="ja-JP" altLang="en-US" sz="1100" dirty="0" smtClean="0">
                          <a:solidFill>
                            <a:srgbClr val="FF0000"/>
                          </a:solidFill>
                          <a:latin typeface="Meiryo UI" panose="020B0604030504040204" pitchFamily="50" charset="-128"/>
                          <a:ea typeface="Meiryo UI" panose="020B0604030504040204" pitchFamily="50" charset="-128"/>
                        </a:rPr>
                        <a:t>存在した</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a:t>
                      </a:r>
                      <a:r>
                        <a:rPr lang="en-US" altLang="ja-JP" sz="1100" dirty="0" smtClean="0">
                          <a:solidFill>
                            <a:srgbClr val="FF0000"/>
                          </a:solidFill>
                          <a:latin typeface="Meiryo UI" panose="020B0604030504040204" pitchFamily="50" charset="-128"/>
                          <a:ea typeface="Meiryo UI" panose="020B0604030504040204" pitchFamily="50" charset="-128"/>
                        </a:rPr>
                        <a:t>No</a:t>
                      </a:r>
                      <a:r>
                        <a:rPr lang="ja-JP" altLang="en-US" sz="1100" dirty="0" smtClean="0">
                          <a:solidFill>
                            <a:srgbClr val="FF0000"/>
                          </a:solidFill>
                          <a:latin typeface="Meiryo UI" panose="020B0604030504040204" pitchFamily="50" charset="-128"/>
                          <a:ea typeface="Meiryo UI" panose="020B0604030504040204" pitchFamily="50" charset="-128"/>
                        </a:rPr>
                        <a:t>の情報（重複対象）</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ja-JP" altLang="en-US" sz="1100" dirty="0" smtClean="0">
                          <a:solidFill>
                            <a:srgbClr val="FF0000"/>
                          </a:solidFill>
                          <a:latin typeface="Meiryo UI" panose="020B0604030504040204" pitchFamily="50" charset="-128"/>
                          <a:ea typeface="Meiryo UI" panose="020B0604030504040204" pitchFamily="50" charset="-128"/>
                        </a:rPr>
                        <a:t>　　　 を</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r>
                        <a:rPr lang="en-US" altLang="ja-JP" sz="1100" dirty="0" smtClean="0">
                          <a:solidFill>
                            <a:srgbClr val="FF0000"/>
                          </a:solidFill>
                          <a:latin typeface="Meiryo UI" panose="020B0604030504040204" pitchFamily="50" charset="-128"/>
                          <a:ea typeface="Meiryo UI" panose="020B0604030504040204" pitchFamily="50" charset="-128"/>
                        </a:rPr>
                        <a:t>MML</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en-US" altLang="ja-JP" sz="1100" dirty="0" smtClean="0">
                          <a:solidFill>
                            <a:srgbClr val="FF0000"/>
                          </a:solidFill>
                          <a:latin typeface="Meiryo UI" panose="020B0604030504040204" pitchFamily="50" charset="-128"/>
                          <a:ea typeface="Meiryo UI" panose="020B0604030504040204" pitchFamily="50" charset="-128"/>
                        </a:rPr>
                        <a:t>       MML</a:t>
                      </a:r>
                      <a:r>
                        <a:rPr lang="ja-JP" altLang="en-US" sz="1100" dirty="0" smtClean="0">
                          <a:solidFill>
                            <a:srgbClr val="FF0000"/>
                          </a:solidFill>
                          <a:latin typeface="Meiryo UI" panose="020B0604030504040204" pitchFamily="50" charset="-128"/>
                          <a:ea typeface="Meiryo UI" panose="020B0604030504040204" pitchFamily="50" charset="-128"/>
                        </a:rPr>
                        <a:t>個別取込結果テーブルから全て削除</a:t>
                      </a:r>
                      <a:r>
                        <a:rPr lang="ja-JP" altLang="en-US" sz="1100" dirty="0" smtClean="0">
                          <a:latin typeface="Meiryo UI" panose="020B0604030504040204" pitchFamily="50" charset="-128"/>
                          <a:ea typeface="Meiryo UI" panose="020B0604030504040204" pitchFamily="50" charset="-128"/>
                        </a:rPr>
                        <a:t>した上で、</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ファイル全て</a:t>
                      </a:r>
                      <a:r>
                        <a:rPr lang="ja-JP" altLang="en-US" sz="1100" dirty="0" smtClean="0">
                          <a:latin typeface="Meiryo UI" panose="020B0604030504040204" pitchFamily="50" charset="-128"/>
                          <a:ea typeface="Meiryo UI" panose="020B0604030504040204" pitchFamily="50" charset="-128"/>
                        </a:rPr>
                        <a:t>を処理対象とする。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2" name="線吹き出し 1 (枠付き) 11"/>
          <p:cNvSpPr/>
          <p:nvPr/>
        </p:nvSpPr>
        <p:spPr>
          <a:xfrm>
            <a:off x="4842880" y="5830275"/>
            <a:ext cx="2853408" cy="376988"/>
          </a:xfrm>
          <a:prstGeom prst="borderCallout1">
            <a:avLst>
              <a:gd name="adj1" fmla="val 40767"/>
              <a:gd name="adj2" fmla="val -337"/>
              <a:gd name="adj3" fmla="val 36630"/>
              <a:gd name="adj4" fmla="val -3125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100" dirty="0" smtClean="0">
                <a:solidFill>
                  <a:schemeClr val="tx1"/>
                </a:solidFill>
                <a:latin typeface="Meiryo UI" panose="020B0604030504040204" pitchFamily="50" charset="-128"/>
                <a:ea typeface="Meiryo UI" panose="020B0604030504040204" pitchFamily="50" charset="-128"/>
              </a:rPr>
              <a:t>「</a:t>
            </a:r>
            <a:r>
              <a:rPr kumimoji="1" lang="en-US" altLang="ja-JP" sz="1100" dirty="0" smtClean="0">
                <a:solidFill>
                  <a:schemeClr val="tx1"/>
                </a:solidFill>
                <a:latin typeface="Meiryo UI" panose="020B0604030504040204" pitchFamily="50" charset="-128"/>
                <a:ea typeface="Meiryo UI" panose="020B0604030504040204" pitchFamily="50" charset="-128"/>
              </a:rPr>
              <a:t>1.3</a:t>
            </a:r>
            <a:r>
              <a:rPr kumimoji="1" lang="ja-JP" altLang="en-US" sz="1100" dirty="0" smtClean="0">
                <a:solidFill>
                  <a:schemeClr val="tx1"/>
                </a:solidFill>
                <a:latin typeface="Meiryo UI" panose="020B0604030504040204" pitchFamily="50" charset="-128"/>
                <a:ea typeface="Meiryo UI" panose="020B0604030504040204" pitchFamily="50" charset="-128"/>
              </a:rPr>
              <a:t>」以降の処理は新規取込と同一となる。</a:t>
            </a:r>
          </a:p>
        </p:txBody>
      </p:sp>
      <p:sp>
        <p:nvSpPr>
          <p:cNvPr id="13" name="正方形/長方形 12"/>
          <p:cNvSpPr/>
          <p:nvPr/>
        </p:nvSpPr>
        <p:spPr>
          <a:xfrm>
            <a:off x="4448218" y="2497455"/>
            <a:ext cx="791692" cy="66624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正方形/長方形 13"/>
          <p:cNvSpPr/>
          <p:nvPr/>
        </p:nvSpPr>
        <p:spPr>
          <a:xfrm>
            <a:off x="4448218" y="3507848"/>
            <a:ext cx="791692" cy="66624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5" name="正方形/長方形 14"/>
          <p:cNvSpPr/>
          <p:nvPr/>
        </p:nvSpPr>
        <p:spPr>
          <a:xfrm>
            <a:off x="8035582" y="3507848"/>
            <a:ext cx="791692" cy="666245"/>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6" name="線吹き出し 1 (枠付き) 15"/>
          <p:cNvSpPr/>
          <p:nvPr/>
        </p:nvSpPr>
        <p:spPr>
          <a:xfrm>
            <a:off x="5345137" y="1855949"/>
            <a:ext cx="2690445" cy="376988"/>
          </a:xfrm>
          <a:prstGeom prst="borderCallout1">
            <a:avLst>
              <a:gd name="adj1" fmla="val 104042"/>
              <a:gd name="adj2" fmla="val 17776"/>
              <a:gd name="adj3" fmla="val 251765"/>
              <a:gd name="adj4" fmla="val -2274"/>
            </a:avLst>
          </a:prstGeom>
          <a:solidFill>
            <a:schemeClr val="bg1"/>
          </a:solid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dirty="0" smtClean="0">
                <a:solidFill>
                  <a:schemeClr val="accent5"/>
                </a:solidFill>
                <a:latin typeface="Meiryo UI" panose="020B0604030504040204" pitchFamily="50" charset="-128"/>
                <a:ea typeface="Meiryo UI" panose="020B0604030504040204" pitchFamily="50" charset="-128"/>
              </a:rPr>
              <a:t>Zip</a:t>
            </a:r>
            <a:r>
              <a:rPr lang="ja-JP" altLang="en-US" sz="1100" dirty="0" smtClean="0">
                <a:solidFill>
                  <a:schemeClr val="accent5"/>
                </a:solidFill>
                <a:latin typeface="Meiryo UI" panose="020B0604030504040204" pitchFamily="50" charset="-128"/>
                <a:ea typeface="Meiryo UI" panose="020B0604030504040204" pitchFamily="50" charset="-128"/>
              </a:rPr>
              <a:t>ファイルの重複対象レコードの削除を行う</a:t>
            </a:r>
            <a:endParaRPr kumimoji="1" lang="ja-JP" altLang="en-US" sz="1100" dirty="0" smtClean="0">
              <a:solidFill>
                <a:schemeClr val="accent5"/>
              </a:solidFill>
              <a:latin typeface="Meiryo UI" panose="020B0604030504040204" pitchFamily="50" charset="-128"/>
              <a:ea typeface="Meiryo UI" panose="020B0604030504040204" pitchFamily="50" charset="-128"/>
            </a:endParaRPr>
          </a:p>
        </p:txBody>
      </p:sp>
      <p:cxnSp>
        <p:nvCxnSpPr>
          <p:cNvPr id="17" name="直線コネクタ 16"/>
          <p:cNvCxnSpPr/>
          <p:nvPr/>
        </p:nvCxnSpPr>
        <p:spPr>
          <a:xfrm flipV="1">
            <a:off x="5176299" y="2232938"/>
            <a:ext cx="667910" cy="1274910"/>
          </a:xfrm>
          <a:prstGeom prst="line">
            <a:avLst/>
          </a:prstGeom>
          <a:ln w="19050">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flipH="1" flipV="1">
            <a:off x="5844209" y="2232938"/>
            <a:ext cx="2441050" cy="1274910"/>
          </a:xfrm>
          <a:prstGeom prst="line">
            <a:avLst/>
          </a:prstGeom>
          <a:ln w="1905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線吹き出し 1 (枠付き) 17"/>
          <p:cNvSpPr/>
          <p:nvPr/>
        </p:nvSpPr>
        <p:spPr>
          <a:xfrm>
            <a:off x="5066232" y="4491888"/>
            <a:ext cx="2554555" cy="802484"/>
          </a:xfrm>
          <a:prstGeom prst="borderCallout1">
            <a:avLst>
              <a:gd name="adj1" fmla="val 16362"/>
              <a:gd name="adj2" fmla="val 99854"/>
              <a:gd name="adj3" fmla="val -65223"/>
              <a:gd name="adj4" fmla="val 11538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上書き取込による削除のため、</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受託領域</a:t>
            </a:r>
            <a:r>
              <a:rPr lang="ja-JP" altLang="en-US" sz="1200" dirty="0" smtClean="0">
                <a:solidFill>
                  <a:srgbClr val="FF0000"/>
                </a:solidFill>
                <a:latin typeface="Meiryo UI" panose="020B0604030504040204" pitchFamily="50" charset="-128"/>
                <a:ea typeface="Meiryo UI" panose="020B0604030504040204" pitchFamily="50" charset="-128"/>
              </a:rPr>
              <a:t>の情報を元に認定領域のデータ削除が必要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7588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１</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利活用観点での機能の改修方針</a:t>
            </a:r>
            <a:endParaRPr kumimoji="1" lang="ja-JP" altLang="en-US" dirty="0"/>
          </a:p>
        </p:txBody>
      </p:sp>
    </p:spTree>
    <p:extLst>
      <p:ext uri="{BB962C8B-B14F-4D97-AF65-F5344CB8AC3E}">
        <p14:creationId xmlns:p14="http://schemas.microsoft.com/office/powerpoint/2010/main" val="2093674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利活用観点での機能の改修のポイント</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利活用観点での機能</a:t>
            </a:r>
            <a:r>
              <a:rPr lang="ja-JP" altLang="en-US" dirty="0">
                <a:latin typeface="Meiryo UI" panose="020B0604030504040204" pitchFamily="50" charset="-128"/>
                <a:ea typeface="Meiryo UI" panose="020B0604030504040204" pitchFamily="50" charset="-128"/>
              </a:rPr>
              <a:t>についても二次利用</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と同様に以下のような妥当性</a:t>
            </a:r>
            <a:r>
              <a:rPr lang="ja-JP" altLang="en-US" dirty="0" smtClean="0">
                <a:latin typeface="Meiryo UI" panose="020B0604030504040204" pitchFamily="50" charset="-128"/>
                <a:ea typeface="Meiryo UI" panose="020B0604030504040204" pitchFamily="50" charset="-128"/>
              </a:rPr>
              <a:t>確認フローで行う。</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ただし取込前後の確認時に行う未通知患者とオプトアウト対象患者が含まれないことの確認方法とは異なる方法で行う。</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以下</a:t>
            </a:r>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での妥当性確認フローを示した上で、利活用観点での</a:t>
            </a:r>
            <a:r>
              <a:rPr lang="ja-JP" altLang="en-US" dirty="0">
                <a:latin typeface="Meiryo UI" panose="020B0604030504040204" pitchFamily="50" charset="-128"/>
                <a:ea typeface="Meiryo UI" panose="020B0604030504040204" pitchFamily="50" charset="-128"/>
              </a:rPr>
              <a:t>未通知患者とオプトアウト対象患者が含まれないことの確認</a:t>
            </a:r>
            <a:r>
              <a:rPr lang="ja-JP" altLang="en-US" dirty="0" smtClean="0">
                <a:latin typeface="Meiryo UI" panose="020B0604030504040204" pitchFamily="50" charset="-128"/>
                <a:ea typeface="Meiryo UI" panose="020B0604030504040204" pitchFamily="50" charset="-128"/>
              </a:rPr>
              <a:t>方法について説明する。</a:t>
            </a:r>
            <a:endParaRPr lang="en-US" altLang="ja-JP" dirty="0" smtClean="0">
              <a:latin typeface="Meiryo UI" panose="020B0604030504040204" pitchFamily="50" charset="-128"/>
              <a:ea typeface="Meiryo UI" panose="020B0604030504040204" pitchFamily="50" charset="-128"/>
            </a:endParaRPr>
          </a:p>
        </p:txBody>
      </p:sp>
      <p:grpSp>
        <p:nvGrpSpPr>
          <p:cNvPr id="15" name="グループ化 14"/>
          <p:cNvGrpSpPr/>
          <p:nvPr/>
        </p:nvGrpSpPr>
        <p:grpSpPr>
          <a:xfrm>
            <a:off x="526891" y="2575199"/>
            <a:ext cx="7636362" cy="3071603"/>
            <a:chOff x="808902" y="1637868"/>
            <a:chExt cx="7636362" cy="3071603"/>
          </a:xfrm>
        </p:grpSpPr>
        <p:sp>
          <p:nvSpPr>
            <p:cNvPr id="16" name="フリーフォーム 15"/>
            <p:cNvSpPr/>
            <p:nvPr/>
          </p:nvSpPr>
          <p:spPr>
            <a:xfrm>
              <a:off x="808902" y="1641861"/>
              <a:ext cx="1062627" cy="867537"/>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890" tIns="374521"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取込前処理</a:t>
              </a:r>
              <a:endParaRPr kumimoji="1" lang="ja-JP" altLang="en-US" sz="1400" b="1" kern="1200" dirty="0">
                <a:latin typeface="Meiryo UI" panose="020B0604030504040204" pitchFamily="50" charset="-128"/>
                <a:ea typeface="Meiryo UI" panose="020B0604030504040204" pitchFamily="50" charset="-128"/>
              </a:endParaRPr>
            </a:p>
          </p:txBody>
        </p:sp>
        <p:sp>
          <p:nvSpPr>
            <p:cNvPr id="17" name="フリーフォーム 16"/>
            <p:cNvSpPr/>
            <p:nvPr/>
          </p:nvSpPr>
          <p:spPr>
            <a:xfrm>
              <a:off x="1871529" y="1637868"/>
              <a:ext cx="6573735" cy="591485"/>
            </a:xfrm>
            <a:custGeom>
              <a:avLst/>
              <a:gdLst>
                <a:gd name="connsiteX0" fmla="*/ 113233 w 679385"/>
                <a:gd name="connsiteY0" fmla="*/ 0 h 6573734"/>
                <a:gd name="connsiteX1" fmla="*/ 566152 w 679385"/>
                <a:gd name="connsiteY1" fmla="*/ 0 h 6573734"/>
                <a:gd name="connsiteX2" fmla="*/ 679385 w 679385"/>
                <a:gd name="connsiteY2" fmla="*/ 113233 h 6573734"/>
                <a:gd name="connsiteX3" fmla="*/ 679385 w 679385"/>
                <a:gd name="connsiteY3" fmla="*/ 6573734 h 6573734"/>
                <a:gd name="connsiteX4" fmla="*/ 679385 w 679385"/>
                <a:gd name="connsiteY4" fmla="*/ 6573734 h 6573734"/>
                <a:gd name="connsiteX5" fmla="*/ 0 w 679385"/>
                <a:gd name="connsiteY5" fmla="*/ 6573734 h 6573734"/>
                <a:gd name="connsiteX6" fmla="*/ 0 w 679385"/>
                <a:gd name="connsiteY6" fmla="*/ 6573734 h 6573734"/>
                <a:gd name="connsiteX7" fmla="*/ 0 w 679385"/>
                <a:gd name="connsiteY7" fmla="*/ 113233 h 6573734"/>
                <a:gd name="connsiteX8" fmla="*/ 113233 w 679385"/>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385" h="6573734">
                  <a:moveTo>
                    <a:pt x="679385" y="1095647"/>
                  </a:moveTo>
                  <a:lnTo>
                    <a:pt x="679385" y="5478087"/>
                  </a:lnTo>
                  <a:cubicBezTo>
                    <a:pt x="679385" y="6083195"/>
                    <a:pt x="674146" y="6573729"/>
                    <a:pt x="667682" y="6573729"/>
                  </a:cubicBezTo>
                  <a:lnTo>
                    <a:pt x="0" y="6573729"/>
                  </a:lnTo>
                  <a:lnTo>
                    <a:pt x="0" y="6573729"/>
                  </a:lnTo>
                  <a:lnTo>
                    <a:pt x="0" y="5"/>
                  </a:lnTo>
                  <a:lnTo>
                    <a:pt x="0" y="5"/>
                  </a:lnTo>
                  <a:lnTo>
                    <a:pt x="667682" y="5"/>
                  </a:lnTo>
                  <a:cubicBezTo>
                    <a:pt x="674146" y="5"/>
                    <a:pt x="679385" y="490539"/>
                    <a:pt x="679385" y="1095647"/>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85" rIns="40785" bIns="40786"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全取込対象のデータから未通知患者とオプトアウト対象患者を除外し、</a:t>
              </a:r>
              <a:r>
                <a:rPr kumimoji="1" lang="en-US" altLang="ja-JP" sz="1200" kern="1200" dirty="0" smtClean="0">
                  <a:latin typeface="Meiryo UI" panose="020B0604030504040204" pitchFamily="50" charset="-128"/>
                  <a:ea typeface="Meiryo UI" panose="020B0604030504040204" pitchFamily="50" charset="-128"/>
                </a:rPr>
                <a:t/>
              </a:r>
              <a:br>
                <a:rPr kumimoji="1" lang="en-US" altLang="ja-JP" sz="1200" kern="1200" dirty="0" smtClean="0">
                  <a:latin typeface="Meiryo UI" panose="020B0604030504040204" pitchFamily="50" charset="-128"/>
                  <a:ea typeface="Meiryo UI" panose="020B0604030504040204" pitchFamily="50" charset="-128"/>
                </a:rPr>
              </a:br>
              <a:r>
                <a:rPr kumimoji="1" lang="ja-JP" altLang="en-US" sz="1200" kern="1200" dirty="0" smtClean="0">
                  <a:latin typeface="Meiryo UI" panose="020B0604030504040204" pitchFamily="50" charset="-128"/>
                  <a:ea typeface="Meiryo UI" panose="020B0604030504040204" pitchFamily="50" charset="-128"/>
                </a:rPr>
                <a:t>認定領域への反映対象のデータを特定する。</a:t>
              </a:r>
              <a:endParaRPr kumimoji="1" lang="ja-JP" altLang="en-US" sz="1200" kern="1200" dirty="0">
                <a:latin typeface="Meiryo UI" panose="020B0604030504040204" pitchFamily="50" charset="-128"/>
                <a:ea typeface="Meiryo UI" panose="020B0604030504040204" pitchFamily="50" charset="-128"/>
              </a:endParaRPr>
            </a:p>
          </p:txBody>
        </p:sp>
        <p:sp>
          <p:nvSpPr>
            <p:cNvPr id="18" name="フリーフォーム 17"/>
            <p:cNvSpPr/>
            <p:nvPr/>
          </p:nvSpPr>
          <p:spPr>
            <a:xfrm>
              <a:off x="808902" y="2374677"/>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取込前確認</a:t>
              </a:r>
              <a:endParaRPr kumimoji="1" lang="ja-JP" altLang="en-US" sz="1400" b="1" kern="1200" dirty="0">
                <a:latin typeface="Meiryo UI" panose="020B0604030504040204" pitchFamily="50" charset="-128"/>
                <a:ea typeface="Meiryo UI" panose="020B0604030504040204" pitchFamily="50" charset="-128"/>
              </a:endParaRPr>
            </a:p>
          </p:txBody>
        </p:sp>
        <p:sp>
          <p:nvSpPr>
            <p:cNvPr id="19" name="フリーフォーム 18"/>
            <p:cNvSpPr/>
            <p:nvPr/>
          </p:nvSpPr>
          <p:spPr>
            <a:xfrm>
              <a:off x="1871529" y="237068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認定領域へ取り込まれるデータに</a:t>
              </a:r>
              <a:r>
                <a:rPr kumimoji="1" lang="ja-JP" altLang="en-US" sz="1200" u="sng" kern="1200" dirty="0" smtClean="0">
                  <a:solidFill>
                    <a:srgbClr val="FF0000"/>
                  </a:solidFill>
                  <a:latin typeface="Meiryo UI" panose="020B0604030504040204" pitchFamily="50" charset="-128"/>
                  <a:ea typeface="Meiryo UI" panose="020B0604030504040204" pitchFamily="50" charset="-128"/>
                </a:rPr>
                <a:t>未通知患者とオプトアウト対象患者が含まれないことを確認</a:t>
              </a:r>
              <a:r>
                <a:rPr kumimoji="1" lang="ja-JP" altLang="en-US" sz="1200" kern="1200" dirty="0" smtClean="0">
                  <a:latin typeface="Meiryo UI" panose="020B0604030504040204" pitchFamily="50" charset="-128"/>
                  <a:ea typeface="Meiryo UI" panose="020B0604030504040204" pitchFamily="50" charset="-128"/>
                </a:rPr>
                <a:t>する。</a:t>
              </a:r>
              <a:endParaRPr kumimoji="1" lang="ja-JP" altLang="en-US" sz="1200" kern="1200" dirty="0">
                <a:latin typeface="Meiryo UI" panose="020B0604030504040204" pitchFamily="50" charset="-128"/>
                <a:ea typeface="Meiryo UI" panose="020B0604030504040204"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確認結果の証跡を作成し、</a:t>
              </a:r>
              <a:r>
                <a:rPr kumimoji="1" lang="en-US" altLang="ja-JP" sz="1200" kern="1200" dirty="0" smtClean="0">
                  <a:latin typeface="Meiryo UI" panose="020B0604030504040204" pitchFamily="50" charset="-128"/>
                  <a:ea typeface="Meiryo UI" panose="020B0604030504040204" pitchFamily="50" charset="-128"/>
                </a:rPr>
                <a:t>LDI</a:t>
              </a:r>
              <a:r>
                <a:rPr kumimoji="1" lang="ja-JP" altLang="en-US" sz="1200" kern="1200" dirty="0" smtClean="0">
                  <a:latin typeface="Meiryo UI" panose="020B0604030504040204" pitchFamily="50" charset="-128"/>
                  <a:ea typeface="Meiryo UI" panose="020B0604030504040204" pitchFamily="50" charset="-128"/>
                </a:rPr>
                <a:t>様に承認をいただく。</a:t>
              </a:r>
              <a:endParaRPr kumimoji="1" lang="ja-JP" altLang="en-US" sz="1200" kern="1200" dirty="0">
                <a:latin typeface="Meiryo UI" panose="020B0604030504040204" pitchFamily="50" charset="-128"/>
                <a:ea typeface="Meiryo UI" panose="020B0604030504040204" pitchFamily="50" charset="-128"/>
              </a:endParaRPr>
            </a:p>
          </p:txBody>
        </p:sp>
        <p:sp>
          <p:nvSpPr>
            <p:cNvPr id="20" name="フリーフォーム 19"/>
            <p:cNvSpPr/>
            <p:nvPr/>
          </p:nvSpPr>
          <p:spPr>
            <a:xfrm>
              <a:off x="808902" y="3108308"/>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認定領域への反映</a:t>
              </a:r>
              <a:endParaRPr kumimoji="1" lang="ja-JP" altLang="en-US" sz="1400" b="1" kern="1200" dirty="0">
                <a:latin typeface="Meiryo UI" panose="020B0604030504040204" pitchFamily="50" charset="-128"/>
                <a:ea typeface="Meiryo UI" panose="020B0604030504040204" pitchFamily="50" charset="-128"/>
              </a:endParaRPr>
            </a:p>
          </p:txBody>
        </p:sp>
        <p:sp>
          <p:nvSpPr>
            <p:cNvPr id="21" name="フリーフォーム 20"/>
            <p:cNvSpPr/>
            <p:nvPr/>
          </p:nvSpPr>
          <p:spPr>
            <a:xfrm>
              <a:off x="1871529" y="310431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取込前確認済みのデータを認定領域に反映する。</a:t>
              </a:r>
              <a:endParaRPr kumimoji="1" lang="ja-JP" altLang="en-US" sz="1200" kern="1200" dirty="0">
                <a:latin typeface="Meiryo UI" panose="020B0604030504040204" pitchFamily="50" charset="-128"/>
                <a:ea typeface="Meiryo UI" panose="020B0604030504040204" pitchFamily="50" charset="-128"/>
              </a:endParaRPr>
            </a:p>
          </p:txBody>
        </p:sp>
        <p:sp>
          <p:nvSpPr>
            <p:cNvPr id="22" name="フリーフォーム 21"/>
            <p:cNvSpPr/>
            <p:nvPr/>
          </p:nvSpPr>
          <p:spPr>
            <a:xfrm>
              <a:off x="808902" y="3841937"/>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取込後確認</a:t>
              </a:r>
              <a:endParaRPr kumimoji="1" lang="ja-JP" altLang="en-US" sz="1400" b="1" kern="1200" dirty="0">
                <a:latin typeface="Meiryo UI" panose="020B0604030504040204" pitchFamily="50" charset="-128"/>
                <a:ea typeface="Meiryo UI" panose="020B0604030504040204" pitchFamily="50" charset="-128"/>
              </a:endParaRPr>
            </a:p>
          </p:txBody>
        </p:sp>
        <p:sp>
          <p:nvSpPr>
            <p:cNvPr id="23" name="フリーフォーム 22"/>
            <p:cNvSpPr/>
            <p:nvPr/>
          </p:nvSpPr>
          <p:spPr>
            <a:xfrm>
              <a:off x="1871529" y="383794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認定領域に反映した結果のテーブルに</a:t>
              </a:r>
              <a:r>
                <a:rPr kumimoji="1" lang="ja-JP" altLang="en-US" sz="1200" u="sng" kern="1200" dirty="0" smtClean="0">
                  <a:solidFill>
                    <a:srgbClr val="FF0000"/>
                  </a:solidFill>
                  <a:latin typeface="Meiryo UI" panose="020B0604030504040204" pitchFamily="50" charset="-128"/>
                  <a:ea typeface="Meiryo UI" panose="020B0604030504040204" pitchFamily="50" charset="-128"/>
                </a:rPr>
                <a:t>未通知患者とオプトアウト対象患者が含まれないことを確認</a:t>
              </a:r>
              <a:r>
                <a:rPr kumimoji="1" lang="ja-JP" altLang="en-US" sz="1200" kern="1200" dirty="0" smtClean="0">
                  <a:latin typeface="Meiryo UI" panose="020B0604030504040204" pitchFamily="50" charset="-128"/>
                  <a:ea typeface="Meiryo UI" panose="020B0604030504040204" pitchFamily="50" charset="-128"/>
                </a:rPr>
                <a:t>する。</a:t>
              </a:r>
              <a:endParaRPr kumimoji="1" lang="ja-JP" altLang="en-US" sz="1200" kern="1200" dirty="0">
                <a:latin typeface="Meiryo UI" panose="020B0604030504040204" pitchFamily="50" charset="-128"/>
                <a:ea typeface="Meiryo UI" panose="020B0604030504040204"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確認結果の証跡を作成し、</a:t>
              </a:r>
              <a:r>
                <a:rPr kumimoji="1" lang="en-US" altLang="ja-JP" sz="1200" kern="1200" dirty="0" smtClean="0">
                  <a:latin typeface="Meiryo UI" panose="020B0604030504040204" pitchFamily="50" charset="-128"/>
                  <a:ea typeface="Meiryo UI" panose="020B0604030504040204" pitchFamily="50" charset="-128"/>
                </a:rPr>
                <a:t>LDI</a:t>
              </a:r>
              <a:r>
                <a:rPr kumimoji="1" lang="ja-JP" altLang="en-US" sz="1200" kern="1200" dirty="0" smtClean="0">
                  <a:latin typeface="Meiryo UI" panose="020B0604030504040204" pitchFamily="50" charset="-128"/>
                  <a:ea typeface="Meiryo UI" panose="020B0604030504040204" pitchFamily="50" charset="-128"/>
                </a:rPr>
                <a:t>様に承認をいただく。</a:t>
              </a:r>
              <a:endParaRPr kumimoji="1" lang="ja-JP" altLang="en-US" sz="1200" kern="1200" dirty="0">
                <a:latin typeface="Meiryo UI" panose="020B0604030504040204" pitchFamily="50" charset="-128"/>
                <a:ea typeface="Meiryo UI" panose="020B0604030504040204" pitchFamily="50" charset="-128"/>
              </a:endParaRPr>
            </a:p>
          </p:txBody>
        </p:sp>
      </p:grpSp>
      <p:sp>
        <p:nvSpPr>
          <p:cNvPr id="37" name="線吹き出し 1 (枠付き) 36"/>
          <p:cNvSpPr/>
          <p:nvPr/>
        </p:nvSpPr>
        <p:spPr>
          <a:xfrm>
            <a:off x="2739936" y="5508908"/>
            <a:ext cx="4426155" cy="777463"/>
          </a:xfrm>
          <a:prstGeom prst="borderCallout1">
            <a:avLst>
              <a:gd name="adj1" fmla="val 1177"/>
              <a:gd name="adj2" fmla="val 97585"/>
              <a:gd name="adj3" fmla="val -52611"/>
              <a:gd name="adj4" fmla="val 819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未通知患者とオプトアウト対象患者が含まれないことの確認方法が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二次</a:t>
            </a:r>
            <a:r>
              <a:rPr lang="ja-JP" altLang="en-US" sz="1200" dirty="0" smtClean="0">
                <a:solidFill>
                  <a:schemeClr val="tx1"/>
                </a:solidFill>
                <a:latin typeface="Meiryo UI" panose="020B0604030504040204" pitchFamily="50" charset="-128"/>
                <a:ea typeface="Meiryo UI" panose="020B0604030504040204" pitchFamily="50" charset="-128"/>
              </a:rPr>
              <a:t>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の場合と異なる。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38" name="直線コネクタ 37"/>
          <p:cNvCxnSpPr/>
          <p:nvPr/>
        </p:nvCxnSpPr>
        <p:spPr>
          <a:xfrm flipH="1" flipV="1">
            <a:off x="5844209" y="3708875"/>
            <a:ext cx="1188980" cy="1800033"/>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228489" y="2200748"/>
            <a:ext cx="1659429" cy="307777"/>
          </a:xfrm>
          <a:prstGeom prst="rect">
            <a:avLst/>
          </a:prstGeom>
          <a:noFill/>
        </p:spPr>
        <p:txBody>
          <a:bodyPr wrap="none" rtlCol="0">
            <a:spAutoFit/>
          </a:bodyPr>
          <a:lstStyle/>
          <a:p>
            <a:r>
              <a:rPr kumimoji="1"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妥当性確認</a:t>
            </a:r>
            <a:r>
              <a:rPr lang="ja-JP" altLang="en-US" sz="1400" dirty="0" smtClean="0">
                <a:latin typeface="Meiryo UI" panose="020B0604030504040204" pitchFamily="50" charset="-128"/>
                <a:ea typeface="Meiryo UI" panose="020B0604030504040204" pitchFamily="50" charset="-128"/>
              </a:rPr>
              <a:t>フロー</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2326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修正中】当社取り組み紹介資料_v2.potx" id="{B45B0F46-9905-4D6C-BAF4-F166BC766D6D}" vid="{90553A00-FBE1-436B-BE70-84E11C11A11A}"/>
    </a:ext>
  </a:extLst>
</a:theme>
</file>

<file path=ppt/theme/theme2.xml><?xml version="1.0" encoding="utf-8"?>
<a:theme xmlns:a="http://schemas.openxmlformats.org/drawingml/2006/main" name="1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3.xml><?xml version="1.0" encoding="utf-8"?>
<a:theme xmlns:a="http://schemas.openxmlformats.org/drawingml/2006/main" name="2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【修正中】当社取り組み紹介資料_v2</Template>
  <TotalTime>41574</TotalTime>
  <Words>8185</Words>
  <Application>Microsoft Office PowerPoint</Application>
  <PresentationFormat>A4 210 x 297 mm</PresentationFormat>
  <Paragraphs>1231</Paragraphs>
  <Slides>37</Slides>
  <Notes>0</Notes>
  <HiddenSlides>0</HiddenSlides>
  <MMClips>0</MMClips>
  <ScaleCrop>false</ScaleCrop>
  <HeadingPairs>
    <vt:vector size="6" baseType="variant">
      <vt:variant>
        <vt:lpstr>使用されているフォント</vt:lpstr>
      </vt:variant>
      <vt:variant>
        <vt:i4>13</vt:i4>
      </vt:variant>
      <vt:variant>
        <vt:lpstr>テーマ</vt:lpstr>
      </vt:variant>
      <vt:variant>
        <vt:i4>3</vt:i4>
      </vt:variant>
      <vt:variant>
        <vt:lpstr>スライド タイトル</vt:lpstr>
      </vt:variant>
      <vt:variant>
        <vt:i4>37</vt:i4>
      </vt:variant>
    </vt:vector>
  </HeadingPairs>
  <TitlesOfParts>
    <vt:vector size="53" baseType="lpstr">
      <vt:lpstr>HGPｺﾞｼｯｸE</vt:lpstr>
      <vt:lpstr>HGPｺﾞｼｯｸE</vt:lpstr>
      <vt:lpstr>HGP創英角ｺﾞｼｯｸUB</vt:lpstr>
      <vt:lpstr>Meiryo UI</vt:lpstr>
      <vt:lpstr>MS PGothic</vt:lpstr>
      <vt:lpstr>メイリオ</vt:lpstr>
      <vt:lpstr>游ゴシック</vt:lpstr>
      <vt:lpstr>游ゴシック</vt:lpstr>
      <vt:lpstr>Arial</vt:lpstr>
      <vt:lpstr>Century Gothic</vt:lpstr>
      <vt:lpstr>Segoe UI</vt:lpstr>
      <vt:lpstr>Times New Roman</vt:lpstr>
      <vt:lpstr>Wingdings</vt:lpstr>
      <vt:lpstr>プレゼンテーションテンプレート2017</vt:lpstr>
      <vt:lpstr>1_プレゼンテーションテンプレート2017</vt:lpstr>
      <vt:lpstr>2_プレゼンテーションテンプレート2017</vt:lpstr>
      <vt:lpstr>PowerPoint プレゼンテーション</vt:lpstr>
      <vt:lpstr>アジェンダ</vt:lpstr>
      <vt:lpstr>１. 利活用観点での機能の改修方針</vt:lpstr>
      <vt:lpstr>利活用観点での機能における妥当性確認の必要箇所</vt:lpstr>
      <vt:lpstr>DB分割による対応箇所　- エラー患者データ作成処理 -</vt:lpstr>
      <vt:lpstr>DB分割による対応箇所　- MML個別取込処理（新規取込） -</vt:lpstr>
      <vt:lpstr>DB分割による対応箇所　- MML個別取込処理（上書き取込） -</vt:lpstr>
      <vt:lpstr>１. 利活用観点での機能の改修方針</vt:lpstr>
      <vt:lpstr>利活用観点での機能の改修のポイント</vt:lpstr>
      <vt:lpstr>二次利用DBにおける妥当性確認フロー</vt:lpstr>
      <vt:lpstr>妥当性確認における未通知患者特定方法（二次利用DB）</vt:lpstr>
      <vt:lpstr>利活用観点での機能における妥当性確認の対応方針</vt:lpstr>
      <vt:lpstr>利活用観点での機能の改修概要</vt:lpstr>
      <vt:lpstr>２. 利活用観点での機能の改修内容</vt:lpstr>
      <vt:lpstr>妥当性確認のデータフロー　-全体像-</vt:lpstr>
      <vt:lpstr>妥当性確認のデータフロー　-二次利用DB(断面)作成処理-</vt:lpstr>
      <vt:lpstr>妥当性確認のデータフロー　-エラー患者情報作成処理-</vt:lpstr>
      <vt:lpstr>妥当性確認のデータフロー　-MML個別取込処理（新規取込）（1/2）-</vt:lpstr>
      <vt:lpstr>妥当性確認のデータフロー　-MML個別取込処理（新規取込）（2/2）-</vt:lpstr>
      <vt:lpstr>MML個別取込機能のデータ管理方法</vt:lpstr>
      <vt:lpstr>利活用可否確認結果反映処理での取込/削除対象の特定方法</vt:lpstr>
      <vt:lpstr>MML個別取込認定領域反映処理でのデータ取込/削除方法</vt:lpstr>
      <vt:lpstr>【参考資料1】  最終未通知有無確認結果テーブルの データイメージ</vt:lpstr>
      <vt:lpstr>最終未通知有無確認結果テーブルのデータ</vt:lpstr>
      <vt:lpstr>【参考資料2】  エラー患者情報データ作成処理 改修前の仕様説明</vt:lpstr>
      <vt:lpstr>データマート作成機能の全体像</vt:lpstr>
      <vt:lpstr>DB分割による対応　-エラー患者データ作成処理-</vt:lpstr>
      <vt:lpstr>【参考資料3】  MML個別取込処理 改修前の仕様説明</vt:lpstr>
      <vt:lpstr>MML個別取込処理概要（新規取込）（1/3）</vt:lpstr>
      <vt:lpstr>MML個別取込処理概要（新規取込）（2/3）</vt:lpstr>
      <vt:lpstr>MML個別取込処理概要（新規取込）（3/3）</vt:lpstr>
      <vt:lpstr>二次利用DB反映処理でのオプトアウト対象患者の削除ロジック</vt:lpstr>
      <vt:lpstr>DB分割による対応　-二次利用DB反映処理の問題点-</vt:lpstr>
      <vt:lpstr>MML個別取込処理概要（上書き取込）</vt:lpstr>
      <vt:lpstr>DB分割による対応　- Zipファイルの重複対象レコードの削除処理の問題点-</vt:lpstr>
      <vt:lpstr>取込前確認フローの追加　-MMLファイル読込対象の特定-</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関根　志光</dc:creator>
  <cp:lastModifiedBy>緒方　一幸</cp:lastModifiedBy>
  <cp:revision>1880</cp:revision>
  <cp:lastPrinted>2016-10-11T04:40:04Z</cp:lastPrinted>
  <dcterms:created xsi:type="dcterms:W3CDTF">2018-06-16T03:16:55Z</dcterms:created>
  <dcterms:modified xsi:type="dcterms:W3CDTF">2023-07-14T11:10:07Z</dcterms:modified>
  <cp:version>1.4</cp:version>
</cp:coreProperties>
</file>