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 id="2147483739" r:id="rId2"/>
    <p:sldMasterId id="2147483745" r:id="rId3"/>
  </p:sldMasterIdLst>
  <p:notesMasterIdLst>
    <p:notesMasterId r:id="rId35"/>
  </p:notesMasterIdLst>
  <p:handoutMasterIdLst>
    <p:handoutMasterId r:id="rId36"/>
  </p:handoutMasterIdLst>
  <p:sldIdLst>
    <p:sldId id="272" r:id="rId4"/>
    <p:sldId id="443" r:id="rId5"/>
    <p:sldId id="537" r:id="rId6"/>
    <p:sldId id="569" r:id="rId7"/>
    <p:sldId id="531" r:id="rId8"/>
    <p:sldId id="559" r:id="rId9"/>
    <p:sldId id="570" r:id="rId10"/>
    <p:sldId id="538" r:id="rId11"/>
    <p:sldId id="469" r:id="rId12"/>
    <p:sldId id="563" r:id="rId13"/>
    <p:sldId id="565" r:id="rId14"/>
    <p:sldId id="566" r:id="rId15"/>
    <p:sldId id="567" r:id="rId16"/>
    <p:sldId id="588" r:id="rId17"/>
    <p:sldId id="571" r:id="rId18"/>
    <p:sldId id="572" r:id="rId19"/>
    <p:sldId id="528" r:id="rId20"/>
    <p:sldId id="542" r:id="rId21"/>
    <p:sldId id="575" r:id="rId22"/>
    <p:sldId id="573" r:id="rId23"/>
    <p:sldId id="574" r:id="rId24"/>
    <p:sldId id="576" r:id="rId25"/>
    <p:sldId id="578" r:id="rId26"/>
    <p:sldId id="579" r:id="rId27"/>
    <p:sldId id="580" r:id="rId28"/>
    <p:sldId id="581" r:id="rId29"/>
    <p:sldId id="582" r:id="rId30"/>
    <p:sldId id="584" r:id="rId31"/>
    <p:sldId id="585" r:id="rId32"/>
    <p:sldId id="587" r:id="rId33"/>
    <p:sldId id="471" r:id="rId34"/>
  </p:sldIdLst>
  <p:sldSz cx="9906000" cy="6858000" type="A4"/>
  <p:notesSz cx="6858000" cy="9144000"/>
  <p:defaultTex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47"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 id="2" name="渡邉　麻理恵" initials="渡邉　麻理恵" lastIdx="1" clrIdx="1">
    <p:extLst>
      <p:ext uri="{19B8F6BF-5375-455C-9EA6-DF929625EA0E}">
        <p15:presenceInfo xmlns:p15="http://schemas.microsoft.com/office/powerpoint/2012/main" userId="S-1-5-21-2710335091-2111787278-3095516345-392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D9D9"/>
    <a:srgbClr val="000000"/>
    <a:srgbClr val="00CC00"/>
    <a:srgbClr val="FFFFFF"/>
    <a:srgbClr val="FFCCFF"/>
    <a:srgbClr val="F0D6E6"/>
    <a:srgbClr val="40404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68" autoAdjust="0"/>
    <p:restoredTop sz="94464" autoAdjust="0"/>
  </p:normalViewPr>
  <p:slideViewPr>
    <p:cSldViewPr snapToGrid="0" snapToObjects="1">
      <p:cViewPr varScale="1">
        <p:scale>
          <a:sx n="120" d="100"/>
          <a:sy n="120" d="100"/>
        </p:scale>
        <p:origin x="1374" y="108"/>
      </p:cViewPr>
      <p:guideLst>
        <p:guide orient="horz" pos="4247"/>
        <p:guide pos="31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F4258-8B54-E846-A716-B40C4AB7CB0A}" type="slidenum">
              <a:rPr kumimoji="1" lang="ja-JP" altLang="en-US" smtClean="0"/>
              <a:t>‹#›</a:t>
            </a:fld>
            <a:endParaRPr kumimoji="1" lang="ja-JP" altLang="en-US" dirty="0"/>
          </a:p>
        </p:txBody>
      </p:sp>
    </p:spTree>
    <p:extLst>
      <p:ext uri="{BB962C8B-B14F-4D97-AF65-F5344CB8AC3E}">
        <p14:creationId xmlns:p14="http://schemas.microsoft.com/office/powerpoint/2010/main" val="2060372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2023/6/26</a:t>
            </a:fld>
            <a:endParaRPr kumimoji="1" lang="ja-JP" altLang="en-US" dirty="0"/>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dirty="0"/>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25880" rtl="0" eaLnBrk="1" latinLnBrk="0" hangingPunct="1">
      <a:defRPr kumimoji="1" sz="1215" kern="1200">
        <a:solidFill>
          <a:schemeClr val="tx1"/>
        </a:solidFill>
        <a:latin typeface="+mn-lt"/>
        <a:ea typeface="+mn-ea"/>
        <a:cs typeface="+mn-cs"/>
      </a:defRPr>
    </a:lvl1pPr>
    <a:lvl2pPr marL="462940" algn="l" defTabSz="925880" rtl="0" eaLnBrk="1" latinLnBrk="0" hangingPunct="1">
      <a:defRPr kumimoji="1" sz="1215" kern="1200">
        <a:solidFill>
          <a:schemeClr val="tx1"/>
        </a:solidFill>
        <a:latin typeface="+mn-lt"/>
        <a:ea typeface="+mn-ea"/>
        <a:cs typeface="+mn-cs"/>
      </a:defRPr>
    </a:lvl2pPr>
    <a:lvl3pPr marL="925880" algn="l" defTabSz="925880" rtl="0" eaLnBrk="1" latinLnBrk="0" hangingPunct="1">
      <a:defRPr kumimoji="1" sz="1215" kern="1200">
        <a:solidFill>
          <a:schemeClr val="tx1"/>
        </a:solidFill>
        <a:latin typeface="+mn-lt"/>
        <a:ea typeface="+mn-ea"/>
        <a:cs typeface="+mn-cs"/>
      </a:defRPr>
    </a:lvl3pPr>
    <a:lvl4pPr marL="1388820" algn="l" defTabSz="925880" rtl="0" eaLnBrk="1" latinLnBrk="0" hangingPunct="1">
      <a:defRPr kumimoji="1" sz="1215" kern="1200">
        <a:solidFill>
          <a:schemeClr val="tx1"/>
        </a:solidFill>
        <a:latin typeface="+mn-lt"/>
        <a:ea typeface="+mn-ea"/>
        <a:cs typeface="+mn-cs"/>
      </a:defRPr>
    </a:lvl4pPr>
    <a:lvl5pPr marL="1851759" algn="l" defTabSz="925880" rtl="0" eaLnBrk="1" latinLnBrk="0" hangingPunct="1">
      <a:defRPr kumimoji="1" sz="1215" kern="1200">
        <a:solidFill>
          <a:schemeClr val="tx1"/>
        </a:solidFill>
        <a:latin typeface="+mn-lt"/>
        <a:ea typeface="+mn-ea"/>
        <a:cs typeface="+mn-cs"/>
      </a:defRPr>
    </a:lvl5pPr>
    <a:lvl6pPr marL="2314699" algn="l" defTabSz="925880" rtl="0" eaLnBrk="1" latinLnBrk="0" hangingPunct="1">
      <a:defRPr kumimoji="1" sz="1215" kern="1200">
        <a:solidFill>
          <a:schemeClr val="tx1"/>
        </a:solidFill>
        <a:latin typeface="+mn-lt"/>
        <a:ea typeface="+mn-ea"/>
        <a:cs typeface="+mn-cs"/>
      </a:defRPr>
    </a:lvl6pPr>
    <a:lvl7pPr marL="2777640" algn="l" defTabSz="925880" rtl="0" eaLnBrk="1" latinLnBrk="0" hangingPunct="1">
      <a:defRPr kumimoji="1" sz="1215" kern="1200">
        <a:solidFill>
          <a:schemeClr val="tx1"/>
        </a:solidFill>
        <a:latin typeface="+mn-lt"/>
        <a:ea typeface="+mn-ea"/>
        <a:cs typeface="+mn-cs"/>
      </a:defRPr>
    </a:lvl7pPr>
    <a:lvl8pPr marL="3240579" algn="l" defTabSz="925880" rtl="0" eaLnBrk="1" latinLnBrk="0" hangingPunct="1">
      <a:defRPr kumimoji="1" sz="1215" kern="1200">
        <a:solidFill>
          <a:schemeClr val="tx1"/>
        </a:solidFill>
        <a:latin typeface="+mn-lt"/>
        <a:ea typeface="+mn-ea"/>
        <a:cs typeface="+mn-cs"/>
      </a:defRPr>
    </a:lvl8pPr>
    <a:lvl9pPr marL="3703519" algn="l" defTabSz="925880" rtl="0" eaLnBrk="1" latinLnBrk="0" hangingPunct="1">
      <a:defRPr kumimoji="1" sz="121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A(白ロゴ)">
    <p:spTree>
      <p:nvGrpSpPr>
        <p:cNvPr id="1" name=""/>
        <p:cNvGrpSpPr/>
        <p:nvPr/>
      </p:nvGrpSpPr>
      <p:grpSpPr>
        <a:xfrm>
          <a:off x="0" y="0"/>
          <a:ext cx="0" cy="0"/>
          <a:chOff x="0" y="0"/>
          <a:chExt cx="0" cy="0"/>
        </a:xfrm>
      </p:grpSpPr>
      <p:sp>
        <p:nvSpPr>
          <p:cNvPr id="9" name="TextBox 12"/>
          <p:cNvSpPr txBox="1"/>
          <p:nvPr userDrawn="1"/>
        </p:nvSpPr>
        <p:spPr>
          <a:xfrm>
            <a:off x="8240964" y="672493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2019 NTT DATA Corporation</a:t>
            </a:r>
          </a:p>
        </p:txBody>
      </p:sp>
      <p:pic>
        <p:nvPicPr>
          <p:cNvPr id="16" name="図 15">
            <a:extLst>
              <a:ext uri="{FF2B5EF4-FFF2-40B4-BE49-F238E27FC236}">
                <a16:creationId xmlns:a16="http://schemas.microsoft.com/office/drawing/2014/main" id="{A6EF1438-A6A8-4043-BCC5-578DDA07008A}"/>
              </a:ext>
            </a:extLst>
          </p:cNvPr>
          <p:cNvPicPr>
            <a:picLocks noChangeAspect="1"/>
          </p:cNvPicPr>
          <p:nvPr userDrawn="1"/>
        </p:nvPicPr>
        <p:blipFill>
          <a:blip r:embed="rId2"/>
          <a:stretch>
            <a:fillRect/>
          </a:stretch>
        </p:blipFill>
        <p:spPr>
          <a:xfrm>
            <a:off x="7064356" y="255007"/>
            <a:ext cx="2631600" cy="901567"/>
          </a:xfrm>
          <a:prstGeom prst="rect">
            <a:avLst/>
          </a:prstGeom>
        </p:spPr>
      </p:pic>
      <p:pic>
        <p:nvPicPr>
          <p:cNvPr id="10" name="図 9"/>
          <p:cNvPicPr>
            <a:picLocks noChangeAspect="1"/>
          </p:cNvPicPr>
          <p:nvPr userDrawn="1"/>
        </p:nvPicPr>
        <p:blipFill rotWithShape="1">
          <a:blip r:embed="rId3" cstate="email">
            <a:extLst>
              <a:ext uri="{28A0092B-C50C-407E-A947-70E740481C1C}">
                <a14:useLocalDpi xmlns:a14="http://schemas.microsoft.com/office/drawing/2010/main"/>
              </a:ext>
            </a:extLst>
          </a:blip>
          <a:srcRect r="16666" b="7652"/>
          <a:stretch/>
        </p:blipFill>
        <p:spPr>
          <a:xfrm>
            <a:off x="6411" y="-15044"/>
            <a:ext cx="9899590" cy="5568519"/>
          </a:xfrm>
          <a:prstGeom prst="rect">
            <a:avLst/>
          </a:prstGeom>
        </p:spPr>
      </p:pic>
      <p:pic>
        <p:nvPicPr>
          <p:cNvPr id="11" name="図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40250"/>
            <a:ext cx="3575998" cy="6436801"/>
          </a:xfrm>
          <a:prstGeom prst="rect">
            <a:avLst/>
          </a:prstGeom>
        </p:spPr>
      </p:pic>
      <p:sp>
        <p:nvSpPr>
          <p:cNvPr id="17" name="正方形/長方形 16"/>
          <p:cNvSpPr/>
          <p:nvPr userDrawn="1"/>
        </p:nvSpPr>
        <p:spPr>
          <a:xfrm>
            <a:off x="2144994" y="4734370"/>
            <a:ext cx="7761008" cy="2144787"/>
          </a:xfrm>
          <a:prstGeom prst="rect">
            <a:avLst/>
          </a:prstGeom>
          <a:solidFill>
            <a:srgbClr val="1C1C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sp>
        <p:nvSpPr>
          <p:cNvPr id="19" name="正方形/長方形 18"/>
          <p:cNvSpPr/>
          <p:nvPr userDrawn="1"/>
        </p:nvSpPr>
        <p:spPr>
          <a:xfrm>
            <a:off x="2151404" y="4681965"/>
            <a:ext cx="7761008" cy="2144787"/>
          </a:xfrm>
          <a:prstGeom prst="rect">
            <a:avLst/>
          </a:prstGeom>
          <a:solidFill>
            <a:srgbClr val="1C1C1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20" name="図 19">
            <a:extLst>
              <a:ext uri="{FF2B5EF4-FFF2-40B4-BE49-F238E27FC236}">
                <a16:creationId xmlns:a16="http://schemas.microsoft.com/office/drawing/2014/main" id="{A6047BE2-75E4-8743-8BCD-19E0EC5A22EE}"/>
              </a:ext>
            </a:extLst>
          </p:cNvPr>
          <p:cNvPicPr>
            <a:picLocks noChangeAspect="1"/>
          </p:cNvPicPr>
          <p:nvPr userDrawn="1"/>
        </p:nvPicPr>
        <p:blipFill>
          <a:blip r:embed="rId5"/>
          <a:stretch>
            <a:fillRect/>
          </a:stretch>
        </p:blipFill>
        <p:spPr>
          <a:xfrm>
            <a:off x="7057945" y="91864"/>
            <a:ext cx="2635200" cy="902800"/>
          </a:xfrm>
          <a:prstGeom prst="rect">
            <a:avLst/>
          </a:prstGeom>
        </p:spPr>
      </p:pic>
      <p:sp>
        <p:nvSpPr>
          <p:cNvPr id="22" name="テキスト プレースホルダー 4"/>
          <p:cNvSpPr txBox="1">
            <a:spLocks/>
          </p:cNvSpPr>
          <p:nvPr userDrawn="1"/>
        </p:nvSpPr>
        <p:spPr>
          <a:xfrm>
            <a:off x="212477" y="157534"/>
            <a:ext cx="2730015" cy="570720"/>
          </a:xfrm>
          <a:prstGeom prst="rect">
            <a:avLst/>
          </a:prstGeom>
          <a:noFill/>
          <a:ln>
            <a:noFill/>
          </a:ln>
        </p:spPr>
        <p:txBody>
          <a:bodyPr wrap="square" tIns="54000" bIns="54000" anchor="ctr">
            <a:spAutoFit/>
          </a:bodyPr>
          <a:lstStyle>
            <a:lvl1pPr marL="0" indent="0" algn="l" defTabSz="432000" rtl="0" eaLnBrk="0" fontAlgn="base" hangingPunct="0">
              <a:lnSpc>
                <a:spcPct val="100000"/>
              </a:lnSpc>
              <a:spcBef>
                <a:spcPts val="120"/>
              </a:spcBef>
              <a:spcAft>
                <a:spcPct val="0"/>
              </a:spcAft>
              <a:buFont typeface="+mj-lt"/>
              <a:buNone/>
              <a:defRPr kumimoji="1" sz="700" kern="1200">
                <a:solidFill>
                  <a:schemeClr val="bg1"/>
                </a:solidFill>
                <a:latin typeface="MS PGothic" charset="-128"/>
                <a:ea typeface="MS PGothic" charset="-128"/>
                <a:cs typeface="MS PGothic" charset="-128"/>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a:lstStyle>
          <a:p>
            <a:r>
              <a:rPr lang="ja-JP" altLang="en-US" sz="1000" b="1" dirty="0">
                <a:solidFill>
                  <a:schemeClr val="tx1"/>
                </a:solidFill>
                <a:latin typeface="Meiryo UI" panose="020B0604030504040204" pitchFamily="50" charset="-128"/>
                <a:ea typeface="Meiryo UI" panose="020B0604030504040204" pitchFamily="50" charset="-128"/>
                <a:cs typeface="HGPGothicE" charset="-128"/>
              </a:rPr>
              <a:t>情 報 種 別 ： 秘密</a:t>
            </a:r>
            <a:r>
              <a:rPr lang="en-US" altLang="ja-JP" sz="1000" b="1" dirty="0">
                <a:solidFill>
                  <a:schemeClr val="tx1"/>
                </a:solidFill>
                <a:latin typeface="Meiryo UI" panose="020B0604030504040204" pitchFamily="50" charset="-128"/>
                <a:ea typeface="Meiryo UI" panose="020B0604030504040204" pitchFamily="50" charset="-128"/>
                <a:cs typeface="HGPGothicE" charset="-128"/>
              </a:rPr>
              <a:t/>
            </a:r>
            <a:br>
              <a:rPr lang="en-US" altLang="ja-JP" sz="1000" b="1" dirty="0">
                <a:solidFill>
                  <a:schemeClr val="tx1"/>
                </a:solidFill>
                <a:latin typeface="Meiryo UI" panose="020B0604030504040204" pitchFamily="50" charset="-128"/>
                <a:ea typeface="Meiryo UI" panose="020B0604030504040204" pitchFamily="50" charset="-128"/>
                <a:cs typeface="HGPGothicE" charset="-128"/>
              </a:rPr>
            </a:br>
            <a:r>
              <a:rPr lang="ja-JP" altLang="en-US" sz="1000" b="1" dirty="0">
                <a:solidFill>
                  <a:schemeClr val="tx1"/>
                </a:solidFill>
                <a:latin typeface="Meiryo UI" panose="020B0604030504040204" pitchFamily="50" charset="-128"/>
                <a:ea typeface="Meiryo UI" panose="020B0604030504040204" pitchFamily="50" charset="-128"/>
                <a:cs typeface="HGPGothicE" charset="-128"/>
              </a:rPr>
              <a:t>会　 社　 名 ： </a:t>
            </a:r>
            <a:r>
              <a:rPr lang="en-US" altLang="ja-JP" sz="1000" b="1" dirty="0">
                <a:solidFill>
                  <a:schemeClr val="tx1"/>
                </a:solidFill>
                <a:latin typeface="Meiryo UI" panose="020B0604030504040204" pitchFamily="50" charset="-128"/>
                <a:ea typeface="Meiryo UI" panose="020B0604030504040204" pitchFamily="50" charset="-128"/>
                <a:cs typeface="HGPGothicE" charset="-128"/>
              </a:rPr>
              <a:t>NTTDATA</a:t>
            </a:r>
            <a:br>
              <a:rPr lang="en-US" altLang="ja-JP" sz="1000" b="1" dirty="0">
                <a:solidFill>
                  <a:schemeClr val="tx1"/>
                </a:solidFill>
                <a:latin typeface="Meiryo UI" panose="020B0604030504040204" pitchFamily="50" charset="-128"/>
                <a:ea typeface="Meiryo UI" panose="020B0604030504040204" pitchFamily="50" charset="-128"/>
                <a:cs typeface="HGPGothicE" charset="-128"/>
              </a:rPr>
            </a:br>
            <a:r>
              <a:rPr lang="ja-JP" altLang="en-US" sz="1000" b="1" dirty="0">
                <a:solidFill>
                  <a:schemeClr val="tx1"/>
                </a:solidFill>
                <a:latin typeface="Meiryo UI" panose="020B0604030504040204" pitchFamily="50" charset="-128"/>
                <a:ea typeface="Meiryo UI" panose="020B0604030504040204" pitchFamily="50" charset="-128"/>
                <a:cs typeface="HGPGothicE" charset="-128"/>
              </a:rPr>
              <a:t>情報所有者 ： </a:t>
            </a:r>
            <a:r>
              <a:rPr lang="ja-JP" altLang="en-US" sz="1000" b="1" dirty="0" smtClean="0">
                <a:solidFill>
                  <a:schemeClr val="tx1"/>
                </a:solidFill>
                <a:latin typeface="Meiryo UI" panose="020B0604030504040204" pitchFamily="50" charset="-128"/>
                <a:ea typeface="Meiryo UI" panose="020B0604030504040204" pitchFamily="50" charset="-128"/>
                <a:cs typeface="HGPGothicE" charset="-128"/>
              </a:rPr>
              <a:t>第四製造事業部</a:t>
            </a:r>
            <a:endParaRPr lang="ja-JP" altLang="en-US" sz="1000" b="1" dirty="0">
              <a:solidFill>
                <a:schemeClr val="tx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33085501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本編">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501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Tree>
    <p:extLst>
      <p:ext uri="{BB962C8B-B14F-4D97-AF65-F5344CB8AC3E}">
        <p14:creationId xmlns:p14="http://schemas.microsoft.com/office/powerpoint/2010/main" val="2921513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表紙A(白ロゴ)">
    <p:spTree>
      <p:nvGrpSpPr>
        <p:cNvPr id="1" name=""/>
        <p:cNvGrpSpPr/>
        <p:nvPr/>
      </p:nvGrpSpPr>
      <p:grpSpPr>
        <a:xfrm>
          <a:off x="0" y="0"/>
          <a:ext cx="0" cy="0"/>
          <a:chOff x="0" y="0"/>
          <a:chExt cx="0" cy="0"/>
        </a:xfrm>
      </p:grpSpPr>
      <p:pic>
        <p:nvPicPr>
          <p:cNvPr id="2" name="図 1"/>
          <p:cNvPicPr>
            <a:picLocks noChangeAspect="1"/>
          </p:cNvPicPr>
          <p:nvPr userDrawn="1"/>
        </p:nvPicPr>
        <p:blipFill rotWithShape="1">
          <a:blip r:embed="rId2" cstate="screen">
            <a:duotone>
              <a:prstClr val="black"/>
              <a:schemeClr val="accent5">
                <a:lumMod val="20000"/>
                <a:lumOff val="80000"/>
                <a:tint val="45000"/>
                <a:satMod val="400000"/>
              </a:schemeClr>
            </a:duotone>
            <a:extLst>
              <a:ext uri="{28A0092B-C50C-407E-A947-70E740481C1C}">
                <a14:useLocalDpi xmlns:a14="http://schemas.microsoft.com/office/drawing/2010/main"/>
              </a:ext>
            </a:extLst>
          </a:blip>
          <a:srcRect/>
          <a:stretch/>
        </p:blipFill>
        <p:spPr>
          <a:xfrm>
            <a:off x="-1" y="-18423"/>
            <a:ext cx="9921553" cy="6876425"/>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1" i="0" baseline="0">
                <a:solidFill>
                  <a:srgbClr val="FFFFFF"/>
                </a:solidFill>
                <a:latin typeface="Segoe UI" panose="020B0502040204020203" pitchFamily="34" charset="0"/>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dirty="0"/>
              <a:t>［タイトル（</a:t>
            </a:r>
            <a:r>
              <a:rPr lang="en-US" altLang="ja-JP" dirty="0"/>
              <a:t>1〜3</a:t>
            </a:r>
            <a:r>
              <a:rPr lang="ja-JP" altLang="en-US" dirty="0"/>
              <a:t>行）］</a:t>
            </a:r>
          </a:p>
        </p:txBody>
      </p:sp>
      <p:sp>
        <p:nvSpPr>
          <p:cNvPr id="18" name="Text Placeholder 2"/>
          <p:cNvSpPr>
            <a:spLocks noGrp="1"/>
          </p:cNvSpPr>
          <p:nvPr>
            <p:ph type="body" idx="17" hasCustomPrompt="1"/>
          </p:nvPr>
        </p:nvSpPr>
        <p:spPr>
          <a:xfrm>
            <a:off x="2207568" y="5863766"/>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Segoe UI" panose="020B0502040204020203" pitchFamily="34" charset="0"/>
                <a:ea typeface="Meiryo UI" panose="020B0604030504040204" pitchFamily="50"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a:t>
            </a:r>
            <a:r>
              <a:rPr lang="en-US" altLang="ja-JP" dirty="0"/>
              <a:t>NTT</a:t>
            </a:r>
            <a:r>
              <a:rPr lang="ja-JP" altLang="en-US" dirty="0"/>
              <a:t>データ　○○○○</a:t>
            </a:r>
            <a:br>
              <a:rPr lang="ja-JP" altLang="en-US" dirty="0"/>
            </a:br>
            <a:r>
              <a:rPr lang="ja-JP" altLang="en-US" dirty="0"/>
              <a:t>○○○○○○○○○○○○</a:t>
            </a:r>
            <a:endParaRPr kumimoji="1" lang="ja-JP" altLang="en-US" dirty="0"/>
          </a:p>
        </p:txBody>
      </p:sp>
      <p:pic>
        <p:nvPicPr>
          <p:cNvPr id="10" name="図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71433" y="476672"/>
            <a:ext cx="2424490" cy="936000"/>
          </a:xfrm>
          <a:prstGeom prst="rect">
            <a:avLst/>
          </a:prstGeom>
          <a:effectLst>
            <a:outerShdw blurRad="50800" dist="38100" dir="2700000" algn="tl" rotWithShape="0">
              <a:schemeClr val="tx1">
                <a:alpha val="40000"/>
              </a:schemeClr>
            </a:outerShdw>
          </a:effectLst>
        </p:spPr>
      </p:pic>
    </p:spTree>
    <p:extLst>
      <p:ext uri="{BB962C8B-B14F-4D97-AF65-F5344CB8AC3E}">
        <p14:creationId xmlns:p14="http://schemas.microsoft.com/office/powerpoint/2010/main" val="1695523939"/>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表紙B(Human Blue ロゴ)">
    <p:spTree>
      <p:nvGrpSpPr>
        <p:cNvPr id="1" name=""/>
        <p:cNvGrpSpPr/>
        <p:nvPr/>
      </p:nvGrpSpPr>
      <p:grpSpPr>
        <a:xfrm>
          <a:off x="0" y="0"/>
          <a:ext cx="0" cy="0"/>
          <a:chOff x="0" y="0"/>
          <a:chExt cx="0" cy="0"/>
        </a:xfrm>
      </p:grpSpPr>
      <p:sp>
        <p:nvSpPr>
          <p:cNvPr id="11" name="正方形/長方形 10"/>
          <p:cNvSpPr/>
          <p:nvPr/>
        </p:nvSpPr>
        <p:spPr>
          <a:xfrm>
            <a:off x="1" y="4714045"/>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kumimoji="1" lang="ja-JP" altLang="en-US" sz="2400" b="1" i="0" kern="1200" baseline="0" dirty="0" smtClean="0">
                <a:solidFill>
                  <a:srgbClr val="FFFFFF"/>
                </a:solidFill>
                <a:latin typeface="Segoe UI" panose="020B0502040204020203" pitchFamily="34" charset="0"/>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lvl="0" indent="0" algn="l" defTabSz="484862" rtl="0" eaLnBrk="1" fontAlgn="ctr" hangingPunct="1">
              <a:spcBef>
                <a:spcPts val="0"/>
              </a:spcBef>
              <a:spcAft>
                <a:spcPct val="0"/>
              </a:spcAft>
              <a:buFont typeface="Arial" pitchFamily="34" charset="0"/>
              <a:buNone/>
            </a:pPr>
            <a:r>
              <a:rPr lang="ja-JP" altLang="en-US" dirty="0"/>
              <a:t>［タイトル（</a:t>
            </a:r>
            <a:r>
              <a:rPr lang="en-US" altLang="ja-JP" dirty="0"/>
              <a:t>1〜3</a:t>
            </a:r>
            <a:r>
              <a:rPr lang="ja-JP" altLang="en-US" dirty="0"/>
              <a:t>行）］</a:t>
            </a:r>
          </a:p>
        </p:txBody>
      </p:sp>
      <p:sp>
        <p:nvSpPr>
          <p:cNvPr id="8" name="Text Placeholder 2"/>
          <p:cNvSpPr>
            <a:spLocks noGrp="1"/>
          </p:cNvSpPr>
          <p:nvPr>
            <p:ph type="body" idx="17" hasCustomPrompt="1"/>
          </p:nvPr>
        </p:nvSpPr>
        <p:spPr>
          <a:xfrm>
            <a:off x="2207568" y="5863766"/>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kumimoji="1" lang="ja-JP" altLang="en-US" sz="1800" b="0" i="0" kern="1200" baseline="0" dirty="0" smtClean="0">
                <a:solidFill>
                  <a:srgbClr val="FFFFFF"/>
                </a:solidFill>
                <a:latin typeface="Segoe UI" panose="020B0502040204020203" pitchFamily="34" charset="0"/>
                <a:ea typeface="Meiryo UI" panose="020B0604030504040204" pitchFamily="50"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a:t>
            </a:r>
            <a:r>
              <a:rPr lang="en-US" altLang="ja-JP" dirty="0"/>
              <a:t>NTT</a:t>
            </a:r>
            <a:r>
              <a:rPr lang="ja-JP" altLang="en-US" dirty="0"/>
              <a:t>データ　○○○○</a:t>
            </a:r>
            <a:br>
              <a:rPr lang="ja-JP" altLang="en-US" dirty="0"/>
            </a:br>
            <a:r>
              <a:rPr lang="ja-JP" altLang="en-US" dirty="0"/>
              <a:t>○○○○○○○○○○○○</a:t>
            </a:r>
            <a:endParaRPr kumimoji="1" lang="ja-JP" altLang="en-US" dirty="0"/>
          </a:p>
        </p:txBody>
      </p:sp>
      <p:sp>
        <p:nvSpPr>
          <p:cNvPr id="9" name="TextBox 12"/>
          <p:cNvSpPr txBox="1"/>
          <p:nvPr userDrawn="1"/>
        </p:nvSpPr>
        <p:spPr>
          <a:xfrm>
            <a:off x="7683304" y="6721749"/>
            <a:ext cx="216637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lgn="r"/>
            <a:r>
              <a:rPr lang="en-US" altLang="ja-JP" sz="800" dirty="0"/>
              <a:t>© 2023 NTT DATA Corporation</a:t>
            </a:r>
          </a:p>
        </p:txBody>
      </p:sp>
      <p:pic>
        <p:nvPicPr>
          <p:cNvPr id="12" name="図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15503" y="421201"/>
            <a:ext cx="2110154" cy="603885"/>
          </a:xfrm>
          <a:prstGeom prst="rect">
            <a:avLst/>
          </a:prstGeom>
        </p:spPr>
      </p:pic>
      <p:pic>
        <p:nvPicPr>
          <p:cNvPr id="14" name="図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421201"/>
            <a:ext cx="3300921" cy="6436801"/>
          </a:xfrm>
          <a:prstGeom prst="rect">
            <a:avLst/>
          </a:prstGeom>
        </p:spPr>
      </p:pic>
    </p:spTree>
    <p:extLst>
      <p:ext uri="{BB962C8B-B14F-4D97-AF65-F5344CB8AC3E}">
        <p14:creationId xmlns:p14="http://schemas.microsoft.com/office/powerpoint/2010/main" val="192267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400110"/>
          </a:xfrm>
          <a:prstGeom prst="rect">
            <a:avLst/>
          </a:prstGeom>
        </p:spPr>
        <p:txBody>
          <a:bodyPr lIns="183600" rIns="183600">
            <a:spAutoFit/>
          </a:bodyPr>
          <a:lstStyle>
            <a:lvl1pPr marL="457200" indent="-457200" fontAlgn="ctr">
              <a:spcBef>
                <a:spcPts val="0"/>
              </a:spcBef>
              <a:spcAft>
                <a:spcPts val="0"/>
              </a:spcAft>
              <a:buFont typeface="+mj-lt"/>
              <a:buAutoNum type="arabicPeriod"/>
              <a:defRPr sz="2000" b="0" i="0" spc="100" baseline="0">
                <a:solidFill>
                  <a:schemeClr val="tx1"/>
                </a:solidFill>
                <a:latin typeface="Segoe UI" panose="020B0502040204020203" pitchFamily="34" charset="0"/>
                <a:ea typeface="Meiryo UI" panose="020B0604030504040204" pitchFamily="50" charset="-128"/>
                <a:cs typeface="HGPGothicE"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目次を入力</a:t>
            </a:r>
          </a:p>
        </p:txBody>
      </p:sp>
      <p:sp>
        <p:nvSpPr>
          <p:cNvPr id="10" name="テキスト プレースホルダー 9"/>
          <p:cNvSpPr>
            <a:spLocks noGrp="1"/>
          </p:cNvSpPr>
          <p:nvPr>
            <p:ph type="body" sz="quarter" idx="10" hasCustomPrompt="1"/>
          </p:nvPr>
        </p:nvSpPr>
        <p:spPr>
          <a:xfrm>
            <a:off x="172188" y="1749"/>
            <a:ext cx="9578639" cy="690386"/>
          </a:xfrm>
          <a:prstGeom prst="rect">
            <a:avLst/>
          </a:prstGeom>
        </p:spPr>
        <p:txBody>
          <a:bodyPr anchor="ctr" anchorCtr="0">
            <a:normAutofit/>
          </a:bodyPr>
          <a:lstStyle>
            <a:lvl1pPr marL="0" indent="0">
              <a:buFontTx/>
              <a:buNone/>
              <a:defRPr kumimoji="1" lang="ja-JP" altLang="en-US" sz="2400" b="1" kern="1200" baseline="0"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defRPr/>
            </a:pPr>
            <a:r>
              <a:rPr kumimoji="1" lang="ja-JP" altLang="en-US" dirty="0"/>
              <a:t>［目次］</a:t>
            </a:r>
          </a:p>
        </p:txBody>
      </p:sp>
      <p:sp>
        <p:nvSpPr>
          <p:cNvPr id="12" name="TextBox 16"/>
          <p:cNvSpPr txBox="1"/>
          <p:nvPr/>
        </p:nvSpPr>
        <p:spPr>
          <a:xfrm>
            <a:off x="461788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baseline="0">
                <a:solidFill>
                  <a:schemeClr val="tx1"/>
                </a:solidFill>
                <a:latin typeface="Century Gothic" panose="020B0502020202020204" pitchFamily="34" charset="0"/>
                <a:ea typeface="HGPGothicE" charset="-128"/>
                <a:cs typeface="HGPGothicE" charset="-128"/>
              </a:rPr>
              <a:pPr algn="ctr" fontAlgn="auto">
                <a:spcBef>
                  <a:spcPts val="0"/>
                </a:spcBef>
                <a:spcAft>
                  <a:spcPts val="0"/>
                </a:spcAft>
                <a:defRPr/>
              </a:pPr>
              <a:t>‹#›</a:t>
            </a:fld>
            <a:endParaRPr lang="en-US" sz="1200" b="0" i="0" baseline="0" dirty="0">
              <a:solidFill>
                <a:schemeClr val="tx1"/>
              </a:solidFill>
              <a:latin typeface="Century Gothic" panose="020B0502020202020204" pitchFamily="34" charset="0"/>
              <a:ea typeface="HGPGothicE" charset="-128"/>
              <a:cs typeface="HGPGothicE" charset="-128"/>
            </a:endParaRPr>
          </a:p>
        </p:txBody>
      </p:sp>
      <p:sp>
        <p:nvSpPr>
          <p:cNvPr id="14" name="TextBox 12"/>
          <p:cNvSpPr txBox="1"/>
          <p:nvPr/>
        </p:nvSpPr>
        <p:spPr>
          <a:xfrm>
            <a:off x="2080172" y="6658174"/>
            <a:ext cx="232676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solidFill>
                  <a:schemeClr val="tx1"/>
                </a:solidFill>
              </a:rPr>
              <a:t>© 2023 NTT DATA Corporation</a:t>
            </a:r>
          </a:p>
        </p:txBody>
      </p:sp>
      <p:sp>
        <p:nvSpPr>
          <p:cNvPr id="9" name="Rectangle 20"/>
          <p:cNvSpPr/>
          <p:nvPr userDrawn="1"/>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cxnSp>
        <p:nvCxnSpPr>
          <p:cNvPr id="13" name="直線コネクタ 12"/>
          <p:cNvCxnSpPr/>
          <p:nvPr userDrawn="1"/>
        </p:nvCxnSpPr>
        <p:spPr>
          <a:xfrm>
            <a:off x="225918" y="692134"/>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5" name="図 14"/>
          <p:cNvPicPr>
            <a:picLocks noChangeAspect="1"/>
          </p:cNvPicPr>
          <p:nvPr userDrawn="1"/>
        </p:nvPicPr>
        <p:blipFill>
          <a:blip r:embed="rId2"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 y="3113690"/>
            <a:ext cx="1920158" cy="3744310"/>
          </a:xfrm>
          <a:prstGeom prst="rect">
            <a:avLst/>
          </a:prstGeom>
        </p:spPr>
      </p:pic>
      <p:pic>
        <p:nvPicPr>
          <p:cNvPr id="16" name="図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80376" y="6504431"/>
            <a:ext cx="1070505" cy="295200"/>
          </a:xfrm>
          <a:prstGeom prst="rect">
            <a:avLst/>
          </a:prstGeom>
        </p:spPr>
      </p:pic>
    </p:spTree>
    <p:extLst>
      <p:ext uri="{BB962C8B-B14F-4D97-AF65-F5344CB8AC3E}">
        <p14:creationId xmlns:p14="http://schemas.microsoft.com/office/powerpoint/2010/main" val="3145228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marL="0" indent="0" algn="ctr">
              <a:defRPr kumimoji="1" lang="ja-JP" altLang="en-US" sz="2400" b="1" kern="1200" baseline="0" dirty="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defRPr/>
            </a:pPr>
            <a:r>
              <a:rPr kumimoji="1" lang="ja-JP" altLang="en-US" dirty="0"/>
              <a:t>［中扉］</a:t>
            </a:r>
          </a:p>
        </p:txBody>
      </p:sp>
      <p:sp>
        <p:nvSpPr>
          <p:cNvPr id="13" name="TextBox 12"/>
          <p:cNvSpPr txBox="1"/>
          <p:nvPr/>
        </p:nvSpPr>
        <p:spPr>
          <a:xfrm>
            <a:off x="231285" y="6670560"/>
            <a:ext cx="2303447"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t>© 2023 NTT DATA Corporation</a:t>
            </a:r>
          </a:p>
        </p:txBody>
      </p:sp>
      <p:sp>
        <p:nvSpPr>
          <p:cNvPr id="14" name="TextBox 16"/>
          <p:cNvSpPr txBox="1"/>
          <p:nvPr/>
        </p:nvSpPr>
        <p:spPr>
          <a:xfrm>
            <a:off x="463384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6" name="図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72036" y="6503752"/>
            <a:ext cx="1087709" cy="296174"/>
          </a:xfrm>
          <a:prstGeom prst="rect">
            <a:avLst/>
          </a:prstGeom>
        </p:spPr>
      </p:pic>
    </p:spTree>
    <p:extLst>
      <p:ext uri="{BB962C8B-B14F-4D97-AF65-F5344CB8AC3E}">
        <p14:creationId xmlns:p14="http://schemas.microsoft.com/office/powerpoint/2010/main" val="3566055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本編">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7773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参考資料">
    <p:spTree>
      <p:nvGrpSpPr>
        <p:cNvPr id="1" name=""/>
        <p:cNvGrpSpPr/>
        <p:nvPr/>
      </p:nvGrpSpPr>
      <p:grpSpPr>
        <a:xfrm>
          <a:off x="0" y="0"/>
          <a:ext cx="0" cy="0"/>
          <a:chOff x="0" y="0"/>
          <a:chExt cx="0" cy="0"/>
        </a:xfrm>
      </p:grpSpPr>
      <p:sp>
        <p:nvSpPr>
          <p:cNvPr id="5" name="Rectangle 20"/>
          <p:cNvSpPr/>
          <p:nvPr/>
        </p:nvSpPr>
        <p:spPr>
          <a:xfrm>
            <a:off x="0" y="0"/>
            <a:ext cx="9906000" cy="7112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17"/>
          <p:cNvSpPr/>
          <p:nvPr userDrawn="1"/>
        </p:nvSpPr>
        <p:spPr>
          <a:xfrm>
            <a:off x="0" y="6576141"/>
            <a:ext cx="9906000" cy="288000"/>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12"/>
          <p:cNvSpPr txBox="1"/>
          <p:nvPr userDrawn="1"/>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0" name="TextBox 16"/>
          <p:cNvSpPr txBox="1"/>
          <p:nvPr userDrawn="1"/>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1" name="図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3" cstate="screen">
            <a:grayscl/>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475199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参考資料">
    <p:spTree>
      <p:nvGrpSpPr>
        <p:cNvPr id="1" name=""/>
        <p:cNvGrpSpPr/>
        <p:nvPr/>
      </p:nvGrpSpPr>
      <p:grpSpPr>
        <a:xfrm>
          <a:off x="0" y="0"/>
          <a:ext cx="0" cy="0"/>
          <a:chOff x="0" y="0"/>
          <a:chExt cx="0" cy="0"/>
        </a:xfrm>
      </p:grpSpPr>
      <p:sp>
        <p:nvSpPr>
          <p:cNvPr id="5" name="Rectangle 20"/>
          <p:cNvSpPr/>
          <p:nvPr/>
        </p:nvSpPr>
        <p:spPr>
          <a:xfrm>
            <a:off x="0" y="0"/>
            <a:ext cx="9906000" cy="7112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200" b="1" baseline="0">
                <a:solidFill>
                  <a:schemeClr val="bg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Rectangle 17"/>
          <p:cNvSpPr/>
          <p:nvPr userDrawn="1"/>
        </p:nvSpPr>
        <p:spPr>
          <a:xfrm>
            <a:off x="0" y="6576141"/>
            <a:ext cx="9906000" cy="288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12"/>
          <p:cNvSpPr txBox="1"/>
          <p:nvPr userDrawn="1"/>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0" name="TextBox 16"/>
          <p:cNvSpPr txBox="1"/>
          <p:nvPr userDrawn="1"/>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1" name="図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3"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
        <p:nvSpPr>
          <p:cNvPr id="2" name="正方形/長方形 1"/>
          <p:cNvSpPr/>
          <p:nvPr userDrawn="1"/>
        </p:nvSpPr>
        <p:spPr>
          <a:xfrm>
            <a:off x="7545288" y="87042"/>
            <a:ext cx="2222826" cy="464503"/>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社保事業部受判資料抜粋</a:t>
            </a:r>
            <a:r>
              <a:rPr kumimoji="1" lang="en-US" altLang="ja-JP"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a:t>
            </a:r>
            <a:r>
              <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計画会議分</a:t>
            </a:r>
            <a:r>
              <a:rPr kumimoji="1" lang="en-US" altLang="ja-JP" sz="1400" dirty="0">
                <a:solidFill>
                  <a:schemeClr val="bg1"/>
                </a:solidFill>
                <a:latin typeface="Segoe UI" panose="020B0502040204020203" pitchFamily="34" charset="0"/>
                <a:ea typeface="Meiryo UI" panose="020B0604030504040204" pitchFamily="50" charset="-128"/>
                <a:cs typeface="Meiryo UI" panose="020B0604030504040204" pitchFamily="50" charset="-128"/>
              </a:rPr>
              <a:t>-</a:t>
            </a:r>
            <a:endParaRPr kumimoji="1" lang="ja-JP" altLang="en-US" sz="1400" dirty="0">
              <a:solidFill>
                <a:schemeClr val="bg1"/>
              </a:solidFill>
              <a:latin typeface="Segoe UI" panose="020B0502040204020203"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0543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とコンテンツC">
    <p:bg>
      <p:bgPr>
        <a:solidFill>
          <a:schemeClr val="tx1">
            <a:lumMod val="50000"/>
          </a:schemeClr>
        </a:solidFill>
        <a:effectLst/>
      </p:bgPr>
    </p:bg>
    <p:spTree>
      <p:nvGrpSpPr>
        <p:cNvPr id="1" name=""/>
        <p:cNvGrpSpPr/>
        <p:nvPr/>
      </p:nvGrpSpPr>
      <p:grpSpPr>
        <a:xfrm>
          <a:off x="0" y="0"/>
          <a:ext cx="0" cy="0"/>
          <a:chOff x="0" y="0"/>
          <a:chExt cx="0" cy="0"/>
        </a:xfrm>
      </p:grpSpPr>
      <p:sp>
        <p:nvSpPr>
          <p:cNvPr id="12" name="コンテンツ プレースホルダー 2"/>
          <p:cNvSpPr>
            <a:spLocks noGrp="1"/>
          </p:cNvSpPr>
          <p:nvPr>
            <p:ph idx="10" hasCustomPrompt="1"/>
          </p:nvPr>
        </p:nvSpPr>
        <p:spPr>
          <a:xfrm>
            <a:off x="2829901" y="2852936"/>
            <a:ext cx="4247179" cy="828102"/>
          </a:xfrm>
          <a:prstGeom prst="rect">
            <a:avLst/>
          </a:prstGeom>
          <a:ln w="38100">
            <a:solidFill>
              <a:schemeClr val="bg1"/>
            </a:solidFill>
            <a:prstDash val="sysDot"/>
          </a:ln>
        </p:spPr>
        <p:txBody>
          <a:bodyPr lIns="90000" anchor="ctr" anchorCtr="1"/>
          <a:lstStyle>
            <a:lvl1pPr marL="0" indent="0" fontAlgn="ctr">
              <a:spcBef>
                <a:spcPts val="0"/>
              </a:spcBef>
              <a:buFontTx/>
              <a:buNone/>
              <a:defRPr sz="1800" b="0" i="0" spc="79" baseline="0">
                <a:solidFill>
                  <a:schemeClr val="bg1"/>
                </a:solidFill>
                <a:latin typeface="HGPGothicE" charset="-128"/>
                <a:ea typeface="HGPGothicE" charset="-128"/>
                <a:cs typeface="HGPGothicE" charset="-128"/>
              </a:defRPr>
            </a:lvl1pPr>
            <a:lvl2pPr marL="484862" indent="0" fontAlgn="ctr">
              <a:spcBef>
                <a:spcPts val="0"/>
              </a:spcBef>
              <a:buFontTx/>
              <a:buNone/>
              <a:defRPr sz="1800" b="0" i="0" spc="79">
                <a:solidFill>
                  <a:schemeClr val="bg1"/>
                </a:solidFill>
                <a:latin typeface="HGPGothicE" charset="-128"/>
                <a:ea typeface="HGPGothicE" charset="-128"/>
                <a:cs typeface="HGPGothicE" charset="-128"/>
              </a:defRPr>
            </a:lvl2pPr>
            <a:lvl3pPr marL="969724" indent="0" fontAlgn="ctr">
              <a:spcBef>
                <a:spcPts val="0"/>
              </a:spcBef>
              <a:buFontTx/>
              <a:buNone/>
              <a:defRPr sz="1800" b="0" i="0" spc="79">
                <a:solidFill>
                  <a:schemeClr val="bg1"/>
                </a:solidFill>
                <a:latin typeface="HGPGothicE" charset="-128"/>
                <a:ea typeface="HGPGothicE" charset="-128"/>
                <a:cs typeface="HGPGothicE" charset="-128"/>
              </a:defRPr>
            </a:lvl3pPr>
            <a:lvl4pPr marL="1454588" indent="0">
              <a:buFontTx/>
              <a:buNone/>
              <a:defRPr>
                <a:solidFill>
                  <a:schemeClr val="tx2"/>
                </a:solidFill>
              </a:defRPr>
            </a:lvl4pPr>
            <a:lvl5pPr marL="1939450" indent="0">
              <a:buFontTx/>
              <a:buNone/>
              <a:defRPr>
                <a:solidFill>
                  <a:schemeClr val="tx2"/>
                </a:solidFill>
              </a:defRPr>
            </a:lvl5pPr>
          </a:lstStyle>
          <a:p>
            <a:pPr algn="ctr"/>
            <a:r>
              <a:rPr lang="ja-JP" altLang="en-US" sz="1800" spc="200">
                <a:solidFill>
                  <a:srgbClr val="FFFFFF"/>
                </a:solidFill>
                <a:latin typeface="HGPGothicE" charset="-128"/>
                <a:ea typeface="HGPGothicE" charset="-128"/>
                <a:cs typeface="HGPGothicE" charset="-128"/>
              </a:rPr>
              <a:t>写真</a:t>
            </a:r>
            <a:r>
              <a:rPr lang="en-US" altLang="ja-JP" sz="1800" spc="200">
                <a:solidFill>
                  <a:srgbClr val="FFFFFF"/>
                </a:solidFill>
                <a:latin typeface="HGPGothicE" charset="-128"/>
                <a:ea typeface="HGPGothicE" charset="-128"/>
                <a:cs typeface="HGPGothicE" charset="-128"/>
              </a:rPr>
              <a:t>/</a:t>
            </a:r>
            <a:r>
              <a:rPr lang="ja-JP" altLang="en-US" sz="1800" spc="200">
                <a:solidFill>
                  <a:srgbClr val="FFFFFF"/>
                </a:solidFill>
                <a:latin typeface="HGPGothicE" charset="-128"/>
                <a:ea typeface="HGPGothicE" charset="-128"/>
                <a:cs typeface="HGPGothicE" charset="-128"/>
              </a:rPr>
              <a:t>動画を貼付</a:t>
            </a:r>
            <a:endParaRPr lang="ja-JP" altLang="en-US" sz="1800" spc="200" dirty="0">
              <a:solidFill>
                <a:srgbClr val="FFFFFF"/>
              </a:solidFill>
              <a:latin typeface="HGPGothicE" charset="-128"/>
              <a:ea typeface="HGPGothicE" charset="-128"/>
              <a:cs typeface="HGPGothicE" charset="-128"/>
            </a:endParaRPr>
          </a:p>
        </p:txBody>
      </p:sp>
      <p:sp>
        <p:nvSpPr>
          <p:cNvPr id="6" name="TextBox 12"/>
          <p:cNvSpPr txBox="1"/>
          <p:nvPr/>
        </p:nvSpPr>
        <p:spPr>
          <a:xfrm>
            <a:off x="231284" y="6670560"/>
            <a:ext cx="2225439"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altLang="ja-JP" sz="800" dirty="0"/>
              <a:t>© 2023 NTT DATA Corporation</a:t>
            </a:r>
          </a:p>
        </p:txBody>
      </p:sp>
      <p:sp>
        <p:nvSpPr>
          <p:cNvPr id="8" name="TextBox 16"/>
          <p:cNvSpPr txBox="1"/>
          <p:nvPr/>
        </p:nvSpPr>
        <p:spPr>
          <a:xfrm>
            <a:off x="463384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10" name="図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81394" y="6503752"/>
            <a:ext cx="1178351" cy="296174"/>
          </a:xfrm>
          <a:prstGeom prst="rect">
            <a:avLst/>
          </a:prstGeom>
        </p:spPr>
      </p:pic>
    </p:spTree>
    <p:extLst>
      <p:ext uri="{BB962C8B-B14F-4D97-AF65-F5344CB8AC3E}">
        <p14:creationId xmlns:p14="http://schemas.microsoft.com/office/powerpoint/2010/main" val="3879581413"/>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9A2B2F6D-705F-4251-969F-C7502713D97B}"/>
              </a:ext>
            </a:extLst>
          </p:cNvPr>
          <p:cNvSpPr>
            <a:spLocks noGrp="1"/>
          </p:cNvSpPr>
          <p:nvPr>
            <p:ph type="body" sz="quarter" idx="11" hasCustomPrompt="1"/>
          </p:nvPr>
        </p:nvSpPr>
        <p:spPr>
          <a:xfrm>
            <a:off x="2144713" y="908049"/>
            <a:ext cx="7272000" cy="5544000"/>
          </a:xfrm>
          <a:prstGeom prst="rect">
            <a:avLst/>
          </a:prstGeom>
        </p:spPr>
        <p:txBody>
          <a:bodyPr/>
          <a:lstStyle>
            <a:lvl1pPr marL="457200" indent="-457200">
              <a:buFont typeface="+mj-lt"/>
              <a:buAutoNum type="arabicPeriod"/>
              <a:defRPr sz="2000"/>
            </a:lvl1pPr>
            <a:lvl2pPr>
              <a:defRPr sz="2000"/>
            </a:lvl2pPr>
            <a:lvl3pPr>
              <a:defRPr sz="2000"/>
            </a:lvl3pPr>
            <a:lvl4pPr>
              <a:defRPr sz="2000"/>
            </a:lvl4pPr>
            <a:lvl5pPr>
              <a:defRPr sz="2000"/>
            </a:lvl5pPr>
          </a:lstStyle>
          <a:p>
            <a:pPr lvl="0"/>
            <a:r>
              <a:rPr kumimoji="1" lang="ja-JP" altLang="en-US" dirty="0"/>
              <a:t>目次の入力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11" name="図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91166" y="6504431"/>
            <a:ext cx="1159714" cy="295200"/>
          </a:xfrm>
          <a:prstGeom prst="rect">
            <a:avLst/>
          </a:prstGeom>
        </p:spPr>
      </p:pic>
      <p:sp>
        <p:nvSpPr>
          <p:cNvPr id="15" name="タイトル 1"/>
          <p:cNvSpPr>
            <a:spLocks noGrp="1"/>
          </p:cNvSpPr>
          <p:nvPr>
            <p:ph type="title" hasCustomPrompt="1"/>
          </p:nvPr>
        </p:nvSpPr>
        <p:spPr>
          <a:xfrm>
            <a:off x="172186" y="1747"/>
            <a:ext cx="9578639" cy="730799"/>
          </a:xfrm>
          <a:prstGeom prst="rect">
            <a:avLst/>
          </a:prstGeom>
        </p:spPr>
        <p:txBody>
          <a:bodyPr anchor="ctr" anchorCtr="0">
            <a:normAutofit/>
          </a:bodyPr>
          <a:lstStyle>
            <a:lvl1pPr>
              <a:defRPr lang="ja-JP" altLang="en-US" sz="2400" spc="0" dirty="0" smtClean="0">
                <a:solidFill>
                  <a:schemeClr val="tx1"/>
                </a:solidFill>
                <a:latin typeface="+mj-ea"/>
                <a:ea typeface="+mj-ea"/>
                <a:cs typeface="Arial"/>
              </a:defRPr>
            </a:lvl1pPr>
          </a:lstStyle>
          <a:p>
            <a:pPr marL="226468" marR="0" lvl="0" indent="-226468" defTabSz="609555" latinLnBrk="0">
              <a:lnSpc>
                <a:spcPct val="100000"/>
              </a:lnSpc>
              <a:spcBef>
                <a:spcPct val="20000"/>
              </a:spcBef>
              <a:buClrTx/>
              <a:buSzTx/>
              <a:buFont typeface="Arial" pitchFamily="34" charset="0"/>
              <a:buNone/>
              <a:tabLst/>
            </a:pPr>
            <a:r>
              <a:rPr kumimoji="1" lang="ja-JP" altLang="en-US" dirty="0"/>
              <a:t>［目次］</a:t>
            </a:r>
          </a:p>
        </p:txBody>
      </p:sp>
      <p:sp>
        <p:nvSpPr>
          <p:cNvPr id="10" name="TextBox 12"/>
          <p:cNvSpPr txBox="1"/>
          <p:nvPr userDrawn="1"/>
        </p:nvSpPr>
        <p:spPr>
          <a:xfrm>
            <a:off x="208017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n-lt"/>
                <a:ea typeface="HGPGothicE" charset="-128"/>
                <a:cs typeface="Meiryo UI" pitchFamily="50" charset="-128"/>
              </a:rPr>
              <a:t>© 2023 NTT DATA Corporation</a:t>
            </a:r>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tx1"/>
              </a:solidFill>
              <a:latin typeface="HGPGothicE" charset="-128"/>
              <a:ea typeface="HGPGothicE" charset="-128"/>
              <a:cs typeface="HGPGothicE" charset="-128"/>
            </a:endParaRPr>
          </a:p>
        </p:txBody>
      </p:sp>
    </p:spTree>
    <p:extLst>
      <p:ext uri="{BB962C8B-B14F-4D97-AF65-F5344CB8AC3E}">
        <p14:creationId xmlns:p14="http://schemas.microsoft.com/office/powerpoint/2010/main" val="1927232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クロージングロゴ">
    <p:spTree>
      <p:nvGrpSpPr>
        <p:cNvPr id="1" name=""/>
        <p:cNvGrpSpPr/>
        <p:nvPr/>
      </p:nvGrpSpPr>
      <p:grpSpPr>
        <a:xfrm>
          <a:off x="0" y="0"/>
          <a:ext cx="0" cy="0"/>
          <a:chOff x="0" y="0"/>
          <a:chExt cx="0" cy="0"/>
        </a:xfrm>
      </p:grpSpPr>
      <p:sp>
        <p:nvSpPr>
          <p:cNvPr id="8" name="TextBox 12"/>
          <p:cNvSpPr txBox="1"/>
          <p:nvPr/>
        </p:nvSpPr>
        <p:spPr>
          <a:xfrm>
            <a:off x="7293260" y="6580946"/>
            <a:ext cx="2457568" cy="123111"/>
          </a:xfrm>
          <a:prstGeom prst="rect">
            <a:avLst/>
          </a:prstGeom>
          <a:noFill/>
        </p:spPr>
        <p:txBody>
          <a:bodyPr wrap="square" tIns="0" bIns="0">
            <a:spAutoFit/>
          </a:bodyPr>
          <a:lstStyle>
            <a:defPPr>
              <a:defRPr lang="ja-JP"/>
            </a:defPPr>
            <a:lvl1pPr marR="0" indent="0" defTabSz="609555" fontAlgn="auto">
              <a:lnSpc>
                <a:spcPct val="100000"/>
              </a:lnSpc>
              <a:spcBef>
                <a:spcPts val="0"/>
              </a:spcBef>
              <a:spcAft>
                <a:spcPts val="0"/>
              </a:spcAft>
              <a:buClrTx/>
              <a:buSzTx/>
              <a:buFontTx/>
              <a:buNone/>
              <a:tabLst/>
              <a:defRPr kumimoji="0" sz="800" b="0" i="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lgn="r"/>
            <a:r>
              <a:rPr lang="en-US" altLang="ja-JP" sz="800" dirty="0">
                <a:solidFill>
                  <a:schemeClr val="tx1"/>
                </a:solidFill>
              </a:rPr>
              <a:t>© 2023 NTT DATA Corporation</a:t>
            </a:r>
          </a:p>
        </p:txBody>
      </p:sp>
      <p:pic>
        <p:nvPicPr>
          <p:cNvPr id="5" name="図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92551" y="2976092"/>
            <a:ext cx="3320898" cy="950376"/>
          </a:xfrm>
          <a:prstGeom prst="rect">
            <a:avLst/>
          </a:prstGeom>
        </p:spPr>
      </p:pic>
      <p:pic>
        <p:nvPicPr>
          <p:cNvPr id="6" name="図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3113690"/>
            <a:ext cx="1920158" cy="3744310"/>
          </a:xfrm>
          <a:prstGeom prst="rect">
            <a:avLst/>
          </a:prstGeom>
        </p:spPr>
      </p:pic>
    </p:spTree>
    <p:extLst>
      <p:ext uri="{BB962C8B-B14F-4D97-AF65-F5344CB8AC3E}">
        <p14:creationId xmlns:p14="http://schemas.microsoft.com/office/powerpoint/2010/main" val="1825864673"/>
      </p:ext>
    </p:extLst>
  </p:cSld>
  <p:clrMapOvr>
    <a:masterClrMapping/>
  </p:clrMapOvr>
  <p:extLst>
    <p:ext uri="{DCECCB84-F9BA-43D5-87BE-67443E8EF086}">
      <p15:sldGuideLst xmlns:p15="http://schemas.microsoft.com/office/powerpoint/2012/main">
        <p15:guide id="1" orient="horz" pos="2160">
          <p15:clr>
            <a:srgbClr val="FBAE40"/>
          </p15:clr>
        </p15:guide>
        <p15:guide id="2" pos="33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a:xfrm>
            <a:off x="297366" y="0"/>
            <a:ext cx="8006575" cy="404664"/>
          </a:xfrm>
          <a:prstGeom prst="rect">
            <a:avLst/>
          </a:prstGeom>
        </p:spPr>
        <p:txBody>
          <a:bodyPr anchor="ctr"/>
          <a:lstStyle>
            <a:lvl1pPr>
              <a:defRPr sz="2400" b="1">
                <a:solidFill>
                  <a:schemeClr val="accent2"/>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マスター タイトルの書式設定</a:t>
            </a:r>
          </a:p>
        </p:txBody>
      </p:sp>
    </p:spTree>
    <p:extLst>
      <p:ext uri="{BB962C8B-B14F-4D97-AF65-F5344CB8AC3E}">
        <p14:creationId xmlns:p14="http://schemas.microsoft.com/office/powerpoint/2010/main" val="1022746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HGPGothicE" charset="-128"/>
                <a:ea typeface="HGPGothicE" charset="-128"/>
                <a:cs typeface="HGPGothicE"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8" name="タイトル 1"/>
          <p:cNvSpPr>
            <a:spLocks noGrp="1"/>
          </p:cNvSpPr>
          <p:nvPr>
            <p:ph type="title" hasCustomPrompt="1"/>
          </p:nvPr>
        </p:nvSpPr>
        <p:spPr>
          <a:xfrm>
            <a:off x="172186" y="2902"/>
            <a:ext cx="9578639" cy="730799"/>
          </a:xfrm>
          <a:prstGeom prst="rect">
            <a:avLst/>
          </a:prstGeom>
        </p:spPr>
        <p:txBody>
          <a:bodyPr tIns="108000" anchor="ctr" anchorCtr="0">
            <a:normAutofit/>
          </a:bodyPr>
          <a:lstStyle>
            <a:lvl1pPr>
              <a:defRPr lang="ja-JP" altLang="en-US" sz="2400" spc="0" dirty="0" smtClean="0">
                <a:solidFill>
                  <a:schemeClr val="accent2"/>
                </a:solidFill>
                <a:latin typeface="+mj-ea"/>
                <a:ea typeface="+mj-ea"/>
                <a:cs typeface="Arial"/>
              </a:defRPr>
            </a:lvl1pPr>
          </a:lstStyle>
          <a:p>
            <a:pPr marL="226468" marR="0" lvl="0" indent="-226468" defTabSz="609555" latinLnBrk="0">
              <a:lnSpc>
                <a:spcPct val="100000"/>
              </a:lnSpc>
              <a:spcBef>
                <a:spcPct val="20000"/>
              </a:spcBef>
              <a:buClrTx/>
              <a:buSzTx/>
              <a:buFont typeface="+mj-lt"/>
              <a:buNone/>
              <a:tabLst/>
            </a:pPr>
            <a:r>
              <a:rPr kumimoji="1" lang="ja-JP" altLang="en-US" dirty="0"/>
              <a:t>［タイトル］</a:t>
            </a:r>
          </a:p>
        </p:txBody>
      </p:sp>
    </p:spTree>
    <p:extLst>
      <p:ext uri="{BB962C8B-B14F-4D97-AF65-F5344CB8AC3E}">
        <p14:creationId xmlns:p14="http://schemas.microsoft.com/office/powerpoint/2010/main" val="900290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678251" y="0"/>
            <a:ext cx="7625690" cy="664180"/>
          </a:xfrm>
          <a:prstGeom prst="rect">
            <a:avLst/>
          </a:prstGeom>
        </p:spPr>
        <p:txBody>
          <a:bodyPr/>
          <a:lstStyle/>
          <a:p>
            <a:r>
              <a:rPr kumimoji="1" lang="ja-JP" altLang="en-US"/>
              <a:t>マスター タイトルの書式設定</a:t>
            </a:r>
          </a:p>
        </p:txBody>
      </p:sp>
    </p:spTree>
    <p:extLst>
      <p:ext uri="{BB962C8B-B14F-4D97-AF65-F5344CB8AC3E}">
        <p14:creationId xmlns:p14="http://schemas.microsoft.com/office/powerpoint/2010/main" val="14385833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defTabSz="914400"/>
            <a:endParaRPr lang="en-US" sz="1800" dirty="0">
              <a:solidFill>
                <a:srgbClr val="FFFFFF"/>
              </a:solidFill>
            </a:endParaRPr>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473472" y="721271"/>
            <a:ext cx="8944148" cy="5256410"/>
          </a:xfrm>
          <a:prstGeom prst="rect">
            <a:avLst/>
          </a:prstGeom>
        </p:spPr>
        <p:txBody>
          <a:bodyPr lIns="90000"/>
          <a:lstStyle>
            <a:lvl1pPr marL="0" indent="0" fontAlgn="ctr">
              <a:spcBef>
                <a:spcPts val="0"/>
              </a:spcBef>
              <a:buFont typeface="Arial" charset="0"/>
              <a:buNone/>
              <a:defRPr sz="18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Tree>
    <p:extLst>
      <p:ext uri="{BB962C8B-B14F-4D97-AF65-F5344CB8AC3E}">
        <p14:creationId xmlns:p14="http://schemas.microsoft.com/office/powerpoint/2010/main" val="2171783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52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3039088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2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2449563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3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8707583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4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102047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中扉">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defRPr>
            </a:lvl1pPr>
          </a:lstStyle>
          <a:p>
            <a:r>
              <a:rPr kumimoji="1" lang="ja-JP" altLang="en-US" dirty="0"/>
              <a:t>［中扉］</a:t>
            </a:r>
          </a:p>
        </p:txBody>
      </p:sp>
      <p:pic>
        <p:nvPicPr>
          <p:cNvPr id="15" name="図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sp>
        <p:nvSpPr>
          <p:cNvPr id="9" name="TextBox 12"/>
          <p:cNvSpPr txBox="1"/>
          <p:nvPr userDrawn="1"/>
        </p:nvSpPr>
        <p:spPr>
          <a:xfrm>
            <a:off x="231285"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2023 NTT DATA Corporation</a:t>
            </a:r>
          </a:p>
        </p:txBody>
      </p:sp>
      <p:sp>
        <p:nvSpPr>
          <p:cNvPr id="8"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9791815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5_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a:xfrm>
            <a:off x="827315" y="29028"/>
            <a:ext cx="8020851" cy="484094"/>
          </a:xfrm>
          <a:prstGeom prst="rect">
            <a:avLst/>
          </a:prstGeom>
        </p:spPr>
        <p:txBody>
          <a:bodyPr anchor="ctr" anchorCtr="0"/>
          <a:lstStyle>
            <a:lvl1pPr>
              <a:defRPr sz="2275">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stStyle>
          <a:p>
            <a:r>
              <a:rPr kumimoji="1" lang="ja-JP" altLang="en-US" dirty="0"/>
              <a:t>マスタ タイトルの書式設定</a:t>
            </a:r>
          </a:p>
        </p:txBody>
      </p:sp>
      <p:sp>
        <p:nvSpPr>
          <p:cNvPr id="6" name="TextBox 60"/>
          <p:cNvSpPr txBox="1"/>
          <p:nvPr userDrawn="1"/>
        </p:nvSpPr>
        <p:spPr>
          <a:xfrm>
            <a:off x="9439836" y="6665756"/>
            <a:ext cx="466165" cy="150041"/>
          </a:xfrm>
          <a:prstGeom prst="rect">
            <a:avLst/>
          </a:prstGeom>
          <a:noFill/>
        </p:spPr>
        <p:txBody>
          <a:bodyPr wrap="square" lIns="68270" tIns="0" rIns="68270" bIns="0" rtlCol="0" anchor="b" anchorCtr="1">
            <a:spAutoFit/>
          </a:bodyPr>
          <a:lstStyle/>
          <a:p>
            <a:pPr defTabSz="371421" fontAlgn="auto">
              <a:spcBef>
                <a:spcPts val="0"/>
              </a:spcBef>
              <a:spcAft>
                <a:spcPts val="0"/>
              </a:spcAft>
            </a:pPr>
            <a:fld id="{B81353C4-87EF-784D-9B49-76D7931112DF}" type="slidenum">
              <a:rPr kumimoji="0" lang="en-US" sz="975" smtClean="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rPr>
              <a:pPr defTabSz="371421" fontAlgn="auto">
                <a:spcBef>
                  <a:spcPts val="0"/>
                </a:spcBef>
                <a:spcAft>
                  <a:spcPts val="0"/>
                </a:spcAft>
              </a:pPr>
              <a:t>‹#›</a:t>
            </a:fld>
            <a:endParaRPr kumimoji="0" lang="en-US" sz="975" dirty="0">
              <a:solidFill>
                <a:schemeClr val="bg1">
                  <a:lumMod val="50000"/>
                </a:schemeClr>
              </a:solidFill>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9" name="テキスト プレースホルダー 8"/>
          <p:cNvSpPr>
            <a:spLocks noGrp="1"/>
          </p:cNvSpPr>
          <p:nvPr>
            <p:ph type="body" sz="quarter" idx="10"/>
          </p:nvPr>
        </p:nvSpPr>
        <p:spPr>
          <a:xfrm>
            <a:off x="290286" y="564403"/>
            <a:ext cx="9347200" cy="390338"/>
          </a:xfrm>
          <a:prstGeom prst="rect">
            <a:avLst/>
          </a:prstGeom>
        </p:spPr>
        <p:txBody>
          <a:bodyPr/>
          <a:lstStyle>
            <a:lvl1pPr marL="295375" indent="-295375">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1pPr>
            <a:lvl2pPr marL="554552" indent="-183131">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2pPr>
            <a:lvl3pPr marL="885995" indent="-143152">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3pPr>
            <a:lvl4pPr marL="1254837" indent="-14057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4pPr>
            <a:lvl5pPr marL="1624968" indent="-139283">
              <a:buFont typeface="Wingdings" panose="05000000000000000000" pitchFamily="2" charset="2"/>
              <a:buChar char="Ø"/>
              <a:defRPr>
                <a:solidFill>
                  <a:schemeClr val="tx1"/>
                </a:solidFill>
                <a:latin typeface="游ゴシック" panose="020B0400000000000000" pitchFamily="50" charset="-128"/>
                <a:ea typeface="游ゴシック" panose="020B0400000000000000" pitchFamily="50" charset="-128"/>
                <a:cs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図 6"/>
          <p:cNvPicPr>
            <a:picLocks noChangeAspect="1"/>
          </p:cNvPicPr>
          <p:nvPr userDrawn="1"/>
        </p:nvPicPr>
        <p:blipFill>
          <a:blip r:embed="rId2">
            <a:duotone>
              <a:schemeClr val="bg2">
                <a:shade val="45000"/>
                <a:satMod val="135000"/>
              </a:schemeClr>
              <a:prstClr val="white"/>
            </a:duotone>
          </a:blip>
          <a:stretch>
            <a:fillRect/>
          </a:stretch>
        </p:blipFill>
        <p:spPr>
          <a:xfrm>
            <a:off x="299663" y="10160"/>
            <a:ext cx="418678" cy="513122"/>
          </a:xfrm>
          <a:prstGeom prst="rect">
            <a:avLst/>
          </a:prstGeom>
        </p:spPr>
      </p:pic>
    </p:spTree>
    <p:extLst>
      <p:ext uri="{BB962C8B-B14F-4D97-AF65-F5344CB8AC3E}">
        <p14:creationId xmlns:p14="http://schemas.microsoft.com/office/powerpoint/2010/main" val="11495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_タイトルとコンテンツB">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400" b="1" baseline="0">
                <a:solidFill>
                  <a:srgbClr val="5F5F5F"/>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正方形/長方形 8"/>
          <p:cNvSpPr/>
          <p:nvPr userDrawn="1"/>
        </p:nvSpPr>
        <p:spPr>
          <a:xfrm>
            <a:off x="-3368" y="-2"/>
            <a:ext cx="2869021" cy="68790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Segoe UI" panose="020B0502040204020203" pitchFamily="34" charset="0"/>
              <a:ea typeface="Meiryo UI" panose="020B0604030504040204" pitchFamily="50" charset="-128"/>
              <a:cs typeface="Meiryo UI" panose="020B0604030504040204" pitchFamily="50" charset="-128"/>
            </a:endParaRPr>
          </a:p>
        </p:txBody>
      </p:sp>
      <p:pic>
        <p:nvPicPr>
          <p:cNvPr id="8" name="図 7"/>
          <p:cNvPicPr>
            <a:picLocks noChangeAspect="1"/>
          </p:cNvPicPr>
          <p:nvPr userDrawn="1"/>
        </p:nvPicPr>
        <p:blipFill rotWithShape="1">
          <a:blip r:embed="rId2" cstate="print">
            <a:extLst>
              <a:ext uri="{28A0092B-C50C-407E-A947-70E740481C1C}">
                <a14:useLocalDpi xmlns:a14="http://schemas.microsoft.com/office/drawing/2010/main" val="0"/>
              </a:ext>
            </a:extLst>
          </a:blip>
          <a:srcRect r="9015"/>
          <a:stretch/>
        </p:blipFill>
        <p:spPr>
          <a:xfrm>
            <a:off x="495754" y="-3"/>
            <a:ext cx="9411690" cy="6879601"/>
          </a:xfrm>
          <a:prstGeom prst="rect">
            <a:avLst/>
          </a:prstGeom>
        </p:spPr>
      </p:pic>
      <p:sp>
        <p:nvSpPr>
          <p:cNvPr id="2" name="正方形/長方形 1"/>
          <p:cNvSpPr/>
          <p:nvPr userDrawn="1"/>
        </p:nvSpPr>
        <p:spPr>
          <a:xfrm>
            <a:off x="9524" y="-1"/>
            <a:ext cx="9897920" cy="6879030"/>
          </a:xfrm>
          <a:prstGeom prst="rect">
            <a:avLst/>
          </a:prstGeom>
          <a:solidFill>
            <a:srgbClr val="FFFFF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Segoe UI" panose="020B0502040204020203"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9834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06ACBF3F-D8C8-49E5-AED6-9B2012FC0A11}"/>
              </a:ext>
            </a:extLst>
          </p:cNvPr>
          <p:cNvSpPr>
            <a:spLocks noGrp="1"/>
          </p:cNvSpPr>
          <p:nvPr>
            <p:ph type="body" sz="quarter" idx="11" hasCustomPrompt="1"/>
          </p:nvPr>
        </p:nvSpPr>
        <p:spPr>
          <a:xfrm>
            <a:off x="471488" y="908050"/>
            <a:ext cx="8946000" cy="5256000"/>
          </a:xfrm>
          <a:prstGeom prst="rect">
            <a:avLst/>
          </a:prstGeom>
        </p:spPr>
        <p:txBody>
          <a:bodyPr/>
          <a:lstStyle>
            <a:lvl1pPr marL="0" indent="0">
              <a:buNone/>
              <a:defRPr sz="2000"/>
            </a:lvl1pPr>
            <a:lvl2pPr>
              <a:defRPr sz="2000"/>
            </a:lvl2pPr>
            <a:lvl3pPr>
              <a:defRPr sz="2000"/>
            </a:lvl3pPr>
            <a:lvl4pPr>
              <a:defRPr sz="2000"/>
            </a:lvl4pPr>
            <a:lvl5pPr>
              <a:defRPr sz="2000"/>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タイトル 1"/>
          <p:cNvSpPr>
            <a:spLocks noGrp="1"/>
          </p:cNvSpPr>
          <p:nvPr>
            <p:ph type="title" hasCustomPrompt="1"/>
          </p:nvPr>
        </p:nvSpPr>
        <p:spPr>
          <a:xfrm>
            <a:off x="172186" y="2902"/>
            <a:ext cx="9578639" cy="730799"/>
          </a:xfrm>
          <a:prstGeom prst="rect">
            <a:avLst/>
          </a:prstGeom>
        </p:spPr>
        <p:txBody>
          <a:bodyPr tIns="108000" anchor="ctr" anchorCtr="0">
            <a:normAutofit/>
          </a:bodyPr>
          <a:lstStyle>
            <a:lvl1pPr>
              <a:defRPr lang="ja-JP" altLang="en-US" sz="2400" spc="0" dirty="0" smtClean="0">
                <a:solidFill>
                  <a:schemeClr val="accent2"/>
                </a:solidFill>
                <a:latin typeface="+mj-ea"/>
                <a:ea typeface="+mj-ea"/>
                <a:cs typeface="Arial"/>
              </a:defRPr>
            </a:lvl1pPr>
          </a:lstStyle>
          <a:p>
            <a:pPr marL="226468" marR="0" lvl="0" indent="-226468" defTabSz="609555" latinLnBrk="0">
              <a:lnSpc>
                <a:spcPct val="100000"/>
              </a:lnSpc>
              <a:spcBef>
                <a:spcPct val="20000"/>
              </a:spcBef>
              <a:buClrTx/>
              <a:buSzTx/>
              <a:buFont typeface="+mj-lt"/>
              <a:buNone/>
              <a:tabLst/>
            </a:pPr>
            <a:r>
              <a:rPr kumimoji="1" lang="ja-JP" altLang="en-US" dirty="0"/>
              <a:t>［タイトル］</a:t>
            </a:r>
          </a:p>
        </p:txBody>
      </p:sp>
    </p:spTree>
    <p:extLst>
      <p:ext uri="{BB962C8B-B14F-4D97-AF65-F5344CB8AC3E}">
        <p14:creationId xmlns:p14="http://schemas.microsoft.com/office/powerpoint/2010/main" val="30510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5" name="TextBox 12"/>
          <p:cNvSpPr txBox="1"/>
          <p:nvPr userDrawn="1"/>
        </p:nvSpPr>
        <p:spPr>
          <a:xfrm>
            <a:off x="8147538"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n-lt"/>
                <a:ea typeface="HGPGothicE" charset="-128"/>
                <a:cs typeface="Meiryo UI" pitchFamily="50" charset="-128"/>
              </a:rPr>
              <a:t>© 2023 NTT DATA Corporation</a:t>
            </a:r>
          </a:p>
        </p:txBody>
      </p:sp>
      <p:pic>
        <p:nvPicPr>
          <p:cNvPr id="9" name="図 8">
            <a:extLst>
              <a:ext uri="{FF2B5EF4-FFF2-40B4-BE49-F238E27FC236}">
                <a16:creationId xmlns:a16="http://schemas.microsoft.com/office/drawing/2014/main" id="{ACADA7E2-D9D3-BC40-8FC4-799425A0472E}"/>
              </a:ext>
            </a:extLst>
          </p:cNvPr>
          <p:cNvPicPr>
            <a:picLocks noChangeAspect="1"/>
          </p:cNvPicPr>
          <p:nvPr userDrawn="1"/>
        </p:nvPicPr>
        <p:blipFill>
          <a:blip r:embed="rId3"/>
          <a:stretch>
            <a:fillRect/>
          </a:stretch>
        </p:blipFill>
        <p:spPr>
          <a:xfrm>
            <a:off x="2890200" y="2715950"/>
            <a:ext cx="4125600" cy="1413400"/>
          </a:xfrm>
          <a:prstGeom prst="rect">
            <a:avLst/>
          </a:prstGeom>
        </p:spPr>
      </p:pic>
    </p:spTree>
    <p:extLst>
      <p:ext uri="{BB962C8B-B14F-4D97-AF65-F5344CB8AC3E}">
        <p14:creationId xmlns:p14="http://schemas.microsoft.com/office/powerpoint/2010/main" val="1118596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28689" y="658906"/>
            <a:ext cx="8023860" cy="819374"/>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spcBef>
                <a:spcPts val="979"/>
              </a:spcBef>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F3D4865-51F0-4330-A8F5-306148EB4590}" type="datetime1">
              <a:rPr lang="en-US" altLang="ja-JP" smtClean="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854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49551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pic>
        <p:nvPicPr>
          <p:cNvPr id="4" name="図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859" y="-18423"/>
            <a:ext cx="9982200" cy="6876425"/>
          </a:xfrm>
          <a:prstGeom prst="rect">
            <a:avLst/>
          </a:prstGeom>
        </p:spPr>
      </p:pic>
      <p:pic>
        <p:nvPicPr>
          <p:cNvPr id="3" name="図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41032" y="2713166"/>
            <a:ext cx="3708400" cy="1431668"/>
          </a:xfrm>
          <a:prstGeom prst="rect">
            <a:avLst/>
          </a:prstGeom>
          <a:effectLst>
            <a:outerShdw blurRad="50800" dist="38100" dir="2700000" algn="tl" rotWithShape="0">
              <a:schemeClr val="tx1">
                <a:alpha val="40000"/>
              </a:schemeClr>
            </a:outerShdw>
          </a:effectLst>
        </p:spPr>
      </p:pic>
    </p:spTree>
    <p:extLst>
      <p:ext uri="{BB962C8B-B14F-4D97-AF65-F5344CB8AC3E}">
        <p14:creationId xmlns:p14="http://schemas.microsoft.com/office/powerpoint/2010/main" val="32662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タイトルとコンテンツB">
    <p:spTree>
      <p:nvGrpSpPr>
        <p:cNvPr id="1" name=""/>
        <p:cNvGrpSpPr/>
        <p:nvPr/>
      </p:nvGrpSpPr>
      <p:grpSpPr>
        <a:xfrm>
          <a:off x="0" y="0"/>
          <a:ext cx="0" cy="0"/>
          <a:chOff x="0" y="0"/>
          <a:chExt cx="0" cy="0"/>
        </a:xfrm>
      </p:grpSpPr>
      <p:sp>
        <p:nvSpPr>
          <p:cNvPr id="5" name="Rectangle 20"/>
          <p:cNvSpPr/>
          <p:nvPr/>
        </p:nvSpPr>
        <p:spPr>
          <a:xfrm>
            <a:off x="0" y="0"/>
            <a:ext cx="194471" cy="1886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fontScale="40000" lnSpcReduction="20000"/>
          </a:bodyPr>
          <a:lstStyle/>
          <a:p>
            <a:pPr algn="ctr"/>
            <a:endParaRPr lang="en-US" sz="1800" baseline="0" dirty="0">
              <a:latin typeface="Segoe UI" panose="020B0502040204020203" pitchFamily="34" charset="0"/>
              <a:ea typeface="Meiryo UI" panose="020B0604030504040204" pitchFamily="50" charset="-128"/>
              <a:cs typeface="Meiryo UI" panose="020B0604030504040204" pitchFamily="50" charset="-128"/>
            </a:endParaRPr>
          </a:p>
        </p:txBody>
      </p:sp>
      <p:sp>
        <p:nvSpPr>
          <p:cNvPr id="6" name="テキスト プレースホルダー 9"/>
          <p:cNvSpPr>
            <a:spLocks noGrp="1"/>
          </p:cNvSpPr>
          <p:nvPr>
            <p:ph type="body" sz="quarter" idx="10" hasCustomPrompt="1"/>
          </p:nvPr>
        </p:nvSpPr>
        <p:spPr>
          <a:xfrm>
            <a:off x="172188" y="2902"/>
            <a:ext cx="9570131" cy="680502"/>
          </a:xfrm>
          <a:prstGeom prst="rect">
            <a:avLst/>
          </a:prstGeom>
        </p:spPr>
        <p:txBody>
          <a:bodyPr tIns="108000" anchor="ctr" anchorCtr="0">
            <a:normAutofit/>
          </a:bodyPr>
          <a:lstStyle>
            <a:lvl1pPr marL="0" indent="0">
              <a:buFont typeface="+mj-lt"/>
              <a:buNone/>
              <a:defRPr sz="2400" b="1"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a:t>［タイトル］</a:t>
            </a:r>
          </a:p>
        </p:txBody>
      </p:sp>
      <p:sp>
        <p:nvSpPr>
          <p:cNvPr id="7" name="コンテンツ プレースホルダー 2"/>
          <p:cNvSpPr>
            <a:spLocks noGrp="1"/>
          </p:cNvSpPr>
          <p:nvPr>
            <p:ph idx="1" hasCustomPrompt="1"/>
          </p:nvPr>
        </p:nvSpPr>
        <p:spPr>
          <a:xfrm>
            <a:off x="225918" y="698644"/>
            <a:ext cx="9439258" cy="369332"/>
          </a:xfrm>
          <a:prstGeom prst="rect">
            <a:avLst/>
          </a:prstGeom>
        </p:spPr>
        <p:txBody>
          <a:bodyPr wrap="square" lIns="90000">
            <a:spAutoFit/>
          </a:bodyPr>
          <a:lstStyle>
            <a:lvl1pPr marL="180141" indent="-180141">
              <a:buNone/>
              <a:defRPr lang="ja-JP" altLang="en-US" sz="1800" b="0" i="0" spc="0" baseline="0" dirty="0">
                <a:latin typeface="Segoe UI" panose="020B0502040204020203" pitchFamily="34" charset="0"/>
                <a:ea typeface="Meiryo UI" panose="020B0604030504040204" pitchFamily="50" charset="-128"/>
                <a:cs typeface="Meiryo UI" panose="020B0604030504040204" pitchFamily="50" charset="-128"/>
              </a:defRPr>
            </a:lvl1pPr>
          </a:lstStyle>
          <a:p>
            <a:pPr marL="0" lvl="0" indent="0" fontAlgn="ctr">
              <a:spcBef>
                <a:spcPts val="0"/>
              </a:spcBef>
            </a:pPr>
            <a:r>
              <a:rPr kumimoji="1" lang="ja-JP" altLang="en-US" dirty="0"/>
              <a:t>テキストの入力</a:t>
            </a:r>
          </a:p>
        </p:txBody>
      </p:sp>
      <p:cxnSp>
        <p:nvCxnSpPr>
          <p:cNvPr id="3" name="直線コネクタ 2"/>
          <p:cNvCxnSpPr/>
          <p:nvPr userDrawn="1"/>
        </p:nvCxnSpPr>
        <p:spPr>
          <a:xfrm>
            <a:off x="225918" y="626636"/>
            <a:ext cx="96720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5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7.jpe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1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userDrawn="1"/>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16" name="図 15"/>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481392" y="6503752"/>
            <a:ext cx="1178351" cy="296174"/>
          </a:xfrm>
          <a:prstGeom prst="rect">
            <a:avLst/>
          </a:prstGeom>
        </p:spPr>
      </p:pic>
      <p:pic>
        <p:nvPicPr>
          <p:cNvPr id="8" name="図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
        <p:nvSpPr>
          <p:cNvPr id="10" name="TextBox 12"/>
          <p:cNvSpPr txBox="1"/>
          <p:nvPr userDrawn="1"/>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n-lt"/>
                <a:ea typeface="HGPGothicE" charset="-128"/>
                <a:cs typeface="Meiryo UI" pitchFamily="50" charset="-128"/>
              </a:rPr>
              <a:t>© 2023 NTT DATA Corporation</a:t>
            </a:r>
          </a:p>
        </p:txBody>
      </p:sp>
      <p:sp>
        <p:nvSpPr>
          <p:cNvPr id="9"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05" r:id="rId1"/>
    <p:sldLayoutId id="2147483683" r:id="rId2"/>
    <p:sldLayoutId id="2147483688" r:id="rId3"/>
    <p:sldLayoutId id="2147483693" r:id="rId4"/>
    <p:sldLayoutId id="2147483695" r:id="rId5"/>
    <p:sldLayoutId id="2147483766" r:id="rId6"/>
  </p:sldLayoutIdLst>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83" userDrawn="1">
          <p15:clr>
            <a:srgbClr val="F26B43"/>
          </p15:clr>
        </p15:guide>
        <p15:guide id="2" pos="31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8" name="図 7"/>
          <p:cNvPicPr>
            <a:picLocks noChangeAspect="1"/>
          </p:cNvPicPr>
          <p:nvPr userDrawn="1"/>
        </p:nvPicPr>
        <p:blipFill rotWithShape="1">
          <a:blip r:embed="rId7" cstate="screen">
            <a:duotone>
              <a:schemeClr val="accent2">
                <a:shade val="45000"/>
                <a:satMod val="135000"/>
              </a:schemeClr>
              <a:prstClr val="white"/>
            </a:duotone>
            <a:extLst>
              <a:ext uri="{28A0092B-C50C-407E-A947-70E740481C1C}">
                <a14:useLocalDpi xmlns:a14="http://schemas.microsoft.com/office/drawing/2010/main"/>
              </a:ext>
            </a:extLst>
          </a:blip>
          <a:srcRect/>
          <a:stretch/>
        </p:blipFill>
        <p:spPr>
          <a:xfrm>
            <a:off x="-15552" y="-8384"/>
            <a:ext cx="9970263" cy="6876000"/>
          </a:xfrm>
          <a:prstGeom prst="rect">
            <a:avLst/>
          </a:prstGeom>
        </p:spPr>
      </p:pic>
      <p:sp>
        <p:nvSpPr>
          <p:cNvPr id="13" name="TextBox 16"/>
          <p:cNvSpPr txBox="1"/>
          <p:nvPr userDrawn="1"/>
        </p:nvSpPr>
        <p:spPr>
          <a:xfrm>
            <a:off x="4617886" y="6628710"/>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baseline="0">
                <a:solidFill>
                  <a:schemeClr val="bg1"/>
                </a:solidFill>
                <a:latin typeface="Century Gothic" panose="020B0502020202020204" pitchFamily="34" charset="0"/>
                <a:ea typeface="HGPGothicE" charset="-128"/>
                <a:cs typeface="HGPGothicE" charset="-128"/>
              </a:rPr>
              <a:pPr algn="ctr" fontAlgn="auto">
                <a:spcBef>
                  <a:spcPts val="0"/>
                </a:spcBef>
                <a:spcAft>
                  <a:spcPts val="0"/>
                </a:spcAft>
                <a:defRPr/>
              </a:pPr>
              <a:t>‹#›</a:t>
            </a:fld>
            <a:endParaRPr lang="en-US" sz="1200" b="0" i="0" baseline="0" dirty="0">
              <a:solidFill>
                <a:schemeClr val="bg1"/>
              </a:solidFill>
              <a:latin typeface="Century Gothic" panose="020B0502020202020204" pitchFamily="34" charset="0"/>
              <a:ea typeface="HGPGothicE" charset="-128"/>
              <a:cs typeface="HGPGothicE" charset="-128"/>
            </a:endParaRPr>
          </a:p>
        </p:txBody>
      </p:sp>
    </p:spTree>
    <p:extLst>
      <p:ext uri="{BB962C8B-B14F-4D97-AF65-F5344CB8AC3E}">
        <p14:creationId xmlns:p14="http://schemas.microsoft.com/office/powerpoint/2010/main" val="365117194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Lst>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3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576141"/>
            <a:ext cx="9906000" cy="28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Box 12"/>
          <p:cNvSpPr txBox="1"/>
          <p:nvPr/>
        </p:nvSpPr>
        <p:spPr>
          <a:xfrm>
            <a:off x="715440" y="6664072"/>
            <a:ext cx="2677386"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Segoe UI" panose="020B0502040204020203" pitchFamily="34" charset="0"/>
                <a:ea typeface="Segoe UI" panose="020B0502040204020203" pitchFamily="34" charset="0"/>
                <a:cs typeface="Segoe UI" panose="020B0502040204020203" pitchFamily="34" charset="0"/>
              </a:rPr>
              <a:t>© 2023 NTT DATA Corporation</a:t>
            </a:r>
          </a:p>
        </p:txBody>
      </p:sp>
      <p:sp>
        <p:nvSpPr>
          <p:cNvPr id="11" name="TextBox 16"/>
          <p:cNvSpPr txBox="1"/>
          <p:nvPr/>
        </p:nvSpPr>
        <p:spPr>
          <a:xfrm>
            <a:off x="4633846" y="662222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Century Gothic" panose="020B0502020202020204" pitchFamily="34" charset="0"/>
                <a:ea typeface="Segoe UI" panose="020B0502040204020203" pitchFamily="34" charset="0"/>
                <a:cs typeface="Segoe UI" panose="020B0502040204020203" pitchFamily="34" charset="0"/>
              </a:rPr>
              <a:pPr algn="ctr" fontAlgn="auto">
                <a:spcBef>
                  <a:spcPts val="0"/>
                </a:spcBef>
                <a:spcAft>
                  <a:spcPts val="0"/>
                </a:spcAft>
                <a:defRPr/>
              </a:pPr>
              <a:t>‹#›</a:t>
            </a:fld>
            <a:endParaRPr lang="en-US" sz="1200" b="0" i="0" dirty="0">
              <a:solidFill>
                <a:schemeClr val="bg1"/>
              </a:solidFill>
              <a:latin typeface="Century Gothic" panose="020B0502020202020204" pitchFamily="34" charset="0"/>
              <a:ea typeface="Segoe UI" panose="020B0502040204020203" pitchFamily="34" charset="0"/>
              <a:cs typeface="Segoe UI" panose="020B0502040204020203" pitchFamily="34" charset="0"/>
            </a:endParaRPr>
          </a:p>
        </p:txBody>
      </p:sp>
      <p:pic>
        <p:nvPicPr>
          <p:cNvPr id="9" name="図 8"/>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8864671" y="6609424"/>
            <a:ext cx="831134" cy="226310"/>
          </a:xfrm>
          <a:prstGeom prst="rect">
            <a:avLst/>
          </a:prstGeom>
        </p:spPr>
      </p:pic>
      <p:pic>
        <p:nvPicPr>
          <p:cNvPr id="12" name="図 11"/>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1" y="5581651"/>
            <a:ext cx="654538" cy="1276350"/>
          </a:xfrm>
          <a:prstGeom prst="rect">
            <a:avLst/>
          </a:prstGeom>
        </p:spPr>
      </p:pic>
    </p:spTree>
    <p:extLst>
      <p:ext uri="{BB962C8B-B14F-4D97-AF65-F5344CB8AC3E}">
        <p14:creationId xmlns:p14="http://schemas.microsoft.com/office/powerpoint/2010/main" val="366219744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Lst>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3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2207568" y="4771199"/>
            <a:ext cx="6703519" cy="988424"/>
          </a:xfrm>
          <a:prstGeom prst="rect">
            <a:avLst/>
          </a:prstGeom>
        </p:spPr>
        <p:txBody>
          <a:bodyPr anchor="ctr"/>
          <a:lst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a:lstStyle>
          <a:p>
            <a:r>
              <a:rPr lang="en-US" altLang="ja-JP" sz="2800" b="1" dirty="0">
                <a:solidFill>
                  <a:schemeClr val="bg1"/>
                </a:solidFill>
                <a:latin typeface="Meiryo UI" panose="020B0604030504040204" pitchFamily="50" charset="-128"/>
                <a:ea typeface="Meiryo UI" panose="020B0604030504040204" pitchFamily="50" charset="-128"/>
              </a:rPr>
              <a:t>DB</a:t>
            </a:r>
            <a:r>
              <a:rPr lang="ja-JP" altLang="en-US" sz="2800" b="1" dirty="0">
                <a:solidFill>
                  <a:schemeClr val="bg1"/>
                </a:solidFill>
                <a:latin typeface="Meiryo UI" panose="020B0604030504040204" pitchFamily="50" charset="-128"/>
                <a:ea typeface="Meiryo UI" panose="020B0604030504040204" pitchFamily="50" charset="-128"/>
              </a:rPr>
              <a:t>分割に伴う</a:t>
            </a:r>
            <a:r>
              <a:rPr lang="ja-JP" altLang="en-US" sz="2800" b="1" dirty="0" smtClean="0">
                <a:solidFill>
                  <a:schemeClr val="bg1"/>
                </a:solidFill>
                <a:latin typeface="Meiryo UI" panose="020B0604030504040204" pitchFamily="50" charset="-128"/>
                <a:ea typeface="Meiryo UI" panose="020B0604030504040204" pitchFamily="50" charset="-128"/>
              </a:rPr>
              <a:t>改修（本対応）</a:t>
            </a:r>
            <a:endParaRPr lang="en-US" altLang="ja-JP" sz="2800" b="1" dirty="0" smtClean="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83931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855942163"/>
              </p:ext>
            </p:extLst>
          </p:nvPr>
        </p:nvGraphicFramePr>
        <p:xfrm>
          <a:off x="296550" y="996152"/>
          <a:ext cx="9475604" cy="5420150"/>
        </p:xfrm>
        <a:graphic>
          <a:graphicData uri="http://schemas.openxmlformats.org/drawingml/2006/table">
            <a:tbl>
              <a:tblPr firstRow="1" bandRow="1">
                <a:tableStyleId>{5940675A-B579-460E-94D1-54222C63F5DA}</a:tableStyleId>
              </a:tblPr>
              <a:tblGrid>
                <a:gridCol w="3480320">
                  <a:extLst>
                    <a:ext uri="{9D8B030D-6E8A-4147-A177-3AD203B41FA5}">
                      <a16:colId xmlns:a16="http://schemas.microsoft.com/office/drawing/2014/main" val="2601570289"/>
                    </a:ext>
                  </a:extLst>
                </a:gridCol>
                <a:gridCol w="1383527">
                  <a:extLst>
                    <a:ext uri="{9D8B030D-6E8A-4147-A177-3AD203B41FA5}">
                      <a16:colId xmlns:a16="http://schemas.microsoft.com/office/drawing/2014/main" val="2240442798"/>
                    </a:ext>
                  </a:extLst>
                </a:gridCol>
                <a:gridCol w="1327867">
                  <a:extLst>
                    <a:ext uri="{9D8B030D-6E8A-4147-A177-3AD203B41FA5}">
                      <a16:colId xmlns:a16="http://schemas.microsoft.com/office/drawing/2014/main" val="2278357493"/>
                    </a:ext>
                  </a:extLst>
                </a:gridCol>
                <a:gridCol w="3283890">
                  <a:extLst>
                    <a:ext uri="{9D8B030D-6E8A-4147-A177-3AD203B41FA5}">
                      <a16:colId xmlns:a16="http://schemas.microsoft.com/office/drawing/2014/main" val="1919255769"/>
                    </a:ext>
                  </a:extLst>
                </a:gridCol>
              </a:tblGrid>
              <a:tr h="265525">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作成機能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gridSpan="3">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rowSpan="2">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p>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エラー患者情報</a:t>
                      </a:r>
                      <a:endParaRPr lang="en-US" altLang="ja-JP" sz="1200" b="1" kern="0" dirty="0" smtClean="0">
                        <a:solidFill>
                          <a:srgbClr val="404040"/>
                        </a:solidFill>
                        <a:latin typeface="Meiryo UI" panose="020B0604030504040204" pitchFamily="50" charset="-128"/>
                        <a:ea typeface="Meiryo UI" panose="020B0604030504040204" pitchFamily="50" charset="-128"/>
                      </a:endParaRPr>
                    </a:p>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作成処理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MML</a:t>
                      </a:r>
                      <a:r>
                        <a:rPr lang="ja-JP" altLang="en-US" sz="1200" b="1" kern="0" dirty="0" smtClean="0">
                          <a:solidFill>
                            <a:srgbClr val="404040"/>
                          </a:solidFill>
                          <a:latin typeface="Meiryo UI" panose="020B0604030504040204" pitchFamily="50" charset="-128"/>
                          <a:ea typeface="Meiryo UI" panose="020B0604030504040204" pitchFamily="50" charset="-128"/>
                        </a:rPr>
                        <a:t>個別取込処理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vMerge="1">
                  <a:txBody>
                    <a:bodyPr/>
                    <a:lstStyle/>
                    <a:p>
                      <a:endParaRPr kumimoji="1" lang="ja-JP" altLang="en-US"/>
                    </a:p>
                  </a:txBody>
                  <a:tcPr/>
                </a:tc>
                <a:tc grid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hMerge="1">
                  <a:txBody>
                    <a:bodyPr/>
                    <a:lstStyle/>
                    <a:p>
                      <a:endParaRPr kumimoji="1" lang="ja-JP" altLang="en-US"/>
                    </a:p>
                  </a:txBody>
                  <a:tcPr/>
                </a:tc>
                <a:tc hMerge="1">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extLst>
                  <a:ext uri="{0D108BD9-81ED-4DB2-BD59-A6C34878D82A}">
                    <a16:rowId xmlns:a16="http://schemas.microsoft.com/office/drawing/2014/main" val="3692651362"/>
                  </a:ext>
                </a:extLst>
              </a:tr>
            </a:tbl>
          </a:graphicData>
        </a:graphic>
      </p:graphicFrame>
      <p:cxnSp>
        <p:nvCxnSpPr>
          <p:cNvPr id="191" name="カギ線コネクタ 190"/>
          <p:cNvCxnSpPr>
            <a:stCxn id="134" idx="4"/>
            <a:endCxn id="180" idx="2"/>
          </p:cNvCxnSpPr>
          <p:nvPr/>
        </p:nvCxnSpPr>
        <p:spPr>
          <a:xfrm>
            <a:off x="4830897" y="3506795"/>
            <a:ext cx="3416579" cy="578853"/>
          </a:xfrm>
          <a:prstGeom prst="bentConnector3">
            <a:avLst>
              <a:gd name="adj1" fmla="val 2989"/>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全体像</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妥当性確認を考慮した各機能</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処理のデータフローの全体像は以下の通り。</a:t>
            </a:r>
            <a:endParaRPr lang="en-US" altLang="ja-JP" dirty="0">
              <a:latin typeface="Meiryo UI" panose="020B0604030504040204" pitchFamily="50" charset="-128"/>
              <a:ea typeface="Meiryo UI" panose="020B0604030504040204" pitchFamily="50" charset="-128"/>
            </a:endParaRPr>
          </a:p>
        </p:txBody>
      </p:sp>
      <p:grpSp>
        <p:nvGrpSpPr>
          <p:cNvPr id="28" name="グループ化 27"/>
          <p:cNvGrpSpPr/>
          <p:nvPr/>
        </p:nvGrpSpPr>
        <p:grpSpPr>
          <a:xfrm>
            <a:off x="373343" y="4770824"/>
            <a:ext cx="945450" cy="1519608"/>
            <a:chOff x="8168455" y="4168700"/>
            <a:chExt cx="945450" cy="1519608"/>
          </a:xfrm>
        </p:grpSpPr>
        <p:sp>
          <p:nvSpPr>
            <p:cNvPr id="29" name="フローチャート: 磁気ディスク 2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30" name="正方形/長方形 2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31" name="フローチャート: 磁気ディスク 3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65" name="フローチャート: 磁気ディスク 64"/>
          <p:cNvSpPr/>
          <p:nvPr/>
        </p:nvSpPr>
        <p:spPr>
          <a:xfrm>
            <a:off x="1390667" y="5348725"/>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66" name="フローチャート: 磁気ディスク 65"/>
          <p:cNvSpPr/>
          <p:nvPr/>
        </p:nvSpPr>
        <p:spPr>
          <a:xfrm>
            <a:off x="1383414"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取込前</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kumimoji="1" lang="ja-JP" altLang="en-US" sz="1200" b="1" dirty="0" smtClean="0">
                <a:solidFill>
                  <a:schemeClr val="tx2">
                    <a:lumMod val="75000"/>
                    <a:lumOff val="25000"/>
                  </a:schemeClr>
                </a:solidFill>
              </a:rPr>
              <a:t>確認</a:t>
            </a:r>
            <a:r>
              <a:rPr kumimoji="1" lang="en-US" altLang="ja-JP" sz="1200" b="1" dirty="0" smtClean="0">
                <a:solidFill>
                  <a:schemeClr val="tx2">
                    <a:lumMod val="75000"/>
                    <a:lumOff val="25000"/>
                  </a:schemeClr>
                </a:solidFill>
              </a:rPr>
              <a:t>DB</a:t>
            </a:r>
            <a:endParaRPr kumimoji="1" lang="ja-JP" altLang="en-US" sz="1400" b="1" dirty="0">
              <a:solidFill>
                <a:schemeClr val="tx2">
                  <a:lumMod val="75000"/>
                  <a:lumOff val="25000"/>
                </a:schemeClr>
              </a:solidFill>
            </a:endParaRPr>
          </a:p>
        </p:txBody>
      </p:sp>
      <p:sp>
        <p:nvSpPr>
          <p:cNvPr id="67" name="フローチャート: 磁気ディスク 66"/>
          <p:cNvSpPr/>
          <p:nvPr/>
        </p:nvSpPr>
        <p:spPr>
          <a:xfrm>
            <a:off x="836650" y="2678354"/>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一時表</a:t>
            </a:r>
            <a:endParaRPr kumimoji="1" lang="ja-JP" altLang="en-US" sz="1200" b="1" dirty="0">
              <a:solidFill>
                <a:schemeClr val="tx2">
                  <a:lumMod val="75000"/>
                  <a:lumOff val="25000"/>
                </a:schemeClr>
              </a:solidFill>
            </a:endParaRPr>
          </a:p>
        </p:txBody>
      </p:sp>
      <p:cxnSp>
        <p:nvCxnSpPr>
          <p:cNvPr id="68" name="カギ線コネクタ 67"/>
          <p:cNvCxnSpPr>
            <a:stCxn id="67" idx="3"/>
            <a:endCxn id="66" idx="1"/>
          </p:cNvCxnSpPr>
          <p:nvPr/>
        </p:nvCxnSpPr>
        <p:spPr>
          <a:xfrm rot="16200000" flipH="1">
            <a:off x="1188739" y="3219065"/>
            <a:ext cx="584471" cy="54704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フローチャート: 磁気ディスク 68"/>
          <p:cNvSpPr/>
          <p:nvPr/>
        </p:nvSpPr>
        <p:spPr>
          <a:xfrm>
            <a:off x="369880"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取扱不可</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lang="en-US" altLang="ja-JP" sz="1200" b="1" dirty="0">
                <a:solidFill>
                  <a:schemeClr val="tx2">
                    <a:lumMod val="75000"/>
                    <a:lumOff val="25000"/>
                  </a:schemeClr>
                </a:solidFill>
              </a:rPr>
              <a:t>DB</a:t>
            </a:r>
            <a:endParaRPr kumimoji="1" lang="ja-JP" altLang="en-US" sz="1400" b="1" dirty="0">
              <a:solidFill>
                <a:schemeClr val="tx2">
                  <a:lumMod val="75000"/>
                  <a:lumOff val="25000"/>
                </a:schemeClr>
              </a:solidFill>
            </a:endParaRPr>
          </a:p>
        </p:txBody>
      </p:sp>
      <p:cxnSp>
        <p:nvCxnSpPr>
          <p:cNvPr id="75" name="カギ線コネクタ 74"/>
          <p:cNvCxnSpPr>
            <a:stCxn id="67" idx="3"/>
            <a:endCxn id="69" idx="1"/>
          </p:cNvCxnSpPr>
          <p:nvPr/>
        </p:nvCxnSpPr>
        <p:spPr>
          <a:xfrm rot="5400000">
            <a:off x="681972" y="3259346"/>
            <a:ext cx="584471" cy="4664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カギ線コネクタ 76"/>
          <p:cNvCxnSpPr>
            <a:stCxn id="66" idx="3"/>
            <a:endCxn id="65" idx="1"/>
          </p:cNvCxnSpPr>
          <p:nvPr/>
        </p:nvCxnSpPr>
        <p:spPr>
          <a:xfrm>
            <a:off x="1754498" y="4307029"/>
            <a:ext cx="7253" cy="104169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1248976" y="3214972"/>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1-2:</a:t>
            </a:r>
            <a:r>
              <a:rPr lang="ja-JP" altLang="en-US" sz="1050" kern="0" dirty="0" smtClean="0">
                <a:solidFill>
                  <a:srgbClr val="404040"/>
                </a:solidFill>
                <a:latin typeface="Meiryo UI" panose="020B0604030504040204" pitchFamily="50" charset="-128"/>
                <a:ea typeface="Meiryo UI" panose="020B0604030504040204" pitchFamily="50" charset="-128"/>
              </a:rPr>
              <a:t>仕訳処理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87" name="フローチャート: 磁気ディスク 86"/>
          <p:cNvSpPr/>
          <p:nvPr/>
        </p:nvSpPr>
        <p:spPr>
          <a:xfrm>
            <a:off x="836082" y="142110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88" name="カギ線コネクタ 76"/>
          <p:cNvCxnSpPr>
            <a:stCxn id="87" idx="3"/>
            <a:endCxn id="67" idx="1"/>
          </p:cNvCxnSpPr>
          <p:nvPr/>
        </p:nvCxnSpPr>
        <p:spPr>
          <a:xfrm>
            <a:off x="1207166" y="1943308"/>
            <a:ext cx="284" cy="73504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0" name="テキスト ボックス 89"/>
          <p:cNvSpPr txBox="1"/>
          <p:nvPr/>
        </p:nvSpPr>
        <p:spPr>
          <a:xfrm>
            <a:off x="1264878" y="195435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1-1:</a:t>
            </a:r>
            <a:r>
              <a:rPr lang="ja-JP" altLang="en-US" sz="1050" kern="0" dirty="0" smtClean="0">
                <a:solidFill>
                  <a:srgbClr val="404040"/>
                </a:solidFill>
                <a:latin typeface="Meiryo UI" panose="020B0604030504040204" pitchFamily="50" charset="-128"/>
                <a:ea typeface="Meiryo UI" panose="020B0604030504040204" pitchFamily="50" charset="-128"/>
              </a:rPr>
              <a:t>蓄積</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紐付処理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処理中のエラー情報はエラーログ</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テーブルに格納される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2" name="テキスト ボックス 91"/>
          <p:cNvSpPr txBox="1"/>
          <p:nvPr/>
        </p:nvSpPr>
        <p:spPr>
          <a:xfrm>
            <a:off x="1829072" y="4465866"/>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1-4:</a:t>
            </a:r>
            <a:r>
              <a:rPr lang="ja-JP" altLang="en-US" sz="1050" kern="0" dirty="0" smtClean="0">
                <a:solidFill>
                  <a:srgbClr val="404040"/>
                </a:solidFill>
                <a:latin typeface="Meiryo UI" panose="020B0604030504040204" pitchFamily="50" charset="-128"/>
                <a:ea typeface="Meiryo UI" panose="020B0604030504040204" pitchFamily="50" charset="-128"/>
              </a:rPr>
              <a:t>二次利用</a:t>
            </a:r>
            <a:r>
              <a:rPr lang="en-US" altLang="ja-JP" sz="1050" kern="0" dirty="0" smtClean="0">
                <a:solidFill>
                  <a:srgbClr val="404040"/>
                </a:solidFill>
                <a:latin typeface="Meiryo UI" panose="020B0604030504040204" pitchFamily="50" charset="-128"/>
                <a:ea typeface="Meiryo UI" panose="020B0604030504040204" pitchFamily="50" charset="-128"/>
              </a:rPr>
              <a:t>DB</a:t>
            </a:r>
            <a:r>
              <a:rPr lang="ja-JP" altLang="en-US" sz="1050" kern="0" dirty="0" smtClean="0">
                <a:solidFill>
                  <a:srgbClr val="404040"/>
                </a:solidFill>
                <a:latin typeface="Meiryo UI" panose="020B0604030504040204" pitchFamily="50" charset="-128"/>
                <a:ea typeface="Meiryo UI" panose="020B0604030504040204" pitchFamily="50" charset="-128"/>
              </a:rPr>
              <a:t>登録</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取込前確認の結果承認後に実施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3" name="フローチャート: 磁気ディスク 92"/>
          <p:cNvSpPr/>
          <p:nvPr/>
        </p:nvSpPr>
        <p:spPr>
          <a:xfrm>
            <a:off x="2867750"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zh-TW" altLang="en-US" sz="1200" b="1" dirty="0">
                <a:solidFill>
                  <a:schemeClr val="tx2">
                    <a:lumMod val="75000"/>
                    <a:lumOff val="25000"/>
                  </a:schemeClr>
                </a:solidFill>
              </a:rPr>
              <a:t>未通知</a:t>
            </a:r>
            <a:r>
              <a:rPr lang="zh-TW" altLang="en-US" sz="1200" b="1" dirty="0" smtClean="0">
                <a:solidFill>
                  <a:schemeClr val="tx2">
                    <a:lumMod val="75000"/>
                    <a:lumOff val="25000"/>
                  </a:schemeClr>
                </a:solidFill>
              </a:rPr>
              <a:t>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94" name="カギ線コネクタ 76"/>
          <p:cNvCxnSpPr>
            <a:stCxn id="66" idx="4"/>
            <a:endCxn id="93" idx="2"/>
          </p:cNvCxnSpPr>
          <p:nvPr/>
        </p:nvCxnSpPr>
        <p:spPr>
          <a:xfrm>
            <a:off x="2125582" y="4045927"/>
            <a:ext cx="742168" cy="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9" name="テキスト ボックス 98"/>
          <p:cNvSpPr txBox="1"/>
          <p:nvPr/>
        </p:nvSpPr>
        <p:spPr>
          <a:xfrm>
            <a:off x="2035788" y="3604498"/>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1-3:</a:t>
            </a:r>
            <a:r>
              <a:rPr lang="ja-JP" altLang="en-US" sz="1050" kern="0" dirty="0" smtClean="0">
                <a:solidFill>
                  <a:srgbClr val="404040"/>
                </a:solidFill>
                <a:latin typeface="Meiryo UI" panose="020B0604030504040204" pitchFamily="50" charset="-128"/>
                <a:ea typeface="Meiryo UI" panose="020B0604030504040204" pitchFamily="50" charset="-128"/>
              </a:rPr>
              <a:t>取込前</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01" name="フローチャート: 磁気ディスク 100"/>
          <p:cNvSpPr/>
          <p:nvPr/>
        </p:nvSpPr>
        <p:spPr>
          <a:xfrm>
            <a:off x="2889648" y="488815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endParaRPr lang="en-US" altLang="ja-JP"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102" name="カギ線コネクタ 76"/>
          <p:cNvCxnSpPr>
            <a:stCxn id="65" idx="4"/>
            <a:endCxn id="101" idx="2"/>
          </p:cNvCxnSpPr>
          <p:nvPr/>
        </p:nvCxnSpPr>
        <p:spPr>
          <a:xfrm flipV="1">
            <a:off x="2132835" y="5149256"/>
            <a:ext cx="756813" cy="46057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03" name="テキスト ボックス 102"/>
          <p:cNvSpPr txBox="1"/>
          <p:nvPr/>
        </p:nvSpPr>
        <p:spPr>
          <a:xfrm>
            <a:off x="2133675" y="5749062"/>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1-5:</a:t>
            </a:r>
            <a:r>
              <a:rPr lang="ja-JP" altLang="en-US" sz="1050" kern="0" dirty="0" smtClean="0">
                <a:solidFill>
                  <a:srgbClr val="404040"/>
                </a:solidFill>
                <a:latin typeface="Meiryo UI" panose="020B0604030504040204" pitchFamily="50" charset="-128"/>
                <a:ea typeface="Meiryo UI" panose="020B0604030504040204" pitchFamily="50" charset="-128"/>
              </a:rPr>
              <a:t>取込後</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110" name="直線コネクタ 109"/>
          <p:cNvCxnSpPr/>
          <p:nvPr/>
        </p:nvCxnSpPr>
        <p:spPr>
          <a:xfrm>
            <a:off x="6483949"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11" name="フローチャート: 磁気ディスク 110"/>
          <p:cNvSpPr/>
          <p:nvPr/>
        </p:nvSpPr>
        <p:spPr>
          <a:xfrm>
            <a:off x="7413502" y="2627789"/>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個別取込管理</a:t>
            </a:r>
            <a:endParaRPr kumimoji="1" lang="en-US" altLang="ja-JP" sz="1100" b="1" dirty="0" smtClean="0">
              <a:solidFill>
                <a:schemeClr val="tx2">
                  <a:lumMod val="75000"/>
                  <a:lumOff val="25000"/>
                </a:schemeClr>
              </a:solidFill>
            </a:endParaRPr>
          </a:p>
        </p:txBody>
      </p:sp>
      <p:sp>
        <p:nvSpPr>
          <p:cNvPr id="112" name="フローチャート: 磁気ディスク 111"/>
          <p:cNvSpPr/>
          <p:nvPr/>
        </p:nvSpPr>
        <p:spPr>
          <a:xfrm>
            <a:off x="7412934" y="180858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113" name="カギ線コネクタ 76"/>
          <p:cNvCxnSpPr>
            <a:stCxn id="112" idx="3"/>
            <a:endCxn id="111" idx="1"/>
          </p:cNvCxnSpPr>
          <p:nvPr/>
        </p:nvCxnSpPr>
        <p:spPr>
          <a:xfrm>
            <a:off x="7784018" y="2330785"/>
            <a:ext cx="284" cy="2970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4" name="テキスト ボックス 113"/>
          <p:cNvSpPr txBox="1"/>
          <p:nvPr/>
        </p:nvSpPr>
        <p:spPr>
          <a:xfrm>
            <a:off x="7923165" y="231308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4-1:Zip</a:t>
            </a:r>
            <a:r>
              <a:rPr lang="ja-JP" altLang="en-US" sz="1050" kern="0" dirty="0">
                <a:solidFill>
                  <a:srgbClr val="404040"/>
                </a:solidFill>
                <a:latin typeface="Meiryo UI" panose="020B0604030504040204" pitchFamily="50" charset="-128"/>
                <a:ea typeface="Meiryo UI" panose="020B0604030504040204" pitchFamily="50" charset="-128"/>
              </a:rPr>
              <a:t>ファイル格納処理</a:t>
            </a: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Zip</a:t>
            </a:r>
            <a:r>
              <a:rPr lang="ja-JP" altLang="en-US" sz="1050" kern="0" dirty="0">
                <a:solidFill>
                  <a:srgbClr val="404040"/>
                </a:solidFill>
                <a:latin typeface="Meiryo UI" panose="020B0604030504040204" pitchFamily="50" charset="-128"/>
                <a:ea typeface="Meiryo UI" panose="020B0604030504040204" pitchFamily="50" charset="-128"/>
              </a:rPr>
              <a:t>ファイル展開</a:t>
            </a:r>
            <a:r>
              <a:rPr lang="ja-JP" altLang="en-US" sz="1050" kern="0" dirty="0" smtClean="0">
                <a:solidFill>
                  <a:srgbClr val="404040"/>
                </a:solidFill>
                <a:latin typeface="Meiryo UI" panose="020B0604030504040204" pitchFamily="50" charset="-128"/>
                <a:ea typeface="Meiryo UI" panose="020B0604030504040204" pitchFamily="50" charset="-128"/>
              </a:rPr>
              <a:t>処理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a:solidFill>
                  <a:srgbClr val="404040"/>
                </a:solidFill>
                <a:latin typeface="Meiryo UI" panose="020B0604030504040204" pitchFamily="50" charset="-128"/>
                <a:ea typeface="Meiryo UI" panose="020B0604030504040204" pitchFamily="50" charset="-128"/>
              </a:rPr>
              <a:t>ファイル一覧作成処理</a:t>
            </a:r>
          </a:p>
        </p:txBody>
      </p:sp>
      <p:sp>
        <p:nvSpPr>
          <p:cNvPr id="120" name="フローチャート: 磁気ディスク 119"/>
          <p:cNvSpPr/>
          <p:nvPr/>
        </p:nvSpPr>
        <p:spPr>
          <a:xfrm>
            <a:off x="6779582" y="3822918"/>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個別取込結果</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削除対象</a:t>
            </a:r>
            <a:endParaRPr kumimoji="1" lang="ja-JP" altLang="en-US" sz="1400" b="1" dirty="0">
              <a:solidFill>
                <a:schemeClr val="tx2">
                  <a:lumMod val="75000"/>
                  <a:lumOff val="25000"/>
                </a:schemeClr>
              </a:solidFill>
            </a:endParaRPr>
          </a:p>
        </p:txBody>
      </p:sp>
      <p:cxnSp>
        <p:nvCxnSpPr>
          <p:cNvPr id="128" name="カギ線コネクタ 127"/>
          <p:cNvCxnSpPr>
            <a:stCxn id="111" idx="3"/>
            <a:endCxn id="120" idx="1"/>
          </p:cNvCxnSpPr>
          <p:nvPr/>
        </p:nvCxnSpPr>
        <p:spPr>
          <a:xfrm rot="5400000">
            <a:off x="7130920" y="3169535"/>
            <a:ext cx="673129" cy="633636"/>
          </a:xfrm>
          <a:prstGeom prst="bentConnector3">
            <a:avLst>
              <a:gd name="adj1" fmla="val 19287"/>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カギ線コネクタ 128"/>
          <p:cNvCxnSpPr>
            <a:stCxn id="134" idx="4"/>
            <a:endCxn id="159" idx="2"/>
          </p:cNvCxnSpPr>
          <p:nvPr/>
        </p:nvCxnSpPr>
        <p:spPr>
          <a:xfrm>
            <a:off x="4830897" y="3506795"/>
            <a:ext cx="495901" cy="2997"/>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32" name="カギ線コネクタ 131"/>
          <p:cNvCxnSpPr>
            <a:stCxn id="101" idx="4"/>
            <a:endCxn id="134" idx="2"/>
          </p:cNvCxnSpPr>
          <p:nvPr/>
        </p:nvCxnSpPr>
        <p:spPr>
          <a:xfrm flipV="1">
            <a:off x="3631816" y="3506795"/>
            <a:ext cx="456913" cy="1642461"/>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34" name="フローチャート: 磁気ディスク 133"/>
          <p:cNvSpPr/>
          <p:nvPr/>
        </p:nvSpPr>
        <p:spPr>
          <a:xfrm>
            <a:off x="4088729" y="324569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確認結果</a:t>
            </a:r>
            <a:endParaRPr lang="en-US" altLang="zh-TW" sz="1200" b="1" dirty="0" smtClean="0">
              <a:solidFill>
                <a:schemeClr val="tx2">
                  <a:lumMod val="75000"/>
                  <a:lumOff val="25000"/>
                </a:schemeClr>
              </a:solidFill>
            </a:endParaRPr>
          </a:p>
          <a:p>
            <a:pPr algn="ctr"/>
            <a:r>
              <a:rPr kumimoji="1" lang="en-US" altLang="ja-JP" sz="1200" b="1" dirty="0" smtClean="0">
                <a:solidFill>
                  <a:schemeClr val="tx2">
                    <a:lumMod val="75000"/>
                    <a:lumOff val="25000"/>
                  </a:schemeClr>
                </a:solidFill>
              </a:rPr>
              <a:t>(</a:t>
            </a:r>
            <a:r>
              <a:rPr kumimoji="1" lang="ja-JP" altLang="en-US" sz="1200" b="1" dirty="0" smtClean="0">
                <a:solidFill>
                  <a:schemeClr val="tx2">
                    <a:lumMod val="75000"/>
                    <a:lumOff val="25000"/>
                  </a:schemeClr>
                </a:solidFill>
              </a:rPr>
              <a:t>断面</a:t>
            </a:r>
            <a:r>
              <a:rPr kumimoji="1" lang="en-US" altLang="ja-JP" sz="1200" b="1" dirty="0" smtClean="0">
                <a:solidFill>
                  <a:schemeClr val="tx2">
                    <a:lumMod val="75000"/>
                    <a:lumOff val="25000"/>
                  </a:schemeClr>
                </a:solidFill>
              </a:rPr>
              <a:t>)</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5149132"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46" name="テキスト ボックス 145"/>
          <p:cNvSpPr txBox="1"/>
          <p:nvPr/>
        </p:nvSpPr>
        <p:spPr>
          <a:xfrm>
            <a:off x="3887291" y="4209063"/>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2-2:</a:t>
            </a:r>
            <a:r>
              <a:rPr lang="ja-JP" altLang="en-US" sz="1050" kern="0" dirty="0" smtClean="0">
                <a:solidFill>
                  <a:srgbClr val="404040"/>
                </a:solidFill>
                <a:latin typeface="Meiryo UI" panose="020B0604030504040204" pitchFamily="50" charset="-128"/>
                <a:ea typeface="Meiryo UI" panose="020B0604030504040204" pitchFamily="50" charset="-128"/>
              </a:rPr>
              <a:t>最終未通知有無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確認結果テーブルコピー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47" name="フローチャート: 磁気ディスク 146"/>
          <p:cNvSpPr/>
          <p:nvPr/>
        </p:nvSpPr>
        <p:spPr>
          <a:xfrm>
            <a:off x="2867750" y="268973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エラーログ</a:t>
            </a:r>
            <a:endParaRPr lang="en-US" altLang="ja-JP" sz="1200" b="1" dirty="0" smtClean="0">
              <a:solidFill>
                <a:schemeClr val="tx2">
                  <a:lumMod val="75000"/>
                  <a:lumOff val="25000"/>
                </a:schemeClr>
              </a:solidFill>
            </a:endParaRPr>
          </a:p>
          <a:p>
            <a:pPr algn="ctr"/>
            <a:r>
              <a:rPr kumimoji="1" lang="ja-JP" altLang="en-US" sz="1200" b="1" dirty="0">
                <a:solidFill>
                  <a:schemeClr val="tx2">
                    <a:lumMod val="75000"/>
                    <a:lumOff val="25000"/>
                  </a:schemeClr>
                </a:solidFill>
              </a:rPr>
              <a:t>二次</a:t>
            </a:r>
            <a:r>
              <a:rPr kumimoji="1" lang="ja-JP" altLang="en-US" sz="1200" b="1" dirty="0" smtClean="0">
                <a:solidFill>
                  <a:schemeClr val="tx2">
                    <a:lumMod val="75000"/>
                    <a:lumOff val="25000"/>
                  </a:schemeClr>
                </a:solidFill>
              </a:rPr>
              <a:t>利用</a:t>
            </a:r>
            <a:r>
              <a:rPr kumimoji="1" lang="en-US" altLang="ja-JP" sz="1200" b="1" dirty="0" smtClean="0">
                <a:solidFill>
                  <a:schemeClr val="tx2">
                    <a:lumMod val="75000"/>
                    <a:lumOff val="25000"/>
                  </a:schemeClr>
                </a:solidFill>
              </a:rPr>
              <a:t>DB</a:t>
            </a:r>
            <a:r>
              <a:rPr kumimoji="1" lang="ja-JP" altLang="en-US" sz="1200" b="1" dirty="0" smtClean="0">
                <a:solidFill>
                  <a:schemeClr val="tx2">
                    <a:lumMod val="75000"/>
                    <a:lumOff val="25000"/>
                  </a:schemeClr>
                </a:solidFill>
              </a:rPr>
              <a:t>情報</a:t>
            </a:r>
            <a:endParaRPr kumimoji="1" lang="ja-JP" altLang="en-US" sz="1400" b="1" dirty="0">
              <a:solidFill>
                <a:schemeClr val="tx2">
                  <a:lumMod val="75000"/>
                  <a:lumOff val="25000"/>
                </a:schemeClr>
              </a:solidFill>
            </a:endParaRPr>
          </a:p>
        </p:txBody>
      </p:sp>
      <p:cxnSp>
        <p:nvCxnSpPr>
          <p:cNvPr id="148" name="カギ線コネクタ 76"/>
          <p:cNvCxnSpPr>
            <a:stCxn id="67" idx="4"/>
            <a:endCxn id="147" idx="2"/>
          </p:cNvCxnSpPr>
          <p:nvPr/>
        </p:nvCxnSpPr>
        <p:spPr>
          <a:xfrm>
            <a:off x="1578250" y="2939354"/>
            <a:ext cx="1289500" cy="1148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4" name="フローチャート: 磁気ディスク 153"/>
          <p:cNvSpPr/>
          <p:nvPr/>
        </p:nvSpPr>
        <p:spPr>
          <a:xfrm>
            <a:off x="4086469" y="2313089"/>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sp>
        <p:nvSpPr>
          <p:cNvPr id="158" name="テキスト ボックス 157"/>
          <p:cNvSpPr txBox="1"/>
          <p:nvPr/>
        </p:nvSpPr>
        <p:spPr>
          <a:xfrm>
            <a:off x="3803263" y="1881197"/>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2-1: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履歴管理への蓄積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59" name="フローチャート: 磁気ディスク 158"/>
          <p:cNvSpPr/>
          <p:nvPr/>
        </p:nvSpPr>
        <p:spPr>
          <a:xfrm>
            <a:off x="5326798" y="3248690"/>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データ</a:t>
            </a:r>
            <a:endParaRPr lang="en-US" altLang="ja-JP" sz="1200" b="1" dirty="0" smtClean="0">
              <a:solidFill>
                <a:schemeClr val="tx2">
                  <a:lumMod val="75000"/>
                  <a:lumOff val="25000"/>
                </a:schemeClr>
              </a:solidFill>
            </a:endParaRPr>
          </a:p>
        </p:txBody>
      </p:sp>
      <p:sp>
        <p:nvSpPr>
          <p:cNvPr id="167" name="テキスト ボックス 166"/>
          <p:cNvSpPr txBox="1"/>
          <p:nvPr/>
        </p:nvSpPr>
        <p:spPr>
          <a:xfrm>
            <a:off x="5764130" y="2314237"/>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3-1: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データ作成</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171" name="カギ線コネクタ 170"/>
          <p:cNvCxnSpPr>
            <a:stCxn id="134" idx="4"/>
            <a:endCxn id="120" idx="2"/>
          </p:cNvCxnSpPr>
          <p:nvPr/>
        </p:nvCxnSpPr>
        <p:spPr>
          <a:xfrm>
            <a:off x="4830897" y="3506795"/>
            <a:ext cx="1948685" cy="577225"/>
          </a:xfrm>
          <a:prstGeom prst="bentConnector3">
            <a:avLst>
              <a:gd name="adj1" fmla="val 5116"/>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80" name="フローチャート: 磁気ディスク 179"/>
          <p:cNvSpPr/>
          <p:nvPr/>
        </p:nvSpPr>
        <p:spPr>
          <a:xfrm>
            <a:off x="8247476" y="3824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個別取込結果</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r>
              <a:rPr lang="en-US" altLang="ja-JP" sz="1200" b="1" dirty="0" smtClean="0">
                <a:solidFill>
                  <a:schemeClr val="tx2">
                    <a:lumMod val="75000"/>
                    <a:lumOff val="25000"/>
                  </a:schemeClr>
                </a:solidFill>
              </a:rPr>
              <a:t>DB</a:t>
            </a:r>
            <a:endParaRPr kumimoji="1" lang="ja-JP" altLang="en-US" sz="1400" b="1" dirty="0">
              <a:solidFill>
                <a:schemeClr val="tx2">
                  <a:lumMod val="75000"/>
                  <a:lumOff val="25000"/>
                </a:schemeClr>
              </a:solidFill>
            </a:endParaRPr>
          </a:p>
        </p:txBody>
      </p:sp>
      <p:cxnSp>
        <p:nvCxnSpPr>
          <p:cNvPr id="181" name="カギ線コネクタ 180"/>
          <p:cNvCxnSpPr>
            <a:stCxn id="111" idx="3"/>
            <a:endCxn id="180" idx="1"/>
          </p:cNvCxnSpPr>
          <p:nvPr/>
        </p:nvCxnSpPr>
        <p:spPr>
          <a:xfrm rot="16200000" flipH="1">
            <a:off x="7864053" y="3070038"/>
            <a:ext cx="674757" cy="834258"/>
          </a:xfrm>
          <a:prstGeom prst="bentConnector3">
            <a:avLst>
              <a:gd name="adj1" fmla="val 1936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4" name="テキスト ボックス 193"/>
          <p:cNvSpPr txBox="1"/>
          <p:nvPr/>
        </p:nvSpPr>
        <p:spPr>
          <a:xfrm>
            <a:off x="6568726" y="323583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4-2:MML</a:t>
            </a:r>
            <a:r>
              <a:rPr lang="ja-JP" altLang="en-US" sz="1050" kern="0" dirty="0" smtClean="0">
                <a:solidFill>
                  <a:srgbClr val="404040"/>
                </a:solidFill>
                <a:latin typeface="Meiryo UI" panose="020B0604030504040204" pitchFamily="50" charset="-128"/>
                <a:ea typeface="Meiryo UI" panose="020B0604030504040204" pitchFamily="50" charset="-128"/>
              </a:rPr>
              <a:t>個別取込結果</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削除対象抽出</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抽出時にオプトアウト対象患者を含む</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03" name="フローチャート: 磁気ディスク 202"/>
          <p:cNvSpPr/>
          <p:nvPr/>
        </p:nvSpPr>
        <p:spPr>
          <a:xfrm>
            <a:off x="5327151" y="4814564"/>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エラー患者データ</a:t>
            </a:r>
            <a:endParaRPr kumimoji="1" lang="ja-JP" altLang="en-US" sz="1200" b="1" dirty="0">
              <a:solidFill>
                <a:schemeClr val="tx2">
                  <a:lumMod val="75000"/>
                  <a:lumOff val="25000"/>
                </a:schemeClr>
              </a:solidFill>
            </a:endParaRPr>
          </a:p>
        </p:txBody>
      </p:sp>
      <p:cxnSp>
        <p:nvCxnSpPr>
          <p:cNvPr id="204" name="カギ線コネクタ 76"/>
          <p:cNvCxnSpPr>
            <a:stCxn id="159" idx="3"/>
            <a:endCxn id="203" idx="1"/>
          </p:cNvCxnSpPr>
          <p:nvPr/>
        </p:nvCxnSpPr>
        <p:spPr>
          <a:xfrm>
            <a:off x="5697882" y="3770894"/>
            <a:ext cx="353" cy="104367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7" name="テキスト ボックス 206"/>
          <p:cNvSpPr txBox="1"/>
          <p:nvPr/>
        </p:nvSpPr>
        <p:spPr>
          <a:xfrm>
            <a:off x="5720138" y="4461412"/>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3-2:</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取込前確認の結果</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承認後に実施</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11" name="テキスト ボックス 210"/>
          <p:cNvSpPr txBox="1"/>
          <p:nvPr/>
        </p:nvSpPr>
        <p:spPr>
          <a:xfrm>
            <a:off x="8652319" y="3217196"/>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4-3:MML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結果取込前確認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234" name="カギ線コネクタ 233"/>
          <p:cNvCxnSpPr>
            <a:stCxn id="180" idx="3"/>
            <a:endCxn id="233" idx="1"/>
          </p:cNvCxnSpPr>
          <p:nvPr/>
        </p:nvCxnSpPr>
        <p:spPr>
          <a:xfrm rot="5400000">
            <a:off x="7321095" y="4554487"/>
            <a:ext cx="1505202" cy="1089729"/>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7" name="カギ線コネクタ 236"/>
          <p:cNvCxnSpPr>
            <a:stCxn id="120" idx="3"/>
            <a:endCxn id="233" idx="1"/>
          </p:cNvCxnSpPr>
          <p:nvPr/>
        </p:nvCxnSpPr>
        <p:spPr>
          <a:xfrm rot="16200000" flipH="1">
            <a:off x="6586333" y="4909454"/>
            <a:ext cx="1506830" cy="378165"/>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40" name="テキスト ボックス 239"/>
          <p:cNvSpPr txBox="1"/>
          <p:nvPr/>
        </p:nvSpPr>
        <p:spPr>
          <a:xfrm>
            <a:off x="8349611" y="458640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4-5:MML</a:t>
            </a:r>
            <a:r>
              <a:rPr lang="ja-JP" altLang="en-US" sz="1050" kern="0" dirty="0" smtClean="0">
                <a:solidFill>
                  <a:srgbClr val="404040"/>
                </a:solidFill>
                <a:latin typeface="Meiryo UI" panose="020B0604030504040204" pitchFamily="50" charset="-128"/>
                <a:ea typeface="Meiryo UI" panose="020B0604030504040204" pitchFamily="50" charset="-128"/>
              </a:rPr>
              <a:t>個別取込結果</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取込前確認の結果</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承認後に実施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cxnSp>
        <p:nvCxnSpPr>
          <p:cNvPr id="246" name="カギ線コネクタ 245"/>
          <p:cNvCxnSpPr>
            <a:stCxn id="147" idx="4"/>
            <a:endCxn id="154" idx="2"/>
          </p:cNvCxnSpPr>
          <p:nvPr/>
        </p:nvCxnSpPr>
        <p:spPr>
          <a:xfrm flipV="1">
            <a:off x="3609918" y="2574191"/>
            <a:ext cx="476551" cy="376645"/>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2" name="カギ線コネクタ 76"/>
          <p:cNvCxnSpPr>
            <a:stCxn id="203" idx="3"/>
            <a:endCxn id="232" idx="1"/>
          </p:cNvCxnSpPr>
          <p:nvPr/>
        </p:nvCxnSpPr>
        <p:spPr>
          <a:xfrm>
            <a:off x="5698235" y="5336768"/>
            <a:ext cx="2370" cy="51518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96" name="テキスト ボックス 295"/>
          <p:cNvSpPr txBox="1"/>
          <p:nvPr/>
        </p:nvSpPr>
        <p:spPr>
          <a:xfrm>
            <a:off x="5793466" y="5342452"/>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3-3:</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301" name="テキスト ボックス 300"/>
          <p:cNvSpPr txBox="1"/>
          <p:nvPr/>
        </p:nvSpPr>
        <p:spPr>
          <a:xfrm>
            <a:off x="7621692" y="5583687"/>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4-6:MML</a:t>
            </a:r>
            <a:r>
              <a:rPr lang="ja-JP" altLang="en-US" sz="1050" kern="0" dirty="0" smtClean="0">
                <a:solidFill>
                  <a:srgbClr val="404040"/>
                </a:solidFill>
                <a:latin typeface="Meiryo UI" panose="020B0604030504040204" pitchFamily="50" charset="-128"/>
                <a:ea typeface="Meiryo UI" panose="020B0604030504040204" pitchFamily="50" charset="-128"/>
              </a:rPr>
              <a:t>個別取込結果取込後確認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304" name="フローチャート: 磁気ディスク 303"/>
          <p:cNvSpPr/>
          <p:nvPr/>
        </p:nvSpPr>
        <p:spPr>
          <a:xfrm>
            <a:off x="8720015" y="585195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個別取込結果</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305" name="カギ線コネクタ 76"/>
          <p:cNvCxnSpPr>
            <a:stCxn id="233" idx="4"/>
            <a:endCxn id="304" idx="2"/>
          </p:cNvCxnSpPr>
          <p:nvPr/>
        </p:nvCxnSpPr>
        <p:spPr>
          <a:xfrm>
            <a:off x="7899915" y="6113054"/>
            <a:ext cx="820100" cy="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1" name="カギ線コネクタ 320"/>
          <p:cNvCxnSpPr>
            <a:stCxn id="154" idx="4"/>
            <a:endCxn id="159" idx="1"/>
          </p:cNvCxnSpPr>
          <p:nvPr/>
        </p:nvCxnSpPr>
        <p:spPr>
          <a:xfrm>
            <a:off x="4828637" y="2574191"/>
            <a:ext cx="869245" cy="67449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6" name="カギ線コネクタ 325"/>
          <p:cNvCxnSpPr>
            <a:stCxn id="134" idx="3"/>
            <a:endCxn id="232" idx="2"/>
          </p:cNvCxnSpPr>
          <p:nvPr/>
        </p:nvCxnSpPr>
        <p:spPr>
          <a:xfrm rot="16200000" flipH="1">
            <a:off x="3722089" y="4505621"/>
            <a:ext cx="2345157" cy="869708"/>
          </a:xfrm>
          <a:prstGeom prst="bentConnector2">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333" name="カギ線コネクタ 332"/>
          <p:cNvCxnSpPr>
            <a:stCxn id="134" idx="3"/>
            <a:endCxn id="304" idx="2"/>
          </p:cNvCxnSpPr>
          <p:nvPr/>
        </p:nvCxnSpPr>
        <p:spPr>
          <a:xfrm rot="16200000" flipH="1">
            <a:off x="5417335" y="2810375"/>
            <a:ext cx="2345158" cy="4260202"/>
          </a:xfrm>
          <a:prstGeom prst="bentConnector2">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33" name="フローチャート: 磁気ディスク 232"/>
          <p:cNvSpPr/>
          <p:nvPr/>
        </p:nvSpPr>
        <p:spPr>
          <a:xfrm>
            <a:off x="7157747" y="585195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sp>
        <p:nvSpPr>
          <p:cNvPr id="232" name="フローチャート: 磁気ディスク 231"/>
          <p:cNvSpPr/>
          <p:nvPr/>
        </p:nvSpPr>
        <p:spPr>
          <a:xfrm>
            <a:off x="5329521" y="585195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342" name="カギ線コネクタ 341"/>
          <p:cNvCxnSpPr>
            <a:stCxn id="134" idx="4"/>
            <a:endCxn id="111" idx="2"/>
          </p:cNvCxnSpPr>
          <p:nvPr/>
        </p:nvCxnSpPr>
        <p:spPr>
          <a:xfrm flipV="1">
            <a:off x="4830897" y="2888789"/>
            <a:ext cx="2582605" cy="618006"/>
          </a:xfrm>
          <a:prstGeom prst="bentConnector3">
            <a:avLst>
              <a:gd name="adj1" fmla="val 3818"/>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350" name="テキスト ボックス 349"/>
          <p:cNvSpPr txBox="1"/>
          <p:nvPr/>
        </p:nvSpPr>
        <p:spPr>
          <a:xfrm>
            <a:off x="7150665" y="4400144"/>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4-4:MML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結果削除</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8" name="フローチャート: 磁気ディスク 77"/>
          <p:cNvSpPr/>
          <p:nvPr/>
        </p:nvSpPr>
        <p:spPr>
          <a:xfrm>
            <a:off x="4094728" y="6049365"/>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r>
              <a:rPr kumimoji="1" lang="ja-JP" altLang="en-US" sz="1100" b="1" dirty="0" smtClean="0">
                <a:solidFill>
                  <a:schemeClr val="tx2">
                    <a:lumMod val="75000"/>
                    <a:lumOff val="25000"/>
                  </a:schemeClr>
                </a:solidFill>
              </a:rPr>
              <a:t>（断面）</a:t>
            </a:r>
            <a:endParaRPr kumimoji="1" lang="ja-JP" altLang="en-US" sz="1200" b="1" dirty="0">
              <a:solidFill>
                <a:schemeClr val="tx2">
                  <a:lumMod val="75000"/>
                  <a:lumOff val="25000"/>
                </a:schemeClr>
              </a:solidFill>
            </a:endParaRPr>
          </a:p>
        </p:txBody>
      </p:sp>
      <p:cxnSp>
        <p:nvCxnSpPr>
          <p:cNvPr id="79" name="カギ線コネクタ 76"/>
          <p:cNvCxnSpPr>
            <a:stCxn id="65" idx="4"/>
            <a:endCxn id="78" idx="2"/>
          </p:cNvCxnSpPr>
          <p:nvPr/>
        </p:nvCxnSpPr>
        <p:spPr>
          <a:xfrm>
            <a:off x="2132835" y="5609827"/>
            <a:ext cx="1961893" cy="70064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1393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2989023662"/>
              </p:ext>
            </p:extLst>
          </p:nvPr>
        </p:nvGraphicFramePr>
        <p:xfrm>
          <a:off x="296550" y="996152"/>
          <a:ext cx="9475604" cy="5405492"/>
        </p:xfrm>
        <a:graphic>
          <a:graphicData uri="http://schemas.openxmlformats.org/drawingml/2006/table">
            <a:tbl>
              <a:tblPr firstRow="1" bandRow="1">
                <a:tableStyleId>{5940675A-B579-460E-94D1-54222C63F5DA}</a:tableStyleId>
              </a:tblPr>
              <a:tblGrid>
                <a:gridCol w="3480320">
                  <a:extLst>
                    <a:ext uri="{9D8B030D-6E8A-4147-A177-3AD203B41FA5}">
                      <a16:colId xmlns:a16="http://schemas.microsoft.com/office/drawing/2014/main" val="2601570289"/>
                    </a:ext>
                  </a:extLst>
                </a:gridCol>
                <a:gridCol w="5995284">
                  <a:extLst>
                    <a:ext uri="{9D8B030D-6E8A-4147-A177-3AD203B41FA5}">
                      <a16:colId xmlns:a16="http://schemas.microsoft.com/office/drawing/2014/main" val="2240442798"/>
                    </a:ext>
                  </a:extLst>
                </a:gridCol>
              </a:tblGrid>
              <a:tr h="265525">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作成機能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03776297"/>
                  </a:ext>
                </a:extLst>
              </a:tr>
              <a:tr h="442542">
                <a:tc rowSpan="2">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vMerge="1">
                  <a:txBody>
                    <a:bodyPr/>
                    <a:lstStyle/>
                    <a:p>
                      <a:endParaRPr kumimoji="1" lang="ja-JP" altLang="en-US"/>
                    </a:p>
                  </a:txBody>
                  <a:tcPr/>
                </a:tc>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断面</a:t>
            </a:r>
            <a:r>
              <a:rPr lang="en-US" altLang="ja-JP" sz="1800" b="1" dirty="0" smtClean="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作成</a:t>
            </a:r>
            <a:r>
              <a:rPr lang="ja-JP" altLang="en-US" sz="1800" b="1" dirty="0" smtClean="0">
                <a:latin typeface="Meiryo UI" panose="020B0604030504040204" pitchFamily="50" charset="-128"/>
                <a:ea typeface="Meiryo UI" panose="020B0604030504040204" pitchFamily="50" charset="-128"/>
              </a:rPr>
              <a:t>処理</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断面</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作成処理の妥当性確認に関するデータフローは以下の通り。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grpSp>
        <p:nvGrpSpPr>
          <p:cNvPr id="28" name="グループ化 27"/>
          <p:cNvGrpSpPr/>
          <p:nvPr/>
        </p:nvGrpSpPr>
        <p:grpSpPr>
          <a:xfrm>
            <a:off x="373343" y="4770824"/>
            <a:ext cx="945450" cy="1519608"/>
            <a:chOff x="8168455" y="4168700"/>
            <a:chExt cx="945450" cy="1519608"/>
          </a:xfrm>
        </p:grpSpPr>
        <p:sp>
          <p:nvSpPr>
            <p:cNvPr id="29" name="フローチャート: 磁気ディスク 2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30" name="正方形/長方形 2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31" name="フローチャート: 磁気ディスク 3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65" name="フローチャート: 磁気ディスク 64"/>
          <p:cNvSpPr/>
          <p:nvPr/>
        </p:nvSpPr>
        <p:spPr>
          <a:xfrm>
            <a:off x="1390667" y="5348725"/>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66" name="フローチャート: 磁気ディスク 65"/>
          <p:cNvSpPr/>
          <p:nvPr/>
        </p:nvSpPr>
        <p:spPr>
          <a:xfrm>
            <a:off x="1383414"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取込前</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kumimoji="1" lang="ja-JP" altLang="en-US" sz="1200" b="1" dirty="0" smtClean="0">
                <a:solidFill>
                  <a:schemeClr val="tx2">
                    <a:lumMod val="75000"/>
                    <a:lumOff val="25000"/>
                  </a:schemeClr>
                </a:solidFill>
              </a:rPr>
              <a:t>確認</a:t>
            </a:r>
            <a:r>
              <a:rPr kumimoji="1" lang="en-US" altLang="ja-JP" sz="1200" b="1" dirty="0" smtClean="0">
                <a:solidFill>
                  <a:schemeClr val="tx2">
                    <a:lumMod val="75000"/>
                    <a:lumOff val="25000"/>
                  </a:schemeClr>
                </a:solidFill>
              </a:rPr>
              <a:t>DB</a:t>
            </a:r>
            <a:endParaRPr kumimoji="1" lang="ja-JP" altLang="en-US" sz="1400" b="1" dirty="0">
              <a:solidFill>
                <a:schemeClr val="tx2">
                  <a:lumMod val="75000"/>
                  <a:lumOff val="25000"/>
                </a:schemeClr>
              </a:solidFill>
            </a:endParaRPr>
          </a:p>
        </p:txBody>
      </p:sp>
      <p:sp>
        <p:nvSpPr>
          <p:cNvPr id="67" name="フローチャート: 磁気ディスク 66"/>
          <p:cNvSpPr/>
          <p:nvPr/>
        </p:nvSpPr>
        <p:spPr>
          <a:xfrm>
            <a:off x="836650" y="2678354"/>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一時表</a:t>
            </a:r>
            <a:endParaRPr kumimoji="1" lang="ja-JP" altLang="en-US" sz="1200" b="1" dirty="0">
              <a:solidFill>
                <a:schemeClr val="tx2">
                  <a:lumMod val="75000"/>
                  <a:lumOff val="25000"/>
                </a:schemeClr>
              </a:solidFill>
            </a:endParaRPr>
          </a:p>
        </p:txBody>
      </p:sp>
      <p:cxnSp>
        <p:nvCxnSpPr>
          <p:cNvPr id="68" name="カギ線コネクタ 67"/>
          <p:cNvCxnSpPr>
            <a:stCxn id="67" idx="3"/>
            <a:endCxn id="66" idx="1"/>
          </p:cNvCxnSpPr>
          <p:nvPr/>
        </p:nvCxnSpPr>
        <p:spPr>
          <a:xfrm rot="16200000" flipH="1">
            <a:off x="1188739" y="3219065"/>
            <a:ext cx="584471" cy="54704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フローチャート: 磁気ディスク 68"/>
          <p:cNvSpPr/>
          <p:nvPr/>
        </p:nvSpPr>
        <p:spPr>
          <a:xfrm>
            <a:off x="369880"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取扱不可</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lang="en-US" altLang="ja-JP" sz="1200" b="1" dirty="0">
                <a:solidFill>
                  <a:schemeClr val="tx2">
                    <a:lumMod val="75000"/>
                    <a:lumOff val="25000"/>
                  </a:schemeClr>
                </a:solidFill>
              </a:rPr>
              <a:t>DB</a:t>
            </a:r>
            <a:endParaRPr kumimoji="1" lang="ja-JP" altLang="en-US" sz="1400" b="1" dirty="0">
              <a:solidFill>
                <a:schemeClr val="tx2">
                  <a:lumMod val="75000"/>
                  <a:lumOff val="25000"/>
                </a:schemeClr>
              </a:solidFill>
            </a:endParaRPr>
          </a:p>
        </p:txBody>
      </p:sp>
      <p:cxnSp>
        <p:nvCxnSpPr>
          <p:cNvPr id="75" name="カギ線コネクタ 74"/>
          <p:cNvCxnSpPr>
            <a:stCxn id="67" idx="3"/>
            <a:endCxn id="69" idx="1"/>
          </p:cNvCxnSpPr>
          <p:nvPr/>
        </p:nvCxnSpPr>
        <p:spPr>
          <a:xfrm rot="5400000">
            <a:off x="681972" y="3259346"/>
            <a:ext cx="584471" cy="4664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カギ線コネクタ 76"/>
          <p:cNvCxnSpPr>
            <a:stCxn id="66" idx="3"/>
            <a:endCxn id="65" idx="1"/>
          </p:cNvCxnSpPr>
          <p:nvPr/>
        </p:nvCxnSpPr>
        <p:spPr>
          <a:xfrm>
            <a:off x="1754498" y="4307029"/>
            <a:ext cx="7253" cy="104169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テキスト ボックス 85"/>
          <p:cNvSpPr txBox="1"/>
          <p:nvPr/>
        </p:nvSpPr>
        <p:spPr>
          <a:xfrm>
            <a:off x="1248976" y="3214972"/>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1-2:</a:t>
            </a:r>
            <a:r>
              <a:rPr lang="ja-JP" altLang="en-US" sz="1050" kern="0" dirty="0" smtClean="0">
                <a:solidFill>
                  <a:srgbClr val="404040"/>
                </a:solidFill>
                <a:latin typeface="Meiryo UI" panose="020B0604030504040204" pitchFamily="50" charset="-128"/>
                <a:ea typeface="Meiryo UI" panose="020B0604030504040204" pitchFamily="50" charset="-128"/>
              </a:rPr>
              <a:t>仕訳処理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87" name="フローチャート: 磁気ディスク 86"/>
          <p:cNvSpPr/>
          <p:nvPr/>
        </p:nvSpPr>
        <p:spPr>
          <a:xfrm>
            <a:off x="836082" y="142110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88" name="カギ線コネクタ 76"/>
          <p:cNvCxnSpPr>
            <a:stCxn id="87" idx="3"/>
            <a:endCxn id="67" idx="1"/>
          </p:cNvCxnSpPr>
          <p:nvPr/>
        </p:nvCxnSpPr>
        <p:spPr>
          <a:xfrm>
            <a:off x="1207166" y="1943308"/>
            <a:ext cx="284" cy="73504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0" name="テキスト ボックス 89"/>
          <p:cNvSpPr txBox="1"/>
          <p:nvPr/>
        </p:nvSpPr>
        <p:spPr>
          <a:xfrm>
            <a:off x="1264878" y="195435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1-1:</a:t>
            </a:r>
            <a:r>
              <a:rPr lang="ja-JP" altLang="en-US" sz="1050" kern="0" dirty="0" smtClean="0">
                <a:solidFill>
                  <a:srgbClr val="404040"/>
                </a:solidFill>
                <a:latin typeface="Meiryo UI" panose="020B0604030504040204" pitchFamily="50" charset="-128"/>
                <a:ea typeface="Meiryo UI" panose="020B0604030504040204" pitchFamily="50" charset="-128"/>
              </a:rPr>
              <a:t>蓄積</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紐付処理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処理中のエラー情報はエラーログ</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テーブルに格納される</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2" name="テキスト ボックス 91"/>
          <p:cNvSpPr txBox="1"/>
          <p:nvPr/>
        </p:nvSpPr>
        <p:spPr>
          <a:xfrm>
            <a:off x="1829072" y="4465866"/>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1-4:</a:t>
            </a:r>
            <a:r>
              <a:rPr lang="ja-JP" altLang="en-US" sz="1050" kern="0" dirty="0" smtClean="0">
                <a:solidFill>
                  <a:srgbClr val="404040"/>
                </a:solidFill>
                <a:latin typeface="Meiryo UI" panose="020B0604030504040204" pitchFamily="50" charset="-128"/>
                <a:ea typeface="Meiryo UI" panose="020B0604030504040204" pitchFamily="50" charset="-128"/>
              </a:rPr>
              <a:t>二次利用</a:t>
            </a:r>
            <a:r>
              <a:rPr lang="en-US" altLang="ja-JP" sz="1050" kern="0" dirty="0" smtClean="0">
                <a:solidFill>
                  <a:srgbClr val="404040"/>
                </a:solidFill>
                <a:latin typeface="Meiryo UI" panose="020B0604030504040204" pitchFamily="50" charset="-128"/>
                <a:ea typeface="Meiryo UI" panose="020B0604030504040204" pitchFamily="50" charset="-128"/>
              </a:rPr>
              <a:t>DB</a:t>
            </a:r>
            <a:r>
              <a:rPr lang="ja-JP" altLang="en-US" sz="1050" kern="0" dirty="0" smtClean="0">
                <a:solidFill>
                  <a:srgbClr val="404040"/>
                </a:solidFill>
                <a:latin typeface="Meiryo UI" panose="020B0604030504040204" pitchFamily="50" charset="-128"/>
                <a:ea typeface="Meiryo UI" panose="020B0604030504040204" pitchFamily="50" charset="-128"/>
              </a:rPr>
              <a:t>登録</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取込前確認の結果承認後に実施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オプトアウト削除処理を含む</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93" name="フローチャート: 磁気ディスク 92"/>
          <p:cNvSpPr/>
          <p:nvPr/>
        </p:nvSpPr>
        <p:spPr>
          <a:xfrm>
            <a:off x="2867750" y="37848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zh-TW" altLang="en-US" sz="1200" b="1" dirty="0">
                <a:solidFill>
                  <a:schemeClr val="tx2">
                    <a:lumMod val="75000"/>
                    <a:lumOff val="25000"/>
                  </a:schemeClr>
                </a:solidFill>
              </a:rPr>
              <a:t>未通知</a:t>
            </a:r>
            <a:r>
              <a:rPr lang="zh-TW" altLang="en-US" sz="1200" b="1" dirty="0" smtClean="0">
                <a:solidFill>
                  <a:schemeClr val="tx2">
                    <a:lumMod val="75000"/>
                    <a:lumOff val="25000"/>
                  </a:schemeClr>
                </a:solidFill>
              </a:rPr>
              <a:t>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94" name="カギ線コネクタ 76"/>
          <p:cNvCxnSpPr>
            <a:stCxn id="66" idx="4"/>
            <a:endCxn id="93" idx="2"/>
          </p:cNvCxnSpPr>
          <p:nvPr/>
        </p:nvCxnSpPr>
        <p:spPr>
          <a:xfrm>
            <a:off x="2125582" y="4045927"/>
            <a:ext cx="742168" cy="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9" name="テキスト ボックス 98"/>
          <p:cNvSpPr txBox="1"/>
          <p:nvPr/>
        </p:nvSpPr>
        <p:spPr>
          <a:xfrm>
            <a:off x="2035788" y="3604498"/>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1-3:</a:t>
            </a:r>
            <a:r>
              <a:rPr lang="ja-JP" altLang="en-US" sz="1050" kern="0" dirty="0" smtClean="0">
                <a:solidFill>
                  <a:srgbClr val="404040"/>
                </a:solidFill>
                <a:latin typeface="Meiryo UI" panose="020B0604030504040204" pitchFamily="50" charset="-128"/>
                <a:ea typeface="Meiryo UI" panose="020B0604030504040204" pitchFamily="50" charset="-128"/>
              </a:rPr>
              <a:t>取込前</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01" name="フローチャート: 磁気ディスク 100"/>
          <p:cNvSpPr/>
          <p:nvPr/>
        </p:nvSpPr>
        <p:spPr>
          <a:xfrm>
            <a:off x="2872162" y="53512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endParaRPr lang="en-US" altLang="ja-JP"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102" name="カギ線コネクタ 76"/>
          <p:cNvCxnSpPr>
            <a:stCxn id="65" idx="4"/>
            <a:endCxn id="101" idx="2"/>
          </p:cNvCxnSpPr>
          <p:nvPr/>
        </p:nvCxnSpPr>
        <p:spPr>
          <a:xfrm>
            <a:off x="2132835" y="5609827"/>
            <a:ext cx="739327" cy="250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03" name="テキスト ボックス 102"/>
          <p:cNvSpPr txBox="1"/>
          <p:nvPr/>
        </p:nvSpPr>
        <p:spPr>
          <a:xfrm>
            <a:off x="2133675" y="5749062"/>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1-5:</a:t>
            </a:r>
            <a:r>
              <a:rPr lang="ja-JP" altLang="en-US" sz="1050" kern="0" dirty="0" smtClean="0">
                <a:solidFill>
                  <a:srgbClr val="404040"/>
                </a:solidFill>
                <a:latin typeface="Meiryo UI" panose="020B0604030504040204" pitchFamily="50" charset="-128"/>
                <a:ea typeface="Meiryo UI" panose="020B0604030504040204" pitchFamily="50" charset="-128"/>
              </a:rPr>
              <a:t>取込後</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確認処理</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34" name="フローチャート: 磁気ディスク 133"/>
          <p:cNvSpPr/>
          <p:nvPr/>
        </p:nvSpPr>
        <p:spPr>
          <a:xfrm>
            <a:off x="5718525" y="534872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確認結果</a:t>
            </a:r>
            <a:endParaRPr lang="en-US" altLang="zh-TW" sz="1200" b="1" dirty="0" smtClean="0">
              <a:solidFill>
                <a:schemeClr val="tx2">
                  <a:lumMod val="75000"/>
                  <a:lumOff val="25000"/>
                </a:schemeClr>
              </a:solidFill>
            </a:endParaRPr>
          </a:p>
          <a:p>
            <a:pPr algn="ctr"/>
            <a:r>
              <a:rPr kumimoji="1" lang="en-US" altLang="ja-JP" sz="1200" b="1" dirty="0" smtClean="0">
                <a:solidFill>
                  <a:schemeClr val="tx2">
                    <a:lumMod val="75000"/>
                    <a:lumOff val="25000"/>
                  </a:schemeClr>
                </a:solidFill>
              </a:rPr>
              <a:t>(</a:t>
            </a:r>
            <a:r>
              <a:rPr kumimoji="1" lang="ja-JP" altLang="en-US" sz="1200" b="1" dirty="0" smtClean="0">
                <a:solidFill>
                  <a:schemeClr val="tx2">
                    <a:lumMod val="75000"/>
                    <a:lumOff val="25000"/>
                  </a:schemeClr>
                </a:solidFill>
              </a:rPr>
              <a:t>断面</a:t>
            </a:r>
            <a:r>
              <a:rPr kumimoji="1" lang="en-US" altLang="ja-JP" sz="1200" b="1" dirty="0" smtClean="0">
                <a:solidFill>
                  <a:schemeClr val="tx2">
                    <a:lumMod val="75000"/>
                    <a:lumOff val="25000"/>
                  </a:schemeClr>
                </a:solidFill>
              </a:rPr>
              <a:t>)</a:t>
            </a:r>
            <a:endParaRPr kumimoji="1" lang="ja-JP" altLang="en-US" sz="1400" b="1" dirty="0">
              <a:solidFill>
                <a:schemeClr val="tx2">
                  <a:lumMod val="75000"/>
                  <a:lumOff val="25000"/>
                </a:schemeClr>
              </a:solidFill>
            </a:endParaRPr>
          </a:p>
        </p:txBody>
      </p:sp>
      <p:sp>
        <p:nvSpPr>
          <p:cNvPr id="146" name="テキスト ボックス 145"/>
          <p:cNvSpPr txBox="1"/>
          <p:nvPr/>
        </p:nvSpPr>
        <p:spPr>
          <a:xfrm>
            <a:off x="3917869" y="513131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2-2:</a:t>
            </a:r>
            <a:r>
              <a:rPr lang="ja-JP" altLang="en-US" sz="1050" kern="0" dirty="0" smtClean="0">
                <a:solidFill>
                  <a:srgbClr val="404040"/>
                </a:solidFill>
                <a:latin typeface="Meiryo UI" panose="020B0604030504040204" pitchFamily="50" charset="-128"/>
                <a:ea typeface="Meiryo UI" panose="020B0604030504040204" pitchFamily="50" charset="-128"/>
              </a:rPr>
              <a:t>最終未通知有無</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確認結果テーブルコピー</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47" name="フローチャート: 磁気ディスク 146"/>
          <p:cNvSpPr/>
          <p:nvPr/>
        </p:nvSpPr>
        <p:spPr>
          <a:xfrm>
            <a:off x="2867750" y="268973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エラーログ</a:t>
            </a:r>
            <a:endParaRPr lang="en-US" altLang="ja-JP" sz="1200" b="1" dirty="0" smtClean="0">
              <a:solidFill>
                <a:schemeClr val="tx2">
                  <a:lumMod val="75000"/>
                  <a:lumOff val="25000"/>
                </a:schemeClr>
              </a:solidFill>
            </a:endParaRPr>
          </a:p>
          <a:p>
            <a:pPr algn="ctr"/>
            <a:r>
              <a:rPr kumimoji="1" lang="ja-JP" altLang="en-US" sz="1200" b="1" dirty="0">
                <a:solidFill>
                  <a:schemeClr val="tx2">
                    <a:lumMod val="75000"/>
                    <a:lumOff val="25000"/>
                  </a:schemeClr>
                </a:solidFill>
              </a:rPr>
              <a:t>二次</a:t>
            </a:r>
            <a:r>
              <a:rPr kumimoji="1" lang="ja-JP" altLang="en-US" sz="1200" b="1" dirty="0" smtClean="0">
                <a:solidFill>
                  <a:schemeClr val="tx2">
                    <a:lumMod val="75000"/>
                    <a:lumOff val="25000"/>
                  </a:schemeClr>
                </a:solidFill>
              </a:rPr>
              <a:t>利用</a:t>
            </a:r>
            <a:r>
              <a:rPr kumimoji="1" lang="en-US" altLang="ja-JP" sz="1200" b="1" dirty="0" smtClean="0">
                <a:solidFill>
                  <a:schemeClr val="tx2">
                    <a:lumMod val="75000"/>
                    <a:lumOff val="25000"/>
                  </a:schemeClr>
                </a:solidFill>
              </a:rPr>
              <a:t>DB</a:t>
            </a:r>
            <a:r>
              <a:rPr kumimoji="1" lang="ja-JP" altLang="en-US" sz="1200" b="1" dirty="0" smtClean="0">
                <a:solidFill>
                  <a:schemeClr val="tx2">
                    <a:lumMod val="75000"/>
                    <a:lumOff val="25000"/>
                  </a:schemeClr>
                </a:solidFill>
              </a:rPr>
              <a:t>情報</a:t>
            </a:r>
            <a:endParaRPr kumimoji="1" lang="ja-JP" altLang="en-US" sz="1400" b="1" dirty="0">
              <a:solidFill>
                <a:schemeClr val="tx2">
                  <a:lumMod val="75000"/>
                  <a:lumOff val="25000"/>
                </a:schemeClr>
              </a:solidFill>
            </a:endParaRPr>
          </a:p>
        </p:txBody>
      </p:sp>
      <p:cxnSp>
        <p:nvCxnSpPr>
          <p:cNvPr id="148" name="カギ線コネクタ 76"/>
          <p:cNvCxnSpPr>
            <a:stCxn id="67" idx="4"/>
            <a:endCxn id="147" idx="2"/>
          </p:cNvCxnSpPr>
          <p:nvPr/>
        </p:nvCxnSpPr>
        <p:spPr>
          <a:xfrm>
            <a:off x="1578250" y="2939354"/>
            <a:ext cx="1289500" cy="1148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4" name="フローチャート: 磁気ディスク 153"/>
          <p:cNvSpPr/>
          <p:nvPr/>
        </p:nvSpPr>
        <p:spPr>
          <a:xfrm>
            <a:off x="5718525" y="2692768"/>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sp>
        <p:nvSpPr>
          <p:cNvPr id="158" name="テキスト ボックス 157"/>
          <p:cNvSpPr txBox="1"/>
          <p:nvPr/>
        </p:nvSpPr>
        <p:spPr>
          <a:xfrm>
            <a:off x="3917869" y="2539030"/>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2-1: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a:t>
            </a:r>
            <a:endParaRPr lang="en-US" altLang="ja-JP" sz="1050" kern="0" dirty="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履歴管理への蓄積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70" name="カギ線コネクタ 76"/>
          <p:cNvCxnSpPr>
            <a:stCxn id="147" idx="4"/>
            <a:endCxn id="154" idx="2"/>
          </p:cNvCxnSpPr>
          <p:nvPr/>
        </p:nvCxnSpPr>
        <p:spPr>
          <a:xfrm>
            <a:off x="3609918" y="2950836"/>
            <a:ext cx="2108607" cy="303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 name="カギ線コネクタ 76"/>
          <p:cNvCxnSpPr>
            <a:stCxn id="101" idx="4"/>
            <a:endCxn id="134" idx="2"/>
          </p:cNvCxnSpPr>
          <p:nvPr/>
        </p:nvCxnSpPr>
        <p:spPr>
          <a:xfrm flipV="1">
            <a:off x="3614330" y="5609827"/>
            <a:ext cx="2104195" cy="2500"/>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線吹き出し 1 (枠付き) 78"/>
          <p:cNvSpPr/>
          <p:nvPr/>
        </p:nvSpPr>
        <p:spPr>
          <a:xfrm>
            <a:off x="5197676" y="1792646"/>
            <a:ext cx="4426155" cy="767158"/>
          </a:xfrm>
          <a:prstGeom prst="borderCallout1">
            <a:avLst>
              <a:gd name="adj1" fmla="val 100734"/>
              <a:gd name="adj2" fmla="val 17660"/>
              <a:gd name="adj3" fmla="val 122829"/>
              <a:gd name="adj4" fmla="val 167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エラーログ上に存在する患者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のうち</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エラー</a:t>
            </a:r>
            <a:r>
              <a:rPr lang="ja-JP" altLang="en-US" sz="1200" dirty="0">
                <a:solidFill>
                  <a:schemeClr val="tx1"/>
                </a:solidFill>
                <a:latin typeface="Meiryo UI" panose="020B0604030504040204" pitchFamily="50" charset="-128"/>
                <a:ea typeface="Meiryo UI" panose="020B0604030504040204" pitchFamily="50" charset="-128"/>
              </a:rPr>
              <a:t>患者履歴管理テーブルに未登録の患者を</a:t>
            </a:r>
            <a:r>
              <a:rPr lang="ja-JP" altLang="en-US" sz="1200" dirty="0" smtClean="0">
                <a:solidFill>
                  <a:schemeClr val="tx1"/>
                </a:solidFill>
                <a:latin typeface="Meiryo UI" panose="020B0604030504040204" pitchFamily="50" charset="-128"/>
                <a:ea typeface="Meiryo UI" panose="020B0604030504040204" pitchFamily="50" charset="-128"/>
              </a:rPr>
              <a:t>追加する。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80" name="線吹き出し 1 (枠付き) 79"/>
          <p:cNvSpPr/>
          <p:nvPr/>
        </p:nvSpPr>
        <p:spPr>
          <a:xfrm>
            <a:off x="5197675" y="3576745"/>
            <a:ext cx="4426155" cy="1278240"/>
          </a:xfrm>
          <a:prstGeom prst="borderCallout1">
            <a:avLst>
              <a:gd name="adj1" fmla="val 101579"/>
              <a:gd name="adj2" fmla="val 33289"/>
              <a:gd name="adj3" fmla="val 135276"/>
              <a:gd name="adj4" fmla="val 5268"/>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作成機能で取込後の二次利用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から全患者</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を抽出し、未通知患者が存在しないことを確認した結果のテーブル（最終未通知有無確認結果テーブル）をコピーすることで、利活用観点での機能での妥当性</a:t>
            </a:r>
            <a:r>
              <a:rPr lang="ja-JP" altLang="en-US" sz="1200" dirty="0">
                <a:solidFill>
                  <a:schemeClr val="tx1"/>
                </a:solidFill>
                <a:latin typeface="Meiryo UI" panose="020B0604030504040204" pitchFamily="50" charset="-128"/>
                <a:ea typeface="Meiryo UI" panose="020B0604030504040204" pitchFamily="50" charset="-128"/>
              </a:rPr>
              <a:t>確認</a:t>
            </a:r>
            <a:r>
              <a:rPr lang="ja-JP" altLang="en-US" sz="1200" dirty="0" smtClean="0">
                <a:solidFill>
                  <a:schemeClr val="tx1"/>
                </a:solidFill>
                <a:latin typeface="Meiryo UI" panose="020B0604030504040204" pitchFamily="50" charset="-128"/>
                <a:ea typeface="Meiryo UI" panose="020B0604030504040204" pitchFamily="50" charset="-128"/>
              </a:rPr>
              <a:t>に必要</a:t>
            </a:r>
            <a:r>
              <a:rPr lang="ja-JP" altLang="en-US" sz="1200" dirty="0">
                <a:solidFill>
                  <a:schemeClr val="tx1"/>
                </a:solidFill>
                <a:latin typeface="Meiryo UI" panose="020B0604030504040204" pitchFamily="50" charset="-128"/>
                <a:ea typeface="Meiryo UI" panose="020B0604030504040204" pitchFamily="50" charset="-128"/>
              </a:rPr>
              <a:t>なデータの断面を</a:t>
            </a:r>
            <a:r>
              <a:rPr lang="ja-JP" altLang="en-US" sz="1200" dirty="0" smtClean="0">
                <a:solidFill>
                  <a:schemeClr val="tx1"/>
                </a:solidFill>
                <a:latin typeface="Meiryo UI" panose="020B0604030504040204" pitchFamily="50" charset="-128"/>
                <a:ea typeface="Meiryo UI" panose="020B0604030504040204" pitchFamily="50" charset="-128"/>
              </a:rPr>
              <a:t>固定化する。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断面</a:t>
            </a: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テーブルと同様の目的</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87856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2136876392"/>
              </p:ext>
            </p:extLst>
          </p:nvPr>
        </p:nvGraphicFramePr>
        <p:xfrm>
          <a:off x="296550" y="996152"/>
          <a:ext cx="9475604" cy="5405492"/>
        </p:xfrm>
        <a:graphic>
          <a:graphicData uri="http://schemas.openxmlformats.org/drawingml/2006/table">
            <a:tbl>
              <a:tblPr firstRow="1" bandRow="1">
                <a:tableStyleId>{5940675A-B579-460E-94D1-54222C63F5DA}</a:tableStyleId>
              </a:tblPr>
              <a:tblGrid>
                <a:gridCol w="2406893">
                  <a:extLst>
                    <a:ext uri="{9D8B030D-6E8A-4147-A177-3AD203B41FA5}">
                      <a16:colId xmlns:a16="http://schemas.microsoft.com/office/drawing/2014/main" val="2601570289"/>
                    </a:ext>
                  </a:extLst>
                </a:gridCol>
                <a:gridCol w="7068711">
                  <a:extLst>
                    <a:ext uri="{9D8B030D-6E8A-4147-A177-3AD203B41FA5}">
                      <a16:colId xmlns:a16="http://schemas.microsoft.com/office/drawing/2014/main" val="2278357493"/>
                    </a:ext>
                  </a:extLst>
                </a:gridCol>
              </a:tblGrid>
              <a:tr h="265525">
                <a:tc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r>
                        <a:rPr lang="ja-JP" altLang="en-US" sz="1200" b="1" kern="0" dirty="0" smtClean="0">
                          <a:solidFill>
                            <a:srgbClr val="404040"/>
                          </a:solidFill>
                          <a:latin typeface="Meiryo UI" panose="020B0604030504040204" pitchFamily="50" charset="-128"/>
                          <a:ea typeface="Meiryo UI" panose="020B0604030504040204" pitchFamily="50" charset="-128"/>
                        </a:rPr>
                        <a:t>作成処理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エラー患者情報作成処理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gridSpan="2">
                  <a:txBody>
                    <a:bodyPr/>
                    <a:lstStyle/>
                    <a:p>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692651362"/>
                  </a:ext>
                </a:extLst>
              </a:tr>
            </a:tbl>
          </a:graphicData>
        </a:graphic>
      </p:graphicFrame>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エラー患者情報</a:t>
            </a:r>
            <a:r>
              <a:rPr lang="ja-JP" altLang="en-US" sz="1800" b="1" dirty="0">
                <a:latin typeface="Meiryo UI" panose="020B0604030504040204" pitchFamily="50" charset="-128"/>
                <a:ea typeface="Meiryo UI" panose="020B0604030504040204" pitchFamily="50" charset="-128"/>
              </a:rPr>
              <a:t>作成</a:t>
            </a:r>
            <a:r>
              <a:rPr lang="ja-JP" altLang="en-US" sz="1800" b="1" dirty="0" smtClean="0">
                <a:latin typeface="Meiryo UI" panose="020B0604030504040204" pitchFamily="50" charset="-128"/>
                <a:ea typeface="Meiryo UI" panose="020B0604030504040204" pitchFamily="50" charset="-128"/>
              </a:rPr>
              <a:t>処理</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エラー患者情報作成</a:t>
            </a:r>
            <a:r>
              <a:rPr lang="ja-JP" altLang="en-US" dirty="0">
                <a:latin typeface="Meiryo UI" panose="020B0604030504040204" pitchFamily="50" charset="-128"/>
                <a:ea typeface="Meiryo UI" panose="020B0604030504040204" pitchFamily="50" charset="-128"/>
              </a:rPr>
              <a:t>処理の妥当性確認に関するデータフローは以下の通り。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cxnSp>
        <p:nvCxnSpPr>
          <p:cNvPr id="129" name="カギ線コネクタ 128"/>
          <p:cNvCxnSpPr>
            <a:stCxn id="134" idx="4"/>
            <a:endCxn id="159" idx="2"/>
          </p:cNvCxnSpPr>
          <p:nvPr/>
        </p:nvCxnSpPr>
        <p:spPr>
          <a:xfrm>
            <a:off x="1576430" y="3115867"/>
            <a:ext cx="1638091" cy="2997"/>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34" name="フローチャート: 磁気ディスク 133"/>
          <p:cNvSpPr/>
          <p:nvPr/>
        </p:nvSpPr>
        <p:spPr>
          <a:xfrm>
            <a:off x="834262" y="2854765"/>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確認結果</a:t>
            </a:r>
            <a:endParaRPr lang="en-US" altLang="zh-TW" sz="1200" b="1" dirty="0" smtClean="0">
              <a:solidFill>
                <a:schemeClr val="tx2">
                  <a:lumMod val="75000"/>
                  <a:lumOff val="25000"/>
                </a:schemeClr>
              </a:solidFill>
            </a:endParaRPr>
          </a:p>
          <a:p>
            <a:pPr algn="ctr"/>
            <a:r>
              <a:rPr kumimoji="1" lang="en-US" altLang="ja-JP" sz="1200" b="1" dirty="0" smtClean="0">
                <a:solidFill>
                  <a:schemeClr val="tx2">
                    <a:lumMod val="75000"/>
                    <a:lumOff val="25000"/>
                  </a:schemeClr>
                </a:solidFill>
              </a:rPr>
              <a:t>(</a:t>
            </a:r>
            <a:r>
              <a:rPr kumimoji="1" lang="ja-JP" altLang="en-US" sz="1200" b="1" dirty="0" smtClean="0">
                <a:solidFill>
                  <a:schemeClr val="tx2">
                    <a:lumMod val="75000"/>
                    <a:lumOff val="25000"/>
                  </a:schemeClr>
                </a:solidFill>
              </a:rPr>
              <a:t>断面</a:t>
            </a:r>
            <a:r>
              <a:rPr kumimoji="1" lang="en-US" altLang="ja-JP" sz="1200" b="1" dirty="0" smtClean="0">
                <a:solidFill>
                  <a:schemeClr val="tx2">
                    <a:lumMod val="75000"/>
                    <a:lumOff val="25000"/>
                  </a:schemeClr>
                </a:solidFill>
              </a:rPr>
              <a:t>)</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2692179"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54" name="フローチャート: 磁気ディスク 153"/>
          <p:cNvSpPr/>
          <p:nvPr/>
        </p:nvSpPr>
        <p:spPr>
          <a:xfrm>
            <a:off x="832002" y="192216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履歴管理</a:t>
            </a:r>
            <a:endParaRPr lang="en-US" altLang="ja-JP" sz="1200" b="1" dirty="0" smtClean="0">
              <a:solidFill>
                <a:schemeClr val="tx2">
                  <a:lumMod val="75000"/>
                  <a:lumOff val="25000"/>
                </a:schemeClr>
              </a:solidFill>
            </a:endParaRPr>
          </a:p>
        </p:txBody>
      </p:sp>
      <p:sp>
        <p:nvSpPr>
          <p:cNvPr id="159" name="フローチャート: 磁気ディスク 158"/>
          <p:cNvSpPr/>
          <p:nvPr/>
        </p:nvSpPr>
        <p:spPr>
          <a:xfrm>
            <a:off x="3214521" y="285776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a:t>
            </a:r>
            <a:endParaRPr lang="en-US" altLang="ja-JP" sz="1200" b="1" dirty="0" smtClean="0">
              <a:solidFill>
                <a:schemeClr val="tx2">
                  <a:lumMod val="75000"/>
                  <a:lumOff val="25000"/>
                </a:schemeClr>
              </a:solidFill>
            </a:endParaRPr>
          </a:p>
          <a:p>
            <a:pPr algn="ctr"/>
            <a:r>
              <a:rPr lang="ja-JP" altLang="en-US" sz="1200" b="1" dirty="0">
                <a:solidFill>
                  <a:schemeClr val="tx2">
                    <a:lumMod val="75000"/>
                    <a:lumOff val="25000"/>
                  </a:schemeClr>
                </a:solidFill>
              </a:rPr>
              <a:t>データ</a:t>
            </a:r>
            <a:endParaRPr lang="en-US" altLang="ja-JP" sz="1200" b="1" dirty="0" smtClean="0">
              <a:solidFill>
                <a:schemeClr val="tx2">
                  <a:lumMod val="75000"/>
                  <a:lumOff val="25000"/>
                </a:schemeClr>
              </a:solidFill>
            </a:endParaRPr>
          </a:p>
        </p:txBody>
      </p:sp>
      <p:sp>
        <p:nvSpPr>
          <p:cNvPr id="167" name="テキスト ボックス 166"/>
          <p:cNvSpPr txBox="1"/>
          <p:nvPr/>
        </p:nvSpPr>
        <p:spPr>
          <a:xfrm>
            <a:off x="3651853" y="240825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3-1:</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エラー患者データ作成</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03" name="フローチャート: 磁気ディスク 202"/>
          <p:cNvSpPr/>
          <p:nvPr/>
        </p:nvSpPr>
        <p:spPr>
          <a:xfrm>
            <a:off x="3214874" y="4346064"/>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エラー患者データ</a:t>
            </a:r>
            <a:endParaRPr kumimoji="1" lang="ja-JP" altLang="en-US" sz="1200" b="1" dirty="0">
              <a:solidFill>
                <a:schemeClr val="tx2">
                  <a:lumMod val="75000"/>
                  <a:lumOff val="25000"/>
                </a:schemeClr>
              </a:solidFill>
            </a:endParaRPr>
          </a:p>
        </p:txBody>
      </p:sp>
      <p:cxnSp>
        <p:nvCxnSpPr>
          <p:cNvPr id="204" name="カギ線コネクタ 76"/>
          <p:cNvCxnSpPr>
            <a:stCxn id="159" idx="3"/>
            <a:endCxn id="203" idx="1"/>
          </p:cNvCxnSpPr>
          <p:nvPr/>
        </p:nvCxnSpPr>
        <p:spPr>
          <a:xfrm>
            <a:off x="3585605" y="3379966"/>
            <a:ext cx="353" cy="966098"/>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7" name="テキスト ボックス 206"/>
          <p:cNvSpPr txBox="1"/>
          <p:nvPr/>
        </p:nvSpPr>
        <p:spPr>
          <a:xfrm>
            <a:off x="4217486" y="372082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3-2:</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取込前確認の結果承認後に実施</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232" name="フローチャート: 磁気ディスク 231"/>
          <p:cNvSpPr/>
          <p:nvPr/>
        </p:nvSpPr>
        <p:spPr>
          <a:xfrm>
            <a:off x="3217244" y="5851952"/>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エラー患者データ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292" name="カギ線コネクタ 76"/>
          <p:cNvCxnSpPr>
            <a:stCxn id="203" idx="3"/>
            <a:endCxn id="232" idx="1"/>
          </p:cNvCxnSpPr>
          <p:nvPr/>
        </p:nvCxnSpPr>
        <p:spPr>
          <a:xfrm>
            <a:off x="3585958" y="4868268"/>
            <a:ext cx="2370" cy="98368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96" name="テキスト ボックス 295"/>
          <p:cNvSpPr txBox="1"/>
          <p:nvPr/>
        </p:nvSpPr>
        <p:spPr>
          <a:xfrm>
            <a:off x="4214796" y="5196857"/>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3-3:</a:t>
            </a:r>
            <a:r>
              <a:rPr lang="ja-JP" altLang="en-US" sz="1050" kern="0" dirty="0" smtClean="0">
                <a:solidFill>
                  <a:srgbClr val="404040"/>
                </a:solidFill>
                <a:latin typeface="Meiryo UI" panose="020B0604030504040204" pitchFamily="50" charset="-128"/>
                <a:ea typeface="Meiryo UI" panose="020B0604030504040204" pitchFamily="50" charset="-128"/>
              </a:rPr>
              <a:t>エラー患者データ</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321" name="カギ線コネクタ 320"/>
          <p:cNvCxnSpPr>
            <a:stCxn id="154" idx="4"/>
            <a:endCxn id="159" idx="1"/>
          </p:cNvCxnSpPr>
          <p:nvPr/>
        </p:nvCxnSpPr>
        <p:spPr>
          <a:xfrm>
            <a:off x="1574170" y="2183263"/>
            <a:ext cx="2011435" cy="67449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線吹き出し 1 (枠付き) 70"/>
          <p:cNvSpPr/>
          <p:nvPr/>
        </p:nvSpPr>
        <p:spPr>
          <a:xfrm>
            <a:off x="5270869" y="1630792"/>
            <a:ext cx="4426155" cy="777463"/>
          </a:xfrm>
          <a:prstGeom prst="borderCallout1">
            <a:avLst>
              <a:gd name="adj1" fmla="val 20962"/>
              <a:gd name="adj2" fmla="val -304"/>
              <a:gd name="adj3" fmla="val 102375"/>
              <a:gd name="adj4" fmla="val -1323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エラー患者履歴上</a:t>
            </a:r>
            <a:r>
              <a:rPr lang="ja-JP" altLang="en-US" sz="1200" dirty="0">
                <a:solidFill>
                  <a:schemeClr val="tx1"/>
                </a:solidFill>
                <a:latin typeface="Meiryo UI" panose="020B0604030504040204" pitchFamily="50" charset="-128"/>
                <a:ea typeface="Meiryo UI" panose="020B0604030504040204" pitchFamily="50" charset="-128"/>
              </a:rPr>
              <a:t>に存在する患者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のうち</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最終未通知有無確認結果</a:t>
            </a: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断面</a:t>
            </a: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テーブルに登録されている患者を</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エラー患者データテーブルに反映する。</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cxnSp>
        <p:nvCxnSpPr>
          <p:cNvPr id="72" name="直線矢印コネクタ 71"/>
          <p:cNvCxnSpPr>
            <a:stCxn id="159" idx="4"/>
            <a:endCxn id="73" idx="2"/>
          </p:cNvCxnSpPr>
          <p:nvPr/>
        </p:nvCxnSpPr>
        <p:spPr>
          <a:xfrm>
            <a:off x="3956689" y="3118864"/>
            <a:ext cx="428480" cy="243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3" name="フローチャート: データ 72"/>
          <p:cNvSpPr/>
          <p:nvPr/>
        </p:nvSpPr>
        <p:spPr>
          <a:xfrm>
            <a:off x="4267163" y="2860298"/>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rgbClr val="FF0000"/>
                </a:solidFill>
                <a:latin typeface="Meiryo UI" panose="020B0604030504040204" pitchFamily="50" charset="-128"/>
                <a:ea typeface="Meiryo UI" panose="020B0604030504040204" pitchFamily="50" charset="-128"/>
              </a:rPr>
              <a:t>エラー患者データ</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a:solidFill>
                  <a:srgbClr val="FF0000"/>
                </a:solidFill>
                <a:latin typeface="Meiryo UI" panose="020B0604030504040204" pitchFamily="50" charset="-128"/>
                <a:ea typeface="Meiryo UI" panose="020B0604030504040204" pitchFamily="50" charset="-128"/>
              </a:rPr>
              <a:t>未通知</a:t>
            </a:r>
            <a:r>
              <a:rPr lang="ja-JP" altLang="en-US" sz="881" b="1" dirty="0" smtClean="0">
                <a:solidFill>
                  <a:srgbClr val="FF0000"/>
                </a:solidFill>
                <a:latin typeface="Meiryo UI" panose="020B0604030504040204" pitchFamily="50" charset="-128"/>
                <a:ea typeface="Meiryo UI" panose="020B0604030504040204" pitchFamily="50" charset="-128"/>
              </a:rPr>
              <a:t>有無</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確認結果報告書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sp>
        <p:nvSpPr>
          <p:cNvPr id="78" name="線吹き出し 1 (枠付き) 77"/>
          <p:cNvSpPr/>
          <p:nvPr/>
        </p:nvSpPr>
        <p:spPr>
          <a:xfrm>
            <a:off x="5546514" y="2560179"/>
            <a:ext cx="4150510" cy="842185"/>
          </a:xfrm>
          <a:prstGeom prst="borderCallout1">
            <a:avLst>
              <a:gd name="adj1" fmla="val 5478"/>
              <a:gd name="adj2" fmla="val 16"/>
              <a:gd name="adj3" fmla="val 33419"/>
              <a:gd name="adj4" fmla="val -6828"/>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エラー患者データテーブル上</a:t>
            </a:r>
            <a:r>
              <a:rPr lang="ja-JP" altLang="en-US" sz="1200" dirty="0">
                <a:solidFill>
                  <a:schemeClr val="tx1"/>
                </a:solidFill>
                <a:latin typeface="Meiryo UI" panose="020B0604030504040204" pitchFamily="50" charset="-128"/>
                <a:ea typeface="Meiryo UI" panose="020B0604030504040204" pitchFamily="50" charset="-128"/>
              </a:rPr>
              <a:t>に存在</a:t>
            </a:r>
            <a:r>
              <a:rPr lang="ja-JP" altLang="en-US" sz="1200" dirty="0" smtClean="0">
                <a:solidFill>
                  <a:schemeClr val="tx1"/>
                </a:solidFill>
                <a:latin typeface="Meiryo UI" panose="020B0604030504040204" pitchFamily="50" charset="-128"/>
                <a:ea typeface="Meiryo UI" panose="020B0604030504040204" pitchFamily="50" charset="-128"/>
              </a:rPr>
              <a:t>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が最終未通知有無確認結果</a:t>
            </a: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断面</a:t>
            </a: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確認した</a:t>
            </a:r>
            <a:r>
              <a:rPr lang="ja-JP" altLang="en-US" sz="1200" dirty="0" smtClean="0">
                <a:solidFill>
                  <a:schemeClr val="tx1"/>
                </a:solidFill>
                <a:latin typeface="Meiryo UI" panose="020B0604030504040204" pitchFamily="50" charset="-128"/>
                <a:ea typeface="Meiryo UI" panose="020B0604030504040204" pitchFamily="50" charset="-128"/>
              </a:rPr>
              <a:t>結果を報告書にまとめ、</a:t>
            </a:r>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取込前確認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79" name="線吹き出し 1 (枠付き) 78"/>
          <p:cNvSpPr/>
          <p:nvPr/>
        </p:nvSpPr>
        <p:spPr>
          <a:xfrm>
            <a:off x="6543923" y="3482671"/>
            <a:ext cx="3137103" cy="1049148"/>
          </a:xfrm>
          <a:prstGeom prst="borderCallout1">
            <a:avLst>
              <a:gd name="adj1" fmla="val 5478"/>
              <a:gd name="adj2" fmla="val 16"/>
              <a:gd name="adj3" fmla="val 21681"/>
              <a:gd name="adj4" fmla="val -1770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取込前確認の結果承認後に受託領域のエラー患者データテーブルの全データをエクスポートし、</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認定領域のエラー患者データテーブルに反映する。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chemeClr val="tx1"/>
                </a:solidFill>
                <a:latin typeface="Meiryo UI" panose="020B0604030504040204" pitchFamily="50" charset="-128"/>
                <a:ea typeface="Meiryo UI" panose="020B0604030504040204" pitchFamily="50" charset="-128"/>
              </a:rPr>
              <a:t>⇒全データ連携するため洗い替えによる反映</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80" name="フローチャート: データ 79"/>
          <p:cNvSpPr/>
          <p:nvPr/>
        </p:nvSpPr>
        <p:spPr>
          <a:xfrm>
            <a:off x="3027235" y="3599731"/>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chemeClr val="tx1"/>
                </a:solidFill>
                <a:latin typeface="Meiryo UI" panose="020B0604030504040204" pitchFamily="50" charset="-128"/>
                <a:ea typeface="Meiryo UI" panose="020B0604030504040204" pitchFamily="50" charset="-128"/>
              </a:rPr>
              <a:t>エラー患者データ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84" name="線吹き出し 1 (枠付き) 83"/>
          <p:cNvSpPr/>
          <p:nvPr/>
        </p:nvSpPr>
        <p:spPr>
          <a:xfrm>
            <a:off x="5693134" y="4593395"/>
            <a:ext cx="3987892" cy="1746673"/>
          </a:xfrm>
          <a:prstGeom prst="borderCallout1">
            <a:avLst>
              <a:gd name="adj1" fmla="val 5478"/>
              <a:gd name="adj2" fmla="val 16"/>
              <a:gd name="adj3" fmla="val 38308"/>
              <a:gd name="adj4" fmla="val -984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認定領域のエラー患者データテーブル上に存在する全患者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を</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エクスポートし、</a:t>
            </a:r>
            <a:r>
              <a:rPr lang="ja-JP" altLang="en-US" sz="1200" dirty="0">
                <a:solidFill>
                  <a:schemeClr val="tx1"/>
                </a:solidFill>
                <a:latin typeface="Meiryo UI" panose="020B0604030504040204" pitchFamily="50" charset="-128"/>
                <a:ea typeface="Meiryo UI" panose="020B0604030504040204" pitchFamily="50" charset="-128"/>
              </a:rPr>
              <a:t>エラー患者データ</a:t>
            </a:r>
            <a:r>
              <a:rPr lang="ja-JP" altLang="en-US" sz="1200" dirty="0" smtClean="0">
                <a:solidFill>
                  <a:schemeClr val="tx1"/>
                </a:solidFill>
                <a:latin typeface="Meiryo UI" panose="020B0604030504040204" pitchFamily="50" charset="-128"/>
                <a:ea typeface="Meiryo UI" panose="020B0604030504040204" pitchFamily="50" charset="-128"/>
              </a:rPr>
              <a:t>最終未通知有無確認結果</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テーブルに反映する。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エラー患者データ最終未通知</a:t>
            </a:r>
            <a:r>
              <a:rPr lang="ja-JP" altLang="en-US" sz="1200" dirty="0" smtClean="0">
                <a:solidFill>
                  <a:schemeClr val="tx1"/>
                </a:solidFill>
                <a:latin typeface="Meiryo UI" panose="020B0604030504040204" pitchFamily="50" charset="-128"/>
                <a:ea typeface="Meiryo UI" panose="020B0604030504040204" pitchFamily="50" charset="-128"/>
              </a:rPr>
              <a:t>有無確認</a:t>
            </a:r>
            <a:r>
              <a:rPr lang="ja-JP" altLang="en-US" sz="1200" dirty="0">
                <a:solidFill>
                  <a:schemeClr val="tx1"/>
                </a:solidFill>
                <a:latin typeface="Meiryo UI" panose="020B0604030504040204" pitchFamily="50" charset="-128"/>
                <a:ea typeface="Meiryo UI" panose="020B0604030504040204" pitchFamily="50" charset="-128"/>
              </a:rPr>
              <a:t>結果</a:t>
            </a:r>
            <a:r>
              <a:rPr lang="ja-JP" altLang="en-US" sz="1200" dirty="0" smtClean="0">
                <a:solidFill>
                  <a:schemeClr val="tx1"/>
                </a:solidFill>
                <a:latin typeface="Meiryo UI" panose="020B0604030504040204" pitchFamily="50" charset="-128"/>
                <a:ea typeface="Meiryo UI" panose="020B0604030504040204" pitchFamily="50" charset="-128"/>
              </a:rPr>
              <a:t>テーブル上に</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存在</a:t>
            </a:r>
            <a:r>
              <a:rPr lang="ja-JP" altLang="en-US" sz="1200" dirty="0" smtClean="0">
                <a:solidFill>
                  <a:schemeClr val="tx1"/>
                </a:solidFill>
                <a:latin typeface="Meiryo UI" panose="020B0604030504040204" pitchFamily="50" charset="-128"/>
                <a:ea typeface="Meiryo UI" panose="020B0604030504040204" pitchFamily="50" charset="-128"/>
              </a:rPr>
              <a:t>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が最終未通知有無確認結果</a:t>
            </a: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断面</a:t>
            </a:r>
            <a:r>
              <a:rPr lang="en-US" altLang="ja-JP" sz="1200" dirty="0" smtClean="0">
                <a:solidFill>
                  <a:schemeClr val="tx1"/>
                </a:solidFill>
                <a:latin typeface="Meiryo UI" panose="020B0604030504040204" pitchFamily="50" charset="-128"/>
                <a:ea typeface="Meiryo UI" panose="020B0604030504040204" pitchFamily="50" charset="-128"/>
              </a:rPr>
              <a:t>)</a:t>
            </a:r>
          </a:p>
          <a:p>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テーブルに登録されていることを確認し、</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確認した結果を報告書にまとめ、</a:t>
            </a:r>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取込後確認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89" name="フローチャート: データ 88"/>
          <p:cNvSpPr/>
          <p:nvPr/>
        </p:nvSpPr>
        <p:spPr>
          <a:xfrm>
            <a:off x="2996685" y="5070795"/>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chemeClr val="tx1"/>
                </a:solidFill>
                <a:latin typeface="Meiryo UI" panose="020B0604030504040204" pitchFamily="50" charset="-128"/>
                <a:ea typeface="Meiryo UI" panose="020B0604030504040204" pitchFamily="50" charset="-128"/>
              </a:rPr>
              <a:t>エラー患者データ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91" name="直線矢印コネクタ 90"/>
          <p:cNvCxnSpPr>
            <a:stCxn id="232" idx="4"/>
            <a:endCxn id="95" idx="2"/>
          </p:cNvCxnSpPr>
          <p:nvPr/>
        </p:nvCxnSpPr>
        <p:spPr>
          <a:xfrm>
            <a:off x="3959412" y="6113054"/>
            <a:ext cx="434050" cy="102"/>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5" name="フローチャート: データ 94"/>
          <p:cNvSpPr/>
          <p:nvPr/>
        </p:nvSpPr>
        <p:spPr>
          <a:xfrm>
            <a:off x="4275456" y="585215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ja-JP" altLang="en-US" sz="881" b="1" dirty="0" smtClean="0">
                <a:solidFill>
                  <a:srgbClr val="FF0000"/>
                </a:solidFill>
                <a:latin typeface="Meiryo UI" panose="020B0604030504040204" pitchFamily="50" charset="-128"/>
                <a:ea typeface="Meiryo UI" panose="020B0604030504040204" pitchFamily="50" charset="-128"/>
              </a:rPr>
              <a:t>エラー患者データ</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最終未通知有無</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確認結果報告書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cxnSp>
        <p:nvCxnSpPr>
          <p:cNvPr id="96" name="カギ線コネクタ 95"/>
          <p:cNvCxnSpPr>
            <a:stCxn id="134" idx="4"/>
            <a:endCxn id="232" idx="2"/>
          </p:cNvCxnSpPr>
          <p:nvPr/>
        </p:nvCxnSpPr>
        <p:spPr>
          <a:xfrm>
            <a:off x="1576430" y="3115867"/>
            <a:ext cx="1640814" cy="2997187"/>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nvGrpSpPr>
          <p:cNvPr id="97" name="グループ化 96"/>
          <p:cNvGrpSpPr/>
          <p:nvPr/>
        </p:nvGrpSpPr>
        <p:grpSpPr>
          <a:xfrm>
            <a:off x="373343" y="4770824"/>
            <a:ext cx="945450" cy="1519608"/>
            <a:chOff x="8168455" y="4168700"/>
            <a:chExt cx="945450" cy="1519608"/>
          </a:xfrm>
        </p:grpSpPr>
        <p:sp>
          <p:nvSpPr>
            <p:cNvPr id="98" name="フローチャート: 磁気ディスク 97"/>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00" name="正方形/長方形 9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04" name="フローチャート: 磁気ディスク 103"/>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Tree>
    <p:extLst>
      <p:ext uri="{BB962C8B-B14F-4D97-AF65-F5344CB8AC3E}">
        <p14:creationId xmlns:p14="http://schemas.microsoft.com/office/powerpoint/2010/main" val="3304546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2647468597"/>
              </p:ext>
            </p:extLst>
          </p:nvPr>
        </p:nvGraphicFramePr>
        <p:xfrm>
          <a:off x="296550" y="996152"/>
          <a:ext cx="9475604" cy="5420150"/>
        </p:xfrm>
        <a:graphic>
          <a:graphicData uri="http://schemas.openxmlformats.org/drawingml/2006/table">
            <a:tbl>
              <a:tblPr firstRow="1" bandRow="1">
                <a:tableStyleId>{5940675A-B579-460E-94D1-54222C63F5DA}</a:tableStyleId>
              </a:tblPr>
              <a:tblGrid>
                <a:gridCol w="1659471">
                  <a:extLst>
                    <a:ext uri="{9D8B030D-6E8A-4147-A177-3AD203B41FA5}">
                      <a16:colId xmlns:a16="http://schemas.microsoft.com/office/drawing/2014/main" val="2601570289"/>
                    </a:ext>
                  </a:extLst>
                </a:gridCol>
                <a:gridCol w="7816133">
                  <a:extLst>
                    <a:ext uri="{9D8B030D-6E8A-4147-A177-3AD203B41FA5}">
                      <a16:colId xmlns:a16="http://schemas.microsoft.com/office/drawing/2014/main" val="2278357493"/>
                    </a:ext>
                  </a:extLst>
                </a:gridCol>
              </a:tblGrid>
              <a:tr h="265525">
                <a:tc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p>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作成処理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MML</a:t>
                      </a:r>
                      <a:r>
                        <a:rPr lang="ja-JP" altLang="en-US" sz="1200" b="1" kern="0" dirty="0" smtClean="0">
                          <a:solidFill>
                            <a:srgbClr val="404040"/>
                          </a:solidFill>
                          <a:latin typeface="Meiryo UI" panose="020B0604030504040204" pitchFamily="50" charset="-128"/>
                          <a:ea typeface="Meiryo UI" panose="020B0604030504040204" pitchFamily="50" charset="-128"/>
                        </a:rPr>
                        <a:t>個別取込処理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gridSpan="2">
                  <a:txBody>
                    <a:bodyPr/>
                    <a:lstStyle/>
                    <a:p>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692651362"/>
                  </a:ext>
                </a:extLst>
              </a:tr>
            </a:tbl>
          </a:graphicData>
        </a:graphic>
      </p:graphicFrame>
      <p:cxnSp>
        <p:nvCxnSpPr>
          <p:cNvPr id="96" name="カギ線コネクタ 95"/>
          <p:cNvCxnSpPr>
            <a:stCxn id="134" idx="3"/>
            <a:endCxn id="44" idx="1"/>
          </p:cNvCxnSpPr>
          <p:nvPr/>
        </p:nvCxnSpPr>
        <p:spPr>
          <a:xfrm rot="16200000" flipH="1">
            <a:off x="2848054" y="2223163"/>
            <a:ext cx="1986082" cy="5271498"/>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a:t>
            </a:r>
            <a:r>
              <a:rPr lang="ja-JP" altLang="en-US" sz="1800" b="1" dirty="0">
                <a:latin typeface="Meiryo UI" panose="020B0604030504040204" pitchFamily="50" charset="-128"/>
                <a:ea typeface="Meiryo UI" panose="020B0604030504040204" pitchFamily="50" charset="-128"/>
              </a:rPr>
              <a:t>取込</a:t>
            </a:r>
            <a:r>
              <a:rPr lang="ja-JP" altLang="en-US" sz="1800" b="1" dirty="0" smtClean="0">
                <a:latin typeface="Meiryo UI" panose="020B0604030504040204" pitchFamily="50" charset="-128"/>
                <a:ea typeface="Meiryo UI" panose="020B0604030504040204" pitchFamily="50" charset="-128"/>
              </a:rPr>
              <a:t>処理（</a:t>
            </a:r>
            <a:r>
              <a:rPr lang="en-US" altLang="ja-JP" sz="1800" b="1" dirty="0" smtClean="0">
                <a:latin typeface="Meiryo UI" panose="020B0604030504040204" pitchFamily="50" charset="-128"/>
                <a:ea typeface="Meiryo UI" panose="020B0604030504040204" pitchFamily="50" charset="-128"/>
              </a:rPr>
              <a:t>1/2</a:t>
            </a:r>
            <a:r>
              <a:rPr lang="ja-JP" altLang="en-US" sz="1800" b="1" dirty="0" smtClean="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個別取込処理</a:t>
            </a:r>
            <a:r>
              <a:rPr lang="ja-JP" altLang="en-US" dirty="0">
                <a:latin typeface="Meiryo UI" panose="020B0604030504040204" pitchFamily="50" charset="-128"/>
                <a:ea typeface="Meiryo UI" panose="020B0604030504040204" pitchFamily="50" charset="-128"/>
              </a:rPr>
              <a:t>の妥当性確認に関するデータフローは以下の通り。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cxnSp>
        <p:nvCxnSpPr>
          <p:cNvPr id="129" name="カギ線コネクタ 128"/>
          <p:cNvCxnSpPr>
            <a:stCxn id="134" idx="4"/>
            <a:endCxn id="36" idx="2"/>
          </p:cNvCxnSpPr>
          <p:nvPr/>
        </p:nvCxnSpPr>
        <p:spPr>
          <a:xfrm>
            <a:off x="1576430" y="3604769"/>
            <a:ext cx="2853193" cy="480879"/>
          </a:xfrm>
          <a:prstGeom prst="bentConnector3">
            <a:avLst>
              <a:gd name="adj1" fmla="val 88458"/>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34" name="フローチャート: 磁気ディスク 133"/>
          <p:cNvSpPr/>
          <p:nvPr/>
        </p:nvSpPr>
        <p:spPr>
          <a:xfrm>
            <a:off x="834262" y="334366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確認結果</a:t>
            </a:r>
            <a:endParaRPr lang="en-US" altLang="zh-TW" sz="1200" b="1" dirty="0" smtClean="0">
              <a:solidFill>
                <a:schemeClr val="tx2">
                  <a:lumMod val="75000"/>
                  <a:lumOff val="25000"/>
                </a:schemeClr>
              </a:solidFill>
            </a:endParaRPr>
          </a:p>
          <a:p>
            <a:pPr algn="ctr"/>
            <a:r>
              <a:rPr kumimoji="1" lang="en-US" altLang="ja-JP" sz="1200" b="1" dirty="0" smtClean="0">
                <a:solidFill>
                  <a:schemeClr val="tx2">
                    <a:lumMod val="75000"/>
                    <a:lumOff val="25000"/>
                  </a:schemeClr>
                </a:solidFill>
              </a:rPr>
              <a:t>(</a:t>
            </a:r>
            <a:r>
              <a:rPr kumimoji="1" lang="ja-JP" altLang="en-US" sz="1200" b="1" dirty="0" smtClean="0">
                <a:solidFill>
                  <a:schemeClr val="tx2">
                    <a:lumMod val="75000"/>
                    <a:lumOff val="25000"/>
                  </a:schemeClr>
                </a:solidFill>
              </a:rPr>
              <a:t>断面</a:t>
            </a:r>
            <a:r>
              <a:rPr kumimoji="1" lang="en-US" altLang="ja-JP" sz="1200" b="1" dirty="0" smtClean="0">
                <a:solidFill>
                  <a:schemeClr val="tx2">
                    <a:lumMod val="75000"/>
                    <a:lumOff val="25000"/>
                  </a:schemeClr>
                </a:solidFill>
              </a:rPr>
              <a:t>)</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1952708"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0" name="フローチャート: 磁気ディスク 29"/>
          <p:cNvSpPr/>
          <p:nvPr/>
        </p:nvSpPr>
        <p:spPr>
          <a:xfrm>
            <a:off x="3785832" y="2627789"/>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個別取込管理</a:t>
            </a:r>
            <a:endParaRPr kumimoji="1" lang="en-US" altLang="ja-JP" sz="1100" b="1" dirty="0" smtClean="0">
              <a:solidFill>
                <a:schemeClr val="tx2">
                  <a:lumMod val="75000"/>
                  <a:lumOff val="25000"/>
                </a:schemeClr>
              </a:solidFill>
            </a:endParaRPr>
          </a:p>
        </p:txBody>
      </p:sp>
      <p:sp>
        <p:nvSpPr>
          <p:cNvPr id="31" name="フローチャート: 磁気ディスク 30"/>
          <p:cNvSpPr/>
          <p:nvPr/>
        </p:nvSpPr>
        <p:spPr>
          <a:xfrm>
            <a:off x="3785264" y="180858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32" name="カギ線コネクタ 76"/>
          <p:cNvCxnSpPr>
            <a:stCxn id="31" idx="3"/>
            <a:endCxn id="30" idx="1"/>
          </p:cNvCxnSpPr>
          <p:nvPr/>
        </p:nvCxnSpPr>
        <p:spPr>
          <a:xfrm>
            <a:off x="4156348" y="2330785"/>
            <a:ext cx="284" cy="2970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4295495" y="231308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4-1:Zip</a:t>
            </a:r>
            <a:r>
              <a:rPr lang="ja-JP" altLang="en-US" sz="1050" kern="0" dirty="0">
                <a:solidFill>
                  <a:srgbClr val="404040"/>
                </a:solidFill>
                <a:latin typeface="Meiryo UI" panose="020B0604030504040204" pitchFamily="50" charset="-128"/>
                <a:ea typeface="Meiryo UI" panose="020B0604030504040204" pitchFamily="50" charset="-128"/>
              </a:rPr>
              <a:t>ファイル格納処理</a:t>
            </a: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Zip</a:t>
            </a:r>
            <a:r>
              <a:rPr lang="ja-JP" altLang="en-US" sz="1050" kern="0" dirty="0">
                <a:solidFill>
                  <a:srgbClr val="404040"/>
                </a:solidFill>
                <a:latin typeface="Meiryo UI" panose="020B0604030504040204" pitchFamily="50" charset="-128"/>
                <a:ea typeface="Meiryo UI" panose="020B0604030504040204" pitchFamily="50" charset="-128"/>
              </a:rPr>
              <a:t>ファイル展開</a:t>
            </a:r>
            <a:r>
              <a:rPr lang="ja-JP" altLang="en-US" sz="1050" kern="0" dirty="0" smtClean="0">
                <a:solidFill>
                  <a:srgbClr val="404040"/>
                </a:solidFill>
                <a:latin typeface="Meiryo UI" panose="020B0604030504040204" pitchFamily="50" charset="-128"/>
                <a:ea typeface="Meiryo UI" panose="020B0604030504040204" pitchFamily="50" charset="-128"/>
              </a:rPr>
              <a:t>処理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a:solidFill>
                  <a:srgbClr val="404040"/>
                </a:solidFill>
                <a:latin typeface="Meiryo UI" panose="020B0604030504040204" pitchFamily="50" charset="-128"/>
                <a:ea typeface="Meiryo UI" panose="020B0604030504040204" pitchFamily="50" charset="-128"/>
              </a:rPr>
              <a:t>ファイル一覧作成処理</a:t>
            </a:r>
          </a:p>
        </p:txBody>
      </p:sp>
      <p:cxnSp>
        <p:nvCxnSpPr>
          <p:cNvPr id="35" name="カギ線コネクタ 34"/>
          <p:cNvCxnSpPr>
            <a:stCxn id="30" idx="3"/>
            <a:endCxn id="34" idx="1"/>
          </p:cNvCxnSpPr>
          <p:nvPr/>
        </p:nvCxnSpPr>
        <p:spPr>
          <a:xfrm rot="5400000">
            <a:off x="3162348" y="2828633"/>
            <a:ext cx="673129" cy="1315440"/>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フローチャート: 磁気ディスク 35"/>
          <p:cNvSpPr/>
          <p:nvPr/>
        </p:nvSpPr>
        <p:spPr>
          <a:xfrm>
            <a:off x="4429623" y="3824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個別取込結果</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r>
              <a:rPr lang="en-US" altLang="ja-JP" sz="1200" b="1" dirty="0" smtClean="0">
                <a:solidFill>
                  <a:schemeClr val="tx2">
                    <a:lumMod val="75000"/>
                    <a:lumOff val="25000"/>
                  </a:schemeClr>
                </a:solidFill>
              </a:rPr>
              <a:t>DB</a:t>
            </a:r>
            <a:endParaRPr kumimoji="1" lang="ja-JP" altLang="en-US" sz="1400" b="1" dirty="0">
              <a:solidFill>
                <a:schemeClr val="tx2">
                  <a:lumMod val="75000"/>
                  <a:lumOff val="25000"/>
                </a:schemeClr>
              </a:solidFill>
            </a:endParaRPr>
          </a:p>
        </p:txBody>
      </p:sp>
      <p:cxnSp>
        <p:nvCxnSpPr>
          <p:cNvPr id="37" name="カギ線コネクタ 36"/>
          <p:cNvCxnSpPr>
            <a:stCxn id="30" idx="3"/>
            <a:endCxn id="36" idx="1"/>
          </p:cNvCxnSpPr>
          <p:nvPr/>
        </p:nvCxnSpPr>
        <p:spPr>
          <a:xfrm rot="16200000" flipH="1">
            <a:off x="4141291" y="3165129"/>
            <a:ext cx="674757" cy="644075"/>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4832223" y="3255487"/>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4-3:MML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結果取込前確認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40" name="カギ線コネクタ 39"/>
          <p:cNvCxnSpPr>
            <a:stCxn id="36" idx="3"/>
            <a:endCxn id="46" idx="1"/>
          </p:cNvCxnSpPr>
          <p:nvPr/>
        </p:nvCxnSpPr>
        <p:spPr>
          <a:xfrm rot="5400000">
            <a:off x="3503242" y="4554487"/>
            <a:ext cx="1505202" cy="1089729"/>
          </a:xfrm>
          <a:prstGeom prst="bentConnector3">
            <a:avLst>
              <a:gd name="adj1" fmla="val 8645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カギ線コネクタ 40"/>
          <p:cNvCxnSpPr>
            <a:stCxn id="34" idx="3"/>
            <a:endCxn id="46" idx="1"/>
          </p:cNvCxnSpPr>
          <p:nvPr/>
        </p:nvCxnSpPr>
        <p:spPr>
          <a:xfrm rot="16200000" flipH="1">
            <a:off x="2522670" y="4663644"/>
            <a:ext cx="1506830" cy="869786"/>
          </a:xfrm>
          <a:prstGeom prst="bentConnector3">
            <a:avLst>
              <a:gd name="adj1" fmla="val 87466"/>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テキスト ボックス 41"/>
          <p:cNvSpPr txBox="1"/>
          <p:nvPr/>
        </p:nvSpPr>
        <p:spPr>
          <a:xfrm>
            <a:off x="4871443" y="446290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4-5:MML</a:t>
            </a:r>
            <a:r>
              <a:rPr lang="ja-JP" altLang="en-US" sz="1050" kern="0" dirty="0" smtClean="0">
                <a:solidFill>
                  <a:srgbClr val="404040"/>
                </a:solidFill>
                <a:latin typeface="Meiryo UI" panose="020B0604030504040204" pitchFamily="50" charset="-128"/>
                <a:ea typeface="Meiryo UI" panose="020B0604030504040204" pitchFamily="50" charset="-128"/>
              </a:rPr>
              <a:t>個別取込結果認定領域反映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取込前確認の結果承認後に実施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4032064" y="5602096"/>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4-6:MML</a:t>
            </a:r>
            <a:r>
              <a:rPr lang="ja-JP" altLang="en-US" sz="1050" kern="0" dirty="0" smtClean="0">
                <a:solidFill>
                  <a:srgbClr val="404040"/>
                </a:solidFill>
                <a:latin typeface="Meiryo UI" panose="020B0604030504040204" pitchFamily="50" charset="-128"/>
                <a:ea typeface="Meiryo UI" panose="020B0604030504040204" pitchFamily="50" charset="-128"/>
              </a:rPr>
              <a:t>個別取込結果取込後確認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4" name="フローチャート: 磁気ディスク 43"/>
          <p:cNvSpPr/>
          <p:nvPr/>
        </p:nvSpPr>
        <p:spPr>
          <a:xfrm>
            <a:off x="6105760" y="585195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個別取込結果</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45" name="カギ線コネクタ 76"/>
          <p:cNvCxnSpPr>
            <a:stCxn id="46" idx="4"/>
            <a:endCxn id="44" idx="2"/>
          </p:cNvCxnSpPr>
          <p:nvPr/>
        </p:nvCxnSpPr>
        <p:spPr>
          <a:xfrm>
            <a:off x="4082062" y="6113054"/>
            <a:ext cx="2023698" cy="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フローチャート: 磁気ディスク 45"/>
          <p:cNvSpPr/>
          <p:nvPr/>
        </p:nvSpPr>
        <p:spPr>
          <a:xfrm>
            <a:off x="3339894" y="585195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cxnSp>
        <p:nvCxnSpPr>
          <p:cNvPr id="47" name="直線矢印コネクタ 46"/>
          <p:cNvCxnSpPr>
            <a:stCxn id="44" idx="4"/>
            <a:endCxn id="48" idx="2"/>
          </p:cNvCxnSpPr>
          <p:nvPr/>
        </p:nvCxnSpPr>
        <p:spPr>
          <a:xfrm>
            <a:off x="6847928" y="6113055"/>
            <a:ext cx="479564" cy="10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フローチャート: データ 47"/>
          <p:cNvSpPr/>
          <p:nvPr/>
        </p:nvSpPr>
        <p:spPr>
          <a:xfrm>
            <a:off x="7209486" y="585215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最終未通知有無</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確認結果報告書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cxnSp>
        <p:nvCxnSpPr>
          <p:cNvPr id="50" name="直線矢印コネクタ 49"/>
          <p:cNvCxnSpPr>
            <a:stCxn id="36" idx="4"/>
            <a:endCxn id="51" idx="2"/>
          </p:cNvCxnSpPr>
          <p:nvPr/>
        </p:nvCxnSpPr>
        <p:spPr>
          <a:xfrm>
            <a:off x="5171791" y="4085648"/>
            <a:ext cx="485758" cy="917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1" name="フローチャート: データ 50"/>
          <p:cNvSpPr/>
          <p:nvPr/>
        </p:nvSpPr>
        <p:spPr>
          <a:xfrm>
            <a:off x="5539543" y="3833819"/>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未通知有無</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確認結果報告書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cxnSp>
        <p:nvCxnSpPr>
          <p:cNvPr id="57" name="カギ線コネクタ 56"/>
          <p:cNvCxnSpPr>
            <a:stCxn id="134" idx="4"/>
            <a:endCxn id="34" idx="2"/>
          </p:cNvCxnSpPr>
          <p:nvPr/>
        </p:nvCxnSpPr>
        <p:spPr>
          <a:xfrm>
            <a:off x="1576430" y="3604769"/>
            <a:ext cx="893678" cy="479251"/>
          </a:xfrm>
          <a:prstGeom prst="bentConnector3">
            <a:avLst>
              <a:gd name="adj1" fmla="val 34875"/>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8" name="フローチャート: データ 67"/>
          <p:cNvSpPr/>
          <p:nvPr/>
        </p:nvSpPr>
        <p:spPr>
          <a:xfrm>
            <a:off x="4491842" y="5850453"/>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個別取込結果</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75" name="フローチャート: データ 74"/>
          <p:cNvSpPr/>
          <p:nvPr/>
        </p:nvSpPr>
        <p:spPr>
          <a:xfrm>
            <a:off x="2474948" y="5070795"/>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個別取込結果</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削除対象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file_no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81" name="フローチャート: データ 80"/>
          <p:cNvSpPr/>
          <p:nvPr/>
        </p:nvSpPr>
        <p:spPr>
          <a:xfrm>
            <a:off x="4429623" y="5065827"/>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個別取込結果</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（取込結果データ）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83" name="カギ線コネクタ 82"/>
          <p:cNvCxnSpPr>
            <a:stCxn id="134" idx="4"/>
            <a:endCxn id="30" idx="2"/>
          </p:cNvCxnSpPr>
          <p:nvPr/>
        </p:nvCxnSpPr>
        <p:spPr>
          <a:xfrm flipV="1">
            <a:off x="1576430" y="2888789"/>
            <a:ext cx="2209402" cy="715980"/>
          </a:xfrm>
          <a:prstGeom prst="bentConnector3">
            <a:avLst>
              <a:gd name="adj1" fmla="val 14012"/>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82" name="線吹き出し 1 (枠付き) 81"/>
          <p:cNvSpPr/>
          <p:nvPr/>
        </p:nvSpPr>
        <p:spPr>
          <a:xfrm>
            <a:off x="6251236" y="1587037"/>
            <a:ext cx="3427446" cy="2125230"/>
          </a:xfrm>
          <a:prstGeom prst="borderCallout1">
            <a:avLst>
              <a:gd name="adj1" fmla="val 55213"/>
              <a:gd name="adj2" fmla="val -112"/>
              <a:gd name="adj3" fmla="val 83503"/>
              <a:gd name="adj4" fmla="val -64279"/>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個別取込管理テーブルのステータスを</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最終未通知有無確認結果テーブルの患者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有無に応じて更新を行う。</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取込済みでかつ</a:t>
            </a:r>
            <a:r>
              <a:rPr lang="ja-JP" altLang="en-US" sz="1200" dirty="0">
                <a:solidFill>
                  <a:schemeClr val="tx1"/>
                </a:solidFill>
                <a:latin typeface="Meiryo UI" panose="020B0604030504040204" pitchFamily="50" charset="-128"/>
                <a:ea typeface="Meiryo UI" panose="020B0604030504040204" pitchFamily="50" charset="-128"/>
              </a:rPr>
              <a:t>最終未通知有無確認結果</a:t>
            </a:r>
            <a:r>
              <a:rPr lang="ja-JP" altLang="en-US" sz="1200" dirty="0" smtClean="0">
                <a:solidFill>
                  <a:schemeClr val="tx1"/>
                </a:solidFill>
                <a:latin typeface="Meiryo UI" panose="020B0604030504040204" pitchFamily="50" charset="-128"/>
                <a:ea typeface="Meiryo UI" panose="020B0604030504040204" pitchFamily="50" charset="-128"/>
              </a:rPr>
              <a:t>テーブルに患者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が存在しないレコードはオプトアウト対象患者として、</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個別取込結果削除対象テーブルに</a:t>
            </a:r>
            <a:r>
              <a:rPr lang="en-US" altLang="ja-JP" sz="1200" dirty="0" smtClean="0">
                <a:solidFill>
                  <a:schemeClr val="tx1"/>
                </a:solidFill>
                <a:latin typeface="Meiryo UI" panose="020B0604030504040204" pitchFamily="50" charset="-128"/>
                <a:ea typeface="Meiryo UI" panose="020B0604030504040204" pitchFamily="50" charset="-128"/>
              </a:rPr>
              <a:t>zip_no</a:t>
            </a:r>
            <a:r>
              <a:rPr lang="ja-JP" altLang="en-US" sz="1200" dirty="0" smtClean="0">
                <a:solidFill>
                  <a:schemeClr val="tx1"/>
                </a:solidFill>
                <a:latin typeface="Meiryo UI" panose="020B0604030504040204" pitchFamily="50" charset="-128"/>
                <a:ea typeface="Meiryo UI" panose="020B0604030504040204" pitchFamily="50" charset="-128"/>
              </a:rPr>
              <a:t>、</a:t>
            </a:r>
            <a:r>
              <a:rPr lang="en-US" altLang="ja-JP" sz="1200" dirty="0" smtClean="0">
                <a:solidFill>
                  <a:schemeClr val="tx1"/>
                </a:solidFill>
                <a:latin typeface="Meiryo UI" panose="020B0604030504040204" pitchFamily="50" charset="-128"/>
                <a:ea typeface="Meiryo UI" panose="020B0604030504040204" pitchFamily="50" charset="-128"/>
              </a:rPr>
              <a:t>file_no</a:t>
            </a:r>
            <a:r>
              <a:rPr lang="ja-JP" altLang="en-US" sz="1200" dirty="0" smtClean="0">
                <a:solidFill>
                  <a:schemeClr val="tx1"/>
                </a:solidFill>
                <a:latin typeface="Meiryo UI" panose="020B0604030504040204" pitchFamily="50" charset="-128"/>
                <a:ea typeface="Meiryo UI" panose="020B0604030504040204" pitchFamily="50" charset="-128"/>
              </a:rPr>
              <a:t>を格納する。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未取込で</a:t>
            </a:r>
            <a:r>
              <a:rPr lang="ja-JP" altLang="en-US" sz="1200" dirty="0">
                <a:solidFill>
                  <a:schemeClr val="tx1"/>
                </a:solidFill>
                <a:latin typeface="Meiryo UI" panose="020B0604030504040204" pitchFamily="50" charset="-128"/>
                <a:ea typeface="Meiryo UI" panose="020B0604030504040204" pitchFamily="50" charset="-128"/>
              </a:rPr>
              <a:t>かつ最終未通知有無確認結果テーブルに患者</a:t>
            </a:r>
            <a:r>
              <a:rPr lang="en-US" altLang="ja-JP" sz="1200" dirty="0">
                <a:solidFill>
                  <a:schemeClr val="tx1"/>
                </a:solidFill>
                <a:latin typeface="Meiryo UI" panose="020B0604030504040204" pitchFamily="50" charset="-128"/>
                <a:ea typeface="Meiryo UI" panose="020B0604030504040204" pitchFamily="50" charset="-128"/>
              </a:rPr>
              <a:t>ID</a:t>
            </a:r>
            <a:r>
              <a:rPr lang="ja-JP" altLang="en-US" sz="1200" dirty="0">
                <a:solidFill>
                  <a:schemeClr val="tx1"/>
                </a:solidFill>
                <a:latin typeface="Meiryo UI" panose="020B0604030504040204" pitchFamily="50" charset="-128"/>
                <a:ea typeface="Meiryo UI" panose="020B0604030504040204" pitchFamily="50" charset="-128"/>
              </a:rPr>
              <a:t>が存在しないレコード</a:t>
            </a:r>
            <a:r>
              <a:rPr lang="ja-JP" altLang="en-US" sz="1200" dirty="0" smtClean="0">
                <a:solidFill>
                  <a:schemeClr val="tx1"/>
                </a:solidFill>
                <a:latin typeface="Meiryo UI" panose="020B0604030504040204" pitchFamily="50" charset="-128"/>
                <a:ea typeface="Meiryo UI" panose="020B0604030504040204" pitchFamily="50" charset="-128"/>
              </a:rPr>
              <a:t>は未通知患者</a:t>
            </a:r>
            <a:r>
              <a:rPr lang="ja-JP" altLang="en-US" sz="1200" dirty="0">
                <a:solidFill>
                  <a:schemeClr val="tx1"/>
                </a:solidFill>
                <a:latin typeface="Meiryo UI" panose="020B0604030504040204" pitchFamily="50" charset="-128"/>
                <a:ea typeface="Meiryo UI" panose="020B0604030504040204" pitchFamily="50" charset="-128"/>
              </a:rPr>
              <a:t>として</a:t>
            </a:r>
            <a:r>
              <a:rPr lang="ja-JP" altLang="en-US" sz="1200" dirty="0" smtClean="0">
                <a:solidFill>
                  <a:schemeClr val="tx1"/>
                </a:solidFill>
                <a:latin typeface="Meiryo UI" panose="020B0604030504040204" pitchFamily="50" charset="-128"/>
                <a:ea typeface="Meiryo UI" panose="020B0604030504040204" pitchFamily="50" charset="-128"/>
              </a:rPr>
              <a:t>、ステータスを取込対象外に更新する。</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34" name="フローチャート: 磁気ディスク 33"/>
          <p:cNvSpPr/>
          <p:nvPr/>
        </p:nvSpPr>
        <p:spPr>
          <a:xfrm>
            <a:off x="2470108" y="3822918"/>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個別取込結果</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削除対象</a:t>
            </a:r>
            <a:endParaRPr kumimoji="1" lang="ja-JP" altLang="en-US" sz="1400" b="1" dirty="0">
              <a:solidFill>
                <a:schemeClr val="tx2">
                  <a:lumMod val="75000"/>
                  <a:lumOff val="25000"/>
                </a:schemeClr>
              </a:solidFill>
            </a:endParaRPr>
          </a:p>
        </p:txBody>
      </p:sp>
      <p:grpSp>
        <p:nvGrpSpPr>
          <p:cNvPr id="108" name="グループ化 107"/>
          <p:cNvGrpSpPr/>
          <p:nvPr/>
        </p:nvGrpSpPr>
        <p:grpSpPr>
          <a:xfrm>
            <a:off x="373343" y="4770824"/>
            <a:ext cx="945450" cy="1519608"/>
            <a:chOff x="8168455" y="4168700"/>
            <a:chExt cx="945450" cy="1519608"/>
          </a:xfrm>
        </p:grpSpPr>
        <p:sp>
          <p:nvSpPr>
            <p:cNvPr id="109" name="フローチャート: 磁気ディスク 10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10" name="正方形/長方形 10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11" name="フローチャート: 磁気ディスク 11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112" name="テキスト ボックス 111"/>
          <p:cNvSpPr txBox="1"/>
          <p:nvPr/>
        </p:nvSpPr>
        <p:spPr>
          <a:xfrm>
            <a:off x="1978497" y="311589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4-2:MML</a:t>
            </a:r>
            <a:r>
              <a:rPr lang="ja-JP" altLang="en-US" sz="1050" kern="0" dirty="0" smtClean="0">
                <a:solidFill>
                  <a:srgbClr val="404040"/>
                </a:solidFill>
                <a:latin typeface="Meiryo UI" panose="020B0604030504040204" pitchFamily="50" charset="-128"/>
                <a:ea typeface="Meiryo UI" panose="020B0604030504040204" pitchFamily="50" charset="-128"/>
              </a:rPr>
              <a:t>個別取込結果</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削除対象抽出</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抽出時にオプトアウト対象患者を含む</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113" name="線吹き出し 1 (枠付き) 112"/>
          <p:cNvSpPr/>
          <p:nvPr/>
        </p:nvSpPr>
        <p:spPr>
          <a:xfrm>
            <a:off x="164951" y="1871614"/>
            <a:ext cx="3455250" cy="777463"/>
          </a:xfrm>
          <a:prstGeom prst="borderCallout1">
            <a:avLst>
              <a:gd name="adj1" fmla="val 64939"/>
              <a:gd name="adj2" fmla="val 100490"/>
              <a:gd name="adj3" fmla="val 76807"/>
              <a:gd name="adj4" fmla="val 118856"/>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a:solidFill>
                  <a:schemeClr val="tx1"/>
                </a:solidFill>
                <a:latin typeface="Meiryo UI" panose="020B0604030504040204" pitchFamily="50" charset="-128"/>
                <a:ea typeface="Meiryo UI" panose="020B0604030504040204" pitchFamily="50" charset="-128"/>
              </a:rPr>
              <a:t>Zip</a:t>
            </a:r>
            <a:r>
              <a:rPr lang="ja-JP" altLang="en-US" sz="1200" dirty="0">
                <a:solidFill>
                  <a:schemeClr val="tx1"/>
                </a:solidFill>
                <a:latin typeface="Meiryo UI" panose="020B0604030504040204" pitchFamily="50" charset="-128"/>
                <a:ea typeface="Meiryo UI" panose="020B0604030504040204" pitchFamily="50" charset="-128"/>
              </a:rPr>
              <a:t>ファイル格納処理、</a:t>
            </a:r>
            <a:r>
              <a:rPr lang="en-US" altLang="ja-JP" sz="1200" dirty="0">
                <a:solidFill>
                  <a:schemeClr val="tx1"/>
                </a:solidFill>
                <a:latin typeface="Meiryo UI" panose="020B0604030504040204" pitchFamily="50" charset="-128"/>
                <a:ea typeface="Meiryo UI" panose="020B0604030504040204" pitchFamily="50" charset="-128"/>
              </a:rPr>
              <a:t>Zip</a:t>
            </a:r>
            <a:r>
              <a:rPr lang="ja-JP" altLang="en-US" sz="1200" dirty="0">
                <a:solidFill>
                  <a:schemeClr val="tx1"/>
                </a:solidFill>
                <a:latin typeface="Meiryo UI" panose="020B0604030504040204" pitchFamily="50" charset="-128"/>
                <a:ea typeface="Meiryo UI" panose="020B0604030504040204" pitchFamily="50" charset="-128"/>
              </a:rPr>
              <a:t>ファイル展開処理、</a:t>
            </a:r>
            <a:r>
              <a:rPr lang="en-US" altLang="ja-JP" sz="1200" dirty="0">
                <a:solidFill>
                  <a:schemeClr val="tx1"/>
                </a:solidFill>
                <a:latin typeface="Meiryo UI" panose="020B0604030504040204" pitchFamily="50" charset="-128"/>
                <a:ea typeface="Meiryo UI" panose="020B0604030504040204" pitchFamily="50" charset="-128"/>
              </a:rPr>
              <a:t>MML</a:t>
            </a:r>
            <a:r>
              <a:rPr lang="ja-JP" altLang="en-US" sz="1200" dirty="0">
                <a:solidFill>
                  <a:schemeClr val="tx1"/>
                </a:solidFill>
                <a:latin typeface="Meiryo UI" panose="020B0604030504040204" pitchFamily="50" charset="-128"/>
                <a:ea typeface="Meiryo UI" panose="020B0604030504040204" pitchFamily="50" charset="-128"/>
              </a:rPr>
              <a:t>ファイル一覧作成</a:t>
            </a:r>
            <a:r>
              <a:rPr lang="ja-JP" altLang="en-US" sz="1200" dirty="0" smtClean="0">
                <a:solidFill>
                  <a:schemeClr val="tx1"/>
                </a:solidFill>
                <a:latin typeface="Meiryo UI" panose="020B0604030504040204" pitchFamily="50" charset="-128"/>
                <a:ea typeface="Meiryo UI" panose="020B0604030504040204" pitchFamily="50" charset="-128"/>
              </a:rPr>
              <a:t>処理は</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個別取込管理テーブルが受託領域</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に変更される以外は従来通り。</a:t>
            </a:r>
            <a:endParaRPr lang="en-US" altLang="ja-JP" sz="1200" dirty="0" smtClean="0">
              <a:solidFill>
                <a:schemeClr val="tx1"/>
              </a:solidFill>
              <a:latin typeface="Meiryo UI" panose="020B0604030504040204" pitchFamily="50" charset="-128"/>
              <a:ea typeface="Meiryo UI" panose="020B0604030504040204" pitchFamily="50" charset="-128"/>
            </a:endParaRPr>
          </a:p>
        </p:txBody>
      </p:sp>
      <p:sp>
        <p:nvSpPr>
          <p:cNvPr id="114" name="テキスト ボックス 113"/>
          <p:cNvSpPr txBox="1"/>
          <p:nvPr/>
        </p:nvSpPr>
        <p:spPr>
          <a:xfrm>
            <a:off x="2910228" y="446290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4-4:MML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結果削除</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78" name="線吹き出し 1 (枠付き) 77"/>
          <p:cNvSpPr/>
          <p:nvPr/>
        </p:nvSpPr>
        <p:spPr>
          <a:xfrm>
            <a:off x="7216623" y="3865870"/>
            <a:ext cx="2597165" cy="2400889"/>
          </a:xfrm>
          <a:prstGeom prst="borderCallout1">
            <a:avLst>
              <a:gd name="adj1" fmla="val 13790"/>
              <a:gd name="adj2" fmla="val -1678"/>
              <a:gd name="adj3" fmla="val -7046"/>
              <a:gd name="adj4" fmla="val -5187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個別取込管理テーブルのステータスが未取込となっている</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ファイルを読み込み、</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個別取込結果テーブルへの取込対象データを作成する。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a:solidFill>
                  <a:schemeClr val="tx1"/>
                </a:solidFill>
                <a:latin typeface="Meiryo UI" panose="020B0604030504040204" pitchFamily="50" charset="-128"/>
                <a:ea typeface="Meiryo UI" panose="020B0604030504040204" pitchFamily="50" charset="-128"/>
              </a:rPr>
              <a:t>個別取込結果テーブルへの取込対象データ</a:t>
            </a:r>
            <a:r>
              <a:rPr lang="ja-JP" altLang="en-US" sz="1200" dirty="0" smtClean="0">
                <a:solidFill>
                  <a:schemeClr val="tx1"/>
                </a:solidFill>
                <a:latin typeface="Meiryo UI" panose="020B0604030504040204" pitchFamily="50" charset="-128"/>
                <a:ea typeface="Meiryo UI" panose="020B0604030504040204" pitchFamily="50" charset="-128"/>
              </a:rPr>
              <a:t>上に存在する全患者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最終未通知有無確認結果</a:t>
            </a: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断面</a:t>
            </a:r>
            <a:r>
              <a:rPr lang="en-US" altLang="ja-JP" sz="1200" dirty="0" smtClean="0">
                <a:solidFill>
                  <a:schemeClr val="tx1"/>
                </a:solidFill>
                <a:latin typeface="Meiryo UI" panose="020B0604030504040204" pitchFamily="50" charset="-128"/>
                <a:ea typeface="Meiryo UI" panose="020B0604030504040204" pitchFamily="50" charset="-128"/>
              </a:rPr>
              <a:t>)</a:t>
            </a:r>
          </a:p>
          <a:p>
            <a:r>
              <a:rPr lang="ja-JP" altLang="en-US" sz="1200" dirty="0" smtClean="0">
                <a:solidFill>
                  <a:schemeClr val="tx1"/>
                </a:solidFill>
                <a:latin typeface="Meiryo UI" panose="020B0604030504040204" pitchFamily="50" charset="-128"/>
                <a:ea typeface="Meiryo UI" panose="020B0604030504040204" pitchFamily="50" charset="-128"/>
              </a:rPr>
              <a:t>テーブルに登録されていることを確認する。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確認した</a:t>
            </a:r>
            <a:r>
              <a:rPr lang="ja-JP" altLang="en-US" sz="1200" dirty="0" smtClean="0">
                <a:solidFill>
                  <a:schemeClr val="tx1"/>
                </a:solidFill>
                <a:latin typeface="Meiryo UI" panose="020B0604030504040204" pitchFamily="50" charset="-128"/>
                <a:ea typeface="Meiryo UI" panose="020B0604030504040204" pitchFamily="50" charset="-128"/>
              </a:rPr>
              <a:t>結果を報告書にまとめ、</a:t>
            </a:r>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取込前確認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53" name="正方形/長方形 52"/>
          <p:cNvSpPr/>
          <p:nvPr/>
        </p:nvSpPr>
        <p:spPr>
          <a:xfrm>
            <a:off x="7453493" y="2376705"/>
            <a:ext cx="4114800" cy="1146875"/>
          </a:xfrm>
          <a:prstGeom prst="rect">
            <a:avLst/>
          </a:prstGeom>
          <a:solidFill>
            <a:schemeClr val="accent3"/>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ここの処理はテーブルイメージを参考につけて説明したほうが良い気がする。</a:t>
            </a:r>
            <a:endParaRPr kumimoji="1" lang="ja-JP" altLang="en-US" dirty="0"/>
          </a:p>
        </p:txBody>
      </p:sp>
    </p:spTree>
    <p:extLst>
      <p:ext uri="{BB962C8B-B14F-4D97-AF65-F5344CB8AC3E}">
        <p14:creationId xmlns:p14="http://schemas.microsoft.com/office/powerpoint/2010/main" val="867632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nvPr>
        </p:nvGraphicFramePr>
        <p:xfrm>
          <a:off x="296550" y="996152"/>
          <a:ext cx="9475604" cy="5420150"/>
        </p:xfrm>
        <a:graphic>
          <a:graphicData uri="http://schemas.openxmlformats.org/drawingml/2006/table">
            <a:tbl>
              <a:tblPr firstRow="1" bandRow="1">
                <a:tableStyleId>{5940675A-B579-460E-94D1-54222C63F5DA}</a:tableStyleId>
              </a:tblPr>
              <a:tblGrid>
                <a:gridCol w="1659471">
                  <a:extLst>
                    <a:ext uri="{9D8B030D-6E8A-4147-A177-3AD203B41FA5}">
                      <a16:colId xmlns:a16="http://schemas.microsoft.com/office/drawing/2014/main" val="2601570289"/>
                    </a:ext>
                  </a:extLst>
                </a:gridCol>
                <a:gridCol w="7816133">
                  <a:extLst>
                    <a:ext uri="{9D8B030D-6E8A-4147-A177-3AD203B41FA5}">
                      <a16:colId xmlns:a16="http://schemas.microsoft.com/office/drawing/2014/main" val="2278357493"/>
                    </a:ext>
                  </a:extLst>
                </a:gridCol>
              </a:tblGrid>
              <a:tr h="265525">
                <a:tc gridSpan="2">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利活用観点での機能</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403776297"/>
                  </a:ext>
                </a:extLst>
              </a:tr>
              <a:tr h="442542">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二次利用</a:t>
                      </a:r>
                      <a:r>
                        <a:rPr lang="en-US" altLang="ja-JP" sz="1200" b="1" kern="0" dirty="0" smtClean="0">
                          <a:solidFill>
                            <a:srgbClr val="404040"/>
                          </a:solidFill>
                          <a:latin typeface="Meiryo UI" panose="020B0604030504040204" pitchFamily="50" charset="-128"/>
                          <a:ea typeface="Meiryo UI" panose="020B0604030504040204" pitchFamily="50" charset="-128"/>
                        </a:rPr>
                        <a:t>DB(</a:t>
                      </a:r>
                      <a:r>
                        <a:rPr lang="ja-JP" altLang="en-US" sz="1200" b="1" kern="0" dirty="0" smtClean="0">
                          <a:solidFill>
                            <a:srgbClr val="404040"/>
                          </a:solidFill>
                          <a:latin typeface="Meiryo UI" panose="020B0604030504040204" pitchFamily="50" charset="-128"/>
                          <a:ea typeface="Meiryo UI" panose="020B0604030504040204" pitchFamily="50" charset="-128"/>
                        </a:rPr>
                        <a:t>断面</a:t>
                      </a:r>
                      <a:r>
                        <a:rPr lang="en-US" altLang="ja-JP" sz="1200" b="1" kern="0" dirty="0" smtClean="0">
                          <a:solidFill>
                            <a:srgbClr val="404040"/>
                          </a:solidFill>
                          <a:latin typeface="Meiryo UI" panose="020B0604030504040204" pitchFamily="50" charset="-128"/>
                          <a:ea typeface="Meiryo UI" panose="020B0604030504040204" pitchFamily="50" charset="-128"/>
                        </a:rPr>
                        <a:t>)</a:t>
                      </a:r>
                    </a:p>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作成処理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en-US" altLang="ja-JP" sz="1200" b="1" kern="0" dirty="0" smtClean="0">
                          <a:solidFill>
                            <a:srgbClr val="404040"/>
                          </a:solidFill>
                          <a:latin typeface="Meiryo UI" panose="020B0604030504040204" pitchFamily="50" charset="-128"/>
                          <a:ea typeface="Meiryo UI" panose="020B0604030504040204" pitchFamily="50" charset="-128"/>
                        </a:rPr>
                        <a:t>MML</a:t>
                      </a:r>
                      <a:r>
                        <a:rPr lang="ja-JP" altLang="en-US" sz="1200" b="1" kern="0" dirty="0" smtClean="0">
                          <a:solidFill>
                            <a:srgbClr val="404040"/>
                          </a:solidFill>
                          <a:latin typeface="Meiryo UI" panose="020B0604030504040204" pitchFamily="50" charset="-128"/>
                          <a:ea typeface="Meiryo UI" panose="020B0604030504040204" pitchFamily="50" charset="-128"/>
                        </a:rPr>
                        <a:t>個別取込処理</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19844006"/>
                  </a:ext>
                </a:extLst>
              </a:tr>
              <a:tr h="4688630">
                <a:tc gridSpan="2">
                  <a:txBody>
                    <a:bodyPr/>
                    <a:lstStyle/>
                    <a:p>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692651362"/>
                  </a:ext>
                </a:extLst>
              </a:tr>
            </a:tbl>
          </a:graphicData>
        </a:graphic>
      </p:graphicFrame>
      <p:cxnSp>
        <p:nvCxnSpPr>
          <p:cNvPr id="96" name="カギ線コネクタ 95"/>
          <p:cNvCxnSpPr>
            <a:stCxn id="134" idx="3"/>
            <a:endCxn id="44" idx="1"/>
          </p:cNvCxnSpPr>
          <p:nvPr/>
        </p:nvCxnSpPr>
        <p:spPr>
          <a:xfrm rot="16200000" flipH="1">
            <a:off x="2848054" y="2223163"/>
            <a:ext cx="1986082" cy="5271498"/>
          </a:xfrm>
          <a:prstGeom prst="bentConnector3">
            <a:avLst>
              <a:gd name="adj1" fmla="val 50000"/>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a:t>
            </a:r>
            <a:r>
              <a:rPr lang="ja-JP" altLang="en-US" sz="1800" b="1" dirty="0">
                <a:latin typeface="Meiryo UI" panose="020B0604030504040204" pitchFamily="50" charset="-128"/>
                <a:ea typeface="Meiryo UI" panose="020B0604030504040204" pitchFamily="50" charset="-128"/>
              </a:rPr>
              <a:t>のデータフロー　</a:t>
            </a:r>
            <a:r>
              <a:rPr lang="en-US" altLang="ja-JP" sz="1800" b="1" dirty="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a:t>
            </a:r>
            <a:r>
              <a:rPr lang="ja-JP" altLang="en-US" sz="1800" b="1" dirty="0">
                <a:latin typeface="Meiryo UI" panose="020B0604030504040204" pitchFamily="50" charset="-128"/>
                <a:ea typeface="Meiryo UI" panose="020B0604030504040204" pitchFamily="50" charset="-128"/>
              </a:rPr>
              <a:t>取込</a:t>
            </a:r>
            <a:r>
              <a:rPr lang="ja-JP" altLang="en-US" sz="1800" b="1" dirty="0" smtClean="0">
                <a:latin typeface="Meiryo UI" panose="020B0604030504040204" pitchFamily="50" charset="-128"/>
                <a:ea typeface="Meiryo UI" panose="020B0604030504040204" pitchFamily="50" charset="-128"/>
              </a:rPr>
              <a:t>処理（</a:t>
            </a:r>
            <a:r>
              <a:rPr lang="en-US" altLang="ja-JP" sz="1800" b="1" dirty="0" smtClean="0">
                <a:latin typeface="Meiryo UI" panose="020B0604030504040204" pitchFamily="50" charset="-128"/>
                <a:ea typeface="Meiryo UI" panose="020B0604030504040204" pitchFamily="50" charset="-128"/>
              </a:rPr>
              <a:t>2/2</a:t>
            </a:r>
            <a:r>
              <a:rPr lang="ja-JP" altLang="en-US" sz="1800" b="1" dirty="0" smtClean="0">
                <a:latin typeface="Meiryo UI" panose="020B0604030504040204" pitchFamily="50" charset="-128"/>
                <a:ea typeface="Meiryo UI" panose="020B0604030504040204" pitchFamily="50" charset="-128"/>
              </a:rPr>
              <a:t>）</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個別取込処理</a:t>
            </a:r>
            <a:r>
              <a:rPr lang="ja-JP" altLang="en-US" dirty="0">
                <a:latin typeface="Meiryo UI" panose="020B0604030504040204" pitchFamily="50" charset="-128"/>
                <a:ea typeface="Meiryo UI" panose="020B0604030504040204" pitchFamily="50" charset="-128"/>
              </a:rPr>
              <a:t>の妥当性確認に関するデータフローは以下の通り。</a:t>
            </a:r>
            <a:endParaRPr lang="en-US" altLang="ja-JP" dirty="0">
              <a:latin typeface="Meiryo UI" panose="020B0604030504040204" pitchFamily="50" charset="-128"/>
              <a:ea typeface="Meiryo UI" panose="020B0604030504040204" pitchFamily="50" charset="-128"/>
            </a:endParaRPr>
          </a:p>
        </p:txBody>
      </p:sp>
      <p:cxnSp>
        <p:nvCxnSpPr>
          <p:cNvPr id="129" name="カギ線コネクタ 128"/>
          <p:cNvCxnSpPr>
            <a:stCxn id="134" idx="4"/>
            <a:endCxn id="36" idx="2"/>
          </p:cNvCxnSpPr>
          <p:nvPr/>
        </p:nvCxnSpPr>
        <p:spPr>
          <a:xfrm>
            <a:off x="1576430" y="3604769"/>
            <a:ext cx="2853193" cy="480879"/>
          </a:xfrm>
          <a:prstGeom prst="bentConnector3">
            <a:avLst>
              <a:gd name="adj1" fmla="val 88458"/>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34" name="フローチャート: 磁気ディスク 133"/>
          <p:cNvSpPr/>
          <p:nvPr/>
        </p:nvSpPr>
        <p:spPr>
          <a:xfrm>
            <a:off x="834262" y="3343667"/>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確認結果</a:t>
            </a:r>
            <a:endParaRPr lang="en-US" altLang="zh-TW" sz="1200" b="1" dirty="0" smtClean="0">
              <a:solidFill>
                <a:schemeClr val="tx2">
                  <a:lumMod val="75000"/>
                  <a:lumOff val="25000"/>
                </a:schemeClr>
              </a:solidFill>
            </a:endParaRPr>
          </a:p>
          <a:p>
            <a:pPr algn="ctr"/>
            <a:r>
              <a:rPr kumimoji="1" lang="en-US" altLang="ja-JP" sz="1200" b="1" dirty="0" smtClean="0">
                <a:solidFill>
                  <a:schemeClr val="tx2">
                    <a:lumMod val="75000"/>
                    <a:lumOff val="25000"/>
                  </a:schemeClr>
                </a:solidFill>
              </a:rPr>
              <a:t>(</a:t>
            </a:r>
            <a:r>
              <a:rPr kumimoji="1" lang="ja-JP" altLang="en-US" sz="1200" b="1" dirty="0" smtClean="0">
                <a:solidFill>
                  <a:schemeClr val="tx2">
                    <a:lumMod val="75000"/>
                    <a:lumOff val="25000"/>
                  </a:schemeClr>
                </a:solidFill>
              </a:rPr>
              <a:t>断面</a:t>
            </a:r>
            <a:r>
              <a:rPr kumimoji="1" lang="en-US" altLang="ja-JP" sz="1200" b="1" dirty="0" smtClean="0">
                <a:solidFill>
                  <a:schemeClr val="tx2">
                    <a:lumMod val="75000"/>
                    <a:lumOff val="25000"/>
                  </a:schemeClr>
                </a:solidFill>
              </a:rPr>
              <a:t>)</a:t>
            </a:r>
            <a:endParaRPr kumimoji="1" lang="ja-JP" altLang="en-US" sz="1400" b="1" dirty="0">
              <a:solidFill>
                <a:schemeClr val="tx2">
                  <a:lumMod val="75000"/>
                  <a:lumOff val="25000"/>
                </a:schemeClr>
              </a:solidFill>
            </a:endParaRPr>
          </a:p>
        </p:txBody>
      </p:sp>
      <p:cxnSp>
        <p:nvCxnSpPr>
          <p:cNvPr id="145" name="直線コネクタ 144"/>
          <p:cNvCxnSpPr/>
          <p:nvPr/>
        </p:nvCxnSpPr>
        <p:spPr>
          <a:xfrm>
            <a:off x="1952708" y="1725433"/>
            <a:ext cx="0" cy="466741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4" name="線吹き出し 1 (枠付き) 83"/>
          <p:cNvSpPr/>
          <p:nvPr/>
        </p:nvSpPr>
        <p:spPr>
          <a:xfrm>
            <a:off x="6819811" y="3561120"/>
            <a:ext cx="2993979" cy="2163339"/>
          </a:xfrm>
          <a:prstGeom prst="borderCallout1">
            <a:avLst>
              <a:gd name="adj1" fmla="val 84643"/>
              <a:gd name="adj2" fmla="val -781"/>
              <a:gd name="adj3" fmla="val 101979"/>
              <a:gd name="adj4" fmla="val -21530"/>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個別取込結果テーブル上に存在する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をエクスポートし、</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個別取込結果最終未通知有無</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確認結果テーブルに反映する。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個別取込結果最終未通知有無</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確認結果テーブル上に存在する全患者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最終未通知有無確認結果</a:t>
            </a: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断面</a:t>
            </a:r>
            <a:r>
              <a:rPr lang="en-US" altLang="ja-JP" sz="1200" dirty="0" smtClean="0">
                <a:solidFill>
                  <a:schemeClr val="tx1"/>
                </a:solidFill>
                <a:latin typeface="Meiryo UI" panose="020B0604030504040204" pitchFamily="50" charset="-128"/>
                <a:ea typeface="Meiryo UI" panose="020B0604030504040204" pitchFamily="50" charset="-128"/>
              </a:rPr>
              <a:t>)</a:t>
            </a:r>
            <a:r>
              <a:rPr lang="ja-JP" altLang="en-US" sz="1200" dirty="0" smtClean="0">
                <a:solidFill>
                  <a:schemeClr val="tx1"/>
                </a:solidFill>
                <a:latin typeface="Meiryo UI" panose="020B0604030504040204" pitchFamily="50" charset="-128"/>
                <a:ea typeface="Meiryo UI" panose="020B0604030504040204" pitchFamily="50" charset="-128"/>
              </a:rPr>
              <a:t>テーブルに</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登録されていることを確認し、</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確認した結果を報告書にまとめ、</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en-US" altLang="ja-JP" sz="1200" dirty="0" smtClean="0">
                <a:solidFill>
                  <a:schemeClr val="tx1"/>
                </a:solidFill>
                <a:latin typeface="Meiryo UI" panose="020B0604030504040204" pitchFamily="50" charset="-128"/>
                <a:ea typeface="Meiryo UI" panose="020B0604030504040204" pitchFamily="50" charset="-128"/>
              </a:rPr>
              <a:t>LDI</a:t>
            </a:r>
            <a:r>
              <a:rPr lang="ja-JP" altLang="en-US" sz="1200" dirty="0" smtClean="0">
                <a:solidFill>
                  <a:schemeClr val="tx1"/>
                </a:solidFill>
                <a:latin typeface="Meiryo UI" panose="020B0604030504040204" pitchFamily="50" charset="-128"/>
                <a:ea typeface="Meiryo UI" panose="020B0604030504040204" pitchFamily="50" charset="-128"/>
              </a:rPr>
              <a:t>様に承認をいただく。</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取込後確認</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30" name="フローチャート: 磁気ディスク 29"/>
          <p:cNvSpPr/>
          <p:nvPr/>
        </p:nvSpPr>
        <p:spPr>
          <a:xfrm>
            <a:off x="3785832" y="2627789"/>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個別取込管理</a:t>
            </a:r>
            <a:endParaRPr kumimoji="1" lang="en-US" altLang="ja-JP" sz="1100" b="1" dirty="0" smtClean="0">
              <a:solidFill>
                <a:schemeClr val="tx2">
                  <a:lumMod val="75000"/>
                  <a:lumOff val="25000"/>
                </a:schemeClr>
              </a:solidFill>
            </a:endParaRPr>
          </a:p>
        </p:txBody>
      </p:sp>
      <p:sp>
        <p:nvSpPr>
          <p:cNvPr id="31" name="フローチャート: 磁気ディスク 30"/>
          <p:cNvSpPr/>
          <p:nvPr/>
        </p:nvSpPr>
        <p:spPr>
          <a:xfrm>
            <a:off x="3785264" y="1808581"/>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NAS</a:t>
            </a:r>
            <a:endParaRPr kumimoji="1" lang="ja-JP" altLang="en-US" sz="1400" b="1" dirty="0">
              <a:solidFill>
                <a:schemeClr val="tx2">
                  <a:lumMod val="75000"/>
                  <a:lumOff val="25000"/>
                </a:schemeClr>
              </a:solidFill>
            </a:endParaRPr>
          </a:p>
        </p:txBody>
      </p:sp>
      <p:cxnSp>
        <p:nvCxnSpPr>
          <p:cNvPr id="32" name="カギ線コネクタ 76"/>
          <p:cNvCxnSpPr>
            <a:stCxn id="31" idx="3"/>
            <a:endCxn id="30" idx="1"/>
          </p:cNvCxnSpPr>
          <p:nvPr/>
        </p:nvCxnSpPr>
        <p:spPr>
          <a:xfrm>
            <a:off x="4156348" y="2330785"/>
            <a:ext cx="284" cy="297004"/>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4295495" y="231308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4-1:Zip</a:t>
            </a:r>
            <a:r>
              <a:rPr lang="ja-JP" altLang="en-US" sz="1050" kern="0" dirty="0">
                <a:solidFill>
                  <a:srgbClr val="404040"/>
                </a:solidFill>
                <a:latin typeface="Meiryo UI" panose="020B0604030504040204" pitchFamily="50" charset="-128"/>
                <a:ea typeface="Meiryo UI" panose="020B0604030504040204" pitchFamily="50" charset="-128"/>
              </a:rPr>
              <a:t>ファイル格納処理</a:t>
            </a: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Zip</a:t>
            </a:r>
            <a:r>
              <a:rPr lang="ja-JP" altLang="en-US" sz="1050" kern="0" dirty="0">
                <a:solidFill>
                  <a:srgbClr val="404040"/>
                </a:solidFill>
                <a:latin typeface="Meiryo UI" panose="020B0604030504040204" pitchFamily="50" charset="-128"/>
                <a:ea typeface="Meiryo UI" panose="020B0604030504040204" pitchFamily="50" charset="-128"/>
              </a:rPr>
              <a:t>ファイル展開</a:t>
            </a:r>
            <a:r>
              <a:rPr lang="ja-JP" altLang="en-US" sz="1050" kern="0" dirty="0" smtClean="0">
                <a:solidFill>
                  <a:srgbClr val="404040"/>
                </a:solidFill>
                <a:latin typeface="Meiryo UI" panose="020B0604030504040204" pitchFamily="50" charset="-128"/>
                <a:ea typeface="Meiryo UI" panose="020B0604030504040204" pitchFamily="50" charset="-128"/>
              </a:rPr>
              <a:t>処理</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MML</a:t>
            </a:r>
            <a:r>
              <a:rPr lang="ja-JP" altLang="en-US" sz="1050" kern="0" dirty="0">
                <a:solidFill>
                  <a:srgbClr val="404040"/>
                </a:solidFill>
                <a:latin typeface="Meiryo UI" panose="020B0604030504040204" pitchFamily="50" charset="-128"/>
                <a:ea typeface="Meiryo UI" panose="020B0604030504040204" pitchFamily="50" charset="-128"/>
              </a:rPr>
              <a:t>ファイル一覧作成処理</a:t>
            </a:r>
          </a:p>
        </p:txBody>
      </p:sp>
      <p:cxnSp>
        <p:nvCxnSpPr>
          <p:cNvPr id="35" name="カギ線コネクタ 34"/>
          <p:cNvCxnSpPr>
            <a:stCxn id="30" idx="3"/>
            <a:endCxn id="34" idx="1"/>
          </p:cNvCxnSpPr>
          <p:nvPr/>
        </p:nvCxnSpPr>
        <p:spPr>
          <a:xfrm rot="5400000">
            <a:off x="3162348" y="2828633"/>
            <a:ext cx="673129" cy="1315440"/>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フローチャート: 磁気ディスク 35"/>
          <p:cNvSpPr/>
          <p:nvPr/>
        </p:nvSpPr>
        <p:spPr>
          <a:xfrm>
            <a:off x="4429623" y="3824546"/>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個別取込結果</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取込前確認</a:t>
            </a:r>
            <a:r>
              <a:rPr lang="en-US" altLang="ja-JP" sz="1200" b="1" dirty="0" smtClean="0">
                <a:solidFill>
                  <a:schemeClr val="tx2">
                    <a:lumMod val="75000"/>
                    <a:lumOff val="25000"/>
                  </a:schemeClr>
                </a:solidFill>
              </a:rPr>
              <a:t>DB</a:t>
            </a:r>
            <a:endParaRPr kumimoji="1" lang="ja-JP" altLang="en-US" sz="1400" b="1" dirty="0">
              <a:solidFill>
                <a:schemeClr val="tx2">
                  <a:lumMod val="75000"/>
                  <a:lumOff val="25000"/>
                </a:schemeClr>
              </a:solidFill>
            </a:endParaRPr>
          </a:p>
        </p:txBody>
      </p:sp>
      <p:cxnSp>
        <p:nvCxnSpPr>
          <p:cNvPr id="37" name="カギ線コネクタ 36"/>
          <p:cNvCxnSpPr>
            <a:stCxn id="30" idx="3"/>
            <a:endCxn id="36" idx="1"/>
          </p:cNvCxnSpPr>
          <p:nvPr/>
        </p:nvCxnSpPr>
        <p:spPr>
          <a:xfrm rot="16200000" flipH="1">
            <a:off x="4141291" y="3165129"/>
            <a:ext cx="674757" cy="644075"/>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4832223" y="3255487"/>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4-3:MML</a:t>
            </a:r>
            <a:r>
              <a:rPr lang="ja-JP" altLang="en-US" sz="1050" kern="0" dirty="0" smtClean="0">
                <a:solidFill>
                  <a:srgbClr val="404040"/>
                </a:solidFill>
                <a:latin typeface="Meiryo UI" panose="020B0604030504040204" pitchFamily="50" charset="-128"/>
                <a:ea typeface="Meiryo UI" panose="020B0604030504040204" pitchFamily="50" charset="-128"/>
              </a:rPr>
              <a:t>個別取込</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結果取込前確認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cxnSp>
        <p:nvCxnSpPr>
          <p:cNvPr id="40" name="カギ線コネクタ 39"/>
          <p:cNvCxnSpPr>
            <a:stCxn id="36" idx="3"/>
            <a:endCxn id="46" idx="1"/>
          </p:cNvCxnSpPr>
          <p:nvPr/>
        </p:nvCxnSpPr>
        <p:spPr>
          <a:xfrm rot="5400000">
            <a:off x="3503242" y="4554487"/>
            <a:ext cx="1505202" cy="1089729"/>
          </a:xfrm>
          <a:prstGeom prst="bentConnector3">
            <a:avLst>
              <a:gd name="adj1" fmla="val 8645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カギ線コネクタ 40"/>
          <p:cNvCxnSpPr>
            <a:stCxn id="34" idx="3"/>
            <a:endCxn id="46" idx="1"/>
          </p:cNvCxnSpPr>
          <p:nvPr/>
        </p:nvCxnSpPr>
        <p:spPr>
          <a:xfrm rot="16200000" flipH="1">
            <a:off x="2522670" y="4663644"/>
            <a:ext cx="1506830" cy="869786"/>
          </a:xfrm>
          <a:prstGeom prst="bentConnector3">
            <a:avLst>
              <a:gd name="adj1" fmla="val 87466"/>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p:cNvSpPr txBox="1"/>
          <p:nvPr/>
        </p:nvSpPr>
        <p:spPr>
          <a:xfrm>
            <a:off x="4032064" y="5602096"/>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4-6:MML</a:t>
            </a:r>
            <a:r>
              <a:rPr lang="ja-JP" altLang="en-US" sz="1050" kern="0" dirty="0" smtClean="0">
                <a:solidFill>
                  <a:srgbClr val="404040"/>
                </a:solidFill>
                <a:latin typeface="Meiryo UI" panose="020B0604030504040204" pitchFamily="50" charset="-128"/>
                <a:ea typeface="Meiryo UI" panose="020B0604030504040204" pitchFamily="50" charset="-128"/>
              </a:rPr>
              <a:t>個別取込結果取込後確認</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44" name="フローチャート: 磁気ディスク 43"/>
          <p:cNvSpPr/>
          <p:nvPr/>
        </p:nvSpPr>
        <p:spPr>
          <a:xfrm>
            <a:off x="6105760" y="5851953"/>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個別取込結果</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最終</a:t>
            </a:r>
            <a:r>
              <a:rPr lang="zh-TW" altLang="en-US" sz="1200" b="1" dirty="0" smtClean="0">
                <a:solidFill>
                  <a:schemeClr val="tx2">
                    <a:lumMod val="75000"/>
                    <a:lumOff val="25000"/>
                  </a:schemeClr>
                </a:solidFill>
              </a:rPr>
              <a:t>未通知有無</a:t>
            </a:r>
            <a:endParaRPr lang="en-US" altLang="zh-TW" sz="1200" b="1" dirty="0" smtClean="0">
              <a:solidFill>
                <a:schemeClr val="tx2">
                  <a:lumMod val="75000"/>
                  <a:lumOff val="25000"/>
                </a:schemeClr>
              </a:solidFill>
            </a:endParaRPr>
          </a:p>
          <a:p>
            <a:pPr algn="ctr"/>
            <a:r>
              <a:rPr lang="zh-TW" altLang="en-US" sz="1200" b="1" dirty="0" smtClean="0">
                <a:solidFill>
                  <a:schemeClr val="tx2">
                    <a:lumMod val="75000"/>
                    <a:lumOff val="25000"/>
                  </a:schemeClr>
                </a:solidFill>
              </a:rPr>
              <a:t>確認</a:t>
            </a:r>
            <a:r>
              <a:rPr lang="zh-TW" altLang="en-US" sz="1200" b="1" dirty="0">
                <a:solidFill>
                  <a:schemeClr val="tx2">
                    <a:lumMod val="75000"/>
                    <a:lumOff val="25000"/>
                  </a:schemeClr>
                </a:solidFill>
              </a:rPr>
              <a:t>結果</a:t>
            </a:r>
            <a:endParaRPr kumimoji="1" lang="ja-JP" altLang="en-US" sz="1400" b="1" dirty="0">
              <a:solidFill>
                <a:schemeClr val="tx2">
                  <a:lumMod val="75000"/>
                  <a:lumOff val="25000"/>
                </a:schemeClr>
              </a:solidFill>
            </a:endParaRPr>
          </a:p>
        </p:txBody>
      </p:sp>
      <p:cxnSp>
        <p:nvCxnSpPr>
          <p:cNvPr id="45" name="カギ線コネクタ 76"/>
          <p:cNvCxnSpPr>
            <a:stCxn id="46" idx="4"/>
            <a:endCxn id="44" idx="2"/>
          </p:cNvCxnSpPr>
          <p:nvPr/>
        </p:nvCxnSpPr>
        <p:spPr>
          <a:xfrm>
            <a:off x="4082062" y="6113054"/>
            <a:ext cx="2023698" cy="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フローチャート: 磁気ディスク 45"/>
          <p:cNvSpPr/>
          <p:nvPr/>
        </p:nvSpPr>
        <p:spPr>
          <a:xfrm>
            <a:off x="3339894" y="585195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en-US" altLang="ja-JP" sz="1100" b="1" dirty="0" smtClean="0">
              <a:solidFill>
                <a:schemeClr val="tx2">
                  <a:lumMod val="75000"/>
                  <a:lumOff val="25000"/>
                </a:schemeClr>
              </a:solidFill>
            </a:endParaRPr>
          </a:p>
        </p:txBody>
      </p:sp>
      <p:cxnSp>
        <p:nvCxnSpPr>
          <p:cNvPr id="47" name="直線矢印コネクタ 46"/>
          <p:cNvCxnSpPr>
            <a:stCxn id="44" idx="4"/>
            <a:endCxn id="48" idx="2"/>
          </p:cNvCxnSpPr>
          <p:nvPr/>
        </p:nvCxnSpPr>
        <p:spPr>
          <a:xfrm>
            <a:off x="6847928" y="6113055"/>
            <a:ext cx="479564" cy="10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フローチャート: データ 47"/>
          <p:cNvSpPr/>
          <p:nvPr/>
        </p:nvSpPr>
        <p:spPr>
          <a:xfrm>
            <a:off x="7209486" y="5852156"/>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最終未通知有無</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確認結果報告書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cxnSp>
        <p:nvCxnSpPr>
          <p:cNvPr id="50" name="直線矢印コネクタ 49"/>
          <p:cNvCxnSpPr>
            <a:stCxn id="36" idx="4"/>
            <a:endCxn id="51" idx="2"/>
          </p:cNvCxnSpPr>
          <p:nvPr/>
        </p:nvCxnSpPr>
        <p:spPr>
          <a:xfrm>
            <a:off x="5171791" y="4085648"/>
            <a:ext cx="485758" cy="9171"/>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1" name="フローチャート: データ 50"/>
          <p:cNvSpPr/>
          <p:nvPr/>
        </p:nvSpPr>
        <p:spPr>
          <a:xfrm>
            <a:off x="5539543" y="3833819"/>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rgbClr val="FF0000"/>
                </a:solidFill>
                <a:latin typeface="Meiryo UI" panose="020B0604030504040204" pitchFamily="50" charset="-128"/>
                <a:ea typeface="Meiryo UI" panose="020B0604030504040204" pitchFamily="50" charset="-128"/>
              </a:rPr>
              <a:t>MML</a:t>
            </a:r>
            <a:r>
              <a:rPr lang="ja-JP" altLang="en-US" sz="881" b="1" dirty="0" smtClean="0">
                <a:solidFill>
                  <a:srgbClr val="FF0000"/>
                </a:solidFill>
                <a:latin typeface="Meiryo UI" panose="020B0604030504040204" pitchFamily="50" charset="-128"/>
                <a:ea typeface="Meiryo UI" panose="020B0604030504040204" pitchFamily="50" charset="-128"/>
              </a:rPr>
              <a:t>個別取込結果</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未通知有無</a:t>
            </a:r>
            <a:endParaRPr lang="en-US" altLang="ja-JP" sz="881" b="1" dirty="0" smtClean="0">
              <a:solidFill>
                <a:srgbClr val="FF0000"/>
              </a:solidFill>
              <a:latin typeface="Meiryo UI" panose="020B0604030504040204" pitchFamily="50" charset="-128"/>
              <a:ea typeface="Meiryo UI" panose="020B0604030504040204" pitchFamily="50" charset="-128"/>
            </a:endParaRPr>
          </a:p>
          <a:p>
            <a:pPr algn="ctr"/>
            <a:r>
              <a:rPr lang="ja-JP" altLang="en-US" sz="881" b="1" dirty="0" smtClean="0">
                <a:solidFill>
                  <a:srgbClr val="FF0000"/>
                </a:solidFill>
                <a:latin typeface="Meiryo UI" panose="020B0604030504040204" pitchFamily="50" charset="-128"/>
                <a:ea typeface="Meiryo UI" panose="020B0604030504040204" pitchFamily="50" charset="-128"/>
              </a:rPr>
              <a:t>確認結果報告書</a:t>
            </a:r>
            <a:endParaRPr lang="ja-JP" altLang="en-US" sz="881" b="1" dirty="0">
              <a:solidFill>
                <a:srgbClr val="FF0000"/>
              </a:solidFill>
              <a:latin typeface="Meiryo UI" panose="020B0604030504040204" pitchFamily="50" charset="-128"/>
              <a:ea typeface="Meiryo UI" panose="020B0604030504040204" pitchFamily="50" charset="-128"/>
            </a:endParaRPr>
          </a:p>
        </p:txBody>
      </p:sp>
      <p:cxnSp>
        <p:nvCxnSpPr>
          <p:cNvPr id="57" name="カギ線コネクタ 56"/>
          <p:cNvCxnSpPr>
            <a:stCxn id="134" idx="4"/>
            <a:endCxn id="34" idx="2"/>
          </p:cNvCxnSpPr>
          <p:nvPr/>
        </p:nvCxnSpPr>
        <p:spPr>
          <a:xfrm>
            <a:off x="1576430" y="3604769"/>
            <a:ext cx="893678" cy="479251"/>
          </a:xfrm>
          <a:prstGeom prst="bentConnector3">
            <a:avLst>
              <a:gd name="adj1" fmla="val 34875"/>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8" name="フローチャート: データ 67"/>
          <p:cNvSpPr/>
          <p:nvPr/>
        </p:nvSpPr>
        <p:spPr>
          <a:xfrm>
            <a:off x="4491842" y="5850453"/>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個別取込結果</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（全患者</a:t>
            </a:r>
            <a:r>
              <a:rPr lang="en-US" altLang="ja-JP" sz="881" b="1" dirty="0" smtClean="0">
                <a:solidFill>
                  <a:schemeClr val="tx1"/>
                </a:solidFill>
                <a:latin typeface="Meiryo UI" panose="020B0604030504040204" pitchFamily="50" charset="-128"/>
                <a:ea typeface="Meiryo UI" panose="020B0604030504040204" pitchFamily="50" charset="-128"/>
              </a:rPr>
              <a:t>ID</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75" name="フローチャート: データ 74"/>
          <p:cNvSpPr/>
          <p:nvPr/>
        </p:nvSpPr>
        <p:spPr>
          <a:xfrm>
            <a:off x="2474948" y="5070795"/>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個別取込結果</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削除対象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zip_no</a:t>
            </a:r>
            <a:r>
              <a:rPr lang="ja-JP" altLang="en-US" sz="881" b="1" dirty="0" smtClean="0">
                <a:solidFill>
                  <a:schemeClr val="tx1"/>
                </a:solidFill>
                <a:latin typeface="Meiryo UI" panose="020B0604030504040204" pitchFamily="50" charset="-128"/>
                <a:ea typeface="Meiryo UI" panose="020B0604030504040204" pitchFamily="50" charset="-128"/>
              </a:rPr>
              <a:t>、</a:t>
            </a:r>
            <a:r>
              <a:rPr lang="en-US" altLang="ja-JP" sz="881" b="1" dirty="0" smtClean="0">
                <a:solidFill>
                  <a:schemeClr val="tx1"/>
                </a:solidFill>
                <a:latin typeface="Meiryo UI" panose="020B0604030504040204" pitchFamily="50" charset="-128"/>
                <a:ea typeface="Meiryo UI" panose="020B0604030504040204" pitchFamily="50" charset="-128"/>
              </a:rPr>
              <a:t>file_no</a:t>
            </a:r>
            <a:r>
              <a:rPr lang="ja-JP" altLang="en-US" sz="881" b="1" dirty="0" smtClean="0">
                <a:solidFill>
                  <a:schemeClr val="tx1"/>
                </a:solidFill>
                <a:latin typeface="Meiryo UI" panose="020B0604030504040204" pitchFamily="50" charset="-128"/>
                <a:ea typeface="Meiryo UI" panose="020B0604030504040204" pitchFamily="50" charset="-128"/>
              </a:rPr>
              <a:t>）</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sp>
        <p:nvSpPr>
          <p:cNvPr id="81" name="フローチャート: データ 80"/>
          <p:cNvSpPr/>
          <p:nvPr/>
        </p:nvSpPr>
        <p:spPr>
          <a:xfrm>
            <a:off x="4429623" y="5065827"/>
            <a:ext cx="1180057"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35249" rIns="0" bIns="0" rtlCol="0" anchor="ctr" anchorCtr="1"/>
          <a:lstStyle/>
          <a:p>
            <a:pPr algn="ctr"/>
            <a:r>
              <a:rPr lang="en-US" altLang="ja-JP" sz="881" b="1" dirty="0" smtClean="0">
                <a:solidFill>
                  <a:schemeClr val="tx1"/>
                </a:solidFill>
                <a:latin typeface="Meiryo UI" panose="020B0604030504040204" pitchFamily="50" charset="-128"/>
                <a:ea typeface="Meiryo UI" panose="020B0604030504040204" pitchFamily="50" charset="-128"/>
              </a:rPr>
              <a:t>MML</a:t>
            </a:r>
            <a:r>
              <a:rPr lang="ja-JP" altLang="en-US" sz="881" b="1" dirty="0" smtClean="0">
                <a:solidFill>
                  <a:schemeClr val="tx1"/>
                </a:solidFill>
                <a:latin typeface="Meiryo UI" panose="020B0604030504040204" pitchFamily="50" charset="-128"/>
                <a:ea typeface="Meiryo UI" panose="020B0604030504040204" pitchFamily="50" charset="-128"/>
              </a:rPr>
              <a:t>個別取込結果</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a:solidFill>
                  <a:schemeClr val="tx1"/>
                </a:solidFill>
                <a:latin typeface="Meiryo UI" panose="020B0604030504040204" pitchFamily="50" charset="-128"/>
                <a:ea typeface="Meiryo UI" panose="020B0604030504040204" pitchFamily="50" charset="-128"/>
              </a:rPr>
              <a:t>取込</a:t>
            </a:r>
            <a:r>
              <a:rPr lang="ja-JP" altLang="en-US" sz="881" b="1" dirty="0" smtClean="0">
                <a:solidFill>
                  <a:schemeClr val="tx1"/>
                </a:solidFill>
                <a:latin typeface="Meiryo UI" panose="020B0604030504040204" pitchFamily="50" charset="-128"/>
                <a:ea typeface="Meiryo UI" panose="020B0604030504040204" pitchFamily="50" charset="-128"/>
              </a:rPr>
              <a:t>対象</a:t>
            </a:r>
            <a:endParaRPr lang="en-US" altLang="ja-JP" sz="881" b="1" dirty="0" smtClean="0">
              <a:solidFill>
                <a:schemeClr val="tx1"/>
              </a:solidFill>
              <a:latin typeface="Meiryo UI" panose="020B0604030504040204" pitchFamily="50" charset="-128"/>
              <a:ea typeface="Meiryo UI" panose="020B0604030504040204" pitchFamily="50" charset="-128"/>
            </a:endParaRPr>
          </a:p>
          <a:p>
            <a:pPr algn="ctr"/>
            <a:r>
              <a:rPr lang="ja-JP" altLang="en-US" sz="881" b="1" dirty="0" smtClean="0">
                <a:solidFill>
                  <a:schemeClr val="tx1"/>
                </a:solidFill>
                <a:latin typeface="Meiryo UI" panose="020B0604030504040204" pitchFamily="50" charset="-128"/>
                <a:ea typeface="Meiryo UI" panose="020B0604030504040204" pitchFamily="50" charset="-128"/>
              </a:rPr>
              <a:t>（取込結果データ）</a:t>
            </a:r>
            <a:endParaRPr lang="en-US" altLang="ja-JP" sz="881" b="1" dirty="0" smtClean="0">
              <a:solidFill>
                <a:schemeClr val="tx1"/>
              </a:solidFill>
              <a:latin typeface="Meiryo UI" panose="020B0604030504040204" pitchFamily="50" charset="-128"/>
              <a:ea typeface="Meiryo UI" panose="020B0604030504040204" pitchFamily="50" charset="-128"/>
            </a:endParaRPr>
          </a:p>
        </p:txBody>
      </p:sp>
      <p:cxnSp>
        <p:nvCxnSpPr>
          <p:cNvPr id="83" name="カギ線コネクタ 82"/>
          <p:cNvCxnSpPr>
            <a:stCxn id="134" idx="4"/>
            <a:endCxn id="30" idx="2"/>
          </p:cNvCxnSpPr>
          <p:nvPr/>
        </p:nvCxnSpPr>
        <p:spPr>
          <a:xfrm flipV="1">
            <a:off x="1576430" y="2888789"/>
            <a:ext cx="2209402" cy="715980"/>
          </a:xfrm>
          <a:prstGeom prst="bentConnector3">
            <a:avLst>
              <a:gd name="adj1" fmla="val 14012"/>
            </a:avLst>
          </a:prstGeom>
          <a:ln w="19050">
            <a:solidFill>
              <a:srgbClr val="FF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34" name="フローチャート: 磁気ディスク 33"/>
          <p:cNvSpPr/>
          <p:nvPr/>
        </p:nvSpPr>
        <p:spPr>
          <a:xfrm>
            <a:off x="2470108" y="3822918"/>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1200" b="1" dirty="0" smtClean="0">
                <a:solidFill>
                  <a:schemeClr val="tx2">
                    <a:lumMod val="75000"/>
                    <a:lumOff val="25000"/>
                  </a:schemeClr>
                </a:solidFill>
              </a:rPr>
              <a:t>MML</a:t>
            </a:r>
            <a:r>
              <a:rPr lang="ja-JP" altLang="en-US" sz="1200" b="1" dirty="0" smtClean="0">
                <a:solidFill>
                  <a:schemeClr val="tx2">
                    <a:lumMod val="75000"/>
                    <a:lumOff val="25000"/>
                  </a:schemeClr>
                </a:solidFill>
              </a:rPr>
              <a:t>個別取込結果</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削除対象</a:t>
            </a:r>
            <a:endParaRPr kumimoji="1" lang="ja-JP" altLang="en-US" sz="1400" b="1" dirty="0">
              <a:solidFill>
                <a:schemeClr val="tx2">
                  <a:lumMod val="75000"/>
                  <a:lumOff val="25000"/>
                </a:schemeClr>
              </a:solidFill>
            </a:endParaRPr>
          </a:p>
        </p:txBody>
      </p:sp>
      <p:grpSp>
        <p:nvGrpSpPr>
          <p:cNvPr id="108" name="グループ化 107"/>
          <p:cNvGrpSpPr/>
          <p:nvPr/>
        </p:nvGrpSpPr>
        <p:grpSpPr>
          <a:xfrm>
            <a:off x="373343" y="4770824"/>
            <a:ext cx="945450" cy="1519608"/>
            <a:chOff x="8168455" y="4168700"/>
            <a:chExt cx="945450" cy="1519608"/>
          </a:xfrm>
        </p:grpSpPr>
        <p:sp>
          <p:nvSpPr>
            <p:cNvPr id="109" name="フローチャート: 磁気ディスク 108"/>
            <p:cNvSpPr/>
            <p:nvPr/>
          </p:nvSpPr>
          <p:spPr>
            <a:xfrm>
              <a:off x="8260678" y="447428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110" name="正方形/長方形 109">
              <a:extLst>
                <a:ext uri="{FF2B5EF4-FFF2-40B4-BE49-F238E27FC236}">
                  <a16:creationId xmlns:a16="http://schemas.microsoft.com/office/drawing/2014/main" id="{B63D4596-3D34-CF16-5DA8-EFDC1CCE79D0}"/>
                </a:ext>
              </a:extLst>
            </p:cNvPr>
            <p:cNvSpPr/>
            <p:nvPr/>
          </p:nvSpPr>
          <p:spPr>
            <a:xfrm>
              <a:off x="8168455" y="4168700"/>
              <a:ext cx="945450" cy="1519608"/>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111" name="フローチャート: 磁気ディスク 110"/>
            <p:cNvSpPr/>
            <p:nvPr/>
          </p:nvSpPr>
          <p:spPr>
            <a:xfrm>
              <a:off x="8260678" y="5093993"/>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sp>
        <p:nvSpPr>
          <p:cNvPr id="79" name="線吹き出し 1 (枠付き) 78"/>
          <p:cNvSpPr/>
          <p:nvPr/>
        </p:nvSpPr>
        <p:spPr>
          <a:xfrm>
            <a:off x="6819755" y="2022960"/>
            <a:ext cx="2985936" cy="967352"/>
          </a:xfrm>
          <a:prstGeom prst="borderCallout1">
            <a:avLst>
              <a:gd name="adj1" fmla="val 71026"/>
              <a:gd name="adj2" fmla="val -61"/>
              <a:gd name="adj3" fmla="val 248170"/>
              <a:gd name="adj4" fmla="val -59039"/>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取込前確認の結果承認後に実施</a:t>
            </a:r>
            <a:r>
              <a:rPr lang="ja-JP" altLang="en-US" sz="1200" dirty="0">
                <a:solidFill>
                  <a:schemeClr val="tx1"/>
                </a:solidFill>
                <a:latin typeface="Meiryo UI" panose="020B0604030504040204" pitchFamily="50" charset="-128"/>
                <a:ea typeface="Meiryo UI" panose="020B0604030504040204" pitchFamily="50" charset="-128"/>
              </a:rPr>
              <a:t>する</a:t>
            </a:r>
            <a:r>
              <a:rPr lang="ja-JP" altLang="en-US" sz="1200" dirty="0" smtClean="0">
                <a:solidFill>
                  <a:schemeClr val="tx1"/>
                </a:solidFill>
                <a:latin typeface="Meiryo UI" panose="020B0604030504040204" pitchFamily="50" charset="-128"/>
                <a:ea typeface="Meiryo UI" panose="020B0604030504040204" pitchFamily="50" charset="-128"/>
              </a:rPr>
              <a:t>。</a:t>
            </a:r>
            <a:endParaRPr lang="en-US" altLang="ja-JP" sz="1200" dirty="0" err="1">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認定領域の</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個別取込結果テーブルに</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取込対象データを反映する。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b="1" dirty="0">
                <a:solidFill>
                  <a:schemeClr val="tx1"/>
                </a:solidFill>
                <a:latin typeface="Meiryo UI" panose="020B0604030504040204" pitchFamily="50" charset="-128"/>
                <a:ea typeface="Meiryo UI" panose="020B0604030504040204" pitchFamily="50" charset="-128"/>
              </a:rPr>
              <a:t>⇒</a:t>
            </a:r>
            <a:r>
              <a:rPr lang="ja-JP" altLang="en-US" sz="1200" b="1" dirty="0" smtClean="0">
                <a:solidFill>
                  <a:schemeClr val="tx1"/>
                </a:solidFill>
                <a:latin typeface="Meiryo UI" panose="020B0604030504040204" pitchFamily="50" charset="-128"/>
                <a:ea typeface="Meiryo UI" panose="020B0604030504040204" pitchFamily="50" charset="-128"/>
              </a:rPr>
              <a:t>差分更新による反映</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4614021" y="446290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4-5:MML</a:t>
            </a:r>
            <a:r>
              <a:rPr lang="ja-JP" altLang="en-US" sz="1050" kern="0" dirty="0" smtClean="0">
                <a:solidFill>
                  <a:srgbClr val="404040"/>
                </a:solidFill>
                <a:latin typeface="Meiryo UI" panose="020B0604030504040204" pitchFamily="50" charset="-128"/>
                <a:ea typeface="Meiryo UI" panose="020B0604030504040204" pitchFamily="50" charset="-128"/>
              </a:rPr>
              <a:t>個別取込結果認定領域反映</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取込前確認の結果承認後に実施</a:t>
            </a:r>
            <a:endParaRPr lang="en-US" altLang="ja-JP" sz="1050" kern="0" dirty="0" smtClean="0">
              <a:solidFill>
                <a:srgbClr val="40404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1978497" y="3115899"/>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4-2:MML</a:t>
            </a:r>
            <a:r>
              <a:rPr lang="ja-JP" altLang="en-US" sz="1050" kern="0" dirty="0" smtClean="0">
                <a:solidFill>
                  <a:srgbClr val="404040"/>
                </a:solidFill>
                <a:latin typeface="Meiryo UI" panose="020B0604030504040204" pitchFamily="50" charset="-128"/>
                <a:ea typeface="Meiryo UI" panose="020B0604030504040204" pitchFamily="50" charset="-128"/>
              </a:rPr>
              <a:t>個別取込結果</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削除対象抽出</a:t>
            </a:r>
            <a:endParaRPr lang="en-US" altLang="ja-JP" sz="1050" kern="0" dirty="0" smtClean="0">
              <a:solidFill>
                <a:srgbClr val="404040"/>
              </a:solidFill>
              <a:latin typeface="Meiryo UI" panose="020B0604030504040204" pitchFamily="50" charset="-128"/>
              <a:ea typeface="Meiryo UI" panose="020B0604030504040204" pitchFamily="50" charset="-128"/>
            </a:endParaRPr>
          </a:p>
          <a:p>
            <a:pPr defTabSz="895327">
              <a:defRPr/>
            </a:pPr>
            <a:r>
              <a:rPr lang="ja-JP" altLang="en-US" sz="1050" kern="0" dirty="0">
                <a:solidFill>
                  <a:srgbClr val="404040"/>
                </a:solidFill>
                <a:latin typeface="Meiryo UI" panose="020B0604030504040204" pitchFamily="50" charset="-128"/>
                <a:ea typeface="Meiryo UI" panose="020B0604030504040204" pitchFamily="50" charset="-128"/>
              </a:rPr>
              <a:t>　</a:t>
            </a:r>
            <a:r>
              <a:rPr lang="ja-JP" altLang="en-US" sz="1050" kern="0" dirty="0" smtClean="0">
                <a:solidFill>
                  <a:srgbClr val="404040"/>
                </a:solidFill>
                <a:latin typeface="Meiryo UI" panose="020B0604030504040204" pitchFamily="50" charset="-128"/>
                <a:ea typeface="Meiryo UI" panose="020B0604030504040204" pitchFamily="50" charset="-128"/>
              </a:rPr>
              <a:t>　　</a:t>
            </a:r>
            <a:r>
              <a:rPr lang="en-US" altLang="ja-JP" sz="1050" kern="0" dirty="0" smtClean="0">
                <a:solidFill>
                  <a:srgbClr val="404040"/>
                </a:solidFill>
                <a:latin typeface="Meiryo UI" panose="020B0604030504040204" pitchFamily="50" charset="-128"/>
                <a:ea typeface="Meiryo UI" panose="020B0604030504040204" pitchFamily="50" charset="-128"/>
              </a:rPr>
              <a:t>※</a:t>
            </a:r>
            <a:r>
              <a:rPr lang="ja-JP" altLang="en-US" sz="1050" kern="0" dirty="0" smtClean="0">
                <a:solidFill>
                  <a:srgbClr val="404040"/>
                </a:solidFill>
                <a:latin typeface="Meiryo UI" panose="020B0604030504040204" pitchFamily="50" charset="-128"/>
                <a:ea typeface="Meiryo UI" panose="020B0604030504040204" pitchFamily="50" charset="-128"/>
              </a:rPr>
              <a:t>抽出時にオプトアウト対象患者を含む</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2474897" y="4462905"/>
            <a:ext cx="1028988" cy="269875"/>
          </a:xfrm>
          <a:prstGeom prst="rect">
            <a:avLst/>
          </a:prstGeom>
          <a:noFill/>
        </p:spPr>
        <p:txBody>
          <a:bodyPr wrap="none" lIns="0" rIns="0" rtlCol="0">
            <a:noAutofit/>
          </a:bodyPr>
          <a:lstStyle/>
          <a:p>
            <a:pPr defTabSz="895327">
              <a:defRPr/>
            </a:pPr>
            <a:r>
              <a:rPr lang="en-US" altLang="ja-JP" sz="1050" kern="0" dirty="0" smtClean="0">
                <a:solidFill>
                  <a:srgbClr val="404040"/>
                </a:solidFill>
                <a:latin typeface="Meiryo UI" panose="020B0604030504040204" pitchFamily="50" charset="-128"/>
                <a:ea typeface="Meiryo UI" panose="020B0604030504040204" pitchFamily="50" charset="-128"/>
              </a:rPr>
              <a:t>4-4:MML</a:t>
            </a:r>
            <a:r>
              <a:rPr lang="ja-JP" altLang="en-US" sz="1050" kern="0" dirty="0" smtClean="0">
                <a:solidFill>
                  <a:srgbClr val="404040"/>
                </a:solidFill>
                <a:latin typeface="Meiryo UI" panose="020B0604030504040204" pitchFamily="50" charset="-128"/>
                <a:ea typeface="Meiryo UI" panose="020B0604030504040204" pitchFamily="50" charset="-128"/>
              </a:rPr>
              <a:t>個別取込結果削除</a:t>
            </a:r>
            <a:endParaRPr lang="ja-JP" altLang="en-US" sz="1050" kern="0" dirty="0">
              <a:solidFill>
                <a:srgbClr val="404040"/>
              </a:solidFill>
              <a:latin typeface="Meiryo UI" panose="020B0604030504040204" pitchFamily="50" charset="-128"/>
              <a:ea typeface="Meiryo UI" panose="020B0604030504040204" pitchFamily="50" charset="-128"/>
            </a:endParaRPr>
          </a:p>
        </p:txBody>
      </p:sp>
      <p:sp>
        <p:nvSpPr>
          <p:cNvPr id="54" name="線吹き出し 1 (枠付き) 53"/>
          <p:cNvSpPr/>
          <p:nvPr/>
        </p:nvSpPr>
        <p:spPr>
          <a:xfrm>
            <a:off x="489070" y="2021443"/>
            <a:ext cx="2985936" cy="756441"/>
          </a:xfrm>
          <a:prstGeom prst="borderCallout1">
            <a:avLst>
              <a:gd name="adj1" fmla="val 103083"/>
              <a:gd name="adj2" fmla="val 36687"/>
              <a:gd name="adj3" fmla="val 336546"/>
              <a:gd name="adj4" fmla="val 6345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認定領域の</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個別取込結果テーブルから</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削除対象データを削除する。</a:t>
            </a:r>
            <a:endParaRPr lang="en-US" altLang="ja-JP" sz="1200" b="1"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chemeClr val="tx1"/>
                </a:solidFill>
                <a:latin typeface="Meiryo UI" panose="020B0604030504040204" pitchFamily="50" charset="-128"/>
                <a:ea typeface="Meiryo UI" panose="020B0604030504040204" pitchFamily="50" charset="-128"/>
              </a:rPr>
              <a:t>⇒差分更新による反映</a:t>
            </a:r>
            <a:endParaRPr lang="en-US" altLang="ja-JP" sz="1200" b="1" dirty="0" smtClean="0">
              <a:solidFill>
                <a:schemeClr val="tx1"/>
              </a:solidFill>
              <a:latin typeface="Meiryo UI" panose="020B0604030504040204" pitchFamily="50" charset="-128"/>
              <a:ea typeface="Meiryo UI" panose="020B0604030504040204" pitchFamily="50" charset="-128"/>
            </a:endParaRPr>
          </a:p>
        </p:txBody>
      </p:sp>
      <p:sp>
        <p:nvSpPr>
          <p:cNvPr id="55" name="正方形/長方形 54"/>
          <p:cNvSpPr/>
          <p:nvPr/>
        </p:nvSpPr>
        <p:spPr>
          <a:xfrm>
            <a:off x="5834714" y="2376705"/>
            <a:ext cx="5733579" cy="1146875"/>
          </a:xfrm>
          <a:prstGeom prst="rect">
            <a:avLst/>
          </a:prstGeom>
          <a:solidFill>
            <a:schemeClr val="accent3"/>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4-2</a:t>
            </a:r>
            <a:r>
              <a:rPr kumimoji="1" lang="ja-JP" altLang="en-US" dirty="0" smtClean="0"/>
              <a:t>の処理（既取込済データの削除）と</a:t>
            </a:r>
            <a:r>
              <a:rPr kumimoji="1" lang="en-US" altLang="ja-JP" dirty="0" smtClean="0"/>
              <a:t>4-3</a:t>
            </a:r>
            <a:r>
              <a:rPr kumimoji="1" lang="ja-JP" altLang="en-US" dirty="0" smtClean="0"/>
              <a:t>の処理（新規取込）は明確に分けて説明したほうがいいのでは？</a:t>
            </a:r>
            <a:endParaRPr kumimoji="1" lang="en-US" altLang="ja-JP" dirty="0" smtClean="0"/>
          </a:p>
          <a:p>
            <a:pPr algn="ctr"/>
            <a:r>
              <a:rPr lang="ja-JP" altLang="en-US" dirty="0"/>
              <a:t>ここ</a:t>
            </a:r>
            <a:r>
              <a:rPr lang="ja-JP" altLang="en-US" dirty="0" smtClean="0"/>
              <a:t>が</a:t>
            </a:r>
            <a:r>
              <a:rPr lang="en-US" altLang="ja-JP" dirty="0" smtClean="0"/>
              <a:t>4-6</a:t>
            </a:r>
            <a:r>
              <a:rPr lang="ja-JP" altLang="en-US" dirty="0" smtClean="0"/>
              <a:t>で合流するのもいまい</a:t>
            </a:r>
            <a:r>
              <a:rPr lang="ja-JP" altLang="en-US" dirty="0" err="1" smtClean="0"/>
              <a:t>ち</a:t>
            </a:r>
            <a:r>
              <a:rPr lang="ja-JP" altLang="en-US" dirty="0" smtClean="0"/>
              <a:t>わかりづらい。</a:t>
            </a:r>
            <a:endParaRPr kumimoji="1" lang="ja-JP" altLang="en-US" dirty="0"/>
          </a:p>
        </p:txBody>
      </p:sp>
    </p:spTree>
    <p:extLst>
      <p:ext uri="{BB962C8B-B14F-4D97-AF65-F5344CB8AC3E}">
        <p14:creationId xmlns:p14="http://schemas.microsoft.com/office/powerpoint/2010/main" val="2192514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改修内容の要件との適合性（エラー患者情報作成処理）</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398200987"/>
              </p:ext>
            </p:extLst>
          </p:nvPr>
        </p:nvGraphicFramePr>
        <p:xfrm>
          <a:off x="563163" y="696207"/>
          <a:ext cx="9140563" cy="4236720"/>
        </p:xfrm>
        <a:graphic>
          <a:graphicData uri="http://schemas.openxmlformats.org/drawingml/2006/table">
            <a:tbl>
              <a:tblPr firstRow="1" bandRow="1">
                <a:tableStyleId>{5940675A-B579-460E-94D1-54222C63F5DA}</a:tableStyleId>
              </a:tblPr>
              <a:tblGrid>
                <a:gridCol w="239919">
                  <a:extLst>
                    <a:ext uri="{9D8B030D-6E8A-4147-A177-3AD203B41FA5}">
                      <a16:colId xmlns:a16="http://schemas.microsoft.com/office/drawing/2014/main" val="1901548244"/>
                    </a:ext>
                  </a:extLst>
                </a:gridCol>
                <a:gridCol w="2590437">
                  <a:extLst>
                    <a:ext uri="{9D8B030D-6E8A-4147-A177-3AD203B41FA5}">
                      <a16:colId xmlns:a16="http://schemas.microsoft.com/office/drawing/2014/main" val="936978207"/>
                    </a:ext>
                  </a:extLst>
                </a:gridCol>
                <a:gridCol w="6310207">
                  <a:extLst>
                    <a:ext uri="{9D8B030D-6E8A-4147-A177-3AD203B41FA5}">
                      <a16:colId xmlns:a16="http://schemas.microsoft.com/office/drawing/2014/main" val="2477558530"/>
                    </a:ext>
                  </a:extLst>
                </a:gridCol>
              </a:tblGrid>
              <a:tr h="192128">
                <a:tc gridSpan="2">
                  <a:txBody>
                    <a:bodyPr/>
                    <a:lstStyle/>
                    <a:p>
                      <a:r>
                        <a:rPr kumimoji="1" lang="ja-JP" altLang="en-US" sz="1400" b="1" dirty="0" smtClean="0">
                          <a:latin typeface="Meiryo UI" panose="020B0604030504040204" pitchFamily="50" charset="-128"/>
                          <a:ea typeface="Meiryo UI" panose="020B0604030504040204" pitchFamily="50" charset="-128"/>
                        </a:rPr>
                        <a:t>要件</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改修内容と要件との適合性評価結果</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518747">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オプトアウト対象患者および未通知患者の情報を含むデータは受託領域内で処理すること。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オプトアウト対象患者および未通知患者の情報を含む可能性があるテーブルは</a:t>
                      </a:r>
                      <a:r>
                        <a:rPr kumimoji="1" lang="ja-JP" altLang="en-US" sz="1200" dirty="0" smtClean="0">
                          <a:latin typeface="Meiryo UI" panose="020B0604030504040204" pitchFamily="50" charset="-128"/>
                          <a:ea typeface="Meiryo UI" panose="020B0604030504040204" pitchFamily="50" charset="-128"/>
                        </a:rPr>
                        <a:t>エラー患者履歴管理テーブルであり、受託領域</a:t>
                      </a:r>
                      <a:r>
                        <a:rPr kumimoji="1" lang="en-US" altLang="ja-JP" sz="1200" dirty="0" smtClean="0">
                          <a:latin typeface="Meiryo UI" panose="020B0604030504040204" pitchFamily="50" charset="-128"/>
                          <a:ea typeface="Meiryo UI" panose="020B0604030504040204" pitchFamily="50" charset="-128"/>
                        </a:rPr>
                        <a:t>DB</a:t>
                      </a:r>
                      <a:r>
                        <a:rPr kumimoji="1" lang="ja-JP" altLang="en-US" sz="1200" dirty="0" smtClean="0">
                          <a:latin typeface="Meiryo UI" panose="020B0604030504040204" pitchFamily="50" charset="-128"/>
                          <a:ea typeface="Meiryo UI" panose="020B0604030504040204" pitchFamily="50" charset="-128"/>
                        </a:rPr>
                        <a:t>となっているため問題ない。</a:t>
                      </a: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59240022"/>
                  </a:ext>
                </a:extLst>
              </a:tr>
              <a:tr h="1071913">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認定領域にデータ連携する前にオプトアウト対象患者および未通知患者の情報を除外し、利活用可能な患者情報のみであることを確認すること。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エラー患者履歴情報テーブルからエラー患者情報テーブルに格納する際に、</a:t>
                      </a:r>
                      <a:r>
                        <a:rPr lang="zh-TW" altLang="en-US" sz="1200" dirty="0" smtClean="0">
                          <a:latin typeface="Meiryo UI" panose="020B0604030504040204" pitchFamily="50" charset="-128"/>
                          <a:ea typeface="Meiryo UI" panose="020B0604030504040204" pitchFamily="50" charset="-128"/>
                        </a:rPr>
                        <a:t>最終未通知有無確認結果</a:t>
                      </a:r>
                      <a:r>
                        <a:rPr lang="en-US" altLang="zh-TW" sz="1200" dirty="0" smtClean="0">
                          <a:latin typeface="Meiryo UI" panose="020B0604030504040204" pitchFamily="50" charset="-128"/>
                          <a:ea typeface="Meiryo UI" panose="020B0604030504040204" pitchFamily="50" charset="-128"/>
                        </a:rPr>
                        <a:t>(</a:t>
                      </a:r>
                      <a:r>
                        <a:rPr lang="zh-TW" altLang="en-US" sz="1200" dirty="0" smtClean="0">
                          <a:latin typeface="Meiryo UI" panose="020B0604030504040204" pitchFamily="50" charset="-128"/>
                          <a:ea typeface="Meiryo UI" panose="020B0604030504040204" pitchFamily="50" charset="-128"/>
                        </a:rPr>
                        <a:t>断面</a:t>
                      </a:r>
                      <a:r>
                        <a:rPr lang="en-US" altLang="zh-TW"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テーブルに存在する患者</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のみを反映することで、利活用可能な患者情報のみとなるため問題ない。（前述の改修方針②に準拠した方法）</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受託領域</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のエラー患者データテーブル上に存在する全患者</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が最終未通知有無確認結果</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断面</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テーブルに登録されていることを確認した結果の報告書を出力し、</a:t>
                      </a:r>
                      <a:r>
                        <a:rPr kumimoji="1" lang="ja-JP" altLang="en-US" sz="1200" dirty="0" smtClean="0">
                          <a:latin typeface="Meiryo UI" panose="020B0604030504040204" pitchFamily="50" charset="-128"/>
                          <a:ea typeface="Meiryo UI" panose="020B0604030504040204" pitchFamily="50" charset="-128"/>
                        </a:rPr>
                        <a:t>問題ないことを確認した結果を</a:t>
                      </a:r>
                      <a:r>
                        <a:rPr kumimoji="1" lang="en-US" altLang="ja-JP" sz="1200" dirty="0" smtClean="0">
                          <a:latin typeface="Meiryo UI" panose="020B0604030504040204" pitchFamily="50" charset="-128"/>
                          <a:ea typeface="Meiryo UI" panose="020B0604030504040204" pitchFamily="50" charset="-128"/>
                        </a:rPr>
                        <a:t>LDI</a:t>
                      </a:r>
                      <a:r>
                        <a:rPr kumimoji="1" lang="ja-JP" altLang="en-US" sz="1200" dirty="0" smtClean="0">
                          <a:latin typeface="Meiryo UI" panose="020B0604030504040204" pitchFamily="50" charset="-128"/>
                          <a:ea typeface="Meiryo UI" panose="020B0604030504040204" pitchFamily="50" charset="-128"/>
                        </a:rPr>
                        <a:t>様へ共有する取込前確認フローが存在するため問題ない。</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8021832"/>
                  </a:ext>
                </a:extLst>
              </a:tr>
              <a:tr h="1210409">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認定領域内のデータに対してオプトアウト対象患者が追加された際は削除し、利活用可能な患者情報のみとなっていることを確認すること。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取込前確認結果承認済みの受託領域</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のエラー患者データテーブルの全データを認定領域</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のエラー患者データテーブルへ洗い替えで反映するため問題ない</a:t>
                      </a:r>
                      <a:r>
                        <a:rPr kumimoji="1" lang="ja-JP" altLang="en-US"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（前述の改修方針①に準拠した方法）</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認定領域</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のエラー患者データテーブル上に存在する全患者</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が最終未通知有無確認結果</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断面</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テーブルに登録されていることを確認した結果の報告書を出力し、</a:t>
                      </a:r>
                      <a:r>
                        <a:rPr kumimoji="1" lang="ja-JP" altLang="en-US" sz="1200" dirty="0" smtClean="0">
                          <a:latin typeface="Meiryo UI" panose="020B0604030504040204" pitchFamily="50" charset="-128"/>
                          <a:ea typeface="Meiryo UI" panose="020B0604030504040204" pitchFamily="50" charset="-128"/>
                        </a:rPr>
                        <a:t>問題ないことを確認した結果を</a:t>
                      </a:r>
                      <a:r>
                        <a:rPr kumimoji="1" lang="en-US" altLang="ja-JP" sz="1200" dirty="0" smtClean="0">
                          <a:latin typeface="Meiryo UI" panose="020B0604030504040204" pitchFamily="50" charset="-128"/>
                          <a:ea typeface="Meiryo UI" panose="020B0604030504040204" pitchFamily="50" charset="-128"/>
                        </a:rPr>
                        <a:t>LDI</a:t>
                      </a:r>
                      <a:r>
                        <a:rPr kumimoji="1" lang="ja-JP" altLang="en-US" sz="1200" dirty="0" smtClean="0">
                          <a:latin typeface="Meiryo UI" panose="020B0604030504040204" pitchFamily="50" charset="-128"/>
                          <a:ea typeface="Meiryo UI" panose="020B0604030504040204" pitchFamily="50" charset="-128"/>
                        </a:rPr>
                        <a:t>様へ共有する取込後確認フローが存在するため問題ない。</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65622900"/>
                  </a:ext>
                </a:extLst>
              </a:tr>
            </a:tbl>
          </a:graphicData>
        </a:graphic>
      </p:graphicFrame>
      <p:sp>
        <p:nvSpPr>
          <p:cNvPr id="5" name="正方形/長方形 4"/>
          <p:cNvSpPr/>
          <p:nvPr/>
        </p:nvSpPr>
        <p:spPr>
          <a:xfrm>
            <a:off x="2572321" y="4701451"/>
            <a:ext cx="5733579" cy="1146875"/>
          </a:xfrm>
          <a:prstGeom prst="rect">
            <a:avLst/>
          </a:prstGeom>
          <a:solidFill>
            <a:schemeClr val="accent3"/>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適合性評価はちょっとやりすぎ。</a:t>
            </a:r>
            <a:r>
              <a:rPr lang="ja-JP" altLang="en-US" dirty="0" smtClean="0"/>
              <a:t>（別に匿名加工レポートを作っているわけじゃないし）</a:t>
            </a:r>
            <a:endParaRPr lang="en-US" altLang="ja-JP" dirty="0" smtClean="0"/>
          </a:p>
          <a:p>
            <a:pPr algn="ctr"/>
            <a:r>
              <a:rPr kumimoji="1" lang="ja-JP" altLang="en-US" dirty="0"/>
              <a:t>ここ</a:t>
            </a:r>
            <a:r>
              <a:rPr kumimoji="1" lang="ja-JP" altLang="en-US" dirty="0" smtClean="0"/>
              <a:t>は要らない。適合性評価が理由付けになっていると思うので、それは対応方針</a:t>
            </a:r>
            <a:r>
              <a:rPr lang="ja-JP" altLang="en-US" dirty="0" smtClean="0"/>
              <a:t>に包含してしまいたい。</a:t>
            </a:r>
            <a:endParaRPr kumimoji="1" lang="en-US" altLang="ja-JP" dirty="0" smtClean="0"/>
          </a:p>
        </p:txBody>
      </p:sp>
    </p:spTree>
    <p:extLst>
      <p:ext uri="{BB962C8B-B14F-4D97-AF65-F5344CB8AC3E}">
        <p14:creationId xmlns:p14="http://schemas.microsoft.com/office/powerpoint/2010/main" val="1285324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改修内容の要件との適合性（</a:t>
            </a:r>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664172950"/>
              </p:ext>
            </p:extLst>
          </p:nvPr>
        </p:nvGraphicFramePr>
        <p:xfrm>
          <a:off x="563163" y="696207"/>
          <a:ext cx="9140563" cy="5516880"/>
        </p:xfrm>
        <a:graphic>
          <a:graphicData uri="http://schemas.openxmlformats.org/drawingml/2006/table">
            <a:tbl>
              <a:tblPr firstRow="1" bandRow="1">
                <a:tableStyleId>{5940675A-B579-460E-94D1-54222C63F5DA}</a:tableStyleId>
              </a:tblPr>
              <a:tblGrid>
                <a:gridCol w="239919">
                  <a:extLst>
                    <a:ext uri="{9D8B030D-6E8A-4147-A177-3AD203B41FA5}">
                      <a16:colId xmlns:a16="http://schemas.microsoft.com/office/drawing/2014/main" val="1901548244"/>
                    </a:ext>
                  </a:extLst>
                </a:gridCol>
                <a:gridCol w="2590437">
                  <a:extLst>
                    <a:ext uri="{9D8B030D-6E8A-4147-A177-3AD203B41FA5}">
                      <a16:colId xmlns:a16="http://schemas.microsoft.com/office/drawing/2014/main" val="936978207"/>
                    </a:ext>
                  </a:extLst>
                </a:gridCol>
                <a:gridCol w="6310207">
                  <a:extLst>
                    <a:ext uri="{9D8B030D-6E8A-4147-A177-3AD203B41FA5}">
                      <a16:colId xmlns:a16="http://schemas.microsoft.com/office/drawing/2014/main" val="2477558530"/>
                    </a:ext>
                  </a:extLst>
                </a:gridCol>
              </a:tblGrid>
              <a:tr h="192128">
                <a:tc gridSpan="2">
                  <a:txBody>
                    <a:bodyPr/>
                    <a:lstStyle/>
                    <a:p>
                      <a:r>
                        <a:rPr kumimoji="1" lang="ja-JP" altLang="en-US" sz="1400" b="1" dirty="0" smtClean="0">
                          <a:latin typeface="Meiryo UI" panose="020B0604030504040204" pitchFamily="50" charset="-128"/>
                          <a:ea typeface="Meiryo UI" panose="020B0604030504040204" pitchFamily="50" charset="-128"/>
                        </a:rPr>
                        <a:t>要件</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改修内容と要件との適合性評価結果</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518747">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オプトアウト対象患者および未通知患者の情報を含むデータは受託領域内で処理すること。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オプトアウト対象患者および未通知患者の情報を含む可能性があるテーブルは</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個別取込管理テーブルであり、受託領域</a:t>
                      </a:r>
                      <a:r>
                        <a:rPr kumimoji="1" lang="en-US" altLang="ja-JP" sz="1200" dirty="0" smtClean="0">
                          <a:latin typeface="Meiryo UI" panose="020B0604030504040204" pitchFamily="50" charset="-128"/>
                          <a:ea typeface="Meiryo UI" panose="020B0604030504040204" pitchFamily="50" charset="-128"/>
                        </a:rPr>
                        <a:t>DB</a:t>
                      </a:r>
                      <a:r>
                        <a:rPr kumimoji="1" lang="ja-JP" altLang="en-US" sz="1200" dirty="0" smtClean="0">
                          <a:latin typeface="Meiryo UI" panose="020B0604030504040204" pitchFamily="50" charset="-128"/>
                          <a:ea typeface="Meiryo UI" panose="020B0604030504040204" pitchFamily="50" charset="-128"/>
                        </a:rPr>
                        <a:t>となっているため問題ない。</a:t>
                      </a: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59240022"/>
                  </a:ext>
                </a:extLst>
              </a:tr>
              <a:tr h="1071913">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認定領域にデータ連携する前にオプトアウト対象患者および未通知患者の情報を除外し、利活用可能な患者情報のみであることを確認すること。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個別取込管理テーブルのステータスが取込済みでかつ最終未通知有無確認結果テーブルに患者</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が存在しないレコードはオプトアウト対象患者として、</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個別取込結果削除対象テーブルから削除される。</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個別取込管理テーブルのステータスが未取込でかつ最終未通知有無確認結果テーブルに患者</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が存在しないレコードは未通知患者として、ステータスを取込対象外に更新することで、</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ファイル読込の対象外となり取り込まれない。これにより取込対象データは利活用可能な患者情報のみとなるため問題ない。（前述の改修方針③に準拠した方法）</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個別取込結果テーブルへの取込対象データ上に存在する全患者</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が最終未通知有無確認結果</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断面</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テーブルに登録されていることを確認した結果の報告書を出力し、</a:t>
                      </a:r>
                      <a:r>
                        <a:rPr kumimoji="1" lang="ja-JP" altLang="en-US" sz="1200" dirty="0" smtClean="0">
                          <a:latin typeface="Meiryo UI" panose="020B0604030504040204" pitchFamily="50" charset="-128"/>
                          <a:ea typeface="Meiryo UI" panose="020B0604030504040204" pitchFamily="50" charset="-128"/>
                        </a:rPr>
                        <a:t>問題ないことを確認した結果を</a:t>
                      </a:r>
                      <a:r>
                        <a:rPr kumimoji="1" lang="en-US" altLang="ja-JP" sz="1200" dirty="0" smtClean="0">
                          <a:latin typeface="Meiryo UI" panose="020B0604030504040204" pitchFamily="50" charset="-128"/>
                          <a:ea typeface="Meiryo UI" panose="020B0604030504040204" pitchFamily="50" charset="-128"/>
                        </a:rPr>
                        <a:t>LDI</a:t>
                      </a:r>
                      <a:r>
                        <a:rPr kumimoji="1" lang="ja-JP" altLang="en-US" sz="1200" dirty="0" smtClean="0">
                          <a:latin typeface="Meiryo UI" panose="020B0604030504040204" pitchFamily="50" charset="-128"/>
                          <a:ea typeface="Meiryo UI" panose="020B0604030504040204" pitchFamily="50" charset="-128"/>
                        </a:rPr>
                        <a:t>様へ共有する取込前確認フローが存在するため問題ない。</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8021832"/>
                  </a:ext>
                </a:extLst>
              </a:tr>
              <a:tr h="1210409">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認定領域内のデータに対してオプトアウト対象患者が追加された際は削除し、利活用可能な患者情報のみとなっていることを確認すること。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個別取込管理テーブルのステータスを取込済みでかつ最終未通知有無確認結果テーブルに患者</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が存在しないレコードはオプトアウト対象患者として、</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個別取込結果削除対象テーブルに格納され、</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取込結果テーブルから削除されているため問題ない。（前述の改修方針②に準拠した方法）</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取込前確認結果承認済みの</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個別取込結果の取込対象データが認定領域</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の</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個別取込結果テーブルへ反映するため問題ない</a:t>
                      </a:r>
                      <a:r>
                        <a:rPr kumimoji="1" lang="ja-JP" altLang="en-US"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（前述の改修方針②に準拠した方法）</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smtClean="0">
                          <a:latin typeface="Meiryo UI" panose="020B0604030504040204" pitchFamily="50" charset="-128"/>
                          <a:ea typeface="Meiryo UI" panose="020B0604030504040204" pitchFamily="50" charset="-128"/>
                        </a:rPr>
                        <a:t>認定領域</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の</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個別取込結果テーブル上に存在する全患者</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が最終未通知有無確認結果</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断面</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テーブルに登録されていることを確認した結果の報告書を出力し、</a:t>
                      </a:r>
                      <a:r>
                        <a:rPr kumimoji="1" lang="ja-JP" altLang="en-US" sz="1200" dirty="0" smtClean="0">
                          <a:latin typeface="Meiryo UI" panose="020B0604030504040204" pitchFamily="50" charset="-128"/>
                          <a:ea typeface="Meiryo UI" panose="020B0604030504040204" pitchFamily="50" charset="-128"/>
                        </a:rPr>
                        <a:t>問題ないことを確認した結果を</a:t>
                      </a:r>
                      <a:r>
                        <a:rPr kumimoji="1" lang="en-US" altLang="ja-JP" sz="1200" dirty="0" smtClean="0">
                          <a:latin typeface="Meiryo UI" panose="020B0604030504040204" pitchFamily="50" charset="-128"/>
                          <a:ea typeface="Meiryo UI" panose="020B0604030504040204" pitchFamily="50" charset="-128"/>
                        </a:rPr>
                        <a:t>LDI</a:t>
                      </a:r>
                      <a:r>
                        <a:rPr kumimoji="1" lang="ja-JP" altLang="en-US" sz="1200" dirty="0" smtClean="0">
                          <a:latin typeface="Meiryo UI" panose="020B0604030504040204" pitchFamily="50" charset="-128"/>
                          <a:ea typeface="Meiryo UI" panose="020B0604030504040204" pitchFamily="50" charset="-128"/>
                        </a:rPr>
                        <a:t>様へ共有する取込後確認フローが存在するため問題ない。</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65622900"/>
                  </a:ext>
                </a:extLst>
              </a:tr>
            </a:tbl>
          </a:graphicData>
        </a:graphic>
      </p:graphicFrame>
    </p:spTree>
    <p:extLst>
      <p:ext uri="{BB962C8B-B14F-4D97-AF65-F5344CB8AC3E}">
        <p14:creationId xmlns:p14="http://schemas.microsoft.com/office/powerpoint/2010/main" val="258863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参考資料</a:t>
            </a:r>
            <a:r>
              <a:rPr lang="en-US" altLang="ja-JP" dirty="0" smtClean="0">
                <a:latin typeface="Meiryo UI" panose="020B0604030504040204" pitchFamily="50" charset="-128"/>
                <a:ea typeface="Meiryo UI" panose="020B0604030504040204" pitchFamily="50" charset="-128"/>
              </a:rPr>
              <a:t>1】</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最終未通知有無確認結果</a:t>
            </a:r>
            <a:r>
              <a:rPr lang="ja-JP" altLang="en-US" dirty="0" smtClean="0">
                <a:latin typeface="Meiryo UI" panose="020B0604030504040204" pitchFamily="50" charset="-128"/>
                <a:ea typeface="Meiryo UI" panose="020B0604030504040204" pitchFamily="50" charset="-128"/>
              </a:rPr>
              <a:t>テーブルの</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データイメージ</a:t>
            </a:r>
            <a:endParaRPr kumimoji="1" lang="ja-JP" altLang="en-US" dirty="0"/>
          </a:p>
        </p:txBody>
      </p:sp>
    </p:spTree>
    <p:extLst>
      <p:ext uri="{BB962C8B-B14F-4D97-AF65-F5344CB8AC3E}">
        <p14:creationId xmlns:p14="http://schemas.microsoft.com/office/powerpoint/2010/main" val="3693304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zh-TW" altLang="en-US" sz="1800" b="1" dirty="0">
                <a:latin typeface="Meiryo UI" panose="020B0604030504040204" pitchFamily="50" charset="-128"/>
                <a:ea typeface="Meiryo UI" panose="020B0604030504040204" pitchFamily="50" charset="-128"/>
              </a:rPr>
              <a:t>最終未通知有無確認</a:t>
            </a:r>
            <a:r>
              <a:rPr lang="zh-TW" altLang="en-US" sz="1800" b="1" dirty="0" smtClean="0">
                <a:latin typeface="Meiryo UI" panose="020B0604030504040204" pitchFamily="50" charset="-128"/>
                <a:ea typeface="Meiryo UI" panose="020B0604030504040204" pitchFamily="50" charset="-128"/>
              </a:rPr>
              <a:t>結果</a:t>
            </a:r>
            <a:r>
              <a:rPr lang="ja-JP" altLang="en-US" sz="1800" b="1" dirty="0" smtClean="0">
                <a:latin typeface="Meiryo UI" panose="020B0604030504040204" pitchFamily="50" charset="-128"/>
                <a:ea typeface="Meiryo UI" panose="020B0604030504040204" pitchFamily="50" charset="-128"/>
              </a:rPr>
              <a:t>テーブルのデータ</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zh-TW" altLang="en-US" dirty="0">
                <a:latin typeface="Meiryo UI" panose="020B0604030504040204" pitchFamily="50" charset="-128"/>
                <a:ea typeface="Meiryo UI" panose="020B0604030504040204" pitchFamily="50" charset="-128"/>
              </a:rPr>
              <a:t>最終未通知有無確認</a:t>
            </a:r>
            <a:r>
              <a:rPr lang="zh-TW" altLang="en-US" dirty="0" smtClean="0">
                <a:latin typeface="Meiryo UI" panose="020B0604030504040204" pitchFamily="50" charset="-128"/>
                <a:ea typeface="Meiryo UI" panose="020B0604030504040204" pitchFamily="50" charset="-128"/>
              </a:rPr>
              <a:t>結果</a:t>
            </a:r>
            <a:r>
              <a:rPr lang="ja-JP" altLang="en-US" dirty="0" smtClean="0">
                <a:latin typeface="Meiryo UI" panose="020B0604030504040204" pitchFamily="50" charset="-128"/>
                <a:ea typeface="Meiryo UI" panose="020B0604030504040204" pitchFamily="50" charset="-128"/>
              </a:rPr>
              <a:t>テーブルは妥当性確認機能で作成される利用可能な患者であるか確認するために作成するためのテーブルであり、格納されるデータイメージは以下の通り。</a:t>
            </a:r>
            <a:endParaRPr lang="en-US" altLang="ja-JP" dirty="0" smtClean="0">
              <a:latin typeface="Meiryo UI" panose="020B0604030504040204" pitchFamily="50" charset="-128"/>
              <a:ea typeface="Meiryo UI" panose="020B0604030504040204" pitchFamily="50" charset="-128"/>
            </a:endParaRPr>
          </a:p>
        </p:txBody>
      </p:sp>
      <p:graphicFrame>
        <p:nvGraphicFramePr>
          <p:cNvPr id="84" name="表 83"/>
          <p:cNvGraphicFramePr>
            <a:graphicFrameLocks noGrp="1"/>
          </p:cNvGraphicFramePr>
          <p:nvPr>
            <p:extLst>
              <p:ext uri="{D42A27DB-BD31-4B8C-83A1-F6EECF244321}">
                <p14:modId xmlns:p14="http://schemas.microsoft.com/office/powerpoint/2010/main" val="3423360724"/>
              </p:ext>
            </p:extLst>
          </p:nvPr>
        </p:nvGraphicFramePr>
        <p:xfrm>
          <a:off x="1720881" y="2151350"/>
          <a:ext cx="4390286" cy="1186934"/>
        </p:xfrm>
        <a:graphic>
          <a:graphicData uri="http://schemas.openxmlformats.org/drawingml/2006/table">
            <a:tbl>
              <a:tblPr firstRow="1" bandRow="1">
                <a:tableStyleId>{5940675A-B579-460E-94D1-54222C63F5DA}</a:tableStyleId>
              </a:tblPr>
              <a:tblGrid>
                <a:gridCol w="929947">
                  <a:extLst>
                    <a:ext uri="{9D8B030D-6E8A-4147-A177-3AD203B41FA5}">
                      <a16:colId xmlns:a16="http://schemas.microsoft.com/office/drawing/2014/main" val="3526517613"/>
                    </a:ext>
                  </a:extLst>
                </a:gridCol>
                <a:gridCol w="943201">
                  <a:extLst>
                    <a:ext uri="{9D8B030D-6E8A-4147-A177-3AD203B41FA5}">
                      <a16:colId xmlns:a16="http://schemas.microsoft.com/office/drawing/2014/main" val="2046441632"/>
                    </a:ext>
                  </a:extLst>
                </a:gridCol>
                <a:gridCol w="705077">
                  <a:extLst>
                    <a:ext uri="{9D8B030D-6E8A-4147-A177-3AD203B41FA5}">
                      <a16:colId xmlns:a16="http://schemas.microsoft.com/office/drawing/2014/main" val="2737000041"/>
                    </a:ext>
                  </a:extLst>
                </a:gridCol>
                <a:gridCol w="940878">
                  <a:extLst>
                    <a:ext uri="{9D8B030D-6E8A-4147-A177-3AD203B41FA5}">
                      <a16:colId xmlns:a16="http://schemas.microsoft.com/office/drawing/2014/main" val="3459519942"/>
                    </a:ext>
                  </a:extLst>
                </a:gridCol>
                <a:gridCol w="871183">
                  <a:extLst>
                    <a:ext uri="{9D8B030D-6E8A-4147-A177-3AD203B41FA5}">
                      <a16:colId xmlns:a16="http://schemas.microsoft.com/office/drawing/2014/main" val="3437965867"/>
                    </a:ext>
                  </a:extLst>
                </a:gridCol>
              </a:tblGrid>
              <a:tr h="562373">
                <a:tc>
                  <a:txBody>
                    <a:bodyPr/>
                    <a:lstStyle/>
                    <a:p>
                      <a:pPr algn="ctr"/>
                      <a:r>
                        <a:rPr kumimoji="1" lang="ja-JP" altLang="en-US" sz="1000" dirty="0" smtClean="0">
                          <a:latin typeface="Meiryo UI" panose="020B0604030504040204" pitchFamily="50" charset="-128"/>
                          <a:ea typeface="Meiryo UI" panose="020B0604030504040204" pitchFamily="50" charset="-128"/>
                        </a:rPr>
                        <a:t>施設</a:t>
                      </a:r>
                      <a:r>
                        <a:rPr kumimoji="1" lang="en-US" altLang="ja-JP" sz="1000" dirty="0" smtClean="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sz="1000" dirty="0" smtClean="0">
                          <a:latin typeface="Meiryo UI" panose="020B0604030504040204" pitchFamily="50" charset="-128"/>
                          <a:ea typeface="Meiryo UI" panose="020B0604030504040204" pitchFamily="50" charset="-128"/>
                        </a:rPr>
                        <a:t>データ区分</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ja-JP" altLang="en-US" sz="1000" dirty="0" smtClean="0">
                          <a:latin typeface="Meiryo UI" panose="020B0604030504040204" pitchFamily="50" charset="-128"/>
                          <a:ea typeface="Meiryo UI" panose="020B0604030504040204" pitchFamily="50" charset="-128"/>
                        </a:rPr>
                        <a:t>キー</a:t>
                      </a:r>
                      <a:r>
                        <a:rPr kumimoji="1" lang="en-US" altLang="ja-JP" sz="1000" dirty="0" smtClean="0">
                          <a:latin typeface="Meiryo UI" panose="020B0604030504040204" pitchFamily="50" charset="-128"/>
                          <a:ea typeface="Meiryo UI" panose="020B0604030504040204" pitchFamily="50" charset="-128"/>
                        </a:rPr>
                        <a:t>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en-US" altLang="ja-JP" sz="1000" b="0" i="0" u="none" strike="noStrike" dirty="0" smtClean="0">
                          <a:solidFill>
                            <a:srgbClr val="000000"/>
                          </a:solidFill>
                          <a:effectLst/>
                          <a:latin typeface="Meiryo UI" panose="020B0604030504040204" pitchFamily="50" charset="-128"/>
                          <a:ea typeface="Meiryo UI" panose="020B0604030504040204" pitchFamily="50" charset="-128"/>
                        </a:rPr>
                        <a:t>ID0</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利活用フラグ</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208187">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110000001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dpc</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1000</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1111111111</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TRUE</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208187">
                <a:tc>
                  <a:txBody>
                    <a:bodyPr/>
                    <a:lstStyle/>
                    <a:p>
                      <a:pPr marL="0" marR="0" lvl="0" indent="0" algn="ctr" defTabSz="484862" rtl="0" eaLnBrk="1" fontAlgn="ctr"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110000001</a:t>
                      </a:r>
                      <a:endParaRPr kumimoji="1" lang="en-US" altLang="ja-JP"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72000" marT="9525" marB="0" anchor="ctr"/>
                </a:tc>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mml</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1001</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ctr"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1111111111</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TRUE</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771006814"/>
                  </a:ext>
                </a:extLst>
              </a:tr>
              <a:tr h="208187">
                <a:tc>
                  <a:txBody>
                    <a:bodyPr/>
                    <a:lstStyle/>
                    <a:p>
                      <a:pPr marL="0" marR="0" lvl="0" indent="0" algn="ctr" defTabSz="484862" rtl="0" eaLnBrk="1" fontAlgn="ctr"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110000001</a:t>
                      </a:r>
                      <a:endParaRPr kumimoji="1" lang="en-US" altLang="ja-JP"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9525" marR="72000" marT="9525" marB="0" anchor="ctr"/>
                </a:tc>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mml</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ct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ctr"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2222222222</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marL="0" marR="0" lvl="0" indent="0" algn="ctr"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TRUE</a:t>
                      </a:r>
                      <a:endPar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1137127513"/>
                  </a:ext>
                </a:extLst>
              </a:tr>
            </a:tbl>
          </a:graphicData>
        </a:graphic>
      </p:graphicFrame>
      <p:sp>
        <p:nvSpPr>
          <p:cNvPr id="85" name="正方形/長方形 84"/>
          <p:cNvSpPr/>
          <p:nvPr/>
        </p:nvSpPr>
        <p:spPr>
          <a:xfrm>
            <a:off x="3619394" y="2091619"/>
            <a:ext cx="687152" cy="1308532"/>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86" name="線吹き出し 1 (枠付き) 85"/>
          <p:cNvSpPr/>
          <p:nvPr/>
        </p:nvSpPr>
        <p:spPr>
          <a:xfrm>
            <a:off x="1920044" y="3963468"/>
            <a:ext cx="3014291" cy="1093562"/>
          </a:xfrm>
          <a:prstGeom prst="borderCallout1">
            <a:avLst>
              <a:gd name="adj1" fmla="val -3110"/>
              <a:gd name="adj2" fmla="val 11472"/>
              <a:gd name="adj3" fmla="val -48181"/>
              <a:gd name="adj4" fmla="val 5781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キー</a:t>
            </a:r>
            <a:r>
              <a:rPr kumimoji="1" lang="en-US" altLang="ja-JP" sz="1200" dirty="0" smtClean="0">
                <a:solidFill>
                  <a:schemeClr val="tx1"/>
                </a:solidFill>
                <a:latin typeface="Meiryo UI" panose="020B0604030504040204" pitchFamily="50" charset="-128"/>
                <a:ea typeface="Meiryo UI" panose="020B0604030504040204" pitchFamily="50" charset="-128"/>
              </a:rPr>
              <a:t>ID</a:t>
            </a:r>
            <a:r>
              <a:rPr kumimoji="1" lang="ja-JP" altLang="en-US" sz="1200" dirty="0" smtClean="0">
                <a:solidFill>
                  <a:schemeClr val="tx1"/>
                </a:solidFill>
                <a:latin typeface="Meiryo UI" panose="020B0604030504040204" pitchFamily="50" charset="-128"/>
                <a:ea typeface="Meiryo UI" panose="020B0604030504040204" pitchFamily="50" charset="-128"/>
              </a:rPr>
              <a:t>にはデータ区分に応じた患者</a:t>
            </a:r>
            <a:r>
              <a:rPr lang="ja-JP" altLang="en-US" sz="1200" dirty="0" smtClean="0">
                <a:solidFill>
                  <a:schemeClr val="tx1"/>
                </a:solidFill>
                <a:latin typeface="Meiryo UI" panose="020B0604030504040204" pitchFamily="50" charset="-128"/>
                <a:ea typeface="Meiryo UI" panose="020B0604030504040204" pitchFamily="50" charset="-128"/>
              </a:rPr>
              <a:t>の</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が</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以下の通り格納される。</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（例）</a:t>
            </a:r>
            <a:r>
              <a:rPr kumimoji="1" lang="en-US" altLang="ja-JP" sz="1200" dirty="0" smtClean="0">
                <a:solidFill>
                  <a:schemeClr val="tx1"/>
                </a:solidFill>
                <a:latin typeface="Meiryo UI" panose="020B0604030504040204" pitchFamily="50" charset="-128"/>
                <a:ea typeface="Meiryo UI" panose="020B0604030504040204" pitchFamily="50" charset="-128"/>
              </a:rPr>
              <a:t>dpc</a:t>
            </a:r>
            <a:r>
              <a:rPr lang="ja-JP" altLang="en-US" sz="1200" dirty="0" smtClean="0">
                <a:solidFill>
                  <a:schemeClr val="tx1"/>
                </a:solidFill>
                <a:latin typeface="Meiryo UI" panose="020B0604030504040204" pitchFamily="50" charset="-128"/>
                <a:ea typeface="Meiryo UI" panose="020B0604030504040204" pitchFamily="50" charset="-128"/>
              </a:rPr>
              <a:t>の場合は</a:t>
            </a:r>
            <a:r>
              <a:rPr kumimoji="1" lang="ja-JP" altLang="en-US" sz="1200" dirty="0" smtClean="0">
                <a:solidFill>
                  <a:schemeClr val="tx1"/>
                </a:solidFill>
                <a:latin typeface="Meiryo UI" panose="020B0604030504040204" pitchFamily="50" charset="-128"/>
                <a:ea typeface="Meiryo UI" panose="020B0604030504040204" pitchFamily="50" charset="-128"/>
              </a:rPr>
              <a:t>データ識別番号</a:t>
            </a:r>
          </a:p>
        </p:txBody>
      </p:sp>
      <p:sp>
        <p:nvSpPr>
          <p:cNvPr id="87" name="テキスト ボックス 86"/>
          <p:cNvSpPr txBox="1"/>
          <p:nvPr/>
        </p:nvSpPr>
        <p:spPr>
          <a:xfrm>
            <a:off x="1450435" y="1876886"/>
            <a:ext cx="2361544" cy="276999"/>
          </a:xfrm>
          <a:prstGeom prst="rect">
            <a:avLst/>
          </a:prstGeom>
          <a:noFill/>
        </p:spPr>
        <p:txBody>
          <a:bodyPr wrap="none" rtlCol="0">
            <a:spAutoFit/>
          </a:bodyPr>
          <a:lstStyle/>
          <a:p>
            <a:r>
              <a:rPr lang="zh-TW" altLang="en-US" sz="1200" u="sng" dirty="0">
                <a:latin typeface="Meiryo UI" panose="020B0604030504040204" pitchFamily="50" charset="-128"/>
                <a:ea typeface="Meiryo UI" panose="020B0604030504040204" pitchFamily="50" charset="-128"/>
              </a:rPr>
              <a:t>最終未通知有無確認結果</a:t>
            </a:r>
            <a:r>
              <a:rPr kumimoji="1" lang="ja-JP" altLang="en-US" sz="1200" u="sng" dirty="0" smtClean="0">
                <a:latin typeface="Meiryo UI" panose="020B0604030504040204" pitchFamily="50" charset="-128"/>
                <a:ea typeface="Meiryo UI" panose="020B0604030504040204" pitchFamily="50" charset="-128"/>
              </a:rPr>
              <a:t>テーブル</a:t>
            </a:r>
            <a:endParaRPr kumimoji="1" lang="ja-JP" altLang="en-US" sz="1200" u="sng" dirty="0">
              <a:latin typeface="Meiryo UI" panose="020B0604030504040204" pitchFamily="50" charset="-128"/>
              <a:ea typeface="Meiryo UI" panose="020B0604030504040204" pitchFamily="50" charset="-128"/>
            </a:endParaRPr>
          </a:p>
        </p:txBody>
      </p:sp>
      <p:sp>
        <p:nvSpPr>
          <p:cNvPr id="16" name="正方形/長方形 15"/>
          <p:cNvSpPr/>
          <p:nvPr/>
        </p:nvSpPr>
        <p:spPr>
          <a:xfrm>
            <a:off x="5221749" y="2091619"/>
            <a:ext cx="889417" cy="1308532"/>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7" name="線吹き出し 1 (枠付き) 16"/>
          <p:cNvSpPr/>
          <p:nvPr/>
        </p:nvSpPr>
        <p:spPr>
          <a:xfrm>
            <a:off x="5180730" y="3963468"/>
            <a:ext cx="3014291" cy="1093562"/>
          </a:xfrm>
          <a:prstGeom prst="borderCallout1">
            <a:avLst>
              <a:gd name="adj1" fmla="val -3110"/>
              <a:gd name="adj2" fmla="val 11472"/>
              <a:gd name="adj3" fmla="val -48351"/>
              <a:gd name="adj4" fmla="val 2299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未通知患者であるか取込年月と診療年月から判定を行った結果が格納される。</a:t>
            </a:r>
            <a:endParaRPr kumimoji="1" lang="en-US" altLang="ja-JP" sz="1200" dirty="0" smtClean="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　</a:t>
            </a:r>
            <a:r>
              <a:rPr kumimoji="1" lang="en-US" altLang="ja-JP" sz="1200" dirty="0" smtClean="0">
                <a:solidFill>
                  <a:schemeClr val="tx1"/>
                </a:solidFill>
                <a:latin typeface="Meiryo UI" panose="020B0604030504040204" pitchFamily="50" charset="-128"/>
                <a:ea typeface="Meiryo UI" panose="020B0604030504040204" pitchFamily="50" charset="-128"/>
              </a:rPr>
              <a:t>TRUE</a:t>
            </a:r>
            <a:r>
              <a:rPr kumimoji="1" lang="ja-JP" altLang="en-US" sz="1200" dirty="0" smtClean="0">
                <a:solidFill>
                  <a:schemeClr val="tx1"/>
                </a:solidFill>
                <a:latin typeface="Meiryo UI" panose="020B0604030504040204" pitchFamily="50" charset="-128"/>
                <a:ea typeface="Meiryo UI" panose="020B0604030504040204" pitchFamily="50" charset="-128"/>
              </a:rPr>
              <a:t>→未通知患者ではない</a:t>
            </a:r>
            <a:endParaRPr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smtClean="0">
                <a:solidFill>
                  <a:schemeClr val="tx1"/>
                </a:solidFill>
                <a:latin typeface="Meiryo UI" panose="020B0604030504040204" pitchFamily="50" charset="-128"/>
                <a:ea typeface="Meiryo UI" panose="020B0604030504040204" pitchFamily="50" charset="-128"/>
              </a:rPr>
              <a:t>　</a:t>
            </a:r>
            <a:r>
              <a:rPr kumimoji="1" lang="en-US" altLang="ja-JP" sz="1200" dirty="0" smtClean="0">
                <a:solidFill>
                  <a:schemeClr val="tx1"/>
                </a:solidFill>
                <a:latin typeface="Meiryo UI" panose="020B0604030504040204" pitchFamily="50" charset="-128"/>
                <a:ea typeface="Meiryo UI" panose="020B0604030504040204" pitchFamily="50" charset="-128"/>
              </a:rPr>
              <a:t>FALSE</a:t>
            </a:r>
            <a:r>
              <a:rPr kumimoji="1" lang="ja-JP" altLang="en-US" sz="1200" dirty="0" smtClean="0">
                <a:solidFill>
                  <a:schemeClr val="tx1"/>
                </a:solidFill>
                <a:latin typeface="Meiryo UI" panose="020B0604030504040204" pitchFamily="50" charset="-128"/>
                <a:ea typeface="Meiryo UI" panose="020B0604030504040204" pitchFamily="50" charset="-128"/>
              </a:rPr>
              <a:t>→未通知患者</a:t>
            </a:r>
          </a:p>
        </p:txBody>
      </p:sp>
    </p:spTree>
    <p:extLst>
      <p:ext uri="{BB962C8B-B14F-4D97-AF65-F5344CB8AC3E}">
        <p14:creationId xmlns:p14="http://schemas.microsoft.com/office/powerpoint/2010/main" val="3283537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参考</a:t>
            </a:r>
            <a:r>
              <a:rPr lang="ja-JP" altLang="en-US" dirty="0" smtClean="0">
                <a:latin typeface="Meiryo UI" panose="020B0604030504040204" pitchFamily="50" charset="-128"/>
                <a:ea typeface="Meiryo UI" panose="020B0604030504040204" pitchFamily="50" charset="-128"/>
              </a:rPr>
              <a:t>資料</a:t>
            </a:r>
            <a:r>
              <a:rPr lang="en-US" altLang="ja-JP" dirty="0" smtClean="0">
                <a:latin typeface="Meiryo UI" panose="020B0604030504040204" pitchFamily="50" charset="-128"/>
                <a:ea typeface="Meiryo UI" panose="020B0604030504040204" pitchFamily="50" charset="-128"/>
              </a:rPr>
              <a:t>2】</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エラー患者情報データ作成処理</a:t>
            </a: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ja-JP" altLang="en-US" dirty="0" smtClean="0">
                <a:latin typeface="Meiryo UI" panose="020B0604030504040204" pitchFamily="50" charset="-128"/>
                <a:ea typeface="Meiryo UI" panose="020B0604030504040204" pitchFamily="50" charset="-128"/>
              </a:rPr>
              <a:t>改修前の仕様説明</a:t>
            </a:r>
            <a:endParaRPr kumimoji="1" lang="ja-JP" altLang="en-US" dirty="0"/>
          </a:p>
        </p:txBody>
      </p:sp>
    </p:spTree>
    <p:extLst>
      <p:ext uri="{BB962C8B-B14F-4D97-AF65-F5344CB8AC3E}">
        <p14:creationId xmlns:p14="http://schemas.microsoft.com/office/powerpoint/2010/main" val="2250004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1"/>
          </p:nvPr>
        </p:nvSpPr>
        <p:spPr>
          <a:xfrm>
            <a:off x="494402" y="3140764"/>
            <a:ext cx="8946000" cy="2248373"/>
          </a:xfrm>
        </p:spPr>
        <p:txBody>
          <a:bodyPr/>
          <a:lstStyle/>
          <a:p>
            <a:endParaRPr lang="en-US" altLang="ja-JP" sz="1600" dirty="0" smtClean="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smtClean="0">
                <a:latin typeface="Meiryo UI" panose="020B0604030504040204" pitchFamily="50" charset="-128"/>
                <a:ea typeface="Meiryo UI" panose="020B0604030504040204" pitchFamily="50" charset="-128"/>
              </a:rPr>
              <a:t>１</a:t>
            </a:r>
            <a:r>
              <a:rPr lang="en-US" altLang="ja-JP" sz="1600" dirty="0" smtClean="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利活用観点での機能の改修方針</a:t>
            </a:r>
            <a:endParaRPr lang="en-US" altLang="ja-JP" sz="1600" dirty="0" smtClean="0">
              <a:latin typeface="Meiryo UI" panose="020B0604030504040204" pitchFamily="50" charset="-128"/>
              <a:ea typeface="Meiryo UI" panose="020B0604030504040204" pitchFamily="50" charset="-128"/>
            </a:endParaRPr>
          </a:p>
          <a:p>
            <a:r>
              <a:rPr lang="ja-JP" altLang="en-US" sz="1600" dirty="0" smtClean="0">
                <a:latin typeface="Meiryo UI" panose="020B0604030504040204" pitchFamily="50" charset="-128"/>
                <a:ea typeface="Meiryo UI" panose="020B0604030504040204" pitchFamily="50" charset="-128"/>
              </a:rPr>
              <a:t>２</a:t>
            </a:r>
            <a:r>
              <a:rPr lang="en-US" altLang="ja-JP" sz="1600" dirty="0" smtClean="0">
                <a:latin typeface="Meiryo UI" panose="020B0604030504040204" pitchFamily="50" charset="-128"/>
                <a:ea typeface="Meiryo UI" panose="020B0604030504040204" pitchFamily="50" charset="-128"/>
              </a:rPr>
              <a:t>. </a:t>
            </a:r>
            <a:r>
              <a:rPr lang="ja-JP" altLang="en-US" sz="1600" dirty="0" smtClean="0">
                <a:latin typeface="Meiryo UI" panose="020B0604030504040204" pitchFamily="50" charset="-128"/>
                <a:ea typeface="Meiryo UI" panose="020B0604030504040204" pitchFamily="50" charset="-128"/>
              </a:rPr>
              <a:t>利</a:t>
            </a:r>
            <a:r>
              <a:rPr lang="ja-JP" altLang="en-US" sz="1600" dirty="0">
                <a:latin typeface="Meiryo UI" panose="020B0604030504040204" pitchFamily="50" charset="-128"/>
                <a:ea typeface="Meiryo UI" panose="020B0604030504040204" pitchFamily="50" charset="-128"/>
              </a:rPr>
              <a:t>活用観点での機能</a:t>
            </a:r>
            <a:r>
              <a:rPr lang="ja-JP" altLang="en-US" sz="1600" dirty="0" smtClean="0">
                <a:latin typeface="Meiryo UI" panose="020B0604030504040204" pitchFamily="50" charset="-128"/>
                <a:ea typeface="Meiryo UI" panose="020B0604030504040204" pitchFamily="50" charset="-128"/>
              </a:rPr>
              <a:t>の改修内容</a:t>
            </a:r>
            <a:endParaRPr lang="en-US" altLang="ja-JP" sz="1600" dirty="0" smtClean="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en-US" altLang="ja-JP" sz="1600" dirty="0" smtClean="0">
                <a:latin typeface="Meiryo UI" panose="020B0604030504040204" pitchFamily="50" charset="-128"/>
                <a:ea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rPr>
              <a:t>参考資料</a:t>
            </a:r>
            <a:r>
              <a:rPr lang="en-US" altLang="ja-JP" sz="1600" dirty="0" smtClean="0">
                <a:latin typeface="Meiryo UI" panose="020B0604030504040204" pitchFamily="50" charset="-128"/>
                <a:ea typeface="Meiryo UI" panose="020B0604030504040204" pitchFamily="50" charset="-128"/>
              </a:rPr>
              <a:t>1】</a:t>
            </a:r>
            <a:r>
              <a:rPr lang="ja-JP" altLang="en-US" sz="1600" dirty="0" smtClean="0">
                <a:latin typeface="Meiryo UI" panose="020B0604030504040204" pitchFamily="50" charset="-128"/>
                <a:ea typeface="Meiryo UI" panose="020B0604030504040204" pitchFamily="50" charset="-128"/>
              </a:rPr>
              <a:t>　最終</a:t>
            </a:r>
            <a:r>
              <a:rPr lang="ja-JP" altLang="en-US" sz="1600" dirty="0">
                <a:latin typeface="Meiryo UI" panose="020B0604030504040204" pitchFamily="50" charset="-128"/>
                <a:ea typeface="Meiryo UI" panose="020B0604030504040204" pitchFamily="50" charset="-128"/>
              </a:rPr>
              <a:t>未通知有無確認結果</a:t>
            </a:r>
            <a:r>
              <a:rPr lang="ja-JP" altLang="en-US" sz="1600" dirty="0" smtClean="0">
                <a:latin typeface="Meiryo UI" panose="020B0604030504040204" pitchFamily="50" charset="-128"/>
                <a:ea typeface="Meiryo UI" panose="020B0604030504040204" pitchFamily="50" charset="-128"/>
              </a:rPr>
              <a:t>テーブルのデータイメージ</a:t>
            </a:r>
            <a:endParaRPr lang="en-US" altLang="ja-JP" sz="1600" dirty="0" smtClean="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参考</a:t>
            </a:r>
            <a:r>
              <a:rPr lang="ja-JP" altLang="en-US" sz="1600" dirty="0" smtClean="0">
                <a:latin typeface="Meiryo UI" panose="020B0604030504040204" pitchFamily="50" charset="-128"/>
                <a:ea typeface="Meiryo UI" panose="020B0604030504040204" pitchFamily="50" charset="-128"/>
              </a:rPr>
              <a:t>資料</a:t>
            </a:r>
            <a:r>
              <a:rPr lang="en-US" altLang="ja-JP" sz="1600" dirty="0" smtClean="0">
                <a:latin typeface="Meiryo UI" panose="020B0604030504040204" pitchFamily="50" charset="-128"/>
                <a:ea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rPr>
              <a:t>　エラー患者情報データ作成</a:t>
            </a:r>
            <a:r>
              <a:rPr lang="ja-JP" altLang="en-US" sz="1600" dirty="0" smtClean="0">
                <a:latin typeface="Meiryo UI" panose="020B0604030504040204" pitchFamily="50" charset="-128"/>
                <a:ea typeface="Meiryo UI" panose="020B0604030504040204" pitchFamily="50" charset="-128"/>
              </a:rPr>
              <a:t>処理 改修前</a:t>
            </a:r>
            <a:r>
              <a:rPr lang="ja-JP" altLang="en-US" sz="1600" dirty="0">
                <a:latin typeface="Meiryo UI" panose="020B0604030504040204" pitchFamily="50" charset="-128"/>
                <a:ea typeface="Meiryo UI" panose="020B0604030504040204" pitchFamily="50" charset="-128"/>
              </a:rPr>
              <a:t>の仕様説明</a:t>
            </a:r>
            <a:endParaRPr lang="en-US" altLang="ja-JP" sz="1600" dirty="0" smtClean="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参考</a:t>
            </a:r>
            <a:r>
              <a:rPr lang="ja-JP" altLang="en-US" sz="1600" dirty="0" smtClean="0">
                <a:latin typeface="Meiryo UI" panose="020B0604030504040204" pitchFamily="50" charset="-128"/>
                <a:ea typeface="Meiryo UI" panose="020B0604030504040204" pitchFamily="50" charset="-128"/>
              </a:rPr>
              <a:t>資料</a:t>
            </a:r>
            <a:r>
              <a:rPr lang="en-US" altLang="ja-JP" sz="1600" dirty="0" smtClean="0">
                <a:latin typeface="Meiryo UI" panose="020B0604030504040204" pitchFamily="50" charset="-128"/>
                <a:ea typeface="Meiryo UI" panose="020B0604030504040204" pitchFamily="50" charset="-128"/>
              </a:rPr>
              <a:t>3】</a:t>
            </a:r>
            <a:r>
              <a:rPr lang="ja-JP" altLang="en-US" sz="1600" dirty="0" smtClean="0">
                <a:latin typeface="Meiryo UI" panose="020B0604030504040204" pitchFamily="50" charset="-128"/>
                <a:ea typeface="Meiryo UI" panose="020B0604030504040204" pitchFamily="50" charset="-128"/>
              </a:rPr>
              <a:t>　</a:t>
            </a:r>
            <a:r>
              <a:rPr lang="en-US" altLang="ja-JP" sz="1600" dirty="0" smtClean="0">
                <a:latin typeface="Meiryo UI" panose="020B0604030504040204" pitchFamily="50" charset="-128"/>
                <a:ea typeface="Meiryo UI" panose="020B0604030504040204" pitchFamily="50" charset="-128"/>
              </a:rPr>
              <a:t>MML</a:t>
            </a:r>
            <a:r>
              <a:rPr lang="ja-JP" altLang="en-US" sz="1600" dirty="0" smtClean="0">
                <a:latin typeface="Meiryo UI" panose="020B0604030504040204" pitchFamily="50" charset="-128"/>
                <a:ea typeface="Meiryo UI" panose="020B0604030504040204" pitchFamily="50" charset="-128"/>
              </a:rPr>
              <a:t>個別取込処理 改修前</a:t>
            </a:r>
            <a:r>
              <a:rPr lang="ja-JP" altLang="en-US" sz="1600" dirty="0">
                <a:latin typeface="Meiryo UI" panose="020B0604030504040204" pitchFamily="50" charset="-128"/>
                <a:ea typeface="Meiryo UI" panose="020B0604030504040204" pitchFamily="50" charset="-128"/>
              </a:rPr>
              <a:t>の仕様説明</a:t>
            </a:r>
            <a:endParaRPr lang="en-US" altLang="ja-JP" sz="1600" dirty="0">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アジェンダ</a:t>
            </a:r>
            <a:endParaRPr kumimoji="1" lang="ja-JP" altLang="en-US" dirty="0">
              <a:latin typeface="Meiryo UI" panose="020B0604030504040204" pitchFamily="50" charset="-128"/>
              <a:ea typeface="Meiryo UI" panose="020B0604030504040204" pitchFamily="50" charset="-128"/>
            </a:endParaRPr>
          </a:p>
        </p:txBody>
      </p:sp>
      <p:sp>
        <p:nvSpPr>
          <p:cNvPr id="4" name="テキスト プレースホルダー 1"/>
          <p:cNvSpPr txBox="1">
            <a:spLocks/>
          </p:cNvSpPr>
          <p:nvPr/>
        </p:nvSpPr>
        <p:spPr>
          <a:xfrm>
            <a:off x="369880" y="888852"/>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利活用観点での機能における受託領域から認定領域へデータ反映する際の改修内容、ならびに</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オプトアウト対象患者および未通知患者が存在しないことを確認する「妥当性確認」の方法について説明いたします。</a:t>
            </a:r>
            <a:endParaRPr lang="en-US" altLang="ja-JP" dirty="0" smtClean="0">
              <a:latin typeface="Meiryo UI" panose="020B0604030504040204" pitchFamily="50" charset="-128"/>
              <a:ea typeface="Meiryo UI" panose="020B0604030504040204" pitchFamily="50" charset="-128"/>
            </a:endParaRPr>
          </a:p>
          <a:p>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妥当性確認</a:t>
            </a:r>
            <a:r>
              <a:rPr lang="ja-JP" altLang="en-US" dirty="0" smtClean="0">
                <a:latin typeface="Meiryo UI" panose="020B0604030504040204" pitchFamily="50" charset="-128"/>
                <a:ea typeface="Meiryo UI" panose="020B0604030504040204" pitchFamily="50" charset="-128"/>
              </a:rPr>
              <a:t>」の処理方法としては、二次</a:t>
            </a:r>
            <a:r>
              <a:rPr lang="ja-JP" altLang="en-US" dirty="0">
                <a:latin typeface="Meiryo UI" panose="020B0604030504040204" pitchFamily="50" charset="-128"/>
                <a:ea typeface="Meiryo UI" panose="020B0604030504040204" pitchFamily="50" charset="-128"/>
              </a:rPr>
              <a:t>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の取込結果確認後のテーブルに登録されている利用可能な患者</a:t>
            </a:r>
            <a:r>
              <a:rPr lang="en-US" altLang="ja-JP" dirty="0" smtClean="0">
                <a:latin typeface="Meiryo UI" panose="020B0604030504040204" pitchFamily="50" charset="-128"/>
                <a:ea typeface="Meiryo UI" panose="020B0604030504040204" pitchFamily="50" charset="-128"/>
              </a:rPr>
              <a:t>ID</a:t>
            </a:r>
            <a:r>
              <a:rPr lang="ja-JP" altLang="en-US" dirty="0" smtClean="0">
                <a:latin typeface="Meiryo UI" panose="020B0604030504040204" pitchFamily="50" charset="-128"/>
                <a:ea typeface="Meiryo UI" panose="020B0604030504040204" pitchFamily="50" charset="-128"/>
              </a:rPr>
              <a:t>のみを、受託</a:t>
            </a:r>
            <a:r>
              <a:rPr lang="ja-JP" altLang="en-US" dirty="0">
                <a:latin typeface="Meiryo UI" panose="020B0604030504040204" pitchFamily="50" charset="-128"/>
                <a:ea typeface="Meiryo UI" panose="020B0604030504040204" pitchFamily="50" charset="-128"/>
              </a:rPr>
              <a:t>領域から認定領域へ</a:t>
            </a:r>
            <a:r>
              <a:rPr lang="ja-JP" altLang="en-US" dirty="0" smtClean="0">
                <a:latin typeface="Meiryo UI" panose="020B0604030504040204" pitchFamily="50" charset="-128"/>
                <a:ea typeface="Meiryo UI" panose="020B0604030504040204" pitchFamily="50" charset="-128"/>
              </a:rPr>
              <a:t>データ反映する方針と</a:t>
            </a:r>
            <a:r>
              <a:rPr lang="ja-JP" altLang="en-US" dirty="0">
                <a:latin typeface="Meiryo UI" panose="020B0604030504040204" pitchFamily="50" charset="-128"/>
                <a:ea typeface="Meiryo UI" panose="020B0604030504040204" pitchFamily="50" charset="-128"/>
              </a:rPr>
              <a:t>しています</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本資料では、上記の方針ならびにその方針に従い検討した改修内容について説明いたします。</a:t>
            </a:r>
            <a:endParaRPr lang="en-US" altLang="ja-JP"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7645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611729" y="1886485"/>
            <a:ext cx="6622256" cy="451485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データマート作成機能の全体像</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データマート作成機能では、まず二次利用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から分析に必要な断面を固定化するために、</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断面</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テーブルを作成している。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そして二次利用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断面</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テーブルから患者情報データマートを作成し、その情報および</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個別取込結果テーブルやマスタテーブルを参照して、目的別データマートを作成している。</a:t>
            </a:r>
            <a:endParaRPr lang="en-US" altLang="ja-JP" dirty="0" smtClean="0">
              <a:latin typeface="Meiryo UI" panose="020B0604030504040204" pitchFamily="50" charset="-128"/>
              <a:ea typeface="Meiryo UI" panose="020B0604030504040204" pitchFamily="50" charset="-128"/>
            </a:endParaRPr>
          </a:p>
        </p:txBody>
      </p:sp>
      <p:sp>
        <p:nvSpPr>
          <p:cNvPr id="9" name="線吹き出し 1 (枠付き) 8"/>
          <p:cNvSpPr/>
          <p:nvPr/>
        </p:nvSpPr>
        <p:spPr>
          <a:xfrm>
            <a:off x="2902056" y="5073930"/>
            <a:ext cx="3880054" cy="866647"/>
          </a:xfrm>
          <a:prstGeom prst="borderCallout1">
            <a:avLst>
              <a:gd name="adj1" fmla="val -232"/>
              <a:gd name="adj2" fmla="val 2749"/>
              <a:gd name="adj3" fmla="val -92679"/>
              <a:gd name="adj4" fmla="val 38375"/>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100" u="sng" dirty="0" smtClean="0">
                <a:solidFill>
                  <a:sysClr val="windowText" lastClr="000000"/>
                </a:solidFill>
                <a:latin typeface="Meiryo UI" panose="020B0604030504040204" pitchFamily="50" charset="-128"/>
                <a:ea typeface="Meiryo UI" panose="020B0604030504040204" pitchFamily="50" charset="-128"/>
              </a:rPr>
              <a:t>2.</a:t>
            </a:r>
            <a:r>
              <a:rPr lang="ja-JP" altLang="en-US" sz="1100" u="sng" dirty="0" smtClean="0">
                <a:solidFill>
                  <a:sysClr val="windowText" lastClr="000000"/>
                </a:solidFill>
                <a:latin typeface="Meiryo UI" panose="020B0604030504040204" pitchFamily="50" charset="-128"/>
                <a:ea typeface="Meiryo UI" panose="020B0604030504040204" pitchFamily="50" charset="-128"/>
              </a:rPr>
              <a:t>患者情報データマート作成</a:t>
            </a:r>
            <a:endParaRPr lang="en-US" altLang="ja-JP" sz="1100" u="sng"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二次利用</a:t>
            </a:r>
            <a:r>
              <a:rPr lang="en-US" altLang="ja-JP" sz="1100" dirty="0" smtClean="0">
                <a:solidFill>
                  <a:sysClr val="windowText" lastClr="000000"/>
                </a:solidFill>
                <a:latin typeface="Meiryo UI" panose="020B0604030504040204" pitchFamily="50" charset="-128"/>
                <a:ea typeface="Meiryo UI" panose="020B0604030504040204" pitchFamily="50" charset="-128"/>
              </a:rPr>
              <a:t>DB(</a:t>
            </a:r>
            <a:r>
              <a:rPr lang="ja-JP" altLang="en-US" sz="1100" dirty="0" smtClean="0">
                <a:solidFill>
                  <a:sysClr val="windowText" lastClr="000000"/>
                </a:solidFill>
                <a:latin typeface="Meiryo UI" panose="020B0604030504040204" pitchFamily="50" charset="-128"/>
                <a:ea typeface="Meiryo UI" panose="020B0604030504040204" pitchFamily="50" charset="-128"/>
              </a:rPr>
              <a:t>断面</a:t>
            </a:r>
            <a:r>
              <a:rPr lang="en-US" altLang="ja-JP" sz="1100" dirty="0" smtClean="0">
                <a:solidFill>
                  <a:sysClr val="windowText" lastClr="000000"/>
                </a:solidFill>
                <a:latin typeface="Meiryo UI" panose="020B0604030504040204" pitchFamily="50" charset="-128"/>
                <a:ea typeface="Meiryo UI" panose="020B0604030504040204" pitchFamily="50" charset="-128"/>
              </a:rPr>
              <a:t>)</a:t>
            </a:r>
            <a:r>
              <a:rPr lang="ja-JP" altLang="en-US" sz="1100" dirty="0" smtClean="0">
                <a:solidFill>
                  <a:sysClr val="windowText" lastClr="000000"/>
                </a:solidFill>
                <a:latin typeface="Meiryo UI" panose="020B0604030504040204" pitchFamily="50" charset="-128"/>
                <a:ea typeface="Meiryo UI" panose="020B0604030504040204" pitchFamily="50" charset="-128"/>
              </a:rPr>
              <a:t>に登録されている患者情報を集約する。</a:t>
            </a:r>
            <a:endParaRPr lang="en-US" altLang="ja-JP" sz="1100"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a:t>
            </a:r>
            <a:r>
              <a:rPr lang="en-US" altLang="ja-JP" sz="1100" dirty="0" smtClean="0">
                <a:solidFill>
                  <a:sysClr val="windowText" lastClr="000000"/>
                </a:solidFill>
                <a:latin typeface="Meiryo UI" panose="020B0604030504040204" pitchFamily="50" charset="-128"/>
                <a:ea typeface="Meiryo UI" panose="020B0604030504040204" pitchFamily="50" charset="-128"/>
              </a:rPr>
              <a:t>DPC/</a:t>
            </a:r>
            <a:r>
              <a:rPr lang="ja-JP" altLang="en-US" sz="1100" dirty="0" smtClean="0">
                <a:solidFill>
                  <a:sysClr val="windowText" lastClr="000000"/>
                </a:solidFill>
                <a:latin typeface="Meiryo UI" panose="020B0604030504040204" pitchFamily="50" charset="-128"/>
                <a:ea typeface="Meiryo UI" panose="020B0604030504040204" pitchFamily="50" charset="-128"/>
              </a:rPr>
              <a:t>レセプト</a:t>
            </a:r>
            <a:r>
              <a:rPr lang="en-US" altLang="ja-JP" sz="1100" dirty="0" smtClean="0">
                <a:solidFill>
                  <a:sysClr val="windowText" lastClr="000000"/>
                </a:solidFill>
                <a:latin typeface="Meiryo UI" panose="020B0604030504040204" pitchFamily="50" charset="-128"/>
                <a:ea typeface="Meiryo UI" panose="020B0604030504040204" pitchFamily="50" charset="-128"/>
              </a:rPr>
              <a:t>/MML</a:t>
            </a:r>
            <a:r>
              <a:rPr lang="ja-JP" altLang="en-US" sz="1100" dirty="0" smtClean="0">
                <a:solidFill>
                  <a:sysClr val="windowText" lastClr="000000"/>
                </a:solidFill>
                <a:latin typeface="Meiryo UI" panose="020B0604030504040204" pitchFamily="50" charset="-128"/>
                <a:ea typeface="Meiryo UI" panose="020B0604030504040204" pitchFamily="50" charset="-128"/>
              </a:rPr>
              <a:t>の患者</a:t>
            </a:r>
            <a:r>
              <a:rPr lang="en-US" altLang="ja-JP" sz="1100" dirty="0" smtClean="0">
                <a:solidFill>
                  <a:sysClr val="windowText" lastClr="000000"/>
                </a:solidFill>
                <a:latin typeface="Meiryo UI" panose="020B0604030504040204" pitchFamily="50" charset="-128"/>
                <a:ea typeface="Meiryo UI" panose="020B0604030504040204" pitchFamily="50" charset="-128"/>
              </a:rPr>
              <a:t>ID</a:t>
            </a:r>
            <a:r>
              <a:rPr lang="ja-JP" altLang="en-US" sz="1100" dirty="0" smtClean="0">
                <a:solidFill>
                  <a:sysClr val="windowText" lastClr="000000"/>
                </a:solidFill>
                <a:latin typeface="Meiryo UI" panose="020B0604030504040204" pitchFamily="50" charset="-128"/>
                <a:ea typeface="Meiryo UI" panose="020B0604030504040204" pitchFamily="50" charset="-128"/>
              </a:rPr>
              <a:t>を紐付けたテーブルを作成する。</a:t>
            </a:r>
            <a:endParaRPr lang="en-US" altLang="ja-JP" sz="1100"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エラー患者の情報を集約したエラー患者データテーブルを作成する。</a:t>
            </a:r>
            <a:endParaRPr lang="en-US" altLang="ja-JP" sz="1200" dirty="0" smtClean="0">
              <a:solidFill>
                <a:schemeClr val="tx1"/>
              </a:solidFill>
            </a:endParaRPr>
          </a:p>
        </p:txBody>
      </p:sp>
      <p:sp>
        <p:nvSpPr>
          <p:cNvPr id="11" name="正方形/長方形 10"/>
          <p:cNvSpPr/>
          <p:nvPr/>
        </p:nvSpPr>
        <p:spPr>
          <a:xfrm>
            <a:off x="3427195" y="1938407"/>
            <a:ext cx="4707172" cy="306065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61EBE4BB-1024-673B-5C0D-CC916CF06357}"/>
              </a:ext>
            </a:extLst>
          </p:cNvPr>
          <p:cNvSpPr/>
          <p:nvPr/>
        </p:nvSpPr>
        <p:spPr>
          <a:xfrm>
            <a:off x="4842083" y="1759777"/>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データマート作成機能</a:t>
            </a:r>
            <a:endParaRPr kumimoji="1" lang="ja-JP" altLang="en-US" sz="1200" dirty="0">
              <a:solidFill>
                <a:schemeClr val="tx2">
                  <a:lumMod val="75000"/>
                  <a:lumOff val="25000"/>
                </a:schemeClr>
              </a:solidFill>
            </a:endParaRPr>
          </a:p>
        </p:txBody>
      </p:sp>
      <p:sp>
        <p:nvSpPr>
          <p:cNvPr id="10" name="線吹き出し 1 (枠付き) 9"/>
          <p:cNvSpPr/>
          <p:nvPr/>
        </p:nvSpPr>
        <p:spPr>
          <a:xfrm>
            <a:off x="6985900" y="2956021"/>
            <a:ext cx="2496171" cy="1338384"/>
          </a:xfrm>
          <a:prstGeom prst="borderCallout1">
            <a:avLst>
              <a:gd name="adj1" fmla="val -1420"/>
              <a:gd name="adj2" fmla="val 7380"/>
              <a:gd name="adj3" fmla="val -22881"/>
              <a:gd name="adj4" fmla="val 26952"/>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100" u="sng" dirty="0" smtClean="0">
                <a:solidFill>
                  <a:sysClr val="windowText" lastClr="000000"/>
                </a:solidFill>
                <a:latin typeface="Meiryo UI" panose="020B0604030504040204" pitchFamily="50" charset="-128"/>
                <a:ea typeface="Meiryo UI" panose="020B0604030504040204" pitchFamily="50" charset="-128"/>
              </a:rPr>
              <a:t>3.</a:t>
            </a:r>
            <a:r>
              <a:rPr lang="ja-JP" altLang="en-US" sz="1100" u="sng" dirty="0" smtClean="0">
                <a:solidFill>
                  <a:sysClr val="windowText" lastClr="000000"/>
                </a:solidFill>
                <a:latin typeface="Meiryo UI" panose="020B0604030504040204" pitchFamily="50" charset="-128"/>
                <a:ea typeface="Meiryo UI" panose="020B0604030504040204" pitchFamily="50" charset="-128"/>
              </a:rPr>
              <a:t>目的別データマート作成</a:t>
            </a:r>
            <a:endParaRPr lang="en-US" altLang="ja-JP" sz="1100" u="sng"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疾患別、処方別などの目的別のデータマートに集約する。</a:t>
            </a:r>
            <a:endParaRPr lang="en-US" altLang="ja-JP" sz="1100"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目的別のデータマートを</a:t>
            </a:r>
            <a:r>
              <a:rPr lang="en-US" altLang="ja-JP" sz="1100" dirty="0" smtClean="0">
                <a:solidFill>
                  <a:sysClr val="windowText" lastClr="000000"/>
                </a:solidFill>
                <a:latin typeface="Meiryo UI" panose="020B0604030504040204" pitchFamily="50" charset="-128"/>
                <a:ea typeface="Meiryo UI" panose="020B0604030504040204" pitchFamily="50" charset="-128"/>
              </a:rPr>
              <a:t>ICD10</a:t>
            </a:r>
            <a:r>
              <a:rPr lang="ja-JP" altLang="en-US" sz="1100" dirty="0" smtClean="0">
                <a:solidFill>
                  <a:sysClr val="windowText" lastClr="000000"/>
                </a:solidFill>
                <a:latin typeface="Meiryo UI" panose="020B0604030504040204" pitchFamily="50" charset="-128"/>
                <a:ea typeface="Meiryo UI" panose="020B0604030504040204" pitchFamily="50" charset="-128"/>
              </a:rPr>
              <a:t>分類別や薬効分類別など集計してサンプル数帳票を作成する。</a:t>
            </a:r>
            <a:endParaRPr lang="en-US" altLang="ja-JP" sz="1200" dirty="0" smtClean="0">
              <a:solidFill>
                <a:schemeClr val="tx1"/>
              </a:solidFill>
            </a:endParaRPr>
          </a:p>
        </p:txBody>
      </p:sp>
      <p:sp>
        <p:nvSpPr>
          <p:cNvPr id="7" name="線吹き出し 1 (枠付き) 6"/>
          <p:cNvSpPr/>
          <p:nvPr/>
        </p:nvSpPr>
        <p:spPr>
          <a:xfrm>
            <a:off x="342089" y="2663465"/>
            <a:ext cx="2918915" cy="744821"/>
          </a:xfrm>
          <a:prstGeom prst="borderCallout1">
            <a:avLst>
              <a:gd name="adj1" fmla="val 9274"/>
              <a:gd name="adj2" fmla="val 100543"/>
              <a:gd name="adj3" fmla="val -42218"/>
              <a:gd name="adj4" fmla="val 11946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100" u="sng" dirty="0" smtClean="0">
                <a:solidFill>
                  <a:sysClr val="windowText" lastClr="000000"/>
                </a:solidFill>
                <a:latin typeface="Meiryo UI" panose="020B0604030504040204" pitchFamily="50" charset="-128"/>
                <a:ea typeface="Meiryo UI" panose="020B0604030504040204" pitchFamily="50" charset="-128"/>
              </a:rPr>
              <a:t>1.</a:t>
            </a:r>
            <a:r>
              <a:rPr lang="ja-JP" altLang="en-US" sz="1100" u="sng" dirty="0" smtClean="0">
                <a:solidFill>
                  <a:sysClr val="windowText" lastClr="000000"/>
                </a:solidFill>
                <a:latin typeface="Meiryo UI" panose="020B0604030504040204" pitchFamily="50" charset="-128"/>
                <a:ea typeface="Meiryo UI" panose="020B0604030504040204" pitchFamily="50" charset="-128"/>
              </a:rPr>
              <a:t>二次利用</a:t>
            </a:r>
            <a:r>
              <a:rPr lang="en-US" altLang="ja-JP" sz="1100" u="sng" dirty="0" smtClean="0">
                <a:solidFill>
                  <a:sysClr val="windowText" lastClr="000000"/>
                </a:solidFill>
                <a:latin typeface="Meiryo UI" panose="020B0604030504040204" pitchFamily="50" charset="-128"/>
                <a:ea typeface="Meiryo UI" panose="020B0604030504040204" pitchFamily="50" charset="-128"/>
              </a:rPr>
              <a:t>DB(</a:t>
            </a:r>
            <a:r>
              <a:rPr lang="ja-JP" altLang="en-US" sz="1100" u="sng" dirty="0" smtClean="0">
                <a:solidFill>
                  <a:sysClr val="windowText" lastClr="000000"/>
                </a:solidFill>
                <a:latin typeface="Meiryo UI" panose="020B0604030504040204" pitchFamily="50" charset="-128"/>
                <a:ea typeface="Meiryo UI" panose="020B0604030504040204" pitchFamily="50" charset="-128"/>
              </a:rPr>
              <a:t>断面</a:t>
            </a:r>
            <a:r>
              <a:rPr lang="en-US" altLang="ja-JP" sz="1100" u="sng" dirty="0" smtClean="0">
                <a:solidFill>
                  <a:sysClr val="windowText" lastClr="000000"/>
                </a:solidFill>
                <a:latin typeface="Meiryo UI" panose="020B0604030504040204" pitchFamily="50" charset="-128"/>
                <a:ea typeface="Meiryo UI" panose="020B0604030504040204" pitchFamily="50" charset="-128"/>
              </a:rPr>
              <a:t>)</a:t>
            </a:r>
            <a:r>
              <a:rPr lang="ja-JP" altLang="en-US" sz="1100" u="sng" dirty="0" smtClean="0">
                <a:solidFill>
                  <a:sysClr val="windowText" lastClr="000000"/>
                </a:solidFill>
                <a:latin typeface="Meiryo UI" panose="020B0604030504040204" pitchFamily="50" charset="-128"/>
                <a:ea typeface="Meiryo UI" panose="020B0604030504040204" pitchFamily="50" charset="-128"/>
              </a:rPr>
              <a:t>作成</a:t>
            </a:r>
            <a:endParaRPr lang="en-US" altLang="ja-JP" sz="1100" u="sng" dirty="0" smtClean="0">
              <a:solidFill>
                <a:sysClr val="windowText" lastClr="000000"/>
              </a:solidFill>
              <a:latin typeface="Meiryo UI" panose="020B0604030504040204" pitchFamily="50" charset="-128"/>
              <a:ea typeface="Meiryo UI" panose="020B0604030504040204" pitchFamily="50" charset="-128"/>
            </a:endParaRPr>
          </a:p>
          <a:p>
            <a:r>
              <a:rPr lang="ja-JP" altLang="en-US" sz="1100" dirty="0" smtClean="0">
                <a:solidFill>
                  <a:sysClr val="windowText" lastClr="000000"/>
                </a:solidFill>
                <a:latin typeface="Meiryo UI" panose="020B0604030504040204" pitchFamily="50" charset="-128"/>
                <a:ea typeface="Meiryo UI" panose="020B0604030504040204" pitchFamily="50" charset="-128"/>
              </a:rPr>
              <a:t>　</a:t>
            </a:r>
            <a:r>
              <a:rPr lang="ja-JP" altLang="en-US" sz="1100" dirty="0">
                <a:solidFill>
                  <a:sysClr val="windowText" lastClr="000000"/>
                </a:solidFill>
                <a:latin typeface="Meiryo UI" panose="020B0604030504040204" pitchFamily="50" charset="-128"/>
                <a:ea typeface="Meiryo UI" panose="020B0604030504040204" pitchFamily="50" charset="-128"/>
              </a:rPr>
              <a:t>分析に必要なデータの断面を固定化するために、二次利用</a:t>
            </a:r>
            <a:r>
              <a:rPr lang="en-US" altLang="ja-JP" sz="1100" dirty="0">
                <a:solidFill>
                  <a:sysClr val="windowText" lastClr="000000"/>
                </a:solidFill>
                <a:latin typeface="Meiryo UI" panose="020B0604030504040204" pitchFamily="50" charset="-128"/>
                <a:ea typeface="Meiryo UI" panose="020B0604030504040204" pitchFamily="50" charset="-128"/>
              </a:rPr>
              <a:t>DB</a:t>
            </a:r>
            <a:r>
              <a:rPr lang="ja-JP" altLang="en-US" sz="1100" dirty="0">
                <a:solidFill>
                  <a:sysClr val="windowText" lastClr="000000"/>
                </a:solidFill>
                <a:latin typeface="Meiryo UI" panose="020B0604030504040204" pitchFamily="50" charset="-128"/>
                <a:ea typeface="Meiryo UI" panose="020B0604030504040204" pitchFamily="50" charset="-128"/>
              </a:rPr>
              <a:t>の断面</a:t>
            </a:r>
            <a:r>
              <a:rPr lang="ja-JP" altLang="en-US" sz="1100" dirty="0" smtClean="0">
                <a:solidFill>
                  <a:sysClr val="windowText" lastClr="000000"/>
                </a:solidFill>
                <a:latin typeface="Meiryo UI" panose="020B0604030504040204" pitchFamily="50" charset="-128"/>
                <a:ea typeface="Meiryo UI" panose="020B0604030504040204" pitchFamily="50" charset="-128"/>
              </a:rPr>
              <a:t>を作成する。</a:t>
            </a:r>
            <a:endParaRPr lang="en-US" altLang="ja-JP" sz="1200" dirty="0" smtClean="0">
              <a:solidFill>
                <a:schemeClr val="tx1"/>
              </a:solidFill>
            </a:endParaRPr>
          </a:p>
        </p:txBody>
      </p:sp>
    </p:spTree>
    <p:extLst>
      <p:ext uri="{BB962C8B-B14F-4D97-AF65-F5344CB8AC3E}">
        <p14:creationId xmlns:p14="http://schemas.microsoft.com/office/powerpoint/2010/main" val="837608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529218" y="2860896"/>
            <a:ext cx="8829675" cy="321945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分割による対応</a:t>
            </a:r>
            <a:r>
              <a:rPr lang="en-US" altLang="ja-JP" sz="1800" b="1" dirty="0" smtClean="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取込前確認フローの追加</a:t>
            </a:r>
            <a:r>
              <a:rPr lang="ja-JP" altLang="en-US" sz="1800" b="1" dirty="0" smtClean="0">
                <a:latin typeface="Meiryo UI" panose="020B0604030504040204" pitchFamily="50" charset="-128"/>
                <a:ea typeface="Meiryo UI" panose="020B0604030504040204" pitchFamily="50" charset="-128"/>
              </a:rPr>
              <a:t>　</a:t>
            </a:r>
            <a:r>
              <a:rPr lang="en-US" altLang="ja-JP" sz="1800" b="1" dirty="0" smtClean="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エラー患者データ作成処理</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患者情報データマートに属するエラー患者情報の作成フローとデータ内容は以下の通り。</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後続のデータマート作成時にエラー患者データに登録されている患者</a:t>
            </a:r>
            <a:r>
              <a:rPr lang="en-US" altLang="ja-JP" dirty="0" smtClean="0">
                <a:latin typeface="Meiryo UI" panose="020B0604030504040204" pitchFamily="50" charset="-128"/>
                <a:ea typeface="Meiryo UI" panose="020B0604030504040204" pitchFamily="50" charset="-128"/>
              </a:rPr>
              <a:t>ID</a:t>
            </a:r>
            <a:r>
              <a:rPr lang="ja-JP" altLang="en-US" dirty="0" smtClean="0">
                <a:latin typeface="Meiryo UI" panose="020B0604030504040204" pitchFamily="50" charset="-128"/>
                <a:ea typeface="Meiryo UI" panose="020B0604030504040204" pitchFamily="50" charset="-128"/>
              </a:rPr>
              <a:t>を除外している。</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これ</a:t>
            </a:r>
            <a:r>
              <a:rPr lang="ja-JP" altLang="en-US" dirty="0">
                <a:latin typeface="Meiryo UI" panose="020B0604030504040204" pitchFamily="50" charset="-128"/>
                <a:ea typeface="Meiryo UI" panose="020B0604030504040204" pitchFamily="50" charset="-128"/>
              </a:rPr>
              <a:t>は</a:t>
            </a:r>
            <a:r>
              <a:rPr lang="ja-JP" altLang="en-US" dirty="0" smtClean="0">
                <a:solidFill>
                  <a:schemeClr val="tx2">
                    <a:lumMod val="75000"/>
                    <a:lumOff val="25000"/>
                  </a:schemeClr>
                </a:solidFill>
                <a:latin typeface="Meiryo UI" panose="020B0604030504040204" pitchFamily="50" charset="-128"/>
                <a:ea typeface="Meiryo UI" panose="020B0604030504040204" pitchFamily="50" charset="-128"/>
              </a:rPr>
              <a:t>データ取込時に問題のあった患者のデータは欠落の可能性がある</a:t>
            </a:r>
            <a:r>
              <a:rPr lang="ja-JP" altLang="en-US" dirty="0" smtClean="0">
                <a:latin typeface="Meiryo UI" panose="020B0604030504040204" pitchFamily="50" charset="-128"/>
                <a:ea typeface="Meiryo UI" panose="020B0604030504040204" pitchFamily="50" charset="-128"/>
              </a:rPr>
              <a:t>ため、</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データ提供の対象外とする</a:t>
            </a:r>
            <a:r>
              <a:rPr lang="ja-JP" altLang="en-US" dirty="0">
                <a:latin typeface="Meiryo UI" panose="020B0604030504040204" pitchFamily="50" charset="-128"/>
                <a:ea typeface="Meiryo UI" panose="020B0604030504040204" pitchFamily="50" charset="-128"/>
              </a:rPr>
              <a:t>こと</a:t>
            </a:r>
            <a:r>
              <a:rPr lang="ja-JP" altLang="en-US" dirty="0" smtClean="0">
                <a:latin typeface="Meiryo UI" panose="020B0604030504040204" pitchFamily="50" charset="-128"/>
                <a:ea typeface="Meiryo UI" panose="020B0604030504040204" pitchFamily="50" charset="-128"/>
              </a:rPr>
              <a:t>を目的に実装している。</a:t>
            </a:r>
            <a:endParaRPr lang="en-US" altLang="ja-JP" dirty="0" smtClean="0">
              <a:latin typeface="Meiryo UI" panose="020B0604030504040204" pitchFamily="50" charset="-128"/>
              <a:ea typeface="Meiryo UI" panose="020B0604030504040204" pitchFamily="50" charset="-128"/>
            </a:endParaRPr>
          </a:p>
        </p:txBody>
      </p:sp>
      <p:sp>
        <p:nvSpPr>
          <p:cNvPr id="17" name="線吹き出し 1 (枠付き) 16"/>
          <p:cNvSpPr/>
          <p:nvPr/>
        </p:nvSpPr>
        <p:spPr>
          <a:xfrm>
            <a:off x="203689" y="4898949"/>
            <a:ext cx="2004052" cy="1098090"/>
          </a:xfrm>
          <a:prstGeom prst="borderCallout1">
            <a:avLst>
              <a:gd name="adj1" fmla="val -113"/>
              <a:gd name="adj2" fmla="val 19758"/>
              <a:gd name="adj3" fmla="val -46436"/>
              <a:gd name="adj4" fmla="val 7384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データ取込処理（二次利用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の作成処理）中にエラーが発生した患者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の情報が格納されたテーブル</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19" name="正方形/長方形 18"/>
          <p:cNvSpPr/>
          <p:nvPr/>
        </p:nvSpPr>
        <p:spPr>
          <a:xfrm>
            <a:off x="652783" y="3564772"/>
            <a:ext cx="1444224" cy="988080"/>
          </a:xfrm>
          <a:prstGeom prst="rect">
            <a:avLst/>
          </a:prstGeom>
          <a:noFill/>
          <a:ln w="25400">
            <a:solidFill>
              <a:schemeClr val="tx2">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61EBE4BB-1024-673B-5C0D-CC916CF06357}"/>
              </a:ext>
            </a:extLst>
          </p:cNvPr>
          <p:cNvSpPr/>
          <p:nvPr/>
        </p:nvSpPr>
        <p:spPr>
          <a:xfrm>
            <a:off x="798582" y="3340617"/>
            <a:ext cx="115262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受託領域</a:t>
            </a:r>
            <a:endParaRPr kumimoji="1" lang="ja-JP" altLang="en-US" sz="1200" dirty="0">
              <a:solidFill>
                <a:schemeClr val="tx2">
                  <a:lumMod val="75000"/>
                  <a:lumOff val="25000"/>
                </a:schemeClr>
              </a:solidFill>
            </a:endParaRPr>
          </a:p>
        </p:txBody>
      </p:sp>
      <p:sp>
        <p:nvSpPr>
          <p:cNvPr id="24" name="正方形/長方形 23"/>
          <p:cNvSpPr/>
          <p:nvPr/>
        </p:nvSpPr>
        <p:spPr>
          <a:xfrm>
            <a:off x="2025288" y="2978053"/>
            <a:ext cx="2335323" cy="988080"/>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5" name="線吹き出し 1 (枠付き) 24"/>
          <p:cNvSpPr/>
          <p:nvPr/>
        </p:nvSpPr>
        <p:spPr>
          <a:xfrm>
            <a:off x="369880" y="2146547"/>
            <a:ext cx="2361526" cy="602272"/>
          </a:xfrm>
          <a:prstGeom prst="borderCallout1">
            <a:avLst>
              <a:gd name="adj1" fmla="val 13422"/>
              <a:gd name="adj2" fmla="val 100513"/>
              <a:gd name="adj3" fmla="val 147504"/>
              <a:gd name="adj4" fmla="val 11904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rgbClr val="FF0000"/>
                </a:solidFill>
                <a:latin typeface="Meiryo UI" panose="020B0604030504040204" pitchFamily="50" charset="-128"/>
                <a:ea typeface="Meiryo UI" panose="020B0604030504040204" pitchFamily="50" charset="-128"/>
              </a:rPr>
              <a:t>1</a:t>
            </a:r>
            <a:r>
              <a:rPr lang="ja-JP" altLang="en-US" sz="1200" dirty="0" smtClean="0">
                <a:solidFill>
                  <a:srgbClr val="FF0000"/>
                </a:solidFill>
                <a:latin typeface="Meiryo UI" panose="020B0604030504040204" pitchFamily="50" charset="-128"/>
                <a:ea typeface="Meiryo UI" panose="020B0604030504040204" pitchFamily="50" charset="-128"/>
              </a:rPr>
              <a:t>つの</a:t>
            </a:r>
            <a:r>
              <a:rPr lang="en-US" altLang="ja-JP" sz="1200" dirty="0" smtClean="0">
                <a:solidFill>
                  <a:srgbClr val="FF0000"/>
                </a:solidFill>
                <a:latin typeface="Meiryo UI" panose="020B0604030504040204" pitchFamily="50" charset="-128"/>
                <a:ea typeface="Meiryo UI" panose="020B0604030504040204" pitchFamily="50" charset="-128"/>
              </a:rPr>
              <a:t>SQL</a:t>
            </a:r>
            <a:r>
              <a:rPr lang="ja-JP" altLang="en-US" sz="1200" dirty="0" smtClean="0">
                <a:solidFill>
                  <a:srgbClr val="FF0000"/>
                </a:solidFill>
                <a:latin typeface="Meiryo UI" panose="020B0604030504040204" pitchFamily="50" charset="-128"/>
                <a:ea typeface="Meiryo UI" panose="020B0604030504040204" pitchFamily="50" charset="-128"/>
              </a:rPr>
              <a:t>で受託</a:t>
            </a:r>
            <a:r>
              <a:rPr lang="en-US" altLang="ja-JP" sz="1200" dirty="0" smtClean="0">
                <a:solidFill>
                  <a:srgbClr val="FF0000"/>
                </a:solidFill>
                <a:latin typeface="Meiryo UI" panose="020B0604030504040204" pitchFamily="50" charset="-128"/>
                <a:ea typeface="Meiryo UI" panose="020B0604030504040204" pitchFamily="50" charset="-128"/>
              </a:rPr>
              <a:t>/</a:t>
            </a:r>
            <a:r>
              <a:rPr lang="ja-JP" altLang="en-US" sz="1200" dirty="0" smtClean="0">
                <a:solidFill>
                  <a:srgbClr val="FF0000"/>
                </a:solidFill>
                <a:latin typeface="Meiryo UI" panose="020B0604030504040204" pitchFamily="50" charset="-128"/>
                <a:ea typeface="Meiryo UI" panose="020B0604030504040204" pitchFamily="50" charset="-128"/>
              </a:rPr>
              <a:t>認定のテーブルを参照するため改修が必要</a:t>
            </a:r>
            <a:endParaRPr kumimoji="1" lang="ja-JP" altLang="en-US" sz="1200" dirty="0" smtClean="0">
              <a:solidFill>
                <a:srgbClr val="FF0000"/>
              </a:solidFill>
              <a:latin typeface="Meiryo UI" panose="020B0604030504040204" pitchFamily="50" charset="-128"/>
              <a:ea typeface="Meiryo UI" panose="020B0604030504040204" pitchFamily="50" charset="-128"/>
            </a:endParaRPr>
          </a:p>
        </p:txBody>
      </p:sp>
      <p:sp>
        <p:nvSpPr>
          <p:cNvPr id="26" name="線吹き出し 1 (枠付き) 25"/>
          <p:cNvSpPr/>
          <p:nvPr/>
        </p:nvSpPr>
        <p:spPr>
          <a:xfrm>
            <a:off x="5410844" y="4718675"/>
            <a:ext cx="2004052" cy="1098090"/>
          </a:xfrm>
          <a:prstGeom prst="borderCallout1">
            <a:avLst>
              <a:gd name="adj1" fmla="val -113"/>
              <a:gd name="adj2" fmla="val 19758"/>
              <a:gd name="adj3" fmla="val -35933"/>
              <a:gd name="adj4" fmla="val 1095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利用不可となった患者以外でエラーログに出力された患者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の一覧を格納するテーブル</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27" name="線吹き出し 1 (枠付き) 26"/>
          <p:cNvSpPr/>
          <p:nvPr/>
        </p:nvSpPr>
        <p:spPr>
          <a:xfrm>
            <a:off x="7680369" y="4718675"/>
            <a:ext cx="2004052" cy="1098090"/>
          </a:xfrm>
          <a:prstGeom prst="borderCallout1">
            <a:avLst>
              <a:gd name="adj1" fmla="val -113"/>
              <a:gd name="adj2" fmla="val 19758"/>
              <a:gd name="adj3" fmla="val -40434"/>
              <a:gd name="adj4" fmla="val 2533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エラー患者履歴に存在する患者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に紐づく患者</a:t>
            </a:r>
            <a:r>
              <a:rPr lang="en-US" altLang="ja-JP" sz="1200" dirty="0" smtClean="0">
                <a:solidFill>
                  <a:schemeClr val="tx1"/>
                </a:solidFill>
                <a:latin typeface="Meiryo UI" panose="020B0604030504040204" pitchFamily="50" charset="-128"/>
                <a:ea typeface="Meiryo UI" panose="020B0604030504040204" pitchFamily="50" charset="-128"/>
              </a:rPr>
              <a:t>ID</a:t>
            </a:r>
            <a:r>
              <a:rPr lang="ja-JP" altLang="en-US" sz="1200" dirty="0" smtClean="0">
                <a:solidFill>
                  <a:schemeClr val="tx1"/>
                </a:solidFill>
                <a:latin typeface="Meiryo UI" panose="020B0604030504040204" pitchFamily="50" charset="-128"/>
                <a:ea typeface="Meiryo UI" panose="020B0604030504040204" pitchFamily="50" charset="-128"/>
              </a:rPr>
              <a:t>全てを格納するテーブル</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12" name="線吹き出し 1 (枠付き) 11"/>
          <p:cNvSpPr/>
          <p:nvPr/>
        </p:nvSpPr>
        <p:spPr>
          <a:xfrm>
            <a:off x="4051344" y="2142101"/>
            <a:ext cx="3915864" cy="602272"/>
          </a:xfrm>
          <a:prstGeom prst="borderCallout1">
            <a:avLst>
              <a:gd name="adj1" fmla="val 12102"/>
              <a:gd name="adj2" fmla="val -1844"/>
              <a:gd name="adj3" fmla="val 148824"/>
              <a:gd name="adj4" fmla="val -10063"/>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rgbClr val="FF0000"/>
                </a:solidFill>
                <a:latin typeface="Meiryo UI" panose="020B0604030504040204" pitchFamily="50" charset="-128"/>
                <a:ea typeface="Meiryo UI" panose="020B0604030504040204" pitchFamily="50" charset="-128"/>
              </a:rPr>
              <a:t>受託領域</a:t>
            </a:r>
            <a:r>
              <a:rPr lang="ja-JP" altLang="en-US" sz="1200" dirty="0" smtClean="0">
                <a:solidFill>
                  <a:srgbClr val="FF0000"/>
                </a:solidFill>
                <a:latin typeface="Meiryo UI" panose="020B0604030504040204" pitchFamily="50" charset="-128"/>
                <a:ea typeface="Meiryo UI" panose="020B0604030504040204" pitchFamily="50" charset="-128"/>
              </a:rPr>
              <a:t>から認定領域へ患者情報を連携する処理のため、</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a:solidFill>
                  <a:srgbClr val="FF0000"/>
                </a:solidFill>
                <a:latin typeface="Meiryo UI" panose="020B0604030504040204" pitchFamily="50" charset="-128"/>
                <a:ea typeface="Meiryo UI" panose="020B0604030504040204" pitchFamily="50" charset="-128"/>
              </a:rPr>
              <a:t>二次</a:t>
            </a:r>
            <a:r>
              <a:rPr lang="ja-JP" altLang="en-US" sz="1200" dirty="0" smtClean="0">
                <a:solidFill>
                  <a:srgbClr val="FF0000"/>
                </a:solidFill>
                <a:latin typeface="Meiryo UI" panose="020B0604030504040204" pitchFamily="50" charset="-128"/>
                <a:ea typeface="Meiryo UI" panose="020B0604030504040204" pitchFamily="50" charset="-128"/>
              </a:rPr>
              <a:t>利用</a:t>
            </a:r>
            <a:r>
              <a:rPr lang="en-US" altLang="ja-JP" sz="1200" dirty="0" smtClean="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と同様の取込前確認フローが必要</a:t>
            </a:r>
            <a:endParaRPr lang="en-US" altLang="ja-JP" sz="1200" dirty="0" smtClean="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14175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参考</a:t>
            </a:r>
            <a:r>
              <a:rPr lang="ja-JP" altLang="en-US" dirty="0" smtClean="0">
                <a:latin typeface="Meiryo UI" panose="020B0604030504040204" pitchFamily="50" charset="-128"/>
                <a:ea typeface="Meiryo UI" panose="020B0604030504040204" pitchFamily="50" charset="-128"/>
              </a:rPr>
              <a:t>資料</a:t>
            </a:r>
            <a:r>
              <a:rPr lang="en-US" altLang="ja-JP" dirty="0" smtClean="0">
                <a:latin typeface="Meiryo UI" panose="020B0604030504040204" pitchFamily="50" charset="-128"/>
                <a:ea typeface="Meiryo UI" panose="020B0604030504040204" pitchFamily="50" charset="-128"/>
              </a:rPr>
              <a:t>3】</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
            </a:r>
            <a:br>
              <a:rPr lang="en-US" altLang="ja-JP" dirty="0" smtClean="0">
                <a:latin typeface="Meiryo UI" panose="020B0604030504040204" pitchFamily="50" charset="-128"/>
                <a:ea typeface="Meiryo UI" panose="020B0604030504040204" pitchFamily="50" charset="-128"/>
              </a:rPr>
            </a:b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個別取込処理 改修前の仕様説明</a:t>
            </a:r>
            <a:endParaRPr kumimoji="1" lang="ja-JP" altLang="en-US" dirty="0"/>
          </a:p>
        </p:txBody>
      </p:sp>
    </p:spTree>
    <p:extLst>
      <p:ext uri="{BB962C8B-B14F-4D97-AF65-F5344CB8AC3E}">
        <p14:creationId xmlns:p14="http://schemas.microsoft.com/office/powerpoint/2010/main" val="1275923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524969" y="1666949"/>
            <a:ext cx="8469630" cy="289179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個別取込処理概要（新規取込）（</a:t>
            </a:r>
            <a:r>
              <a:rPr lang="en-US" altLang="ja-JP" sz="1800" b="1" dirty="0" smtClean="0">
                <a:latin typeface="Meiryo UI" panose="020B0604030504040204" pitchFamily="50" charset="-128"/>
                <a:ea typeface="Meiryo UI" panose="020B0604030504040204" pitchFamily="50" charset="-128"/>
              </a:rPr>
              <a:t>1/3</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ファイルを格納した</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ファイルを展開し、その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ファイルに記載されている患者の情報を読み込み一覧化する。その患者情報のうち二次利用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登録に登録されている利活用可能な患者の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ファイルのみを対象に取り込むという一連の処理となっている。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3" name="表 2"/>
          <p:cNvGraphicFramePr>
            <a:graphicFrameLocks noGrp="1"/>
          </p:cNvGraphicFramePr>
          <p:nvPr>
            <p:extLst/>
          </p:nvPr>
        </p:nvGraphicFramePr>
        <p:xfrm>
          <a:off x="524969" y="4645746"/>
          <a:ext cx="8469630" cy="1874520"/>
        </p:xfrm>
        <a:graphic>
          <a:graphicData uri="http://schemas.openxmlformats.org/drawingml/2006/table">
            <a:tbl>
              <a:tblPr firstRow="1" bandRow="1">
                <a:tableStyleId>{5940675A-B579-460E-94D1-54222C63F5DA}</a:tableStyleId>
              </a:tblPr>
              <a:tblGrid>
                <a:gridCol w="4234815">
                  <a:extLst>
                    <a:ext uri="{9D8B030D-6E8A-4147-A177-3AD203B41FA5}">
                      <a16:colId xmlns:a16="http://schemas.microsoft.com/office/drawing/2014/main" val="3758575253"/>
                    </a:ext>
                  </a:extLst>
                </a:gridCol>
                <a:gridCol w="4234815">
                  <a:extLst>
                    <a:ext uri="{9D8B030D-6E8A-4147-A177-3AD203B41FA5}">
                      <a16:colId xmlns:a16="http://schemas.microsoft.com/office/drawing/2014/main" val="4125052017"/>
                    </a:ext>
                  </a:extLst>
                </a:gridCol>
              </a:tblGrid>
              <a:tr h="0">
                <a:tc>
                  <a:txBody>
                    <a:bodyPr/>
                    <a:lstStyle/>
                    <a:p>
                      <a:r>
                        <a:rPr kumimoji="1" lang="en-US" altLang="ja-JP" sz="1200" dirty="0" smtClean="0">
                          <a:solidFill>
                            <a:schemeClr val="tx1"/>
                          </a:solidFill>
                          <a:latin typeface="Meiryo UI" panose="020B0604030504040204" pitchFamily="50" charset="-128"/>
                          <a:ea typeface="Meiryo UI" panose="020B0604030504040204" pitchFamily="50" charset="-128"/>
                        </a:rPr>
                        <a:t>1.Zip</a:t>
                      </a:r>
                      <a:r>
                        <a:rPr kumimoji="1" lang="ja-JP" altLang="en-US" sz="1200" dirty="0" smtClean="0">
                          <a:solidFill>
                            <a:schemeClr val="tx1"/>
                          </a:solidFill>
                          <a:latin typeface="Meiryo UI" panose="020B0604030504040204" pitchFamily="50" charset="-128"/>
                          <a:ea typeface="Meiryo UI" panose="020B0604030504040204" pitchFamily="50" charset="-128"/>
                        </a:rPr>
                        <a:t>ファイル格納処理</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solidFill>
                      <a:schemeClr val="accent1"/>
                    </a:solidFill>
                  </a:tcPr>
                </a:tc>
                <a:tc>
                  <a:txBody>
                    <a:bodyPr/>
                    <a:lstStyle/>
                    <a:p>
                      <a:r>
                        <a:rPr lang="en-US" altLang="ja-JP" sz="1200" u="none" dirty="0" smtClean="0">
                          <a:latin typeface="Meiryo UI" panose="020B0604030504040204" pitchFamily="50" charset="-128"/>
                          <a:ea typeface="Meiryo UI" panose="020B0604030504040204" pitchFamily="50" charset="-128"/>
                        </a:rPr>
                        <a:t>2.Zip</a:t>
                      </a:r>
                      <a:r>
                        <a:rPr lang="ja-JP" altLang="en-US" sz="1200" u="none" dirty="0" smtClean="0">
                          <a:latin typeface="Meiryo UI" panose="020B0604030504040204" pitchFamily="50" charset="-128"/>
                          <a:ea typeface="Meiryo UI" panose="020B0604030504040204" pitchFamily="50" charset="-128"/>
                        </a:rPr>
                        <a:t>ファイル展開処理</a:t>
                      </a:r>
                      <a:endParaRPr kumimoji="1" lang="ja-JP" altLang="en-US" sz="1200" u="none" dirty="0">
                        <a:solidFill>
                          <a:schemeClr val="accent2">
                            <a:lumMod val="20000"/>
                            <a:lumOff val="80000"/>
                          </a:schemeClr>
                        </a:solidFill>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370840">
                <a:tc>
                  <a:txBody>
                    <a:bodyPr/>
                    <a:lstStyle/>
                    <a:p>
                      <a:r>
                        <a:rPr kumimoji="1" lang="en-US" altLang="ja-JP" sz="1100" dirty="0" smtClean="0">
                          <a:latin typeface="Meiryo UI" panose="020B0604030504040204" pitchFamily="50" charset="-128"/>
                          <a:ea typeface="Meiryo UI" panose="020B0604030504040204" pitchFamily="50" charset="-128"/>
                        </a:rPr>
                        <a:t>1.1.</a:t>
                      </a:r>
                      <a:r>
                        <a:rPr kumimoji="1" lang="ja-JP" altLang="en-US" sz="1100" baseline="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ファイルを格納した</a:t>
                      </a:r>
                      <a:r>
                        <a:rPr kumimoji="1" lang="en-US" altLang="ja-JP" sz="1100" dirty="0" smtClean="0">
                          <a:latin typeface="Meiryo UI" panose="020B0604030504040204" pitchFamily="50" charset="-128"/>
                          <a:ea typeface="Meiryo UI" panose="020B0604030504040204" pitchFamily="50" charset="-128"/>
                        </a:rPr>
                        <a:t>Zip</a:t>
                      </a:r>
                      <a:r>
                        <a:rPr kumimoji="1" lang="ja-JP" altLang="en-US" sz="1100" dirty="0" smtClean="0">
                          <a:latin typeface="Meiryo UI" panose="020B0604030504040204" pitchFamily="50" charset="-128"/>
                          <a:ea typeface="Meiryo UI" panose="020B0604030504040204" pitchFamily="50" charset="-128"/>
                        </a:rPr>
                        <a:t>ファイルの一覧を取得する。</a:t>
                      </a:r>
                      <a:endParaRPr kumimoji="1"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1.2.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1.1</a:t>
                      </a:r>
                      <a:r>
                        <a:rPr lang="ja-JP" altLang="en-US" sz="1100" dirty="0" smtClean="0">
                          <a:latin typeface="Meiryo UI" panose="020B0604030504040204" pitchFamily="50" charset="-128"/>
                          <a:ea typeface="Meiryo UI" panose="020B0604030504040204" pitchFamily="50" charset="-128"/>
                        </a:rPr>
                        <a:t>」で取得した処理対象の</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ファイルが</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ファイル管理テーブル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に存在するか判定し、存在しないもののみを処理対象とする。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1.3.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1.2</a:t>
                      </a:r>
                      <a:r>
                        <a:rPr lang="ja-JP" altLang="en-US" sz="1100" dirty="0" smtClean="0">
                          <a:latin typeface="Meiryo UI" panose="020B0604030504040204" pitchFamily="50" charset="-128"/>
                          <a:ea typeface="Meiryo UI" panose="020B0604030504040204" pitchFamily="50" charset="-128"/>
                        </a:rPr>
                        <a:t>」で取得した処理対象の</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ファイルをコピーし、</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施設別、年月別のディレクトリ構造で格納し直す。</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1.4. </a:t>
                      </a:r>
                      <a:r>
                        <a:rPr lang="ja-JP" altLang="en-US" sz="1100" dirty="0" smtClean="0">
                          <a:latin typeface="Meiryo UI" panose="020B0604030504040204" pitchFamily="50" charset="-128"/>
                          <a:ea typeface="Meiryo UI" panose="020B0604030504040204" pitchFamily="50" charset="-128"/>
                        </a:rPr>
                        <a:t>格納した</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ファイルの情報を</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ファイル管理テーブルに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取込フラグを</a:t>
                      </a:r>
                      <a:r>
                        <a:rPr lang="en-US" altLang="ja-JP" sz="1100" dirty="0" smtClean="0">
                          <a:latin typeface="Meiryo UI" panose="020B0604030504040204" pitchFamily="50" charset="-128"/>
                          <a:ea typeface="Meiryo UI" panose="020B0604030504040204" pitchFamily="50" charset="-128"/>
                        </a:rPr>
                        <a:t>0</a:t>
                      </a:r>
                      <a:r>
                        <a:rPr lang="ja-JP" altLang="en-US" sz="1100" dirty="0" smtClean="0">
                          <a:latin typeface="Meiryo UI" panose="020B0604030504040204" pitchFamily="50" charset="-128"/>
                          <a:ea typeface="Meiryo UI" panose="020B0604030504040204" pitchFamily="50" charset="-128"/>
                        </a:rPr>
                        <a:t>（未取込）として登録する。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lang="en-US" altLang="ja-JP" sz="1100" dirty="0" smtClean="0">
                          <a:latin typeface="Meiryo UI" panose="020B0604030504040204" pitchFamily="50" charset="-128"/>
                          <a:ea typeface="Meiryo UI" panose="020B0604030504040204" pitchFamily="50" charset="-128"/>
                        </a:rPr>
                        <a:t>2.1. Zip</a:t>
                      </a:r>
                      <a:r>
                        <a:rPr lang="ja-JP" altLang="en-US" sz="1100" dirty="0" smtClean="0">
                          <a:latin typeface="Meiryo UI" panose="020B0604030504040204" pitchFamily="50" charset="-128"/>
                          <a:ea typeface="Meiryo UI" panose="020B0604030504040204" pitchFamily="50" charset="-128"/>
                        </a:rPr>
                        <a:t>ファイル管理テーブルで取込フラグが</a:t>
                      </a:r>
                      <a:r>
                        <a:rPr lang="en-US" altLang="ja-JP" sz="1100" dirty="0" smtClean="0">
                          <a:latin typeface="Meiryo UI" panose="020B0604030504040204" pitchFamily="50" charset="-128"/>
                          <a:ea typeface="Meiryo UI" panose="020B0604030504040204" pitchFamily="50" charset="-128"/>
                        </a:rPr>
                        <a:t>0</a:t>
                      </a:r>
                      <a:r>
                        <a:rPr lang="ja-JP" altLang="en-US" sz="1100" dirty="0" smtClean="0">
                          <a:latin typeface="Meiryo UI" panose="020B0604030504040204" pitchFamily="50" charset="-128"/>
                          <a:ea typeface="Meiryo UI" panose="020B0604030504040204" pitchFamily="50" charset="-128"/>
                        </a:rPr>
                        <a:t>（未取込）となっている</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ファイルの一覧を取得する。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2.2.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2.1</a:t>
                      </a:r>
                      <a:r>
                        <a:rPr lang="ja-JP" altLang="en-US" sz="1100" dirty="0" smtClean="0">
                          <a:latin typeface="Meiryo UI" panose="020B0604030504040204" pitchFamily="50" charset="-128"/>
                          <a:ea typeface="Meiryo UI" panose="020B0604030504040204" pitchFamily="50" charset="-128"/>
                        </a:rPr>
                        <a:t>」で取得した処理対象の</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ファイルを</a:t>
                      </a:r>
                      <a:r>
                        <a:rPr lang="en-US" altLang="ja-JP" sz="1100" dirty="0" smtClean="0">
                          <a:latin typeface="Meiryo UI" panose="020B0604030504040204" pitchFamily="50" charset="-128"/>
                          <a:ea typeface="Meiryo UI" panose="020B0604030504040204" pitchFamily="50" charset="-128"/>
                        </a:rPr>
                        <a:t>NAS</a:t>
                      </a:r>
                      <a:r>
                        <a:rPr lang="ja-JP" altLang="en-US" sz="1100" dirty="0" smtClean="0">
                          <a:latin typeface="Meiryo UI" panose="020B0604030504040204" pitchFamily="50" charset="-128"/>
                          <a:ea typeface="Meiryo UI" panose="020B0604030504040204" pitchFamily="50" charset="-128"/>
                        </a:rPr>
                        <a:t>上から検索し、</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取得する。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2.3.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2.2</a:t>
                      </a:r>
                      <a:r>
                        <a:rPr lang="ja-JP" altLang="en-US" sz="1100" dirty="0" smtClean="0">
                          <a:latin typeface="Meiryo UI" panose="020B0604030504040204" pitchFamily="50" charset="-128"/>
                          <a:ea typeface="Meiryo UI" panose="020B0604030504040204" pitchFamily="50" charset="-128"/>
                        </a:rPr>
                        <a:t>」で取得した</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ファイルを展開する。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2.4. Zip</a:t>
                      </a:r>
                      <a:r>
                        <a:rPr lang="ja-JP" altLang="en-US" sz="1100" dirty="0" smtClean="0">
                          <a:latin typeface="Meiryo UI" panose="020B0604030504040204" pitchFamily="50" charset="-128"/>
                          <a:ea typeface="Meiryo UI" panose="020B0604030504040204" pitchFamily="50" charset="-128"/>
                        </a:rPr>
                        <a:t>ファイルが展開が正常終了した場合は、</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ファイル管理テーブルの取込フラグを</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（取込済み）に、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異常終了した場合は</a:t>
                      </a:r>
                      <a:r>
                        <a:rPr lang="en-US" altLang="ja-JP" sz="1100" dirty="0" smtClean="0">
                          <a:latin typeface="Meiryo UI" panose="020B0604030504040204" pitchFamily="50" charset="-128"/>
                          <a:ea typeface="Meiryo UI" panose="020B0604030504040204" pitchFamily="50" charset="-128"/>
                        </a:rPr>
                        <a:t>9</a:t>
                      </a:r>
                      <a:r>
                        <a:rPr lang="ja-JP" altLang="en-US" sz="1100" dirty="0" smtClean="0">
                          <a:latin typeface="Meiryo UI" panose="020B0604030504040204" pitchFamily="50" charset="-128"/>
                          <a:ea typeface="Meiryo UI" panose="020B0604030504040204" pitchFamily="50" charset="-128"/>
                        </a:rPr>
                        <a:t>（ファイル展開エラー）に更新する。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spTree>
    <p:extLst>
      <p:ext uri="{BB962C8B-B14F-4D97-AF65-F5344CB8AC3E}">
        <p14:creationId xmlns:p14="http://schemas.microsoft.com/office/powerpoint/2010/main" val="1705386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524969" y="1666949"/>
            <a:ext cx="8469630" cy="289179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個別取込処理概要（新規取込）（</a:t>
            </a:r>
            <a:r>
              <a:rPr lang="en-US" altLang="ja-JP" sz="1800" b="1" dirty="0" smtClean="0">
                <a:latin typeface="Meiryo UI" panose="020B0604030504040204" pitchFamily="50" charset="-128"/>
                <a:ea typeface="Meiryo UI" panose="020B0604030504040204" pitchFamily="50" charset="-128"/>
              </a:rPr>
              <a:t>2/3</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ファイルを格納した</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ファイルを展開し、その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ファイルに記載されている患者の情報を読み込み一覧化する。その患者情報のうち二次利用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登録に登録されている利活用可能な患者の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ファイルのみを対象に取り込むという一連の処理となっている。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3" name="表 2"/>
          <p:cNvGraphicFramePr>
            <a:graphicFrameLocks noGrp="1"/>
          </p:cNvGraphicFramePr>
          <p:nvPr>
            <p:extLst/>
          </p:nvPr>
        </p:nvGraphicFramePr>
        <p:xfrm>
          <a:off x="524969" y="4639408"/>
          <a:ext cx="8957102" cy="1539240"/>
        </p:xfrm>
        <a:graphic>
          <a:graphicData uri="http://schemas.openxmlformats.org/drawingml/2006/table">
            <a:tbl>
              <a:tblPr firstRow="1" bandRow="1">
                <a:tableStyleId>{5940675A-B579-460E-94D1-54222C63F5DA}</a:tableStyleId>
              </a:tblPr>
              <a:tblGrid>
                <a:gridCol w="4478551">
                  <a:extLst>
                    <a:ext uri="{9D8B030D-6E8A-4147-A177-3AD203B41FA5}">
                      <a16:colId xmlns:a16="http://schemas.microsoft.com/office/drawing/2014/main" val="3758575253"/>
                    </a:ext>
                  </a:extLst>
                </a:gridCol>
                <a:gridCol w="4478551">
                  <a:extLst>
                    <a:ext uri="{9D8B030D-6E8A-4147-A177-3AD203B41FA5}">
                      <a16:colId xmlns:a16="http://schemas.microsoft.com/office/drawing/2014/main" val="4125052017"/>
                    </a:ext>
                  </a:extLst>
                </a:gridCol>
              </a:tblGrid>
              <a:tr h="0">
                <a:tc>
                  <a:txBody>
                    <a:bodyPr/>
                    <a:lstStyle/>
                    <a:p>
                      <a:r>
                        <a:rPr kumimoji="1" lang="en-US" altLang="ja-JP" sz="1200" dirty="0" smtClean="0">
                          <a:solidFill>
                            <a:schemeClr val="tx1"/>
                          </a:solidFill>
                          <a:latin typeface="Meiryo UI" panose="020B0604030504040204" pitchFamily="50" charset="-128"/>
                          <a:ea typeface="Meiryo UI" panose="020B0604030504040204" pitchFamily="50" charset="-128"/>
                        </a:rPr>
                        <a:t>3.MML</a:t>
                      </a:r>
                      <a:r>
                        <a:rPr kumimoji="1" lang="ja-JP" altLang="en-US" sz="1200" dirty="0" smtClean="0">
                          <a:solidFill>
                            <a:schemeClr val="tx1"/>
                          </a:solidFill>
                          <a:latin typeface="Meiryo UI" panose="020B0604030504040204" pitchFamily="50" charset="-128"/>
                          <a:ea typeface="Meiryo UI" panose="020B0604030504040204" pitchFamily="50" charset="-128"/>
                        </a:rPr>
                        <a:t>ファイル一覧作成処理</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solidFill>
                      <a:schemeClr val="accent1"/>
                    </a:solidFill>
                  </a:tcPr>
                </a:tc>
                <a:tc>
                  <a:txBody>
                    <a:bodyPr/>
                    <a:lstStyle/>
                    <a:p>
                      <a:r>
                        <a:rPr kumimoji="1" lang="en-US" altLang="ja-JP" sz="1200" dirty="0" smtClean="0">
                          <a:solidFill>
                            <a:schemeClr val="tx1"/>
                          </a:solidFill>
                          <a:latin typeface="Meiryo UI" panose="020B0604030504040204" pitchFamily="50" charset="-128"/>
                          <a:ea typeface="Meiryo UI" panose="020B0604030504040204" pitchFamily="50" charset="-128"/>
                        </a:rPr>
                        <a:t>4.</a:t>
                      </a:r>
                      <a:r>
                        <a:rPr kumimoji="1" lang="ja-JP" altLang="en-US" sz="1200" dirty="0" smtClean="0">
                          <a:solidFill>
                            <a:schemeClr val="tx1"/>
                          </a:solidFill>
                          <a:latin typeface="Meiryo UI" panose="020B0604030504040204" pitchFamily="50" charset="-128"/>
                          <a:ea typeface="Meiryo UI" panose="020B0604030504040204" pitchFamily="50" charset="-128"/>
                        </a:rPr>
                        <a:t>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kumimoji="1" lang="ja-JP" altLang="en-US" sz="1200" dirty="0" smtClean="0">
                          <a:solidFill>
                            <a:schemeClr val="tx1"/>
                          </a:solidFill>
                          <a:latin typeface="Meiryo UI" panose="020B0604030504040204" pitchFamily="50" charset="-128"/>
                          <a:ea typeface="Meiryo UI" panose="020B0604030504040204" pitchFamily="50" charset="-128"/>
                        </a:rPr>
                        <a:t>反映処理</a:t>
                      </a:r>
                      <a:endParaRPr kumimoji="1" lang="ja-JP" altLang="en-US" sz="1200"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120722">
                <a:tc>
                  <a:txBody>
                    <a:bodyPr/>
                    <a:lstStyle/>
                    <a:p>
                      <a:r>
                        <a:rPr kumimoji="1" lang="en-US" altLang="ja-JP" sz="1100" dirty="0" smtClean="0">
                          <a:latin typeface="Meiryo UI" panose="020B0604030504040204" pitchFamily="50" charset="-128"/>
                          <a:ea typeface="Meiryo UI" panose="020B0604030504040204" pitchFamily="50" charset="-128"/>
                        </a:rPr>
                        <a:t>3.1.</a:t>
                      </a:r>
                      <a:r>
                        <a:rPr kumimoji="1" lang="ja-JP" altLang="en-US" sz="1100" baseline="0" dirty="0" smtClean="0">
                          <a:latin typeface="Meiryo UI" panose="020B0604030504040204" pitchFamily="50" charset="-128"/>
                          <a:ea typeface="Meiryo UI" panose="020B0604030504040204" pitchFamily="50" charset="-128"/>
                        </a:rPr>
                        <a:t> 展開した</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ファイルのヘッダー部分（患者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等）を読み込む。</a:t>
                      </a:r>
                      <a:endParaRPr kumimoji="1"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3.2. </a:t>
                      </a:r>
                      <a:r>
                        <a:rPr lang="ja-JP" altLang="en-US" sz="1100" dirty="0" smtClean="0">
                          <a:latin typeface="Meiryo UI" panose="020B0604030504040204" pitchFamily="50" charset="-128"/>
                          <a:ea typeface="Meiryo UI" panose="020B0604030504040204" pitchFamily="50" charset="-128"/>
                        </a:rPr>
                        <a:t>読み込んだ結果を</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ファイル管理テーブルに</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　　　</a:t>
                      </a:r>
                      <a:r>
                        <a:rPr kumimoji="1" lang="ja-JP" altLang="en-US" sz="1100" baseline="0" dirty="0" smtClean="0">
                          <a:latin typeface="Meiryo UI" panose="020B0604030504040204" pitchFamily="50" charset="-128"/>
                          <a:ea typeface="Meiryo UI" panose="020B0604030504040204" pitchFamily="50" charset="-128"/>
                        </a:rPr>
                        <a:t> </a:t>
                      </a:r>
                      <a:r>
                        <a:rPr kumimoji="1" lang="ja-JP" altLang="en-US" sz="1100" dirty="0" smtClean="0">
                          <a:latin typeface="Meiryo UI" panose="020B0604030504040204" pitchFamily="50" charset="-128"/>
                          <a:ea typeface="Meiryo UI" panose="020B0604030504040204" pitchFamily="50" charset="-128"/>
                        </a:rPr>
                        <a:t>ステータスフラグを</a:t>
                      </a:r>
                      <a:r>
                        <a:rPr kumimoji="1" lang="en-US" altLang="ja-JP" sz="1100" dirty="0" smtClean="0">
                          <a:latin typeface="Meiryo UI" panose="020B0604030504040204" pitchFamily="50" charset="-128"/>
                          <a:ea typeface="Meiryo UI" panose="020B0604030504040204" pitchFamily="50" charset="-128"/>
                        </a:rPr>
                        <a:t>0</a:t>
                      </a:r>
                      <a:r>
                        <a:rPr kumimoji="1" lang="ja-JP" altLang="en-US" sz="1100" dirty="0" smtClean="0">
                          <a:latin typeface="Meiryo UI" panose="020B0604030504040204" pitchFamily="50" charset="-128"/>
                          <a:ea typeface="Meiryo UI" panose="020B0604030504040204" pitchFamily="50" charset="-128"/>
                        </a:rPr>
                        <a:t>（ファイル読込未済）として登録する。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tc>
                  <a:txBody>
                    <a:bodyPr/>
                    <a:lstStyle/>
                    <a:p>
                      <a:r>
                        <a:rPr kumimoji="1" lang="en-US" altLang="ja-JP" sz="1100" dirty="0" smtClean="0">
                          <a:latin typeface="Meiryo UI" panose="020B0604030504040204" pitchFamily="50" charset="-128"/>
                          <a:ea typeface="Meiryo UI" panose="020B0604030504040204" pitchFamily="50" charset="-128"/>
                        </a:rPr>
                        <a:t>4.1. </a:t>
                      </a:r>
                      <a:r>
                        <a:rPr kumimoji="1" lang="ja-JP" altLang="en-US" sz="1100" dirty="0" smtClean="0">
                          <a:latin typeface="Meiryo UI" panose="020B0604030504040204" pitchFamily="50" charset="-128"/>
                          <a:ea typeface="Meiryo UI" panose="020B0604030504040204" pitchFamily="50" charset="-128"/>
                        </a:rPr>
                        <a:t>二次利用</a:t>
                      </a:r>
                      <a:r>
                        <a:rPr kumimoji="1" lang="en-US" altLang="ja-JP" sz="1100" dirty="0" smtClean="0">
                          <a:latin typeface="Meiryo UI" panose="020B0604030504040204" pitchFamily="50" charset="-128"/>
                          <a:ea typeface="Meiryo UI" panose="020B0604030504040204" pitchFamily="50" charset="-128"/>
                        </a:rPr>
                        <a:t>DB</a:t>
                      </a:r>
                      <a:r>
                        <a:rPr kumimoji="1" lang="ja-JP" altLang="en-US" sz="1100" dirty="0" smtClean="0">
                          <a:latin typeface="Meiryo UI" panose="020B0604030504040204" pitchFamily="50" charset="-128"/>
                          <a:ea typeface="Meiryo UI" panose="020B0604030504040204" pitchFamily="50" charset="-128"/>
                        </a:rPr>
                        <a:t>登録患者データテーブルから患者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の一覧を取得する。</a:t>
                      </a:r>
                      <a:endParaRPr kumimoji="1" lang="en-US" altLang="ja-JP" sz="1100" dirty="0" smtClean="0">
                        <a:latin typeface="Meiryo UI" panose="020B0604030504040204" pitchFamily="50" charset="-128"/>
                        <a:ea typeface="Meiryo UI" panose="020B0604030504040204" pitchFamily="50" charset="-128"/>
                      </a:endParaRPr>
                    </a:p>
                    <a:p>
                      <a:r>
                        <a:rPr kumimoji="1" lang="en-US" altLang="ja-JP" sz="1100" dirty="0" smtClean="0">
                          <a:latin typeface="Meiryo UI" panose="020B0604030504040204" pitchFamily="50" charset="-128"/>
                          <a:ea typeface="Meiryo UI" panose="020B0604030504040204" pitchFamily="50" charset="-128"/>
                        </a:rPr>
                        <a:t>4.2. </a:t>
                      </a:r>
                      <a:r>
                        <a:rPr kumimoji="1" lang="ja-JP" altLang="en-US" sz="1100" dirty="0" smtClean="0">
                          <a:latin typeface="Meiryo UI" panose="020B0604030504040204" pitchFamily="50" charset="-128"/>
                          <a:ea typeface="Meiryo UI" panose="020B0604030504040204" pitchFamily="50" charset="-128"/>
                        </a:rPr>
                        <a:t>取得した患者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の一覧に</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ファイル管理テーブルに登録されている</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　　　</a:t>
                      </a:r>
                      <a:r>
                        <a:rPr kumimoji="1" lang="ja-JP" altLang="en-US" sz="1100" baseline="0" dirty="0" smtClean="0">
                          <a:latin typeface="Meiryo UI" panose="020B0604030504040204" pitchFamily="50" charset="-128"/>
                          <a:ea typeface="Meiryo UI" panose="020B0604030504040204" pitchFamily="50" charset="-128"/>
                        </a:rPr>
                        <a:t> </a:t>
                      </a:r>
                      <a:r>
                        <a:rPr kumimoji="1" lang="ja-JP" altLang="en-US" sz="1100" dirty="0" smtClean="0">
                          <a:latin typeface="Meiryo UI" panose="020B0604030504040204" pitchFamily="50" charset="-128"/>
                          <a:ea typeface="Meiryo UI" panose="020B0604030504040204" pitchFamily="50" charset="-128"/>
                        </a:rPr>
                        <a:t>患者</a:t>
                      </a:r>
                      <a:r>
                        <a:rPr kumimoji="1" lang="en-US" altLang="ja-JP" sz="1100" dirty="0" smtClean="0">
                          <a:latin typeface="Meiryo UI" panose="020B0604030504040204" pitchFamily="50" charset="-128"/>
                          <a:ea typeface="Meiryo UI" panose="020B0604030504040204" pitchFamily="50" charset="-128"/>
                        </a:rPr>
                        <a:t>ID</a:t>
                      </a:r>
                      <a:r>
                        <a:rPr kumimoji="1" lang="ja-JP" altLang="en-US" sz="1100" dirty="0" smtClean="0">
                          <a:latin typeface="Meiryo UI" panose="020B0604030504040204" pitchFamily="50" charset="-128"/>
                          <a:ea typeface="Meiryo UI" panose="020B0604030504040204" pitchFamily="50" charset="-128"/>
                        </a:rPr>
                        <a:t>が存在しない場合は、ステータスフラグを</a:t>
                      </a:r>
                      <a:endParaRPr kumimoji="1" lang="en-US" altLang="ja-JP" sz="1100" dirty="0" smtClean="0">
                        <a:latin typeface="Meiryo UI" panose="020B0604030504040204" pitchFamily="50" charset="-128"/>
                        <a:ea typeface="Meiryo UI" panose="020B0604030504040204" pitchFamily="50" charset="-128"/>
                      </a:endParaRPr>
                    </a:p>
                    <a:p>
                      <a:r>
                        <a:rPr kumimoji="1" lang="en-US" altLang="ja-JP" sz="1100" dirty="0" smtClean="0">
                          <a:latin typeface="Meiryo UI" panose="020B0604030504040204" pitchFamily="50" charset="-128"/>
                          <a:ea typeface="Meiryo UI" panose="020B0604030504040204" pitchFamily="50" charset="-128"/>
                        </a:rPr>
                        <a:t>       2</a:t>
                      </a:r>
                      <a:r>
                        <a:rPr kumimoji="1" lang="ja-JP" altLang="en-US" sz="1100" dirty="0" smtClean="0">
                          <a:latin typeface="Meiryo UI" panose="020B0604030504040204" pitchFamily="50" charset="-128"/>
                          <a:ea typeface="Meiryo UI" panose="020B0604030504040204" pitchFamily="50" charset="-128"/>
                        </a:rPr>
                        <a:t>（ファイル読込対象外）に更新する。</a:t>
                      </a:r>
                      <a:endParaRPr kumimoji="1" lang="en-US" altLang="ja-JP" sz="1100" dirty="0" smtClean="0">
                        <a:latin typeface="Meiryo UI" panose="020B0604030504040204" pitchFamily="50" charset="-128"/>
                        <a:ea typeface="Meiryo UI" panose="020B0604030504040204" pitchFamily="50" charset="-128"/>
                      </a:endParaRPr>
                    </a:p>
                    <a:p>
                      <a:r>
                        <a:rPr kumimoji="1" lang="en-US" altLang="ja-JP" sz="1100" dirty="0" smtClean="0">
                          <a:latin typeface="Meiryo UI" panose="020B0604030504040204" pitchFamily="50" charset="-128"/>
                          <a:ea typeface="Meiryo UI" panose="020B0604030504040204" pitchFamily="50" charset="-128"/>
                        </a:rPr>
                        <a:t>4.3. </a:t>
                      </a:r>
                      <a:r>
                        <a:rPr kumimoji="1" lang="ja-JP" altLang="en-US" sz="1100" dirty="0" smtClean="0">
                          <a:latin typeface="Meiryo UI" panose="020B0604030504040204" pitchFamily="50" charset="-128"/>
                          <a:ea typeface="Meiryo UI" panose="020B0604030504040204" pitchFamily="50" charset="-128"/>
                        </a:rPr>
                        <a:t>ステータスフラグが</a:t>
                      </a:r>
                      <a:r>
                        <a:rPr kumimoji="1" lang="en-US" altLang="ja-JP" sz="1100" dirty="0" smtClean="0">
                          <a:latin typeface="Meiryo UI" panose="020B0604030504040204" pitchFamily="50" charset="-128"/>
                          <a:ea typeface="Meiryo UI" panose="020B0604030504040204" pitchFamily="50" charset="-128"/>
                        </a:rPr>
                        <a:t>2</a:t>
                      </a:r>
                      <a:r>
                        <a:rPr kumimoji="1" lang="ja-JP" altLang="en-US" sz="1100" dirty="0" smtClean="0">
                          <a:latin typeface="Meiryo UI" panose="020B0604030504040204" pitchFamily="50" charset="-128"/>
                          <a:ea typeface="Meiryo UI" panose="020B0604030504040204" pitchFamily="50" charset="-128"/>
                        </a:rPr>
                        <a:t>（ファイル読込対象外）に更新された</a:t>
                      </a:r>
                      <a:endParaRPr kumimoji="1" lang="en-US" altLang="ja-JP" sz="1100" dirty="0" smtClean="0">
                        <a:latin typeface="Meiryo UI" panose="020B0604030504040204" pitchFamily="50" charset="-128"/>
                        <a:ea typeface="Meiryo UI" panose="020B0604030504040204" pitchFamily="50" charset="-128"/>
                      </a:endParaRPr>
                    </a:p>
                    <a:p>
                      <a:r>
                        <a:rPr kumimoji="1" lang="ja-JP" altLang="en-US" sz="110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ファイル管理情報に紐づく</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個別取込結果を削除する。</a:t>
                      </a:r>
                      <a:endParaRPr kumimoji="1" lang="en-US" altLang="ja-JP" sz="1100" dirty="0" smtClean="0">
                        <a:latin typeface="Meiryo UI" panose="020B0604030504040204" pitchFamily="50" charset="-128"/>
                        <a:ea typeface="Meiryo UI" panose="020B0604030504040204" pitchFamily="50" charset="-128"/>
                      </a:endParaRPr>
                    </a:p>
                    <a:p>
                      <a:endParaRPr kumimoji="1" lang="en-US" altLang="ja-JP" sz="11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spTree>
    <p:extLst>
      <p:ext uri="{BB962C8B-B14F-4D97-AF65-F5344CB8AC3E}">
        <p14:creationId xmlns:p14="http://schemas.microsoft.com/office/powerpoint/2010/main" val="30525916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524969" y="1666949"/>
            <a:ext cx="8469630" cy="289179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個別取込処理概要（新規取込）（</a:t>
            </a:r>
            <a:r>
              <a:rPr lang="en-US" altLang="ja-JP" sz="1800" b="1" dirty="0">
                <a:latin typeface="Meiryo UI" panose="020B0604030504040204" pitchFamily="50" charset="-128"/>
                <a:ea typeface="Meiryo UI" panose="020B0604030504040204" pitchFamily="50" charset="-128"/>
              </a:rPr>
              <a:t>3</a:t>
            </a:r>
            <a:r>
              <a:rPr lang="en-US" altLang="ja-JP" sz="1800" b="1" dirty="0" smtClean="0">
                <a:latin typeface="Meiryo UI" panose="020B0604030504040204" pitchFamily="50" charset="-128"/>
                <a:ea typeface="Meiryo UI" panose="020B0604030504040204" pitchFamily="50" charset="-128"/>
              </a:rPr>
              <a:t>/3</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ファイルを格納した</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ファイルを展開し、その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ファイルに記載されている患者の情報を読み込み一覧化する。その患者情報のうち二次利用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登録に登録されている利活用可能な患者の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ファイルのみを対象に取り込むという一連の処理となっている。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3" name="表 2"/>
          <p:cNvGraphicFramePr>
            <a:graphicFrameLocks noGrp="1"/>
          </p:cNvGraphicFramePr>
          <p:nvPr>
            <p:extLst/>
          </p:nvPr>
        </p:nvGraphicFramePr>
        <p:xfrm>
          <a:off x="524969" y="4663043"/>
          <a:ext cx="5257993" cy="1706880"/>
        </p:xfrm>
        <a:graphic>
          <a:graphicData uri="http://schemas.openxmlformats.org/drawingml/2006/table">
            <a:tbl>
              <a:tblPr firstRow="1" bandRow="1">
                <a:tableStyleId>{5940675A-B579-460E-94D1-54222C63F5DA}</a:tableStyleId>
              </a:tblPr>
              <a:tblGrid>
                <a:gridCol w="5257993">
                  <a:extLst>
                    <a:ext uri="{9D8B030D-6E8A-4147-A177-3AD203B41FA5}">
                      <a16:colId xmlns:a16="http://schemas.microsoft.com/office/drawing/2014/main" val="4125052017"/>
                    </a:ext>
                  </a:extLst>
                </a:gridCol>
              </a:tblGrid>
              <a:tr h="0">
                <a:tc>
                  <a:txBody>
                    <a:bodyPr/>
                    <a:lstStyle/>
                    <a:p>
                      <a:r>
                        <a:rPr lang="en-US" altLang="ja-JP" sz="1200" u="none" dirty="0" smtClean="0">
                          <a:latin typeface="Meiryo UI" panose="020B0604030504040204" pitchFamily="50" charset="-128"/>
                          <a:ea typeface="Meiryo UI" panose="020B0604030504040204" pitchFamily="50" charset="-128"/>
                        </a:rPr>
                        <a:t>5.MML</a:t>
                      </a:r>
                      <a:r>
                        <a:rPr lang="ja-JP" altLang="en-US" sz="1200" u="none" dirty="0" smtClean="0">
                          <a:latin typeface="Meiryo UI" panose="020B0604030504040204" pitchFamily="50" charset="-128"/>
                          <a:ea typeface="Meiryo UI" panose="020B0604030504040204" pitchFamily="50" charset="-128"/>
                        </a:rPr>
                        <a:t>ファイル読込処理</a:t>
                      </a:r>
                      <a:endParaRPr kumimoji="1" lang="ja-JP" altLang="en-US" sz="1200" u="none" dirty="0">
                        <a:solidFill>
                          <a:schemeClr val="accent2">
                            <a:lumMod val="20000"/>
                            <a:lumOff val="80000"/>
                          </a:schemeClr>
                        </a:solidFill>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241444">
                <a:tc>
                  <a:txBody>
                    <a:bodyPr/>
                    <a:lstStyle/>
                    <a:p>
                      <a:r>
                        <a:rPr lang="en-US" altLang="ja-JP" sz="1100" dirty="0" smtClean="0">
                          <a:latin typeface="Meiryo UI" panose="020B0604030504040204" pitchFamily="50" charset="-128"/>
                          <a:ea typeface="Meiryo UI" panose="020B0604030504040204" pitchFamily="50" charset="-128"/>
                        </a:rPr>
                        <a:t>5.1.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ファイル管理テーブルでステータスフラグが</a:t>
                      </a:r>
                      <a:r>
                        <a:rPr kumimoji="1" lang="en-US" altLang="ja-JP" sz="1100" dirty="0" smtClean="0">
                          <a:latin typeface="Meiryo UI" panose="020B0604030504040204" pitchFamily="50" charset="-128"/>
                          <a:ea typeface="Meiryo UI" panose="020B0604030504040204" pitchFamily="50" charset="-128"/>
                        </a:rPr>
                        <a:t>0</a:t>
                      </a:r>
                    </a:p>
                    <a:p>
                      <a:r>
                        <a:rPr kumimoji="1" lang="ja-JP" altLang="en-US" sz="1100" dirty="0" smtClean="0">
                          <a:latin typeface="Meiryo UI" panose="020B0604030504040204" pitchFamily="50" charset="-128"/>
                          <a:ea typeface="Meiryo UI" panose="020B0604030504040204" pitchFamily="50" charset="-128"/>
                        </a:rPr>
                        <a:t>　　　（ファイル読込未済）となっている</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ファイルの一覧を取得する。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5.2.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5.1</a:t>
                      </a:r>
                      <a:r>
                        <a:rPr lang="ja-JP" altLang="en-US" sz="1100" dirty="0" smtClean="0">
                          <a:latin typeface="Meiryo UI" panose="020B0604030504040204" pitchFamily="50" charset="-128"/>
                          <a:ea typeface="Meiryo UI" panose="020B0604030504040204" pitchFamily="50" charset="-128"/>
                        </a:rPr>
                        <a:t>」で取得した処理対象の</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ファイルを読み込む。</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5.3.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ファイルの読み込み結果を</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ファイル個別取込結果テーブルに登録する。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5.4. MML</a:t>
                      </a:r>
                      <a:r>
                        <a:rPr lang="ja-JP" altLang="en-US" sz="1100" dirty="0" smtClean="0">
                          <a:latin typeface="Meiryo UI" panose="020B0604030504040204" pitchFamily="50" charset="-128"/>
                          <a:ea typeface="Meiryo UI" panose="020B0604030504040204" pitchFamily="50" charset="-128"/>
                        </a:rPr>
                        <a:t>ファイル読込が正常終了した場合は、</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MML</a:t>
                      </a:r>
                      <a:r>
                        <a:rPr lang="ja-JP" altLang="en-US" sz="1100" dirty="0" smtClean="0">
                          <a:latin typeface="Meiryo UI" panose="020B0604030504040204" pitchFamily="50" charset="-128"/>
                          <a:ea typeface="Meiryo UI" panose="020B0604030504040204" pitchFamily="50" charset="-128"/>
                        </a:rPr>
                        <a:t>ファイル管理テーブルのステータスフラグを</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（ファイル読込済み）に、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異常終了した場合は</a:t>
                      </a:r>
                      <a:r>
                        <a:rPr lang="en-US" altLang="ja-JP" sz="1100" dirty="0" smtClean="0">
                          <a:latin typeface="Meiryo UI" panose="020B0604030504040204" pitchFamily="50" charset="-128"/>
                          <a:ea typeface="Meiryo UI" panose="020B0604030504040204" pitchFamily="50" charset="-128"/>
                        </a:rPr>
                        <a:t>9</a:t>
                      </a:r>
                      <a:r>
                        <a:rPr lang="ja-JP" altLang="en-US" sz="1100" dirty="0" smtClean="0">
                          <a:latin typeface="Meiryo UI" panose="020B0604030504040204" pitchFamily="50" charset="-128"/>
                          <a:ea typeface="Meiryo UI" panose="020B0604030504040204" pitchFamily="50" charset="-128"/>
                        </a:rPr>
                        <a:t>（ファイル読込エラー）に更新する。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graphicFrame>
        <p:nvGraphicFramePr>
          <p:cNvPr id="2" name="表 1"/>
          <p:cNvGraphicFramePr>
            <a:graphicFrameLocks noGrp="1"/>
          </p:cNvGraphicFramePr>
          <p:nvPr>
            <p:extLst/>
          </p:nvPr>
        </p:nvGraphicFramePr>
        <p:xfrm>
          <a:off x="6500808" y="4837334"/>
          <a:ext cx="2815072" cy="1532589"/>
        </p:xfrm>
        <a:graphic>
          <a:graphicData uri="http://schemas.openxmlformats.org/drawingml/2006/table">
            <a:tbl>
              <a:tblPr/>
              <a:tblGrid>
                <a:gridCol w="1688302">
                  <a:extLst>
                    <a:ext uri="{9D8B030D-6E8A-4147-A177-3AD203B41FA5}">
                      <a16:colId xmlns:a16="http://schemas.microsoft.com/office/drawing/2014/main" val="848428819"/>
                    </a:ext>
                  </a:extLst>
                </a:gridCol>
                <a:gridCol w="1126770">
                  <a:extLst>
                    <a:ext uri="{9D8B030D-6E8A-4147-A177-3AD203B41FA5}">
                      <a16:colId xmlns:a16="http://schemas.microsoft.com/office/drawing/2014/main" val="124645108"/>
                    </a:ext>
                  </a:extLst>
                </a:gridCol>
              </a:tblGrid>
              <a:tr h="227913">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smtClean="0">
                          <a:ln>
                            <a:noFill/>
                          </a:ln>
                          <a:solidFill>
                            <a:srgbClr val="404040"/>
                          </a:solidFill>
                          <a:effectLst/>
                          <a:uLnTx/>
                          <a:uFillTx/>
                          <a:latin typeface="Meiryo UI" panose="020B0604030504040204" pitchFamily="50" charset="-128"/>
                          <a:ea typeface="Meiryo UI" panose="020B0604030504040204" pitchFamily="50" charset="-128"/>
                          <a:cs typeface="+mn-cs"/>
                        </a:rPr>
                        <a:t>モジュール名</a:t>
                      </a:r>
                      <a:endParaRPr kumimoji="1" lang="ja-JP" altLang="en-US" sz="1200" b="0" i="0" u="none" strike="noStrike" kern="1200" cap="none" spc="0" normalizeH="0" baseline="0" noProof="0" dirty="0">
                        <a:ln>
                          <a:noFill/>
                        </a:ln>
                        <a:solidFill>
                          <a:srgbClr val="6785C1">
                            <a:lumMod val="20000"/>
                            <a:lumOff val="80000"/>
                          </a:srgbClr>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smtClean="0">
                          <a:ln>
                            <a:noFill/>
                          </a:ln>
                          <a:solidFill>
                            <a:schemeClr val="tx1"/>
                          </a:solidFill>
                          <a:effectLst/>
                          <a:uLnTx/>
                          <a:uFillTx/>
                          <a:latin typeface="Meiryo UI" panose="020B0604030504040204" pitchFamily="50" charset="-128"/>
                          <a:ea typeface="Meiryo UI" panose="020B0604030504040204" pitchFamily="50" charset="-128"/>
                          <a:cs typeface="+mn-cs"/>
                        </a:rPr>
                        <a:t>モジュール表記</a:t>
                      </a:r>
                      <a:endParaRPr kumimoji="1" lang="ja-JP" altLang="en-US" sz="12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7383415"/>
                  </a:ext>
                </a:extLst>
              </a:tr>
              <a:tr h="217446">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生活習慣情報モジュール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mmlLs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8527047"/>
                  </a:ext>
                </a:extLst>
              </a:tr>
              <a:tr h="217446">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手術記録情報モジュール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mmlSg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9840629"/>
                  </a:ext>
                </a:extLst>
              </a:tr>
              <a:tr h="217446">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報告書情報モジュール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mmlRp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0772701"/>
                  </a:ext>
                </a:extLst>
              </a:tr>
              <a:tr h="217446">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紹介状モジュール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734016"/>
                  </a:ext>
                </a:extLst>
              </a:tr>
              <a:tr h="217446">
                <a:tc>
                  <a:txBody>
                    <a:bodyPr/>
                    <a:lstStyle/>
                    <a:p>
                      <a:pPr algn="ctr" fontAlgn="ctr"/>
                      <a:r>
                        <a:rPr lang="ja-JP" altLang="en-US" sz="1100" b="0" i="0" u="none" strike="noStrike" dirty="0">
                          <a:solidFill>
                            <a:schemeClr val="tx1"/>
                          </a:solidFill>
                          <a:effectLst/>
                          <a:latin typeface="Meiryo UI" panose="020B0604030504040204" pitchFamily="50" charset="-128"/>
                          <a:ea typeface="Meiryo UI" panose="020B0604030504040204" pitchFamily="50" charset="-128"/>
                        </a:rPr>
                        <a:t>処方箋モジュール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mmlPs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5894743"/>
                  </a:ext>
                </a:extLst>
              </a:tr>
              <a:tr h="217446">
                <a:tc>
                  <a:txBody>
                    <a:bodyPr/>
                    <a:lstStyle/>
                    <a:p>
                      <a:pPr algn="ctr" fontAlgn="ctr"/>
                      <a:r>
                        <a:rPr lang="ja-JP" altLang="en-US" sz="1100" b="0" i="0" u="none" strike="noStrike" dirty="0">
                          <a:solidFill>
                            <a:schemeClr val="tx1"/>
                          </a:solidFill>
                          <a:effectLst/>
                          <a:latin typeface="Meiryo UI" panose="020B0604030504040204" pitchFamily="50" charset="-128"/>
                          <a:ea typeface="Meiryo UI" panose="020B0604030504040204" pitchFamily="50" charset="-128"/>
                        </a:rPr>
                        <a:t>注射記録モジュール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mmlInj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7766976"/>
                  </a:ext>
                </a:extLst>
              </a:tr>
            </a:tbl>
          </a:graphicData>
        </a:graphic>
      </p:graphicFrame>
      <p:sp>
        <p:nvSpPr>
          <p:cNvPr id="4" name="テキスト ボックス 3"/>
          <p:cNvSpPr txBox="1"/>
          <p:nvPr/>
        </p:nvSpPr>
        <p:spPr>
          <a:xfrm>
            <a:off x="6268994" y="4551947"/>
            <a:ext cx="2428870" cy="276999"/>
          </a:xfrm>
          <a:prstGeom prst="rect">
            <a:avLst/>
          </a:prstGeom>
          <a:noFill/>
        </p:spPr>
        <p:txBody>
          <a:bodyPr wrap="none" rtlCol="0">
            <a:spAutoFit/>
          </a:bodyPr>
          <a:lstStyle/>
          <a:p>
            <a:r>
              <a:rPr kumimoji="1" lang="en-US" altLang="ja-JP" sz="1200" u="sng" dirty="0" smtClean="0">
                <a:latin typeface="Meiryo UI" panose="020B0604030504040204" pitchFamily="50" charset="-128"/>
                <a:ea typeface="Meiryo UI" panose="020B0604030504040204" pitchFamily="50" charset="-128"/>
              </a:rPr>
              <a:t>MML</a:t>
            </a:r>
            <a:r>
              <a:rPr kumimoji="1" lang="ja-JP" altLang="en-US" sz="1200" u="sng" dirty="0" smtClean="0">
                <a:latin typeface="Meiryo UI" panose="020B0604030504040204" pitchFamily="50" charset="-128"/>
                <a:ea typeface="Meiryo UI" panose="020B0604030504040204" pitchFamily="50" charset="-128"/>
              </a:rPr>
              <a:t>個別取込対象モジュール一覧</a:t>
            </a:r>
            <a:endParaRPr kumimoji="1" lang="ja-JP" altLang="en-US" sz="1200"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66268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04203" y="1776097"/>
            <a:ext cx="9277548" cy="155008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反映処理でのオプトアウト対象患者の削除ロジック</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オプトアウトされたことにより利活用不可となった場合、二次利用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登録患者データからその患者が除外</a:t>
            </a:r>
            <a:r>
              <a:rPr lang="ja-JP" altLang="en-US" dirty="0">
                <a:latin typeface="Meiryo UI" panose="020B0604030504040204" pitchFamily="50" charset="-128"/>
                <a:ea typeface="Meiryo UI" panose="020B0604030504040204" pitchFamily="50" charset="-128"/>
              </a:rPr>
              <a:t>される。既に取込済みとなっている</a:t>
            </a:r>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の患者情報に</a:t>
            </a:r>
            <a:r>
              <a:rPr lang="ja-JP" altLang="en-US" dirty="0" smtClean="0">
                <a:latin typeface="Meiryo UI" panose="020B0604030504040204" pitchFamily="50" charset="-128"/>
                <a:ea typeface="Meiryo UI" panose="020B0604030504040204" pitchFamily="50" charset="-128"/>
              </a:rPr>
              <a:t>ついては、</a:t>
            </a:r>
            <a:r>
              <a:rPr lang="ja-JP" altLang="en-US" dirty="0">
                <a:latin typeface="Meiryo UI" panose="020B0604030504040204" pitchFamily="50" charset="-128"/>
                <a:ea typeface="Meiryo UI" panose="020B0604030504040204" pitchFamily="50" charset="-128"/>
              </a:rPr>
              <a:t>二次利用</a:t>
            </a:r>
            <a:r>
              <a:rPr lang="en-US" altLang="ja-JP" dirty="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登録患者</a:t>
            </a:r>
            <a:r>
              <a:rPr lang="ja-JP" altLang="en-US" dirty="0" smtClean="0">
                <a:latin typeface="Meiryo UI" panose="020B0604030504040204" pitchFamily="50" charset="-128"/>
                <a:ea typeface="Meiryo UI" panose="020B0604030504040204" pitchFamily="50" charset="-128"/>
              </a:rPr>
              <a:t>データを参照して</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テーブルから削除される。</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6" name="フローチャート: 磁気ディスク 5"/>
          <p:cNvSpPr/>
          <p:nvPr/>
        </p:nvSpPr>
        <p:spPr>
          <a:xfrm>
            <a:off x="4471795" y="1857895"/>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DB</a:t>
            </a:r>
          </a:p>
          <a:p>
            <a:pPr algn="ctr"/>
            <a:r>
              <a:rPr lang="ja-JP" altLang="en-US" sz="1100" b="1" dirty="0">
                <a:solidFill>
                  <a:schemeClr val="tx2">
                    <a:lumMod val="75000"/>
                    <a:lumOff val="25000"/>
                  </a:schemeClr>
                </a:solidFill>
              </a:rPr>
              <a:t>登録患者データ</a:t>
            </a:r>
            <a:endParaRPr kumimoji="1" lang="ja-JP" altLang="en-US" sz="1200" b="1" dirty="0">
              <a:solidFill>
                <a:schemeClr val="tx2">
                  <a:lumMod val="75000"/>
                  <a:lumOff val="25000"/>
                </a:schemeClr>
              </a:solidFill>
            </a:endParaRPr>
          </a:p>
        </p:txBody>
      </p:sp>
      <p:sp>
        <p:nvSpPr>
          <p:cNvPr id="7" name="フローチャート: 磁気ディスク 6"/>
          <p:cNvSpPr/>
          <p:nvPr/>
        </p:nvSpPr>
        <p:spPr>
          <a:xfrm>
            <a:off x="2313661" y="1857098"/>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4" name="表 3"/>
          <p:cNvGraphicFramePr>
            <a:graphicFrameLocks noGrp="1"/>
          </p:cNvGraphicFramePr>
          <p:nvPr>
            <p:extLst/>
          </p:nvPr>
        </p:nvGraphicFramePr>
        <p:xfrm>
          <a:off x="369880" y="2544646"/>
          <a:ext cx="396652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771006814"/>
                  </a:ext>
                </a:extLst>
              </a:tr>
            </a:tbl>
          </a:graphicData>
        </a:graphic>
      </p:graphicFrame>
      <p:graphicFrame>
        <p:nvGraphicFramePr>
          <p:cNvPr id="9" name="表 8"/>
          <p:cNvGraphicFramePr>
            <a:graphicFrameLocks noGrp="1"/>
          </p:cNvGraphicFramePr>
          <p:nvPr>
            <p:extLst/>
          </p:nvPr>
        </p:nvGraphicFramePr>
        <p:xfrm>
          <a:off x="4601177" y="2523221"/>
          <a:ext cx="846455" cy="542925"/>
        </p:xfrm>
        <a:graphic>
          <a:graphicData uri="http://schemas.openxmlformats.org/drawingml/2006/table">
            <a:tbl>
              <a:tblPr firstRow="1" bandRow="1">
                <a:tableStyleId>{5940675A-B579-460E-94D1-54222C63F5DA}</a:tableStyleId>
              </a:tblPr>
              <a:tblGrid>
                <a:gridCol w="846455">
                  <a:extLst>
                    <a:ext uri="{9D8B030D-6E8A-4147-A177-3AD203B41FA5}">
                      <a16:colId xmlns:a16="http://schemas.microsoft.com/office/drawing/2014/main" val="2737000041"/>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p>
                    <a:p>
                      <a:pPr algn="ct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extLst>
                  <a:ext uri="{0D108BD9-81ED-4DB2-BD59-A6C34878D82A}">
                    <a16:rowId xmlns:a16="http://schemas.microsoft.com/office/drawing/2014/main" val="3771006814"/>
                  </a:ext>
                </a:extLst>
              </a:tr>
            </a:tbl>
          </a:graphicData>
        </a:graphic>
      </p:graphicFrame>
      <p:sp>
        <p:nvSpPr>
          <p:cNvPr id="10" name="フローチャート: 磁気ディスク 9"/>
          <p:cNvSpPr/>
          <p:nvPr/>
        </p:nvSpPr>
        <p:spPr>
          <a:xfrm>
            <a:off x="7836394" y="1856865"/>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aphicFrame>
        <p:nvGraphicFramePr>
          <p:cNvPr id="11" name="表 10"/>
          <p:cNvGraphicFramePr>
            <a:graphicFrameLocks noGrp="1"/>
          </p:cNvGraphicFramePr>
          <p:nvPr>
            <p:extLst/>
          </p:nvPr>
        </p:nvGraphicFramePr>
        <p:xfrm>
          <a:off x="6346302" y="2493558"/>
          <a:ext cx="296957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5241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sp>
        <p:nvSpPr>
          <p:cNvPr id="12" name="フローチャート: 磁気ディスク 11"/>
          <p:cNvSpPr/>
          <p:nvPr/>
        </p:nvSpPr>
        <p:spPr>
          <a:xfrm>
            <a:off x="4471795" y="3427946"/>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ファイル管理</a:t>
            </a:r>
            <a:endParaRPr kumimoji="1" lang="en-US" altLang="ja-JP" sz="1100" b="1" dirty="0" smtClean="0">
              <a:solidFill>
                <a:schemeClr val="tx2">
                  <a:lumMod val="75000"/>
                  <a:lumOff val="25000"/>
                </a:schemeClr>
              </a:solidFill>
            </a:endParaRPr>
          </a:p>
          <a:p>
            <a:pPr algn="ctr"/>
            <a:r>
              <a:rPr lang="ja-JP" altLang="en-US" sz="1100" b="1" dirty="0">
                <a:solidFill>
                  <a:schemeClr val="tx2">
                    <a:lumMod val="75000"/>
                    <a:lumOff val="25000"/>
                  </a:schemeClr>
                </a:solidFill>
              </a:rPr>
              <a:t>ワーク</a:t>
            </a:r>
            <a:endParaRPr kumimoji="1" lang="ja-JP" altLang="en-US" sz="1200" b="1" dirty="0">
              <a:solidFill>
                <a:schemeClr val="tx2">
                  <a:lumMod val="75000"/>
                  <a:lumOff val="25000"/>
                </a:schemeClr>
              </a:solidFill>
            </a:endParaRPr>
          </a:p>
        </p:txBody>
      </p:sp>
      <p:graphicFrame>
        <p:nvGraphicFramePr>
          <p:cNvPr id="13" name="表 12"/>
          <p:cNvGraphicFramePr>
            <a:graphicFrameLocks noGrp="1"/>
          </p:cNvGraphicFramePr>
          <p:nvPr>
            <p:extLst/>
          </p:nvPr>
        </p:nvGraphicFramePr>
        <p:xfrm>
          <a:off x="4089049" y="4089921"/>
          <a:ext cx="1870710" cy="542925"/>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extLst>
                  <a:ext uri="{0D108BD9-81ED-4DB2-BD59-A6C34878D82A}">
                    <a16:rowId xmlns:a16="http://schemas.microsoft.com/office/drawing/2014/main" val="3652253498"/>
                  </a:ext>
                </a:extLst>
              </a:tr>
            </a:tbl>
          </a:graphicData>
        </a:graphic>
      </p:graphicFrame>
      <p:cxnSp>
        <p:nvCxnSpPr>
          <p:cNvPr id="14" name="カギ線コネクタ 13"/>
          <p:cNvCxnSpPr>
            <a:stCxn id="20" idx="2"/>
            <a:endCxn id="13" idx="1"/>
          </p:cNvCxnSpPr>
          <p:nvPr/>
        </p:nvCxnSpPr>
        <p:spPr>
          <a:xfrm rot="16200000" flipH="1">
            <a:off x="1894501" y="2166834"/>
            <a:ext cx="1127127" cy="326196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857568" y="3543660"/>
            <a:ext cx="3159839" cy="830997"/>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1.MML</a:t>
            </a:r>
            <a:r>
              <a:rPr kumimoji="1" lang="ja-JP" altLang="en-US" sz="1200" dirty="0" smtClean="0">
                <a:latin typeface="Meiryo UI" panose="020B0604030504040204" pitchFamily="50" charset="-128"/>
                <a:ea typeface="Meiryo UI" panose="020B0604030504040204" pitchFamily="50" charset="-128"/>
              </a:rPr>
              <a:t>ファイル管理テーブルでステータスフラグが</a:t>
            </a:r>
            <a:r>
              <a:rPr kumimoji="1" lang="en-US" altLang="ja-JP" sz="1200" dirty="0" smtClean="0">
                <a:latin typeface="Meiryo UI" panose="020B0604030504040204" pitchFamily="50" charset="-128"/>
                <a:ea typeface="Meiryo UI" panose="020B0604030504040204" pitchFamily="50" charset="-128"/>
              </a:rPr>
              <a:t>1</a:t>
            </a:r>
          </a:p>
          <a:p>
            <a:r>
              <a:rPr lang="en-US" altLang="ja-JP"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かつ二次利用</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登録患者データテーブルに</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登録されていない患者</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を</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ファイル管理ワークテーブルに格納する。</a:t>
            </a:r>
            <a:endParaRPr kumimoji="1" lang="ja-JP" altLang="en-US" sz="1200" dirty="0">
              <a:latin typeface="Meiryo UI" panose="020B0604030504040204" pitchFamily="50" charset="-128"/>
              <a:ea typeface="Meiryo UI" panose="020B0604030504040204" pitchFamily="50" charset="-128"/>
            </a:endParaRPr>
          </a:p>
        </p:txBody>
      </p:sp>
      <p:sp>
        <p:nvSpPr>
          <p:cNvPr id="18" name="テキスト ボックス 17"/>
          <p:cNvSpPr txBox="1"/>
          <p:nvPr/>
        </p:nvSpPr>
        <p:spPr>
          <a:xfrm flipH="1">
            <a:off x="204203" y="1776098"/>
            <a:ext cx="2446271" cy="276999"/>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二次利用</a:t>
            </a:r>
            <a:r>
              <a:rPr lang="en-US" altLang="ja-JP" sz="1200" dirty="0">
                <a:latin typeface="Meiryo UI" panose="020B0604030504040204" pitchFamily="50" charset="-128"/>
                <a:ea typeface="Meiryo UI" panose="020B0604030504040204" pitchFamily="50" charset="-128"/>
              </a:rPr>
              <a:t>DB</a:t>
            </a:r>
            <a:r>
              <a:rPr lang="ja-JP" altLang="en-US" sz="1200" dirty="0">
                <a:latin typeface="Meiryo UI" panose="020B0604030504040204" pitchFamily="50" charset="-128"/>
                <a:ea typeface="Meiryo UI" panose="020B0604030504040204" pitchFamily="50" charset="-128"/>
              </a:rPr>
              <a:t>反映処理前</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20" name="正方形/長方形 19"/>
          <p:cNvSpPr/>
          <p:nvPr/>
        </p:nvSpPr>
        <p:spPr>
          <a:xfrm>
            <a:off x="369880" y="2019851"/>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8" name="カギ線コネクタ 27"/>
          <p:cNvCxnSpPr>
            <a:stCxn id="13" idx="3"/>
            <a:endCxn id="31" idx="2"/>
          </p:cNvCxnSpPr>
          <p:nvPr/>
        </p:nvCxnSpPr>
        <p:spPr>
          <a:xfrm flipV="1">
            <a:off x="5959759" y="3184571"/>
            <a:ext cx="2898921" cy="1176812"/>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1" name="正方形/長方形 30"/>
          <p:cNvSpPr/>
          <p:nvPr/>
        </p:nvSpPr>
        <p:spPr>
          <a:xfrm>
            <a:off x="8401480" y="1970166"/>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テキスト ボックス 34"/>
          <p:cNvSpPr txBox="1"/>
          <p:nvPr/>
        </p:nvSpPr>
        <p:spPr>
          <a:xfrm>
            <a:off x="5959760" y="3517110"/>
            <a:ext cx="2830014" cy="830997"/>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2. MML</a:t>
            </a:r>
            <a:r>
              <a:rPr kumimoji="1" lang="ja-JP" altLang="en-US" sz="1200" dirty="0" smtClean="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ワーク</a:t>
            </a:r>
            <a:r>
              <a:rPr kumimoji="1" lang="ja-JP" altLang="en-US" sz="1200" dirty="0" smtClean="0">
                <a:latin typeface="Meiryo UI" panose="020B0604030504040204" pitchFamily="50" charset="-128"/>
                <a:ea typeface="Meiryo UI" panose="020B0604030504040204" pitchFamily="50" charset="-128"/>
              </a:rPr>
              <a:t>テーブルに</a:t>
            </a:r>
            <a:endParaRPr kumimoji="1" lang="en-US" altLang="ja-JP" sz="1200" dirty="0" smtClean="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登録されている</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ファイル情報を</a:t>
            </a:r>
            <a:endParaRPr kumimoji="1"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MML</a:t>
            </a:r>
            <a:r>
              <a:rPr lang="ja-JP" altLang="en-US" sz="1200" dirty="0">
                <a:latin typeface="Meiryo UI" panose="020B0604030504040204" pitchFamily="50" charset="-128"/>
                <a:ea typeface="Meiryo UI" panose="020B0604030504040204" pitchFamily="50" charset="-128"/>
              </a:rPr>
              <a:t>個別取込結果</a:t>
            </a:r>
            <a:r>
              <a:rPr lang="ja-JP" altLang="en-US" sz="1200" dirty="0" smtClean="0">
                <a:latin typeface="Meiryo UI" panose="020B0604030504040204" pitchFamily="50" charset="-128"/>
                <a:ea typeface="Meiryo UI" panose="020B0604030504040204" pitchFamily="50" charset="-128"/>
              </a:rPr>
              <a:t>テーブルから</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削除する。</a:t>
            </a:r>
            <a:endParaRPr kumimoji="1" lang="ja-JP" altLang="en-US" sz="1200" dirty="0">
              <a:latin typeface="Meiryo UI" panose="020B0604030504040204" pitchFamily="50" charset="-128"/>
              <a:ea typeface="Meiryo UI" panose="020B0604030504040204" pitchFamily="50" charset="-128"/>
            </a:endParaRPr>
          </a:p>
        </p:txBody>
      </p:sp>
      <p:sp>
        <p:nvSpPr>
          <p:cNvPr id="38" name="正方形/長方形 37"/>
          <p:cNvSpPr/>
          <p:nvPr/>
        </p:nvSpPr>
        <p:spPr>
          <a:xfrm>
            <a:off x="204203" y="4855436"/>
            <a:ext cx="9277548" cy="151793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フローチャート: 磁気ディスク 38"/>
          <p:cNvSpPr/>
          <p:nvPr/>
        </p:nvSpPr>
        <p:spPr>
          <a:xfrm>
            <a:off x="4471795" y="4933817"/>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DB</a:t>
            </a:r>
          </a:p>
          <a:p>
            <a:pPr algn="ctr"/>
            <a:r>
              <a:rPr lang="ja-JP" altLang="en-US" sz="1100" b="1" dirty="0">
                <a:solidFill>
                  <a:schemeClr val="tx2">
                    <a:lumMod val="75000"/>
                    <a:lumOff val="25000"/>
                  </a:schemeClr>
                </a:solidFill>
              </a:rPr>
              <a:t>登録患者データ</a:t>
            </a:r>
            <a:endParaRPr kumimoji="1" lang="ja-JP" altLang="en-US" sz="1200" b="1" dirty="0">
              <a:solidFill>
                <a:schemeClr val="tx2">
                  <a:lumMod val="75000"/>
                  <a:lumOff val="25000"/>
                </a:schemeClr>
              </a:solidFill>
            </a:endParaRPr>
          </a:p>
        </p:txBody>
      </p:sp>
      <p:sp>
        <p:nvSpPr>
          <p:cNvPr id="40" name="フローチャート: 磁気ディスク 39"/>
          <p:cNvSpPr/>
          <p:nvPr/>
        </p:nvSpPr>
        <p:spPr>
          <a:xfrm>
            <a:off x="2405845" y="4933020"/>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41" name="表 40"/>
          <p:cNvGraphicFramePr>
            <a:graphicFrameLocks noGrp="1"/>
          </p:cNvGraphicFramePr>
          <p:nvPr>
            <p:extLst/>
          </p:nvPr>
        </p:nvGraphicFramePr>
        <p:xfrm>
          <a:off x="369880" y="5620568"/>
          <a:ext cx="396652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読込対象外）</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algn="l"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771006814"/>
                  </a:ext>
                </a:extLst>
              </a:tr>
            </a:tbl>
          </a:graphicData>
        </a:graphic>
      </p:graphicFrame>
      <p:sp>
        <p:nvSpPr>
          <p:cNvPr id="43" name="フローチャート: 磁気ディスク 42"/>
          <p:cNvSpPr/>
          <p:nvPr/>
        </p:nvSpPr>
        <p:spPr>
          <a:xfrm>
            <a:off x="7836394" y="4932787"/>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aphicFrame>
        <p:nvGraphicFramePr>
          <p:cNvPr id="44" name="表 43"/>
          <p:cNvGraphicFramePr>
            <a:graphicFrameLocks noGrp="1"/>
          </p:cNvGraphicFramePr>
          <p:nvPr>
            <p:extLst/>
          </p:nvPr>
        </p:nvGraphicFramePr>
        <p:xfrm>
          <a:off x="6346302" y="5569480"/>
          <a:ext cx="2969578" cy="542925"/>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5241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sp>
        <p:nvSpPr>
          <p:cNvPr id="45" name="テキスト ボックス 44"/>
          <p:cNvSpPr txBox="1"/>
          <p:nvPr/>
        </p:nvSpPr>
        <p:spPr>
          <a:xfrm flipH="1">
            <a:off x="204203" y="4855437"/>
            <a:ext cx="2446271" cy="276999"/>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二次利用</a:t>
            </a:r>
            <a:r>
              <a:rPr lang="en-US" altLang="ja-JP" sz="1200" dirty="0">
                <a:latin typeface="Meiryo UI" panose="020B0604030504040204" pitchFamily="50" charset="-128"/>
                <a:ea typeface="Meiryo UI" panose="020B0604030504040204" pitchFamily="50" charset="-128"/>
              </a:rPr>
              <a:t>DB</a:t>
            </a:r>
            <a:r>
              <a:rPr lang="ja-JP" altLang="en-US" sz="1200" dirty="0">
                <a:latin typeface="Meiryo UI" panose="020B0604030504040204" pitchFamily="50" charset="-128"/>
                <a:ea typeface="Meiryo UI" panose="020B0604030504040204" pitchFamily="50" charset="-128"/>
              </a:rPr>
              <a:t>反映</a:t>
            </a:r>
            <a:r>
              <a:rPr lang="ja-JP" altLang="en-US" sz="1200" dirty="0" smtClean="0">
                <a:latin typeface="Meiryo UI" panose="020B0604030504040204" pitchFamily="50" charset="-128"/>
                <a:ea typeface="Meiryo UI" panose="020B0604030504040204" pitchFamily="50" charset="-128"/>
              </a:rPr>
              <a:t>処理後</a:t>
            </a:r>
            <a:r>
              <a:rPr kumimoji="1" lang="en-US" altLang="ja-JP" sz="1200" dirty="0" smtClean="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46" name="正方形/長方形 45"/>
          <p:cNvSpPr/>
          <p:nvPr/>
        </p:nvSpPr>
        <p:spPr>
          <a:xfrm>
            <a:off x="369880" y="5242458"/>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正方形/長方形 46"/>
          <p:cNvSpPr/>
          <p:nvPr/>
        </p:nvSpPr>
        <p:spPr>
          <a:xfrm>
            <a:off x="8401480" y="5046088"/>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線吹き出し 1 (枠付き) 53"/>
          <p:cNvSpPr/>
          <p:nvPr/>
        </p:nvSpPr>
        <p:spPr>
          <a:xfrm>
            <a:off x="5807827" y="4793579"/>
            <a:ext cx="1727354" cy="724391"/>
          </a:xfrm>
          <a:prstGeom prst="borderCallout1">
            <a:avLst>
              <a:gd name="adj1" fmla="val 102236"/>
              <a:gd name="adj2" fmla="val 14989"/>
              <a:gd name="adj3" fmla="val 169634"/>
              <a:gd name="adj4" fmla="val 4427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100" dirty="0" smtClean="0">
                <a:solidFill>
                  <a:schemeClr val="tx1"/>
                </a:solidFill>
                <a:latin typeface="Meiryo UI" panose="020B0604030504040204" pitchFamily="50" charset="-128"/>
                <a:ea typeface="Meiryo UI" panose="020B0604030504040204" pitchFamily="50" charset="-128"/>
              </a:rPr>
              <a:t>オプトアウト対象患者である</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smtClean="0">
                <a:solidFill>
                  <a:schemeClr val="tx1"/>
                </a:solidFill>
                <a:latin typeface="Meiryo UI" panose="020B0604030504040204" pitchFamily="50" charset="-128"/>
                <a:ea typeface="Meiryo UI" panose="020B0604030504040204" pitchFamily="50" charset="-128"/>
              </a:rPr>
              <a:t>患者</a:t>
            </a:r>
            <a:r>
              <a:rPr lang="en-US" altLang="ja-JP" sz="1100" dirty="0" smtClean="0">
                <a:solidFill>
                  <a:schemeClr val="tx1"/>
                </a:solidFill>
                <a:latin typeface="Meiryo UI" panose="020B0604030504040204" pitchFamily="50" charset="-128"/>
                <a:ea typeface="Meiryo UI" panose="020B0604030504040204" pitchFamily="50" charset="-128"/>
              </a:rPr>
              <a:t>ID1001</a:t>
            </a:r>
            <a:r>
              <a:rPr lang="ja-JP" altLang="en-US" sz="1100" dirty="0" smtClean="0">
                <a:solidFill>
                  <a:schemeClr val="tx1"/>
                </a:solidFill>
                <a:latin typeface="Meiryo UI" panose="020B0604030504040204" pitchFamily="50" charset="-128"/>
                <a:ea typeface="Meiryo UI" panose="020B0604030504040204" pitchFamily="50" charset="-128"/>
              </a:rPr>
              <a:t>のデータが</a:t>
            </a:r>
            <a:endParaRPr lang="en-US" altLang="ja-JP" sz="1100" dirty="0" smtClean="0">
              <a:solidFill>
                <a:schemeClr val="tx1"/>
              </a:solidFill>
              <a:latin typeface="Meiryo UI" panose="020B0604030504040204" pitchFamily="50" charset="-128"/>
              <a:ea typeface="Meiryo UI" panose="020B0604030504040204" pitchFamily="50" charset="-128"/>
            </a:endParaRPr>
          </a:p>
          <a:p>
            <a:r>
              <a:rPr lang="ja-JP" altLang="en-US" sz="1100" dirty="0" smtClean="0">
                <a:solidFill>
                  <a:schemeClr val="tx1"/>
                </a:solidFill>
                <a:latin typeface="Meiryo UI" panose="020B0604030504040204" pitchFamily="50" charset="-128"/>
                <a:ea typeface="Meiryo UI" panose="020B0604030504040204" pitchFamily="50" charset="-128"/>
              </a:rPr>
              <a:t>削除される。</a:t>
            </a:r>
            <a:endParaRPr kumimoji="1" lang="ja-JP" altLang="en-US" sz="1100" dirty="0" smtClean="0">
              <a:solidFill>
                <a:schemeClr val="tx1"/>
              </a:solidFill>
              <a:latin typeface="Meiryo UI" panose="020B0604030504040204" pitchFamily="50" charset="-128"/>
              <a:ea typeface="Meiryo UI" panose="020B0604030504040204" pitchFamily="50" charset="-128"/>
            </a:endParaRPr>
          </a:p>
        </p:txBody>
      </p:sp>
      <p:sp>
        <p:nvSpPr>
          <p:cNvPr id="55" name="線吹き出し 1 (枠付き) 54"/>
          <p:cNvSpPr/>
          <p:nvPr/>
        </p:nvSpPr>
        <p:spPr>
          <a:xfrm>
            <a:off x="5646536" y="1532757"/>
            <a:ext cx="2189857" cy="724391"/>
          </a:xfrm>
          <a:prstGeom prst="borderCallout1">
            <a:avLst>
              <a:gd name="adj1" fmla="val 102236"/>
              <a:gd name="adj2" fmla="val 14989"/>
              <a:gd name="adj3" fmla="val 196927"/>
              <a:gd name="adj4" fmla="val 3562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100" dirty="0" smtClean="0">
                <a:solidFill>
                  <a:schemeClr val="tx1"/>
                </a:solidFill>
                <a:latin typeface="Meiryo UI" panose="020B0604030504040204" pitchFamily="50" charset="-128"/>
                <a:ea typeface="Meiryo UI" panose="020B0604030504040204" pitchFamily="50" charset="-128"/>
              </a:rPr>
              <a:t>二次利用</a:t>
            </a:r>
            <a:r>
              <a:rPr kumimoji="1" lang="en-US" altLang="ja-JP" sz="1100" dirty="0" smtClean="0">
                <a:solidFill>
                  <a:schemeClr val="tx1"/>
                </a:solidFill>
                <a:latin typeface="Meiryo UI" panose="020B0604030504040204" pitchFamily="50" charset="-128"/>
                <a:ea typeface="Meiryo UI" panose="020B0604030504040204" pitchFamily="50" charset="-128"/>
              </a:rPr>
              <a:t>DB</a:t>
            </a:r>
            <a:r>
              <a:rPr kumimoji="1" lang="ja-JP" altLang="en-US" sz="1100" dirty="0" smtClean="0">
                <a:solidFill>
                  <a:schemeClr val="tx1"/>
                </a:solidFill>
                <a:latin typeface="Meiryo UI" panose="020B0604030504040204" pitchFamily="50" charset="-128"/>
                <a:ea typeface="Meiryo UI" panose="020B0604030504040204" pitchFamily="50" charset="-128"/>
              </a:rPr>
              <a:t>上オプトアウト対象患者として削除されている</a:t>
            </a:r>
            <a:r>
              <a:rPr lang="ja-JP" altLang="en-US" sz="1100" dirty="0">
                <a:solidFill>
                  <a:schemeClr val="tx1"/>
                </a:solidFill>
                <a:latin typeface="Meiryo UI" panose="020B0604030504040204" pitchFamily="50" charset="-128"/>
                <a:ea typeface="Meiryo UI" panose="020B0604030504040204" pitchFamily="50" charset="-128"/>
              </a:rPr>
              <a:t>患者</a:t>
            </a:r>
            <a:r>
              <a:rPr lang="en-US" altLang="ja-JP" sz="1100" dirty="0" smtClean="0">
                <a:solidFill>
                  <a:schemeClr val="tx1"/>
                </a:solidFill>
                <a:latin typeface="Meiryo UI" panose="020B0604030504040204" pitchFamily="50" charset="-128"/>
                <a:ea typeface="Meiryo UI" panose="020B0604030504040204" pitchFamily="50" charset="-128"/>
              </a:rPr>
              <a:t>ID</a:t>
            </a:r>
            <a:br>
              <a:rPr lang="en-US" altLang="ja-JP" sz="1100" dirty="0" smtClean="0">
                <a:solidFill>
                  <a:schemeClr val="tx1"/>
                </a:solidFill>
                <a:latin typeface="Meiryo UI" panose="020B0604030504040204" pitchFamily="50" charset="-128"/>
                <a:ea typeface="Meiryo UI" panose="020B0604030504040204" pitchFamily="50" charset="-128"/>
              </a:rPr>
            </a:br>
            <a:r>
              <a:rPr lang="en-US" altLang="ja-JP" sz="1100" dirty="0" smtClean="0">
                <a:solidFill>
                  <a:schemeClr val="tx1"/>
                </a:solidFill>
                <a:latin typeface="Meiryo UI" panose="020B0604030504040204" pitchFamily="50" charset="-128"/>
                <a:ea typeface="Meiryo UI" panose="020B0604030504040204" pitchFamily="50" charset="-128"/>
              </a:rPr>
              <a:t>1001</a:t>
            </a:r>
            <a:r>
              <a:rPr lang="ja-JP" altLang="en-US" sz="1100" dirty="0" smtClean="0">
                <a:solidFill>
                  <a:schemeClr val="tx1"/>
                </a:solidFill>
                <a:latin typeface="Meiryo UI" panose="020B0604030504040204" pitchFamily="50" charset="-128"/>
                <a:ea typeface="Meiryo UI" panose="020B0604030504040204" pitchFamily="50" charset="-128"/>
              </a:rPr>
              <a:t>のデータが、</a:t>
            </a:r>
            <a:r>
              <a:rPr kumimoji="1" lang="en-US" altLang="ja-JP" sz="1100" dirty="0" smtClean="0">
                <a:solidFill>
                  <a:schemeClr val="tx1"/>
                </a:solidFill>
                <a:latin typeface="Meiryo UI" panose="020B0604030504040204" pitchFamily="50" charset="-128"/>
                <a:ea typeface="Meiryo UI" panose="020B0604030504040204" pitchFamily="50" charset="-128"/>
              </a:rPr>
              <a:t>MML</a:t>
            </a:r>
            <a:r>
              <a:rPr kumimoji="1" lang="ja-JP" altLang="en-US" sz="1100" dirty="0" smtClean="0">
                <a:solidFill>
                  <a:schemeClr val="tx1"/>
                </a:solidFill>
                <a:latin typeface="Meiryo UI" panose="020B0604030504040204" pitchFamily="50" charset="-128"/>
                <a:ea typeface="Meiryo UI" panose="020B0604030504040204" pitchFamily="50" charset="-128"/>
              </a:rPr>
              <a:t>個別</a:t>
            </a:r>
            <a:r>
              <a:rPr lang="ja-JP" altLang="en-US" sz="1100" dirty="0">
                <a:solidFill>
                  <a:schemeClr val="tx1"/>
                </a:solidFill>
                <a:latin typeface="Meiryo UI" panose="020B0604030504040204" pitchFamily="50" charset="-128"/>
                <a:ea typeface="Meiryo UI" panose="020B0604030504040204" pitchFamily="50" charset="-128"/>
              </a:rPr>
              <a:t>取込結果</a:t>
            </a:r>
            <a:r>
              <a:rPr lang="ja-JP" altLang="en-US" sz="1100" dirty="0" smtClean="0">
                <a:solidFill>
                  <a:schemeClr val="tx1"/>
                </a:solidFill>
                <a:latin typeface="Meiryo UI" panose="020B0604030504040204" pitchFamily="50" charset="-128"/>
                <a:ea typeface="Meiryo UI" panose="020B0604030504040204" pitchFamily="50" charset="-128"/>
              </a:rPr>
              <a:t>テーブル上で</a:t>
            </a:r>
            <a:r>
              <a:rPr kumimoji="1" lang="ja-JP" altLang="en-US" sz="1100" dirty="0" smtClean="0">
                <a:solidFill>
                  <a:schemeClr val="tx1"/>
                </a:solidFill>
                <a:latin typeface="Meiryo UI" panose="020B0604030504040204" pitchFamily="50" charset="-128"/>
                <a:ea typeface="Meiryo UI" panose="020B0604030504040204" pitchFamily="50" charset="-128"/>
              </a:rPr>
              <a:t>存在している。</a:t>
            </a:r>
          </a:p>
        </p:txBody>
      </p:sp>
      <p:graphicFrame>
        <p:nvGraphicFramePr>
          <p:cNvPr id="56" name="表 55"/>
          <p:cNvGraphicFramePr>
            <a:graphicFrameLocks noGrp="1"/>
          </p:cNvGraphicFramePr>
          <p:nvPr>
            <p:extLst/>
          </p:nvPr>
        </p:nvGraphicFramePr>
        <p:xfrm>
          <a:off x="4601176" y="5614320"/>
          <a:ext cx="846455" cy="542925"/>
        </p:xfrm>
        <a:graphic>
          <a:graphicData uri="http://schemas.openxmlformats.org/drawingml/2006/table">
            <a:tbl>
              <a:tblPr firstRow="1" bandRow="1">
                <a:tableStyleId>{5940675A-B579-460E-94D1-54222C63F5DA}</a:tableStyleId>
              </a:tblPr>
              <a:tblGrid>
                <a:gridCol w="846455">
                  <a:extLst>
                    <a:ext uri="{9D8B030D-6E8A-4147-A177-3AD203B41FA5}">
                      <a16:colId xmlns:a16="http://schemas.microsoft.com/office/drawing/2014/main" val="2737000041"/>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p>
                    <a:p>
                      <a:pPr algn="ct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extLst>
                  <a:ext uri="{0D108BD9-81ED-4DB2-BD59-A6C34878D82A}">
                    <a16:rowId xmlns:a16="http://schemas.microsoft.com/office/drawing/2014/main" val="3771006814"/>
                  </a:ext>
                </a:extLst>
              </a:tr>
            </a:tbl>
          </a:graphicData>
        </a:graphic>
      </p:graphicFrame>
    </p:spTree>
    <p:extLst>
      <p:ext uri="{BB962C8B-B14F-4D97-AF65-F5344CB8AC3E}">
        <p14:creationId xmlns:p14="http://schemas.microsoft.com/office/powerpoint/2010/main" val="2694441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04203" y="2288030"/>
            <a:ext cx="9277548" cy="155008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4"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DB</a:t>
            </a:r>
            <a:r>
              <a:rPr lang="ja-JP" altLang="en-US" sz="1800" b="1" dirty="0">
                <a:latin typeface="Meiryo UI" panose="020B0604030504040204" pitchFamily="50" charset="-128"/>
                <a:ea typeface="Meiryo UI" panose="020B0604030504040204" pitchFamily="50" charset="-128"/>
              </a:rPr>
              <a:t>分割による対応　</a:t>
            </a:r>
            <a:r>
              <a:rPr lang="en-US" altLang="ja-JP" sz="1800" b="1" dirty="0">
                <a:latin typeface="Meiryo UI" panose="020B0604030504040204" pitchFamily="50" charset="-128"/>
                <a:ea typeface="Meiryo UI" panose="020B0604030504040204" pitchFamily="50" charset="-128"/>
              </a:rPr>
              <a:t>-</a:t>
            </a:r>
            <a:r>
              <a:rPr lang="ja-JP" altLang="en-US" sz="1800" b="1" dirty="0" smtClean="0">
                <a:latin typeface="Meiryo UI" panose="020B0604030504040204" pitchFamily="50" charset="-128"/>
                <a:ea typeface="Meiryo UI" panose="020B0604030504040204" pitchFamily="50" charset="-128"/>
              </a:rPr>
              <a:t>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反映処理の問題点</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a:t>
            </a:r>
            <a:r>
              <a:rPr lang="ja-JP" altLang="en-US" dirty="0">
                <a:latin typeface="Meiryo UI" panose="020B0604030504040204" pitchFamily="50" charset="-128"/>
                <a:ea typeface="Meiryo UI" panose="020B0604030504040204" pitchFamily="50" charset="-128"/>
              </a:rPr>
              <a:t>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反映処理で</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ファイル管理ワークテーブルへ</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個別取込結果テーブルの削除対象を登録する</a:t>
            </a:r>
            <a:r>
              <a:rPr lang="en-US" altLang="ja-JP" dirty="0" smtClean="0">
                <a:latin typeface="Meiryo UI" panose="020B0604030504040204" pitchFamily="50" charset="-128"/>
                <a:ea typeface="Meiryo UI" panose="020B0604030504040204" pitchFamily="50" charset="-128"/>
              </a:rPr>
              <a:t>SQL</a:t>
            </a:r>
            <a:r>
              <a:rPr lang="ja-JP" altLang="en-US" dirty="0" smtClean="0">
                <a:latin typeface="Meiryo UI" panose="020B0604030504040204" pitchFamily="50" charset="-128"/>
                <a:ea typeface="Meiryo UI" panose="020B0604030504040204" pitchFamily="50" charset="-128"/>
              </a:rPr>
              <a:t>で</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分割により以下の</a:t>
            </a:r>
            <a:r>
              <a:rPr lang="en-US" altLang="ja-JP" dirty="0" smtClean="0">
                <a:latin typeface="Meiryo UI" panose="020B0604030504040204" pitchFamily="50" charset="-128"/>
                <a:ea typeface="Meiryo UI" panose="020B0604030504040204" pitchFamily="50" charset="-128"/>
              </a:rPr>
              <a:t>2</a:t>
            </a:r>
            <a:r>
              <a:rPr lang="ja-JP" altLang="en-US" dirty="0" smtClean="0">
                <a:latin typeface="Meiryo UI" panose="020B0604030504040204" pitchFamily="50" charset="-128"/>
                <a:ea typeface="Meiryo UI" panose="020B0604030504040204" pitchFamily="50" charset="-128"/>
              </a:rPr>
              <a:t>点の問題点が発生した。</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6" name="フローチャート: 磁気ディスク 5"/>
          <p:cNvSpPr/>
          <p:nvPr/>
        </p:nvSpPr>
        <p:spPr>
          <a:xfrm>
            <a:off x="4471795" y="2369828"/>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DB</a:t>
            </a:r>
          </a:p>
          <a:p>
            <a:pPr algn="ctr"/>
            <a:r>
              <a:rPr lang="ja-JP" altLang="en-US" sz="1100" b="1" dirty="0">
                <a:solidFill>
                  <a:schemeClr val="tx2">
                    <a:lumMod val="75000"/>
                    <a:lumOff val="25000"/>
                  </a:schemeClr>
                </a:solidFill>
              </a:rPr>
              <a:t>登録患者データ</a:t>
            </a:r>
            <a:endParaRPr kumimoji="1" lang="ja-JP" altLang="en-US" sz="1200" b="1" dirty="0">
              <a:solidFill>
                <a:schemeClr val="tx2">
                  <a:lumMod val="75000"/>
                  <a:lumOff val="25000"/>
                </a:schemeClr>
              </a:solidFill>
            </a:endParaRPr>
          </a:p>
        </p:txBody>
      </p:sp>
      <p:sp>
        <p:nvSpPr>
          <p:cNvPr id="7" name="フローチャート: 磁気ディスク 6"/>
          <p:cNvSpPr/>
          <p:nvPr/>
        </p:nvSpPr>
        <p:spPr>
          <a:xfrm>
            <a:off x="2313661" y="2369031"/>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4" name="表 3"/>
          <p:cNvGraphicFramePr>
            <a:graphicFrameLocks noGrp="1"/>
          </p:cNvGraphicFramePr>
          <p:nvPr>
            <p:extLst/>
          </p:nvPr>
        </p:nvGraphicFramePr>
        <p:xfrm>
          <a:off x="369880" y="3056579"/>
          <a:ext cx="396652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771006814"/>
                  </a:ext>
                </a:extLst>
              </a:tr>
            </a:tbl>
          </a:graphicData>
        </a:graphic>
      </p:graphicFrame>
      <p:graphicFrame>
        <p:nvGraphicFramePr>
          <p:cNvPr id="9" name="表 8"/>
          <p:cNvGraphicFramePr>
            <a:graphicFrameLocks noGrp="1"/>
          </p:cNvGraphicFramePr>
          <p:nvPr>
            <p:extLst/>
          </p:nvPr>
        </p:nvGraphicFramePr>
        <p:xfrm>
          <a:off x="4601177" y="3035154"/>
          <a:ext cx="846455" cy="542925"/>
        </p:xfrm>
        <a:graphic>
          <a:graphicData uri="http://schemas.openxmlformats.org/drawingml/2006/table">
            <a:tbl>
              <a:tblPr firstRow="1" bandRow="1">
                <a:tableStyleId>{5940675A-B579-460E-94D1-54222C63F5DA}</a:tableStyleId>
              </a:tblPr>
              <a:tblGrid>
                <a:gridCol w="846455">
                  <a:extLst>
                    <a:ext uri="{9D8B030D-6E8A-4147-A177-3AD203B41FA5}">
                      <a16:colId xmlns:a16="http://schemas.microsoft.com/office/drawing/2014/main" val="2737000041"/>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p>
                    <a:p>
                      <a:pPr algn="ct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extLst>
                  <a:ext uri="{0D108BD9-81ED-4DB2-BD59-A6C34878D82A}">
                    <a16:rowId xmlns:a16="http://schemas.microsoft.com/office/drawing/2014/main" val="3771006814"/>
                  </a:ext>
                </a:extLst>
              </a:tr>
            </a:tbl>
          </a:graphicData>
        </a:graphic>
      </p:graphicFrame>
      <p:sp>
        <p:nvSpPr>
          <p:cNvPr id="10" name="フローチャート: 磁気ディスク 9"/>
          <p:cNvSpPr/>
          <p:nvPr/>
        </p:nvSpPr>
        <p:spPr>
          <a:xfrm>
            <a:off x="7836394" y="2368798"/>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aphicFrame>
        <p:nvGraphicFramePr>
          <p:cNvPr id="11" name="表 10"/>
          <p:cNvGraphicFramePr>
            <a:graphicFrameLocks noGrp="1"/>
          </p:cNvGraphicFramePr>
          <p:nvPr>
            <p:extLst/>
          </p:nvPr>
        </p:nvGraphicFramePr>
        <p:xfrm>
          <a:off x="6346302" y="3005491"/>
          <a:ext cx="296957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5241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sp>
        <p:nvSpPr>
          <p:cNvPr id="12" name="フローチャート: 磁気ディスク 11"/>
          <p:cNvSpPr/>
          <p:nvPr/>
        </p:nvSpPr>
        <p:spPr>
          <a:xfrm>
            <a:off x="4471795" y="3939879"/>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ファイル管理</a:t>
            </a:r>
            <a:endParaRPr kumimoji="1" lang="en-US" altLang="ja-JP" sz="1100" b="1" dirty="0" smtClean="0">
              <a:solidFill>
                <a:schemeClr val="tx2">
                  <a:lumMod val="75000"/>
                  <a:lumOff val="25000"/>
                </a:schemeClr>
              </a:solidFill>
            </a:endParaRPr>
          </a:p>
          <a:p>
            <a:pPr algn="ctr"/>
            <a:r>
              <a:rPr lang="ja-JP" altLang="en-US" sz="1100" b="1" dirty="0">
                <a:solidFill>
                  <a:schemeClr val="tx2">
                    <a:lumMod val="75000"/>
                    <a:lumOff val="25000"/>
                  </a:schemeClr>
                </a:solidFill>
              </a:rPr>
              <a:t>ワーク</a:t>
            </a:r>
            <a:endParaRPr kumimoji="1" lang="ja-JP" altLang="en-US" sz="1200" b="1" dirty="0">
              <a:solidFill>
                <a:schemeClr val="tx2">
                  <a:lumMod val="75000"/>
                  <a:lumOff val="25000"/>
                </a:schemeClr>
              </a:solidFill>
            </a:endParaRPr>
          </a:p>
        </p:txBody>
      </p:sp>
      <p:graphicFrame>
        <p:nvGraphicFramePr>
          <p:cNvPr id="13" name="表 12"/>
          <p:cNvGraphicFramePr>
            <a:graphicFrameLocks noGrp="1"/>
          </p:cNvGraphicFramePr>
          <p:nvPr>
            <p:extLst/>
          </p:nvPr>
        </p:nvGraphicFramePr>
        <p:xfrm>
          <a:off x="4089049" y="4601854"/>
          <a:ext cx="1870710" cy="542925"/>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extLst>
                  <a:ext uri="{0D108BD9-81ED-4DB2-BD59-A6C34878D82A}">
                    <a16:rowId xmlns:a16="http://schemas.microsoft.com/office/drawing/2014/main" val="3652253498"/>
                  </a:ext>
                </a:extLst>
              </a:tr>
            </a:tbl>
          </a:graphicData>
        </a:graphic>
      </p:graphicFrame>
      <p:cxnSp>
        <p:nvCxnSpPr>
          <p:cNvPr id="14" name="カギ線コネクタ 13"/>
          <p:cNvCxnSpPr>
            <a:stCxn id="20" idx="2"/>
            <a:endCxn id="13" idx="1"/>
          </p:cNvCxnSpPr>
          <p:nvPr/>
        </p:nvCxnSpPr>
        <p:spPr>
          <a:xfrm rot="16200000" flipH="1">
            <a:off x="1894501" y="2678767"/>
            <a:ext cx="1127127" cy="3261969"/>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857568" y="4055593"/>
            <a:ext cx="3159839" cy="830997"/>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1.MML</a:t>
            </a:r>
            <a:r>
              <a:rPr kumimoji="1" lang="ja-JP" altLang="en-US" sz="1200" dirty="0" smtClean="0">
                <a:latin typeface="Meiryo UI" panose="020B0604030504040204" pitchFamily="50" charset="-128"/>
                <a:ea typeface="Meiryo UI" panose="020B0604030504040204" pitchFamily="50" charset="-128"/>
              </a:rPr>
              <a:t>ファイル管理テーブルでステータスフラグが</a:t>
            </a:r>
            <a:r>
              <a:rPr kumimoji="1" lang="en-US" altLang="ja-JP" sz="1200" dirty="0" smtClean="0">
                <a:latin typeface="Meiryo UI" panose="020B0604030504040204" pitchFamily="50" charset="-128"/>
                <a:ea typeface="Meiryo UI" panose="020B0604030504040204" pitchFamily="50" charset="-128"/>
              </a:rPr>
              <a:t>1</a:t>
            </a:r>
          </a:p>
          <a:p>
            <a:r>
              <a:rPr lang="en-US" altLang="ja-JP"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かつ二次利用</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登録患者データテーブルに</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登録されていない患者</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を</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ファイル管理ワークテーブルに格納する。</a:t>
            </a:r>
            <a:endParaRPr kumimoji="1" lang="ja-JP" altLang="en-US" sz="1200" dirty="0">
              <a:latin typeface="Meiryo UI" panose="020B0604030504040204" pitchFamily="50" charset="-128"/>
              <a:ea typeface="Meiryo UI" panose="020B0604030504040204" pitchFamily="50" charset="-128"/>
            </a:endParaRPr>
          </a:p>
        </p:txBody>
      </p:sp>
      <p:sp>
        <p:nvSpPr>
          <p:cNvPr id="20" name="正方形/長方形 19"/>
          <p:cNvSpPr/>
          <p:nvPr/>
        </p:nvSpPr>
        <p:spPr>
          <a:xfrm>
            <a:off x="369880" y="2531784"/>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8" name="カギ線コネクタ 27"/>
          <p:cNvCxnSpPr>
            <a:stCxn id="13" idx="3"/>
            <a:endCxn id="31" idx="2"/>
          </p:cNvCxnSpPr>
          <p:nvPr/>
        </p:nvCxnSpPr>
        <p:spPr>
          <a:xfrm flipV="1">
            <a:off x="5959759" y="3696504"/>
            <a:ext cx="2898921" cy="1176812"/>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1" name="正方形/長方形 30"/>
          <p:cNvSpPr/>
          <p:nvPr/>
        </p:nvSpPr>
        <p:spPr>
          <a:xfrm>
            <a:off x="8401480" y="2482099"/>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テキスト ボックス 34"/>
          <p:cNvSpPr txBox="1"/>
          <p:nvPr/>
        </p:nvSpPr>
        <p:spPr>
          <a:xfrm>
            <a:off x="5959760" y="4029043"/>
            <a:ext cx="2830014" cy="830997"/>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2. MML</a:t>
            </a:r>
            <a:r>
              <a:rPr kumimoji="1" lang="ja-JP" altLang="en-US" sz="1200" dirty="0" smtClean="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ワーク</a:t>
            </a:r>
            <a:r>
              <a:rPr kumimoji="1" lang="ja-JP" altLang="en-US" sz="1200" dirty="0" smtClean="0">
                <a:latin typeface="Meiryo UI" panose="020B0604030504040204" pitchFamily="50" charset="-128"/>
                <a:ea typeface="Meiryo UI" panose="020B0604030504040204" pitchFamily="50" charset="-128"/>
              </a:rPr>
              <a:t>テーブルに</a:t>
            </a:r>
            <a:endParaRPr kumimoji="1" lang="en-US" altLang="ja-JP" sz="1200" dirty="0" smtClean="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登録されている</a:t>
            </a:r>
            <a:r>
              <a:rPr kumimoji="1" lang="en-US" altLang="ja-JP" sz="1200" dirty="0" smtClean="0">
                <a:latin typeface="Meiryo UI" panose="020B0604030504040204" pitchFamily="50" charset="-128"/>
                <a:ea typeface="Meiryo UI" panose="020B0604030504040204" pitchFamily="50" charset="-128"/>
              </a:rPr>
              <a:t>MML</a:t>
            </a:r>
            <a:r>
              <a:rPr kumimoji="1" lang="ja-JP" altLang="en-US" sz="1200" dirty="0" smtClean="0">
                <a:latin typeface="Meiryo UI" panose="020B0604030504040204" pitchFamily="50" charset="-128"/>
                <a:ea typeface="Meiryo UI" panose="020B0604030504040204" pitchFamily="50" charset="-128"/>
              </a:rPr>
              <a:t>ファイル情報を</a:t>
            </a:r>
            <a:endParaRPr kumimoji="1"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MML</a:t>
            </a:r>
            <a:r>
              <a:rPr lang="ja-JP" altLang="en-US" sz="1200" dirty="0">
                <a:latin typeface="Meiryo UI" panose="020B0604030504040204" pitchFamily="50" charset="-128"/>
                <a:ea typeface="Meiryo UI" panose="020B0604030504040204" pitchFamily="50" charset="-128"/>
              </a:rPr>
              <a:t>個別取込結果</a:t>
            </a:r>
            <a:r>
              <a:rPr lang="ja-JP" altLang="en-US" sz="1200" dirty="0" smtClean="0">
                <a:latin typeface="Meiryo UI" panose="020B0604030504040204" pitchFamily="50" charset="-128"/>
                <a:ea typeface="Meiryo UI" panose="020B0604030504040204" pitchFamily="50" charset="-128"/>
              </a:rPr>
              <a:t>テーブルから</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削除する。</a:t>
            </a:r>
            <a:endParaRPr kumimoji="1" lang="ja-JP" altLang="en-US" sz="1200" dirty="0">
              <a:latin typeface="Meiryo UI" panose="020B0604030504040204" pitchFamily="50" charset="-128"/>
              <a:ea typeface="Meiryo UI" panose="020B0604030504040204" pitchFamily="50" charset="-128"/>
            </a:endParaRPr>
          </a:p>
        </p:txBody>
      </p:sp>
      <p:sp>
        <p:nvSpPr>
          <p:cNvPr id="32" name="線吹き出し 1 (枠付き) 31"/>
          <p:cNvSpPr/>
          <p:nvPr/>
        </p:nvSpPr>
        <p:spPr>
          <a:xfrm>
            <a:off x="1467987" y="1452745"/>
            <a:ext cx="4109029" cy="678486"/>
          </a:xfrm>
          <a:prstGeom prst="borderCallout1">
            <a:avLst>
              <a:gd name="adj1" fmla="val 100523"/>
              <a:gd name="adj2" fmla="val 10672"/>
              <a:gd name="adj3" fmla="val 131084"/>
              <a:gd name="adj4" fmla="val 79869"/>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rgbClr val="FF0000"/>
                </a:solidFill>
                <a:latin typeface="Meiryo UI" panose="020B0604030504040204" pitchFamily="50" charset="-128"/>
                <a:ea typeface="Meiryo UI" panose="020B0604030504040204" pitchFamily="50" charset="-128"/>
              </a:rPr>
              <a:t>①二次利用</a:t>
            </a:r>
            <a:r>
              <a:rPr lang="en-US" altLang="ja-JP" sz="1200" dirty="0" smtClean="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登録患者データテーブルが認定領域に存在するため、受託領域に存在する</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個別取込管理テーブルと結合することができない。</a:t>
            </a:r>
            <a:endParaRPr kumimoji="1" lang="ja-JP" altLang="en-US" sz="1200" dirty="0" smtClean="0">
              <a:solidFill>
                <a:srgbClr val="FF0000"/>
              </a:solidFill>
              <a:latin typeface="Meiryo UI" panose="020B0604030504040204" pitchFamily="50" charset="-128"/>
              <a:ea typeface="Meiryo UI" panose="020B0604030504040204" pitchFamily="50" charset="-128"/>
            </a:endParaRPr>
          </a:p>
        </p:txBody>
      </p:sp>
      <p:sp>
        <p:nvSpPr>
          <p:cNvPr id="33" name="線吹き出し 1 (枠付き) 32"/>
          <p:cNvSpPr/>
          <p:nvPr/>
        </p:nvSpPr>
        <p:spPr>
          <a:xfrm>
            <a:off x="5722767" y="5411315"/>
            <a:ext cx="3758984" cy="685867"/>
          </a:xfrm>
          <a:prstGeom prst="borderCallout1">
            <a:avLst>
              <a:gd name="adj1" fmla="val 9461"/>
              <a:gd name="adj2" fmla="val 849"/>
              <a:gd name="adj3" fmla="val -144643"/>
              <a:gd name="adj4" fmla="val -572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rgbClr val="FF0000"/>
                </a:solidFill>
                <a:latin typeface="Meiryo UI" panose="020B0604030504040204" pitchFamily="50" charset="-128"/>
                <a:ea typeface="Meiryo UI" panose="020B0604030504040204" pitchFamily="50" charset="-128"/>
              </a:rPr>
              <a:t>②</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個別取込管理ワークテーブルが認定領域に存在するため、受託領域に存在する</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個別管理テーブルからの抽出結果を登録することができない。</a:t>
            </a:r>
            <a:endParaRPr kumimoji="1" lang="ja-JP" altLang="en-US" sz="1200" dirty="0" smtClean="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5320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524969" y="1666949"/>
            <a:ext cx="8469630" cy="2891790"/>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en-US" altLang="ja-JP" sz="1800" b="1" dirty="0" smtClean="0">
                <a:latin typeface="Meiryo UI" panose="020B0604030504040204" pitchFamily="50" charset="-128"/>
                <a:ea typeface="Meiryo UI" panose="020B0604030504040204" pitchFamily="50" charset="-128"/>
              </a:rPr>
              <a:t>MML</a:t>
            </a:r>
            <a:r>
              <a:rPr lang="ja-JP" altLang="en-US" sz="1800" b="1" dirty="0" smtClean="0">
                <a:latin typeface="Meiryo UI" panose="020B0604030504040204" pitchFamily="50" charset="-128"/>
                <a:ea typeface="Meiryo UI" panose="020B0604030504040204" pitchFamily="50" charset="-128"/>
              </a:rPr>
              <a:t>個別取込処理概要（上書き取込）</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一度</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個別取込完了した後</a:t>
            </a:r>
            <a:r>
              <a:rPr lang="ja-JP" altLang="en-US" dirty="0">
                <a:latin typeface="Meiryo UI" panose="020B0604030504040204" pitchFamily="50" charset="-128"/>
                <a:ea typeface="Meiryo UI" panose="020B0604030504040204" pitchFamily="50" charset="-128"/>
              </a:rPr>
              <a:t>に</a:t>
            </a:r>
            <a:r>
              <a:rPr lang="ja-JP" altLang="en-US" dirty="0" smtClean="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読込対象のタグが追加された</a:t>
            </a:r>
            <a:r>
              <a:rPr lang="ja-JP" altLang="en-US" dirty="0" smtClean="0">
                <a:latin typeface="Meiryo UI" panose="020B0604030504040204" pitchFamily="50" charset="-128"/>
                <a:ea typeface="Meiryo UI" panose="020B0604030504040204" pitchFamily="50" charset="-128"/>
              </a:rPr>
              <a:t>などにより）再度読み込み直しをしたい場合は、対象のファイルが格納されている</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ファイルを</a:t>
            </a:r>
            <a:r>
              <a:rPr lang="en-US" altLang="ja-JP" dirty="0" smtClean="0">
                <a:latin typeface="Meiryo UI" panose="020B0604030504040204" pitchFamily="50" charset="-128"/>
                <a:ea typeface="Meiryo UI" panose="020B0604030504040204" pitchFamily="50" charset="-128"/>
              </a:rPr>
              <a:t>NAS</a:t>
            </a:r>
            <a:r>
              <a:rPr lang="ja-JP" altLang="en-US" dirty="0" smtClean="0">
                <a:latin typeface="Meiryo UI" panose="020B0604030504040204" pitchFamily="50" charset="-128"/>
                <a:ea typeface="Meiryo UI" panose="020B0604030504040204" pitchFamily="50" charset="-128"/>
              </a:rPr>
              <a:t>に格納して</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ファイル格納処理の上書きオプションで実行することで対応が可能となっている。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11" name="表 10"/>
          <p:cNvGraphicFramePr>
            <a:graphicFrameLocks noGrp="1"/>
          </p:cNvGraphicFramePr>
          <p:nvPr>
            <p:extLst/>
          </p:nvPr>
        </p:nvGraphicFramePr>
        <p:xfrm>
          <a:off x="524969" y="4645746"/>
          <a:ext cx="4234815" cy="1539240"/>
        </p:xfrm>
        <a:graphic>
          <a:graphicData uri="http://schemas.openxmlformats.org/drawingml/2006/table">
            <a:tbl>
              <a:tblPr firstRow="1" bandRow="1">
                <a:tableStyleId>{5940675A-B579-460E-94D1-54222C63F5DA}</a:tableStyleId>
              </a:tblPr>
              <a:tblGrid>
                <a:gridCol w="4234815">
                  <a:extLst>
                    <a:ext uri="{9D8B030D-6E8A-4147-A177-3AD203B41FA5}">
                      <a16:colId xmlns:a16="http://schemas.microsoft.com/office/drawing/2014/main" val="3758575253"/>
                    </a:ext>
                  </a:extLst>
                </a:gridCol>
              </a:tblGrid>
              <a:tr h="0">
                <a:tc>
                  <a:txBody>
                    <a:bodyPr/>
                    <a:lstStyle/>
                    <a:p>
                      <a:r>
                        <a:rPr kumimoji="1" lang="en-US" altLang="ja-JP" sz="1200" dirty="0" smtClean="0">
                          <a:solidFill>
                            <a:schemeClr val="tx1"/>
                          </a:solidFill>
                          <a:latin typeface="Meiryo UI" panose="020B0604030504040204" pitchFamily="50" charset="-128"/>
                          <a:ea typeface="Meiryo UI" panose="020B0604030504040204" pitchFamily="50" charset="-128"/>
                        </a:rPr>
                        <a:t>1’.Zip</a:t>
                      </a:r>
                      <a:r>
                        <a:rPr kumimoji="1" lang="ja-JP" altLang="en-US" sz="1200" dirty="0" smtClean="0">
                          <a:solidFill>
                            <a:schemeClr val="tx1"/>
                          </a:solidFill>
                          <a:latin typeface="Meiryo UI" panose="020B0604030504040204" pitchFamily="50" charset="-128"/>
                          <a:ea typeface="Meiryo UI" panose="020B0604030504040204" pitchFamily="50" charset="-128"/>
                        </a:rPr>
                        <a:t>ファイル格納処理（上書きオプション）</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370840">
                <a:tc>
                  <a:txBody>
                    <a:bodyPr/>
                    <a:lstStyle/>
                    <a:p>
                      <a:r>
                        <a:rPr kumimoji="1" lang="en-US" altLang="ja-JP" sz="1100" dirty="0" smtClean="0">
                          <a:latin typeface="Meiryo UI" panose="020B0604030504040204" pitchFamily="50" charset="-128"/>
                          <a:ea typeface="Meiryo UI" panose="020B0604030504040204" pitchFamily="50" charset="-128"/>
                        </a:rPr>
                        <a:t>1.1.</a:t>
                      </a:r>
                      <a:r>
                        <a:rPr kumimoji="1" lang="ja-JP" altLang="en-US" sz="1100" baseline="0" dirty="0" smtClean="0">
                          <a:latin typeface="Meiryo UI" panose="020B0604030504040204" pitchFamily="50" charset="-128"/>
                          <a:ea typeface="Meiryo UI" panose="020B0604030504040204" pitchFamily="50" charset="-128"/>
                        </a:rPr>
                        <a:t>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ファイルを格納した</a:t>
                      </a:r>
                      <a:r>
                        <a:rPr kumimoji="1" lang="en-US" altLang="ja-JP" sz="1100" dirty="0" smtClean="0">
                          <a:latin typeface="Meiryo UI" panose="020B0604030504040204" pitchFamily="50" charset="-128"/>
                          <a:ea typeface="Meiryo UI" panose="020B0604030504040204" pitchFamily="50" charset="-128"/>
                        </a:rPr>
                        <a:t>Zip</a:t>
                      </a:r>
                      <a:r>
                        <a:rPr kumimoji="1" lang="ja-JP" altLang="en-US" sz="1100" dirty="0" smtClean="0">
                          <a:latin typeface="Meiryo UI" panose="020B0604030504040204" pitchFamily="50" charset="-128"/>
                          <a:ea typeface="Meiryo UI" panose="020B0604030504040204" pitchFamily="50" charset="-128"/>
                        </a:rPr>
                        <a:t>ファイルの一覧を取得する。</a:t>
                      </a:r>
                      <a:endParaRPr kumimoji="1"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1.2’.</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1.1</a:t>
                      </a:r>
                      <a:r>
                        <a:rPr lang="ja-JP" altLang="en-US" sz="1100" dirty="0" smtClean="0">
                          <a:latin typeface="Meiryo UI" panose="020B0604030504040204" pitchFamily="50" charset="-128"/>
                          <a:ea typeface="Meiryo UI" panose="020B0604030504040204" pitchFamily="50" charset="-128"/>
                        </a:rPr>
                        <a:t>」で取得した処理対象の</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ファイルが</a:t>
                      </a:r>
                      <a:r>
                        <a:rPr lang="en-US" altLang="ja-JP" sz="1100" dirty="0" smtClean="0">
                          <a:latin typeface="Meiryo UI" panose="020B0604030504040204" pitchFamily="50" charset="-128"/>
                          <a:ea typeface="Meiryo UI" panose="020B0604030504040204" pitchFamily="50" charset="-128"/>
                        </a:rPr>
                        <a:t>Zip</a:t>
                      </a:r>
                      <a:r>
                        <a:rPr lang="ja-JP" altLang="en-US" sz="1100" dirty="0" smtClean="0">
                          <a:latin typeface="Meiryo UI" panose="020B0604030504040204" pitchFamily="50" charset="-128"/>
                          <a:ea typeface="Meiryo UI" panose="020B0604030504040204" pitchFamily="50" charset="-128"/>
                        </a:rPr>
                        <a:t>ファイル管理テーブル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に存在するか判定し、</a:t>
                      </a:r>
                      <a:r>
                        <a:rPr lang="ja-JP" altLang="en-US" sz="1100" dirty="0" smtClean="0">
                          <a:solidFill>
                            <a:srgbClr val="FF0000"/>
                          </a:solidFill>
                          <a:latin typeface="Meiryo UI" panose="020B0604030504040204" pitchFamily="50" charset="-128"/>
                          <a:ea typeface="Meiryo UI" panose="020B0604030504040204" pitchFamily="50" charset="-128"/>
                        </a:rPr>
                        <a:t>存在した</a:t>
                      </a:r>
                      <a:r>
                        <a:rPr lang="en-US" altLang="ja-JP" sz="1100" dirty="0" smtClean="0">
                          <a:solidFill>
                            <a:srgbClr val="FF0000"/>
                          </a:solidFill>
                          <a:latin typeface="Meiryo UI" panose="020B0604030504040204" pitchFamily="50" charset="-128"/>
                          <a:ea typeface="Meiryo UI" panose="020B0604030504040204" pitchFamily="50" charset="-128"/>
                        </a:rPr>
                        <a:t>Zip</a:t>
                      </a:r>
                      <a:r>
                        <a:rPr lang="ja-JP" altLang="en-US" sz="1100" dirty="0" smtClean="0">
                          <a:solidFill>
                            <a:srgbClr val="FF0000"/>
                          </a:solidFill>
                          <a:latin typeface="Meiryo UI" panose="020B0604030504040204" pitchFamily="50" charset="-128"/>
                          <a:ea typeface="Meiryo UI" panose="020B0604030504040204" pitchFamily="50" charset="-128"/>
                        </a:rPr>
                        <a:t>ファイル</a:t>
                      </a:r>
                      <a:r>
                        <a:rPr lang="en-US" altLang="ja-JP" sz="1100" dirty="0" smtClean="0">
                          <a:solidFill>
                            <a:srgbClr val="FF0000"/>
                          </a:solidFill>
                          <a:latin typeface="Meiryo UI" panose="020B0604030504040204" pitchFamily="50" charset="-128"/>
                          <a:ea typeface="Meiryo UI" panose="020B0604030504040204" pitchFamily="50" charset="-128"/>
                        </a:rPr>
                        <a:t>No</a:t>
                      </a:r>
                      <a:r>
                        <a:rPr lang="ja-JP" altLang="en-US" sz="1100" dirty="0" smtClean="0">
                          <a:solidFill>
                            <a:srgbClr val="FF0000"/>
                          </a:solidFill>
                          <a:latin typeface="Meiryo UI" panose="020B0604030504040204" pitchFamily="50" charset="-128"/>
                          <a:ea typeface="Meiryo UI" panose="020B0604030504040204" pitchFamily="50" charset="-128"/>
                        </a:rPr>
                        <a:t>の情報（重複対象）</a:t>
                      </a:r>
                      <a:endParaRPr lang="en-US" altLang="ja-JP" sz="1100" dirty="0" smtClean="0">
                        <a:solidFill>
                          <a:srgbClr val="FF0000"/>
                        </a:solidFill>
                        <a:latin typeface="Meiryo UI" panose="020B0604030504040204" pitchFamily="50" charset="-128"/>
                        <a:ea typeface="Meiryo UI" panose="020B0604030504040204" pitchFamily="50" charset="-128"/>
                      </a:endParaRPr>
                    </a:p>
                    <a:p>
                      <a:r>
                        <a:rPr lang="ja-JP" altLang="en-US" sz="1100" dirty="0" smtClean="0">
                          <a:solidFill>
                            <a:srgbClr val="FF0000"/>
                          </a:solidFill>
                          <a:latin typeface="Meiryo UI" panose="020B0604030504040204" pitchFamily="50" charset="-128"/>
                          <a:ea typeface="Meiryo UI" panose="020B0604030504040204" pitchFamily="50" charset="-128"/>
                        </a:rPr>
                        <a:t>　　　 を</a:t>
                      </a:r>
                      <a:r>
                        <a:rPr lang="en-US" altLang="ja-JP" sz="1100" dirty="0" smtClean="0">
                          <a:solidFill>
                            <a:srgbClr val="FF0000"/>
                          </a:solidFill>
                          <a:latin typeface="Meiryo UI" panose="020B0604030504040204" pitchFamily="50" charset="-128"/>
                          <a:ea typeface="Meiryo UI" panose="020B0604030504040204" pitchFamily="50" charset="-128"/>
                        </a:rPr>
                        <a:t>Zip</a:t>
                      </a:r>
                      <a:r>
                        <a:rPr lang="ja-JP" altLang="en-US" sz="1100" dirty="0" smtClean="0">
                          <a:solidFill>
                            <a:srgbClr val="FF0000"/>
                          </a:solidFill>
                          <a:latin typeface="Meiryo UI" panose="020B0604030504040204" pitchFamily="50" charset="-128"/>
                          <a:ea typeface="Meiryo UI" panose="020B0604030504040204" pitchFamily="50" charset="-128"/>
                        </a:rPr>
                        <a:t>ファイル管理テーブル、</a:t>
                      </a:r>
                      <a:r>
                        <a:rPr lang="en-US" altLang="ja-JP" sz="1100" dirty="0" smtClean="0">
                          <a:solidFill>
                            <a:srgbClr val="FF0000"/>
                          </a:solidFill>
                          <a:latin typeface="Meiryo UI" panose="020B0604030504040204" pitchFamily="50" charset="-128"/>
                          <a:ea typeface="Meiryo UI" panose="020B0604030504040204" pitchFamily="50" charset="-128"/>
                        </a:rPr>
                        <a:t>MML</a:t>
                      </a:r>
                      <a:r>
                        <a:rPr lang="ja-JP" altLang="en-US" sz="1100" dirty="0" smtClean="0">
                          <a:solidFill>
                            <a:srgbClr val="FF0000"/>
                          </a:solidFill>
                          <a:latin typeface="Meiryo UI" panose="020B0604030504040204" pitchFamily="50" charset="-128"/>
                          <a:ea typeface="Meiryo UI" panose="020B0604030504040204" pitchFamily="50" charset="-128"/>
                        </a:rPr>
                        <a:t>ファイル管理テーブル、</a:t>
                      </a:r>
                      <a:endParaRPr lang="en-US" altLang="ja-JP" sz="1100" dirty="0" smtClean="0">
                        <a:solidFill>
                          <a:srgbClr val="FF0000"/>
                        </a:solidFill>
                        <a:latin typeface="Meiryo UI" panose="020B0604030504040204" pitchFamily="50" charset="-128"/>
                        <a:ea typeface="Meiryo UI" panose="020B0604030504040204" pitchFamily="50" charset="-128"/>
                      </a:endParaRPr>
                    </a:p>
                    <a:p>
                      <a:r>
                        <a:rPr lang="en-US" altLang="ja-JP" sz="1100" dirty="0" smtClean="0">
                          <a:solidFill>
                            <a:srgbClr val="FF0000"/>
                          </a:solidFill>
                          <a:latin typeface="Meiryo UI" panose="020B0604030504040204" pitchFamily="50" charset="-128"/>
                          <a:ea typeface="Meiryo UI" panose="020B0604030504040204" pitchFamily="50" charset="-128"/>
                        </a:rPr>
                        <a:t>       MML</a:t>
                      </a:r>
                      <a:r>
                        <a:rPr lang="ja-JP" altLang="en-US" sz="1100" dirty="0" smtClean="0">
                          <a:solidFill>
                            <a:srgbClr val="FF0000"/>
                          </a:solidFill>
                          <a:latin typeface="Meiryo UI" panose="020B0604030504040204" pitchFamily="50" charset="-128"/>
                          <a:ea typeface="Meiryo UI" panose="020B0604030504040204" pitchFamily="50" charset="-128"/>
                        </a:rPr>
                        <a:t>個別取込結果テーブルから全て削除</a:t>
                      </a:r>
                      <a:r>
                        <a:rPr lang="ja-JP" altLang="en-US" sz="1100" dirty="0" smtClean="0">
                          <a:latin typeface="Meiryo UI" panose="020B0604030504040204" pitchFamily="50" charset="-128"/>
                          <a:ea typeface="Meiryo UI" panose="020B0604030504040204" pitchFamily="50" charset="-128"/>
                        </a:rPr>
                        <a:t>した上で、</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ja-JP" altLang="en-US" sz="1100" baseline="0" dirty="0" smtClean="0">
                          <a:latin typeface="Meiryo UI" panose="020B0604030504040204" pitchFamily="50" charset="-128"/>
                          <a:ea typeface="Meiryo UI" panose="020B0604030504040204" pitchFamily="50" charset="-128"/>
                        </a:rPr>
                        <a:t>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1.1</a:t>
                      </a:r>
                      <a:r>
                        <a:rPr lang="ja-JP" altLang="en-US" sz="1100" dirty="0" smtClean="0">
                          <a:latin typeface="Meiryo UI" panose="020B0604030504040204" pitchFamily="50" charset="-128"/>
                          <a:ea typeface="Meiryo UI" panose="020B0604030504040204" pitchFamily="50" charset="-128"/>
                        </a:rPr>
                        <a:t>」で取得した</a:t>
                      </a:r>
                      <a:r>
                        <a:rPr kumimoji="1" lang="en-US" altLang="ja-JP" sz="1100" dirty="0" smtClean="0">
                          <a:latin typeface="Meiryo UI" panose="020B0604030504040204" pitchFamily="50" charset="-128"/>
                          <a:ea typeface="Meiryo UI" panose="020B0604030504040204" pitchFamily="50" charset="-128"/>
                        </a:rPr>
                        <a:t>Zip</a:t>
                      </a:r>
                      <a:r>
                        <a:rPr kumimoji="1" lang="ja-JP" altLang="en-US" sz="1100" dirty="0" smtClean="0">
                          <a:latin typeface="Meiryo UI" panose="020B0604030504040204" pitchFamily="50" charset="-128"/>
                          <a:ea typeface="Meiryo UI" panose="020B0604030504040204" pitchFamily="50" charset="-128"/>
                        </a:rPr>
                        <a:t>ファイル全て</a:t>
                      </a:r>
                      <a:r>
                        <a:rPr lang="ja-JP" altLang="en-US" sz="1100" dirty="0" smtClean="0">
                          <a:latin typeface="Meiryo UI" panose="020B0604030504040204" pitchFamily="50" charset="-128"/>
                          <a:ea typeface="Meiryo UI" panose="020B0604030504040204" pitchFamily="50" charset="-128"/>
                        </a:rPr>
                        <a:t>を処理対象とする。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sp>
        <p:nvSpPr>
          <p:cNvPr id="12" name="線吹き出し 1 (枠付き) 11"/>
          <p:cNvSpPr/>
          <p:nvPr/>
        </p:nvSpPr>
        <p:spPr>
          <a:xfrm>
            <a:off x="4842880" y="5830275"/>
            <a:ext cx="2853408" cy="376988"/>
          </a:xfrm>
          <a:prstGeom prst="borderCallout1">
            <a:avLst>
              <a:gd name="adj1" fmla="val 40767"/>
              <a:gd name="adj2" fmla="val -337"/>
              <a:gd name="adj3" fmla="val 36630"/>
              <a:gd name="adj4" fmla="val -3125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100" dirty="0" smtClean="0">
                <a:solidFill>
                  <a:schemeClr val="tx1"/>
                </a:solidFill>
                <a:latin typeface="Meiryo UI" panose="020B0604030504040204" pitchFamily="50" charset="-128"/>
                <a:ea typeface="Meiryo UI" panose="020B0604030504040204" pitchFamily="50" charset="-128"/>
              </a:rPr>
              <a:t>「</a:t>
            </a:r>
            <a:r>
              <a:rPr kumimoji="1" lang="en-US" altLang="ja-JP" sz="1100" dirty="0" smtClean="0">
                <a:solidFill>
                  <a:schemeClr val="tx1"/>
                </a:solidFill>
                <a:latin typeface="Meiryo UI" panose="020B0604030504040204" pitchFamily="50" charset="-128"/>
                <a:ea typeface="Meiryo UI" panose="020B0604030504040204" pitchFamily="50" charset="-128"/>
              </a:rPr>
              <a:t>1.3</a:t>
            </a:r>
            <a:r>
              <a:rPr kumimoji="1" lang="ja-JP" altLang="en-US" sz="1100" dirty="0" smtClean="0">
                <a:solidFill>
                  <a:schemeClr val="tx1"/>
                </a:solidFill>
                <a:latin typeface="Meiryo UI" panose="020B0604030504040204" pitchFamily="50" charset="-128"/>
                <a:ea typeface="Meiryo UI" panose="020B0604030504040204" pitchFamily="50" charset="-128"/>
              </a:rPr>
              <a:t>」以降の処理は新規取込と同一となる。</a:t>
            </a:r>
          </a:p>
        </p:txBody>
      </p:sp>
      <p:sp>
        <p:nvSpPr>
          <p:cNvPr id="13" name="正方形/長方形 12"/>
          <p:cNvSpPr/>
          <p:nvPr/>
        </p:nvSpPr>
        <p:spPr>
          <a:xfrm>
            <a:off x="4448218" y="2497455"/>
            <a:ext cx="791692" cy="66624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4" name="正方形/長方形 13"/>
          <p:cNvSpPr/>
          <p:nvPr/>
        </p:nvSpPr>
        <p:spPr>
          <a:xfrm>
            <a:off x="4448218" y="3507848"/>
            <a:ext cx="791692" cy="66624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5" name="正方形/長方形 14"/>
          <p:cNvSpPr/>
          <p:nvPr/>
        </p:nvSpPr>
        <p:spPr>
          <a:xfrm>
            <a:off x="8035582" y="3507848"/>
            <a:ext cx="791692" cy="66624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6" name="線吹き出し 1 (枠付き) 15"/>
          <p:cNvSpPr/>
          <p:nvPr/>
        </p:nvSpPr>
        <p:spPr>
          <a:xfrm>
            <a:off x="5345137" y="1855949"/>
            <a:ext cx="2690445" cy="376988"/>
          </a:xfrm>
          <a:prstGeom prst="borderCallout1">
            <a:avLst>
              <a:gd name="adj1" fmla="val 104042"/>
              <a:gd name="adj2" fmla="val 17776"/>
              <a:gd name="adj3" fmla="val 251765"/>
              <a:gd name="adj4" fmla="val -227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100" dirty="0" smtClean="0">
                <a:solidFill>
                  <a:srgbClr val="FF0000"/>
                </a:solidFill>
                <a:latin typeface="Meiryo UI" panose="020B0604030504040204" pitchFamily="50" charset="-128"/>
                <a:ea typeface="Meiryo UI" panose="020B0604030504040204" pitchFamily="50" charset="-128"/>
              </a:rPr>
              <a:t>Zip</a:t>
            </a:r>
            <a:r>
              <a:rPr lang="ja-JP" altLang="en-US" sz="1100" dirty="0" smtClean="0">
                <a:solidFill>
                  <a:srgbClr val="FF0000"/>
                </a:solidFill>
                <a:latin typeface="Meiryo UI" panose="020B0604030504040204" pitchFamily="50" charset="-128"/>
                <a:ea typeface="Meiryo UI" panose="020B0604030504040204" pitchFamily="50" charset="-128"/>
              </a:rPr>
              <a:t>ファイルの重複対象レコードの削除を行う</a:t>
            </a:r>
            <a:endParaRPr kumimoji="1" lang="ja-JP" altLang="en-US" sz="1100" dirty="0" smtClean="0">
              <a:solidFill>
                <a:srgbClr val="FF0000"/>
              </a:solidFill>
              <a:latin typeface="Meiryo UI" panose="020B0604030504040204" pitchFamily="50" charset="-128"/>
              <a:ea typeface="Meiryo UI" panose="020B0604030504040204" pitchFamily="50" charset="-128"/>
            </a:endParaRPr>
          </a:p>
        </p:txBody>
      </p:sp>
      <p:cxnSp>
        <p:nvCxnSpPr>
          <p:cNvPr id="17" name="直線コネクタ 16"/>
          <p:cNvCxnSpPr/>
          <p:nvPr/>
        </p:nvCxnSpPr>
        <p:spPr>
          <a:xfrm flipV="1">
            <a:off x="5176299" y="2232938"/>
            <a:ext cx="667910" cy="1274910"/>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flipH="1" flipV="1">
            <a:off x="5844209" y="2232938"/>
            <a:ext cx="2441050" cy="1274910"/>
          </a:xfrm>
          <a:prstGeom prst="line">
            <a:avLst/>
          </a:prstGeom>
          <a:ln w="1905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151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204203" y="2288030"/>
            <a:ext cx="9277548" cy="404916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74" name="タイトル 6"/>
          <p:cNvSpPr>
            <a:spLocks noGrp="1"/>
          </p:cNvSpPr>
          <p:nvPr>
            <p:ph type="title"/>
          </p:nvPr>
        </p:nvSpPr>
        <p:spPr>
          <a:xfrm>
            <a:off x="203689" y="285111"/>
            <a:ext cx="9112191" cy="884660"/>
          </a:xfrm>
        </p:spPr>
        <p:txBody>
          <a:bodyPr>
            <a:noAutofit/>
          </a:bodyPr>
          <a:lstStyle/>
          <a:p>
            <a:r>
              <a:rPr lang="en-US" altLang="ja-JP" sz="1800" b="1" dirty="0">
                <a:latin typeface="Meiryo UI" panose="020B0604030504040204" pitchFamily="50" charset="-128"/>
                <a:ea typeface="Meiryo UI" panose="020B0604030504040204" pitchFamily="50" charset="-128"/>
              </a:rPr>
              <a:t>DB</a:t>
            </a:r>
            <a:r>
              <a:rPr lang="ja-JP" altLang="en-US" sz="1800" b="1" dirty="0">
                <a:latin typeface="Meiryo UI" panose="020B0604030504040204" pitchFamily="50" charset="-128"/>
                <a:ea typeface="Meiryo UI" panose="020B0604030504040204" pitchFamily="50" charset="-128"/>
              </a:rPr>
              <a:t>分割による対応　</a:t>
            </a:r>
            <a:r>
              <a:rPr lang="en-US" altLang="ja-JP" sz="1800" b="1" dirty="0" smtClean="0">
                <a:latin typeface="Meiryo UI" panose="020B0604030504040204" pitchFamily="50" charset="-128"/>
                <a:ea typeface="Meiryo UI" panose="020B0604030504040204" pitchFamily="50" charset="-128"/>
              </a:rPr>
              <a:t>-</a:t>
            </a:r>
            <a:r>
              <a:rPr lang="ja-JP" altLang="en-US" sz="1800" b="1" dirty="0">
                <a:latin typeface="Meiryo UI" panose="020B0604030504040204" pitchFamily="50" charset="-128"/>
                <a:ea typeface="Meiryo UI" panose="020B0604030504040204" pitchFamily="50" charset="-128"/>
              </a:rPr>
              <a:t> </a:t>
            </a:r>
            <a:r>
              <a:rPr lang="en-US" altLang="ja-JP" sz="1800" b="1" dirty="0">
                <a:latin typeface="Meiryo UI" panose="020B0604030504040204" pitchFamily="50" charset="-128"/>
                <a:ea typeface="Meiryo UI" panose="020B0604030504040204" pitchFamily="50" charset="-128"/>
              </a:rPr>
              <a:t>Zip</a:t>
            </a:r>
            <a:r>
              <a:rPr lang="ja-JP" altLang="en-US" sz="1800" b="1" dirty="0">
                <a:latin typeface="Meiryo UI" panose="020B0604030504040204" pitchFamily="50" charset="-128"/>
                <a:ea typeface="Meiryo UI" panose="020B0604030504040204" pitchFamily="50" charset="-128"/>
              </a:rPr>
              <a:t>ファイルの重複対象レコードの削除処理</a:t>
            </a:r>
            <a:r>
              <a:rPr lang="ja-JP" altLang="en-US" sz="1800" b="1" dirty="0" smtClean="0">
                <a:latin typeface="Meiryo UI" panose="020B0604030504040204" pitchFamily="50" charset="-128"/>
                <a:ea typeface="Meiryo UI" panose="020B0604030504040204" pitchFamily="50" charset="-128"/>
              </a:rPr>
              <a:t>の問題点</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ファイルの重複対象レコードの削除処理で</a:t>
            </a:r>
            <a:r>
              <a:rPr lang="en-US" altLang="ja-JP" dirty="0" smtClean="0">
                <a:latin typeface="Meiryo UI" panose="020B0604030504040204" pitchFamily="50" charset="-128"/>
                <a:ea typeface="Meiryo UI" panose="020B0604030504040204" pitchFamily="50" charset="-128"/>
              </a:rPr>
              <a:t>Zip</a:t>
            </a:r>
            <a:r>
              <a:rPr lang="ja-JP" altLang="en-US" dirty="0" smtClean="0">
                <a:latin typeface="Meiryo UI" panose="020B0604030504040204" pitchFamily="50" charset="-128"/>
                <a:ea typeface="Meiryo UI" panose="020B0604030504040204" pitchFamily="50" charset="-128"/>
              </a:rPr>
              <a:t>ファイル管理ワークテーブルが認定領域に存在するため</a:t>
            </a:r>
            <a:r>
              <a:rPr lang="ja-JP" altLang="en-US" dirty="0">
                <a:latin typeface="Meiryo UI" panose="020B0604030504040204" pitchFamily="50" charset="-128"/>
                <a:ea typeface="Meiryo UI" panose="020B0604030504040204" pitchFamily="50" charset="-128"/>
              </a:rPr>
              <a:t>、受託領域に存在する</a:t>
            </a:r>
            <a:r>
              <a:rPr lang="en-US" altLang="ja-JP" dirty="0">
                <a:latin typeface="Meiryo UI" panose="020B0604030504040204" pitchFamily="50" charset="-128"/>
                <a:ea typeface="Meiryo UI" panose="020B0604030504040204" pitchFamily="50" charset="-128"/>
              </a:rPr>
              <a:t>Zip</a:t>
            </a:r>
            <a:r>
              <a:rPr lang="ja-JP" altLang="en-US" dirty="0">
                <a:latin typeface="Meiryo UI" panose="020B0604030504040204" pitchFamily="50" charset="-128"/>
                <a:ea typeface="Meiryo UI" panose="020B0604030504040204" pitchFamily="50" charset="-128"/>
              </a:rPr>
              <a:t>ファイル管理テーブル、 </a:t>
            </a:r>
            <a:r>
              <a:rPr lang="en-US" altLang="ja-JP" dirty="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ファイル管理テーブルと結合することが</a:t>
            </a:r>
            <a:r>
              <a:rPr lang="ja-JP" altLang="en-US" dirty="0" smtClean="0">
                <a:latin typeface="Meiryo UI" panose="020B0604030504040204" pitchFamily="50" charset="-128"/>
                <a:ea typeface="Meiryo UI" panose="020B0604030504040204" pitchFamily="50" charset="-128"/>
              </a:rPr>
              <a:t>できない問題が発生した。</a:t>
            </a:r>
            <a:endParaRPr lang="en-US" altLang="ja-JP" dirty="0" smtClean="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7" name="フローチャート: 磁気ディスク 6"/>
          <p:cNvSpPr/>
          <p:nvPr/>
        </p:nvSpPr>
        <p:spPr>
          <a:xfrm>
            <a:off x="2313661" y="2369031"/>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Zip</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4" name="表 3"/>
          <p:cNvGraphicFramePr>
            <a:graphicFrameLocks noGrp="1"/>
          </p:cNvGraphicFramePr>
          <p:nvPr>
            <p:extLst/>
          </p:nvPr>
        </p:nvGraphicFramePr>
        <p:xfrm>
          <a:off x="369880" y="3056579"/>
          <a:ext cx="3644193"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1513450">
                  <a:extLst>
                    <a:ext uri="{9D8B030D-6E8A-4147-A177-3AD203B41FA5}">
                      <a16:colId xmlns:a16="http://schemas.microsoft.com/office/drawing/2014/main" val="2046441632"/>
                    </a:ext>
                  </a:extLst>
                </a:gridCol>
                <a:gridCol w="124936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取込フラグ</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20200712_</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施設</a:t>
                      </a: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A_mmlPs</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20200712_</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施設</a:t>
                      </a: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B_mmlPs</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771006814"/>
                  </a:ext>
                </a:extLst>
              </a:tr>
            </a:tbl>
          </a:graphicData>
        </a:graphic>
      </p:graphicFrame>
      <p:sp>
        <p:nvSpPr>
          <p:cNvPr id="10" name="フローチャート: 磁気ディスク 9"/>
          <p:cNvSpPr/>
          <p:nvPr/>
        </p:nvSpPr>
        <p:spPr>
          <a:xfrm>
            <a:off x="7836394" y="2368798"/>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取込結果</a:t>
            </a:r>
            <a:endParaRPr kumimoji="1" lang="ja-JP" altLang="en-US" sz="1200" b="1" dirty="0">
              <a:solidFill>
                <a:schemeClr val="tx2">
                  <a:lumMod val="75000"/>
                  <a:lumOff val="25000"/>
                </a:schemeClr>
              </a:solidFill>
            </a:endParaRPr>
          </a:p>
        </p:txBody>
      </p:sp>
      <p:graphicFrame>
        <p:nvGraphicFramePr>
          <p:cNvPr id="11" name="表 10"/>
          <p:cNvGraphicFramePr>
            <a:graphicFrameLocks noGrp="1"/>
          </p:cNvGraphicFramePr>
          <p:nvPr>
            <p:extLst/>
          </p:nvPr>
        </p:nvGraphicFramePr>
        <p:xfrm>
          <a:off x="6346302" y="3005491"/>
          <a:ext cx="296957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25241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1002</a:t>
                      </a:r>
                      <a:endParaRPr lang="en-US" altLang="ja-JP" sz="9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9525" marR="9525" marT="9525" marB="0" anchor="ctr"/>
                </a:tc>
                <a:extLst>
                  <a:ext uri="{0D108BD9-81ED-4DB2-BD59-A6C34878D82A}">
                    <a16:rowId xmlns:a16="http://schemas.microsoft.com/office/drawing/2014/main" val="2534079028"/>
                  </a:ext>
                </a:extLst>
              </a:tr>
            </a:tbl>
          </a:graphicData>
        </a:graphic>
      </p:graphicFrame>
      <p:sp>
        <p:nvSpPr>
          <p:cNvPr id="12" name="フローチャート: 磁気ディスク 11"/>
          <p:cNvSpPr/>
          <p:nvPr/>
        </p:nvSpPr>
        <p:spPr>
          <a:xfrm>
            <a:off x="4471795" y="3705054"/>
            <a:ext cx="1105221" cy="596866"/>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Zip</a:t>
            </a:r>
            <a:r>
              <a:rPr kumimoji="1" lang="ja-JP" altLang="en-US" sz="1100" b="1" dirty="0" smtClean="0">
                <a:solidFill>
                  <a:schemeClr val="tx2">
                    <a:lumMod val="75000"/>
                    <a:lumOff val="25000"/>
                  </a:schemeClr>
                </a:solidFill>
              </a:rPr>
              <a:t>ファイル管理</a:t>
            </a:r>
            <a:endParaRPr kumimoji="1" lang="en-US" altLang="ja-JP" sz="1100" b="1" dirty="0" smtClean="0">
              <a:solidFill>
                <a:schemeClr val="tx2">
                  <a:lumMod val="75000"/>
                  <a:lumOff val="25000"/>
                </a:schemeClr>
              </a:solidFill>
            </a:endParaRPr>
          </a:p>
          <a:p>
            <a:pPr algn="ctr"/>
            <a:r>
              <a:rPr lang="ja-JP" altLang="en-US" sz="1100" b="1" dirty="0">
                <a:solidFill>
                  <a:schemeClr val="tx2">
                    <a:lumMod val="75000"/>
                    <a:lumOff val="25000"/>
                  </a:schemeClr>
                </a:solidFill>
              </a:rPr>
              <a:t>ワーク</a:t>
            </a:r>
            <a:endParaRPr kumimoji="1" lang="ja-JP" altLang="en-US" sz="1200" b="1" dirty="0">
              <a:solidFill>
                <a:schemeClr val="tx2">
                  <a:lumMod val="75000"/>
                  <a:lumOff val="25000"/>
                </a:schemeClr>
              </a:solidFill>
            </a:endParaRPr>
          </a:p>
        </p:txBody>
      </p:sp>
      <p:graphicFrame>
        <p:nvGraphicFramePr>
          <p:cNvPr id="13" name="表 12"/>
          <p:cNvGraphicFramePr>
            <a:graphicFrameLocks noGrp="1"/>
          </p:cNvGraphicFramePr>
          <p:nvPr>
            <p:extLst/>
          </p:nvPr>
        </p:nvGraphicFramePr>
        <p:xfrm>
          <a:off x="4583714" y="4367029"/>
          <a:ext cx="881380" cy="542925"/>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extLst>
                  <a:ext uri="{0D108BD9-81ED-4DB2-BD59-A6C34878D82A}">
                    <a16:rowId xmlns:a16="http://schemas.microsoft.com/office/drawing/2014/main" val="3652253498"/>
                  </a:ext>
                </a:extLst>
              </a:tr>
            </a:tbl>
          </a:graphicData>
        </a:graphic>
      </p:graphicFrame>
      <p:cxnSp>
        <p:nvCxnSpPr>
          <p:cNvPr id="14" name="カギ線コネクタ 13"/>
          <p:cNvCxnSpPr>
            <a:stCxn id="20" idx="2"/>
            <a:endCxn id="13" idx="1"/>
          </p:cNvCxnSpPr>
          <p:nvPr/>
        </p:nvCxnSpPr>
        <p:spPr>
          <a:xfrm rot="16200000" flipH="1">
            <a:off x="2259246" y="2314023"/>
            <a:ext cx="892302" cy="3756634"/>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857568" y="3802337"/>
            <a:ext cx="3034805" cy="830997"/>
          </a:xfrm>
          <a:prstGeom prst="rect">
            <a:avLst/>
          </a:prstGeom>
          <a:noFill/>
        </p:spPr>
        <p:txBody>
          <a:bodyPr wrap="none" rtlCol="0">
            <a:spAutoFit/>
          </a:bodyPr>
          <a:lstStyle/>
          <a:p>
            <a:pPr marL="228600" indent="-228600">
              <a:buAutoNum type="arabicPeriod"/>
            </a:pPr>
            <a:r>
              <a:rPr kumimoji="1" lang="en-US" altLang="ja-JP" sz="1200" dirty="0" smtClean="0">
                <a:latin typeface="Meiryo UI" panose="020B0604030504040204" pitchFamily="50" charset="-128"/>
                <a:ea typeface="Meiryo UI" panose="020B0604030504040204" pitchFamily="50" charset="-128"/>
              </a:rPr>
              <a:t>Zip</a:t>
            </a:r>
            <a:r>
              <a:rPr kumimoji="1" lang="ja-JP" altLang="en-US" sz="1200" dirty="0" smtClean="0">
                <a:latin typeface="Meiryo UI" panose="020B0604030504040204" pitchFamily="50" charset="-128"/>
                <a:ea typeface="Meiryo UI" panose="020B0604030504040204" pitchFamily="50" charset="-128"/>
              </a:rPr>
              <a:t>ファイル管理テーブルで</a:t>
            </a:r>
            <a:r>
              <a:rPr kumimoji="1" lang="en-US" altLang="ja-JP" sz="1200" dirty="0" smtClean="0">
                <a:latin typeface="Meiryo UI" panose="020B0604030504040204" pitchFamily="50" charset="-128"/>
                <a:ea typeface="Meiryo UI" panose="020B0604030504040204" pitchFamily="50" charset="-128"/>
              </a:rPr>
              <a:t>Zip</a:t>
            </a:r>
            <a:r>
              <a:rPr lang="ja-JP" altLang="en-US" sz="1200" dirty="0">
                <a:latin typeface="Meiryo UI" panose="020B0604030504040204" pitchFamily="50" charset="-128"/>
                <a:ea typeface="Meiryo UI" panose="020B0604030504040204" pitchFamily="50" charset="-128"/>
              </a:rPr>
              <a:t>ファイル名</a:t>
            </a:r>
            <a:r>
              <a:rPr lang="ja-JP" altLang="en-US" sz="1200" dirty="0" smtClean="0">
                <a:latin typeface="Meiryo UI" panose="020B0604030504040204" pitchFamily="50" charset="-128"/>
                <a:ea typeface="Meiryo UI" panose="020B0604030504040204" pitchFamily="50" charset="-128"/>
              </a:rPr>
              <a:t>が</a:t>
            </a:r>
            <a:r>
              <a:rPr lang="en-US" altLang="ja-JP" sz="1200" dirty="0">
                <a:latin typeface="Meiryo UI" panose="020B0604030504040204" pitchFamily="50" charset="-128"/>
                <a:ea typeface="Meiryo UI" panose="020B0604030504040204" pitchFamily="50" charset="-128"/>
              </a:rPr>
              <a:t/>
            </a:r>
            <a:br>
              <a:rPr lang="en-US" altLang="ja-JP" sz="1200" dirty="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取込</a:t>
            </a:r>
            <a:r>
              <a:rPr lang="ja-JP" altLang="en-US" sz="1200" dirty="0">
                <a:latin typeface="Meiryo UI" panose="020B0604030504040204" pitchFamily="50" charset="-128"/>
                <a:ea typeface="Meiryo UI" panose="020B0604030504040204" pitchFamily="50" charset="-128"/>
              </a:rPr>
              <a:t>対象</a:t>
            </a:r>
            <a:r>
              <a:rPr lang="en-US" altLang="ja-JP" sz="1200" dirty="0">
                <a:latin typeface="Meiryo UI" panose="020B0604030504040204" pitchFamily="50" charset="-128"/>
                <a:ea typeface="Meiryo UI" panose="020B0604030504040204" pitchFamily="50" charset="-128"/>
              </a:rPr>
              <a:t>Zip</a:t>
            </a:r>
            <a:r>
              <a:rPr lang="ja-JP" altLang="en-US" sz="1200" dirty="0">
                <a:latin typeface="Meiryo UI" panose="020B0604030504040204" pitchFamily="50" charset="-128"/>
                <a:ea typeface="Meiryo UI" panose="020B0604030504040204" pitchFamily="50" charset="-128"/>
              </a:rPr>
              <a:t>ファイル一覧の</a:t>
            </a:r>
            <a:r>
              <a:rPr lang="en-US" altLang="ja-JP" sz="1200" dirty="0">
                <a:latin typeface="Meiryo UI" panose="020B0604030504040204" pitchFamily="50" charset="-128"/>
                <a:ea typeface="Meiryo UI" panose="020B0604030504040204" pitchFamily="50" charset="-128"/>
              </a:rPr>
              <a:t>Zip</a:t>
            </a:r>
            <a:r>
              <a:rPr lang="ja-JP" altLang="en-US" sz="1200" dirty="0">
                <a:latin typeface="Meiryo UI" panose="020B0604030504040204" pitchFamily="50" charset="-128"/>
                <a:ea typeface="Meiryo UI" panose="020B0604030504040204" pitchFamily="50" charset="-128"/>
              </a:rPr>
              <a:t>ファイル名</a:t>
            </a:r>
            <a:r>
              <a:rPr lang="ja-JP" altLang="en-US" sz="1200" dirty="0" smtClean="0">
                <a:latin typeface="Meiryo UI" panose="020B0604030504040204" pitchFamily="50" charset="-128"/>
                <a:ea typeface="Meiryo UI" panose="020B0604030504040204" pitchFamily="50" charset="-128"/>
              </a:rPr>
              <a:t>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一致する</a:t>
            </a:r>
            <a:r>
              <a:rPr lang="en-US" altLang="ja-JP" sz="1200" dirty="0" err="1" smtClean="0">
                <a:latin typeface="Meiryo UI" panose="020B0604030504040204" pitchFamily="50" charset="-128"/>
                <a:ea typeface="Meiryo UI" panose="020B0604030504040204" pitchFamily="50" charset="-128"/>
              </a:rPr>
              <a:t>zip_no</a:t>
            </a:r>
            <a:r>
              <a:rPr lang="ja-JP" altLang="en-US" sz="1200" dirty="0" smtClean="0">
                <a:latin typeface="Meiryo UI" panose="020B0604030504040204" pitchFamily="50" charset="-128"/>
                <a:ea typeface="Meiryo UI" panose="020B0604030504040204" pitchFamily="50" charset="-128"/>
              </a:rPr>
              <a:t>を</a:t>
            </a:r>
            <a:r>
              <a:rPr lang="en-US" altLang="ja-JP" sz="1200" dirty="0" smtClean="0">
                <a:latin typeface="Meiryo UI" panose="020B0604030504040204" pitchFamily="50" charset="-128"/>
                <a:ea typeface="Meiryo UI" panose="020B0604030504040204" pitchFamily="50" charset="-128"/>
              </a:rPr>
              <a:t>Zip</a:t>
            </a:r>
            <a:r>
              <a:rPr lang="ja-JP" altLang="en-US" sz="1200" dirty="0" smtClean="0">
                <a:latin typeface="Meiryo UI" panose="020B0604030504040204" pitchFamily="50" charset="-128"/>
                <a:ea typeface="Meiryo UI" panose="020B0604030504040204" pitchFamily="50" charset="-128"/>
              </a:rPr>
              <a:t>ファイル管理ワーク</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r>
              <a:rPr lang="ja-JP" altLang="en-US" sz="1200" dirty="0" smtClean="0">
                <a:latin typeface="Meiryo UI" panose="020B0604030504040204" pitchFamily="50" charset="-128"/>
                <a:ea typeface="Meiryo UI" panose="020B0604030504040204" pitchFamily="50" charset="-128"/>
              </a:rPr>
              <a:t>テーブルに格納する。</a:t>
            </a:r>
            <a:endParaRPr kumimoji="1" lang="ja-JP" altLang="en-US" sz="1200" dirty="0">
              <a:latin typeface="Meiryo UI" panose="020B0604030504040204" pitchFamily="50" charset="-128"/>
              <a:ea typeface="Meiryo UI" panose="020B0604030504040204" pitchFamily="50" charset="-128"/>
            </a:endParaRPr>
          </a:p>
        </p:txBody>
      </p:sp>
      <p:sp>
        <p:nvSpPr>
          <p:cNvPr id="20" name="正方形/長方形 19"/>
          <p:cNvSpPr/>
          <p:nvPr/>
        </p:nvSpPr>
        <p:spPr>
          <a:xfrm>
            <a:off x="369880" y="2531784"/>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8" name="カギ線コネクタ 27"/>
          <p:cNvCxnSpPr>
            <a:stCxn id="13" idx="3"/>
            <a:endCxn id="31" idx="2"/>
          </p:cNvCxnSpPr>
          <p:nvPr/>
        </p:nvCxnSpPr>
        <p:spPr>
          <a:xfrm flipV="1">
            <a:off x="5465094" y="3696504"/>
            <a:ext cx="3393586" cy="941987"/>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1" name="正方形/長方形 30"/>
          <p:cNvSpPr/>
          <p:nvPr/>
        </p:nvSpPr>
        <p:spPr>
          <a:xfrm>
            <a:off x="8401480" y="2482099"/>
            <a:ext cx="914400" cy="12144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テキスト ボックス 34"/>
          <p:cNvSpPr txBox="1"/>
          <p:nvPr/>
        </p:nvSpPr>
        <p:spPr>
          <a:xfrm>
            <a:off x="5959760" y="3807537"/>
            <a:ext cx="2830014" cy="830997"/>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4. Zip</a:t>
            </a:r>
            <a:r>
              <a:rPr kumimoji="1" lang="ja-JP" altLang="en-US" sz="1200" dirty="0" smtClean="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ワーク</a:t>
            </a:r>
            <a:r>
              <a:rPr kumimoji="1" lang="ja-JP" altLang="en-US" sz="1200" dirty="0" smtClean="0">
                <a:latin typeface="Meiryo UI" panose="020B0604030504040204" pitchFamily="50" charset="-128"/>
                <a:ea typeface="Meiryo UI" panose="020B0604030504040204" pitchFamily="50" charset="-128"/>
              </a:rPr>
              <a:t>テーブルに</a:t>
            </a:r>
            <a:endParaRPr kumimoji="1" lang="en-US" altLang="ja-JP" sz="1200" dirty="0" smtClean="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 </a:t>
            </a:r>
            <a:r>
              <a:rPr lang="en-US" altLang="ja-JP"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登録されている</a:t>
            </a:r>
            <a:r>
              <a:rPr kumimoji="1" lang="en-US" altLang="ja-JP" sz="1200" dirty="0" err="1" smtClean="0">
                <a:latin typeface="Meiryo UI" panose="020B0604030504040204" pitchFamily="50" charset="-128"/>
                <a:ea typeface="Meiryo UI" panose="020B0604030504040204" pitchFamily="50" charset="-128"/>
              </a:rPr>
              <a:t>zip_no</a:t>
            </a:r>
            <a:r>
              <a:rPr kumimoji="1" lang="ja-JP" altLang="en-US" sz="1200" dirty="0" smtClean="0">
                <a:latin typeface="Meiryo UI" panose="020B0604030504040204" pitchFamily="50" charset="-128"/>
                <a:ea typeface="Meiryo UI" panose="020B0604030504040204" pitchFamily="50" charset="-128"/>
              </a:rPr>
              <a:t>と一致する</a:t>
            </a:r>
            <a:endParaRPr kumimoji="1"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レコードを</a:t>
            </a:r>
            <a:r>
              <a:rPr lang="en-US" altLang="ja-JP" sz="1200" dirty="0" smtClean="0">
                <a:latin typeface="Meiryo UI" panose="020B0604030504040204" pitchFamily="50" charset="-128"/>
                <a:ea typeface="Meiryo UI" panose="020B0604030504040204" pitchFamily="50" charset="-128"/>
              </a:rPr>
              <a:t>MML</a:t>
            </a:r>
            <a:r>
              <a:rPr lang="ja-JP" altLang="en-US" sz="1200" dirty="0">
                <a:latin typeface="Meiryo UI" panose="020B0604030504040204" pitchFamily="50" charset="-128"/>
                <a:ea typeface="Meiryo UI" panose="020B0604030504040204" pitchFamily="50" charset="-128"/>
              </a:rPr>
              <a:t>個別取込結果</a:t>
            </a:r>
            <a:r>
              <a:rPr lang="ja-JP" altLang="en-US" sz="1200" dirty="0" smtClean="0">
                <a:latin typeface="Meiryo UI" panose="020B0604030504040204" pitchFamily="50" charset="-128"/>
                <a:ea typeface="Meiryo UI" panose="020B0604030504040204" pitchFamily="50" charset="-128"/>
              </a:rPr>
              <a:t>テーブル</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から削除する。</a:t>
            </a:r>
            <a:endParaRPr kumimoji="1" lang="ja-JP" altLang="en-US" sz="1200" dirty="0">
              <a:latin typeface="Meiryo UI" panose="020B0604030504040204" pitchFamily="50" charset="-128"/>
              <a:ea typeface="Meiryo UI" panose="020B0604030504040204" pitchFamily="50" charset="-128"/>
            </a:endParaRPr>
          </a:p>
        </p:txBody>
      </p:sp>
      <p:sp>
        <p:nvSpPr>
          <p:cNvPr id="32" name="線吹き出し 1 (枠付き) 31"/>
          <p:cNvSpPr/>
          <p:nvPr/>
        </p:nvSpPr>
        <p:spPr>
          <a:xfrm>
            <a:off x="5421149" y="1405376"/>
            <a:ext cx="4109029" cy="678486"/>
          </a:xfrm>
          <a:prstGeom prst="borderCallout1">
            <a:avLst>
              <a:gd name="adj1" fmla="val 100523"/>
              <a:gd name="adj2" fmla="val 10672"/>
              <a:gd name="adj3" fmla="val 380703"/>
              <a:gd name="adj4" fmla="val -43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rgbClr val="FF0000"/>
                </a:solidFill>
                <a:latin typeface="Meiryo UI" panose="020B0604030504040204" pitchFamily="50" charset="-128"/>
                <a:ea typeface="Meiryo UI" panose="020B0604030504040204" pitchFamily="50" charset="-128"/>
              </a:rPr>
              <a:t>Zip</a:t>
            </a:r>
            <a:r>
              <a:rPr lang="ja-JP" altLang="en-US" sz="1200" dirty="0" smtClean="0">
                <a:solidFill>
                  <a:srgbClr val="FF0000"/>
                </a:solidFill>
                <a:latin typeface="Meiryo UI" panose="020B0604030504040204" pitchFamily="50" charset="-128"/>
                <a:ea typeface="Meiryo UI" panose="020B0604030504040204" pitchFamily="50" charset="-128"/>
              </a:rPr>
              <a:t>ファイル管理ワークテーブルが認定領域に存在するため、受託領域に存在する</a:t>
            </a:r>
            <a:r>
              <a:rPr lang="en-US" altLang="ja-JP" sz="1200" dirty="0" smtClean="0">
                <a:solidFill>
                  <a:srgbClr val="FF0000"/>
                </a:solidFill>
                <a:latin typeface="Meiryo UI" panose="020B0604030504040204" pitchFamily="50" charset="-128"/>
                <a:ea typeface="Meiryo UI" panose="020B0604030504040204" pitchFamily="50" charset="-128"/>
              </a:rPr>
              <a:t>Zip</a:t>
            </a:r>
            <a:r>
              <a:rPr lang="ja-JP" altLang="en-US" sz="1200" dirty="0" smtClean="0">
                <a:solidFill>
                  <a:srgbClr val="FF0000"/>
                </a:solidFill>
                <a:latin typeface="Meiryo UI" panose="020B0604030504040204" pitchFamily="50" charset="-128"/>
                <a:ea typeface="Meiryo UI" panose="020B0604030504040204" pitchFamily="50" charset="-128"/>
              </a:rPr>
              <a:t>ファイル管理テーブル、</a:t>
            </a:r>
            <a:r>
              <a:rPr lang="en-US" altLang="ja-JP" sz="1200" dirty="0">
                <a:solidFill>
                  <a:srgbClr val="FF0000"/>
                </a:solidFill>
                <a:latin typeface="Meiryo UI" panose="020B0604030504040204" pitchFamily="50" charset="-128"/>
                <a:ea typeface="Meiryo UI" panose="020B0604030504040204" pitchFamily="50" charset="-128"/>
              </a:rPr>
              <a:t> </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a:t>
            </a:r>
            <a:r>
              <a:rPr lang="ja-JP" altLang="en-US" sz="1200" dirty="0">
                <a:solidFill>
                  <a:srgbClr val="FF0000"/>
                </a:solidFill>
                <a:latin typeface="Meiryo UI" panose="020B0604030504040204" pitchFamily="50" charset="-128"/>
                <a:ea typeface="Meiryo UI" panose="020B0604030504040204" pitchFamily="50" charset="-128"/>
              </a:rPr>
              <a:t>管理テーブルと</a:t>
            </a:r>
            <a:r>
              <a:rPr lang="ja-JP" altLang="en-US" sz="1200" dirty="0" smtClean="0">
                <a:solidFill>
                  <a:srgbClr val="FF0000"/>
                </a:solidFill>
                <a:latin typeface="Meiryo UI" panose="020B0604030504040204" pitchFamily="50" charset="-128"/>
                <a:ea typeface="Meiryo UI" panose="020B0604030504040204" pitchFamily="50" charset="-128"/>
              </a:rPr>
              <a:t>結合することができない。</a:t>
            </a:r>
            <a:endParaRPr kumimoji="1" lang="ja-JP" altLang="en-US" sz="1200" dirty="0" smtClean="0">
              <a:solidFill>
                <a:srgbClr val="FF0000"/>
              </a:solidFill>
              <a:latin typeface="Meiryo UI" panose="020B0604030504040204" pitchFamily="50" charset="-128"/>
              <a:ea typeface="Meiryo UI" panose="020B0604030504040204" pitchFamily="50" charset="-128"/>
            </a:endParaRPr>
          </a:p>
        </p:txBody>
      </p:sp>
      <p:sp>
        <p:nvSpPr>
          <p:cNvPr id="22" name="フローチャート: 磁気ディスク 21"/>
          <p:cNvSpPr/>
          <p:nvPr/>
        </p:nvSpPr>
        <p:spPr>
          <a:xfrm>
            <a:off x="2313635" y="4908224"/>
            <a:ext cx="1104375" cy="596633"/>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ファイル</a:t>
            </a:r>
            <a:endParaRPr kumimoji="1" lang="en-US" altLang="ja-JP" sz="1100" b="1" dirty="0" smtClean="0">
              <a:solidFill>
                <a:schemeClr val="tx2">
                  <a:lumMod val="75000"/>
                  <a:lumOff val="25000"/>
                </a:schemeClr>
              </a:solidFill>
            </a:endParaRPr>
          </a:p>
          <a:p>
            <a:pPr algn="ctr"/>
            <a:r>
              <a:rPr kumimoji="1" lang="ja-JP" altLang="en-US" sz="1100" b="1" dirty="0" smtClean="0">
                <a:solidFill>
                  <a:schemeClr val="tx2">
                    <a:lumMod val="75000"/>
                    <a:lumOff val="25000"/>
                  </a:schemeClr>
                </a:solidFill>
              </a:rPr>
              <a:t>管理</a:t>
            </a:r>
            <a:endParaRPr kumimoji="1" lang="en-US" altLang="ja-JP" sz="1100" b="1" dirty="0" smtClean="0">
              <a:solidFill>
                <a:schemeClr val="tx2">
                  <a:lumMod val="75000"/>
                  <a:lumOff val="25000"/>
                </a:schemeClr>
              </a:solidFill>
            </a:endParaRPr>
          </a:p>
        </p:txBody>
      </p:sp>
      <p:graphicFrame>
        <p:nvGraphicFramePr>
          <p:cNvPr id="23" name="表 22"/>
          <p:cNvGraphicFramePr>
            <a:graphicFrameLocks noGrp="1"/>
          </p:cNvGraphicFramePr>
          <p:nvPr>
            <p:extLst/>
          </p:nvPr>
        </p:nvGraphicFramePr>
        <p:xfrm>
          <a:off x="369854" y="5595772"/>
          <a:ext cx="3966528" cy="68961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3526517613"/>
                    </a:ext>
                  </a:extLst>
                </a:gridCol>
                <a:gridCol w="989330">
                  <a:extLst>
                    <a:ext uri="{9D8B030D-6E8A-4147-A177-3AD203B41FA5}">
                      <a16:colId xmlns:a16="http://schemas.microsoft.com/office/drawing/2014/main" val="2046441632"/>
                    </a:ext>
                  </a:extLst>
                </a:gridCol>
                <a:gridCol w="846455">
                  <a:extLst>
                    <a:ext uri="{9D8B030D-6E8A-4147-A177-3AD203B41FA5}">
                      <a16:colId xmlns:a16="http://schemas.microsoft.com/office/drawing/2014/main" val="2737000041"/>
                    </a:ext>
                  </a:extLst>
                </a:gridCol>
                <a:gridCol w="1249363">
                  <a:extLst>
                    <a:ext uri="{9D8B030D-6E8A-4147-A177-3AD203B41FA5}">
                      <a16:colId xmlns:a16="http://schemas.microsoft.com/office/drawing/2014/main" val="3459519942"/>
                    </a:ext>
                  </a:extLst>
                </a:gridCol>
              </a:tblGrid>
              <a:tr h="0">
                <a:tc>
                  <a:txBody>
                    <a:bodyPr/>
                    <a:lstStyle/>
                    <a:p>
                      <a:pPr algn="ctr"/>
                      <a:r>
                        <a:rPr kumimoji="1" lang="en-US" altLang="ja-JP" sz="1000" dirty="0" smtClean="0">
                          <a:latin typeface="Meiryo UI" panose="020B0604030504040204" pitchFamily="50" charset="-128"/>
                          <a:ea typeface="Meiryo UI" panose="020B0604030504040204" pitchFamily="50" charset="-128"/>
                        </a:rPr>
                        <a:t>Zip</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(zip_no)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MML</a:t>
                      </a:r>
                      <a:r>
                        <a:rPr kumimoji="1" lang="ja-JP" altLang="en-US" sz="1000" dirty="0" smtClean="0">
                          <a:latin typeface="Meiryo UI" panose="020B0604030504040204" pitchFamily="50" charset="-128"/>
                          <a:ea typeface="Meiryo UI" panose="020B0604030504040204" pitchFamily="50" charset="-128"/>
                        </a:rPr>
                        <a:t>ファイル名</a:t>
                      </a:r>
                    </a:p>
                    <a:p>
                      <a:pPr algn="ctr"/>
                      <a:r>
                        <a:rPr kumimoji="1" lang="en-US" altLang="ja-JP" sz="1000" dirty="0" smtClean="0">
                          <a:latin typeface="Meiryo UI" panose="020B0604030504040204" pitchFamily="50" charset="-128"/>
                          <a:ea typeface="Meiryo UI" panose="020B0604030504040204" pitchFamily="50" charset="-128"/>
                        </a:rPr>
                        <a:t>(file_no)</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a:r>
                        <a:rPr kumimoji="1" lang="en-US" altLang="ja-JP" sz="1000" dirty="0" smtClean="0">
                          <a:latin typeface="Meiryo UI" panose="020B0604030504040204" pitchFamily="50" charset="-128"/>
                          <a:ea typeface="Meiryo UI" panose="020B0604030504040204" pitchFamily="50" charset="-128"/>
                        </a:rPr>
                        <a:t>master_id</a:t>
                      </a:r>
                      <a:endParaRPr kumimoji="1" lang="ja-JP" altLang="en-US" sz="1000" dirty="0">
                        <a:latin typeface="Meiryo UI" panose="020B0604030504040204" pitchFamily="50" charset="-128"/>
                        <a:ea typeface="Meiryo UI" panose="020B0604030504040204" pitchFamily="50" charset="-128"/>
                      </a:endParaRPr>
                    </a:p>
                  </a:txBody>
                  <a:tcPr anchor="ctr">
                    <a:solidFill>
                      <a:schemeClr val="accent2">
                        <a:lumMod val="20000"/>
                        <a:lumOff val="80000"/>
                      </a:schemeClr>
                    </a:solidFill>
                  </a:tcPr>
                </a:tc>
                <a:tc>
                  <a:txBody>
                    <a:bodyPr/>
                    <a:lstStyle/>
                    <a:p>
                      <a:pPr algn="ctr" fontAlgn="ct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ステータスフラグ</a:t>
                      </a:r>
                    </a:p>
                  </a:txBody>
                  <a:tcPr marL="9525" marR="9525" marT="9525" marB="0" anchor="ctr">
                    <a:solidFill>
                      <a:schemeClr val="accent2">
                        <a:lumMod val="20000"/>
                        <a:lumOff val="80000"/>
                      </a:schemeClr>
                    </a:solidFill>
                  </a:tcPr>
                </a:tc>
                <a:extLst>
                  <a:ext uri="{0D108BD9-81ED-4DB2-BD59-A6C34878D82A}">
                    <a16:rowId xmlns:a16="http://schemas.microsoft.com/office/drawing/2014/main" val="1139021357"/>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1001</a:t>
                      </a:r>
                    </a:p>
                  </a:txBody>
                  <a:tcPr marL="9525" marR="72000" marT="9525" marB="0" anchor="ctr"/>
                </a:tc>
                <a:tc>
                  <a:txBody>
                    <a:bodyPr/>
                    <a:lstStyle/>
                    <a:p>
                      <a:pPr algn="l"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652253498"/>
                  </a:ext>
                </a:extLst>
              </a:tr>
              <a:tr h="43499">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2</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a:t>
                      </a:r>
                    </a:p>
                  </a:txBody>
                  <a:tcPr marL="9525" marR="72000" marT="9525" marB="0" anchor="ctr"/>
                </a:tc>
                <a:tc>
                  <a:txBody>
                    <a:bodyPr/>
                    <a:lstStyle/>
                    <a:p>
                      <a:pPr algn="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1002</a:t>
                      </a:r>
                    </a:p>
                  </a:txBody>
                  <a:tcPr marL="9525" marR="72000" marT="9525" marB="0" anchor="ctr"/>
                </a:tc>
                <a:tc>
                  <a:txBody>
                    <a:bodyPr/>
                    <a:lstStyle/>
                    <a:p>
                      <a:pPr marL="0" marR="0" lvl="0" indent="0" algn="l" defTabSz="484862" rtl="0" eaLnBrk="1" fontAlgn="ctr" latinLnBrk="0" hangingPunct="1">
                        <a:lnSpc>
                          <a:spcPct val="100000"/>
                        </a:lnSpc>
                        <a:spcBef>
                          <a:spcPts val="0"/>
                        </a:spcBef>
                        <a:spcAft>
                          <a:spcPts val="0"/>
                        </a:spcAft>
                        <a:buClrTx/>
                        <a:buSzTx/>
                        <a:buFontTx/>
                        <a:buNone/>
                        <a:tabLst/>
                        <a:defRPr/>
                      </a:pPr>
                      <a:r>
                        <a:rPr lang="en-US" altLang="ja-JP" sz="900" b="0" i="0" u="none" strike="noStrike" dirty="0" smtClean="0">
                          <a:solidFill>
                            <a:srgbClr val="000000"/>
                          </a:solidFill>
                          <a:effectLst/>
                          <a:latin typeface="Meiryo UI" panose="020B0604030504040204" pitchFamily="50" charset="-128"/>
                          <a:ea typeface="Meiryo UI" panose="020B0604030504040204" pitchFamily="50" charset="-128"/>
                        </a:rPr>
                        <a:t>1</a:t>
                      </a:r>
                      <a:r>
                        <a:rPr lang="ja-JP" altLang="en-US" sz="900" b="0" i="0" u="none" strike="noStrike" dirty="0" smtClean="0">
                          <a:solidFill>
                            <a:srgbClr val="000000"/>
                          </a:solidFill>
                          <a:effectLst/>
                          <a:latin typeface="Meiryo UI" panose="020B0604030504040204" pitchFamily="50" charset="-128"/>
                          <a:ea typeface="Meiryo UI" panose="020B0604030504040204" pitchFamily="50" charset="-128"/>
                        </a:rPr>
                        <a:t>（ファイル読込済み）</a:t>
                      </a:r>
                    </a:p>
                  </a:txBody>
                  <a:tcPr marL="9525" marR="9525" marT="9525" marB="0" anchor="ctr"/>
                </a:tc>
                <a:extLst>
                  <a:ext uri="{0D108BD9-81ED-4DB2-BD59-A6C34878D82A}">
                    <a16:rowId xmlns:a16="http://schemas.microsoft.com/office/drawing/2014/main" val="3771006814"/>
                  </a:ext>
                </a:extLst>
              </a:tr>
            </a:tbl>
          </a:graphicData>
        </a:graphic>
      </p:graphicFrame>
      <p:sp>
        <p:nvSpPr>
          <p:cNvPr id="24" name="フローチャート: 書類 23"/>
          <p:cNvSpPr/>
          <p:nvPr/>
        </p:nvSpPr>
        <p:spPr>
          <a:xfrm>
            <a:off x="744991" y="2366291"/>
            <a:ext cx="1104375" cy="599373"/>
          </a:xfrm>
          <a:prstGeom prst="flowChartDocument">
            <a:avLst/>
          </a:prstGeom>
          <a:solidFill>
            <a:srgbClr val="0070C0"/>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100" dirty="0" smtClean="0">
                <a:latin typeface="Meiryo UI" panose="020B0604030504040204" pitchFamily="50" charset="-128"/>
                <a:ea typeface="Meiryo UI" panose="020B0604030504040204" pitchFamily="50" charset="-128"/>
              </a:rPr>
              <a:t>取込対象</a:t>
            </a:r>
            <a:endParaRPr lang="en-US" altLang="ja-JP" sz="1100" dirty="0">
              <a:latin typeface="Meiryo UI" panose="020B0604030504040204" pitchFamily="50" charset="-128"/>
              <a:ea typeface="Meiryo UI" panose="020B0604030504040204" pitchFamily="50" charset="-128"/>
            </a:endParaRPr>
          </a:p>
          <a:p>
            <a:pPr algn="ctr"/>
            <a:r>
              <a:rPr kumimoji="1" lang="en-US" altLang="ja-JP" sz="1100" dirty="0" smtClean="0">
                <a:latin typeface="Meiryo UI" panose="020B0604030504040204" pitchFamily="50" charset="-128"/>
                <a:ea typeface="Meiryo UI" panose="020B0604030504040204" pitchFamily="50" charset="-128"/>
              </a:rPr>
              <a:t>Zip</a:t>
            </a:r>
            <a:r>
              <a:rPr kumimoji="1" lang="ja-JP" altLang="en-US" sz="1100" dirty="0" smtClean="0">
                <a:latin typeface="Meiryo UI" panose="020B0604030504040204" pitchFamily="50" charset="-128"/>
                <a:ea typeface="Meiryo UI" panose="020B0604030504040204" pitchFamily="50" charset="-128"/>
              </a:rPr>
              <a:t>ファイル一覧</a:t>
            </a:r>
            <a:endParaRPr kumimoji="1" lang="en-US" altLang="ja-JP" sz="1100" dirty="0" smtClean="0">
              <a:latin typeface="Meiryo UI" panose="020B0604030504040204" pitchFamily="50" charset="-128"/>
              <a:ea typeface="Meiryo UI" panose="020B0604030504040204" pitchFamily="50" charset="-128"/>
            </a:endParaRPr>
          </a:p>
        </p:txBody>
      </p:sp>
      <p:sp>
        <p:nvSpPr>
          <p:cNvPr id="25" name="線吹き出し 1 (枠付き) 24"/>
          <p:cNvSpPr/>
          <p:nvPr/>
        </p:nvSpPr>
        <p:spPr>
          <a:xfrm>
            <a:off x="1317419" y="1609640"/>
            <a:ext cx="2771630" cy="588232"/>
          </a:xfrm>
          <a:prstGeom prst="borderCallout1">
            <a:avLst>
              <a:gd name="adj1" fmla="val 99532"/>
              <a:gd name="adj2" fmla="val 17571"/>
              <a:gd name="adj3" fmla="val 135841"/>
              <a:gd name="adj4" fmla="val -4495"/>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100" dirty="0">
                <a:solidFill>
                  <a:schemeClr val="tx1"/>
                </a:solidFill>
                <a:latin typeface="Meiryo UI" panose="020B0604030504040204" pitchFamily="50" charset="-128"/>
                <a:ea typeface="Meiryo UI" panose="020B0604030504040204" pitchFamily="50" charset="-128"/>
              </a:rPr>
              <a:t>取込</a:t>
            </a:r>
            <a:r>
              <a:rPr lang="ja-JP" altLang="en-US" sz="1100" dirty="0" smtClean="0">
                <a:solidFill>
                  <a:schemeClr val="tx1"/>
                </a:solidFill>
                <a:latin typeface="Meiryo UI" panose="020B0604030504040204" pitchFamily="50" charset="-128"/>
                <a:ea typeface="Meiryo UI" panose="020B0604030504040204" pitchFamily="50" charset="-128"/>
              </a:rPr>
              <a:t>対象</a:t>
            </a:r>
            <a:r>
              <a:rPr lang="en-US" altLang="ja-JP" sz="1100" dirty="0" smtClean="0">
                <a:solidFill>
                  <a:schemeClr val="tx1"/>
                </a:solidFill>
                <a:latin typeface="Meiryo UI" panose="020B0604030504040204" pitchFamily="50" charset="-128"/>
                <a:ea typeface="Meiryo UI" panose="020B0604030504040204" pitchFamily="50" charset="-128"/>
              </a:rPr>
              <a:t>Zip</a:t>
            </a:r>
            <a:r>
              <a:rPr lang="ja-JP" altLang="en-US" sz="1100" dirty="0" smtClean="0">
                <a:solidFill>
                  <a:schemeClr val="tx1"/>
                </a:solidFill>
                <a:latin typeface="Meiryo UI" panose="020B0604030504040204" pitchFamily="50" charset="-128"/>
                <a:ea typeface="Meiryo UI" panose="020B0604030504040204" pitchFamily="50" charset="-128"/>
              </a:rPr>
              <a:t>ファイル一覧で、「</a:t>
            </a:r>
            <a:r>
              <a:rPr lang="en-US" altLang="ja-JP" sz="1100" dirty="0">
                <a:solidFill>
                  <a:schemeClr val="tx1"/>
                </a:solidFill>
                <a:latin typeface="Meiryo UI" panose="020B0604030504040204" pitchFamily="50" charset="-128"/>
                <a:ea typeface="Meiryo UI" panose="020B0604030504040204" pitchFamily="50" charset="-128"/>
              </a:rPr>
              <a:t>20200712_</a:t>
            </a:r>
            <a:r>
              <a:rPr lang="ja-JP" altLang="en-US" sz="1100" dirty="0">
                <a:solidFill>
                  <a:schemeClr val="tx1"/>
                </a:solidFill>
                <a:latin typeface="Meiryo UI" panose="020B0604030504040204" pitchFamily="50" charset="-128"/>
                <a:ea typeface="Meiryo UI" panose="020B0604030504040204" pitchFamily="50" charset="-128"/>
              </a:rPr>
              <a:t>施設</a:t>
            </a:r>
            <a:r>
              <a:rPr lang="en-US" altLang="ja-JP" sz="1100" dirty="0" smtClean="0">
                <a:solidFill>
                  <a:schemeClr val="tx1"/>
                </a:solidFill>
                <a:latin typeface="Meiryo UI" panose="020B0604030504040204" pitchFamily="50" charset="-128"/>
                <a:ea typeface="Meiryo UI" panose="020B0604030504040204" pitchFamily="50" charset="-128"/>
              </a:rPr>
              <a:t>A_mmlPs.zip</a:t>
            </a:r>
            <a:r>
              <a:rPr lang="ja-JP" altLang="en-US" sz="1100" dirty="0" smtClean="0">
                <a:solidFill>
                  <a:schemeClr val="tx1"/>
                </a:solidFill>
                <a:latin typeface="Meiryo UI" panose="020B0604030504040204" pitchFamily="50" charset="-128"/>
                <a:ea typeface="Meiryo UI" panose="020B0604030504040204" pitchFamily="50" charset="-128"/>
              </a:rPr>
              <a:t>」が対象となったとする。</a:t>
            </a:r>
            <a:endParaRPr kumimoji="1" lang="ja-JP" altLang="en-US" sz="1100" dirty="0" smtClean="0">
              <a:solidFill>
                <a:schemeClr val="tx1"/>
              </a:solidFill>
              <a:latin typeface="Meiryo UI" panose="020B0604030504040204" pitchFamily="50" charset="-128"/>
              <a:ea typeface="Meiryo UI" panose="020B0604030504040204" pitchFamily="50" charset="-128"/>
            </a:endParaRPr>
          </a:p>
        </p:txBody>
      </p:sp>
      <p:cxnSp>
        <p:nvCxnSpPr>
          <p:cNvPr id="34" name="カギ線コネクタ 33"/>
          <p:cNvCxnSpPr>
            <a:stCxn id="12" idx="1"/>
            <a:endCxn id="4" idx="3"/>
          </p:cNvCxnSpPr>
          <p:nvPr/>
        </p:nvCxnSpPr>
        <p:spPr>
          <a:xfrm rot="16200000" flipV="1">
            <a:off x="4367405" y="3048052"/>
            <a:ext cx="303670" cy="1010333"/>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カギ線コネクタ 35"/>
          <p:cNvCxnSpPr>
            <a:stCxn id="13" idx="2"/>
            <a:endCxn id="23" idx="3"/>
          </p:cNvCxnSpPr>
          <p:nvPr/>
        </p:nvCxnSpPr>
        <p:spPr>
          <a:xfrm rot="5400000">
            <a:off x="4165082" y="5081254"/>
            <a:ext cx="1030623" cy="688022"/>
          </a:xfrm>
          <a:prstGeom prst="bentConnector2">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テキスト ボックス 38"/>
          <p:cNvSpPr txBox="1"/>
          <p:nvPr/>
        </p:nvSpPr>
        <p:spPr>
          <a:xfrm>
            <a:off x="3904544" y="2507203"/>
            <a:ext cx="2830014" cy="830997"/>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2. Zip</a:t>
            </a:r>
            <a:r>
              <a:rPr kumimoji="1" lang="ja-JP" altLang="en-US" sz="1200" dirty="0" smtClean="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ワーク</a:t>
            </a:r>
            <a:r>
              <a:rPr kumimoji="1" lang="ja-JP" altLang="en-US" sz="1200" dirty="0" smtClean="0">
                <a:latin typeface="Meiryo UI" panose="020B0604030504040204" pitchFamily="50" charset="-128"/>
                <a:ea typeface="Meiryo UI" panose="020B0604030504040204" pitchFamily="50" charset="-128"/>
              </a:rPr>
              <a:t>テーブルに</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ja-JP" altLang="en-US" sz="1200" dirty="0" smtClean="0">
                <a:latin typeface="Meiryo UI" panose="020B0604030504040204" pitchFamily="50" charset="-128"/>
                <a:ea typeface="Meiryo UI" panose="020B0604030504040204" pitchFamily="50" charset="-128"/>
              </a:rPr>
              <a:t>　　登録されている</a:t>
            </a:r>
            <a:r>
              <a:rPr kumimoji="1" lang="en-US" altLang="ja-JP" sz="1200" dirty="0" err="1" smtClean="0">
                <a:latin typeface="Meiryo UI" panose="020B0604030504040204" pitchFamily="50" charset="-128"/>
                <a:ea typeface="Meiryo UI" panose="020B0604030504040204" pitchFamily="50" charset="-128"/>
              </a:rPr>
              <a:t>zip_no</a:t>
            </a:r>
            <a:r>
              <a:rPr kumimoji="1" lang="ja-JP" altLang="en-US" sz="1200" dirty="0" smtClean="0">
                <a:latin typeface="Meiryo UI" panose="020B0604030504040204" pitchFamily="50" charset="-128"/>
                <a:ea typeface="Meiryo UI" panose="020B0604030504040204" pitchFamily="50" charset="-128"/>
              </a:rPr>
              <a:t>と一致する</a:t>
            </a:r>
            <a:endParaRPr kumimoji="1"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レコードを</a:t>
            </a:r>
            <a:r>
              <a:rPr lang="en-US" altLang="ja-JP" sz="1200" dirty="0" smtClean="0">
                <a:latin typeface="Meiryo UI" panose="020B0604030504040204" pitchFamily="50" charset="-128"/>
                <a:ea typeface="Meiryo UI" panose="020B0604030504040204" pitchFamily="50" charset="-128"/>
              </a:rPr>
              <a:t>Zip</a:t>
            </a:r>
            <a:r>
              <a:rPr lang="ja-JP" altLang="en-US" sz="1200" dirty="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情報</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テーブルから削除する。</a:t>
            </a:r>
            <a:endParaRPr kumimoji="1" lang="ja-JP" altLang="en-US" sz="1200" dirty="0">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5079302" y="5135095"/>
            <a:ext cx="2830014" cy="830997"/>
          </a:xfrm>
          <a:prstGeom prst="rect">
            <a:avLst/>
          </a:prstGeom>
          <a:noFill/>
        </p:spPr>
        <p:txBody>
          <a:bodyPr wrap="square" rtlCol="0">
            <a:spAutoFit/>
          </a:bodyPr>
          <a:lstStyle/>
          <a:p>
            <a:r>
              <a:rPr kumimoji="1" lang="en-US" altLang="ja-JP" sz="1200" dirty="0" smtClean="0">
                <a:latin typeface="Meiryo UI" panose="020B0604030504040204" pitchFamily="50" charset="-128"/>
                <a:ea typeface="Meiryo UI" panose="020B0604030504040204" pitchFamily="50" charset="-128"/>
              </a:rPr>
              <a:t>3. Zip</a:t>
            </a:r>
            <a:r>
              <a:rPr kumimoji="1" lang="ja-JP" altLang="en-US" sz="1200" dirty="0" smtClean="0">
                <a:latin typeface="Meiryo UI" panose="020B0604030504040204" pitchFamily="50" charset="-128"/>
                <a:ea typeface="Meiryo UI" panose="020B0604030504040204" pitchFamily="50" charset="-128"/>
              </a:rPr>
              <a:t>ファイル管理</a:t>
            </a:r>
            <a:r>
              <a:rPr lang="ja-JP" altLang="en-US" sz="1200" dirty="0" smtClean="0">
                <a:latin typeface="Meiryo UI" panose="020B0604030504040204" pitchFamily="50" charset="-128"/>
                <a:ea typeface="Meiryo UI" panose="020B0604030504040204" pitchFamily="50" charset="-128"/>
              </a:rPr>
              <a:t>ワーク</a:t>
            </a:r>
            <a:r>
              <a:rPr kumimoji="1" lang="ja-JP" altLang="en-US" sz="1200" dirty="0" smtClean="0">
                <a:latin typeface="Meiryo UI" panose="020B0604030504040204" pitchFamily="50" charset="-128"/>
                <a:ea typeface="Meiryo UI" panose="020B0604030504040204" pitchFamily="50" charset="-128"/>
              </a:rPr>
              <a:t>テーブルに</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ja-JP" altLang="en-US" sz="1200" dirty="0" smtClean="0">
                <a:latin typeface="Meiryo UI" panose="020B0604030504040204" pitchFamily="50" charset="-128"/>
                <a:ea typeface="Meiryo UI" panose="020B0604030504040204" pitchFamily="50" charset="-128"/>
              </a:rPr>
              <a:t>　　登録されている</a:t>
            </a:r>
            <a:r>
              <a:rPr kumimoji="1" lang="en-US" altLang="ja-JP" sz="1200" dirty="0" err="1" smtClean="0">
                <a:latin typeface="Meiryo UI" panose="020B0604030504040204" pitchFamily="50" charset="-128"/>
                <a:ea typeface="Meiryo UI" panose="020B0604030504040204" pitchFamily="50" charset="-128"/>
              </a:rPr>
              <a:t>zip_no</a:t>
            </a:r>
            <a:r>
              <a:rPr kumimoji="1" lang="ja-JP" altLang="en-US" sz="1200" dirty="0" smtClean="0">
                <a:latin typeface="Meiryo UI" panose="020B0604030504040204" pitchFamily="50" charset="-128"/>
                <a:ea typeface="Meiryo UI" panose="020B0604030504040204" pitchFamily="50" charset="-128"/>
              </a:rPr>
              <a:t>と一致する</a:t>
            </a:r>
            <a:endParaRPr kumimoji="1"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a:t>
            </a:r>
            <a:r>
              <a:rPr kumimoji="1" lang="ja-JP" altLang="en-US" sz="1200" dirty="0" smtClean="0">
                <a:latin typeface="Meiryo UI" panose="020B0604030504040204" pitchFamily="50" charset="-128"/>
                <a:ea typeface="Meiryo UI" panose="020B0604030504040204" pitchFamily="50" charset="-128"/>
              </a:rPr>
              <a:t>レコードを</a:t>
            </a:r>
            <a:r>
              <a:rPr lang="en-US" altLang="ja-JP" sz="1200" dirty="0" smtClean="0">
                <a:latin typeface="Meiryo UI" panose="020B0604030504040204" pitchFamily="50" charset="-128"/>
                <a:ea typeface="Meiryo UI" panose="020B0604030504040204" pitchFamily="50" charset="-128"/>
              </a:rPr>
              <a:t>MML</a:t>
            </a:r>
            <a:r>
              <a:rPr lang="ja-JP" altLang="en-US" sz="1200" dirty="0" smtClean="0">
                <a:latin typeface="Meiryo UI" panose="020B0604030504040204" pitchFamily="50" charset="-128"/>
                <a:ea typeface="Meiryo UI" panose="020B0604030504040204" pitchFamily="50" charset="-128"/>
              </a:rPr>
              <a:t>ファイル</a:t>
            </a:r>
            <a:r>
              <a:rPr lang="ja-JP" altLang="en-US" sz="1200" dirty="0">
                <a:latin typeface="Meiryo UI" panose="020B0604030504040204" pitchFamily="50" charset="-128"/>
                <a:ea typeface="Meiryo UI" panose="020B0604030504040204" pitchFamily="50" charset="-128"/>
              </a:rPr>
              <a:t>管理</a:t>
            </a:r>
            <a:r>
              <a:rPr lang="ja-JP" altLang="en-US" sz="1200" dirty="0" smtClean="0">
                <a:latin typeface="Meiryo UI" panose="020B0604030504040204" pitchFamily="50" charset="-128"/>
                <a:ea typeface="Meiryo UI" panose="020B0604030504040204" pitchFamily="50" charset="-128"/>
              </a:rPr>
              <a:t>情報</a:t>
            </a:r>
            <a:endParaRPr lang="en-US" altLang="ja-JP" sz="1200" dirty="0" smtClean="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a:t>
            </a:r>
            <a:r>
              <a:rPr lang="ja-JP" altLang="en-US" sz="1200" dirty="0" smtClean="0">
                <a:latin typeface="Meiryo UI" panose="020B0604030504040204" pitchFamily="50" charset="-128"/>
                <a:ea typeface="Meiryo UI" panose="020B0604030504040204" pitchFamily="50" charset="-128"/>
              </a:rPr>
              <a:t>　テーブルから削除する。</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18381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１</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 利活用観点での機能の改修方針</a:t>
            </a:r>
            <a:endParaRPr kumimoji="1" lang="ja-JP" altLang="en-US" dirty="0"/>
          </a:p>
        </p:txBody>
      </p:sp>
      <p:sp>
        <p:nvSpPr>
          <p:cNvPr id="3" name="正方形/長方形 2"/>
          <p:cNvSpPr/>
          <p:nvPr/>
        </p:nvSpPr>
        <p:spPr>
          <a:xfrm>
            <a:off x="1247615" y="3440624"/>
            <a:ext cx="8183104" cy="3091912"/>
          </a:xfrm>
          <a:prstGeom prst="rect">
            <a:avLst/>
          </a:prstGeom>
          <a:solidFill>
            <a:schemeClr val="accent3"/>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dirty="0"/>
              <a:t>ここ</a:t>
            </a:r>
            <a:r>
              <a:rPr lang="ja-JP" altLang="en-US" dirty="0" smtClean="0"/>
              <a:t>の章の説明がまわりくどい。</a:t>
            </a:r>
            <a:endParaRPr lang="en-US" altLang="ja-JP" dirty="0" smtClean="0"/>
          </a:p>
          <a:p>
            <a:r>
              <a:rPr lang="ja-JP" altLang="en-US" dirty="0"/>
              <a:t>頭に</a:t>
            </a:r>
            <a:r>
              <a:rPr lang="ja-JP" altLang="en-US" dirty="0" smtClean="0"/>
              <a:t>は</a:t>
            </a:r>
            <a:r>
              <a:rPr lang="en-US" altLang="ja-JP" dirty="0" smtClean="0"/>
              <a:t>8</a:t>
            </a:r>
            <a:r>
              <a:rPr lang="ja-JP" altLang="en-US" dirty="0" smtClean="0"/>
              <a:t>ページの改修対象の資料を入れるべき。</a:t>
            </a:r>
            <a:endParaRPr lang="en-US" altLang="ja-JP" dirty="0" smtClean="0"/>
          </a:p>
          <a:p>
            <a:r>
              <a:rPr lang="ja-JP" altLang="en-US" dirty="0"/>
              <a:t>そのうえ</a:t>
            </a:r>
            <a:r>
              <a:rPr lang="ja-JP" altLang="en-US" dirty="0" smtClean="0"/>
              <a:t>で各機能に対する改修の概要を追加してください。（前々回の黒田先生説明時の資料のイメージ、受託と認定を分けることによる改修）</a:t>
            </a:r>
            <a:endParaRPr lang="en-US" altLang="ja-JP" dirty="0" smtClean="0"/>
          </a:p>
          <a:p>
            <a:r>
              <a:rPr lang="ja-JP" altLang="en-US" dirty="0" smtClean="0"/>
              <a:t>改修する機能とその概要にふれたうえで、当該機能改修における考え方として、</a:t>
            </a:r>
            <a:r>
              <a:rPr lang="en-US" altLang="ja-JP" dirty="0" smtClean="0"/>
              <a:t>P.4</a:t>
            </a:r>
            <a:r>
              <a:rPr lang="ja-JP" altLang="en-US" dirty="0" smtClean="0"/>
              <a:t>～</a:t>
            </a:r>
            <a:r>
              <a:rPr lang="en-US" altLang="ja-JP" dirty="0" smtClean="0"/>
              <a:t>7</a:t>
            </a:r>
            <a:r>
              <a:rPr lang="ja-JP" altLang="en-US" dirty="0" smtClean="0"/>
              <a:t>の話を入れた方が良い。</a:t>
            </a:r>
            <a:endParaRPr lang="en-US" altLang="ja-JP" dirty="0" smtClean="0"/>
          </a:p>
          <a:p>
            <a:r>
              <a:rPr lang="en-US" altLang="ja-JP" dirty="0" smtClean="0"/>
              <a:t>P.5</a:t>
            </a:r>
            <a:r>
              <a:rPr lang="ja-JP" altLang="en-US" dirty="0" err="1" smtClean="0"/>
              <a:t>、</a:t>
            </a:r>
            <a:r>
              <a:rPr lang="en-US" altLang="ja-JP" dirty="0" smtClean="0"/>
              <a:t>6</a:t>
            </a:r>
            <a:r>
              <a:rPr lang="ja-JP" altLang="en-US" dirty="0" smtClean="0"/>
              <a:t>は何を説明している？システム側の改修のおさらいで合ってる？</a:t>
            </a:r>
            <a:endParaRPr lang="en-US" altLang="ja-JP" dirty="0" smtClean="0"/>
          </a:p>
          <a:p>
            <a:r>
              <a:rPr lang="en-US" altLang="ja-JP" dirty="0" smtClean="0"/>
              <a:t>P.7</a:t>
            </a:r>
            <a:r>
              <a:rPr lang="ja-JP" altLang="en-US" dirty="0" smtClean="0"/>
              <a:t>は唐突感が</a:t>
            </a:r>
            <a:r>
              <a:rPr lang="ja-JP" altLang="en-US" dirty="0" err="1" smtClean="0"/>
              <a:t>すごいある</a:t>
            </a:r>
            <a:r>
              <a:rPr lang="ja-JP" altLang="en-US" dirty="0" smtClean="0"/>
              <a:t>。</a:t>
            </a:r>
            <a:r>
              <a:rPr lang="en-US" altLang="ja-JP" dirty="0" smtClean="0"/>
              <a:t>P.5</a:t>
            </a:r>
            <a:r>
              <a:rPr lang="ja-JP" altLang="en-US" dirty="0" err="1" smtClean="0"/>
              <a:t>、</a:t>
            </a:r>
            <a:r>
              <a:rPr lang="en-US" altLang="ja-JP" dirty="0" smtClean="0"/>
              <a:t>6</a:t>
            </a:r>
            <a:r>
              <a:rPr lang="ja-JP" altLang="en-US" dirty="0" smtClean="0"/>
              <a:t>がシステム側の改修のおさらいだとすると、当該改修を基本的に踏襲して改修方針を整理しているが、今回はこういう考え方の元、このように対応したいと考えている。ポイントは～みたいに簡潔に書くべき</a:t>
            </a:r>
            <a:endParaRPr lang="en-US" altLang="ja-JP" dirty="0" smtClean="0"/>
          </a:p>
          <a:p>
            <a:pPr algn="ctr"/>
            <a:endParaRPr lang="en-US" altLang="ja-JP" dirty="0" smtClean="0"/>
          </a:p>
        </p:txBody>
      </p:sp>
    </p:spTree>
    <p:extLst>
      <p:ext uri="{BB962C8B-B14F-4D97-AF65-F5344CB8AC3E}">
        <p14:creationId xmlns:p14="http://schemas.microsoft.com/office/powerpoint/2010/main" val="1807022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524969" y="1678507"/>
            <a:ext cx="8469630" cy="2771775"/>
          </a:xfrm>
          <a:prstGeom prst="rect">
            <a:avLst/>
          </a:prstGeom>
          <a:ln>
            <a:solidFill>
              <a:schemeClr val="tx1"/>
            </a:solidFill>
          </a:ln>
        </p:spPr>
      </p:pic>
      <p:sp>
        <p:nvSpPr>
          <p:cNvPr id="274" name="タイトル 6"/>
          <p:cNvSpPr>
            <a:spLocks noGrp="1"/>
          </p:cNvSpPr>
          <p:nvPr>
            <p:ph type="title"/>
          </p:nvPr>
        </p:nvSpPr>
        <p:spPr>
          <a:xfrm>
            <a:off x="203689" y="285111"/>
            <a:ext cx="9112191" cy="884660"/>
          </a:xfrm>
        </p:spPr>
        <p:txBody>
          <a:bodyPr>
            <a:noAutofit/>
          </a:bodyPr>
          <a:lstStyle/>
          <a:p>
            <a:r>
              <a:rPr lang="ja-JP" altLang="en-US" sz="1800" b="1" dirty="0">
                <a:latin typeface="Meiryo UI" panose="020B0604030504040204" pitchFamily="50" charset="-128"/>
                <a:ea typeface="Meiryo UI" panose="020B0604030504040204" pitchFamily="50" charset="-128"/>
              </a:rPr>
              <a:t>取込前確認フローの追加　</a:t>
            </a:r>
            <a:r>
              <a:rPr lang="en-US" altLang="ja-JP" sz="1800" b="1" dirty="0">
                <a:latin typeface="Meiryo UI" panose="020B0604030504040204" pitchFamily="50" charset="-128"/>
                <a:ea typeface="Meiryo UI" panose="020B0604030504040204" pitchFamily="50" charset="-128"/>
              </a:rPr>
              <a:t>-MML</a:t>
            </a:r>
            <a:r>
              <a:rPr lang="ja-JP" altLang="en-US" sz="1800" b="1" dirty="0">
                <a:latin typeface="Meiryo UI" panose="020B0604030504040204" pitchFamily="50" charset="-128"/>
                <a:ea typeface="Meiryo UI" panose="020B0604030504040204" pitchFamily="50" charset="-128"/>
              </a:rPr>
              <a:t>ファイル</a:t>
            </a:r>
            <a:r>
              <a:rPr lang="ja-JP" altLang="en-US" sz="1800" b="1" dirty="0" smtClean="0">
                <a:latin typeface="Meiryo UI" panose="020B0604030504040204" pitchFamily="50" charset="-128"/>
                <a:ea typeface="Meiryo UI" panose="020B0604030504040204" pitchFamily="50" charset="-128"/>
              </a:rPr>
              <a:t>読込対象の特定</a:t>
            </a:r>
            <a:r>
              <a:rPr lang="en-US" altLang="ja-JP"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ファイル読込処理は受託領域から患者情報を取り込む処理のため、二次利用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と同様の取込前確認フローが必要となる。取込対象の</a:t>
            </a:r>
            <a:r>
              <a:rPr lang="en-US" altLang="ja-JP" dirty="0" smtClean="0">
                <a:latin typeface="Meiryo UI" panose="020B0604030504040204" pitchFamily="50" charset="-128"/>
                <a:ea typeface="Meiryo UI" panose="020B0604030504040204" pitchFamily="50" charset="-128"/>
              </a:rPr>
              <a:t>MML</a:t>
            </a:r>
            <a:r>
              <a:rPr lang="ja-JP" altLang="en-US" dirty="0">
                <a:latin typeface="Meiryo UI" panose="020B0604030504040204" pitchFamily="50" charset="-128"/>
                <a:ea typeface="Meiryo UI" panose="020B0604030504040204" pitchFamily="50" charset="-128"/>
              </a:rPr>
              <a:t>ファイル</a:t>
            </a:r>
            <a:r>
              <a:rPr lang="ja-JP" altLang="en-US" dirty="0" smtClean="0">
                <a:latin typeface="Meiryo UI" panose="020B0604030504040204" pitchFamily="50" charset="-128"/>
                <a:ea typeface="Meiryo UI" panose="020B0604030504040204" pitchFamily="50" charset="-128"/>
              </a:rPr>
              <a:t>は二次利用</a:t>
            </a:r>
            <a:r>
              <a:rPr lang="en-US" altLang="ja-JP" dirty="0" smtClean="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反映</a:t>
            </a:r>
            <a:r>
              <a:rPr lang="ja-JP" altLang="en-US" dirty="0" smtClean="0">
                <a:latin typeface="Meiryo UI" panose="020B0604030504040204" pitchFamily="50" charset="-128"/>
                <a:ea typeface="Meiryo UI" panose="020B0604030504040204" pitchFamily="50" charset="-128"/>
              </a:rPr>
              <a:t>処理後の</a:t>
            </a:r>
            <a:r>
              <a:rPr lang="en-US" altLang="ja-JP" dirty="0" smtClean="0">
                <a:latin typeface="Meiryo UI" panose="020B0604030504040204" pitchFamily="50" charset="-128"/>
                <a:ea typeface="Meiryo UI" panose="020B0604030504040204" pitchFamily="50" charset="-128"/>
              </a:rPr>
              <a:t>MML</a:t>
            </a:r>
            <a:r>
              <a:rPr lang="ja-JP" altLang="en-US" dirty="0" smtClean="0">
                <a:latin typeface="Meiryo UI" panose="020B0604030504040204" pitchFamily="50" charset="-128"/>
                <a:ea typeface="Meiryo UI" panose="020B0604030504040204" pitchFamily="50" charset="-128"/>
              </a:rPr>
              <a:t>ファイル管理テーブルのステータスフラグで管理されている。</a:t>
            </a:r>
            <a:endParaRPr lang="en-US" altLang="ja-JP" dirty="0">
              <a:latin typeface="Meiryo UI" panose="020B0604030504040204" pitchFamily="50" charset="-128"/>
              <a:ea typeface="Meiryo UI" panose="020B0604030504040204" pitchFamily="50" charset="-128"/>
            </a:endParaRPr>
          </a:p>
        </p:txBody>
      </p:sp>
      <p:sp>
        <p:nvSpPr>
          <p:cNvPr id="8" name="正方形/長方形 7"/>
          <p:cNvSpPr/>
          <p:nvPr/>
        </p:nvSpPr>
        <p:spPr>
          <a:xfrm>
            <a:off x="614364" y="1720463"/>
            <a:ext cx="977234" cy="1443237"/>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61EBE4BB-1024-673B-5C0D-CC916CF06357}"/>
              </a:ext>
            </a:extLst>
          </p:cNvPr>
          <p:cNvSpPr/>
          <p:nvPr/>
        </p:nvSpPr>
        <p:spPr>
          <a:xfrm>
            <a:off x="742923" y="1498136"/>
            <a:ext cx="720117" cy="2539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ja-JP" sz="1050" dirty="0" smtClean="0">
                <a:solidFill>
                  <a:schemeClr val="tx2">
                    <a:lumMod val="75000"/>
                    <a:lumOff val="25000"/>
                  </a:schemeClr>
                </a:solidFill>
              </a:rPr>
              <a:t>NAS</a:t>
            </a:r>
            <a:endParaRPr kumimoji="1" lang="ja-JP" altLang="en-US" sz="1050" dirty="0">
              <a:solidFill>
                <a:schemeClr val="tx2">
                  <a:lumMod val="75000"/>
                  <a:lumOff val="25000"/>
                </a:schemeClr>
              </a:solidFill>
            </a:endParaRPr>
          </a:p>
        </p:txBody>
      </p:sp>
      <p:graphicFrame>
        <p:nvGraphicFramePr>
          <p:cNvPr id="3" name="表 2"/>
          <p:cNvGraphicFramePr>
            <a:graphicFrameLocks noGrp="1"/>
          </p:cNvGraphicFramePr>
          <p:nvPr>
            <p:extLst/>
          </p:nvPr>
        </p:nvGraphicFramePr>
        <p:xfrm>
          <a:off x="524969" y="4663043"/>
          <a:ext cx="5257993" cy="1706880"/>
        </p:xfrm>
        <a:graphic>
          <a:graphicData uri="http://schemas.openxmlformats.org/drawingml/2006/table">
            <a:tbl>
              <a:tblPr firstRow="1" bandRow="1">
                <a:tableStyleId>{5940675A-B579-460E-94D1-54222C63F5DA}</a:tableStyleId>
              </a:tblPr>
              <a:tblGrid>
                <a:gridCol w="5257993">
                  <a:extLst>
                    <a:ext uri="{9D8B030D-6E8A-4147-A177-3AD203B41FA5}">
                      <a16:colId xmlns:a16="http://schemas.microsoft.com/office/drawing/2014/main" val="4125052017"/>
                    </a:ext>
                  </a:extLst>
                </a:gridCol>
              </a:tblGrid>
              <a:tr h="0">
                <a:tc>
                  <a:txBody>
                    <a:bodyPr/>
                    <a:lstStyle/>
                    <a:p>
                      <a:r>
                        <a:rPr lang="en-US" altLang="ja-JP" sz="1200" u="none" dirty="0" smtClean="0">
                          <a:latin typeface="Meiryo UI" panose="020B0604030504040204" pitchFamily="50" charset="-128"/>
                          <a:ea typeface="Meiryo UI" panose="020B0604030504040204" pitchFamily="50" charset="-128"/>
                        </a:rPr>
                        <a:t>5.MML</a:t>
                      </a:r>
                      <a:r>
                        <a:rPr lang="ja-JP" altLang="en-US" sz="1200" u="none" dirty="0" smtClean="0">
                          <a:latin typeface="Meiryo UI" panose="020B0604030504040204" pitchFamily="50" charset="-128"/>
                          <a:ea typeface="Meiryo UI" panose="020B0604030504040204" pitchFamily="50" charset="-128"/>
                        </a:rPr>
                        <a:t>ファイル読込処理</a:t>
                      </a:r>
                      <a:endParaRPr kumimoji="1" lang="ja-JP" altLang="en-US" sz="1200" u="none" dirty="0">
                        <a:solidFill>
                          <a:schemeClr val="accent2">
                            <a:lumMod val="20000"/>
                            <a:lumOff val="80000"/>
                          </a:schemeClr>
                        </a:solidFill>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508131005"/>
                  </a:ext>
                </a:extLst>
              </a:tr>
              <a:tr h="241444">
                <a:tc>
                  <a:txBody>
                    <a:bodyPr/>
                    <a:lstStyle/>
                    <a:p>
                      <a:r>
                        <a:rPr lang="en-US" altLang="ja-JP" sz="1100" dirty="0" smtClean="0">
                          <a:latin typeface="Meiryo UI" panose="020B0604030504040204" pitchFamily="50" charset="-128"/>
                          <a:ea typeface="Meiryo UI" panose="020B0604030504040204" pitchFamily="50" charset="-128"/>
                        </a:rPr>
                        <a:t>5.1.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ファイル管理テーブルでステータスフラグが</a:t>
                      </a:r>
                      <a:r>
                        <a:rPr kumimoji="1" lang="en-US" altLang="ja-JP" sz="1100" dirty="0" smtClean="0">
                          <a:latin typeface="Meiryo UI" panose="020B0604030504040204" pitchFamily="50" charset="-128"/>
                          <a:ea typeface="Meiryo UI" panose="020B0604030504040204" pitchFamily="50" charset="-128"/>
                        </a:rPr>
                        <a:t>0</a:t>
                      </a:r>
                    </a:p>
                    <a:p>
                      <a:r>
                        <a:rPr kumimoji="1" lang="ja-JP" altLang="en-US" sz="1100" dirty="0" smtClean="0">
                          <a:latin typeface="Meiryo UI" panose="020B0604030504040204" pitchFamily="50" charset="-128"/>
                          <a:ea typeface="Meiryo UI" panose="020B0604030504040204" pitchFamily="50" charset="-128"/>
                        </a:rPr>
                        <a:t>　　　（ファイル読込未済）となっている</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ファイルの一覧を取得する。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5.2. </a:t>
                      </a:r>
                      <a:r>
                        <a:rPr lang="ja-JP" altLang="en-US" sz="1100" dirty="0" smtClean="0">
                          <a:latin typeface="Meiryo UI" panose="020B0604030504040204" pitchFamily="50" charset="-128"/>
                          <a:ea typeface="Meiryo UI" panose="020B0604030504040204" pitchFamily="50" charset="-128"/>
                        </a:rPr>
                        <a:t>「</a:t>
                      </a:r>
                      <a:r>
                        <a:rPr lang="en-US" altLang="ja-JP" sz="1100" dirty="0" smtClean="0">
                          <a:latin typeface="Meiryo UI" panose="020B0604030504040204" pitchFamily="50" charset="-128"/>
                          <a:ea typeface="Meiryo UI" panose="020B0604030504040204" pitchFamily="50" charset="-128"/>
                        </a:rPr>
                        <a:t>5.1</a:t>
                      </a:r>
                      <a:r>
                        <a:rPr lang="ja-JP" altLang="en-US" sz="1100" dirty="0" smtClean="0">
                          <a:latin typeface="Meiryo UI" panose="020B0604030504040204" pitchFamily="50" charset="-128"/>
                          <a:ea typeface="Meiryo UI" panose="020B0604030504040204" pitchFamily="50" charset="-128"/>
                        </a:rPr>
                        <a:t>」で取得した処理対象の</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ファイルを読み込む。</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5.3. </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ファイルの読み込み結果を</a:t>
                      </a:r>
                      <a:r>
                        <a:rPr kumimoji="1" lang="en-US" altLang="ja-JP" sz="1100" dirty="0" smtClean="0">
                          <a:latin typeface="Meiryo UI" panose="020B0604030504040204" pitchFamily="50" charset="-128"/>
                          <a:ea typeface="Meiryo UI" panose="020B0604030504040204" pitchFamily="50" charset="-128"/>
                        </a:rPr>
                        <a:t>MML</a:t>
                      </a:r>
                      <a:r>
                        <a:rPr kumimoji="1" lang="ja-JP" altLang="en-US" sz="1100" dirty="0" smtClean="0">
                          <a:latin typeface="Meiryo UI" panose="020B0604030504040204" pitchFamily="50" charset="-128"/>
                          <a:ea typeface="Meiryo UI" panose="020B0604030504040204" pitchFamily="50" charset="-128"/>
                        </a:rPr>
                        <a:t>ファイル個別取込結果テーブルに登録する。</a:t>
                      </a:r>
                      <a:endParaRPr lang="en-US" altLang="ja-JP" sz="1100" dirty="0" smtClean="0">
                        <a:latin typeface="Meiryo UI" panose="020B0604030504040204" pitchFamily="50" charset="-128"/>
                        <a:ea typeface="Meiryo UI" panose="020B0604030504040204" pitchFamily="50" charset="-128"/>
                      </a:endParaRPr>
                    </a:p>
                    <a:p>
                      <a:r>
                        <a:rPr lang="en-US" altLang="ja-JP" sz="1100" dirty="0" smtClean="0">
                          <a:latin typeface="Meiryo UI" panose="020B0604030504040204" pitchFamily="50" charset="-128"/>
                          <a:ea typeface="Meiryo UI" panose="020B0604030504040204" pitchFamily="50" charset="-128"/>
                        </a:rPr>
                        <a:t>5.4. MML</a:t>
                      </a:r>
                      <a:r>
                        <a:rPr lang="ja-JP" altLang="en-US" sz="1100" dirty="0" smtClean="0">
                          <a:latin typeface="Meiryo UI" panose="020B0604030504040204" pitchFamily="50" charset="-128"/>
                          <a:ea typeface="Meiryo UI" panose="020B0604030504040204" pitchFamily="50" charset="-128"/>
                        </a:rPr>
                        <a:t>ファイル読込が正常終了した場合は、</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a:t>
                      </a:r>
                      <a:r>
                        <a:rPr lang="en-US" altLang="ja-JP" sz="1100" dirty="0" smtClean="0">
                          <a:latin typeface="Meiryo UI" panose="020B0604030504040204" pitchFamily="50" charset="-128"/>
                          <a:ea typeface="Meiryo UI" panose="020B0604030504040204" pitchFamily="50" charset="-128"/>
                        </a:rPr>
                        <a:t>MML</a:t>
                      </a:r>
                      <a:r>
                        <a:rPr lang="ja-JP" altLang="en-US" sz="1100" dirty="0" smtClean="0">
                          <a:latin typeface="Meiryo UI" panose="020B0604030504040204" pitchFamily="50" charset="-128"/>
                          <a:ea typeface="Meiryo UI" panose="020B0604030504040204" pitchFamily="50" charset="-128"/>
                        </a:rPr>
                        <a:t>ファイル管理テーブルのステータスフラグを</a:t>
                      </a:r>
                      <a:r>
                        <a:rPr lang="en-US" altLang="ja-JP" sz="1100" dirty="0" smtClean="0">
                          <a:latin typeface="Meiryo UI" panose="020B0604030504040204" pitchFamily="50" charset="-128"/>
                          <a:ea typeface="Meiryo UI" panose="020B0604030504040204" pitchFamily="50" charset="-128"/>
                        </a:rPr>
                        <a:t>1</a:t>
                      </a:r>
                      <a:r>
                        <a:rPr lang="ja-JP" altLang="en-US" sz="1100" dirty="0" smtClean="0">
                          <a:latin typeface="Meiryo UI" panose="020B0604030504040204" pitchFamily="50" charset="-128"/>
                          <a:ea typeface="Meiryo UI" panose="020B0604030504040204" pitchFamily="50" charset="-128"/>
                        </a:rPr>
                        <a:t>（ファイル読込済み）に、</a:t>
                      </a:r>
                      <a:endParaRPr lang="en-US" altLang="ja-JP" sz="1100" dirty="0" smtClean="0">
                        <a:latin typeface="Meiryo UI" panose="020B0604030504040204" pitchFamily="50" charset="-128"/>
                        <a:ea typeface="Meiryo UI" panose="020B0604030504040204" pitchFamily="50" charset="-128"/>
                      </a:endParaRPr>
                    </a:p>
                    <a:p>
                      <a:r>
                        <a:rPr lang="ja-JP" altLang="en-US" sz="1100" dirty="0" smtClean="0">
                          <a:latin typeface="Meiryo UI" panose="020B0604030504040204" pitchFamily="50" charset="-128"/>
                          <a:ea typeface="Meiryo UI" panose="020B0604030504040204" pitchFamily="50" charset="-128"/>
                        </a:rPr>
                        <a:t>　     異常終了した場合は</a:t>
                      </a:r>
                      <a:r>
                        <a:rPr lang="en-US" altLang="ja-JP" sz="1100" dirty="0" smtClean="0">
                          <a:latin typeface="Meiryo UI" panose="020B0604030504040204" pitchFamily="50" charset="-128"/>
                          <a:ea typeface="Meiryo UI" panose="020B0604030504040204" pitchFamily="50" charset="-128"/>
                        </a:rPr>
                        <a:t>9</a:t>
                      </a:r>
                      <a:r>
                        <a:rPr lang="ja-JP" altLang="en-US" sz="1100" dirty="0" smtClean="0">
                          <a:latin typeface="Meiryo UI" panose="020B0604030504040204" pitchFamily="50" charset="-128"/>
                          <a:ea typeface="Meiryo UI" panose="020B0604030504040204" pitchFamily="50" charset="-128"/>
                        </a:rPr>
                        <a:t>（ファイル読込エラー）に更新する。</a:t>
                      </a:r>
                      <a:endParaRPr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70016032"/>
                  </a:ext>
                </a:extLst>
              </a:tr>
            </a:tbl>
          </a:graphicData>
        </a:graphic>
      </p:graphicFrame>
      <p:sp>
        <p:nvSpPr>
          <p:cNvPr id="10" name="線吹き出し 1 (枠付き) 9"/>
          <p:cNvSpPr/>
          <p:nvPr/>
        </p:nvSpPr>
        <p:spPr>
          <a:xfrm>
            <a:off x="7180027" y="1598212"/>
            <a:ext cx="2612263" cy="837716"/>
          </a:xfrm>
          <a:prstGeom prst="borderCallout1">
            <a:avLst>
              <a:gd name="adj1" fmla="val 100523"/>
              <a:gd name="adj2" fmla="val 10672"/>
              <a:gd name="adj3" fmla="val 229235"/>
              <a:gd name="adj4" fmla="val 7059"/>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rgbClr val="FF0000"/>
                </a:solidFill>
                <a:latin typeface="Meiryo UI" panose="020B0604030504040204" pitchFamily="50" charset="-128"/>
                <a:ea typeface="Meiryo UI" panose="020B0604030504040204" pitchFamily="50" charset="-128"/>
              </a:rPr>
              <a:t>受託領域から認定領域へ患者情報</a:t>
            </a:r>
            <a:r>
              <a:rPr lang="ja-JP" altLang="en-US" sz="1200" dirty="0" smtClean="0">
                <a:solidFill>
                  <a:srgbClr val="FF0000"/>
                </a:solidFill>
                <a:latin typeface="Meiryo UI" panose="020B0604030504040204" pitchFamily="50" charset="-128"/>
                <a:ea typeface="Meiryo UI" panose="020B0604030504040204" pitchFamily="50" charset="-128"/>
              </a:rPr>
              <a:t>を</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smtClean="0">
                <a:solidFill>
                  <a:srgbClr val="FF0000"/>
                </a:solidFill>
                <a:latin typeface="Meiryo UI" panose="020B0604030504040204" pitchFamily="50" charset="-128"/>
                <a:ea typeface="Meiryo UI" panose="020B0604030504040204" pitchFamily="50" charset="-128"/>
              </a:rPr>
              <a:t>連携</a:t>
            </a:r>
            <a:r>
              <a:rPr lang="ja-JP" altLang="en-US" sz="1200" dirty="0">
                <a:solidFill>
                  <a:srgbClr val="FF0000"/>
                </a:solidFill>
                <a:latin typeface="Meiryo UI" panose="020B0604030504040204" pitchFamily="50" charset="-128"/>
                <a:ea typeface="Meiryo UI" panose="020B0604030504040204" pitchFamily="50" charset="-128"/>
              </a:rPr>
              <a:t>する処理のため</a:t>
            </a:r>
            <a:r>
              <a:rPr lang="ja-JP" altLang="en-US" sz="1200" dirty="0" smtClean="0">
                <a:solidFill>
                  <a:srgbClr val="FF0000"/>
                </a:solidFill>
                <a:latin typeface="Meiryo UI" panose="020B0604030504040204" pitchFamily="50" charset="-128"/>
                <a:ea typeface="Meiryo UI" panose="020B0604030504040204" pitchFamily="50" charset="-128"/>
              </a:rPr>
              <a:t>、二次</a:t>
            </a:r>
            <a:r>
              <a:rPr lang="ja-JP" altLang="en-US" sz="1200" dirty="0">
                <a:solidFill>
                  <a:srgbClr val="FF0000"/>
                </a:solidFill>
                <a:latin typeface="Meiryo UI" panose="020B0604030504040204" pitchFamily="50" charset="-128"/>
                <a:ea typeface="Meiryo UI" panose="020B0604030504040204" pitchFamily="50" charset="-128"/>
              </a:rPr>
              <a:t>利用</a:t>
            </a:r>
            <a:r>
              <a:rPr lang="en-US" altLang="ja-JP" sz="1200" dirty="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と</a:t>
            </a:r>
            <a:endParaRPr lang="en-US" altLang="ja-JP" sz="1200" dirty="0" smtClean="0">
              <a:solidFill>
                <a:srgbClr val="FF0000"/>
              </a:solidFill>
              <a:latin typeface="Meiryo UI" panose="020B0604030504040204" pitchFamily="50" charset="-128"/>
              <a:ea typeface="Meiryo UI" panose="020B0604030504040204" pitchFamily="50" charset="-128"/>
            </a:endParaRPr>
          </a:p>
          <a:p>
            <a:r>
              <a:rPr lang="ja-JP" altLang="en-US" sz="1200" dirty="0" smtClean="0">
                <a:solidFill>
                  <a:srgbClr val="FF0000"/>
                </a:solidFill>
                <a:latin typeface="Meiryo UI" panose="020B0604030504040204" pitchFamily="50" charset="-128"/>
                <a:ea typeface="Meiryo UI" panose="020B0604030504040204" pitchFamily="50" charset="-128"/>
              </a:rPr>
              <a:t>同様</a:t>
            </a:r>
            <a:r>
              <a:rPr lang="ja-JP" altLang="en-US" sz="1200" dirty="0">
                <a:solidFill>
                  <a:srgbClr val="FF0000"/>
                </a:solidFill>
                <a:latin typeface="Meiryo UI" panose="020B0604030504040204" pitchFamily="50" charset="-128"/>
                <a:ea typeface="Meiryo UI" panose="020B0604030504040204" pitchFamily="50" charset="-128"/>
              </a:rPr>
              <a:t>の取込前確認フローが必要</a:t>
            </a:r>
          </a:p>
        </p:txBody>
      </p:sp>
      <p:sp>
        <p:nvSpPr>
          <p:cNvPr id="12" name="正方形/長方形 11"/>
          <p:cNvSpPr/>
          <p:nvPr/>
        </p:nvSpPr>
        <p:spPr>
          <a:xfrm>
            <a:off x="7044856" y="3455254"/>
            <a:ext cx="985962" cy="36023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3" name="正方形/長方形 12"/>
          <p:cNvSpPr/>
          <p:nvPr/>
        </p:nvSpPr>
        <p:spPr>
          <a:xfrm>
            <a:off x="571560" y="4965868"/>
            <a:ext cx="4188224" cy="360235"/>
          </a:xfrm>
          <a:prstGeom prst="rect">
            <a:avLst/>
          </a:prstGeom>
          <a:noFill/>
          <a:ln w="127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14" name="線吹き出し 1 (枠付き) 13"/>
          <p:cNvSpPr/>
          <p:nvPr/>
        </p:nvSpPr>
        <p:spPr>
          <a:xfrm>
            <a:off x="5949153" y="4628579"/>
            <a:ext cx="3532918" cy="839925"/>
          </a:xfrm>
          <a:prstGeom prst="borderCallout1">
            <a:avLst>
              <a:gd name="adj1" fmla="val 35980"/>
              <a:gd name="adj2" fmla="val -286"/>
              <a:gd name="adj3" fmla="val 61018"/>
              <a:gd name="adj4" fmla="val -33142"/>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rgbClr val="FF0000"/>
                </a:solidFill>
                <a:latin typeface="Meiryo UI" panose="020B0604030504040204" pitchFamily="50" charset="-128"/>
                <a:ea typeface="Meiryo UI" panose="020B0604030504040204" pitchFamily="50" charset="-128"/>
              </a:rPr>
              <a:t>取り込む対象となる</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ファイルの条件は、二次利用</a:t>
            </a:r>
            <a:r>
              <a:rPr lang="en-US" altLang="ja-JP" sz="1200" dirty="0" smtClean="0">
                <a:solidFill>
                  <a:srgbClr val="FF0000"/>
                </a:solidFill>
                <a:latin typeface="Meiryo UI" panose="020B0604030504040204" pitchFamily="50" charset="-128"/>
                <a:ea typeface="Meiryo UI" panose="020B0604030504040204" pitchFamily="50" charset="-128"/>
              </a:rPr>
              <a:t>DB</a:t>
            </a:r>
            <a:r>
              <a:rPr lang="ja-JP" altLang="en-US" sz="1200" dirty="0" smtClean="0">
                <a:solidFill>
                  <a:srgbClr val="FF0000"/>
                </a:solidFill>
                <a:latin typeface="Meiryo UI" panose="020B0604030504040204" pitchFamily="50" charset="-128"/>
                <a:ea typeface="Meiryo UI" panose="020B0604030504040204" pitchFamily="50" charset="-128"/>
              </a:rPr>
              <a:t>反映処理により</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ファイル管理テーブルのステータスフラグが</a:t>
            </a:r>
            <a:r>
              <a:rPr lang="en-US" altLang="ja-JP" sz="1200" dirty="0" smtClean="0">
                <a:solidFill>
                  <a:srgbClr val="FF0000"/>
                </a:solidFill>
                <a:latin typeface="Meiryo UI" panose="020B0604030504040204" pitchFamily="50" charset="-128"/>
                <a:ea typeface="Meiryo UI" panose="020B0604030504040204" pitchFamily="50" charset="-128"/>
              </a:rPr>
              <a:t>0</a:t>
            </a:r>
            <a:r>
              <a:rPr lang="ja-JP" altLang="en-US" sz="1200" dirty="0" smtClean="0">
                <a:solidFill>
                  <a:srgbClr val="FF0000"/>
                </a:solidFill>
                <a:latin typeface="Meiryo UI" panose="020B0604030504040204" pitchFamily="50" charset="-128"/>
                <a:ea typeface="Meiryo UI" panose="020B0604030504040204" pitchFamily="50" charset="-128"/>
              </a:rPr>
              <a:t>となっていること。</a:t>
            </a:r>
            <a:endParaRPr lang="ja-JP" altLang="en-US" sz="1200" dirty="0">
              <a:solidFill>
                <a:srgbClr val="FF0000"/>
              </a:solidFill>
              <a:latin typeface="Meiryo UI" panose="020B0604030504040204" pitchFamily="50" charset="-128"/>
              <a:ea typeface="Meiryo UI" panose="020B0604030504040204" pitchFamily="50" charset="-128"/>
            </a:endParaRPr>
          </a:p>
        </p:txBody>
      </p:sp>
      <p:cxnSp>
        <p:nvCxnSpPr>
          <p:cNvPr id="16" name="直線コネクタ 15"/>
          <p:cNvCxnSpPr/>
          <p:nvPr/>
        </p:nvCxnSpPr>
        <p:spPr>
          <a:xfrm flipH="1" flipV="1">
            <a:off x="5627873" y="3315820"/>
            <a:ext cx="310178" cy="164319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正方形/長方形 16"/>
          <p:cNvSpPr/>
          <p:nvPr/>
        </p:nvSpPr>
        <p:spPr>
          <a:xfrm>
            <a:off x="5128982" y="3097719"/>
            <a:ext cx="1351331" cy="218101"/>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21" name="線吹き出し 1 (枠付き) 20"/>
          <p:cNvSpPr/>
          <p:nvPr/>
        </p:nvSpPr>
        <p:spPr>
          <a:xfrm>
            <a:off x="5949153" y="5545232"/>
            <a:ext cx="3532918" cy="839925"/>
          </a:xfrm>
          <a:prstGeom prst="borderCallout1">
            <a:avLst>
              <a:gd name="adj1" fmla="val 35980"/>
              <a:gd name="adj2" fmla="val -286"/>
              <a:gd name="adj3" fmla="val 52498"/>
              <a:gd name="adj4" fmla="val -2864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個別取込結果テーブルに登録されている</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ファイルの条件は、</a:t>
            </a:r>
            <a:r>
              <a:rPr lang="en-US" altLang="ja-JP" sz="1200" dirty="0" smtClean="0">
                <a:solidFill>
                  <a:srgbClr val="FF0000"/>
                </a:solidFill>
                <a:latin typeface="Meiryo UI" panose="020B0604030504040204" pitchFamily="50" charset="-128"/>
                <a:ea typeface="Meiryo UI" panose="020B0604030504040204" pitchFamily="50" charset="-128"/>
              </a:rPr>
              <a:t>MML</a:t>
            </a:r>
            <a:r>
              <a:rPr lang="ja-JP" altLang="en-US" sz="1200" dirty="0" smtClean="0">
                <a:solidFill>
                  <a:srgbClr val="FF0000"/>
                </a:solidFill>
                <a:latin typeface="Meiryo UI" panose="020B0604030504040204" pitchFamily="50" charset="-128"/>
                <a:ea typeface="Meiryo UI" panose="020B0604030504040204" pitchFamily="50" charset="-128"/>
              </a:rPr>
              <a:t>ファイル管理テーブルのステータスフラグが</a:t>
            </a:r>
            <a:r>
              <a:rPr lang="en-US" altLang="ja-JP" sz="1200" dirty="0" smtClean="0">
                <a:solidFill>
                  <a:srgbClr val="FF0000"/>
                </a:solidFill>
                <a:latin typeface="Meiryo UI" panose="020B0604030504040204" pitchFamily="50" charset="-128"/>
                <a:ea typeface="Meiryo UI" panose="020B0604030504040204" pitchFamily="50" charset="-128"/>
              </a:rPr>
              <a:t>1</a:t>
            </a:r>
            <a:r>
              <a:rPr lang="ja-JP" altLang="en-US" sz="1200" dirty="0" smtClean="0">
                <a:solidFill>
                  <a:srgbClr val="FF0000"/>
                </a:solidFill>
                <a:latin typeface="Meiryo UI" panose="020B0604030504040204" pitchFamily="50" charset="-128"/>
                <a:ea typeface="Meiryo UI" panose="020B0604030504040204" pitchFamily="50" charset="-128"/>
              </a:rPr>
              <a:t>となっていること。</a:t>
            </a:r>
            <a:endParaRPr lang="ja-JP" altLang="en-US" sz="1200" dirty="0">
              <a:solidFill>
                <a:srgbClr val="FF0000"/>
              </a:solidFill>
              <a:latin typeface="Meiryo UI" panose="020B0604030504040204" pitchFamily="50" charset="-128"/>
              <a:ea typeface="Meiryo UI" panose="020B0604030504040204" pitchFamily="50" charset="-128"/>
            </a:endParaRPr>
          </a:p>
        </p:txBody>
      </p:sp>
      <p:sp>
        <p:nvSpPr>
          <p:cNvPr id="22" name="正方形/長方形 21"/>
          <p:cNvSpPr/>
          <p:nvPr/>
        </p:nvSpPr>
        <p:spPr>
          <a:xfrm>
            <a:off x="571560" y="5679445"/>
            <a:ext cx="4366200" cy="476093"/>
          </a:xfrm>
          <a:prstGeom prst="rect">
            <a:avLst/>
          </a:prstGeom>
          <a:noFill/>
          <a:ln w="127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25665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831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a:latin typeface="Meiryo UI" panose="020B0604030504040204" pitchFamily="50" charset="-128"/>
                <a:ea typeface="Meiryo UI" panose="020B0604030504040204" pitchFamily="50" charset="-128"/>
              </a:rPr>
              <a:t>千年カルテ二次利用システムにおいて、二次</a:t>
            </a:r>
            <a:r>
              <a:rPr lang="ja-JP" altLang="en-US" dirty="0" smtClean="0">
                <a:latin typeface="Meiryo UI" panose="020B0604030504040204" pitchFamily="50" charset="-128"/>
                <a:ea typeface="Meiryo UI" panose="020B0604030504040204" pitchFamily="50" charset="-128"/>
              </a:rPr>
              <a:t>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に</a:t>
            </a:r>
            <a:r>
              <a:rPr lang="ja-JP" altLang="en-US" dirty="0">
                <a:latin typeface="Meiryo UI" panose="020B0604030504040204" pitchFamily="50" charset="-128"/>
                <a:ea typeface="Meiryo UI" panose="020B0604030504040204" pitchFamily="50" charset="-128"/>
              </a:rPr>
              <a:t>対し未通知患者混入</a:t>
            </a:r>
            <a:r>
              <a:rPr lang="ja-JP" altLang="en-US" dirty="0" smtClean="0">
                <a:latin typeface="Meiryo UI" panose="020B0604030504040204" pitchFamily="50" charset="-128"/>
                <a:ea typeface="Meiryo UI" panose="020B0604030504040204" pitchFamily="50" charset="-128"/>
              </a:rPr>
              <a:t>事象に伴い、</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医療</a:t>
            </a:r>
            <a:r>
              <a:rPr lang="ja-JP" altLang="en-US" dirty="0">
                <a:latin typeface="Meiryo UI" panose="020B0604030504040204" pitchFamily="50" charset="-128"/>
                <a:ea typeface="Meiryo UI" panose="020B0604030504040204" pitchFamily="50" charset="-128"/>
              </a:rPr>
              <a:t>情報取扱</a:t>
            </a:r>
            <a:r>
              <a:rPr lang="ja-JP" altLang="en-US" dirty="0" smtClean="0">
                <a:latin typeface="Meiryo UI" panose="020B0604030504040204" pitchFamily="50" charset="-128"/>
                <a:ea typeface="Meiryo UI" panose="020B0604030504040204" pitchFamily="50" charset="-128"/>
              </a:rPr>
              <a:t>事業（当プロジェクトにおける受託事業）と次世代医療基盤法認定</a:t>
            </a:r>
            <a:r>
              <a:rPr lang="ja-JP" altLang="en-US" dirty="0">
                <a:latin typeface="Meiryo UI" panose="020B0604030504040204" pitchFamily="50" charset="-128"/>
                <a:ea typeface="Meiryo UI" panose="020B0604030504040204" pitchFamily="50" charset="-128"/>
              </a:rPr>
              <a:t>事業</a:t>
            </a:r>
            <a:r>
              <a:rPr lang="ja-JP" altLang="en-US" dirty="0" smtClean="0">
                <a:latin typeface="Meiryo UI" panose="020B0604030504040204" pitchFamily="50" charset="-128"/>
                <a:ea typeface="Meiryo UI" panose="020B0604030504040204" pitchFamily="50" charset="-128"/>
              </a:rPr>
              <a:t>のそれぞれの領域における患者データの明確化のため、受託領域と認定領域で</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分割を行うこととした。</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認定領域の</a:t>
            </a:r>
            <a:r>
              <a:rPr lang="en-US" altLang="ja-JP" dirty="0" smtClean="0">
                <a:latin typeface="Meiryo UI" panose="020B0604030504040204" pitchFamily="50" charset="-128"/>
                <a:ea typeface="Meiryo UI" panose="020B0604030504040204" pitchFamily="50" charset="-128"/>
              </a:rPr>
              <a:t>DB</a:t>
            </a:r>
            <a:r>
              <a:rPr lang="ja-JP" altLang="en-US" dirty="0">
                <a:latin typeface="Meiryo UI" panose="020B0604030504040204" pitchFamily="50" charset="-128"/>
                <a:ea typeface="Meiryo UI" panose="020B0604030504040204" pitchFamily="50" charset="-128"/>
              </a:rPr>
              <a:t>に登</a:t>
            </a:r>
            <a:r>
              <a:rPr lang="ja-JP" altLang="en-US" dirty="0" smtClean="0">
                <a:latin typeface="Meiryo UI" panose="020B0604030504040204" pitchFamily="50" charset="-128"/>
                <a:ea typeface="Meiryo UI" panose="020B0604030504040204" pitchFamily="50" charset="-128"/>
              </a:rPr>
              <a:t>録されるデータ</a:t>
            </a:r>
            <a:r>
              <a:rPr lang="ja-JP" altLang="en-US" dirty="0">
                <a:latin typeface="Meiryo UI" panose="020B0604030504040204" pitchFamily="50" charset="-128"/>
                <a:ea typeface="Meiryo UI" panose="020B0604030504040204" pitchFamily="50" charset="-128"/>
              </a:rPr>
              <a:t>にオプトアウト対象患者および未通知患者の情報が含まれていない</a:t>
            </a:r>
            <a:r>
              <a:rPr lang="ja-JP" altLang="en-US" dirty="0" smtClean="0">
                <a:latin typeface="Meiryo UI" panose="020B0604030504040204" pitchFamily="50" charset="-128"/>
                <a:ea typeface="Meiryo UI" panose="020B0604030504040204" pitchFamily="50" charset="-128"/>
              </a:rPr>
              <a:t>ことを担保するため必要なシステム要件については、以下の通りと認識している。</a:t>
            </a:r>
            <a:endParaRPr lang="en-US" altLang="ja-JP" dirty="0">
              <a:latin typeface="Meiryo UI" panose="020B0604030504040204" pitchFamily="50" charset="-128"/>
              <a:ea typeface="Meiryo UI" panose="020B0604030504040204" pitchFamily="50" charset="-128"/>
            </a:endParaRPr>
          </a:p>
        </p:txBody>
      </p:sp>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本対応の要件整理</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635424260"/>
              </p:ext>
            </p:extLst>
          </p:nvPr>
        </p:nvGraphicFramePr>
        <p:xfrm>
          <a:off x="563163" y="2305216"/>
          <a:ext cx="8559434" cy="2581506"/>
        </p:xfrm>
        <a:graphic>
          <a:graphicData uri="http://schemas.openxmlformats.org/drawingml/2006/table">
            <a:tbl>
              <a:tblPr firstRow="1" bandRow="1">
                <a:tableStyleId>{5940675A-B579-460E-94D1-54222C63F5DA}</a:tableStyleId>
              </a:tblPr>
              <a:tblGrid>
                <a:gridCol w="252417">
                  <a:extLst>
                    <a:ext uri="{9D8B030D-6E8A-4147-A177-3AD203B41FA5}">
                      <a16:colId xmlns:a16="http://schemas.microsoft.com/office/drawing/2014/main" val="1901548244"/>
                    </a:ext>
                  </a:extLst>
                </a:gridCol>
                <a:gridCol w="3630864">
                  <a:extLst>
                    <a:ext uri="{9D8B030D-6E8A-4147-A177-3AD203B41FA5}">
                      <a16:colId xmlns:a16="http://schemas.microsoft.com/office/drawing/2014/main" val="936978207"/>
                    </a:ext>
                  </a:extLst>
                </a:gridCol>
                <a:gridCol w="4676153">
                  <a:extLst>
                    <a:ext uri="{9D8B030D-6E8A-4147-A177-3AD203B41FA5}">
                      <a16:colId xmlns:a16="http://schemas.microsoft.com/office/drawing/2014/main" val="2477558530"/>
                    </a:ext>
                  </a:extLst>
                </a:gridCol>
              </a:tblGrid>
              <a:tr h="156358">
                <a:tc gridSpan="2">
                  <a:txBody>
                    <a:bodyPr/>
                    <a:lstStyle/>
                    <a:p>
                      <a:r>
                        <a:rPr kumimoji="1" lang="ja-JP" altLang="en-US" sz="1400" b="1" dirty="0" smtClean="0">
                          <a:latin typeface="Meiryo UI" panose="020B0604030504040204" pitchFamily="50" charset="-128"/>
                          <a:ea typeface="Meiryo UI" panose="020B0604030504040204" pitchFamily="50" charset="-128"/>
                        </a:rPr>
                        <a:t>要件</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根拠</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630786">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オプトアウト対象患者および未通知患者の情報を含むデータは受託領域内で処理すること。</a:t>
                      </a:r>
                      <a:endParaRPr lang="ja-JP" altLang="en-US" sz="1200" dirty="0">
                        <a:latin typeface="Meiryo UI" panose="020B0604030504040204" pitchFamily="50" charset="-128"/>
                        <a:ea typeface="Meiryo UI" panose="020B0604030504040204" pitchFamily="50" charset="-128"/>
                      </a:endParaRPr>
                    </a:p>
                  </a:txBody>
                  <a:tcPr/>
                </a:tc>
                <a:tc rowSpan="2">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dirty="0" smtClean="0">
                          <a:latin typeface="Meiryo UI" panose="020B0604030504040204" pitchFamily="50" charset="-128"/>
                          <a:ea typeface="Meiryo UI" panose="020B0604030504040204" pitchFamily="50" charset="-128"/>
                        </a:rPr>
                        <a:t>医療情報取扱事業者内のデータには</a:t>
                      </a:r>
                      <a:r>
                        <a:rPr lang="ja-JP" altLang="en-US" sz="1200" dirty="0" smtClean="0">
                          <a:latin typeface="Meiryo UI" panose="020B0604030504040204" pitchFamily="50" charset="-128"/>
                          <a:ea typeface="Meiryo UI" panose="020B0604030504040204" pitchFamily="50" charset="-128"/>
                        </a:rPr>
                        <a:t>オプトアウト対象患者および未通知患者の情報が含まれている。次世代医療基盤法認定事業者へデータ連携する際にそれらの患者情報は除外しなければならないため。</a:t>
                      </a:r>
                      <a:endParaRPr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59240022"/>
                  </a:ext>
                </a:extLst>
              </a:tr>
              <a:tr h="630786">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認定領域にデータ連携する前にオプトアウト対象患者および未通知患者の情報を除外し、適切に除外されていることを確認すること。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vMerge="1">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8021832"/>
                  </a:ext>
                </a:extLst>
              </a:tr>
              <a:tr h="630786">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認定領域内のデータに対して、オプトアウト対象患者が追加された際は削除し、適切に削除されていることを確認すること。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484862" rtl="0" eaLnBrk="1" fontAlgn="auto" latinLnBrk="0" hangingPunct="1">
                        <a:lnSpc>
                          <a:spcPct val="100000"/>
                        </a:lnSpc>
                        <a:spcBef>
                          <a:spcPts val="0"/>
                        </a:spcBef>
                        <a:spcAft>
                          <a:spcPts val="0"/>
                        </a:spcAft>
                        <a:buClrTx/>
                        <a:buSzTx/>
                        <a:buFont typeface="Arial" panose="020B0604020202020204" pitchFamily="34" charset="0"/>
                        <a:buNone/>
                        <a:tabLst/>
                        <a:defRPr/>
                      </a:pPr>
                      <a:r>
                        <a:rPr lang="ja-JP" altLang="en-US" sz="1200" dirty="0" smtClean="0">
                          <a:latin typeface="Meiryo UI" panose="020B0604030504040204" pitchFamily="50" charset="-128"/>
                          <a:ea typeface="Meiryo UI" panose="020B0604030504040204" pitchFamily="50" charset="-128"/>
                        </a:rPr>
                        <a:t>次世代医療基盤法認定事業者は</a:t>
                      </a:r>
                      <a:r>
                        <a:rPr kumimoji="1" lang="ja-JP" altLang="en-US" sz="1200" dirty="0" smtClean="0">
                          <a:latin typeface="Meiryo UI" panose="020B0604030504040204" pitchFamily="50" charset="-128"/>
                          <a:ea typeface="Meiryo UI" panose="020B0604030504040204" pitchFamily="50" charset="-128"/>
                        </a:rPr>
                        <a:t>医療情報取扱事業者より通知を受けた患者の</a:t>
                      </a:r>
                      <a:r>
                        <a:rPr lang="ja-JP" altLang="en-US" sz="1200" dirty="0" smtClean="0">
                          <a:latin typeface="Meiryo UI" panose="020B0604030504040204" pitchFamily="50" charset="-128"/>
                          <a:ea typeface="Meiryo UI" panose="020B0604030504040204" pitchFamily="50" charset="-128"/>
                        </a:rPr>
                        <a:t>オプトアウト申請に応じて、その患者のデータを削除する必要があるため。</a:t>
                      </a: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65622900"/>
                  </a:ext>
                </a:extLst>
              </a:tr>
            </a:tbl>
          </a:graphicData>
        </a:graphic>
      </p:graphicFrame>
      <p:sp>
        <p:nvSpPr>
          <p:cNvPr id="2" name="正方形/長方形 1"/>
          <p:cNvSpPr/>
          <p:nvPr/>
        </p:nvSpPr>
        <p:spPr>
          <a:xfrm>
            <a:off x="4223288" y="4688237"/>
            <a:ext cx="4114800" cy="1146875"/>
          </a:xfrm>
          <a:prstGeom prst="rect">
            <a:avLst/>
          </a:prstGeom>
          <a:solidFill>
            <a:schemeClr val="accent3"/>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受託領域については施設からの受託業務であることから、施設別に処理する必要はない？</a:t>
            </a:r>
            <a:endParaRPr kumimoji="1" lang="ja-JP" altLang="en-US" dirty="0"/>
          </a:p>
        </p:txBody>
      </p:sp>
    </p:spTree>
    <p:extLst>
      <p:ext uri="{BB962C8B-B14F-4D97-AF65-F5344CB8AC3E}">
        <p14:creationId xmlns:p14="http://schemas.microsoft.com/office/powerpoint/2010/main" val="3293223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妥当性確認機能（二次利用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に</a:t>
            </a:r>
            <a:r>
              <a:rPr lang="ja-JP" altLang="en-US" dirty="0">
                <a:latin typeface="Meiryo UI" panose="020B0604030504040204" pitchFamily="50" charset="-128"/>
                <a:ea typeface="Meiryo UI" panose="020B0604030504040204" pitchFamily="50" charset="-128"/>
              </a:rPr>
              <a:t>おける受託領域から認定</a:t>
            </a:r>
            <a:r>
              <a:rPr lang="ja-JP" altLang="en-US" dirty="0" smtClean="0">
                <a:latin typeface="Meiryo UI" panose="020B0604030504040204" pitchFamily="50" charset="-128"/>
                <a:ea typeface="Meiryo UI" panose="020B0604030504040204" pitchFamily="50" charset="-128"/>
              </a:rPr>
              <a:t>領域へのデータ反映に伴うオプトアウト</a:t>
            </a:r>
            <a:r>
              <a:rPr lang="ja-JP" altLang="en-US" dirty="0">
                <a:latin typeface="Meiryo UI" panose="020B0604030504040204" pitchFamily="50" charset="-128"/>
                <a:ea typeface="Meiryo UI" panose="020B0604030504040204" pitchFamily="50" charset="-128"/>
              </a:rPr>
              <a:t>対象患者および未通知患者の情報が含まれていない</a:t>
            </a:r>
            <a:r>
              <a:rPr lang="ja-JP" altLang="en-US" dirty="0" smtClean="0">
                <a:latin typeface="Meiryo UI" panose="020B0604030504040204" pitchFamily="50" charset="-128"/>
                <a:ea typeface="Meiryo UI" panose="020B0604030504040204" pitchFamily="50" charset="-128"/>
              </a:rPr>
              <a:t>ことの妥当性</a:t>
            </a:r>
            <a:r>
              <a:rPr lang="ja-JP" altLang="en-US" dirty="0">
                <a:latin typeface="Meiryo UI" panose="020B0604030504040204" pitchFamily="50" charset="-128"/>
                <a:ea typeface="Meiryo UI" panose="020B0604030504040204" pitchFamily="50" charset="-128"/>
              </a:rPr>
              <a:t>確認</a:t>
            </a:r>
            <a:r>
              <a:rPr lang="ja-JP" altLang="en-US" dirty="0" smtClean="0">
                <a:latin typeface="Meiryo UI" panose="020B0604030504040204" pitchFamily="50" charset="-128"/>
                <a:ea typeface="Meiryo UI" panose="020B0604030504040204" pitchFamily="50" charset="-128"/>
              </a:rPr>
              <a:t>は、受入時と取込後に実施。</a:t>
            </a:r>
            <a:endParaRPr lang="en-US" altLang="ja-JP" dirty="0" smtClean="0">
              <a:latin typeface="Meiryo UI" panose="020B0604030504040204" pitchFamily="50" charset="-128"/>
              <a:ea typeface="Meiryo UI" panose="020B0604030504040204" pitchFamily="50" charset="-128"/>
            </a:endParaRPr>
          </a:p>
        </p:txBody>
      </p:sp>
      <p:cxnSp>
        <p:nvCxnSpPr>
          <p:cNvPr id="299" name="直線コネクタ 298">
            <a:extLst>
              <a:ext uri="{FF2B5EF4-FFF2-40B4-BE49-F238E27FC236}">
                <a16:creationId xmlns:a16="http://schemas.microsoft.com/office/drawing/2014/main" id="{6B05B1CA-7A74-0C47-C6C3-7FDD7B1AC2EB}"/>
              </a:ext>
            </a:extLst>
          </p:cNvPr>
          <p:cNvCxnSpPr>
            <a:cxnSpLocks/>
          </p:cNvCxnSpPr>
          <p:nvPr/>
        </p:nvCxnSpPr>
        <p:spPr>
          <a:xfrm>
            <a:off x="6019505" y="1567705"/>
            <a:ext cx="0" cy="3191685"/>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0A2893D4-345B-ED75-2FA3-614F145BE27A}"/>
              </a:ext>
            </a:extLst>
          </p:cNvPr>
          <p:cNvCxnSpPr>
            <a:cxnSpLocks/>
          </p:cNvCxnSpPr>
          <p:nvPr/>
        </p:nvCxnSpPr>
        <p:spPr>
          <a:xfrm>
            <a:off x="8725131" y="1570912"/>
            <a:ext cx="0" cy="2885211"/>
          </a:xfrm>
          <a:prstGeom prst="line">
            <a:avLst/>
          </a:prstGeom>
          <a:noFill/>
          <a:ln w="9525" cap="flat" cmpd="sng" algn="ctr">
            <a:solidFill>
              <a:srgbClr val="C2CEE6">
                <a:lumMod val="50000"/>
              </a:srgbClr>
            </a:solidFill>
            <a:prstDash val="solid"/>
          </a:ln>
          <a:effectLst/>
        </p:spPr>
      </p:cxnSp>
      <p:sp>
        <p:nvSpPr>
          <p:cNvPr id="302" name="正方形/長方形 301">
            <a:extLst>
              <a:ext uri="{FF2B5EF4-FFF2-40B4-BE49-F238E27FC236}">
                <a16:creationId xmlns:a16="http://schemas.microsoft.com/office/drawing/2014/main" id="{EC85695F-29CA-E0C8-2D35-67497B9E6451}"/>
              </a:ext>
            </a:extLst>
          </p:cNvPr>
          <p:cNvSpPr/>
          <p:nvPr/>
        </p:nvSpPr>
        <p:spPr>
          <a:xfrm>
            <a:off x="393697" y="2263805"/>
            <a:ext cx="275591" cy="2192318"/>
          </a:xfrm>
          <a:prstGeom prst="rect">
            <a:avLst/>
          </a:prstGeom>
          <a:solidFill>
            <a:srgbClr val="4D4D4D"/>
          </a:solidFill>
          <a:ln w="9525" cap="flat" cmpd="sng" algn="ctr">
            <a:noFill/>
            <a:prstDash val="solid"/>
          </a:ln>
          <a:effectLst/>
        </p:spPr>
        <p:txBody>
          <a:bodyPr vert="eaVert" lIns="85809" tIns="42904" rIns="85809" bIns="42904" rtlCol="0" anchor="ctr"/>
          <a:lstStyle/>
          <a:p>
            <a:pPr algn="ctr" defTabSz="427549">
              <a:defRPr/>
            </a:pPr>
            <a:r>
              <a:rPr lang="ja-JP" altLang="en-US" sz="1175" kern="0" dirty="0">
                <a:solidFill>
                  <a:srgbClr val="FFFFFF"/>
                </a:solidFill>
                <a:latin typeface="Meiryo UI" panose="020B0604030504040204" pitchFamily="50" charset="-128"/>
                <a:ea typeface="Meiryo UI" panose="020B0604030504040204" pitchFamily="50" charset="-128"/>
                <a:cs typeface="メイリオ" panose="020B0604030504040204" pitchFamily="50" charset="-128"/>
              </a:rPr>
              <a:t>処理の流れ</a:t>
            </a:r>
            <a:endParaRPr lang="en-US" altLang="ja-JP" sz="1175" kern="0" dirty="0">
              <a:solidFill>
                <a:srgbClr val="FFFFFF"/>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303" name="正方形/長方形 302">
            <a:extLst>
              <a:ext uri="{FF2B5EF4-FFF2-40B4-BE49-F238E27FC236}">
                <a16:creationId xmlns:a16="http://schemas.microsoft.com/office/drawing/2014/main" id="{3F25B7BE-9EF4-42D9-C6F1-2FDE34EC82F0}"/>
              </a:ext>
            </a:extLst>
          </p:cNvPr>
          <p:cNvSpPr/>
          <p:nvPr/>
        </p:nvSpPr>
        <p:spPr>
          <a:xfrm>
            <a:off x="6020773" y="1925465"/>
            <a:ext cx="2672469" cy="273152"/>
          </a:xfrm>
          <a:prstGeom prst="rect">
            <a:avLst/>
          </a:prstGeom>
        </p:spPr>
        <p:txBody>
          <a:bodyPr wrap="square" anchor="b">
            <a:spAutoFit/>
          </a:bodyPr>
          <a:lstStyle/>
          <a:p>
            <a:pPr algn="ctr" defTabSz="895327">
              <a:defRPr/>
            </a:pPr>
            <a:r>
              <a:rPr lang="ja-JP" altLang="en-US" sz="1175" b="1" kern="0" dirty="0">
                <a:solidFill>
                  <a:srgbClr val="404040"/>
                </a:solidFill>
                <a:latin typeface="Meiryo UI" panose="020B0604030504040204" pitchFamily="50" charset="-128"/>
                <a:ea typeface="Meiryo UI" panose="020B0604030504040204" pitchFamily="50" charset="-128"/>
              </a:rPr>
              <a:t>認定医療情報</a:t>
            </a:r>
            <a:r>
              <a:rPr lang="ja-JP" altLang="en-US" sz="1175" b="1" kern="0" dirty="0">
                <a:latin typeface="Meiryo UI" panose="020B0604030504040204" pitchFamily="50" charset="-128"/>
                <a:ea typeface="Meiryo UI" panose="020B0604030504040204" pitchFamily="50" charset="-128"/>
              </a:rPr>
              <a:t>等取</a:t>
            </a:r>
            <a:r>
              <a:rPr lang="ja-JP" altLang="en-US" sz="1175" b="1" kern="0" dirty="0">
                <a:solidFill>
                  <a:srgbClr val="404040"/>
                </a:solidFill>
                <a:latin typeface="Meiryo UI" panose="020B0604030504040204" pitchFamily="50" charset="-128"/>
                <a:ea typeface="Meiryo UI" panose="020B0604030504040204" pitchFamily="50" charset="-128"/>
              </a:rPr>
              <a:t>扱受託事業者</a:t>
            </a:r>
          </a:p>
        </p:txBody>
      </p:sp>
      <p:cxnSp>
        <p:nvCxnSpPr>
          <p:cNvPr id="304" name="直線コネクタ 303">
            <a:extLst>
              <a:ext uri="{FF2B5EF4-FFF2-40B4-BE49-F238E27FC236}">
                <a16:creationId xmlns:a16="http://schemas.microsoft.com/office/drawing/2014/main" id="{0AD76375-0BB2-C577-BE02-9EA92225FFCC}"/>
              </a:ext>
            </a:extLst>
          </p:cNvPr>
          <p:cNvCxnSpPr>
            <a:cxnSpLocks/>
          </p:cNvCxnSpPr>
          <p:nvPr/>
        </p:nvCxnSpPr>
        <p:spPr>
          <a:xfrm flipV="1">
            <a:off x="691418" y="2248235"/>
            <a:ext cx="8812312" cy="0"/>
          </a:xfrm>
          <a:prstGeom prst="line">
            <a:avLst/>
          </a:prstGeom>
          <a:noFill/>
          <a:ln w="9525" cap="flat" cmpd="sng" algn="ctr">
            <a:solidFill>
              <a:srgbClr val="404040"/>
            </a:solidFill>
            <a:prstDash val="solid"/>
          </a:ln>
          <a:effectLst/>
        </p:spPr>
      </p:cxnSp>
      <p:sp>
        <p:nvSpPr>
          <p:cNvPr id="305" name="正方形/長方形 304">
            <a:extLst>
              <a:ext uri="{FF2B5EF4-FFF2-40B4-BE49-F238E27FC236}">
                <a16:creationId xmlns:a16="http://schemas.microsoft.com/office/drawing/2014/main" id="{DE6B5DAB-94F7-918E-B233-763EF5F1542F}"/>
              </a:ext>
            </a:extLst>
          </p:cNvPr>
          <p:cNvSpPr/>
          <p:nvPr/>
        </p:nvSpPr>
        <p:spPr>
          <a:xfrm>
            <a:off x="8599206" y="1602735"/>
            <a:ext cx="970138" cy="634533"/>
          </a:xfrm>
          <a:prstGeom prst="rect">
            <a:avLst/>
          </a:prstGeom>
        </p:spPr>
        <p:txBody>
          <a:bodyPr wrap="none" anchor="b">
            <a:spAutoFit/>
          </a:bodyPr>
          <a:lstStyle/>
          <a:p>
            <a:pPr algn="ctr" defTabSz="895327">
              <a:defRPr/>
            </a:pPr>
            <a:r>
              <a:rPr lang="ja-JP" altLang="en-US" sz="881" kern="0" dirty="0">
                <a:solidFill>
                  <a:srgbClr val="404040"/>
                </a:solidFill>
                <a:latin typeface="Meiryo UI" panose="020B0604030504040204" pitchFamily="50" charset="-128"/>
                <a:ea typeface="Meiryo UI" panose="020B0604030504040204" pitchFamily="50" charset="-128"/>
              </a:rPr>
              <a:t>利活用者</a:t>
            </a:r>
            <a:endParaRPr lang="en-US" altLang="ja-JP" sz="881" kern="0" dirty="0">
              <a:solidFill>
                <a:srgbClr val="404040"/>
              </a:solidFill>
              <a:latin typeface="Meiryo UI" panose="020B0604030504040204" pitchFamily="50" charset="-128"/>
              <a:ea typeface="Meiryo UI" panose="020B0604030504040204" pitchFamily="50" charset="-128"/>
            </a:endParaRPr>
          </a:p>
          <a:p>
            <a:pPr algn="ctr" defTabSz="895327">
              <a:defRPr/>
            </a:pPr>
            <a:r>
              <a:rPr lang="ja-JP" altLang="en-US" sz="881" kern="0" dirty="0">
                <a:solidFill>
                  <a:srgbClr val="404040"/>
                </a:solidFill>
                <a:latin typeface="Meiryo UI" panose="020B0604030504040204" pitchFamily="50" charset="-128"/>
                <a:ea typeface="Meiryo UI" panose="020B0604030504040204" pitchFamily="50" charset="-128"/>
              </a:rPr>
              <a:t>（匿名加工医療</a:t>
            </a:r>
            <a:endParaRPr lang="en-US" altLang="ja-JP" sz="881" kern="0" dirty="0">
              <a:solidFill>
                <a:srgbClr val="404040"/>
              </a:solidFill>
              <a:latin typeface="Meiryo UI" panose="020B0604030504040204" pitchFamily="50" charset="-128"/>
              <a:ea typeface="Meiryo UI" panose="020B0604030504040204" pitchFamily="50" charset="-128"/>
            </a:endParaRPr>
          </a:p>
          <a:p>
            <a:pPr algn="ctr" defTabSz="895327">
              <a:defRPr/>
            </a:pPr>
            <a:r>
              <a:rPr lang="ja-JP" altLang="en-US" sz="881" kern="0" dirty="0">
                <a:solidFill>
                  <a:srgbClr val="404040"/>
                </a:solidFill>
                <a:latin typeface="Meiryo UI" panose="020B0604030504040204" pitchFamily="50" charset="-128"/>
                <a:ea typeface="Meiryo UI" panose="020B0604030504040204" pitchFamily="50" charset="-128"/>
              </a:rPr>
              <a:t>情報取扱</a:t>
            </a:r>
            <a:endParaRPr lang="en-US" altLang="ja-JP" sz="881" kern="0" dirty="0">
              <a:solidFill>
                <a:srgbClr val="404040"/>
              </a:solidFill>
              <a:latin typeface="Meiryo UI" panose="020B0604030504040204" pitchFamily="50" charset="-128"/>
              <a:ea typeface="Meiryo UI" panose="020B0604030504040204" pitchFamily="50" charset="-128"/>
            </a:endParaRPr>
          </a:p>
          <a:p>
            <a:pPr algn="ctr" defTabSz="895327">
              <a:defRPr/>
            </a:pPr>
            <a:r>
              <a:rPr lang="ja-JP" altLang="en-US" sz="881" kern="0" dirty="0">
                <a:solidFill>
                  <a:srgbClr val="404040"/>
                </a:solidFill>
                <a:latin typeface="Meiryo UI" panose="020B0604030504040204" pitchFamily="50" charset="-128"/>
                <a:ea typeface="Meiryo UI" panose="020B0604030504040204" pitchFamily="50" charset="-128"/>
              </a:rPr>
              <a:t>事業者）</a:t>
            </a:r>
          </a:p>
        </p:txBody>
      </p:sp>
      <p:sp>
        <p:nvSpPr>
          <p:cNvPr id="306" name="正方形/長方形 305">
            <a:extLst>
              <a:ext uri="{FF2B5EF4-FFF2-40B4-BE49-F238E27FC236}">
                <a16:creationId xmlns:a16="http://schemas.microsoft.com/office/drawing/2014/main" id="{BF16A264-8E36-11FD-B103-F68C345277A8}"/>
              </a:ext>
            </a:extLst>
          </p:cNvPr>
          <p:cNvSpPr/>
          <p:nvPr/>
        </p:nvSpPr>
        <p:spPr>
          <a:xfrm>
            <a:off x="6035042" y="1600812"/>
            <a:ext cx="2671740" cy="273152"/>
          </a:xfrm>
          <a:prstGeom prst="rect">
            <a:avLst/>
          </a:prstGeom>
        </p:spPr>
        <p:txBody>
          <a:bodyPr wrap="square" anchor="b">
            <a:spAutoFit/>
          </a:bodyPr>
          <a:lstStyle/>
          <a:p>
            <a:pPr algn="ctr" defTabSz="895327">
              <a:defRPr/>
            </a:pPr>
            <a:r>
              <a:rPr lang="zh-TW" altLang="en-US" sz="1175" b="1" kern="0" dirty="0">
                <a:solidFill>
                  <a:srgbClr val="404040"/>
                </a:solidFill>
                <a:latin typeface="Meiryo UI" panose="020B0604030504040204" pitchFamily="50" charset="-128"/>
                <a:ea typeface="Meiryo UI" panose="020B0604030504040204" pitchFamily="50" charset="-128"/>
              </a:rPr>
              <a:t>認定匿名加工医療情報作成事業者</a:t>
            </a:r>
            <a:endParaRPr lang="en-US" altLang="zh-TW" sz="1175" b="1" kern="0" dirty="0">
              <a:solidFill>
                <a:srgbClr val="404040"/>
              </a:solidFill>
              <a:latin typeface="Meiryo UI" panose="020B0604030504040204" pitchFamily="50" charset="-128"/>
              <a:ea typeface="Meiryo UI" panose="020B0604030504040204" pitchFamily="50" charset="-128"/>
            </a:endParaRPr>
          </a:p>
        </p:txBody>
      </p:sp>
      <p:sp>
        <p:nvSpPr>
          <p:cNvPr id="309" name="正方形/長方形 308">
            <a:extLst>
              <a:ext uri="{FF2B5EF4-FFF2-40B4-BE49-F238E27FC236}">
                <a16:creationId xmlns:a16="http://schemas.microsoft.com/office/drawing/2014/main" id="{24ABB7E3-1DE1-4D89-9E93-72AB3E86FDF5}"/>
              </a:ext>
            </a:extLst>
          </p:cNvPr>
          <p:cNvSpPr/>
          <p:nvPr/>
        </p:nvSpPr>
        <p:spPr>
          <a:xfrm>
            <a:off x="2734892" y="4467982"/>
            <a:ext cx="2531391" cy="312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533" tIns="44767" rIns="89533" bIns="44767" numCol="1" spcCol="0" rtlCol="0" fromWordArt="0" anchor="ctr" anchorCtr="0" forceAA="0" compatLnSpc="1">
            <a:prstTxWarp prst="textNoShape">
              <a:avLst/>
            </a:prstTxWarp>
            <a:noAutofit/>
          </a:bodyPr>
          <a:lstStyle/>
          <a:p>
            <a:pPr algn="ctr"/>
            <a:r>
              <a:rPr lang="ja-JP" altLang="en-US" sz="1371" b="1" u="sng" kern="100" dirty="0">
                <a:solidFill>
                  <a:srgbClr val="1F497D"/>
                </a:solidFill>
                <a:latin typeface="Meiryo UI" panose="020B0604030504040204" pitchFamily="50" charset="-128"/>
                <a:ea typeface="Meiryo UI" panose="020B0604030504040204" pitchFamily="50" charset="-128"/>
                <a:cs typeface="Times New Roman"/>
              </a:rPr>
              <a:t>医療情報取扱事業</a:t>
            </a:r>
            <a:endParaRPr lang="ja-JP" altLang="en-US" sz="1567" b="1" u="sng" kern="100" dirty="0">
              <a:solidFill>
                <a:srgbClr val="1F497D"/>
              </a:solidFill>
              <a:latin typeface="Meiryo UI" panose="020B0604030504040204" pitchFamily="50" charset="-128"/>
              <a:ea typeface="Meiryo UI" panose="020B0604030504040204" pitchFamily="50" charset="-128"/>
              <a:cs typeface="Times New Roman"/>
            </a:endParaRPr>
          </a:p>
        </p:txBody>
      </p:sp>
      <p:sp>
        <p:nvSpPr>
          <p:cNvPr id="310" name="正方形/長方形 309">
            <a:extLst>
              <a:ext uri="{FF2B5EF4-FFF2-40B4-BE49-F238E27FC236}">
                <a16:creationId xmlns:a16="http://schemas.microsoft.com/office/drawing/2014/main" id="{E8C58E0D-5BA9-CC31-36E4-367936C388B6}"/>
              </a:ext>
            </a:extLst>
          </p:cNvPr>
          <p:cNvSpPr/>
          <p:nvPr/>
        </p:nvSpPr>
        <p:spPr>
          <a:xfrm>
            <a:off x="6344041" y="4447268"/>
            <a:ext cx="2531391" cy="312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533" tIns="44767" rIns="89533" bIns="44767" numCol="1" spcCol="0" rtlCol="0" fromWordArt="0" anchor="ctr" anchorCtr="0" forceAA="0" compatLnSpc="1">
            <a:prstTxWarp prst="textNoShape">
              <a:avLst/>
            </a:prstTxWarp>
            <a:noAutofit/>
          </a:bodyPr>
          <a:lstStyle/>
          <a:p>
            <a:pPr algn="ctr"/>
            <a:r>
              <a:rPr lang="ja-JP" altLang="en-US" sz="1371" b="1" u="sng" kern="100" dirty="0">
                <a:solidFill>
                  <a:srgbClr val="E36C0A"/>
                </a:solidFill>
                <a:latin typeface="Meiryo UI" panose="020B0604030504040204" pitchFamily="50" charset="-128"/>
                <a:ea typeface="Meiryo UI" panose="020B0604030504040204" pitchFamily="50" charset="-128"/>
                <a:cs typeface="Times New Roman" panose="02020603050405020304" pitchFamily="18" charset="0"/>
              </a:rPr>
              <a:t>次世代医療基盤法認定事業</a:t>
            </a:r>
            <a:endParaRPr lang="ja-JP" altLang="en-US" sz="1567" kern="1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311" name="正方形/長方形 310">
            <a:extLst>
              <a:ext uri="{FF2B5EF4-FFF2-40B4-BE49-F238E27FC236}">
                <a16:creationId xmlns:a16="http://schemas.microsoft.com/office/drawing/2014/main" id="{9D7D52ED-8D6C-6D25-86B9-C7417A2DEBB0}"/>
              </a:ext>
            </a:extLst>
          </p:cNvPr>
          <p:cNvSpPr/>
          <p:nvPr/>
        </p:nvSpPr>
        <p:spPr>
          <a:xfrm>
            <a:off x="691419" y="1600456"/>
            <a:ext cx="1100078" cy="303288"/>
          </a:xfrm>
          <a:prstGeom prst="rect">
            <a:avLst/>
          </a:prstGeom>
        </p:spPr>
        <p:txBody>
          <a:bodyPr wrap="square" anchor="b">
            <a:spAutoFit/>
          </a:bodyPr>
          <a:lstStyle/>
          <a:p>
            <a:pPr algn="ctr" defTabSz="895327">
              <a:defRPr/>
            </a:pPr>
            <a:r>
              <a:rPr lang="ja-JP" altLang="en-US" sz="1371" kern="0" dirty="0">
                <a:solidFill>
                  <a:srgbClr val="404040"/>
                </a:solidFill>
                <a:latin typeface="Meiryo UI" panose="020B0604030504040204" pitchFamily="50" charset="-128"/>
                <a:ea typeface="Meiryo UI" panose="020B0604030504040204" pitchFamily="50" charset="-128"/>
              </a:rPr>
              <a:t>ＬＤＩ</a:t>
            </a:r>
            <a:endParaRPr lang="en-US" altLang="zh-TW" sz="1371" kern="0" dirty="0">
              <a:solidFill>
                <a:srgbClr val="404040"/>
              </a:solidFill>
              <a:latin typeface="Meiryo UI" panose="020B0604030504040204" pitchFamily="50" charset="-128"/>
              <a:ea typeface="Meiryo UI" panose="020B0604030504040204" pitchFamily="50" charset="-128"/>
            </a:endParaRPr>
          </a:p>
        </p:txBody>
      </p:sp>
      <p:cxnSp>
        <p:nvCxnSpPr>
          <p:cNvPr id="312" name="直線コネクタ 311">
            <a:extLst>
              <a:ext uri="{FF2B5EF4-FFF2-40B4-BE49-F238E27FC236}">
                <a16:creationId xmlns:a16="http://schemas.microsoft.com/office/drawing/2014/main" id="{8519246A-F479-4E10-F049-0C2C4B95AC49}"/>
              </a:ext>
            </a:extLst>
          </p:cNvPr>
          <p:cNvCxnSpPr>
            <a:cxnSpLocks/>
          </p:cNvCxnSpPr>
          <p:nvPr/>
        </p:nvCxnSpPr>
        <p:spPr>
          <a:xfrm>
            <a:off x="691420" y="1901799"/>
            <a:ext cx="8036828" cy="0"/>
          </a:xfrm>
          <a:prstGeom prst="line">
            <a:avLst/>
          </a:prstGeom>
          <a:noFill/>
          <a:ln w="9525" cap="flat" cmpd="sng" algn="ctr">
            <a:solidFill>
              <a:srgbClr val="404040"/>
            </a:solidFill>
            <a:prstDash val="solid"/>
          </a:ln>
          <a:effectLst/>
        </p:spPr>
      </p:cxnSp>
      <p:sp>
        <p:nvSpPr>
          <p:cNvPr id="313" name="正方形/長方形 312">
            <a:extLst>
              <a:ext uri="{FF2B5EF4-FFF2-40B4-BE49-F238E27FC236}">
                <a16:creationId xmlns:a16="http://schemas.microsoft.com/office/drawing/2014/main" id="{B2D57176-B72B-C374-9270-ADE394ED94DC}"/>
              </a:ext>
            </a:extLst>
          </p:cNvPr>
          <p:cNvSpPr/>
          <p:nvPr/>
        </p:nvSpPr>
        <p:spPr>
          <a:xfrm>
            <a:off x="645819" y="1924255"/>
            <a:ext cx="1217037" cy="303288"/>
          </a:xfrm>
          <a:prstGeom prst="rect">
            <a:avLst/>
          </a:prstGeom>
        </p:spPr>
        <p:txBody>
          <a:bodyPr wrap="square" anchor="b">
            <a:spAutoFit/>
          </a:bodyPr>
          <a:lstStyle/>
          <a:p>
            <a:pPr algn="ctr" defTabSz="895327">
              <a:defRPr/>
            </a:pPr>
            <a:r>
              <a:rPr lang="en-US" altLang="ja-JP" sz="1371" kern="0" dirty="0">
                <a:solidFill>
                  <a:srgbClr val="404040"/>
                </a:solidFill>
                <a:latin typeface="Meiryo UI" panose="020B0604030504040204" pitchFamily="50" charset="-128"/>
                <a:ea typeface="Meiryo UI" panose="020B0604030504040204" pitchFamily="50" charset="-128"/>
              </a:rPr>
              <a:t>NTT</a:t>
            </a:r>
            <a:r>
              <a:rPr lang="ja-JP" altLang="en-US" sz="1371" kern="0" dirty="0">
                <a:solidFill>
                  <a:srgbClr val="404040"/>
                </a:solidFill>
                <a:latin typeface="Meiryo UI" panose="020B0604030504040204" pitchFamily="50" charset="-128"/>
                <a:ea typeface="Meiryo UI" panose="020B0604030504040204" pitchFamily="50" charset="-128"/>
              </a:rPr>
              <a:t>データ</a:t>
            </a:r>
          </a:p>
        </p:txBody>
      </p:sp>
      <p:sp>
        <p:nvSpPr>
          <p:cNvPr id="314" name="正方形/長方形 313">
            <a:extLst>
              <a:ext uri="{FF2B5EF4-FFF2-40B4-BE49-F238E27FC236}">
                <a16:creationId xmlns:a16="http://schemas.microsoft.com/office/drawing/2014/main" id="{20083122-2406-6998-0D21-7490B52B915A}"/>
              </a:ext>
            </a:extLst>
          </p:cNvPr>
          <p:cNvSpPr/>
          <p:nvPr/>
        </p:nvSpPr>
        <p:spPr>
          <a:xfrm>
            <a:off x="2859924" y="1605074"/>
            <a:ext cx="2665838" cy="273152"/>
          </a:xfrm>
          <a:prstGeom prst="rect">
            <a:avLst/>
          </a:prstGeom>
        </p:spPr>
        <p:txBody>
          <a:bodyPr wrap="square" anchor="b">
            <a:spAutoFit/>
          </a:bodyPr>
          <a:lstStyle/>
          <a:p>
            <a:pPr algn="ctr" defTabSz="895327">
              <a:defRPr/>
            </a:pPr>
            <a:r>
              <a:rPr lang="ja-JP" altLang="en-US" sz="1175" b="1" kern="0" dirty="0">
                <a:solidFill>
                  <a:srgbClr val="404040"/>
                </a:solidFill>
                <a:latin typeface="Meiryo UI" panose="020B0604030504040204" pitchFamily="50" charset="-128"/>
                <a:ea typeface="Meiryo UI" panose="020B0604030504040204" pitchFamily="50" charset="-128"/>
              </a:rPr>
              <a:t>医療情報取扱</a:t>
            </a:r>
            <a:r>
              <a:rPr lang="zh-TW" altLang="en-US" sz="1175" b="1" kern="0">
                <a:solidFill>
                  <a:srgbClr val="404040"/>
                </a:solidFill>
                <a:latin typeface="Meiryo UI" panose="020B0604030504040204" pitchFamily="50" charset="-128"/>
                <a:ea typeface="Meiryo UI" panose="020B0604030504040204" pitchFamily="50" charset="-128"/>
              </a:rPr>
              <a:t>事業</a:t>
            </a:r>
            <a:r>
              <a:rPr lang="ja-JP" altLang="en-US" sz="1175" b="1" kern="0" dirty="0">
                <a:solidFill>
                  <a:srgbClr val="404040"/>
                </a:solidFill>
                <a:latin typeface="Meiryo UI" panose="020B0604030504040204" pitchFamily="50" charset="-128"/>
                <a:ea typeface="Meiryo UI" panose="020B0604030504040204" pitchFamily="50" charset="-128"/>
              </a:rPr>
              <a:t>受託者</a:t>
            </a:r>
            <a:endParaRPr lang="en-US" altLang="zh-TW" sz="1175" b="1" kern="0" dirty="0">
              <a:solidFill>
                <a:srgbClr val="404040"/>
              </a:solidFill>
              <a:latin typeface="Meiryo UI" panose="020B0604030504040204" pitchFamily="50" charset="-128"/>
              <a:ea typeface="Meiryo UI" panose="020B0604030504040204" pitchFamily="50" charset="-128"/>
            </a:endParaRPr>
          </a:p>
        </p:txBody>
      </p:sp>
      <p:sp>
        <p:nvSpPr>
          <p:cNvPr id="315" name="正方形/長方形 314">
            <a:extLst>
              <a:ext uri="{FF2B5EF4-FFF2-40B4-BE49-F238E27FC236}">
                <a16:creationId xmlns:a16="http://schemas.microsoft.com/office/drawing/2014/main" id="{903F8A6A-BB64-0148-9541-BD01E0364C6C}"/>
              </a:ext>
            </a:extLst>
          </p:cNvPr>
          <p:cNvSpPr/>
          <p:nvPr/>
        </p:nvSpPr>
        <p:spPr>
          <a:xfrm>
            <a:off x="2864184" y="1939664"/>
            <a:ext cx="2665838" cy="273152"/>
          </a:xfrm>
          <a:prstGeom prst="rect">
            <a:avLst/>
          </a:prstGeom>
        </p:spPr>
        <p:txBody>
          <a:bodyPr wrap="square" anchor="b">
            <a:spAutoFit/>
          </a:bodyPr>
          <a:lstStyle/>
          <a:p>
            <a:pPr algn="ctr" defTabSz="895327">
              <a:defRPr/>
            </a:pPr>
            <a:r>
              <a:rPr lang="ja-JP" altLang="en-US" sz="1175" b="1" kern="0" dirty="0">
                <a:solidFill>
                  <a:srgbClr val="404040"/>
                </a:solidFill>
                <a:latin typeface="Meiryo UI" panose="020B0604030504040204" pitchFamily="50" charset="-128"/>
                <a:ea typeface="Meiryo UI" panose="020B0604030504040204" pitchFamily="50" charset="-128"/>
              </a:rPr>
              <a:t>医療情報取扱事業受託</a:t>
            </a:r>
            <a:r>
              <a:rPr lang="zh-TW" altLang="en-US" sz="1175" b="1" kern="0">
                <a:solidFill>
                  <a:srgbClr val="404040"/>
                </a:solidFill>
                <a:latin typeface="Meiryo UI" panose="020B0604030504040204" pitchFamily="50" charset="-128"/>
                <a:ea typeface="Meiryo UI" panose="020B0604030504040204" pitchFamily="50" charset="-128"/>
              </a:rPr>
              <a:t>者</a:t>
            </a:r>
            <a:r>
              <a:rPr lang="ja-JP" altLang="en-US" sz="1175" b="1" kern="0" dirty="0">
                <a:solidFill>
                  <a:srgbClr val="404040"/>
                </a:solidFill>
                <a:latin typeface="Meiryo UI" panose="020B0604030504040204" pitchFamily="50" charset="-128"/>
                <a:ea typeface="Meiryo UI" panose="020B0604030504040204" pitchFamily="50" charset="-128"/>
              </a:rPr>
              <a:t>（再受託）</a:t>
            </a:r>
            <a:endParaRPr lang="en-US" altLang="zh-TW" sz="1175" b="1" kern="0" dirty="0">
              <a:solidFill>
                <a:srgbClr val="404040"/>
              </a:solidFill>
              <a:latin typeface="Meiryo UI" panose="020B0604030504040204" pitchFamily="50" charset="-128"/>
              <a:ea typeface="Meiryo UI" panose="020B0604030504040204" pitchFamily="50" charset="-128"/>
            </a:endParaRPr>
          </a:p>
        </p:txBody>
      </p:sp>
      <p:cxnSp>
        <p:nvCxnSpPr>
          <p:cNvPr id="316" name="直線コネクタ 315">
            <a:extLst>
              <a:ext uri="{FF2B5EF4-FFF2-40B4-BE49-F238E27FC236}">
                <a16:creationId xmlns:a16="http://schemas.microsoft.com/office/drawing/2014/main" id="{A0B80AC5-7BB7-2454-A677-53AA78521634}"/>
              </a:ext>
            </a:extLst>
          </p:cNvPr>
          <p:cNvCxnSpPr>
            <a:cxnSpLocks/>
          </p:cNvCxnSpPr>
          <p:nvPr/>
        </p:nvCxnSpPr>
        <p:spPr>
          <a:xfrm>
            <a:off x="691420" y="1573511"/>
            <a:ext cx="8036828" cy="0"/>
          </a:xfrm>
          <a:prstGeom prst="line">
            <a:avLst/>
          </a:prstGeom>
          <a:noFill/>
          <a:ln w="9525" cap="flat" cmpd="sng" algn="ctr">
            <a:solidFill>
              <a:srgbClr val="404040"/>
            </a:solidFill>
            <a:prstDash val="solid"/>
          </a:ln>
          <a:effectLst/>
        </p:spPr>
      </p:cxnSp>
      <p:cxnSp>
        <p:nvCxnSpPr>
          <p:cNvPr id="317" name="直線コネクタ 316">
            <a:extLst>
              <a:ext uri="{FF2B5EF4-FFF2-40B4-BE49-F238E27FC236}">
                <a16:creationId xmlns:a16="http://schemas.microsoft.com/office/drawing/2014/main" id="{CA9AD07B-D71A-A1F6-8824-32CAD70AD7E7}"/>
              </a:ext>
            </a:extLst>
          </p:cNvPr>
          <p:cNvCxnSpPr>
            <a:cxnSpLocks/>
          </p:cNvCxnSpPr>
          <p:nvPr/>
        </p:nvCxnSpPr>
        <p:spPr>
          <a:xfrm>
            <a:off x="696765" y="1580642"/>
            <a:ext cx="0" cy="669736"/>
          </a:xfrm>
          <a:prstGeom prst="line">
            <a:avLst/>
          </a:prstGeom>
          <a:noFill/>
          <a:ln w="9525" cap="flat" cmpd="sng" algn="ctr">
            <a:solidFill>
              <a:srgbClr val="C2CEE6">
                <a:lumMod val="50000"/>
              </a:srgbClr>
            </a:solidFill>
            <a:prstDash val="solid"/>
          </a:ln>
          <a:effectLst/>
        </p:spPr>
      </p:cxnSp>
      <p:sp>
        <p:nvSpPr>
          <p:cNvPr id="318" name="正方形/長方形 317">
            <a:extLst>
              <a:ext uri="{FF2B5EF4-FFF2-40B4-BE49-F238E27FC236}">
                <a16:creationId xmlns:a16="http://schemas.microsoft.com/office/drawing/2014/main" id="{ECEAAEBA-F6E9-9883-EFB6-4D011C2ABFD0}"/>
              </a:ext>
            </a:extLst>
          </p:cNvPr>
          <p:cNvSpPr/>
          <p:nvPr/>
        </p:nvSpPr>
        <p:spPr>
          <a:xfrm>
            <a:off x="1808142" y="1570912"/>
            <a:ext cx="7709226" cy="288521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328" name="角丸四角形 195">
            <a:extLst>
              <a:ext uri="{FF2B5EF4-FFF2-40B4-BE49-F238E27FC236}">
                <a16:creationId xmlns:a16="http://schemas.microsoft.com/office/drawing/2014/main" id="{97AA81C0-4E12-6587-DB27-8B50CF99DABF}"/>
              </a:ext>
            </a:extLst>
          </p:cNvPr>
          <p:cNvSpPr/>
          <p:nvPr/>
        </p:nvSpPr>
        <p:spPr>
          <a:xfrm>
            <a:off x="778154" y="2289026"/>
            <a:ext cx="890591"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089" b="1" kern="0" dirty="0">
                <a:solidFill>
                  <a:srgbClr val="4D4D4D"/>
                </a:solidFill>
                <a:latin typeface="Segoe UI" panose="020B0502040204020203" pitchFamily="34" charset="0"/>
                <a:ea typeface="Meiryo UI" panose="020B0604030504040204" pitchFamily="50" charset="-128"/>
                <a:cs typeface="Meiryo UI" panose="020B0604030504040204" pitchFamily="50" charset="-128"/>
              </a:rPr>
              <a:t>JMNA</a:t>
            </a:r>
          </a:p>
          <a:p>
            <a:pPr algn="ctr" defTabSz="895327">
              <a:defRPr/>
            </a:pPr>
            <a:r>
              <a:rPr lang="ja-JP" altLang="en-US" sz="1089" b="1" kern="0" dirty="0">
                <a:solidFill>
                  <a:srgbClr val="4D4D4D"/>
                </a:solidFill>
                <a:latin typeface="Segoe UI" panose="020B0502040204020203" pitchFamily="34" charset="0"/>
                <a:ea typeface="Meiryo UI" panose="020B0604030504040204" pitchFamily="50" charset="-128"/>
                <a:cs typeface="Meiryo UI" panose="020B0604030504040204" pitchFamily="50" charset="-128"/>
              </a:rPr>
              <a:t>（一次利用）</a:t>
            </a:r>
          </a:p>
        </p:txBody>
      </p:sp>
      <p:sp>
        <p:nvSpPr>
          <p:cNvPr id="329" name="テキスト ボックス 328">
            <a:extLst>
              <a:ext uri="{FF2B5EF4-FFF2-40B4-BE49-F238E27FC236}">
                <a16:creationId xmlns:a16="http://schemas.microsoft.com/office/drawing/2014/main" id="{611B7F3D-64B5-A828-E0BD-0D07DB6987BF}"/>
              </a:ext>
            </a:extLst>
          </p:cNvPr>
          <p:cNvSpPr txBox="1"/>
          <p:nvPr/>
        </p:nvSpPr>
        <p:spPr>
          <a:xfrm>
            <a:off x="1896515" y="2470943"/>
            <a:ext cx="684917"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取込</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30" name="直線矢印コネクタ 329">
            <a:extLst>
              <a:ext uri="{FF2B5EF4-FFF2-40B4-BE49-F238E27FC236}">
                <a16:creationId xmlns:a16="http://schemas.microsoft.com/office/drawing/2014/main" id="{C4EA4F27-01EA-2EF7-07C5-FB0C19B0384A}"/>
              </a:ext>
            </a:extLst>
          </p:cNvPr>
          <p:cNvCxnSpPr>
            <a:cxnSpLocks/>
            <a:stCxn id="333" idx="3"/>
            <a:endCxn id="346" idx="1"/>
          </p:cNvCxnSpPr>
          <p:nvPr/>
        </p:nvCxnSpPr>
        <p:spPr>
          <a:xfrm>
            <a:off x="3486264" y="2662642"/>
            <a:ext cx="201451" cy="0"/>
          </a:xfrm>
          <a:prstGeom prst="straightConnector1">
            <a:avLst/>
          </a:prstGeom>
          <a:noFill/>
          <a:ln w="12700" cap="flat" cmpd="sng" algn="ctr">
            <a:solidFill>
              <a:schemeClr val="accent4">
                <a:lumMod val="75000"/>
              </a:schemeClr>
            </a:solidFill>
            <a:prstDash val="solid"/>
            <a:tailEnd type="arrow" w="lg" len="med"/>
          </a:ln>
          <a:effectLst/>
        </p:spPr>
      </p:cxnSp>
      <p:sp>
        <p:nvSpPr>
          <p:cNvPr id="331" name="テキスト ボックス 330">
            <a:extLst>
              <a:ext uri="{FF2B5EF4-FFF2-40B4-BE49-F238E27FC236}">
                <a16:creationId xmlns:a16="http://schemas.microsoft.com/office/drawing/2014/main" id="{86906C39-64CB-C301-B4AB-F6170ABDEAE9}"/>
              </a:ext>
            </a:extLst>
          </p:cNvPr>
          <p:cNvSpPr txBox="1"/>
          <p:nvPr/>
        </p:nvSpPr>
        <p:spPr>
          <a:xfrm>
            <a:off x="4529675" y="2468771"/>
            <a:ext cx="584955"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953" dirty="0">
                <a:solidFill>
                  <a:srgbClr val="FFFFFF"/>
                </a:solidFill>
                <a:latin typeface="Segoe UI" panose="020B0502040204020203" pitchFamily="34" charset="0"/>
                <a:ea typeface="Meiryo UI" panose="020B0604030504040204" pitchFamily="50" charset="-128"/>
                <a:cs typeface="Meiryo UI" panose="020B0604030504040204" pitchFamily="50" charset="-128"/>
              </a:rPr>
              <a:t>オプトアウト</a:t>
            </a:r>
          </a:p>
          <a:p>
            <a:pPr algn="ctr" defTabSz="895327"/>
            <a:r>
              <a:rPr lang="ja-JP" altLang="en-US" sz="953" dirty="0">
                <a:solidFill>
                  <a:srgbClr val="FFFFFF"/>
                </a:solidFill>
                <a:latin typeface="Segoe UI" panose="020B0502040204020203" pitchFamily="34" charset="0"/>
                <a:ea typeface="Meiryo UI" panose="020B0604030504040204" pitchFamily="50" charset="-128"/>
                <a:cs typeface="Meiryo UI" panose="020B0604030504040204" pitchFamily="50" charset="-128"/>
              </a:rPr>
              <a:t>削除</a:t>
            </a:r>
            <a:endParaRPr lang="en-US" altLang="ja-JP" sz="953"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32" name="直線矢印コネクタ 331">
            <a:extLst>
              <a:ext uri="{FF2B5EF4-FFF2-40B4-BE49-F238E27FC236}">
                <a16:creationId xmlns:a16="http://schemas.microsoft.com/office/drawing/2014/main" id="{0398D6CC-9648-8730-CA0D-F1CF8172ADDC}"/>
              </a:ext>
            </a:extLst>
          </p:cNvPr>
          <p:cNvCxnSpPr>
            <a:cxnSpLocks/>
            <a:stCxn id="329" idx="3"/>
            <a:endCxn id="333" idx="1"/>
          </p:cNvCxnSpPr>
          <p:nvPr/>
        </p:nvCxnSpPr>
        <p:spPr>
          <a:xfrm flipV="1">
            <a:off x="2581432" y="2662642"/>
            <a:ext cx="201451" cy="2172"/>
          </a:xfrm>
          <a:prstGeom prst="straightConnector1">
            <a:avLst/>
          </a:prstGeom>
          <a:noFill/>
          <a:ln w="12700" cap="flat" cmpd="sng" algn="ctr">
            <a:solidFill>
              <a:schemeClr val="accent4">
                <a:lumMod val="75000"/>
              </a:schemeClr>
            </a:solidFill>
            <a:prstDash val="solid"/>
            <a:tailEnd type="arrow" w="lg" len="med"/>
          </a:ln>
          <a:effectLst/>
        </p:spPr>
      </p:cxnSp>
      <p:sp>
        <p:nvSpPr>
          <p:cNvPr id="333" name="テキスト ボックス 332">
            <a:extLst>
              <a:ext uri="{FF2B5EF4-FFF2-40B4-BE49-F238E27FC236}">
                <a16:creationId xmlns:a16="http://schemas.microsoft.com/office/drawing/2014/main" id="{94945E85-C17E-0AA2-0373-D1C05DAE3885}"/>
              </a:ext>
            </a:extLst>
          </p:cNvPr>
          <p:cNvSpPr txBox="1"/>
          <p:nvPr/>
        </p:nvSpPr>
        <p:spPr>
          <a:xfrm>
            <a:off x="2782883" y="2468771"/>
            <a:ext cx="703381"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蓄積</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pic>
        <p:nvPicPr>
          <p:cNvPr id="334" name="図 333">
            <a:extLst>
              <a:ext uri="{FF2B5EF4-FFF2-40B4-BE49-F238E27FC236}">
                <a16:creationId xmlns:a16="http://schemas.microsoft.com/office/drawing/2014/main" id="{45135AD7-B24C-8FB0-D300-18A11BECD50C}"/>
              </a:ext>
            </a:extLst>
          </p:cNvPr>
          <p:cNvPicPr>
            <a:picLocks noChangeAspect="1"/>
          </p:cNvPicPr>
          <p:nvPr/>
        </p:nvPicPr>
        <p:blipFill>
          <a:blip r:embed="rId2" cstate="screen">
            <a:duotone>
              <a:prstClr val="black"/>
              <a:srgbClr val="0F1C50">
                <a:tint val="45000"/>
                <a:satMod val="400000"/>
              </a:srgbClr>
            </a:duotone>
            <a:extLst>
              <a:ext uri="{28A0092B-C50C-407E-A947-70E740481C1C}">
                <a14:useLocalDpi xmlns:a14="http://schemas.microsoft.com/office/drawing/2010/main"/>
              </a:ext>
            </a:extLst>
          </a:blip>
          <a:stretch>
            <a:fillRect/>
          </a:stretch>
        </p:blipFill>
        <p:spPr>
          <a:xfrm>
            <a:off x="9147955" y="3757253"/>
            <a:ext cx="198201" cy="346850"/>
          </a:xfrm>
          <a:prstGeom prst="rect">
            <a:avLst/>
          </a:prstGeom>
        </p:spPr>
      </p:pic>
      <p:sp>
        <p:nvSpPr>
          <p:cNvPr id="335" name="テキスト ボックス 334">
            <a:extLst>
              <a:ext uri="{FF2B5EF4-FFF2-40B4-BE49-F238E27FC236}">
                <a16:creationId xmlns:a16="http://schemas.microsoft.com/office/drawing/2014/main" id="{2623AAF2-2F52-1D99-4F9F-FA6F90F1BA0E}"/>
              </a:ext>
            </a:extLst>
          </p:cNvPr>
          <p:cNvSpPr txBox="1"/>
          <p:nvPr/>
        </p:nvSpPr>
        <p:spPr>
          <a:xfrm>
            <a:off x="8092866" y="3638087"/>
            <a:ext cx="409004" cy="585182"/>
          </a:xfrm>
          <a:prstGeom prst="rect">
            <a:avLst/>
          </a:prstGeom>
          <a:solidFill>
            <a:srgbClr val="404040">
              <a:lumMod val="20000"/>
              <a:lumOff val="80000"/>
            </a:srgbClr>
          </a:solidFill>
          <a:ln w="19050" cmpd="dbl">
            <a:solidFill>
              <a:srgbClr val="404040"/>
            </a:solidFill>
          </a:ln>
        </p:spPr>
        <p:txBody>
          <a:bodyPr vert="horz" wrap="square" lIns="85070" tIns="42534" rIns="85070" bIns="42534" rtlCol="0" anchor="ctr" anchorCtr="0">
            <a:noAutofit/>
          </a:bodyPr>
          <a:lstStyle/>
          <a:p>
            <a:pPr algn="ctr" defTabSz="895327">
              <a:defRPr/>
            </a:pPr>
            <a:r>
              <a:rPr lang="ja-JP" altLang="en-US"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集計</a:t>
            </a:r>
            <a:endParaRPr lang="en-US" altLang="ja-JP"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defRPr/>
            </a:pPr>
            <a:r>
              <a:rPr lang="ja-JP" altLang="en-US"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a:t>
            </a:r>
            <a:endParaRPr lang="en-US" altLang="ja-JP"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defRPr/>
            </a:pPr>
            <a:r>
              <a:rPr lang="ja-JP" altLang="en-US"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分析</a:t>
            </a:r>
            <a:endParaRPr lang="en-US" altLang="ja-JP" sz="726"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36" name="直線矢印コネクタ 335">
            <a:extLst>
              <a:ext uri="{FF2B5EF4-FFF2-40B4-BE49-F238E27FC236}">
                <a16:creationId xmlns:a16="http://schemas.microsoft.com/office/drawing/2014/main" id="{5EDA0069-0BE4-3334-EFE7-401E553A8FC1}"/>
              </a:ext>
            </a:extLst>
          </p:cNvPr>
          <p:cNvCxnSpPr>
            <a:cxnSpLocks/>
          </p:cNvCxnSpPr>
          <p:nvPr/>
        </p:nvCxnSpPr>
        <p:spPr>
          <a:xfrm>
            <a:off x="1490568" y="2710306"/>
            <a:ext cx="405947" cy="3586"/>
          </a:xfrm>
          <a:prstGeom prst="straightConnector1">
            <a:avLst/>
          </a:prstGeom>
          <a:noFill/>
          <a:ln w="12700" cap="flat" cmpd="sng" algn="ctr">
            <a:solidFill>
              <a:srgbClr val="0F1C50"/>
            </a:solidFill>
            <a:prstDash val="sysDash"/>
            <a:tailEnd type="triangle" w="med" len="med"/>
          </a:ln>
          <a:effectLst/>
        </p:spPr>
      </p:cxnSp>
      <p:cxnSp>
        <p:nvCxnSpPr>
          <p:cNvPr id="337" name="直線コネクタ 336">
            <a:extLst>
              <a:ext uri="{FF2B5EF4-FFF2-40B4-BE49-F238E27FC236}">
                <a16:creationId xmlns:a16="http://schemas.microsoft.com/office/drawing/2014/main" id="{B7174030-2AB1-1FE1-05EC-192DB333ED0F}"/>
              </a:ext>
            </a:extLst>
          </p:cNvPr>
          <p:cNvCxnSpPr>
            <a:cxnSpLocks/>
          </p:cNvCxnSpPr>
          <p:nvPr/>
        </p:nvCxnSpPr>
        <p:spPr>
          <a:xfrm flipV="1">
            <a:off x="691418" y="2248235"/>
            <a:ext cx="8812312" cy="0"/>
          </a:xfrm>
          <a:prstGeom prst="line">
            <a:avLst/>
          </a:prstGeom>
          <a:noFill/>
          <a:ln w="9525" cap="flat" cmpd="sng" algn="ctr">
            <a:solidFill>
              <a:srgbClr val="404040"/>
            </a:solidFill>
            <a:prstDash val="solid"/>
          </a:ln>
          <a:effectLst/>
        </p:spPr>
      </p:cxnSp>
      <p:cxnSp>
        <p:nvCxnSpPr>
          <p:cNvPr id="338" name="直線矢印コネクタ 337">
            <a:extLst>
              <a:ext uri="{FF2B5EF4-FFF2-40B4-BE49-F238E27FC236}">
                <a16:creationId xmlns:a16="http://schemas.microsoft.com/office/drawing/2014/main" id="{CE45A385-F362-3B64-C4AB-0929E3267E55}"/>
              </a:ext>
            </a:extLst>
          </p:cNvPr>
          <p:cNvCxnSpPr>
            <a:stCxn id="334" idx="1"/>
            <a:endCxn id="335" idx="3"/>
          </p:cNvCxnSpPr>
          <p:nvPr/>
        </p:nvCxnSpPr>
        <p:spPr>
          <a:xfrm flipH="1">
            <a:off x="8501870" y="3930678"/>
            <a:ext cx="646085" cy="0"/>
          </a:xfrm>
          <a:prstGeom prst="straightConnector1">
            <a:avLst/>
          </a:prstGeom>
          <a:noFill/>
          <a:ln w="19050" cap="flat" cmpd="sng" algn="ctr">
            <a:solidFill>
              <a:srgbClr val="C2CEE6">
                <a:lumMod val="50000"/>
              </a:srgbClr>
            </a:solidFill>
            <a:prstDash val="solid"/>
            <a:headEnd type="arrow" w="sm" len="sm"/>
            <a:tailEnd type="none" w="sm" len="sm"/>
          </a:ln>
          <a:effectLst/>
        </p:spPr>
      </p:cxnSp>
      <p:sp>
        <p:nvSpPr>
          <p:cNvPr id="339" name="メモ 247">
            <a:extLst>
              <a:ext uri="{FF2B5EF4-FFF2-40B4-BE49-F238E27FC236}">
                <a16:creationId xmlns:a16="http://schemas.microsoft.com/office/drawing/2014/main" id="{9CE2AF8C-F9A6-11EF-E6F9-E13FC8D1822C}"/>
              </a:ext>
            </a:extLst>
          </p:cNvPr>
          <p:cNvSpPr/>
          <p:nvPr/>
        </p:nvSpPr>
        <p:spPr>
          <a:xfrm>
            <a:off x="8757020" y="3784203"/>
            <a:ext cx="292950" cy="292950"/>
          </a:xfrm>
          <a:prstGeom prst="foldedCorner">
            <a:avLst/>
          </a:prstGeom>
          <a:solidFill>
            <a:srgbClr val="E6B600">
              <a:lumMod val="10000"/>
              <a:lumOff val="90000"/>
            </a:srgbClr>
          </a:solidFill>
          <a:ln w="6350" cap="flat" cmpd="sng" algn="ctr">
            <a:solidFill>
              <a:srgbClr val="E6B600">
                <a:shade val="95000"/>
                <a:satMod val="105000"/>
              </a:srgbClr>
            </a:solidFill>
            <a:prstDash val="solid"/>
          </a:ln>
          <a:effectLst/>
        </p:spPr>
        <p:txBody>
          <a:bodyPr wrap="none" rtlCol="0" anchor="ctr"/>
          <a:lstStyle>
            <a:defPPr>
              <a:defRPr lang="en-US"/>
            </a:defPPr>
            <a:lvl1pPr marL="0" algn="l" defTabSz="497521" rtl="0" eaLnBrk="1" latinLnBrk="0" hangingPunct="1">
              <a:defRPr sz="2000" kern="1200">
                <a:solidFill>
                  <a:schemeClr val="dk1"/>
                </a:solidFill>
                <a:latin typeface="+mn-lt"/>
                <a:ea typeface="+mn-ea"/>
                <a:cs typeface="+mn-cs"/>
              </a:defRPr>
            </a:lvl1pPr>
            <a:lvl2pPr marL="497521" algn="l" defTabSz="497521" rtl="0" eaLnBrk="1" latinLnBrk="0" hangingPunct="1">
              <a:defRPr sz="2000" kern="1200">
                <a:solidFill>
                  <a:schemeClr val="dk1"/>
                </a:solidFill>
                <a:latin typeface="+mn-lt"/>
                <a:ea typeface="+mn-ea"/>
                <a:cs typeface="+mn-cs"/>
              </a:defRPr>
            </a:lvl2pPr>
            <a:lvl3pPr marL="995044" algn="l" defTabSz="497521" rtl="0" eaLnBrk="1" latinLnBrk="0" hangingPunct="1">
              <a:defRPr sz="2000" kern="1200">
                <a:solidFill>
                  <a:schemeClr val="dk1"/>
                </a:solidFill>
                <a:latin typeface="+mn-lt"/>
                <a:ea typeface="+mn-ea"/>
                <a:cs typeface="+mn-cs"/>
              </a:defRPr>
            </a:lvl3pPr>
            <a:lvl4pPr marL="1492564" algn="l" defTabSz="497521" rtl="0" eaLnBrk="1" latinLnBrk="0" hangingPunct="1">
              <a:defRPr sz="2000" kern="1200">
                <a:solidFill>
                  <a:schemeClr val="dk1"/>
                </a:solidFill>
                <a:latin typeface="+mn-lt"/>
                <a:ea typeface="+mn-ea"/>
                <a:cs typeface="+mn-cs"/>
              </a:defRPr>
            </a:lvl4pPr>
            <a:lvl5pPr marL="1990086" algn="l" defTabSz="497521" rtl="0" eaLnBrk="1" latinLnBrk="0" hangingPunct="1">
              <a:defRPr sz="2000" kern="1200">
                <a:solidFill>
                  <a:schemeClr val="dk1"/>
                </a:solidFill>
                <a:latin typeface="+mn-lt"/>
                <a:ea typeface="+mn-ea"/>
                <a:cs typeface="+mn-cs"/>
              </a:defRPr>
            </a:lvl5pPr>
            <a:lvl6pPr marL="2487609" algn="l" defTabSz="497521" rtl="0" eaLnBrk="1" latinLnBrk="0" hangingPunct="1">
              <a:defRPr sz="2000" kern="1200">
                <a:solidFill>
                  <a:schemeClr val="dk1"/>
                </a:solidFill>
                <a:latin typeface="+mn-lt"/>
                <a:ea typeface="+mn-ea"/>
                <a:cs typeface="+mn-cs"/>
              </a:defRPr>
            </a:lvl6pPr>
            <a:lvl7pPr marL="2985131" algn="l" defTabSz="497521" rtl="0" eaLnBrk="1" latinLnBrk="0" hangingPunct="1">
              <a:defRPr sz="2000" kern="1200">
                <a:solidFill>
                  <a:schemeClr val="dk1"/>
                </a:solidFill>
                <a:latin typeface="+mn-lt"/>
                <a:ea typeface="+mn-ea"/>
                <a:cs typeface="+mn-cs"/>
              </a:defRPr>
            </a:lvl7pPr>
            <a:lvl8pPr marL="3482650" algn="l" defTabSz="497521" rtl="0" eaLnBrk="1" latinLnBrk="0" hangingPunct="1">
              <a:defRPr sz="2000" kern="1200">
                <a:solidFill>
                  <a:schemeClr val="dk1"/>
                </a:solidFill>
                <a:latin typeface="+mn-lt"/>
                <a:ea typeface="+mn-ea"/>
                <a:cs typeface="+mn-cs"/>
              </a:defRPr>
            </a:lvl8pPr>
            <a:lvl9pPr marL="3980174" algn="l" defTabSz="497521" rtl="0" eaLnBrk="1" latinLnBrk="0" hangingPunct="1">
              <a:defRPr sz="2000" kern="1200">
                <a:solidFill>
                  <a:schemeClr val="dk1"/>
                </a:solidFill>
                <a:latin typeface="+mn-lt"/>
                <a:ea typeface="+mn-ea"/>
                <a:cs typeface="+mn-cs"/>
              </a:defRPr>
            </a:lvl9pPr>
          </a:lstStyle>
          <a:p>
            <a:pPr algn="ctr" defTabSz="487143">
              <a:defRPr/>
            </a:pPr>
            <a:r>
              <a:rPr lang="ja-JP" altLang="en-US" sz="726" dirty="0">
                <a:solidFill>
                  <a:srgbClr val="404040"/>
                </a:solidFill>
                <a:latin typeface="Segoe UI" panose="020B0502040204020203" pitchFamily="34" charset="0"/>
                <a:ea typeface="Meiryo UI" panose="020B0604030504040204" pitchFamily="50" charset="-128"/>
                <a:cs typeface="Meiryo UI" panose="020B0604030504040204" pitchFamily="50" charset="-128"/>
              </a:rPr>
              <a:t>分析</a:t>
            </a:r>
            <a:endParaRPr lang="en-US" altLang="ja-JP" sz="726"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487143">
              <a:defRPr/>
            </a:pPr>
            <a:r>
              <a:rPr lang="ja-JP" altLang="en-US" sz="726" dirty="0">
                <a:solidFill>
                  <a:srgbClr val="404040"/>
                </a:solidFill>
                <a:latin typeface="Segoe UI" panose="020B0502040204020203" pitchFamily="34" charset="0"/>
                <a:ea typeface="Meiryo UI" panose="020B0604030504040204" pitchFamily="50" charset="-128"/>
                <a:cs typeface="Meiryo UI" panose="020B0604030504040204" pitchFamily="50" charset="-128"/>
              </a:rPr>
              <a:t>結果</a:t>
            </a:r>
          </a:p>
        </p:txBody>
      </p:sp>
      <p:sp>
        <p:nvSpPr>
          <p:cNvPr id="340" name="フローチャート: 磁気ディスク 339">
            <a:extLst>
              <a:ext uri="{FF2B5EF4-FFF2-40B4-BE49-F238E27FC236}">
                <a16:creationId xmlns:a16="http://schemas.microsoft.com/office/drawing/2014/main" id="{5BF04D5B-37F9-ABFE-660B-70860F7D9604}"/>
              </a:ext>
            </a:extLst>
          </p:cNvPr>
          <p:cNvSpPr/>
          <p:nvPr/>
        </p:nvSpPr>
        <p:spPr>
          <a:xfrm>
            <a:off x="1979675" y="3654565"/>
            <a:ext cx="509794" cy="552226"/>
          </a:xfrm>
          <a:prstGeom prst="flowChartMagneticDisk">
            <a:avLst/>
          </a:prstGeom>
          <a:solidFill>
            <a:srgbClr val="FFFFFF">
              <a:lumMod val="85000"/>
            </a:srgbClr>
          </a:solidFill>
          <a:ln w="9525" cap="flat" cmpd="sng" algn="ctr">
            <a:solidFill>
              <a:srgbClr val="FFFFFF">
                <a:lumMod val="50000"/>
              </a:srgbClr>
            </a:solidFill>
            <a:prstDash val="solid"/>
          </a:ln>
          <a:effectLst/>
        </p:spPr>
        <p:txBody>
          <a:bodyPr rot="0" spcFirstLastPara="0" vertOverflow="overflow" horzOverflow="overflow" vert="horz" wrap="none" lIns="87666" tIns="34514" rIns="87666" bIns="43833" numCol="1" spcCol="0" rtlCol="0" fromWordArt="0" anchor="t" anchorCtr="0" forceAA="0" compatLnSpc="1">
            <a:prstTxWarp prst="textNoShape">
              <a:avLst/>
            </a:prstTxWarp>
            <a:noAutofit/>
          </a:bodyPr>
          <a:lstStyle/>
          <a:p>
            <a:pPr algn="ctr" defTabSz="895327">
              <a:lnSpc>
                <a:spcPct val="90000"/>
              </a:lnSpc>
              <a:defRPr/>
            </a:pPr>
            <a:r>
              <a:rPr lang="en-US" altLang="ja-JP" sz="1089"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NAS</a:t>
            </a:r>
            <a:endParaRPr lang="ja-JP" altLang="en-US" sz="1089"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41" name="直線矢印コネクタ 340">
            <a:extLst>
              <a:ext uri="{FF2B5EF4-FFF2-40B4-BE49-F238E27FC236}">
                <a16:creationId xmlns:a16="http://schemas.microsoft.com/office/drawing/2014/main" id="{93BB8590-D585-6A15-6247-08A039493ED1}"/>
              </a:ext>
            </a:extLst>
          </p:cNvPr>
          <p:cNvCxnSpPr>
            <a:stCxn id="329" idx="2"/>
            <a:endCxn id="340" idx="1"/>
          </p:cNvCxnSpPr>
          <p:nvPr/>
        </p:nvCxnSpPr>
        <p:spPr>
          <a:xfrm flipH="1">
            <a:off x="2234572" y="2858684"/>
            <a:ext cx="4402" cy="795881"/>
          </a:xfrm>
          <a:prstGeom prst="straightConnector1">
            <a:avLst/>
          </a:prstGeom>
          <a:noFill/>
          <a:ln w="12700" cap="flat" cmpd="sng" algn="ctr">
            <a:solidFill>
              <a:srgbClr val="0F1C50"/>
            </a:solidFill>
            <a:prstDash val="sysDash"/>
            <a:tailEnd type="triangle" w="med" len="med"/>
          </a:ln>
          <a:effectLst/>
        </p:spPr>
      </p:cxnSp>
      <p:cxnSp>
        <p:nvCxnSpPr>
          <p:cNvPr id="342" name="直線矢印コネクタ 341">
            <a:extLst>
              <a:ext uri="{FF2B5EF4-FFF2-40B4-BE49-F238E27FC236}">
                <a16:creationId xmlns:a16="http://schemas.microsoft.com/office/drawing/2014/main" id="{DAC26DA1-12DE-A96A-5406-E4CA60263F31}"/>
              </a:ext>
            </a:extLst>
          </p:cNvPr>
          <p:cNvCxnSpPr>
            <a:stCxn id="376" idx="4"/>
            <a:endCxn id="335" idx="1"/>
          </p:cNvCxnSpPr>
          <p:nvPr/>
        </p:nvCxnSpPr>
        <p:spPr>
          <a:xfrm>
            <a:off x="7183762" y="3930678"/>
            <a:ext cx="909104" cy="0"/>
          </a:xfrm>
          <a:prstGeom prst="straightConnector1">
            <a:avLst/>
          </a:prstGeom>
          <a:noFill/>
          <a:ln w="12700" cap="flat" cmpd="sng" algn="ctr">
            <a:solidFill>
              <a:srgbClr val="0F1C50"/>
            </a:solidFill>
            <a:prstDash val="sysDash"/>
            <a:headEnd type="triangle"/>
            <a:tailEnd type="triangle" w="med" len="med"/>
          </a:ln>
          <a:effectLst/>
        </p:spPr>
      </p:cxnSp>
      <p:sp>
        <p:nvSpPr>
          <p:cNvPr id="343" name="フローチャート: データ 342">
            <a:extLst>
              <a:ext uri="{FF2B5EF4-FFF2-40B4-BE49-F238E27FC236}">
                <a16:creationId xmlns:a16="http://schemas.microsoft.com/office/drawing/2014/main" id="{9D3B97C1-04D4-0DD4-7AD0-DC27D90184A2}"/>
              </a:ext>
            </a:extLst>
          </p:cNvPr>
          <p:cNvSpPr/>
          <p:nvPr/>
        </p:nvSpPr>
        <p:spPr>
          <a:xfrm>
            <a:off x="851907" y="2704799"/>
            <a:ext cx="463412" cy="39500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rtlCol="0" anchor="t" anchorCtr="0"/>
          <a:lstStyle/>
          <a:p>
            <a:pPr algn="ctr"/>
            <a:r>
              <a:rPr lang="en-US" altLang="ja-JP" sz="816" dirty="0">
                <a:latin typeface="游ゴシック" panose="020B0400000000000000" pitchFamily="50" charset="-128"/>
                <a:ea typeface="游ゴシック" panose="020B0400000000000000" pitchFamily="50" charset="-128"/>
              </a:rPr>
              <a:t>DPC</a:t>
            </a:r>
            <a:endParaRPr lang="ja-JP" altLang="en-US" sz="816" dirty="0">
              <a:latin typeface="游ゴシック" panose="020B0400000000000000" pitchFamily="50" charset="-128"/>
              <a:ea typeface="游ゴシック" panose="020B0400000000000000" pitchFamily="50" charset="-128"/>
            </a:endParaRPr>
          </a:p>
        </p:txBody>
      </p:sp>
      <p:sp>
        <p:nvSpPr>
          <p:cNvPr id="344" name="フローチャート: データ 343">
            <a:extLst>
              <a:ext uri="{FF2B5EF4-FFF2-40B4-BE49-F238E27FC236}">
                <a16:creationId xmlns:a16="http://schemas.microsoft.com/office/drawing/2014/main" id="{5FE858EE-8B6B-9098-6C8E-52037EBCB086}"/>
              </a:ext>
            </a:extLst>
          </p:cNvPr>
          <p:cNvSpPr/>
          <p:nvPr/>
        </p:nvSpPr>
        <p:spPr>
          <a:xfrm>
            <a:off x="971699" y="2857254"/>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t" anchorCtr="0"/>
          <a:lstStyle/>
          <a:p>
            <a:pPr algn="ctr"/>
            <a:r>
              <a:rPr lang="ja-JP" altLang="en-US" sz="816" dirty="0">
                <a:latin typeface="游ゴシック" panose="020B0400000000000000" pitchFamily="50" charset="-128"/>
                <a:ea typeface="游ゴシック" panose="020B0400000000000000" pitchFamily="50" charset="-128"/>
              </a:rPr>
              <a:t>レセ</a:t>
            </a:r>
          </a:p>
        </p:txBody>
      </p:sp>
      <p:sp>
        <p:nvSpPr>
          <p:cNvPr id="345" name="フローチャート: データ 344">
            <a:extLst>
              <a:ext uri="{FF2B5EF4-FFF2-40B4-BE49-F238E27FC236}">
                <a16:creationId xmlns:a16="http://schemas.microsoft.com/office/drawing/2014/main" id="{B83498F7-F98C-445D-B5A7-237A3C82218C}"/>
              </a:ext>
            </a:extLst>
          </p:cNvPr>
          <p:cNvSpPr/>
          <p:nvPr/>
        </p:nvSpPr>
        <p:spPr>
          <a:xfrm>
            <a:off x="1071087" y="3015823"/>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sz="816" dirty="0">
                <a:latin typeface="游ゴシック" panose="020B0400000000000000" pitchFamily="50" charset="-128"/>
                <a:ea typeface="游ゴシック" panose="020B0400000000000000" pitchFamily="50" charset="-128"/>
              </a:rPr>
              <a:t>MML</a:t>
            </a:r>
            <a:endParaRPr lang="ja-JP" altLang="en-US" sz="816" dirty="0">
              <a:latin typeface="游ゴシック" panose="020B0400000000000000" pitchFamily="50" charset="-128"/>
              <a:ea typeface="游ゴシック" panose="020B0400000000000000" pitchFamily="50" charset="-128"/>
            </a:endParaRPr>
          </a:p>
        </p:txBody>
      </p:sp>
      <p:sp>
        <p:nvSpPr>
          <p:cNvPr id="346" name="テキスト ボックス 345">
            <a:extLst>
              <a:ext uri="{FF2B5EF4-FFF2-40B4-BE49-F238E27FC236}">
                <a16:creationId xmlns:a16="http://schemas.microsoft.com/office/drawing/2014/main" id="{82BA6D3B-4D17-CB9A-9BF7-67289BFC62C9}"/>
              </a:ext>
            </a:extLst>
          </p:cNvPr>
          <p:cNvSpPr txBox="1"/>
          <p:nvPr/>
        </p:nvSpPr>
        <p:spPr>
          <a:xfrm>
            <a:off x="3687715" y="2468771"/>
            <a:ext cx="640509"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紐付</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sp>
        <p:nvSpPr>
          <p:cNvPr id="347" name="テキスト ボックス 346">
            <a:extLst>
              <a:ext uri="{FF2B5EF4-FFF2-40B4-BE49-F238E27FC236}">
                <a16:creationId xmlns:a16="http://schemas.microsoft.com/office/drawing/2014/main" id="{FF3747A2-E2AA-C77A-CA98-B4FDD9B447B9}"/>
              </a:ext>
            </a:extLst>
          </p:cNvPr>
          <p:cNvSpPr txBox="1"/>
          <p:nvPr/>
        </p:nvSpPr>
        <p:spPr>
          <a:xfrm>
            <a:off x="5316082" y="2461589"/>
            <a:ext cx="562690"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仕訳</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48" name="直線矢印コネクタ 347">
            <a:extLst>
              <a:ext uri="{FF2B5EF4-FFF2-40B4-BE49-F238E27FC236}">
                <a16:creationId xmlns:a16="http://schemas.microsoft.com/office/drawing/2014/main" id="{7B460A86-9918-EEC7-010E-BE984FBA8412}"/>
              </a:ext>
            </a:extLst>
          </p:cNvPr>
          <p:cNvCxnSpPr>
            <a:cxnSpLocks/>
            <a:stCxn id="346" idx="3"/>
            <a:endCxn id="331" idx="1"/>
          </p:cNvCxnSpPr>
          <p:nvPr/>
        </p:nvCxnSpPr>
        <p:spPr>
          <a:xfrm>
            <a:off x="4328224" y="2662642"/>
            <a:ext cx="201451" cy="0"/>
          </a:xfrm>
          <a:prstGeom prst="straightConnector1">
            <a:avLst/>
          </a:prstGeom>
          <a:noFill/>
          <a:ln w="12700" cap="flat" cmpd="sng" algn="ctr">
            <a:solidFill>
              <a:schemeClr val="accent4">
                <a:lumMod val="75000"/>
              </a:schemeClr>
            </a:solidFill>
            <a:prstDash val="solid"/>
            <a:tailEnd type="arrow" w="lg" len="med"/>
          </a:ln>
          <a:effectLst/>
        </p:spPr>
      </p:cxnSp>
      <p:cxnSp>
        <p:nvCxnSpPr>
          <p:cNvPr id="349" name="直線矢印コネクタ 348">
            <a:extLst>
              <a:ext uri="{FF2B5EF4-FFF2-40B4-BE49-F238E27FC236}">
                <a16:creationId xmlns:a16="http://schemas.microsoft.com/office/drawing/2014/main" id="{71FFB872-000A-9EDA-3B5B-CB21586A07AF}"/>
              </a:ext>
            </a:extLst>
          </p:cNvPr>
          <p:cNvCxnSpPr>
            <a:cxnSpLocks/>
            <a:stCxn id="333" idx="2"/>
            <a:endCxn id="373" idx="1"/>
          </p:cNvCxnSpPr>
          <p:nvPr/>
        </p:nvCxnSpPr>
        <p:spPr>
          <a:xfrm>
            <a:off x="3134574" y="2856512"/>
            <a:ext cx="451791" cy="792172"/>
          </a:xfrm>
          <a:prstGeom prst="straightConnector1">
            <a:avLst/>
          </a:prstGeom>
          <a:noFill/>
          <a:ln w="12700" cap="flat" cmpd="sng" algn="ctr">
            <a:solidFill>
              <a:srgbClr val="0F1C50"/>
            </a:solidFill>
            <a:prstDash val="sysDash"/>
            <a:tailEnd type="triangle" w="med" len="med"/>
          </a:ln>
          <a:effectLst/>
        </p:spPr>
      </p:cxnSp>
      <p:cxnSp>
        <p:nvCxnSpPr>
          <p:cNvPr id="350" name="直線矢印コネクタ 349">
            <a:extLst>
              <a:ext uri="{FF2B5EF4-FFF2-40B4-BE49-F238E27FC236}">
                <a16:creationId xmlns:a16="http://schemas.microsoft.com/office/drawing/2014/main" id="{3A9FA784-DD2A-2EAD-85D7-BD4EF007DBFF}"/>
              </a:ext>
            </a:extLst>
          </p:cNvPr>
          <p:cNvCxnSpPr>
            <a:cxnSpLocks/>
            <a:stCxn id="346" idx="2"/>
            <a:endCxn id="373" idx="1"/>
          </p:cNvCxnSpPr>
          <p:nvPr/>
        </p:nvCxnSpPr>
        <p:spPr>
          <a:xfrm flipH="1">
            <a:off x="3586365" y="2856512"/>
            <a:ext cx="421605" cy="792172"/>
          </a:xfrm>
          <a:prstGeom prst="straightConnector1">
            <a:avLst/>
          </a:prstGeom>
          <a:noFill/>
          <a:ln w="12700" cap="flat" cmpd="sng" algn="ctr">
            <a:solidFill>
              <a:srgbClr val="0F1C50"/>
            </a:solidFill>
            <a:prstDash val="sysDash"/>
            <a:headEnd type="triangle"/>
            <a:tailEnd type="triangle" w="med" len="med"/>
          </a:ln>
          <a:effectLst/>
        </p:spPr>
      </p:cxnSp>
      <p:cxnSp>
        <p:nvCxnSpPr>
          <p:cNvPr id="351" name="直線矢印コネクタ 350">
            <a:extLst>
              <a:ext uri="{FF2B5EF4-FFF2-40B4-BE49-F238E27FC236}">
                <a16:creationId xmlns:a16="http://schemas.microsoft.com/office/drawing/2014/main" id="{CFD3C90C-3EAA-CDBF-4969-0EB295D99288}"/>
              </a:ext>
            </a:extLst>
          </p:cNvPr>
          <p:cNvCxnSpPr>
            <a:cxnSpLocks/>
            <a:stCxn id="347" idx="2"/>
            <a:endCxn id="354" idx="1"/>
          </p:cNvCxnSpPr>
          <p:nvPr/>
        </p:nvCxnSpPr>
        <p:spPr>
          <a:xfrm flipH="1">
            <a:off x="4875026" y="2849330"/>
            <a:ext cx="722401" cy="788757"/>
          </a:xfrm>
          <a:prstGeom prst="straightConnector1">
            <a:avLst/>
          </a:prstGeom>
          <a:noFill/>
          <a:ln w="12700" cap="flat" cmpd="sng" algn="ctr">
            <a:solidFill>
              <a:srgbClr val="0F1C50"/>
            </a:solidFill>
            <a:prstDash val="sysDash"/>
            <a:headEnd type="triangle"/>
            <a:tailEnd type="triangle" w="med" len="med"/>
          </a:ln>
          <a:effectLst/>
        </p:spPr>
      </p:cxnSp>
      <p:cxnSp>
        <p:nvCxnSpPr>
          <p:cNvPr id="352" name="直線矢印コネクタ 351">
            <a:extLst>
              <a:ext uri="{FF2B5EF4-FFF2-40B4-BE49-F238E27FC236}">
                <a16:creationId xmlns:a16="http://schemas.microsoft.com/office/drawing/2014/main" id="{CA6F4000-FD79-442B-BF6D-F32A6C073BED}"/>
              </a:ext>
            </a:extLst>
          </p:cNvPr>
          <p:cNvCxnSpPr>
            <a:cxnSpLocks/>
            <a:stCxn id="347" idx="2"/>
            <a:endCxn id="373" idx="1"/>
          </p:cNvCxnSpPr>
          <p:nvPr/>
        </p:nvCxnSpPr>
        <p:spPr>
          <a:xfrm flipH="1">
            <a:off x="3586365" y="2849330"/>
            <a:ext cx="2011062" cy="799354"/>
          </a:xfrm>
          <a:prstGeom prst="straightConnector1">
            <a:avLst/>
          </a:prstGeom>
          <a:noFill/>
          <a:ln w="12700" cap="flat" cmpd="sng" algn="ctr">
            <a:solidFill>
              <a:srgbClr val="0F1C50"/>
            </a:solidFill>
            <a:prstDash val="sysDash"/>
            <a:headEnd type="triangle"/>
            <a:tailEnd type="triangle" w="med" len="med"/>
          </a:ln>
          <a:effectLst/>
        </p:spPr>
      </p:cxnSp>
      <p:cxnSp>
        <p:nvCxnSpPr>
          <p:cNvPr id="353" name="直線矢印コネクタ 352">
            <a:extLst>
              <a:ext uri="{FF2B5EF4-FFF2-40B4-BE49-F238E27FC236}">
                <a16:creationId xmlns:a16="http://schemas.microsoft.com/office/drawing/2014/main" id="{F812CDA8-6351-5C68-8E26-8ECA56B02685}"/>
              </a:ext>
            </a:extLst>
          </p:cNvPr>
          <p:cNvCxnSpPr>
            <a:cxnSpLocks/>
            <a:stCxn id="347" idx="3"/>
            <a:endCxn id="364" idx="1"/>
          </p:cNvCxnSpPr>
          <p:nvPr/>
        </p:nvCxnSpPr>
        <p:spPr>
          <a:xfrm>
            <a:off x="5878772" y="2655460"/>
            <a:ext cx="290954" cy="9468"/>
          </a:xfrm>
          <a:prstGeom prst="straightConnector1">
            <a:avLst/>
          </a:prstGeom>
          <a:noFill/>
          <a:ln w="12700" cap="flat" cmpd="sng" algn="ctr">
            <a:solidFill>
              <a:schemeClr val="accent4">
                <a:lumMod val="75000"/>
              </a:schemeClr>
            </a:solidFill>
            <a:prstDash val="solid"/>
            <a:tailEnd type="arrow" w="lg" len="med"/>
          </a:ln>
          <a:effectLst/>
        </p:spPr>
      </p:cxnSp>
      <p:sp>
        <p:nvSpPr>
          <p:cNvPr id="354" name="フローチャート: 磁気ディスク 353">
            <a:extLst>
              <a:ext uri="{FF2B5EF4-FFF2-40B4-BE49-F238E27FC236}">
                <a16:creationId xmlns:a16="http://schemas.microsoft.com/office/drawing/2014/main" id="{736A2D30-A7FD-2DAA-5BDB-B6AD233C5C65}"/>
              </a:ext>
            </a:extLst>
          </p:cNvPr>
          <p:cNvSpPr/>
          <p:nvPr/>
        </p:nvSpPr>
        <p:spPr>
          <a:xfrm>
            <a:off x="4572310" y="3638087"/>
            <a:ext cx="605431" cy="563988"/>
          </a:xfrm>
          <a:prstGeom prst="flowChartMagneticDisk">
            <a:avLst/>
          </a:prstGeom>
          <a:solidFill>
            <a:srgbClr val="FFFFFF">
              <a:lumMod val="85000"/>
            </a:srgbClr>
          </a:solidFill>
          <a:ln w="9525" cap="flat" cmpd="sng" algn="ctr">
            <a:solidFill>
              <a:srgbClr val="FFFFFF">
                <a:lumMod val="50000"/>
              </a:srgbClr>
            </a:solidFill>
            <a:prstDash val="solid"/>
          </a:ln>
          <a:effectLst/>
        </p:spPr>
        <p:txBody>
          <a:bodyPr rot="0" spcFirstLastPara="0" vertOverflow="overflow" horzOverflow="overflow" vert="horz" wrap="none" lIns="89533" tIns="35249" rIns="89533" bIns="44767" numCol="1" spcCol="0" rtlCol="0" fromWordArt="0" anchor="t" anchorCtr="0" forceAA="0" compatLnSpc="1">
            <a:prstTxWarp prst="textNoShape">
              <a:avLst/>
            </a:prstTxWarp>
            <a:noAutofit/>
          </a:bodyPr>
          <a:lstStyle/>
          <a:p>
            <a:pPr algn="ctr" defTabSz="895327">
              <a:lnSpc>
                <a:spcPct val="90000"/>
              </a:lnSpc>
              <a:defRPr/>
            </a:pPr>
            <a:r>
              <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取扱不可</a:t>
            </a:r>
            <a:endPar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lnSpc>
                <a:spcPct val="90000"/>
              </a:lnSpc>
              <a:defRPr/>
            </a:pPr>
            <a:r>
              <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DB</a:t>
            </a:r>
            <a:endPar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55" name="直線矢印コネクタ 354">
            <a:extLst>
              <a:ext uri="{FF2B5EF4-FFF2-40B4-BE49-F238E27FC236}">
                <a16:creationId xmlns:a16="http://schemas.microsoft.com/office/drawing/2014/main" id="{6419D1AD-00D7-3920-FA00-84E849A0CD1B}"/>
              </a:ext>
            </a:extLst>
          </p:cNvPr>
          <p:cNvCxnSpPr>
            <a:cxnSpLocks/>
            <a:stCxn id="373" idx="1"/>
            <a:endCxn id="331" idx="2"/>
          </p:cNvCxnSpPr>
          <p:nvPr/>
        </p:nvCxnSpPr>
        <p:spPr>
          <a:xfrm flipV="1">
            <a:off x="3586365" y="2856512"/>
            <a:ext cx="1235788" cy="792172"/>
          </a:xfrm>
          <a:prstGeom prst="straightConnector1">
            <a:avLst/>
          </a:prstGeom>
          <a:noFill/>
          <a:ln w="12700" cap="flat" cmpd="sng" algn="ctr">
            <a:solidFill>
              <a:srgbClr val="0F1C50"/>
            </a:solidFill>
            <a:prstDash val="sysDash"/>
            <a:headEnd type="triangle"/>
            <a:tailEnd type="triangle" w="med" len="med"/>
          </a:ln>
          <a:effectLst/>
        </p:spPr>
      </p:cxnSp>
      <p:sp>
        <p:nvSpPr>
          <p:cNvPr id="356" name="角丸四角形 72">
            <a:extLst>
              <a:ext uri="{FF2B5EF4-FFF2-40B4-BE49-F238E27FC236}">
                <a16:creationId xmlns:a16="http://schemas.microsoft.com/office/drawing/2014/main" id="{85306A88-F4BF-55F0-2264-1AD249B5BB3B}"/>
              </a:ext>
            </a:extLst>
          </p:cNvPr>
          <p:cNvSpPr/>
          <p:nvPr/>
        </p:nvSpPr>
        <p:spPr>
          <a:xfrm>
            <a:off x="767871" y="3623975"/>
            <a:ext cx="892655" cy="816578"/>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17625" rtlCol="0" anchor="t" anchorCtr="0"/>
          <a:lstStyle/>
          <a:p>
            <a:pPr algn="ctr" defTabSz="895327">
              <a:defRPr/>
            </a:pPr>
            <a:r>
              <a:rPr lang="ja-JP" altLang="en-US" sz="998" b="1" kern="0" dirty="0">
                <a:latin typeface="Segoe UI" panose="020B0502040204020203" pitchFamily="34" charset="0"/>
                <a:ea typeface="Meiryo UI" panose="020B0604030504040204" pitchFamily="50" charset="-128"/>
                <a:cs typeface="Meiryo UI" panose="020B0604030504040204" pitchFamily="50" charset="-128"/>
              </a:rPr>
              <a:t>医療情報</a:t>
            </a:r>
            <a:endParaRPr lang="en-US" altLang="ja-JP" sz="998" b="1" kern="0" dirty="0">
              <a:latin typeface="Segoe UI" panose="020B0502040204020203" pitchFamily="34" charset="0"/>
              <a:ea typeface="Meiryo UI" panose="020B0604030504040204" pitchFamily="50" charset="-128"/>
              <a:cs typeface="Meiryo UI" panose="020B0604030504040204" pitchFamily="50" charset="-128"/>
            </a:endParaRPr>
          </a:p>
          <a:p>
            <a:pPr algn="ctr" defTabSz="895327">
              <a:defRPr/>
            </a:pPr>
            <a:r>
              <a:rPr lang="ja-JP" altLang="en-US" sz="998" b="1" kern="0" dirty="0">
                <a:latin typeface="Segoe UI" panose="020B0502040204020203" pitchFamily="34" charset="0"/>
                <a:ea typeface="Meiryo UI" panose="020B0604030504040204" pitchFamily="50" charset="-128"/>
                <a:cs typeface="Meiryo UI" panose="020B0604030504040204" pitchFamily="50" charset="-128"/>
              </a:rPr>
              <a:t>取扱事業者</a:t>
            </a:r>
            <a:endParaRPr lang="en-US" altLang="ja-JP" sz="998" b="1" kern="0" dirty="0">
              <a:latin typeface="Segoe UI" panose="020B0502040204020203" pitchFamily="34" charset="0"/>
              <a:ea typeface="Meiryo UI" panose="020B0604030504040204" pitchFamily="50" charset="-128"/>
              <a:cs typeface="Meiryo UI" panose="020B0604030504040204" pitchFamily="50" charset="-128"/>
            </a:endParaRPr>
          </a:p>
        </p:txBody>
      </p:sp>
      <p:sp>
        <p:nvSpPr>
          <p:cNvPr id="357" name="フローチャート: 磁気ディスク 356">
            <a:extLst>
              <a:ext uri="{FF2B5EF4-FFF2-40B4-BE49-F238E27FC236}">
                <a16:creationId xmlns:a16="http://schemas.microsoft.com/office/drawing/2014/main" id="{3180D8DB-8F0D-6A45-7DD1-93829D74A38F}"/>
              </a:ext>
            </a:extLst>
          </p:cNvPr>
          <p:cNvSpPr/>
          <p:nvPr/>
        </p:nvSpPr>
        <p:spPr>
          <a:xfrm>
            <a:off x="921758" y="3967511"/>
            <a:ext cx="679998" cy="431356"/>
          </a:xfrm>
          <a:prstGeom prst="flowChartMagneticDisk">
            <a:avLst/>
          </a:prstGeom>
          <a:solidFill>
            <a:srgbClr val="6785C1">
              <a:lumMod val="40000"/>
              <a:lumOff val="60000"/>
            </a:srgbClr>
          </a:solidFill>
          <a:ln w="9525" cap="flat" cmpd="sng" algn="ctr">
            <a:solidFill>
              <a:srgbClr val="404040">
                <a:lumMod val="50000"/>
                <a:lumOff val="50000"/>
              </a:srgbClr>
            </a:solidFill>
            <a:prstDash val="sysDot"/>
          </a:ln>
          <a:effectLst/>
        </p:spPr>
        <p:txBody>
          <a:bodyPr wrap="none" rtlCol="0" anchor="ctr"/>
          <a:lstStyle/>
          <a:p>
            <a:pPr algn="ctr" defTabSz="895327">
              <a:defRPr/>
            </a:pPr>
            <a:r>
              <a:rPr lang="ja-JP" altLang="en-US" sz="953" kern="0" dirty="0">
                <a:solidFill>
                  <a:srgbClr val="4D4D4D"/>
                </a:solidFill>
                <a:latin typeface="Segoe UI" panose="020B0502040204020203" pitchFamily="34" charset="0"/>
                <a:ea typeface="Meiryo UI" panose="020B0604030504040204" pitchFamily="50" charset="-128"/>
                <a:cs typeface="Meiryo UI" panose="020B0604030504040204" pitchFamily="50" charset="-128"/>
              </a:rPr>
              <a:t>電子カルテ</a:t>
            </a:r>
            <a:endParaRPr lang="en-US" altLang="ja-JP" sz="953" kern="0" dirty="0">
              <a:solidFill>
                <a:srgbClr val="4D4D4D"/>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defRPr/>
            </a:pPr>
            <a:r>
              <a:rPr lang="ja-JP" altLang="en-US" sz="953" kern="0" dirty="0">
                <a:solidFill>
                  <a:srgbClr val="4D4D4D"/>
                </a:solidFill>
                <a:latin typeface="Segoe UI" panose="020B0502040204020203" pitchFamily="34" charset="0"/>
                <a:ea typeface="Meiryo UI" panose="020B0604030504040204" pitchFamily="50" charset="-128"/>
                <a:cs typeface="Meiryo UI" panose="020B0604030504040204" pitchFamily="50" charset="-128"/>
              </a:rPr>
              <a:t>医事会計</a:t>
            </a:r>
            <a:endParaRPr lang="en-US" altLang="ja-JP" sz="953" kern="0" dirty="0">
              <a:solidFill>
                <a:srgbClr val="4D4D4D"/>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58" name="直線矢印コネクタ 357">
            <a:extLst>
              <a:ext uri="{FF2B5EF4-FFF2-40B4-BE49-F238E27FC236}">
                <a16:creationId xmlns:a16="http://schemas.microsoft.com/office/drawing/2014/main" id="{3E1BA57E-D585-311F-C668-6C5881DFB678}"/>
              </a:ext>
            </a:extLst>
          </p:cNvPr>
          <p:cNvCxnSpPr>
            <a:stCxn id="357" idx="1"/>
            <a:endCxn id="345" idx="3"/>
          </p:cNvCxnSpPr>
          <p:nvPr/>
        </p:nvCxnSpPr>
        <p:spPr>
          <a:xfrm flipH="1" flipV="1">
            <a:off x="1256453" y="3408461"/>
            <a:ext cx="5304" cy="559049"/>
          </a:xfrm>
          <a:prstGeom prst="straightConnector1">
            <a:avLst/>
          </a:prstGeom>
          <a:noFill/>
          <a:ln w="12700" cap="flat" cmpd="sng" algn="ctr">
            <a:solidFill>
              <a:srgbClr val="0F1C50">
                <a:lumMod val="75000"/>
                <a:lumOff val="25000"/>
              </a:srgbClr>
            </a:solidFill>
            <a:prstDash val="sysDash"/>
            <a:tailEnd type="triangle" w="sm" len="sm"/>
          </a:ln>
          <a:effectLst/>
        </p:spPr>
      </p:cxnSp>
      <p:sp>
        <p:nvSpPr>
          <p:cNvPr id="359" name="テキスト ボックス 358">
            <a:extLst>
              <a:ext uri="{FF2B5EF4-FFF2-40B4-BE49-F238E27FC236}">
                <a16:creationId xmlns:a16="http://schemas.microsoft.com/office/drawing/2014/main" id="{C4A338E3-579D-8BFD-2670-44AFFB01C361}"/>
              </a:ext>
            </a:extLst>
          </p:cNvPr>
          <p:cNvSpPr txBox="1"/>
          <p:nvPr/>
        </p:nvSpPr>
        <p:spPr>
          <a:xfrm>
            <a:off x="6978383" y="2471928"/>
            <a:ext cx="624147"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登録</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60" name="直線矢印コネクタ 359">
            <a:extLst>
              <a:ext uri="{FF2B5EF4-FFF2-40B4-BE49-F238E27FC236}">
                <a16:creationId xmlns:a16="http://schemas.microsoft.com/office/drawing/2014/main" id="{CCE80E20-315A-8668-F3E1-2BEDCAD1B267}"/>
              </a:ext>
            </a:extLst>
          </p:cNvPr>
          <p:cNvCxnSpPr>
            <a:stCxn id="359" idx="2"/>
            <a:endCxn id="376" idx="1"/>
          </p:cNvCxnSpPr>
          <p:nvPr/>
        </p:nvCxnSpPr>
        <p:spPr>
          <a:xfrm flipH="1">
            <a:off x="6848894" y="2859669"/>
            <a:ext cx="441563" cy="789015"/>
          </a:xfrm>
          <a:prstGeom prst="straightConnector1">
            <a:avLst/>
          </a:prstGeom>
          <a:noFill/>
          <a:ln w="12700" cap="flat" cmpd="sng" algn="ctr">
            <a:solidFill>
              <a:srgbClr val="0F1C50"/>
            </a:solidFill>
            <a:prstDash val="sysDash"/>
            <a:headEnd type="none"/>
            <a:tailEnd type="triangle" w="med" len="med"/>
          </a:ln>
          <a:effectLst/>
        </p:spPr>
      </p:cxnSp>
      <p:cxnSp>
        <p:nvCxnSpPr>
          <p:cNvPr id="361" name="直線矢印コネクタ 360">
            <a:extLst>
              <a:ext uri="{FF2B5EF4-FFF2-40B4-BE49-F238E27FC236}">
                <a16:creationId xmlns:a16="http://schemas.microsoft.com/office/drawing/2014/main" id="{E401C5E3-ADC0-EE85-3326-EE38F093688D}"/>
              </a:ext>
            </a:extLst>
          </p:cNvPr>
          <p:cNvCxnSpPr>
            <a:cxnSpLocks/>
            <a:stCxn id="331" idx="3"/>
            <a:endCxn id="347" idx="1"/>
          </p:cNvCxnSpPr>
          <p:nvPr/>
        </p:nvCxnSpPr>
        <p:spPr>
          <a:xfrm flipV="1">
            <a:off x="5114630" y="2655460"/>
            <a:ext cx="201452" cy="7182"/>
          </a:xfrm>
          <a:prstGeom prst="straightConnector1">
            <a:avLst/>
          </a:prstGeom>
          <a:noFill/>
          <a:ln w="12700" cap="flat" cmpd="sng" algn="ctr">
            <a:solidFill>
              <a:schemeClr val="accent4">
                <a:lumMod val="75000"/>
              </a:schemeClr>
            </a:solidFill>
            <a:prstDash val="solid"/>
            <a:tailEnd type="arrow" w="lg" len="med"/>
          </a:ln>
          <a:effectLst/>
        </p:spPr>
      </p:cxnSp>
      <p:cxnSp>
        <p:nvCxnSpPr>
          <p:cNvPr id="362" name="直線矢印コネクタ 361">
            <a:extLst>
              <a:ext uri="{FF2B5EF4-FFF2-40B4-BE49-F238E27FC236}">
                <a16:creationId xmlns:a16="http://schemas.microsoft.com/office/drawing/2014/main" id="{3CE8E518-1145-9FEA-3748-B9D94FA8C301}"/>
              </a:ext>
            </a:extLst>
          </p:cNvPr>
          <p:cNvCxnSpPr>
            <a:cxnSpLocks/>
            <a:stCxn id="377" idx="2"/>
            <a:endCxn id="376" idx="4"/>
          </p:cNvCxnSpPr>
          <p:nvPr/>
        </p:nvCxnSpPr>
        <p:spPr>
          <a:xfrm flipH="1">
            <a:off x="7183762" y="2852564"/>
            <a:ext cx="882607" cy="1078114"/>
          </a:xfrm>
          <a:prstGeom prst="straightConnector1">
            <a:avLst/>
          </a:prstGeom>
          <a:noFill/>
          <a:ln w="12700" cap="flat" cmpd="sng" algn="ctr">
            <a:solidFill>
              <a:srgbClr val="0F1C50"/>
            </a:solidFill>
            <a:prstDash val="sysDash"/>
            <a:headEnd type="triangle"/>
            <a:tailEnd type="triangle" w="med" len="med"/>
          </a:ln>
          <a:effectLst/>
        </p:spPr>
      </p:cxnSp>
      <p:sp>
        <p:nvSpPr>
          <p:cNvPr id="363" name="フローチャート: 磁気ディスク 362">
            <a:extLst>
              <a:ext uri="{FF2B5EF4-FFF2-40B4-BE49-F238E27FC236}">
                <a16:creationId xmlns:a16="http://schemas.microsoft.com/office/drawing/2014/main" id="{65A1E33F-D906-1EB2-7243-14911872045B}"/>
              </a:ext>
            </a:extLst>
          </p:cNvPr>
          <p:cNvSpPr/>
          <p:nvPr/>
        </p:nvSpPr>
        <p:spPr>
          <a:xfrm>
            <a:off x="5329067" y="3648684"/>
            <a:ext cx="544839" cy="563988"/>
          </a:xfrm>
          <a:prstGeom prst="flowChartMagneticDisk">
            <a:avLst/>
          </a:prstGeom>
          <a:solidFill>
            <a:schemeClr val="accent5">
              <a:lumMod val="60000"/>
              <a:lumOff val="40000"/>
            </a:schemeClr>
          </a:solidFill>
          <a:ln w="9525" cap="flat" cmpd="sng" algn="ctr">
            <a:solidFill>
              <a:srgbClr val="FFFFFF">
                <a:lumMod val="50000"/>
              </a:srgbClr>
            </a:solidFill>
            <a:prstDash val="solid"/>
          </a:ln>
          <a:effectLst/>
        </p:spPr>
        <p:txBody>
          <a:bodyPr rot="0" spcFirstLastPara="0" vertOverflow="overflow" horzOverflow="overflow" vert="horz" wrap="none" lIns="89533" tIns="35249" rIns="89533" bIns="44767" numCol="1" spcCol="0" rtlCol="0" fromWordArt="0" anchor="t" anchorCtr="0" forceAA="0" compatLnSpc="1">
            <a:prstTxWarp prst="textNoShape">
              <a:avLst/>
            </a:prstTxWarp>
            <a:noAutofit/>
          </a:bodyPr>
          <a:lstStyle/>
          <a:p>
            <a:pPr algn="ctr" defTabSz="895327">
              <a:lnSpc>
                <a:spcPct val="90000"/>
              </a:lnSpc>
              <a:defRPr/>
            </a:pPr>
            <a:r>
              <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取込前</a:t>
            </a:r>
            <a:endPar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lnSpc>
                <a:spcPct val="90000"/>
              </a:lnSpc>
              <a:defRPr/>
            </a:pPr>
            <a:r>
              <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確認</a:t>
            </a:r>
            <a:r>
              <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DB</a:t>
            </a:r>
            <a:endPar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p:txBody>
      </p:sp>
      <p:sp>
        <p:nvSpPr>
          <p:cNvPr id="364" name="テキスト ボックス 363">
            <a:extLst>
              <a:ext uri="{FF2B5EF4-FFF2-40B4-BE49-F238E27FC236}">
                <a16:creationId xmlns:a16="http://schemas.microsoft.com/office/drawing/2014/main" id="{3CB11A8F-C78F-A044-7353-EBEF13200133}"/>
              </a:ext>
            </a:extLst>
          </p:cNvPr>
          <p:cNvSpPr txBox="1"/>
          <p:nvPr/>
        </p:nvSpPr>
        <p:spPr>
          <a:xfrm>
            <a:off x="6169726" y="2471057"/>
            <a:ext cx="562690"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1089" dirty="0">
                <a:solidFill>
                  <a:srgbClr val="FFFFFF"/>
                </a:solidFill>
                <a:latin typeface="Segoe UI" panose="020B0502040204020203" pitchFamily="34" charset="0"/>
                <a:ea typeface="Meiryo UI" panose="020B0604030504040204" pitchFamily="50" charset="-128"/>
                <a:cs typeface="Meiryo UI" panose="020B0604030504040204" pitchFamily="50" charset="-128"/>
              </a:rPr>
              <a:t>確認</a:t>
            </a:r>
            <a:endParaRPr lang="en-US" altLang="ja-JP" sz="1089"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cxnSp>
        <p:nvCxnSpPr>
          <p:cNvPr id="365" name="直線矢印コネクタ 364">
            <a:extLst>
              <a:ext uri="{FF2B5EF4-FFF2-40B4-BE49-F238E27FC236}">
                <a16:creationId xmlns:a16="http://schemas.microsoft.com/office/drawing/2014/main" id="{CF7C83B5-A145-D65C-B13D-515F726DC70C}"/>
              </a:ext>
            </a:extLst>
          </p:cNvPr>
          <p:cNvCxnSpPr>
            <a:cxnSpLocks/>
            <a:stCxn id="347" idx="2"/>
            <a:endCxn id="363" idx="1"/>
          </p:cNvCxnSpPr>
          <p:nvPr/>
        </p:nvCxnSpPr>
        <p:spPr>
          <a:xfrm>
            <a:off x="5597427" y="2849330"/>
            <a:ext cx="4060" cy="799354"/>
          </a:xfrm>
          <a:prstGeom prst="straightConnector1">
            <a:avLst/>
          </a:prstGeom>
          <a:noFill/>
          <a:ln w="12700" cap="flat" cmpd="sng" algn="ctr">
            <a:solidFill>
              <a:srgbClr val="0F1C50"/>
            </a:solidFill>
            <a:prstDash val="sysDash"/>
            <a:headEnd type="triangle"/>
            <a:tailEnd type="triangle" w="med" len="med"/>
          </a:ln>
          <a:effectLst/>
        </p:spPr>
      </p:cxnSp>
      <p:cxnSp>
        <p:nvCxnSpPr>
          <p:cNvPr id="366" name="直線矢印コネクタ 365">
            <a:extLst>
              <a:ext uri="{FF2B5EF4-FFF2-40B4-BE49-F238E27FC236}">
                <a16:creationId xmlns:a16="http://schemas.microsoft.com/office/drawing/2014/main" id="{157BDA70-396A-CB23-D080-67E75CA71150}"/>
              </a:ext>
            </a:extLst>
          </p:cNvPr>
          <p:cNvCxnSpPr>
            <a:cxnSpLocks/>
            <a:stCxn id="364" idx="3"/>
            <a:endCxn id="359" idx="1"/>
          </p:cNvCxnSpPr>
          <p:nvPr/>
        </p:nvCxnSpPr>
        <p:spPr>
          <a:xfrm>
            <a:off x="6732416" y="2664928"/>
            <a:ext cx="245967" cy="871"/>
          </a:xfrm>
          <a:prstGeom prst="straightConnector1">
            <a:avLst/>
          </a:prstGeom>
          <a:noFill/>
          <a:ln w="12700" cap="flat" cmpd="sng" algn="ctr">
            <a:solidFill>
              <a:schemeClr val="accent4">
                <a:lumMod val="75000"/>
              </a:schemeClr>
            </a:solidFill>
            <a:prstDash val="solid"/>
            <a:tailEnd type="arrow" w="lg" len="med"/>
          </a:ln>
          <a:effectLst/>
        </p:spPr>
      </p:cxnSp>
      <p:cxnSp>
        <p:nvCxnSpPr>
          <p:cNvPr id="367" name="直線矢印コネクタ 366">
            <a:extLst>
              <a:ext uri="{FF2B5EF4-FFF2-40B4-BE49-F238E27FC236}">
                <a16:creationId xmlns:a16="http://schemas.microsoft.com/office/drawing/2014/main" id="{E285E0B1-9E1F-5193-FEF9-C3044E45857D}"/>
              </a:ext>
            </a:extLst>
          </p:cNvPr>
          <p:cNvCxnSpPr>
            <a:cxnSpLocks/>
            <a:stCxn id="364" idx="2"/>
            <a:endCxn id="363" idx="1"/>
          </p:cNvCxnSpPr>
          <p:nvPr/>
        </p:nvCxnSpPr>
        <p:spPr>
          <a:xfrm flipH="1">
            <a:off x="5601487" y="2858798"/>
            <a:ext cx="849584" cy="789886"/>
          </a:xfrm>
          <a:prstGeom prst="straightConnector1">
            <a:avLst/>
          </a:prstGeom>
          <a:noFill/>
          <a:ln w="12700" cap="flat" cmpd="sng" algn="ctr">
            <a:solidFill>
              <a:srgbClr val="0F1C50"/>
            </a:solidFill>
            <a:prstDash val="sysDash"/>
            <a:headEnd type="triangle"/>
            <a:tailEnd type="triangle" w="med" len="med"/>
          </a:ln>
          <a:effectLst/>
        </p:spPr>
      </p:cxnSp>
      <p:cxnSp>
        <p:nvCxnSpPr>
          <p:cNvPr id="368" name="直線矢印コネクタ 367">
            <a:extLst>
              <a:ext uri="{FF2B5EF4-FFF2-40B4-BE49-F238E27FC236}">
                <a16:creationId xmlns:a16="http://schemas.microsoft.com/office/drawing/2014/main" id="{9B4F42C0-E412-C93A-DB53-4895DEFDC66D}"/>
              </a:ext>
            </a:extLst>
          </p:cNvPr>
          <p:cNvCxnSpPr>
            <a:cxnSpLocks/>
            <a:stCxn id="363" idx="1"/>
            <a:endCxn id="359" idx="2"/>
          </p:cNvCxnSpPr>
          <p:nvPr/>
        </p:nvCxnSpPr>
        <p:spPr>
          <a:xfrm flipV="1">
            <a:off x="5601487" y="2859669"/>
            <a:ext cx="1688970" cy="789015"/>
          </a:xfrm>
          <a:prstGeom prst="straightConnector1">
            <a:avLst/>
          </a:prstGeom>
          <a:noFill/>
          <a:ln w="12700" cap="flat" cmpd="sng" algn="ctr">
            <a:solidFill>
              <a:srgbClr val="0F1C50"/>
            </a:solidFill>
            <a:prstDash val="sysDash"/>
            <a:headEnd type="triangle"/>
            <a:tailEnd type="triangle" w="med" len="med"/>
          </a:ln>
          <a:effectLst/>
        </p:spPr>
      </p:cxnSp>
      <p:cxnSp>
        <p:nvCxnSpPr>
          <p:cNvPr id="369" name="直線矢印コネクタ 368">
            <a:extLst>
              <a:ext uri="{FF2B5EF4-FFF2-40B4-BE49-F238E27FC236}">
                <a16:creationId xmlns:a16="http://schemas.microsoft.com/office/drawing/2014/main" id="{08C9F562-27BB-4773-596B-FC90E3D677DC}"/>
              </a:ext>
            </a:extLst>
          </p:cNvPr>
          <p:cNvCxnSpPr>
            <a:cxnSpLocks/>
            <a:stCxn id="354" idx="1"/>
            <a:endCxn id="364" idx="2"/>
          </p:cNvCxnSpPr>
          <p:nvPr/>
        </p:nvCxnSpPr>
        <p:spPr>
          <a:xfrm flipV="1">
            <a:off x="4875026" y="2858798"/>
            <a:ext cx="1576045" cy="779289"/>
          </a:xfrm>
          <a:prstGeom prst="straightConnector1">
            <a:avLst/>
          </a:prstGeom>
          <a:noFill/>
          <a:ln w="12700" cap="flat" cmpd="sng" algn="ctr">
            <a:solidFill>
              <a:srgbClr val="0F1C50"/>
            </a:solidFill>
            <a:prstDash val="sysDash"/>
            <a:headEnd type="triangle"/>
            <a:tailEnd type="triangle" w="med" len="med"/>
          </a:ln>
          <a:effectLst/>
        </p:spPr>
      </p:cxnSp>
      <p:cxnSp>
        <p:nvCxnSpPr>
          <p:cNvPr id="370" name="直線矢印コネクタ 369">
            <a:extLst>
              <a:ext uri="{FF2B5EF4-FFF2-40B4-BE49-F238E27FC236}">
                <a16:creationId xmlns:a16="http://schemas.microsoft.com/office/drawing/2014/main" id="{ABFB409A-C2BC-4160-BC05-FF6900ACD3C5}"/>
              </a:ext>
            </a:extLst>
          </p:cNvPr>
          <p:cNvCxnSpPr>
            <a:cxnSpLocks/>
            <a:stCxn id="364" idx="2"/>
            <a:endCxn id="376" idx="1"/>
          </p:cNvCxnSpPr>
          <p:nvPr/>
        </p:nvCxnSpPr>
        <p:spPr>
          <a:xfrm>
            <a:off x="6451071" y="2858798"/>
            <a:ext cx="397823" cy="789886"/>
          </a:xfrm>
          <a:prstGeom prst="straightConnector1">
            <a:avLst/>
          </a:prstGeom>
          <a:noFill/>
          <a:ln w="12700" cap="flat" cmpd="sng" algn="ctr">
            <a:solidFill>
              <a:srgbClr val="0F1C50"/>
            </a:solidFill>
            <a:prstDash val="sysDash"/>
            <a:headEnd type="triangle"/>
            <a:tailEnd type="triangle" w="med" len="med"/>
          </a:ln>
          <a:effectLst/>
        </p:spPr>
      </p:cxnSp>
      <p:cxnSp>
        <p:nvCxnSpPr>
          <p:cNvPr id="371" name="直線コネクタ 370">
            <a:extLst>
              <a:ext uri="{FF2B5EF4-FFF2-40B4-BE49-F238E27FC236}">
                <a16:creationId xmlns:a16="http://schemas.microsoft.com/office/drawing/2014/main" id="{1D4CFD77-BC98-83C6-E6E7-D7ABF8EF01AF}"/>
              </a:ext>
            </a:extLst>
          </p:cNvPr>
          <p:cNvCxnSpPr>
            <a:cxnSpLocks/>
          </p:cNvCxnSpPr>
          <p:nvPr/>
        </p:nvCxnSpPr>
        <p:spPr>
          <a:xfrm>
            <a:off x="4410470" y="2250378"/>
            <a:ext cx="0" cy="2190175"/>
          </a:xfrm>
          <a:prstGeom prst="line">
            <a:avLst/>
          </a:prstGeom>
          <a:noFill/>
          <a:ln w="9525" cap="flat" cmpd="sng" algn="ctr">
            <a:solidFill>
              <a:srgbClr val="C2CEE6">
                <a:lumMod val="50000"/>
              </a:srgbClr>
            </a:solidFill>
            <a:prstDash val="solid"/>
          </a:ln>
          <a:effectLst/>
        </p:spPr>
      </p:cxnSp>
      <p:cxnSp>
        <p:nvCxnSpPr>
          <p:cNvPr id="372" name="直線コネクタ 371">
            <a:extLst>
              <a:ext uri="{FF2B5EF4-FFF2-40B4-BE49-F238E27FC236}">
                <a16:creationId xmlns:a16="http://schemas.microsoft.com/office/drawing/2014/main" id="{4B0F7957-E288-306E-11E7-F3581CC92F53}"/>
              </a:ext>
            </a:extLst>
          </p:cNvPr>
          <p:cNvCxnSpPr>
            <a:cxnSpLocks/>
          </p:cNvCxnSpPr>
          <p:nvPr/>
        </p:nvCxnSpPr>
        <p:spPr>
          <a:xfrm>
            <a:off x="3575150" y="2250378"/>
            <a:ext cx="0" cy="2190175"/>
          </a:xfrm>
          <a:prstGeom prst="line">
            <a:avLst/>
          </a:prstGeom>
          <a:noFill/>
          <a:ln w="9525" cap="flat" cmpd="sng" algn="ctr">
            <a:solidFill>
              <a:srgbClr val="C2CEE6">
                <a:lumMod val="50000"/>
              </a:srgbClr>
            </a:solidFill>
            <a:prstDash val="solid"/>
          </a:ln>
          <a:effectLst/>
        </p:spPr>
      </p:cxnSp>
      <p:sp>
        <p:nvSpPr>
          <p:cNvPr id="373" name="フローチャート: 磁気ディスク 372">
            <a:extLst>
              <a:ext uri="{FF2B5EF4-FFF2-40B4-BE49-F238E27FC236}">
                <a16:creationId xmlns:a16="http://schemas.microsoft.com/office/drawing/2014/main" id="{23328A6C-E4B7-F8A4-0224-0076AA292500}"/>
              </a:ext>
            </a:extLst>
          </p:cNvPr>
          <p:cNvSpPr/>
          <p:nvPr/>
        </p:nvSpPr>
        <p:spPr>
          <a:xfrm>
            <a:off x="3277462" y="3648684"/>
            <a:ext cx="617805" cy="563988"/>
          </a:xfrm>
          <a:prstGeom prst="flowChartMagneticDisk">
            <a:avLst/>
          </a:prstGeom>
          <a:solidFill>
            <a:srgbClr val="FFFFFF">
              <a:lumMod val="85000"/>
            </a:srgbClr>
          </a:solidFill>
          <a:ln w="9525" cap="flat" cmpd="sng" algn="ctr">
            <a:solidFill>
              <a:srgbClr val="FFFFFF">
                <a:lumMod val="50000"/>
              </a:srgbClr>
            </a:solidFill>
            <a:prstDash val="solid"/>
          </a:ln>
          <a:effectLst/>
        </p:spPr>
        <p:txBody>
          <a:bodyPr rot="0" spcFirstLastPara="0" vertOverflow="overflow" horzOverflow="overflow" vert="horz" wrap="none" lIns="89533" tIns="35249" rIns="89533" bIns="44767" numCol="1" spcCol="0" rtlCol="0" fromWordArt="0" anchor="t" anchorCtr="0" forceAA="0" compatLnSpc="1">
            <a:prstTxWarp prst="textNoShape">
              <a:avLst/>
            </a:prstTxWarp>
            <a:noAutofit/>
          </a:bodyPr>
          <a:lstStyle/>
          <a:p>
            <a:pPr algn="ctr" defTabSz="895327">
              <a:lnSpc>
                <a:spcPct val="90000"/>
              </a:lnSpc>
              <a:defRPr/>
            </a:pPr>
            <a:r>
              <a:rPr lang="ja-JP" altLang="en-US" sz="1089"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一時表</a:t>
            </a:r>
          </a:p>
        </p:txBody>
      </p:sp>
      <p:cxnSp>
        <p:nvCxnSpPr>
          <p:cNvPr id="374" name="直線コネクタ 373">
            <a:extLst>
              <a:ext uri="{FF2B5EF4-FFF2-40B4-BE49-F238E27FC236}">
                <a16:creationId xmlns:a16="http://schemas.microsoft.com/office/drawing/2014/main" id="{69F5C89B-8E18-D72D-28A3-95660CDB1048}"/>
              </a:ext>
            </a:extLst>
          </p:cNvPr>
          <p:cNvCxnSpPr>
            <a:cxnSpLocks/>
          </p:cNvCxnSpPr>
          <p:nvPr/>
        </p:nvCxnSpPr>
        <p:spPr>
          <a:xfrm>
            <a:off x="2660755" y="2250378"/>
            <a:ext cx="0" cy="2190175"/>
          </a:xfrm>
          <a:prstGeom prst="line">
            <a:avLst/>
          </a:prstGeom>
          <a:noFill/>
          <a:ln w="9525" cap="flat" cmpd="sng" algn="ctr">
            <a:solidFill>
              <a:srgbClr val="C2CEE6">
                <a:lumMod val="50000"/>
              </a:srgbClr>
            </a:solidFill>
            <a:prstDash val="solid"/>
          </a:ln>
          <a:effectLst/>
        </p:spPr>
      </p:cxnSp>
      <p:cxnSp>
        <p:nvCxnSpPr>
          <p:cNvPr id="375" name="直線コネクタ 374">
            <a:extLst>
              <a:ext uri="{FF2B5EF4-FFF2-40B4-BE49-F238E27FC236}">
                <a16:creationId xmlns:a16="http://schemas.microsoft.com/office/drawing/2014/main" id="{2928BA4D-D871-7D65-783A-77FCCC65BE85}"/>
              </a:ext>
            </a:extLst>
          </p:cNvPr>
          <p:cNvCxnSpPr>
            <a:cxnSpLocks/>
          </p:cNvCxnSpPr>
          <p:nvPr/>
        </p:nvCxnSpPr>
        <p:spPr>
          <a:xfrm>
            <a:off x="6893073" y="2244539"/>
            <a:ext cx="0" cy="2190175"/>
          </a:xfrm>
          <a:prstGeom prst="line">
            <a:avLst/>
          </a:prstGeom>
          <a:noFill/>
          <a:ln w="9525" cap="flat" cmpd="sng" algn="ctr">
            <a:solidFill>
              <a:srgbClr val="C2CEE6">
                <a:lumMod val="50000"/>
              </a:srgbClr>
            </a:solidFill>
            <a:prstDash val="solid"/>
          </a:ln>
          <a:effectLst/>
        </p:spPr>
      </p:cxnSp>
      <p:sp>
        <p:nvSpPr>
          <p:cNvPr id="376" name="フローチャート: 磁気ディスク 375">
            <a:extLst>
              <a:ext uri="{FF2B5EF4-FFF2-40B4-BE49-F238E27FC236}">
                <a16:creationId xmlns:a16="http://schemas.microsoft.com/office/drawing/2014/main" id="{C660794F-B268-4DE2-97FA-94286F3C2DB6}"/>
              </a:ext>
            </a:extLst>
          </p:cNvPr>
          <p:cNvSpPr/>
          <p:nvPr/>
        </p:nvSpPr>
        <p:spPr>
          <a:xfrm>
            <a:off x="6514026" y="3648684"/>
            <a:ext cx="669736" cy="563988"/>
          </a:xfrm>
          <a:prstGeom prst="flowChartMagneticDisk">
            <a:avLst/>
          </a:prstGeom>
          <a:solidFill>
            <a:srgbClr val="FFFFFF">
              <a:lumMod val="85000"/>
            </a:srgbClr>
          </a:solidFill>
          <a:ln w="9525" cap="flat" cmpd="sng" algn="ctr">
            <a:solidFill>
              <a:srgbClr val="FFFFFF">
                <a:lumMod val="50000"/>
              </a:srgbClr>
            </a:solidFill>
            <a:prstDash val="solid"/>
          </a:ln>
          <a:effectLst/>
        </p:spPr>
        <p:txBody>
          <a:bodyPr rot="0" spcFirstLastPara="0" vertOverflow="overflow" horzOverflow="overflow" vert="horz" wrap="none" lIns="89533" tIns="35249" rIns="89533" bIns="44767" numCol="1" spcCol="0" rtlCol="0" fromWordArt="0" anchor="t" anchorCtr="0" forceAA="0" compatLnSpc="1">
            <a:prstTxWarp prst="textNoShape">
              <a:avLst/>
            </a:prstTxWarp>
            <a:noAutofit/>
          </a:bodyPr>
          <a:lstStyle/>
          <a:p>
            <a:pPr algn="ctr" defTabSz="895327">
              <a:lnSpc>
                <a:spcPct val="90000"/>
              </a:lnSpc>
              <a:defRPr/>
            </a:pPr>
            <a:r>
              <a:rPr lang="ja-JP" altLang="en-US"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二次利用</a:t>
            </a:r>
            <a:endPar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endParaRPr>
          </a:p>
          <a:p>
            <a:pPr algn="ctr" defTabSz="895327">
              <a:lnSpc>
                <a:spcPct val="90000"/>
              </a:lnSpc>
              <a:defRPr/>
            </a:pPr>
            <a:r>
              <a:rPr lang="en-US" altLang="ja-JP" sz="998" b="1" kern="0" dirty="0">
                <a:solidFill>
                  <a:srgbClr val="404040"/>
                </a:solidFill>
                <a:latin typeface="Segoe UI" panose="020B0502040204020203" pitchFamily="34" charset="0"/>
                <a:ea typeface="Meiryo UI" panose="020B0604030504040204" pitchFamily="50" charset="-128"/>
                <a:cs typeface="Meiryo UI" panose="020B0604030504040204" pitchFamily="50" charset="-128"/>
              </a:rPr>
              <a:t>DB</a:t>
            </a:r>
          </a:p>
        </p:txBody>
      </p:sp>
      <p:sp>
        <p:nvSpPr>
          <p:cNvPr id="377" name="テキスト ボックス 376">
            <a:extLst>
              <a:ext uri="{FF2B5EF4-FFF2-40B4-BE49-F238E27FC236}">
                <a16:creationId xmlns:a16="http://schemas.microsoft.com/office/drawing/2014/main" id="{EB310F70-C459-6512-A82F-02BF5DADA023}"/>
              </a:ext>
            </a:extLst>
          </p:cNvPr>
          <p:cNvSpPr txBox="1"/>
          <p:nvPr/>
        </p:nvSpPr>
        <p:spPr>
          <a:xfrm>
            <a:off x="7773891" y="2464823"/>
            <a:ext cx="584955" cy="387741"/>
          </a:xfrm>
          <a:prstGeom prst="rect">
            <a:avLst/>
          </a:prstGeom>
          <a:solidFill>
            <a:srgbClr val="002060"/>
          </a:solidFill>
          <a:effectLst>
            <a:outerShdw blurRad="50800" dist="38100" dir="2700000" algn="tl" rotWithShape="0">
              <a:prstClr val="black">
                <a:alpha val="40000"/>
              </a:prstClr>
            </a:outerShdw>
          </a:effectLst>
        </p:spPr>
        <p:txBody>
          <a:bodyPr wrap="none" lIns="85070" tIns="42534" rIns="85070" bIns="42534" rtlCol="0" anchor="ctr" anchorCtr="0">
            <a:noAutofit/>
          </a:bodyPr>
          <a:lstStyle/>
          <a:p>
            <a:pPr algn="ctr" defTabSz="895327"/>
            <a:r>
              <a:rPr lang="ja-JP" altLang="en-US" sz="953" dirty="0">
                <a:solidFill>
                  <a:srgbClr val="FFFFFF"/>
                </a:solidFill>
                <a:latin typeface="Segoe UI" panose="020B0502040204020203" pitchFamily="34" charset="0"/>
                <a:ea typeface="Meiryo UI" panose="020B0604030504040204" pitchFamily="50" charset="-128"/>
                <a:cs typeface="Meiryo UI" panose="020B0604030504040204" pitchFamily="50" charset="-128"/>
              </a:rPr>
              <a:t>オプトアウト</a:t>
            </a:r>
          </a:p>
          <a:p>
            <a:pPr algn="ctr" defTabSz="895327"/>
            <a:r>
              <a:rPr lang="ja-JP" altLang="en-US" sz="953" dirty="0">
                <a:solidFill>
                  <a:srgbClr val="FFFFFF"/>
                </a:solidFill>
                <a:latin typeface="Segoe UI" panose="020B0502040204020203" pitchFamily="34" charset="0"/>
                <a:ea typeface="Meiryo UI" panose="020B0604030504040204" pitchFamily="50" charset="-128"/>
                <a:cs typeface="Meiryo UI" panose="020B0604030504040204" pitchFamily="50" charset="-128"/>
              </a:rPr>
              <a:t>削除</a:t>
            </a:r>
            <a:endParaRPr lang="en-US" altLang="ja-JP" sz="953"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sp>
        <p:nvSpPr>
          <p:cNvPr id="378" name="正方形/長方形 377"/>
          <p:cNvSpPr/>
          <p:nvPr/>
        </p:nvSpPr>
        <p:spPr>
          <a:xfrm>
            <a:off x="6079284" y="2351641"/>
            <a:ext cx="1571579" cy="1955935"/>
          </a:xfrm>
          <a:prstGeom prst="rect">
            <a:avLst/>
          </a:prstGeom>
          <a:noFill/>
          <a:ln w="254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sp>
        <p:nvSpPr>
          <p:cNvPr id="84" name="正方形/長方形 83"/>
          <p:cNvSpPr/>
          <p:nvPr/>
        </p:nvSpPr>
        <p:spPr>
          <a:xfrm>
            <a:off x="5266284" y="2351641"/>
            <a:ext cx="652344" cy="1955935"/>
          </a:xfrm>
          <a:prstGeom prst="rect">
            <a:avLst/>
          </a:prstGeom>
          <a:noFill/>
          <a:ln w="254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sz="1653" dirty="0">
              <a:solidFill>
                <a:schemeClr val="tx1"/>
              </a:solidFill>
            </a:endParaRPr>
          </a:p>
        </p:txBody>
      </p:sp>
      <p:sp>
        <p:nvSpPr>
          <p:cNvPr id="85" name="線吹き出し 1 (枠付き) 84"/>
          <p:cNvSpPr/>
          <p:nvPr/>
        </p:nvSpPr>
        <p:spPr>
          <a:xfrm>
            <a:off x="1256453" y="5124835"/>
            <a:ext cx="3453433" cy="1015292"/>
          </a:xfrm>
          <a:prstGeom prst="borderCallout1">
            <a:avLst>
              <a:gd name="adj1" fmla="val -1405"/>
              <a:gd name="adj2" fmla="val 95628"/>
              <a:gd name="adj3" fmla="val -79295"/>
              <a:gd name="adj4" fmla="val 120534"/>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①受入時（</a:t>
            </a:r>
            <a:r>
              <a:rPr lang="ja-JP" altLang="en-US" sz="1200" dirty="0" smtClean="0">
                <a:solidFill>
                  <a:schemeClr val="tx1"/>
                </a:solidFill>
                <a:latin typeface="Meiryo UI" panose="020B0604030504040204" pitchFamily="50" charset="-128"/>
                <a:ea typeface="Meiryo UI" panose="020B0604030504040204" pitchFamily="50" charset="-128"/>
              </a:rPr>
              <a:t>取込前</a:t>
            </a:r>
            <a:r>
              <a:rPr lang="ja-JP" altLang="en-US" sz="1200" dirty="0">
                <a:solidFill>
                  <a:schemeClr val="tx1"/>
                </a:solidFill>
                <a:latin typeface="Meiryo UI" panose="020B0604030504040204" pitchFamily="50" charset="-128"/>
                <a:ea typeface="Meiryo UI" panose="020B0604030504040204" pitchFamily="50" charset="-128"/>
              </a:rPr>
              <a:t>確認）</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取込</a:t>
            </a:r>
            <a:r>
              <a:rPr lang="ja-JP" altLang="en-US" sz="1200" dirty="0" smtClean="0">
                <a:solidFill>
                  <a:schemeClr val="tx1"/>
                </a:solidFill>
                <a:latin typeface="Meiryo UI" panose="020B0604030504040204" pitchFamily="50" charset="-128"/>
                <a:ea typeface="Meiryo UI" panose="020B0604030504040204" pitchFamily="50" charset="-128"/>
              </a:rPr>
              <a:t>対象</a:t>
            </a:r>
            <a:r>
              <a:rPr lang="ja-JP" altLang="en-US" sz="1200" dirty="0">
                <a:solidFill>
                  <a:schemeClr val="tx1"/>
                </a:solidFill>
                <a:latin typeface="Meiryo UI" panose="020B0604030504040204" pitchFamily="50" charset="-128"/>
                <a:ea typeface="Meiryo UI" panose="020B0604030504040204" pitchFamily="50" charset="-128"/>
              </a:rPr>
              <a:t>データ</a:t>
            </a:r>
            <a:r>
              <a:rPr lang="ja-JP" altLang="en-US" sz="1200" dirty="0" smtClean="0">
                <a:solidFill>
                  <a:schemeClr val="tx1"/>
                </a:solidFill>
                <a:latin typeface="Meiryo UI" panose="020B0604030504040204" pitchFamily="50" charset="-128"/>
                <a:ea typeface="Meiryo UI" panose="020B0604030504040204" pitchFamily="50" charset="-128"/>
              </a:rPr>
              <a:t>にオプトアウト対象患者および未通知患者が含まれないことを確認するため、認定</a:t>
            </a:r>
            <a:r>
              <a:rPr lang="ja-JP" altLang="en-US" sz="1200" dirty="0">
                <a:solidFill>
                  <a:schemeClr val="tx1"/>
                </a:solidFill>
                <a:latin typeface="Meiryo UI" panose="020B0604030504040204" pitchFamily="50" charset="-128"/>
                <a:ea typeface="Meiryo UI" panose="020B0604030504040204" pitchFamily="50" charset="-128"/>
              </a:rPr>
              <a:t>領域へ適用</a:t>
            </a:r>
            <a:r>
              <a:rPr lang="ja-JP" altLang="en-US" sz="1200" dirty="0" smtClean="0">
                <a:solidFill>
                  <a:schemeClr val="tx1"/>
                </a:solidFill>
                <a:latin typeface="Meiryo UI" panose="020B0604030504040204" pitchFamily="50" charset="-128"/>
                <a:ea typeface="Meiryo UI" panose="020B0604030504040204" pitchFamily="50" charset="-128"/>
              </a:rPr>
              <a:t>する前に確認する。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87" name="線吹き出し 1 (枠付き) 86"/>
          <p:cNvSpPr/>
          <p:nvPr/>
        </p:nvSpPr>
        <p:spPr>
          <a:xfrm>
            <a:off x="5266283" y="5124835"/>
            <a:ext cx="3092563" cy="1015292"/>
          </a:xfrm>
          <a:prstGeom prst="borderCallout1">
            <a:avLst>
              <a:gd name="adj1" fmla="val -2688"/>
              <a:gd name="adj2" fmla="val 16546"/>
              <a:gd name="adj3" fmla="val -80749"/>
              <a:gd name="adj4" fmla="val 3926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②実績（</a:t>
            </a:r>
            <a:r>
              <a:rPr lang="ja-JP" altLang="en-US" sz="1200" dirty="0" smtClean="0">
                <a:solidFill>
                  <a:schemeClr val="tx1"/>
                </a:solidFill>
                <a:latin typeface="Meiryo UI" panose="020B0604030504040204" pitchFamily="50" charset="-128"/>
                <a:ea typeface="Meiryo UI" panose="020B0604030504040204" pitchFamily="50" charset="-128"/>
              </a:rPr>
              <a:t>取込後確認）</a:t>
            </a:r>
            <a:r>
              <a:rPr lang="en-US" altLang="ja-JP" sz="1200" dirty="0" smtClean="0">
                <a:solidFill>
                  <a:schemeClr val="tx1"/>
                </a:solidFill>
                <a:latin typeface="Meiryo UI" panose="020B0604030504040204" pitchFamily="50" charset="-128"/>
                <a:ea typeface="Meiryo UI" panose="020B0604030504040204" pitchFamily="50" charset="-128"/>
              </a:rPr>
              <a:t/>
            </a:r>
            <a:br>
              <a:rPr lang="en-US" altLang="ja-JP" sz="1200" dirty="0" smtClean="0">
                <a:solidFill>
                  <a:schemeClr val="tx1"/>
                </a:solidFill>
                <a:latin typeface="Meiryo UI" panose="020B0604030504040204" pitchFamily="50" charset="-128"/>
                <a:ea typeface="Meiryo UI" panose="020B0604030504040204" pitchFamily="50" charset="-128"/>
              </a:rPr>
            </a:br>
            <a:r>
              <a:rPr lang="ja-JP" altLang="en-US" sz="1200" dirty="0" smtClean="0">
                <a:solidFill>
                  <a:schemeClr val="tx1"/>
                </a:solidFill>
                <a:latin typeface="Meiryo UI" panose="020B0604030504040204" pitchFamily="50" charset="-128"/>
                <a:ea typeface="Meiryo UI" panose="020B0604030504040204" pitchFamily="50" charset="-128"/>
              </a:rPr>
              <a:t>取込後の二次利用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データにオプトアウト対象患者および未通知患者が含まれていないことを確認する。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28427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妥当性確認における未通知患者特定方法（二次利用</a:t>
            </a:r>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二次利用</a:t>
            </a:r>
            <a:r>
              <a:rPr lang="en-US" altLang="ja-JP" dirty="0" smtClean="0">
                <a:latin typeface="Meiryo UI" panose="020B0604030504040204" pitchFamily="50" charset="-128"/>
                <a:ea typeface="Meiryo UI" panose="020B0604030504040204" pitchFamily="50" charset="-128"/>
              </a:rPr>
              <a:t>DB</a:t>
            </a:r>
            <a:r>
              <a:rPr lang="ja-JP" altLang="en-US" dirty="0" smtClean="0">
                <a:latin typeface="Meiryo UI" panose="020B0604030504040204" pitchFamily="50" charset="-128"/>
                <a:ea typeface="Meiryo UI" panose="020B0604030504040204" pitchFamily="50" charset="-128"/>
              </a:rPr>
              <a:t>における妥当性確認時に、未通知患者を特定するためのロジックは、</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全データソースの診療年月と取込年月を基準に判定を行っている。</a:t>
            </a:r>
            <a:endParaRPr lang="en-US" altLang="ja-JP" dirty="0" smtClean="0">
              <a:latin typeface="Meiryo UI" panose="020B0604030504040204" pitchFamily="50" charset="-128"/>
              <a:ea typeface="Meiryo UI" panose="020B0604030504040204" pitchFamily="50" charset="-128"/>
            </a:endParaRPr>
          </a:p>
        </p:txBody>
      </p:sp>
      <p:sp>
        <p:nvSpPr>
          <p:cNvPr id="75" name="円柱 74">
            <a:extLst>
              <a:ext uri="{FF2B5EF4-FFF2-40B4-BE49-F238E27FC236}">
                <a16:creationId xmlns:a16="http://schemas.microsoft.com/office/drawing/2014/main" id="{FA02AB29-A7D5-45A5-889B-84232A9D4593}"/>
              </a:ext>
            </a:extLst>
          </p:cNvPr>
          <p:cNvSpPr/>
          <p:nvPr/>
        </p:nvSpPr>
        <p:spPr>
          <a:xfrm>
            <a:off x="741227" y="1445404"/>
            <a:ext cx="6794923" cy="1478642"/>
          </a:xfrm>
          <a:prstGeom prst="can">
            <a:avLst>
              <a:gd name="adj" fmla="val 15236"/>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ja-JP" altLang="en-US" sz="1371" dirty="0">
                <a:solidFill>
                  <a:prstClr val="black"/>
                </a:solidFill>
                <a:latin typeface="+mn-ea"/>
              </a:rPr>
              <a:t>取込前確認</a:t>
            </a:r>
            <a:r>
              <a:rPr lang="en-US" altLang="ja-JP" sz="1371" dirty="0">
                <a:solidFill>
                  <a:prstClr val="black"/>
                </a:solidFill>
                <a:latin typeface="+mn-ea"/>
              </a:rPr>
              <a:t>DB</a:t>
            </a:r>
            <a:r>
              <a:rPr lang="ja-JP" altLang="en-US" sz="1371" dirty="0">
                <a:solidFill>
                  <a:prstClr val="black"/>
                </a:solidFill>
                <a:latin typeface="+mn-ea"/>
              </a:rPr>
              <a:t>および二次利用</a:t>
            </a:r>
            <a:r>
              <a:rPr lang="en-US" altLang="ja-JP" sz="1371" dirty="0">
                <a:solidFill>
                  <a:prstClr val="black"/>
                </a:solidFill>
                <a:latin typeface="+mn-ea"/>
              </a:rPr>
              <a:t>DB</a:t>
            </a:r>
            <a:r>
              <a:rPr lang="ja-JP" altLang="en-US" sz="1371" dirty="0">
                <a:solidFill>
                  <a:prstClr val="black"/>
                </a:solidFill>
                <a:latin typeface="+mn-ea"/>
              </a:rPr>
              <a:t>（全データ）</a:t>
            </a:r>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a:p>
            <a:pPr defTabSz="727453"/>
            <a:endParaRPr lang="en-US" altLang="ja-JP" sz="1371" dirty="0">
              <a:solidFill>
                <a:prstClr val="black"/>
              </a:solidFill>
              <a:latin typeface="+mn-ea"/>
            </a:endParaRPr>
          </a:p>
        </p:txBody>
      </p:sp>
      <p:sp>
        <p:nvSpPr>
          <p:cNvPr id="77" name="円柱 76">
            <a:extLst>
              <a:ext uri="{FF2B5EF4-FFF2-40B4-BE49-F238E27FC236}">
                <a16:creationId xmlns:a16="http://schemas.microsoft.com/office/drawing/2014/main" id="{FA02AB29-A7D5-45A5-889B-84232A9D4593}"/>
              </a:ext>
            </a:extLst>
          </p:cNvPr>
          <p:cNvSpPr/>
          <p:nvPr/>
        </p:nvSpPr>
        <p:spPr>
          <a:xfrm>
            <a:off x="952342" y="2010524"/>
            <a:ext cx="1280821"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27453"/>
            <a:r>
              <a:rPr lang="en-US" altLang="ja-JP" sz="1371" dirty="0">
                <a:solidFill>
                  <a:prstClr val="black"/>
                </a:solidFill>
                <a:latin typeface="+mn-ea"/>
              </a:rPr>
              <a:t>DPC</a:t>
            </a:r>
            <a:r>
              <a:rPr lang="ja-JP" altLang="en-US" sz="1371" dirty="0">
                <a:solidFill>
                  <a:prstClr val="black"/>
                </a:solidFill>
                <a:latin typeface="+mn-ea"/>
              </a:rPr>
              <a:t>調査</a:t>
            </a:r>
            <a:r>
              <a:rPr lang="en-US" altLang="ja-JP" sz="1371" dirty="0">
                <a:solidFill>
                  <a:prstClr val="black"/>
                </a:solidFill>
                <a:latin typeface="+mn-ea"/>
              </a:rPr>
              <a:t/>
            </a:r>
            <a:br>
              <a:rPr lang="en-US" altLang="ja-JP" sz="1371" dirty="0">
                <a:solidFill>
                  <a:prstClr val="black"/>
                </a:solidFill>
                <a:latin typeface="+mn-ea"/>
              </a:rPr>
            </a:br>
            <a:r>
              <a:rPr lang="ja-JP" altLang="en-US" sz="1371" dirty="0">
                <a:solidFill>
                  <a:prstClr val="black"/>
                </a:solidFill>
                <a:latin typeface="+mn-ea"/>
              </a:rPr>
              <a:t>データ</a:t>
            </a:r>
            <a:endParaRPr lang="en-US" altLang="ja-JP" sz="1371" dirty="0">
              <a:solidFill>
                <a:prstClr val="black"/>
              </a:solidFill>
              <a:latin typeface="+mn-ea"/>
            </a:endParaRPr>
          </a:p>
        </p:txBody>
      </p:sp>
      <p:sp>
        <p:nvSpPr>
          <p:cNvPr id="78" name="円柱 77">
            <a:extLst>
              <a:ext uri="{FF2B5EF4-FFF2-40B4-BE49-F238E27FC236}">
                <a16:creationId xmlns:a16="http://schemas.microsoft.com/office/drawing/2014/main" id="{FA02AB29-A7D5-45A5-889B-84232A9D4593}"/>
              </a:ext>
            </a:extLst>
          </p:cNvPr>
          <p:cNvSpPr/>
          <p:nvPr/>
        </p:nvSpPr>
        <p:spPr>
          <a:xfrm>
            <a:off x="3607413" y="2010524"/>
            <a:ext cx="1280821"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ja-JP" altLang="en-US" sz="1371" dirty="0">
                <a:solidFill>
                  <a:srgbClr val="000000"/>
                </a:solidFill>
                <a:latin typeface="Meiryo UI" panose="020B0604030504040204" pitchFamily="50" charset="-128"/>
                <a:ea typeface="Meiryo UI" panose="020B0604030504040204" pitchFamily="50" charset="-128"/>
              </a:rPr>
              <a:t>レセプトデータ</a:t>
            </a:r>
            <a:endParaRPr lang="en-US" altLang="ja-JP" sz="1371" dirty="0">
              <a:solidFill>
                <a:srgbClr val="000000"/>
              </a:solidFill>
              <a:latin typeface="Meiryo UI" panose="020B0604030504040204" pitchFamily="50" charset="-128"/>
              <a:ea typeface="Meiryo UI" panose="020B0604030504040204" pitchFamily="50" charset="-128"/>
            </a:endParaRPr>
          </a:p>
        </p:txBody>
      </p:sp>
      <p:sp>
        <p:nvSpPr>
          <p:cNvPr id="79" name="円柱 78">
            <a:extLst>
              <a:ext uri="{FF2B5EF4-FFF2-40B4-BE49-F238E27FC236}">
                <a16:creationId xmlns:a16="http://schemas.microsoft.com/office/drawing/2014/main" id="{FA02AB29-A7D5-45A5-889B-84232A9D4593}"/>
              </a:ext>
            </a:extLst>
          </p:cNvPr>
          <p:cNvSpPr/>
          <p:nvPr/>
        </p:nvSpPr>
        <p:spPr>
          <a:xfrm>
            <a:off x="6038792" y="2010524"/>
            <a:ext cx="1280821" cy="795850"/>
          </a:xfrm>
          <a:prstGeom prst="can">
            <a:avLst/>
          </a:prstGeom>
          <a:solidFill>
            <a:schemeClr val="bg1"/>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ja-JP" altLang="en-US" sz="1371" dirty="0">
                <a:solidFill>
                  <a:srgbClr val="000000"/>
                </a:solidFill>
                <a:latin typeface="Meiryo UI" panose="020B0604030504040204" pitchFamily="50" charset="-128"/>
                <a:ea typeface="Meiryo UI" panose="020B0604030504040204" pitchFamily="50" charset="-128"/>
              </a:rPr>
              <a:t>電子カルテ</a:t>
            </a:r>
            <a:r>
              <a:rPr lang="en-US" altLang="ja-JP" sz="1371" dirty="0">
                <a:solidFill>
                  <a:srgbClr val="000000"/>
                </a:solidFill>
                <a:latin typeface="Meiryo UI" panose="020B0604030504040204" pitchFamily="50" charset="-128"/>
                <a:ea typeface="Meiryo UI" panose="020B0604030504040204" pitchFamily="50" charset="-128"/>
              </a:rPr>
              <a:t/>
            </a:r>
            <a:br>
              <a:rPr lang="en-US" altLang="ja-JP" sz="1371" dirty="0">
                <a:solidFill>
                  <a:srgbClr val="000000"/>
                </a:solidFill>
                <a:latin typeface="Meiryo UI" panose="020B0604030504040204" pitchFamily="50" charset="-128"/>
                <a:ea typeface="Meiryo UI" panose="020B0604030504040204" pitchFamily="50" charset="-128"/>
              </a:rPr>
            </a:br>
            <a:r>
              <a:rPr lang="ja-JP" altLang="en-US" sz="1371" dirty="0">
                <a:solidFill>
                  <a:srgbClr val="000000"/>
                </a:solidFill>
                <a:latin typeface="Meiryo UI" panose="020B0604030504040204" pitchFamily="50" charset="-128"/>
                <a:ea typeface="Meiryo UI" panose="020B0604030504040204" pitchFamily="50" charset="-128"/>
              </a:rPr>
              <a:t>データ</a:t>
            </a:r>
          </a:p>
        </p:txBody>
      </p:sp>
      <p:cxnSp>
        <p:nvCxnSpPr>
          <p:cNvPr id="80" name="直線矢印コネクタ 79"/>
          <p:cNvCxnSpPr>
            <a:stCxn id="79" idx="3"/>
          </p:cNvCxnSpPr>
          <p:nvPr/>
        </p:nvCxnSpPr>
        <p:spPr>
          <a:xfrm>
            <a:off x="6679203" y="2806373"/>
            <a:ext cx="0" cy="1515718"/>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1" name="正方形/長方形 80"/>
          <p:cNvSpPr/>
          <p:nvPr/>
        </p:nvSpPr>
        <p:spPr>
          <a:xfrm>
            <a:off x="569180" y="4332905"/>
            <a:ext cx="7118856" cy="331319"/>
          </a:xfrm>
          <a:prstGeom prst="rect">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algn="ctr"/>
            <a:r>
              <a:rPr lang="en-US" altLang="ja-JP" sz="1371" dirty="0">
                <a:solidFill>
                  <a:schemeClr val="tx1"/>
                </a:solidFill>
              </a:rPr>
              <a:t>STEP</a:t>
            </a:r>
            <a:r>
              <a:rPr lang="ja-JP" altLang="en-US" sz="1371" dirty="0">
                <a:solidFill>
                  <a:schemeClr val="tx1"/>
                </a:solidFill>
              </a:rPr>
              <a:t>２：全患者の診療日一覧の作成</a:t>
            </a:r>
          </a:p>
        </p:txBody>
      </p:sp>
      <p:sp>
        <p:nvSpPr>
          <p:cNvPr id="82" name="正方形/長方形 81"/>
          <p:cNvSpPr/>
          <p:nvPr/>
        </p:nvSpPr>
        <p:spPr>
          <a:xfrm>
            <a:off x="569180" y="6061391"/>
            <a:ext cx="7118856" cy="331319"/>
          </a:xfrm>
          <a:prstGeom prst="rect">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algn="ctr"/>
            <a:r>
              <a:rPr lang="en-US" altLang="ja-JP" sz="1371" dirty="0">
                <a:solidFill>
                  <a:schemeClr val="tx1"/>
                </a:solidFill>
              </a:rPr>
              <a:t>STEP</a:t>
            </a:r>
            <a:r>
              <a:rPr lang="ja-JP" altLang="en-US" sz="1371" dirty="0">
                <a:solidFill>
                  <a:schemeClr val="tx1"/>
                </a:solidFill>
              </a:rPr>
              <a:t>３：未通知対象データの特定</a:t>
            </a:r>
          </a:p>
        </p:txBody>
      </p:sp>
      <p:cxnSp>
        <p:nvCxnSpPr>
          <p:cNvPr id="83" name="直線矢印コネクタ 82"/>
          <p:cNvCxnSpPr>
            <a:stCxn id="77" idx="3"/>
          </p:cNvCxnSpPr>
          <p:nvPr/>
        </p:nvCxnSpPr>
        <p:spPr>
          <a:xfrm flipH="1">
            <a:off x="1574882" y="2806373"/>
            <a:ext cx="0" cy="1515718"/>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直線矢印コネクタ 85"/>
          <p:cNvCxnSpPr>
            <a:stCxn id="78" idx="3"/>
          </p:cNvCxnSpPr>
          <p:nvPr/>
        </p:nvCxnSpPr>
        <p:spPr>
          <a:xfrm>
            <a:off x="4247824" y="2806373"/>
            <a:ext cx="0" cy="1515718"/>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直線矢印コネクタ 87"/>
          <p:cNvCxnSpPr/>
          <p:nvPr/>
        </p:nvCxnSpPr>
        <p:spPr>
          <a:xfrm>
            <a:off x="4247824" y="4664225"/>
            <a:ext cx="0" cy="1386812"/>
          </a:xfrm>
          <a:prstGeom prst="straightConnector1">
            <a:avLst/>
          </a:prstGeom>
          <a:ln w="571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9" name="正方形/長方形 88"/>
          <p:cNvSpPr/>
          <p:nvPr/>
        </p:nvSpPr>
        <p:spPr>
          <a:xfrm>
            <a:off x="581347" y="3165493"/>
            <a:ext cx="7049209" cy="303264"/>
          </a:xfrm>
          <a:prstGeom prst="rect">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algn="ctr"/>
            <a:r>
              <a:rPr lang="en-US" altLang="ja-JP" sz="1371" dirty="0">
                <a:solidFill>
                  <a:schemeClr val="tx1"/>
                </a:solidFill>
              </a:rPr>
              <a:t>STEP</a:t>
            </a:r>
            <a:r>
              <a:rPr lang="ja-JP" altLang="en-US" sz="1371" dirty="0">
                <a:solidFill>
                  <a:schemeClr val="tx1"/>
                </a:solidFill>
              </a:rPr>
              <a:t>１：診療年月情報の抽出</a:t>
            </a:r>
            <a:endParaRPr lang="en-US" altLang="ja-JP" sz="1371" dirty="0">
              <a:solidFill>
                <a:schemeClr val="tx1"/>
              </a:solidFill>
            </a:endParaRPr>
          </a:p>
        </p:txBody>
      </p:sp>
      <p:graphicFrame>
        <p:nvGraphicFramePr>
          <p:cNvPr id="90" name="コンテンツ プレースホルダー 3"/>
          <p:cNvGraphicFramePr>
            <a:graphicFrameLocks noGrp="1"/>
          </p:cNvGraphicFramePr>
          <p:nvPr>
            <p:ph idx="1"/>
            <p:extLst/>
          </p:nvPr>
        </p:nvGraphicFramePr>
        <p:xfrm>
          <a:off x="212225" y="3680419"/>
          <a:ext cx="2608444" cy="402899"/>
        </p:xfrm>
        <a:graphic>
          <a:graphicData uri="http://schemas.openxmlformats.org/drawingml/2006/table">
            <a:tbl>
              <a:tblPr firstRow="1" bandRow="1">
                <a:tableStyleId>{5C22544A-7EE6-4342-B048-85BDC9FD1C3A}</a:tableStyleId>
              </a:tblPr>
              <a:tblGrid>
                <a:gridCol w="1057477">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402899">
                <a:tc>
                  <a:txBody>
                    <a:bodyPr/>
                    <a:lstStyle/>
                    <a:p>
                      <a:r>
                        <a:rPr kumimoji="1" lang="ja-JP" altLang="en-US" sz="1000" dirty="0" smtClean="0">
                          <a:solidFill>
                            <a:schemeClr val="tx1"/>
                          </a:solidFill>
                        </a:rPr>
                        <a:t>データ識別番号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bl>
          </a:graphicData>
        </a:graphic>
      </p:graphicFrame>
      <p:graphicFrame>
        <p:nvGraphicFramePr>
          <p:cNvPr id="91" name="コンテンツ プレースホルダー 3"/>
          <p:cNvGraphicFramePr>
            <a:graphicFrameLocks/>
          </p:cNvGraphicFramePr>
          <p:nvPr>
            <p:extLst/>
          </p:nvPr>
        </p:nvGraphicFramePr>
        <p:xfrm>
          <a:off x="2992127" y="3680419"/>
          <a:ext cx="2326451" cy="402899"/>
        </p:xfrm>
        <a:graphic>
          <a:graphicData uri="http://schemas.openxmlformats.org/drawingml/2006/table">
            <a:tbl>
              <a:tblPr firstRow="1" bandRow="1">
                <a:tableStyleId>{5C22544A-7EE6-4342-B048-85BDC9FD1C3A}</a:tableStyleId>
              </a:tblPr>
              <a:tblGrid>
                <a:gridCol w="775484">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402899">
                <a:tc>
                  <a:txBody>
                    <a:bodyPr/>
                    <a:lstStyle/>
                    <a:p>
                      <a:r>
                        <a:rPr kumimoji="1" lang="ja-JP" altLang="en-US" sz="1000" dirty="0" smtClean="0">
                          <a:solidFill>
                            <a:schemeClr val="tx1"/>
                          </a:solidFill>
                        </a:rPr>
                        <a:t>カルテ番号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bl>
          </a:graphicData>
        </a:graphic>
      </p:graphicFrame>
      <p:graphicFrame>
        <p:nvGraphicFramePr>
          <p:cNvPr id="92" name="コンテンツ プレースホルダー 3"/>
          <p:cNvGraphicFramePr>
            <a:graphicFrameLocks/>
          </p:cNvGraphicFramePr>
          <p:nvPr>
            <p:extLst/>
          </p:nvPr>
        </p:nvGraphicFramePr>
        <p:xfrm>
          <a:off x="5480353" y="3665448"/>
          <a:ext cx="2150204" cy="246216"/>
        </p:xfrm>
        <a:graphic>
          <a:graphicData uri="http://schemas.openxmlformats.org/drawingml/2006/table">
            <a:tbl>
              <a:tblPr firstRow="1" bandRow="1">
                <a:tableStyleId>{5C22544A-7EE6-4342-B048-85BDC9FD1C3A}</a:tableStyleId>
              </a:tblPr>
              <a:tblGrid>
                <a:gridCol w="599237">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246216">
                <a:tc>
                  <a:txBody>
                    <a:bodyPr/>
                    <a:lstStyle/>
                    <a:p>
                      <a:r>
                        <a:rPr kumimoji="1" lang="ja-JP" altLang="en-US" sz="1000" dirty="0" smtClean="0">
                          <a:solidFill>
                            <a:schemeClr val="tx1"/>
                          </a:solidFill>
                        </a:rPr>
                        <a:t>患者</a:t>
                      </a:r>
                      <a:r>
                        <a:rPr kumimoji="1" lang="en-US" altLang="ja-JP" sz="1000" dirty="0" smtClean="0">
                          <a:solidFill>
                            <a:schemeClr val="tx1"/>
                          </a:solidFill>
                        </a:rPr>
                        <a:t>ID</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bl>
          </a:graphicData>
        </a:graphic>
      </p:graphicFrame>
      <p:graphicFrame>
        <p:nvGraphicFramePr>
          <p:cNvPr id="93" name="コンテンツ プレースホルダー 3"/>
          <p:cNvGraphicFramePr>
            <a:graphicFrameLocks/>
          </p:cNvGraphicFramePr>
          <p:nvPr>
            <p:extLst/>
          </p:nvPr>
        </p:nvGraphicFramePr>
        <p:xfrm>
          <a:off x="2804683" y="5025974"/>
          <a:ext cx="2996185" cy="895331"/>
        </p:xfrm>
        <a:graphic>
          <a:graphicData uri="http://schemas.openxmlformats.org/drawingml/2006/table">
            <a:tbl>
              <a:tblPr firstRow="1" bandRow="1">
                <a:tableStyleId>{5C22544A-7EE6-4342-B048-85BDC9FD1C3A}</a:tableStyleId>
              </a:tblPr>
              <a:tblGrid>
                <a:gridCol w="387741">
                  <a:extLst>
                    <a:ext uri="{9D8B030D-6E8A-4147-A177-3AD203B41FA5}">
                      <a16:colId xmlns:a16="http://schemas.microsoft.com/office/drawing/2014/main" val="1292124788"/>
                    </a:ext>
                  </a:extLst>
                </a:gridCol>
                <a:gridCol w="1057477">
                  <a:extLst>
                    <a:ext uri="{9D8B030D-6E8A-4147-A177-3AD203B41FA5}">
                      <a16:colId xmlns:a16="http://schemas.microsoft.com/office/drawing/2014/main" val="3800006013"/>
                    </a:ext>
                  </a:extLst>
                </a:gridCol>
                <a:gridCol w="704985">
                  <a:extLst>
                    <a:ext uri="{9D8B030D-6E8A-4147-A177-3AD203B41FA5}">
                      <a16:colId xmlns:a16="http://schemas.microsoft.com/office/drawing/2014/main" val="4231270458"/>
                    </a:ext>
                  </a:extLst>
                </a:gridCol>
                <a:gridCol w="845982">
                  <a:extLst>
                    <a:ext uri="{9D8B030D-6E8A-4147-A177-3AD203B41FA5}">
                      <a16:colId xmlns:a16="http://schemas.microsoft.com/office/drawing/2014/main" val="3948446511"/>
                    </a:ext>
                  </a:extLst>
                </a:gridCol>
              </a:tblGrid>
              <a:tr h="402899">
                <a:tc>
                  <a:txBody>
                    <a:bodyPr/>
                    <a:lstStyle/>
                    <a:p>
                      <a:r>
                        <a:rPr kumimoji="1" lang="en-US" altLang="ja-JP" sz="1000" dirty="0" smtClean="0">
                          <a:solidFill>
                            <a:srgbClr val="FF0000"/>
                          </a:solidFill>
                        </a:rPr>
                        <a:t>ID0</a:t>
                      </a:r>
                      <a:endParaRPr kumimoji="1" lang="ja-JP" altLang="en-US" sz="1000"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データ識別番号</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取込年月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dirty="0" smtClean="0">
                          <a:solidFill>
                            <a:schemeClr val="tx1"/>
                          </a:solidFill>
                        </a:rPr>
                        <a:t>診療年月</a:t>
                      </a:r>
                      <a:endParaRPr kumimoji="1" lang="ja-JP" altLang="en-US" sz="1000"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2808377"/>
                  </a:ext>
                </a:extLst>
              </a:tr>
              <a:tr h="246216">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カルテ番号</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取込年月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診療年月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8033082"/>
                  </a:ext>
                </a:extLst>
              </a:tr>
              <a:tr h="246216">
                <a:tc>
                  <a:txBody>
                    <a:bodyPr/>
                    <a:lstStyle/>
                    <a:p>
                      <a:r>
                        <a:rPr kumimoji="1" lang="en-US" altLang="ja-JP" sz="1000" b="1" dirty="0" smtClean="0">
                          <a:solidFill>
                            <a:srgbClr val="FF0000"/>
                          </a:solidFill>
                        </a:rPr>
                        <a:t>ID0</a:t>
                      </a:r>
                      <a:endParaRPr kumimoji="1" lang="ja-JP" altLang="en-US" sz="1000" b="1" dirty="0">
                        <a:solidFill>
                          <a:srgbClr val="FF0000"/>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患者</a:t>
                      </a:r>
                      <a:r>
                        <a:rPr kumimoji="1" lang="en-US" altLang="ja-JP" sz="1000" b="1" dirty="0" smtClean="0">
                          <a:solidFill>
                            <a:schemeClr val="tx1"/>
                          </a:solidFill>
                        </a:rPr>
                        <a:t>ID</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取込年月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00" b="1" dirty="0" smtClean="0">
                          <a:solidFill>
                            <a:schemeClr val="tx1"/>
                          </a:solidFill>
                        </a:rPr>
                        <a:t>診療年月</a:t>
                      </a:r>
                      <a:endParaRPr kumimoji="1" lang="ja-JP" altLang="en-US" sz="1000" b="1" dirty="0">
                        <a:solidFill>
                          <a:schemeClr val="tx1"/>
                        </a:solidFill>
                      </a:endParaRPr>
                    </a:p>
                  </a:txBody>
                  <a:tcPr marL="89533" marR="89533" marT="44767" marB="447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977789"/>
                  </a:ext>
                </a:extLst>
              </a:tr>
            </a:tbl>
          </a:graphicData>
        </a:graphic>
      </p:graphicFrame>
      <p:sp>
        <p:nvSpPr>
          <p:cNvPr id="94" name="角丸四角形吹き出し 93"/>
          <p:cNvSpPr/>
          <p:nvPr/>
        </p:nvSpPr>
        <p:spPr>
          <a:xfrm>
            <a:off x="7688036" y="2693550"/>
            <a:ext cx="2014662" cy="1390960"/>
          </a:xfrm>
          <a:prstGeom prst="wedgeRoundRectCallout">
            <a:avLst>
              <a:gd name="adj1" fmla="val -60099"/>
              <a:gd name="adj2" fmla="val -6498"/>
              <a:gd name="adj3" fmla="val 16667"/>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marL="88601" indent="-88601"/>
            <a:r>
              <a:rPr lang="ja-JP" altLang="en-US" sz="1175" dirty="0">
                <a:solidFill>
                  <a:schemeClr val="tx1"/>
                </a:solidFill>
              </a:rPr>
              <a:t>・診療日の特定が可能なデータを抽出。</a:t>
            </a:r>
            <a:endParaRPr lang="en-US" altLang="ja-JP" sz="1175" dirty="0">
              <a:solidFill>
                <a:schemeClr val="tx1"/>
              </a:solidFill>
            </a:endParaRPr>
          </a:p>
          <a:p>
            <a:pPr marL="88601" indent="-88601"/>
            <a:r>
              <a:rPr lang="ja-JP" altLang="en-US" sz="1175" dirty="0">
                <a:solidFill>
                  <a:schemeClr val="tx1"/>
                </a:solidFill>
              </a:rPr>
              <a:t>・以下の条件に該当するデータは未来日として診療年月にオールゼロを設定。</a:t>
            </a:r>
          </a:p>
          <a:p>
            <a:pPr marL="116322" indent="-116322"/>
            <a:r>
              <a:rPr lang="ja-JP" altLang="en-US" sz="1175" dirty="0">
                <a:solidFill>
                  <a:schemeClr val="tx1"/>
                </a:solidFill>
              </a:rPr>
              <a:t>　診療年月　≧　取込年月</a:t>
            </a:r>
          </a:p>
        </p:txBody>
      </p:sp>
      <p:sp>
        <p:nvSpPr>
          <p:cNvPr id="95" name="角丸四角形吹き出し 94"/>
          <p:cNvSpPr/>
          <p:nvPr/>
        </p:nvSpPr>
        <p:spPr>
          <a:xfrm>
            <a:off x="7748293" y="4332906"/>
            <a:ext cx="1954405" cy="607546"/>
          </a:xfrm>
          <a:prstGeom prst="wedgeRoundRectCallout">
            <a:avLst>
              <a:gd name="adj1" fmla="val -64189"/>
              <a:gd name="adj2" fmla="val -25464"/>
              <a:gd name="adj3" fmla="val 16667"/>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marL="88601" indent="-88601"/>
            <a:r>
              <a:rPr lang="ja-JP" altLang="en-US" sz="1175" dirty="0">
                <a:solidFill>
                  <a:schemeClr val="tx1"/>
                </a:solidFill>
              </a:rPr>
              <a:t>・各番号と施設ごとの</a:t>
            </a:r>
            <a:r>
              <a:rPr lang="en-US" altLang="ja-JP" sz="1175" dirty="0">
                <a:solidFill>
                  <a:schemeClr val="tx1"/>
                </a:solidFill>
              </a:rPr>
              <a:t>ID</a:t>
            </a:r>
            <a:r>
              <a:rPr lang="ja-JP" altLang="en-US" sz="1175" dirty="0">
                <a:solidFill>
                  <a:schemeClr val="tx1"/>
                </a:solidFill>
              </a:rPr>
              <a:t>生成ロジックをもとに</a:t>
            </a:r>
            <a:r>
              <a:rPr lang="en-US" altLang="ja-JP" sz="1175" dirty="0">
                <a:solidFill>
                  <a:schemeClr val="tx1"/>
                </a:solidFill>
              </a:rPr>
              <a:t>ID0</a:t>
            </a:r>
            <a:r>
              <a:rPr lang="ja-JP" altLang="en-US" sz="1175" dirty="0">
                <a:solidFill>
                  <a:schemeClr val="tx1"/>
                </a:solidFill>
              </a:rPr>
              <a:t>を生成</a:t>
            </a:r>
          </a:p>
        </p:txBody>
      </p:sp>
      <p:sp>
        <p:nvSpPr>
          <p:cNvPr id="96" name="角丸四角形吹き出し 95"/>
          <p:cNvSpPr/>
          <p:nvPr/>
        </p:nvSpPr>
        <p:spPr>
          <a:xfrm>
            <a:off x="7748293" y="5801735"/>
            <a:ext cx="1954405" cy="607546"/>
          </a:xfrm>
          <a:prstGeom prst="wedgeRoundRectCallout">
            <a:avLst>
              <a:gd name="adj1" fmla="val -63371"/>
              <a:gd name="adj2" fmla="val 11378"/>
              <a:gd name="adj3" fmla="val 16667"/>
            </a:avLst>
          </a:prstGeom>
          <a:solidFill>
            <a:schemeClr val="accent2">
              <a:lumMod val="10000"/>
              <a:lumOff val="9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5249" tIns="35249" rIns="35249" bIns="35249" numCol="1" spcCol="0" rtlCol="0" fromWordArt="0" anchor="ctr" anchorCtr="0" forceAA="0" compatLnSpc="1">
            <a:prstTxWarp prst="textNoShape">
              <a:avLst/>
            </a:prstTxWarp>
            <a:noAutofit/>
          </a:bodyPr>
          <a:lstStyle/>
          <a:p>
            <a:pPr marL="88601" indent="-88601"/>
            <a:r>
              <a:rPr lang="ja-JP" altLang="en-US" sz="1175" dirty="0">
                <a:solidFill>
                  <a:schemeClr val="tx1"/>
                </a:solidFill>
              </a:rPr>
              <a:t>・医療機関の通知運用開始日と各患者の最遅の診療年月を比較する。</a:t>
            </a:r>
          </a:p>
        </p:txBody>
      </p:sp>
      <p:sp>
        <p:nvSpPr>
          <p:cNvPr id="24" name="線吹き出し 1 (枠付き) 23"/>
          <p:cNvSpPr/>
          <p:nvPr/>
        </p:nvSpPr>
        <p:spPr>
          <a:xfrm>
            <a:off x="6128590" y="4919768"/>
            <a:ext cx="3683319" cy="854907"/>
          </a:xfrm>
          <a:prstGeom prst="borderCallout1">
            <a:avLst>
              <a:gd name="adj1" fmla="val 47508"/>
              <a:gd name="adj2" fmla="val -260"/>
              <a:gd name="adj3" fmla="val 87599"/>
              <a:gd name="adj4" fmla="val -9799"/>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200" dirty="0" smtClean="0">
                <a:solidFill>
                  <a:schemeClr val="tx1"/>
                </a:solidFill>
                <a:latin typeface="Meiryo UI" panose="020B0604030504040204" pitchFamily="50" charset="-128"/>
                <a:ea typeface="Meiryo UI" panose="020B0604030504040204" pitchFamily="50" charset="-128"/>
              </a:rPr>
              <a:t>判定に利用した取込後の二次利用</a:t>
            </a:r>
            <a:r>
              <a:rPr kumimoji="1"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a:solidFill>
                  <a:schemeClr val="tx1"/>
                </a:solidFill>
                <a:latin typeface="Meiryo UI" panose="020B0604030504040204" pitchFamily="50" charset="-128"/>
                <a:ea typeface="Meiryo UI" panose="020B0604030504040204" pitchFamily="50" charset="-128"/>
              </a:rPr>
              <a:t>全患者</a:t>
            </a:r>
            <a:r>
              <a:rPr lang="ja-JP" altLang="en-US" sz="1200" dirty="0" smtClean="0">
                <a:solidFill>
                  <a:schemeClr val="tx1"/>
                </a:solidFill>
                <a:latin typeface="Meiryo UI" panose="020B0604030504040204" pitchFamily="50" charset="-128"/>
                <a:ea typeface="Meiryo UI" panose="020B0604030504040204" pitchFamily="50" charset="-128"/>
              </a:rPr>
              <a:t>の</a:t>
            </a:r>
            <a:endParaRPr lang="en-US" altLang="ja-JP" sz="1200" dirty="0" smtClean="0">
              <a:solidFill>
                <a:schemeClr val="tx1"/>
              </a:solidFill>
              <a:latin typeface="Meiryo UI" panose="020B0604030504040204" pitchFamily="50" charset="-128"/>
              <a:ea typeface="Meiryo UI" panose="020B0604030504040204" pitchFamily="50" charset="-128"/>
            </a:endParaRPr>
          </a:p>
          <a:p>
            <a:r>
              <a:rPr lang="ja-JP" altLang="en-US" sz="1200" dirty="0" smtClean="0">
                <a:solidFill>
                  <a:schemeClr val="tx1"/>
                </a:solidFill>
                <a:latin typeface="Meiryo UI" panose="020B0604030504040204" pitchFamily="50" charset="-128"/>
                <a:ea typeface="Meiryo UI" panose="020B0604030504040204" pitchFamily="50" charset="-128"/>
              </a:rPr>
              <a:t>診療日の一覧を格納した</a:t>
            </a:r>
            <a:r>
              <a:rPr lang="ja-JP" altLang="en-US" sz="1200" dirty="0">
                <a:solidFill>
                  <a:schemeClr val="tx1"/>
                </a:solidFill>
                <a:latin typeface="Meiryo UI" panose="020B0604030504040204" pitchFamily="50" charset="-128"/>
                <a:ea typeface="Meiryo UI" panose="020B0604030504040204" pitchFamily="50" charset="-128"/>
              </a:rPr>
              <a:t>テーブルを</a:t>
            </a:r>
            <a:r>
              <a:rPr lang="ja-JP" altLang="en-US" sz="1200" b="1" dirty="0">
                <a:solidFill>
                  <a:schemeClr val="tx1"/>
                </a:solidFill>
                <a:latin typeface="Meiryo UI" panose="020B0604030504040204" pitchFamily="50" charset="-128"/>
                <a:ea typeface="Meiryo UI" panose="020B0604030504040204" pitchFamily="50" charset="-128"/>
              </a:rPr>
              <a:t>最終未通知</a:t>
            </a:r>
            <a:r>
              <a:rPr lang="ja-JP" altLang="en-US" sz="1200" b="1" dirty="0" smtClean="0">
                <a:solidFill>
                  <a:schemeClr val="tx1"/>
                </a:solidFill>
                <a:latin typeface="Meiryo UI" panose="020B0604030504040204" pitchFamily="50" charset="-128"/>
                <a:ea typeface="Meiryo UI" panose="020B0604030504040204" pitchFamily="50" charset="-128"/>
              </a:rPr>
              <a:t>有無</a:t>
            </a:r>
            <a:endParaRPr lang="en-US" altLang="ja-JP" sz="1200" b="1" dirty="0" smtClean="0">
              <a:solidFill>
                <a:schemeClr val="tx1"/>
              </a:solidFill>
              <a:latin typeface="Meiryo UI" panose="020B0604030504040204" pitchFamily="50" charset="-128"/>
              <a:ea typeface="Meiryo UI" panose="020B0604030504040204" pitchFamily="50" charset="-128"/>
            </a:endParaRPr>
          </a:p>
          <a:p>
            <a:r>
              <a:rPr lang="ja-JP" altLang="en-US" sz="1200" b="1" dirty="0" smtClean="0">
                <a:solidFill>
                  <a:schemeClr val="tx1"/>
                </a:solidFill>
                <a:latin typeface="Meiryo UI" panose="020B0604030504040204" pitchFamily="50" charset="-128"/>
                <a:ea typeface="Meiryo UI" panose="020B0604030504040204" pitchFamily="50" charset="-128"/>
              </a:rPr>
              <a:t>確認</a:t>
            </a:r>
            <a:r>
              <a:rPr lang="ja-JP" altLang="en-US" sz="1200" b="1" dirty="0">
                <a:solidFill>
                  <a:schemeClr val="tx1"/>
                </a:solidFill>
                <a:latin typeface="Meiryo UI" panose="020B0604030504040204" pitchFamily="50" charset="-128"/>
                <a:ea typeface="Meiryo UI" panose="020B0604030504040204" pitchFamily="50" charset="-128"/>
              </a:rPr>
              <a:t>結果</a:t>
            </a:r>
            <a:r>
              <a:rPr lang="ja-JP" altLang="en-US" sz="1200" b="1" dirty="0" smtClean="0">
                <a:solidFill>
                  <a:schemeClr val="tx1"/>
                </a:solidFill>
                <a:latin typeface="Meiryo UI" panose="020B0604030504040204" pitchFamily="50" charset="-128"/>
                <a:ea typeface="Meiryo UI" panose="020B0604030504040204" pitchFamily="50" charset="-128"/>
              </a:rPr>
              <a:t>テーブル</a:t>
            </a:r>
            <a:r>
              <a:rPr lang="ja-JP" altLang="en-US" sz="1200" dirty="0" smtClean="0">
                <a:solidFill>
                  <a:schemeClr val="tx1"/>
                </a:solidFill>
                <a:latin typeface="Meiryo UI" panose="020B0604030504040204" pitchFamily="50" charset="-128"/>
                <a:ea typeface="Meiryo UI" panose="020B0604030504040204" pitchFamily="50" charset="-128"/>
              </a:rPr>
              <a:t>と呼ぶ</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4742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本対応での改修方針</a:t>
            </a:r>
            <a:endParaRPr lang="ja-JP" altLang="en-US" sz="1800" b="1" dirty="0">
              <a:latin typeface="Meiryo UI" panose="020B0604030504040204" pitchFamily="50" charset="-128"/>
              <a:ea typeface="Meiryo UI" panose="020B060403050404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71690456"/>
              </p:ext>
            </p:extLst>
          </p:nvPr>
        </p:nvGraphicFramePr>
        <p:xfrm>
          <a:off x="563163" y="696207"/>
          <a:ext cx="9140563" cy="5699760"/>
        </p:xfrm>
        <a:graphic>
          <a:graphicData uri="http://schemas.openxmlformats.org/drawingml/2006/table">
            <a:tbl>
              <a:tblPr firstRow="1" bandRow="1">
                <a:tableStyleId>{5940675A-B579-460E-94D1-54222C63F5DA}</a:tableStyleId>
              </a:tblPr>
              <a:tblGrid>
                <a:gridCol w="239919">
                  <a:extLst>
                    <a:ext uri="{9D8B030D-6E8A-4147-A177-3AD203B41FA5}">
                      <a16:colId xmlns:a16="http://schemas.microsoft.com/office/drawing/2014/main" val="1901548244"/>
                    </a:ext>
                  </a:extLst>
                </a:gridCol>
                <a:gridCol w="2590437">
                  <a:extLst>
                    <a:ext uri="{9D8B030D-6E8A-4147-A177-3AD203B41FA5}">
                      <a16:colId xmlns:a16="http://schemas.microsoft.com/office/drawing/2014/main" val="936978207"/>
                    </a:ext>
                  </a:extLst>
                </a:gridCol>
                <a:gridCol w="6310207">
                  <a:extLst>
                    <a:ext uri="{9D8B030D-6E8A-4147-A177-3AD203B41FA5}">
                      <a16:colId xmlns:a16="http://schemas.microsoft.com/office/drawing/2014/main" val="2477558530"/>
                    </a:ext>
                  </a:extLst>
                </a:gridCol>
              </a:tblGrid>
              <a:tr h="195462">
                <a:tc gridSpan="2">
                  <a:txBody>
                    <a:bodyPr/>
                    <a:lstStyle/>
                    <a:p>
                      <a:r>
                        <a:rPr kumimoji="1" lang="ja-JP" altLang="en-US" sz="1400" b="1" dirty="0" smtClean="0">
                          <a:latin typeface="Meiryo UI" panose="020B0604030504040204" pitchFamily="50" charset="-128"/>
                          <a:ea typeface="Meiryo UI" panose="020B0604030504040204" pitchFamily="50" charset="-128"/>
                        </a:rPr>
                        <a:t>要件</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tc hMerge="1">
                  <a:txBody>
                    <a:bodyPr/>
                    <a:lstStyle/>
                    <a:p>
                      <a:endParaRPr kumimoji="1" lang="ja-JP" altLang="en-US"/>
                    </a:p>
                  </a:txBody>
                  <a:tcPr/>
                </a:tc>
                <a:tc>
                  <a:txBody>
                    <a:bodyPr/>
                    <a:lstStyle/>
                    <a:p>
                      <a:r>
                        <a:rPr kumimoji="1" lang="ja-JP" altLang="en-US" sz="1400" b="1" dirty="0" smtClean="0">
                          <a:latin typeface="Meiryo UI" panose="020B0604030504040204" pitchFamily="50" charset="-128"/>
                          <a:ea typeface="Meiryo UI" panose="020B0604030504040204" pitchFamily="50" charset="-128"/>
                        </a:rPr>
                        <a:t>改修方針</a:t>
                      </a:r>
                      <a:endParaRPr kumimoji="1" lang="ja-JP" altLang="en-US" sz="1400" b="1" dirty="0">
                        <a:latin typeface="Meiryo UI" panose="020B0604030504040204" pitchFamily="50" charset="-128"/>
                        <a:ea typeface="Meiryo UI" panose="020B0604030504040204" pitchFamily="50" charset="-128"/>
                      </a:endParaRPr>
                    </a:p>
                  </a:txBody>
                  <a:tcPr>
                    <a:solidFill>
                      <a:schemeClr val="accent1"/>
                    </a:solidFill>
                  </a:tcPr>
                </a:tc>
                <a:extLst>
                  <a:ext uri="{0D108BD9-81ED-4DB2-BD59-A6C34878D82A}">
                    <a16:rowId xmlns:a16="http://schemas.microsoft.com/office/drawing/2014/main" val="3434522661"/>
                  </a:ext>
                </a:extLst>
              </a:tr>
              <a:tr h="527749">
                <a:tc>
                  <a:txBody>
                    <a:bodyPr/>
                    <a:lstStyle/>
                    <a:p>
                      <a:r>
                        <a:rPr lang="en-US" altLang="ja-JP" sz="1200" dirty="0" smtClean="0">
                          <a:latin typeface="Meiryo UI" panose="020B0604030504040204" pitchFamily="50" charset="-128"/>
                          <a:ea typeface="Meiryo UI" panose="020B0604030504040204" pitchFamily="50" charset="-128"/>
                        </a:rPr>
                        <a:t>1</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オプトアウト対象患者および未通知患者の情報を含むデータは受託領域内で処理すること。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mj-ea"/>
                        <a:buAutoNum type="circleNumDbPlain"/>
                        <a:tabLst/>
                        <a:defRPr/>
                      </a:pPr>
                      <a:r>
                        <a:rPr lang="ja-JP" altLang="en-US" sz="1200" dirty="0" smtClean="0">
                          <a:latin typeface="Meiryo UI" panose="020B0604030504040204" pitchFamily="50" charset="-128"/>
                          <a:ea typeface="Meiryo UI" panose="020B0604030504040204" pitchFamily="50" charset="-128"/>
                        </a:rPr>
                        <a:t>オプトアウト対象患者および未通知患者の情報を含むデータの範囲を明確化し、それらのデータは受託領域</a:t>
                      </a:r>
                      <a:r>
                        <a:rPr lang="en-US" altLang="ja-JP" sz="1200" dirty="0" smtClean="0">
                          <a:latin typeface="Meiryo UI" panose="020B0604030504040204" pitchFamily="50" charset="-128"/>
                          <a:ea typeface="Meiryo UI" panose="020B0604030504040204" pitchFamily="50" charset="-128"/>
                        </a:rPr>
                        <a:t>DB</a:t>
                      </a:r>
                      <a:r>
                        <a:rPr lang="ja-JP" altLang="en-US" sz="1200" dirty="0" smtClean="0">
                          <a:latin typeface="Meiryo UI" panose="020B0604030504040204" pitchFamily="50" charset="-128"/>
                          <a:ea typeface="Meiryo UI" panose="020B0604030504040204" pitchFamily="50" charset="-128"/>
                        </a:rPr>
                        <a:t>に格納する。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659240022"/>
                  </a:ext>
                </a:extLst>
              </a:tr>
              <a:tr h="1700524">
                <a:tc>
                  <a:txBody>
                    <a:bodyPr/>
                    <a:lstStyle/>
                    <a:p>
                      <a:r>
                        <a:rPr lang="en-US" altLang="ja-JP" sz="1200" dirty="0" smtClean="0">
                          <a:latin typeface="Meiryo UI" panose="020B0604030504040204" pitchFamily="50" charset="-128"/>
                          <a:ea typeface="Meiryo UI" panose="020B0604030504040204" pitchFamily="50" charset="-128"/>
                        </a:rPr>
                        <a:t>2</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認定領域にデータ連携する前にオプトアウト対象患者および未通知患者の情報を除外し、利活用可能な患者情報のみであることを確認すること。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mj-ea"/>
                        <a:buAutoNum type="circleNumDbPlain"/>
                        <a:tabLst/>
                        <a:defRPr/>
                      </a:pPr>
                      <a:r>
                        <a:rPr lang="ja-JP" altLang="en-US" sz="1200" dirty="0" smtClean="0">
                          <a:latin typeface="Meiryo UI" panose="020B0604030504040204" pitchFamily="50" charset="-128"/>
                          <a:ea typeface="Meiryo UI" panose="020B0604030504040204" pitchFamily="50" charset="-128"/>
                        </a:rPr>
                        <a:t>受託領域内でオプトアウト対象患者および未通知患者の情報を除外し、認定領域へ連携するデータを作成する。</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mj-ea"/>
                        <a:buAutoNum type="circleNumDbPlain"/>
                        <a:tabLst/>
                        <a:defRPr/>
                      </a:pPr>
                      <a:r>
                        <a:rPr lang="ja-JP" altLang="en-US" sz="1200" dirty="0" smtClean="0">
                          <a:latin typeface="Meiryo UI" panose="020B0604030504040204" pitchFamily="50" charset="-128"/>
                          <a:ea typeface="Meiryo UI" panose="020B0604030504040204" pitchFamily="50" charset="-128"/>
                        </a:rPr>
                        <a:t>認定領域へのデータ連携対象にオプトアウト対象患者および未通知患者が残存していないこと</a:t>
                      </a:r>
                      <a:r>
                        <a:rPr kumimoji="1" lang="ja-JP" altLang="en-US" sz="1200" dirty="0" smtClean="0">
                          <a:latin typeface="Meiryo UI" panose="020B0604030504040204" pitchFamily="50" charset="-128"/>
                          <a:ea typeface="Meiryo UI" panose="020B0604030504040204" pitchFamily="50" charset="-128"/>
                        </a:rPr>
                        <a:t>を確認した結果の証跡を出力する。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smtClean="0">
                          <a:latin typeface="Meiryo UI" panose="020B0604030504040204" pitchFamily="50" charset="-128"/>
                          <a:ea typeface="Meiryo UI" panose="020B0604030504040204" pitchFamily="50" charset="-128"/>
                        </a:rPr>
                        <a:t>改修方針②での実装が困難な場合、二次利用</a:t>
                      </a:r>
                      <a:r>
                        <a:rPr kumimoji="1" lang="en-US" altLang="ja-JP" sz="1200" dirty="0" smtClean="0">
                          <a:latin typeface="Meiryo UI" panose="020B0604030504040204" pitchFamily="50" charset="-128"/>
                          <a:ea typeface="Meiryo UI" panose="020B0604030504040204" pitchFamily="50" charset="-128"/>
                        </a:rPr>
                        <a:t>DB</a:t>
                      </a:r>
                      <a:r>
                        <a:rPr kumimoji="1" lang="ja-JP" altLang="en-US" sz="1200" dirty="0" smtClean="0">
                          <a:latin typeface="Meiryo UI" panose="020B0604030504040204" pitchFamily="50" charset="-128"/>
                          <a:ea typeface="Meiryo UI" panose="020B0604030504040204" pitchFamily="50" charset="-128"/>
                        </a:rPr>
                        <a:t>で利用可能と判定された患者以外の情報が存在しないことにより、</a:t>
                      </a:r>
                      <a:r>
                        <a:rPr lang="ja-JP" altLang="en-US" sz="1200" dirty="0" smtClean="0">
                          <a:latin typeface="Meiryo UI" panose="020B0604030504040204" pitchFamily="50" charset="-128"/>
                          <a:ea typeface="Meiryo UI" panose="020B0604030504040204" pitchFamily="50" charset="-128"/>
                        </a:rPr>
                        <a:t>オプトアウト対象患者および未通知患者が残存していないこと</a:t>
                      </a:r>
                      <a:r>
                        <a:rPr kumimoji="1" lang="ja-JP" altLang="en-US" sz="1200" dirty="0" smtClean="0">
                          <a:latin typeface="Meiryo UI" panose="020B0604030504040204" pitchFamily="50" charset="-128"/>
                          <a:ea typeface="Meiryo UI" panose="020B0604030504040204" pitchFamily="50" charset="-128"/>
                        </a:rPr>
                        <a:t>を確認した結果の証跡を出力する。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mj-ea"/>
                        <a:buAutoNum type="circleNumDbPlain"/>
                        <a:tabLst/>
                        <a:defRPr/>
                      </a:pPr>
                      <a:r>
                        <a:rPr lang="ja-JP" altLang="en-US" sz="1200" dirty="0" smtClean="0">
                          <a:latin typeface="Meiryo UI" panose="020B0604030504040204" pitchFamily="50" charset="-128"/>
                          <a:ea typeface="Meiryo UI" panose="020B0604030504040204" pitchFamily="50" charset="-128"/>
                        </a:rPr>
                        <a:t>（改修方針②と③どちらの場合においても）認定領域へ反映する前にオプトアウト対象患者および未通知患者が残存していないこと</a:t>
                      </a:r>
                      <a:r>
                        <a:rPr kumimoji="1" lang="ja-JP" altLang="en-US" sz="1200" dirty="0" smtClean="0">
                          <a:latin typeface="Meiryo UI" panose="020B0604030504040204" pitchFamily="50" charset="-128"/>
                          <a:ea typeface="Meiryo UI" panose="020B0604030504040204" pitchFamily="50" charset="-128"/>
                        </a:rPr>
                        <a:t>を確認した結果の証跡を出力し、問題ないことを確認した結果を</a:t>
                      </a:r>
                      <a:r>
                        <a:rPr kumimoji="1" lang="en-US" altLang="ja-JP" sz="1200" dirty="0" smtClean="0">
                          <a:latin typeface="Meiryo UI" panose="020B0604030504040204" pitchFamily="50" charset="-128"/>
                          <a:ea typeface="Meiryo UI" panose="020B0604030504040204" pitchFamily="50" charset="-128"/>
                        </a:rPr>
                        <a:t>LDI</a:t>
                      </a:r>
                      <a:r>
                        <a:rPr kumimoji="1" lang="ja-JP" altLang="en-US" sz="1200" dirty="0" smtClean="0">
                          <a:latin typeface="Meiryo UI" panose="020B0604030504040204" pitchFamily="50" charset="-128"/>
                          <a:ea typeface="Meiryo UI" panose="020B0604030504040204" pitchFamily="50" charset="-128"/>
                        </a:rPr>
                        <a:t>様へ共有する。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8021832"/>
                  </a:ext>
                </a:extLst>
              </a:tr>
              <a:tr h="1348691">
                <a:tc>
                  <a:txBody>
                    <a:bodyPr/>
                    <a:lstStyle/>
                    <a:p>
                      <a:r>
                        <a:rPr lang="en-US" altLang="ja-JP" sz="1200" dirty="0" smtClean="0">
                          <a:latin typeface="Meiryo UI" panose="020B0604030504040204" pitchFamily="50" charset="-128"/>
                          <a:ea typeface="Meiryo UI" panose="020B0604030504040204" pitchFamily="50" charset="-128"/>
                        </a:rPr>
                        <a:t>3</a:t>
                      </a:r>
                      <a:endParaRPr lang="ja-JP" altLang="en-US" sz="1200" dirty="0">
                        <a:latin typeface="Meiryo UI" panose="020B0604030504040204" pitchFamily="50" charset="-128"/>
                        <a:ea typeface="Meiryo UI" panose="020B0604030504040204" pitchFamily="50" charset="-128"/>
                      </a:endParaRPr>
                    </a:p>
                  </a:txBody>
                  <a:tcPr/>
                </a:tc>
                <a:tc>
                  <a:txBody>
                    <a:bodyPr/>
                    <a:lstStyle/>
                    <a:p>
                      <a:r>
                        <a:rPr lang="ja-JP" altLang="en-US" sz="1200" dirty="0" smtClean="0">
                          <a:latin typeface="Meiryo UI" panose="020B0604030504040204" pitchFamily="50" charset="-128"/>
                          <a:ea typeface="Meiryo UI" panose="020B0604030504040204" pitchFamily="50" charset="-128"/>
                        </a:rPr>
                        <a:t>認定領域内のデータに対してオプトアウト対象患者が追加された際は削除し、利活用可能な患者情報のみとなっていることを確認すること。</a:t>
                      </a:r>
                      <a:r>
                        <a:rPr lang="en-US" altLang="ja-JP" sz="1200" dirty="0" smtClean="0">
                          <a:latin typeface="Meiryo UI" panose="020B0604030504040204" pitchFamily="50" charset="-128"/>
                          <a:ea typeface="Meiryo UI" panose="020B0604030504040204" pitchFamily="50" charset="-128"/>
                        </a:rPr>
                        <a:t/>
                      </a:r>
                      <a:br>
                        <a:rPr lang="en-US" altLang="ja-JP" sz="1200" dirty="0" smtClean="0">
                          <a:latin typeface="Meiryo UI" panose="020B0604030504040204" pitchFamily="50" charset="-128"/>
                          <a:ea typeface="Meiryo UI" panose="020B0604030504040204" pitchFamily="50" charset="-128"/>
                        </a:rPr>
                      </a:br>
                      <a:endParaRPr lang="ja-JP" altLang="en-US" sz="1200" dirty="0">
                        <a:latin typeface="Meiryo UI" panose="020B0604030504040204" pitchFamily="50" charset="-128"/>
                        <a:ea typeface="Meiryo UI" panose="020B0604030504040204" pitchFamily="50" charset="-128"/>
                      </a:endParaRPr>
                    </a:p>
                  </a:txBody>
                  <a:tcPr/>
                </a:tc>
                <a:tc>
                  <a:txBody>
                    <a:bodyPr/>
                    <a:lstStyle/>
                    <a:p>
                      <a:pPr marL="228600" marR="0" lvl="0" indent="-228600" algn="l" defTabSz="484862"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smtClean="0">
                          <a:latin typeface="Meiryo UI" panose="020B0604030504040204" pitchFamily="50" charset="-128"/>
                          <a:ea typeface="Meiryo UI" panose="020B0604030504040204" pitchFamily="50" charset="-128"/>
                        </a:rPr>
                        <a:t>要件</a:t>
                      </a:r>
                      <a:r>
                        <a:rPr kumimoji="1" lang="en-US" altLang="ja-JP" sz="1200" dirty="0" smtClean="0">
                          <a:latin typeface="Meiryo UI" panose="020B0604030504040204" pitchFamily="50" charset="-128"/>
                          <a:ea typeface="Meiryo UI" panose="020B0604030504040204" pitchFamily="50" charset="-128"/>
                        </a:rPr>
                        <a:t>1,2</a:t>
                      </a:r>
                      <a:r>
                        <a:rPr kumimoji="1" lang="ja-JP" altLang="en-US" sz="1200" dirty="0" smtClean="0">
                          <a:latin typeface="Meiryo UI" panose="020B0604030504040204" pitchFamily="50" charset="-128"/>
                          <a:ea typeface="Meiryo UI" panose="020B0604030504040204" pitchFamily="50" charset="-128"/>
                        </a:rPr>
                        <a:t>に準じて認定領域に転送した患者情報に洗い替えることで、オプトアウト対象患者が存在しないことを担保する。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smtClean="0">
                          <a:latin typeface="Meiryo UI" panose="020B0604030504040204" pitchFamily="50" charset="-128"/>
                          <a:ea typeface="Meiryo UI" panose="020B0604030504040204" pitchFamily="50" charset="-128"/>
                        </a:rPr>
                        <a:t>認定領域に転送するデータ量が大きい場合、改修方針①で対応すると処理時間が膨大になってしまう。その際は受託領域内で削除対象の患者データを特定し、認定領域内のデータを削除することによる差分更新での反映を許容する。</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endParaRPr kumimoji="1" lang="en-US" altLang="ja-JP" sz="1200" dirty="0" smtClean="0">
                        <a:latin typeface="Meiryo UI" panose="020B0604030504040204" pitchFamily="50" charset="-128"/>
                        <a:ea typeface="Meiryo UI" panose="020B0604030504040204" pitchFamily="50" charset="-128"/>
                      </a:endParaRPr>
                    </a:p>
                    <a:p>
                      <a:pPr marL="228600" marR="0" lvl="0" indent="-228600" algn="l" defTabSz="484862" rtl="0" eaLnBrk="1" fontAlgn="auto" latinLnBrk="0" hangingPunct="1">
                        <a:lnSpc>
                          <a:spcPct val="100000"/>
                        </a:lnSpc>
                        <a:spcBef>
                          <a:spcPts val="0"/>
                        </a:spcBef>
                        <a:spcAft>
                          <a:spcPts val="0"/>
                        </a:spcAft>
                        <a:buClrTx/>
                        <a:buSzTx/>
                        <a:buFont typeface="+mj-ea"/>
                        <a:buAutoNum type="circleNumDbPlain"/>
                        <a:tabLst/>
                        <a:defRPr/>
                      </a:pPr>
                      <a:r>
                        <a:rPr lang="ja-JP" altLang="en-US" sz="1200" dirty="0" smtClean="0">
                          <a:latin typeface="Meiryo UI" panose="020B0604030504040204" pitchFamily="50" charset="-128"/>
                          <a:ea typeface="Meiryo UI" panose="020B0604030504040204" pitchFamily="50" charset="-128"/>
                        </a:rPr>
                        <a:t>（改修方針①と②どちらの場合においても）認定領域から反映された後にオプトアウト対象患者および未通知患者が残存していないこと</a:t>
                      </a:r>
                      <a:r>
                        <a:rPr kumimoji="1" lang="ja-JP" altLang="en-US" sz="1200" dirty="0" smtClean="0">
                          <a:latin typeface="Meiryo UI" panose="020B0604030504040204" pitchFamily="50" charset="-128"/>
                          <a:ea typeface="Meiryo UI" panose="020B0604030504040204" pitchFamily="50" charset="-128"/>
                        </a:rPr>
                        <a:t>を確認した結果の証跡を出力し、問題ないことを確認した結果を</a:t>
                      </a:r>
                      <a:r>
                        <a:rPr kumimoji="1" lang="en-US" altLang="ja-JP" sz="1200" dirty="0" smtClean="0">
                          <a:latin typeface="Meiryo UI" panose="020B0604030504040204" pitchFamily="50" charset="-128"/>
                          <a:ea typeface="Meiryo UI" panose="020B0604030504040204" pitchFamily="50" charset="-128"/>
                        </a:rPr>
                        <a:t>LDI</a:t>
                      </a:r>
                      <a:r>
                        <a:rPr kumimoji="1" lang="ja-JP" altLang="en-US" sz="1200" dirty="0" smtClean="0">
                          <a:latin typeface="Meiryo UI" panose="020B0604030504040204" pitchFamily="50" charset="-128"/>
                          <a:ea typeface="Meiryo UI" panose="020B0604030504040204" pitchFamily="50" charset="-128"/>
                        </a:rPr>
                        <a:t>様へ共有する。</a:t>
                      </a:r>
                      <a:endParaRPr kumimoji="1" lang="en-US" altLang="ja-JP" sz="12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65622900"/>
                  </a:ext>
                </a:extLst>
              </a:tr>
            </a:tbl>
          </a:graphicData>
        </a:graphic>
      </p:graphicFrame>
      <p:sp>
        <p:nvSpPr>
          <p:cNvPr id="5" name="正方形/長方形 4"/>
          <p:cNvSpPr/>
          <p:nvPr/>
        </p:nvSpPr>
        <p:spPr>
          <a:xfrm>
            <a:off x="1666068" y="2972649"/>
            <a:ext cx="4114800" cy="1146875"/>
          </a:xfrm>
          <a:prstGeom prst="rect">
            <a:avLst/>
          </a:prstGeom>
          <a:solidFill>
            <a:schemeClr val="accent3"/>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困難な場合と</a:t>
            </a:r>
            <a:r>
              <a:rPr kumimoji="1" lang="en-US" altLang="ja-JP" dirty="0" smtClean="0"/>
              <a:t>2</a:t>
            </a:r>
            <a:r>
              <a:rPr kumimoji="1" lang="ja-JP" altLang="en-US" dirty="0" smtClean="0"/>
              <a:t>パターンの場合分けをしている意味が良くわからない。</a:t>
            </a:r>
            <a:endParaRPr kumimoji="1" lang="en-US" altLang="ja-JP" dirty="0" smtClean="0"/>
          </a:p>
          <a:p>
            <a:pPr algn="ctr"/>
            <a:r>
              <a:rPr lang="ja-JP" altLang="en-US" dirty="0" smtClean="0"/>
              <a:t>改修方針の説明なので、パターン分け等発生しないはずでは？</a:t>
            </a:r>
            <a:endParaRPr kumimoji="1" lang="ja-JP" altLang="en-US" dirty="0"/>
          </a:p>
        </p:txBody>
      </p:sp>
    </p:spTree>
    <p:extLst>
      <p:ext uri="{BB962C8B-B14F-4D97-AF65-F5344CB8AC3E}">
        <p14:creationId xmlns:p14="http://schemas.microsoft.com/office/powerpoint/2010/main" val="2920759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タイトル 6"/>
          <p:cNvSpPr>
            <a:spLocks noGrp="1"/>
          </p:cNvSpPr>
          <p:nvPr>
            <p:ph type="title"/>
          </p:nvPr>
        </p:nvSpPr>
        <p:spPr>
          <a:xfrm>
            <a:off x="203689" y="285111"/>
            <a:ext cx="9112191" cy="884660"/>
          </a:xfrm>
        </p:spPr>
        <p:txBody>
          <a:bodyPr>
            <a:noAutofit/>
          </a:bodyPr>
          <a:lstStyle/>
          <a:p>
            <a:r>
              <a:rPr lang="ja-JP" altLang="en-US" sz="1800" b="1" dirty="0" smtClean="0">
                <a:latin typeface="Meiryo UI" panose="020B0604030504040204" pitchFamily="50" charset="-128"/>
                <a:ea typeface="Meiryo UI" panose="020B0604030504040204" pitchFamily="50" charset="-128"/>
              </a:rPr>
              <a:t>利活用観点での機能における</a:t>
            </a:r>
            <a:r>
              <a:rPr lang="en-US" altLang="ja-JP" sz="1800" b="1" dirty="0" smtClean="0">
                <a:latin typeface="Meiryo UI" panose="020B0604030504040204" pitchFamily="50" charset="-128"/>
                <a:ea typeface="Meiryo UI" panose="020B0604030504040204" pitchFamily="50" charset="-128"/>
              </a:rPr>
              <a:t>DB</a:t>
            </a:r>
            <a:r>
              <a:rPr lang="ja-JP" altLang="en-US" sz="1800" b="1" dirty="0" smtClean="0">
                <a:latin typeface="Meiryo UI" panose="020B0604030504040204" pitchFamily="50" charset="-128"/>
                <a:ea typeface="Meiryo UI" panose="020B0604030504040204" pitchFamily="50" charset="-128"/>
              </a:rPr>
              <a:t>分割対応の影響箇所</a:t>
            </a:r>
            <a:endParaRPr lang="ja-JP" altLang="en-US" sz="1800" b="1" dirty="0">
              <a:latin typeface="Meiryo UI" panose="020B0604030504040204" pitchFamily="50" charset="-128"/>
              <a:ea typeface="Meiryo UI" panose="020B0604030504040204" pitchFamily="50" charset="-128"/>
            </a:endParaRPr>
          </a:p>
        </p:txBody>
      </p:sp>
      <p:sp>
        <p:nvSpPr>
          <p:cNvPr id="76" name="テキスト プレースホルダー 1"/>
          <p:cNvSpPr txBox="1">
            <a:spLocks/>
          </p:cNvSpPr>
          <p:nvPr/>
        </p:nvSpPr>
        <p:spPr>
          <a:xfrm>
            <a:off x="369880" y="578886"/>
            <a:ext cx="8946000" cy="5067916"/>
          </a:xfrm>
        </p:spPr>
        <p:txBody>
          <a:bodyPr/>
          <a:ls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利活用観点での機能において受託領域から認定領域にデータ反映している処理は以下の通り。</a:t>
            </a:r>
            <a:endParaRPr lang="en-US" altLang="ja-JP" dirty="0">
              <a:latin typeface="Meiryo UI" panose="020B0604030504040204" pitchFamily="50" charset="-128"/>
              <a:ea typeface="Meiryo UI" panose="020B0604030504040204" pitchFamily="50" charset="-128"/>
            </a:endParaRPr>
          </a:p>
        </p:txBody>
      </p:sp>
      <p:cxnSp>
        <p:nvCxnSpPr>
          <p:cNvPr id="5" name="直線コネクタ 4"/>
          <p:cNvCxnSpPr/>
          <p:nvPr/>
        </p:nvCxnSpPr>
        <p:spPr>
          <a:xfrm>
            <a:off x="7454010" y="1537487"/>
            <a:ext cx="0" cy="4853626"/>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aphicFrame>
        <p:nvGraphicFramePr>
          <p:cNvPr id="6" name="表 5"/>
          <p:cNvGraphicFramePr>
            <a:graphicFrameLocks noGrp="1"/>
          </p:cNvGraphicFramePr>
          <p:nvPr>
            <p:extLst/>
          </p:nvPr>
        </p:nvGraphicFramePr>
        <p:xfrm>
          <a:off x="296550" y="996153"/>
          <a:ext cx="9459699" cy="5394960"/>
        </p:xfrm>
        <a:graphic>
          <a:graphicData uri="http://schemas.openxmlformats.org/drawingml/2006/table">
            <a:tbl>
              <a:tblPr firstRow="1" bandRow="1">
                <a:tableStyleId>{5940675A-B579-460E-94D1-54222C63F5DA}</a:tableStyleId>
              </a:tblPr>
              <a:tblGrid>
                <a:gridCol w="904700">
                  <a:extLst>
                    <a:ext uri="{9D8B030D-6E8A-4147-A177-3AD203B41FA5}">
                      <a16:colId xmlns:a16="http://schemas.microsoft.com/office/drawing/2014/main" val="342400904"/>
                    </a:ext>
                  </a:extLst>
                </a:gridCol>
                <a:gridCol w="2861867">
                  <a:extLst>
                    <a:ext uri="{9D8B030D-6E8A-4147-A177-3AD203B41FA5}">
                      <a16:colId xmlns:a16="http://schemas.microsoft.com/office/drawing/2014/main" val="2601570289"/>
                    </a:ext>
                  </a:extLst>
                </a:gridCol>
                <a:gridCol w="4492486">
                  <a:extLst>
                    <a:ext uri="{9D8B030D-6E8A-4147-A177-3AD203B41FA5}">
                      <a16:colId xmlns:a16="http://schemas.microsoft.com/office/drawing/2014/main" val="2240442798"/>
                    </a:ext>
                  </a:extLst>
                </a:gridCol>
                <a:gridCol w="1200646">
                  <a:extLst>
                    <a:ext uri="{9D8B030D-6E8A-4147-A177-3AD203B41FA5}">
                      <a16:colId xmlns:a16="http://schemas.microsoft.com/office/drawing/2014/main" val="744818733"/>
                    </a:ext>
                  </a:extLst>
                </a:gridCol>
              </a:tblGrid>
              <a:tr h="260400">
                <a:tc>
                  <a:txBody>
                    <a:bodyPr/>
                    <a:lstStyle/>
                    <a:p>
                      <a:pPr algn="ct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ＬＤＩ</a:t>
                      </a:r>
                      <a:endParaRPr lang="en-US" altLang="zh-TW" sz="1200" kern="0" dirty="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医療情報取扱</a:t>
                      </a:r>
                      <a:r>
                        <a:rPr lang="zh-TW" altLang="en-US" sz="1200" b="1" kern="0" dirty="0" smtClean="0">
                          <a:solidFill>
                            <a:srgbClr val="404040"/>
                          </a:solidFill>
                          <a:latin typeface="Meiryo UI" panose="020B0604030504040204" pitchFamily="50" charset="-128"/>
                          <a:ea typeface="Meiryo UI" panose="020B0604030504040204" pitchFamily="50" charset="-128"/>
                        </a:rPr>
                        <a:t>事業</a:t>
                      </a:r>
                      <a:r>
                        <a:rPr lang="ja-JP" altLang="en-US" sz="1200" b="1" kern="0" dirty="0" smtClean="0">
                          <a:solidFill>
                            <a:srgbClr val="404040"/>
                          </a:solidFill>
                          <a:latin typeface="Meiryo UI" panose="020B0604030504040204" pitchFamily="50" charset="-128"/>
                          <a:ea typeface="Meiryo UI" panose="020B0604030504040204" pitchFamily="50" charset="-128"/>
                        </a:rPr>
                        <a:t>受託者</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zh-TW" altLang="en-US" sz="1200" b="1" kern="0" dirty="0" smtClean="0">
                          <a:solidFill>
                            <a:srgbClr val="404040"/>
                          </a:solidFill>
                          <a:latin typeface="Meiryo UI" panose="020B0604030504040204" pitchFamily="50" charset="-128"/>
                          <a:ea typeface="Meiryo UI" panose="020B0604030504040204" pitchFamily="50" charset="-128"/>
                        </a:rPr>
                        <a:t>認定匿名加工医療情報作成事業者</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rowSpan="2">
                  <a:txBody>
                    <a:bodyPr/>
                    <a:lstStyle/>
                    <a:p>
                      <a:pPr algn="ctr" defTabSz="895327">
                        <a:defRPr/>
                      </a:pPr>
                      <a:r>
                        <a:rPr lang="ja-JP" altLang="en-US" sz="1200" kern="0" dirty="0" smtClean="0">
                          <a:solidFill>
                            <a:srgbClr val="404040"/>
                          </a:solidFill>
                          <a:latin typeface="Meiryo UI" panose="020B0604030504040204" pitchFamily="50" charset="-128"/>
                          <a:ea typeface="Meiryo UI" panose="020B0604030504040204" pitchFamily="50" charset="-128"/>
                        </a:rPr>
                        <a:t>利活用者</a:t>
                      </a:r>
                    </a:p>
                  </a:txBody>
                  <a:tcPr/>
                </a:tc>
                <a:extLst>
                  <a:ext uri="{0D108BD9-81ED-4DB2-BD59-A6C34878D82A}">
                    <a16:rowId xmlns:a16="http://schemas.microsoft.com/office/drawing/2014/main" val="1403776297"/>
                  </a:ext>
                </a:extLst>
              </a:tr>
              <a:tr h="260400">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r>
                        <a:rPr lang="en-US" altLang="ja-JP" sz="1200" kern="0" dirty="0" smtClean="0">
                          <a:solidFill>
                            <a:srgbClr val="404040"/>
                          </a:solidFill>
                          <a:latin typeface="Meiryo UI" panose="020B0604030504040204" pitchFamily="50" charset="-128"/>
                          <a:ea typeface="Meiryo UI" panose="020B0604030504040204" pitchFamily="50" charset="-128"/>
                        </a:rPr>
                        <a:t>NTT</a:t>
                      </a:r>
                      <a:r>
                        <a:rPr lang="ja-JP" altLang="en-US" sz="1200" kern="0" dirty="0" smtClean="0">
                          <a:solidFill>
                            <a:srgbClr val="404040"/>
                          </a:solidFill>
                          <a:latin typeface="Meiryo UI" panose="020B0604030504040204" pitchFamily="50" charset="-128"/>
                          <a:ea typeface="Meiryo UI" panose="020B0604030504040204" pitchFamily="50" charset="-128"/>
                        </a:rPr>
                        <a:t>データ</a:t>
                      </a:r>
                    </a:p>
                  </a:txBody>
                  <a:tcPr/>
                </a:tc>
                <a:tc>
                  <a:txBody>
                    <a:bodyPr/>
                    <a:lstStyle/>
                    <a:p>
                      <a:pPr marL="0" marR="0" lvl="0" indent="0" algn="ctr" defTabSz="484862" rtl="0" eaLnBrk="1" fontAlgn="auto" latinLnBrk="0" hangingPunct="1">
                        <a:lnSpc>
                          <a:spcPct val="100000"/>
                        </a:lnSpc>
                        <a:spcBef>
                          <a:spcPts val="0"/>
                        </a:spcBef>
                        <a:spcAft>
                          <a:spcPts val="0"/>
                        </a:spcAft>
                        <a:buClrTx/>
                        <a:buSzTx/>
                        <a:buFontTx/>
                        <a:buNone/>
                        <a:tabLst/>
                        <a:defRPr/>
                      </a:pPr>
                      <a:r>
                        <a:rPr lang="ja-JP" altLang="en-US" sz="1200" b="1" kern="0" dirty="0" smtClean="0">
                          <a:solidFill>
                            <a:srgbClr val="404040"/>
                          </a:solidFill>
                          <a:latin typeface="Meiryo UI" panose="020B0604030504040204" pitchFamily="50" charset="-128"/>
                          <a:ea typeface="Meiryo UI" panose="020B0604030504040204" pitchFamily="50" charset="-128"/>
                        </a:rPr>
                        <a:t>医療情報取扱事業受託</a:t>
                      </a:r>
                      <a:r>
                        <a:rPr lang="zh-TW" altLang="en-US" sz="1200" b="1" kern="0" dirty="0" smtClean="0">
                          <a:solidFill>
                            <a:srgbClr val="404040"/>
                          </a:solidFill>
                          <a:latin typeface="Meiryo UI" panose="020B0604030504040204" pitchFamily="50" charset="-128"/>
                          <a:ea typeface="Meiryo UI" panose="020B0604030504040204" pitchFamily="50" charset="-128"/>
                        </a:rPr>
                        <a:t>者</a:t>
                      </a:r>
                      <a:r>
                        <a:rPr lang="ja-JP" altLang="en-US" sz="1200" b="1" kern="0" dirty="0" smtClean="0">
                          <a:solidFill>
                            <a:srgbClr val="404040"/>
                          </a:solidFill>
                          <a:latin typeface="Meiryo UI" panose="020B0604030504040204" pitchFamily="50" charset="-128"/>
                          <a:ea typeface="Meiryo UI" panose="020B0604030504040204" pitchFamily="50" charset="-128"/>
                        </a:rPr>
                        <a:t>（再受託）</a:t>
                      </a: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a:txBody>
                    <a:bodyPr/>
                    <a:lstStyle/>
                    <a:p>
                      <a:pPr algn="ctr"/>
                      <a:r>
                        <a:rPr lang="ja-JP" altLang="en-US" sz="1200" b="1" kern="0" dirty="0" smtClean="0">
                          <a:solidFill>
                            <a:srgbClr val="404040"/>
                          </a:solidFill>
                          <a:latin typeface="Meiryo UI" panose="020B0604030504040204" pitchFamily="50" charset="-128"/>
                          <a:ea typeface="Meiryo UI" panose="020B0604030504040204" pitchFamily="50" charset="-128"/>
                        </a:rPr>
                        <a:t>認定医療情報</a:t>
                      </a:r>
                      <a:r>
                        <a:rPr lang="ja-JP" altLang="en-US" sz="1200" b="1" kern="0" dirty="0" smtClean="0">
                          <a:latin typeface="Meiryo UI" panose="020B0604030504040204" pitchFamily="50" charset="-128"/>
                          <a:ea typeface="Meiryo UI" panose="020B0604030504040204" pitchFamily="50" charset="-128"/>
                        </a:rPr>
                        <a:t>等取</a:t>
                      </a:r>
                      <a:r>
                        <a:rPr lang="ja-JP" altLang="en-US" sz="1200" b="1" kern="0" dirty="0" smtClean="0">
                          <a:solidFill>
                            <a:srgbClr val="404040"/>
                          </a:solidFill>
                          <a:latin typeface="Meiryo UI" panose="020B0604030504040204" pitchFamily="50" charset="-128"/>
                          <a:ea typeface="Meiryo UI" panose="020B0604030504040204" pitchFamily="50" charset="-128"/>
                        </a:rPr>
                        <a:t>扱受託事業者</a:t>
                      </a:r>
                      <a:endParaRPr kumimoji="1" lang="ja-JP" altLang="en-US" sz="1200" dirty="0"/>
                    </a:p>
                  </a:txBody>
                  <a:tcPr/>
                </a:tc>
                <a:tc vMerge="1">
                  <a:txBody>
                    <a:bodyPr/>
                    <a:lstStyle/>
                    <a:p>
                      <a:endParaRPr kumimoji="1" lang="ja-JP" altLang="en-US" dirty="0"/>
                    </a:p>
                  </a:txBody>
                  <a:tcPr/>
                </a:tc>
                <a:extLst>
                  <a:ext uri="{0D108BD9-81ED-4DB2-BD59-A6C34878D82A}">
                    <a16:rowId xmlns:a16="http://schemas.microsoft.com/office/drawing/2014/main" val="2467161822"/>
                  </a:ext>
                </a:extLst>
              </a:tr>
              <a:tr h="14756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ja-JP" altLang="en-US" sz="1200" kern="0" dirty="0" smtClean="0">
                        <a:solidFill>
                          <a:srgbClr val="404040"/>
                        </a:solidFill>
                        <a:latin typeface="Meiryo UI" panose="020B0604030504040204" pitchFamily="50" charset="-128"/>
                        <a:ea typeface="Meiryo UI" panose="020B0604030504040204" pitchFamily="50" charset="-128"/>
                      </a:endParaRPr>
                    </a:p>
                  </a:txBody>
                  <a:tcPr/>
                </a:tc>
                <a:tc row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zh-TW" sz="1200" b="1" kern="0" dirty="0" smtClean="0">
                        <a:solidFill>
                          <a:srgbClr val="404040"/>
                        </a:solidFill>
                        <a:latin typeface="Meiryo UI" panose="020B0604030504040204" pitchFamily="50" charset="-128"/>
                        <a:ea typeface="Meiryo UI" panose="020B0604030504040204" pitchFamily="50" charset="-128"/>
                      </a:endParaRPr>
                    </a:p>
                  </a:txBody>
                  <a:tcPr/>
                </a:tc>
                <a:tc rowSpan="3">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tc rowSpan="3">
                  <a:txBody>
                    <a:bodyPr/>
                    <a:lstStyle/>
                    <a:p>
                      <a:endParaRPr kumimoji="1" lang="ja-JP" altLang="en-US" sz="1200" dirty="0"/>
                    </a:p>
                  </a:txBody>
                  <a:tcPr/>
                </a:tc>
                <a:extLst>
                  <a:ext uri="{0D108BD9-81ED-4DB2-BD59-A6C34878D82A}">
                    <a16:rowId xmlns:a16="http://schemas.microsoft.com/office/drawing/2014/main" val="2619844006"/>
                  </a:ext>
                </a:extLst>
              </a:tr>
              <a:tr h="16492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010232369"/>
                  </a:ext>
                </a:extLst>
              </a:tr>
              <a:tr h="1475601">
                <a:tc>
                  <a:txBody>
                    <a:bodyPr/>
                    <a:lstStyle/>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p>
                      <a:pPr marL="0" marR="0" lvl="0" indent="0" algn="l" defTabSz="484862" rtl="0" eaLnBrk="1" fontAlgn="auto" latinLnBrk="0" hangingPunct="1">
                        <a:lnSpc>
                          <a:spcPct val="100000"/>
                        </a:lnSpc>
                        <a:spcBef>
                          <a:spcPts val="0"/>
                        </a:spcBef>
                        <a:spcAft>
                          <a:spcPts val="0"/>
                        </a:spcAft>
                        <a:buClrTx/>
                        <a:buSzTx/>
                        <a:buFontTx/>
                        <a:buNone/>
                        <a:tabLst/>
                        <a:defRPr/>
                      </a:pPr>
                      <a:endParaRPr lang="en-US" altLang="ja-JP" sz="1200" kern="0" dirty="0" smtClean="0">
                        <a:solidFill>
                          <a:srgbClr val="404040"/>
                        </a:solidFill>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189618105"/>
                  </a:ext>
                </a:extLst>
              </a:tr>
            </a:tbl>
          </a:graphicData>
        </a:graphic>
      </p:graphicFrame>
      <p:cxnSp>
        <p:nvCxnSpPr>
          <p:cNvPr id="7" name="カギ線コネクタ 6"/>
          <p:cNvCxnSpPr>
            <a:stCxn id="12" idx="4"/>
            <a:endCxn id="10" idx="2"/>
          </p:cNvCxnSpPr>
          <p:nvPr/>
        </p:nvCxnSpPr>
        <p:spPr>
          <a:xfrm flipV="1">
            <a:off x="6088353" y="2435379"/>
            <a:ext cx="428085" cy="2131244"/>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カギ線コネクタ 7"/>
          <p:cNvCxnSpPr>
            <a:stCxn id="17" idx="4"/>
            <a:endCxn id="10" idx="2"/>
          </p:cNvCxnSpPr>
          <p:nvPr/>
        </p:nvCxnSpPr>
        <p:spPr>
          <a:xfrm flipV="1">
            <a:off x="6079155" y="2435379"/>
            <a:ext cx="437283" cy="3268205"/>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フローチャート: 磁気ディスク 8"/>
          <p:cNvSpPr/>
          <p:nvPr/>
        </p:nvSpPr>
        <p:spPr>
          <a:xfrm>
            <a:off x="4243632"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二次利用</a:t>
            </a:r>
            <a:r>
              <a:rPr kumimoji="1" lang="en-US" altLang="ja-JP" sz="1100" b="1" dirty="0" smtClean="0">
                <a:solidFill>
                  <a:schemeClr val="tx2">
                    <a:lumMod val="75000"/>
                    <a:lumOff val="25000"/>
                  </a:schemeClr>
                </a:solidFill>
              </a:rPr>
              <a:t/>
            </a:r>
            <a:br>
              <a:rPr kumimoji="1" lang="en-US" altLang="ja-JP" sz="1100" b="1" dirty="0" smtClean="0">
                <a:solidFill>
                  <a:schemeClr val="tx2">
                    <a:lumMod val="75000"/>
                    <a:lumOff val="25000"/>
                  </a:schemeClr>
                </a:solidFill>
              </a:rPr>
            </a:br>
            <a:r>
              <a:rPr kumimoji="1" lang="en-US" altLang="ja-JP" sz="1100" b="1" dirty="0" smtClean="0">
                <a:solidFill>
                  <a:schemeClr val="tx2">
                    <a:lumMod val="75000"/>
                    <a:lumOff val="25000"/>
                  </a:schemeClr>
                </a:solidFill>
              </a:rPr>
              <a:t>DB</a:t>
            </a:r>
            <a:endParaRPr kumimoji="1" lang="ja-JP" altLang="en-US" sz="1200" b="1" dirty="0">
              <a:solidFill>
                <a:schemeClr val="tx2">
                  <a:lumMod val="75000"/>
                  <a:lumOff val="25000"/>
                </a:schemeClr>
              </a:solidFill>
            </a:endParaRPr>
          </a:p>
        </p:txBody>
      </p:sp>
      <p:sp>
        <p:nvSpPr>
          <p:cNvPr id="10" name="フローチャート: 磁気ディスク 9"/>
          <p:cNvSpPr/>
          <p:nvPr/>
        </p:nvSpPr>
        <p:spPr>
          <a:xfrm>
            <a:off x="6516438"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200" b="1" dirty="0">
                <a:solidFill>
                  <a:schemeClr val="tx2">
                    <a:lumMod val="75000"/>
                    <a:lumOff val="25000"/>
                  </a:schemeClr>
                </a:solidFill>
              </a:rPr>
              <a:t>データマート</a:t>
            </a:r>
            <a:endParaRPr kumimoji="1" lang="ja-JP" altLang="en-US" sz="1200" b="1" dirty="0">
              <a:solidFill>
                <a:schemeClr val="tx2">
                  <a:lumMod val="75000"/>
                  <a:lumOff val="25000"/>
                </a:schemeClr>
              </a:solidFill>
            </a:endParaRPr>
          </a:p>
        </p:txBody>
      </p:sp>
      <p:sp>
        <p:nvSpPr>
          <p:cNvPr id="11" name="フローチャート: 磁気ディスク 10"/>
          <p:cNvSpPr/>
          <p:nvPr/>
        </p:nvSpPr>
        <p:spPr>
          <a:xfrm>
            <a:off x="5380035" y="2174277"/>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二次利用</a:t>
            </a:r>
            <a:endParaRPr kumimoji="1" lang="en-US" altLang="ja-JP" sz="1200" b="1" dirty="0" smtClean="0">
              <a:solidFill>
                <a:schemeClr val="tx2">
                  <a:lumMod val="75000"/>
                  <a:lumOff val="25000"/>
                </a:schemeClr>
              </a:solidFill>
            </a:endParaRPr>
          </a:p>
          <a:p>
            <a:pPr algn="ctr"/>
            <a:r>
              <a:rPr kumimoji="1" lang="en-US" altLang="ja-JP" sz="1200" b="1" dirty="0" smtClean="0">
                <a:solidFill>
                  <a:schemeClr val="tx2">
                    <a:lumMod val="75000"/>
                    <a:lumOff val="25000"/>
                  </a:schemeClr>
                </a:solidFill>
              </a:rPr>
              <a:t>DB</a:t>
            </a:r>
            <a:r>
              <a:rPr kumimoji="1" lang="en-US" altLang="ja-JP" sz="1100" b="1" dirty="0" smtClean="0">
                <a:solidFill>
                  <a:schemeClr val="tx2">
                    <a:lumMod val="75000"/>
                    <a:lumOff val="25000"/>
                  </a:schemeClr>
                </a:solidFill>
              </a:rPr>
              <a:t>(</a:t>
            </a:r>
            <a:r>
              <a:rPr kumimoji="1" lang="ja-JP" altLang="en-US" sz="1100" b="1" dirty="0" smtClean="0">
                <a:solidFill>
                  <a:schemeClr val="tx2">
                    <a:lumMod val="75000"/>
                    <a:lumOff val="25000"/>
                  </a:schemeClr>
                </a:solidFill>
              </a:rPr>
              <a:t>断面</a:t>
            </a:r>
            <a:r>
              <a:rPr kumimoji="1" lang="en-US" altLang="ja-JP" sz="1100" b="1" dirty="0" smtClean="0">
                <a:solidFill>
                  <a:schemeClr val="tx2">
                    <a:lumMod val="75000"/>
                    <a:lumOff val="25000"/>
                  </a:schemeClr>
                </a:solidFill>
              </a:rPr>
              <a:t>)</a:t>
            </a:r>
            <a:endParaRPr kumimoji="1" lang="ja-JP" altLang="en-US" sz="1200" b="1" dirty="0">
              <a:solidFill>
                <a:schemeClr val="tx2">
                  <a:lumMod val="75000"/>
                  <a:lumOff val="25000"/>
                </a:schemeClr>
              </a:solidFill>
            </a:endParaRPr>
          </a:p>
        </p:txBody>
      </p:sp>
      <p:sp>
        <p:nvSpPr>
          <p:cNvPr id="12" name="フローチャート: 磁気ディスク 11"/>
          <p:cNvSpPr/>
          <p:nvPr/>
        </p:nvSpPr>
        <p:spPr>
          <a:xfrm>
            <a:off x="5346185" y="4305521"/>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MML</a:t>
            </a:r>
            <a:r>
              <a:rPr kumimoji="1" lang="ja-JP" altLang="en-US" sz="1100" b="1" dirty="0" smtClean="0">
                <a:solidFill>
                  <a:schemeClr val="tx2">
                    <a:lumMod val="75000"/>
                    <a:lumOff val="25000"/>
                  </a:schemeClr>
                </a:solidFill>
              </a:rPr>
              <a:t>個別取込結果</a:t>
            </a:r>
            <a:endParaRPr kumimoji="1" lang="ja-JP" altLang="en-US" sz="1200" b="1" dirty="0">
              <a:solidFill>
                <a:schemeClr val="tx2">
                  <a:lumMod val="75000"/>
                  <a:lumOff val="25000"/>
                </a:schemeClr>
              </a:solidFill>
            </a:endParaRPr>
          </a:p>
        </p:txBody>
      </p:sp>
      <p:sp>
        <p:nvSpPr>
          <p:cNvPr id="13" name="フローチャート: 磁気ディスク 12"/>
          <p:cNvSpPr/>
          <p:nvPr/>
        </p:nvSpPr>
        <p:spPr>
          <a:xfrm>
            <a:off x="3254608" y="3074209"/>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取扱不可</a:t>
            </a:r>
            <a:r>
              <a:rPr kumimoji="1" lang="en-US" altLang="ja-JP" sz="1200" b="1" dirty="0" smtClean="0">
                <a:solidFill>
                  <a:schemeClr val="tx2">
                    <a:lumMod val="75000"/>
                    <a:lumOff val="25000"/>
                  </a:schemeClr>
                </a:solidFill>
              </a:rPr>
              <a:t/>
            </a:r>
            <a:br>
              <a:rPr kumimoji="1" lang="en-US" altLang="ja-JP" sz="1200" b="1" dirty="0" smtClean="0">
                <a:solidFill>
                  <a:schemeClr val="tx2">
                    <a:lumMod val="75000"/>
                    <a:lumOff val="25000"/>
                  </a:schemeClr>
                </a:solidFill>
              </a:rPr>
            </a:br>
            <a:r>
              <a:rPr kumimoji="1" lang="ja-JP" altLang="en-US" sz="1200" b="1" dirty="0" smtClean="0">
                <a:solidFill>
                  <a:schemeClr val="tx2">
                    <a:lumMod val="75000"/>
                    <a:lumOff val="25000"/>
                  </a:schemeClr>
                </a:solidFill>
              </a:rPr>
              <a:t>領域</a:t>
            </a:r>
            <a:endParaRPr kumimoji="1" lang="ja-JP" altLang="en-US" sz="1400" b="1" dirty="0">
              <a:solidFill>
                <a:schemeClr val="tx2">
                  <a:lumMod val="75000"/>
                  <a:lumOff val="25000"/>
                </a:schemeClr>
              </a:solidFill>
            </a:endParaRPr>
          </a:p>
        </p:txBody>
      </p:sp>
      <p:sp>
        <p:nvSpPr>
          <p:cNvPr id="14" name="フローチャート: 磁気ディスク 13"/>
          <p:cNvSpPr/>
          <p:nvPr/>
        </p:nvSpPr>
        <p:spPr>
          <a:xfrm>
            <a:off x="6468002" y="3543688"/>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1200" b="1" dirty="0" smtClean="0">
                <a:solidFill>
                  <a:schemeClr val="tx2">
                    <a:lumMod val="75000"/>
                    <a:lumOff val="25000"/>
                  </a:schemeClr>
                </a:solidFill>
              </a:rPr>
              <a:t>データ</a:t>
            </a:r>
            <a:endParaRPr lang="en-US" altLang="ja-JP" sz="1200" b="1" dirty="0" smtClean="0">
              <a:solidFill>
                <a:schemeClr val="tx2">
                  <a:lumMod val="75000"/>
                  <a:lumOff val="25000"/>
                </a:schemeClr>
              </a:solidFill>
            </a:endParaRPr>
          </a:p>
          <a:p>
            <a:pPr algn="ctr"/>
            <a:r>
              <a:rPr lang="ja-JP" altLang="en-US" sz="1200" b="1" dirty="0" smtClean="0">
                <a:solidFill>
                  <a:schemeClr val="tx2">
                    <a:lumMod val="75000"/>
                    <a:lumOff val="25000"/>
                  </a:schemeClr>
                </a:solidFill>
              </a:rPr>
              <a:t>品質</a:t>
            </a:r>
            <a:r>
              <a:rPr kumimoji="1" lang="ja-JP" altLang="en-US" sz="1200" b="1" dirty="0" smtClean="0">
                <a:solidFill>
                  <a:schemeClr val="tx2">
                    <a:lumMod val="75000"/>
                    <a:lumOff val="25000"/>
                  </a:schemeClr>
                </a:solidFill>
              </a:rPr>
              <a:t>調査</a:t>
            </a:r>
            <a:endParaRPr kumimoji="1" lang="ja-JP" altLang="en-US" sz="1200" b="1" dirty="0">
              <a:solidFill>
                <a:schemeClr val="tx2">
                  <a:lumMod val="75000"/>
                  <a:lumOff val="25000"/>
                </a:schemeClr>
              </a:solidFill>
            </a:endParaRPr>
          </a:p>
        </p:txBody>
      </p:sp>
      <p:sp>
        <p:nvSpPr>
          <p:cNvPr id="15" name="フローチャート: 磁気ディスク 14"/>
          <p:cNvSpPr/>
          <p:nvPr/>
        </p:nvSpPr>
        <p:spPr>
          <a:xfrm>
            <a:off x="7652842" y="217345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分析・</a:t>
            </a:r>
            <a:endParaRPr kumimoji="1"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集計</a:t>
            </a:r>
            <a:endParaRPr kumimoji="1" lang="ja-JP" altLang="en-US" sz="1200" b="1" dirty="0">
              <a:solidFill>
                <a:schemeClr val="tx2">
                  <a:lumMod val="75000"/>
                  <a:lumOff val="25000"/>
                </a:schemeClr>
              </a:solidFill>
            </a:endParaRPr>
          </a:p>
        </p:txBody>
      </p:sp>
      <p:sp>
        <p:nvSpPr>
          <p:cNvPr id="16" name="フローチャート: 磁気ディスク 15"/>
          <p:cNvSpPr/>
          <p:nvPr/>
        </p:nvSpPr>
        <p:spPr>
          <a:xfrm>
            <a:off x="2263635" y="2173452"/>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一時表</a:t>
            </a:r>
            <a:endParaRPr kumimoji="1" lang="ja-JP" altLang="en-US" sz="1200" b="1" dirty="0">
              <a:solidFill>
                <a:schemeClr val="tx2">
                  <a:lumMod val="75000"/>
                  <a:lumOff val="25000"/>
                </a:schemeClr>
              </a:solidFill>
            </a:endParaRPr>
          </a:p>
        </p:txBody>
      </p:sp>
      <p:sp>
        <p:nvSpPr>
          <p:cNvPr id="17" name="フローチャート: 磁気ディスク 16"/>
          <p:cNvSpPr/>
          <p:nvPr/>
        </p:nvSpPr>
        <p:spPr>
          <a:xfrm>
            <a:off x="5336987" y="5442482"/>
            <a:ext cx="742168" cy="522204"/>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マスタ</a:t>
            </a:r>
            <a:endParaRPr kumimoji="1" lang="ja-JP" altLang="en-US" sz="1200" b="1" dirty="0">
              <a:solidFill>
                <a:schemeClr val="tx2">
                  <a:lumMod val="75000"/>
                  <a:lumOff val="25000"/>
                </a:schemeClr>
              </a:solidFill>
            </a:endParaRPr>
          </a:p>
        </p:txBody>
      </p:sp>
      <p:cxnSp>
        <p:nvCxnSpPr>
          <p:cNvPr id="18" name="カギ線コネクタ 17"/>
          <p:cNvCxnSpPr>
            <a:stCxn id="16" idx="4"/>
            <a:endCxn id="13" idx="2"/>
          </p:cNvCxnSpPr>
          <p:nvPr/>
        </p:nvCxnSpPr>
        <p:spPr>
          <a:xfrm>
            <a:off x="3005235" y="2434452"/>
            <a:ext cx="249373" cy="900859"/>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カギ線コネクタ 18"/>
          <p:cNvCxnSpPr>
            <a:stCxn id="16" idx="4"/>
            <a:endCxn id="9" idx="2"/>
          </p:cNvCxnSpPr>
          <p:nvPr/>
        </p:nvCxnSpPr>
        <p:spPr>
          <a:xfrm>
            <a:off x="3005235" y="2434452"/>
            <a:ext cx="1238397" cy="927"/>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カギ線コネクタ 19"/>
          <p:cNvCxnSpPr>
            <a:stCxn id="9" idx="4"/>
            <a:endCxn id="11" idx="2"/>
          </p:cNvCxnSpPr>
          <p:nvPr/>
        </p:nvCxnSpPr>
        <p:spPr>
          <a:xfrm>
            <a:off x="4985800" y="2435379"/>
            <a:ext cx="394235" cy="12700"/>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カギ線コネクタ 20"/>
          <p:cNvCxnSpPr>
            <a:stCxn id="11" idx="4"/>
            <a:endCxn id="14" idx="2"/>
          </p:cNvCxnSpPr>
          <p:nvPr/>
        </p:nvCxnSpPr>
        <p:spPr>
          <a:xfrm>
            <a:off x="6122203" y="2435379"/>
            <a:ext cx="345799" cy="1369411"/>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10" idx="4"/>
            <a:endCxn id="15" idx="2"/>
          </p:cNvCxnSpPr>
          <p:nvPr/>
        </p:nvCxnSpPr>
        <p:spPr>
          <a:xfrm flipV="1">
            <a:off x="7258606" y="2434554"/>
            <a:ext cx="394236" cy="825"/>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5" idx="4"/>
            <a:endCxn id="43" idx="2"/>
          </p:cNvCxnSpPr>
          <p:nvPr/>
        </p:nvCxnSpPr>
        <p:spPr>
          <a:xfrm flipV="1">
            <a:off x="8395010" y="2432818"/>
            <a:ext cx="501033" cy="1736"/>
          </a:xfrm>
          <a:prstGeom prst="straightConnector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カギ線コネクタ 23"/>
          <p:cNvCxnSpPr>
            <a:stCxn id="40" idx="4"/>
            <a:endCxn id="16" idx="2"/>
          </p:cNvCxnSpPr>
          <p:nvPr/>
        </p:nvCxnSpPr>
        <p:spPr>
          <a:xfrm>
            <a:off x="2061346" y="2432260"/>
            <a:ext cx="202289" cy="2192"/>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カギ線コネクタ 24"/>
          <p:cNvCxnSpPr>
            <a:endCxn id="40" idx="2"/>
          </p:cNvCxnSpPr>
          <p:nvPr/>
        </p:nvCxnSpPr>
        <p:spPr>
          <a:xfrm>
            <a:off x="1110501" y="2431374"/>
            <a:ext cx="209245" cy="886"/>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カギ線コネクタ 25"/>
          <p:cNvCxnSpPr>
            <a:stCxn id="27" idx="4"/>
            <a:endCxn id="12" idx="2"/>
          </p:cNvCxnSpPr>
          <p:nvPr/>
        </p:nvCxnSpPr>
        <p:spPr>
          <a:xfrm>
            <a:off x="3996776" y="4561256"/>
            <a:ext cx="1349409" cy="5367"/>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フローチャート: 磁気ディスク 26"/>
          <p:cNvSpPr/>
          <p:nvPr/>
        </p:nvSpPr>
        <p:spPr>
          <a:xfrm>
            <a:off x="3254608" y="4300154"/>
            <a:ext cx="742168" cy="522204"/>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200" b="1" dirty="0" smtClean="0">
                <a:solidFill>
                  <a:schemeClr val="tx2">
                    <a:lumMod val="75000"/>
                    <a:lumOff val="25000"/>
                  </a:schemeClr>
                </a:solidFill>
              </a:rPr>
              <a:t>MML</a:t>
            </a:r>
            <a:r>
              <a:rPr kumimoji="1" lang="ja-JP" altLang="en-US" sz="1200" b="1" dirty="0" smtClean="0">
                <a:solidFill>
                  <a:schemeClr val="tx2">
                    <a:lumMod val="75000"/>
                    <a:lumOff val="25000"/>
                  </a:schemeClr>
                </a:solidFill>
              </a:rPr>
              <a:t>個別</a:t>
            </a:r>
            <a:endParaRPr kumimoji="1" lang="en-US" altLang="ja-JP" sz="1200" b="1" dirty="0" smtClean="0">
              <a:solidFill>
                <a:schemeClr val="tx2">
                  <a:lumMod val="75000"/>
                  <a:lumOff val="25000"/>
                </a:schemeClr>
              </a:solidFill>
            </a:endParaRPr>
          </a:p>
          <a:p>
            <a:pPr algn="ctr"/>
            <a:r>
              <a:rPr kumimoji="1" lang="ja-JP" altLang="en-US" sz="1200" b="1" dirty="0" smtClean="0">
                <a:solidFill>
                  <a:schemeClr val="tx2">
                    <a:lumMod val="75000"/>
                    <a:lumOff val="25000"/>
                  </a:schemeClr>
                </a:solidFill>
              </a:rPr>
              <a:t>取込管理</a:t>
            </a:r>
            <a:endParaRPr kumimoji="1" lang="ja-JP" altLang="en-US" sz="1200" b="1" dirty="0">
              <a:solidFill>
                <a:schemeClr val="tx2">
                  <a:lumMod val="75000"/>
                  <a:lumOff val="25000"/>
                </a:schemeClr>
              </a:solidFill>
            </a:endParaRPr>
          </a:p>
        </p:txBody>
      </p:sp>
      <p:grpSp>
        <p:nvGrpSpPr>
          <p:cNvPr id="28" name="グループ化 27"/>
          <p:cNvGrpSpPr/>
          <p:nvPr/>
        </p:nvGrpSpPr>
        <p:grpSpPr>
          <a:xfrm>
            <a:off x="8658275" y="4420969"/>
            <a:ext cx="945450" cy="1801583"/>
            <a:chOff x="8168455" y="4168699"/>
            <a:chExt cx="945450" cy="1801583"/>
          </a:xfrm>
        </p:grpSpPr>
        <p:sp>
          <p:nvSpPr>
            <p:cNvPr id="29" name="フローチャート: 磁気ディスク 28"/>
            <p:cNvSpPr/>
            <p:nvPr/>
          </p:nvSpPr>
          <p:spPr>
            <a:xfrm>
              <a:off x="8260678" y="4513821"/>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100" b="1" dirty="0" smtClean="0">
                  <a:solidFill>
                    <a:schemeClr val="tx2">
                      <a:lumMod val="75000"/>
                      <a:lumOff val="25000"/>
                    </a:schemeClr>
                  </a:solidFill>
                </a:rPr>
                <a:t>受託事業</a:t>
              </a:r>
              <a:endParaRPr kumimoji="1" lang="ja-JP" altLang="en-US" sz="1200" b="1" dirty="0">
                <a:solidFill>
                  <a:schemeClr val="tx2">
                    <a:lumMod val="75000"/>
                    <a:lumOff val="25000"/>
                  </a:schemeClr>
                </a:solidFill>
              </a:endParaRPr>
            </a:p>
          </p:txBody>
        </p:sp>
        <p:sp>
          <p:nvSpPr>
            <p:cNvPr id="30" name="正方形/長方形 29">
              <a:extLst>
                <a:ext uri="{FF2B5EF4-FFF2-40B4-BE49-F238E27FC236}">
                  <a16:creationId xmlns:a16="http://schemas.microsoft.com/office/drawing/2014/main" id="{B63D4596-3D34-CF16-5DA8-EFDC1CCE79D0}"/>
                </a:ext>
              </a:extLst>
            </p:cNvPr>
            <p:cNvSpPr/>
            <p:nvPr/>
          </p:nvSpPr>
          <p:spPr>
            <a:xfrm>
              <a:off x="8168455" y="4168699"/>
              <a:ext cx="945450" cy="1801583"/>
            </a:xfrm>
            <a:prstGeom prst="rect">
              <a:avLst/>
            </a:prstGeom>
            <a:noFill/>
            <a:ln w="6350">
              <a:solidFill>
                <a:sysClr val="windowText" lastClr="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latin typeface="Meiryo UI" panose="020B0604030504040204" pitchFamily="50" charset="-128"/>
                  <a:ea typeface="Meiryo UI" panose="020B0604030504040204" pitchFamily="50" charset="-128"/>
                </a:rPr>
                <a:t>凡例</a:t>
              </a:r>
            </a:p>
          </p:txBody>
        </p:sp>
        <p:sp>
          <p:nvSpPr>
            <p:cNvPr id="31" name="フローチャート: 磁気ディスク 30"/>
            <p:cNvSpPr/>
            <p:nvPr/>
          </p:nvSpPr>
          <p:spPr>
            <a:xfrm>
              <a:off x="8260678" y="5328285"/>
              <a:ext cx="741600" cy="522000"/>
            </a:xfrm>
            <a:prstGeom prst="flowChartMagneticDisk">
              <a:avLst/>
            </a:prstGeom>
            <a:solidFill>
              <a:schemeClr val="accent4">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1200" b="1" dirty="0" smtClean="0">
                  <a:solidFill>
                    <a:schemeClr val="tx2">
                      <a:lumMod val="75000"/>
                      <a:lumOff val="25000"/>
                    </a:schemeClr>
                  </a:solidFill>
                </a:rPr>
                <a:t>認定事業</a:t>
              </a:r>
              <a:endParaRPr kumimoji="1" lang="ja-JP" altLang="en-US" sz="1200" b="1" dirty="0">
                <a:solidFill>
                  <a:schemeClr val="tx2">
                    <a:lumMod val="75000"/>
                    <a:lumOff val="25000"/>
                  </a:schemeClr>
                </a:solidFill>
              </a:endParaRPr>
            </a:p>
          </p:txBody>
        </p:sp>
      </p:grpSp>
      <p:cxnSp>
        <p:nvCxnSpPr>
          <p:cNvPr id="32" name="カギ線コネクタ 31"/>
          <p:cNvCxnSpPr>
            <a:stCxn id="40" idx="4"/>
            <a:endCxn id="27" idx="2"/>
          </p:cNvCxnSpPr>
          <p:nvPr/>
        </p:nvCxnSpPr>
        <p:spPr>
          <a:xfrm>
            <a:off x="2061346" y="2432260"/>
            <a:ext cx="1193262" cy="2128996"/>
          </a:xfrm>
          <a:prstGeom prst="bentConnector3">
            <a:avLst>
              <a:gd name="adj1" fmla="val 6021"/>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カギ線コネクタ 32"/>
          <p:cNvCxnSpPr>
            <a:endCxn id="17" idx="2"/>
          </p:cNvCxnSpPr>
          <p:nvPr/>
        </p:nvCxnSpPr>
        <p:spPr>
          <a:xfrm>
            <a:off x="1095127" y="3983819"/>
            <a:ext cx="4241860" cy="1719765"/>
          </a:xfrm>
          <a:prstGeom prst="bentConnector3">
            <a:avLst>
              <a:gd name="adj1" fmla="val 7074"/>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カギ線コネクタ 33"/>
          <p:cNvCxnSpPr>
            <a:stCxn id="49" idx="3"/>
            <a:endCxn id="17" idx="2"/>
          </p:cNvCxnSpPr>
          <p:nvPr/>
        </p:nvCxnSpPr>
        <p:spPr>
          <a:xfrm flipV="1">
            <a:off x="1103660" y="5703584"/>
            <a:ext cx="4233327" cy="1498"/>
          </a:xfrm>
          <a:prstGeom prst="bentConnector3">
            <a:avLst>
              <a:gd name="adj1" fmla="val 50000"/>
            </a:avLst>
          </a:prstGeom>
          <a:ln w="31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5" name="グループ化 34"/>
          <p:cNvGrpSpPr/>
          <p:nvPr/>
        </p:nvGrpSpPr>
        <p:grpSpPr>
          <a:xfrm>
            <a:off x="344946" y="1726941"/>
            <a:ext cx="765555" cy="1198474"/>
            <a:chOff x="363530" y="2158446"/>
            <a:chExt cx="765555" cy="1198474"/>
          </a:xfrm>
        </p:grpSpPr>
        <p:sp>
          <p:nvSpPr>
            <p:cNvPr id="36" name="角丸四角形 35"/>
            <p:cNvSpPr/>
            <p:nvPr/>
          </p:nvSpPr>
          <p:spPr>
            <a:xfrm>
              <a:off x="363530" y="2158446"/>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JMNA</a:t>
              </a:r>
            </a:p>
            <a:p>
              <a:pPr algn="ctr" defTabSz="895327">
                <a:defRPr/>
              </a:pPr>
              <a:r>
                <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（一次利用）</a:t>
              </a:r>
            </a:p>
          </p:txBody>
        </p:sp>
        <p:sp>
          <p:nvSpPr>
            <p:cNvPr id="37" name="フローチャート: データ 36"/>
            <p:cNvSpPr/>
            <p:nvPr/>
          </p:nvSpPr>
          <p:spPr>
            <a:xfrm>
              <a:off x="407154" y="2574219"/>
              <a:ext cx="463412" cy="39500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rtlCol="0" anchor="t" anchorCtr="0"/>
            <a:lstStyle/>
            <a:p>
              <a:pPr algn="ctr"/>
              <a:r>
                <a:rPr lang="en-US" altLang="ja-JP" sz="881" dirty="0">
                  <a:latin typeface="Meiryo UI" panose="020B0604030504040204" pitchFamily="50" charset="-128"/>
                  <a:ea typeface="Meiryo UI" panose="020B0604030504040204" pitchFamily="50" charset="-128"/>
                </a:rPr>
                <a:t>DPC</a:t>
              </a:r>
              <a:endParaRPr lang="ja-JP" altLang="en-US" sz="881" dirty="0">
                <a:latin typeface="Meiryo UI" panose="020B0604030504040204" pitchFamily="50" charset="-128"/>
                <a:ea typeface="Meiryo UI" panose="020B0604030504040204" pitchFamily="50" charset="-128"/>
              </a:endParaRPr>
            </a:p>
          </p:txBody>
        </p:sp>
        <p:sp>
          <p:nvSpPr>
            <p:cNvPr id="38" name="フローチャート: データ 37"/>
            <p:cNvSpPr/>
            <p:nvPr/>
          </p:nvSpPr>
          <p:spPr>
            <a:xfrm>
              <a:off x="526946" y="2726674"/>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t" anchorCtr="0"/>
            <a:lstStyle/>
            <a:p>
              <a:pPr algn="ctr"/>
              <a:r>
                <a:rPr lang="ja-JP" altLang="en-US" sz="881" dirty="0">
                  <a:latin typeface="Meiryo UI" panose="020B0604030504040204" pitchFamily="50" charset="-128"/>
                  <a:ea typeface="Meiryo UI" panose="020B0604030504040204" pitchFamily="50" charset="-128"/>
                </a:rPr>
                <a:t>レセ</a:t>
              </a:r>
            </a:p>
          </p:txBody>
        </p:sp>
        <p:sp>
          <p:nvSpPr>
            <p:cNvPr id="39" name="フローチャート: データ 38"/>
            <p:cNvSpPr/>
            <p:nvPr/>
          </p:nvSpPr>
          <p:spPr>
            <a:xfrm>
              <a:off x="626334" y="2885243"/>
              <a:ext cx="463412" cy="39264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ja-JP" sz="881" dirty="0">
                  <a:latin typeface="Meiryo UI" panose="020B0604030504040204" pitchFamily="50" charset="-128"/>
                  <a:ea typeface="Meiryo UI" panose="020B0604030504040204" pitchFamily="50" charset="-128"/>
                </a:rPr>
                <a:t>MML</a:t>
              </a:r>
              <a:endParaRPr lang="ja-JP" altLang="en-US" sz="881" dirty="0">
                <a:latin typeface="Meiryo UI" panose="020B0604030504040204" pitchFamily="50" charset="-128"/>
                <a:ea typeface="Meiryo UI" panose="020B0604030504040204" pitchFamily="50" charset="-128"/>
              </a:endParaRPr>
            </a:p>
          </p:txBody>
        </p:sp>
      </p:grpSp>
      <p:sp>
        <p:nvSpPr>
          <p:cNvPr id="40" name="フローチャート: 磁気ディスク 39"/>
          <p:cNvSpPr/>
          <p:nvPr/>
        </p:nvSpPr>
        <p:spPr>
          <a:xfrm>
            <a:off x="1319746" y="2171260"/>
            <a:ext cx="741600" cy="522000"/>
          </a:xfrm>
          <a:prstGeom prst="flowChartMagneticDisk">
            <a:avLst/>
          </a:prstGeom>
          <a:solidFill>
            <a:schemeClr val="accent5">
              <a:lumMod val="20000"/>
              <a:lumOff val="80000"/>
            </a:schemeClr>
          </a:solidFill>
          <a:ln w="317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en-US" altLang="ja-JP" sz="1100" b="1" dirty="0" smtClean="0">
                <a:solidFill>
                  <a:schemeClr val="tx2">
                    <a:lumMod val="75000"/>
                    <a:lumOff val="25000"/>
                  </a:schemeClr>
                </a:solidFill>
              </a:rPr>
              <a:t>NAS</a:t>
            </a:r>
            <a:endParaRPr kumimoji="1" lang="ja-JP" altLang="en-US" sz="1200" b="1" dirty="0">
              <a:solidFill>
                <a:schemeClr val="tx2">
                  <a:lumMod val="75000"/>
                  <a:lumOff val="25000"/>
                </a:schemeClr>
              </a:solidFill>
            </a:endParaRPr>
          </a:p>
        </p:txBody>
      </p:sp>
      <p:sp>
        <p:nvSpPr>
          <p:cNvPr id="41" name="正方形/長方形 40"/>
          <p:cNvSpPr/>
          <p:nvPr/>
        </p:nvSpPr>
        <p:spPr>
          <a:xfrm>
            <a:off x="6364090" y="3454442"/>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42" name="正方形/長方形 41"/>
          <p:cNvSpPr/>
          <p:nvPr/>
        </p:nvSpPr>
        <p:spPr>
          <a:xfrm>
            <a:off x="3112820" y="4180283"/>
            <a:ext cx="3074254" cy="7683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43" name="フローチャート: データ 42"/>
          <p:cNvSpPr/>
          <p:nvPr/>
        </p:nvSpPr>
        <p:spPr>
          <a:xfrm>
            <a:off x="8836790" y="2171818"/>
            <a:ext cx="592525" cy="522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smtClean="0">
                <a:latin typeface="Meiryo UI" panose="020B0604030504040204" pitchFamily="50" charset="-128"/>
                <a:ea typeface="Meiryo UI" panose="020B0604030504040204" pitchFamily="50" charset="-128"/>
              </a:rPr>
              <a:t>分析</a:t>
            </a:r>
            <a:endParaRPr lang="en-US" altLang="ja-JP" sz="881" dirty="0" smtClean="0">
              <a:latin typeface="Meiryo UI" panose="020B0604030504040204" pitchFamily="50" charset="-128"/>
              <a:ea typeface="Meiryo UI" panose="020B0604030504040204" pitchFamily="50" charset="-128"/>
            </a:endParaRPr>
          </a:p>
          <a:p>
            <a:pPr algn="ctr"/>
            <a:r>
              <a:rPr lang="ja-JP" altLang="en-US" sz="881" dirty="0" smtClean="0">
                <a:latin typeface="Meiryo UI" panose="020B0604030504040204" pitchFamily="50" charset="-128"/>
                <a:ea typeface="Meiryo UI" panose="020B0604030504040204" pitchFamily="50" charset="-128"/>
              </a:rPr>
              <a:t>結果</a:t>
            </a:r>
            <a:endParaRPr lang="ja-JP" altLang="en-US" sz="881" dirty="0">
              <a:latin typeface="Meiryo UI" panose="020B0604030504040204" pitchFamily="50" charset="-128"/>
              <a:ea typeface="Meiryo UI" panose="020B0604030504040204" pitchFamily="50" charset="-128"/>
            </a:endParaRPr>
          </a:p>
        </p:txBody>
      </p:sp>
      <p:grpSp>
        <p:nvGrpSpPr>
          <p:cNvPr id="44" name="グループ化 43"/>
          <p:cNvGrpSpPr/>
          <p:nvPr/>
        </p:nvGrpSpPr>
        <p:grpSpPr>
          <a:xfrm>
            <a:off x="339662" y="3384582"/>
            <a:ext cx="1710159" cy="1198474"/>
            <a:chOff x="539065" y="3877010"/>
            <a:chExt cx="1710159" cy="1198474"/>
          </a:xfrm>
        </p:grpSpPr>
        <p:sp>
          <p:nvSpPr>
            <p:cNvPr id="45" name="角丸四角形 44"/>
            <p:cNvSpPr/>
            <p:nvPr/>
          </p:nvSpPr>
          <p:spPr>
            <a:xfrm>
              <a:off x="539065" y="3877010"/>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smtClean="0">
                  <a:solidFill>
                    <a:srgbClr val="4D4D4D"/>
                  </a:solidFill>
                  <a:latin typeface="Meiryo UI" panose="020B0604030504040204" pitchFamily="50" charset="-128"/>
                  <a:ea typeface="Meiryo UI" panose="020B0604030504040204" pitchFamily="50" charset="-128"/>
                  <a:cs typeface="Meiryo UI" panose="020B0604030504040204" pitchFamily="50" charset="-128"/>
                </a:rPr>
                <a:t>DI</a:t>
              </a:r>
              <a:r>
                <a:rPr lang="ja-JP" altLang="en-US" sz="1126" b="1" kern="0" dirty="0" smtClean="0">
                  <a:solidFill>
                    <a:srgbClr val="4D4D4D"/>
                  </a:solidFill>
                  <a:latin typeface="Meiryo UI" panose="020B0604030504040204" pitchFamily="50" charset="-128"/>
                  <a:ea typeface="Meiryo UI" panose="020B0604030504040204" pitchFamily="50" charset="-128"/>
                  <a:cs typeface="Meiryo UI" panose="020B0604030504040204" pitchFamily="50" charset="-128"/>
                </a:rPr>
                <a:t>社</a:t>
              </a:r>
              <a:endPar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テキスト ボックス 45"/>
            <p:cNvSpPr txBox="1"/>
            <p:nvPr/>
          </p:nvSpPr>
          <p:spPr>
            <a:xfrm>
              <a:off x="740068" y="4051397"/>
              <a:ext cx="1509156" cy="269875"/>
            </a:xfrm>
            <a:prstGeom prst="rect">
              <a:avLst/>
            </a:prstGeom>
            <a:noFill/>
          </p:spPr>
          <p:txBody>
            <a:bodyPr wrap="none" lIns="0" rIns="0" rtlCol="0">
              <a:noAutofit/>
            </a:bodyPr>
            <a:lstStyle/>
            <a:p>
              <a:pPr algn="l" defTabSz="288000"/>
              <a:r>
                <a:rPr lang="en-US" altLang="ja-JP" sz="1100" dirty="0" smtClean="0">
                  <a:latin typeface="+mn-ea"/>
                </a:rPr>
                <a:t>(</a:t>
              </a:r>
              <a:r>
                <a:rPr lang="ja-JP" altLang="en-US" sz="1100" dirty="0" smtClean="0">
                  <a:latin typeface="+mn-ea"/>
                </a:rPr>
                <a:t>データインデックス</a:t>
              </a:r>
              <a:r>
                <a:rPr lang="ja-JP" altLang="en-US" sz="1100" dirty="0">
                  <a:latin typeface="+mn-ea"/>
                </a:rPr>
                <a:t>社</a:t>
              </a:r>
              <a:r>
                <a:rPr lang="en-US" altLang="ja-JP" sz="1100" dirty="0" smtClean="0">
                  <a:latin typeface="+mn-ea"/>
                </a:rPr>
                <a:t>)</a:t>
              </a:r>
              <a:endParaRPr kumimoji="1" lang="ja-JP" altLang="en-US" sz="1100" dirty="0">
                <a:latin typeface="+mn-ea"/>
              </a:endParaRPr>
            </a:p>
          </p:txBody>
        </p:sp>
        <p:sp>
          <p:nvSpPr>
            <p:cNvPr id="47" name="フローチャート: データ 46"/>
            <p:cNvSpPr/>
            <p:nvPr/>
          </p:nvSpPr>
          <p:spPr>
            <a:xfrm>
              <a:off x="619755" y="4328443"/>
              <a:ext cx="592525" cy="5283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smtClean="0">
                  <a:latin typeface="Meiryo UI" panose="020B0604030504040204" pitchFamily="50" charset="-128"/>
                  <a:ea typeface="Meiryo UI" panose="020B0604030504040204" pitchFamily="50" charset="-128"/>
                </a:rPr>
                <a:t>マスタ</a:t>
              </a:r>
              <a:endParaRPr lang="en-US" altLang="ja-JP" sz="881" dirty="0" smtClean="0">
                <a:latin typeface="Meiryo UI" panose="020B0604030504040204" pitchFamily="50" charset="-128"/>
                <a:ea typeface="Meiryo UI" panose="020B0604030504040204" pitchFamily="50" charset="-128"/>
              </a:endParaRPr>
            </a:p>
            <a:p>
              <a:pPr algn="ctr"/>
              <a:r>
                <a:rPr lang="en-US" altLang="ja-JP" sz="881" dirty="0" smtClean="0">
                  <a:latin typeface="Meiryo UI" panose="020B0604030504040204" pitchFamily="50" charset="-128"/>
                  <a:ea typeface="Meiryo UI" panose="020B0604030504040204" pitchFamily="50" charset="-128"/>
                </a:rPr>
                <a:t>(DI</a:t>
              </a:r>
              <a:r>
                <a:rPr lang="ja-JP" altLang="en-US" sz="881" dirty="0" smtClean="0">
                  <a:latin typeface="Meiryo UI" panose="020B0604030504040204" pitchFamily="50" charset="-128"/>
                  <a:ea typeface="Meiryo UI" panose="020B0604030504040204" pitchFamily="50" charset="-128"/>
                </a:rPr>
                <a:t>社</a:t>
              </a:r>
              <a:r>
                <a:rPr lang="en-US" altLang="ja-JP" sz="881" dirty="0" smtClean="0">
                  <a:latin typeface="Meiryo UI" panose="020B0604030504040204" pitchFamily="50" charset="-128"/>
                  <a:ea typeface="Meiryo UI" panose="020B0604030504040204" pitchFamily="50" charset="-128"/>
                </a:rPr>
                <a:t>)</a:t>
              </a:r>
              <a:endParaRPr lang="ja-JP" altLang="en-US" sz="881" dirty="0">
                <a:latin typeface="Meiryo UI" panose="020B0604030504040204" pitchFamily="50" charset="-128"/>
                <a:ea typeface="Meiryo UI" panose="020B0604030504040204" pitchFamily="50" charset="-128"/>
              </a:endParaRPr>
            </a:p>
          </p:txBody>
        </p:sp>
      </p:grpSp>
      <p:grpSp>
        <p:nvGrpSpPr>
          <p:cNvPr id="48" name="グループ化 47"/>
          <p:cNvGrpSpPr/>
          <p:nvPr/>
        </p:nvGrpSpPr>
        <p:grpSpPr>
          <a:xfrm>
            <a:off x="338105" y="5105845"/>
            <a:ext cx="765555" cy="1198474"/>
            <a:chOff x="338105" y="4872472"/>
            <a:chExt cx="765555" cy="1198474"/>
          </a:xfrm>
        </p:grpSpPr>
        <p:sp>
          <p:nvSpPr>
            <p:cNvPr id="49" name="角丸四角形 48"/>
            <p:cNvSpPr/>
            <p:nvPr/>
          </p:nvSpPr>
          <p:spPr>
            <a:xfrm>
              <a:off x="338105" y="4872472"/>
              <a:ext cx="765555" cy="1198474"/>
            </a:xfrm>
            <a:prstGeom prst="roundRect">
              <a:avLst>
                <a:gd name="adj" fmla="val 7181"/>
              </a:avLst>
            </a:prstGeom>
            <a:solidFill>
              <a:srgbClr val="FFFFFF"/>
            </a:solidFill>
            <a:ln w="12700" cap="flat" cmpd="sng" algn="ctr">
              <a:solidFill>
                <a:srgbClr val="FFFFFF">
                  <a:lumMod val="50000"/>
                </a:srgbClr>
              </a:solidFill>
              <a:prstDash val="solid"/>
            </a:ln>
            <a:effectLst/>
          </p:spPr>
          <p:txBody>
            <a:bodyPr wrap="none" tIns="0" rtlCol="0" anchor="t" anchorCtr="0"/>
            <a:lstStyle/>
            <a:p>
              <a:pPr algn="ctr" defTabSz="895327">
                <a:defRPr/>
              </a:pPr>
              <a:r>
                <a:rPr lang="en-US" altLang="ja-JP" sz="1126" b="1" kern="0" dirty="0" smtClean="0">
                  <a:solidFill>
                    <a:srgbClr val="4D4D4D"/>
                  </a:solidFill>
                  <a:latin typeface="Meiryo UI" panose="020B0604030504040204" pitchFamily="50" charset="-128"/>
                  <a:ea typeface="Meiryo UI" panose="020B0604030504040204" pitchFamily="50" charset="-128"/>
                  <a:cs typeface="Meiryo UI" panose="020B0604030504040204" pitchFamily="50" charset="-128"/>
                </a:rPr>
                <a:t>Web</a:t>
              </a:r>
            </a:p>
            <a:p>
              <a:pPr algn="ctr" defTabSz="895327">
                <a:defRPr/>
              </a:pPr>
              <a:r>
                <a:rPr lang="ja-JP" altLang="en-US" sz="1126" b="1" kern="0" dirty="0">
                  <a:solidFill>
                    <a:srgbClr val="4D4D4D"/>
                  </a:solidFill>
                  <a:latin typeface="Meiryo UI" panose="020B0604030504040204" pitchFamily="50" charset="-128"/>
                  <a:ea typeface="Meiryo UI" panose="020B0604030504040204" pitchFamily="50" charset="-128"/>
                  <a:cs typeface="Meiryo UI" panose="020B0604030504040204" pitchFamily="50" charset="-128"/>
                </a:rPr>
                <a:t>サイト</a:t>
              </a:r>
            </a:p>
          </p:txBody>
        </p:sp>
        <p:sp>
          <p:nvSpPr>
            <p:cNvPr id="50" name="フローチャート: データ 49"/>
            <p:cNvSpPr/>
            <p:nvPr/>
          </p:nvSpPr>
          <p:spPr>
            <a:xfrm>
              <a:off x="388570" y="5328797"/>
              <a:ext cx="592525" cy="5283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0" tIns="35249" rIns="0" bIns="0" rtlCol="0" anchor="ctr" anchorCtr="1"/>
            <a:lstStyle/>
            <a:p>
              <a:pPr algn="ctr"/>
              <a:r>
                <a:rPr lang="ja-JP" altLang="en-US" sz="881" dirty="0" smtClean="0">
                  <a:latin typeface="Meiryo UI" panose="020B0604030504040204" pitchFamily="50" charset="-128"/>
                  <a:ea typeface="Meiryo UI" panose="020B0604030504040204" pitchFamily="50" charset="-128"/>
                </a:rPr>
                <a:t>マスタ</a:t>
              </a:r>
              <a:endParaRPr lang="en-US" altLang="ja-JP" sz="881" dirty="0" smtClean="0">
                <a:latin typeface="Meiryo UI" panose="020B0604030504040204" pitchFamily="50" charset="-128"/>
                <a:ea typeface="Meiryo UI" panose="020B0604030504040204" pitchFamily="50" charset="-128"/>
              </a:endParaRPr>
            </a:p>
            <a:p>
              <a:pPr algn="ctr"/>
              <a:r>
                <a:rPr lang="en-US" altLang="ja-JP" sz="881" dirty="0" smtClean="0">
                  <a:latin typeface="Meiryo UI" panose="020B0604030504040204" pitchFamily="50" charset="-128"/>
                  <a:ea typeface="Meiryo UI" panose="020B0604030504040204" pitchFamily="50" charset="-128"/>
                </a:rPr>
                <a:t>(Web)</a:t>
              </a:r>
              <a:endParaRPr lang="ja-JP" altLang="en-US" sz="881" dirty="0">
                <a:latin typeface="Meiryo UI" panose="020B0604030504040204" pitchFamily="50" charset="-128"/>
                <a:ea typeface="Meiryo UI" panose="020B0604030504040204" pitchFamily="50" charset="-128"/>
              </a:endParaRPr>
            </a:p>
          </p:txBody>
        </p:sp>
      </p:grpSp>
      <p:sp>
        <p:nvSpPr>
          <p:cNvPr id="51" name="テキスト ボックス 50"/>
          <p:cNvSpPr txBox="1"/>
          <p:nvPr/>
        </p:nvSpPr>
        <p:spPr>
          <a:xfrm>
            <a:off x="8374020" y="1155985"/>
            <a:ext cx="1509156" cy="269875"/>
          </a:xfrm>
          <a:prstGeom prst="rect">
            <a:avLst/>
          </a:prstGeom>
          <a:noFill/>
        </p:spPr>
        <p:txBody>
          <a:bodyPr wrap="none" lIns="0" rIns="0" rtlCol="0">
            <a:noAutofit/>
          </a:bodyPr>
          <a:lstStyle/>
          <a:p>
            <a:pPr algn="ctr" defTabSz="895327">
              <a:defRPr/>
            </a:pPr>
            <a:r>
              <a:rPr lang="ja-JP" altLang="en-US" sz="1050" kern="0" dirty="0">
                <a:solidFill>
                  <a:srgbClr val="404040"/>
                </a:solidFill>
                <a:latin typeface="Meiryo UI" panose="020B0604030504040204" pitchFamily="50" charset="-128"/>
                <a:ea typeface="Meiryo UI" panose="020B0604030504040204" pitchFamily="50" charset="-128"/>
              </a:rPr>
              <a:t>（匿名加工医療情報</a:t>
            </a:r>
            <a:r>
              <a:rPr lang="en-US" altLang="ja-JP" sz="1050" kern="0" dirty="0">
                <a:solidFill>
                  <a:srgbClr val="404040"/>
                </a:solidFill>
                <a:latin typeface="Meiryo UI" panose="020B0604030504040204" pitchFamily="50" charset="-128"/>
                <a:ea typeface="Meiryo UI" panose="020B0604030504040204" pitchFamily="50" charset="-128"/>
              </a:rPr>
              <a:t/>
            </a:r>
            <a:br>
              <a:rPr lang="en-US" altLang="ja-JP" sz="1050" kern="0" dirty="0">
                <a:solidFill>
                  <a:srgbClr val="404040"/>
                </a:solidFill>
                <a:latin typeface="Meiryo UI" panose="020B0604030504040204" pitchFamily="50" charset="-128"/>
                <a:ea typeface="Meiryo UI" panose="020B0604030504040204" pitchFamily="50" charset="-128"/>
              </a:rPr>
            </a:br>
            <a:r>
              <a:rPr lang="ja-JP" altLang="en-US" sz="1050" kern="0" dirty="0">
                <a:solidFill>
                  <a:srgbClr val="404040"/>
                </a:solidFill>
                <a:latin typeface="Meiryo UI" panose="020B0604030504040204" pitchFamily="50" charset="-128"/>
                <a:ea typeface="Meiryo UI" panose="020B0604030504040204" pitchFamily="50" charset="-128"/>
              </a:rPr>
              <a:t>取扱事業者）</a:t>
            </a:r>
          </a:p>
        </p:txBody>
      </p:sp>
      <p:sp>
        <p:nvSpPr>
          <p:cNvPr id="52" name="正方形/長方形 51"/>
          <p:cNvSpPr/>
          <p:nvPr/>
        </p:nvSpPr>
        <p:spPr>
          <a:xfrm>
            <a:off x="5262500" y="2041540"/>
            <a:ext cx="2051581" cy="768379"/>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53" name="正方形/長方形 52"/>
          <p:cNvSpPr/>
          <p:nvPr/>
        </p:nvSpPr>
        <p:spPr>
          <a:xfrm>
            <a:off x="7526200" y="2041539"/>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54" name="正方形/長方形 53"/>
          <p:cNvSpPr/>
          <p:nvPr/>
        </p:nvSpPr>
        <p:spPr>
          <a:xfrm>
            <a:off x="5233075" y="5324061"/>
            <a:ext cx="949991" cy="751465"/>
          </a:xfrm>
          <a:prstGeom prst="rect">
            <a:avLst/>
          </a:prstGeom>
          <a:noFill/>
          <a:ln w="254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959" dirty="0">
              <a:latin typeface="Meiryo UI" panose="020B0604030504040204" pitchFamily="50" charset="-128"/>
              <a:ea typeface="Meiryo UI" panose="020B0604030504040204" pitchFamily="50" charset="-128"/>
            </a:endParaRPr>
          </a:p>
        </p:txBody>
      </p:sp>
      <p:sp>
        <p:nvSpPr>
          <p:cNvPr id="55" name="正方形/長方形 54">
            <a:extLst>
              <a:ext uri="{FF2B5EF4-FFF2-40B4-BE49-F238E27FC236}">
                <a16:creationId xmlns:a16="http://schemas.microsoft.com/office/drawing/2014/main" id="{61EBE4BB-1024-673B-5C0D-CC916CF06357}"/>
              </a:ext>
            </a:extLst>
          </p:cNvPr>
          <p:cNvSpPr/>
          <p:nvPr/>
        </p:nvSpPr>
        <p:spPr>
          <a:xfrm>
            <a:off x="5381210" y="1862910"/>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データマート作成機能</a:t>
            </a:r>
            <a:endParaRPr kumimoji="1" lang="ja-JP" altLang="en-US" sz="1200" dirty="0">
              <a:solidFill>
                <a:schemeClr val="tx2">
                  <a:lumMod val="75000"/>
                  <a:lumOff val="25000"/>
                </a:schemeClr>
              </a:solidFill>
            </a:endParaRPr>
          </a:p>
        </p:txBody>
      </p:sp>
      <p:sp>
        <p:nvSpPr>
          <p:cNvPr id="56" name="正方形/長方形 55">
            <a:extLst>
              <a:ext uri="{FF2B5EF4-FFF2-40B4-BE49-F238E27FC236}">
                <a16:creationId xmlns:a16="http://schemas.microsoft.com/office/drawing/2014/main" id="{61EBE4BB-1024-673B-5C0D-CC916CF06357}"/>
              </a:ext>
            </a:extLst>
          </p:cNvPr>
          <p:cNvSpPr/>
          <p:nvPr/>
        </p:nvSpPr>
        <p:spPr>
          <a:xfrm>
            <a:off x="7365763" y="1862910"/>
            <a:ext cx="1270864"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分析支援機能</a:t>
            </a:r>
            <a:endParaRPr kumimoji="1" lang="ja-JP" altLang="en-US" sz="1200" dirty="0">
              <a:solidFill>
                <a:schemeClr val="tx2">
                  <a:lumMod val="75000"/>
                  <a:lumOff val="25000"/>
                </a:schemeClr>
              </a:solidFill>
            </a:endParaRPr>
          </a:p>
        </p:txBody>
      </p:sp>
      <p:sp>
        <p:nvSpPr>
          <p:cNvPr id="57" name="正方形/長方形 56">
            <a:extLst>
              <a:ext uri="{FF2B5EF4-FFF2-40B4-BE49-F238E27FC236}">
                <a16:creationId xmlns:a16="http://schemas.microsoft.com/office/drawing/2014/main" id="{61EBE4BB-1024-673B-5C0D-CC916CF06357}"/>
              </a:ext>
            </a:extLst>
          </p:cNvPr>
          <p:cNvSpPr/>
          <p:nvPr/>
        </p:nvSpPr>
        <p:spPr>
          <a:xfrm>
            <a:off x="5900387" y="3224465"/>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データ品質調査機能</a:t>
            </a:r>
            <a:endParaRPr kumimoji="1" lang="ja-JP" altLang="en-US" sz="1200" dirty="0">
              <a:solidFill>
                <a:schemeClr val="tx2">
                  <a:lumMod val="75000"/>
                  <a:lumOff val="25000"/>
                </a:schemeClr>
              </a:solidFill>
            </a:endParaRPr>
          </a:p>
        </p:txBody>
      </p:sp>
      <p:sp>
        <p:nvSpPr>
          <p:cNvPr id="58" name="正方形/長方形 57">
            <a:extLst>
              <a:ext uri="{FF2B5EF4-FFF2-40B4-BE49-F238E27FC236}">
                <a16:creationId xmlns:a16="http://schemas.microsoft.com/office/drawing/2014/main" id="{61EBE4BB-1024-673B-5C0D-CC916CF06357}"/>
              </a:ext>
            </a:extLst>
          </p:cNvPr>
          <p:cNvSpPr/>
          <p:nvPr/>
        </p:nvSpPr>
        <p:spPr>
          <a:xfrm>
            <a:off x="3715631" y="3981429"/>
            <a:ext cx="1877396"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smtClean="0">
                <a:solidFill>
                  <a:schemeClr val="tx2">
                    <a:lumMod val="75000"/>
                    <a:lumOff val="25000"/>
                  </a:schemeClr>
                </a:solidFill>
              </a:rPr>
              <a:t>MML</a:t>
            </a:r>
            <a:r>
              <a:rPr lang="ja-JP" altLang="en-US" sz="1200" dirty="0" smtClean="0">
                <a:solidFill>
                  <a:schemeClr val="tx2">
                    <a:lumMod val="75000"/>
                    <a:lumOff val="25000"/>
                  </a:schemeClr>
                </a:solidFill>
              </a:rPr>
              <a:t>個別取込機能</a:t>
            </a:r>
            <a:endParaRPr kumimoji="1" lang="ja-JP" altLang="en-US" sz="1200" dirty="0">
              <a:solidFill>
                <a:schemeClr val="tx2">
                  <a:lumMod val="75000"/>
                  <a:lumOff val="25000"/>
                </a:schemeClr>
              </a:solidFill>
            </a:endParaRPr>
          </a:p>
        </p:txBody>
      </p:sp>
      <p:sp>
        <p:nvSpPr>
          <p:cNvPr id="59" name="正方形/長方形 58">
            <a:extLst>
              <a:ext uri="{FF2B5EF4-FFF2-40B4-BE49-F238E27FC236}">
                <a16:creationId xmlns:a16="http://schemas.microsoft.com/office/drawing/2014/main" id="{61EBE4BB-1024-673B-5C0D-CC916CF06357}"/>
              </a:ext>
            </a:extLst>
          </p:cNvPr>
          <p:cNvSpPr/>
          <p:nvPr/>
        </p:nvSpPr>
        <p:spPr>
          <a:xfrm>
            <a:off x="5072639" y="5109410"/>
            <a:ext cx="1270864" cy="262953"/>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1200" dirty="0" smtClean="0">
                <a:solidFill>
                  <a:schemeClr val="tx2">
                    <a:lumMod val="75000"/>
                    <a:lumOff val="25000"/>
                  </a:schemeClr>
                </a:solidFill>
              </a:rPr>
              <a:t>マスタ作成機能</a:t>
            </a:r>
            <a:endParaRPr kumimoji="1" lang="ja-JP" altLang="en-US" sz="1200" dirty="0">
              <a:solidFill>
                <a:schemeClr val="tx2">
                  <a:lumMod val="75000"/>
                  <a:lumOff val="25000"/>
                </a:schemeClr>
              </a:solidFill>
            </a:endParaRPr>
          </a:p>
        </p:txBody>
      </p:sp>
      <p:cxnSp>
        <p:nvCxnSpPr>
          <p:cNvPr id="60" name="直線コネクタ 59"/>
          <p:cNvCxnSpPr/>
          <p:nvPr/>
        </p:nvCxnSpPr>
        <p:spPr>
          <a:xfrm>
            <a:off x="1213805" y="1822450"/>
            <a:ext cx="7347568" cy="0"/>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1" name="テキスト ボックス 60"/>
          <p:cNvSpPr txBox="1"/>
          <p:nvPr/>
        </p:nvSpPr>
        <p:spPr>
          <a:xfrm>
            <a:off x="4780169" y="1548810"/>
            <a:ext cx="1342034" cy="276999"/>
          </a:xfrm>
          <a:prstGeom prst="rect">
            <a:avLst/>
          </a:prstGeom>
          <a:noFill/>
        </p:spPr>
        <p:txBody>
          <a:bodyPr wrap="none" rtlCol="0">
            <a:spAutoFit/>
          </a:bodyPr>
          <a:lstStyle/>
          <a:p>
            <a:r>
              <a:rPr lang="ja-JP" altLang="en-US" sz="1200" b="1" kern="0" dirty="0">
                <a:solidFill>
                  <a:srgbClr val="404040"/>
                </a:solidFill>
                <a:latin typeface="Meiryo UI" panose="020B0604030504040204" pitchFamily="50" charset="-128"/>
                <a:ea typeface="Meiryo UI" panose="020B0604030504040204" pitchFamily="50" charset="-128"/>
              </a:rPr>
              <a:t>二次利用</a:t>
            </a:r>
            <a:r>
              <a:rPr lang="en-US" altLang="ja-JP" sz="1200" b="1" kern="0" dirty="0">
                <a:solidFill>
                  <a:srgbClr val="404040"/>
                </a:solidFill>
                <a:latin typeface="Meiryo UI" panose="020B0604030504040204" pitchFamily="50" charset="-128"/>
                <a:ea typeface="Meiryo UI" panose="020B0604030504040204" pitchFamily="50" charset="-128"/>
              </a:rPr>
              <a:t>DB</a:t>
            </a:r>
            <a:r>
              <a:rPr lang="ja-JP" altLang="en-US" sz="1200" b="1" kern="0" dirty="0">
                <a:solidFill>
                  <a:srgbClr val="404040"/>
                </a:solidFill>
                <a:latin typeface="Meiryo UI" panose="020B0604030504040204" pitchFamily="50" charset="-128"/>
                <a:ea typeface="Meiryo UI" panose="020B0604030504040204" pitchFamily="50" charset="-128"/>
              </a:rPr>
              <a:t>領域</a:t>
            </a:r>
            <a:endParaRPr kumimoji="1" lang="ja-JP" altLang="en-US" sz="1200" dirty="0"/>
          </a:p>
        </p:txBody>
      </p:sp>
      <p:sp>
        <p:nvSpPr>
          <p:cNvPr id="62" name="テキスト ボックス 61"/>
          <p:cNvSpPr txBox="1"/>
          <p:nvPr/>
        </p:nvSpPr>
        <p:spPr>
          <a:xfrm>
            <a:off x="7447197" y="1563662"/>
            <a:ext cx="1107996" cy="276999"/>
          </a:xfrm>
          <a:prstGeom prst="rect">
            <a:avLst/>
          </a:prstGeom>
          <a:noFill/>
        </p:spPr>
        <p:txBody>
          <a:bodyPr wrap="none" rtlCol="0">
            <a:spAutoFit/>
          </a:bodyPr>
          <a:lstStyle/>
          <a:p>
            <a:r>
              <a:rPr lang="ja-JP" altLang="en-US" sz="1200" b="1" kern="0" dirty="0" smtClean="0">
                <a:solidFill>
                  <a:srgbClr val="404040"/>
                </a:solidFill>
                <a:latin typeface="Meiryo UI" panose="020B0604030504040204" pitchFamily="50" charset="-128"/>
                <a:ea typeface="Meiryo UI" panose="020B0604030504040204" pitchFamily="50" charset="-128"/>
              </a:rPr>
              <a:t>分析結果領域</a:t>
            </a:r>
            <a:endParaRPr kumimoji="1" lang="ja-JP" altLang="en-US" sz="1200" dirty="0"/>
          </a:p>
        </p:txBody>
      </p:sp>
      <p:sp>
        <p:nvSpPr>
          <p:cNvPr id="63" name="テキスト ボックス 62"/>
          <p:cNvSpPr txBox="1"/>
          <p:nvPr/>
        </p:nvSpPr>
        <p:spPr>
          <a:xfrm>
            <a:off x="2065135" y="1537487"/>
            <a:ext cx="800219" cy="276999"/>
          </a:xfrm>
          <a:prstGeom prst="rect">
            <a:avLst/>
          </a:prstGeom>
          <a:noFill/>
        </p:spPr>
        <p:txBody>
          <a:bodyPr wrap="none" rtlCol="0">
            <a:spAutoFit/>
          </a:bodyPr>
          <a:lstStyle/>
          <a:p>
            <a:r>
              <a:rPr lang="ja-JP" altLang="en-US" sz="1200" b="1" kern="0" dirty="0" smtClean="0">
                <a:solidFill>
                  <a:srgbClr val="404040"/>
                </a:solidFill>
                <a:latin typeface="Meiryo UI" panose="020B0604030504040204" pitchFamily="50" charset="-128"/>
                <a:ea typeface="Meiryo UI" panose="020B0604030504040204" pitchFamily="50" charset="-128"/>
              </a:rPr>
              <a:t>受託領域</a:t>
            </a:r>
            <a:endParaRPr kumimoji="1" lang="ja-JP" altLang="en-US" sz="1200" dirty="0"/>
          </a:p>
        </p:txBody>
      </p:sp>
      <p:sp>
        <p:nvSpPr>
          <p:cNvPr id="73" name="線吹き出し 1 (枠付き) 72"/>
          <p:cNvSpPr/>
          <p:nvPr/>
        </p:nvSpPr>
        <p:spPr>
          <a:xfrm>
            <a:off x="1443947" y="1879304"/>
            <a:ext cx="3524928" cy="704897"/>
          </a:xfrm>
          <a:prstGeom prst="borderCallout1">
            <a:avLst>
              <a:gd name="adj1" fmla="val 11909"/>
              <a:gd name="adj2" fmla="val 99542"/>
              <a:gd name="adj3" fmla="val 52861"/>
              <a:gd name="adj4" fmla="val 143607"/>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tx1"/>
                </a:solidFill>
                <a:latin typeface="Meiryo UI" panose="020B0604030504040204" pitchFamily="50" charset="-128"/>
                <a:ea typeface="Meiryo UI" panose="020B0604030504040204" pitchFamily="50" charset="-128"/>
              </a:rPr>
              <a:t>①エラー患者履歴情報への</a:t>
            </a:r>
            <a:r>
              <a:rPr lang="ja-JP" altLang="en-US" sz="1200" dirty="0" smtClean="0">
                <a:solidFill>
                  <a:schemeClr val="tx1"/>
                </a:solidFill>
                <a:latin typeface="Meiryo UI" panose="020B0604030504040204" pitchFamily="50" charset="-128"/>
                <a:ea typeface="Meiryo UI" panose="020B0604030504040204" pitchFamily="50" charset="-128"/>
              </a:rPr>
              <a:t>登録処理で</a:t>
            </a:r>
            <a:r>
              <a:rPr lang="ja-JP" altLang="en-US" sz="1200" dirty="0">
                <a:solidFill>
                  <a:schemeClr val="tx1"/>
                </a:solidFill>
                <a:latin typeface="Meiryo UI" panose="020B0604030504040204" pitchFamily="50" charset="-128"/>
                <a:ea typeface="Meiryo UI" panose="020B0604030504040204" pitchFamily="50" charset="-128"/>
              </a:rPr>
              <a:t>受託領域</a:t>
            </a:r>
            <a:r>
              <a:rPr lang="ja-JP" altLang="en-US" sz="1200" dirty="0" smtClean="0">
                <a:solidFill>
                  <a:schemeClr val="tx1"/>
                </a:solidFill>
                <a:latin typeface="Meiryo UI" panose="020B0604030504040204" pitchFamily="50" charset="-128"/>
                <a:ea typeface="Meiryo UI" panose="020B0604030504040204" pitchFamily="50" charset="-128"/>
              </a:rPr>
              <a:t>のエラーログ二次利用</a:t>
            </a:r>
            <a:r>
              <a:rPr lang="en-US" altLang="ja-JP" sz="1200" dirty="0" smtClean="0">
                <a:solidFill>
                  <a:schemeClr val="tx1"/>
                </a:solidFill>
                <a:latin typeface="Meiryo UI" panose="020B0604030504040204" pitchFamily="50" charset="-128"/>
                <a:ea typeface="Meiryo UI" panose="020B0604030504040204" pitchFamily="50" charset="-128"/>
              </a:rPr>
              <a:t>DB</a:t>
            </a:r>
            <a:r>
              <a:rPr lang="ja-JP" altLang="en-US" sz="1200" dirty="0" smtClean="0">
                <a:solidFill>
                  <a:schemeClr val="tx1"/>
                </a:solidFill>
                <a:latin typeface="Meiryo UI" panose="020B0604030504040204" pitchFamily="50" charset="-128"/>
                <a:ea typeface="Meiryo UI" panose="020B0604030504040204" pitchFamily="50" charset="-128"/>
              </a:rPr>
              <a:t>情報テーブルを参照している。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
        <p:nvSpPr>
          <p:cNvPr id="74" name="線吹き出し 1 (枠付き) 73"/>
          <p:cNvSpPr/>
          <p:nvPr/>
        </p:nvSpPr>
        <p:spPr>
          <a:xfrm>
            <a:off x="1460872" y="5054459"/>
            <a:ext cx="3524928" cy="1201913"/>
          </a:xfrm>
          <a:prstGeom prst="borderCallout1">
            <a:avLst>
              <a:gd name="adj1" fmla="val -661"/>
              <a:gd name="adj2" fmla="val 7959"/>
              <a:gd name="adj3" fmla="val -27847"/>
              <a:gd name="adj4" fmla="val 50671"/>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solidFill>
                  <a:schemeClr val="tx1"/>
                </a:solidFill>
                <a:latin typeface="Meiryo UI" panose="020B0604030504040204" pitchFamily="50" charset="-128"/>
                <a:ea typeface="Meiryo UI" panose="020B0604030504040204" pitchFamily="50" charset="-128"/>
              </a:rPr>
              <a:t>②</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個別取込機能で</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個別取込結果テーブルのオプトアウト対象患者の削除処理と上書き取込時の削除処理で、</a:t>
            </a:r>
            <a:r>
              <a:rPr lang="en-US" altLang="ja-JP" sz="1200" dirty="0" smtClean="0">
                <a:solidFill>
                  <a:schemeClr val="tx1"/>
                </a:solidFill>
                <a:latin typeface="Meiryo UI" panose="020B0604030504040204" pitchFamily="50" charset="-128"/>
                <a:ea typeface="Meiryo UI" panose="020B0604030504040204" pitchFamily="50" charset="-128"/>
              </a:rPr>
              <a:t>MML</a:t>
            </a:r>
            <a:r>
              <a:rPr lang="ja-JP" altLang="en-US" sz="1200" dirty="0" smtClean="0">
                <a:solidFill>
                  <a:schemeClr val="tx1"/>
                </a:solidFill>
                <a:latin typeface="Meiryo UI" panose="020B0604030504040204" pitchFamily="50" charset="-128"/>
                <a:ea typeface="Meiryo UI" panose="020B0604030504040204" pitchFamily="50" charset="-128"/>
              </a:rPr>
              <a:t>個別取込管理テーブルを参照している。</a:t>
            </a:r>
            <a:endParaRPr kumimoji="1" lang="ja-JP" altLang="en-US" sz="1200"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45707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Meiryo UI" panose="020B0604030504040204" pitchFamily="50" charset="-128"/>
                <a:ea typeface="Meiryo UI" panose="020B0604030504040204" pitchFamily="50" charset="-128"/>
              </a:rPr>
              <a:t>２</a:t>
            </a:r>
            <a:r>
              <a:rPr lang="en-US" altLang="ja-JP" dirty="0" smtClean="0">
                <a:latin typeface="Meiryo UI" panose="020B0604030504040204" pitchFamily="50" charset="-128"/>
                <a:ea typeface="Meiryo UI" panose="020B0604030504040204" pitchFamily="50" charset="-128"/>
              </a:rPr>
              <a:t>.</a:t>
            </a:r>
            <a:r>
              <a:rPr lang="ja-JP" altLang="en-US" dirty="0" smtClean="0">
                <a:latin typeface="Meiryo UI" panose="020B0604030504040204" pitchFamily="50" charset="-128"/>
                <a:ea typeface="Meiryo UI" panose="020B0604030504040204" pitchFamily="50" charset="-128"/>
              </a:rPr>
              <a:t> 利</a:t>
            </a:r>
            <a:r>
              <a:rPr lang="ja-JP" altLang="en-US" dirty="0">
                <a:latin typeface="Meiryo UI" panose="020B0604030504040204" pitchFamily="50" charset="-128"/>
                <a:ea typeface="Meiryo UI" panose="020B0604030504040204" pitchFamily="50" charset="-128"/>
              </a:rPr>
              <a:t>活用観点での</a:t>
            </a:r>
            <a:r>
              <a:rPr lang="ja-JP" altLang="en-US" dirty="0" smtClean="0">
                <a:latin typeface="Meiryo UI" panose="020B0604030504040204" pitchFamily="50" charset="-128"/>
                <a:ea typeface="Meiryo UI" panose="020B0604030504040204" pitchFamily="50" charset="-128"/>
              </a:rPr>
              <a:t>機能の改修内容</a:t>
            </a:r>
            <a:endParaRPr kumimoji="1" lang="ja-JP" altLang="en-US" dirty="0"/>
          </a:p>
        </p:txBody>
      </p:sp>
    </p:spTree>
    <p:extLst>
      <p:ext uri="{BB962C8B-B14F-4D97-AF65-F5344CB8AC3E}">
        <p14:creationId xmlns:p14="http://schemas.microsoft.com/office/powerpoint/2010/main" val="2559195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修正中】当社取り組み紹介資料_v2.potx" id="{B45B0F46-9905-4D6C-BAF4-F166BC766D6D}" vid="{90553A00-FBE1-436B-BE70-84E11C11A11A}"/>
    </a:ext>
  </a:extLst>
</a:theme>
</file>

<file path=ppt/theme/theme2.xml><?xml version="1.0" encoding="utf-8"?>
<a:theme xmlns:a="http://schemas.openxmlformats.org/drawingml/2006/main" name="1_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a:latin typeface="Segoe UI" panose="020B0502040204020203" pitchFamily="34" charset="0"/>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4" id="{B038A172-A0A5-4D1A-B4C0-0D16E60B4118}" vid="{150213DF-6F91-4890-93AB-AFD4E3AF3167}"/>
    </a:ext>
  </a:extLst>
</a:theme>
</file>

<file path=ppt/theme/theme3.xml><?xml version="1.0" encoding="utf-8"?>
<a:theme xmlns:a="http://schemas.openxmlformats.org/drawingml/2006/main" name="2_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latin typeface="Segoe UI" panose="020B0502040204020203" pitchFamily="34" charset="0"/>
            <a:ea typeface="Meiryo UI" panose="020B0604030504040204" pitchFamily="50" charset="-128"/>
            <a:cs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600" dirty="0">
            <a:latin typeface="Segoe UI" panose="020B0502040204020203" pitchFamily="34" charset="0"/>
            <a:ea typeface="Meiryo UI" panose="020B0604030504040204" pitchFamily="50" charset="-128"/>
            <a:cs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4" id="{B038A172-A0A5-4D1A-B4C0-0D16E60B4118}" vid="{150213DF-6F91-4890-93AB-AFD4E3AF3167}"/>
    </a:ext>
  </a:extLst>
</a:theme>
</file>

<file path=ppt/theme/theme4.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【修正中】当社取り組み紹介資料_v2</Template>
  <TotalTime>40407</TotalTime>
  <Words>7372</Words>
  <Application>Microsoft Office PowerPoint</Application>
  <PresentationFormat>A4 210 x 297 mm</PresentationFormat>
  <Paragraphs>919</Paragraphs>
  <Slides>31</Slides>
  <Notes>0</Notes>
  <HiddenSlides>0</HiddenSlides>
  <MMClips>0</MMClips>
  <ScaleCrop>false</ScaleCrop>
  <HeadingPairs>
    <vt:vector size="6" baseType="variant">
      <vt:variant>
        <vt:lpstr>使用されているフォント</vt:lpstr>
      </vt:variant>
      <vt:variant>
        <vt:i4>13</vt:i4>
      </vt:variant>
      <vt:variant>
        <vt:lpstr>テーマ</vt:lpstr>
      </vt:variant>
      <vt:variant>
        <vt:i4>3</vt:i4>
      </vt:variant>
      <vt:variant>
        <vt:lpstr>スライド タイトル</vt:lpstr>
      </vt:variant>
      <vt:variant>
        <vt:i4>31</vt:i4>
      </vt:variant>
    </vt:vector>
  </HeadingPairs>
  <TitlesOfParts>
    <vt:vector size="47" baseType="lpstr">
      <vt:lpstr>HGPｺﾞｼｯｸE</vt:lpstr>
      <vt:lpstr>HGPｺﾞｼｯｸE</vt:lpstr>
      <vt:lpstr>HGP創英角ｺﾞｼｯｸUB</vt:lpstr>
      <vt:lpstr>Meiryo UI</vt:lpstr>
      <vt:lpstr>MS PGothic</vt:lpstr>
      <vt:lpstr>メイリオ</vt:lpstr>
      <vt:lpstr>Yu Gothic</vt:lpstr>
      <vt:lpstr>Yu Gothic</vt:lpstr>
      <vt:lpstr>Arial</vt:lpstr>
      <vt:lpstr>Century Gothic</vt:lpstr>
      <vt:lpstr>Segoe UI</vt:lpstr>
      <vt:lpstr>Times New Roman</vt:lpstr>
      <vt:lpstr>Wingdings</vt:lpstr>
      <vt:lpstr>プレゼンテーションテンプレート2017</vt:lpstr>
      <vt:lpstr>1_プレゼンテーションテンプレート2017</vt:lpstr>
      <vt:lpstr>2_プレゼンテーションテンプレート2017</vt:lpstr>
      <vt:lpstr>PowerPoint プレゼンテーション</vt:lpstr>
      <vt:lpstr>アジェンダ</vt:lpstr>
      <vt:lpstr>１. 利活用観点での機能の改修方針</vt:lpstr>
      <vt:lpstr>本対応の要件整理</vt:lpstr>
      <vt:lpstr>妥当性確認機能（二次利用DB）</vt:lpstr>
      <vt:lpstr>妥当性確認における未通知患者特定方法（二次利用DB）</vt:lpstr>
      <vt:lpstr>本対応での改修方針</vt:lpstr>
      <vt:lpstr>利活用観点での機能におけるDB分割対応の影響箇所</vt:lpstr>
      <vt:lpstr>２. 利活用観点での機能の改修内容</vt:lpstr>
      <vt:lpstr>妥当性確認のデータフロー　-全体像-</vt:lpstr>
      <vt:lpstr>妥当性確認のデータフロー　-二次利用DB(断面)作成処理-</vt:lpstr>
      <vt:lpstr>妥当性確認のデータフロー　-エラー患者情報作成処理-</vt:lpstr>
      <vt:lpstr>妥当性確認のデータフロー　-MML個別取込処理（1/2）-</vt:lpstr>
      <vt:lpstr>妥当性確認のデータフロー　-MML個別取込処理（2/2）-</vt:lpstr>
      <vt:lpstr>改修内容の要件との適合性（エラー患者情報作成処理）</vt:lpstr>
      <vt:lpstr>改修内容の要件との適合性（MML個別取込処理）</vt:lpstr>
      <vt:lpstr>【参考資料1】  最終未通知有無確認結果テーブルの データイメージ</vt:lpstr>
      <vt:lpstr>最終未通知有無確認結果テーブルのデータ</vt:lpstr>
      <vt:lpstr>【参考資料2】  エラー患者情報データ作成処理 改修前の仕様説明</vt:lpstr>
      <vt:lpstr>データマート作成機能の全体像</vt:lpstr>
      <vt:lpstr>DB分割による対応/取込前確認フローの追加　-エラー患者データ作成処理-</vt:lpstr>
      <vt:lpstr>【参考資料3】  MML個別取込処理 改修前の仕様説明</vt:lpstr>
      <vt:lpstr>MML個別取込処理概要（新規取込）（1/3）</vt:lpstr>
      <vt:lpstr>MML個別取込処理概要（新規取込）（2/3）</vt:lpstr>
      <vt:lpstr>MML個別取込処理概要（新規取込）（3/3）</vt:lpstr>
      <vt:lpstr>二次利用DB反映処理でのオプトアウト対象患者の削除ロジック</vt:lpstr>
      <vt:lpstr>DB分割による対応　-二次利用DB反映処理の問題点-</vt:lpstr>
      <vt:lpstr>MML個別取込処理概要（上書き取込）</vt:lpstr>
      <vt:lpstr>DB分割による対応　- Zipファイルの重複対象レコードの削除処理の問題点-</vt:lpstr>
      <vt:lpstr>取込前確認フローの追加　-MMLファイル読込対象の特定-</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関根　志光</dc:creator>
  <cp:lastModifiedBy>緒方　一幸</cp:lastModifiedBy>
  <cp:revision>1679</cp:revision>
  <cp:lastPrinted>2016-10-11T04:40:04Z</cp:lastPrinted>
  <dcterms:created xsi:type="dcterms:W3CDTF">2018-06-16T03:16:55Z</dcterms:created>
  <dcterms:modified xsi:type="dcterms:W3CDTF">2023-06-28T23:59:54Z</dcterms:modified>
  <cp:version>1.4</cp:version>
</cp:coreProperties>
</file>