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739" r:id="rId2"/>
    <p:sldMasterId id="2147483745" r:id="rId3"/>
  </p:sldMasterIdLst>
  <p:notesMasterIdLst>
    <p:notesMasterId r:id="rId16"/>
  </p:notesMasterIdLst>
  <p:handoutMasterIdLst>
    <p:handoutMasterId r:id="rId17"/>
  </p:handoutMasterIdLst>
  <p:sldIdLst>
    <p:sldId id="272" r:id="rId4"/>
    <p:sldId id="443" r:id="rId5"/>
    <p:sldId id="590" r:id="rId6"/>
    <p:sldId id="629" r:id="rId7"/>
    <p:sldId id="630" r:id="rId8"/>
    <p:sldId id="623" r:id="rId9"/>
    <p:sldId id="631" r:id="rId10"/>
    <p:sldId id="635" r:id="rId11"/>
    <p:sldId id="634" r:id="rId12"/>
    <p:sldId id="632" r:id="rId13"/>
    <p:sldId id="633" r:id="rId14"/>
    <p:sldId id="471" r:id="rId15"/>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渡邉　麻理恵" initials="渡邉　麻理恵" lastIdx="1" clrIdx="1">
    <p:extLst>
      <p:ext uri="{19B8F6BF-5375-455C-9EA6-DF929625EA0E}">
        <p15:presenceInfo xmlns:p15="http://schemas.microsoft.com/office/powerpoint/2012/main" userId="S-1-5-21-2710335091-2111787278-3095516345-392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D9D9"/>
    <a:srgbClr val="000000"/>
    <a:srgbClr val="00CC00"/>
    <a:srgbClr val="FFFFFF"/>
    <a:srgbClr val="FFCCFF"/>
    <a:srgbClr val="F0D6E6"/>
    <a:srgbClr val="40404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68" autoAdjust="0"/>
    <p:restoredTop sz="94464" autoAdjust="0"/>
  </p:normalViewPr>
  <p:slideViewPr>
    <p:cSldViewPr snapToGrid="0" snapToObjects="1">
      <p:cViewPr varScale="1">
        <p:scale>
          <a:sx n="73" d="100"/>
          <a:sy n="73" d="100"/>
        </p:scale>
        <p:origin x="972" y="48"/>
      </p:cViewPr>
      <p:guideLst>
        <p:guide orient="horz" pos="4247"/>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dirty="0"/>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2023/9/27</a:t>
            </a:fld>
            <a:endParaRPr kumimoji="1" lang="ja-JP" altLang="en-US" dirty="0"/>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dirty="0"/>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9" name="TextBox 12"/>
          <p:cNvSpPr txBox="1"/>
          <p:nvPr userDrawn="1"/>
        </p:nvSpPr>
        <p:spPr>
          <a:xfrm>
            <a:off x="8240964" y="672493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2019 NTT DATA Corporation</a:t>
            </a:r>
          </a:p>
        </p:txBody>
      </p:sp>
      <p:pic>
        <p:nvPicPr>
          <p:cNvPr id="16" name="図 15">
            <a:extLst>
              <a:ext uri="{FF2B5EF4-FFF2-40B4-BE49-F238E27FC236}">
                <a16:creationId xmlns:a16="http://schemas.microsoft.com/office/drawing/2014/main" id="{A6EF1438-A6A8-4043-BCC5-578DDA07008A}"/>
              </a:ext>
            </a:extLst>
          </p:cNvPr>
          <p:cNvPicPr>
            <a:picLocks noChangeAspect="1"/>
          </p:cNvPicPr>
          <p:nvPr userDrawn="1"/>
        </p:nvPicPr>
        <p:blipFill>
          <a:blip r:embed="rId2"/>
          <a:stretch>
            <a:fillRect/>
          </a:stretch>
        </p:blipFill>
        <p:spPr>
          <a:xfrm>
            <a:off x="7064356" y="255007"/>
            <a:ext cx="2631600" cy="901567"/>
          </a:xfrm>
          <a:prstGeom prst="rect">
            <a:avLst/>
          </a:prstGeom>
        </p:spPr>
      </p:pic>
      <p:pic>
        <p:nvPicPr>
          <p:cNvPr id="10" name="図 9"/>
          <p:cNvPicPr>
            <a:picLocks noChangeAspect="1"/>
          </p:cNvPicPr>
          <p:nvPr userDrawn="1"/>
        </p:nvPicPr>
        <p:blipFill rotWithShape="1">
          <a:blip r:embed="rId3" cstate="email">
            <a:extLst>
              <a:ext uri="{28A0092B-C50C-407E-A947-70E740481C1C}">
                <a14:useLocalDpi xmlns:a14="http://schemas.microsoft.com/office/drawing/2010/main"/>
              </a:ext>
            </a:extLst>
          </a:blip>
          <a:srcRect r="16666" b="7652"/>
          <a:stretch/>
        </p:blipFill>
        <p:spPr>
          <a:xfrm>
            <a:off x="6411" y="-15044"/>
            <a:ext cx="9899590" cy="5568519"/>
          </a:xfrm>
          <a:prstGeom prst="rect">
            <a:avLst/>
          </a:prstGeom>
        </p:spPr>
      </p:pic>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40250"/>
            <a:ext cx="3575998" cy="6436801"/>
          </a:xfrm>
          <a:prstGeom prst="rect">
            <a:avLst/>
          </a:prstGeom>
        </p:spPr>
      </p:pic>
      <p:sp>
        <p:nvSpPr>
          <p:cNvPr id="17" name="正方形/長方形 16"/>
          <p:cNvSpPr/>
          <p:nvPr userDrawn="1"/>
        </p:nvSpPr>
        <p:spPr>
          <a:xfrm>
            <a:off x="2144994" y="4734370"/>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9" name="正方形/長方形 18"/>
          <p:cNvSpPr/>
          <p:nvPr userDrawn="1"/>
        </p:nvSpPr>
        <p:spPr>
          <a:xfrm>
            <a:off x="2151404" y="4681965"/>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20" name="図 19">
            <a:extLst>
              <a:ext uri="{FF2B5EF4-FFF2-40B4-BE49-F238E27FC236}">
                <a16:creationId xmlns:a16="http://schemas.microsoft.com/office/drawing/2014/main" id="{A6047BE2-75E4-8743-8BCD-19E0EC5A22EE}"/>
              </a:ext>
            </a:extLst>
          </p:cNvPr>
          <p:cNvPicPr>
            <a:picLocks noChangeAspect="1"/>
          </p:cNvPicPr>
          <p:nvPr userDrawn="1"/>
        </p:nvPicPr>
        <p:blipFill>
          <a:blip r:embed="rId5"/>
          <a:stretch>
            <a:fillRect/>
          </a:stretch>
        </p:blipFill>
        <p:spPr>
          <a:xfrm>
            <a:off x="7057945" y="91864"/>
            <a:ext cx="2635200" cy="902800"/>
          </a:xfrm>
          <a:prstGeom prst="rect">
            <a:avLst/>
          </a:prstGeom>
        </p:spPr>
      </p:pic>
      <p:sp>
        <p:nvSpPr>
          <p:cNvPr id="22" name="テキスト プレースホルダー 4"/>
          <p:cNvSpPr txBox="1">
            <a:spLocks/>
          </p:cNvSpPr>
          <p:nvPr userDrawn="1"/>
        </p:nvSpPr>
        <p:spPr>
          <a:xfrm>
            <a:off x="212477" y="157534"/>
            <a:ext cx="2730015" cy="570720"/>
          </a:xfrm>
          <a:prstGeom prst="rect">
            <a:avLst/>
          </a:prstGeom>
          <a:noFill/>
          <a:ln>
            <a:noFill/>
          </a:ln>
        </p:spPr>
        <p:txBody>
          <a:bodyPr wrap="squar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 報 種 別 ： 秘密</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会　 社　 名 ： </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NTTDATA</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情報所有者 ： 第四製造事業部</a:t>
            </a:r>
          </a:p>
        </p:txBody>
      </p:sp>
    </p:spTree>
    <p:extLst>
      <p:ext uri="{BB962C8B-B14F-4D97-AF65-F5344CB8AC3E}">
        <p14:creationId xmlns:p14="http://schemas.microsoft.com/office/powerpoint/2010/main" val="33085501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0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292151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cstate="screen">
            <a:duotone>
              <a:prstClr val="black"/>
              <a:schemeClr val="accent5">
                <a:lumMod val="20000"/>
                <a:lumOff val="80000"/>
                <a:tint val="45000"/>
                <a:satMod val="400000"/>
              </a:schemeClr>
            </a:duotone>
            <a:extLst>
              <a:ext uri="{28A0092B-C50C-407E-A947-70E740481C1C}">
                <a14:useLocalDpi xmlns:a14="http://schemas.microsoft.com/office/drawing/2010/main"/>
              </a:ext>
            </a:extLst>
          </a:blip>
          <a:srcRect/>
          <a:stretch/>
        </p:blipFill>
        <p:spPr>
          <a:xfrm>
            <a:off x="-1" y="-18423"/>
            <a:ext cx="9921553" cy="6876425"/>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1" i="0" baseline="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a:t>［タイトル（</a:t>
            </a:r>
            <a:r>
              <a:rPr lang="en-US" altLang="ja-JP" dirty="0"/>
              <a:t>1〜3</a:t>
            </a:r>
            <a:r>
              <a:rPr lang="ja-JP" altLang="en-US" dirty="0"/>
              <a:t>行）］</a:t>
            </a:r>
          </a:p>
        </p:txBody>
      </p:sp>
      <p:sp>
        <p:nvSpPr>
          <p:cNvPr id="1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71433" y="476672"/>
            <a:ext cx="2424490" cy="936000"/>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1695523939"/>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1" name="正方形/長方形 10"/>
          <p:cNvSpPr/>
          <p:nvPr/>
        </p:nvSpPr>
        <p:spPr>
          <a:xfrm>
            <a:off x="1" y="4714045"/>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kumimoji="1" lang="ja-JP" altLang="en-US" sz="2400" b="1" i="0" kern="1200" baseline="0" dirty="0" smtClean="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lvl="0" indent="0" algn="l" defTabSz="484862" rtl="0" eaLnBrk="1" fontAlgn="ctr" hangingPunct="1">
              <a:spcBef>
                <a:spcPts val="0"/>
              </a:spcBef>
              <a:spcAft>
                <a:spcPct val="0"/>
              </a:spcAft>
              <a:buFont typeface="Arial" pitchFamily="34" charset="0"/>
              <a:buNone/>
            </a:pPr>
            <a:r>
              <a:rPr lang="ja-JP" altLang="en-US" dirty="0"/>
              <a:t>［タイトル（</a:t>
            </a:r>
            <a:r>
              <a:rPr lang="en-US" altLang="ja-JP" dirty="0"/>
              <a:t>1〜3</a:t>
            </a:r>
            <a:r>
              <a:rPr lang="ja-JP" altLang="en-US" dirty="0"/>
              <a:t>行）］</a:t>
            </a:r>
          </a:p>
        </p:txBody>
      </p:sp>
      <p:sp>
        <p:nvSpPr>
          <p:cNvPr id="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kumimoji="1" lang="ja-JP" altLang="en-US" sz="1800" b="0" i="0" kern="1200" baseline="0" dirty="0" smtClean="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sp>
        <p:nvSpPr>
          <p:cNvPr id="9" name="TextBox 12"/>
          <p:cNvSpPr txBox="1"/>
          <p:nvPr userDrawn="1"/>
        </p:nvSpPr>
        <p:spPr>
          <a:xfrm>
            <a:off x="7683304" y="6721749"/>
            <a:ext cx="216637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t>© 2023 NTT DATA Corporation</a:t>
            </a:r>
          </a:p>
        </p:txBody>
      </p:sp>
      <p:pic>
        <p:nvPicPr>
          <p:cNvPr id="12" name="図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5503" y="421201"/>
            <a:ext cx="2110154" cy="603885"/>
          </a:xfrm>
          <a:prstGeom prst="rect">
            <a:avLst/>
          </a:prstGeom>
        </p:spPr>
      </p:pic>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spTree>
    <p:extLst>
      <p:ext uri="{BB962C8B-B14F-4D97-AF65-F5344CB8AC3E}">
        <p14:creationId xmlns:p14="http://schemas.microsoft.com/office/powerpoint/2010/main" val="192267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400110"/>
          </a:xfrm>
          <a:prstGeom prst="rect">
            <a:avLst/>
          </a:prstGeom>
        </p:spPr>
        <p:txBody>
          <a:bodyPr lIns="183600" rIns="183600">
            <a:spAutoFit/>
          </a:bodyPr>
          <a:lstStyle>
            <a:lvl1pPr marL="457200" indent="-457200" fontAlgn="ctr">
              <a:spcBef>
                <a:spcPts val="0"/>
              </a:spcBef>
              <a:spcAft>
                <a:spcPts val="0"/>
              </a:spcAft>
              <a:buFont typeface="+mj-lt"/>
              <a:buAutoNum type="arabicPeriod"/>
              <a:defRPr sz="2000" b="0" i="0" spc="100" baseline="0">
                <a:solidFill>
                  <a:schemeClr val="tx1"/>
                </a:solidFill>
                <a:latin typeface="Segoe UI" panose="020B0502040204020203" pitchFamily="34" charset="0"/>
                <a:ea typeface="Meiryo UI" panose="020B0604030504040204" pitchFamily="50"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sp>
        <p:nvSpPr>
          <p:cNvPr id="10" name="テキスト プレースホルダー 9"/>
          <p:cNvSpPr>
            <a:spLocks noGrp="1"/>
          </p:cNvSpPr>
          <p:nvPr>
            <p:ph type="body" sz="quarter" idx="10" hasCustomPrompt="1"/>
          </p:nvPr>
        </p:nvSpPr>
        <p:spPr>
          <a:xfrm>
            <a:off x="172188" y="1749"/>
            <a:ext cx="9578639" cy="690386"/>
          </a:xfrm>
          <a:prstGeom prst="rect">
            <a:avLst/>
          </a:prstGeom>
        </p:spPr>
        <p:txBody>
          <a:bodyPr anchor="ctr" anchorCtr="0">
            <a:normAutofit/>
          </a:bodyPr>
          <a:lstStyle>
            <a:lvl1pPr marL="0" indent="0">
              <a:buFontTx/>
              <a:buNone/>
              <a:defRPr kumimoji="1" lang="ja-JP" altLang="en-US" sz="2400" b="1" kern="1200" baseline="0"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［目次］</a:t>
            </a:r>
          </a:p>
        </p:txBody>
      </p:sp>
      <p:sp>
        <p:nvSpPr>
          <p:cNvPr id="12" name="TextBox 16"/>
          <p:cNvSpPr txBox="1"/>
          <p:nvPr/>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tx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tx1"/>
              </a:solidFill>
              <a:latin typeface="Century Gothic" panose="020B0502020202020204" pitchFamily="34" charset="0"/>
              <a:ea typeface="HGPGothicE" charset="-128"/>
              <a:cs typeface="HGPGothicE" charset="-128"/>
            </a:endParaRPr>
          </a:p>
        </p:txBody>
      </p:sp>
      <p:sp>
        <p:nvSpPr>
          <p:cNvPr id="14" name="TextBox 12"/>
          <p:cNvSpPr txBox="1"/>
          <p:nvPr/>
        </p:nvSpPr>
        <p:spPr>
          <a:xfrm>
            <a:off x="2080172" y="6658174"/>
            <a:ext cx="232676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solidFill>
                  <a:schemeClr val="tx1"/>
                </a:solidFill>
              </a:rPr>
              <a:t>© 2023 NTT DATA Corporation</a:t>
            </a:r>
          </a:p>
        </p:txBody>
      </p:sp>
      <p:sp>
        <p:nvSpPr>
          <p:cNvPr id="9" name="Rectangle 20"/>
          <p:cNvSpPr/>
          <p:nvPr userDrawn="1"/>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cxnSp>
        <p:nvCxnSpPr>
          <p:cNvPr id="13" name="直線コネクタ 12"/>
          <p:cNvCxnSpPr/>
          <p:nvPr userDrawn="1"/>
        </p:nvCxnSpPr>
        <p:spPr>
          <a:xfrm>
            <a:off x="225918" y="692134"/>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5" name="図 14"/>
          <p:cNvPicPr>
            <a:picLocks noChangeAspect="1"/>
          </p:cNvPicPr>
          <p:nvPr userDrawn="1"/>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80376" y="6504431"/>
            <a:ext cx="1070505" cy="295200"/>
          </a:xfrm>
          <a:prstGeom prst="rect">
            <a:avLst/>
          </a:prstGeom>
        </p:spPr>
      </p:pic>
    </p:spTree>
    <p:extLst>
      <p:ext uri="{BB962C8B-B14F-4D97-AF65-F5344CB8AC3E}">
        <p14:creationId xmlns:p14="http://schemas.microsoft.com/office/powerpoint/2010/main" val="314522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marL="0" indent="0" algn="ctr">
              <a:defRPr kumimoji="1" lang="ja-JP" altLang="en-US" sz="2400" b="1" kern="1200" baseline="0" dirty="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［中扉］</a:t>
            </a:r>
          </a:p>
        </p:txBody>
      </p:sp>
      <p:sp>
        <p:nvSpPr>
          <p:cNvPr id="13" name="TextBox 12"/>
          <p:cNvSpPr txBox="1"/>
          <p:nvPr/>
        </p:nvSpPr>
        <p:spPr>
          <a:xfrm>
            <a:off x="231285" y="6670560"/>
            <a:ext cx="230344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14"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6" name="図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72036" y="6503752"/>
            <a:ext cx="1087709" cy="296174"/>
          </a:xfrm>
          <a:prstGeom prst="rect">
            <a:avLst/>
          </a:prstGeom>
        </p:spPr>
      </p:pic>
    </p:spTree>
    <p:extLst>
      <p:ext uri="{BB962C8B-B14F-4D97-AF65-F5344CB8AC3E}">
        <p14:creationId xmlns:p14="http://schemas.microsoft.com/office/powerpoint/2010/main" val="356605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77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grayscl/>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47519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
        <p:nvSpPr>
          <p:cNvPr id="2" name="正方形/長方形 1"/>
          <p:cNvSpPr/>
          <p:nvPr userDrawn="1"/>
        </p:nvSpPr>
        <p:spPr>
          <a:xfrm>
            <a:off x="7545288" y="87042"/>
            <a:ext cx="2222826" cy="464503"/>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社保事業部受判資料抜粋</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計画会議分</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endPar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054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1"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p:nvSpPr>
        <p:spPr>
          <a:xfrm>
            <a:off x="231284" y="6670560"/>
            <a:ext cx="2225439"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8"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0" name="図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394" y="6503752"/>
            <a:ext cx="1178351" cy="296174"/>
          </a:xfrm>
          <a:prstGeom prst="rect">
            <a:avLst/>
          </a:prstGeom>
        </p:spPr>
      </p:pic>
    </p:spTree>
    <p:extLst>
      <p:ext uri="{BB962C8B-B14F-4D97-AF65-F5344CB8AC3E}">
        <p14:creationId xmlns:p14="http://schemas.microsoft.com/office/powerpoint/2010/main" val="387958141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9A2B2F6D-705F-4251-969F-C7502713D97B}"/>
              </a:ext>
            </a:extLst>
          </p:cNvPr>
          <p:cNvSpPr>
            <a:spLocks noGrp="1"/>
          </p:cNvSpPr>
          <p:nvPr>
            <p:ph type="body" sz="quarter" idx="11" hasCustomPrompt="1"/>
          </p:nvPr>
        </p:nvSpPr>
        <p:spPr>
          <a:xfrm>
            <a:off x="2144713" y="908049"/>
            <a:ext cx="7272000" cy="5544000"/>
          </a:xfrm>
          <a:prstGeom prst="rect">
            <a:avLst/>
          </a:prstGeom>
        </p:spPr>
        <p:txBody>
          <a:bodyPr/>
          <a:lstStyle>
            <a:lvl1pPr marL="457200" indent="-457200">
              <a:buFont typeface="+mj-lt"/>
              <a:buAutoNum type="arabicPeriod"/>
              <a:defRPr sz="2000"/>
            </a:lvl1pPr>
            <a:lvl2pPr>
              <a:defRPr sz="2000"/>
            </a:lvl2pPr>
            <a:lvl3pPr>
              <a:defRPr sz="2000"/>
            </a:lvl3pPr>
            <a:lvl4pPr>
              <a:defRPr sz="2000"/>
            </a:lvl4pPr>
            <a:lvl5pPr>
              <a:defRPr sz="2000"/>
            </a:lvl5pPr>
          </a:lstStyle>
          <a:p>
            <a:pPr lvl="0"/>
            <a:r>
              <a:rPr kumimoji="1" lang="ja-JP" altLang="en-US" dirty="0"/>
              <a:t>目次の入力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
        <p:nvSpPr>
          <p:cNvPr id="15" name="タイトル 1"/>
          <p:cNvSpPr>
            <a:spLocks noGrp="1"/>
          </p:cNvSpPr>
          <p:nvPr>
            <p:ph type="title" hasCustomPrompt="1"/>
          </p:nvPr>
        </p:nvSpPr>
        <p:spPr>
          <a:xfrm>
            <a:off x="172186" y="1747"/>
            <a:ext cx="9578639" cy="730799"/>
          </a:xfrm>
          <a:prstGeom prst="rect">
            <a:avLst/>
          </a:prstGeom>
        </p:spPr>
        <p:txBody>
          <a:bodyPr anchor="ctr" anchorCtr="0">
            <a:normAutofit/>
          </a:bodyPr>
          <a:lstStyle>
            <a:lvl1pPr>
              <a:defRPr lang="ja-JP" altLang="en-US" sz="2400" spc="0" dirty="0" smtClean="0">
                <a:solidFill>
                  <a:schemeClr val="tx1"/>
                </a:solidFill>
                <a:latin typeface="+mj-ea"/>
                <a:ea typeface="+mj-ea"/>
                <a:cs typeface="Arial"/>
              </a:defRPr>
            </a:lvl1pPr>
          </a:lstStyle>
          <a:p>
            <a:pPr marL="226468" marR="0" lvl="0" indent="-226468" defTabSz="609555" latinLnBrk="0">
              <a:lnSpc>
                <a:spcPct val="100000"/>
              </a:lnSpc>
              <a:spcBef>
                <a:spcPct val="20000"/>
              </a:spcBef>
              <a:buClrTx/>
              <a:buSzTx/>
              <a:buFont typeface="Arial" pitchFamily="34" charset="0"/>
              <a:buNone/>
              <a:tabLst/>
            </a:pPr>
            <a:r>
              <a:rPr kumimoji="1" lang="ja-JP" altLang="en-US" dirty="0"/>
              <a:t>［目次］</a:t>
            </a:r>
          </a:p>
        </p:txBody>
      </p:sp>
      <p:sp>
        <p:nvSpPr>
          <p:cNvPr id="10" name="TextBox 12"/>
          <p:cNvSpPr txBox="1"/>
          <p:nvPr userDrawn="1"/>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sp>
        <p:nvSpPr>
          <p:cNvPr id="8" name="TextBox 12"/>
          <p:cNvSpPr txBox="1"/>
          <p:nvPr/>
        </p:nvSpPr>
        <p:spPr>
          <a:xfrm>
            <a:off x="7293260" y="6580946"/>
            <a:ext cx="2457568"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solidFill>
                  <a:schemeClr val="tx1"/>
                </a:solidFill>
              </a:rPr>
              <a:t>© 2023 NTT DATA Corporation</a:t>
            </a:r>
          </a:p>
        </p:txBody>
      </p:sp>
      <p:pic>
        <p:nvPicPr>
          <p:cNvPr id="5" name="図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2551" y="2976092"/>
            <a:ext cx="3320898" cy="950376"/>
          </a:xfrm>
          <a:prstGeom prst="rect">
            <a:avLst/>
          </a:prstGeom>
        </p:spPr>
      </p:pic>
      <p:pic>
        <p:nvPicPr>
          <p:cNvPr id="6" name="図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spTree>
    <p:extLst>
      <p:ext uri="{BB962C8B-B14F-4D97-AF65-F5344CB8AC3E}">
        <p14:creationId xmlns:p14="http://schemas.microsoft.com/office/powerpoint/2010/main" val="182586467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a:xfrm>
            <a:off x="297366" y="0"/>
            <a:ext cx="8006575" cy="404664"/>
          </a:xfrm>
          <a:prstGeom prst="rect">
            <a:avLst/>
          </a:prstGeom>
        </p:spPr>
        <p:txBody>
          <a:bodyPr anchor="ctr"/>
          <a:lstStyle>
            <a:lvl1pPr>
              <a:defRPr sz="2400" b="1">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02274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90029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678251" y="0"/>
            <a:ext cx="7625690" cy="66418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438583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14400"/>
            <a:endParaRPr lang="en-US" sz="1800"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473472" y="721271"/>
            <a:ext cx="8944148" cy="5256410"/>
          </a:xfrm>
          <a:prstGeom prst="rect">
            <a:avLst/>
          </a:prstGeom>
        </p:spPr>
        <p:txBody>
          <a:bodyPr lIns="90000"/>
          <a:lstStyle>
            <a:lvl1pPr marL="0" indent="0" fontAlgn="ctr">
              <a:spcBef>
                <a:spcPts val="0"/>
              </a:spcBef>
              <a:buFont typeface="Arial" charset="0"/>
              <a:buNone/>
              <a:defRPr sz="18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2171783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52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3039088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2449563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870758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0204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
        <p:nvSpPr>
          <p:cNvPr id="9" name="TextBox 12"/>
          <p:cNvSpPr txBox="1"/>
          <p:nvPr userDrawn="1"/>
        </p:nvSpPr>
        <p:spPr>
          <a:xfrm>
            <a:off x="231285"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1495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タイトルとコンテンツB">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userDrawn="1"/>
        </p:nvSpPr>
        <p:spPr>
          <a:xfrm>
            <a:off x="-3368" y="-2"/>
            <a:ext cx="2869021" cy="687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8" name="図 7"/>
          <p:cNvPicPr>
            <a:picLocks noChangeAspect="1"/>
          </p:cNvPicPr>
          <p:nvPr userDrawn="1"/>
        </p:nvPicPr>
        <p:blipFill rotWithShape="1">
          <a:blip r:embed="rId2" cstate="print">
            <a:extLst>
              <a:ext uri="{28A0092B-C50C-407E-A947-70E740481C1C}">
                <a14:useLocalDpi xmlns:a14="http://schemas.microsoft.com/office/drawing/2010/main" val="0"/>
              </a:ext>
            </a:extLst>
          </a:blip>
          <a:srcRect r="9015"/>
          <a:stretch/>
        </p:blipFill>
        <p:spPr>
          <a:xfrm>
            <a:off x="495754" y="-3"/>
            <a:ext cx="9411690" cy="6879601"/>
          </a:xfrm>
          <a:prstGeom prst="rect">
            <a:avLst/>
          </a:prstGeom>
        </p:spPr>
      </p:pic>
      <p:sp>
        <p:nvSpPr>
          <p:cNvPr id="2" name="正方形/長方形 1"/>
          <p:cNvSpPr/>
          <p:nvPr userDrawn="1"/>
        </p:nvSpPr>
        <p:spPr>
          <a:xfrm>
            <a:off x="9524" y="-1"/>
            <a:ext cx="9897920" cy="6879030"/>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83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6ACBF3F-D8C8-49E5-AED6-9B2012FC0A11}"/>
              </a:ext>
            </a:extLst>
          </p:cNvPr>
          <p:cNvSpPr>
            <a:spLocks noGrp="1"/>
          </p:cNvSpPr>
          <p:nvPr>
            <p:ph type="body" sz="quarter" idx="11" hasCustomPrompt="1"/>
          </p:nvPr>
        </p:nvSpPr>
        <p:spPr>
          <a:xfrm>
            <a:off x="471488" y="908050"/>
            <a:ext cx="89460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3051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userDrawn="1"/>
        </p:nvSpPr>
        <p:spPr>
          <a:xfrm>
            <a:off x="8147538"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pic>
        <p:nvPicPr>
          <p:cNvPr id="9" name="図 8">
            <a:extLst>
              <a:ext uri="{FF2B5EF4-FFF2-40B4-BE49-F238E27FC236}">
                <a16:creationId xmlns:a16="http://schemas.microsoft.com/office/drawing/2014/main" id="{ACADA7E2-D9D3-BC40-8FC4-799425A0472E}"/>
              </a:ext>
            </a:extLst>
          </p:cNvPr>
          <p:cNvPicPr>
            <a:picLocks noChangeAspect="1"/>
          </p:cNvPicPr>
          <p:nvPr userDrawn="1"/>
        </p:nvPicPr>
        <p:blipFill>
          <a:blip r:embed="rId3"/>
          <a:stretch>
            <a:fillRect/>
          </a:stretch>
        </p:blipFill>
        <p:spPr>
          <a:xfrm>
            <a:off x="2890200" y="2715950"/>
            <a:ext cx="4125600" cy="141340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28689" y="658906"/>
            <a:ext cx="8023860" cy="819374"/>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spcBef>
                <a:spcPts val="979"/>
              </a:spcBef>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F3D4865-51F0-4330-A8F5-306148EB4590}" type="datetime1">
              <a:rPr lang="en-US" altLang="ja-JP"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854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51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pic>
        <p:nvPicPr>
          <p:cNvPr id="4" name="図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859" y="-18423"/>
            <a:ext cx="9982200" cy="6876425"/>
          </a:xfrm>
          <a:prstGeom prst="rect">
            <a:avLst/>
          </a:prstGeom>
        </p:spPr>
      </p:pic>
      <p:pic>
        <p:nvPicPr>
          <p:cNvPr id="3" name="図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032" y="2713166"/>
            <a:ext cx="3708400" cy="1431668"/>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32662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タイトルとコンテンツB">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6" name="図 15"/>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10" name="TextBox 12"/>
          <p:cNvSpPr txBox="1"/>
          <p:nvPr userDrawn="1"/>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9"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683" r:id="rId2"/>
    <p:sldLayoutId id="2147483688" r:id="rId3"/>
    <p:sldLayoutId id="2147483693" r:id="rId4"/>
    <p:sldLayoutId id="2147483695" r:id="rId5"/>
    <p:sldLayoutId id="2147483766" r:id="rId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7"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15552" y="-8384"/>
            <a:ext cx="9970263" cy="6876000"/>
          </a:xfrm>
          <a:prstGeom prst="rect">
            <a:avLst/>
          </a:prstGeom>
        </p:spPr>
      </p:pic>
      <p:sp>
        <p:nvSpPr>
          <p:cNvPr id="13" name="TextBox 16"/>
          <p:cNvSpPr txBox="1"/>
          <p:nvPr userDrawn="1"/>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bg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bg1"/>
              </a:solidFill>
              <a:latin typeface="Century Gothic" panose="020B0502020202020204" pitchFamily="34" charset="0"/>
              <a:ea typeface="HGPGothicE" charset="-128"/>
              <a:cs typeface="HGPGothicE" charset="-128"/>
            </a:endParaRPr>
          </a:p>
        </p:txBody>
      </p:sp>
    </p:spTree>
    <p:extLst>
      <p:ext uri="{BB962C8B-B14F-4D97-AF65-F5344CB8AC3E}">
        <p14:creationId xmlns:p14="http://schemas.microsoft.com/office/powerpoint/2010/main" val="365117194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576141"/>
            <a:ext cx="9906000" cy="28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12"/>
          <p:cNvSpPr txBox="1"/>
          <p:nvPr/>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1" name="TextBox 16"/>
          <p:cNvSpPr txBox="1"/>
          <p:nvPr/>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9" name="図 8"/>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366219744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207568" y="4771199"/>
            <a:ext cx="7136848" cy="988424"/>
          </a:xfrm>
          <a:prstGeom prst="rect">
            <a:avLst/>
          </a:prstGeom>
        </p:spPr>
        <p:txBody>
          <a:bodyPr anchor="ctr"/>
          <a:lst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a:lstStyle>
          <a:p>
            <a:r>
              <a:rPr lang="en-US" altLang="ja-JP" sz="2800" b="1" dirty="0">
                <a:solidFill>
                  <a:schemeClr val="bg1"/>
                </a:solidFill>
                <a:latin typeface="Meiryo UI" panose="020B0604030504040204" pitchFamily="50" charset="-128"/>
                <a:ea typeface="Meiryo UI" panose="020B0604030504040204" pitchFamily="50" charset="-128"/>
              </a:rPr>
              <a:t>UID</a:t>
            </a:r>
            <a:r>
              <a:rPr lang="ja-JP" altLang="en-US" sz="2800" b="1" dirty="0">
                <a:solidFill>
                  <a:schemeClr val="bg1"/>
                </a:solidFill>
                <a:latin typeface="Meiryo UI" panose="020B0604030504040204" pitchFamily="50" charset="-128"/>
                <a:ea typeface="Meiryo UI" panose="020B0604030504040204" pitchFamily="50" charset="-128"/>
              </a:rPr>
              <a:t>重複レコードの取込による検討について</a:t>
            </a:r>
            <a:endParaRPr lang="en-US" altLang="ja-JP" sz="2800"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3931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診断履歴情報の最新履歴の診療年月が遡ることにより通知済み患者から未通知患者と判定が</a:t>
            </a: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変わってしまう可能性のある患者について、本番環境で調査を行った。</a:t>
            </a: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対象患者をサンプル抽出し、確認した結果は以下の通り。</a:t>
            </a:r>
          </a:p>
        </p:txBody>
      </p:sp>
      <p:sp>
        <p:nvSpPr>
          <p:cNvPr id="29"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参考</a:t>
            </a:r>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本番環境データ影響調査結果</a:t>
            </a:r>
            <a:r>
              <a:rPr lang="en-US" altLang="ja-JP" sz="1800" b="1" dirty="0">
                <a:latin typeface="Meiryo UI" panose="020B0604030504040204" pitchFamily="50" charset="-128"/>
                <a:ea typeface="Meiryo UI" panose="020B0604030504040204" pitchFamily="50" charset="-128"/>
              </a:rPr>
              <a:t>_</a:t>
            </a:r>
            <a:r>
              <a:rPr lang="ja-JP" altLang="en-US" sz="1800" b="1" dirty="0">
                <a:latin typeface="Meiryo UI" panose="020B0604030504040204" pitchFamily="50" charset="-128"/>
                <a:ea typeface="Meiryo UI" panose="020B0604030504040204" pitchFamily="50" charset="-128"/>
              </a:rPr>
              <a:t>患者別</a:t>
            </a:r>
          </a:p>
        </p:txBody>
      </p:sp>
      <p:sp>
        <p:nvSpPr>
          <p:cNvPr id="55" name="正方形/長方形 54"/>
          <p:cNvSpPr/>
          <p:nvPr/>
        </p:nvSpPr>
        <p:spPr>
          <a:xfrm>
            <a:off x="6424654" y="35701"/>
            <a:ext cx="3054810" cy="553931"/>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600" dirty="0"/>
              <a:t>黒田先生説明時は削除を想定</a:t>
            </a:r>
            <a:endParaRPr kumimoji="1" lang="ja-JP" altLang="en-US" sz="1600" dirty="0"/>
          </a:p>
        </p:txBody>
      </p:sp>
      <p:graphicFrame>
        <p:nvGraphicFramePr>
          <p:cNvPr id="3" name="表 2"/>
          <p:cNvGraphicFramePr>
            <a:graphicFrameLocks noGrp="1"/>
          </p:cNvGraphicFramePr>
          <p:nvPr>
            <p:extLst>
              <p:ext uri="{D42A27DB-BD31-4B8C-83A1-F6EECF244321}">
                <p14:modId xmlns:p14="http://schemas.microsoft.com/office/powerpoint/2010/main" val="763902219"/>
              </p:ext>
            </p:extLst>
          </p:nvPr>
        </p:nvGraphicFramePr>
        <p:xfrm>
          <a:off x="630946" y="1703540"/>
          <a:ext cx="8079379" cy="2932070"/>
        </p:xfrm>
        <a:graphic>
          <a:graphicData uri="http://schemas.openxmlformats.org/drawingml/2006/table">
            <a:tbl>
              <a:tblPr/>
              <a:tblGrid>
                <a:gridCol w="482411">
                  <a:extLst>
                    <a:ext uri="{9D8B030D-6E8A-4147-A177-3AD203B41FA5}">
                      <a16:colId xmlns:a16="http://schemas.microsoft.com/office/drawing/2014/main" val="3160239810"/>
                    </a:ext>
                  </a:extLst>
                </a:gridCol>
                <a:gridCol w="342711">
                  <a:extLst>
                    <a:ext uri="{9D8B030D-6E8A-4147-A177-3AD203B41FA5}">
                      <a16:colId xmlns:a16="http://schemas.microsoft.com/office/drawing/2014/main" val="1349164382"/>
                    </a:ext>
                  </a:extLst>
                </a:gridCol>
                <a:gridCol w="1723836">
                  <a:extLst>
                    <a:ext uri="{9D8B030D-6E8A-4147-A177-3AD203B41FA5}">
                      <a16:colId xmlns:a16="http://schemas.microsoft.com/office/drawing/2014/main" val="2267852274"/>
                    </a:ext>
                  </a:extLst>
                </a:gridCol>
                <a:gridCol w="5530421">
                  <a:extLst>
                    <a:ext uri="{9D8B030D-6E8A-4147-A177-3AD203B41FA5}">
                      <a16:colId xmlns:a16="http://schemas.microsoft.com/office/drawing/2014/main" val="1927353086"/>
                    </a:ext>
                  </a:extLst>
                </a:gridCol>
              </a:tblGrid>
              <a:tr h="426486">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施設名</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患者</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データ存在テーブル一覧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確認結果</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648466043"/>
                  </a:ext>
                </a:extLst>
              </a:tr>
              <a:tr h="426486">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京大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A</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Rd,Pi,Pc,Efg</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201607</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に外来の記録が</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DPC</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にあり</a:t>
                      </a:r>
                      <a:b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経過記録の出力が京大は</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2019</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年？以降とのことでこの外来の記載は</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Pc</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になし</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682724"/>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京大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B</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Rd,Pi,Sm,FF1,Efn,Hn,Dn</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新生児</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のため被保険者ではないため、レセプトなしとの認識</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66773"/>
                  </a:ext>
                </a:extLst>
              </a:tr>
              <a:tr h="373154">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100" b="0" i="0" u="none" strike="noStrike" dirty="0">
                          <a:solidFill>
                            <a:schemeClr val="bg2"/>
                          </a:solidFill>
                          <a:effectLst/>
                          <a:latin typeface="メイリオ" panose="020B0604030504040204" pitchFamily="50" charset="-128"/>
                          <a:ea typeface="メイリオ" panose="020B0604030504040204" pitchFamily="50" charset="-128"/>
                        </a:rPr>
                        <a:t>DPC</a:t>
                      </a:r>
                      <a:r>
                        <a:rPr lang="ja-JP" altLang="en-US" sz="1100" b="0" i="0" u="none" strike="noStrike" dirty="0">
                          <a:solidFill>
                            <a:schemeClr val="bg2"/>
                          </a:solidFill>
                          <a:effectLst/>
                          <a:latin typeface="メイリオ" panose="020B0604030504040204" pitchFamily="50" charset="-128"/>
                          <a:ea typeface="メイリオ" panose="020B0604030504040204" pitchFamily="50" charset="-128"/>
                        </a:rPr>
                        <a:t>、レセプトのデータがない理由は不明</a:t>
                      </a:r>
                      <a:endParaRPr lang="en-US" altLang="ja-JP" sz="1100" b="0" i="0" u="none" strike="noStrike" dirty="0">
                        <a:solidFill>
                          <a:schemeClr val="bg2"/>
                        </a:solidFill>
                        <a:effectLst/>
                        <a:latin typeface="メイリオ" panose="020B0604030504040204" pitchFamily="50" charset="-128"/>
                        <a:ea typeface="メイリオ" panose="020B0604030504040204" pitchFamily="50" charset="-128"/>
                      </a:endParaRPr>
                    </a:p>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（痛風と胃炎が更新されているためレセプト、</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DPC</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が通常は存在すると考えられる）</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804268"/>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D</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6716724"/>
                  </a:ext>
                </a:extLst>
              </a:tr>
              <a:tr h="426486">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E</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睡眠時無呼吸症候群の治療履歴あり（経過記録より外来だと思われる）</a:t>
                      </a:r>
                      <a:b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RD</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の更新がないことは妥当そうだが、</a:t>
                      </a:r>
                      <a:r>
                        <a:rPr lang="en-US" altLang="ja-JP" sz="1100" b="0" i="0" u="none" strike="noStrike" dirty="0">
                          <a:solidFill>
                            <a:schemeClr val="bg2"/>
                          </a:solidFill>
                          <a:effectLst/>
                          <a:latin typeface="メイリオ" panose="020B0604030504040204" pitchFamily="50" charset="-128"/>
                          <a:ea typeface="メイリオ" panose="020B0604030504040204" pitchFamily="50" charset="-128"/>
                        </a:rPr>
                        <a:t>DPC</a:t>
                      </a:r>
                      <a:r>
                        <a:rPr lang="ja-JP" altLang="en-US" sz="1100" b="0" i="0" u="none" strike="noStrike" dirty="0">
                          <a:solidFill>
                            <a:schemeClr val="bg2"/>
                          </a:solidFill>
                          <a:effectLst/>
                          <a:latin typeface="メイリオ" panose="020B0604030504040204" pitchFamily="50" charset="-128"/>
                          <a:ea typeface="メイリオ" panose="020B0604030504040204" pitchFamily="50" charset="-128"/>
                        </a:rPr>
                        <a:t>、レセプトのデータがない理由は不明</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563041"/>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F</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414963"/>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G</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374150"/>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H</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734730"/>
                  </a:ext>
                </a:extLst>
              </a:tr>
              <a:tr h="213243">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近大</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I</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Rd,Pi,Pc</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経過記録より歯科の情報のみと判断</a:t>
                      </a:r>
                    </a:p>
                  </a:txBody>
                  <a:tcPr marL="7843" marR="7843" marT="78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5597033"/>
                  </a:ext>
                </a:extLst>
              </a:tr>
            </a:tbl>
          </a:graphicData>
        </a:graphic>
      </p:graphicFrame>
      <p:sp>
        <p:nvSpPr>
          <p:cNvPr id="59" name="正方形/長方形 58"/>
          <p:cNvSpPr/>
          <p:nvPr/>
        </p:nvSpPr>
        <p:spPr>
          <a:xfrm>
            <a:off x="630946" y="4635610"/>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ja-JP" altLang="en-US" sz="1400" dirty="0">
                <a:solidFill>
                  <a:schemeClr val="tx1"/>
                </a:solidFill>
                <a:latin typeface="Meiryo UI" panose="020B0604030504040204" pitchFamily="50" charset="-128"/>
                <a:ea typeface="Meiryo UI" panose="020B0604030504040204" pitchFamily="50" charset="-128"/>
              </a:rPr>
              <a:t>⇒近大の患者（計</a:t>
            </a:r>
            <a:r>
              <a:rPr lang="en-US" altLang="ja-JP" sz="1400" dirty="0">
                <a:solidFill>
                  <a:schemeClr val="tx1"/>
                </a:solidFill>
                <a:latin typeface="Meiryo UI" panose="020B0604030504040204" pitchFamily="50" charset="-128"/>
                <a:ea typeface="Meiryo UI" panose="020B0604030504040204" pitchFamily="50" charset="-128"/>
              </a:rPr>
              <a:t>7</a:t>
            </a:r>
            <a:r>
              <a:rPr lang="ja-JP" altLang="en-US" sz="1400" dirty="0">
                <a:solidFill>
                  <a:schemeClr val="tx1"/>
                </a:solidFill>
                <a:latin typeface="Meiryo UI" panose="020B0604030504040204" pitchFamily="50" charset="-128"/>
                <a:ea typeface="Meiryo UI" panose="020B0604030504040204" pitchFamily="50" charset="-128"/>
              </a:rPr>
              <a:t>名）は金さんから連携を受けた、実際に疾患開始日が遡っていた患者である。</a:t>
            </a:r>
            <a:endParaRPr lang="en-US" altLang="ja-JP" sz="1400" dirty="0">
              <a:solidFill>
                <a:schemeClr val="tx1"/>
              </a:solidFill>
              <a:latin typeface="Meiryo UI" panose="020B0604030504040204" pitchFamily="50" charset="-128"/>
              <a:ea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⇒調査した</a:t>
            </a:r>
            <a:r>
              <a:rPr lang="en-US" altLang="ja-JP" sz="1400" dirty="0">
                <a:solidFill>
                  <a:schemeClr val="tx1"/>
                </a:solidFill>
                <a:latin typeface="Meiryo UI" panose="020B0604030504040204" pitchFamily="50" charset="-128"/>
                <a:ea typeface="Meiryo UI" panose="020B0604030504040204" pitchFamily="50" charset="-128"/>
              </a:rPr>
              <a:t>9</a:t>
            </a:r>
            <a:r>
              <a:rPr lang="ja-JP" altLang="en-US" sz="1400" dirty="0">
                <a:solidFill>
                  <a:schemeClr val="tx1"/>
                </a:solidFill>
                <a:latin typeface="Meiryo UI" panose="020B0604030504040204" pitchFamily="50" charset="-128"/>
                <a:ea typeface="Meiryo UI" panose="020B0604030504040204" pitchFamily="50" charset="-128"/>
              </a:rPr>
              <a:t>名中</a:t>
            </a:r>
            <a:r>
              <a:rPr lang="en-US" altLang="ja-JP" sz="1400" dirty="0">
                <a:solidFill>
                  <a:schemeClr val="tx1"/>
                </a:solidFill>
                <a:latin typeface="Meiryo UI" panose="020B0604030504040204" pitchFamily="50" charset="-128"/>
                <a:ea typeface="Meiryo UI" panose="020B0604030504040204" pitchFamily="50" charset="-128"/>
              </a:rPr>
              <a:t>7</a:t>
            </a:r>
            <a:r>
              <a:rPr lang="ja-JP" altLang="en-US" sz="1400" dirty="0">
                <a:solidFill>
                  <a:schemeClr val="tx1"/>
                </a:solidFill>
                <a:latin typeface="Meiryo UI" panose="020B0604030504040204" pitchFamily="50" charset="-128"/>
                <a:ea typeface="Meiryo UI" panose="020B0604030504040204" pitchFamily="50" charset="-128"/>
              </a:rPr>
              <a:t>名が歯科の情報のみ、あるいは新生児ということで</a:t>
            </a:r>
            <a:r>
              <a:rPr lang="en-US" altLang="ja-JP" sz="1400" dirty="0">
                <a:solidFill>
                  <a:schemeClr val="tx1"/>
                </a:solidFill>
                <a:latin typeface="Meiryo UI" panose="020B0604030504040204" pitchFamily="50" charset="-128"/>
                <a:ea typeface="Meiryo UI" panose="020B0604030504040204" pitchFamily="50" charset="-128"/>
              </a:rPr>
              <a:t>Rd</a:t>
            </a:r>
            <a:r>
              <a:rPr lang="ja-JP" altLang="en-US" sz="1400" dirty="0">
                <a:solidFill>
                  <a:schemeClr val="tx1"/>
                </a:solidFill>
                <a:latin typeface="Meiryo UI" panose="020B0604030504040204" pitchFamily="50" charset="-128"/>
                <a:ea typeface="Meiryo UI" panose="020B0604030504040204" pitchFamily="50" charset="-128"/>
              </a:rPr>
              <a:t>のみで診療年月の判定が行われていた。</a:t>
            </a:r>
            <a:endParaRPr lang="en-US" altLang="ja-JP" sz="1400" dirty="0">
              <a:solidFill>
                <a:schemeClr val="tx1"/>
              </a:solidFill>
              <a:latin typeface="Meiryo UI" panose="020B0604030504040204" pitchFamily="50" charset="-128"/>
              <a:ea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⇒患者</a:t>
            </a:r>
            <a:r>
              <a:rPr lang="en-US" altLang="ja-JP" sz="1400" dirty="0">
                <a:solidFill>
                  <a:schemeClr val="tx1"/>
                </a:solidFill>
                <a:latin typeface="Meiryo UI" panose="020B0604030504040204" pitchFamily="50" charset="-128"/>
                <a:ea typeface="Meiryo UI" panose="020B0604030504040204" pitchFamily="50" charset="-128"/>
              </a:rPr>
              <a:t>C</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E</a:t>
            </a:r>
            <a:r>
              <a:rPr lang="ja-JP" altLang="en-US" sz="1400" dirty="0">
                <a:solidFill>
                  <a:schemeClr val="tx1"/>
                </a:solidFill>
                <a:latin typeface="Meiryo UI" panose="020B0604030504040204" pitchFamily="50" charset="-128"/>
                <a:ea typeface="Meiryo UI" panose="020B0604030504040204" pitchFamily="50" charset="-128"/>
              </a:rPr>
              <a:t>については</a:t>
            </a:r>
            <a:r>
              <a:rPr lang="en-US" altLang="ja-JP" sz="1400" dirty="0">
                <a:solidFill>
                  <a:schemeClr val="tx1"/>
                </a:solidFill>
                <a:latin typeface="Meiryo UI" panose="020B0604030504040204" pitchFamily="50" charset="-128"/>
                <a:ea typeface="Meiryo UI" panose="020B0604030504040204" pitchFamily="50" charset="-128"/>
              </a:rPr>
              <a:t>DPC</a:t>
            </a:r>
            <a:r>
              <a:rPr lang="ja-JP" altLang="en-US" sz="1400" dirty="0">
                <a:solidFill>
                  <a:schemeClr val="tx1"/>
                </a:solidFill>
                <a:latin typeface="Meiryo UI" panose="020B0604030504040204" pitchFamily="50" charset="-128"/>
                <a:ea typeface="Meiryo UI" panose="020B0604030504040204" pitchFamily="50" charset="-128"/>
              </a:rPr>
              <a:t>やレセプトのデータが存在していそうな疾患情報だが、なぜかデータが存在しなかった。　　</a:t>
            </a:r>
            <a:endParaRPr lang="en-US" altLang="ja-JP"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0195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診断履歴情報の最新履歴の診療年月が遡ることにより通知済み患者から未通知患者と判定が</a:t>
            </a: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変わってしまう可能性のある患者について、本番環境で調査を行った。</a:t>
            </a: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施設別に上記対象患者数および全患者に対する割合を集計した結果は以下の通り。</a:t>
            </a:r>
          </a:p>
        </p:txBody>
      </p:sp>
      <p:sp>
        <p:nvSpPr>
          <p:cNvPr id="29"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参考</a:t>
            </a:r>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本番環境データ影響調査結果</a:t>
            </a:r>
            <a:r>
              <a:rPr lang="en-US" altLang="ja-JP" sz="1800" b="1" dirty="0">
                <a:latin typeface="Meiryo UI" panose="020B0604030504040204" pitchFamily="50" charset="-128"/>
                <a:ea typeface="Meiryo UI" panose="020B0604030504040204" pitchFamily="50" charset="-128"/>
              </a:rPr>
              <a:t>_</a:t>
            </a:r>
            <a:r>
              <a:rPr lang="ja-JP" altLang="en-US" sz="1800" b="1" dirty="0">
                <a:latin typeface="Meiryo UI" panose="020B0604030504040204" pitchFamily="50" charset="-128"/>
                <a:ea typeface="Meiryo UI" panose="020B0604030504040204" pitchFamily="50" charset="-128"/>
              </a:rPr>
              <a:t>施設別</a:t>
            </a:r>
          </a:p>
        </p:txBody>
      </p:sp>
      <p:sp>
        <p:nvSpPr>
          <p:cNvPr id="55" name="正方形/長方形 54"/>
          <p:cNvSpPr/>
          <p:nvPr/>
        </p:nvSpPr>
        <p:spPr>
          <a:xfrm>
            <a:off x="6424654" y="35701"/>
            <a:ext cx="3054810" cy="553931"/>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600" dirty="0"/>
              <a:t>黒田先生説明時は削除を想定</a:t>
            </a:r>
            <a:endParaRPr kumimoji="1" lang="ja-JP" altLang="en-US" sz="1600" dirty="0"/>
          </a:p>
        </p:txBody>
      </p:sp>
      <p:graphicFrame>
        <p:nvGraphicFramePr>
          <p:cNvPr id="2" name="表 1"/>
          <p:cNvGraphicFramePr>
            <a:graphicFrameLocks noGrp="1"/>
          </p:cNvGraphicFramePr>
          <p:nvPr>
            <p:extLst>
              <p:ext uri="{D42A27DB-BD31-4B8C-83A1-F6EECF244321}">
                <p14:modId xmlns:p14="http://schemas.microsoft.com/office/powerpoint/2010/main" val="244672795"/>
              </p:ext>
            </p:extLst>
          </p:nvPr>
        </p:nvGraphicFramePr>
        <p:xfrm>
          <a:off x="386566" y="1589240"/>
          <a:ext cx="8746436" cy="3984623"/>
        </p:xfrm>
        <a:graphic>
          <a:graphicData uri="http://schemas.openxmlformats.org/drawingml/2006/table">
            <a:tbl>
              <a:tblPr/>
              <a:tblGrid>
                <a:gridCol w="3656747">
                  <a:extLst>
                    <a:ext uri="{9D8B030D-6E8A-4147-A177-3AD203B41FA5}">
                      <a16:colId xmlns:a16="http://schemas.microsoft.com/office/drawing/2014/main" val="2957898308"/>
                    </a:ext>
                  </a:extLst>
                </a:gridCol>
                <a:gridCol w="968108">
                  <a:extLst>
                    <a:ext uri="{9D8B030D-6E8A-4147-A177-3AD203B41FA5}">
                      <a16:colId xmlns:a16="http://schemas.microsoft.com/office/drawing/2014/main" val="3365447226"/>
                    </a:ext>
                  </a:extLst>
                </a:gridCol>
                <a:gridCol w="797267">
                  <a:extLst>
                    <a:ext uri="{9D8B030D-6E8A-4147-A177-3AD203B41FA5}">
                      <a16:colId xmlns:a16="http://schemas.microsoft.com/office/drawing/2014/main" val="8252792"/>
                    </a:ext>
                  </a:extLst>
                </a:gridCol>
                <a:gridCol w="754555">
                  <a:extLst>
                    <a:ext uri="{9D8B030D-6E8A-4147-A177-3AD203B41FA5}">
                      <a16:colId xmlns:a16="http://schemas.microsoft.com/office/drawing/2014/main" val="3855794567"/>
                    </a:ext>
                  </a:extLst>
                </a:gridCol>
                <a:gridCol w="1138953">
                  <a:extLst>
                    <a:ext uri="{9D8B030D-6E8A-4147-A177-3AD203B41FA5}">
                      <a16:colId xmlns:a16="http://schemas.microsoft.com/office/drawing/2014/main" val="248157364"/>
                    </a:ext>
                  </a:extLst>
                </a:gridCol>
                <a:gridCol w="459139">
                  <a:extLst>
                    <a:ext uri="{9D8B030D-6E8A-4147-A177-3AD203B41FA5}">
                      <a16:colId xmlns:a16="http://schemas.microsoft.com/office/drawing/2014/main" val="2093364588"/>
                    </a:ext>
                  </a:extLst>
                </a:gridCol>
                <a:gridCol w="448461">
                  <a:extLst>
                    <a:ext uri="{9D8B030D-6E8A-4147-A177-3AD203B41FA5}">
                      <a16:colId xmlns:a16="http://schemas.microsoft.com/office/drawing/2014/main" val="2165886201"/>
                    </a:ext>
                  </a:extLst>
                </a:gridCol>
                <a:gridCol w="523206">
                  <a:extLst>
                    <a:ext uri="{9D8B030D-6E8A-4147-A177-3AD203B41FA5}">
                      <a16:colId xmlns:a16="http://schemas.microsoft.com/office/drawing/2014/main" val="1745155644"/>
                    </a:ext>
                  </a:extLst>
                </a:gridCol>
              </a:tblGrid>
              <a:tr h="209717">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施設名</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対象患者数</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全患者数</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割合</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2">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オプトアウト</a:t>
                      </a:r>
                      <a:b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b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通知開始日</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3">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データ連携状況</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99953331"/>
                  </a:ext>
                </a:extLst>
              </a:tr>
              <a:tr h="209717">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DPC</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RCP</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メイリオ" panose="020B0604030504040204" pitchFamily="50" charset="-128"/>
                          <a:ea typeface="メイリオ" panose="020B0604030504040204" pitchFamily="50" charset="-128"/>
                        </a:rPr>
                        <a:t>MML</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96041209"/>
                  </a:ext>
                </a:extLst>
              </a:tr>
              <a:tr h="209717">
                <a:tc>
                  <a:txBody>
                    <a:bodyPr/>
                    <a:lstStyle/>
                    <a:p>
                      <a:pPr algn="l" fontAlgn="b"/>
                      <a:r>
                        <a:rPr lang="zh-CN" altLang="en-US" sz="1100" b="0" i="0" u="none" strike="noStrike">
                          <a:solidFill>
                            <a:srgbClr val="000000"/>
                          </a:solidFill>
                          <a:effectLst/>
                          <a:latin typeface="メイリオ" panose="020B0604030504040204" pitchFamily="50" charset="-128"/>
                          <a:ea typeface="メイリオ" panose="020B0604030504040204" pitchFamily="50" charset="-128"/>
                        </a:rPr>
                        <a:t>済生会　野江病院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11,700</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36,593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31.97%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976077"/>
                  </a:ext>
                </a:extLst>
              </a:tr>
              <a:tr h="209717">
                <a:tc>
                  <a:txBody>
                    <a:bodyPr/>
                    <a:lstStyle/>
                    <a:p>
                      <a:pPr algn="l" fontAlgn="b"/>
                      <a:r>
                        <a:rPr lang="zh-TW" altLang="en-US" sz="1100" b="0" i="0" u="none" strike="noStrike" dirty="0">
                          <a:solidFill>
                            <a:srgbClr val="000000"/>
                          </a:solidFill>
                          <a:effectLst/>
                          <a:latin typeface="メイリオ" panose="020B0604030504040204" pitchFamily="50" charset="-128"/>
                          <a:ea typeface="メイリオ" panose="020B0604030504040204" pitchFamily="50" charset="-128"/>
                        </a:rPr>
                        <a:t>宮崎県立日南病院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3,203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12,485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25.65%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20210701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222583"/>
                  </a:ext>
                </a:extLst>
              </a:tr>
              <a:tr h="209717">
                <a:tc>
                  <a:txBody>
                    <a:bodyPr/>
                    <a:lstStyle/>
                    <a:p>
                      <a:pPr algn="l" fontAlgn="b"/>
                      <a:r>
                        <a:rPr lang="zh-TW" altLang="en-US" sz="1100" b="0" i="0" u="none" strike="noStrike" dirty="0">
                          <a:solidFill>
                            <a:srgbClr val="000000"/>
                          </a:solidFill>
                          <a:effectLst/>
                          <a:latin typeface="メイリオ" panose="020B0604030504040204" pitchFamily="50" charset="-128"/>
                          <a:ea typeface="メイリオ" panose="020B0604030504040204" pitchFamily="50" charset="-128"/>
                        </a:rPr>
                        <a:t>宮崎県立宮崎病院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6,138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25,920</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23.68%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20210701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489320"/>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日本赤十字社 愛知医療センター名古屋第二病院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18,326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77,407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23.67%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372173"/>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神戸市立医療センター中央市民病院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16,472</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83,005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19.84%</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20201001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923316"/>
                  </a:ext>
                </a:extLst>
              </a:tr>
              <a:tr h="209717">
                <a:tc>
                  <a:txBody>
                    <a:bodyPr/>
                    <a:lstStyle/>
                    <a:p>
                      <a:pPr algn="l" fontAlgn="b"/>
                      <a:r>
                        <a:rPr lang="zh-CN" altLang="en-US" sz="1100" b="0" i="0" u="none" strike="noStrike">
                          <a:solidFill>
                            <a:srgbClr val="000000"/>
                          </a:solidFill>
                          <a:effectLst/>
                          <a:latin typeface="メイリオ" panose="020B0604030504040204" pitchFamily="50" charset="-128"/>
                          <a:ea typeface="メイリオ" panose="020B0604030504040204" pitchFamily="50" charset="-128"/>
                        </a:rPr>
                        <a:t>医療法人鉄蕉会　亀田総合病院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7,985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47,679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16.75%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20210501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557085"/>
                  </a:ext>
                </a:extLst>
              </a:tr>
              <a:tr h="209717">
                <a:tc>
                  <a:txBody>
                    <a:bodyPr/>
                    <a:lstStyle/>
                    <a:p>
                      <a:pPr algn="l" fontAlgn="b"/>
                      <a:r>
                        <a:rPr lang="zh-TW" altLang="en-US" sz="1100" b="0" i="0" u="none" strike="noStrike">
                          <a:solidFill>
                            <a:srgbClr val="000000"/>
                          </a:solidFill>
                          <a:effectLst/>
                          <a:latin typeface="メイリオ" panose="020B0604030504040204" pitchFamily="50" charset="-128"/>
                          <a:ea typeface="メイリオ" panose="020B0604030504040204" pitchFamily="50" charset="-128"/>
                        </a:rPr>
                        <a:t>宮崎県立延岡病院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3,215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19,221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16.73%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20210701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975923"/>
                  </a:ext>
                </a:extLst>
              </a:tr>
              <a:tr h="209717">
                <a:tc>
                  <a:txBody>
                    <a:bodyPr/>
                    <a:lstStyle/>
                    <a:p>
                      <a:pPr algn="l" fontAlgn="b"/>
                      <a:r>
                        <a:rPr lang="zh-TW" altLang="en-US" sz="1100" b="0" i="0" u="none" strike="noStrike">
                          <a:solidFill>
                            <a:srgbClr val="000000"/>
                          </a:solidFill>
                          <a:effectLst/>
                          <a:latin typeface="メイリオ" panose="020B0604030504040204" pitchFamily="50" charset="-128"/>
                          <a:ea typeface="メイリオ" panose="020B0604030504040204" pitchFamily="50" charset="-128"/>
                        </a:rPr>
                        <a:t>一般財団法人平成紫川会　小倉記念病院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9,581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61,284</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15.63%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803784"/>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公益社団法人　宮崎市郡医師会　宮崎市郡医師会病院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1,893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14,869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12.73%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20210801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977422"/>
                  </a:ext>
                </a:extLst>
              </a:tr>
              <a:tr h="209717">
                <a:tc>
                  <a:txBody>
                    <a:bodyPr/>
                    <a:lstStyle/>
                    <a:p>
                      <a:pPr algn="l" fontAlgn="b"/>
                      <a:r>
                        <a:rPr lang="zh-TW" altLang="en-US" sz="1100" b="0" i="0" u="none" strike="noStrike">
                          <a:solidFill>
                            <a:srgbClr val="000000"/>
                          </a:solidFill>
                          <a:effectLst/>
                          <a:latin typeface="メイリオ" panose="020B0604030504040204" pitchFamily="50" charset="-128"/>
                          <a:ea typeface="メイリオ" panose="020B0604030504040204" pitchFamily="50" charset="-128"/>
                        </a:rPr>
                        <a:t>日本赤十字社　北見赤十字病院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4,797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48,346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9.92%</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20210201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018373"/>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地方独立行政法人　岐阜県立多治見病院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3,936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46,542</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8.46%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20210301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958155"/>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大阪赤十字病院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6,035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78,534</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7.68%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20210601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3128994"/>
                  </a:ext>
                </a:extLst>
              </a:tr>
              <a:tr h="209717">
                <a:tc>
                  <a:txBody>
                    <a:bodyPr/>
                    <a:lstStyle/>
                    <a:p>
                      <a:pPr algn="l" fontAlgn="b"/>
                      <a:r>
                        <a:rPr lang="zh-CN" altLang="en-US" sz="1100" b="0" i="0" u="none" strike="noStrike">
                          <a:solidFill>
                            <a:srgbClr val="000000"/>
                          </a:solidFill>
                          <a:effectLst/>
                          <a:latin typeface="メイリオ" panose="020B0604030504040204" pitchFamily="50" charset="-128"/>
                          <a:ea typeface="メイリオ" panose="020B0604030504040204" pitchFamily="50" charset="-128"/>
                        </a:rPr>
                        <a:t>学校法人近畿大学　近畿大学病院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5,868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80,595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7.28%</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20210801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1166455"/>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地方独立行政法人　佐賀県医療センター好生館</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2,851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41,962</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6.79%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2247425"/>
                  </a:ext>
                </a:extLst>
              </a:tr>
              <a:tr h="209717">
                <a:tc>
                  <a:txBody>
                    <a:bodyPr/>
                    <a:lstStyle/>
                    <a:p>
                      <a:pPr algn="l"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社会医療法人雪の聖母会　聖マリア病院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4,869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75,945</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6.41%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20210401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693123"/>
                  </a:ext>
                </a:extLst>
              </a:tr>
              <a:tr h="209717">
                <a:tc>
                  <a:txBody>
                    <a:bodyPr/>
                    <a:lstStyle/>
                    <a:p>
                      <a:pPr algn="l" fontAlgn="b"/>
                      <a:r>
                        <a:rPr lang="zh-TW" altLang="en-US" sz="1100" b="0" i="0" u="none" strike="noStrike">
                          <a:solidFill>
                            <a:srgbClr val="000000"/>
                          </a:solidFill>
                          <a:effectLst/>
                          <a:latin typeface="メイリオ" panose="020B0604030504040204" pitchFamily="50" charset="-128"/>
                          <a:ea typeface="メイリオ" panose="020B0604030504040204" pitchFamily="50" charset="-128"/>
                        </a:rPr>
                        <a:t>独立行政法人　労働者健康安全機構　熊本労災病院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2,180</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36,986</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5.89%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20201101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733932"/>
                  </a:ext>
                </a:extLst>
              </a:tr>
              <a:tr h="209717">
                <a:tc>
                  <a:txBody>
                    <a:bodyPr/>
                    <a:lstStyle/>
                    <a:p>
                      <a:pPr algn="l" fontAlgn="b"/>
                      <a:r>
                        <a:rPr lang="zh-CN" altLang="en-US" sz="1100" b="0" i="0" u="none" strike="noStrike">
                          <a:solidFill>
                            <a:srgbClr val="000000"/>
                          </a:solidFill>
                          <a:effectLst/>
                          <a:latin typeface="メイリオ" panose="020B0604030504040204" pitchFamily="50" charset="-128"/>
                          <a:ea typeface="メイリオ" panose="020B0604030504040204" pitchFamily="50" charset="-128"/>
                        </a:rPr>
                        <a:t>京都大学医学部附属病院</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6,537</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128,373</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5.09%</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20190601</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〇</a:t>
                      </a:r>
                    </a:p>
                  </a:txBody>
                  <a:tcPr marL="7607" marR="7607" marT="76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76679"/>
                  </a:ext>
                </a:extLst>
              </a:tr>
            </a:tbl>
          </a:graphicData>
        </a:graphic>
      </p:graphicFrame>
      <p:sp>
        <p:nvSpPr>
          <p:cNvPr id="8" name="正方形/長方形 7"/>
          <p:cNvSpPr/>
          <p:nvPr/>
        </p:nvSpPr>
        <p:spPr>
          <a:xfrm>
            <a:off x="473247" y="5532155"/>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MML</a:t>
            </a:r>
            <a:r>
              <a:rPr lang="ja-JP" altLang="en-US" sz="1400" dirty="0">
                <a:solidFill>
                  <a:schemeClr val="tx1"/>
                </a:solidFill>
                <a:latin typeface="Meiryo UI" panose="020B0604030504040204" pitchFamily="50" charset="-128"/>
                <a:ea typeface="Meiryo UI" panose="020B0604030504040204" pitchFamily="50" charset="-128"/>
              </a:rPr>
              <a:t>のみの施設は</a:t>
            </a:r>
            <a:r>
              <a:rPr lang="en-US" altLang="ja-JP" sz="1400" dirty="0">
                <a:solidFill>
                  <a:schemeClr val="tx1"/>
                </a:solidFill>
                <a:latin typeface="Meiryo UI" panose="020B0604030504040204" pitchFamily="50" charset="-128"/>
                <a:ea typeface="Meiryo UI" panose="020B0604030504040204" pitchFamily="50" charset="-128"/>
              </a:rPr>
              <a:t>DPC</a:t>
            </a:r>
            <a:r>
              <a:rPr lang="ja-JP" altLang="en-US" sz="1400" dirty="0">
                <a:solidFill>
                  <a:schemeClr val="tx1"/>
                </a:solidFill>
                <a:latin typeface="Meiryo UI" panose="020B0604030504040204" pitchFamily="50" charset="-128"/>
                <a:ea typeface="Meiryo UI" panose="020B0604030504040204" pitchFamily="50" charset="-128"/>
              </a:rPr>
              <a:t>、レセプトでも診療年月が判定されることがないため、割合が高くなっている。</a:t>
            </a:r>
            <a:br>
              <a:rPr lang="en-US" altLang="ja-JP" sz="1400" dirty="0">
                <a:solidFill>
                  <a:schemeClr val="tx1"/>
                </a:solidFill>
                <a:latin typeface="Meiryo UI" panose="020B0604030504040204" pitchFamily="50" charset="-128"/>
                <a:ea typeface="Meiryo UI" panose="020B0604030504040204" pitchFamily="50" charset="-128"/>
              </a:rPr>
            </a:br>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⇒前ページの確認結果も合わせると、歯科の患者が含まれているか、</a:t>
            </a:r>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DPC</a:t>
            </a:r>
            <a:r>
              <a:rPr lang="ja-JP" altLang="en-US" sz="1400" dirty="0">
                <a:solidFill>
                  <a:schemeClr val="tx1"/>
                </a:solidFill>
                <a:latin typeface="Meiryo UI" panose="020B0604030504040204" pitchFamily="50" charset="-128"/>
                <a:ea typeface="Meiryo UI" panose="020B0604030504040204" pitchFamily="50" charset="-128"/>
              </a:rPr>
              <a:t>、レセプトと紐づけができるかに依存して割合が変わっていると考えられる。</a:t>
            </a:r>
            <a:endParaRPr lang="en-US" altLang="ja-JP"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163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3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txBox="1">
            <a:spLocks/>
          </p:cNvSpPr>
          <p:nvPr/>
        </p:nvSpPr>
        <p:spPr>
          <a:xfrm>
            <a:off x="369880" y="888852"/>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の診断履歴モジュールにおいて、医療機関によっては過去の履歴が二次利用</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に</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存在しない事象が検知されました。</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当資料では、その原因と取込仕様の改修案を説明させていただきます。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また改修案を適用後に取り込んだ結果、現行仕様では未通知患者と判定される患者が、</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通知済み患者と判定される事象がある点を懸念しており、本日議論させていただきたいです。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2" name="テキスト プレースホルダー 1"/>
          <p:cNvSpPr>
            <a:spLocks noGrp="1"/>
          </p:cNvSpPr>
          <p:nvPr>
            <p:ph type="body" sz="quarter" idx="11"/>
          </p:nvPr>
        </p:nvSpPr>
        <p:spPr>
          <a:xfrm>
            <a:off x="369880" y="3050644"/>
            <a:ext cx="8946000" cy="2248373"/>
          </a:xfrm>
        </p:spPr>
        <p:txBody>
          <a:bodyPr/>
          <a:lstStyle/>
          <a:p>
            <a:r>
              <a:rPr lang="ja-JP" altLang="en-US" sz="1600" dirty="0">
                <a:latin typeface="Meiryo UI" panose="020B0604030504040204" pitchFamily="50" charset="-128"/>
                <a:ea typeface="Meiryo UI" panose="020B0604030504040204" pitchFamily="50" charset="-128"/>
              </a:rPr>
              <a:t>１</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XXXXX</a:t>
            </a:r>
          </a:p>
          <a:p>
            <a:r>
              <a:rPr lang="ja-JP" altLang="en-US" sz="1600" dirty="0">
                <a:latin typeface="Meiryo UI" panose="020B0604030504040204" pitchFamily="50" charset="-128"/>
                <a:ea typeface="Meiryo UI" panose="020B0604030504040204" pitchFamily="50" charset="-128"/>
              </a:rPr>
              <a:t>２</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XXXXX</a:t>
            </a:r>
          </a:p>
          <a:p>
            <a:endParaRPr lang="en-US" altLang="ja-JP" sz="16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アジェンダ</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764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MML</a:t>
            </a:r>
            <a:r>
              <a:rPr lang="ja-JP" altLang="en-US" sz="1800" b="1" dirty="0">
                <a:latin typeface="Meiryo UI" panose="020B0604030504040204" pitchFamily="50" charset="-128"/>
                <a:ea typeface="Meiryo UI" panose="020B0604030504040204" pitchFamily="50" charset="-128"/>
              </a:rPr>
              <a:t>ファイルの同一</a:t>
            </a:r>
            <a:r>
              <a:rPr lang="en-US" altLang="ja-JP" sz="1800" b="1" dirty="0">
                <a:latin typeface="Meiryo UI" panose="020B0604030504040204" pitchFamily="50" charset="-128"/>
                <a:ea typeface="Meiryo UI" panose="020B0604030504040204" pitchFamily="50" charset="-128"/>
              </a:rPr>
              <a:t>UID</a:t>
            </a:r>
            <a:r>
              <a:rPr lang="ja-JP" altLang="en-US" sz="1800" b="1" dirty="0">
                <a:latin typeface="Meiryo UI" panose="020B0604030504040204" pitchFamily="50" charset="-128"/>
                <a:ea typeface="Meiryo UI" panose="020B0604030504040204" pitchFamily="50" charset="-128"/>
              </a:rPr>
              <a:t>のデータ取込仕様</a:t>
            </a:r>
          </a:p>
        </p:txBody>
      </p:sp>
      <p:graphicFrame>
        <p:nvGraphicFramePr>
          <p:cNvPr id="13" name="表 12"/>
          <p:cNvGraphicFramePr>
            <a:graphicFrameLocks noGrp="1"/>
          </p:cNvGraphicFramePr>
          <p:nvPr>
            <p:extLst>
              <p:ext uri="{D42A27DB-BD31-4B8C-83A1-F6EECF244321}">
                <p14:modId xmlns:p14="http://schemas.microsoft.com/office/powerpoint/2010/main" val="652834508"/>
              </p:ext>
            </p:extLst>
          </p:nvPr>
        </p:nvGraphicFramePr>
        <p:xfrm>
          <a:off x="1176264" y="4274434"/>
          <a:ext cx="6867220" cy="1229416"/>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tc>
                  <a:txBody>
                    <a:bodyPr/>
                    <a:lstStyle/>
                    <a:p>
                      <a:r>
                        <a:rPr kumimoji="1" lang="ja-JP" altLang="en-US" sz="1200" dirty="0">
                          <a:latin typeface="Meiryo UI" panose="020B0604030504040204" pitchFamily="50" charset="-128"/>
                          <a:ea typeface="Meiryo UI" panose="020B0604030504040204" pitchFamily="50" charset="-128"/>
                        </a:rPr>
                        <a:t>行番号</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リンパ浮腫</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乳癌</a:t>
                      </a:r>
                    </a:p>
                  </a:txBody>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
        <p:nvSpPr>
          <p:cNvPr id="15" name="正方形/長方形 14"/>
          <p:cNvSpPr/>
          <p:nvPr/>
        </p:nvSpPr>
        <p:spPr>
          <a:xfrm>
            <a:off x="858761" y="3921415"/>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a:solidFill>
                  <a:schemeClr val="tx1"/>
                </a:solidFill>
                <a:latin typeface="Meiryo UI" panose="020B0604030504040204" pitchFamily="50" charset="-128"/>
                <a:ea typeface="Meiryo UI" panose="020B0604030504040204" pitchFamily="50" charset="-128"/>
              </a:rPr>
              <a:t>【2020/10_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16" name="正方形/長方形 15"/>
          <p:cNvSpPr/>
          <p:nvPr/>
        </p:nvSpPr>
        <p:spPr>
          <a:xfrm>
            <a:off x="858761" y="2516360"/>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a:solidFill>
                  <a:schemeClr val="tx1"/>
                </a:solidFill>
                <a:latin typeface="Meiryo UI" panose="020B0604030504040204" pitchFamily="50" charset="-128"/>
                <a:ea typeface="Meiryo UI" panose="020B0604030504040204" pitchFamily="50" charset="-128"/>
              </a:rPr>
              <a:t>【2020/09_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25" name="角丸四角形 24"/>
          <p:cNvSpPr/>
          <p:nvPr/>
        </p:nvSpPr>
        <p:spPr>
          <a:xfrm>
            <a:off x="1176265" y="4555064"/>
            <a:ext cx="6867219" cy="604030"/>
          </a:xfrm>
          <a:prstGeom prst="roundRect">
            <a:avLst/>
          </a:prstGeom>
          <a:solidFill>
            <a:schemeClr val="bg1">
              <a:lumMod val="65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6" name="正方形/長方形 25"/>
          <p:cNvSpPr/>
          <p:nvPr/>
        </p:nvSpPr>
        <p:spPr>
          <a:xfrm>
            <a:off x="375678" y="1787881"/>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u="sng" dirty="0">
                <a:solidFill>
                  <a:schemeClr val="tx1"/>
                </a:solidFill>
                <a:latin typeface="Meiryo UI" panose="020B0604030504040204" pitchFamily="50" charset="-128"/>
                <a:ea typeface="Meiryo UI" panose="020B0604030504040204" pitchFamily="50" charset="-128"/>
              </a:rPr>
              <a:t>同一</a:t>
            </a:r>
            <a:r>
              <a:rPr lang="en-US" altLang="ja-JP" sz="1400" u="sng" dirty="0">
                <a:solidFill>
                  <a:schemeClr val="tx1"/>
                </a:solidFill>
                <a:latin typeface="Meiryo UI" panose="020B0604030504040204" pitchFamily="50" charset="-128"/>
                <a:ea typeface="Meiryo UI" panose="020B0604030504040204" pitchFamily="50" charset="-128"/>
              </a:rPr>
              <a:t>UID</a:t>
            </a:r>
            <a:r>
              <a:rPr lang="ja-JP" altLang="en-US" sz="1400" u="sng" dirty="0">
                <a:solidFill>
                  <a:schemeClr val="tx1"/>
                </a:solidFill>
                <a:latin typeface="Meiryo UI" panose="020B0604030504040204" pitchFamily="50" charset="-128"/>
                <a:ea typeface="Meiryo UI" panose="020B0604030504040204" pitchFamily="50" charset="-128"/>
              </a:rPr>
              <a:t>のデータ取込例</a:t>
            </a:r>
            <a:endParaRPr lang="en-US" altLang="ja-JP" sz="1400" u="sng" dirty="0">
              <a:solidFill>
                <a:schemeClr val="tx1"/>
              </a:solidFill>
              <a:latin typeface="Meiryo UI" panose="020B0604030504040204" pitchFamily="50" charset="-128"/>
              <a:ea typeface="Meiryo UI" panose="020B0604030504040204" pitchFamily="50" charset="-128"/>
            </a:endParaRPr>
          </a:p>
          <a:p>
            <a:pPr lvl="1"/>
            <a:r>
              <a:rPr lang="en-US" altLang="ja-JP" sz="1400" dirty="0">
                <a:solidFill>
                  <a:schemeClr val="tx1"/>
                </a:solidFill>
                <a:latin typeface="Meiryo UI" panose="020B0604030504040204" pitchFamily="50" charset="-128"/>
                <a:ea typeface="Meiryo UI" panose="020B0604030504040204" pitchFamily="50" charset="-128"/>
              </a:rPr>
              <a:t>2020/8/24</a:t>
            </a:r>
            <a:r>
              <a:rPr lang="ja-JP" altLang="en-US" sz="1400" dirty="0">
                <a:solidFill>
                  <a:schemeClr val="tx1"/>
                </a:solidFill>
                <a:latin typeface="Meiryo UI" panose="020B0604030504040204" pitchFamily="50" charset="-128"/>
                <a:ea typeface="Meiryo UI" panose="020B0604030504040204" pitchFamily="50" charset="-128"/>
              </a:rPr>
              <a:t>に乳癌とリンパ浮腫と診断した後、</a:t>
            </a:r>
            <a:r>
              <a:rPr lang="en-US" altLang="ja-JP" sz="1400" dirty="0">
                <a:solidFill>
                  <a:schemeClr val="tx1"/>
                </a:solidFill>
                <a:latin typeface="Meiryo UI" panose="020B0604030504040204" pitchFamily="50" charset="-128"/>
                <a:ea typeface="Meiryo UI" panose="020B0604030504040204" pitchFamily="50" charset="-128"/>
              </a:rPr>
              <a:t>2020/9/1</a:t>
            </a:r>
            <a:r>
              <a:rPr lang="ja-JP" altLang="en-US" sz="1400" dirty="0">
                <a:solidFill>
                  <a:schemeClr val="tx1"/>
                </a:solidFill>
                <a:latin typeface="Meiryo UI" panose="020B0604030504040204" pitchFamily="50" charset="-128"/>
                <a:ea typeface="Meiryo UI" panose="020B0604030504040204" pitchFamily="50" charset="-128"/>
              </a:rPr>
              <a:t>に乳癌の初診日が</a:t>
            </a:r>
            <a:r>
              <a:rPr lang="en-US" altLang="ja-JP" sz="1400" dirty="0">
                <a:solidFill>
                  <a:schemeClr val="tx1"/>
                </a:solidFill>
                <a:latin typeface="Meiryo UI" panose="020B0604030504040204" pitchFamily="50" charset="-128"/>
                <a:ea typeface="Meiryo UI" panose="020B0604030504040204" pitchFamily="50" charset="-128"/>
              </a:rPr>
              <a:t>2019/5/1</a:t>
            </a:r>
            <a:r>
              <a:rPr lang="ja-JP" altLang="en-US" sz="1400" dirty="0">
                <a:solidFill>
                  <a:schemeClr val="tx1"/>
                </a:solidFill>
                <a:latin typeface="Meiryo UI" panose="020B0604030504040204" pitchFamily="50" charset="-128"/>
                <a:ea typeface="Meiryo UI" panose="020B0604030504040204" pitchFamily="50" charset="-128"/>
              </a:rPr>
              <a:t>として修正されたケースを想定。</a:t>
            </a:r>
            <a:endParaRPr lang="en-US" altLang="ja-JP" sz="1400" dirty="0">
              <a:solidFill>
                <a:schemeClr val="tx1"/>
              </a:solidFill>
              <a:latin typeface="Meiryo UI" panose="020B0604030504040204" pitchFamily="50" charset="-128"/>
              <a:ea typeface="Meiryo UI" panose="020B0604030504040204" pitchFamily="50" charset="-128"/>
            </a:endParaRPr>
          </a:p>
          <a:p>
            <a:pPr lvl="1"/>
            <a:r>
              <a:rPr lang="en-US" altLang="ja-JP" sz="1400" dirty="0">
                <a:solidFill>
                  <a:schemeClr val="tx1"/>
                </a:solidFill>
                <a:latin typeface="Meiryo UI" panose="020B0604030504040204" pitchFamily="50" charset="-128"/>
                <a:ea typeface="Meiryo UI" panose="020B0604030504040204" pitchFamily="50" charset="-128"/>
              </a:rPr>
              <a:t>2020/09</a:t>
            </a:r>
            <a:r>
              <a:rPr lang="ja-JP" altLang="en-US" sz="1400" dirty="0">
                <a:solidFill>
                  <a:schemeClr val="tx1"/>
                </a:solidFill>
                <a:latin typeface="Meiryo UI" panose="020B0604030504040204" pitchFamily="50" charset="-128"/>
                <a:ea typeface="Meiryo UI" panose="020B0604030504040204" pitchFamily="50" charset="-128"/>
              </a:rPr>
              <a:t>の取込データは、</a:t>
            </a:r>
            <a:r>
              <a:rPr lang="en-US" altLang="ja-JP" sz="1400" dirty="0">
                <a:solidFill>
                  <a:schemeClr val="tx1"/>
                </a:solidFill>
                <a:latin typeface="Meiryo UI" panose="020B0604030504040204" pitchFamily="50" charset="-128"/>
                <a:ea typeface="Meiryo UI" panose="020B0604030504040204" pitchFamily="50" charset="-128"/>
              </a:rPr>
              <a:t>2020/10</a:t>
            </a:r>
            <a:r>
              <a:rPr lang="ja-JP" altLang="en-US" sz="1400" dirty="0">
                <a:solidFill>
                  <a:schemeClr val="tx1"/>
                </a:solidFill>
                <a:latin typeface="Meiryo UI" panose="020B0604030504040204" pitchFamily="50" charset="-128"/>
                <a:ea typeface="Meiryo UI" panose="020B0604030504040204" pitchFamily="50" charset="-128"/>
              </a:rPr>
              <a:t>の取込データより診療年月日が古いため削除される。</a:t>
            </a:r>
          </a:p>
        </p:txBody>
      </p:sp>
      <p:sp>
        <p:nvSpPr>
          <p:cNvPr id="27" name="線吹き出し 1 (枠付き) 26"/>
          <p:cNvSpPr/>
          <p:nvPr/>
        </p:nvSpPr>
        <p:spPr>
          <a:xfrm>
            <a:off x="2243920" y="5637723"/>
            <a:ext cx="6867218" cy="686800"/>
          </a:xfrm>
          <a:prstGeom prst="borderCallout1">
            <a:avLst>
              <a:gd name="adj1" fmla="val 47508"/>
              <a:gd name="adj2" fmla="val -260"/>
              <a:gd name="adj3" fmla="val -70846"/>
              <a:gd name="adj4" fmla="val -326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2020/09</a:t>
            </a:r>
            <a:r>
              <a:rPr kumimoji="1" lang="ja-JP" altLang="en-US" sz="1200" dirty="0">
                <a:solidFill>
                  <a:schemeClr val="tx1"/>
                </a:solidFill>
                <a:latin typeface="Meiryo UI" panose="020B0604030504040204" pitchFamily="50" charset="-128"/>
                <a:ea typeface="Meiryo UI" panose="020B0604030504040204" pitchFamily="50" charset="-128"/>
              </a:rPr>
              <a:t>の取込データは、</a:t>
            </a:r>
            <a:r>
              <a:rPr lang="en-US" altLang="ja-JP" sz="1200" dirty="0">
                <a:solidFill>
                  <a:schemeClr val="tx1"/>
                </a:solidFill>
                <a:latin typeface="Meiryo UI" panose="020B0604030504040204" pitchFamily="50" charset="-128"/>
                <a:ea typeface="Meiryo UI" panose="020B0604030504040204" pitchFamily="50" charset="-128"/>
              </a:rPr>
              <a:t>2020/10</a:t>
            </a:r>
            <a:r>
              <a:rPr lang="ja-JP" altLang="en-US" sz="1200" dirty="0">
                <a:solidFill>
                  <a:schemeClr val="tx1"/>
                </a:solidFill>
                <a:latin typeface="Meiryo UI" panose="020B0604030504040204" pitchFamily="50" charset="-128"/>
                <a:ea typeface="Meiryo UI" panose="020B0604030504040204" pitchFamily="50" charset="-128"/>
              </a:rPr>
              <a:t>の取込データより</a:t>
            </a:r>
            <a:r>
              <a:rPr kumimoji="1" lang="ja-JP" altLang="en-US" sz="1200" dirty="0">
                <a:solidFill>
                  <a:schemeClr val="tx1"/>
                </a:solidFill>
                <a:latin typeface="Meiryo UI" panose="020B0604030504040204" pitchFamily="50" charset="-128"/>
                <a:ea typeface="Meiryo UI" panose="020B0604030504040204" pitchFamily="50" charset="-128"/>
              </a:rPr>
              <a:t>診療年月日が古いため削除</a:t>
            </a:r>
            <a:r>
              <a:rPr lang="ja-JP" altLang="en-US" sz="1200" dirty="0">
                <a:solidFill>
                  <a:schemeClr val="tx1"/>
                </a:solidFill>
                <a:latin typeface="Meiryo UI" panose="020B0604030504040204" pitchFamily="50" charset="-128"/>
                <a:ea typeface="Meiryo UI" panose="020B0604030504040204" pitchFamily="50" charset="-128"/>
              </a:rPr>
              <a:t>される。</a:t>
            </a:r>
            <a:endParaRPr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a:t>
            </a:r>
            <a:r>
              <a:rPr kumimoji="1" lang="ja-JP" altLang="en-US" sz="1400" dirty="0">
                <a:solidFill>
                  <a:srgbClr val="FF0000"/>
                </a:solidFill>
                <a:latin typeface="Meiryo UI" panose="020B0604030504040204" pitchFamily="50" charset="-128"/>
                <a:ea typeface="Meiryo UI" panose="020B0604030504040204" pitchFamily="50" charset="-128"/>
              </a:rPr>
              <a:t>リンパ浮腫の診断履歴データが削除されてしまう。</a:t>
            </a:r>
          </a:p>
        </p:txBody>
      </p:sp>
      <p:sp>
        <p:nvSpPr>
          <p:cNvPr id="29" name="正方形/長方形 28"/>
          <p:cNvSpPr/>
          <p:nvPr/>
        </p:nvSpPr>
        <p:spPr>
          <a:xfrm>
            <a:off x="2761662" y="4544760"/>
            <a:ext cx="2490069" cy="95909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graphicFrame>
        <p:nvGraphicFramePr>
          <p:cNvPr id="30" name="表 29"/>
          <p:cNvGraphicFramePr>
            <a:graphicFrameLocks noGrp="1"/>
          </p:cNvGraphicFramePr>
          <p:nvPr>
            <p:extLst>
              <p:ext uri="{D42A27DB-BD31-4B8C-83A1-F6EECF244321}">
                <p14:modId xmlns:p14="http://schemas.microsoft.com/office/powerpoint/2010/main" val="3706436186"/>
              </p:ext>
            </p:extLst>
          </p:nvPr>
        </p:nvGraphicFramePr>
        <p:xfrm>
          <a:off x="1176263" y="2858957"/>
          <a:ext cx="6867220" cy="922062"/>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tc>
                  <a:txBody>
                    <a:bodyPr/>
                    <a:lstStyle/>
                    <a:p>
                      <a:r>
                        <a:rPr kumimoji="1" lang="ja-JP" altLang="en-US" sz="1200" dirty="0">
                          <a:latin typeface="Meiryo UI" panose="020B0604030504040204" pitchFamily="50" charset="-128"/>
                          <a:ea typeface="Meiryo UI" panose="020B0604030504040204" pitchFamily="50" charset="-128"/>
                        </a:rPr>
                        <a:t>行番号</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リンパ浮腫</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8292975"/>
                  </a:ext>
                </a:extLst>
              </a:tr>
            </a:tbl>
          </a:graphicData>
        </a:graphic>
      </p:graphicFrame>
      <p:sp>
        <p:nvSpPr>
          <p:cNvPr id="28" name="正方形/長方形 27"/>
          <p:cNvSpPr/>
          <p:nvPr/>
        </p:nvSpPr>
        <p:spPr>
          <a:xfrm>
            <a:off x="2761663" y="3147626"/>
            <a:ext cx="2490067" cy="633393"/>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1" name="線吹き出し 1 (枠付き) 30"/>
          <p:cNvSpPr/>
          <p:nvPr/>
        </p:nvSpPr>
        <p:spPr>
          <a:xfrm>
            <a:off x="7855823" y="3438122"/>
            <a:ext cx="1988086" cy="884660"/>
          </a:xfrm>
          <a:prstGeom prst="borderCallout1">
            <a:avLst>
              <a:gd name="adj1" fmla="val 29633"/>
              <a:gd name="adj2" fmla="val -698"/>
              <a:gd name="adj3" fmla="val -12570"/>
              <a:gd name="adj4" fmla="val -424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同一</a:t>
            </a:r>
            <a:r>
              <a:rPr kumimoji="1" lang="en-US" altLang="ja-JP" sz="1200" dirty="0">
                <a:solidFill>
                  <a:schemeClr val="tx1"/>
                </a:solidFill>
                <a:latin typeface="Meiryo UI" panose="020B0604030504040204" pitchFamily="50" charset="-128"/>
                <a:ea typeface="Meiryo UI" panose="020B0604030504040204" pitchFamily="50" charset="-128"/>
              </a:rPr>
              <a:t>MML</a:t>
            </a:r>
            <a:r>
              <a:rPr kumimoji="1" lang="ja-JP" altLang="en-US" sz="1200" dirty="0">
                <a:solidFill>
                  <a:schemeClr val="tx1"/>
                </a:solidFill>
                <a:latin typeface="Meiryo UI" panose="020B0604030504040204" pitchFamily="50" charset="-128"/>
                <a:ea typeface="Meiryo UI" panose="020B0604030504040204" pitchFamily="50" charset="-128"/>
              </a:rPr>
              <a:t>ファイルに</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複数レコード存在した場合、</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連番を付与している。</a:t>
            </a:r>
          </a:p>
        </p:txBody>
      </p:sp>
      <p:sp>
        <p:nvSpPr>
          <p:cNvPr id="32" name="正方形/長方形 31"/>
          <p:cNvSpPr/>
          <p:nvPr/>
        </p:nvSpPr>
        <p:spPr>
          <a:xfrm>
            <a:off x="7171671" y="3170090"/>
            <a:ext cx="572407" cy="61092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現状</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の取込処理において、同一文書ユニーク</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）で別の診療年月日（</a:t>
            </a:r>
            <a:r>
              <a:rPr lang="en-US" altLang="ja-JP" dirty="0">
                <a:latin typeface="Meiryo UI" panose="020B0604030504040204" pitchFamily="50" charset="-128"/>
                <a:ea typeface="Meiryo UI" panose="020B0604030504040204" pitchFamily="50" charset="-128"/>
              </a:rPr>
              <a:t>confirmDate</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ファイルが連携された場合は、最新の診療年月日となっている</a:t>
            </a:r>
            <a:endParaRPr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ファイルを取り込み、最新以外の過去履歴は削除する仕様となっている。</a:t>
            </a:r>
          </a:p>
          <a:p>
            <a:endParaRPr lang="en-US" altLang="ja-JP" dirty="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395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 15"/>
          <p:cNvGraphicFramePr>
            <a:graphicFrameLocks noGrp="1"/>
          </p:cNvGraphicFramePr>
          <p:nvPr>
            <p:extLst>
              <p:ext uri="{D42A27DB-BD31-4B8C-83A1-F6EECF244321}">
                <p14:modId xmlns:p14="http://schemas.microsoft.com/office/powerpoint/2010/main" val="3630440540"/>
              </p:ext>
            </p:extLst>
          </p:nvPr>
        </p:nvGraphicFramePr>
        <p:xfrm>
          <a:off x="757523" y="2793578"/>
          <a:ext cx="6867220" cy="1229416"/>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tc>
                  <a:txBody>
                    <a:bodyPr/>
                    <a:lstStyle/>
                    <a:p>
                      <a:r>
                        <a:rPr kumimoji="1" lang="ja-JP" altLang="en-US" sz="1200" dirty="0">
                          <a:latin typeface="Meiryo UI" panose="020B0604030504040204" pitchFamily="50" charset="-128"/>
                          <a:ea typeface="Meiryo UI" panose="020B0604030504040204" pitchFamily="50" charset="-128"/>
                        </a:rPr>
                        <a:t>行番号</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リンパ浮腫</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b="1" dirty="0">
                          <a:solidFill>
                            <a:srgbClr val="FF0000"/>
                          </a:solidFill>
                          <a:latin typeface="Meiryo UI" panose="020B0604030504040204" pitchFamily="50" charset="-128"/>
                          <a:ea typeface="Meiryo UI" panose="020B0604030504040204" pitchFamily="50" charset="-128"/>
                        </a:rPr>
                        <a:t>UID_300_02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乳癌</a:t>
                      </a:r>
                    </a:p>
                  </a:txBody>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の採番方法は医療機関によって異なり、診断履歴情報（</a:t>
            </a:r>
            <a:r>
              <a:rPr lang="en-US" altLang="ja-JP" dirty="0">
                <a:latin typeface="Meiryo UI" panose="020B0604030504040204" pitchFamily="50" charset="-128"/>
                <a:ea typeface="Meiryo UI" panose="020B0604030504040204" pitchFamily="50" charset="-128"/>
              </a:rPr>
              <a:t>mmlRd</a:t>
            </a:r>
            <a:r>
              <a:rPr lang="ja-JP" altLang="en-US" dirty="0">
                <a:latin typeface="Meiryo UI" panose="020B0604030504040204" pitchFamily="50" charset="-128"/>
                <a:ea typeface="Meiryo UI" panose="020B0604030504040204" pitchFamily="50" charset="-128"/>
              </a:rPr>
              <a:t>）モジュールにおいては、以下のようなパターンが存在しており、そのパターンによって過去履歴の削除対象が異なる。</a:t>
            </a:r>
          </a:p>
          <a:p>
            <a:endParaRPr lang="ja-JP" altLang="en-US"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①患者ごとに同一</a:t>
            </a:r>
            <a:r>
              <a:rPr lang="en-US" altLang="ja-JP" dirty="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を採番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前スライドの出力例が該当</a:t>
            </a:r>
          </a:p>
          <a:p>
            <a:pPr lvl="1"/>
            <a:r>
              <a:rPr lang="ja-JP" altLang="en-US" dirty="0">
                <a:latin typeface="Meiryo UI" panose="020B0604030504040204" pitchFamily="50" charset="-128"/>
                <a:ea typeface="Meiryo UI" panose="020B0604030504040204" pitchFamily="50" charset="-128"/>
              </a:rPr>
              <a:t>②患者＋病名ごとに</a:t>
            </a:r>
            <a:r>
              <a:rPr lang="en-US" altLang="ja-JP" dirty="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を採番</a:t>
            </a:r>
          </a:p>
          <a:p>
            <a:pPr lvl="1"/>
            <a:r>
              <a:rPr lang="ja-JP" altLang="en-US" dirty="0">
                <a:latin typeface="Meiryo UI" panose="020B0604030504040204" pitchFamily="50" charset="-128"/>
                <a:ea typeface="Meiryo UI" panose="020B0604030504040204" pitchFamily="50" charset="-128"/>
              </a:rPr>
              <a:t>③患者＋病名＋疾患開始日</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終了日など変更があった際に都度</a:t>
            </a:r>
            <a:r>
              <a:rPr lang="en-US" altLang="ja-JP" dirty="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を採番</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10"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医療機関ごとの</a:t>
            </a:r>
            <a:r>
              <a:rPr lang="en-US" altLang="ja-JP" sz="1800" b="1" dirty="0">
                <a:latin typeface="Meiryo UI" panose="020B0604030504040204" pitchFamily="50" charset="-128"/>
                <a:ea typeface="Meiryo UI" panose="020B0604030504040204" pitchFamily="50" charset="-128"/>
              </a:rPr>
              <a:t>UID</a:t>
            </a:r>
            <a:r>
              <a:rPr lang="ja-JP" altLang="en-US" sz="1800" b="1" dirty="0">
                <a:latin typeface="Meiryo UI" panose="020B0604030504040204" pitchFamily="50" charset="-128"/>
                <a:ea typeface="Meiryo UI" panose="020B0604030504040204" pitchFamily="50" charset="-128"/>
              </a:rPr>
              <a:t>の採番パターン</a:t>
            </a:r>
          </a:p>
        </p:txBody>
      </p:sp>
      <p:sp>
        <p:nvSpPr>
          <p:cNvPr id="8" name="正方形/長方形 7"/>
          <p:cNvSpPr/>
          <p:nvPr/>
        </p:nvSpPr>
        <p:spPr>
          <a:xfrm>
            <a:off x="369880" y="2404675"/>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u="sng" dirty="0">
                <a:solidFill>
                  <a:schemeClr val="tx1"/>
                </a:solidFill>
                <a:latin typeface="Meiryo UI" panose="020B0604030504040204" pitchFamily="50" charset="-128"/>
                <a:ea typeface="Meiryo UI" panose="020B0604030504040204" pitchFamily="50" charset="-128"/>
              </a:rPr>
              <a:t>パターン②患者</a:t>
            </a:r>
            <a:r>
              <a:rPr lang="en-US" altLang="ja-JP" sz="1400" u="sng" dirty="0">
                <a:solidFill>
                  <a:schemeClr val="tx1"/>
                </a:solidFill>
                <a:latin typeface="Meiryo UI" panose="020B0604030504040204" pitchFamily="50" charset="-128"/>
                <a:ea typeface="Meiryo UI" panose="020B0604030504040204" pitchFamily="50" charset="-128"/>
              </a:rPr>
              <a:t>+</a:t>
            </a:r>
            <a:r>
              <a:rPr lang="ja-JP" altLang="en-US" sz="1400" u="sng" dirty="0">
                <a:solidFill>
                  <a:schemeClr val="tx1"/>
                </a:solidFill>
                <a:latin typeface="Meiryo UI" panose="020B0604030504040204" pitchFamily="50" charset="-128"/>
                <a:ea typeface="Meiryo UI" panose="020B0604030504040204" pitchFamily="50" charset="-128"/>
              </a:rPr>
              <a:t>病名ごとに</a:t>
            </a:r>
            <a:r>
              <a:rPr lang="en-US" altLang="ja-JP" sz="1400" u="sng" dirty="0">
                <a:solidFill>
                  <a:schemeClr val="tx1"/>
                </a:solidFill>
                <a:latin typeface="Meiryo UI" panose="020B0604030504040204" pitchFamily="50" charset="-128"/>
                <a:ea typeface="Meiryo UI" panose="020B0604030504040204" pitchFamily="50" charset="-128"/>
              </a:rPr>
              <a:t>UID</a:t>
            </a:r>
            <a:r>
              <a:rPr lang="ja-JP" altLang="en-US" sz="1400" u="sng" dirty="0">
                <a:solidFill>
                  <a:schemeClr val="tx1"/>
                </a:solidFill>
                <a:latin typeface="Meiryo UI" panose="020B0604030504040204" pitchFamily="50" charset="-128"/>
                <a:ea typeface="Meiryo UI" panose="020B0604030504040204" pitchFamily="50" charset="-128"/>
              </a:rPr>
              <a:t>が採番される医療機関での出力例</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2387949" y="3078314"/>
            <a:ext cx="1301455" cy="9446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graphicFrame>
        <p:nvGraphicFramePr>
          <p:cNvPr id="18" name="表 17"/>
          <p:cNvGraphicFramePr>
            <a:graphicFrameLocks noGrp="1"/>
          </p:cNvGraphicFramePr>
          <p:nvPr>
            <p:extLst>
              <p:ext uri="{D42A27DB-BD31-4B8C-83A1-F6EECF244321}">
                <p14:modId xmlns:p14="http://schemas.microsoft.com/office/powerpoint/2010/main" val="3402663340"/>
              </p:ext>
            </p:extLst>
          </p:nvPr>
        </p:nvGraphicFramePr>
        <p:xfrm>
          <a:off x="757523" y="4711161"/>
          <a:ext cx="6867220" cy="1229416"/>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tc>
                  <a:txBody>
                    <a:bodyPr/>
                    <a:lstStyle/>
                    <a:p>
                      <a:r>
                        <a:rPr kumimoji="1" lang="ja-JP" altLang="en-US" sz="1200" dirty="0">
                          <a:latin typeface="Meiryo UI" panose="020B0604030504040204" pitchFamily="50" charset="-128"/>
                          <a:ea typeface="Meiryo UI" panose="020B0604030504040204" pitchFamily="50" charset="-128"/>
                        </a:rPr>
                        <a:t>行番号</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b="1" dirty="0">
                          <a:solidFill>
                            <a:srgbClr val="FF0000"/>
                          </a:solidFill>
                          <a:latin typeface="Meiryo UI" panose="020B0604030504040204" pitchFamily="50" charset="-128"/>
                          <a:ea typeface="Meiryo UI" panose="020B0604030504040204" pitchFamily="50" charset="-128"/>
                        </a:rPr>
                        <a:t>UID_300_02</a:t>
                      </a:r>
                      <a:endParaRPr kumimoji="1" lang="ja-JP" altLang="en-US" sz="1200" b="1"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リンパ浮腫</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b="1" dirty="0">
                          <a:solidFill>
                            <a:srgbClr val="FF0000"/>
                          </a:solidFill>
                          <a:latin typeface="Meiryo UI" panose="020B0604030504040204" pitchFamily="50" charset="-128"/>
                          <a:ea typeface="Meiryo UI" panose="020B0604030504040204" pitchFamily="50" charset="-128"/>
                        </a:rPr>
                        <a:t>UID_300_03</a:t>
                      </a:r>
                      <a:endParaRPr kumimoji="1" lang="ja-JP" altLang="en-US" sz="1200" b="1"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乳癌</a:t>
                      </a:r>
                    </a:p>
                  </a:txBody>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
        <p:nvSpPr>
          <p:cNvPr id="19" name="正方形/長方形 18"/>
          <p:cNvSpPr/>
          <p:nvPr/>
        </p:nvSpPr>
        <p:spPr>
          <a:xfrm>
            <a:off x="369880" y="432225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u="sng" dirty="0">
                <a:solidFill>
                  <a:schemeClr val="tx1"/>
                </a:solidFill>
                <a:latin typeface="Meiryo UI" panose="020B0604030504040204" pitchFamily="50" charset="-128"/>
                <a:ea typeface="Meiryo UI" panose="020B0604030504040204" pitchFamily="50" charset="-128"/>
              </a:rPr>
              <a:t>パターン③患者</a:t>
            </a:r>
            <a:r>
              <a:rPr lang="en-US" altLang="ja-JP" sz="1400" u="sng" dirty="0">
                <a:solidFill>
                  <a:schemeClr val="tx1"/>
                </a:solidFill>
                <a:latin typeface="Meiryo UI" panose="020B0604030504040204" pitchFamily="50" charset="-128"/>
                <a:ea typeface="Meiryo UI" panose="020B0604030504040204" pitchFamily="50" charset="-128"/>
              </a:rPr>
              <a:t>+</a:t>
            </a:r>
            <a:r>
              <a:rPr lang="ja-JP" altLang="en-US" sz="1400" u="sng" dirty="0">
                <a:solidFill>
                  <a:schemeClr val="tx1"/>
                </a:solidFill>
                <a:latin typeface="Meiryo UI" panose="020B0604030504040204" pitchFamily="50" charset="-128"/>
                <a:ea typeface="Meiryo UI" panose="020B0604030504040204" pitchFamily="50" charset="-128"/>
              </a:rPr>
              <a:t>病名＋疾患開始日</a:t>
            </a:r>
            <a:r>
              <a:rPr lang="en-US" altLang="ja-JP" sz="1400" u="sng" dirty="0">
                <a:solidFill>
                  <a:schemeClr val="tx1"/>
                </a:solidFill>
                <a:latin typeface="Meiryo UI" panose="020B0604030504040204" pitchFamily="50" charset="-128"/>
                <a:ea typeface="Meiryo UI" panose="020B0604030504040204" pitchFamily="50" charset="-128"/>
              </a:rPr>
              <a:t>/</a:t>
            </a:r>
            <a:r>
              <a:rPr lang="ja-JP" altLang="en-US" sz="1400" u="sng" dirty="0">
                <a:solidFill>
                  <a:schemeClr val="tx1"/>
                </a:solidFill>
                <a:latin typeface="Meiryo UI" panose="020B0604030504040204" pitchFamily="50" charset="-128"/>
                <a:ea typeface="Meiryo UI" panose="020B0604030504040204" pitchFamily="50" charset="-128"/>
              </a:rPr>
              <a:t>終了日など変更があった際に都度</a:t>
            </a:r>
            <a:r>
              <a:rPr lang="en-US" altLang="ja-JP" sz="1400" u="sng" dirty="0">
                <a:solidFill>
                  <a:schemeClr val="tx1"/>
                </a:solidFill>
                <a:latin typeface="Meiryo UI" panose="020B0604030504040204" pitchFamily="50" charset="-128"/>
                <a:ea typeface="Meiryo UI" panose="020B0604030504040204" pitchFamily="50" charset="-128"/>
              </a:rPr>
              <a:t>UID</a:t>
            </a:r>
            <a:r>
              <a:rPr lang="ja-JP" altLang="en-US" sz="1400" u="sng" dirty="0">
                <a:solidFill>
                  <a:schemeClr val="tx1"/>
                </a:solidFill>
                <a:latin typeface="Meiryo UI" panose="020B0604030504040204" pitchFamily="50" charset="-128"/>
                <a:ea typeface="Meiryo UI" panose="020B0604030504040204" pitchFamily="50" charset="-128"/>
              </a:rPr>
              <a:t>が採番される医療機関での出力例</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21" name="正方形/長方形 20"/>
          <p:cNvSpPr/>
          <p:nvPr/>
        </p:nvSpPr>
        <p:spPr>
          <a:xfrm>
            <a:off x="2387949" y="4995897"/>
            <a:ext cx="1301455" cy="9446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線吹き出し 1 (枠付き) 26">
            <a:extLst>
              <a:ext uri="{FF2B5EF4-FFF2-40B4-BE49-F238E27FC236}">
                <a16:creationId xmlns:a16="http://schemas.microsoft.com/office/drawing/2014/main" id="{B00D0904-8A80-4805-A64C-D5D4EE625317}"/>
              </a:ext>
            </a:extLst>
          </p:cNvPr>
          <p:cNvSpPr/>
          <p:nvPr/>
        </p:nvSpPr>
        <p:spPr>
          <a:xfrm>
            <a:off x="7713094" y="3141719"/>
            <a:ext cx="2084049" cy="1180539"/>
          </a:xfrm>
          <a:prstGeom prst="borderCallout1">
            <a:avLst>
              <a:gd name="adj1" fmla="val 47508"/>
              <a:gd name="adj2" fmla="val -260"/>
              <a:gd name="adj3" fmla="val 23773"/>
              <a:gd name="adj4" fmla="val -203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2020/09</a:t>
            </a:r>
            <a:r>
              <a:rPr kumimoji="1" lang="ja-JP" altLang="en-US" sz="1200" dirty="0">
                <a:solidFill>
                  <a:schemeClr val="tx1"/>
                </a:solidFill>
                <a:latin typeface="Meiryo UI" panose="020B0604030504040204" pitchFamily="50" charset="-128"/>
                <a:ea typeface="Meiryo UI" panose="020B0604030504040204" pitchFamily="50" charset="-128"/>
              </a:rPr>
              <a:t>の取込データは、</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en-US" altLang="ja-JP" sz="1200" dirty="0">
                <a:solidFill>
                  <a:schemeClr val="tx1"/>
                </a:solidFill>
                <a:latin typeface="Meiryo UI" panose="020B0604030504040204" pitchFamily="50" charset="-128"/>
                <a:ea typeface="Meiryo UI" panose="020B0604030504040204" pitchFamily="50" charset="-128"/>
              </a:rPr>
              <a:t>2020/10</a:t>
            </a:r>
            <a:r>
              <a:rPr lang="ja-JP" altLang="en-US" sz="1200" dirty="0">
                <a:solidFill>
                  <a:schemeClr val="tx1"/>
                </a:solidFill>
                <a:latin typeface="Meiryo UI" panose="020B0604030504040204" pitchFamily="50" charset="-128"/>
                <a:ea typeface="Meiryo UI" panose="020B0604030504040204" pitchFamily="50" charset="-128"/>
              </a:rPr>
              <a:t>の取込データより</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診療年月日が古いためが、</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別</a:t>
            </a:r>
            <a:r>
              <a:rPr lang="en-US" altLang="ja-JP" sz="1200" dirty="0">
                <a:solidFill>
                  <a:schemeClr val="tx1"/>
                </a:solidFill>
                <a:latin typeface="Meiryo UI" panose="020B0604030504040204" pitchFamily="50" charset="-128"/>
                <a:ea typeface="Meiryo UI" panose="020B0604030504040204" pitchFamily="50" charset="-128"/>
              </a:rPr>
              <a:t>UID</a:t>
            </a:r>
            <a:r>
              <a:rPr lang="ja-JP" altLang="en-US" sz="1200" dirty="0" err="1">
                <a:solidFill>
                  <a:schemeClr val="tx1"/>
                </a:solidFill>
                <a:latin typeface="Meiryo UI" panose="020B0604030504040204" pitchFamily="50" charset="-128"/>
                <a:ea typeface="Meiryo UI" panose="020B0604030504040204" pitchFamily="50" charset="-128"/>
              </a:rPr>
              <a:t>が採</a:t>
            </a:r>
            <a:r>
              <a:rPr lang="ja-JP" altLang="en-US" sz="1200" dirty="0">
                <a:solidFill>
                  <a:schemeClr val="tx1"/>
                </a:solidFill>
                <a:latin typeface="Meiryo UI" panose="020B0604030504040204" pitchFamily="50" charset="-128"/>
                <a:ea typeface="Meiryo UI" panose="020B0604030504040204" pitchFamily="50" charset="-128"/>
              </a:rPr>
              <a:t>番されているため、</a:t>
            </a:r>
            <a:endParaRPr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削除</a:t>
            </a:r>
            <a:r>
              <a:rPr lang="ja-JP" altLang="en-US" sz="1200" dirty="0">
                <a:solidFill>
                  <a:schemeClr val="tx1"/>
                </a:solidFill>
                <a:latin typeface="Meiryo UI" panose="020B0604030504040204" pitchFamily="50" charset="-128"/>
                <a:ea typeface="Meiryo UI" panose="020B0604030504040204" pitchFamily="50" charset="-128"/>
              </a:rPr>
              <a:t>されない。</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5" name="線吹き出し 1 (枠付き) 26">
            <a:extLst>
              <a:ext uri="{FF2B5EF4-FFF2-40B4-BE49-F238E27FC236}">
                <a16:creationId xmlns:a16="http://schemas.microsoft.com/office/drawing/2014/main" id="{F1582F29-EBA1-4191-B22F-68FEEE534C36}"/>
              </a:ext>
            </a:extLst>
          </p:cNvPr>
          <p:cNvSpPr/>
          <p:nvPr/>
        </p:nvSpPr>
        <p:spPr>
          <a:xfrm>
            <a:off x="7719307" y="5056532"/>
            <a:ext cx="2084049" cy="1180539"/>
          </a:xfrm>
          <a:prstGeom prst="borderCallout1">
            <a:avLst>
              <a:gd name="adj1" fmla="val 47508"/>
              <a:gd name="adj2" fmla="val -260"/>
              <a:gd name="adj3" fmla="val 23773"/>
              <a:gd name="adj4" fmla="val -203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上記の例と同様に</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en-US" altLang="ja-JP" sz="1200" dirty="0">
                <a:solidFill>
                  <a:schemeClr val="tx1"/>
                </a:solidFill>
                <a:latin typeface="Meiryo UI" panose="020B0604030504040204" pitchFamily="50" charset="-128"/>
                <a:ea typeface="Meiryo UI" panose="020B0604030504040204" pitchFamily="50" charset="-128"/>
              </a:rPr>
              <a:t>2020/09</a:t>
            </a:r>
            <a:r>
              <a:rPr kumimoji="1" lang="ja-JP" altLang="en-US" sz="1200" dirty="0">
                <a:solidFill>
                  <a:schemeClr val="tx1"/>
                </a:solidFill>
                <a:latin typeface="Meiryo UI" panose="020B0604030504040204" pitchFamily="50" charset="-128"/>
                <a:ea typeface="Meiryo UI" panose="020B0604030504040204" pitchFamily="50" charset="-128"/>
              </a:rPr>
              <a:t>の取込データは、</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別</a:t>
            </a:r>
            <a:r>
              <a:rPr lang="en-US" altLang="ja-JP" sz="1200" dirty="0">
                <a:solidFill>
                  <a:schemeClr val="tx1"/>
                </a:solidFill>
                <a:latin typeface="Meiryo UI" panose="020B0604030504040204" pitchFamily="50" charset="-128"/>
                <a:ea typeface="Meiryo UI" panose="020B0604030504040204" pitchFamily="50" charset="-128"/>
              </a:rPr>
              <a:t>UID</a:t>
            </a:r>
            <a:r>
              <a:rPr lang="ja-JP" altLang="en-US" sz="1200" dirty="0" err="1">
                <a:solidFill>
                  <a:schemeClr val="tx1"/>
                </a:solidFill>
                <a:latin typeface="Meiryo UI" panose="020B0604030504040204" pitchFamily="50" charset="-128"/>
                <a:ea typeface="Meiryo UI" panose="020B0604030504040204" pitchFamily="50" charset="-128"/>
              </a:rPr>
              <a:t>が採</a:t>
            </a:r>
            <a:r>
              <a:rPr lang="ja-JP" altLang="en-US" sz="1200" dirty="0">
                <a:solidFill>
                  <a:schemeClr val="tx1"/>
                </a:solidFill>
                <a:latin typeface="Meiryo UI" panose="020B0604030504040204" pitchFamily="50" charset="-128"/>
                <a:ea typeface="Meiryo UI" panose="020B0604030504040204" pitchFamily="50" charset="-128"/>
              </a:rPr>
              <a:t>番されているため、</a:t>
            </a:r>
            <a:endParaRPr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削除</a:t>
            </a:r>
            <a:r>
              <a:rPr lang="ja-JP" altLang="en-US" sz="1200" dirty="0">
                <a:solidFill>
                  <a:schemeClr val="tx1"/>
                </a:solidFill>
                <a:latin typeface="Meiryo UI" panose="020B0604030504040204" pitchFamily="50" charset="-128"/>
                <a:ea typeface="Meiryo UI" panose="020B0604030504040204" pitchFamily="50" charset="-128"/>
              </a:rPr>
              <a:t>されない。</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7498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1"/>
          <p:cNvSpPr txBox="1">
            <a:spLocks/>
          </p:cNvSpPr>
          <p:nvPr/>
        </p:nvSpPr>
        <p:spPr>
          <a:xfrm>
            <a:off x="561162" y="4793693"/>
            <a:ext cx="8397244" cy="175398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lvl="1"/>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p:txBody>
      </p:sp>
      <p:sp>
        <p:nvSpPr>
          <p:cNvPr id="10"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現行仕様での問題点と改修案</a:t>
            </a: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現行仕様での問題点</a:t>
            </a:r>
            <a:r>
              <a:rPr lang="en-US" altLang="ja-JP" dirty="0">
                <a:latin typeface="Meiryo UI" panose="020B0604030504040204" pitchFamily="50" charset="-128"/>
                <a:ea typeface="Meiryo UI" panose="020B0604030504040204" pitchFamily="50" charset="-128"/>
              </a:rPr>
              <a:t>】</a:t>
            </a:r>
          </a:p>
          <a:p>
            <a:pPr lvl="1"/>
            <a:r>
              <a:rPr lang="en-US" altLang="ja-JP" dirty="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の採番パターンによっては、現状の取込仕様では過去の診断履歴情報が</a:t>
            </a:r>
            <a:endParaRPr lang="en-US" altLang="ja-JP"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削除されてしまう事象が発生しており、データ利活用の観点で正確性に問題がある。</a:t>
            </a:r>
            <a:endParaRPr lang="en-US" altLang="ja-JP" dirty="0">
              <a:latin typeface="Meiryo UI" panose="020B0604030504040204" pitchFamily="50" charset="-128"/>
              <a:ea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rPr>
              <a:t>※DPC</a:t>
            </a:r>
            <a:r>
              <a:rPr lang="ja-JP" altLang="en-US" dirty="0">
                <a:latin typeface="Meiryo UI" panose="020B0604030504040204" pitchFamily="50" charset="-128"/>
                <a:ea typeface="Meiryo UI" panose="020B0604030504040204" pitchFamily="50" charset="-128"/>
              </a:rPr>
              <a:t>と比較した際に対象患者の疾患情報に差異が発生しているケースが存在</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改修案</a:t>
            </a:r>
            <a:r>
              <a:rPr lang="en-US" altLang="ja-JP" dirty="0">
                <a:latin typeface="Meiryo UI" panose="020B0604030504040204" pitchFamily="50" charset="-128"/>
                <a:ea typeface="Meiryo UI" panose="020B0604030504040204" pitchFamily="50" charset="-128"/>
              </a:rPr>
              <a:t>】</a:t>
            </a:r>
          </a:p>
          <a:p>
            <a:pPr lvl="1"/>
            <a:r>
              <a:rPr lang="ja-JP" altLang="en-US" dirty="0">
                <a:latin typeface="Meiryo UI" panose="020B0604030504040204" pitchFamily="50" charset="-128"/>
                <a:ea typeface="Meiryo UI" panose="020B0604030504040204" pitchFamily="50" charset="-128"/>
              </a:rPr>
              <a:t>そのため、同一</a:t>
            </a:r>
            <a:r>
              <a:rPr lang="en-US" altLang="ja-JP" dirty="0">
                <a:latin typeface="Meiryo UI" panose="020B0604030504040204" pitchFamily="50" charset="-128"/>
                <a:ea typeface="Meiryo UI" panose="020B0604030504040204" pitchFamily="50" charset="-128"/>
              </a:rPr>
              <a:t>UID</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ファイルを取り込む場合、最新以外のレコードも削除しない</a:t>
            </a:r>
            <a:endParaRPr lang="en-US" altLang="ja-JP"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仕様とさせていただきたい。</a:t>
            </a:r>
          </a:p>
        </p:txBody>
      </p:sp>
      <p:graphicFrame>
        <p:nvGraphicFramePr>
          <p:cNvPr id="7" name="表 6"/>
          <p:cNvGraphicFramePr>
            <a:graphicFrameLocks noGrp="1"/>
          </p:cNvGraphicFramePr>
          <p:nvPr>
            <p:extLst>
              <p:ext uri="{D42A27DB-BD31-4B8C-83A1-F6EECF244321}">
                <p14:modId xmlns:p14="http://schemas.microsoft.com/office/powerpoint/2010/main" val="2026665139"/>
              </p:ext>
            </p:extLst>
          </p:nvPr>
        </p:nvGraphicFramePr>
        <p:xfrm>
          <a:off x="874115" y="4995004"/>
          <a:ext cx="6867220" cy="1229416"/>
        </p:xfrm>
        <a:graphic>
          <a:graphicData uri="http://schemas.openxmlformats.org/drawingml/2006/table">
            <a:tbl>
              <a:tblPr firstRow="1" bandRow="1">
                <a:tableStyleId>{5C22544A-7EE6-4342-B048-85BDC9FD1C3A}</a:tableStyleId>
              </a:tblPr>
              <a:tblGrid>
                <a:gridCol w="912888">
                  <a:extLst>
                    <a:ext uri="{9D8B030D-6E8A-4147-A177-3AD203B41FA5}">
                      <a16:colId xmlns:a16="http://schemas.microsoft.com/office/drawing/2014/main" val="2619730150"/>
                    </a:ext>
                  </a:extLst>
                </a:gridCol>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tc>
                  <a:txBody>
                    <a:bodyPr/>
                    <a:lstStyle/>
                    <a:p>
                      <a:r>
                        <a:rPr kumimoji="1" lang="ja-JP" altLang="en-US" sz="1200" dirty="0">
                          <a:latin typeface="Meiryo UI" panose="020B0604030504040204" pitchFamily="50" charset="-128"/>
                          <a:ea typeface="Meiryo UI" panose="020B0604030504040204" pitchFamily="50" charset="-128"/>
                        </a:rPr>
                        <a:t>行番号</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乳癌</a:t>
                      </a:r>
                    </a:p>
                  </a:txBody>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リンパ浮腫</a:t>
                      </a:r>
                    </a:p>
                  </a:txBody>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
        <p:nvSpPr>
          <p:cNvPr id="8" name="正方形/長方形 7"/>
          <p:cNvSpPr/>
          <p:nvPr/>
        </p:nvSpPr>
        <p:spPr>
          <a:xfrm>
            <a:off x="874115" y="5304755"/>
            <a:ext cx="6798894" cy="31382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線吹き出し 1 (枠付き) 8"/>
          <p:cNvSpPr/>
          <p:nvPr/>
        </p:nvSpPr>
        <p:spPr>
          <a:xfrm>
            <a:off x="5658201" y="4295039"/>
            <a:ext cx="3823870" cy="660374"/>
          </a:xfrm>
          <a:prstGeom prst="borderCallout1">
            <a:avLst>
              <a:gd name="adj1" fmla="val 47508"/>
              <a:gd name="adj2" fmla="val -260"/>
              <a:gd name="adj3" fmla="val 143489"/>
              <a:gd name="adj4" fmla="val -2025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UID</a:t>
            </a:r>
            <a:r>
              <a:rPr kumimoji="1" lang="ja-JP" altLang="en-US" sz="1200" dirty="0">
                <a:solidFill>
                  <a:schemeClr val="tx1"/>
                </a:solidFill>
                <a:latin typeface="Meiryo UI" panose="020B0604030504040204" pitchFamily="50" charset="-128"/>
                <a:ea typeface="Meiryo UI" panose="020B0604030504040204" pitchFamily="50" charset="-128"/>
              </a:rPr>
              <a:t>の採番パターン①と②のケースでは削除されていた</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レコードが改修案では削除されないこととなる。</a:t>
            </a:r>
          </a:p>
        </p:txBody>
      </p:sp>
      <p:graphicFrame>
        <p:nvGraphicFramePr>
          <p:cNvPr id="14" name="表 13"/>
          <p:cNvGraphicFramePr>
            <a:graphicFrameLocks noGrp="1"/>
          </p:cNvGraphicFramePr>
          <p:nvPr>
            <p:extLst>
              <p:ext uri="{D42A27DB-BD31-4B8C-83A1-F6EECF244321}">
                <p14:modId xmlns:p14="http://schemas.microsoft.com/office/powerpoint/2010/main" val="2038091824"/>
              </p:ext>
            </p:extLst>
          </p:nvPr>
        </p:nvGraphicFramePr>
        <p:xfrm>
          <a:off x="702916" y="2175537"/>
          <a:ext cx="3479614" cy="1229416"/>
        </p:xfrm>
        <a:graphic>
          <a:graphicData uri="http://schemas.openxmlformats.org/drawingml/2006/table">
            <a:tbl>
              <a:tblPr firstRow="1" bandRow="1">
                <a:tableStyleId>{5C22544A-7EE6-4342-B048-85BDC9FD1C3A}</a:tableStyleId>
              </a:tblPr>
              <a:tblGrid>
                <a:gridCol w="768799">
                  <a:extLst>
                    <a:ext uri="{9D8B030D-6E8A-4147-A177-3AD203B41FA5}">
                      <a16:colId xmlns:a16="http://schemas.microsoft.com/office/drawing/2014/main" val="3304903252"/>
                    </a:ext>
                  </a:extLst>
                </a:gridCol>
                <a:gridCol w="843280">
                  <a:extLst>
                    <a:ext uri="{9D8B030D-6E8A-4147-A177-3AD203B41FA5}">
                      <a16:colId xmlns:a16="http://schemas.microsoft.com/office/drawing/2014/main" val="960148189"/>
                    </a:ext>
                  </a:extLst>
                </a:gridCol>
                <a:gridCol w="995680">
                  <a:extLst>
                    <a:ext uri="{9D8B030D-6E8A-4147-A177-3AD203B41FA5}">
                      <a16:colId xmlns:a16="http://schemas.microsoft.com/office/drawing/2014/main" val="1296641219"/>
                    </a:ext>
                  </a:extLst>
                </a:gridCol>
                <a:gridCol w="871855">
                  <a:extLst>
                    <a:ext uri="{9D8B030D-6E8A-4147-A177-3AD203B41FA5}">
                      <a16:colId xmlns:a16="http://schemas.microsoft.com/office/drawing/2014/main" val="739497885"/>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201905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r h="307354">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201905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リンパ浮腫</a:t>
                      </a:r>
                    </a:p>
                  </a:txBody>
                  <a:tcPr/>
                </a:tc>
                <a:extLst>
                  <a:ext uri="{0D108BD9-81ED-4DB2-BD59-A6C34878D82A}">
                    <a16:rowId xmlns:a16="http://schemas.microsoft.com/office/drawing/2014/main" val="2541107564"/>
                  </a:ext>
                </a:extLst>
              </a:tr>
              <a:tr h="307354">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202008</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960659165"/>
                  </a:ext>
                </a:extLst>
              </a:tr>
            </a:tbl>
          </a:graphicData>
        </a:graphic>
      </p:graphicFrame>
      <p:sp>
        <p:nvSpPr>
          <p:cNvPr id="12" name="正方形/長方形 11"/>
          <p:cNvSpPr/>
          <p:nvPr/>
        </p:nvSpPr>
        <p:spPr>
          <a:xfrm>
            <a:off x="424486" y="181593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a:solidFill>
                  <a:schemeClr val="tx1"/>
                </a:solidFill>
                <a:latin typeface="Meiryo UI" panose="020B0604030504040204" pitchFamily="50" charset="-128"/>
                <a:ea typeface="Meiryo UI" panose="020B0604030504040204" pitchFamily="50" charset="-128"/>
              </a:rPr>
              <a:t>【DPC</a:t>
            </a:r>
            <a:r>
              <a:rPr lang="ja-JP" altLang="en-US" sz="1200" dirty="0" err="1">
                <a:solidFill>
                  <a:schemeClr val="tx1"/>
                </a:solidFill>
                <a:latin typeface="Meiryo UI" panose="020B0604030504040204" pitchFamily="50" charset="-128"/>
                <a:ea typeface="Meiryo UI" panose="020B0604030504040204" pitchFamily="50" charset="-128"/>
              </a:rPr>
              <a:t>での抽</a:t>
            </a:r>
            <a:r>
              <a:rPr lang="ja-JP" altLang="en-US" sz="1200" dirty="0">
                <a:solidFill>
                  <a:schemeClr val="tx1"/>
                </a:solidFill>
                <a:latin typeface="Meiryo UI" panose="020B0604030504040204" pitchFamily="50" charset="-128"/>
                <a:ea typeface="Meiryo UI" panose="020B0604030504040204" pitchFamily="50" charset="-128"/>
              </a:rPr>
              <a:t>出結果</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4752071" y="181593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err="1">
                <a:solidFill>
                  <a:schemeClr val="tx1"/>
                </a:solidFill>
                <a:latin typeface="Meiryo UI" panose="020B0604030504040204" pitchFamily="50" charset="-128"/>
                <a:ea typeface="Meiryo UI" panose="020B0604030504040204" pitchFamily="50" charset="-128"/>
              </a:rPr>
              <a:t>での抽</a:t>
            </a:r>
            <a:r>
              <a:rPr lang="ja-JP" altLang="en-US" sz="1200" dirty="0">
                <a:solidFill>
                  <a:schemeClr val="tx1"/>
                </a:solidFill>
                <a:latin typeface="Meiryo UI" panose="020B0604030504040204" pitchFamily="50" charset="-128"/>
                <a:ea typeface="Meiryo UI" panose="020B0604030504040204" pitchFamily="50" charset="-128"/>
              </a:rPr>
              <a:t>出結果</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graphicFrame>
        <p:nvGraphicFramePr>
          <p:cNvPr id="16" name="表 15"/>
          <p:cNvGraphicFramePr>
            <a:graphicFrameLocks noGrp="1"/>
          </p:cNvGraphicFramePr>
          <p:nvPr>
            <p:extLst>
              <p:ext uri="{D42A27DB-BD31-4B8C-83A1-F6EECF244321}">
                <p14:modId xmlns:p14="http://schemas.microsoft.com/office/powerpoint/2010/main" val="3719116086"/>
              </p:ext>
            </p:extLst>
          </p:nvPr>
        </p:nvGraphicFramePr>
        <p:xfrm>
          <a:off x="5015335" y="2171181"/>
          <a:ext cx="5954332" cy="1229416"/>
        </p:xfrm>
        <a:graphic>
          <a:graphicData uri="http://schemas.openxmlformats.org/drawingml/2006/table">
            <a:tbl>
              <a:tblPr firstRow="1" bandRow="1">
                <a:tableStyleId>{5C22544A-7EE6-4342-B048-85BDC9FD1C3A}</a:tableStyleId>
              </a:tblPr>
              <a:tblGrid>
                <a:gridCol w="768799">
                  <a:extLst>
                    <a:ext uri="{9D8B030D-6E8A-4147-A177-3AD203B41FA5}">
                      <a16:colId xmlns:a16="http://schemas.microsoft.com/office/drawing/2014/main" val="3304903252"/>
                    </a:ext>
                  </a:extLst>
                </a:gridCol>
                <a:gridCol w="1292153">
                  <a:extLst>
                    <a:ext uri="{9D8B030D-6E8A-4147-A177-3AD203B41FA5}">
                      <a16:colId xmlns:a16="http://schemas.microsoft.com/office/drawing/2014/main" val="2364852446"/>
                    </a:ext>
                  </a:extLst>
                </a:gridCol>
                <a:gridCol w="1083474">
                  <a:extLst>
                    <a:ext uri="{9D8B030D-6E8A-4147-A177-3AD203B41FA5}">
                      <a16:colId xmlns:a16="http://schemas.microsoft.com/office/drawing/2014/main" val="960148189"/>
                    </a:ext>
                  </a:extLst>
                </a:gridCol>
                <a:gridCol w="1083474">
                  <a:extLst>
                    <a:ext uri="{9D8B030D-6E8A-4147-A177-3AD203B41FA5}">
                      <a16:colId xmlns:a16="http://schemas.microsoft.com/office/drawing/2014/main" val="1296641219"/>
                    </a:ext>
                  </a:extLst>
                </a:gridCol>
                <a:gridCol w="863216">
                  <a:extLst>
                    <a:ext uri="{9D8B030D-6E8A-4147-A177-3AD203B41FA5}">
                      <a16:colId xmlns:a16="http://schemas.microsoft.com/office/drawing/2014/main" val="739497885"/>
                    </a:ext>
                  </a:extLst>
                </a:gridCol>
                <a:gridCol w="863216">
                  <a:extLst>
                    <a:ext uri="{9D8B030D-6E8A-4147-A177-3AD203B41FA5}">
                      <a16:colId xmlns:a16="http://schemas.microsoft.com/office/drawing/2014/main" val="788809842"/>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tc>
                  <a:txBody>
                    <a:bodyPr/>
                    <a:lstStyle/>
                    <a:p>
                      <a:r>
                        <a:rPr kumimoji="1" lang="ja-JP" altLang="en-US" sz="1200" dirty="0">
                          <a:latin typeface="Meiryo UI" panose="020B0604030504040204" pitchFamily="50" charset="-128"/>
                          <a:ea typeface="Meiryo UI" panose="020B0604030504040204" pitchFamily="50" charset="-128"/>
                        </a:rPr>
                        <a:t>行番号</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48380757"/>
                  </a:ext>
                </a:extLst>
              </a:tr>
              <a:tr h="307354">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乳癌</a:t>
                      </a:r>
                    </a:p>
                  </a:txBody>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41107564"/>
                  </a:ext>
                </a:extLst>
              </a:tr>
              <a:tr h="307354">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リンパ浮腫</a:t>
                      </a:r>
                    </a:p>
                  </a:txBody>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60659165"/>
                  </a:ext>
                </a:extLst>
              </a:tr>
            </a:tbl>
          </a:graphicData>
        </a:graphic>
      </p:graphicFrame>
    </p:spTree>
    <p:extLst>
      <p:ext uri="{BB962C8B-B14F-4D97-AF65-F5344CB8AC3E}">
        <p14:creationId xmlns:p14="http://schemas.microsoft.com/office/powerpoint/2010/main" val="129668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疾患開始日は未通知患者の判定のため参照する項目の</a:t>
            </a:r>
            <a:r>
              <a:rPr lang="en-US" altLang="ja-JP" sz="1800" dirty="0">
                <a:latin typeface="Meiryo UI" panose="020B0604030504040204" pitchFamily="50" charset="-128"/>
                <a:ea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rPr>
              <a:t>つである。</a:t>
            </a: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もし、疾患開始日以外の診療年月が全てオプトアウト通知前の日付が設定されていた場合、</a:t>
            </a:r>
          </a:p>
          <a:p>
            <a:r>
              <a:rPr lang="ja-JP" altLang="en-US" sz="1800" dirty="0">
                <a:latin typeface="Meiryo UI" panose="020B0604030504040204" pitchFamily="50" charset="-128"/>
                <a:ea typeface="Meiryo UI" panose="020B0604030504040204" pitchFamily="50" charset="-128"/>
              </a:rPr>
              <a:t>現行仕様では通知済み患者から未通知患者へと判定が変わることになる。</a:t>
            </a:r>
          </a:p>
        </p:txBody>
      </p:sp>
      <p:graphicFrame>
        <p:nvGraphicFramePr>
          <p:cNvPr id="16" name="表 15"/>
          <p:cNvGraphicFramePr>
            <a:graphicFrameLocks noGrp="1"/>
          </p:cNvGraphicFramePr>
          <p:nvPr>
            <p:extLst>
              <p:ext uri="{D42A27DB-BD31-4B8C-83A1-F6EECF244321}">
                <p14:modId xmlns:p14="http://schemas.microsoft.com/office/powerpoint/2010/main" val="4257699485"/>
              </p:ext>
            </p:extLst>
          </p:nvPr>
        </p:nvGraphicFramePr>
        <p:xfrm>
          <a:off x="935082" y="4013451"/>
          <a:ext cx="5755020" cy="922062"/>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2619730150"/>
                    </a:ext>
                  </a:extLst>
                </a:gridCol>
                <a:gridCol w="736918">
                  <a:extLst>
                    <a:ext uri="{9D8B030D-6E8A-4147-A177-3AD203B41FA5}">
                      <a16:colId xmlns:a16="http://schemas.microsoft.com/office/drawing/2014/main" val="3304903252"/>
                    </a:ext>
                  </a:extLst>
                </a:gridCol>
                <a:gridCol w="1238568">
                  <a:extLst>
                    <a:ext uri="{9D8B030D-6E8A-4147-A177-3AD203B41FA5}">
                      <a16:colId xmlns:a16="http://schemas.microsoft.com/office/drawing/2014/main" val="2364852446"/>
                    </a:ext>
                  </a:extLst>
                </a:gridCol>
                <a:gridCol w="1038543">
                  <a:extLst>
                    <a:ext uri="{9D8B030D-6E8A-4147-A177-3AD203B41FA5}">
                      <a16:colId xmlns:a16="http://schemas.microsoft.com/office/drawing/2014/main" val="960148189"/>
                    </a:ext>
                  </a:extLst>
                </a:gridCol>
                <a:gridCol w="1038543">
                  <a:extLst>
                    <a:ext uri="{9D8B030D-6E8A-4147-A177-3AD203B41FA5}">
                      <a16:colId xmlns:a16="http://schemas.microsoft.com/office/drawing/2014/main" val="1296641219"/>
                    </a:ext>
                  </a:extLst>
                </a:gridCol>
                <a:gridCol w="827418">
                  <a:extLst>
                    <a:ext uri="{9D8B030D-6E8A-4147-A177-3AD203B41FA5}">
                      <a16:colId xmlns:a16="http://schemas.microsoft.com/office/drawing/2014/main" val="739497885"/>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r h="307354">
                <a:tc>
                  <a:txBody>
                    <a:bodyPr/>
                    <a:lstStyle/>
                    <a:p>
                      <a:r>
                        <a:rPr kumimoji="1" lang="en-US" altLang="ja-JP" sz="1200" dirty="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2541107564"/>
                  </a:ext>
                </a:extLst>
              </a:tr>
            </a:tbl>
          </a:graphicData>
        </a:graphic>
      </p:graphicFrame>
      <p:sp>
        <p:nvSpPr>
          <p:cNvPr id="17" name="正方形/長方形 16"/>
          <p:cNvSpPr/>
          <p:nvPr/>
        </p:nvSpPr>
        <p:spPr>
          <a:xfrm>
            <a:off x="2862196" y="5445632"/>
            <a:ext cx="1456266"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2020/8/1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2873499" y="5199137"/>
            <a:ext cx="1559548"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オプトアウト通知開始日</a:t>
            </a:r>
          </a:p>
        </p:txBody>
      </p:sp>
      <p:sp>
        <p:nvSpPr>
          <p:cNvPr id="19" name="正方形/長方形 18"/>
          <p:cNvSpPr/>
          <p:nvPr/>
        </p:nvSpPr>
        <p:spPr>
          <a:xfrm>
            <a:off x="1160494" y="5449042"/>
            <a:ext cx="103874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2019/5/1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21" name="正方形/長方形 20"/>
          <p:cNvSpPr/>
          <p:nvPr/>
        </p:nvSpPr>
        <p:spPr>
          <a:xfrm>
            <a:off x="1160494" y="5207962"/>
            <a:ext cx="102986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疾患開始日</a:t>
            </a:r>
          </a:p>
        </p:txBody>
      </p:sp>
      <p:cxnSp>
        <p:nvCxnSpPr>
          <p:cNvPr id="14" name="直線矢印コネクタ 13"/>
          <p:cNvCxnSpPr/>
          <p:nvPr/>
        </p:nvCxnSpPr>
        <p:spPr>
          <a:xfrm flipV="1">
            <a:off x="996794" y="5977465"/>
            <a:ext cx="6701801"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直線コネクタ 4"/>
          <p:cNvCxnSpPr>
            <a:stCxn id="17" idx="2"/>
          </p:cNvCxnSpPr>
          <p:nvPr/>
        </p:nvCxnSpPr>
        <p:spPr>
          <a:xfrm>
            <a:off x="3590329" y="5700477"/>
            <a:ext cx="0" cy="51915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62" name="正方形/長方形 61"/>
          <p:cNvSpPr/>
          <p:nvPr/>
        </p:nvSpPr>
        <p:spPr>
          <a:xfrm>
            <a:off x="617578" y="3660432"/>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現行仕様　</a:t>
            </a:r>
            <a:r>
              <a:rPr lang="en-US" altLang="ja-JP" sz="1200" dirty="0">
                <a:solidFill>
                  <a:schemeClr val="tx1"/>
                </a:solidFill>
                <a:latin typeface="Meiryo UI" panose="020B0604030504040204" pitchFamily="50" charset="-128"/>
                <a:ea typeface="Meiryo UI" panose="020B0604030504040204" pitchFamily="50" charset="-128"/>
              </a:rPr>
              <a:t>2020/10_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63" name="正方形/長方形 62"/>
          <p:cNvSpPr/>
          <p:nvPr/>
        </p:nvSpPr>
        <p:spPr>
          <a:xfrm>
            <a:off x="617578" y="1390921"/>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現行仕様　</a:t>
            </a:r>
            <a:r>
              <a:rPr lang="en-US" altLang="ja-JP" sz="1200" dirty="0">
                <a:solidFill>
                  <a:schemeClr val="tx1"/>
                </a:solidFill>
                <a:latin typeface="Meiryo UI" panose="020B0604030504040204" pitchFamily="50" charset="-128"/>
                <a:ea typeface="Meiryo UI" panose="020B0604030504040204" pitchFamily="50" charset="-128"/>
              </a:rPr>
              <a:t>2020/09_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68" name="直線コネクタ 67"/>
          <p:cNvCxnSpPr>
            <a:stCxn id="19" idx="2"/>
          </p:cNvCxnSpPr>
          <p:nvPr/>
        </p:nvCxnSpPr>
        <p:spPr>
          <a:xfrm>
            <a:off x="1679865" y="5703887"/>
            <a:ext cx="0" cy="51574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71" name="正方形/長方形 70"/>
          <p:cNvSpPr/>
          <p:nvPr/>
        </p:nvSpPr>
        <p:spPr>
          <a:xfrm>
            <a:off x="4433047" y="2865323"/>
            <a:ext cx="136628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2020/8/24</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4461896" y="2615987"/>
            <a:ext cx="128220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疾患開始日</a:t>
            </a:r>
          </a:p>
        </p:txBody>
      </p:sp>
      <p:sp>
        <p:nvSpPr>
          <p:cNvPr id="73" name="正方形/長方形 72"/>
          <p:cNvSpPr/>
          <p:nvPr/>
        </p:nvSpPr>
        <p:spPr>
          <a:xfrm>
            <a:off x="2891429" y="2876263"/>
            <a:ext cx="1456266"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2020/8/1</a:t>
            </a:r>
            <a:endParaRPr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78" name="直線矢印コネクタ 77"/>
          <p:cNvCxnSpPr/>
          <p:nvPr/>
        </p:nvCxnSpPr>
        <p:spPr>
          <a:xfrm flipV="1">
            <a:off x="1026027" y="3438961"/>
            <a:ext cx="6701801"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直線コネクタ 79"/>
          <p:cNvCxnSpPr>
            <a:stCxn id="73" idx="2"/>
          </p:cNvCxnSpPr>
          <p:nvPr/>
        </p:nvCxnSpPr>
        <p:spPr>
          <a:xfrm>
            <a:off x="3619562" y="3131108"/>
            <a:ext cx="0" cy="57509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1" name="直線コネクタ 80"/>
          <p:cNvCxnSpPr>
            <a:stCxn id="71" idx="2"/>
          </p:cNvCxnSpPr>
          <p:nvPr/>
        </p:nvCxnSpPr>
        <p:spPr>
          <a:xfrm>
            <a:off x="5116188" y="3120168"/>
            <a:ext cx="0" cy="58603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83" name="角丸四角形 82"/>
          <p:cNvSpPr/>
          <p:nvPr/>
        </p:nvSpPr>
        <p:spPr>
          <a:xfrm>
            <a:off x="3619562" y="3215276"/>
            <a:ext cx="1496626" cy="490928"/>
          </a:xfrm>
          <a:prstGeom prst="roundRect">
            <a:avLst/>
          </a:prstGeom>
          <a:solidFill>
            <a:schemeClr val="accent6">
              <a:lumMod val="40000"/>
              <a:lumOff val="60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4" name="線吹き出し 1 (枠付き) 83"/>
          <p:cNvSpPr/>
          <p:nvPr/>
        </p:nvSpPr>
        <p:spPr>
          <a:xfrm>
            <a:off x="5819178" y="2491223"/>
            <a:ext cx="3823870" cy="890653"/>
          </a:xfrm>
          <a:prstGeom prst="borderCallout1">
            <a:avLst>
              <a:gd name="adj1" fmla="val 47508"/>
              <a:gd name="adj2" fmla="val -260"/>
              <a:gd name="adj3" fmla="val 105101"/>
              <a:gd name="adj4" fmla="val -2379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2020/09</a:t>
            </a:r>
            <a:r>
              <a:rPr kumimoji="1" lang="ja-JP" altLang="en-US" sz="1200" dirty="0">
                <a:solidFill>
                  <a:schemeClr val="tx1"/>
                </a:solidFill>
                <a:latin typeface="Meiryo UI" panose="020B0604030504040204" pitchFamily="50" charset="-128"/>
                <a:ea typeface="Meiryo UI" panose="020B0604030504040204" pitchFamily="50" charset="-128"/>
              </a:rPr>
              <a:t>の取り込み時点のデータでは、</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疾患開始日がオプトアウト通知開始日以降となっているため、</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b="1" dirty="0">
                <a:solidFill>
                  <a:srgbClr val="FF0000"/>
                </a:solidFill>
                <a:latin typeface="Meiryo UI" panose="020B0604030504040204" pitchFamily="50" charset="-128"/>
                <a:ea typeface="Meiryo UI" panose="020B0604030504040204" pitchFamily="50" charset="-128"/>
              </a:rPr>
              <a:t>通知済み患者</a:t>
            </a:r>
            <a:r>
              <a:rPr lang="ja-JP" altLang="en-US" sz="1200" dirty="0">
                <a:solidFill>
                  <a:schemeClr val="tx1"/>
                </a:solidFill>
                <a:latin typeface="Meiryo UI" panose="020B0604030504040204" pitchFamily="50" charset="-128"/>
                <a:ea typeface="Meiryo UI" panose="020B0604030504040204" pitchFamily="50" charset="-128"/>
              </a:rPr>
              <a:t>と判定される。</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86" name="角丸四角形 85"/>
          <p:cNvSpPr/>
          <p:nvPr/>
        </p:nvSpPr>
        <p:spPr>
          <a:xfrm>
            <a:off x="1683146" y="5743559"/>
            <a:ext cx="1872448" cy="490928"/>
          </a:xfrm>
          <a:prstGeom prst="roundRect">
            <a:avLst/>
          </a:prstGeom>
          <a:solidFill>
            <a:schemeClr val="accent1">
              <a:lumMod val="90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8" name="線吹き出し 1 (枠付き) 87"/>
          <p:cNvSpPr/>
          <p:nvPr/>
        </p:nvSpPr>
        <p:spPr>
          <a:xfrm>
            <a:off x="5819177" y="4983109"/>
            <a:ext cx="3823870" cy="890653"/>
          </a:xfrm>
          <a:prstGeom prst="borderCallout1">
            <a:avLst>
              <a:gd name="adj1" fmla="val 47508"/>
              <a:gd name="adj2" fmla="val -260"/>
              <a:gd name="adj3" fmla="val 103234"/>
              <a:gd name="adj4" fmla="val -6396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2020/10</a:t>
            </a:r>
            <a:r>
              <a:rPr kumimoji="1" lang="ja-JP" altLang="en-US" sz="1200" dirty="0">
                <a:solidFill>
                  <a:schemeClr val="tx1"/>
                </a:solidFill>
                <a:latin typeface="Meiryo UI" panose="020B0604030504040204" pitchFamily="50" charset="-128"/>
                <a:ea typeface="Meiryo UI" panose="020B0604030504040204" pitchFamily="50" charset="-128"/>
              </a:rPr>
              <a:t>の取り込み時点のデータでは、</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疾患開始日がオプトアウト通知開始日より前となっているため、</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b="1" dirty="0">
                <a:solidFill>
                  <a:srgbClr val="FF0000"/>
                </a:solidFill>
                <a:latin typeface="Meiryo UI" panose="020B0604030504040204" pitchFamily="50" charset="-128"/>
                <a:ea typeface="Meiryo UI" panose="020B0604030504040204" pitchFamily="50" charset="-128"/>
              </a:rPr>
              <a:t>未通知患者</a:t>
            </a:r>
            <a:r>
              <a:rPr lang="ja-JP" altLang="en-US" sz="1200" dirty="0">
                <a:solidFill>
                  <a:schemeClr val="tx1"/>
                </a:solidFill>
                <a:latin typeface="Meiryo UI" panose="020B0604030504040204" pitchFamily="50" charset="-128"/>
                <a:ea typeface="Meiryo UI" panose="020B0604030504040204" pitchFamily="50" charset="-128"/>
              </a:rPr>
              <a:t>と判定される。</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graphicFrame>
        <p:nvGraphicFramePr>
          <p:cNvPr id="91" name="表 90"/>
          <p:cNvGraphicFramePr>
            <a:graphicFrameLocks noGrp="1"/>
          </p:cNvGraphicFramePr>
          <p:nvPr>
            <p:extLst>
              <p:ext uri="{D42A27DB-BD31-4B8C-83A1-F6EECF244321}">
                <p14:modId xmlns:p14="http://schemas.microsoft.com/office/powerpoint/2010/main" val="3134037466"/>
              </p:ext>
            </p:extLst>
          </p:nvPr>
        </p:nvGraphicFramePr>
        <p:xfrm>
          <a:off x="935082" y="1807480"/>
          <a:ext cx="5755020" cy="614708"/>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2619730150"/>
                    </a:ext>
                  </a:extLst>
                </a:gridCol>
                <a:gridCol w="736918">
                  <a:extLst>
                    <a:ext uri="{9D8B030D-6E8A-4147-A177-3AD203B41FA5}">
                      <a16:colId xmlns:a16="http://schemas.microsoft.com/office/drawing/2014/main" val="3304903252"/>
                    </a:ext>
                  </a:extLst>
                </a:gridCol>
                <a:gridCol w="1238568">
                  <a:extLst>
                    <a:ext uri="{9D8B030D-6E8A-4147-A177-3AD203B41FA5}">
                      <a16:colId xmlns:a16="http://schemas.microsoft.com/office/drawing/2014/main" val="2364852446"/>
                    </a:ext>
                  </a:extLst>
                </a:gridCol>
                <a:gridCol w="1038543">
                  <a:extLst>
                    <a:ext uri="{9D8B030D-6E8A-4147-A177-3AD203B41FA5}">
                      <a16:colId xmlns:a16="http://schemas.microsoft.com/office/drawing/2014/main" val="960148189"/>
                    </a:ext>
                  </a:extLst>
                </a:gridCol>
                <a:gridCol w="1038543">
                  <a:extLst>
                    <a:ext uri="{9D8B030D-6E8A-4147-A177-3AD203B41FA5}">
                      <a16:colId xmlns:a16="http://schemas.microsoft.com/office/drawing/2014/main" val="1296641219"/>
                    </a:ext>
                  </a:extLst>
                </a:gridCol>
                <a:gridCol w="827418">
                  <a:extLst>
                    <a:ext uri="{9D8B030D-6E8A-4147-A177-3AD203B41FA5}">
                      <a16:colId xmlns:a16="http://schemas.microsoft.com/office/drawing/2014/main" val="739497885"/>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bl>
          </a:graphicData>
        </a:graphic>
      </p:graphicFrame>
      <p:sp>
        <p:nvSpPr>
          <p:cNvPr id="95" name="角丸四角形 94"/>
          <p:cNvSpPr/>
          <p:nvPr/>
        </p:nvSpPr>
        <p:spPr>
          <a:xfrm>
            <a:off x="935083" y="4294081"/>
            <a:ext cx="5755020" cy="326039"/>
          </a:xfrm>
          <a:prstGeom prst="roundRect">
            <a:avLst/>
          </a:prstGeom>
          <a:solidFill>
            <a:schemeClr val="bg1">
              <a:lumMod val="65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改修案を適用した際の懸念事項（</a:t>
            </a:r>
            <a:r>
              <a:rPr lang="en-US" altLang="ja-JP" sz="1800" b="1" dirty="0">
                <a:latin typeface="Meiryo UI" panose="020B0604030504040204" pitchFamily="50" charset="-128"/>
                <a:ea typeface="Meiryo UI" panose="020B0604030504040204" pitchFamily="50" charset="-128"/>
              </a:rPr>
              <a:t>1/2</a:t>
            </a:r>
            <a:r>
              <a:rPr lang="ja-JP" altLang="en-US" sz="1800" b="1" dirty="0">
                <a:latin typeface="Meiryo UI" panose="020B0604030504040204" pitchFamily="50" charset="-128"/>
                <a:ea typeface="Meiryo UI" panose="020B0604030504040204" pitchFamily="50" charset="-128"/>
              </a:rPr>
              <a:t>）</a:t>
            </a:r>
          </a:p>
        </p:txBody>
      </p:sp>
      <p:sp>
        <p:nvSpPr>
          <p:cNvPr id="31" name="正方形/長方形 30"/>
          <p:cNvSpPr/>
          <p:nvPr/>
        </p:nvSpPr>
        <p:spPr>
          <a:xfrm>
            <a:off x="2902732" y="2629768"/>
            <a:ext cx="1559548"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オプトアウト通知開始日</a:t>
            </a:r>
          </a:p>
        </p:txBody>
      </p:sp>
      <p:sp>
        <p:nvSpPr>
          <p:cNvPr id="32" name="線吹き出し 1 (枠付き) 31"/>
          <p:cNvSpPr/>
          <p:nvPr/>
        </p:nvSpPr>
        <p:spPr>
          <a:xfrm>
            <a:off x="7172753" y="3948545"/>
            <a:ext cx="2143128" cy="499053"/>
          </a:xfrm>
          <a:prstGeom prst="borderCallout1">
            <a:avLst>
              <a:gd name="adj1" fmla="val 47508"/>
              <a:gd name="adj2" fmla="val -260"/>
              <a:gd name="adj3" fmla="val 106767"/>
              <a:gd name="adj4" fmla="val -2699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現行仕様では同一</a:t>
            </a:r>
            <a:r>
              <a:rPr kumimoji="1" lang="en-US" altLang="ja-JP" sz="1200" dirty="0">
                <a:solidFill>
                  <a:schemeClr val="tx1"/>
                </a:solidFill>
                <a:latin typeface="Meiryo UI" panose="020B0604030504040204" pitchFamily="50" charset="-128"/>
                <a:ea typeface="Meiryo UI" panose="020B0604030504040204" pitchFamily="50" charset="-128"/>
              </a:rPr>
              <a:t>UID</a:t>
            </a:r>
            <a:r>
              <a:rPr lang="ja-JP" altLang="en-US" sz="1200" dirty="0">
                <a:solidFill>
                  <a:schemeClr val="tx1"/>
                </a:solidFill>
                <a:latin typeface="Meiryo UI" panose="020B0604030504040204" pitchFamily="50" charset="-128"/>
                <a:ea typeface="Meiryo UI" panose="020B0604030504040204" pitchFamily="50" charset="-128"/>
              </a:rPr>
              <a:t>のため</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削除される</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33" name="正方形/長方形 32"/>
          <p:cNvSpPr/>
          <p:nvPr/>
        </p:nvSpPr>
        <p:spPr>
          <a:xfrm>
            <a:off x="4799712" y="2101539"/>
            <a:ext cx="1084253" cy="336343"/>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4" name="正方形/長方形 33"/>
          <p:cNvSpPr/>
          <p:nvPr/>
        </p:nvSpPr>
        <p:spPr>
          <a:xfrm>
            <a:off x="4799711" y="4607129"/>
            <a:ext cx="1084253" cy="336343"/>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109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一方、改善案の仕様では疾患開始日が</a:t>
            </a:r>
            <a:r>
              <a:rPr lang="en-US" altLang="ja-JP" sz="1800" dirty="0">
                <a:latin typeface="Meiryo UI" panose="020B0604030504040204" pitchFamily="50" charset="-128"/>
                <a:ea typeface="Meiryo UI" panose="020B0604030504040204" pitchFamily="50" charset="-128"/>
              </a:rPr>
              <a:t>2020/8/24</a:t>
            </a:r>
            <a:r>
              <a:rPr lang="ja-JP" altLang="en-US" sz="1800" dirty="0">
                <a:latin typeface="Meiryo UI" panose="020B0604030504040204" pitchFamily="50" charset="-128"/>
                <a:ea typeface="Meiryo UI" panose="020B0604030504040204" pitchFamily="50" charset="-128"/>
              </a:rPr>
              <a:t>の情報が削除されないことにより、</a:t>
            </a:r>
          </a:p>
          <a:p>
            <a:r>
              <a:rPr lang="ja-JP" altLang="en-US" sz="1800" dirty="0">
                <a:latin typeface="Meiryo UI" panose="020B0604030504040204" pitchFamily="50" charset="-128"/>
                <a:ea typeface="Meiryo UI" panose="020B0604030504040204" pitchFamily="50" charset="-128"/>
              </a:rPr>
              <a:t>通知済み患者と判定されることになるため、大きく挙動が変わる点を懸念している。</a:t>
            </a:r>
          </a:p>
        </p:txBody>
      </p:sp>
      <p:sp>
        <p:nvSpPr>
          <p:cNvPr id="29"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改修案を適用した際の懸念事項（</a:t>
            </a:r>
            <a:r>
              <a:rPr lang="en-US" altLang="ja-JP" sz="1800" b="1" dirty="0">
                <a:latin typeface="Meiryo UI" panose="020B0604030504040204" pitchFamily="50" charset="-128"/>
                <a:ea typeface="Meiryo UI" panose="020B0604030504040204" pitchFamily="50" charset="-128"/>
              </a:rPr>
              <a:t>2/2</a:t>
            </a:r>
            <a:r>
              <a:rPr lang="ja-JP" altLang="en-US" sz="1800" b="1" dirty="0">
                <a:latin typeface="Meiryo UI" panose="020B0604030504040204" pitchFamily="50" charset="-128"/>
                <a:ea typeface="Meiryo UI" panose="020B0604030504040204" pitchFamily="50" charset="-128"/>
              </a:rPr>
              <a:t>）</a:t>
            </a:r>
          </a:p>
        </p:txBody>
      </p:sp>
      <p:graphicFrame>
        <p:nvGraphicFramePr>
          <p:cNvPr id="28" name="表 27"/>
          <p:cNvGraphicFramePr>
            <a:graphicFrameLocks noGrp="1"/>
          </p:cNvGraphicFramePr>
          <p:nvPr>
            <p:extLst/>
          </p:nvPr>
        </p:nvGraphicFramePr>
        <p:xfrm>
          <a:off x="935082" y="4013451"/>
          <a:ext cx="5755020" cy="922062"/>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2619730150"/>
                    </a:ext>
                  </a:extLst>
                </a:gridCol>
                <a:gridCol w="736918">
                  <a:extLst>
                    <a:ext uri="{9D8B030D-6E8A-4147-A177-3AD203B41FA5}">
                      <a16:colId xmlns:a16="http://schemas.microsoft.com/office/drawing/2014/main" val="3304903252"/>
                    </a:ext>
                  </a:extLst>
                </a:gridCol>
                <a:gridCol w="1238568">
                  <a:extLst>
                    <a:ext uri="{9D8B030D-6E8A-4147-A177-3AD203B41FA5}">
                      <a16:colId xmlns:a16="http://schemas.microsoft.com/office/drawing/2014/main" val="2364852446"/>
                    </a:ext>
                  </a:extLst>
                </a:gridCol>
                <a:gridCol w="1038543">
                  <a:extLst>
                    <a:ext uri="{9D8B030D-6E8A-4147-A177-3AD203B41FA5}">
                      <a16:colId xmlns:a16="http://schemas.microsoft.com/office/drawing/2014/main" val="960148189"/>
                    </a:ext>
                  </a:extLst>
                </a:gridCol>
                <a:gridCol w="1038543">
                  <a:extLst>
                    <a:ext uri="{9D8B030D-6E8A-4147-A177-3AD203B41FA5}">
                      <a16:colId xmlns:a16="http://schemas.microsoft.com/office/drawing/2014/main" val="1296641219"/>
                    </a:ext>
                  </a:extLst>
                </a:gridCol>
                <a:gridCol w="827418">
                  <a:extLst>
                    <a:ext uri="{9D8B030D-6E8A-4147-A177-3AD203B41FA5}">
                      <a16:colId xmlns:a16="http://schemas.microsoft.com/office/drawing/2014/main" val="739497885"/>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r h="307354">
                <a:tc>
                  <a:txBody>
                    <a:bodyPr/>
                    <a:lstStyle/>
                    <a:p>
                      <a:r>
                        <a:rPr kumimoji="1" lang="en-US" altLang="ja-JP" sz="1200" dirty="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2019/5/1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2541107564"/>
                  </a:ext>
                </a:extLst>
              </a:tr>
            </a:tbl>
          </a:graphicData>
        </a:graphic>
      </p:graphicFrame>
      <p:sp>
        <p:nvSpPr>
          <p:cNvPr id="31" name="正方形/長方形 30"/>
          <p:cNvSpPr/>
          <p:nvPr/>
        </p:nvSpPr>
        <p:spPr>
          <a:xfrm>
            <a:off x="2862196" y="5445632"/>
            <a:ext cx="1456266"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2020/8/1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32" name="正方形/長方形 31"/>
          <p:cNvSpPr/>
          <p:nvPr/>
        </p:nvSpPr>
        <p:spPr>
          <a:xfrm>
            <a:off x="2873499" y="5199137"/>
            <a:ext cx="1559548"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オプトアウト通知開始日</a:t>
            </a:r>
          </a:p>
        </p:txBody>
      </p:sp>
      <p:sp>
        <p:nvSpPr>
          <p:cNvPr id="33" name="正方形/長方形 32"/>
          <p:cNvSpPr/>
          <p:nvPr/>
        </p:nvSpPr>
        <p:spPr>
          <a:xfrm>
            <a:off x="1160494" y="5449042"/>
            <a:ext cx="103874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2019/5/1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34" name="正方形/長方形 33"/>
          <p:cNvSpPr/>
          <p:nvPr/>
        </p:nvSpPr>
        <p:spPr>
          <a:xfrm>
            <a:off x="1160494" y="5207962"/>
            <a:ext cx="102986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疾患開始日</a:t>
            </a:r>
          </a:p>
        </p:txBody>
      </p:sp>
      <p:cxnSp>
        <p:nvCxnSpPr>
          <p:cNvPr id="35" name="直線矢印コネクタ 34"/>
          <p:cNvCxnSpPr/>
          <p:nvPr/>
        </p:nvCxnSpPr>
        <p:spPr>
          <a:xfrm flipV="1">
            <a:off x="996794" y="5977465"/>
            <a:ext cx="6701801"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線コネクタ 35"/>
          <p:cNvCxnSpPr>
            <a:stCxn id="31" idx="2"/>
          </p:cNvCxnSpPr>
          <p:nvPr/>
        </p:nvCxnSpPr>
        <p:spPr>
          <a:xfrm>
            <a:off x="3590329" y="5700477"/>
            <a:ext cx="0" cy="51915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7" name="正方形/長方形 36"/>
          <p:cNvSpPr/>
          <p:nvPr/>
        </p:nvSpPr>
        <p:spPr>
          <a:xfrm>
            <a:off x="617578" y="3660432"/>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改修案　</a:t>
            </a:r>
            <a:r>
              <a:rPr lang="en-US" altLang="ja-JP" sz="1200" dirty="0">
                <a:solidFill>
                  <a:schemeClr val="tx1"/>
                </a:solidFill>
                <a:latin typeface="Meiryo UI" panose="020B0604030504040204" pitchFamily="50" charset="-128"/>
                <a:ea typeface="Meiryo UI" panose="020B0604030504040204" pitchFamily="50" charset="-128"/>
              </a:rPr>
              <a:t>2020/10_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38" name="正方形/長方形 37"/>
          <p:cNvSpPr/>
          <p:nvPr/>
        </p:nvSpPr>
        <p:spPr>
          <a:xfrm>
            <a:off x="617578" y="1390921"/>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改修案　</a:t>
            </a:r>
            <a:r>
              <a:rPr lang="en-US" altLang="ja-JP" sz="1200" dirty="0">
                <a:solidFill>
                  <a:schemeClr val="tx1"/>
                </a:solidFill>
                <a:latin typeface="Meiryo UI" panose="020B0604030504040204" pitchFamily="50" charset="-128"/>
                <a:ea typeface="Meiryo UI" panose="020B0604030504040204" pitchFamily="50" charset="-128"/>
              </a:rPr>
              <a:t>2020/09_</a:t>
            </a:r>
            <a:r>
              <a:rPr lang="ja-JP" altLang="en-US" sz="1200" dirty="0">
                <a:solidFill>
                  <a:schemeClr val="tx1"/>
                </a:solidFill>
                <a:latin typeface="Meiryo UI" panose="020B0604030504040204" pitchFamily="50" charset="-128"/>
                <a:ea typeface="Meiryo UI" panose="020B0604030504040204" pitchFamily="50" charset="-128"/>
              </a:rPr>
              <a:t>取込時</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cxnSp>
        <p:nvCxnSpPr>
          <p:cNvPr id="39" name="直線コネクタ 38"/>
          <p:cNvCxnSpPr>
            <a:stCxn id="33" idx="2"/>
          </p:cNvCxnSpPr>
          <p:nvPr/>
        </p:nvCxnSpPr>
        <p:spPr>
          <a:xfrm>
            <a:off x="1679865" y="5703887"/>
            <a:ext cx="0" cy="51574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0" name="正方形/長方形 39"/>
          <p:cNvSpPr/>
          <p:nvPr/>
        </p:nvSpPr>
        <p:spPr>
          <a:xfrm>
            <a:off x="4454683" y="2865323"/>
            <a:ext cx="136628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2020/8/24</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4483532" y="2615987"/>
            <a:ext cx="128220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疾患開始日</a:t>
            </a:r>
          </a:p>
        </p:txBody>
      </p:sp>
      <p:sp>
        <p:nvSpPr>
          <p:cNvPr id="42" name="正方形/長方形 41"/>
          <p:cNvSpPr/>
          <p:nvPr/>
        </p:nvSpPr>
        <p:spPr>
          <a:xfrm>
            <a:off x="2891429" y="2876263"/>
            <a:ext cx="1456266"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2020/8/1</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2902732" y="2629768"/>
            <a:ext cx="1559548"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オプトアウト通知開始日</a:t>
            </a:r>
          </a:p>
        </p:txBody>
      </p:sp>
      <p:cxnSp>
        <p:nvCxnSpPr>
          <p:cNvPr id="44" name="直線矢印コネクタ 43"/>
          <p:cNvCxnSpPr/>
          <p:nvPr/>
        </p:nvCxnSpPr>
        <p:spPr>
          <a:xfrm flipV="1">
            <a:off x="1026027" y="3438961"/>
            <a:ext cx="6701801"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42" idx="2"/>
          </p:cNvCxnSpPr>
          <p:nvPr/>
        </p:nvCxnSpPr>
        <p:spPr>
          <a:xfrm>
            <a:off x="3619562" y="3131108"/>
            <a:ext cx="0" cy="57509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40" idx="2"/>
          </p:cNvCxnSpPr>
          <p:nvPr/>
        </p:nvCxnSpPr>
        <p:spPr>
          <a:xfrm>
            <a:off x="5137824" y="3120168"/>
            <a:ext cx="0" cy="58603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7" name="角丸四角形 46"/>
          <p:cNvSpPr/>
          <p:nvPr/>
        </p:nvSpPr>
        <p:spPr>
          <a:xfrm>
            <a:off x="3619562" y="3215276"/>
            <a:ext cx="1518262" cy="490928"/>
          </a:xfrm>
          <a:prstGeom prst="roundRect">
            <a:avLst/>
          </a:prstGeom>
          <a:solidFill>
            <a:schemeClr val="accent6">
              <a:lumMod val="40000"/>
              <a:lumOff val="60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線吹き出し 1 (枠付き) 47"/>
          <p:cNvSpPr/>
          <p:nvPr/>
        </p:nvSpPr>
        <p:spPr>
          <a:xfrm>
            <a:off x="5819177" y="2491223"/>
            <a:ext cx="3948277" cy="890653"/>
          </a:xfrm>
          <a:prstGeom prst="borderCallout1">
            <a:avLst>
              <a:gd name="adj1" fmla="val 47508"/>
              <a:gd name="adj2" fmla="val -260"/>
              <a:gd name="adj3" fmla="val 105101"/>
              <a:gd name="adj4" fmla="val -2379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2020/09</a:t>
            </a:r>
            <a:r>
              <a:rPr kumimoji="1" lang="ja-JP" altLang="en-US" sz="1200" dirty="0">
                <a:solidFill>
                  <a:schemeClr val="tx1"/>
                </a:solidFill>
                <a:latin typeface="Meiryo UI" panose="020B0604030504040204" pitchFamily="50" charset="-128"/>
                <a:ea typeface="Meiryo UI" panose="020B0604030504040204" pitchFamily="50" charset="-128"/>
              </a:rPr>
              <a:t>の取り込み時点のデータでは、</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疾患開始日がオプトアウト通知開始日以降となっているため、</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b="1" dirty="0">
                <a:solidFill>
                  <a:srgbClr val="FF0000"/>
                </a:solidFill>
                <a:latin typeface="Meiryo UI" panose="020B0604030504040204" pitchFamily="50" charset="-128"/>
                <a:ea typeface="Meiryo UI" panose="020B0604030504040204" pitchFamily="50" charset="-128"/>
              </a:rPr>
              <a:t>通知済み患者</a:t>
            </a:r>
            <a:r>
              <a:rPr lang="ja-JP" altLang="en-US" sz="1200" dirty="0">
                <a:solidFill>
                  <a:schemeClr val="tx1"/>
                </a:solidFill>
                <a:latin typeface="Meiryo UI" panose="020B0604030504040204" pitchFamily="50" charset="-128"/>
                <a:ea typeface="Meiryo UI" panose="020B0604030504040204" pitchFamily="50" charset="-128"/>
              </a:rPr>
              <a:t>と判定される。</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graphicFrame>
        <p:nvGraphicFramePr>
          <p:cNvPr id="49" name="表 48"/>
          <p:cNvGraphicFramePr>
            <a:graphicFrameLocks noGrp="1"/>
          </p:cNvGraphicFramePr>
          <p:nvPr>
            <p:extLst/>
          </p:nvPr>
        </p:nvGraphicFramePr>
        <p:xfrm>
          <a:off x="935082" y="1807480"/>
          <a:ext cx="5755020" cy="614708"/>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2619730150"/>
                    </a:ext>
                  </a:extLst>
                </a:gridCol>
                <a:gridCol w="736918">
                  <a:extLst>
                    <a:ext uri="{9D8B030D-6E8A-4147-A177-3AD203B41FA5}">
                      <a16:colId xmlns:a16="http://schemas.microsoft.com/office/drawing/2014/main" val="3304903252"/>
                    </a:ext>
                  </a:extLst>
                </a:gridCol>
                <a:gridCol w="1238568">
                  <a:extLst>
                    <a:ext uri="{9D8B030D-6E8A-4147-A177-3AD203B41FA5}">
                      <a16:colId xmlns:a16="http://schemas.microsoft.com/office/drawing/2014/main" val="2364852446"/>
                    </a:ext>
                  </a:extLst>
                </a:gridCol>
                <a:gridCol w="1038543">
                  <a:extLst>
                    <a:ext uri="{9D8B030D-6E8A-4147-A177-3AD203B41FA5}">
                      <a16:colId xmlns:a16="http://schemas.microsoft.com/office/drawing/2014/main" val="960148189"/>
                    </a:ext>
                  </a:extLst>
                </a:gridCol>
                <a:gridCol w="1038543">
                  <a:extLst>
                    <a:ext uri="{9D8B030D-6E8A-4147-A177-3AD203B41FA5}">
                      <a16:colId xmlns:a16="http://schemas.microsoft.com/office/drawing/2014/main" val="1296641219"/>
                    </a:ext>
                  </a:extLst>
                </a:gridCol>
                <a:gridCol w="827418">
                  <a:extLst>
                    <a:ext uri="{9D8B030D-6E8A-4147-A177-3AD203B41FA5}">
                      <a16:colId xmlns:a16="http://schemas.microsoft.com/office/drawing/2014/main" val="739497885"/>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2020/09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UID_300_01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2020/8/24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乳癌</a:t>
                      </a:r>
                    </a:p>
                  </a:txBody>
                  <a:tcPr/>
                </a:tc>
                <a:extLst>
                  <a:ext uri="{0D108BD9-81ED-4DB2-BD59-A6C34878D82A}">
                    <a16:rowId xmlns:a16="http://schemas.microsoft.com/office/drawing/2014/main" val="1248380757"/>
                  </a:ext>
                </a:extLst>
              </a:tr>
            </a:tbl>
          </a:graphicData>
        </a:graphic>
      </p:graphicFrame>
      <p:sp>
        <p:nvSpPr>
          <p:cNvPr id="50" name="正方形/長方形 49"/>
          <p:cNvSpPr/>
          <p:nvPr/>
        </p:nvSpPr>
        <p:spPr>
          <a:xfrm>
            <a:off x="4436753" y="5411824"/>
            <a:ext cx="1366282"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solidFill>
                <a:latin typeface="Meiryo UI" panose="020B0604030504040204" pitchFamily="50" charset="-128"/>
                <a:ea typeface="Meiryo UI" panose="020B0604030504040204" pitchFamily="50" charset="-128"/>
              </a:rPr>
              <a:t>2020/8/24</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51" name="正方形/長方形 50"/>
          <p:cNvSpPr/>
          <p:nvPr/>
        </p:nvSpPr>
        <p:spPr>
          <a:xfrm>
            <a:off x="4465602" y="5162488"/>
            <a:ext cx="1282205" cy="2548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latin typeface="Meiryo UI" panose="020B0604030504040204" pitchFamily="50" charset="-128"/>
                <a:ea typeface="Meiryo UI" panose="020B0604030504040204" pitchFamily="50" charset="-128"/>
              </a:rPr>
              <a:t>疾患開始日</a:t>
            </a:r>
          </a:p>
        </p:txBody>
      </p:sp>
      <p:sp>
        <p:nvSpPr>
          <p:cNvPr id="52" name="角丸四角形 51"/>
          <p:cNvSpPr/>
          <p:nvPr/>
        </p:nvSpPr>
        <p:spPr>
          <a:xfrm>
            <a:off x="3601632" y="5761777"/>
            <a:ext cx="1518262" cy="490928"/>
          </a:xfrm>
          <a:prstGeom prst="roundRect">
            <a:avLst/>
          </a:prstGeom>
          <a:solidFill>
            <a:schemeClr val="accent6">
              <a:lumMod val="40000"/>
              <a:lumOff val="60000"/>
              <a:alpha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3" name="直線コネクタ 52"/>
          <p:cNvCxnSpPr>
            <a:stCxn id="50" idx="2"/>
          </p:cNvCxnSpPr>
          <p:nvPr/>
        </p:nvCxnSpPr>
        <p:spPr>
          <a:xfrm>
            <a:off x="5119894" y="5666669"/>
            <a:ext cx="6242" cy="58603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4" name="線吹き出し 1 (枠付き) 53"/>
          <p:cNvSpPr/>
          <p:nvPr/>
        </p:nvSpPr>
        <p:spPr>
          <a:xfrm>
            <a:off x="5819176" y="4983109"/>
            <a:ext cx="3948277" cy="890653"/>
          </a:xfrm>
          <a:prstGeom prst="borderCallout1">
            <a:avLst>
              <a:gd name="adj1" fmla="val 47508"/>
              <a:gd name="adj2" fmla="val -260"/>
              <a:gd name="adj3" fmla="val 105101"/>
              <a:gd name="adj4" fmla="val -2883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2020/10</a:t>
            </a:r>
            <a:r>
              <a:rPr kumimoji="1" lang="ja-JP" altLang="en-US" sz="1200" dirty="0">
                <a:solidFill>
                  <a:schemeClr val="tx1"/>
                </a:solidFill>
                <a:latin typeface="Meiryo UI" panose="020B0604030504040204" pitchFamily="50" charset="-128"/>
                <a:ea typeface="Meiryo UI" panose="020B0604030504040204" pitchFamily="50" charset="-128"/>
              </a:rPr>
              <a:t>の取り込み時点のデータでは、</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疾患開始日がオプトアウト通知開始日</a:t>
            </a:r>
            <a:r>
              <a:rPr lang="ja-JP" altLang="en-US" sz="1200" dirty="0">
                <a:solidFill>
                  <a:schemeClr val="tx1"/>
                </a:solidFill>
                <a:latin typeface="Meiryo UI" panose="020B0604030504040204" pitchFamily="50" charset="-128"/>
                <a:ea typeface="Meiryo UI" panose="020B0604030504040204" pitchFamily="50" charset="-128"/>
              </a:rPr>
              <a:t>以降のデータがあるため</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b="1" dirty="0">
                <a:solidFill>
                  <a:srgbClr val="FF0000"/>
                </a:solidFill>
                <a:latin typeface="Meiryo UI" panose="020B0604030504040204" pitchFamily="50" charset="-128"/>
                <a:ea typeface="Meiryo UI" panose="020B0604030504040204" pitchFamily="50" charset="-128"/>
              </a:rPr>
              <a:t>通知済み患者のまま</a:t>
            </a:r>
            <a:r>
              <a:rPr lang="ja-JP" altLang="en-US" sz="1200" dirty="0">
                <a:solidFill>
                  <a:schemeClr val="tx1"/>
                </a:solidFill>
                <a:latin typeface="Meiryo UI" panose="020B0604030504040204" pitchFamily="50" charset="-128"/>
                <a:ea typeface="Meiryo UI" panose="020B0604030504040204" pitchFamily="50" charset="-128"/>
              </a:rPr>
              <a:t>と判定される。</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6" name="線吹き出し 1 (枠付き) 55"/>
          <p:cNvSpPr/>
          <p:nvPr/>
        </p:nvSpPr>
        <p:spPr>
          <a:xfrm>
            <a:off x="7172753" y="3948545"/>
            <a:ext cx="2143128" cy="499053"/>
          </a:xfrm>
          <a:prstGeom prst="borderCallout1">
            <a:avLst>
              <a:gd name="adj1" fmla="val 47508"/>
              <a:gd name="adj2" fmla="val -260"/>
              <a:gd name="adj3" fmla="val 106767"/>
              <a:gd name="adj4" fmla="val -2699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改修案では同一</a:t>
            </a:r>
            <a:r>
              <a:rPr kumimoji="1" lang="en-US" altLang="ja-JP" sz="1200" dirty="0">
                <a:solidFill>
                  <a:schemeClr val="tx1"/>
                </a:solidFill>
                <a:latin typeface="Meiryo UI" panose="020B0604030504040204" pitchFamily="50" charset="-128"/>
                <a:ea typeface="Meiryo UI" panose="020B0604030504040204" pitchFamily="50" charset="-128"/>
              </a:rPr>
              <a:t>UID</a:t>
            </a:r>
            <a:r>
              <a:rPr kumimoji="1" lang="ja-JP" altLang="en-US" sz="1200" dirty="0">
                <a:solidFill>
                  <a:schemeClr val="tx1"/>
                </a:solidFill>
                <a:latin typeface="Meiryo UI" panose="020B0604030504040204" pitchFamily="50" charset="-128"/>
                <a:ea typeface="Meiryo UI" panose="020B0604030504040204" pitchFamily="50" charset="-128"/>
              </a:rPr>
              <a:t>であっても</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削除されない</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4799712" y="2101539"/>
            <a:ext cx="1084253" cy="336343"/>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8" name="正方形/長方形 57"/>
          <p:cNvSpPr/>
          <p:nvPr/>
        </p:nvSpPr>
        <p:spPr>
          <a:xfrm>
            <a:off x="4799712" y="4287563"/>
            <a:ext cx="1084253" cy="6756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8744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実際に懸念事項で説明したような最新履歴において疾患開始日が遡った際に</a:t>
            </a: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過去の診断履歴が削除されてしまう可能性のある患者について、</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数名分サンプル調査として対象患者の経過記録などを参照し、原因調査を行った。</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その多くが、おそらく</a:t>
            </a:r>
            <a:r>
              <a:rPr lang="ja-JP" altLang="en-US" sz="1800" dirty="0">
                <a:solidFill>
                  <a:srgbClr val="FF0000"/>
                </a:solidFill>
                <a:latin typeface="Meiryo UI" panose="020B0604030504040204" pitchFamily="50" charset="-128"/>
                <a:ea typeface="Meiryo UI" panose="020B0604030504040204" pitchFamily="50" charset="-128"/>
              </a:rPr>
              <a:t>歯科レセプトは存在するが医科レセプトが存在しない</a:t>
            </a:r>
            <a:r>
              <a:rPr lang="ja-JP" altLang="en-US" sz="1800" dirty="0">
                <a:latin typeface="Meiryo UI" panose="020B0604030504040204" pitchFamily="50" charset="-128"/>
                <a:ea typeface="Meiryo UI" panose="020B0604030504040204" pitchFamily="50" charset="-128"/>
              </a:rPr>
              <a:t>患者ではないかと考えられた。</a:t>
            </a: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千年カルテシステムでは医科レセプトと</a:t>
            </a:r>
            <a:r>
              <a:rPr lang="en-US" altLang="ja-JP" sz="1800" dirty="0">
                <a:latin typeface="Meiryo UI" panose="020B0604030504040204" pitchFamily="50" charset="-128"/>
                <a:ea typeface="Meiryo UI" panose="020B0604030504040204" pitchFamily="50" charset="-128"/>
              </a:rPr>
              <a:t>DPC</a:t>
            </a:r>
            <a:r>
              <a:rPr lang="ja-JP" altLang="en-US" sz="1800" dirty="0">
                <a:latin typeface="Meiryo UI" panose="020B0604030504040204" pitchFamily="50" charset="-128"/>
                <a:ea typeface="Meiryo UI" panose="020B0604030504040204" pitchFamily="50" charset="-128"/>
              </a:rPr>
              <a:t>のみを取込対象としており、歯科レセプトは対象としていない。そのため</a:t>
            </a:r>
            <a:r>
              <a:rPr lang="en-US" altLang="ja-JP" sz="1800" dirty="0">
                <a:latin typeface="Meiryo UI" panose="020B0604030504040204" pitchFamily="50" charset="-128"/>
                <a:ea typeface="Meiryo UI" panose="020B0604030504040204" pitchFamily="50" charset="-128"/>
              </a:rPr>
              <a:t>MML</a:t>
            </a:r>
            <a:r>
              <a:rPr lang="ja-JP" altLang="en-US" sz="1800" dirty="0">
                <a:latin typeface="Meiryo UI" panose="020B0604030504040204" pitchFamily="50" charset="-128"/>
                <a:ea typeface="Meiryo UI" panose="020B0604030504040204" pitchFamily="50" charset="-128"/>
              </a:rPr>
              <a:t>の診断履歴でしか診療年月日を特定する手段がない状態になっていたと考えられる。</a:t>
            </a:r>
            <a:endParaRPr lang="en-US" altLang="ja-JP" sz="1800" dirty="0">
              <a:latin typeface="Meiryo UI" panose="020B0604030504040204" pitchFamily="50" charset="-128"/>
              <a:ea typeface="Meiryo UI" panose="020B0604030504040204" pitchFamily="50" charset="-128"/>
            </a:endParaRPr>
          </a:p>
        </p:txBody>
      </p:sp>
      <p:sp>
        <p:nvSpPr>
          <p:cNvPr id="29"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影響調査結果</a:t>
            </a:r>
          </a:p>
        </p:txBody>
      </p:sp>
      <p:graphicFrame>
        <p:nvGraphicFramePr>
          <p:cNvPr id="5" name="表 4">
            <a:extLst>
              <a:ext uri="{FF2B5EF4-FFF2-40B4-BE49-F238E27FC236}">
                <a16:creationId xmlns:a16="http://schemas.microsoft.com/office/drawing/2014/main" id="{0582ED1E-755A-49E4-9F55-4CEF85CA68DC}"/>
              </a:ext>
            </a:extLst>
          </p:cNvPr>
          <p:cNvGraphicFramePr>
            <a:graphicFrameLocks noGrp="1"/>
          </p:cNvGraphicFramePr>
          <p:nvPr>
            <p:extLst>
              <p:ext uri="{D42A27DB-BD31-4B8C-83A1-F6EECF244321}">
                <p14:modId xmlns:p14="http://schemas.microsoft.com/office/powerpoint/2010/main" val="1256804124"/>
              </p:ext>
            </p:extLst>
          </p:nvPr>
        </p:nvGraphicFramePr>
        <p:xfrm>
          <a:off x="935082" y="3395224"/>
          <a:ext cx="5755020" cy="614708"/>
        </p:xfrm>
        <a:graphic>
          <a:graphicData uri="http://schemas.openxmlformats.org/drawingml/2006/table">
            <a:tbl>
              <a:tblPr firstRow="1" bandRow="1">
                <a:tableStyleId>{5C22544A-7EE6-4342-B048-85BDC9FD1C3A}</a:tableStyleId>
              </a:tblPr>
              <a:tblGrid>
                <a:gridCol w="875030">
                  <a:extLst>
                    <a:ext uri="{9D8B030D-6E8A-4147-A177-3AD203B41FA5}">
                      <a16:colId xmlns:a16="http://schemas.microsoft.com/office/drawing/2014/main" val="2619730150"/>
                    </a:ext>
                  </a:extLst>
                </a:gridCol>
                <a:gridCol w="736918">
                  <a:extLst>
                    <a:ext uri="{9D8B030D-6E8A-4147-A177-3AD203B41FA5}">
                      <a16:colId xmlns:a16="http://schemas.microsoft.com/office/drawing/2014/main" val="3304903252"/>
                    </a:ext>
                  </a:extLst>
                </a:gridCol>
                <a:gridCol w="1238568">
                  <a:extLst>
                    <a:ext uri="{9D8B030D-6E8A-4147-A177-3AD203B41FA5}">
                      <a16:colId xmlns:a16="http://schemas.microsoft.com/office/drawing/2014/main" val="2364852446"/>
                    </a:ext>
                  </a:extLst>
                </a:gridCol>
                <a:gridCol w="1038543">
                  <a:extLst>
                    <a:ext uri="{9D8B030D-6E8A-4147-A177-3AD203B41FA5}">
                      <a16:colId xmlns:a16="http://schemas.microsoft.com/office/drawing/2014/main" val="960148189"/>
                    </a:ext>
                  </a:extLst>
                </a:gridCol>
                <a:gridCol w="1038543">
                  <a:extLst>
                    <a:ext uri="{9D8B030D-6E8A-4147-A177-3AD203B41FA5}">
                      <a16:colId xmlns:a16="http://schemas.microsoft.com/office/drawing/2014/main" val="1296641219"/>
                    </a:ext>
                  </a:extLst>
                </a:gridCol>
                <a:gridCol w="827418">
                  <a:extLst>
                    <a:ext uri="{9D8B030D-6E8A-4147-A177-3AD203B41FA5}">
                      <a16:colId xmlns:a16="http://schemas.microsoft.com/office/drawing/2014/main" val="739497885"/>
                    </a:ext>
                  </a:extLst>
                </a:gridCol>
              </a:tblGrid>
              <a:tr h="307354">
                <a:tc>
                  <a:txBody>
                    <a:bodyPr/>
                    <a:lstStyle/>
                    <a:p>
                      <a:r>
                        <a:rPr kumimoji="1" lang="ja-JP" altLang="en-US" sz="1200" dirty="0">
                          <a:latin typeface="Meiryo UI" panose="020B0604030504040204" pitchFamily="50" charset="-128"/>
                          <a:ea typeface="Meiryo UI" panose="020B0604030504040204" pitchFamily="50" charset="-128"/>
                        </a:rPr>
                        <a:t>取込年月</a:t>
                      </a:r>
                    </a:p>
                  </a:txBody>
                  <a:tcPr/>
                </a:tc>
                <a:tc>
                  <a:txBody>
                    <a:bodyPr/>
                    <a:lstStyle/>
                    <a:p>
                      <a:r>
                        <a:rPr kumimoji="1" lang="ja-JP" altLang="en-US" sz="1200" dirty="0">
                          <a:latin typeface="Meiryo UI" panose="020B0604030504040204" pitchFamily="50" charset="-128"/>
                          <a:ea typeface="Meiryo UI" panose="020B0604030504040204" pitchFamily="50" charset="-128"/>
                        </a:rPr>
                        <a:t>患者</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文書ユニーク</a:t>
                      </a:r>
                      <a:r>
                        <a:rPr kumimoji="1" lang="en-US" altLang="ja-JP" sz="1200" dirty="0">
                          <a:latin typeface="Meiryo UI" panose="020B0604030504040204" pitchFamily="50" charset="-128"/>
                          <a:ea typeface="Meiryo UI" panose="020B0604030504040204" pitchFamily="50" charset="-128"/>
                        </a:rPr>
                        <a:t>ID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診療年月日</a:t>
                      </a:r>
                    </a:p>
                  </a:txBody>
                  <a:tcPr/>
                </a:tc>
                <a:tc>
                  <a:txBody>
                    <a:bodyPr/>
                    <a:lstStyle/>
                    <a:p>
                      <a:r>
                        <a:rPr kumimoji="1" lang="ja-JP" altLang="en-US" sz="1200" dirty="0">
                          <a:latin typeface="Meiryo UI" panose="020B0604030504040204" pitchFamily="50" charset="-128"/>
                          <a:ea typeface="Meiryo UI" panose="020B0604030504040204" pitchFamily="50" charset="-128"/>
                        </a:rPr>
                        <a:t>疾患開始日</a:t>
                      </a:r>
                    </a:p>
                  </a:txBody>
                  <a:tcPr/>
                </a:tc>
                <a:tc>
                  <a:txBody>
                    <a:bodyPr/>
                    <a:lstStyle/>
                    <a:p>
                      <a:r>
                        <a:rPr kumimoji="1" lang="ja-JP" altLang="en-US" sz="1200" dirty="0">
                          <a:latin typeface="Meiryo UI" panose="020B0604030504040204" pitchFamily="50" charset="-128"/>
                          <a:ea typeface="Meiryo UI" panose="020B0604030504040204" pitchFamily="50" charset="-128"/>
                        </a:rPr>
                        <a:t>病名</a:t>
                      </a:r>
                    </a:p>
                  </a:txBody>
                  <a:tcPr/>
                </a:tc>
                <a:extLst>
                  <a:ext uri="{0D108BD9-81ED-4DB2-BD59-A6C34878D82A}">
                    <a16:rowId xmlns:a16="http://schemas.microsoft.com/office/drawing/2014/main" val="1002765430"/>
                  </a:ext>
                </a:extLst>
              </a:tr>
              <a:tr h="307354">
                <a:tc>
                  <a:txBody>
                    <a:bodyPr/>
                    <a:lstStyle/>
                    <a:p>
                      <a:r>
                        <a:rPr kumimoji="1" lang="en-US" altLang="ja-JP" sz="1200" dirty="0">
                          <a:latin typeface="Meiryo UI" panose="020B0604030504040204" pitchFamily="50" charset="-128"/>
                          <a:ea typeface="Meiryo UI" panose="020B0604030504040204" pitchFamily="50" charset="-128"/>
                        </a:rPr>
                        <a:t>2020/10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UID_200_01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2020/9/1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a:solidFill>
                            <a:srgbClr val="FF0000"/>
                          </a:solidFill>
                          <a:latin typeface="Meiryo UI" panose="020B0604030504040204" pitchFamily="50" charset="-128"/>
                          <a:ea typeface="Meiryo UI" panose="020B0604030504040204" pitchFamily="50" charset="-128"/>
                        </a:rPr>
                        <a:t>歯周病</a:t>
                      </a:r>
                    </a:p>
                  </a:txBody>
                  <a:tcPr/>
                </a:tc>
                <a:extLst>
                  <a:ext uri="{0D108BD9-81ED-4DB2-BD59-A6C34878D82A}">
                    <a16:rowId xmlns:a16="http://schemas.microsoft.com/office/drawing/2014/main" val="1248380757"/>
                  </a:ext>
                </a:extLst>
              </a:tr>
            </a:tbl>
          </a:graphicData>
        </a:graphic>
      </p:graphicFrame>
      <p:sp>
        <p:nvSpPr>
          <p:cNvPr id="6" name="正方形/長方形 5">
            <a:extLst>
              <a:ext uri="{FF2B5EF4-FFF2-40B4-BE49-F238E27FC236}">
                <a16:creationId xmlns:a16="http://schemas.microsoft.com/office/drawing/2014/main" id="{06CA0E90-DFE5-4EDD-9D17-449A389A4C23}"/>
              </a:ext>
            </a:extLst>
          </p:cNvPr>
          <p:cNvSpPr/>
          <p:nvPr/>
        </p:nvSpPr>
        <p:spPr>
          <a:xfrm>
            <a:off x="617578" y="2978665"/>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診断履歴レコード</a:t>
            </a:r>
            <a:r>
              <a:rPr lang="en-US" altLang="ja-JP" sz="1200" dirty="0">
                <a:solidFill>
                  <a:schemeClr val="tx1"/>
                </a:solidFill>
                <a:latin typeface="Meiryo UI" panose="020B0604030504040204" pitchFamily="50" charset="-128"/>
                <a:ea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8" name="線吹き出し 1 (枠付き) 53">
            <a:extLst>
              <a:ext uri="{FF2B5EF4-FFF2-40B4-BE49-F238E27FC236}">
                <a16:creationId xmlns:a16="http://schemas.microsoft.com/office/drawing/2014/main" id="{08C1C675-5BE0-43DD-9CC5-6893D011B687}"/>
              </a:ext>
            </a:extLst>
          </p:cNvPr>
          <p:cNvSpPr/>
          <p:nvPr/>
        </p:nvSpPr>
        <p:spPr>
          <a:xfrm>
            <a:off x="3493988" y="4141162"/>
            <a:ext cx="4744321" cy="890653"/>
          </a:xfrm>
          <a:prstGeom prst="borderCallout1">
            <a:avLst>
              <a:gd name="adj1" fmla="val 47508"/>
              <a:gd name="adj2" fmla="val -260"/>
              <a:gd name="adj3" fmla="val -15165"/>
              <a:gd name="adj4" fmla="val -1912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DPC</a:t>
            </a:r>
            <a:r>
              <a:rPr kumimoji="1" lang="ja-JP" altLang="en-US" sz="1200" dirty="0">
                <a:solidFill>
                  <a:schemeClr val="tx1"/>
                </a:solidFill>
                <a:latin typeface="Meiryo UI" panose="020B0604030504040204" pitchFamily="50" charset="-128"/>
                <a:ea typeface="Meiryo UI" panose="020B0604030504040204" pitchFamily="50" charset="-128"/>
              </a:rPr>
              <a:t>およびレセプトに対象患者のレコードが存在しなかったが、</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経過記録上は歯科医師による診断内容が記載されており、</a:t>
            </a:r>
            <a:endParaRPr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病名とも一致したことより、歯科レセプトのみ登録されていると考えられる。</a:t>
            </a:r>
          </a:p>
        </p:txBody>
      </p:sp>
    </p:spTree>
    <p:extLst>
      <p:ext uri="{BB962C8B-B14F-4D97-AF65-F5344CB8AC3E}">
        <p14:creationId xmlns:p14="http://schemas.microsoft.com/office/powerpoint/2010/main" val="333182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ja-JP" altLang="en-US" dirty="0">
              <a:latin typeface="Meiryo UI" panose="020B0604030504040204" pitchFamily="50" charset="-128"/>
              <a:ea typeface="Meiryo UI" panose="020B0604030504040204" pitchFamily="50" charset="-128"/>
            </a:endParaRPr>
          </a:p>
        </p:txBody>
      </p:sp>
      <p:sp>
        <p:nvSpPr>
          <p:cNvPr id="9" name="テキスト プレースホルダー 1"/>
          <p:cNvSpPr txBox="1">
            <a:spLocks/>
          </p:cNvSpPr>
          <p:nvPr/>
        </p:nvSpPr>
        <p:spPr>
          <a:xfrm>
            <a:off x="403414" y="589632"/>
            <a:ext cx="9239633" cy="1113908"/>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本日の説明より合意させていただきたい事項は、以下の通りです。</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主旨</a:t>
            </a:r>
            <a:r>
              <a:rPr lang="en-US" altLang="ja-JP" sz="1800" dirty="0">
                <a:latin typeface="Meiryo UI" panose="020B0604030504040204" pitchFamily="50" charset="-128"/>
                <a:ea typeface="Meiryo UI" panose="020B0604030504040204" pitchFamily="50" charset="-128"/>
              </a:rPr>
              <a:t>】</a:t>
            </a:r>
          </a:p>
          <a:p>
            <a:pPr lvl="1"/>
            <a:r>
              <a:rPr lang="ja-JP" altLang="en-US" sz="1800" dirty="0">
                <a:latin typeface="Meiryo UI" panose="020B0604030504040204" pitchFamily="50" charset="-128"/>
                <a:ea typeface="Meiryo UI" panose="020B0604030504040204" pitchFamily="50" charset="-128"/>
              </a:rPr>
              <a:t>診断履歴モジュールの</a:t>
            </a:r>
            <a:r>
              <a:rPr lang="en-US" altLang="ja-JP" sz="1800" dirty="0">
                <a:latin typeface="Meiryo UI" panose="020B0604030504040204" pitchFamily="50" charset="-128"/>
                <a:ea typeface="Meiryo UI" panose="020B0604030504040204" pitchFamily="50" charset="-128"/>
              </a:rPr>
              <a:t>UID</a:t>
            </a:r>
            <a:r>
              <a:rPr lang="ja-JP" altLang="en-US" sz="1800" dirty="0">
                <a:latin typeface="Meiryo UI" panose="020B0604030504040204" pitchFamily="50" charset="-128"/>
                <a:ea typeface="Meiryo UI" panose="020B0604030504040204" pitchFamily="50" charset="-128"/>
              </a:rPr>
              <a:t>重複レコードを取り込む際、現行では最新以外の過去履歴を</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削除する仕様となっているが、過去履歴も残す仕様とさせていただきたい。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現行での問題点</a:t>
            </a:r>
            <a:r>
              <a:rPr lang="en-US" altLang="ja-JP" sz="1800" dirty="0">
                <a:latin typeface="Meiryo UI" panose="020B0604030504040204" pitchFamily="50" charset="-128"/>
                <a:ea typeface="Meiryo UI" panose="020B0604030504040204" pitchFamily="50" charset="-128"/>
              </a:rPr>
              <a:t>】</a:t>
            </a:r>
          </a:p>
          <a:p>
            <a:pPr lvl="1"/>
            <a:r>
              <a:rPr lang="ja-JP" altLang="en-US" sz="1800" dirty="0">
                <a:latin typeface="Meiryo UI" panose="020B0604030504040204" pitchFamily="50" charset="-128"/>
                <a:ea typeface="Meiryo UI" panose="020B0604030504040204" pitchFamily="50" charset="-128"/>
              </a:rPr>
              <a:t>診断履歴モジュールの</a:t>
            </a:r>
            <a:r>
              <a:rPr lang="en-US" altLang="ja-JP" sz="1800" dirty="0">
                <a:latin typeface="Meiryo UI" panose="020B0604030504040204" pitchFamily="50" charset="-128"/>
                <a:ea typeface="Meiryo UI" panose="020B0604030504040204" pitchFamily="50" charset="-128"/>
              </a:rPr>
              <a:t>UID</a:t>
            </a:r>
            <a:r>
              <a:rPr lang="ja-JP" altLang="en-US" sz="1800" dirty="0">
                <a:latin typeface="Meiryo UI" panose="020B0604030504040204" pitchFamily="50" charset="-128"/>
                <a:ea typeface="Meiryo UI" panose="020B0604030504040204" pitchFamily="50" charset="-128"/>
              </a:rPr>
              <a:t>重複レコードを受領した場合、施設別の</a:t>
            </a:r>
            <a:r>
              <a:rPr lang="en-US" altLang="ja-JP" sz="1800" dirty="0">
                <a:latin typeface="Meiryo UI" panose="020B0604030504040204" pitchFamily="50" charset="-128"/>
                <a:ea typeface="Meiryo UI" panose="020B0604030504040204" pitchFamily="50" charset="-128"/>
              </a:rPr>
              <a:t>UID</a:t>
            </a:r>
            <a:r>
              <a:rPr lang="ja-JP" altLang="en-US" sz="1800" dirty="0">
                <a:latin typeface="Meiryo UI" panose="020B0604030504040204" pitchFamily="50" charset="-128"/>
                <a:ea typeface="Meiryo UI" panose="020B0604030504040204" pitchFamily="50" charset="-128"/>
              </a:rPr>
              <a:t>の設定方法</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（特に患者ごとに</a:t>
            </a:r>
            <a:r>
              <a:rPr lang="en-US" altLang="ja-JP" sz="1800" dirty="0">
                <a:latin typeface="Meiryo UI" panose="020B0604030504040204" pitchFamily="50" charset="-128"/>
                <a:ea typeface="Meiryo UI" panose="020B0604030504040204" pitchFamily="50" charset="-128"/>
              </a:rPr>
              <a:t>UID</a:t>
            </a:r>
            <a:r>
              <a:rPr lang="ja-JP" altLang="en-US" sz="1800" dirty="0" err="1">
                <a:latin typeface="Meiryo UI" panose="020B0604030504040204" pitchFamily="50" charset="-128"/>
                <a:ea typeface="Meiryo UI" panose="020B0604030504040204" pitchFamily="50" charset="-128"/>
              </a:rPr>
              <a:t>が採</a:t>
            </a:r>
            <a:r>
              <a:rPr lang="ja-JP" altLang="en-US" sz="1800" dirty="0">
                <a:latin typeface="Meiryo UI" panose="020B0604030504040204" pitchFamily="50" charset="-128"/>
                <a:ea typeface="Meiryo UI" panose="020B0604030504040204" pitchFamily="50" charset="-128"/>
              </a:rPr>
              <a:t>番された場合）によっては、過去の診断履歴情報が</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削除されてしまうケースが存在する。</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懸念事項</a:t>
            </a:r>
            <a:r>
              <a:rPr lang="en-US" altLang="ja-JP" sz="1800" dirty="0">
                <a:latin typeface="Meiryo UI" panose="020B0604030504040204" pitchFamily="50" charset="-128"/>
                <a:ea typeface="Meiryo UI" panose="020B0604030504040204" pitchFamily="50" charset="-128"/>
              </a:rPr>
              <a:t>】</a:t>
            </a:r>
          </a:p>
          <a:p>
            <a:pPr lvl="1"/>
            <a:r>
              <a:rPr lang="ja-JP" altLang="en-US" sz="1800" dirty="0">
                <a:latin typeface="Meiryo UI" panose="020B0604030504040204" pitchFamily="50" charset="-128"/>
                <a:ea typeface="Meiryo UI" panose="020B0604030504040204" pitchFamily="50" charset="-128"/>
              </a:rPr>
              <a:t>受領したデータの状況によっては、特定の患者が旧仕様では未通知患者と判定されていたが、</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改修により通知済み患者と判定されることとなる。</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ただし実際はオプトアウト通知後に診断を受けている可能性が高く、通知済み患者として</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　 判定することが適切であると考えられるが、診療開始日以外で判定できないケースがあり、</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　 判断に苦慮している。</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p:txBody>
      </p:sp>
      <p:sp>
        <p:nvSpPr>
          <p:cNvPr id="29"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黒田先生と合意させていただきたい事項</a:t>
            </a:r>
          </a:p>
        </p:txBody>
      </p:sp>
    </p:spTree>
    <p:extLst>
      <p:ext uri="{BB962C8B-B14F-4D97-AF65-F5344CB8AC3E}">
        <p14:creationId xmlns:p14="http://schemas.microsoft.com/office/powerpoint/2010/main" val="1052796762"/>
      </p:ext>
    </p:extLst>
  </p:cSld>
  <p:clrMapOvr>
    <a:masterClrMapping/>
  </p:clrMapOvr>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修正中】当社取り組み紹介資料_v2.potx" id="{B45B0F46-9905-4D6C-BAF4-F166BC766D6D}" vid="{90553A00-FBE1-436B-BE70-84E11C11A11A}"/>
    </a:ext>
  </a:extLst>
</a:theme>
</file>

<file path=ppt/theme/theme2.xml><?xml version="1.0" encoding="utf-8"?>
<a:theme xmlns:a="http://schemas.openxmlformats.org/drawingml/2006/main" name="1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3.xml><?xml version="1.0" encoding="utf-8"?>
<a:theme xmlns:a="http://schemas.openxmlformats.org/drawingml/2006/main" name="2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【修正中】当社取り組み紹介資料_v2</Template>
  <TotalTime>43764</TotalTime>
  <Words>2582</Words>
  <Application>Microsoft Office PowerPoint</Application>
  <PresentationFormat>A4 210 x 297 mm</PresentationFormat>
  <Paragraphs>575</Paragraphs>
  <Slides>12</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3</vt:i4>
      </vt:variant>
      <vt:variant>
        <vt:lpstr>スライド タイトル</vt:lpstr>
      </vt:variant>
      <vt:variant>
        <vt:i4>12</vt:i4>
      </vt:variant>
    </vt:vector>
  </HeadingPairs>
  <TitlesOfParts>
    <vt:vector size="27" baseType="lpstr">
      <vt:lpstr>HGPGothicE</vt:lpstr>
      <vt:lpstr>HGPGothicE</vt:lpstr>
      <vt:lpstr>HGP創英角ｺﾞｼｯｸUB</vt:lpstr>
      <vt:lpstr>Meiryo UI</vt:lpstr>
      <vt:lpstr>MS PGothic</vt:lpstr>
      <vt:lpstr>メイリオ</vt:lpstr>
      <vt:lpstr>Yu Gothic</vt:lpstr>
      <vt:lpstr>Yu Gothic</vt:lpstr>
      <vt:lpstr>Arial</vt:lpstr>
      <vt:lpstr>Century Gothic</vt:lpstr>
      <vt:lpstr>Segoe UI</vt:lpstr>
      <vt:lpstr>Wingdings</vt:lpstr>
      <vt:lpstr>プレゼンテーションテンプレート2017</vt:lpstr>
      <vt:lpstr>1_プレゼンテーションテンプレート2017</vt:lpstr>
      <vt:lpstr>2_プレゼンテーションテンプレート2017</vt:lpstr>
      <vt:lpstr>PowerPoint プレゼンテーション</vt:lpstr>
      <vt:lpstr>アジェンダ</vt:lpstr>
      <vt:lpstr>MMLファイルの同一UIDのデータ取込仕様</vt:lpstr>
      <vt:lpstr>医療機関ごとのUIDの採番パターン</vt:lpstr>
      <vt:lpstr>現行仕様での問題点と改修案</vt:lpstr>
      <vt:lpstr>改修案を適用した際の懸念事項（1/2）</vt:lpstr>
      <vt:lpstr>改修案を適用した際の懸念事項（2/2）</vt:lpstr>
      <vt:lpstr>影響調査結果</vt:lpstr>
      <vt:lpstr>黒田先生と合意させていただきたい事項</vt:lpstr>
      <vt:lpstr>【参考】本番環境データ影響調査結果_患者別</vt:lpstr>
      <vt:lpstr>【参考】本番環境データ影響調査結果_施設別</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関根　志光</dc:creator>
  <cp:lastModifiedBy>ITTO PC</cp:lastModifiedBy>
  <cp:revision>2280</cp:revision>
  <cp:lastPrinted>2016-10-11T04:40:04Z</cp:lastPrinted>
  <dcterms:created xsi:type="dcterms:W3CDTF">2018-06-16T03:16:55Z</dcterms:created>
  <dcterms:modified xsi:type="dcterms:W3CDTF">2023-09-27T00:34:43Z</dcterms:modified>
  <cp:version>1.4</cp:version>
</cp:coreProperties>
</file>