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7" r:id="rId3"/>
    <p:sldMasterId id="2147483671" r:id="rId4"/>
    <p:sldMasterId id="2147483675" r:id="rId5"/>
  </p:sldMasterIdLst>
  <p:notesMasterIdLst>
    <p:notesMasterId r:id="rId39"/>
  </p:notesMasterIdLst>
  <p:sldIdLst>
    <p:sldId id="267" r:id="rId6"/>
    <p:sldId id="341" r:id="rId7"/>
    <p:sldId id="353" r:id="rId8"/>
    <p:sldId id="356" r:id="rId9"/>
    <p:sldId id="354" r:id="rId10"/>
    <p:sldId id="357" r:id="rId11"/>
    <p:sldId id="361" r:id="rId12"/>
    <p:sldId id="359" r:id="rId13"/>
    <p:sldId id="360" r:id="rId14"/>
    <p:sldId id="362" r:id="rId15"/>
    <p:sldId id="363" r:id="rId16"/>
    <p:sldId id="364" r:id="rId17"/>
    <p:sldId id="368" r:id="rId18"/>
    <p:sldId id="366" r:id="rId19"/>
    <p:sldId id="367" r:id="rId20"/>
    <p:sldId id="369" r:id="rId21"/>
    <p:sldId id="370" r:id="rId22"/>
    <p:sldId id="371" r:id="rId23"/>
    <p:sldId id="372" r:id="rId24"/>
    <p:sldId id="373" r:id="rId25"/>
    <p:sldId id="374" r:id="rId26"/>
    <p:sldId id="375" r:id="rId27"/>
    <p:sldId id="376" r:id="rId28"/>
    <p:sldId id="377" r:id="rId29"/>
    <p:sldId id="379" r:id="rId30"/>
    <p:sldId id="380" r:id="rId31"/>
    <p:sldId id="381" r:id="rId32"/>
    <p:sldId id="382" r:id="rId33"/>
    <p:sldId id="384" r:id="rId34"/>
    <p:sldId id="383" r:id="rId35"/>
    <p:sldId id="385" r:id="rId36"/>
    <p:sldId id="386" r:id="rId37"/>
    <p:sldId id="280"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6391" autoAdjust="0"/>
  </p:normalViewPr>
  <p:slideViewPr>
    <p:cSldViewPr snapToGrid="0">
      <p:cViewPr varScale="1">
        <p:scale>
          <a:sx n="120" d="100"/>
          <a:sy n="120" d="100"/>
        </p:scale>
        <p:origin x="2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1CDAB-6CB3-4CEA-986C-48D9F36D6F9C}" type="datetimeFigureOut">
              <a:rPr kumimoji="1" lang="ja-JP" altLang="en-US" smtClean="0"/>
              <a:t>2024/3/15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987D9-4ABD-4BCA-9B6D-4E3B9CEE792F}" type="slidenum">
              <a:rPr kumimoji="1" lang="ja-JP" altLang="en-US" smtClean="0"/>
              <a:t>‹#›</a:t>
            </a:fld>
            <a:endParaRPr kumimoji="1" lang="ja-JP" altLang="en-US"/>
          </a:p>
        </p:txBody>
      </p:sp>
    </p:spTree>
    <p:extLst>
      <p:ext uri="{BB962C8B-B14F-4D97-AF65-F5344CB8AC3E}">
        <p14:creationId xmlns:p14="http://schemas.microsoft.com/office/powerpoint/2010/main" val="3184438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CF987D9-4ABD-4BCA-9B6D-4E3B9CEE792F}" type="slidenum">
              <a:rPr kumimoji="1" lang="ja-JP" altLang="en-US" smtClean="0"/>
              <a:t>1</a:t>
            </a:fld>
            <a:endParaRPr kumimoji="1" lang="ja-JP" altLang="en-US"/>
          </a:p>
        </p:txBody>
      </p:sp>
    </p:spTree>
    <p:extLst>
      <p:ext uri="{BB962C8B-B14F-4D97-AF65-F5344CB8AC3E}">
        <p14:creationId xmlns:p14="http://schemas.microsoft.com/office/powerpoint/2010/main" val="264122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B">
    <p:spTree>
      <p:nvGrpSpPr>
        <p:cNvPr id="1" name=""/>
        <p:cNvGrpSpPr/>
        <p:nvPr/>
      </p:nvGrpSpPr>
      <p:grpSpPr>
        <a:xfrm>
          <a:off x="0" y="0"/>
          <a:ext cx="0" cy="0"/>
          <a:chOff x="0" y="0"/>
          <a:chExt cx="0" cy="0"/>
        </a:xfrm>
      </p:grpSpPr>
      <p:sp>
        <p:nvSpPr>
          <p:cNvPr id="17" name="正方形/長方形 16"/>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pic>
        <p:nvPicPr>
          <p:cNvPr id="10" name="図 9">
            <a:extLst>
              <a:ext uri="{FF2B5EF4-FFF2-40B4-BE49-F238E27FC236}">
                <a16:creationId xmlns:a16="http://schemas.microsoft.com/office/drawing/2014/main" id="{4611DE41-3F6F-044D-8535-2B53BB9D23E0}"/>
              </a:ext>
            </a:extLst>
          </p:cNvPr>
          <p:cNvPicPr>
            <a:picLocks noChangeAspect="1"/>
          </p:cNvPicPr>
          <p:nvPr/>
        </p:nvPicPr>
        <p:blipFill>
          <a:blip r:embed="rId3"/>
          <a:stretch>
            <a:fillRect/>
          </a:stretch>
        </p:blipFill>
        <p:spPr>
          <a:xfrm>
            <a:off x="9302144" y="254820"/>
            <a:ext cx="2635200" cy="902800"/>
          </a:xfrm>
          <a:prstGeom prst="rect">
            <a:avLst/>
          </a:prstGeom>
        </p:spPr>
      </p:pic>
      <p:sp>
        <p:nvSpPr>
          <p:cNvPr id="11"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z="2400" b="1" spc="0" dirty="0">
                <a:solidFill>
                  <a:srgbClr val="FFFFFF"/>
                </a:solidFill>
                <a:latin typeface="Meiryo UI" panose="020B0604030504040204" pitchFamily="50" charset="-128"/>
                <a:ea typeface="Meiryo UI" panose="020B0604030504040204" pitchFamily="50" charset="-128"/>
              </a:defRPr>
            </a:lvl1pPr>
          </a:lstStyle>
          <a:p>
            <a:pPr marL="0" lvl="0" indent="0" fontAlgn="ctr">
              <a:spcBef>
                <a:spcPts val="0"/>
              </a:spcBef>
              <a:buFont typeface="Arial" pitchFamily="34" charset="0"/>
              <a:buNone/>
            </a:pPr>
            <a:r>
              <a:rPr kumimoji="1" lang="ja-JP" altLang="en-US" dirty="0"/>
              <a:t>［</a:t>
            </a:r>
            <a:r>
              <a:rPr kumimoji="1" lang="ja-JP" altLang="en-US" dirty="0" smtClean="0"/>
              <a:t>タイトル］</a:t>
            </a:r>
            <a:endParaRPr kumimoji="1" lang="ja-JP" altLang="en-US" dirty="0"/>
          </a:p>
        </p:txBody>
      </p:sp>
      <p:sp>
        <p:nvSpPr>
          <p:cNvPr id="14" name="TextBox 12"/>
          <p:cNvSpPr txBox="1"/>
          <p:nvPr/>
        </p:nvSpPr>
        <p:spPr>
          <a:xfrm>
            <a:off x="10248901" y="6707601"/>
            <a:ext cx="1895940"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j-ea"/>
                <a:ea typeface="+mj-ea"/>
                <a:cs typeface="Meiryo UI" pitchFamily="50" charset="-128"/>
              </a:rPr>
              <a:t>© </a:t>
            </a:r>
            <a:r>
              <a:rPr kumimoji="0" lang="en-US" altLang="ja-JP" sz="800" b="0" i="0" dirty="0" smtClean="0">
                <a:solidFill>
                  <a:srgbClr val="FFFFFF"/>
                </a:solidFill>
                <a:latin typeface="+mj-ea"/>
                <a:ea typeface="+mj-ea"/>
                <a:cs typeface="Meiryo UI" pitchFamily="50" charset="-128"/>
              </a:rPr>
              <a:t>2021 </a:t>
            </a:r>
            <a:r>
              <a:rPr kumimoji="0" lang="en-US" altLang="ja-JP" sz="800" b="0" i="0" dirty="0">
                <a:solidFill>
                  <a:srgbClr val="FFFFFF"/>
                </a:solidFill>
                <a:latin typeface="+mj-ea"/>
                <a:ea typeface="+mj-ea"/>
                <a:cs typeface="Meiryo UI" pitchFamily="50" charset="-128"/>
              </a:rPr>
              <a:t>NTT DATA Corporation</a:t>
            </a:r>
          </a:p>
        </p:txBody>
      </p:sp>
    </p:spTree>
    <p:extLst>
      <p:ext uri="{BB962C8B-B14F-4D97-AF65-F5344CB8AC3E}">
        <p14:creationId xmlns:p14="http://schemas.microsoft.com/office/powerpoint/2010/main" val="13510455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コンテンツB">
    <p:spTree>
      <p:nvGrpSpPr>
        <p:cNvPr id="1" name=""/>
        <p:cNvGrpSpPr/>
        <p:nvPr/>
      </p:nvGrpSpPr>
      <p:grpSpPr>
        <a:xfrm>
          <a:off x="0" y="0"/>
          <a:ext cx="0" cy="0"/>
          <a:chOff x="0" y="0"/>
          <a:chExt cx="0" cy="0"/>
        </a:xfrm>
      </p:grpSpPr>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accent2"/>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41675442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コンテンツC">
    <p:bg>
      <p:bgPr>
        <a:gradFill>
          <a:gsLst>
            <a:gs pos="0">
              <a:srgbClr val="616161"/>
            </a:gs>
            <a:gs pos="50000">
              <a:srgbClr val="494949"/>
            </a:gs>
            <a:gs pos="100000">
              <a:srgbClr val="323232"/>
            </a:gs>
          </a:gsLst>
          <a:path path="circle">
            <a:fillToRect l="100000" t="100000"/>
          </a:path>
        </a:gradFill>
        <a:effectLst/>
      </p:bgPr>
    </p:bg>
    <p:spTree>
      <p:nvGrpSpPr>
        <p:cNvPr id="1" name=""/>
        <p:cNvGrpSpPr/>
        <p:nvPr/>
      </p:nvGrpSpPr>
      <p:grpSpPr>
        <a:xfrm>
          <a:off x="0" y="0"/>
          <a:ext cx="0" cy="0"/>
          <a:chOff x="0" y="0"/>
          <a:chExt cx="0" cy="0"/>
        </a:xfrm>
      </p:grpSpPr>
      <p:sp>
        <p:nvSpPr>
          <p:cNvPr id="10"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4"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15"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
        <p:nvSpPr>
          <p:cNvPr id="16"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solidFill>
                  <a:schemeClr val="bg1"/>
                </a:solidFill>
                <a:latin typeface="Meiryo UI" panose="020B0604030504040204" pitchFamily="50" charset="-128"/>
                <a:ea typeface="Meiryo UI" panose="020B0604030504040204" pitchFamily="50" charset="-128"/>
              </a:defRPr>
            </a:lvl1pPr>
            <a:lvl2pPr>
              <a:defRPr sz="2000">
                <a:solidFill>
                  <a:schemeClr val="bg1"/>
                </a:solidFill>
                <a:latin typeface="Meiryo UI" panose="020B0604030504040204" pitchFamily="50" charset="-128"/>
                <a:ea typeface="Meiryo UI" panose="020B0604030504040204" pitchFamily="50" charset="-128"/>
              </a:defRPr>
            </a:lvl2pPr>
            <a:lvl3pPr>
              <a:defRPr sz="2000">
                <a:solidFill>
                  <a:schemeClr val="bg1"/>
                </a:solidFill>
                <a:latin typeface="Meiryo UI" panose="020B0604030504040204" pitchFamily="50" charset="-128"/>
                <a:ea typeface="Meiryo UI" panose="020B0604030504040204" pitchFamily="50" charset="-128"/>
              </a:defRPr>
            </a:lvl3pPr>
            <a:lvl4pPr>
              <a:defRPr sz="2000">
                <a:solidFill>
                  <a:schemeClr val="bg1"/>
                </a:solidFill>
                <a:latin typeface="Meiryo UI" panose="020B0604030504040204" pitchFamily="50" charset="-128"/>
                <a:ea typeface="Meiryo UI" panose="020B0604030504040204" pitchFamily="50" charset="-128"/>
              </a:defRPr>
            </a:lvl4pPr>
            <a:lvl5pPr>
              <a:defRPr sz="2000">
                <a:solidFill>
                  <a:schemeClr val="bg1"/>
                </a:solidFill>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393503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裏表紙A">
    <p:bg>
      <p:bgRef idx="1001">
        <a:schemeClr val="bg1"/>
      </p:bgRef>
    </p:bg>
    <p:spTree>
      <p:nvGrpSpPr>
        <p:cNvPr id="1" name=""/>
        <p:cNvGrpSpPr/>
        <p:nvPr/>
      </p:nvGrpSpPr>
      <p:grpSpPr>
        <a:xfrm>
          <a:off x="0" y="0"/>
          <a:ext cx="0" cy="0"/>
          <a:chOff x="0" y="0"/>
          <a:chExt cx="0" cy="0"/>
        </a:xfrm>
      </p:grpSpPr>
      <p:sp>
        <p:nvSpPr>
          <p:cNvPr id="8" name="TextBox 12"/>
          <p:cNvSpPr txBox="1"/>
          <p:nvPr/>
        </p:nvSpPr>
        <p:spPr>
          <a:xfrm>
            <a:off x="10058400" y="6580944"/>
            <a:ext cx="196679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tx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NTT DATA Corporation</a:t>
            </a:r>
          </a:p>
        </p:txBody>
      </p:sp>
      <p:pic>
        <p:nvPicPr>
          <p:cNvPr id="9" name="図 8">
            <a:extLst>
              <a:ext uri="{FF2B5EF4-FFF2-40B4-BE49-F238E27FC236}">
                <a16:creationId xmlns:a16="http://schemas.microsoft.com/office/drawing/2014/main" id="{17310CC0-8B36-8146-A6F6-1F194745B7A2}"/>
              </a:ext>
            </a:extLst>
          </p:cNvPr>
          <p:cNvPicPr>
            <a:picLocks noChangeAspect="1"/>
          </p:cNvPicPr>
          <p:nvPr/>
        </p:nvPicPr>
        <p:blipFill>
          <a:blip r:embed="rId2"/>
          <a:stretch>
            <a:fillRect/>
          </a:stretch>
        </p:blipFill>
        <p:spPr>
          <a:xfrm>
            <a:off x="4026850" y="2714625"/>
            <a:ext cx="4125600" cy="1413400"/>
          </a:xfrm>
          <a:prstGeom prst="rect">
            <a:avLst/>
          </a:prstGeom>
        </p:spPr>
      </p:pic>
    </p:spTree>
    <p:extLst>
      <p:ext uri="{BB962C8B-B14F-4D97-AF65-F5344CB8AC3E}">
        <p14:creationId xmlns:p14="http://schemas.microsoft.com/office/powerpoint/2010/main" val="38283066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裏表紙B">
    <p:bg>
      <p:bgPr>
        <a:solidFill>
          <a:srgbClr val="1C1C1C"/>
        </a:solidFill>
        <a:effectLst/>
      </p:bgPr>
    </p:bg>
    <p:spTree>
      <p:nvGrpSpPr>
        <p:cNvPr id="1" name=""/>
        <p:cNvGrpSpPr/>
        <p:nvPr/>
      </p:nvGrpSpPr>
      <p:grpSpPr>
        <a:xfrm>
          <a:off x="0" y="0"/>
          <a:ext cx="0" cy="0"/>
          <a:chOff x="0" y="0"/>
          <a:chExt cx="0" cy="0"/>
        </a:xfrm>
      </p:grpSpPr>
      <p:sp>
        <p:nvSpPr>
          <p:cNvPr id="8" name="TextBox 12"/>
          <p:cNvSpPr txBox="1"/>
          <p:nvPr/>
        </p:nvSpPr>
        <p:spPr>
          <a:xfrm>
            <a:off x="10058400" y="6580944"/>
            <a:ext cx="196679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pic>
        <p:nvPicPr>
          <p:cNvPr id="5" name="図 12">
            <a:extLst>
              <a:ext uri="{FF2B5EF4-FFF2-40B4-BE49-F238E27FC236}">
                <a16:creationId xmlns:a16="http://schemas.microsoft.com/office/drawing/2014/main" id="{97CA28FC-98C8-42DD-9BDF-1E0E15F6619A}"/>
              </a:ext>
            </a:extLst>
          </p:cNvPr>
          <p:cNvPicPr>
            <a:picLocks noChangeAspect="1"/>
          </p:cNvPicPr>
          <p:nvPr/>
        </p:nvPicPr>
        <p:blipFill>
          <a:blip r:embed="rId2"/>
          <a:stretch>
            <a:fillRect/>
          </a:stretch>
        </p:blipFill>
        <p:spPr>
          <a:xfrm>
            <a:off x="4032500" y="2720338"/>
            <a:ext cx="4127000" cy="1417323"/>
          </a:xfrm>
          <a:prstGeom prst="rect">
            <a:avLst/>
          </a:prstGeom>
        </p:spPr>
      </p:pic>
    </p:spTree>
    <p:extLst>
      <p:ext uri="{BB962C8B-B14F-4D97-AF65-F5344CB8AC3E}">
        <p14:creationId xmlns:p14="http://schemas.microsoft.com/office/powerpoint/2010/main" val="1398062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目次A">
    <p:bg>
      <p:bgPr>
        <a:solidFill>
          <a:srgbClr val="FFFFFF"/>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b="1" spc="0">
                <a:solidFill>
                  <a:schemeClr val="tx1"/>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51482"/>
            <a:ext cx="1793328"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1C1C1C"/>
                </a:solidFill>
                <a:latin typeface="+mn-ea"/>
                <a:ea typeface="+mn-ea"/>
                <a:cs typeface="Meiryo UI" pitchFamily="50" charset="-128"/>
              </a:rPr>
              <a:t>© </a:t>
            </a:r>
            <a:r>
              <a:rPr kumimoji="0" lang="en-US" altLang="ja-JP" sz="800" b="0" i="0" dirty="0" smtClean="0">
                <a:solidFill>
                  <a:srgbClr val="1C1C1C"/>
                </a:solidFill>
                <a:latin typeface="+mn-ea"/>
                <a:ea typeface="+mn-ea"/>
                <a:cs typeface="Meiryo UI" pitchFamily="50" charset="-128"/>
              </a:rPr>
              <a:t>2021 </a:t>
            </a:r>
            <a:r>
              <a:rPr kumimoji="0" lang="en-US" altLang="ja-JP" sz="800" b="0" i="0" dirty="0">
                <a:solidFill>
                  <a:srgbClr val="1C1C1C"/>
                </a:solidFill>
                <a:latin typeface="+mn-ea"/>
                <a:ea typeface="+mn-ea"/>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
        <p:nvSpPr>
          <p:cNvPr id="4" name="テキスト プレースホルダー 3"/>
          <p:cNvSpPr>
            <a:spLocks noGrp="1"/>
          </p:cNvSpPr>
          <p:nvPr>
            <p:ph type="body" sz="quarter" idx="10"/>
          </p:nvPr>
        </p:nvSpPr>
        <p:spPr>
          <a:xfrm>
            <a:off x="2208212" y="887199"/>
            <a:ext cx="7291388" cy="2783101"/>
          </a:xfrm>
          <a:prstGeom prst="rect">
            <a:avLst/>
          </a:prstGeom>
        </p:spPr>
        <p:txBody>
          <a:bodyPr/>
          <a:lstStyle>
            <a:lvl1pPr marL="457200" indent="-457200">
              <a:buFont typeface="+mj-lt"/>
              <a:buAutoNum type="arabicPeriod"/>
              <a:defRPr sz="2000">
                <a:solidFill>
                  <a:schemeClr val="tx1"/>
                </a:solidFill>
              </a:defRPr>
            </a:lvl1pPr>
          </a:lstStyle>
          <a:p>
            <a:pPr lvl="0"/>
            <a:r>
              <a:rPr kumimoji="1" lang="ja-JP" altLang="en-US" smtClean="0"/>
              <a:t>マスター テキストの書式設定</a:t>
            </a:r>
          </a:p>
        </p:txBody>
      </p:sp>
    </p:spTree>
    <p:extLst>
      <p:ext uri="{BB962C8B-B14F-4D97-AF65-F5344CB8AC3E}">
        <p14:creationId xmlns:p14="http://schemas.microsoft.com/office/powerpoint/2010/main" val="39509573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目次B">
    <p:bg>
      <p:bgPr>
        <a:solidFill>
          <a:srgbClr val="1C1C1C"/>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b="1" spc="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51482"/>
            <a:ext cx="1793328"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j-ea"/>
                <a:ea typeface="+mj-ea"/>
                <a:cs typeface="Meiryo UI" pitchFamily="50" charset="-128"/>
              </a:rPr>
              <a:t>© </a:t>
            </a:r>
            <a:r>
              <a:rPr kumimoji="0" lang="en-US" altLang="ja-JP" sz="800" b="0" i="0" dirty="0" smtClean="0">
                <a:solidFill>
                  <a:schemeClr val="bg1"/>
                </a:solidFill>
                <a:latin typeface="+mj-ea"/>
                <a:ea typeface="+mj-ea"/>
                <a:cs typeface="Meiryo UI" pitchFamily="50" charset="-128"/>
              </a:rPr>
              <a:t>2021 </a:t>
            </a:r>
            <a:r>
              <a:rPr kumimoji="0" lang="en-US" altLang="ja-JP" sz="800" b="0" i="0" dirty="0">
                <a:solidFill>
                  <a:schemeClr val="bg1"/>
                </a:solidFill>
                <a:latin typeface="+mj-ea"/>
                <a:ea typeface="+mj-ea"/>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2" name="テキスト プレースホルダー 3"/>
          <p:cNvSpPr>
            <a:spLocks noGrp="1"/>
          </p:cNvSpPr>
          <p:nvPr>
            <p:ph type="body" sz="quarter" idx="10"/>
          </p:nvPr>
        </p:nvSpPr>
        <p:spPr>
          <a:xfrm>
            <a:off x="2208212" y="887199"/>
            <a:ext cx="7291388" cy="2783101"/>
          </a:xfrm>
          <a:prstGeom prst="rect">
            <a:avLst/>
          </a:prstGeom>
        </p:spPr>
        <p:txBody>
          <a:bodyPr/>
          <a:lstStyle>
            <a:lvl1pPr marL="457200" indent="-457200">
              <a:buFont typeface="+mj-lt"/>
              <a:buAutoNum type="arabicPeriod"/>
              <a:defRPr sz="2000">
                <a:solidFill>
                  <a:schemeClr val="bg1"/>
                </a:solidFill>
              </a:defRPr>
            </a:lvl1pPr>
          </a:lstStyle>
          <a:p>
            <a:pPr lvl="0"/>
            <a:r>
              <a:rPr kumimoji="1" lang="ja-JP" altLang="en-US" smtClean="0"/>
              <a:t>マスター テキストの書式設定</a:t>
            </a:r>
          </a:p>
        </p:txBody>
      </p:sp>
    </p:spTree>
    <p:extLst>
      <p:ext uri="{BB962C8B-B14F-4D97-AF65-F5344CB8AC3E}">
        <p14:creationId xmlns:p14="http://schemas.microsoft.com/office/powerpoint/2010/main" val="4120862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コンテンツB">
    <p:spTree>
      <p:nvGrpSpPr>
        <p:cNvPr id="1" name=""/>
        <p:cNvGrpSpPr/>
        <p:nvPr/>
      </p:nvGrpSpPr>
      <p:grpSpPr>
        <a:xfrm>
          <a:off x="0" y="0"/>
          <a:ext cx="0" cy="0"/>
          <a:chOff x="0" y="0"/>
          <a:chExt cx="0" cy="0"/>
        </a:xfrm>
      </p:grpSpPr>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accent2"/>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18414263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コンテンツA">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marL="0" indent="0">
              <a:defRPr kumimoji="1" lang="ja-JP" altLang="en-US" sz="2400" b="1" i="0" kern="1200" spc="0" baseline="0" dirty="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4"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2020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15"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27387980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中扉A">
    <p:bg>
      <p:bgPr>
        <a:solidFill>
          <a:schemeClr val="accent2"/>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998ED156-1AB5-4B96-BB64-69BB7DD751EA}"/>
              </a:ext>
            </a:extLst>
          </p:cNvPr>
          <p:cNvSpPr>
            <a:spLocks/>
          </p:cNvSpPr>
          <p:nvPr/>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7792C7"/>
          </a:solidFill>
          <a:ln>
            <a:noFill/>
          </a:ln>
        </p:spPr>
        <p:txBody>
          <a:bodyPr vert="horz" wrap="square" lIns="91440" tIns="45720" rIns="91440" bIns="45720" numCol="1" anchor="t" anchorCtr="0" compatLnSpc="1">
            <a:prstTxWarp prst="textNoShape">
              <a:avLst/>
            </a:prstTxWarp>
          </a:bodyPr>
          <a:lstStyle/>
          <a:p>
            <a:endParaRPr lang="en-US">
              <a:latin typeface="Meiryo UI" panose="020B0604030504040204" pitchFamily="50" charset="-128"/>
              <a:ea typeface="Meiryo UI" panose="020B0604030504040204" pitchFamily="50" charset="-128"/>
            </a:endParaRPr>
          </a:p>
        </p:txBody>
      </p:sp>
      <p:sp>
        <p:nvSpPr>
          <p:cNvPr id="8" name="Slide Number Placeholder 2">
            <a:extLst>
              <a:ext uri="{FF2B5EF4-FFF2-40B4-BE49-F238E27FC236}">
                <a16:creationId xmlns:a16="http://schemas.microsoft.com/office/drawing/2014/main" id="{D6DFEA91-6D5D-4821-BB70-31F926CD2D1E}"/>
              </a:ext>
            </a:extLst>
          </p:cNvPr>
          <p:cNvSpPr>
            <a:spLocks noGrp="1"/>
          </p:cNvSpPr>
          <p:nvPr>
            <p:ph type="sldNum" sz="quarter" idx="11"/>
          </p:nvPr>
        </p:nvSpPr>
        <p:spPr>
          <a:xfrm>
            <a:off x="5762244" y="6556248"/>
            <a:ext cx="667512" cy="182880"/>
          </a:xfrm>
          <a:prstGeom prst="rect">
            <a:avLst/>
          </a:prstGeom>
        </p:spPr>
        <p:txBody>
          <a:bodyPr anchor="ctr"/>
          <a:lstStyle>
            <a:lvl1pPr>
              <a:defRPr sz="1200">
                <a:solidFill>
                  <a:schemeClr val="bg1"/>
                </a:solidFill>
                <a:latin typeface="Meiryo UI" panose="020B0604030504040204" pitchFamily="50" charset="-128"/>
                <a:ea typeface="Meiryo UI" panose="020B0604030504040204" pitchFamily="50" charset="-128"/>
              </a:defRPr>
            </a:lvl1pPr>
          </a:lstStyle>
          <a:p>
            <a:pPr algn="ctr"/>
            <a:fld id="{92EA2340-BE12-4138-BE15-7C339B03EB4B}" type="slidenum">
              <a:rPr lang="en-US" smtClean="0"/>
              <a:pPr algn="ctr"/>
              <a:t>‹#›</a:t>
            </a:fld>
            <a:endParaRPr lang="en-US" dirty="0"/>
          </a:p>
        </p:txBody>
      </p:sp>
      <p:sp>
        <p:nvSpPr>
          <p:cNvPr id="9" name="Text Placeholder 2">
            <a:extLst>
              <a:ext uri="{FF2B5EF4-FFF2-40B4-BE49-F238E27FC236}">
                <a16:creationId xmlns:a16="http://schemas.microsoft.com/office/drawing/2014/main" id="{34AEFB69-85BA-4D0C-BFA2-34ABA6779977}"/>
              </a:ext>
            </a:extLst>
          </p:cNvPr>
          <p:cNvSpPr>
            <a:spLocks noGrp="1"/>
          </p:cNvSpPr>
          <p:nvPr>
            <p:ph type="body" sz="quarter" idx="12" hasCustomPrompt="1"/>
          </p:nvPr>
        </p:nvSpPr>
        <p:spPr>
          <a:xfrm>
            <a:off x="3962400" y="1295400"/>
            <a:ext cx="7543800" cy="4343400"/>
          </a:xfrm>
          <a:prstGeom prst="rect">
            <a:avLst/>
          </a:prstGeom>
        </p:spPr>
        <p:txBody>
          <a:bodyPr anchor="ctr"/>
          <a:lstStyle>
            <a:lvl1pPr marL="0" indent="0" algn="ctr">
              <a:buNone/>
              <a:defRPr b="1">
                <a:solidFill>
                  <a:schemeClr val="bg1"/>
                </a:solidFill>
                <a:latin typeface="Meiryo UI" panose="020B0604030504040204" pitchFamily="50" charset="-128"/>
                <a:ea typeface="Meiryo UI" panose="020B0604030504040204" pitchFamily="50" charset="-128"/>
              </a:defRPr>
            </a:lvl1pPr>
            <a:lvl2pPr marL="609556" indent="0">
              <a:buNone/>
              <a:defRPr>
                <a:solidFill>
                  <a:schemeClr val="bg1"/>
                </a:solidFill>
              </a:defRPr>
            </a:lvl2pPr>
            <a:lvl3pPr marL="1219109" indent="0">
              <a:buNone/>
              <a:defRPr>
                <a:solidFill>
                  <a:schemeClr val="bg1"/>
                </a:solidFill>
              </a:defRPr>
            </a:lvl3pPr>
            <a:lvl4pPr marL="1828662" indent="0">
              <a:buNone/>
              <a:defRPr>
                <a:solidFill>
                  <a:schemeClr val="bg1"/>
                </a:solidFill>
              </a:defRPr>
            </a:lvl4pPr>
            <a:lvl5pPr marL="2438216" indent="0">
              <a:buNone/>
              <a:defRPr>
                <a:solidFill>
                  <a:schemeClr val="bg1"/>
                </a:solidFill>
              </a:defRPr>
            </a:lvl5pPr>
          </a:lstStyle>
          <a:p>
            <a:pPr lvl="0"/>
            <a:r>
              <a:rPr lang="en-US" dirty="0" smtClean="0"/>
              <a:t>[</a:t>
            </a:r>
            <a:r>
              <a:rPr lang="ja-JP" altLang="en-US" dirty="0" smtClean="0"/>
              <a:t>タイトル</a:t>
            </a:r>
            <a:r>
              <a:rPr lang="en-US" dirty="0" smtClean="0"/>
              <a:t>]</a:t>
            </a:r>
            <a:endParaRPr lang="en-US" dirty="0"/>
          </a:p>
        </p:txBody>
      </p:sp>
      <p:sp>
        <p:nvSpPr>
          <p:cNvPr id="12" name="Freeform 5">
            <a:extLst>
              <a:ext uri="{FF2B5EF4-FFF2-40B4-BE49-F238E27FC236}">
                <a16:creationId xmlns:a16="http://schemas.microsoft.com/office/drawing/2014/main" id="{F20018E5-3262-4051-AFC3-3172D793DBC8}"/>
              </a:ext>
            </a:extLst>
          </p:cNvPr>
          <p:cNvSpPr>
            <a:spLocks noEditPoints="1"/>
          </p:cNvSpPr>
          <p:nvPr/>
        </p:nvSpPr>
        <p:spPr bwMode="auto">
          <a:xfrm>
            <a:off x="10853738" y="6554313"/>
            <a:ext cx="1021556" cy="151287"/>
          </a:xfrm>
          <a:custGeom>
            <a:avLst/>
            <a:gdLst>
              <a:gd name="T0" fmla="*/ 375 w 1361"/>
              <a:gd name="T1" fmla="*/ 43 h 199"/>
              <a:gd name="T2" fmla="*/ 313 w 1361"/>
              <a:gd name="T3" fmla="*/ 196 h 199"/>
              <a:gd name="T4" fmla="*/ 269 w 1361"/>
              <a:gd name="T5" fmla="*/ 43 h 199"/>
              <a:gd name="T6" fmla="*/ 207 w 1361"/>
              <a:gd name="T7" fmla="*/ 2 h 199"/>
              <a:gd name="T8" fmla="*/ 995 w 1361"/>
              <a:gd name="T9" fmla="*/ 69 h 199"/>
              <a:gd name="T10" fmla="*/ 864 w 1361"/>
              <a:gd name="T11" fmla="*/ 196 h 199"/>
              <a:gd name="T12" fmla="*/ 811 w 1361"/>
              <a:gd name="T13" fmla="*/ 132 h 199"/>
              <a:gd name="T14" fmla="*/ 951 w 1361"/>
              <a:gd name="T15" fmla="*/ 76 h 199"/>
              <a:gd name="T16" fmla="*/ 929 w 1361"/>
              <a:gd name="T17" fmla="*/ 44 h 199"/>
              <a:gd name="T18" fmla="*/ 821 w 1361"/>
              <a:gd name="T19" fmla="*/ 2 h 199"/>
              <a:gd name="T20" fmla="*/ 995 w 1361"/>
              <a:gd name="T21" fmla="*/ 69 h 199"/>
              <a:gd name="T22" fmla="*/ 951 w 1361"/>
              <a:gd name="T23" fmla="*/ 115 h 199"/>
              <a:gd name="T24" fmla="*/ 854 w 1361"/>
              <a:gd name="T25" fmla="*/ 135 h 199"/>
              <a:gd name="T26" fmla="*/ 951 w 1361"/>
              <a:gd name="T27" fmla="*/ 155 h 199"/>
              <a:gd name="T28" fmla="*/ 1361 w 1361"/>
              <a:gd name="T29" fmla="*/ 196 h 199"/>
              <a:gd name="T30" fmla="*/ 1177 w 1361"/>
              <a:gd name="T31" fmla="*/ 141 h 199"/>
              <a:gd name="T32" fmla="*/ 1228 w 1361"/>
              <a:gd name="T33" fmla="*/ 76 h 199"/>
              <a:gd name="T34" fmla="*/ 1317 w 1361"/>
              <a:gd name="T35" fmla="*/ 69 h 199"/>
              <a:gd name="T36" fmla="*/ 1187 w 1361"/>
              <a:gd name="T37" fmla="*/ 44 h 199"/>
              <a:gd name="T38" fmla="*/ 1298 w 1361"/>
              <a:gd name="T39" fmla="*/ 2 h 199"/>
              <a:gd name="T40" fmla="*/ 1317 w 1361"/>
              <a:gd name="T41" fmla="*/ 155 h 199"/>
              <a:gd name="T42" fmla="*/ 1234 w 1361"/>
              <a:gd name="T43" fmla="*/ 115 h 199"/>
              <a:gd name="T44" fmla="*/ 1234 w 1361"/>
              <a:gd name="T45" fmla="*/ 155 h 199"/>
              <a:gd name="T46" fmla="*/ 389 w 1361"/>
              <a:gd name="T47" fmla="*/ 2 h 199"/>
              <a:gd name="T48" fmla="*/ 452 w 1361"/>
              <a:gd name="T49" fmla="*/ 43 h 199"/>
              <a:gd name="T50" fmla="*/ 496 w 1361"/>
              <a:gd name="T51" fmla="*/ 196 h 199"/>
              <a:gd name="T52" fmla="*/ 558 w 1361"/>
              <a:gd name="T53" fmla="*/ 43 h 199"/>
              <a:gd name="T54" fmla="*/ 389 w 1361"/>
              <a:gd name="T55" fmla="*/ 2 h 199"/>
              <a:gd name="T56" fmla="*/ 1004 w 1361"/>
              <a:gd name="T57" fmla="*/ 43 h 199"/>
              <a:gd name="T58" fmla="*/ 1066 w 1361"/>
              <a:gd name="T59" fmla="*/ 196 h 199"/>
              <a:gd name="T60" fmla="*/ 1110 w 1361"/>
              <a:gd name="T61" fmla="*/ 43 h 199"/>
              <a:gd name="T62" fmla="*/ 1173 w 1361"/>
              <a:gd name="T63" fmla="*/ 2 h 199"/>
              <a:gd name="T64" fmla="*/ 732 w 1361"/>
              <a:gd name="T65" fmla="*/ 196 h 199"/>
              <a:gd name="T66" fmla="*/ 612 w 1361"/>
              <a:gd name="T67" fmla="*/ 2 h 199"/>
              <a:gd name="T68" fmla="*/ 794 w 1361"/>
              <a:gd name="T69" fmla="*/ 70 h 199"/>
              <a:gd name="T70" fmla="*/ 732 w 1361"/>
              <a:gd name="T71" fmla="*/ 196 h 199"/>
              <a:gd name="T72" fmla="*/ 727 w 1361"/>
              <a:gd name="T73" fmla="*/ 44 h 199"/>
              <a:gd name="T74" fmla="*/ 656 w 1361"/>
              <a:gd name="T75" fmla="*/ 155 h 199"/>
              <a:gd name="T76" fmla="*/ 749 w 1361"/>
              <a:gd name="T77" fmla="*/ 129 h 199"/>
              <a:gd name="T78" fmla="*/ 145 w 1361"/>
              <a:gd name="T79" fmla="*/ 150 h 199"/>
              <a:gd name="T80" fmla="*/ 40 w 1361"/>
              <a:gd name="T81" fmla="*/ 0 h 199"/>
              <a:gd name="T82" fmla="*/ 0 w 1361"/>
              <a:gd name="T83" fmla="*/ 197 h 199"/>
              <a:gd name="T84" fmla="*/ 44 w 1361"/>
              <a:gd name="T85" fmla="*/ 76 h 199"/>
              <a:gd name="T86" fmla="*/ 44 w 1361"/>
              <a:gd name="T87" fmla="*/ 47 h 199"/>
              <a:gd name="T88" fmla="*/ 115 w 1361"/>
              <a:gd name="T89" fmla="*/ 177 h 199"/>
              <a:gd name="T90" fmla="*/ 192 w 1361"/>
              <a:gd name="T91" fmla="*/ 147 h 199"/>
              <a:gd name="T92" fmla="*/ 148 w 1361"/>
              <a:gd name="T93" fmla="*/ 2 h 199"/>
              <a:gd name="T94" fmla="*/ 149 w 1361"/>
              <a:gd name="T95" fmla="*/ 148 h 199"/>
              <a:gd name="T96" fmla="*/ 145 w 1361"/>
              <a:gd name="T97"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1" h="199">
                <a:moveTo>
                  <a:pt x="375" y="2"/>
                </a:moveTo>
                <a:cubicBezTo>
                  <a:pt x="375" y="43"/>
                  <a:pt x="375" y="43"/>
                  <a:pt x="375" y="43"/>
                </a:cubicBezTo>
                <a:cubicBezTo>
                  <a:pt x="375" y="43"/>
                  <a:pt x="318" y="43"/>
                  <a:pt x="313" y="43"/>
                </a:cubicBezTo>
                <a:cubicBezTo>
                  <a:pt x="313" y="48"/>
                  <a:pt x="313" y="196"/>
                  <a:pt x="313" y="196"/>
                </a:cubicBezTo>
                <a:cubicBezTo>
                  <a:pt x="269" y="196"/>
                  <a:pt x="269" y="196"/>
                  <a:pt x="269" y="196"/>
                </a:cubicBezTo>
                <a:cubicBezTo>
                  <a:pt x="269" y="196"/>
                  <a:pt x="269" y="48"/>
                  <a:pt x="269" y="43"/>
                </a:cubicBezTo>
                <a:cubicBezTo>
                  <a:pt x="265" y="43"/>
                  <a:pt x="207" y="43"/>
                  <a:pt x="207" y="43"/>
                </a:cubicBezTo>
                <a:cubicBezTo>
                  <a:pt x="207" y="2"/>
                  <a:pt x="207" y="2"/>
                  <a:pt x="207" y="2"/>
                </a:cubicBezTo>
                <a:lnTo>
                  <a:pt x="375" y="2"/>
                </a:lnTo>
                <a:close/>
                <a:moveTo>
                  <a:pt x="995" y="69"/>
                </a:moveTo>
                <a:cubicBezTo>
                  <a:pt x="995" y="196"/>
                  <a:pt x="995" y="196"/>
                  <a:pt x="995" y="196"/>
                </a:cubicBezTo>
                <a:cubicBezTo>
                  <a:pt x="864" y="196"/>
                  <a:pt x="864" y="196"/>
                  <a:pt x="864" y="196"/>
                </a:cubicBezTo>
                <a:cubicBezTo>
                  <a:pt x="828" y="196"/>
                  <a:pt x="811" y="181"/>
                  <a:pt x="811" y="141"/>
                </a:cubicBezTo>
                <a:cubicBezTo>
                  <a:pt x="811" y="132"/>
                  <a:pt x="811" y="132"/>
                  <a:pt x="811" y="132"/>
                </a:cubicBezTo>
                <a:cubicBezTo>
                  <a:pt x="811" y="93"/>
                  <a:pt x="828" y="76"/>
                  <a:pt x="862" y="76"/>
                </a:cubicBezTo>
                <a:cubicBezTo>
                  <a:pt x="862" y="76"/>
                  <a:pt x="947" y="76"/>
                  <a:pt x="951" y="76"/>
                </a:cubicBezTo>
                <a:cubicBezTo>
                  <a:pt x="951" y="75"/>
                  <a:pt x="951" y="69"/>
                  <a:pt x="951" y="69"/>
                </a:cubicBezTo>
                <a:cubicBezTo>
                  <a:pt x="951" y="51"/>
                  <a:pt x="945" y="44"/>
                  <a:pt x="929" y="44"/>
                </a:cubicBezTo>
                <a:cubicBezTo>
                  <a:pt x="821" y="44"/>
                  <a:pt x="821" y="44"/>
                  <a:pt x="821" y="44"/>
                </a:cubicBezTo>
                <a:cubicBezTo>
                  <a:pt x="821" y="2"/>
                  <a:pt x="821" y="2"/>
                  <a:pt x="821" y="2"/>
                </a:cubicBezTo>
                <a:cubicBezTo>
                  <a:pt x="932" y="2"/>
                  <a:pt x="932" y="2"/>
                  <a:pt x="932" y="2"/>
                </a:cubicBezTo>
                <a:cubicBezTo>
                  <a:pt x="979" y="2"/>
                  <a:pt x="995" y="20"/>
                  <a:pt x="995" y="69"/>
                </a:cubicBezTo>
                <a:close/>
                <a:moveTo>
                  <a:pt x="951" y="155"/>
                </a:moveTo>
                <a:cubicBezTo>
                  <a:pt x="951" y="115"/>
                  <a:pt x="951" y="115"/>
                  <a:pt x="951" y="115"/>
                </a:cubicBezTo>
                <a:cubicBezTo>
                  <a:pt x="947" y="115"/>
                  <a:pt x="868" y="115"/>
                  <a:pt x="868" y="115"/>
                </a:cubicBezTo>
                <a:cubicBezTo>
                  <a:pt x="862" y="115"/>
                  <a:pt x="854" y="118"/>
                  <a:pt x="854" y="135"/>
                </a:cubicBezTo>
                <a:cubicBezTo>
                  <a:pt x="854" y="152"/>
                  <a:pt x="862" y="155"/>
                  <a:pt x="868" y="155"/>
                </a:cubicBezTo>
                <a:cubicBezTo>
                  <a:pt x="868" y="155"/>
                  <a:pt x="947" y="155"/>
                  <a:pt x="951" y="155"/>
                </a:cubicBezTo>
                <a:close/>
                <a:moveTo>
                  <a:pt x="1361" y="69"/>
                </a:moveTo>
                <a:cubicBezTo>
                  <a:pt x="1361" y="196"/>
                  <a:pt x="1361" y="196"/>
                  <a:pt x="1361" y="196"/>
                </a:cubicBezTo>
                <a:cubicBezTo>
                  <a:pt x="1230" y="196"/>
                  <a:pt x="1230" y="196"/>
                  <a:pt x="1230" y="196"/>
                </a:cubicBezTo>
                <a:cubicBezTo>
                  <a:pt x="1194" y="196"/>
                  <a:pt x="1177" y="181"/>
                  <a:pt x="1177" y="141"/>
                </a:cubicBezTo>
                <a:cubicBezTo>
                  <a:pt x="1177" y="132"/>
                  <a:pt x="1177" y="132"/>
                  <a:pt x="1177" y="132"/>
                </a:cubicBezTo>
                <a:cubicBezTo>
                  <a:pt x="1177" y="93"/>
                  <a:pt x="1194" y="76"/>
                  <a:pt x="1228" y="76"/>
                </a:cubicBezTo>
                <a:cubicBezTo>
                  <a:pt x="1228" y="76"/>
                  <a:pt x="1313" y="76"/>
                  <a:pt x="1317" y="76"/>
                </a:cubicBezTo>
                <a:cubicBezTo>
                  <a:pt x="1317" y="75"/>
                  <a:pt x="1317" y="69"/>
                  <a:pt x="1317" y="69"/>
                </a:cubicBezTo>
                <a:cubicBezTo>
                  <a:pt x="1317" y="51"/>
                  <a:pt x="1311" y="44"/>
                  <a:pt x="1295" y="44"/>
                </a:cubicBezTo>
                <a:cubicBezTo>
                  <a:pt x="1187" y="44"/>
                  <a:pt x="1187" y="44"/>
                  <a:pt x="1187" y="44"/>
                </a:cubicBezTo>
                <a:cubicBezTo>
                  <a:pt x="1187" y="2"/>
                  <a:pt x="1187" y="2"/>
                  <a:pt x="1187" y="2"/>
                </a:cubicBezTo>
                <a:cubicBezTo>
                  <a:pt x="1298" y="2"/>
                  <a:pt x="1298" y="2"/>
                  <a:pt x="1298" y="2"/>
                </a:cubicBezTo>
                <a:cubicBezTo>
                  <a:pt x="1345" y="2"/>
                  <a:pt x="1361" y="20"/>
                  <a:pt x="1361" y="69"/>
                </a:cubicBezTo>
                <a:close/>
                <a:moveTo>
                  <a:pt x="1317" y="155"/>
                </a:moveTo>
                <a:cubicBezTo>
                  <a:pt x="1317" y="115"/>
                  <a:pt x="1317" y="115"/>
                  <a:pt x="1317" y="115"/>
                </a:cubicBezTo>
                <a:cubicBezTo>
                  <a:pt x="1313" y="115"/>
                  <a:pt x="1234" y="115"/>
                  <a:pt x="1234" y="115"/>
                </a:cubicBezTo>
                <a:cubicBezTo>
                  <a:pt x="1228" y="115"/>
                  <a:pt x="1220" y="118"/>
                  <a:pt x="1220" y="135"/>
                </a:cubicBezTo>
                <a:cubicBezTo>
                  <a:pt x="1220" y="152"/>
                  <a:pt x="1228" y="155"/>
                  <a:pt x="1234" y="155"/>
                </a:cubicBezTo>
                <a:cubicBezTo>
                  <a:pt x="1234" y="155"/>
                  <a:pt x="1313" y="155"/>
                  <a:pt x="1317" y="155"/>
                </a:cubicBezTo>
                <a:close/>
                <a:moveTo>
                  <a:pt x="389" y="2"/>
                </a:moveTo>
                <a:cubicBezTo>
                  <a:pt x="389" y="43"/>
                  <a:pt x="389" y="43"/>
                  <a:pt x="389" y="43"/>
                </a:cubicBezTo>
                <a:cubicBezTo>
                  <a:pt x="389" y="43"/>
                  <a:pt x="447" y="43"/>
                  <a:pt x="452" y="43"/>
                </a:cubicBezTo>
                <a:cubicBezTo>
                  <a:pt x="452" y="48"/>
                  <a:pt x="452" y="196"/>
                  <a:pt x="452" y="196"/>
                </a:cubicBezTo>
                <a:cubicBezTo>
                  <a:pt x="496" y="196"/>
                  <a:pt x="496" y="196"/>
                  <a:pt x="496" y="196"/>
                </a:cubicBezTo>
                <a:cubicBezTo>
                  <a:pt x="496" y="196"/>
                  <a:pt x="496" y="48"/>
                  <a:pt x="496" y="43"/>
                </a:cubicBezTo>
                <a:cubicBezTo>
                  <a:pt x="500" y="43"/>
                  <a:pt x="558" y="43"/>
                  <a:pt x="558" y="43"/>
                </a:cubicBezTo>
                <a:cubicBezTo>
                  <a:pt x="558" y="2"/>
                  <a:pt x="558" y="2"/>
                  <a:pt x="558" y="2"/>
                </a:cubicBezTo>
                <a:lnTo>
                  <a:pt x="389" y="2"/>
                </a:lnTo>
                <a:close/>
                <a:moveTo>
                  <a:pt x="1004" y="2"/>
                </a:moveTo>
                <a:cubicBezTo>
                  <a:pt x="1004" y="43"/>
                  <a:pt x="1004" y="43"/>
                  <a:pt x="1004" y="43"/>
                </a:cubicBezTo>
                <a:cubicBezTo>
                  <a:pt x="1004" y="43"/>
                  <a:pt x="1062" y="43"/>
                  <a:pt x="1066" y="43"/>
                </a:cubicBezTo>
                <a:cubicBezTo>
                  <a:pt x="1066" y="48"/>
                  <a:pt x="1066" y="196"/>
                  <a:pt x="1066" y="196"/>
                </a:cubicBezTo>
                <a:cubicBezTo>
                  <a:pt x="1110" y="196"/>
                  <a:pt x="1110" y="196"/>
                  <a:pt x="1110" y="196"/>
                </a:cubicBezTo>
                <a:cubicBezTo>
                  <a:pt x="1110" y="196"/>
                  <a:pt x="1110" y="48"/>
                  <a:pt x="1110" y="43"/>
                </a:cubicBezTo>
                <a:cubicBezTo>
                  <a:pt x="1115" y="43"/>
                  <a:pt x="1173" y="43"/>
                  <a:pt x="1173" y="43"/>
                </a:cubicBezTo>
                <a:cubicBezTo>
                  <a:pt x="1173" y="2"/>
                  <a:pt x="1173" y="2"/>
                  <a:pt x="1173" y="2"/>
                </a:cubicBezTo>
                <a:lnTo>
                  <a:pt x="1004" y="2"/>
                </a:lnTo>
                <a:close/>
                <a:moveTo>
                  <a:pt x="732" y="196"/>
                </a:moveTo>
                <a:cubicBezTo>
                  <a:pt x="612" y="196"/>
                  <a:pt x="612" y="196"/>
                  <a:pt x="612" y="196"/>
                </a:cubicBezTo>
                <a:cubicBezTo>
                  <a:pt x="612" y="2"/>
                  <a:pt x="612" y="2"/>
                  <a:pt x="612" y="2"/>
                </a:cubicBezTo>
                <a:cubicBezTo>
                  <a:pt x="730" y="2"/>
                  <a:pt x="730" y="2"/>
                  <a:pt x="730" y="2"/>
                </a:cubicBezTo>
                <a:cubicBezTo>
                  <a:pt x="774" y="2"/>
                  <a:pt x="794" y="20"/>
                  <a:pt x="794" y="70"/>
                </a:cubicBezTo>
                <a:cubicBezTo>
                  <a:pt x="794" y="128"/>
                  <a:pt x="794" y="128"/>
                  <a:pt x="794" y="128"/>
                </a:cubicBezTo>
                <a:cubicBezTo>
                  <a:pt x="794" y="173"/>
                  <a:pt x="779" y="196"/>
                  <a:pt x="732" y="196"/>
                </a:cubicBezTo>
                <a:close/>
                <a:moveTo>
                  <a:pt x="749" y="70"/>
                </a:moveTo>
                <a:cubicBezTo>
                  <a:pt x="749" y="51"/>
                  <a:pt x="743" y="44"/>
                  <a:pt x="727" y="44"/>
                </a:cubicBezTo>
                <a:cubicBezTo>
                  <a:pt x="727" y="44"/>
                  <a:pt x="660" y="44"/>
                  <a:pt x="656" y="44"/>
                </a:cubicBezTo>
                <a:cubicBezTo>
                  <a:pt x="656" y="155"/>
                  <a:pt x="656" y="155"/>
                  <a:pt x="656" y="155"/>
                </a:cubicBezTo>
                <a:cubicBezTo>
                  <a:pt x="660" y="155"/>
                  <a:pt x="727" y="155"/>
                  <a:pt x="727" y="155"/>
                </a:cubicBezTo>
                <a:cubicBezTo>
                  <a:pt x="743" y="155"/>
                  <a:pt x="749" y="148"/>
                  <a:pt x="749" y="129"/>
                </a:cubicBezTo>
                <a:cubicBezTo>
                  <a:pt x="749" y="129"/>
                  <a:pt x="749" y="70"/>
                  <a:pt x="749" y="70"/>
                </a:cubicBezTo>
                <a:close/>
                <a:moveTo>
                  <a:pt x="145" y="150"/>
                </a:moveTo>
                <a:cubicBezTo>
                  <a:pt x="144" y="148"/>
                  <a:pt x="85" y="34"/>
                  <a:pt x="78" y="22"/>
                </a:cubicBezTo>
                <a:cubicBezTo>
                  <a:pt x="69" y="9"/>
                  <a:pt x="59" y="0"/>
                  <a:pt x="40" y="0"/>
                </a:cubicBezTo>
                <a:cubicBezTo>
                  <a:pt x="22" y="0"/>
                  <a:pt x="0" y="8"/>
                  <a:pt x="0" y="51"/>
                </a:cubicBezTo>
                <a:cubicBezTo>
                  <a:pt x="0" y="197"/>
                  <a:pt x="0" y="197"/>
                  <a:pt x="0" y="197"/>
                </a:cubicBezTo>
                <a:cubicBezTo>
                  <a:pt x="44" y="197"/>
                  <a:pt x="44" y="197"/>
                  <a:pt x="44" y="197"/>
                </a:cubicBezTo>
                <a:cubicBezTo>
                  <a:pt x="44" y="197"/>
                  <a:pt x="44" y="84"/>
                  <a:pt x="44" y="76"/>
                </a:cubicBezTo>
                <a:cubicBezTo>
                  <a:pt x="44" y="67"/>
                  <a:pt x="43" y="54"/>
                  <a:pt x="43" y="51"/>
                </a:cubicBezTo>
                <a:cubicBezTo>
                  <a:pt x="43" y="49"/>
                  <a:pt x="43" y="47"/>
                  <a:pt x="44" y="47"/>
                </a:cubicBezTo>
                <a:cubicBezTo>
                  <a:pt x="46" y="46"/>
                  <a:pt x="47" y="47"/>
                  <a:pt x="48" y="49"/>
                </a:cubicBezTo>
                <a:cubicBezTo>
                  <a:pt x="49" y="50"/>
                  <a:pt x="103" y="158"/>
                  <a:pt x="115" y="177"/>
                </a:cubicBezTo>
                <a:cubicBezTo>
                  <a:pt x="123" y="190"/>
                  <a:pt x="133" y="199"/>
                  <a:pt x="153" y="199"/>
                </a:cubicBezTo>
                <a:cubicBezTo>
                  <a:pt x="171" y="199"/>
                  <a:pt x="192" y="191"/>
                  <a:pt x="192" y="147"/>
                </a:cubicBezTo>
                <a:cubicBezTo>
                  <a:pt x="192" y="2"/>
                  <a:pt x="192" y="2"/>
                  <a:pt x="192" y="2"/>
                </a:cubicBezTo>
                <a:cubicBezTo>
                  <a:pt x="148" y="2"/>
                  <a:pt x="148" y="2"/>
                  <a:pt x="148" y="2"/>
                </a:cubicBezTo>
                <a:cubicBezTo>
                  <a:pt x="148" y="2"/>
                  <a:pt x="148" y="115"/>
                  <a:pt x="148" y="123"/>
                </a:cubicBezTo>
                <a:cubicBezTo>
                  <a:pt x="148" y="132"/>
                  <a:pt x="149" y="145"/>
                  <a:pt x="149" y="148"/>
                </a:cubicBezTo>
                <a:cubicBezTo>
                  <a:pt x="149" y="150"/>
                  <a:pt x="149" y="152"/>
                  <a:pt x="148" y="152"/>
                </a:cubicBezTo>
                <a:cubicBezTo>
                  <a:pt x="147" y="153"/>
                  <a:pt x="145" y="152"/>
                  <a:pt x="145"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iryo UI" panose="020B0604030504040204" pitchFamily="50" charset="-128"/>
              <a:ea typeface="Meiryo UI" panose="020B0604030504040204" pitchFamily="50" charset="-128"/>
            </a:endParaRPr>
          </a:p>
        </p:txBody>
      </p:sp>
      <p:sp>
        <p:nvSpPr>
          <p:cNvPr id="10"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Tree>
    <p:extLst>
      <p:ext uri="{BB962C8B-B14F-4D97-AF65-F5344CB8AC3E}">
        <p14:creationId xmlns:p14="http://schemas.microsoft.com/office/powerpoint/2010/main" val="12347414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pos="192">
          <p15:clr>
            <a:srgbClr val="FBAE40"/>
          </p15:clr>
        </p15:guide>
        <p15:guide id="3" pos="7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中扉B">
    <p:bg>
      <p:bgPr>
        <a:solidFill>
          <a:srgbClr val="1C1C1C"/>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998ED156-1AB5-4B96-BB64-69BB7DD751EA}"/>
              </a:ext>
            </a:extLst>
          </p:cNvPr>
          <p:cNvSpPr>
            <a:spLocks/>
          </p:cNvSpPr>
          <p:nvPr/>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C2C2C"/>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 Placeholder 2">
            <a:extLst>
              <a:ext uri="{FF2B5EF4-FFF2-40B4-BE49-F238E27FC236}">
                <a16:creationId xmlns:a16="http://schemas.microsoft.com/office/drawing/2014/main" id="{34AEFB69-85BA-4D0C-BFA2-34ABA6779977}"/>
              </a:ext>
            </a:extLst>
          </p:cNvPr>
          <p:cNvSpPr>
            <a:spLocks noGrp="1"/>
          </p:cNvSpPr>
          <p:nvPr>
            <p:ph type="body" sz="quarter" idx="12" hasCustomPrompt="1"/>
          </p:nvPr>
        </p:nvSpPr>
        <p:spPr>
          <a:xfrm>
            <a:off x="3962400" y="1295400"/>
            <a:ext cx="7543800" cy="4343400"/>
          </a:xfrm>
          <a:prstGeom prst="rect">
            <a:avLst/>
          </a:prstGeom>
        </p:spPr>
        <p:txBody>
          <a:bodyPr anchor="ctr"/>
          <a:lstStyle>
            <a:lvl1pPr marL="0" indent="0" algn="ctr">
              <a:buNone/>
              <a:defRPr b="1">
                <a:solidFill>
                  <a:schemeClr val="bg1"/>
                </a:solidFill>
                <a:latin typeface="Meiryo UI" panose="020B0604030504040204" pitchFamily="50" charset="-128"/>
                <a:ea typeface="Meiryo UI" panose="020B0604030504040204" pitchFamily="50" charset="-128"/>
              </a:defRPr>
            </a:lvl1pPr>
            <a:lvl2pPr marL="609556" indent="0">
              <a:buNone/>
              <a:defRPr>
                <a:solidFill>
                  <a:schemeClr val="bg1"/>
                </a:solidFill>
              </a:defRPr>
            </a:lvl2pPr>
            <a:lvl3pPr marL="1219109" indent="0">
              <a:buNone/>
              <a:defRPr>
                <a:solidFill>
                  <a:schemeClr val="bg1"/>
                </a:solidFill>
              </a:defRPr>
            </a:lvl3pPr>
            <a:lvl4pPr marL="1828662" indent="0">
              <a:buNone/>
              <a:defRPr>
                <a:solidFill>
                  <a:schemeClr val="bg1"/>
                </a:solidFill>
              </a:defRPr>
            </a:lvl4pPr>
            <a:lvl5pPr marL="2438216" indent="0">
              <a:buNone/>
              <a:defRPr>
                <a:solidFill>
                  <a:schemeClr val="bg1"/>
                </a:solidFill>
              </a:defRPr>
            </a:lvl5pPr>
          </a:lstStyle>
          <a:p>
            <a:pPr lvl="0"/>
            <a:r>
              <a:rPr lang="en-US" dirty="0" smtClean="0"/>
              <a:t>[</a:t>
            </a:r>
            <a:r>
              <a:rPr lang="ja-JP" altLang="en-US" dirty="0" smtClean="0"/>
              <a:t>タイトル</a:t>
            </a:r>
            <a:r>
              <a:rPr lang="en-US" dirty="0" smtClean="0"/>
              <a:t>]</a:t>
            </a:r>
            <a:endParaRPr lang="en-US" dirty="0"/>
          </a:p>
        </p:txBody>
      </p:sp>
      <p:sp>
        <p:nvSpPr>
          <p:cNvPr id="12" name="Freeform 5">
            <a:extLst>
              <a:ext uri="{FF2B5EF4-FFF2-40B4-BE49-F238E27FC236}">
                <a16:creationId xmlns:a16="http://schemas.microsoft.com/office/drawing/2014/main" id="{F20018E5-3262-4051-AFC3-3172D793DBC8}"/>
              </a:ext>
            </a:extLst>
          </p:cNvPr>
          <p:cNvSpPr>
            <a:spLocks noEditPoints="1"/>
          </p:cNvSpPr>
          <p:nvPr/>
        </p:nvSpPr>
        <p:spPr bwMode="auto">
          <a:xfrm>
            <a:off x="10853738" y="6554313"/>
            <a:ext cx="1021556" cy="151287"/>
          </a:xfrm>
          <a:custGeom>
            <a:avLst/>
            <a:gdLst>
              <a:gd name="T0" fmla="*/ 375 w 1361"/>
              <a:gd name="T1" fmla="*/ 43 h 199"/>
              <a:gd name="T2" fmla="*/ 313 w 1361"/>
              <a:gd name="T3" fmla="*/ 196 h 199"/>
              <a:gd name="T4" fmla="*/ 269 w 1361"/>
              <a:gd name="T5" fmla="*/ 43 h 199"/>
              <a:gd name="T6" fmla="*/ 207 w 1361"/>
              <a:gd name="T7" fmla="*/ 2 h 199"/>
              <a:gd name="T8" fmla="*/ 995 w 1361"/>
              <a:gd name="T9" fmla="*/ 69 h 199"/>
              <a:gd name="T10" fmla="*/ 864 w 1361"/>
              <a:gd name="T11" fmla="*/ 196 h 199"/>
              <a:gd name="T12" fmla="*/ 811 w 1361"/>
              <a:gd name="T13" fmla="*/ 132 h 199"/>
              <a:gd name="T14" fmla="*/ 951 w 1361"/>
              <a:gd name="T15" fmla="*/ 76 h 199"/>
              <a:gd name="T16" fmla="*/ 929 w 1361"/>
              <a:gd name="T17" fmla="*/ 44 h 199"/>
              <a:gd name="T18" fmla="*/ 821 w 1361"/>
              <a:gd name="T19" fmla="*/ 2 h 199"/>
              <a:gd name="T20" fmla="*/ 995 w 1361"/>
              <a:gd name="T21" fmla="*/ 69 h 199"/>
              <a:gd name="T22" fmla="*/ 951 w 1361"/>
              <a:gd name="T23" fmla="*/ 115 h 199"/>
              <a:gd name="T24" fmla="*/ 854 w 1361"/>
              <a:gd name="T25" fmla="*/ 135 h 199"/>
              <a:gd name="T26" fmla="*/ 951 w 1361"/>
              <a:gd name="T27" fmla="*/ 155 h 199"/>
              <a:gd name="T28" fmla="*/ 1361 w 1361"/>
              <a:gd name="T29" fmla="*/ 196 h 199"/>
              <a:gd name="T30" fmla="*/ 1177 w 1361"/>
              <a:gd name="T31" fmla="*/ 141 h 199"/>
              <a:gd name="T32" fmla="*/ 1228 w 1361"/>
              <a:gd name="T33" fmla="*/ 76 h 199"/>
              <a:gd name="T34" fmla="*/ 1317 w 1361"/>
              <a:gd name="T35" fmla="*/ 69 h 199"/>
              <a:gd name="T36" fmla="*/ 1187 w 1361"/>
              <a:gd name="T37" fmla="*/ 44 h 199"/>
              <a:gd name="T38" fmla="*/ 1298 w 1361"/>
              <a:gd name="T39" fmla="*/ 2 h 199"/>
              <a:gd name="T40" fmla="*/ 1317 w 1361"/>
              <a:gd name="T41" fmla="*/ 155 h 199"/>
              <a:gd name="T42" fmla="*/ 1234 w 1361"/>
              <a:gd name="T43" fmla="*/ 115 h 199"/>
              <a:gd name="T44" fmla="*/ 1234 w 1361"/>
              <a:gd name="T45" fmla="*/ 155 h 199"/>
              <a:gd name="T46" fmla="*/ 389 w 1361"/>
              <a:gd name="T47" fmla="*/ 2 h 199"/>
              <a:gd name="T48" fmla="*/ 452 w 1361"/>
              <a:gd name="T49" fmla="*/ 43 h 199"/>
              <a:gd name="T50" fmla="*/ 496 w 1361"/>
              <a:gd name="T51" fmla="*/ 196 h 199"/>
              <a:gd name="T52" fmla="*/ 558 w 1361"/>
              <a:gd name="T53" fmla="*/ 43 h 199"/>
              <a:gd name="T54" fmla="*/ 389 w 1361"/>
              <a:gd name="T55" fmla="*/ 2 h 199"/>
              <a:gd name="T56" fmla="*/ 1004 w 1361"/>
              <a:gd name="T57" fmla="*/ 43 h 199"/>
              <a:gd name="T58" fmla="*/ 1066 w 1361"/>
              <a:gd name="T59" fmla="*/ 196 h 199"/>
              <a:gd name="T60" fmla="*/ 1110 w 1361"/>
              <a:gd name="T61" fmla="*/ 43 h 199"/>
              <a:gd name="T62" fmla="*/ 1173 w 1361"/>
              <a:gd name="T63" fmla="*/ 2 h 199"/>
              <a:gd name="T64" fmla="*/ 732 w 1361"/>
              <a:gd name="T65" fmla="*/ 196 h 199"/>
              <a:gd name="T66" fmla="*/ 612 w 1361"/>
              <a:gd name="T67" fmla="*/ 2 h 199"/>
              <a:gd name="T68" fmla="*/ 794 w 1361"/>
              <a:gd name="T69" fmla="*/ 70 h 199"/>
              <a:gd name="T70" fmla="*/ 732 w 1361"/>
              <a:gd name="T71" fmla="*/ 196 h 199"/>
              <a:gd name="T72" fmla="*/ 727 w 1361"/>
              <a:gd name="T73" fmla="*/ 44 h 199"/>
              <a:gd name="T74" fmla="*/ 656 w 1361"/>
              <a:gd name="T75" fmla="*/ 155 h 199"/>
              <a:gd name="T76" fmla="*/ 749 w 1361"/>
              <a:gd name="T77" fmla="*/ 129 h 199"/>
              <a:gd name="T78" fmla="*/ 145 w 1361"/>
              <a:gd name="T79" fmla="*/ 150 h 199"/>
              <a:gd name="T80" fmla="*/ 40 w 1361"/>
              <a:gd name="T81" fmla="*/ 0 h 199"/>
              <a:gd name="T82" fmla="*/ 0 w 1361"/>
              <a:gd name="T83" fmla="*/ 197 h 199"/>
              <a:gd name="T84" fmla="*/ 44 w 1361"/>
              <a:gd name="T85" fmla="*/ 76 h 199"/>
              <a:gd name="T86" fmla="*/ 44 w 1361"/>
              <a:gd name="T87" fmla="*/ 47 h 199"/>
              <a:gd name="T88" fmla="*/ 115 w 1361"/>
              <a:gd name="T89" fmla="*/ 177 h 199"/>
              <a:gd name="T90" fmla="*/ 192 w 1361"/>
              <a:gd name="T91" fmla="*/ 147 h 199"/>
              <a:gd name="T92" fmla="*/ 148 w 1361"/>
              <a:gd name="T93" fmla="*/ 2 h 199"/>
              <a:gd name="T94" fmla="*/ 149 w 1361"/>
              <a:gd name="T95" fmla="*/ 148 h 199"/>
              <a:gd name="T96" fmla="*/ 145 w 1361"/>
              <a:gd name="T97"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1" h="199">
                <a:moveTo>
                  <a:pt x="375" y="2"/>
                </a:moveTo>
                <a:cubicBezTo>
                  <a:pt x="375" y="43"/>
                  <a:pt x="375" y="43"/>
                  <a:pt x="375" y="43"/>
                </a:cubicBezTo>
                <a:cubicBezTo>
                  <a:pt x="375" y="43"/>
                  <a:pt x="318" y="43"/>
                  <a:pt x="313" y="43"/>
                </a:cubicBezTo>
                <a:cubicBezTo>
                  <a:pt x="313" y="48"/>
                  <a:pt x="313" y="196"/>
                  <a:pt x="313" y="196"/>
                </a:cubicBezTo>
                <a:cubicBezTo>
                  <a:pt x="269" y="196"/>
                  <a:pt x="269" y="196"/>
                  <a:pt x="269" y="196"/>
                </a:cubicBezTo>
                <a:cubicBezTo>
                  <a:pt x="269" y="196"/>
                  <a:pt x="269" y="48"/>
                  <a:pt x="269" y="43"/>
                </a:cubicBezTo>
                <a:cubicBezTo>
                  <a:pt x="265" y="43"/>
                  <a:pt x="207" y="43"/>
                  <a:pt x="207" y="43"/>
                </a:cubicBezTo>
                <a:cubicBezTo>
                  <a:pt x="207" y="2"/>
                  <a:pt x="207" y="2"/>
                  <a:pt x="207" y="2"/>
                </a:cubicBezTo>
                <a:lnTo>
                  <a:pt x="375" y="2"/>
                </a:lnTo>
                <a:close/>
                <a:moveTo>
                  <a:pt x="995" y="69"/>
                </a:moveTo>
                <a:cubicBezTo>
                  <a:pt x="995" y="196"/>
                  <a:pt x="995" y="196"/>
                  <a:pt x="995" y="196"/>
                </a:cubicBezTo>
                <a:cubicBezTo>
                  <a:pt x="864" y="196"/>
                  <a:pt x="864" y="196"/>
                  <a:pt x="864" y="196"/>
                </a:cubicBezTo>
                <a:cubicBezTo>
                  <a:pt x="828" y="196"/>
                  <a:pt x="811" y="181"/>
                  <a:pt x="811" y="141"/>
                </a:cubicBezTo>
                <a:cubicBezTo>
                  <a:pt x="811" y="132"/>
                  <a:pt x="811" y="132"/>
                  <a:pt x="811" y="132"/>
                </a:cubicBezTo>
                <a:cubicBezTo>
                  <a:pt x="811" y="93"/>
                  <a:pt x="828" y="76"/>
                  <a:pt x="862" y="76"/>
                </a:cubicBezTo>
                <a:cubicBezTo>
                  <a:pt x="862" y="76"/>
                  <a:pt x="947" y="76"/>
                  <a:pt x="951" y="76"/>
                </a:cubicBezTo>
                <a:cubicBezTo>
                  <a:pt x="951" y="75"/>
                  <a:pt x="951" y="69"/>
                  <a:pt x="951" y="69"/>
                </a:cubicBezTo>
                <a:cubicBezTo>
                  <a:pt x="951" y="51"/>
                  <a:pt x="945" y="44"/>
                  <a:pt x="929" y="44"/>
                </a:cubicBezTo>
                <a:cubicBezTo>
                  <a:pt x="821" y="44"/>
                  <a:pt x="821" y="44"/>
                  <a:pt x="821" y="44"/>
                </a:cubicBezTo>
                <a:cubicBezTo>
                  <a:pt x="821" y="2"/>
                  <a:pt x="821" y="2"/>
                  <a:pt x="821" y="2"/>
                </a:cubicBezTo>
                <a:cubicBezTo>
                  <a:pt x="932" y="2"/>
                  <a:pt x="932" y="2"/>
                  <a:pt x="932" y="2"/>
                </a:cubicBezTo>
                <a:cubicBezTo>
                  <a:pt x="979" y="2"/>
                  <a:pt x="995" y="20"/>
                  <a:pt x="995" y="69"/>
                </a:cubicBezTo>
                <a:close/>
                <a:moveTo>
                  <a:pt x="951" y="155"/>
                </a:moveTo>
                <a:cubicBezTo>
                  <a:pt x="951" y="115"/>
                  <a:pt x="951" y="115"/>
                  <a:pt x="951" y="115"/>
                </a:cubicBezTo>
                <a:cubicBezTo>
                  <a:pt x="947" y="115"/>
                  <a:pt x="868" y="115"/>
                  <a:pt x="868" y="115"/>
                </a:cubicBezTo>
                <a:cubicBezTo>
                  <a:pt x="862" y="115"/>
                  <a:pt x="854" y="118"/>
                  <a:pt x="854" y="135"/>
                </a:cubicBezTo>
                <a:cubicBezTo>
                  <a:pt x="854" y="152"/>
                  <a:pt x="862" y="155"/>
                  <a:pt x="868" y="155"/>
                </a:cubicBezTo>
                <a:cubicBezTo>
                  <a:pt x="868" y="155"/>
                  <a:pt x="947" y="155"/>
                  <a:pt x="951" y="155"/>
                </a:cubicBezTo>
                <a:close/>
                <a:moveTo>
                  <a:pt x="1361" y="69"/>
                </a:moveTo>
                <a:cubicBezTo>
                  <a:pt x="1361" y="196"/>
                  <a:pt x="1361" y="196"/>
                  <a:pt x="1361" y="196"/>
                </a:cubicBezTo>
                <a:cubicBezTo>
                  <a:pt x="1230" y="196"/>
                  <a:pt x="1230" y="196"/>
                  <a:pt x="1230" y="196"/>
                </a:cubicBezTo>
                <a:cubicBezTo>
                  <a:pt x="1194" y="196"/>
                  <a:pt x="1177" y="181"/>
                  <a:pt x="1177" y="141"/>
                </a:cubicBezTo>
                <a:cubicBezTo>
                  <a:pt x="1177" y="132"/>
                  <a:pt x="1177" y="132"/>
                  <a:pt x="1177" y="132"/>
                </a:cubicBezTo>
                <a:cubicBezTo>
                  <a:pt x="1177" y="93"/>
                  <a:pt x="1194" y="76"/>
                  <a:pt x="1228" y="76"/>
                </a:cubicBezTo>
                <a:cubicBezTo>
                  <a:pt x="1228" y="76"/>
                  <a:pt x="1313" y="76"/>
                  <a:pt x="1317" y="76"/>
                </a:cubicBezTo>
                <a:cubicBezTo>
                  <a:pt x="1317" y="75"/>
                  <a:pt x="1317" y="69"/>
                  <a:pt x="1317" y="69"/>
                </a:cubicBezTo>
                <a:cubicBezTo>
                  <a:pt x="1317" y="51"/>
                  <a:pt x="1311" y="44"/>
                  <a:pt x="1295" y="44"/>
                </a:cubicBezTo>
                <a:cubicBezTo>
                  <a:pt x="1187" y="44"/>
                  <a:pt x="1187" y="44"/>
                  <a:pt x="1187" y="44"/>
                </a:cubicBezTo>
                <a:cubicBezTo>
                  <a:pt x="1187" y="2"/>
                  <a:pt x="1187" y="2"/>
                  <a:pt x="1187" y="2"/>
                </a:cubicBezTo>
                <a:cubicBezTo>
                  <a:pt x="1298" y="2"/>
                  <a:pt x="1298" y="2"/>
                  <a:pt x="1298" y="2"/>
                </a:cubicBezTo>
                <a:cubicBezTo>
                  <a:pt x="1345" y="2"/>
                  <a:pt x="1361" y="20"/>
                  <a:pt x="1361" y="69"/>
                </a:cubicBezTo>
                <a:close/>
                <a:moveTo>
                  <a:pt x="1317" y="155"/>
                </a:moveTo>
                <a:cubicBezTo>
                  <a:pt x="1317" y="115"/>
                  <a:pt x="1317" y="115"/>
                  <a:pt x="1317" y="115"/>
                </a:cubicBezTo>
                <a:cubicBezTo>
                  <a:pt x="1313" y="115"/>
                  <a:pt x="1234" y="115"/>
                  <a:pt x="1234" y="115"/>
                </a:cubicBezTo>
                <a:cubicBezTo>
                  <a:pt x="1228" y="115"/>
                  <a:pt x="1220" y="118"/>
                  <a:pt x="1220" y="135"/>
                </a:cubicBezTo>
                <a:cubicBezTo>
                  <a:pt x="1220" y="152"/>
                  <a:pt x="1228" y="155"/>
                  <a:pt x="1234" y="155"/>
                </a:cubicBezTo>
                <a:cubicBezTo>
                  <a:pt x="1234" y="155"/>
                  <a:pt x="1313" y="155"/>
                  <a:pt x="1317" y="155"/>
                </a:cubicBezTo>
                <a:close/>
                <a:moveTo>
                  <a:pt x="389" y="2"/>
                </a:moveTo>
                <a:cubicBezTo>
                  <a:pt x="389" y="43"/>
                  <a:pt x="389" y="43"/>
                  <a:pt x="389" y="43"/>
                </a:cubicBezTo>
                <a:cubicBezTo>
                  <a:pt x="389" y="43"/>
                  <a:pt x="447" y="43"/>
                  <a:pt x="452" y="43"/>
                </a:cubicBezTo>
                <a:cubicBezTo>
                  <a:pt x="452" y="48"/>
                  <a:pt x="452" y="196"/>
                  <a:pt x="452" y="196"/>
                </a:cubicBezTo>
                <a:cubicBezTo>
                  <a:pt x="496" y="196"/>
                  <a:pt x="496" y="196"/>
                  <a:pt x="496" y="196"/>
                </a:cubicBezTo>
                <a:cubicBezTo>
                  <a:pt x="496" y="196"/>
                  <a:pt x="496" y="48"/>
                  <a:pt x="496" y="43"/>
                </a:cubicBezTo>
                <a:cubicBezTo>
                  <a:pt x="500" y="43"/>
                  <a:pt x="558" y="43"/>
                  <a:pt x="558" y="43"/>
                </a:cubicBezTo>
                <a:cubicBezTo>
                  <a:pt x="558" y="2"/>
                  <a:pt x="558" y="2"/>
                  <a:pt x="558" y="2"/>
                </a:cubicBezTo>
                <a:lnTo>
                  <a:pt x="389" y="2"/>
                </a:lnTo>
                <a:close/>
                <a:moveTo>
                  <a:pt x="1004" y="2"/>
                </a:moveTo>
                <a:cubicBezTo>
                  <a:pt x="1004" y="43"/>
                  <a:pt x="1004" y="43"/>
                  <a:pt x="1004" y="43"/>
                </a:cubicBezTo>
                <a:cubicBezTo>
                  <a:pt x="1004" y="43"/>
                  <a:pt x="1062" y="43"/>
                  <a:pt x="1066" y="43"/>
                </a:cubicBezTo>
                <a:cubicBezTo>
                  <a:pt x="1066" y="48"/>
                  <a:pt x="1066" y="196"/>
                  <a:pt x="1066" y="196"/>
                </a:cubicBezTo>
                <a:cubicBezTo>
                  <a:pt x="1110" y="196"/>
                  <a:pt x="1110" y="196"/>
                  <a:pt x="1110" y="196"/>
                </a:cubicBezTo>
                <a:cubicBezTo>
                  <a:pt x="1110" y="196"/>
                  <a:pt x="1110" y="48"/>
                  <a:pt x="1110" y="43"/>
                </a:cubicBezTo>
                <a:cubicBezTo>
                  <a:pt x="1115" y="43"/>
                  <a:pt x="1173" y="43"/>
                  <a:pt x="1173" y="43"/>
                </a:cubicBezTo>
                <a:cubicBezTo>
                  <a:pt x="1173" y="2"/>
                  <a:pt x="1173" y="2"/>
                  <a:pt x="1173" y="2"/>
                </a:cubicBezTo>
                <a:lnTo>
                  <a:pt x="1004" y="2"/>
                </a:lnTo>
                <a:close/>
                <a:moveTo>
                  <a:pt x="732" y="196"/>
                </a:moveTo>
                <a:cubicBezTo>
                  <a:pt x="612" y="196"/>
                  <a:pt x="612" y="196"/>
                  <a:pt x="612" y="196"/>
                </a:cubicBezTo>
                <a:cubicBezTo>
                  <a:pt x="612" y="2"/>
                  <a:pt x="612" y="2"/>
                  <a:pt x="612" y="2"/>
                </a:cubicBezTo>
                <a:cubicBezTo>
                  <a:pt x="730" y="2"/>
                  <a:pt x="730" y="2"/>
                  <a:pt x="730" y="2"/>
                </a:cubicBezTo>
                <a:cubicBezTo>
                  <a:pt x="774" y="2"/>
                  <a:pt x="794" y="20"/>
                  <a:pt x="794" y="70"/>
                </a:cubicBezTo>
                <a:cubicBezTo>
                  <a:pt x="794" y="128"/>
                  <a:pt x="794" y="128"/>
                  <a:pt x="794" y="128"/>
                </a:cubicBezTo>
                <a:cubicBezTo>
                  <a:pt x="794" y="173"/>
                  <a:pt x="779" y="196"/>
                  <a:pt x="732" y="196"/>
                </a:cubicBezTo>
                <a:close/>
                <a:moveTo>
                  <a:pt x="749" y="70"/>
                </a:moveTo>
                <a:cubicBezTo>
                  <a:pt x="749" y="51"/>
                  <a:pt x="743" y="44"/>
                  <a:pt x="727" y="44"/>
                </a:cubicBezTo>
                <a:cubicBezTo>
                  <a:pt x="727" y="44"/>
                  <a:pt x="660" y="44"/>
                  <a:pt x="656" y="44"/>
                </a:cubicBezTo>
                <a:cubicBezTo>
                  <a:pt x="656" y="155"/>
                  <a:pt x="656" y="155"/>
                  <a:pt x="656" y="155"/>
                </a:cubicBezTo>
                <a:cubicBezTo>
                  <a:pt x="660" y="155"/>
                  <a:pt x="727" y="155"/>
                  <a:pt x="727" y="155"/>
                </a:cubicBezTo>
                <a:cubicBezTo>
                  <a:pt x="743" y="155"/>
                  <a:pt x="749" y="148"/>
                  <a:pt x="749" y="129"/>
                </a:cubicBezTo>
                <a:cubicBezTo>
                  <a:pt x="749" y="129"/>
                  <a:pt x="749" y="70"/>
                  <a:pt x="749" y="70"/>
                </a:cubicBezTo>
                <a:close/>
                <a:moveTo>
                  <a:pt x="145" y="150"/>
                </a:moveTo>
                <a:cubicBezTo>
                  <a:pt x="144" y="148"/>
                  <a:pt x="85" y="34"/>
                  <a:pt x="78" y="22"/>
                </a:cubicBezTo>
                <a:cubicBezTo>
                  <a:pt x="69" y="9"/>
                  <a:pt x="59" y="0"/>
                  <a:pt x="40" y="0"/>
                </a:cubicBezTo>
                <a:cubicBezTo>
                  <a:pt x="22" y="0"/>
                  <a:pt x="0" y="8"/>
                  <a:pt x="0" y="51"/>
                </a:cubicBezTo>
                <a:cubicBezTo>
                  <a:pt x="0" y="197"/>
                  <a:pt x="0" y="197"/>
                  <a:pt x="0" y="197"/>
                </a:cubicBezTo>
                <a:cubicBezTo>
                  <a:pt x="44" y="197"/>
                  <a:pt x="44" y="197"/>
                  <a:pt x="44" y="197"/>
                </a:cubicBezTo>
                <a:cubicBezTo>
                  <a:pt x="44" y="197"/>
                  <a:pt x="44" y="84"/>
                  <a:pt x="44" y="76"/>
                </a:cubicBezTo>
                <a:cubicBezTo>
                  <a:pt x="44" y="67"/>
                  <a:pt x="43" y="54"/>
                  <a:pt x="43" y="51"/>
                </a:cubicBezTo>
                <a:cubicBezTo>
                  <a:pt x="43" y="49"/>
                  <a:pt x="43" y="47"/>
                  <a:pt x="44" y="47"/>
                </a:cubicBezTo>
                <a:cubicBezTo>
                  <a:pt x="46" y="46"/>
                  <a:pt x="47" y="47"/>
                  <a:pt x="48" y="49"/>
                </a:cubicBezTo>
                <a:cubicBezTo>
                  <a:pt x="49" y="50"/>
                  <a:pt x="103" y="158"/>
                  <a:pt x="115" y="177"/>
                </a:cubicBezTo>
                <a:cubicBezTo>
                  <a:pt x="123" y="190"/>
                  <a:pt x="133" y="199"/>
                  <a:pt x="153" y="199"/>
                </a:cubicBezTo>
                <a:cubicBezTo>
                  <a:pt x="171" y="199"/>
                  <a:pt x="192" y="191"/>
                  <a:pt x="192" y="147"/>
                </a:cubicBezTo>
                <a:cubicBezTo>
                  <a:pt x="192" y="2"/>
                  <a:pt x="192" y="2"/>
                  <a:pt x="192" y="2"/>
                </a:cubicBezTo>
                <a:cubicBezTo>
                  <a:pt x="148" y="2"/>
                  <a:pt x="148" y="2"/>
                  <a:pt x="148" y="2"/>
                </a:cubicBezTo>
                <a:cubicBezTo>
                  <a:pt x="148" y="2"/>
                  <a:pt x="148" y="115"/>
                  <a:pt x="148" y="123"/>
                </a:cubicBezTo>
                <a:cubicBezTo>
                  <a:pt x="148" y="132"/>
                  <a:pt x="149" y="145"/>
                  <a:pt x="149" y="148"/>
                </a:cubicBezTo>
                <a:cubicBezTo>
                  <a:pt x="149" y="150"/>
                  <a:pt x="149" y="152"/>
                  <a:pt x="148" y="152"/>
                </a:cubicBezTo>
                <a:cubicBezTo>
                  <a:pt x="147" y="153"/>
                  <a:pt x="145" y="152"/>
                  <a:pt x="145"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Slide Number Placeholder 2">
            <a:extLst>
              <a:ext uri="{FF2B5EF4-FFF2-40B4-BE49-F238E27FC236}">
                <a16:creationId xmlns:a16="http://schemas.microsoft.com/office/drawing/2014/main" id="{D6DFEA91-6D5D-4821-BB70-31F926CD2D1E}"/>
              </a:ext>
            </a:extLst>
          </p:cNvPr>
          <p:cNvSpPr>
            <a:spLocks noGrp="1"/>
          </p:cNvSpPr>
          <p:nvPr>
            <p:ph type="sldNum" sz="quarter" idx="11"/>
          </p:nvPr>
        </p:nvSpPr>
        <p:spPr>
          <a:xfrm>
            <a:off x="5762244" y="6556248"/>
            <a:ext cx="667512" cy="182880"/>
          </a:xfrm>
          <a:prstGeom prst="rect">
            <a:avLst/>
          </a:prstGeom>
        </p:spPr>
        <p:txBody>
          <a:bodyPr anchor="ctr"/>
          <a:lstStyle>
            <a:lvl1pPr>
              <a:defRPr sz="1200">
                <a:solidFill>
                  <a:schemeClr val="bg1"/>
                </a:solidFill>
                <a:latin typeface="Meiryo UI" panose="020B0604030504040204" pitchFamily="50" charset="-128"/>
                <a:ea typeface="Meiryo UI" panose="020B0604030504040204" pitchFamily="50" charset="-128"/>
              </a:defRPr>
            </a:lvl1pPr>
          </a:lstStyle>
          <a:p>
            <a:pPr algn="ctr"/>
            <a:fld id="{92EA2340-BE12-4138-BE15-7C339B03EB4B}" type="slidenum">
              <a:rPr lang="en-US" smtClean="0"/>
              <a:pPr algn="ctr"/>
              <a:t>‹#›</a:t>
            </a:fld>
            <a:endParaRPr lang="en-US" dirty="0"/>
          </a:p>
        </p:txBody>
      </p:sp>
      <p:sp>
        <p:nvSpPr>
          <p:cNvPr id="13"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Tree>
    <p:extLst>
      <p:ext uri="{BB962C8B-B14F-4D97-AF65-F5344CB8AC3E}">
        <p14:creationId xmlns:p14="http://schemas.microsoft.com/office/powerpoint/2010/main" val="1704017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pos="192">
          <p15:clr>
            <a:srgbClr val="FBAE40"/>
          </p15:clr>
        </p15:guide>
        <p15:guide id="3" pos="7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コンテンツB">
    <p:spTree>
      <p:nvGrpSpPr>
        <p:cNvPr id="1" name=""/>
        <p:cNvGrpSpPr/>
        <p:nvPr/>
      </p:nvGrpSpPr>
      <p:grpSpPr>
        <a:xfrm>
          <a:off x="0" y="0"/>
          <a:ext cx="0" cy="0"/>
          <a:chOff x="0" y="0"/>
          <a:chExt cx="0" cy="0"/>
        </a:xfrm>
      </p:grpSpPr>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accent2"/>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6050500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コンテンツA">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marL="0" indent="0">
              <a:defRPr kumimoji="1" lang="ja-JP" altLang="en-US" sz="2400" b="1" i="0" kern="1200" spc="0" baseline="0" dirty="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4"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15"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41707966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Tree>
    <p:extLst>
      <p:ext uri="{BB962C8B-B14F-4D97-AF65-F5344CB8AC3E}">
        <p14:creationId xmlns:p14="http://schemas.microsoft.com/office/powerpoint/2010/main" val="3976409002"/>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1" name="図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Tree>
    <p:extLst>
      <p:ext uri="{BB962C8B-B14F-4D97-AF65-F5344CB8AC3E}">
        <p14:creationId xmlns:p14="http://schemas.microsoft.com/office/powerpoint/2010/main" val="259179906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78" r:id="rId4"/>
  </p:sldLayoutIdLst>
  <p:timing>
    <p:tnLst>
      <p:par>
        <p:cTn id="1" dur="indefinite" restart="never" nodeType="tmRoot"/>
      </p:par>
    </p:tnLst>
  </p:timing>
  <p:hf hdr="0" ft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5313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4133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Tree>
    <p:extLst>
      <p:ext uri="{BB962C8B-B14F-4D97-AF65-F5344CB8AC3E}">
        <p14:creationId xmlns:p14="http://schemas.microsoft.com/office/powerpoint/2010/main" val="1387527737"/>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207568" y="4862639"/>
            <a:ext cx="9937272" cy="474132"/>
          </a:xfrm>
        </p:spPr>
        <p:txBody>
          <a:bodyPr/>
          <a:lstStyle/>
          <a:p>
            <a:r>
              <a:rPr kumimoji="1" lang="en-US" altLang="ja-JP" dirty="0" smtClean="0"/>
              <a:t>LDI/NTTD</a:t>
            </a:r>
            <a:r>
              <a:rPr kumimoji="1" lang="ja-JP" altLang="en-US" dirty="0" smtClean="0"/>
              <a:t>共同研究　研究実施</a:t>
            </a:r>
            <a:r>
              <a:rPr lang="ja-JP" altLang="en-US" dirty="0" smtClean="0"/>
              <a:t>状況</a:t>
            </a:r>
            <a:endParaRPr kumimoji="1" lang="ja-JP" altLang="en-US" dirty="0"/>
          </a:p>
        </p:txBody>
      </p:sp>
      <p:sp>
        <p:nvSpPr>
          <p:cNvPr id="5" name="タイトル 3"/>
          <p:cNvSpPr txBox="1">
            <a:spLocks/>
          </p:cNvSpPr>
          <p:nvPr/>
        </p:nvSpPr>
        <p:spPr>
          <a:xfrm>
            <a:off x="3304849" y="5361709"/>
            <a:ext cx="8667018" cy="474132"/>
          </a:xfrm>
          <a:prstGeom prst="rect">
            <a:avLst/>
          </a:prstGeom>
          <a:effectLst/>
        </p:spPr>
        <p:txBody>
          <a:bodyPr anchor="t">
            <a:normAutofit/>
          </a:bodyPr>
          <a:lstStyle>
            <a:lvl1pPr algn="l" defTabSz="609555" rtl="0" eaLnBrk="1" fontAlgn="base" hangingPunct="1">
              <a:spcBef>
                <a:spcPct val="0"/>
              </a:spcBef>
              <a:spcAft>
                <a:spcPct val="0"/>
              </a:spcAft>
              <a:defRPr kumimoji="1" lang="ja-JP" altLang="en-US" sz="2400" b="1" i="0" kern="1200" spc="0" baseline="0" dirty="0">
                <a:solidFill>
                  <a:srgbClr val="FFFFFF"/>
                </a:solidFill>
                <a:latin typeface="Meiryo UI" panose="020B0604030504040204" pitchFamily="50" charset="-128"/>
                <a:ea typeface="Meiryo UI" panose="020B0604030504040204" pitchFamily="50"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lgn="r"/>
            <a:r>
              <a:rPr lang="en-US" altLang="ja-JP" sz="2000" dirty="0" smtClean="0"/>
              <a:t>2022</a:t>
            </a:r>
            <a:r>
              <a:rPr lang="ja-JP" altLang="en-US" sz="2000" dirty="0" smtClean="0"/>
              <a:t>年</a:t>
            </a:r>
            <a:r>
              <a:rPr lang="en-US" altLang="ja-JP" sz="2000" dirty="0" smtClean="0"/>
              <a:t>9</a:t>
            </a:r>
            <a:r>
              <a:rPr lang="ja-JP" altLang="en-US" sz="2000" dirty="0" smtClean="0"/>
              <a:t>月</a:t>
            </a:r>
            <a:r>
              <a:rPr lang="en-US" altLang="ja-JP" sz="2000" dirty="0"/>
              <a:t>6</a:t>
            </a:r>
            <a:r>
              <a:rPr lang="ja-JP" altLang="en-US" sz="2000" dirty="0" smtClean="0"/>
              <a:t>日（火）</a:t>
            </a:r>
            <a:endParaRPr lang="en-US" altLang="ja-JP" sz="2000" dirty="0"/>
          </a:p>
        </p:txBody>
      </p:sp>
    </p:spTree>
    <p:extLst>
      <p:ext uri="{BB962C8B-B14F-4D97-AF65-F5344CB8AC3E}">
        <p14:creationId xmlns:p14="http://schemas.microsoft.com/office/powerpoint/2010/main" val="68972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チェック結果サマリ</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250286247"/>
              </p:ext>
            </p:extLst>
          </p:nvPr>
        </p:nvGraphicFramePr>
        <p:xfrm>
          <a:off x="153079" y="864554"/>
          <a:ext cx="5937778" cy="4621845"/>
        </p:xfrm>
        <a:graphic>
          <a:graphicData uri="http://schemas.openxmlformats.org/drawingml/2006/table">
            <a:tbl>
              <a:tblPr firstRow="1">
                <a:tableStyleId>{21E4AEA4-8DFA-4A89-87EB-49C32662AFE0}</a:tableStyleId>
              </a:tblPr>
              <a:tblGrid>
                <a:gridCol w="2559050">
                  <a:extLst>
                    <a:ext uri="{9D8B030D-6E8A-4147-A177-3AD203B41FA5}">
                      <a16:colId xmlns:a16="http://schemas.microsoft.com/office/drawing/2014/main" val="1486892407"/>
                    </a:ext>
                  </a:extLst>
                </a:gridCol>
                <a:gridCol w="1174115">
                  <a:extLst>
                    <a:ext uri="{9D8B030D-6E8A-4147-A177-3AD203B41FA5}">
                      <a16:colId xmlns:a16="http://schemas.microsoft.com/office/drawing/2014/main" val="2007581745"/>
                    </a:ext>
                  </a:extLst>
                </a:gridCol>
                <a:gridCol w="1259840">
                  <a:extLst>
                    <a:ext uri="{9D8B030D-6E8A-4147-A177-3AD203B41FA5}">
                      <a16:colId xmlns:a16="http://schemas.microsoft.com/office/drawing/2014/main" val="647996685"/>
                    </a:ext>
                  </a:extLst>
                </a:gridCol>
                <a:gridCol w="944773">
                  <a:extLst>
                    <a:ext uri="{9D8B030D-6E8A-4147-A177-3AD203B41FA5}">
                      <a16:colId xmlns:a16="http://schemas.microsoft.com/office/drawing/2014/main" val="2826067734"/>
                    </a:ext>
                  </a:extLst>
                </a:gridCol>
              </a:tblGrid>
              <a:tr h="262977">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施設名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対象項目数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エラー項目数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エラー率</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北見赤十字</a:t>
                      </a: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50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24.00%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2574989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亀田総合</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14.52%</a:t>
                      </a:r>
                    </a:p>
                  </a:txBody>
                  <a:tcPr marL="9525" marR="9525" marT="9525" marB="0" anchor="ctr"/>
                </a:tc>
                <a:extLst>
                  <a:ext uri="{0D108BD9-81ED-4DB2-BD59-A6C34878D82A}">
                    <a16:rowId xmlns:a16="http://schemas.microsoft.com/office/drawing/2014/main" val="21741636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12.90%</a:t>
                      </a:r>
                    </a:p>
                  </a:txBody>
                  <a:tcPr marL="9525" marR="9525" marT="9525" marB="0" anchor="ctr"/>
                </a:tc>
                <a:extLst>
                  <a:ext uri="{0D108BD9-81ED-4DB2-BD59-A6C34878D82A}">
                    <a16:rowId xmlns:a16="http://schemas.microsoft.com/office/drawing/2014/main" val="1108417457"/>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IVF</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クリニック幕張</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14.29%</a:t>
                      </a:r>
                    </a:p>
                  </a:txBody>
                  <a:tcPr marL="9525" marR="9525" marT="9525" marB="0" anchor="ctr"/>
                </a:tc>
                <a:extLst>
                  <a:ext uri="{0D108BD9-81ED-4DB2-BD59-A6C34878D82A}">
                    <a16:rowId xmlns:a16="http://schemas.microsoft.com/office/drawing/2014/main" val="3045385015"/>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亀田リハビリテーション</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10.53%</a:t>
                      </a:r>
                    </a:p>
                  </a:txBody>
                  <a:tcPr marL="9525" marR="9525" marT="9525" marB="0" anchor="ctr"/>
                </a:tc>
                <a:extLst>
                  <a:ext uri="{0D108BD9-81ED-4DB2-BD59-A6C34878D82A}">
                    <a16:rowId xmlns:a16="http://schemas.microsoft.com/office/drawing/2014/main" val="3509286172"/>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亀田浜荻クリニック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15.79%</a:t>
                      </a:r>
                    </a:p>
                  </a:txBody>
                  <a:tcPr marL="9525" marR="9525" marT="9525" marB="0" anchor="ctr"/>
                </a:tc>
                <a:extLst>
                  <a:ext uri="{0D108BD9-81ED-4DB2-BD59-A6C34878D82A}">
                    <a16:rowId xmlns:a16="http://schemas.microsoft.com/office/drawing/2014/main" val="1658811581"/>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亀田ファミリークリニック館山</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14.29%</a:t>
                      </a:r>
                    </a:p>
                  </a:txBody>
                  <a:tcPr marL="9525" marR="9525" marT="9525" marB="0" anchor="ctr"/>
                </a:tc>
                <a:extLst>
                  <a:ext uri="{0D108BD9-81ED-4DB2-BD59-A6C34878D82A}">
                    <a16:rowId xmlns:a16="http://schemas.microsoft.com/office/drawing/2014/main" val="897613865"/>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亀田京橋クリニック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13.46%</a:t>
                      </a:r>
                    </a:p>
                  </a:txBody>
                  <a:tcPr marL="9525" marR="9525" marT="9525" marB="0" anchor="ctr"/>
                </a:tc>
                <a:extLst>
                  <a:ext uri="{0D108BD9-81ED-4DB2-BD59-A6C34878D82A}">
                    <a16:rowId xmlns:a16="http://schemas.microsoft.com/office/drawing/2014/main" val="138927929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亀田森の里</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14.52%</a:t>
                      </a:r>
                    </a:p>
                  </a:txBody>
                  <a:tcPr marL="9525" marR="9525" marT="9525" marB="0" anchor="ctr"/>
                </a:tc>
                <a:extLst>
                  <a:ext uri="{0D108BD9-81ED-4DB2-BD59-A6C34878D82A}">
                    <a16:rowId xmlns:a16="http://schemas.microsoft.com/office/drawing/2014/main" val="386937858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恵寿総合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7.14%</a:t>
                      </a:r>
                    </a:p>
                  </a:txBody>
                  <a:tcPr marL="9525" marR="9525" marT="9525" marB="0" anchor="ctr"/>
                </a:tc>
                <a:extLst>
                  <a:ext uri="{0D108BD9-81ED-4DB2-BD59-A6C34878D82A}">
                    <a16:rowId xmlns:a16="http://schemas.microsoft.com/office/drawing/2014/main" val="2935241466"/>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福井大学</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11.54%</a:t>
                      </a:r>
                    </a:p>
                  </a:txBody>
                  <a:tcPr marL="9525" marR="9525" marT="9525" marB="0" anchor="ctr"/>
                </a:tc>
                <a:extLst>
                  <a:ext uri="{0D108BD9-81ED-4DB2-BD59-A6C34878D82A}">
                    <a16:rowId xmlns:a16="http://schemas.microsoft.com/office/drawing/2014/main" val="384757307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岐阜多治見</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35</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0.00%</a:t>
                      </a:r>
                    </a:p>
                  </a:txBody>
                  <a:tcPr marL="9525" marR="9525" marT="9525" marB="0" anchor="ctr"/>
                </a:tc>
                <a:extLst>
                  <a:ext uri="{0D108BD9-81ED-4DB2-BD59-A6C34878D82A}">
                    <a16:rowId xmlns:a16="http://schemas.microsoft.com/office/drawing/2014/main" val="409098621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静岡総合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8.70%</a:t>
                      </a:r>
                    </a:p>
                  </a:txBody>
                  <a:tcPr marL="9525" marR="9525" marT="9525" marB="0" anchor="ctr"/>
                </a:tc>
                <a:extLst>
                  <a:ext uri="{0D108BD9-81ED-4DB2-BD59-A6C34878D82A}">
                    <a16:rowId xmlns:a16="http://schemas.microsoft.com/office/drawing/2014/main" val="4193393129"/>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静岡こども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25.00%</a:t>
                      </a:r>
                    </a:p>
                  </a:txBody>
                  <a:tcPr marL="9525" marR="9525" marT="9525" marB="0" anchor="ctr"/>
                </a:tc>
                <a:extLst>
                  <a:ext uri="{0D108BD9-81ED-4DB2-BD59-A6C34878D82A}">
                    <a16:rowId xmlns:a16="http://schemas.microsoft.com/office/drawing/2014/main" val="810009403"/>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名古屋第一</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21.57%</a:t>
                      </a:r>
                    </a:p>
                  </a:txBody>
                  <a:tcPr marL="9525" marR="9525" marT="9525" marB="0" anchor="ctr"/>
                </a:tc>
                <a:extLst>
                  <a:ext uri="{0D108BD9-81ED-4DB2-BD59-A6C34878D82A}">
                    <a16:rowId xmlns:a16="http://schemas.microsoft.com/office/drawing/2014/main" val="254609703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名古屋第二</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13.04%</a:t>
                      </a:r>
                    </a:p>
                  </a:txBody>
                  <a:tcPr marL="9525" marR="9525" marT="9525" marB="0" anchor="ctr"/>
                </a:tc>
                <a:extLst>
                  <a:ext uri="{0D108BD9-81ED-4DB2-BD59-A6C34878D82A}">
                    <a16:rowId xmlns:a16="http://schemas.microsoft.com/office/drawing/2014/main" val="277338827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長浜赤十字</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23.53%</a:t>
                      </a:r>
                    </a:p>
                  </a:txBody>
                  <a:tcPr marL="9525" marR="9525" marT="9525" marB="0" anchor="ctr"/>
                </a:tc>
                <a:extLst>
                  <a:ext uri="{0D108BD9-81ED-4DB2-BD59-A6C34878D82A}">
                    <a16:rowId xmlns:a16="http://schemas.microsoft.com/office/drawing/2014/main" val="400218087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823261630"/>
              </p:ext>
            </p:extLst>
          </p:nvPr>
        </p:nvGraphicFramePr>
        <p:xfrm>
          <a:off x="6336239" y="864553"/>
          <a:ext cx="5679948" cy="4621845"/>
        </p:xfrm>
        <a:graphic>
          <a:graphicData uri="http://schemas.openxmlformats.org/drawingml/2006/table">
            <a:tbl>
              <a:tblPr firstRow="1">
                <a:tableStyleId>{21E4AEA4-8DFA-4A89-87EB-49C32662AFE0}</a:tableStyleId>
              </a:tblPr>
              <a:tblGrid>
                <a:gridCol w="2203450">
                  <a:extLst>
                    <a:ext uri="{9D8B030D-6E8A-4147-A177-3AD203B41FA5}">
                      <a16:colId xmlns:a16="http://schemas.microsoft.com/office/drawing/2014/main" val="1486892407"/>
                    </a:ext>
                  </a:extLst>
                </a:gridCol>
                <a:gridCol w="1174115">
                  <a:extLst>
                    <a:ext uri="{9D8B030D-6E8A-4147-A177-3AD203B41FA5}">
                      <a16:colId xmlns:a16="http://schemas.microsoft.com/office/drawing/2014/main" val="2007581745"/>
                    </a:ext>
                  </a:extLst>
                </a:gridCol>
                <a:gridCol w="1259840">
                  <a:extLst>
                    <a:ext uri="{9D8B030D-6E8A-4147-A177-3AD203B41FA5}">
                      <a16:colId xmlns:a16="http://schemas.microsoft.com/office/drawing/2014/main" val="647996685"/>
                    </a:ext>
                  </a:extLst>
                </a:gridCol>
                <a:gridCol w="1042543">
                  <a:extLst>
                    <a:ext uri="{9D8B030D-6E8A-4147-A177-3AD203B41FA5}">
                      <a16:colId xmlns:a16="http://schemas.microsoft.com/office/drawing/2014/main" val="781664688"/>
                    </a:ext>
                  </a:extLst>
                </a:gridCol>
              </a:tblGrid>
              <a:tr h="262977">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施設名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対象項目数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エラー項目数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エラー率</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京都</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63</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23.81%</a:t>
                      </a:r>
                    </a:p>
                  </a:txBody>
                  <a:tcPr marL="9525" marR="9525" marT="9525" marB="0" anchor="ctr"/>
                </a:tc>
                <a:extLst>
                  <a:ext uri="{0D108BD9-81ED-4DB2-BD59-A6C34878D82A}">
                    <a16:rowId xmlns:a16="http://schemas.microsoft.com/office/drawing/2014/main" val="217416368"/>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野</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江</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8.70%</a:t>
                      </a:r>
                    </a:p>
                  </a:txBody>
                  <a:tcPr marL="9525" marR="9525" marT="9525" marB="0" anchor="ctr"/>
                </a:tc>
                <a:extLst>
                  <a:ext uri="{0D108BD9-81ED-4DB2-BD59-A6C34878D82A}">
                    <a16:rowId xmlns:a16="http://schemas.microsoft.com/office/drawing/2014/main" val="248591479"/>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大阪</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赤十字</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13.04%</a:t>
                      </a:r>
                    </a:p>
                  </a:txBody>
                  <a:tcPr marL="9525" marR="9525" marT="9525" marB="0" anchor="ctr"/>
                </a:tc>
                <a:extLst>
                  <a:ext uri="{0D108BD9-81ED-4DB2-BD59-A6C34878D82A}">
                    <a16:rowId xmlns:a16="http://schemas.microsoft.com/office/drawing/2014/main" val="1108417457"/>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近畿</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9.09%</a:t>
                      </a:r>
                    </a:p>
                  </a:txBody>
                  <a:tcPr marL="9525" marR="9525" marT="9525" marB="0" anchor="ctr"/>
                </a:tc>
                <a:extLst>
                  <a:ext uri="{0D108BD9-81ED-4DB2-BD59-A6C34878D82A}">
                    <a16:rowId xmlns:a16="http://schemas.microsoft.com/office/drawing/2014/main" val="3045385015"/>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北野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9.80%</a:t>
                      </a:r>
                    </a:p>
                  </a:txBody>
                  <a:tcPr marL="9525" marR="9525" marT="9525" marB="0" anchor="ctr"/>
                </a:tc>
                <a:extLst>
                  <a:ext uri="{0D108BD9-81ED-4DB2-BD59-A6C34878D82A}">
                    <a16:rowId xmlns:a16="http://schemas.microsoft.com/office/drawing/2014/main" val="3509286172"/>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神戸西神戸</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医療センター</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23.81%</a:t>
                      </a:r>
                    </a:p>
                  </a:txBody>
                  <a:tcPr marL="9525" marR="9525" marT="9525" marB="0" anchor="ctr"/>
                </a:tc>
                <a:extLst>
                  <a:ext uri="{0D108BD9-81ED-4DB2-BD59-A6C34878D82A}">
                    <a16:rowId xmlns:a16="http://schemas.microsoft.com/office/drawing/2014/main" val="1658811581"/>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神戸医療</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センター</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西市民</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55</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34.55%</a:t>
                      </a:r>
                    </a:p>
                  </a:txBody>
                  <a:tcPr marL="9525" marR="9525" marT="9525" marB="0" anchor="ctr"/>
                </a:tc>
                <a:extLst>
                  <a:ext uri="{0D108BD9-81ED-4DB2-BD59-A6C34878D82A}">
                    <a16:rowId xmlns:a16="http://schemas.microsoft.com/office/drawing/2014/main" val="897613865"/>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神戸医療</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センター中央</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市民</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13.64%</a:t>
                      </a:r>
                    </a:p>
                  </a:txBody>
                  <a:tcPr marL="9525" marR="9525" marT="9525" marB="0" anchor="ctr"/>
                </a:tc>
                <a:extLst>
                  <a:ext uri="{0D108BD9-81ED-4DB2-BD59-A6C34878D82A}">
                    <a16:rowId xmlns:a16="http://schemas.microsoft.com/office/drawing/2014/main" val="1389279290"/>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聖</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マリア</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5.00%</a:t>
                      </a:r>
                    </a:p>
                  </a:txBody>
                  <a:tcPr marL="9525" marR="9525" marT="9525" marB="0" anchor="ctr"/>
                </a:tc>
                <a:extLst>
                  <a:ext uri="{0D108BD9-81ED-4DB2-BD59-A6C34878D82A}">
                    <a16:rowId xmlns:a16="http://schemas.microsoft.com/office/drawing/2014/main" val="3869378588"/>
                  </a:ext>
                </a:extLst>
              </a:tr>
              <a:tr h="256404">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小倉</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記念</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10.87%</a:t>
                      </a:r>
                    </a:p>
                  </a:txBody>
                  <a:tcPr marL="9525" marR="9525" marT="9525" marB="0" anchor="ctr"/>
                </a:tc>
                <a:extLst>
                  <a:ext uri="{0D108BD9-81ED-4DB2-BD59-A6C34878D82A}">
                    <a16:rowId xmlns:a16="http://schemas.microsoft.com/office/drawing/2014/main" val="2935241466"/>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佐賀好生館</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25.49%</a:t>
                      </a:r>
                    </a:p>
                  </a:txBody>
                  <a:tcPr marL="9525" marR="9525" marT="9525" marB="0" anchor="ctr"/>
                </a:tc>
                <a:extLst>
                  <a:ext uri="{0D108BD9-81ED-4DB2-BD59-A6C34878D82A}">
                    <a16:rowId xmlns:a16="http://schemas.microsoft.com/office/drawing/2014/main" val="3847573070"/>
                  </a:ext>
                </a:extLst>
              </a:tr>
              <a:tr h="256404">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熊本</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労災</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10.87%</a:t>
                      </a:r>
                    </a:p>
                  </a:txBody>
                  <a:tcPr marL="9525" marR="9525" marT="9525" marB="0" anchor="ctr"/>
                </a:tc>
                <a:extLst>
                  <a:ext uri="{0D108BD9-81ED-4DB2-BD59-A6C34878D82A}">
                    <a16:rowId xmlns:a16="http://schemas.microsoft.com/office/drawing/2014/main" val="4090986214"/>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宮崎</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10.87%</a:t>
                      </a:r>
                    </a:p>
                  </a:txBody>
                  <a:tcPr marL="9525" marR="9525" marT="9525" marB="0" anchor="ctr"/>
                </a:tc>
                <a:extLst>
                  <a:ext uri="{0D108BD9-81ED-4DB2-BD59-A6C34878D82A}">
                    <a16:rowId xmlns:a16="http://schemas.microsoft.com/office/drawing/2014/main" val="4193393129"/>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宮崎県立</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8.70%</a:t>
                      </a:r>
                    </a:p>
                  </a:txBody>
                  <a:tcPr marL="9525" marR="9525" marT="9525" marB="0" anchor="ctr"/>
                </a:tc>
                <a:extLst>
                  <a:ext uri="{0D108BD9-81ED-4DB2-BD59-A6C34878D82A}">
                    <a16:rowId xmlns:a16="http://schemas.microsoft.com/office/drawing/2014/main" val="810009403"/>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宮崎日南</a:t>
                      </a: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病院</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2.33%</a:t>
                      </a:r>
                    </a:p>
                  </a:txBody>
                  <a:tcPr marL="9525" marR="9525" marT="9525" marB="0" anchor="ctr"/>
                </a:tc>
                <a:extLst>
                  <a:ext uri="{0D108BD9-81ED-4DB2-BD59-A6C34878D82A}">
                    <a16:rowId xmlns:a16="http://schemas.microsoft.com/office/drawing/2014/main" val="2546097034"/>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宮崎延岡</a:t>
                      </a: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病院</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13.04%</a:t>
                      </a:r>
                    </a:p>
                  </a:txBody>
                  <a:tcPr marL="9525" marR="9525" marT="9525" marB="0" anchor="ctr"/>
                </a:tc>
                <a:extLst>
                  <a:ext uri="{0D108BD9-81ED-4DB2-BD59-A6C34878D82A}">
                    <a16:rowId xmlns:a16="http://schemas.microsoft.com/office/drawing/2014/main" val="2773388278"/>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宮崎市郡</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医師会</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46.15%</a:t>
                      </a:r>
                    </a:p>
                  </a:txBody>
                  <a:tcPr marL="9525" marR="9525" marT="9525" marB="0" anchor="ctr"/>
                </a:tc>
                <a:extLst>
                  <a:ext uri="{0D108BD9-81ED-4DB2-BD59-A6C34878D82A}">
                    <a16:rowId xmlns:a16="http://schemas.microsoft.com/office/drawing/2014/main" val="400218087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4002550167"/>
              </p:ext>
            </p:extLst>
          </p:nvPr>
        </p:nvGraphicFramePr>
        <p:xfrm>
          <a:off x="172187" y="5577652"/>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・エラー率</a:t>
                      </a:r>
                      <a:r>
                        <a:rPr kumimoji="1" lang="en-US" altLang="ja-JP" sz="1400" dirty="0" smtClean="0">
                          <a:latin typeface="+mn-ea"/>
                          <a:ea typeface="+mn-ea"/>
                        </a:rPr>
                        <a:t>20%</a:t>
                      </a:r>
                      <a:r>
                        <a:rPr kumimoji="1" lang="ja-JP" altLang="en-US" sz="1400" dirty="0" smtClean="0">
                          <a:latin typeface="+mn-ea"/>
                          <a:ea typeface="+mn-ea"/>
                        </a:rPr>
                        <a:t>以上が</a:t>
                      </a:r>
                      <a:r>
                        <a:rPr kumimoji="1" lang="en-US" altLang="ja-JP" sz="1400" dirty="0" smtClean="0">
                          <a:latin typeface="+mn-ea"/>
                          <a:ea typeface="+mn-ea"/>
                        </a:rPr>
                        <a:t>9</a:t>
                      </a:r>
                      <a:r>
                        <a:rPr kumimoji="1" lang="ja-JP" altLang="en-US" sz="1400" dirty="0" smtClean="0">
                          <a:latin typeface="+mn-ea"/>
                          <a:ea typeface="+mn-ea"/>
                        </a:rPr>
                        <a:t>施設、うち</a:t>
                      </a:r>
                      <a:r>
                        <a:rPr kumimoji="1" lang="en-US" altLang="ja-JP" sz="1400" dirty="0" smtClean="0">
                          <a:latin typeface="+mn-ea"/>
                          <a:ea typeface="+mn-ea"/>
                        </a:rPr>
                        <a:t>4</a:t>
                      </a:r>
                      <a:r>
                        <a:rPr kumimoji="1" lang="ja-JP" altLang="en-US" sz="1400" dirty="0" smtClean="0">
                          <a:latin typeface="+mn-ea"/>
                          <a:ea typeface="+mn-ea"/>
                        </a:rPr>
                        <a:t>施設が</a:t>
                      </a:r>
                      <a:r>
                        <a:rPr kumimoji="1" lang="en-US" altLang="ja-JP" sz="1400" dirty="0" smtClean="0">
                          <a:latin typeface="+mn-ea"/>
                          <a:ea typeface="+mn-ea"/>
                        </a:rPr>
                        <a:t>25%</a:t>
                      </a:r>
                      <a:r>
                        <a:rPr kumimoji="1" lang="ja-JP" altLang="en-US" sz="1400" dirty="0" smtClean="0">
                          <a:latin typeface="+mn-ea"/>
                          <a:ea typeface="+mn-ea"/>
                        </a:rPr>
                        <a:t>以上となっていた。</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・対象項目数とエラー項目数の相関係数は</a:t>
                      </a:r>
                      <a:r>
                        <a:rPr kumimoji="1" lang="en-US" altLang="ja-JP" sz="1400" dirty="0" smtClean="0">
                          <a:effectLst/>
                          <a:latin typeface="+mn-ea"/>
                          <a:ea typeface="+mn-ea"/>
                          <a:cs typeface="Times New Roman" panose="02020603050405020304" pitchFamily="18" charset="0"/>
                        </a:rPr>
                        <a:t>0.53</a:t>
                      </a:r>
                      <a:r>
                        <a:rPr kumimoji="1" lang="ja-JP" altLang="en-US" sz="1400" dirty="0" smtClean="0">
                          <a:effectLst/>
                          <a:latin typeface="+mn-ea"/>
                          <a:ea typeface="+mn-ea"/>
                          <a:cs typeface="Times New Roman" panose="02020603050405020304" pitchFamily="18" charset="0"/>
                        </a:rPr>
                        <a:t>なので、特定の施設やモジュールでエラーに偏りがみられる。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2074497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患者情報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診断履歴情報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683765000"/>
              </p:ext>
            </p:extLst>
          </p:nvPr>
        </p:nvGraphicFramePr>
        <p:xfrm>
          <a:off x="153079" y="864554"/>
          <a:ext cx="11863108" cy="2351244"/>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5">
                  <a:txBody>
                    <a:bodyPr/>
                    <a:lstStyle/>
                    <a:p>
                      <a:pPr algn="l" fontAlgn="ctr"/>
                      <a:r>
                        <a:rPr lang="ja-JP" altLang="en-US" sz="1400" dirty="0" smtClean="0">
                          <a:effectLst/>
                          <a:latin typeface="Meiryo UI" panose="020B0604030504040204" pitchFamily="50" charset="-128"/>
                          <a:ea typeface="Meiryo UI" panose="020B0604030504040204" pitchFamily="50" charset="-128"/>
                        </a:rPr>
                        <a:t>患者情報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主</a:t>
                      </a:r>
                      <a:r>
                        <a:rPr lang="en-US" altLang="ja-JP" sz="1400" dirty="0" smtClean="0">
                          <a:effectLst/>
                          <a:latin typeface="Meiryo UI" panose="020B0604030504040204" pitchFamily="50" charset="-128"/>
                          <a:ea typeface="Meiryo UI" panose="020B0604030504040204" pitchFamily="50" charset="-128"/>
                        </a:rPr>
                        <a:t>ID</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5">
                  <a:txBody>
                    <a:bodyPr/>
                    <a:lstStyle/>
                    <a:p>
                      <a:pPr algn="l" fontAlgn="ctr"/>
                      <a:r>
                        <a:rPr lang="ja-JP" altLang="en-US" sz="1400" dirty="0" smtClean="0">
                          <a:effectLst/>
                          <a:latin typeface="Meiryo UI 本文"/>
                        </a:rPr>
                        <a:t>・神戸西市民の</a:t>
                      </a:r>
                      <a:r>
                        <a:rPr lang="en-US" altLang="ja-JP" sz="1400" dirty="0" smtClean="0">
                          <a:effectLst/>
                          <a:latin typeface="Meiryo UI 本文"/>
                        </a:rPr>
                        <a:t>1</a:t>
                      </a:r>
                      <a:r>
                        <a:rPr lang="ja-JP" altLang="en-US" sz="1400" dirty="0" smtClean="0">
                          <a:effectLst/>
                          <a:latin typeface="Meiryo UI 本文"/>
                        </a:rPr>
                        <a:t>レコードのみのエラーとなっていた。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25749890"/>
                  </a:ext>
                </a:extLst>
              </a:tr>
              <a:tr h="256404">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主</a:t>
                      </a:r>
                      <a:r>
                        <a:rPr lang="en-US" altLang="ja-JP" sz="1400" dirty="0" smtClean="0">
                          <a:effectLst/>
                          <a:latin typeface="Meiryo UI" panose="020B0604030504040204" pitchFamily="50" charset="-128"/>
                          <a:ea typeface="Meiryo UI" panose="020B0604030504040204" pitchFamily="50" charset="-128"/>
                        </a:rPr>
                        <a:t>ID</a:t>
                      </a:r>
                      <a:r>
                        <a:rPr lang="ja-JP" altLang="en-US" sz="1400" dirty="0" smtClean="0">
                          <a:effectLst/>
                          <a:latin typeface="Meiryo UI" panose="020B0604030504040204" pitchFamily="50" charset="-128"/>
                          <a:ea typeface="Meiryo UI" panose="020B0604030504040204" pitchFamily="50" charset="-128"/>
                        </a:rPr>
                        <a:t>の種類コード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217416368"/>
                  </a:ext>
                </a:extLst>
              </a:tr>
              <a:tr h="256404">
                <a:tc vMerge="1">
                  <a:txBody>
                    <a:bodyPr/>
                    <a:lstStyle/>
                    <a:p>
                      <a:pPr algn="l" fontAlgn="ctr"/>
                      <a:endParaRPr lang="ja-JP" altLang="en-US" sz="1400" b="0" i="0" u="none" strike="noStrike">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主</a:t>
                      </a:r>
                      <a:r>
                        <a:rPr lang="en-US" altLang="ja-JP" sz="1400" dirty="0" smtClean="0">
                          <a:effectLst/>
                          <a:latin typeface="Meiryo UI" panose="020B0604030504040204" pitchFamily="50" charset="-128"/>
                          <a:ea typeface="Meiryo UI" panose="020B0604030504040204" pitchFamily="50" charset="-128"/>
                        </a:rPr>
                        <a:t>ID</a:t>
                      </a:r>
                      <a:r>
                        <a:rPr lang="ja-JP" altLang="en-US" sz="1400" dirty="0" smtClean="0">
                          <a:effectLst/>
                          <a:latin typeface="Meiryo UI" panose="020B0604030504040204" pitchFamily="50" charset="-128"/>
                          <a:ea typeface="Meiryo UI" panose="020B0604030504040204" pitchFamily="50" charset="-128"/>
                        </a:rPr>
                        <a:t>のテーブル名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108417457"/>
                  </a:ext>
                </a:extLst>
              </a:tr>
              <a:tr h="256404">
                <a:tc vMerge="1">
                  <a:txBody>
                    <a:bodyPr/>
                    <a:lstStyle/>
                    <a:p>
                      <a:pPr algn="l" fontAlgn="ctr"/>
                      <a:endParaRPr lang="ja-JP" altLang="en-US" sz="1400" b="0" i="0" u="none" strike="noStrike">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生年月日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3045385015"/>
                  </a:ext>
                </a:extLst>
              </a:tr>
              <a:tr h="256404">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性別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3509286172"/>
                  </a:ext>
                </a:extLst>
              </a:tr>
              <a:tr h="256404">
                <a:tc rowSpan="3">
                  <a:txBody>
                    <a:bodyPr/>
                    <a:lstStyle/>
                    <a:p>
                      <a:pPr algn="l" fontAlgn="ctr"/>
                      <a:r>
                        <a:rPr lang="ja-JP" altLang="en-US" sz="1400" dirty="0" smtClean="0">
                          <a:effectLst/>
                          <a:latin typeface="Meiryo UI" panose="020B0604030504040204" pitchFamily="50" charset="-128"/>
                          <a:ea typeface="Meiryo UI" panose="020B0604030504040204" pitchFamily="50" charset="-128"/>
                        </a:rPr>
                        <a:t>診断履歴情報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病名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3">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3134186373"/>
                  </a:ext>
                </a:extLst>
              </a:tr>
              <a:tr h="256404">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分類名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587873780"/>
                  </a:ext>
                </a:extLst>
              </a:tr>
              <a:tr h="256404">
                <a:tc vMerge="1">
                  <a:txBody>
                    <a:bodyPr/>
                    <a:lstStyle/>
                    <a:p>
                      <a:pPr algn="l" fontAlgn="ctr"/>
                      <a:endParaRPr lang="ja-JP" altLang="en-US" sz="1400" b="0" i="0" u="none" strike="noStrike">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分類コード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2873118449"/>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750866020"/>
              </p:ext>
            </p:extLst>
          </p:nvPr>
        </p:nvGraphicFramePr>
        <p:xfrm>
          <a:off x="172187" y="3320415"/>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の構造差異や施設ごとの連携状況に差異が出にくい項目が対象となっていることもあり、ほぼ</a:t>
                      </a:r>
                      <a:r>
                        <a:rPr kumimoji="1" lang="ja-JP" altLang="en-US" sz="1400" dirty="0" smtClean="0">
                          <a:effectLst/>
                          <a:latin typeface="+mn-ea"/>
                          <a:ea typeface="+mn-ea"/>
                          <a:cs typeface="Times New Roman" panose="02020603050405020304" pitchFamily="18" charset="0"/>
                        </a:rPr>
                        <a:t>エラーは発生していなかった。</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51337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経過記録情報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臨床サマリー</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786824759"/>
              </p:ext>
            </p:extLst>
          </p:nvPr>
        </p:nvGraphicFramePr>
        <p:xfrm>
          <a:off x="153079" y="864554"/>
          <a:ext cx="11863109" cy="4508712"/>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5">
                  <a:txBody>
                    <a:bodyPr/>
                    <a:lstStyle/>
                    <a:p>
                      <a:pPr algn="l" fontAlgn="ctr"/>
                      <a:r>
                        <a:rPr lang="ja-JP" altLang="en-US" sz="1400" dirty="0" smtClean="0">
                          <a:effectLst/>
                          <a:latin typeface="Meiryo UI" panose="020B0604030504040204" pitchFamily="50" charset="-128"/>
                          <a:ea typeface="Meiryo UI" panose="020B0604030504040204" pitchFamily="50" charset="-128"/>
                        </a:rPr>
                        <a:t>経過記録情報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自由記載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3">
                  <a:txBody>
                    <a:bodyPr/>
                    <a:lstStyle/>
                    <a:p>
                      <a:pPr algn="l" fontAlgn="ctr"/>
                      <a:r>
                        <a:rPr lang="ja-JP" altLang="en-US" sz="1400" dirty="0" smtClean="0">
                          <a:effectLst/>
                          <a:latin typeface="Meiryo UI 本文"/>
                        </a:rPr>
                        <a:t>・当項目自体は不正値（空欄）となっている場合であっても、</a:t>
                      </a:r>
                      <a:endParaRPr lang="en-US" altLang="ja-JP" sz="1400" dirty="0" smtClean="0">
                        <a:effectLst/>
                        <a:latin typeface="Meiryo UI 本文"/>
                      </a:endParaRPr>
                    </a:p>
                    <a:p>
                      <a:pPr algn="l" fontAlgn="ctr"/>
                      <a:r>
                        <a:rPr lang="ja-JP" altLang="en-US" sz="1400" dirty="0" smtClean="0">
                          <a:effectLst/>
                          <a:latin typeface="Meiryo UI 本文"/>
                        </a:rPr>
                        <a:t>外部参照先に記載されているケースがあるため、一概に問題があるとは言えない。</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25749890"/>
                  </a:ext>
                </a:extLst>
              </a:tr>
              <a:tr h="310298">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自由文書表現</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105247056"/>
                  </a:ext>
                </a:extLst>
              </a:tr>
              <a:tr h="310298">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アセスメント</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2545958861"/>
                  </a:ext>
                </a:extLst>
              </a:tr>
              <a:tr h="512834">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外部参照先</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・外部参照先は適切に登録されているが、内容に不正値（空欄）となっているケースとしては、画像や紹介状などの</a:t>
                      </a:r>
                      <a:r>
                        <a:rPr lang="en-US" altLang="ja-JP" sz="1400" dirty="0" smtClean="0">
                          <a:effectLst/>
                          <a:latin typeface="Meiryo UI 本文"/>
                        </a:rPr>
                        <a:t>PDF</a:t>
                      </a:r>
                      <a:r>
                        <a:rPr lang="ja-JP" altLang="en-US" sz="1400" dirty="0" smtClean="0">
                          <a:effectLst/>
                          <a:latin typeface="Meiryo UI 本文"/>
                        </a:rPr>
                        <a:t>ファイルが該当しているケースも多く、一概に問題があるとは言えない。</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448593715"/>
                  </a:ext>
                </a:extLst>
              </a:tr>
              <a:tr h="531518">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外部参照内容</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217416368"/>
                  </a:ext>
                </a:extLst>
              </a:tr>
              <a:tr h="310298">
                <a:tc rowSpan="6">
                  <a:txBody>
                    <a:bodyPr/>
                    <a:lstStyle/>
                    <a:p>
                      <a:pPr algn="l" fontAlgn="ctr"/>
                      <a:r>
                        <a:rPr lang="ja-JP" altLang="en-US" sz="1400" dirty="0" smtClean="0">
                          <a:effectLst/>
                          <a:latin typeface="Meiryo UI" panose="020B0604030504040204" pitchFamily="50" charset="-128"/>
                          <a:ea typeface="Meiryo UI" panose="020B0604030504040204" pitchFamily="50" charset="-128"/>
                        </a:rPr>
                        <a:t>臨床サマリー</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外来受診年月日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3">
                  <a:txBody>
                    <a:bodyPr/>
                    <a:lstStyle/>
                    <a:p>
                      <a:pPr algn="l" fontAlgn="ctr"/>
                      <a:r>
                        <a:rPr lang="ja-JP" altLang="en-US" sz="1400" dirty="0" smtClean="0">
                          <a:effectLst/>
                          <a:latin typeface="Meiryo UI 本文"/>
                        </a:rPr>
                        <a:t>・入院情報に関して、宮崎市郡が対象で全てのレコードがエラーとなっていた。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877049051"/>
                  </a:ext>
                </a:extLst>
              </a:tr>
              <a:tr h="310298">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入院（転入）日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933458258"/>
                  </a:ext>
                </a:extLst>
              </a:tr>
              <a:tr h="310298">
                <a:tc vMerge="1">
                  <a:txBody>
                    <a:bodyPr/>
                    <a:lstStyle/>
                    <a:p>
                      <a:pPr algn="l" fontAlgn="ctr"/>
                      <a:endParaRPr lang="ja-JP" altLang="en-US" sz="1400" b="0" i="0" u="none" strike="noStrike">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退院（転出）日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076170007"/>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chemeClr val="dk1"/>
                          </a:solidFill>
                          <a:effectLst/>
                          <a:latin typeface="Meiryo UI" panose="020B0604030504040204" pitchFamily="50" charset="-128"/>
                          <a:ea typeface="Meiryo UI" panose="020B0604030504040204" pitchFamily="50" charset="-128"/>
                        </a:rPr>
                        <a:t>病名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3">
                  <a:txBody>
                    <a:bodyPr/>
                    <a:lstStyle/>
                    <a:p>
                      <a:pPr algn="l" fontAlgn="ctr"/>
                      <a:r>
                        <a:rPr lang="ja-JP" altLang="en-US" sz="1400" dirty="0" smtClean="0">
                          <a:effectLst/>
                          <a:latin typeface="Meiryo UI 本文"/>
                        </a:rPr>
                        <a:t>・経過記録については、経過記録モジュールと同様の理由である可能性が高い。</a:t>
                      </a:r>
                      <a:r>
                        <a:rPr lang="en-US" altLang="ja-JP" sz="1400" dirty="0" smtClean="0">
                          <a:effectLst/>
                          <a:latin typeface="Meiryo UI 本文"/>
                        </a:rPr>
                        <a:t/>
                      </a:r>
                      <a:br>
                        <a:rPr lang="en-US" altLang="ja-JP" sz="1400" dirty="0" smtClean="0">
                          <a:effectLst/>
                          <a:latin typeface="Meiryo UI 本文"/>
                        </a:rPr>
                      </a:br>
                      <a:r>
                        <a:rPr lang="ja-JP" altLang="en-US" sz="1400" dirty="0" smtClean="0">
                          <a:effectLst/>
                          <a:latin typeface="Meiryo UI 本文"/>
                        </a:rPr>
                        <a:t>・個々の検査結果については、そもそも検査を行っていない患者も含まれている可能性があり、</a:t>
                      </a:r>
                      <a:r>
                        <a:rPr lang="en-US" altLang="ja-JP" sz="1400" dirty="0" smtClean="0">
                          <a:effectLst/>
                          <a:latin typeface="Meiryo UI 本文"/>
                        </a:rPr>
                        <a:t>MML</a:t>
                      </a:r>
                      <a:r>
                        <a:rPr lang="ja-JP" altLang="en-US" sz="1400" dirty="0" smtClean="0">
                          <a:effectLst/>
                          <a:latin typeface="Meiryo UI 本文"/>
                        </a:rPr>
                        <a:t>仕様としての不備（必須項目とすべきではない）と判断する。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90671038"/>
                  </a:ext>
                </a:extLst>
              </a:tr>
              <a:tr h="310298">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経過記録</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578666185"/>
                  </a:ext>
                </a:extLst>
              </a:tr>
              <a:tr h="681964">
                <a:tc vMerge="1">
                  <a:txBody>
                    <a:bodyPr/>
                    <a:lstStyle/>
                    <a:p>
                      <a:pPr algn="l" fontAlgn="ctr"/>
                      <a:endParaRPr lang="ja-JP" altLang="en-US" sz="1400" b="0" i="0" u="none" strike="noStrike">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個々の検査結果</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5</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584487424"/>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348968808"/>
              </p:ext>
            </p:extLst>
          </p:nvPr>
        </p:nvGraphicFramePr>
        <p:xfrm>
          <a:off x="153079" y="5480142"/>
          <a:ext cx="11844000" cy="99829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99829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の構造差異や施設ごとの連携状況に差異があるモジュールのため、多くの項目でエラーとなってしまった。</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・テキスト項目については簡易的な調査であり、複数項目での相関チェックを行わないと適切に評価することはできない。（当チェック仕様の制約）</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・宮崎市郡の入院情報に関しては入退院日が全く連携されてなく、データ利活用上問題があるため、課題として管理する。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823143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検歴情報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467357394"/>
              </p:ext>
            </p:extLst>
          </p:nvPr>
        </p:nvGraphicFramePr>
        <p:xfrm>
          <a:off x="153079" y="864554"/>
          <a:ext cx="11863109" cy="3994193"/>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10">
                  <a:txBody>
                    <a:bodyPr/>
                    <a:lstStyle/>
                    <a:p>
                      <a:pPr algn="l" fontAlgn="ctr"/>
                      <a:r>
                        <a:rPr lang="ja-JP" altLang="en-US" sz="1400" dirty="0" smtClean="0">
                          <a:effectLst/>
                          <a:latin typeface="Meiryo UI" panose="020B0604030504040204" pitchFamily="50" charset="-128"/>
                          <a:ea typeface="Meiryo UI" panose="020B0604030504040204" pitchFamily="50" charset="-128"/>
                        </a:rPr>
                        <a:t>検歴情報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受付日時 </a:t>
                      </a:r>
                      <a:r>
                        <a:rPr lang="en-US" altLang="ja-JP" sz="140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報告日時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・対象は宮崎市郡のみで、有効率は</a:t>
                      </a:r>
                      <a:r>
                        <a:rPr lang="en-US" altLang="ja-JP" sz="1400" dirty="0" smtClean="0">
                          <a:effectLst/>
                          <a:latin typeface="Meiryo UI 本文"/>
                        </a:rPr>
                        <a:t>99.98%</a:t>
                      </a:r>
                      <a:r>
                        <a:rPr lang="ja-JP" altLang="en-US" sz="1400" dirty="0" smtClean="0">
                          <a:effectLst/>
                          <a:latin typeface="Meiryo UI 本文"/>
                        </a:rPr>
                        <a:t>のためほぼ問題ない。</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25749890"/>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報告状態</a:t>
                      </a:r>
                      <a:r>
                        <a:rPr lang="ja-JP" altLang="en-US" sz="1400" baseline="0" dirty="0" smtClean="0">
                          <a:effectLst/>
                          <a:latin typeface="Meiryo UI" panose="020B0604030504040204" pitchFamily="50" charset="-128"/>
                          <a:ea typeface="Meiryo UI" panose="020B0604030504040204" pitchFamily="50" charset="-128"/>
                        </a:rPr>
                        <a:t> </a:t>
                      </a:r>
                      <a:r>
                        <a:rPr lang="en-US" altLang="ja-JP" sz="1400" baseline="0" dirty="0" smtClean="0">
                          <a:effectLst/>
                          <a:latin typeface="Meiryo UI" panose="020B0604030504040204" pitchFamily="50" charset="-128"/>
                          <a:ea typeface="Meiryo UI" panose="020B0604030504040204" pitchFamily="50" charset="-128"/>
                        </a:rPr>
                        <a:t>/</a:t>
                      </a:r>
                      <a:r>
                        <a:rPr lang="ja-JP" altLang="en-US" sz="1400" baseline="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報告状態コード </a:t>
                      </a:r>
                      <a:r>
                        <a:rPr lang="en-US" altLang="ja-JP" sz="140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報告状態コード</a:t>
                      </a:r>
                      <a:r>
                        <a:rPr lang="en-US" altLang="ja-JP" sz="140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l" fontAlgn="ctr"/>
                      <a:r>
                        <a:rPr lang="ja-JP" altLang="en-US" sz="1400" dirty="0" smtClean="0">
                          <a:effectLst/>
                          <a:latin typeface="Meiryo UI 本文"/>
                        </a:rPr>
                        <a:t>・対象は京都大学のみで、最も新しい日付で</a:t>
                      </a:r>
                      <a:r>
                        <a:rPr lang="en-US" altLang="ja-JP" sz="1400" dirty="0" smtClean="0">
                          <a:effectLst/>
                          <a:latin typeface="Meiryo UI 本文"/>
                        </a:rPr>
                        <a:t>2018</a:t>
                      </a:r>
                      <a:r>
                        <a:rPr lang="ja-JP" altLang="en-US" sz="1400" dirty="0" smtClean="0">
                          <a:effectLst/>
                          <a:latin typeface="Meiryo UI 本文"/>
                        </a:rPr>
                        <a:t>年</a:t>
                      </a:r>
                      <a:r>
                        <a:rPr lang="en-US" altLang="ja-JP" sz="1400" dirty="0" smtClean="0">
                          <a:effectLst/>
                          <a:latin typeface="Meiryo UI 本文"/>
                        </a:rPr>
                        <a:t>11</a:t>
                      </a:r>
                      <a:r>
                        <a:rPr lang="ja-JP" altLang="en-US" sz="1400" dirty="0" smtClean="0">
                          <a:effectLst/>
                          <a:latin typeface="Meiryo UI 本文"/>
                        </a:rPr>
                        <a:t>月のデータであったため、過去分において問題が発生していた不備だと考えられる。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26082613"/>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依頼</a:t>
                      </a:r>
                      <a:r>
                        <a:rPr lang="zh-TW" altLang="en-US" sz="1400" dirty="0" smtClean="0">
                          <a:effectLst/>
                          <a:latin typeface="Meiryo UI" panose="020B0604030504040204" pitchFamily="50" charset="-128"/>
                          <a:ea typeface="Meiryo UI" panose="020B0604030504040204" pitchFamily="50" charset="-128"/>
                        </a:rPr>
                        <a:t>施設 </a:t>
                      </a:r>
                      <a:r>
                        <a:rPr lang="en-US" altLang="zh-TW" sz="1400" dirty="0" smtClean="0">
                          <a:effectLst/>
                          <a:latin typeface="Meiryo UI" panose="020B0604030504040204" pitchFamily="50" charset="-128"/>
                          <a:ea typeface="Meiryo UI" panose="020B0604030504040204" pitchFamily="50" charset="-128"/>
                        </a:rPr>
                        <a:t>/</a:t>
                      </a:r>
                      <a:r>
                        <a:rPr lang="ja-JP" altLang="en-US" sz="1400" baseline="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依頼</a:t>
                      </a:r>
                      <a:r>
                        <a:rPr lang="zh-TW" altLang="en-US" sz="1400" dirty="0" smtClean="0">
                          <a:effectLst/>
                          <a:latin typeface="Meiryo UI" panose="020B0604030504040204" pitchFamily="50" charset="-128"/>
                          <a:ea typeface="Meiryo UI" panose="020B0604030504040204" pitchFamily="50" charset="-128"/>
                        </a:rPr>
                        <a:t>施設</a:t>
                      </a:r>
                      <a:r>
                        <a:rPr lang="ja-JP" altLang="en-US" sz="1400" dirty="0" smtClean="0">
                          <a:effectLst/>
                          <a:latin typeface="Meiryo UI" panose="020B0604030504040204" pitchFamily="50" charset="-128"/>
                          <a:ea typeface="Meiryo UI" panose="020B0604030504040204" pitchFamily="50" charset="-128"/>
                        </a:rPr>
                        <a:t>コード</a:t>
                      </a:r>
                      <a:r>
                        <a:rPr lang="en-US" altLang="zh-TW" sz="1400" dirty="0" smtClean="0">
                          <a:effectLst/>
                          <a:latin typeface="Meiryo UI" panose="020B0604030504040204" pitchFamily="50" charset="-128"/>
                          <a:ea typeface="Meiryo UI" panose="020B0604030504040204" pitchFamily="50" charset="-128"/>
                        </a:rPr>
                        <a:t>/</a:t>
                      </a:r>
                      <a:r>
                        <a:rPr lang="ja-JP" altLang="en-US" sz="1400" baseline="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依頼</a:t>
                      </a:r>
                      <a:r>
                        <a:rPr lang="zh-TW" altLang="en-US" sz="1400" dirty="0" smtClean="0">
                          <a:effectLst/>
                          <a:latin typeface="Meiryo UI" panose="020B0604030504040204" pitchFamily="50" charset="-128"/>
                          <a:ea typeface="Meiryo UI" panose="020B0604030504040204" pitchFamily="50" charset="-128"/>
                        </a:rPr>
                        <a:t>施設</a:t>
                      </a:r>
                      <a:r>
                        <a:rPr lang="ja-JP" altLang="en-US" sz="1400" dirty="0" smtClean="0">
                          <a:effectLst/>
                          <a:latin typeface="Meiryo UI" panose="020B0604030504040204" pitchFamily="50" charset="-128"/>
                          <a:ea typeface="Meiryo UI" panose="020B0604030504040204" pitchFamily="50" charset="-128"/>
                        </a:rPr>
                        <a:t>コード</a:t>
                      </a:r>
                      <a:r>
                        <a:rPr lang="en-US" altLang="ja-JP" sz="1400" dirty="0" smtClean="0">
                          <a:effectLst/>
                          <a:latin typeface="Meiryo UI" panose="020B0604030504040204" pitchFamily="50" charset="-128"/>
                          <a:ea typeface="Meiryo UI" panose="020B0604030504040204" pitchFamily="50" charset="-128"/>
                        </a:rPr>
                        <a:t>ID</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rowSpan="2">
                  <a:txBody>
                    <a:bodyPr/>
                    <a:lstStyle/>
                    <a:p>
                      <a:pPr algn="l" fontAlgn="ctr"/>
                      <a:r>
                        <a:rPr lang="ja-JP" altLang="en-US" sz="1400" dirty="0" smtClean="0">
                          <a:effectLst/>
                          <a:latin typeface="Meiryo UI 本文"/>
                        </a:rPr>
                        <a:t>・検査実施施設に関しては、外部機関など電カル上ではデータ管理していないケースがエラーとなっていると考えられる。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37804647"/>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検査実施</a:t>
                      </a:r>
                      <a:r>
                        <a:rPr lang="zh-TW" altLang="en-US" sz="1400" dirty="0" smtClean="0">
                          <a:effectLst/>
                          <a:latin typeface="Meiryo UI" panose="020B0604030504040204" pitchFamily="50" charset="-128"/>
                          <a:ea typeface="Meiryo UI" panose="020B0604030504040204" pitchFamily="50" charset="-128"/>
                        </a:rPr>
                        <a:t>施設 </a:t>
                      </a:r>
                      <a:r>
                        <a:rPr lang="en-US" altLang="zh-TW" sz="1400" dirty="0" smtClean="0">
                          <a:effectLst/>
                          <a:latin typeface="Meiryo UI" panose="020B0604030504040204" pitchFamily="50" charset="-128"/>
                          <a:ea typeface="Meiryo UI" panose="020B0604030504040204" pitchFamily="50" charset="-128"/>
                        </a:rPr>
                        <a:t>/</a:t>
                      </a:r>
                      <a:r>
                        <a:rPr lang="ja-JP" altLang="en-US" sz="1400" dirty="0" smtClean="0">
                          <a:effectLst/>
                          <a:latin typeface="Meiryo UI" panose="020B0604030504040204" pitchFamily="50" charset="-128"/>
                          <a:ea typeface="Meiryo UI" panose="020B0604030504040204" pitchFamily="50" charset="-128"/>
                        </a:rPr>
                        <a:t>検査実施</a:t>
                      </a:r>
                      <a:r>
                        <a:rPr lang="zh-TW" altLang="en-US" sz="1400" dirty="0" smtClean="0">
                          <a:effectLst/>
                          <a:latin typeface="Meiryo UI" panose="020B0604030504040204" pitchFamily="50" charset="-128"/>
                          <a:ea typeface="Meiryo UI" panose="020B0604030504040204" pitchFamily="50" charset="-128"/>
                        </a:rPr>
                        <a:t>施設</a:t>
                      </a:r>
                      <a:r>
                        <a:rPr lang="ja-JP" altLang="en-US" sz="1400" dirty="0" smtClean="0">
                          <a:effectLst/>
                          <a:latin typeface="Meiryo UI" panose="020B0604030504040204" pitchFamily="50" charset="-128"/>
                          <a:ea typeface="Meiryo UI" panose="020B0604030504040204" pitchFamily="50" charset="-128"/>
                        </a:rPr>
                        <a:t>コード</a:t>
                      </a:r>
                      <a:r>
                        <a:rPr lang="en-US" altLang="zh-TW" sz="1400" dirty="0" smtClean="0">
                          <a:effectLst/>
                          <a:latin typeface="Meiryo UI" panose="020B0604030504040204" pitchFamily="50" charset="-128"/>
                          <a:ea typeface="Meiryo UI" panose="020B0604030504040204" pitchFamily="50" charset="-128"/>
                        </a:rPr>
                        <a:t>/</a:t>
                      </a:r>
                      <a:r>
                        <a:rPr lang="ja-JP" altLang="en-US" sz="1400" dirty="0" smtClean="0">
                          <a:effectLst/>
                          <a:latin typeface="Meiryo UI" panose="020B0604030504040204" pitchFamily="50" charset="-128"/>
                          <a:ea typeface="Meiryo UI" panose="020B0604030504040204" pitchFamily="50" charset="-128"/>
                        </a:rPr>
                        <a:t>検査実施</a:t>
                      </a:r>
                      <a:r>
                        <a:rPr lang="zh-TW" altLang="en-US" sz="1400" dirty="0" smtClean="0">
                          <a:effectLst/>
                          <a:latin typeface="Meiryo UI" panose="020B0604030504040204" pitchFamily="50" charset="-128"/>
                          <a:ea typeface="Meiryo UI" panose="020B0604030504040204" pitchFamily="50" charset="-128"/>
                        </a:rPr>
                        <a:t>施設</a:t>
                      </a:r>
                      <a:r>
                        <a:rPr lang="ja-JP" altLang="en-US" sz="1400" dirty="0" smtClean="0">
                          <a:effectLst/>
                          <a:latin typeface="Meiryo UI" panose="020B0604030504040204" pitchFamily="50" charset="-128"/>
                          <a:ea typeface="Meiryo UI" panose="020B0604030504040204" pitchFamily="50" charset="-128"/>
                        </a:rPr>
                        <a:t>コード</a:t>
                      </a:r>
                      <a:r>
                        <a:rPr lang="en-US" altLang="ja-JP" sz="140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7</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076170007"/>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検体材料</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12</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・セット名と何れかを設定していると考えられるデータもあり、エラー施設が多くなっていると考えられる。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23607948"/>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検体材料コード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9</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92795219"/>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検体材料コード</a:t>
                      </a:r>
                      <a:r>
                        <a:rPr lang="en-US" altLang="ja-JP" sz="140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5</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986518680"/>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検査名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8</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・検査名が不正値（空欄）となっている場合であっても、コードは設定されているケースが多数存在するため、施設でのマスタ上でも空欄となっていると考えられる。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11125577"/>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検査名</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施設固有コード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353315192"/>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検査名</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施設固有コード</a:t>
                      </a:r>
                      <a:r>
                        <a:rPr lang="en-US" altLang="ja-JP" sz="140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335601986"/>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79125379"/>
              </p:ext>
            </p:extLst>
          </p:nvPr>
        </p:nvGraphicFramePr>
        <p:xfrm>
          <a:off x="153079" y="4950716"/>
          <a:ext cx="11844000" cy="121694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121694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・検体材料と検査名に関して、コード値のみが設定されているケースが多数あり、施設で管理しているマスタと連携仕様との兼ね合いで</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latin typeface="+mn-ea"/>
                          <a:ea typeface="+mn-ea"/>
                        </a:rPr>
                        <a:t>　問題が発生していると考えられる。</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・検体材料が空欄となっている場合にセット名が記載されている施設が多数あり、何れかを適用するという連携方法を適用しているケースもみられる。</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　この場合、チェック仕様上エラーとなってしまう制約がある。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36540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バイタルサイン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体温表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生活習慣情報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126352274"/>
              </p:ext>
            </p:extLst>
          </p:nvPr>
        </p:nvGraphicFramePr>
        <p:xfrm>
          <a:off x="153079" y="864554"/>
          <a:ext cx="11863109" cy="2472098"/>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2">
                  <a:txBody>
                    <a:bodyPr/>
                    <a:lstStyle/>
                    <a:p>
                      <a:pPr algn="l" fontAlgn="ctr"/>
                      <a:r>
                        <a:rPr lang="ja-JP" altLang="en-US" sz="1400" dirty="0" smtClean="0">
                          <a:effectLst/>
                          <a:latin typeface="Meiryo UI" panose="020B0604030504040204" pitchFamily="50" charset="-128"/>
                          <a:ea typeface="Meiryo UI" panose="020B0604030504040204" pitchFamily="50" charset="-128"/>
                        </a:rPr>
                        <a:t>バイタルサイン</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バイタルサインの計測時間</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・計測時間のエラーは全て項目に関する情報が存在しなかった。</a:t>
                      </a:r>
                      <a:endParaRPr lang="en-US" altLang="ja-JP" sz="1400" dirty="0" smtClean="0">
                        <a:effectLst/>
                        <a:latin typeface="Meiryo UI 本文"/>
                      </a:endParaRPr>
                    </a:p>
                    <a:p>
                      <a:pPr algn="l" fontAlgn="ctr"/>
                      <a:r>
                        <a:rPr lang="ja-JP" altLang="en-US" sz="1400" dirty="0" smtClean="0">
                          <a:effectLst/>
                          <a:latin typeface="Meiryo UI 本文"/>
                        </a:rPr>
                        <a:t>　有効率は低くても</a:t>
                      </a:r>
                      <a:r>
                        <a:rPr lang="en-US" altLang="ja-JP" sz="1400" dirty="0" smtClean="0">
                          <a:effectLst/>
                          <a:latin typeface="Meiryo UI 本文"/>
                        </a:rPr>
                        <a:t>95%</a:t>
                      </a:r>
                      <a:r>
                        <a:rPr lang="ja-JP" altLang="en-US" sz="1400" dirty="0" smtClean="0">
                          <a:effectLst/>
                          <a:latin typeface="Meiryo UI 本文"/>
                        </a:rPr>
                        <a:t>程度であった。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25749890"/>
                  </a:ext>
                </a:extLst>
              </a:tr>
              <a:tr h="310298">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項目名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105247056"/>
                  </a:ext>
                </a:extLst>
              </a:tr>
              <a:tr h="310298">
                <a:tc rowSpan="2">
                  <a:txBody>
                    <a:bodyPr/>
                    <a:lstStyle/>
                    <a:p>
                      <a:pPr algn="l" fontAlgn="ctr"/>
                      <a:r>
                        <a:rPr lang="ja-JP" altLang="en-US" sz="1400" dirty="0" smtClean="0">
                          <a:effectLst/>
                          <a:latin typeface="Meiryo UI" panose="020B0604030504040204" pitchFamily="50" charset="-128"/>
                          <a:ea typeface="Meiryo UI" panose="020B0604030504040204" pitchFamily="50" charset="-128"/>
                        </a:rPr>
                        <a:t>体温表</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バイタルサインの計測時間</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・項目名のエラーは名古屋第二と大阪赤十字である。大阪赤十字の有効率は</a:t>
                      </a:r>
                      <a:r>
                        <a:rPr lang="en-US" altLang="ja-JP" sz="1400" dirty="0" smtClean="0">
                          <a:effectLst/>
                          <a:latin typeface="Meiryo UI 本文"/>
                        </a:rPr>
                        <a:t>91.1%</a:t>
                      </a:r>
                      <a:r>
                        <a:rPr lang="ja-JP" altLang="en-US" sz="1400" dirty="0" smtClean="0">
                          <a:effectLst/>
                          <a:latin typeface="Meiryo UI 本文"/>
                        </a:rPr>
                        <a:t>と欠落が多いため課題として管理する。</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877049051"/>
                  </a:ext>
                </a:extLst>
              </a:tr>
              <a:tr h="310298">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項目名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933458258"/>
                  </a:ext>
                </a:extLst>
              </a:tr>
              <a:tr h="310298">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生活習慣情報</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b="0" i="0" u="none" strike="noStrike" dirty="0" smtClean="0">
                          <a:solidFill>
                            <a:schemeClr val="dk1"/>
                          </a:solidFill>
                          <a:effectLst/>
                          <a:latin typeface="Meiryo UI" panose="020B0604030504040204" pitchFamily="50" charset="-128"/>
                          <a:ea typeface="Meiryo UI" panose="020B0604030504040204" pitchFamily="50" charset="-128"/>
                        </a:rPr>
                        <a:t>職業</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3">
                  <a:txBody>
                    <a:bodyPr/>
                    <a:lstStyle/>
                    <a:p>
                      <a:pPr algn="l" fontAlgn="ctr"/>
                      <a:r>
                        <a:rPr lang="ja-JP" altLang="en-US" sz="1400" dirty="0" smtClean="0">
                          <a:effectLst/>
                          <a:latin typeface="Meiryo UI 本文"/>
                        </a:rPr>
                        <a:t>・不明、未確認の場合に不正値（空欄）となっていると考えられる。</a:t>
                      </a:r>
                      <a:endParaRPr lang="en-US" altLang="ja-JP" sz="1400" dirty="0" smtClean="0">
                        <a:effectLst/>
                        <a:latin typeface="Meiryo UI 本文"/>
                      </a:endParaRPr>
                    </a:p>
                    <a:p>
                      <a:pPr algn="l" fontAlgn="ctr"/>
                      <a:r>
                        <a:rPr lang="ja-JP" altLang="en-US" sz="1400" dirty="0" smtClean="0">
                          <a:effectLst/>
                          <a:latin typeface="Meiryo UI 本文"/>
                        </a:rPr>
                        <a:t>不明、未確認に対応した入力値が明確化されていないとしての不備と判断する。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076170007"/>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chemeClr val="dk1"/>
                          </a:solidFill>
                          <a:effectLst/>
                          <a:latin typeface="Meiryo UI" panose="020B0604030504040204" pitchFamily="50" charset="-128"/>
                          <a:ea typeface="Meiryo UI" panose="020B0604030504040204" pitchFamily="50" charset="-128"/>
                        </a:rPr>
                        <a:t>喫煙歴</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15</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90671038"/>
                  </a:ext>
                </a:extLst>
              </a:tr>
              <a:tr h="310298">
                <a:tc vMerge="1">
                  <a:txBody>
                    <a:bodyPr/>
                    <a:lstStyle/>
                    <a:p>
                      <a:pPr algn="l" fontAlgn="ct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飲酒歴</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ctr"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578666185"/>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077737756"/>
              </p:ext>
            </p:extLst>
          </p:nvPr>
        </p:nvGraphicFramePr>
        <p:xfrm>
          <a:off x="153079" y="3478304"/>
          <a:ext cx="11844000" cy="99829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99829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・バイタルサインはデータ構造の問題の可能性があるため、実ファイルを参照して確認を行う。</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latin typeface="+mn-ea"/>
                          <a:ea typeface="+mn-ea"/>
                        </a:rPr>
                        <a:t>・大阪赤十字の体温表の項目名エラーは、項目名がないとデータ利活用できず、割合も</a:t>
                      </a:r>
                      <a:r>
                        <a:rPr kumimoji="1" lang="en-US" altLang="ja-JP" sz="1400" dirty="0" smtClean="0">
                          <a:latin typeface="+mn-ea"/>
                          <a:ea typeface="+mn-ea"/>
                        </a:rPr>
                        <a:t>10%</a:t>
                      </a:r>
                      <a:r>
                        <a:rPr kumimoji="1" lang="ja-JP" altLang="en-US" sz="1400" dirty="0" smtClean="0">
                          <a:latin typeface="+mn-ea"/>
                          <a:ea typeface="+mn-ea"/>
                        </a:rPr>
                        <a:t>程度と大きいため課題として管理する。</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latin typeface="+mn-ea"/>
                          <a:ea typeface="+mn-ea"/>
                        </a:rPr>
                        <a:t>・生活習慣情報に関しては、</a:t>
                      </a:r>
                      <a:r>
                        <a:rPr kumimoji="1" lang="en-US" altLang="ja-JP" sz="1400" dirty="0" smtClean="0">
                          <a:latin typeface="+mn-ea"/>
                          <a:ea typeface="+mn-ea"/>
                        </a:rPr>
                        <a:t>MML</a:t>
                      </a:r>
                      <a:r>
                        <a:rPr kumimoji="1" lang="ja-JP" altLang="en-US" sz="1400" dirty="0" smtClean="0">
                          <a:latin typeface="+mn-ea"/>
                          <a:ea typeface="+mn-ea"/>
                        </a:rPr>
                        <a:t>仕様の問題でチェックエラーと判断する。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187610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処方箋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注射記録</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240242175"/>
              </p:ext>
            </p:extLst>
          </p:nvPr>
        </p:nvGraphicFramePr>
        <p:xfrm>
          <a:off x="153079" y="864554"/>
          <a:ext cx="11863109" cy="3557948"/>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5">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処方箋</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薬剤名称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・対象のうち京都大学、佐賀好生館は有効率</a:t>
                      </a:r>
                      <a:r>
                        <a:rPr lang="en-US" altLang="ja-JP" sz="1400" dirty="0" smtClean="0">
                          <a:effectLst/>
                          <a:latin typeface="Meiryo UI 本文"/>
                        </a:rPr>
                        <a:t>97%</a:t>
                      </a:r>
                      <a:r>
                        <a:rPr lang="ja-JP" altLang="en-US" sz="1400" dirty="0" smtClean="0">
                          <a:effectLst/>
                          <a:latin typeface="Meiryo UI 本文"/>
                        </a:rPr>
                        <a:t>以上のため、大きな問題はないと判断する。静岡こどもは</a:t>
                      </a:r>
                      <a:r>
                        <a:rPr lang="en-US" altLang="ja-JP" sz="1400" dirty="0" smtClean="0">
                          <a:effectLst/>
                          <a:latin typeface="Meiryo UI 本文"/>
                        </a:rPr>
                        <a:t>85.5%</a:t>
                      </a:r>
                      <a:r>
                        <a:rPr lang="ja-JP" altLang="en-US" sz="1400" dirty="0" smtClean="0">
                          <a:effectLst/>
                          <a:latin typeface="Meiryo UI 本文"/>
                        </a:rPr>
                        <a:t>となっているため、課題として管理する。</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703484275"/>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用量</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・対象は宮崎市郡で有効率は</a:t>
                      </a:r>
                      <a:r>
                        <a:rPr lang="en-US" altLang="ja-JP" sz="1400" dirty="0" smtClean="0">
                          <a:effectLst/>
                          <a:latin typeface="Meiryo UI 本文"/>
                        </a:rPr>
                        <a:t>98%</a:t>
                      </a:r>
                      <a:r>
                        <a:rPr lang="ja-JP" altLang="en-US" sz="1400" dirty="0" smtClean="0">
                          <a:effectLst/>
                          <a:latin typeface="Meiryo UI 本文"/>
                        </a:rPr>
                        <a:t>以上のため、大きな問題はないと判断する。</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105247056"/>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用量の単位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877049051"/>
                  </a:ext>
                </a:extLst>
              </a:tr>
              <a:tr h="310298">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服薬開始日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2373385712"/>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薬剤コード体系</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・有効率は</a:t>
                      </a:r>
                      <a:r>
                        <a:rPr lang="en-US" altLang="ja-JP" sz="1400" dirty="0" smtClean="0">
                          <a:effectLst/>
                          <a:latin typeface="Meiryo UI 本文"/>
                        </a:rPr>
                        <a:t>98%</a:t>
                      </a:r>
                      <a:r>
                        <a:rPr lang="ja-JP" altLang="en-US" sz="1400" dirty="0" smtClean="0">
                          <a:effectLst/>
                          <a:latin typeface="Meiryo UI 本文"/>
                        </a:rPr>
                        <a:t>以上のため、大きな問題はないと判断する。</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3499268384"/>
                  </a:ext>
                </a:extLst>
              </a:tr>
              <a:tr h="310298">
                <a:tc rowSpan="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注射記録</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薬剤名称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076170007"/>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用量</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90671038"/>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用量の単位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・対象は神戸中央市民で有効率は</a:t>
                      </a:r>
                      <a:r>
                        <a:rPr lang="en-US" altLang="ja-JP" sz="1400" dirty="0" smtClean="0">
                          <a:effectLst/>
                          <a:latin typeface="Meiryo UI 本文"/>
                        </a:rPr>
                        <a:t>91.26%</a:t>
                      </a:r>
                      <a:r>
                        <a:rPr lang="ja-JP" altLang="en-US" sz="1400" dirty="0" smtClean="0">
                          <a:effectLst/>
                          <a:latin typeface="Meiryo UI 本文"/>
                        </a:rPr>
                        <a:t>となっている、課題として管理する。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918988033"/>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薬剤コード体系</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725681762"/>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220551852"/>
              </p:ext>
            </p:extLst>
          </p:nvPr>
        </p:nvGraphicFramePr>
        <p:xfrm>
          <a:off x="172187" y="4564154"/>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の構造差異や施設ごとの連携状況に差異が出にくい項目が対象となっていることもあり、大きな</a:t>
                      </a:r>
                      <a:r>
                        <a:rPr kumimoji="1" lang="ja-JP" altLang="en-US" sz="1400" dirty="0" smtClean="0">
                          <a:effectLst/>
                          <a:latin typeface="+mn-ea"/>
                          <a:ea typeface="+mn-ea"/>
                          <a:cs typeface="Times New Roman" panose="02020603050405020304" pitchFamily="18" charset="0"/>
                        </a:rPr>
                        <a:t>エラーは発生していなかった。</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・処方箋の薬剤名称に関する静岡こども、注射記録の用量の単位に関する神戸中央市民については有効率が低めのため、課題として管理する。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2974993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手術</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902736256"/>
              </p:ext>
            </p:extLst>
          </p:nvPr>
        </p:nvGraphicFramePr>
        <p:xfrm>
          <a:off x="153079" y="864554"/>
          <a:ext cx="11863109" cy="2530116"/>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5">
                  <a:txBody>
                    <a:bodyPr/>
                    <a:lstStyle/>
                    <a:p>
                      <a:pPr algn="l" fontAlgn="ctr"/>
                      <a:r>
                        <a:rPr lang="ja-JP" altLang="en-US" sz="1400" dirty="0" smtClean="0">
                          <a:effectLst/>
                          <a:latin typeface="Meiryo UI" panose="020B0604030504040204" pitchFamily="50" charset="-128"/>
                          <a:ea typeface="Meiryo UI" panose="020B0604030504040204" pitchFamily="50" charset="-128"/>
                        </a:rPr>
                        <a:t>手術</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手術施行日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25749890"/>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診療科名称</a:t>
                      </a:r>
                      <a:r>
                        <a:rPr lang="ja-JP" altLang="en-US" sz="1400" baseline="0" dirty="0" smtClean="0">
                          <a:effectLst/>
                          <a:latin typeface="Meiryo UI" panose="020B0604030504040204" pitchFamily="50" charset="-128"/>
                          <a:ea typeface="Meiryo UI" panose="020B0604030504040204" pitchFamily="50" charset="-128"/>
                        </a:rPr>
                        <a:t> </a:t>
                      </a:r>
                      <a:r>
                        <a:rPr lang="en-US" altLang="ja-JP" sz="1400" baseline="0" dirty="0" smtClean="0">
                          <a:effectLst/>
                          <a:latin typeface="Meiryo UI" panose="020B0604030504040204" pitchFamily="50" charset="-128"/>
                          <a:ea typeface="Meiryo UI" panose="020B0604030504040204" pitchFamily="50" charset="-128"/>
                        </a:rPr>
                        <a:t>/</a:t>
                      </a:r>
                      <a:r>
                        <a:rPr lang="ja-JP" altLang="en-US" sz="1400" dirty="0" smtClean="0">
                          <a:effectLst/>
                          <a:latin typeface="Meiryo UI" panose="020B0604030504040204" pitchFamily="50" charset="-128"/>
                          <a:ea typeface="Meiryo UI" panose="020B0604030504040204" pitchFamily="50" charset="-128"/>
                        </a:rPr>
                        <a:t>診療科名称</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表記法</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26082613"/>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病名</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37804647"/>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手術法</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・手術法が不正値（空欄）となっている場合であっても、麻酔法名が入力されているケースが存在したため、データ連携仕様の不備が考えられる。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23607948"/>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麻酔法名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5</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・麻酔法名が不正値（空欄）となっている場合であっても、コードは設定されているケースが多数存在するため、施設でのマスタ上でも空欄となっていると考えられる。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11125577"/>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282428518"/>
              </p:ext>
            </p:extLst>
          </p:nvPr>
        </p:nvGraphicFramePr>
        <p:xfrm>
          <a:off x="153079" y="4787039"/>
          <a:ext cx="11844000" cy="99829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99829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ja-JP" altLang="en-US" sz="1400" dirty="0" smtClean="0">
                          <a:effectLst/>
                          <a:latin typeface="+mn-ea"/>
                          <a:ea typeface="+mn-ea"/>
                          <a:cs typeface="Times New Roman" panose="02020603050405020304" pitchFamily="18" charset="0"/>
                        </a:rPr>
                        <a:t>。</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420255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必須項目</a:t>
            </a:r>
            <a:r>
              <a:rPr lang="en-US" altLang="ja-JP" dirty="0" smtClean="0">
                <a:latin typeface="+mn-ea"/>
                <a:cs typeface="ＭＳ Ｐゴシック" panose="020B0600070205080204" pitchFamily="50" charset="-128"/>
              </a:rPr>
              <a:t>Null</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報告書情報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551604679"/>
              </p:ext>
            </p:extLst>
          </p:nvPr>
        </p:nvGraphicFramePr>
        <p:xfrm>
          <a:off x="153079" y="864554"/>
          <a:ext cx="11863109" cy="2723992"/>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7">
                  <a:txBody>
                    <a:bodyPr/>
                    <a:lstStyle/>
                    <a:p>
                      <a:pPr algn="l" fontAlgn="ctr"/>
                      <a:r>
                        <a:rPr lang="ja-JP" altLang="en-US" sz="1400" dirty="0" smtClean="0">
                          <a:effectLst/>
                          <a:latin typeface="Meiryo UI" panose="020B0604030504040204" pitchFamily="50" charset="-128"/>
                          <a:ea typeface="Meiryo UI" panose="020B0604030504040204" pitchFamily="50" charset="-128"/>
                        </a:rPr>
                        <a:t>報告書情報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検査実施日時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10</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・報告内容に対する実施日が明確にデータ管理されていないケースが存在するためか、多くの施設で不正値となっていた。</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25749890"/>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報告日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6">
                  <a:txBody>
                    <a:bodyPr/>
                    <a:lstStyle/>
                    <a:p>
                      <a:pPr algn="l" fontAlgn="ctr"/>
                      <a:r>
                        <a:rPr lang="ja-JP" altLang="en-US" sz="1400" dirty="0" smtClean="0">
                          <a:effectLst/>
                          <a:latin typeface="Meiryo UI 本文"/>
                        </a:rPr>
                        <a:t>・宮崎市郡は全てエラーとなっており、報告状態、報告種別のエラーは京都大学である。報告書種別の不正値（空欄）に関しては、データ分析上で重要なため課題管理する。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26082613"/>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報告状態</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37804647"/>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報告状態</a:t>
                      </a:r>
                      <a:r>
                        <a:rPr lang="ja-JP" altLang="en-US" sz="1400" baseline="0" dirty="0" smtClean="0">
                          <a:effectLst/>
                          <a:latin typeface="Meiryo UI" panose="020B0604030504040204" pitchFamily="50" charset="-128"/>
                          <a:ea typeface="Meiryo UI" panose="020B0604030504040204" pitchFamily="50" charset="-128"/>
                        </a:rPr>
                        <a:t>コード</a:t>
                      </a:r>
                      <a:r>
                        <a:rPr lang="en-US" altLang="ja-JP" sz="1400" baseline="0" dirty="0" smtClean="0">
                          <a:effectLst/>
                          <a:latin typeface="Meiryo UI" panose="020B0604030504040204" pitchFamily="50" charset="-128"/>
                          <a:ea typeface="Meiryo UI" panose="020B0604030504040204" pitchFamily="50" charset="-128"/>
                        </a:rPr>
                        <a:t>/ </a:t>
                      </a:r>
                      <a:r>
                        <a:rPr lang="ja-JP" altLang="en-US" sz="1400" baseline="0" dirty="0" smtClean="0">
                          <a:effectLst/>
                          <a:latin typeface="Meiryo UI" panose="020B0604030504040204" pitchFamily="50" charset="-128"/>
                          <a:ea typeface="Meiryo UI" panose="020B0604030504040204" pitchFamily="50" charset="-128"/>
                        </a:rPr>
                        <a:t>報告状態コード</a:t>
                      </a:r>
                      <a:r>
                        <a:rPr lang="en-US" altLang="ja-JP" sz="1400" baseline="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23607948"/>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報告書種別</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endParaRPr lang="ja-JP" altLang="en-US" dirty="0"/>
                    </a:p>
                  </a:txBody>
                  <a:tcPr marL="9525" marR="9525" marT="9525" marB="0" anchor="ctr"/>
                </a:tc>
                <a:extLst>
                  <a:ext uri="{0D108BD9-81ED-4DB2-BD59-A6C34878D82A}">
                    <a16:rowId xmlns:a16="http://schemas.microsoft.com/office/drawing/2014/main" val="3011125577"/>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報告書種別</a:t>
                      </a:r>
                      <a:r>
                        <a:rPr lang="ja-JP" altLang="en-US" sz="1400" baseline="0" dirty="0" smtClean="0">
                          <a:effectLst/>
                          <a:latin typeface="Meiryo UI" panose="020B0604030504040204" pitchFamily="50" charset="-128"/>
                          <a:ea typeface="Meiryo UI" panose="020B0604030504040204" pitchFamily="50" charset="-128"/>
                        </a:rPr>
                        <a:t>コード</a:t>
                      </a:r>
                      <a:r>
                        <a:rPr lang="en-US" altLang="ja-JP" sz="1400" baseline="0" dirty="0" smtClean="0">
                          <a:effectLst/>
                          <a:latin typeface="Meiryo UI" panose="020B0604030504040204" pitchFamily="50" charset="-128"/>
                          <a:ea typeface="Meiryo UI" panose="020B0604030504040204" pitchFamily="50" charset="-128"/>
                        </a:rPr>
                        <a:t>/ </a:t>
                      </a:r>
                      <a:r>
                        <a:rPr lang="ja-JP" altLang="en-US" sz="1400" baseline="0" dirty="0" smtClean="0">
                          <a:effectLst/>
                          <a:latin typeface="Meiryo UI" panose="020B0604030504040204" pitchFamily="50" charset="-128"/>
                          <a:ea typeface="Meiryo UI" panose="020B0604030504040204" pitchFamily="50" charset="-128"/>
                        </a:rPr>
                        <a:t>報告</a:t>
                      </a:r>
                      <a:r>
                        <a:rPr lang="ja-JP" altLang="en-US" sz="1400" dirty="0" smtClean="0">
                          <a:effectLst/>
                          <a:latin typeface="Meiryo UI" panose="020B0604030504040204" pitchFamily="50" charset="-128"/>
                          <a:ea typeface="Meiryo UI" panose="020B0604030504040204" pitchFamily="50" charset="-128"/>
                        </a:rPr>
                        <a:t>書種別</a:t>
                      </a:r>
                      <a:r>
                        <a:rPr lang="ja-JP" altLang="en-US" sz="1400" baseline="0" dirty="0" smtClean="0">
                          <a:effectLst/>
                          <a:latin typeface="Meiryo UI" panose="020B0604030504040204" pitchFamily="50" charset="-128"/>
                          <a:ea typeface="Meiryo UI" panose="020B0604030504040204" pitchFamily="50" charset="-128"/>
                        </a:rPr>
                        <a:t>コード</a:t>
                      </a:r>
                      <a:r>
                        <a:rPr lang="en-US" altLang="ja-JP" sz="1400" baseline="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endParaRPr lang="ja-JP" altLang="en-US" dirty="0"/>
                    </a:p>
                  </a:txBody>
                  <a:tcPr marL="9525" marR="9525" marT="9525" marB="0" anchor="ctr"/>
                </a:tc>
                <a:extLst>
                  <a:ext uri="{0D108BD9-81ED-4DB2-BD59-A6C34878D82A}">
                    <a16:rowId xmlns:a16="http://schemas.microsoft.com/office/drawing/2014/main" val="401236696"/>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実施施設 </a:t>
                      </a:r>
                      <a:r>
                        <a:rPr lang="en-US" altLang="ja-JP" sz="1400" dirty="0" smtClean="0">
                          <a:effectLst/>
                          <a:latin typeface="Meiryo UI" panose="020B0604030504040204" pitchFamily="50" charset="-128"/>
                          <a:ea typeface="Meiryo UI" panose="020B0604030504040204" pitchFamily="50" charset="-128"/>
                        </a:rPr>
                        <a:t>/</a:t>
                      </a:r>
                      <a:r>
                        <a:rPr lang="ja-JP" altLang="en-US" sz="1400" dirty="0" smtClean="0">
                          <a:effectLst/>
                          <a:latin typeface="Meiryo UI" panose="020B0604030504040204" pitchFamily="50" charset="-128"/>
                          <a:ea typeface="Meiryo UI" panose="020B0604030504040204" pitchFamily="50" charset="-128"/>
                        </a:rPr>
                        <a:t>実施施設</a:t>
                      </a:r>
                      <a:r>
                        <a:rPr lang="ja-JP" altLang="en-US" sz="1400" baseline="0" dirty="0" smtClean="0">
                          <a:effectLst/>
                          <a:latin typeface="Meiryo UI" panose="020B0604030504040204" pitchFamily="50" charset="-128"/>
                          <a:ea typeface="Meiryo UI" panose="020B0604030504040204" pitchFamily="50" charset="-128"/>
                        </a:rPr>
                        <a:t>コード</a:t>
                      </a:r>
                      <a:r>
                        <a:rPr lang="en-US" altLang="ja-JP" sz="1400" baseline="0" dirty="0" smtClean="0">
                          <a:effectLst/>
                          <a:latin typeface="Meiryo UI" panose="020B0604030504040204" pitchFamily="50" charset="-128"/>
                          <a:ea typeface="Meiryo UI" panose="020B0604030504040204" pitchFamily="50" charset="-128"/>
                        </a:rPr>
                        <a:t>/</a:t>
                      </a:r>
                      <a:r>
                        <a:rPr lang="ja-JP" altLang="en-US" sz="1400" dirty="0" smtClean="0">
                          <a:effectLst/>
                          <a:latin typeface="Meiryo UI" panose="020B0604030504040204" pitchFamily="50" charset="-128"/>
                          <a:ea typeface="Meiryo UI" panose="020B0604030504040204" pitchFamily="50" charset="-128"/>
                        </a:rPr>
                        <a:t>実施施設</a:t>
                      </a:r>
                      <a:r>
                        <a:rPr lang="ja-JP" altLang="en-US" sz="1400" baseline="0" dirty="0" smtClean="0">
                          <a:effectLst/>
                          <a:latin typeface="Meiryo UI" panose="020B0604030504040204" pitchFamily="50" charset="-128"/>
                          <a:ea typeface="Meiryo UI" panose="020B0604030504040204" pitchFamily="50" charset="-128"/>
                        </a:rPr>
                        <a:t>コード</a:t>
                      </a:r>
                      <a:r>
                        <a:rPr lang="en-US" altLang="ja-JP" sz="1400" baseline="0" dirty="0" smtClean="0">
                          <a:effectLst/>
                          <a:latin typeface="Meiryo UI" panose="020B0604030504040204" pitchFamily="50" charset="-128"/>
                          <a:ea typeface="Meiryo UI" panose="020B0604030504040204" pitchFamily="50" charset="-128"/>
                        </a:rPr>
                        <a:t>ID</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endParaRPr lang="ja-JP" altLang="en-US" dirty="0"/>
                    </a:p>
                  </a:txBody>
                  <a:tcPr marL="9525" marR="9525" marT="9525" marB="0" anchor="ctr"/>
                </a:tc>
                <a:extLst>
                  <a:ext uri="{0D108BD9-81ED-4DB2-BD59-A6C34878D82A}">
                    <a16:rowId xmlns:a16="http://schemas.microsoft.com/office/drawing/2014/main" val="3420680890"/>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4156510172"/>
              </p:ext>
            </p:extLst>
          </p:nvPr>
        </p:nvGraphicFramePr>
        <p:xfrm>
          <a:off x="153079" y="3730198"/>
          <a:ext cx="11844000" cy="99829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99829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・検査実施日時が不明の場合、データ利活用できないため、課題として管理する。</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・報告書種別に関しても、</a:t>
                      </a:r>
                      <a:r>
                        <a:rPr kumimoji="1" lang="ja-JP" altLang="en-US" sz="1400" dirty="0" smtClean="0">
                          <a:latin typeface="+mn-ea"/>
                          <a:ea typeface="+mn-ea"/>
                        </a:rPr>
                        <a:t>データ利活用上で都合が悪い（容易に分析、活用できない）ため、課題として管理する。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2224373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eiryo UI 本文"/>
              </a:rPr>
              <a:t>準必須</a:t>
            </a:r>
            <a:r>
              <a:rPr lang="ja-JP" altLang="en-US" dirty="0">
                <a:latin typeface="Meiryo UI 本文"/>
              </a:rPr>
              <a:t>項目存在</a:t>
            </a:r>
            <a:r>
              <a:rPr lang="ja-JP" altLang="en-US" dirty="0" smtClean="0">
                <a:latin typeface="Meiryo UI 本文"/>
              </a:rPr>
              <a:t>チェック</a:t>
            </a:r>
            <a:r>
              <a:rPr lang="ja-JP" altLang="en-US" dirty="0" smtClean="0">
                <a:latin typeface="+mn-ea"/>
                <a:cs typeface="ＭＳ Ｐゴシック" panose="020B0600070205080204" pitchFamily="50" charset="-128"/>
              </a:rPr>
              <a:t>結果サマリ</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969829907"/>
              </p:ext>
            </p:extLst>
          </p:nvPr>
        </p:nvGraphicFramePr>
        <p:xfrm>
          <a:off x="153079" y="864554"/>
          <a:ext cx="5937778" cy="4621845"/>
        </p:xfrm>
        <a:graphic>
          <a:graphicData uri="http://schemas.openxmlformats.org/drawingml/2006/table">
            <a:tbl>
              <a:tblPr firstRow="1">
                <a:tableStyleId>{21E4AEA4-8DFA-4A89-87EB-49C32662AFE0}</a:tableStyleId>
              </a:tblPr>
              <a:tblGrid>
                <a:gridCol w="2559050">
                  <a:extLst>
                    <a:ext uri="{9D8B030D-6E8A-4147-A177-3AD203B41FA5}">
                      <a16:colId xmlns:a16="http://schemas.microsoft.com/office/drawing/2014/main" val="1486892407"/>
                    </a:ext>
                  </a:extLst>
                </a:gridCol>
                <a:gridCol w="1174115">
                  <a:extLst>
                    <a:ext uri="{9D8B030D-6E8A-4147-A177-3AD203B41FA5}">
                      <a16:colId xmlns:a16="http://schemas.microsoft.com/office/drawing/2014/main" val="2007581745"/>
                    </a:ext>
                  </a:extLst>
                </a:gridCol>
                <a:gridCol w="1259840">
                  <a:extLst>
                    <a:ext uri="{9D8B030D-6E8A-4147-A177-3AD203B41FA5}">
                      <a16:colId xmlns:a16="http://schemas.microsoft.com/office/drawing/2014/main" val="647996685"/>
                    </a:ext>
                  </a:extLst>
                </a:gridCol>
                <a:gridCol w="944773">
                  <a:extLst>
                    <a:ext uri="{9D8B030D-6E8A-4147-A177-3AD203B41FA5}">
                      <a16:colId xmlns:a16="http://schemas.microsoft.com/office/drawing/2014/main" val="2826067734"/>
                    </a:ext>
                  </a:extLst>
                </a:gridCol>
              </a:tblGrid>
              <a:tr h="262977">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施設名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対象項目数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エラー項目数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エラー率</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北見赤十字</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37.50%</a:t>
                      </a:r>
                    </a:p>
                  </a:txBody>
                  <a:tcPr marL="9525" marR="9525" marT="9525" marB="0" anchor="ctr"/>
                </a:tc>
                <a:extLst>
                  <a:ext uri="{0D108BD9-81ED-4DB2-BD59-A6C34878D82A}">
                    <a16:rowId xmlns:a16="http://schemas.microsoft.com/office/drawing/2014/main" val="12574989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亀田総合</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21.43%</a:t>
                      </a:r>
                    </a:p>
                  </a:txBody>
                  <a:tcPr marL="9525" marR="9525" marT="9525" marB="0" anchor="ctr"/>
                </a:tc>
                <a:extLst>
                  <a:ext uri="{0D108BD9-81ED-4DB2-BD59-A6C34878D82A}">
                    <a16:rowId xmlns:a16="http://schemas.microsoft.com/office/drawing/2014/main" val="21741636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亀田クリニック</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21.43%</a:t>
                      </a:r>
                    </a:p>
                  </a:txBody>
                  <a:tcPr marL="9525" marR="9525" marT="9525" marB="0" anchor="ctr"/>
                </a:tc>
                <a:extLst>
                  <a:ext uri="{0D108BD9-81ED-4DB2-BD59-A6C34878D82A}">
                    <a16:rowId xmlns:a16="http://schemas.microsoft.com/office/drawing/2014/main" val="1108417457"/>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IVF</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クリニック幕張</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21.43%</a:t>
                      </a:r>
                    </a:p>
                  </a:txBody>
                  <a:tcPr marL="9525" marR="9525" marT="9525" marB="0" anchor="ctr"/>
                </a:tc>
                <a:extLst>
                  <a:ext uri="{0D108BD9-81ED-4DB2-BD59-A6C34878D82A}">
                    <a16:rowId xmlns:a16="http://schemas.microsoft.com/office/drawing/2014/main" val="3045385015"/>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亀田リハビリテーション</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20.83%</a:t>
                      </a:r>
                    </a:p>
                  </a:txBody>
                  <a:tcPr marL="9525" marR="9525" marT="9525" marB="0" anchor="ctr"/>
                </a:tc>
                <a:extLst>
                  <a:ext uri="{0D108BD9-81ED-4DB2-BD59-A6C34878D82A}">
                    <a16:rowId xmlns:a16="http://schemas.microsoft.com/office/drawing/2014/main" val="3509286172"/>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亀田浜荻クリニック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21.43%</a:t>
                      </a:r>
                    </a:p>
                  </a:txBody>
                  <a:tcPr marL="9525" marR="9525" marT="9525" marB="0" anchor="ctr"/>
                </a:tc>
                <a:extLst>
                  <a:ext uri="{0D108BD9-81ED-4DB2-BD59-A6C34878D82A}">
                    <a16:rowId xmlns:a16="http://schemas.microsoft.com/office/drawing/2014/main" val="1658811581"/>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亀田ファミリークリニック館山</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21.43%</a:t>
                      </a:r>
                    </a:p>
                  </a:txBody>
                  <a:tcPr marL="9525" marR="9525" marT="9525" marB="0" anchor="ctr"/>
                </a:tc>
                <a:extLst>
                  <a:ext uri="{0D108BD9-81ED-4DB2-BD59-A6C34878D82A}">
                    <a16:rowId xmlns:a16="http://schemas.microsoft.com/office/drawing/2014/main" val="897613865"/>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亀田京橋クリニック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20.00%</a:t>
                      </a:r>
                    </a:p>
                  </a:txBody>
                  <a:tcPr marL="9525" marR="9525" marT="9525" marB="0" anchor="ctr"/>
                </a:tc>
                <a:extLst>
                  <a:ext uri="{0D108BD9-81ED-4DB2-BD59-A6C34878D82A}">
                    <a16:rowId xmlns:a16="http://schemas.microsoft.com/office/drawing/2014/main" val="138927929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亀田森の里</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21.43%</a:t>
                      </a:r>
                    </a:p>
                  </a:txBody>
                  <a:tcPr marL="9525" marR="9525" marT="9525" marB="0" anchor="ctr"/>
                </a:tc>
                <a:extLst>
                  <a:ext uri="{0D108BD9-81ED-4DB2-BD59-A6C34878D82A}">
                    <a16:rowId xmlns:a16="http://schemas.microsoft.com/office/drawing/2014/main" val="386937858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恵寿総合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23.08%</a:t>
                      </a:r>
                    </a:p>
                  </a:txBody>
                  <a:tcPr marL="9525" marR="9525" marT="9525" marB="0" anchor="ctr"/>
                </a:tc>
                <a:extLst>
                  <a:ext uri="{0D108BD9-81ED-4DB2-BD59-A6C34878D82A}">
                    <a16:rowId xmlns:a16="http://schemas.microsoft.com/office/drawing/2014/main" val="2935241466"/>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福井大学</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27.59%</a:t>
                      </a:r>
                    </a:p>
                  </a:txBody>
                  <a:tcPr marL="9525" marR="9525" marT="9525" marB="0" anchor="ctr"/>
                </a:tc>
                <a:extLst>
                  <a:ext uri="{0D108BD9-81ED-4DB2-BD59-A6C34878D82A}">
                    <a16:rowId xmlns:a16="http://schemas.microsoft.com/office/drawing/2014/main" val="384757307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岐阜多治見</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7.69%</a:t>
                      </a:r>
                    </a:p>
                  </a:txBody>
                  <a:tcPr marL="9525" marR="9525" marT="9525" marB="0" anchor="ctr"/>
                </a:tc>
                <a:extLst>
                  <a:ext uri="{0D108BD9-81ED-4DB2-BD59-A6C34878D82A}">
                    <a16:rowId xmlns:a16="http://schemas.microsoft.com/office/drawing/2014/main" val="409098621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静岡総合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35.00%</a:t>
                      </a:r>
                    </a:p>
                  </a:txBody>
                  <a:tcPr marL="9525" marR="9525" marT="9525" marB="0" anchor="ctr"/>
                </a:tc>
                <a:extLst>
                  <a:ext uri="{0D108BD9-81ED-4DB2-BD59-A6C34878D82A}">
                    <a16:rowId xmlns:a16="http://schemas.microsoft.com/office/drawing/2014/main" val="4193393129"/>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静岡こども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30.77%</a:t>
                      </a:r>
                    </a:p>
                  </a:txBody>
                  <a:tcPr marL="9525" marR="9525" marT="9525" marB="0" anchor="ctr"/>
                </a:tc>
                <a:extLst>
                  <a:ext uri="{0D108BD9-81ED-4DB2-BD59-A6C34878D82A}">
                    <a16:rowId xmlns:a16="http://schemas.microsoft.com/office/drawing/2014/main" val="810009403"/>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名古屋第一</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30.77%</a:t>
                      </a:r>
                    </a:p>
                  </a:txBody>
                  <a:tcPr marL="9525" marR="9525" marT="9525" marB="0" anchor="ctr"/>
                </a:tc>
                <a:extLst>
                  <a:ext uri="{0D108BD9-81ED-4DB2-BD59-A6C34878D82A}">
                    <a16:rowId xmlns:a16="http://schemas.microsoft.com/office/drawing/2014/main" val="254609703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名古屋第二</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35.00%</a:t>
                      </a:r>
                    </a:p>
                  </a:txBody>
                  <a:tcPr marL="9525" marR="9525" marT="9525" marB="0" anchor="ctr"/>
                </a:tc>
                <a:extLst>
                  <a:ext uri="{0D108BD9-81ED-4DB2-BD59-A6C34878D82A}">
                    <a16:rowId xmlns:a16="http://schemas.microsoft.com/office/drawing/2014/main" val="277338827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長浜赤十字</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26.92%</a:t>
                      </a:r>
                    </a:p>
                  </a:txBody>
                  <a:tcPr marL="9525" marR="9525" marT="9525" marB="0" anchor="ctr"/>
                </a:tc>
                <a:extLst>
                  <a:ext uri="{0D108BD9-81ED-4DB2-BD59-A6C34878D82A}">
                    <a16:rowId xmlns:a16="http://schemas.microsoft.com/office/drawing/2014/main" val="400218087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812009685"/>
              </p:ext>
            </p:extLst>
          </p:nvPr>
        </p:nvGraphicFramePr>
        <p:xfrm>
          <a:off x="6336239" y="864553"/>
          <a:ext cx="5679948" cy="4621845"/>
        </p:xfrm>
        <a:graphic>
          <a:graphicData uri="http://schemas.openxmlformats.org/drawingml/2006/table">
            <a:tbl>
              <a:tblPr firstRow="1">
                <a:tableStyleId>{21E4AEA4-8DFA-4A89-87EB-49C32662AFE0}</a:tableStyleId>
              </a:tblPr>
              <a:tblGrid>
                <a:gridCol w="2203450">
                  <a:extLst>
                    <a:ext uri="{9D8B030D-6E8A-4147-A177-3AD203B41FA5}">
                      <a16:colId xmlns:a16="http://schemas.microsoft.com/office/drawing/2014/main" val="1486892407"/>
                    </a:ext>
                  </a:extLst>
                </a:gridCol>
                <a:gridCol w="1174115">
                  <a:extLst>
                    <a:ext uri="{9D8B030D-6E8A-4147-A177-3AD203B41FA5}">
                      <a16:colId xmlns:a16="http://schemas.microsoft.com/office/drawing/2014/main" val="2007581745"/>
                    </a:ext>
                  </a:extLst>
                </a:gridCol>
                <a:gridCol w="1259840">
                  <a:extLst>
                    <a:ext uri="{9D8B030D-6E8A-4147-A177-3AD203B41FA5}">
                      <a16:colId xmlns:a16="http://schemas.microsoft.com/office/drawing/2014/main" val="647996685"/>
                    </a:ext>
                  </a:extLst>
                </a:gridCol>
                <a:gridCol w="1042543">
                  <a:extLst>
                    <a:ext uri="{9D8B030D-6E8A-4147-A177-3AD203B41FA5}">
                      <a16:colId xmlns:a16="http://schemas.microsoft.com/office/drawing/2014/main" val="781664688"/>
                    </a:ext>
                  </a:extLst>
                </a:gridCol>
              </a:tblGrid>
              <a:tr h="262977">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施設名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対象項目数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エラー項目数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エラー率</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京都</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27.59%</a:t>
                      </a:r>
                    </a:p>
                  </a:txBody>
                  <a:tcPr marL="9525" marR="9525" marT="9525" marB="0" anchor="ctr"/>
                </a:tc>
                <a:extLst>
                  <a:ext uri="{0D108BD9-81ED-4DB2-BD59-A6C34878D82A}">
                    <a16:rowId xmlns:a16="http://schemas.microsoft.com/office/drawing/2014/main" val="217416368"/>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野</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江</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35.00%</a:t>
                      </a:r>
                    </a:p>
                  </a:txBody>
                  <a:tcPr marL="9525" marR="9525" marT="9525" marB="0" anchor="ctr"/>
                </a:tc>
                <a:extLst>
                  <a:ext uri="{0D108BD9-81ED-4DB2-BD59-A6C34878D82A}">
                    <a16:rowId xmlns:a16="http://schemas.microsoft.com/office/drawing/2014/main" val="248591479"/>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大阪</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赤十字</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35.00%</a:t>
                      </a:r>
                    </a:p>
                  </a:txBody>
                  <a:tcPr marL="9525" marR="9525" marT="9525" marB="0" anchor="ctr"/>
                </a:tc>
                <a:extLst>
                  <a:ext uri="{0D108BD9-81ED-4DB2-BD59-A6C34878D82A}">
                    <a16:rowId xmlns:a16="http://schemas.microsoft.com/office/drawing/2014/main" val="1108417457"/>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近畿</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30.00%</a:t>
                      </a:r>
                    </a:p>
                  </a:txBody>
                  <a:tcPr marL="9525" marR="9525" marT="9525" marB="0" anchor="ctr"/>
                </a:tc>
                <a:extLst>
                  <a:ext uri="{0D108BD9-81ED-4DB2-BD59-A6C34878D82A}">
                    <a16:rowId xmlns:a16="http://schemas.microsoft.com/office/drawing/2014/main" val="3045385015"/>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北野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23.53%</a:t>
                      </a:r>
                    </a:p>
                  </a:txBody>
                  <a:tcPr marL="9525" marR="9525" marT="9525" marB="0" anchor="ctr"/>
                </a:tc>
                <a:extLst>
                  <a:ext uri="{0D108BD9-81ED-4DB2-BD59-A6C34878D82A}">
                    <a16:rowId xmlns:a16="http://schemas.microsoft.com/office/drawing/2014/main" val="3509286172"/>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神戸西神戸</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医療センター</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33.33%</a:t>
                      </a:r>
                    </a:p>
                  </a:txBody>
                  <a:tcPr marL="9525" marR="9525" marT="9525" marB="0" anchor="ctr"/>
                </a:tc>
                <a:extLst>
                  <a:ext uri="{0D108BD9-81ED-4DB2-BD59-A6C34878D82A}">
                    <a16:rowId xmlns:a16="http://schemas.microsoft.com/office/drawing/2014/main" val="1658811581"/>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神戸医療</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センター</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西市民</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31.25%</a:t>
                      </a:r>
                    </a:p>
                  </a:txBody>
                  <a:tcPr marL="9525" marR="9525" marT="9525" marB="0" anchor="ctr"/>
                </a:tc>
                <a:extLst>
                  <a:ext uri="{0D108BD9-81ED-4DB2-BD59-A6C34878D82A}">
                    <a16:rowId xmlns:a16="http://schemas.microsoft.com/office/drawing/2014/main" val="897613865"/>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神戸医療</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センター中央</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市民</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35.00%</a:t>
                      </a:r>
                    </a:p>
                  </a:txBody>
                  <a:tcPr marL="9525" marR="9525" marT="9525" marB="0" anchor="ctr"/>
                </a:tc>
                <a:extLst>
                  <a:ext uri="{0D108BD9-81ED-4DB2-BD59-A6C34878D82A}">
                    <a16:rowId xmlns:a16="http://schemas.microsoft.com/office/drawing/2014/main" val="1389279290"/>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聖</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マリア</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25.00%</a:t>
                      </a:r>
                    </a:p>
                  </a:txBody>
                  <a:tcPr marL="9525" marR="9525" marT="9525" marB="0" anchor="ctr"/>
                </a:tc>
                <a:extLst>
                  <a:ext uri="{0D108BD9-81ED-4DB2-BD59-A6C34878D82A}">
                    <a16:rowId xmlns:a16="http://schemas.microsoft.com/office/drawing/2014/main" val="3869378588"/>
                  </a:ext>
                </a:extLst>
              </a:tr>
              <a:tr h="256404">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小倉</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記念</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30.00%</a:t>
                      </a:r>
                    </a:p>
                  </a:txBody>
                  <a:tcPr marL="9525" marR="9525" marT="9525" marB="0" anchor="ctr"/>
                </a:tc>
                <a:extLst>
                  <a:ext uri="{0D108BD9-81ED-4DB2-BD59-A6C34878D82A}">
                    <a16:rowId xmlns:a16="http://schemas.microsoft.com/office/drawing/2014/main" val="2935241466"/>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佐賀好生館</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34.62%</a:t>
                      </a:r>
                    </a:p>
                  </a:txBody>
                  <a:tcPr marL="9525" marR="9525" marT="9525" marB="0" anchor="ctr"/>
                </a:tc>
                <a:extLst>
                  <a:ext uri="{0D108BD9-81ED-4DB2-BD59-A6C34878D82A}">
                    <a16:rowId xmlns:a16="http://schemas.microsoft.com/office/drawing/2014/main" val="3847573070"/>
                  </a:ext>
                </a:extLst>
              </a:tr>
              <a:tr h="256404">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熊本</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労災</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40.00%</a:t>
                      </a:r>
                    </a:p>
                  </a:txBody>
                  <a:tcPr marL="9525" marR="9525" marT="9525" marB="0" anchor="ctr"/>
                </a:tc>
                <a:extLst>
                  <a:ext uri="{0D108BD9-81ED-4DB2-BD59-A6C34878D82A}">
                    <a16:rowId xmlns:a16="http://schemas.microsoft.com/office/drawing/2014/main" val="4090986214"/>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宮崎</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35.00%</a:t>
                      </a:r>
                    </a:p>
                  </a:txBody>
                  <a:tcPr marL="9525" marR="9525" marT="9525" marB="0" anchor="ctr"/>
                </a:tc>
                <a:extLst>
                  <a:ext uri="{0D108BD9-81ED-4DB2-BD59-A6C34878D82A}">
                    <a16:rowId xmlns:a16="http://schemas.microsoft.com/office/drawing/2014/main" val="4193393129"/>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宮崎県立</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40.00%</a:t>
                      </a:r>
                    </a:p>
                  </a:txBody>
                  <a:tcPr marL="9525" marR="9525" marT="9525" marB="0" anchor="ctr"/>
                </a:tc>
                <a:extLst>
                  <a:ext uri="{0D108BD9-81ED-4DB2-BD59-A6C34878D82A}">
                    <a16:rowId xmlns:a16="http://schemas.microsoft.com/office/drawing/2014/main" val="810009403"/>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宮崎日南</a:t>
                      </a: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病院</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40.00%</a:t>
                      </a:r>
                    </a:p>
                  </a:txBody>
                  <a:tcPr marL="9525" marR="9525" marT="9525" marB="0" anchor="ctr"/>
                </a:tc>
                <a:extLst>
                  <a:ext uri="{0D108BD9-81ED-4DB2-BD59-A6C34878D82A}">
                    <a16:rowId xmlns:a16="http://schemas.microsoft.com/office/drawing/2014/main" val="2546097034"/>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宮崎延岡</a:t>
                      </a: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病院</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40.00%</a:t>
                      </a:r>
                    </a:p>
                  </a:txBody>
                  <a:tcPr marL="9525" marR="9525" marT="9525" marB="0" anchor="ctr"/>
                </a:tc>
                <a:extLst>
                  <a:ext uri="{0D108BD9-81ED-4DB2-BD59-A6C34878D82A}">
                    <a16:rowId xmlns:a16="http://schemas.microsoft.com/office/drawing/2014/main" val="2773388278"/>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宮崎市郡</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医師会</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36.84%</a:t>
                      </a:r>
                    </a:p>
                  </a:txBody>
                  <a:tcPr marL="9525" marR="9525" marT="9525" marB="0" anchor="ctr"/>
                </a:tc>
                <a:extLst>
                  <a:ext uri="{0D108BD9-81ED-4DB2-BD59-A6C34878D82A}">
                    <a16:rowId xmlns:a16="http://schemas.microsoft.com/office/drawing/2014/main" val="400218087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838530353"/>
              </p:ext>
            </p:extLst>
          </p:nvPr>
        </p:nvGraphicFramePr>
        <p:xfrm>
          <a:off x="172187" y="5577652"/>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1</a:t>
                      </a:r>
                      <a:r>
                        <a:rPr kumimoji="1" lang="ja-JP" altLang="en-US" sz="1400" dirty="0" smtClean="0">
                          <a:latin typeface="+mn-ea"/>
                          <a:ea typeface="+mn-ea"/>
                        </a:rPr>
                        <a:t>施設を除いてエラー率</a:t>
                      </a:r>
                      <a:r>
                        <a:rPr kumimoji="1" lang="en-US" altLang="ja-JP" sz="1400" dirty="0" smtClean="0">
                          <a:latin typeface="+mn-ea"/>
                          <a:ea typeface="+mn-ea"/>
                        </a:rPr>
                        <a:t>20%</a:t>
                      </a:r>
                      <a:r>
                        <a:rPr kumimoji="1" lang="ja-JP" altLang="en-US" sz="1400" dirty="0" smtClean="0">
                          <a:latin typeface="+mn-ea"/>
                          <a:ea typeface="+mn-ea"/>
                        </a:rPr>
                        <a:t>以上で、半数以上の</a:t>
                      </a:r>
                      <a:r>
                        <a:rPr kumimoji="1" lang="en-US" altLang="ja-JP" sz="1400" dirty="0" smtClean="0">
                          <a:latin typeface="+mn-ea"/>
                          <a:ea typeface="+mn-ea"/>
                        </a:rPr>
                        <a:t>19</a:t>
                      </a:r>
                      <a:r>
                        <a:rPr kumimoji="1" lang="ja-JP" altLang="en-US" sz="1400" dirty="0" smtClean="0">
                          <a:latin typeface="+mn-ea"/>
                          <a:ea typeface="+mn-ea"/>
                        </a:rPr>
                        <a:t>施設で</a:t>
                      </a:r>
                      <a:r>
                        <a:rPr kumimoji="1" lang="en-US" altLang="ja-JP" sz="1400" dirty="0" smtClean="0">
                          <a:latin typeface="+mn-ea"/>
                          <a:ea typeface="+mn-ea"/>
                        </a:rPr>
                        <a:t>30%</a:t>
                      </a:r>
                      <a:r>
                        <a:rPr kumimoji="1" lang="ja-JP" altLang="en-US" sz="1400" dirty="0" smtClean="0">
                          <a:latin typeface="+mn-ea"/>
                          <a:ea typeface="+mn-ea"/>
                        </a:rPr>
                        <a:t>以上となっていた。</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・対象項目数とエラー項目数の相関係数は</a:t>
                      </a:r>
                      <a:r>
                        <a:rPr kumimoji="1" lang="en-US" altLang="ja-JP" sz="1400" dirty="0" smtClean="0">
                          <a:effectLst/>
                          <a:latin typeface="+mn-ea"/>
                          <a:ea typeface="+mn-ea"/>
                          <a:cs typeface="Times New Roman" panose="02020603050405020304" pitchFamily="18" charset="0"/>
                        </a:rPr>
                        <a:t>0.66</a:t>
                      </a:r>
                      <a:r>
                        <a:rPr kumimoji="1" lang="ja-JP" altLang="en-US" sz="1400" dirty="0" smtClean="0">
                          <a:effectLst/>
                          <a:latin typeface="+mn-ea"/>
                          <a:ea typeface="+mn-ea"/>
                          <a:cs typeface="Times New Roman" panose="02020603050405020304" pitchFamily="18" charset="0"/>
                        </a:rPr>
                        <a:t>なので、特定の施設やモジュールでエラーに多少偏りがみられる。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1787260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準必須項目存在チェック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診断</a:t>
            </a:r>
            <a:r>
              <a:rPr lang="ja-JP" altLang="en-US" dirty="0">
                <a:latin typeface="+mn-ea"/>
                <a:cs typeface="ＭＳ Ｐゴシック" panose="020B0600070205080204" pitchFamily="50" charset="-128"/>
              </a:rPr>
              <a:t>履歴情報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経過記録情報</a:t>
            </a:r>
            <a:r>
              <a:rPr lang="en-US" altLang="ja-JP" dirty="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臨床サマリー</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071127716"/>
              </p:ext>
            </p:extLst>
          </p:nvPr>
        </p:nvGraphicFramePr>
        <p:xfrm>
          <a:off x="153079" y="864554"/>
          <a:ext cx="11863108" cy="3839820"/>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3">
                  <a:txBody>
                    <a:bodyPr/>
                    <a:lstStyle/>
                    <a:p>
                      <a:pPr algn="l" fontAlgn="ctr"/>
                      <a:r>
                        <a:rPr lang="ja-JP" altLang="en-US" sz="1400" dirty="0" smtClean="0">
                          <a:effectLst/>
                          <a:latin typeface="Meiryo UI" panose="020B0604030504040204" pitchFamily="50" charset="-128"/>
                          <a:ea typeface="Meiryo UI" panose="020B0604030504040204" pitchFamily="50" charset="-128"/>
                        </a:rPr>
                        <a:t>診断履歴情報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疾患開始日</a:t>
                      </a:r>
                      <a:endParaRPr lang="ja-JP" altLang="en-US"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509286172"/>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病名コード値</a:t>
                      </a:r>
                      <a:endParaRPr lang="ja-JP" altLang="en-US"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・閾値</a:t>
                      </a:r>
                      <a:r>
                        <a:rPr lang="en-US" altLang="ja-JP" sz="1400" dirty="0" smtClean="0">
                          <a:effectLst/>
                          <a:latin typeface="Meiryo UI 本文"/>
                        </a:rPr>
                        <a:t>80%</a:t>
                      </a:r>
                      <a:r>
                        <a:rPr lang="ja-JP" altLang="en-US" sz="1400" dirty="0" smtClean="0">
                          <a:effectLst/>
                          <a:latin typeface="Meiryo UI 本文"/>
                        </a:rPr>
                        <a:t>で判定し、エラー対象は熊本労災のみで、有効率</a:t>
                      </a:r>
                      <a:r>
                        <a:rPr lang="en-US" altLang="ja-JP" sz="1400" dirty="0" smtClean="0">
                          <a:effectLst/>
                          <a:latin typeface="Meiryo UI 本文"/>
                        </a:rPr>
                        <a:t>76.67%</a:t>
                      </a:r>
                      <a:r>
                        <a:rPr lang="ja-JP" altLang="en-US" sz="1400" dirty="0" smtClean="0">
                          <a:effectLst/>
                          <a:latin typeface="Meiryo UI 本文"/>
                        </a:rPr>
                        <a:t>なので、大きな問題はないと判断する。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323792700"/>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病名コード体系</a:t>
                      </a:r>
                      <a:endParaRPr lang="ja-JP" altLang="en-US"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023440619"/>
                  </a:ext>
                </a:extLst>
              </a:tr>
              <a:tr h="256404">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経過記録情報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プロブレム名（疾病名）</a:t>
                      </a: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・閾値</a:t>
                      </a:r>
                      <a:r>
                        <a:rPr lang="en-US" altLang="ja-JP" sz="1400" dirty="0" smtClean="0">
                          <a:effectLst/>
                          <a:latin typeface="Meiryo UI 本文"/>
                        </a:rPr>
                        <a:t>80%</a:t>
                      </a:r>
                      <a:r>
                        <a:rPr lang="ja-JP" altLang="en-US" sz="1400" dirty="0" smtClean="0">
                          <a:effectLst/>
                          <a:latin typeface="Meiryo UI 本文"/>
                        </a:rPr>
                        <a:t>で判定し、有効率の最大が</a:t>
                      </a:r>
                      <a:r>
                        <a:rPr lang="en-US" altLang="ja-JP" sz="1400" dirty="0" smtClean="0">
                          <a:effectLst/>
                          <a:latin typeface="Meiryo UI 本文"/>
                        </a:rPr>
                        <a:t>67.51%</a:t>
                      </a:r>
                      <a:r>
                        <a:rPr lang="ja-JP" altLang="en-US" sz="1400" dirty="0" smtClean="0">
                          <a:effectLst/>
                          <a:latin typeface="Meiryo UI 本文"/>
                        </a:rPr>
                        <a:t>であった。経過記録情報からプロブレム名を取得することは、網羅性に懸念がある。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34186373"/>
                  </a:ext>
                </a:extLst>
              </a:tr>
              <a:tr h="256404">
                <a:tc rowSpan="7">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臨床サマリー</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chemeClr val="dk1"/>
                          </a:solidFill>
                          <a:effectLst/>
                          <a:latin typeface="Meiryo UI 本文"/>
                          <a:ea typeface="+mn-ea"/>
                        </a:rPr>
                        <a:t>サマリー対象期間の開始日</a:t>
                      </a:r>
                      <a:endParaRPr lang="en-US" altLang="ja-JP" sz="1400" b="0" i="0" u="none" strike="noStrike" dirty="0" smtClean="0">
                        <a:solidFill>
                          <a:schemeClr val="dk1"/>
                        </a:solidFill>
                        <a:effectLst/>
                        <a:latin typeface="Meiryo UI 本文"/>
                        <a:ea typeface="+mn-ea"/>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・閾値</a:t>
                      </a:r>
                      <a:r>
                        <a:rPr lang="en-US" altLang="ja-JP" sz="1400" dirty="0" smtClean="0">
                          <a:effectLst/>
                          <a:latin typeface="Meiryo UI 本文"/>
                        </a:rPr>
                        <a:t>80%</a:t>
                      </a:r>
                      <a:r>
                        <a:rPr lang="ja-JP" altLang="en-US" sz="1400" dirty="0" smtClean="0">
                          <a:effectLst/>
                          <a:latin typeface="Meiryo UI 本文"/>
                        </a:rPr>
                        <a:t>で判定し、エラー対象は福井大学の有効率</a:t>
                      </a:r>
                      <a:r>
                        <a:rPr lang="en-US" altLang="ja-JP" sz="1400" dirty="0" smtClean="0">
                          <a:effectLst/>
                          <a:latin typeface="Meiryo UI 本文"/>
                        </a:rPr>
                        <a:t>70%</a:t>
                      </a:r>
                      <a:r>
                        <a:rPr lang="ja-JP" altLang="en-US" sz="1400" dirty="0" smtClean="0">
                          <a:effectLst/>
                          <a:latin typeface="Meiryo UI 本文"/>
                        </a:rPr>
                        <a:t>と宮崎市郡の有効率</a:t>
                      </a:r>
                      <a:r>
                        <a:rPr lang="en-US" altLang="ja-JP" sz="1400" dirty="0" smtClean="0">
                          <a:effectLst/>
                          <a:latin typeface="Meiryo UI 本文"/>
                        </a:rPr>
                        <a:t>0%</a:t>
                      </a:r>
                      <a:r>
                        <a:rPr lang="ja-JP" altLang="en-US" sz="1400" dirty="0" smtClean="0">
                          <a:effectLst/>
                          <a:latin typeface="Meiryo UI 本文"/>
                        </a:rPr>
                        <a:t>であった。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375291369"/>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chemeClr val="dk1"/>
                          </a:solidFill>
                          <a:effectLst/>
                          <a:latin typeface="Meiryo UI 本文"/>
                          <a:ea typeface="+mn-ea"/>
                        </a:rPr>
                        <a:t>サマリー対象期間の終了日</a:t>
                      </a: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36859332"/>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chemeClr val="dk1"/>
                          </a:solidFill>
                          <a:effectLst/>
                          <a:latin typeface="Meiryo UI 本文"/>
                          <a:ea typeface="+mn-ea"/>
                        </a:rPr>
                        <a:t>疾患開始日</a:t>
                      </a: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・閾値</a:t>
                      </a:r>
                      <a:r>
                        <a:rPr lang="en-US" altLang="ja-JP" sz="1400" dirty="0" smtClean="0">
                          <a:effectLst/>
                          <a:latin typeface="Meiryo UI 本文"/>
                        </a:rPr>
                        <a:t>95%</a:t>
                      </a:r>
                      <a:r>
                        <a:rPr lang="ja-JP" altLang="en-US" sz="1400" dirty="0" smtClean="0">
                          <a:effectLst/>
                          <a:latin typeface="Meiryo UI 本文"/>
                        </a:rPr>
                        <a:t>で判定し、神戸西市民の有効率</a:t>
                      </a:r>
                      <a:r>
                        <a:rPr lang="en-US" altLang="ja-JP" sz="1400" dirty="0" smtClean="0">
                          <a:effectLst/>
                          <a:latin typeface="Meiryo UI 本文"/>
                        </a:rPr>
                        <a:t>87.87%</a:t>
                      </a:r>
                      <a:r>
                        <a:rPr lang="ja-JP" altLang="en-US" sz="1400" dirty="0" smtClean="0">
                          <a:effectLst/>
                          <a:latin typeface="Meiryo UI 本文"/>
                        </a:rPr>
                        <a:t>と恵寿の有効率</a:t>
                      </a:r>
                      <a:r>
                        <a:rPr lang="en-US" altLang="ja-JP" sz="1400" dirty="0" smtClean="0">
                          <a:effectLst/>
                          <a:latin typeface="Meiryo UI 本文"/>
                        </a:rPr>
                        <a:t>77.67%</a:t>
                      </a:r>
                      <a:r>
                        <a:rPr lang="ja-JP" altLang="en-US" sz="1400" dirty="0" smtClean="0">
                          <a:effectLst/>
                          <a:latin typeface="Meiryo UI 本文"/>
                        </a:rPr>
                        <a:t>以外は全て</a:t>
                      </a:r>
                      <a:r>
                        <a:rPr lang="en-US" altLang="ja-JP" sz="1400" dirty="0" smtClean="0">
                          <a:effectLst/>
                          <a:latin typeface="Meiryo UI 本文"/>
                        </a:rPr>
                        <a:t>0%</a:t>
                      </a:r>
                      <a:r>
                        <a:rPr lang="ja-JP" altLang="en-US" sz="1400" dirty="0" smtClean="0">
                          <a:effectLst/>
                          <a:latin typeface="Meiryo UI 本文"/>
                        </a:rPr>
                        <a:t>であった。</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219956288"/>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病名コード値</a:t>
                      </a:r>
                      <a:endParaRPr lang="ja-JP" altLang="en-US"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04088763"/>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病名コード体系</a:t>
                      </a:r>
                      <a:endParaRPr lang="ja-JP" altLang="en-US"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9</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452437914"/>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経過記録レコード</a:t>
                      </a:r>
                      <a:r>
                        <a:rPr lang="en-US" altLang="ja-JP" sz="1400" dirty="0" smtClean="0">
                          <a:effectLst/>
                          <a:latin typeface="Meiryo UI 本文"/>
                        </a:rPr>
                        <a:t>_</a:t>
                      </a:r>
                      <a:r>
                        <a:rPr lang="ja-JP" altLang="en-US" sz="1400" dirty="0" smtClean="0">
                          <a:effectLst/>
                          <a:latin typeface="Meiryo UI 本文"/>
                        </a:rPr>
                        <a:t>イベント発生日時</a:t>
                      </a:r>
                      <a:endParaRPr lang="ja-JP" altLang="en-US"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3537215"/>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検査</a:t>
                      </a:r>
                      <a:r>
                        <a:rPr lang="ja-JP" altLang="en-US" sz="1400" dirty="0" smtClean="0">
                          <a:effectLst/>
                          <a:latin typeface="Meiryo UI 本文"/>
                        </a:rPr>
                        <a:t>結果レコード</a:t>
                      </a:r>
                      <a:r>
                        <a:rPr lang="en-US" altLang="ja-JP" sz="1400" dirty="0" smtClean="0">
                          <a:effectLst/>
                          <a:latin typeface="Meiryo UI 本文"/>
                        </a:rPr>
                        <a:t>_</a:t>
                      </a:r>
                      <a:r>
                        <a:rPr lang="ja-JP" altLang="en-US" sz="1400" dirty="0" smtClean="0">
                          <a:effectLst/>
                          <a:latin typeface="Meiryo UI 本文"/>
                        </a:rPr>
                        <a:t>イベント発生日時</a:t>
                      </a:r>
                      <a:endParaRPr lang="ja-JP" altLang="en-US"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・対象は神戸中央市民で、それ以外の施設は有効率</a:t>
                      </a:r>
                      <a:r>
                        <a:rPr lang="en-US" altLang="ja-JP" sz="1400" dirty="0" smtClean="0">
                          <a:effectLst/>
                          <a:latin typeface="Meiryo UI 本文"/>
                        </a:rPr>
                        <a:t>100%</a:t>
                      </a:r>
                      <a:r>
                        <a:rPr lang="ja-JP" altLang="en-US" sz="1400" dirty="0" smtClean="0">
                          <a:effectLst/>
                          <a:latin typeface="Meiryo UI 本文"/>
                        </a:rPr>
                        <a:t>であった。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740334318"/>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813920379"/>
              </p:ext>
            </p:extLst>
          </p:nvPr>
        </p:nvGraphicFramePr>
        <p:xfrm>
          <a:off x="172187" y="5642196"/>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の構造差異や施設ごとの連携状況に差異が出にくい項目が対象となっていることもあり、ほぼ</a:t>
                      </a:r>
                      <a:r>
                        <a:rPr kumimoji="1" lang="ja-JP" altLang="en-US" sz="1400" dirty="0" smtClean="0">
                          <a:effectLst/>
                          <a:latin typeface="+mn-ea"/>
                          <a:ea typeface="+mn-ea"/>
                          <a:cs typeface="Times New Roman" panose="02020603050405020304" pitchFamily="18" charset="0"/>
                        </a:rPr>
                        <a:t>エラーは発生していなかった。</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828471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Contents</a:t>
            </a:r>
            <a:endParaRPr kumimoji="1" lang="ja-JP" altLang="en-US" dirty="0"/>
          </a:p>
        </p:txBody>
      </p:sp>
      <p:sp>
        <p:nvSpPr>
          <p:cNvPr id="5" name="テキスト プレースホルダー 4"/>
          <p:cNvSpPr>
            <a:spLocks noGrp="1"/>
          </p:cNvSpPr>
          <p:nvPr>
            <p:ph type="body" sz="quarter" idx="10"/>
          </p:nvPr>
        </p:nvSpPr>
        <p:spPr>
          <a:xfrm>
            <a:off x="2208211" y="887199"/>
            <a:ext cx="9712855" cy="1856001"/>
          </a:xfrm>
        </p:spPr>
        <p:txBody>
          <a:bodyPr/>
          <a:lstStyle/>
          <a:p>
            <a:pPr marL="342900" lvl="0" indent="-342900" algn="just">
              <a:spcAft>
                <a:spcPts val="0"/>
              </a:spcAft>
              <a:buFont typeface="+mj-lt"/>
              <a:buAutoNum type="arabicPeriod"/>
              <a:tabLst>
                <a:tab pos="457200" algn="l"/>
              </a:tabLst>
            </a:pPr>
            <a:r>
              <a:rPr lang="ja-JP" altLang="en-US" sz="1800" dirty="0" smtClean="0">
                <a:latin typeface="+mn-ea"/>
                <a:cs typeface="ＭＳ Ｐゴシック" panose="020B0600070205080204" pitchFamily="50" charset="-128"/>
              </a:rPr>
              <a:t>我々が目指す状態と</a:t>
            </a:r>
            <a:r>
              <a:rPr lang="en-US" altLang="ja-JP" sz="1800" dirty="0" smtClean="0">
                <a:latin typeface="+mn-ea"/>
                <a:cs typeface="ＭＳ Ｐゴシック" panose="020B0600070205080204" pitchFamily="50" charset="-128"/>
              </a:rPr>
              <a:t>Gap</a:t>
            </a:r>
            <a:r>
              <a:rPr lang="ja-JP" altLang="en-US" sz="1800" dirty="0" smtClean="0">
                <a:latin typeface="+mn-ea"/>
                <a:cs typeface="ＭＳ Ｐゴシック" panose="020B0600070205080204" pitchFamily="50" charset="-128"/>
              </a:rPr>
              <a:t>について</a:t>
            </a:r>
            <a:endParaRPr lang="en-US" altLang="ja-JP" sz="1800" dirty="0" smtClean="0">
              <a:latin typeface="+mn-ea"/>
              <a:cs typeface="ＭＳ Ｐゴシック" panose="020B0600070205080204" pitchFamily="50" charset="-128"/>
            </a:endParaRPr>
          </a:p>
          <a:p>
            <a:pPr marL="342900" lvl="0" indent="-342900" algn="just">
              <a:spcAft>
                <a:spcPts val="0"/>
              </a:spcAft>
              <a:buFont typeface="+mj-lt"/>
              <a:buAutoNum type="arabicPeriod"/>
              <a:tabLst>
                <a:tab pos="457200" algn="l"/>
              </a:tabLst>
            </a:pPr>
            <a:r>
              <a:rPr lang="en-US" altLang="ja-JP" sz="1800" dirty="0" smtClean="0">
                <a:latin typeface="+mn-ea"/>
                <a:cs typeface="ＭＳ Ｐゴシック" panose="020B0600070205080204" pitchFamily="50" charset="-128"/>
              </a:rPr>
              <a:t>LDI</a:t>
            </a:r>
            <a:r>
              <a:rPr lang="ja-JP" altLang="en-US" sz="1800" dirty="0" smtClean="0">
                <a:latin typeface="+mn-ea"/>
                <a:cs typeface="ＭＳ Ｐゴシック" panose="020B0600070205080204" pitchFamily="50" charset="-128"/>
              </a:rPr>
              <a:t>共同研究の取り組み概要</a:t>
            </a:r>
            <a:endParaRPr lang="en-US" altLang="ja-JP" sz="1800" dirty="0" smtClean="0">
              <a:latin typeface="+mn-ea"/>
              <a:cs typeface="ＭＳ Ｐゴシック" panose="020B0600070205080204" pitchFamily="50" charset="-128"/>
            </a:endParaRPr>
          </a:p>
          <a:p>
            <a:pPr marL="342900" lvl="0" indent="-342900" algn="just">
              <a:spcAft>
                <a:spcPts val="0"/>
              </a:spcAft>
              <a:buFont typeface="+mj-lt"/>
              <a:buAutoNum type="arabicPeriod"/>
              <a:tabLst>
                <a:tab pos="457200" algn="l"/>
              </a:tabLst>
            </a:pPr>
            <a:r>
              <a:rPr lang="en-US" altLang="ja-JP" sz="1800" dirty="0" smtClean="0">
                <a:latin typeface="+mn-ea"/>
                <a:cs typeface="ＭＳ Ｐゴシック" panose="020B0600070205080204" pitchFamily="50" charset="-128"/>
              </a:rPr>
              <a:t>FY2021.3Q~FY2022.2Q</a:t>
            </a:r>
            <a:r>
              <a:rPr lang="ja-JP" altLang="en-US" sz="1800" dirty="0">
                <a:latin typeface="+mn-ea"/>
                <a:cs typeface="ＭＳ Ｐゴシック" panose="020B0600070205080204" pitchFamily="50" charset="-128"/>
              </a:rPr>
              <a:t>に</a:t>
            </a:r>
            <a:r>
              <a:rPr lang="ja-JP" altLang="en-US" sz="1800" dirty="0" smtClean="0">
                <a:latin typeface="+mn-ea"/>
                <a:cs typeface="ＭＳ Ｐゴシック" panose="020B0600070205080204" pitchFamily="50" charset="-128"/>
              </a:rPr>
              <a:t>おける研究概要・実施結果について</a:t>
            </a:r>
            <a:endParaRPr lang="en-US" altLang="ja-JP" sz="1800" dirty="0" smtClean="0">
              <a:latin typeface="+mn-ea"/>
              <a:cs typeface="ＭＳ Ｐゴシック" panose="020B0600070205080204" pitchFamily="50" charset="-128"/>
            </a:endParaRPr>
          </a:p>
          <a:p>
            <a:pPr marL="342900" lvl="0" indent="-342900" algn="just">
              <a:spcAft>
                <a:spcPts val="0"/>
              </a:spcAft>
              <a:buFont typeface="+mj-lt"/>
              <a:buAutoNum type="arabicPeriod"/>
              <a:tabLst>
                <a:tab pos="457200" algn="l"/>
              </a:tabLst>
            </a:pPr>
            <a:r>
              <a:rPr lang="en-US" altLang="ja-JP" sz="1800" dirty="0" smtClean="0">
                <a:latin typeface="+mn-ea"/>
                <a:cs typeface="ＭＳ Ｐゴシック" panose="020B0600070205080204" pitchFamily="50" charset="-128"/>
              </a:rPr>
              <a:t>FY2022.3Q~</a:t>
            </a:r>
            <a:r>
              <a:rPr lang="ja-JP" altLang="en-US" sz="1800" dirty="0" smtClean="0">
                <a:latin typeface="+mn-ea"/>
                <a:cs typeface="ＭＳ Ｐゴシック" panose="020B0600070205080204" pitchFamily="50" charset="-128"/>
              </a:rPr>
              <a:t>の研究テーマ案</a:t>
            </a:r>
            <a:endParaRPr lang="en-US" altLang="ja-JP" sz="1800" dirty="0" smtClean="0">
              <a:latin typeface="+mn-ea"/>
              <a:cs typeface="ＭＳ Ｐゴシック" panose="020B0600070205080204" pitchFamily="50" charset="-128"/>
            </a:endParaRPr>
          </a:p>
        </p:txBody>
      </p:sp>
    </p:spTree>
    <p:extLst>
      <p:ext uri="{BB962C8B-B14F-4D97-AF65-F5344CB8AC3E}">
        <p14:creationId xmlns:p14="http://schemas.microsoft.com/office/powerpoint/2010/main" val="3770561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準必須項目存在チェック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バイタルサイン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体温表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生活習慣情報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162275939"/>
              </p:ext>
            </p:extLst>
          </p:nvPr>
        </p:nvGraphicFramePr>
        <p:xfrm>
          <a:off x="153079" y="864554"/>
          <a:ext cx="11863109" cy="3654886"/>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検歴情報</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採取日時</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・対象は宮崎市郡の有効率</a:t>
                      </a:r>
                      <a:r>
                        <a:rPr lang="en-US" altLang="ja-JP" sz="1400" dirty="0" smtClean="0">
                          <a:effectLst/>
                          <a:latin typeface="Meiryo UI 本文"/>
                        </a:rPr>
                        <a:t>6.04%</a:t>
                      </a:r>
                      <a:r>
                        <a:rPr lang="ja-JP" altLang="en-US" sz="1400" dirty="0" smtClean="0">
                          <a:effectLst/>
                          <a:latin typeface="Meiryo UI 本文"/>
                        </a:rPr>
                        <a:t>と聖マリアの有効率</a:t>
                      </a:r>
                      <a:r>
                        <a:rPr lang="en-US" altLang="ja-JP" sz="1400" dirty="0" smtClean="0">
                          <a:effectLst/>
                          <a:latin typeface="Meiryo UI 本文"/>
                        </a:rPr>
                        <a:t>0%</a:t>
                      </a:r>
                      <a:r>
                        <a:rPr lang="ja-JP" altLang="en-US" sz="1400" dirty="0" smtClean="0">
                          <a:effectLst/>
                          <a:latin typeface="Meiryo UI 本文"/>
                        </a:rPr>
                        <a:t>なっており、課題として管理する。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740879812"/>
                  </a:ext>
                </a:extLst>
              </a:tr>
              <a:tr h="310298">
                <a:tc>
                  <a:txBody>
                    <a:bodyPr/>
                    <a:lstStyle/>
                    <a:p>
                      <a:pPr algn="l" fontAlgn="ct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検査値（文字列）</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218798458"/>
                  </a:ext>
                </a:extLst>
              </a:tr>
              <a:tr h="310298">
                <a:tc>
                  <a:txBody>
                    <a:bodyPr/>
                    <a:lstStyle/>
                    <a:p>
                      <a:pPr algn="l" fontAlgn="ct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検査値（数値）</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736453487"/>
                  </a:ext>
                </a:extLst>
              </a:tr>
              <a:tr h="310298">
                <a:tc>
                  <a:txBody>
                    <a:bodyPr/>
                    <a:lstStyle/>
                    <a:p>
                      <a:pPr algn="l" fontAlgn="ctr"/>
                      <a:r>
                        <a:rPr lang="ja-JP" altLang="en-US" sz="1400" dirty="0" smtClean="0">
                          <a:effectLst/>
                          <a:latin typeface="Meiryo UI" panose="020B0604030504040204" pitchFamily="50" charset="-128"/>
                          <a:ea typeface="Meiryo UI" panose="020B0604030504040204" pitchFamily="50" charset="-128"/>
                        </a:rPr>
                        <a:t>バイタルサイン</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文字列で表記されるバイタルサインの値</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15</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・計測時間のエラーは全て項目に関する情報が存在しなかった。</a:t>
                      </a:r>
                      <a:endParaRPr lang="en-US" altLang="ja-JP" sz="1400" dirty="0" smtClean="0">
                        <a:effectLst/>
                        <a:latin typeface="Meiryo UI 本文"/>
                      </a:endParaRPr>
                    </a:p>
                    <a:p>
                      <a:pPr algn="l" fontAlgn="ctr"/>
                      <a:r>
                        <a:rPr lang="ja-JP" altLang="en-US" sz="1400" dirty="0" smtClean="0">
                          <a:effectLst/>
                          <a:latin typeface="Meiryo UI 本文"/>
                        </a:rPr>
                        <a:t>　有効率は低くても</a:t>
                      </a:r>
                      <a:r>
                        <a:rPr lang="en-US" altLang="ja-JP" sz="1400" dirty="0" smtClean="0">
                          <a:effectLst/>
                          <a:latin typeface="Meiryo UI 本文"/>
                        </a:rPr>
                        <a:t>95%</a:t>
                      </a:r>
                      <a:r>
                        <a:rPr lang="ja-JP" altLang="en-US" sz="1400" dirty="0" smtClean="0">
                          <a:effectLst/>
                          <a:latin typeface="Meiryo UI 本文"/>
                        </a:rPr>
                        <a:t>程度であった。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25749890"/>
                  </a:ext>
                </a:extLst>
              </a:tr>
              <a:tr h="310298">
                <a:tc>
                  <a:txBody>
                    <a:bodyPr/>
                    <a:lstStyle/>
                    <a:p>
                      <a:pPr algn="l" fontAlgn="ct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数値で表記されるバイタルサインの値</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393242829"/>
                  </a:ext>
                </a:extLst>
              </a:tr>
              <a:tr h="310298">
                <a:tc>
                  <a:txBody>
                    <a:bodyPr/>
                    <a:lstStyle/>
                    <a:p>
                      <a:pPr algn="l" fontAlgn="ct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バイタルサインの単位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686944103"/>
                  </a:ext>
                </a:extLst>
              </a:tr>
              <a:tr h="310298">
                <a:tc rowSpan="2">
                  <a:txBody>
                    <a:bodyPr/>
                    <a:lstStyle/>
                    <a:p>
                      <a:pPr algn="l" fontAlgn="ctr"/>
                      <a:r>
                        <a:rPr lang="ja-JP" altLang="en-US" sz="1400" dirty="0" smtClean="0">
                          <a:effectLst/>
                          <a:latin typeface="Meiryo UI" panose="020B0604030504040204" pitchFamily="50" charset="-128"/>
                          <a:ea typeface="Meiryo UI" panose="020B0604030504040204" pitchFamily="50" charset="-128"/>
                        </a:rPr>
                        <a:t>体温表</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診療科名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877049051"/>
                  </a:ext>
                </a:extLst>
              </a:tr>
              <a:tr h="310298">
                <a:tc vMerge="1">
                  <a:txBody>
                    <a:bodyPr/>
                    <a:lstStyle/>
                    <a:p>
                      <a:endParaRPr kumimoji="1" lang="ja-JP" altLang="en-US"/>
                    </a:p>
                  </a:txBody>
                  <a:tcP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文字列で表記されるバイタルサインの値</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933458258"/>
                  </a:ext>
                </a:extLst>
              </a:tr>
              <a:tr h="310298">
                <a:tc>
                  <a:txBody>
                    <a:bodyPr/>
                    <a:lstStyle/>
                    <a:p>
                      <a:pPr algn="l" fontAlgn="ct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数値で表記されるバイタルサインの値</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33137182"/>
                  </a:ext>
                </a:extLst>
              </a:tr>
              <a:tr h="310298">
                <a:tc>
                  <a:txBody>
                    <a:bodyPr/>
                    <a:lstStyle/>
                    <a:p>
                      <a:pPr algn="l" fontAlgn="ct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バイタルサインの単位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721524151"/>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644957321"/>
              </p:ext>
            </p:extLst>
          </p:nvPr>
        </p:nvGraphicFramePr>
        <p:xfrm>
          <a:off x="153079" y="4750513"/>
          <a:ext cx="11844000" cy="99829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99829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・バイタルサインはデータ構造の問題の可能性があるため、実ファイルを参照して確認を行う。</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latin typeface="+mn-ea"/>
                          <a:ea typeface="+mn-ea"/>
                        </a:rPr>
                        <a:t>・大阪赤十字の体温表の項目名エラーは、項目名がないとデータ利活用できず、割合も</a:t>
                      </a:r>
                      <a:r>
                        <a:rPr kumimoji="1" lang="en-US" altLang="ja-JP" sz="1400" dirty="0" smtClean="0">
                          <a:latin typeface="+mn-ea"/>
                          <a:ea typeface="+mn-ea"/>
                        </a:rPr>
                        <a:t>10%</a:t>
                      </a:r>
                      <a:r>
                        <a:rPr kumimoji="1" lang="ja-JP" altLang="en-US" sz="1400" dirty="0" smtClean="0">
                          <a:latin typeface="+mn-ea"/>
                          <a:ea typeface="+mn-ea"/>
                        </a:rPr>
                        <a:t>程度と大きいため課題として管理する。</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latin typeface="+mn-ea"/>
                          <a:ea typeface="+mn-ea"/>
                        </a:rPr>
                        <a:t>・生活習慣情報に関しては、</a:t>
                      </a:r>
                      <a:r>
                        <a:rPr kumimoji="1" lang="en-US" altLang="ja-JP" sz="1400" dirty="0" smtClean="0">
                          <a:latin typeface="+mn-ea"/>
                          <a:ea typeface="+mn-ea"/>
                        </a:rPr>
                        <a:t>MML</a:t>
                      </a:r>
                      <a:r>
                        <a:rPr kumimoji="1" lang="ja-JP" altLang="en-US" sz="1400" dirty="0" smtClean="0">
                          <a:latin typeface="+mn-ea"/>
                          <a:ea typeface="+mn-ea"/>
                        </a:rPr>
                        <a:t>仕様の問題でチェックエラーと判断する。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4280321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準必須項目存在</a:t>
            </a:r>
            <a:r>
              <a:rPr lang="ja-JP" altLang="en-US" dirty="0" smtClean="0">
                <a:latin typeface="+mn-ea"/>
                <a:cs typeface="ＭＳ Ｐゴシック" panose="020B0600070205080204" pitchFamily="50" charset="-128"/>
              </a:rPr>
              <a:t>チェック結果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処方箋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注射記録</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874876280"/>
              </p:ext>
            </p:extLst>
          </p:nvPr>
        </p:nvGraphicFramePr>
        <p:xfrm>
          <a:off x="153079" y="864554"/>
          <a:ext cx="11863109" cy="4023588"/>
        </p:xfrm>
        <a:graphic>
          <a:graphicData uri="http://schemas.openxmlformats.org/drawingml/2006/table">
            <a:tbl>
              <a:tblPr firstRow="1">
                <a:tableStyleId>{21E4AEA4-8DFA-4A89-87EB-49C32662AFE0}</a:tableStyleId>
              </a:tblPr>
              <a:tblGrid>
                <a:gridCol w="1356544">
                  <a:extLst>
                    <a:ext uri="{9D8B030D-6E8A-4147-A177-3AD203B41FA5}">
                      <a16:colId xmlns:a16="http://schemas.microsoft.com/office/drawing/2014/main" val="385509997"/>
                    </a:ext>
                  </a:extLst>
                </a:gridCol>
                <a:gridCol w="2941607">
                  <a:extLst>
                    <a:ext uri="{9D8B030D-6E8A-4147-A177-3AD203B41FA5}">
                      <a16:colId xmlns:a16="http://schemas.microsoft.com/office/drawing/2014/main" val="1486892407"/>
                    </a:ext>
                  </a:extLst>
                </a:gridCol>
                <a:gridCol w="1380227">
                  <a:extLst>
                    <a:ext uri="{9D8B030D-6E8A-4147-A177-3AD203B41FA5}">
                      <a16:colId xmlns:a16="http://schemas.microsoft.com/office/drawing/2014/main" val="2007581745"/>
                    </a:ext>
                  </a:extLst>
                </a:gridCol>
                <a:gridCol w="1492369">
                  <a:extLst>
                    <a:ext uri="{9D8B030D-6E8A-4147-A177-3AD203B41FA5}">
                      <a16:colId xmlns:a16="http://schemas.microsoft.com/office/drawing/2014/main" val="647996685"/>
                    </a:ext>
                  </a:extLst>
                </a:gridCol>
                <a:gridCol w="4692362">
                  <a:extLst>
                    <a:ext uri="{9D8B030D-6E8A-4147-A177-3AD203B41FA5}">
                      <a16:colId xmlns:a16="http://schemas.microsoft.com/office/drawing/2014/main" val="3488961001"/>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lvl="0" indent="-635" algn="ctr"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310298">
                <a:tc rowSpan="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処方箋</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一日の内服回数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703484275"/>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服薬期間（日数）</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・対象は宮崎市郡で有効率は</a:t>
                      </a:r>
                      <a:r>
                        <a:rPr lang="en-US" altLang="ja-JP" sz="1400" dirty="0" smtClean="0">
                          <a:effectLst/>
                          <a:latin typeface="Meiryo UI 本文"/>
                        </a:rPr>
                        <a:t>98%</a:t>
                      </a:r>
                      <a:r>
                        <a:rPr lang="ja-JP" altLang="en-US" sz="1400" dirty="0" smtClean="0">
                          <a:effectLst/>
                          <a:latin typeface="Meiryo UI 本文"/>
                        </a:rPr>
                        <a:t>以上のため、大きな問題はないと判断する。</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105247056"/>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総投与回数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1877049051"/>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薬剤コード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・有効率は</a:t>
                      </a:r>
                      <a:r>
                        <a:rPr lang="en-US" altLang="ja-JP" sz="1400" dirty="0" smtClean="0">
                          <a:effectLst/>
                          <a:latin typeface="Meiryo UI 本文"/>
                        </a:rPr>
                        <a:t>98%</a:t>
                      </a:r>
                      <a:r>
                        <a:rPr lang="ja-JP" altLang="en-US" sz="1400" dirty="0" smtClean="0">
                          <a:effectLst/>
                          <a:latin typeface="Meiryo UI 本文"/>
                        </a:rPr>
                        <a:t>以上のため、大きな問題はないと判断する。</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3499268384"/>
                  </a:ext>
                </a:extLst>
              </a:tr>
              <a:tr h="310298">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注射記録</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投与開始日時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076170007"/>
                  </a:ext>
                </a:extLst>
              </a:tr>
              <a:tr h="310298">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投与終了日時</a:t>
                      </a:r>
                      <a:endParaRPr lang="en-US" altLang="ja-JP" sz="1400" dirty="0" smtClean="0">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90671038"/>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薬剤コード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34</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725681762"/>
                  </a:ext>
                </a:extLst>
              </a:tr>
              <a:tr h="310298">
                <a:tc rowSpan="5">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手術</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疾患開始日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11</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7</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2990121"/>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病名</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コード値</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10</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24132376"/>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病名</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体系名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10</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040457648"/>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手術法</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11</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algn="l" fontAlgn="ctr"/>
                      <a:r>
                        <a:rPr lang="ja-JP" altLang="en-US" sz="1400" dirty="0" smtClean="0">
                          <a:effectLst/>
                          <a:latin typeface="Meiryo UI 本文"/>
                        </a:rPr>
                        <a:t>・利用すべき共通のコードが示されていないこともあってか、未連携となっている施設が存在した。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587173865"/>
                  </a:ext>
                </a:extLst>
              </a:tr>
              <a:tr h="310298">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麻酔法名</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コード</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609555" rtl="0" eaLnBrk="1" fontAlgn="ctr"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8</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93963469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876232325"/>
              </p:ext>
            </p:extLst>
          </p:nvPr>
        </p:nvGraphicFramePr>
        <p:xfrm>
          <a:off x="172187" y="5462651"/>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の構造差異や施設ごとの連携状況に差異が出にくい項目が対象となっていることもあり、大きな</a:t>
                      </a:r>
                      <a:r>
                        <a:rPr kumimoji="1" lang="ja-JP" altLang="en-US" sz="1400" dirty="0" smtClean="0">
                          <a:effectLst/>
                          <a:latin typeface="+mn-ea"/>
                          <a:ea typeface="+mn-ea"/>
                          <a:cs typeface="Times New Roman" panose="02020603050405020304" pitchFamily="18" charset="0"/>
                        </a:rPr>
                        <a:t>エラーは発生していなかった。</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・処方箋の薬剤名称に関する静岡こども、注射記録の用量の単位に関する神戸中央市民については有効率が低めのため、課題として管理する。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2116971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a:t>
            </a:r>
            <a:r>
              <a:rPr lang="ja-JP" altLang="en-US" dirty="0" smtClean="0">
                <a:latin typeface="Meiryo UI 本文"/>
              </a:rPr>
              <a:t>存在チェック</a:t>
            </a:r>
            <a:r>
              <a:rPr lang="ja-JP" altLang="en-US" dirty="0" smtClean="0">
                <a:latin typeface="+mn-ea"/>
                <a:cs typeface="ＭＳ Ｐゴシック" panose="020B0600070205080204" pitchFamily="50" charset="-128"/>
              </a:rPr>
              <a:t>結果サマリ</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9148424"/>
              </p:ext>
            </p:extLst>
          </p:nvPr>
        </p:nvGraphicFramePr>
        <p:xfrm>
          <a:off x="153079" y="864554"/>
          <a:ext cx="5937778" cy="4621845"/>
        </p:xfrm>
        <a:graphic>
          <a:graphicData uri="http://schemas.openxmlformats.org/drawingml/2006/table">
            <a:tbl>
              <a:tblPr firstRow="1">
                <a:tableStyleId>{21E4AEA4-8DFA-4A89-87EB-49C32662AFE0}</a:tableStyleId>
              </a:tblPr>
              <a:tblGrid>
                <a:gridCol w="2559050">
                  <a:extLst>
                    <a:ext uri="{9D8B030D-6E8A-4147-A177-3AD203B41FA5}">
                      <a16:colId xmlns:a16="http://schemas.microsoft.com/office/drawing/2014/main" val="1486892407"/>
                    </a:ext>
                  </a:extLst>
                </a:gridCol>
                <a:gridCol w="1174115">
                  <a:extLst>
                    <a:ext uri="{9D8B030D-6E8A-4147-A177-3AD203B41FA5}">
                      <a16:colId xmlns:a16="http://schemas.microsoft.com/office/drawing/2014/main" val="2007581745"/>
                    </a:ext>
                  </a:extLst>
                </a:gridCol>
                <a:gridCol w="1259840">
                  <a:extLst>
                    <a:ext uri="{9D8B030D-6E8A-4147-A177-3AD203B41FA5}">
                      <a16:colId xmlns:a16="http://schemas.microsoft.com/office/drawing/2014/main" val="647996685"/>
                    </a:ext>
                  </a:extLst>
                </a:gridCol>
                <a:gridCol w="944773">
                  <a:extLst>
                    <a:ext uri="{9D8B030D-6E8A-4147-A177-3AD203B41FA5}">
                      <a16:colId xmlns:a16="http://schemas.microsoft.com/office/drawing/2014/main" val="2826067734"/>
                    </a:ext>
                  </a:extLst>
                </a:gridCol>
              </a:tblGrid>
              <a:tr h="262977">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施設名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対象項目数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エラー項目数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エラー率</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北見赤十字</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98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51.02%</a:t>
                      </a:r>
                    </a:p>
                  </a:txBody>
                  <a:tcPr marL="9525" marR="9525" marT="9525" marB="0" anchor="ctr"/>
                </a:tc>
                <a:extLst>
                  <a:ext uri="{0D108BD9-81ED-4DB2-BD59-A6C34878D82A}">
                    <a16:rowId xmlns:a16="http://schemas.microsoft.com/office/drawing/2014/main" val="12574989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44.78%</a:t>
                      </a:r>
                    </a:p>
                  </a:txBody>
                  <a:tcPr marL="9525" marR="9525" marT="9525" marB="0" anchor="ctr"/>
                </a:tc>
                <a:extLst>
                  <a:ext uri="{0D108BD9-81ED-4DB2-BD59-A6C34878D82A}">
                    <a16:rowId xmlns:a16="http://schemas.microsoft.com/office/drawing/2014/main" val="21741636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45.52%</a:t>
                      </a:r>
                    </a:p>
                  </a:txBody>
                  <a:tcPr marL="9525" marR="9525" marT="9525" marB="0" anchor="ctr"/>
                </a:tc>
                <a:extLst>
                  <a:ext uri="{0D108BD9-81ED-4DB2-BD59-A6C34878D82A}">
                    <a16:rowId xmlns:a16="http://schemas.microsoft.com/office/drawing/2014/main" val="1108417457"/>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IVF</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クリニック幕張</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75</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53.33%</a:t>
                      </a:r>
                    </a:p>
                  </a:txBody>
                  <a:tcPr marL="9525" marR="9525" marT="9525" marB="0" anchor="ctr"/>
                </a:tc>
                <a:extLst>
                  <a:ext uri="{0D108BD9-81ED-4DB2-BD59-A6C34878D82A}">
                    <a16:rowId xmlns:a16="http://schemas.microsoft.com/office/drawing/2014/main" val="3045385015"/>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亀田リハビリテーション</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46.61%</a:t>
                      </a:r>
                    </a:p>
                  </a:txBody>
                  <a:tcPr marL="9525" marR="9525" marT="9525" marB="0" anchor="ctr"/>
                </a:tc>
                <a:extLst>
                  <a:ext uri="{0D108BD9-81ED-4DB2-BD59-A6C34878D82A}">
                    <a16:rowId xmlns:a16="http://schemas.microsoft.com/office/drawing/2014/main" val="3509286172"/>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亀田浜荻クリニック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50.00%</a:t>
                      </a:r>
                    </a:p>
                  </a:txBody>
                  <a:tcPr marL="9525" marR="9525" marT="9525" marB="0" anchor="ctr"/>
                </a:tc>
                <a:extLst>
                  <a:ext uri="{0D108BD9-81ED-4DB2-BD59-A6C34878D82A}">
                    <a16:rowId xmlns:a16="http://schemas.microsoft.com/office/drawing/2014/main" val="1658811581"/>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亀田ファミリークリニック館山</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52.56%</a:t>
                      </a:r>
                    </a:p>
                  </a:txBody>
                  <a:tcPr marL="9525" marR="9525" marT="9525" marB="0" anchor="ctr"/>
                </a:tc>
                <a:extLst>
                  <a:ext uri="{0D108BD9-81ED-4DB2-BD59-A6C34878D82A}">
                    <a16:rowId xmlns:a16="http://schemas.microsoft.com/office/drawing/2014/main" val="897613865"/>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亀田京橋クリニック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53.61%</a:t>
                      </a:r>
                    </a:p>
                  </a:txBody>
                  <a:tcPr marL="9525" marR="9525" marT="9525" marB="0" anchor="ctr"/>
                </a:tc>
                <a:extLst>
                  <a:ext uri="{0D108BD9-81ED-4DB2-BD59-A6C34878D82A}">
                    <a16:rowId xmlns:a16="http://schemas.microsoft.com/office/drawing/2014/main" val="138927929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亀田森の里</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46.56%</a:t>
                      </a:r>
                    </a:p>
                  </a:txBody>
                  <a:tcPr marL="9525" marR="9525" marT="9525" marB="0" anchor="ctr"/>
                </a:tc>
                <a:extLst>
                  <a:ext uri="{0D108BD9-81ED-4DB2-BD59-A6C34878D82A}">
                    <a16:rowId xmlns:a16="http://schemas.microsoft.com/office/drawing/2014/main" val="386937858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恵寿総合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95</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48.42%</a:t>
                      </a:r>
                    </a:p>
                  </a:txBody>
                  <a:tcPr marL="9525" marR="9525" marT="9525" marB="0" anchor="ctr"/>
                </a:tc>
                <a:extLst>
                  <a:ext uri="{0D108BD9-81ED-4DB2-BD59-A6C34878D82A}">
                    <a16:rowId xmlns:a16="http://schemas.microsoft.com/office/drawing/2014/main" val="2935241466"/>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福井大学</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37.61%</a:t>
                      </a:r>
                    </a:p>
                  </a:txBody>
                  <a:tcPr marL="9525" marR="9525" marT="9525" marB="0" anchor="ctr"/>
                </a:tc>
                <a:extLst>
                  <a:ext uri="{0D108BD9-81ED-4DB2-BD59-A6C34878D82A}">
                    <a16:rowId xmlns:a16="http://schemas.microsoft.com/office/drawing/2014/main" val="3847573070"/>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岐阜多治見</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44.00%</a:t>
                      </a:r>
                    </a:p>
                  </a:txBody>
                  <a:tcPr marL="9525" marR="9525" marT="9525" marB="0" anchor="ctr"/>
                </a:tc>
                <a:extLst>
                  <a:ext uri="{0D108BD9-81ED-4DB2-BD59-A6C34878D82A}">
                    <a16:rowId xmlns:a16="http://schemas.microsoft.com/office/drawing/2014/main" val="409098621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静岡総合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59.04%</a:t>
                      </a:r>
                    </a:p>
                  </a:txBody>
                  <a:tcPr marL="9525" marR="9525" marT="9525" marB="0" anchor="ctr"/>
                </a:tc>
                <a:extLst>
                  <a:ext uri="{0D108BD9-81ED-4DB2-BD59-A6C34878D82A}">
                    <a16:rowId xmlns:a16="http://schemas.microsoft.com/office/drawing/2014/main" val="4193393129"/>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静岡こども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45</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45.45%</a:t>
                      </a:r>
                    </a:p>
                  </a:txBody>
                  <a:tcPr marL="9525" marR="9525" marT="9525" marB="0" anchor="ctr"/>
                </a:tc>
                <a:extLst>
                  <a:ext uri="{0D108BD9-81ED-4DB2-BD59-A6C34878D82A}">
                    <a16:rowId xmlns:a16="http://schemas.microsoft.com/office/drawing/2014/main" val="810009403"/>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名古屋第一</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46.00%</a:t>
                      </a:r>
                    </a:p>
                  </a:txBody>
                  <a:tcPr marL="9525" marR="9525" marT="9525" marB="0" anchor="ctr"/>
                </a:tc>
                <a:extLst>
                  <a:ext uri="{0D108BD9-81ED-4DB2-BD59-A6C34878D82A}">
                    <a16:rowId xmlns:a16="http://schemas.microsoft.com/office/drawing/2014/main" val="2546097034"/>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名古屋第二</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59.04%</a:t>
                      </a:r>
                    </a:p>
                  </a:txBody>
                  <a:tcPr marL="9525" marR="9525" marT="9525" marB="0" anchor="ctr"/>
                </a:tc>
                <a:extLst>
                  <a:ext uri="{0D108BD9-81ED-4DB2-BD59-A6C34878D82A}">
                    <a16:rowId xmlns:a16="http://schemas.microsoft.com/office/drawing/2014/main" val="2773388278"/>
                  </a:ext>
                </a:extLst>
              </a:tr>
              <a:tr h="256404">
                <a:tc>
                  <a:txBody>
                    <a:bodyPr/>
                    <a:lstStyle/>
                    <a:p>
                      <a:pPr algn="l" rtl="0"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長浜赤十字</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46.00%</a:t>
                      </a:r>
                    </a:p>
                  </a:txBody>
                  <a:tcPr marL="9525" marR="9525" marT="9525" marB="0" anchor="ctr"/>
                </a:tc>
                <a:extLst>
                  <a:ext uri="{0D108BD9-81ED-4DB2-BD59-A6C34878D82A}">
                    <a16:rowId xmlns:a16="http://schemas.microsoft.com/office/drawing/2014/main" val="400218087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034552604"/>
              </p:ext>
            </p:extLst>
          </p:nvPr>
        </p:nvGraphicFramePr>
        <p:xfrm>
          <a:off x="6336239" y="864553"/>
          <a:ext cx="5679948" cy="4621845"/>
        </p:xfrm>
        <a:graphic>
          <a:graphicData uri="http://schemas.openxmlformats.org/drawingml/2006/table">
            <a:tbl>
              <a:tblPr firstRow="1">
                <a:tableStyleId>{21E4AEA4-8DFA-4A89-87EB-49C32662AFE0}</a:tableStyleId>
              </a:tblPr>
              <a:tblGrid>
                <a:gridCol w="2203450">
                  <a:extLst>
                    <a:ext uri="{9D8B030D-6E8A-4147-A177-3AD203B41FA5}">
                      <a16:colId xmlns:a16="http://schemas.microsoft.com/office/drawing/2014/main" val="1486892407"/>
                    </a:ext>
                  </a:extLst>
                </a:gridCol>
                <a:gridCol w="1174115">
                  <a:extLst>
                    <a:ext uri="{9D8B030D-6E8A-4147-A177-3AD203B41FA5}">
                      <a16:colId xmlns:a16="http://schemas.microsoft.com/office/drawing/2014/main" val="2007581745"/>
                    </a:ext>
                  </a:extLst>
                </a:gridCol>
                <a:gridCol w="1259840">
                  <a:extLst>
                    <a:ext uri="{9D8B030D-6E8A-4147-A177-3AD203B41FA5}">
                      <a16:colId xmlns:a16="http://schemas.microsoft.com/office/drawing/2014/main" val="647996685"/>
                    </a:ext>
                  </a:extLst>
                </a:gridCol>
                <a:gridCol w="1042543">
                  <a:extLst>
                    <a:ext uri="{9D8B030D-6E8A-4147-A177-3AD203B41FA5}">
                      <a16:colId xmlns:a16="http://schemas.microsoft.com/office/drawing/2014/main" val="781664688"/>
                    </a:ext>
                  </a:extLst>
                </a:gridCol>
              </a:tblGrid>
              <a:tr h="262977">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施設名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対象項目数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エラー項目数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エラー率</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京都</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41.91%</a:t>
                      </a:r>
                    </a:p>
                  </a:txBody>
                  <a:tcPr marL="9525" marR="9525" marT="9525" marB="0" anchor="ctr"/>
                </a:tc>
                <a:extLst>
                  <a:ext uri="{0D108BD9-81ED-4DB2-BD59-A6C34878D82A}">
                    <a16:rowId xmlns:a16="http://schemas.microsoft.com/office/drawing/2014/main" val="217416368"/>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野</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江</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60.24%</a:t>
                      </a:r>
                    </a:p>
                  </a:txBody>
                  <a:tcPr marL="9525" marR="9525" marT="9525" marB="0" anchor="ctr"/>
                </a:tc>
                <a:extLst>
                  <a:ext uri="{0D108BD9-81ED-4DB2-BD59-A6C34878D82A}">
                    <a16:rowId xmlns:a16="http://schemas.microsoft.com/office/drawing/2014/main" val="248591479"/>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大阪</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赤十字</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59.04%</a:t>
                      </a:r>
                    </a:p>
                  </a:txBody>
                  <a:tcPr marL="9525" marR="9525" marT="9525" marB="0" anchor="ctr"/>
                </a:tc>
                <a:extLst>
                  <a:ext uri="{0D108BD9-81ED-4DB2-BD59-A6C34878D82A}">
                    <a16:rowId xmlns:a16="http://schemas.microsoft.com/office/drawing/2014/main" val="1108417457"/>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近畿</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64.94%</a:t>
                      </a:r>
                    </a:p>
                  </a:txBody>
                  <a:tcPr marL="9525" marR="9525" marT="9525" marB="0" anchor="ctr"/>
                </a:tc>
                <a:extLst>
                  <a:ext uri="{0D108BD9-81ED-4DB2-BD59-A6C34878D82A}">
                    <a16:rowId xmlns:a16="http://schemas.microsoft.com/office/drawing/2014/main" val="3045385015"/>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北野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89</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49.44%</a:t>
                      </a:r>
                    </a:p>
                  </a:txBody>
                  <a:tcPr marL="9525" marR="9525" marT="9525" marB="0" anchor="ctr"/>
                </a:tc>
                <a:extLst>
                  <a:ext uri="{0D108BD9-81ED-4DB2-BD59-A6C34878D82A}">
                    <a16:rowId xmlns:a16="http://schemas.microsoft.com/office/drawing/2014/main" val="3509286172"/>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神戸西神戸</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医療センター</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51.85%</a:t>
                      </a:r>
                    </a:p>
                  </a:txBody>
                  <a:tcPr marL="9525" marR="9525" marT="9525" marB="0" anchor="ctr"/>
                </a:tc>
                <a:extLst>
                  <a:ext uri="{0D108BD9-81ED-4DB2-BD59-A6C34878D82A}">
                    <a16:rowId xmlns:a16="http://schemas.microsoft.com/office/drawing/2014/main" val="1658811581"/>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神戸医療</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センター</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西市民</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125</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48.00%</a:t>
                      </a:r>
                    </a:p>
                  </a:txBody>
                  <a:tcPr marL="9525" marR="9525" marT="9525" marB="0" anchor="ctr"/>
                </a:tc>
                <a:extLst>
                  <a:ext uri="{0D108BD9-81ED-4DB2-BD59-A6C34878D82A}">
                    <a16:rowId xmlns:a16="http://schemas.microsoft.com/office/drawing/2014/main" val="897613865"/>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神戸医療</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センター中央</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市民</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64.94%</a:t>
                      </a:r>
                    </a:p>
                  </a:txBody>
                  <a:tcPr marL="9525" marR="9525" marT="9525" marB="0" anchor="ctr"/>
                </a:tc>
                <a:extLst>
                  <a:ext uri="{0D108BD9-81ED-4DB2-BD59-A6C34878D82A}">
                    <a16:rowId xmlns:a16="http://schemas.microsoft.com/office/drawing/2014/main" val="1389279290"/>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聖</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マリア</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60.00%</a:t>
                      </a:r>
                    </a:p>
                  </a:txBody>
                  <a:tcPr marL="9525" marR="9525" marT="9525" marB="0" anchor="ctr"/>
                </a:tc>
                <a:extLst>
                  <a:ext uri="{0D108BD9-81ED-4DB2-BD59-A6C34878D82A}">
                    <a16:rowId xmlns:a16="http://schemas.microsoft.com/office/drawing/2014/main" val="3869378588"/>
                  </a:ext>
                </a:extLst>
              </a:tr>
              <a:tr h="256404">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小倉</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記念</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60.24%</a:t>
                      </a:r>
                    </a:p>
                  </a:txBody>
                  <a:tcPr marL="9525" marR="9525" marT="9525" marB="0" anchor="ctr"/>
                </a:tc>
                <a:extLst>
                  <a:ext uri="{0D108BD9-81ED-4DB2-BD59-A6C34878D82A}">
                    <a16:rowId xmlns:a16="http://schemas.microsoft.com/office/drawing/2014/main" val="2935241466"/>
                  </a:ext>
                </a:extLst>
              </a:tr>
              <a:tr h="256404">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佐賀好生館</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47.00%</a:t>
                      </a:r>
                    </a:p>
                  </a:txBody>
                  <a:tcPr marL="9525" marR="9525" marT="9525" marB="0" anchor="ctr"/>
                </a:tc>
                <a:extLst>
                  <a:ext uri="{0D108BD9-81ED-4DB2-BD59-A6C34878D82A}">
                    <a16:rowId xmlns:a16="http://schemas.microsoft.com/office/drawing/2014/main" val="3847573070"/>
                  </a:ext>
                </a:extLst>
              </a:tr>
              <a:tr h="256404">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熊本</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労災</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60.24%</a:t>
                      </a:r>
                    </a:p>
                  </a:txBody>
                  <a:tcPr marL="9525" marR="9525" marT="9525" marB="0" anchor="ctr"/>
                </a:tc>
                <a:extLst>
                  <a:ext uri="{0D108BD9-81ED-4DB2-BD59-A6C34878D82A}">
                    <a16:rowId xmlns:a16="http://schemas.microsoft.com/office/drawing/2014/main" val="4090986214"/>
                  </a:ext>
                </a:extLst>
              </a:tr>
              <a:tr h="256404">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宮崎</a:t>
                      </a:r>
                      <a:r>
                        <a:rPr lang="zh-CN" altLang="en-US" sz="1400" b="0" i="0" u="none" strike="noStrike" dirty="0" smtClean="0">
                          <a:solidFill>
                            <a:srgbClr val="000000"/>
                          </a:solidFill>
                          <a:effectLst/>
                          <a:latin typeface="Meiryo UI" panose="020B0604030504040204" pitchFamily="50" charset="-128"/>
                          <a:ea typeface="Meiryo UI" panose="020B0604030504040204" pitchFamily="50" charset="-128"/>
                        </a:rPr>
                        <a:t>大学</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59.04%</a:t>
                      </a:r>
                    </a:p>
                  </a:txBody>
                  <a:tcPr marL="9525" marR="9525" marT="9525" marB="0" anchor="ctr"/>
                </a:tc>
                <a:extLst>
                  <a:ext uri="{0D108BD9-81ED-4DB2-BD59-A6C34878D82A}">
                    <a16:rowId xmlns:a16="http://schemas.microsoft.com/office/drawing/2014/main" val="4193393129"/>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宮崎県立</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59.04%</a:t>
                      </a:r>
                    </a:p>
                  </a:txBody>
                  <a:tcPr marL="9525" marR="9525" marT="9525" marB="0" anchor="ctr"/>
                </a:tc>
                <a:extLst>
                  <a:ext uri="{0D108BD9-81ED-4DB2-BD59-A6C34878D82A}">
                    <a16:rowId xmlns:a16="http://schemas.microsoft.com/office/drawing/2014/main" val="810009403"/>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宮崎日南</a:t>
                      </a: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病院</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58.54%</a:t>
                      </a:r>
                    </a:p>
                  </a:txBody>
                  <a:tcPr marL="9525" marR="9525" marT="9525" marB="0" anchor="ctr"/>
                </a:tc>
                <a:extLst>
                  <a:ext uri="{0D108BD9-81ED-4DB2-BD59-A6C34878D82A}">
                    <a16:rowId xmlns:a16="http://schemas.microsoft.com/office/drawing/2014/main" val="2546097034"/>
                  </a:ext>
                </a:extLst>
              </a:tr>
              <a:tr h="256404">
                <a:tc>
                  <a:txBody>
                    <a:bodyPr/>
                    <a:lstStyle/>
                    <a:p>
                      <a:pPr algn="l" fontAlgn="ct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宮崎延岡</a:t>
                      </a: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病院</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83</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49</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59.04%</a:t>
                      </a:r>
                    </a:p>
                  </a:txBody>
                  <a:tcPr marL="9525" marR="9525" marT="9525" marB="0" anchor="ctr"/>
                </a:tc>
                <a:extLst>
                  <a:ext uri="{0D108BD9-81ED-4DB2-BD59-A6C34878D82A}">
                    <a16:rowId xmlns:a16="http://schemas.microsoft.com/office/drawing/2014/main" val="2773388278"/>
                  </a:ext>
                </a:extLst>
              </a:tr>
              <a:tr h="256404">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宮崎市郡</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医師会</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96</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56</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58.33%</a:t>
                      </a:r>
                    </a:p>
                  </a:txBody>
                  <a:tcPr marL="9525" marR="9525" marT="9525" marB="0" anchor="ctr"/>
                </a:tc>
                <a:extLst>
                  <a:ext uri="{0D108BD9-81ED-4DB2-BD59-A6C34878D82A}">
                    <a16:rowId xmlns:a16="http://schemas.microsoft.com/office/drawing/2014/main" val="400218087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693955872"/>
              </p:ext>
            </p:extLst>
          </p:nvPr>
        </p:nvGraphicFramePr>
        <p:xfrm>
          <a:off x="172187" y="5577652"/>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・半数以上の</a:t>
                      </a:r>
                      <a:r>
                        <a:rPr kumimoji="1" lang="en-US" altLang="ja-JP" sz="1400" dirty="0" smtClean="0">
                          <a:latin typeface="+mn-ea"/>
                          <a:ea typeface="+mn-ea"/>
                        </a:rPr>
                        <a:t>20</a:t>
                      </a:r>
                      <a:r>
                        <a:rPr kumimoji="1" lang="ja-JP" altLang="en-US" sz="1400" dirty="0" smtClean="0">
                          <a:latin typeface="+mn-ea"/>
                          <a:ea typeface="+mn-ea"/>
                        </a:rPr>
                        <a:t>施設でエラー率</a:t>
                      </a:r>
                      <a:r>
                        <a:rPr kumimoji="1" lang="en-US" altLang="ja-JP" sz="1400" dirty="0" smtClean="0">
                          <a:latin typeface="+mn-ea"/>
                          <a:ea typeface="+mn-ea"/>
                        </a:rPr>
                        <a:t>50%</a:t>
                      </a:r>
                      <a:r>
                        <a:rPr kumimoji="1" lang="ja-JP" altLang="en-US" sz="1400" dirty="0" smtClean="0">
                          <a:latin typeface="+mn-ea"/>
                          <a:ea typeface="+mn-ea"/>
                        </a:rPr>
                        <a:t>以上となっていた。</a:t>
                      </a:r>
                      <a:endParaRPr kumimoji="1" lang="en-US" altLang="ja-JP" sz="1400" dirty="0" smtClean="0">
                        <a:latin typeface="+mn-ea"/>
                        <a:ea typeface="+mn-ea"/>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・対象項目数とエラー項目数の相関係数は</a:t>
                      </a:r>
                      <a:r>
                        <a:rPr kumimoji="1" lang="en-US" altLang="ja-JP" sz="1400" dirty="0" smtClean="0">
                          <a:effectLst/>
                          <a:latin typeface="+mn-ea"/>
                          <a:ea typeface="+mn-ea"/>
                          <a:cs typeface="Times New Roman" panose="02020603050405020304" pitchFamily="18" charset="0"/>
                        </a:rPr>
                        <a:t>0.79</a:t>
                      </a:r>
                      <a:r>
                        <a:rPr kumimoji="1" lang="ja-JP" altLang="en-US" sz="1400" dirty="0" smtClean="0">
                          <a:effectLst/>
                          <a:latin typeface="+mn-ea"/>
                          <a:ea typeface="+mn-ea"/>
                          <a:cs typeface="Times New Roman" panose="02020603050405020304" pitchFamily="18" charset="0"/>
                        </a:rPr>
                        <a:t>なので、項目数との相関がみられる。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94990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患者情報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診断履歴情報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524549584"/>
              </p:ext>
            </p:extLst>
          </p:nvPr>
        </p:nvGraphicFramePr>
        <p:xfrm>
          <a:off x="153079" y="864554"/>
          <a:ext cx="11863108" cy="2454522"/>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患者情報</a:t>
                      </a:r>
                      <a:endPar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社会番号</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・全施設で連携されていないため、利活用不可である。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543181394"/>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死亡フラグ</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・対象は聖マリアで対象データ不足の可能性もあるため、継続確認する方針とする。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74558678"/>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死亡日時</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本文"/>
                        </a:rPr>
                        <a:t>・対象は聖マリアを含む</a:t>
                      </a:r>
                      <a:r>
                        <a:rPr lang="en-US" altLang="ja-JP" sz="1400" dirty="0" smtClean="0">
                          <a:effectLst/>
                          <a:latin typeface="Meiryo UI 本文"/>
                        </a:rPr>
                        <a:t>4</a:t>
                      </a:r>
                      <a:r>
                        <a:rPr lang="ja-JP" altLang="en-US" sz="1400" dirty="0" smtClean="0">
                          <a:effectLst/>
                          <a:latin typeface="Meiryo UI 本文"/>
                        </a:rPr>
                        <a:t>施設。他の</a:t>
                      </a:r>
                      <a:r>
                        <a:rPr lang="en-US" altLang="ja-JP" sz="1400" dirty="0" smtClean="0">
                          <a:effectLst/>
                          <a:latin typeface="Meiryo UI 本文"/>
                        </a:rPr>
                        <a:t>3</a:t>
                      </a:r>
                      <a:r>
                        <a:rPr lang="ja-JP" altLang="en-US" sz="1400" dirty="0" smtClean="0">
                          <a:effectLst/>
                          <a:latin typeface="Meiryo UI 本文"/>
                        </a:rPr>
                        <a:t>施設は日付は特定できるが、日時が不明のため未連携となって</a:t>
                      </a:r>
                      <a:r>
                        <a:rPr lang="ja-JP" altLang="en-US" sz="1400" smtClean="0">
                          <a:effectLst/>
                          <a:latin typeface="Meiryo UI 本文"/>
                        </a:rPr>
                        <a:t>いる可能性も考えられる</a:t>
                      </a:r>
                      <a:r>
                        <a:rPr lang="ja-JP" altLang="en-US" sz="1400" dirty="0" smtClean="0">
                          <a:effectLst/>
                          <a:latin typeface="Meiryo UI 本文"/>
                        </a:rPr>
                        <a:t>。</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735082177"/>
                  </a:ext>
                </a:extLst>
              </a:tr>
              <a:tr h="256404">
                <a:tc rowSpan="4">
                  <a:txBody>
                    <a:bodyPr/>
                    <a:lstStyle/>
                    <a:p>
                      <a:pPr algn="l" fontAlgn="ctr"/>
                      <a:r>
                        <a:rPr lang="ja-JP" altLang="en-US" sz="1400" dirty="0" smtClean="0">
                          <a:effectLst/>
                          <a:latin typeface="Meiryo UI" panose="020B0604030504040204" pitchFamily="50" charset="-128"/>
                          <a:ea typeface="Meiryo UI" panose="020B0604030504040204" pitchFamily="50" charset="-128"/>
                        </a:rPr>
                        <a:t>診断履歴情報</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疾患開始</a:t>
                      </a:r>
                      <a:r>
                        <a:rPr lang="ja-JP" altLang="en-US" sz="1400" dirty="0" smtClean="0">
                          <a:effectLst/>
                          <a:latin typeface="Meiryo UI" panose="020B0604030504040204" pitchFamily="50" charset="-128"/>
                          <a:ea typeface="Meiryo UI" panose="020B0604030504040204" pitchFamily="50" charset="-128"/>
                        </a:rPr>
                        <a:t>日 </a:t>
                      </a:r>
                      <a:r>
                        <a:rPr lang="en-US" altLang="ja-JP" sz="140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疾患終了日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4">
                  <a:txBody>
                    <a:bodyPr/>
                    <a:lstStyle/>
                    <a:p>
                      <a:pPr algn="l" fontAlgn="ctr"/>
                      <a:r>
                        <a:rPr lang="ja-JP" altLang="en-US" sz="1400" dirty="0" smtClean="0">
                          <a:effectLst/>
                          <a:latin typeface="Meiryo UI 本文"/>
                        </a:rPr>
                        <a:t>・初診日は宮崎市郡以外は連携していない。</a:t>
                      </a: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extLst>
                  <a:ext uri="{0D108BD9-81ED-4DB2-BD59-A6C34878D82A}">
                    <a16:rowId xmlns:a16="http://schemas.microsoft.com/office/drawing/2014/main" val="3134186373"/>
                  </a:ext>
                </a:extLst>
              </a:tr>
              <a:tr h="256404">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転帰</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111844584"/>
                  </a:ext>
                </a:extLst>
              </a:tr>
              <a:tr h="256404">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疾患の初診日</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33</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3465343147"/>
                  </a:ext>
                </a:extLst>
              </a:tr>
              <a:tr h="256404">
                <a:tc vMerge="1">
                  <a:txBody>
                    <a:bodyPr/>
                    <a:lstStyle/>
                    <a:p>
                      <a:endParaRPr kumimoji="1" lang="ja-JP" altLang="en-US"/>
                    </a:p>
                  </a:txBody>
                  <a:tcP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病名</a:t>
                      </a:r>
                      <a:r>
                        <a:rPr lang="ja-JP" altLang="en-US" sz="1400" dirty="0" smtClean="0">
                          <a:effectLst/>
                          <a:latin typeface="Meiryo UI" panose="020B0604030504040204" pitchFamily="50" charset="-128"/>
                          <a:ea typeface="Meiryo UI" panose="020B0604030504040204" pitchFamily="50" charset="-128"/>
                        </a:rPr>
                        <a:t>コード値</a:t>
                      </a:r>
                      <a:r>
                        <a:rPr lang="ja-JP" altLang="en-US" sz="1400" baseline="0" dirty="0" smtClean="0">
                          <a:effectLst/>
                          <a:latin typeface="Meiryo UI" panose="020B0604030504040204" pitchFamily="50" charset="-128"/>
                          <a:ea typeface="Meiryo UI" panose="020B0604030504040204" pitchFamily="50" charset="-128"/>
                        </a:rPr>
                        <a:t> </a:t>
                      </a:r>
                      <a:r>
                        <a:rPr lang="en-US" altLang="ja-JP" sz="1400" baseline="0" dirty="0" smtClean="0">
                          <a:effectLst/>
                          <a:latin typeface="Meiryo UI" panose="020B0604030504040204" pitchFamily="50" charset="-128"/>
                          <a:ea typeface="Meiryo UI" panose="020B0604030504040204" pitchFamily="50" charset="-128"/>
                        </a:rPr>
                        <a:t>/ </a:t>
                      </a:r>
                      <a:r>
                        <a:rPr lang="ja-JP" altLang="en-US" sz="1400" dirty="0" smtClean="0">
                          <a:effectLst/>
                          <a:latin typeface="Meiryo UI" panose="020B0604030504040204" pitchFamily="50" charset="-128"/>
                          <a:ea typeface="Meiryo UI" panose="020B0604030504040204" pitchFamily="50" charset="-128"/>
                        </a:rPr>
                        <a:t>病名コード体系名</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34</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2994369370"/>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210354944"/>
              </p:ext>
            </p:extLst>
          </p:nvPr>
        </p:nvGraphicFramePr>
        <p:xfrm>
          <a:off x="172187" y="3973536"/>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の構造差異や施設ごとの連携状況に差異が出にくい項目が対象となっていることもあり、ほぼ</a:t>
                      </a:r>
                      <a:r>
                        <a:rPr kumimoji="1" lang="ja-JP" altLang="en-US" sz="1400" dirty="0" smtClean="0">
                          <a:effectLst/>
                          <a:latin typeface="+mn-ea"/>
                          <a:ea typeface="+mn-ea"/>
                          <a:cs typeface="Times New Roman" panose="02020603050405020304" pitchFamily="18" charset="0"/>
                        </a:rPr>
                        <a:t>エラーは発生していなかった。</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1102327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経過記録情報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662359011"/>
              </p:ext>
            </p:extLst>
          </p:nvPr>
        </p:nvGraphicFramePr>
        <p:xfrm>
          <a:off x="153079" y="864554"/>
          <a:ext cx="11863108" cy="3043893"/>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0">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経過記録情報</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プロブレム名（疾病名）</a:t>
                      </a:r>
                    </a:p>
                  </a:txBody>
                  <a:tcPr marL="9525" marR="9525" marT="9525" marB="0" anchor="ctr"/>
                </a:tc>
                <a:tc>
                  <a:txBody>
                    <a:bodyPr/>
                    <a:lstStyle/>
                    <a:p>
                      <a:pPr algn="ctr" fontAlgn="ctr"/>
                      <a:r>
                        <a:rPr lang="en-US" altLang="ja-JP" sz="1400" b="0" i="0" u="none" strike="noStrike" dirty="0">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10</a:t>
                      </a:r>
                    </a:p>
                  </a:txBody>
                  <a:tcPr marL="9525" marR="9525" marT="9525" marB="0" anchor="ctr"/>
                </a:tc>
                <a:tc>
                  <a:txBody>
                    <a:bodyPr/>
                    <a:lstStyle/>
                    <a:p>
                      <a:pPr algn="l" fontAlgn="ctr"/>
                      <a:r>
                        <a:rPr lang="ja-JP" altLang="en-US" sz="1400" dirty="0" smtClean="0">
                          <a:effectLst/>
                          <a:latin typeface="Meiryo UI 本文"/>
                        </a:rPr>
                        <a:t>・全施設で連携されていないため、利活用不可である。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543181394"/>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客観的自由記載</a:t>
                      </a:r>
                    </a:p>
                  </a:txBody>
                  <a:tcPr marL="9525" marR="9525" marT="9525" marB="0" anchor="ctr"/>
                </a:tc>
                <a:tc>
                  <a:txBody>
                    <a:bodyPr/>
                    <a:lstStyle/>
                    <a:p>
                      <a:pPr algn="ctr" fontAlgn="ctr"/>
                      <a:r>
                        <a:rPr lang="en-US" altLang="ja-JP" sz="1400" b="0" i="0" u="none" strike="noStrike" dirty="0">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0</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74558678"/>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検査結果</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l" fontAlgn="ctr"/>
                      <a:r>
                        <a:rPr lang="ja-JP" altLang="en-US" sz="1400" dirty="0" smtClean="0">
                          <a:effectLst/>
                          <a:latin typeface="Meiryo UI 本文"/>
                        </a:rPr>
                        <a:t>・対象は聖マリアを含む</a:t>
                      </a:r>
                      <a:r>
                        <a:rPr lang="en-US" altLang="ja-JP" sz="1400" dirty="0" smtClean="0">
                          <a:effectLst/>
                          <a:latin typeface="Meiryo UI 本文"/>
                        </a:rPr>
                        <a:t>4</a:t>
                      </a:r>
                      <a:r>
                        <a:rPr lang="ja-JP" altLang="en-US" sz="1400" dirty="0" smtClean="0">
                          <a:effectLst/>
                          <a:latin typeface="Meiryo UI 本文"/>
                        </a:rPr>
                        <a:t>施設で、他の</a:t>
                      </a:r>
                      <a:r>
                        <a:rPr lang="en-US" altLang="ja-JP" sz="1400" dirty="0" smtClean="0">
                          <a:effectLst/>
                          <a:latin typeface="Meiryo UI 本文"/>
                        </a:rPr>
                        <a:t>3</a:t>
                      </a:r>
                      <a:r>
                        <a:rPr lang="ja-JP" altLang="en-US" sz="1400" dirty="0" smtClean="0">
                          <a:effectLst/>
                          <a:latin typeface="Meiryo UI 本文"/>
                        </a:rPr>
                        <a:t>施設は日時が不明のため未連携となっているかは不明。</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73508217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処方実施記録</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58161494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処置実施記録</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16</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3293512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検査オーダー</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7707712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処方オーダー</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61068281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治療処置オーダー</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16</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63751049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方針自由記載</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18</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0</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265572261"/>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外部参照ファイル名</a:t>
                      </a:r>
                    </a:p>
                  </a:txBody>
                  <a:tcPr marL="9525" marR="9525" marT="9525" marB="0" anchor="ctr"/>
                </a:tc>
                <a:tc>
                  <a:txBody>
                    <a:bodyPr/>
                    <a:lstStyle/>
                    <a:p>
                      <a:pPr algn="ctr" fontAlgn="ctr"/>
                      <a:r>
                        <a:rPr lang="en-US" altLang="ja-JP" sz="1400" b="0" i="0" u="none" strike="noStrike">
                          <a:solidFill>
                            <a:srgbClr val="000000"/>
                          </a:solidFill>
                          <a:effectLst/>
                          <a:latin typeface="+mj-ea"/>
                          <a:ea typeface="+mj-ea"/>
                        </a:rPr>
                        <a:t>12</a:t>
                      </a:r>
                    </a:p>
                  </a:txBody>
                  <a:tcPr marL="9525" marR="9525" marT="9525" marB="0" anchor="ctr"/>
                </a:tc>
                <a:tc>
                  <a:txBody>
                    <a:bodyPr/>
                    <a:lstStyle/>
                    <a:p>
                      <a:pPr algn="ctr" fontAlgn="ctr"/>
                      <a:r>
                        <a:rPr lang="en-US" altLang="ja-JP" sz="1400" b="0" i="0" u="none" strike="noStrike" dirty="0">
                          <a:solidFill>
                            <a:srgbClr val="000000"/>
                          </a:solidFill>
                          <a:effectLst/>
                          <a:latin typeface="+mj-ea"/>
                          <a:ea typeface="+mj-ea"/>
                        </a:rPr>
                        <a:t>0</a:t>
                      </a:r>
                    </a:p>
                  </a:txBody>
                  <a:tcPr marL="9525" marR="9525" marT="9525" marB="0" anchor="ctr"/>
                </a:tc>
                <a:tc>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75384484"/>
                  </a:ext>
                </a:extLst>
              </a:tr>
            </a:tbl>
          </a:graphicData>
        </a:graphic>
      </p:graphicFrame>
      <p:graphicFrame>
        <p:nvGraphicFramePr>
          <p:cNvPr id="9" name="表 8"/>
          <p:cNvGraphicFramePr>
            <a:graphicFrameLocks noGrp="1"/>
          </p:cNvGraphicFramePr>
          <p:nvPr>
            <p:extLst/>
          </p:nvPr>
        </p:nvGraphicFramePr>
        <p:xfrm>
          <a:off x="172187" y="5433887"/>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a:t>
                      </a:r>
                      <a:r>
                        <a:rPr kumimoji="1" lang="en-US" altLang="ja-JP" sz="1400" dirty="0" smtClean="0">
                          <a:latin typeface="+mn-ea"/>
                          <a:ea typeface="+mn-ea"/>
                        </a:rPr>
                        <a:t>MML</a:t>
                      </a:r>
                      <a:r>
                        <a:rPr kumimoji="1" lang="ja-JP" altLang="en-US" sz="1400" dirty="0" smtClean="0">
                          <a:latin typeface="+mn-ea"/>
                          <a:ea typeface="+mn-ea"/>
                        </a:rPr>
                        <a:t>の構造差異や施設ごとの連携状況に差異が出にくい項目が対象となっていることもあり、ほぼ</a:t>
                      </a:r>
                      <a:r>
                        <a:rPr kumimoji="1" lang="ja-JP" altLang="en-US" sz="1400" dirty="0" smtClean="0">
                          <a:effectLst/>
                          <a:latin typeface="+mn-ea"/>
                          <a:ea typeface="+mn-ea"/>
                          <a:cs typeface="Times New Roman" panose="02020603050405020304" pitchFamily="18" charset="0"/>
                        </a:rPr>
                        <a:t>エラーは発生していなかった。</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2582803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臨床サマリー（</a:t>
            </a:r>
            <a:r>
              <a:rPr lang="en-US" altLang="ja-JP" dirty="0" smtClean="0">
                <a:latin typeface="+mn-ea"/>
                <a:cs typeface="ＭＳ Ｐゴシック" panose="020B0600070205080204" pitchFamily="50" charset="-128"/>
              </a:rPr>
              <a:t>1/2</a:t>
            </a:r>
            <a:r>
              <a:rPr lang="ja-JP" altLang="en-US" dirty="0" smtClean="0">
                <a:latin typeface="+mn-ea"/>
                <a:cs typeface="ＭＳ Ｐゴシック" panose="020B0600070205080204" pitchFamily="50" charset="-128"/>
              </a:rPr>
              <a:t>）</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639018707"/>
              </p:ext>
            </p:extLst>
          </p:nvPr>
        </p:nvGraphicFramePr>
        <p:xfrm>
          <a:off x="153079" y="864554"/>
          <a:ext cx="11863108" cy="4146072"/>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5">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臨床サマリー</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サマリー対象期間の開始日</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・対象は宮崎市郡で、テキスト項目の対象期間が明確ではなくなってしまうため、課題として管理する。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543181394"/>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サマリー対象期間の終了日</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74558678"/>
                  </a:ext>
                </a:extLst>
              </a:tr>
              <a:tr h="256404">
                <a:tc vMerge="1">
                  <a:txBody>
                    <a:bodyPr/>
                    <a:lstStyle/>
                    <a:p>
                      <a:pPr algn="l" fontAlgn="ctr"/>
                      <a:endParaRPr lang="en-US" altLang="ja-JP" sz="1400" b="0" i="0" u="none" strike="noStrike" dirty="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死亡関連情報</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rowSpan="10">
                  <a:txBody>
                    <a:bodyPr/>
                    <a:lstStyle/>
                    <a:p>
                      <a:pPr algn="l" fontAlgn="ctr"/>
                      <a:r>
                        <a:rPr lang="ja-JP" altLang="en-US" sz="1400" dirty="0" smtClean="0">
                          <a:effectLst/>
                          <a:latin typeface="Meiryo UI 本文"/>
                        </a:rPr>
                        <a:t>・施設によって利用状況にバラつきがある。また実際の記載内容を確認すると項目名と一致していないケースもある。そのため項目名はあくまで参考とし、内容を精査する必要性があると判断している。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73508217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死亡日時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58161494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主訴</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5</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3293512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患者プロフィール</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15</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7707712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入院までの経過</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15</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61068281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入院時理学所見</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63751049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退院時所見</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16</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265572261"/>
                  </a:ext>
                </a:extLst>
              </a:tr>
              <a:tr h="256404">
                <a:tc vMerge="1">
                  <a:txBody>
                    <a:bodyPr/>
                    <a:lstStyle/>
                    <a:p>
                      <a:endParaRPr kumimoji="1" lang="ja-JP" altLang="en-US"/>
                    </a:p>
                  </a:txBody>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退院時処方</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012802926"/>
                  </a:ext>
                </a:extLst>
              </a:tr>
              <a:tr h="256404">
                <a:tc vMerge="1">
                  <a:txBody>
                    <a:bodyPr/>
                    <a:lstStyle/>
                    <a:p>
                      <a:endParaRPr kumimoji="1" lang="ja-JP" altLang="en-US"/>
                    </a:p>
                  </a:txBody>
                  <a:tcP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退院後治療方針</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69999361"/>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患者に関する留意事項</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7538448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外来受診状態</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7</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a:t>
                      </a:r>
                    </a:p>
                  </a:txBody>
                  <a:tcPr marL="9525" marR="9525" marT="9525" marB="0" anchor="ctr"/>
                </a:tc>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・対象は亀田京橋クリニックで、他施設においても有効率は概ね</a:t>
                      </a:r>
                      <a:r>
                        <a:rPr lang="en-US" altLang="ja-JP" sz="1400" dirty="0" smtClean="0">
                          <a:effectLst/>
                          <a:latin typeface="Meiryo UI 本文"/>
                        </a:rPr>
                        <a:t>10%</a:t>
                      </a:r>
                      <a:r>
                        <a:rPr lang="ja-JP" altLang="en-US" sz="1400" dirty="0" smtClean="0">
                          <a:effectLst/>
                          <a:latin typeface="Meiryo UI 本文"/>
                        </a:rPr>
                        <a:t>なので、利用は限定的となる。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66610487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初診フラグ</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7</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96779466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救急受診フラグ</a:t>
                      </a: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7</a:t>
                      </a: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446985540"/>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272521967"/>
              </p:ext>
            </p:extLst>
          </p:nvPr>
        </p:nvGraphicFramePr>
        <p:xfrm>
          <a:off x="172187" y="5152278"/>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・テキスト項目は全般的に利用施設にバラつきがあるため、限定的な利用をせざるを得ない</a:t>
                      </a:r>
                      <a:r>
                        <a:rPr kumimoji="1" lang="ja-JP" altLang="en-US" sz="1400" dirty="0" smtClean="0">
                          <a:effectLst/>
                          <a:latin typeface="+mn-ea"/>
                          <a:ea typeface="+mn-ea"/>
                          <a:cs typeface="Times New Roman" panose="02020603050405020304" pitchFamily="18" charset="0"/>
                        </a:rPr>
                        <a:t>。</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・サマリー対象期間が未入力となっている宮崎市郡は、テキスト項目の対象期間が明確ではなくなってしまうため、課題として管理する。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1462042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臨床サマリー（</a:t>
            </a:r>
            <a:r>
              <a:rPr lang="en-US" altLang="ja-JP" dirty="0">
                <a:latin typeface="+mn-ea"/>
                <a:cs typeface="ＭＳ Ｐゴシック" panose="020B0600070205080204" pitchFamily="50" charset="-128"/>
              </a:rPr>
              <a:t>2</a:t>
            </a:r>
            <a:r>
              <a:rPr lang="en-US" altLang="ja-JP" dirty="0" smtClean="0">
                <a:latin typeface="+mn-ea"/>
                <a:cs typeface="ＭＳ Ｐゴシック" panose="020B0600070205080204" pitchFamily="50" charset="-128"/>
              </a:rPr>
              <a:t>/2</a:t>
            </a:r>
            <a:r>
              <a:rPr lang="ja-JP" altLang="en-US" dirty="0" smtClean="0">
                <a:latin typeface="+mn-ea"/>
                <a:cs typeface="ＭＳ Ｐゴシック" panose="020B0600070205080204" pitchFamily="50" charset="-128"/>
              </a:rPr>
              <a:t>）</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686620117"/>
              </p:ext>
            </p:extLst>
          </p:nvPr>
        </p:nvGraphicFramePr>
        <p:xfrm>
          <a:off x="153079" y="864554"/>
          <a:ext cx="11863108" cy="4069509"/>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臨床サマリー</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入院時状態</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rowSpan="6">
                  <a:txBody>
                    <a:bodyPr/>
                    <a:lstStyle/>
                    <a:p>
                      <a:pPr algn="l" fontAlgn="ctr"/>
                      <a:r>
                        <a:rPr lang="ja-JP" altLang="en-US" sz="1400" dirty="0" smtClean="0">
                          <a:effectLst/>
                          <a:latin typeface="Meiryo UI 本文"/>
                        </a:rPr>
                        <a:t>・入院時状態、緊急入院フラグ、退院時状態に関しては、未連携施設が多いため、利活用は限定的と判断する。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81877622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緊急入院フラグ</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12</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46957327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紹介元施設</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41127863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退院時状態</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7</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96533171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退院時転帰</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473115342"/>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紹介先施設</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18</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79661576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疾患開始日</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9</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7</a:t>
                      </a:r>
                    </a:p>
                  </a:txBody>
                  <a:tcPr marL="9525" marR="9525" marT="9525" marB="0" anchor="ctr"/>
                </a:tc>
                <a:tc rowSpan="6">
                  <a:txBody>
                    <a:bodyPr/>
                    <a:lstStyle/>
                    <a:p>
                      <a:pPr algn="l" fontAlgn="ctr"/>
                      <a:r>
                        <a:rPr lang="ja-JP" altLang="en-US" sz="1400" dirty="0" smtClean="0">
                          <a:effectLst/>
                          <a:latin typeface="Meiryo UI 本文"/>
                        </a:rPr>
                        <a:t>・臨床サマリー上での疾患情報は疾患開始日の未入力施設が多いため、利活用困難と判断する。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03736985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疾患終了日</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9</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7</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55182574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転帰</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9</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7</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2171480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疾患の初診日</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9</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9</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111770592"/>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病名コード値</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9</a:t>
                      </a: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87078294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n-ea"/>
                          <a:ea typeface="+mn-ea"/>
                        </a:rPr>
                        <a:t>病名</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コード体系名</a:t>
                      </a: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9</a:t>
                      </a: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2</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93298706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panose="020B0604030504040204" pitchFamily="50" charset="-128"/>
                          <a:ea typeface="Meiryo UI" panose="020B0604030504040204" pitchFamily="50" charset="-128"/>
                        </a:rPr>
                        <a:t>経過記録レコード</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イベント発生日時</a:t>
                      </a:r>
                      <a:endPar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n-ea"/>
                          <a:ea typeface="+mn-ea"/>
                        </a:rPr>
                        <a:t>21</a:t>
                      </a: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14</a:t>
                      </a:r>
                    </a:p>
                  </a:txBody>
                  <a:tcPr marL="9525" marR="9525" marT="9525" marB="0" anchor="ctr"/>
                </a:tc>
                <a:tc>
                  <a:txBody>
                    <a:bodyPr/>
                    <a:lstStyle/>
                    <a:p>
                      <a:pPr algn="l" fontAlgn="ctr"/>
                      <a:r>
                        <a:rPr lang="ja-JP" altLang="en-US" sz="1400" dirty="0" smtClean="0">
                          <a:effectLst/>
                          <a:latin typeface="Meiryo UI 本文"/>
                        </a:rPr>
                        <a:t>・未連携施設が多いため、利活用は限定的と判断する。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05476362"/>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dirty="0" smtClean="0">
                          <a:effectLst/>
                          <a:latin typeface="Meiryo UI" panose="020B0604030504040204" pitchFamily="50" charset="-128"/>
                          <a:ea typeface="Meiryo UI" panose="020B0604030504040204" pitchFamily="50" charset="-128"/>
                        </a:rPr>
                        <a:t>検査結果レコード</a:t>
                      </a:r>
                      <a:r>
                        <a:rPr lang="en-US" altLang="ja-JP" sz="1400" dirty="0" smtClean="0">
                          <a:effectLst/>
                          <a:latin typeface="Meiryo UI" panose="020B0604030504040204" pitchFamily="50" charset="-128"/>
                          <a:ea typeface="Meiryo UI" panose="020B0604030504040204" pitchFamily="50" charset="-128"/>
                        </a:rPr>
                        <a:t>_</a:t>
                      </a:r>
                      <a:r>
                        <a:rPr lang="ja-JP" altLang="en-US" sz="1400" dirty="0" smtClean="0">
                          <a:effectLst/>
                          <a:latin typeface="Meiryo UI" panose="020B0604030504040204" pitchFamily="50" charset="-128"/>
                          <a:ea typeface="Meiryo UI" panose="020B0604030504040204" pitchFamily="50" charset="-128"/>
                        </a:rPr>
                        <a:t>イベント発生日時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7</a:t>
                      </a:r>
                    </a:p>
                  </a:txBody>
                  <a:tcPr marL="9525" marR="9525" marT="9525" marB="0" anchor="ctr"/>
                </a:tc>
                <a:tc>
                  <a:txBody>
                    <a:bodyPr/>
                    <a:lstStyle/>
                    <a:p>
                      <a:pPr algn="ctr" fontAlgn="ctr"/>
                      <a:r>
                        <a:rPr lang="en-US" altLang="ja-JP" sz="1400" b="0" i="0" u="none" strike="noStrike" dirty="0">
                          <a:solidFill>
                            <a:srgbClr val="000000"/>
                          </a:solidFill>
                          <a:effectLst/>
                          <a:latin typeface="+mn-ea"/>
                          <a:ea typeface="+mn-ea"/>
                        </a:rPr>
                        <a:t>1</a:t>
                      </a:r>
                    </a:p>
                  </a:txBody>
                  <a:tcPr marL="9525" marR="9525" marT="9525" marB="0" anchor="ctr"/>
                </a:tc>
                <a:tc>
                  <a:txBody>
                    <a:bodyPr/>
                    <a:lstStyle/>
                    <a:p>
                      <a:pPr algn="l" fontAlgn="ctr"/>
                      <a:r>
                        <a:rPr lang="ja-JP" altLang="en-US" sz="1400" dirty="0" smtClean="0">
                          <a:effectLst/>
                          <a:latin typeface="Meiryo UI 本文"/>
                        </a:rPr>
                        <a:t>・対象は神戸中央市民で、それ以外の施設は有効率</a:t>
                      </a:r>
                      <a:r>
                        <a:rPr lang="en-US" altLang="ja-JP" sz="1400" dirty="0" smtClean="0">
                          <a:effectLst/>
                          <a:latin typeface="Meiryo UI 本文"/>
                        </a:rPr>
                        <a:t>100%</a:t>
                      </a:r>
                      <a:r>
                        <a:rPr lang="ja-JP" altLang="en-US" sz="1400" dirty="0" smtClean="0">
                          <a:effectLst/>
                          <a:latin typeface="Meiryo UI 本文"/>
                        </a:rPr>
                        <a:t>であった。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400931291"/>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65880611"/>
              </p:ext>
            </p:extLst>
          </p:nvPr>
        </p:nvGraphicFramePr>
        <p:xfrm>
          <a:off x="172187" y="5075715"/>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・テキスト項目は全般的に利用施設にバラつきがあるため、限定的な利用をせざるを得ない</a:t>
                      </a:r>
                      <a:r>
                        <a:rPr kumimoji="1" lang="ja-JP" altLang="en-US" sz="1400" dirty="0" smtClean="0">
                          <a:effectLst/>
                          <a:latin typeface="+mn-ea"/>
                          <a:ea typeface="+mn-ea"/>
                          <a:cs typeface="Times New Roman" panose="02020603050405020304" pitchFamily="18" charset="0"/>
                        </a:rPr>
                        <a:t>。</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・テキスト項目に対応するイベント発生日時も施設によっては未連携となっているため</a:t>
                      </a:r>
                      <a:r>
                        <a:rPr kumimoji="1" lang="ja-JP" altLang="en-US" sz="1400" dirty="0" smtClean="0">
                          <a:latin typeface="+mn-ea"/>
                          <a:ea typeface="+mn-ea"/>
                        </a:rPr>
                        <a:t>、限定的な利用をせざるを得ない</a:t>
                      </a:r>
                      <a:r>
                        <a:rPr kumimoji="1" lang="ja-JP" altLang="en-US" sz="1400" dirty="0" smtClean="0">
                          <a:effectLst/>
                          <a:latin typeface="+mn-ea"/>
                          <a:ea typeface="+mn-ea"/>
                          <a:cs typeface="Times New Roman" panose="02020603050405020304" pitchFamily="18" charset="0"/>
                        </a:rPr>
                        <a:t>。</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1458001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検歴情報（</a:t>
            </a:r>
            <a:r>
              <a:rPr lang="en-US" altLang="ja-JP" dirty="0" smtClean="0">
                <a:latin typeface="+mn-ea"/>
                <a:cs typeface="ＭＳ Ｐゴシック" panose="020B0600070205080204" pitchFamily="50" charset="-128"/>
              </a:rPr>
              <a:t>1/2</a:t>
            </a:r>
            <a:r>
              <a:rPr lang="ja-JP" altLang="en-US" dirty="0" smtClean="0">
                <a:latin typeface="+mn-ea"/>
                <a:cs typeface="ＭＳ Ｐゴシック" panose="020B0600070205080204" pitchFamily="50" charset="-128"/>
              </a:rPr>
              <a:t>）</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740634308"/>
              </p:ext>
            </p:extLst>
          </p:nvPr>
        </p:nvGraphicFramePr>
        <p:xfrm>
          <a:off x="153079" y="864554"/>
          <a:ext cx="11863108" cy="4172787"/>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検歴情報</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採取日時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・対象は聖マリアで課題として管理する。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81877622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セット名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セット名コード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セット名コード</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22</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・検体名と何れかを設定していると考えられるデータもあり、エラー施設が多くなっていると考えられる。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037369857"/>
                  </a:ext>
                </a:extLst>
              </a:tr>
              <a:tr h="256404">
                <a:tc vMerge="1">
                  <a:txBody>
                    <a:bodyPr/>
                    <a:lstStyle/>
                    <a:p>
                      <a:endParaRPr kumimoji="1" lang="ja-JP" altLang="en-US"/>
                    </a:p>
                  </a:txBody>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報告フリーコメント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31</a:t>
                      </a:r>
                    </a:p>
                  </a:txBody>
                  <a:tcPr marL="9525" marR="9525" marT="9525" marB="0" anchor="ctr"/>
                </a:tc>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721457577"/>
                  </a:ext>
                </a:extLst>
              </a:tr>
              <a:tr h="256404">
                <a:tc vMerge="1">
                  <a:txBody>
                    <a:bodyPr/>
                    <a:lstStyle/>
                    <a:p>
                      <a:endParaRPr kumimoji="1" lang="ja-JP" altLang="en-US"/>
                    </a:p>
                  </a:txBody>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報告</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コメント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報告コメントコード名</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報告コメントコード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475527601"/>
                  </a:ext>
                </a:extLst>
              </a:tr>
              <a:tr h="256404">
                <a:tc vMerge="1">
                  <a:txBody>
                    <a:bodyPr/>
                    <a:lstStyle/>
                    <a:p>
                      <a:endParaRPr kumimoji="1" lang="ja-JP" altLang="en-US"/>
                    </a:p>
                  </a:txBody>
                  <a:tcP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検体フリーコメント</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33</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519186281"/>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検査値（文字列）</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rowSpan="8">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・検査値、単位、異常値フラグは問題なく利活用できると判断する。</a:t>
                      </a:r>
                      <a:endParaRPr lang="en-US" altLang="ja-JP" sz="1400" dirty="0" smtClean="0">
                        <a:effectLst/>
                        <a:latin typeface="Meiryo UI 本文"/>
                      </a:endParaRPr>
                    </a:p>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　（定性検査に異常値はないため、全施設未連携で妥当）</a:t>
                      </a:r>
                      <a:endParaRPr lang="en-US" altLang="ja-JP" sz="1400" dirty="0" smtClean="0">
                        <a:effectLst/>
                        <a:latin typeface="Meiryo UI 本文"/>
                      </a:endParaRPr>
                    </a:p>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・上限、下限、基準値は未連携施設が多いため、利活用は限定的と判断する。</a:t>
                      </a:r>
                      <a:endParaRPr lang="en-US" altLang="ja-JP" sz="1400" dirty="0" smtClean="0">
                        <a:effectLst/>
                        <a:latin typeface="Meiryo UI 本文"/>
                      </a:endParaRPr>
                    </a:p>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77690495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検査値（文字列）</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_</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上限値</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下限値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基準値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異常値フラグ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80323500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CN" altLang="en-US" sz="1400" b="0" i="0" u="none" strike="noStrike" dirty="0">
                          <a:solidFill>
                            <a:srgbClr val="000000"/>
                          </a:solidFill>
                          <a:effectLst/>
                          <a:latin typeface="Meiryo UI" panose="020B0604030504040204" pitchFamily="50" charset="-128"/>
                          <a:ea typeface="Meiryo UI" panose="020B0604030504040204" pitchFamily="50" charset="-128"/>
                        </a:rPr>
                        <a:t>検査値（数値）</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79297484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検査値（文字列）</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_</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上限値</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下限値</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13</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83000511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検査値（数値）</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_</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基準値</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92442085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検査値（数値）</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_</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異常値フラグ</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01450414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単位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31489291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単位</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コード</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単位コード</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27</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73593172"/>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702279122"/>
              </p:ext>
            </p:extLst>
          </p:nvPr>
        </p:nvGraphicFramePr>
        <p:xfrm>
          <a:off x="172188" y="5178993"/>
          <a:ext cx="11844000" cy="103202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103202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・採取日時は準必須項目チェックで検知した通り、宮崎市郡と聖マリアを課題として管理する。</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・セット名は検体材料と何れかを適用するという連携方法を適用しているケースもみられ、この場合、チェック仕様上エラーとなってしまう制約がある。</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latin typeface="+mn-ea"/>
                          <a:ea typeface="+mn-ea"/>
                        </a:rPr>
                        <a:t>・テキスト項目は全般的に利用施設にバラつきがあるため、限定的な利用をせざるを得ない</a:t>
                      </a:r>
                      <a:r>
                        <a:rPr kumimoji="1" lang="ja-JP" altLang="en-US" sz="1400" dirty="0" smtClean="0">
                          <a:effectLst/>
                          <a:latin typeface="+mn-ea"/>
                          <a:ea typeface="+mn-ea"/>
                          <a:cs typeface="Times New Roman" panose="02020603050405020304" pitchFamily="18" charset="0"/>
                        </a:rPr>
                        <a:t>。</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700445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検歴情報（</a:t>
            </a:r>
            <a:r>
              <a:rPr lang="en-US" altLang="ja-JP" dirty="0" smtClean="0">
                <a:latin typeface="+mn-ea"/>
                <a:cs typeface="ＭＳ Ｐゴシック" panose="020B0600070205080204" pitchFamily="50" charset="-128"/>
              </a:rPr>
              <a:t>2/2</a:t>
            </a:r>
            <a:r>
              <a:rPr lang="ja-JP" altLang="en-US" dirty="0" smtClean="0">
                <a:latin typeface="+mn-ea"/>
                <a:cs typeface="ＭＳ Ｐゴシック" panose="020B0600070205080204" pitchFamily="50" charset="-128"/>
              </a:rPr>
              <a:t>）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バイタルサイン</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030089905"/>
              </p:ext>
            </p:extLst>
          </p:nvPr>
        </p:nvGraphicFramePr>
        <p:xfrm>
          <a:off x="153079" y="864554"/>
          <a:ext cx="11863108" cy="3693498"/>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検歴情報</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項目フリーコメント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20</a:t>
                      </a:r>
                    </a:p>
                  </a:txBody>
                  <a:tcPr marL="9525" marR="9525" marT="9525" marB="0" anchor="ctr"/>
                </a:tc>
                <a:tc rowSpan="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58345618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項目コメント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83651741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項目コメントコード名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21</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24636261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項目コメントコード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21</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19</a:t>
                      </a:r>
                    </a:p>
                  </a:txBody>
                  <a:tcPr marL="9525" marR="9525" marT="9525" marB="0" anchor="ctr"/>
                </a:tc>
                <a:tc vMerge="1">
                  <a:txBody>
                    <a:bodyPr/>
                    <a:lstStyle/>
                    <a:p>
                      <a:pPr algn="l" fontAlgn="ct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940799524"/>
                  </a:ext>
                </a:extLst>
              </a:tr>
              <a:tr h="256404">
                <a:tc rowSpan="8">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バイタルサイン</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診療科名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・診療科名のエラー対象は恵寿、聖マリア、宮崎市郡で病棟のエラー対象は恵寿、聖マリアであった。何れもデータ利活用上、大きな問題はない。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456791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病棟</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907797371"/>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計測</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手順</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計測器具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計測部位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計測時体位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計測方法コメント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・利活用の観点では特に用途が明確ではないため、大きな問題ではない。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0529516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記録コメント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37459195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文字列で表記されるバイタルサインの値</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15</a:t>
                      </a: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・数値で連携されていれば問題ないため、文字列のエラーに関しては特に問題ない。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90112969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数値で表記されるバイタルサインの値</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07824408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バイタルサインの単位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・項目名で基本的に判断できるため、大きな問題はない。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6014123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項目コメント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939861438"/>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295063282"/>
              </p:ext>
            </p:extLst>
          </p:nvPr>
        </p:nvGraphicFramePr>
        <p:xfrm>
          <a:off x="172187" y="4699704"/>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・検歴情報のテキスト項目は全般的に利用施設にバラつきがあるため、限定的な利用をせざるを得ない</a:t>
                      </a:r>
                      <a:r>
                        <a:rPr kumimoji="1" lang="ja-JP" altLang="en-US" sz="1400" dirty="0" smtClean="0">
                          <a:effectLst/>
                          <a:latin typeface="+mn-ea"/>
                          <a:ea typeface="+mn-ea"/>
                          <a:cs typeface="Times New Roman" panose="02020603050405020304" pitchFamily="18" charset="0"/>
                        </a:rPr>
                        <a:t>。</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・バイタルサインに関してはデータ利活用の観点では当チェックにおいては大きな問題がないと判断している。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1960906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体温表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生活習慣情報</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086676040"/>
              </p:ext>
            </p:extLst>
          </p:nvPr>
        </p:nvGraphicFramePr>
        <p:xfrm>
          <a:off x="153079" y="864554"/>
          <a:ext cx="11863108" cy="2710926"/>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7">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体温表</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診療</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科名</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診療科コード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病棟コード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20</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・何れもデータ利活用上、大きな問題はない。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456791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計測</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手順</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計測器具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計測部位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計測時体位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計測方法コメント</a:t>
                      </a: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・利活用の観点では特に用途が明確ではないため、大きな問題ではない。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0529516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記録コメント</a:t>
                      </a:r>
                    </a:p>
                  </a:txBody>
                  <a:tcPr marL="9525" marR="9525" marT="9525" marB="0" anchor="ctr"/>
                </a:tc>
                <a:tc>
                  <a:txBody>
                    <a:bodyPr/>
                    <a:lstStyle/>
                    <a:p>
                      <a:pPr algn="ctr" fontAlgn="ctr"/>
                      <a:r>
                        <a:rPr kumimoji="1" lang="en-US" altLang="ja-JP" sz="14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37459195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文字列で表記されるバイタルサインの値</a:t>
                      </a:r>
                    </a:p>
                  </a:txBody>
                  <a:tcPr marL="9525" marR="9525" marT="9525" marB="0" anchor="ctr"/>
                </a:tc>
                <a:tc>
                  <a:txBody>
                    <a:bodyPr/>
                    <a:lstStyle/>
                    <a:p>
                      <a:pPr algn="ctr" fontAlgn="ctr"/>
                      <a:r>
                        <a:rPr kumimoji="1" lang="en-US" altLang="ja-JP" sz="14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8</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・数値で連携されていれば問題ないため、文字列のエラーに関しては特に問題ない。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90112969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数値で表記されるバイタルサインの値</a:t>
                      </a:r>
                    </a:p>
                  </a:txBody>
                  <a:tcPr marL="9525" marR="9525" marT="9525" marB="0" anchor="ctr"/>
                </a:tc>
                <a:tc>
                  <a:txBody>
                    <a:bodyPr/>
                    <a:lstStyle/>
                    <a:p>
                      <a:pPr algn="ctr" fontAlgn="ctr"/>
                      <a:r>
                        <a:rPr kumimoji="1" lang="en-US" altLang="ja-JP" sz="14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07824408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バイタルサインの単位</a:t>
                      </a:r>
                    </a:p>
                  </a:txBody>
                  <a:tcPr marL="9525" marR="9525" marT="9525" marB="0" anchor="ctr"/>
                </a:tc>
                <a:tc>
                  <a:txBody>
                    <a:bodyPr/>
                    <a:lstStyle/>
                    <a:p>
                      <a:pPr algn="ctr" fontAlgn="ctr"/>
                      <a:r>
                        <a:rPr kumimoji="1" lang="en-US" altLang="ja-JP" sz="14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21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・項目名で基本的に判断できるため、大きな問題はない。</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60141235"/>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項目コメント</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7</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939861438"/>
                  </a:ext>
                </a:extLst>
              </a:tr>
              <a:tr h="256404">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生活習慣情報</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その他の生活習慣</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16</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・連携内容が不明確なこともあってか、連携対象施設が存在しなかった。　　　　　　　　　　　　　　　　　　　　　　　　　　　　　　　　　　　　　　　　　　　　　　　　　　　　　　　　　　　　　　　　　　　　　　　　　　　　　　　　　　　　　　　　　　　　　　　　　　　　　　　　　　　　　　　　　　　　　　　　　　　　　　　　　　　　　　　　　　　　　　　　　　　　　　　　　　　　　　　　　　　　　　　　　　　　　　　　　　　　　　　　　　　　　　　　　　　　　　　　　　　　　　　　　　　　　　　　　　　　　　　　　　　　　　　　　　　　　　　　　　　　　　　　　　　　　　　　　　　　　　</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08258600"/>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725167601"/>
              </p:ext>
            </p:extLst>
          </p:nvPr>
        </p:nvGraphicFramePr>
        <p:xfrm>
          <a:off x="172187" y="3717132"/>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・体温表</a:t>
                      </a:r>
                      <a:r>
                        <a:rPr kumimoji="1" lang="ja-JP" altLang="en-US" sz="1400" dirty="0" smtClean="0">
                          <a:effectLst/>
                          <a:latin typeface="+mn-ea"/>
                          <a:ea typeface="+mn-ea"/>
                          <a:cs typeface="Times New Roman" panose="02020603050405020304" pitchFamily="18" charset="0"/>
                        </a:rPr>
                        <a:t>に関してはデータ利活用の観点では当チェックにおいては大きな問題がないと判断している。</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・生活習慣情報に関しては、その他の生活習慣という不明確な内容のためか、連携対象施設が存在しなかった。</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15648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latin typeface="+mn-ea"/>
                <a:cs typeface="ＭＳ Ｐゴシック" panose="020B0600070205080204" pitchFamily="50" charset="-128"/>
              </a:rPr>
              <a:t>MML</a:t>
            </a:r>
            <a:r>
              <a:rPr lang="ja-JP" altLang="en-US" dirty="0" smtClean="0">
                <a:latin typeface="+mn-ea"/>
                <a:cs typeface="ＭＳ Ｐゴシック" panose="020B0600070205080204" pitchFamily="50" charset="-128"/>
              </a:rPr>
              <a:t>における主要項目の欠損等のチェック概要</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537154697"/>
              </p:ext>
            </p:extLst>
          </p:nvPr>
        </p:nvGraphicFramePr>
        <p:xfrm>
          <a:off x="532498" y="2066701"/>
          <a:ext cx="11557070" cy="2641977"/>
        </p:xfrm>
        <a:graphic>
          <a:graphicData uri="http://schemas.openxmlformats.org/drawingml/2006/table">
            <a:tbl>
              <a:tblPr firstCol="1">
                <a:tableStyleId>{21E4AEA4-8DFA-4A89-87EB-49C32662AFE0}</a:tableStyleId>
              </a:tblPr>
              <a:tblGrid>
                <a:gridCol w="2078826">
                  <a:extLst>
                    <a:ext uri="{9D8B030D-6E8A-4147-A177-3AD203B41FA5}">
                      <a16:colId xmlns:a16="http://schemas.microsoft.com/office/drawing/2014/main" val="1486892407"/>
                    </a:ext>
                  </a:extLst>
                </a:gridCol>
                <a:gridCol w="9478244">
                  <a:extLst>
                    <a:ext uri="{9D8B030D-6E8A-4147-A177-3AD203B41FA5}">
                      <a16:colId xmlns:a16="http://schemas.microsoft.com/office/drawing/2014/main" val="2007581745"/>
                    </a:ext>
                  </a:extLst>
                </a:gridCol>
              </a:tblGrid>
              <a:tr h="575859">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テーマ</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en-US" altLang="ja-JP" sz="1400" dirty="0" smtClean="0">
                          <a:latin typeface="+mn-ea"/>
                          <a:ea typeface="+mn-ea"/>
                        </a:rPr>
                        <a:t>MML</a:t>
                      </a:r>
                      <a:r>
                        <a:rPr kumimoji="1" lang="ja-JP" altLang="en-US" sz="1400" dirty="0" smtClean="0">
                          <a:latin typeface="+mn-ea"/>
                          <a:ea typeface="+mn-ea"/>
                        </a:rPr>
                        <a:t>における主要項目の欠損等のチェック機能の開発・検証</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575859">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課題詳細</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latin typeface="+mn-ea"/>
                          <a:ea typeface="+mn-ea"/>
                        </a:rPr>
                        <a:t>施設から連携される</a:t>
                      </a:r>
                      <a:r>
                        <a:rPr kumimoji="1" lang="en-US" altLang="ja-JP" sz="1400" dirty="0" smtClean="0">
                          <a:latin typeface="+mn-ea"/>
                          <a:ea typeface="+mn-ea"/>
                        </a:rPr>
                        <a:t>MML</a:t>
                      </a:r>
                      <a:r>
                        <a:rPr kumimoji="1" lang="ja-JP" altLang="en-US" sz="1400" dirty="0" smtClean="0">
                          <a:latin typeface="+mn-ea"/>
                          <a:ea typeface="+mn-ea"/>
                        </a:rPr>
                        <a:t>データについて、そもそも病院情報システムに格納されているデータがどの程度正確に連携されているかが把握できていない。</a:t>
                      </a:r>
                    </a:p>
                  </a:txBody>
                  <a:tcPr marL="17780" marR="17780" marT="0" marB="0" anchor="ctr"/>
                </a:tc>
                <a:extLst>
                  <a:ext uri="{0D108BD9-81ED-4DB2-BD59-A6C34878D82A}">
                    <a16:rowId xmlns:a16="http://schemas.microsoft.com/office/drawing/2014/main" val="217416368"/>
                  </a:ext>
                </a:extLst>
              </a:tr>
              <a:tr h="575859">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目的</a:t>
                      </a:r>
                      <a:endParaRPr lang="ja-JP" altLang="ja-JP" sz="1400" dirty="0" smtClean="0">
                        <a:effectLst/>
                      </a:endParaRPr>
                    </a:p>
                  </a:txBody>
                  <a:tcPr marL="17780" marR="17780" marT="0" marB="0" anchor="ctr"/>
                </a:tc>
                <a:tc>
                  <a:txBody>
                    <a:bodyPr/>
                    <a:lstStyle/>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400" dirty="0" smtClean="0">
                          <a:effectLst/>
                        </a:rPr>
                        <a:t>取込状況・構造差異の把握から期待値を設定し、全施設を対象として、想定したレベルのデータ粒度で格納されているかを検証し、データの正確性の程度を把握できている状態を目指す。</a:t>
                      </a:r>
                      <a:endParaRPr lang="en-US" altLang="ja-JP" sz="1400" dirty="0" smtClean="0">
                        <a:effectLst/>
                      </a:endParaRPr>
                    </a:p>
                  </a:txBody>
                  <a:tcPr marL="17780" marR="17780" marT="0" marB="0" anchor="ctr"/>
                </a:tc>
                <a:extLst>
                  <a:ext uri="{0D108BD9-81ED-4DB2-BD59-A6C34878D82A}">
                    <a16:rowId xmlns:a16="http://schemas.microsoft.com/office/drawing/2014/main" val="1108417457"/>
                  </a:ext>
                </a:extLst>
              </a:tr>
              <a:tr h="577027">
                <a:tc>
                  <a:txBody>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実施予定内容</a:t>
                      </a:r>
                      <a:endParaRPr lang="ja-JP" altLang="ja-JP" sz="1400" dirty="0" smtClean="0">
                        <a:effectLst/>
                      </a:endParaRPr>
                    </a:p>
                  </a:txBody>
                  <a:tcPr marL="17780" marR="17780" marT="0" marB="0" anchor="ctr"/>
                </a:tc>
                <a:tc>
                  <a:txBody>
                    <a:bodyPr/>
                    <a:lstStyle/>
                    <a:p>
                      <a:pPr marL="89535" marR="109220" indent="0" algn="just">
                        <a:lnSpc>
                          <a:spcPts val="1800"/>
                        </a:lnSpc>
                        <a:spcAft>
                          <a:spcPts val="0"/>
                        </a:spcAft>
                        <a:buFont typeface="Wingdings" panose="05000000000000000000" pitchFamily="2" charset="2"/>
                        <a:buNone/>
                      </a:pPr>
                      <a:r>
                        <a:rPr lang="ja-JP" altLang="en-US" sz="1400" dirty="0" smtClean="0">
                          <a:effectLst/>
                        </a:rPr>
                        <a:t>・対象項目の選定、設計・実装。</a:t>
                      </a:r>
                      <a:endParaRPr lang="en-US" altLang="ja-JP" sz="1400" dirty="0" smtClean="0">
                        <a:effectLst/>
                      </a:endParaRPr>
                    </a:p>
                    <a:p>
                      <a:pPr marL="89535" marR="109220" indent="0" algn="just">
                        <a:lnSpc>
                          <a:spcPts val="1800"/>
                        </a:lnSpc>
                        <a:spcAft>
                          <a:spcPts val="0"/>
                        </a:spcAft>
                        <a:buFont typeface="Wingdings" panose="05000000000000000000" pitchFamily="2" charset="2"/>
                        <a:buNone/>
                      </a:pPr>
                      <a:r>
                        <a:rPr lang="ja-JP" altLang="en-US" sz="1400" dirty="0" smtClean="0">
                          <a:effectLst/>
                          <a:latin typeface="+mn-lt"/>
                          <a:ea typeface="+mn-ea"/>
                          <a:cs typeface="+mn-cs"/>
                        </a:rPr>
                        <a:t>・チェック仕様、</a:t>
                      </a:r>
                      <a:r>
                        <a:rPr lang="ja-JP" altLang="en-US" sz="1400" dirty="0" smtClean="0">
                          <a:effectLst/>
                          <a:latin typeface="+mn-ea"/>
                          <a:ea typeface="+mn-ea"/>
                          <a:cs typeface="Times New Roman" panose="02020603050405020304" pitchFamily="18" charset="0"/>
                        </a:rPr>
                        <a:t>検証計画の検討。</a:t>
                      </a:r>
                      <a:endParaRPr lang="en-US" altLang="ja-JP" sz="1400" dirty="0" smtClean="0">
                        <a:effectLst/>
                        <a:latin typeface="+mn-lt"/>
                        <a:ea typeface="+mn-ea"/>
                        <a:cs typeface="Times New Roman" panose="02020603050405020304" pitchFamily="18" charset="0"/>
                      </a:endParaRPr>
                    </a:p>
                    <a:p>
                      <a:pPr marL="89535" marR="109220" indent="0" algn="just">
                        <a:lnSpc>
                          <a:spcPts val="1800"/>
                        </a:lnSpc>
                        <a:spcAft>
                          <a:spcPts val="0"/>
                        </a:spcAft>
                        <a:buFont typeface="Wingdings" panose="05000000000000000000" pitchFamily="2" charset="2"/>
                        <a:buNone/>
                      </a:pPr>
                      <a:r>
                        <a:rPr lang="ja-JP" altLang="en-US" sz="1400" dirty="0" smtClean="0">
                          <a:effectLst/>
                          <a:latin typeface="+mn-lt"/>
                          <a:ea typeface="+mn-ea"/>
                          <a:cs typeface="+mn-cs"/>
                        </a:rPr>
                        <a:t>・結果分析・チェック仕様の更改を複数回</a:t>
                      </a:r>
                      <a:r>
                        <a:rPr lang="ja-JP" altLang="en-US" sz="1400" dirty="0" smtClean="0">
                          <a:effectLst/>
                          <a:latin typeface="+mn-ea"/>
                          <a:ea typeface="+mn-ea"/>
                          <a:cs typeface="Times New Roman" panose="02020603050405020304" pitchFamily="18" charset="0"/>
                        </a:rPr>
                        <a:t>実施し、想定値の精度を高める。</a:t>
                      </a:r>
                      <a:endParaRPr lang="en-US" altLang="ja-JP" sz="1400" dirty="0" smtClean="0">
                        <a:effectLst/>
                        <a:latin typeface="+mn-lt"/>
                        <a:ea typeface="+mn-ea"/>
                        <a:cs typeface="Times New Roman" panose="02020603050405020304" pitchFamily="18" charset="0"/>
                      </a:endParaRPr>
                    </a:p>
                    <a:p>
                      <a:pPr marL="89535" marR="109220" indent="0" algn="just">
                        <a:lnSpc>
                          <a:spcPts val="1800"/>
                        </a:lnSpc>
                        <a:spcAft>
                          <a:spcPts val="0"/>
                        </a:spcAft>
                        <a:buFontTx/>
                        <a:buNone/>
                      </a:pPr>
                      <a:r>
                        <a:rPr lang="ja-JP" altLang="en-US" sz="1400" dirty="0" smtClean="0">
                          <a:effectLst/>
                          <a:latin typeface="+mn-ea"/>
                          <a:ea typeface="+mn-ea"/>
                          <a:cs typeface="Times New Roman" panose="02020603050405020304" pitchFamily="18" charset="0"/>
                        </a:rPr>
                        <a:t>・運用固定化（新規施設への適用、定期運用）。</a:t>
                      </a:r>
                      <a:endParaRPr lang="en-US" altLang="ja-JP" sz="1400" dirty="0" smtClean="0">
                        <a:effectLst/>
                        <a:latin typeface="+mn-lt"/>
                        <a:ea typeface="+mn-ea"/>
                        <a:cs typeface="Times New Roman" panose="02020603050405020304" pitchFamily="18" charset="0"/>
                      </a:endParaRPr>
                    </a:p>
                  </a:txBody>
                  <a:tcPr marL="17780" marR="17780" marT="0" marB="0" anchor="ctr"/>
                </a:tc>
                <a:extLst>
                  <a:ext uri="{0D108BD9-81ED-4DB2-BD59-A6C34878D82A}">
                    <a16:rowId xmlns:a16="http://schemas.microsoft.com/office/drawing/2014/main" val="3045385015"/>
                  </a:ext>
                </a:extLst>
              </a:tr>
            </a:tbl>
          </a:graphicData>
        </a:graphic>
      </p:graphicFrame>
      <p:sp>
        <p:nvSpPr>
          <p:cNvPr id="5" name="フローチャート: 端子 4"/>
          <p:cNvSpPr/>
          <p:nvPr/>
        </p:nvSpPr>
        <p:spPr>
          <a:xfrm>
            <a:off x="7134459" y="2175674"/>
            <a:ext cx="2006743" cy="340589"/>
          </a:xfrm>
          <a:prstGeom prst="flowChartTerminator">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srgbClr val="404040"/>
                </a:solidFill>
                <a:effectLst/>
                <a:uLnTx/>
                <a:uFillTx/>
                <a:latin typeface="Meiryo UI" panose="020B0604030504040204" pitchFamily="50" charset="-128"/>
                <a:ea typeface="Meiryo UI" panose="020B0604030504040204" pitchFamily="50" charset="-128"/>
                <a:cs typeface="+mn-cs"/>
              </a:rPr>
              <a:t>バリデーションスタディ</a:t>
            </a:r>
          </a:p>
        </p:txBody>
      </p:sp>
      <p:sp>
        <p:nvSpPr>
          <p:cNvPr id="8" name="正方形/長方形 7"/>
          <p:cNvSpPr/>
          <p:nvPr/>
        </p:nvSpPr>
        <p:spPr>
          <a:xfrm>
            <a:off x="165528" y="793626"/>
            <a:ext cx="11850659" cy="861774"/>
          </a:xfrm>
          <a:prstGeom prst="rect">
            <a:avLst/>
          </a:prstGeom>
        </p:spPr>
        <p:txBody>
          <a:bodyPr wrap="square">
            <a:spAutoFit/>
          </a:bodyPr>
          <a:lstStyle/>
          <a:p>
            <a:r>
              <a:rPr lang="en-US" altLang="ja-JP" sz="2000" dirty="0" smtClean="0">
                <a:latin typeface="+mn-ea"/>
              </a:rPr>
              <a:t>MML</a:t>
            </a:r>
            <a:r>
              <a:rPr lang="ja-JP" altLang="en-US" sz="2000" dirty="0" smtClean="0">
                <a:latin typeface="+mn-ea"/>
              </a:rPr>
              <a:t>における主要項目の欠損等のチェックに関する概要は以下の通り。</a:t>
            </a:r>
          </a:p>
          <a:p>
            <a:pPr marL="90170" marR="109220" indent="-635" algn="just">
              <a:lnSpc>
                <a:spcPts val="1800"/>
              </a:lnSpc>
            </a:pPr>
            <a:endParaRPr lang="en-US" altLang="ja-JP" sz="2000" dirty="0" smtClean="0">
              <a:latin typeface="+mn-ea"/>
            </a:endParaRPr>
          </a:p>
          <a:p>
            <a:pPr marL="90170" marR="109220" indent="-635" algn="just">
              <a:lnSpc>
                <a:spcPts val="1800"/>
              </a:lnSpc>
              <a:spcAft>
                <a:spcPts val="0"/>
              </a:spcAft>
            </a:pPr>
            <a:endParaRPr lang="en-US" altLang="ja-JP" sz="2000" dirty="0" smtClean="0"/>
          </a:p>
        </p:txBody>
      </p:sp>
    </p:spTree>
    <p:extLst>
      <p:ext uri="{BB962C8B-B14F-4D97-AF65-F5344CB8AC3E}">
        <p14:creationId xmlns:p14="http://schemas.microsoft.com/office/powerpoint/2010/main" val="297322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処方箋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注射記録</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874842593"/>
              </p:ext>
            </p:extLst>
          </p:nvPr>
        </p:nvGraphicFramePr>
        <p:xfrm>
          <a:off x="153079" y="864554"/>
          <a:ext cx="11863108" cy="4915284"/>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0">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処方箋</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17</a:t>
                      </a:r>
                    </a:p>
                  </a:txBody>
                  <a:tcPr marL="9525" marR="9525" marT="9525" marB="0" anchor="ctr"/>
                </a:tc>
                <a:tc rowSpan="10">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・回数に関する項目が複数カラム存在することもあってか、チェックエラーが発生していると判断している。コメントに関しても「コメント」「用法指示」「追加指示，コメント」が同様と判断している。</a:t>
                      </a:r>
                      <a:endParaRPr lang="en-US" altLang="ja-JP" sz="1400" dirty="0" smtClean="0">
                        <a:effectLst/>
                        <a:latin typeface="Meiryo UI 本文"/>
                      </a:endParaRPr>
                    </a:p>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・投与経路については、コード化されていないこともあってか、全施設連携対象となっていなかった。　　　　　　　　　　　　　　　　　　　　　　　　　　　　　　　　　　　　　　　　　　　　　　　　　　　　　　　　　　　　　　　　　　　　　　　　　　　　　　　　　　　　　　　　　　　　　　　　　　　　　　　　　　　　　　　　　　　　　　　　　　　　　　　　　　　　　　　　　　　　　　　　　　　　　　　　　　　　　　　　　　　　　　　　　　　　　　　　　　　　　　　　　　　　　　　　　　　　　　　　　　　　　　　　　　　　　　　　　　　　　　　　　　　　　　　　　　　　　　　　　　　　　　　　　　　　　　　　　　　　　　</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0825860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一日の内服回数</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2174515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服薬期間（日数）</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2370704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用法指示</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11126746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頓用指示</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52612867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総投与回数</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24</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64867059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投与経路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65206510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剤形</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13</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650858361"/>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追加指示，コメント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7363768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薬剤コード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66913812"/>
                  </a:ext>
                </a:extLst>
              </a:tr>
              <a:tr h="256404">
                <a:tc rowSpan="8">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注射記録</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33</a:t>
                      </a:r>
                    </a:p>
                  </a:txBody>
                  <a:tcPr marL="9525" marR="9525" marT="9525" marB="0" anchor="ctr"/>
                </a:tc>
                <a:tc rowSpan="8">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・投与開始日時はデータ利活用上は必須となるため、課題として管理する。</a:t>
                      </a:r>
                      <a:endParaRPr lang="en-US" altLang="ja-JP" sz="1400" dirty="0" smtClean="0">
                        <a:effectLst/>
                        <a:latin typeface="Meiryo UI 本文"/>
                      </a:endParaRPr>
                    </a:p>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・コメントに関する項目が複数カラム存在することもあってか、チェックエラーが発生していると判断している。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931946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投与開始日時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12</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79093643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投与終了日時</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25</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16091154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用法指示</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52860658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投与経路</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14</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98586229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投与部位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31</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608988812"/>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追加指示，コメント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23</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64480794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薬剤コード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34</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3824894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886877816"/>
              </p:ext>
            </p:extLst>
          </p:nvPr>
        </p:nvGraphicFramePr>
        <p:xfrm>
          <a:off x="172187" y="5921490"/>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・類似の項目のうち何れかを連携しているような施設もみられ、チェックエラーとなったと判断している。</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・注射記録の投与開始日時のエラーに関しては課題として管理する。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2033475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処方箋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注射記録</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15437372"/>
              </p:ext>
            </p:extLst>
          </p:nvPr>
        </p:nvGraphicFramePr>
        <p:xfrm>
          <a:off x="153079" y="864554"/>
          <a:ext cx="11863108" cy="3300297"/>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手術</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手術の種類</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コード</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手術開始時刻 </a:t>
                      </a:r>
                      <a:r>
                        <a:rPr lang="en-US" altLang="zh-TW"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手術</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時間　</a:t>
                      </a:r>
                      <a:r>
                        <a:rPr lang="en-US" altLang="zh-TW"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麻酔時間</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・手術の基本情報に関してエラーとなった施設はなかった。　　　　　　　　　　　　　　　　　　　　　　　　　　　　　　　　　　　　　　　　　　　　　　　　　　　　　　　　　　　　　　　　　　　　　　　　　　　　　　　　　　　　　　　　　　　　　　　　　　　　　　　　　　　　　　　　　　　　　　　　　　　　　　　　　　　　　　　　　　　　　　　　　　　　　　　　　　　　　　　　　　　　　　　　　　　　　　　　　　　　　　　　　　　　　　　　　　　　　　　　　　　　　　　　　　　　　　　　　　　　　　　　　　　　　　　　　　　　　　　　　　　　　　　　　　　　　　　　　　　　　　</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0825860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手術記録の自由文章表現</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rowSpan="2">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・未連携施設が多いため、利活用は限定的と判断する。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4496865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手術に関する追加事項</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1808077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診療科</a:t>
                      </a:r>
                      <a:r>
                        <a:rPr lang="en-US" sz="1400" b="0" i="0" u="none" strike="noStrike" dirty="0" smtClean="0">
                          <a:solidFill>
                            <a:srgbClr val="000000"/>
                          </a:solidFill>
                          <a:effectLst/>
                          <a:latin typeface="Meiryo UI" panose="020B0604030504040204" pitchFamily="50" charset="-128"/>
                          <a:ea typeface="Meiryo UI" panose="020B0604030504040204" pitchFamily="50" charset="-128"/>
                        </a:rPr>
                        <a:t>ID</a:t>
                      </a:r>
                      <a:r>
                        <a:rPr lang="ja-JP" altLang="en-US"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baseline="0"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診療科</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ID_</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種類コード</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24432621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疾患開始</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日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疾患終了日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転帰</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6</a:t>
                      </a:r>
                    </a:p>
                  </a:txBody>
                  <a:tcPr marL="9525" marR="9525" marT="9525" marB="0" anchor="ctr"/>
                </a:tc>
                <a:tc rowSpan="3">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・手術上での疾患情報は疾患開始日の未入力施設が多いため、利活用困難と判断する。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6745810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疾患の初診日</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12112584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疾患</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_</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コード値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疾患</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_</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コード体系名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39227032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手術法コード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2</a:t>
                      </a:r>
                    </a:p>
                  </a:txBody>
                  <a:tcPr marL="9525" marR="9525" marT="9525" marB="0" anchor="ctr"/>
                </a:tc>
                <a:tc rowSpan="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・利用すべき共通のコードが示されていないこともあってか、未連携となっている施設が存在した。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981949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手術法コード体系名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11</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103033447"/>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麻酔法名コード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47064772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麻酔法名コード体系名</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834201499"/>
                  </a:ext>
                </a:extLst>
              </a:tr>
            </a:tbl>
          </a:graphicData>
        </a:graphic>
      </p:graphicFrame>
      <p:graphicFrame>
        <p:nvGraphicFramePr>
          <p:cNvPr id="9" name="表 8"/>
          <p:cNvGraphicFramePr>
            <a:graphicFrameLocks noGrp="1"/>
          </p:cNvGraphicFramePr>
          <p:nvPr>
            <p:extLst/>
          </p:nvPr>
        </p:nvGraphicFramePr>
        <p:xfrm>
          <a:off x="172187" y="5921490"/>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・類似の項目のうち何れかを連携しているような施設もみられ、チェックエラーとなったと判断している。</a:t>
                      </a:r>
                      <a:endParaRPr kumimoji="1" lang="en-US" altLang="ja-JP" sz="1400" dirty="0" smtClean="0">
                        <a:effectLst/>
                        <a:latin typeface="+mn-ea"/>
                        <a:ea typeface="+mn-ea"/>
                        <a:cs typeface="Times New Roman" panose="02020603050405020304" pitchFamily="18" charset="0"/>
                      </a:endParaRPr>
                    </a:p>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・注射記録の投与開始日時のエラーに関しては課題として管理する。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1448953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eiryo UI 本文"/>
              </a:rPr>
              <a:t>データ存在チェック</a:t>
            </a:r>
            <a:r>
              <a:rPr lang="ja-JP" altLang="en-US" dirty="0" smtClean="0">
                <a:latin typeface="+mn-ea"/>
                <a:cs typeface="ＭＳ Ｐゴシック" panose="020B0600070205080204" pitchFamily="50" charset="-128"/>
              </a:rPr>
              <a:t>結果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処方箋 </a:t>
            </a:r>
            <a:r>
              <a:rPr lang="en-US" altLang="ja-JP" dirty="0" smtClean="0">
                <a:latin typeface="+mn-ea"/>
                <a:cs typeface="ＭＳ Ｐゴシック" panose="020B0600070205080204" pitchFamily="50" charset="-128"/>
              </a:rPr>
              <a:t>/ </a:t>
            </a:r>
            <a:r>
              <a:rPr lang="ja-JP" altLang="en-US" dirty="0" smtClean="0">
                <a:latin typeface="+mn-ea"/>
                <a:cs typeface="ＭＳ Ｐゴシック" panose="020B0600070205080204" pitchFamily="50" charset="-128"/>
              </a:rPr>
              <a:t>注射記録</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195009136"/>
              </p:ext>
            </p:extLst>
          </p:nvPr>
        </p:nvGraphicFramePr>
        <p:xfrm>
          <a:off x="153079" y="864554"/>
          <a:ext cx="11863108" cy="3480138"/>
        </p:xfrm>
        <a:graphic>
          <a:graphicData uri="http://schemas.openxmlformats.org/drawingml/2006/table">
            <a:tbl>
              <a:tblPr firstRow="1">
                <a:tableStyleId>{21E4AEA4-8DFA-4A89-87EB-49C32662AFE0}</a:tableStyleId>
              </a:tblPr>
              <a:tblGrid>
                <a:gridCol w="1338321">
                  <a:extLst>
                    <a:ext uri="{9D8B030D-6E8A-4147-A177-3AD203B41FA5}">
                      <a16:colId xmlns:a16="http://schemas.microsoft.com/office/drawing/2014/main" val="385509997"/>
                    </a:ext>
                  </a:extLst>
                </a:gridCol>
                <a:gridCol w="2933951">
                  <a:extLst>
                    <a:ext uri="{9D8B030D-6E8A-4147-A177-3AD203B41FA5}">
                      <a16:colId xmlns:a16="http://schemas.microsoft.com/office/drawing/2014/main" val="1486892407"/>
                    </a:ext>
                  </a:extLst>
                </a:gridCol>
                <a:gridCol w="1388853">
                  <a:extLst>
                    <a:ext uri="{9D8B030D-6E8A-4147-A177-3AD203B41FA5}">
                      <a16:colId xmlns:a16="http://schemas.microsoft.com/office/drawing/2014/main" val="2007581745"/>
                    </a:ext>
                  </a:extLst>
                </a:gridCol>
                <a:gridCol w="1492370">
                  <a:extLst>
                    <a:ext uri="{9D8B030D-6E8A-4147-A177-3AD203B41FA5}">
                      <a16:colId xmlns:a16="http://schemas.microsoft.com/office/drawing/2014/main" val="647996685"/>
                    </a:ext>
                  </a:extLst>
                </a:gridCol>
                <a:gridCol w="4709613">
                  <a:extLst>
                    <a:ext uri="{9D8B030D-6E8A-4147-A177-3AD203B41FA5}">
                      <a16:colId xmlns:a16="http://schemas.microsoft.com/office/drawing/2014/main" val="2826067734"/>
                    </a:ext>
                  </a:extLst>
                </a:gridCol>
              </a:tblGrid>
              <a:tr h="300012">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モジュール名</a:t>
                      </a:r>
                      <a:endParaRPr lang="ja-JP" altLang="ja-JP" sz="1400" dirty="0" smtClean="0">
                        <a:effectLst/>
                        <a:latin typeface="Meiryo UI 本文"/>
                      </a:endParaRPr>
                    </a:p>
                  </a:txBody>
                  <a:tcPr marL="17780" marR="17780" marT="0" marB="0" anchor="ctr"/>
                </a:tc>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項目名</a:t>
                      </a:r>
                      <a:endParaRPr lang="ja-JP" altLang="ja-JP" sz="1400" dirty="0" smtClean="0">
                        <a:effectLst/>
                        <a:latin typeface="Meiryo UI 本文"/>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利用施設数</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エラー施設数</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評価結果</a:t>
                      </a:r>
                      <a:endParaRPr lang="ja-JP" altLang="ja-JP" sz="1400" dirty="0" smtClean="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256404">
                <a:tc rowSpan="1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報告書情報</a:t>
                      </a: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dirty="0">
                          <a:solidFill>
                            <a:srgbClr val="000000"/>
                          </a:solidFill>
                          <a:effectLst/>
                          <a:latin typeface="Meiryo UI" panose="020B0604030504040204" pitchFamily="50" charset="-128"/>
                          <a:ea typeface="Meiryo UI" panose="020B0604030504040204" pitchFamily="50" charset="-128"/>
                        </a:rPr>
                        <a:t>報告書詳細</a:t>
                      </a:r>
                      <a:r>
                        <a:rPr lang="zh-TW" altLang="en-US" sz="1400" b="0" i="0" u="none" strike="noStrike" dirty="0" smtClean="0">
                          <a:solidFill>
                            <a:srgbClr val="000000"/>
                          </a:solidFill>
                          <a:effectLst/>
                          <a:latin typeface="Meiryo UI" panose="020B0604030504040204" pitchFamily="50" charset="-128"/>
                          <a:ea typeface="Meiryo UI" panose="020B0604030504040204" pitchFamily="50" charset="-128"/>
                        </a:rPr>
                        <a:t>種別 </a:t>
                      </a:r>
                      <a:r>
                        <a:rPr lang="en-US" altLang="zh-TW"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報告書詳細種別コード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報告書詳細種別コード</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・報告書の詳細な分類を行っている施設は存在しなかった。　　　　　　　　　　　　　　　　　　　　　　　　　　　　　　　　　　　　　　　　　　　　　　　　　　　　　　　　　　　　　　　　　　　　　　　　　　　　　　　　　　　　　　　　　　　　　　　　　　　　　　　　　　　　　　　　　　　　　　　　　　　　　　　　　　　　　　　　　　　　　　　　　　　　　　　　　　　　　　　　　　　　　　　　　　　　　　　　　　　　　　　　　　　　　　　　　　　　　　　　　　　　　　　　　　　　　　　　　　　　　　　　　　　　　　　　　　　　　　　　　　　　　　　　　　　　　　　　　　　　　</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008258600"/>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臓器</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・全施設で連携されていないため、利活用不可である。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282477412"/>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依頼</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施設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依頼施設コード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依頼診療科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依頼診療科コード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9525" marT="9525" marB="0" anchor="ctr"/>
                </a:tc>
                <a:tc rowSpan="4">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・病棟レベルの記載を行っている施設は存在しなかった。</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938592881"/>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依頼</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病棟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依頼病棟コード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421307818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実施</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診療科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実施診療科コード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3</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905453992"/>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実施</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病棟 </a:t>
                      </a:r>
                      <a:r>
                        <a:rPr lang="en-US" altLang="ja-JP" sz="1400" b="0" i="0" u="none" strike="noStrike" dirty="0" smtClean="0">
                          <a:solidFill>
                            <a:srgbClr val="000000"/>
                          </a:solidFill>
                          <a:effectLst/>
                          <a:latin typeface="Meiryo UI" panose="020B0604030504040204" pitchFamily="50" charset="-128"/>
                          <a:ea typeface="Meiryo UI" panose="020B0604030504040204" pitchFamily="50" charset="-128"/>
                        </a:rPr>
                        <a:t>/ </a:t>
                      </a: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実施病棟コード</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893266399"/>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主訴</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rowSpan="5">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r>
                        <a:rPr lang="ja-JP" altLang="en-US" sz="1400" dirty="0" smtClean="0">
                          <a:effectLst/>
                          <a:latin typeface="Meiryo UI 本文"/>
                        </a:rPr>
                        <a:t>・テキストについては大半の施設が検査所見記載の欄に記載を集約している</a:t>
                      </a: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289298614"/>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smtClean="0">
                          <a:solidFill>
                            <a:srgbClr val="000000"/>
                          </a:solidFill>
                          <a:effectLst/>
                          <a:latin typeface="Meiryo UI" panose="020B0604030504040204" pitchFamily="50" charset="-128"/>
                          <a:ea typeface="Meiryo UI" panose="020B0604030504040204" pitchFamily="50" charset="-128"/>
                        </a:rPr>
                        <a:t>検査目的</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1272780186"/>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検査診断</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970998083"/>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zh-TW" altLang="en-US" sz="1400" b="0" i="0" u="none" strike="noStrike">
                          <a:solidFill>
                            <a:srgbClr val="000000"/>
                          </a:solidFill>
                          <a:effectLst/>
                          <a:latin typeface="Meiryo UI" panose="020B0604030504040204" pitchFamily="50" charset="-128"/>
                          <a:ea typeface="Meiryo UI" panose="020B0604030504040204" pitchFamily="50" charset="-128"/>
                        </a:rPr>
                        <a:t>検査所見記載</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204062758"/>
                  </a:ext>
                </a:extLst>
              </a:tr>
              <a:tr h="256404">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b="0" i="0" u="none" strike="noStrike" dirty="0" smtClean="0">
                        <a:solidFill>
                          <a:srgbClr val="000000"/>
                        </a:solidFill>
                        <a:effectLst/>
                        <a:latin typeface="Meiryo UI 本文"/>
                        <a:ea typeface="游ゴシック" panose="020B0400000000000000" pitchFamily="50" charset="-128"/>
                      </a:endParaRPr>
                    </a:p>
                  </a:txBody>
                  <a:tcPr marL="9525" marR="9525" marT="9525" marB="0" anchor="ctr"/>
                </a:tc>
                <a:tc>
                  <a:txBody>
                    <a:bodyPr/>
                    <a:lstStyle/>
                    <a:p>
                      <a:pPr algn="l"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検査フリーコメント</a:t>
                      </a:r>
                    </a:p>
                  </a:txBody>
                  <a:tcPr marL="9525" marR="9525" marT="9525" marB="0" anchor="ct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10</a:t>
                      </a:r>
                    </a:p>
                  </a:txBody>
                  <a:tcPr marL="9525" marR="9525" marT="9525" marB="0" anchor="ct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8</a:t>
                      </a:r>
                    </a:p>
                  </a:txBody>
                  <a:tcPr marL="9525" marR="9525" marT="9525" marB="0" anchor="ctr"/>
                </a:tc>
                <a:tc vMerge="1">
                  <a:txBody>
                    <a:bodyPr/>
                    <a:lstStyle/>
                    <a:p>
                      <a:pPr marL="0" marR="0" lvl="0" indent="0" algn="l" defTabSz="609555" rtl="0" eaLnBrk="1" fontAlgn="ctr" latinLnBrk="0" hangingPunct="1">
                        <a:lnSpc>
                          <a:spcPct val="100000"/>
                        </a:lnSpc>
                        <a:spcBef>
                          <a:spcPts val="0"/>
                        </a:spcBef>
                        <a:spcAft>
                          <a:spcPts val="0"/>
                        </a:spcAft>
                        <a:buClrTx/>
                        <a:buSzTx/>
                        <a:buFontTx/>
                        <a:buNone/>
                        <a:tabLst/>
                        <a:defRPr/>
                      </a:pPr>
                      <a:endParaRPr lang="en-US" altLang="ja-JP" sz="1400" dirty="0" smtClean="0">
                        <a:effectLst/>
                        <a:latin typeface="Meiryo UI 本文"/>
                      </a:endParaRPr>
                    </a:p>
                  </a:txBody>
                  <a:tcPr marL="9525" marR="9525" marT="9525" marB="0" anchor="ctr"/>
                </a:tc>
                <a:extLst>
                  <a:ext uri="{0D108BD9-81ED-4DB2-BD59-A6C34878D82A}">
                    <a16:rowId xmlns:a16="http://schemas.microsoft.com/office/drawing/2014/main" val="3566122362"/>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144095624"/>
              </p:ext>
            </p:extLst>
          </p:nvPr>
        </p:nvGraphicFramePr>
        <p:xfrm>
          <a:off x="172187" y="4486344"/>
          <a:ext cx="11844000" cy="780016"/>
        </p:xfrm>
        <a:graphic>
          <a:graphicData uri="http://schemas.openxmlformats.org/drawingml/2006/table">
            <a:tbl>
              <a:tblPr firstCol="1">
                <a:tableStyleId>{21E4AEA4-8DFA-4A89-87EB-49C32662AFE0}</a:tableStyleId>
              </a:tblPr>
              <a:tblGrid>
                <a:gridCol w="663759">
                  <a:extLst>
                    <a:ext uri="{9D8B030D-6E8A-4147-A177-3AD203B41FA5}">
                      <a16:colId xmlns:a16="http://schemas.microsoft.com/office/drawing/2014/main" val="1486892407"/>
                    </a:ext>
                  </a:extLst>
                </a:gridCol>
                <a:gridCol w="11180241">
                  <a:extLst>
                    <a:ext uri="{9D8B030D-6E8A-4147-A177-3AD203B41FA5}">
                      <a16:colId xmlns:a16="http://schemas.microsoft.com/office/drawing/2014/main" val="2007581745"/>
                    </a:ext>
                  </a:extLst>
                </a:gridCol>
              </a:tblGrid>
              <a:tr h="780016">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rPr>
                        <a:t>総評</a:t>
                      </a:r>
                      <a:endParaRPr lang="ja-JP" altLang="ja-JP" sz="14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400" dirty="0" smtClean="0">
                          <a:effectLst/>
                          <a:latin typeface="+mn-ea"/>
                          <a:ea typeface="+mn-ea"/>
                          <a:cs typeface="Times New Roman" panose="02020603050405020304" pitchFamily="18" charset="0"/>
                        </a:rPr>
                        <a:t>・未連携の項目が多く、利活用の際は連携されている項目を事前に特定した上で利用する必要がある。</a:t>
                      </a:r>
                      <a:endParaRPr lang="ja-JP" alt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bl>
          </a:graphicData>
        </a:graphic>
      </p:graphicFrame>
    </p:spTree>
    <p:extLst>
      <p:ext uri="{BB962C8B-B14F-4D97-AF65-F5344CB8AC3E}">
        <p14:creationId xmlns:p14="http://schemas.microsoft.com/office/powerpoint/2010/main" val="3381020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295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MML</a:t>
            </a:r>
            <a:r>
              <a:rPr lang="ja-JP" altLang="en-US" dirty="0"/>
              <a:t>における主要項目の欠損等のチェック検証プロセス</a:t>
            </a:r>
            <a:endParaRPr kumimoji="1" lang="ja-JP" altLang="en-US" dirty="0"/>
          </a:p>
        </p:txBody>
      </p:sp>
      <p:sp>
        <p:nvSpPr>
          <p:cNvPr id="38" name="正方形/長方形 37"/>
          <p:cNvSpPr/>
          <p:nvPr/>
        </p:nvSpPr>
        <p:spPr>
          <a:xfrm>
            <a:off x="165528" y="793626"/>
            <a:ext cx="11850659" cy="400110"/>
          </a:xfrm>
          <a:prstGeom prst="rect">
            <a:avLst/>
          </a:prstGeom>
        </p:spPr>
        <p:txBody>
          <a:bodyPr wrap="square">
            <a:spAutoFit/>
          </a:bodyPr>
          <a:lstStyle/>
          <a:p>
            <a:r>
              <a:rPr lang="en-US" altLang="ja-JP" sz="2000" dirty="0">
                <a:latin typeface="+mn-ea"/>
              </a:rPr>
              <a:t>MML</a:t>
            </a:r>
            <a:r>
              <a:rPr lang="ja-JP" altLang="en-US" sz="2000" dirty="0">
                <a:latin typeface="+mn-ea"/>
              </a:rPr>
              <a:t>における主要項目の欠損等のチェックに関する検証プロセスは以下の通り。</a:t>
            </a:r>
            <a:endParaRPr lang="en-US" altLang="ja-JP" sz="2000" dirty="0"/>
          </a:p>
        </p:txBody>
      </p:sp>
      <p:sp>
        <p:nvSpPr>
          <p:cNvPr id="14" name="ホームベース 13"/>
          <p:cNvSpPr/>
          <p:nvPr/>
        </p:nvSpPr>
        <p:spPr>
          <a:xfrm>
            <a:off x="211236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チェック内容の</a:t>
            </a:r>
            <a:endParaRPr lang="en-US" altLang="ja-JP" dirty="0" smtClean="0">
              <a:solidFill>
                <a:schemeClr val="tx1"/>
              </a:solidFill>
            </a:endParaRPr>
          </a:p>
          <a:p>
            <a:pPr algn="ctr"/>
            <a:r>
              <a:rPr kumimoji="1" lang="ja-JP" altLang="en-US" dirty="0">
                <a:solidFill>
                  <a:schemeClr val="tx1"/>
                </a:solidFill>
              </a:rPr>
              <a:t>検討</a:t>
            </a:r>
          </a:p>
        </p:txBody>
      </p:sp>
      <p:sp>
        <p:nvSpPr>
          <p:cNvPr id="15" name="ホームベース 14"/>
          <p:cNvSpPr/>
          <p:nvPr/>
        </p:nvSpPr>
        <p:spPr>
          <a:xfrm>
            <a:off x="461203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検証実施</a:t>
            </a:r>
            <a:endParaRPr kumimoji="1" lang="ja-JP" altLang="en-US" dirty="0">
              <a:solidFill>
                <a:schemeClr val="tx1"/>
              </a:solidFill>
            </a:endParaRPr>
          </a:p>
        </p:txBody>
      </p:sp>
      <p:sp>
        <p:nvSpPr>
          <p:cNvPr id="16" name="ホームベース 15"/>
          <p:cNvSpPr/>
          <p:nvPr/>
        </p:nvSpPr>
        <p:spPr>
          <a:xfrm>
            <a:off x="711170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実施結果の</a:t>
            </a:r>
            <a:endParaRPr kumimoji="1" lang="en-US" altLang="ja-JP" dirty="0" smtClean="0">
              <a:solidFill>
                <a:schemeClr val="tx1"/>
              </a:solidFill>
            </a:endParaRPr>
          </a:p>
          <a:p>
            <a:pPr algn="ctr"/>
            <a:r>
              <a:rPr kumimoji="1" lang="ja-JP" altLang="en-US" dirty="0" smtClean="0">
                <a:solidFill>
                  <a:schemeClr val="tx1"/>
                </a:solidFill>
              </a:rPr>
              <a:t>評価</a:t>
            </a:r>
            <a:endParaRPr kumimoji="1" lang="ja-JP" altLang="en-US" dirty="0">
              <a:solidFill>
                <a:schemeClr val="tx1"/>
              </a:solidFill>
            </a:endParaRPr>
          </a:p>
        </p:txBody>
      </p:sp>
      <p:sp>
        <p:nvSpPr>
          <p:cNvPr id="17" name="ホームベース 16"/>
          <p:cNvSpPr/>
          <p:nvPr/>
        </p:nvSpPr>
        <p:spPr>
          <a:xfrm>
            <a:off x="9611376"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運用固定化</a:t>
            </a:r>
            <a:endParaRPr kumimoji="1" lang="ja-JP" altLang="en-US" dirty="0">
              <a:solidFill>
                <a:schemeClr val="tx1"/>
              </a:solidFill>
            </a:endParaRPr>
          </a:p>
        </p:txBody>
      </p:sp>
      <p:sp>
        <p:nvSpPr>
          <p:cNvPr id="20" name="正方形/長方形 19"/>
          <p:cNvSpPr/>
          <p:nvPr/>
        </p:nvSpPr>
        <p:spPr>
          <a:xfrm>
            <a:off x="643919" y="1555762"/>
            <a:ext cx="1252420" cy="1575365"/>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プロセス</a:t>
            </a:r>
            <a:endParaRPr kumimoji="1" lang="ja-JP" altLang="en-US" b="1" dirty="0"/>
          </a:p>
        </p:txBody>
      </p:sp>
      <p:sp>
        <p:nvSpPr>
          <p:cNvPr id="21" name="正方形/長方形 20"/>
          <p:cNvSpPr/>
          <p:nvPr/>
        </p:nvSpPr>
        <p:spPr>
          <a:xfrm>
            <a:off x="643919" y="3611418"/>
            <a:ext cx="1252420" cy="278968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作業内容</a:t>
            </a:r>
            <a:endParaRPr kumimoji="1" lang="ja-JP" altLang="en-US" b="1" dirty="0"/>
          </a:p>
        </p:txBody>
      </p:sp>
      <p:sp>
        <p:nvSpPr>
          <p:cNvPr id="22" name="テキスト ボックス 21"/>
          <p:cNvSpPr txBox="1"/>
          <p:nvPr/>
        </p:nvSpPr>
        <p:spPr>
          <a:xfrm>
            <a:off x="2841189" y="1463443"/>
            <a:ext cx="809837" cy="400110"/>
          </a:xfrm>
          <a:prstGeom prst="rect">
            <a:avLst/>
          </a:prstGeom>
          <a:noFill/>
        </p:spPr>
        <p:txBody>
          <a:bodyPr wrap="none" rtlCol="0">
            <a:spAutoFit/>
          </a:bodyPr>
          <a:lstStyle/>
          <a:p>
            <a:r>
              <a:rPr kumimoji="1" lang="en-US" altLang="ja-JP" sz="2000" dirty="0" smtClean="0"/>
              <a:t>Step1</a:t>
            </a:r>
            <a:endParaRPr kumimoji="1" lang="ja-JP" altLang="en-US" sz="2000" dirty="0"/>
          </a:p>
        </p:txBody>
      </p:sp>
      <p:sp>
        <p:nvSpPr>
          <p:cNvPr id="23" name="テキスト ボックス 22"/>
          <p:cNvSpPr txBox="1"/>
          <p:nvPr/>
        </p:nvSpPr>
        <p:spPr>
          <a:xfrm>
            <a:off x="5340527" y="1463443"/>
            <a:ext cx="809837" cy="400110"/>
          </a:xfrm>
          <a:prstGeom prst="rect">
            <a:avLst/>
          </a:prstGeom>
          <a:noFill/>
        </p:spPr>
        <p:txBody>
          <a:bodyPr wrap="none" rtlCol="0">
            <a:spAutoFit/>
          </a:bodyPr>
          <a:lstStyle/>
          <a:p>
            <a:r>
              <a:rPr kumimoji="1" lang="en-US" altLang="ja-JP" sz="2000" dirty="0" smtClean="0"/>
              <a:t>Step2</a:t>
            </a:r>
            <a:endParaRPr kumimoji="1" lang="ja-JP" altLang="en-US" sz="2000" dirty="0"/>
          </a:p>
        </p:txBody>
      </p:sp>
      <p:sp>
        <p:nvSpPr>
          <p:cNvPr id="24" name="テキスト ボックス 23"/>
          <p:cNvSpPr txBox="1"/>
          <p:nvPr/>
        </p:nvSpPr>
        <p:spPr>
          <a:xfrm>
            <a:off x="7839865" y="1463443"/>
            <a:ext cx="809837" cy="400110"/>
          </a:xfrm>
          <a:prstGeom prst="rect">
            <a:avLst/>
          </a:prstGeom>
          <a:noFill/>
        </p:spPr>
        <p:txBody>
          <a:bodyPr wrap="none" rtlCol="0">
            <a:spAutoFit/>
          </a:bodyPr>
          <a:lstStyle/>
          <a:p>
            <a:r>
              <a:rPr kumimoji="1" lang="en-US" altLang="ja-JP" sz="2000" dirty="0" smtClean="0"/>
              <a:t>Step3</a:t>
            </a:r>
            <a:endParaRPr kumimoji="1" lang="ja-JP" altLang="en-US" sz="2000" dirty="0"/>
          </a:p>
        </p:txBody>
      </p:sp>
      <p:sp>
        <p:nvSpPr>
          <p:cNvPr id="25" name="テキスト ボックス 24"/>
          <p:cNvSpPr txBox="1"/>
          <p:nvPr/>
        </p:nvSpPr>
        <p:spPr>
          <a:xfrm>
            <a:off x="10339866" y="1463443"/>
            <a:ext cx="809837" cy="400110"/>
          </a:xfrm>
          <a:prstGeom prst="rect">
            <a:avLst/>
          </a:prstGeom>
          <a:noFill/>
        </p:spPr>
        <p:txBody>
          <a:bodyPr wrap="none" rtlCol="0">
            <a:spAutoFit/>
          </a:bodyPr>
          <a:lstStyle/>
          <a:p>
            <a:r>
              <a:rPr kumimoji="1" lang="en-US" altLang="ja-JP" sz="2000" dirty="0" smtClean="0"/>
              <a:t>Step4</a:t>
            </a:r>
            <a:endParaRPr kumimoji="1" lang="ja-JP" altLang="en-US" sz="2000" dirty="0"/>
          </a:p>
        </p:txBody>
      </p:sp>
      <p:graphicFrame>
        <p:nvGraphicFramePr>
          <p:cNvPr id="28" name="表 27"/>
          <p:cNvGraphicFramePr>
            <a:graphicFrameLocks noGrp="1"/>
          </p:cNvGraphicFramePr>
          <p:nvPr>
            <p:extLst>
              <p:ext uri="{D42A27DB-BD31-4B8C-83A1-F6EECF244321}">
                <p14:modId xmlns:p14="http://schemas.microsoft.com/office/powerpoint/2010/main" val="1502709896"/>
              </p:ext>
            </p:extLst>
          </p:nvPr>
        </p:nvGraphicFramePr>
        <p:xfrm>
          <a:off x="2112367" y="3611418"/>
          <a:ext cx="9765828" cy="2789682"/>
        </p:xfrm>
        <a:graphic>
          <a:graphicData uri="http://schemas.openxmlformats.org/drawingml/2006/table">
            <a:tbl>
              <a:tblPr firstRow="1">
                <a:tableStyleId>{21E4AEA4-8DFA-4A89-87EB-49C32662AFE0}</a:tableStyleId>
              </a:tblPr>
              <a:tblGrid>
                <a:gridCol w="481358">
                  <a:extLst>
                    <a:ext uri="{9D8B030D-6E8A-4147-A177-3AD203B41FA5}">
                      <a16:colId xmlns:a16="http://schemas.microsoft.com/office/drawing/2014/main" val="1486892407"/>
                    </a:ext>
                  </a:extLst>
                </a:gridCol>
                <a:gridCol w="2813221">
                  <a:extLst>
                    <a:ext uri="{9D8B030D-6E8A-4147-A177-3AD203B41FA5}">
                      <a16:colId xmlns:a16="http://schemas.microsoft.com/office/drawing/2014/main" val="2995295340"/>
                    </a:ext>
                  </a:extLst>
                </a:gridCol>
                <a:gridCol w="6471249">
                  <a:extLst>
                    <a:ext uri="{9D8B030D-6E8A-4147-A177-3AD203B41FA5}">
                      <a16:colId xmlns:a16="http://schemas.microsoft.com/office/drawing/2014/main" val="1052678361"/>
                    </a:ext>
                  </a:extLst>
                </a:gridCol>
              </a:tblGrid>
              <a:tr h="527934">
                <a:tc gridSpan="2">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作業項目</a:t>
                      </a:r>
                      <a:endParaRPr lang="ja-JP" altLang="ja-JP" sz="1600" dirty="0" smtClean="0">
                        <a:effectLst/>
                      </a:endParaRPr>
                    </a:p>
                  </a:txBody>
                  <a:tcPr marL="17780" marR="17780" marT="0" marB="0" anchor="ctr"/>
                </a:tc>
                <a:tc hMerge="1">
                  <a:txBody>
                    <a:bodyPr/>
                    <a:lstStyle/>
                    <a:p>
                      <a:endParaRPr kumimoji="1" lang="ja-JP" altLang="en-US"/>
                    </a:p>
                  </a:txBody>
                  <a:tcPr/>
                </a:tc>
                <a:tc>
                  <a:txBody>
                    <a:bodyPr/>
                    <a:lstStyle/>
                    <a:p>
                      <a:pPr marL="90170" marR="109220" indent="-635" algn="ctr">
                        <a:lnSpc>
                          <a:spcPts val="1800"/>
                        </a:lnSpc>
                        <a:spcAft>
                          <a:spcPts val="0"/>
                        </a:spcAft>
                      </a:pPr>
                      <a:r>
                        <a:rPr kumimoji="1" lang="ja-JP" altLang="en-US" sz="1600" dirty="0" smtClean="0">
                          <a:latin typeface="Meiryo UI 本文"/>
                          <a:ea typeface="+mn-ea"/>
                        </a:rPr>
                        <a:t>作業詳細</a:t>
                      </a:r>
                      <a:endParaRPr lang="ja-JP" altLang="ja-JP" sz="1600" dirty="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1130874">
                <a:tc>
                  <a:txBody>
                    <a:bodyPr/>
                    <a:lstStyle/>
                    <a:p>
                      <a:pPr algn="ctr"/>
                      <a:r>
                        <a:rPr lang="en-US" altLang="ja-JP" sz="1600" dirty="0" smtClean="0">
                          <a:latin typeface="Meiryo UI 本文"/>
                        </a:rPr>
                        <a:t>1</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チェック仕様の検討</a:t>
                      </a:r>
                      <a:endParaRPr lang="ja-JP" altLang="ja-JP" sz="16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600" dirty="0" smtClean="0">
                          <a:latin typeface="+mn-ea"/>
                          <a:ea typeface="+mn-ea"/>
                        </a:rPr>
                        <a:t>・当検証目的を実現するためのチェック方法を検討する。</a:t>
                      </a:r>
                      <a:endParaRPr kumimoji="1" lang="en-US" altLang="ja-JP" sz="1600" dirty="0" smtClean="0">
                        <a:latin typeface="+mn-ea"/>
                        <a:ea typeface="+mn-ea"/>
                      </a:endParaRPr>
                    </a:p>
                    <a:p>
                      <a:pPr marL="90170" marR="109220" indent="-635" algn="just">
                        <a:lnSpc>
                          <a:spcPts val="1800"/>
                        </a:lnSpc>
                        <a:spcAft>
                          <a:spcPts val="0"/>
                        </a:spcAft>
                      </a:pPr>
                      <a:r>
                        <a:rPr kumimoji="1" lang="ja-JP" altLang="en-US" sz="1600" dirty="0" smtClean="0">
                          <a:latin typeface="+mn-ea"/>
                          <a:ea typeface="+mn-ea"/>
                        </a:rPr>
                        <a:t>　</a:t>
                      </a:r>
                      <a:r>
                        <a:rPr kumimoji="1" lang="en-US" altLang="ja-JP" sz="1600" dirty="0" smtClean="0">
                          <a:latin typeface="+mn-ea"/>
                          <a:ea typeface="+mn-ea"/>
                        </a:rPr>
                        <a:t>MML</a:t>
                      </a:r>
                      <a:r>
                        <a:rPr kumimoji="1" lang="ja-JP" altLang="en-US" sz="1600" dirty="0" smtClean="0">
                          <a:latin typeface="+mn-ea"/>
                          <a:ea typeface="+mn-ea"/>
                        </a:rPr>
                        <a:t>全般に対してチェックを行うため、ある程度簡易的な内容にする。</a:t>
                      </a:r>
                    </a:p>
                  </a:txBody>
                  <a:tcPr marL="17780" marR="17780" marT="0" marB="0" anchor="ctr"/>
                </a:tc>
                <a:extLst>
                  <a:ext uri="{0D108BD9-81ED-4DB2-BD59-A6C34878D82A}">
                    <a16:rowId xmlns:a16="http://schemas.microsoft.com/office/drawing/2014/main" val="217416368"/>
                  </a:ext>
                </a:extLst>
              </a:tr>
              <a:tr h="1130874">
                <a:tc>
                  <a:txBody>
                    <a:bodyPr/>
                    <a:lstStyle/>
                    <a:p>
                      <a:pPr algn="ctr"/>
                      <a:r>
                        <a:rPr lang="en-US" altLang="ja-JP" sz="1600" dirty="0" smtClean="0">
                          <a:latin typeface="Meiryo UI 本文"/>
                        </a:rPr>
                        <a:t>2</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チェック対象項目の選定</a:t>
                      </a:r>
                      <a:endParaRPr lang="ja-JP" altLang="ja-JP" sz="1600" dirty="0" smtClean="0">
                        <a:effectLst/>
                      </a:endParaRPr>
                    </a:p>
                  </a:txBody>
                  <a:tcPr marL="17780" marR="17780" marT="0" marB="0" anchor="ctr"/>
                </a:tc>
                <a:tc>
                  <a:txBody>
                    <a:bodyPr/>
                    <a:lstStyle/>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・チェック仕様ごとに</a:t>
                      </a:r>
                      <a:r>
                        <a:rPr lang="en-US" altLang="ja-JP" sz="1600" dirty="0" smtClean="0">
                          <a:effectLst/>
                        </a:rPr>
                        <a:t>MML</a:t>
                      </a:r>
                      <a:r>
                        <a:rPr lang="ja-JP" altLang="en-US" sz="1600" dirty="0" smtClean="0">
                          <a:effectLst/>
                        </a:rPr>
                        <a:t>のどの項目にどのチェックを適用するかを選定する。</a:t>
                      </a:r>
                      <a:endParaRPr lang="en-US" altLang="ja-JP" sz="1600" dirty="0" smtClean="0">
                        <a:effectLst/>
                      </a:endParaRPr>
                    </a:p>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　その際、選定基準を設けて</a:t>
                      </a:r>
                      <a:r>
                        <a:rPr kumimoji="1" lang="ja-JP" altLang="en-US" sz="1600" dirty="0" smtClean="0">
                          <a:latin typeface="+mn-ea"/>
                          <a:ea typeface="+mn-ea"/>
                        </a:rPr>
                        <a:t>、ある程度簡易的に設定にする。</a:t>
                      </a:r>
                      <a:endParaRPr lang="en-US" altLang="ja-JP" sz="1600" dirty="0" smtClean="0">
                        <a:effectLst/>
                      </a:endParaRPr>
                    </a:p>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　</a:t>
                      </a:r>
                      <a:r>
                        <a:rPr lang="en-US" altLang="ja-JP" sz="1600" dirty="0" smtClean="0">
                          <a:effectLst/>
                        </a:rPr>
                        <a:t>※</a:t>
                      </a:r>
                      <a:r>
                        <a:rPr lang="ja-JP" altLang="en-US" sz="1600" dirty="0" smtClean="0">
                          <a:effectLst/>
                        </a:rPr>
                        <a:t>実施結果の評価後に対象項目および閾値を調整すればよいため</a:t>
                      </a:r>
                      <a:endParaRPr lang="en-US" altLang="ja-JP" sz="1600" dirty="0" smtClean="0">
                        <a:effectLst/>
                      </a:endParaRPr>
                    </a:p>
                  </a:txBody>
                  <a:tcPr marL="17780" marR="17780" marT="0" marB="0" anchor="ctr"/>
                </a:tc>
                <a:extLst>
                  <a:ext uri="{0D108BD9-81ED-4DB2-BD59-A6C34878D82A}">
                    <a16:rowId xmlns:a16="http://schemas.microsoft.com/office/drawing/2014/main" val="1108417457"/>
                  </a:ext>
                </a:extLst>
              </a:tr>
            </a:tbl>
          </a:graphicData>
        </a:graphic>
      </p:graphicFrame>
      <p:sp>
        <p:nvSpPr>
          <p:cNvPr id="29" name="正方形/長方形 28"/>
          <p:cNvSpPr/>
          <p:nvPr/>
        </p:nvSpPr>
        <p:spPr>
          <a:xfrm>
            <a:off x="2018055" y="1482091"/>
            <a:ext cx="2452345" cy="1723147"/>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5282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n-ea"/>
                <a:cs typeface="ＭＳ Ｐゴシック" panose="020B0600070205080204" pitchFamily="50" charset="-128"/>
              </a:rPr>
              <a:t>チェック仕様</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452481455"/>
              </p:ext>
            </p:extLst>
          </p:nvPr>
        </p:nvGraphicFramePr>
        <p:xfrm>
          <a:off x="524544" y="1425274"/>
          <a:ext cx="11491642" cy="4220086"/>
        </p:xfrm>
        <a:graphic>
          <a:graphicData uri="http://schemas.openxmlformats.org/drawingml/2006/table">
            <a:tbl>
              <a:tblPr firstRow="1">
                <a:tableStyleId>{21E4AEA4-8DFA-4A89-87EB-49C32662AFE0}</a:tableStyleId>
              </a:tblPr>
              <a:tblGrid>
                <a:gridCol w="174708">
                  <a:extLst>
                    <a:ext uri="{9D8B030D-6E8A-4147-A177-3AD203B41FA5}">
                      <a16:colId xmlns:a16="http://schemas.microsoft.com/office/drawing/2014/main" val="1486892407"/>
                    </a:ext>
                  </a:extLst>
                </a:gridCol>
                <a:gridCol w="1460601">
                  <a:extLst>
                    <a:ext uri="{9D8B030D-6E8A-4147-A177-3AD203B41FA5}">
                      <a16:colId xmlns:a16="http://schemas.microsoft.com/office/drawing/2014/main" val="2995295340"/>
                    </a:ext>
                  </a:extLst>
                </a:gridCol>
                <a:gridCol w="2379763">
                  <a:extLst>
                    <a:ext uri="{9D8B030D-6E8A-4147-A177-3AD203B41FA5}">
                      <a16:colId xmlns:a16="http://schemas.microsoft.com/office/drawing/2014/main" val="2007581745"/>
                    </a:ext>
                  </a:extLst>
                </a:gridCol>
                <a:gridCol w="5140715">
                  <a:extLst>
                    <a:ext uri="{9D8B030D-6E8A-4147-A177-3AD203B41FA5}">
                      <a16:colId xmlns:a16="http://schemas.microsoft.com/office/drawing/2014/main" val="1052678361"/>
                    </a:ext>
                  </a:extLst>
                </a:gridCol>
                <a:gridCol w="2335855">
                  <a:extLst>
                    <a:ext uri="{9D8B030D-6E8A-4147-A177-3AD203B41FA5}">
                      <a16:colId xmlns:a16="http://schemas.microsoft.com/office/drawing/2014/main" val="2632943640"/>
                    </a:ext>
                  </a:extLst>
                </a:gridCol>
              </a:tblGrid>
              <a:tr h="415123">
                <a:tc gridSpan="2">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チェック内容</a:t>
                      </a:r>
                      <a:endParaRPr lang="ja-JP" altLang="ja-JP" sz="1400" dirty="0" smtClean="0">
                        <a:effectLst/>
                        <a:latin typeface="Meiryo UI 本文"/>
                      </a:endParaRPr>
                    </a:p>
                  </a:txBody>
                  <a:tcPr marL="17780" marR="17780" marT="0" marB="0" anchor="ctr"/>
                </a:tc>
                <a:tc hMerge="1">
                  <a:txBody>
                    <a:bodyPr/>
                    <a:lstStyle/>
                    <a:p>
                      <a:endParaRPr kumimoji="1" lang="ja-JP" altLang="en-US"/>
                    </a:p>
                  </a:txBody>
                  <a:tcPr/>
                </a:tc>
                <a:tc>
                  <a:txBody>
                    <a:bodyPr/>
                    <a:lstStyle/>
                    <a:p>
                      <a:pPr marL="90170" marR="109220" indent="-635" algn="ctr">
                        <a:lnSpc>
                          <a:spcPts val="1800"/>
                        </a:lnSpc>
                        <a:spcAft>
                          <a:spcPts val="0"/>
                        </a:spcAft>
                      </a:pPr>
                      <a:r>
                        <a:rPr kumimoji="1" lang="ja-JP" altLang="en-US" sz="1400" dirty="0" smtClean="0">
                          <a:latin typeface="Meiryo UI 本文"/>
                          <a:ea typeface="+mn-ea"/>
                        </a:rPr>
                        <a:t>チェック方法</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チェックエラーの原因（想定）</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tc>
                  <a:txBody>
                    <a:bodyPr/>
                    <a:lstStyle/>
                    <a:p>
                      <a:pPr marL="90170" marR="109220" indent="-635" algn="ctr">
                        <a:lnSpc>
                          <a:spcPts val="1800"/>
                        </a:lnSpc>
                        <a:spcAft>
                          <a:spcPts val="0"/>
                        </a:spcAft>
                      </a:pPr>
                      <a:r>
                        <a:rPr kumimoji="1" lang="ja-JP" altLang="en-US" sz="1400" dirty="0" smtClean="0">
                          <a:latin typeface="Meiryo UI 本文"/>
                          <a:ea typeface="+mn-ea"/>
                        </a:rPr>
                        <a:t>設定対象項目の選定基準</a:t>
                      </a:r>
                      <a:endParaRPr lang="ja-JP" altLang="ja-JP" sz="1400" dirty="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1059821">
                <a:tc>
                  <a:txBody>
                    <a:bodyPr/>
                    <a:lstStyle/>
                    <a:p>
                      <a:pPr algn="ctr"/>
                      <a:r>
                        <a:rPr lang="en-US" altLang="ja-JP" sz="1400" dirty="0" smtClean="0">
                          <a:latin typeface="Meiryo UI 本文"/>
                        </a:rPr>
                        <a:t>1</a:t>
                      </a:r>
                      <a:endParaRPr lang="ja-JP" altLang="en-US" sz="14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必須項目</a:t>
                      </a:r>
                      <a:r>
                        <a:rPr lang="en-US" altLang="ja-JP" sz="1400" dirty="0" smtClean="0">
                          <a:effectLst/>
                          <a:latin typeface="Meiryo UI 本文"/>
                        </a:rPr>
                        <a:t>Null</a:t>
                      </a:r>
                      <a:r>
                        <a:rPr lang="ja-JP" altLang="en-US" sz="1400" dirty="0" smtClean="0">
                          <a:effectLst/>
                          <a:latin typeface="Meiryo UI 本文"/>
                        </a:rPr>
                        <a:t>チェック</a:t>
                      </a:r>
                      <a:endParaRPr lang="ja-JP" altLang="ja-JP" sz="1400" dirty="0" smtClean="0">
                        <a:effectLst/>
                        <a:latin typeface="Meiryo UI 本文"/>
                      </a:endParaRPr>
                    </a:p>
                  </a:txBody>
                  <a:tcPr marL="17780" marR="17780" marT="0" marB="0" anchor="ctr"/>
                </a:tc>
                <a:tc>
                  <a:txBody>
                    <a:bodyPr/>
                    <a:lstStyle/>
                    <a:p>
                      <a:pPr marL="90170" marR="109220" indent="-635" algn="l">
                        <a:lnSpc>
                          <a:spcPts val="1800"/>
                        </a:lnSpc>
                        <a:spcAft>
                          <a:spcPts val="0"/>
                        </a:spcAft>
                      </a:pPr>
                      <a:r>
                        <a:rPr kumimoji="1" lang="ja-JP" altLang="en-US" sz="1400" dirty="0" smtClean="0">
                          <a:latin typeface="Meiryo UI 本文"/>
                          <a:ea typeface="+mn-ea"/>
                        </a:rPr>
                        <a:t>指定した項目が</a:t>
                      </a:r>
                      <a:r>
                        <a:rPr kumimoji="1" lang="en-US" altLang="ja-JP" sz="1400" dirty="0" smtClean="0">
                          <a:latin typeface="Meiryo UI 本文"/>
                          <a:ea typeface="+mn-ea"/>
                        </a:rPr>
                        <a:t>Null</a:t>
                      </a:r>
                      <a:r>
                        <a:rPr kumimoji="1" lang="ja-JP" altLang="en-US" sz="1400" dirty="0" smtClean="0">
                          <a:latin typeface="Meiryo UI 本文"/>
                          <a:ea typeface="+mn-ea"/>
                        </a:rPr>
                        <a:t>または空の場合</a:t>
                      </a:r>
                    </a:p>
                    <a:p>
                      <a:pPr marL="90170" marR="109220" indent="-635" algn="l">
                        <a:lnSpc>
                          <a:spcPts val="1800"/>
                        </a:lnSpc>
                        <a:spcAft>
                          <a:spcPts val="0"/>
                        </a:spcAft>
                      </a:pPr>
                      <a:r>
                        <a:rPr kumimoji="1" lang="ja-JP" altLang="en-US" sz="1400" dirty="0" smtClean="0">
                          <a:latin typeface="Meiryo UI 本文"/>
                          <a:ea typeface="+mn-ea"/>
                        </a:rPr>
                        <a:t>（有効率が</a:t>
                      </a:r>
                      <a:r>
                        <a:rPr kumimoji="1" lang="en-US" altLang="ja-JP" sz="1400" dirty="0" smtClean="0">
                          <a:latin typeface="Meiryo UI 本文"/>
                          <a:ea typeface="+mn-ea"/>
                        </a:rPr>
                        <a:t>100%</a:t>
                      </a:r>
                      <a:r>
                        <a:rPr kumimoji="1" lang="ja-JP" altLang="en-US" sz="1400" dirty="0" smtClean="0">
                          <a:latin typeface="Meiryo UI 本文"/>
                          <a:ea typeface="+mn-ea"/>
                        </a:rPr>
                        <a:t>以外）エラーとする</a:t>
                      </a:r>
                    </a:p>
                  </a:txBody>
                  <a:tcPr marL="17780" marR="17780" marT="0" marB="0" anchor="ctr"/>
                </a:tc>
                <a:tc>
                  <a:txBody>
                    <a:bodyPr/>
                    <a:lstStyle/>
                    <a:p>
                      <a:pPr marL="90170" marR="109220" indent="-635" algn="l">
                        <a:lnSpc>
                          <a:spcPts val="1800"/>
                        </a:lnSpc>
                        <a:spcAft>
                          <a:spcPts val="0"/>
                        </a:spcAft>
                      </a:pPr>
                      <a:r>
                        <a:rPr kumimoji="1" lang="ja-JP" altLang="en-US" sz="1400" dirty="0" smtClean="0">
                          <a:latin typeface="Meiryo UI 本文"/>
                          <a:ea typeface="+mn-ea"/>
                        </a:rPr>
                        <a:t>・施設（ベンダー）による対象項目の連携（実装）不備</a:t>
                      </a:r>
                    </a:p>
                    <a:p>
                      <a:pPr marL="90170" marR="109220" indent="-635" algn="l">
                        <a:lnSpc>
                          <a:spcPts val="1800"/>
                        </a:lnSpc>
                        <a:spcAft>
                          <a:spcPts val="0"/>
                        </a:spcAft>
                      </a:pPr>
                      <a:r>
                        <a:rPr kumimoji="1" lang="en-US" altLang="ja-JP" sz="1400" dirty="0" smtClean="0">
                          <a:latin typeface="Meiryo UI 本文"/>
                          <a:ea typeface="+mn-ea"/>
                        </a:rPr>
                        <a:t/>
                      </a:r>
                      <a:br>
                        <a:rPr kumimoji="1" lang="en-US" altLang="ja-JP" sz="1400" dirty="0" smtClean="0">
                          <a:latin typeface="Meiryo UI 本文"/>
                          <a:ea typeface="+mn-ea"/>
                        </a:rPr>
                      </a:br>
                      <a:r>
                        <a:rPr kumimoji="1" lang="ja-JP" altLang="en-US" sz="1400" dirty="0" smtClean="0">
                          <a:latin typeface="Meiryo UI 本文"/>
                          <a:ea typeface="+mn-ea"/>
                        </a:rPr>
                        <a:t>・本来必須とはできないにも関わらず、必須となっている</a:t>
                      </a:r>
                      <a:endParaRPr kumimoji="1" lang="en-US" altLang="ja-JP" sz="1400" dirty="0" smtClean="0">
                        <a:latin typeface="Meiryo UI 本文"/>
                        <a:ea typeface="+mn-ea"/>
                      </a:endParaRPr>
                    </a:p>
                    <a:p>
                      <a:pPr marL="90170" marR="109220" indent="-635" algn="l">
                        <a:lnSpc>
                          <a:spcPts val="1800"/>
                        </a:lnSpc>
                        <a:spcAft>
                          <a:spcPts val="0"/>
                        </a:spcAft>
                      </a:pPr>
                      <a:r>
                        <a:rPr kumimoji="1" lang="ja-JP" altLang="en-US" sz="1400" dirty="0" smtClean="0">
                          <a:latin typeface="Meiryo UI 本文"/>
                          <a:ea typeface="+mn-ea"/>
                        </a:rPr>
                        <a:t>（</a:t>
                      </a:r>
                      <a:r>
                        <a:rPr kumimoji="1" lang="en-US" altLang="ja-JP" sz="1400" dirty="0" smtClean="0">
                          <a:latin typeface="Meiryo UI 本文"/>
                          <a:ea typeface="+mn-ea"/>
                        </a:rPr>
                        <a:t>MML</a:t>
                      </a:r>
                      <a:r>
                        <a:rPr kumimoji="1" lang="ja-JP" altLang="en-US" sz="1400" dirty="0" smtClean="0">
                          <a:latin typeface="Meiryo UI 本文"/>
                          <a:ea typeface="+mn-ea"/>
                        </a:rPr>
                        <a:t>仕様の不備）</a:t>
                      </a:r>
                    </a:p>
                  </a:txBody>
                  <a:tcPr marL="17780" marR="17780" marT="0" marB="0" anchor="ctr"/>
                </a:tc>
                <a:tc>
                  <a:txBody>
                    <a:bodyPr/>
                    <a:lstStyle/>
                    <a:p>
                      <a:pPr marL="90170" marR="109220" indent="-635" algn="l">
                        <a:lnSpc>
                          <a:spcPts val="1800"/>
                        </a:lnSpc>
                        <a:spcAft>
                          <a:spcPts val="0"/>
                        </a:spcAft>
                      </a:pPr>
                      <a:r>
                        <a:rPr kumimoji="1" lang="ja-JP" altLang="en-US" sz="1400" dirty="0" smtClean="0">
                          <a:latin typeface="Meiryo UI 本文"/>
                          <a:ea typeface="+mn-ea"/>
                        </a:rPr>
                        <a:t>・</a:t>
                      </a:r>
                      <a:r>
                        <a:rPr kumimoji="1" lang="en-US" altLang="ja-JP" sz="1400" dirty="0" smtClean="0"/>
                        <a:t>MML</a:t>
                      </a:r>
                      <a:r>
                        <a:rPr kumimoji="1" lang="ja-JP" altLang="en-US" sz="1400" dirty="0" smtClean="0"/>
                        <a:t>仕様で必須となっている項目</a:t>
                      </a:r>
                      <a:endParaRPr kumimoji="1" lang="ja-JP" altLang="en-US" sz="1400" dirty="0" smtClean="0">
                        <a:latin typeface="Meiryo UI 本文"/>
                        <a:ea typeface="+mn-ea"/>
                      </a:endParaRPr>
                    </a:p>
                  </a:txBody>
                  <a:tcPr marL="17780" marR="17780" marT="0" marB="0" anchor="ctr"/>
                </a:tc>
                <a:extLst>
                  <a:ext uri="{0D108BD9-81ED-4DB2-BD59-A6C34878D82A}">
                    <a16:rowId xmlns:a16="http://schemas.microsoft.com/office/drawing/2014/main" val="217416368"/>
                  </a:ext>
                </a:extLst>
              </a:tr>
              <a:tr h="1801091">
                <a:tc>
                  <a:txBody>
                    <a:bodyPr/>
                    <a:lstStyle/>
                    <a:p>
                      <a:pPr algn="ctr"/>
                      <a:r>
                        <a:rPr lang="en-US" altLang="ja-JP" sz="1400" dirty="0" smtClean="0">
                          <a:latin typeface="Meiryo UI 本文"/>
                        </a:rPr>
                        <a:t>2</a:t>
                      </a:r>
                      <a:endParaRPr lang="ja-JP" altLang="en-US" sz="14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準必須項目存在チェック</a:t>
                      </a:r>
                      <a:endParaRPr lang="ja-JP" altLang="ja-JP" sz="1400" dirty="0" smtClean="0">
                        <a:effectLst/>
                        <a:latin typeface="Meiryo UI 本文"/>
                      </a:endParaRPr>
                    </a:p>
                  </a:txBody>
                  <a:tcPr marL="17780" marR="17780" marT="0" marB="0" anchor="ctr"/>
                </a:tc>
                <a:tc>
                  <a:txBody>
                    <a:bodyPr/>
                    <a:lstStyle/>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400" dirty="0" smtClean="0">
                          <a:effectLst/>
                          <a:latin typeface="Meiryo UI 本文"/>
                        </a:rPr>
                        <a:t>指定した項目の有効率が規定した閾値より小さい（有効率</a:t>
                      </a:r>
                      <a:r>
                        <a:rPr lang="en-US" altLang="ja-JP" sz="1400" dirty="0" smtClean="0">
                          <a:effectLst/>
                          <a:latin typeface="Meiryo UI 本文"/>
                        </a:rPr>
                        <a:t>&lt;</a:t>
                      </a:r>
                      <a:r>
                        <a:rPr lang="ja-JP" altLang="en-US" sz="1400" dirty="0" smtClean="0">
                          <a:effectLst/>
                          <a:latin typeface="Meiryo UI 本文"/>
                        </a:rPr>
                        <a:t>閾値）の場合エラーとする</a:t>
                      </a:r>
                      <a:endParaRPr lang="en-US" altLang="ja-JP" sz="1400" dirty="0" smtClean="0">
                        <a:effectLst/>
                        <a:latin typeface="Meiryo UI 本文"/>
                      </a:endParaRPr>
                    </a:p>
                  </a:txBody>
                  <a:tcPr marL="17780" marR="17780" marT="0" marB="0" anchor="ctr"/>
                </a:tc>
                <a:tc>
                  <a:txBody>
                    <a:bodyPr/>
                    <a:lstStyle/>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kumimoji="1" lang="ja-JP" altLang="en-US" sz="1400" dirty="0" smtClean="0">
                          <a:latin typeface="Meiryo UI 本文"/>
                          <a:ea typeface="+mn-ea"/>
                        </a:rPr>
                        <a:t>・施設（ベンダー）による対象項目の連携（実装）不備</a:t>
                      </a:r>
                      <a:endParaRPr kumimoji="1" lang="en-US" altLang="ja-JP" sz="1400" dirty="0" smtClean="0">
                        <a:latin typeface="Meiryo UI 本文"/>
                        <a:ea typeface="+mn-ea"/>
                      </a:endParaRPr>
                    </a:p>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endParaRPr kumimoji="1" lang="en-US" altLang="ja-JP" sz="1400" dirty="0" smtClean="0">
                        <a:effectLst/>
                        <a:latin typeface="Meiryo UI 本文"/>
                        <a:ea typeface="+mn-ea"/>
                      </a:endParaRPr>
                    </a:p>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400" dirty="0" smtClean="0">
                          <a:effectLst/>
                          <a:latin typeface="Meiryo UI 本文"/>
                        </a:rPr>
                        <a:t>・施設ごとのデータ更新タイミングに依存する未入力のデータ量による差異</a:t>
                      </a:r>
                      <a:endParaRPr lang="en-US" altLang="ja-JP" sz="1400" dirty="0" smtClean="0">
                        <a:effectLst/>
                        <a:latin typeface="Meiryo UI 本文"/>
                      </a:endParaRPr>
                    </a:p>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400" dirty="0" smtClean="0">
                          <a:effectLst/>
                          <a:latin typeface="Meiryo UI 本文"/>
                        </a:rPr>
                        <a:t>（例えば、検査の報告日時は受付時点でデータが連携されるか、最終報告時点でしか連携されないかで大きく差がでることが想定される）</a:t>
                      </a:r>
                      <a:endParaRPr lang="en-US" altLang="ja-JP" sz="1400" dirty="0" smtClean="0">
                        <a:effectLst/>
                        <a:latin typeface="Meiryo UI 本文"/>
                      </a:endParaRPr>
                    </a:p>
                  </a:txBody>
                  <a:tcPr marL="17780" marR="17780" marT="0" marB="0" anchor="ctr"/>
                </a:tc>
                <a:tc>
                  <a:txBody>
                    <a:bodyPr/>
                    <a:lstStyle/>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kumimoji="1" lang="ja-JP" altLang="en-US" sz="1400" dirty="0" smtClean="0">
                          <a:latin typeface="Meiryo UI 本文"/>
                          <a:ea typeface="+mn-ea"/>
                        </a:rPr>
                        <a:t>・案件対応で利用する重要項目</a:t>
                      </a:r>
                      <a:endParaRPr kumimoji="1" lang="en-US" altLang="ja-JP" sz="1400" dirty="0" smtClean="0">
                        <a:latin typeface="Meiryo UI 本文"/>
                        <a:ea typeface="+mn-ea"/>
                      </a:endParaRPr>
                    </a:p>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kumimoji="1" lang="en-US" altLang="ja-JP" sz="1400" dirty="0" smtClean="0">
                          <a:latin typeface="Meiryo UI 本文"/>
                          <a:ea typeface="+mn-ea"/>
                        </a:rPr>
                        <a:t>※</a:t>
                      </a:r>
                      <a:r>
                        <a:rPr kumimoji="1" lang="ja-JP" altLang="en-US" sz="1400" dirty="0" smtClean="0">
                          <a:latin typeface="Meiryo UI 本文"/>
                          <a:ea typeface="+mn-ea"/>
                        </a:rPr>
                        <a:t>閾値はデータ構造、項目の特性を考慮して</a:t>
                      </a:r>
                      <a:r>
                        <a:rPr kumimoji="1" lang="en-US" altLang="ja-JP" sz="1400" dirty="0" smtClean="0">
                          <a:latin typeface="Meiryo UI 本文"/>
                          <a:ea typeface="+mn-ea"/>
                        </a:rPr>
                        <a:t>95%</a:t>
                      </a:r>
                      <a:r>
                        <a:rPr kumimoji="1" lang="ja-JP" altLang="en-US" sz="1400" dirty="0" err="1" smtClean="0">
                          <a:latin typeface="Meiryo UI 本文"/>
                          <a:ea typeface="+mn-ea"/>
                        </a:rPr>
                        <a:t>、</a:t>
                      </a:r>
                      <a:r>
                        <a:rPr kumimoji="1" lang="en-US" altLang="ja-JP" sz="1400" dirty="0" smtClean="0">
                          <a:latin typeface="Meiryo UI 本文"/>
                          <a:ea typeface="+mn-ea"/>
                        </a:rPr>
                        <a:t>80%</a:t>
                      </a:r>
                      <a:r>
                        <a:rPr kumimoji="1" lang="ja-JP" altLang="en-US" sz="1400" dirty="0" err="1" smtClean="0">
                          <a:latin typeface="Meiryo UI 本文"/>
                          <a:ea typeface="+mn-ea"/>
                        </a:rPr>
                        <a:t>、</a:t>
                      </a:r>
                      <a:r>
                        <a:rPr kumimoji="1" lang="en-US" altLang="ja-JP" sz="1400" dirty="0" smtClean="0">
                          <a:latin typeface="Meiryo UI 本文"/>
                          <a:ea typeface="+mn-ea"/>
                        </a:rPr>
                        <a:t>20%</a:t>
                      </a:r>
                      <a:r>
                        <a:rPr kumimoji="1" lang="ja-JP" altLang="en-US" sz="1400" dirty="0" smtClean="0">
                          <a:latin typeface="Meiryo UI 本文"/>
                          <a:ea typeface="+mn-ea"/>
                        </a:rPr>
                        <a:t>の何れかを設定</a:t>
                      </a:r>
                    </a:p>
                    <a:p>
                      <a:pPr marL="89535" marR="109220" lvl="0" indent="0" algn="l" defTabSz="609555" rtl="0" eaLnBrk="1" fontAlgn="auto" latinLnBrk="0" hangingPunct="1">
                        <a:lnSpc>
                          <a:spcPts val="1800"/>
                        </a:lnSpc>
                        <a:spcBef>
                          <a:spcPts val="0"/>
                        </a:spcBef>
                        <a:spcAft>
                          <a:spcPts val="0"/>
                        </a:spcAft>
                        <a:buClrTx/>
                        <a:buSzTx/>
                        <a:buFont typeface="Wingdings" panose="05000000000000000000" pitchFamily="2" charset="2"/>
                        <a:buNone/>
                        <a:tabLst/>
                        <a:defRPr/>
                      </a:pPr>
                      <a:endParaRPr lang="en-US" altLang="ja-JP" sz="1400" dirty="0" smtClean="0">
                        <a:effectLst/>
                        <a:latin typeface="Meiryo UI 本文"/>
                      </a:endParaRPr>
                    </a:p>
                  </a:txBody>
                  <a:tcPr marL="17780" marR="17780" marT="0" marB="0" anchor="ctr"/>
                </a:tc>
                <a:extLst>
                  <a:ext uri="{0D108BD9-81ED-4DB2-BD59-A6C34878D82A}">
                    <a16:rowId xmlns:a16="http://schemas.microsoft.com/office/drawing/2014/main" val="1108417457"/>
                  </a:ext>
                </a:extLst>
              </a:tr>
              <a:tr h="944051">
                <a:tc>
                  <a:txBody>
                    <a:bodyPr/>
                    <a:lstStyle/>
                    <a:p>
                      <a:pPr algn="ctr"/>
                      <a:r>
                        <a:rPr lang="en-US" altLang="ja-JP" sz="1400" dirty="0" smtClean="0">
                          <a:latin typeface="Meiryo UI 本文"/>
                        </a:rPr>
                        <a:t>3</a:t>
                      </a:r>
                      <a:endParaRPr lang="ja-JP" altLang="en-US" sz="14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eiryo UI 本文"/>
                        </a:rPr>
                        <a:t>データ存在チェック</a:t>
                      </a:r>
                      <a:endParaRPr lang="ja-JP" altLang="ja-JP" sz="1400" dirty="0" smtClean="0">
                        <a:effectLst/>
                        <a:latin typeface="Meiryo UI 本文"/>
                      </a:endParaRPr>
                    </a:p>
                  </a:txBody>
                  <a:tcPr marL="17780" marR="17780" marT="0" marB="0" anchor="ctr"/>
                </a:tc>
                <a:tc>
                  <a:txBody>
                    <a:bodyPr/>
                    <a:lstStyle/>
                    <a:p>
                      <a:pPr marL="89535" marR="109220" indent="0" algn="l">
                        <a:lnSpc>
                          <a:spcPts val="1800"/>
                        </a:lnSpc>
                        <a:spcAft>
                          <a:spcPts val="0"/>
                        </a:spcAft>
                        <a:buFont typeface="Wingdings" panose="05000000000000000000" pitchFamily="2" charset="2"/>
                        <a:buNone/>
                      </a:pPr>
                      <a:r>
                        <a:rPr lang="en-US" altLang="ja-JP" sz="1400" dirty="0" smtClean="0">
                          <a:effectLst/>
                          <a:latin typeface="Meiryo UI 本文"/>
                        </a:rPr>
                        <a:t>Null</a:t>
                      </a:r>
                      <a:r>
                        <a:rPr lang="ja-JP" altLang="en-US" sz="1400" dirty="0" smtClean="0">
                          <a:effectLst/>
                          <a:latin typeface="Meiryo UI 本文"/>
                        </a:rPr>
                        <a:t>または空以外の項目が存在しない（有効率</a:t>
                      </a:r>
                      <a:r>
                        <a:rPr lang="en-US" altLang="ja-JP" sz="1400" dirty="0" smtClean="0">
                          <a:effectLst/>
                          <a:latin typeface="Meiryo UI 本文"/>
                        </a:rPr>
                        <a:t>=0%</a:t>
                      </a:r>
                      <a:r>
                        <a:rPr lang="ja-JP" altLang="en-US" sz="1400" dirty="0" smtClean="0">
                          <a:effectLst/>
                          <a:latin typeface="Meiryo UI 本文"/>
                        </a:rPr>
                        <a:t>）場合エラーとする</a:t>
                      </a:r>
                      <a:endParaRPr lang="en-US" altLang="ja-JP" sz="1400" dirty="0" smtClean="0">
                        <a:effectLst/>
                        <a:latin typeface="Meiryo UI 本文"/>
                      </a:endParaRPr>
                    </a:p>
                  </a:txBody>
                  <a:tcPr marL="17780" marR="17780" marT="0" marB="0" anchor="ctr"/>
                </a:tc>
                <a:tc>
                  <a:txBody>
                    <a:bodyPr/>
                    <a:lstStyle/>
                    <a:p>
                      <a:pPr marL="89535" marR="109220" lvl="0" indent="0" algn="l"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・施設（ベンダー）による対象項目の連携（実装）不備</a:t>
                      </a:r>
                      <a:endParaRPr kumimoji="1" lang="en-US" altLang="ja-JP" sz="1400" dirty="0" smtClean="0">
                        <a:latin typeface="Meiryo UI 本文"/>
                        <a:ea typeface="+mn-ea"/>
                      </a:endParaRPr>
                    </a:p>
                    <a:p>
                      <a:pPr marL="89535" marR="109220" indent="0" algn="l">
                        <a:lnSpc>
                          <a:spcPts val="1800"/>
                        </a:lnSpc>
                        <a:spcAft>
                          <a:spcPts val="0"/>
                        </a:spcAft>
                        <a:buFontTx/>
                        <a:buNone/>
                      </a:pPr>
                      <a:r>
                        <a:rPr lang="en-US" altLang="ja-JP" sz="1400" dirty="0" smtClean="0">
                          <a:effectLst/>
                          <a:latin typeface="Meiryo UI 本文"/>
                          <a:ea typeface="+mn-ea"/>
                          <a:cs typeface="Times New Roman" panose="02020603050405020304" pitchFamily="18" charset="0"/>
                        </a:rPr>
                        <a:t>※</a:t>
                      </a:r>
                      <a:r>
                        <a:rPr lang="ja-JP" altLang="en-US" sz="1400" dirty="0" smtClean="0">
                          <a:effectLst/>
                          <a:latin typeface="Meiryo UI 本文"/>
                          <a:ea typeface="+mn-ea"/>
                          <a:cs typeface="Times New Roman" panose="02020603050405020304" pitchFamily="18" charset="0"/>
                        </a:rPr>
                        <a:t>施設ごとの都合で連携できない仕様となっている可能性も考えられる。</a:t>
                      </a:r>
                      <a:endParaRPr lang="en-US" altLang="ja-JP" sz="1400" dirty="0" smtClean="0">
                        <a:effectLst/>
                        <a:latin typeface="Meiryo UI 本文"/>
                        <a:ea typeface="+mn-ea"/>
                        <a:cs typeface="Times New Roman" panose="02020603050405020304" pitchFamily="18" charset="0"/>
                      </a:endParaRPr>
                    </a:p>
                  </a:txBody>
                  <a:tcPr marL="17780" marR="17780" marT="0" marB="0" anchor="ctr"/>
                </a:tc>
                <a:tc>
                  <a:txBody>
                    <a:bodyPr/>
                    <a:lstStyle/>
                    <a:p>
                      <a:pPr marL="89535" marR="109220" lvl="0" indent="0" algn="l" defTabSz="609555" rtl="0" eaLnBrk="1" fontAlgn="auto" latinLnBrk="0" hangingPunct="1">
                        <a:lnSpc>
                          <a:spcPts val="1800"/>
                        </a:lnSpc>
                        <a:spcBef>
                          <a:spcPts val="0"/>
                        </a:spcBef>
                        <a:spcAft>
                          <a:spcPts val="0"/>
                        </a:spcAft>
                        <a:buClrTx/>
                        <a:buSzTx/>
                        <a:buFontTx/>
                        <a:buNone/>
                        <a:tabLst/>
                        <a:defRPr/>
                      </a:pPr>
                      <a:r>
                        <a:rPr kumimoji="1" lang="ja-JP" altLang="en-US" sz="1400" dirty="0" smtClean="0">
                          <a:latin typeface="Meiryo UI 本文"/>
                          <a:ea typeface="+mn-ea"/>
                        </a:rPr>
                        <a:t>・案件対応で利用する可能性のある項目</a:t>
                      </a:r>
                      <a:endParaRPr lang="en-US" altLang="ja-JP" sz="1400" dirty="0" smtClean="0">
                        <a:effectLst/>
                        <a:latin typeface="Meiryo UI 本文"/>
                        <a:ea typeface="+mn-ea"/>
                        <a:cs typeface="Times New Roman" panose="02020603050405020304" pitchFamily="18" charset="0"/>
                      </a:endParaRPr>
                    </a:p>
                  </a:txBody>
                  <a:tcPr marL="17780" marR="17780" marT="0" marB="0" anchor="ctr"/>
                </a:tc>
                <a:extLst>
                  <a:ext uri="{0D108BD9-81ED-4DB2-BD59-A6C34878D82A}">
                    <a16:rowId xmlns:a16="http://schemas.microsoft.com/office/drawing/2014/main" val="3045385015"/>
                  </a:ext>
                </a:extLst>
              </a:tr>
            </a:tbl>
          </a:graphicData>
        </a:graphic>
      </p:graphicFrame>
      <p:sp>
        <p:nvSpPr>
          <p:cNvPr id="8" name="正方形/長方形 7"/>
          <p:cNvSpPr/>
          <p:nvPr/>
        </p:nvSpPr>
        <p:spPr>
          <a:xfrm>
            <a:off x="165528" y="793626"/>
            <a:ext cx="11850659" cy="631648"/>
          </a:xfrm>
          <a:prstGeom prst="rect">
            <a:avLst/>
          </a:prstGeom>
        </p:spPr>
        <p:txBody>
          <a:bodyPr wrap="square">
            <a:spAutoFit/>
          </a:bodyPr>
          <a:lstStyle/>
          <a:p>
            <a:r>
              <a:rPr lang="en-US" altLang="ja-JP" sz="2000" dirty="0" smtClean="0">
                <a:latin typeface="+mn-ea"/>
              </a:rPr>
              <a:t>MML</a:t>
            </a:r>
            <a:r>
              <a:rPr lang="ja-JP" altLang="en-US" sz="2000" dirty="0" smtClean="0">
                <a:latin typeface="+mn-ea"/>
              </a:rPr>
              <a:t>における主要項目の欠損等のチェック仕様は以下の通り。</a:t>
            </a:r>
            <a:endParaRPr lang="en-US" altLang="ja-JP" sz="2000" dirty="0" smtClean="0">
              <a:latin typeface="+mn-ea"/>
            </a:endParaRPr>
          </a:p>
          <a:p>
            <a:pPr marL="90170" marR="109220" indent="-635" algn="just">
              <a:lnSpc>
                <a:spcPts val="1800"/>
              </a:lnSpc>
              <a:spcAft>
                <a:spcPts val="0"/>
              </a:spcAft>
            </a:pPr>
            <a:endParaRPr lang="en-US" altLang="ja-JP" sz="2000" dirty="0" smtClean="0"/>
          </a:p>
        </p:txBody>
      </p:sp>
      <p:sp>
        <p:nvSpPr>
          <p:cNvPr id="9" name="正方形/長方形 8"/>
          <p:cNvSpPr/>
          <p:nvPr/>
        </p:nvSpPr>
        <p:spPr>
          <a:xfrm>
            <a:off x="2116032" y="5836077"/>
            <a:ext cx="8778721" cy="523220"/>
          </a:xfrm>
          <a:prstGeom prst="rect">
            <a:avLst/>
          </a:prstGeom>
        </p:spPr>
        <p:txBody>
          <a:bodyPr wrap="square">
            <a:spAutoFit/>
          </a:bodyPr>
          <a:lstStyle/>
          <a:p>
            <a:r>
              <a:rPr lang="en-US" altLang="ja-JP" sz="1400" dirty="0" smtClean="0">
                <a:latin typeface="+mn-ea"/>
              </a:rPr>
              <a:t>※</a:t>
            </a:r>
            <a:r>
              <a:rPr lang="ja-JP" altLang="en-US" sz="1400" dirty="0" smtClean="0">
                <a:latin typeface="+mn-ea"/>
              </a:rPr>
              <a:t>有効率：有効値のレコード数／全体（有効値および無効値（</a:t>
            </a:r>
            <a:r>
              <a:rPr lang="en-US" altLang="ja-JP" sz="1400" dirty="0" smtClean="0">
                <a:latin typeface="+mn-ea"/>
              </a:rPr>
              <a:t>Null</a:t>
            </a:r>
            <a:r>
              <a:rPr lang="ja-JP" altLang="en-US" sz="1400" dirty="0" smtClean="0">
                <a:latin typeface="+mn-ea"/>
              </a:rPr>
              <a:t>または空および不正値））のレコード数</a:t>
            </a:r>
            <a:endParaRPr lang="en-US" altLang="ja-JP" sz="1400" dirty="0" smtClean="0">
              <a:latin typeface="+mn-ea"/>
            </a:endParaRPr>
          </a:p>
          <a:p>
            <a:r>
              <a:rPr lang="en-US" altLang="ja-JP" sz="1400" dirty="0" smtClean="0">
                <a:latin typeface="+mn-ea"/>
              </a:rPr>
              <a:t> </a:t>
            </a:r>
            <a:r>
              <a:rPr lang="ja-JP" altLang="en-US" sz="1400" dirty="0" smtClean="0">
                <a:latin typeface="+mn-ea"/>
              </a:rPr>
              <a:t>　有効値は各カラムのデータ型（テキスト、日付、数値）に応じて、不正でない（</a:t>
            </a:r>
            <a:r>
              <a:rPr lang="en-US" altLang="ja-JP" sz="1400" dirty="0" smtClean="0">
                <a:latin typeface="+mn-ea"/>
              </a:rPr>
              <a:t>CAST</a:t>
            </a:r>
            <a:r>
              <a:rPr lang="ja-JP" altLang="en-US" sz="1400" dirty="0" smtClean="0">
                <a:latin typeface="+mn-ea"/>
              </a:rPr>
              <a:t>可能）な場合を有効と判定</a:t>
            </a:r>
            <a:endParaRPr lang="en-US" altLang="ja-JP" sz="1400" dirty="0" smtClean="0"/>
          </a:p>
        </p:txBody>
      </p:sp>
    </p:spTree>
    <p:extLst>
      <p:ext uri="{BB962C8B-B14F-4D97-AF65-F5344CB8AC3E}">
        <p14:creationId xmlns:p14="http://schemas.microsoft.com/office/powerpoint/2010/main" val="2589291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MML</a:t>
            </a:r>
            <a:r>
              <a:rPr lang="ja-JP" altLang="en-US" dirty="0"/>
              <a:t>における主要項目の欠損等のチェック検証プロセス</a:t>
            </a:r>
            <a:endParaRPr kumimoji="1" lang="ja-JP" altLang="en-US" dirty="0"/>
          </a:p>
        </p:txBody>
      </p:sp>
      <p:sp>
        <p:nvSpPr>
          <p:cNvPr id="38" name="正方形/長方形 37"/>
          <p:cNvSpPr/>
          <p:nvPr/>
        </p:nvSpPr>
        <p:spPr>
          <a:xfrm>
            <a:off x="165528" y="793626"/>
            <a:ext cx="11850659" cy="400110"/>
          </a:xfrm>
          <a:prstGeom prst="rect">
            <a:avLst/>
          </a:prstGeom>
        </p:spPr>
        <p:txBody>
          <a:bodyPr wrap="square">
            <a:spAutoFit/>
          </a:bodyPr>
          <a:lstStyle/>
          <a:p>
            <a:r>
              <a:rPr lang="en-US" altLang="ja-JP" sz="2000" dirty="0">
                <a:latin typeface="+mn-ea"/>
              </a:rPr>
              <a:t>MML</a:t>
            </a:r>
            <a:r>
              <a:rPr lang="ja-JP" altLang="en-US" sz="2000" dirty="0">
                <a:latin typeface="+mn-ea"/>
              </a:rPr>
              <a:t>における主要項目の欠損等のチェックに関する検証プロセスは以下の通り。</a:t>
            </a:r>
            <a:endParaRPr lang="en-US" altLang="ja-JP" sz="2000" dirty="0"/>
          </a:p>
        </p:txBody>
      </p:sp>
      <p:sp>
        <p:nvSpPr>
          <p:cNvPr id="14" name="ホームベース 13"/>
          <p:cNvSpPr/>
          <p:nvPr/>
        </p:nvSpPr>
        <p:spPr>
          <a:xfrm>
            <a:off x="211236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チェック内容の</a:t>
            </a:r>
            <a:endParaRPr lang="en-US" altLang="ja-JP" dirty="0" smtClean="0">
              <a:solidFill>
                <a:schemeClr val="tx1"/>
              </a:solidFill>
            </a:endParaRPr>
          </a:p>
          <a:p>
            <a:pPr algn="ctr"/>
            <a:r>
              <a:rPr kumimoji="1" lang="ja-JP" altLang="en-US" dirty="0">
                <a:solidFill>
                  <a:schemeClr val="tx1"/>
                </a:solidFill>
              </a:rPr>
              <a:t>検討</a:t>
            </a:r>
          </a:p>
        </p:txBody>
      </p:sp>
      <p:sp>
        <p:nvSpPr>
          <p:cNvPr id="15" name="ホームベース 14"/>
          <p:cNvSpPr/>
          <p:nvPr/>
        </p:nvSpPr>
        <p:spPr>
          <a:xfrm>
            <a:off x="461203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検証実施</a:t>
            </a:r>
            <a:endParaRPr kumimoji="1" lang="ja-JP" altLang="en-US" dirty="0">
              <a:solidFill>
                <a:schemeClr val="tx1"/>
              </a:solidFill>
            </a:endParaRPr>
          </a:p>
        </p:txBody>
      </p:sp>
      <p:sp>
        <p:nvSpPr>
          <p:cNvPr id="16" name="ホームベース 15"/>
          <p:cNvSpPr/>
          <p:nvPr/>
        </p:nvSpPr>
        <p:spPr>
          <a:xfrm>
            <a:off x="711170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実施結果の</a:t>
            </a:r>
            <a:endParaRPr kumimoji="1" lang="en-US" altLang="ja-JP" dirty="0" smtClean="0">
              <a:solidFill>
                <a:schemeClr val="tx1"/>
              </a:solidFill>
            </a:endParaRPr>
          </a:p>
          <a:p>
            <a:pPr algn="ctr"/>
            <a:r>
              <a:rPr kumimoji="1" lang="ja-JP" altLang="en-US" dirty="0" smtClean="0">
                <a:solidFill>
                  <a:schemeClr val="tx1"/>
                </a:solidFill>
              </a:rPr>
              <a:t>評価</a:t>
            </a:r>
            <a:endParaRPr kumimoji="1" lang="ja-JP" altLang="en-US" dirty="0">
              <a:solidFill>
                <a:schemeClr val="tx1"/>
              </a:solidFill>
            </a:endParaRPr>
          </a:p>
        </p:txBody>
      </p:sp>
      <p:sp>
        <p:nvSpPr>
          <p:cNvPr id="17" name="ホームベース 16"/>
          <p:cNvSpPr/>
          <p:nvPr/>
        </p:nvSpPr>
        <p:spPr>
          <a:xfrm>
            <a:off x="9611376"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運用固定化</a:t>
            </a:r>
            <a:endParaRPr kumimoji="1" lang="ja-JP" altLang="en-US" dirty="0">
              <a:solidFill>
                <a:schemeClr val="tx1"/>
              </a:solidFill>
            </a:endParaRPr>
          </a:p>
        </p:txBody>
      </p:sp>
      <p:sp>
        <p:nvSpPr>
          <p:cNvPr id="20" name="正方形/長方形 19"/>
          <p:cNvSpPr/>
          <p:nvPr/>
        </p:nvSpPr>
        <p:spPr>
          <a:xfrm>
            <a:off x="643919" y="1555762"/>
            <a:ext cx="1252420" cy="1575365"/>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プロセス</a:t>
            </a:r>
            <a:endParaRPr kumimoji="1" lang="ja-JP" altLang="en-US" b="1" dirty="0"/>
          </a:p>
        </p:txBody>
      </p:sp>
      <p:sp>
        <p:nvSpPr>
          <p:cNvPr id="21" name="正方形/長方形 20"/>
          <p:cNvSpPr/>
          <p:nvPr/>
        </p:nvSpPr>
        <p:spPr>
          <a:xfrm>
            <a:off x="643919" y="3611418"/>
            <a:ext cx="1252420" cy="278968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作業内容</a:t>
            </a:r>
            <a:endParaRPr kumimoji="1" lang="ja-JP" altLang="en-US" b="1" dirty="0"/>
          </a:p>
        </p:txBody>
      </p:sp>
      <p:sp>
        <p:nvSpPr>
          <p:cNvPr id="22" name="テキスト ボックス 21"/>
          <p:cNvSpPr txBox="1"/>
          <p:nvPr/>
        </p:nvSpPr>
        <p:spPr>
          <a:xfrm>
            <a:off x="2841189" y="1463443"/>
            <a:ext cx="809837" cy="400110"/>
          </a:xfrm>
          <a:prstGeom prst="rect">
            <a:avLst/>
          </a:prstGeom>
          <a:noFill/>
        </p:spPr>
        <p:txBody>
          <a:bodyPr wrap="none" rtlCol="0">
            <a:spAutoFit/>
          </a:bodyPr>
          <a:lstStyle/>
          <a:p>
            <a:r>
              <a:rPr kumimoji="1" lang="en-US" altLang="ja-JP" sz="2000" dirty="0" smtClean="0"/>
              <a:t>Step1</a:t>
            </a:r>
            <a:endParaRPr kumimoji="1" lang="ja-JP" altLang="en-US" sz="2000" dirty="0"/>
          </a:p>
        </p:txBody>
      </p:sp>
      <p:sp>
        <p:nvSpPr>
          <p:cNvPr id="23" name="テキスト ボックス 22"/>
          <p:cNvSpPr txBox="1"/>
          <p:nvPr/>
        </p:nvSpPr>
        <p:spPr>
          <a:xfrm>
            <a:off x="5340527" y="1463443"/>
            <a:ext cx="809837" cy="400110"/>
          </a:xfrm>
          <a:prstGeom prst="rect">
            <a:avLst/>
          </a:prstGeom>
          <a:noFill/>
        </p:spPr>
        <p:txBody>
          <a:bodyPr wrap="none" rtlCol="0">
            <a:spAutoFit/>
          </a:bodyPr>
          <a:lstStyle/>
          <a:p>
            <a:r>
              <a:rPr kumimoji="1" lang="en-US" altLang="ja-JP" sz="2000" dirty="0" smtClean="0"/>
              <a:t>Step2</a:t>
            </a:r>
            <a:endParaRPr kumimoji="1" lang="ja-JP" altLang="en-US" sz="2000" dirty="0"/>
          </a:p>
        </p:txBody>
      </p:sp>
      <p:sp>
        <p:nvSpPr>
          <p:cNvPr id="24" name="テキスト ボックス 23"/>
          <p:cNvSpPr txBox="1"/>
          <p:nvPr/>
        </p:nvSpPr>
        <p:spPr>
          <a:xfrm>
            <a:off x="7839865" y="1463443"/>
            <a:ext cx="809837" cy="400110"/>
          </a:xfrm>
          <a:prstGeom prst="rect">
            <a:avLst/>
          </a:prstGeom>
          <a:noFill/>
        </p:spPr>
        <p:txBody>
          <a:bodyPr wrap="none" rtlCol="0">
            <a:spAutoFit/>
          </a:bodyPr>
          <a:lstStyle/>
          <a:p>
            <a:r>
              <a:rPr kumimoji="1" lang="en-US" altLang="ja-JP" sz="2000" dirty="0" smtClean="0"/>
              <a:t>Step3</a:t>
            </a:r>
            <a:endParaRPr kumimoji="1" lang="ja-JP" altLang="en-US" sz="2000" dirty="0"/>
          </a:p>
        </p:txBody>
      </p:sp>
      <p:sp>
        <p:nvSpPr>
          <p:cNvPr id="25" name="テキスト ボックス 24"/>
          <p:cNvSpPr txBox="1"/>
          <p:nvPr/>
        </p:nvSpPr>
        <p:spPr>
          <a:xfrm>
            <a:off x="10339866" y="1463443"/>
            <a:ext cx="809837" cy="400110"/>
          </a:xfrm>
          <a:prstGeom prst="rect">
            <a:avLst/>
          </a:prstGeom>
          <a:noFill/>
        </p:spPr>
        <p:txBody>
          <a:bodyPr wrap="none" rtlCol="0">
            <a:spAutoFit/>
          </a:bodyPr>
          <a:lstStyle/>
          <a:p>
            <a:r>
              <a:rPr kumimoji="1" lang="en-US" altLang="ja-JP" sz="2000" dirty="0" smtClean="0"/>
              <a:t>Step4</a:t>
            </a:r>
            <a:endParaRPr kumimoji="1" lang="ja-JP" altLang="en-US" sz="2000" dirty="0"/>
          </a:p>
        </p:txBody>
      </p:sp>
      <p:graphicFrame>
        <p:nvGraphicFramePr>
          <p:cNvPr id="28" name="表 27"/>
          <p:cNvGraphicFramePr>
            <a:graphicFrameLocks noGrp="1"/>
          </p:cNvGraphicFramePr>
          <p:nvPr>
            <p:extLst>
              <p:ext uri="{D42A27DB-BD31-4B8C-83A1-F6EECF244321}">
                <p14:modId xmlns:p14="http://schemas.microsoft.com/office/powerpoint/2010/main" val="3358353283"/>
              </p:ext>
            </p:extLst>
          </p:nvPr>
        </p:nvGraphicFramePr>
        <p:xfrm>
          <a:off x="2112367" y="3611418"/>
          <a:ext cx="9765828" cy="2789682"/>
        </p:xfrm>
        <a:graphic>
          <a:graphicData uri="http://schemas.openxmlformats.org/drawingml/2006/table">
            <a:tbl>
              <a:tblPr firstRow="1">
                <a:tableStyleId>{21E4AEA4-8DFA-4A89-87EB-49C32662AFE0}</a:tableStyleId>
              </a:tblPr>
              <a:tblGrid>
                <a:gridCol w="481358">
                  <a:extLst>
                    <a:ext uri="{9D8B030D-6E8A-4147-A177-3AD203B41FA5}">
                      <a16:colId xmlns:a16="http://schemas.microsoft.com/office/drawing/2014/main" val="1486892407"/>
                    </a:ext>
                  </a:extLst>
                </a:gridCol>
                <a:gridCol w="2813221">
                  <a:extLst>
                    <a:ext uri="{9D8B030D-6E8A-4147-A177-3AD203B41FA5}">
                      <a16:colId xmlns:a16="http://schemas.microsoft.com/office/drawing/2014/main" val="2995295340"/>
                    </a:ext>
                  </a:extLst>
                </a:gridCol>
                <a:gridCol w="6471249">
                  <a:extLst>
                    <a:ext uri="{9D8B030D-6E8A-4147-A177-3AD203B41FA5}">
                      <a16:colId xmlns:a16="http://schemas.microsoft.com/office/drawing/2014/main" val="1052678361"/>
                    </a:ext>
                  </a:extLst>
                </a:gridCol>
              </a:tblGrid>
              <a:tr h="527934">
                <a:tc gridSpan="2">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作業項目</a:t>
                      </a:r>
                      <a:endParaRPr lang="ja-JP" altLang="ja-JP" sz="1600" dirty="0" smtClean="0">
                        <a:effectLst/>
                      </a:endParaRPr>
                    </a:p>
                  </a:txBody>
                  <a:tcPr marL="17780" marR="17780" marT="0" marB="0" anchor="ctr"/>
                </a:tc>
                <a:tc hMerge="1">
                  <a:txBody>
                    <a:bodyPr/>
                    <a:lstStyle/>
                    <a:p>
                      <a:endParaRPr kumimoji="1" lang="ja-JP" altLang="en-US"/>
                    </a:p>
                  </a:txBody>
                  <a:tcPr/>
                </a:tc>
                <a:tc>
                  <a:txBody>
                    <a:bodyPr/>
                    <a:lstStyle/>
                    <a:p>
                      <a:pPr marL="90170" marR="109220" indent="-635" algn="ctr">
                        <a:lnSpc>
                          <a:spcPts val="1800"/>
                        </a:lnSpc>
                        <a:spcAft>
                          <a:spcPts val="0"/>
                        </a:spcAft>
                      </a:pPr>
                      <a:r>
                        <a:rPr kumimoji="1" lang="ja-JP" altLang="en-US" sz="1600" dirty="0" smtClean="0">
                          <a:latin typeface="Meiryo UI 本文"/>
                          <a:ea typeface="+mn-ea"/>
                        </a:rPr>
                        <a:t>作業詳細</a:t>
                      </a:r>
                      <a:endParaRPr lang="ja-JP" altLang="ja-JP" sz="1600" dirty="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1130874">
                <a:tc>
                  <a:txBody>
                    <a:bodyPr/>
                    <a:lstStyle/>
                    <a:p>
                      <a:pPr algn="ctr"/>
                      <a:r>
                        <a:rPr lang="en-US" altLang="ja-JP" sz="1600" dirty="0" smtClean="0">
                          <a:latin typeface="Meiryo UI 本文"/>
                        </a:rPr>
                        <a:t>1</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チェックツールの実装</a:t>
                      </a:r>
                      <a:endParaRPr lang="ja-JP" altLang="ja-JP" sz="16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600" dirty="0" smtClean="0">
                          <a:latin typeface="+mn-ea"/>
                          <a:ea typeface="+mn-ea"/>
                        </a:rPr>
                        <a:t>・</a:t>
                      </a:r>
                      <a:r>
                        <a:rPr kumimoji="1" lang="en-US" altLang="ja-JP" sz="1600" dirty="0" smtClean="0">
                          <a:latin typeface="+mn-ea"/>
                          <a:ea typeface="+mn-ea"/>
                        </a:rPr>
                        <a:t>Step1</a:t>
                      </a:r>
                      <a:r>
                        <a:rPr kumimoji="1" lang="ja-JP" altLang="en-US" sz="1600" dirty="0" err="1" smtClean="0">
                          <a:latin typeface="+mn-ea"/>
                          <a:ea typeface="+mn-ea"/>
                        </a:rPr>
                        <a:t>での</a:t>
                      </a:r>
                      <a:r>
                        <a:rPr kumimoji="1" lang="ja-JP" altLang="en-US" sz="1600" dirty="0" smtClean="0">
                          <a:latin typeface="+mn-ea"/>
                          <a:ea typeface="+mn-ea"/>
                        </a:rPr>
                        <a:t>チェック内容の検討結果を実現するためのツールを設計、実装する。</a:t>
                      </a:r>
                      <a:endParaRPr kumimoji="1" lang="en-US" altLang="ja-JP" sz="1600" dirty="0" smtClean="0">
                        <a:latin typeface="+mn-ea"/>
                        <a:ea typeface="+mn-ea"/>
                      </a:endParaRPr>
                    </a:p>
                    <a:p>
                      <a:pPr marL="90170" marR="109220" indent="-635" algn="just">
                        <a:lnSpc>
                          <a:spcPts val="1800"/>
                        </a:lnSpc>
                        <a:spcAft>
                          <a:spcPts val="0"/>
                        </a:spcAft>
                      </a:pPr>
                      <a:r>
                        <a:rPr kumimoji="1" lang="ja-JP" altLang="en-US" sz="1600" dirty="0" smtClean="0">
                          <a:latin typeface="+mn-ea"/>
                          <a:ea typeface="+mn-ea"/>
                        </a:rPr>
                        <a:t>設計においては実運用においては新規施設のみ実行したり、チェック仕様の選定を変更することも考慮する。</a:t>
                      </a:r>
                    </a:p>
                  </a:txBody>
                  <a:tcPr marL="17780" marR="17780" marT="0" marB="0" anchor="ctr"/>
                </a:tc>
                <a:extLst>
                  <a:ext uri="{0D108BD9-81ED-4DB2-BD59-A6C34878D82A}">
                    <a16:rowId xmlns:a16="http://schemas.microsoft.com/office/drawing/2014/main" val="217416368"/>
                  </a:ext>
                </a:extLst>
              </a:tr>
              <a:tr h="1130874">
                <a:tc>
                  <a:txBody>
                    <a:bodyPr/>
                    <a:lstStyle/>
                    <a:p>
                      <a:pPr algn="ctr"/>
                      <a:r>
                        <a:rPr lang="en-US" altLang="ja-JP" sz="1600" dirty="0" smtClean="0">
                          <a:latin typeface="Meiryo UI 本文"/>
                        </a:rPr>
                        <a:t>2</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チェックツールの実行</a:t>
                      </a:r>
                      <a:endParaRPr lang="ja-JP" altLang="ja-JP" sz="1600" dirty="0" smtClean="0">
                        <a:effectLst/>
                      </a:endParaRPr>
                    </a:p>
                  </a:txBody>
                  <a:tcPr marL="17780" marR="17780" marT="0" marB="0" anchor="ctr"/>
                </a:tc>
                <a:tc>
                  <a:txBody>
                    <a:bodyPr/>
                    <a:lstStyle/>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a:t>
                      </a:r>
                      <a:r>
                        <a:rPr lang="en-US" altLang="ja-JP" sz="1600" dirty="0" smtClean="0">
                          <a:effectLst/>
                        </a:rPr>
                        <a:t>Step1</a:t>
                      </a:r>
                      <a:r>
                        <a:rPr lang="ja-JP" altLang="en-US" sz="1600" dirty="0" smtClean="0">
                          <a:effectLst/>
                        </a:rPr>
                        <a:t>で規定したチェック仕様を各</a:t>
                      </a:r>
                      <a:r>
                        <a:rPr lang="en-US" altLang="ja-JP" sz="1600" dirty="0" smtClean="0">
                          <a:effectLst/>
                        </a:rPr>
                        <a:t>MML</a:t>
                      </a:r>
                      <a:r>
                        <a:rPr lang="ja-JP" altLang="en-US" sz="1600" dirty="0" smtClean="0">
                          <a:effectLst/>
                        </a:rPr>
                        <a:t>の項目に対して設定をした上で、</a:t>
                      </a:r>
                      <a:r>
                        <a:rPr lang="en-US" altLang="ja-JP" sz="1600" dirty="0" smtClean="0">
                          <a:effectLst/>
                        </a:rPr>
                        <a:t/>
                      </a:r>
                      <a:br>
                        <a:rPr lang="en-US" altLang="ja-JP" sz="1600" dirty="0" smtClean="0">
                          <a:effectLst/>
                        </a:rPr>
                      </a:br>
                      <a:r>
                        <a:rPr lang="ja-JP" altLang="en-US" sz="1600" dirty="0" smtClean="0">
                          <a:effectLst/>
                        </a:rPr>
                        <a:t>実装したチェックツールを実行する。</a:t>
                      </a:r>
                      <a:endParaRPr lang="en-US" altLang="ja-JP" sz="1600" dirty="0" smtClean="0">
                        <a:effectLst/>
                      </a:endParaRPr>
                    </a:p>
                  </a:txBody>
                  <a:tcPr marL="17780" marR="17780" marT="0" marB="0" anchor="ctr"/>
                </a:tc>
                <a:extLst>
                  <a:ext uri="{0D108BD9-81ED-4DB2-BD59-A6C34878D82A}">
                    <a16:rowId xmlns:a16="http://schemas.microsoft.com/office/drawing/2014/main" val="1108417457"/>
                  </a:ext>
                </a:extLst>
              </a:tr>
            </a:tbl>
          </a:graphicData>
        </a:graphic>
      </p:graphicFrame>
      <p:sp>
        <p:nvSpPr>
          <p:cNvPr id="29" name="正方形/長方形 28"/>
          <p:cNvSpPr/>
          <p:nvPr/>
        </p:nvSpPr>
        <p:spPr>
          <a:xfrm>
            <a:off x="4519272" y="1482091"/>
            <a:ext cx="2452345" cy="1723147"/>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714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チェック</a:t>
            </a:r>
            <a:r>
              <a:rPr lang="ja-JP" altLang="en-US" dirty="0"/>
              <a:t>ツール</a:t>
            </a:r>
            <a:r>
              <a:rPr lang="ja-JP" altLang="en-US" dirty="0" smtClean="0"/>
              <a:t>の仕様</a:t>
            </a:r>
            <a:endParaRPr kumimoji="1" lang="ja-JP" altLang="en-US" dirty="0"/>
          </a:p>
        </p:txBody>
      </p:sp>
      <p:grpSp>
        <p:nvGrpSpPr>
          <p:cNvPr id="8" name="グループ化 7"/>
          <p:cNvGrpSpPr/>
          <p:nvPr/>
        </p:nvGrpSpPr>
        <p:grpSpPr>
          <a:xfrm>
            <a:off x="314921" y="925524"/>
            <a:ext cx="922047" cy="1157424"/>
            <a:chOff x="1040425" y="1292870"/>
            <a:chExt cx="922047" cy="1157424"/>
          </a:xfrm>
        </p:grpSpPr>
        <p:pic>
          <p:nvPicPr>
            <p:cNvPr id="2" name="図 1"/>
            <p:cNvPicPr>
              <a:picLocks noChangeAspect="1"/>
            </p:cNvPicPr>
            <p:nvPr/>
          </p:nvPicPr>
          <p:blipFill>
            <a:blip r:embed="rId2"/>
            <a:stretch>
              <a:fillRect/>
            </a:stretch>
          </p:blipFill>
          <p:spPr>
            <a:xfrm>
              <a:off x="1054246" y="1562838"/>
              <a:ext cx="894407" cy="887456"/>
            </a:xfrm>
            <a:prstGeom prst="rect">
              <a:avLst/>
            </a:prstGeom>
          </p:spPr>
        </p:pic>
        <p:sp>
          <p:nvSpPr>
            <p:cNvPr id="7" name="テキスト ボックス 6"/>
            <p:cNvSpPr txBox="1"/>
            <p:nvPr/>
          </p:nvSpPr>
          <p:spPr>
            <a:xfrm>
              <a:off x="1040425" y="1292870"/>
              <a:ext cx="922047" cy="276999"/>
            </a:xfrm>
            <a:prstGeom prst="rect">
              <a:avLst/>
            </a:prstGeom>
            <a:noFill/>
          </p:spPr>
          <p:txBody>
            <a:bodyPr wrap="none" rtlCol="0">
              <a:spAutoFit/>
            </a:bodyPr>
            <a:lstStyle/>
            <a:p>
              <a:r>
                <a:rPr lang="ja-JP" altLang="en-US" sz="1200" dirty="0"/>
                <a:t>設定ファイル</a:t>
              </a:r>
              <a:endParaRPr kumimoji="1" lang="ja-JP" altLang="en-US" sz="1200" dirty="0"/>
            </a:p>
          </p:txBody>
        </p:sp>
      </p:grpSp>
      <p:grpSp>
        <p:nvGrpSpPr>
          <p:cNvPr id="9" name="グループ化 8"/>
          <p:cNvGrpSpPr/>
          <p:nvPr/>
        </p:nvGrpSpPr>
        <p:grpSpPr>
          <a:xfrm>
            <a:off x="3663681" y="925524"/>
            <a:ext cx="1116676" cy="1164456"/>
            <a:chOff x="4050978" y="1292870"/>
            <a:chExt cx="1116676" cy="1164456"/>
          </a:xfrm>
        </p:grpSpPr>
        <p:pic>
          <p:nvPicPr>
            <p:cNvPr id="5" name="図 4"/>
            <p:cNvPicPr>
              <a:picLocks noChangeAspect="1"/>
            </p:cNvPicPr>
            <p:nvPr/>
          </p:nvPicPr>
          <p:blipFill>
            <a:blip r:embed="rId3"/>
            <a:stretch>
              <a:fillRect/>
            </a:stretch>
          </p:blipFill>
          <p:spPr>
            <a:xfrm>
              <a:off x="4064797" y="1569870"/>
              <a:ext cx="1102857" cy="887456"/>
            </a:xfrm>
            <a:prstGeom prst="rect">
              <a:avLst/>
            </a:prstGeom>
          </p:spPr>
        </p:pic>
        <p:sp>
          <p:nvSpPr>
            <p:cNvPr id="30" name="テキスト ボックス 29"/>
            <p:cNvSpPr txBox="1"/>
            <p:nvPr/>
          </p:nvSpPr>
          <p:spPr>
            <a:xfrm>
              <a:off x="4050978" y="1292870"/>
              <a:ext cx="1083951" cy="307777"/>
            </a:xfrm>
            <a:prstGeom prst="rect">
              <a:avLst/>
            </a:prstGeom>
            <a:noFill/>
          </p:spPr>
          <p:txBody>
            <a:bodyPr wrap="none" rtlCol="0">
              <a:spAutoFit/>
            </a:bodyPr>
            <a:lstStyle/>
            <a:p>
              <a:r>
                <a:rPr lang="ja-JP" altLang="en-US" sz="1400" dirty="0" smtClean="0">
                  <a:solidFill>
                    <a:srgbClr val="0070C0"/>
                  </a:solidFill>
                </a:rPr>
                <a:t>チェックツール</a:t>
              </a:r>
              <a:endParaRPr kumimoji="1" lang="ja-JP" altLang="en-US" sz="1200" dirty="0">
                <a:solidFill>
                  <a:srgbClr val="0070C0"/>
                </a:solidFill>
              </a:endParaRPr>
            </a:p>
          </p:txBody>
        </p:sp>
      </p:grpSp>
      <p:grpSp>
        <p:nvGrpSpPr>
          <p:cNvPr id="10" name="グループ化 9"/>
          <p:cNvGrpSpPr/>
          <p:nvPr/>
        </p:nvGrpSpPr>
        <p:grpSpPr>
          <a:xfrm>
            <a:off x="10163545" y="925524"/>
            <a:ext cx="1013419" cy="1164456"/>
            <a:chOff x="8446029" y="1292870"/>
            <a:chExt cx="1013419" cy="1164456"/>
          </a:xfrm>
        </p:grpSpPr>
        <p:pic>
          <p:nvPicPr>
            <p:cNvPr id="3" name="図 2"/>
            <p:cNvPicPr>
              <a:picLocks noChangeAspect="1"/>
            </p:cNvPicPr>
            <p:nvPr/>
          </p:nvPicPr>
          <p:blipFill>
            <a:blip r:embed="rId4"/>
            <a:stretch>
              <a:fillRect/>
            </a:stretch>
          </p:blipFill>
          <p:spPr>
            <a:xfrm>
              <a:off x="8505535" y="1569869"/>
              <a:ext cx="894409" cy="887457"/>
            </a:xfrm>
            <a:prstGeom prst="rect">
              <a:avLst/>
            </a:prstGeom>
          </p:spPr>
        </p:pic>
        <p:sp>
          <p:nvSpPr>
            <p:cNvPr id="31" name="テキスト ボックス 30"/>
            <p:cNvSpPr txBox="1"/>
            <p:nvPr/>
          </p:nvSpPr>
          <p:spPr>
            <a:xfrm>
              <a:off x="8446029" y="1292870"/>
              <a:ext cx="1013419" cy="276999"/>
            </a:xfrm>
            <a:prstGeom prst="rect">
              <a:avLst/>
            </a:prstGeom>
            <a:noFill/>
          </p:spPr>
          <p:txBody>
            <a:bodyPr wrap="none" rtlCol="0">
              <a:spAutoFit/>
            </a:bodyPr>
            <a:lstStyle/>
            <a:p>
              <a:r>
                <a:rPr lang="ja-JP" altLang="en-US" sz="1200" dirty="0" smtClean="0"/>
                <a:t>二次利用</a:t>
              </a:r>
              <a:r>
                <a:rPr lang="en-US" altLang="ja-JP" sz="1200" dirty="0" smtClean="0"/>
                <a:t>DB</a:t>
              </a:r>
              <a:endParaRPr kumimoji="1" lang="ja-JP" altLang="en-US" sz="1200" dirty="0"/>
            </a:p>
          </p:txBody>
        </p:sp>
      </p:grpSp>
      <p:grpSp>
        <p:nvGrpSpPr>
          <p:cNvPr id="11" name="グループ化 10"/>
          <p:cNvGrpSpPr/>
          <p:nvPr/>
        </p:nvGrpSpPr>
        <p:grpSpPr>
          <a:xfrm>
            <a:off x="9963503" y="2213124"/>
            <a:ext cx="1413502" cy="1154993"/>
            <a:chOff x="6163024" y="1292869"/>
            <a:chExt cx="1413502" cy="1154993"/>
          </a:xfrm>
        </p:grpSpPr>
        <p:pic>
          <p:nvPicPr>
            <p:cNvPr id="27" name="図 26"/>
            <p:cNvPicPr>
              <a:picLocks noChangeAspect="1"/>
            </p:cNvPicPr>
            <p:nvPr/>
          </p:nvPicPr>
          <p:blipFill>
            <a:blip r:embed="rId2"/>
            <a:stretch>
              <a:fillRect/>
            </a:stretch>
          </p:blipFill>
          <p:spPr>
            <a:xfrm>
              <a:off x="6422572" y="1560406"/>
              <a:ext cx="894407" cy="887456"/>
            </a:xfrm>
            <a:prstGeom prst="rect">
              <a:avLst/>
            </a:prstGeom>
          </p:spPr>
        </p:pic>
        <p:sp>
          <p:nvSpPr>
            <p:cNvPr id="32" name="テキスト ボックス 31"/>
            <p:cNvSpPr txBox="1"/>
            <p:nvPr/>
          </p:nvSpPr>
          <p:spPr>
            <a:xfrm>
              <a:off x="6163024" y="1292869"/>
              <a:ext cx="1413502" cy="276999"/>
            </a:xfrm>
            <a:prstGeom prst="rect">
              <a:avLst/>
            </a:prstGeom>
            <a:noFill/>
          </p:spPr>
          <p:txBody>
            <a:bodyPr wrap="square" rtlCol="0">
              <a:spAutoFit/>
            </a:bodyPr>
            <a:lstStyle/>
            <a:p>
              <a:r>
                <a:rPr lang="ja-JP" altLang="en-US" sz="1200" dirty="0" smtClean="0"/>
                <a:t>チェック結果ファイル</a:t>
              </a:r>
              <a:endParaRPr kumimoji="1" lang="ja-JP" altLang="en-US" sz="1200" dirty="0"/>
            </a:p>
          </p:txBody>
        </p:sp>
      </p:grpSp>
      <p:cxnSp>
        <p:nvCxnSpPr>
          <p:cNvPr id="13" name="直線矢印コネクタ 12"/>
          <p:cNvCxnSpPr>
            <a:stCxn id="5" idx="1"/>
            <a:endCxn id="2" idx="3"/>
          </p:cNvCxnSpPr>
          <p:nvPr/>
        </p:nvCxnSpPr>
        <p:spPr>
          <a:xfrm flipH="1" flipV="1">
            <a:off x="1223149" y="1639220"/>
            <a:ext cx="2454351"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695951" y="1348801"/>
            <a:ext cx="1508746" cy="276999"/>
          </a:xfrm>
          <a:prstGeom prst="rect">
            <a:avLst/>
          </a:prstGeom>
          <a:noFill/>
        </p:spPr>
        <p:txBody>
          <a:bodyPr wrap="none" rtlCol="0">
            <a:spAutoFit/>
          </a:bodyPr>
          <a:lstStyle/>
          <a:p>
            <a:r>
              <a:rPr lang="ja-JP" altLang="en-US" sz="1200" dirty="0" smtClean="0"/>
              <a:t>①設定ファイルの読込</a:t>
            </a:r>
            <a:endParaRPr kumimoji="1" lang="ja-JP" altLang="en-US" sz="1200" dirty="0"/>
          </a:p>
        </p:txBody>
      </p:sp>
      <p:sp>
        <p:nvSpPr>
          <p:cNvPr id="37" name="テキスト ボックス 36"/>
          <p:cNvSpPr txBox="1"/>
          <p:nvPr/>
        </p:nvSpPr>
        <p:spPr>
          <a:xfrm>
            <a:off x="6147038" y="1202523"/>
            <a:ext cx="2318263" cy="461665"/>
          </a:xfrm>
          <a:prstGeom prst="rect">
            <a:avLst/>
          </a:prstGeom>
          <a:noFill/>
        </p:spPr>
        <p:txBody>
          <a:bodyPr wrap="none" rtlCol="0">
            <a:spAutoFit/>
          </a:bodyPr>
          <a:lstStyle/>
          <a:p>
            <a:r>
              <a:rPr lang="ja-JP" altLang="en-US" sz="1200" dirty="0" smtClean="0"/>
              <a:t>②設定ファイルの設定内容に従い、</a:t>
            </a:r>
            <a:endParaRPr lang="en-US" altLang="ja-JP" sz="1200" dirty="0" smtClean="0"/>
          </a:p>
          <a:p>
            <a:r>
              <a:rPr kumimoji="1" lang="ja-JP" altLang="en-US" sz="1200" dirty="0"/>
              <a:t>　</a:t>
            </a:r>
            <a:r>
              <a:rPr kumimoji="1" lang="ja-JP" altLang="en-US" sz="1200" dirty="0" smtClean="0"/>
              <a:t>　</a:t>
            </a:r>
            <a:r>
              <a:rPr kumimoji="1" lang="en-US" altLang="ja-JP" sz="1200" dirty="0" smtClean="0"/>
              <a:t>DB</a:t>
            </a:r>
            <a:r>
              <a:rPr lang="ja-JP" altLang="en-US" sz="1200" dirty="0" smtClean="0"/>
              <a:t>から集計結果を取得</a:t>
            </a:r>
            <a:endParaRPr kumimoji="1" lang="ja-JP" altLang="en-US" sz="1200" dirty="0"/>
          </a:p>
        </p:txBody>
      </p:sp>
      <p:cxnSp>
        <p:nvCxnSpPr>
          <p:cNvPr id="39" name="直線矢印コネクタ 38"/>
          <p:cNvCxnSpPr>
            <a:stCxn id="5" idx="3"/>
            <a:endCxn id="3" idx="1"/>
          </p:cNvCxnSpPr>
          <p:nvPr/>
        </p:nvCxnSpPr>
        <p:spPr>
          <a:xfrm>
            <a:off x="4780357" y="1646252"/>
            <a:ext cx="54426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a:stCxn id="5" idx="2"/>
            <a:endCxn id="27" idx="1"/>
          </p:cNvCxnSpPr>
          <p:nvPr/>
        </p:nvCxnSpPr>
        <p:spPr>
          <a:xfrm rot="16200000" flipH="1">
            <a:off x="6808786" y="-489877"/>
            <a:ext cx="834409" cy="59941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p:cNvSpPr txBox="1"/>
          <p:nvPr/>
        </p:nvSpPr>
        <p:spPr>
          <a:xfrm>
            <a:off x="6140979" y="2421868"/>
            <a:ext cx="2595582" cy="461665"/>
          </a:xfrm>
          <a:prstGeom prst="rect">
            <a:avLst/>
          </a:prstGeom>
          <a:noFill/>
        </p:spPr>
        <p:txBody>
          <a:bodyPr wrap="none" rtlCol="0">
            <a:spAutoFit/>
          </a:bodyPr>
          <a:lstStyle/>
          <a:p>
            <a:r>
              <a:rPr lang="ja-JP" altLang="en-US" sz="1200" dirty="0" smtClean="0"/>
              <a:t>③</a:t>
            </a:r>
            <a:r>
              <a:rPr lang="en-US" altLang="ja-JP" sz="1200" dirty="0" smtClean="0"/>
              <a:t>DB</a:t>
            </a:r>
            <a:r>
              <a:rPr lang="ja-JP" altLang="en-US" sz="1200" dirty="0" smtClean="0"/>
              <a:t>からの集計結果から設定に応じた</a:t>
            </a:r>
            <a:endParaRPr lang="en-US" altLang="ja-JP" sz="1200" dirty="0" smtClean="0"/>
          </a:p>
          <a:p>
            <a:r>
              <a:rPr lang="ja-JP" altLang="en-US" sz="1200" dirty="0"/>
              <a:t>　</a:t>
            </a:r>
            <a:r>
              <a:rPr lang="ja-JP" altLang="en-US" sz="1200" dirty="0" smtClean="0"/>
              <a:t>チェックを行い、結果をファイル出力</a:t>
            </a:r>
            <a:endParaRPr kumimoji="1" lang="ja-JP" altLang="en-US" sz="1200" dirty="0"/>
          </a:p>
        </p:txBody>
      </p:sp>
      <p:grpSp>
        <p:nvGrpSpPr>
          <p:cNvPr id="69" name="グループ化 68"/>
          <p:cNvGrpSpPr/>
          <p:nvPr/>
        </p:nvGrpSpPr>
        <p:grpSpPr>
          <a:xfrm>
            <a:off x="59199" y="2072557"/>
            <a:ext cx="5463218" cy="2343578"/>
            <a:chOff x="59199" y="2228422"/>
            <a:chExt cx="5463218" cy="2343578"/>
          </a:xfrm>
        </p:grpSpPr>
        <p:pic>
          <p:nvPicPr>
            <p:cNvPr id="18" name="図 17"/>
            <p:cNvPicPr>
              <a:picLocks noChangeAspect="1"/>
            </p:cNvPicPr>
            <p:nvPr/>
          </p:nvPicPr>
          <p:blipFill rotWithShape="1">
            <a:blip r:embed="rId5"/>
            <a:srcRect l="15276" t="18798" r="34390" b="62493"/>
            <a:stretch/>
          </p:blipFill>
          <p:spPr>
            <a:xfrm>
              <a:off x="89060" y="3417424"/>
              <a:ext cx="5367053" cy="1154576"/>
            </a:xfrm>
            <a:prstGeom prst="rect">
              <a:avLst/>
            </a:prstGeom>
          </p:spPr>
        </p:pic>
        <p:cxnSp>
          <p:nvCxnSpPr>
            <p:cNvPr id="64" name="直線矢印コネクタ 63"/>
            <p:cNvCxnSpPr>
              <a:stCxn id="67" idx="0"/>
              <a:endCxn id="2" idx="2"/>
            </p:cNvCxnSpPr>
            <p:nvPr/>
          </p:nvCxnSpPr>
          <p:spPr>
            <a:xfrm flipH="1" flipV="1">
              <a:off x="775946" y="2228422"/>
              <a:ext cx="2014862" cy="1082574"/>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67" name="正方形/長方形 66"/>
            <p:cNvSpPr/>
            <p:nvPr/>
          </p:nvSpPr>
          <p:spPr>
            <a:xfrm>
              <a:off x="59199" y="3310996"/>
              <a:ext cx="5463218" cy="12610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79" name="グループ化 78"/>
          <p:cNvGrpSpPr/>
          <p:nvPr/>
        </p:nvGrpSpPr>
        <p:grpSpPr>
          <a:xfrm>
            <a:off x="5781964" y="3357726"/>
            <a:ext cx="6158346" cy="1058409"/>
            <a:chOff x="5781964" y="3513591"/>
            <a:chExt cx="6158346" cy="1058409"/>
          </a:xfrm>
        </p:grpSpPr>
        <p:pic>
          <p:nvPicPr>
            <p:cNvPr id="19" name="図 18"/>
            <p:cNvPicPr>
              <a:picLocks noChangeAspect="1"/>
            </p:cNvPicPr>
            <p:nvPr/>
          </p:nvPicPr>
          <p:blipFill rotWithShape="1">
            <a:blip r:embed="rId6"/>
            <a:srcRect l="15324" t="18706" r="27074" b="67527"/>
            <a:stretch/>
          </p:blipFill>
          <p:spPr>
            <a:xfrm>
              <a:off x="5781964" y="3722378"/>
              <a:ext cx="6142182" cy="849622"/>
            </a:xfrm>
            <a:prstGeom prst="rect">
              <a:avLst/>
            </a:prstGeom>
          </p:spPr>
        </p:pic>
        <p:cxnSp>
          <p:nvCxnSpPr>
            <p:cNvPr id="70" name="直線矢印コネクタ 69"/>
            <p:cNvCxnSpPr>
              <a:stCxn id="71" idx="0"/>
              <a:endCxn id="27" idx="2"/>
            </p:cNvCxnSpPr>
            <p:nvPr/>
          </p:nvCxnSpPr>
          <p:spPr>
            <a:xfrm flipV="1">
              <a:off x="8861137" y="3513591"/>
              <a:ext cx="1809118" cy="14299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71" name="正方形/長方形 70"/>
            <p:cNvSpPr/>
            <p:nvPr/>
          </p:nvSpPr>
          <p:spPr>
            <a:xfrm>
              <a:off x="5781964" y="3656589"/>
              <a:ext cx="6158346" cy="91541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5" name="正方形/長方形 84"/>
          <p:cNvSpPr/>
          <p:nvPr/>
        </p:nvSpPr>
        <p:spPr>
          <a:xfrm>
            <a:off x="59199" y="4522564"/>
            <a:ext cx="5463218" cy="103965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rgbClr val="0070C0"/>
                </a:solidFill>
              </a:rPr>
              <a:t>設定ファイル</a:t>
            </a:r>
            <a:endParaRPr kumimoji="1" lang="en-US" altLang="ja-JP" sz="1400" dirty="0" smtClean="0">
              <a:solidFill>
                <a:srgbClr val="0070C0"/>
              </a:solidFill>
            </a:endParaRPr>
          </a:p>
          <a:p>
            <a:pPr marL="742950" lvl="1" indent="-285750">
              <a:buFont typeface="Wingdings" panose="05000000000000000000" pitchFamily="2" charset="2"/>
              <a:buChar char="n"/>
            </a:pPr>
            <a:r>
              <a:rPr kumimoji="1" lang="ja-JP" altLang="en-US" sz="1400" dirty="0" smtClean="0">
                <a:solidFill>
                  <a:schemeClr val="tx1"/>
                </a:solidFill>
              </a:rPr>
              <a:t>テーブル、カラムごとにチェック内容を設定</a:t>
            </a:r>
            <a:endParaRPr lang="en-US" altLang="ja-JP" sz="1400" dirty="0" smtClean="0">
              <a:solidFill>
                <a:schemeClr val="tx1"/>
              </a:solidFill>
            </a:endParaRPr>
          </a:p>
          <a:p>
            <a:pPr marL="742950" lvl="1" indent="-285750">
              <a:buFont typeface="Wingdings" panose="05000000000000000000" pitchFamily="2" charset="2"/>
              <a:buChar char="n"/>
            </a:pPr>
            <a:r>
              <a:rPr kumimoji="1" lang="ja-JP" altLang="en-US" sz="1400" dirty="0" smtClean="0">
                <a:solidFill>
                  <a:schemeClr val="tx1"/>
                </a:solidFill>
              </a:rPr>
              <a:t>全施設共通のデフォルト設定と施設固有の設定が可能</a:t>
            </a:r>
            <a:endParaRPr kumimoji="1" lang="ja-JP" altLang="en-US" sz="1400" dirty="0">
              <a:solidFill>
                <a:schemeClr val="tx1"/>
              </a:solidFill>
            </a:endParaRPr>
          </a:p>
        </p:txBody>
      </p:sp>
      <p:sp>
        <p:nvSpPr>
          <p:cNvPr id="86" name="正方形/長方形 85"/>
          <p:cNvSpPr/>
          <p:nvPr/>
        </p:nvSpPr>
        <p:spPr>
          <a:xfrm>
            <a:off x="5781964" y="4511325"/>
            <a:ext cx="6158346" cy="105089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400" dirty="0" smtClean="0">
                <a:solidFill>
                  <a:srgbClr val="0070C0"/>
                </a:solidFill>
              </a:rPr>
              <a:t>チェック結果ファイル</a:t>
            </a:r>
            <a:endParaRPr kumimoji="1" lang="en-US" altLang="ja-JP" sz="1400" dirty="0" smtClean="0">
              <a:solidFill>
                <a:srgbClr val="0070C0"/>
              </a:solidFill>
            </a:endParaRPr>
          </a:p>
          <a:p>
            <a:pPr marL="742950" lvl="1" indent="-285750">
              <a:buFont typeface="Wingdings" panose="05000000000000000000" pitchFamily="2" charset="2"/>
              <a:buChar char="n"/>
            </a:pPr>
            <a:r>
              <a:rPr kumimoji="1" lang="ja-JP" altLang="en-US" sz="1400" dirty="0" smtClean="0">
                <a:solidFill>
                  <a:schemeClr val="tx1"/>
                </a:solidFill>
              </a:rPr>
              <a:t>施設ごとのチェック結果を出力</a:t>
            </a:r>
            <a:endParaRPr kumimoji="1" lang="en-US" altLang="ja-JP" sz="1400" dirty="0" smtClean="0">
              <a:solidFill>
                <a:schemeClr val="tx1"/>
              </a:solidFill>
            </a:endParaRPr>
          </a:p>
          <a:p>
            <a:pPr marL="742950" lvl="1" indent="-285750">
              <a:buFont typeface="Wingdings" panose="05000000000000000000" pitchFamily="2" charset="2"/>
              <a:buChar char="n"/>
            </a:pPr>
            <a:r>
              <a:rPr lang="ja-JP" altLang="en-US" sz="1400" dirty="0" smtClean="0">
                <a:solidFill>
                  <a:schemeClr val="tx1"/>
                </a:solidFill>
              </a:rPr>
              <a:t>チェック結果を参照</a:t>
            </a:r>
            <a:r>
              <a:rPr lang="ja-JP" altLang="en-US" sz="1400" dirty="0">
                <a:solidFill>
                  <a:schemeClr val="tx1"/>
                </a:solidFill>
              </a:rPr>
              <a:t>した上</a:t>
            </a:r>
            <a:r>
              <a:rPr lang="ja-JP" altLang="en-US" sz="1400" dirty="0" smtClean="0">
                <a:solidFill>
                  <a:schemeClr val="tx1"/>
                </a:solidFill>
              </a:rPr>
              <a:t>で施設固有の設定をすることが可能</a:t>
            </a:r>
            <a:endParaRPr lang="en-US" altLang="ja-JP" sz="1400" dirty="0" smtClean="0">
              <a:solidFill>
                <a:schemeClr val="tx1"/>
              </a:solidFill>
            </a:endParaRPr>
          </a:p>
          <a:p>
            <a:pPr marL="742950" lvl="1" indent="-285750">
              <a:buFont typeface="Wingdings" panose="05000000000000000000" pitchFamily="2" charset="2"/>
              <a:buChar char="n"/>
            </a:pPr>
            <a:r>
              <a:rPr kumimoji="1" lang="ja-JP" altLang="en-US" sz="1400" dirty="0" smtClean="0">
                <a:solidFill>
                  <a:schemeClr val="tx1"/>
                </a:solidFill>
              </a:rPr>
              <a:t>再実行対象する施設、カラムを指定することが可能</a:t>
            </a:r>
            <a:endParaRPr kumimoji="1" lang="ja-JP" altLang="en-US" sz="1400" dirty="0">
              <a:solidFill>
                <a:schemeClr val="tx1"/>
              </a:solidFill>
            </a:endParaRPr>
          </a:p>
        </p:txBody>
      </p:sp>
      <p:sp>
        <p:nvSpPr>
          <p:cNvPr id="89" name="上カーブ矢印 88"/>
          <p:cNvSpPr/>
          <p:nvPr/>
        </p:nvSpPr>
        <p:spPr>
          <a:xfrm flipH="1">
            <a:off x="4713996" y="5665241"/>
            <a:ext cx="1828971" cy="519545"/>
          </a:xfrm>
          <a:prstGeom prst="curvedUpArrow">
            <a:avLst>
              <a:gd name="adj1" fmla="val 25000"/>
              <a:gd name="adj2" fmla="val 105582"/>
              <a:gd name="adj3" fmla="val 25000"/>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0" name="テキスト ボックス 89"/>
          <p:cNvSpPr txBox="1"/>
          <p:nvPr/>
        </p:nvSpPr>
        <p:spPr>
          <a:xfrm>
            <a:off x="6747331" y="5704406"/>
            <a:ext cx="5331909" cy="523220"/>
          </a:xfrm>
          <a:prstGeom prst="rect">
            <a:avLst/>
          </a:prstGeom>
          <a:noFill/>
        </p:spPr>
        <p:txBody>
          <a:bodyPr wrap="none" rtlCol="0">
            <a:spAutoFit/>
          </a:bodyPr>
          <a:lstStyle/>
          <a:p>
            <a:r>
              <a:rPr kumimoji="1" lang="ja-JP" altLang="en-US" sz="1400" dirty="0" smtClean="0">
                <a:solidFill>
                  <a:srgbClr val="FF0000"/>
                </a:solidFill>
              </a:rPr>
              <a:t>次回実行時はチェック結果ファイルでのチェック結果を参照して実行する。</a:t>
            </a:r>
            <a:endParaRPr kumimoji="1" lang="en-US" altLang="ja-JP" sz="1400" dirty="0" smtClean="0">
              <a:solidFill>
                <a:srgbClr val="FF0000"/>
              </a:solidFill>
            </a:endParaRPr>
          </a:p>
          <a:p>
            <a:r>
              <a:rPr kumimoji="1" lang="ja-JP" altLang="en-US" sz="1400" dirty="0" smtClean="0">
                <a:solidFill>
                  <a:srgbClr val="FF0000"/>
                </a:solidFill>
              </a:rPr>
              <a:t>再実行対象と</a:t>
            </a:r>
            <a:r>
              <a:rPr lang="ja-JP" altLang="en-US" sz="1400" dirty="0">
                <a:solidFill>
                  <a:srgbClr val="FF0000"/>
                </a:solidFill>
              </a:rPr>
              <a:t>なって</a:t>
            </a:r>
            <a:r>
              <a:rPr lang="ja-JP" altLang="en-US" sz="1400" dirty="0" smtClean="0">
                <a:solidFill>
                  <a:srgbClr val="FF0000"/>
                </a:solidFill>
              </a:rPr>
              <a:t>いるものと新規施設が処理対象として設定される。</a:t>
            </a:r>
            <a:endParaRPr kumimoji="1" lang="ja-JP" altLang="en-US" sz="1400" dirty="0">
              <a:solidFill>
                <a:srgbClr val="FF0000"/>
              </a:solidFill>
            </a:endParaRPr>
          </a:p>
        </p:txBody>
      </p:sp>
    </p:spTree>
    <p:extLst>
      <p:ext uri="{BB962C8B-B14F-4D97-AF65-F5344CB8AC3E}">
        <p14:creationId xmlns:p14="http://schemas.microsoft.com/office/powerpoint/2010/main" val="111730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MML</a:t>
            </a:r>
            <a:r>
              <a:rPr lang="ja-JP" altLang="en-US" dirty="0"/>
              <a:t>における主要項目の欠損等のチェック検証プロセス</a:t>
            </a:r>
            <a:endParaRPr kumimoji="1" lang="ja-JP" altLang="en-US" dirty="0"/>
          </a:p>
        </p:txBody>
      </p:sp>
      <p:sp>
        <p:nvSpPr>
          <p:cNvPr id="38" name="正方形/長方形 37"/>
          <p:cNvSpPr/>
          <p:nvPr/>
        </p:nvSpPr>
        <p:spPr>
          <a:xfrm>
            <a:off x="165528" y="793626"/>
            <a:ext cx="11850659" cy="400110"/>
          </a:xfrm>
          <a:prstGeom prst="rect">
            <a:avLst/>
          </a:prstGeom>
        </p:spPr>
        <p:txBody>
          <a:bodyPr wrap="square">
            <a:spAutoFit/>
          </a:bodyPr>
          <a:lstStyle/>
          <a:p>
            <a:r>
              <a:rPr lang="en-US" altLang="ja-JP" sz="2000" dirty="0">
                <a:latin typeface="+mn-ea"/>
              </a:rPr>
              <a:t>MML</a:t>
            </a:r>
            <a:r>
              <a:rPr lang="ja-JP" altLang="en-US" sz="2000" dirty="0">
                <a:latin typeface="+mn-ea"/>
              </a:rPr>
              <a:t>における主要項目の欠損等のチェックに関する検証プロセスは以下の通り。</a:t>
            </a:r>
            <a:endParaRPr lang="en-US" altLang="ja-JP" sz="2000" dirty="0"/>
          </a:p>
        </p:txBody>
      </p:sp>
      <p:sp>
        <p:nvSpPr>
          <p:cNvPr id="14" name="ホームベース 13"/>
          <p:cNvSpPr/>
          <p:nvPr/>
        </p:nvSpPr>
        <p:spPr>
          <a:xfrm>
            <a:off x="211236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チェック内容の</a:t>
            </a:r>
            <a:endParaRPr lang="en-US" altLang="ja-JP" dirty="0" smtClean="0">
              <a:solidFill>
                <a:schemeClr val="tx1"/>
              </a:solidFill>
            </a:endParaRPr>
          </a:p>
          <a:p>
            <a:pPr algn="ctr"/>
            <a:r>
              <a:rPr kumimoji="1" lang="ja-JP" altLang="en-US" dirty="0">
                <a:solidFill>
                  <a:schemeClr val="tx1"/>
                </a:solidFill>
              </a:rPr>
              <a:t>検討</a:t>
            </a:r>
          </a:p>
        </p:txBody>
      </p:sp>
      <p:sp>
        <p:nvSpPr>
          <p:cNvPr id="15" name="ホームベース 14"/>
          <p:cNvSpPr/>
          <p:nvPr/>
        </p:nvSpPr>
        <p:spPr>
          <a:xfrm>
            <a:off x="461203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検証実施</a:t>
            </a:r>
            <a:endParaRPr kumimoji="1" lang="ja-JP" altLang="en-US" dirty="0">
              <a:solidFill>
                <a:schemeClr val="tx1"/>
              </a:solidFill>
            </a:endParaRPr>
          </a:p>
        </p:txBody>
      </p:sp>
      <p:sp>
        <p:nvSpPr>
          <p:cNvPr id="16" name="ホームベース 15"/>
          <p:cNvSpPr/>
          <p:nvPr/>
        </p:nvSpPr>
        <p:spPr>
          <a:xfrm>
            <a:off x="711170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実施結果の</a:t>
            </a:r>
            <a:endParaRPr kumimoji="1" lang="en-US" altLang="ja-JP" dirty="0" smtClean="0">
              <a:solidFill>
                <a:schemeClr val="tx1"/>
              </a:solidFill>
            </a:endParaRPr>
          </a:p>
          <a:p>
            <a:pPr algn="ctr"/>
            <a:r>
              <a:rPr kumimoji="1" lang="ja-JP" altLang="en-US" dirty="0" smtClean="0">
                <a:solidFill>
                  <a:schemeClr val="tx1"/>
                </a:solidFill>
              </a:rPr>
              <a:t>評価</a:t>
            </a:r>
            <a:endParaRPr kumimoji="1" lang="ja-JP" altLang="en-US" dirty="0">
              <a:solidFill>
                <a:schemeClr val="tx1"/>
              </a:solidFill>
            </a:endParaRPr>
          </a:p>
        </p:txBody>
      </p:sp>
      <p:sp>
        <p:nvSpPr>
          <p:cNvPr id="17" name="ホームベース 16"/>
          <p:cNvSpPr/>
          <p:nvPr/>
        </p:nvSpPr>
        <p:spPr>
          <a:xfrm>
            <a:off x="9611376"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運用固定化</a:t>
            </a:r>
            <a:endParaRPr kumimoji="1" lang="ja-JP" altLang="en-US" dirty="0">
              <a:solidFill>
                <a:schemeClr val="tx1"/>
              </a:solidFill>
            </a:endParaRPr>
          </a:p>
        </p:txBody>
      </p:sp>
      <p:sp>
        <p:nvSpPr>
          <p:cNvPr id="20" name="正方形/長方形 19"/>
          <p:cNvSpPr/>
          <p:nvPr/>
        </p:nvSpPr>
        <p:spPr>
          <a:xfrm>
            <a:off x="643919" y="1555762"/>
            <a:ext cx="1252420" cy="1575365"/>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プロセス</a:t>
            </a:r>
            <a:endParaRPr kumimoji="1" lang="ja-JP" altLang="en-US" b="1" dirty="0"/>
          </a:p>
        </p:txBody>
      </p:sp>
      <p:sp>
        <p:nvSpPr>
          <p:cNvPr id="21" name="正方形/長方形 20"/>
          <p:cNvSpPr/>
          <p:nvPr/>
        </p:nvSpPr>
        <p:spPr>
          <a:xfrm>
            <a:off x="643919" y="3611418"/>
            <a:ext cx="1252420" cy="278968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作業内容</a:t>
            </a:r>
            <a:endParaRPr kumimoji="1" lang="ja-JP" altLang="en-US" b="1" dirty="0"/>
          </a:p>
        </p:txBody>
      </p:sp>
      <p:sp>
        <p:nvSpPr>
          <p:cNvPr id="22" name="テキスト ボックス 21"/>
          <p:cNvSpPr txBox="1"/>
          <p:nvPr/>
        </p:nvSpPr>
        <p:spPr>
          <a:xfrm>
            <a:off x="2841189" y="1463443"/>
            <a:ext cx="809837" cy="400110"/>
          </a:xfrm>
          <a:prstGeom prst="rect">
            <a:avLst/>
          </a:prstGeom>
          <a:noFill/>
        </p:spPr>
        <p:txBody>
          <a:bodyPr wrap="none" rtlCol="0">
            <a:spAutoFit/>
          </a:bodyPr>
          <a:lstStyle/>
          <a:p>
            <a:r>
              <a:rPr kumimoji="1" lang="en-US" altLang="ja-JP" sz="2000" dirty="0" smtClean="0"/>
              <a:t>Step1</a:t>
            </a:r>
            <a:endParaRPr kumimoji="1" lang="ja-JP" altLang="en-US" sz="2000" dirty="0"/>
          </a:p>
        </p:txBody>
      </p:sp>
      <p:sp>
        <p:nvSpPr>
          <p:cNvPr id="23" name="テキスト ボックス 22"/>
          <p:cNvSpPr txBox="1"/>
          <p:nvPr/>
        </p:nvSpPr>
        <p:spPr>
          <a:xfrm>
            <a:off x="5340527" y="1463443"/>
            <a:ext cx="809837" cy="400110"/>
          </a:xfrm>
          <a:prstGeom prst="rect">
            <a:avLst/>
          </a:prstGeom>
          <a:noFill/>
        </p:spPr>
        <p:txBody>
          <a:bodyPr wrap="none" rtlCol="0">
            <a:spAutoFit/>
          </a:bodyPr>
          <a:lstStyle/>
          <a:p>
            <a:r>
              <a:rPr kumimoji="1" lang="en-US" altLang="ja-JP" sz="2000" dirty="0" smtClean="0"/>
              <a:t>Step2</a:t>
            </a:r>
            <a:endParaRPr kumimoji="1" lang="ja-JP" altLang="en-US" sz="2000" dirty="0"/>
          </a:p>
        </p:txBody>
      </p:sp>
      <p:sp>
        <p:nvSpPr>
          <p:cNvPr id="24" name="テキスト ボックス 23"/>
          <p:cNvSpPr txBox="1"/>
          <p:nvPr/>
        </p:nvSpPr>
        <p:spPr>
          <a:xfrm>
            <a:off x="7839865" y="1463443"/>
            <a:ext cx="809837" cy="400110"/>
          </a:xfrm>
          <a:prstGeom prst="rect">
            <a:avLst/>
          </a:prstGeom>
          <a:noFill/>
        </p:spPr>
        <p:txBody>
          <a:bodyPr wrap="none" rtlCol="0">
            <a:spAutoFit/>
          </a:bodyPr>
          <a:lstStyle/>
          <a:p>
            <a:r>
              <a:rPr kumimoji="1" lang="en-US" altLang="ja-JP" sz="2000" dirty="0" smtClean="0"/>
              <a:t>Step3</a:t>
            </a:r>
            <a:endParaRPr kumimoji="1" lang="ja-JP" altLang="en-US" sz="2000" dirty="0"/>
          </a:p>
        </p:txBody>
      </p:sp>
      <p:sp>
        <p:nvSpPr>
          <p:cNvPr id="25" name="テキスト ボックス 24"/>
          <p:cNvSpPr txBox="1"/>
          <p:nvPr/>
        </p:nvSpPr>
        <p:spPr>
          <a:xfrm>
            <a:off x="10339866" y="1463443"/>
            <a:ext cx="809837" cy="400110"/>
          </a:xfrm>
          <a:prstGeom prst="rect">
            <a:avLst/>
          </a:prstGeom>
          <a:noFill/>
        </p:spPr>
        <p:txBody>
          <a:bodyPr wrap="none" rtlCol="0">
            <a:spAutoFit/>
          </a:bodyPr>
          <a:lstStyle/>
          <a:p>
            <a:r>
              <a:rPr kumimoji="1" lang="en-US" altLang="ja-JP" sz="2000" dirty="0" smtClean="0"/>
              <a:t>Step4</a:t>
            </a:r>
            <a:endParaRPr kumimoji="1" lang="ja-JP" altLang="en-US" sz="2000" dirty="0"/>
          </a:p>
        </p:txBody>
      </p:sp>
      <p:graphicFrame>
        <p:nvGraphicFramePr>
          <p:cNvPr id="28" name="表 27"/>
          <p:cNvGraphicFramePr>
            <a:graphicFrameLocks noGrp="1"/>
          </p:cNvGraphicFramePr>
          <p:nvPr>
            <p:extLst>
              <p:ext uri="{D42A27DB-BD31-4B8C-83A1-F6EECF244321}">
                <p14:modId xmlns:p14="http://schemas.microsoft.com/office/powerpoint/2010/main" val="201449325"/>
              </p:ext>
            </p:extLst>
          </p:nvPr>
        </p:nvGraphicFramePr>
        <p:xfrm>
          <a:off x="2112367" y="3611418"/>
          <a:ext cx="9765828" cy="2789682"/>
        </p:xfrm>
        <a:graphic>
          <a:graphicData uri="http://schemas.openxmlformats.org/drawingml/2006/table">
            <a:tbl>
              <a:tblPr firstRow="1">
                <a:tableStyleId>{21E4AEA4-8DFA-4A89-87EB-49C32662AFE0}</a:tableStyleId>
              </a:tblPr>
              <a:tblGrid>
                <a:gridCol w="481358">
                  <a:extLst>
                    <a:ext uri="{9D8B030D-6E8A-4147-A177-3AD203B41FA5}">
                      <a16:colId xmlns:a16="http://schemas.microsoft.com/office/drawing/2014/main" val="1486892407"/>
                    </a:ext>
                  </a:extLst>
                </a:gridCol>
                <a:gridCol w="2813221">
                  <a:extLst>
                    <a:ext uri="{9D8B030D-6E8A-4147-A177-3AD203B41FA5}">
                      <a16:colId xmlns:a16="http://schemas.microsoft.com/office/drawing/2014/main" val="2995295340"/>
                    </a:ext>
                  </a:extLst>
                </a:gridCol>
                <a:gridCol w="6471249">
                  <a:extLst>
                    <a:ext uri="{9D8B030D-6E8A-4147-A177-3AD203B41FA5}">
                      <a16:colId xmlns:a16="http://schemas.microsoft.com/office/drawing/2014/main" val="1052678361"/>
                    </a:ext>
                  </a:extLst>
                </a:gridCol>
              </a:tblGrid>
              <a:tr h="527934">
                <a:tc gridSpan="2">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作業項目</a:t>
                      </a:r>
                      <a:endParaRPr lang="ja-JP" altLang="ja-JP" sz="1600" dirty="0" smtClean="0">
                        <a:effectLst/>
                      </a:endParaRPr>
                    </a:p>
                  </a:txBody>
                  <a:tcPr marL="17780" marR="17780" marT="0" marB="0" anchor="ctr"/>
                </a:tc>
                <a:tc hMerge="1">
                  <a:txBody>
                    <a:bodyPr/>
                    <a:lstStyle/>
                    <a:p>
                      <a:endParaRPr kumimoji="1" lang="ja-JP" altLang="en-US"/>
                    </a:p>
                  </a:txBody>
                  <a:tcPr/>
                </a:tc>
                <a:tc>
                  <a:txBody>
                    <a:bodyPr/>
                    <a:lstStyle/>
                    <a:p>
                      <a:pPr marL="90170" marR="109220" indent="-635" algn="ctr">
                        <a:lnSpc>
                          <a:spcPts val="1800"/>
                        </a:lnSpc>
                        <a:spcAft>
                          <a:spcPts val="0"/>
                        </a:spcAft>
                      </a:pPr>
                      <a:r>
                        <a:rPr kumimoji="1" lang="ja-JP" altLang="en-US" sz="1600" dirty="0" smtClean="0">
                          <a:latin typeface="Meiryo UI 本文"/>
                          <a:ea typeface="+mn-ea"/>
                        </a:rPr>
                        <a:t>作業詳細</a:t>
                      </a:r>
                      <a:endParaRPr lang="ja-JP" altLang="ja-JP" sz="1600" dirty="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1130874">
                <a:tc>
                  <a:txBody>
                    <a:bodyPr/>
                    <a:lstStyle/>
                    <a:p>
                      <a:pPr algn="ctr"/>
                      <a:r>
                        <a:rPr lang="en-US" altLang="ja-JP" sz="1600" dirty="0" smtClean="0">
                          <a:latin typeface="Meiryo UI 本文"/>
                        </a:rPr>
                        <a:t>1</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チェックツールの実行結果の確認</a:t>
                      </a:r>
                      <a:endParaRPr lang="ja-JP" altLang="ja-JP" sz="16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600" dirty="0" smtClean="0">
                          <a:latin typeface="+mn-ea"/>
                          <a:ea typeface="+mn-ea"/>
                        </a:rPr>
                        <a:t>・チェックエラーとなっている箇所を中心に考察を行う。</a:t>
                      </a:r>
                      <a:endParaRPr kumimoji="1" lang="en-US" altLang="ja-JP" sz="1600" dirty="0" smtClean="0">
                        <a:latin typeface="+mn-ea"/>
                        <a:ea typeface="+mn-ea"/>
                      </a:endParaRPr>
                    </a:p>
                    <a:p>
                      <a:pPr marL="90170" marR="109220" indent="-635" algn="just">
                        <a:lnSpc>
                          <a:spcPts val="1800"/>
                        </a:lnSpc>
                        <a:spcAft>
                          <a:spcPts val="0"/>
                        </a:spcAft>
                      </a:pPr>
                      <a:r>
                        <a:rPr kumimoji="1" lang="ja-JP" altLang="en-US" sz="1600" dirty="0" smtClean="0">
                          <a:latin typeface="+mn-ea"/>
                          <a:ea typeface="+mn-ea"/>
                        </a:rPr>
                        <a:t>・</a:t>
                      </a:r>
                    </a:p>
                  </a:txBody>
                  <a:tcPr marL="17780" marR="17780" marT="0" marB="0" anchor="ctr"/>
                </a:tc>
                <a:extLst>
                  <a:ext uri="{0D108BD9-81ED-4DB2-BD59-A6C34878D82A}">
                    <a16:rowId xmlns:a16="http://schemas.microsoft.com/office/drawing/2014/main" val="217416368"/>
                  </a:ext>
                </a:extLst>
              </a:tr>
              <a:tr h="1130874">
                <a:tc>
                  <a:txBody>
                    <a:bodyPr/>
                    <a:lstStyle/>
                    <a:p>
                      <a:pPr algn="ctr"/>
                      <a:r>
                        <a:rPr lang="en-US" altLang="ja-JP" sz="1600" dirty="0" smtClean="0">
                          <a:latin typeface="Meiryo UI 本文"/>
                        </a:rPr>
                        <a:t>2</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チェック内容の見直し→再実行</a:t>
                      </a:r>
                      <a:endParaRPr lang="ja-JP" altLang="ja-JP" sz="1600" dirty="0" smtClean="0">
                        <a:effectLst/>
                      </a:endParaRPr>
                    </a:p>
                  </a:txBody>
                  <a:tcPr marL="17780" marR="17780" marT="0" marB="0" anchor="ctr"/>
                </a:tc>
                <a:tc>
                  <a:txBody>
                    <a:bodyPr/>
                    <a:lstStyle/>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a:t>
                      </a:r>
                      <a:endParaRPr lang="en-US" altLang="ja-JP" sz="1600" dirty="0" smtClean="0">
                        <a:effectLst/>
                      </a:endParaRPr>
                    </a:p>
                  </a:txBody>
                  <a:tcPr marL="17780" marR="17780" marT="0" marB="0" anchor="ctr"/>
                </a:tc>
                <a:extLst>
                  <a:ext uri="{0D108BD9-81ED-4DB2-BD59-A6C34878D82A}">
                    <a16:rowId xmlns:a16="http://schemas.microsoft.com/office/drawing/2014/main" val="1108417457"/>
                  </a:ext>
                </a:extLst>
              </a:tr>
            </a:tbl>
          </a:graphicData>
        </a:graphic>
      </p:graphicFrame>
      <p:sp>
        <p:nvSpPr>
          <p:cNvPr id="29" name="正方形/長方形 28"/>
          <p:cNvSpPr/>
          <p:nvPr/>
        </p:nvSpPr>
        <p:spPr>
          <a:xfrm>
            <a:off x="7018610" y="1482091"/>
            <a:ext cx="2452345" cy="1723147"/>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6707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MML</a:t>
            </a:r>
            <a:r>
              <a:rPr lang="ja-JP" altLang="en-US" dirty="0"/>
              <a:t>における主要項目の欠損等のチェック検証プロセス</a:t>
            </a:r>
            <a:endParaRPr kumimoji="1" lang="ja-JP" altLang="en-US" dirty="0"/>
          </a:p>
        </p:txBody>
      </p:sp>
      <p:sp>
        <p:nvSpPr>
          <p:cNvPr id="38" name="正方形/長方形 37"/>
          <p:cNvSpPr/>
          <p:nvPr/>
        </p:nvSpPr>
        <p:spPr>
          <a:xfrm>
            <a:off x="165528" y="793626"/>
            <a:ext cx="11850659" cy="400110"/>
          </a:xfrm>
          <a:prstGeom prst="rect">
            <a:avLst/>
          </a:prstGeom>
        </p:spPr>
        <p:txBody>
          <a:bodyPr wrap="square">
            <a:spAutoFit/>
          </a:bodyPr>
          <a:lstStyle/>
          <a:p>
            <a:r>
              <a:rPr lang="en-US" altLang="ja-JP" sz="2000" dirty="0">
                <a:latin typeface="+mn-ea"/>
              </a:rPr>
              <a:t>MML</a:t>
            </a:r>
            <a:r>
              <a:rPr lang="ja-JP" altLang="en-US" sz="2000" dirty="0">
                <a:latin typeface="+mn-ea"/>
              </a:rPr>
              <a:t>における主要項目の欠損等のチェックに関する検証プロセスは以下の通り。</a:t>
            </a:r>
            <a:endParaRPr lang="en-US" altLang="ja-JP" sz="2000" dirty="0"/>
          </a:p>
        </p:txBody>
      </p:sp>
      <p:sp>
        <p:nvSpPr>
          <p:cNvPr id="14" name="ホームベース 13"/>
          <p:cNvSpPr/>
          <p:nvPr/>
        </p:nvSpPr>
        <p:spPr>
          <a:xfrm>
            <a:off x="211236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チェック内容の</a:t>
            </a:r>
            <a:endParaRPr lang="en-US" altLang="ja-JP" dirty="0" smtClean="0">
              <a:solidFill>
                <a:schemeClr val="tx1"/>
              </a:solidFill>
            </a:endParaRPr>
          </a:p>
          <a:p>
            <a:pPr algn="ctr"/>
            <a:r>
              <a:rPr kumimoji="1" lang="ja-JP" altLang="en-US" dirty="0">
                <a:solidFill>
                  <a:schemeClr val="tx1"/>
                </a:solidFill>
              </a:rPr>
              <a:t>検討</a:t>
            </a:r>
          </a:p>
        </p:txBody>
      </p:sp>
      <p:sp>
        <p:nvSpPr>
          <p:cNvPr id="15" name="ホームベース 14"/>
          <p:cNvSpPr/>
          <p:nvPr/>
        </p:nvSpPr>
        <p:spPr>
          <a:xfrm>
            <a:off x="461203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検証実施</a:t>
            </a:r>
            <a:endParaRPr kumimoji="1" lang="ja-JP" altLang="en-US" dirty="0">
              <a:solidFill>
                <a:schemeClr val="tx1"/>
              </a:solidFill>
            </a:endParaRPr>
          </a:p>
        </p:txBody>
      </p:sp>
      <p:sp>
        <p:nvSpPr>
          <p:cNvPr id="16" name="ホームベース 15"/>
          <p:cNvSpPr/>
          <p:nvPr/>
        </p:nvSpPr>
        <p:spPr>
          <a:xfrm>
            <a:off x="7111707"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実施結果の</a:t>
            </a:r>
            <a:endParaRPr kumimoji="1" lang="en-US" altLang="ja-JP" dirty="0" smtClean="0">
              <a:solidFill>
                <a:schemeClr val="tx1"/>
              </a:solidFill>
            </a:endParaRPr>
          </a:p>
          <a:p>
            <a:pPr algn="ctr"/>
            <a:r>
              <a:rPr kumimoji="1" lang="ja-JP" altLang="en-US" dirty="0" smtClean="0">
                <a:solidFill>
                  <a:schemeClr val="tx1"/>
                </a:solidFill>
              </a:rPr>
              <a:t>評価</a:t>
            </a:r>
            <a:endParaRPr kumimoji="1" lang="ja-JP" altLang="en-US" dirty="0">
              <a:solidFill>
                <a:schemeClr val="tx1"/>
              </a:solidFill>
            </a:endParaRPr>
          </a:p>
        </p:txBody>
      </p:sp>
      <p:sp>
        <p:nvSpPr>
          <p:cNvPr id="17" name="ホームベース 16"/>
          <p:cNvSpPr/>
          <p:nvPr/>
        </p:nvSpPr>
        <p:spPr>
          <a:xfrm>
            <a:off x="9611376" y="1843794"/>
            <a:ext cx="2266819" cy="128733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運用固定化</a:t>
            </a:r>
            <a:endParaRPr kumimoji="1" lang="ja-JP" altLang="en-US" dirty="0">
              <a:solidFill>
                <a:schemeClr val="tx1"/>
              </a:solidFill>
            </a:endParaRPr>
          </a:p>
        </p:txBody>
      </p:sp>
      <p:sp>
        <p:nvSpPr>
          <p:cNvPr id="20" name="正方形/長方形 19"/>
          <p:cNvSpPr/>
          <p:nvPr/>
        </p:nvSpPr>
        <p:spPr>
          <a:xfrm>
            <a:off x="643919" y="1555762"/>
            <a:ext cx="1252420" cy="1575365"/>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プロセス</a:t>
            </a:r>
            <a:endParaRPr kumimoji="1" lang="ja-JP" altLang="en-US" b="1" dirty="0"/>
          </a:p>
        </p:txBody>
      </p:sp>
      <p:sp>
        <p:nvSpPr>
          <p:cNvPr id="21" name="正方形/長方形 20"/>
          <p:cNvSpPr/>
          <p:nvPr/>
        </p:nvSpPr>
        <p:spPr>
          <a:xfrm>
            <a:off x="643919" y="3611418"/>
            <a:ext cx="1252420" cy="278968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作業内容</a:t>
            </a:r>
            <a:endParaRPr kumimoji="1" lang="ja-JP" altLang="en-US" b="1" dirty="0"/>
          </a:p>
        </p:txBody>
      </p:sp>
      <p:sp>
        <p:nvSpPr>
          <p:cNvPr id="22" name="テキスト ボックス 21"/>
          <p:cNvSpPr txBox="1"/>
          <p:nvPr/>
        </p:nvSpPr>
        <p:spPr>
          <a:xfrm>
            <a:off x="2841189" y="1463443"/>
            <a:ext cx="809837" cy="400110"/>
          </a:xfrm>
          <a:prstGeom prst="rect">
            <a:avLst/>
          </a:prstGeom>
          <a:noFill/>
        </p:spPr>
        <p:txBody>
          <a:bodyPr wrap="none" rtlCol="0">
            <a:spAutoFit/>
          </a:bodyPr>
          <a:lstStyle/>
          <a:p>
            <a:r>
              <a:rPr kumimoji="1" lang="en-US" altLang="ja-JP" sz="2000" dirty="0" smtClean="0"/>
              <a:t>Step1</a:t>
            </a:r>
            <a:endParaRPr kumimoji="1" lang="ja-JP" altLang="en-US" sz="2000" dirty="0"/>
          </a:p>
        </p:txBody>
      </p:sp>
      <p:sp>
        <p:nvSpPr>
          <p:cNvPr id="23" name="テキスト ボックス 22"/>
          <p:cNvSpPr txBox="1"/>
          <p:nvPr/>
        </p:nvSpPr>
        <p:spPr>
          <a:xfrm>
            <a:off x="5340527" y="1463443"/>
            <a:ext cx="809837" cy="400110"/>
          </a:xfrm>
          <a:prstGeom prst="rect">
            <a:avLst/>
          </a:prstGeom>
          <a:noFill/>
        </p:spPr>
        <p:txBody>
          <a:bodyPr wrap="none" rtlCol="0">
            <a:spAutoFit/>
          </a:bodyPr>
          <a:lstStyle/>
          <a:p>
            <a:r>
              <a:rPr kumimoji="1" lang="en-US" altLang="ja-JP" sz="2000" dirty="0" smtClean="0"/>
              <a:t>Step2</a:t>
            </a:r>
            <a:endParaRPr kumimoji="1" lang="ja-JP" altLang="en-US" sz="2000" dirty="0"/>
          </a:p>
        </p:txBody>
      </p:sp>
      <p:sp>
        <p:nvSpPr>
          <p:cNvPr id="24" name="テキスト ボックス 23"/>
          <p:cNvSpPr txBox="1"/>
          <p:nvPr/>
        </p:nvSpPr>
        <p:spPr>
          <a:xfrm>
            <a:off x="7839865" y="1463443"/>
            <a:ext cx="809837" cy="400110"/>
          </a:xfrm>
          <a:prstGeom prst="rect">
            <a:avLst/>
          </a:prstGeom>
          <a:noFill/>
        </p:spPr>
        <p:txBody>
          <a:bodyPr wrap="none" rtlCol="0">
            <a:spAutoFit/>
          </a:bodyPr>
          <a:lstStyle/>
          <a:p>
            <a:r>
              <a:rPr kumimoji="1" lang="en-US" altLang="ja-JP" sz="2000" dirty="0" smtClean="0"/>
              <a:t>Step3</a:t>
            </a:r>
            <a:endParaRPr kumimoji="1" lang="ja-JP" altLang="en-US" sz="2000" dirty="0"/>
          </a:p>
        </p:txBody>
      </p:sp>
      <p:sp>
        <p:nvSpPr>
          <p:cNvPr id="25" name="テキスト ボックス 24"/>
          <p:cNvSpPr txBox="1"/>
          <p:nvPr/>
        </p:nvSpPr>
        <p:spPr>
          <a:xfrm>
            <a:off x="10339866" y="1463443"/>
            <a:ext cx="809837" cy="400110"/>
          </a:xfrm>
          <a:prstGeom prst="rect">
            <a:avLst/>
          </a:prstGeom>
          <a:noFill/>
        </p:spPr>
        <p:txBody>
          <a:bodyPr wrap="none" rtlCol="0">
            <a:spAutoFit/>
          </a:bodyPr>
          <a:lstStyle/>
          <a:p>
            <a:r>
              <a:rPr kumimoji="1" lang="en-US" altLang="ja-JP" sz="2000" dirty="0" smtClean="0"/>
              <a:t>Step4</a:t>
            </a:r>
            <a:endParaRPr kumimoji="1" lang="ja-JP" altLang="en-US" sz="2000" dirty="0"/>
          </a:p>
        </p:txBody>
      </p:sp>
      <p:graphicFrame>
        <p:nvGraphicFramePr>
          <p:cNvPr id="28" name="表 27"/>
          <p:cNvGraphicFramePr>
            <a:graphicFrameLocks noGrp="1"/>
          </p:cNvGraphicFramePr>
          <p:nvPr>
            <p:extLst>
              <p:ext uri="{D42A27DB-BD31-4B8C-83A1-F6EECF244321}">
                <p14:modId xmlns:p14="http://schemas.microsoft.com/office/powerpoint/2010/main" val="4037770180"/>
              </p:ext>
            </p:extLst>
          </p:nvPr>
        </p:nvGraphicFramePr>
        <p:xfrm>
          <a:off x="2112367" y="3611418"/>
          <a:ext cx="9765828" cy="2789682"/>
        </p:xfrm>
        <a:graphic>
          <a:graphicData uri="http://schemas.openxmlformats.org/drawingml/2006/table">
            <a:tbl>
              <a:tblPr firstRow="1">
                <a:tableStyleId>{21E4AEA4-8DFA-4A89-87EB-49C32662AFE0}</a:tableStyleId>
              </a:tblPr>
              <a:tblGrid>
                <a:gridCol w="481358">
                  <a:extLst>
                    <a:ext uri="{9D8B030D-6E8A-4147-A177-3AD203B41FA5}">
                      <a16:colId xmlns:a16="http://schemas.microsoft.com/office/drawing/2014/main" val="1486892407"/>
                    </a:ext>
                  </a:extLst>
                </a:gridCol>
                <a:gridCol w="2813221">
                  <a:extLst>
                    <a:ext uri="{9D8B030D-6E8A-4147-A177-3AD203B41FA5}">
                      <a16:colId xmlns:a16="http://schemas.microsoft.com/office/drawing/2014/main" val="2995295340"/>
                    </a:ext>
                  </a:extLst>
                </a:gridCol>
                <a:gridCol w="6471249">
                  <a:extLst>
                    <a:ext uri="{9D8B030D-6E8A-4147-A177-3AD203B41FA5}">
                      <a16:colId xmlns:a16="http://schemas.microsoft.com/office/drawing/2014/main" val="1052678361"/>
                    </a:ext>
                  </a:extLst>
                </a:gridCol>
              </a:tblGrid>
              <a:tr h="527934">
                <a:tc gridSpan="2">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作業項目</a:t>
                      </a:r>
                      <a:endParaRPr lang="ja-JP" altLang="ja-JP" sz="1600" dirty="0" smtClean="0">
                        <a:effectLst/>
                      </a:endParaRPr>
                    </a:p>
                  </a:txBody>
                  <a:tcPr marL="17780" marR="17780" marT="0" marB="0" anchor="ctr"/>
                </a:tc>
                <a:tc hMerge="1">
                  <a:txBody>
                    <a:bodyPr/>
                    <a:lstStyle/>
                    <a:p>
                      <a:endParaRPr kumimoji="1" lang="ja-JP" altLang="en-US"/>
                    </a:p>
                  </a:txBody>
                  <a:tcPr/>
                </a:tc>
                <a:tc>
                  <a:txBody>
                    <a:bodyPr/>
                    <a:lstStyle/>
                    <a:p>
                      <a:pPr marL="90170" marR="109220" indent="-635" algn="ctr">
                        <a:lnSpc>
                          <a:spcPts val="1800"/>
                        </a:lnSpc>
                        <a:spcAft>
                          <a:spcPts val="0"/>
                        </a:spcAft>
                      </a:pPr>
                      <a:r>
                        <a:rPr kumimoji="1" lang="ja-JP" altLang="en-US" sz="1600" dirty="0" smtClean="0">
                          <a:latin typeface="Meiryo UI 本文"/>
                          <a:ea typeface="+mn-ea"/>
                        </a:rPr>
                        <a:t>作業詳細</a:t>
                      </a:r>
                      <a:endParaRPr lang="ja-JP" altLang="ja-JP" sz="1600" dirty="0">
                        <a:effectLst/>
                        <a:latin typeface="Meiryo UI 本文"/>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1130874">
                <a:tc>
                  <a:txBody>
                    <a:bodyPr/>
                    <a:lstStyle/>
                    <a:p>
                      <a:pPr algn="ctr"/>
                      <a:r>
                        <a:rPr lang="en-US" altLang="ja-JP" sz="1600" dirty="0" smtClean="0">
                          <a:latin typeface="Meiryo UI 本文"/>
                        </a:rPr>
                        <a:t>1</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運用ルールの設定</a:t>
                      </a:r>
                      <a:endParaRPr lang="ja-JP" altLang="ja-JP" sz="1600" dirty="0" smtClean="0">
                        <a:effectLst/>
                      </a:endParaRPr>
                    </a:p>
                  </a:txBody>
                  <a:tcPr marL="17780" marR="17780" marT="0" marB="0" anchor="ctr"/>
                </a:tc>
                <a:tc>
                  <a:txBody>
                    <a:bodyPr/>
                    <a:lstStyle/>
                    <a:p>
                      <a:pPr marL="90170" marR="109220" indent="-635" algn="just">
                        <a:lnSpc>
                          <a:spcPts val="1800"/>
                        </a:lnSpc>
                        <a:spcAft>
                          <a:spcPts val="0"/>
                        </a:spcAft>
                      </a:pPr>
                      <a:r>
                        <a:rPr kumimoji="1" lang="ja-JP" altLang="en-US" sz="1600" dirty="0" smtClean="0">
                          <a:latin typeface="+mn-ea"/>
                          <a:ea typeface="+mn-ea"/>
                        </a:rPr>
                        <a:t>・実施のタイミングなど運用ルールを明確化する。</a:t>
                      </a:r>
                      <a:endParaRPr kumimoji="1" lang="en-US" altLang="ja-JP" sz="1600" dirty="0" smtClean="0">
                        <a:latin typeface="+mn-ea"/>
                        <a:ea typeface="+mn-ea"/>
                      </a:endParaRPr>
                    </a:p>
                    <a:p>
                      <a:pPr marL="90170" marR="109220" indent="-635" algn="just">
                        <a:lnSpc>
                          <a:spcPts val="1800"/>
                        </a:lnSpc>
                        <a:spcAft>
                          <a:spcPts val="0"/>
                        </a:spcAft>
                      </a:pPr>
                      <a:r>
                        <a:rPr kumimoji="1" lang="ja-JP" altLang="en-US" sz="1600" dirty="0" smtClean="0">
                          <a:latin typeface="+mn-ea"/>
                          <a:ea typeface="+mn-ea"/>
                        </a:rPr>
                        <a:t>・運用手順（ツールの実行→実施結果の評価）をまとめる。</a:t>
                      </a:r>
                    </a:p>
                  </a:txBody>
                  <a:tcPr marL="17780" marR="17780" marT="0" marB="0" anchor="ctr"/>
                </a:tc>
                <a:extLst>
                  <a:ext uri="{0D108BD9-81ED-4DB2-BD59-A6C34878D82A}">
                    <a16:rowId xmlns:a16="http://schemas.microsoft.com/office/drawing/2014/main" val="217416368"/>
                  </a:ext>
                </a:extLst>
              </a:tr>
              <a:tr h="1130874">
                <a:tc>
                  <a:txBody>
                    <a:bodyPr/>
                    <a:lstStyle/>
                    <a:p>
                      <a:pPr algn="ctr"/>
                      <a:r>
                        <a:rPr lang="en-US" altLang="ja-JP" sz="1600" dirty="0" smtClean="0">
                          <a:latin typeface="Meiryo UI 本文"/>
                        </a:rPr>
                        <a:t>2</a:t>
                      </a:r>
                      <a:endParaRPr lang="ja-JP" altLang="en-US" sz="1600" dirty="0">
                        <a:latin typeface="Meiryo UI 本文"/>
                      </a:endParaRPr>
                    </a:p>
                  </a:txBody>
                  <a:tcPr marL="17780" marR="17780" marT="0" marB="0" anchor="ctr"/>
                </a:tc>
                <a:tc>
                  <a:txBody>
                    <a:bodyPr/>
                    <a:lstStyle/>
                    <a:p>
                      <a:pPr marL="90170" marR="109220" lvl="0" indent="-635" algn="l" defTabSz="914400" rtl="0" eaLnBrk="1" fontAlgn="auto" latinLnBrk="0" hangingPunct="1">
                        <a:lnSpc>
                          <a:spcPts val="1800"/>
                        </a:lnSpc>
                        <a:spcBef>
                          <a:spcPts val="0"/>
                        </a:spcBef>
                        <a:spcAft>
                          <a:spcPts val="0"/>
                        </a:spcAft>
                        <a:buClrTx/>
                        <a:buSzTx/>
                        <a:buFontTx/>
                        <a:buNone/>
                        <a:tabLst/>
                        <a:defRPr/>
                      </a:pPr>
                      <a:r>
                        <a:rPr lang="ja-JP" altLang="en-US" sz="1600" dirty="0" smtClean="0">
                          <a:effectLst/>
                        </a:rPr>
                        <a:t>定期運用の実施</a:t>
                      </a:r>
                      <a:endParaRPr lang="ja-JP" altLang="ja-JP" sz="1600" dirty="0" smtClean="0">
                        <a:effectLst/>
                      </a:endParaRPr>
                    </a:p>
                  </a:txBody>
                  <a:tcPr marL="17780" marR="17780" marT="0" marB="0" anchor="ctr"/>
                </a:tc>
                <a:tc>
                  <a:txBody>
                    <a:bodyPr/>
                    <a:lstStyle/>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・実施タイミングが発生したら運用手順に従い、検証の実施を行う。</a:t>
                      </a:r>
                      <a:endParaRPr lang="en-US" altLang="ja-JP" sz="1600" dirty="0" smtClean="0">
                        <a:effectLst/>
                      </a:endParaRPr>
                    </a:p>
                    <a:p>
                      <a:pPr marL="89535" marR="109220" lvl="0" indent="0" algn="just" defTabSz="609555" rtl="0" eaLnBrk="1" fontAlgn="auto" latinLnBrk="0" hangingPunct="1">
                        <a:lnSpc>
                          <a:spcPts val="1800"/>
                        </a:lnSpc>
                        <a:spcBef>
                          <a:spcPts val="0"/>
                        </a:spcBef>
                        <a:spcAft>
                          <a:spcPts val="0"/>
                        </a:spcAft>
                        <a:buClrTx/>
                        <a:buSzTx/>
                        <a:buFont typeface="Wingdings" panose="05000000000000000000" pitchFamily="2" charset="2"/>
                        <a:buNone/>
                        <a:tabLst/>
                        <a:defRPr/>
                      </a:pPr>
                      <a:r>
                        <a:rPr lang="ja-JP" altLang="en-US" sz="1600" dirty="0" smtClean="0">
                          <a:effectLst/>
                        </a:rPr>
                        <a:t>・検証においてデータ連携不備の可能性を検知したら、追加調査を行う。</a:t>
                      </a:r>
                      <a:endParaRPr lang="en-US" altLang="ja-JP" sz="1600" dirty="0" smtClean="0">
                        <a:effectLst/>
                      </a:endParaRPr>
                    </a:p>
                  </a:txBody>
                  <a:tcPr marL="17780" marR="17780" marT="0" marB="0" anchor="ctr"/>
                </a:tc>
                <a:extLst>
                  <a:ext uri="{0D108BD9-81ED-4DB2-BD59-A6C34878D82A}">
                    <a16:rowId xmlns:a16="http://schemas.microsoft.com/office/drawing/2014/main" val="1108417457"/>
                  </a:ext>
                </a:extLst>
              </a:tr>
            </a:tbl>
          </a:graphicData>
        </a:graphic>
      </p:graphicFrame>
      <p:sp>
        <p:nvSpPr>
          <p:cNvPr id="29" name="正方形/長方形 28"/>
          <p:cNvSpPr/>
          <p:nvPr/>
        </p:nvSpPr>
        <p:spPr>
          <a:xfrm>
            <a:off x="9518611" y="1482091"/>
            <a:ext cx="2452345" cy="1723147"/>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741755352"/>
      </p:ext>
    </p:extLst>
  </p:cSld>
  <p:clrMapOvr>
    <a:masterClrMapping/>
  </p:clrMapOvr>
</p:sld>
</file>

<file path=ppt/theme/theme1.xml><?xml version="1.0" encoding="utf-8"?>
<a:theme xmlns:a="http://schemas.openxmlformats.org/drawingml/2006/main" name="テーマ1">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1" id="{5CF42A75-F552-4A85-B027-0F6EE71B0A91}" vid="{1DF4E963-516D-4A64-8EDC-B32DBBD91755}"/>
    </a:ext>
  </a:extLst>
</a:theme>
</file>

<file path=ppt/theme/theme2.xml><?xml version="1.0" encoding="utf-8"?>
<a:theme xmlns:a="http://schemas.openxmlformats.org/drawingml/2006/main" name="目次">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京都大学_報告書.potx" id="{97E82BEF-42D5-4A94-B982-21746C3D85F6}" vid="{AFC431FC-438D-40E4-A80A-E29EA5E1B76C}"/>
    </a:ext>
  </a:extLst>
</a:theme>
</file>

<file path=ppt/theme/theme3.xml><?xml version="1.0" encoding="utf-8"?>
<a:theme xmlns:a="http://schemas.openxmlformats.org/drawingml/2006/main" name="中扉">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京都大学_報告書.potx" id="{97E82BEF-42D5-4A94-B982-21746C3D85F6}" vid="{B49AA1EE-9250-4B5B-AC0F-283268CDCD69}"/>
    </a:ext>
  </a:extLst>
</a:theme>
</file>

<file path=ppt/theme/theme4.xml><?xml version="1.0" encoding="utf-8"?>
<a:theme xmlns:a="http://schemas.openxmlformats.org/drawingml/2006/main" name="コンテンツ">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京都大学_報告書.potx" id="{97E82BEF-42D5-4A94-B982-21746C3D85F6}" vid="{99AF82CE-3D45-4E01-B740-F3A6BF13610F}"/>
    </a:ext>
  </a:extLst>
</a:theme>
</file>

<file path=ppt/theme/theme5.xml><?xml version="1.0" encoding="utf-8"?>
<a:theme xmlns:a="http://schemas.openxmlformats.org/drawingml/2006/main" name="裏表紙">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京都大学_報告書.potx" id="{97E82BEF-42D5-4A94-B982-21746C3D85F6}" vid="{23EAF5B9-B906-466A-BFE5-DDE560E2E1F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12196</TotalTime>
  <Words>7674</Words>
  <Application>Microsoft Office PowerPoint</Application>
  <PresentationFormat>ワイド画面</PresentationFormat>
  <Paragraphs>1533</Paragraphs>
  <Slides>33</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5</vt:i4>
      </vt:variant>
      <vt:variant>
        <vt:lpstr>スライド タイトル</vt:lpstr>
      </vt:variant>
      <vt:variant>
        <vt:i4>33</vt:i4>
      </vt:variant>
    </vt:vector>
  </HeadingPairs>
  <TitlesOfParts>
    <vt:vector size="50" baseType="lpstr">
      <vt:lpstr>HGPGothicE</vt:lpstr>
      <vt:lpstr>HGP創英角ｺﾞｼｯｸUB</vt:lpstr>
      <vt:lpstr>Meiryo UI</vt:lpstr>
      <vt:lpstr>Meiryo UI 本文</vt:lpstr>
      <vt:lpstr>ＭＳ Ｐゴシック</vt:lpstr>
      <vt:lpstr>明朝（ＤＯＳ互換）</vt:lpstr>
      <vt:lpstr>游ゴシック</vt:lpstr>
      <vt:lpstr>Arial</vt:lpstr>
      <vt:lpstr>Calibri</vt:lpstr>
      <vt:lpstr>Century</vt:lpstr>
      <vt:lpstr>Times New Roman</vt:lpstr>
      <vt:lpstr>Wingdings</vt:lpstr>
      <vt:lpstr>テーマ1</vt:lpstr>
      <vt:lpstr>目次</vt:lpstr>
      <vt:lpstr>中扉</vt:lpstr>
      <vt:lpstr>コンテンツ</vt:lpstr>
      <vt:lpstr>裏表紙</vt:lpstr>
      <vt:lpstr>LDI/NTTD共同研究　研究実施状況</vt:lpstr>
      <vt:lpstr>Contents</vt:lpstr>
      <vt:lpstr>MMLにおける主要項目の欠損等のチェック概要</vt:lpstr>
      <vt:lpstr>MMLにおける主要項目の欠損等のチェック検証プロセス</vt:lpstr>
      <vt:lpstr>チェック仕様</vt:lpstr>
      <vt:lpstr>MMLにおける主要項目の欠損等のチェック検証プロセス</vt:lpstr>
      <vt:lpstr>チェックツールの仕様</vt:lpstr>
      <vt:lpstr>MMLにおける主要項目の欠損等のチェック検証プロセス</vt:lpstr>
      <vt:lpstr>MMLにおける主要項目の欠損等のチェック検証プロセス</vt:lpstr>
      <vt:lpstr>必須項目Nullチェック結果サマリ</vt:lpstr>
      <vt:lpstr>必須項目Nullチェック結果 – 患者情報 / 診断履歴情報</vt:lpstr>
      <vt:lpstr>必須項目Nullチェック結果 - 経過記録情報 / 臨床サマリー</vt:lpstr>
      <vt:lpstr>必須項目Nullチェック結果 – 検歴情報</vt:lpstr>
      <vt:lpstr>必須項目Nullチェック結果 – バイタルサイン / 体温表 / 生活習慣情報</vt:lpstr>
      <vt:lpstr>必須項目Nullチェック結果 – 処方箋 / 注射記録</vt:lpstr>
      <vt:lpstr>必須項目Nullチェック結果 – 手術</vt:lpstr>
      <vt:lpstr>必須項目Nullチェック結果 – 報告書情報</vt:lpstr>
      <vt:lpstr>準必須項目存在チェック結果サマリ</vt:lpstr>
      <vt:lpstr>準必須項目存在チェック結果 – 診断履歴情報 / 経過記録情報/ 臨床サマリー</vt:lpstr>
      <vt:lpstr>準必須項目存在チェック結果 – バイタルサイン / 体温表 / 生活習慣情報</vt:lpstr>
      <vt:lpstr>準必須項目存在チェック結果 – 処方箋 / 注射記録</vt:lpstr>
      <vt:lpstr>データ存在チェック結果サマリ</vt:lpstr>
      <vt:lpstr>データ存在チェック結果 – 患者情報 / 診断履歴情報</vt:lpstr>
      <vt:lpstr>データ存在チェック結果 – 経過記録情報</vt:lpstr>
      <vt:lpstr>データ存在チェック結果 – 臨床サマリー（1/2）</vt:lpstr>
      <vt:lpstr>データ存在チェック結果 – 臨床サマリー（2/2）</vt:lpstr>
      <vt:lpstr>データ存在チェック結果 – 検歴情報（1/2）</vt:lpstr>
      <vt:lpstr>データ存在チェック結果 – 検歴情報（2/2） / バイタルサイン</vt:lpstr>
      <vt:lpstr>データ存在チェック結果 – 体温表 / 生活習慣情報</vt:lpstr>
      <vt:lpstr>データ存在チェック結果 – 処方箋 / 注射記録</vt:lpstr>
      <vt:lpstr>データ存在チェック結果 – 処方箋 / 注射記録</vt:lpstr>
      <vt:lpstr>データ存在チェック結果 – 処方箋 / 注射記録</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12月7日LDI共同研究キックオフミーティングに向けて</dc:title>
  <dc:creator>田中 圭/KEI TANAKA</dc:creator>
  <cp:lastModifiedBy>緒方　一幸</cp:lastModifiedBy>
  <cp:revision>796</cp:revision>
  <dcterms:created xsi:type="dcterms:W3CDTF">2020-11-27T01:20:33Z</dcterms:created>
  <dcterms:modified xsi:type="dcterms:W3CDTF">2024-03-15T00:34:23Z</dcterms:modified>
</cp:coreProperties>
</file>