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99" r:id="rId4"/>
    <p:sldMasterId id="2147483790" r:id="rId5"/>
    <p:sldMasterId id="2147483913" r:id="rId6"/>
    <p:sldMasterId id="2147483908" r:id="rId7"/>
    <p:sldMasterId id="2147483853" r:id="rId8"/>
    <p:sldMasterId id="2147483852" r:id="rId9"/>
  </p:sldMasterIdLst>
  <p:notesMasterIdLst>
    <p:notesMasterId r:id="rId37"/>
  </p:notesMasterIdLst>
  <p:handoutMasterIdLst>
    <p:handoutMasterId r:id="rId38"/>
  </p:handoutMasterIdLst>
  <p:sldIdLst>
    <p:sldId id="259" r:id="rId10"/>
    <p:sldId id="260" r:id="rId11"/>
    <p:sldId id="261" r:id="rId12"/>
    <p:sldId id="264" r:id="rId13"/>
    <p:sldId id="271" r:id="rId14"/>
    <p:sldId id="272" r:id="rId15"/>
    <p:sldId id="263" r:id="rId16"/>
    <p:sldId id="265" r:id="rId17"/>
    <p:sldId id="266" r:id="rId18"/>
    <p:sldId id="267" r:id="rId19"/>
    <p:sldId id="288" r:id="rId20"/>
    <p:sldId id="270" r:id="rId21"/>
    <p:sldId id="269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7" r:id="rId32"/>
    <p:sldId id="283" r:id="rId33"/>
    <p:sldId id="284" r:id="rId34"/>
    <p:sldId id="274" r:id="rId35"/>
    <p:sldId id="285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F26"/>
    <a:srgbClr val="CCFFCC"/>
    <a:srgbClr val="72B912"/>
    <a:srgbClr val="3AB70D"/>
    <a:srgbClr val="FF6699"/>
    <a:srgbClr val="BC4328"/>
    <a:srgbClr val="3B486F"/>
    <a:srgbClr val="1D264D"/>
    <a:srgbClr val="3B3B3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A74C1-9711-41F5-BD19-3C25C131C49F}" v="335" dt="2022-12-01T08:49:49.870"/>
    <p1510:client id="{46A9CFB7-D40B-4B26-9130-064475569420}" v="92" dt="2022-12-01T08:42:19.111"/>
    <p1510:client id="{C8C53337-E29B-43E5-966C-A93126B16B17}" v="488" dt="2022-12-01T08:45:41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77914" autoAdjust="0"/>
  </p:normalViewPr>
  <p:slideViewPr>
    <p:cSldViewPr snapToGrid="0" snapToObjects="1">
      <p:cViewPr>
        <p:scale>
          <a:sx n="100" d="100"/>
          <a:sy n="100" d="100"/>
        </p:scale>
        <p:origin x="1332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-384"/>
    </p:cViewPr>
  </p:sorterViewPr>
  <p:notesViewPr>
    <p:cSldViewPr snapToGrid="0" snapToObjects="1">
      <p:cViewPr varScale="1">
        <p:scale>
          <a:sx n="66" d="100"/>
          <a:sy n="66" d="100"/>
        </p:scale>
        <p:origin x="7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commentAuthors" Target="commentAuthor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>
                <a:latin typeface="+mn-ea"/>
              </a:rPr>
              <a:t>2023/12/11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>
                <a:latin typeface="+mn-ea"/>
              </a:rPr>
              <a:t>‹#›</a:t>
            </a:fld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3887785"/>
            <a:ext cx="5486400" cy="46259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8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948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949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983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59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336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63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81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161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60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85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48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09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169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9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723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766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648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4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1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15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31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100" dirty="0"/>
              <a:t>2023</a:t>
            </a:r>
            <a:r>
              <a:rPr kumimoji="1" lang="ja-JP" altLang="en-US" sz="1100" dirty="0"/>
              <a:t>年</a:t>
            </a:r>
            <a:r>
              <a:rPr kumimoji="1" lang="en-US" altLang="ja-JP" sz="1100" dirty="0"/>
              <a:t>8</a:t>
            </a:r>
            <a:r>
              <a:rPr kumimoji="1" lang="ja-JP" altLang="en-US" sz="1100" dirty="0"/>
              <a:t>月時点で、静岡県立総合のみ除外</a:t>
            </a:r>
            <a:endParaRPr kumimoji="1" lang="en-US" altLang="ja-JP" sz="1100" dirty="0"/>
          </a:p>
          <a:p>
            <a:r>
              <a:rPr kumimoji="1" lang="ja-JP" altLang="en-US" sz="1100" dirty="0"/>
              <a:t>それ以外の施設に関しては、多くが、</a:t>
            </a:r>
            <a:r>
              <a:rPr kumimoji="1" lang="en-US" altLang="ja-JP" sz="1100" dirty="0"/>
              <a:t>DPC</a:t>
            </a:r>
            <a:r>
              <a:rPr kumimoji="1" lang="ja-JP" altLang="en-US" sz="1100" dirty="0"/>
              <a:t>の連携がない施設、もしくは経過記録の連携がない（または利用可能期間が短い）施設が大半</a:t>
            </a:r>
            <a:endParaRPr kumimoji="1" lang="en-US" altLang="ja-JP" sz="1100" dirty="0"/>
          </a:p>
          <a:p>
            <a:r>
              <a:rPr kumimoji="1" lang="ja-JP" altLang="en-US" sz="1100" dirty="0"/>
              <a:t>クリニック系、その他：</a:t>
            </a:r>
            <a:r>
              <a:rPr kumimoji="1" lang="en-US" altLang="ja-JP" sz="1100" dirty="0"/>
              <a:t>DPC</a:t>
            </a:r>
            <a:r>
              <a:rPr kumimoji="1" lang="ja-JP" altLang="en-US" sz="1100" dirty="0"/>
              <a:t>の連携がない</a:t>
            </a:r>
            <a:endParaRPr kumimoji="1" lang="en-US" altLang="ja-JP" sz="1100" dirty="0"/>
          </a:p>
          <a:p>
            <a:r>
              <a:rPr kumimoji="1" lang="ja-JP" altLang="en-US" sz="1100" dirty="0"/>
              <a:t>北野病院、恵寿総合、北見赤十字：経過記録が使えない（北野、恵寿：利用期間が直近３ヶ月程度、北見：テキストの中身が</a:t>
            </a:r>
            <a:r>
              <a:rPr kumimoji="1" lang="en-US" altLang="ja-JP" sz="1100" dirty="0"/>
              <a:t>『</a:t>
            </a:r>
            <a:r>
              <a:rPr kumimoji="1" lang="ja-JP" altLang="en-US" sz="1100" dirty="0"/>
              <a:t>利用不可？</a:t>
            </a:r>
            <a:r>
              <a:rPr kumimoji="1" lang="en-US" altLang="ja-JP" sz="1100" dirty="0"/>
              <a:t>』</a:t>
            </a:r>
            <a:r>
              <a:rPr kumimoji="1" lang="ja-JP" altLang="en-US" sz="1100"/>
              <a:t>になっている）</a:t>
            </a:r>
            <a:endParaRPr kumimoji="1" lang="en-US" altLang="ja-JP" sz="1100" dirty="0"/>
          </a:p>
          <a:p>
            <a:r>
              <a:rPr kumimoji="1" lang="ja-JP" altLang="en-US" sz="1100" dirty="0"/>
              <a:t>聖マリア：検歴が使用不可（検体採取日がない）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8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1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AAED7-EB68-B44B-A29A-E9CFE7A1147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55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g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g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gi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6">
            <a:extLst>
              <a:ext uri="{FF2B5EF4-FFF2-40B4-BE49-F238E27FC236}">
                <a16:creationId xmlns:a16="http://schemas.microsoft.com/office/drawing/2014/main" id="{C4D419BE-876F-9549-A0AE-FCF936DB05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3500438"/>
            <a:ext cx="9072562" cy="1699489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20000"/>
              </a:lnSpc>
              <a:defRPr sz="2400" b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6" name="テキスト プレースホルダー 18">
            <a:extLst>
              <a:ext uri="{FF2B5EF4-FFF2-40B4-BE49-F238E27FC236}">
                <a16:creationId xmlns:a16="http://schemas.microsoft.com/office/drawing/2014/main" id="{ECAA816D-E80E-9640-914B-4B11962D13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5882358"/>
            <a:ext cx="9072561" cy="786730"/>
          </a:xfrm>
          <a:prstGeom prst="rect">
            <a:avLst/>
          </a:prstGeom>
        </p:spPr>
        <p:txBody>
          <a:bodyPr lIns="0" rIns="0"/>
          <a:lstStyle>
            <a:lvl1pPr>
              <a:defRPr sz="14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 ○月 ○日</a:t>
            </a:r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1C8481-7D27-A74E-9740-DD4483246E71}"/>
              </a:ext>
            </a:extLst>
          </p:cNvPr>
          <p:cNvSpPr/>
          <p:nvPr userDrawn="1"/>
        </p:nvSpPr>
        <p:spPr>
          <a:xfrm>
            <a:off x="0" y="0"/>
            <a:ext cx="12192000" cy="27126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3FB6B24-15B7-9548-A2CF-2CEF5EE835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9428" y="0"/>
            <a:ext cx="4062572" cy="271262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0179CA9-E74B-D845-854B-167350D42C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48152" y="2882928"/>
            <a:ext cx="1643707" cy="5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9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A_写真あり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A9D821E5-D74D-234E-AAED-35772C6703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64693"/>
            <a:ext cx="9217025" cy="41253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目次</a:t>
            </a:r>
          </a:p>
        </p:txBody>
      </p:sp>
      <p:sp>
        <p:nvSpPr>
          <p:cNvPr id="14" name="テキスト プレースホルダー 4">
            <a:extLst>
              <a:ext uri="{FF2B5EF4-FFF2-40B4-BE49-F238E27FC236}">
                <a16:creationId xmlns:a16="http://schemas.microsoft.com/office/drawing/2014/main" id="{7CCC718B-2B7B-D142-B4A2-242934564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7" y="692150"/>
            <a:ext cx="9217025" cy="579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A3D349C-A8CA-F24C-B936-E31F048D4F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9487" y="0"/>
            <a:ext cx="2352513" cy="54584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BAFEAEE-25BE-A74E-A3C7-A0A74EFFDC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9488" y="4505489"/>
            <a:ext cx="2352511" cy="23525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8B5A20A-4007-7F42-8609-B9E33C1DA8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AFC6DE-16BB-A740-9AE2-53E9BCC07A0E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684D06-B9BD-4A42-B905-B4272BE1B645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pPr algn="r"/>
              <a:t>‹#›</a:t>
            </a:fld>
            <a:endParaRPr kumimoji="0" lang="en-US" altLang="ja-JP" sz="11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95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B_写真あり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>
            <a:extLst>
              <a:ext uri="{FF2B5EF4-FFF2-40B4-BE49-F238E27FC236}">
                <a16:creationId xmlns:a16="http://schemas.microsoft.com/office/drawing/2014/main" id="{D0171BA9-016B-1A41-A3A1-1045340D87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64693"/>
            <a:ext cx="9217025" cy="41253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目次</a:t>
            </a:r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9EDC9922-635C-984C-8F05-104313EF5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7" y="692150"/>
            <a:ext cx="9217025" cy="579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FC88626-FBFF-E047-8BE4-DF138F3064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9487" y="0"/>
            <a:ext cx="2352513" cy="545840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FDBB162-A8F2-C046-B237-EDF495A01A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9488" y="4505489"/>
            <a:ext cx="2352511" cy="23525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B8FE2B-0DD4-BD4D-9B30-63346A5421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411A10B-6915-6E4A-836E-CE5AAE66DFB4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A8203-1117-544A-ADB2-6AF44588EE53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pPr algn="r"/>
              <a:t>‹#›</a:t>
            </a:fld>
            <a:endParaRPr kumimoji="0" lang="en-US" altLang="ja-JP" sz="11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24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C_写真あ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>
            <a:extLst>
              <a:ext uri="{FF2B5EF4-FFF2-40B4-BE49-F238E27FC236}">
                <a16:creationId xmlns:a16="http://schemas.microsoft.com/office/drawing/2014/main" id="{F1F49068-07FA-1043-870D-6131B28C7D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64693"/>
            <a:ext cx="9217025" cy="4125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目次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7D95EDD1-5F77-654C-88BB-8F179AC541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7" y="692150"/>
            <a:ext cx="9217025" cy="579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1223914-3FD6-9445-BA5B-9C16B8BA1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9487" y="0"/>
            <a:ext cx="2352513" cy="545840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867DC59-524A-1E41-AC23-AFA8E04230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9488" y="4505489"/>
            <a:ext cx="2352511" cy="2352511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AB1E7E2-B47E-C04E-84EF-D2F5621CA122}"/>
              </a:ext>
            </a:extLst>
          </p:cNvPr>
          <p:cNvSpPr txBox="1"/>
          <p:nvPr userDrawn="1"/>
        </p:nvSpPr>
        <p:spPr>
          <a:xfrm>
            <a:off x="7852091" y="6623438"/>
            <a:ext cx="1772922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itchFamily="50" charset="-128"/>
              </a:rPr>
              <a:t>© 2023 NTT DATA Corporation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A3D6A2-D904-BA45-9093-CC0DF3034FBC}"/>
              </a:ext>
            </a:extLst>
          </p:cNvPr>
          <p:cNvCxnSpPr>
            <a:cxnSpLocks/>
          </p:cNvCxnSpPr>
          <p:nvPr userDrawn="1"/>
        </p:nvCxnSpPr>
        <p:spPr>
          <a:xfrm>
            <a:off x="9840913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2216B2CD-BB77-F747-BEE1-55622E4922D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3C54ECC-2DE5-E641-8DA1-3C76C52717D5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3B42FB-A321-314B-BFB1-B5EAF0881D3E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pPr algn="r"/>
              <a:t>‹#›</a:t>
            </a:fld>
            <a:endParaRPr kumimoji="0" lang="en-US" altLang="ja-JP" sz="11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993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タイトル 3">
            <a:extLst>
              <a:ext uri="{FF2B5EF4-FFF2-40B4-BE49-F238E27FC236}">
                <a16:creationId xmlns:a16="http://schemas.microsoft.com/office/drawing/2014/main" id="{D06ABA6E-61F1-0D46-B98A-72EA24EB2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38" y="1801773"/>
            <a:ext cx="5508624" cy="13748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952C592D-15BD-A641-9FAA-87F32A3B48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429000"/>
            <a:ext cx="10404475" cy="246017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498EF6-2588-8A42-8D94-5FED83C883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5984" y="2048"/>
            <a:ext cx="8316015" cy="6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99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3">
            <a:extLst>
              <a:ext uri="{FF2B5EF4-FFF2-40B4-BE49-F238E27FC236}">
                <a16:creationId xmlns:a16="http://schemas.microsoft.com/office/drawing/2014/main" id="{8ADF281A-9A45-AA41-AC98-8D2CB2426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38" y="1801773"/>
            <a:ext cx="5508624" cy="13748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FB0BAB5F-EA69-7A4A-B68A-4C183F1039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429000"/>
            <a:ext cx="10404475" cy="246017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1642097-C494-B042-82F4-123DBF2562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5984" y="2048"/>
            <a:ext cx="8316015" cy="68559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A28C918-C5B3-1B4B-A8FF-E1BB1EC49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82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3">
            <a:extLst>
              <a:ext uri="{FF2B5EF4-FFF2-40B4-BE49-F238E27FC236}">
                <a16:creationId xmlns:a16="http://schemas.microsoft.com/office/drawing/2014/main" id="{8ADF281A-9A45-AA41-AC98-8D2CB2426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38" y="1801773"/>
            <a:ext cx="5508624" cy="13748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FB0BAB5F-EA69-7A4A-B68A-4C183F1039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429000"/>
            <a:ext cx="10404475" cy="246017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1642097-C494-B042-82F4-123DBF2562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5984" y="2048"/>
            <a:ext cx="8316015" cy="685595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A28C918-C5B3-1B4B-A8FF-E1BB1EC49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55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3">
            <a:extLst>
              <a:ext uri="{FF2B5EF4-FFF2-40B4-BE49-F238E27FC236}">
                <a16:creationId xmlns:a16="http://schemas.microsoft.com/office/drawing/2014/main" id="{ED3BBA95-8EC0-364B-95EC-0668DA130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38" y="1801773"/>
            <a:ext cx="5508624" cy="1374815"/>
          </a:xfr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4FAC0C69-1C09-AC45-B22E-12461E5176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429000"/>
            <a:ext cx="10404475" cy="24601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7D06B3F-110E-FE4F-AEF0-1872D146D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5984" y="2048"/>
            <a:ext cx="8316015" cy="68559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FE3C2E5-6824-404E-ADD4-B43774BAD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28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タイトル 3">
            <a:extLst>
              <a:ext uri="{FF2B5EF4-FFF2-40B4-BE49-F238E27FC236}">
                <a16:creationId xmlns:a16="http://schemas.microsoft.com/office/drawing/2014/main" id="{4A1E99F5-3AB2-9C47-9EC1-D1DA3E78E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38" y="1801773"/>
            <a:ext cx="5508624" cy="13748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7683975-FE9C-104E-B25E-540EAA19F5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429000"/>
            <a:ext cx="10404475" cy="246017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FDA3B07-E877-C640-8EFE-5C005779B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5984" y="2048"/>
            <a:ext cx="8316015" cy="685595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EAEDC7-8D6B-DC46-95D3-0EF746748BDC}"/>
              </a:ext>
            </a:extLst>
          </p:cNvPr>
          <p:cNvSpPr txBox="1"/>
          <p:nvPr userDrawn="1"/>
        </p:nvSpPr>
        <p:spPr>
          <a:xfrm>
            <a:off x="8191928" y="6623438"/>
            <a:ext cx="1433085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bg1"/>
                </a:solidFill>
                <a:latin typeface="+mn-lt"/>
                <a:cs typeface="Meiryo UI" pitchFamily="50" charset="-128"/>
              </a:rPr>
              <a:t>© 2022 NTT DATA Corporation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834AF32-B3F7-744B-9F1E-9C29FCBF56E4}"/>
              </a:ext>
            </a:extLst>
          </p:cNvPr>
          <p:cNvCxnSpPr>
            <a:cxnSpLocks/>
          </p:cNvCxnSpPr>
          <p:nvPr userDrawn="1"/>
        </p:nvCxnSpPr>
        <p:spPr>
          <a:xfrm>
            <a:off x="9840913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3E80AB1A-4563-8D4F-8D01-C8D9897335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AEBC2F-D7BE-DB4F-80D5-436D3FAC9E33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C8EC0FE-B9C4-A543-9F3A-F61090546AA5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bg1"/>
                </a:solidFill>
              </a:rPr>
              <a:pPr algn="r"/>
              <a:t>‹#›</a:t>
            </a:fld>
            <a:endParaRPr kumimoji="0" lang="en-US" altLang="ja-JP" sz="11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665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F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3">
            <a:extLst>
              <a:ext uri="{FF2B5EF4-FFF2-40B4-BE49-F238E27FC236}">
                <a16:creationId xmlns:a16="http://schemas.microsoft.com/office/drawing/2014/main" id="{39ED6336-ADD5-2D4B-AA70-A57250EE3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38" y="1801773"/>
            <a:ext cx="5508624" cy="1374815"/>
          </a:xfr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F89F9554-3A21-5140-9B4C-BB96C8F23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429000"/>
            <a:ext cx="10404475" cy="24601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5E208C-9449-2F4F-B723-6EA13C1A1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5984" y="2048"/>
            <a:ext cx="8316015" cy="685595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7A4844E-B8A5-474E-B271-23D6517B39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35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">
            <a:extLst>
              <a:ext uri="{FF2B5EF4-FFF2-40B4-BE49-F238E27FC236}">
                <a16:creationId xmlns:a16="http://schemas.microsoft.com/office/drawing/2014/main" id="{65920A1F-5531-3E48-B6BC-CAC232DD45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38" y="1801773"/>
            <a:ext cx="5508624" cy="13748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5D532BF0-1DE9-3B47-8252-01013B6FA0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429000"/>
            <a:ext cx="10404475" cy="246017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020A764-96D0-8849-8352-C1E434078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5984" y="2048"/>
            <a:ext cx="8316015" cy="685595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7EE419-5450-CD46-95F4-15FD5A516525}"/>
              </a:ext>
            </a:extLst>
          </p:cNvPr>
          <p:cNvSpPr txBox="1"/>
          <p:nvPr userDrawn="1"/>
        </p:nvSpPr>
        <p:spPr>
          <a:xfrm>
            <a:off x="8191928" y="6623438"/>
            <a:ext cx="1433085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bg1"/>
                </a:solidFill>
                <a:latin typeface="+mn-lt"/>
                <a:cs typeface="Meiryo UI" pitchFamily="50" charset="-128"/>
              </a:rPr>
              <a:t>© 2022 NTT DATA Corporation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117247E-B958-2246-A312-0A9E00D4F3E6}"/>
              </a:ext>
            </a:extLst>
          </p:cNvPr>
          <p:cNvCxnSpPr>
            <a:cxnSpLocks/>
          </p:cNvCxnSpPr>
          <p:nvPr userDrawn="1"/>
        </p:nvCxnSpPr>
        <p:spPr>
          <a:xfrm>
            <a:off x="9840913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B28B5E32-9B5E-8C47-9418-7F25B96FA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6780151-0D3D-DB4B-B33E-AB511F16AAA0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68E84C-9537-BD45-9B69-6AF43524FA8E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bg1"/>
                </a:solidFill>
              </a:rPr>
              <a:pPr algn="r"/>
              <a:t>‹#›</a:t>
            </a:fld>
            <a:endParaRPr kumimoji="0" lang="en-US" altLang="ja-JP" sz="11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67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6">
            <a:extLst>
              <a:ext uri="{FF2B5EF4-FFF2-40B4-BE49-F238E27FC236}">
                <a16:creationId xmlns:a16="http://schemas.microsoft.com/office/drawing/2014/main" id="{47340356-B783-6446-8D9A-6EF4BFF335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3500438"/>
            <a:ext cx="9072562" cy="1699489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20000"/>
              </a:lnSpc>
              <a:defRPr sz="2400" b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20" name="テキスト プレースホルダー 18">
            <a:extLst>
              <a:ext uri="{FF2B5EF4-FFF2-40B4-BE49-F238E27FC236}">
                <a16:creationId xmlns:a16="http://schemas.microsoft.com/office/drawing/2014/main" id="{3F03B199-914F-264B-B9D3-B848035430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5882358"/>
            <a:ext cx="9072561" cy="786730"/>
          </a:xfrm>
          <a:prstGeom prst="rect">
            <a:avLst/>
          </a:prstGeom>
        </p:spPr>
        <p:txBody>
          <a:bodyPr lIns="0" rIns="0"/>
          <a:lstStyle>
            <a:lvl1pPr>
              <a:defRPr sz="14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 ○月 ○日</a:t>
            </a:r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1C8481-7D27-A74E-9740-DD4483246E71}"/>
              </a:ext>
            </a:extLst>
          </p:cNvPr>
          <p:cNvSpPr/>
          <p:nvPr userDrawn="1"/>
        </p:nvSpPr>
        <p:spPr>
          <a:xfrm>
            <a:off x="0" y="0"/>
            <a:ext cx="12192000" cy="2712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657321-400C-D543-A8BD-209640302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9428" y="0"/>
            <a:ext cx="4062572" cy="271262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E98B189-19EC-854B-ADAA-8184A46005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48152" y="2882928"/>
            <a:ext cx="1643707" cy="5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8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3">
            <a:extLst>
              <a:ext uri="{FF2B5EF4-FFF2-40B4-BE49-F238E27FC236}">
                <a16:creationId xmlns:a16="http://schemas.microsoft.com/office/drawing/2014/main" id="{8216DD4D-E1C2-6241-B3D3-560988A6C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38" y="1801773"/>
            <a:ext cx="5508624" cy="1374815"/>
          </a:xfr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74729443-E3C4-A54F-A5FB-98DAA38CC5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429000"/>
            <a:ext cx="10404475" cy="24601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FE77F9-77F1-E04E-8811-742C84CCE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5984" y="2048"/>
            <a:ext cx="8316015" cy="685595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379A11C-D1B6-CC4E-BC7A-63401C1DD8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9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AD4885B-2DFA-D04D-AE48-F73602DA6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689355"/>
            <a:ext cx="11376026" cy="363157"/>
          </a:xfrm>
          <a:prstGeom prst="rect">
            <a:avLst/>
          </a:prstGeom>
        </p:spPr>
        <p:txBody>
          <a:bodyPr tIns="46800" anchor="ctr" anchorCtr="0">
            <a:noAutofit/>
          </a:bodyPr>
          <a:lstStyle>
            <a:lvl1pPr>
              <a:defRPr lang="en-US" sz="2000" b="1" spc="0" baseline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Arial"/>
              </a:defRPr>
            </a:lvl1pPr>
          </a:lstStyle>
          <a:p>
            <a:pPr marL="226468" marR="0" lvl="0" indent="-226468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lang="ja-JP" altLang="en-US"/>
              <a:t>［サブタイトル］</a:t>
            </a:r>
            <a:endParaRPr lang="en-US" dirty="0"/>
          </a:p>
        </p:txBody>
      </p:sp>
      <p:sp>
        <p:nvSpPr>
          <p:cNvPr id="7" name="テキスト プレースホルダー 7">
            <a:extLst>
              <a:ext uri="{FF2B5EF4-FFF2-40B4-BE49-F238E27FC236}">
                <a16:creationId xmlns:a16="http://schemas.microsoft.com/office/drawing/2014/main" id="{C1BF904A-EDA9-CB42-9930-B694DF35C5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9" y="1160463"/>
            <a:ext cx="11376026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96042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63">
          <p15:clr>
            <a:srgbClr val="FBAE40"/>
          </p15:clr>
        </p15:guide>
        <p15:guide id="4" orient="horz" pos="73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A82C159-A3E3-5C4A-85F2-522452EB1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9" y="692151"/>
            <a:ext cx="11376026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06829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3987" y="164693"/>
            <a:ext cx="5280025" cy="412538"/>
          </a:xfrm>
        </p:spPr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11C8694-04B4-F046-A6DE-C55A35E8C0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A82C159-A3E3-5C4A-85F2-522452EB1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3988" y="692151"/>
            <a:ext cx="5280025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9308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8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700675"/>
            <a:ext cx="11376024" cy="412538"/>
          </a:xfrm>
        </p:spPr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0414810-E387-BE40-A07B-DAEAE7DD40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A82C159-A3E3-5C4A-85F2-522452EB1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9" y="4221163"/>
            <a:ext cx="11376024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65515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AD4885B-2DFA-D04D-AE48-F73602DA6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689355"/>
            <a:ext cx="11376026" cy="363157"/>
          </a:xfrm>
          <a:prstGeom prst="rect">
            <a:avLst/>
          </a:prstGeom>
        </p:spPr>
        <p:txBody>
          <a:bodyPr tIns="46800" anchor="ctr" anchorCtr="0">
            <a:noAutofit/>
          </a:bodyPr>
          <a:lstStyle>
            <a:lvl1pPr>
              <a:defRPr lang="en-US" sz="2000" b="1" spc="0" baseline="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Arial"/>
              </a:defRPr>
            </a:lvl1pPr>
          </a:lstStyle>
          <a:p>
            <a:pPr marL="226468" marR="0" lvl="0" indent="-226468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lang="ja-JP" altLang="en-US"/>
              <a:t>［サブタイトル］</a:t>
            </a:r>
            <a:endParaRPr lang="en-US" dirty="0"/>
          </a:p>
        </p:txBody>
      </p:sp>
      <p:sp>
        <p:nvSpPr>
          <p:cNvPr id="7" name="テキスト プレースホルダー 7">
            <a:extLst>
              <a:ext uri="{FF2B5EF4-FFF2-40B4-BE49-F238E27FC236}">
                <a16:creationId xmlns:a16="http://schemas.microsoft.com/office/drawing/2014/main" id="{7D31131B-AA9F-174B-B0F4-E06C45EFB2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9" y="1160463"/>
            <a:ext cx="11376026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8639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63">
          <p15:clr>
            <a:srgbClr val="FBAE40"/>
          </p15:clr>
        </p15:guide>
        <p15:guide id="4" orient="horz" pos="73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プレースホルダー 7">
            <a:extLst>
              <a:ext uri="{FF2B5EF4-FFF2-40B4-BE49-F238E27FC236}">
                <a16:creationId xmlns:a16="http://schemas.microsoft.com/office/drawing/2014/main" id="{C02BC9B8-0AC5-0141-A592-2D1CBD0622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9" y="692151"/>
            <a:ext cx="11376026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69797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3987" y="164693"/>
            <a:ext cx="5280025" cy="412538"/>
          </a:xfrm>
        </p:spPr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B67475C-F6AE-7041-AC6E-D71885143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テキスト プレースホルダー 7">
            <a:extLst>
              <a:ext uri="{FF2B5EF4-FFF2-40B4-BE49-F238E27FC236}">
                <a16:creationId xmlns:a16="http://schemas.microsoft.com/office/drawing/2014/main" id="{D3E057B5-B95A-F142-9C2C-4A17527A5A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3988" y="692151"/>
            <a:ext cx="5280025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28986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8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700675"/>
            <a:ext cx="11376024" cy="412538"/>
          </a:xfrm>
        </p:spPr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D8B61BF-4157-E342-B41A-3AB812167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7" name="テキスト プレースホルダー 7">
            <a:extLst>
              <a:ext uri="{FF2B5EF4-FFF2-40B4-BE49-F238E27FC236}">
                <a16:creationId xmlns:a16="http://schemas.microsoft.com/office/drawing/2014/main" id="{141577B3-E425-974F-8C9C-0D7B9B327B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9" y="4221163"/>
            <a:ext cx="11376024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45887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282A209-375B-FC43-AB9A-85428B11B4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523999"/>
            <a:ext cx="7232543" cy="53340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DF15D8-4DC2-BE40-BBD4-EBBB76CB4A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958800" y="2693504"/>
            <a:ext cx="4293706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9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6">
            <a:extLst>
              <a:ext uri="{FF2B5EF4-FFF2-40B4-BE49-F238E27FC236}">
                <a16:creationId xmlns:a16="http://schemas.microsoft.com/office/drawing/2014/main" id="{69DA06EE-F669-A248-B816-9503F01A10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3500438"/>
            <a:ext cx="9072562" cy="1699489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20000"/>
              </a:lnSpc>
              <a:defRPr sz="2400" b="1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22" name="テキスト プレースホルダー 18">
            <a:extLst>
              <a:ext uri="{FF2B5EF4-FFF2-40B4-BE49-F238E27FC236}">
                <a16:creationId xmlns:a16="http://schemas.microsoft.com/office/drawing/2014/main" id="{F19E2444-AC3A-064A-9BA1-9990E25E93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5882358"/>
            <a:ext cx="9072561" cy="786730"/>
          </a:xfrm>
          <a:prstGeom prst="rect">
            <a:avLst/>
          </a:prstGeom>
        </p:spPr>
        <p:txBody>
          <a:bodyPr lIns="0" rIns="0"/>
          <a:lstStyle>
            <a:lvl1pPr>
              <a:defRPr sz="14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 ○月 ○日</a:t>
            </a:r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1C8481-7D27-A74E-9740-DD4483246E71}"/>
              </a:ext>
            </a:extLst>
          </p:cNvPr>
          <p:cNvSpPr/>
          <p:nvPr userDrawn="1"/>
        </p:nvSpPr>
        <p:spPr>
          <a:xfrm>
            <a:off x="0" y="0"/>
            <a:ext cx="12192000" cy="2712626"/>
          </a:xfrm>
          <a:prstGeom prst="rect">
            <a:avLst/>
          </a:prstGeom>
          <a:solidFill>
            <a:srgbClr val="1D26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62F588A-C2C2-7A41-A776-A98A5E623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9428" y="0"/>
            <a:ext cx="4062572" cy="27126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D879D5C-5A3E-294C-9C69-F53B157262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49234" y="2882929"/>
            <a:ext cx="1641542" cy="56312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C64BE3C-F985-7842-8067-AF5BF3B168DC}"/>
              </a:ext>
            </a:extLst>
          </p:cNvPr>
          <p:cNvSpPr txBox="1"/>
          <p:nvPr userDrawn="1"/>
        </p:nvSpPr>
        <p:spPr>
          <a:xfrm>
            <a:off x="10011091" y="6623438"/>
            <a:ext cx="1772922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itchFamily="50" charset="-128"/>
              </a:rPr>
              <a:t>© 2023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023124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4FF6A16-F5C4-A048-99C5-15D83AF2C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524000"/>
            <a:ext cx="7232543" cy="53340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87C11E-7CAE-DE4D-983E-6D6ACDD5DD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958800" y="2693504"/>
            <a:ext cx="4293706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1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32BBB67F-7D8C-A64C-BF2C-227BA7728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0"/>
            <a:ext cx="7232544" cy="53340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82A8898-8197-CA43-A356-D045F34232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958800" y="2692800"/>
            <a:ext cx="4288050" cy="14709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BFAA56-E08A-CB4D-83B5-C3ADE95A5CE5}"/>
              </a:ext>
            </a:extLst>
          </p:cNvPr>
          <p:cNvSpPr txBox="1"/>
          <p:nvPr userDrawn="1"/>
        </p:nvSpPr>
        <p:spPr>
          <a:xfrm>
            <a:off x="10350928" y="6623438"/>
            <a:ext cx="1433085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bg1"/>
                </a:solidFill>
                <a:latin typeface="+mn-lt"/>
                <a:cs typeface="Meiryo UI" pitchFamily="50" charset="-128"/>
              </a:rPr>
              <a:t>© 2023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455033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A_写真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16">
            <a:extLst>
              <a:ext uri="{FF2B5EF4-FFF2-40B4-BE49-F238E27FC236}">
                <a16:creationId xmlns:a16="http://schemas.microsoft.com/office/drawing/2014/main" id="{D739CCB8-54C3-E94F-BEE6-5C125C109B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3500438"/>
            <a:ext cx="9072562" cy="1699489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20000"/>
              </a:lnSpc>
              <a:defRPr sz="2400" b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24" name="テキスト プレースホルダー 18">
            <a:extLst>
              <a:ext uri="{FF2B5EF4-FFF2-40B4-BE49-F238E27FC236}">
                <a16:creationId xmlns:a16="http://schemas.microsoft.com/office/drawing/2014/main" id="{30F73280-5981-854A-B034-3987041089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5882358"/>
            <a:ext cx="9072561" cy="786730"/>
          </a:xfrm>
          <a:prstGeom prst="rect">
            <a:avLst/>
          </a:prstGeom>
        </p:spPr>
        <p:txBody>
          <a:bodyPr lIns="0" rIns="0"/>
          <a:lstStyle>
            <a:lvl1pPr>
              <a:defRPr sz="14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 ○月 ○日</a:t>
            </a:r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16BB0D7-F63F-E848-A069-F8696B20D4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438640" cy="27126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972EBA9-F293-B34E-9A58-BC963B79F4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9428" y="0"/>
            <a:ext cx="4062572" cy="27126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78D3DAF-4234-1E42-A79C-669B00F949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248152" y="2882928"/>
            <a:ext cx="1643707" cy="5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12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B_写真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16">
            <a:extLst>
              <a:ext uri="{FF2B5EF4-FFF2-40B4-BE49-F238E27FC236}">
                <a16:creationId xmlns:a16="http://schemas.microsoft.com/office/drawing/2014/main" id="{39BE6C08-AF84-514C-9D11-009F9CD527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3500438"/>
            <a:ext cx="9072562" cy="1699489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20000"/>
              </a:lnSpc>
              <a:defRPr sz="2400" b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24" name="テキスト プレースホルダー 18">
            <a:extLst>
              <a:ext uri="{FF2B5EF4-FFF2-40B4-BE49-F238E27FC236}">
                <a16:creationId xmlns:a16="http://schemas.microsoft.com/office/drawing/2014/main" id="{7B91DBCC-43A6-E742-9105-337D9F7C03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5882358"/>
            <a:ext cx="9072561" cy="786730"/>
          </a:xfrm>
          <a:prstGeom prst="rect">
            <a:avLst/>
          </a:prstGeom>
        </p:spPr>
        <p:txBody>
          <a:bodyPr lIns="0" rIns="0"/>
          <a:lstStyle>
            <a:lvl1pPr>
              <a:defRPr sz="14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 ○月 ○日</a:t>
            </a:r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130891E-DB7E-7141-94E6-FFE9B507C6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438640" cy="271262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D3A2D66-AFB8-B84C-9EDE-A18A4B8905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9428" y="0"/>
            <a:ext cx="4062572" cy="271262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B30E59C-8E4D-F847-AE0D-246AFD774B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248152" y="2882928"/>
            <a:ext cx="1643707" cy="5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16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C_写真あ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6">
            <a:extLst>
              <a:ext uri="{FF2B5EF4-FFF2-40B4-BE49-F238E27FC236}">
                <a16:creationId xmlns:a16="http://schemas.microsoft.com/office/drawing/2014/main" id="{CAD248AE-67F8-2B46-9AAD-0E061798D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3500438"/>
            <a:ext cx="9072562" cy="1699489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20000"/>
              </a:lnSpc>
              <a:defRPr sz="2400" b="1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21" name="テキスト プレースホルダー 18">
            <a:extLst>
              <a:ext uri="{FF2B5EF4-FFF2-40B4-BE49-F238E27FC236}">
                <a16:creationId xmlns:a16="http://schemas.microsoft.com/office/drawing/2014/main" id="{AA54C87D-6E64-D045-B695-11F75D6D19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5882358"/>
            <a:ext cx="9072561" cy="786730"/>
          </a:xfrm>
          <a:prstGeom prst="rect">
            <a:avLst/>
          </a:prstGeom>
        </p:spPr>
        <p:txBody>
          <a:bodyPr lIns="0" rIns="0"/>
          <a:lstStyle>
            <a:lvl1pPr>
              <a:defRPr sz="14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 ○月 ○日</a:t>
            </a:r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2130C3C-F9B6-5243-AD4C-BA41A4F7A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438640" cy="2712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5C51E1F-5628-2643-99E3-609E8E9064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9428" y="0"/>
            <a:ext cx="4062572" cy="271262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1BA56A-0991-2047-BDF5-42709D222F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249234" y="2882929"/>
            <a:ext cx="1641542" cy="56312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B59129-520C-9043-AA8E-BF41CCBB0A20}"/>
              </a:ext>
            </a:extLst>
          </p:cNvPr>
          <p:cNvSpPr txBox="1"/>
          <p:nvPr userDrawn="1"/>
        </p:nvSpPr>
        <p:spPr>
          <a:xfrm>
            <a:off x="10011091" y="6623438"/>
            <a:ext cx="1772922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itchFamily="50" charset="-128"/>
              </a:rPr>
              <a:t>© 2023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905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457D7A6F-C16E-0141-846B-24E21D4CA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64693"/>
            <a:ext cx="9217025" cy="41253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目次</a:t>
            </a: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68634DE0-9975-D54B-A061-2944A49F1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7" y="692150"/>
            <a:ext cx="9217025" cy="579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ED7CC1A-711C-544E-A157-01E2C6CB59FB}"/>
              </a:ext>
            </a:extLst>
          </p:cNvPr>
          <p:cNvSpPr/>
          <p:nvPr userDrawn="1"/>
        </p:nvSpPr>
        <p:spPr>
          <a:xfrm>
            <a:off x="9839488" y="0"/>
            <a:ext cx="23525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04AE7EE-44C1-EA4D-8875-A1F2DD8C0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9488" y="4505489"/>
            <a:ext cx="2352511" cy="23525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F7A049D-E95A-174E-8BA6-0BAA6032A2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3C0D45F-8C72-044B-8A08-157546156927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337112-DBDF-914D-935C-C800333F6F7D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pPr algn="r"/>
              <a:t>‹#›</a:t>
            </a:fld>
            <a:endParaRPr kumimoji="0" lang="en-US" altLang="ja-JP" sz="11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689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>
            <a:extLst>
              <a:ext uri="{FF2B5EF4-FFF2-40B4-BE49-F238E27FC236}">
                <a16:creationId xmlns:a16="http://schemas.microsoft.com/office/drawing/2014/main" id="{B6C769BD-DFD0-A94F-B19D-EB1E0454C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64693"/>
            <a:ext cx="9217025" cy="41253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目次</a:t>
            </a:r>
          </a:p>
        </p:txBody>
      </p:sp>
      <p:sp>
        <p:nvSpPr>
          <p:cNvPr id="14" name="テキスト プレースホルダー 4">
            <a:extLst>
              <a:ext uri="{FF2B5EF4-FFF2-40B4-BE49-F238E27FC236}">
                <a16:creationId xmlns:a16="http://schemas.microsoft.com/office/drawing/2014/main" id="{04C65852-D12A-9247-8ED1-A80829B51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7" y="692150"/>
            <a:ext cx="9217025" cy="579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0D1516-054A-0341-8B24-170244B95B50}"/>
              </a:ext>
            </a:extLst>
          </p:cNvPr>
          <p:cNvSpPr/>
          <p:nvPr userDrawn="1"/>
        </p:nvSpPr>
        <p:spPr>
          <a:xfrm>
            <a:off x="9839488" y="0"/>
            <a:ext cx="235251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AB130C5-0B9A-8B4E-93A5-0B979F1AD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9488" y="4505489"/>
            <a:ext cx="2352511" cy="23525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A0EA674-F637-3641-96D4-21AB444345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0A021F3-99FF-494B-8324-5FD6DA68E7DF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3BEBCD-3014-D84D-A092-7403791A6087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pPr algn="r"/>
              <a:t>‹#›</a:t>
            </a:fld>
            <a:endParaRPr kumimoji="0" lang="en-US" altLang="ja-JP" sz="11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54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51DA0-E136-254B-9C8E-DD3202B3B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808FD6-AE48-AF47-931E-E220778DF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7" y="692150"/>
            <a:ext cx="9217025" cy="579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87A8B2-9E93-354F-B8D1-B6B918CEA90A}"/>
              </a:ext>
            </a:extLst>
          </p:cNvPr>
          <p:cNvSpPr/>
          <p:nvPr userDrawn="1"/>
        </p:nvSpPr>
        <p:spPr>
          <a:xfrm>
            <a:off x="9839488" y="0"/>
            <a:ext cx="2352512" cy="6858000"/>
          </a:xfrm>
          <a:prstGeom prst="rect">
            <a:avLst/>
          </a:prstGeom>
          <a:solidFill>
            <a:srgbClr val="3B48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D5361E8-8715-7549-BF11-635F3A3766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9488" y="4505489"/>
            <a:ext cx="2352511" cy="2352511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CE94EA5-B308-374E-9CB5-E83142A05316}"/>
              </a:ext>
            </a:extLst>
          </p:cNvPr>
          <p:cNvSpPr txBox="1"/>
          <p:nvPr userDrawn="1"/>
        </p:nvSpPr>
        <p:spPr>
          <a:xfrm>
            <a:off x="7852092" y="6623438"/>
            <a:ext cx="1772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itchFamily="50" charset="-128"/>
              </a:rPr>
              <a:t>© 2023 NTT DATA Corporation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DBF0BE-6AA5-F745-9FC5-44881C89F49C}"/>
              </a:ext>
            </a:extLst>
          </p:cNvPr>
          <p:cNvCxnSpPr>
            <a:cxnSpLocks/>
          </p:cNvCxnSpPr>
          <p:nvPr userDrawn="1"/>
        </p:nvCxnSpPr>
        <p:spPr>
          <a:xfrm>
            <a:off x="9840913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1D06F7A9-54A2-F74A-9D6A-5098F6E726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41417-B48C-CE43-966E-9152FFAC935E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B52987-9405-2B46-8E23-D359E72DD129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pPr algn="r"/>
              <a:t>‹#›</a:t>
            </a:fld>
            <a:endParaRPr kumimoji="0" lang="en-US" altLang="ja-JP" sz="11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12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8.gi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g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g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プレースホルダー 2">
            <a:extLst>
              <a:ext uri="{FF2B5EF4-FFF2-40B4-BE49-F238E27FC236}">
                <a16:creationId xmlns:a16="http://schemas.microsoft.com/office/drawing/2014/main" id="{8D373499-E559-1940-9889-99FA9828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6" y="2968723"/>
            <a:ext cx="9072563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B23970-ECEC-DA4B-A68E-FE269BD873BC}"/>
              </a:ext>
            </a:extLst>
          </p:cNvPr>
          <p:cNvSpPr txBox="1"/>
          <p:nvPr userDrawn="1"/>
        </p:nvSpPr>
        <p:spPr>
          <a:xfrm>
            <a:off x="10011092" y="6623438"/>
            <a:ext cx="1772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itchFamily="50" charset="-128"/>
              </a:rPr>
              <a:t>© 2023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9031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1" r:id="rId2"/>
    <p:sldLayoutId id="2147483900" r:id="rId3"/>
    <p:sldLayoutId id="2147483906" r:id="rId4"/>
    <p:sldLayoutId id="2147483904" r:id="rId5"/>
    <p:sldLayoutId id="2147483903" r:id="rId6"/>
  </p:sldLayoutIdLst>
  <p:hf hdr="0" ft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F26B43"/>
          </p15:clr>
        </p15:guide>
        <p15:guide id="2" pos="5972">
          <p15:clr>
            <a:srgbClr val="F26B43"/>
          </p15:clr>
        </p15:guide>
        <p15:guide id="3" orient="horz" pos="1865" userDrawn="1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4269">
          <p15:clr>
            <a:srgbClr val="F26B43"/>
          </p15:clr>
        </p15:guide>
        <p15:guide id="6" orient="horz" pos="4201">
          <p15:clr>
            <a:srgbClr val="F26B43"/>
          </p15:clr>
        </p15:guide>
        <p15:guide id="7" orient="horz" pos="2205" userDrawn="1">
          <p15:clr>
            <a:srgbClr val="F26B43"/>
          </p15:clr>
        </p15:guide>
        <p15:guide id="8" orient="horz" pos="3702" userDrawn="1">
          <p15:clr>
            <a:srgbClr val="F26B43"/>
          </p15:clr>
        </p15:guide>
        <p15:guide id="9" orient="horz" pos="2069" userDrawn="1">
          <p15:clr>
            <a:srgbClr val="F26B43"/>
          </p15:clr>
        </p15:guide>
        <p15:guide id="10" orient="horz" pos="482" userDrawn="1">
          <p15:clr>
            <a:srgbClr val="F26B43"/>
          </p15:clr>
        </p15:guide>
        <p15:guide id="11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164693"/>
            <a:ext cx="9217025" cy="412538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1E7F193E-E725-A748-98D4-293E16F5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9217025" cy="5797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2025681-A17C-1945-B8C0-523CC5EDA80C}"/>
              </a:ext>
            </a:extLst>
          </p:cNvPr>
          <p:cNvSpPr txBox="1"/>
          <p:nvPr userDrawn="1"/>
        </p:nvSpPr>
        <p:spPr>
          <a:xfrm>
            <a:off x="7852091" y="6623438"/>
            <a:ext cx="1772922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itchFamily="50" charset="-128"/>
              </a:rPr>
              <a:t>© 2023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8065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791" r:id="rId3"/>
    <p:sldLayoutId id="2147483834" r:id="rId4"/>
    <p:sldLayoutId id="2147483833" r:id="rId5"/>
    <p:sldLayoutId id="2147483832" r:id="rId6"/>
  </p:sldLayoutIdLst>
  <p:hf hdr="0" ft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2" pos="6063" userDrawn="1">
          <p15:clr>
            <a:srgbClr val="F26B43"/>
          </p15:clr>
        </p15:guide>
        <p15:guide id="3" pos="6199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4088" userDrawn="1">
          <p15:clr>
            <a:srgbClr val="F26B43"/>
          </p15:clr>
        </p15:guide>
        <p15:guide id="6" orient="horz" pos="436" userDrawn="1">
          <p15:clr>
            <a:srgbClr val="F26B43"/>
          </p15:clr>
        </p15:guide>
        <p15:guide id="7" orient="horz" pos="4269" userDrawn="1">
          <p15:clr>
            <a:srgbClr val="F26B43"/>
          </p15:clr>
        </p15:guide>
        <p15:guide id="8" pos="7423" userDrawn="1">
          <p15:clr>
            <a:srgbClr val="F26B43"/>
          </p15:clr>
        </p15:guide>
        <p15:guide id="9" orient="horz" pos="415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38" y="1801773"/>
            <a:ext cx="11772862" cy="1374815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ADAF22-691C-254C-B297-E5ACCA5FE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3429000"/>
            <a:ext cx="10404476" cy="23581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28AF5C-326A-6D49-BAF9-53187CBE5FFC}"/>
              </a:ext>
            </a:extLst>
          </p:cNvPr>
          <p:cNvSpPr txBox="1"/>
          <p:nvPr userDrawn="1"/>
        </p:nvSpPr>
        <p:spPr>
          <a:xfrm>
            <a:off x="8191928" y="6623438"/>
            <a:ext cx="1433085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bg1"/>
                </a:solidFill>
                <a:latin typeface="+mn-lt"/>
                <a:cs typeface="Meiryo UI" pitchFamily="50" charset="-128"/>
              </a:rPr>
              <a:t>© 2023 NTT DATA Corporation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F2EB62A-8C17-2749-AD65-68D8198F55FD}"/>
              </a:ext>
            </a:extLst>
          </p:cNvPr>
          <p:cNvCxnSpPr>
            <a:cxnSpLocks/>
          </p:cNvCxnSpPr>
          <p:nvPr userDrawn="1"/>
        </p:nvCxnSpPr>
        <p:spPr>
          <a:xfrm>
            <a:off x="9840913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89C69502-5642-C14E-B1D5-BF87A324DD5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0CE7B68-7942-E44B-959F-B316E27B2821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26CDE88-58F3-5F46-B80C-3C7F6ED91276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bg1"/>
                </a:solidFill>
              </a:rPr>
              <a:pPr algn="r"/>
              <a:t>‹#›</a:t>
            </a:fld>
            <a:endParaRPr kumimoji="0" lang="en-US" altLang="ja-JP" sz="11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71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4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</p:sldLayoutIdLst>
  <p:hf hdr="0" ft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6600" b="0" i="0" kern="1200" spc="200" baseline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ts val="550"/>
        </a:spcBef>
        <a:spcAft>
          <a:spcPct val="0"/>
        </a:spcAft>
        <a:buFont typeface="Arial" panose="020B0604020202020204" pitchFamily="34" charset="0"/>
        <a:buNone/>
        <a:tabLst/>
        <a:defRPr kumimoji="1" sz="2400" b="1" i="0" kern="1200" spc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1pPr>
      <a:lvl2pPr marL="360000" indent="-180000" algn="l" defTabSz="288000" rtl="0" eaLnBrk="1" fontAlgn="base" hangingPunct="1"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tabLst/>
        <a:defRPr kumimoji="1" sz="2400" b="1" i="0" kern="1200" spc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2pPr>
      <a:lvl3pPr marL="540000" indent="-180000" algn="l" defTabSz="288000" rtl="0" eaLnBrk="1" fontAlgn="base" hangingPunct="1"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tabLst/>
        <a:defRPr kumimoji="1" sz="2400" b="1" i="0" kern="1200" spc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3pPr>
      <a:lvl4pPr marL="720000" indent="-180000" algn="l" defTabSz="288000" rtl="0" eaLnBrk="1" fontAlgn="base" hangingPunct="1"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tabLst/>
        <a:defRPr kumimoji="1" sz="2400" b="1" i="0" kern="1200" spc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4pPr>
      <a:lvl5pPr marL="900000" indent="-180000" algn="l" defTabSz="288000" rtl="0" eaLnBrk="1" fontAlgn="base" hangingPunct="1"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tabLst/>
        <a:defRPr kumimoji="1" sz="2400" b="1" i="0" kern="1200" spc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F26B43"/>
          </p15:clr>
        </p15:guide>
        <p15:guide id="4" orient="horz" pos="2160">
          <p15:clr>
            <a:srgbClr val="F26B43"/>
          </p15:clr>
        </p15:guide>
        <p15:guide id="7" pos="7423">
          <p15:clr>
            <a:srgbClr val="F26B43"/>
          </p15:clr>
        </p15:guide>
        <p15:guide id="8" orient="horz" pos="4269">
          <p15:clr>
            <a:srgbClr val="F26B43"/>
          </p15:clr>
        </p15:guide>
        <p15:guide id="9" orient="horz" pos="4156">
          <p15:clr>
            <a:srgbClr val="F26B43"/>
          </p15:clr>
        </p15:guide>
        <p15:guide id="10" orient="horz" pos="4088">
          <p15:clr>
            <a:srgbClr val="F26B43"/>
          </p15:clr>
        </p15:guide>
        <p15:guide id="11" orient="horz" pos="2001">
          <p15:clr>
            <a:srgbClr val="F26B43"/>
          </p15:clr>
        </p15:guide>
        <p15:guide id="12" pos="3727">
          <p15:clr>
            <a:srgbClr val="F26B43"/>
          </p15:clr>
        </p15:guide>
        <p15:guide id="13" pos="681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7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06F447-EA40-6B45-B81D-264DC1DFDDFE}"/>
              </a:ext>
            </a:extLst>
          </p:cNvPr>
          <p:cNvSpPr txBox="1"/>
          <p:nvPr userDrawn="1"/>
        </p:nvSpPr>
        <p:spPr>
          <a:xfrm>
            <a:off x="7852091" y="6623438"/>
            <a:ext cx="1772922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itchFamily="50" charset="-128"/>
              </a:rPr>
              <a:t>© 2023 NTT DATA Corporation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64F9529-9269-0444-AC06-0135C86878D1}"/>
              </a:ext>
            </a:extLst>
          </p:cNvPr>
          <p:cNvCxnSpPr>
            <a:cxnSpLocks/>
          </p:cNvCxnSpPr>
          <p:nvPr userDrawn="1"/>
        </p:nvCxnSpPr>
        <p:spPr>
          <a:xfrm>
            <a:off x="9840913" y="6597650"/>
            <a:ext cx="0" cy="2603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4FBDFD7A-DEEB-CC46-8D4E-B36D85A43B0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3800F2B-9D2F-6A43-8C8F-769A8F0AEB02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E9AE59-F844-9F42-B777-4BE4EE1ECDDE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pPr algn="r"/>
              <a:t>‹#›</a:t>
            </a:fld>
            <a:endParaRPr kumimoji="0" lang="en-US" altLang="ja-JP" sz="11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387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9" r:id="rId2"/>
    <p:sldLayoutId id="2147483911" r:id="rId3"/>
    <p:sldLayoutId id="2147483912" r:id="rId4"/>
  </p:sldLayoutIdLst>
  <p:hf hdr="0" ft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pos="3840">
          <p15:clr>
            <a:srgbClr val="F26B43"/>
          </p15:clr>
        </p15:guide>
        <p15:guide id="8" pos="7423">
          <p15:clr>
            <a:srgbClr val="F26B43"/>
          </p15:clr>
        </p15:guide>
        <p15:guide id="9" orient="horz" pos="4088">
          <p15:clr>
            <a:srgbClr val="F26B43"/>
          </p15:clr>
        </p15:guide>
        <p15:guide id="10" orient="horz" pos="368">
          <p15:clr>
            <a:srgbClr val="F26B43"/>
          </p15:clr>
        </p15:guide>
        <p15:guide id="11" orient="horz" pos="4269">
          <p15:clr>
            <a:srgbClr val="F26B43"/>
          </p15:clr>
        </p15:guide>
        <p15:guide id="12" orient="horz" pos="415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ACDA7E9A-9E6E-2942-AC20-74A5A8920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7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6534C1-9A71-AA4A-AA0E-CDC79E0EB625}"/>
              </a:ext>
            </a:extLst>
          </p:cNvPr>
          <p:cNvSpPr txBox="1"/>
          <p:nvPr userDrawn="1"/>
        </p:nvSpPr>
        <p:spPr>
          <a:xfrm>
            <a:off x="7852092" y="6623438"/>
            <a:ext cx="1772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itchFamily="50" charset="-128"/>
              </a:rPr>
              <a:t>© 2023 NTT DATA Corporation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6E18FE4-5672-A84D-8629-18BFC78CCB2A}"/>
              </a:ext>
            </a:extLst>
          </p:cNvPr>
          <p:cNvCxnSpPr>
            <a:cxnSpLocks/>
          </p:cNvCxnSpPr>
          <p:nvPr userDrawn="1"/>
        </p:nvCxnSpPr>
        <p:spPr>
          <a:xfrm>
            <a:off x="9840913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C62AA386-9B20-9844-B37F-85019839BF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3138" y="6603369"/>
            <a:ext cx="920823" cy="234562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138E32E-5CF9-604B-9727-3C30E0898430}"/>
              </a:ext>
            </a:extLst>
          </p:cNvPr>
          <p:cNvCxnSpPr>
            <a:cxnSpLocks/>
          </p:cNvCxnSpPr>
          <p:nvPr userDrawn="1"/>
        </p:nvCxnSpPr>
        <p:spPr>
          <a:xfrm>
            <a:off x="11179862" y="6597650"/>
            <a:ext cx="0" cy="26035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EFD831-C8BD-C64B-8058-20DEDB1079C8}"/>
              </a:ext>
            </a:extLst>
          </p:cNvPr>
          <p:cNvSpPr txBox="1"/>
          <p:nvPr userDrawn="1"/>
        </p:nvSpPr>
        <p:spPr>
          <a:xfrm>
            <a:off x="11257850" y="6590696"/>
            <a:ext cx="53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pPr algn="r"/>
              <a:t>‹#›</a:t>
            </a:fld>
            <a:endParaRPr kumimoji="0" lang="en-US" altLang="ja-JP" sz="11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14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4" r:id="rId2"/>
    <p:sldLayoutId id="2147483885" r:id="rId3"/>
    <p:sldLayoutId id="2147483886" r:id="rId4"/>
  </p:sldLayoutIdLst>
  <p:hf hdr="0" ft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bg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bg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4156" userDrawn="1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pos="3840">
          <p15:clr>
            <a:srgbClr val="F26B43"/>
          </p15:clr>
        </p15:guide>
        <p15:guide id="8" pos="7423" userDrawn="1">
          <p15:clr>
            <a:srgbClr val="F26B43"/>
          </p15:clr>
        </p15:guide>
        <p15:guide id="9" orient="horz" pos="4088">
          <p15:clr>
            <a:srgbClr val="F26B43"/>
          </p15:clr>
        </p15:guide>
        <p15:guide id="10" orient="horz" pos="368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21CC23-A8DD-2841-8A35-D68DC2B10133}"/>
              </a:ext>
            </a:extLst>
          </p:cNvPr>
          <p:cNvSpPr txBox="1"/>
          <p:nvPr userDrawn="1"/>
        </p:nvSpPr>
        <p:spPr>
          <a:xfrm>
            <a:off x="10350928" y="6623438"/>
            <a:ext cx="1433085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tx1"/>
                </a:solidFill>
                <a:latin typeface="+mn-lt"/>
                <a:cs typeface="Meiryo UI" pitchFamily="50" charset="-128"/>
              </a:rPr>
              <a:t>© 2023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42680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0" r:id="rId2"/>
    <p:sldLayoutId id="2147483773" r:id="rId3"/>
  </p:sldLayoutIdLst>
  <p:hf hdr="0" ft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69" userDrawn="1">
          <p15:clr>
            <a:srgbClr val="F26B43"/>
          </p15:clr>
        </p15:guide>
        <p15:guide id="2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83.3.12\gabu\06_&#21307;&#34220;\10_&#21315;&#24180;&#12459;&#12523;&#12486;&#12503;&#12525;&#12472;&#12455;&#12463;&#12488;\02_MIS\&#20849;&#36890;\20_&#12487;&#12522;&#12496;&#12522;\99_work\Asami\00_&#12501;&#12451;&#12540;&#12472;&#12499;&#12522;&#12486;&#12451;&#35519;&#26619;&#12487;&#12540;&#12479;&#12510;&#12540;&#12488;\12_&#22522;&#26412;&#35373;&#35336;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フィージビリティ調査データマート　概要説明資料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　千年カルテプロジェクト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368853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施設別対象期間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518211" y="153957"/>
            <a:ext cx="7539317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追記</a:t>
            </a:r>
            <a:r>
              <a:rPr lang="en-US" altLang="ja-JP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未通知対応で温度感の高い施設は除外：現在</a:t>
            </a:r>
            <a:r>
              <a:rPr lang="en-US" altLang="ja-JP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14</a:t>
            </a:r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施設を対象に抽出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50576"/>
              </p:ext>
            </p:extLst>
          </p:nvPr>
        </p:nvGraphicFramePr>
        <p:xfrm>
          <a:off x="407988" y="1245299"/>
          <a:ext cx="9515941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54">
                  <a:extLst>
                    <a:ext uri="{9D8B030D-6E8A-4147-A177-3AD203B41FA5}">
                      <a16:colId xmlns:a16="http://schemas.microsoft.com/office/drawing/2014/main" val="4113354082"/>
                    </a:ext>
                  </a:extLst>
                </a:gridCol>
                <a:gridCol w="4760059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1420376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  <a:gridCol w="1420376">
                  <a:extLst>
                    <a:ext uri="{9D8B030D-6E8A-4147-A177-3AD203B41FA5}">
                      <a16:colId xmlns:a16="http://schemas.microsoft.com/office/drawing/2014/main" val="3728442045"/>
                    </a:ext>
                  </a:extLst>
                </a:gridCol>
                <a:gridCol w="1420376">
                  <a:extLst>
                    <a:ext uri="{9D8B030D-6E8A-4147-A177-3AD203B41FA5}">
                      <a16:colId xmlns:a16="http://schemas.microsoft.com/office/drawing/2014/main" val="3274678484"/>
                    </a:ext>
                  </a:extLst>
                </a:gridCol>
              </a:tblGrid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#</a:t>
                      </a:r>
                      <a:endParaRPr kumimoji="1" lang="ja-JP" alt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施設名（施設</a:t>
                      </a:r>
                      <a:r>
                        <a:rPr kumimoji="1" lang="en-US" altLang="ja-JP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ID)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開始日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終了日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オプトアウト</a:t>
                      </a:r>
                      <a:endParaRPr kumimoji="1" lang="en-US" altLang="ja-JP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運用開始日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医療法人鉄蕉会　亀田総合病院（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120000001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20141001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医療法人鉄蕉会　亀田森の里病院（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140000001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20200401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福井大学医学部附属病院（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180000001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20190601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静岡県立総合病院（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220000001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20191101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812485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静岡県立こども病院（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220000002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20150401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98364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日本赤十字社 愛知医療センター名古屋第一病院（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230000001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20191101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859730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長浜赤十字病院（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250000001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20200601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575935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京都大学医学部附属病院（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260000001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20160401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52897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9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大阪赤十字病院（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270000002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20190401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616250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学校法人近畿大学　近畿大学病院（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270000004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20210801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297811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神戸市立西神戸医療センター（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280000001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20200301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390304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神戸市立医療センター西市民病院（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280000002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20200101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54765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地方独立行政法人　佐賀県医療センター好生館（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410000001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20191101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4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独立行政法人　労働者健康安全機構　熊本労災病院（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430000001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20190101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78384"/>
                  </a:ext>
                </a:extLst>
              </a:tr>
              <a:tr h="292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宮崎大学医学部附属病院（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450000001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20180401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472109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79707" y="6434427"/>
            <a:ext cx="4512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終了日は、データマート実行日の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カ月前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データマートにおける、</a:t>
            </a:r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月現在の抽出対象期間は以下の通りとなっている</a:t>
            </a:r>
            <a:endParaRPr lang="en-US" altLang="ja-JP" dirty="0"/>
          </a:p>
          <a:p>
            <a:r>
              <a:rPr lang="ja-JP" altLang="en-US" dirty="0"/>
              <a:t>（以降、フィージビリティ対象期間）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メモ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407989" y="692150"/>
            <a:ext cx="11376026" cy="4822825"/>
          </a:xfrm>
        </p:spPr>
        <p:txBody>
          <a:bodyPr/>
          <a:lstStyle/>
          <a:p>
            <a:r>
              <a:rPr kumimoji="1" lang="en-US" altLang="ja-JP" sz="1800" dirty="0"/>
              <a:t>2023</a:t>
            </a:r>
            <a:r>
              <a:rPr kumimoji="1" lang="ja-JP" altLang="en-US" sz="1800" dirty="0"/>
              <a:t>年</a:t>
            </a:r>
            <a:r>
              <a:rPr kumimoji="1" lang="en-US" altLang="ja-JP" sz="1800" dirty="0"/>
              <a:t>8</a:t>
            </a:r>
            <a:r>
              <a:rPr kumimoji="1" lang="ja-JP" altLang="en-US" sz="1800" dirty="0"/>
              <a:t>月時点で、静岡県立総合のみ除外</a:t>
            </a:r>
            <a:endParaRPr kumimoji="1" lang="en-US" altLang="ja-JP" sz="1800" dirty="0"/>
          </a:p>
          <a:p>
            <a:r>
              <a:rPr kumimoji="1" lang="ja-JP" altLang="en-US" sz="1800" dirty="0"/>
              <a:t>それ以外の施設に関しては、多くが、</a:t>
            </a:r>
            <a:r>
              <a:rPr kumimoji="1" lang="en-US" altLang="ja-JP" sz="1800" dirty="0"/>
              <a:t>DPC</a:t>
            </a:r>
            <a:r>
              <a:rPr kumimoji="1" lang="ja-JP" altLang="en-US" sz="1800" dirty="0"/>
              <a:t>の連携がない施設、もしくは経過記録の連携がない（または利用可能期間が短い）施設が大半</a:t>
            </a:r>
            <a:endParaRPr kumimoji="1" lang="en-US" altLang="ja-JP" sz="1800" dirty="0"/>
          </a:p>
          <a:p>
            <a:r>
              <a:rPr kumimoji="1" lang="ja-JP" altLang="en-US" sz="1800" dirty="0"/>
              <a:t>クリニック系、その他：</a:t>
            </a:r>
            <a:r>
              <a:rPr kumimoji="1" lang="en-US" altLang="ja-JP" sz="1800" dirty="0"/>
              <a:t>DPC</a:t>
            </a:r>
            <a:r>
              <a:rPr kumimoji="1" lang="ja-JP" altLang="en-US" sz="1800" dirty="0"/>
              <a:t>の連携がない</a:t>
            </a:r>
            <a:endParaRPr kumimoji="1" lang="en-US" altLang="ja-JP" sz="1800" dirty="0"/>
          </a:p>
          <a:p>
            <a:r>
              <a:rPr kumimoji="1" lang="ja-JP" altLang="en-US" sz="1800" dirty="0"/>
              <a:t>北野病院、恵寿総合、北見赤十字：経過記録が使えない（北野、恵寿：利用期間が直近３ヶ月程度、北見：テキストの中身が</a:t>
            </a:r>
            <a:r>
              <a:rPr kumimoji="1" lang="en-US" altLang="ja-JP" sz="1800" dirty="0"/>
              <a:t>『</a:t>
            </a:r>
            <a:r>
              <a:rPr kumimoji="1" lang="ja-JP" altLang="en-US" sz="1800" dirty="0"/>
              <a:t>利用不可？</a:t>
            </a:r>
            <a:r>
              <a:rPr kumimoji="1" lang="en-US" altLang="ja-JP" sz="1800" dirty="0"/>
              <a:t>』</a:t>
            </a:r>
            <a:r>
              <a:rPr kumimoji="1" lang="ja-JP" altLang="en-US" sz="1800" dirty="0"/>
              <a:t>になっている）</a:t>
            </a:r>
            <a:endParaRPr kumimoji="1" lang="en-US" altLang="ja-JP" sz="1800" dirty="0"/>
          </a:p>
          <a:p>
            <a:r>
              <a:rPr kumimoji="1" lang="ja-JP" altLang="en-US" sz="1800" dirty="0"/>
              <a:t>聖マリア：検歴が使用不可（検体採取日がない）</a:t>
            </a:r>
            <a:endParaRPr kumimoji="1" lang="en-US" altLang="ja-JP" sz="1800" dirty="0"/>
          </a:p>
          <a:p>
            <a:endParaRPr lang="en-US" altLang="ja-JP" dirty="0"/>
          </a:p>
          <a:p>
            <a:r>
              <a:rPr kumimoji="1" lang="ja-JP" altLang="en-US" sz="1800" dirty="0">
                <a:solidFill>
                  <a:srgbClr val="FF0000"/>
                </a:solidFill>
              </a:rPr>
              <a:t>契約期間元にフィージビリティ調査期間を設定することは、適切でない。</a:t>
            </a:r>
            <a:endParaRPr kumimoji="1" lang="en-US" altLang="ja-JP" sz="1800" dirty="0">
              <a:solidFill>
                <a:srgbClr val="FF0000"/>
              </a:solidFill>
            </a:endParaRPr>
          </a:p>
          <a:p>
            <a:r>
              <a:rPr kumimoji="1" lang="ja-JP" altLang="en-US" sz="1800" dirty="0">
                <a:solidFill>
                  <a:srgbClr val="FF0000"/>
                </a:solidFill>
              </a:rPr>
              <a:t>→期間設定における前提条件として、契約期間内のデータは将来的に原則取り込まれるということを想定していたが、医療期間側の調整状況を踏まえると、過去分の再取り込みが現実的ではない施設・期間があり、個別のデータ格納状況を踏まえた期間設定が必要。</a:t>
            </a:r>
            <a:endParaRPr kumimoji="1" lang="en-US" altLang="ja-JP" sz="18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12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他のツールとの位置付け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データマートは、</a:t>
            </a:r>
            <a:r>
              <a:rPr lang="en-US" altLang="ja-JP" dirty="0"/>
              <a:t>DWH</a:t>
            </a:r>
            <a:r>
              <a:rPr lang="ja-JP" altLang="en-US" dirty="0"/>
              <a:t>テーブル（結合テーブル、製造側テーブル）から情報を抽出し、集約し、フィージビリティ調査に最適な形に変換している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26962" y="1682974"/>
            <a:ext cx="1038341" cy="3585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3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統計情報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1037" y="3975410"/>
            <a:ext cx="1484306" cy="3585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データソース（少）</a:t>
            </a:r>
            <a:endParaRPr kumimoji="1" lang="ja-JP" altLang="en-US" sz="1400" b="1" dirty="0">
              <a:solidFill>
                <a:schemeClr val="tx2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" name="直線矢印コネクタ 7"/>
          <p:cNvCxnSpPr>
            <a:stCxn id="18" idx="3"/>
            <a:endCxn id="6" idx="2"/>
          </p:cNvCxnSpPr>
          <p:nvPr/>
        </p:nvCxnSpPr>
        <p:spPr>
          <a:xfrm>
            <a:off x="9673234" y="2941661"/>
            <a:ext cx="720719" cy="936257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4675518" y="2563661"/>
            <a:ext cx="4997716" cy="75600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データマート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項目：疾患、医薬品、診療行為、臨床検査、テキスト、観察期間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形式：集約データ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楕円 34"/>
          <p:cNvSpPr/>
          <p:nvPr/>
        </p:nvSpPr>
        <p:spPr>
          <a:xfrm>
            <a:off x="5980686" y="1426156"/>
            <a:ext cx="270000" cy="27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36" name="直線矢印コネクタ 35"/>
          <p:cNvCxnSpPr>
            <a:stCxn id="37" idx="3"/>
            <a:endCxn id="35" idx="2"/>
          </p:cNvCxnSpPr>
          <p:nvPr/>
        </p:nvCxnSpPr>
        <p:spPr>
          <a:xfrm flipV="1">
            <a:off x="5375296" y="1561156"/>
            <a:ext cx="605390" cy="36164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2686227" y="1544800"/>
            <a:ext cx="2689069" cy="756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サンプル数帳票</a:t>
            </a:r>
            <a:endParaRPr kumimoji="1"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項目：疾患、医薬品、診療行為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形式：統計情報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rot="16200000">
            <a:off x="-1266754" y="3969700"/>
            <a:ext cx="504000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126961" y="6035807"/>
            <a:ext cx="1038341" cy="3585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accent3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Row</a:t>
            </a:r>
            <a:r>
              <a:rPr kumimoji="1" lang="ja-JP" altLang="en-US" sz="1400" b="1" dirty="0">
                <a:solidFill>
                  <a:schemeClr val="accent3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10209707" y="3975410"/>
            <a:ext cx="1484306" cy="3585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データソース（多）</a:t>
            </a:r>
            <a:endParaRPr kumimoji="1" lang="ja-JP" altLang="en-US" sz="1400" b="1" dirty="0">
              <a:solidFill>
                <a:schemeClr val="tx2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楕円 41"/>
          <p:cNvSpPr/>
          <p:nvPr/>
        </p:nvSpPr>
        <p:spPr>
          <a:xfrm>
            <a:off x="11273531" y="6110441"/>
            <a:ext cx="270000" cy="27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43" name="直線矢印コネクタ 42"/>
          <p:cNvCxnSpPr>
            <a:stCxn id="44" idx="3"/>
            <a:endCxn id="42" idx="2"/>
          </p:cNvCxnSpPr>
          <p:nvPr/>
        </p:nvCxnSpPr>
        <p:spPr>
          <a:xfrm>
            <a:off x="10054376" y="5657807"/>
            <a:ext cx="1219155" cy="58763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7174376" y="5279807"/>
            <a:ext cx="2880000" cy="7560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結合テーブル、製造側テーブル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項目：全データ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形式：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Row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26961" y="3894163"/>
            <a:ext cx="1038341" cy="3585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3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集約</a:t>
            </a:r>
            <a:r>
              <a:rPr kumimoji="1" lang="ja-JP" altLang="en-US" sz="1400" b="1" dirty="0">
                <a:solidFill>
                  <a:schemeClr val="accent3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772642" y="3877918"/>
            <a:ext cx="10921371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10393953" y="3742918"/>
            <a:ext cx="270000" cy="27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8" name="楕円 57"/>
          <p:cNvSpPr/>
          <p:nvPr/>
        </p:nvSpPr>
        <p:spPr>
          <a:xfrm>
            <a:off x="2317070" y="3699700"/>
            <a:ext cx="270000" cy="27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59" name="直線矢印コネクタ 58"/>
          <p:cNvCxnSpPr>
            <a:stCxn id="60" idx="0"/>
            <a:endCxn id="58" idx="5"/>
          </p:cNvCxnSpPr>
          <p:nvPr/>
        </p:nvCxnSpPr>
        <p:spPr>
          <a:xfrm flipH="1" flipV="1">
            <a:off x="2547529" y="3930159"/>
            <a:ext cx="962773" cy="6748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165767" y="4604994"/>
            <a:ext cx="2689069" cy="75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症例数調査ツール</a:t>
            </a:r>
            <a:endParaRPr kumimoji="1"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項目：疾患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形式：集約データ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左右矢印 4"/>
          <p:cNvSpPr/>
          <p:nvPr/>
        </p:nvSpPr>
        <p:spPr>
          <a:xfrm>
            <a:off x="10536572" y="4982994"/>
            <a:ext cx="871959" cy="191580"/>
          </a:xfrm>
          <a:prstGeom prst="leftRightArrow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5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他のツールとの位置付け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データマートは、</a:t>
            </a:r>
            <a:r>
              <a:rPr lang="en-US" altLang="ja-JP" dirty="0"/>
              <a:t>DWH</a:t>
            </a:r>
            <a:r>
              <a:rPr lang="ja-JP" altLang="en-US" dirty="0"/>
              <a:t>テーブル（結合テーブル、製造側テーブル）から施設</a:t>
            </a:r>
            <a:r>
              <a:rPr lang="en-US" altLang="ja-JP" dirty="0"/>
              <a:t>/</a:t>
            </a:r>
            <a:r>
              <a:rPr lang="ja-JP" altLang="en-US" dirty="0"/>
              <a:t>期間を絞り込み、フィージビリティ調査に最適な形に抽出している</a:t>
            </a:r>
          </a:p>
          <a:p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862642" y="6029015"/>
            <a:ext cx="10921371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rot="16200000">
            <a:off x="-1266754" y="3969700"/>
            <a:ext cx="504000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126962" y="1682974"/>
            <a:ext cx="1038341" cy="3585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3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期間（長）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6962" y="5582167"/>
            <a:ext cx="1038341" cy="3585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3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期間（短）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71037" y="6126507"/>
            <a:ext cx="1038341" cy="3585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施設数（少）</a:t>
            </a:r>
            <a:endParaRPr kumimoji="1" lang="ja-JP" altLang="en-US" sz="1400" b="1" dirty="0">
              <a:solidFill>
                <a:schemeClr val="tx2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577790" y="6126507"/>
            <a:ext cx="1038341" cy="3585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施設数（多）</a:t>
            </a:r>
            <a:endParaRPr kumimoji="1" lang="ja-JP" altLang="en-US" sz="1400" b="1" dirty="0">
              <a:solidFill>
                <a:schemeClr val="tx2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5916002" y="3291804"/>
            <a:ext cx="270000" cy="27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" name="直線矢印コネクタ 7"/>
          <p:cNvCxnSpPr>
            <a:stCxn id="18" idx="0"/>
            <a:endCxn id="6" idx="3"/>
          </p:cNvCxnSpPr>
          <p:nvPr/>
        </p:nvCxnSpPr>
        <p:spPr>
          <a:xfrm flipV="1">
            <a:off x="4700802" y="3522263"/>
            <a:ext cx="1254741" cy="84908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974260" y="4371349"/>
            <a:ext cx="5453083" cy="100800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データマート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マートテーブル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症例数調査ツール（竹本さんツール）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施設：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15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施設（対象施設スライド参照）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期間：データ提供開始日～実行時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-3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カ月（対象期間スライド参照）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楕円 34"/>
          <p:cNvSpPr/>
          <p:nvPr/>
        </p:nvSpPr>
        <p:spPr>
          <a:xfrm>
            <a:off x="11256131" y="1431866"/>
            <a:ext cx="270000" cy="27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36" name="直線矢印コネクタ 35"/>
          <p:cNvCxnSpPr>
            <a:stCxn id="37" idx="0"/>
            <a:endCxn id="35" idx="2"/>
          </p:cNvCxnSpPr>
          <p:nvPr/>
        </p:nvCxnSpPr>
        <p:spPr>
          <a:xfrm flipV="1">
            <a:off x="9101961" y="1566866"/>
            <a:ext cx="2154170" cy="118493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751961" y="2751804"/>
            <a:ext cx="2700000" cy="10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データマート</a:t>
            </a:r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</a:t>
            </a:r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ワークテーブル</a:t>
            </a:r>
            <a:endParaRPr kumimoji="1"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サンプル数帳票</a:t>
            </a:r>
            <a:endParaRPr kumimoji="1"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施設：全施設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期間：全期間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94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疾患情報</a:t>
            </a:r>
            <a:r>
              <a:rPr lang="en-US" altLang="ja-JP" dirty="0"/>
              <a:t>_DPC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疾患情報</a:t>
            </a:r>
            <a:r>
              <a:rPr lang="en-US" altLang="ja-JP" dirty="0"/>
              <a:t>_DPC</a:t>
            </a:r>
            <a:r>
              <a:rPr lang="ja-JP" altLang="en-US" dirty="0"/>
              <a:t>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407988" y="1538597"/>
          <a:ext cx="11376025" cy="251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milscm_general.feasibility_mart_shikkan_dpc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フィージビリティ対象期間（判定には診断日を利用）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様式１、様式１併存症、様式１続発症、外来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ファイル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疑い疾患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含まない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812485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未コード化病名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含まない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98364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407989" y="4281851"/>
            <a:ext cx="8701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ctr">
              <a:buFont typeface="BIZ UDPゴシック" panose="020B0400000000000000" pitchFamily="50" charset="-128"/>
              <a:buChar char="※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注意事項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様式１系テーブル診断日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=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入院日、外来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EF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テーブル診断日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=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実施日として扱う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658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疾患情報</a:t>
            </a:r>
            <a:r>
              <a:rPr lang="en-US" altLang="ja-JP" dirty="0"/>
              <a:t>_</a:t>
            </a:r>
            <a:r>
              <a:rPr lang="ja-JP" altLang="en-US" dirty="0"/>
              <a:t>レセプト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疾患情報</a:t>
            </a:r>
            <a:r>
              <a:rPr lang="en-US" altLang="ja-JP" dirty="0"/>
              <a:t>_</a:t>
            </a:r>
            <a:r>
              <a:rPr lang="ja-JP" altLang="en-US" dirty="0"/>
              <a:t>レセプトのデータマートの仕様は以下の通り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13416"/>
              </p:ext>
            </p:extLst>
          </p:nvPr>
        </p:nvGraphicFramePr>
        <p:xfrm>
          <a:off x="407988" y="1538597"/>
          <a:ext cx="11376025" cy="285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milscm_general.feasibility_mart_shikkan_rcp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フィージビリティ対象期間（判定には診断日を利用）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医科レセプト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_SY</a:t>
                      </a:r>
                      <a:r>
                        <a:rPr lang="ja-JP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DPC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レセプト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_SY</a:t>
                      </a:r>
                      <a:r>
                        <a:rPr lang="ja-JP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DPC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レセプト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_SB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疑い疾患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含まない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812485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未コード化病名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含まない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98364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臓器提供者レコード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含まない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422340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07988" y="4922055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ctr">
              <a:buFont typeface="BIZ UDPゴシック" panose="020B0400000000000000" pitchFamily="50" charset="-128"/>
              <a:buChar char="※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注意事項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正確な元データとしては疾患データ（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milscm4.mart_shikkan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）を利用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各算定日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=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診断日として扱う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04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疾患情報</a:t>
            </a:r>
            <a:r>
              <a:rPr lang="en-US" altLang="ja-JP" dirty="0"/>
              <a:t>_MML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疾患情報</a:t>
            </a:r>
            <a:r>
              <a:rPr lang="en-US" altLang="ja-JP" dirty="0"/>
              <a:t>_MML</a:t>
            </a:r>
            <a:r>
              <a:rPr lang="ja-JP" altLang="en-US" dirty="0"/>
              <a:t>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99433"/>
              </p:ext>
            </p:extLst>
          </p:nvPr>
        </p:nvGraphicFramePr>
        <p:xfrm>
          <a:off x="407988" y="1538597"/>
          <a:ext cx="11376025" cy="251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milscm_general.feasibility_mart_shikkan_mml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フィージビリティ対象期間（判定には診断日を利用）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診断履歴モジュール（結合テーブル、製造側テーブル）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疑い疾患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含まない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812485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院内コード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含まない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9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4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処方情報</a:t>
            </a:r>
            <a:r>
              <a:rPr lang="en-US" altLang="ja-JP" dirty="0"/>
              <a:t>_DPC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処方情報</a:t>
            </a:r>
            <a:r>
              <a:rPr lang="en-US" altLang="ja-JP" dirty="0"/>
              <a:t>_DPC</a:t>
            </a:r>
            <a:r>
              <a:rPr lang="ja-JP" altLang="en-US" dirty="0"/>
              <a:t>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08010"/>
              </p:ext>
            </p:extLst>
          </p:nvPr>
        </p:nvGraphicFramePr>
        <p:xfrm>
          <a:off x="407988" y="1538597"/>
          <a:ext cx="11376025" cy="182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milscm_general.feasibility_mart_shohou_dpc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フィージビリティ対象期間（判定には処方日を利用）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外来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入院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ファイル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07989" y="3999014"/>
            <a:ext cx="8108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ctr">
              <a:buFont typeface="BIZ UDPゴシック" panose="020B0400000000000000" pitchFamily="50" charset="-128"/>
              <a:buChar char="※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注意事項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正確な元データとしては処方データ（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milscm4.mart_shohou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）を利用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各実施日を処方日として扱う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7990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処方情報</a:t>
            </a:r>
            <a:r>
              <a:rPr lang="en-US" altLang="ja-JP" dirty="0"/>
              <a:t>_</a:t>
            </a:r>
            <a:r>
              <a:rPr lang="ja-JP" altLang="en-US" dirty="0"/>
              <a:t>レセプト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処方情報</a:t>
            </a:r>
            <a:r>
              <a:rPr lang="en-US" altLang="ja-JP" dirty="0"/>
              <a:t>_</a:t>
            </a:r>
            <a:r>
              <a:rPr lang="ja-JP" altLang="en-US" dirty="0"/>
              <a:t>レセプトのデータマートの仕様は以下の通り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45908"/>
              </p:ext>
            </p:extLst>
          </p:nvPr>
        </p:nvGraphicFramePr>
        <p:xfrm>
          <a:off x="407988" y="1538597"/>
          <a:ext cx="11376025" cy="2170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milscm_general.feasibility_mart_shohou_rcp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フィージビリティ対象期間（判定には処方日を利用）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医科レセプト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_IY</a:t>
                      </a:r>
                      <a:r>
                        <a:rPr lang="ja-JP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DPC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レセプト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_IY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臓器提供者レコード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含まない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384897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07989" y="4017420"/>
            <a:ext cx="3853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ctr">
              <a:buFont typeface="BIZ UDPゴシック" panose="020B0400000000000000" pitchFamily="50" charset="-128"/>
              <a:buChar char="※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注意事項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各算定日を処方日として扱う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5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診療行為情報</a:t>
            </a:r>
            <a:r>
              <a:rPr lang="en-US" altLang="ja-JP" dirty="0"/>
              <a:t>_DPC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診療行為情報</a:t>
            </a:r>
            <a:r>
              <a:rPr lang="en-US" altLang="ja-JP" dirty="0"/>
              <a:t>_DPC</a:t>
            </a:r>
            <a:r>
              <a:rPr lang="ja-JP" altLang="en-US" dirty="0"/>
              <a:t>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78563"/>
              </p:ext>
            </p:extLst>
          </p:nvPr>
        </p:nvGraphicFramePr>
        <p:xfrm>
          <a:off x="407988" y="1538597"/>
          <a:ext cx="11376025" cy="182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milscm_general.feasibility_mart_shinryo_koi_dpc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フィージビリティ対象期間（判定には実施日を利用）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外来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入院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ファイル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07989" y="4011974"/>
            <a:ext cx="926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ctr">
              <a:buFont typeface="BIZ UDPゴシック" panose="020B0400000000000000" pitchFamily="50" charset="-128"/>
              <a:buChar char="※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注意事項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正確な元データとしては診療行為データ（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milscm4.mart_shinryou_koui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）を利用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6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フィージビリティ調査データマートについて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00050" indent="-400050">
              <a:buFont typeface="+mj-lt"/>
              <a:buAutoNum type="romanLcPeriod"/>
            </a:pPr>
            <a:r>
              <a:rPr kumimoji="1" lang="ja-JP" altLang="en-US" dirty="0"/>
              <a:t>データマートの概要</a:t>
            </a:r>
            <a:endParaRPr kumimoji="1" lang="en-US" altLang="ja-JP" dirty="0"/>
          </a:p>
          <a:p>
            <a:pPr marL="760050" lvl="1" indent="-400050"/>
            <a:r>
              <a:rPr lang="ja-JP" altLang="en-US" dirty="0"/>
              <a:t>データマートとは何か？</a:t>
            </a:r>
            <a:endParaRPr lang="en-US" altLang="ja-JP" dirty="0"/>
          </a:p>
          <a:p>
            <a:pPr marL="760050" lvl="1" indent="-400050"/>
            <a:r>
              <a:rPr lang="ja-JP" altLang="en-US" dirty="0"/>
              <a:t>データマートの特徴</a:t>
            </a:r>
            <a:endParaRPr lang="en-US" altLang="ja-JP" dirty="0"/>
          </a:p>
          <a:p>
            <a:pPr marL="760050" lvl="1" indent="-400050"/>
            <a:r>
              <a:rPr lang="ja-JP" altLang="en-US" dirty="0"/>
              <a:t>データフロー（全体像）</a:t>
            </a:r>
            <a:endParaRPr lang="en-US" altLang="ja-JP" dirty="0"/>
          </a:p>
          <a:p>
            <a:pPr marL="760050" lvl="1" indent="-400050"/>
            <a:r>
              <a:rPr lang="ja-JP" altLang="en-US" dirty="0"/>
              <a:t>どんな情報を使えるのか？</a:t>
            </a:r>
            <a:endParaRPr lang="en-US" altLang="ja-JP" dirty="0"/>
          </a:p>
          <a:p>
            <a:pPr lvl="1" indent="0">
              <a:buNone/>
            </a:pPr>
            <a:endParaRPr lang="en-US" altLang="ja-JP" dirty="0"/>
          </a:p>
          <a:p>
            <a:pPr marL="400050" indent="-400050">
              <a:buFont typeface="+mj-lt"/>
              <a:buAutoNum type="romanLcPeriod"/>
            </a:pPr>
            <a:r>
              <a:rPr lang="ja-JP" altLang="en-US" dirty="0"/>
              <a:t>詳細情報</a:t>
            </a:r>
            <a:endParaRPr lang="en-US" altLang="ja-JP" dirty="0"/>
          </a:p>
          <a:p>
            <a:pPr marL="760050" lvl="1" indent="-400050"/>
            <a:r>
              <a:rPr lang="ja-JP" altLang="en-US" dirty="0"/>
              <a:t>対象施設</a:t>
            </a:r>
          </a:p>
          <a:p>
            <a:pPr marL="760050" lvl="1" indent="-400050"/>
            <a:r>
              <a:rPr lang="ja-JP" altLang="en-US" dirty="0"/>
              <a:t>対象期間</a:t>
            </a:r>
          </a:p>
          <a:p>
            <a:pPr marL="760050" lvl="1" indent="-400050"/>
            <a:r>
              <a:rPr lang="ja-JP" altLang="en-US" dirty="0"/>
              <a:t>他のツールとの位置付け</a:t>
            </a:r>
            <a:endParaRPr lang="en-US" altLang="ja-JP" dirty="0"/>
          </a:p>
          <a:p>
            <a:pPr marL="760050" lvl="1" indent="-400050"/>
            <a:r>
              <a:rPr lang="ja-JP" altLang="en-US" dirty="0"/>
              <a:t>各テーブルの詳細仕様</a:t>
            </a:r>
            <a:endParaRPr lang="en-US" altLang="ja-JP" dirty="0"/>
          </a:p>
          <a:p>
            <a:pPr lvl="1" indent="0">
              <a:buNone/>
            </a:pPr>
            <a:endParaRPr lang="en-US" altLang="ja-JP" dirty="0"/>
          </a:p>
          <a:p>
            <a:pPr marL="400050" indent="-400050">
              <a:buFont typeface="+mj-lt"/>
              <a:buAutoNum type="romanLcPeriod"/>
            </a:pPr>
            <a:r>
              <a:rPr lang="en-US" altLang="ja-JP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950176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診療行為情報</a:t>
            </a:r>
            <a:r>
              <a:rPr lang="en-US" altLang="ja-JP" dirty="0"/>
              <a:t>_</a:t>
            </a:r>
            <a:r>
              <a:rPr lang="ja-JP" altLang="en-US" dirty="0"/>
              <a:t>レセプト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診療行為情報</a:t>
            </a:r>
            <a:r>
              <a:rPr lang="en-US" altLang="ja-JP" dirty="0"/>
              <a:t>_</a:t>
            </a:r>
            <a:r>
              <a:rPr lang="ja-JP" altLang="en-US" dirty="0"/>
              <a:t>レセプトのデータマートの仕様は以下の通り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28697"/>
              </p:ext>
            </p:extLst>
          </p:nvPr>
        </p:nvGraphicFramePr>
        <p:xfrm>
          <a:off x="407988" y="1538597"/>
          <a:ext cx="11376025" cy="2170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milscm_general.feasibility_mart_shinryo_koi_rcp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フィージビリティ対象期間（判定には実施日を利用）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医科レセプト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_SI</a:t>
                      </a:r>
                      <a:r>
                        <a:rPr lang="ja-JP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DPC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レセプト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_SI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臓器提供者レコード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含まない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764954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07988" y="3999014"/>
            <a:ext cx="3853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ctr">
              <a:buFont typeface="BIZ UDPゴシック" panose="020B0400000000000000" pitchFamily="50" charset="-128"/>
              <a:buChar char="※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注意事項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各算定日を処方日として扱う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31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臨床検査情報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臨床検査情報のデータマートの仕様は以下の通り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17061"/>
              </p:ext>
            </p:extLst>
          </p:nvPr>
        </p:nvGraphicFramePr>
        <p:xfrm>
          <a:off x="407988" y="1538597"/>
          <a:ext cx="11376025" cy="182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milscm_general.feasibility_mart_labo_test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フィージビリティ対象期間（判定には検査日を利用）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検歴情報モジュール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52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臨床検査情報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臨床検査情報のデータマートの仕様は以下の通り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407988" y="1538597"/>
          <a:ext cx="11376025" cy="182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milscm_general.feasibility_mart_labo_test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フィージビリティ対象期間（判定には検査日を利用）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検歴情報モジュール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459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テキスト情報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テキスト情報のデータマートの仕様は以下の通り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2855"/>
              </p:ext>
            </p:extLst>
          </p:nvPr>
        </p:nvGraphicFramePr>
        <p:xfrm>
          <a:off x="407988" y="1538597"/>
          <a:ext cx="11376025" cy="182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milscm_general.feasibility_mart_labo_text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フィージビリティ対象期間（判定には記載確定日を利用）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経過記録モジュール、臨床サマリモジュール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テキスト情報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使用しているテキストの一覧は以下の通り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94901"/>
              </p:ext>
            </p:extLst>
          </p:nvPr>
        </p:nvGraphicFramePr>
        <p:xfrm>
          <a:off x="407986" y="1190571"/>
          <a:ext cx="11376026" cy="472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34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1948042">
                  <a:extLst>
                    <a:ext uri="{9D8B030D-6E8A-4147-A177-3AD203B41FA5}">
                      <a16:colId xmlns:a16="http://schemas.microsoft.com/office/drawing/2014/main" val="2379950298"/>
                    </a:ext>
                  </a:extLst>
                </a:gridCol>
                <a:gridCol w="2554102">
                  <a:extLst>
                    <a:ext uri="{9D8B030D-6E8A-4147-A177-3AD203B41FA5}">
                      <a16:colId xmlns:a16="http://schemas.microsoft.com/office/drawing/2014/main" val="2783413177"/>
                    </a:ext>
                  </a:extLst>
                </a:gridCol>
                <a:gridCol w="1298695">
                  <a:extLst>
                    <a:ext uri="{9D8B030D-6E8A-4147-A177-3AD203B41FA5}">
                      <a16:colId xmlns:a16="http://schemas.microsoft.com/office/drawing/2014/main" val="4117723747"/>
                    </a:ext>
                  </a:extLst>
                </a:gridCol>
                <a:gridCol w="4339653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1743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モジュール名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カラム名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ベンダー名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説明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08018">
                <a:tc rowSpan="9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経過記録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progress_course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free_expression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自由記載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problem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problem_shppei_name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プロブレム名（疾病名）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free_note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自由文章記載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free_expression_objective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客観的自由記載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test_resul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検査結果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3486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chiryo_order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治療処置オーダー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758314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free_exression_plan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方針自由記載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827346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assessment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assessment_item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アセスメント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988622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external_reference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gaibu_sansyo_naiyo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外部参照内容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997260"/>
                  </a:ext>
                </a:extLst>
              </a:tr>
              <a:tr h="308018">
                <a:tc rowSpan="5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臨床サマリ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summary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chief_complaints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主訴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02019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patient_profile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患者プロファイル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933734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nyuin_history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入院までの経過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62955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taiin_findings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退院時所見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929772"/>
                  </a:ext>
                </a:extLst>
              </a:tr>
              <a:tr h="308018"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clinical_course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keika_kiroku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経過記録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23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17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989" y="171662"/>
            <a:ext cx="11376026" cy="41253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Mart_</a:t>
            </a:r>
            <a:r>
              <a:rPr lang="ja-JP" altLang="en-US" dirty="0"/>
              <a:t>観察期間情報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テキスト情報のデータマートの仕様は以下の通り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76496"/>
              </p:ext>
            </p:extLst>
          </p:nvPr>
        </p:nvGraphicFramePr>
        <p:xfrm>
          <a:off x="407988" y="1538597"/>
          <a:ext cx="11376025" cy="259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235">
                  <a:extLst>
                    <a:ext uri="{9D8B030D-6E8A-4147-A177-3AD203B41FA5}">
                      <a16:colId xmlns:a16="http://schemas.microsoft.com/office/drawing/2014/main" val="3803061511"/>
                    </a:ext>
                  </a:extLst>
                </a:gridCol>
                <a:gridCol w="6616790">
                  <a:extLst>
                    <a:ext uri="{9D8B030D-6E8A-4147-A177-3AD203B41FA5}">
                      <a16:colId xmlns:a16="http://schemas.microsoft.com/office/drawing/2014/main" val="1786524070"/>
                    </a:ext>
                  </a:extLst>
                </a:gridCol>
              </a:tblGrid>
              <a:tr h="4629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  <a:endParaRPr kumimoji="1" lang="en-US" altLang="ja-JP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仕様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579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スキーマ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テーブル名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milscm_general.feasibility_mart_shinryo_term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96998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施設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フィージビリティ対象施設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963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期間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フィージビリティ対象期間（判定には記載確定日・診療年月を利用）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05452"/>
                  </a:ext>
                </a:extLst>
              </a:tr>
              <a:tr h="341571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元データ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n"/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DPC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：様式１、外来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入院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EF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n"/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レセプト：医科レセプト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_RE</a:t>
                      </a:r>
                      <a:r>
                        <a:rPr lang="ja-JP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DPC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レセプト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_RE</a:t>
                      </a:r>
                    </a:p>
                    <a:p>
                      <a:pPr marL="285750" marR="0" lvl="0" indent="-285750" algn="l" defTabSz="60955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MML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pi(2),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lang="en-US" altLang="ja-JP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rd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(2,4</a:t>
                      </a:r>
                      <a:r>
                        <a:rPr lang="ja-JP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, vs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(2)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, fs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(2)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, </a:t>
                      </a:r>
                      <a:r>
                        <a:rPr lang="en-US" altLang="ja-JP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sm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(2), pc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(2)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,</a:t>
                      </a:r>
                      <a:b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</a:b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lang="en-US" altLang="ja-JP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lb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(2)</a:t>
                      </a:r>
                      <a:r>
                        <a:rPr lang="en-US" altLang="ja-JP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rp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(4), </a:t>
                      </a:r>
                      <a:r>
                        <a:rPr lang="en-US" altLang="ja-JP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ps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(4), </a:t>
                      </a:r>
                      <a:r>
                        <a:rPr lang="en-US" altLang="ja-JP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inj</a:t>
                      </a:r>
                      <a:r>
                        <a:rPr lang="en-US" altLang="ja-JP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(4)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223987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07988" y="4779561"/>
            <a:ext cx="9193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BIZ UDPゴシック" panose="020B0400000000000000" pitchFamily="50" charset="-128"/>
              <a:buChar char="※"/>
            </a:pP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注意事項</a:t>
            </a: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DPC/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レセプトは診療年月に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”01”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を結合し判定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742950" lvl="1" indent="-285750" defTabSz="609555" fontAlgn="ctr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MML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は記載確定日は年月形式に変換し、</a:t>
            </a:r>
            <a:r>
              <a:rPr lang="en-US" altLang="ja-JP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”01”</a:t>
            </a:r>
            <a:r>
              <a:rPr lang="ja-JP" altLang="en-US" dirty="0" err="1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を結</a:t>
            </a:r>
            <a:r>
              <a:rPr lang="ja-JP" altLang="en-US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合し判定</a:t>
            </a:r>
            <a:endParaRPr lang="en-US" altLang="ja-JP" dirty="0">
              <a:solidFill>
                <a:srgbClr val="0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9275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QA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407989" y="692151"/>
            <a:ext cx="11376026" cy="51479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dirty="0"/>
              <a:t>データマートの更新タイミング</a:t>
            </a:r>
            <a:r>
              <a:rPr kumimoji="1" lang="en-US" altLang="ja-JP" dirty="0"/>
              <a:t>/</a:t>
            </a:r>
            <a:r>
              <a:rPr kumimoji="1" lang="ja-JP" altLang="en-US" dirty="0"/>
              <a:t>間隔は？</a:t>
            </a:r>
            <a:endParaRPr kumimoji="1" lang="en-US" altLang="ja-JP" dirty="0"/>
          </a:p>
          <a:p>
            <a:pPr marL="645750" lvl="1" indent="-285750"/>
            <a:r>
              <a:rPr lang="ja-JP" altLang="en-US" dirty="0"/>
              <a:t>システムチーム月次処理→結合テーブル作成→紐づけテーブル作成</a:t>
            </a:r>
            <a:r>
              <a:rPr lang="en-US" altLang="ja-JP" dirty="0"/>
              <a:t>etc.</a:t>
            </a:r>
            <a:r>
              <a:rPr lang="ja-JP" altLang="en-US" dirty="0"/>
              <a:t>→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データマート作成の流れ</a:t>
            </a:r>
            <a:r>
              <a:rPr lang="ja-JP" altLang="en-US" dirty="0"/>
              <a:t>で作成</a:t>
            </a:r>
            <a:endParaRPr lang="en-US" altLang="ja-JP" dirty="0"/>
          </a:p>
          <a:p>
            <a:pPr marL="645750" lvl="1" indent="-285750"/>
            <a:r>
              <a:rPr lang="ja-JP" altLang="en-US" dirty="0"/>
              <a:t>更新タイミングは、月次（詳細なタイミングは未定）</a:t>
            </a:r>
            <a:endParaRPr lang="en-US" altLang="ja-JP" dirty="0"/>
          </a:p>
          <a:p>
            <a:pPr marL="645750" lvl="1" indent="-285750"/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dirty="0"/>
              <a:t>○○</a:t>
            </a:r>
            <a:endParaRPr kumimoji="1"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kumimoji="1"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kumimoji="1"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92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補足資料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407989" y="692151"/>
            <a:ext cx="11376026" cy="51479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dirty="0"/>
              <a:t>テーブル定義書</a:t>
            </a:r>
            <a:endParaRPr kumimoji="1" lang="en-US" altLang="ja-JP" dirty="0"/>
          </a:p>
          <a:p>
            <a:pPr lvl="1" indent="0">
              <a:buNone/>
            </a:pPr>
            <a:r>
              <a:rPr lang="en-US" altLang="ja-JP" dirty="0">
                <a:hlinkClick r:id="rId3" action="ppaction://hlinkfile"/>
              </a:rPr>
              <a:t>\\10.183.3.12\gabu\06_</a:t>
            </a:r>
            <a:r>
              <a:rPr lang="ja-JP" altLang="en-US" dirty="0">
                <a:hlinkClick r:id="rId3" action="ppaction://hlinkfile"/>
              </a:rPr>
              <a:t>医薬</a:t>
            </a:r>
            <a:r>
              <a:rPr lang="en-US" altLang="ja-JP" dirty="0">
                <a:hlinkClick r:id="rId3" action="ppaction://hlinkfile"/>
              </a:rPr>
              <a:t>\10_</a:t>
            </a:r>
            <a:r>
              <a:rPr lang="ja-JP" altLang="en-US" dirty="0">
                <a:hlinkClick r:id="rId3" action="ppaction://hlinkfile"/>
              </a:rPr>
              <a:t>千年カルテプロジェクト</a:t>
            </a:r>
            <a:r>
              <a:rPr lang="en-US" altLang="ja-JP" dirty="0">
                <a:hlinkClick r:id="rId3" action="ppaction://hlinkfile"/>
              </a:rPr>
              <a:t>\02_MIS\</a:t>
            </a:r>
            <a:r>
              <a:rPr lang="ja-JP" altLang="en-US" dirty="0">
                <a:hlinkClick r:id="rId3" action="ppaction://hlinkfile"/>
              </a:rPr>
              <a:t>共通</a:t>
            </a:r>
            <a:r>
              <a:rPr lang="en-US" altLang="ja-JP" dirty="0">
                <a:hlinkClick r:id="rId3" action="ppaction://hlinkfile"/>
              </a:rPr>
              <a:t>\20_</a:t>
            </a:r>
            <a:r>
              <a:rPr lang="ja-JP" altLang="en-US" dirty="0">
                <a:hlinkClick r:id="rId3" action="ppaction://hlinkfile"/>
              </a:rPr>
              <a:t>デリバリ</a:t>
            </a:r>
            <a:r>
              <a:rPr lang="en-US" altLang="ja-JP" dirty="0">
                <a:hlinkClick r:id="rId3" action="ppaction://hlinkfile"/>
              </a:rPr>
              <a:t>\99_work\</a:t>
            </a:r>
            <a:r>
              <a:rPr lang="en-US" altLang="ja-JP" dirty="0" err="1">
                <a:hlinkClick r:id="rId3" action="ppaction://hlinkfile"/>
              </a:rPr>
              <a:t>Asami</a:t>
            </a:r>
            <a:r>
              <a:rPr lang="en-US" altLang="ja-JP" dirty="0">
                <a:hlinkClick r:id="rId3" action="ppaction://hlinkfile"/>
              </a:rPr>
              <a:t>\00_</a:t>
            </a:r>
            <a:r>
              <a:rPr lang="ja-JP" altLang="en-US" dirty="0">
                <a:hlinkClick r:id="rId3" action="ppaction://hlinkfile"/>
              </a:rPr>
              <a:t>フィージビリティ調査データマート</a:t>
            </a:r>
            <a:r>
              <a:rPr lang="en-US" altLang="ja-JP" dirty="0">
                <a:hlinkClick r:id="rId3" action="ppaction://hlinkfile"/>
              </a:rPr>
              <a:t>\12_</a:t>
            </a:r>
            <a:r>
              <a:rPr lang="ja-JP" altLang="en-US" dirty="0">
                <a:hlinkClick r:id="rId3" action="ppaction://hlinkfile"/>
              </a:rPr>
              <a:t>基本設計</a:t>
            </a:r>
            <a:endParaRPr lang="en-US" altLang="ja-JP" dirty="0"/>
          </a:p>
          <a:p>
            <a:pPr lvl="1" indent="0">
              <a:buNone/>
            </a:pPr>
            <a:r>
              <a:rPr lang="ja-JP" altLang="en-US" dirty="0"/>
              <a:t>フィージビリティ調査テーブル</a:t>
            </a:r>
            <a:r>
              <a:rPr lang="en-US" altLang="ja-JP" dirty="0"/>
              <a:t>_</a:t>
            </a:r>
            <a:r>
              <a:rPr lang="ja-JP" altLang="en-US" dirty="0"/>
              <a:t>データマート</a:t>
            </a:r>
            <a:r>
              <a:rPr lang="en-US" altLang="ja-JP" dirty="0"/>
              <a:t>_</a:t>
            </a:r>
            <a:r>
              <a:rPr lang="ja-JP" altLang="en-US" dirty="0"/>
              <a:t>テーブル定義書</a:t>
            </a:r>
            <a:r>
              <a:rPr lang="en-US" altLang="ja-JP" dirty="0"/>
              <a:t>-20230409-01.xlsx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dirty="0"/>
              <a:t>○○</a:t>
            </a:r>
            <a:endParaRPr kumimoji="1"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kumimoji="1"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kumimoji="1" lang="en-US" altLang="ja-JP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65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データマートとは何か？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フィージビリティ調査（</a:t>
            </a:r>
            <a:r>
              <a:rPr kumimoji="1" lang="en-US" altLang="ja-JP" dirty="0"/>
              <a:t>FS</a:t>
            </a:r>
            <a:r>
              <a:rPr kumimoji="1" lang="ja-JP" altLang="en-US" dirty="0"/>
              <a:t>）を効率的に行うために、特定の定義に則ってデータを抽出したもの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633250" y="1437913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07310" y="1490520"/>
            <a:ext cx="1843054" cy="744354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en-US" altLang="ja-JP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When</a:t>
            </a: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（いつ）</a:t>
            </a:r>
            <a:endParaRPr lang="en-US" altLang="ja-JP" sz="2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 defTabSz="288000">
              <a:lnSpc>
                <a:spcPct val="110000"/>
              </a:lnSpc>
            </a:pPr>
            <a:r>
              <a:rPr kumimoji="1" lang="en-US" altLang="ja-JP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データマートはいつ使う？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924925" y="2351317"/>
            <a:ext cx="2908307" cy="6441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・調査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を行うとき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350172" y="1437913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224232" y="1490520"/>
            <a:ext cx="1843054" cy="744354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en-US" altLang="ja-JP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Where</a:t>
            </a: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（どこ）</a:t>
            </a:r>
          </a:p>
          <a:p>
            <a:pPr algn="ctr" defTabSz="288000">
              <a:lnSpc>
                <a:spcPct val="110000"/>
              </a:lnSpc>
            </a:pPr>
            <a:r>
              <a:rPr lang="en-US" altLang="ja-JP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データマートはどの範囲で使う？</a:t>
            </a:r>
            <a:endParaRPr lang="ja-JP" altLang="en-US" sz="2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641845" y="2355170"/>
            <a:ext cx="2908307" cy="6441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・フィージビリティ調査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8067094" y="1437913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941154" y="1490520"/>
            <a:ext cx="1843054" cy="744354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en-US" altLang="ja-JP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Who</a:t>
            </a: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（だれが）</a:t>
            </a:r>
          </a:p>
          <a:p>
            <a:pPr algn="ctr" defTabSz="288000">
              <a:lnSpc>
                <a:spcPct val="110000"/>
              </a:lnSpc>
            </a:pPr>
            <a:r>
              <a:rPr lang="en-US" altLang="ja-JP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データマートは誰が使う？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8358769" y="2351316"/>
            <a:ext cx="2908307" cy="6441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・フィージビリティ調査の担当者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633248" y="3608294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507308" y="3660901"/>
            <a:ext cx="1843054" cy="744354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en-US" altLang="ja-JP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What</a:t>
            </a: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（なに）</a:t>
            </a:r>
            <a:endParaRPr lang="en-US" altLang="ja-JP" sz="2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 defTabSz="288000">
              <a:lnSpc>
                <a:spcPct val="110000"/>
              </a:lnSpc>
            </a:pPr>
            <a:r>
              <a:rPr kumimoji="1" lang="en-US" altLang="ja-JP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データマートは</a:t>
            </a:r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何をしている</a:t>
            </a:r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？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924923" y="4521698"/>
            <a:ext cx="2908307" cy="6441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・特定の定義に則ってデータを抽出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詳細は後述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350170" y="3608294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224230" y="3660901"/>
            <a:ext cx="1843054" cy="744354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en-US" altLang="ja-JP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Why</a:t>
            </a: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（なぜ）</a:t>
            </a:r>
          </a:p>
          <a:p>
            <a:pPr algn="ctr" defTabSz="288000">
              <a:lnSpc>
                <a:spcPct val="110000"/>
              </a:lnSpc>
            </a:pPr>
            <a:r>
              <a:rPr lang="en-US" altLang="ja-JP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データマートをなぜ使う？</a:t>
            </a:r>
            <a:endParaRPr lang="ja-JP" altLang="en-US" sz="2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641843" y="4525551"/>
            <a:ext cx="2908307" cy="6441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・調査を効率化・標準化するため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8067092" y="3608294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941152" y="3660901"/>
            <a:ext cx="1843054" cy="744354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en-US" altLang="ja-JP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（どのように）</a:t>
            </a:r>
          </a:p>
          <a:p>
            <a:pPr algn="ctr" defTabSz="288000">
              <a:lnSpc>
                <a:spcPct val="110000"/>
              </a:lnSpc>
            </a:pPr>
            <a:r>
              <a:rPr lang="en-US" altLang="ja-JP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データマートはどのように使う？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8358767" y="4521697"/>
            <a:ext cx="2908307" cy="6441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・調査の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INPUT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として利用する</a:t>
            </a:r>
          </a:p>
        </p:txBody>
      </p:sp>
    </p:spTree>
    <p:extLst>
      <p:ext uri="{BB962C8B-B14F-4D97-AF65-F5344CB8AC3E}">
        <p14:creationId xmlns:p14="http://schemas.microsoft.com/office/powerpoint/2010/main" val="28600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データマートの特徴（</a:t>
            </a:r>
            <a:r>
              <a:rPr lang="ja-JP" altLang="en-US" dirty="0"/>
              <a:t>４つ</a:t>
            </a:r>
            <a:r>
              <a:rPr kumimoji="1" lang="ja-JP" altLang="en-US" dirty="0"/>
              <a:t>の統一）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データマートは、各担当者が定義を悩まず、標準化されて仕様で、かつ効率的に調査が行えることを目指している</a:t>
            </a:r>
            <a:endParaRPr kumimoji="1" lang="ja-JP" altLang="en-US" dirty="0"/>
          </a:p>
        </p:txBody>
      </p:sp>
      <p:cxnSp>
        <p:nvCxnSpPr>
          <p:cNvPr id="56" name="直線コネクタ 55"/>
          <p:cNvCxnSpPr/>
          <p:nvPr/>
        </p:nvCxnSpPr>
        <p:spPr>
          <a:xfrm flipV="1">
            <a:off x="1315601" y="1833955"/>
            <a:ext cx="2763340" cy="8965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1315601" y="1361441"/>
            <a:ext cx="2763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Feature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315602" y="2019050"/>
            <a:ext cx="2763340" cy="9265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r>
              <a:rPr lang="ja-JP" altLang="en-US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：使用する施設の統一</a:t>
            </a:r>
            <a:endParaRPr kumimoji="1" lang="ja-JP" altLang="en-US" sz="16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315602" y="3121708"/>
            <a:ext cx="2763340" cy="9265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r>
              <a:rPr lang="ja-JP" altLang="en-US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：使用する期間の統一</a:t>
            </a:r>
            <a:endParaRPr kumimoji="1" lang="ja-JP" altLang="en-US" sz="16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315602" y="4224366"/>
            <a:ext cx="2763340" cy="9265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#3</a:t>
            </a:r>
            <a:r>
              <a:rPr lang="ja-JP" altLang="en-US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：使用する</a:t>
            </a:r>
            <a:r>
              <a:rPr lang="en-US" altLang="ja-JP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の統一</a:t>
            </a:r>
            <a:endParaRPr kumimoji="1" lang="ja-JP" altLang="en-US" sz="16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315602" y="5327024"/>
            <a:ext cx="2763340" cy="9265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#4</a:t>
            </a:r>
            <a:r>
              <a:rPr lang="ja-JP" altLang="en-US" sz="16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：項目命名規則の統一</a:t>
            </a:r>
            <a:endParaRPr kumimoji="1" lang="ja-JP" altLang="en-US" sz="16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72" name="直線コネクタ 71"/>
          <p:cNvCxnSpPr/>
          <p:nvPr/>
        </p:nvCxnSpPr>
        <p:spPr>
          <a:xfrm flipV="1">
            <a:off x="4408424" y="1828669"/>
            <a:ext cx="6573340" cy="14252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408424" y="1361441"/>
            <a:ext cx="6573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Detail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408425" y="2019050"/>
            <a:ext cx="6573340" cy="9265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施設は、基準を満たした施設のみを抽出（詳細は後述）</a:t>
            </a:r>
            <a:endParaRPr kumimoji="1" lang="ja-JP" altLang="en-US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408425" y="3121708"/>
            <a:ext cx="6573340" cy="9265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施設は、基準を満たした期間のみを抽出（詳細は後述）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4408425" y="4224366"/>
            <a:ext cx="6573340" cy="9265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</a:t>
            </a:r>
            <a:r>
              <a:rPr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ID, </a:t>
            </a:r>
            <a:r>
              <a:rPr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患者</a:t>
            </a:r>
            <a:r>
              <a:rPr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</a:t>
            </a:r>
            <a:r>
              <a:rPr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をすべて、</a:t>
            </a:r>
            <a:r>
              <a:rPr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facility_id, himoduke_id</a:t>
            </a:r>
            <a:r>
              <a:rPr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に統一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4408424" y="5327024"/>
            <a:ext cx="6573340" cy="9265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同一意味項目間での命名規則を統一</a:t>
            </a:r>
            <a:endParaRPr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23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データマートが出来るまで（概要）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データマートは、</a:t>
            </a:r>
            <a:r>
              <a:rPr kumimoji="1" lang="en-US" altLang="ja-JP" dirty="0"/>
              <a:t>DWH</a:t>
            </a:r>
            <a:r>
              <a:rPr lang="ja-JP" altLang="en-US" dirty="0"/>
              <a:t>に前処理を行いフィージビリティ調査に適切な形に変換している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06002" y="2112931"/>
            <a:ext cx="2763340" cy="360945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258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252770" y="2588501"/>
            <a:ext cx="1083509" cy="790938"/>
            <a:chOff x="-777240" y="1417321"/>
            <a:chExt cx="338132" cy="311797"/>
          </a:xfrm>
        </p:grpSpPr>
        <p:sp>
          <p:nvSpPr>
            <p:cNvPr id="7" name="円柱 6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円柱 7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円柱 8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レセプト</a:t>
              </a:r>
              <a:endPara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結合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1269565" y="4128288"/>
            <a:ext cx="1083509" cy="790938"/>
            <a:chOff x="-777240" y="1417321"/>
            <a:chExt cx="338132" cy="311797"/>
          </a:xfrm>
        </p:grpSpPr>
        <p:sp>
          <p:nvSpPr>
            <p:cNvPr id="11" name="円柱 10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円柱 11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円柱 12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MML</a:t>
              </a:r>
            </a:p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結合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874303" y="2243827"/>
            <a:ext cx="1083509" cy="790938"/>
            <a:chOff x="-777240" y="1417321"/>
            <a:chExt cx="338132" cy="311797"/>
          </a:xfrm>
        </p:grpSpPr>
        <p:sp>
          <p:nvSpPr>
            <p:cNvPr id="15" name="円柱 14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DPC</a:t>
              </a:r>
            </a:p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結</a:t>
              </a:r>
              <a:r>
                <a:rPr kumimoji="1"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合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832202" y="3208493"/>
            <a:ext cx="1083509" cy="790938"/>
            <a:chOff x="-777240" y="1417321"/>
            <a:chExt cx="338132" cy="311797"/>
          </a:xfrm>
        </p:grpSpPr>
        <p:sp>
          <p:nvSpPr>
            <p:cNvPr id="19" name="円柱 18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円柱 19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円柱 20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次マスタ</a:t>
              </a: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2287104" y="3517768"/>
            <a:ext cx="1006171" cy="804914"/>
            <a:chOff x="-777240" y="1417321"/>
            <a:chExt cx="338132" cy="311797"/>
          </a:xfrm>
        </p:grpSpPr>
        <p:sp>
          <p:nvSpPr>
            <p:cNvPr id="23" name="円柱 22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次マスタ</a:t>
              </a:r>
              <a:b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取込用</a:t>
              </a: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825973" y="4894729"/>
            <a:ext cx="1083509" cy="790938"/>
            <a:chOff x="-777240" y="1417321"/>
            <a:chExt cx="338132" cy="311797"/>
          </a:xfrm>
        </p:grpSpPr>
        <p:sp>
          <p:nvSpPr>
            <p:cNvPr id="27" name="円柱 26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円柱 27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9" name="円柱 28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MML</a:t>
              </a: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取込</a:t>
              </a: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V="1">
            <a:off x="706001" y="1846729"/>
            <a:ext cx="2763340" cy="8965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706001" y="1455107"/>
            <a:ext cx="2763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DWH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714330" y="2120017"/>
            <a:ext cx="2763340" cy="360945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258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V="1">
            <a:off x="4714329" y="1846729"/>
            <a:ext cx="2763340" cy="8965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4714329" y="1455107"/>
            <a:ext cx="2763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Pre Process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9" name="二等辺三角形 58"/>
          <p:cNvSpPr/>
          <p:nvPr/>
        </p:nvSpPr>
        <p:spPr>
          <a:xfrm rot="5400000">
            <a:off x="3174499" y="3540579"/>
            <a:ext cx="1835282" cy="276308"/>
          </a:xfrm>
          <a:prstGeom prst="triangl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722658" y="2120017"/>
            <a:ext cx="2763340" cy="360945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258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 flipV="1">
            <a:off x="8722657" y="1846729"/>
            <a:ext cx="2763340" cy="8965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8722658" y="1446619"/>
            <a:ext cx="2763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 Mart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3" name="二等辺三角形 62"/>
          <p:cNvSpPr/>
          <p:nvPr/>
        </p:nvSpPr>
        <p:spPr>
          <a:xfrm rot="5400000">
            <a:off x="7182219" y="3540579"/>
            <a:ext cx="1835282" cy="276308"/>
          </a:xfrm>
          <a:prstGeom prst="triangl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 descr="詳細オプションの無料のアイコン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85" y="2993043"/>
            <a:ext cx="1459830" cy="12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矢印結合無料アイコン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446" y="3656421"/>
            <a:ext cx="1458797" cy="14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正方形/長方形 65"/>
          <p:cNvSpPr/>
          <p:nvPr/>
        </p:nvSpPr>
        <p:spPr>
          <a:xfrm>
            <a:off x="4770238" y="2201386"/>
            <a:ext cx="181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Transform</a:t>
            </a:r>
            <a:r>
              <a:rPr lang="ja-JP" altLang="en-US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（変換）</a:t>
            </a:r>
            <a:endParaRPr lang="en-US" altLang="ja-JP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840377" y="4999280"/>
            <a:ext cx="2681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Merge/Aggregation</a:t>
            </a:r>
          </a:p>
          <a:p>
            <a:pPr lvl="0" algn="ctr" defTabSz="925880">
              <a:defRPr/>
            </a:pPr>
            <a:r>
              <a:rPr lang="ja-JP" altLang="en-US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（結合・集約）</a:t>
            </a:r>
            <a:endParaRPr lang="en-US" altLang="ja-JP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75" name="グループ化 74"/>
          <p:cNvGrpSpPr/>
          <p:nvPr/>
        </p:nvGrpSpPr>
        <p:grpSpPr>
          <a:xfrm>
            <a:off x="9244503" y="2760092"/>
            <a:ext cx="1660127" cy="1988592"/>
            <a:chOff x="-777240" y="1417321"/>
            <a:chExt cx="338132" cy="311797"/>
          </a:xfrm>
        </p:grpSpPr>
        <p:sp>
          <p:nvSpPr>
            <p:cNvPr id="76" name="円柱 75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7" name="円柱 76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8" name="円柱 77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kern="0" noProof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データマート</a:t>
              </a:r>
              <a:endParaRPr kumimoji="1" lang="ja-JP" alt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192532" y="4748684"/>
            <a:ext cx="1083509" cy="790938"/>
            <a:chOff x="-777240" y="1417321"/>
            <a:chExt cx="338132" cy="311797"/>
          </a:xfrm>
        </p:grpSpPr>
        <p:sp>
          <p:nvSpPr>
            <p:cNvPr id="48" name="円柱 47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円柱 48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円柱 49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・・・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57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データマートが出来るまで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データマートは</a:t>
            </a:r>
            <a:r>
              <a:rPr lang="en-US" altLang="ja-JP" dirty="0"/>
              <a:t>DWH</a:t>
            </a:r>
            <a:r>
              <a:rPr lang="ja-JP" altLang="en-US" dirty="0"/>
              <a:t>→</a:t>
            </a:r>
            <a:r>
              <a:rPr lang="en-US" altLang="ja-JP" dirty="0"/>
              <a:t>WORK</a:t>
            </a:r>
            <a:r>
              <a:rPr lang="ja-JP" altLang="en-US" dirty="0"/>
              <a:t>→</a:t>
            </a:r>
            <a:r>
              <a:rPr lang="en-US" altLang="ja-JP" dirty="0"/>
              <a:t>MART</a:t>
            </a:r>
            <a:r>
              <a:rPr lang="ja-JP" altLang="en-US" dirty="0"/>
              <a:t>と段階的に抽出を行っている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5672" y="2665019"/>
            <a:ext cx="1440000" cy="360945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258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73973" y="3614655"/>
            <a:ext cx="1083509" cy="790936"/>
            <a:chOff x="-777240" y="1417321"/>
            <a:chExt cx="338132" cy="311796"/>
          </a:xfrm>
        </p:grpSpPr>
        <p:sp>
          <p:nvSpPr>
            <p:cNvPr id="7" name="円柱 6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円柱 7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円柱 8"/>
            <p:cNvSpPr/>
            <p:nvPr/>
          </p:nvSpPr>
          <p:spPr>
            <a:xfrm>
              <a:off x="-698188" y="148527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レセプト</a:t>
              </a:r>
              <a:endPara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結合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73973" y="4429222"/>
            <a:ext cx="1083509" cy="790938"/>
            <a:chOff x="-777240" y="1417321"/>
            <a:chExt cx="338132" cy="311797"/>
          </a:xfrm>
        </p:grpSpPr>
        <p:sp>
          <p:nvSpPr>
            <p:cNvPr id="11" name="円柱 10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円柱 11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円柱 12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MML</a:t>
              </a:r>
            </a:p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結合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73973" y="2795915"/>
            <a:ext cx="1083509" cy="790938"/>
            <a:chOff x="-777240" y="1417321"/>
            <a:chExt cx="338132" cy="311797"/>
          </a:xfrm>
        </p:grpSpPr>
        <p:sp>
          <p:nvSpPr>
            <p:cNvPr id="15" name="円柱 14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DPC</a:t>
              </a:r>
            </a:p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結</a:t>
              </a:r>
              <a:r>
                <a:rPr kumimoji="1"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合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>
            <a:off x="205672" y="2375644"/>
            <a:ext cx="1440000" cy="10713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5672" y="1954734"/>
            <a:ext cx="14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DWH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373972" y="5258427"/>
            <a:ext cx="1083509" cy="790938"/>
            <a:chOff x="-777240" y="1417321"/>
            <a:chExt cx="338132" cy="311797"/>
          </a:xfrm>
        </p:grpSpPr>
        <p:sp>
          <p:nvSpPr>
            <p:cNvPr id="48" name="円柱 47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円柱 48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円柱 49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・・・</a:t>
              </a:r>
            </a:p>
          </p:txBody>
        </p:sp>
      </p:grpSp>
      <p:sp>
        <p:nvSpPr>
          <p:cNvPr id="87" name="正方形/長方形 86"/>
          <p:cNvSpPr/>
          <p:nvPr/>
        </p:nvSpPr>
        <p:spPr>
          <a:xfrm>
            <a:off x="2255808" y="2672105"/>
            <a:ext cx="2520000" cy="360945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258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8" name="直線コネクタ 87"/>
          <p:cNvCxnSpPr/>
          <p:nvPr/>
        </p:nvCxnSpPr>
        <p:spPr>
          <a:xfrm flipV="1">
            <a:off x="2255807" y="2367156"/>
            <a:ext cx="2520000" cy="8965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2255807" y="1975534"/>
            <a:ext cx="25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Pre Process#1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90" name="Picture 2" descr="詳細オプションの無料のアイコン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77" y="3382106"/>
            <a:ext cx="1459830" cy="12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矢印結合無料アイコン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28" y="3997267"/>
            <a:ext cx="1458797" cy="14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正方形/長方形 91"/>
          <p:cNvSpPr/>
          <p:nvPr/>
        </p:nvSpPr>
        <p:spPr>
          <a:xfrm>
            <a:off x="2311716" y="2753474"/>
            <a:ext cx="24640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25880">
              <a:defRPr/>
            </a:pPr>
            <a:r>
              <a:rPr lang="en-US" altLang="ja-JP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Transform</a:t>
            </a:r>
            <a:r>
              <a:rPr lang="ja-JP" altLang="en-US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（変換）</a:t>
            </a:r>
            <a:endParaRPr lang="en-US" altLang="ja-JP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lvl="0" indent="-285750" defTabSz="925880">
              <a:buFont typeface="Arial" panose="020B0604020202020204" pitchFamily="34" charset="0"/>
              <a:buChar char="•"/>
              <a:defRPr/>
            </a:pPr>
            <a:r>
              <a:rPr lang="ja-JP" altLang="en-US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不要なカラムの除去</a:t>
            </a:r>
            <a:r>
              <a:rPr lang="en-US" altLang="ja-JP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etc.</a:t>
            </a:r>
          </a:p>
          <a:p>
            <a:pPr lvl="0" defTabSz="925880">
              <a:defRPr/>
            </a:pPr>
            <a:endParaRPr lang="en-US" altLang="ja-JP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2294564" y="5312427"/>
            <a:ext cx="26817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25880">
              <a:defRPr/>
            </a:pPr>
            <a:r>
              <a:rPr lang="en-US" altLang="ja-JP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Merge/Aggregation</a:t>
            </a:r>
            <a:r>
              <a:rPr lang="ja-JP" altLang="en-US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（結合・集約）</a:t>
            </a:r>
            <a:endParaRPr lang="en-US" altLang="ja-JP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lvl="0" indent="-285750" defTabSz="925880">
              <a:buFont typeface="Arial" panose="020B0604020202020204" pitchFamily="34" charset="0"/>
              <a:buChar char="•"/>
              <a:defRPr/>
            </a:pPr>
            <a:r>
              <a:rPr lang="ja-JP" altLang="en-US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分割されているテーブルの結合</a:t>
            </a:r>
            <a:endParaRPr lang="en-US" altLang="ja-JP" sz="1400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4" name="二等辺三角形 93"/>
          <p:cNvSpPr/>
          <p:nvPr/>
        </p:nvSpPr>
        <p:spPr>
          <a:xfrm rot="5400000">
            <a:off x="1052403" y="4092667"/>
            <a:ext cx="1835282" cy="276308"/>
          </a:xfrm>
          <a:prstGeom prst="triangl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385942" y="2665019"/>
            <a:ext cx="1440000" cy="360945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258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96" name="グループ化 95"/>
          <p:cNvGrpSpPr/>
          <p:nvPr/>
        </p:nvGrpSpPr>
        <p:grpSpPr>
          <a:xfrm>
            <a:off x="5554243" y="3614655"/>
            <a:ext cx="1083509" cy="790936"/>
            <a:chOff x="-777240" y="1417321"/>
            <a:chExt cx="338132" cy="311796"/>
          </a:xfrm>
        </p:grpSpPr>
        <p:sp>
          <p:nvSpPr>
            <p:cNvPr id="97" name="円柱 96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8" name="円柱 97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9" name="円柱 98"/>
            <p:cNvSpPr/>
            <p:nvPr/>
          </p:nvSpPr>
          <p:spPr>
            <a:xfrm>
              <a:off x="-698188" y="148527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WORK_</a:t>
              </a:r>
              <a:b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疾患情報</a:t>
              </a:r>
              <a:r>
                <a:rPr kumimoji="1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_</a:t>
              </a: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レセプト</a:t>
              </a:r>
            </a:p>
          </p:txBody>
        </p:sp>
      </p:grpSp>
      <p:grpSp>
        <p:nvGrpSpPr>
          <p:cNvPr id="100" name="グループ化 99"/>
          <p:cNvGrpSpPr/>
          <p:nvPr/>
        </p:nvGrpSpPr>
        <p:grpSpPr>
          <a:xfrm>
            <a:off x="5554243" y="4429222"/>
            <a:ext cx="1083509" cy="790938"/>
            <a:chOff x="-777240" y="1417321"/>
            <a:chExt cx="338132" cy="311797"/>
          </a:xfrm>
        </p:grpSpPr>
        <p:sp>
          <p:nvSpPr>
            <p:cNvPr id="101" name="円柱 100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2" name="円柱 101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3" name="円柱 102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WORK_</a:t>
              </a:r>
              <a:b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疾患情報</a:t>
              </a: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_MML</a:t>
              </a:r>
              <a:endPara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5554243" y="2795915"/>
            <a:ext cx="1083509" cy="790938"/>
            <a:chOff x="-777240" y="1417321"/>
            <a:chExt cx="338132" cy="311797"/>
          </a:xfrm>
        </p:grpSpPr>
        <p:sp>
          <p:nvSpPr>
            <p:cNvPr id="105" name="円柱 104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6" name="円柱 105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7" name="円柱 106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WORK_</a:t>
              </a:r>
              <a:b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疾患情報</a:t>
              </a: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_DPC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108" name="直線コネクタ 107"/>
          <p:cNvCxnSpPr/>
          <p:nvPr/>
        </p:nvCxnSpPr>
        <p:spPr>
          <a:xfrm>
            <a:off x="5385942" y="2375644"/>
            <a:ext cx="1440000" cy="10713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5385942" y="1954734"/>
            <a:ext cx="14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Work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10" name="グループ化 109"/>
          <p:cNvGrpSpPr/>
          <p:nvPr/>
        </p:nvGrpSpPr>
        <p:grpSpPr>
          <a:xfrm>
            <a:off x="5554242" y="5258427"/>
            <a:ext cx="1083509" cy="790938"/>
            <a:chOff x="-777240" y="1417321"/>
            <a:chExt cx="338132" cy="311797"/>
          </a:xfrm>
        </p:grpSpPr>
        <p:sp>
          <p:nvSpPr>
            <p:cNvPr id="111" name="円柱 110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2" name="円柱 111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3" name="円柱 112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・・・</a:t>
              </a:r>
            </a:p>
          </p:txBody>
        </p:sp>
      </p:grpSp>
      <p:sp>
        <p:nvSpPr>
          <p:cNvPr id="114" name="二等辺三角形 113"/>
          <p:cNvSpPr/>
          <p:nvPr/>
        </p:nvSpPr>
        <p:spPr>
          <a:xfrm rot="5400000">
            <a:off x="4182668" y="4092667"/>
            <a:ext cx="1835282" cy="276308"/>
          </a:xfrm>
          <a:prstGeom prst="triangl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7436078" y="2672105"/>
            <a:ext cx="2520000" cy="360945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258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16" name="直線コネクタ 115"/>
          <p:cNvCxnSpPr/>
          <p:nvPr/>
        </p:nvCxnSpPr>
        <p:spPr>
          <a:xfrm flipV="1">
            <a:off x="7436077" y="2367156"/>
            <a:ext cx="2520000" cy="8965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/>
          <p:cNvSpPr/>
          <p:nvPr/>
        </p:nvSpPr>
        <p:spPr>
          <a:xfrm>
            <a:off x="7436077" y="1975534"/>
            <a:ext cx="25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Pre Process#2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8" name="Picture 2" descr="詳細オプションの無料のアイコン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161" y="4342948"/>
            <a:ext cx="1459830" cy="12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正方形/長方形 119"/>
          <p:cNvSpPr/>
          <p:nvPr/>
        </p:nvSpPr>
        <p:spPr>
          <a:xfrm>
            <a:off x="7491986" y="2753474"/>
            <a:ext cx="24640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25880">
              <a:defRPr/>
            </a:pPr>
            <a:r>
              <a:rPr lang="en-US" altLang="ja-JP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Transform</a:t>
            </a:r>
            <a:r>
              <a:rPr lang="ja-JP" altLang="en-US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（変換）</a:t>
            </a:r>
            <a:endParaRPr lang="en-US" altLang="ja-JP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lvl="0" indent="-285750" defTabSz="925880">
              <a:buFont typeface="Arial" panose="020B0604020202020204" pitchFamily="34" charset="0"/>
              <a:buChar char="•"/>
              <a:defRPr/>
            </a:pPr>
            <a:r>
              <a:rPr lang="ja-JP" altLang="en-US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施設の絞り込み</a:t>
            </a:r>
            <a:endParaRPr lang="en-US" altLang="ja-JP" sz="1400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lvl="0" indent="-285750" defTabSz="925880">
              <a:buFont typeface="Arial" panose="020B0604020202020204" pitchFamily="34" charset="0"/>
              <a:buChar char="•"/>
              <a:defRPr/>
            </a:pPr>
            <a:r>
              <a:rPr lang="ja-JP" altLang="en-US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期間の絞り込み</a:t>
            </a:r>
            <a:endParaRPr lang="en-US" altLang="ja-JP" sz="1400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lvl="0" indent="-285750" defTabSz="925880">
              <a:buFont typeface="Arial" panose="020B0604020202020204" pitchFamily="34" charset="0"/>
              <a:buChar char="•"/>
              <a:defRPr/>
            </a:pPr>
            <a:r>
              <a:rPr lang="ja-JP" altLang="en-US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</a:t>
            </a:r>
            <a:r>
              <a:rPr lang="en-US" altLang="ja-JP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ID,</a:t>
            </a:r>
            <a:r>
              <a:rPr lang="ja-JP" altLang="en-US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患者</a:t>
            </a:r>
            <a:r>
              <a:rPr lang="en-US" altLang="ja-JP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</a:t>
            </a:r>
            <a:r>
              <a:rPr lang="ja-JP" altLang="en-US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の変換</a:t>
            </a:r>
            <a:endParaRPr lang="en-US" altLang="ja-JP" sz="1400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lvl="0" indent="-285750" defTabSz="925880">
              <a:buFont typeface="Arial" panose="020B0604020202020204" pitchFamily="34" charset="0"/>
              <a:buChar char="•"/>
              <a:defRPr/>
            </a:pPr>
            <a:r>
              <a:rPr lang="ja-JP" altLang="en-US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疑い疾患の除外 </a:t>
            </a:r>
            <a:r>
              <a:rPr lang="en-US" altLang="ja-JP" sz="14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etc.</a:t>
            </a:r>
          </a:p>
          <a:p>
            <a:pPr lvl="0" defTabSz="925880">
              <a:defRPr/>
            </a:pPr>
            <a:endParaRPr lang="en-US" altLang="ja-JP" kern="0" dirty="0">
              <a:solidFill>
                <a:schemeClr val="accent2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2" name="二等辺三角形 121"/>
          <p:cNvSpPr/>
          <p:nvPr/>
        </p:nvSpPr>
        <p:spPr>
          <a:xfrm rot="5400000">
            <a:off x="6232673" y="4092667"/>
            <a:ext cx="1835282" cy="276308"/>
          </a:xfrm>
          <a:prstGeom prst="triangl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566212" y="2665019"/>
            <a:ext cx="1440000" cy="360945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258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24" name="グループ化 123"/>
          <p:cNvGrpSpPr/>
          <p:nvPr/>
        </p:nvGrpSpPr>
        <p:grpSpPr>
          <a:xfrm>
            <a:off x="10734513" y="3614655"/>
            <a:ext cx="1083509" cy="790936"/>
            <a:chOff x="-777240" y="1417321"/>
            <a:chExt cx="338132" cy="311796"/>
          </a:xfrm>
        </p:grpSpPr>
        <p:sp>
          <p:nvSpPr>
            <p:cNvPr id="125" name="円柱 124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6" name="円柱 125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7" name="円柱 126"/>
            <p:cNvSpPr/>
            <p:nvPr/>
          </p:nvSpPr>
          <p:spPr>
            <a:xfrm>
              <a:off x="-698188" y="148527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25880">
                <a:defRPr/>
              </a:pP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MART_</a:t>
              </a:r>
              <a:b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疾患情報</a:t>
              </a: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_</a:t>
              </a:r>
              <a:r>
                <a:rPr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レセプト</a:t>
              </a: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10734513" y="4429222"/>
            <a:ext cx="1083509" cy="790938"/>
            <a:chOff x="-777240" y="1417321"/>
            <a:chExt cx="338132" cy="311797"/>
          </a:xfrm>
        </p:grpSpPr>
        <p:sp>
          <p:nvSpPr>
            <p:cNvPr id="129" name="円柱 128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0" name="円柱 129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1" name="円柱 130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25880">
                <a:defRPr/>
              </a:pP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MART_</a:t>
              </a:r>
              <a:b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疾患情報</a:t>
              </a: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_MML</a:t>
              </a:r>
              <a:endParaRPr lang="ja-JP" altLang="en-US" sz="12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10734513" y="2795915"/>
            <a:ext cx="1083509" cy="790938"/>
            <a:chOff x="-777240" y="1417321"/>
            <a:chExt cx="338132" cy="311797"/>
          </a:xfrm>
        </p:grpSpPr>
        <p:sp>
          <p:nvSpPr>
            <p:cNvPr id="133" name="円柱 132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4" name="円柱 133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5" name="円柱 134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25880">
                <a:defRPr/>
              </a:pP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MART_</a:t>
              </a:r>
              <a:b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疾患情報</a:t>
              </a:r>
              <a:r>
                <a:rPr lang="en-US" altLang="ja-JP" sz="1200" kern="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_DPC</a:t>
              </a:r>
              <a:endParaRPr lang="ja-JP" altLang="en-US" sz="1200" kern="0" dirty="0">
                <a:solidFill>
                  <a:schemeClr val="accent2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136" name="直線コネクタ 135"/>
          <p:cNvCxnSpPr/>
          <p:nvPr/>
        </p:nvCxnSpPr>
        <p:spPr>
          <a:xfrm>
            <a:off x="10566212" y="2375644"/>
            <a:ext cx="1440000" cy="10713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>
          <a:xfrm>
            <a:off x="10566212" y="1954734"/>
            <a:ext cx="14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Mart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38" name="グループ化 137"/>
          <p:cNvGrpSpPr/>
          <p:nvPr/>
        </p:nvGrpSpPr>
        <p:grpSpPr>
          <a:xfrm>
            <a:off x="10734512" y="5258427"/>
            <a:ext cx="1083509" cy="790938"/>
            <a:chOff x="-777240" y="1417321"/>
            <a:chExt cx="338132" cy="311797"/>
          </a:xfrm>
        </p:grpSpPr>
        <p:sp>
          <p:nvSpPr>
            <p:cNvPr id="139" name="円柱 138"/>
            <p:cNvSpPr/>
            <p:nvPr/>
          </p:nvSpPr>
          <p:spPr>
            <a:xfrm>
              <a:off x="-777240" y="1417321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0" name="円柱 139"/>
            <p:cNvSpPr/>
            <p:nvPr/>
          </p:nvSpPr>
          <p:spPr>
            <a:xfrm>
              <a:off x="-737714" y="1455957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1" name="円柱 140"/>
            <p:cNvSpPr/>
            <p:nvPr/>
          </p:nvSpPr>
          <p:spPr>
            <a:xfrm>
              <a:off x="-698188" y="1485278"/>
              <a:ext cx="259080" cy="243840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rgbClr val="40404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5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・・・</a:t>
              </a:r>
            </a:p>
          </p:txBody>
        </p:sp>
      </p:grpSp>
      <p:sp>
        <p:nvSpPr>
          <p:cNvPr id="142" name="二等辺三角形 141"/>
          <p:cNvSpPr/>
          <p:nvPr/>
        </p:nvSpPr>
        <p:spPr>
          <a:xfrm rot="5400000">
            <a:off x="9362938" y="4092667"/>
            <a:ext cx="1835282" cy="276308"/>
          </a:xfrm>
          <a:prstGeom prst="triangl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43" name="直線コネクタ 142"/>
          <p:cNvCxnSpPr/>
          <p:nvPr/>
        </p:nvCxnSpPr>
        <p:spPr>
          <a:xfrm>
            <a:off x="205672" y="1802318"/>
            <a:ext cx="4570136" cy="16421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/>
          <p:cNvSpPr/>
          <p:nvPr/>
        </p:nvSpPr>
        <p:spPr>
          <a:xfrm>
            <a:off x="205672" y="1381408"/>
            <a:ext cx="4570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DWH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46" name="直線コネクタ 145"/>
          <p:cNvCxnSpPr/>
          <p:nvPr/>
        </p:nvCxnSpPr>
        <p:spPr>
          <a:xfrm>
            <a:off x="5385941" y="1802318"/>
            <a:ext cx="6620271" cy="24632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正方形/長方形 146"/>
          <p:cNvSpPr/>
          <p:nvPr/>
        </p:nvSpPr>
        <p:spPr>
          <a:xfrm>
            <a:off x="5385942" y="1381408"/>
            <a:ext cx="6620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880">
              <a:defRPr/>
            </a:pPr>
            <a:r>
              <a:rPr lang="en-US" altLang="ja-JP" sz="2000" kern="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 Mart</a:t>
            </a:r>
            <a:endParaRPr lang="ja-JP" altLang="en-US" sz="2000" kern="0" dirty="0">
              <a:solidFill>
                <a:srgbClr val="40404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65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どんな情報を使えるのか？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データマートはフィージビリティ調査に必要なすべての情報を保持している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633250" y="1437913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507310" y="1490520"/>
            <a:ext cx="1843054" cy="46991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疾患情報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24923" y="2128843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DPC/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/MML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924922" y="2653538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診断名、コード、診断日、疑い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確定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4350170" y="1437913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224230" y="1490520"/>
            <a:ext cx="1843054" cy="46991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処方情報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641843" y="2128843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DPC/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</a:t>
            </a:r>
          </a:p>
        </p:txBody>
      </p:sp>
      <p:sp>
        <p:nvSpPr>
          <p:cNvPr id="91" name="正方形/長方形 90"/>
          <p:cNvSpPr/>
          <p:nvPr/>
        </p:nvSpPr>
        <p:spPr>
          <a:xfrm>
            <a:off x="4641842" y="2653538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薬剤名、コード、処方日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8067090" y="1437913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941150" y="1490520"/>
            <a:ext cx="1843054" cy="46991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診療行為情報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8358763" y="2128843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DPC/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8358762" y="2653538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診療行為名、コード、実施日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633250" y="3608294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507310" y="3660901"/>
            <a:ext cx="1843054" cy="46991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臨床検査情報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924923" y="4299224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MML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924922" y="4823919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・検査名、検体名、コード、検査結果、検査日</a:t>
            </a:r>
          </a:p>
        </p:txBody>
      </p:sp>
      <p:sp>
        <p:nvSpPr>
          <p:cNvPr id="116" name="正方形/長方形 115"/>
          <p:cNvSpPr/>
          <p:nvPr/>
        </p:nvSpPr>
        <p:spPr>
          <a:xfrm>
            <a:off x="4350170" y="3608294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5224230" y="3660901"/>
            <a:ext cx="1843054" cy="46991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テキスト情報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4641843" y="4299224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DPC/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</a:t>
            </a:r>
          </a:p>
        </p:txBody>
      </p:sp>
      <p:sp>
        <p:nvSpPr>
          <p:cNvPr id="119" name="正方形/長方形 118"/>
          <p:cNvSpPr/>
          <p:nvPr/>
        </p:nvSpPr>
        <p:spPr>
          <a:xfrm>
            <a:off x="4641842" y="4823919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・テキスト、記載確定日</a:t>
            </a:r>
          </a:p>
        </p:txBody>
      </p:sp>
      <p:sp>
        <p:nvSpPr>
          <p:cNvPr id="120" name="正方形/長方形 119"/>
          <p:cNvSpPr/>
          <p:nvPr/>
        </p:nvSpPr>
        <p:spPr>
          <a:xfrm>
            <a:off x="8067090" y="3608294"/>
            <a:ext cx="3491659" cy="1779494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8941150" y="3660901"/>
            <a:ext cx="1843054" cy="46991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 defTabSz="288000">
              <a:lnSpc>
                <a:spcPct val="11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観察期間情報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8358763" y="4299224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DPC/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/MML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8358762" y="4823919"/>
            <a:ext cx="2908307" cy="35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・データソース名、テーブル名、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記載確定日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56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対象施設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データマートは、各担当者間での対象施設の差異を無くすことを目的とし、以下の基準を満たす施設を対象に抽出を行っている。（以降、フィージビリティ対象施設）</a:t>
            </a:r>
          </a:p>
        </p:txBody>
      </p:sp>
      <p:sp>
        <p:nvSpPr>
          <p:cNvPr id="28" name="テキスト ボックス 24"/>
          <p:cNvSpPr txBox="1"/>
          <p:nvPr/>
        </p:nvSpPr>
        <p:spPr>
          <a:xfrm>
            <a:off x="614920" y="2007115"/>
            <a:ext cx="5733559" cy="4333273"/>
          </a:xfrm>
          <a:prstGeom prst="rect">
            <a:avLst/>
          </a:prstGeom>
          <a:noFill/>
          <a:ln w="19050">
            <a:solidFill>
              <a:srgbClr val="999999"/>
            </a:solidFill>
          </a:ln>
        </p:spPr>
        <p:txBody>
          <a:bodyPr wrap="square" lIns="36000" rIns="36000" rtlCol="0" anchor="ctr" anchorCtr="0">
            <a:noAutofit/>
          </a:bodyPr>
          <a:lstStyle>
            <a:defPPr>
              <a:defRPr lang="ja-JP"/>
            </a:defPPr>
            <a:lvl1pPr marL="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29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588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882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75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469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776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57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351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C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千年の強み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である以下モジュール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ファイルをすべて保有する施設を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抽出対象とする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一部期間であっても全て保有する期間があれば対象 </a:t>
            </a:r>
          </a:p>
          <a:p>
            <a:endParaRPr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  <a:r>
              <a:rPr lang="en-US" altLang="ja-JP" sz="1400" dirty="0">
                <a:solidFill>
                  <a:schemeClr val="tx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MML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対象モジュール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・患者情報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・診断履歴情報　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・経過記録情報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sz="1400" dirty="0">
                <a:solidFill>
                  <a:srgbClr val="C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←テキスト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・検歴情報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	</a:t>
            </a:r>
            <a:r>
              <a:rPr lang="ja-JP" altLang="en-US" sz="1400" dirty="0">
                <a:solidFill>
                  <a:srgbClr val="C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←検査値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・処方箋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・注射記録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臨床サマリは保有しない施設が多いため、本条件からは除外</a:t>
            </a:r>
          </a:p>
          <a:p>
            <a:endParaRPr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  <a:r>
              <a:rPr lang="en-US" altLang="ja-JP" sz="1400" dirty="0">
                <a:solidFill>
                  <a:schemeClr val="tx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対象ファイル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・様式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・入院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EF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・外来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EF</a:t>
            </a:r>
          </a:p>
          <a:p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  <a:r>
              <a:rPr lang="ja-JP" altLang="en-US" sz="1400" dirty="0">
                <a:solidFill>
                  <a:schemeClr val="tx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</a:t>
            </a:r>
            <a:r>
              <a:rPr lang="ja-JP" altLang="en-US" sz="1400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対象ファイル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・医科レセプト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4"/>
          <p:cNvSpPr txBox="1"/>
          <p:nvPr/>
        </p:nvSpPr>
        <p:spPr>
          <a:xfrm>
            <a:off x="6880493" y="2006390"/>
            <a:ext cx="4730321" cy="4334150"/>
          </a:xfrm>
          <a:prstGeom prst="rect">
            <a:avLst/>
          </a:prstGeom>
          <a:noFill/>
          <a:ln w="19050">
            <a:solidFill>
              <a:srgbClr val="999999"/>
            </a:solidFill>
          </a:ln>
        </p:spPr>
        <p:txBody>
          <a:bodyPr wrap="square" lIns="36000" rIns="36000" rtlCol="0" anchor="ctr" anchorCtr="0">
            <a:noAutofit/>
          </a:bodyPr>
          <a:lstStyle>
            <a:defPPr>
              <a:defRPr lang="ja-JP"/>
            </a:defPPr>
            <a:lvl1pPr marL="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29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588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882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75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469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776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57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351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202205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時点で左記条件を満たす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15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施設を抽出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医療法人鉄蕉会　亀田総合病院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医療法人鉄蕉会　亀田森の里病院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福井大学医学部附属病院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strike="dblStrike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静岡県立総合病院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静岡県立こども病院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日本赤十字社 愛知医療センター名古屋第一病院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長浜赤十字病院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京都大学医学部附属病院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大阪赤十字病院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学校法人近畿大学　近畿大学病院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神戸市立西神戸医療センター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神戸市立医療センター西市民病院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地方独立行政法人　佐賀県医療センター好生館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独立行政法人　労働者健康安全機構　熊本労災病院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宮崎大学医学部附属病院</a:t>
            </a:r>
            <a:b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経過記録のデータに不備がある北見赤十字は除外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6880491" y="1868015"/>
            <a:ext cx="4730321" cy="420"/>
          </a:xfrm>
          <a:prstGeom prst="line">
            <a:avLst/>
          </a:prstGeom>
          <a:ln w="19050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880493" y="1408531"/>
            <a:ext cx="4730321" cy="4555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ja-JP"/>
            </a:defPPr>
            <a:lvl1pPr marL="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29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588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882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75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469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776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57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351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ja-JP" altLang="en-US" sz="1800" dirty="0">
                <a:solidFill>
                  <a:srgbClr val="40404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対象施設</a:t>
            </a:r>
          </a:p>
        </p:txBody>
      </p:sp>
      <p:cxnSp>
        <p:nvCxnSpPr>
          <p:cNvPr id="32" name="直線コネクタ 31"/>
          <p:cNvCxnSpPr/>
          <p:nvPr/>
        </p:nvCxnSpPr>
        <p:spPr>
          <a:xfrm>
            <a:off x="611440" y="1866332"/>
            <a:ext cx="5741364" cy="0"/>
          </a:xfrm>
          <a:prstGeom prst="line">
            <a:avLst/>
          </a:prstGeom>
          <a:ln w="19050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19244" y="1404869"/>
            <a:ext cx="5733560" cy="4555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ja-JP"/>
            </a:defPPr>
            <a:lvl1pPr marL="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29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588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882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75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469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776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57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351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25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施設選定条件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18211" y="153957"/>
            <a:ext cx="7539317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追記</a:t>
            </a:r>
            <a:r>
              <a:rPr lang="en-US" altLang="ja-JP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未通知インシデントのため、静岡県立総合のみ除外</a:t>
            </a:r>
          </a:p>
        </p:txBody>
      </p:sp>
    </p:spTree>
    <p:extLst>
      <p:ext uri="{BB962C8B-B14F-4D97-AF65-F5344CB8AC3E}">
        <p14:creationId xmlns:p14="http://schemas.microsoft.com/office/powerpoint/2010/main" val="293229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対象期間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データマートは、各担当者間での対象</a:t>
            </a:r>
            <a:r>
              <a:rPr lang="ja-JP" altLang="en-US" dirty="0"/>
              <a:t>期間</a:t>
            </a:r>
            <a:r>
              <a:rPr kumimoji="1" lang="ja-JP" altLang="en-US" dirty="0"/>
              <a:t>の差異を無くすことを目的とし、以下の基準を満たす期間を対象に抽出を行っている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0800" y="4169414"/>
            <a:ext cx="647100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9" idx="7"/>
          </p:cNvCxnSpPr>
          <p:nvPr/>
        </p:nvCxnSpPr>
        <p:spPr>
          <a:xfrm flipV="1">
            <a:off x="6861378" y="4830873"/>
            <a:ext cx="4180431" cy="962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22" idx="3"/>
          </p:cNvCxnSpPr>
          <p:nvPr/>
        </p:nvCxnSpPr>
        <p:spPr>
          <a:xfrm>
            <a:off x="3174519" y="5433258"/>
            <a:ext cx="6038490" cy="21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30523" y="4519616"/>
            <a:ext cx="1116000" cy="1621207"/>
          </a:xfrm>
          <a:prstGeom prst="rect">
            <a:avLst/>
          </a:prstGeom>
          <a:solidFill>
            <a:srgbClr val="0070C0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</a:t>
            </a:r>
            <a:endParaRPr kumimoji="1" lang="en-US" altLang="ja-JP" sz="12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取込期間</a:t>
            </a:r>
            <a:endParaRPr kumimoji="1" lang="en-US" altLang="ja-JP" sz="12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lang="ja-JP" altLang="en-US" sz="12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製造全体定例で共有されている期間</a:t>
            </a:r>
            <a:endParaRPr kumimoji="1" lang="ja-JP" altLang="en-US" sz="12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94330" y="4519617"/>
            <a:ext cx="1152000" cy="792000"/>
          </a:xfrm>
          <a:prstGeom prst="rect">
            <a:avLst/>
          </a:prstGeom>
          <a:solidFill>
            <a:srgbClr val="00B0F0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sz="1200" dirty="0">
                <a:solidFill>
                  <a:sysClr val="windowText" lastClr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Ｍ</a:t>
            </a:r>
            <a:r>
              <a:rPr lang="en-US" altLang="ja-JP" sz="1200" dirty="0">
                <a:solidFill>
                  <a:sysClr val="windowText" lastClr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ML</a:t>
            </a:r>
          </a:p>
          <a:p>
            <a:r>
              <a:rPr lang="ja-JP" altLang="en-US" sz="1200" dirty="0">
                <a:solidFill>
                  <a:sysClr val="windowText" lastClr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取込期間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06424" y="5348823"/>
            <a:ext cx="1152000" cy="792000"/>
          </a:xfrm>
          <a:prstGeom prst="rect">
            <a:avLst/>
          </a:prstGeom>
          <a:solidFill>
            <a:srgbClr val="00B0F0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>
                <a:solidFill>
                  <a:sysClr val="windowText" lastClr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DPC/</a:t>
            </a:r>
            <a:r>
              <a:rPr lang="ja-JP" altLang="en-US" sz="1200" dirty="0">
                <a:solidFill>
                  <a:sysClr val="windowText" lastClr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</a:t>
            </a:r>
          </a:p>
          <a:p>
            <a:r>
              <a:rPr lang="ja-JP" altLang="en-US" sz="1200" dirty="0">
                <a:solidFill>
                  <a:sysClr val="windowText" lastClr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取込期間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30523" y="3708853"/>
            <a:ext cx="2311400" cy="773557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本ツールの</a:t>
            </a:r>
            <a:endParaRPr lang="en-US" altLang="ja-JP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抽出対象期間</a:t>
            </a:r>
            <a:endParaRPr kumimoji="1" lang="en-US" altLang="ja-JP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契約上のデータ受領期間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左右矢印 18"/>
          <p:cNvSpPr/>
          <p:nvPr/>
        </p:nvSpPr>
        <p:spPr>
          <a:xfrm>
            <a:off x="4570799" y="4624349"/>
            <a:ext cx="2290579" cy="432296"/>
          </a:xfrm>
          <a:prstGeom prst="leftRightArrow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MML</a:t>
            </a:r>
            <a:r>
              <a:rPr kumimoji="1"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</a:t>
            </a:r>
            <a:endParaRPr kumimoji="1"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未受領・未取込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55218" y="3647653"/>
            <a:ext cx="2478446" cy="3683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契約上の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データ受領開始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 defTabSz="288000"/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過去分データの最も古い年月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245092" y="3647653"/>
            <a:ext cx="1538921" cy="3683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最新の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 defTabSz="288000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データ取込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9213009" y="5219250"/>
            <a:ext cx="1828800" cy="432296"/>
          </a:xfrm>
          <a:prstGeom prst="leftRightArrow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DPC/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未受領・未取込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左右矢印 22"/>
          <p:cNvSpPr/>
          <p:nvPr/>
        </p:nvSpPr>
        <p:spPr>
          <a:xfrm>
            <a:off x="3174519" y="5608531"/>
            <a:ext cx="1396281" cy="432296"/>
          </a:xfrm>
          <a:prstGeom prst="leftRightArrow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DPC/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レセプト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契約前の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データ取込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30756" y="3476982"/>
            <a:ext cx="10798298" cy="0"/>
          </a:xfrm>
          <a:prstGeom prst="line">
            <a:avLst/>
          </a:prstGeom>
          <a:ln w="19050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34235" y="3015519"/>
            <a:ext cx="10783620" cy="4555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ja-JP"/>
            </a:defPPr>
            <a:lvl1pPr marL="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29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588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882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75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469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77640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57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3519" algn="l" defTabSz="925880" rtl="0" eaLnBrk="1" latinLnBrk="0" hangingPunct="1">
              <a:defRPr kumimoji="1" sz="1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契約上のデータ受領期間と実際の取込期間の差異 イメージ</a:t>
            </a:r>
          </a:p>
        </p:txBody>
      </p:sp>
      <p:cxnSp>
        <p:nvCxnSpPr>
          <p:cNvPr id="26" name="直線コネクタ 25"/>
          <p:cNvCxnSpPr/>
          <p:nvPr/>
        </p:nvCxnSpPr>
        <p:spPr>
          <a:xfrm>
            <a:off x="4570799" y="4177764"/>
            <a:ext cx="0" cy="125763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407987" y="1467054"/>
            <a:ext cx="11376026" cy="131112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案件実施時点で取り込まれている可能性を考慮し、本ツールの抽出対象期間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契約上のデータ受領期間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には、データ未受領・未取込の期間を含んでいる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案件実行時は、改めて抽出対象期間を設定する必要があること、ご承知おきいただきたい。なお、契約開始前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(=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使ってはならない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データは除外している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496083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データ様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_Presentation_Template_169_JP.potx" id="{0948E1E4-78F6-460D-8515-42C51F13922E}" vid="{6C5310EC-2C8B-4F18-AA0F-ABCF126EF5BC}"/>
    </a:ext>
  </a:extLst>
</a:theme>
</file>

<file path=ppt/theme/theme2.xml><?xml version="1.0" encoding="utf-8"?>
<a:theme xmlns:a="http://schemas.openxmlformats.org/drawingml/2006/main" name="目次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データ様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0" rIns="3600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_Presentation_Template_169_JP.potx" id="{0948E1E4-78F6-460D-8515-42C51F13922E}" vid="{46329FB4-8F6E-43A1-9B24-0CAF473948CE}"/>
    </a:ext>
  </a:extLst>
</a:theme>
</file>

<file path=ppt/theme/theme3.xml><?xml version="1.0" encoding="utf-8"?>
<a:theme xmlns:a="http://schemas.openxmlformats.org/drawingml/2006/main" name="中扉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データ様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_Presentation_Template_169_JP.potx" id="{0948E1E4-78F6-460D-8515-42C51F13922E}" vid="{2BC23F26-DA96-4435-B3C0-99563E28864F}"/>
    </a:ext>
  </a:extLst>
</a:theme>
</file>

<file path=ppt/theme/theme4.xml><?xml version="1.0" encoding="utf-8"?>
<a:theme xmlns:a="http://schemas.openxmlformats.org/drawingml/2006/main" name="コンテンツ_Light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データ様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 anchor="ctr">
        <a:noAutofit/>
      </a:bodyPr>
      <a:lstStyle>
        <a:defPPr algn="ctr" defTabSz="288000">
          <a:defRPr dirty="0" smtClean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_Presentation_Template_169_JP.potx" id="{0948E1E4-78F6-460D-8515-42C51F13922E}" vid="{DF4825C2-08B0-4C12-BBC4-F88610615670}"/>
    </a:ext>
  </a:extLst>
</a:theme>
</file>

<file path=ppt/theme/theme5.xml><?xml version="1.0" encoding="utf-8"?>
<a:theme xmlns:a="http://schemas.openxmlformats.org/drawingml/2006/main" name="コンテンツ_Dark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データ様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_Presentation_Template_169_JP.potx" id="{0948E1E4-78F6-460D-8515-42C51F13922E}" vid="{22DFAF88-B2C9-4D19-B581-14DDA1508B77}"/>
    </a:ext>
  </a:extLst>
</a:theme>
</file>

<file path=ppt/theme/theme6.xml><?xml version="1.0" encoding="utf-8"?>
<a:theme xmlns:a="http://schemas.openxmlformats.org/drawingml/2006/main" name="裏表紙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データ様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_Presentation_Template_169_JP.potx" id="{0948E1E4-78F6-460D-8515-42C51F13922E}" vid="{9A280BCA-85B1-462C-94A8-4086C8F5B11C}"/>
    </a:ext>
  </a:extLst>
</a:theme>
</file>

<file path=ppt/theme/theme7.xml><?xml version="1.0" encoding="utf-8"?>
<a:theme xmlns:a="http://schemas.openxmlformats.org/drawingml/2006/main" name="ホワイト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DATA_font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ホワイト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DATA_font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C9B68E0B98AD94A9F7A4D18485BFFD5" ma:contentTypeVersion="2" ma:contentTypeDescription="新しいドキュメントを作成します。" ma:contentTypeScope="" ma:versionID="1eaba4b4af11da0d550a00c50b82efe5">
  <xsd:schema xmlns:xsd="http://www.w3.org/2001/XMLSchema" xmlns:xs="http://www.w3.org/2001/XMLSchema" xmlns:p="http://schemas.microsoft.com/office/2006/metadata/properties" xmlns:ns2="fbdc279e-7de1-46dd-8548-4d3d1fd5c3f0" targetNamespace="http://schemas.microsoft.com/office/2006/metadata/properties" ma:root="true" ma:fieldsID="eb41ec0503c06a22f3d159fdb6e1c401" ns2:_="">
    <xsd:import namespace="fbdc279e-7de1-46dd-8548-4d3d1fd5c3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c279e-7de1-46dd-8548-4d3d1fd5c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1FC002-7CF0-4917-B574-C915E5A6B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dc279e-7de1-46dd-8548-4d3d1fd5c3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79F360-A5DE-460C-B198-18F6332D509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bdc279e-7de1-46dd-8548-4d3d1fd5c3f0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3C6937-F80C-46AF-B7C4-6223404B31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</Template>
  <TotalTime>0</TotalTime>
  <Words>3006</Words>
  <Application>Microsoft Office PowerPoint</Application>
  <PresentationFormat>ワイド画面</PresentationFormat>
  <Paragraphs>560</Paragraphs>
  <Slides>27</Slides>
  <Notes>25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BIZ UDPゴシック</vt:lpstr>
      <vt:lpstr>Meiryo UI</vt:lpstr>
      <vt:lpstr>Arial</vt:lpstr>
      <vt:lpstr>Wingdings</vt:lpstr>
      <vt:lpstr>表紙</vt:lpstr>
      <vt:lpstr>目次</vt:lpstr>
      <vt:lpstr>中扉</vt:lpstr>
      <vt:lpstr>コンテンツ_Light</vt:lpstr>
      <vt:lpstr>コンテンツ_Dark</vt:lpstr>
      <vt:lpstr>裏表紙</vt:lpstr>
      <vt:lpstr>PowerPoint プレゼンテーション</vt:lpstr>
      <vt:lpstr>フィージビリティ調査データマートについて</vt:lpstr>
      <vt:lpstr>データマートとは何か？</vt:lpstr>
      <vt:lpstr>データマートの特徴（４つの統一）</vt:lpstr>
      <vt:lpstr>データマートが出来るまで（概要）</vt:lpstr>
      <vt:lpstr>データマートが出来るまで</vt:lpstr>
      <vt:lpstr>どんな情報を使えるのか？</vt:lpstr>
      <vt:lpstr>対象施設</vt:lpstr>
      <vt:lpstr>対象期間</vt:lpstr>
      <vt:lpstr>施設別対象期間</vt:lpstr>
      <vt:lpstr>メモ</vt:lpstr>
      <vt:lpstr>他のツールとの位置付け</vt:lpstr>
      <vt:lpstr>他のツールとの位置付け</vt:lpstr>
      <vt:lpstr>Mart_疾患情報_DPC</vt:lpstr>
      <vt:lpstr>Mart_疾患情報_レセプト</vt:lpstr>
      <vt:lpstr>Mart_疾患情報_MML</vt:lpstr>
      <vt:lpstr>Mart_処方情報_DPC</vt:lpstr>
      <vt:lpstr>Mart_処方情報_レセプト</vt:lpstr>
      <vt:lpstr>Mart_診療行為情報_DPC</vt:lpstr>
      <vt:lpstr>Mart_診療行為情報_レセプト</vt:lpstr>
      <vt:lpstr>Mart_臨床検査情報</vt:lpstr>
      <vt:lpstr>Mart_臨床検査情報</vt:lpstr>
      <vt:lpstr>Mart_テキスト情報</vt:lpstr>
      <vt:lpstr>Mart_テキスト情報</vt:lpstr>
      <vt:lpstr>Mart_観察期間情報</vt:lpstr>
      <vt:lpstr>QA</vt:lpstr>
      <vt:lpstr>補足資料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211</cp:revision>
  <dcterms:created xsi:type="dcterms:W3CDTF">2022-04-18T08:32:41Z</dcterms:created>
  <dcterms:modified xsi:type="dcterms:W3CDTF">2023-12-11T03:59:36Z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0x010100EC9B68E0B98AD94A9F7A4D18485BFFD5</vt:lpwstr>
  </property>
</Properties>
</file>