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7" r:id="rId4"/>
    <p:sldId id="262" r:id="rId5"/>
    <p:sldId id="258" r:id="rId6"/>
    <p:sldId id="261" r:id="rId7"/>
    <p:sldId id="263" r:id="rId8"/>
    <p:sldId id="260" r:id="rId9"/>
    <p:sldId id="264" r:id="rId10"/>
    <p:sldId id="298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6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76" r:id="rId38"/>
    <p:sldId id="277" r:id="rId39"/>
    <p:sldId id="278" r:id="rId40"/>
    <p:sldId id="279" r:id="rId41"/>
  </p:sldIdLst>
  <p:sldSz cx="9906000" cy="6858000" type="A4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02359D-CDBC-4334-8BCE-C5C92530987E}">
          <p14:sldIdLst>
            <p14:sldId id="256"/>
            <p14:sldId id="257"/>
            <p14:sldId id="297"/>
            <p14:sldId id="262"/>
            <p14:sldId id="258"/>
            <p14:sldId id="261"/>
            <p14:sldId id="263"/>
            <p14:sldId id="260"/>
            <p14:sldId id="264"/>
            <p14:sldId id="298"/>
            <p14:sldId id="265"/>
            <p14:sldId id="266"/>
            <p14:sldId id="267"/>
            <p14:sldId id="268"/>
            <p14:sldId id="269"/>
          </p14:sldIdLst>
        </p14:section>
        <p14:section name="Untitled Section" id="{FBBAF642-9363-462E-BF7B-6C7DFE120910}">
          <p14:sldIdLst>
            <p14:sldId id="270"/>
            <p14:sldId id="271"/>
            <p14:sldId id="272"/>
            <p14:sldId id="273"/>
            <p14:sldId id="280"/>
            <p14:sldId id="281"/>
            <p14:sldId id="282"/>
            <p14:sldId id="283"/>
            <p14:sldId id="284"/>
            <p14:sldId id="285"/>
            <p14:sldId id="287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/>
    <p:restoredTop sz="93692"/>
  </p:normalViewPr>
  <p:slideViewPr>
    <p:cSldViewPr>
      <p:cViewPr varScale="1">
        <p:scale>
          <a:sx n="62" d="100"/>
          <a:sy n="62" d="100"/>
        </p:scale>
        <p:origin x="2312" y="1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06C-1965-41DB-8FDD-ABECF02F5119}" type="datetimeFigureOut">
              <a:rPr lang="id-ID" smtClean="0"/>
              <a:t>01/10/18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C7D8-7766-40EC-92CC-6A7C30B8F3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94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06C-1965-41DB-8FDD-ABECF02F5119}" type="datetimeFigureOut">
              <a:rPr lang="id-ID" smtClean="0"/>
              <a:t>01/10/18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C7D8-7766-40EC-92CC-6A7C30B8F3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121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06C-1965-41DB-8FDD-ABECF02F5119}" type="datetimeFigureOut">
              <a:rPr lang="id-ID" smtClean="0"/>
              <a:t>01/10/18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C7D8-7766-40EC-92CC-6A7C30B8F3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716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06C-1965-41DB-8FDD-ABECF02F5119}" type="datetimeFigureOut">
              <a:rPr lang="id-ID" smtClean="0"/>
              <a:t>01/10/18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C7D8-7766-40EC-92CC-6A7C30B8F3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851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6"/>
            <a:ext cx="84201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06C-1965-41DB-8FDD-ABECF02F5119}" type="datetimeFigureOut">
              <a:rPr lang="id-ID" smtClean="0"/>
              <a:t>01/10/18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C7D8-7766-40EC-92CC-6A7C30B8F3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498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06C-1965-41DB-8FDD-ABECF02F5119}" type="datetimeFigureOut">
              <a:rPr lang="id-ID" smtClean="0"/>
              <a:t>01/10/18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C7D8-7766-40EC-92CC-6A7C30B8F3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513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5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5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6" y="1535113"/>
            <a:ext cx="43785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6" y="2174875"/>
            <a:ext cx="43785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06C-1965-41DB-8FDD-ABECF02F5119}" type="datetimeFigureOut">
              <a:rPr lang="id-ID" smtClean="0"/>
              <a:t>01/10/18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C7D8-7766-40EC-92CC-6A7C30B8F3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198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06C-1965-41DB-8FDD-ABECF02F5119}" type="datetimeFigureOut">
              <a:rPr lang="id-ID" smtClean="0"/>
              <a:t>01/10/18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C7D8-7766-40EC-92CC-6A7C30B8F3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197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06C-1965-41DB-8FDD-ABECF02F5119}" type="datetimeFigureOut">
              <a:rPr lang="id-ID" smtClean="0"/>
              <a:t>01/10/18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C7D8-7766-40EC-92CC-6A7C30B8F3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01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5" y="273051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5" y="273054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5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06C-1965-41DB-8FDD-ABECF02F5119}" type="datetimeFigureOut">
              <a:rPr lang="id-ID" smtClean="0"/>
              <a:t>01/10/18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C7D8-7766-40EC-92CC-6A7C30B8F3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764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2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40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06C-1965-41DB-8FDD-ABECF02F5119}" type="datetimeFigureOut">
              <a:rPr lang="id-ID" smtClean="0"/>
              <a:t>01/10/18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C7D8-7766-40EC-92CC-6A7C30B8F3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076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3106C-1965-41DB-8FDD-ABECF02F5119}" type="datetimeFigureOut">
              <a:rPr lang="id-ID" smtClean="0"/>
              <a:t>01/10/18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CC7D8-7766-40EC-92CC-6A7C30B8F3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235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Javascript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208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</a:t>
            </a: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9138220" cy="4525963"/>
          </a:xfrm>
        </p:spPr>
        <p:txBody>
          <a:bodyPr>
            <a:normAutofit/>
          </a:bodyPr>
          <a:lstStyle/>
          <a:p>
            <a:r>
              <a:rPr lang="en-US" sz="2700" dirty="0"/>
              <a:t>JavaScript </a:t>
            </a:r>
            <a:r>
              <a:rPr lang="en-US" sz="2700" dirty="0" err="1"/>
              <a:t>dapat</a:t>
            </a:r>
            <a:r>
              <a:rPr lang="en-US" sz="2700" dirty="0"/>
              <a:t> </a:t>
            </a:r>
            <a:r>
              <a:rPr lang="en-US" sz="2700" dirty="0" err="1" smtClean="0"/>
              <a:t>menampilkan</a:t>
            </a:r>
            <a:r>
              <a:rPr lang="en-US" sz="2700" dirty="0" smtClean="0"/>
              <a:t> </a:t>
            </a:r>
            <a:r>
              <a:rPr lang="en-US" sz="2700" dirty="0"/>
              <a:t>data </a:t>
            </a:r>
            <a:r>
              <a:rPr lang="en-US" sz="2700" dirty="0" err="1"/>
              <a:t>dalam</a:t>
            </a:r>
            <a:r>
              <a:rPr lang="en-US" sz="2700" dirty="0"/>
              <a:t> </a:t>
            </a:r>
            <a:r>
              <a:rPr lang="en-US" sz="2700" dirty="0" err="1"/>
              <a:t>berbagai</a:t>
            </a:r>
            <a:r>
              <a:rPr lang="en-US" sz="2700" dirty="0"/>
              <a:t> </a:t>
            </a:r>
            <a:r>
              <a:rPr lang="en-US" sz="2700" dirty="0" err="1"/>
              <a:t>cara</a:t>
            </a:r>
            <a:r>
              <a:rPr lang="en-US" sz="2700" dirty="0"/>
              <a:t>: </a:t>
            </a:r>
            <a:br>
              <a:rPr lang="en-US" sz="2700" dirty="0"/>
            </a:br>
            <a:r>
              <a:rPr lang="id-ID" sz="2700" dirty="0"/>
              <a:t>Menulis ke elemen HTML, menggunakan </a:t>
            </a:r>
            <a:r>
              <a:rPr lang="id-ID" sz="2700" i="1" dirty="0" err="1"/>
              <a:t>innerHTML</a:t>
            </a:r>
            <a:r>
              <a:rPr lang="id-ID" sz="2700" dirty="0"/>
              <a:t>. </a:t>
            </a:r>
            <a:endParaRPr lang="id-ID" sz="2700" dirty="0" smtClean="0"/>
          </a:p>
          <a:p>
            <a:r>
              <a:rPr lang="id-ID" sz="2700" dirty="0" smtClean="0"/>
              <a:t>Menulis </a:t>
            </a:r>
            <a:r>
              <a:rPr lang="id-ID" sz="2700" dirty="0"/>
              <a:t>ke dalam </a:t>
            </a:r>
            <a:r>
              <a:rPr lang="id-ID" sz="2700" dirty="0" err="1"/>
              <a:t>output</a:t>
            </a:r>
            <a:r>
              <a:rPr lang="id-ID" sz="2700" dirty="0"/>
              <a:t> HTML menggunakan </a:t>
            </a:r>
            <a:r>
              <a:rPr lang="id-ID" sz="2700" i="1" dirty="0" err="1"/>
              <a:t>document.write</a:t>
            </a:r>
            <a:r>
              <a:rPr lang="id-ID" sz="2700" i="1" dirty="0"/>
              <a:t> (). </a:t>
            </a:r>
            <a:endParaRPr lang="id-ID" sz="2700" i="1" dirty="0" smtClean="0"/>
          </a:p>
          <a:p>
            <a:r>
              <a:rPr lang="id-ID" sz="2700" dirty="0" smtClean="0"/>
              <a:t>Menulis </a:t>
            </a:r>
            <a:r>
              <a:rPr lang="id-ID" sz="2700" dirty="0"/>
              <a:t>ke dalam </a:t>
            </a:r>
            <a:r>
              <a:rPr lang="id-ID" sz="2700" dirty="0" err="1" smtClean="0"/>
              <a:t>alert</a:t>
            </a:r>
            <a:r>
              <a:rPr lang="id-ID" sz="2700" dirty="0" smtClean="0"/>
              <a:t> </a:t>
            </a:r>
            <a:r>
              <a:rPr lang="id-ID" sz="2700" dirty="0" err="1" smtClean="0"/>
              <a:t>box</a:t>
            </a:r>
            <a:r>
              <a:rPr lang="id-ID" sz="2700" dirty="0" smtClean="0"/>
              <a:t> , </a:t>
            </a:r>
            <a:r>
              <a:rPr lang="id-ID" sz="2700" dirty="0"/>
              <a:t>menggunakan </a:t>
            </a:r>
            <a:r>
              <a:rPr lang="id-ID" sz="2700" i="1" dirty="0" err="1"/>
              <a:t>window.alert</a:t>
            </a:r>
            <a:r>
              <a:rPr lang="id-ID" sz="2700" i="1" dirty="0"/>
              <a:t> (). </a:t>
            </a:r>
            <a:endParaRPr lang="id-ID" sz="2700" i="1" dirty="0" smtClean="0"/>
          </a:p>
          <a:p>
            <a:r>
              <a:rPr lang="id-ID" sz="2700" dirty="0" smtClean="0"/>
              <a:t>Menulis </a:t>
            </a:r>
            <a:r>
              <a:rPr lang="id-ID" sz="2700" dirty="0"/>
              <a:t>ke konsol browser, menggunakan </a:t>
            </a:r>
            <a:r>
              <a:rPr lang="id-ID" sz="2700" i="1" dirty="0" err="1"/>
              <a:t>console.log</a:t>
            </a:r>
            <a:r>
              <a:rPr lang="id-ID" sz="2700" i="1" dirty="0"/>
              <a:t> </a:t>
            </a:r>
            <a:r>
              <a:rPr lang="id-ID" sz="2700" i="1" dirty="0" smtClean="0"/>
              <a:t>().</a:t>
            </a:r>
          </a:p>
          <a:p>
            <a:endParaRPr lang="id-ID" sz="2700" i="1" dirty="0"/>
          </a:p>
          <a:p>
            <a:r>
              <a:rPr lang="id-ID" sz="2700" dirty="0" smtClean="0"/>
              <a:t>Perhatikan beberapa Contoh di </a:t>
            </a:r>
            <a:r>
              <a:rPr lang="id-ID" sz="2700" dirty="0" err="1" smtClean="0"/>
              <a:t>http</a:t>
            </a:r>
            <a:r>
              <a:rPr lang="id-ID" sz="2700" dirty="0" smtClean="0"/>
              <a:t>://w3schools.com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96479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Pemakaian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&lt;TITLE&gt;Pemasukan Data&lt;/TITLE&gt;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&lt;SCRIPT LANGUAGE = "JavaScript"&gt;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&lt;!--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var nama = prompt("Siapa nama Anda?","Masukkan nama anda");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document.write("Hai, " + nama);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//--&gt;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550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Pembuatan fungsi dan cara pemanggilannya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&lt;TITLE&gt;Contoh Program Javascript&lt;/TITLE&gt;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&lt;SCRIPT language="Javascript"&gt;</a:t>
            </a:r>
          </a:p>
          <a:p>
            <a:pPr marL="0" indent="0"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pesan(){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alert ("memanggil javascript lewat body onload")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id-ID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&lt;BODY onload=pesan()&gt;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7974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78098"/>
          </a:xfrm>
        </p:spPr>
        <p:txBody>
          <a:bodyPr>
            <a:normAutofit/>
          </a:bodyPr>
          <a:lstStyle/>
          <a:p>
            <a:r>
              <a:rPr lang="id-ID" dirty="0" smtClean="0"/>
              <a:t>Dasar Pemrograman Java Script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04" y="1340768"/>
            <a:ext cx="8915400" cy="48574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12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</a:pPr>
            <a:r>
              <a:rPr lang="id-ID" sz="1200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</a:pPr>
            <a:r>
              <a:rPr lang="id-ID" sz="1200" dirty="0">
                <a:latin typeface="Courier New" pitchFamily="49" charset="0"/>
                <a:cs typeface="Courier New" pitchFamily="49" charset="0"/>
              </a:rPr>
              <a:t>&lt;TITLE&gt;Contoh Program Javascript&lt;/TITLE&gt;</a:t>
            </a:r>
          </a:p>
          <a:p>
            <a:pPr marL="0" indent="0">
              <a:buNone/>
            </a:pPr>
            <a:r>
              <a:rPr lang="id-ID" sz="1200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</a:pPr>
            <a:r>
              <a:rPr lang="id-ID" sz="1200" dirty="0">
                <a:latin typeface="Courier New" pitchFamily="49" charset="0"/>
                <a:cs typeface="Courier New" pitchFamily="49" charset="0"/>
              </a:rPr>
              <a:t>&lt;SCRIPT language="Javascript"&gt;</a:t>
            </a:r>
          </a:p>
          <a:p>
            <a:pPr marL="0" indent="0">
              <a:buNone/>
            </a:pPr>
            <a:r>
              <a:rPr lang="id-ID" sz="1200" dirty="0">
                <a:latin typeface="Courier New" pitchFamily="49" charset="0"/>
                <a:cs typeface="Courier New" pitchFamily="49" charset="0"/>
              </a:rPr>
              <a:t>function test (val1,val2)</a:t>
            </a:r>
          </a:p>
          <a:p>
            <a:pPr marL="0" indent="0">
              <a:buNone/>
            </a:pPr>
            <a:r>
              <a:rPr lang="id-ID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nn-NO" sz="1200" dirty="0">
                <a:latin typeface="Courier New" pitchFamily="49" charset="0"/>
                <a:cs typeface="Courier New" pitchFamily="49" charset="0"/>
              </a:rPr>
              <a:t>document.write("&lt;br&gt;"+"Perkalian : val1*val2 "+"&lt;br&gt;")</a:t>
            </a:r>
          </a:p>
          <a:p>
            <a:pPr marL="0" indent="0">
              <a:buNone/>
            </a:pPr>
            <a:r>
              <a:rPr lang="id-ID" sz="1200" dirty="0">
                <a:latin typeface="Courier New" pitchFamily="49" charset="0"/>
                <a:cs typeface="Courier New" pitchFamily="49" charset="0"/>
              </a:rPr>
              <a:t>document.write(val1*val2)</a:t>
            </a:r>
          </a:p>
          <a:p>
            <a:pPr marL="0" indent="0">
              <a:buNone/>
            </a:pPr>
            <a:r>
              <a:rPr lang="id-ID" sz="1200" dirty="0">
                <a:latin typeface="Courier New" pitchFamily="49" charset="0"/>
                <a:cs typeface="Courier New" pitchFamily="49" charset="0"/>
              </a:rPr>
              <a:t>document.write("&lt;br&gt;"+"Pembagian : val1/val2 "+"&lt;br&gt;")</a:t>
            </a:r>
          </a:p>
          <a:p>
            <a:pPr marL="0" indent="0">
              <a:buNone/>
            </a:pPr>
            <a:r>
              <a:rPr lang="id-ID" sz="1200" dirty="0">
                <a:latin typeface="Courier New" pitchFamily="49" charset="0"/>
                <a:cs typeface="Courier New" pitchFamily="49" charset="0"/>
              </a:rPr>
              <a:t>document.write(val1/val2)</a:t>
            </a:r>
          </a:p>
          <a:p>
            <a:pPr marL="0" indent="0">
              <a:buNone/>
            </a:pPr>
            <a:r>
              <a:rPr lang="id-ID" sz="1200" dirty="0">
                <a:latin typeface="Courier New" pitchFamily="49" charset="0"/>
                <a:cs typeface="Courier New" pitchFamily="49" charset="0"/>
              </a:rPr>
              <a:t>document.write("&lt;br&gt;"+"Penjumlahan : val1+val2 "+"&lt;br&gt;")</a:t>
            </a:r>
          </a:p>
          <a:p>
            <a:pPr marL="0" indent="0">
              <a:buNone/>
            </a:pPr>
            <a:r>
              <a:rPr lang="id-ID" sz="1200" dirty="0">
                <a:latin typeface="Courier New" pitchFamily="49" charset="0"/>
                <a:cs typeface="Courier New" pitchFamily="49" charset="0"/>
              </a:rPr>
              <a:t>document.write(val1+val2)</a:t>
            </a:r>
          </a:p>
          <a:p>
            <a:pPr marL="0" indent="0">
              <a:buNone/>
            </a:pPr>
            <a:r>
              <a:rPr lang="id-ID" sz="1200" dirty="0">
                <a:latin typeface="Courier New" pitchFamily="49" charset="0"/>
                <a:cs typeface="Courier New" pitchFamily="49" charset="0"/>
              </a:rPr>
              <a:t>document.write("&lt;br&gt;"+"Pengurangan : val1-val2 "+"&lt;br&gt;")</a:t>
            </a:r>
          </a:p>
          <a:p>
            <a:pPr marL="0" indent="0">
              <a:buNone/>
            </a:pPr>
            <a:r>
              <a:rPr lang="id-ID" sz="1200" dirty="0">
                <a:latin typeface="Courier New" pitchFamily="49" charset="0"/>
                <a:cs typeface="Courier New" pitchFamily="49" charset="0"/>
              </a:rPr>
              <a:t>document.write(val1-val2)</a:t>
            </a:r>
          </a:p>
          <a:p>
            <a:pPr marL="0" indent="0">
              <a:buNone/>
            </a:pPr>
            <a:r>
              <a:rPr lang="nn-NO" sz="1200" dirty="0">
                <a:latin typeface="Courier New" pitchFamily="49" charset="0"/>
                <a:cs typeface="Courier New" pitchFamily="49" charset="0"/>
              </a:rPr>
              <a:t>document.write("&lt;br&gt;"+"Modulus : val1%val2 "+"&lt;br&gt;")</a:t>
            </a:r>
          </a:p>
          <a:p>
            <a:pPr marL="0" indent="0">
              <a:buNone/>
            </a:pPr>
            <a:r>
              <a:rPr lang="id-ID" sz="1200" dirty="0">
                <a:latin typeface="Courier New" pitchFamily="49" charset="0"/>
                <a:cs typeface="Courier New" pitchFamily="49" charset="0"/>
              </a:rPr>
              <a:t>document.write(val1%val2)</a:t>
            </a:r>
          </a:p>
          <a:p>
            <a:pPr marL="0" indent="0">
              <a:buNone/>
            </a:pPr>
            <a:r>
              <a:rPr lang="id-ID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id-ID" sz="1200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id-ID" sz="12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&lt;input type="button" name="button1" value="arithmetic"</a:t>
            </a:r>
          </a:p>
          <a:p>
            <a:pPr marL="0" indent="0">
              <a:buNone/>
            </a:pPr>
            <a:r>
              <a:rPr lang="id-ID" sz="1200" dirty="0">
                <a:latin typeface="Courier New" pitchFamily="49" charset="0"/>
                <a:cs typeface="Courier New" pitchFamily="49" charset="0"/>
              </a:rPr>
              <a:t>onclick=test(9,4)&gt;</a:t>
            </a:r>
          </a:p>
          <a:p>
            <a:pPr marL="0" indent="0">
              <a:buNone/>
            </a:pPr>
            <a:r>
              <a:rPr lang="id-ID" sz="12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r>
              <a:rPr lang="id-ID" sz="1200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186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6" y="54171"/>
            <a:ext cx="8915400" cy="71095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Operasi Relational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96" y="836712"/>
            <a:ext cx="89154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&lt;TITLE&gt;Contoh Program Javascript&lt;/TITLE&gt;</a:t>
            </a:r>
          </a:p>
          <a:p>
            <a:pPr marL="0" indent="0">
              <a:buNone/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&lt;SCRIPT language="Javascript"&gt;</a:t>
            </a:r>
          </a:p>
          <a:p>
            <a:pPr marL="0" indent="0">
              <a:buNone/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function test () {</a:t>
            </a:r>
          </a:p>
          <a:p>
            <a:pPr marL="0" indent="0">
              <a:buNone/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val1=window.prompt("Nilai I :")</a:t>
            </a:r>
          </a:p>
          <a:p>
            <a:pPr marL="0" indent="0">
              <a:buNone/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val2=window.prompt("Nilai II :")</a:t>
            </a:r>
          </a:p>
          <a:p>
            <a:pPr marL="0" indent="0">
              <a:buNone/>
            </a:pPr>
            <a:r>
              <a:rPr lang="nn-NO" sz="1500" dirty="0">
                <a:latin typeface="Courier New" pitchFamily="49" charset="0"/>
                <a:cs typeface="Courier New" pitchFamily="49" charset="0"/>
              </a:rPr>
              <a:t>document.write("&lt;br&gt;"+"val1==val2"+"&lt;br&gt;")</a:t>
            </a:r>
          </a:p>
          <a:p>
            <a:pPr marL="0" indent="0">
              <a:buNone/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document.write(val1==val2)</a:t>
            </a:r>
          </a:p>
          <a:p>
            <a:pPr marL="0" indent="0">
              <a:buNone/>
            </a:pPr>
            <a:r>
              <a:rPr lang="nn-NO" sz="1500" dirty="0">
                <a:latin typeface="Courier New" pitchFamily="49" charset="0"/>
                <a:cs typeface="Courier New" pitchFamily="49" charset="0"/>
              </a:rPr>
              <a:t>document.write("&lt;br&gt;"+"val1!=val2"+"&lt;br&gt;")</a:t>
            </a:r>
          </a:p>
          <a:p>
            <a:pPr marL="0" indent="0">
              <a:buNone/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document.write(val1!=val2)</a:t>
            </a:r>
          </a:p>
          <a:p>
            <a:pPr marL="0" indent="0">
              <a:buNone/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document.write("&lt;br&gt;"+"val1&amp;gtval2"+"&lt;br&gt;")</a:t>
            </a:r>
          </a:p>
          <a:p>
            <a:pPr marL="0" indent="0">
              <a:buNone/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document.write(val1&gt;val2)</a:t>
            </a:r>
          </a:p>
          <a:p>
            <a:pPr marL="0" indent="0">
              <a:buNone/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document.write("&lt;br&gt;"+"val1&amp;ltval2"+"&lt;br&gt;")</a:t>
            </a:r>
          </a:p>
          <a:p>
            <a:pPr marL="0" indent="0">
              <a:buNone/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document.write(val1&lt;val2) }</a:t>
            </a:r>
          </a:p>
          <a:p>
            <a:pPr marL="0" indent="0">
              <a:buNone/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&lt;input type="button" name="button1" value="relational"</a:t>
            </a:r>
          </a:p>
          <a:p>
            <a:pPr marL="0" indent="0">
              <a:buNone/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onclick=test()&gt;</a:t>
            </a:r>
          </a:p>
          <a:p>
            <a:pPr marL="0" indent="0">
              <a:buNone/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r>
              <a:rPr lang="id-ID" sz="1500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9712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6" y="383"/>
            <a:ext cx="8915400" cy="850106"/>
          </a:xfrm>
        </p:spPr>
        <p:txBody>
          <a:bodyPr/>
          <a:lstStyle/>
          <a:p>
            <a:r>
              <a:rPr lang="id-ID" dirty="0"/>
              <a:t>Seleksi kondisi (if..else)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7" y="980728"/>
            <a:ext cx="891540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&lt;TITLE&gt;Contoh if-else&lt;/TITLE&gt;</a:t>
            </a:r>
          </a:p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&lt;SCRIPT LANGUAGE = "JavaScript"&gt;</a:t>
            </a:r>
          </a:p>
          <a:p>
            <a:pPr marL="0" indent="0"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&lt;!--</a:t>
            </a:r>
            <a:endParaRPr lang="id-ID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var nilai = prompt("Nilai (0-100): ", 0);</a:t>
            </a:r>
          </a:p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var hasil = "";</a:t>
            </a:r>
          </a:p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if (nilai &gt;= 60)</a:t>
            </a:r>
          </a:p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hasil = "Lulus";</a:t>
            </a:r>
          </a:p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hasil = "Tidak Lulus";</a:t>
            </a:r>
          </a:p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document.write("Hasil: " + hasil);</a:t>
            </a:r>
          </a:p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//--&gt;</a:t>
            </a:r>
          </a:p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8388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"/>
            <a:ext cx="8915400" cy="69269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Switch Case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692698"/>
            <a:ext cx="8915400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d-ID" sz="1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818606"/>
              </p:ext>
            </p:extLst>
          </p:nvPr>
        </p:nvGraphicFramePr>
        <p:xfrm>
          <a:off x="488504" y="620688"/>
          <a:ext cx="8928992" cy="576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4496"/>
                <a:gridCol w="4464496"/>
              </a:tblGrid>
              <a:tr h="57606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&lt;HTML&gt;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&lt;HEAD&gt;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&lt;TITLE&gt;Contoh Program Javascript&lt;/TITLE&gt;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&lt;/HEAD&gt;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&lt;SCRIPT language="Javascript"&gt;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function test ()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val1=window.prompt("Input Nilai (1-5):")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switch (val1)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case "1" :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document.write("bilangan satu")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break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case "2" :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document.write("bilangan dua")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break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case "3" :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document.write("bilangan tiga")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break</a:t>
                      </a:r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case "4" :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document.write("bilangan empat")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break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case "5" :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document.write("bilangan lima")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break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default :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document.write("bilangan lainnya")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}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}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&lt;/SCRIPT&gt;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&lt;BODY&gt;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&lt;input type="button" name="button1" value="switch"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onclick=test()&gt;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&lt;/BODY&gt;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800" dirty="0" smtClean="0"/>
                        <a:t>&lt;/HTML&gt;</a:t>
                      </a:r>
                    </a:p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3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Pemakaian looping &lt; for 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&lt;TITLE&gt;Contoh Program Javascript&lt;/TITLE&gt;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&lt;SCRIPT language="Javascript"&gt;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&lt;!--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for (x=0;x&lt;=10;x++)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document.write(x+"&lt;br&gt;")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// --&gt;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53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Pemakaian looping &lt; do..while 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12777"/>
            <a:ext cx="8915400" cy="4713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17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</a:pPr>
            <a:r>
              <a:rPr lang="id-ID" sz="1700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</a:pPr>
            <a:r>
              <a:rPr lang="id-ID" sz="1700" dirty="0">
                <a:latin typeface="Courier New" pitchFamily="49" charset="0"/>
                <a:cs typeface="Courier New" pitchFamily="49" charset="0"/>
              </a:rPr>
              <a:t>&lt;TITLE&gt;Contoh Program Javascript&lt;/TITLE&gt;</a:t>
            </a:r>
          </a:p>
          <a:p>
            <a:pPr marL="0" indent="0">
              <a:buNone/>
            </a:pPr>
            <a:r>
              <a:rPr lang="id-ID" sz="1700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</a:pPr>
            <a:r>
              <a:rPr lang="id-ID" sz="17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id-ID" sz="1700" dirty="0">
                <a:latin typeface="Courier New" pitchFamily="49" charset="0"/>
                <a:cs typeface="Courier New" pitchFamily="49" charset="0"/>
              </a:rPr>
              <a:t>&lt;SCRIPT language="Javascript"&gt;</a:t>
            </a:r>
          </a:p>
          <a:p>
            <a:pPr marL="0" indent="0">
              <a:buNone/>
            </a:pPr>
            <a:r>
              <a:rPr lang="id-ID" sz="1700" dirty="0">
                <a:latin typeface="Courier New" pitchFamily="49" charset="0"/>
                <a:cs typeface="Courier New" pitchFamily="49" charset="0"/>
              </a:rPr>
              <a:t>&lt;!--</a:t>
            </a:r>
          </a:p>
          <a:p>
            <a:pPr marL="0" indent="0">
              <a:buNone/>
            </a:pPr>
            <a:r>
              <a:rPr lang="id-ID" sz="1700" dirty="0">
                <a:latin typeface="Courier New" pitchFamily="49" charset="0"/>
                <a:cs typeface="Courier New" pitchFamily="49" charset="0"/>
              </a:rPr>
              <a:t>var x=0</a:t>
            </a:r>
          </a:p>
          <a:p>
            <a:pPr marL="0" indent="0">
              <a:buNone/>
            </a:pPr>
            <a:r>
              <a:rPr lang="id-ID" sz="1700" dirty="0">
                <a:latin typeface="Courier New" pitchFamily="49" charset="0"/>
                <a:cs typeface="Courier New" pitchFamily="49" charset="0"/>
              </a:rPr>
              <a:t>do{</a:t>
            </a:r>
          </a:p>
          <a:p>
            <a:pPr marL="0" indent="0">
              <a:buNone/>
            </a:pPr>
            <a:r>
              <a:rPr lang="id-ID" sz="1700" dirty="0">
                <a:latin typeface="Courier New" pitchFamily="49" charset="0"/>
                <a:cs typeface="Courier New" pitchFamily="49" charset="0"/>
              </a:rPr>
              <a:t>document.write(x+"&lt;br&gt;")</a:t>
            </a:r>
          </a:p>
          <a:p>
            <a:pPr marL="0" indent="0">
              <a:buNone/>
            </a:pPr>
            <a:r>
              <a:rPr lang="id-ID" sz="1700" dirty="0">
                <a:latin typeface="Courier New" pitchFamily="49" charset="0"/>
                <a:cs typeface="Courier New" pitchFamily="49" charset="0"/>
              </a:rPr>
              <a:t>x++;</a:t>
            </a:r>
          </a:p>
          <a:p>
            <a:pPr marL="0" indent="0">
              <a:buNone/>
            </a:pPr>
            <a:r>
              <a:rPr lang="id-ID" sz="17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id-ID" sz="1700" dirty="0">
                <a:latin typeface="Courier New" pitchFamily="49" charset="0"/>
                <a:cs typeface="Courier New" pitchFamily="49" charset="0"/>
              </a:rPr>
              <a:t>while (x&lt;=10)</a:t>
            </a:r>
          </a:p>
          <a:p>
            <a:pPr marL="0" indent="0">
              <a:buNone/>
            </a:pPr>
            <a:r>
              <a:rPr lang="id-ID" sz="1700" dirty="0">
                <a:latin typeface="Courier New" pitchFamily="49" charset="0"/>
                <a:cs typeface="Courier New" pitchFamily="49" charset="0"/>
              </a:rPr>
              <a:t>// --&gt;</a:t>
            </a:r>
          </a:p>
          <a:p>
            <a:pPr marL="0" indent="0">
              <a:buNone/>
            </a:pPr>
            <a:r>
              <a:rPr lang="id-ID" sz="1700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id-ID" sz="17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r>
              <a:rPr lang="id-ID" sz="1700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915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Pemakaian looping &lt; while 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84785"/>
            <a:ext cx="8915400" cy="46413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&lt;TITLE&gt;Contoh Program Javascript&lt;/TITLE&gt;</a:t>
            </a:r>
          </a:p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&lt;SCRIPT language="Javascript"&gt;</a:t>
            </a:r>
          </a:p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&lt;!--</a:t>
            </a:r>
          </a:p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var x=0</a:t>
            </a:r>
          </a:p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while (x&lt;=10){</a:t>
            </a:r>
          </a:p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document.write(x+"&lt;br&gt;")</a:t>
            </a:r>
          </a:p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x++;</a:t>
            </a:r>
          </a:p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// --&gt;</a:t>
            </a:r>
          </a:p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666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Javascript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 smtClean="0"/>
              <a:t>Bahasa script </a:t>
            </a:r>
            <a:r>
              <a:rPr lang="id-ID" dirty="0"/>
              <a:t>yang ditempelkan pada kode HTML dan diproses di sisi klien</a:t>
            </a:r>
            <a:r>
              <a:rPr lang="id-ID" dirty="0" smtClean="0"/>
              <a:t>.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erguna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website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interaktif</a:t>
            </a:r>
            <a:r>
              <a:rPr lang="en-US" dirty="0"/>
              <a:t>.</a:t>
            </a:r>
            <a:endParaRPr lang="id-ID" dirty="0"/>
          </a:p>
          <a:p>
            <a:r>
              <a:rPr lang="id-ID" dirty="0"/>
              <a:t>K</a:t>
            </a:r>
            <a:r>
              <a:rPr lang="id-ID" dirty="0" smtClean="0"/>
              <a:t>emampuan </a:t>
            </a:r>
            <a:r>
              <a:rPr lang="id-ID" dirty="0"/>
              <a:t>dokumen HTML menjadi semakin luas. </a:t>
            </a:r>
            <a:r>
              <a:rPr lang="id-ID" dirty="0" smtClean="0"/>
              <a:t>Sebagai contoh</a:t>
            </a:r>
            <a:r>
              <a:rPr lang="id-ID" dirty="0"/>
              <a:t>, dengan menggunakan JavaScript dimungkinkan untuk memvalidasi </a:t>
            </a:r>
            <a:r>
              <a:rPr lang="id-ID" dirty="0" smtClean="0"/>
              <a:t>masukan masukan pada </a:t>
            </a:r>
            <a:r>
              <a:rPr lang="id-ID" dirty="0"/>
              <a:t>formulir sebelum formulir dikirimkan ke server.</a:t>
            </a:r>
          </a:p>
          <a:p>
            <a:r>
              <a:rPr lang="id-ID" dirty="0"/>
              <a:t>Javascript bukanlah bahasa Java dan merupakan dua bahasa yang berbeda. </a:t>
            </a:r>
            <a:endParaRPr lang="id-ID" dirty="0" smtClean="0"/>
          </a:p>
          <a:p>
            <a:r>
              <a:rPr lang="id-ID" dirty="0" smtClean="0"/>
              <a:t>Javascript diinterpretasikan </a:t>
            </a:r>
            <a:r>
              <a:rPr lang="id-ID" dirty="0"/>
              <a:t>oleh klien (kodenya bisa dilihat pada sisi klien), sedangkan kode </a:t>
            </a:r>
            <a:r>
              <a:rPr lang="id-ID" dirty="0" smtClean="0"/>
              <a:t>Java dikompilasi </a:t>
            </a:r>
            <a:r>
              <a:rPr lang="id-ID" dirty="0"/>
              <a:t>oleh pemrogram dan hasil kompilasinyalah yang dijalankan oleh klien.</a:t>
            </a:r>
          </a:p>
        </p:txBody>
      </p:sp>
    </p:spTree>
    <p:extLst>
      <p:ext uri="{BB962C8B-B14F-4D97-AF65-F5344CB8AC3E}">
        <p14:creationId xmlns:p14="http://schemas.microsoft.com/office/powerpoint/2010/main" val="3180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JavaScript HTML DOM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 di</a:t>
            </a:r>
            <a:r>
              <a:rPr lang="id-ID" dirty="0" smtClean="0"/>
              <a:t>load</a:t>
            </a:r>
            <a:r>
              <a:rPr lang="en-US" dirty="0" smtClean="0"/>
              <a:t>, browser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id-ID" dirty="0" smtClean="0"/>
              <a:t> halaman </a:t>
            </a:r>
            <a:r>
              <a:rPr lang="en-US" dirty="0" smtClean="0"/>
              <a:t>Document Object Model</a:t>
            </a:r>
            <a:r>
              <a:rPr lang="id-ID" dirty="0" smtClean="0"/>
              <a:t>(DOM)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838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7" t="10000" r="26339" b="51875"/>
          <a:stretch/>
        </p:blipFill>
        <p:spPr bwMode="auto">
          <a:xfrm>
            <a:off x="-33144" y="332656"/>
            <a:ext cx="9889937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4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96753"/>
            <a:ext cx="8915400" cy="4929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/>
              <a:t>Dengan dapat diprogramnya model objek, JavaScript mendapat semua yang dibutuhkan untuk membuat HTML yang dinamis:</a:t>
            </a:r>
          </a:p>
          <a:p>
            <a:r>
              <a:rPr lang="id-ID" dirty="0" smtClean="0"/>
              <a:t>JavaScript dapat mengubah semua elemen HTML</a:t>
            </a:r>
          </a:p>
          <a:p>
            <a:r>
              <a:rPr lang="id-ID" dirty="0" smtClean="0"/>
              <a:t>JavaScript dapat mengubah semua atribut HTML</a:t>
            </a:r>
          </a:p>
          <a:p>
            <a:r>
              <a:rPr lang="id-ID" dirty="0" smtClean="0"/>
              <a:t>JavaScript dapat mengubah semua CSS style pada halaman HTML</a:t>
            </a:r>
          </a:p>
          <a:p>
            <a:r>
              <a:rPr lang="id-ID" dirty="0" smtClean="0"/>
              <a:t>JavaScript dapat bereaksi terhadap semua kejadian di halaman HTML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3699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Menemukan Elemen HTML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Ada beberapa cara:</a:t>
            </a:r>
          </a:p>
          <a:p>
            <a:pPr lvl="1"/>
            <a:r>
              <a:rPr lang="id-ID" dirty="0" smtClean="0"/>
              <a:t>Menemukan elemen HTML dengan id (elements by id)</a:t>
            </a:r>
          </a:p>
          <a:p>
            <a:pPr lvl="1"/>
            <a:r>
              <a:rPr lang="id-ID" dirty="0" smtClean="0"/>
              <a:t>Menemukan elemen HTML dengan nama tag (elements by tag name)</a:t>
            </a:r>
          </a:p>
          <a:p>
            <a:pPr lvl="1"/>
            <a:r>
              <a:rPr lang="id-ID" dirty="0" smtClean="0"/>
              <a:t>Menemukan elemen HTML dengan nama kelas (elements by class name)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400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&lt;p id="intro"&gt;Hello World!&lt;/p&gt;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&lt;p&gt;This example demonstrates the &lt;b&gt;getElementById&lt;/b&gt; method!&lt;/p&gt;</a:t>
            </a:r>
          </a:p>
          <a:p>
            <a:pPr marL="0" indent="0"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x=document.getElementById("intro");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document.write("&lt;p&gt;The text from the intro paragraph: " + x.innerHTML + "&lt;/p&gt;");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68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Merubah Content HTML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009" y="1382411"/>
            <a:ext cx="8915400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&lt;p&gt;Hello World!&lt;/p&gt;</a:t>
            </a:r>
          </a:p>
          <a:p>
            <a:pPr marL="0" indent="0"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&lt;div id="main"&gt;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&lt;p&gt;The DOM is very useful.&lt;/p&gt;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&lt;p&gt;This example demonstrates the &lt;b&gt;getElementsByTagName&lt;/b&gt; method&lt;/p&gt;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0" indent="0"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var x=document.getElementById("main");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var y=x.getElementsByTagName("p");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document.write('First paragraph inside "main" is ' + y[0].innerHTML);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04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&lt;h1 id="header"&gt;Old Header&lt;/h1&gt;</a:t>
            </a:r>
          </a:p>
          <a:p>
            <a:pPr marL="0" indent="0"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var element=document.getElementById("header");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element.innerHTML="New Header";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&lt;p&gt;"Old Header" was changed to "New Header"&lt;/p&gt;</a:t>
            </a:r>
          </a:p>
          <a:p>
            <a:pPr marL="0" indent="0"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13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Merubah Atribut HTML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512" y="1618501"/>
            <a:ext cx="8915400" cy="41145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&lt;img id="image" src="smiley.gif" width="160" height="120"&gt;</a:t>
            </a:r>
          </a:p>
          <a:p>
            <a:pPr marL="0" indent="0"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document.getElementById("image").src="landscape.jpg";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&lt;p&gt;The original image was smiley.gif, but the script changed it to landscape.jpg&lt;/p&gt;</a:t>
            </a:r>
          </a:p>
          <a:p>
            <a:pPr marL="0" indent="0"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572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Changing HTML </a:t>
            </a:r>
            <a:r>
              <a:rPr lang="id-ID" dirty="0" smtClean="0"/>
              <a:t>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&lt;html&gt;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dirty="0" smtClean="0">
                <a:latin typeface="Courier New" pitchFamily="49" charset="0"/>
                <a:cs typeface="Courier New" pitchFamily="49" charset="0"/>
              </a:rPr>
            </a:br>
            <a:r>
              <a:rPr lang="id-ID" dirty="0">
                <a:latin typeface="Courier New" pitchFamily="49" charset="0"/>
                <a:cs typeface="Courier New" pitchFamily="49" charset="0"/>
              </a:rPr>
              <a:t>&lt;body&gt;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dirty="0" smtClean="0">
                <a:latin typeface="Courier New" pitchFamily="49" charset="0"/>
                <a:cs typeface="Courier New" pitchFamily="49" charset="0"/>
              </a:rPr>
            </a:br>
            <a:r>
              <a:rPr lang="id-ID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dirty="0" smtClean="0">
                <a:latin typeface="Courier New" pitchFamily="49" charset="0"/>
                <a:cs typeface="Courier New" pitchFamily="49" charset="0"/>
              </a:rPr>
            </a:br>
            <a:r>
              <a:rPr lang="id-ID" dirty="0">
                <a:latin typeface="Courier New" pitchFamily="49" charset="0"/>
                <a:cs typeface="Courier New" pitchFamily="49" charset="0"/>
              </a:rPr>
              <a:t>&lt;p id="p2"&gt;Hello World!&lt;/p&gt;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dirty="0" smtClean="0">
                <a:latin typeface="Courier New" pitchFamily="49" charset="0"/>
                <a:cs typeface="Courier New" pitchFamily="49" charset="0"/>
              </a:rPr>
            </a:br>
            <a:r>
              <a:rPr lang="id-ID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dirty="0" smtClean="0">
                <a:latin typeface="Courier New" pitchFamily="49" charset="0"/>
                <a:cs typeface="Courier New" pitchFamily="49" charset="0"/>
              </a:rPr>
            </a:br>
            <a:r>
              <a:rPr lang="id-ID" dirty="0">
                <a:latin typeface="Courier New" pitchFamily="49" charset="0"/>
                <a:cs typeface="Courier New" pitchFamily="49" charset="0"/>
              </a:rPr>
              <a:t>&lt;script&gt;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dirty="0" smtClean="0">
                <a:latin typeface="Courier New" pitchFamily="49" charset="0"/>
                <a:cs typeface="Courier New" pitchFamily="49" charset="0"/>
              </a:rPr>
            </a:br>
            <a:r>
              <a:rPr lang="id-ID" dirty="0">
                <a:latin typeface="Courier New" pitchFamily="49" charset="0"/>
                <a:cs typeface="Courier New" pitchFamily="49" charset="0"/>
              </a:rPr>
              <a:t>document.getElementById("p2").style.color="blue";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dirty="0" smtClean="0">
                <a:latin typeface="Courier New" pitchFamily="49" charset="0"/>
                <a:cs typeface="Courier New" pitchFamily="49" charset="0"/>
              </a:rPr>
            </a:br>
            <a:r>
              <a:rPr lang="id-ID" dirty="0">
                <a:latin typeface="Courier New" pitchFamily="49" charset="0"/>
                <a:cs typeface="Courier New" pitchFamily="49" charset="0"/>
              </a:rPr>
              <a:t>&lt;/script&gt;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dirty="0" smtClean="0">
                <a:latin typeface="Courier New" pitchFamily="49" charset="0"/>
                <a:cs typeface="Courier New" pitchFamily="49" charset="0"/>
              </a:rPr>
            </a:br>
            <a:r>
              <a:rPr lang="id-ID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dirty="0" smtClean="0">
                <a:latin typeface="Courier New" pitchFamily="49" charset="0"/>
                <a:cs typeface="Courier New" pitchFamily="49" charset="0"/>
              </a:rPr>
            </a:br>
            <a:r>
              <a:rPr lang="id-ID" dirty="0">
                <a:latin typeface="Courier New" pitchFamily="49" charset="0"/>
                <a:cs typeface="Courier New" pitchFamily="49" charset="0"/>
              </a:rPr>
              <a:t>&lt;p&gt;The paragraph above was changed by a script.&lt;/p&gt;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dirty="0" smtClean="0">
                <a:latin typeface="Courier New" pitchFamily="49" charset="0"/>
                <a:cs typeface="Courier New" pitchFamily="49" charset="0"/>
              </a:rPr>
            </a:br>
            <a:r>
              <a:rPr lang="id-ID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dirty="0" smtClean="0">
                <a:latin typeface="Courier New" pitchFamily="49" charset="0"/>
                <a:cs typeface="Courier New" pitchFamily="49" charset="0"/>
              </a:rPr>
            </a:br>
            <a:r>
              <a:rPr lang="id-ID" dirty="0">
                <a:latin typeface="Courier New" pitchFamily="49" charset="0"/>
                <a:cs typeface="Courier New" pitchFamily="49" charset="0"/>
              </a:rPr>
              <a:t>&lt;/body&gt;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dirty="0" smtClean="0">
                <a:latin typeface="Courier New" pitchFamily="49" charset="0"/>
                <a:cs typeface="Courier New" pitchFamily="49" charset="0"/>
              </a:rPr>
            </a:br>
            <a:r>
              <a:rPr lang="id-ID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4707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2500" dirty="0">
                <a:latin typeface="Courier New" pitchFamily="49" charset="0"/>
                <a:cs typeface="Courier New" pitchFamily="49" charset="0"/>
              </a:rPr>
              <a:t>&lt;!DOCTYPE html&gt;</a:t>
            </a:r>
            <a:r>
              <a:rPr lang="id-ID" sz="25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sz="2500" dirty="0" smtClean="0">
                <a:latin typeface="Courier New" pitchFamily="49" charset="0"/>
                <a:cs typeface="Courier New" pitchFamily="49" charset="0"/>
              </a:rPr>
            </a:br>
            <a:r>
              <a:rPr lang="id-ID" sz="2500" dirty="0">
                <a:latin typeface="Courier New" pitchFamily="49" charset="0"/>
                <a:cs typeface="Courier New" pitchFamily="49" charset="0"/>
              </a:rPr>
              <a:t>&lt;html&gt;</a:t>
            </a:r>
            <a:r>
              <a:rPr lang="id-ID" sz="25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sz="2500" dirty="0" smtClean="0">
                <a:latin typeface="Courier New" pitchFamily="49" charset="0"/>
                <a:cs typeface="Courier New" pitchFamily="49" charset="0"/>
              </a:rPr>
            </a:br>
            <a:r>
              <a:rPr lang="id-ID" sz="2500" dirty="0">
                <a:latin typeface="Courier New" pitchFamily="49" charset="0"/>
                <a:cs typeface="Courier New" pitchFamily="49" charset="0"/>
              </a:rPr>
              <a:t>&lt;body&gt;</a:t>
            </a:r>
            <a:r>
              <a:rPr lang="id-ID" sz="25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sz="2500" dirty="0" smtClean="0">
                <a:latin typeface="Courier New" pitchFamily="49" charset="0"/>
                <a:cs typeface="Courier New" pitchFamily="49" charset="0"/>
              </a:rPr>
            </a:br>
            <a:r>
              <a:rPr lang="id-ID" sz="25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sz="2500" dirty="0" smtClean="0">
                <a:latin typeface="Courier New" pitchFamily="49" charset="0"/>
                <a:cs typeface="Courier New" pitchFamily="49" charset="0"/>
              </a:rPr>
            </a:br>
            <a:r>
              <a:rPr lang="id-ID" sz="2500" dirty="0">
                <a:latin typeface="Courier New" pitchFamily="49" charset="0"/>
                <a:cs typeface="Courier New" pitchFamily="49" charset="0"/>
              </a:rPr>
              <a:t>&lt;h1 id="id1"&gt;My Heading 1&lt;/h1&gt;</a:t>
            </a:r>
            <a:r>
              <a:rPr lang="id-ID" sz="25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sz="2500" dirty="0" smtClean="0">
                <a:latin typeface="Courier New" pitchFamily="49" charset="0"/>
                <a:cs typeface="Courier New" pitchFamily="49" charset="0"/>
              </a:rPr>
            </a:br>
            <a:r>
              <a:rPr lang="id-ID" sz="2500" dirty="0">
                <a:latin typeface="Courier New" pitchFamily="49" charset="0"/>
                <a:cs typeface="Courier New" pitchFamily="49" charset="0"/>
              </a:rPr>
              <a:t>&lt;button type="button" </a:t>
            </a:r>
            <a:r>
              <a:rPr lang="id-ID" sz="25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sz="2500" dirty="0" smtClean="0">
                <a:latin typeface="Courier New" pitchFamily="49" charset="0"/>
                <a:cs typeface="Courier New" pitchFamily="49" charset="0"/>
              </a:rPr>
            </a:br>
            <a:r>
              <a:rPr lang="id-ID" sz="2500" dirty="0">
                <a:latin typeface="Courier New" pitchFamily="49" charset="0"/>
                <a:cs typeface="Courier New" pitchFamily="49" charset="0"/>
              </a:rPr>
              <a:t>onclick="document.getElementById('id1').style.color='red'"&gt;</a:t>
            </a:r>
            <a:r>
              <a:rPr lang="id-ID" sz="25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sz="2500" dirty="0" smtClean="0">
                <a:latin typeface="Courier New" pitchFamily="49" charset="0"/>
                <a:cs typeface="Courier New" pitchFamily="49" charset="0"/>
              </a:rPr>
            </a:br>
            <a:r>
              <a:rPr lang="id-ID" sz="2500" dirty="0">
                <a:latin typeface="Courier New" pitchFamily="49" charset="0"/>
                <a:cs typeface="Courier New" pitchFamily="49" charset="0"/>
              </a:rPr>
              <a:t>Click Me!&lt;/button&gt;</a:t>
            </a:r>
            <a:r>
              <a:rPr lang="id-ID" sz="25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sz="2500" dirty="0" smtClean="0">
                <a:latin typeface="Courier New" pitchFamily="49" charset="0"/>
                <a:cs typeface="Courier New" pitchFamily="49" charset="0"/>
              </a:rPr>
            </a:br>
            <a:r>
              <a:rPr lang="id-ID" sz="25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sz="2500" dirty="0" smtClean="0">
                <a:latin typeface="Courier New" pitchFamily="49" charset="0"/>
                <a:cs typeface="Courier New" pitchFamily="49" charset="0"/>
              </a:rPr>
            </a:br>
            <a:r>
              <a:rPr lang="id-ID" sz="2500" dirty="0">
                <a:latin typeface="Courier New" pitchFamily="49" charset="0"/>
                <a:cs typeface="Courier New" pitchFamily="49" charset="0"/>
              </a:rPr>
              <a:t>&lt;/body&gt;</a:t>
            </a:r>
            <a:r>
              <a:rPr lang="id-ID" sz="25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sz="2500" dirty="0" smtClean="0">
                <a:latin typeface="Courier New" pitchFamily="49" charset="0"/>
                <a:cs typeface="Courier New" pitchFamily="49" charset="0"/>
              </a:rPr>
            </a:br>
            <a:r>
              <a:rPr lang="id-ID" sz="2500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138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ekstensi</a:t>
            </a:r>
            <a:r>
              <a:rPr lang="en-US" dirty="0" smtClean="0"/>
              <a:t> (.</a:t>
            </a:r>
            <a:r>
              <a:rPr lang="en-US" dirty="0" err="1" smtClean="0"/>
              <a:t>js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i </a:t>
            </a: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HTML di </a:t>
            </a:r>
            <a:r>
              <a:rPr lang="en-US" dirty="0" err="1"/>
              <a:t>tulis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tag &lt;script&gt;.</a:t>
            </a:r>
          </a:p>
          <a:p>
            <a:r>
              <a:rPr lang="en-US" dirty="0"/>
              <a:t>D</a:t>
            </a:r>
            <a:r>
              <a:rPr lang="en-US" dirty="0" smtClean="0"/>
              <a:t>i </a:t>
            </a:r>
            <a:r>
              <a:rPr lang="en-US" dirty="0" err="1" smtClean="0"/>
              <a:t>sisipkan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bagian</a:t>
            </a:r>
            <a:r>
              <a:rPr lang="en-US" dirty="0"/>
              <a:t> element tag &lt;head&gt; </a:t>
            </a:r>
            <a:r>
              <a:rPr lang="en-US" dirty="0" err="1"/>
              <a:t>atau</a:t>
            </a:r>
            <a:r>
              <a:rPr lang="en-US" dirty="0"/>
              <a:t> tag &lt;body&gt;.</a:t>
            </a:r>
          </a:p>
          <a:p>
            <a:r>
              <a:rPr lang="en-US" dirty="0" smtClean="0"/>
              <a:t>case </a:t>
            </a:r>
            <a:r>
              <a:rPr lang="en-US" dirty="0"/>
              <a:t>sensitive.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di </a:t>
            </a:r>
            <a:r>
              <a:rPr lang="en-US" dirty="0" err="1"/>
              <a:t>tutup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/semicolon ( ; 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JavaScript HTML DOM </a:t>
            </a:r>
            <a:r>
              <a:rPr lang="id-ID" dirty="0" smtClean="0"/>
              <a:t>Events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&lt;!DOCTYPE html&gt;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&lt;html&gt;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&lt;body&gt;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&lt;h1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this.innerHTML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Ooops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!'"&gt;Click on this text!&lt;/h1&gt;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&lt;/body&gt;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3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&lt;!DOCTYPE html&gt;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dirty="0" smtClean="0">
                <a:latin typeface="Courier New" pitchFamily="49" charset="0"/>
                <a:cs typeface="Courier New" pitchFamily="49" charset="0"/>
              </a:rPr>
            </a:br>
            <a:r>
              <a:rPr lang="id-ID" dirty="0">
                <a:latin typeface="Courier New" pitchFamily="49" charset="0"/>
                <a:cs typeface="Courier New" pitchFamily="49" charset="0"/>
              </a:rPr>
              <a:t>&lt;html&gt;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dirty="0" smtClean="0">
                <a:latin typeface="Courier New" pitchFamily="49" charset="0"/>
                <a:cs typeface="Courier New" pitchFamily="49" charset="0"/>
              </a:rPr>
            </a:br>
            <a:r>
              <a:rPr lang="id-ID" dirty="0">
                <a:latin typeface="Courier New" pitchFamily="49" charset="0"/>
                <a:cs typeface="Courier New" pitchFamily="49" charset="0"/>
              </a:rPr>
              <a:t>&lt;head&gt;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dirty="0" smtClean="0">
                <a:latin typeface="Courier New" pitchFamily="49" charset="0"/>
                <a:cs typeface="Courier New" pitchFamily="49" charset="0"/>
              </a:rPr>
            </a:br>
            <a:r>
              <a:rPr lang="id-ID" dirty="0">
                <a:latin typeface="Courier New" pitchFamily="49" charset="0"/>
                <a:cs typeface="Courier New" pitchFamily="49" charset="0"/>
              </a:rPr>
              <a:t>&lt;script&gt;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dirty="0" smtClean="0">
                <a:latin typeface="Courier New" pitchFamily="49" charset="0"/>
                <a:cs typeface="Courier New" pitchFamily="49" charset="0"/>
              </a:rPr>
            </a:br>
            <a:r>
              <a:rPr lang="id-ID" dirty="0">
                <a:latin typeface="Courier New" pitchFamily="49" charset="0"/>
                <a:cs typeface="Courier New" pitchFamily="49" charset="0"/>
              </a:rPr>
              <a:t>function changetext(id)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dirty="0" smtClean="0">
                <a:latin typeface="Courier New" pitchFamily="49" charset="0"/>
                <a:cs typeface="Courier New" pitchFamily="49" charset="0"/>
              </a:rPr>
            </a:br>
            <a:r>
              <a:rPr lang="id-ID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dirty="0" smtClean="0">
                <a:latin typeface="Courier New" pitchFamily="49" charset="0"/>
                <a:cs typeface="Courier New" pitchFamily="49" charset="0"/>
              </a:rPr>
            </a:br>
            <a:r>
              <a:rPr lang="id-ID" dirty="0">
                <a:latin typeface="Courier New" pitchFamily="49" charset="0"/>
                <a:cs typeface="Courier New" pitchFamily="49" charset="0"/>
              </a:rPr>
              <a:t>id.innerHTML="Ooops!";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dirty="0" smtClean="0">
                <a:latin typeface="Courier New" pitchFamily="49" charset="0"/>
                <a:cs typeface="Courier New" pitchFamily="49" charset="0"/>
              </a:rPr>
            </a:br>
            <a:r>
              <a:rPr lang="id-ID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dirty="0" smtClean="0">
                <a:latin typeface="Courier New" pitchFamily="49" charset="0"/>
                <a:cs typeface="Courier New" pitchFamily="49" charset="0"/>
              </a:rPr>
            </a:br>
            <a:r>
              <a:rPr lang="id-ID" dirty="0">
                <a:latin typeface="Courier New" pitchFamily="49" charset="0"/>
                <a:cs typeface="Courier New" pitchFamily="49" charset="0"/>
              </a:rPr>
              <a:t>&lt;/script&gt;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dirty="0" smtClean="0">
                <a:latin typeface="Courier New" pitchFamily="49" charset="0"/>
                <a:cs typeface="Courier New" pitchFamily="49" charset="0"/>
              </a:rPr>
            </a:br>
            <a:r>
              <a:rPr lang="id-ID" dirty="0">
                <a:latin typeface="Courier New" pitchFamily="49" charset="0"/>
                <a:cs typeface="Courier New" pitchFamily="49" charset="0"/>
              </a:rPr>
              <a:t>&lt;/head&gt;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dirty="0" smtClean="0">
                <a:latin typeface="Courier New" pitchFamily="49" charset="0"/>
                <a:cs typeface="Courier New" pitchFamily="49" charset="0"/>
              </a:rPr>
            </a:br>
            <a:r>
              <a:rPr lang="id-ID" dirty="0">
                <a:latin typeface="Courier New" pitchFamily="49" charset="0"/>
                <a:cs typeface="Courier New" pitchFamily="49" charset="0"/>
              </a:rPr>
              <a:t>&lt;body&gt;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dirty="0" smtClean="0">
                <a:latin typeface="Courier New" pitchFamily="49" charset="0"/>
                <a:cs typeface="Courier New" pitchFamily="49" charset="0"/>
              </a:rPr>
            </a:br>
            <a:r>
              <a:rPr lang="id-ID" dirty="0">
                <a:latin typeface="Courier New" pitchFamily="49" charset="0"/>
                <a:cs typeface="Courier New" pitchFamily="49" charset="0"/>
              </a:rPr>
              <a:t>&lt;h1 onclick="changetext(this)"&gt;Click on this text!&lt;/h1&gt;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dirty="0" smtClean="0">
                <a:latin typeface="Courier New" pitchFamily="49" charset="0"/>
                <a:cs typeface="Courier New" pitchFamily="49" charset="0"/>
              </a:rPr>
            </a:br>
            <a:r>
              <a:rPr lang="id-ID" dirty="0">
                <a:latin typeface="Courier New" pitchFamily="49" charset="0"/>
                <a:cs typeface="Courier New" pitchFamily="49" charset="0"/>
              </a:rPr>
              <a:t>&lt;/body&gt;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d-ID" dirty="0" smtClean="0">
                <a:latin typeface="Courier New" pitchFamily="49" charset="0"/>
                <a:cs typeface="Courier New" pitchFamily="49" charset="0"/>
              </a:rPr>
            </a:br>
            <a:r>
              <a:rPr lang="id-ID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0456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HTML Event Attributes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</a:pP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</a:pP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</a:pP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&lt;p&gt;Click the button to execute the &lt;em&gt;displayDate()&lt;/em&gt; function.&lt;/p&gt;</a:t>
            </a:r>
          </a:p>
          <a:p>
            <a:pPr marL="0" indent="0">
              <a:buNone/>
            </a:pP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&lt;button id="myBtn"&gt;Try it&lt;/button&gt;</a:t>
            </a:r>
          </a:p>
          <a:p>
            <a:pPr marL="0" indent="0">
              <a:buNone/>
            </a:pP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document.getElementById("myBtn").onclick=function(){displayDate()};</a:t>
            </a:r>
          </a:p>
          <a:p>
            <a:pPr marL="0" indent="0">
              <a:buNone/>
            </a:pP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function displayDate()</a:t>
            </a:r>
          </a:p>
          <a:p>
            <a:pPr marL="0" indent="0">
              <a:buNone/>
            </a:pP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document.getElementById("demo").innerHTML=Date();</a:t>
            </a:r>
          </a:p>
          <a:p>
            <a:pPr marL="0" indent="0">
              <a:buNone/>
            </a:pP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&lt;p id="demo"&gt;&lt;/p&gt;</a:t>
            </a:r>
          </a:p>
          <a:p>
            <a:pPr marL="0" indent="0">
              <a:buNone/>
            </a:pP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r>
              <a:rPr lang="id-ID" sz="1400" dirty="0" smtClean="0">
                <a:latin typeface="Courier New" pitchFamily="49" charset="0"/>
                <a:cs typeface="Courier New" pitchFamily="49" charset="0"/>
              </a:rPr>
              <a:t>&lt;/html&gt; </a:t>
            </a:r>
            <a:endParaRPr lang="id-ID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94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id-ID" dirty="0" smtClean="0"/>
              <a:t>&lt;!DOCTYPE html&gt;</a:t>
            </a:r>
          </a:p>
          <a:p>
            <a:pPr marL="0" indent="0">
              <a:buNone/>
            </a:pPr>
            <a:r>
              <a:rPr lang="id-ID" dirty="0" smtClean="0"/>
              <a:t>&lt;html&gt;</a:t>
            </a:r>
          </a:p>
          <a:p>
            <a:pPr marL="0" indent="0">
              <a:buNone/>
            </a:pPr>
            <a:r>
              <a:rPr lang="id-ID" dirty="0" smtClean="0"/>
              <a:t>&lt;head&gt;</a:t>
            </a:r>
          </a:p>
          <a:p>
            <a:pPr marL="0" indent="0">
              <a:buNone/>
            </a:pPr>
            <a:r>
              <a:rPr lang="id-ID" dirty="0" smtClean="0"/>
              <a:t>&lt;/head&gt;</a:t>
            </a:r>
          </a:p>
          <a:p>
            <a:pPr marL="0" indent="0">
              <a:buNone/>
            </a:pPr>
            <a:r>
              <a:rPr lang="id-ID" dirty="0" smtClean="0"/>
              <a:t>&lt;body&gt;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&lt;p&gt;Click the button to execute the &lt;em&gt;displayDate()&lt;/em&gt; function.&lt;/p&gt;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&lt;button id="myBtn"&gt;Try it&lt;/button&gt;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&lt;script&gt;</a:t>
            </a:r>
          </a:p>
          <a:p>
            <a:pPr marL="0" indent="0">
              <a:buNone/>
            </a:pPr>
            <a:r>
              <a:rPr lang="id-ID" dirty="0" smtClean="0"/>
              <a:t>document.getElementById("myBtn").onclick=function(){displayDate()};</a:t>
            </a:r>
          </a:p>
          <a:p>
            <a:pPr marL="0" indent="0">
              <a:buNone/>
            </a:pPr>
            <a:r>
              <a:rPr lang="id-ID" dirty="0" smtClean="0"/>
              <a:t>function displayDate()</a:t>
            </a:r>
          </a:p>
          <a:p>
            <a:pPr marL="0" indent="0">
              <a:buNone/>
            </a:pPr>
            <a:r>
              <a:rPr lang="id-ID" dirty="0" smtClean="0"/>
              <a:t>{</a:t>
            </a:r>
          </a:p>
          <a:p>
            <a:pPr marL="0" indent="0">
              <a:buNone/>
            </a:pPr>
            <a:r>
              <a:rPr lang="id-ID" dirty="0" smtClean="0"/>
              <a:t>document.getElementById("demo").innerHTML=Date();</a:t>
            </a:r>
          </a:p>
          <a:p>
            <a:pPr marL="0" indent="0">
              <a:buNone/>
            </a:pPr>
            <a:r>
              <a:rPr lang="id-ID" dirty="0" smtClean="0"/>
              <a:t>}</a:t>
            </a:r>
          </a:p>
          <a:p>
            <a:pPr marL="0" indent="0">
              <a:buNone/>
            </a:pPr>
            <a:r>
              <a:rPr lang="id-ID" dirty="0" smtClean="0"/>
              <a:t>&lt;/script&gt;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&lt;p id="demo"&gt;&lt;/p&gt;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&lt;/body&gt;</a:t>
            </a:r>
          </a:p>
          <a:p>
            <a:pPr marL="0" indent="0">
              <a:buNone/>
            </a:pPr>
            <a:r>
              <a:rPr lang="id-ID" dirty="0" smtClean="0"/>
              <a:t>&lt;/html&gt; 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172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500" dirty="0" smtClean="0"/>
              <a:t>&lt;!DOCTYPE html&gt;</a:t>
            </a:r>
          </a:p>
          <a:p>
            <a:pPr marL="0" indent="0">
              <a:buNone/>
            </a:pPr>
            <a:r>
              <a:rPr lang="id-ID" sz="1500" dirty="0" smtClean="0"/>
              <a:t>&lt;html&gt;</a:t>
            </a:r>
          </a:p>
          <a:p>
            <a:pPr marL="0" indent="0">
              <a:buNone/>
            </a:pPr>
            <a:r>
              <a:rPr lang="id-ID" sz="1500" dirty="0" smtClean="0"/>
              <a:t>&lt;body&gt;</a:t>
            </a:r>
          </a:p>
          <a:p>
            <a:pPr marL="0" indent="0">
              <a:buNone/>
            </a:pPr>
            <a:r>
              <a:rPr lang="id-ID" sz="1500" dirty="0" smtClean="0"/>
              <a:t>&lt;div onmouseover="mOver(this)" onmouseout="mOut(this)" style="background-color:#D94A38;width:120px;height:20px;padding:40px;"&gt;Mouse Over Me&lt;/div&gt;</a:t>
            </a:r>
          </a:p>
          <a:p>
            <a:pPr marL="0" indent="0">
              <a:buNone/>
            </a:pPr>
            <a:r>
              <a:rPr lang="id-ID" sz="1500" dirty="0" smtClean="0"/>
              <a:t>&lt;script&gt;</a:t>
            </a:r>
          </a:p>
          <a:p>
            <a:pPr marL="0" indent="0">
              <a:buNone/>
            </a:pPr>
            <a:r>
              <a:rPr lang="id-ID" sz="1500" dirty="0" smtClean="0"/>
              <a:t>function mOver(obj)</a:t>
            </a:r>
          </a:p>
          <a:p>
            <a:pPr marL="0" indent="0">
              <a:buNone/>
            </a:pPr>
            <a:r>
              <a:rPr lang="id-ID" sz="1500" dirty="0" smtClean="0"/>
              <a:t>{</a:t>
            </a:r>
          </a:p>
          <a:p>
            <a:pPr marL="0" indent="0">
              <a:buNone/>
            </a:pPr>
            <a:r>
              <a:rPr lang="id-ID" sz="1500" dirty="0" smtClean="0"/>
              <a:t>obj.innerHTML="Thank You"</a:t>
            </a:r>
          </a:p>
          <a:p>
            <a:pPr marL="0" indent="0">
              <a:buNone/>
            </a:pPr>
            <a:r>
              <a:rPr lang="id-ID" sz="1500" dirty="0" smtClean="0"/>
              <a:t>}</a:t>
            </a:r>
          </a:p>
          <a:p>
            <a:pPr marL="0" indent="0">
              <a:buNone/>
            </a:pPr>
            <a:r>
              <a:rPr lang="id-ID" sz="1500" dirty="0" smtClean="0"/>
              <a:t>function mOut(obj)</a:t>
            </a:r>
          </a:p>
          <a:p>
            <a:pPr marL="0" indent="0">
              <a:buNone/>
            </a:pPr>
            <a:r>
              <a:rPr lang="id-ID" sz="1500" dirty="0" smtClean="0"/>
              <a:t>{</a:t>
            </a:r>
          </a:p>
          <a:p>
            <a:pPr marL="0" indent="0">
              <a:buNone/>
            </a:pPr>
            <a:r>
              <a:rPr lang="id-ID" sz="1500" dirty="0" smtClean="0"/>
              <a:t>obj.innerHTML="Mouse Over Me"</a:t>
            </a:r>
          </a:p>
          <a:p>
            <a:pPr marL="0" indent="0">
              <a:buNone/>
            </a:pPr>
            <a:r>
              <a:rPr lang="id-ID" sz="1500" dirty="0" smtClean="0"/>
              <a:t>}</a:t>
            </a:r>
          </a:p>
          <a:p>
            <a:pPr marL="0" indent="0">
              <a:buNone/>
            </a:pPr>
            <a:r>
              <a:rPr lang="id-ID" sz="1500" dirty="0" smtClean="0"/>
              <a:t>&lt;/script&gt;</a:t>
            </a:r>
          </a:p>
          <a:p>
            <a:pPr marL="0" indent="0">
              <a:buNone/>
            </a:pPr>
            <a:r>
              <a:rPr lang="id-ID" sz="1500" dirty="0" smtClean="0"/>
              <a:t>&lt;/body&gt;</a:t>
            </a:r>
          </a:p>
          <a:p>
            <a:pPr marL="0" indent="0">
              <a:buNone/>
            </a:pPr>
            <a:r>
              <a:rPr lang="id-ID" sz="1500" dirty="0" smtClean="0"/>
              <a:t>&lt;/html&gt; </a:t>
            </a:r>
            <a:endParaRPr lang="id-ID" sz="1500" dirty="0"/>
          </a:p>
        </p:txBody>
      </p:sp>
    </p:spTree>
    <p:extLst>
      <p:ext uri="{BB962C8B-B14F-4D97-AF65-F5344CB8AC3E}">
        <p14:creationId xmlns:p14="http://schemas.microsoft.com/office/powerpoint/2010/main" val="4713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496" y="12536"/>
            <a:ext cx="8915400" cy="562074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Contoh Form Input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04" y="620688"/>
            <a:ext cx="8915400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1600" dirty="0"/>
              <a:t>&lt;html&gt;</a:t>
            </a:r>
          </a:p>
          <a:p>
            <a:pPr marL="0" indent="0">
              <a:buNone/>
            </a:pPr>
            <a:r>
              <a:rPr lang="id-ID" sz="1600" dirty="0"/>
              <a:t>&lt;head&gt; &lt;/head&gt;</a:t>
            </a:r>
          </a:p>
          <a:p>
            <a:pPr marL="0" indent="0">
              <a:buNone/>
            </a:pPr>
            <a:r>
              <a:rPr lang="id-ID" sz="1600" dirty="0"/>
              <a:t>&lt;SCRIPT language="Javascript"&gt;</a:t>
            </a:r>
          </a:p>
          <a:p>
            <a:pPr marL="0" indent="0">
              <a:buNone/>
            </a:pPr>
            <a:r>
              <a:rPr lang="id-ID" sz="1600" dirty="0"/>
              <a:t>function test () {</a:t>
            </a:r>
          </a:p>
          <a:p>
            <a:pPr marL="0" indent="0">
              <a:buNone/>
            </a:pPr>
            <a:r>
              <a:rPr lang="id-ID" sz="1600" dirty="0"/>
              <a:t>var val1=document.kirim.T1.value</a:t>
            </a:r>
          </a:p>
          <a:p>
            <a:pPr marL="0" indent="0">
              <a:buNone/>
            </a:pPr>
            <a:r>
              <a:rPr lang="id-ID" sz="1600" dirty="0"/>
              <a:t>if (val1%2==0)</a:t>
            </a:r>
          </a:p>
          <a:p>
            <a:pPr marL="0" indent="0">
              <a:buNone/>
            </a:pPr>
            <a:r>
              <a:rPr lang="id-ID" sz="1600" dirty="0"/>
              <a:t>document.kirim.T2.value="bilangan genap"</a:t>
            </a:r>
          </a:p>
          <a:p>
            <a:pPr marL="0" indent="0">
              <a:buNone/>
            </a:pPr>
            <a:r>
              <a:rPr lang="id-ID" sz="1600" dirty="0"/>
              <a:t>else</a:t>
            </a:r>
          </a:p>
          <a:p>
            <a:pPr marL="0" indent="0">
              <a:buNone/>
            </a:pPr>
            <a:r>
              <a:rPr lang="id-ID" sz="1600" dirty="0"/>
              <a:t>document.kirim.T2.value="bilangan ganjil"</a:t>
            </a:r>
          </a:p>
          <a:p>
            <a:pPr marL="0" indent="0">
              <a:buNone/>
            </a:pPr>
            <a:r>
              <a:rPr lang="id-ID" sz="1600" dirty="0"/>
              <a:t>}</a:t>
            </a:r>
          </a:p>
          <a:p>
            <a:pPr marL="0" indent="0">
              <a:buNone/>
            </a:pPr>
            <a:r>
              <a:rPr lang="id-ID" sz="1600" dirty="0"/>
              <a:t>&lt;/SCRIPT&gt;</a:t>
            </a:r>
          </a:p>
          <a:p>
            <a:pPr marL="0" indent="0">
              <a:buNone/>
            </a:pPr>
            <a:r>
              <a:rPr lang="id-ID" sz="1600" dirty="0"/>
              <a:t>&lt;body&gt;</a:t>
            </a:r>
          </a:p>
          <a:p>
            <a:pPr marL="0" indent="0">
              <a:buNone/>
            </a:pPr>
            <a:r>
              <a:rPr lang="id-ID" sz="1600" dirty="0"/>
              <a:t>&lt;form method="POST" name="kirim"&gt;</a:t>
            </a:r>
          </a:p>
          <a:p>
            <a:pPr marL="0" indent="0">
              <a:buNone/>
            </a:pPr>
            <a:r>
              <a:rPr lang="en-US" sz="1600" dirty="0"/>
              <a:t>&lt;p&gt;BIL &lt;input type="text" name="T1" size="20"&gt;</a:t>
            </a:r>
          </a:p>
          <a:p>
            <a:pPr marL="0" indent="0">
              <a:buNone/>
            </a:pPr>
            <a:r>
              <a:rPr lang="id-ID" sz="1600" dirty="0"/>
              <a:t>MERUPAKAN BIL &lt;input type="text" name="T2" size="20"&gt;</a:t>
            </a:r>
          </a:p>
          <a:p>
            <a:pPr marL="0" indent="0">
              <a:buNone/>
            </a:pPr>
            <a:r>
              <a:rPr lang="id-ID" sz="1600" dirty="0"/>
              <a:t>&lt;/p&gt;</a:t>
            </a:r>
          </a:p>
          <a:p>
            <a:pPr marL="0" indent="0">
              <a:buNone/>
            </a:pPr>
            <a:r>
              <a:rPr lang="en-US" sz="1600" dirty="0"/>
              <a:t>&lt;p&gt;&lt;input type="button" value="TEBAK" name="B1" </a:t>
            </a:r>
            <a:r>
              <a:rPr lang="en-US" sz="1600" dirty="0" err="1"/>
              <a:t>onclick</a:t>
            </a:r>
            <a:r>
              <a:rPr lang="en-US" sz="1600" dirty="0"/>
              <a:t>=test()&gt;</a:t>
            </a:r>
          </a:p>
          <a:p>
            <a:pPr marL="0" indent="0">
              <a:buNone/>
            </a:pPr>
            <a:r>
              <a:rPr lang="id-ID" sz="1600" dirty="0"/>
              <a:t>&lt;/p&gt;</a:t>
            </a:r>
          </a:p>
          <a:p>
            <a:pPr marL="0" indent="0">
              <a:buNone/>
            </a:pPr>
            <a:r>
              <a:rPr lang="id-ID" sz="1600" dirty="0"/>
              <a:t>&lt;/form&gt;</a:t>
            </a:r>
          </a:p>
          <a:p>
            <a:pPr marL="0" indent="0">
              <a:buNone/>
            </a:pPr>
            <a:r>
              <a:rPr lang="id-ID" sz="1600" dirty="0"/>
              <a:t>&lt;/body&gt;</a:t>
            </a:r>
          </a:p>
          <a:p>
            <a:pPr marL="0" indent="0">
              <a:buNone/>
            </a:pPr>
            <a:r>
              <a:rPr lang="id-ID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1778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504" y="116632"/>
            <a:ext cx="8915400" cy="562074"/>
          </a:xfrm>
        </p:spPr>
        <p:txBody>
          <a:bodyPr>
            <a:normAutofit fontScale="90000"/>
          </a:bodyPr>
          <a:lstStyle/>
          <a:p>
            <a:r>
              <a:rPr lang="id-ID" dirty="0"/>
              <a:t>Form </a:t>
            </a:r>
            <a:r>
              <a:rPr lang="id-ID" dirty="0" smtClean="0"/>
              <a:t>Button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04" y="692696"/>
            <a:ext cx="89154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d-ID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60945"/>
              </p:ext>
            </p:extLst>
          </p:nvPr>
        </p:nvGraphicFramePr>
        <p:xfrm>
          <a:off x="128464" y="764704"/>
          <a:ext cx="9505056" cy="6081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2528"/>
                <a:gridCol w="4752528"/>
              </a:tblGrid>
              <a:tr h="608189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d-ID" sz="1500" dirty="0" smtClean="0">
                          <a:latin typeface="Courier New" pitchFamily="49" charset="0"/>
                          <a:cs typeface="Courier New" pitchFamily="49" charset="0"/>
                        </a:rPr>
                        <a:t>&lt;HTML&gt;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500" dirty="0" smtClean="0">
                          <a:latin typeface="Courier New" pitchFamily="49" charset="0"/>
                          <a:cs typeface="Courier New" pitchFamily="49" charset="0"/>
                        </a:rPr>
                        <a:t>&lt;HEAD&gt;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500" dirty="0" smtClean="0">
                          <a:latin typeface="Courier New" pitchFamily="49" charset="0"/>
                          <a:cs typeface="Courier New" pitchFamily="49" charset="0"/>
                        </a:rPr>
                        <a:t>&lt;TITLE&gt;Objek document&lt;/TITLE&gt;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500" dirty="0" smtClean="0">
                          <a:latin typeface="Courier New" pitchFamily="49" charset="0"/>
                          <a:cs typeface="Courier New" pitchFamily="49" charset="0"/>
                        </a:rPr>
                        <a:t>&lt;/HEAD&gt;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500" dirty="0" smtClean="0">
                          <a:latin typeface="Courier New" pitchFamily="49" charset="0"/>
                          <a:cs typeface="Courier New" pitchFamily="49" charset="0"/>
                        </a:rPr>
                        <a:t>&lt;BODY&gt;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500" dirty="0" smtClean="0">
                          <a:latin typeface="Courier New" pitchFamily="49" charset="0"/>
                          <a:cs typeface="Courier New" pitchFamily="49" charset="0"/>
                        </a:rPr>
                        <a:t>&lt;SCRIPT LANGUAGE = "JavaScript"&gt;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500" dirty="0" smtClean="0">
                          <a:latin typeface="Courier New" pitchFamily="49" charset="0"/>
                          <a:cs typeface="Courier New" pitchFamily="49" charset="0"/>
                        </a:rPr>
                        <a:t>&lt;!--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500" dirty="0" smtClean="0">
                          <a:latin typeface="Courier New" pitchFamily="49" charset="0"/>
                          <a:cs typeface="Courier New" pitchFamily="49" charset="0"/>
                        </a:rPr>
                        <a:t>function ubahWarnaLB(warna) {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500" dirty="0" smtClean="0">
                          <a:latin typeface="Courier New" pitchFamily="49" charset="0"/>
                          <a:cs typeface="Courier New" pitchFamily="49" charset="0"/>
                        </a:rPr>
                        <a:t>document.bgColor = warna;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500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500" dirty="0" smtClean="0">
                          <a:latin typeface="Courier New" pitchFamily="49" charset="0"/>
                          <a:cs typeface="Courier New" pitchFamily="49" charset="0"/>
                        </a:rPr>
                        <a:t>function ubahWarnaLD(warna) {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500" dirty="0" smtClean="0">
                          <a:latin typeface="Courier New" pitchFamily="49" charset="0"/>
                          <a:cs typeface="Courier New" pitchFamily="49" charset="0"/>
                        </a:rPr>
                        <a:t>document.fgColor = warna;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500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500" dirty="0" smtClean="0">
                          <a:latin typeface="Courier New" pitchFamily="49" charset="0"/>
                          <a:cs typeface="Courier New" pitchFamily="49" charset="0"/>
                        </a:rPr>
                        <a:t>//--&gt;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500" dirty="0" smtClean="0">
                          <a:latin typeface="Courier New" pitchFamily="49" charset="0"/>
                          <a:cs typeface="Courier New" pitchFamily="49" charset="0"/>
                        </a:rPr>
                        <a:t>&lt;/SCRIPT&gt;</a:t>
                      </a:r>
                    </a:p>
                    <a:p>
                      <a:endParaRPr lang="id-ID" sz="15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d-ID" sz="1500" dirty="0" smtClean="0">
                          <a:latin typeface="Courier New" pitchFamily="49" charset="0"/>
                          <a:cs typeface="Courier New" pitchFamily="49" charset="0"/>
                        </a:rPr>
                        <a:t>&lt;H1&gt;TES&lt;/H1&gt;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500" dirty="0" smtClean="0">
                          <a:latin typeface="Courier New" pitchFamily="49" charset="0"/>
                          <a:cs typeface="Courier New" pitchFamily="49" charset="0"/>
                        </a:rPr>
                        <a:t>&lt;FORM&gt;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500" dirty="0" smtClean="0">
                          <a:latin typeface="Courier New" pitchFamily="49" charset="0"/>
                          <a:cs typeface="Courier New" pitchFamily="49" charset="0"/>
                        </a:rPr>
                        <a:t>&lt;INPUT TYPE = "BUTTON"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500" dirty="0" smtClean="0">
                          <a:latin typeface="Courier New" pitchFamily="49" charset="0"/>
                          <a:cs typeface="Courier New" pitchFamily="49" charset="0"/>
                        </a:rPr>
                        <a:t>VALUE = "Latar Belakang Hijau"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500" dirty="0" smtClean="0">
                          <a:latin typeface="Courier New" pitchFamily="49" charset="0"/>
                          <a:cs typeface="Courier New" pitchFamily="49" charset="0"/>
                        </a:rPr>
                        <a:t>onClick = "ubahWarnaLB('GREEN')"&gt;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500" dirty="0" smtClean="0">
                          <a:latin typeface="Courier New" pitchFamily="49" charset="0"/>
                          <a:cs typeface="Courier New" pitchFamily="49" charset="0"/>
                        </a:rPr>
                        <a:t>&lt;INPUT TYPE = "BUTTON"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500" dirty="0" smtClean="0">
                          <a:latin typeface="Courier New" pitchFamily="49" charset="0"/>
                          <a:cs typeface="Courier New" pitchFamily="49" charset="0"/>
                        </a:rPr>
                        <a:t>VALUE = "Latar Belakang Putih"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500" dirty="0" smtClean="0">
                          <a:latin typeface="Courier New" pitchFamily="49" charset="0"/>
                          <a:cs typeface="Courier New" pitchFamily="49" charset="0"/>
                        </a:rPr>
                        <a:t>onClick = "ubahWarnaLB('WHITE')"&gt;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500" dirty="0" smtClean="0">
                          <a:latin typeface="Courier New" pitchFamily="49" charset="0"/>
                          <a:cs typeface="Courier New" pitchFamily="49" charset="0"/>
                        </a:rPr>
                        <a:t>&lt;INPUT TYPE = "BUTTON"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500" dirty="0" smtClean="0">
                          <a:latin typeface="Courier New" pitchFamily="49" charset="0"/>
                          <a:cs typeface="Courier New" pitchFamily="49" charset="0"/>
                        </a:rPr>
                        <a:t>VALUE = "Teks Kuning"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500" dirty="0" smtClean="0">
                          <a:latin typeface="Courier New" pitchFamily="49" charset="0"/>
                          <a:cs typeface="Courier New" pitchFamily="49" charset="0"/>
                        </a:rPr>
                        <a:t>onClick = "ubahWarnaLD('YELLOW')"&gt;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500" dirty="0" smtClean="0">
                          <a:latin typeface="Courier New" pitchFamily="49" charset="0"/>
                          <a:cs typeface="Courier New" pitchFamily="49" charset="0"/>
                        </a:rPr>
                        <a:t>&lt;INPUT TYPE = "BUTTON"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500" dirty="0" smtClean="0">
                          <a:latin typeface="Courier New" pitchFamily="49" charset="0"/>
                          <a:cs typeface="Courier New" pitchFamily="49" charset="0"/>
                        </a:rPr>
                        <a:t>VALUE = "Teks Biru"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500" dirty="0" smtClean="0">
                          <a:latin typeface="Courier New" pitchFamily="49" charset="0"/>
                          <a:cs typeface="Courier New" pitchFamily="49" charset="0"/>
                        </a:rPr>
                        <a:t>onClick = "ubahWarnaLD('BLUE')"&gt;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1500" dirty="0" smtClean="0">
                          <a:latin typeface="Courier New" pitchFamily="49" charset="0"/>
                          <a:cs typeface="Courier New" pitchFamily="49" charset="0"/>
                        </a:rPr>
                        <a:t>&lt;/FORM&gt;</a:t>
                      </a:r>
                    </a:p>
                    <a:p>
                      <a:r>
                        <a:rPr lang="id-ID" sz="15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&lt;SCRIPT LANGUAGE = "JavaScript"&gt;</a:t>
                      </a:r>
                    </a:p>
                    <a:p>
                      <a:r>
                        <a:rPr lang="id-ID" sz="15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&lt;!--</a:t>
                      </a:r>
                    </a:p>
                    <a:p>
                      <a:r>
                        <a:rPr lang="id-ID" sz="15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document.write("Dimodifikasi terakhir pada " +</a:t>
                      </a:r>
                    </a:p>
                    <a:p>
                      <a:r>
                        <a:rPr lang="id-ID" sz="15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document.lastModified);</a:t>
                      </a:r>
                    </a:p>
                    <a:p>
                      <a:r>
                        <a:rPr lang="id-ID" sz="15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//--&gt;</a:t>
                      </a:r>
                    </a:p>
                    <a:p>
                      <a:r>
                        <a:rPr lang="id-ID" sz="15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&lt;/SCRIPT&gt;</a:t>
                      </a:r>
                    </a:p>
                    <a:p>
                      <a:r>
                        <a:rPr lang="id-ID" sz="15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&lt;/BODY&gt;</a:t>
                      </a:r>
                    </a:p>
                    <a:p>
                      <a:r>
                        <a:rPr lang="id-ID" sz="1500" b="0" i="0" u="none" strike="noStrike" kern="120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&lt;/HTML&gt;</a:t>
                      </a:r>
                      <a:endParaRPr lang="id-ID" sz="15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id-ID" sz="15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9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dirty="0"/>
              <a:t>Buat halaman html untuk mengkonversi nilai angka menjadi nilai huruf </a:t>
            </a:r>
            <a:r>
              <a:rPr lang="id-ID" dirty="0" smtClean="0"/>
              <a:t>dengan </a:t>
            </a:r>
            <a:r>
              <a:rPr lang="fr-FR" dirty="0" err="1" smtClean="0"/>
              <a:t>menggunakan</a:t>
            </a:r>
            <a:r>
              <a:rPr lang="fr-FR" dirty="0" smtClean="0"/>
              <a:t> </a:t>
            </a:r>
            <a:r>
              <a:rPr lang="fr-FR" dirty="0" err="1"/>
              <a:t>javascript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id-ID" dirty="0"/>
              <a:t>Konversi :</a:t>
            </a:r>
          </a:p>
          <a:p>
            <a:pPr marL="457200" lvl="1" indent="0">
              <a:buNone/>
            </a:pPr>
            <a:r>
              <a:rPr lang="id-ID" dirty="0"/>
              <a:t>0-40 =E</a:t>
            </a:r>
          </a:p>
          <a:p>
            <a:pPr marL="457200" lvl="1" indent="0">
              <a:buNone/>
            </a:pPr>
            <a:r>
              <a:rPr lang="id-ID" dirty="0"/>
              <a:t>41-55=D</a:t>
            </a:r>
          </a:p>
          <a:p>
            <a:pPr marL="457200" lvl="1" indent="0">
              <a:buNone/>
            </a:pPr>
            <a:r>
              <a:rPr lang="id-ID" dirty="0"/>
              <a:t>56-60=C</a:t>
            </a:r>
          </a:p>
          <a:p>
            <a:pPr marL="457200" lvl="1" indent="0">
              <a:buNone/>
            </a:pPr>
            <a:r>
              <a:rPr lang="id-ID" dirty="0" smtClean="0"/>
              <a:t>61-65=BC</a:t>
            </a:r>
            <a:endParaRPr lang="id-ID" dirty="0"/>
          </a:p>
          <a:p>
            <a:pPr marL="457200" lvl="1" indent="0">
              <a:buNone/>
            </a:pPr>
            <a:r>
              <a:rPr lang="id-ID" dirty="0"/>
              <a:t>66-70=B</a:t>
            </a:r>
          </a:p>
          <a:p>
            <a:pPr marL="457200" lvl="1" indent="0">
              <a:buNone/>
            </a:pPr>
            <a:r>
              <a:rPr lang="id-ID" dirty="0"/>
              <a:t>71-80=AB</a:t>
            </a:r>
          </a:p>
          <a:p>
            <a:pPr marL="457200" lvl="1" indent="0">
              <a:buNone/>
            </a:pPr>
            <a:r>
              <a:rPr lang="id-ID" dirty="0"/>
              <a:t>81-100=A</a:t>
            </a:r>
          </a:p>
        </p:txBody>
      </p:sp>
    </p:spTree>
    <p:extLst>
      <p:ext uri="{BB962C8B-B14F-4D97-AF65-F5344CB8AC3E}">
        <p14:creationId xmlns:p14="http://schemas.microsoft.com/office/powerpoint/2010/main" val="20340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Buat halaman html untuk menampilkan aplikasi program kalkulator sederhana </a:t>
            </a:r>
            <a:r>
              <a:rPr lang="id-ID" dirty="0" smtClean="0"/>
              <a:t>dengan menggunakan </a:t>
            </a:r>
            <a:r>
              <a:rPr lang="id-ID" dirty="0"/>
              <a:t>javascript.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3212976"/>
            <a:ext cx="4320480" cy="324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7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Bil 1 dan Bil 2 merupakan text box, dapat diisi angka, bila tombol + atau – atau x atau </a:t>
            </a:r>
            <a:r>
              <a:rPr lang="id-ID" dirty="0" smtClean="0"/>
              <a:t>/ ditekan</a:t>
            </a:r>
            <a:r>
              <a:rPr lang="id-ID" dirty="0"/>
              <a:t>, maka akan keluar bilangan pada text box hasil, dimana bilangan ini </a:t>
            </a:r>
            <a:r>
              <a:rPr lang="id-ID" dirty="0" smtClean="0"/>
              <a:t>merupakan operasi </a:t>
            </a:r>
            <a:r>
              <a:rPr lang="id-ID" dirty="0"/>
              <a:t>arithmetic sesuai dengan tombol yang ditekan</a:t>
            </a:r>
          </a:p>
        </p:txBody>
      </p:sp>
    </p:spTree>
    <p:extLst>
      <p:ext uri="{BB962C8B-B14F-4D97-AF65-F5344CB8AC3E}">
        <p14:creationId xmlns:p14="http://schemas.microsoft.com/office/powerpoint/2010/main" val="391642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Letak JavaScript dalam HTML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dirty="0" smtClean="0"/>
              <a:t>Script </a:t>
            </a:r>
            <a:r>
              <a:rPr lang="id-ID" dirty="0"/>
              <a:t>Javascript dalam dokumen HTML dapat diletakkan pada </a:t>
            </a:r>
            <a:r>
              <a:rPr lang="id-ID" dirty="0" smtClean="0"/>
              <a:t>:</a:t>
            </a:r>
          </a:p>
          <a:p>
            <a:r>
              <a:rPr lang="id-ID" dirty="0" smtClean="0"/>
              <a:t>Internal /langsung script ditulis di</a:t>
            </a:r>
            <a:r>
              <a:rPr lang="id-ID" dirty="0"/>
              <a:t> </a:t>
            </a:r>
            <a:r>
              <a:rPr lang="id-ID" dirty="0" smtClean="0"/>
              <a:t>bagian head atau body</a:t>
            </a:r>
            <a:endParaRPr lang="en-US" dirty="0"/>
          </a:p>
          <a:p>
            <a:r>
              <a:rPr lang="en-US" dirty="0" err="1" smtClean="0"/>
              <a:t>Eksternal</a:t>
            </a:r>
            <a:r>
              <a:rPr lang="en-US" dirty="0" smtClean="0"/>
              <a:t> file </a:t>
            </a:r>
            <a:r>
              <a:rPr lang="en-US" dirty="0" err="1" smtClean="0"/>
              <a:t>ekstensi</a:t>
            </a:r>
            <a:r>
              <a:rPr lang="en-US" dirty="0" smtClean="0"/>
              <a:t> (.</a:t>
            </a:r>
            <a:r>
              <a:rPr lang="en-US" dirty="0" err="1" smtClean="0"/>
              <a:t>js</a:t>
            </a:r>
            <a:r>
              <a:rPr lang="en-US" dirty="0" smtClean="0"/>
              <a:t>) </a:t>
            </a:r>
            <a:r>
              <a:rPr lang="en-US" dirty="0" err="1" smtClean="0"/>
              <a:t>terpisah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dipanggil</a:t>
            </a:r>
            <a:r>
              <a:rPr lang="en-US" dirty="0" smtClean="0"/>
              <a:t> di </a:t>
            </a:r>
            <a:r>
              <a:rPr lang="en-US" dirty="0" err="1" smtClean="0"/>
              <a:t>bagiahn</a:t>
            </a:r>
            <a:r>
              <a:rPr lang="en-US" dirty="0" smtClean="0"/>
              <a:t> head </a:t>
            </a:r>
            <a:r>
              <a:rPr lang="en-US" dirty="0" err="1" smtClean="0"/>
              <a:t>atau</a:t>
            </a:r>
            <a:r>
              <a:rPr lang="en-US" dirty="0" smtClean="0"/>
              <a:t> body</a:t>
            </a:r>
            <a:endParaRPr lang="id-ID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/>
              <a:t>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 smtClean="0"/>
              <a:t>=”</a:t>
            </a:r>
            <a:r>
              <a:rPr lang="en-US" dirty="0" err="1" smtClean="0"/>
              <a:t>testing.js</a:t>
            </a:r>
            <a:r>
              <a:rPr lang="en-US" dirty="0"/>
              <a:t>"&gt;&lt;/script&gt;</a:t>
            </a:r>
          </a:p>
          <a:p>
            <a:endParaRPr lang="en-US" dirty="0"/>
          </a:p>
          <a:p>
            <a:pPr marL="4000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043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dan referensi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hlinkClick r:id="rId2"/>
              </a:rPr>
              <a:t>http://www.w3schools.com/js/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809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Struktur JavaScript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z="2500" b="1" dirty="0" smtClean="0"/>
              <a:t>&lt;</a:t>
            </a:r>
            <a:r>
              <a:rPr lang="id-ID" sz="2500" b="1" dirty="0"/>
              <a:t>SCRIPT LANGUAGE = ”JavaScript</a:t>
            </a:r>
            <a:r>
              <a:rPr lang="id-ID" sz="2500" b="1" dirty="0" smtClean="0"/>
              <a:t>”&gt; atau &lt;script&gt;</a:t>
            </a:r>
            <a:endParaRPr lang="id-ID" sz="2500" b="1" dirty="0"/>
          </a:p>
          <a:p>
            <a:pPr marL="0" indent="0">
              <a:buNone/>
            </a:pPr>
            <a:endParaRPr lang="id-ID" sz="2500" b="1" dirty="0" smtClean="0"/>
          </a:p>
          <a:p>
            <a:pPr marL="0" indent="0">
              <a:buNone/>
            </a:pPr>
            <a:r>
              <a:rPr lang="id-ID" sz="2500" b="1" dirty="0" smtClean="0"/>
              <a:t>Penulisan </a:t>
            </a:r>
            <a:r>
              <a:rPr lang="id-ID" sz="2500" b="1" dirty="0"/>
              <a:t>kode javascript</a:t>
            </a:r>
          </a:p>
          <a:p>
            <a:pPr marL="0" indent="0">
              <a:buNone/>
            </a:pPr>
            <a:endParaRPr lang="id-ID" sz="2500" b="1" dirty="0" smtClean="0"/>
          </a:p>
          <a:p>
            <a:pPr marL="0" indent="0">
              <a:buNone/>
            </a:pPr>
            <a:r>
              <a:rPr lang="id-ID" sz="2500" b="1" dirty="0" smtClean="0"/>
              <a:t>&lt;/</a:t>
            </a:r>
            <a:r>
              <a:rPr lang="id-ID" sz="2500" b="1" dirty="0"/>
              <a:t>SCRIPT</a:t>
            </a:r>
            <a:r>
              <a:rPr lang="id-ID" sz="2500" b="1" dirty="0" smtClean="0"/>
              <a:t>&gt;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8578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Metode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Metode adalah suatu kumpulan kode yang digunakan untuk melakukan sesuatu </a:t>
            </a:r>
            <a:r>
              <a:rPr lang="id-ID" dirty="0" smtClean="0"/>
              <a:t>tindakan terhadap </a:t>
            </a:r>
            <a:r>
              <a:rPr lang="id-ID" dirty="0"/>
              <a:t>objek.</a:t>
            </a:r>
          </a:p>
          <a:p>
            <a:pPr marL="0" indent="0">
              <a:buNone/>
            </a:pPr>
            <a:r>
              <a:rPr lang="id-ID" dirty="0" smtClean="0"/>
              <a:t>Penulisan </a:t>
            </a:r>
            <a:r>
              <a:rPr lang="id-ID" dirty="0"/>
              <a:t>:</a:t>
            </a:r>
          </a:p>
          <a:p>
            <a:pPr marL="0" indent="0">
              <a:buNone/>
            </a:pPr>
            <a:r>
              <a:rPr lang="id-ID" sz="2500" dirty="0">
                <a:latin typeface="Courier New" pitchFamily="49" charset="0"/>
                <a:cs typeface="Courier New" pitchFamily="49" charset="0"/>
              </a:rPr>
              <a:t>Nama_objek.nama_metode(parameter)</a:t>
            </a:r>
          </a:p>
          <a:p>
            <a:pPr marL="0" indent="0">
              <a:buNone/>
            </a:pPr>
            <a:r>
              <a:rPr lang="id-ID" sz="2500" dirty="0">
                <a:latin typeface="Courier New" pitchFamily="49" charset="0"/>
                <a:cs typeface="Courier New" pitchFamily="49" charset="0"/>
              </a:rPr>
              <a:t>document.write (”Hallo”)</a:t>
            </a:r>
          </a:p>
        </p:txBody>
      </p:sp>
    </p:spTree>
    <p:extLst>
      <p:ext uri="{BB962C8B-B14F-4D97-AF65-F5344CB8AC3E}">
        <p14:creationId xmlns:p14="http://schemas.microsoft.com/office/powerpoint/2010/main" val="296514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2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</a:pPr>
            <a:r>
              <a:rPr lang="id-ID" sz="2200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</a:pPr>
            <a:r>
              <a:rPr lang="id-ID" sz="2200" dirty="0">
                <a:latin typeface="Courier New" pitchFamily="49" charset="0"/>
                <a:cs typeface="Courier New" pitchFamily="49" charset="0"/>
              </a:rPr>
              <a:t>&lt;TITLE&gt;Alert Box&lt;/TITLE&gt;</a:t>
            </a:r>
          </a:p>
          <a:p>
            <a:pPr marL="0" indent="0">
              <a:buNone/>
            </a:pPr>
            <a:r>
              <a:rPr lang="id-ID" sz="2200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</a:pPr>
            <a:r>
              <a:rPr lang="id-ID" sz="22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id-ID" sz="2200" dirty="0">
                <a:latin typeface="Courier New" pitchFamily="49" charset="0"/>
                <a:cs typeface="Courier New" pitchFamily="49" charset="0"/>
              </a:rPr>
              <a:t>&lt;SCRIPT LANGUAGE = "JavaScript"&gt;</a:t>
            </a:r>
          </a:p>
          <a:p>
            <a:pPr marL="0" indent="0">
              <a:buNone/>
            </a:pPr>
            <a:endParaRPr lang="id-ID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sz="2200" dirty="0" smtClean="0">
                <a:latin typeface="Courier New" pitchFamily="49" charset="0"/>
                <a:cs typeface="Courier New" pitchFamily="49" charset="0"/>
              </a:rPr>
              <a:t>window.alert</a:t>
            </a:r>
            <a:r>
              <a:rPr lang="id-ID" sz="2200" dirty="0">
                <a:latin typeface="Courier New" pitchFamily="49" charset="0"/>
                <a:cs typeface="Courier New" pitchFamily="49" charset="0"/>
              </a:rPr>
              <a:t>("Ini merupakan pesan untuk Anda");</a:t>
            </a:r>
          </a:p>
          <a:p>
            <a:pPr marL="0" indent="0">
              <a:buNone/>
            </a:pPr>
            <a:endParaRPr lang="id-ID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id-ID" sz="2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id-ID" sz="2200" dirty="0">
                <a:latin typeface="Courier New" pitchFamily="49" charset="0"/>
                <a:cs typeface="Courier New" pitchFamily="49" charset="0"/>
              </a:rPr>
              <a:t>SCRIPT&gt;</a:t>
            </a:r>
          </a:p>
          <a:p>
            <a:pPr marL="0" indent="0">
              <a:buNone/>
            </a:pPr>
            <a:r>
              <a:rPr lang="id-ID" sz="22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r>
              <a:rPr lang="id-ID" sz="2200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261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/>
              <a:t>JavaScript sebagai bahasa berorientasi pada obyek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dirty="0" smtClean="0"/>
              <a:t>Properti</a:t>
            </a:r>
          </a:p>
          <a:p>
            <a:r>
              <a:rPr lang="id-ID" dirty="0"/>
              <a:t>Properti adalah atribut dari sebuah objek. Contoh, objek mobil punya properti warna mobil.</a:t>
            </a:r>
          </a:p>
          <a:p>
            <a:pPr marL="0" indent="0">
              <a:buNone/>
            </a:pPr>
            <a:r>
              <a:rPr lang="id-ID" dirty="0"/>
              <a:t>Penulisan :</a:t>
            </a:r>
          </a:p>
          <a:p>
            <a:pPr marL="0" indent="0"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Nama_objek.nama_properti = nilai</a:t>
            </a:r>
          </a:p>
          <a:p>
            <a:pPr marL="0" indent="0"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window.defaultStatus = ”Selamat Belajar JavaScript”;</a:t>
            </a:r>
          </a:p>
        </p:txBody>
      </p:sp>
    </p:spTree>
    <p:extLst>
      <p:ext uri="{BB962C8B-B14F-4D97-AF65-F5344CB8AC3E}">
        <p14:creationId xmlns:p14="http://schemas.microsoft.com/office/powerpoint/2010/main" val="215985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Pemakaian metode dalam objek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TITLE&gt;JavaScript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Percobaan memakai JavaScript:&lt;BR&gt;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&lt;SCRIPT LANGUAGE = "JavaScript"&gt;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&lt;!--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document.write("Selamat Mencoba JavaScript&lt;BR&gt;");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document.write("Semoga sukses!");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//--&gt;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6905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2131</Words>
  <Application>Microsoft Macintosh PowerPoint</Application>
  <PresentationFormat>A4 Paper (210x297 mm)</PresentationFormat>
  <Paragraphs>467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Courier New</vt:lpstr>
      <vt:lpstr>Office Theme</vt:lpstr>
      <vt:lpstr>Javascript</vt:lpstr>
      <vt:lpstr>Javascript</vt:lpstr>
      <vt:lpstr>Penulisan Javascript</vt:lpstr>
      <vt:lpstr>Letak JavaScript dalam HTML</vt:lpstr>
      <vt:lpstr>Struktur JavaScript</vt:lpstr>
      <vt:lpstr>Metode</vt:lpstr>
      <vt:lpstr>contoh</vt:lpstr>
      <vt:lpstr>JavaScript sebagai bahasa berorientasi pada obyek</vt:lpstr>
      <vt:lpstr>Pemakaian metode dalam objek</vt:lpstr>
      <vt:lpstr>JavaScript Output</vt:lpstr>
      <vt:lpstr>Pemakaian prompt</vt:lpstr>
      <vt:lpstr>Pembuatan fungsi dan cara pemanggilannya</vt:lpstr>
      <vt:lpstr>Dasar Pemrograman Java Script</vt:lpstr>
      <vt:lpstr>Operasi Relational</vt:lpstr>
      <vt:lpstr>Seleksi kondisi (if..else)</vt:lpstr>
      <vt:lpstr>Switch Case</vt:lpstr>
      <vt:lpstr>Pemakaian looping &lt; for &gt;</vt:lpstr>
      <vt:lpstr>Pemakaian looping &lt; do..while &gt;</vt:lpstr>
      <vt:lpstr>Pemakaian looping &lt; while &gt;</vt:lpstr>
      <vt:lpstr>JavaScript HTML DOM</vt:lpstr>
      <vt:lpstr>PowerPoint Presentation</vt:lpstr>
      <vt:lpstr>PowerPoint Presentation</vt:lpstr>
      <vt:lpstr>Menemukan Elemen HTML</vt:lpstr>
      <vt:lpstr>Contoh</vt:lpstr>
      <vt:lpstr>Merubah Content HTML</vt:lpstr>
      <vt:lpstr>PowerPoint Presentation</vt:lpstr>
      <vt:lpstr>Merubah Atribut HTML</vt:lpstr>
      <vt:lpstr>Changing HTML Style</vt:lpstr>
      <vt:lpstr>PowerPoint Presentation</vt:lpstr>
      <vt:lpstr>JavaScript HTML DOM Events</vt:lpstr>
      <vt:lpstr>PowerPoint Presentation</vt:lpstr>
      <vt:lpstr>HTML Event Attributes </vt:lpstr>
      <vt:lpstr>PowerPoint Presentation</vt:lpstr>
      <vt:lpstr>PowerPoint Presentation</vt:lpstr>
      <vt:lpstr>Contoh Form Input</vt:lpstr>
      <vt:lpstr>Form Button</vt:lpstr>
      <vt:lpstr>Tugas</vt:lpstr>
      <vt:lpstr>PowerPoint Presentation</vt:lpstr>
      <vt:lpstr>PowerPoint Presentation</vt:lpstr>
      <vt:lpstr>Contoh dan referensi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rudi</dc:creator>
  <cp:lastModifiedBy>Microsoft Office User</cp:lastModifiedBy>
  <cp:revision>31</cp:revision>
  <dcterms:created xsi:type="dcterms:W3CDTF">2013-09-25T03:03:59Z</dcterms:created>
  <dcterms:modified xsi:type="dcterms:W3CDTF">2018-10-01T06:03:32Z</dcterms:modified>
</cp:coreProperties>
</file>