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ubuquesmartplan.org/pdf/EconomicDevelopmentGoalsandObjectivesDraftApporved1-11-201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FDF-AC92-4E73-A743-14B2E605DC5E}"/>
              </a:ext>
            </a:extLst>
          </p:cNvPr>
          <p:cNvSpPr>
            <a:spLocks noGrp="1"/>
          </p:cNvSpPr>
          <p:nvPr>
            <p:ph type="ctrTitle"/>
          </p:nvPr>
        </p:nvSpPr>
        <p:spPr/>
        <p:txBody>
          <a:bodyPr/>
          <a:lstStyle/>
          <a:p>
            <a:r>
              <a:rPr lang="en-IN" dirty="0"/>
              <a:t>Promotion of economic development		</a:t>
            </a:r>
          </a:p>
        </p:txBody>
      </p:sp>
      <p:sp>
        <p:nvSpPr>
          <p:cNvPr id="3" name="Subtitle 2">
            <a:extLst>
              <a:ext uri="{FF2B5EF4-FFF2-40B4-BE49-F238E27FC236}">
                <a16:creationId xmlns:a16="http://schemas.microsoft.com/office/drawing/2014/main" id="{FA0FA771-A1F8-4EC7-AB9A-992D03673F3C}"/>
              </a:ext>
            </a:extLst>
          </p:cNvPr>
          <p:cNvSpPr>
            <a:spLocks noGrp="1"/>
          </p:cNvSpPr>
          <p:nvPr>
            <p:ph type="subTitle" idx="1"/>
          </p:nvPr>
        </p:nvSpPr>
        <p:spPr/>
        <p:txBody>
          <a:bodyPr/>
          <a:lstStyle/>
          <a:p>
            <a:r>
              <a:rPr lang="en-IN" dirty="0"/>
              <a:t>By- Akshat Srivastav 19bce0811	</a:t>
            </a:r>
          </a:p>
        </p:txBody>
      </p:sp>
    </p:spTree>
    <p:extLst>
      <p:ext uri="{BB962C8B-B14F-4D97-AF65-F5344CB8AC3E}">
        <p14:creationId xmlns:p14="http://schemas.microsoft.com/office/powerpoint/2010/main" val="325296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13B7-5FF3-45DF-9205-A13A7075BBE0}"/>
              </a:ext>
            </a:extLst>
          </p:cNvPr>
          <p:cNvSpPr>
            <a:spLocks noGrp="1"/>
          </p:cNvSpPr>
          <p:nvPr>
            <p:ph type="title"/>
          </p:nvPr>
        </p:nvSpPr>
        <p:spPr/>
        <p:txBody>
          <a:bodyPr/>
          <a:lstStyle/>
          <a:p>
            <a:r>
              <a:rPr lang="en-IN" dirty="0"/>
              <a:t>Defining economic development	</a:t>
            </a:r>
          </a:p>
        </p:txBody>
      </p:sp>
      <p:sp>
        <p:nvSpPr>
          <p:cNvPr id="3" name="Content Placeholder 2">
            <a:extLst>
              <a:ext uri="{FF2B5EF4-FFF2-40B4-BE49-F238E27FC236}">
                <a16:creationId xmlns:a16="http://schemas.microsoft.com/office/drawing/2014/main" id="{2221FF4B-6734-404C-BDEF-E588F4D005C0}"/>
              </a:ext>
            </a:extLst>
          </p:cNvPr>
          <p:cNvSpPr>
            <a:spLocks noGrp="1"/>
          </p:cNvSpPr>
          <p:nvPr>
            <p:ph idx="1"/>
          </p:nvPr>
        </p:nvSpPr>
        <p:spPr/>
        <p:txBody>
          <a:bodyPr/>
          <a:lstStyle/>
          <a:p>
            <a:r>
              <a:rPr lang="en-IN" b="1" dirty="0"/>
              <a:t>Economic development</a:t>
            </a:r>
            <a:r>
              <a:rPr lang="en-IN" dirty="0"/>
              <a:t> is the process by which the economic well-being and quality of life of a nation, region or local community are improved.</a:t>
            </a:r>
          </a:p>
          <a:p>
            <a:r>
              <a:rPr lang="en-IN" dirty="0"/>
              <a:t> Economic growth is a phenomenon of market productivity and rise in GDP and is one aspect of the process of economic development.</a:t>
            </a:r>
          </a:p>
        </p:txBody>
      </p:sp>
    </p:spTree>
    <p:extLst>
      <p:ext uri="{BB962C8B-B14F-4D97-AF65-F5344CB8AC3E}">
        <p14:creationId xmlns:p14="http://schemas.microsoft.com/office/powerpoint/2010/main" val="361320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5513-EA42-41CA-9F6E-77BB9A0209CB}"/>
              </a:ext>
            </a:extLst>
          </p:cNvPr>
          <p:cNvSpPr>
            <a:spLocks noGrp="1"/>
          </p:cNvSpPr>
          <p:nvPr>
            <p:ph type="title"/>
          </p:nvPr>
        </p:nvSpPr>
        <p:spPr/>
        <p:txBody>
          <a:bodyPr/>
          <a:lstStyle/>
          <a:p>
            <a:r>
              <a:rPr lang="en-IN" dirty="0"/>
              <a:t>Goals of economic development	</a:t>
            </a:r>
          </a:p>
        </p:txBody>
      </p:sp>
      <p:sp>
        <p:nvSpPr>
          <p:cNvPr id="3" name="Content Placeholder 2">
            <a:extLst>
              <a:ext uri="{FF2B5EF4-FFF2-40B4-BE49-F238E27FC236}">
                <a16:creationId xmlns:a16="http://schemas.microsoft.com/office/drawing/2014/main" id="{1DEB86F5-18A1-41C4-94C6-1D30079413B0}"/>
              </a:ext>
            </a:extLst>
          </p:cNvPr>
          <p:cNvSpPr>
            <a:spLocks noGrp="1"/>
          </p:cNvSpPr>
          <p:nvPr>
            <p:ph idx="1"/>
          </p:nvPr>
        </p:nvSpPr>
        <p:spPr>
          <a:xfrm>
            <a:off x="445274" y="1971924"/>
            <a:ext cx="11165534" cy="4778734"/>
          </a:xfrm>
        </p:spPr>
        <p:txBody>
          <a:bodyPr>
            <a:normAutofit/>
          </a:bodyPr>
          <a:lstStyle/>
          <a:p>
            <a:r>
              <a:rPr lang="en-IN" dirty="0"/>
              <a:t>To reduce unemployment, achieve economic stability, and increase the standard of living for all citizens.</a:t>
            </a:r>
          </a:p>
          <a:p>
            <a:r>
              <a:rPr lang="en-IN" dirty="0"/>
              <a:t>To build a highly skilled, flexible workforce.</a:t>
            </a:r>
          </a:p>
          <a:p>
            <a:r>
              <a:rPr lang="en-IN" dirty="0"/>
              <a:t>To concentrate on retaining and expanding existing local businesses. </a:t>
            </a:r>
          </a:p>
          <a:p>
            <a:r>
              <a:rPr lang="en-IN" dirty="0"/>
              <a:t>To maintain and strengthen region’s position as a tourist destination.</a:t>
            </a:r>
          </a:p>
          <a:p>
            <a:r>
              <a:rPr lang="en-IN" dirty="0"/>
              <a:t>To promote and encourage preservation of the region’s historic assets.</a:t>
            </a:r>
          </a:p>
          <a:p>
            <a:r>
              <a:rPr lang="en-IN" dirty="0"/>
              <a:t>To strengthen the local tax base. </a:t>
            </a:r>
          </a:p>
          <a:p>
            <a:r>
              <a:rPr lang="en-IN" dirty="0"/>
              <a:t>To encourage development that is environmentally sensitive.</a:t>
            </a:r>
          </a:p>
          <a:p>
            <a:pPr marL="0" indent="0">
              <a:buNone/>
            </a:pPr>
            <a:endParaRPr lang="en-IN" dirty="0"/>
          </a:p>
        </p:txBody>
      </p:sp>
    </p:spTree>
    <p:extLst>
      <p:ext uri="{BB962C8B-B14F-4D97-AF65-F5344CB8AC3E}">
        <p14:creationId xmlns:p14="http://schemas.microsoft.com/office/powerpoint/2010/main" val="135575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041-D60B-4C7E-9D18-10892F6461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94A03CE-BB90-4783-AFDD-6EF912195C2D}"/>
              </a:ext>
            </a:extLst>
          </p:cNvPr>
          <p:cNvPicPr>
            <a:picLocks noGrp="1" noChangeAspect="1"/>
          </p:cNvPicPr>
          <p:nvPr>
            <p:ph idx="1"/>
          </p:nvPr>
        </p:nvPicPr>
        <p:blipFill>
          <a:blip r:embed="rId2"/>
          <a:stretch>
            <a:fillRect/>
          </a:stretch>
        </p:blipFill>
        <p:spPr>
          <a:xfrm>
            <a:off x="421420" y="462135"/>
            <a:ext cx="11378316" cy="6231833"/>
          </a:xfrm>
        </p:spPr>
      </p:pic>
    </p:spTree>
    <p:extLst>
      <p:ext uri="{BB962C8B-B14F-4D97-AF65-F5344CB8AC3E}">
        <p14:creationId xmlns:p14="http://schemas.microsoft.com/office/powerpoint/2010/main" val="266155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6C3E-E1B3-4CF0-99EB-74AA05A40643}"/>
              </a:ext>
            </a:extLst>
          </p:cNvPr>
          <p:cNvSpPr>
            <a:spLocks noGrp="1"/>
          </p:cNvSpPr>
          <p:nvPr>
            <p:ph type="title"/>
          </p:nvPr>
        </p:nvSpPr>
        <p:spPr/>
        <p:txBody>
          <a:bodyPr/>
          <a:lstStyle/>
          <a:p>
            <a:r>
              <a:rPr lang="en-IN" dirty="0"/>
              <a:t>Policies of Economic development</a:t>
            </a:r>
          </a:p>
        </p:txBody>
      </p:sp>
      <p:sp>
        <p:nvSpPr>
          <p:cNvPr id="3" name="Content Placeholder 2">
            <a:extLst>
              <a:ext uri="{FF2B5EF4-FFF2-40B4-BE49-F238E27FC236}">
                <a16:creationId xmlns:a16="http://schemas.microsoft.com/office/drawing/2014/main" id="{940AE2E5-5C51-404C-96DC-BEFC57B205EC}"/>
              </a:ext>
            </a:extLst>
          </p:cNvPr>
          <p:cNvSpPr>
            <a:spLocks noGrp="1"/>
          </p:cNvSpPr>
          <p:nvPr>
            <p:ph idx="1"/>
          </p:nvPr>
        </p:nvSpPr>
        <p:spPr/>
        <p:txBody>
          <a:bodyPr/>
          <a:lstStyle/>
          <a:p>
            <a:pPr marL="0" indent="0">
              <a:buNone/>
            </a:pPr>
            <a:r>
              <a:rPr lang="en-IN" dirty="0"/>
              <a:t>In its broadest sense, policies of economic development encompass two major areas:</a:t>
            </a:r>
          </a:p>
          <a:p>
            <a:r>
              <a:rPr lang="en-IN" dirty="0"/>
              <a:t>Governments undertaking to meet broad economic objectives such as price stability, high employment, and sustainable growth. Such efforts include monetary and fiscal policies, regulation of financial institutions, trade, and tax policies.</a:t>
            </a:r>
          </a:p>
          <a:p>
            <a:r>
              <a:rPr lang="en-IN" dirty="0"/>
              <a:t>Programs that provide infrastructure and services such as highways, parks, affordable housing, crime prevention, and K–12 education.</a:t>
            </a:r>
          </a:p>
          <a:p>
            <a:r>
              <a:rPr lang="en-IN" dirty="0"/>
              <a:t>Job creation and retention through specific efforts in business finance, marketing, neighbourhood development, workforce development, small business development, business retention and expansion,</a:t>
            </a:r>
            <a:r>
              <a:rPr lang="en-IN" baseline="30000" dirty="0"/>
              <a:t> </a:t>
            </a:r>
            <a:r>
              <a:rPr lang="en-IN" dirty="0"/>
              <a:t>technology transfer, and real estate development. </a:t>
            </a:r>
          </a:p>
          <a:p>
            <a:pPr marL="0" indent="0">
              <a:buNone/>
            </a:pPr>
            <a:r>
              <a:rPr lang="en-IN" dirty="0"/>
              <a:t>This third category is a primary focus of economic development professionals.</a:t>
            </a:r>
          </a:p>
          <a:p>
            <a:endParaRPr lang="en-IN" dirty="0"/>
          </a:p>
        </p:txBody>
      </p:sp>
    </p:spTree>
    <p:extLst>
      <p:ext uri="{BB962C8B-B14F-4D97-AF65-F5344CB8AC3E}">
        <p14:creationId xmlns:p14="http://schemas.microsoft.com/office/powerpoint/2010/main" val="274192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8D53-FA56-4096-9CC5-92D421313B05}"/>
              </a:ext>
            </a:extLst>
          </p:cNvPr>
          <p:cNvSpPr>
            <a:spLocks noGrp="1"/>
          </p:cNvSpPr>
          <p:nvPr>
            <p:ph type="title"/>
          </p:nvPr>
        </p:nvSpPr>
        <p:spPr/>
        <p:txBody>
          <a:bodyPr/>
          <a:lstStyle/>
          <a:p>
            <a:r>
              <a:rPr lang="en-IN" dirty="0"/>
              <a:t>Development indicators and indices</a:t>
            </a:r>
          </a:p>
        </p:txBody>
      </p:sp>
      <p:sp>
        <p:nvSpPr>
          <p:cNvPr id="3" name="Content Placeholder 2">
            <a:extLst>
              <a:ext uri="{FF2B5EF4-FFF2-40B4-BE49-F238E27FC236}">
                <a16:creationId xmlns:a16="http://schemas.microsoft.com/office/drawing/2014/main" id="{9D465414-1D6B-45DB-A5D6-D8D336021793}"/>
              </a:ext>
            </a:extLst>
          </p:cNvPr>
          <p:cNvSpPr>
            <a:spLocks noGrp="1"/>
          </p:cNvSpPr>
          <p:nvPr>
            <p:ph idx="1"/>
          </p:nvPr>
        </p:nvSpPr>
        <p:spPr/>
        <p:txBody>
          <a:bodyPr>
            <a:normAutofit lnSpcReduction="10000"/>
          </a:bodyPr>
          <a:lstStyle/>
          <a:p>
            <a:pPr marL="0" indent="0">
              <a:buNone/>
            </a:pPr>
            <a:r>
              <a:rPr lang="en-IN" b="1" dirty="0"/>
              <a:t>1. GDP per capita</a:t>
            </a:r>
          </a:p>
          <a:p>
            <a:r>
              <a:rPr lang="en-IN" dirty="0"/>
              <a:t>GDP per capita is gross domestic product divided by mid year population. GDP is the sum of gross value added by all resident producers in the economy plus any product taxes and minus any subsidizes not included in the value of the products. It is calculated without making deductions for depreciation of fabricated assets or for depletion and degradation of natural resources.</a:t>
            </a:r>
          </a:p>
          <a:p>
            <a:pPr marL="0" indent="0">
              <a:buNone/>
            </a:pPr>
            <a:r>
              <a:rPr lang="en-IN" b="1" dirty="0"/>
              <a:t>2. Social security and pensions</a:t>
            </a:r>
          </a:p>
          <a:p>
            <a:pPr marL="0" indent="0">
              <a:buNone/>
            </a:pPr>
            <a:r>
              <a:rPr lang="en-IN" b="1" dirty="0"/>
              <a:t>3. Modern transportation</a:t>
            </a:r>
          </a:p>
          <a:p>
            <a:r>
              <a:rPr lang="en-IN" dirty="0"/>
              <a:t>European development economists have argued that the existence of modern transportation networks- such as high-speed rail infrastructure constitutes a significant indicator of a country's economic advancement: this perspective is illustrated notably through the Basic Rail Transportation Infrastructure Index (known as BRTI Index) and related models such as the (Modified) Rail Transportation Infrastructure Index (RTI).</a:t>
            </a:r>
          </a:p>
          <a:p>
            <a:endParaRPr lang="en-IN" dirty="0"/>
          </a:p>
        </p:txBody>
      </p:sp>
    </p:spTree>
    <p:extLst>
      <p:ext uri="{BB962C8B-B14F-4D97-AF65-F5344CB8AC3E}">
        <p14:creationId xmlns:p14="http://schemas.microsoft.com/office/powerpoint/2010/main" val="156527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2F09-E702-4E89-B899-803EAA8B0897}"/>
              </a:ext>
            </a:extLst>
          </p:cNvPr>
          <p:cNvSpPr>
            <a:spLocks noGrp="1"/>
          </p:cNvSpPr>
          <p:nvPr>
            <p:ph type="title"/>
          </p:nvPr>
        </p:nvSpPr>
        <p:spPr/>
        <p:txBody>
          <a:bodyPr/>
          <a:lstStyle/>
          <a:p>
            <a:r>
              <a:rPr lang="en-IN" dirty="0"/>
              <a:t>Community competition</a:t>
            </a:r>
          </a:p>
        </p:txBody>
      </p:sp>
      <p:sp>
        <p:nvSpPr>
          <p:cNvPr id="3" name="Content Placeholder 2">
            <a:extLst>
              <a:ext uri="{FF2B5EF4-FFF2-40B4-BE49-F238E27FC236}">
                <a16:creationId xmlns:a16="http://schemas.microsoft.com/office/drawing/2014/main" id="{DC61C4D0-FDFE-46DB-9BF9-6D966D3407E0}"/>
              </a:ext>
            </a:extLst>
          </p:cNvPr>
          <p:cNvSpPr>
            <a:spLocks noGrp="1"/>
          </p:cNvSpPr>
          <p:nvPr>
            <p:ph idx="1"/>
          </p:nvPr>
        </p:nvSpPr>
        <p:spPr/>
        <p:txBody>
          <a:bodyPr/>
          <a:lstStyle/>
          <a:p>
            <a:r>
              <a:rPr lang="en-IN" dirty="0"/>
              <a:t>One unintended consequence of economic development is the intense competition between communities, states, and nations for new economic development projects in today's globalized world.</a:t>
            </a:r>
          </a:p>
          <a:p>
            <a:r>
              <a:rPr lang="en-IN" dirty="0"/>
              <a:t> With the struggle to attract and retain business, competition is further intensified by the use of many variations of economic incentives to the potential business such as: tax incentives, investment capital, donated land, utility rate discounts, and many others. IEDC places significant attention on the various activities undertaken by economic development organizations to help them compete and sustain vibrant communities.</a:t>
            </a:r>
          </a:p>
        </p:txBody>
      </p:sp>
    </p:spTree>
    <p:extLst>
      <p:ext uri="{BB962C8B-B14F-4D97-AF65-F5344CB8AC3E}">
        <p14:creationId xmlns:p14="http://schemas.microsoft.com/office/powerpoint/2010/main" val="30028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5BA7-09CE-427A-8DFD-997112628936}"/>
              </a:ext>
            </a:extLst>
          </p:cNvPr>
          <p:cNvSpPr>
            <a:spLocks noGrp="1"/>
          </p:cNvSpPr>
          <p:nvPr>
            <p:ph type="title"/>
          </p:nvPr>
        </p:nvSpPr>
        <p:spPr/>
        <p:txBody>
          <a:bodyPr/>
          <a:lstStyle/>
          <a:p>
            <a:r>
              <a:rPr lang="en-IN" dirty="0"/>
              <a:t>THANK YOU1</a:t>
            </a:r>
          </a:p>
        </p:txBody>
      </p:sp>
      <p:sp>
        <p:nvSpPr>
          <p:cNvPr id="3" name="Content Placeholder 2">
            <a:extLst>
              <a:ext uri="{FF2B5EF4-FFF2-40B4-BE49-F238E27FC236}">
                <a16:creationId xmlns:a16="http://schemas.microsoft.com/office/drawing/2014/main" id="{945D22E4-825B-4A77-BE47-BDC965320386}"/>
              </a:ext>
            </a:extLst>
          </p:cNvPr>
          <p:cNvSpPr>
            <a:spLocks noGrp="1"/>
          </p:cNvSpPr>
          <p:nvPr>
            <p:ph idx="1"/>
          </p:nvPr>
        </p:nvSpPr>
        <p:spPr/>
        <p:txBody>
          <a:bodyPr/>
          <a:lstStyle/>
          <a:p>
            <a:pPr marL="0" indent="0">
              <a:buNone/>
            </a:pPr>
            <a:r>
              <a:rPr lang="en-IN" b="1"/>
              <a:t>REFERENCE MATERIAL CITED:</a:t>
            </a:r>
            <a:endParaRPr lang="en-IN" b="1" dirty="0"/>
          </a:p>
          <a:p>
            <a:r>
              <a:rPr lang="en-IN" dirty="0"/>
              <a:t>Wikipedia</a:t>
            </a:r>
          </a:p>
          <a:p>
            <a:r>
              <a:rPr lang="en-IN" dirty="0">
                <a:hlinkClick r:id="rId2"/>
              </a:rPr>
              <a:t>https://www.dubuquesmartplan.org/pdf/EconomicDevelopmentGoalsandObjectivesDraftApporved1-11-2011.pdf</a:t>
            </a:r>
            <a:endParaRPr lang="en-IN" dirty="0"/>
          </a:p>
          <a:p>
            <a:r>
              <a:rPr lang="en-IN" dirty="0"/>
              <a:t>https://www.google.com/url?sa=i&amp;source=images&amp;cd=&amp;ved=2ahUKEwiWq5fojq7lAhXCfH0KHTO5ArMQjRx6BAgBEAQ&amp;url=https%3A%2F%2Fwww.slideteam.net%2Feconomics-development-strategies-ppt-presentation.html&amp;psig=AOvVaw11ANeIgNr5qRidtZKssAmv&amp;ust=1571773510015534</a:t>
            </a:r>
          </a:p>
        </p:txBody>
      </p:sp>
    </p:spTree>
    <p:extLst>
      <p:ext uri="{BB962C8B-B14F-4D97-AF65-F5344CB8AC3E}">
        <p14:creationId xmlns:p14="http://schemas.microsoft.com/office/powerpoint/2010/main" val="44616781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TotalTime>
  <Words>298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Promotion of economic development  </vt:lpstr>
      <vt:lpstr>Defining economic development </vt:lpstr>
      <vt:lpstr>Goals of economic development </vt:lpstr>
      <vt:lpstr>PowerPoint Presentation</vt:lpstr>
      <vt:lpstr>Policies of Economic development</vt:lpstr>
      <vt:lpstr>Development indicators and indices</vt:lpstr>
      <vt:lpstr>Community competition</vt:lpstr>
      <vt:lpstr>THANK YOU1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Promotion of economic development</dc:title>
  <dc:creator>Akshat Srivastav</dc:creator>
  <cp:lastModifiedBy>Akshat Srivastav</cp:lastModifiedBy>
  <cp:revision>4</cp:revision>
  <dcterms:created xsi:type="dcterms:W3CDTF">2019-10-21T19:41:05Z</dcterms:created>
  <dcterms:modified xsi:type="dcterms:W3CDTF">2019-10-21T20:10:53Z</dcterms:modified>
</cp:coreProperties>
</file>