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94" r:id="rId2"/>
    <p:sldId id="257" r:id="rId3"/>
    <p:sldId id="258" r:id="rId4"/>
    <p:sldId id="259" r:id="rId5"/>
    <p:sldId id="260" r:id="rId6"/>
    <p:sldId id="261" r:id="rId7"/>
    <p:sldId id="262" r:id="rId8"/>
    <p:sldId id="263" r:id="rId9"/>
    <p:sldId id="265" r:id="rId10"/>
    <p:sldId id="266" r:id="rId11"/>
    <p:sldId id="276" r:id="rId12"/>
    <p:sldId id="267" r:id="rId13"/>
    <p:sldId id="268" r:id="rId14"/>
    <p:sldId id="269" r:id="rId15"/>
    <p:sldId id="270" r:id="rId16"/>
    <p:sldId id="271" r:id="rId17"/>
    <p:sldId id="272" r:id="rId18"/>
    <p:sldId id="273" r:id="rId19"/>
    <p:sldId id="274" r:id="rId20"/>
    <p:sldId id="275" r:id="rId21"/>
    <p:sldId id="277" r:id="rId22"/>
    <p:sldId id="282" r:id="rId23"/>
    <p:sldId id="283" r:id="rId24"/>
    <p:sldId id="285" r:id="rId25"/>
    <p:sldId id="284" r:id="rId26"/>
    <p:sldId id="286" r:id="rId27"/>
    <p:sldId id="287" r:id="rId28"/>
    <p:sldId id="280" r:id="rId29"/>
    <p:sldId id="288" r:id="rId30"/>
    <p:sldId id="290" r:id="rId31"/>
    <p:sldId id="291" r:id="rId32"/>
    <p:sldId id="292" r:id="rId33"/>
    <p:sldId id="29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B3C564-F09E-43DA-BFB6-8EECA20292BF}" type="datetimeFigureOut">
              <a:rPr lang="en-IN" smtClean="0"/>
              <a:t>03-01-2019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64FC57-50CE-4971-B006-C2F6ADD51D75}" type="slidenum">
              <a:rPr lang="en-IN" smtClean="0"/>
              <a:t>‹#›</a:t>
            </a:fld>
            <a:endParaRPr lang="en-IN"/>
          </a:p>
        </p:txBody>
      </p:sp>
    </p:spTree>
    <p:extLst>
      <p:ext uri="{BB962C8B-B14F-4D97-AF65-F5344CB8AC3E}">
        <p14:creationId xmlns:p14="http://schemas.microsoft.com/office/powerpoint/2010/main" val="426345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564FC57-50CE-4971-B006-C2F6ADD51D75}" type="slidenum">
              <a:rPr lang="en-IN" smtClean="0"/>
              <a:t>3</a:t>
            </a:fld>
            <a:endParaRPr lang="en-IN"/>
          </a:p>
        </p:txBody>
      </p:sp>
    </p:spTree>
    <p:extLst>
      <p:ext uri="{BB962C8B-B14F-4D97-AF65-F5344CB8AC3E}">
        <p14:creationId xmlns:p14="http://schemas.microsoft.com/office/powerpoint/2010/main" val="386788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8646" y="686812"/>
            <a:ext cx="6706708" cy="3046988"/>
          </a:xfrm>
          <a:prstGeom prst="rect">
            <a:avLst/>
          </a:prstGeom>
          <a:solidFill>
            <a:srgbClr val="00FFFF"/>
          </a:solidFill>
        </p:spPr>
        <p:txBody>
          <a:bodyPr wrap="none" lIns="91440" tIns="45720" rIns="91440" bIns="45720">
            <a:spAutoFit/>
          </a:bodyPr>
          <a:lstStyle/>
          <a:p>
            <a:pPr algn="ctr"/>
            <a:r>
              <a:rPr lang="en-IN" sz="9600" b="1" i="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Water </a:t>
            </a:r>
          </a:p>
          <a:p>
            <a:pPr algn="ctr"/>
            <a:r>
              <a:rPr lang="en-IN" sz="9600" b="1" i="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Treatment </a:t>
            </a:r>
            <a:endParaRPr lang="en-IN" sz="9600" b="1" i="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606154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1B836A62-5E56-4851-86E7-2E8D80F526D3}" type="slidenum">
              <a:rPr lang="en-US"/>
              <a:pPr>
                <a:defRPr/>
              </a:pPr>
              <a:t>10</a:t>
            </a:fld>
            <a:endParaRPr lang="en-US"/>
          </a:p>
        </p:txBody>
      </p:sp>
      <p:sp>
        <p:nvSpPr>
          <p:cNvPr id="69634" name="Rectangle 2"/>
          <p:cNvSpPr>
            <a:spLocks noGrp="1" noChangeArrowheads="1"/>
          </p:cNvSpPr>
          <p:nvPr>
            <p:ph type="title"/>
          </p:nvPr>
        </p:nvSpPr>
        <p:spPr>
          <a:xfrm>
            <a:off x="457200" y="152400"/>
            <a:ext cx="8229600" cy="533400"/>
          </a:xfrm>
        </p:spPr>
        <p:txBody>
          <a:bodyPr>
            <a:normAutofit fontScale="90000"/>
          </a:bodyPr>
          <a:lstStyle/>
          <a:p>
            <a:pPr eaLnBrk="1" hangingPunct="1">
              <a:defRPr/>
            </a:pPr>
            <a:r>
              <a:rPr lang="en-US" sz="3200" b="1" dirty="0" smtClean="0">
                <a:latin typeface="+mn-lt"/>
              </a:rPr>
              <a:t>Zeolite process</a:t>
            </a:r>
          </a:p>
        </p:txBody>
      </p:sp>
      <p:sp>
        <p:nvSpPr>
          <p:cNvPr id="69635" name="Rectangle 3"/>
          <p:cNvSpPr>
            <a:spLocks noGrp="1" noChangeArrowheads="1"/>
          </p:cNvSpPr>
          <p:nvPr>
            <p:ph type="body" idx="1"/>
          </p:nvPr>
        </p:nvSpPr>
        <p:spPr>
          <a:xfrm>
            <a:off x="533400" y="990600"/>
            <a:ext cx="8229600" cy="5105400"/>
          </a:xfrm>
        </p:spPr>
        <p:txBody>
          <a:bodyPr/>
          <a:lstStyle/>
          <a:p>
            <a:pPr eaLnBrk="1" hangingPunct="1">
              <a:buClr>
                <a:srgbClr val="FF3300"/>
              </a:buClr>
              <a:buFontTx/>
              <a:buChar char="o"/>
              <a:defRPr/>
            </a:pPr>
            <a:r>
              <a:rPr lang="en-US" sz="2000" b="1" dirty="0" smtClean="0">
                <a:solidFill>
                  <a:srgbClr val="C00000"/>
                </a:solidFill>
              </a:rPr>
              <a:t>Method of softening:</a:t>
            </a:r>
          </a:p>
          <a:p>
            <a:pPr eaLnBrk="1" hangingPunct="1">
              <a:buClr>
                <a:srgbClr val="FF3300"/>
              </a:buClr>
              <a:buFontTx/>
              <a:buChar char="o"/>
              <a:defRPr/>
            </a:pPr>
            <a:endParaRPr lang="en-US" sz="2000" b="1" dirty="0" smtClean="0">
              <a:solidFill>
                <a:srgbClr val="002060"/>
              </a:solidFill>
            </a:endParaRPr>
          </a:p>
          <a:p>
            <a:pPr eaLnBrk="1" hangingPunct="1">
              <a:lnSpc>
                <a:spcPct val="60000"/>
              </a:lnSpc>
              <a:buFont typeface="Wingdings" pitchFamily="2" charset="2"/>
              <a:buNone/>
              <a:defRPr/>
            </a:pPr>
            <a:r>
              <a:rPr lang="en-US" sz="2000" b="1" dirty="0" smtClean="0">
                <a:solidFill>
                  <a:srgbClr val="002060"/>
                </a:solidFill>
              </a:rPr>
              <a:t>    		Na</a:t>
            </a:r>
            <a:r>
              <a:rPr lang="en-US" sz="2000" b="1" baseline="-25000" dirty="0" smtClean="0">
                <a:solidFill>
                  <a:srgbClr val="002060"/>
                </a:solidFill>
              </a:rPr>
              <a:t>2</a:t>
            </a:r>
            <a:r>
              <a:rPr lang="en-US" sz="2000" b="1" dirty="0" smtClean="0">
                <a:solidFill>
                  <a:srgbClr val="002060"/>
                </a:solidFill>
              </a:rPr>
              <a:t>Ze + </a:t>
            </a:r>
            <a:r>
              <a:rPr lang="en-US" sz="2000" b="1" dirty="0" err="1" smtClean="0">
                <a:solidFill>
                  <a:srgbClr val="002060"/>
                </a:solidFill>
              </a:rPr>
              <a:t>Ca</a:t>
            </a:r>
            <a:r>
              <a:rPr lang="en-US" sz="2000" b="1" dirty="0" smtClean="0">
                <a:solidFill>
                  <a:srgbClr val="002060"/>
                </a:solidFill>
              </a:rPr>
              <a:t>(HCO</a:t>
            </a:r>
            <a:r>
              <a:rPr lang="en-US" sz="2000" b="1" baseline="-25000" dirty="0" smtClean="0">
                <a:solidFill>
                  <a:srgbClr val="002060"/>
                </a:solidFill>
              </a:rPr>
              <a:t>3</a:t>
            </a:r>
            <a:r>
              <a:rPr lang="en-US" sz="2000" b="1" dirty="0" smtClean="0">
                <a:solidFill>
                  <a:srgbClr val="002060"/>
                </a:solidFill>
              </a:rPr>
              <a:t>)</a:t>
            </a:r>
            <a:r>
              <a:rPr lang="en-US" sz="2000" b="1" baseline="-25000" dirty="0" smtClean="0">
                <a:solidFill>
                  <a:srgbClr val="002060"/>
                </a:solidFill>
              </a:rPr>
              <a:t>2</a:t>
            </a:r>
            <a:r>
              <a:rPr lang="en-US" sz="2000" b="1" dirty="0" smtClean="0">
                <a:solidFill>
                  <a:srgbClr val="002060"/>
                </a:solidFill>
              </a:rPr>
              <a:t>                  	2 NaHCO</a:t>
            </a:r>
            <a:r>
              <a:rPr lang="en-US" sz="2000" b="1" baseline="-25000" dirty="0" smtClean="0">
                <a:solidFill>
                  <a:srgbClr val="002060"/>
                </a:solidFill>
              </a:rPr>
              <a:t>3</a:t>
            </a:r>
            <a:r>
              <a:rPr lang="en-US" sz="2000" b="1" dirty="0" smtClean="0">
                <a:solidFill>
                  <a:srgbClr val="002060"/>
                </a:solidFill>
              </a:rPr>
              <a:t> +  </a:t>
            </a:r>
            <a:r>
              <a:rPr lang="en-US" sz="2000" b="1" dirty="0" err="1" smtClean="0">
                <a:solidFill>
                  <a:srgbClr val="002060"/>
                </a:solidFill>
              </a:rPr>
              <a:t>CaZe</a:t>
            </a:r>
            <a:endParaRPr lang="en-US" sz="2000" b="1" dirty="0" smtClean="0">
              <a:solidFill>
                <a:srgbClr val="002060"/>
              </a:solidFill>
            </a:endParaRPr>
          </a:p>
          <a:p>
            <a:pPr eaLnBrk="1" hangingPunct="1">
              <a:lnSpc>
                <a:spcPct val="60000"/>
              </a:lnSpc>
              <a:buFont typeface="Wingdings" pitchFamily="2" charset="2"/>
              <a:buNone/>
              <a:defRPr/>
            </a:pPr>
            <a:r>
              <a:rPr lang="en-US" sz="2000" b="1" dirty="0" smtClean="0">
                <a:solidFill>
                  <a:srgbClr val="002060"/>
                </a:solidFill>
              </a:rPr>
              <a:t>    </a:t>
            </a:r>
          </a:p>
          <a:p>
            <a:pPr eaLnBrk="1" hangingPunct="1">
              <a:lnSpc>
                <a:spcPct val="60000"/>
              </a:lnSpc>
              <a:buFont typeface="Wingdings" pitchFamily="2" charset="2"/>
              <a:buNone/>
              <a:defRPr/>
            </a:pPr>
            <a:r>
              <a:rPr lang="en-US" sz="2000" b="1" dirty="0" smtClean="0">
                <a:solidFill>
                  <a:srgbClr val="002060"/>
                </a:solidFill>
              </a:rPr>
              <a:t>    		Na</a:t>
            </a:r>
            <a:r>
              <a:rPr lang="en-US" sz="2000" b="1" baseline="-25000" dirty="0" smtClean="0">
                <a:solidFill>
                  <a:srgbClr val="002060"/>
                </a:solidFill>
              </a:rPr>
              <a:t>2</a:t>
            </a:r>
            <a:r>
              <a:rPr lang="en-US" sz="2000" b="1" dirty="0" smtClean="0">
                <a:solidFill>
                  <a:srgbClr val="002060"/>
                </a:solidFill>
              </a:rPr>
              <a:t>Ze + Mg(HCO</a:t>
            </a:r>
            <a:r>
              <a:rPr lang="en-US" sz="2000" b="1" baseline="-25000" dirty="0" smtClean="0">
                <a:solidFill>
                  <a:srgbClr val="002060"/>
                </a:solidFill>
              </a:rPr>
              <a:t>3</a:t>
            </a:r>
            <a:r>
              <a:rPr lang="en-US" sz="2000" b="1" dirty="0" smtClean="0">
                <a:solidFill>
                  <a:srgbClr val="002060"/>
                </a:solidFill>
              </a:rPr>
              <a:t>)</a:t>
            </a:r>
            <a:r>
              <a:rPr lang="en-US" sz="2000" b="1" baseline="-25000" dirty="0" smtClean="0">
                <a:solidFill>
                  <a:srgbClr val="002060"/>
                </a:solidFill>
              </a:rPr>
              <a:t>2</a:t>
            </a:r>
            <a:r>
              <a:rPr lang="en-US" sz="2000" b="1" dirty="0" smtClean="0">
                <a:solidFill>
                  <a:srgbClr val="002060"/>
                </a:solidFill>
              </a:rPr>
              <a:t>                  	2 NaHCO</a:t>
            </a:r>
            <a:r>
              <a:rPr lang="en-US" sz="2000" b="1" baseline="-25000" dirty="0" smtClean="0">
                <a:solidFill>
                  <a:srgbClr val="002060"/>
                </a:solidFill>
              </a:rPr>
              <a:t>3</a:t>
            </a:r>
            <a:r>
              <a:rPr lang="en-US" sz="2000" b="1" dirty="0" smtClean="0">
                <a:solidFill>
                  <a:srgbClr val="002060"/>
                </a:solidFill>
              </a:rPr>
              <a:t> +  </a:t>
            </a:r>
            <a:r>
              <a:rPr lang="en-US" sz="2000" b="1" dirty="0" err="1" smtClean="0">
                <a:solidFill>
                  <a:srgbClr val="002060"/>
                </a:solidFill>
              </a:rPr>
              <a:t>MgZe</a:t>
            </a:r>
            <a:endParaRPr lang="en-US" sz="2000" b="1" dirty="0" smtClean="0">
              <a:solidFill>
                <a:srgbClr val="002060"/>
              </a:solidFill>
            </a:endParaRPr>
          </a:p>
          <a:p>
            <a:pPr eaLnBrk="1" hangingPunct="1">
              <a:lnSpc>
                <a:spcPct val="60000"/>
              </a:lnSpc>
              <a:buFont typeface="Wingdings" pitchFamily="2" charset="2"/>
              <a:buNone/>
              <a:defRPr/>
            </a:pPr>
            <a:endParaRPr lang="en-US" sz="2000" b="1" dirty="0" smtClean="0">
              <a:solidFill>
                <a:srgbClr val="002060"/>
              </a:solidFill>
            </a:endParaRPr>
          </a:p>
          <a:p>
            <a:pPr eaLnBrk="1" hangingPunct="1">
              <a:lnSpc>
                <a:spcPct val="60000"/>
              </a:lnSpc>
              <a:buFont typeface="Wingdings" pitchFamily="2" charset="2"/>
              <a:buNone/>
              <a:defRPr/>
            </a:pPr>
            <a:r>
              <a:rPr lang="en-US" sz="2000" b="1" dirty="0" smtClean="0">
                <a:solidFill>
                  <a:srgbClr val="002060"/>
                </a:solidFill>
              </a:rPr>
              <a:t>  		  Na</a:t>
            </a:r>
            <a:r>
              <a:rPr lang="en-US" sz="2000" b="1" baseline="-25000" dirty="0" smtClean="0">
                <a:solidFill>
                  <a:srgbClr val="002060"/>
                </a:solidFill>
              </a:rPr>
              <a:t>2</a:t>
            </a:r>
            <a:r>
              <a:rPr lang="en-US" sz="2000" b="1" dirty="0" smtClean="0">
                <a:solidFill>
                  <a:srgbClr val="002060"/>
                </a:solidFill>
              </a:rPr>
              <a:t>Ze + CaSO</a:t>
            </a:r>
            <a:r>
              <a:rPr lang="en-US" sz="2000" b="1" baseline="-25000" dirty="0" smtClean="0">
                <a:solidFill>
                  <a:srgbClr val="002060"/>
                </a:solidFill>
              </a:rPr>
              <a:t>4          </a:t>
            </a:r>
            <a:r>
              <a:rPr lang="en-US" sz="2000" b="1" dirty="0" smtClean="0">
                <a:solidFill>
                  <a:srgbClr val="002060"/>
                </a:solidFill>
              </a:rPr>
              <a:t>                 	 2 Na</a:t>
            </a:r>
            <a:r>
              <a:rPr lang="en-US" sz="2000" b="1" baseline="-25000" dirty="0" smtClean="0">
                <a:solidFill>
                  <a:srgbClr val="002060"/>
                </a:solidFill>
              </a:rPr>
              <a:t>2</a:t>
            </a:r>
            <a:r>
              <a:rPr lang="en-US" sz="2000" b="1" dirty="0" smtClean="0">
                <a:solidFill>
                  <a:srgbClr val="002060"/>
                </a:solidFill>
              </a:rPr>
              <a:t>SO</a:t>
            </a:r>
            <a:r>
              <a:rPr lang="en-US" sz="2000" b="1" baseline="-25000" dirty="0" smtClean="0">
                <a:solidFill>
                  <a:srgbClr val="002060"/>
                </a:solidFill>
              </a:rPr>
              <a:t>4</a:t>
            </a:r>
            <a:r>
              <a:rPr lang="en-US" sz="2000" b="1" dirty="0" smtClean="0">
                <a:solidFill>
                  <a:srgbClr val="002060"/>
                </a:solidFill>
              </a:rPr>
              <a:t>  +  </a:t>
            </a:r>
            <a:r>
              <a:rPr lang="en-US" sz="2000" b="1" dirty="0" err="1" smtClean="0">
                <a:solidFill>
                  <a:srgbClr val="002060"/>
                </a:solidFill>
              </a:rPr>
              <a:t>CaZe</a:t>
            </a:r>
            <a:endParaRPr lang="en-US" sz="2000" b="1" dirty="0" smtClean="0">
              <a:solidFill>
                <a:srgbClr val="002060"/>
              </a:solidFill>
            </a:endParaRPr>
          </a:p>
          <a:p>
            <a:pPr eaLnBrk="1" hangingPunct="1">
              <a:lnSpc>
                <a:spcPct val="60000"/>
              </a:lnSpc>
              <a:buFont typeface="Wingdings" pitchFamily="2" charset="2"/>
              <a:buNone/>
              <a:defRPr/>
            </a:pPr>
            <a:endParaRPr lang="en-US" sz="2000" b="1" dirty="0" smtClean="0">
              <a:solidFill>
                <a:srgbClr val="002060"/>
              </a:solidFill>
            </a:endParaRPr>
          </a:p>
          <a:p>
            <a:pPr eaLnBrk="1" hangingPunct="1">
              <a:lnSpc>
                <a:spcPct val="60000"/>
              </a:lnSpc>
              <a:buFont typeface="Wingdings" pitchFamily="2" charset="2"/>
              <a:buNone/>
              <a:defRPr/>
            </a:pPr>
            <a:r>
              <a:rPr lang="en-US" sz="2000" b="1" dirty="0" smtClean="0">
                <a:solidFill>
                  <a:srgbClr val="002060"/>
                </a:solidFill>
              </a:rPr>
              <a:t>  		  Na</a:t>
            </a:r>
            <a:r>
              <a:rPr lang="en-US" sz="2000" b="1" baseline="-25000" dirty="0" smtClean="0">
                <a:solidFill>
                  <a:srgbClr val="002060"/>
                </a:solidFill>
              </a:rPr>
              <a:t>2</a:t>
            </a:r>
            <a:r>
              <a:rPr lang="en-US" sz="2000" b="1" dirty="0" smtClean="0">
                <a:solidFill>
                  <a:srgbClr val="002060"/>
                </a:solidFill>
              </a:rPr>
              <a:t>Ze + CaCl</a:t>
            </a:r>
            <a:r>
              <a:rPr lang="en-US" sz="2000" b="1" baseline="-25000" dirty="0" smtClean="0">
                <a:solidFill>
                  <a:srgbClr val="002060"/>
                </a:solidFill>
              </a:rPr>
              <a:t>2        </a:t>
            </a:r>
            <a:r>
              <a:rPr lang="en-US" sz="2000" b="1" dirty="0" smtClean="0">
                <a:solidFill>
                  <a:srgbClr val="002060"/>
                </a:solidFill>
              </a:rPr>
              <a:t>                     	2 </a:t>
            </a:r>
            <a:r>
              <a:rPr lang="en-US" sz="2000" b="1" dirty="0" err="1" smtClean="0">
                <a:solidFill>
                  <a:srgbClr val="002060"/>
                </a:solidFill>
              </a:rPr>
              <a:t>NaCl</a:t>
            </a:r>
            <a:r>
              <a:rPr lang="en-US" sz="2000" b="1" dirty="0" smtClean="0">
                <a:solidFill>
                  <a:srgbClr val="002060"/>
                </a:solidFill>
              </a:rPr>
              <a:t>  +  </a:t>
            </a:r>
            <a:r>
              <a:rPr lang="en-US" sz="2000" b="1" dirty="0" err="1" smtClean="0">
                <a:solidFill>
                  <a:srgbClr val="002060"/>
                </a:solidFill>
              </a:rPr>
              <a:t>CaZe</a:t>
            </a:r>
            <a:endParaRPr lang="en-US" sz="2000" b="1" dirty="0" smtClean="0">
              <a:solidFill>
                <a:srgbClr val="002060"/>
              </a:solidFill>
            </a:endParaRPr>
          </a:p>
          <a:p>
            <a:pPr eaLnBrk="1" hangingPunct="1">
              <a:lnSpc>
                <a:spcPct val="60000"/>
              </a:lnSpc>
              <a:buFont typeface="Wingdings" pitchFamily="2" charset="2"/>
              <a:buNone/>
              <a:defRPr/>
            </a:pPr>
            <a:endParaRPr lang="en-US" sz="2000" dirty="0" smtClean="0">
              <a:solidFill>
                <a:srgbClr val="002060"/>
              </a:solidFill>
            </a:endParaRPr>
          </a:p>
          <a:p>
            <a:pPr eaLnBrk="1" hangingPunct="1">
              <a:lnSpc>
                <a:spcPct val="60000"/>
              </a:lnSpc>
              <a:buFont typeface="Wingdings" pitchFamily="2" charset="2"/>
              <a:buNone/>
              <a:defRPr/>
            </a:pPr>
            <a:endParaRPr lang="en-US" sz="2000" dirty="0" smtClean="0">
              <a:solidFill>
                <a:srgbClr val="002060"/>
              </a:solidFill>
            </a:endParaRPr>
          </a:p>
          <a:p>
            <a:pPr eaLnBrk="1" hangingPunct="1">
              <a:lnSpc>
                <a:spcPct val="60000"/>
              </a:lnSpc>
              <a:buClr>
                <a:srgbClr val="FF3300"/>
              </a:buClr>
              <a:buFontTx/>
              <a:buChar char="o"/>
              <a:defRPr/>
            </a:pPr>
            <a:r>
              <a:rPr lang="en-US" sz="2000" b="1" dirty="0" smtClean="0">
                <a:solidFill>
                  <a:srgbClr val="C00000"/>
                </a:solidFill>
              </a:rPr>
              <a:t>Regeneration of Zeolite:</a:t>
            </a:r>
          </a:p>
          <a:p>
            <a:pPr eaLnBrk="1" hangingPunct="1">
              <a:lnSpc>
                <a:spcPct val="60000"/>
              </a:lnSpc>
              <a:buClr>
                <a:srgbClr val="FF3300"/>
              </a:buClr>
              <a:buFontTx/>
              <a:buNone/>
              <a:defRPr/>
            </a:pPr>
            <a:endParaRPr lang="en-US" sz="600" dirty="0" smtClean="0">
              <a:solidFill>
                <a:srgbClr val="002060"/>
              </a:solidFill>
            </a:endParaRPr>
          </a:p>
          <a:p>
            <a:pPr eaLnBrk="1" hangingPunct="1">
              <a:lnSpc>
                <a:spcPct val="60000"/>
              </a:lnSpc>
              <a:buClr>
                <a:srgbClr val="FF3300"/>
              </a:buClr>
              <a:buFontTx/>
              <a:buNone/>
              <a:defRPr/>
            </a:pPr>
            <a:r>
              <a:rPr lang="en-US" sz="2000" dirty="0" smtClean="0">
                <a:solidFill>
                  <a:srgbClr val="002060"/>
                </a:solidFill>
              </a:rPr>
              <a:t>   </a:t>
            </a:r>
          </a:p>
          <a:p>
            <a:pPr eaLnBrk="1" hangingPunct="1">
              <a:lnSpc>
                <a:spcPct val="60000"/>
              </a:lnSpc>
              <a:buClr>
                <a:srgbClr val="FF3300"/>
              </a:buClr>
              <a:buFontTx/>
              <a:buNone/>
              <a:defRPr/>
            </a:pPr>
            <a:r>
              <a:rPr lang="en-US" sz="2000" dirty="0" smtClean="0">
                <a:solidFill>
                  <a:srgbClr val="002060"/>
                </a:solidFill>
              </a:rPr>
              <a:t>   		 </a:t>
            </a:r>
            <a:r>
              <a:rPr lang="en-US" sz="2000" b="1" dirty="0" err="1" smtClean="0">
                <a:solidFill>
                  <a:srgbClr val="002060"/>
                </a:solidFill>
              </a:rPr>
              <a:t>CaZe</a:t>
            </a:r>
            <a:r>
              <a:rPr lang="en-US" sz="2000" b="1" dirty="0" smtClean="0">
                <a:solidFill>
                  <a:srgbClr val="002060"/>
                </a:solidFill>
              </a:rPr>
              <a:t> (or) </a:t>
            </a:r>
            <a:r>
              <a:rPr lang="en-US" sz="2000" b="1" dirty="0" err="1" smtClean="0">
                <a:solidFill>
                  <a:srgbClr val="002060"/>
                </a:solidFill>
              </a:rPr>
              <a:t>MgZe</a:t>
            </a:r>
            <a:r>
              <a:rPr lang="en-US" sz="2000" b="1" dirty="0" smtClean="0">
                <a:solidFill>
                  <a:srgbClr val="002060"/>
                </a:solidFill>
              </a:rPr>
              <a:t> + 2 </a:t>
            </a:r>
            <a:r>
              <a:rPr lang="en-US" sz="2000" b="1" dirty="0" err="1" smtClean="0">
                <a:solidFill>
                  <a:srgbClr val="002060"/>
                </a:solidFill>
              </a:rPr>
              <a:t>NaCl</a:t>
            </a:r>
            <a:r>
              <a:rPr lang="en-US" sz="2000" b="1" dirty="0" smtClean="0">
                <a:solidFill>
                  <a:srgbClr val="002060"/>
                </a:solidFill>
              </a:rPr>
              <a:t>           	Na</a:t>
            </a:r>
            <a:r>
              <a:rPr lang="en-US" sz="2000" b="1" baseline="-25000" dirty="0" smtClean="0">
                <a:solidFill>
                  <a:srgbClr val="002060"/>
                </a:solidFill>
              </a:rPr>
              <a:t>2</a:t>
            </a:r>
            <a:r>
              <a:rPr lang="en-US" sz="2000" b="1" dirty="0" smtClean="0">
                <a:solidFill>
                  <a:srgbClr val="002060"/>
                </a:solidFill>
              </a:rPr>
              <a:t>Ze + CaCl</a:t>
            </a:r>
            <a:r>
              <a:rPr lang="en-US" sz="2000" b="1" baseline="-25000" dirty="0" smtClean="0">
                <a:solidFill>
                  <a:srgbClr val="002060"/>
                </a:solidFill>
              </a:rPr>
              <a:t>2</a:t>
            </a:r>
            <a:r>
              <a:rPr lang="en-US" sz="2000" b="1" dirty="0" smtClean="0">
                <a:solidFill>
                  <a:srgbClr val="002060"/>
                </a:solidFill>
              </a:rPr>
              <a:t> or MgCl</a:t>
            </a:r>
            <a:r>
              <a:rPr lang="en-US" sz="2000" b="1" baseline="-25000" dirty="0" smtClean="0">
                <a:solidFill>
                  <a:srgbClr val="002060"/>
                </a:solidFill>
              </a:rPr>
              <a:t>2</a:t>
            </a:r>
          </a:p>
          <a:p>
            <a:pPr eaLnBrk="1" hangingPunct="1">
              <a:lnSpc>
                <a:spcPct val="60000"/>
              </a:lnSpc>
              <a:buClr>
                <a:srgbClr val="FF3300"/>
              </a:buClr>
              <a:buFontTx/>
              <a:buChar char="o"/>
              <a:defRPr/>
            </a:pPr>
            <a:endParaRPr lang="en-US" sz="2000" dirty="0" smtClean="0">
              <a:solidFill>
                <a:srgbClr val="002060"/>
              </a:solidFill>
            </a:endParaRPr>
          </a:p>
          <a:p>
            <a:pPr eaLnBrk="1" hangingPunct="1">
              <a:lnSpc>
                <a:spcPct val="60000"/>
              </a:lnSpc>
              <a:buFont typeface="Wingdings" pitchFamily="2" charset="2"/>
              <a:buNone/>
              <a:defRPr/>
            </a:pPr>
            <a:r>
              <a:rPr lang="en-US" sz="2000" dirty="0" smtClean="0">
                <a:solidFill>
                  <a:srgbClr val="002060"/>
                </a:solidFill>
              </a:rPr>
              <a:t>                            </a:t>
            </a:r>
          </a:p>
          <a:p>
            <a:pPr eaLnBrk="1" hangingPunct="1">
              <a:lnSpc>
                <a:spcPct val="60000"/>
              </a:lnSpc>
              <a:buFont typeface="Wingdings" pitchFamily="2" charset="2"/>
              <a:buNone/>
              <a:defRPr/>
            </a:pPr>
            <a:r>
              <a:rPr lang="en-US" sz="2000" b="1" dirty="0" smtClean="0">
                <a:solidFill>
                  <a:srgbClr val="002060"/>
                </a:solidFill>
              </a:rPr>
              <a:t>                                           Brine solution</a:t>
            </a:r>
          </a:p>
        </p:txBody>
      </p:sp>
      <p:sp>
        <p:nvSpPr>
          <p:cNvPr id="69636" name="Line 4"/>
          <p:cNvSpPr>
            <a:spLocks noChangeShapeType="1"/>
          </p:cNvSpPr>
          <p:nvPr/>
        </p:nvSpPr>
        <p:spPr bwMode="auto">
          <a:xfrm>
            <a:off x="3657600" y="1828800"/>
            <a:ext cx="13716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9638" name="Line 6"/>
          <p:cNvSpPr>
            <a:spLocks noChangeShapeType="1"/>
          </p:cNvSpPr>
          <p:nvPr/>
        </p:nvSpPr>
        <p:spPr bwMode="auto">
          <a:xfrm>
            <a:off x="3657600" y="2313710"/>
            <a:ext cx="13716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9639" name="Line 7"/>
          <p:cNvSpPr>
            <a:spLocks noChangeShapeType="1"/>
          </p:cNvSpPr>
          <p:nvPr/>
        </p:nvSpPr>
        <p:spPr bwMode="auto">
          <a:xfrm>
            <a:off x="3657600" y="2819400"/>
            <a:ext cx="13716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9640" name="Line 8"/>
          <p:cNvSpPr>
            <a:spLocks noChangeShapeType="1"/>
          </p:cNvSpPr>
          <p:nvPr/>
        </p:nvSpPr>
        <p:spPr bwMode="auto">
          <a:xfrm>
            <a:off x="3657600" y="3276600"/>
            <a:ext cx="13716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9641" name="Line 9"/>
          <p:cNvSpPr>
            <a:spLocks noChangeShapeType="1"/>
          </p:cNvSpPr>
          <p:nvPr/>
        </p:nvSpPr>
        <p:spPr bwMode="auto">
          <a:xfrm>
            <a:off x="4289135" y="4599710"/>
            <a:ext cx="6858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9642" name="Line 10"/>
          <p:cNvSpPr>
            <a:spLocks noChangeShapeType="1"/>
          </p:cNvSpPr>
          <p:nvPr/>
        </p:nvSpPr>
        <p:spPr bwMode="auto">
          <a:xfrm>
            <a:off x="3733800" y="4800600"/>
            <a:ext cx="0" cy="304800"/>
          </a:xfrm>
          <a:prstGeom prst="line">
            <a:avLst/>
          </a:prstGeom>
          <a:noFill/>
          <a:ln w="38100">
            <a:solidFill>
              <a:srgbClr val="FF3300"/>
            </a:solidFill>
            <a:round/>
            <a:headEnd/>
            <a:tailEnd type="triangle" w="med" len="med"/>
          </a:ln>
          <a:effectLst/>
        </p:spPr>
        <p:txBody>
          <a:bodyPr/>
          <a:lstStyle/>
          <a:p>
            <a:pPr>
              <a:defRPr/>
            </a:pPr>
            <a:endParaRPr lang="en-US"/>
          </a:p>
        </p:txBody>
      </p:sp>
    </p:spTree>
    <p:extLst>
      <p:ext uri="{BB962C8B-B14F-4D97-AF65-F5344CB8AC3E}">
        <p14:creationId xmlns:p14="http://schemas.microsoft.com/office/powerpoint/2010/main" val="4133593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b="1" dirty="0" smtClean="0"/>
              <a:t>Zeolite process equipment diagram</a:t>
            </a:r>
            <a:endParaRPr lang="en-IN" b="1"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 contrast="10000"/>
                    </a14:imgEffect>
                  </a14:imgLayer>
                </a14:imgProps>
              </a:ext>
              <a:ext uri="{28A0092B-C50C-407E-A947-70E740481C1C}">
                <a14:useLocalDpi xmlns:a14="http://schemas.microsoft.com/office/drawing/2010/main" val="0"/>
              </a:ext>
            </a:extLst>
          </a:blip>
          <a:srcRect/>
          <a:stretch>
            <a:fillRect/>
          </a:stretch>
        </p:blipFill>
        <p:spPr bwMode="auto">
          <a:xfrm>
            <a:off x="1752600" y="1433706"/>
            <a:ext cx="5562600" cy="4586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8857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E0140D9-AE0E-4C48-AEA2-5BD40090F702}" type="slidenum">
              <a:rPr lang="en-US"/>
              <a:pPr>
                <a:defRPr/>
              </a:pPr>
              <a:t>12</a:t>
            </a:fld>
            <a:endParaRPr lang="en-US"/>
          </a:p>
        </p:txBody>
      </p:sp>
      <p:sp>
        <p:nvSpPr>
          <p:cNvPr id="72706" name="Rectangle 2"/>
          <p:cNvSpPr>
            <a:spLocks noGrp="1" noChangeArrowheads="1"/>
          </p:cNvSpPr>
          <p:nvPr>
            <p:ph type="title"/>
          </p:nvPr>
        </p:nvSpPr>
        <p:spPr>
          <a:xfrm>
            <a:off x="457200" y="152400"/>
            <a:ext cx="8229600" cy="533400"/>
          </a:xfrm>
        </p:spPr>
        <p:txBody>
          <a:bodyPr>
            <a:normAutofit fontScale="90000"/>
          </a:bodyPr>
          <a:lstStyle/>
          <a:p>
            <a:pPr eaLnBrk="1" hangingPunct="1">
              <a:defRPr/>
            </a:pPr>
            <a:r>
              <a:rPr lang="en-US" sz="3200" b="1" dirty="0" smtClean="0">
                <a:latin typeface="+mn-lt"/>
              </a:rPr>
              <a:t>Zeolite Process</a:t>
            </a:r>
          </a:p>
        </p:txBody>
      </p:sp>
      <p:sp>
        <p:nvSpPr>
          <p:cNvPr id="72710" name="Rectangle 6"/>
          <p:cNvSpPr>
            <a:spLocks noGrp="1" noChangeArrowheads="1"/>
          </p:cNvSpPr>
          <p:nvPr>
            <p:ph type="body" idx="1"/>
          </p:nvPr>
        </p:nvSpPr>
        <p:spPr>
          <a:xfrm>
            <a:off x="457200" y="1066800"/>
            <a:ext cx="8229600" cy="5181600"/>
          </a:xfrm>
        </p:spPr>
        <p:txBody>
          <a:bodyPr>
            <a:noAutofit/>
          </a:bodyPr>
          <a:lstStyle/>
          <a:p>
            <a:pPr marL="0" indent="0" eaLnBrk="1" hangingPunct="1">
              <a:lnSpc>
                <a:spcPct val="90000"/>
              </a:lnSpc>
              <a:buClr>
                <a:srgbClr val="FF3300"/>
              </a:buClr>
              <a:buNone/>
              <a:defRPr/>
            </a:pPr>
            <a:r>
              <a:rPr lang="en-US" sz="2000" b="1" dirty="0" smtClean="0">
                <a:solidFill>
                  <a:srgbClr val="C00000"/>
                </a:solidFill>
              </a:rPr>
              <a:t>Advantages:</a:t>
            </a:r>
          </a:p>
          <a:p>
            <a:pPr lvl="1" algn="just" eaLnBrk="1" hangingPunct="1">
              <a:lnSpc>
                <a:spcPct val="110000"/>
              </a:lnSpc>
              <a:buClr>
                <a:srgbClr val="FF3300"/>
              </a:buClr>
              <a:buFontTx/>
              <a:buChar char="o"/>
              <a:defRPr/>
            </a:pPr>
            <a:r>
              <a:rPr lang="en-US" sz="2000" dirty="0" smtClean="0">
                <a:solidFill>
                  <a:srgbClr val="002060"/>
                </a:solidFill>
                <a:effectLst/>
              </a:rPr>
              <a:t>Residual hardness of water is about 10 ppm only</a:t>
            </a:r>
          </a:p>
          <a:p>
            <a:pPr lvl="1" algn="just" eaLnBrk="1" hangingPunct="1">
              <a:lnSpc>
                <a:spcPct val="110000"/>
              </a:lnSpc>
              <a:buClr>
                <a:srgbClr val="FF3300"/>
              </a:buClr>
              <a:buFontTx/>
              <a:buChar char="o"/>
              <a:defRPr/>
            </a:pPr>
            <a:r>
              <a:rPr lang="en-US" sz="2000" dirty="0" smtClean="0">
                <a:solidFill>
                  <a:srgbClr val="002060"/>
                </a:solidFill>
                <a:effectLst/>
              </a:rPr>
              <a:t>Equipment is small and easy to handle</a:t>
            </a:r>
          </a:p>
          <a:p>
            <a:pPr lvl="1" algn="just" eaLnBrk="1" hangingPunct="1">
              <a:lnSpc>
                <a:spcPct val="110000"/>
              </a:lnSpc>
              <a:buClr>
                <a:srgbClr val="FF3300"/>
              </a:buClr>
              <a:buFontTx/>
              <a:buChar char="o"/>
              <a:defRPr/>
            </a:pPr>
            <a:r>
              <a:rPr lang="en-US" sz="2000" dirty="0" smtClean="0">
                <a:solidFill>
                  <a:srgbClr val="002060"/>
                </a:solidFill>
                <a:effectLst/>
              </a:rPr>
              <a:t>Time required for softening of water is small</a:t>
            </a:r>
          </a:p>
          <a:p>
            <a:pPr lvl="1" algn="just" eaLnBrk="1" hangingPunct="1">
              <a:lnSpc>
                <a:spcPct val="110000"/>
              </a:lnSpc>
              <a:buClr>
                <a:srgbClr val="FF3300"/>
              </a:buClr>
              <a:buFontTx/>
              <a:buChar char="o"/>
              <a:defRPr/>
            </a:pPr>
            <a:r>
              <a:rPr lang="en-US" sz="2000" dirty="0" smtClean="0">
                <a:solidFill>
                  <a:srgbClr val="002060"/>
                </a:solidFill>
                <a:effectLst/>
              </a:rPr>
              <a:t>No sludge formation and the process is clean</a:t>
            </a:r>
          </a:p>
          <a:p>
            <a:pPr lvl="1" algn="just" eaLnBrk="1" hangingPunct="1">
              <a:lnSpc>
                <a:spcPct val="110000"/>
              </a:lnSpc>
              <a:buClr>
                <a:srgbClr val="FF3300"/>
              </a:buClr>
              <a:buFontTx/>
              <a:buChar char="o"/>
              <a:defRPr/>
            </a:pPr>
            <a:r>
              <a:rPr lang="en-US" sz="2000" dirty="0" smtClean="0">
                <a:solidFill>
                  <a:srgbClr val="002060"/>
                </a:solidFill>
                <a:effectLst/>
              </a:rPr>
              <a:t>Zeolite  can be regenerated easily using brine solution</a:t>
            </a:r>
          </a:p>
          <a:p>
            <a:pPr lvl="1" algn="just" eaLnBrk="1" hangingPunct="1">
              <a:lnSpc>
                <a:spcPct val="110000"/>
              </a:lnSpc>
              <a:buClr>
                <a:srgbClr val="FF3300"/>
              </a:buClr>
              <a:buFontTx/>
              <a:buChar char="o"/>
              <a:defRPr/>
            </a:pPr>
            <a:r>
              <a:rPr lang="en-US" sz="2000" dirty="0" smtClean="0">
                <a:solidFill>
                  <a:srgbClr val="002060"/>
                </a:solidFill>
                <a:effectLst/>
              </a:rPr>
              <a:t>Any type of hardness can be removed without any modifications to the process </a:t>
            </a:r>
          </a:p>
          <a:p>
            <a:pPr marL="0" indent="0" eaLnBrk="1" hangingPunct="1">
              <a:lnSpc>
                <a:spcPct val="90000"/>
              </a:lnSpc>
              <a:buClr>
                <a:srgbClr val="FF3300"/>
              </a:buClr>
              <a:buNone/>
              <a:defRPr/>
            </a:pPr>
            <a:r>
              <a:rPr lang="en-US" sz="2000" b="1" dirty="0" smtClean="0">
                <a:solidFill>
                  <a:srgbClr val="C00000"/>
                </a:solidFill>
              </a:rPr>
              <a:t>Disadvantages:</a:t>
            </a:r>
          </a:p>
          <a:p>
            <a:pPr lvl="1" algn="just" eaLnBrk="1" hangingPunct="1">
              <a:lnSpc>
                <a:spcPct val="110000"/>
              </a:lnSpc>
              <a:buClr>
                <a:srgbClr val="FF3300"/>
              </a:buClr>
              <a:buFontTx/>
              <a:buChar char="o"/>
              <a:defRPr/>
            </a:pPr>
            <a:r>
              <a:rPr lang="en-US" sz="2000" dirty="0" smtClean="0">
                <a:solidFill>
                  <a:srgbClr val="002060"/>
                </a:solidFill>
                <a:effectLst/>
              </a:rPr>
              <a:t>Colored </a:t>
            </a:r>
            <a:r>
              <a:rPr lang="en-US" sz="2000" dirty="0" smtClean="0">
                <a:solidFill>
                  <a:srgbClr val="002060"/>
                </a:solidFill>
                <a:effectLst/>
              </a:rPr>
              <a:t>water or water containing suspended impurities cannot be used without filtration</a:t>
            </a:r>
          </a:p>
          <a:p>
            <a:pPr lvl="1" algn="just" eaLnBrk="1" hangingPunct="1">
              <a:lnSpc>
                <a:spcPct val="110000"/>
              </a:lnSpc>
              <a:buClr>
                <a:srgbClr val="FF3300"/>
              </a:buClr>
              <a:buFontTx/>
              <a:buChar char="o"/>
              <a:defRPr/>
            </a:pPr>
            <a:r>
              <a:rPr lang="en-US" sz="2000" dirty="0" smtClean="0">
                <a:solidFill>
                  <a:srgbClr val="002060"/>
                </a:solidFill>
                <a:effectLst/>
              </a:rPr>
              <a:t>Water containing acidic pH cannot be used for softening since acid will destroy zeolite. </a:t>
            </a:r>
          </a:p>
          <a:p>
            <a:pPr eaLnBrk="1" hangingPunct="1">
              <a:lnSpc>
                <a:spcPct val="90000"/>
              </a:lnSpc>
              <a:buClr>
                <a:srgbClr val="FF3300"/>
              </a:buClr>
              <a:buFontTx/>
              <a:buChar char="o"/>
              <a:defRPr/>
            </a:pPr>
            <a:endParaRPr lang="en-US" sz="2000" dirty="0" smtClean="0">
              <a:solidFill>
                <a:srgbClr val="002060"/>
              </a:solidFill>
            </a:endParaRPr>
          </a:p>
        </p:txBody>
      </p:sp>
    </p:spTree>
    <p:extLst>
      <p:ext uri="{BB962C8B-B14F-4D97-AF65-F5344CB8AC3E}">
        <p14:creationId xmlns:p14="http://schemas.microsoft.com/office/powerpoint/2010/main" val="476802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E483328-D4D0-418E-9F3B-15A3DC87F740}" type="slidenum">
              <a:rPr lang="en-US"/>
              <a:pPr>
                <a:defRPr/>
              </a:pPr>
              <a:t>13</a:t>
            </a:fld>
            <a:endParaRPr lang="en-US"/>
          </a:p>
        </p:txBody>
      </p:sp>
      <p:sp>
        <p:nvSpPr>
          <p:cNvPr id="74754" name="Rectangle 2"/>
          <p:cNvSpPr>
            <a:spLocks noGrp="1" noChangeArrowheads="1"/>
          </p:cNvSpPr>
          <p:nvPr>
            <p:ph type="title"/>
          </p:nvPr>
        </p:nvSpPr>
        <p:spPr>
          <a:xfrm>
            <a:off x="457200" y="152400"/>
            <a:ext cx="8229600" cy="609600"/>
          </a:xfrm>
        </p:spPr>
        <p:txBody>
          <a:bodyPr>
            <a:normAutofit fontScale="90000"/>
          </a:bodyPr>
          <a:lstStyle/>
          <a:p>
            <a:pPr eaLnBrk="1" hangingPunct="1">
              <a:defRPr/>
            </a:pPr>
            <a:r>
              <a:rPr lang="en-US" sz="3600" b="1" dirty="0" smtClean="0">
                <a:latin typeface="+mn-lt"/>
              </a:rPr>
              <a:t>Ion-Exchange Process</a:t>
            </a:r>
            <a:r>
              <a:rPr lang="en-US" b="1" dirty="0" smtClean="0">
                <a:latin typeface="+mn-lt"/>
              </a:rPr>
              <a:t> </a:t>
            </a:r>
          </a:p>
        </p:txBody>
      </p:sp>
      <p:sp>
        <p:nvSpPr>
          <p:cNvPr id="74757" name="Text Box 5"/>
          <p:cNvSpPr txBox="1">
            <a:spLocks noChangeArrowheads="1"/>
          </p:cNvSpPr>
          <p:nvPr/>
        </p:nvSpPr>
        <p:spPr bwMode="auto">
          <a:xfrm>
            <a:off x="304800" y="1273885"/>
            <a:ext cx="8534400" cy="4745915"/>
          </a:xfrm>
          <a:prstGeom prst="rect">
            <a:avLst/>
          </a:prstGeom>
          <a:noFill/>
          <a:ln w="9525">
            <a:noFill/>
            <a:miter lim="800000"/>
            <a:headEnd/>
            <a:tailEnd/>
          </a:ln>
          <a:effectLst/>
        </p:spPr>
        <p:txBody>
          <a:bodyPr>
            <a:spAutoFit/>
          </a:bodyPr>
          <a:lstStyle/>
          <a:p>
            <a:pPr algn="just">
              <a:lnSpc>
                <a:spcPct val="140000"/>
              </a:lnSpc>
              <a:buClr>
                <a:srgbClr val="FF3300"/>
              </a:buClr>
              <a:buFontTx/>
              <a:buChar char="o"/>
              <a:defRPr/>
            </a:pPr>
            <a:r>
              <a:rPr lang="en-US" sz="1800" dirty="0">
                <a:solidFill>
                  <a:srgbClr val="FFFF00"/>
                </a:solidFill>
                <a:effectLst/>
              </a:rPr>
              <a:t> </a:t>
            </a:r>
            <a:r>
              <a:rPr lang="en-US" sz="2400" dirty="0">
                <a:solidFill>
                  <a:srgbClr val="002060"/>
                </a:solidFill>
              </a:rPr>
              <a:t>Ion-exchange resins are cross linked long chain </a:t>
            </a:r>
            <a:r>
              <a:rPr lang="en-US" sz="2400" dirty="0" smtClean="0">
                <a:solidFill>
                  <a:srgbClr val="002060"/>
                </a:solidFill>
              </a:rPr>
              <a:t>polymers with</a:t>
            </a:r>
          </a:p>
          <a:p>
            <a:pPr algn="just">
              <a:lnSpc>
                <a:spcPct val="140000"/>
              </a:lnSpc>
              <a:buClr>
                <a:srgbClr val="FF3300"/>
              </a:buClr>
              <a:defRPr/>
            </a:pPr>
            <a:r>
              <a:rPr lang="en-US" sz="2400" dirty="0" smtClean="0">
                <a:solidFill>
                  <a:srgbClr val="002060"/>
                </a:solidFill>
              </a:rPr>
              <a:t>   </a:t>
            </a:r>
            <a:r>
              <a:rPr lang="en-US" sz="2400" dirty="0" err="1" smtClean="0">
                <a:solidFill>
                  <a:srgbClr val="002060"/>
                </a:solidFill>
              </a:rPr>
              <a:t>microporous</a:t>
            </a:r>
            <a:r>
              <a:rPr lang="en-US" sz="2400" dirty="0" smtClean="0">
                <a:solidFill>
                  <a:srgbClr val="002060"/>
                </a:solidFill>
              </a:rPr>
              <a:t> </a:t>
            </a:r>
            <a:r>
              <a:rPr lang="en-US" sz="2400" dirty="0">
                <a:solidFill>
                  <a:srgbClr val="002060"/>
                </a:solidFill>
              </a:rPr>
              <a:t>structure.</a:t>
            </a:r>
          </a:p>
          <a:p>
            <a:pPr algn="just">
              <a:lnSpc>
                <a:spcPct val="140000"/>
              </a:lnSpc>
              <a:buClr>
                <a:srgbClr val="FF3300"/>
              </a:buClr>
              <a:buFontTx/>
              <a:buChar char="o"/>
              <a:defRPr/>
            </a:pPr>
            <a:r>
              <a:rPr lang="en-US" sz="2400" dirty="0" smtClean="0">
                <a:solidFill>
                  <a:srgbClr val="002060"/>
                </a:solidFill>
              </a:rPr>
              <a:t> </a:t>
            </a:r>
            <a:r>
              <a:rPr lang="en-US" sz="2400" dirty="0" err="1">
                <a:solidFill>
                  <a:srgbClr val="002060"/>
                </a:solidFill>
              </a:rPr>
              <a:t>Cation</a:t>
            </a:r>
            <a:r>
              <a:rPr lang="en-US" sz="2400" dirty="0">
                <a:solidFill>
                  <a:srgbClr val="002060"/>
                </a:solidFill>
              </a:rPr>
              <a:t> exchange resins will exchange </a:t>
            </a:r>
            <a:r>
              <a:rPr lang="en-US" sz="2400" dirty="0" err="1">
                <a:solidFill>
                  <a:srgbClr val="002060"/>
                </a:solidFill>
              </a:rPr>
              <a:t>cations</a:t>
            </a:r>
            <a:r>
              <a:rPr lang="en-US" sz="2400" dirty="0">
                <a:solidFill>
                  <a:srgbClr val="002060"/>
                </a:solidFill>
              </a:rPr>
              <a:t> with H</a:t>
            </a:r>
            <a:r>
              <a:rPr lang="en-US" sz="2400" baseline="30000" dirty="0">
                <a:solidFill>
                  <a:srgbClr val="002060"/>
                </a:solidFill>
              </a:rPr>
              <a:t>+</a:t>
            </a:r>
            <a:r>
              <a:rPr lang="en-US" sz="2400" dirty="0">
                <a:solidFill>
                  <a:srgbClr val="002060"/>
                </a:solidFill>
              </a:rPr>
              <a:t>.</a:t>
            </a:r>
          </a:p>
          <a:p>
            <a:pPr algn="just">
              <a:lnSpc>
                <a:spcPct val="140000"/>
              </a:lnSpc>
              <a:buClr>
                <a:srgbClr val="FF3300"/>
              </a:buClr>
              <a:buFontTx/>
              <a:buChar char="o"/>
              <a:defRPr/>
            </a:pPr>
            <a:r>
              <a:rPr lang="en-US" sz="2400" dirty="0" smtClean="0">
                <a:solidFill>
                  <a:srgbClr val="002060"/>
                </a:solidFill>
              </a:rPr>
              <a:t> </a:t>
            </a:r>
            <a:r>
              <a:rPr lang="en-US" sz="2400" dirty="0">
                <a:solidFill>
                  <a:srgbClr val="002060"/>
                </a:solidFill>
              </a:rPr>
              <a:t>Anion exchange resins will exchange anions with OH</a:t>
            </a:r>
            <a:r>
              <a:rPr lang="en-US" sz="2400" baseline="30000" dirty="0">
                <a:solidFill>
                  <a:srgbClr val="002060"/>
                </a:solidFill>
              </a:rPr>
              <a:t>-.</a:t>
            </a:r>
          </a:p>
          <a:p>
            <a:pPr algn="just">
              <a:lnSpc>
                <a:spcPct val="140000"/>
              </a:lnSpc>
              <a:buClr>
                <a:srgbClr val="FF3300"/>
              </a:buClr>
              <a:buFontTx/>
              <a:buChar char="o"/>
              <a:defRPr/>
            </a:pPr>
            <a:r>
              <a:rPr lang="en-US" sz="2400" dirty="0" smtClean="0">
                <a:solidFill>
                  <a:srgbClr val="002060"/>
                </a:solidFill>
              </a:rPr>
              <a:t> </a:t>
            </a:r>
            <a:r>
              <a:rPr lang="en-US" sz="2400" dirty="0">
                <a:solidFill>
                  <a:srgbClr val="002060"/>
                </a:solidFill>
              </a:rPr>
              <a:t>Functional groups present are responsible for </a:t>
            </a:r>
            <a:r>
              <a:rPr lang="en-US" sz="2400" dirty="0" smtClean="0">
                <a:solidFill>
                  <a:srgbClr val="002060"/>
                </a:solidFill>
              </a:rPr>
              <a:t>ion-exchange</a:t>
            </a:r>
          </a:p>
          <a:p>
            <a:pPr algn="just">
              <a:lnSpc>
                <a:spcPct val="140000"/>
              </a:lnSpc>
              <a:buClr>
                <a:srgbClr val="FF3300"/>
              </a:buClr>
              <a:defRPr/>
            </a:pPr>
            <a:r>
              <a:rPr lang="en-US" sz="2400" dirty="0">
                <a:solidFill>
                  <a:srgbClr val="002060"/>
                </a:solidFill>
              </a:rPr>
              <a:t> </a:t>
            </a:r>
            <a:r>
              <a:rPr lang="en-US" sz="2400" dirty="0" smtClean="0">
                <a:solidFill>
                  <a:srgbClr val="002060"/>
                </a:solidFill>
              </a:rPr>
              <a:t>   properties</a:t>
            </a:r>
            <a:r>
              <a:rPr lang="en-US" sz="2400" dirty="0">
                <a:solidFill>
                  <a:srgbClr val="002060"/>
                </a:solidFill>
              </a:rPr>
              <a:t>.</a:t>
            </a:r>
          </a:p>
          <a:p>
            <a:pPr algn="just">
              <a:lnSpc>
                <a:spcPct val="140000"/>
              </a:lnSpc>
              <a:buClr>
                <a:srgbClr val="FF3300"/>
              </a:buClr>
              <a:buFontTx/>
              <a:buChar char="o"/>
              <a:defRPr/>
            </a:pPr>
            <a:r>
              <a:rPr lang="en-US" sz="2400" dirty="0" smtClean="0">
                <a:solidFill>
                  <a:srgbClr val="002060"/>
                </a:solidFill>
              </a:rPr>
              <a:t> </a:t>
            </a:r>
            <a:r>
              <a:rPr lang="en-US" sz="2400" dirty="0">
                <a:solidFill>
                  <a:srgbClr val="002060"/>
                </a:solidFill>
              </a:rPr>
              <a:t>Acidic functional groups (-COOH, -SO</a:t>
            </a:r>
            <a:r>
              <a:rPr lang="en-US" sz="2400" baseline="-25000" dirty="0">
                <a:solidFill>
                  <a:srgbClr val="002060"/>
                </a:solidFill>
              </a:rPr>
              <a:t>3</a:t>
            </a:r>
            <a:r>
              <a:rPr lang="en-US" sz="2400" dirty="0">
                <a:solidFill>
                  <a:srgbClr val="002060"/>
                </a:solidFill>
              </a:rPr>
              <a:t>H etc.)  exchange H</a:t>
            </a:r>
            <a:r>
              <a:rPr lang="en-US" sz="2400" baseline="30000" dirty="0">
                <a:solidFill>
                  <a:srgbClr val="002060"/>
                </a:solidFill>
              </a:rPr>
              <a:t>+</a:t>
            </a:r>
            <a:r>
              <a:rPr lang="en-US" sz="2400" dirty="0">
                <a:solidFill>
                  <a:srgbClr val="002060"/>
                </a:solidFill>
              </a:rPr>
              <a:t> </a:t>
            </a:r>
            <a:r>
              <a:rPr lang="en-US" sz="2400" dirty="0" smtClean="0">
                <a:solidFill>
                  <a:srgbClr val="002060"/>
                </a:solidFill>
              </a:rPr>
              <a:t>for</a:t>
            </a:r>
          </a:p>
          <a:p>
            <a:pPr algn="just">
              <a:lnSpc>
                <a:spcPct val="140000"/>
              </a:lnSpc>
              <a:buClr>
                <a:srgbClr val="FF3300"/>
              </a:buClr>
              <a:defRPr/>
            </a:pPr>
            <a:r>
              <a:rPr lang="en-US" sz="2400" dirty="0">
                <a:solidFill>
                  <a:srgbClr val="002060"/>
                </a:solidFill>
              </a:rPr>
              <a:t> </a:t>
            </a:r>
            <a:r>
              <a:rPr lang="en-US" sz="2400" dirty="0" smtClean="0">
                <a:solidFill>
                  <a:srgbClr val="002060"/>
                </a:solidFill>
              </a:rPr>
              <a:t>  </a:t>
            </a:r>
            <a:r>
              <a:rPr lang="en-US" sz="2400" dirty="0" err="1" smtClean="0">
                <a:solidFill>
                  <a:srgbClr val="002060"/>
                </a:solidFill>
              </a:rPr>
              <a:t>cations</a:t>
            </a:r>
            <a:r>
              <a:rPr lang="en-US" sz="2400" dirty="0" smtClean="0">
                <a:solidFill>
                  <a:srgbClr val="002060"/>
                </a:solidFill>
              </a:rPr>
              <a:t> </a:t>
            </a:r>
            <a:r>
              <a:rPr lang="en-US" sz="2400" dirty="0">
                <a:solidFill>
                  <a:srgbClr val="002060"/>
                </a:solidFill>
              </a:rPr>
              <a:t>&amp; </a:t>
            </a:r>
          </a:p>
          <a:p>
            <a:pPr algn="just">
              <a:lnSpc>
                <a:spcPct val="140000"/>
              </a:lnSpc>
              <a:buClr>
                <a:srgbClr val="FF3300"/>
              </a:buClr>
              <a:buFontTx/>
              <a:buChar char="o"/>
              <a:defRPr/>
            </a:pPr>
            <a:r>
              <a:rPr lang="en-US" sz="2400" dirty="0" smtClean="0">
                <a:solidFill>
                  <a:srgbClr val="002060"/>
                </a:solidFill>
              </a:rPr>
              <a:t> </a:t>
            </a:r>
            <a:r>
              <a:rPr lang="en-US" sz="2400" dirty="0">
                <a:solidFill>
                  <a:srgbClr val="002060"/>
                </a:solidFill>
              </a:rPr>
              <a:t>Basic functional groups (-NH</a:t>
            </a:r>
            <a:r>
              <a:rPr lang="en-US" sz="2400" baseline="-25000" dirty="0">
                <a:solidFill>
                  <a:srgbClr val="002060"/>
                </a:solidFill>
              </a:rPr>
              <a:t>2</a:t>
            </a:r>
            <a:r>
              <a:rPr lang="en-US" sz="2400" dirty="0">
                <a:solidFill>
                  <a:srgbClr val="002060"/>
                </a:solidFill>
              </a:rPr>
              <a:t>, =NH etc.) exchange OH</a:t>
            </a:r>
            <a:r>
              <a:rPr lang="en-US" sz="2400" baseline="30000" dirty="0">
                <a:solidFill>
                  <a:srgbClr val="002060"/>
                </a:solidFill>
              </a:rPr>
              <a:t>-</a:t>
            </a:r>
            <a:r>
              <a:rPr lang="en-US" sz="2400" dirty="0">
                <a:solidFill>
                  <a:srgbClr val="002060"/>
                </a:solidFill>
              </a:rPr>
              <a:t> </a:t>
            </a:r>
            <a:r>
              <a:rPr lang="en-US" sz="2400" dirty="0" smtClean="0">
                <a:solidFill>
                  <a:srgbClr val="002060"/>
                </a:solidFill>
              </a:rPr>
              <a:t>for anions</a:t>
            </a:r>
            <a:r>
              <a:rPr lang="en-US" sz="2400" dirty="0">
                <a:solidFill>
                  <a:srgbClr val="002060"/>
                </a:solidFill>
              </a:rPr>
              <a:t>.</a:t>
            </a:r>
            <a:endParaRPr lang="en-US" sz="2400" baseline="30000" dirty="0">
              <a:solidFill>
                <a:srgbClr val="002060"/>
              </a:solidFill>
            </a:endParaRPr>
          </a:p>
        </p:txBody>
      </p:sp>
    </p:spTree>
    <p:extLst>
      <p:ext uri="{BB962C8B-B14F-4D97-AF65-F5344CB8AC3E}">
        <p14:creationId xmlns:p14="http://schemas.microsoft.com/office/powerpoint/2010/main" val="1963260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C45A9541-1D26-4C02-8DCF-A59F81B483AD}" type="slidenum">
              <a:rPr lang="en-US"/>
              <a:pPr>
                <a:defRPr/>
              </a:pPr>
              <a:t>14</a:t>
            </a:fld>
            <a:endParaRPr lang="en-US"/>
          </a:p>
        </p:txBody>
      </p:sp>
      <p:sp>
        <p:nvSpPr>
          <p:cNvPr id="50179" name="Text Box 4"/>
          <p:cNvSpPr txBox="1">
            <a:spLocks noChangeArrowheads="1"/>
          </p:cNvSpPr>
          <p:nvPr/>
        </p:nvSpPr>
        <p:spPr bwMode="auto">
          <a:xfrm>
            <a:off x="609600" y="1263650"/>
            <a:ext cx="7797800" cy="1477328"/>
          </a:xfrm>
          <a:prstGeom prst="rect">
            <a:avLst/>
          </a:prstGeom>
          <a:noFill/>
          <a:ln w="9525">
            <a:noFill/>
            <a:miter lim="800000"/>
            <a:headEnd/>
            <a:tailEnd/>
          </a:ln>
        </p:spPr>
        <p:txBody>
          <a:bodyPr>
            <a:spAutoFit/>
          </a:bodyPr>
          <a:lstStyle/>
          <a:p>
            <a:r>
              <a:rPr lang="en-US" sz="2000" b="1" dirty="0">
                <a:solidFill>
                  <a:srgbClr val="C00000"/>
                </a:solidFill>
                <a:effectLst/>
                <a:latin typeface="Tahoma" pitchFamily="34" charset="0"/>
              </a:rPr>
              <a:t>A. </a:t>
            </a:r>
            <a:r>
              <a:rPr lang="en-US" sz="2000" b="1" dirty="0" err="1">
                <a:solidFill>
                  <a:srgbClr val="C00000"/>
                </a:solidFill>
                <a:effectLst/>
                <a:latin typeface="Tahoma" pitchFamily="34" charset="0"/>
              </a:rPr>
              <a:t>Cation</a:t>
            </a:r>
            <a:r>
              <a:rPr lang="en-US" sz="2000" b="1" dirty="0">
                <a:solidFill>
                  <a:srgbClr val="C00000"/>
                </a:solidFill>
                <a:effectLst/>
                <a:latin typeface="Tahoma" pitchFamily="34" charset="0"/>
              </a:rPr>
              <a:t>-exchange Resins(RH</a:t>
            </a:r>
            <a:r>
              <a:rPr lang="en-US" sz="2000" b="1" baseline="30000" dirty="0">
                <a:solidFill>
                  <a:srgbClr val="C00000"/>
                </a:solidFill>
                <a:effectLst/>
                <a:latin typeface="Tahoma" pitchFamily="34" charset="0"/>
              </a:rPr>
              <a:t>+</a:t>
            </a:r>
            <a:r>
              <a:rPr lang="en-US" sz="2000" b="1" dirty="0">
                <a:solidFill>
                  <a:srgbClr val="C00000"/>
                </a:solidFill>
                <a:effectLst/>
                <a:latin typeface="Tahoma" pitchFamily="34" charset="0"/>
              </a:rPr>
              <a:t>):</a:t>
            </a:r>
          </a:p>
          <a:p>
            <a:endParaRPr lang="en-US" sz="2000" dirty="0">
              <a:solidFill>
                <a:srgbClr val="00FFFF"/>
              </a:solidFill>
              <a:effectLst/>
              <a:latin typeface="Tahoma" pitchFamily="34" charset="0"/>
            </a:endParaRPr>
          </a:p>
          <a:p>
            <a:pPr>
              <a:buClr>
                <a:srgbClr val="FF3300"/>
              </a:buClr>
            </a:pPr>
            <a:r>
              <a:rPr lang="en-US" sz="2000" dirty="0">
                <a:solidFill>
                  <a:srgbClr val="002060"/>
                </a:solidFill>
                <a:effectLst/>
                <a:latin typeface="Tahoma" pitchFamily="34" charset="0"/>
              </a:rPr>
              <a:t>             - Styrene </a:t>
            </a:r>
            <a:r>
              <a:rPr lang="en-US" sz="2000" dirty="0" err="1">
                <a:solidFill>
                  <a:srgbClr val="002060"/>
                </a:solidFill>
                <a:effectLst/>
                <a:latin typeface="Tahoma" pitchFamily="34" charset="0"/>
              </a:rPr>
              <a:t>divinyl</a:t>
            </a:r>
            <a:r>
              <a:rPr lang="en-US" sz="2000" dirty="0">
                <a:solidFill>
                  <a:srgbClr val="002060"/>
                </a:solidFill>
                <a:effectLst/>
                <a:latin typeface="Tahoma" pitchFamily="34" charset="0"/>
              </a:rPr>
              <a:t> benzene copolymers</a:t>
            </a:r>
          </a:p>
          <a:p>
            <a:pPr>
              <a:buClr>
                <a:srgbClr val="FF3300"/>
              </a:buClr>
            </a:pPr>
            <a:r>
              <a:rPr lang="en-US" sz="700" dirty="0" smtClean="0">
                <a:solidFill>
                  <a:srgbClr val="002060"/>
                </a:solidFill>
                <a:effectLst/>
                <a:latin typeface="Tahoma" pitchFamily="34" charset="0"/>
              </a:rPr>
              <a:t> </a:t>
            </a:r>
            <a:endParaRPr lang="en-US" sz="700" dirty="0">
              <a:solidFill>
                <a:srgbClr val="002060"/>
              </a:solidFill>
              <a:effectLst/>
              <a:latin typeface="Tahoma" pitchFamily="34" charset="0"/>
            </a:endParaRPr>
          </a:p>
          <a:p>
            <a:pPr>
              <a:buClr>
                <a:srgbClr val="FF3300"/>
              </a:buClr>
            </a:pPr>
            <a:r>
              <a:rPr lang="en-US" sz="2000" dirty="0" smtClean="0">
                <a:solidFill>
                  <a:srgbClr val="002060"/>
                </a:solidFill>
                <a:effectLst/>
                <a:latin typeface="Tahoma" pitchFamily="34" charset="0"/>
              </a:rPr>
              <a:t>   </a:t>
            </a:r>
            <a:r>
              <a:rPr lang="en-US" sz="2000" dirty="0">
                <a:solidFill>
                  <a:srgbClr val="002060"/>
                </a:solidFill>
                <a:effectLst/>
                <a:latin typeface="Tahoma" pitchFamily="34" charset="0"/>
              </a:rPr>
              <a:t>	</a:t>
            </a:r>
            <a:r>
              <a:rPr lang="en-US" sz="2000" dirty="0" smtClean="0">
                <a:solidFill>
                  <a:srgbClr val="002060"/>
                </a:solidFill>
                <a:effectLst/>
                <a:latin typeface="Tahoma" pitchFamily="34" charset="0"/>
              </a:rPr>
              <a:t> - </a:t>
            </a:r>
            <a:r>
              <a:rPr lang="en-US" sz="2000" dirty="0">
                <a:solidFill>
                  <a:srgbClr val="002060"/>
                </a:solidFill>
                <a:effectLst/>
                <a:latin typeface="Tahoma" pitchFamily="34" charset="0"/>
              </a:rPr>
              <a:t>When </a:t>
            </a:r>
            <a:r>
              <a:rPr lang="en-US" sz="2000" dirty="0" err="1">
                <a:solidFill>
                  <a:srgbClr val="002060"/>
                </a:solidFill>
                <a:effectLst/>
                <a:latin typeface="Tahoma" pitchFamily="34" charset="0"/>
              </a:rPr>
              <a:t>sulphonated</a:t>
            </a:r>
            <a:r>
              <a:rPr lang="en-US" sz="2000" dirty="0">
                <a:solidFill>
                  <a:srgbClr val="002060"/>
                </a:solidFill>
                <a:effectLst/>
                <a:latin typeface="Tahoma" pitchFamily="34" charset="0"/>
              </a:rPr>
              <a:t>, capable of exchange H</a:t>
            </a:r>
            <a:r>
              <a:rPr lang="en-US" sz="2000" baseline="30000" dirty="0">
                <a:solidFill>
                  <a:srgbClr val="002060"/>
                </a:solidFill>
                <a:effectLst/>
                <a:latin typeface="Tahoma" pitchFamily="34" charset="0"/>
              </a:rPr>
              <a:t>+  </a:t>
            </a:r>
          </a:p>
        </p:txBody>
      </p:sp>
      <p:pic>
        <p:nvPicPr>
          <p:cNvPr id="50180" name="Picture 6"/>
          <p:cNvPicPr>
            <a:picLocks noChangeAspect="1" noChangeArrowheads="1"/>
          </p:cNvPicPr>
          <p:nvPr/>
        </p:nvPicPr>
        <p:blipFill>
          <a:blip r:embed="rId2">
            <a:lum bright="-44000" contrast="22000"/>
          </a:blip>
          <a:srcRect/>
          <a:stretch>
            <a:fillRect/>
          </a:stretch>
        </p:blipFill>
        <p:spPr bwMode="auto">
          <a:xfrm>
            <a:off x="1524000" y="3124200"/>
            <a:ext cx="5867400" cy="3200400"/>
          </a:xfrm>
          <a:prstGeom prst="rect">
            <a:avLst/>
          </a:prstGeom>
          <a:noFill/>
          <a:ln w="9525">
            <a:noFill/>
            <a:miter lim="800000"/>
            <a:headEnd/>
            <a:tailEnd/>
          </a:ln>
        </p:spPr>
      </p:pic>
      <p:sp>
        <p:nvSpPr>
          <p:cNvPr id="139271" name="Rectangle 7"/>
          <p:cNvSpPr>
            <a:spLocks noGrp="1" noChangeArrowheads="1"/>
          </p:cNvSpPr>
          <p:nvPr>
            <p:ph type="title"/>
          </p:nvPr>
        </p:nvSpPr>
        <p:spPr>
          <a:xfrm>
            <a:off x="457200" y="152400"/>
            <a:ext cx="8229600" cy="685800"/>
          </a:xfrm>
        </p:spPr>
        <p:txBody>
          <a:bodyPr>
            <a:normAutofit fontScale="90000"/>
          </a:bodyPr>
          <a:lstStyle/>
          <a:p>
            <a:pPr>
              <a:defRPr/>
            </a:pPr>
            <a:r>
              <a:rPr lang="en-US" sz="3600" b="1" dirty="0"/>
              <a:t>Ion-Exchange Process</a:t>
            </a:r>
            <a:r>
              <a:rPr lang="en-US" b="1" dirty="0"/>
              <a:t> </a:t>
            </a:r>
            <a:endParaRPr lang="en-US" sz="3600" dirty="0" smtClean="0">
              <a:solidFill>
                <a:srgbClr val="FF0000"/>
              </a:solidFill>
            </a:endParaRPr>
          </a:p>
        </p:txBody>
      </p:sp>
    </p:spTree>
    <p:extLst>
      <p:ext uri="{BB962C8B-B14F-4D97-AF65-F5344CB8AC3E}">
        <p14:creationId xmlns:p14="http://schemas.microsoft.com/office/powerpoint/2010/main" val="3361179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284A48E-7C95-4F65-A426-35ADD24A580F}" type="slidenum">
              <a:rPr lang="en-US"/>
              <a:pPr>
                <a:defRPr/>
              </a:pPr>
              <a:t>15</a:t>
            </a:fld>
            <a:endParaRPr lang="en-US"/>
          </a:p>
        </p:txBody>
      </p:sp>
      <p:sp>
        <p:nvSpPr>
          <p:cNvPr id="75778" name="Rectangle 2"/>
          <p:cNvSpPr>
            <a:spLocks noGrp="1" noChangeArrowheads="1"/>
          </p:cNvSpPr>
          <p:nvPr>
            <p:ph type="title"/>
          </p:nvPr>
        </p:nvSpPr>
        <p:spPr>
          <a:xfrm>
            <a:off x="457200" y="152400"/>
            <a:ext cx="8229600" cy="533400"/>
          </a:xfrm>
        </p:spPr>
        <p:txBody>
          <a:bodyPr>
            <a:normAutofit fontScale="90000"/>
          </a:bodyPr>
          <a:lstStyle/>
          <a:p>
            <a:pPr eaLnBrk="1" hangingPunct="1">
              <a:defRPr/>
            </a:pPr>
            <a:r>
              <a:rPr lang="en-US" sz="3200" b="1" dirty="0" smtClean="0">
                <a:latin typeface="+mn-lt"/>
              </a:rPr>
              <a:t>Ion Exchange Process </a:t>
            </a:r>
          </a:p>
        </p:txBody>
      </p:sp>
      <p:sp>
        <p:nvSpPr>
          <p:cNvPr id="51204" name="Text Box 5"/>
          <p:cNvSpPr txBox="1">
            <a:spLocks noChangeArrowheads="1"/>
          </p:cNvSpPr>
          <p:nvPr/>
        </p:nvSpPr>
        <p:spPr bwMode="auto">
          <a:xfrm>
            <a:off x="401638" y="730250"/>
            <a:ext cx="8437562" cy="1479550"/>
          </a:xfrm>
          <a:prstGeom prst="rect">
            <a:avLst/>
          </a:prstGeom>
          <a:noFill/>
          <a:ln w="9525">
            <a:noFill/>
            <a:miter lim="800000"/>
            <a:headEnd/>
            <a:tailEnd/>
          </a:ln>
        </p:spPr>
        <p:txBody>
          <a:bodyPr>
            <a:spAutoFit/>
          </a:bodyPr>
          <a:lstStyle/>
          <a:p>
            <a:r>
              <a:rPr lang="en-US" sz="2000" b="1" dirty="0">
                <a:effectLst/>
              </a:rPr>
              <a:t>B. Anion-exchange resins (R’OH):</a:t>
            </a:r>
          </a:p>
          <a:p>
            <a:endParaRPr lang="en-US" sz="900" dirty="0">
              <a:solidFill>
                <a:srgbClr val="00FFFF"/>
              </a:solidFill>
              <a:effectLst/>
              <a:latin typeface="Tahoma" pitchFamily="34" charset="0"/>
            </a:endParaRPr>
          </a:p>
          <a:p>
            <a:r>
              <a:rPr lang="en-US" sz="1800" dirty="0">
                <a:solidFill>
                  <a:srgbClr val="002060"/>
                </a:solidFill>
                <a:effectLst/>
              </a:rPr>
              <a:t>    - </a:t>
            </a:r>
            <a:r>
              <a:rPr lang="en-US" sz="1800" b="1" dirty="0">
                <a:solidFill>
                  <a:srgbClr val="002060"/>
                </a:solidFill>
                <a:effectLst/>
              </a:rPr>
              <a:t>Styrene </a:t>
            </a:r>
            <a:r>
              <a:rPr lang="en-US" sz="1800" b="1" dirty="0" err="1">
                <a:solidFill>
                  <a:srgbClr val="002060"/>
                </a:solidFill>
                <a:effectLst/>
              </a:rPr>
              <a:t>divinyl</a:t>
            </a:r>
            <a:r>
              <a:rPr lang="en-US" sz="1800" b="1" dirty="0">
                <a:solidFill>
                  <a:srgbClr val="002060"/>
                </a:solidFill>
                <a:effectLst/>
              </a:rPr>
              <a:t> benzene copolymers or amine </a:t>
            </a:r>
            <a:r>
              <a:rPr lang="en-US" sz="1800" b="1" dirty="0" smtClean="0">
                <a:solidFill>
                  <a:srgbClr val="002060"/>
                </a:solidFill>
                <a:effectLst/>
              </a:rPr>
              <a:t>formaldehyde  </a:t>
            </a:r>
            <a:r>
              <a:rPr lang="en-US" sz="1800" b="1" dirty="0">
                <a:solidFill>
                  <a:srgbClr val="002060"/>
                </a:solidFill>
                <a:effectLst/>
              </a:rPr>
              <a:t>copolymers with NH</a:t>
            </a:r>
            <a:r>
              <a:rPr lang="en-US" sz="1800" b="1" baseline="-25000" dirty="0">
                <a:solidFill>
                  <a:srgbClr val="002060"/>
                </a:solidFill>
                <a:effectLst/>
              </a:rPr>
              <a:t>2</a:t>
            </a:r>
            <a:r>
              <a:rPr lang="en-US" sz="1800" b="1" dirty="0" smtClean="0">
                <a:solidFill>
                  <a:srgbClr val="002060"/>
                </a:solidFill>
                <a:effectLst/>
              </a:rPr>
              <a:t>,</a:t>
            </a:r>
          </a:p>
          <a:p>
            <a:r>
              <a:rPr lang="en-US" b="1" dirty="0">
                <a:solidFill>
                  <a:srgbClr val="002060"/>
                </a:solidFill>
              </a:rPr>
              <a:t> </a:t>
            </a:r>
            <a:r>
              <a:rPr lang="en-US" b="1" dirty="0" smtClean="0">
                <a:solidFill>
                  <a:srgbClr val="002060"/>
                </a:solidFill>
              </a:rPr>
              <a:t>    </a:t>
            </a:r>
            <a:r>
              <a:rPr lang="en-US" sz="1800" b="1" dirty="0" smtClean="0">
                <a:solidFill>
                  <a:srgbClr val="002060"/>
                </a:solidFill>
                <a:effectLst/>
              </a:rPr>
              <a:t> </a:t>
            </a:r>
            <a:r>
              <a:rPr lang="en-US" sz="1800" b="1" dirty="0">
                <a:solidFill>
                  <a:srgbClr val="002060"/>
                </a:solidFill>
                <a:effectLst/>
              </a:rPr>
              <a:t>QN</a:t>
            </a:r>
            <a:r>
              <a:rPr lang="en-US" sz="1800" b="1" baseline="30000" dirty="0">
                <a:solidFill>
                  <a:srgbClr val="002060"/>
                </a:solidFill>
                <a:effectLst/>
              </a:rPr>
              <a:t>+</a:t>
            </a:r>
            <a:r>
              <a:rPr lang="en-US" sz="1800" b="1" dirty="0">
                <a:solidFill>
                  <a:srgbClr val="002060"/>
                </a:solidFill>
                <a:effectLst/>
              </a:rPr>
              <a:t>, QP</a:t>
            </a:r>
            <a:r>
              <a:rPr lang="en-US" sz="1800" b="1" baseline="30000" dirty="0">
                <a:solidFill>
                  <a:srgbClr val="002060"/>
                </a:solidFill>
                <a:effectLst/>
              </a:rPr>
              <a:t>+</a:t>
            </a:r>
            <a:r>
              <a:rPr lang="en-US" sz="1800" b="1" dirty="0">
                <a:solidFill>
                  <a:srgbClr val="002060"/>
                </a:solidFill>
                <a:effectLst/>
              </a:rPr>
              <a:t>, QS</a:t>
            </a:r>
            <a:r>
              <a:rPr lang="en-US" sz="1800" b="1" baseline="30000" dirty="0">
                <a:solidFill>
                  <a:srgbClr val="002060"/>
                </a:solidFill>
                <a:effectLst/>
              </a:rPr>
              <a:t>+</a:t>
            </a:r>
            <a:r>
              <a:rPr lang="en-US" sz="1800" b="1" dirty="0">
                <a:solidFill>
                  <a:srgbClr val="002060"/>
                </a:solidFill>
                <a:effectLst/>
              </a:rPr>
              <a:t>, groups.</a:t>
            </a:r>
          </a:p>
          <a:p>
            <a:endParaRPr lang="en-US" sz="800" b="1" dirty="0">
              <a:solidFill>
                <a:srgbClr val="002060"/>
              </a:solidFill>
              <a:effectLst/>
            </a:endParaRPr>
          </a:p>
          <a:p>
            <a:r>
              <a:rPr lang="en-US" sz="1800" b="1" dirty="0">
                <a:solidFill>
                  <a:srgbClr val="002060"/>
                </a:solidFill>
                <a:effectLst/>
              </a:rPr>
              <a:t>    - On alkali treatment, capable of exchange of OH</a:t>
            </a:r>
            <a:r>
              <a:rPr lang="en-US" sz="1800" b="1" baseline="30000" dirty="0">
                <a:solidFill>
                  <a:srgbClr val="002060"/>
                </a:solidFill>
                <a:effectLst/>
              </a:rPr>
              <a:t>-</a:t>
            </a:r>
            <a:r>
              <a:rPr lang="en-US" sz="1800" b="1" dirty="0">
                <a:solidFill>
                  <a:srgbClr val="002060"/>
                </a:solidFill>
                <a:effectLst/>
              </a:rPr>
              <a:t>  </a:t>
            </a:r>
          </a:p>
        </p:txBody>
      </p:sp>
      <p:sp>
        <p:nvSpPr>
          <p:cNvPr id="75785" name="Text Box 9"/>
          <p:cNvSpPr txBox="1">
            <a:spLocks noChangeArrowheads="1"/>
          </p:cNvSpPr>
          <p:nvPr/>
        </p:nvSpPr>
        <p:spPr bwMode="auto">
          <a:xfrm>
            <a:off x="3330575" y="6305550"/>
            <a:ext cx="2213298" cy="369332"/>
          </a:xfrm>
          <a:prstGeom prst="rect">
            <a:avLst/>
          </a:prstGeom>
          <a:noFill/>
          <a:ln w="9525">
            <a:noFill/>
            <a:miter lim="800000"/>
            <a:headEnd/>
            <a:tailEnd/>
          </a:ln>
          <a:effectLst/>
        </p:spPr>
        <p:txBody>
          <a:bodyPr wrap="none">
            <a:spAutoFit/>
          </a:bodyPr>
          <a:lstStyle/>
          <a:p>
            <a:pPr>
              <a:defRPr/>
            </a:pPr>
            <a:r>
              <a:rPr lang="en-US" b="1" dirty="0">
                <a:solidFill>
                  <a:srgbClr val="002060"/>
                </a:solidFill>
              </a:rPr>
              <a:t>Anion Exchange resin</a:t>
            </a:r>
          </a:p>
        </p:txBody>
      </p:sp>
      <p:pic>
        <p:nvPicPr>
          <p:cNvPr id="51206" name="Picture 10"/>
          <p:cNvPicPr>
            <a:picLocks noChangeAspect="1" noChangeArrowheads="1"/>
          </p:cNvPicPr>
          <p:nvPr/>
        </p:nvPicPr>
        <p:blipFill>
          <a:blip r:embed="rId2"/>
          <a:srcRect/>
          <a:stretch>
            <a:fillRect/>
          </a:stretch>
        </p:blipFill>
        <p:spPr bwMode="auto">
          <a:xfrm>
            <a:off x="1371600" y="2209800"/>
            <a:ext cx="6019800" cy="4114800"/>
          </a:xfrm>
          <a:prstGeom prst="rect">
            <a:avLst/>
          </a:prstGeom>
          <a:noFill/>
          <a:ln w="9525">
            <a:noFill/>
            <a:miter lim="800000"/>
            <a:headEnd/>
            <a:tailEnd/>
          </a:ln>
        </p:spPr>
      </p:pic>
    </p:spTree>
    <p:extLst>
      <p:ext uri="{BB962C8B-B14F-4D97-AF65-F5344CB8AC3E}">
        <p14:creationId xmlns:p14="http://schemas.microsoft.com/office/powerpoint/2010/main" val="201186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pPr>
              <a:defRPr/>
            </a:pPr>
            <a:fld id="{89B61721-D963-4184-877A-578F153D4A1E}" type="slidenum">
              <a:rPr lang="en-US"/>
              <a:pPr>
                <a:defRPr/>
              </a:pPr>
              <a:t>16</a:t>
            </a:fld>
            <a:endParaRPr lang="en-US"/>
          </a:p>
        </p:txBody>
      </p:sp>
      <p:sp>
        <p:nvSpPr>
          <p:cNvPr id="76802" name="Rectangle 2"/>
          <p:cNvSpPr>
            <a:spLocks noGrp="1" noChangeArrowheads="1"/>
          </p:cNvSpPr>
          <p:nvPr>
            <p:ph type="title"/>
          </p:nvPr>
        </p:nvSpPr>
        <p:spPr>
          <a:xfrm>
            <a:off x="457200" y="228600"/>
            <a:ext cx="8229600" cy="457200"/>
          </a:xfrm>
        </p:spPr>
        <p:txBody>
          <a:bodyPr>
            <a:normAutofit fontScale="90000"/>
          </a:bodyPr>
          <a:lstStyle/>
          <a:p>
            <a:pPr eaLnBrk="1" hangingPunct="1">
              <a:defRPr/>
            </a:pPr>
            <a:r>
              <a:rPr lang="en-US" sz="3200" b="1" dirty="0" smtClean="0">
                <a:latin typeface="+mn-lt"/>
              </a:rPr>
              <a:t>Ion Exchange Process</a:t>
            </a:r>
          </a:p>
        </p:txBody>
      </p:sp>
      <p:sp>
        <p:nvSpPr>
          <p:cNvPr id="52228" name="Text Box 5"/>
          <p:cNvSpPr txBox="1">
            <a:spLocks noChangeArrowheads="1"/>
          </p:cNvSpPr>
          <p:nvPr/>
        </p:nvSpPr>
        <p:spPr bwMode="auto">
          <a:xfrm>
            <a:off x="228600" y="1117599"/>
            <a:ext cx="8763000" cy="5647700"/>
          </a:xfrm>
          <a:prstGeom prst="rect">
            <a:avLst/>
          </a:prstGeom>
          <a:noFill/>
          <a:ln w="9525">
            <a:noFill/>
            <a:miter lim="800000"/>
            <a:headEnd/>
            <a:tailEnd/>
          </a:ln>
        </p:spPr>
        <p:txBody>
          <a:bodyPr>
            <a:spAutoFit/>
          </a:bodyPr>
          <a:lstStyle/>
          <a:p>
            <a:r>
              <a:rPr lang="en-US" sz="2000" dirty="0">
                <a:solidFill>
                  <a:srgbClr val="00FFFF"/>
                </a:solidFill>
                <a:effectLst/>
              </a:rPr>
              <a:t> </a:t>
            </a:r>
            <a:r>
              <a:rPr lang="en-US" sz="2000" b="1" dirty="0">
                <a:solidFill>
                  <a:srgbClr val="C00000"/>
                </a:solidFill>
                <a:effectLst/>
              </a:rPr>
              <a:t>The Process of Ion-exchange is:</a:t>
            </a:r>
          </a:p>
          <a:p>
            <a:endParaRPr lang="en-US" sz="2000" dirty="0">
              <a:solidFill>
                <a:srgbClr val="00FFFF"/>
              </a:solidFill>
              <a:effectLst/>
            </a:endParaRPr>
          </a:p>
          <a:p>
            <a:r>
              <a:rPr lang="en-US" sz="1800" dirty="0">
                <a:solidFill>
                  <a:srgbClr val="FFFF00"/>
                </a:solidFill>
                <a:effectLst/>
              </a:rPr>
              <a:t>  </a:t>
            </a:r>
            <a:r>
              <a:rPr lang="en-US" sz="1800" dirty="0" smtClean="0">
                <a:solidFill>
                  <a:srgbClr val="FFFF00"/>
                </a:solidFill>
                <a:effectLst/>
              </a:rPr>
              <a:t>	</a:t>
            </a:r>
            <a:r>
              <a:rPr lang="en-US" sz="1800" dirty="0" smtClean="0">
                <a:solidFill>
                  <a:srgbClr val="002060"/>
                </a:solidFill>
                <a:effectLst/>
              </a:rPr>
              <a:t>2 </a:t>
            </a:r>
            <a:r>
              <a:rPr lang="en-US" sz="1800" dirty="0">
                <a:solidFill>
                  <a:srgbClr val="002060"/>
                </a:solidFill>
                <a:effectLst/>
              </a:rPr>
              <a:t>RH</a:t>
            </a:r>
            <a:r>
              <a:rPr lang="en-US" sz="1800" baseline="30000" dirty="0">
                <a:solidFill>
                  <a:srgbClr val="002060"/>
                </a:solidFill>
                <a:effectLst/>
              </a:rPr>
              <a:t>+</a:t>
            </a:r>
            <a:r>
              <a:rPr lang="en-US" sz="1800" dirty="0">
                <a:solidFill>
                  <a:srgbClr val="002060"/>
                </a:solidFill>
                <a:effectLst/>
              </a:rPr>
              <a:t>  + Ca</a:t>
            </a:r>
            <a:r>
              <a:rPr lang="en-US" sz="1800" baseline="30000" dirty="0">
                <a:solidFill>
                  <a:srgbClr val="002060"/>
                </a:solidFill>
                <a:effectLst/>
              </a:rPr>
              <a:t>2+</a:t>
            </a:r>
            <a:r>
              <a:rPr lang="en-US" sz="1800" dirty="0">
                <a:solidFill>
                  <a:srgbClr val="002060"/>
                </a:solidFill>
                <a:effectLst/>
              </a:rPr>
              <a:t>/Mg</a:t>
            </a:r>
            <a:r>
              <a:rPr lang="en-US" sz="1800" baseline="30000" dirty="0">
                <a:solidFill>
                  <a:srgbClr val="002060"/>
                </a:solidFill>
                <a:effectLst/>
              </a:rPr>
              <a:t>2+</a:t>
            </a:r>
            <a:r>
              <a:rPr lang="en-US" sz="1800" dirty="0">
                <a:solidFill>
                  <a:srgbClr val="002060"/>
                </a:solidFill>
                <a:effectLst/>
              </a:rPr>
              <a:t>              </a:t>
            </a:r>
            <a:r>
              <a:rPr lang="en-US" sz="1800" dirty="0" smtClean="0">
                <a:solidFill>
                  <a:srgbClr val="002060"/>
                </a:solidFill>
                <a:effectLst/>
              </a:rPr>
              <a:t>        R</a:t>
            </a:r>
            <a:r>
              <a:rPr lang="en-US" sz="1800" baseline="-25000" dirty="0" smtClean="0">
                <a:solidFill>
                  <a:srgbClr val="002060"/>
                </a:solidFill>
                <a:effectLst/>
              </a:rPr>
              <a:t>2</a:t>
            </a:r>
            <a:r>
              <a:rPr lang="en-US" sz="1800" dirty="0" smtClean="0">
                <a:solidFill>
                  <a:srgbClr val="002060"/>
                </a:solidFill>
                <a:effectLst/>
              </a:rPr>
              <a:t>Ca</a:t>
            </a:r>
            <a:r>
              <a:rPr lang="en-US" sz="1800" baseline="30000" dirty="0" smtClean="0">
                <a:solidFill>
                  <a:srgbClr val="002060"/>
                </a:solidFill>
                <a:effectLst/>
              </a:rPr>
              <a:t>2</a:t>
            </a:r>
            <a:r>
              <a:rPr lang="en-US" sz="1800" baseline="30000" dirty="0">
                <a:solidFill>
                  <a:srgbClr val="002060"/>
                </a:solidFill>
                <a:effectLst/>
              </a:rPr>
              <a:t>+</a:t>
            </a:r>
            <a:r>
              <a:rPr lang="en-US" sz="1800" dirty="0">
                <a:solidFill>
                  <a:srgbClr val="002060"/>
                </a:solidFill>
                <a:effectLst/>
              </a:rPr>
              <a:t>/R</a:t>
            </a:r>
            <a:r>
              <a:rPr lang="en-US" sz="1800" baseline="-25000" dirty="0">
                <a:solidFill>
                  <a:srgbClr val="002060"/>
                </a:solidFill>
                <a:effectLst/>
              </a:rPr>
              <a:t>2</a:t>
            </a:r>
            <a:r>
              <a:rPr lang="en-US" sz="1800" dirty="0">
                <a:solidFill>
                  <a:srgbClr val="002060"/>
                </a:solidFill>
                <a:effectLst/>
              </a:rPr>
              <a:t>Mg</a:t>
            </a:r>
            <a:r>
              <a:rPr lang="en-US" sz="1800" baseline="30000" dirty="0">
                <a:solidFill>
                  <a:srgbClr val="002060"/>
                </a:solidFill>
                <a:effectLst/>
              </a:rPr>
              <a:t>2+</a:t>
            </a:r>
            <a:r>
              <a:rPr lang="en-US" sz="1800" dirty="0">
                <a:solidFill>
                  <a:srgbClr val="002060"/>
                </a:solidFill>
                <a:effectLst/>
              </a:rPr>
              <a:t> + 2 H</a:t>
            </a:r>
            <a:r>
              <a:rPr lang="en-US" sz="1800" baseline="30000" dirty="0">
                <a:solidFill>
                  <a:srgbClr val="002060"/>
                </a:solidFill>
                <a:effectLst/>
              </a:rPr>
              <a:t>+</a:t>
            </a:r>
            <a:r>
              <a:rPr lang="en-US" sz="1800" dirty="0">
                <a:solidFill>
                  <a:srgbClr val="002060"/>
                </a:solidFill>
                <a:effectLst/>
              </a:rPr>
              <a:t> (</a:t>
            </a:r>
            <a:r>
              <a:rPr lang="en-US" sz="1800" dirty="0" err="1">
                <a:solidFill>
                  <a:srgbClr val="002060"/>
                </a:solidFill>
                <a:effectLst/>
              </a:rPr>
              <a:t>Cation</a:t>
            </a:r>
            <a:r>
              <a:rPr lang="en-US" sz="1800" dirty="0">
                <a:solidFill>
                  <a:srgbClr val="002060"/>
                </a:solidFill>
                <a:effectLst/>
              </a:rPr>
              <a:t> exchange)</a:t>
            </a:r>
          </a:p>
          <a:p>
            <a:endParaRPr lang="en-US" sz="1800" dirty="0">
              <a:solidFill>
                <a:srgbClr val="002060"/>
              </a:solidFill>
              <a:effectLst/>
            </a:endParaRPr>
          </a:p>
          <a:p>
            <a:r>
              <a:rPr lang="en-US" sz="1800" dirty="0">
                <a:solidFill>
                  <a:srgbClr val="002060"/>
                </a:solidFill>
                <a:effectLst/>
              </a:rPr>
              <a:t>  </a:t>
            </a:r>
            <a:r>
              <a:rPr lang="en-US" sz="1800" dirty="0" smtClean="0">
                <a:solidFill>
                  <a:srgbClr val="002060"/>
                </a:solidFill>
                <a:effectLst/>
              </a:rPr>
              <a:t>	R’OH</a:t>
            </a:r>
            <a:r>
              <a:rPr lang="en-US" sz="1800" baseline="30000" dirty="0" smtClean="0">
                <a:solidFill>
                  <a:srgbClr val="002060"/>
                </a:solidFill>
                <a:effectLst/>
              </a:rPr>
              <a:t>-</a:t>
            </a:r>
            <a:r>
              <a:rPr lang="en-US" sz="1800" dirty="0" smtClean="0">
                <a:solidFill>
                  <a:srgbClr val="002060"/>
                </a:solidFill>
                <a:effectLst/>
              </a:rPr>
              <a:t>   </a:t>
            </a:r>
            <a:r>
              <a:rPr lang="en-US" sz="1800" dirty="0">
                <a:solidFill>
                  <a:srgbClr val="002060"/>
                </a:solidFill>
                <a:effectLst/>
              </a:rPr>
              <a:t>+  </a:t>
            </a:r>
            <a:r>
              <a:rPr lang="en-US" sz="1800" dirty="0" err="1">
                <a:solidFill>
                  <a:srgbClr val="002060"/>
                </a:solidFill>
                <a:effectLst/>
              </a:rPr>
              <a:t>Cl</a:t>
            </a:r>
            <a:r>
              <a:rPr lang="en-US" sz="1800" baseline="30000" dirty="0">
                <a:solidFill>
                  <a:srgbClr val="002060"/>
                </a:solidFill>
                <a:effectLst/>
              </a:rPr>
              <a:t>-                                   </a:t>
            </a:r>
            <a:r>
              <a:rPr lang="en-US" sz="1800" dirty="0">
                <a:solidFill>
                  <a:srgbClr val="002060"/>
                </a:solidFill>
                <a:effectLst/>
              </a:rPr>
              <a:t>R’</a:t>
            </a:r>
            <a:r>
              <a:rPr lang="en-US" sz="1800" baseline="30000" dirty="0">
                <a:solidFill>
                  <a:srgbClr val="002060"/>
                </a:solidFill>
                <a:effectLst/>
              </a:rPr>
              <a:t>+ </a:t>
            </a:r>
            <a:r>
              <a:rPr lang="en-US" sz="1800" dirty="0" err="1">
                <a:solidFill>
                  <a:srgbClr val="002060"/>
                </a:solidFill>
                <a:effectLst/>
              </a:rPr>
              <a:t>Cl</a:t>
            </a:r>
            <a:r>
              <a:rPr lang="en-US" sz="1800" baseline="30000" dirty="0">
                <a:solidFill>
                  <a:srgbClr val="002060"/>
                </a:solidFill>
                <a:effectLst/>
              </a:rPr>
              <a:t>-     </a:t>
            </a:r>
            <a:r>
              <a:rPr lang="en-US" sz="1800" dirty="0">
                <a:solidFill>
                  <a:srgbClr val="002060"/>
                </a:solidFill>
                <a:effectLst/>
              </a:rPr>
              <a:t> +  OH</a:t>
            </a:r>
            <a:r>
              <a:rPr lang="en-US" sz="1800" baseline="30000" dirty="0">
                <a:solidFill>
                  <a:srgbClr val="002060"/>
                </a:solidFill>
                <a:effectLst/>
              </a:rPr>
              <a:t>-                 </a:t>
            </a:r>
            <a:r>
              <a:rPr lang="en-US" sz="1800" dirty="0">
                <a:solidFill>
                  <a:srgbClr val="002060"/>
                </a:solidFill>
                <a:effectLst/>
              </a:rPr>
              <a:t>(</a:t>
            </a:r>
            <a:r>
              <a:rPr lang="en-US" sz="1800" dirty="0">
                <a:solidFill>
                  <a:srgbClr val="002060"/>
                </a:solidFill>
                <a:effectLst/>
                <a:latin typeface="Tahoma" pitchFamily="34" charset="0"/>
              </a:rPr>
              <a:t>anion exchange</a:t>
            </a:r>
            <a:r>
              <a:rPr lang="en-US" sz="1800" dirty="0">
                <a:solidFill>
                  <a:srgbClr val="002060"/>
                </a:solidFill>
                <a:effectLst/>
              </a:rPr>
              <a:t>)</a:t>
            </a:r>
          </a:p>
          <a:p>
            <a:endParaRPr lang="en-US" sz="1800" dirty="0">
              <a:solidFill>
                <a:srgbClr val="002060"/>
              </a:solidFill>
              <a:effectLst/>
            </a:endParaRPr>
          </a:p>
          <a:p>
            <a:r>
              <a:rPr lang="en-US" sz="1800" dirty="0">
                <a:solidFill>
                  <a:srgbClr val="002060"/>
                </a:solidFill>
                <a:effectLst/>
                <a:latin typeface="Tahoma" pitchFamily="34" charset="0"/>
              </a:rPr>
              <a:t>  </a:t>
            </a:r>
            <a:r>
              <a:rPr lang="en-US" sz="1800" dirty="0" smtClean="0">
                <a:solidFill>
                  <a:srgbClr val="002060"/>
                </a:solidFill>
                <a:effectLst/>
                <a:latin typeface="Tahoma" pitchFamily="34" charset="0"/>
              </a:rPr>
              <a:t>	2 </a:t>
            </a:r>
            <a:r>
              <a:rPr lang="en-US" sz="1800" dirty="0">
                <a:solidFill>
                  <a:srgbClr val="002060"/>
                </a:solidFill>
                <a:effectLst/>
                <a:latin typeface="Tahoma" pitchFamily="34" charset="0"/>
              </a:rPr>
              <a:t>R’OH- +  SO</a:t>
            </a:r>
            <a:r>
              <a:rPr lang="en-US" sz="1800" baseline="-25000" dirty="0">
                <a:solidFill>
                  <a:srgbClr val="002060"/>
                </a:solidFill>
                <a:effectLst/>
                <a:latin typeface="Tahoma" pitchFamily="34" charset="0"/>
              </a:rPr>
              <a:t>4</a:t>
            </a:r>
            <a:r>
              <a:rPr lang="en-US" sz="1800" baseline="30000" dirty="0">
                <a:solidFill>
                  <a:srgbClr val="002060"/>
                </a:solidFill>
                <a:effectLst/>
                <a:latin typeface="Tahoma" pitchFamily="34" charset="0"/>
              </a:rPr>
              <a:t>2-</a:t>
            </a:r>
            <a:r>
              <a:rPr lang="en-US" sz="1800" dirty="0">
                <a:solidFill>
                  <a:srgbClr val="002060"/>
                </a:solidFill>
                <a:effectLst/>
                <a:latin typeface="Tahoma" pitchFamily="34" charset="0"/>
              </a:rPr>
              <a:t>                         R’</a:t>
            </a:r>
            <a:r>
              <a:rPr lang="en-US" sz="1800" baseline="-25000" dirty="0">
                <a:solidFill>
                  <a:srgbClr val="002060"/>
                </a:solidFill>
                <a:effectLst/>
                <a:latin typeface="Tahoma" pitchFamily="34" charset="0"/>
              </a:rPr>
              <a:t>2</a:t>
            </a:r>
            <a:r>
              <a:rPr lang="en-US" sz="1800" dirty="0">
                <a:solidFill>
                  <a:srgbClr val="002060"/>
                </a:solidFill>
                <a:effectLst/>
                <a:latin typeface="Tahoma" pitchFamily="34" charset="0"/>
              </a:rPr>
              <a:t> SO</a:t>
            </a:r>
            <a:r>
              <a:rPr lang="en-US" sz="1800" baseline="-25000" dirty="0">
                <a:solidFill>
                  <a:srgbClr val="002060"/>
                </a:solidFill>
                <a:effectLst/>
                <a:latin typeface="Tahoma" pitchFamily="34" charset="0"/>
              </a:rPr>
              <a:t>4</a:t>
            </a:r>
            <a:r>
              <a:rPr lang="en-US" sz="1800" baseline="30000" dirty="0">
                <a:solidFill>
                  <a:srgbClr val="002060"/>
                </a:solidFill>
                <a:effectLst/>
                <a:latin typeface="Tahoma" pitchFamily="34" charset="0"/>
              </a:rPr>
              <a:t>2-</a:t>
            </a:r>
            <a:r>
              <a:rPr lang="en-US" sz="1800" dirty="0">
                <a:solidFill>
                  <a:srgbClr val="002060"/>
                </a:solidFill>
                <a:effectLst/>
                <a:latin typeface="Tahoma" pitchFamily="34" charset="0"/>
              </a:rPr>
              <a:t>  + 2 OH</a:t>
            </a:r>
            <a:r>
              <a:rPr lang="en-US" sz="1800" baseline="30000" dirty="0">
                <a:solidFill>
                  <a:srgbClr val="002060"/>
                </a:solidFill>
                <a:effectLst/>
                <a:latin typeface="Tahoma" pitchFamily="34" charset="0"/>
              </a:rPr>
              <a:t>-</a:t>
            </a:r>
            <a:r>
              <a:rPr lang="en-US" sz="1800" dirty="0">
                <a:solidFill>
                  <a:srgbClr val="002060"/>
                </a:solidFill>
                <a:effectLst/>
                <a:latin typeface="Tahoma" pitchFamily="34" charset="0"/>
              </a:rPr>
              <a:t> </a:t>
            </a:r>
            <a:r>
              <a:rPr lang="en-US" sz="1800" dirty="0" smtClean="0">
                <a:solidFill>
                  <a:srgbClr val="002060"/>
                </a:solidFill>
                <a:effectLst/>
                <a:latin typeface="Tahoma" pitchFamily="34" charset="0"/>
              </a:rPr>
              <a:t> </a:t>
            </a:r>
            <a:r>
              <a:rPr lang="en-US" sz="1800" dirty="0">
                <a:solidFill>
                  <a:srgbClr val="002060"/>
                </a:solidFill>
                <a:effectLst/>
                <a:latin typeface="Tahoma" pitchFamily="34" charset="0"/>
              </a:rPr>
              <a:t>(anion exchange) </a:t>
            </a:r>
          </a:p>
          <a:p>
            <a:endParaRPr lang="en-US" sz="1800" dirty="0">
              <a:solidFill>
                <a:srgbClr val="002060"/>
              </a:solidFill>
              <a:effectLst/>
              <a:latin typeface="Tahoma" pitchFamily="34" charset="0"/>
            </a:endParaRPr>
          </a:p>
          <a:p>
            <a:r>
              <a:rPr lang="en-US" sz="1800" dirty="0">
                <a:solidFill>
                  <a:srgbClr val="002060"/>
                </a:solidFill>
                <a:effectLst/>
                <a:latin typeface="Tahoma" pitchFamily="34" charset="0"/>
              </a:rPr>
              <a:t>  </a:t>
            </a:r>
            <a:r>
              <a:rPr lang="en-US" sz="1800" dirty="0" smtClean="0">
                <a:solidFill>
                  <a:srgbClr val="002060"/>
                </a:solidFill>
                <a:effectLst/>
                <a:latin typeface="Tahoma" pitchFamily="34" charset="0"/>
              </a:rPr>
              <a:t>	2 </a:t>
            </a:r>
            <a:r>
              <a:rPr lang="en-US" sz="1800" dirty="0">
                <a:solidFill>
                  <a:srgbClr val="002060"/>
                </a:solidFill>
                <a:effectLst/>
                <a:latin typeface="Tahoma" pitchFamily="34" charset="0"/>
              </a:rPr>
              <a:t>R’OH- +  CO</a:t>
            </a:r>
            <a:r>
              <a:rPr lang="en-US" sz="1800" baseline="-25000" dirty="0">
                <a:solidFill>
                  <a:srgbClr val="002060"/>
                </a:solidFill>
                <a:effectLst/>
                <a:latin typeface="Tahoma" pitchFamily="34" charset="0"/>
              </a:rPr>
              <a:t>3</a:t>
            </a:r>
            <a:r>
              <a:rPr lang="en-US" sz="1800" baseline="30000" dirty="0">
                <a:solidFill>
                  <a:srgbClr val="002060"/>
                </a:solidFill>
                <a:effectLst/>
                <a:latin typeface="Tahoma" pitchFamily="34" charset="0"/>
              </a:rPr>
              <a:t>2-</a:t>
            </a:r>
            <a:r>
              <a:rPr lang="en-US" sz="1800" dirty="0">
                <a:solidFill>
                  <a:srgbClr val="002060"/>
                </a:solidFill>
                <a:effectLst/>
                <a:latin typeface="Tahoma" pitchFamily="34" charset="0"/>
              </a:rPr>
              <a:t>                         R’2 CO</a:t>
            </a:r>
            <a:r>
              <a:rPr lang="en-US" sz="1800" baseline="-25000" dirty="0">
                <a:solidFill>
                  <a:srgbClr val="002060"/>
                </a:solidFill>
                <a:effectLst/>
                <a:latin typeface="Tahoma" pitchFamily="34" charset="0"/>
              </a:rPr>
              <a:t>3</a:t>
            </a:r>
            <a:r>
              <a:rPr lang="en-US" sz="1800" baseline="30000" dirty="0">
                <a:solidFill>
                  <a:srgbClr val="002060"/>
                </a:solidFill>
                <a:effectLst/>
                <a:latin typeface="Tahoma" pitchFamily="34" charset="0"/>
              </a:rPr>
              <a:t>2-</a:t>
            </a:r>
            <a:r>
              <a:rPr lang="en-US" sz="1800" dirty="0">
                <a:solidFill>
                  <a:srgbClr val="002060"/>
                </a:solidFill>
                <a:effectLst/>
                <a:latin typeface="Tahoma" pitchFamily="34" charset="0"/>
              </a:rPr>
              <a:t> + 2 OH</a:t>
            </a:r>
            <a:r>
              <a:rPr lang="en-US" sz="1800" baseline="30000" dirty="0">
                <a:solidFill>
                  <a:srgbClr val="002060"/>
                </a:solidFill>
                <a:effectLst/>
                <a:latin typeface="Tahoma" pitchFamily="34" charset="0"/>
              </a:rPr>
              <a:t>-</a:t>
            </a:r>
            <a:r>
              <a:rPr lang="en-US" sz="1800" dirty="0">
                <a:solidFill>
                  <a:srgbClr val="002060"/>
                </a:solidFill>
                <a:effectLst/>
                <a:latin typeface="Tahoma" pitchFamily="34" charset="0"/>
              </a:rPr>
              <a:t>  </a:t>
            </a:r>
            <a:r>
              <a:rPr lang="en-US" sz="1800" dirty="0" smtClean="0">
                <a:solidFill>
                  <a:srgbClr val="002060"/>
                </a:solidFill>
                <a:effectLst/>
                <a:latin typeface="Tahoma" pitchFamily="34" charset="0"/>
              </a:rPr>
              <a:t>(</a:t>
            </a:r>
            <a:r>
              <a:rPr lang="en-US" sz="1800" dirty="0">
                <a:solidFill>
                  <a:srgbClr val="002060"/>
                </a:solidFill>
                <a:effectLst/>
                <a:latin typeface="Tahoma" pitchFamily="34" charset="0"/>
              </a:rPr>
              <a:t>anion exchange) </a:t>
            </a:r>
          </a:p>
          <a:p>
            <a:endParaRPr lang="en-US" sz="400" dirty="0">
              <a:solidFill>
                <a:srgbClr val="002060"/>
              </a:solidFill>
              <a:effectLst/>
              <a:latin typeface="Tahoma" pitchFamily="34" charset="0"/>
            </a:endParaRPr>
          </a:p>
          <a:p>
            <a:r>
              <a:rPr lang="en-US" sz="1800" baseline="30000" dirty="0">
                <a:solidFill>
                  <a:srgbClr val="002060"/>
                </a:solidFill>
                <a:effectLst/>
              </a:rPr>
              <a:t> </a:t>
            </a:r>
          </a:p>
          <a:p>
            <a:r>
              <a:rPr lang="en-US" sz="1800" dirty="0">
                <a:solidFill>
                  <a:srgbClr val="002060"/>
                </a:solidFill>
                <a:effectLst/>
              </a:rPr>
              <a:t> Finally,</a:t>
            </a:r>
          </a:p>
          <a:p>
            <a:r>
              <a:rPr lang="en-US" sz="1800" dirty="0">
                <a:solidFill>
                  <a:srgbClr val="002060"/>
                </a:solidFill>
                <a:effectLst/>
              </a:rPr>
              <a:t>		</a:t>
            </a:r>
            <a:r>
              <a:rPr lang="en-US" sz="1800" dirty="0" smtClean="0">
                <a:solidFill>
                  <a:srgbClr val="002060"/>
                </a:solidFill>
                <a:effectLst/>
              </a:rPr>
              <a:t>	H</a:t>
            </a:r>
            <a:r>
              <a:rPr lang="en-US" sz="1800" baseline="30000" dirty="0">
                <a:solidFill>
                  <a:srgbClr val="002060"/>
                </a:solidFill>
                <a:effectLst/>
              </a:rPr>
              <a:t>+</a:t>
            </a:r>
            <a:r>
              <a:rPr lang="en-US" sz="1800" dirty="0">
                <a:solidFill>
                  <a:srgbClr val="002060"/>
                </a:solidFill>
                <a:effectLst/>
              </a:rPr>
              <a:t>    +   OH</a:t>
            </a:r>
            <a:r>
              <a:rPr lang="en-US" sz="1800" baseline="30000" dirty="0">
                <a:solidFill>
                  <a:srgbClr val="002060"/>
                </a:solidFill>
                <a:effectLst/>
              </a:rPr>
              <a:t>-</a:t>
            </a:r>
            <a:r>
              <a:rPr lang="en-US" sz="1800" dirty="0">
                <a:solidFill>
                  <a:srgbClr val="002060"/>
                </a:solidFill>
                <a:effectLst/>
              </a:rPr>
              <a:t>                 </a:t>
            </a:r>
            <a:r>
              <a:rPr lang="en-US" sz="1800" dirty="0" smtClean="0">
                <a:solidFill>
                  <a:srgbClr val="002060"/>
                </a:solidFill>
                <a:effectLst/>
              </a:rPr>
              <a:t>    H</a:t>
            </a:r>
            <a:r>
              <a:rPr lang="en-US" sz="1800" baseline="-25000" dirty="0" smtClean="0">
                <a:solidFill>
                  <a:srgbClr val="002060"/>
                </a:solidFill>
                <a:effectLst/>
              </a:rPr>
              <a:t>2</a:t>
            </a:r>
            <a:r>
              <a:rPr lang="en-US" sz="1800" dirty="0" smtClean="0">
                <a:solidFill>
                  <a:srgbClr val="002060"/>
                </a:solidFill>
                <a:effectLst/>
              </a:rPr>
              <a:t>O</a:t>
            </a:r>
            <a:endParaRPr lang="en-US" sz="1800" dirty="0">
              <a:solidFill>
                <a:srgbClr val="002060"/>
              </a:solidFill>
              <a:effectLst/>
            </a:endParaRPr>
          </a:p>
          <a:p>
            <a:endParaRPr lang="en-US" sz="100" dirty="0">
              <a:solidFill>
                <a:srgbClr val="002060"/>
              </a:solidFill>
              <a:effectLst/>
            </a:endParaRPr>
          </a:p>
          <a:p>
            <a:endParaRPr lang="en-US" sz="1000" dirty="0">
              <a:solidFill>
                <a:srgbClr val="002060"/>
              </a:solidFill>
              <a:effectLst/>
            </a:endParaRPr>
          </a:p>
          <a:p>
            <a:r>
              <a:rPr lang="en-US" sz="1800" b="1" dirty="0">
                <a:solidFill>
                  <a:srgbClr val="002060"/>
                </a:solidFill>
                <a:effectLst/>
              </a:rPr>
              <a:t>Regeneration of exhausted resins:</a:t>
            </a:r>
          </a:p>
          <a:p>
            <a:endParaRPr lang="en-US" sz="800" dirty="0">
              <a:solidFill>
                <a:srgbClr val="002060"/>
              </a:solidFill>
              <a:effectLst/>
            </a:endParaRPr>
          </a:p>
          <a:p>
            <a:r>
              <a:rPr lang="en-US" sz="1800" dirty="0">
                <a:solidFill>
                  <a:srgbClr val="002060"/>
                </a:solidFill>
                <a:effectLst/>
              </a:rPr>
              <a:t>Saturated resins are </a:t>
            </a:r>
            <a:r>
              <a:rPr lang="en-US" sz="1800" dirty="0" smtClean="0">
                <a:solidFill>
                  <a:srgbClr val="002060"/>
                </a:solidFill>
                <a:effectLst/>
              </a:rPr>
              <a:t>regenerated by treating with strong mineral acid or alkali respectively</a:t>
            </a:r>
            <a:endParaRPr lang="en-US" sz="1800" dirty="0">
              <a:solidFill>
                <a:srgbClr val="002060"/>
              </a:solidFill>
              <a:effectLst/>
            </a:endParaRPr>
          </a:p>
          <a:p>
            <a:endParaRPr lang="en-US" sz="800" dirty="0">
              <a:solidFill>
                <a:srgbClr val="002060"/>
              </a:solidFill>
              <a:effectLst/>
            </a:endParaRPr>
          </a:p>
          <a:p>
            <a:r>
              <a:rPr lang="en-US" sz="2000" dirty="0">
                <a:solidFill>
                  <a:srgbClr val="002060"/>
                </a:solidFill>
                <a:effectLst/>
              </a:rPr>
              <a:t>        R</a:t>
            </a:r>
            <a:r>
              <a:rPr lang="en-US" sz="2000" baseline="-25000" dirty="0">
                <a:solidFill>
                  <a:srgbClr val="002060"/>
                </a:solidFill>
                <a:effectLst/>
              </a:rPr>
              <a:t>2</a:t>
            </a:r>
            <a:r>
              <a:rPr lang="en-US" sz="2000" dirty="0">
                <a:solidFill>
                  <a:srgbClr val="002060"/>
                </a:solidFill>
                <a:effectLst/>
              </a:rPr>
              <a:t>Ca</a:t>
            </a:r>
            <a:r>
              <a:rPr lang="en-US" sz="2000" baseline="30000" dirty="0">
                <a:solidFill>
                  <a:srgbClr val="002060"/>
                </a:solidFill>
                <a:effectLst/>
              </a:rPr>
              <a:t>2+</a:t>
            </a:r>
            <a:r>
              <a:rPr lang="en-US" sz="2000" dirty="0">
                <a:solidFill>
                  <a:srgbClr val="002060"/>
                </a:solidFill>
                <a:effectLst/>
              </a:rPr>
              <a:t>/R</a:t>
            </a:r>
            <a:r>
              <a:rPr lang="en-US" sz="2000" baseline="-25000" dirty="0">
                <a:solidFill>
                  <a:srgbClr val="002060"/>
                </a:solidFill>
                <a:effectLst/>
              </a:rPr>
              <a:t>2</a:t>
            </a:r>
            <a:r>
              <a:rPr lang="en-US" sz="2000" dirty="0">
                <a:solidFill>
                  <a:srgbClr val="002060"/>
                </a:solidFill>
                <a:effectLst/>
              </a:rPr>
              <a:t>Mg</a:t>
            </a:r>
            <a:r>
              <a:rPr lang="en-US" sz="2000" baseline="30000" dirty="0">
                <a:solidFill>
                  <a:srgbClr val="002060"/>
                </a:solidFill>
                <a:effectLst/>
              </a:rPr>
              <a:t>2+</a:t>
            </a:r>
            <a:r>
              <a:rPr lang="en-US" sz="2000" dirty="0">
                <a:solidFill>
                  <a:srgbClr val="002060"/>
                </a:solidFill>
                <a:effectLst/>
              </a:rPr>
              <a:t>    +   2H</a:t>
            </a:r>
            <a:r>
              <a:rPr lang="en-US" sz="2000" baseline="30000" dirty="0">
                <a:solidFill>
                  <a:srgbClr val="002060"/>
                </a:solidFill>
                <a:effectLst/>
              </a:rPr>
              <a:t>+</a:t>
            </a:r>
            <a:r>
              <a:rPr lang="en-US" sz="2000" dirty="0">
                <a:solidFill>
                  <a:srgbClr val="002060"/>
                </a:solidFill>
                <a:effectLst/>
              </a:rPr>
              <a:t>              </a:t>
            </a:r>
            <a:r>
              <a:rPr lang="en-US" sz="2000" dirty="0" smtClean="0">
                <a:solidFill>
                  <a:srgbClr val="002060"/>
                </a:solidFill>
                <a:effectLst/>
              </a:rPr>
              <a:t>               2 </a:t>
            </a:r>
            <a:r>
              <a:rPr lang="en-US" sz="2000" dirty="0">
                <a:solidFill>
                  <a:srgbClr val="002060"/>
                </a:solidFill>
                <a:effectLst/>
              </a:rPr>
              <a:t>RH</a:t>
            </a:r>
            <a:r>
              <a:rPr lang="en-US" sz="2000" baseline="30000" dirty="0">
                <a:solidFill>
                  <a:srgbClr val="002060"/>
                </a:solidFill>
                <a:effectLst/>
              </a:rPr>
              <a:t>+</a:t>
            </a:r>
            <a:r>
              <a:rPr lang="en-US" sz="2000" dirty="0">
                <a:solidFill>
                  <a:srgbClr val="002060"/>
                </a:solidFill>
                <a:effectLst/>
              </a:rPr>
              <a:t> +  Ca</a:t>
            </a:r>
            <a:r>
              <a:rPr lang="en-US" sz="2000" baseline="30000" dirty="0">
                <a:solidFill>
                  <a:srgbClr val="002060"/>
                </a:solidFill>
                <a:effectLst/>
              </a:rPr>
              <a:t>2+</a:t>
            </a:r>
            <a:r>
              <a:rPr lang="en-US" sz="2000" dirty="0">
                <a:solidFill>
                  <a:srgbClr val="002060"/>
                </a:solidFill>
                <a:effectLst/>
              </a:rPr>
              <a:t>/Mg</a:t>
            </a:r>
            <a:r>
              <a:rPr lang="en-US" sz="2000" baseline="30000" dirty="0">
                <a:solidFill>
                  <a:srgbClr val="002060"/>
                </a:solidFill>
                <a:effectLst/>
              </a:rPr>
              <a:t>2</a:t>
            </a:r>
            <a:r>
              <a:rPr lang="en-US" sz="2000" baseline="30000" dirty="0" smtClean="0">
                <a:solidFill>
                  <a:srgbClr val="002060"/>
                </a:solidFill>
                <a:effectLst/>
              </a:rPr>
              <a:t>+     </a:t>
            </a:r>
            <a:r>
              <a:rPr lang="en-US" sz="2000" dirty="0" smtClean="0">
                <a:solidFill>
                  <a:srgbClr val="002060"/>
                </a:solidFill>
                <a:effectLst/>
              </a:rPr>
              <a:t> </a:t>
            </a:r>
            <a:r>
              <a:rPr lang="en-US" sz="2000" dirty="0">
                <a:solidFill>
                  <a:srgbClr val="002060"/>
                </a:solidFill>
                <a:effectLst/>
              </a:rPr>
              <a:t>(</a:t>
            </a:r>
            <a:r>
              <a:rPr lang="en-US" sz="2000" dirty="0" smtClean="0">
                <a:solidFill>
                  <a:srgbClr val="002060"/>
                </a:solidFill>
                <a:effectLst/>
              </a:rPr>
              <a:t>Strong </a:t>
            </a:r>
            <a:r>
              <a:rPr lang="en-US" sz="2000" dirty="0">
                <a:solidFill>
                  <a:srgbClr val="002060"/>
                </a:solidFill>
                <a:effectLst/>
              </a:rPr>
              <a:t>acid)</a:t>
            </a:r>
          </a:p>
          <a:p>
            <a:r>
              <a:rPr lang="en-US" sz="2000" dirty="0">
                <a:solidFill>
                  <a:srgbClr val="002060"/>
                </a:solidFill>
                <a:effectLst/>
              </a:rPr>
              <a:t> 				                </a:t>
            </a:r>
            <a:r>
              <a:rPr lang="en-US" sz="2000" dirty="0" smtClean="0">
                <a:solidFill>
                  <a:srgbClr val="002060"/>
                </a:solidFill>
                <a:effectLst/>
              </a:rPr>
              <a:t>             (</a:t>
            </a:r>
            <a:r>
              <a:rPr lang="en-US" sz="2000" dirty="0">
                <a:solidFill>
                  <a:srgbClr val="002060"/>
                </a:solidFill>
                <a:effectLst/>
              </a:rPr>
              <a:t>washings)</a:t>
            </a:r>
          </a:p>
          <a:p>
            <a:r>
              <a:rPr lang="en-US" sz="2000" dirty="0">
                <a:solidFill>
                  <a:srgbClr val="002060"/>
                </a:solidFill>
                <a:effectLst/>
              </a:rPr>
              <a:t>        </a:t>
            </a:r>
            <a:r>
              <a:rPr lang="en-US" sz="2000" dirty="0" smtClean="0">
                <a:solidFill>
                  <a:srgbClr val="002060"/>
                </a:solidFill>
                <a:effectLst/>
              </a:rPr>
              <a:t>	    R’</a:t>
            </a:r>
            <a:r>
              <a:rPr lang="en-US" sz="2000" baseline="-25000" dirty="0" smtClean="0">
                <a:solidFill>
                  <a:srgbClr val="002060"/>
                </a:solidFill>
                <a:effectLst/>
              </a:rPr>
              <a:t>2</a:t>
            </a:r>
            <a:r>
              <a:rPr lang="en-US" sz="2000" dirty="0" smtClean="0">
                <a:solidFill>
                  <a:srgbClr val="002060"/>
                </a:solidFill>
                <a:effectLst/>
              </a:rPr>
              <a:t> </a:t>
            </a:r>
            <a:r>
              <a:rPr lang="en-US" sz="2000" dirty="0">
                <a:solidFill>
                  <a:srgbClr val="002060"/>
                </a:solidFill>
                <a:effectLst/>
              </a:rPr>
              <a:t>SO</a:t>
            </a:r>
            <a:r>
              <a:rPr lang="en-US" sz="2000" baseline="-25000" dirty="0">
                <a:solidFill>
                  <a:srgbClr val="002060"/>
                </a:solidFill>
                <a:effectLst/>
              </a:rPr>
              <a:t>4</a:t>
            </a:r>
            <a:r>
              <a:rPr lang="en-US" sz="2000" baseline="30000" dirty="0">
                <a:solidFill>
                  <a:srgbClr val="002060"/>
                </a:solidFill>
                <a:effectLst/>
              </a:rPr>
              <a:t>2-</a:t>
            </a:r>
            <a:r>
              <a:rPr lang="en-US" sz="2000" dirty="0">
                <a:solidFill>
                  <a:srgbClr val="002060"/>
                </a:solidFill>
                <a:effectLst/>
              </a:rPr>
              <a:t>  + 2 OH</a:t>
            </a:r>
            <a:r>
              <a:rPr lang="en-US" sz="2000" baseline="30000" dirty="0">
                <a:solidFill>
                  <a:srgbClr val="002060"/>
                </a:solidFill>
                <a:effectLst/>
              </a:rPr>
              <a:t>-</a:t>
            </a:r>
            <a:r>
              <a:rPr lang="en-US" sz="2000" dirty="0">
                <a:solidFill>
                  <a:srgbClr val="002060"/>
                </a:solidFill>
                <a:effectLst/>
              </a:rPr>
              <a:t>               </a:t>
            </a:r>
            <a:r>
              <a:rPr lang="en-US" sz="2000" dirty="0" smtClean="0">
                <a:solidFill>
                  <a:srgbClr val="002060"/>
                </a:solidFill>
                <a:effectLst/>
              </a:rPr>
              <a:t>     2 </a:t>
            </a:r>
            <a:r>
              <a:rPr lang="en-US" sz="2000" dirty="0">
                <a:solidFill>
                  <a:srgbClr val="002060"/>
                </a:solidFill>
                <a:effectLst/>
              </a:rPr>
              <a:t>R’OH</a:t>
            </a:r>
            <a:r>
              <a:rPr lang="en-US" sz="2000" baseline="30000" dirty="0">
                <a:solidFill>
                  <a:srgbClr val="002060"/>
                </a:solidFill>
                <a:effectLst/>
              </a:rPr>
              <a:t>-</a:t>
            </a:r>
            <a:r>
              <a:rPr lang="en-US" sz="2000" dirty="0">
                <a:solidFill>
                  <a:srgbClr val="002060"/>
                </a:solidFill>
                <a:effectLst/>
              </a:rPr>
              <a:t>  + SO</a:t>
            </a:r>
            <a:r>
              <a:rPr lang="en-US" sz="2000" baseline="-25000" dirty="0">
                <a:solidFill>
                  <a:srgbClr val="002060"/>
                </a:solidFill>
                <a:effectLst/>
              </a:rPr>
              <a:t>4</a:t>
            </a:r>
            <a:r>
              <a:rPr lang="en-US" sz="2000" baseline="30000" dirty="0">
                <a:solidFill>
                  <a:srgbClr val="002060"/>
                </a:solidFill>
                <a:effectLst/>
              </a:rPr>
              <a:t>2-      </a:t>
            </a:r>
            <a:r>
              <a:rPr lang="en-US" sz="2000" baseline="30000" dirty="0" smtClean="0">
                <a:solidFill>
                  <a:srgbClr val="002060"/>
                </a:solidFill>
                <a:effectLst/>
              </a:rPr>
              <a:t>          	      </a:t>
            </a:r>
            <a:r>
              <a:rPr lang="en-US" sz="2000" dirty="0">
                <a:solidFill>
                  <a:srgbClr val="002060"/>
                </a:solidFill>
                <a:effectLst/>
              </a:rPr>
              <a:t>(Strong base)</a:t>
            </a:r>
          </a:p>
          <a:p>
            <a:r>
              <a:rPr lang="en-US" sz="2000" baseline="30000" dirty="0">
                <a:solidFill>
                  <a:srgbClr val="002060"/>
                </a:solidFill>
                <a:effectLst/>
              </a:rPr>
              <a:t>                                                                                       </a:t>
            </a:r>
            <a:r>
              <a:rPr lang="en-US" sz="2000" baseline="30000" dirty="0" smtClean="0">
                <a:solidFill>
                  <a:srgbClr val="002060"/>
                </a:solidFill>
                <a:effectLst/>
              </a:rPr>
              <a:t>                                             </a:t>
            </a:r>
            <a:r>
              <a:rPr lang="en-US" sz="2000" dirty="0">
                <a:solidFill>
                  <a:srgbClr val="002060"/>
                </a:solidFill>
                <a:effectLst/>
              </a:rPr>
              <a:t>(washings)</a:t>
            </a:r>
          </a:p>
        </p:txBody>
      </p:sp>
      <p:sp>
        <p:nvSpPr>
          <p:cNvPr id="76807" name="Line 7"/>
          <p:cNvSpPr>
            <a:spLocks noChangeShapeType="1"/>
          </p:cNvSpPr>
          <p:nvPr/>
        </p:nvSpPr>
        <p:spPr bwMode="auto">
          <a:xfrm>
            <a:off x="3200400" y="1918237"/>
            <a:ext cx="7620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76809" name="Line 9"/>
          <p:cNvSpPr>
            <a:spLocks noChangeShapeType="1"/>
          </p:cNvSpPr>
          <p:nvPr/>
        </p:nvSpPr>
        <p:spPr bwMode="auto">
          <a:xfrm>
            <a:off x="2667000" y="2451100"/>
            <a:ext cx="7620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76810" name="Line 10"/>
          <p:cNvSpPr>
            <a:spLocks noChangeShapeType="1"/>
          </p:cNvSpPr>
          <p:nvPr/>
        </p:nvSpPr>
        <p:spPr bwMode="auto">
          <a:xfrm>
            <a:off x="3352800" y="3048000"/>
            <a:ext cx="7620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76811" name="Line 11"/>
          <p:cNvSpPr>
            <a:spLocks noChangeShapeType="1"/>
          </p:cNvSpPr>
          <p:nvPr/>
        </p:nvSpPr>
        <p:spPr bwMode="auto">
          <a:xfrm>
            <a:off x="3352800" y="3556000"/>
            <a:ext cx="7620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76812" name="Line 12"/>
          <p:cNvSpPr>
            <a:spLocks noChangeShapeType="1"/>
          </p:cNvSpPr>
          <p:nvPr/>
        </p:nvSpPr>
        <p:spPr bwMode="auto">
          <a:xfrm>
            <a:off x="4267200" y="4368800"/>
            <a:ext cx="762000" cy="0"/>
          </a:xfrm>
          <a:prstGeom prst="line">
            <a:avLst/>
          </a:prstGeom>
          <a:noFill/>
          <a:ln w="28575">
            <a:solidFill>
              <a:srgbClr val="FF3300"/>
            </a:solidFill>
            <a:round/>
            <a:headEnd/>
            <a:tailEnd type="triangle" w="med" len="med"/>
          </a:ln>
          <a:effectLst/>
        </p:spPr>
        <p:txBody>
          <a:bodyPr/>
          <a:lstStyle/>
          <a:p>
            <a:pPr>
              <a:defRPr/>
            </a:pPr>
            <a:r>
              <a:rPr lang="en-US" dirty="0" smtClean="0"/>
              <a:t> </a:t>
            </a:r>
            <a:endParaRPr lang="en-US" dirty="0"/>
          </a:p>
        </p:txBody>
      </p:sp>
      <p:sp>
        <p:nvSpPr>
          <p:cNvPr id="76813" name="Line 13"/>
          <p:cNvSpPr>
            <a:spLocks noChangeShapeType="1"/>
          </p:cNvSpPr>
          <p:nvPr/>
        </p:nvSpPr>
        <p:spPr bwMode="auto">
          <a:xfrm>
            <a:off x="3556000" y="5630720"/>
            <a:ext cx="7620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76814" name="Line 14"/>
          <p:cNvSpPr>
            <a:spLocks noChangeShapeType="1"/>
          </p:cNvSpPr>
          <p:nvPr/>
        </p:nvSpPr>
        <p:spPr bwMode="auto">
          <a:xfrm>
            <a:off x="3352800" y="6204530"/>
            <a:ext cx="762000" cy="0"/>
          </a:xfrm>
          <a:prstGeom prst="line">
            <a:avLst/>
          </a:prstGeom>
          <a:noFill/>
          <a:ln w="28575">
            <a:solidFill>
              <a:srgbClr val="FF3300"/>
            </a:solidFill>
            <a:round/>
            <a:headEnd/>
            <a:tailEnd type="triangle" w="med" len="med"/>
          </a:ln>
          <a:effectLst/>
        </p:spPr>
        <p:txBody>
          <a:bodyPr/>
          <a:lstStyle/>
          <a:p>
            <a:pPr>
              <a:defRPr/>
            </a:pPr>
            <a:endParaRPr lang="en-US"/>
          </a:p>
        </p:txBody>
      </p:sp>
    </p:spTree>
    <p:extLst>
      <p:ext uri="{BB962C8B-B14F-4D97-AF65-F5344CB8AC3E}">
        <p14:creationId xmlns:p14="http://schemas.microsoft.com/office/powerpoint/2010/main" val="1430961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523B4251-276A-4DC4-933B-800BD706E8BB}" type="slidenum">
              <a:rPr lang="en-US"/>
              <a:pPr>
                <a:defRPr/>
              </a:pPr>
              <a:t>17</a:t>
            </a:fld>
            <a:endParaRPr lang="en-US"/>
          </a:p>
        </p:txBody>
      </p:sp>
      <p:pic>
        <p:nvPicPr>
          <p:cNvPr id="53251" name="Picture 4" descr="untitled"/>
          <p:cNvPicPr>
            <a:picLocks noChangeAspect="1" noChangeArrowheads="1"/>
          </p:cNvPicPr>
          <p:nvPr/>
        </p:nvPicPr>
        <p:blipFill>
          <a:blip r:embed="rId2">
            <a:lum bright="-50000" contrast="36000"/>
          </a:blip>
          <a:srcRect/>
          <a:stretch>
            <a:fillRect/>
          </a:stretch>
        </p:blipFill>
        <p:spPr bwMode="auto">
          <a:xfrm>
            <a:off x="685800" y="609600"/>
            <a:ext cx="7924800" cy="5105400"/>
          </a:xfrm>
          <a:prstGeom prst="rect">
            <a:avLst/>
          </a:prstGeom>
          <a:noFill/>
          <a:ln w="9525">
            <a:noFill/>
            <a:miter lim="800000"/>
            <a:headEnd/>
            <a:tailEnd/>
          </a:ln>
        </p:spPr>
      </p:pic>
      <p:sp>
        <p:nvSpPr>
          <p:cNvPr id="78853" name="Text Box 5"/>
          <p:cNvSpPr txBox="1">
            <a:spLocks noChangeArrowheads="1"/>
          </p:cNvSpPr>
          <p:nvPr/>
        </p:nvSpPr>
        <p:spPr bwMode="auto">
          <a:xfrm>
            <a:off x="2438400" y="90488"/>
            <a:ext cx="4267200" cy="519112"/>
          </a:xfrm>
          <a:prstGeom prst="rect">
            <a:avLst/>
          </a:prstGeom>
          <a:noFill/>
          <a:ln w="9525">
            <a:noFill/>
            <a:miter lim="800000"/>
            <a:headEnd/>
            <a:tailEnd/>
          </a:ln>
          <a:effectLst/>
        </p:spPr>
        <p:txBody>
          <a:bodyPr>
            <a:spAutoFit/>
          </a:bodyPr>
          <a:lstStyle/>
          <a:p>
            <a:pPr algn="ctr">
              <a:defRPr/>
            </a:pPr>
            <a:r>
              <a:rPr lang="en-US" sz="2800" b="1" dirty="0">
                <a:solidFill>
                  <a:srgbClr val="002060"/>
                </a:solidFill>
              </a:rPr>
              <a:t>Ion-exchange process</a:t>
            </a:r>
          </a:p>
        </p:txBody>
      </p:sp>
      <p:sp>
        <p:nvSpPr>
          <p:cNvPr id="53253" name="Text Box 6"/>
          <p:cNvSpPr txBox="1">
            <a:spLocks noChangeArrowheads="1"/>
          </p:cNvSpPr>
          <p:nvPr/>
        </p:nvSpPr>
        <p:spPr bwMode="auto">
          <a:xfrm>
            <a:off x="790521" y="5876925"/>
            <a:ext cx="7785208" cy="701731"/>
          </a:xfrm>
          <a:prstGeom prst="rect">
            <a:avLst/>
          </a:prstGeom>
          <a:noFill/>
          <a:ln w="9525">
            <a:noFill/>
            <a:miter lim="800000"/>
            <a:headEnd/>
            <a:tailEnd/>
          </a:ln>
        </p:spPr>
        <p:txBody>
          <a:bodyPr wrap="none">
            <a:spAutoFit/>
          </a:bodyPr>
          <a:lstStyle/>
          <a:p>
            <a:pPr algn="just">
              <a:lnSpc>
                <a:spcPct val="110000"/>
              </a:lnSpc>
            </a:pPr>
            <a:r>
              <a:rPr lang="en-US" sz="1800" b="1" dirty="0">
                <a:solidFill>
                  <a:srgbClr val="002060"/>
                </a:solidFill>
                <a:effectLst/>
              </a:rPr>
              <a:t>Note: Hard water should be first passed through the </a:t>
            </a:r>
            <a:r>
              <a:rPr lang="en-US" sz="1800" b="1" dirty="0" err="1">
                <a:solidFill>
                  <a:srgbClr val="002060"/>
                </a:solidFill>
                <a:effectLst/>
              </a:rPr>
              <a:t>cation</a:t>
            </a:r>
            <a:r>
              <a:rPr lang="en-US" sz="1800" b="1" dirty="0">
                <a:solidFill>
                  <a:srgbClr val="002060"/>
                </a:solidFill>
                <a:effectLst/>
              </a:rPr>
              <a:t> exchanger and then </a:t>
            </a:r>
          </a:p>
          <a:p>
            <a:pPr algn="just">
              <a:lnSpc>
                <a:spcPct val="110000"/>
              </a:lnSpc>
            </a:pPr>
            <a:r>
              <a:rPr lang="en-US" sz="1800" b="1" dirty="0">
                <a:solidFill>
                  <a:srgbClr val="002060"/>
                </a:solidFill>
                <a:effectLst/>
              </a:rPr>
              <a:t>Anion exchanger to avoid hydroxides of Ca</a:t>
            </a:r>
            <a:r>
              <a:rPr lang="en-US" sz="1800" b="1" baseline="30000" dirty="0">
                <a:solidFill>
                  <a:srgbClr val="002060"/>
                </a:solidFill>
                <a:effectLst/>
              </a:rPr>
              <a:t>2+</a:t>
            </a:r>
            <a:r>
              <a:rPr lang="en-US" sz="1800" b="1" dirty="0">
                <a:solidFill>
                  <a:srgbClr val="002060"/>
                </a:solidFill>
                <a:effectLst/>
              </a:rPr>
              <a:t> and Mg</a:t>
            </a:r>
            <a:r>
              <a:rPr lang="en-US" sz="1800" b="1" baseline="30000" dirty="0">
                <a:solidFill>
                  <a:srgbClr val="002060"/>
                </a:solidFill>
                <a:effectLst/>
              </a:rPr>
              <a:t>2+</a:t>
            </a:r>
            <a:r>
              <a:rPr lang="en-US" sz="1800" b="1" dirty="0">
                <a:solidFill>
                  <a:srgbClr val="002060"/>
                </a:solidFill>
                <a:effectLst/>
              </a:rPr>
              <a:t> getting formed</a:t>
            </a:r>
          </a:p>
        </p:txBody>
      </p:sp>
    </p:spTree>
    <p:extLst>
      <p:ext uri="{BB962C8B-B14F-4D97-AF65-F5344CB8AC3E}">
        <p14:creationId xmlns:p14="http://schemas.microsoft.com/office/powerpoint/2010/main" val="2727423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62DECBC7-CF51-4608-9654-28FB38AAF1C9}" type="slidenum">
              <a:rPr lang="en-US"/>
              <a:pPr>
                <a:defRPr/>
              </a:pPr>
              <a:t>18</a:t>
            </a:fld>
            <a:endParaRPr lang="en-US"/>
          </a:p>
        </p:txBody>
      </p:sp>
      <p:pic>
        <p:nvPicPr>
          <p:cNvPr id="54275" name="Picture 4" descr="untitled"/>
          <p:cNvPicPr>
            <a:picLocks noChangeAspect="1" noChangeArrowheads="1"/>
          </p:cNvPicPr>
          <p:nvPr/>
        </p:nvPicPr>
        <p:blipFill>
          <a:blip r:embed="rId2">
            <a:lum bright="-54000" contrast="34000"/>
          </a:blip>
          <a:srcRect/>
          <a:stretch>
            <a:fillRect/>
          </a:stretch>
        </p:blipFill>
        <p:spPr bwMode="auto">
          <a:xfrm>
            <a:off x="609600" y="304800"/>
            <a:ext cx="8001000" cy="6324600"/>
          </a:xfrm>
          <a:prstGeom prst="rect">
            <a:avLst/>
          </a:prstGeom>
          <a:noFill/>
          <a:ln w="9525">
            <a:noFill/>
            <a:miter lim="800000"/>
            <a:headEnd/>
            <a:tailEnd/>
          </a:ln>
        </p:spPr>
      </p:pic>
    </p:spTree>
    <p:extLst>
      <p:ext uri="{BB962C8B-B14F-4D97-AF65-F5344CB8AC3E}">
        <p14:creationId xmlns:p14="http://schemas.microsoft.com/office/powerpoint/2010/main" val="382598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5"/>
          <p:cNvSpPr>
            <a:spLocks noGrp="1"/>
          </p:cNvSpPr>
          <p:nvPr>
            <p:ph type="sldNum" sz="quarter" idx="12"/>
          </p:nvPr>
        </p:nvSpPr>
        <p:spPr/>
        <p:txBody>
          <a:bodyPr/>
          <a:lstStyle/>
          <a:p>
            <a:pPr>
              <a:defRPr/>
            </a:pPr>
            <a:fld id="{4516D62F-A6B5-4DA6-85FF-3B97D13FD16D}" type="slidenum">
              <a:rPr lang="en-US"/>
              <a:pPr>
                <a:defRPr/>
              </a:pPr>
              <a:t>19</a:t>
            </a:fld>
            <a:endParaRPr lang="en-US"/>
          </a:p>
        </p:txBody>
      </p:sp>
      <p:sp>
        <p:nvSpPr>
          <p:cNvPr id="82946" name="Rectangle 2"/>
          <p:cNvSpPr>
            <a:spLocks noGrp="1" noChangeArrowheads="1"/>
          </p:cNvSpPr>
          <p:nvPr>
            <p:ph type="title"/>
          </p:nvPr>
        </p:nvSpPr>
        <p:spPr>
          <a:xfrm>
            <a:off x="457200" y="152400"/>
            <a:ext cx="8229600" cy="457200"/>
          </a:xfrm>
        </p:spPr>
        <p:txBody>
          <a:bodyPr>
            <a:normAutofit fontScale="90000"/>
          </a:bodyPr>
          <a:lstStyle/>
          <a:p>
            <a:pPr eaLnBrk="1" hangingPunct="1">
              <a:defRPr/>
            </a:pPr>
            <a:r>
              <a:rPr lang="en-US" sz="3200" b="1" dirty="0" smtClean="0">
                <a:latin typeface="+mn-lt"/>
              </a:rPr>
              <a:t>Mixed bed ion-exchanger</a:t>
            </a:r>
            <a:r>
              <a:rPr lang="en-US" sz="4000" b="1" dirty="0" smtClean="0">
                <a:latin typeface="+mn-lt"/>
              </a:rPr>
              <a:t> </a:t>
            </a:r>
          </a:p>
        </p:txBody>
      </p:sp>
      <p:sp>
        <p:nvSpPr>
          <p:cNvPr id="82966" name="Line 22"/>
          <p:cNvSpPr>
            <a:spLocks noChangeShapeType="1"/>
          </p:cNvSpPr>
          <p:nvPr/>
        </p:nvSpPr>
        <p:spPr bwMode="auto">
          <a:xfrm flipH="1">
            <a:off x="1371600" y="2895600"/>
            <a:ext cx="152400" cy="152400"/>
          </a:xfrm>
          <a:prstGeom prst="line">
            <a:avLst/>
          </a:prstGeom>
          <a:noFill/>
          <a:ln w="9525">
            <a:solidFill>
              <a:schemeClr val="tx1"/>
            </a:solidFill>
            <a:round/>
            <a:headEnd/>
            <a:tailEnd/>
          </a:ln>
          <a:effectLst/>
        </p:spPr>
        <p:txBody>
          <a:bodyPr/>
          <a:lstStyle/>
          <a:p>
            <a:pPr>
              <a:defRPr/>
            </a:pPr>
            <a:endParaRPr lang="en-US"/>
          </a:p>
        </p:txBody>
      </p:sp>
      <p:sp>
        <p:nvSpPr>
          <p:cNvPr id="82967" name="Line 23"/>
          <p:cNvSpPr>
            <a:spLocks noChangeShapeType="1"/>
          </p:cNvSpPr>
          <p:nvPr/>
        </p:nvSpPr>
        <p:spPr bwMode="auto">
          <a:xfrm>
            <a:off x="1752600" y="2895600"/>
            <a:ext cx="152400" cy="152400"/>
          </a:xfrm>
          <a:prstGeom prst="line">
            <a:avLst/>
          </a:prstGeom>
          <a:noFill/>
          <a:ln w="9525">
            <a:solidFill>
              <a:schemeClr val="tx1"/>
            </a:solidFill>
            <a:round/>
            <a:headEnd/>
            <a:tailEnd/>
          </a:ln>
          <a:effectLst/>
        </p:spPr>
        <p:txBody>
          <a:bodyPr/>
          <a:lstStyle/>
          <a:p>
            <a:pPr>
              <a:defRPr/>
            </a:pPr>
            <a:endParaRPr lang="en-US"/>
          </a:p>
        </p:txBody>
      </p:sp>
      <p:sp>
        <p:nvSpPr>
          <p:cNvPr id="82978" name="Line 34"/>
          <p:cNvSpPr>
            <a:spLocks noChangeShapeType="1"/>
          </p:cNvSpPr>
          <p:nvPr/>
        </p:nvSpPr>
        <p:spPr bwMode="auto">
          <a:xfrm>
            <a:off x="2209800" y="5943600"/>
            <a:ext cx="0" cy="0"/>
          </a:xfrm>
          <a:prstGeom prst="line">
            <a:avLst/>
          </a:prstGeom>
          <a:noFill/>
          <a:ln w="9525">
            <a:solidFill>
              <a:schemeClr val="tx1"/>
            </a:solidFill>
            <a:round/>
            <a:headEnd/>
            <a:tailEnd/>
          </a:ln>
          <a:effectLst/>
        </p:spPr>
        <p:txBody>
          <a:bodyPr/>
          <a:lstStyle/>
          <a:p>
            <a:pPr>
              <a:defRPr/>
            </a:pPr>
            <a:endParaRPr lang="en-US"/>
          </a:p>
        </p:txBody>
      </p:sp>
      <p:pic>
        <p:nvPicPr>
          <p:cNvPr id="55303" name="Picture 50"/>
          <p:cNvPicPr>
            <a:picLocks noChangeAspect="1" noChangeArrowheads="1"/>
          </p:cNvPicPr>
          <p:nvPr/>
        </p:nvPicPr>
        <p:blipFill>
          <a:blip r:embed="rId2"/>
          <a:srcRect/>
          <a:stretch>
            <a:fillRect/>
          </a:stretch>
        </p:blipFill>
        <p:spPr bwMode="auto">
          <a:xfrm>
            <a:off x="6400800" y="2819400"/>
            <a:ext cx="2286000" cy="3225800"/>
          </a:xfrm>
          <a:prstGeom prst="rect">
            <a:avLst/>
          </a:prstGeom>
          <a:noFill/>
          <a:ln w="9525">
            <a:noFill/>
            <a:miter lim="800000"/>
            <a:headEnd/>
            <a:tailEnd/>
          </a:ln>
        </p:spPr>
      </p:pic>
      <p:pic>
        <p:nvPicPr>
          <p:cNvPr id="55304" name="Picture 53"/>
          <p:cNvPicPr>
            <a:picLocks noChangeAspect="1" noChangeArrowheads="1"/>
          </p:cNvPicPr>
          <p:nvPr/>
        </p:nvPicPr>
        <p:blipFill>
          <a:blip r:embed="rId2"/>
          <a:srcRect/>
          <a:stretch>
            <a:fillRect/>
          </a:stretch>
        </p:blipFill>
        <p:spPr bwMode="auto">
          <a:xfrm>
            <a:off x="304800" y="2895600"/>
            <a:ext cx="2438400" cy="3124200"/>
          </a:xfrm>
          <a:prstGeom prst="rect">
            <a:avLst/>
          </a:prstGeom>
          <a:noFill/>
          <a:ln w="9525">
            <a:noFill/>
            <a:miter lim="800000"/>
            <a:headEnd/>
            <a:tailEnd/>
          </a:ln>
        </p:spPr>
      </p:pic>
      <p:pic>
        <p:nvPicPr>
          <p:cNvPr id="55305" name="Picture 54"/>
          <p:cNvPicPr>
            <a:picLocks noChangeAspect="1" noChangeArrowheads="1"/>
          </p:cNvPicPr>
          <p:nvPr/>
        </p:nvPicPr>
        <p:blipFill>
          <a:blip r:embed="rId2"/>
          <a:srcRect/>
          <a:stretch>
            <a:fillRect/>
          </a:stretch>
        </p:blipFill>
        <p:spPr bwMode="auto">
          <a:xfrm>
            <a:off x="3276600" y="2895600"/>
            <a:ext cx="2514600" cy="3124200"/>
          </a:xfrm>
          <a:prstGeom prst="rect">
            <a:avLst/>
          </a:prstGeom>
          <a:noFill/>
          <a:ln w="9525">
            <a:noFill/>
            <a:miter lim="800000"/>
            <a:headEnd/>
            <a:tailEnd/>
          </a:ln>
        </p:spPr>
      </p:pic>
      <p:sp>
        <p:nvSpPr>
          <p:cNvPr id="83010" name="Line 66"/>
          <p:cNvSpPr>
            <a:spLocks noChangeShapeType="1"/>
          </p:cNvSpPr>
          <p:nvPr/>
        </p:nvSpPr>
        <p:spPr bwMode="auto">
          <a:xfrm>
            <a:off x="596900" y="3200400"/>
            <a:ext cx="1765300" cy="0"/>
          </a:xfrm>
          <a:prstGeom prst="line">
            <a:avLst/>
          </a:prstGeom>
          <a:noFill/>
          <a:ln w="9525">
            <a:solidFill>
              <a:schemeClr val="tx1"/>
            </a:solidFill>
            <a:round/>
            <a:headEnd/>
            <a:tailEnd/>
          </a:ln>
          <a:effectLst/>
        </p:spPr>
        <p:txBody>
          <a:bodyPr/>
          <a:lstStyle/>
          <a:p>
            <a:pPr>
              <a:defRPr/>
            </a:pPr>
            <a:endParaRPr lang="en-US"/>
          </a:p>
        </p:txBody>
      </p:sp>
      <p:sp>
        <p:nvSpPr>
          <p:cNvPr id="83011" name="Line 67"/>
          <p:cNvSpPr>
            <a:spLocks noChangeShapeType="1"/>
          </p:cNvSpPr>
          <p:nvPr/>
        </p:nvSpPr>
        <p:spPr bwMode="auto">
          <a:xfrm>
            <a:off x="685800" y="4572000"/>
            <a:ext cx="1676400" cy="0"/>
          </a:xfrm>
          <a:prstGeom prst="line">
            <a:avLst/>
          </a:prstGeom>
          <a:noFill/>
          <a:ln w="38100">
            <a:solidFill>
              <a:schemeClr val="tx1"/>
            </a:solidFill>
            <a:prstDash val="lgDash"/>
            <a:round/>
            <a:headEnd/>
            <a:tailEnd/>
          </a:ln>
          <a:effectLst/>
        </p:spPr>
        <p:txBody>
          <a:bodyPr/>
          <a:lstStyle/>
          <a:p>
            <a:pPr>
              <a:defRPr/>
            </a:pPr>
            <a:endParaRPr lang="en-US"/>
          </a:p>
        </p:txBody>
      </p:sp>
      <p:sp>
        <p:nvSpPr>
          <p:cNvPr id="83012" name="Line 68"/>
          <p:cNvSpPr>
            <a:spLocks noChangeShapeType="1"/>
          </p:cNvSpPr>
          <p:nvPr/>
        </p:nvSpPr>
        <p:spPr bwMode="auto">
          <a:xfrm flipV="1">
            <a:off x="7467600" y="2260600"/>
            <a:ext cx="990600" cy="0"/>
          </a:xfrm>
          <a:prstGeom prst="line">
            <a:avLst/>
          </a:prstGeom>
          <a:noFill/>
          <a:ln w="9525">
            <a:solidFill>
              <a:schemeClr val="tx1"/>
            </a:solidFill>
            <a:round/>
            <a:headEnd/>
            <a:tailEnd/>
          </a:ln>
          <a:effectLst/>
        </p:spPr>
        <p:txBody>
          <a:bodyPr/>
          <a:lstStyle/>
          <a:p>
            <a:pPr>
              <a:defRPr/>
            </a:pPr>
            <a:endParaRPr lang="en-US"/>
          </a:p>
        </p:txBody>
      </p:sp>
      <p:sp>
        <p:nvSpPr>
          <p:cNvPr id="83013" name="Line 69"/>
          <p:cNvSpPr>
            <a:spLocks noChangeShapeType="1"/>
          </p:cNvSpPr>
          <p:nvPr/>
        </p:nvSpPr>
        <p:spPr bwMode="auto">
          <a:xfrm>
            <a:off x="7696200" y="2451100"/>
            <a:ext cx="762000" cy="0"/>
          </a:xfrm>
          <a:prstGeom prst="line">
            <a:avLst/>
          </a:prstGeom>
          <a:noFill/>
          <a:ln w="9525">
            <a:solidFill>
              <a:schemeClr val="tx1"/>
            </a:solidFill>
            <a:round/>
            <a:headEnd/>
            <a:tailEnd/>
          </a:ln>
          <a:effectLst/>
        </p:spPr>
        <p:txBody>
          <a:bodyPr/>
          <a:lstStyle/>
          <a:p>
            <a:pPr>
              <a:defRPr/>
            </a:pPr>
            <a:endParaRPr lang="en-US"/>
          </a:p>
        </p:txBody>
      </p:sp>
      <p:sp>
        <p:nvSpPr>
          <p:cNvPr id="83014" name="Line 70"/>
          <p:cNvSpPr>
            <a:spLocks noChangeShapeType="1"/>
          </p:cNvSpPr>
          <p:nvPr/>
        </p:nvSpPr>
        <p:spPr bwMode="auto">
          <a:xfrm>
            <a:off x="7696200" y="2438400"/>
            <a:ext cx="0" cy="304800"/>
          </a:xfrm>
          <a:prstGeom prst="line">
            <a:avLst/>
          </a:prstGeom>
          <a:noFill/>
          <a:ln w="9525">
            <a:solidFill>
              <a:schemeClr val="tx1"/>
            </a:solidFill>
            <a:round/>
            <a:headEnd/>
            <a:tailEnd/>
          </a:ln>
          <a:effectLst/>
        </p:spPr>
        <p:txBody>
          <a:bodyPr/>
          <a:lstStyle/>
          <a:p>
            <a:pPr>
              <a:defRPr/>
            </a:pPr>
            <a:endParaRPr lang="en-US"/>
          </a:p>
        </p:txBody>
      </p:sp>
      <p:sp>
        <p:nvSpPr>
          <p:cNvPr id="83015" name="Line 71"/>
          <p:cNvSpPr>
            <a:spLocks noChangeShapeType="1"/>
          </p:cNvSpPr>
          <p:nvPr/>
        </p:nvSpPr>
        <p:spPr bwMode="auto">
          <a:xfrm>
            <a:off x="7467600" y="2273300"/>
            <a:ext cx="0" cy="520700"/>
          </a:xfrm>
          <a:prstGeom prst="line">
            <a:avLst/>
          </a:prstGeom>
          <a:noFill/>
          <a:ln w="9525">
            <a:solidFill>
              <a:schemeClr val="tx1"/>
            </a:solidFill>
            <a:round/>
            <a:headEnd/>
            <a:tailEnd/>
          </a:ln>
          <a:effectLst/>
        </p:spPr>
        <p:txBody>
          <a:bodyPr/>
          <a:lstStyle/>
          <a:p>
            <a:pPr>
              <a:defRPr/>
            </a:pPr>
            <a:endParaRPr lang="en-US"/>
          </a:p>
        </p:txBody>
      </p:sp>
      <p:sp>
        <p:nvSpPr>
          <p:cNvPr id="83016" name="Line 72"/>
          <p:cNvSpPr>
            <a:spLocks noChangeShapeType="1"/>
          </p:cNvSpPr>
          <p:nvPr/>
        </p:nvSpPr>
        <p:spPr bwMode="auto">
          <a:xfrm flipH="1">
            <a:off x="7251700" y="2768600"/>
            <a:ext cx="228600" cy="152400"/>
          </a:xfrm>
          <a:prstGeom prst="line">
            <a:avLst/>
          </a:prstGeom>
          <a:noFill/>
          <a:ln w="9525">
            <a:solidFill>
              <a:schemeClr val="tx1"/>
            </a:solidFill>
            <a:round/>
            <a:headEnd/>
            <a:tailEnd/>
          </a:ln>
          <a:effectLst/>
        </p:spPr>
        <p:txBody>
          <a:bodyPr/>
          <a:lstStyle/>
          <a:p>
            <a:pPr>
              <a:defRPr/>
            </a:pPr>
            <a:endParaRPr lang="en-US"/>
          </a:p>
        </p:txBody>
      </p:sp>
      <p:sp>
        <p:nvSpPr>
          <p:cNvPr id="83017" name="Line 73"/>
          <p:cNvSpPr>
            <a:spLocks noChangeShapeType="1"/>
          </p:cNvSpPr>
          <p:nvPr/>
        </p:nvSpPr>
        <p:spPr bwMode="auto">
          <a:xfrm>
            <a:off x="7683500" y="2755900"/>
            <a:ext cx="228600" cy="152400"/>
          </a:xfrm>
          <a:prstGeom prst="line">
            <a:avLst/>
          </a:prstGeom>
          <a:noFill/>
          <a:ln w="9525">
            <a:solidFill>
              <a:schemeClr val="tx1"/>
            </a:solidFill>
            <a:round/>
            <a:headEnd/>
            <a:tailEnd/>
          </a:ln>
          <a:effectLst/>
        </p:spPr>
        <p:txBody>
          <a:bodyPr/>
          <a:lstStyle/>
          <a:p>
            <a:pPr>
              <a:defRPr/>
            </a:pPr>
            <a:endParaRPr lang="en-US"/>
          </a:p>
        </p:txBody>
      </p:sp>
      <p:sp>
        <p:nvSpPr>
          <p:cNvPr id="83018" name="Line 74"/>
          <p:cNvSpPr>
            <a:spLocks noChangeShapeType="1"/>
          </p:cNvSpPr>
          <p:nvPr/>
        </p:nvSpPr>
        <p:spPr bwMode="auto">
          <a:xfrm>
            <a:off x="7620000" y="2971800"/>
            <a:ext cx="0" cy="152400"/>
          </a:xfrm>
          <a:prstGeom prst="line">
            <a:avLst/>
          </a:prstGeom>
          <a:noFill/>
          <a:ln w="19050">
            <a:solidFill>
              <a:schemeClr val="tx1"/>
            </a:solidFill>
            <a:prstDash val="sysDot"/>
            <a:round/>
            <a:headEnd/>
            <a:tailEnd/>
          </a:ln>
          <a:effectLst/>
        </p:spPr>
        <p:txBody>
          <a:bodyPr/>
          <a:lstStyle/>
          <a:p>
            <a:pPr>
              <a:defRPr/>
            </a:pPr>
            <a:endParaRPr lang="en-US"/>
          </a:p>
        </p:txBody>
      </p:sp>
      <p:sp>
        <p:nvSpPr>
          <p:cNvPr id="83019" name="Line 75"/>
          <p:cNvSpPr>
            <a:spLocks noChangeShapeType="1"/>
          </p:cNvSpPr>
          <p:nvPr/>
        </p:nvSpPr>
        <p:spPr bwMode="auto">
          <a:xfrm>
            <a:off x="7543800" y="2971800"/>
            <a:ext cx="0" cy="152400"/>
          </a:xfrm>
          <a:prstGeom prst="line">
            <a:avLst/>
          </a:prstGeom>
          <a:noFill/>
          <a:ln w="28575">
            <a:solidFill>
              <a:schemeClr val="tx1"/>
            </a:solidFill>
            <a:prstDash val="sysDot"/>
            <a:round/>
            <a:headEnd/>
            <a:tailEnd/>
          </a:ln>
          <a:effectLst/>
        </p:spPr>
        <p:txBody>
          <a:bodyPr/>
          <a:lstStyle/>
          <a:p>
            <a:pPr>
              <a:defRPr/>
            </a:pPr>
            <a:endParaRPr lang="en-US"/>
          </a:p>
        </p:txBody>
      </p:sp>
      <p:sp>
        <p:nvSpPr>
          <p:cNvPr id="83020" name="Line 76"/>
          <p:cNvSpPr>
            <a:spLocks noChangeShapeType="1"/>
          </p:cNvSpPr>
          <p:nvPr/>
        </p:nvSpPr>
        <p:spPr bwMode="auto">
          <a:xfrm>
            <a:off x="7696200" y="2971800"/>
            <a:ext cx="0" cy="152400"/>
          </a:xfrm>
          <a:prstGeom prst="line">
            <a:avLst/>
          </a:prstGeom>
          <a:noFill/>
          <a:ln w="28575">
            <a:solidFill>
              <a:schemeClr val="tx1"/>
            </a:solidFill>
            <a:prstDash val="sysDot"/>
            <a:round/>
            <a:headEnd/>
            <a:tailEnd/>
          </a:ln>
          <a:effectLst/>
        </p:spPr>
        <p:txBody>
          <a:bodyPr/>
          <a:lstStyle/>
          <a:p>
            <a:pPr>
              <a:defRPr/>
            </a:pPr>
            <a:endParaRPr lang="en-US"/>
          </a:p>
        </p:txBody>
      </p:sp>
      <p:sp>
        <p:nvSpPr>
          <p:cNvPr id="83021" name="Line 77"/>
          <p:cNvSpPr>
            <a:spLocks noChangeShapeType="1"/>
          </p:cNvSpPr>
          <p:nvPr/>
        </p:nvSpPr>
        <p:spPr bwMode="auto">
          <a:xfrm>
            <a:off x="7467600" y="2971800"/>
            <a:ext cx="0" cy="152400"/>
          </a:xfrm>
          <a:prstGeom prst="line">
            <a:avLst/>
          </a:prstGeom>
          <a:noFill/>
          <a:ln w="28575">
            <a:solidFill>
              <a:schemeClr val="tx1"/>
            </a:solidFill>
            <a:prstDash val="sysDot"/>
            <a:round/>
            <a:headEnd/>
            <a:tailEnd/>
          </a:ln>
          <a:effectLst/>
        </p:spPr>
        <p:txBody>
          <a:bodyPr/>
          <a:lstStyle/>
          <a:p>
            <a:pPr>
              <a:defRPr/>
            </a:pPr>
            <a:endParaRPr lang="en-US"/>
          </a:p>
        </p:txBody>
      </p:sp>
      <p:sp>
        <p:nvSpPr>
          <p:cNvPr id="83022" name="Line 78"/>
          <p:cNvSpPr>
            <a:spLocks noChangeShapeType="1"/>
          </p:cNvSpPr>
          <p:nvPr/>
        </p:nvSpPr>
        <p:spPr bwMode="auto">
          <a:xfrm>
            <a:off x="7391400" y="2971800"/>
            <a:ext cx="0" cy="152400"/>
          </a:xfrm>
          <a:prstGeom prst="line">
            <a:avLst/>
          </a:prstGeom>
          <a:noFill/>
          <a:ln w="28575">
            <a:solidFill>
              <a:schemeClr val="tx1"/>
            </a:solidFill>
            <a:prstDash val="sysDot"/>
            <a:round/>
            <a:headEnd/>
            <a:tailEnd/>
          </a:ln>
          <a:effectLst/>
        </p:spPr>
        <p:txBody>
          <a:bodyPr/>
          <a:lstStyle/>
          <a:p>
            <a:pPr>
              <a:defRPr/>
            </a:pPr>
            <a:endParaRPr lang="en-US"/>
          </a:p>
        </p:txBody>
      </p:sp>
      <p:sp>
        <p:nvSpPr>
          <p:cNvPr id="83023" name="Line 79"/>
          <p:cNvSpPr>
            <a:spLocks noChangeShapeType="1"/>
          </p:cNvSpPr>
          <p:nvPr/>
        </p:nvSpPr>
        <p:spPr bwMode="auto">
          <a:xfrm>
            <a:off x="7315200" y="2971800"/>
            <a:ext cx="0" cy="152400"/>
          </a:xfrm>
          <a:prstGeom prst="line">
            <a:avLst/>
          </a:prstGeom>
          <a:noFill/>
          <a:ln w="28575">
            <a:solidFill>
              <a:schemeClr val="tx1"/>
            </a:solidFill>
            <a:prstDash val="sysDot"/>
            <a:round/>
            <a:headEnd/>
            <a:tailEnd/>
          </a:ln>
          <a:effectLst/>
        </p:spPr>
        <p:txBody>
          <a:bodyPr/>
          <a:lstStyle/>
          <a:p>
            <a:pPr>
              <a:defRPr/>
            </a:pPr>
            <a:endParaRPr lang="en-US"/>
          </a:p>
        </p:txBody>
      </p:sp>
      <p:sp>
        <p:nvSpPr>
          <p:cNvPr id="83024" name="Line 80"/>
          <p:cNvSpPr>
            <a:spLocks noChangeShapeType="1"/>
          </p:cNvSpPr>
          <p:nvPr/>
        </p:nvSpPr>
        <p:spPr bwMode="auto">
          <a:xfrm>
            <a:off x="7772400" y="2971800"/>
            <a:ext cx="0" cy="152400"/>
          </a:xfrm>
          <a:prstGeom prst="line">
            <a:avLst/>
          </a:prstGeom>
          <a:noFill/>
          <a:ln w="28575">
            <a:solidFill>
              <a:schemeClr val="tx1"/>
            </a:solidFill>
            <a:prstDash val="sysDot"/>
            <a:round/>
            <a:headEnd/>
            <a:tailEnd/>
          </a:ln>
          <a:effectLst/>
        </p:spPr>
        <p:txBody>
          <a:bodyPr/>
          <a:lstStyle/>
          <a:p>
            <a:pPr>
              <a:defRPr/>
            </a:pPr>
            <a:endParaRPr lang="en-US"/>
          </a:p>
        </p:txBody>
      </p:sp>
      <p:sp>
        <p:nvSpPr>
          <p:cNvPr id="83025" name="Line 81"/>
          <p:cNvSpPr>
            <a:spLocks noChangeShapeType="1"/>
          </p:cNvSpPr>
          <p:nvPr/>
        </p:nvSpPr>
        <p:spPr bwMode="auto">
          <a:xfrm>
            <a:off x="7315200" y="2971800"/>
            <a:ext cx="533400" cy="0"/>
          </a:xfrm>
          <a:prstGeom prst="line">
            <a:avLst/>
          </a:prstGeom>
          <a:noFill/>
          <a:ln w="28575">
            <a:solidFill>
              <a:schemeClr val="tx1"/>
            </a:solidFill>
            <a:prstDash val="sysDot"/>
            <a:round/>
            <a:headEnd/>
            <a:tailEnd/>
          </a:ln>
          <a:effectLst/>
        </p:spPr>
        <p:txBody>
          <a:bodyPr/>
          <a:lstStyle/>
          <a:p>
            <a:pPr>
              <a:defRPr/>
            </a:pPr>
            <a:endParaRPr lang="en-US"/>
          </a:p>
        </p:txBody>
      </p:sp>
      <p:sp>
        <p:nvSpPr>
          <p:cNvPr id="83026" name="Line 82"/>
          <p:cNvSpPr>
            <a:spLocks noChangeShapeType="1"/>
          </p:cNvSpPr>
          <p:nvPr/>
        </p:nvSpPr>
        <p:spPr bwMode="auto">
          <a:xfrm>
            <a:off x="6705600" y="3124200"/>
            <a:ext cx="1600200" cy="0"/>
          </a:xfrm>
          <a:prstGeom prst="line">
            <a:avLst/>
          </a:prstGeom>
          <a:noFill/>
          <a:ln w="9525">
            <a:solidFill>
              <a:schemeClr val="tx1"/>
            </a:solidFill>
            <a:round/>
            <a:headEnd/>
            <a:tailEnd/>
          </a:ln>
          <a:effectLst/>
        </p:spPr>
        <p:txBody>
          <a:bodyPr/>
          <a:lstStyle/>
          <a:p>
            <a:pPr>
              <a:defRPr/>
            </a:pPr>
            <a:endParaRPr lang="en-US"/>
          </a:p>
        </p:txBody>
      </p:sp>
      <p:sp>
        <p:nvSpPr>
          <p:cNvPr id="83027" name="Line 83"/>
          <p:cNvSpPr>
            <a:spLocks noChangeShapeType="1"/>
          </p:cNvSpPr>
          <p:nvPr/>
        </p:nvSpPr>
        <p:spPr bwMode="auto">
          <a:xfrm>
            <a:off x="609600" y="5029200"/>
            <a:ext cx="1752600" cy="0"/>
          </a:xfrm>
          <a:prstGeom prst="line">
            <a:avLst/>
          </a:prstGeom>
          <a:noFill/>
          <a:ln w="9525">
            <a:solidFill>
              <a:schemeClr val="tx1"/>
            </a:solidFill>
            <a:prstDash val="dash"/>
            <a:round/>
            <a:headEnd/>
            <a:tailEnd/>
          </a:ln>
          <a:effectLst/>
        </p:spPr>
        <p:txBody>
          <a:bodyPr/>
          <a:lstStyle/>
          <a:p>
            <a:pPr>
              <a:defRPr/>
            </a:pPr>
            <a:endParaRPr lang="en-US"/>
          </a:p>
        </p:txBody>
      </p:sp>
      <p:sp>
        <p:nvSpPr>
          <p:cNvPr id="83029" name="Line 85"/>
          <p:cNvSpPr>
            <a:spLocks noChangeShapeType="1"/>
          </p:cNvSpPr>
          <p:nvPr/>
        </p:nvSpPr>
        <p:spPr bwMode="auto">
          <a:xfrm>
            <a:off x="609600" y="5181600"/>
            <a:ext cx="1752600" cy="0"/>
          </a:xfrm>
          <a:prstGeom prst="line">
            <a:avLst/>
          </a:prstGeom>
          <a:noFill/>
          <a:ln w="9525">
            <a:solidFill>
              <a:schemeClr val="tx1"/>
            </a:solidFill>
            <a:prstDash val="dash"/>
            <a:round/>
            <a:headEnd/>
            <a:tailEnd/>
          </a:ln>
          <a:effectLst/>
        </p:spPr>
        <p:txBody>
          <a:bodyPr/>
          <a:lstStyle/>
          <a:p>
            <a:pPr>
              <a:defRPr/>
            </a:pPr>
            <a:endParaRPr lang="en-US"/>
          </a:p>
        </p:txBody>
      </p:sp>
      <p:sp>
        <p:nvSpPr>
          <p:cNvPr id="83030" name="Line 86"/>
          <p:cNvSpPr>
            <a:spLocks noChangeShapeType="1"/>
          </p:cNvSpPr>
          <p:nvPr/>
        </p:nvSpPr>
        <p:spPr bwMode="auto">
          <a:xfrm>
            <a:off x="609600" y="5257800"/>
            <a:ext cx="1752600" cy="0"/>
          </a:xfrm>
          <a:prstGeom prst="line">
            <a:avLst/>
          </a:prstGeom>
          <a:noFill/>
          <a:ln w="9525">
            <a:solidFill>
              <a:schemeClr val="tx1"/>
            </a:solidFill>
            <a:prstDash val="dash"/>
            <a:round/>
            <a:headEnd/>
            <a:tailEnd/>
          </a:ln>
          <a:effectLst/>
        </p:spPr>
        <p:txBody>
          <a:bodyPr/>
          <a:lstStyle/>
          <a:p>
            <a:pPr>
              <a:defRPr/>
            </a:pPr>
            <a:endParaRPr lang="en-US"/>
          </a:p>
        </p:txBody>
      </p:sp>
      <p:sp>
        <p:nvSpPr>
          <p:cNvPr id="83031" name="Line 87"/>
          <p:cNvSpPr>
            <a:spLocks noChangeShapeType="1"/>
          </p:cNvSpPr>
          <p:nvPr/>
        </p:nvSpPr>
        <p:spPr bwMode="auto">
          <a:xfrm>
            <a:off x="609600" y="5105400"/>
            <a:ext cx="1752600" cy="0"/>
          </a:xfrm>
          <a:prstGeom prst="line">
            <a:avLst/>
          </a:prstGeom>
          <a:noFill/>
          <a:ln w="9525">
            <a:solidFill>
              <a:schemeClr val="tx1"/>
            </a:solidFill>
            <a:prstDash val="dash"/>
            <a:round/>
            <a:headEnd/>
            <a:tailEnd/>
          </a:ln>
          <a:effectLst/>
        </p:spPr>
        <p:txBody>
          <a:bodyPr/>
          <a:lstStyle/>
          <a:p>
            <a:pPr>
              <a:defRPr/>
            </a:pPr>
            <a:endParaRPr lang="en-US"/>
          </a:p>
        </p:txBody>
      </p:sp>
      <p:sp>
        <p:nvSpPr>
          <p:cNvPr id="83032" name="Line 88"/>
          <p:cNvSpPr>
            <a:spLocks noChangeShapeType="1"/>
          </p:cNvSpPr>
          <p:nvPr/>
        </p:nvSpPr>
        <p:spPr bwMode="auto">
          <a:xfrm>
            <a:off x="609600" y="4953000"/>
            <a:ext cx="1752600" cy="0"/>
          </a:xfrm>
          <a:prstGeom prst="line">
            <a:avLst/>
          </a:prstGeom>
          <a:noFill/>
          <a:ln w="9525">
            <a:solidFill>
              <a:schemeClr val="tx1"/>
            </a:solidFill>
            <a:prstDash val="dash"/>
            <a:round/>
            <a:headEnd/>
            <a:tailEnd/>
          </a:ln>
          <a:effectLst/>
        </p:spPr>
        <p:txBody>
          <a:bodyPr/>
          <a:lstStyle/>
          <a:p>
            <a:pPr>
              <a:defRPr/>
            </a:pPr>
            <a:endParaRPr lang="en-US"/>
          </a:p>
        </p:txBody>
      </p:sp>
      <p:sp>
        <p:nvSpPr>
          <p:cNvPr id="83033" name="Line 89"/>
          <p:cNvSpPr>
            <a:spLocks noChangeShapeType="1"/>
          </p:cNvSpPr>
          <p:nvPr/>
        </p:nvSpPr>
        <p:spPr bwMode="auto">
          <a:xfrm>
            <a:off x="609600" y="4876800"/>
            <a:ext cx="1752600" cy="0"/>
          </a:xfrm>
          <a:prstGeom prst="line">
            <a:avLst/>
          </a:prstGeom>
          <a:noFill/>
          <a:ln w="9525">
            <a:solidFill>
              <a:schemeClr val="tx1"/>
            </a:solidFill>
            <a:prstDash val="dash"/>
            <a:round/>
            <a:headEnd/>
            <a:tailEnd/>
          </a:ln>
          <a:effectLst/>
        </p:spPr>
        <p:txBody>
          <a:bodyPr/>
          <a:lstStyle/>
          <a:p>
            <a:pPr>
              <a:defRPr/>
            </a:pPr>
            <a:endParaRPr lang="en-US"/>
          </a:p>
        </p:txBody>
      </p:sp>
      <p:sp>
        <p:nvSpPr>
          <p:cNvPr id="83037" name="Line 93"/>
          <p:cNvSpPr>
            <a:spLocks noChangeShapeType="1"/>
          </p:cNvSpPr>
          <p:nvPr/>
        </p:nvSpPr>
        <p:spPr bwMode="auto">
          <a:xfrm>
            <a:off x="1981200" y="5410200"/>
            <a:ext cx="76200" cy="0"/>
          </a:xfrm>
          <a:prstGeom prst="line">
            <a:avLst/>
          </a:prstGeom>
          <a:noFill/>
          <a:ln w="9525">
            <a:solidFill>
              <a:schemeClr val="tx1"/>
            </a:solidFill>
            <a:prstDash val="sysDot"/>
            <a:round/>
            <a:headEnd/>
            <a:tailEnd/>
          </a:ln>
          <a:effectLst/>
        </p:spPr>
        <p:txBody>
          <a:bodyPr/>
          <a:lstStyle/>
          <a:p>
            <a:pPr>
              <a:defRPr/>
            </a:pPr>
            <a:endParaRPr lang="en-US"/>
          </a:p>
        </p:txBody>
      </p:sp>
      <p:sp>
        <p:nvSpPr>
          <p:cNvPr id="83038" name="Line 94"/>
          <p:cNvSpPr>
            <a:spLocks noChangeShapeType="1"/>
          </p:cNvSpPr>
          <p:nvPr/>
        </p:nvSpPr>
        <p:spPr bwMode="auto">
          <a:xfrm>
            <a:off x="1981200" y="5486400"/>
            <a:ext cx="76200" cy="0"/>
          </a:xfrm>
          <a:prstGeom prst="line">
            <a:avLst/>
          </a:prstGeom>
          <a:noFill/>
          <a:ln w="9525">
            <a:solidFill>
              <a:schemeClr val="tx1"/>
            </a:solidFill>
            <a:prstDash val="sysDot"/>
            <a:round/>
            <a:headEnd/>
            <a:tailEnd/>
          </a:ln>
          <a:effectLst/>
        </p:spPr>
        <p:txBody>
          <a:bodyPr/>
          <a:lstStyle/>
          <a:p>
            <a:pPr>
              <a:defRPr/>
            </a:pPr>
            <a:endParaRPr lang="en-US"/>
          </a:p>
        </p:txBody>
      </p:sp>
      <p:sp>
        <p:nvSpPr>
          <p:cNvPr id="83039" name="Line 95"/>
          <p:cNvSpPr>
            <a:spLocks noChangeShapeType="1"/>
          </p:cNvSpPr>
          <p:nvPr/>
        </p:nvSpPr>
        <p:spPr bwMode="auto">
          <a:xfrm>
            <a:off x="1981200" y="5334000"/>
            <a:ext cx="76200" cy="0"/>
          </a:xfrm>
          <a:prstGeom prst="line">
            <a:avLst/>
          </a:prstGeom>
          <a:noFill/>
          <a:ln w="9525">
            <a:solidFill>
              <a:schemeClr val="tx1"/>
            </a:solidFill>
            <a:prstDash val="sysDot"/>
            <a:round/>
            <a:headEnd/>
            <a:tailEnd/>
          </a:ln>
          <a:effectLst/>
        </p:spPr>
        <p:txBody>
          <a:bodyPr/>
          <a:lstStyle/>
          <a:p>
            <a:pPr>
              <a:defRPr/>
            </a:pPr>
            <a:endParaRPr lang="en-US"/>
          </a:p>
        </p:txBody>
      </p:sp>
      <p:sp>
        <p:nvSpPr>
          <p:cNvPr id="83040" name="Line 96"/>
          <p:cNvSpPr>
            <a:spLocks noChangeShapeType="1"/>
          </p:cNvSpPr>
          <p:nvPr/>
        </p:nvSpPr>
        <p:spPr bwMode="auto">
          <a:xfrm>
            <a:off x="1981200" y="5562600"/>
            <a:ext cx="76200" cy="0"/>
          </a:xfrm>
          <a:prstGeom prst="line">
            <a:avLst/>
          </a:prstGeom>
          <a:noFill/>
          <a:ln w="9525">
            <a:solidFill>
              <a:schemeClr val="tx1"/>
            </a:solidFill>
            <a:prstDash val="sysDot"/>
            <a:round/>
            <a:headEnd/>
            <a:tailEnd/>
          </a:ln>
          <a:effectLst/>
        </p:spPr>
        <p:txBody>
          <a:bodyPr/>
          <a:lstStyle/>
          <a:p>
            <a:pPr>
              <a:defRPr/>
            </a:pPr>
            <a:endParaRPr lang="en-US"/>
          </a:p>
        </p:txBody>
      </p:sp>
      <p:sp>
        <p:nvSpPr>
          <p:cNvPr id="83041" name="Line 97"/>
          <p:cNvSpPr>
            <a:spLocks noChangeShapeType="1"/>
          </p:cNvSpPr>
          <p:nvPr/>
        </p:nvSpPr>
        <p:spPr bwMode="auto">
          <a:xfrm>
            <a:off x="1981200" y="5638800"/>
            <a:ext cx="76200" cy="0"/>
          </a:xfrm>
          <a:prstGeom prst="line">
            <a:avLst/>
          </a:prstGeom>
          <a:noFill/>
          <a:ln w="9525">
            <a:solidFill>
              <a:schemeClr val="tx1"/>
            </a:solidFill>
            <a:prstDash val="sysDot"/>
            <a:round/>
            <a:headEnd/>
            <a:tailEnd/>
          </a:ln>
          <a:effectLst/>
        </p:spPr>
        <p:txBody>
          <a:bodyPr/>
          <a:lstStyle/>
          <a:p>
            <a:pPr>
              <a:defRPr/>
            </a:pPr>
            <a:endParaRPr lang="en-US"/>
          </a:p>
        </p:txBody>
      </p:sp>
      <p:sp>
        <p:nvSpPr>
          <p:cNvPr id="83042" name="Line 98"/>
          <p:cNvSpPr>
            <a:spLocks noChangeShapeType="1"/>
          </p:cNvSpPr>
          <p:nvPr/>
        </p:nvSpPr>
        <p:spPr bwMode="auto">
          <a:xfrm>
            <a:off x="1981200" y="5715000"/>
            <a:ext cx="76200" cy="0"/>
          </a:xfrm>
          <a:prstGeom prst="line">
            <a:avLst/>
          </a:prstGeom>
          <a:noFill/>
          <a:ln w="9525">
            <a:solidFill>
              <a:schemeClr val="tx1"/>
            </a:solidFill>
            <a:prstDash val="sysDot"/>
            <a:round/>
            <a:headEnd/>
            <a:tailEnd/>
          </a:ln>
          <a:effectLst/>
        </p:spPr>
        <p:txBody>
          <a:bodyPr/>
          <a:lstStyle/>
          <a:p>
            <a:pPr>
              <a:defRPr/>
            </a:pPr>
            <a:endParaRPr lang="en-US"/>
          </a:p>
        </p:txBody>
      </p:sp>
      <p:sp>
        <p:nvSpPr>
          <p:cNvPr id="83043" name="Line 99"/>
          <p:cNvSpPr>
            <a:spLocks noChangeShapeType="1"/>
          </p:cNvSpPr>
          <p:nvPr/>
        </p:nvSpPr>
        <p:spPr bwMode="auto">
          <a:xfrm>
            <a:off x="2133600" y="5715000"/>
            <a:ext cx="76200" cy="0"/>
          </a:xfrm>
          <a:prstGeom prst="line">
            <a:avLst/>
          </a:prstGeom>
          <a:noFill/>
          <a:ln w="9525">
            <a:solidFill>
              <a:schemeClr val="tx1"/>
            </a:solidFill>
            <a:prstDash val="sysDot"/>
            <a:round/>
            <a:headEnd/>
            <a:tailEnd/>
          </a:ln>
          <a:effectLst/>
        </p:spPr>
        <p:txBody>
          <a:bodyPr/>
          <a:lstStyle/>
          <a:p>
            <a:pPr>
              <a:defRPr/>
            </a:pPr>
            <a:endParaRPr lang="en-US"/>
          </a:p>
        </p:txBody>
      </p:sp>
      <p:sp>
        <p:nvSpPr>
          <p:cNvPr id="83044" name="Line 100"/>
          <p:cNvSpPr>
            <a:spLocks noChangeShapeType="1"/>
          </p:cNvSpPr>
          <p:nvPr/>
        </p:nvSpPr>
        <p:spPr bwMode="auto">
          <a:xfrm>
            <a:off x="2286000" y="5715000"/>
            <a:ext cx="76200" cy="0"/>
          </a:xfrm>
          <a:prstGeom prst="line">
            <a:avLst/>
          </a:prstGeom>
          <a:noFill/>
          <a:ln w="9525">
            <a:solidFill>
              <a:schemeClr val="tx1"/>
            </a:solidFill>
            <a:prstDash val="sysDot"/>
            <a:round/>
            <a:headEnd/>
            <a:tailEnd/>
          </a:ln>
          <a:effectLst/>
        </p:spPr>
        <p:txBody>
          <a:bodyPr/>
          <a:lstStyle/>
          <a:p>
            <a:pPr>
              <a:defRPr/>
            </a:pPr>
            <a:endParaRPr lang="en-US"/>
          </a:p>
        </p:txBody>
      </p:sp>
      <p:sp>
        <p:nvSpPr>
          <p:cNvPr id="83045" name="Line 101"/>
          <p:cNvSpPr>
            <a:spLocks noChangeShapeType="1"/>
          </p:cNvSpPr>
          <p:nvPr/>
        </p:nvSpPr>
        <p:spPr bwMode="auto">
          <a:xfrm>
            <a:off x="2438400" y="5715000"/>
            <a:ext cx="304800" cy="457200"/>
          </a:xfrm>
          <a:prstGeom prst="line">
            <a:avLst/>
          </a:prstGeom>
          <a:noFill/>
          <a:ln w="9525">
            <a:solidFill>
              <a:schemeClr val="tx1"/>
            </a:solidFill>
            <a:round/>
            <a:headEnd/>
            <a:tailEnd type="triangle" w="med" len="med"/>
          </a:ln>
          <a:effectLst/>
        </p:spPr>
        <p:txBody>
          <a:bodyPr/>
          <a:lstStyle/>
          <a:p>
            <a:pPr>
              <a:defRPr/>
            </a:pPr>
            <a:endParaRPr lang="en-US"/>
          </a:p>
        </p:txBody>
      </p:sp>
      <p:sp>
        <p:nvSpPr>
          <p:cNvPr id="83046" name="Text Box 102"/>
          <p:cNvSpPr txBox="1">
            <a:spLocks noChangeArrowheads="1"/>
          </p:cNvSpPr>
          <p:nvPr/>
        </p:nvSpPr>
        <p:spPr bwMode="auto">
          <a:xfrm>
            <a:off x="2057400" y="6119813"/>
            <a:ext cx="1692579" cy="646331"/>
          </a:xfrm>
          <a:prstGeom prst="rect">
            <a:avLst/>
          </a:prstGeom>
          <a:noFill/>
          <a:ln w="9525">
            <a:noFill/>
            <a:miter lim="800000"/>
            <a:headEnd/>
            <a:tailEnd/>
          </a:ln>
          <a:effectLst/>
        </p:spPr>
        <p:txBody>
          <a:bodyPr wrap="none">
            <a:spAutoFit/>
          </a:bodyPr>
          <a:lstStyle/>
          <a:p>
            <a:pPr>
              <a:defRPr/>
            </a:pPr>
            <a:r>
              <a:rPr lang="en-US" dirty="0" err="1">
                <a:solidFill>
                  <a:srgbClr val="002060"/>
                </a:solidFill>
                <a:latin typeface="Tahoma" pitchFamily="34" charset="0"/>
              </a:rPr>
              <a:t>Deminaralised</a:t>
            </a:r>
            <a:r>
              <a:rPr lang="en-US" dirty="0">
                <a:solidFill>
                  <a:srgbClr val="002060"/>
                </a:solidFill>
                <a:latin typeface="Tahoma" pitchFamily="34" charset="0"/>
              </a:rPr>
              <a:t> </a:t>
            </a:r>
          </a:p>
          <a:p>
            <a:pPr>
              <a:defRPr/>
            </a:pPr>
            <a:r>
              <a:rPr lang="en-US" dirty="0">
                <a:solidFill>
                  <a:srgbClr val="002060"/>
                </a:solidFill>
                <a:latin typeface="Tahoma" pitchFamily="34" charset="0"/>
              </a:rPr>
              <a:t>water</a:t>
            </a:r>
          </a:p>
        </p:txBody>
      </p:sp>
      <p:sp>
        <p:nvSpPr>
          <p:cNvPr id="55339" name="Text Box 103"/>
          <p:cNvSpPr txBox="1">
            <a:spLocks noChangeArrowheads="1"/>
          </p:cNvSpPr>
          <p:nvPr/>
        </p:nvSpPr>
        <p:spPr bwMode="auto">
          <a:xfrm>
            <a:off x="1066800" y="3429000"/>
            <a:ext cx="915988" cy="915988"/>
          </a:xfrm>
          <a:prstGeom prst="rect">
            <a:avLst/>
          </a:prstGeom>
          <a:noFill/>
          <a:ln w="9525">
            <a:noFill/>
            <a:miter lim="800000"/>
            <a:headEnd/>
            <a:tailEnd/>
          </a:ln>
        </p:spPr>
        <p:txBody>
          <a:bodyPr wrap="none">
            <a:spAutoFit/>
          </a:bodyPr>
          <a:lstStyle/>
          <a:p>
            <a:r>
              <a:rPr lang="en-US" sz="1800">
                <a:effectLst/>
                <a:latin typeface="Tahoma" pitchFamily="34" charset="0"/>
              </a:rPr>
              <a:t>Mixed </a:t>
            </a:r>
          </a:p>
          <a:p>
            <a:r>
              <a:rPr lang="en-US" sz="1800">
                <a:effectLst/>
                <a:latin typeface="Tahoma" pitchFamily="34" charset="0"/>
              </a:rPr>
              <a:t>ionizer </a:t>
            </a:r>
          </a:p>
          <a:p>
            <a:r>
              <a:rPr lang="en-US" sz="1800">
                <a:effectLst/>
                <a:latin typeface="Tahoma" pitchFamily="34" charset="0"/>
              </a:rPr>
              <a:t>bed</a:t>
            </a:r>
          </a:p>
        </p:txBody>
      </p:sp>
      <p:sp>
        <p:nvSpPr>
          <p:cNvPr id="83048" name="Rectangle 104"/>
          <p:cNvSpPr>
            <a:spLocks noChangeArrowheads="1"/>
          </p:cNvSpPr>
          <p:nvPr/>
        </p:nvSpPr>
        <p:spPr bwMode="auto">
          <a:xfrm>
            <a:off x="622300" y="3200400"/>
            <a:ext cx="1727200" cy="1295400"/>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sz="1800" dirty="0">
                <a:effectLst>
                  <a:outerShdw blurRad="38100" dist="38100" dir="2700000" algn="tl">
                    <a:srgbClr val="000000"/>
                  </a:outerShdw>
                </a:effectLst>
                <a:latin typeface="Tahoma" pitchFamily="34" charset="0"/>
              </a:rPr>
              <a:t>Mixed ionizer</a:t>
            </a:r>
          </a:p>
          <a:p>
            <a:pPr algn="ctr">
              <a:defRPr/>
            </a:pPr>
            <a:r>
              <a:rPr lang="en-US" sz="1800" dirty="0">
                <a:effectLst>
                  <a:outerShdw blurRad="38100" dist="38100" dir="2700000" algn="tl">
                    <a:srgbClr val="000000"/>
                  </a:outerShdw>
                </a:effectLst>
                <a:latin typeface="Tahoma" pitchFamily="34" charset="0"/>
              </a:rPr>
              <a:t> bed</a:t>
            </a:r>
          </a:p>
        </p:txBody>
      </p:sp>
      <p:sp>
        <p:nvSpPr>
          <p:cNvPr id="55341" name="Rectangle 106"/>
          <p:cNvSpPr>
            <a:spLocks noChangeArrowheads="1"/>
          </p:cNvSpPr>
          <p:nvPr/>
        </p:nvSpPr>
        <p:spPr bwMode="auto">
          <a:xfrm>
            <a:off x="3594100" y="3200400"/>
            <a:ext cx="1790700" cy="1447800"/>
          </a:xfrm>
          <a:prstGeom prst="rect">
            <a:avLst/>
          </a:prstGeom>
          <a:solidFill>
            <a:srgbClr val="FF0000"/>
          </a:solidFill>
          <a:ln w="9525">
            <a:solidFill>
              <a:schemeClr val="tx1"/>
            </a:solidFill>
            <a:miter lim="800000"/>
            <a:headEnd/>
            <a:tailEnd/>
          </a:ln>
        </p:spPr>
        <p:txBody>
          <a:bodyPr wrap="none" anchor="ctr"/>
          <a:lstStyle/>
          <a:p>
            <a:pPr algn="ctr"/>
            <a:endParaRPr lang="en-US" sz="1800">
              <a:effectLst/>
              <a:latin typeface="Tahoma" pitchFamily="34" charset="0"/>
            </a:endParaRPr>
          </a:p>
        </p:txBody>
      </p:sp>
      <p:sp>
        <p:nvSpPr>
          <p:cNvPr id="83052" name="Text Box 108"/>
          <p:cNvSpPr txBox="1">
            <a:spLocks noChangeArrowheads="1"/>
          </p:cNvSpPr>
          <p:nvPr/>
        </p:nvSpPr>
        <p:spPr bwMode="auto">
          <a:xfrm>
            <a:off x="3581400" y="3427413"/>
            <a:ext cx="1752600" cy="915987"/>
          </a:xfrm>
          <a:prstGeom prst="rect">
            <a:avLst/>
          </a:prstGeom>
          <a:noFill/>
          <a:ln w="9525">
            <a:noFill/>
            <a:miter lim="800000"/>
            <a:headEnd/>
            <a:tailEnd/>
          </a:ln>
          <a:effectLst/>
        </p:spPr>
        <p:txBody>
          <a:bodyPr>
            <a:spAutoFit/>
          </a:bodyPr>
          <a:lstStyle/>
          <a:p>
            <a:pPr algn="ctr">
              <a:defRPr/>
            </a:pPr>
            <a:r>
              <a:rPr lang="en-US" sz="1800">
                <a:effectLst>
                  <a:outerShdw blurRad="38100" dist="38100" dir="2700000" algn="tl">
                    <a:srgbClr val="000000"/>
                  </a:outerShdw>
                </a:effectLst>
                <a:latin typeface="Tahoma" pitchFamily="34" charset="0"/>
              </a:rPr>
              <a:t>Exhausted mixed </a:t>
            </a:r>
          </a:p>
          <a:p>
            <a:pPr algn="ctr">
              <a:defRPr/>
            </a:pPr>
            <a:r>
              <a:rPr lang="en-US" sz="1800">
                <a:effectLst>
                  <a:outerShdw blurRad="38100" dist="38100" dir="2700000" algn="tl">
                    <a:srgbClr val="000000"/>
                  </a:outerShdw>
                </a:effectLst>
                <a:latin typeface="Tahoma" pitchFamily="34" charset="0"/>
              </a:rPr>
              <a:t>ionizer bed</a:t>
            </a:r>
          </a:p>
        </p:txBody>
      </p:sp>
      <p:sp>
        <p:nvSpPr>
          <p:cNvPr id="83053" name="Line 109"/>
          <p:cNvSpPr>
            <a:spLocks noChangeShapeType="1"/>
          </p:cNvSpPr>
          <p:nvPr/>
        </p:nvSpPr>
        <p:spPr bwMode="auto">
          <a:xfrm>
            <a:off x="6705600" y="4419600"/>
            <a:ext cx="1600200" cy="0"/>
          </a:xfrm>
          <a:prstGeom prst="line">
            <a:avLst/>
          </a:prstGeom>
          <a:noFill/>
          <a:ln w="9525">
            <a:solidFill>
              <a:schemeClr val="tx1"/>
            </a:solidFill>
            <a:prstDash val="lgDash"/>
            <a:round/>
            <a:headEnd/>
            <a:tailEnd/>
          </a:ln>
          <a:effectLst/>
        </p:spPr>
        <p:txBody>
          <a:bodyPr/>
          <a:lstStyle/>
          <a:p>
            <a:pPr>
              <a:defRPr/>
            </a:pPr>
            <a:endParaRPr lang="en-US"/>
          </a:p>
        </p:txBody>
      </p:sp>
      <p:sp>
        <p:nvSpPr>
          <p:cNvPr id="83055" name="Line 111"/>
          <p:cNvSpPr>
            <a:spLocks noChangeShapeType="1"/>
          </p:cNvSpPr>
          <p:nvPr/>
        </p:nvSpPr>
        <p:spPr bwMode="auto">
          <a:xfrm>
            <a:off x="6705600" y="4953000"/>
            <a:ext cx="1600200" cy="0"/>
          </a:xfrm>
          <a:prstGeom prst="line">
            <a:avLst/>
          </a:prstGeom>
          <a:noFill/>
          <a:ln w="9525">
            <a:solidFill>
              <a:schemeClr val="tx1"/>
            </a:solidFill>
            <a:prstDash val="lgDash"/>
            <a:round/>
            <a:headEnd/>
            <a:tailEnd/>
          </a:ln>
          <a:effectLst/>
        </p:spPr>
        <p:txBody>
          <a:bodyPr/>
          <a:lstStyle/>
          <a:p>
            <a:pPr>
              <a:defRPr/>
            </a:pPr>
            <a:endParaRPr lang="en-US"/>
          </a:p>
        </p:txBody>
      </p:sp>
      <p:sp>
        <p:nvSpPr>
          <p:cNvPr id="83056" name="Text Box 112"/>
          <p:cNvSpPr txBox="1">
            <a:spLocks noChangeArrowheads="1"/>
          </p:cNvSpPr>
          <p:nvPr/>
        </p:nvSpPr>
        <p:spPr bwMode="auto">
          <a:xfrm>
            <a:off x="6523193" y="4371975"/>
            <a:ext cx="1950727" cy="646331"/>
          </a:xfrm>
          <a:prstGeom prst="rect">
            <a:avLst/>
          </a:prstGeom>
          <a:noFill/>
          <a:ln w="9525">
            <a:noFill/>
            <a:miter lim="800000"/>
            <a:headEnd/>
            <a:tailEnd/>
          </a:ln>
          <a:effectLst/>
        </p:spPr>
        <p:txBody>
          <a:bodyPr wrap="none">
            <a:spAutoFit/>
          </a:bodyPr>
          <a:lstStyle/>
          <a:p>
            <a:pPr algn="ctr">
              <a:defRPr/>
            </a:pPr>
            <a:r>
              <a:rPr lang="en-US" dirty="0" err="1">
                <a:solidFill>
                  <a:srgbClr val="002060"/>
                </a:solidFill>
                <a:latin typeface="Tahoma" pitchFamily="34" charset="0"/>
              </a:rPr>
              <a:t>Cation</a:t>
            </a:r>
            <a:r>
              <a:rPr lang="en-US" dirty="0">
                <a:solidFill>
                  <a:srgbClr val="002060"/>
                </a:solidFill>
                <a:latin typeface="Tahoma" pitchFamily="34" charset="0"/>
              </a:rPr>
              <a:t> exchanger</a:t>
            </a:r>
          </a:p>
          <a:p>
            <a:pPr algn="ctr">
              <a:defRPr/>
            </a:pPr>
            <a:r>
              <a:rPr lang="en-US" dirty="0">
                <a:solidFill>
                  <a:srgbClr val="002060"/>
                </a:solidFill>
                <a:latin typeface="Tahoma" pitchFamily="34" charset="0"/>
              </a:rPr>
              <a:t>(higher density)</a:t>
            </a:r>
          </a:p>
        </p:txBody>
      </p:sp>
      <p:sp>
        <p:nvSpPr>
          <p:cNvPr id="83057" name="Line 113"/>
          <p:cNvSpPr>
            <a:spLocks noChangeShapeType="1"/>
          </p:cNvSpPr>
          <p:nvPr/>
        </p:nvSpPr>
        <p:spPr bwMode="auto">
          <a:xfrm>
            <a:off x="7772400" y="4114800"/>
            <a:ext cx="762000" cy="0"/>
          </a:xfrm>
          <a:prstGeom prst="line">
            <a:avLst/>
          </a:prstGeom>
          <a:noFill/>
          <a:ln w="9525">
            <a:solidFill>
              <a:schemeClr val="tx1"/>
            </a:solidFill>
            <a:round/>
            <a:headEnd/>
            <a:tailEnd/>
          </a:ln>
          <a:effectLst/>
        </p:spPr>
        <p:txBody>
          <a:bodyPr/>
          <a:lstStyle/>
          <a:p>
            <a:pPr>
              <a:defRPr/>
            </a:pPr>
            <a:endParaRPr lang="en-US"/>
          </a:p>
        </p:txBody>
      </p:sp>
      <p:sp>
        <p:nvSpPr>
          <p:cNvPr id="83058" name="Line 114"/>
          <p:cNvSpPr>
            <a:spLocks noChangeShapeType="1"/>
          </p:cNvSpPr>
          <p:nvPr/>
        </p:nvSpPr>
        <p:spPr bwMode="auto">
          <a:xfrm>
            <a:off x="7620000" y="3962400"/>
            <a:ext cx="914400" cy="0"/>
          </a:xfrm>
          <a:prstGeom prst="line">
            <a:avLst/>
          </a:prstGeom>
          <a:noFill/>
          <a:ln w="9525">
            <a:solidFill>
              <a:schemeClr val="tx1"/>
            </a:solidFill>
            <a:round/>
            <a:headEnd/>
            <a:tailEnd/>
          </a:ln>
          <a:effectLst/>
        </p:spPr>
        <p:txBody>
          <a:bodyPr/>
          <a:lstStyle/>
          <a:p>
            <a:pPr>
              <a:defRPr/>
            </a:pPr>
            <a:endParaRPr lang="en-US"/>
          </a:p>
        </p:txBody>
      </p:sp>
      <p:sp>
        <p:nvSpPr>
          <p:cNvPr id="83059" name="Line 115"/>
          <p:cNvSpPr>
            <a:spLocks noChangeShapeType="1"/>
          </p:cNvSpPr>
          <p:nvPr/>
        </p:nvSpPr>
        <p:spPr bwMode="auto">
          <a:xfrm flipH="1">
            <a:off x="7772400" y="4114800"/>
            <a:ext cx="0" cy="152400"/>
          </a:xfrm>
          <a:prstGeom prst="line">
            <a:avLst/>
          </a:prstGeom>
          <a:noFill/>
          <a:ln w="9525">
            <a:solidFill>
              <a:schemeClr val="tx1"/>
            </a:solidFill>
            <a:round/>
            <a:headEnd/>
            <a:tailEnd/>
          </a:ln>
          <a:effectLst/>
        </p:spPr>
        <p:txBody>
          <a:bodyPr/>
          <a:lstStyle/>
          <a:p>
            <a:pPr>
              <a:defRPr/>
            </a:pPr>
            <a:endParaRPr lang="en-US"/>
          </a:p>
        </p:txBody>
      </p:sp>
      <p:sp>
        <p:nvSpPr>
          <p:cNvPr id="83060" name="Line 116"/>
          <p:cNvSpPr>
            <a:spLocks noChangeShapeType="1"/>
          </p:cNvSpPr>
          <p:nvPr/>
        </p:nvSpPr>
        <p:spPr bwMode="auto">
          <a:xfrm>
            <a:off x="7620000" y="3975100"/>
            <a:ext cx="0" cy="292100"/>
          </a:xfrm>
          <a:prstGeom prst="line">
            <a:avLst/>
          </a:prstGeom>
          <a:noFill/>
          <a:ln w="9525">
            <a:solidFill>
              <a:schemeClr val="tx1"/>
            </a:solidFill>
            <a:round/>
            <a:headEnd/>
            <a:tailEnd/>
          </a:ln>
          <a:effectLst/>
        </p:spPr>
        <p:txBody>
          <a:bodyPr/>
          <a:lstStyle/>
          <a:p>
            <a:pPr>
              <a:defRPr/>
            </a:pPr>
            <a:endParaRPr lang="en-US"/>
          </a:p>
        </p:txBody>
      </p:sp>
      <p:sp>
        <p:nvSpPr>
          <p:cNvPr id="83061" name="Line 117"/>
          <p:cNvSpPr>
            <a:spLocks noChangeShapeType="1"/>
          </p:cNvSpPr>
          <p:nvPr/>
        </p:nvSpPr>
        <p:spPr bwMode="auto">
          <a:xfrm flipH="1">
            <a:off x="7404100" y="4267200"/>
            <a:ext cx="228600" cy="152400"/>
          </a:xfrm>
          <a:prstGeom prst="line">
            <a:avLst/>
          </a:prstGeom>
          <a:noFill/>
          <a:ln w="9525">
            <a:solidFill>
              <a:schemeClr val="tx1"/>
            </a:solidFill>
            <a:round/>
            <a:headEnd/>
            <a:tailEnd/>
          </a:ln>
          <a:effectLst/>
        </p:spPr>
        <p:txBody>
          <a:bodyPr/>
          <a:lstStyle/>
          <a:p>
            <a:pPr>
              <a:defRPr/>
            </a:pPr>
            <a:endParaRPr lang="en-US"/>
          </a:p>
        </p:txBody>
      </p:sp>
      <p:sp>
        <p:nvSpPr>
          <p:cNvPr id="83062" name="Line 118"/>
          <p:cNvSpPr>
            <a:spLocks noChangeShapeType="1"/>
          </p:cNvSpPr>
          <p:nvPr/>
        </p:nvSpPr>
        <p:spPr bwMode="auto">
          <a:xfrm>
            <a:off x="7772400" y="4267200"/>
            <a:ext cx="228600" cy="152400"/>
          </a:xfrm>
          <a:prstGeom prst="line">
            <a:avLst/>
          </a:prstGeom>
          <a:noFill/>
          <a:ln w="9525">
            <a:solidFill>
              <a:schemeClr val="tx1"/>
            </a:solidFill>
            <a:round/>
            <a:headEnd/>
            <a:tailEnd/>
          </a:ln>
          <a:effectLst/>
        </p:spPr>
        <p:txBody>
          <a:bodyPr/>
          <a:lstStyle/>
          <a:p>
            <a:pPr>
              <a:defRPr/>
            </a:pPr>
            <a:endParaRPr lang="en-US"/>
          </a:p>
        </p:txBody>
      </p:sp>
      <p:sp>
        <p:nvSpPr>
          <p:cNvPr id="83063" name="Line 119"/>
          <p:cNvSpPr>
            <a:spLocks noChangeShapeType="1"/>
          </p:cNvSpPr>
          <p:nvPr/>
        </p:nvSpPr>
        <p:spPr bwMode="auto">
          <a:xfrm flipH="1" flipV="1">
            <a:off x="6477000" y="2286000"/>
            <a:ext cx="609600" cy="1295400"/>
          </a:xfrm>
          <a:prstGeom prst="line">
            <a:avLst/>
          </a:prstGeom>
          <a:noFill/>
          <a:ln w="28575">
            <a:solidFill>
              <a:srgbClr val="FF3300"/>
            </a:solidFill>
            <a:round/>
            <a:headEnd/>
            <a:tailEnd type="triangle" w="med" len="med"/>
          </a:ln>
          <a:effectLst/>
        </p:spPr>
        <p:txBody>
          <a:bodyPr/>
          <a:lstStyle/>
          <a:p>
            <a:pPr>
              <a:defRPr/>
            </a:pPr>
            <a:endParaRPr lang="en-US"/>
          </a:p>
        </p:txBody>
      </p:sp>
      <p:sp>
        <p:nvSpPr>
          <p:cNvPr id="83064" name="Text Box 120"/>
          <p:cNvSpPr txBox="1">
            <a:spLocks noChangeArrowheads="1"/>
          </p:cNvSpPr>
          <p:nvPr/>
        </p:nvSpPr>
        <p:spPr bwMode="auto">
          <a:xfrm>
            <a:off x="5554366" y="1700213"/>
            <a:ext cx="1880195" cy="646331"/>
          </a:xfrm>
          <a:prstGeom prst="rect">
            <a:avLst/>
          </a:prstGeom>
          <a:noFill/>
          <a:ln w="9525">
            <a:noFill/>
            <a:miter lim="800000"/>
            <a:headEnd/>
            <a:tailEnd/>
          </a:ln>
          <a:effectLst/>
        </p:spPr>
        <p:txBody>
          <a:bodyPr wrap="none">
            <a:spAutoFit/>
          </a:bodyPr>
          <a:lstStyle/>
          <a:p>
            <a:pPr algn="ctr">
              <a:defRPr/>
            </a:pPr>
            <a:r>
              <a:rPr lang="en-US" dirty="0">
                <a:solidFill>
                  <a:srgbClr val="002060"/>
                </a:solidFill>
                <a:latin typeface="Tahoma" pitchFamily="34" charset="0"/>
              </a:rPr>
              <a:t>Anion exchanger</a:t>
            </a:r>
          </a:p>
          <a:p>
            <a:pPr algn="ctr">
              <a:defRPr/>
            </a:pPr>
            <a:r>
              <a:rPr lang="en-US" dirty="0">
                <a:solidFill>
                  <a:srgbClr val="002060"/>
                </a:solidFill>
                <a:latin typeface="Tahoma" pitchFamily="34" charset="0"/>
              </a:rPr>
              <a:t>(low density)</a:t>
            </a:r>
          </a:p>
        </p:txBody>
      </p:sp>
      <p:sp>
        <p:nvSpPr>
          <p:cNvPr id="83065" name="Line 121"/>
          <p:cNvSpPr>
            <a:spLocks noChangeShapeType="1"/>
          </p:cNvSpPr>
          <p:nvPr/>
        </p:nvSpPr>
        <p:spPr bwMode="auto">
          <a:xfrm flipH="1" flipV="1">
            <a:off x="8407400" y="2324100"/>
            <a:ext cx="228600" cy="228600"/>
          </a:xfrm>
          <a:prstGeom prst="line">
            <a:avLst/>
          </a:prstGeom>
          <a:noFill/>
          <a:ln w="28575">
            <a:solidFill>
              <a:srgbClr val="FF3300"/>
            </a:solidFill>
            <a:round/>
            <a:headEnd/>
            <a:tailEnd type="triangle" w="med" len="med"/>
          </a:ln>
          <a:effectLst/>
        </p:spPr>
        <p:txBody>
          <a:bodyPr/>
          <a:lstStyle/>
          <a:p>
            <a:pPr>
              <a:defRPr/>
            </a:pPr>
            <a:endParaRPr lang="en-US"/>
          </a:p>
        </p:txBody>
      </p:sp>
      <p:sp>
        <p:nvSpPr>
          <p:cNvPr id="83066" name="Text Box 122"/>
          <p:cNvSpPr txBox="1">
            <a:spLocks noChangeArrowheads="1"/>
          </p:cNvSpPr>
          <p:nvPr/>
        </p:nvSpPr>
        <p:spPr bwMode="auto">
          <a:xfrm>
            <a:off x="8229600" y="2514600"/>
            <a:ext cx="779381" cy="369332"/>
          </a:xfrm>
          <a:prstGeom prst="rect">
            <a:avLst/>
          </a:prstGeom>
          <a:noFill/>
          <a:ln w="9525">
            <a:noFill/>
            <a:miter lim="800000"/>
            <a:headEnd/>
            <a:tailEnd/>
          </a:ln>
          <a:effectLst/>
        </p:spPr>
        <p:txBody>
          <a:bodyPr wrap="none">
            <a:spAutoFit/>
          </a:bodyPr>
          <a:lstStyle/>
          <a:p>
            <a:pPr>
              <a:defRPr/>
            </a:pPr>
            <a:r>
              <a:rPr lang="en-US" dirty="0" err="1">
                <a:solidFill>
                  <a:srgbClr val="002060"/>
                </a:solidFill>
                <a:latin typeface="Tahoma" pitchFamily="34" charset="0"/>
              </a:rPr>
              <a:t>NaOH</a:t>
            </a:r>
            <a:endParaRPr lang="en-US" dirty="0">
              <a:solidFill>
                <a:srgbClr val="002060"/>
              </a:solidFill>
              <a:latin typeface="Tahoma" pitchFamily="34" charset="0"/>
            </a:endParaRPr>
          </a:p>
        </p:txBody>
      </p:sp>
      <p:sp>
        <p:nvSpPr>
          <p:cNvPr id="83067" name="Line 123"/>
          <p:cNvSpPr>
            <a:spLocks noChangeShapeType="1"/>
          </p:cNvSpPr>
          <p:nvPr/>
        </p:nvSpPr>
        <p:spPr bwMode="auto">
          <a:xfrm flipH="1" flipV="1">
            <a:off x="8534400" y="4013200"/>
            <a:ext cx="228600" cy="228600"/>
          </a:xfrm>
          <a:prstGeom prst="line">
            <a:avLst/>
          </a:prstGeom>
          <a:noFill/>
          <a:ln w="28575">
            <a:solidFill>
              <a:srgbClr val="FF3300"/>
            </a:solidFill>
            <a:round/>
            <a:headEnd/>
            <a:tailEnd type="triangle" w="med" len="med"/>
          </a:ln>
          <a:effectLst/>
        </p:spPr>
        <p:txBody>
          <a:bodyPr/>
          <a:lstStyle/>
          <a:p>
            <a:pPr>
              <a:defRPr/>
            </a:pPr>
            <a:endParaRPr lang="en-US"/>
          </a:p>
        </p:txBody>
      </p:sp>
      <p:sp>
        <p:nvSpPr>
          <p:cNvPr id="83068" name="Text Box 124"/>
          <p:cNvSpPr txBox="1">
            <a:spLocks noChangeArrowheads="1"/>
          </p:cNvSpPr>
          <p:nvPr/>
        </p:nvSpPr>
        <p:spPr bwMode="auto">
          <a:xfrm>
            <a:off x="8305800" y="4191000"/>
            <a:ext cx="798617" cy="369332"/>
          </a:xfrm>
          <a:prstGeom prst="rect">
            <a:avLst/>
          </a:prstGeom>
          <a:noFill/>
          <a:ln w="9525">
            <a:noFill/>
            <a:miter lim="800000"/>
            <a:headEnd/>
            <a:tailEnd/>
          </a:ln>
          <a:effectLst/>
        </p:spPr>
        <p:txBody>
          <a:bodyPr wrap="none">
            <a:spAutoFit/>
          </a:bodyPr>
          <a:lstStyle/>
          <a:p>
            <a:pPr>
              <a:defRPr/>
            </a:pPr>
            <a:r>
              <a:rPr lang="en-US" dirty="0">
                <a:solidFill>
                  <a:srgbClr val="002060"/>
                </a:solidFill>
                <a:latin typeface="Tahoma" pitchFamily="34" charset="0"/>
              </a:rPr>
              <a:t>H</a:t>
            </a:r>
            <a:r>
              <a:rPr lang="en-US" baseline="-25000" dirty="0">
                <a:solidFill>
                  <a:srgbClr val="002060"/>
                </a:solidFill>
                <a:latin typeface="Tahoma" pitchFamily="34" charset="0"/>
              </a:rPr>
              <a:t>2</a:t>
            </a:r>
            <a:r>
              <a:rPr lang="en-US" dirty="0">
                <a:solidFill>
                  <a:srgbClr val="002060"/>
                </a:solidFill>
                <a:latin typeface="Tahoma" pitchFamily="34" charset="0"/>
              </a:rPr>
              <a:t>SO</a:t>
            </a:r>
            <a:r>
              <a:rPr lang="en-US" baseline="-25000" dirty="0">
                <a:solidFill>
                  <a:srgbClr val="002060"/>
                </a:solidFill>
                <a:latin typeface="Tahoma" pitchFamily="34" charset="0"/>
              </a:rPr>
              <a:t>4</a:t>
            </a:r>
          </a:p>
        </p:txBody>
      </p:sp>
      <p:sp>
        <p:nvSpPr>
          <p:cNvPr id="83069" name="Line 125"/>
          <p:cNvSpPr>
            <a:spLocks noChangeShapeType="1"/>
          </p:cNvSpPr>
          <p:nvPr/>
        </p:nvSpPr>
        <p:spPr bwMode="auto">
          <a:xfrm>
            <a:off x="8382000" y="5715000"/>
            <a:ext cx="152400" cy="304800"/>
          </a:xfrm>
          <a:prstGeom prst="line">
            <a:avLst/>
          </a:prstGeom>
          <a:noFill/>
          <a:ln w="28575">
            <a:solidFill>
              <a:srgbClr val="FF3300"/>
            </a:solidFill>
            <a:round/>
            <a:headEnd/>
            <a:tailEnd type="triangle" w="med" len="med"/>
          </a:ln>
          <a:effectLst/>
        </p:spPr>
        <p:txBody>
          <a:bodyPr/>
          <a:lstStyle/>
          <a:p>
            <a:pPr>
              <a:defRPr/>
            </a:pPr>
            <a:endParaRPr lang="en-US"/>
          </a:p>
        </p:txBody>
      </p:sp>
      <p:sp>
        <p:nvSpPr>
          <p:cNvPr id="83070" name="Text Box 126"/>
          <p:cNvSpPr txBox="1">
            <a:spLocks noChangeArrowheads="1"/>
          </p:cNvSpPr>
          <p:nvPr/>
        </p:nvSpPr>
        <p:spPr bwMode="auto">
          <a:xfrm>
            <a:off x="7577971" y="5967413"/>
            <a:ext cx="1495346" cy="646331"/>
          </a:xfrm>
          <a:prstGeom prst="rect">
            <a:avLst/>
          </a:prstGeom>
          <a:noFill/>
          <a:ln w="9525">
            <a:noFill/>
            <a:miter lim="800000"/>
            <a:headEnd/>
            <a:tailEnd/>
          </a:ln>
          <a:effectLst/>
        </p:spPr>
        <p:txBody>
          <a:bodyPr wrap="none">
            <a:spAutoFit/>
          </a:bodyPr>
          <a:lstStyle/>
          <a:p>
            <a:pPr algn="ctr">
              <a:defRPr/>
            </a:pPr>
            <a:r>
              <a:rPr lang="en-US" dirty="0">
                <a:solidFill>
                  <a:srgbClr val="002060"/>
                </a:solidFill>
                <a:latin typeface="Tahoma" pitchFamily="34" charset="0"/>
              </a:rPr>
              <a:t>Washings to </a:t>
            </a:r>
          </a:p>
          <a:p>
            <a:pPr algn="ctr">
              <a:defRPr/>
            </a:pPr>
            <a:r>
              <a:rPr lang="en-US" dirty="0">
                <a:solidFill>
                  <a:srgbClr val="002060"/>
                </a:solidFill>
                <a:latin typeface="Tahoma" pitchFamily="34" charset="0"/>
              </a:rPr>
              <a:t>sink</a:t>
            </a:r>
          </a:p>
        </p:txBody>
      </p:sp>
      <p:sp>
        <p:nvSpPr>
          <p:cNvPr id="83071" name="Line 127"/>
          <p:cNvSpPr>
            <a:spLocks noChangeShapeType="1"/>
          </p:cNvSpPr>
          <p:nvPr/>
        </p:nvSpPr>
        <p:spPr bwMode="auto">
          <a:xfrm flipH="1">
            <a:off x="5410200" y="5715000"/>
            <a:ext cx="2286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83072" name="Text Box 128"/>
          <p:cNvSpPr txBox="1">
            <a:spLocks noChangeArrowheads="1"/>
          </p:cNvSpPr>
          <p:nvPr/>
        </p:nvSpPr>
        <p:spPr bwMode="auto">
          <a:xfrm>
            <a:off x="5666467" y="5541963"/>
            <a:ext cx="838243" cy="646331"/>
          </a:xfrm>
          <a:prstGeom prst="rect">
            <a:avLst/>
          </a:prstGeom>
          <a:noFill/>
          <a:ln w="9525">
            <a:noFill/>
            <a:miter lim="800000"/>
            <a:headEnd/>
            <a:tailEnd/>
          </a:ln>
          <a:effectLst/>
        </p:spPr>
        <p:txBody>
          <a:bodyPr wrap="none">
            <a:spAutoFit/>
          </a:bodyPr>
          <a:lstStyle/>
          <a:p>
            <a:pPr>
              <a:defRPr/>
            </a:pPr>
            <a:r>
              <a:rPr lang="en-US" dirty="0">
                <a:solidFill>
                  <a:srgbClr val="002060"/>
                </a:solidFill>
                <a:latin typeface="Tahoma" pitchFamily="34" charset="0"/>
              </a:rPr>
              <a:t>Comp.</a:t>
            </a:r>
          </a:p>
          <a:p>
            <a:pPr>
              <a:defRPr/>
            </a:pPr>
            <a:r>
              <a:rPr lang="en-US" dirty="0">
                <a:solidFill>
                  <a:srgbClr val="002060"/>
                </a:solidFill>
                <a:latin typeface="Tahoma" pitchFamily="34" charset="0"/>
              </a:rPr>
              <a:t>air</a:t>
            </a:r>
          </a:p>
        </p:txBody>
      </p:sp>
      <p:sp>
        <p:nvSpPr>
          <p:cNvPr id="83073" name="Line 129"/>
          <p:cNvSpPr>
            <a:spLocks noChangeShapeType="1"/>
          </p:cNvSpPr>
          <p:nvPr/>
        </p:nvSpPr>
        <p:spPr bwMode="auto">
          <a:xfrm>
            <a:off x="3276600" y="5715000"/>
            <a:ext cx="304800" cy="0"/>
          </a:xfrm>
          <a:prstGeom prst="line">
            <a:avLst/>
          </a:prstGeom>
          <a:noFill/>
          <a:ln w="9525">
            <a:solidFill>
              <a:schemeClr val="tx1"/>
            </a:solidFill>
            <a:round/>
            <a:headEnd/>
            <a:tailEnd type="triangle" w="med" len="med"/>
          </a:ln>
          <a:effectLst/>
        </p:spPr>
        <p:txBody>
          <a:bodyPr/>
          <a:lstStyle/>
          <a:p>
            <a:pPr>
              <a:defRPr/>
            </a:pPr>
            <a:endParaRPr lang="en-US"/>
          </a:p>
        </p:txBody>
      </p:sp>
      <p:sp>
        <p:nvSpPr>
          <p:cNvPr id="83074" name="Text Box 130"/>
          <p:cNvSpPr txBox="1">
            <a:spLocks noChangeArrowheads="1"/>
          </p:cNvSpPr>
          <p:nvPr/>
        </p:nvSpPr>
        <p:spPr bwMode="auto">
          <a:xfrm>
            <a:off x="2667000" y="5257800"/>
            <a:ext cx="1259384" cy="646331"/>
          </a:xfrm>
          <a:prstGeom prst="rect">
            <a:avLst/>
          </a:prstGeom>
          <a:noFill/>
          <a:ln w="9525">
            <a:noFill/>
            <a:miter lim="800000"/>
            <a:headEnd/>
            <a:tailEnd/>
          </a:ln>
          <a:effectLst/>
        </p:spPr>
        <p:txBody>
          <a:bodyPr wrap="none">
            <a:spAutoFit/>
          </a:bodyPr>
          <a:lstStyle/>
          <a:p>
            <a:pPr>
              <a:defRPr/>
            </a:pPr>
            <a:r>
              <a:rPr lang="en-US" dirty="0">
                <a:solidFill>
                  <a:srgbClr val="002060"/>
                </a:solidFill>
                <a:latin typeface="Tahoma" pitchFamily="34" charset="0"/>
              </a:rPr>
              <a:t>Backwash </a:t>
            </a:r>
          </a:p>
          <a:p>
            <a:pPr>
              <a:defRPr/>
            </a:pPr>
            <a:r>
              <a:rPr lang="en-US" dirty="0">
                <a:solidFill>
                  <a:srgbClr val="002060"/>
                </a:solidFill>
                <a:latin typeface="Tahoma" pitchFamily="34" charset="0"/>
              </a:rPr>
              <a:t>water</a:t>
            </a:r>
          </a:p>
        </p:txBody>
      </p:sp>
      <p:sp>
        <p:nvSpPr>
          <p:cNvPr id="83075" name="Line 131"/>
          <p:cNvSpPr>
            <a:spLocks noChangeShapeType="1"/>
          </p:cNvSpPr>
          <p:nvPr/>
        </p:nvSpPr>
        <p:spPr bwMode="auto">
          <a:xfrm>
            <a:off x="304800" y="5715000"/>
            <a:ext cx="228600" cy="0"/>
          </a:xfrm>
          <a:prstGeom prst="line">
            <a:avLst/>
          </a:prstGeom>
          <a:noFill/>
          <a:ln w="38100">
            <a:solidFill>
              <a:srgbClr val="00FF00"/>
            </a:solidFill>
            <a:round/>
            <a:headEnd/>
            <a:tailEnd type="triangle" w="med" len="med"/>
          </a:ln>
          <a:effectLst/>
        </p:spPr>
        <p:txBody>
          <a:bodyPr/>
          <a:lstStyle/>
          <a:p>
            <a:pPr>
              <a:defRPr/>
            </a:pPr>
            <a:endParaRPr lang="en-US"/>
          </a:p>
        </p:txBody>
      </p:sp>
      <p:sp>
        <p:nvSpPr>
          <p:cNvPr id="83077" name="Line 133"/>
          <p:cNvSpPr>
            <a:spLocks noChangeShapeType="1"/>
          </p:cNvSpPr>
          <p:nvPr/>
        </p:nvSpPr>
        <p:spPr bwMode="auto">
          <a:xfrm>
            <a:off x="2514600" y="4114800"/>
            <a:ext cx="762000" cy="0"/>
          </a:xfrm>
          <a:prstGeom prst="line">
            <a:avLst/>
          </a:prstGeom>
          <a:noFill/>
          <a:ln w="38100">
            <a:solidFill>
              <a:srgbClr val="FF3300"/>
            </a:solidFill>
            <a:round/>
            <a:headEnd/>
            <a:tailEnd type="triangle" w="med" len="med"/>
          </a:ln>
          <a:effectLst/>
        </p:spPr>
        <p:txBody>
          <a:bodyPr/>
          <a:lstStyle/>
          <a:p>
            <a:pPr>
              <a:defRPr/>
            </a:pPr>
            <a:endParaRPr lang="en-US"/>
          </a:p>
        </p:txBody>
      </p:sp>
      <p:sp>
        <p:nvSpPr>
          <p:cNvPr id="83078" name="Line 134"/>
          <p:cNvSpPr>
            <a:spLocks noChangeShapeType="1"/>
          </p:cNvSpPr>
          <p:nvPr/>
        </p:nvSpPr>
        <p:spPr bwMode="auto">
          <a:xfrm>
            <a:off x="5638800" y="4114800"/>
            <a:ext cx="762000" cy="0"/>
          </a:xfrm>
          <a:prstGeom prst="line">
            <a:avLst/>
          </a:prstGeom>
          <a:noFill/>
          <a:ln w="38100">
            <a:solidFill>
              <a:srgbClr val="FF3300"/>
            </a:solidFill>
            <a:round/>
            <a:headEnd/>
            <a:tailEnd type="triangle" w="med" len="med"/>
          </a:ln>
          <a:effectLst/>
        </p:spPr>
        <p:txBody>
          <a:bodyPr/>
          <a:lstStyle/>
          <a:p>
            <a:pPr>
              <a:defRPr/>
            </a:pPr>
            <a:endParaRPr lang="en-US"/>
          </a:p>
        </p:txBody>
      </p:sp>
      <p:sp>
        <p:nvSpPr>
          <p:cNvPr id="83079" name="Text Box 135"/>
          <p:cNvSpPr txBox="1">
            <a:spLocks noChangeArrowheads="1"/>
          </p:cNvSpPr>
          <p:nvPr/>
        </p:nvSpPr>
        <p:spPr bwMode="auto">
          <a:xfrm>
            <a:off x="914400" y="990600"/>
            <a:ext cx="7335854" cy="738664"/>
          </a:xfrm>
          <a:prstGeom prst="rect">
            <a:avLst/>
          </a:prstGeom>
          <a:noFill/>
          <a:ln w="9525">
            <a:noFill/>
            <a:miter lim="800000"/>
            <a:headEnd/>
            <a:tailEnd/>
          </a:ln>
          <a:effectLst/>
        </p:spPr>
        <p:txBody>
          <a:bodyPr wrap="none">
            <a:spAutoFit/>
          </a:bodyPr>
          <a:lstStyle/>
          <a:p>
            <a:pPr>
              <a:buClr>
                <a:srgbClr val="FF3300"/>
              </a:buClr>
              <a:buFontTx/>
              <a:buChar char="o"/>
              <a:defRPr/>
            </a:pPr>
            <a:r>
              <a:rPr lang="en-US" dirty="0">
                <a:solidFill>
                  <a:srgbClr val="FFFF00"/>
                </a:solidFill>
                <a:effectLst>
                  <a:outerShdw blurRad="38100" dist="38100" dir="2700000" algn="tl">
                    <a:srgbClr val="000000"/>
                  </a:outerShdw>
                </a:effectLst>
                <a:latin typeface="Tahoma" pitchFamily="34" charset="0"/>
              </a:rPr>
              <a:t> </a:t>
            </a:r>
            <a:r>
              <a:rPr lang="en-US" dirty="0" smtClean="0">
                <a:solidFill>
                  <a:srgbClr val="002060"/>
                </a:solidFill>
              </a:rPr>
              <a:t>Contains </a:t>
            </a:r>
            <a:r>
              <a:rPr lang="en-US" dirty="0">
                <a:solidFill>
                  <a:srgbClr val="002060"/>
                </a:solidFill>
              </a:rPr>
              <a:t>intimate mixture of </a:t>
            </a:r>
            <a:r>
              <a:rPr lang="en-US" dirty="0" err="1">
                <a:solidFill>
                  <a:srgbClr val="002060"/>
                </a:solidFill>
              </a:rPr>
              <a:t>cation</a:t>
            </a:r>
            <a:r>
              <a:rPr lang="en-US" dirty="0">
                <a:solidFill>
                  <a:srgbClr val="002060"/>
                </a:solidFill>
              </a:rPr>
              <a:t> and anion exchangers</a:t>
            </a:r>
          </a:p>
          <a:p>
            <a:pPr>
              <a:buClr>
                <a:srgbClr val="FF3300"/>
              </a:buClr>
              <a:buFontTx/>
              <a:buChar char="o"/>
              <a:defRPr/>
            </a:pPr>
            <a:endParaRPr lang="en-US" sz="600" dirty="0">
              <a:solidFill>
                <a:srgbClr val="002060"/>
              </a:solidFill>
            </a:endParaRPr>
          </a:p>
          <a:p>
            <a:pPr>
              <a:buClr>
                <a:srgbClr val="FF3300"/>
              </a:buClr>
              <a:buFontTx/>
              <a:buChar char="o"/>
              <a:defRPr/>
            </a:pPr>
            <a:r>
              <a:rPr lang="en-US" dirty="0">
                <a:solidFill>
                  <a:srgbClr val="002060"/>
                </a:solidFill>
              </a:rPr>
              <a:t> Water is in contact for a no. of times with the two exchangers alternatively</a:t>
            </a:r>
          </a:p>
        </p:txBody>
      </p:sp>
      <p:sp>
        <p:nvSpPr>
          <p:cNvPr id="83080" name="Text Box 136"/>
          <p:cNvSpPr txBox="1">
            <a:spLocks noChangeArrowheads="1"/>
          </p:cNvSpPr>
          <p:nvPr/>
        </p:nvSpPr>
        <p:spPr bwMode="auto">
          <a:xfrm>
            <a:off x="152400" y="5972175"/>
            <a:ext cx="1263038" cy="646331"/>
          </a:xfrm>
          <a:prstGeom prst="rect">
            <a:avLst/>
          </a:prstGeom>
          <a:noFill/>
          <a:ln w="9525">
            <a:noFill/>
            <a:miter lim="800000"/>
            <a:headEnd/>
            <a:tailEnd/>
          </a:ln>
          <a:effectLst/>
        </p:spPr>
        <p:txBody>
          <a:bodyPr wrap="none">
            <a:spAutoFit/>
          </a:bodyPr>
          <a:lstStyle/>
          <a:p>
            <a:pPr>
              <a:defRPr/>
            </a:pPr>
            <a:r>
              <a:rPr lang="en-US" dirty="0">
                <a:solidFill>
                  <a:srgbClr val="002060"/>
                </a:solidFill>
                <a:latin typeface="Tahoma" pitchFamily="34" charset="0"/>
              </a:rPr>
              <a:t>Raw water</a:t>
            </a:r>
          </a:p>
          <a:p>
            <a:pPr>
              <a:defRPr/>
            </a:pPr>
            <a:r>
              <a:rPr lang="en-US" dirty="0">
                <a:solidFill>
                  <a:srgbClr val="002060"/>
                </a:solidFill>
                <a:latin typeface="Tahoma" pitchFamily="34" charset="0"/>
              </a:rPr>
              <a:t>inlet</a:t>
            </a:r>
          </a:p>
        </p:txBody>
      </p:sp>
      <p:sp>
        <p:nvSpPr>
          <p:cNvPr id="83081" name="Line 137"/>
          <p:cNvSpPr>
            <a:spLocks noChangeShapeType="1"/>
          </p:cNvSpPr>
          <p:nvPr/>
        </p:nvSpPr>
        <p:spPr bwMode="auto">
          <a:xfrm>
            <a:off x="304800" y="5700713"/>
            <a:ext cx="0" cy="304800"/>
          </a:xfrm>
          <a:prstGeom prst="line">
            <a:avLst/>
          </a:prstGeom>
          <a:noFill/>
          <a:ln w="38100">
            <a:solidFill>
              <a:srgbClr val="00FF00"/>
            </a:solidFill>
            <a:round/>
            <a:headEnd/>
            <a:tailEnd/>
          </a:ln>
          <a:effectLst/>
        </p:spPr>
        <p:txBody>
          <a:bodyPr/>
          <a:lstStyle/>
          <a:p>
            <a:pPr>
              <a:defRPr/>
            </a:pPr>
            <a:endParaRPr lang="en-US"/>
          </a:p>
        </p:txBody>
      </p:sp>
    </p:spTree>
    <p:extLst>
      <p:ext uri="{BB962C8B-B14F-4D97-AF65-F5344CB8AC3E}">
        <p14:creationId xmlns:p14="http://schemas.microsoft.com/office/powerpoint/2010/main" val="2504152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A3A19A5-15E6-4718-8355-475D360CA24C}" type="slidenum">
              <a:rPr lang="en-US"/>
              <a:pPr>
                <a:defRPr/>
              </a:pPr>
              <a:t>2</a:t>
            </a:fld>
            <a:endParaRPr lang="en-US"/>
          </a:p>
        </p:txBody>
      </p:sp>
      <p:sp>
        <p:nvSpPr>
          <p:cNvPr id="59394" name="Rectangle 2"/>
          <p:cNvSpPr>
            <a:spLocks noGrp="1" noChangeArrowheads="1"/>
          </p:cNvSpPr>
          <p:nvPr>
            <p:ph type="title"/>
          </p:nvPr>
        </p:nvSpPr>
        <p:spPr>
          <a:xfrm>
            <a:off x="457200" y="152400"/>
            <a:ext cx="8229600" cy="762000"/>
          </a:xfrm>
        </p:spPr>
        <p:txBody>
          <a:bodyPr>
            <a:normAutofit/>
          </a:bodyPr>
          <a:lstStyle/>
          <a:p>
            <a:pPr eaLnBrk="1" hangingPunct="1">
              <a:defRPr/>
            </a:pPr>
            <a:r>
              <a:rPr lang="en-US" sz="3200" b="1" dirty="0" smtClean="0">
                <a:latin typeface="+mn-lt"/>
              </a:rPr>
              <a:t>Water Softening methods</a:t>
            </a:r>
          </a:p>
        </p:txBody>
      </p:sp>
      <p:sp>
        <p:nvSpPr>
          <p:cNvPr id="59395" name="Rectangle 3"/>
          <p:cNvSpPr>
            <a:spLocks noGrp="1" noChangeArrowheads="1"/>
          </p:cNvSpPr>
          <p:nvPr>
            <p:ph type="body" idx="1"/>
          </p:nvPr>
        </p:nvSpPr>
        <p:spPr>
          <a:xfrm>
            <a:off x="838200" y="1219200"/>
            <a:ext cx="7543800" cy="4800600"/>
          </a:xfrm>
        </p:spPr>
        <p:txBody>
          <a:bodyPr>
            <a:normAutofit/>
          </a:bodyPr>
          <a:lstStyle/>
          <a:p>
            <a:pPr marL="609600" indent="-609600" eaLnBrk="1" hangingPunct="1">
              <a:buFont typeface="Wingdings" pitchFamily="2" charset="2"/>
              <a:buNone/>
              <a:defRPr/>
            </a:pPr>
            <a:r>
              <a:rPr lang="en-US" sz="2400" b="1" dirty="0" smtClean="0">
                <a:solidFill>
                  <a:srgbClr val="C00000"/>
                </a:solidFill>
              </a:rPr>
              <a:t>1. Lime soda </a:t>
            </a:r>
          </a:p>
          <a:p>
            <a:pPr marL="609600" indent="-609600" eaLnBrk="1" hangingPunct="1">
              <a:buFont typeface="Wingdings" pitchFamily="2" charset="2"/>
              <a:buNone/>
              <a:defRPr/>
            </a:pPr>
            <a:endParaRPr lang="en-US" sz="900" b="1" dirty="0" smtClean="0"/>
          </a:p>
          <a:p>
            <a:pPr marL="609600" indent="-609600" eaLnBrk="1" hangingPunct="1">
              <a:buFont typeface="Wingdings" pitchFamily="2" charset="2"/>
              <a:buNone/>
              <a:defRPr/>
            </a:pPr>
            <a:r>
              <a:rPr lang="en-US" sz="2400" dirty="0" smtClean="0"/>
              <a:t>     		 a) Batch process   </a:t>
            </a:r>
          </a:p>
          <a:p>
            <a:pPr marL="609600" indent="-609600" eaLnBrk="1" hangingPunct="1">
              <a:buFont typeface="Wingdings" pitchFamily="2" charset="2"/>
              <a:buNone/>
              <a:defRPr/>
            </a:pPr>
            <a:r>
              <a:rPr lang="en-US" sz="2400" dirty="0" smtClean="0"/>
              <a:t>    		 b) continuous process </a:t>
            </a:r>
          </a:p>
          <a:p>
            <a:pPr marL="609600" indent="-609600" eaLnBrk="1" hangingPunct="1">
              <a:buFont typeface="Wingdings" pitchFamily="2" charset="2"/>
              <a:buNone/>
              <a:defRPr/>
            </a:pPr>
            <a:endParaRPr lang="en-US" sz="800" dirty="0" smtClean="0"/>
          </a:p>
          <a:p>
            <a:pPr marL="609600" indent="-609600" eaLnBrk="1" hangingPunct="1">
              <a:buFont typeface="Wingdings" pitchFamily="2" charset="2"/>
              <a:buNone/>
              <a:defRPr/>
            </a:pPr>
            <a:r>
              <a:rPr lang="en-US" sz="2400" dirty="0" smtClean="0"/>
              <a:t>    	 		- Cold lime-soda</a:t>
            </a:r>
          </a:p>
          <a:p>
            <a:pPr marL="609600" indent="-609600" eaLnBrk="1" hangingPunct="1">
              <a:buFont typeface="Wingdings" pitchFamily="2" charset="2"/>
              <a:buNone/>
              <a:defRPr/>
            </a:pPr>
            <a:r>
              <a:rPr lang="en-US" sz="2400" dirty="0" smtClean="0"/>
              <a:t>     			- Hot lime-soda</a:t>
            </a:r>
          </a:p>
          <a:p>
            <a:pPr marL="609600" indent="-609600" eaLnBrk="1" hangingPunct="1">
              <a:buFont typeface="Wingdings" pitchFamily="2" charset="2"/>
              <a:buNone/>
              <a:defRPr/>
            </a:pPr>
            <a:endParaRPr lang="en-US" sz="900" dirty="0" smtClean="0"/>
          </a:p>
          <a:p>
            <a:pPr marL="609600" indent="-609600" eaLnBrk="1" hangingPunct="1">
              <a:buFont typeface="Wingdings" pitchFamily="2" charset="2"/>
              <a:buNone/>
              <a:defRPr/>
            </a:pPr>
            <a:r>
              <a:rPr lang="en-US" sz="2400" b="1" dirty="0" smtClean="0">
                <a:solidFill>
                  <a:srgbClr val="C00000"/>
                </a:solidFill>
              </a:rPr>
              <a:t>2. Zeolite (</a:t>
            </a:r>
            <a:r>
              <a:rPr lang="en-US" sz="2400" b="1" dirty="0" err="1" smtClean="0">
                <a:solidFill>
                  <a:srgbClr val="C00000"/>
                </a:solidFill>
              </a:rPr>
              <a:t>permutit</a:t>
            </a:r>
            <a:r>
              <a:rPr lang="en-US" sz="2400" b="1" dirty="0" smtClean="0">
                <a:solidFill>
                  <a:srgbClr val="C00000"/>
                </a:solidFill>
              </a:rPr>
              <a:t>)  process </a:t>
            </a:r>
          </a:p>
          <a:p>
            <a:pPr marL="609600" indent="-609600" eaLnBrk="1" hangingPunct="1">
              <a:buFont typeface="Wingdings" pitchFamily="2" charset="2"/>
              <a:buNone/>
              <a:defRPr/>
            </a:pPr>
            <a:endParaRPr lang="en-US" sz="2400" dirty="0" smtClean="0"/>
          </a:p>
          <a:p>
            <a:pPr marL="609600" indent="-609600" eaLnBrk="1" hangingPunct="1">
              <a:buFont typeface="Wingdings" pitchFamily="2" charset="2"/>
              <a:buNone/>
              <a:defRPr/>
            </a:pPr>
            <a:r>
              <a:rPr lang="en-US" sz="2400" b="1" dirty="0" smtClean="0">
                <a:solidFill>
                  <a:srgbClr val="C00000"/>
                </a:solidFill>
              </a:rPr>
              <a:t>3. Ion-exchange  and  Mixed bed ion-exchange process</a:t>
            </a:r>
          </a:p>
        </p:txBody>
      </p:sp>
    </p:spTree>
    <p:extLst>
      <p:ext uri="{BB962C8B-B14F-4D97-AF65-F5344CB8AC3E}">
        <p14:creationId xmlns:p14="http://schemas.microsoft.com/office/powerpoint/2010/main" val="288630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381B50A-DDE1-4BAC-9583-6F1F4A14EB80}" type="slidenum">
              <a:rPr lang="en-US"/>
              <a:pPr>
                <a:defRPr/>
              </a:pPr>
              <a:t>20</a:t>
            </a:fld>
            <a:endParaRPr lang="en-US"/>
          </a:p>
        </p:txBody>
      </p:sp>
      <p:sp>
        <p:nvSpPr>
          <p:cNvPr id="83970" name="Rectangle 2"/>
          <p:cNvSpPr>
            <a:spLocks noGrp="1" noChangeArrowheads="1"/>
          </p:cNvSpPr>
          <p:nvPr>
            <p:ph type="title"/>
          </p:nvPr>
        </p:nvSpPr>
        <p:spPr>
          <a:xfrm>
            <a:off x="457200" y="381000"/>
            <a:ext cx="8077200" cy="990600"/>
          </a:xfrm>
        </p:spPr>
        <p:txBody>
          <a:bodyPr>
            <a:noAutofit/>
          </a:bodyPr>
          <a:lstStyle/>
          <a:p>
            <a:pPr algn="l" eaLnBrk="1" hangingPunct="1">
              <a:defRPr/>
            </a:pPr>
            <a:r>
              <a:rPr lang="en-US" sz="2800" b="1" dirty="0" smtClean="0">
                <a:latin typeface="+mn-lt"/>
              </a:rPr>
              <a:t>Advantages &amp; Disadvantages of ion-exchange process</a:t>
            </a:r>
          </a:p>
        </p:txBody>
      </p:sp>
      <p:sp>
        <p:nvSpPr>
          <p:cNvPr id="83971" name="Rectangle 3"/>
          <p:cNvSpPr>
            <a:spLocks noGrp="1" noChangeArrowheads="1"/>
          </p:cNvSpPr>
          <p:nvPr>
            <p:ph type="body" idx="1"/>
          </p:nvPr>
        </p:nvSpPr>
        <p:spPr>
          <a:xfrm>
            <a:off x="381000" y="1371600"/>
            <a:ext cx="8458200" cy="4648200"/>
          </a:xfrm>
        </p:spPr>
        <p:txBody>
          <a:bodyPr>
            <a:normAutofit fontScale="92500" lnSpcReduction="20000"/>
          </a:bodyPr>
          <a:lstStyle/>
          <a:p>
            <a:pPr marL="609600" indent="-609600" eaLnBrk="1" hangingPunct="1">
              <a:buClr>
                <a:srgbClr val="FF3300"/>
              </a:buClr>
              <a:buFontTx/>
              <a:buChar char="o"/>
              <a:defRPr/>
            </a:pPr>
            <a:r>
              <a:rPr lang="en-US" sz="2400" b="1" dirty="0" smtClean="0">
                <a:solidFill>
                  <a:srgbClr val="C00000"/>
                </a:solidFill>
              </a:rPr>
              <a:t>Advantages:</a:t>
            </a:r>
          </a:p>
          <a:p>
            <a:pPr marL="609600" indent="-609600" eaLnBrk="1" hangingPunct="1">
              <a:lnSpc>
                <a:spcPct val="140000"/>
              </a:lnSpc>
              <a:buFont typeface="Wingdings" pitchFamily="2" charset="2"/>
              <a:buNone/>
              <a:defRPr/>
            </a:pPr>
            <a:r>
              <a:rPr lang="en-US" sz="2400" dirty="0">
                <a:solidFill>
                  <a:srgbClr val="FFFF00"/>
                </a:solidFill>
              </a:rPr>
              <a:t> </a:t>
            </a:r>
            <a:r>
              <a:rPr lang="en-US" sz="2400" dirty="0" smtClean="0">
                <a:solidFill>
                  <a:srgbClr val="FFFF00"/>
                </a:solidFill>
              </a:rPr>
              <a:t>         </a:t>
            </a:r>
            <a:r>
              <a:rPr lang="en-US" sz="2400" dirty="0" smtClean="0">
                <a:solidFill>
                  <a:srgbClr val="002060"/>
                </a:solidFill>
              </a:rPr>
              <a:t>- Can be used for highly acid and highly alkaline water</a:t>
            </a:r>
          </a:p>
          <a:p>
            <a:pPr marL="609600" indent="-609600" eaLnBrk="1" hangingPunct="1">
              <a:lnSpc>
                <a:spcPct val="140000"/>
              </a:lnSpc>
              <a:buFont typeface="Wingdings" pitchFamily="2" charset="2"/>
              <a:buNone/>
              <a:defRPr/>
            </a:pPr>
            <a:r>
              <a:rPr lang="en-US" sz="2400" dirty="0" smtClean="0">
                <a:solidFill>
                  <a:srgbClr val="002060"/>
                </a:solidFill>
              </a:rPr>
              <a:t>	- Residual hardness of water is as low as 2 ppm.</a:t>
            </a:r>
          </a:p>
          <a:p>
            <a:pPr marL="609600" indent="-609600" eaLnBrk="1" hangingPunct="1">
              <a:lnSpc>
                <a:spcPct val="140000"/>
              </a:lnSpc>
              <a:buFont typeface="Wingdings" pitchFamily="2" charset="2"/>
              <a:buNone/>
              <a:defRPr/>
            </a:pPr>
            <a:r>
              <a:rPr lang="en-US" sz="2400" dirty="0" smtClean="0">
                <a:solidFill>
                  <a:srgbClr val="002060"/>
                </a:solidFill>
              </a:rPr>
              <a:t>         - Very good for treating water for high pressure boilers</a:t>
            </a:r>
          </a:p>
          <a:p>
            <a:pPr marL="609600" indent="-609600" eaLnBrk="1" hangingPunct="1">
              <a:lnSpc>
                <a:spcPct val="140000"/>
              </a:lnSpc>
              <a:buFont typeface="Wingdings" pitchFamily="2" charset="2"/>
              <a:buNone/>
              <a:defRPr/>
            </a:pPr>
            <a:endParaRPr lang="en-US" sz="2100" dirty="0" smtClean="0">
              <a:solidFill>
                <a:srgbClr val="002060"/>
              </a:solidFill>
            </a:endParaRPr>
          </a:p>
          <a:p>
            <a:pPr marL="609600" indent="-609600" eaLnBrk="1" hangingPunct="1">
              <a:lnSpc>
                <a:spcPct val="140000"/>
              </a:lnSpc>
              <a:buClr>
                <a:srgbClr val="FF3300"/>
              </a:buClr>
              <a:buFontTx/>
              <a:buChar char="o"/>
              <a:defRPr/>
            </a:pPr>
            <a:r>
              <a:rPr lang="en-US" sz="2400" b="1" dirty="0" smtClean="0">
                <a:solidFill>
                  <a:srgbClr val="C00000"/>
                </a:solidFill>
              </a:rPr>
              <a:t>Disadvantages:</a:t>
            </a:r>
          </a:p>
          <a:p>
            <a:pPr marL="990600" lvl="1" indent="-533400" eaLnBrk="1" hangingPunct="1">
              <a:lnSpc>
                <a:spcPct val="140000"/>
              </a:lnSpc>
              <a:buClr>
                <a:srgbClr val="FF3300"/>
              </a:buClr>
              <a:buFontTx/>
              <a:buNone/>
              <a:defRPr/>
            </a:pPr>
            <a:r>
              <a:rPr lang="en-US" sz="2400" dirty="0" smtClean="0">
                <a:solidFill>
                  <a:srgbClr val="FFFF00"/>
                </a:solidFill>
              </a:rPr>
              <a:t>  </a:t>
            </a:r>
            <a:r>
              <a:rPr lang="en-US" sz="2400" dirty="0" smtClean="0">
                <a:solidFill>
                  <a:srgbClr val="002060"/>
                </a:solidFill>
              </a:rPr>
              <a:t>- Expensive equipment and chemicals</a:t>
            </a:r>
          </a:p>
          <a:p>
            <a:pPr marL="990600" lvl="1" indent="-533400" eaLnBrk="1" hangingPunct="1">
              <a:lnSpc>
                <a:spcPct val="140000"/>
              </a:lnSpc>
              <a:buClr>
                <a:srgbClr val="FF3300"/>
              </a:buClr>
              <a:buFontTx/>
              <a:buNone/>
              <a:defRPr/>
            </a:pPr>
            <a:r>
              <a:rPr lang="en-US" sz="2400" dirty="0" smtClean="0">
                <a:solidFill>
                  <a:srgbClr val="002060"/>
                </a:solidFill>
              </a:rPr>
              <a:t>  - Turbidity of water should be &lt; 10 ppm. Otherwise output will</a:t>
            </a:r>
          </a:p>
          <a:p>
            <a:pPr marL="990600" lvl="1" indent="-533400" eaLnBrk="1" hangingPunct="1">
              <a:lnSpc>
                <a:spcPct val="140000"/>
              </a:lnSpc>
              <a:buClr>
                <a:srgbClr val="FF3300"/>
              </a:buClr>
              <a:buFontTx/>
              <a:buNone/>
              <a:defRPr/>
            </a:pPr>
            <a:r>
              <a:rPr lang="en-US" sz="2400" dirty="0" smtClean="0">
                <a:solidFill>
                  <a:srgbClr val="002060"/>
                </a:solidFill>
              </a:rPr>
              <a:t>     reduce; turbidity needs to be coagulated before treatment.</a:t>
            </a:r>
          </a:p>
          <a:p>
            <a:pPr marL="990600" lvl="1" indent="-533400" eaLnBrk="1" hangingPunct="1">
              <a:lnSpc>
                <a:spcPct val="140000"/>
              </a:lnSpc>
              <a:buClr>
                <a:srgbClr val="FF3300"/>
              </a:buClr>
              <a:buFontTx/>
              <a:buNone/>
              <a:defRPr/>
            </a:pPr>
            <a:r>
              <a:rPr lang="en-US" sz="2400" dirty="0" smtClean="0">
                <a:solidFill>
                  <a:srgbClr val="002060"/>
                </a:solidFill>
              </a:rPr>
              <a:t>  - Needs skilled </a:t>
            </a:r>
            <a:r>
              <a:rPr lang="en-US" sz="2400" dirty="0" err="1" smtClean="0">
                <a:solidFill>
                  <a:srgbClr val="002060"/>
                </a:solidFill>
              </a:rPr>
              <a:t>labour</a:t>
            </a:r>
            <a:endParaRPr lang="en-US" sz="2400" dirty="0" smtClean="0">
              <a:solidFill>
                <a:srgbClr val="002060"/>
              </a:solidFill>
            </a:endParaRPr>
          </a:p>
          <a:p>
            <a:pPr marL="609600" indent="-609600" eaLnBrk="1" hangingPunct="1">
              <a:buFont typeface="Wingdings" pitchFamily="2" charset="2"/>
              <a:buNone/>
              <a:defRPr/>
            </a:pPr>
            <a:endParaRPr lang="en-US" sz="1800" dirty="0" smtClean="0">
              <a:solidFill>
                <a:srgbClr val="FFFF00"/>
              </a:solidFill>
              <a:latin typeface="Verdana" pitchFamily="34" charset="0"/>
            </a:endParaRPr>
          </a:p>
        </p:txBody>
      </p:sp>
    </p:spTree>
    <p:extLst>
      <p:ext uri="{BB962C8B-B14F-4D97-AF65-F5344CB8AC3E}">
        <p14:creationId xmlns:p14="http://schemas.microsoft.com/office/powerpoint/2010/main" val="3797135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533400"/>
          </a:xfrm>
        </p:spPr>
        <p:txBody>
          <a:bodyPr>
            <a:normAutofit fontScale="90000"/>
          </a:bodyPr>
          <a:lstStyle/>
          <a:p>
            <a:r>
              <a:rPr lang="en-US" sz="2400" b="1" dirty="0">
                <a:latin typeface="+mn-lt"/>
              </a:rPr>
              <a:t>Specifications </a:t>
            </a:r>
            <a:r>
              <a:rPr lang="en-US" sz="2400" b="1" dirty="0" smtClean="0">
                <a:latin typeface="+mn-lt"/>
              </a:rPr>
              <a:t>of different materials in drinking water  </a:t>
            </a:r>
            <a:r>
              <a:rPr lang="en-US" sz="2400" b="1" dirty="0">
                <a:latin typeface="+mn-lt"/>
              </a:rPr>
              <a:t>(ICMR and WHO)</a:t>
            </a:r>
            <a:endParaRPr lang="en-IN" sz="2400" b="1"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472452077"/>
              </p:ext>
            </p:extLst>
          </p:nvPr>
        </p:nvGraphicFramePr>
        <p:xfrm>
          <a:off x="762000" y="714505"/>
          <a:ext cx="7848600" cy="6117175"/>
        </p:xfrm>
        <a:graphic>
          <a:graphicData uri="http://schemas.openxmlformats.org/drawingml/2006/table">
            <a:tbl>
              <a:tblPr firstRow="1" firstCol="1" bandRow="1">
                <a:tableStyleId>{5C22544A-7EE6-4342-B048-85BDC9FD1C3A}</a:tableStyleId>
              </a:tblPr>
              <a:tblGrid>
                <a:gridCol w="1002685"/>
                <a:gridCol w="2121515"/>
                <a:gridCol w="2656999"/>
                <a:gridCol w="2067401"/>
              </a:tblGrid>
              <a:tr h="617942">
                <a:tc>
                  <a:txBody>
                    <a:bodyPr/>
                    <a:lstStyle/>
                    <a:p>
                      <a:pPr algn="ctr">
                        <a:lnSpc>
                          <a:spcPct val="115000"/>
                        </a:lnSpc>
                        <a:spcAft>
                          <a:spcPts val="0"/>
                        </a:spcAft>
                      </a:pPr>
                      <a:r>
                        <a:rPr lang="en-IN" sz="1600" dirty="0" err="1">
                          <a:effectLst/>
                        </a:rPr>
                        <a:t>S.No</a:t>
                      </a:r>
                      <a:r>
                        <a:rPr lang="en-IN" sz="1600" dirty="0">
                          <a:effectLst/>
                        </a:rPr>
                        <a:t>.</a:t>
                      </a:r>
                      <a:endParaRPr lang="en-IN" sz="1600" dirty="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Parameter/Material</a:t>
                      </a:r>
                      <a:endParaRPr lang="en-IN" sz="1600" dirty="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WHO Standards/ppm</a:t>
                      </a:r>
                      <a:endParaRPr lang="en-IN" sz="1600" dirty="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ICMR/BIS Standards/ppm</a:t>
                      </a:r>
                      <a:endParaRPr lang="en-IN" sz="1600" dirty="0">
                        <a:effectLst/>
                        <a:latin typeface="Calibri"/>
                        <a:ea typeface="Calibri"/>
                        <a:cs typeface="Times New Roman"/>
                      </a:endParaRPr>
                    </a:p>
                  </a:txBody>
                  <a:tcPr marL="39356" marR="39356" marT="0" marB="0"/>
                </a:tc>
              </a:tr>
              <a:tr h="270718">
                <a:tc>
                  <a:txBody>
                    <a:bodyPr/>
                    <a:lstStyle/>
                    <a:p>
                      <a:pPr algn="ctr">
                        <a:lnSpc>
                          <a:spcPct val="115000"/>
                        </a:lnSpc>
                        <a:spcAft>
                          <a:spcPts val="0"/>
                        </a:spcAft>
                      </a:pPr>
                      <a:r>
                        <a:rPr lang="en-IN" sz="1600">
                          <a:effectLst/>
                        </a:rPr>
                        <a:t>1</a:t>
                      </a:r>
                      <a:endParaRPr lang="en-IN" sz="1600">
                        <a:effectLst/>
                        <a:latin typeface="Calibri"/>
                        <a:ea typeface="Calibri"/>
                        <a:cs typeface="Times New Roman"/>
                      </a:endParaRPr>
                    </a:p>
                  </a:txBody>
                  <a:tcPr marL="39356" marR="39356" marT="0" marB="0"/>
                </a:tc>
                <a:tc>
                  <a:txBody>
                    <a:bodyPr/>
                    <a:lstStyle/>
                    <a:p>
                      <a:pPr>
                        <a:lnSpc>
                          <a:spcPct val="115000"/>
                        </a:lnSpc>
                        <a:spcAft>
                          <a:spcPts val="0"/>
                        </a:spcAft>
                      </a:pPr>
                      <a:r>
                        <a:rPr lang="en-IN" sz="1600">
                          <a:effectLst/>
                        </a:rPr>
                        <a:t>Colour</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Clear</a:t>
                      </a:r>
                      <a:endParaRPr lang="en-IN" sz="1600" dirty="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Clear</a:t>
                      </a:r>
                      <a:endParaRPr lang="en-IN" sz="1600" dirty="0">
                        <a:effectLst/>
                        <a:latin typeface="Calibri"/>
                        <a:ea typeface="Calibri"/>
                        <a:cs typeface="Times New Roman"/>
                      </a:endParaRPr>
                    </a:p>
                  </a:txBody>
                  <a:tcPr marL="39356" marR="39356" marT="0" marB="0"/>
                </a:tc>
              </a:tr>
              <a:tr h="270718">
                <a:tc>
                  <a:txBody>
                    <a:bodyPr/>
                    <a:lstStyle/>
                    <a:p>
                      <a:pPr algn="ctr">
                        <a:lnSpc>
                          <a:spcPct val="115000"/>
                        </a:lnSpc>
                        <a:spcAft>
                          <a:spcPts val="0"/>
                        </a:spcAft>
                      </a:pPr>
                      <a:r>
                        <a:rPr lang="en-IN" sz="1600">
                          <a:effectLst/>
                        </a:rPr>
                        <a:t>2</a:t>
                      </a:r>
                      <a:endParaRPr lang="en-IN" sz="1600">
                        <a:effectLst/>
                        <a:latin typeface="Calibri"/>
                        <a:ea typeface="Calibri"/>
                        <a:cs typeface="Times New Roman"/>
                      </a:endParaRPr>
                    </a:p>
                  </a:txBody>
                  <a:tcPr marL="39356" marR="39356" marT="0" marB="0"/>
                </a:tc>
                <a:tc>
                  <a:txBody>
                    <a:bodyPr/>
                    <a:lstStyle/>
                    <a:p>
                      <a:pPr>
                        <a:lnSpc>
                          <a:spcPct val="115000"/>
                        </a:lnSpc>
                        <a:spcAft>
                          <a:spcPts val="0"/>
                        </a:spcAft>
                      </a:pPr>
                      <a:r>
                        <a:rPr lang="en-IN" sz="1600">
                          <a:effectLst/>
                        </a:rPr>
                        <a:t>Odour</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a:effectLst/>
                        </a:rPr>
                        <a:t>Pleasant</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Pleasant</a:t>
                      </a:r>
                      <a:endParaRPr lang="en-IN" sz="1600" dirty="0">
                        <a:effectLst/>
                        <a:latin typeface="Calibri"/>
                        <a:ea typeface="Calibri"/>
                        <a:cs typeface="Times New Roman"/>
                      </a:endParaRPr>
                    </a:p>
                  </a:txBody>
                  <a:tcPr marL="39356" marR="39356" marT="0" marB="0"/>
                </a:tc>
              </a:tr>
              <a:tr h="270718">
                <a:tc>
                  <a:txBody>
                    <a:bodyPr/>
                    <a:lstStyle/>
                    <a:p>
                      <a:pPr algn="ctr">
                        <a:lnSpc>
                          <a:spcPct val="115000"/>
                        </a:lnSpc>
                        <a:spcAft>
                          <a:spcPts val="0"/>
                        </a:spcAft>
                      </a:pPr>
                      <a:r>
                        <a:rPr lang="en-IN" sz="1600">
                          <a:effectLst/>
                        </a:rPr>
                        <a:t>3</a:t>
                      </a:r>
                      <a:endParaRPr lang="en-IN" sz="1600">
                        <a:effectLst/>
                        <a:latin typeface="Calibri"/>
                        <a:ea typeface="Calibri"/>
                        <a:cs typeface="Times New Roman"/>
                      </a:endParaRPr>
                    </a:p>
                  </a:txBody>
                  <a:tcPr marL="39356" marR="39356" marT="0" marB="0"/>
                </a:tc>
                <a:tc>
                  <a:txBody>
                    <a:bodyPr/>
                    <a:lstStyle/>
                    <a:p>
                      <a:pPr>
                        <a:lnSpc>
                          <a:spcPct val="115000"/>
                        </a:lnSpc>
                        <a:spcAft>
                          <a:spcPts val="0"/>
                        </a:spcAft>
                      </a:pPr>
                      <a:r>
                        <a:rPr lang="en-IN" sz="1600">
                          <a:effectLst/>
                        </a:rPr>
                        <a:t>Turbidity</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a:effectLst/>
                        </a:rPr>
                        <a:t>2.5</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2.5</a:t>
                      </a:r>
                      <a:endParaRPr lang="en-IN" sz="1600" dirty="0">
                        <a:effectLst/>
                        <a:latin typeface="Calibri"/>
                        <a:ea typeface="Calibri"/>
                        <a:cs typeface="Times New Roman"/>
                      </a:endParaRPr>
                    </a:p>
                  </a:txBody>
                  <a:tcPr marL="39356" marR="39356" marT="0" marB="0"/>
                </a:tc>
              </a:tr>
              <a:tr h="270718">
                <a:tc>
                  <a:txBody>
                    <a:bodyPr/>
                    <a:lstStyle/>
                    <a:p>
                      <a:pPr algn="ctr">
                        <a:lnSpc>
                          <a:spcPct val="115000"/>
                        </a:lnSpc>
                        <a:spcAft>
                          <a:spcPts val="0"/>
                        </a:spcAft>
                      </a:pPr>
                      <a:r>
                        <a:rPr lang="en-IN" sz="1600">
                          <a:effectLst/>
                        </a:rPr>
                        <a:t>4</a:t>
                      </a:r>
                      <a:endParaRPr lang="en-IN" sz="1600">
                        <a:effectLst/>
                        <a:latin typeface="Calibri"/>
                        <a:ea typeface="Calibri"/>
                        <a:cs typeface="Times New Roman"/>
                      </a:endParaRPr>
                    </a:p>
                  </a:txBody>
                  <a:tcPr marL="39356" marR="39356" marT="0" marB="0"/>
                </a:tc>
                <a:tc>
                  <a:txBody>
                    <a:bodyPr/>
                    <a:lstStyle/>
                    <a:p>
                      <a:pPr>
                        <a:lnSpc>
                          <a:spcPct val="115000"/>
                        </a:lnSpc>
                        <a:spcAft>
                          <a:spcPts val="0"/>
                        </a:spcAft>
                      </a:pPr>
                      <a:r>
                        <a:rPr lang="en-IN" sz="1600">
                          <a:effectLst/>
                        </a:rPr>
                        <a:t>pH</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a:effectLst/>
                        </a:rPr>
                        <a:t>6.0 – 8.5</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6.0 – 8.5</a:t>
                      </a:r>
                      <a:endParaRPr lang="en-IN" sz="1600" dirty="0">
                        <a:effectLst/>
                        <a:latin typeface="Calibri"/>
                        <a:ea typeface="Calibri"/>
                        <a:cs typeface="Times New Roman"/>
                      </a:endParaRPr>
                    </a:p>
                  </a:txBody>
                  <a:tcPr marL="39356" marR="39356" marT="0" marB="0"/>
                </a:tc>
              </a:tr>
              <a:tr h="270718">
                <a:tc>
                  <a:txBody>
                    <a:bodyPr/>
                    <a:lstStyle/>
                    <a:p>
                      <a:pPr algn="ctr">
                        <a:lnSpc>
                          <a:spcPct val="115000"/>
                        </a:lnSpc>
                        <a:spcAft>
                          <a:spcPts val="0"/>
                        </a:spcAft>
                      </a:pPr>
                      <a:r>
                        <a:rPr lang="en-IN" sz="1600">
                          <a:effectLst/>
                        </a:rPr>
                        <a:t>5</a:t>
                      </a:r>
                      <a:endParaRPr lang="en-IN" sz="1600">
                        <a:effectLst/>
                        <a:latin typeface="Calibri"/>
                        <a:ea typeface="Calibri"/>
                        <a:cs typeface="Times New Roman"/>
                      </a:endParaRPr>
                    </a:p>
                  </a:txBody>
                  <a:tcPr marL="39356" marR="39356" marT="0" marB="0"/>
                </a:tc>
                <a:tc>
                  <a:txBody>
                    <a:bodyPr/>
                    <a:lstStyle/>
                    <a:p>
                      <a:pPr>
                        <a:lnSpc>
                          <a:spcPct val="115000"/>
                        </a:lnSpc>
                        <a:spcAft>
                          <a:spcPts val="0"/>
                        </a:spcAft>
                      </a:pPr>
                      <a:r>
                        <a:rPr lang="en-IN" sz="1600">
                          <a:effectLst/>
                        </a:rPr>
                        <a:t>TDS</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a:effectLst/>
                        </a:rPr>
                        <a:t>300</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500</a:t>
                      </a:r>
                      <a:endParaRPr lang="en-IN" sz="1600" dirty="0">
                        <a:effectLst/>
                        <a:latin typeface="Calibri"/>
                        <a:ea typeface="Calibri"/>
                        <a:cs typeface="Times New Roman"/>
                      </a:endParaRPr>
                    </a:p>
                  </a:txBody>
                  <a:tcPr marL="39356" marR="39356" marT="0" marB="0"/>
                </a:tc>
              </a:tr>
              <a:tr h="411961">
                <a:tc>
                  <a:txBody>
                    <a:bodyPr/>
                    <a:lstStyle/>
                    <a:p>
                      <a:pPr algn="ctr">
                        <a:lnSpc>
                          <a:spcPct val="115000"/>
                        </a:lnSpc>
                        <a:spcAft>
                          <a:spcPts val="0"/>
                        </a:spcAft>
                      </a:pPr>
                      <a:r>
                        <a:rPr lang="en-IN" sz="1600">
                          <a:effectLst/>
                        </a:rPr>
                        <a:t>6</a:t>
                      </a:r>
                      <a:endParaRPr lang="en-IN" sz="1600">
                        <a:effectLst/>
                        <a:latin typeface="Calibri"/>
                        <a:ea typeface="Calibri"/>
                        <a:cs typeface="Times New Roman"/>
                      </a:endParaRPr>
                    </a:p>
                  </a:txBody>
                  <a:tcPr marL="39356" marR="39356" marT="0" marB="0"/>
                </a:tc>
                <a:tc>
                  <a:txBody>
                    <a:bodyPr/>
                    <a:lstStyle/>
                    <a:p>
                      <a:pPr>
                        <a:lnSpc>
                          <a:spcPct val="115000"/>
                        </a:lnSpc>
                        <a:spcAft>
                          <a:spcPts val="0"/>
                        </a:spcAft>
                      </a:pPr>
                      <a:r>
                        <a:rPr lang="en-IN" sz="1600">
                          <a:effectLst/>
                        </a:rPr>
                        <a:t>Total Hardness as CaCO</a:t>
                      </a:r>
                      <a:r>
                        <a:rPr lang="en-IN" sz="1600" baseline="-25000">
                          <a:effectLst/>
                        </a:rPr>
                        <a:t>3</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a:effectLst/>
                        </a:rPr>
                        <a:t>200</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300</a:t>
                      </a:r>
                      <a:endParaRPr lang="en-IN" sz="1600" dirty="0">
                        <a:effectLst/>
                        <a:latin typeface="Calibri"/>
                        <a:ea typeface="Calibri"/>
                        <a:cs typeface="Times New Roman"/>
                      </a:endParaRPr>
                    </a:p>
                  </a:txBody>
                  <a:tcPr marL="39356" marR="39356" marT="0" marB="0"/>
                </a:tc>
              </a:tr>
              <a:tr h="270718">
                <a:tc>
                  <a:txBody>
                    <a:bodyPr/>
                    <a:lstStyle/>
                    <a:p>
                      <a:pPr algn="ctr">
                        <a:lnSpc>
                          <a:spcPct val="115000"/>
                        </a:lnSpc>
                        <a:spcAft>
                          <a:spcPts val="0"/>
                        </a:spcAft>
                      </a:pPr>
                      <a:r>
                        <a:rPr lang="en-IN" sz="1600">
                          <a:effectLst/>
                        </a:rPr>
                        <a:t>7</a:t>
                      </a:r>
                      <a:endParaRPr lang="en-IN" sz="1600">
                        <a:effectLst/>
                        <a:latin typeface="Calibri"/>
                        <a:ea typeface="Calibri"/>
                        <a:cs typeface="Times New Roman"/>
                      </a:endParaRPr>
                    </a:p>
                  </a:txBody>
                  <a:tcPr marL="39356" marR="39356" marT="0" marB="0"/>
                </a:tc>
                <a:tc>
                  <a:txBody>
                    <a:bodyPr/>
                    <a:lstStyle/>
                    <a:p>
                      <a:pPr>
                        <a:lnSpc>
                          <a:spcPct val="115000"/>
                        </a:lnSpc>
                        <a:spcAft>
                          <a:spcPts val="0"/>
                        </a:spcAft>
                      </a:pPr>
                      <a:r>
                        <a:rPr lang="en-IN" sz="1600">
                          <a:effectLst/>
                        </a:rPr>
                        <a:t>Calcium </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a:effectLst/>
                        </a:rPr>
                        <a:t>75</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75</a:t>
                      </a:r>
                      <a:endParaRPr lang="en-IN" sz="1600" dirty="0">
                        <a:effectLst/>
                        <a:latin typeface="Calibri"/>
                        <a:ea typeface="Calibri"/>
                        <a:cs typeface="Times New Roman"/>
                      </a:endParaRPr>
                    </a:p>
                  </a:txBody>
                  <a:tcPr marL="39356" marR="39356" marT="0" marB="0"/>
                </a:tc>
              </a:tr>
              <a:tr h="270718">
                <a:tc>
                  <a:txBody>
                    <a:bodyPr/>
                    <a:lstStyle/>
                    <a:p>
                      <a:pPr algn="ctr">
                        <a:lnSpc>
                          <a:spcPct val="115000"/>
                        </a:lnSpc>
                        <a:spcAft>
                          <a:spcPts val="0"/>
                        </a:spcAft>
                      </a:pPr>
                      <a:r>
                        <a:rPr lang="en-IN" sz="1600">
                          <a:effectLst/>
                        </a:rPr>
                        <a:t>8</a:t>
                      </a:r>
                      <a:endParaRPr lang="en-IN" sz="1600">
                        <a:effectLst/>
                        <a:latin typeface="Calibri"/>
                        <a:ea typeface="Calibri"/>
                        <a:cs typeface="Times New Roman"/>
                      </a:endParaRPr>
                    </a:p>
                  </a:txBody>
                  <a:tcPr marL="39356" marR="39356" marT="0" marB="0"/>
                </a:tc>
                <a:tc>
                  <a:txBody>
                    <a:bodyPr/>
                    <a:lstStyle/>
                    <a:p>
                      <a:pPr>
                        <a:lnSpc>
                          <a:spcPct val="115000"/>
                        </a:lnSpc>
                        <a:spcAft>
                          <a:spcPts val="0"/>
                        </a:spcAft>
                      </a:pPr>
                      <a:r>
                        <a:rPr lang="en-IN" sz="1600">
                          <a:effectLst/>
                        </a:rPr>
                        <a:t>Chlorides</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a:effectLst/>
                        </a:rPr>
                        <a:t>200</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200</a:t>
                      </a:r>
                      <a:endParaRPr lang="en-IN" sz="1600" dirty="0">
                        <a:effectLst/>
                        <a:latin typeface="Calibri"/>
                        <a:ea typeface="Calibri"/>
                        <a:cs typeface="Times New Roman"/>
                      </a:endParaRPr>
                    </a:p>
                  </a:txBody>
                  <a:tcPr marL="39356" marR="39356" marT="0" marB="0"/>
                </a:tc>
              </a:tr>
              <a:tr h="270718">
                <a:tc>
                  <a:txBody>
                    <a:bodyPr/>
                    <a:lstStyle/>
                    <a:p>
                      <a:pPr algn="ctr">
                        <a:lnSpc>
                          <a:spcPct val="115000"/>
                        </a:lnSpc>
                        <a:spcAft>
                          <a:spcPts val="0"/>
                        </a:spcAft>
                      </a:pPr>
                      <a:r>
                        <a:rPr lang="en-IN" sz="1600">
                          <a:effectLst/>
                        </a:rPr>
                        <a:t>9</a:t>
                      </a:r>
                      <a:endParaRPr lang="en-IN" sz="1600">
                        <a:effectLst/>
                        <a:latin typeface="Calibri"/>
                        <a:ea typeface="Calibri"/>
                        <a:cs typeface="Times New Roman"/>
                      </a:endParaRPr>
                    </a:p>
                  </a:txBody>
                  <a:tcPr marL="39356" marR="39356" marT="0" marB="0"/>
                </a:tc>
                <a:tc>
                  <a:txBody>
                    <a:bodyPr/>
                    <a:lstStyle/>
                    <a:p>
                      <a:pPr>
                        <a:lnSpc>
                          <a:spcPct val="115000"/>
                        </a:lnSpc>
                        <a:spcAft>
                          <a:spcPts val="0"/>
                        </a:spcAft>
                      </a:pPr>
                      <a:r>
                        <a:rPr lang="en-IN" sz="1600">
                          <a:effectLst/>
                        </a:rPr>
                        <a:t>Sulphates</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a:effectLst/>
                        </a:rPr>
                        <a:t>200</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200</a:t>
                      </a:r>
                      <a:endParaRPr lang="en-IN" sz="1600" dirty="0">
                        <a:effectLst/>
                        <a:latin typeface="Calibri"/>
                        <a:ea typeface="Calibri"/>
                        <a:cs typeface="Times New Roman"/>
                      </a:endParaRPr>
                    </a:p>
                  </a:txBody>
                  <a:tcPr marL="39356" marR="39356" marT="0" marB="0"/>
                </a:tc>
              </a:tr>
              <a:tr h="270718">
                <a:tc>
                  <a:txBody>
                    <a:bodyPr/>
                    <a:lstStyle/>
                    <a:p>
                      <a:pPr algn="ctr">
                        <a:lnSpc>
                          <a:spcPct val="115000"/>
                        </a:lnSpc>
                        <a:spcAft>
                          <a:spcPts val="0"/>
                        </a:spcAft>
                      </a:pPr>
                      <a:r>
                        <a:rPr lang="en-IN" sz="1600">
                          <a:effectLst/>
                        </a:rPr>
                        <a:t>10</a:t>
                      </a:r>
                      <a:endParaRPr lang="en-IN" sz="1600">
                        <a:effectLst/>
                        <a:latin typeface="Calibri"/>
                        <a:ea typeface="Calibri"/>
                        <a:cs typeface="Times New Roman"/>
                      </a:endParaRPr>
                    </a:p>
                  </a:txBody>
                  <a:tcPr marL="39356" marR="39356" marT="0" marB="0"/>
                </a:tc>
                <a:tc>
                  <a:txBody>
                    <a:bodyPr/>
                    <a:lstStyle/>
                    <a:p>
                      <a:pPr>
                        <a:lnSpc>
                          <a:spcPct val="115000"/>
                        </a:lnSpc>
                        <a:spcAft>
                          <a:spcPts val="0"/>
                        </a:spcAft>
                      </a:pPr>
                      <a:r>
                        <a:rPr lang="en-IN" sz="1600">
                          <a:effectLst/>
                        </a:rPr>
                        <a:t>Fluoride</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a:effectLst/>
                        </a:rPr>
                        <a:t>0.5</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1.0</a:t>
                      </a:r>
                      <a:endParaRPr lang="en-IN" sz="1600" dirty="0">
                        <a:effectLst/>
                        <a:latin typeface="Calibri"/>
                        <a:ea typeface="Calibri"/>
                        <a:cs typeface="Times New Roman"/>
                      </a:endParaRPr>
                    </a:p>
                  </a:txBody>
                  <a:tcPr marL="39356" marR="39356" marT="0" marB="0"/>
                </a:tc>
              </a:tr>
              <a:tr h="270718">
                <a:tc>
                  <a:txBody>
                    <a:bodyPr/>
                    <a:lstStyle/>
                    <a:p>
                      <a:pPr algn="ctr">
                        <a:lnSpc>
                          <a:spcPct val="115000"/>
                        </a:lnSpc>
                        <a:spcAft>
                          <a:spcPts val="0"/>
                        </a:spcAft>
                      </a:pPr>
                      <a:r>
                        <a:rPr lang="en-IN" sz="1600">
                          <a:effectLst/>
                        </a:rPr>
                        <a:t>11</a:t>
                      </a:r>
                      <a:endParaRPr lang="en-IN" sz="1600">
                        <a:effectLst/>
                        <a:latin typeface="Calibri"/>
                        <a:ea typeface="Calibri"/>
                        <a:cs typeface="Times New Roman"/>
                      </a:endParaRPr>
                    </a:p>
                  </a:txBody>
                  <a:tcPr marL="39356" marR="39356" marT="0" marB="0"/>
                </a:tc>
                <a:tc>
                  <a:txBody>
                    <a:bodyPr/>
                    <a:lstStyle/>
                    <a:p>
                      <a:pPr>
                        <a:lnSpc>
                          <a:spcPct val="115000"/>
                        </a:lnSpc>
                        <a:spcAft>
                          <a:spcPts val="0"/>
                        </a:spcAft>
                      </a:pPr>
                      <a:r>
                        <a:rPr lang="en-IN" sz="1600">
                          <a:effectLst/>
                        </a:rPr>
                        <a:t>Mercury</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a:effectLst/>
                        </a:rPr>
                        <a:t>0.006</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0.001</a:t>
                      </a:r>
                      <a:endParaRPr lang="en-IN" sz="1600" dirty="0">
                        <a:effectLst/>
                        <a:latin typeface="Calibri"/>
                        <a:ea typeface="Calibri"/>
                        <a:cs typeface="Times New Roman"/>
                      </a:endParaRPr>
                    </a:p>
                  </a:txBody>
                  <a:tcPr marL="39356" marR="39356" marT="0" marB="0"/>
                </a:tc>
              </a:tr>
              <a:tr h="270718">
                <a:tc>
                  <a:txBody>
                    <a:bodyPr/>
                    <a:lstStyle/>
                    <a:p>
                      <a:pPr algn="ctr">
                        <a:lnSpc>
                          <a:spcPct val="115000"/>
                        </a:lnSpc>
                        <a:spcAft>
                          <a:spcPts val="0"/>
                        </a:spcAft>
                      </a:pPr>
                      <a:r>
                        <a:rPr lang="en-IN" sz="1600">
                          <a:effectLst/>
                        </a:rPr>
                        <a:t>12</a:t>
                      </a:r>
                      <a:endParaRPr lang="en-IN" sz="1600">
                        <a:effectLst/>
                        <a:latin typeface="Calibri"/>
                        <a:ea typeface="Calibri"/>
                        <a:cs typeface="Times New Roman"/>
                      </a:endParaRPr>
                    </a:p>
                  </a:txBody>
                  <a:tcPr marL="39356" marR="39356" marT="0" marB="0"/>
                </a:tc>
                <a:tc>
                  <a:txBody>
                    <a:bodyPr/>
                    <a:lstStyle/>
                    <a:p>
                      <a:pPr>
                        <a:lnSpc>
                          <a:spcPct val="115000"/>
                        </a:lnSpc>
                        <a:spcAft>
                          <a:spcPts val="0"/>
                        </a:spcAft>
                      </a:pPr>
                      <a:r>
                        <a:rPr lang="en-IN" sz="1600">
                          <a:effectLst/>
                        </a:rPr>
                        <a:t>Cadmium</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a:effectLst/>
                        </a:rPr>
                        <a:t>0.003</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0.01</a:t>
                      </a:r>
                      <a:endParaRPr lang="en-IN" sz="1600" dirty="0">
                        <a:effectLst/>
                        <a:latin typeface="Calibri"/>
                        <a:ea typeface="Calibri"/>
                        <a:cs typeface="Times New Roman"/>
                      </a:endParaRPr>
                    </a:p>
                  </a:txBody>
                  <a:tcPr marL="39356" marR="39356" marT="0" marB="0"/>
                </a:tc>
              </a:tr>
              <a:tr h="270718">
                <a:tc>
                  <a:txBody>
                    <a:bodyPr/>
                    <a:lstStyle/>
                    <a:p>
                      <a:pPr algn="ctr">
                        <a:lnSpc>
                          <a:spcPct val="115000"/>
                        </a:lnSpc>
                        <a:spcAft>
                          <a:spcPts val="0"/>
                        </a:spcAft>
                      </a:pPr>
                      <a:r>
                        <a:rPr lang="en-IN" sz="1600">
                          <a:effectLst/>
                        </a:rPr>
                        <a:t>13</a:t>
                      </a:r>
                      <a:endParaRPr lang="en-IN" sz="1600">
                        <a:effectLst/>
                        <a:latin typeface="Calibri"/>
                        <a:ea typeface="Calibri"/>
                        <a:cs typeface="Times New Roman"/>
                      </a:endParaRPr>
                    </a:p>
                  </a:txBody>
                  <a:tcPr marL="39356" marR="39356" marT="0" marB="0"/>
                </a:tc>
                <a:tc>
                  <a:txBody>
                    <a:bodyPr/>
                    <a:lstStyle/>
                    <a:p>
                      <a:pPr>
                        <a:lnSpc>
                          <a:spcPct val="115000"/>
                        </a:lnSpc>
                        <a:spcAft>
                          <a:spcPts val="0"/>
                        </a:spcAft>
                      </a:pPr>
                      <a:r>
                        <a:rPr lang="en-IN" sz="1600">
                          <a:effectLst/>
                        </a:rPr>
                        <a:t>Arsenic</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a:effectLst/>
                        </a:rPr>
                        <a:t>0.01</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0.02</a:t>
                      </a:r>
                      <a:endParaRPr lang="en-IN" sz="1600" dirty="0">
                        <a:effectLst/>
                        <a:latin typeface="Calibri"/>
                        <a:ea typeface="Calibri"/>
                        <a:cs typeface="Times New Roman"/>
                      </a:endParaRPr>
                    </a:p>
                  </a:txBody>
                  <a:tcPr marL="39356" marR="39356" marT="0" marB="0"/>
                </a:tc>
              </a:tr>
              <a:tr h="411961">
                <a:tc>
                  <a:txBody>
                    <a:bodyPr/>
                    <a:lstStyle/>
                    <a:p>
                      <a:pPr algn="ctr">
                        <a:lnSpc>
                          <a:spcPct val="115000"/>
                        </a:lnSpc>
                        <a:spcAft>
                          <a:spcPts val="0"/>
                        </a:spcAft>
                      </a:pPr>
                      <a:r>
                        <a:rPr lang="en-IN" sz="1600">
                          <a:effectLst/>
                        </a:rPr>
                        <a:t>14</a:t>
                      </a:r>
                      <a:endParaRPr lang="en-IN" sz="1600">
                        <a:effectLst/>
                        <a:latin typeface="Calibri"/>
                        <a:ea typeface="Calibri"/>
                        <a:cs typeface="Times New Roman"/>
                      </a:endParaRPr>
                    </a:p>
                  </a:txBody>
                  <a:tcPr marL="39356" marR="39356" marT="0" marB="0"/>
                </a:tc>
                <a:tc>
                  <a:txBody>
                    <a:bodyPr/>
                    <a:lstStyle/>
                    <a:p>
                      <a:pPr>
                        <a:lnSpc>
                          <a:spcPct val="115000"/>
                        </a:lnSpc>
                        <a:spcAft>
                          <a:spcPts val="0"/>
                        </a:spcAft>
                      </a:pPr>
                      <a:r>
                        <a:rPr lang="en-IN" sz="1600">
                          <a:effectLst/>
                        </a:rPr>
                        <a:t>Chromium as hexavalent</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a:effectLst/>
                        </a:rPr>
                        <a:t>0.01</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0.1</a:t>
                      </a:r>
                      <a:endParaRPr lang="en-IN" sz="1600" dirty="0">
                        <a:effectLst/>
                        <a:latin typeface="Calibri"/>
                        <a:ea typeface="Calibri"/>
                        <a:cs typeface="Times New Roman"/>
                      </a:endParaRPr>
                    </a:p>
                  </a:txBody>
                  <a:tcPr marL="39356" marR="39356" marT="0" marB="0"/>
                </a:tc>
              </a:tr>
              <a:tr h="270718">
                <a:tc>
                  <a:txBody>
                    <a:bodyPr/>
                    <a:lstStyle/>
                    <a:p>
                      <a:pPr algn="ctr">
                        <a:lnSpc>
                          <a:spcPct val="115000"/>
                        </a:lnSpc>
                        <a:spcAft>
                          <a:spcPts val="0"/>
                        </a:spcAft>
                      </a:pPr>
                      <a:r>
                        <a:rPr lang="en-IN" sz="1600">
                          <a:effectLst/>
                        </a:rPr>
                        <a:t>15</a:t>
                      </a:r>
                      <a:endParaRPr lang="en-IN" sz="1600">
                        <a:effectLst/>
                        <a:latin typeface="Calibri"/>
                        <a:ea typeface="Calibri"/>
                        <a:cs typeface="Times New Roman"/>
                      </a:endParaRPr>
                    </a:p>
                  </a:txBody>
                  <a:tcPr marL="39356" marR="39356" marT="0" marB="0"/>
                </a:tc>
                <a:tc>
                  <a:txBody>
                    <a:bodyPr/>
                    <a:lstStyle/>
                    <a:p>
                      <a:pPr>
                        <a:lnSpc>
                          <a:spcPct val="115000"/>
                        </a:lnSpc>
                        <a:spcAft>
                          <a:spcPts val="0"/>
                        </a:spcAft>
                      </a:pPr>
                      <a:r>
                        <a:rPr lang="en-IN" sz="1600">
                          <a:effectLst/>
                        </a:rPr>
                        <a:t>Lead</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a:effectLst/>
                        </a:rPr>
                        <a:t>0.01</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0.01</a:t>
                      </a:r>
                      <a:endParaRPr lang="en-IN" sz="1600" dirty="0">
                        <a:effectLst/>
                        <a:latin typeface="Calibri"/>
                        <a:ea typeface="Calibri"/>
                        <a:cs typeface="Times New Roman"/>
                      </a:endParaRPr>
                    </a:p>
                  </a:txBody>
                  <a:tcPr marL="39356" marR="39356" marT="0" marB="0"/>
                </a:tc>
              </a:tr>
              <a:tr h="1029903">
                <a:tc>
                  <a:txBody>
                    <a:bodyPr/>
                    <a:lstStyle/>
                    <a:p>
                      <a:pPr algn="ctr">
                        <a:lnSpc>
                          <a:spcPct val="115000"/>
                        </a:lnSpc>
                        <a:spcAft>
                          <a:spcPts val="0"/>
                        </a:spcAft>
                      </a:pPr>
                      <a:r>
                        <a:rPr lang="en-IN" sz="1600">
                          <a:effectLst/>
                        </a:rPr>
                        <a:t>16</a:t>
                      </a:r>
                      <a:endParaRPr lang="en-IN" sz="1600">
                        <a:effectLst/>
                        <a:latin typeface="Calibri"/>
                        <a:ea typeface="Calibri"/>
                        <a:cs typeface="Times New Roman"/>
                      </a:endParaRPr>
                    </a:p>
                  </a:txBody>
                  <a:tcPr marL="39356" marR="39356" marT="0" marB="0"/>
                </a:tc>
                <a:tc>
                  <a:txBody>
                    <a:bodyPr/>
                    <a:lstStyle/>
                    <a:p>
                      <a:pPr>
                        <a:lnSpc>
                          <a:spcPct val="115000"/>
                        </a:lnSpc>
                        <a:spcAft>
                          <a:spcPts val="0"/>
                        </a:spcAft>
                      </a:pPr>
                      <a:r>
                        <a:rPr lang="en-IN" sz="1600">
                          <a:effectLst/>
                        </a:rPr>
                        <a:t>E.Coli</a:t>
                      </a:r>
                      <a:endParaRPr lang="en-IN" sz="160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No colony Should  be present in 100 mL water</a:t>
                      </a:r>
                      <a:endParaRPr lang="en-IN" sz="1600" dirty="0">
                        <a:effectLst/>
                        <a:latin typeface="Calibri"/>
                        <a:ea typeface="Calibri"/>
                        <a:cs typeface="Times New Roman"/>
                      </a:endParaRPr>
                    </a:p>
                  </a:txBody>
                  <a:tcPr marL="39356" marR="39356" marT="0" marB="0"/>
                </a:tc>
                <a:tc>
                  <a:txBody>
                    <a:bodyPr/>
                    <a:lstStyle/>
                    <a:p>
                      <a:pPr algn="ctr">
                        <a:lnSpc>
                          <a:spcPct val="115000"/>
                        </a:lnSpc>
                        <a:spcAft>
                          <a:spcPts val="0"/>
                        </a:spcAft>
                      </a:pPr>
                      <a:r>
                        <a:rPr lang="en-IN" sz="1600" dirty="0">
                          <a:effectLst/>
                        </a:rPr>
                        <a:t>No colony Should  be present in 100 mL water</a:t>
                      </a:r>
                      <a:endParaRPr lang="en-IN" sz="1600" dirty="0">
                        <a:effectLst/>
                        <a:latin typeface="Calibri"/>
                        <a:ea typeface="Calibri"/>
                        <a:cs typeface="Times New Roman"/>
                      </a:endParaRPr>
                    </a:p>
                  </a:txBody>
                  <a:tcPr marL="39356" marR="39356" marT="0" marB="0"/>
                </a:tc>
              </a:tr>
            </a:tbl>
          </a:graphicData>
        </a:graphic>
      </p:graphicFrame>
    </p:spTree>
    <p:extLst>
      <p:ext uri="{BB962C8B-B14F-4D97-AF65-F5344CB8AC3E}">
        <p14:creationId xmlns:p14="http://schemas.microsoft.com/office/powerpoint/2010/main" val="3996153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IN" sz="3200" b="1" dirty="0" smtClean="0"/>
              <a:t>Water treatment for municipal supply</a:t>
            </a:r>
            <a:endParaRPr lang="en-IN" sz="3200" b="1" dirty="0"/>
          </a:p>
        </p:txBody>
      </p:sp>
      <p:sp>
        <p:nvSpPr>
          <p:cNvPr id="5" name="Oval 4"/>
          <p:cNvSpPr/>
          <p:nvPr/>
        </p:nvSpPr>
        <p:spPr>
          <a:xfrm>
            <a:off x="3733800" y="3352800"/>
            <a:ext cx="2057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rgbClr val="FFFF00"/>
                </a:solidFill>
              </a:rPr>
              <a:t>Sedimentation</a:t>
            </a:r>
            <a:r>
              <a:rPr lang="en-IN" sz="1600" dirty="0" smtClean="0"/>
              <a:t> </a:t>
            </a:r>
            <a:endParaRPr lang="en-IN" sz="1600" dirty="0"/>
          </a:p>
        </p:txBody>
      </p:sp>
      <p:sp>
        <p:nvSpPr>
          <p:cNvPr id="6" name="Down Arrow 5"/>
          <p:cNvSpPr/>
          <p:nvPr/>
        </p:nvSpPr>
        <p:spPr>
          <a:xfrm>
            <a:off x="7772401" y="274320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325580" y="1866900"/>
            <a:ext cx="241762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rgbClr val="FFFF00"/>
                </a:solidFill>
              </a:rPr>
              <a:t>Lakes/Reservoirs/Rivers</a:t>
            </a:r>
            <a:endParaRPr lang="en-IN" sz="1600" b="1" dirty="0">
              <a:solidFill>
                <a:srgbClr val="FFFF00"/>
              </a:solidFill>
            </a:endParaRPr>
          </a:p>
        </p:txBody>
      </p:sp>
      <p:sp>
        <p:nvSpPr>
          <p:cNvPr id="9" name="Oval 8"/>
          <p:cNvSpPr/>
          <p:nvPr/>
        </p:nvSpPr>
        <p:spPr>
          <a:xfrm>
            <a:off x="3567545" y="1892960"/>
            <a:ext cx="2251364" cy="850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rgbClr val="FFFF00"/>
                </a:solidFill>
              </a:rPr>
              <a:t>Storage tanks</a:t>
            </a:r>
            <a:endParaRPr lang="en-IN" sz="1600" b="1" dirty="0">
              <a:solidFill>
                <a:srgbClr val="FFFF00"/>
              </a:solidFill>
            </a:endParaRPr>
          </a:p>
        </p:txBody>
      </p:sp>
      <p:sp>
        <p:nvSpPr>
          <p:cNvPr id="11" name="Oval 10"/>
          <p:cNvSpPr/>
          <p:nvPr/>
        </p:nvSpPr>
        <p:spPr>
          <a:xfrm>
            <a:off x="6858000" y="3297381"/>
            <a:ext cx="2057400" cy="817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rgbClr val="FFFF00"/>
                </a:solidFill>
              </a:rPr>
              <a:t>Flocculation &amp; Clarification</a:t>
            </a:r>
            <a:endParaRPr lang="en-IN" sz="1600" b="1" dirty="0">
              <a:solidFill>
                <a:srgbClr val="FFFF00"/>
              </a:solidFill>
            </a:endParaRPr>
          </a:p>
        </p:txBody>
      </p:sp>
      <p:sp>
        <p:nvSpPr>
          <p:cNvPr id="15" name="Right Arrow 14"/>
          <p:cNvSpPr/>
          <p:nvPr/>
        </p:nvSpPr>
        <p:spPr>
          <a:xfrm flipV="1">
            <a:off x="6158345" y="2223655"/>
            <a:ext cx="457200" cy="200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6934200" y="2015835"/>
            <a:ext cx="1905000" cy="6511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FFFF00"/>
                </a:solidFill>
              </a:rPr>
              <a:t>Coagulation</a:t>
            </a:r>
            <a:endParaRPr lang="en-IN" b="1" dirty="0">
              <a:solidFill>
                <a:srgbClr val="FFFF00"/>
              </a:solidFill>
            </a:endParaRPr>
          </a:p>
        </p:txBody>
      </p:sp>
      <p:sp>
        <p:nvSpPr>
          <p:cNvPr id="17" name="Right Arrow 16"/>
          <p:cNvSpPr/>
          <p:nvPr/>
        </p:nvSpPr>
        <p:spPr>
          <a:xfrm flipV="1">
            <a:off x="2895600" y="2189020"/>
            <a:ext cx="457200" cy="200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rot="10800000" flipV="1">
            <a:off x="6101028" y="3609110"/>
            <a:ext cx="457200" cy="200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228600" y="3276600"/>
            <a:ext cx="241762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rgbClr val="FFFF00"/>
                </a:solidFill>
              </a:rPr>
              <a:t>Filtration</a:t>
            </a:r>
            <a:endParaRPr lang="en-IN" sz="1600" b="1" dirty="0">
              <a:solidFill>
                <a:srgbClr val="FFFF00"/>
              </a:solidFill>
            </a:endParaRPr>
          </a:p>
        </p:txBody>
      </p:sp>
      <p:sp>
        <p:nvSpPr>
          <p:cNvPr id="20" name="Oval 19"/>
          <p:cNvSpPr/>
          <p:nvPr/>
        </p:nvSpPr>
        <p:spPr>
          <a:xfrm>
            <a:off x="325580" y="5205845"/>
            <a:ext cx="2417620" cy="890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rgbClr val="FFFF00"/>
                </a:solidFill>
              </a:rPr>
              <a:t>Disinfection</a:t>
            </a:r>
            <a:endParaRPr lang="en-IN" sz="1600" b="1" dirty="0">
              <a:solidFill>
                <a:srgbClr val="FFFF00"/>
              </a:solidFill>
            </a:endParaRPr>
          </a:p>
        </p:txBody>
      </p:sp>
      <p:sp>
        <p:nvSpPr>
          <p:cNvPr id="21" name="Right Arrow 20"/>
          <p:cNvSpPr/>
          <p:nvPr/>
        </p:nvSpPr>
        <p:spPr>
          <a:xfrm flipV="1">
            <a:off x="3048000" y="5527965"/>
            <a:ext cx="457200" cy="200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3733800" y="5257800"/>
            <a:ext cx="2209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rgbClr val="FFFF00"/>
                </a:solidFill>
              </a:rPr>
              <a:t>Storage in closed containers</a:t>
            </a:r>
            <a:endParaRPr lang="en-IN" sz="1600" b="1" dirty="0">
              <a:solidFill>
                <a:srgbClr val="FFFF00"/>
              </a:solidFill>
            </a:endParaRPr>
          </a:p>
        </p:txBody>
      </p:sp>
      <p:sp>
        <p:nvSpPr>
          <p:cNvPr id="23" name="Right Arrow 22"/>
          <p:cNvSpPr/>
          <p:nvPr/>
        </p:nvSpPr>
        <p:spPr>
          <a:xfrm rot="1473871" flipV="1">
            <a:off x="6149780" y="5639883"/>
            <a:ext cx="538428" cy="200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6781800" y="5562600"/>
            <a:ext cx="2057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rgbClr val="FFFF00"/>
                </a:solidFill>
              </a:rPr>
              <a:t>Supply through pipelines</a:t>
            </a:r>
            <a:endParaRPr lang="en-IN" sz="1600" b="1" dirty="0">
              <a:solidFill>
                <a:srgbClr val="FFFF00"/>
              </a:solidFill>
            </a:endParaRPr>
          </a:p>
        </p:txBody>
      </p:sp>
      <p:sp>
        <p:nvSpPr>
          <p:cNvPr id="25" name="Right Arrow 24"/>
          <p:cNvSpPr/>
          <p:nvPr/>
        </p:nvSpPr>
        <p:spPr>
          <a:xfrm rot="10800000" flipV="1">
            <a:off x="2971801" y="3609109"/>
            <a:ext cx="457200" cy="200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ight Arrow 25"/>
          <p:cNvSpPr/>
          <p:nvPr/>
        </p:nvSpPr>
        <p:spPr>
          <a:xfrm rot="5400000" flipV="1">
            <a:off x="1202831" y="4430941"/>
            <a:ext cx="538428" cy="200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6822414" y="811649"/>
            <a:ext cx="2245386" cy="1169551"/>
          </a:xfrm>
          <a:prstGeom prst="rect">
            <a:avLst/>
          </a:prstGeom>
          <a:noFill/>
        </p:spPr>
        <p:txBody>
          <a:bodyPr wrap="square" rtlCol="0">
            <a:spAutoFit/>
          </a:bodyPr>
          <a:lstStyle/>
          <a:p>
            <a:r>
              <a:rPr lang="en-IN" sz="1400" dirty="0" smtClean="0"/>
              <a:t>Removes dirt and other particles suspended in water. Alum and other chemicals are added for coagulation through </a:t>
            </a:r>
            <a:r>
              <a:rPr lang="en-IN" sz="1400" dirty="0" err="1" smtClean="0"/>
              <a:t>floc</a:t>
            </a:r>
            <a:endParaRPr lang="en-IN" sz="1400" dirty="0"/>
          </a:p>
        </p:txBody>
      </p:sp>
      <p:sp>
        <p:nvSpPr>
          <p:cNvPr id="27" name="TextBox 26"/>
          <p:cNvSpPr txBox="1"/>
          <p:nvPr/>
        </p:nvSpPr>
        <p:spPr>
          <a:xfrm>
            <a:off x="3505200" y="2690336"/>
            <a:ext cx="2595828" cy="738664"/>
          </a:xfrm>
          <a:prstGeom prst="rect">
            <a:avLst/>
          </a:prstGeom>
          <a:noFill/>
        </p:spPr>
        <p:txBody>
          <a:bodyPr wrap="square" rtlCol="0">
            <a:spAutoFit/>
          </a:bodyPr>
          <a:lstStyle/>
          <a:p>
            <a:r>
              <a:rPr lang="en-IN" sz="1400" dirty="0" smtClean="0"/>
              <a:t>Heavy particles (</a:t>
            </a:r>
            <a:r>
              <a:rPr lang="en-IN" sz="1400" dirty="0" err="1" smtClean="0"/>
              <a:t>floc</a:t>
            </a:r>
            <a:r>
              <a:rPr lang="en-IN" sz="1400" dirty="0" smtClean="0"/>
              <a:t>) settle to the bottom and clear water  goes for filtration</a:t>
            </a:r>
            <a:endParaRPr lang="en-IN" sz="1400" dirty="0"/>
          </a:p>
        </p:txBody>
      </p:sp>
      <p:sp>
        <p:nvSpPr>
          <p:cNvPr id="28" name="TextBox 27"/>
          <p:cNvSpPr txBox="1"/>
          <p:nvPr/>
        </p:nvSpPr>
        <p:spPr>
          <a:xfrm>
            <a:off x="304800" y="2677180"/>
            <a:ext cx="2341421" cy="523220"/>
          </a:xfrm>
          <a:prstGeom prst="rect">
            <a:avLst/>
          </a:prstGeom>
          <a:noFill/>
        </p:spPr>
        <p:txBody>
          <a:bodyPr wrap="square" rtlCol="0">
            <a:spAutoFit/>
          </a:bodyPr>
          <a:lstStyle/>
          <a:p>
            <a:r>
              <a:rPr lang="en-IN" sz="1400" dirty="0" smtClean="0"/>
              <a:t>Multilayer filtration using sand, gravel and charcoal </a:t>
            </a:r>
            <a:endParaRPr lang="en-IN" sz="1400" dirty="0"/>
          </a:p>
        </p:txBody>
      </p:sp>
      <p:sp>
        <p:nvSpPr>
          <p:cNvPr id="29" name="TextBox 28"/>
          <p:cNvSpPr txBox="1"/>
          <p:nvPr/>
        </p:nvSpPr>
        <p:spPr>
          <a:xfrm>
            <a:off x="533400" y="4734580"/>
            <a:ext cx="1905000" cy="523220"/>
          </a:xfrm>
          <a:prstGeom prst="rect">
            <a:avLst/>
          </a:prstGeom>
          <a:noFill/>
        </p:spPr>
        <p:txBody>
          <a:bodyPr wrap="square" rtlCol="0">
            <a:spAutoFit/>
          </a:bodyPr>
          <a:lstStyle/>
          <a:p>
            <a:r>
              <a:rPr lang="en-IN" sz="1400" dirty="0" smtClean="0"/>
              <a:t>Calculated amount of chlorine is added </a:t>
            </a:r>
            <a:endParaRPr lang="en-IN" sz="1400" dirty="0"/>
          </a:p>
        </p:txBody>
      </p:sp>
    </p:spTree>
    <p:extLst>
      <p:ext uri="{BB962C8B-B14F-4D97-AF65-F5344CB8AC3E}">
        <p14:creationId xmlns:p14="http://schemas.microsoft.com/office/powerpoint/2010/main" val="2799093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sz="3200" b="1" dirty="0" smtClean="0"/>
              <a:t>Domestic water purification system</a:t>
            </a:r>
            <a:endParaRPr lang="en-IN" sz="3200" b="1" dirty="0"/>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1000" contrast="41000"/>
                    </a14:imgEffect>
                  </a14:imgLayer>
                </a14:imgProps>
              </a:ext>
              <a:ext uri="{28A0092B-C50C-407E-A947-70E740481C1C}">
                <a14:useLocalDpi xmlns:a14="http://schemas.microsoft.com/office/drawing/2010/main" val="0"/>
              </a:ext>
            </a:extLst>
          </a:blip>
          <a:srcRect/>
          <a:stretch>
            <a:fillRect/>
          </a:stretch>
        </p:blipFill>
        <p:spPr bwMode="auto">
          <a:xfrm>
            <a:off x="381001" y="1143000"/>
            <a:ext cx="8305800" cy="5257799"/>
          </a:xfrm>
          <a:prstGeom prst="rect">
            <a:avLst/>
          </a:prstGeom>
          <a:solidFill>
            <a:schemeClr val="accent5">
              <a:lumMod val="50000"/>
            </a:schemeClr>
          </a:solidFill>
          <a:ln>
            <a:noFill/>
          </a:ln>
          <a:effectLst/>
        </p:spPr>
      </p:pic>
    </p:spTree>
    <p:extLst>
      <p:ext uri="{BB962C8B-B14F-4D97-AF65-F5344CB8AC3E}">
        <p14:creationId xmlns:p14="http://schemas.microsoft.com/office/powerpoint/2010/main" val="254931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36000" contrast="23000"/>
                    </a14:imgEffect>
                  </a14:imgLayer>
                </a14:imgProps>
              </a:ext>
              <a:ext uri="{28A0092B-C50C-407E-A947-70E740481C1C}">
                <a14:useLocalDpi xmlns:a14="http://schemas.microsoft.com/office/drawing/2010/main" val="0"/>
              </a:ext>
            </a:extLst>
          </a:blip>
          <a:srcRect/>
          <a:stretch>
            <a:fillRect/>
          </a:stretch>
        </p:blipFill>
        <p:spPr bwMode="auto">
          <a:xfrm>
            <a:off x="152400" y="381000"/>
            <a:ext cx="88392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24000" y="5867400"/>
            <a:ext cx="930063" cy="369332"/>
          </a:xfrm>
          <a:prstGeom prst="rect">
            <a:avLst/>
          </a:prstGeom>
          <a:noFill/>
        </p:spPr>
        <p:txBody>
          <a:bodyPr wrap="none" rtlCol="0">
            <a:spAutoFit/>
          </a:bodyPr>
          <a:lstStyle/>
          <a:p>
            <a:r>
              <a:rPr lang="en-IN" b="1" dirty="0" smtClean="0"/>
              <a:t>Candles</a:t>
            </a:r>
            <a:endParaRPr lang="en-IN" b="1" dirty="0"/>
          </a:p>
        </p:txBody>
      </p:sp>
      <p:cxnSp>
        <p:nvCxnSpPr>
          <p:cNvPr id="4" name="Straight Arrow Connector 3"/>
          <p:cNvCxnSpPr/>
          <p:nvPr/>
        </p:nvCxnSpPr>
        <p:spPr>
          <a:xfrm flipV="1">
            <a:off x="1984222" y="5562600"/>
            <a:ext cx="0" cy="304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705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IN" sz="3200" b="1" dirty="0" smtClean="0"/>
              <a:t>Disinfection Methods</a:t>
            </a:r>
            <a:endParaRPr lang="en-IN" sz="3200" b="1" dirty="0"/>
          </a:p>
        </p:txBody>
      </p:sp>
      <p:sp>
        <p:nvSpPr>
          <p:cNvPr id="3" name="Content Placeholder 2"/>
          <p:cNvSpPr>
            <a:spLocks noGrp="1"/>
          </p:cNvSpPr>
          <p:nvPr>
            <p:ph idx="1"/>
          </p:nvPr>
        </p:nvSpPr>
        <p:spPr>
          <a:xfrm>
            <a:off x="457200" y="838200"/>
            <a:ext cx="8229600" cy="5287963"/>
          </a:xfrm>
        </p:spPr>
        <p:txBody>
          <a:bodyPr/>
          <a:lstStyle/>
          <a:p>
            <a:pPr marL="0" indent="0">
              <a:buNone/>
            </a:pPr>
            <a:r>
              <a:rPr lang="en-US" sz="2800" dirty="0">
                <a:solidFill>
                  <a:srgbClr val="C00000"/>
                </a:solidFill>
              </a:rPr>
              <a:t>Disinfection </a:t>
            </a:r>
            <a:r>
              <a:rPr lang="en-US" sz="2800" dirty="0" smtClean="0">
                <a:solidFill>
                  <a:srgbClr val="C00000"/>
                </a:solidFill>
              </a:rPr>
              <a:t>methods used for disinfecting water for drinking purpose are </a:t>
            </a:r>
          </a:p>
          <a:p>
            <a:pPr marL="0" indent="0">
              <a:buNone/>
            </a:pPr>
            <a:endParaRPr lang="en-US" sz="2800" dirty="0">
              <a:solidFill>
                <a:srgbClr val="C00000"/>
              </a:solidFill>
            </a:endParaRPr>
          </a:p>
          <a:p>
            <a:pPr marL="0" indent="0">
              <a:buClr>
                <a:srgbClr val="FF0000"/>
              </a:buClr>
              <a:buNone/>
            </a:pPr>
            <a:r>
              <a:rPr lang="en-US" sz="2400" dirty="0" smtClean="0">
                <a:solidFill>
                  <a:srgbClr val="C00000"/>
                </a:solidFill>
              </a:rPr>
              <a:t>                           </a:t>
            </a:r>
            <a:r>
              <a:rPr lang="en-US" sz="2400" dirty="0" smtClean="0">
                <a:solidFill>
                  <a:srgbClr val="002060"/>
                </a:solidFill>
              </a:rPr>
              <a:t>- Ultrafiltration</a:t>
            </a:r>
            <a:endParaRPr lang="en-US" sz="2400" dirty="0">
              <a:solidFill>
                <a:srgbClr val="002060"/>
              </a:solidFill>
            </a:endParaRPr>
          </a:p>
          <a:p>
            <a:pPr marL="0" indent="0">
              <a:buClr>
                <a:srgbClr val="FF0000"/>
              </a:buClr>
              <a:buNone/>
            </a:pPr>
            <a:r>
              <a:rPr lang="en-US" sz="2400" dirty="0" smtClean="0">
                <a:solidFill>
                  <a:srgbClr val="002060"/>
                </a:solidFill>
              </a:rPr>
              <a:t>                           - UV </a:t>
            </a:r>
            <a:r>
              <a:rPr lang="en-US" sz="2400" dirty="0">
                <a:solidFill>
                  <a:srgbClr val="002060"/>
                </a:solidFill>
              </a:rPr>
              <a:t>treatment </a:t>
            </a:r>
          </a:p>
          <a:p>
            <a:pPr marL="0" indent="0">
              <a:buClr>
                <a:srgbClr val="FF0000"/>
              </a:buClr>
              <a:buNone/>
            </a:pPr>
            <a:r>
              <a:rPr lang="en-US" sz="2400" dirty="0" smtClean="0">
                <a:solidFill>
                  <a:srgbClr val="002060"/>
                </a:solidFill>
              </a:rPr>
              <a:t>                           - </a:t>
            </a:r>
            <a:r>
              <a:rPr lang="en-US" sz="2400" dirty="0" err="1" smtClean="0">
                <a:solidFill>
                  <a:srgbClr val="002060"/>
                </a:solidFill>
              </a:rPr>
              <a:t>Ozonolysis</a:t>
            </a:r>
            <a:r>
              <a:rPr lang="en-US" sz="2400" dirty="0" smtClean="0">
                <a:solidFill>
                  <a:srgbClr val="002060"/>
                </a:solidFill>
              </a:rPr>
              <a:t> </a:t>
            </a:r>
            <a:endParaRPr lang="en-US" sz="2400" dirty="0">
              <a:solidFill>
                <a:srgbClr val="002060"/>
              </a:solidFill>
            </a:endParaRPr>
          </a:p>
          <a:p>
            <a:pPr marL="0" indent="0">
              <a:buClr>
                <a:srgbClr val="FF0000"/>
              </a:buClr>
              <a:buNone/>
            </a:pPr>
            <a:r>
              <a:rPr lang="en-US" sz="2400" dirty="0" smtClean="0">
                <a:solidFill>
                  <a:srgbClr val="002060"/>
                </a:solidFill>
              </a:rPr>
              <a:t>                           - Reverse Osmosis</a:t>
            </a:r>
          </a:p>
          <a:p>
            <a:pPr marL="0" indent="0">
              <a:buClr>
                <a:srgbClr val="FF0000"/>
              </a:buClr>
              <a:buNone/>
            </a:pPr>
            <a:endParaRPr lang="en-US" sz="2400" dirty="0">
              <a:solidFill>
                <a:srgbClr val="002060"/>
              </a:solidFill>
            </a:endParaRPr>
          </a:p>
          <a:p>
            <a:pPr marL="0" indent="0">
              <a:buClr>
                <a:srgbClr val="FF0000"/>
              </a:buClr>
              <a:buNone/>
            </a:pPr>
            <a:endParaRPr lang="en-IN" sz="2400" dirty="0">
              <a:solidFill>
                <a:srgbClr val="002060"/>
              </a:solidFill>
            </a:endParaRPr>
          </a:p>
          <a:p>
            <a:pPr marL="0" indent="0">
              <a:buNone/>
            </a:pPr>
            <a:endParaRPr lang="en-US" sz="2800" dirty="0" smtClean="0">
              <a:solidFill>
                <a:srgbClr val="C00000"/>
              </a:solidFill>
            </a:endParaRPr>
          </a:p>
        </p:txBody>
      </p:sp>
    </p:spTree>
    <p:extLst>
      <p:ext uri="{BB962C8B-B14F-4D97-AF65-F5344CB8AC3E}">
        <p14:creationId xmlns:p14="http://schemas.microsoft.com/office/powerpoint/2010/main" val="1442186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IN" sz="3200" b="1" dirty="0" smtClean="0"/>
              <a:t>Water purification by Filtration process </a:t>
            </a:r>
            <a:endParaRPr lang="en-IN" sz="3200" b="1" dirty="0"/>
          </a:p>
        </p:txBody>
      </p:sp>
      <p:pic>
        <p:nvPicPr>
          <p:cNvPr id="4" name="Picture 2"/>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brightnessContrast bright="-12000" contrast="12000"/>
                    </a14:imgEffect>
                  </a14:imgLayer>
                </a14:imgProps>
              </a:ext>
            </a:extLst>
          </a:blip>
          <a:srcRect/>
          <a:stretch>
            <a:fillRect/>
          </a:stretch>
        </p:blipFill>
        <p:spPr bwMode="auto">
          <a:xfrm>
            <a:off x="381000" y="731838"/>
            <a:ext cx="8534400" cy="4935175"/>
          </a:xfrm>
          <a:prstGeom prst="rect">
            <a:avLst/>
          </a:prstGeom>
          <a:noFill/>
          <a:ln w="9525">
            <a:noFill/>
            <a:miter lim="800000"/>
            <a:headEnd/>
            <a:tailEnd/>
          </a:ln>
          <a:effectLst/>
        </p:spPr>
      </p:pic>
      <p:sp>
        <p:nvSpPr>
          <p:cNvPr id="5" name="Rectangle 4"/>
          <p:cNvSpPr/>
          <p:nvPr/>
        </p:nvSpPr>
        <p:spPr>
          <a:xfrm>
            <a:off x="381000" y="5613737"/>
            <a:ext cx="8229600" cy="1015663"/>
          </a:xfrm>
          <a:prstGeom prst="rect">
            <a:avLst/>
          </a:prstGeom>
        </p:spPr>
        <p:txBody>
          <a:bodyPr wrap="square">
            <a:spAutoFit/>
          </a:bodyPr>
          <a:lstStyle/>
          <a:p>
            <a:pPr algn="just"/>
            <a:r>
              <a:rPr lang="en-US" sz="2000" dirty="0" smtClean="0">
                <a:solidFill>
                  <a:srgbClr val="002060"/>
                </a:solidFill>
              </a:rPr>
              <a:t>The green arrow indicates that the particle is small enough to pass through the filter, whereas the deflected orange arrow indicates that the filter blocks the particle from passing through the filter.</a:t>
            </a:r>
          </a:p>
        </p:txBody>
      </p:sp>
    </p:spTree>
    <p:extLst>
      <p:ext uri="{BB962C8B-B14F-4D97-AF65-F5344CB8AC3E}">
        <p14:creationId xmlns:p14="http://schemas.microsoft.com/office/powerpoint/2010/main" val="3510011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IN" b="1" dirty="0" smtClean="0"/>
              <a:t>Different filtration processes</a:t>
            </a:r>
            <a:endParaRPr lang="en-IN" b="1" dirty="0"/>
          </a:p>
        </p:txBody>
      </p:sp>
      <p:sp>
        <p:nvSpPr>
          <p:cNvPr id="4" name="Content Placeholder 2"/>
          <p:cNvSpPr>
            <a:spLocks noGrp="1"/>
          </p:cNvSpPr>
          <p:nvPr>
            <p:ph idx="1"/>
          </p:nvPr>
        </p:nvSpPr>
        <p:spPr>
          <a:xfrm>
            <a:off x="457200" y="734292"/>
            <a:ext cx="8229600" cy="6047508"/>
          </a:xfrm>
        </p:spPr>
        <p:txBody>
          <a:bodyPr>
            <a:normAutofit fontScale="47500" lnSpcReduction="20000"/>
          </a:bodyPr>
          <a:lstStyle/>
          <a:p>
            <a:pPr marL="514350" indent="-514350">
              <a:buAutoNum type="alphaUcPeriod"/>
            </a:pPr>
            <a:r>
              <a:rPr lang="en-US" sz="3800" b="1" dirty="0" err="1" smtClean="0">
                <a:solidFill>
                  <a:srgbClr val="C00000"/>
                </a:solidFill>
              </a:rPr>
              <a:t>Ultrafiltration</a:t>
            </a:r>
            <a:r>
              <a:rPr lang="en-US" sz="3800" b="1" dirty="0" smtClean="0">
                <a:solidFill>
                  <a:srgbClr val="C00000"/>
                </a:solidFill>
              </a:rPr>
              <a:t>:</a:t>
            </a:r>
          </a:p>
          <a:p>
            <a:pPr marL="514350" indent="-514350">
              <a:buNone/>
            </a:pPr>
            <a:endParaRPr lang="en-US" sz="2500" dirty="0" smtClean="0">
              <a:solidFill>
                <a:srgbClr val="002060"/>
              </a:solidFill>
            </a:endParaRPr>
          </a:p>
          <a:p>
            <a:pPr algn="just">
              <a:spcBef>
                <a:spcPts val="600"/>
              </a:spcBef>
              <a:buClr>
                <a:srgbClr val="FF0000"/>
              </a:buClr>
              <a:buFont typeface="Courier New" pitchFamily="49" charset="0"/>
              <a:buChar char="o"/>
            </a:pPr>
            <a:r>
              <a:rPr lang="en-US" dirty="0" smtClean="0">
                <a:solidFill>
                  <a:srgbClr val="002060"/>
                </a:solidFill>
              </a:rPr>
              <a:t>An </a:t>
            </a:r>
            <a:r>
              <a:rPr lang="en-US" dirty="0" err="1" smtClean="0">
                <a:solidFill>
                  <a:srgbClr val="002060"/>
                </a:solidFill>
              </a:rPr>
              <a:t>ultrafiltration</a:t>
            </a:r>
            <a:r>
              <a:rPr lang="en-US" dirty="0" smtClean="0">
                <a:solidFill>
                  <a:srgbClr val="002060"/>
                </a:solidFill>
              </a:rPr>
              <a:t> filter has a pore size around 0.01 micron. </a:t>
            </a:r>
          </a:p>
          <a:p>
            <a:pPr algn="just">
              <a:spcBef>
                <a:spcPts val="600"/>
              </a:spcBef>
              <a:buClr>
                <a:srgbClr val="FF0000"/>
              </a:buClr>
              <a:buFont typeface="Courier New" pitchFamily="49" charset="0"/>
              <a:buChar char="o"/>
            </a:pPr>
            <a:r>
              <a:rPr lang="en-US" dirty="0" smtClean="0">
                <a:solidFill>
                  <a:srgbClr val="002060"/>
                </a:solidFill>
              </a:rPr>
              <a:t>A microfiltration filter has a pore size around 0.1 micron, so when water undergoes microfiltration, many microorganisms are removed, but viruses remain in the water. Ultrafiltration would remove these larger particles, and may remove some viruses. </a:t>
            </a:r>
          </a:p>
          <a:p>
            <a:pPr marL="0" indent="0" algn="just">
              <a:spcBef>
                <a:spcPts val="600"/>
              </a:spcBef>
              <a:buClr>
                <a:srgbClr val="FF0000"/>
              </a:buClr>
              <a:buNone/>
            </a:pPr>
            <a:endParaRPr lang="en-US" sz="600" dirty="0" smtClean="0">
              <a:solidFill>
                <a:srgbClr val="002060"/>
              </a:solidFill>
            </a:endParaRPr>
          </a:p>
          <a:p>
            <a:pPr algn="just">
              <a:spcBef>
                <a:spcPts val="600"/>
              </a:spcBef>
              <a:buClr>
                <a:srgbClr val="FF0000"/>
              </a:buClr>
              <a:buFont typeface="Courier New" pitchFamily="49" charset="0"/>
              <a:buChar char="o"/>
            </a:pPr>
            <a:r>
              <a:rPr lang="en-US" dirty="0" smtClean="0">
                <a:solidFill>
                  <a:srgbClr val="002060"/>
                </a:solidFill>
              </a:rPr>
              <a:t>Neither microfiltration nor </a:t>
            </a:r>
            <a:r>
              <a:rPr lang="en-US" dirty="0" err="1" smtClean="0">
                <a:solidFill>
                  <a:srgbClr val="002060"/>
                </a:solidFill>
              </a:rPr>
              <a:t>ultrafiltration</a:t>
            </a:r>
            <a:r>
              <a:rPr lang="en-US" dirty="0" smtClean="0">
                <a:solidFill>
                  <a:srgbClr val="002060"/>
                </a:solidFill>
              </a:rPr>
              <a:t> can remove dissolved substances unless they are first adsorbed (with activated carbon) or coagulated (with alum or iron salts).</a:t>
            </a:r>
          </a:p>
          <a:p>
            <a:pPr algn="just"/>
            <a:endParaRPr lang="en-US" dirty="0" smtClean="0">
              <a:solidFill>
                <a:srgbClr val="002060"/>
              </a:solidFill>
            </a:endParaRPr>
          </a:p>
          <a:p>
            <a:pPr marL="514350" indent="-514350" algn="just">
              <a:buAutoNum type="alphaUcPeriod" startAt="2"/>
            </a:pPr>
            <a:r>
              <a:rPr lang="en-US" sz="3800" b="1" dirty="0" err="1" smtClean="0">
                <a:solidFill>
                  <a:srgbClr val="C00000"/>
                </a:solidFill>
              </a:rPr>
              <a:t>Nanofiltration</a:t>
            </a:r>
            <a:endParaRPr lang="en-US" sz="3800" b="1" dirty="0" smtClean="0">
              <a:solidFill>
                <a:srgbClr val="C00000"/>
              </a:solidFill>
            </a:endParaRPr>
          </a:p>
          <a:p>
            <a:pPr marL="514350" indent="-514350" algn="just">
              <a:buNone/>
            </a:pPr>
            <a:endParaRPr lang="en-US" sz="2100" dirty="0" smtClean="0">
              <a:solidFill>
                <a:srgbClr val="002060"/>
              </a:solidFill>
            </a:endParaRPr>
          </a:p>
          <a:p>
            <a:pPr algn="just">
              <a:spcBef>
                <a:spcPts val="600"/>
              </a:spcBef>
              <a:buClr>
                <a:srgbClr val="FF0000"/>
              </a:buClr>
              <a:buFont typeface="Courier New" pitchFamily="49" charset="0"/>
              <a:buChar char="o"/>
            </a:pPr>
            <a:r>
              <a:rPr lang="en-US" dirty="0" smtClean="0">
                <a:solidFill>
                  <a:srgbClr val="002060"/>
                </a:solidFill>
              </a:rPr>
              <a:t>A </a:t>
            </a:r>
            <a:r>
              <a:rPr lang="en-US" dirty="0" err="1" smtClean="0">
                <a:solidFill>
                  <a:srgbClr val="002060"/>
                </a:solidFill>
              </a:rPr>
              <a:t>nanofiltration</a:t>
            </a:r>
            <a:r>
              <a:rPr lang="en-US" dirty="0" smtClean="0">
                <a:solidFill>
                  <a:srgbClr val="002060"/>
                </a:solidFill>
              </a:rPr>
              <a:t> filter has a pore size around 0.001 micron. </a:t>
            </a:r>
          </a:p>
          <a:p>
            <a:pPr algn="just">
              <a:spcBef>
                <a:spcPts val="600"/>
              </a:spcBef>
              <a:buClr>
                <a:srgbClr val="FF0000"/>
              </a:buClr>
              <a:buFont typeface="Courier New" pitchFamily="49" charset="0"/>
              <a:buChar char="o"/>
            </a:pPr>
            <a:r>
              <a:rPr lang="en-US" dirty="0" err="1" smtClean="0">
                <a:solidFill>
                  <a:srgbClr val="002060"/>
                </a:solidFill>
              </a:rPr>
              <a:t>Nanofiltration</a:t>
            </a:r>
            <a:r>
              <a:rPr lang="en-US" dirty="0" smtClean="0">
                <a:solidFill>
                  <a:srgbClr val="002060"/>
                </a:solidFill>
              </a:rPr>
              <a:t> removes most organic molecules, nearly all viruses, most of the natural organic matter and a range of salts.</a:t>
            </a:r>
          </a:p>
          <a:p>
            <a:pPr algn="just">
              <a:spcBef>
                <a:spcPts val="600"/>
              </a:spcBef>
              <a:buClr>
                <a:srgbClr val="FF0000"/>
              </a:buClr>
              <a:buFont typeface="Courier New" pitchFamily="49" charset="0"/>
              <a:buChar char="o"/>
            </a:pPr>
            <a:r>
              <a:rPr lang="en-US" dirty="0" err="1" smtClean="0">
                <a:solidFill>
                  <a:srgbClr val="002060"/>
                </a:solidFill>
              </a:rPr>
              <a:t>Nanofiltration</a:t>
            </a:r>
            <a:r>
              <a:rPr lang="en-US" dirty="0" smtClean="0">
                <a:solidFill>
                  <a:srgbClr val="002060"/>
                </a:solidFill>
              </a:rPr>
              <a:t> removes divalent ions, which make water hard, so </a:t>
            </a:r>
            <a:r>
              <a:rPr lang="en-US" dirty="0" err="1" smtClean="0">
                <a:solidFill>
                  <a:srgbClr val="002060"/>
                </a:solidFill>
              </a:rPr>
              <a:t>nanofiltration</a:t>
            </a:r>
            <a:r>
              <a:rPr lang="en-US" dirty="0" smtClean="0">
                <a:solidFill>
                  <a:srgbClr val="002060"/>
                </a:solidFill>
              </a:rPr>
              <a:t> is often used to</a:t>
            </a:r>
          </a:p>
          <a:p>
            <a:pPr marL="0" indent="0" algn="just">
              <a:spcBef>
                <a:spcPts val="600"/>
              </a:spcBef>
              <a:buClr>
                <a:srgbClr val="FF0000"/>
              </a:buClr>
              <a:buNone/>
            </a:pPr>
            <a:r>
              <a:rPr lang="en-US" dirty="0" smtClean="0">
                <a:solidFill>
                  <a:srgbClr val="002060"/>
                </a:solidFill>
              </a:rPr>
              <a:t>        soften hard water.</a:t>
            </a:r>
          </a:p>
          <a:p>
            <a:pPr algn="just">
              <a:buNone/>
            </a:pPr>
            <a:endParaRPr lang="en-US" dirty="0" smtClean="0">
              <a:solidFill>
                <a:srgbClr val="C00000"/>
              </a:solidFill>
            </a:endParaRPr>
          </a:p>
          <a:p>
            <a:pPr marL="742950" indent="-742950" algn="just">
              <a:buNone/>
            </a:pPr>
            <a:r>
              <a:rPr lang="en-US" sz="3800" b="1" dirty="0" smtClean="0">
                <a:solidFill>
                  <a:srgbClr val="C00000"/>
                </a:solidFill>
              </a:rPr>
              <a:t>C.     Reverse osmosis</a:t>
            </a:r>
          </a:p>
          <a:p>
            <a:pPr marL="742950" indent="-742950" algn="just">
              <a:buNone/>
            </a:pPr>
            <a:endParaRPr lang="en-US" sz="2100" b="1" dirty="0" smtClean="0">
              <a:solidFill>
                <a:srgbClr val="002060"/>
              </a:solidFill>
            </a:endParaRPr>
          </a:p>
          <a:p>
            <a:pPr algn="just">
              <a:spcBef>
                <a:spcPts val="600"/>
              </a:spcBef>
              <a:buClr>
                <a:srgbClr val="FF0000"/>
              </a:buClr>
              <a:buFont typeface="Courier New" pitchFamily="49" charset="0"/>
              <a:buChar char="o"/>
            </a:pPr>
            <a:r>
              <a:rPr lang="en-US" dirty="0" smtClean="0">
                <a:solidFill>
                  <a:srgbClr val="002060"/>
                </a:solidFill>
              </a:rPr>
              <a:t>Reverse osmosis filters have a pore size around 0.0001 micron.</a:t>
            </a:r>
          </a:p>
          <a:p>
            <a:pPr marL="0" indent="0" algn="just">
              <a:spcBef>
                <a:spcPts val="600"/>
              </a:spcBef>
              <a:buClr>
                <a:srgbClr val="FF0000"/>
              </a:buClr>
              <a:buNone/>
            </a:pPr>
            <a:endParaRPr lang="en-US" sz="600" dirty="0" smtClean="0">
              <a:solidFill>
                <a:srgbClr val="002060"/>
              </a:solidFill>
            </a:endParaRPr>
          </a:p>
          <a:p>
            <a:pPr algn="just">
              <a:spcBef>
                <a:spcPts val="600"/>
              </a:spcBef>
              <a:buClr>
                <a:srgbClr val="FF0000"/>
              </a:buClr>
              <a:buFont typeface="Courier New" pitchFamily="49" charset="0"/>
              <a:buChar char="o"/>
            </a:pPr>
            <a:r>
              <a:rPr lang="en-US" dirty="0" smtClean="0">
                <a:solidFill>
                  <a:srgbClr val="002060"/>
                </a:solidFill>
              </a:rPr>
              <a:t>After water passes through a reverse osmosis filter, it is essentially pure water. In addition to removing all organic molecules and viruses, reverse osmosis also removes most minerals that are present in the water. </a:t>
            </a:r>
          </a:p>
          <a:p>
            <a:pPr marL="0" indent="0" algn="just">
              <a:spcBef>
                <a:spcPts val="600"/>
              </a:spcBef>
              <a:buClr>
                <a:srgbClr val="FF0000"/>
              </a:buClr>
              <a:buNone/>
            </a:pPr>
            <a:endParaRPr lang="en-US" sz="600" dirty="0" smtClean="0">
              <a:solidFill>
                <a:srgbClr val="002060"/>
              </a:solidFill>
            </a:endParaRPr>
          </a:p>
          <a:p>
            <a:pPr algn="just">
              <a:spcBef>
                <a:spcPts val="600"/>
              </a:spcBef>
              <a:buClr>
                <a:srgbClr val="FF0000"/>
              </a:buClr>
              <a:buFont typeface="Courier New" pitchFamily="49" charset="0"/>
              <a:buChar char="o"/>
            </a:pPr>
            <a:r>
              <a:rPr lang="en-US" dirty="0" smtClean="0">
                <a:solidFill>
                  <a:srgbClr val="002060"/>
                </a:solidFill>
              </a:rPr>
              <a:t>Reverse osmosis removes </a:t>
            </a:r>
            <a:r>
              <a:rPr lang="en-US" dirty="0" err="1" smtClean="0">
                <a:solidFill>
                  <a:srgbClr val="002060"/>
                </a:solidFill>
              </a:rPr>
              <a:t>monovalent</a:t>
            </a:r>
            <a:r>
              <a:rPr lang="en-US" dirty="0" smtClean="0">
                <a:solidFill>
                  <a:srgbClr val="002060"/>
                </a:solidFill>
              </a:rPr>
              <a:t> ions, which means that it desalinates the water. </a:t>
            </a:r>
            <a:endParaRPr lang="en-US" dirty="0">
              <a:solidFill>
                <a:srgbClr val="002060"/>
              </a:solidFill>
            </a:endParaRPr>
          </a:p>
        </p:txBody>
      </p:sp>
    </p:spTree>
    <p:extLst>
      <p:ext uri="{BB962C8B-B14F-4D97-AF65-F5344CB8AC3E}">
        <p14:creationId xmlns:p14="http://schemas.microsoft.com/office/powerpoint/2010/main" val="2188086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brightnessContrast bright="-12000" contrast="12000"/>
                    </a14:imgEffect>
                  </a14:imgLayer>
                </a14:imgProps>
              </a:ext>
            </a:extLst>
          </a:blip>
          <a:srcRect/>
          <a:stretch>
            <a:fillRect/>
          </a:stretch>
        </p:blipFill>
        <p:spPr bwMode="auto">
          <a:xfrm>
            <a:off x="494850" y="304800"/>
            <a:ext cx="8191950" cy="6324600"/>
          </a:xfrm>
          <a:prstGeom prst="rect">
            <a:avLst/>
          </a:prstGeom>
          <a:noFill/>
          <a:ln w="9525">
            <a:noFill/>
            <a:miter lim="800000"/>
            <a:headEnd/>
            <a:tailEnd/>
          </a:ln>
          <a:effectLst/>
        </p:spPr>
      </p:pic>
    </p:spTree>
    <p:extLst>
      <p:ext uri="{BB962C8B-B14F-4D97-AF65-F5344CB8AC3E}">
        <p14:creationId xmlns:p14="http://schemas.microsoft.com/office/powerpoint/2010/main" val="3894368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Autofit/>
          </a:bodyPr>
          <a:lstStyle/>
          <a:p>
            <a:r>
              <a:rPr lang="en-IN" sz="3200" b="1" dirty="0" smtClean="0"/>
              <a:t>Reverse Osmosis </a:t>
            </a:r>
            <a:endParaRPr lang="en-IN" sz="3200" b="1" dirty="0"/>
          </a:p>
        </p:txBody>
      </p:sp>
      <p:pic>
        <p:nvPicPr>
          <p:cNvPr id="4" name="Picture 4" descr="untitled"/>
          <p:cNvPicPr>
            <a:picLocks noGrp="1" noChangeAspect="1" noChangeArrowheads="1"/>
          </p:cNvPicPr>
          <p:nvPr>
            <p:ph idx="1"/>
          </p:nvPr>
        </p:nvPicPr>
        <p:blipFill>
          <a:blip r:embed="rId2">
            <a:lum bright="-38000" contrast="30000"/>
          </a:blip>
          <a:srcRect/>
          <a:stretch>
            <a:fillRect/>
          </a:stretch>
        </p:blipFill>
        <p:spPr>
          <a:xfrm>
            <a:off x="151024" y="1600200"/>
            <a:ext cx="3963776" cy="4525963"/>
          </a:xfrm>
          <a:noFill/>
        </p:spPr>
      </p:pic>
      <p:sp>
        <p:nvSpPr>
          <p:cNvPr id="5" name="Text Box 5"/>
          <p:cNvSpPr txBox="1">
            <a:spLocks noChangeArrowheads="1"/>
          </p:cNvSpPr>
          <p:nvPr/>
        </p:nvSpPr>
        <p:spPr bwMode="auto">
          <a:xfrm>
            <a:off x="4114800" y="685800"/>
            <a:ext cx="4800600" cy="6001643"/>
          </a:xfrm>
          <a:prstGeom prst="rect">
            <a:avLst/>
          </a:prstGeom>
          <a:noFill/>
          <a:ln w="9525">
            <a:noFill/>
            <a:miter lim="800000"/>
            <a:headEnd/>
            <a:tailEnd/>
          </a:ln>
        </p:spPr>
        <p:txBody>
          <a:bodyPr wrap="square">
            <a:spAutoFit/>
          </a:bodyPr>
          <a:lstStyle/>
          <a:p>
            <a:pPr algn="just">
              <a:buClr>
                <a:srgbClr val="CC3300"/>
              </a:buClr>
              <a:buFontTx/>
              <a:buChar char="o"/>
            </a:pPr>
            <a:r>
              <a:rPr lang="en-US" sz="1600" dirty="0">
                <a:solidFill>
                  <a:srgbClr val="002060"/>
                </a:solidFill>
                <a:effectLst/>
              </a:rPr>
              <a:t>When two solutions of </a:t>
            </a:r>
            <a:r>
              <a:rPr lang="en-US" sz="1600" dirty="0" smtClean="0">
                <a:solidFill>
                  <a:srgbClr val="002060"/>
                </a:solidFill>
                <a:effectLst/>
              </a:rPr>
              <a:t>unequal </a:t>
            </a:r>
            <a:r>
              <a:rPr lang="en-US" sz="1600" dirty="0">
                <a:solidFill>
                  <a:srgbClr val="002060"/>
                </a:solidFill>
                <a:effectLst/>
              </a:rPr>
              <a:t>concentrations are separated by a </a:t>
            </a:r>
            <a:r>
              <a:rPr lang="en-US" sz="1600" dirty="0" smtClean="0">
                <a:solidFill>
                  <a:srgbClr val="002060"/>
                </a:solidFill>
                <a:effectLst/>
              </a:rPr>
              <a:t> </a:t>
            </a:r>
            <a:r>
              <a:rPr lang="en-US" sz="1600" dirty="0">
                <a:solidFill>
                  <a:srgbClr val="002060"/>
                </a:solidFill>
                <a:effectLst/>
              </a:rPr>
              <a:t>Semipermeable membrane</a:t>
            </a:r>
            <a:r>
              <a:rPr lang="en-US" sz="1600" dirty="0" smtClean="0">
                <a:solidFill>
                  <a:srgbClr val="002060"/>
                </a:solidFill>
                <a:effectLst/>
              </a:rPr>
              <a:t>, solvent </a:t>
            </a:r>
            <a:r>
              <a:rPr lang="en-US" sz="1600" dirty="0">
                <a:solidFill>
                  <a:srgbClr val="002060"/>
                </a:solidFill>
                <a:effectLst/>
              </a:rPr>
              <a:t>will flow from lower </a:t>
            </a:r>
            <a:r>
              <a:rPr lang="en-US" sz="1600" dirty="0" smtClean="0">
                <a:solidFill>
                  <a:srgbClr val="002060"/>
                </a:solidFill>
                <a:effectLst/>
              </a:rPr>
              <a:t>conc</a:t>
            </a:r>
            <a:r>
              <a:rPr lang="en-US" sz="1600" dirty="0">
                <a:solidFill>
                  <a:srgbClr val="002060"/>
                </a:solidFill>
                <a:effectLst/>
              </a:rPr>
              <a:t>. to higher conc. </a:t>
            </a:r>
            <a:r>
              <a:rPr lang="en-US" sz="1600" dirty="0" smtClean="0">
                <a:solidFill>
                  <a:srgbClr val="002060"/>
                </a:solidFill>
                <a:effectLst/>
              </a:rPr>
              <a:t> due to osmoti</a:t>
            </a:r>
            <a:r>
              <a:rPr lang="en-US" sz="1600" dirty="0" smtClean="0">
                <a:solidFill>
                  <a:srgbClr val="002060"/>
                </a:solidFill>
              </a:rPr>
              <a:t>c  pressure</a:t>
            </a:r>
            <a:endParaRPr lang="en-US" sz="1600" dirty="0">
              <a:solidFill>
                <a:srgbClr val="002060"/>
              </a:solidFill>
              <a:effectLst/>
            </a:endParaRPr>
          </a:p>
          <a:p>
            <a:pPr algn="just">
              <a:buClr>
                <a:srgbClr val="CC3300"/>
              </a:buClr>
              <a:buFontTx/>
              <a:buChar char="o"/>
            </a:pPr>
            <a:endParaRPr lang="en-US" sz="1600" dirty="0">
              <a:solidFill>
                <a:srgbClr val="002060"/>
              </a:solidFill>
              <a:effectLst/>
            </a:endParaRPr>
          </a:p>
          <a:p>
            <a:pPr algn="just">
              <a:buClr>
                <a:srgbClr val="CC3300"/>
              </a:buClr>
              <a:buFontTx/>
              <a:buChar char="o"/>
            </a:pPr>
            <a:r>
              <a:rPr lang="en-US" sz="1600" dirty="0">
                <a:solidFill>
                  <a:srgbClr val="002060"/>
                </a:solidFill>
                <a:effectLst/>
              </a:rPr>
              <a:t>This phenomenon can be reversed </a:t>
            </a:r>
            <a:r>
              <a:rPr lang="en-US" sz="1600" dirty="0" smtClean="0">
                <a:solidFill>
                  <a:srgbClr val="002060"/>
                </a:solidFill>
                <a:effectLst/>
              </a:rPr>
              <a:t>by making the solvent to flow in the opposite direction by applying </a:t>
            </a:r>
            <a:r>
              <a:rPr lang="en-US" sz="1600" dirty="0">
                <a:solidFill>
                  <a:srgbClr val="002060"/>
                </a:solidFill>
                <a:effectLst/>
              </a:rPr>
              <a:t>hydrostatic pressure </a:t>
            </a:r>
            <a:r>
              <a:rPr lang="en-US" sz="1600" dirty="0" smtClean="0">
                <a:solidFill>
                  <a:srgbClr val="002060"/>
                </a:solidFill>
                <a:effectLst/>
              </a:rPr>
              <a:t>on the </a:t>
            </a:r>
            <a:r>
              <a:rPr lang="en-US" sz="1600" dirty="0">
                <a:solidFill>
                  <a:srgbClr val="002060"/>
                </a:solidFill>
                <a:effectLst/>
              </a:rPr>
              <a:t>concentrated side </a:t>
            </a:r>
            <a:r>
              <a:rPr lang="en-US" sz="1600" dirty="0" smtClean="0">
                <a:solidFill>
                  <a:srgbClr val="002060"/>
                </a:solidFill>
                <a:effectLst/>
              </a:rPr>
              <a:t>(Reverse Osmosis)</a:t>
            </a:r>
            <a:endParaRPr lang="en-US" sz="1600" dirty="0">
              <a:solidFill>
                <a:srgbClr val="002060"/>
              </a:solidFill>
              <a:effectLst/>
            </a:endParaRPr>
          </a:p>
          <a:p>
            <a:pPr algn="just">
              <a:buClr>
                <a:srgbClr val="CC3300"/>
              </a:buClr>
              <a:buFontTx/>
              <a:buChar char="o"/>
            </a:pPr>
            <a:endParaRPr lang="en-US" sz="1600" dirty="0">
              <a:solidFill>
                <a:srgbClr val="002060"/>
              </a:solidFill>
              <a:effectLst/>
            </a:endParaRPr>
          </a:p>
          <a:p>
            <a:pPr algn="just">
              <a:buClr>
                <a:srgbClr val="CC3300"/>
              </a:buClr>
              <a:buFontTx/>
              <a:buChar char="o"/>
            </a:pPr>
            <a:r>
              <a:rPr lang="en-US" sz="1600" dirty="0">
                <a:solidFill>
                  <a:srgbClr val="002060"/>
                </a:solidFill>
                <a:effectLst/>
              </a:rPr>
              <a:t>In reverse osmosis, pressure </a:t>
            </a:r>
            <a:r>
              <a:rPr lang="en-US" sz="1600" dirty="0" smtClean="0">
                <a:solidFill>
                  <a:srgbClr val="002060"/>
                </a:solidFill>
                <a:effectLst/>
              </a:rPr>
              <a:t>of  </a:t>
            </a:r>
            <a:r>
              <a:rPr lang="en-US" sz="1600" dirty="0">
                <a:solidFill>
                  <a:srgbClr val="002060"/>
                </a:solidFill>
                <a:effectLst/>
              </a:rPr>
              <a:t>15-40 kg/cm</a:t>
            </a:r>
            <a:r>
              <a:rPr lang="en-US" sz="1600" baseline="30000" dirty="0">
                <a:solidFill>
                  <a:srgbClr val="002060"/>
                </a:solidFill>
                <a:effectLst/>
              </a:rPr>
              <a:t>2</a:t>
            </a:r>
            <a:r>
              <a:rPr lang="en-US" sz="1600" dirty="0">
                <a:solidFill>
                  <a:srgbClr val="002060"/>
                </a:solidFill>
                <a:effectLst/>
              </a:rPr>
              <a:t> is applied </a:t>
            </a:r>
            <a:r>
              <a:rPr lang="en-US" sz="1600" dirty="0" smtClean="0">
                <a:solidFill>
                  <a:srgbClr val="002060"/>
                </a:solidFill>
              </a:rPr>
              <a:t>on the contaminated </a:t>
            </a:r>
            <a:r>
              <a:rPr lang="en-US" sz="1600" dirty="0" smtClean="0">
                <a:solidFill>
                  <a:srgbClr val="002060"/>
                </a:solidFill>
                <a:effectLst/>
              </a:rPr>
              <a:t> water compartment.</a:t>
            </a:r>
          </a:p>
          <a:p>
            <a:pPr algn="just">
              <a:buClr>
                <a:srgbClr val="CC3300"/>
              </a:buClr>
            </a:pPr>
            <a:endParaRPr lang="en-US" sz="1600" dirty="0">
              <a:solidFill>
                <a:srgbClr val="002060"/>
              </a:solidFill>
              <a:effectLst/>
            </a:endParaRPr>
          </a:p>
          <a:p>
            <a:pPr algn="just">
              <a:buClr>
                <a:srgbClr val="CC3300"/>
              </a:buClr>
              <a:buFontTx/>
              <a:buChar char="o"/>
            </a:pPr>
            <a:r>
              <a:rPr lang="en-US" sz="1600" dirty="0" smtClean="0">
                <a:solidFill>
                  <a:srgbClr val="002060"/>
                </a:solidFill>
                <a:effectLst/>
              </a:rPr>
              <a:t>The </a:t>
            </a:r>
            <a:r>
              <a:rPr lang="en-US" sz="1600" dirty="0">
                <a:solidFill>
                  <a:srgbClr val="002060"/>
                </a:solidFill>
                <a:effectLst/>
              </a:rPr>
              <a:t>water gets forced through </a:t>
            </a:r>
            <a:r>
              <a:rPr lang="en-US" sz="1600" dirty="0" smtClean="0">
                <a:solidFill>
                  <a:srgbClr val="002060"/>
                </a:solidFill>
                <a:effectLst/>
              </a:rPr>
              <a:t>the semipermeable </a:t>
            </a:r>
            <a:r>
              <a:rPr lang="en-US" sz="1600" dirty="0">
                <a:solidFill>
                  <a:srgbClr val="002060"/>
                </a:solidFill>
                <a:effectLst/>
              </a:rPr>
              <a:t>membrane </a:t>
            </a:r>
            <a:r>
              <a:rPr lang="en-US" sz="1600" dirty="0" smtClean="0">
                <a:solidFill>
                  <a:srgbClr val="002060"/>
                </a:solidFill>
                <a:effectLst/>
              </a:rPr>
              <a:t>leaving behind </a:t>
            </a:r>
            <a:r>
              <a:rPr lang="en-US" sz="1600" dirty="0">
                <a:solidFill>
                  <a:srgbClr val="002060"/>
                </a:solidFill>
                <a:effectLst/>
              </a:rPr>
              <a:t>the dissolved solids. </a:t>
            </a:r>
            <a:endParaRPr lang="en-US" sz="1600" dirty="0" smtClean="0">
              <a:solidFill>
                <a:srgbClr val="002060"/>
              </a:solidFill>
              <a:effectLst/>
            </a:endParaRPr>
          </a:p>
          <a:p>
            <a:pPr algn="just">
              <a:buClr>
                <a:srgbClr val="CC3300"/>
              </a:buClr>
            </a:pPr>
            <a:endParaRPr lang="en-US" sz="1600" dirty="0" smtClean="0">
              <a:solidFill>
                <a:srgbClr val="002060"/>
              </a:solidFill>
              <a:effectLst/>
            </a:endParaRPr>
          </a:p>
          <a:p>
            <a:pPr algn="just">
              <a:buClr>
                <a:srgbClr val="CC3300"/>
              </a:buClr>
              <a:buFontTx/>
              <a:buChar char="o"/>
            </a:pPr>
            <a:r>
              <a:rPr lang="en-US" sz="1600" dirty="0">
                <a:solidFill>
                  <a:srgbClr val="002060"/>
                </a:solidFill>
              </a:rPr>
              <a:t>Thus water is separated from the contaminants </a:t>
            </a:r>
            <a:r>
              <a:rPr lang="en-US" sz="1600" dirty="0" smtClean="0">
                <a:solidFill>
                  <a:srgbClr val="002060"/>
                </a:solidFill>
              </a:rPr>
              <a:t> rather than removing contaminants from water.</a:t>
            </a:r>
            <a:endParaRPr lang="en-US" sz="1600" dirty="0">
              <a:solidFill>
                <a:srgbClr val="002060"/>
              </a:solidFill>
            </a:endParaRPr>
          </a:p>
          <a:p>
            <a:pPr algn="just">
              <a:buClr>
                <a:srgbClr val="CC3300"/>
              </a:buClr>
            </a:pPr>
            <a:endParaRPr lang="en-US" sz="1600" dirty="0" smtClean="0">
              <a:solidFill>
                <a:srgbClr val="002060"/>
              </a:solidFill>
              <a:effectLst/>
            </a:endParaRPr>
          </a:p>
          <a:p>
            <a:pPr algn="just">
              <a:buClr>
                <a:srgbClr val="CC3300"/>
              </a:buClr>
              <a:buFontTx/>
              <a:buChar char="o"/>
            </a:pPr>
            <a:r>
              <a:rPr lang="en-US" sz="1600" dirty="0" smtClean="0">
                <a:solidFill>
                  <a:srgbClr val="002060"/>
                </a:solidFill>
              </a:rPr>
              <a:t>Both ionic and non-ionic impurities as well as colloidal impurities are left behind.</a:t>
            </a:r>
          </a:p>
          <a:p>
            <a:pPr algn="just">
              <a:buClr>
                <a:srgbClr val="CC3300"/>
              </a:buClr>
              <a:buFontTx/>
              <a:buChar char="o"/>
            </a:pPr>
            <a:endParaRPr lang="en-US" sz="1600" dirty="0">
              <a:solidFill>
                <a:srgbClr val="002060"/>
              </a:solidFill>
              <a:effectLst/>
            </a:endParaRPr>
          </a:p>
          <a:p>
            <a:pPr algn="just">
              <a:buClr>
                <a:srgbClr val="CC3300"/>
              </a:buClr>
              <a:buFontTx/>
              <a:buChar char="o"/>
            </a:pPr>
            <a:r>
              <a:rPr lang="en-US" sz="1600" dirty="0" smtClean="0">
                <a:solidFill>
                  <a:srgbClr val="002060"/>
                </a:solidFill>
              </a:rPr>
              <a:t>This process is also called as </a:t>
            </a:r>
            <a:r>
              <a:rPr lang="en-US" sz="1600" b="1" i="1" dirty="0" smtClean="0">
                <a:solidFill>
                  <a:srgbClr val="002060"/>
                </a:solidFill>
              </a:rPr>
              <a:t>“Super-filtration”</a:t>
            </a:r>
            <a:r>
              <a:rPr lang="en-US" sz="1600" dirty="0" smtClean="0">
                <a:solidFill>
                  <a:srgbClr val="002060"/>
                </a:solidFill>
              </a:rPr>
              <a:t> or </a:t>
            </a:r>
            <a:r>
              <a:rPr lang="en-US" sz="1600" b="1" i="1" dirty="0" smtClean="0">
                <a:solidFill>
                  <a:srgbClr val="002060"/>
                </a:solidFill>
              </a:rPr>
              <a:t>“Hyper-filtration” </a:t>
            </a:r>
            <a:endParaRPr lang="en-US" sz="1600" dirty="0">
              <a:solidFill>
                <a:srgbClr val="002060"/>
              </a:solidFill>
              <a:effectLst/>
            </a:endParaRPr>
          </a:p>
        </p:txBody>
      </p:sp>
    </p:spTree>
    <p:extLst>
      <p:ext uri="{BB962C8B-B14F-4D97-AF65-F5344CB8AC3E}">
        <p14:creationId xmlns:p14="http://schemas.microsoft.com/office/powerpoint/2010/main" val="1370313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01509DEC-E3DB-4A98-839D-827D2DEDA1FD}" type="slidenum">
              <a:rPr lang="en-US"/>
              <a:pPr>
                <a:defRPr/>
              </a:pPr>
              <a:t>3</a:t>
            </a:fld>
            <a:endParaRPr lang="en-US"/>
          </a:p>
        </p:txBody>
      </p:sp>
      <p:sp>
        <p:nvSpPr>
          <p:cNvPr id="60418" name="Rectangle 2"/>
          <p:cNvSpPr>
            <a:spLocks noGrp="1" noChangeArrowheads="1"/>
          </p:cNvSpPr>
          <p:nvPr>
            <p:ph type="title"/>
          </p:nvPr>
        </p:nvSpPr>
        <p:spPr>
          <a:xfrm>
            <a:off x="681831" y="152400"/>
            <a:ext cx="7958137" cy="533400"/>
          </a:xfrm>
        </p:spPr>
        <p:txBody>
          <a:bodyPr>
            <a:noAutofit/>
          </a:bodyPr>
          <a:lstStyle/>
          <a:p>
            <a:pPr eaLnBrk="1" hangingPunct="1">
              <a:defRPr/>
            </a:pPr>
            <a:r>
              <a:rPr lang="en-US" sz="3200" b="1" dirty="0" smtClean="0"/>
              <a:t>Lime – Soda Process</a:t>
            </a:r>
          </a:p>
        </p:txBody>
      </p:sp>
      <p:sp>
        <p:nvSpPr>
          <p:cNvPr id="60419" name="Rectangle 3"/>
          <p:cNvSpPr>
            <a:spLocks noGrp="1" noChangeArrowheads="1"/>
          </p:cNvSpPr>
          <p:nvPr>
            <p:ph type="body" idx="1"/>
          </p:nvPr>
        </p:nvSpPr>
        <p:spPr>
          <a:xfrm>
            <a:off x="457200" y="914400"/>
            <a:ext cx="8458200" cy="5791200"/>
          </a:xfrm>
        </p:spPr>
        <p:txBody>
          <a:bodyPr>
            <a:normAutofit/>
          </a:bodyPr>
          <a:lstStyle/>
          <a:p>
            <a:pPr marL="609600" indent="-609600" eaLnBrk="1" hangingPunct="1">
              <a:lnSpc>
                <a:spcPct val="90000"/>
              </a:lnSpc>
              <a:buFont typeface="Wingdings" pitchFamily="2" charset="2"/>
              <a:buNone/>
              <a:defRPr/>
            </a:pPr>
            <a:r>
              <a:rPr lang="en-US" sz="1800" b="1" dirty="0" smtClean="0">
                <a:solidFill>
                  <a:srgbClr val="002060"/>
                </a:solidFill>
              </a:rPr>
              <a:t>a. Reaction of permanent calcium:</a:t>
            </a:r>
          </a:p>
          <a:p>
            <a:pPr marL="609600" indent="-609600" eaLnBrk="1" hangingPunct="1">
              <a:lnSpc>
                <a:spcPct val="90000"/>
              </a:lnSpc>
              <a:buFont typeface="Wingdings" pitchFamily="2" charset="2"/>
              <a:buNone/>
              <a:defRPr/>
            </a:pPr>
            <a:r>
              <a:rPr lang="en-US" sz="1800" dirty="0" smtClean="0">
                <a:solidFill>
                  <a:srgbClr val="002060"/>
                </a:solidFill>
              </a:rPr>
              <a:t>                                         Ca</a:t>
            </a:r>
            <a:r>
              <a:rPr lang="en-US" sz="1800" baseline="30000" dirty="0" smtClean="0">
                <a:solidFill>
                  <a:srgbClr val="002060"/>
                </a:solidFill>
              </a:rPr>
              <a:t>2+</a:t>
            </a:r>
            <a:r>
              <a:rPr lang="en-US" sz="1800" dirty="0" smtClean="0">
                <a:solidFill>
                  <a:srgbClr val="002060"/>
                </a:solidFill>
              </a:rPr>
              <a:t> + Na</a:t>
            </a:r>
            <a:r>
              <a:rPr lang="en-US" sz="1800" baseline="-25000" dirty="0" smtClean="0">
                <a:solidFill>
                  <a:srgbClr val="002060"/>
                </a:solidFill>
              </a:rPr>
              <a:t>2</a:t>
            </a:r>
            <a:r>
              <a:rPr lang="en-US" sz="1800" dirty="0" smtClean="0">
                <a:solidFill>
                  <a:srgbClr val="002060"/>
                </a:solidFill>
              </a:rPr>
              <a:t>CO</a:t>
            </a:r>
            <a:r>
              <a:rPr lang="en-US" sz="1800" baseline="-25000" dirty="0" smtClean="0">
                <a:solidFill>
                  <a:srgbClr val="002060"/>
                </a:solidFill>
              </a:rPr>
              <a:t>3</a:t>
            </a:r>
            <a:r>
              <a:rPr lang="en-US" sz="1800" dirty="0" smtClean="0">
                <a:solidFill>
                  <a:srgbClr val="002060"/>
                </a:solidFill>
              </a:rPr>
              <a:t>                             CaCO</a:t>
            </a:r>
            <a:r>
              <a:rPr lang="en-US" sz="1800" baseline="-25000" dirty="0" smtClean="0">
                <a:solidFill>
                  <a:srgbClr val="002060"/>
                </a:solidFill>
              </a:rPr>
              <a:t>3</a:t>
            </a:r>
            <a:r>
              <a:rPr lang="en-US" sz="1800" dirty="0" smtClean="0">
                <a:solidFill>
                  <a:srgbClr val="002060"/>
                </a:solidFill>
              </a:rPr>
              <a:t> + 2Na</a:t>
            </a:r>
            <a:r>
              <a:rPr lang="en-US" sz="1800" baseline="30000" dirty="0" smtClean="0">
                <a:solidFill>
                  <a:srgbClr val="002060"/>
                </a:solidFill>
              </a:rPr>
              <a:t>+</a:t>
            </a:r>
          </a:p>
          <a:p>
            <a:pPr marL="609600" indent="-609600" eaLnBrk="1" hangingPunct="1">
              <a:lnSpc>
                <a:spcPct val="90000"/>
              </a:lnSpc>
              <a:buFont typeface="Wingdings" pitchFamily="2" charset="2"/>
              <a:buNone/>
              <a:defRPr/>
            </a:pPr>
            <a:endParaRPr lang="en-US" sz="1800" baseline="30000" dirty="0" smtClean="0">
              <a:solidFill>
                <a:srgbClr val="002060"/>
              </a:solidFill>
            </a:endParaRPr>
          </a:p>
          <a:p>
            <a:pPr marL="609600" indent="-609600" eaLnBrk="1" hangingPunct="1">
              <a:lnSpc>
                <a:spcPct val="90000"/>
              </a:lnSpc>
              <a:buFont typeface="Wingdings" pitchFamily="2" charset="2"/>
              <a:buNone/>
              <a:defRPr/>
            </a:pPr>
            <a:r>
              <a:rPr lang="en-US" sz="1800" b="1" dirty="0" smtClean="0">
                <a:solidFill>
                  <a:srgbClr val="002060"/>
                </a:solidFill>
              </a:rPr>
              <a:t>b. Reactions of permanent magnesium:</a:t>
            </a:r>
            <a:endParaRPr lang="en-US" sz="1800" b="1" baseline="30000" dirty="0" smtClean="0">
              <a:solidFill>
                <a:srgbClr val="002060"/>
              </a:solidFill>
            </a:endParaRPr>
          </a:p>
          <a:p>
            <a:pPr marL="609600" indent="-609600" eaLnBrk="1" hangingPunct="1">
              <a:lnSpc>
                <a:spcPct val="90000"/>
              </a:lnSpc>
              <a:buFont typeface="Wingdings" pitchFamily="2" charset="2"/>
              <a:buNone/>
              <a:defRPr/>
            </a:pPr>
            <a:r>
              <a:rPr lang="en-US" sz="1800" dirty="0" smtClean="0">
                <a:solidFill>
                  <a:srgbClr val="002060"/>
                </a:solidFill>
              </a:rPr>
              <a:t>                                         Mg</a:t>
            </a:r>
            <a:r>
              <a:rPr lang="en-US" sz="1800" baseline="30000" dirty="0" smtClean="0">
                <a:solidFill>
                  <a:srgbClr val="002060"/>
                </a:solidFill>
              </a:rPr>
              <a:t>2+</a:t>
            </a:r>
            <a:r>
              <a:rPr lang="en-US" sz="1800" dirty="0" smtClean="0">
                <a:solidFill>
                  <a:srgbClr val="002060"/>
                </a:solidFill>
              </a:rPr>
              <a:t> + </a:t>
            </a:r>
            <a:r>
              <a:rPr lang="en-US" sz="1800" dirty="0" err="1" smtClean="0">
                <a:solidFill>
                  <a:srgbClr val="002060"/>
                </a:solidFill>
              </a:rPr>
              <a:t>Ca</a:t>
            </a:r>
            <a:r>
              <a:rPr lang="en-US" sz="1800" dirty="0" smtClean="0">
                <a:solidFill>
                  <a:srgbClr val="002060"/>
                </a:solidFill>
              </a:rPr>
              <a:t>(OH)</a:t>
            </a:r>
            <a:r>
              <a:rPr lang="en-US" sz="1800" baseline="-25000" dirty="0" smtClean="0">
                <a:solidFill>
                  <a:srgbClr val="002060"/>
                </a:solidFill>
              </a:rPr>
              <a:t>2</a:t>
            </a:r>
            <a:r>
              <a:rPr lang="en-US" sz="1800" dirty="0" smtClean="0">
                <a:solidFill>
                  <a:srgbClr val="002060"/>
                </a:solidFill>
              </a:rPr>
              <a:t>                           Ca</a:t>
            </a:r>
            <a:r>
              <a:rPr lang="en-US" sz="1800" baseline="30000" dirty="0" smtClean="0">
                <a:solidFill>
                  <a:srgbClr val="002060"/>
                </a:solidFill>
              </a:rPr>
              <a:t>2+</a:t>
            </a:r>
            <a:r>
              <a:rPr lang="en-US" sz="1800" dirty="0" smtClean="0">
                <a:solidFill>
                  <a:srgbClr val="002060"/>
                </a:solidFill>
              </a:rPr>
              <a:t> + Mg(OH)</a:t>
            </a:r>
            <a:r>
              <a:rPr lang="en-US" sz="1800" baseline="-25000" dirty="0" smtClean="0">
                <a:solidFill>
                  <a:srgbClr val="002060"/>
                </a:solidFill>
              </a:rPr>
              <a:t>2</a:t>
            </a:r>
          </a:p>
          <a:p>
            <a:pPr marL="609600" indent="-609600" eaLnBrk="1" hangingPunct="1">
              <a:lnSpc>
                <a:spcPct val="90000"/>
              </a:lnSpc>
              <a:buFont typeface="Wingdings" pitchFamily="2" charset="2"/>
              <a:buNone/>
              <a:defRPr/>
            </a:pPr>
            <a:endParaRPr lang="en-US" sz="1800" baseline="30000" dirty="0" smtClean="0">
              <a:solidFill>
                <a:srgbClr val="002060"/>
              </a:solidFill>
            </a:endParaRPr>
          </a:p>
          <a:p>
            <a:pPr marL="609600" indent="-609600" eaLnBrk="1" hangingPunct="1">
              <a:lnSpc>
                <a:spcPct val="90000"/>
              </a:lnSpc>
              <a:buFont typeface="Wingdings" pitchFamily="2" charset="2"/>
              <a:buNone/>
              <a:defRPr/>
            </a:pPr>
            <a:r>
              <a:rPr lang="en-US" sz="1800" dirty="0" smtClean="0">
                <a:solidFill>
                  <a:srgbClr val="002060"/>
                </a:solidFill>
              </a:rPr>
              <a:t>                		      Ca</a:t>
            </a:r>
            <a:r>
              <a:rPr lang="en-US" sz="1800" baseline="30000" dirty="0" smtClean="0">
                <a:solidFill>
                  <a:srgbClr val="002060"/>
                </a:solidFill>
              </a:rPr>
              <a:t>2+  </a:t>
            </a:r>
            <a:r>
              <a:rPr lang="en-US" sz="1800" dirty="0" smtClean="0">
                <a:solidFill>
                  <a:srgbClr val="002060"/>
                </a:solidFill>
              </a:rPr>
              <a:t>+ Na</a:t>
            </a:r>
            <a:r>
              <a:rPr lang="en-US" sz="1800" baseline="-25000" dirty="0" smtClean="0">
                <a:solidFill>
                  <a:srgbClr val="002060"/>
                </a:solidFill>
              </a:rPr>
              <a:t>2</a:t>
            </a:r>
            <a:r>
              <a:rPr lang="en-US" sz="1800" dirty="0" smtClean="0">
                <a:solidFill>
                  <a:srgbClr val="002060"/>
                </a:solidFill>
              </a:rPr>
              <a:t>CO</a:t>
            </a:r>
            <a:r>
              <a:rPr lang="en-US" sz="1800" baseline="-25000" dirty="0" smtClean="0">
                <a:solidFill>
                  <a:srgbClr val="002060"/>
                </a:solidFill>
              </a:rPr>
              <a:t>3                      	            </a:t>
            </a:r>
            <a:r>
              <a:rPr lang="en-US" sz="1800" dirty="0" smtClean="0">
                <a:solidFill>
                  <a:srgbClr val="002060"/>
                </a:solidFill>
              </a:rPr>
              <a:t>CaCO</a:t>
            </a:r>
            <a:r>
              <a:rPr lang="en-US" sz="1800" baseline="-25000" dirty="0" smtClean="0">
                <a:solidFill>
                  <a:srgbClr val="002060"/>
                </a:solidFill>
              </a:rPr>
              <a:t>3</a:t>
            </a:r>
            <a:r>
              <a:rPr lang="en-US" sz="1800" dirty="0" smtClean="0">
                <a:solidFill>
                  <a:srgbClr val="002060"/>
                </a:solidFill>
              </a:rPr>
              <a:t> + 2Na</a:t>
            </a:r>
            <a:r>
              <a:rPr lang="en-US" sz="1800" baseline="30000" dirty="0" smtClean="0">
                <a:solidFill>
                  <a:srgbClr val="002060"/>
                </a:solidFill>
              </a:rPr>
              <a:t>+</a:t>
            </a:r>
          </a:p>
          <a:p>
            <a:pPr marL="609600" indent="-609600" eaLnBrk="1" hangingPunct="1">
              <a:lnSpc>
                <a:spcPct val="90000"/>
              </a:lnSpc>
              <a:buFont typeface="Wingdings" pitchFamily="2" charset="2"/>
              <a:buNone/>
              <a:defRPr/>
            </a:pPr>
            <a:endParaRPr lang="en-US" sz="1800" baseline="30000" dirty="0" smtClean="0">
              <a:solidFill>
                <a:srgbClr val="002060"/>
              </a:solidFill>
            </a:endParaRPr>
          </a:p>
          <a:p>
            <a:pPr marL="609600" indent="-609600" eaLnBrk="1" hangingPunct="1">
              <a:lnSpc>
                <a:spcPct val="90000"/>
              </a:lnSpc>
              <a:buFont typeface="Wingdings" pitchFamily="2" charset="2"/>
              <a:buNone/>
              <a:defRPr/>
            </a:pPr>
            <a:r>
              <a:rPr lang="en-US" sz="1800" b="1" dirty="0" smtClean="0">
                <a:solidFill>
                  <a:srgbClr val="002060"/>
                </a:solidFill>
              </a:rPr>
              <a:t>c. Reaction of HCO</a:t>
            </a:r>
            <a:r>
              <a:rPr lang="en-US" sz="1800" b="1" baseline="-25000" dirty="0" smtClean="0">
                <a:solidFill>
                  <a:srgbClr val="002060"/>
                </a:solidFill>
              </a:rPr>
              <a:t>3</a:t>
            </a:r>
            <a:r>
              <a:rPr lang="en-US" sz="1800" b="1" baseline="30000" dirty="0" smtClean="0">
                <a:solidFill>
                  <a:srgbClr val="002060"/>
                </a:solidFill>
              </a:rPr>
              <a:t>-</a:t>
            </a:r>
            <a:r>
              <a:rPr lang="en-US" sz="1800" b="1" dirty="0" smtClean="0">
                <a:solidFill>
                  <a:srgbClr val="002060"/>
                </a:solidFill>
              </a:rPr>
              <a:t> (ex-Na</a:t>
            </a:r>
            <a:r>
              <a:rPr lang="en-US" sz="1800" b="1" baseline="-25000" dirty="0" smtClean="0">
                <a:solidFill>
                  <a:srgbClr val="002060"/>
                </a:solidFill>
              </a:rPr>
              <a:t>2</a:t>
            </a:r>
            <a:r>
              <a:rPr lang="en-US" sz="1800" b="1" dirty="0" smtClean="0">
                <a:solidFill>
                  <a:srgbClr val="002060"/>
                </a:solidFill>
              </a:rPr>
              <a:t>CO</a:t>
            </a:r>
            <a:r>
              <a:rPr lang="en-US" sz="1800" b="1" baseline="-25000" dirty="0" smtClean="0">
                <a:solidFill>
                  <a:srgbClr val="002060"/>
                </a:solidFill>
              </a:rPr>
              <a:t>3</a:t>
            </a:r>
            <a:r>
              <a:rPr lang="en-US" sz="1800" b="1" dirty="0" smtClean="0">
                <a:solidFill>
                  <a:srgbClr val="002060"/>
                </a:solidFill>
              </a:rPr>
              <a:t>):</a:t>
            </a:r>
          </a:p>
          <a:p>
            <a:pPr marL="609600" indent="-609600" eaLnBrk="1" hangingPunct="1">
              <a:lnSpc>
                <a:spcPct val="90000"/>
              </a:lnSpc>
              <a:buFont typeface="Wingdings" pitchFamily="2" charset="2"/>
              <a:buNone/>
              <a:defRPr/>
            </a:pPr>
            <a:endParaRPr lang="en-US" sz="1800" dirty="0" smtClean="0">
              <a:solidFill>
                <a:srgbClr val="002060"/>
              </a:solidFill>
            </a:endParaRPr>
          </a:p>
          <a:p>
            <a:pPr marL="609600" indent="-609600" eaLnBrk="1" hangingPunct="1">
              <a:lnSpc>
                <a:spcPct val="90000"/>
              </a:lnSpc>
              <a:buFont typeface="Wingdings" pitchFamily="2" charset="2"/>
              <a:buNone/>
              <a:defRPr/>
            </a:pPr>
            <a:r>
              <a:rPr lang="en-US" sz="1800" dirty="0" smtClean="0">
                <a:solidFill>
                  <a:srgbClr val="002060"/>
                </a:solidFill>
              </a:rPr>
              <a:t>      			 2 HCO</a:t>
            </a:r>
            <a:r>
              <a:rPr lang="en-US" sz="1800" baseline="30000" dirty="0" smtClean="0">
                <a:solidFill>
                  <a:srgbClr val="002060"/>
                </a:solidFill>
              </a:rPr>
              <a:t>3-</a:t>
            </a:r>
            <a:r>
              <a:rPr lang="en-US" sz="1800" dirty="0" smtClean="0">
                <a:solidFill>
                  <a:srgbClr val="002060"/>
                </a:solidFill>
              </a:rPr>
              <a:t>   + </a:t>
            </a:r>
            <a:r>
              <a:rPr lang="en-US" sz="1800" dirty="0" err="1" smtClean="0">
                <a:solidFill>
                  <a:srgbClr val="002060"/>
                </a:solidFill>
              </a:rPr>
              <a:t>Ca</a:t>
            </a:r>
            <a:r>
              <a:rPr lang="en-US" sz="1800" dirty="0" smtClean="0">
                <a:solidFill>
                  <a:srgbClr val="002060"/>
                </a:solidFill>
              </a:rPr>
              <a:t>(OH)</a:t>
            </a:r>
            <a:r>
              <a:rPr lang="en-US" sz="1800" baseline="-25000" dirty="0" smtClean="0">
                <a:solidFill>
                  <a:srgbClr val="002060"/>
                </a:solidFill>
              </a:rPr>
              <a:t>2</a:t>
            </a:r>
            <a:r>
              <a:rPr lang="en-US" sz="1800" dirty="0" smtClean="0">
                <a:solidFill>
                  <a:srgbClr val="002060"/>
                </a:solidFill>
              </a:rPr>
              <a:t>                           CaCO</a:t>
            </a:r>
            <a:r>
              <a:rPr lang="en-US" sz="1800" baseline="-25000" dirty="0" smtClean="0">
                <a:solidFill>
                  <a:srgbClr val="002060"/>
                </a:solidFill>
              </a:rPr>
              <a:t>3</a:t>
            </a:r>
            <a:r>
              <a:rPr lang="en-US" sz="1800" dirty="0" smtClean="0">
                <a:solidFill>
                  <a:srgbClr val="002060"/>
                </a:solidFill>
              </a:rPr>
              <a:t> + H</a:t>
            </a:r>
            <a:r>
              <a:rPr lang="en-US" sz="1800" baseline="-25000" dirty="0" smtClean="0">
                <a:solidFill>
                  <a:srgbClr val="002060"/>
                </a:solidFill>
              </a:rPr>
              <a:t>2</a:t>
            </a:r>
            <a:r>
              <a:rPr lang="en-US" sz="1800" dirty="0" smtClean="0">
                <a:solidFill>
                  <a:srgbClr val="002060"/>
                </a:solidFill>
              </a:rPr>
              <a:t>O + CO</a:t>
            </a:r>
            <a:r>
              <a:rPr lang="en-US" sz="1800" baseline="-25000" dirty="0" smtClean="0">
                <a:solidFill>
                  <a:srgbClr val="002060"/>
                </a:solidFill>
              </a:rPr>
              <a:t>3</a:t>
            </a:r>
            <a:r>
              <a:rPr lang="en-US" sz="1800" baseline="30000" dirty="0" smtClean="0">
                <a:solidFill>
                  <a:srgbClr val="002060"/>
                </a:solidFill>
              </a:rPr>
              <a:t>2-</a:t>
            </a:r>
          </a:p>
          <a:p>
            <a:pPr marL="609600" indent="-609600" eaLnBrk="1" hangingPunct="1">
              <a:lnSpc>
                <a:spcPct val="90000"/>
              </a:lnSpc>
              <a:buFont typeface="Wingdings" pitchFamily="2" charset="2"/>
              <a:buNone/>
              <a:defRPr/>
            </a:pPr>
            <a:endParaRPr lang="en-US" sz="1800" baseline="30000" dirty="0" smtClean="0">
              <a:solidFill>
                <a:srgbClr val="002060"/>
              </a:solidFill>
            </a:endParaRPr>
          </a:p>
          <a:p>
            <a:pPr marL="609600" indent="-609600" eaLnBrk="1" hangingPunct="1">
              <a:lnSpc>
                <a:spcPct val="90000"/>
              </a:lnSpc>
              <a:buFont typeface="Wingdings" pitchFamily="2" charset="2"/>
              <a:buNone/>
              <a:defRPr/>
            </a:pPr>
            <a:r>
              <a:rPr lang="en-US" sz="1800" b="1" dirty="0" smtClean="0">
                <a:solidFill>
                  <a:srgbClr val="002060"/>
                </a:solidFill>
              </a:rPr>
              <a:t>d. Reaction of </a:t>
            </a:r>
            <a:r>
              <a:rPr lang="en-US" sz="1800" b="1" dirty="0" err="1" smtClean="0">
                <a:solidFill>
                  <a:srgbClr val="002060"/>
                </a:solidFill>
              </a:rPr>
              <a:t>Ca</a:t>
            </a:r>
            <a:r>
              <a:rPr lang="en-US" sz="1800" b="1" dirty="0" smtClean="0">
                <a:solidFill>
                  <a:srgbClr val="002060"/>
                </a:solidFill>
              </a:rPr>
              <a:t>(HCO</a:t>
            </a:r>
            <a:r>
              <a:rPr lang="en-US" sz="1800" b="1" baseline="-25000" dirty="0" smtClean="0">
                <a:solidFill>
                  <a:srgbClr val="002060"/>
                </a:solidFill>
              </a:rPr>
              <a:t>3</a:t>
            </a:r>
            <a:r>
              <a:rPr lang="en-US" sz="1800" b="1" dirty="0" smtClean="0">
                <a:solidFill>
                  <a:srgbClr val="002060"/>
                </a:solidFill>
              </a:rPr>
              <a:t>)</a:t>
            </a:r>
            <a:r>
              <a:rPr lang="en-US" sz="1800" b="1" baseline="-25000" dirty="0" smtClean="0">
                <a:solidFill>
                  <a:srgbClr val="002060"/>
                </a:solidFill>
              </a:rPr>
              <a:t>2</a:t>
            </a:r>
            <a:r>
              <a:rPr lang="en-US" sz="1800" b="1" dirty="0" smtClean="0">
                <a:solidFill>
                  <a:srgbClr val="002060"/>
                </a:solidFill>
              </a:rPr>
              <a:t> :</a:t>
            </a:r>
          </a:p>
          <a:p>
            <a:pPr marL="609600" indent="-609600" eaLnBrk="1" hangingPunct="1">
              <a:lnSpc>
                <a:spcPct val="90000"/>
              </a:lnSpc>
              <a:buFont typeface="Wingdings" pitchFamily="2" charset="2"/>
              <a:buNone/>
              <a:defRPr/>
            </a:pPr>
            <a:endParaRPr lang="en-US" sz="1800" dirty="0" smtClean="0">
              <a:solidFill>
                <a:srgbClr val="002060"/>
              </a:solidFill>
            </a:endParaRPr>
          </a:p>
          <a:p>
            <a:pPr marL="609600" indent="-609600" eaLnBrk="1" hangingPunct="1">
              <a:lnSpc>
                <a:spcPct val="90000"/>
              </a:lnSpc>
              <a:buFont typeface="Wingdings" pitchFamily="2" charset="2"/>
              <a:buNone/>
              <a:defRPr/>
            </a:pPr>
            <a:r>
              <a:rPr lang="en-US" sz="1800" dirty="0" smtClean="0">
                <a:solidFill>
                  <a:srgbClr val="002060"/>
                </a:solidFill>
              </a:rPr>
              <a:t>       			  </a:t>
            </a:r>
            <a:r>
              <a:rPr lang="en-US" sz="1800" dirty="0" err="1" smtClean="0">
                <a:solidFill>
                  <a:srgbClr val="002060"/>
                </a:solidFill>
              </a:rPr>
              <a:t>Ca</a:t>
            </a:r>
            <a:r>
              <a:rPr lang="en-US" sz="1800" dirty="0" smtClean="0">
                <a:solidFill>
                  <a:srgbClr val="002060"/>
                </a:solidFill>
              </a:rPr>
              <a:t>(HCO</a:t>
            </a:r>
            <a:r>
              <a:rPr lang="en-US" sz="1800" baseline="-25000" dirty="0" smtClean="0">
                <a:solidFill>
                  <a:srgbClr val="002060"/>
                </a:solidFill>
              </a:rPr>
              <a:t>3</a:t>
            </a:r>
            <a:r>
              <a:rPr lang="en-US" sz="1800" dirty="0" smtClean="0">
                <a:solidFill>
                  <a:srgbClr val="002060"/>
                </a:solidFill>
              </a:rPr>
              <a:t>)</a:t>
            </a:r>
            <a:r>
              <a:rPr lang="en-US" sz="1800" baseline="-25000" dirty="0" smtClean="0">
                <a:solidFill>
                  <a:srgbClr val="002060"/>
                </a:solidFill>
              </a:rPr>
              <a:t>2</a:t>
            </a:r>
            <a:r>
              <a:rPr lang="en-US" sz="1800" dirty="0" smtClean="0">
                <a:solidFill>
                  <a:srgbClr val="002060"/>
                </a:solidFill>
              </a:rPr>
              <a:t> +  </a:t>
            </a:r>
            <a:r>
              <a:rPr lang="en-US" sz="1800" dirty="0" err="1" smtClean="0">
                <a:solidFill>
                  <a:srgbClr val="002060"/>
                </a:solidFill>
              </a:rPr>
              <a:t>Ca</a:t>
            </a:r>
            <a:r>
              <a:rPr lang="en-US" sz="1800" dirty="0" smtClean="0">
                <a:solidFill>
                  <a:srgbClr val="002060"/>
                </a:solidFill>
              </a:rPr>
              <a:t>(OH)</a:t>
            </a:r>
            <a:r>
              <a:rPr lang="en-US" sz="1800" baseline="-25000" dirty="0" smtClean="0">
                <a:solidFill>
                  <a:srgbClr val="002060"/>
                </a:solidFill>
              </a:rPr>
              <a:t>2</a:t>
            </a:r>
            <a:r>
              <a:rPr lang="en-US" sz="1800" dirty="0" smtClean="0">
                <a:solidFill>
                  <a:srgbClr val="002060"/>
                </a:solidFill>
              </a:rPr>
              <a:t>                       2 CaCO</a:t>
            </a:r>
            <a:r>
              <a:rPr lang="en-US" sz="1800" baseline="-25000" dirty="0" smtClean="0">
                <a:solidFill>
                  <a:srgbClr val="002060"/>
                </a:solidFill>
              </a:rPr>
              <a:t>3</a:t>
            </a:r>
            <a:r>
              <a:rPr lang="en-US" sz="1800" dirty="0" smtClean="0">
                <a:solidFill>
                  <a:srgbClr val="002060"/>
                </a:solidFill>
              </a:rPr>
              <a:t>  +  2 H</a:t>
            </a:r>
            <a:r>
              <a:rPr lang="en-US" sz="1800" baseline="-25000" dirty="0" smtClean="0">
                <a:solidFill>
                  <a:srgbClr val="002060"/>
                </a:solidFill>
              </a:rPr>
              <a:t>2</a:t>
            </a:r>
            <a:r>
              <a:rPr lang="en-US" sz="1800" dirty="0" smtClean="0">
                <a:solidFill>
                  <a:srgbClr val="002060"/>
                </a:solidFill>
              </a:rPr>
              <a:t>O</a:t>
            </a:r>
          </a:p>
          <a:p>
            <a:pPr marL="609600" indent="-609600" eaLnBrk="1" hangingPunct="1">
              <a:lnSpc>
                <a:spcPct val="90000"/>
              </a:lnSpc>
              <a:buFont typeface="Wingdings" pitchFamily="2" charset="2"/>
              <a:buNone/>
              <a:defRPr/>
            </a:pPr>
            <a:endParaRPr lang="en-US" sz="1800" dirty="0" smtClean="0">
              <a:solidFill>
                <a:srgbClr val="002060"/>
              </a:solidFill>
            </a:endParaRPr>
          </a:p>
          <a:p>
            <a:pPr marL="609600" indent="-609600" eaLnBrk="1" hangingPunct="1">
              <a:lnSpc>
                <a:spcPct val="90000"/>
              </a:lnSpc>
              <a:buFont typeface="Wingdings" pitchFamily="2" charset="2"/>
              <a:buNone/>
              <a:defRPr/>
            </a:pPr>
            <a:r>
              <a:rPr lang="en-US" sz="1800" b="1" dirty="0" smtClean="0">
                <a:solidFill>
                  <a:srgbClr val="002060"/>
                </a:solidFill>
              </a:rPr>
              <a:t>e. Reaction of Mg(HCO</a:t>
            </a:r>
            <a:r>
              <a:rPr lang="en-US" sz="1800" b="1" baseline="-25000" dirty="0" smtClean="0">
                <a:solidFill>
                  <a:srgbClr val="002060"/>
                </a:solidFill>
              </a:rPr>
              <a:t>3</a:t>
            </a:r>
            <a:r>
              <a:rPr lang="en-US" sz="1800" b="1" dirty="0" smtClean="0">
                <a:solidFill>
                  <a:srgbClr val="002060"/>
                </a:solidFill>
              </a:rPr>
              <a:t>)</a:t>
            </a:r>
            <a:r>
              <a:rPr lang="en-US" sz="1800" b="1" baseline="-25000" dirty="0" smtClean="0">
                <a:solidFill>
                  <a:srgbClr val="002060"/>
                </a:solidFill>
              </a:rPr>
              <a:t>2</a:t>
            </a:r>
            <a:r>
              <a:rPr lang="en-US" sz="1800" b="1" dirty="0" smtClean="0">
                <a:solidFill>
                  <a:srgbClr val="002060"/>
                </a:solidFill>
              </a:rPr>
              <a:t> :</a:t>
            </a:r>
          </a:p>
          <a:p>
            <a:pPr marL="609600" indent="-609600" eaLnBrk="1" hangingPunct="1">
              <a:lnSpc>
                <a:spcPct val="90000"/>
              </a:lnSpc>
              <a:buFont typeface="Wingdings" pitchFamily="2" charset="2"/>
              <a:buNone/>
              <a:defRPr/>
            </a:pPr>
            <a:endParaRPr lang="en-US" sz="1800" dirty="0" smtClean="0">
              <a:solidFill>
                <a:srgbClr val="002060"/>
              </a:solidFill>
            </a:endParaRPr>
          </a:p>
          <a:p>
            <a:pPr marL="609600" indent="-609600" eaLnBrk="1" hangingPunct="1">
              <a:lnSpc>
                <a:spcPct val="90000"/>
              </a:lnSpc>
              <a:buFont typeface="Wingdings" pitchFamily="2" charset="2"/>
              <a:buNone/>
              <a:defRPr/>
            </a:pPr>
            <a:r>
              <a:rPr lang="en-US" sz="1800" dirty="0" smtClean="0">
                <a:solidFill>
                  <a:srgbClr val="002060"/>
                </a:solidFill>
              </a:rPr>
              <a:t>    		          Mg(HCO</a:t>
            </a:r>
            <a:r>
              <a:rPr lang="en-US" sz="1800" baseline="-25000" dirty="0" smtClean="0">
                <a:solidFill>
                  <a:srgbClr val="002060"/>
                </a:solidFill>
              </a:rPr>
              <a:t>3</a:t>
            </a:r>
            <a:r>
              <a:rPr lang="en-US" sz="1800" dirty="0" smtClean="0">
                <a:solidFill>
                  <a:srgbClr val="002060"/>
                </a:solidFill>
              </a:rPr>
              <a:t>)</a:t>
            </a:r>
            <a:r>
              <a:rPr lang="en-US" sz="1800" baseline="-25000" dirty="0" smtClean="0">
                <a:solidFill>
                  <a:srgbClr val="002060"/>
                </a:solidFill>
              </a:rPr>
              <a:t>2</a:t>
            </a:r>
            <a:r>
              <a:rPr lang="en-US" sz="1800" dirty="0" smtClean="0">
                <a:solidFill>
                  <a:srgbClr val="002060"/>
                </a:solidFill>
              </a:rPr>
              <a:t> +  2 </a:t>
            </a:r>
            <a:r>
              <a:rPr lang="en-US" sz="1800" dirty="0" err="1" smtClean="0">
                <a:solidFill>
                  <a:srgbClr val="002060"/>
                </a:solidFill>
              </a:rPr>
              <a:t>Ca</a:t>
            </a:r>
            <a:r>
              <a:rPr lang="en-US" sz="1800" dirty="0" smtClean="0">
                <a:solidFill>
                  <a:srgbClr val="002060"/>
                </a:solidFill>
              </a:rPr>
              <a:t>(OH)</a:t>
            </a:r>
            <a:r>
              <a:rPr lang="en-US" sz="1800" baseline="-25000" dirty="0" smtClean="0">
                <a:solidFill>
                  <a:srgbClr val="002060"/>
                </a:solidFill>
              </a:rPr>
              <a:t>2</a:t>
            </a:r>
            <a:r>
              <a:rPr lang="en-US" sz="1800" dirty="0" smtClean="0">
                <a:solidFill>
                  <a:srgbClr val="002060"/>
                </a:solidFill>
              </a:rPr>
              <a:t>                    2 CaCO</a:t>
            </a:r>
            <a:r>
              <a:rPr lang="en-US" sz="1800" baseline="-25000" dirty="0" smtClean="0">
                <a:solidFill>
                  <a:srgbClr val="002060"/>
                </a:solidFill>
              </a:rPr>
              <a:t>3</a:t>
            </a:r>
            <a:r>
              <a:rPr lang="en-US" sz="1800" dirty="0" smtClean="0">
                <a:solidFill>
                  <a:srgbClr val="002060"/>
                </a:solidFill>
              </a:rPr>
              <a:t> + 2 H</a:t>
            </a:r>
            <a:r>
              <a:rPr lang="en-US" sz="1800" baseline="-25000" dirty="0" smtClean="0">
                <a:solidFill>
                  <a:srgbClr val="002060"/>
                </a:solidFill>
              </a:rPr>
              <a:t>2</a:t>
            </a:r>
            <a:r>
              <a:rPr lang="en-US" sz="1800" dirty="0" smtClean="0">
                <a:solidFill>
                  <a:srgbClr val="002060"/>
                </a:solidFill>
              </a:rPr>
              <a:t>O + Mg(OH)</a:t>
            </a:r>
            <a:r>
              <a:rPr lang="en-US" sz="1800" baseline="-25000" dirty="0" smtClean="0">
                <a:solidFill>
                  <a:srgbClr val="002060"/>
                </a:solidFill>
              </a:rPr>
              <a:t>2</a:t>
            </a:r>
          </a:p>
          <a:p>
            <a:pPr marL="609600" indent="-609600" eaLnBrk="1" hangingPunct="1">
              <a:lnSpc>
                <a:spcPct val="90000"/>
              </a:lnSpc>
              <a:buFont typeface="Wingdings" pitchFamily="2" charset="2"/>
              <a:buNone/>
              <a:defRPr/>
            </a:pPr>
            <a:endParaRPr lang="en-US" sz="2000" baseline="-25000" dirty="0" smtClean="0">
              <a:solidFill>
                <a:srgbClr val="002060"/>
              </a:solidFill>
              <a:latin typeface="Verdana" pitchFamily="34" charset="0"/>
            </a:endParaRPr>
          </a:p>
        </p:txBody>
      </p:sp>
      <p:sp>
        <p:nvSpPr>
          <p:cNvPr id="60420" name="Line 4"/>
          <p:cNvSpPr>
            <a:spLocks noChangeShapeType="1"/>
          </p:cNvSpPr>
          <p:nvPr/>
        </p:nvSpPr>
        <p:spPr bwMode="auto">
          <a:xfrm>
            <a:off x="4343400" y="1371600"/>
            <a:ext cx="914400" cy="0"/>
          </a:xfrm>
          <a:prstGeom prst="line">
            <a:avLst/>
          </a:prstGeom>
          <a:noFill/>
          <a:ln w="28575">
            <a:solidFill>
              <a:srgbClr val="FF3300"/>
            </a:solidFill>
            <a:round/>
            <a:headEnd/>
            <a:tailEnd type="triangle" w="med" len="med"/>
          </a:ln>
          <a:effectLst/>
        </p:spPr>
        <p:txBody>
          <a:bodyPr/>
          <a:lstStyle/>
          <a:p>
            <a:pPr>
              <a:defRPr/>
            </a:pPr>
            <a:r>
              <a:rPr lang="en-US" dirty="0" smtClean="0"/>
              <a:t> </a:t>
            </a:r>
            <a:endParaRPr lang="en-US" dirty="0"/>
          </a:p>
        </p:txBody>
      </p:sp>
      <p:sp>
        <p:nvSpPr>
          <p:cNvPr id="60421" name="Line 5"/>
          <p:cNvSpPr>
            <a:spLocks noChangeShapeType="1"/>
          </p:cNvSpPr>
          <p:nvPr/>
        </p:nvSpPr>
        <p:spPr bwMode="auto">
          <a:xfrm>
            <a:off x="4419600" y="2175165"/>
            <a:ext cx="9144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0422" name="Line 6"/>
          <p:cNvSpPr>
            <a:spLocks noChangeShapeType="1"/>
          </p:cNvSpPr>
          <p:nvPr/>
        </p:nvSpPr>
        <p:spPr bwMode="auto">
          <a:xfrm>
            <a:off x="4336475" y="2667000"/>
            <a:ext cx="9144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0423" name="Line 7"/>
          <p:cNvSpPr>
            <a:spLocks noChangeShapeType="1"/>
          </p:cNvSpPr>
          <p:nvPr/>
        </p:nvSpPr>
        <p:spPr bwMode="auto">
          <a:xfrm>
            <a:off x="4495800" y="3761510"/>
            <a:ext cx="9144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0424" name="Line 8"/>
          <p:cNvSpPr>
            <a:spLocks noChangeShapeType="1"/>
          </p:cNvSpPr>
          <p:nvPr/>
        </p:nvSpPr>
        <p:spPr bwMode="auto">
          <a:xfrm>
            <a:off x="4572000" y="4876800"/>
            <a:ext cx="9144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0425" name="Line 9"/>
          <p:cNvSpPr>
            <a:spLocks noChangeShapeType="1"/>
          </p:cNvSpPr>
          <p:nvPr/>
        </p:nvSpPr>
        <p:spPr bwMode="auto">
          <a:xfrm>
            <a:off x="4267200" y="6096000"/>
            <a:ext cx="914400" cy="0"/>
          </a:xfrm>
          <a:prstGeom prst="line">
            <a:avLst/>
          </a:prstGeom>
          <a:noFill/>
          <a:ln w="28575">
            <a:solidFill>
              <a:srgbClr val="FF3300"/>
            </a:solidFill>
            <a:round/>
            <a:headEnd/>
            <a:tailEnd type="triangle" w="med" len="med"/>
          </a:ln>
          <a:effectLst/>
        </p:spPr>
        <p:txBody>
          <a:bodyPr/>
          <a:lstStyle/>
          <a:p>
            <a:pPr>
              <a:defRPr/>
            </a:pPr>
            <a:endParaRPr lang="en-US"/>
          </a:p>
        </p:txBody>
      </p:sp>
    </p:spTree>
    <p:extLst>
      <p:ext uri="{BB962C8B-B14F-4D97-AF65-F5344CB8AC3E}">
        <p14:creationId xmlns:p14="http://schemas.microsoft.com/office/powerpoint/2010/main" val="3204622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0C89AB4-F87E-4380-BF4F-C070CC05B502}" type="slidenum">
              <a:rPr lang="en-US"/>
              <a:pPr>
                <a:defRPr/>
              </a:pPr>
              <a:t>30</a:t>
            </a:fld>
            <a:endParaRPr lang="en-US"/>
          </a:p>
        </p:txBody>
      </p:sp>
      <p:sp>
        <p:nvSpPr>
          <p:cNvPr id="105474" name="Rectangle 2"/>
          <p:cNvSpPr>
            <a:spLocks noGrp="1" noChangeArrowheads="1"/>
          </p:cNvSpPr>
          <p:nvPr>
            <p:ph type="title"/>
          </p:nvPr>
        </p:nvSpPr>
        <p:spPr>
          <a:xfrm>
            <a:off x="457200" y="228600"/>
            <a:ext cx="8229600" cy="533400"/>
          </a:xfrm>
        </p:spPr>
        <p:txBody>
          <a:bodyPr>
            <a:normAutofit fontScale="90000"/>
          </a:bodyPr>
          <a:lstStyle/>
          <a:p>
            <a:pPr eaLnBrk="1" hangingPunct="1">
              <a:defRPr/>
            </a:pPr>
            <a:r>
              <a:rPr lang="en-US" sz="4000" b="1" dirty="0" smtClean="0">
                <a:latin typeface="+mn-lt"/>
              </a:rPr>
              <a:t>Advantages of Reverse Osmosis</a:t>
            </a:r>
          </a:p>
        </p:txBody>
      </p:sp>
      <p:sp>
        <p:nvSpPr>
          <p:cNvPr id="105475" name="Rectangle 3"/>
          <p:cNvSpPr>
            <a:spLocks noGrp="1" noChangeArrowheads="1"/>
          </p:cNvSpPr>
          <p:nvPr>
            <p:ph type="body" idx="1"/>
          </p:nvPr>
        </p:nvSpPr>
        <p:spPr>
          <a:xfrm>
            <a:off x="457200" y="1371600"/>
            <a:ext cx="8229600" cy="4800600"/>
          </a:xfrm>
        </p:spPr>
        <p:txBody>
          <a:bodyPr>
            <a:normAutofit fontScale="92500" lnSpcReduction="10000"/>
          </a:bodyPr>
          <a:lstStyle/>
          <a:p>
            <a:pPr algn="just">
              <a:lnSpc>
                <a:spcPct val="120000"/>
              </a:lnSpc>
              <a:spcBef>
                <a:spcPct val="0"/>
              </a:spcBef>
              <a:buClr>
                <a:srgbClr val="CC3300"/>
              </a:buClr>
              <a:buSzTx/>
              <a:buFontTx/>
              <a:buChar char="o"/>
              <a:defRPr/>
            </a:pPr>
            <a:r>
              <a:rPr lang="en-US" sz="1800" dirty="0" smtClean="0">
                <a:solidFill>
                  <a:srgbClr val="002060"/>
                </a:solidFill>
                <a:effectLst/>
                <a:latin typeface="Verdana" pitchFamily="34" charset="0"/>
              </a:rPr>
              <a:t>Advantage is in removing ionic, non-ionic, colloidal and high molecular wt. organic matter.  </a:t>
            </a:r>
          </a:p>
          <a:p>
            <a:pPr algn="just">
              <a:lnSpc>
                <a:spcPct val="120000"/>
              </a:lnSpc>
              <a:spcBef>
                <a:spcPct val="0"/>
              </a:spcBef>
              <a:buClr>
                <a:srgbClr val="CC3300"/>
              </a:buClr>
              <a:buSzTx/>
              <a:buFontTx/>
              <a:buNone/>
              <a:defRPr/>
            </a:pPr>
            <a:endParaRPr lang="en-US" sz="100" dirty="0" smtClean="0">
              <a:solidFill>
                <a:srgbClr val="002060"/>
              </a:solidFill>
              <a:effectLst/>
              <a:latin typeface="Verdana" pitchFamily="34" charset="0"/>
            </a:endParaRPr>
          </a:p>
          <a:p>
            <a:pPr algn="just">
              <a:lnSpc>
                <a:spcPct val="120000"/>
              </a:lnSpc>
              <a:spcBef>
                <a:spcPct val="0"/>
              </a:spcBef>
              <a:buClr>
                <a:srgbClr val="CC3300"/>
              </a:buClr>
              <a:buSzTx/>
              <a:buFontTx/>
              <a:buNone/>
              <a:defRPr/>
            </a:pPr>
            <a:endParaRPr lang="en-US" sz="1800" dirty="0" smtClean="0">
              <a:solidFill>
                <a:srgbClr val="002060"/>
              </a:solidFill>
              <a:effectLst/>
              <a:latin typeface="Verdana" pitchFamily="34" charset="0"/>
            </a:endParaRPr>
          </a:p>
          <a:p>
            <a:pPr algn="just">
              <a:lnSpc>
                <a:spcPct val="120000"/>
              </a:lnSpc>
              <a:spcBef>
                <a:spcPct val="0"/>
              </a:spcBef>
              <a:buClr>
                <a:srgbClr val="CC3300"/>
              </a:buClr>
              <a:buSzTx/>
              <a:buFontTx/>
              <a:buChar char="o"/>
              <a:defRPr/>
            </a:pPr>
            <a:r>
              <a:rPr lang="en-US" sz="1800" dirty="0" smtClean="0">
                <a:solidFill>
                  <a:srgbClr val="002060"/>
                </a:solidFill>
                <a:effectLst/>
                <a:latin typeface="Verdana" pitchFamily="34" charset="0"/>
              </a:rPr>
              <a:t>It removes colloidal silica (which is not removed during </a:t>
            </a:r>
            <a:r>
              <a:rPr lang="en-US" sz="1800" dirty="0" err="1" smtClean="0">
                <a:solidFill>
                  <a:srgbClr val="002060"/>
                </a:solidFill>
                <a:effectLst/>
                <a:latin typeface="Verdana" pitchFamily="34" charset="0"/>
              </a:rPr>
              <a:t>demineralisation</a:t>
            </a:r>
            <a:r>
              <a:rPr lang="en-US" sz="1800" dirty="0" smtClean="0">
                <a:solidFill>
                  <a:srgbClr val="002060"/>
                </a:solidFill>
                <a:effectLst/>
                <a:latin typeface="Verdana" pitchFamily="34" charset="0"/>
              </a:rPr>
              <a:t>)</a:t>
            </a:r>
          </a:p>
          <a:p>
            <a:pPr algn="just">
              <a:lnSpc>
                <a:spcPct val="120000"/>
              </a:lnSpc>
              <a:spcBef>
                <a:spcPct val="0"/>
              </a:spcBef>
              <a:buClr>
                <a:srgbClr val="CC3300"/>
              </a:buClr>
              <a:buSzTx/>
              <a:buFontTx/>
              <a:buChar char="o"/>
              <a:defRPr/>
            </a:pPr>
            <a:endParaRPr lang="en-US" sz="1800" dirty="0" smtClean="0">
              <a:solidFill>
                <a:srgbClr val="002060"/>
              </a:solidFill>
              <a:effectLst/>
              <a:latin typeface="Verdana" pitchFamily="34" charset="0"/>
            </a:endParaRPr>
          </a:p>
          <a:p>
            <a:pPr algn="just">
              <a:lnSpc>
                <a:spcPct val="120000"/>
              </a:lnSpc>
              <a:spcBef>
                <a:spcPct val="0"/>
              </a:spcBef>
              <a:buClr>
                <a:srgbClr val="CC3300"/>
              </a:buClr>
              <a:buSzTx/>
              <a:buFontTx/>
              <a:buChar char="o"/>
              <a:defRPr/>
            </a:pPr>
            <a:r>
              <a:rPr lang="en-US" sz="1800" dirty="0" smtClean="0">
                <a:solidFill>
                  <a:srgbClr val="002060"/>
                </a:solidFill>
                <a:effectLst/>
                <a:latin typeface="Verdana" pitchFamily="34" charset="0"/>
              </a:rPr>
              <a:t>Cost is only the replacement cost of membranes (life is 2 years)</a:t>
            </a:r>
          </a:p>
          <a:p>
            <a:pPr algn="just">
              <a:lnSpc>
                <a:spcPct val="120000"/>
              </a:lnSpc>
              <a:spcBef>
                <a:spcPct val="0"/>
              </a:spcBef>
              <a:buClr>
                <a:srgbClr val="CC3300"/>
              </a:buClr>
              <a:buSzTx/>
              <a:buFontTx/>
              <a:buChar char="o"/>
              <a:defRPr/>
            </a:pPr>
            <a:endParaRPr lang="en-US" sz="1800" dirty="0" smtClean="0">
              <a:solidFill>
                <a:srgbClr val="002060"/>
              </a:solidFill>
              <a:effectLst/>
              <a:latin typeface="Verdana" pitchFamily="34" charset="0"/>
            </a:endParaRPr>
          </a:p>
          <a:p>
            <a:pPr algn="just">
              <a:lnSpc>
                <a:spcPct val="120000"/>
              </a:lnSpc>
              <a:spcBef>
                <a:spcPct val="0"/>
              </a:spcBef>
              <a:buClr>
                <a:srgbClr val="CC3300"/>
              </a:buClr>
              <a:buSzTx/>
              <a:buFontTx/>
              <a:buChar char="o"/>
              <a:defRPr/>
            </a:pPr>
            <a:r>
              <a:rPr lang="en-US" sz="1800" dirty="0" smtClean="0">
                <a:solidFill>
                  <a:srgbClr val="002060"/>
                </a:solidFill>
                <a:effectLst/>
                <a:latin typeface="Verdana" pitchFamily="34" charset="0"/>
              </a:rPr>
              <a:t>Membrane replacement is fast and hence uninterrupted water supply can be ensured</a:t>
            </a:r>
          </a:p>
          <a:p>
            <a:pPr algn="just">
              <a:lnSpc>
                <a:spcPct val="120000"/>
              </a:lnSpc>
              <a:spcBef>
                <a:spcPct val="0"/>
              </a:spcBef>
              <a:buClr>
                <a:srgbClr val="CC3300"/>
              </a:buClr>
              <a:buSzTx/>
              <a:buFontTx/>
              <a:buChar char="o"/>
              <a:defRPr/>
            </a:pPr>
            <a:endParaRPr lang="en-US" sz="1800" dirty="0" smtClean="0">
              <a:solidFill>
                <a:srgbClr val="002060"/>
              </a:solidFill>
              <a:effectLst/>
              <a:latin typeface="Verdana" pitchFamily="34" charset="0"/>
            </a:endParaRPr>
          </a:p>
          <a:p>
            <a:pPr algn="just">
              <a:lnSpc>
                <a:spcPct val="120000"/>
              </a:lnSpc>
              <a:spcBef>
                <a:spcPct val="0"/>
              </a:spcBef>
              <a:buClr>
                <a:srgbClr val="CC3300"/>
              </a:buClr>
              <a:buSzTx/>
              <a:buFontTx/>
              <a:buChar char="o"/>
              <a:defRPr/>
            </a:pPr>
            <a:r>
              <a:rPr lang="en-US" sz="1800" dirty="0" smtClean="0">
                <a:solidFill>
                  <a:srgbClr val="002060"/>
                </a:solidFill>
                <a:effectLst/>
                <a:latin typeface="Verdana" pitchFamily="34" charset="0"/>
              </a:rPr>
              <a:t>Because of the above reasons this process is being adopted for converting sea water into potable water and for high pressure boilers.      </a:t>
            </a:r>
          </a:p>
          <a:p>
            <a:pPr algn="just">
              <a:lnSpc>
                <a:spcPct val="120000"/>
              </a:lnSpc>
              <a:spcBef>
                <a:spcPct val="0"/>
              </a:spcBef>
              <a:buClr>
                <a:srgbClr val="CC3300"/>
              </a:buClr>
              <a:buSzTx/>
              <a:buFontTx/>
              <a:buChar char="o"/>
              <a:defRPr/>
            </a:pPr>
            <a:endParaRPr lang="en-US" sz="1800" dirty="0">
              <a:solidFill>
                <a:srgbClr val="002060"/>
              </a:solidFill>
              <a:latin typeface="Verdana" pitchFamily="34" charset="0"/>
            </a:endParaRPr>
          </a:p>
          <a:p>
            <a:pPr algn="just">
              <a:lnSpc>
                <a:spcPct val="120000"/>
              </a:lnSpc>
              <a:spcBef>
                <a:spcPct val="0"/>
              </a:spcBef>
              <a:buClr>
                <a:srgbClr val="CC3300"/>
              </a:buClr>
              <a:buSzTx/>
              <a:buFontTx/>
              <a:buChar char="o"/>
              <a:defRPr/>
            </a:pPr>
            <a:r>
              <a:rPr lang="en-US" sz="1800" dirty="0" smtClean="0">
                <a:solidFill>
                  <a:srgbClr val="002060"/>
                </a:solidFill>
                <a:effectLst/>
                <a:latin typeface="Verdana" pitchFamily="34" charset="0"/>
              </a:rPr>
              <a:t>It can be used as desalination process for removing salt from sea water. </a:t>
            </a:r>
          </a:p>
          <a:p>
            <a:pPr eaLnBrk="1" hangingPunct="1">
              <a:lnSpc>
                <a:spcPct val="90000"/>
              </a:lnSpc>
              <a:buClr>
                <a:srgbClr val="CC3300"/>
              </a:buClr>
              <a:buSzTx/>
              <a:buFontTx/>
              <a:buNone/>
              <a:defRPr/>
            </a:pPr>
            <a:endParaRPr lang="en-US" sz="1800" dirty="0" smtClean="0">
              <a:solidFill>
                <a:srgbClr val="002060"/>
              </a:solidFill>
              <a:latin typeface="Verdana" pitchFamily="34" charset="0"/>
            </a:endParaRPr>
          </a:p>
        </p:txBody>
      </p:sp>
    </p:spTree>
    <p:extLst>
      <p:ext uri="{BB962C8B-B14F-4D97-AF65-F5344CB8AC3E}">
        <p14:creationId xmlns:p14="http://schemas.microsoft.com/office/powerpoint/2010/main" val="515020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9F1974D-C7ED-418C-B634-4BB61112AE96}" type="slidenum">
              <a:rPr lang="en-US"/>
              <a:pPr/>
              <a:t>31</a:t>
            </a:fld>
            <a:endParaRPr lang="en-US"/>
          </a:p>
        </p:txBody>
      </p:sp>
      <p:sp>
        <p:nvSpPr>
          <p:cNvPr id="88066" name="Rectangle 2"/>
          <p:cNvSpPr>
            <a:spLocks noGrp="1" noChangeArrowheads="1"/>
          </p:cNvSpPr>
          <p:nvPr>
            <p:ph type="title"/>
          </p:nvPr>
        </p:nvSpPr>
        <p:spPr>
          <a:xfrm>
            <a:off x="457200" y="457200"/>
            <a:ext cx="8229600" cy="533400"/>
          </a:xfrm>
        </p:spPr>
        <p:txBody>
          <a:bodyPr>
            <a:normAutofit fontScale="90000"/>
          </a:bodyPr>
          <a:lstStyle/>
          <a:p>
            <a:r>
              <a:rPr lang="en-US" sz="3200" b="1" dirty="0">
                <a:latin typeface="+mn-lt"/>
              </a:rPr>
              <a:t>Desalination of brackish water</a:t>
            </a:r>
          </a:p>
        </p:txBody>
      </p:sp>
      <p:sp>
        <p:nvSpPr>
          <p:cNvPr id="88069" name="Text Box 5"/>
          <p:cNvSpPr txBox="1">
            <a:spLocks noChangeArrowheads="1"/>
          </p:cNvSpPr>
          <p:nvPr/>
        </p:nvSpPr>
        <p:spPr bwMode="auto">
          <a:xfrm>
            <a:off x="368300" y="1524774"/>
            <a:ext cx="838200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rgbClr val="CC3300"/>
              </a:buClr>
              <a:buFontTx/>
              <a:buChar char="o"/>
            </a:pPr>
            <a:r>
              <a:rPr lang="en-US" sz="1800" dirty="0">
                <a:solidFill>
                  <a:srgbClr val="002060"/>
                </a:solidFill>
              </a:rPr>
              <a:t> Water containing dissolved salts with a peculiar salty (brackish</a:t>
            </a:r>
            <a:r>
              <a:rPr lang="en-US" sz="1800" dirty="0" smtClean="0">
                <a:solidFill>
                  <a:srgbClr val="002060"/>
                </a:solidFill>
              </a:rPr>
              <a:t>) </a:t>
            </a:r>
            <a:r>
              <a:rPr lang="en-US" sz="1800" dirty="0">
                <a:solidFill>
                  <a:srgbClr val="002060"/>
                </a:solidFill>
              </a:rPr>
              <a:t>taste is brackish water</a:t>
            </a:r>
          </a:p>
          <a:p>
            <a:pPr algn="just">
              <a:buClr>
                <a:srgbClr val="CC3300"/>
              </a:buClr>
            </a:pPr>
            <a:endParaRPr lang="en-US" sz="800" dirty="0">
              <a:solidFill>
                <a:srgbClr val="002060"/>
              </a:solidFill>
            </a:endParaRPr>
          </a:p>
          <a:p>
            <a:pPr algn="just">
              <a:buClr>
                <a:srgbClr val="CC3300"/>
              </a:buClr>
              <a:buFontTx/>
              <a:buChar char="o"/>
            </a:pPr>
            <a:r>
              <a:rPr lang="en-US" sz="1800" dirty="0">
                <a:solidFill>
                  <a:srgbClr val="002060"/>
                </a:solidFill>
              </a:rPr>
              <a:t> The process of removing common salt from water is </a:t>
            </a:r>
            <a:r>
              <a:rPr lang="en-US" sz="1800" dirty="0" smtClean="0">
                <a:solidFill>
                  <a:srgbClr val="002060"/>
                </a:solidFill>
              </a:rPr>
              <a:t>desalination</a:t>
            </a:r>
          </a:p>
          <a:p>
            <a:pPr algn="just">
              <a:buClr>
                <a:srgbClr val="CC3300"/>
              </a:buClr>
              <a:buFontTx/>
              <a:buChar char="o"/>
            </a:pPr>
            <a:endParaRPr lang="en-US" dirty="0">
              <a:solidFill>
                <a:srgbClr val="002060"/>
              </a:solidFill>
            </a:endParaRPr>
          </a:p>
          <a:p>
            <a:pPr algn="just">
              <a:buClr>
                <a:srgbClr val="CC3300"/>
              </a:buClr>
              <a:buFontTx/>
              <a:buChar char="o"/>
            </a:pPr>
            <a:r>
              <a:rPr lang="en-US" dirty="0" smtClean="0">
                <a:solidFill>
                  <a:srgbClr val="002060"/>
                </a:solidFill>
              </a:rPr>
              <a:t> </a:t>
            </a:r>
            <a:r>
              <a:rPr lang="en-US" dirty="0" err="1" smtClean="0">
                <a:solidFill>
                  <a:srgbClr val="002060"/>
                </a:solidFill>
              </a:rPr>
              <a:t>Electrodialysis</a:t>
            </a:r>
            <a:r>
              <a:rPr lang="en-US" dirty="0" smtClean="0">
                <a:solidFill>
                  <a:srgbClr val="002060"/>
                </a:solidFill>
              </a:rPr>
              <a:t> </a:t>
            </a:r>
            <a:r>
              <a:rPr lang="en-US" dirty="0">
                <a:solidFill>
                  <a:srgbClr val="002060"/>
                </a:solidFill>
              </a:rPr>
              <a:t>consists of a large container with two membrane separators, </a:t>
            </a:r>
            <a:r>
              <a:rPr lang="en-US" dirty="0" smtClean="0">
                <a:solidFill>
                  <a:srgbClr val="002060"/>
                </a:solidFill>
              </a:rPr>
              <a:t>one</a:t>
            </a:r>
          </a:p>
          <a:p>
            <a:pPr algn="just">
              <a:buClr>
                <a:srgbClr val="CC3300"/>
              </a:buClr>
            </a:pPr>
            <a:r>
              <a:rPr lang="en-US" dirty="0">
                <a:solidFill>
                  <a:srgbClr val="002060"/>
                </a:solidFill>
              </a:rPr>
              <a:t> </a:t>
            </a:r>
            <a:r>
              <a:rPr lang="en-US" dirty="0" smtClean="0">
                <a:solidFill>
                  <a:srgbClr val="002060"/>
                </a:solidFill>
              </a:rPr>
              <a:t>   </a:t>
            </a:r>
            <a:r>
              <a:rPr lang="en-US" dirty="0">
                <a:solidFill>
                  <a:srgbClr val="002060"/>
                </a:solidFill>
              </a:rPr>
              <a:t>permeable to positive ions and the other permeable to negative ions. </a:t>
            </a:r>
            <a:endParaRPr lang="en-US" dirty="0" smtClean="0">
              <a:solidFill>
                <a:srgbClr val="002060"/>
              </a:solidFill>
            </a:endParaRPr>
          </a:p>
          <a:p>
            <a:pPr algn="just">
              <a:buClr>
                <a:srgbClr val="CC3300"/>
              </a:buClr>
              <a:buFontTx/>
              <a:buChar char="o"/>
            </a:pPr>
            <a:endParaRPr lang="en-US" dirty="0">
              <a:solidFill>
                <a:srgbClr val="002060"/>
              </a:solidFill>
            </a:endParaRPr>
          </a:p>
          <a:p>
            <a:pPr algn="just">
              <a:buClr>
                <a:srgbClr val="CC3300"/>
              </a:buClr>
              <a:buFontTx/>
              <a:buChar char="o"/>
            </a:pPr>
            <a:r>
              <a:rPr lang="en-US" dirty="0" smtClean="0">
                <a:solidFill>
                  <a:srgbClr val="002060"/>
                </a:solidFill>
              </a:rPr>
              <a:t> In </a:t>
            </a:r>
            <a:r>
              <a:rPr lang="en-US" dirty="0">
                <a:solidFill>
                  <a:srgbClr val="002060"/>
                </a:solidFill>
              </a:rPr>
              <a:t>the outer compartments anode and cathode are arranged to pass DC </a:t>
            </a:r>
            <a:r>
              <a:rPr lang="en-US" dirty="0" smtClean="0">
                <a:solidFill>
                  <a:srgbClr val="002060"/>
                </a:solidFill>
              </a:rPr>
              <a:t>Voltage.</a:t>
            </a:r>
          </a:p>
          <a:p>
            <a:pPr algn="just">
              <a:buClr>
                <a:srgbClr val="CC3300"/>
              </a:buClr>
              <a:buFontTx/>
              <a:buChar char="o"/>
            </a:pPr>
            <a:endParaRPr lang="en-US" dirty="0">
              <a:solidFill>
                <a:srgbClr val="002060"/>
              </a:solidFill>
            </a:endParaRPr>
          </a:p>
          <a:p>
            <a:pPr algn="just">
              <a:buClr>
                <a:srgbClr val="CC3300"/>
              </a:buClr>
              <a:buFontTx/>
              <a:buChar char="o"/>
            </a:pPr>
            <a:r>
              <a:rPr lang="en-US" dirty="0" smtClean="0">
                <a:solidFill>
                  <a:srgbClr val="002060"/>
                </a:solidFill>
              </a:rPr>
              <a:t> When </a:t>
            </a:r>
            <a:r>
              <a:rPr lang="en-US" dirty="0">
                <a:solidFill>
                  <a:srgbClr val="002060"/>
                </a:solidFill>
              </a:rPr>
              <a:t>DC voltage/current is passed through the cell, Na</a:t>
            </a:r>
            <a:r>
              <a:rPr lang="en-US" baseline="30000" dirty="0">
                <a:solidFill>
                  <a:srgbClr val="002060"/>
                </a:solidFill>
              </a:rPr>
              <a:t>+</a:t>
            </a:r>
            <a:r>
              <a:rPr lang="en-US" dirty="0">
                <a:solidFill>
                  <a:srgbClr val="002060"/>
                </a:solidFill>
              </a:rPr>
              <a:t> will move towards </a:t>
            </a:r>
            <a:r>
              <a:rPr lang="en-US" dirty="0" smtClean="0">
                <a:solidFill>
                  <a:srgbClr val="002060"/>
                </a:solidFill>
              </a:rPr>
              <a:t>cathode</a:t>
            </a:r>
          </a:p>
          <a:p>
            <a:pPr algn="just">
              <a:buClr>
                <a:srgbClr val="CC3300"/>
              </a:buClr>
            </a:pPr>
            <a:r>
              <a:rPr lang="en-US" dirty="0" smtClean="0">
                <a:solidFill>
                  <a:srgbClr val="002060"/>
                </a:solidFill>
              </a:rPr>
              <a:t>    </a:t>
            </a:r>
            <a:r>
              <a:rPr lang="en-US" dirty="0">
                <a:solidFill>
                  <a:srgbClr val="002060"/>
                </a:solidFill>
              </a:rPr>
              <a:t>and </a:t>
            </a:r>
            <a:r>
              <a:rPr lang="en-US" dirty="0" err="1">
                <a:solidFill>
                  <a:srgbClr val="002060"/>
                </a:solidFill>
              </a:rPr>
              <a:t>Cl</a:t>
            </a:r>
            <a:r>
              <a:rPr lang="en-US" baseline="30000" dirty="0">
                <a:solidFill>
                  <a:srgbClr val="002060"/>
                </a:solidFill>
              </a:rPr>
              <a:t>-</a:t>
            </a:r>
            <a:r>
              <a:rPr lang="en-US" dirty="0">
                <a:solidFill>
                  <a:srgbClr val="002060"/>
                </a:solidFill>
              </a:rPr>
              <a:t> will move towards anode through the </a:t>
            </a:r>
            <a:r>
              <a:rPr lang="en-US" dirty="0" smtClean="0">
                <a:solidFill>
                  <a:srgbClr val="002060"/>
                </a:solidFill>
              </a:rPr>
              <a:t>membrane.</a:t>
            </a:r>
          </a:p>
          <a:p>
            <a:pPr algn="just">
              <a:buClr>
                <a:srgbClr val="CC3300"/>
              </a:buClr>
              <a:buFontTx/>
              <a:buChar char="o"/>
            </a:pPr>
            <a:endParaRPr lang="en-US" dirty="0">
              <a:solidFill>
                <a:srgbClr val="002060"/>
              </a:solidFill>
            </a:endParaRPr>
          </a:p>
          <a:p>
            <a:pPr algn="just">
              <a:buClr>
                <a:srgbClr val="CC3300"/>
              </a:buClr>
              <a:buFontTx/>
              <a:buChar char="o"/>
            </a:pPr>
            <a:r>
              <a:rPr lang="en-US" dirty="0" smtClean="0">
                <a:solidFill>
                  <a:srgbClr val="002060"/>
                </a:solidFill>
              </a:rPr>
              <a:t> Hence</a:t>
            </a:r>
            <a:r>
              <a:rPr lang="en-US" dirty="0">
                <a:solidFill>
                  <a:srgbClr val="002060"/>
                </a:solidFill>
              </a:rPr>
              <a:t>, the concentration of salt decreases in the middle compartment and </a:t>
            </a:r>
            <a:r>
              <a:rPr lang="en-US" dirty="0" smtClean="0">
                <a:solidFill>
                  <a:srgbClr val="002060"/>
                </a:solidFill>
              </a:rPr>
              <a:t>increases</a:t>
            </a:r>
          </a:p>
          <a:p>
            <a:pPr algn="just">
              <a:buClr>
                <a:srgbClr val="CC3300"/>
              </a:buClr>
            </a:pPr>
            <a:r>
              <a:rPr lang="en-US" dirty="0">
                <a:solidFill>
                  <a:srgbClr val="002060"/>
                </a:solidFill>
              </a:rPr>
              <a:t> </a:t>
            </a:r>
            <a:r>
              <a:rPr lang="en-US" dirty="0" smtClean="0">
                <a:solidFill>
                  <a:srgbClr val="002060"/>
                </a:solidFill>
              </a:rPr>
              <a:t>   </a:t>
            </a:r>
            <a:r>
              <a:rPr lang="en-US" dirty="0">
                <a:solidFill>
                  <a:srgbClr val="002060"/>
                </a:solidFill>
              </a:rPr>
              <a:t>in the side compartments. </a:t>
            </a:r>
            <a:endParaRPr lang="en-US" dirty="0" smtClean="0">
              <a:solidFill>
                <a:srgbClr val="002060"/>
              </a:solidFill>
            </a:endParaRPr>
          </a:p>
          <a:p>
            <a:pPr algn="just">
              <a:buClr>
                <a:srgbClr val="CC3300"/>
              </a:buClr>
              <a:buFontTx/>
              <a:buChar char="o"/>
            </a:pPr>
            <a:endParaRPr lang="en-US" dirty="0">
              <a:solidFill>
                <a:srgbClr val="002060"/>
              </a:solidFill>
            </a:endParaRPr>
          </a:p>
          <a:p>
            <a:pPr algn="just">
              <a:buClr>
                <a:srgbClr val="CC3300"/>
              </a:buClr>
              <a:buFontTx/>
              <a:buChar char="o"/>
            </a:pPr>
            <a:r>
              <a:rPr lang="en-US" dirty="0" smtClean="0">
                <a:solidFill>
                  <a:srgbClr val="002060"/>
                </a:solidFill>
              </a:rPr>
              <a:t> Water </a:t>
            </a:r>
            <a:r>
              <a:rPr lang="en-US" dirty="0">
                <a:solidFill>
                  <a:srgbClr val="002060"/>
                </a:solidFill>
              </a:rPr>
              <a:t>from the middle compartment is collected and this water is desalinated water.     </a:t>
            </a:r>
          </a:p>
          <a:p>
            <a:pPr algn="just">
              <a:buClr>
                <a:srgbClr val="CC3300"/>
              </a:buClr>
              <a:buFontTx/>
              <a:buChar char="o"/>
            </a:pPr>
            <a:endParaRPr lang="en-US" sz="1800" dirty="0">
              <a:solidFill>
                <a:srgbClr val="002060"/>
              </a:solidFill>
            </a:endParaRPr>
          </a:p>
        </p:txBody>
      </p:sp>
    </p:spTree>
    <p:extLst>
      <p:ext uri="{BB962C8B-B14F-4D97-AF65-F5344CB8AC3E}">
        <p14:creationId xmlns:p14="http://schemas.microsoft.com/office/powerpoint/2010/main" val="41095343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06AFDE2-EE8D-4B34-87E0-7A8F567FD3BC}" type="slidenum">
              <a:rPr lang="en-US"/>
              <a:pPr/>
              <a:t>32</a:t>
            </a:fld>
            <a:endParaRPr lang="en-US"/>
          </a:p>
        </p:txBody>
      </p:sp>
      <p:sp>
        <p:nvSpPr>
          <p:cNvPr id="108546" name="Rectangle 2"/>
          <p:cNvSpPr>
            <a:spLocks noGrp="1" noChangeArrowheads="1"/>
          </p:cNvSpPr>
          <p:nvPr>
            <p:ph type="title"/>
          </p:nvPr>
        </p:nvSpPr>
        <p:spPr>
          <a:xfrm>
            <a:off x="457200" y="228600"/>
            <a:ext cx="8229600" cy="457200"/>
          </a:xfrm>
        </p:spPr>
        <p:txBody>
          <a:bodyPr>
            <a:normAutofit fontScale="90000"/>
          </a:bodyPr>
          <a:lstStyle/>
          <a:p>
            <a:r>
              <a:rPr lang="en-US" sz="3200" b="1" dirty="0" err="1">
                <a:latin typeface="+mn-lt"/>
              </a:rPr>
              <a:t>Electrodialysis</a:t>
            </a:r>
            <a:r>
              <a:rPr lang="en-US" sz="3200" dirty="0">
                <a:solidFill>
                  <a:srgbClr val="FF0000"/>
                </a:solidFill>
                <a:latin typeface="Verdana" pitchFamily="34" charset="0"/>
              </a:rPr>
              <a:t> </a:t>
            </a:r>
            <a:r>
              <a:rPr lang="en-US" sz="3200" b="1" dirty="0">
                <a:latin typeface="+mn-lt"/>
              </a:rPr>
              <a:t>diagram</a:t>
            </a:r>
          </a:p>
        </p:txBody>
      </p:sp>
      <p:pic>
        <p:nvPicPr>
          <p:cNvPr id="108548" name="Picture 4" descr="untitled"/>
          <p:cNvPicPr>
            <a:picLocks noGrp="1" noChangeAspect="1" noChangeArrowheads="1"/>
          </p:cNvPicPr>
          <p:nvPr>
            <p:ph type="body" idx="1"/>
          </p:nvPr>
        </p:nvPicPr>
        <p:blipFill>
          <a:blip r:embed="rId2">
            <a:lum bright="-44000" contrast="16000"/>
            <a:extLst>
              <a:ext uri="{28A0092B-C50C-407E-A947-70E740481C1C}">
                <a14:useLocalDpi xmlns:a14="http://schemas.microsoft.com/office/drawing/2010/main" val="0"/>
              </a:ext>
            </a:extLst>
          </a:blip>
          <a:srcRect/>
          <a:stretch>
            <a:fillRect/>
          </a:stretch>
        </p:blipFill>
        <p:spPr>
          <a:xfrm>
            <a:off x="609600" y="990600"/>
            <a:ext cx="8077200"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8549" name="Text Box 5"/>
          <p:cNvSpPr txBox="1">
            <a:spLocks noChangeArrowheads="1"/>
          </p:cNvSpPr>
          <p:nvPr/>
        </p:nvSpPr>
        <p:spPr bwMode="auto">
          <a:xfrm>
            <a:off x="762000" y="5619750"/>
            <a:ext cx="807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800" dirty="0">
                <a:solidFill>
                  <a:srgbClr val="002060"/>
                </a:solidFill>
              </a:rPr>
              <a:t>For efficient separation, ion-selective membranes are used which selectively allow </a:t>
            </a:r>
            <a:r>
              <a:rPr lang="en-US" sz="1800" dirty="0" err="1">
                <a:solidFill>
                  <a:srgbClr val="002060"/>
                </a:solidFill>
              </a:rPr>
              <a:t>cations</a:t>
            </a:r>
            <a:r>
              <a:rPr lang="en-US" sz="1800" dirty="0">
                <a:solidFill>
                  <a:srgbClr val="002060"/>
                </a:solidFill>
              </a:rPr>
              <a:t> or anions to pass through them.</a:t>
            </a:r>
          </a:p>
        </p:txBody>
      </p:sp>
    </p:spTree>
    <p:extLst>
      <p:ext uri="{BB962C8B-B14F-4D97-AF65-F5344CB8AC3E}">
        <p14:creationId xmlns:p14="http://schemas.microsoft.com/office/powerpoint/2010/main" val="3521930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C9C4F7A9-F69F-4583-8F6C-209E1DD984A0}" type="slidenum">
              <a:rPr lang="en-US"/>
              <a:pPr/>
              <a:t>33</a:t>
            </a:fld>
            <a:endParaRPr lang="en-US"/>
          </a:p>
        </p:txBody>
      </p:sp>
      <p:sp>
        <p:nvSpPr>
          <p:cNvPr id="90114" name="Rectangle 2"/>
          <p:cNvSpPr>
            <a:spLocks noGrp="1" noChangeArrowheads="1"/>
          </p:cNvSpPr>
          <p:nvPr>
            <p:ph type="title"/>
          </p:nvPr>
        </p:nvSpPr>
        <p:spPr>
          <a:xfrm>
            <a:off x="457200" y="152400"/>
            <a:ext cx="8229600" cy="457200"/>
          </a:xfrm>
        </p:spPr>
        <p:txBody>
          <a:bodyPr>
            <a:normAutofit fontScale="90000"/>
          </a:bodyPr>
          <a:lstStyle/>
          <a:p>
            <a:r>
              <a:rPr lang="en-US" sz="3200" b="1" dirty="0" err="1">
                <a:latin typeface="+mn-lt"/>
              </a:rPr>
              <a:t>Electrodialysis</a:t>
            </a:r>
            <a:r>
              <a:rPr lang="en-US" sz="3200" b="1" dirty="0">
                <a:latin typeface="+mn-lt"/>
              </a:rPr>
              <a:t> cell</a:t>
            </a:r>
          </a:p>
        </p:txBody>
      </p:sp>
      <p:pic>
        <p:nvPicPr>
          <p:cNvPr id="90116" name="Picture 4" descr="untitled"/>
          <p:cNvPicPr>
            <a:picLocks noGrp="1" noChangeAspect="1" noChangeArrowheads="1"/>
          </p:cNvPicPr>
          <p:nvPr>
            <p:ph type="body" idx="1"/>
          </p:nvPr>
        </p:nvPicPr>
        <p:blipFill>
          <a:blip r:embed="rId2">
            <a:lum bright="-40000" contrast="20000"/>
            <a:extLst>
              <a:ext uri="{28A0092B-C50C-407E-A947-70E740481C1C}">
                <a14:useLocalDpi xmlns:a14="http://schemas.microsoft.com/office/drawing/2010/main" val="0"/>
              </a:ext>
            </a:extLst>
          </a:blip>
          <a:srcRect/>
          <a:stretch>
            <a:fillRect/>
          </a:stretch>
        </p:blipFill>
        <p:spPr>
          <a:xfrm>
            <a:off x="152400" y="990600"/>
            <a:ext cx="5410200" cy="5334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0117" name="Text Box 5"/>
          <p:cNvSpPr txBox="1">
            <a:spLocks noChangeArrowheads="1"/>
          </p:cNvSpPr>
          <p:nvPr/>
        </p:nvSpPr>
        <p:spPr bwMode="auto">
          <a:xfrm>
            <a:off x="6096000" y="990600"/>
            <a:ext cx="2225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effectLst/>
            </a:endParaRPr>
          </a:p>
        </p:txBody>
      </p:sp>
      <p:sp>
        <p:nvSpPr>
          <p:cNvPr id="90118" name="Text Box 6"/>
          <p:cNvSpPr txBox="1">
            <a:spLocks noChangeArrowheads="1"/>
          </p:cNvSpPr>
          <p:nvPr/>
        </p:nvSpPr>
        <p:spPr bwMode="auto">
          <a:xfrm>
            <a:off x="5562600" y="1114425"/>
            <a:ext cx="3429000" cy="543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lgn="just">
              <a:buClr>
                <a:srgbClr val="CC3300"/>
              </a:buClr>
              <a:buFontTx/>
              <a:buChar char="o"/>
            </a:pPr>
            <a:r>
              <a:rPr lang="en-US" dirty="0" err="1">
                <a:solidFill>
                  <a:srgbClr val="002060"/>
                </a:solidFill>
                <a:latin typeface="+mn-lt"/>
              </a:rPr>
              <a:t>Electrodialysis</a:t>
            </a:r>
            <a:r>
              <a:rPr lang="en-US" dirty="0">
                <a:solidFill>
                  <a:srgbClr val="002060"/>
                </a:solidFill>
                <a:latin typeface="+mn-lt"/>
              </a:rPr>
              <a:t> cell consists of Large number of pairs of</a:t>
            </a:r>
          </a:p>
          <a:p>
            <a:pPr algn="just">
              <a:buClr>
                <a:srgbClr val="CC3300"/>
              </a:buClr>
            </a:pPr>
            <a:r>
              <a:rPr lang="en-US" dirty="0">
                <a:solidFill>
                  <a:srgbClr val="002060"/>
                </a:solidFill>
                <a:latin typeface="+mn-lt"/>
              </a:rPr>
              <a:t>     </a:t>
            </a:r>
            <a:r>
              <a:rPr lang="en-US" dirty="0" smtClean="0">
                <a:solidFill>
                  <a:srgbClr val="002060"/>
                </a:solidFill>
                <a:latin typeface="+mn-lt"/>
              </a:rPr>
              <a:t>  rigid </a:t>
            </a:r>
            <a:r>
              <a:rPr lang="en-US" dirty="0">
                <a:solidFill>
                  <a:srgbClr val="002060"/>
                </a:solidFill>
                <a:latin typeface="+mn-lt"/>
              </a:rPr>
              <a:t>Plastic membranes.</a:t>
            </a:r>
          </a:p>
          <a:p>
            <a:pPr algn="just">
              <a:buClr>
                <a:srgbClr val="CC3300"/>
              </a:buClr>
              <a:buFontTx/>
              <a:buChar char="o"/>
            </a:pPr>
            <a:endParaRPr lang="en-US" dirty="0">
              <a:solidFill>
                <a:srgbClr val="002060"/>
              </a:solidFill>
              <a:latin typeface="+mn-lt"/>
            </a:endParaRPr>
          </a:p>
          <a:p>
            <a:pPr algn="just">
              <a:buClr>
                <a:srgbClr val="CC3300"/>
              </a:buClr>
              <a:buFontTx/>
              <a:buChar char="o"/>
            </a:pPr>
            <a:r>
              <a:rPr lang="en-US" dirty="0">
                <a:solidFill>
                  <a:srgbClr val="002060"/>
                </a:solidFill>
                <a:latin typeface="+mn-lt"/>
              </a:rPr>
              <a:t>Saline water at a pressure of  5-6 kg/cm</a:t>
            </a:r>
            <a:r>
              <a:rPr lang="en-US" baseline="30000" dirty="0">
                <a:solidFill>
                  <a:srgbClr val="002060"/>
                </a:solidFill>
                <a:latin typeface="+mn-lt"/>
              </a:rPr>
              <a:t>2</a:t>
            </a:r>
            <a:r>
              <a:rPr lang="en-US" dirty="0">
                <a:solidFill>
                  <a:srgbClr val="002060"/>
                </a:solidFill>
                <a:latin typeface="+mn-lt"/>
              </a:rPr>
              <a:t> is passed</a:t>
            </a:r>
          </a:p>
          <a:p>
            <a:pPr algn="just">
              <a:buClr>
                <a:srgbClr val="CC3300"/>
              </a:buClr>
            </a:pPr>
            <a:r>
              <a:rPr lang="en-US" dirty="0">
                <a:solidFill>
                  <a:srgbClr val="002060"/>
                </a:solidFill>
                <a:latin typeface="+mn-lt"/>
              </a:rPr>
              <a:t>    </a:t>
            </a:r>
            <a:r>
              <a:rPr lang="en-US" dirty="0" smtClean="0">
                <a:solidFill>
                  <a:srgbClr val="002060"/>
                </a:solidFill>
                <a:latin typeface="+mn-lt"/>
              </a:rPr>
              <a:t>   </a:t>
            </a:r>
            <a:r>
              <a:rPr lang="en-US" dirty="0">
                <a:solidFill>
                  <a:srgbClr val="002060"/>
                </a:solidFill>
                <a:latin typeface="+mn-lt"/>
              </a:rPr>
              <a:t>through the membrane pairs.</a:t>
            </a:r>
          </a:p>
          <a:p>
            <a:pPr algn="just">
              <a:buClr>
                <a:srgbClr val="CC3300"/>
              </a:buClr>
            </a:pPr>
            <a:endParaRPr lang="en-US" dirty="0">
              <a:solidFill>
                <a:srgbClr val="002060"/>
              </a:solidFill>
              <a:latin typeface="+mn-lt"/>
            </a:endParaRPr>
          </a:p>
          <a:p>
            <a:pPr algn="just">
              <a:buClr>
                <a:srgbClr val="CC3300"/>
              </a:buClr>
              <a:buFontTx/>
              <a:buChar char="o"/>
            </a:pPr>
            <a:r>
              <a:rPr lang="en-US" dirty="0">
                <a:solidFill>
                  <a:srgbClr val="002060"/>
                </a:solidFill>
                <a:latin typeface="+mn-lt"/>
              </a:rPr>
              <a:t>DC current is applied </a:t>
            </a:r>
          </a:p>
          <a:p>
            <a:pPr algn="just">
              <a:buClr>
                <a:srgbClr val="CC3300"/>
              </a:buClr>
            </a:pPr>
            <a:r>
              <a:rPr lang="en-US" dirty="0">
                <a:solidFill>
                  <a:srgbClr val="002060"/>
                </a:solidFill>
                <a:latin typeface="+mn-lt"/>
              </a:rPr>
              <a:t>    </a:t>
            </a:r>
            <a:r>
              <a:rPr lang="en-US" dirty="0" smtClean="0">
                <a:solidFill>
                  <a:srgbClr val="002060"/>
                </a:solidFill>
                <a:latin typeface="+mn-lt"/>
              </a:rPr>
              <a:t>  </a:t>
            </a:r>
            <a:r>
              <a:rPr lang="en-US" dirty="0">
                <a:solidFill>
                  <a:srgbClr val="002060"/>
                </a:solidFill>
                <a:latin typeface="+mn-lt"/>
              </a:rPr>
              <a:t>perpendicular to the direction of water flow. </a:t>
            </a:r>
          </a:p>
          <a:p>
            <a:pPr algn="just">
              <a:buClr>
                <a:srgbClr val="CC3300"/>
              </a:buClr>
            </a:pPr>
            <a:endParaRPr lang="en-US" sz="500" dirty="0">
              <a:solidFill>
                <a:srgbClr val="002060"/>
              </a:solidFill>
              <a:latin typeface="+mn-lt"/>
            </a:endParaRPr>
          </a:p>
          <a:p>
            <a:pPr algn="just">
              <a:buClr>
                <a:srgbClr val="CC3300"/>
              </a:buClr>
            </a:pPr>
            <a:endParaRPr lang="en-US" dirty="0">
              <a:solidFill>
                <a:srgbClr val="002060"/>
              </a:solidFill>
              <a:latin typeface="+mn-lt"/>
            </a:endParaRPr>
          </a:p>
          <a:p>
            <a:pPr algn="just">
              <a:buClr>
                <a:srgbClr val="CC3300"/>
              </a:buClr>
            </a:pPr>
            <a:r>
              <a:rPr lang="en-US" b="1" dirty="0">
                <a:solidFill>
                  <a:srgbClr val="002060"/>
                </a:solidFill>
                <a:latin typeface="+mn-lt"/>
              </a:rPr>
              <a:t>Advantages are:</a:t>
            </a:r>
          </a:p>
          <a:p>
            <a:pPr algn="just">
              <a:buClr>
                <a:srgbClr val="CC3300"/>
              </a:buClr>
            </a:pPr>
            <a:r>
              <a:rPr lang="en-US" dirty="0">
                <a:solidFill>
                  <a:srgbClr val="002060"/>
                </a:solidFill>
                <a:latin typeface="+mn-lt"/>
              </a:rPr>
              <a:t> </a:t>
            </a:r>
          </a:p>
          <a:p>
            <a:pPr algn="just">
              <a:buClr>
                <a:srgbClr val="CC3300"/>
              </a:buClr>
              <a:buFontTx/>
              <a:buAutoNum type="arabicPeriod"/>
            </a:pPr>
            <a:r>
              <a:rPr lang="en-US" dirty="0">
                <a:solidFill>
                  <a:srgbClr val="002060"/>
                </a:solidFill>
                <a:latin typeface="+mn-lt"/>
              </a:rPr>
              <a:t>Unit is compact and installation is economical</a:t>
            </a:r>
          </a:p>
          <a:p>
            <a:pPr algn="just">
              <a:buClr>
                <a:srgbClr val="CC3300"/>
              </a:buClr>
            </a:pPr>
            <a:endParaRPr lang="en-US" dirty="0">
              <a:solidFill>
                <a:srgbClr val="002060"/>
              </a:solidFill>
              <a:latin typeface="+mn-lt"/>
            </a:endParaRPr>
          </a:p>
          <a:p>
            <a:pPr algn="just">
              <a:buClr>
                <a:srgbClr val="CC3300"/>
              </a:buClr>
              <a:buFontTx/>
              <a:buAutoNum type="arabicPeriod" startAt="2"/>
            </a:pPr>
            <a:r>
              <a:rPr lang="en-US" dirty="0">
                <a:solidFill>
                  <a:srgbClr val="002060"/>
                </a:solidFill>
                <a:latin typeface="+mn-lt"/>
              </a:rPr>
              <a:t>Best suited if electricity is </a:t>
            </a:r>
          </a:p>
          <a:p>
            <a:pPr algn="just">
              <a:buClr>
                <a:srgbClr val="CC3300"/>
              </a:buClr>
            </a:pPr>
            <a:r>
              <a:rPr lang="en-US" dirty="0">
                <a:solidFill>
                  <a:srgbClr val="002060"/>
                </a:solidFill>
                <a:latin typeface="+mn-lt"/>
              </a:rPr>
              <a:t>     </a:t>
            </a:r>
            <a:r>
              <a:rPr lang="en-US" dirty="0" smtClean="0">
                <a:solidFill>
                  <a:srgbClr val="002060"/>
                </a:solidFill>
                <a:latin typeface="+mn-lt"/>
              </a:rPr>
              <a:t>  available</a:t>
            </a:r>
            <a:r>
              <a:rPr lang="en-US" dirty="0">
                <a:solidFill>
                  <a:srgbClr val="002060"/>
                </a:solidFill>
                <a:latin typeface="+mn-lt"/>
              </a:rPr>
              <a:t>. </a:t>
            </a:r>
            <a:endParaRPr lang="en-US" baseline="30000" dirty="0">
              <a:solidFill>
                <a:srgbClr val="002060"/>
              </a:solidFill>
              <a:latin typeface="+mn-lt"/>
            </a:endParaRPr>
          </a:p>
        </p:txBody>
      </p:sp>
    </p:spTree>
    <p:extLst>
      <p:ext uri="{BB962C8B-B14F-4D97-AF65-F5344CB8AC3E}">
        <p14:creationId xmlns:p14="http://schemas.microsoft.com/office/powerpoint/2010/main" val="171450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685800" y="152400"/>
            <a:ext cx="7772400" cy="685800"/>
          </a:xfrm>
        </p:spPr>
        <p:txBody>
          <a:bodyPr>
            <a:normAutofit fontScale="90000"/>
          </a:bodyPr>
          <a:lstStyle/>
          <a:p>
            <a:pPr>
              <a:defRPr/>
            </a:pPr>
            <a:r>
              <a:rPr lang="en-US" sz="4000" b="1" dirty="0"/>
              <a:t>Lime – Soda Process</a:t>
            </a:r>
            <a:endParaRPr lang="en-US" sz="4000" dirty="0" smtClean="0">
              <a:solidFill>
                <a:srgbClr val="FF3300"/>
              </a:solidFill>
            </a:endParaRPr>
          </a:p>
        </p:txBody>
      </p:sp>
      <p:sp>
        <p:nvSpPr>
          <p:cNvPr id="61443" name="Rectangle 3"/>
          <p:cNvSpPr>
            <a:spLocks noGrp="1" noChangeArrowheads="1"/>
          </p:cNvSpPr>
          <p:nvPr>
            <p:ph type="subTitle" idx="1"/>
          </p:nvPr>
        </p:nvSpPr>
        <p:spPr>
          <a:xfrm>
            <a:off x="457200" y="914400"/>
            <a:ext cx="8305800" cy="5638800"/>
          </a:xfrm>
        </p:spPr>
        <p:txBody>
          <a:bodyPr/>
          <a:lstStyle/>
          <a:p>
            <a:pPr algn="l" eaLnBrk="1" hangingPunct="1">
              <a:lnSpc>
                <a:spcPct val="90000"/>
              </a:lnSpc>
              <a:defRPr/>
            </a:pPr>
            <a:r>
              <a:rPr lang="en-US" sz="2000" b="1" dirty="0" smtClean="0">
                <a:solidFill>
                  <a:srgbClr val="002060"/>
                </a:solidFill>
              </a:rPr>
              <a:t>f. Reaction of CO</a:t>
            </a:r>
            <a:r>
              <a:rPr lang="en-US" sz="2000" b="1" baseline="-25000" dirty="0" smtClean="0">
                <a:solidFill>
                  <a:srgbClr val="002060"/>
                </a:solidFill>
              </a:rPr>
              <a:t>2</a:t>
            </a:r>
            <a:r>
              <a:rPr lang="en-US" sz="2000" b="1" dirty="0" smtClean="0">
                <a:solidFill>
                  <a:srgbClr val="002060"/>
                </a:solidFill>
              </a:rPr>
              <a:t>:</a:t>
            </a:r>
          </a:p>
          <a:p>
            <a:pPr algn="l" eaLnBrk="1" hangingPunct="1">
              <a:lnSpc>
                <a:spcPct val="90000"/>
              </a:lnSpc>
              <a:defRPr/>
            </a:pPr>
            <a:endParaRPr lang="en-US" sz="300" dirty="0" smtClean="0">
              <a:solidFill>
                <a:srgbClr val="002060"/>
              </a:solidFill>
            </a:endParaRPr>
          </a:p>
          <a:p>
            <a:pPr algn="l" eaLnBrk="1" hangingPunct="1">
              <a:lnSpc>
                <a:spcPct val="90000"/>
              </a:lnSpc>
              <a:defRPr/>
            </a:pPr>
            <a:r>
              <a:rPr lang="en-US" sz="2000" dirty="0" smtClean="0">
                <a:solidFill>
                  <a:srgbClr val="002060"/>
                </a:solidFill>
              </a:rPr>
              <a:t>                  	CO</a:t>
            </a:r>
            <a:r>
              <a:rPr lang="en-US" sz="2000" baseline="-25000" dirty="0" smtClean="0">
                <a:solidFill>
                  <a:srgbClr val="002060"/>
                </a:solidFill>
              </a:rPr>
              <a:t>2</a:t>
            </a:r>
            <a:r>
              <a:rPr lang="en-US" sz="2000" dirty="0" smtClean="0">
                <a:solidFill>
                  <a:srgbClr val="002060"/>
                </a:solidFill>
              </a:rPr>
              <a:t>  +  </a:t>
            </a:r>
            <a:r>
              <a:rPr lang="en-US" sz="2000" dirty="0" err="1" smtClean="0">
                <a:solidFill>
                  <a:srgbClr val="002060"/>
                </a:solidFill>
              </a:rPr>
              <a:t>Ca</a:t>
            </a:r>
            <a:r>
              <a:rPr lang="en-US" sz="2000" dirty="0" smtClean="0">
                <a:solidFill>
                  <a:srgbClr val="002060"/>
                </a:solidFill>
              </a:rPr>
              <a:t>(OH)</a:t>
            </a:r>
            <a:r>
              <a:rPr lang="en-US" sz="2000" baseline="-25000" dirty="0" smtClean="0">
                <a:solidFill>
                  <a:srgbClr val="002060"/>
                </a:solidFill>
              </a:rPr>
              <a:t>2</a:t>
            </a:r>
            <a:r>
              <a:rPr lang="en-US" sz="2000" dirty="0" smtClean="0">
                <a:solidFill>
                  <a:srgbClr val="002060"/>
                </a:solidFill>
              </a:rPr>
              <a:t>                  	CaCO</a:t>
            </a:r>
            <a:r>
              <a:rPr lang="en-US" sz="2000" baseline="-25000" dirty="0" smtClean="0">
                <a:solidFill>
                  <a:srgbClr val="002060"/>
                </a:solidFill>
              </a:rPr>
              <a:t>3 </a:t>
            </a:r>
            <a:r>
              <a:rPr lang="en-US" sz="2000" dirty="0" smtClean="0">
                <a:solidFill>
                  <a:srgbClr val="002060"/>
                </a:solidFill>
              </a:rPr>
              <a:t> +  H</a:t>
            </a:r>
            <a:r>
              <a:rPr lang="en-US" sz="2000" baseline="-25000" dirty="0" smtClean="0">
                <a:solidFill>
                  <a:srgbClr val="002060"/>
                </a:solidFill>
              </a:rPr>
              <a:t>2</a:t>
            </a:r>
            <a:r>
              <a:rPr lang="en-US" sz="2000" dirty="0" smtClean="0">
                <a:solidFill>
                  <a:srgbClr val="002060"/>
                </a:solidFill>
              </a:rPr>
              <a:t>O</a:t>
            </a:r>
          </a:p>
          <a:p>
            <a:pPr algn="l" eaLnBrk="1" hangingPunct="1">
              <a:lnSpc>
                <a:spcPct val="90000"/>
              </a:lnSpc>
              <a:defRPr/>
            </a:pPr>
            <a:endParaRPr lang="en-US" sz="1000" dirty="0" smtClean="0">
              <a:solidFill>
                <a:srgbClr val="002060"/>
              </a:solidFill>
            </a:endParaRPr>
          </a:p>
          <a:p>
            <a:pPr algn="l" eaLnBrk="1" hangingPunct="1">
              <a:lnSpc>
                <a:spcPct val="90000"/>
              </a:lnSpc>
              <a:defRPr/>
            </a:pPr>
            <a:r>
              <a:rPr lang="en-US" sz="2000" b="1" dirty="0" smtClean="0">
                <a:solidFill>
                  <a:srgbClr val="002060"/>
                </a:solidFill>
              </a:rPr>
              <a:t>g. Reaction of H</a:t>
            </a:r>
            <a:r>
              <a:rPr lang="en-US" sz="2000" b="1" baseline="30000" dirty="0" smtClean="0">
                <a:solidFill>
                  <a:srgbClr val="002060"/>
                </a:solidFill>
              </a:rPr>
              <a:t>+</a:t>
            </a:r>
            <a:r>
              <a:rPr lang="en-US" sz="2000" b="1" dirty="0" smtClean="0">
                <a:solidFill>
                  <a:srgbClr val="002060"/>
                </a:solidFill>
              </a:rPr>
              <a:t>:</a:t>
            </a:r>
          </a:p>
          <a:p>
            <a:pPr algn="l" eaLnBrk="1" hangingPunct="1">
              <a:lnSpc>
                <a:spcPct val="90000"/>
              </a:lnSpc>
              <a:defRPr/>
            </a:pPr>
            <a:endParaRPr lang="en-US" sz="800" dirty="0" smtClean="0">
              <a:solidFill>
                <a:srgbClr val="002060"/>
              </a:solidFill>
            </a:endParaRPr>
          </a:p>
          <a:p>
            <a:pPr algn="l" eaLnBrk="1" hangingPunct="1">
              <a:lnSpc>
                <a:spcPct val="110000"/>
              </a:lnSpc>
              <a:defRPr/>
            </a:pPr>
            <a:r>
              <a:rPr lang="en-US" sz="2000" dirty="0" smtClean="0">
                <a:solidFill>
                  <a:srgbClr val="002060"/>
                </a:solidFill>
              </a:rPr>
              <a:t>                  	2 H</a:t>
            </a:r>
            <a:r>
              <a:rPr lang="en-US" sz="2000" baseline="30000" dirty="0" smtClean="0">
                <a:solidFill>
                  <a:srgbClr val="002060"/>
                </a:solidFill>
              </a:rPr>
              <a:t>+</a:t>
            </a:r>
            <a:r>
              <a:rPr lang="en-US" sz="2000" dirty="0" smtClean="0">
                <a:solidFill>
                  <a:srgbClr val="002060"/>
                </a:solidFill>
              </a:rPr>
              <a:t> +  </a:t>
            </a:r>
            <a:r>
              <a:rPr lang="en-US" sz="2000" dirty="0" err="1" smtClean="0">
                <a:solidFill>
                  <a:srgbClr val="002060"/>
                </a:solidFill>
              </a:rPr>
              <a:t>Ca</a:t>
            </a:r>
            <a:r>
              <a:rPr lang="en-US" sz="2000" dirty="0" smtClean="0">
                <a:solidFill>
                  <a:srgbClr val="002060"/>
                </a:solidFill>
              </a:rPr>
              <a:t>(OH)</a:t>
            </a:r>
            <a:r>
              <a:rPr lang="en-US" sz="2000" baseline="-25000" dirty="0" smtClean="0">
                <a:solidFill>
                  <a:srgbClr val="002060"/>
                </a:solidFill>
              </a:rPr>
              <a:t>2                               </a:t>
            </a:r>
            <a:r>
              <a:rPr lang="en-US" sz="2000" dirty="0" smtClean="0">
                <a:solidFill>
                  <a:srgbClr val="002060"/>
                </a:solidFill>
              </a:rPr>
              <a:t>Ca</a:t>
            </a:r>
            <a:r>
              <a:rPr lang="en-US" sz="2000" baseline="30000" dirty="0" smtClean="0">
                <a:solidFill>
                  <a:srgbClr val="002060"/>
                </a:solidFill>
              </a:rPr>
              <a:t>2+</a:t>
            </a:r>
            <a:r>
              <a:rPr lang="en-US" sz="2000" dirty="0" smtClean="0">
                <a:solidFill>
                  <a:srgbClr val="002060"/>
                </a:solidFill>
              </a:rPr>
              <a:t> + 2 H</a:t>
            </a:r>
            <a:r>
              <a:rPr lang="en-US" sz="2000" baseline="-25000" dirty="0" smtClean="0">
                <a:solidFill>
                  <a:srgbClr val="002060"/>
                </a:solidFill>
              </a:rPr>
              <a:t>2</a:t>
            </a:r>
            <a:r>
              <a:rPr lang="en-US" sz="2000" dirty="0" smtClean="0">
                <a:solidFill>
                  <a:srgbClr val="002060"/>
                </a:solidFill>
              </a:rPr>
              <a:t>O                      </a:t>
            </a:r>
          </a:p>
          <a:p>
            <a:pPr algn="l" eaLnBrk="1" hangingPunct="1">
              <a:lnSpc>
                <a:spcPct val="110000"/>
              </a:lnSpc>
              <a:defRPr/>
            </a:pPr>
            <a:r>
              <a:rPr lang="en-US" sz="2000" dirty="0" smtClean="0">
                <a:solidFill>
                  <a:srgbClr val="002060"/>
                </a:solidFill>
              </a:rPr>
              <a:t>                  	Ca</a:t>
            </a:r>
            <a:r>
              <a:rPr lang="en-US" sz="2000" baseline="30000" dirty="0" smtClean="0">
                <a:solidFill>
                  <a:srgbClr val="002060"/>
                </a:solidFill>
              </a:rPr>
              <a:t>2+  </a:t>
            </a:r>
            <a:r>
              <a:rPr lang="en-US" sz="2000" dirty="0" smtClean="0">
                <a:solidFill>
                  <a:srgbClr val="002060"/>
                </a:solidFill>
              </a:rPr>
              <a:t>+  Na</a:t>
            </a:r>
            <a:r>
              <a:rPr lang="en-US" sz="2000" baseline="-25000" dirty="0" smtClean="0">
                <a:solidFill>
                  <a:srgbClr val="002060"/>
                </a:solidFill>
              </a:rPr>
              <a:t>2</a:t>
            </a:r>
            <a:r>
              <a:rPr lang="en-US" sz="2000" dirty="0" smtClean="0">
                <a:solidFill>
                  <a:srgbClr val="002060"/>
                </a:solidFill>
              </a:rPr>
              <a:t>CO</a:t>
            </a:r>
            <a:r>
              <a:rPr lang="en-US" sz="2000" baseline="-25000" dirty="0" smtClean="0">
                <a:solidFill>
                  <a:srgbClr val="002060"/>
                </a:solidFill>
              </a:rPr>
              <a:t>3</a:t>
            </a:r>
            <a:r>
              <a:rPr lang="en-US" sz="2000" dirty="0" smtClean="0">
                <a:solidFill>
                  <a:srgbClr val="002060"/>
                </a:solidFill>
              </a:rPr>
              <a:t>                      CaCO</a:t>
            </a:r>
            <a:r>
              <a:rPr lang="en-US" sz="2000" baseline="-25000" dirty="0" smtClean="0">
                <a:solidFill>
                  <a:srgbClr val="002060"/>
                </a:solidFill>
              </a:rPr>
              <a:t>3</a:t>
            </a:r>
            <a:r>
              <a:rPr lang="en-US" sz="2000" dirty="0" smtClean="0">
                <a:solidFill>
                  <a:srgbClr val="002060"/>
                </a:solidFill>
              </a:rPr>
              <a:t>   +  2 Na</a:t>
            </a:r>
            <a:r>
              <a:rPr lang="en-US" sz="2000" baseline="30000" dirty="0" smtClean="0">
                <a:solidFill>
                  <a:srgbClr val="002060"/>
                </a:solidFill>
              </a:rPr>
              <a:t>+</a:t>
            </a:r>
            <a:endParaRPr lang="en-US" sz="2000" dirty="0" smtClean="0">
              <a:solidFill>
                <a:srgbClr val="002060"/>
              </a:solidFill>
            </a:endParaRPr>
          </a:p>
          <a:p>
            <a:pPr algn="l" eaLnBrk="1" hangingPunct="1">
              <a:lnSpc>
                <a:spcPct val="110000"/>
              </a:lnSpc>
              <a:defRPr/>
            </a:pPr>
            <a:endParaRPr lang="en-US" sz="2000" dirty="0" smtClean="0">
              <a:solidFill>
                <a:srgbClr val="002060"/>
              </a:solidFill>
            </a:endParaRPr>
          </a:p>
          <a:p>
            <a:pPr algn="l" eaLnBrk="1" hangingPunct="1">
              <a:lnSpc>
                <a:spcPct val="110000"/>
              </a:lnSpc>
              <a:defRPr/>
            </a:pPr>
            <a:r>
              <a:rPr lang="en-US" sz="2000" b="1" dirty="0" smtClean="0">
                <a:solidFill>
                  <a:srgbClr val="002060"/>
                </a:solidFill>
              </a:rPr>
              <a:t>h. Reactions of coagulants:</a:t>
            </a:r>
          </a:p>
          <a:p>
            <a:pPr algn="l" eaLnBrk="1" hangingPunct="1">
              <a:lnSpc>
                <a:spcPct val="110000"/>
              </a:lnSpc>
              <a:defRPr/>
            </a:pPr>
            <a:r>
              <a:rPr lang="en-US" sz="2000" b="1" dirty="0" smtClean="0">
                <a:solidFill>
                  <a:srgbClr val="002060"/>
                </a:solidFill>
              </a:rPr>
              <a:t>        i) Reaction of FeSO</a:t>
            </a:r>
            <a:r>
              <a:rPr lang="en-US" sz="2000" b="1" baseline="-25000" dirty="0" smtClean="0">
                <a:solidFill>
                  <a:srgbClr val="002060"/>
                </a:solidFill>
              </a:rPr>
              <a:t>4</a:t>
            </a:r>
            <a:r>
              <a:rPr lang="en-US" sz="2000" b="1" dirty="0" smtClean="0">
                <a:solidFill>
                  <a:srgbClr val="002060"/>
                </a:solidFill>
              </a:rPr>
              <a:t>:</a:t>
            </a:r>
          </a:p>
          <a:p>
            <a:pPr algn="l" eaLnBrk="1" hangingPunct="1">
              <a:lnSpc>
                <a:spcPct val="130000"/>
              </a:lnSpc>
              <a:defRPr/>
            </a:pPr>
            <a:r>
              <a:rPr lang="en-US" sz="2000" dirty="0" smtClean="0">
                <a:solidFill>
                  <a:srgbClr val="002060"/>
                </a:solidFill>
              </a:rPr>
              <a:t>                               Fe</a:t>
            </a:r>
            <a:r>
              <a:rPr lang="en-US" sz="2000" baseline="30000" dirty="0" smtClean="0">
                <a:solidFill>
                  <a:srgbClr val="002060"/>
                </a:solidFill>
              </a:rPr>
              <a:t>2+</a:t>
            </a:r>
            <a:r>
              <a:rPr lang="en-US" sz="2000" dirty="0" smtClean="0">
                <a:solidFill>
                  <a:srgbClr val="002060"/>
                </a:solidFill>
              </a:rPr>
              <a:t>   + </a:t>
            </a:r>
            <a:r>
              <a:rPr lang="en-US" sz="2000" dirty="0" err="1" smtClean="0">
                <a:solidFill>
                  <a:srgbClr val="002060"/>
                </a:solidFill>
              </a:rPr>
              <a:t>Ca</a:t>
            </a:r>
            <a:r>
              <a:rPr lang="en-US" sz="2000" dirty="0" smtClean="0">
                <a:solidFill>
                  <a:srgbClr val="002060"/>
                </a:solidFill>
              </a:rPr>
              <a:t>(OH)</a:t>
            </a:r>
            <a:r>
              <a:rPr lang="en-US" sz="2000" baseline="-25000" dirty="0" smtClean="0">
                <a:solidFill>
                  <a:srgbClr val="002060"/>
                </a:solidFill>
              </a:rPr>
              <a:t>2</a:t>
            </a:r>
            <a:r>
              <a:rPr lang="en-US" sz="2000" dirty="0" smtClean="0">
                <a:solidFill>
                  <a:srgbClr val="002060"/>
                </a:solidFill>
              </a:rPr>
              <a:t>               	  Fe(OH)</a:t>
            </a:r>
            <a:r>
              <a:rPr lang="en-US" sz="2000" baseline="-25000" dirty="0" smtClean="0">
                <a:solidFill>
                  <a:srgbClr val="002060"/>
                </a:solidFill>
              </a:rPr>
              <a:t>2</a:t>
            </a:r>
            <a:r>
              <a:rPr lang="en-US" sz="2000" dirty="0" smtClean="0">
                <a:solidFill>
                  <a:srgbClr val="002060"/>
                </a:solidFill>
              </a:rPr>
              <a:t>  +  Ca</a:t>
            </a:r>
            <a:r>
              <a:rPr lang="en-US" sz="2000" baseline="30000" dirty="0" smtClean="0">
                <a:solidFill>
                  <a:srgbClr val="002060"/>
                </a:solidFill>
              </a:rPr>
              <a:t>2+</a:t>
            </a:r>
            <a:r>
              <a:rPr lang="en-US" sz="2000" dirty="0" smtClean="0">
                <a:solidFill>
                  <a:srgbClr val="002060"/>
                </a:solidFill>
              </a:rPr>
              <a:t> </a:t>
            </a:r>
          </a:p>
          <a:p>
            <a:pPr algn="l" eaLnBrk="1" hangingPunct="1">
              <a:lnSpc>
                <a:spcPct val="130000"/>
              </a:lnSpc>
              <a:defRPr/>
            </a:pPr>
            <a:r>
              <a:rPr lang="en-US" sz="2000" dirty="0" smtClean="0">
                <a:solidFill>
                  <a:srgbClr val="002060"/>
                </a:solidFill>
              </a:rPr>
              <a:t>                      Fe(OH)</a:t>
            </a:r>
            <a:r>
              <a:rPr lang="en-US" sz="2000" baseline="-25000" dirty="0" smtClean="0">
                <a:solidFill>
                  <a:srgbClr val="002060"/>
                </a:solidFill>
              </a:rPr>
              <a:t>2   </a:t>
            </a:r>
            <a:r>
              <a:rPr lang="en-US" sz="2000" dirty="0" smtClean="0">
                <a:solidFill>
                  <a:srgbClr val="002060"/>
                </a:solidFill>
              </a:rPr>
              <a:t>+  H</a:t>
            </a:r>
            <a:r>
              <a:rPr lang="en-US" sz="2000" baseline="-25000" dirty="0" smtClean="0">
                <a:solidFill>
                  <a:srgbClr val="002060"/>
                </a:solidFill>
              </a:rPr>
              <a:t>2</a:t>
            </a:r>
            <a:r>
              <a:rPr lang="en-US" sz="2000" dirty="0" smtClean="0">
                <a:solidFill>
                  <a:srgbClr val="002060"/>
                </a:solidFill>
              </a:rPr>
              <a:t>O  +  O</a:t>
            </a:r>
            <a:r>
              <a:rPr lang="en-US" sz="2000" baseline="-25000" dirty="0" smtClean="0">
                <a:solidFill>
                  <a:srgbClr val="002060"/>
                </a:solidFill>
              </a:rPr>
              <a:t>2                     </a:t>
            </a:r>
            <a:r>
              <a:rPr lang="en-US" sz="2000" dirty="0" smtClean="0">
                <a:solidFill>
                  <a:srgbClr val="002060"/>
                </a:solidFill>
              </a:rPr>
              <a:t> 	  2 Fe(OH)</a:t>
            </a:r>
            <a:r>
              <a:rPr lang="en-US" sz="2000" baseline="-25000" dirty="0" smtClean="0">
                <a:solidFill>
                  <a:srgbClr val="002060"/>
                </a:solidFill>
              </a:rPr>
              <a:t>3 </a:t>
            </a:r>
            <a:r>
              <a:rPr lang="en-US" sz="2000" dirty="0" smtClean="0">
                <a:solidFill>
                  <a:srgbClr val="002060"/>
                </a:solidFill>
              </a:rPr>
              <a:t>            </a:t>
            </a:r>
          </a:p>
          <a:p>
            <a:pPr algn="l" eaLnBrk="1" hangingPunct="1">
              <a:lnSpc>
                <a:spcPct val="130000"/>
              </a:lnSpc>
              <a:defRPr/>
            </a:pPr>
            <a:r>
              <a:rPr lang="en-US" sz="2000" dirty="0" smtClean="0">
                <a:solidFill>
                  <a:srgbClr val="002060"/>
                </a:solidFill>
              </a:rPr>
              <a:t>               		Ca</a:t>
            </a:r>
            <a:r>
              <a:rPr lang="en-US" sz="2000" baseline="30000" dirty="0" smtClean="0">
                <a:solidFill>
                  <a:srgbClr val="002060"/>
                </a:solidFill>
              </a:rPr>
              <a:t>2+</a:t>
            </a:r>
            <a:r>
              <a:rPr lang="en-US" sz="2000" dirty="0" smtClean="0">
                <a:solidFill>
                  <a:srgbClr val="002060"/>
                </a:solidFill>
              </a:rPr>
              <a:t> + Na</a:t>
            </a:r>
            <a:r>
              <a:rPr lang="en-US" sz="2000" baseline="-25000" dirty="0" smtClean="0">
                <a:solidFill>
                  <a:srgbClr val="002060"/>
                </a:solidFill>
              </a:rPr>
              <a:t>2</a:t>
            </a:r>
            <a:r>
              <a:rPr lang="en-US" sz="2000" dirty="0" smtClean="0">
                <a:solidFill>
                  <a:srgbClr val="002060"/>
                </a:solidFill>
              </a:rPr>
              <a:t>CO</a:t>
            </a:r>
            <a:r>
              <a:rPr lang="en-US" sz="2000" baseline="-25000" dirty="0" smtClean="0">
                <a:solidFill>
                  <a:srgbClr val="002060"/>
                </a:solidFill>
              </a:rPr>
              <a:t>3                          	   </a:t>
            </a:r>
            <a:r>
              <a:rPr lang="en-US" sz="2000" dirty="0" smtClean="0">
                <a:solidFill>
                  <a:srgbClr val="002060"/>
                </a:solidFill>
              </a:rPr>
              <a:t>CaCO</a:t>
            </a:r>
            <a:r>
              <a:rPr lang="en-US" sz="2000" baseline="-25000" dirty="0" smtClean="0">
                <a:solidFill>
                  <a:srgbClr val="002060"/>
                </a:solidFill>
              </a:rPr>
              <a:t>3</a:t>
            </a:r>
            <a:r>
              <a:rPr lang="en-US" sz="2000" dirty="0" smtClean="0">
                <a:solidFill>
                  <a:srgbClr val="002060"/>
                </a:solidFill>
              </a:rPr>
              <a:t> + 2 Na</a:t>
            </a:r>
          </a:p>
          <a:p>
            <a:pPr algn="l" eaLnBrk="1" hangingPunct="1">
              <a:lnSpc>
                <a:spcPct val="130000"/>
              </a:lnSpc>
              <a:defRPr/>
            </a:pPr>
            <a:endParaRPr lang="en-US" sz="2000" dirty="0" smtClean="0">
              <a:solidFill>
                <a:srgbClr val="002060"/>
              </a:solidFill>
            </a:endParaRPr>
          </a:p>
          <a:p>
            <a:pPr algn="l" eaLnBrk="1" hangingPunct="1">
              <a:lnSpc>
                <a:spcPct val="110000"/>
              </a:lnSpc>
              <a:defRPr/>
            </a:pPr>
            <a:r>
              <a:rPr lang="en-US" sz="2000" dirty="0" smtClean="0">
                <a:solidFill>
                  <a:srgbClr val="002060"/>
                </a:solidFill>
              </a:rPr>
              <a:t>    </a:t>
            </a:r>
          </a:p>
        </p:txBody>
      </p:sp>
      <p:sp>
        <p:nvSpPr>
          <p:cNvPr id="61444" name="Line 4"/>
          <p:cNvSpPr>
            <a:spLocks noChangeShapeType="1"/>
          </p:cNvSpPr>
          <p:nvPr/>
        </p:nvSpPr>
        <p:spPr bwMode="auto">
          <a:xfrm>
            <a:off x="4038600" y="1485900"/>
            <a:ext cx="9144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1445" name="Line 5"/>
          <p:cNvSpPr>
            <a:spLocks noChangeShapeType="1"/>
          </p:cNvSpPr>
          <p:nvPr/>
        </p:nvSpPr>
        <p:spPr bwMode="auto">
          <a:xfrm>
            <a:off x="4038600" y="2498435"/>
            <a:ext cx="9144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1446" name="Line 6"/>
          <p:cNvSpPr>
            <a:spLocks noChangeShapeType="1"/>
          </p:cNvSpPr>
          <p:nvPr/>
        </p:nvSpPr>
        <p:spPr bwMode="auto">
          <a:xfrm>
            <a:off x="4038600" y="2907584"/>
            <a:ext cx="9144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1447" name="Line 7"/>
          <p:cNvSpPr>
            <a:spLocks noChangeShapeType="1"/>
          </p:cNvSpPr>
          <p:nvPr/>
        </p:nvSpPr>
        <p:spPr bwMode="auto">
          <a:xfrm>
            <a:off x="4174835" y="4531590"/>
            <a:ext cx="9144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1448" name="Line 8"/>
          <p:cNvSpPr>
            <a:spLocks noChangeShapeType="1"/>
          </p:cNvSpPr>
          <p:nvPr/>
        </p:nvSpPr>
        <p:spPr bwMode="auto">
          <a:xfrm>
            <a:off x="4191000" y="4961080"/>
            <a:ext cx="914400" cy="0"/>
          </a:xfrm>
          <a:prstGeom prst="line">
            <a:avLst/>
          </a:prstGeom>
          <a:noFill/>
          <a:ln w="28575">
            <a:solidFill>
              <a:srgbClr val="FF3300"/>
            </a:solidFill>
            <a:round/>
            <a:headEnd/>
            <a:tailEnd type="triangle" w="med" len="med"/>
          </a:ln>
          <a:effectLst/>
        </p:spPr>
        <p:txBody>
          <a:bodyPr/>
          <a:lstStyle/>
          <a:p>
            <a:pPr>
              <a:defRPr/>
            </a:pPr>
            <a:r>
              <a:rPr lang="en-US" dirty="0" smtClean="0"/>
              <a:t> </a:t>
            </a:r>
            <a:endParaRPr lang="en-US" dirty="0"/>
          </a:p>
        </p:txBody>
      </p:sp>
      <p:sp>
        <p:nvSpPr>
          <p:cNvPr id="61449" name="Line 9"/>
          <p:cNvSpPr>
            <a:spLocks noChangeShapeType="1"/>
          </p:cNvSpPr>
          <p:nvPr/>
        </p:nvSpPr>
        <p:spPr bwMode="auto">
          <a:xfrm>
            <a:off x="4191000" y="5473700"/>
            <a:ext cx="914400" cy="0"/>
          </a:xfrm>
          <a:prstGeom prst="line">
            <a:avLst/>
          </a:prstGeom>
          <a:noFill/>
          <a:ln w="28575">
            <a:solidFill>
              <a:srgbClr val="FF3300"/>
            </a:solidFill>
            <a:round/>
            <a:headEnd/>
            <a:tailEnd type="triangle" w="med" len="med"/>
          </a:ln>
          <a:effectLst/>
        </p:spPr>
        <p:txBody>
          <a:bodyPr/>
          <a:lstStyle/>
          <a:p>
            <a:pPr>
              <a:defRPr/>
            </a:pPr>
            <a:endParaRPr lang="en-US"/>
          </a:p>
        </p:txBody>
      </p:sp>
    </p:spTree>
    <p:extLst>
      <p:ext uri="{BB962C8B-B14F-4D97-AF65-F5344CB8AC3E}">
        <p14:creationId xmlns:p14="http://schemas.microsoft.com/office/powerpoint/2010/main" val="604732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pPr>
              <a:defRPr/>
            </a:pPr>
            <a:fld id="{61A3484F-5E35-438C-B0FE-CA67786CA35F}" type="slidenum">
              <a:rPr lang="en-US"/>
              <a:pPr>
                <a:defRPr/>
              </a:pPr>
              <a:t>5</a:t>
            </a:fld>
            <a:endParaRPr lang="en-US"/>
          </a:p>
        </p:txBody>
      </p:sp>
      <p:sp>
        <p:nvSpPr>
          <p:cNvPr id="62466" name="Text Box 2"/>
          <p:cNvSpPr txBox="1">
            <a:spLocks noChangeArrowheads="1"/>
          </p:cNvSpPr>
          <p:nvPr/>
        </p:nvSpPr>
        <p:spPr bwMode="auto">
          <a:xfrm>
            <a:off x="457200" y="533400"/>
            <a:ext cx="8458200" cy="5586145"/>
          </a:xfrm>
          <a:prstGeom prst="rect">
            <a:avLst/>
          </a:prstGeom>
          <a:noFill/>
          <a:ln w="9525">
            <a:noFill/>
            <a:miter lim="800000"/>
            <a:headEnd/>
            <a:tailEnd/>
          </a:ln>
          <a:effectLst/>
        </p:spPr>
        <p:txBody>
          <a:bodyPr>
            <a:spAutoFit/>
          </a:bodyPr>
          <a:lstStyle/>
          <a:p>
            <a:pPr marL="342900" indent="-342900">
              <a:defRPr/>
            </a:pPr>
            <a:r>
              <a:rPr lang="en-US" sz="1800" b="1" dirty="0">
                <a:solidFill>
                  <a:srgbClr val="002060"/>
                </a:solidFill>
                <a:effectLst/>
              </a:rPr>
              <a:t>ii) Reactions of </a:t>
            </a:r>
            <a:r>
              <a:rPr lang="en-US" sz="1800" b="1" dirty="0" err="1">
                <a:solidFill>
                  <a:srgbClr val="002060"/>
                </a:solidFill>
                <a:effectLst/>
              </a:rPr>
              <a:t>Aluminium</a:t>
            </a:r>
            <a:r>
              <a:rPr lang="en-US" sz="1800" b="1" dirty="0">
                <a:solidFill>
                  <a:srgbClr val="002060"/>
                </a:solidFill>
                <a:effectLst/>
              </a:rPr>
              <a:t> </a:t>
            </a:r>
            <a:r>
              <a:rPr lang="en-US" sz="1800" b="1" dirty="0" err="1">
                <a:solidFill>
                  <a:srgbClr val="002060"/>
                </a:solidFill>
                <a:effectLst/>
              </a:rPr>
              <a:t>sulphate</a:t>
            </a:r>
            <a:r>
              <a:rPr lang="en-US" sz="1800" b="1" dirty="0">
                <a:solidFill>
                  <a:srgbClr val="002060"/>
                </a:solidFill>
                <a:effectLst/>
              </a:rPr>
              <a:t> (Al</a:t>
            </a:r>
            <a:r>
              <a:rPr lang="en-US" sz="1800" b="1" baseline="-25000" dirty="0">
                <a:solidFill>
                  <a:srgbClr val="002060"/>
                </a:solidFill>
                <a:effectLst/>
              </a:rPr>
              <a:t>2</a:t>
            </a:r>
            <a:r>
              <a:rPr lang="en-US" sz="1800" b="1" dirty="0">
                <a:solidFill>
                  <a:srgbClr val="002060"/>
                </a:solidFill>
                <a:effectLst/>
              </a:rPr>
              <a:t>(SO4)</a:t>
            </a:r>
            <a:r>
              <a:rPr lang="en-US" sz="1800" b="1" baseline="-25000" dirty="0">
                <a:solidFill>
                  <a:srgbClr val="002060"/>
                </a:solidFill>
                <a:effectLst/>
              </a:rPr>
              <a:t>3</a:t>
            </a:r>
            <a:r>
              <a:rPr lang="en-US" sz="1800" b="1" dirty="0">
                <a:solidFill>
                  <a:srgbClr val="002060"/>
                </a:solidFill>
                <a:effectLst/>
              </a:rPr>
              <a:t> : </a:t>
            </a:r>
          </a:p>
          <a:p>
            <a:pPr marL="342900" indent="-342900">
              <a:defRPr/>
            </a:pPr>
            <a:endParaRPr lang="en-US" sz="1800" b="1" dirty="0">
              <a:solidFill>
                <a:srgbClr val="002060"/>
              </a:solidFill>
              <a:effectLst/>
            </a:endParaRPr>
          </a:p>
          <a:p>
            <a:pPr marL="342900" indent="-342900">
              <a:defRPr/>
            </a:pPr>
            <a:r>
              <a:rPr lang="en-US" sz="1800" b="1" dirty="0">
                <a:solidFill>
                  <a:srgbClr val="002060"/>
                </a:solidFill>
                <a:effectLst/>
              </a:rPr>
              <a:t>                </a:t>
            </a:r>
            <a:r>
              <a:rPr lang="en-US" sz="1800" b="1" dirty="0" smtClean="0">
                <a:solidFill>
                  <a:srgbClr val="002060"/>
                </a:solidFill>
                <a:effectLst/>
              </a:rPr>
              <a:t>		</a:t>
            </a:r>
            <a:r>
              <a:rPr lang="en-US" sz="1800" dirty="0" smtClean="0">
                <a:solidFill>
                  <a:srgbClr val="002060"/>
                </a:solidFill>
                <a:effectLst/>
              </a:rPr>
              <a:t>2 </a:t>
            </a:r>
            <a:r>
              <a:rPr lang="en-US" sz="1800" dirty="0">
                <a:solidFill>
                  <a:srgbClr val="002060"/>
                </a:solidFill>
                <a:effectLst/>
              </a:rPr>
              <a:t>Al</a:t>
            </a:r>
            <a:r>
              <a:rPr lang="en-US" sz="1800" baseline="30000" dirty="0">
                <a:solidFill>
                  <a:srgbClr val="002060"/>
                </a:solidFill>
                <a:effectLst/>
              </a:rPr>
              <a:t>3+</a:t>
            </a:r>
            <a:r>
              <a:rPr lang="en-US" sz="1800" dirty="0">
                <a:solidFill>
                  <a:srgbClr val="002060"/>
                </a:solidFill>
                <a:effectLst/>
              </a:rPr>
              <a:t>  +  3 </a:t>
            </a:r>
            <a:r>
              <a:rPr lang="en-US" sz="1800" dirty="0" err="1">
                <a:solidFill>
                  <a:srgbClr val="002060"/>
                </a:solidFill>
                <a:effectLst/>
              </a:rPr>
              <a:t>Ca</a:t>
            </a:r>
            <a:r>
              <a:rPr lang="en-US" sz="1800" dirty="0">
                <a:solidFill>
                  <a:srgbClr val="002060"/>
                </a:solidFill>
                <a:effectLst/>
              </a:rPr>
              <a:t>(OH)</a:t>
            </a:r>
            <a:r>
              <a:rPr lang="en-US" sz="1800" baseline="-25000" dirty="0">
                <a:solidFill>
                  <a:srgbClr val="002060"/>
                </a:solidFill>
                <a:effectLst/>
              </a:rPr>
              <a:t>2                           </a:t>
            </a:r>
            <a:r>
              <a:rPr lang="en-US" sz="1800" baseline="-25000" dirty="0" smtClean="0">
                <a:solidFill>
                  <a:srgbClr val="002060"/>
                </a:solidFill>
                <a:effectLst/>
              </a:rPr>
              <a:t>   </a:t>
            </a:r>
            <a:r>
              <a:rPr lang="en-US" sz="1800" dirty="0" smtClean="0">
                <a:solidFill>
                  <a:srgbClr val="002060"/>
                </a:solidFill>
                <a:effectLst/>
              </a:rPr>
              <a:t>2 </a:t>
            </a:r>
            <a:r>
              <a:rPr lang="en-US" sz="1800" dirty="0">
                <a:solidFill>
                  <a:srgbClr val="002060"/>
                </a:solidFill>
                <a:effectLst/>
              </a:rPr>
              <a:t>Al(OH)</a:t>
            </a:r>
            <a:r>
              <a:rPr lang="en-US" sz="1800" baseline="-25000" dirty="0">
                <a:solidFill>
                  <a:srgbClr val="002060"/>
                </a:solidFill>
                <a:effectLst/>
              </a:rPr>
              <a:t>3</a:t>
            </a:r>
            <a:r>
              <a:rPr lang="en-US" sz="1800" dirty="0">
                <a:solidFill>
                  <a:srgbClr val="002060"/>
                </a:solidFill>
                <a:effectLst/>
              </a:rPr>
              <a:t>  +  3 Ca</a:t>
            </a:r>
            <a:r>
              <a:rPr lang="en-US" sz="1800" baseline="30000" dirty="0">
                <a:solidFill>
                  <a:srgbClr val="002060"/>
                </a:solidFill>
                <a:effectLst/>
              </a:rPr>
              <a:t>2+</a:t>
            </a:r>
          </a:p>
          <a:p>
            <a:pPr marL="342900" indent="-342900">
              <a:defRPr/>
            </a:pPr>
            <a:endParaRPr lang="en-US" sz="1800" dirty="0">
              <a:solidFill>
                <a:srgbClr val="002060"/>
              </a:solidFill>
              <a:effectLst/>
            </a:endParaRPr>
          </a:p>
          <a:p>
            <a:pPr marL="342900" indent="-342900">
              <a:defRPr/>
            </a:pPr>
            <a:r>
              <a:rPr lang="en-US" sz="1800" dirty="0">
                <a:solidFill>
                  <a:srgbClr val="002060"/>
                </a:solidFill>
                <a:effectLst/>
              </a:rPr>
              <a:t>                 </a:t>
            </a:r>
            <a:r>
              <a:rPr lang="en-US" sz="1800" dirty="0" smtClean="0">
                <a:solidFill>
                  <a:srgbClr val="002060"/>
                </a:solidFill>
                <a:effectLst/>
              </a:rPr>
              <a:t>		 </a:t>
            </a:r>
            <a:r>
              <a:rPr lang="en-US" sz="1800" dirty="0">
                <a:solidFill>
                  <a:srgbClr val="002060"/>
                </a:solidFill>
                <a:effectLst/>
              </a:rPr>
              <a:t>3 Ca</a:t>
            </a:r>
            <a:r>
              <a:rPr lang="en-US" sz="1800" baseline="30000" dirty="0">
                <a:solidFill>
                  <a:srgbClr val="002060"/>
                </a:solidFill>
                <a:effectLst/>
              </a:rPr>
              <a:t>2+</a:t>
            </a:r>
            <a:r>
              <a:rPr lang="en-US" sz="1800" dirty="0">
                <a:solidFill>
                  <a:srgbClr val="002060"/>
                </a:solidFill>
                <a:effectLst/>
              </a:rPr>
              <a:t> + 3 Na</a:t>
            </a:r>
            <a:r>
              <a:rPr lang="en-US" sz="1800" baseline="-25000" dirty="0">
                <a:solidFill>
                  <a:srgbClr val="002060"/>
                </a:solidFill>
                <a:effectLst/>
              </a:rPr>
              <a:t>2</a:t>
            </a:r>
            <a:r>
              <a:rPr lang="en-US" sz="1800" dirty="0">
                <a:solidFill>
                  <a:srgbClr val="002060"/>
                </a:solidFill>
                <a:effectLst/>
              </a:rPr>
              <a:t>CO</a:t>
            </a:r>
            <a:r>
              <a:rPr lang="en-US" sz="1800" baseline="-25000" dirty="0">
                <a:solidFill>
                  <a:srgbClr val="002060"/>
                </a:solidFill>
                <a:effectLst/>
              </a:rPr>
              <a:t>3</a:t>
            </a:r>
            <a:r>
              <a:rPr lang="en-US" sz="1800" dirty="0">
                <a:solidFill>
                  <a:srgbClr val="002060"/>
                </a:solidFill>
                <a:effectLst/>
              </a:rPr>
              <a:t>                     </a:t>
            </a:r>
            <a:r>
              <a:rPr lang="en-US" sz="1800" dirty="0" smtClean="0">
                <a:solidFill>
                  <a:srgbClr val="002060"/>
                </a:solidFill>
                <a:effectLst/>
              </a:rPr>
              <a:t> 3 </a:t>
            </a:r>
            <a:r>
              <a:rPr lang="en-US" sz="1800" dirty="0">
                <a:solidFill>
                  <a:srgbClr val="002060"/>
                </a:solidFill>
                <a:effectLst/>
              </a:rPr>
              <a:t>CaCO</a:t>
            </a:r>
            <a:r>
              <a:rPr lang="en-US" sz="1800" baseline="-25000" dirty="0">
                <a:solidFill>
                  <a:srgbClr val="002060"/>
                </a:solidFill>
                <a:effectLst/>
              </a:rPr>
              <a:t>3</a:t>
            </a:r>
            <a:r>
              <a:rPr lang="en-US" sz="1800" dirty="0">
                <a:solidFill>
                  <a:srgbClr val="002060"/>
                </a:solidFill>
                <a:effectLst/>
              </a:rPr>
              <a:t>  + 6 Na</a:t>
            </a:r>
            <a:r>
              <a:rPr lang="en-US" sz="1800" baseline="30000" dirty="0">
                <a:solidFill>
                  <a:srgbClr val="002060"/>
                </a:solidFill>
                <a:effectLst/>
              </a:rPr>
              <a:t>+</a:t>
            </a:r>
          </a:p>
          <a:p>
            <a:pPr marL="342900" indent="-342900">
              <a:defRPr/>
            </a:pPr>
            <a:endParaRPr lang="en-US" sz="1800" b="1" dirty="0">
              <a:solidFill>
                <a:srgbClr val="002060"/>
              </a:solidFill>
              <a:effectLst/>
            </a:endParaRPr>
          </a:p>
          <a:p>
            <a:pPr marL="342900" indent="-342900">
              <a:defRPr/>
            </a:pPr>
            <a:r>
              <a:rPr lang="en-US" sz="1800" b="1" dirty="0">
                <a:solidFill>
                  <a:srgbClr val="002060"/>
                </a:solidFill>
                <a:effectLst/>
              </a:rPr>
              <a:t>iii) Reactions of sodium </a:t>
            </a:r>
            <a:r>
              <a:rPr lang="en-US" sz="1800" b="1" dirty="0" err="1">
                <a:solidFill>
                  <a:srgbClr val="002060"/>
                </a:solidFill>
                <a:effectLst/>
              </a:rPr>
              <a:t>aluminate</a:t>
            </a:r>
            <a:r>
              <a:rPr lang="en-US" sz="1800" b="1" dirty="0">
                <a:solidFill>
                  <a:srgbClr val="002060"/>
                </a:solidFill>
                <a:effectLst/>
              </a:rPr>
              <a:t> (NaAlO</a:t>
            </a:r>
            <a:r>
              <a:rPr lang="en-US" sz="1800" b="1" baseline="-25000" dirty="0">
                <a:solidFill>
                  <a:srgbClr val="002060"/>
                </a:solidFill>
                <a:effectLst/>
              </a:rPr>
              <a:t>2</a:t>
            </a:r>
            <a:r>
              <a:rPr lang="en-US" sz="1800" b="1" dirty="0">
                <a:solidFill>
                  <a:srgbClr val="002060"/>
                </a:solidFill>
                <a:effectLst/>
              </a:rPr>
              <a:t>):</a:t>
            </a:r>
          </a:p>
          <a:p>
            <a:pPr marL="342900" indent="-342900">
              <a:defRPr/>
            </a:pPr>
            <a:endParaRPr lang="en-US" sz="1800" b="1" dirty="0">
              <a:solidFill>
                <a:srgbClr val="002060"/>
              </a:solidFill>
              <a:effectLst/>
            </a:endParaRPr>
          </a:p>
          <a:p>
            <a:pPr marL="342900" indent="-342900">
              <a:defRPr/>
            </a:pPr>
            <a:r>
              <a:rPr lang="en-US" sz="1800" b="1" dirty="0">
                <a:solidFill>
                  <a:srgbClr val="002060"/>
                </a:solidFill>
                <a:effectLst/>
              </a:rPr>
              <a:t>	      </a:t>
            </a:r>
            <a:r>
              <a:rPr lang="en-US" sz="1800" b="1" dirty="0" smtClean="0">
                <a:solidFill>
                  <a:srgbClr val="002060"/>
                </a:solidFill>
                <a:effectLst/>
              </a:rPr>
              <a:t>		</a:t>
            </a:r>
            <a:r>
              <a:rPr lang="en-US" sz="1800" dirty="0" smtClean="0">
                <a:solidFill>
                  <a:srgbClr val="002060"/>
                </a:solidFill>
                <a:effectLst/>
              </a:rPr>
              <a:t>NaAlO</a:t>
            </a:r>
            <a:r>
              <a:rPr lang="en-US" sz="1800" baseline="-25000" dirty="0" smtClean="0">
                <a:solidFill>
                  <a:srgbClr val="002060"/>
                </a:solidFill>
                <a:effectLst/>
              </a:rPr>
              <a:t>2 </a:t>
            </a:r>
            <a:r>
              <a:rPr lang="en-US" sz="1800" dirty="0" smtClean="0">
                <a:solidFill>
                  <a:srgbClr val="002060"/>
                </a:solidFill>
                <a:effectLst/>
              </a:rPr>
              <a:t>  </a:t>
            </a:r>
            <a:r>
              <a:rPr lang="en-US" sz="1800" dirty="0">
                <a:solidFill>
                  <a:srgbClr val="002060"/>
                </a:solidFill>
                <a:effectLst/>
              </a:rPr>
              <a:t>+ H</a:t>
            </a:r>
            <a:r>
              <a:rPr lang="en-US" sz="1800" baseline="-25000" dirty="0">
                <a:solidFill>
                  <a:srgbClr val="002060"/>
                </a:solidFill>
                <a:effectLst/>
              </a:rPr>
              <a:t>2</a:t>
            </a:r>
            <a:r>
              <a:rPr lang="en-US" sz="1800" dirty="0">
                <a:solidFill>
                  <a:srgbClr val="002060"/>
                </a:solidFill>
                <a:effectLst/>
              </a:rPr>
              <a:t>O                        </a:t>
            </a:r>
            <a:r>
              <a:rPr lang="en-US" sz="1800" dirty="0" smtClean="0">
                <a:solidFill>
                  <a:srgbClr val="002060"/>
                </a:solidFill>
                <a:effectLst/>
              </a:rPr>
              <a:t> Al(OH)</a:t>
            </a:r>
            <a:r>
              <a:rPr lang="en-US" sz="1800" baseline="-25000" dirty="0" smtClean="0">
                <a:solidFill>
                  <a:srgbClr val="002060"/>
                </a:solidFill>
                <a:effectLst/>
              </a:rPr>
              <a:t>3</a:t>
            </a:r>
            <a:r>
              <a:rPr lang="en-US" sz="1800" dirty="0" smtClean="0">
                <a:solidFill>
                  <a:srgbClr val="002060"/>
                </a:solidFill>
                <a:effectLst/>
              </a:rPr>
              <a:t>   </a:t>
            </a:r>
            <a:r>
              <a:rPr lang="en-US" sz="1800" dirty="0">
                <a:solidFill>
                  <a:srgbClr val="002060"/>
                </a:solidFill>
                <a:effectLst/>
              </a:rPr>
              <a:t>+  </a:t>
            </a:r>
            <a:r>
              <a:rPr lang="en-US" sz="1800" dirty="0" err="1">
                <a:solidFill>
                  <a:srgbClr val="002060"/>
                </a:solidFill>
                <a:effectLst/>
              </a:rPr>
              <a:t>NaOH</a:t>
            </a:r>
            <a:endParaRPr lang="en-US" sz="1800" dirty="0">
              <a:solidFill>
                <a:srgbClr val="002060"/>
              </a:solidFill>
              <a:effectLst/>
            </a:endParaRPr>
          </a:p>
          <a:p>
            <a:pPr marL="342900" indent="-342900">
              <a:defRPr/>
            </a:pPr>
            <a:endParaRPr lang="en-US" sz="500" dirty="0">
              <a:solidFill>
                <a:srgbClr val="002060"/>
              </a:solidFill>
              <a:effectLst/>
            </a:endParaRPr>
          </a:p>
          <a:p>
            <a:pPr marL="342900" indent="-342900">
              <a:defRPr/>
            </a:pPr>
            <a:endParaRPr lang="en-US" sz="1800" b="1" dirty="0">
              <a:solidFill>
                <a:srgbClr val="002060"/>
              </a:solidFill>
            </a:endParaRPr>
          </a:p>
          <a:p>
            <a:pPr marL="342900" indent="-342900">
              <a:buFontTx/>
              <a:buAutoNum type="alphaUcPeriod"/>
              <a:defRPr/>
            </a:pPr>
            <a:r>
              <a:rPr lang="en-US" sz="2000" b="1" dirty="0">
                <a:solidFill>
                  <a:srgbClr val="002060"/>
                </a:solidFill>
              </a:rPr>
              <a:t>Lime [Ca(OH)</a:t>
            </a:r>
            <a:r>
              <a:rPr lang="en-US" sz="2000" b="1" baseline="-25000" dirty="0">
                <a:solidFill>
                  <a:srgbClr val="002060"/>
                </a:solidFill>
              </a:rPr>
              <a:t>2</a:t>
            </a:r>
            <a:r>
              <a:rPr lang="en-US" sz="2000" b="1" dirty="0">
                <a:solidFill>
                  <a:srgbClr val="002060"/>
                </a:solidFill>
              </a:rPr>
              <a:t>]requirement : </a:t>
            </a:r>
          </a:p>
          <a:p>
            <a:pPr marL="342900" indent="-342900">
              <a:defRPr/>
            </a:pPr>
            <a:endParaRPr lang="en-US" sz="500" b="1" dirty="0">
              <a:solidFill>
                <a:srgbClr val="002060"/>
              </a:solidFill>
            </a:endParaRPr>
          </a:p>
          <a:p>
            <a:pPr marL="342900" indent="-342900">
              <a:defRPr/>
            </a:pPr>
            <a:r>
              <a:rPr lang="en-US" sz="2000" b="1" dirty="0">
                <a:solidFill>
                  <a:srgbClr val="002060"/>
                </a:solidFill>
              </a:rPr>
              <a:t> 74</a:t>
            </a:r>
            <a:r>
              <a:rPr lang="en-US" sz="1800" b="1" dirty="0">
                <a:solidFill>
                  <a:srgbClr val="002060"/>
                </a:solidFill>
              </a:rPr>
              <a:t>     </a:t>
            </a:r>
            <a:r>
              <a:rPr lang="en-US" sz="1800" b="1" dirty="0" smtClean="0">
                <a:solidFill>
                  <a:srgbClr val="002060"/>
                </a:solidFill>
              </a:rPr>
              <a:t> </a:t>
            </a:r>
            <a:r>
              <a:rPr lang="en-US" sz="2000" b="1" dirty="0" smtClean="0">
                <a:solidFill>
                  <a:srgbClr val="002060"/>
                </a:solidFill>
              </a:rPr>
              <a:t>Temp</a:t>
            </a:r>
            <a:r>
              <a:rPr lang="en-US" sz="2000" b="1" dirty="0">
                <a:solidFill>
                  <a:srgbClr val="002060"/>
                </a:solidFill>
              </a:rPr>
              <a:t>. Ca</a:t>
            </a:r>
            <a:r>
              <a:rPr lang="en-US" sz="2000" b="1" baseline="30000" dirty="0">
                <a:solidFill>
                  <a:srgbClr val="002060"/>
                </a:solidFill>
              </a:rPr>
              <a:t>2+</a:t>
            </a:r>
            <a:r>
              <a:rPr lang="en-US" sz="2000" b="1" dirty="0">
                <a:solidFill>
                  <a:srgbClr val="002060"/>
                </a:solidFill>
              </a:rPr>
              <a:t> + 2 temp. Mg</a:t>
            </a:r>
            <a:r>
              <a:rPr lang="en-US" sz="2000" b="1" baseline="30000" dirty="0">
                <a:solidFill>
                  <a:srgbClr val="002060"/>
                </a:solidFill>
              </a:rPr>
              <a:t>2+</a:t>
            </a:r>
            <a:r>
              <a:rPr lang="en-US" sz="2000" b="1" dirty="0">
                <a:solidFill>
                  <a:srgbClr val="002060"/>
                </a:solidFill>
              </a:rPr>
              <a:t> + Perm(Mg</a:t>
            </a:r>
            <a:r>
              <a:rPr lang="en-US" sz="2000" b="1" baseline="30000" dirty="0">
                <a:solidFill>
                  <a:srgbClr val="002060"/>
                </a:solidFill>
              </a:rPr>
              <a:t>2+ </a:t>
            </a:r>
            <a:r>
              <a:rPr lang="en-US" sz="2000" b="1" dirty="0">
                <a:solidFill>
                  <a:srgbClr val="002060"/>
                </a:solidFill>
              </a:rPr>
              <a:t>+ Al</a:t>
            </a:r>
            <a:r>
              <a:rPr lang="en-US" sz="2000" b="1" baseline="30000" dirty="0">
                <a:solidFill>
                  <a:srgbClr val="002060"/>
                </a:solidFill>
              </a:rPr>
              <a:t>3+</a:t>
            </a:r>
            <a:r>
              <a:rPr lang="en-US" sz="2000" b="1" dirty="0">
                <a:solidFill>
                  <a:srgbClr val="002060"/>
                </a:solidFill>
              </a:rPr>
              <a:t> + Fe</a:t>
            </a:r>
            <a:r>
              <a:rPr lang="en-US" sz="2000" b="1" baseline="30000" dirty="0">
                <a:solidFill>
                  <a:srgbClr val="002060"/>
                </a:solidFill>
              </a:rPr>
              <a:t>2+</a:t>
            </a:r>
            <a:r>
              <a:rPr lang="en-US" sz="2000" b="1" dirty="0">
                <a:solidFill>
                  <a:srgbClr val="002060"/>
                </a:solidFill>
              </a:rPr>
              <a:t>) </a:t>
            </a:r>
            <a:r>
              <a:rPr lang="en-US" sz="2000" b="1" dirty="0" smtClean="0">
                <a:solidFill>
                  <a:srgbClr val="002060"/>
                </a:solidFill>
              </a:rPr>
              <a:t>+ CO</a:t>
            </a:r>
            <a:r>
              <a:rPr lang="en-US" sz="2000" b="1" baseline="-25000" dirty="0" smtClean="0">
                <a:solidFill>
                  <a:srgbClr val="002060"/>
                </a:solidFill>
              </a:rPr>
              <a:t>2 </a:t>
            </a:r>
            <a:r>
              <a:rPr lang="en-US" sz="2000" b="1" dirty="0" smtClean="0">
                <a:solidFill>
                  <a:srgbClr val="002060"/>
                </a:solidFill>
              </a:rPr>
              <a:t>+ H</a:t>
            </a:r>
            <a:r>
              <a:rPr lang="en-US" sz="2000" b="1" baseline="30000" dirty="0" smtClean="0">
                <a:solidFill>
                  <a:srgbClr val="002060"/>
                </a:solidFill>
              </a:rPr>
              <a:t>+</a:t>
            </a:r>
            <a:r>
              <a:rPr lang="en-US" sz="2000" b="1" dirty="0" smtClean="0">
                <a:solidFill>
                  <a:srgbClr val="002060"/>
                </a:solidFill>
              </a:rPr>
              <a:t> + HCO</a:t>
            </a:r>
            <a:r>
              <a:rPr lang="en-US" sz="2000" b="1" baseline="-25000" dirty="0" smtClean="0">
                <a:solidFill>
                  <a:srgbClr val="002060"/>
                </a:solidFill>
              </a:rPr>
              <a:t>3</a:t>
            </a:r>
            <a:r>
              <a:rPr lang="en-US" sz="2000" b="1" baseline="30000" dirty="0" smtClean="0">
                <a:solidFill>
                  <a:srgbClr val="002060"/>
                </a:solidFill>
              </a:rPr>
              <a:t>- </a:t>
            </a:r>
            <a:endParaRPr lang="en-US" sz="2000" b="1" baseline="-25000" dirty="0" smtClean="0">
              <a:solidFill>
                <a:srgbClr val="002060"/>
              </a:solidFill>
            </a:endParaRPr>
          </a:p>
          <a:p>
            <a:pPr marL="342900" indent="-342900">
              <a:defRPr/>
            </a:pPr>
            <a:r>
              <a:rPr lang="en-US" sz="2000" b="1" dirty="0" smtClean="0">
                <a:solidFill>
                  <a:srgbClr val="002060"/>
                </a:solidFill>
              </a:rPr>
              <a:t>     </a:t>
            </a:r>
            <a:endParaRPr lang="en-US" sz="2000" b="1" dirty="0">
              <a:solidFill>
                <a:srgbClr val="002060"/>
              </a:solidFill>
            </a:endParaRPr>
          </a:p>
          <a:p>
            <a:pPr marL="342900" indent="-342900">
              <a:defRPr/>
            </a:pPr>
            <a:r>
              <a:rPr lang="en-US" sz="2000" b="1" dirty="0" smtClean="0">
                <a:solidFill>
                  <a:srgbClr val="002060"/>
                </a:solidFill>
              </a:rPr>
              <a:t>								        -  NaAlO</a:t>
            </a:r>
            <a:r>
              <a:rPr lang="en-US" sz="2000" b="1" baseline="-25000" dirty="0" smtClean="0">
                <a:solidFill>
                  <a:srgbClr val="002060"/>
                </a:solidFill>
              </a:rPr>
              <a:t>2</a:t>
            </a:r>
            <a:endParaRPr lang="en-US" sz="2000" b="1" baseline="-25000" dirty="0">
              <a:solidFill>
                <a:srgbClr val="002060"/>
              </a:solidFill>
            </a:endParaRPr>
          </a:p>
          <a:p>
            <a:pPr marL="342900" indent="-342900">
              <a:defRPr/>
            </a:pPr>
            <a:endParaRPr lang="en-US" sz="2000" b="1" baseline="-25000" dirty="0">
              <a:solidFill>
                <a:srgbClr val="002060"/>
              </a:solidFill>
            </a:endParaRPr>
          </a:p>
          <a:p>
            <a:pPr marL="342900" indent="-342900">
              <a:defRPr/>
            </a:pPr>
            <a:r>
              <a:rPr lang="en-US" sz="2200" b="1" dirty="0">
                <a:solidFill>
                  <a:srgbClr val="002060"/>
                </a:solidFill>
              </a:rPr>
              <a:t>B. Soda[Na</a:t>
            </a:r>
            <a:r>
              <a:rPr lang="en-US" sz="2200" b="1" baseline="-25000" dirty="0">
                <a:solidFill>
                  <a:srgbClr val="002060"/>
                </a:solidFill>
              </a:rPr>
              <a:t>2</a:t>
            </a:r>
            <a:r>
              <a:rPr lang="en-US" sz="2200" b="1" dirty="0">
                <a:solidFill>
                  <a:srgbClr val="002060"/>
                </a:solidFill>
              </a:rPr>
              <a:t>CO</a:t>
            </a:r>
            <a:r>
              <a:rPr lang="en-US" sz="2200" b="1" baseline="-25000" dirty="0">
                <a:solidFill>
                  <a:srgbClr val="002060"/>
                </a:solidFill>
              </a:rPr>
              <a:t>3</a:t>
            </a:r>
            <a:r>
              <a:rPr lang="en-US" sz="2200" b="1" dirty="0">
                <a:solidFill>
                  <a:srgbClr val="002060"/>
                </a:solidFill>
              </a:rPr>
              <a:t>] requirement :</a:t>
            </a:r>
          </a:p>
          <a:p>
            <a:pPr marL="342900" indent="-342900">
              <a:defRPr/>
            </a:pPr>
            <a:r>
              <a:rPr lang="en-US" sz="2000" b="1" baseline="-25000" dirty="0" smtClean="0">
                <a:solidFill>
                  <a:srgbClr val="002060"/>
                </a:solidFill>
              </a:rPr>
              <a:t>                      </a:t>
            </a:r>
          </a:p>
          <a:p>
            <a:pPr marL="342900" indent="-342900">
              <a:defRPr/>
            </a:pPr>
            <a:r>
              <a:rPr lang="en-US" sz="2000" b="1" baseline="-25000" dirty="0">
                <a:solidFill>
                  <a:srgbClr val="002060"/>
                </a:solidFill>
              </a:rPr>
              <a:t> </a:t>
            </a:r>
            <a:r>
              <a:rPr lang="en-US" sz="2000" b="1" baseline="-25000" dirty="0" smtClean="0">
                <a:solidFill>
                  <a:srgbClr val="002060"/>
                </a:solidFill>
              </a:rPr>
              <a:t>                    </a:t>
            </a:r>
            <a:r>
              <a:rPr lang="en-US" sz="2000" b="1" dirty="0" smtClean="0">
                <a:solidFill>
                  <a:srgbClr val="002060"/>
                </a:solidFill>
              </a:rPr>
              <a:t>106       Perm</a:t>
            </a:r>
            <a:r>
              <a:rPr lang="en-US" sz="2000" b="1" dirty="0">
                <a:solidFill>
                  <a:srgbClr val="002060"/>
                </a:solidFill>
              </a:rPr>
              <a:t>. (Ca</a:t>
            </a:r>
            <a:r>
              <a:rPr lang="en-US" sz="2000" b="1" baseline="30000" dirty="0">
                <a:solidFill>
                  <a:srgbClr val="002060"/>
                </a:solidFill>
              </a:rPr>
              <a:t>2+</a:t>
            </a:r>
            <a:r>
              <a:rPr lang="en-US" sz="2000" b="1" dirty="0">
                <a:solidFill>
                  <a:srgbClr val="002060"/>
                </a:solidFill>
              </a:rPr>
              <a:t> + Mg</a:t>
            </a:r>
            <a:r>
              <a:rPr lang="en-US" sz="2000" b="1" baseline="30000" dirty="0">
                <a:solidFill>
                  <a:srgbClr val="002060"/>
                </a:solidFill>
              </a:rPr>
              <a:t>2+</a:t>
            </a:r>
            <a:r>
              <a:rPr lang="en-US" sz="2000" b="1" dirty="0">
                <a:solidFill>
                  <a:srgbClr val="002060"/>
                </a:solidFill>
              </a:rPr>
              <a:t> Fe</a:t>
            </a:r>
            <a:r>
              <a:rPr lang="en-US" sz="2000" b="1" baseline="30000" dirty="0">
                <a:solidFill>
                  <a:srgbClr val="002060"/>
                </a:solidFill>
              </a:rPr>
              <a:t>2+</a:t>
            </a:r>
            <a:r>
              <a:rPr lang="en-US" sz="2000" b="1" dirty="0">
                <a:solidFill>
                  <a:srgbClr val="002060"/>
                </a:solidFill>
              </a:rPr>
              <a:t>  + Al</a:t>
            </a:r>
            <a:r>
              <a:rPr lang="en-US" sz="2000" b="1" baseline="30000" dirty="0">
                <a:solidFill>
                  <a:srgbClr val="002060"/>
                </a:solidFill>
              </a:rPr>
              <a:t>3+</a:t>
            </a:r>
            <a:r>
              <a:rPr lang="en-US" sz="2000" b="1" dirty="0">
                <a:solidFill>
                  <a:srgbClr val="002060"/>
                </a:solidFill>
              </a:rPr>
              <a:t>)   +  H</a:t>
            </a:r>
            <a:r>
              <a:rPr lang="en-US" sz="2000" b="1" baseline="30000" dirty="0">
                <a:solidFill>
                  <a:srgbClr val="002060"/>
                </a:solidFill>
              </a:rPr>
              <a:t>+</a:t>
            </a:r>
            <a:r>
              <a:rPr lang="en-US" sz="2000" b="1" dirty="0">
                <a:solidFill>
                  <a:srgbClr val="002060"/>
                </a:solidFill>
              </a:rPr>
              <a:t>  -  HCO</a:t>
            </a:r>
            <a:r>
              <a:rPr lang="en-US" sz="2000" b="1" baseline="-25000" dirty="0">
                <a:solidFill>
                  <a:srgbClr val="002060"/>
                </a:solidFill>
              </a:rPr>
              <a:t>3</a:t>
            </a:r>
            <a:r>
              <a:rPr lang="en-US" sz="2000" b="1" baseline="30000" dirty="0">
                <a:solidFill>
                  <a:srgbClr val="002060"/>
                </a:solidFill>
              </a:rPr>
              <a:t>-</a:t>
            </a:r>
          </a:p>
          <a:p>
            <a:pPr marL="342900" indent="-342900">
              <a:defRPr/>
            </a:pPr>
            <a:endParaRPr lang="en-US" sz="2000" b="1" baseline="-25000" dirty="0">
              <a:solidFill>
                <a:srgbClr val="002060"/>
              </a:solidFill>
            </a:endParaRPr>
          </a:p>
        </p:txBody>
      </p:sp>
      <p:sp>
        <p:nvSpPr>
          <p:cNvPr id="62467" name="Line 3"/>
          <p:cNvSpPr>
            <a:spLocks noChangeShapeType="1"/>
          </p:cNvSpPr>
          <p:nvPr/>
        </p:nvSpPr>
        <p:spPr bwMode="auto">
          <a:xfrm>
            <a:off x="4191000" y="1273175"/>
            <a:ext cx="9144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2468" name="Line 4"/>
          <p:cNvSpPr>
            <a:spLocks noChangeShapeType="1"/>
          </p:cNvSpPr>
          <p:nvPr/>
        </p:nvSpPr>
        <p:spPr bwMode="auto">
          <a:xfrm>
            <a:off x="4191000" y="1820863"/>
            <a:ext cx="9144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2469" name="Line 5"/>
          <p:cNvSpPr>
            <a:spLocks noChangeShapeType="1"/>
          </p:cNvSpPr>
          <p:nvPr/>
        </p:nvSpPr>
        <p:spPr bwMode="auto">
          <a:xfrm>
            <a:off x="4031670" y="2924608"/>
            <a:ext cx="9144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2470" name="Line 6"/>
          <p:cNvSpPr>
            <a:spLocks noChangeShapeType="1"/>
          </p:cNvSpPr>
          <p:nvPr/>
        </p:nvSpPr>
        <p:spPr bwMode="auto">
          <a:xfrm>
            <a:off x="531090" y="4073235"/>
            <a:ext cx="457200" cy="0"/>
          </a:xfrm>
          <a:prstGeom prst="line">
            <a:avLst/>
          </a:prstGeom>
          <a:noFill/>
          <a:ln w="28575">
            <a:solidFill>
              <a:srgbClr val="FF3300"/>
            </a:solidFill>
            <a:round/>
            <a:headEnd/>
            <a:tailEnd/>
          </a:ln>
          <a:effectLst/>
        </p:spPr>
        <p:txBody>
          <a:bodyPr/>
          <a:lstStyle/>
          <a:p>
            <a:pPr>
              <a:defRPr/>
            </a:pPr>
            <a:endParaRPr lang="en-US"/>
          </a:p>
        </p:txBody>
      </p:sp>
      <p:sp>
        <p:nvSpPr>
          <p:cNvPr id="40968" name="Text Box 7"/>
          <p:cNvSpPr txBox="1">
            <a:spLocks noChangeArrowheads="1"/>
          </p:cNvSpPr>
          <p:nvPr/>
        </p:nvSpPr>
        <p:spPr bwMode="auto">
          <a:xfrm>
            <a:off x="914400" y="3276600"/>
            <a:ext cx="609600" cy="1920875"/>
          </a:xfrm>
          <a:prstGeom prst="rect">
            <a:avLst/>
          </a:prstGeom>
          <a:noFill/>
          <a:ln w="9525">
            <a:noFill/>
            <a:miter lim="800000"/>
            <a:headEnd/>
            <a:tailEnd/>
          </a:ln>
        </p:spPr>
        <p:txBody>
          <a:bodyPr>
            <a:spAutoFit/>
          </a:bodyPr>
          <a:lstStyle/>
          <a:p>
            <a:r>
              <a:rPr lang="en-US" sz="3200" b="1" dirty="0">
                <a:solidFill>
                  <a:srgbClr val="002060"/>
                </a:solidFill>
                <a:effectLst/>
                <a:latin typeface="Tahoma" pitchFamily="34" charset="0"/>
              </a:rPr>
              <a:t>{</a:t>
            </a:r>
            <a:r>
              <a:rPr lang="en-US" sz="6000" b="1" dirty="0">
                <a:solidFill>
                  <a:srgbClr val="002060"/>
                </a:solidFill>
                <a:effectLst/>
                <a:latin typeface="Tahoma" pitchFamily="34" charset="0"/>
              </a:rPr>
              <a:t> </a:t>
            </a:r>
          </a:p>
          <a:p>
            <a:endParaRPr lang="en-US" sz="6000" b="1" dirty="0">
              <a:solidFill>
                <a:srgbClr val="002060"/>
              </a:solidFill>
              <a:effectLst/>
              <a:latin typeface="Tahoma" pitchFamily="34" charset="0"/>
            </a:endParaRPr>
          </a:p>
        </p:txBody>
      </p:sp>
      <p:sp>
        <p:nvSpPr>
          <p:cNvPr id="40969" name="Text Box 8"/>
          <p:cNvSpPr txBox="1">
            <a:spLocks noChangeArrowheads="1"/>
          </p:cNvSpPr>
          <p:nvPr/>
        </p:nvSpPr>
        <p:spPr bwMode="auto">
          <a:xfrm>
            <a:off x="423283" y="4059380"/>
            <a:ext cx="627095" cy="369332"/>
          </a:xfrm>
          <a:prstGeom prst="rect">
            <a:avLst/>
          </a:prstGeom>
          <a:noFill/>
          <a:ln w="9525">
            <a:noFill/>
            <a:miter lim="800000"/>
            <a:headEnd/>
            <a:tailEnd/>
          </a:ln>
        </p:spPr>
        <p:txBody>
          <a:bodyPr wrap="none">
            <a:spAutoFit/>
          </a:bodyPr>
          <a:lstStyle/>
          <a:p>
            <a:r>
              <a:rPr lang="en-US" sz="1800" b="1" dirty="0">
                <a:solidFill>
                  <a:srgbClr val="002060"/>
                </a:solidFill>
                <a:effectLst/>
                <a:latin typeface="Tahoma" pitchFamily="34" charset="0"/>
              </a:rPr>
              <a:t>100</a:t>
            </a:r>
          </a:p>
        </p:txBody>
      </p:sp>
      <p:sp>
        <p:nvSpPr>
          <p:cNvPr id="40970" name="Text Box 9"/>
          <p:cNvSpPr txBox="1">
            <a:spLocks noChangeArrowheads="1"/>
          </p:cNvSpPr>
          <p:nvPr/>
        </p:nvSpPr>
        <p:spPr bwMode="auto">
          <a:xfrm rot="10800000">
            <a:off x="8097980" y="3304310"/>
            <a:ext cx="533400" cy="1938992"/>
          </a:xfrm>
          <a:prstGeom prst="rect">
            <a:avLst/>
          </a:prstGeom>
          <a:noFill/>
          <a:ln w="9525">
            <a:noFill/>
            <a:miter lim="800000"/>
            <a:headEnd/>
            <a:tailEnd/>
          </a:ln>
        </p:spPr>
        <p:txBody>
          <a:bodyPr wrap="square">
            <a:spAutoFit/>
          </a:bodyPr>
          <a:lstStyle/>
          <a:p>
            <a:r>
              <a:rPr lang="en-US" sz="3200" dirty="0">
                <a:solidFill>
                  <a:srgbClr val="002060"/>
                </a:solidFill>
                <a:effectLst/>
                <a:latin typeface="Tahoma" pitchFamily="34" charset="0"/>
              </a:rPr>
              <a:t>{</a:t>
            </a:r>
            <a:r>
              <a:rPr lang="en-US" sz="6000" dirty="0">
                <a:solidFill>
                  <a:srgbClr val="002060"/>
                </a:solidFill>
                <a:effectLst/>
                <a:latin typeface="Tahoma" pitchFamily="34" charset="0"/>
              </a:rPr>
              <a:t> </a:t>
            </a:r>
          </a:p>
          <a:p>
            <a:endParaRPr lang="en-US" sz="6000" dirty="0">
              <a:solidFill>
                <a:srgbClr val="002060"/>
              </a:solidFill>
              <a:effectLst/>
              <a:latin typeface="Tahoma" pitchFamily="34" charset="0"/>
            </a:endParaRPr>
          </a:p>
        </p:txBody>
      </p:sp>
      <p:sp>
        <p:nvSpPr>
          <p:cNvPr id="40971" name="Text Box 10"/>
          <p:cNvSpPr txBox="1">
            <a:spLocks noChangeArrowheads="1"/>
          </p:cNvSpPr>
          <p:nvPr/>
        </p:nvSpPr>
        <p:spPr bwMode="auto">
          <a:xfrm>
            <a:off x="1752600" y="4994565"/>
            <a:ext cx="609600" cy="1920875"/>
          </a:xfrm>
          <a:prstGeom prst="rect">
            <a:avLst/>
          </a:prstGeom>
          <a:noFill/>
          <a:ln w="9525">
            <a:noFill/>
            <a:miter lim="800000"/>
            <a:headEnd/>
            <a:tailEnd/>
          </a:ln>
        </p:spPr>
        <p:txBody>
          <a:bodyPr>
            <a:spAutoFit/>
          </a:bodyPr>
          <a:lstStyle/>
          <a:p>
            <a:r>
              <a:rPr lang="en-US" sz="3200" b="1" dirty="0">
                <a:solidFill>
                  <a:srgbClr val="002060"/>
                </a:solidFill>
                <a:effectLst/>
                <a:latin typeface="Tahoma" pitchFamily="34" charset="0"/>
              </a:rPr>
              <a:t>{</a:t>
            </a:r>
            <a:r>
              <a:rPr lang="en-US" sz="6000" b="1" dirty="0">
                <a:solidFill>
                  <a:srgbClr val="002060"/>
                </a:solidFill>
                <a:effectLst/>
                <a:latin typeface="Tahoma" pitchFamily="34" charset="0"/>
              </a:rPr>
              <a:t> </a:t>
            </a:r>
          </a:p>
          <a:p>
            <a:endParaRPr lang="en-US" sz="6000" b="1" dirty="0">
              <a:solidFill>
                <a:srgbClr val="002060"/>
              </a:solidFill>
              <a:effectLst/>
              <a:latin typeface="Tahoma" pitchFamily="34" charset="0"/>
            </a:endParaRPr>
          </a:p>
        </p:txBody>
      </p:sp>
      <p:sp>
        <p:nvSpPr>
          <p:cNvPr id="40972" name="Text Box 11"/>
          <p:cNvSpPr txBox="1">
            <a:spLocks noChangeArrowheads="1"/>
          </p:cNvSpPr>
          <p:nvPr/>
        </p:nvSpPr>
        <p:spPr bwMode="auto">
          <a:xfrm rot="10800000">
            <a:off x="6553200" y="4475020"/>
            <a:ext cx="609600" cy="1920875"/>
          </a:xfrm>
          <a:prstGeom prst="rect">
            <a:avLst/>
          </a:prstGeom>
          <a:noFill/>
          <a:ln w="9525">
            <a:noFill/>
            <a:miter lim="800000"/>
            <a:headEnd/>
            <a:tailEnd/>
          </a:ln>
        </p:spPr>
        <p:txBody>
          <a:bodyPr>
            <a:spAutoFit/>
          </a:bodyPr>
          <a:lstStyle/>
          <a:p>
            <a:r>
              <a:rPr lang="en-US" sz="3200" b="1" dirty="0">
                <a:solidFill>
                  <a:srgbClr val="002060"/>
                </a:solidFill>
                <a:effectLst/>
                <a:latin typeface="Tahoma" pitchFamily="34" charset="0"/>
              </a:rPr>
              <a:t>{</a:t>
            </a:r>
            <a:r>
              <a:rPr lang="en-US" sz="6000" b="1" dirty="0">
                <a:solidFill>
                  <a:srgbClr val="002060"/>
                </a:solidFill>
                <a:effectLst/>
                <a:latin typeface="Tahoma" pitchFamily="34" charset="0"/>
              </a:rPr>
              <a:t> </a:t>
            </a:r>
          </a:p>
          <a:p>
            <a:endParaRPr lang="en-US" sz="6000" b="1" dirty="0">
              <a:solidFill>
                <a:srgbClr val="002060"/>
              </a:solidFill>
              <a:effectLst/>
              <a:latin typeface="Tahoma" pitchFamily="34" charset="0"/>
            </a:endParaRPr>
          </a:p>
        </p:txBody>
      </p:sp>
      <p:sp>
        <p:nvSpPr>
          <p:cNvPr id="62476" name="Line 12"/>
          <p:cNvSpPr>
            <a:spLocks noChangeShapeType="1"/>
          </p:cNvSpPr>
          <p:nvPr/>
        </p:nvSpPr>
        <p:spPr bwMode="auto">
          <a:xfrm>
            <a:off x="1295400" y="5791200"/>
            <a:ext cx="457200" cy="0"/>
          </a:xfrm>
          <a:prstGeom prst="line">
            <a:avLst/>
          </a:prstGeom>
          <a:noFill/>
          <a:ln w="28575">
            <a:solidFill>
              <a:srgbClr val="FF3300"/>
            </a:solidFill>
            <a:round/>
            <a:headEnd/>
            <a:tailEnd/>
          </a:ln>
          <a:effectLst/>
        </p:spPr>
        <p:txBody>
          <a:bodyPr/>
          <a:lstStyle/>
          <a:p>
            <a:pPr>
              <a:defRPr/>
            </a:pPr>
            <a:endParaRPr lang="en-US"/>
          </a:p>
        </p:txBody>
      </p:sp>
      <p:sp>
        <p:nvSpPr>
          <p:cNvPr id="40974" name="Text Box 13"/>
          <p:cNvSpPr txBox="1">
            <a:spLocks noChangeArrowheads="1"/>
          </p:cNvSpPr>
          <p:nvPr/>
        </p:nvSpPr>
        <p:spPr bwMode="auto">
          <a:xfrm>
            <a:off x="1272296" y="5712813"/>
            <a:ext cx="535724" cy="369332"/>
          </a:xfrm>
          <a:prstGeom prst="rect">
            <a:avLst/>
          </a:prstGeom>
          <a:noFill/>
          <a:ln w="9525">
            <a:noFill/>
            <a:miter lim="800000"/>
            <a:headEnd/>
            <a:tailEnd/>
          </a:ln>
        </p:spPr>
        <p:txBody>
          <a:bodyPr wrap="none">
            <a:spAutoFit/>
          </a:bodyPr>
          <a:lstStyle/>
          <a:p>
            <a:r>
              <a:rPr lang="en-US" sz="1800" b="1" dirty="0">
                <a:solidFill>
                  <a:srgbClr val="002060"/>
                </a:solidFill>
                <a:effectLst/>
              </a:rPr>
              <a:t>100</a:t>
            </a:r>
          </a:p>
        </p:txBody>
      </p:sp>
    </p:spTree>
    <p:extLst>
      <p:ext uri="{BB962C8B-B14F-4D97-AF65-F5344CB8AC3E}">
        <p14:creationId xmlns:p14="http://schemas.microsoft.com/office/powerpoint/2010/main" val="3648739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0F936D00-2044-4111-8D12-F350C98398BF}" type="slidenum">
              <a:rPr lang="en-US"/>
              <a:pPr>
                <a:defRPr/>
              </a:pPr>
              <a:t>6</a:t>
            </a:fld>
            <a:endParaRPr lang="en-US"/>
          </a:p>
        </p:txBody>
      </p:sp>
      <p:pic>
        <p:nvPicPr>
          <p:cNvPr id="41987" name="Picture 2" descr="Cold Lime Soda Process"/>
          <p:cNvPicPr>
            <a:picLocks noChangeAspect="1" noChangeArrowheads="1"/>
          </p:cNvPicPr>
          <p:nvPr/>
        </p:nvPicPr>
        <p:blipFill>
          <a:blip r:embed="rId2">
            <a:lum bright="-48000" contrast="36000"/>
          </a:blip>
          <a:srcRect/>
          <a:stretch>
            <a:fillRect/>
          </a:stretch>
        </p:blipFill>
        <p:spPr bwMode="auto">
          <a:xfrm>
            <a:off x="990600" y="609600"/>
            <a:ext cx="7239000" cy="5867400"/>
          </a:xfrm>
          <a:prstGeom prst="rect">
            <a:avLst/>
          </a:prstGeom>
          <a:noFill/>
          <a:ln w="9525">
            <a:noFill/>
            <a:miter lim="800000"/>
            <a:headEnd/>
            <a:tailEnd/>
          </a:ln>
        </p:spPr>
      </p:pic>
      <p:sp>
        <p:nvSpPr>
          <p:cNvPr id="2" name="TextBox 1"/>
          <p:cNvSpPr txBox="1"/>
          <p:nvPr/>
        </p:nvSpPr>
        <p:spPr>
          <a:xfrm>
            <a:off x="2971800" y="152400"/>
            <a:ext cx="3204595" cy="369332"/>
          </a:xfrm>
          <a:prstGeom prst="rect">
            <a:avLst/>
          </a:prstGeom>
          <a:noFill/>
        </p:spPr>
        <p:txBody>
          <a:bodyPr wrap="none" rtlCol="0">
            <a:spAutoFit/>
          </a:bodyPr>
          <a:lstStyle/>
          <a:p>
            <a:r>
              <a:rPr lang="en-IN" b="1" dirty="0" smtClean="0"/>
              <a:t>Lime –Soda process equipment </a:t>
            </a:r>
            <a:endParaRPr lang="en-IN" b="1" dirty="0"/>
          </a:p>
        </p:txBody>
      </p:sp>
    </p:spTree>
    <p:extLst>
      <p:ext uri="{BB962C8B-B14F-4D97-AF65-F5344CB8AC3E}">
        <p14:creationId xmlns:p14="http://schemas.microsoft.com/office/powerpoint/2010/main" val="620664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46C24D3D-E411-4160-97EF-C6771B5403CF}" type="slidenum">
              <a:rPr lang="en-US"/>
              <a:pPr>
                <a:defRPr/>
              </a:pPr>
              <a:t>7</a:t>
            </a:fld>
            <a:endParaRPr lang="en-US"/>
          </a:p>
        </p:txBody>
      </p:sp>
      <p:pic>
        <p:nvPicPr>
          <p:cNvPr id="43011" name="Picture 2" descr="untitled"/>
          <p:cNvPicPr>
            <a:picLocks noChangeAspect="1" noChangeArrowheads="1"/>
          </p:cNvPicPr>
          <p:nvPr/>
        </p:nvPicPr>
        <p:blipFill>
          <a:blip r:embed="rId2">
            <a:lum bright="-46000" contrast="38000"/>
          </a:blip>
          <a:srcRect/>
          <a:stretch>
            <a:fillRect/>
          </a:stretch>
        </p:blipFill>
        <p:spPr bwMode="auto">
          <a:xfrm>
            <a:off x="76200" y="781050"/>
            <a:ext cx="5105400" cy="5543550"/>
          </a:xfrm>
          <a:prstGeom prst="rect">
            <a:avLst/>
          </a:prstGeom>
          <a:noFill/>
          <a:ln w="9525">
            <a:noFill/>
            <a:miter lim="800000"/>
            <a:headEnd/>
            <a:tailEnd/>
          </a:ln>
        </p:spPr>
      </p:pic>
      <p:sp>
        <p:nvSpPr>
          <p:cNvPr id="43012" name="Text Box 4"/>
          <p:cNvSpPr txBox="1">
            <a:spLocks noChangeArrowheads="1"/>
          </p:cNvSpPr>
          <p:nvPr/>
        </p:nvSpPr>
        <p:spPr bwMode="auto">
          <a:xfrm>
            <a:off x="5257800" y="457200"/>
            <a:ext cx="3810000" cy="6106287"/>
          </a:xfrm>
          <a:prstGeom prst="rect">
            <a:avLst/>
          </a:prstGeom>
          <a:noFill/>
          <a:ln w="9525">
            <a:noFill/>
            <a:miter lim="800000"/>
            <a:headEnd/>
            <a:tailEnd/>
          </a:ln>
        </p:spPr>
        <p:txBody>
          <a:bodyPr wrap="square">
            <a:spAutoFit/>
          </a:bodyPr>
          <a:lstStyle/>
          <a:p>
            <a:pPr algn="just">
              <a:lnSpc>
                <a:spcPct val="110000"/>
              </a:lnSpc>
              <a:buClr>
                <a:srgbClr val="FF3300"/>
              </a:buClr>
            </a:pPr>
            <a:r>
              <a:rPr lang="en-US" sz="2000" b="1" dirty="0">
                <a:solidFill>
                  <a:srgbClr val="C00000"/>
                </a:solidFill>
                <a:effectLst/>
              </a:rPr>
              <a:t>Hot lime-soda process consists of three parts:</a:t>
            </a:r>
          </a:p>
          <a:p>
            <a:pPr marL="342900" indent="-342900" algn="just">
              <a:lnSpc>
                <a:spcPct val="110000"/>
              </a:lnSpc>
              <a:buFontTx/>
              <a:buAutoNum type="alphaLcParenR"/>
            </a:pPr>
            <a:r>
              <a:rPr lang="en-US" sz="1800" dirty="0" smtClean="0">
                <a:solidFill>
                  <a:srgbClr val="002060"/>
                </a:solidFill>
                <a:effectLst/>
              </a:rPr>
              <a:t>Reaction </a:t>
            </a:r>
            <a:r>
              <a:rPr lang="en-US" sz="1800" dirty="0">
                <a:solidFill>
                  <a:srgbClr val="002060"/>
                </a:solidFill>
                <a:effectLst/>
              </a:rPr>
              <a:t>tank to mix all ingredients</a:t>
            </a:r>
          </a:p>
          <a:p>
            <a:pPr marL="342900" indent="-342900" algn="just">
              <a:lnSpc>
                <a:spcPct val="110000"/>
              </a:lnSpc>
            </a:pPr>
            <a:r>
              <a:rPr lang="en-US" sz="1800" dirty="0" smtClean="0">
                <a:solidFill>
                  <a:srgbClr val="002060"/>
                </a:solidFill>
                <a:effectLst/>
              </a:rPr>
              <a:t>b</a:t>
            </a:r>
            <a:r>
              <a:rPr lang="en-US" sz="1800" dirty="0">
                <a:solidFill>
                  <a:srgbClr val="002060"/>
                </a:solidFill>
                <a:effectLst/>
              </a:rPr>
              <a:t>) Conical sedimentation vessel where the sludge settles down</a:t>
            </a:r>
          </a:p>
          <a:p>
            <a:pPr marL="342900" indent="-342900" algn="just">
              <a:lnSpc>
                <a:spcPct val="110000"/>
              </a:lnSpc>
            </a:pPr>
            <a:r>
              <a:rPr lang="en-US" sz="1800" dirty="0" smtClean="0">
                <a:solidFill>
                  <a:srgbClr val="002060"/>
                </a:solidFill>
                <a:effectLst/>
              </a:rPr>
              <a:t>c</a:t>
            </a:r>
            <a:r>
              <a:rPr lang="en-US" sz="1800" dirty="0">
                <a:solidFill>
                  <a:srgbClr val="002060"/>
                </a:solidFill>
                <a:effectLst/>
              </a:rPr>
              <a:t>) Sand filter where sludge is completely </a:t>
            </a:r>
            <a:r>
              <a:rPr lang="en-US" sz="1800" dirty="0" smtClean="0">
                <a:solidFill>
                  <a:srgbClr val="002060"/>
                </a:solidFill>
                <a:effectLst/>
              </a:rPr>
              <a:t>removed</a:t>
            </a:r>
          </a:p>
          <a:p>
            <a:pPr marL="342900" indent="-342900" algn="just">
              <a:lnSpc>
                <a:spcPct val="110000"/>
              </a:lnSpc>
            </a:pPr>
            <a:r>
              <a:rPr lang="en-US" b="1" dirty="0" smtClean="0">
                <a:solidFill>
                  <a:srgbClr val="C00000"/>
                </a:solidFill>
              </a:rPr>
              <a:t>Advantages of hot lime-soda process:</a:t>
            </a:r>
            <a:endParaRPr lang="en-US" sz="1800" b="1" dirty="0" smtClean="0">
              <a:solidFill>
                <a:srgbClr val="C00000"/>
              </a:solidFill>
              <a:effectLst/>
            </a:endParaRPr>
          </a:p>
          <a:p>
            <a:pPr algn="just">
              <a:spcBef>
                <a:spcPts val="600"/>
              </a:spcBef>
              <a:buClr>
                <a:srgbClr val="FF3300"/>
              </a:buClr>
              <a:buFontTx/>
              <a:buChar char="o"/>
            </a:pPr>
            <a:r>
              <a:rPr lang="en-US" dirty="0">
                <a:solidFill>
                  <a:srgbClr val="002060"/>
                </a:solidFill>
              </a:rPr>
              <a:t>The precipitation reactions </a:t>
            </a:r>
            <a:r>
              <a:rPr lang="en-US" dirty="0" smtClean="0">
                <a:solidFill>
                  <a:srgbClr val="002060"/>
                </a:solidFill>
              </a:rPr>
              <a:t>are </a:t>
            </a:r>
            <a:r>
              <a:rPr lang="en-US" dirty="0">
                <a:solidFill>
                  <a:srgbClr val="002060"/>
                </a:solidFill>
              </a:rPr>
              <a:t>almost complete</a:t>
            </a:r>
          </a:p>
          <a:p>
            <a:pPr algn="just">
              <a:spcBef>
                <a:spcPts val="600"/>
              </a:spcBef>
              <a:buClr>
                <a:srgbClr val="FF3300"/>
              </a:buClr>
              <a:buFontTx/>
              <a:buChar char="o"/>
            </a:pPr>
            <a:r>
              <a:rPr lang="en-US" dirty="0">
                <a:solidFill>
                  <a:srgbClr val="002060"/>
                </a:solidFill>
              </a:rPr>
              <a:t> Reactions takes place faster</a:t>
            </a:r>
          </a:p>
          <a:p>
            <a:pPr algn="just">
              <a:spcBef>
                <a:spcPts val="600"/>
              </a:spcBef>
              <a:buClr>
                <a:srgbClr val="FF3300"/>
              </a:buClr>
              <a:buFontTx/>
              <a:buChar char="o"/>
            </a:pPr>
            <a:r>
              <a:rPr lang="en-US" dirty="0">
                <a:solidFill>
                  <a:srgbClr val="002060"/>
                </a:solidFill>
              </a:rPr>
              <a:t> Sludge settles down rapidly; No coagulant is needed</a:t>
            </a:r>
          </a:p>
          <a:p>
            <a:pPr algn="just">
              <a:spcBef>
                <a:spcPts val="600"/>
              </a:spcBef>
              <a:buClr>
                <a:srgbClr val="FF3300"/>
              </a:buClr>
              <a:buFontTx/>
              <a:buChar char="o"/>
            </a:pPr>
            <a:r>
              <a:rPr lang="en-US" dirty="0">
                <a:solidFill>
                  <a:srgbClr val="002060"/>
                </a:solidFill>
              </a:rPr>
              <a:t> Dissolved gases (which may cause corrosion) are removed</a:t>
            </a:r>
          </a:p>
          <a:p>
            <a:pPr algn="just">
              <a:spcBef>
                <a:spcPts val="600"/>
              </a:spcBef>
              <a:buClr>
                <a:srgbClr val="FF3300"/>
              </a:buClr>
              <a:buFontTx/>
              <a:buChar char="o"/>
            </a:pPr>
            <a:r>
              <a:rPr lang="en-US" dirty="0">
                <a:solidFill>
                  <a:srgbClr val="002060"/>
                </a:solidFill>
              </a:rPr>
              <a:t> Viscosity of soft water is lower, hence filtered easily</a:t>
            </a:r>
          </a:p>
          <a:p>
            <a:pPr algn="just">
              <a:spcBef>
                <a:spcPts val="600"/>
              </a:spcBef>
              <a:buClr>
                <a:srgbClr val="FF3300"/>
              </a:buClr>
              <a:buFontTx/>
              <a:buChar char="o"/>
            </a:pPr>
            <a:r>
              <a:rPr lang="en-US" dirty="0">
                <a:solidFill>
                  <a:srgbClr val="002060"/>
                </a:solidFill>
              </a:rPr>
              <a:t> Residual hardness is low compared to cold lime-soda </a:t>
            </a:r>
            <a:r>
              <a:rPr lang="en-US" dirty="0" smtClean="0">
                <a:solidFill>
                  <a:srgbClr val="002060"/>
                </a:solidFill>
              </a:rPr>
              <a:t>process</a:t>
            </a:r>
            <a:endParaRPr lang="en-US" sz="1800" dirty="0">
              <a:solidFill>
                <a:srgbClr val="FFFF00"/>
              </a:solidFill>
              <a:effectLst/>
            </a:endParaRPr>
          </a:p>
        </p:txBody>
      </p:sp>
      <p:sp>
        <p:nvSpPr>
          <p:cNvPr id="5" name="TextBox 4"/>
          <p:cNvSpPr txBox="1"/>
          <p:nvPr/>
        </p:nvSpPr>
        <p:spPr>
          <a:xfrm>
            <a:off x="148205" y="164068"/>
            <a:ext cx="3204595" cy="369332"/>
          </a:xfrm>
          <a:prstGeom prst="rect">
            <a:avLst/>
          </a:prstGeom>
          <a:noFill/>
        </p:spPr>
        <p:txBody>
          <a:bodyPr wrap="none" rtlCol="0">
            <a:spAutoFit/>
          </a:bodyPr>
          <a:lstStyle/>
          <a:p>
            <a:r>
              <a:rPr lang="en-IN" b="1" dirty="0" smtClean="0"/>
              <a:t>Lime –Soda process equipment </a:t>
            </a:r>
            <a:endParaRPr lang="en-IN" b="1" dirty="0"/>
          </a:p>
        </p:txBody>
      </p:sp>
    </p:spTree>
    <p:extLst>
      <p:ext uri="{BB962C8B-B14F-4D97-AF65-F5344CB8AC3E}">
        <p14:creationId xmlns:p14="http://schemas.microsoft.com/office/powerpoint/2010/main" val="1858248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8F7B49-EB57-4477-9BC3-8DB69BED5532}" type="slidenum">
              <a:rPr lang="en-US"/>
              <a:pPr>
                <a:defRPr/>
              </a:pPr>
              <a:t>8</a:t>
            </a:fld>
            <a:endParaRPr lang="en-US"/>
          </a:p>
        </p:txBody>
      </p:sp>
      <p:sp>
        <p:nvSpPr>
          <p:cNvPr id="81922" name="Rectangle 2"/>
          <p:cNvSpPr>
            <a:spLocks noGrp="1" noChangeArrowheads="1"/>
          </p:cNvSpPr>
          <p:nvPr>
            <p:ph type="title"/>
          </p:nvPr>
        </p:nvSpPr>
        <p:spPr>
          <a:xfrm>
            <a:off x="457200" y="228600"/>
            <a:ext cx="8229600" cy="762000"/>
          </a:xfrm>
        </p:spPr>
        <p:txBody>
          <a:bodyPr>
            <a:normAutofit/>
          </a:bodyPr>
          <a:lstStyle/>
          <a:p>
            <a:pPr eaLnBrk="1" hangingPunct="1">
              <a:defRPr/>
            </a:pPr>
            <a:r>
              <a:rPr lang="en-US" sz="2400" b="1" dirty="0" smtClean="0">
                <a:latin typeface="+mn-lt"/>
              </a:rPr>
              <a:t>Advantages </a:t>
            </a:r>
            <a:r>
              <a:rPr lang="en-US" sz="2400" b="1" dirty="0">
                <a:latin typeface="+mn-lt"/>
              </a:rPr>
              <a:t>&amp;</a:t>
            </a:r>
            <a:r>
              <a:rPr lang="en-US" sz="2400" b="1" dirty="0" smtClean="0">
                <a:latin typeface="+mn-lt"/>
              </a:rPr>
              <a:t> disadvantages of lime-soda process:</a:t>
            </a:r>
          </a:p>
        </p:txBody>
      </p:sp>
      <p:sp>
        <p:nvSpPr>
          <p:cNvPr id="44036" name="Text Box 5"/>
          <p:cNvSpPr txBox="1">
            <a:spLocks noChangeArrowheads="1"/>
          </p:cNvSpPr>
          <p:nvPr/>
        </p:nvSpPr>
        <p:spPr bwMode="auto">
          <a:xfrm>
            <a:off x="623888" y="1229578"/>
            <a:ext cx="7986712" cy="4450449"/>
          </a:xfrm>
          <a:prstGeom prst="rect">
            <a:avLst/>
          </a:prstGeom>
          <a:noFill/>
          <a:ln w="9525">
            <a:noFill/>
            <a:miter lim="800000"/>
            <a:headEnd/>
            <a:tailEnd/>
          </a:ln>
        </p:spPr>
        <p:txBody>
          <a:bodyPr>
            <a:spAutoFit/>
          </a:bodyPr>
          <a:lstStyle/>
          <a:p>
            <a:pPr>
              <a:defRPr/>
            </a:pPr>
            <a:r>
              <a:rPr lang="en-US" sz="2400" b="1" dirty="0" smtClean="0">
                <a:solidFill>
                  <a:srgbClr val="C00000"/>
                </a:solidFill>
                <a:latin typeface="+mj-lt"/>
              </a:rPr>
              <a:t>Advantages </a:t>
            </a:r>
            <a:r>
              <a:rPr lang="en-US" sz="2400" b="1" dirty="0">
                <a:solidFill>
                  <a:srgbClr val="C00000"/>
                </a:solidFill>
                <a:latin typeface="+mj-lt"/>
              </a:rPr>
              <a:t>of Lime – soda process:</a:t>
            </a:r>
          </a:p>
          <a:p>
            <a:pPr marL="342900" indent="-342900">
              <a:lnSpc>
                <a:spcPct val="120000"/>
              </a:lnSpc>
              <a:buClr>
                <a:srgbClr val="FF0000"/>
              </a:buClr>
              <a:buFont typeface="Courier New" pitchFamily="49" charset="0"/>
              <a:buChar char="o"/>
              <a:defRPr/>
            </a:pPr>
            <a:r>
              <a:rPr lang="en-US" sz="2200" dirty="0" smtClean="0">
                <a:solidFill>
                  <a:srgbClr val="002060"/>
                </a:solidFill>
                <a:latin typeface="+mj-lt"/>
              </a:rPr>
              <a:t>Economical</a:t>
            </a:r>
            <a:endParaRPr lang="en-US" sz="2200" dirty="0">
              <a:solidFill>
                <a:srgbClr val="002060"/>
              </a:solidFill>
              <a:latin typeface="+mj-lt"/>
            </a:endParaRPr>
          </a:p>
          <a:p>
            <a:pPr marL="342900" indent="-342900">
              <a:lnSpc>
                <a:spcPct val="120000"/>
              </a:lnSpc>
              <a:buClr>
                <a:srgbClr val="FF0000"/>
              </a:buClr>
              <a:buFont typeface="Courier New" pitchFamily="49" charset="0"/>
              <a:buChar char="o"/>
              <a:defRPr/>
            </a:pPr>
            <a:r>
              <a:rPr lang="en-US" sz="2200" dirty="0">
                <a:solidFill>
                  <a:srgbClr val="002060"/>
                </a:solidFill>
                <a:latin typeface="+mj-lt"/>
              </a:rPr>
              <a:t>Process improves the corrosion resistance of water</a:t>
            </a:r>
          </a:p>
          <a:p>
            <a:pPr marL="342900" indent="-342900">
              <a:lnSpc>
                <a:spcPct val="120000"/>
              </a:lnSpc>
              <a:buClr>
                <a:srgbClr val="FF0000"/>
              </a:buClr>
              <a:buFont typeface="Courier New" pitchFamily="49" charset="0"/>
              <a:buChar char="o"/>
              <a:defRPr/>
            </a:pPr>
            <a:r>
              <a:rPr lang="en-US" sz="2200" dirty="0">
                <a:solidFill>
                  <a:srgbClr val="002060"/>
                </a:solidFill>
                <a:latin typeface="+mj-lt"/>
              </a:rPr>
              <a:t>Mineral content of water is reduced </a:t>
            </a:r>
          </a:p>
          <a:p>
            <a:pPr marL="342900" indent="-342900">
              <a:lnSpc>
                <a:spcPct val="120000"/>
              </a:lnSpc>
              <a:buClr>
                <a:srgbClr val="FF0000"/>
              </a:buClr>
              <a:buFont typeface="Courier New" pitchFamily="49" charset="0"/>
              <a:buChar char="o"/>
              <a:defRPr/>
            </a:pPr>
            <a:r>
              <a:rPr lang="en-US" sz="2200" dirty="0">
                <a:solidFill>
                  <a:srgbClr val="002060"/>
                </a:solidFill>
                <a:latin typeface="+mj-lt"/>
              </a:rPr>
              <a:t>pH of water raises thus reducing content of pathogenic bacteria</a:t>
            </a:r>
          </a:p>
          <a:p>
            <a:pPr marL="342900" indent="-342900">
              <a:lnSpc>
                <a:spcPct val="120000"/>
              </a:lnSpc>
              <a:buClr>
                <a:srgbClr val="FF0000"/>
              </a:buClr>
              <a:buFont typeface="Courier New" pitchFamily="49" charset="0"/>
              <a:buChar char="o"/>
              <a:defRPr/>
            </a:pPr>
            <a:r>
              <a:rPr lang="en-US" sz="2200" dirty="0">
                <a:solidFill>
                  <a:srgbClr val="002060"/>
                </a:solidFill>
                <a:latin typeface="+mj-lt"/>
              </a:rPr>
              <a:t>No skilled </a:t>
            </a:r>
            <a:r>
              <a:rPr lang="en-US" sz="2200" dirty="0" err="1">
                <a:solidFill>
                  <a:srgbClr val="002060"/>
                </a:solidFill>
                <a:latin typeface="+mj-lt"/>
              </a:rPr>
              <a:t>labour</a:t>
            </a:r>
            <a:r>
              <a:rPr lang="en-US" sz="2200" dirty="0">
                <a:solidFill>
                  <a:srgbClr val="002060"/>
                </a:solidFill>
                <a:latin typeface="+mj-lt"/>
              </a:rPr>
              <a:t> is </a:t>
            </a:r>
            <a:r>
              <a:rPr lang="en-US" sz="2200" dirty="0" smtClean="0">
                <a:solidFill>
                  <a:srgbClr val="002060"/>
                </a:solidFill>
                <a:latin typeface="+mj-lt"/>
              </a:rPr>
              <a:t>required</a:t>
            </a:r>
          </a:p>
          <a:p>
            <a:pPr>
              <a:lnSpc>
                <a:spcPct val="120000"/>
              </a:lnSpc>
              <a:buClr>
                <a:srgbClr val="FF0000"/>
              </a:buClr>
              <a:defRPr/>
            </a:pPr>
            <a:endParaRPr lang="en-US" sz="2000" dirty="0">
              <a:solidFill>
                <a:srgbClr val="002060"/>
              </a:solidFill>
              <a:latin typeface="+mj-lt"/>
            </a:endParaRPr>
          </a:p>
          <a:p>
            <a:pPr>
              <a:defRPr/>
            </a:pPr>
            <a:r>
              <a:rPr lang="en-US" sz="2400" b="1" dirty="0" smtClean="0">
                <a:solidFill>
                  <a:srgbClr val="C00000"/>
                </a:solidFill>
                <a:latin typeface="+mj-lt"/>
              </a:rPr>
              <a:t>Disadvantages </a:t>
            </a:r>
            <a:r>
              <a:rPr lang="en-US" sz="2400" b="1" dirty="0">
                <a:solidFill>
                  <a:srgbClr val="C00000"/>
                </a:solidFill>
                <a:latin typeface="+mj-lt"/>
              </a:rPr>
              <a:t>of Lime – soda process</a:t>
            </a:r>
            <a:r>
              <a:rPr lang="en-US" sz="2400" b="1" dirty="0" smtClean="0">
                <a:solidFill>
                  <a:srgbClr val="C00000"/>
                </a:solidFill>
                <a:latin typeface="+mj-lt"/>
              </a:rPr>
              <a:t>:</a:t>
            </a:r>
          </a:p>
          <a:p>
            <a:pPr marL="342900" indent="-342900" algn="just">
              <a:lnSpc>
                <a:spcPct val="120000"/>
              </a:lnSpc>
              <a:buClr>
                <a:srgbClr val="FF0000"/>
              </a:buClr>
              <a:buFont typeface="Courier New" pitchFamily="49" charset="0"/>
              <a:buChar char="o"/>
              <a:defRPr/>
            </a:pPr>
            <a:r>
              <a:rPr lang="en-US" sz="2200" dirty="0" smtClean="0">
                <a:solidFill>
                  <a:srgbClr val="002060"/>
                </a:solidFill>
                <a:latin typeface="+mj-lt"/>
              </a:rPr>
              <a:t>Huge </a:t>
            </a:r>
            <a:r>
              <a:rPr lang="en-US" sz="2200" dirty="0">
                <a:solidFill>
                  <a:srgbClr val="002060"/>
                </a:solidFill>
                <a:latin typeface="+mj-lt"/>
              </a:rPr>
              <a:t>amount of sludge is formed and its disposal is difficult</a:t>
            </a:r>
          </a:p>
          <a:p>
            <a:pPr marL="342900" indent="-342900" algn="just">
              <a:lnSpc>
                <a:spcPct val="120000"/>
              </a:lnSpc>
              <a:buClr>
                <a:srgbClr val="FF0000"/>
              </a:buClr>
              <a:buFont typeface="Courier New" pitchFamily="49" charset="0"/>
              <a:buChar char="o"/>
              <a:defRPr/>
            </a:pPr>
            <a:r>
              <a:rPr lang="en-US" sz="2200" dirty="0">
                <a:solidFill>
                  <a:srgbClr val="002060"/>
                </a:solidFill>
                <a:latin typeface="+mj-lt"/>
              </a:rPr>
              <a:t>Due to residual hardness, water is not suitable for high pressure </a:t>
            </a:r>
            <a:r>
              <a:rPr lang="en-US" sz="2200" dirty="0" smtClean="0">
                <a:solidFill>
                  <a:srgbClr val="002060"/>
                </a:solidFill>
                <a:latin typeface="+mj-lt"/>
              </a:rPr>
              <a:t>boilers</a:t>
            </a:r>
            <a:endParaRPr lang="en-US" sz="2200" dirty="0">
              <a:solidFill>
                <a:srgbClr val="002060"/>
              </a:solidFill>
              <a:latin typeface="+mj-lt"/>
            </a:endParaRPr>
          </a:p>
        </p:txBody>
      </p:sp>
    </p:spTree>
    <p:extLst>
      <p:ext uri="{BB962C8B-B14F-4D97-AF65-F5344CB8AC3E}">
        <p14:creationId xmlns:p14="http://schemas.microsoft.com/office/powerpoint/2010/main" val="291215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FC2185B-C668-44FB-99C6-66E0E34C74CA}" type="slidenum">
              <a:rPr lang="en-US"/>
              <a:pPr>
                <a:defRPr/>
              </a:pPr>
              <a:t>9</a:t>
            </a:fld>
            <a:endParaRPr lang="en-US"/>
          </a:p>
        </p:txBody>
      </p:sp>
      <p:sp>
        <p:nvSpPr>
          <p:cNvPr id="118786" name="Rectangle 2"/>
          <p:cNvSpPr>
            <a:spLocks noGrp="1" noChangeArrowheads="1"/>
          </p:cNvSpPr>
          <p:nvPr>
            <p:ph type="title"/>
          </p:nvPr>
        </p:nvSpPr>
        <p:spPr>
          <a:xfrm>
            <a:off x="457200" y="152400"/>
            <a:ext cx="8229600" cy="685800"/>
          </a:xfrm>
        </p:spPr>
        <p:txBody>
          <a:bodyPr>
            <a:normAutofit/>
          </a:bodyPr>
          <a:lstStyle/>
          <a:p>
            <a:pPr eaLnBrk="1" hangingPunct="1">
              <a:defRPr/>
            </a:pPr>
            <a:r>
              <a:rPr lang="en-US" sz="3200" b="1" dirty="0" err="1" smtClean="0">
                <a:latin typeface="+mn-lt"/>
              </a:rPr>
              <a:t>Permutit</a:t>
            </a:r>
            <a:r>
              <a:rPr lang="en-US" sz="3200" b="1" dirty="0" smtClean="0">
                <a:latin typeface="+mn-lt"/>
              </a:rPr>
              <a:t> or Zeolite Process</a:t>
            </a:r>
          </a:p>
        </p:txBody>
      </p:sp>
      <p:sp>
        <p:nvSpPr>
          <p:cNvPr id="118787" name="Rectangle 3"/>
          <p:cNvSpPr>
            <a:spLocks noGrp="1" noChangeArrowheads="1"/>
          </p:cNvSpPr>
          <p:nvPr>
            <p:ph type="body" idx="1"/>
          </p:nvPr>
        </p:nvSpPr>
        <p:spPr>
          <a:xfrm>
            <a:off x="533400" y="838200"/>
            <a:ext cx="8153400" cy="5791200"/>
          </a:xfrm>
        </p:spPr>
        <p:txBody>
          <a:bodyPr>
            <a:noAutofit/>
          </a:bodyPr>
          <a:lstStyle/>
          <a:p>
            <a:pPr algn="just" eaLnBrk="1" hangingPunct="1">
              <a:lnSpc>
                <a:spcPct val="120000"/>
              </a:lnSpc>
              <a:buClr>
                <a:srgbClr val="FF3300"/>
              </a:buClr>
              <a:buFontTx/>
              <a:buChar char="o"/>
              <a:defRPr/>
            </a:pPr>
            <a:r>
              <a:rPr lang="en-US" sz="2000" dirty="0" smtClean="0">
                <a:solidFill>
                  <a:srgbClr val="002060"/>
                </a:solidFill>
              </a:rPr>
              <a:t>Zeolite is hydrated sodium </a:t>
            </a:r>
            <a:r>
              <a:rPr lang="en-US" sz="2000" dirty="0" err="1" smtClean="0">
                <a:solidFill>
                  <a:srgbClr val="002060"/>
                </a:solidFill>
              </a:rPr>
              <a:t>aluminium</a:t>
            </a:r>
            <a:r>
              <a:rPr lang="en-US" sz="2000" dirty="0" smtClean="0">
                <a:solidFill>
                  <a:srgbClr val="002060"/>
                </a:solidFill>
              </a:rPr>
              <a:t> silicate having a general formula, Na</a:t>
            </a:r>
            <a:r>
              <a:rPr lang="en-US" sz="2000" baseline="-25000" dirty="0" smtClean="0">
                <a:solidFill>
                  <a:srgbClr val="002060"/>
                </a:solidFill>
              </a:rPr>
              <a:t>2</a:t>
            </a:r>
            <a:r>
              <a:rPr lang="en-US" sz="2000" dirty="0" smtClean="0">
                <a:solidFill>
                  <a:srgbClr val="002060"/>
                </a:solidFill>
              </a:rPr>
              <a:t>OAl</a:t>
            </a:r>
            <a:r>
              <a:rPr lang="en-US" sz="2000" baseline="-25000" dirty="0" smtClean="0">
                <a:solidFill>
                  <a:srgbClr val="002060"/>
                </a:solidFill>
              </a:rPr>
              <a:t>2</a:t>
            </a:r>
            <a:r>
              <a:rPr lang="en-US" sz="2000" dirty="0" smtClean="0">
                <a:solidFill>
                  <a:srgbClr val="002060"/>
                </a:solidFill>
              </a:rPr>
              <a:t>O</a:t>
            </a:r>
            <a:r>
              <a:rPr lang="en-US" sz="2000" baseline="-25000" dirty="0" smtClean="0">
                <a:solidFill>
                  <a:srgbClr val="002060"/>
                </a:solidFill>
              </a:rPr>
              <a:t>3</a:t>
            </a:r>
            <a:r>
              <a:rPr lang="en-US" sz="2000" dirty="0" smtClean="0">
                <a:solidFill>
                  <a:srgbClr val="002060"/>
                </a:solidFill>
              </a:rPr>
              <a:t>.xSiO</a:t>
            </a:r>
            <a:r>
              <a:rPr lang="en-US" sz="2000" baseline="-25000" dirty="0" smtClean="0">
                <a:solidFill>
                  <a:srgbClr val="002060"/>
                </a:solidFill>
              </a:rPr>
              <a:t>2</a:t>
            </a:r>
            <a:r>
              <a:rPr lang="en-US" sz="2000" dirty="0" smtClean="0">
                <a:solidFill>
                  <a:srgbClr val="002060"/>
                </a:solidFill>
              </a:rPr>
              <a:t>.yH</a:t>
            </a:r>
            <a:r>
              <a:rPr lang="en-US" sz="2000" baseline="-25000" dirty="0" smtClean="0">
                <a:solidFill>
                  <a:srgbClr val="002060"/>
                </a:solidFill>
              </a:rPr>
              <a:t>2</a:t>
            </a:r>
            <a:r>
              <a:rPr lang="en-US" sz="2000" dirty="0" smtClean="0">
                <a:solidFill>
                  <a:srgbClr val="002060"/>
                </a:solidFill>
              </a:rPr>
              <a:t>O.</a:t>
            </a:r>
          </a:p>
          <a:p>
            <a:pPr algn="just" eaLnBrk="1" hangingPunct="1">
              <a:lnSpc>
                <a:spcPct val="120000"/>
              </a:lnSpc>
              <a:buClr>
                <a:srgbClr val="FF3300"/>
              </a:buClr>
              <a:buFontTx/>
              <a:buChar char="o"/>
              <a:defRPr/>
            </a:pPr>
            <a:r>
              <a:rPr lang="en-US" sz="2000" dirty="0" smtClean="0">
                <a:solidFill>
                  <a:srgbClr val="002060"/>
                </a:solidFill>
              </a:rPr>
              <a:t>It exchanges Na</a:t>
            </a:r>
            <a:r>
              <a:rPr lang="en-US" sz="2000" baseline="30000" dirty="0" smtClean="0">
                <a:solidFill>
                  <a:srgbClr val="002060"/>
                </a:solidFill>
              </a:rPr>
              <a:t>+</a:t>
            </a:r>
            <a:r>
              <a:rPr lang="en-US" sz="2000" dirty="0" smtClean="0">
                <a:solidFill>
                  <a:srgbClr val="002060"/>
                </a:solidFill>
              </a:rPr>
              <a:t> ions for Ca</a:t>
            </a:r>
            <a:r>
              <a:rPr lang="en-US" sz="2000" baseline="30000" dirty="0" smtClean="0">
                <a:solidFill>
                  <a:srgbClr val="002060"/>
                </a:solidFill>
              </a:rPr>
              <a:t>2+</a:t>
            </a:r>
            <a:r>
              <a:rPr lang="en-US" sz="2000" dirty="0" smtClean="0">
                <a:solidFill>
                  <a:srgbClr val="002060"/>
                </a:solidFill>
              </a:rPr>
              <a:t> and Mg</a:t>
            </a:r>
            <a:r>
              <a:rPr lang="en-US" sz="2000" baseline="30000" dirty="0" smtClean="0">
                <a:solidFill>
                  <a:srgbClr val="002060"/>
                </a:solidFill>
              </a:rPr>
              <a:t>2+ </a:t>
            </a:r>
            <a:r>
              <a:rPr lang="en-US" sz="2000" dirty="0" smtClean="0">
                <a:solidFill>
                  <a:srgbClr val="002060"/>
                </a:solidFill>
              </a:rPr>
              <a:t>ions.</a:t>
            </a:r>
          </a:p>
          <a:p>
            <a:pPr algn="just" eaLnBrk="1" hangingPunct="1">
              <a:lnSpc>
                <a:spcPct val="120000"/>
              </a:lnSpc>
              <a:buClr>
                <a:srgbClr val="FF3300"/>
              </a:buClr>
              <a:buFontTx/>
              <a:buChar char="o"/>
              <a:defRPr/>
            </a:pPr>
            <a:r>
              <a:rPr lang="en-US" sz="2000" dirty="0" smtClean="0">
                <a:solidFill>
                  <a:srgbClr val="002060"/>
                </a:solidFill>
              </a:rPr>
              <a:t>Common Zeolite is Na</a:t>
            </a:r>
            <a:r>
              <a:rPr lang="en-US" sz="2000" baseline="-25000" dirty="0" smtClean="0">
                <a:solidFill>
                  <a:srgbClr val="002060"/>
                </a:solidFill>
              </a:rPr>
              <a:t>2</a:t>
            </a:r>
            <a:r>
              <a:rPr lang="en-US" sz="2000" dirty="0" smtClean="0">
                <a:solidFill>
                  <a:srgbClr val="002060"/>
                </a:solidFill>
              </a:rPr>
              <a:t>OAl</a:t>
            </a:r>
            <a:r>
              <a:rPr lang="en-US" sz="2000" baseline="-25000" dirty="0" smtClean="0">
                <a:solidFill>
                  <a:srgbClr val="002060"/>
                </a:solidFill>
              </a:rPr>
              <a:t>2</a:t>
            </a:r>
            <a:r>
              <a:rPr lang="en-US" sz="2000" dirty="0" smtClean="0">
                <a:solidFill>
                  <a:srgbClr val="002060"/>
                </a:solidFill>
              </a:rPr>
              <a:t>O</a:t>
            </a:r>
            <a:r>
              <a:rPr lang="en-US" sz="2000" baseline="-25000" dirty="0" smtClean="0">
                <a:solidFill>
                  <a:srgbClr val="002060"/>
                </a:solidFill>
              </a:rPr>
              <a:t>3</a:t>
            </a:r>
            <a:r>
              <a:rPr lang="en-US" sz="2000" dirty="0" smtClean="0">
                <a:solidFill>
                  <a:srgbClr val="002060"/>
                </a:solidFill>
              </a:rPr>
              <a:t>.3SiO</a:t>
            </a:r>
            <a:r>
              <a:rPr lang="en-US" sz="2000" baseline="-25000" dirty="0" smtClean="0">
                <a:solidFill>
                  <a:srgbClr val="002060"/>
                </a:solidFill>
              </a:rPr>
              <a:t>2</a:t>
            </a:r>
            <a:r>
              <a:rPr lang="en-US" sz="2000" dirty="0" smtClean="0">
                <a:solidFill>
                  <a:srgbClr val="002060"/>
                </a:solidFill>
              </a:rPr>
              <a:t>.2H</a:t>
            </a:r>
            <a:r>
              <a:rPr lang="en-US" sz="2000" baseline="-25000" dirty="0" smtClean="0">
                <a:solidFill>
                  <a:srgbClr val="002060"/>
                </a:solidFill>
              </a:rPr>
              <a:t>2</a:t>
            </a:r>
            <a:r>
              <a:rPr lang="en-US" sz="2000" dirty="0" smtClean="0">
                <a:solidFill>
                  <a:srgbClr val="002060"/>
                </a:solidFill>
              </a:rPr>
              <a:t>O known as </a:t>
            </a:r>
            <a:r>
              <a:rPr lang="en-US" sz="2000" dirty="0" err="1" smtClean="0">
                <a:solidFill>
                  <a:srgbClr val="002060"/>
                </a:solidFill>
              </a:rPr>
              <a:t>natrolite</a:t>
            </a:r>
            <a:r>
              <a:rPr lang="en-US" sz="2000" dirty="0" smtClean="0">
                <a:solidFill>
                  <a:srgbClr val="002060"/>
                </a:solidFill>
              </a:rPr>
              <a:t>.</a:t>
            </a:r>
            <a:endParaRPr lang="en-US" sz="2000" dirty="0" smtClean="0">
              <a:solidFill>
                <a:srgbClr val="002060"/>
              </a:solidFill>
            </a:endParaRPr>
          </a:p>
          <a:p>
            <a:pPr algn="just" eaLnBrk="1" hangingPunct="1">
              <a:lnSpc>
                <a:spcPct val="120000"/>
              </a:lnSpc>
              <a:buClr>
                <a:srgbClr val="FF3300"/>
              </a:buClr>
              <a:buFontTx/>
              <a:buChar char="o"/>
              <a:defRPr/>
            </a:pPr>
            <a:r>
              <a:rPr lang="en-US" sz="2000" dirty="0" smtClean="0">
                <a:solidFill>
                  <a:srgbClr val="002060"/>
                </a:solidFill>
              </a:rPr>
              <a:t>Artificial </a:t>
            </a:r>
            <a:r>
              <a:rPr lang="en-US" sz="2000" dirty="0" smtClean="0">
                <a:solidFill>
                  <a:srgbClr val="002060"/>
                </a:solidFill>
              </a:rPr>
              <a:t>zeolite used for water softening is </a:t>
            </a:r>
            <a:r>
              <a:rPr lang="en-US" sz="2000" dirty="0" err="1" smtClean="0">
                <a:solidFill>
                  <a:srgbClr val="002060"/>
                </a:solidFill>
              </a:rPr>
              <a:t>Permutit</a:t>
            </a:r>
            <a:r>
              <a:rPr lang="en-US" sz="2000" dirty="0" smtClean="0">
                <a:solidFill>
                  <a:srgbClr val="002060"/>
                </a:solidFill>
              </a:rPr>
              <a:t>.</a:t>
            </a:r>
          </a:p>
          <a:p>
            <a:pPr algn="just" eaLnBrk="1" hangingPunct="1">
              <a:lnSpc>
                <a:spcPct val="120000"/>
              </a:lnSpc>
              <a:buClr>
                <a:srgbClr val="FF3300"/>
              </a:buClr>
              <a:buFontTx/>
              <a:buChar char="o"/>
              <a:defRPr/>
            </a:pPr>
            <a:r>
              <a:rPr lang="en-US" sz="2000" dirty="0" smtClean="0">
                <a:solidFill>
                  <a:srgbClr val="002060"/>
                </a:solidFill>
              </a:rPr>
              <a:t>They </a:t>
            </a:r>
            <a:r>
              <a:rPr lang="en-US" sz="2000" dirty="0" smtClean="0">
                <a:solidFill>
                  <a:srgbClr val="002060"/>
                </a:solidFill>
              </a:rPr>
              <a:t>are prepared by heating china </a:t>
            </a:r>
            <a:r>
              <a:rPr lang="en-US" sz="2000" dirty="0" smtClean="0">
                <a:solidFill>
                  <a:srgbClr val="002060"/>
                </a:solidFill>
              </a:rPr>
              <a:t>clay, feldspar and soda ash </a:t>
            </a:r>
            <a:r>
              <a:rPr lang="en-US" sz="2000" dirty="0" smtClean="0">
                <a:solidFill>
                  <a:srgbClr val="002060"/>
                </a:solidFill>
              </a:rPr>
              <a:t>(hydrated </a:t>
            </a:r>
            <a:r>
              <a:rPr lang="en-US" sz="2000" dirty="0" err="1" smtClean="0">
                <a:solidFill>
                  <a:srgbClr val="002060"/>
                </a:solidFill>
              </a:rPr>
              <a:t>aluminium</a:t>
            </a:r>
            <a:r>
              <a:rPr lang="en-US" sz="2000" dirty="0" smtClean="0">
                <a:solidFill>
                  <a:srgbClr val="002060"/>
                </a:solidFill>
              </a:rPr>
              <a:t> silicate), feldspar (</a:t>
            </a:r>
            <a:r>
              <a:rPr lang="en-US" sz="2000" dirty="0" smtClean="0">
                <a:solidFill>
                  <a:srgbClr val="002060"/>
                </a:solidFill>
              </a:rPr>
              <a:t>KAlSi</a:t>
            </a:r>
            <a:r>
              <a:rPr lang="en-US" sz="2000" baseline="-25000" dirty="0" smtClean="0">
                <a:solidFill>
                  <a:srgbClr val="002060"/>
                </a:solidFill>
              </a:rPr>
              <a:t>3</a:t>
            </a:r>
            <a:r>
              <a:rPr lang="en-US" sz="2000" dirty="0" smtClean="0">
                <a:solidFill>
                  <a:srgbClr val="002060"/>
                </a:solidFill>
              </a:rPr>
              <a:t>O</a:t>
            </a:r>
            <a:r>
              <a:rPr lang="en-US" sz="2000" baseline="-25000" dirty="0" smtClean="0">
                <a:solidFill>
                  <a:srgbClr val="002060"/>
                </a:solidFill>
              </a:rPr>
              <a:t>8</a:t>
            </a:r>
            <a:r>
              <a:rPr lang="en-US" sz="2000" dirty="0" smtClean="0">
                <a:solidFill>
                  <a:srgbClr val="002060"/>
                </a:solidFill>
              </a:rPr>
              <a:t>-NaAlSi</a:t>
            </a:r>
            <a:r>
              <a:rPr lang="en-US" sz="2000" baseline="-25000" dirty="0" smtClean="0">
                <a:solidFill>
                  <a:srgbClr val="002060"/>
                </a:solidFill>
              </a:rPr>
              <a:t>3</a:t>
            </a:r>
            <a:r>
              <a:rPr lang="en-US" sz="2000" dirty="0" smtClean="0">
                <a:solidFill>
                  <a:srgbClr val="002060"/>
                </a:solidFill>
              </a:rPr>
              <a:t>O</a:t>
            </a:r>
            <a:r>
              <a:rPr lang="en-US" sz="2000" baseline="-25000" dirty="0" smtClean="0">
                <a:solidFill>
                  <a:srgbClr val="002060"/>
                </a:solidFill>
              </a:rPr>
              <a:t>8</a:t>
            </a:r>
            <a:r>
              <a:rPr lang="en-US" sz="2000" dirty="0" smtClean="0">
                <a:solidFill>
                  <a:srgbClr val="002060"/>
                </a:solidFill>
              </a:rPr>
              <a:t> – CaAl</a:t>
            </a:r>
            <a:r>
              <a:rPr lang="en-US" sz="2000" baseline="-25000" dirty="0" smtClean="0">
                <a:solidFill>
                  <a:srgbClr val="002060"/>
                </a:solidFill>
              </a:rPr>
              <a:t>2</a:t>
            </a:r>
            <a:r>
              <a:rPr lang="en-US" sz="2000" dirty="0" smtClean="0">
                <a:solidFill>
                  <a:srgbClr val="002060"/>
                </a:solidFill>
              </a:rPr>
              <a:t>Si</a:t>
            </a:r>
            <a:r>
              <a:rPr lang="en-US" sz="2000" baseline="-25000" dirty="0" smtClean="0">
                <a:solidFill>
                  <a:srgbClr val="002060"/>
                </a:solidFill>
              </a:rPr>
              <a:t>2</a:t>
            </a:r>
            <a:r>
              <a:rPr lang="en-US" sz="2000" dirty="0" smtClean="0">
                <a:solidFill>
                  <a:srgbClr val="002060"/>
                </a:solidFill>
              </a:rPr>
              <a:t>O</a:t>
            </a:r>
            <a:r>
              <a:rPr lang="en-US" sz="2000" baseline="-25000" dirty="0" smtClean="0">
                <a:solidFill>
                  <a:srgbClr val="002060"/>
                </a:solidFill>
              </a:rPr>
              <a:t>8</a:t>
            </a:r>
            <a:r>
              <a:rPr lang="en-US" sz="2000" dirty="0" smtClean="0">
                <a:solidFill>
                  <a:srgbClr val="002060"/>
                </a:solidFill>
              </a:rPr>
              <a:t>) </a:t>
            </a:r>
            <a:r>
              <a:rPr lang="en-US" sz="2000" dirty="0" smtClean="0">
                <a:solidFill>
                  <a:srgbClr val="002060"/>
                </a:solidFill>
              </a:rPr>
              <a:t>are a group of rock-forming tectosilicate minerals which make up as much as 60% of the earth’s crust) and soda ash (Na</a:t>
            </a:r>
            <a:r>
              <a:rPr lang="en-US" sz="2000" baseline="-25000" dirty="0" smtClean="0">
                <a:solidFill>
                  <a:srgbClr val="002060"/>
                </a:solidFill>
              </a:rPr>
              <a:t>2</a:t>
            </a:r>
            <a:r>
              <a:rPr lang="en-US" sz="2000" dirty="0" smtClean="0">
                <a:solidFill>
                  <a:srgbClr val="002060"/>
                </a:solidFill>
              </a:rPr>
              <a:t>CO</a:t>
            </a:r>
            <a:r>
              <a:rPr lang="en-US" sz="2000" baseline="-25000" dirty="0" smtClean="0">
                <a:solidFill>
                  <a:srgbClr val="002060"/>
                </a:solidFill>
              </a:rPr>
              <a:t>3</a:t>
            </a:r>
            <a:r>
              <a:rPr lang="en-US" sz="2000" dirty="0" smtClean="0">
                <a:solidFill>
                  <a:srgbClr val="002060"/>
                </a:solidFill>
              </a:rPr>
              <a:t>)</a:t>
            </a:r>
            <a:endParaRPr lang="en-US" sz="2000" baseline="-25000" dirty="0" smtClean="0">
              <a:solidFill>
                <a:srgbClr val="002060"/>
              </a:solidFill>
            </a:endParaRPr>
          </a:p>
        </p:txBody>
      </p:sp>
    </p:spTree>
    <p:extLst>
      <p:ext uri="{BB962C8B-B14F-4D97-AF65-F5344CB8AC3E}">
        <p14:creationId xmlns:p14="http://schemas.microsoft.com/office/powerpoint/2010/main" val="846718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1634</Words>
  <Application>Microsoft Office PowerPoint</Application>
  <PresentationFormat>On-screen Show (4:3)</PresentationFormat>
  <Paragraphs>432</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Tahoma</vt:lpstr>
      <vt:lpstr>Times New Roman</vt:lpstr>
      <vt:lpstr>Verdana</vt:lpstr>
      <vt:lpstr>Wingdings</vt:lpstr>
      <vt:lpstr>Office Theme</vt:lpstr>
      <vt:lpstr>PowerPoint Presentation</vt:lpstr>
      <vt:lpstr>Water Softening methods</vt:lpstr>
      <vt:lpstr>Lime – Soda Process</vt:lpstr>
      <vt:lpstr>Lime – Soda Process</vt:lpstr>
      <vt:lpstr>PowerPoint Presentation</vt:lpstr>
      <vt:lpstr>PowerPoint Presentation</vt:lpstr>
      <vt:lpstr>PowerPoint Presentation</vt:lpstr>
      <vt:lpstr>Advantages &amp; disadvantages of lime-soda process:</vt:lpstr>
      <vt:lpstr>Permutit or Zeolite Process</vt:lpstr>
      <vt:lpstr>Zeolite process</vt:lpstr>
      <vt:lpstr>Zeolite process equipment diagram</vt:lpstr>
      <vt:lpstr>Zeolite Process</vt:lpstr>
      <vt:lpstr>Ion-Exchange Process </vt:lpstr>
      <vt:lpstr>Ion-Exchange Process </vt:lpstr>
      <vt:lpstr>Ion Exchange Process </vt:lpstr>
      <vt:lpstr>Ion Exchange Process</vt:lpstr>
      <vt:lpstr>PowerPoint Presentation</vt:lpstr>
      <vt:lpstr>PowerPoint Presentation</vt:lpstr>
      <vt:lpstr>Mixed bed ion-exchanger </vt:lpstr>
      <vt:lpstr>Advantages &amp; Disadvantages of ion-exchange process</vt:lpstr>
      <vt:lpstr>Specifications of different materials in drinking water  (ICMR and WHO)</vt:lpstr>
      <vt:lpstr>Water treatment for municipal supply</vt:lpstr>
      <vt:lpstr>Domestic water purification system</vt:lpstr>
      <vt:lpstr>PowerPoint Presentation</vt:lpstr>
      <vt:lpstr>Disinfection Methods</vt:lpstr>
      <vt:lpstr>Water purification by Filtration process </vt:lpstr>
      <vt:lpstr>Different filtration processes</vt:lpstr>
      <vt:lpstr>PowerPoint Presentation</vt:lpstr>
      <vt:lpstr>Reverse Osmosis </vt:lpstr>
      <vt:lpstr>Advantages of Reverse Osmosis</vt:lpstr>
      <vt:lpstr>Desalination of brackish water</vt:lpstr>
      <vt:lpstr>Electrodialysis diagram</vt:lpstr>
      <vt:lpstr>Electrodialysis cell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40</cp:revision>
  <dcterms:created xsi:type="dcterms:W3CDTF">2006-08-16T00:00:00Z</dcterms:created>
  <dcterms:modified xsi:type="dcterms:W3CDTF">2019-01-03T12:36:25Z</dcterms:modified>
</cp:coreProperties>
</file>