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97" r:id="rId2"/>
    <p:sldId id="258" r:id="rId3"/>
    <p:sldId id="259" r:id="rId4"/>
    <p:sldId id="260" r:id="rId5"/>
    <p:sldId id="262" r:id="rId6"/>
    <p:sldId id="264" r:id="rId7"/>
    <p:sldId id="265" r:id="rId8"/>
    <p:sldId id="323" r:id="rId9"/>
    <p:sldId id="266" r:id="rId10"/>
    <p:sldId id="267" r:id="rId11"/>
    <p:sldId id="320" r:id="rId12"/>
    <p:sldId id="322" r:id="rId13"/>
    <p:sldId id="268" r:id="rId14"/>
    <p:sldId id="272" r:id="rId15"/>
    <p:sldId id="273" r:id="rId16"/>
    <p:sldId id="274" r:id="rId17"/>
    <p:sldId id="275" r:id="rId18"/>
    <p:sldId id="276" r:id="rId19"/>
    <p:sldId id="279" r:id="rId20"/>
    <p:sldId id="270" r:id="rId21"/>
    <p:sldId id="291" r:id="rId22"/>
    <p:sldId id="299" r:id="rId23"/>
    <p:sldId id="292" r:id="rId24"/>
    <p:sldId id="296" r:id="rId25"/>
    <p:sldId id="293" r:id="rId26"/>
    <p:sldId id="294" r:id="rId27"/>
    <p:sldId id="295" r:id="rId28"/>
    <p:sldId id="261" r:id="rId29"/>
    <p:sldId id="263" r:id="rId30"/>
    <p:sldId id="282" r:id="rId31"/>
    <p:sldId id="283" r:id="rId32"/>
    <p:sldId id="284" r:id="rId33"/>
    <p:sldId id="285" r:id="rId34"/>
    <p:sldId id="286" r:id="rId35"/>
    <p:sldId id="287" r:id="rId36"/>
    <p:sldId id="288" r:id="rId37"/>
    <p:sldId id="289" r:id="rId38"/>
    <p:sldId id="31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4139A5-4D08-4497-A970-4B28927140D6}" type="datetimeFigureOut">
              <a:rPr lang="en-IN" smtClean="0"/>
              <a:t>26-07-2019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DA7B6B-F2BC-4875-85F4-71E108AE3EBB}" type="slidenum">
              <a:rPr lang="en-IN" smtClean="0"/>
              <a:t>‹#›</a:t>
            </a:fld>
            <a:endParaRPr lang="en-IN"/>
          </a:p>
        </p:txBody>
      </p:sp>
    </p:spTree>
    <p:extLst>
      <p:ext uri="{BB962C8B-B14F-4D97-AF65-F5344CB8AC3E}">
        <p14:creationId xmlns:p14="http://schemas.microsoft.com/office/powerpoint/2010/main" val="751429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EDA7B6B-F2BC-4875-85F4-71E108AE3EBB}" type="slidenum">
              <a:rPr lang="en-IN" smtClean="0"/>
              <a:t>21</a:t>
            </a:fld>
            <a:endParaRPr lang="en-IN"/>
          </a:p>
        </p:txBody>
      </p:sp>
    </p:spTree>
    <p:extLst>
      <p:ext uri="{BB962C8B-B14F-4D97-AF65-F5344CB8AC3E}">
        <p14:creationId xmlns:p14="http://schemas.microsoft.com/office/powerpoint/2010/main" val="20986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EDA7B6B-F2BC-4875-85F4-71E108AE3EBB}" type="slidenum">
              <a:rPr lang="en-IN" smtClean="0"/>
              <a:t>24</a:t>
            </a:fld>
            <a:endParaRPr lang="en-IN"/>
          </a:p>
        </p:txBody>
      </p:sp>
    </p:spTree>
    <p:extLst>
      <p:ext uri="{BB962C8B-B14F-4D97-AF65-F5344CB8AC3E}">
        <p14:creationId xmlns:p14="http://schemas.microsoft.com/office/powerpoint/2010/main" val="2174256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E53B235-378F-420C-AE67-186A640EB6FD}" type="slidenum">
              <a:rPr lang="en-US" smtClean="0"/>
              <a:pPr/>
              <a:t>32</a:t>
            </a:fld>
            <a:endParaRPr lang="en-US" smtClean="0"/>
          </a:p>
        </p:txBody>
      </p:sp>
      <p:sp>
        <p:nvSpPr>
          <p:cNvPr id="83971" name="Rectangle 2"/>
          <p:cNvSpPr>
            <a:spLocks noGrp="1" noRot="1" noChangeAspect="1" noChangeArrowheads="1" noTextEdit="1"/>
          </p:cNvSpPr>
          <p:nvPr>
            <p:ph type="sldImg"/>
          </p:nvPr>
        </p:nvSpPr>
        <p:spPr>
          <a:xfrm>
            <a:off x="1144588" y="685800"/>
            <a:ext cx="4570412" cy="3429000"/>
          </a:xfrm>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69230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1972739-B0CB-4601-987E-7F45F11050EA}" type="slidenum">
              <a:rPr lang="en-US" smtClean="0">
                <a:solidFill>
                  <a:srgbClr val="000000"/>
                </a:solidFill>
              </a:rPr>
              <a:pPr fontAlgn="base">
                <a:spcBef>
                  <a:spcPct val="0"/>
                </a:spcBef>
                <a:spcAft>
                  <a:spcPct val="0"/>
                </a:spcAft>
                <a:defRPr/>
              </a:pPr>
              <a:t>44</a:t>
            </a:fld>
            <a:endParaRPr lang="en-US" smtClean="0">
              <a:solidFill>
                <a:srgbClr val="000000"/>
              </a:solidFill>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622570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85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799DC0-BFB7-420D-A04E-07B629BA4CC0}" type="slidenum">
              <a:rPr lang="en-US" smtClean="0"/>
              <a:pPr fontAlgn="base">
                <a:spcBef>
                  <a:spcPct val="0"/>
                </a:spcBef>
                <a:spcAft>
                  <a:spcPct val="0"/>
                </a:spcAft>
                <a:defRPr/>
              </a:pPr>
              <a:t>45</a:t>
            </a:fld>
            <a:endParaRPr lang="en-US" smtClean="0"/>
          </a:p>
        </p:txBody>
      </p:sp>
    </p:spTree>
    <p:extLst>
      <p:ext uri="{BB962C8B-B14F-4D97-AF65-F5344CB8AC3E}">
        <p14:creationId xmlns:p14="http://schemas.microsoft.com/office/powerpoint/2010/main" val="2616427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515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9906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44703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184E542-C464-4142-B968-012438FF3409}" type="slidenum">
              <a:rPr lang="en-US"/>
              <a:pPr>
                <a:defRPr/>
              </a:pPr>
              <a:t>‹#›</a:t>
            </a:fld>
            <a:endParaRPr lang="en-US"/>
          </a:p>
        </p:txBody>
      </p:sp>
    </p:spTree>
    <p:extLst>
      <p:ext uri="{BB962C8B-B14F-4D97-AF65-F5344CB8AC3E}">
        <p14:creationId xmlns:p14="http://schemas.microsoft.com/office/powerpoint/2010/main" val="160455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087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1572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260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7/26/2019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955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7/26/2019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727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915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4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3201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6408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jpe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257" y="915412"/>
            <a:ext cx="8840343" cy="3046988"/>
          </a:xfrm>
          <a:prstGeom prst="rect">
            <a:avLst/>
          </a:prstGeom>
          <a:solidFill>
            <a:srgbClr val="002060"/>
          </a:solidFill>
        </p:spPr>
        <p:txBody>
          <a:bodyPr wrap="square" lIns="91440" tIns="45720" rIns="91440" bIns="45720">
            <a:spAutoFit/>
          </a:bodyPr>
          <a:lstStyle/>
          <a:p>
            <a:pPr algn="ctr"/>
            <a:r>
              <a:rPr lang="en-IN" sz="9600" i="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00"/>
                </a:solidFill>
                <a:effectLst>
                  <a:outerShdw blurRad="41275" dist="12700" dir="12000000" algn="tl" rotWithShape="0">
                    <a:srgbClr val="000000">
                      <a:alpha val="40000"/>
                    </a:srgbClr>
                  </a:outerShdw>
                </a:effectLst>
              </a:rPr>
              <a:t>Water Technology</a:t>
            </a:r>
            <a:endParaRPr lang="en-IN" sz="9600" i="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8289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IN" b="1" dirty="0" smtClean="0"/>
              <a:t>Total Dissolved Solids</a:t>
            </a:r>
            <a:endParaRPr lang="en-IN" b="1" dirty="0"/>
          </a:p>
        </p:txBody>
      </p:sp>
      <p:pic>
        <p:nvPicPr>
          <p:cNvPr id="6" name="Content Placeholder 5"/>
          <p:cNvPicPr>
            <a:picLocks noGrp="1" noChangeAspect="1" noChangeArrowheads="1"/>
          </p:cNvPicPr>
          <p:nvPr>
            <p:ph idx="1"/>
          </p:nvPr>
        </p:nvPicPr>
        <p:blipFill>
          <a:blip r:embed="rId2"/>
          <a:srcRect/>
          <a:stretch>
            <a:fillRect/>
          </a:stretch>
        </p:blipFill>
        <p:spPr bwMode="auto">
          <a:xfrm>
            <a:off x="1600200" y="914400"/>
            <a:ext cx="560832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headEnd/>
            <a:tailEnd/>
          </a:ln>
        </p:spPr>
      </p:pic>
      <p:sp>
        <p:nvSpPr>
          <p:cNvPr id="7" name="TextBox 6"/>
          <p:cNvSpPr txBox="1"/>
          <p:nvPr/>
        </p:nvSpPr>
        <p:spPr>
          <a:xfrm>
            <a:off x="533400" y="1981200"/>
            <a:ext cx="8153400" cy="4016484"/>
          </a:xfrm>
          <a:prstGeom prst="rect">
            <a:avLst/>
          </a:prstGeom>
          <a:noFill/>
        </p:spPr>
        <p:txBody>
          <a:bodyPr wrap="square" rtlCol="0">
            <a:spAutoFit/>
          </a:bodyPr>
          <a:lstStyle/>
          <a:p>
            <a:pPr marL="285750" indent="-285750">
              <a:spcBef>
                <a:spcPts val="600"/>
              </a:spcBef>
              <a:buClr>
                <a:srgbClr val="FF0000"/>
              </a:buClr>
              <a:buFont typeface="Courier New" pitchFamily="49" charset="0"/>
              <a:buChar char="o"/>
            </a:pPr>
            <a:r>
              <a:rPr lang="en-IN" sz="2000" dirty="0" smtClean="0">
                <a:solidFill>
                  <a:srgbClr val="002060"/>
                </a:solidFill>
              </a:rPr>
              <a:t>Recommended TDS for drinking water is 25-250 mg/L </a:t>
            </a:r>
          </a:p>
          <a:p>
            <a:pPr>
              <a:spcBef>
                <a:spcPts val="600"/>
              </a:spcBef>
              <a:buClr>
                <a:srgbClr val="FF0000"/>
              </a:buClr>
            </a:pPr>
            <a:endParaRPr lang="en-IN" sz="1100" dirty="0" smtClean="0">
              <a:solidFill>
                <a:srgbClr val="002060"/>
              </a:solidFill>
            </a:endParaRPr>
          </a:p>
          <a:p>
            <a:pPr marL="285750" indent="-285750">
              <a:spcBef>
                <a:spcPts val="600"/>
              </a:spcBef>
              <a:buClr>
                <a:srgbClr val="FF0000"/>
              </a:buClr>
              <a:buFont typeface="Courier New" pitchFamily="49" charset="0"/>
              <a:buChar char="o"/>
            </a:pPr>
            <a:r>
              <a:rPr lang="en-IN" sz="2000" dirty="0" smtClean="0">
                <a:solidFill>
                  <a:srgbClr val="002060"/>
                </a:solidFill>
              </a:rPr>
              <a:t>At any cost drinking water TDS should not exceed 500 mg/L</a:t>
            </a:r>
          </a:p>
          <a:p>
            <a:pPr>
              <a:spcBef>
                <a:spcPts val="600"/>
              </a:spcBef>
              <a:buClr>
                <a:srgbClr val="FF0000"/>
              </a:buClr>
            </a:pPr>
            <a:endParaRPr lang="en-IN" sz="1100" dirty="0">
              <a:solidFill>
                <a:srgbClr val="002060"/>
              </a:solidFill>
            </a:endParaRPr>
          </a:p>
          <a:p>
            <a:pPr marL="285750" indent="-285750">
              <a:spcBef>
                <a:spcPts val="600"/>
              </a:spcBef>
              <a:buClr>
                <a:srgbClr val="FF0000"/>
              </a:buClr>
              <a:buFont typeface="Courier New" pitchFamily="49" charset="0"/>
              <a:buChar char="o"/>
            </a:pPr>
            <a:r>
              <a:rPr lang="en-IN" sz="2000" dirty="0" smtClean="0">
                <a:solidFill>
                  <a:srgbClr val="002060"/>
                </a:solidFill>
              </a:rPr>
              <a:t>TDS for distilled water will be 0.5-1.5 mg/L</a:t>
            </a:r>
          </a:p>
          <a:p>
            <a:pPr>
              <a:spcBef>
                <a:spcPts val="600"/>
              </a:spcBef>
              <a:buClr>
                <a:srgbClr val="FF0000"/>
              </a:buClr>
            </a:pPr>
            <a:endParaRPr lang="en-IN" sz="1100" dirty="0">
              <a:solidFill>
                <a:srgbClr val="002060"/>
              </a:solidFill>
            </a:endParaRPr>
          </a:p>
          <a:p>
            <a:pPr marL="285750" indent="-285750">
              <a:spcBef>
                <a:spcPts val="600"/>
              </a:spcBef>
              <a:buClr>
                <a:srgbClr val="FF0000"/>
              </a:buClr>
              <a:buFont typeface="Courier New" pitchFamily="49" charset="0"/>
              <a:buChar char="o"/>
            </a:pPr>
            <a:r>
              <a:rPr lang="en-IN" sz="2000" dirty="0" smtClean="0">
                <a:solidFill>
                  <a:srgbClr val="002060"/>
                </a:solidFill>
              </a:rPr>
              <a:t>TDS ranges from 100-20,000 mg/L in river water and will be generally higher in ground water</a:t>
            </a:r>
          </a:p>
          <a:p>
            <a:pPr>
              <a:spcBef>
                <a:spcPts val="600"/>
              </a:spcBef>
              <a:buClr>
                <a:srgbClr val="FF0000"/>
              </a:buClr>
            </a:pPr>
            <a:endParaRPr lang="en-IN" sz="1100" dirty="0">
              <a:solidFill>
                <a:srgbClr val="002060"/>
              </a:solidFill>
            </a:endParaRPr>
          </a:p>
          <a:p>
            <a:pPr marL="285750" indent="-285750">
              <a:spcBef>
                <a:spcPts val="600"/>
              </a:spcBef>
              <a:buClr>
                <a:srgbClr val="FF0000"/>
              </a:buClr>
              <a:buFont typeface="Courier New" pitchFamily="49" charset="0"/>
              <a:buChar char="o"/>
            </a:pPr>
            <a:r>
              <a:rPr lang="en-IN" sz="2000" dirty="0" smtClean="0">
                <a:solidFill>
                  <a:srgbClr val="002060"/>
                </a:solidFill>
              </a:rPr>
              <a:t>Sea water will have 3500 mg/L of TDS</a:t>
            </a:r>
          </a:p>
          <a:p>
            <a:pPr>
              <a:spcBef>
                <a:spcPts val="600"/>
              </a:spcBef>
              <a:buClr>
                <a:srgbClr val="FF0000"/>
              </a:buClr>
            </a:pPr>
            <a:endParaRPr lang="en-IN" sz="1100" dirty="0">
              <a:solidFill>
                <a:srgbClr val="002060"/>
              </a:solidFill>
            </a:endParaRPr>
          </a:p>
          <a:p>
            <a:pPr marL="285750" indent="-285750">
              <a:spcBef>
                <a:spcPts val="600"/>
              </a:spcBef>
              <a:buClr>
                <a:srgbClr val="FF0000"/>
              </a:buClr>
              <a:buFont typeface="Courier New" pitchFamily="49" charset="0"/>
              <a:buChar char="o"/>
            </a:pPr>
            <a:r>
              <a:rPr lang="en-IN" sz="2000" dirty="0" smtClean="0">
                <a:solidFill>
                  <a:srgbClr val="002060"/>
                </a:solidFill>
              </a:rPr>
              <a:t>Lakes and streams will have a TDS of 20-250 mg/L</a:t>
            </a:r>
            <a:endParaRPr lang="en-IN" sz="2000" dirty="0">
              <a:solidFill>
                <a:srgbClr val="002060"/>
              </a:solidFill>
            </a:endParaRPr>
          </a:p>
        </p:txBody>
      </p:sp>
    </p:spTree>
    <p:extLst>
      <p:ext uri="{BB962C8B-B14F-4D97-AF65-F5344CB8AC3E}">
        <p14:creationId xmlns:p14="http://schemas.microsoft.com/office/powerpoint/2010/main" val="358184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jpeg"/>
          <p:cNvPicPr>
            <a:picLocks noGrp="1"/>
          </p:cNvPicPr>
          <p:nvPr>
            <p:ph idx="1"/>
          </p:nvPr>
        </p:nvPicPr>
        <p:blipFill>
          <a:blip r:embed="rId2" cstate="print"/>
          <a:stretch>
            <a:fillRect/>
          </a:stretch>
        </p:blipFill>
        <p:spPr>
          <a:xfrm>
            <a:off x="609600" y="533400"/>
            <a:ext cx="8229600" cy="5592763"/>
          </a:xfrm>
          <a:prstGeom prst="rect">
            <a:avLst/>
          </a:prstGeom>
        </p:spPr>
      </p:pic>
    </p:spTree>
    <p:extLst>
      <p:ext uri="{BB962C8B-B14F-4D97-AF65-F5344CB8AC3E}">
        <p14:creationId xmlns:p14="http://schemas.microsoft.com/office/powerpoint/2010/main" val="1248771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image11.png"/>
          <p:cNvPicPr>
            <a:picLocks noGrp="1"/>
          </p:cNvPicPr>
          <p:nvPr>
            <p:ph idx="1"/>
          </p:nvPr>
        </p:nvPicPr>
        <p:blipFill>
          <a:blip r:embed="rId2" cstate="print"/>
          <a:stretch>
            <a:fillRect/>
          </a:stretch>
        </p:blipFill>
        <p:spPr>
          <a:xfrm>
            <a:off x="457200" y="1752600"/>
            <a:ext cx="7619999" cy="4495800"/>
          </a:xfrm>
          <a:prstGeom prst="rect">
            <a:avLst/>
          </a:prstGeom>
        </p:spPr>
      </p:pic>
    </p:spTree>
    <p:extLst>
      <p:ext uri="{BB962C8B-B14F-4D97-AF65-F5344CB8AC3E}">
        <p14:creationId xmlns:p14="http://schemas.microsoft.com/office/powerpoint/2010/main" val="620744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IN" b="1" dirty="0" smtClean="0"/>
              <a:t>Measurement of hardness of water </a:t>
            </a:r>
            <a:endParaRPr lang="en-IN" b="1" dirty="0"/>
          </a:p>
        </p:txBody>
      </p:sp>
      <p:sp>
        <p:nvSpPr>
          <p:cNvPr id="3" name="Content Placeholder 2"/>
          <p:cNvSpPr>
            <a:spLocks noGrp="1"/>
          </p:cNvSpPr>
          <p:nvPr>
            <p:ph idx="1"/>
          </p:nvPr>
        </p:nvSpPr>
        <p:spPr>
          <a:xfrm>
            <a:off x="457200" y="762000"/>
            <a:ext cx="8382000" cy="5867400"/>
          </a:xfrm>
        </p:spPr>
        <p:txBody>
          <a:bodyPr>
            <a:noAutofit/>
          </a:bodyPr>
          <a:lstStyle/>
          <a:p>
            <a:pPr>
              <a:buClr>
                <a:srgbClr val="FF0000"/>
              </a:buClr>
              <a:buFont typeface="Courier New" pitchFamily="49" charset="0"/>
              <a:buChar char="o"/>
              <a:defRPr/>
            </a:pPr>
            <a:r>
              <a:rPr lang="en-US" sz="2200" dirty="0">
                <a:solidFill>
                  <a:srgbClr val="002060"/>
                </a:solidFill>
              </a:rPr>
              <a:t>Hardness of water is measured in parts per millions (ppm.) as calcium carbonate equivalents.</a:t>
            </a:r>
          </a:p>
          <a:p>
            <a:pPr>
              <a:buClr>
                <a:srgbClr val="FF0000"/>
              </a:buClr>
              <a:buFont typeface="Courier New" pitchFamily="49" charset="0"/>
              <a:buChar char="o"/>
              <a:defRPr/>
            </a:pPr>
            <a:endParaRPr lang="en-US" sz="1050" dirty="0">
              <a:solidFill>
                <a:srgbClr val="002060"/>
              </a:solidFill>
            </a:endParaRPr>
          </a:p>
          <a:p>
            <a:pPr>
              <a:buClr>
                <a:srgbClr val="FF0000"/>
              </a:buClr>
              <a:buFont typeface="Courier New" pitchFamily="49" charset="0"/>
              <a:buChar char="o"/>
              <a:defRPr/>
            </a:pPr>
            <a:r>
              <a:rPr lang="en-US" sz="2200" dirty="0">
                <a:solidFill>
                  <a:srgbClr val="002060"/>
                </a:solidFill>
              </a:rPr>
              <a:t>Reasons for expressing hardness in CaCO</a:t>
            </a:r>
            <a:r>
              <a:rPr lang="en-US" sz="2200" baseline="-25000" dirty="0">
                <a:solidFill>
                  <a:srgbClr val="002060"/>
                </a:solidFill>
              </a:rPr>
              <a:t>3 </a:t>
            </a:r>
            <a:r>
              <a:rPr lang="en-US" sz="2200" dirty="0">
                <a:solidFill>
                  <a:srgbClr val="002060"/>
                </a:solidFill>
              </a:rPr>
              <a:t>equivalents:</a:t>
            </a:r>
          </a:p>
          <a:p>
            <a:pPr marL="0" indent="0">
              <a:buClr>
                <a:srgbClr val="FF0000"/>
              </a:buClr>
              <a:buNone/>
              <a:defRPr/>
            </a:pPr>
            <a:r>
              <a:rPr lang="en-US" sz="2200" dirty="0" smtClean="0">
                <a:solidFill>
                  <a:srgbClr val="002060"/>
                </a:solidFill>
              </a:rPr>
              <a:t>	  - </a:t>
            </a:r>
            <a:r>
              <a:rPr lang="en-US" sz="2200" dirty="0">
                <a:solidFill>
                  <a:srgbClr val="002060"/>
                </a:solidFill>
              </a:rPr>
              <a:t>its molecular weight is 100 ; equivalent weight is 50</a:t>
            </a:r>
            <a:r>
              <a:rPr lang="en-US" sz="2200" dirty="0" smtClean="0">
                <a:solidFill>
                  <a:srgbClr val="002060"/>
                </a:solidFill>
              </a:rPr>
              <a:t>.</a:t>
            </a:r>
          </a:p>
          <a:p>
            <a:pPr>
              <a:buClr>
                <a:srgbClr val="FF0000"/>
              </a:buClr>
              <a:buFont typeface="Courier New" pitchFamily="49" charset="0"/>
              <a:buChar char="o"/>
              <a:defRPr/>
            </a:pPr>
            <a:r>
              <a:rPr lang="en-US" sz="2200" dirty="0">
                <a:solidFill>
                  <a:srgbClr val="002060"/>
                </a:solidFill>
              </a:rPr>
              <a:t> </a:t>
            </a:r>
            <a:r>
              <a:rPr lang="en-US" sz="2200" dirty="0" smtClean="0">
                <a:solidFill>
                  <a:srgbClr val="002060"/>
                </a:solidFill>
              </a:rPr>
              <a:t> 	  </a:t>
            </a:r>
            <a:r>
              <a:rPr lang="en-US" sz="2200" dirty="0">
                <a:solidFill>
                  <a:srgbClr val="002060"/>
                </a:solidFill>
              </a:rPr>
              <a:t>- it is the most common </a:t>
            </a:r>
            <a:r>
              <a:rPr lang="en-US" sz="2200" dirty="0" smtClean="0">
                <a:solidFill>
                  <a:srgbClr val="002060"/>
                </a:solidFill>
              </a:rPr>
              <a:t>insoluble impurity </a:t>
            </a:r>
            <a:r>
              <a:rPr lang="en-US" sz="2200" dirty="0">
                <a:solidFill>
                  <a:srgbClr val="002060"/>
                </a:solidFill>
              </a:rPr>
              <a:t>in water.</a:t>
            </a:r>
          </a:p>
          <a:p>
            <a:pPr>
              <a:buClr>
                <a:srgbClr val="FF0000"/>
              </a:buClr>
              <a:buFont typeface="Courier New" pitchFamily="49" charset="0"/>
              <a:buChar char="o"/>
              <a:defRPr/>
            </a:pPr>
            <a:endParaRPr lang="en-US" sz="900" dirty="0">
              <a:solidFill>
                <a:srgbClr val="002060"/>
              </a:solidFill>
            </a:endParaRPr>
          </a:p>
          <a:p>
            <a:pPr>
              <a:buClr>
                <a:srgbClr val="FF0000"/>
              </a:buClr>
              <a:buFont typeface="Courier New" pitchFamily="49" charset="0"/>
              <a:buChar char="o"/>
              <a:defRPr/>
            </a:pPr>
            <a:r>
              <a:rPr lang="en-US" sz="2200" dirty="0">
                <a:solidFill>
                  <a:srgbClr val="002060"/>
                </a:solidFill>
              </a:rPr>
              <a:t>Units of hardness:</a:t>
            </a:r>
          </a:p>
          <a:p>
            <a:pPr marL="0" indent="0">
              <a:buClr>
                <a:srgbClr val="FF0000"/>
              </a:buClr>
              <a:buNone/>
              <a:defRPr/>
            </a:pPr>
            <a:r>
              <a:rPr lang="en-US" sz="2200" dirty="0">
                <a:solidFill>
                  <a:srgbClr val="002060"/>
                </a:solidFill>
              </a:rPr>
              <a:t> </a:t>
            </a:r>
            <a:r>
              <a:rPr lang="en-US" sz="2200" dirty="0" smtClean="0">
                <a:solidFill>
                  <a:srgbClr val="002060"/>
                </a:solidFill>
              </a:rPr>
              <a:t>   	- </a:t>
            </a:r>
            <a:r>
              <a:rPr lang="en-US" sz="2200" dirty="0">
                <a:solidFill>
                  <a:srgbClr val="002060"/>
                </a:solidFill>
              </a:rPr>
              <a:t>parts per million in CaCO</a:t>
            </a:r>
            <a:r>
              <a:rPr lang="en-US" sz="2200" baseline="-25000" dirty="0">
                <a:solidFill>
                  <a:srgbClr val="002060"/>
                </a:solidFill>
              </a:rPr>
              <a:t>3</a:t>
            </a:r>
            <a:r>
              <a:rPr lang="en-US" sz="2200" dirty="0">
                <a:solidFill>
                  <a:srgbClr val="002060"/>
                </a:solidFill>
              </a:rPr>
              <a:t> equivalents (1 mg/L is 1ppm.).</a:t>
            </a:r>
          </a:p>
          <a:p>
            <a:pPr marL="0" indent="0">
              <a:buClr>
                <a:srgbClr val="FF0000"/>
              </a:buClr>
              <a:buNone/>
              <a:defRPr/>
            </a:pPr>
            <a:r>
              <a:rPr lang="en-US" sz="2200" dirty="0" smtClean="0">
                <a:solidFill>
                  <a:srgbClr val="002060"/>
                </a:solidFill>
              </a:rPr>
              <a:t>              </a:t>
            </a:r>
            <a:r>
              <a:rPr lang="en-US" sz="2200" dirty="0">
                <a:solidFill>
                  <a:srgbClr val="002060"/>
                </a:solidFill>
              </a:rPr>
              <a:t>- if 146 mg/L of MgSO</a:t>
            </a:r>
            <a:r>
              <a:rPr lang="en-US" sz="2200" baseline="-25000" dirty="0">
                <a:solidFill>
                  <a:srgbClr val="002060"/>
                </a:solidFill>
              </a:rPr>
              <a:t>4</a:t>
            </a:r>
            <a:r>
              <a:rPr lang="en-US" sz="2200" dirty="0">
                <a:solidFill>
                  <a:srgbClr val="002060"/>
                </a:solidFill>
              </a:rPr>
              <a:t> is present in water, the hardness of  </a:t>
            </a:r>
          </a:p>
          <a:p>
            <a:pPr marL="0" indent="0">
              <a:buClr>
                <a:srgbClr val="FF0000"/>
              </a:buClr>
              <a:buNone/>
              <a:defRPr/>
            </a:pPr>
            <a:r>
              <a:rPr lang="en-US" sz="2200" dirty="0" smtClean="0">
                <a:solidFill>
                  <a:srgbClr val="002060"/>
                </a:solidFill>
              </a:rPr>
              <a:t>     	  </a:t>
            </a:r>
            <a:r>
              <a:rPr lang="en-US" sz="2200" dirty="0">
                <a:solidFill>
                  <a:srgbClr val="002060"/>
                </a:solidFill>
              </a:rPr>
              <a:t>water is 146 ppm. as MgSO</a:t>
            </a:r>
            <a:r>
              <a:rPr lang="en-US" sz="2200" baseline="-25000" dirty="0">
                <a:solidFill>
                  <a:srgbClr val="002060"/>
                </a:solidFill>
              </a:rPr>
              <a:t>4</a:t>
            </a:r>
            <a:r>
              <a:rPr lang="en-US" sz="2200" dirty="0" smtClean="0">
                <a:solidFill>
                  <a:srgbClr val="002060"/>
                </a:solidFill>
              </a:rPr>
              <a:t>.</a:t>
            </a:r>
          </a:p>
          <a:p>
            <a:pPr>
              <a:buClr>
                <a:srgbClr val="FF0000"/>
              </a:buClr>
              <a:buFont typeface="Courier New" pitchFamily="49" charset="0"/>
              <a:buChar char="o"/>
              <a:defRPr/>
            </a:pPr>
            <a:endParaRPr lang="en-US" sz="2000" dirty="0" smtClean="0">
              <a:solidFill>
                <a:srgbClr val="002060"/>
              </a:solidFill>
            </a:endParaRPr>
          </a:p>
          <a:p>
            <a:pPr>
              <a:buClr>
                <a:srgbClr val="FF0000"/>
              </a:buClr>
              <a:buFont typeface="Courier New" pitchFamily="49" charset="0"/>
              <a:buChar char="o"/>
              <a:defRPr/>
            </a:pPr>
            <a:r>
              <a:rPr lang="en-US" sz="2200" dirty="0" smtClean="0">
                <a:solidFill>
                  <a:srgbClr val="002060"/>
                </a:solidFill>
              </a:rPr>
              <a:t>When </a:t>
            </a:r>
            <a:r>
              <a:rPr lang="en-US" sz="2200" dirty="0">
                <a:solidFill>
                  <a:srgbClr val="002060"/>
                </a:solidFill>
              </a:rPr>
              <a:t>expressed in CaCO</a:t>
            </a:r>
            <a:r>
              <a:rPr lang="en-US" sz="2200" baseline="-25000" dirty="0">
                <a:solidFill>
                  <a:srgbClr val="002060"/>
                </a:solidFill>
              </a:rPr>
              <a:t>3</a:t>
            </a:r>
            <a:r>
              <a:rPr lang="en-US" sz="2200" dirty="0">
                <a:solidFill>
                  <a:srgbClr val="002060"/>
                </a:solidFill>
              </a:rPr>
              <a:t> equivalents, the formula for conversion is:</a:t>
            </a:r>
          </a:p>
          <a:p>
            <a:pPr marL="0" indent="0">
              <a:buClr>
                <a:srgbClr val="FF0000"/>
              </a:buClr>
              <a:buNone/>
              <a:defRPr/>
            </a:pPr>
            <a:r>
              <a:rPr lang="en-US" sz="2200" dirty="0">
                <a:solidFill>
                  <a:srgbClr val="002060"/>
                </a:solidFill>
              </a:rPr>
              <a:t>       </a:t>
            </a:r>
            <a:r>
              <a:rPr lang="en-US" sz="2200" dirty="0" smtClean="0">
                <a:solidFill>
                  <a:srgbClr val="002060"/>
                </a:solidFill>
              </a:rPr>
              <a:t>       </a:t>
            </a:r>
            <a:r>
              <a:rPr lang="en-US" sz="2200" b="1" dirty="0" smtClean="0">
                <a:solidFill>
                  <a:srgbClr val="002060"/>
                </a:solidFill>
              </a:rPr>
              <a:t>mass </a:t>
            </a:r>
            <a:r>
              <a:rPr lang="en-US" sz="2200" b="1" dirty="0">
                <a:solidFill>
                  <a:srgbClr val="002060"/>
                </a:solidFill>
              </a:rPr>
              <a:t>of hardness causing substance</a:t>
            </a:r>
          </a:p>
          <a:p>
            <a:pPr marL="0" indent="0">
              <a:buClr>
                <a:srgbClr val="FF0000"/>
              </a:buClr>
              <a:buNone/>
              <a:defRPr/>
            </a:pPr>
            <a:r>
              <a:rPr lang="en-US" sz="2200" b="1" dirty="0" smtClean="0">
                <a:solidFill>
                  <a:srgbClr val="002060"/>
                </a:solidFill>
              </a:rPr>
              <a:t>            </a:t>
            </a:r>
            <a:r>
              <a:rPr lang="en-US" sz="2200" b="1" dirty="0">
                <a:solidFill>
                  <a:srgbClr val="002060"/>
                </a:solidFill>
              </a:rPr>
              <a:t>Mol. </a:t>
            </a:r>
            <a:r>
              <a:rPr lang="en-US" sz="2200" b="1" dirty="0" err="1" smtClean="0">
                <a:solidFill>
                  <a:srgbClr val="002060"/>
                </a:solidFill>
              </a:rPr>
              <a:t>wt</a:t>
            </a:r>
            <a:r>
              <a:rPr lang="en-US" sz="2200" b="1" dirty="0" smtClean="0">
                <a:solidFill>
                  <a:srgbClr val="002060"/>
                </a:solidFill>
              </a:rPr>
              <a:t> </a:t>
            </a:r>
            <a:r>
              <a:rPr lang="en-US" sz="2200" b="1" dirty="0">
                <a:solidFill>
                  <a:srgbClr val="002060"/>
                </a:solidFill>
              </a:rPr>
              <a:t>of hardness causing substance </a:t>
            </a:r>
            <a:endParaRPr lang="en-US" sz="2200" b="1" baseline="-25000" dirty="0">
              <a:solidFill>
                <a:srgbClr val="002060"/>
              </a:solidFill>
            </a:endParaRPr>
          </a:p>
          <a:p>
            <a:pPr>
              <a:buClr>
                <a:srgbClr val="FF0000"/>
              </a:buClr>
              <a:buFont typeface="Courier New" pitchFamily="49" charset="0"/>
              <a:buChar char="o"/>
            </a:pPr>
            <a:endParaRPr lang="en-IN" sz="2200" dirty="0">
              <a:solidFill>
                <a:srgbClr val="002060"/>
              </a:solidFill>
            </a:endParaRPr>
          </a:p>
        </p:txBody>
      </p:sp>
      <p:cxnSp>
        <p:nvCxnSpPr>
          <p:cNvPr id="5" name="Straight Connector 4"/>
          <p:cNvCxnSpPr/>
          <p:nvPr/>
        </p:nvCxnSpPr>
        <p:spPr>
          <a:xfrm>
            <a:off x="1143000" y="5818910"/>
            <a:ext cx="4724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867400" y="5618020"/>
            <a:ext cx="708848" cy="369332"/>
          </a:xfrm>
          <a:prstGeom prst="rect">
            <a:avLst/>
          </a:prstGeom>
          <a:noFill/>
        </p:spPr>
        <p:txBody>
          <a:bodyPr wrap="none" rtlCol="0">
            <a:spAutoFit/>
          </a:bodyPr>
          <a:lstStyle/>
          <a:p>
            <a:r>
              <a:rPr lang="en-IN" b="1" dirty="0" smtClean="0">
                <a:solidFill>
                  <a:srgbClr val="002060"/>
                </a:solidFill>
              </a:rPr>
              <a:t>X 100</a:t>
            </a:r>
            <a:endParaRPr lang="en-IN" b="1" dirty="0">
              <a:solidFill>
                <a:srgbClr val="002060"/>
              </a:solidFill>
            </a:endParaRPr>
          </a:p>
        </p:txBody>
      </p:sp>
    </p:spTree>
    <p:extLst>
      <p:ext uri="{BB962C8B-B14F-4D97-AF65-F5344CB8AC3E}">
        <p14:creationId xmlns:p14="http://schemas.microsoft.com/office/powerpoint/2010/main" val="334649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57200" y="152400"/>
            <a:ext cx="8229600" cy="533400"/>
          </a:xfrm>
        </p:spPr>
        <p:txBody>
          <a:bodyPr>
            <a:normAutofit fontScale="90000"/>
          </a:bodyPr>
          <a:lstStyle/>
          <a:p>
            <a:pPr eaLnBrk="1" hangingPunct="1">
              <a:defRPr/>
            </a:pPr>
            <a:r>
              <a:rPr lang="en-US" sz="3600" b="1" dirty="0" smtClean="0">
                <a:latin typeface="Verdana" pitchFamily="34" charset="0"/>
              </a:rPr>
              <a:t>Estimation of water hardness</a:t>
            </a:r>
          </a:p>
        </p:txBody>
      </p:sp>
      <p:sp>
        <p:nvSpPr>
          <p:cNvPr id="109571" name="Rectangle 3"/>
          <p:cNvSpPr>
            <a:spLocks noGrp="1" noChangeArrowheads="1"/>
          </p:cNvSpPr>
          <p:nvPr>
            <p:ph type="body" idx="1"/>
          </p:nvPr>
        </p:nvSpPr>
        <p:spPr>
          <a:xfrm>
            <a:off x="457200" y="762000"/>
            <a:ext cx="8229600" cy="5791200"/>
          </a:xfrm>
        </p:spPr>
        <p:txBody>
          <a:bodyPr>
            <a:normAutofit fontScale="92500" lnSpcReduction="10000"/>
          </a:bodyPr>
          <a:lstStyle/>
          <a:p>
            <a:pPr eaLnBrk="1" hangingPunct="1">
              <a:lnSpc>
                <a:spcPct val="90000"/>
              </a:lnSpc>
              <a:buFont typeface="Wingdings" pitchFamily="2" charset="2"/>
              <a:buNone/>
              <a:defRPr/>
            </a:pPr>
            <a:r>
              <a:rPr lang="en-US" sz="2000" b="1" dirty="0" smtClean="0">
                <a:solidFill>
                  <a:srgbClr val="C00000"/>
                </a:solidFill>
              </a:rPr>
              <a:t>EDTA method:</a:t>
            </a:r>
          </a:p>
          <a:p>
            <a:pPr algn="just" eaLnBrk="1" hangingPunct="1">
              <a:lnSpc>
                <a:spcPct val="90000"/>
              </a:lnSpc>
              <a:buClr>
                <a:srgbClr val="CC3300"/>
              </a:buClr>
              <a:buFontTx/>
              <a:buChar char="o"/>
              <a:defRPr/>
            </a:pPr>
            <a:r>
              <a:rPr lang="en-US" sz="2400" dirty="0" smtClean="0">
                <a:solidFill>
                  <a:srgbClr val="002060"/>
                </a:solidFill>
              </a:rPr>
              <a:t>Ethylene </a:t>
            </a:r>
            <a:r>
              <a:rPr lang="en-US" sz="2400" dirty="0" err="1" smtClean="0">
                <a:solidFill>
                  <a:srgbClr val="002060"/>
                </a:solidFill>
              </a:rPr>
              <a:t>diamine</a:t>
            </a:r>
            <a:r>
              <a:rPr lang="en-US" sz="2400" dirty="0" smtClean="0">
                <a:solidFill>
                  <a:srgbClr val="002060"/>
                </a:solidFill>
              </a:rPr>
              <a:t> tetraacetic acid disodium salt (EDTA disodium salt) is used as a strong </a:t>
            </a:r>
            <a:r>
              <a:rPr lang="en-US" sz="2400" dirty="0" err="1" smtClean="0">
                <a:solidFill>
                  <a:srgbClr val="002060"/>
                </a:solidFill>
              </a:rPr>
              <a:t>complexing</a:t>
            </a:r>
            <a:r>
              <a:rPr lang="en-US" sz="2400" dirty="0" smtClean="0">
                <a:solidFill>
                  <a:srgbClr val="002060"/>
                </a:solidFill>
              </a:rPr>
              <a:t> agent with Ca</a:t>
            </a:r>
            <a:r>
              <a:rPr lang="en-US" sz="2400" baseline="30000" dirty="0" smtClean="0">
                <a:solidFill>
                  <a:srgbClr val="002060"/>
                </a:solidFill>
              </a:rPr>
              <a:t>2+</a:t>
            </a:r>
            <a:r>
              <a:rPr lang="en-US" sz="2400" dirty="0" smtClean="0">
                <a:solidFill>
                  <a:srgbClr val="002060"/>
                </a:solidFill>
              </a:rPr>
              <a:t> and Mg</a:t>
            </a:r>
            <a:r>
              <a:rPr lang="en-US" sz="2400" baseline="30000" dirty="0" smtClean="0">
                <a:solidFill>
                  <a:srgbClr val="002060"/>
                </a:solidFill>
              </a:rPr>
              <a:t>2+</a:t>
            </a:r>
            <a:r>
              <a:rPr lang="en-US" sz="2400" dirty="0" smtClean="0">
                <a:solidFill>
                  <a:srgbClr val="002060"/>
                </a:solidFill>
              </a:rPr>
              <a:t> in hard water.</a:t>
            </a:r>
          </a:p>
          <a:p>
            <a:pPr algn="just" eaLnBrk="1" hangingPunct="1">
              <a:lnSpc>
                <a:spcPct val="90000"/>
              </a:lnSpc>
              <a:buClr>
                <a:srgbClr val="CC3300"/>
              </a:buClr>
              <a:buFontTx/>
              <a:buNone/>
              <a:defRPr/>
            </a:pPr>
            <a:r>
              <a:rPr lang="en-US" sz="2400" dirty="0" smtClean="0">
                <a:solidFill>
                  <a:srgbClr val="002060"/>
                </a:solidFill>
              </a:rPr>
              <a:t>    </a:t>
            </a:r>
          </a:p>
          <a:p>
            <a:pPr algn="just" eaLnBrk="1" hangingPunct="1">
              <a:lnSpc>
                <a:spcPct val="90000"/>
              </a:lnSpc>
              <a:buClr>
                <a:srgbClr val="CC3300"/>
              </a:buClr>
              <a:buFontTx/>
              <a:buChar char="o"/>
              <a:defRPr/>
            </a:pPr>
            <a:r>
              <a:rPr lang="en-US" sz="2400" dirty="0" smtClean="0">
                <a:solidFill>
                  <a:srgbClr val="002060"/>
                </a:solidFill>
              </a:rPr>
              <a:t>The structure of EDTA disodium salt is:</a:t>
            </a:r>
          </a:p>
          <a:p>
            <a:pPr algn="just" eaLnBrk="1" hangingPunct="1">
              <a:lnSpc>
                <a:spcPct val="90000"/>
              </a:lnSpc>
              <a:buClr>
                <a:srgbClr val="CC3300"/>
              </a:buClr>
              <a:buFontTx/>
              <a:buNone/>
              <a:defRPr/>
            </a:pPr>
            <a:endParaRPr lang="en-US" sz="2400" dirty="0" smtClean="0"/>
          </a:p>
          <a:p>
            <a:pPr algn="just" eaLnBrk="1" hangingPunct="1">
              <a:lnSpc>
                <a:spcPct val="90000"/>
              </a:lnSpc>
              <a:buClr>
                <a:srgbClr val="CC3300"/>
              </a:buClr>
              <a:buFontTx/>
              <a:buNone/>
              <a:defRPr/>
            </a:pPr>
            <a:endParaRPr lang="en-US" sz="2400" dirty="0" smtClean="0"/>
          </a:p>
          <a:p>
            <a:pPr algn="just">
              <a:lnSpc>
                <a:spcPct val="90000"/>
              </a:lnSpc>
              <a:buClr>
                <a:srgbClr val="CC3300"/>
              </a:buClr>
              <a:buNone/>
              <a:defRPr/>
            </a:pPr>
            <a:r>
              <a:rPr lang="en-US" sz="2400" dirty="0" smtClean="0"/>
              <a:t>                                       N          CH</a:t>
            </a:r>
            <a:r>
              <a:rPr lang="en-US" sz="2400" baseline="-25000" dirty="0" smtClean="0"/>
              <a:t>2</a:t>
            </a:r>
            <a:r>
              <a:rPr lang="en-US" sz="2400" dirty="0" smtClean="0"/>
              <a:t>         </a:t>
            </a:r>
            <a:r>
              <a:rPr lang="en-US" sz="2400" dirty="0" err="1" smtClean="0"/>
              <a:t>CH</a:t>
            </a:r>
            <a:r>
              <a:rPr lang="en-US" sz="2400" baseline="-25000" dirty="0" err="1" smtClean="0"/>
              <a:t>2</a:t>
            </a:r>
            <a:r>
              <a:rPr lang="en-US" sz="2400" dirty="0" smtClean="0"/>
              <a:t>       N</a:t>
            </a:r>
            <a:endParaRPr lang="en-US" sz="2400" dirty="0"/>
          </a:p>
          <a:p>
            <a:pPr algn="just" eaLnBrk="1" hangingPunct="1">
              <a:lnSpc>
                <a:spcPct val="90000"/>
              </a:lnSpc>
              <a:buClr>
                <a:srgbClr val="CC3300"/>
              </a:buClr>
              <a:buFontTx/>
              <a:buChar char="o"/>
              <a:defRPr/>
            </a:pPr>
            <a:endParaRPr lang="en-US" sz="2400" dirty="0" smtClean="0"/>
          </a:p>
          <a:p>
            <a:pPr algn="just" eaLnBrk="1" hangingPunct="1">
              <a:lnSpc>
                <a:spcPct val="90000"/>
              </a:lnSpc>
              <a:buClr>
                <a:srgbClr val="CC3300"/>
              </a:buClr>
              <a:buFontTx/>
              <a:buNone/>
              <a:defRPr/>
            </a:pPr>
            <a:endParaRPr lang="en-US" sz="2400" dirty="0" smtClean="0"/>
          </a:p>
          <a:p>
            <a:pPr algn="just" eaLnBrk="1" hangingPunct="1">
              <a:lnSpc>
                <a:spcPct val="90000"/>
              </a:lnSpc>
              <a:buClr>
                <a:srgbClr val="CC3300"/>
              </a:buClr>
              <a:buFontTx/>
              <a:buChar char="o"/>
              <a:defRPr/>
            </a:pPr>
            <a:r>
              <a:rPr lang="en-US" sz="2400" dirty="0" smtClean="0">
                <a:solidFill>
                  <a:srgbClr val="002060"/>
                </a:solidFill>
              </a:rPr>
              <a:t>Initially, Ca</a:t>
            </a:r>
            <a:r>
              <a:rPr lang="en-US" sz="2400" baseline="30000" dirty="0" smtClean="0">
                <a:solidFill>
                  <a:srgbClr val="002060"/>
                </a:solidFill>
              </a:rPr>
              <a:t>2+</a:t>
            </a:r>
            <a:r>
              <a:rPr lang="en-US" sz="2400" dirty="0" smtClean="0">
                <a:solidFill>
                  <a:srgbClr val="002060"/>
                </a:solidFill>
              </a:rPr>
              <a:t> and Mg</a:t>
            </a:r>
            <a:r>
              <a:rPr lang="en-US" sz="2400" baseline="30000" dirty="0" smtClean="0">
                <a:solidFill>
                  <a:srgbClr val="002060"/>
                </a:solidFill>
              </a:rPr>
              <a:t>2+</a:t>
            </a:r>
            <a:r>
              <a:rPr lang="en-US" sz="2400" dirty="0" smtClean="0">
                <a:solidFill>
                  <a:srgbClr val="002060"/>
                </a:solidFill>
              </a:rPr>
              <a:t> are treated with </a:t>
            </a:r>
            <a:r>
              <a:rPr lang="en-US" sz="2400" dirty="0" err="1" smtClean="0">
                <a:solidFill>
                  <a:srgbClr val="002060"/>
                </a:solidFill>
              </a:rPr>
              <a:t>Eriochrome</a:t>
            </a:r>
            <a:r>
              <a:rPr lang="en-US" sz="2400" dirty="0" smtClean="0">
                <a:solidFill>
                  <a:srgbClr val="002060"/>
                </a:solidFill>
              </a:rPr>
              <a:t> black T (EBT) indicator using ammonia buffer (to maintain pH between 9-10) to get an unstable complex of Ca</a:t>
            </a:r>
            <a:r>
              <a:rPr lang="en-US" sz="2400" baseline="30000" dirty="0" smtClean="0">
                <a:solidFill>
                  <a:srgbClr val="002060"/>
                </a:solidFill>
              </a:rPr>
              <a:t>2+</a:t>
            </a:r>
            <a:r>
              <a:rPr lang="en-US" sz="2400" dirty="0" smtClean="0">
                <a:solidFill>
                  <a:srgbClr val="002060"/>
                </a:solidFill>
              </a:rPr>
              <a:t> and Mg</a:t>
            </a:r>
            <a:r>
              <a:rPr lang="en-US" sz="2400" baseline="30000" dirty="0" smtClean="0">
                <a:solidFill>
                  <a:srgbClr val="002060"/>
                </a:solidFill>
              </a:rPr>
              <a:t>2+</a:t>
            </a:r>
            <a:r>
              <a:rPr lang="en-US" sz="2400" dirty="0" smtClean="0">
                <a:solidFill>
                  <a:srgbClr val="002060"/>
                </a:solidFill>
              </a:rPr>
              <a:t> formed with EBT.</a:t>
            </a:r>
          </a:p>
          <a:p>
            <a:pPr algn="just" eaLnBrk="1" hangingPunct="1">
              <a:lnSpc>
                <a:spcPct val="90000"/>
              </a:lnSpc>
              <a:buClr>
                <a:srgbClr val="CC3300"/>
              </a:buClr>
              <a:buFontTx/>
              <a:buNone/>
              <a:defRPr/>
            </a:pPr>
            <a:endParaRPr lang="en-US" sz="2400" dirty="0" smtClean="0"/>
          </a:p>
          <a:p>
            <a:pPr algn="just" eaLnBrk="1" hangingPunct="1">
              <a:lnSpc>
                <a:spcPct val="90000"/>
              </a:lnSpc>
              <a:buClr>
                <a:srgbClr val="CC3300"/>
              </a:buClr>
              <a:buFontTx/>
              <a:buNone/>
              <a:defRPr/>
            </a:pPr>
            <a:r>
              <a:rPr lang="en-US" sz="2400" dirty="0" smtClean="0">
                <a:solidFill>
                  <a:srgbClr val="002060"/>
                </a:solidFill>
              </a:rPr>
              <a:t>               Ca</a:t>
            </a:r>
            <a:r>
              <a:rPr lang="en-US" sz="2400" baseline="30000" dirty="0" smtClean="0">
                <a:solidFill>
                  <a:srgbClr val="002060"/>
                </a:solidFill>
              </a:rPr>
              <a:t>2+</a:t>
            </a:r>
            <a:r>
              <a:rPr lang="en-US" sz="2400" dirty="0" smtClean="0">
                <a:solidFill>
                  <a:srgbClr val="002060"/>
                </a:solidFill>
              </a:rPr>
              <a:t>/Mg</a:t>
            </a:r>
            <a:r>
              <a:rPr lang="en-US" sz="2400" baseline="30000" dirty="0" smtClean="0">
                <a:solidFill>
                  <a:srgbClr val="002060"/>
                </a:solidFill>
              </a:rPr>
              <a:t>2+</a:t>
            </a:r>
            <a:r>
              <a:rPr lang="en-US" sz="2400" dirty="0" smtClean="0">
                <a:solidFill>
                  <a:srgbClr val="002060"/>
                </a:solidFill>
              </a:rPr>
              <a:t>  + EBT                              Ca</a:t>
            </a:r>
            <a:r>
              <a:rPr lang="en-US" sz="2400" baseline="30000" dirty="0" smtClean="0">
                <a:solidFill>
                  <a:srgbClr val="002060"/>
                </a:solidFill>
              </a:rPr>
              <a:t>2+</a:t>
            </a:r>
            <a:r>
              <a:rPr lang="en-US" sz="2400" dirty="0" smtClean="0">
                <a:solidFill>
                  <a:srgbClr val="002060"/>
                </a:solidFill>
              </a:rPr>
              <a:t>/Mg</a:t>
            </a:r>
            <a:r>
              <a:rPr lang="en-US" sz="2400" baseline="30000" dirty="0" smtClean="0">
                <a:solidFill>
                  <a:srgbClr val="002060"/>
                </a:solidFill>
              </a:rPr>
              <a:t>2+</a:t>
            </a:r>
            <a:r>
              <a:rPr lang="en-US" sz="2400" dirty="0" smtClean="0">
                <a:solidFill>
                  <a:srgbClr val="002060"/>
                </a:solidFill>
              </a:rPr>
              <a:t>   +  EBT</a:t>
            </a:r>
          </a:p>
          <a:p>
            <a:pPr algn="just" eaLnBrk="1" hangingPunct="1">
              <a:lnSpc>
                <a:spcPct val="90000"/>
              </a:lnSpc>
              <a:buClr>
                <a:srgbClr val="CC3300"/>
              </a:buClr>
              <a:buFontTx/>
              <a:buNone/>
              <a:defRPr/>
            </a:pPr>
            <a:r>
              <a:rPr lang="en-US" sz="2400" dirty="0" smtClean="0">
                <a:solidFill>
                  <a:srgbClr val="002060"/>
                </a:solidFill>
              </a:rPr>
              <a:t>                                                             (unstable complex – wine red)      </a:t>
            </a:r>
          </a:p>
          <a:p>
            <a:pPr algn="just" eaLnBrk="1" hangingPunct="1">
              <a:lnSpc>
                <a:spcPct val="90000"/>
              </a:lnSpc>
              <a:buClr>
                <a:srgbClr val="CC3300"/>
              </a:buClr>
              <a:buFontTx/>
              <a:buNone/>
              <a:defRPr/>
            </a:pPr>
            <a:endParaRPr lang="en-US" sz="2400" dirty="0" smtClean="0">
              <a:solidFill>
                <a:srgbClr val="002060"/>
              </a:solidFill>
            </a:endParaRPr>
          </a:p>
        </p:txBody>
      </p:sp>
      <p:sp>
        <p:nvSpPr>
          <p:cNvPr id="109576" name="Line 8"/>
          <p:cNvSpPr>
            <a:spLocks noChangeShapeType="1"/>
          </p:cNvSpPr>
          <p:nvPr/>
        </p:nvSpPr>
        <p:spPr bwMode="auto">
          <a:xfrm flipV="1">
            <a:off x="5943600" y="3124200"/>
            <a:ext cx="381000" cy="228600"/>
          </a:xfrm>
          <a:prstGeom prst="line">
            <a:avLst/>
          </a:prstGeom>
          <a:noFill/>
          <a:ln w="38100">
            <a:solidFill>
              <a:srgbClr val="000000"/>
            </a:solidFill>
            <a:round/>
            <a:headEnd/>
            <a:tailEnd/>
          </a:ln>
          <a:effectLst/>
        </p:spPr>
        <p:txBody>
          <a:bodyPr/>
          <a:lstStyle/>
          <a:p>
            <a:pPr>
              <a:defRPr/>
            </a:pPr>
            <a:endParaRPr lang="en-US"/>
          </a:p>
        </p:txBody>
      </p:sp>
      <p:sp>
        <p:nvSpPr>
          <p:cNvPr id="109577" name="Line 9"/>
          <p:cNvSpPr>
            <a:spLocks noChangeShapeType="1"/>
          </p:cNvSpPr>
          <p:nvPr/>
        </p:nvSpPr>
        <p:spPr bwMode="auto">
          <a:xfrm flipV="1">
            <a:off x="2590800" y="3429000"/>
            <a:ext cx="381000" cy="228600"/>
          </a:xfrm>
          <a:prstGeom prst="line">
            <a:avLst/>
          </a:prstGeom>
          <a:noFill/>
          <a:ln w="38100">
            <a:solidFill>
              <a:srgbClr val="000000"/>
            </a:solidFill>
            <a:round/>
            <a:headEnd/>
            <a:tailEnd/>
          </a:ln>
          <a:effectLst/>
        </p:spPr>
        <p:txBody>
          <a:bodyPr/>
          <a:lstStyle/>
          <a:p>
            <a:pPr>
              <a:defRPr/>
            </a:pPr>
            <a:endParaRPr lang="en-US"/>
          </a:p>
        </p:txBody>
      </p:sp>
      <p:sp>
        <p:nvSpPr>
          <p:cNvPr id="109578" name="Line 10"/>
          <p:cNvSpPr>
            <a:spLocks noChangeShapeType="1"/>
          </p:cNvSpPr>
          <p:nvPr/>
        </p:nvSpPr>
        <p:spPr bwMode="auto">
          <a:xfrm>
            <a:off x="5943600" y="3505200"/>
            <a:ext cx="381000" cy="228600"/>
          </a:xfrm>
          <a:prstGeom prst="line">
            <a:avLst/>
          </a:prstGeom>
          <a:noFill/>
          <a:ln w="38100">
            <a:solidFill>
              <a:srgbClr val="000000"/>
            </a:solidFill>
            <a:round/>
            <a:headEnd/>
            <a:tailEnd/>
          </a:ln>
          <a:effectLst/>
        </p:spPr>
        <p:txBody>
          <a:bodyPr/>
          <a:lstStyle/>
          <a:p>
            <a:pPr>
              <a:defRPr/>
            </a:pPr>
            <a:endParaRPr lang="en-US"/>
          </a:p>
        </p:txBody>
      </p:sp>
      <p:sp>
        <p:nvSpPr>
          <p:cNvPr id="109579" name="Line 11"/>
          <p:cNvSpPr>
            <a:spLocks noChangeShapeType="1"/>
          </p:cNvSpPr>
          <p:nvPr/>
        </p:nvSpPr>
        <p:spPr bwMode="auto">
          <a:xfrm>
            <a:off x="2590800" y="3048000"/>
            <a:ext cx="381000" cy="228600"/>
          </a:xfrm>
          <a:prstGeom prst="line">
            <a:avLst/>
          </a:prstGeom>
          <a:noFill/>
          <a:ln w="38100">
            <a:solidFill>
              <a:srgbClr val="000000"/>
            </a:solidFill>
            <a:round/>
            <a:headEnd/>
            <a:tailEnd/>
          </a:ln>
          <a:effectLst/>
        </p:spPr>
        <p:txBody>
          <a:bodyPr/>
          <a:lstStyle/>
          <a:p>
            <a:pPr>
              <a:defRPr/>
            </a:pPr>
            <a:endParaRPr lang="en-US"/>
          </a:p>
        </p:txBody>
      </p:sp>
      <p:sp>
        <p:nvSpPr>
          <p:cNvPr id="109580" name="Text Box 12"/>
          <p:cNvSpPr txBox="1">
            <a:spLocks noChangeArrowheads="1"/>
          </p:cNvSpPr>
          <p:nvPr/>
        </p:nvSpPr>
        <p:spPr bwMode="auto">
          <a:xfrm>
            <a:off x="6290265" y="2983468"/>
            <a:ext cx="1101135" cy="369332"/>
          </a:xfrm>
          <a:prstGeom prst="rect">
            <a:avLst/>
          </a:prstGeom>
          <a:noFill/>
          <a:ln w="9525">
            <a:noFill/>
            <a:miter lim="800000"/>
            <a:headEnd/>
            <a:tailEnd/>
          </a:ln>
          <a:effectLst/>
        </p:spPr>
        <p:txBody>
          <a:bodyPr wrap="none">
            <a:spAutoFit/>
          </a:bodyPr>
          <a:lstStyle/>
          <a:p>
            <a:pPr>
              <a:defRPr/>
            </a:pPr>
            <a:r>
              <a:rPr lang="en-US" dirty="0">
                <a:solidFill>
                  <a:srgbClr val="002060"/>
                </a:solidFill>
              </a:rPr>
              <a:t>CH</a:t>
            </a:r>
            <a:r>
              <a:rPr lang="en-US" baseline="-25000" dirty="0">
                <a:solidFill>
                  <a:srgbClr val="002060"/>
                </a:solidFill>
              </a:rPr>
              <a:t>2</a:t>
            </a:r>
            <a:r>
              <a:rPr lang="en-US" dirty="0">
                <a:solidFill>
                  <a:srgbClr val="002060"/>
                </a:solidFill>
              </a:rPr>
              <a:t>COOH</a:t>
            </a:r>
          </a:p>
        </p:txBody>
      </p:sp>
      <p:sp>
        <p:nvSpPr>
          <p:cNvPr id="109582" name="Text Box 14"/>
          <p:cNvSpPr txBox="1">
            <a:spLocks noChangeArrowheads="1"/>
          </p:cNvSpPr>
          <p:nvPr/>
        </p:nvSpPr>
        <p:spPr bwMode="auto">
          <a:xfrm>
            <a:off x="1487613" y="3516868"/>
            <a:ext cx="1103187" cy="369332"/>
          </a:xfrm>
          <a:prstGeom prst="rect">
            <a:avLst/>
          </a:prstGeom>
          <a:noFill/>
          <a:ln w="9525">
            <a:noFill/>
            <a:miter lim="800000"/>
            <a:headEnd/>
            <a:tailEnd/>
          </a:ln>
          <a:effectLst/>
        </p:spPr>
        <p:txBody>
          <a:bodyPr wrap="none">
            <a:spAutoFit/>
          </a:bodyPr>
          <a:lstStyle/>
          <a:p>
            <a:pPr>
              <a:defRPr/>
            </a:pPr>
            <a:r>
              <a:rPr lang="en-US" dirty="0">
                <a:solidFill>
                  <a:srgbClr val="002060"/>
                </a:solidFill>
              </a:rPr>
              <a:t>HOOCH</a:t>
            </a:r>
            <a:r>
              <a:rPr lang="en-US" baseline="-25000" dirty="0">
                <a:solidFill>
                  <a:srgbClr val="002060"/>
                </a:solidFill>
              </a:rPr>
              <a:t>2</a:t>
            </a:r>
            <a:r>
              <a:rPr lang="en-US" dirty="0">
                <a:solidFill>
                  <a:srgbClr val="002060"/>
                </a:solidFill>
              </a:rPr>
              <a:t>C</a:t>
            </a:r>
          </a:p>
        </p:txBody>
      </p:sp>
      <p:sp>
        <p:nvSpPr>
          <p:cNvPr id="109583" name="Text Box 15"/>
          <p:cNvSpPr txBox="1">
            <a:spLocks noChangeArrowheads="1"/>
          </p:cNvSpPr>
          <p:nvPr/>
        </p:nvSpPr>
        <p:spPr bwMode="auto">
          <a:xfrm>
            <a:off x="6251049" y="3593068"/>
            <a:ext cx="1216551" cy="369332"/>
          </a:xfrm>
          <a:prstGeom prst="rect">
            <a:avLst/>
          </a:prstGeom>
          <a:noFill/>
          <a:ln w="9525">
            <a:noFill/>
            <a:miter lim="800000"/>
            <a:headEnd/>
            <a:tailEnd/>
          </a:ln>
          <a:effectLst/>
        </p:spPr>
        <p:txBody>
          <a:bodyPr wrap="none">
            <a:spAutoFit/>
          </a:bodyPr>
          <a:lstStyle/>
          <a:p>
            <a:pPr>
              <a:defRPr/>
            </a:pPr>
            <a:r>
              <a:rPr lang="en-US" dirty="0">
                <a:solidFill>
                  <a:srgbClr val="002060"/>
                </a:solidFill>
              </a:rPr>
              <a:t>CH</a:t>
            </a:r>
            <a:r>
              <a:rPr lang="en-US" baseline="-25000" dirty="0">
                <a:solidFill>
                  <a:srgbClr val="002060"/>
                </a:solidFill>
              </a:rPr>
              <a:t>2</a:t>
            </a:r>
            <a:r>
              <a:rPr lang="en-US" dirty="0">
                <a:solidFill>
                  <a:srgbClr val="002060"/>
                </a:solidFill>
              </a:rPr>
              <a:t>COONa</a:t>
            </a:r>
          </a:p>
        </p:txBody>
      </p:sp>
      <p:sp>
        <p:nvSpPr>
          <p:cNvPr id="109584" name="Text Box 16"/>
          <p:cNvSpPr txBox="1">
            <a:spLocks noChangeArrowheads="1"/>
          </p:cNvSpPr>
          <p:nvPr/>
        </p:nvSpPr>
        <p:spPr bwMode="auto">
          <a:xfrm>
            <a:off x="1371600" y="2879558"/>
            <a:ext cx="1218603" cy="369332"/>
          </a:xfrm>
          <a:prstGeom prst="rect">
            <a:avLst/>
          </a:prstGeom>
          <a:noFill/>
          <a:ln w="9525">
            <a:noFill/>
            <a:miter lim="800000"/>
            <a:headEnd/>
            <a:tailEnd/>
          </a:ln>
          <a:effectLst/>
        </p:spPr>
        <p:txBody>
          <a:bodyPr wrap="none">
            <a:spAutoFit/>
          </a:bodyPr>
          <a:lstStyle/>
          <a:p>
            <a:pPr>
              <a:defRPr/>
            </a:pPr>
            <a:r>
              <a:rPr lang="en-US" dirty="0">
                <a:solidFill>
                  <a:srgbClr val="002060"/>
                </a:solidFill>
              </a:rPr>
              <a:t>NaOOCH</a:t>
            </a:r>
            <a:r>
              <a:rPr lang="en-US" baseline="-25000" dirty="0">
                <a:solidFill>
                  <a:srgbClr val="002060"/>
                </a:solidFill>
              </a:rPr>
              <a:t>2</a:t>
            </a:r>
            <a:r>
              <a:rPr lang="en-US" dirty="0">
                <a:solidFill>
                  <a:srgbClr val="002060"/>
                </a:solidFill>
              </a:rPr>
              <a:t>C</a:t>
            </a:r>
          </a:p>
        </p:txBody>
      </p:sp>
      <p:sp>
        <p:nvSpPr>
          <p:cNvPr id="73744" name="Text Box 17"/>
          <p:cNvSpPr txBox="1">
            <a:spLocks noChangeArrowheads="1"/>
          </p:cNvSpPr>
          <p:nvPr/>
        </p:nvSpPr>
        <p:spPr bwMode="auto">
          <a:xfrm>
            <a:off x="3890963" y="5334000"/>
            <a:ext cx="9096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itchFamily="34" charset="0"/>
              </a:defRPr>
            </a:lvl1pPr>
            <a:lvl2pPr marL="742950" indent="-285750">
              <a:defRPr sz="1600">
                <a:solidFill>
                  <a:schemeClr val="tx1"/>
                </a:solidFill>
                <a:latin typeface="Verdana" pitchFamily="34" charset="0"/>
              </a:defRPr>
            </a:lvl2pPr>
            <a:lvl3pPr marL="1143000" indent="-228600">
              <a:defRPr sz="1600">
                <a:solidFill>
                  <a:schemeClr val="tx1"/>
                </a:solidFill>
                <a:latin typeface="Verdana" pitchFamily="34" charset="0"/>
              </a:defRPr>
            </a:lvl3pPr>
            <a:lvl4pPr marL="1600200" indent="-228600">
              <a:defRPr sz="1600">
                <a:solidFill>
                  <a:schemeClr val="tx1"/>
                </a:solidFill>
                <a:latin typeface="Verdana" pitchFamily="34" charset="0"/>
              </a:defRPr>
            </a:lvl4pPr>
            <a:lvl5pPr marL="2057400" indent="-22860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r>
              <a:rPr lang="en-US" sz="1400" dirty="0">
                <a:solidFill>
                  <a:srgbClr val="002060"/>
                </a:solidFill>
                <a:effectLst/>
              </a:rPr>
              <a:t>pH 9-10</a:t>
            </a:r>
          </a:p>
        </p:txBody>
      </p:sp>
      <p:cxnSp>
        <p:nvCxnSpPr>
          <p:cNvPr id="3" name="Straight Connector 2"/>
          <p:cNvCxnSpPr/>
          <p:nvPr/>
        </p:nvCxnSpPr>
        <p:spPr>
          <a:xfrm flipH="1">
            <a:off x="3290455" y="3429000"/>
            <a:ext cx="3314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343400" y="3429000"/>
            <a:ext cx="3314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307375" y="3429000"/>
            <a:ext cx="3314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84600" y="5666510"/>
            <a:ext cx="1092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933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 </a:t>
            </a:r>
            <a:r>
              <a:rPr lang="en-IN" b="1" dirty="0" smtClean="0"/>
              <a:t>Estimation Water Hardness</a:t>
            </a:r>
            <a:endParaRPr lang="en-IN" b="1" dirty="0"/>
          </a:p>
        </p:txBody>
      </p:sp>
      <p:sp>
        <p:nvSpPr>
          <p:cNvPr id="3" name="Content Placeholder 2"/>
          <p:cNvSpPr>
            <a:spLocks noGrp="1"/>
          </p:cNvSpPr>
          <p:nvPr>
            <p:ph idx="1"/>
          </p:nvPr>
        </p:nvSpPr>
        <p:spPr>
          <a:xfrm>
            <a:off x="457200" y="914400"/>
            <a:ext cx="8229600" cy="5211763"/>
          </a:xfrm>
        </p:spPr>
        <p:txBody>
          <a:bodyPr>
            <a:noAutofit/>
          </a:bodyPr>
          <a:lstStyle/>
          <a:p>
            <a:pPr marL="0" indent="0" algn="just">
              <a:buNone/>
            </a:pPr>
            <a:r>
              <a:rPr lang="en-IN" sz="2800" dirty="0" smtClean="0">
                <a:solidFill>
                  <a:srgbClr val="002060"/>
                </a:solidFill>
              </a:rPr>
              <a:t>On addition of EDTA, EBT gets replaced by EDTA since EDTA forms a stronger complex with the metal ions.</a:t>
            </a:r>
          </a:p>
          <a:p>
            <a:pPr marL="0" indent="0" algn="just">
              <a:buNone/>
            </a:pPr>
            <a:endParaRPr lang="en-IN" sz="2800" dirty="0" smtClean="0"/>
          </a:p>
          <a:p>
            <a:pPr marL="0" indent="0" algn="just">
              <a:buNone/>
            </a:pPr>
            <a:r>
              <a:rPr lang="en-IN" sz="2800" dirty="0" smtClean="0">
                <a:solidFill>
                  <a:srgbClr val="002060"/>
                </a:solidFill>
              </a:rPr>
              <a:t>This is indicated by the formation of a </a:t>
            </a:r>
            <a:r>
              <a:rPr lang="en-IN" sz="2800" b="1" i="1" dirty="0" smtClean="0">
                <a:solidFill>
                  <a:srgbClr val="00B0F0"/>
                </a:solidFill>
              </a:rPr>
              <a:t>steel blue</a:t>
            </a:r>
            <a:r>
              <a:rPr lang="en-IN" sz="2800" dirty="0" smtClean="0">
                <a:solidFill>
                  <a:srgbClr val="00B0F0"/>
                </a:solidFill>
              </a:rPr>
              <a:t> </a:t>
            </a:r>
            <a:r>
              <a:rPr lang="en-IN" sz="2800" dirty="0" smtClean="0">
                <a:solidFill>
                  <a:srgbClr val="002060"/>
                </a:solidFill>
              </a:rPr>
              <a:t>coloured complex.</a:t>
            </a:r>
          </a:p>
          <a:p>
            <a:pPr marL="0" indent="0" algn="just">
              <a:buNone/>
            </a:pPr>
            <a:endParaRPr lang="en-IN" sz="2800" dirty="0" smtClean="0"/>
          </a:p>
          <a:p>
            <a:pPr marL="0" indent="0" algn="just">
              <a:buNone/>
            </a:pPr>
            <a:r>
              <a:rPr lang="en-IN" sz="2800" dirty="0" smtClean="0">
                <a:solidFill>
                  <a:srgbClr val="002060"/>
                </a:solidFill>
              </a:rPr>
              <a:t> </a:t>
            </a:r>
            <a:r>
              <a:rPr lang="en-IN" sz="2400" dirty="0" smtClean="0">
                <a:solidFill>
                  <a:srgbClr val="002060"/>
                </a:solidFill>
              </a:rPr>
              <a:t>Ca</a:t>
            </a:r>
            <a:r>
              <a:rPr lang="en-IN" sz="2400" baseline="30000" dirty="0" smtClean="0">
                <a:solidFill>
                  <a:srgbClr val="002060"/>
                </a:solidFill>
              </a:rPr>
              <a:t>2+</a:t>
            </a:r>
            <a:r>
              <a:rPr lang="en-IN" sz="2400" dirty="0" smtClean="0">
                <a:solidFill>
                  <a:srgbClr val="002060"/>
                </a:solidFill>
              </a:rPr>
              <a:t>/Mg</a:t>
            </a:r>
            <a:r>
              <a:rPr lang="en-IN" sz="2400" baseline="30000" dirty="0" smtClean="0">
                <a:solidFill>
                  <a:srgbClr val="002060"/>
                </a:solidFill>
              </a:rPr>
              <a:t>2+</a:t>
            </a:r>
            <a:r>
              <a:rPr lang="en-IN" sz="2400" dirty="0" smtClean="0">
                <a:solidFill>
                  <a:srgbClr val="002060"/>
                </a:solidFill>
              </a:rPr>
              <a:t>     EBT   + EDTA               Ca</a:t>
            </a:r>
            <a:r>
              <a:rPr lang="en-IN" sz="2400" baseline="30000" dirty="0" smtClean="0">
                <a:solidFill>
                  <a:srgbClr val="002060"/>
                </a:solidFill>
              </a:rPr>
              <a:t>2+</a:t>
            </a:r>
            <a:r>
              <a:rPr lang="en-IN" sz="2400" dirty="0" smtClean="0">
                <a:solidFill>
                  <a:srgbClr val="002060"/>
                </a:solidFill>
              </a:rPr>
              <a:t>/Mg</a:t>
            </a:r>
            <a:r>
              <a:rPr lang="en-IN" sz="2400" baseline="30000" dirty="0" smtClean="0">
                <a:solidFill>
                  <a:srgbClr val="002060"/>
                </a:solidFill>
              </a:rPr>
              <a:t>2+</a:t>
            </a:r>
            <a:r>
              <a:rPr lang="en-IN" sz="2400" dirty="0" smtClean="0">
                <a:solidFill>
                  <a:srgbClr val="002060"/>
                </a:solidFill>
              </a:rPr>
              <a:t>      EDTA   + EBT</a:t>
            </a:r>
          </a:p>
          <a:p>
            <a:pPr marL="0" indent="0" algn="just">
              <a:buNone/>
            </a:pPr>
            <a:r>
              <a:rPr lang="en-IN" sz="2400" dirty="0"/>
              <a:t>	</a:t>
            </a:r>
            <a:r>
              <a:rPr lang="en-IN" sz="2400" dirty="0" smtClean="0"/>
              <a:t>			</a:t>
            </a:r>
            <a:r>
              <a:rPr lang="en-IN" sz="2400" dirty="0" smtClean="0">
                <a:solidFill>
                  <a:srgbClr val="002060"/>
                </a:solidFill>
              </a:rPr>
              <a:t>(Stable complex - Steel blue) </a:t>
            </a:r>
          </a:p>
          <a:p>
            <a:pPr marL="0" indent="0">
              <a:buNone/>
            </a:pPr>
            <a:endParaRPr lang="en-IN" sz="2400" dirty="0"/>
          </a:p>
        </p:txBody>
      </p:sp>
      <p:cxnSp>
        <p:nvCxnSpPr>
          <p:cNvPr id="5" name="Straight Arrow Connector 4"/>
          <p:cNvCxnSpPr/>
          <p:nvPr/>
        </p:nvCxnSpPr>
        <p:spPr>
          <a:xfrm>
            <a:off x="3893115" y="4066310"/>
            <a:ext cx="685800" cy="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05000" y="4114800"/>
            <a:ext cx="2286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82145" y="4100945"/>
            <a:ext cx="2286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668000" y="6172200"/>
            <a:ext cx="184731" cy="369332"/>
          </a:xfrm>
          <a:prstGeom prst="rect">
            <a:avLst/>
          </a:prstGeom>
          <a:noFill/>
        </p:spPr>
        <p:txBody>
          <a:bodyPr wrap="none" rtlCol="0">
            <a:spAutoFit/>
          </a:bodyPr>
          <a:lstStyle/>
          <a:p>
            <a:endParaRPr lang="en-IN" dirty="0"/>
          </a:p>
        </p:txBody>
      </p:sp>
      <p:sp>
        <p:nvSpPr>
          <p:cNvPr id="10" name="TextBox 9"/>
          <p:cNvSpPr txBox="1"/>
          <p:nvPr/>
        </p:nvSpPr>
        <p:spPr>
          <a:xfrm>
            <a:off x="8915400" y="6705600"/>
            <a:ext cx="184731" cy="369332"/>
          </a:xfrm>
          <a:prstGeom prst="rect">
            <a:avLst/>
          </a:prstGeom>
          <a:noFill/>
        </p:spPr>
        <p:txBody>
          <a:bodyPr wrap="none" rtlCol="0">
            <a:spAutoFit/>
          </a:bodyPr>
          <a:lstStyle/>
          <a:p>
            <a:endParaRPr lang="en-IN" dirty="0"/>
          </a:p>
        </p:txBody>
      </p:sp>
      <p:sp>
        <p:nvSpPr>
          <p:cNvPr id="11" name="Text Box 7"/>
          <p:cNvSpPr txBox="1">
            <a:spLocks noChangeArrowheads="1"/>
          </p:cNvSpPr>
          <p:nvPr/>
        </p:nvSpPr>
        <p:spPr bwMode="auto">
          <a:xfrm>
            <a:off x="3733800" y="3733800"/>
            <a:ext cx="9096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itchFamily="34" charset="0"/>
              </a:defRPr>
            </a:lvl1pPr>
            <a:lvl2pPr marL="742950" indent="-285750">
              <a:defRPr sz="1600">
                <a:solidFill>
                  <a:schemeClr val="tx1"/>
                </a:solidFill>
                <a:latin typeface="Verdana" pitchFamily="34" charset="0"/>
              </a:defRPr>
            </a:lvl2pPr>
            <a:lvl3pPr marL="1143000" indent="-228600">
              <a:defRPr sz="1600">
                <a:solidFill>
                  <a:schemeClr val="tx1"/>
                </a:solidFill>
                <a:latin typeface="Verdana" pitchFamily="34" charset="0"/>
              </a:defRPr>
            </a:lvl3pPr>
            <a:lvl4pPr marL="1600200" indent="-228600">
              <a:defRPr sz="1600">
                <a:solidFill>
                  <a:schemeClr val="tx1"/>
                </a:solidFill>
                <a:latin typeface="Verdana" pitchFamily="34" charset="0"/>
              </a:defRPr>
            </a:lvl4pPr>
            <a:lvl5pPr marL="2057400" indent="-228600">
              <a:defRPr sz="1600">
                <a:solidFill>
                  <a:schemeClr val="tx1"/>
                </a:solidFill>
                <a:latin typeface="Verdana" pitchFamily="34" charset="0"/>
              </a:defRPr>
            </a:lvl5pPr>
            <a:lvl6pPr marL="2514600" indent="-228600" eaLnBrk="0" fontAlgn="base" hangingPunct="0">
              <a:spcBef>
                <a:spcPct val="0"/>
              </a:spcBef>
              <a:spcAft>
                <a:spcPct val="0"/>
              </a:spcAft>
              <a:defRPr sz="1600">
                <a:solidFill>
                  <a:schemeClr val="tx1"/>
                </a:solidFill>
                <a:latin typeface="Verdana" pitchFamily="34" charset="0"/>
              </a:defRPr>
            </a:lvl6pPr>
            <a:lvl7pPr marL="2971800" indent="-228600" eaLnBrk="0" fontAlgn="base" hangingPunct="0">
              <a:spcBef>
                <a:spcPct val="0"/>
              </a:spcBef>
              <a:spcAft>
                <a:spcPct val="0"/>
              </a:spcAft>
              <a:defRPr sz="1600">
                <a:solidFill>
                  <a:schemeClr val="tx1"/>
                </a:solidFill>
                <a:latin typeface="Verdana" pitchFamily="34" charset="0"/>
              </a:defRPr>
            </a:lvl7pPr>
            <a:lvl8pPr marL="3429000" indent="-228600" eaLnBrk="0" fontAlgn="base" hangingPunct="0">
              <a:spcBef>
                <a:spcPct val="0"/>
              </a:spcBef>
              <a:spcAft>
                <a:spcPct val="0"/>
              </a:spcAft>
              <a:defRPr sz="1600">
                <a:solidFill>
                  <a:schemeClr val="tx1"/>
                </a:solidFill>
                <a:latin typeface="Verdana" pitchFamily="34" charset="0"/>
              </a:defRPr>
            </a:lvl8pPr>
            <a:lvl9pPr marL="3886200" indent="-228600" eaLnBrk="0" fontAlgn="base" hangingPunct="0">
              <a:spcBef>
                <a:spcPct val="0"/>
              </a:spcBef>
              <a:spcAft>
                <a:spcPct val="0"/>
              </a:spcAft>
              <a:defRPr sz="1600">
                <a:solidFill>
                  <a:schemeClr val="tx1"/>
                </a:solidFill>
                <a:latin typeface="Verdana" pitchFamily="34" charset="0"/>
              </a:defRPr>
            </a:lvl9pPr>
          </a:lstStyle>
          <a:p>
            <a:r>
              <a:rPr lang="en-US" sz="1400" dirty="0">
                <a:solidFill>
                  <a:srgbClr val="002060"/>
                </a:solidFill>
                <a:effectLst/>
              </a:rPr>
              <a:t>pH 9-10</a:t>
            </a:r>
          </a:p>
        </p:txBody>
      </p:sp>
    </p:spTree>
    <p:extLst>
      <p:ext uri="{BB962C8B-B14F-4D97-AF65-F5344CB8AC3E}">
        <p14:creationId xmlns:p14="http://schemas.microsoft.com/office/powerpoint/2010/main" val="943595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sz="3200" b="1" dirty="0" smtClean="0">
                <a:latin typeface="+mn-lt"/>
              </a:rPr>
              <a:t>Procedure</a:t>
            </a:r>
            <a:endParaRPr lang="en-IN" sz="3200" dirty="0">
              <a:latin typeface="+mn-lt"/>
            </a:endParaRPr>
          </a:p>
        </p:txBody>
      </p:sp>
      <p:sp>
        <p:nvSpPr>
          <p:cNvPr id="3" name="Content Placeholder 2"/>
          <p:cNvSpPr>
            <a:spLocks noGrp="1"/>
          </p:cNvSpPr>
          <p:nvPr>
            <p:ph idx="1"/>
          </p:nvPr>
        </p:nvSpPr>
        <p:spPr>
          <a:xfrm>
            <a:off x="228600" y="533400"/>
            <a:ext cx="8686800" cy="6172200"/>
          </a:xfrm>
        </p:spPr>
        <p:txBody>
          <a:bodyPr>
            <a:noAutofit/>
          </a:bodyPr>
          <a:lstStyle/>
          <a:p>
            <a:pPr algn="just">
              <a:lnSpc>
                <a:spcPct val="120000"/>
              </a:lnSpc>
              <a:buClr>
                <a:srgbClr val="CC3300"/>
              </a:buClr>
              <a:buFontTx/>
              <a:buChar char="o"/>
              <a:defRPr/>
            </a:pPr>
            <a:r>
              <a:rPr lang="en-US" sz="1800" dirty="0" smtClean="0">
                <a:solidFill>
                  <a:srgbClr val="002060"/>
                </a:solidFill>
              </a:rPr>
              <a:t>First </a:t>
            </a:r>
            <a:r>
              <a:rPr lang="en-US" sz="1800" dirty="0">
                <a:solidFill>
                  <a:srgbClr val="002060"/>
                </a:solidFill>
              </a:rPr>
              <a:t>EDTA Solution is standardized using standard hard water (1 mg/mL of CaCO</a:t>
            </a:r>
            <a:r>
              <a:rPr lang="en-US" sz="1800" baseline="-25000" dirty="0">
                <a:solidFill>
                  <a:srgbClr val="002060"/>
                </a:solidFill>
              </a:rPr>
              <a:t>3</a:t>
            </a:r>
            <a:r>
              <a:rPr lang="en-US" sz="1800" dirty="0">
                <a:solidFill>
                  <a:srgbClr val="002060"/>
                </a:solidFill>
              </a:rPr>
              <a:t> equivalents is prepared as standard hard water).</a:t>
            </a:r>
          </a:p>
          <a:p>
            <a:pPr algn="just">
              <a:lnSpc>
                <a:spcPct val="120000"/>
              </a:lnSpc>
              <a:buClr>
                <a:srgbClr val="CC3300"/>
              </a:buClr>
              <a:buFontTx/>
              <a:buChar char="o"/>
              <a:defRPr/>
            </a:pPr>
            <a:r>
              <a:rPr lang="en-US" sz="1800" dirty="0">
                <a:solidFill>
                  <a:srgbClr val="002060"/>
                </a:solidFill>
              </a:rPr>
              <a:t>For this, first known aliquot of Standard hard water is taken and 10-15 mL of ammonia buffer is added to bring the pH between 9-10.</a:t>
            </a:r>
          </a:p>
          <a:p>
            <a:pPr algn="just">
              <a:lnSpc>
                <a:spcPct val="120000"/>
              </a:lnSpc>
              <a:buClr>
                <a:srgbClr val="CC3300"/>
              </a:buClr>
              <a:buFontTx/>
              <a:buChar char="o"/>
              <a:defRPr/>
            </a:pPr>
            <a:r>
              <a:rPr lang="en-US" sz="1800" dirty="0">
                <a:solidFill>
                  <a:srgbClr val="002060"/>
                </a:solidFill>
              </a:rPr>
              <a:t>Then a few drops of EBT solution is added to form the unstable complex giving wine red </a:t>
            </a:r>
            <a:r>
              <a:rPr lang="en-US" sz="1800" dirty="0" err="1">
                <a:solidFill>
                  <a:srgbClr val="002060"/>
                </a:solidFill>
              </a:rPr>
              <a:t>colour</a:t>
            </a:r>
            <a:r>
              <a:rPr lang="en-US" sz="1800" dirty="0">
                <a:solidFill>
                  <a:srgbClr val="002060"/>
                </a:solidFill>
              </a:rPr>
              <a:t>.</a:t>
            </a:r>
          </a:p>
          <a:p>
            <a:pPr algn="just">
              <a:lnSpc>
                <a:spcPct val="120000"/>
              </a:lnSpc>
              <a:buClr>
                <a:srgbClr val="CC3300"/>
              </a:buClr>
              <a:buFontTx/>
              <a:buChar char="o"/>
              <a:defRPr/>
            </a:pPr>
            <a:r>
              <a:rPr lang="en-US" sz="1800" dirty="0">
                <a:solidFill>
                  <a:srgbClr val="002060"/>
                </a:solidFill>
              </a:rPr>
              <a:t>This solution is titrated with the EDTA solution till the solution turns to steel blue indicating the formation of stable EDTA-Metal ion complex.</a:t>
            </a:r>
          </a:p>
          <a:p>
            <a:pPr algn="just">
              <a:lnSpc>
                <a:spcPct val="120000"/>
              </a:lnSpc>
              <a:buClr>
                <a:srgbClr val="CC3300"/>
              </a:buClr>
              <a:buFontTx/>
              <a:buChar char="o"/>
              <a:defRPr/>
            </a:pPr>
            <a:r>
              <a:rPr lang="en-US" sz="1800" dirty="0">
                <a:solidFill>
                  <a:srgbClr val="002060"/>
                </a:solidFill>
              </a:rPr>
              <a:t>This volume of EDTA is noted as V</a:t>
            </a:r>
            <a:r>
              <a:rPr lang="en-US" sz="1800" baseline="-25000" dirty="0">
                <a:solidFill>
                  <a:srgbClr val="002060"/>
                </a:solidFill>
              </a:rPr>
              <a:t>1</a:t>
            </a:r>
            <a:r>
              <a:rPr lang="en-US" sz="1800" dirty="0">
                <a:solidFill>
                  <a:srgbClr val="002060"/>
                </a:solidFill>
              </a:rPr>
              <a:t>.</a:t>
            </a:r>
          </a:p>
          <a:p>
            <a:pPr algn="just">
              <a:lnSpc>
                <a:spcPct val="120000"/>
              </a:lnSpc>
              <a:buClr>
                <a:srgbClr val="CC3300"/>
              </a:buClr>
              <a:buFontTx/>
              <a:buChar char="o"/>
              <a:defRPr/>
            </a:pPr>
            <a:r>
              <a:rPr lang="en-US" sz="1800" dirty="0">
                <a:solidFill>
                  <a:srgbClr val="002060"/>
                </a:solidFill>
              </a:rPr>
              <a:t>The above procedure is repeated with sample hard water of unknown hardness.</a:t>
            </a:r>
          </a:p>
          <a:p>
            <a:pPr algn="just">
              <a:lnSpc>
                <a:spcPct val="120000"/>
              </a:lnSpc>
              <a:buClr>
                <a:srgbClr val="CC3300"/>
              </a:buClr>
              <a:buFontTx/>
              <a:buChar char="o"/>
              <a:defRPr/>
            </a:pPr>
            <a:r>
              <a:rPr lang="en-US" sz="1800" dirty="0">
                <a:solidFill>
                  <a:srgbClr val="002060"/>
                </a:solidFill>
              </a:rPr>
              <a:t>Volume of EDTA is noted as V</a:t>
            </a:r>
            <a:r>
              <a:rPr lang="en-US" sz="1800" baseline="-25000" dirty="0">
                <a:solidFill>
                  <a:srgbClr val="002060"/>
                </a:solidFill>
              </a:rPr>
              <a:t>2</a:t>
            </a:r>
            <a:r>
              <a:rPr lang="en-US" sz="1800" dirty="0" smtClean="0">
                <a:solidFill>
                  <a:srgbClr val="002060"/>
                </a:solidFill>
              </a:rPr>
              <a:t>.</a:t>
            </a:r>
          </a:p>
          <a:p>
            <a:pPr algn="just">
              <a:lnSpc>
                <a:spcPct val="120000"/>
              </a:lnSpc>
              <a:buClr>
                <a:srgbClr val="CC3300"/>
              </a:buClr>
              <a:buFontTx/>
              <a:buChar char="o"/>
              <a:defRPr/>
            </a:pPr>
            <a:r>
              <a:rPr lang="en-US" sz="1800" dirty="0">
                <a:solidFill>
                  <a:srgbClr val="002060"/>
                </a:solidFill>
              </a:rPr>
              <a:t>Then sample hard water of 250 mL is taken and evaporated to a volume of 50mL when the temporary hard salts settle down.</a:t>
            </a:r>
          </a:p>
          <a:p>
            <a:pPr algn="just">
              <a:lnSpc>
                <a:spcPct val="120000"/>
              </a:lnSpc>
              <a:buClr>
                <a:srgbClr val="CC3300"/>
              </a:buClr>
              <a:buFontTx/>
              <a:buChar char="o"/>
              <a:defRPr/>
            </a:pPr>
            <a:r>
              <a:rPr lang="en-US" sz="1800" dirty="0">
                <a:solidFill>
                  <a:srgbClr val="002060"/>
                </a:solidFill>
              </a:rPr>
              <a:t>The solution is filtered and washed thoroughly and made up again to 250mL.</a:t>
            </a:r>
          </a:p>
          <a:p>
            <a:pPr algn="just">
              <a:lnSpc>
                <a:spcPct val="120000"/>
              </a:lnSpc>
              <a:buClr>
                <a:srgbClr val="CC3300"/>
              </a:buClr>
              <a:buFontTx/>
              <a:buChar char="o"/>
              <a:defRPr/>
            </a:pPr>
            <a:r>
              <a:rPr lang="en-US" sz="1800" dirty="0">
                <a:solidFill>
                  <a:srgbClr val="002060"/>
                </a:solidFill>
              </a:rPr>
              <a:t>From this solution, 50 mL is pipetted out and titrated in similar manner as done with standard hard water.</a:t>
            </a:r>
          </a:p>
          <a:p>
            <a:pPr algn="just">
              <a:lnSpc>
                <a:spcPct val="120000"/>
              </a:lnSpc>
              <a:buClr>
                <a:srgbClr val="CC3300"/>
              </a:buClr>
              <a:buFontTx/>
              <a:buChar char="o"/>
              <a:defRPr/>
            </a:pPr>
            <a:r>
              <a:rPr lang="en-US" sz="1800" dirty="0">
                <a:solidFill>
                  <a:srgbClr val="002060"/>
                </a:solidFill>
              </a:rPr>
              <a:t>Volume of EDTA is noted as V</a:t>
            </a:r>
            <a:r>
              <a:rPr lang="en-US" sz="1800" baseline="-25000" dirty="0">
                <a:solidFill>
                  <a:srgbClr val="002060"/>
                </a:solidFill>
              </a:rPr>
              <a:t>3</a:t>
            </a:r>
            <a:r>
              <a:rPr lang="en-US" sz="1800" dirty="0">
                <a:solidFill>
                  <a:srgbClr val="002060"/>
                </a:solidFill>
              </a:rPr>
              <a:t>.</a:t>
            </a:r>
          </a:p>
          <a:p>
            <a:pPr algn="just">
              <a:lnSpc>
                <a:spcPct val="120000"/>
              </a:lnSpc>
              <a:buClr>
                <a:srgbClr val="CC3300"/>
              </a:buClr>
              <a:buFontTx/>
              <a:buChar char="o"/>
              <a:defRPr/>
            </a:pPr>
            <a:endParaRPr lang="en-US" sz="1800" baseline="-25000" dirty="0" smtClean="0">
              <a:solidFill>
                <a:srgbClr val="002060"/>
              </a:solidFill>
            </a:endParaRPr>
          </a:p>
          <a:p>
            <a:pPr marL="0" indent="0">
              <a:buNone/>
            </a:pPr>
            <a:endParaRPr lang="en-IN" sz="2000" dirty="0">
              <a:solidFill>
                <a:srgbClr val="002060"/>
              </a:solidFill>
            </a:endParaRPr>
          </a:p>
        </p:txBody>
      </p:sp>
    </p:spTree>
    <p:extLst>
      <p:ext uri="{BB962C8B-B14F-4D97-AF65-F5344CB8AC3E}">
        <p14:creationId xmlns:p14="http://schemas.microsoft.com/office/powerpoint/2010/main" val="1755844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smtClean="0">
                <a:latin typeface="+mn-lt"/>
              </a:rPr>
              <a:t/>
            </a:r>
            <a:br>
              <a:rPr lang="en-US" sz="2800" b="1" dirty="0" smtClean="0">
                <a:latin typeface="+mn-lt"/>
              </a:rPr>
            </a:br>
            <a:r>
              <a:rPr lang="en-US" sz="2800" b="1" dirty="0" smtClean="0">
                <a:latin typeface="+mn-lt"/>
              </a:rPr>
              <a:t>Calculations </a:t>
            </a:r>
            <a:br>
              <a:rPr lang="en-US" sz="2800" b="1" dirty="0" smtClean="0">
                <a:latin typeface="+mn-lt"/>
              </a:rPr>
            </a:br>
            <a:endParaRPr lang="en-IN" sz="2800" dirty="0">
              <a:latin typeface="+mn-lt"/>
            </a:endParaRPr>
          </a:p>
        </p:txBody>
      </p:sp>
      <p:sp>
        <p:nvSpPr>
          <p:cNvPr id="3" name="Content Placeholder 2"/>
          <p:cNvSpPr>
            <a:spLocks noGrp="1"/>
          </p:cNvSpPr>
          <p:nvPr>
            <p:ph idx="1"/>
          </p:nvPr>
        </p:nvSpPr>
        <p:spPr>
          <a:xfrm>
            <a:off x="381000" y="838200"/>
            <a:ext cx="8534400" cy="5943600"/>
          </a:xfrm>
        </p:spPr>
        <p:txBody>
          <a:bodyPr>
            <a:normAutofit/>
          </a:bodyPr>
          <a:lstStyle/>
          <a:p>
            <a:pPr algn="just">
              <a:lnSpc>
                <a:spcPct val="120000"/>
              </a:lnSpc>
              <a:buClr>
                <a:srgbClr val="CC3300"/>
              </a:buClr>
              <a:buNone/>
              <a:defRPr/>
            </a:pPr>
            <a:r>
              <a:rPr lang="en-US" sz="2000" b="1" dirty="0" smtClean="0">
                <a:solidFill>
                  <a:srgbClr val="C00000"/>
                </a:solidFill>
              </a:rPr>
              <a:t>a</a:t>
            </a:r>
            <a:r>
              <a:rPr lang="en-US" sz="2200" b="1" dirty="0">
                <a:solidFill>
                  <a:srgbClr val="C00000"/>
                </a:solidFill>
              </a:rPr>
              <a:t>) Total hardness:</a:t>
            </a:r>
          </a:p>
          <a:p>
            <a:pPr algn="just">
              <a:lnSpc>
                <a:spcPct val="120000"/>
              </a:lnSpc>
              <a:buClr>
                <a:srgbClr val="CC3300"/>
              </a:buClr>
              <a:buNone/>
              <a:defRPr/>
            </a:pPr>
            <a:r>
              <a:rPr lang="en-US" sz="2200" b="1" dirty="0">
                <a:solidFill>
                  <a:srgbClr val="FFFF00"/>
                </a:solidFill>
                <a:latin typeface="Verdana" pitchFamily="34" charset="0"/>
              </a:rPr>
              <a:t>    	</a:t>
            </a:r>
            <a:r>
              <a:rPr lang="en-US" sz="2200" dirty="0">
                <a:solidFill>
                  <a:srgbClr val="002060"/>
                </a:solidFill>
              </a:rPr>
              <a:t>V</a:t>
            </a:r>
            <a:r>
              <a:rPr lang="en-US" sz="2200" baseline="-25000" dirty="0">
                <a:solidFill>
                  <a:srgbClr val="002060"/>
                </a:solidFill>
              </a:rPr>
              <a:t>1</a:t>
            </a:r>
            <a:r>
              <a:rPr lang="en-US" sz="2200" dirty="0">
                <a:solidFill>
                  <a:srgbClr val="002060"/>
                </a:solidFill>
              </a:rPr>
              <a:t>mL of EDTA is consumed by 50 mL of std. hard water</a:t>
            </a:r>
          </a:p>
          <a:p>
            <a:pPr algn="just">
              <a:lnSpc>
                <a:spcPct val="120000"/>
              </a:lnSpc>
              <a:buClr>
                <a:srgbClr val="CC3300"/>
              </a:buClr>
              <a:buNone/>
              <a:defRPr/>
            </a:pPr>
            <a:r>
              <a:rPr lang="en-US" sz="2200" dirty="0">
                <a:solidFill>
                  <a:srgbClr val="002060"/>
                </a:solidFill>
              </a:rPr>
              <a:t>                     	 V</a:t>
            </a:r>
            <a:r>
              <a:rPr lang="en-US" sz="2200" baseline="-25000" dirty="0">
                <a:solidFill>
                  <a:srgbClr val="002060"/>
                </a:solidFill>
              </a:rPr>
              <a:t>1</a:t>
            </a:r>
            <a:r>
              <a:rPr lang="en-US" sz="2200" dirty="0">
                <a:solidFill>
                  <a:srgbClr val="002060"/>
                </a:solidFill>
              </a:rPr>
              <a:t>mL of EDTA   =   50 mg of CaCO</a:t>
            </a:r>
            <a:r>
              <a:rPr lang="en-US" sz="2200" baseline="-25000" dirty="0">
                <a:solidFill>
                  <a:srgbClr val="002060"/>
                </a:solidFill>
              </a:rPr>
              <a:t>3</a:t>
            </a:r>
          </a:p>
          <a:p>
            <a:pPr algn="just">
              <a:lnSpc>
                <a:spcPct val="120000"/>
              </a:lnSpc>
              <a:buClr>
                <a:srgbClr val="CC3300"/>
              </a:buClr>
              <a:buNone/>
              <a:defRPr/>
            </a:pPr>
            <a:r>
              <a:rPr lang="en-US" sz="2200" dirty="0">
                <a:solidFill>
                  <a:srgbClr val="002060"/>
                </a:solidFill>
              </a:rPr>
              <a:t>                       </a:t>
            </a:r>
            <a:r>
              <a:rPr lang="en-US" sz="2200" dirty="0" smtClean="0">
                <a:solidFill>
                  <a:srgbClr val="002060"/>
                </a:solidFill>
              </a:rPr>
              <a:t>        </a:t>
            </a:r>
            <a:r>
              <a:rPr lang="en-US" sz="2200" dirty="0">
                <a:solidFill>
                  <a:srgbClr val="002060"/>
                </a:solidFill>
              </a:rPr>
              <a:t>1 mL of EDTA   =   50/V</a:t>
            </a:r>
            <a:r>
              <a:rPr lang="en-US" sz="2200" baseline="-25000" dirty="0">
                <a:solidFill>
                  <a:srgbClr val="002060"/>
                </a:solidFill>
              </a:rPr>
              <a:t>1</a:t>
            </a:r>
            <a:r>
              <a:rPr lang="en-US" sz="2200" dirty="0">
                <a:solidFill>
                  <a:srgbClr val="002060"/>
                </a:solidFill>
              </a:rPr>
              <a:t> mg of CaCO</a:t>
            </a:r>
            <a:r>
              <a:rPr lang="en-US" sz="2200" baseline="-25000" dirty="0">
                <a:solidFill>
                  <a:srgbClr val="002060"/>
                </a:solidFill>
              </a:rPr>
              <a:t>3</a:t>
            </a:r>
          </a:p>
          <a:p>
            <a:pPr algn="just">
              <a:lnSpc>
                <a:spcPct val="120000"/>
              </a:lnSpc>
              <a:buClr>
                <a:srgbClr val="CC3300"/>
              </a:buClr>
              <a:buNone/>
              <a:defRPr/>
            </a:pPr>
            <a:endParaRPr lang="en-US" sz="2200" baseline="-25000" dirty="0">
              <a:solidFill>
                <a:srgbClr val="002060"/>
              </a:solidFill>
            </a:endParaRPr>
          </a:p>
          <a:p>
            <a:pPr algn="just">
              <a:lnSpc>
                <a:spcPct val="120000"/>
              </a:lnSpc>
              <a:buClr>
                <a:srgbClr val="CC3300"/>
              </a:buClr>
              <a:buNone/>
              <a:defRPr/>
            </a:pPr>
            <a:r>
              <a:rPr lang="en-US" sz="2200" dirty="0">
                <a:solidFill>
                  <a:srgbClr val="002060"/>
                </a:solidFill>
              </a:rPr>
              <a:t>                EDTA consumed by sample hard water = V</a:t>
            </a:r>
            <a:r>
              <a:rPr lang="en-US" sz="2200" baseline="-25000" dirty="0">
                <a:solidFill>
                  <a:srgbClr val="002060"/>
                </a:solidFill>
              </a:rPr>
              <a:t>2</a:t>
            </a:r>
            <a:r>
              <a:rPr lang="en-US" sz="2200" dirty="0">
                <a:solidFill>
                  <a:srgbClr val="002060"/>
                </a:solidFill>
              </a:rPr>
              <a:t> mL</a:t>
            </a:r>
          </a:p>
          <a:p>
            <a:pPr algn="just">
              <a:lnSpc>
                <a:spcPct val="120000"/>
              </a:lnSpc>
              <a:buClr>
                <a:srgbClr val="CC3300"/>
              </a:buClr>
              <a:buNone/>
              <a:defRPr/>
            </a:pPr>
            <a:r>
              <a:rPr lang="en-US" sz="2200" dirty="0">
                <a:solidFill>
                  <a:srgbClr val="002060"/>
                </a:solidFill>
              </a:rPr>
              <a:t>                  So, V</a:t>
            </a:r>
            <a:r>
              <a:rPr lang="en-US" sz="2200" baseline="-25000" dirty="0">
                <a:solidFill>
                  <a:srgbClr val="002060"/>
                </a:solidFill>
              </a:rPr>
              <a:t>2</a:t>
            </a:r>
            <a:r>
              <a:rPr lang="en-US" sz="2200" dirty="0">
                <a:solidFill>
                  <a:srgbClr val="002060"/>
                </a:solidFill>
              </a:rPr>
              <a:t> mL of EDTA = 50/V</a:t>
            </a:r>
            <a:r>
              <a:rPr lang="en-US" sz="2200" baseline="-25000" dirty="0">
                <a:solidFill>
                  <a:srgbClr val="002060"/>
                </a:solidFill>
              </a:rPr>
              <a:t>1</a:t>
            </a:r>
            <a:r>
              <a:rPr lang="en-US" sz="2200" dirty="0">
                <a:solidFill>
                  <a:srgbClr val="002060"/>
                </a:solidFill>
              </a:rPr>
              <a:t> x V</a:t>
            </a:r>
            <a:r>
              <a:rPr lang="en-US" sz="2200" baseline="-25000" dirty="0">
                <a:solidFill>
                  <a:srgbClr val="002060"/>
                </a:solidFill>
              </a:rPr>
              <a:t>2</a:t>
            </a:r>
            <a:r>
              <a:rPr lang="en-US" sz="2200" dirty="0">
                <a:solidFill>
                  <a:srgbClr val="002060"/>
                </a:solidFill>
              </a:rPr>
              <a:t> mg of CaCO</a:t>
            </a:r>
            <a:r>
              <a:rPr lang="en-US" sz="2200" baseline="-25000" dirty="0">
                <a:solidFill>
                  <a:srgbClr val="002060"/>
                </a:solidFill>
              </a:rPr>
              <a:t>3</a:t>
            </a:r>
            <a:r>
              <a:rPr lang="en-US" sz="2200" dirty="0">
                <a:solidFill>
                  <a:srgbClr val="002060"/>
                </a:solidFill>
              </a:rPr>
              <a:t>    </a:t>
            </a:r>
          </a:p>
          <a:p>
            <a:pPr algn="just">
              <a:lnSpc>
                <a:spcPct val="120000"/>
              </a:lnSpc>
              <a:buClr>
                <a:srgbClr val="CC3300"/>
              </a:buClr>
              <a:buNone/>
              <a:defRPr/>
            </a:pPr>
            <a:r>
              <a:rPr lang="en-US" sz="2200" dirty="0">
                <a:solidFill>
                  <a:srgbClr val="002060"/>
                </a:solidFill>
              </a:rPr>
              <a:t>      Hence, 50 mL of sample hard water contains 50/V</a:t>
            </a:r>
            <a:r>
              <a:rPr lang="en-US" sz="2200" baseline="-25000" dirty="0">
                <a:solidFill>
                  <a:srgbClr val="002060"/>
                </a:solidFill>
              </a:rPr>
              <a:t>1</a:t>
            </a:r>
            <a:r>
              <a:rPr lang="en-US" sz="2200" dirty="0">
                <a:solidFill>
                  <a:srgbClr val="002060"/>
                </a:solidFill>
              </a:rPr>
              <a:t> x V</a:t>
            </a:r>
            <a:r>
              <a:rPr lang="en-US" sz="2200" baseline="-25000" dirty="0">
                <a:solidFill>
                  <a:srgbClr val="002060"/>
                </a:solidFill>
              </a:rPr>
              <a:t>2</a:t>
            </a:r>
            <a:r>
              <a:rPr lang="en-US" sz="2200" dirty="0">
                <a:solidFill>
                  <a:srgbClr val="002060"/>
                </a:solidFill>
              </a:rPr>
              <a:t> mg of CaCO</a:t>
            </a:r>
            <a:r>
              <a:rPr lang="en-US" sz="2200" baseline="-25000" dirty="0">
                <a:solidFill>
                  <a:srgbClr val="002060"/>
                </a:solidFill>
              </a:rPr>
              <a:t>3</a:t>
            </a:r>
            <a:r>
              <a:rPr lang="en-US" sz="2200" dirty="0">
                <a:solidFill>
                  <a:srgbClr val="002060"/>
                </a:solidFill>
              </a:rPr>
              <a:t> </a:t>
            </a:r>
            <a:endParaRPr lang="en-US" sz="2200" baseline="-25000" dirty="0">
              <a:solidFill>
                <a:srgbClr val="002060"/>
              </a:solidFill>
            </a:endParaRPr>
          </a:p>
          <a:p>
            <a:pPr algn="just">
              <a:lnSpc>
                <a:spcPct val="120000"/>
              </a:lnSpc>
              <a:buClr>
                <a:srgbClr val="CC3300"/>
              </a:buClr>
              <a:buNone/>
              <a:defRPr/>
            </a:pPr>
            <a:r>
              <a:rPr lang="en-US" sz="2200" dirty="0">
                <a:solidFill>
                  <a:srgbClr val="002060"/>
                </a:solidFill>
              </a:rPr>
              <a:t>     </a:t>
            </a:r>
            <a:endParaRPr lang="en-US" sz="2200" dirty="0" smtClean="0">
              <a:solidFill>
                <a:srgbClr val="002060"/>
              </a:solidFill>
            </a:endParaRPr>
          </a:p>
          <a:p>
            <a:pPr algn="just">
              <a:lnSpc>
                <a:spcPct val="120000"/>
              </a:lnSpc>
              <a:buClr>
                <a:srgbClr val="CC3300"/>
              </a:buClr>
              <a:buNone/>
              <a:defRPr/>
            </a:pPr>
            <a:r>
              <a:rPr lang="en-US" sz="2200" dirty="0" smtClean="0">
                <a:solidFill>
                  <a:srgbClr val="002060"/>
                </a:solidFill>
              </a:rPr>
              <a:t>Therefore</a:t>
            </a:r>
            <a:r>
              <a:rPr lang="en-US" sz="2200" dirty="0">
                <a:solidFill>
                  <a:srgbClr val="002060"/>
                </a:solidFill>
              </a:rPr>
              <a:t>, 1000mL of sample hard water   = 50/V</a:t>
            </a:r>
            <a:r>
              <a:rPr lang="en-US" sz="2200" baseline="-25000" dirty="0">
                <a:solidFill>
                  <a:srgbClr val="002060"/>
                </a:solidFill>
              </a:rPr>
              <a:t>1</a:t>
            </a:r>
            <a:r>
              <a:rPr lang="en-US" sz="2200" dirty="0">
                <a:solidFill>
                  <a:srgbClr val="002060"/>
                </a:solidFill>
              </a:rPr>
              <a:t> x </a:t>
            </a:r>
            <a:r>
              <a:rPr lang="en-US" sz="2200" dirty="0" smtClean="0">
                <a:solidFill>
                  <a:srgbClr val="002060"/>
                </a:solidFill>
              </a:rPr>
              <a:t>V</a:t>
            </a:r>
            <a:r>
              <a:rPr lang="en-US" sz="2200" baseline="-25000" dirty="0" smtClean="0">
                <a:solidFill>
                  <a:srgbClr val="002060"/>
                </a:solidFill>
              </a:rPr>
              <a:t>2</a:t>
            </a:r>
            <a:r>
              <a:rPr lang="en-US" sz="2200" dirty="0" smtClean="0">
                <a:solidFill>
                  <a:srgbClr val="002060"/>
                </a:solidFill>
              </a:rPr>
              <a:t>/50</a:t>
            </a:r>
            <a:r>
              <a:rPr lang="en-US" sz="2200" baseline="-25000" dirty="0" smtClean="0">
                <a:solidFill>
                  <a:srgbClr val="002060"/>
                </a:solidFill>
              </a:rPr>
              <a:t> </a:t>
            </a:r>
            <a:r>
              <a:rPr lang="en-US" sz="2200" dirty="0">
                <a:solidFill>
                  <a:srgbClr val="002060"/>
                </a:solidFill>
              </a:rPr>
              <a:t>x 1000 mg/L </a:t>
            </a:r>
          </a:p>
          <a:p>
            <a:pPr algn="just">
              <a:lnSpc>
                <a:spcPct val="120000"/>
              </a:lnSpc>
              <a:buClr>
                <a:srgbClr val="CC3300"/>
              </a:buClr>
              <a:buNone/>
              <a:defRPr/>
            </a:pPr>
            <a:r>
              <a:rPr lang="en-US" sz="2200" dirty="0">
                <a:solidFill>
                  <a:srgbClr val="002060"/>
                </a:solidFill>
              </a:rPr>
              <a:t>i.e. Total hardness of sample hard water = V</a:t>
            </a:r>
            <a:r>
              <a:rPr lang="en-US" sz="2200" baseline="-25000" dirty="0">
                <a:solidFill>
                  <a:srgbClr val="002060"/>
                </a:solidFill>
              </a:rPr>
              <a:t>2</a:t>
            </a:r>
            <a:r>
              <a:rPr lang="en-US" sz="2200" dirty="0">
                <a:solidFill>
                  <a:srgbClr val="002060"/>
                </a:solidFill>
              </a:rPr>
              <a:t>/V</a:t>
            </a:r>
            <a:r>
              <a:rPr lang="en-US" sz="2200" baseline="-25000" dirty="0">
                <a:solidFill>
                  <a:srgbClr val="002060"/>
                </a:solidFill>
              </a:rPr>
              <a:t>1</a:t>
            </a:r>
            <a:r>
              <a:rPr lang="en-US" sz="2200" dirty="0">
                <a:solidFill>
                  <a:srgbClr val="002060"/>
                </a:solidFill>
              </a:rPr>
              <a:t> x 1000 mg of CaCO</a:t>
            </a:r>
            <a:r>
              <a:rPr lang="en-US" sz="2200" baseline="-25000" dirty="0">
                <a:solidFill>
                  <a:srgbClr val="002060"/>
                </a:solidFill>
              </a:rPr>
              <a:t>3</a:t>
            </a:r>
            <a:r>
              <a:rPr lang="en-US" sz="2200" dirty="0">
                <a:solidFill>
                  <a:srgbClr val="002060"/>
                </a:solidFill>
              </a:rPr>
              <a:t> </a:t>
            </a:r>
            <a:r>
              <a:rPr lang="en-US" sz="2200" dirty="0" smtClean="0">
                <a:solidFill>
                  <a:srgbClr val="002060"/>
                </a:solidFill>
              </a:rPr>
              <a:t>  								        (</a:t>
            </a:r>
            <a:r>
              <a:rPr lang="en-US" sz="2200" dirty="0">
                <a:solidFill>
                  <a:srgbClr val="002060"/>
                </a:solidFill>
              </a:rPr>
              <a:t>ppm.)   </a:t>
            </a:r>
          </a:p>
          <a:p>
            <a:pPr marL="0" indent="0">
              <a:buNone/>
            </a:pPr>
            <a:endParaRPr lang="en-IN" sz="2200" dirty="0">
              <a:solidFill>
                <a:srgbClr val="002060"/>
              </a:solidFill>
            </a:endParaRPr>
          </a:p>
        </p:txBody>
      </p:sp>
    </p:spTree>
    <p:extLst>
      <p:ext uri="{BB962C8B-B14F-4D97-AF65-F5344CB8AC3E}">
        <p14:creationId xmlns:p14="http://schemas.microsoft.com/office/powerpoint/2010/main" val="1950240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IN" sz="2800" b="1" dirty="0" smtClean="0"/>
              <a:t>Calculations</a:t>
            </a:r>
            <a:endParaRPr lang="en-IN" sz="2800" b="1" dirty="0"/>
          </a:p>
        </p:txBody>
      </p:sp>
      <p:sp>
        <p:nvSpPr>
          <p:cNvPr id="3" name="Content Placeholder 2"/>
          <p:cNvSpPr>
            <a:spLocks noGrp="1"/>
          </p:cNvSpPr>
          <p:nvPr>
            <p:ph idx="1"/>
          </p:nvPr>
        </p:nvSpPr>
        <p:spPr>
          <a:xfrm>
            <a:off x="457200" y="838200"/>
            <a:ext cx="8229600" cy="5715000"/>
          </a:xfrm>
        </p:spPr>
        <p:txBody>
          <a:bodyPr>
            <a:normAutofit fontScale="70000" lnSpcReduction="20000"/>
          </a:bodyPr>
          <a:lstStyle/>
          <a:p>
            <a:pPr marL="0" indent="0">
              <a:buNone/>
            </a:pPr>
            <a:r>
              <a:rPr lang="en-IN" b="1" dirty="0" smtClean="0">
                <a:solidFill>
                  <a:srgbClr val="C00000"/>
                </a:solidFill>
              </a:rPr>
              <a:t>Permanent hardness:</a:t>
            </a:r>
          </a:p>
          <a:p>
            <a:pPr marL="0" indent="0">
              <a:buNone/>
            </a:pPr>
            <a:endParaRPr lang="en-IN" sz="1700" b="1" dirty="0" smtClean="0">
              <a:solidFill>
                <a:srgbClr val="C00000"/>
              </a:solidFill>
            </a:endParaRPr>
          </a:p>
          <a:p>
            <a:pPr marL="0" indent="0">
              <a:buNone/>
            </a:pPr>
            <a:r>
              <a:rPr lang="en-IN" sz="2600" dirty="0" smtClean="0">
                <a:solidFill>
                  <a:srgbClr val="002060"/>
                </a:solidFill>
              </a:rPr>
              <a:t>50 mL of sample hard water after removing temporary hardness consumed  V</a:t>
            </a:r>
            <a:r>
              <a:rPr lang="en-IN" sz="2600" baseline="-25000" dirty="0" smtClean="0">
                <a:solidFill>
                  <a:srgbClr val="002060"/>
                </a:solidFill>
              </a:rPr>
              <a:t>3</a:t>
            </a:r>
            <a:r>
              <a:rPr lang="en-IN" sz="2600" dirty="0" smtClean="0">
                <a:solidFill>
                  <a:srgbClr val="002060"/>
                </a:solidFill>
              </a:rPr>
              <a:t> mL of EDTA.</a:t>
            </a:r>
          </a:p>
          <a:p>
            <a:pPr marL="0" indent="0">
              <a:buNone/>
            </a:pPr>
            <a:endParaRPr lang="en-IN" sz="2600" dirty="0" smtClean="0">
              <a:solidFill>
                <a:srgbClr val="002060"/>
              </a:solidFill>
            </a:endParaRPr>
          </a:p>
          <a:p>
            <a:pPr marL="0" indent="0">
              <a:buNone/>
            </a:pPr>
            <a:r>
              <a:rPr lang="en-IN" sz="2600" dirty="0" smtClean="0">
                <a:solidFill>
                  <a:srgbClr val="002060"/>
                </a:solidFill>
              </a:rPr>
              <a:t>	1 mL of EDTA   =   50/V</a:t>
            </a:r>
            <a:r>
              <a:rPr lang="en-IN" sz="2600" baseline="-25000" dirty="0" smtClean="0">
                <a:solidFill>
                  <a:srgbClr val="002060"/>
                </a:solidFill>
              </a:rPr>
              <a:t>1</a:t>
            </a:r>
            <a:r>
              <a:rPr lang="en-IN" sz="2600" dirty="0" smtClean="0">
                <a:solidFill>
                  <a:srgbClr val="002060"/>
                </a:solidFill>
              </a:rPr>
              <a:t> mg of CaCO</a:t>
            </a:r>
            <a:r>
              <a:rPr lang="en-IN" sz="2600" baseline="-25000" dirty="0" smtClean="0">
                <a:solidFill>
                  <a:srgbClr val="002060"/>
                </a:solidFill>
              </a:rPr>
              <a:t>3 </a:t>
            </a:r>
            <a:r>
              <a:rPr lang="en-IN" sz="2600" dirty="0" smtClean="0">
                <a:solidFill>
                  <a:srgbClr val="002060"/>
                </a:solidFill>
              </a:rPr>
              <a:t>equiv.</a:t>
            </a:r>
            <a:endParaRPr lang="en-IN" sz="2600" baseline="-25000" dirty="0" smtClean="0">
              <a:solidFill>
                <a:srgbClr val="002060"/>
              </a:solidFill>
            </a:endParaRPr>
          </a:p>
          <a:p>
            <a:pPr marL="0" indent="0">
              <a:buNone/>
            </a:pPr>
            <a:endParaRPr lang="en-IN" sz="2600" dirty="0" smtClean="0">
              <a:solidFill>
                <a:srgbClr val="002060"/>
              </a:solidFill>
            </a:endParaRPr>
          </a:p>
          <a:p>
            <a:pPr marL="0" indent="0">
              <a:buNone/>
            </a:pPr>
            <a:r>
              <a:rPr lang="en-IN" sz="2600" dirty="0" smtClean="0">
                <a:solidFill>
                  <a:srgbClr val="002060"/>
                </a:solidFill>
              </a:rPr>
              <a:t>Therefore,	 V</a:t>
            </a:r>
            <a:r>
              <a:rPr lang="en-IN" sz="2600" baseline="-25000" dirty="0" smtClean="0">
                <a:solidFill>
                  <a:srgbClr val="002060"/>
                </a:solidFill>
              </a:rPr>
              <a:t>3</a:t>
            </a:r>
            <a:r>
              <a:rPr lang="en-IN" sz="2600" dirty="0" smtClean="0">
                <a:solidFill>
                  <a:srgbClr val="002060"/>
                </a:solidFill>
              </a:rPr>
              <a:t> mL of EDTA = 50/V</a:t>
            </a:r>
            <a:r>
              <a:rPr lang="en-IN" sz="2600" baseline="-25000" dirty="0" smtClean="0">
                <a:solidFill>
                  <a:srgbClr val="002060"/>
                </a:solidFill>
              </a:rPr>
              <a:t>1</a:t>
            </a:r>
            <a:r>
              <a:rPr lang="en-IN" sz="2600" dirty="0" smtClean="0">
                <a:solidFill>
                  <a:srgbClr val="002060"/>
                </a:solidFill>
              </a:rPr>
              <a:t> x V</a:t>
            </a:r>
            <a:r>
              <a:rPr lang="en-IN" sz="2600" baseline="-25000" dirty="0" smtClean="0">
                <a:solidFill>
                  <a:srgbClr val="002060"/>
                </a:solidFill>
              </a:rPr>
              <a:t>3</a:t>
            </a:r>
            <a:r>
              <a:rPr lang="en-IN" sz="2600" dirty="0" smtClean="0">
                <a:solidFill>
                  <a:srgbClr val="002060"/>
                </a:solidFill>
              </a:rPr>
              <a:t> mg of CaCO</a:t>
            </a:r>
            <a:r>
              <a:rPr lang="en-IN" sz="2600" baseline="-25000" dirty="0" smtClean="0">
                <a:solidFill>
                  <a:srgbClr val="002060"/>
                </a:solidFill>
              </a:rPr>
              <a:t>3</a:t>
            </a:r>
            <a:r>
              <a:rPr lang="en-IN" sz="2600" dirty="0" smtClean="0">
                <a:solidFill>
                  <a:srgbClr val="002060"/>
                </a:solidFill>
              </a:rPr>
              <a:t> equiv. </a:t>
            </a:r>
          </a:p>
          <a:p>
            <a:pPr marL="0" indent="0">
              <a:buNone/>
            </a:pPr>
            <a:endParaRPr lang="en-IN" sz="2600" dirty="0" smtClean="0">
              <a:solidFill>
                <a:srgbClr val="002060"/>
              </a:solidFill>
            </a:endParaRPr>
          </a:p>
          <a:p>
            <a:pPr marL="0" indent="0">
              <a:buNone/>
            </a:pPr>
            <a:r>
              <a:rPr lang="en-IN" sz="2600" dirty="0" smtClean="0">
                <a:solidFill>
                  <a:srgbClr val="002060"/>
                </a:solidFill>
              </a:rPr>
              <a:t>50 mL of sample hard water after boiling contained 50/V</a:t>
            </a:r>
            <a:r>
              <a:rPr lang="en-IN" sz="2600" baseline="-25000" dirty="0" smtClean="0">
                <a:solidFill>
                  <a:srgbClr val="002060"/>
                </a:solidFill>
              </a:rPr>
              <a:t>1</a:t>
            </a:r>
            <a:r>
              <a:rPr lang="en-IN" sz="2600" dirty="0" smtClean="0">
                <a:solidFill>
                  <a:srgbClr val="002060"/>
                </a:solidFill>
              </a:rPr>
              <a:t> x V</a:t>
            </a:r>
            <a:r>
              <a:rPr lang="en-IN" sz="2600" baseline="-25000" dirty="0" smtClean="0">
                <a:solidFill>
                  <a:srgbClr val="002060"/>
                </a:solidFill>
              </a:rPr>
              <a:t>3</a:t>
            </a:r>
            <a:r>
              <a:rPr lang="en-IN" sz="2600" dirty="0" smtClean="0">
                <a:solidFill>
                  <a:srgbClr val="002060"/>
                </a:solidFill>
              </a:rPr>
              <a:t> mg of CaCO</a:t>
            </a:r>
            <a:r>
              <a:rPr lang="en-IN" sz="2600" baseline="-25000" dirty="0" smtClean="0">
                <a:solidFill>
                  <a:srgbClr val="002060"/>
                </a:solidFill>
              </a:rPr>
              <a:t>3 </a:t>
            </a:r>
            <a:r>
              <a:rPr lang="en-IN" sz="2600" dirty="0" smtClean="0">
                <a:solidFill>
                  <a:srgbClr val="002060"/>
                </a:solidFill>
              </a:rPr>
              <a:t>equiv. </a:t>
            </a:r>
          </a:p>
          <a:p>
            <a:pPr marL="0" indent="0">
              <a:buNone/>
            </a:pPr>
            <a:endParaRPr lang="en-IN" sz="2600" dirty="0" smtClean="0">
              <a:solidFill>
                <a:srgbClr val="002060"/>
              </a:solidFill>
            </a:endParaRPr>
          </a:p>
          <a:p>
            <a:pPr marL="0" indent="0">
              <a:buNone/>
            </a:pPr>
            <a:r>
              <a:rPr lang="en-IN" sz="2600" dirty="0" smtClean="0">
                <a:solidFill>
                  <a:srgbClr val="002060"/>
                </a:solidFill>
              </a:rPr>
              <a:t>Therefore, 1000 mL of sample hard water  contains</a:t>
            </a:r>
          </a:p>
          <a:p>
            <a:pPr marL="0" indent="0">
              <a:buNone/>
            </a:pPr>
            <a:r>
              <a:rPr lang="en-IN" sz="2600" dirty="0" smtClean="0">
                <a:solidFill>
                  <a:srgbClr val="002060"/>
                </a:solidFill>
              </a:rPr>
              <a:t>                                                          </a:t>
            </a:r>
          </a:p>
          <a:p>
            <a:pPr marL="0" indent="0">
              <a:buNone/>
            </a:pPr>
            <a:r>
              <a:rPr lang="en-IN" sz="2600" dirty="0">
                <a:solidFill>
                  <a:srgbClr val="002060"/>
                </a:solidFill>
              </a:rPr>
              <a:t> </a:t>
            </a:r>
            <a:r>
              <a:rPr lang="en-IN" sz="2600" dirty="0" smtClean="0">
                <a:solidFill>
                  <a:srgbClr val="002060"/>
                </a:solidFill>
              </a:rPr>
              <a:t>                                                              = 50/V</a:t>
            </a:r>
            <a:r>
              <a:rPr lang="en-IN" sz="2600" baseline="-25000" dirty="0" smtClean="0">
                <a:solidFill>
                  <a:srgbClr val="002060"/>
                </a:solidFill>
              </a:rPr>
              <a:t>1</a:t>
            </a:r>
            <a:r>
              <a:rPr lang="en-IN" sz="2600" dirty="0" smtClean="0">
                <a:solidFill>
                  <a:srgbClr val="002060"/>
                </a:solidFill>
              </a:rPr>
              <a:t> x  V</a:t>
            </a:r>
            <a:r>
              <a:rPr lang="en-IN" sz="2600" baseline="-25000" dirty="0" smtClean="0">
                <a:solidFill>
                  <a:srgbClr val="002060"/>
                </a:solidFill>
              </a:rPr>
              <a:t>3</a:t>
            </a:r>
            <a:r>
              <a:rPr lang="en-IN" sz="2600" dirty="0" smtClean="0">
                <a:solidFill>
                  <a:srgbClr val="002060"/>
                </a:solidFill>
              </a:rPr>
              <a:t>/50 x 1000 mg/L     CaCO</a:t>
            </a:r>
            <a:r>
              <a:rPr lang="en-IN" sz="2600" baseline="-25000" dirty="0" smtClean="0">
                <a:solidFill>
                  <a:srgbClr val="002060"/>
                </a:solidFill>
              </a:rPr>
              <a:t>3 </a:t>
            </a:r>
            <a:r>
              <a:rPr lang="en-IN" sz="2600" dirty="0" smtClean="0">
                <a:solidFill>
                  <a:srgbClr val="002060"/>
                </a:solidFill>
              </a:rPr>
              <a:t>equiv. </a:t>
            </a:r>
          </a:p>
          <a:p>
            <a:pPr marL="0" indent="0">
              <a:buNone/>
            </a:pPr>
            <a:endParaRPr lang="en-IN" sz="2600" dirty="0" smtClean="0">
              <a:solidFill>
                <a:srgbClr val="002060"/>
              </a:solidFill>
            </a:endParaRPr>
          </a:p>
          <a:p>
            <a:pPr>
              <a:buNone/>
              <a:defRPr/>
            </a:pPr>
            <a:r>
              <a:rPr lang="en-US" sz="2600" dirty="0" smtClean="0">
                <a:solidFill>
                  <a:srgbClr val="002060"/>
                </a:solidFill>
              </a:rPr>
              <a:t>Permanent hardness          = V</a:t>
            </a:r>
            <a:r>
              <a:rPr lang="en-US" sz="2600" baseline="-25000" dirty="0" smtClean="0">
                <a:solidFill>
                  <a:srgbClr val="002060"/>
                </a:solidFill>
              </a:rPr>
              <a:t>3</a:t>
            </a:r>
            <a:r>
              <a:rPr lang="en-US" sz="2600" dirty="0" smtClean="0">
                <a:solidFill>
                  <a:srgbClr val="002060"/>
                </a:solidFill>
              </a:rPr>
              <a:t>/V</a:t>
            </a:r>
            <a:r>
              <a:rPr lang="en-US" sz="2600" baseline="-25000" dirty="0" smtClean="0">
                <a:solidFill>
                  <a:srgbClr val="002060"/>
                </a:solidFill>
              </a:rPr>
              <a:t>1 </a:t>
            </a:r>
            <a:r>
              <a:rPr lang="en-US" sz="2600" dirty="0" smtClean="0">
                <a:solidFill>
                  <a:srgbClr val="002060"/>
                </a:solidFill>
              </a:rPr>
              <a:t>x 1000 mg/L    </a:t>
            </a:r>
            <a:r>
              <a:rPr lang="en-IN" sz="2600" dirty="0" smtClean="0">
                <a:solidFill>
                  <a:srgbClr val="002060"/>
                </a:solidFill>
              </a:rPr>
              <a:t>CaCO</a:t>
            </a:r>
            <a:r>
              <a:rPr lang="en-IN" sz="2600" baseline="-25000" dirty="0" smtClean="0">
                <a:solidFill>
                  <a:srgbClr val="002060"/>
                </a:solidFill>
              </a:rPr>
              <a:t>3 </a:t>
            </a:r>
            <a:r>
              <a:rPr lang="en-IN" sz="2600" dirty="0" smtClean="0">
                <a:solidFill>
                  <a:srgbClr val="002060"/>
                </a:solidFill>
              </a:rPr>
              <a:t>equiv. </a:t>
            </a:r>
          </a:p>
          <a:p>
            <a:pPr>
              <a:buNone/>
              <a:defRPr/>
            </a:pPr>
            <a:r>
              <a:rPr lang="en-IN" sz="2900" dirty="0" smtClean="0">
                <a:solidFill>
                  <a:srgbClr val="002060"/>
                </a:solidFill>
              </a:rPr>
              <a:t>			</a:t>
            </a:r>
            <a:r>
              <a:rPr lang="en-IN" sz="2900" smtClean="0">
                <a:solidFill>
                  <a:srgbClr val="002060"/>
                </a:solidFill>
              </a:rPr>
              <a:t>	</a:t>
            </a:r>
          </a:p>
          <a:p>
            <a:pPr>
              <a:buNone/>
              <a:defRPr/>
            </a:pPr>
            <a:r>
              <a:rPr lang="en-IN" sz="2900" smtClean="0">
                <a:solidFill>
                  <a:srgbClr val="002060"/>
                </a:solidFill>
              </a:rPr>
              <a:t>Temporary </a:t>
            </a:r>
            <a:r>
              <a:rPr lang="en-IN" sz="2900" dirty="0">
                <a:solidFill>
                  <a:srgbClr val="002060"/>
                </a:solidFill>
              </a:rPr>
              <a:t>hardness:</a:t>
            </a:r>
          </a:p>
          <a:p>
            <a:pPr>
              <a:buNone/>
              <a:defRPr/>
            </a:pPr>
            <a:endParaRPr lang="en-IN" sz="2900" dirty="0">
              <a:solidFill>
                <a:srgbClr val="002060"/>
              </a:solidFill>
            </a:endParaRPr>
          </a:p>
          <a:p>
            <a:pPr>
              <a:buNone/>
              <a:defRPr/>
            </a:pPr>
            <a:r>
              <a:rPr lang="en-IN" sz="2900" dirty="0">
                <a:solidFill>
                  <a:srgbClr val="002060"/>
                </a:solidFill>
              </a:rPr>
              <a:t>         </a:t>
            </a:r>
            <a:r>
              <a:rPr lang="en-IN" sz="2900" dirty="0" smtClean="0">
                <a:solidFill>
                  <a:srgbClr val="002060"/>
                </a:solidFill>
              </a:rPr>
              <a:t>              Temporary </a:t>
            </a:r>
            <a:r>
              <a:rPr lang="en-IN" sz="2900" dirty="0">
                <a:solidFill>
                  <a:srgbClr val="002060"/>
                </a:solidFill>
              </a:rPr>
              <a:t>hardness = Total hardness – permanent hardness </a:t>
            </a:r>
          </a:p>
          <a:p>
            <a:pPr>
              <a:buNone/>
              <a:defRPr/>
            </a:pPr>
            <a:endParaRPr lang="en-IN" sz="2900" dirty="0">
              <a:solidFill>
                <a:srgbClr val="002060"/>
              </a:solidFill>
            </a:endParaRPr>
          </a:p>
          <a:p>
            <a:pPr>
              <a:buNone/>
              <a:defRPr/>
            </a:pPr>
            <a:endParaRPr lang="en-IN" dirty="0"/>
          </a:p>
          <a:p>
            <a:pPr>
              <a:buNone/>
              <a:defRPr/>
            </a:pPr>
            <a:endParaRPr lang="en-IN" dirty="0" smtClean="0"/>
          </a:p>
          <a:p>
            <a:pPr marL="0" indent="0">
              <a:buNone/>
            </a:pPr>
            <a:endParaRPr lang="en-IN" dirty="0"/>
          </a:p>
        </p:txBody>
      </p:sp>
    </p:spTree>
    <p:extLst>
      <p:ext uri="{BB962C8B-B14F-4D97-AF65-F5344CB8AC3E}">
        <p14:creationId xmlns:p14="http://schemas.microsoft.com/office/powerpoint/2010/main" val="1477788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b="1" dirty="0" smtClean="0"/>
              <a:t>Temporary hardness calculation</a:t>
            </a:r>
            <a:endParaRPr lang="en-IN" b="1" dirty="0"/>
          </a:p>
        </p:txBody>
      </p:sp>
      <p:sp>
        <p:nvSpPr>
          <p:cNvPr id="7" name="Content Placeholder 6"/>
          <p:cNvSpPr txBox="1">
            <a:spLocks noGrp="1" noChangeArrowheads="1"/>
          </p:cNvSpPr>
          <p:nvPr>
            <p:ph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1pPr>
            <a:lvl2pPr marL="457200" algn="l" rtl="0" eaLnBrk="0" fontAlgn="base" hangingPunct="0">
              <a:spcBef>
                <a:spcPct val="0"/>
              </a:spcBef>
              <a:spcAft>
                <a:spcPct val="0"/>
              </a:spcAft>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2pPr>
            <a:lvl3pPr marL="914400" algn="l" rtl="0" eaLnBrk="0" fontAlgn="base" hangingPunct="0">
              <a:spcBef>
                <a:spcPct val="0"/>
              </a:spcBef>
              <a:spcAft>
                <a:spcPct val="0"/>
              </a:spcAft>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3pPr>
            <a:lvl4pPr marL="1371600" algn="l" rtl="0" eaLnBrk="0" fontAlgn="base" hangingPunct="0">
              <a:spcBef>
                <a:spcPct val="0"/>
              </a:spcBef>
              <a:spcAft>
                <a:spcPct val="0"/>
              </a:spcAft>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4pPr>
            <a:lvl5pPr marL="1828800" algn="l" rtl="0" eaLnBrk="0" fontAlgn="base" hangingPunct="0">
              <a:spcBef>
                <a:spcPct val="0"/>
              </a:spcBef>
              <a:spcAft>
                <a:spcPct val="0"/>
              </a:spcAft>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5pPr>
            <a:lvl6pPr marL="2286000" algn="l" defTabSz="914400" rtl="0" eaLnBrk="1" latinLnBrk="0" hangingPunct="1">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6pPr>
            <a:lvl7pPr marL="2743200" algn="l" defTabSz="914400" rtl="0" eaLnBrk="1" latinLnBrk="0" hangingPunct="1">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7pPr>
            <a:lvl8pPr marL="3200400" algn="l" defTabSz="914400" rtl="0" eaLnBrk="1" latinLnBrk="0" hangingPunct="1">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8pPr>
            <a:lvl9pPr marL="3657600" algn="l" defTabSz="914400" rtl="0" eaLnBrk="1" latinLnBrk="0" hangingPunct="1">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F9F9F9"/>
              </a:buClr>
              <a:buSzPct val="65000"/>
              <a:buFont typeface="Wingdings" pitchFamily="2" charset="2"/>
              <a:buNone/>
              <a:tabLst/>
              <a:defRPr/>
            </a:pPr>
            <a:r>
              <a:rPr kumimoji="0" lang="en-US" altLang="en-US" sz="1800" b="0" i="0" u="none" strike="noStrike" kern="1200" cap="none" spc="0" normalizeH="0" baseline="0" noProof="0" dirty="0">
                <a:ln>
                  <a:noFill/>
                </a:ln>
                <a:solidFill>
                  <a:srgbClr val="002060"/>
                </a:solidFill>
                <a:effectLst/>
                <a:uLnTx/>
                <a:uFillTx/>
                <a:latin typeface="Verdana" pitchFamily="34" charset="0"/>
                <a:ea typeface="+mn-ea"/>
                <a:cs typeface="+mn-cs"/>
              </a:rPr>
              <a:t>Temporary hardness:</a:t>
            </a:r>
          </a:p>
          <a:p>
            <a:pPr marL="0" marR="0" lvl="0" indent="0" algn="l" defTabSz="914400" rtl="0" eaLnBrk="1" fontAlgn="base" latinLnBrk="0" hangingPunct="1">
              <a:lnSpc>
                <a:spcPct val="100000"/>
              </a:lnSpc>
              <a:spcBef>
                <a:spcPct val="20000"/>
              </a:spcBef>
              <a:spcAft>
                <a:spcPct val="0"/>
              </a:spcAft>
              <a:buClr>
                <a:srgbClr val="F9F9F9"/>
              </a:buClr>
              <a:buSzPct val="65000"/>
              <a:buFont typeface="Wingdings" pitchFamily="2" charset="2"/>
              <a:buNone/>
              <a:tabLst/>
              <a:defRPr/>
            </a:pPr>
            <a:endParaRPr kumimoji="0" lang="en-US" altLang="en-US" sz="800" b="0" i="0" u="none" strike="noStrike" kern="1200" cap="none" spc="0" normalizeH="0" baseline="0" noProof="0" dirty="0">
              <a:ln>
                <a:noFill/>
              </a:ln>
              <a:solidFill>
                <a:srgbClr val="002060"/>
              </a:solidFill>
              <a:effectLst/>
              <a:uLnTx/>
              <a:uFillTx/>
              <a:latin typeface="Verdana" pitchFamily="34" charset="0"/>
              <a:ea typeface="+mn-ea"/>
              <a:cs typeface="+mn-cs"/>
            </a:endParaRPr>
          </a:p>
          <a:p>
            <a:pPr marL="0" marR="0" lvl="0" indent="0" algn="l" defTabSz="914400" rtl="0" eaLnBrk="1" fontAlgn="base" latinLnBrk="0" hangingPunct="1">
              <a:lnSpc>
                <a:spcPct val="100000"/>
              </a:lnSpc>
              <a:spcBef>
                <a:spcPct val="20000"/>
              </a:spcBef>
              <a:spcAft>
                <a:spcPct val="0"/>
              </a:spcAft>
              <a:buClr>
                <a:srgbClr val="F9F9F9"/>
              </a:buClr>
              <a:buSzPct val="65000"/>
              <a:buFont typeface="Wingdings" pitchFamily="2" charset="2"/>
              <a:buNone/>
              <a:tabLst/>
              <a:defRPr/>
            </a:pPr>
            <a:r>
              <a:rPr kumimoji="0" lang="en-US" altLang="en-US" sz="1800" b="0" i="0" u="none" strike="noStrike" kern="1200" cap="none" spc="0" normalizeH="0" baseline="0" noProof="0" dirty="0">
                <a:ln>
                  <a:noFill/>
                </a:ln>
                <a:solidFill>
                  <a:srgbClr val="002060"/>
                </a:solidFill>
                <a:effectLst/>
                <a:uLnTx/>
                <a:uFillTx/>
                <a:latin typeface="Verdana" pitchFamily="34" charset="0"/>
                <a:ea typeface="+mn-ea"/>
                <a:cs typeface="+mn-cs"/>
              </a:rPr>
              <a:t>         </a:t>
            </a:r>
            <a:r>
              <a:rPr kumimoji="0" lang="en-US" altLang="en-US" sz="1600" b="1" i="0" u="none" strike="noStrike" kern="1200" cap="none" spc="0" normalizeH="0" baseline="0" noProof="0" dirty="0">
                <a:ln>
                  <a:noFill/>
                </a:ln>
                <a:solidFill>
                  <a:srgbClr val="002060"/>
                </a:solidFill>
                <a:effectLst/>
                <a:uLnTx/>
                <a:uFillTx/>
                <a:latin typeface="Verdana" pitchFamily="34" charset="0"/>
                <a:ea typeface="+mn-ea"/>
                <a:cs typeface="+mn-cs"/>
              </a:rPr>
              <a:t>Temporary hardness = Total hardness – permanent hardness</a:t>
            </a:r>
            <a:r>
              <a:rPr kumimoji="0" lang="en-US" altLang="en-US" sz="1600" b="0" i="0" u="none" strike="noStrike" kern="1200" cap="none" spc="0" normalizeH="0" baseline="0" noProof="0" dirty="0">
                <a:ln>
                  <a:noFill/>
                </a:ln>
                <a:solidFill>
                  <a:srgbClr val="002060"/>
                </a:solidFill>
                <a:effectLst/>
                <a:uLnTx/>
                <a:uFillTx/>
                <a:latin typeface="Verdana" pitchFamily="34" charset="0"/>
                <a:ea typeface="+mn-ea"/>
                <a:cs typeface="+mn-cs"/>
              </a:rPr>
              <a:t> </a:t>
            </a:r>
          </a:p>
          <a:p>
            <a:pPr marL="0" marR="0" lvl="0" indent="0" algn="l" defTabSz="914400" rtl="0" eaLnBrk="1" fontAlgn="base" latinLnBrk="0" hangingPunct="1">
              <a:lnSpc>
                <a:spcPct val="100000"/>
              </a:lnSpc>
              <a:spcBef>
                <a:spcPct val="20000"/>
              </a:spcBef>
              <a:spcAft>
                <a:spcPct val="0"/>
              </a:spcAft>
              <a:buClr>
                <a:srgbClr val="F9F9F9"/>
              </a:buClr>
              <a:buSzPct val="65000"/>
              <a:buFont typeface="Wingdings" pitchFamily="2" charset="2"/>
              <a:buNone/>
              <a:tabLst/>
              <a:defRPr/>
            </a:pPr>
            <a:endParaRPr kumimoji="0" lang="en-US" altLang="en-US" sz="1400" b="0" i="0" u="none" strike="noStrike" kern="1200" cap="none" spc="0" normalizeH="0" baseline="0" noProof="0" dirty="0">
              <a:ln>
                <a:noFill/>
              </a:ln>
              <a:solidFill>
                <a:srgbClr val="002060"/>
              </a:solidFill>
              <a:effectLst/>
              <a:uLnTx/>
              <a:uFillTx/>
              <a:latin typeface="Verdana" pitchFamily="34" charset="0"/>
              <a:ea typeface="+mn-ea"/>
              <a:cs typeface="+mn-cs"/>
            </a:endParaRPr>
          </a:p>
          <a:p>
            <a:pPr marL="0" marR="0" lvl="0" indent="0" algn="l" defTabSz="914400" rtl="0" eaLnBrk="1" fontAlgn="base" latinLnBrk="0" hangingPunct="1">
              <a:lnSpc>
                <a:spcPct val="100000"/>
              </a:lnSpc>
              <a:spcBef>
                <a:spcPct val="20000"/>
              </a:spcBef>
              <a:spcAft>
                <a:spcPct val="0"/>
              </a:spcAft>
              <a:buClr>
                <a:srgbClr val="F9F9F9"/>
              </a:buClr>
              <a:buSzPct val="65000"/>
              <a:buFont typeface="Wingdings" pitchFamily="2" charset="2"/>
              <a:buNone/>
              <a:tabLst/>
              <a:defRPr/>
            </a:pPr>
            <a:endParaRPr kumimoji="0" lang="en-US" altLang="en-US" sz="1600" b="0" i="0" u="none" strike="noStrike" kern="1200" cap="none" spc="0" normalizeH="0" baseline="0" noProof="0" dirty="0">
              <a:ln>
                <a:noFill/>
              </a:ln>
              <a:solidFill>
                <a:srgbClr val="002060"/>
              </a:solidFill>
              <a:effectLst/>
              <a:uLnTx/>
              <a:uFillTx/>
              <a:latin typeface="Verdana" pitchFamily="34" charset="0"/>
              <a:ea typeface="+mn-ea"/>
              <a:cs typeface="+mn-cs"/>
            </a:endParaRPr>
          </a:p>
          <a:p>
            <a:pPr marL="0" marR="0" lvl="0" indent="0" algn="l" defTabSz="914400" rtl="0" eaLnBrk="1" fontAlgn="base" latinLnBrk="0" hangingPunct="1">
              <a:lnSpc>
                <a:spcPct val="120000"/>
              </a:lnSpc>
              <a:spcBef>
                <a:spcPct val="20000"/>
              </a:spcBef>
              <a:spcAft>
                <a:spcPct val="0"/>
              </a:spcAft>
              <a:buClr>
                <a:srgbClr val="F9F9F9"/>
              </a:buClr>
              <a:buSzPct val="65000"/>
              <a:buFont typeface="Wingdings" pitchFamily="2" charset="2"/>
              <a:buNone/>
              <a:tabLst/>
              <a:defRPr/>
            </a:pPr>
            <a:r>
              <a:rPr kumimoji="0" lang="en-US" altLang="en-US" sz="1600" b="0" i="0" u="none" strike="noStrike" kern="1200" cap="none" spc="0" normalizeH="0" baseline="0" noProof="0" dirty="0" smtClean="0">
                <a:ln>
                  <a:noFill/>
                </a:ln>
                <a:solidFill>
                  <a:srgbClr val="002060"/>
                </a:solidFill>
                <a:effectLst/>
                <a:uLnTx/>
                <a:uFillTx/>
                <a:latin typeface="Verdana" pitchFamily="34" charset="0"/>
                <a:ea typeface="+mn-ea"/>
                <a:cs typeface="+mn-cs"/>
              </a:rPr>
              <a:t>			</a:t>
            </a:r>
            <a:r>
              <a:rPr kumimoji="0" lang="en-US" altLang="en-US" sz="1600" b="1" i="0" u="none" strike="noStrike" kern="1200" cap="none" spc="0" normalizeH="0" baseline="0" noProof="0" dirty="0" smtClean="0">
                <a:ln>
                  <a:noFill/>
                </a:ln>
                <a:solidFill>
                  <a:srgbClr val="002060"/>
                </a:solidFill>
                <a:effectLst/>
                <a:uLnTx/>
                <a:uFillTx/>
                <a:latin typeface="Verdana" pitchFamily="34" charset="0"/>
                <a:ea typeface="+mn-ea"/>
                <a:cs typeface="+mn-cs"/>
              </a:rPr>
              <a:t>V</a:t>
            </a:r>
            <a:r>
              <a:rPr kumimoji="0" lang="en-US" altLang="en-US" sz="1600" b="1" i="0" u="none" strike="noStrike" kern="1200" cap="none" spc="0" normalizeH="0" baseline="-25000" noProof="0" dirty="0" smtClean="0">
                <a:ln>
                  <a:noFill/>
                </a:ln>
                <a:solidFill>
                  <a:srgbClr val="002060"/>
                </a:solidFill>
                <a:effectLst/>
                <a:uLnTx/>
                <a:uFillTx/>
                <a:latin typeface="Verdana" pitchFamily="34" charset="0"/>
                <a:ea typeface="+mn-ea"/>
                <a:cs typeface="+mn-cs"/>
              </a:rPr>
              <a:t>2</a:t>
            </a:r>
            <a:r>
              <a:rPr kumimoji="0" lang="en-US" altLang="en-US" sz="1600" b="1" i="0" u="none" strike="noStrike" kern="1200" cap="none" spc="0" normalizeH="0" baseline="0" noProof="0" dirty="0" smtClean="0">
                <a:ln>
                  <a:noFill/>
                </a:ln>
                <a:solidFill>
                  <a:srgbClr val="002060"/>
                </a:solidFill>
                <a:effectLst/>
                <a:uLnTx/>
                <a:uFillTx/>
                <a:latin typeface="Verdana" pitchFamily="34" charset="0"/>
                <a:ea typeface="+mn-ea"/>
                <a:cs typeface="+mn-cs"/>
              </a:rPr>
              <a:t> 	            V</a:t>
            </a:r>
            <a:r>
              <a:rPr kumimoji="0" lang="en-US" altLang="en-US" sz="1600" b="1" i="0" u="none" strike="noStrike" kern="1200" cap="none" spc="0" normalizeH="0" baseline="-25000" noProof="0" dirty="0" smtClean="0">
                <a:ln>
                  <a:noFill/>
                </a:ln>
                <a:solidFill>
                  <a:srgbClr val="002060"/>
                </a:solidFill>
                <a:effectLst/>
                <a:uLnTx/>
                <a:uFillTx/>
                <a:latin typeface="Verdana" pitchFamily="34" charset="0"/>
                <a:ea typeface="+mn-ea"/>
                <a:cs typeface="+mn-cs"/>
              </a:rPr>
              <a:t>3</a:t>
            </a:r>
            <a:r>
              <a:rPr kumimoji="0" lang="en-US" altLang="en-US" sz="1600" b="1" i="0" u="none" strike="noStrike" kern="1200" cap="none" spc="0" normalizeH="0" baseline="0" noProof="0" dirty="0" smtClean="0">
                <a:ln>
                  <a:noFill/>
                </a:ln>
                <a:solidFill>
                  <a:srgbClr val="002060"/>
                </a:solidFill>
                <a:effectLst/>
                <a:uLnTx/>
                <a:uFillTx/>
                <a:latin typeface="Verdana" pitchFamily="34" charset="0"/>
                <a:ea typeface="+mn-ea"/>
                <a:cs typeface="+mn-cs"/>
              </a:rPr>
              <a:t> </a:t>
            </a:r>
          </a:p>
          <a:p>
            <a:pPr marL="0" marR="0" lvl="0" indent="0" algn="l" defTabSz="914400" rtl="0" eaLnBrk="1" fontAlgn="base" latinLnBrk="0" hangingPunct="1">
              <a:lnSpc>
                <a:spcPct val="120000"/>
              </a:lnSpc>
              <a:spcBef>
                <a:spcPct val="20000"/>
              </a:spcBef>
              <a:spcAft>
                <a:spcPct val="0"/>
              </a:spcAft>
              <a:buClr>
                <a:srgbClr val="F9F9F9"/>
              </a:buClr>
              <a:buSzPct val="65000"/>
              <a:buFont typeface="Wingdings" pitchFamily="2" charset="2"/>
              <a:buNone/>
              <a:tabLst/>
              <a:defRPr/>
            </a:pPr>
            <a:r>
              <a:rPr kumimoji="0" lang="en-US" altLang="en-US" sz="1600" b="1" i="0" u="none" strike="noStrike" kern="1200" cap="none" spc="0" normalizeH="0" baseline="0" noProof="0" dirty="0">
                <a:ln>
                  <a:noFill/>
                </a:ln>
                <a:solidFill>
                  <a:srgbClr val="002060"/>
                </a:solidFill>
                <a:effectLst/>
                <a:uLnTx/>
                <a:uFillTx/>
                <a:latin typeface="Verdana" pitchFamily="34" charset="0"/>
                <a:ea typeface="+mn-ea"/>
                <a:cs typeface="+mn-cs"/>
              </a:rPr>
              <a:t>			V1                     </a:t>
            </a:r>
            <a:r>
              <a:rPr kumimoji="0" lang="en-US" altLang="en-US" sz="1600" b="1" i="0" u="none" strike="noStrike" kern="1200" cap="none" spc="0" normalizeH="0" baseline="0" noProof="0" dirty="0" err="1">
                <a:ln>
                  <a:noFill/>
                </a:ln>
                <a:solidFill>
                  <a:srgbClr val="002060"/>
                </a:solidFill>
                <a:effectLst/>
                <a:uLnTx/>
                <a:uFillTx/>
                <a:latin typeface="Verdana" pitchFamily="34" charset="0"/>
                <a:ea typeface="+mn-ea"/>
                <a:cs typeface="+mn-cs"/>
              </a:rPr>
              <a:t>V1</a:t>
            </a:r>
            <a:r>
              <a:rPr kumimoji="0" lang="en-US" altLang="en-US" sz="1600" b="1" i="0" u="none" strike="noStrike" kern="1200" cap="none" spc="0" normalizeH="0" baseline="0" noProof="0" dirty="0">
                <a:ln>
                  <a:noFill/>
                </a:ln>
                <a:solidFill>
                  <a:srgbClr val="002060"/>
                </a:solidFill>
                <a:effectLst/>
                <a:uLnTx/>
                <a:uFillTx/>
                <a:latin typeface="Verdana" pitchFamily="34" charset="0"/>
                <a:ea typeface="+mn-ea"/>
                <a:cs typeface="+mn-cs"/>
              </a:rPr>
              <a:t> </a:t>
            </a:r>
          </a:p>
          <a:p>
            <a:pPr marL="0" marR="0" lvl="0" indent="0" algn="l" defTabSz="914400" rtl="0" eaLnBrk="1" fontAlgn="base" latinLnBrk="0" hangingPunct="1">
              <a:lnSpc>
                <a:spcPct val="120000"/>
              </a:lnSpc>
              <a:spcBef>
                <a:spcPct val="20000"/>
              </a:spcBef>
              <a:spcAft>
                <a:spcPct val="0"/>
              </a:spcAft>
              <a:buClr>
                <a:srgbClr val="F9F9F9"/>
              </a:buClr>
              <a:buSzPct val="65000"/>
              <a:buFont typeface="Wingdings" pitchFamily="2" charset="2"/>
              <a:buNone/>
              <a:tabLst/>
              <a:defRPr/>
            </a:pPr>
            <a:endParaRPr kumimoji="0" lang="en-US" altLang="en-US" sz="1600" b="0" i="0" u="none" strike="noStrike" kern="1200" cap="none" spc="0" normalizeH="0" baseline="0" noProof="0" dirty="0">
              <a:ln>
                <a:noFill/>
              </a:ln>
              <a:solidFill>
                <a:srgbClr val="002060"/>
              </a:solidFill>
              <a:effectLst/>
              <a:uLnTx/>
              <a:uFillTx/>
              <a:latin typeface="Verdana" pitchFamily="34" charset="0"/>
              <a:ea typeface="+mn-ea"/>
              <a:cs typeface="+mn-cs"/>
            </a:endParaRPr>
          </a:p>
          <a:p>
            <a:pPr marL="0" marR="0" lvl="0" indent="0" algn="l" defTabSz="914400" rtl="0" eaLnBrk="1" fontAlgn="base" latinLnBrk="0" hangingPunct="1">
              <a:lnSpc>
                <a:spcPct val="120000"/>
              </a:lnSpc>
              <a:spcBef>
                <a:spcPct val="20000"/>
              </a:spcBef>
              <a:spcAft>
                <a:spcPct val="0"/>
              </a:spcAft>
              <a:buClr>
                <a:srgbClr val="F9F9F9"/>
              </a:buClr>
              <a:buSzPct val="65000"/>
              <a:buFont typeface="Wingdings" pitchFamily="2" charset="2"/>
              <a:buNone/>
              <a:tabLst/>
              <a:defRPr/>
            </a:pPr>
            <a:r>
              <a:rPr kumimoji="0" lang="en-US" altLang="en-US" sz="1600" b="0" i="0" u="none" strike="noStrike" kern="1200" cap="none" spc="0" normalizeH="0" baseline="0" noProof="0" dirty="0">
                <a:ln>
                  <a:noFill/>
                </a:ln>
                <a:solidFill>
                  <a:srgbClr val="002060"/>
                </a:solidFill>
                <a:effectLst/>
                <a:uLnTx/>
                <a:uFillTx/>
                <a:latin typeface="Verdana" pitchFamily="34" charset="0"/>
                <a:ea typeface="+mn-ea"/>
                <a:cs typeface="+mn-cs"/>
              </a:rPr>
              <a:t>                  </a:t>
            </a:r>
          </a:p>
          <a:p>
            <a:pPr marL="0" marR="0" lvl="0" indent="0" algn="l" defTabSz="914400" rtl="0" eaLnBrk="1" fontAlgn="base" latinLnBrk="0" hangingPunct="1">
              <a:lnSpc>
                <a:spcPct val="120000"/>
              </a:lnSpc>
              <a:spcBef>
                <a:spcPct val="20000"/>
              </a:spcBef>
              <a:spcAft>
                <a:spcPct val="0"/>
              </a:spcAft>
              <a:buClr>
                <a:srgbClr val="F9F9F9"/>
              </a:buClr>
              <a:buSzPct val="65000"/>
              <a:buFont typeface="Wingdings" pitchFamily="2" charset="2"/>
              <a:buNone/>
              <a:tabLst/>
              <a:defRPr/>
            </a:pPr>
            <a:endParaRPr kumimoji="0" lang="en-US" altLang="en-US" sz="1600" b="0" i="0" u="none" strike="noStrike" kern="1200" cap="none" spc="0" normalizeH="0" baseline="0" noProof="0" dirty="0">
              <a:ln>
                <a:noFill/>
              </a:ln>
              <a:solidFill>
                <a:srgbClr val="002060"/>
              </a:solidFill>
              <a:effectLst/>
              <a:uLnTx/>
              <a:uFillTx/>
              <a:latin typeface="Verdana" pitchFamily="34" charset="0"/>
              <a:ea typeface="+mn-ea"/>
              <a:cs typeface="+mn-cs"/>
            </a:endParaRPr>
          </a:p>
          <a:p>
            <a:pPr marL="0" marR="0" lvl="0" indent="0" algn="l" defTabSz="914400" rtl="0" eaLnBrk="1" fontAlgn="base" latinLnBrk="0" hangingPunct="1">
              <a:lnSpc>
                <a:spcPct val="120000"/>
              </a:lnSpc>
              <a:spcBef>
                <a:spcPct val="20000"/>
              </a:spcBef>
              <a:spcAft>
                <a:spcPct val="0"/>
              </a:spcAft>
              <a:buClr>
                <a:srgbClr val="F9F9F9"/>
              </a:buClr>
              <a:buSzPct val="65000"/>
              <a:buFont typeface="Wingdings" pitchFamily="2" charset="2"/>
              <a:buNone/>
              <a:tabLst/>
              <a:defRPr/>
            </a:pPr>
            <a:endParaRPr kumimoji="0" lang="en-US" altLang="en-US" sz="1600" b="0" i="0" u="none" strike="noStrike" kern="1200" cap="none" spc="0" normalizeH="0" baseline="0" noProof="0" dirty="0">
              <a:ln>
                <a:noFill/>
              </a:ln>
              <a:solidFill>
                <a:srgbClr val="002060"/>
              </a:solidFill>
              <a:effectLst/>
              <a:uLnTx/>
              <a:uFillTx/>
              <a:latin typeface="Verdana" pitchFamily="34" charset="0"/>
              <a:ea typeface="+mn-ea"/>
              <a:cs typeface="+mn-cs"/>
            </a:endParaRPr>
          </a:p>
          <a:p>
            <a:pPr marL="0" marR="0" lvl="0" indent="0" algn="l" defTabSz="914400" rtl="0" eaLnBrk="1" fontAlgn="base" latinLnBrk="0" hangingPunct="1">
              <a:lnSpc>
                <a:spcPct val="120000"/>
              </a:lnSpc>
              <a:spcBef>
                <a:spcPct val="20000"/>
              </a:spcBef>
              <a:spcAft>
                <a:spcPct val="0"/>
              </a:spcAft>
              <a:buClr>
                <a:srgbClr val="F9F9F9"/>
              </a:buClr>
              <a:buSzPct val="65000"/>
              <a:buFont typeface="Wingdings" pitchFamily="2" charset="2"/>
              <a:buNone/>
              <a:tabLst/>
              <a:defRPr/>
            </a:pPr>
            <a:r>
              <a:rPr kumimoji="0" lang="en-US" altLang="en-US" sz="1600" b="0" i="0" u="none" strike="noStrike" kern="1200" cap="none" spc="0" normalizeH="0" baseline="0" noProof="0" dirty="0">
                <a:ln>
                  <a:noFill/>
                </a:ln>
                <a:solidFill>
                  <a:srgbClr val="002060"/>
                </a:solidFill>
                <a:effectLst/>
                <a:uLnTx/>
                <a:uFillTx/>
                <a:latin typeface="Verdana" pitchFamily="34" charset="0"/>
                <a:ea typeface="+mn-ea"/>
                <a:cs typeface="+mn-cs"/>
              </a:rPr>
              <a:t>                              </a:t>
            </a:r>
            <a:r>
              <a:rPr kumimoji="0" lang="en-US" altLang="en-US" sz="1600" b="1" i="0" u="none" strike="noStrike" kern="1200" cap="none" spc="0" normalizeH="0" baseline="0" noProof="0" dirty="0">
                <a:ln>
                  <a:noFill/>
                </a:ln>
                <a:solidFill>
                  <a:srgbClr val="002060"/>
                </a:solidFill>
                <a:effectLst/>
                <a:uLnTx/>
                <a:uFillTx/>
                <a:latin typeface="Verdana" pitchFamily="34" charset="0"/>
                <a:ea typeface="+mn-ea"/>
                <a:cs typeface="+mn-cs"/>
              </a:rPr>
              <a:t>=  1000 X </a:t>
            </a:r>
          </a:p>
        </p:txBody>
      </p:sp>
      <p:cxnSp>
        <p:nvCxnSpPr>
          <p:cNvPr id="8" name="Straight Connector 7"/>
          <p:cNvCxnSpPr/>
          <p:nvPr/>
        </p:nvCxnSpPr>
        <p:spPr>
          <a:xfrm>
            <a:off x="3124200" y="3352800"/>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33800" y="3170503"/>
            <a:ext cx="825867" cy="369332"/>
          </a:xfrm>
          <a:prstGeom prst="rect">
            <a:avLst/>
          </a:prstGeom>
          <a:noFill/>
        </p:spPr>
        <p:txBody>
          <a:bodyPr wrap="none" rtlCol="0">
            <a:spAutoFit/>
          </a:bodyPr>
          <a:lstStyle/>
          <a:p>
            <a:r>
              <a:rPr lang="en-IN" dirty="0" smtClean="0"/>
              <a:t>X 1000</a:t>
            </a:r>
            <a:endParaRPr lang="en-IN" dirty="0"/>
          </a:p>
        </p:txBody>
      </p:sp>
      <p:cxnSp>
        <p:nvCxnSpPr>
          <p:cNvPr id="11" name="Straight Connector 10"/>
          <p:cNvCxnSpPr/>
          <p:nvPr/>
        </p:nvCxnSpPr>
        <p:spPr>
          <a:xfrm>
            <a:off x="4876800" y="3352800"/>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22533" y="3172690"/>
            <a:ext cx="825867" cy="369332"/>
          </a:xfrm>
          <a:prstGeom prst="rect">
            <a:avLst/>
          </a:prstGeom>
          <a:noFill/>
        </p:spPr>
        <p:txBody>
          <a:bodyPr wrap="none" rtlCol="0">
            <a:spAutoFit/>
          </a:bodyPr>
          <a:lstStyle/>
          <a:p>
            <a:r>
              <a:rPr lang="en-IN" dirty="0" smtClean="0"/>
              <a:t>X 1000</a:t>
            </a:r>
            <a:endParaRPr lang="en-IN" dirty="0"/>
          </a:p>
        </p:txBody>
      </p:sp>
      <p:sp>
        <p:nvSpPr>
          <p:cNvPr id="10" name="TextBox 9"/>
          <p:cNvSpPr txBox="1"/>
          <p:nvPr/>
        </p:nvSpPr>
        <p:spPr>
          <a:xfrm>
            <a:off x="4495800" y="2971800"/>
            <a:ext cx="338554" cy="461665"/>
          </a:xfrm>
          <a:prstGeom prst="rect">
            <a:avLst/>
          </a:prstGeom>
          <a:noFill/>
        </p:spPr>
        <p:txBody>
          <a:bodyPr wrap="none" rtlCol="0">
            <a:spAutoFit/>
          </a:bodyPr>
          <a:lstStyle/>
          <a:p>
            <a:r>
              <a:rPr lang="en-IN" sz="2400" b="1" dirty="0" smtClean="0"/>
              <a:t>_</a:t>
            </a:r>
            <a:endParaRPr lang="en-IN" sz="2400" b="1" dirty="0"/>
          </a:p>
        </p:txBody>
      </p:sp>
      <p:sp>
        <p:nvSpPr>
          <p:cNvPr id="14" name="Text Box 26"/>
          <p:cNvSpPr txBox="1">
            <a:spLocks noChangeArrowheads="1"/>
          </p:cNvSpPr>
          <p:nvPr/>
        </p:nvSpPr>
        <p:spPr bwMode="auto">
          <a:xfrm>
            <a:off x="4038600" y="4724400"/>
            <a:ext cx="914033" cy="748923"/>
          </a:xfrm>
          <a:prstGeom prst="rect">
            <a:avLst/>
          </a:prstGeom>
          <a:noFill/>
          <a:ln w="9525">
            <a:noFill/>
            <a:miter lim="800000"/>
            <a:headEnd/>
            <a:tailEnd/>
          </a:ln>
          <a:effectLst/>
        </p:spPr>
        <p:txBody>
          <a:bodyPr wrap="none">
            <a:spAutoFit/>
          </a:bodyPr>
          <a:lstStyle>
            <a:defPPr>
              <a:defRPr lang="en-US"/>
            </a:defPPr>
            <a:lvl1pPr algn="l" rtl="0" eaLnBrk="0" fontAlgn="base" hangingPunct="0">
              <a:spcBef>
                <a:spcPct val="0"/>
              </a:spcBef>
              <a:spcAft>
                <a:spcPct val="0"/>
              </a:spcAft>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1pPr>
            <a:lvl2pPr marL="457200" algn="l" rtl="0" eaLnBrk="0" fontAlgn="base" hangingPunct="0">
              <a:spcBef>
                <a:spcPct val="0"/>
              </a:spcBef>
              <a:spcAft>
                <a:spcPct val="0"/>
              </a:spcAft>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2pPr>
            <a:lvl3pPr marL="914400" algn="l" rtl="0" eaLnBrk="0" fontAlgn="base" hangingPunct="0">
              <a:spcBef>
                <a:spcPct val="0"/>
              </a:spcBef>
              <a:spcAft>
                <a:spcPct val="0"/>
              </a:spcAft>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3pPr>
            <a:lvl4pPr marL="1371600" algn="l" rtl="0" eaLnBrk="0" fontAlgn="base" hangingPunct="0">
              <a:spcBef>
                <a:spcPct val="0"/>
              </a:spcBef>
              <a:spcAft>
                <a:spcPct val="0"/>
              </a:spcAft>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4pPr>
            <a:lvl5pPr marL="1828800" algn="l" rtl="0" eaLnBrk="0" fontAlgn="base" hangingPunct="0">
              <a:spcBef>
                <a:spcPct val="0"/>
              </a:spcBef>
              <a:spcAft>
                <a:spcPct val="0"/>
              </a:spcAft>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5pPr>
            <a:lvl6pPr marL="2286000" algn="l" defTabSz="914400" rtl="0" eaLnBrk="1" latinLnBrk="0" hangingPunct="1">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6pPr>
            <a:lvl7pPr marL="2743200" algn="l" defTabSz="914400" rtl="0" eaLnBrk="1" latinLnBrk="0" hangingPunct="1">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7pPr>
            <a:lvl8pPr marL="3200400" algn="l" defTabSz="914400" rtl="0" eaLnBrk="1" latinLnBrk="0" hangingPunct="1">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8pPr>
            <a:lvl9pPr marL="3657600" algn="l" defTabSz="914400" rtl="0" eaLnBrk="1" latinLnBrk="0" hangingPunct="1">
              <a:defRPr sz="1600" kern="1200">
                <a:solidFill>
                  <a:schemeClr val="tx1"/>
                </a:solidFill>
                <a:effectLst>
                  <a:outerShdw blurRad="38100" dist="38100" dir="2700000" algn="tl">
                    <a:srgbClr val="000000">
                      <a:alpha val="43137"/>
                    </a:srgbClr>
                  </a:outerShdw>
                </a:effectLst>
                <a:latin typeface="Verdana" pitchFamily="34" charset="0"/>
                <a:ea typeface="+mn-ea"/>
                <a:cs typeface="+mn-cs"/>
              </a:defRPr>
            </a:lvl9pPr>
          </a:lstStyle>
          <a:p>
            <a:pPr>
              <a:defRPr/>
            </a:pPr>
            <a:r>
              <a:rPr lang="en-US" dirty="0">
                <a:solidFill>
                  <a:srgbClr val="002060"/>
                </a:solidFill>
                <a:effectLst/>
              </a:rPr>
              <a:t>V</a:t>
            </a:r>
            <a:r>
              <a:rPr lang="en-US" baseline="-25000" dirty="0">
                <a:solidFill>
                  <a:srgbClr val="002060"/>
                </a:solidFill>
                <a:effectLst/>
              </a:rPr>
              <a:t>2</a:t>
            </a:r>
            <a:r>
              <a:rPr lang="en-US" dirty="0">
                <a:solidFill>
                  <a:srgbClr val="002060"/>
                </a:solidFill>
                <a:effectLst/>
              </a:rPr>
              <a:t> – V</a:t>
            </a:r>
            <a:r>
              <a:rPr lang="en-US" baseline="-25000" dirty="0">
                <a:solidFill>
                  <a:srgbClr val="002060"/>
                </a:solidFill>
                <a:effectLst/>
              </a:rPr>
              <a:t>3</a:t>
            </a:r>
          </a:p>
          <a:p>
            <a:pPr>
              <a:defRPr/>
            </a:pPr>
            <a:endParaRPr lang="en-US" baseline="-25000" dirty="0">
              <a:solidFill>
                <a:srgbClr val="002060"/>
              </a:solidFill>
              <a:effectLst/>
            </a:endParaRPr>
          </a:p>
          <a:p>
            <a:pPr>
              <a:defRPr/>
            </a:pPr>
            <a:r>
              <a:rPr lang="en-US" dirty="0">
                <a:solidFill>
                  <a:srgbClr val="002060"/>
                </a:solidFill>
                <a:effectLst/>
              </a:rPr>
              <a:t>    V</a:t>
            </a:r>
            <a:r>
              <a:rPr lang="en-US" baseline="-25000" dirty="0">
                <a:solidFill>
                  <a:srgbClr val="002060"/>
                </a:solidFill>
                <a:effectLst/>
              </a:rPr>
              <a:t>1</a:t>
            </a:r>
          </a:p>
        </p:txBody>
      </p:sp>
      <p:cxnSp>
        <p:nvCxnSpPr>
          <p:cNvPr id="16" name="Straight Connector 15"/>
          <p:cNvCxnSpPr/>
          <p:nvPr/>
        </p:nvCxnSpPr>
        <p:spPr>
          <a:xfrm>
            <a:off x="4114800" y="5167745"/>
            <a:ext cx="914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017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IN" b="1" dirty="0" smtClean="0"/>
              <a:t>Sources of Water</a:t>
            </a:r>
            <a:endParaRPr lang="en-IN" b="1" dirty="0"/>
          </a:p>
        </p:txBody>
      </p:sp>
      <p:sp>
        <p:nvSpPr>
          <p:cNvPr id="3" name="Content Placeholder 2"/>
          <p:cNvSpPr>
            <a:spLocks noGrp="1"/>
          </p:cNvSpPr>
          <p:nvPr>
            <p:ph idx="1"/>
          </p:nvPr>
        </p:nvSpPr>
        <p:spPr>
          <a:xfrm>
            <a:off x="457200" y="762000"/>
            <a:ext cx="8229600" cy="5867400"/>
          </a:xfrm>
        </p:spPr>
        <p:txBody>
          <a:bodyPr>
            <a:normAutofit fontScale="92500" lnSpcReduction="20000"/>
          </a:bodyPr>
          <a:lstStyle/>
          <a:p>
            <a:pPr marL="197100" indent="0" algn="just">
              <a:lnSpc>
                <a:spcPct val="120000"/>
              </a:lnSpc>
              <a:spcBef>
                <a:spcPts val="600"/>
              </a:spcBef>
              <a:buClr>
                <a:srgbClr val="CC3300"/>
              </a:buClr>
              <a:buNone/>
              <a:defRPr/>
            </a:pPr>
            <a:r>
              <a:rPr lang="en-US" sz="2200" b="1" dirty="0" smtClean="0">
                <a:solidFill>
                  <a:srgbClr val="C00000"/>
                </a:solidFill>
                <a:latin typeface="Calibri" pitchFamily="34" charset="0"/>
              </a:rPr>
              <a:t>Naturally available water can be classified as:</a:t>
            </a:r>
          </a:p>
          <a:p>
            <a:pPr marL="197100" indent="0" algn="just">
              <a:lnSpc>
                <a:spcPct val="120000"/>
              </a:lnSpc>
              <a:spcBef>
                <a:spcPts val="0"/>
              </a:spcBef>
              <a:buClr>
                <a:srgbClr val="CC3300"/>
              </a:buClr>
              <a:buNone/>
              <a:defRPr/>
            </a:pPr>
            <a:endParaRPr lang="en-US" sz="1200" dirty="0" smtClean="0">
              <a:solidFill>
                <a:srgbClr val="002060"/>
              </a:solidFill>
              <a:latin typeface="Calibri" pitchFamily="34" charset="0"/>
            </a:endParaRPr>
          </a:p>
          <a:p>
            <a:pPr marL="654300" indent="-457200" algn="just">
              <a:lnSpc>
                <a:spcPct val="120000"/>
              </a:lnSpc>
              <a:spcBef>
                <a:spcPts val="0"/>
              </a:spcBef>
              <a:buClr>
                <a:srgbClr val="CC3300"/>
              </a:buClr>
              <a:buFont typeface="+mj-lt"/>
              <a:buAutoNum type="alphaLcParenR"/>
              <a:defRPr/>
            </a:pPr>
            <a:r>
              <a:rPr lang="en-US" sz="2200" dirty="0" smtClean="0">
                <a:solidFill>
                  <a:srgbClr val="002060"/>
                </a:solidFill>
                <a:latin typeface="Calibri" pitchFamily="34" charset="0"/>
              </a:rPr>
              <a:t>Surface water : </a:t>
            </a:r>
            <a:r>
              <a:rPr lang="en-US" sz="2200" dirty="0">
                <a:solidFill>
                  <a:srgbClr val="002060"/>
                </a:solidFill>
                <a:latin typeface="Calibri" pitchFamily="34" charset="0"/>
              </a:rPr>
              <a:t>F</a:t>
            </a:r>
            <a:r>
              <a:rPr lang="en-US" sz="2200" dirty="0" smtClean="0">
                <a:solidFill>
                  <a:srgbClr val="002060"/>
                </a:solidFill>
                <a:latin typeface="Calibri" pitchFamily="34" charset="0"/>
              </a:rPr>
              <a:t>lowing water - streams, rivers </a:t>
            </a:r>
            <a:r>
              <a:rPr lang="en-US" sz="2200" dirty="0">
                <a:solidFill>
                  <a:srgbClr val="002060"/>
                </a:solidFill>
                <a:latin typeface="Calibri" pitchFamily="34" charset="0"/>
              </a:rPr>
              <a:t>and </a:t>
            </a:r>
            <a:endParaRPr lang="en-US" sz="2200" dirty="0" smtClean="0">
              <a:solidFill>
                <a:srgbClr val="002060"/>
              </a:solidFill>
              <a:latin typeface="Calibri" pitchFamily="34" charset="0"/>
            </a:endParaRPr>
          </a:p>
          <a:p>
            <a:pPr marL="197100" indent="0" algn="just">
              <a:lnSpc>
                <a:spcPct val="120000"/>
              </a:lnSpc>
              <a:spcBef>
                <a:spcPts val="0"/>
              </a:spcBef>
              <a:buClr>
                <a:srgbClr val="CC3300"/>
              </a:buClr>
              <a:buNone/>
              <a:defRPr/>
            </a:pPr>
            <a:r>
              <a:rPr lang="en-US" sz="2200" dirty="0">
                <a:solidFill>
                  <a:srgbClr val="002060"/>
                </a:solidFill>
                <a:latin typeface="Calibri" pitchFamily="34" charset="0"/>
              </a:rPr>
              <a:t> </a:t>
            </a:r>
            <a:r>
              <a:rPr lang="en-US" sz="2200" dirty="0" smtClean="0">
                <a:solidFill>
                  <a:srgbClr val="002060"/>
                </a:solidFill>
                <a:latin typeface="Calibri" pitchFamily="34" charset="0"/>
              </a:rPr>
              <a:t>                                    Stillwater-ponds, lakes and reservoirs.</a:t>
            </a:r>
          </a:p>
          <a:p>
            <a:pPr marL="654300" indent="-457200" algn="just">
              <a:lnSpc>
                <a:spcPct val="120000"/>
              </a:lnSpc>
              <a:spcBef>
                <a:spcPts val="0"/>
              </a:spcBef>
              <a:buClr>
                <a:srgbClr val="CC3300"/>
              </a:buClr>
              <a:buFont typeface="+mj-lt"/>
              <a:buAutoNum type="alphaLcParenR"/>
              <a:defRPr/>
            </a:pPr>
            <a:r>
              <a:rPr lang="en-US" sz="2200" dirty="0" smtClean="0">
                <a:solidFill>
                  <a:srgbClr val="002060"/>
                </a:solidFill>
                <a:latin typeface="Calibri" pitchFamily="34" charset="0"/>
              </a:rPr>
              <a:t>Underground water from springs and wells and from coal mining</a:t>
            </a:r>
          </a:p>
          <a:p>
            <a:pPr marL="197100" indent="0" algn="just">
              <a:lnSpc>
                <a:spcPct val="120000"/>
              </a:lnSpc>
              <a:spcBef>
                <a:spcPts val="0"/>
              </a:spcBef>
              <a:buClr>
                <a:srgbClr val="CC3300"/>
              </a:buClr>
              <a:buNone/>
              <a:defRPr/>
            </a:pPr>
            <a:r>
              <a:rPr lang="en-US" sz="2200" dirty="0" smtClean="0">
                <a:solidFill>
                  <a:srgbClr val="002060"/>
                </a:solidFill>
                <a:latin typeface="Calibri" pitchFamily="34" charset="0"/>
              </a:rPr>
              <a:t>         cuttings.</a:t>
            </a:r>
          </a:p>
          <a:p>
            <a:pPr marL="654300" indent="-457200" algn="just">
              <a:lnSpc>
                <a:spcPct val="120000"/>
              </a:lnSpc>
              <a:spcBef>
                <a:spcPts val="0"/>
              </a:spcBef>
              <a:buClr>
                <a:srgbClr val="CC3300"/>
              </a:buClr>
              <a:buFont typeface="+mj-lt"/>
              <a:buAutoNum type="alphaLcParenR"/>
              <a:defRPr/>
            </a:pPr>
            <a:r>
              <a:rPr lang="en-US" sz="2200" dirty="0" smtClean="0">
                <a:solidFill>
                  <a:srgbClr val="002060"/>
                </a:solidFill>
                <a:latin typeface="Calibri" pitchFamily="34" charset="0"/>
              </a:rPr>
              <a:t>Sea water  and </a:t>
            </a:r>
          </a:p>
          <a:p>
            <a:pPr marL="654300" indent="-457200" algn="just">
              <a:lnSpc>
                <a:spcPct val="120000"/>
              </a:lnSpc>
              <a:spcBef>
                <a:spcPts val="0"/>
              </a:spcBef>
              <a:buClr>
                <a:srgbClr val="CC3300"/>
              </a:buClr>
              <a:buFont typeface="+mj-lt"/>
              <a:buAutoNum type="alphaLcParenR"/>
              <a:defRPr/>
            </a:pPr>
            <a:r>
              <a:rPr lang="en-US" sz="2200" dirty="0" smtClean="0">
                <a:solidFill>
                  <a:srgbClr val="002060"/>
                </a:solidFill>
                <a:latin typeface="Calibri" pitchFamily="34" charset="0"/>
              </a:rPr>
              <a:t>Rain water</a:t>
            </a:r>
          </a:p>
          <a:p>
            <a:pPr marL="197100" indent="0" algn="just">
              <a:lnSpc>
                <a:spcPct val="120000"/>
              </a:lnSpc>
              <a:spcBef>
                <a:spcPts val="0"/>
              </a:spcBef>
              <a:buClr>
                <a:srgbClr val="CC3300"/>
              </a:buClr>
              <a:buNone/>
              <a:defRPr/>
            </a:pPr>
            <a:endParaRPr lang="en-US" sz="2200" dirty="0" smtClean="0">
              <a:solidFill>
                <a:srgbClr val="002060"/>
              </a:solidFill>
              <a:latin typeface="Calibri" pitchFamily="34" charset="0"/>
            </a:endParaRPr>
          </a:p>
          <a:p>
            <a:pPr marL="197100" indent="0" algn="just">
              <a:lnSpc>
                <a:spcPct val="120000"/>
              </a:lnSpc>
              <a:spcBef>
                <a:spcPts val="0"/>
              </a:spcBef>
              <a:buClr>
                <a:srgbClr val="CC3300"/>
              </a:buClr>
              <a:buNone/>
              <a:defRPr/>
            </a:pPr>
            <a:r>
              <a:rPr lang="en-IN" sz="2200" b="1" dirty="0">
                <a:solidFill>
                  <a:srgbClr val="C00000"/>
                </a:solidFill>
                <a:latin typeface="Calibri" pitchFamily="34" charset="0"/>
              </a:rPr>
              <a:t>Rainwater :</a:t>
            </a:r>
            <a:r>
              <a:rPr lang="en-IN" sz="2200" dirty="0">
                <a:solidFill>
                  <a:srgbClr val="002060"/>
                </a:solidFill>
                <a:latin typeface="Calibri" pitchFamily="34" charset="0"/>
              </a:rPr>
              <a:t> It is the purest form of natural </a:t>
            </a:r>
            <a:r>
              <a:rPr lang="en-IN" sz="2200" dirty="0" smtClean="0">
                <a:solidFill>
                  <a:srgbClr val="002060"/>
                </a:solidFill>
                <a:latin typeface="Calibri" pitchFamily="34" charset="0"/>
              </a:rPr>
              <a:t>water but contains dissolved  </a:t>
            </a:r>
            <a:r>
              <a:rPr lang="en-IN" sz="2200" dirty="0">
                <a:solidFill>
                  <a:srgbClr val="002060"/>
                </a:solidFill>
                <a:latin typeface="Calibri" pitchFamily="34" charset="0"/>
              </a:rPr>
              <a:t>toxic gases like CO</a:t>
            </a:r>
            <a:r>
              <a:rPr lang="en-IN" sz="2200" baseline="-25000" dirty="0">
                <a:solidFill>
                  <a:srgbClr val="002060"/>
                </a:solidFill>
                <a:latin typeface="Calibri" pitchFamily="34" charset="0"/>
              </a:rPr>
              <a:t>2</a:t>
            </a:r>
            <a:r>
              <a:rPr lang="en-IN" sz="2200" dirty="0">
                <a:solidFill>
                  <a:srgbClr val="002060"/>
                </a:solidFill>
                <a:latin typeface="Calibri" pitchFamily="34" charset="0"/>
              </a:rPr>
              <a:t>, SO</a:t>
            </a:r>
            <a:r>
              <a:rPr lang="en-IN" sz="2200" baseline="-25000" dirty="0">
                <a:solidFill>
                  <a:srgbClr val="002060"/>
                </a:solidFill>
                <a:latin typeface="Calibri" pitchFamily="34" charset="0"/>
              </a:rPr>
              <a:t>2</a:t>
            </a:r>
            <a:r>
              <a:rPr lang="en-IN" sz="2200" dirty="0">
                <a:solidFill>
                  <a:srgbClr val="002060"/>
                </a:solidFill>
                <a:latin typeface="Calibri" pitchFamily="34" charset="0"/>
              </a:rPr>
              <a:t>, NO</a:t>
            </a:r>
            <a:r>
              <a:rPr lang="en-IN" sz="2200" baseline="-25000" dirty="0">
                <a:solidFill>
                  <a:srgbClr val="002060"/>
                </a:solidFill>
                <a:latin typeface="Calibri" pitchFamily="34" charset="0"/>
              </a:rPr>
              <a:t>2</a:t>
            </a:r>
            <a:r>
              <a:rPr lang="en-IN" sz="2200" dirty="0">
                <a:solidFill>
                  <a:srgbClr val="002060"/>
                </a:solidFill>
                <a:latin typeface="Calibri" pitchFamily="34" charset="0"/>
              </a:rPr>
              <a:t> etc. and other solids</a:t>
            </a:r>
            <a:r>
              <a:rPr lang="en-IN" sz="2200" dirty="0" smtClean="0">
                <a:solidFill>
                  <a:srgbClr val="002060"/>
                </a:solidFill>
                <a:latin typeface="Calibri" pitchFamily="34" charset="0"/>
              </a:rPr>
              <a:t>.  Also its supply is unpredictable. </a:t>
            </a:r>
            <a:endParaRPr lang="en-IN" sz="2200" dirty="0">
              <a:solidFill>
                <a:srgbClr val="002060"/>
              </a:solidFill>
              <a:latin typeface="Calibri" pitchFamily="34" charset="0"/>
            </a:endParaRPr>
          </a:p>
          <a:p>
            <a:pPr marL="197100" indent="0" algn="just">
              <a:lnSpc>
                <a:spcPct val="120000"/>
              </a:lnSpc>
              <a:spcBef>
                <a:spcPts val="0"/>
              </a:spcBef>
              <a:buClr>
                <a:srgbClr val="CC3300"/>
              </a:buClr>
              <a:buNone/>
              <a:defRPr/>
            </a:pPr>
            <a:endParaRPr lang="en-IN" sz="2200" dirty="0" smtClean="0">
              <a:solidFill>
                <a:srgbClr val="002060"/>
              </a:solidFill>
              <a:latin typeface="Calibri" pitchFamily="34" charset="0"/>
            </a:endParaRPr>
          </a:p>
          <a:p>
            <a:pPr marL="197100" indent="0" algn="just">
              <a:lnSpc>
                <a:spcPct val="120000"/>
              </a:lnSpc>
              <a:spcBef>
                <a:spcPts val="0"/>
              </a:spcBef>
              <a:buClr>
                <a:srgbClr val="CC3300"/>
              </a:buClr>
              <a:buNone/>
              <a:defRPr/>
            </a:pPr>
            <a:r>
              <a:rPr lang="en-IN" sz="2200" b="1" dirty="0" smtClean="0">
                <a:solidFill>
                  <a:srgbClr val="C00000"/>
                </a:solidFill>
                <a:latin typeface="Calibri" pitchFamily="34" charset="0"/>
              </a:rPr>
              <a:t>Sea </a:t>
            </a:r>
            <a:r>
              <a:rPr lang="en-IN" sz="2200" b="1" dirty="0">
                <a:solidFill>
                  <a:srgbClr val="C00000"/>
                </a:solidFill>
                <a:latin typeface="Calibri" pitchFamily="34" charset="0"/>
              </a:rPr>
              <a:t>water : </a:t>
            </a:r>
            <a:r>
              <a:rPr lang="en-IN" sz="2200" dirty="0">
                <a:solidFill>
                  <a:srgbClr val="002060"/>
                </a:solidFill>
                <a:latin typeface="Calibri" pitchFamily="34" charset="0"/>
              </a:rPr>
              <a:t>It is the most impure form of water containing about 3.5% dissolved salts of which about 6% is </a:t>
            </a:r>
            <a:r>
              <a:rPr lang="en-IN" sz="2200" dirty="0" err="1">
                <a:solidFill>
                  <a:srgbClr val="002060"/>
                </a:solidFill>
                <a:latin typeface="Calibri" pitchFamily="34" charset="0"/>
              </a:rPr>
              <a:t>NaCl</a:t>
            </a:r>
            <a:r>
              <a:rPr lang="en-IN" sz="2200" dirty="0">
                <a:solidFill>
                  <a:srgbClr val="002060"/>
                </a:solidFill>
                <a:latin typeface="Calibri" pitchFamily="34" charset="0"/>
              </a:rPr>
              <a:t>. Other salts present include </a:t>
            </a:r>
            <a:r>
              <a:rPr lang="en-IN" sz="2200" dirty="0" smtClean="0">
                <a:solidFill>
                  <a:srgbClr val="002060"/>
                </a:solidFill>
                <a:latin typeface="Calibri" pitchFamily="34" charset="0"/>
              </a:rPr>
              <a:t>sulphates</a:t>
            </a:r>
            <a:r>
              <a:rPr lang="en-IN" sz="2200" dirty="0">
                <a:solidFill>
                  <a:srgbClr val="002060"/>
                </a:solidFill>
                <a:latin typeface="Calibri" pitchFamily="34" charset="0"/>
              </a:rPr>
              <a:t>, bicarbonates, bromides of sodium, potassium, magnesium etc. </a:t>
            </a:r>
            <a:endParaRPr lang="en-IN" sz="2200" dirty="0" smtClean="0">
              <a:solidFill>
                <a:srgbClr val="002060"/>
              </a:solidFill>
              <a:latin typeface="Calibri" pitchFamily="34" charset="0"/>
            </a:endParaRPr>
          </a:p>
          <a:p>
            <a:pPr marL="197100" indent="0" algn="just">
              <a:lnSpc>
                <a:spcPct val="120000"/>
              </a:lnSpc>
              <a:spcBef>
                <a:spcPts val="0"/>
              </a:spcBef>
              <a:buClr>
                <a:srgbClr val="CC3300"/>
              </a:buClr>
              <a:buNone/>
              <a:defRPr/>
            </a:pPr>
            <a:endParaRPr lang="en-IN" sz="2200" dirty="0" smtClean="0">
              <a:solidFill>
                <a:srgbClr val="002060"/>
              </a:solidFill>
              <a:latin typeface="Calibri" pitchFamily="34" charset="0"/>
            </a:endParaRPr>
          </a:p>
          <a:p>
            <a:pPr marL="197100" indent="0" algn="just">
              <a:lnSpc>
                <a:spcPct val="120000"/>
              </a:lnSpc>
              <a:spcBef>
                <a:spcPts val="0"/>
              </a:spcBef>
              <a:buClr>
                <a:srgbClr val="CC3300"/>
              </a:buClr>
              <a:buNone/>
              <a:defRPr/>
            </a:pPr>
            <a:r>
              <a:rPr lang="en-IN" sz="2200" dirty="0" smtClean="0">
                <a:solidFill>
                  <a:srgbClr val="002060"/>
                </a:solidFill>
                <a:latin typeface="Calibri" pitchFamily="34" charset="0"/>
              </a:rPr>
              <a:t>It is therefore,  necessary to depend on ground and surface water after removing different impurities that are present in them, as required.</a:t>
            </a:r>
          </a:p>
          <a:p>
            <a:pPr marL="197100" indent="0" algn="just">
              <a:lnSpc>
                <a:spcPct val="120000"/>
              </a:lnSpc>
              <a:spcBef>
                <a:spcPts val="0"/>
              </a:spcBef>
              <a:buClr>
                <a:srgbClr val="CC3300"/>
              </a:buClr>
              <a:buNone/>
              <a:defRPr/>
            </a:pPr>
            <a:endParaRPr lang="en-IN" sz="2200" dirty="0">
              <a:solidFill>
                <a:srgbClr val="002060"/>
              </a:solidFill>
              <a:latin typeface="Calibri" pitchFamily="34" charset="0"/>
            </a:endParaRPr>
          </a:p>
          <a:p>
            <a:pPr marL="197100" indent="0" algn="just">
              <a:lnSpc>
                <a:spcPct val="120000"/>
              </a:lnSpc>
              <a:spcBef>
                <a:spcPts val="600"/>
              </a:spcBef>
              <a:buClr>
                <a:srgbClr val="CC3300"/>
              </a:buClr>
              <a:buNone/>
              <a:defRPr/>
            </a:pPr>
            <a:endParaRPr lang="en-IN" sz="2400" dirty="0">
              <a:solidFill>
                <a:srgbClr val="002060"/>
              </a:solidFill>
              <a:latin typeface="Calibri" pitchFamily="34" charset="0"/>
            </a:endParaRPr>
          </a:p>
          <a:p>
            <a:pPr marL="197100" indent="0" algn="just">
              <a:lnSpc>
                <a:spcPct val="120000"/>
              </a:lnSpc>
              <a:spcBef>
                <a:spcPts val="600"/>
              </a:spcBef>
              <a:buClr>
                <a:srgbClr val="CC3300"/>
              </a:buClr>
              <a:buNone/>
              <a:defRPr/>
            </a:pPr>
            <a:endParaRPr lang="en-US" sz="2400" dirty="0" smtClean="0">
              <a:solidFill>
                <a:srgbClr val="002060"/>
              </a:solidFill>
              <a:latin typeface="Calibri" pitchFamily="34" charset="0"/>
            </a:endParaRPr>
          </a:p>
          <a:p>
            <a:pPr marL="540000" indent="0">
              <a:lnSpc>
                <a:spcPct val="120000"/>
              </a:lnSpc>
              <a:spcBef>
                <a:spcPts val="600"/>
              </a:spcBef>
              <a:buNone/>
            </a:pPr>
            <a:endParaRPr lang="en-IN" sz="2400" dirty="0">
              <a:solidFill>
                <a:srgbClr val="002060"/>
              </a:solidFill>
            </a:endParaRPr>
          </a:p>
        </p:txBody>
      </p:sp>
    </p:spTree>
    <p:extLst>
      <p:ext uri="{BB962C8B-B14F-4D97-AF65-F5344CB8AC3E}">
        <p14:creationId xmlns:p14="http://schemas.microsoft.com/office/powerpoint/2010/main" val="487211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6"/>
          <p:cNvSpPr>
            <a:spLocks noGrp="1"/>
          </p:cNvSpPr>
          <p:nvPr>
            <p:ph type="sldNum" sz="quarter" idx="12"/>
          </p:nvPr>
        </p:nvSpPr>
        <p:spPr/>
        <p:txBody>
          <a:bodyPr/>
          <a:lstStyle/>
          <a:p>
            <a:pPr>
              <a:defRPr/>
            </a:pPr>
            <a:fld id="{C3053E7C-B500-445B-B851-4F9D8A543C72}" type="slidenum">
              <a:rPr lang="en-US"/>
              <a:pPr>
                <a:defRPr/>
              </a:pPr>
              <a:t>20</a:t>
            </a:fld>
            <a:endParaRPr lang="en-US"/>
          </a:p>
        </p:txBody>
      </p:sp>
      <p:sp>
        <p:nvSpPr>
          <p:cNvPr id="27650" name="Rectangle 2"/>
          <p:cNvSpPr>
            <a:spLocks noGrp="1" noChangeArrowheads="1"/>
          </p:cNvSpPr>
          <p:nvPr>
            <p:ph type="title"/>
          </p:nvPr>
        </p:nvSpPr>
        <p:spPr>
          <a:xfrm>
            <a:off x="457200" y="228600"/>
            <a:ext cx="8229600" cy="533400"/>
          </a:xfrm>
        </p:spPr>
        <p:txBody>
          <a:bodyPr>
            <a:normAutofit fontScale="90000"/>
          </a:bodyPr>
          <a:lstStyle/>
          <a:p>
            <a:pPr eaLnBrk="1" hangingPunct="1">
              <a:defRPr/>
            </a:pPr>
            <a:r>
              <a:rPr lang="en-US" sz="3600" b="1" dirty="0" smtClean="0"/>
              <a:t>Examples of hardness calculations</a:t>
            </a:r>
          </a:p>
        </p:txBody>
      </p:sp>
      <p:sp>
        <p:nvSpPr>
          <p:cNvPr id="27651" name="Rectangle 3"/>
          <p:cNvSpPr>
            <a:spLocks noGrp="1" noChangeArrowheads="1"/>
          </p:cNvSpPr>
          <p:nvPr>
            <p:ph type="body" sz="half" idx="1"/>
          </p:nvPr>
        </p:nvSpPr>
        <p:spPr>
          <a:xfrm>
            <a:off x="609600" y="990600"/>
            <a:ext cx="8153400" cy="1905000"/>
          </a:xfrm>
        </p:spPr>
        <p:txBody>
          <a:bodyPr>
            <a:noAutofit/>
          </a:bodyPr>
          <a:lstStyle/>
          <a:p>
            <a:pPr eaLnBrk="1" hangingPunct="1">
              <a:lnSpc>
                <a:spcPct val="90000"/>
              </a:lnSpc>
              <a:buFont typeface="Wingdings" pitchFamily="2" charset="2"/>
              <a:buNone/>
              <a:defRPr/>
            </a:pPr>
            <a:r>
              <a:rPr lang="en-US" sz="2000" b="1" dirty="0" smtClean="0">
                <a:solidFill>
                  <a:srgbClr val="002060"/>
                </a:solidFill>
              </a:rPr>
              <a:t>A sample hard water contains,</a:t>
            </a:r>
          </a:p>
          <a:p>
            <a:pPr eaLnBrk="1" hangingPunct="1">
              <a:lnSpc>
                <a:spcPct val="90000"/>
              </a:lnSpc>
              <a:buFont typeface="Wingdings" pitchFamily="2" charset="2"/>
              <a:buNone/>
              <a:defRPr/>
            </a:pPr>
            <a:endParaRPr lang="en-US" sz="800" b="1" dirty="0" smtClean="0">
              <a:solidFill>
                <a:srgbClr val="002060"/>
              </a:solidFill>
            </a:endParaRPr>
          </a:p>
          <a:p>
            <a:pPr eaLnBrk="1" hangingPunct="1">
              <a:lnSpc>
                <a:spcPct val="90000"/>
              </a:lnSpc>
              <a:buFont typeface="Wingdings" pitchFamily="2" charset="2"/>
              <a:buNone/>
              <a:defRPr/>
            </a:pPr>
            <a:r>
              <a:rPr lang="en-US" sz="2000" b="1" dirty="0" smtClean="0">
                <a:solidFill>
                  <a:srgbClr val="002060"/>
                </a:solidFill>
              </a:rPr>
              <a:t>	</a:t>
            </a:r>
            <a:r>
              <a:rPr lang="en-US" sz="2000" dirty="0" smtClean="0">
                <a:solidFill>
                  <a:srgbClr val="002060"/>
                </a:solidFill>
              </a:rPr>
              <a:t>8.1 mg/L </a:t>
            </a:r>
            <a:r>
              <a:rPr lang="en-US" sz="2000" dirty="0" err="1" smtClean="0">
                <a:solidFill>
                  <a:srgbClr val="002060"/>
                </a:solidFill>
              </a:rPr>
              <a:t>Ca</a:t>
            </a:r>
            <a:r>
              <a:rPr lang="en-US" sz="2000" dirty="0" smtClean="0">
                <a:solidFill>
                  <a:srgbClr val="002060"/>
                </a:solidFill>
              </a:rPr>
              <a:t>(HCO</a:t>
            </a:r>
            <a:r>
              <a:rPr lang="en-US" sz="2000" baseline="-25000" dirty="0" smtClean="0">
                <a:solidFill>
                  <a:srgbClr val="002060"/>
                </a:solidFill>
              </a:rPr>
              <a:t>3</a:t>
            </a:r>
            <a:r>
              <a:rPr lang="en-US" sz="2000" dirty="0" smtClean="0">
                <a:solidFill>
                  <a:srgbClr val="002060"/>
                </a:solidFill>
              </a:rPr>
              <a:t>)</a:t>
            </a:r>
            <a:r>
              <a:rPr lang="en-US" sz="2000" baseline="-25000" dirty="0" smtClean="0">
                <a:solidFill>
                  <a:srgbClr val="002060"/>
                </a:solidFill>
              </a:rPr>
              <a:t>2</a:t>
            </a:r>
            <a:r>
              <a:rPr lang="en-US" sz="2000" dirty="0" smtClean="0">
                <a:solidFill>
                  <a:srgbClr val="002060"/>
                </a:solidFill>
              </a:rPr>
              <a:t> ; 7.5 mg/L Mg(HCO</a:t>
            </a:r>
            <a:r>
              <a:rPr lang="en-US" sz="2000" baseline="-25000" dirty="0" smtClean="0">
                <a:solidFill>
                  <a:srgbClr val="002060"/>
                </a:solidFill>
              </a:rPr>
              <a:t>3</a:t>
            </a:r>
            <a:r>
              <a:rPr lang="en-US" sz="2000" dirty="0" smtClean="0">
                <a:solidFill>
                  <a:srgbClr val="002060"/>
                </a:solidFill>
              </a:rPr>
              <a:t>)</a:t>
            </a:r>
            <a:r>
              <a:rPr lang="en-US" sz="2000" baseline="-25000" dirty="0" smtClean="0">
                <a:solidFill>
                  <a:srgbClr val="002060"/>
                </a:solidFill>
              </a:rPr>
              <a:t>2</a:t>
            </a:r>
            <a:r>
              <a:rPr lang="en-US" sz="2000" dirty="0" smtClean="0">
                <a:solidFill>
                  <a:srgbClr val="002060"/>
                </a:solidFill>
              </a:rPr>
              <a:t>; 13.6 mg/L CaSO</a:t>
            </a:r>
            <a:r>
              <a:rPr lang="en-US" sz="2000" baseline="-25000" dirty="0" smtClean="0">
                <a:solidFill>
                  <a:srgbClr val="002060"/>
                </a:solidFill>
              </a:rPr>
              <a:t>4</a:t>
            </a:r>
            <a:r>
              <a:rPr lang="en-US" sz="2000" dirty="0" smtClean="0">
                <a:solidFill>
                  <a:srgbClr val="002060"/>
                </a:solidFill>
              </a:rPr>
              <a:t>; </a:t>
            </a:r>
          </a:p>
          <a:p>
            <a:pPr eaLnBrk="1" hangingPunct="1">
              <a:lnSpc>
                <a:spcPct val="90000"/>
              </a:lnSpc>
              <a:buFont typeface="Wingdings" pitchFamily="2" charset="2"/>
              <a:buNone/>
              <a:defRPr/>
            </a:pPr>
            <a:r>
              <a:rPr lang="en-US" sz="2000" dirty="0">
                <a:solidFill>
                  <a:srgbClr val="002060"/>
                </a:solidFill>
              </a:rPr>
              <a:t> </a:t>
            </a:r>
            <a:r>
              <a:rPr lang="en-US" sz="2000" dirty="0" smtClean="0">
                <a:solidFill>
                  <a:srgbClr val="002060"/>
                </a:solidFill>
              </a:rPr>
              <a:t>    12.0 mg/L MgSO</a:t>
            </a:r>
            <a:r>
              <a:rPr lang="en-US" sz="2000" baseline="-25000" dirty="0" smtClean="0">
                <a:solidFill>
                  <a:srgbClr val="002060"/>
                </a:solidFill>
              </a:rPr>
              <a:t>4 </a:t>
            </a:r>
            <a:r>
              <a:rPr lang="en-US" sz="2000" dirty="0" smtClean="0">
                <a:solidFill>
                  <a:srgbClr val="002060"/>
                </a:solidFill>
              </a:rPr>
              <a:t> and 2.0 mg/L MgCl</a:t>
            </a:r>
            <a:r>
              <a:rPr lang="en-US" sz="2000" baseline="-25000" dirty="0" smtClean="0">
                <a:solidFill>
                  <a:srgbClr val="002060"/>
                </a:solidFill>
              </a:rPr>
              <a:t>2.</a:t>
            </a:r>
            <a:endParaRPr lang="en-US" sz="2000" dirty="0" smtClean="0">
              <a:solidFill>
                <a:srgbClr val="002060"/>
              </a:solidFill>
            </a:endParaRPr>
          </a:p>
          <a:p>
            <a:pPr eaLnBrk="1" hangingPunct="1">
              <a:lnSpc>
                <a:spcPct val="90000"/>
              </a:lnSpc>
              <a:buFont typeface="Wingdings" pitchFamily="2" charset="2"/>
              <a:buNone/>
              <a:defRPr/>
            </a:pPr>
            <a:endParaRPr lang="en-US" sz="2000" dirty="0" smtClean="0">
              <a:solidFill>
                <a:srgbClr val="002060"/>
              </a:solidFill>
            </a:endParaRPr>
          </a:p>
          <a:p>
            <a:pPr eaLnBrk="1" hangingPunct="1">
              <a:lnSpc>
                <a:spcPct val="90000"/>
              </a:lnSpc>
              <a:buFont typeface="Wingdings" pitchFamily="2" charset="2"/>
              <a:buNone/>
              <a:defRPr/>
            </a:pPr>
            <a:r>
              <a:rPr lang="en-US" sz="2000" b="1" dirty="0" smtClean="0">
                <a:solidFill>
                  <a:srgbClr val="002060"/>
                </a:solidFill>
              </a:rPr>
              <a:t>To calculate the hardness and express in CaCO</a:t>
            </a:r>
            <a:r>
              <a:rPr lang="en-US" sz="2000" b="1" baseline="-25000" dirty="0" smtClean="0">
                <a:solidFill>
                  <a:srgbClr val="002060"/>
                </a:solidFill>
              </a:rPr>
              <a:t>3</a:t>
            </a:r>
            <a:r>
              <a:rPr lang="en-US" sz="2000" b="1" dirty="0" smtClean="0">
                <a:solidFill>
                  <a:srgbClr val="002060"/>
                </a:solidFill>
              </a:rPr>
              <a:t> equivalents:</a:t>
            </a:r>
          </a:p>
          <a:p>
            <a:pPr eaLnBrk="1" hangingPunct="1">
              <a:lnSpc>
                <a:spcPct val="90000"/>
              </a:lnSpc>
              <a:buFont typeface="Wingdings" pitchFamily="2" charset="2"/>
              <a:buNone/>
              <a:defRPr/>
            </a:pPr>
            <a:endParaRPr lang="en-US" sz="2000" b="1" dirty="0" smtClean="0">
              <a:solidFill>
                <a:srgbClr val="002060"/>
              </a:solidFill>
            </a:endParaRPr>
          </a:p>
          <a:p>
            <a:pPr eaLnBrk="1" hangingPunct="1">
              <a:lnSpc>
                <a:spcPct val="90000"/>
              </a:lnSpc>
              <a:buFont typeface="Wingdings" pitchFamily="2" charset="2"/>
              <a:buNone/>
              <a:defRPr/>
            </a:pPr>
            <a:endParaRPr lang="en-US" sz="2000" b="1" dirty="0" smtClean="0">
              <a:solidFill>
                <a:srgbClr val="002060"/>
              </a:solidFill>
            </a:endParaRPr>
          </a:p>
          <a:p>
            <a:pPr eaLnBrk="1" hangingPunct="1">
              <a:lnSpc>
                <a:spcPct val="90000"/>
              </a:lnSpc>
              <a:buFont typeface="Wingdings" pitchFamily="2" charset="2"/>
              <a:buNone/>
              <a:defRPr/>
            </a:pPr>
            <a:r>
              <a:rPr lang="en-US" sz="2000" b="1" baseline="-25000" dirty="0" smtClean="0">
                <a:solidFill>
                  <a:srgbClr val="002060"/>
                </a:solidFill>
              </a:rPr>
              <a:t> </a:t>
            </a:r>
          </a:p>
        </p:txBody>
      </p:sp>
      <p:graphicFrame>
        <p:nvGraphicFramePr>
          <p:cNvPr id="27717" name="Group 69"/>
          <p:cNvGraphicFramePr>
            <a:graphicFrameLocks noGrp="1"/>
          </p:cNvGraphicFramePr>
          <p:nvPr>
            <p:ph sz="half" idx="2"/>
            <p:extLst>
              <p:ext uri="{D42A27DB-BD31-4B8C-83A1-F6EECF244321}">
                <p14:modId xmlns:p14="http://schemas.microsoft.com/office/powerpoint/2010/main" val="3090956378"/>
              </p:ext>
            </p:extLst>
          </p:nvPr>
        </p:nvGraphicFramePr>
        <p:xfrm>
          <a:off x="533400" y="3048000"/>
          <a:ext cx="8229600" cy="2634996"/>
        </p:xfrm>
        <a:graphic>
          <a:graphicData uri="http://schemas.openxmlformats.org/drawingml/2006/table">
            <a:tbl>
              <a:tblPr/>
              <a:tblGrid>
                <a:gridCol w="2971800"/>
                <a:gridCol w="1752600"/>
                <a:gridCol w="3505200"/>
              </a:tblGrid>
              <a:tr h="368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smtClean="0">
                          <a:ln>
                            <a:noFill/>
                          </a:ln>
                          <a:solidFill>
                            <a:srgbClr val="C00000"/>
                          </a:solidFill>
                          <a:effectLst/>
                          <a:latin typeface="Tahoma" pitchFamily="34" charset="0"/>
                        </a:rPr>
                        <a:t>Constituent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smtClean="0">
                          <a:ln>
                            <a:noFill/>
                          </a:ln>
                          <a:solidFill>
                            <a:srgbClr val="C00000"/>
                          </a:solidFill>
                          <a:effectLst/>
                          <a:latin typeface="Tahoma" pitchFamily="34" charset="0"/>
                        </a:rPr>
                        <a:t>Multiplication factor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smtClean="0">
                          <a:ln>
                            <a:noFill/>
                          </a:ln>
                          <a:solidFill>
                            <a:srgbClr val="C00000"/>
                          </a:solidFill>
                          <a:effectLst/>
                          <a:latin typeface="Tahoma" pitchFamily="34" charset="0"/>
                        </a:rPr>
                        <a:t>CaCO</a:t>
                      </a:r>
                      <a:r>
                        <a:rPr kumimoji="0" lang="en-US" sz="2000" b="0" i="0" u="none" strike="noStrike" cap="none" normalizeH="0" baseline="-25000" dirty="0" smtClean="0">
                          <a:ln>
                            <a:noFill/>
                          </a:ln>
                          <a:solidFill>
                            <a:srgbClr val="C00000"/>
                          </a:solidFill>
                          <a:effectLst/>
                          <a:latin typeface="Tahoma" pitchFamily="34" charset="0"/>
                        </a:rPr>
                        <a:t>3</a:t>
                      </a:r>
                      <a:r>
                        <a:rPr kumimoji="0" lang="en-US" sz="2000" b="0" i="0" u="none" strike="noStrike" cap="none" normalizeH="0" baseline="0" dirty="0" smtClean="0">
                          <a:ln>
                            <a:noFill/>
                          </a:ln>
                          <a:solidFill>
                            <a:srgbClr val="C00000"/>
                          </a:solidFill>
                          <a:effectLst/>
                          <a:latin typeface="Tahoma" pitchFamily="34" charset="0"/>
                        </a:rPr>
                        <a:t> equivalents</a:t>
                      </a:r>
                      <a:endParaRPr kumimoji="0" lang="en-US" sz="2000" b="0" i="0" u="none" strike="noStrike" cap="none" normalizeH="0" baseline="-25000" dirty="0" smtClean="0">
                        <a:ln>
                          <a:noFill/>
                        </a:ln>
                        <a:solidFill>
                          <a:srgbClr val="C000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err="1" smtClean="0">
                          <a:ln>
                            <a:noFill/>
                          </a:ln>
                          <a:solidFill>
                            <a:srgbClr val="002060"/>
                          </a:solidFill>
                          <a:effectLst/>
                          <a:latin typeface="Verdana" pitchFamily="34" charset="0"/>
                        </a:rPr>
                        <a:t>Ca</a:t>
                      </a:r>
                      <a:r>
                        <a:rPr kumimoji="0" lang="en-US" sz="1800" b="0" i="0" u="none" strike="noStrike" cap="none" normalizeH="0" baseline="0" dirty="0" smtClean="0">
                          <a:ln>
                            <a:noFill/>
                          </a:ln>
                          <a:solidFill>
                            <a:srgbClr val="002060"/>
                          </a:solidFill>
                          <a:effectLst/>
                          <a:latin typeface="Verdana" pitchFamily="34" charset="0"/>
                        </a:rPr>
                        <a:t>(HCO</a:t>
                      </a:r>
                      <a:r>
                        <a:rPr kumimoji="0" lang="en-US" sz="1800" b="0" i="0" u="none" strike="noStrike" cap="none" normalizeH="0" baseline="-25000" dirty="0" smtClean="0">
                          <a:ln>
                            <a:noFill/>
                          </a:ln>
                          <a:solidFill>
                            <a:srgbClr val="002060"/>
                          </a:solidFill>
                          <a:effectLst/>
                          <a:latin typeface="Verdana" pitchFamily="34" charset="0"/>
                        </a:rPr>
                        <a:t>3</a:t>
                      </a:r>
                      <a:r>
                        <a:rPr kumimoji="0" lang="en-US" sz="1800" b="0" i="0" u="none" strike="noStrike" cap="none" normalizeH="0" baseline="0" dirty="0" smtClean="0">
                          <a:ln>
                            <a:noFill/>
                          </a:ln>
                          <a:solidFill>
                            <a:srgbClr val="002060"/>
                          </a:solidFill>
                          <a:effectLst/>
                          <a:latin typeface="Verdana" pitchFamily="34" charset="0"/>
                        </a:rPr>
                        <a:t>)</a:t>
                      </a:r>
                      <a:r>
                        <a:rPr kumimoji="0" lang="en-US" sz="1800" b="0" i="0" u="none" strike="noStrike" cap="none" normalizeH="0" baseline="-25000" dirty="0" smtClean="0">
                          <a:ln>
                            <a:noFill/>
                          </a:ln>
                          <a:solidFill>
                            <a:srgbClr val="002060"/>
                          </a:solidFill>
                          <a:effectLst/>
                          <a:latin typeface="Verdana" pitchFamily="34" charset="0"/>
                        </a:rPr>
                        <a:t>2</a:t>
                      </a:r>
                      <a:r>
                        <a:rPr kumimoji="0" lang="en-US" sz="1800" b="0" i="0" u="none" strike="noStrike" cap="none" normalizeH="0" baseline="0" dirty="0" smtClean="0">
                          <a:ln>
                            <a:noFill/>
                          </a:ln>
                          <a:solidFill>
                            <a:srgbClr val="002060"/>
                          </a:solidFill>
                          <a:effectLst/>
                          <a:latin typeface="Verdana" pitchFamily="34" charset="0"/>
                        </a:rPr>
                        <a:t>= 8.1 mg/L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2060"/>
                          </a:solidFill>
                          <a:effectLst/>
                          <a:latin typeface="Verdana" pitchFamily="34" charset="0"/>
                        </a:rPr>
                        <a:t>100/162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rgbClr val="002060"/>
                          </a:solidFill>
                          <a:effectLst/>
                          <a:latin typeface="Verdana" pitchFamily="34" charset="0"/>
                        </a:rPr>
                        <a:t>8.1 x  100/162 = 5.0 mg/L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rgbClr val="002060"/>
                          </a:solidFill>
                          <a:effectLst/>
                          <a:latin typeface="Verdana" pitchFamily="34" charset="0"/>
                        </a:rPr>
                        <a:t>Mg(HCO</a:t>
                      </a:r>
                      <a:r>
                        <a:rPr kumimoji="0" lang="en-US" sz="1800" b="0" i="0" u="none" strike="noStrike" cap="none" normalizeH="0" baseline="-25000" dirty="0" smtClean="0">
                          <a:ln>
                            <a:noFill/>
                          </a:ln>
                          <a:solidFill>
                            <a:srgbClr val="002060"/>
                          </a:solidFill>
                          <a:effectLst/>
                          <a:latin typeface="Verdana" pitchFamily="34" charset="0"/>
                        </a:rPr>
                        <a:t>3</a:t>
                      </a:r>
                      <a:r>
                        <a:rPr kumimoji="0" lang="en-US" sz="1800" b="0" i="0" u="none" strike="noStrike" cap="none" normalizeH="0" baseline="0" dirty="0" smtClean="0">
                          <a:ln>
                            <a:noFill/>
                          </a:ln>
                          <a:solidFill>
                            <a:srgbClr val="002060"/>
                          </a:solidFill>
                          <a:effectLst/>
                          <a:latin typeface="Verdana" pitchFamily="34" charset="0"/>
                        </a:rPr>
                        <a:t>)</a:t>
                      </a:r>
                      <a:r>
                        <a:rPr kumimoji="0" lang="en-US" sz="1800" b="0" i="0" u="none" strike="noStrike" cap="none" normalizeH="0" baseline="-25000" dirty="0" smtClean="0">
                          <a:ln>
                            <a:noFill/>
                          </a:ln>
                          <a:solidFill>
                            <a:srgbClr val="002060"/>
                          </a:solidFill>
                          <a:effectLst/>
                          <a:latin typeface="Verdana" pitchFamily="34" charset="0"/>
                        </a:rPr>
                        <a:t>2 </a:t>
                      </a:r>
                      <a:r>
                        <a:rPr kumimoji="0" lang="en-US" sz="1800" b="0" i="0" u="none" strike="noStrike" cap="none" normalizeH="0" baseline="0" dirty="0" smtClean="0">
                          <a:ln>
                            <a:noFill/>
                          </a:ln>
                          <a:solidFill>
                            <a:srgbClr val="002060"/>
                          </a:solidFill>
                          <a:effectLst/>
                          <a:latin typeface="Verdana" pitchFamily="34" charset="0"/>
                        </a:rPr>
                        <a:t>= 7.5 mg/L</a:t>
                      </a:r>
                      <a:r>
                        <a:rPr kumimoji="0" lang="en-US" sz="2000" b="0" i="0" u="none" strike="noStrike" cap="none" normalizeH="0" baseline="0" dirty="0" smtClean="0">
                          <a:ln>
                            <a:noFill/>
                          </a:ln>
                          <a:solidFill>
                            <a:srgbClr val="00206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2060"/>
                          </a:solidFill>
                          <a:effectLst/>
                          <a:latin typeface="Verdana" pitchFamily="34" charset="0"/>
                        </a:rPr>
                        <a:t>100/146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rgbClr val="002060"/>
                          </a:solidFill>
                          <a:effectLst/>
                          <a:latin typeface="Verdana" pitchFamily="34" charset="0"/>
                        </a:rPr>
                        <a:t>7.5 x 100/146 = 5.14 mg/L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2060"/>
                          </a:solidFill>
                          <a:effectLst/>
                          <a:latin typeface="Verdana" pitchFamily="34" charset="0"/>
                        </a:rPr>
                        <a:t>CaSO</a:t>
                      </a:r>
                      <a:r>
                        <a:rPr kumimoji="0" lang="en-US" sz="1800" b="0" i="0" u="none" strike="noStrike" cap="none" normalizeH="0" baseline="-25000" smtClean="0">
                          <a:ln>
                            <a:noFill/>
                          </a:ln>
                          <a:solidFill>
                            <a:srgbClr val="002060"/>
                          </a:solidFill>
                          <a:effectLst/>
                          <a:latin typeface="Verdana" pitchFamily="34" charset="0"/>
                        </a:rPr>
                        <a:t>4</a:t>
                      </a:r>
                      <a:r>
                        <a:rPr kumimoji="0" lang="en-US" sz="1800" b="0" i="0" u="none" strike="noStrike" cap="none" normalizeH="0" baseline="0" smtClean="0">
                          <a:ln>
                            <a:noFill/>
                          </a:ln>
                          <a:solidFill>
                            <a:srgbClr val="002060"/>
                          </a:solidFill>
                          <a:effectLst/>
                          <a:latin typeface="Verdana" pitchFamily="34" charset="0"/>
                        </a:rPr>
                        <a:t>= 13.6 mg/L</a:t>
                      </a:r>
                      <a:r>
                        <a:rPr kumimoji="0" lang="en-US" sz="1800" b="0" i="0" u="none" strike="noStrike" cap="none" normalizeH="0" baseline="0" smtClean="0">
                          <a:ln>
                            <a:noFill/>
                          </a:ln>
                          <a:solidFill>
                            <a:srgbClr val="00206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2060"/>
                          </a:solidFill>
                          <a:effectLst/>
                          <a:latin typeface="Verdana" pitchFamily="34" charset="0"/>
                        </a:rPr>
                        <a:t>100/136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rgbClr val="002060"/>
                          </a:solidFill>
                          <a:effectLst/>
                          <a:latin typeface="Verdana" pitchFamily="34" charset="0"/>
                        </a:rPr>
                        <a:t>13.6 x 100/136 = 5.0 mg/L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2060"/>
                          </a:solidFill>
                          <a:effectLst/>
                          <a:latin typeface="Verdana" pitchFamily="34" charset="0"/>
                        </a:rPr>
                        <a:t>MgSO</a:t>
                      </a:r>
                      <a:r>
                        <a:rPr kumimoji="0" lang="en-US" sz="1800" b="0" i="0" u="none" strike="noStrike" cap="none" normalizeH="0" baseline="-25000" smtClean="0">
                          <a:ln>
                            <a:noFill/>
                          </a:ln>
                          <a:solidFill>
                            <a:srgbClr val="002060"/>
                          </a:solidFill>
                          <a:effectLst/>
                          <a:latin typeface="Verdana" pitchFamily="34" charset="0"/>
                        </a:rPr>
                        <a:t>4</a:t>
                      </a:r>
                      <a:r>
                        <a:rPr kumimoji="0" lang="en-US" sz="1800" b="0" i="0" u="none" strike="noStrike" cap="none" normalizeH="0" baseline="0" smtClean="0">
                          <a:ln>
                            <a:noFill/>
                          </a:ln>
                          <a:solidFill>
                            <a:srgbClr val="002060"/>
                          </a:solidFill>
                          <a:effectLst/>
                          <a:latin typeface="Verdana" pitchFamily="34" charset="0"/>
                        </a:rPr>
                        <a:t>= 12.0 mg/L</a:t>
                      </a:r>
                      <a:r>
                        <a:rPr kumimoji="0" lang="en-US" sz="1800" b="0" i="0" u="none" strike="noStrike" cap="none" normalizeH="0" baseline="0" smtClean="0">
                          <a:ln>
                            <a:noFill/>
                          </a:ln>
                          <a:solidFill>
                            <a:srgbClr val="00206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2060"/>
                          </a:solidFill>
                          <a:effectLst/>
                          <a:latin typeface="Verdana" pitchFamily="34" charset="0"/>
                        </a:rPr>
                        <a:t>100/120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rgbClr val="002060"/>
                          </a:solidFill>
                          <a:effectLst/>
                          <a:latin typeface="Verdana" pitchFamily="34" charset="0"/>
                        </a:rPr>
                        <a:t>12.0 x 100/120 =10.0 mg/L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rgbClr val="002060"/>
                          </a:solidFill>
                          <a:effectLst/>
                          <a:latin typeface="Verdana" pitchFamily="34" charset="0"/>
                        </a:rPr>
                        <a:t>MgCl</a:t>
                      </a:r>
                      <a:r>
                        <a:rPr kumimoji="0" lang="en-US" sz="1800" b="0" i="0" u="none" strike="noStrike" cap="none" normalizeH="0" baseline="-25000" smtClean="0">
                          <a:ln>
                            <a:noFill/>
                          </a:ln>
                          <a:solidFill>
                            <a:srgbClr val="002060"/>
                          </a:solidFill>
                          <a:effectLst/>
                          <a:latin typeface="Verdana" pitchFamily="34" charset="0"/>
                        </a:rPr>
                        <a:t>2</a:t>
                      </a:r>
                      <a:r>
                        <a:rPr kumimoji="0" lang="en-US" sz="1800" b="0" i="0" u="none" strike="noStrike" cap="none" normalizeH="0" baseline="0" smtClean="0">
                          <a:ln>
                            <a:noFill/>
                          </a:ln>
                          <a:solidFill>
                            <a:srgbClr val="002060"/>
                          </a:solidFill>
                          <a:effectLst/>
                          <a:latin typeface="Verdana" pitchFamily="34" charset="0"/>
                        </a:rPr>
                        <a:t> = 2.0 mg/L</a:t>
                      </a:r>
                      <a:r>
                        <a:rPr kumimoji="0" lang="en-US" sz="2800" b="0" i="0" u="none" strike="noStrike" cap="none" normalizeH="0" baseline="0" smtClean="0">
                          <a:ln>
                            <a:noFill/>
                          </a:ln>
                          <a:solidFill>
                            <a:srgbClr val="00206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rgbClr val="002060"/>
                          </a:solidFill>
                          <a:effectLst/>
                          <a:latin typeface="Verdana" pitchFamily="34" charset="0"/>
                        </a:rPr>
                        <a:t>100/95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rgbClr val="002060"/>
                          </a:solidFill>
                          <a:effectLst/>
                          <a:latin typeface="Verdana" pitchFamily="34" charset="0"/>
                        </a:rPr>
                        <a:t>2.0 x 100/95   = 2.11 mg/L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5103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Autofit/>
          </a:bodyPr>
          <a:lstStyle/>
          <a:p>
            <a:r>
              <a:rPr lang="en-IN" sz="3200" b="1" dirty="0" smtClean="0">
                <a:latin typeface="+mn-lt"/>
              </a:rPr>
              <a:t>Modern methods of water analysis</a:t>
            </a:r>
            <a:endParaRPr lang="en-IN" sz="3200" b="1" dirty="0">
              <a:latin typeface="+mn-lt"/>
            </a:endParaRPr>
          </a:p>
        </p:txBody>
      </p:sp>
      <p:sp>
        <p:nvSpPr>
          <p:cNvPr id="3" name="Content Placeholder 2"/>
          <p:cNvSpPr>
            <a:spLocks noGrp="1"/>
          </p:cNvSpPr>
          <p:nvPr>
            <p:ph idx="1"/>
          </p:nvPr>
        </p:nvSpPr>
        <p:spPr>
          <a:xfrm>
            <a:off x="457200" y="609600"/>
            <a:ext cx="8229600" cy="6400800"/>
          </a:xfrm>
        </p:spPr>
        <p:txBody>
          <a:bodyPr>
            <a:normAutofit fontScale="47500" lnSpcReduction="20000"/>
          </a:bodyPr>
          <a:lstStyle/>
          <a:p>
            <a:pPr>
              <a:buFont typeface="Courier New" pitchFamily="49" charset="0"/>
              <a:buChar char="o"/>
            </a:pPr>
            <a:r>
              <a:rPr lang="en-IN" sz="4200" b="1" dirty="0" smtClean="0">
                <a:solidFill>
                  <a:srgbClr val="C00000"/>
                </a:solidFill>
              </a:rPr>
              <a:t>Importance </a:t>
            </a:r>
            <a:r>
              <a:rPr lang="en-IN" sz="4200" b="1" dirty="0">
                <a:solidFill>
                  <a:srgbClr val="C00000"/>
                </a:solidFill>
              </a:rPr>
              <a:t>of Water Analysis</a:t>
            </a:r>
            <a:endParaRPr lang="en-IN" sz="4200" dirty="0">
              <a:solidFill>
                <a:srgbClr val="C00000"/>
              </a:solidFill>
            </a:endParaRPr>
          </a:p>
          <a:p>
            <a:pPr marL="0" indent="0" algn="just">
              <a:lnSpc>
                <a:spcPct val="170000"/>
              </a:lnSpc>
              <a:spcBef>
                <a:spcPts val="1200"/>
              </a:spcBef>
              <a:spcAft>
                <a:spcPts val="1200"/>
              </a:spcAft>
              <a:buNone/>
            </a:pPr>
            <a:r>
              <a:rPr lang="en-IN" sz="3800" dirty="0">
                <a:solidFill>
                  <a:srgbClr val="002060"/>
                </a:solidFill>
              </a:rPr>
              <a:t>Water analysis is essential to ensure its quality or to detect pollutants that should be removed by water treatment. However, water quality does not mean making the water suitable for human consumption; it depends on its end use. For example, completely different quality standards are applied in case of industrial water compared to those applied to drink water, i.e., drinking water must be fit for human consumption, while industrial water should be free from any contaminants that may corrode or damage </a:t>
            </a:r>
            <a:r>
              <a:rPr lang="en-IN" sz="3800" dirty="0" smtClean="0">
                <a:solidFill>
                  <a:srgbClr val="002060"/>
                </a:solidFill>
              </a:rPr>
              <a:t>equipment.</a:t>
            </a:r>
          </a:p>
          <a:p>
            <a:pPr algn="just">
              <a:lnSpc>
                <a:spcPct val="120000"/>
              </a:lnSpc>
              <a:spcBef>
                <a:spcPts val="0"/>
              </a:spcBef>
              <a:buFont typeface="Courier New" pitchFamily="49" charset="0"/>
              <a:buChar char="o"/>
            </a:pPr>
            <a:r>
              <a:rPr lang="en-IN" sz="3800" b="1" dirty="0" smtClean="0">
                <a:solidFill>
                  <a:srgbClr val="C00000"/>
                </a:solidFill>
              </a:rPr>
              <a:t>Limitations </a:t>
            </a:r>
            <a:r>
              <a:rPr lang="en-IN" sz="3800" b="1" dirty="0">
                <a:solidFill>
                  <a:srgbClr val="C00000"/>
                </a:solidFill>
              </a:rPr>
              <a:t>of Traditional Methods of Water Analysis</a:t>
            </a:r>
            <a:endParaRPr lang="en-IN" sz="3800" dirty="0">
              <a:solidFill>
                <a:srgbClr val="C00000"/>
              </a:solidFill>
            </a:endParaRPr>
          </a:p>
          <a:p>
            <a:pPr marL="0" indent="0" algn="just">
              <a:lnSpc>
                <a:spcPct val="170000"/>
              </a:lnSpc>
              <a:spcBef>
                <a:spcPts val="0"/>
              </a:spcBef>
              <a:buNone/>
            </a:pPr>
            <a:r>
              <a:rPr lang="en-IN" sz="3800" dirty="0">
                <a:solidFill>
                  <a:srgbClr val="002060"/>
                </a:solidFill>
              </a:rPr>
              <a:t>The traditional analysis includes chemical analysis, </a:t>
            </a:r>
            <a:r>
              <a:rPr lang="en-IN" sz="3800" dirty="0" err="1">
                <a:solidFill>
                  <a:srgbClr val="002060"/>
                </a:solidFill>
              </a:rPr>
              <a:t>colorimetry</a:t>
            </a:r>
            <a:r>
              <a:rPr lang="en-IN" sz="3800" dirty="0">
                <a:solidFill>
                  <a:srgbClr val="002060"/>
                </a:solidFill>
              </a:rPr>
              <a:t>, spectrometry, chromatography, and atomic absorption. Although these techniques differ in sensitivity and accuracy, most of them are highly accurate. Nevertheless, they require sampling, expensive devices, and manpower; besides, they are time-consuming and difficult to conduct onsite.</a:t>
            </a:r>
          </a:p>
          <a:p>
            <a:pPr marL="0" indent="0">
              <a:lnSpc>
                <a:spcPct val="170000"/>
              </a:lnSpc>
              <a:buNone/>
            </a:pPr>
            <a:r>
              <a:rPr lang="en-IN" sz="3800" dirty="0"/>
              <a:t> </a:t>
            </a:r>
          </a:p>
          <a:p>
            <a:pPr marL="0" indent="0">
              <a:lnSpc>
                <a:spcPct val="170000"/>
              </a:lnSpc>
              <a:buNone/>
            </a:pPr>
            <a:endParaRPr lang="en-IN" sz="3800" dirty="0"/>
          </a:p>
        </p:txBody>
      </p:sp>
    </p:spTree>
    <p:extLst>
      <p:ext uri="{BB962C8B-B14F-4D97-AF65-F5344CB8AC3E}">
        <p14:creationId xmlns:p14="http://schemas.microsoft.com/office/powerpoint/2010/main" val="2063806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39200" cy="6570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409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IN" sz="3200" b="1" dirty="0" smtClean="0">
                <a:latin typeface="+mn-lt"/>
              </a:rPr>
              <a:t>Lab-on-a-chip </a:t>
            </a:r>
            <a:endParaRPr lang="en-IN" sz="3200" b="1" dirty="0">
              <a:latin typeface="+mn-lt"/>
            </a:endParaRPr>
          </a:p>
        </p:txBody>
      </p:sp>
      <p:sp>
        <p:nvSpPr>
          <p:cNvPr id="3" name="Content Placeholder 2"/>
          <p:cNvSpPr>
            <a:spLocks noGrp="1"/>
          </p:cNvSpPr>
          <p:nvPr>
            <p:ph idx="1"/>
          </p:nvPr>
        </p:nvSpPr>
        <p:spPr>
          <a:xfrm>
            <a:off x="304800" y="685800"/>
            <a:ext cx="8610600" cy="5943600"/>
          </a:xfrm>
        </p:spPr>
        <p:txBody>
          <a:bodyPr>
            <a:noAutofit/>
          </a:bodyPr>
          <a:lstStyle/>
          <a:p>
            <a:pPr algn="just">
              <a:spcBef>
                <a:spcPts val="600"/>
              </a:spcBef>
              <a:spcAft>
                <a:spcPts val="600"/>
              </a:spcAft>
              <a:buClr>
                <a:srgbClr val="FF0000"/>
              </a:buClr>
              <a:buFont typeface="Courier New" pitchFamily="49" charset="0"/>
              <a:buChar char="o"/>
            </a:pPr>
            <a:r>
              <a:rPr lang="en-IN" sz="1800" dirty="0">
                <a:solidFill>
                  <a:srgbClr val="002060"/>
                </a:solidFill>
              </a:rPr>
              <a:t>A lab-on-a-chip (LOC) is a device that integrates one or several laboratory functions on a single integrated circuit (commonly called a "chip") of only </a:t>
            </a:r>
            <a:r>
              <a:rPr lang="en-IN" sz="1800" dirty="0" err="1">
                <a:solidFill>
                  <a:srgbClr val="002060"/>
                </a:solidFill>
              </a:rPr>
              <a:t>millimeters</a:t>
            </a:r>
            <a:r>
              <a:rPr lang="en-IN" sz="1800" dirty="0">
                <a:solidFill>
                  <a:srgbClr val="002060"/>
                </a:solidFill>
              </a:rPr>
              <a:t> to a few square </a:t>
            </a:r>
            <a:r>
              <a:rPr lang="en-IN" sz="1800" dirty="0" err="1">
                <a:solidFill>
                  <a:srgbClr val="002060"/>
                </a:solidFill>
              </a:rPr>
              <a:t>centimeters</a:t>
            </a:r>
            <a:r>
              <a:rPr lang="en-IN" sz="1800" dirty="0">
                <a:solidFill>
                  <a:srgbClr val="002060"/>
                </a:solidFill>
              </a:rPr>
              <a:t> to achieve automation and high-throughput </a:t>
            </a:r>
            <a:r>
              <a:rPr lang="en-IN" sz="1800" dirty="0" smtClean="0">
                <a:solidFill>
                  <a:srgbClr val="002060"/>
                </a:solidFill>
              </a:rPr>
              <a:t>screening</a:t>
            </a:r>
          </a:p>
          <a:p>
            <a:pPr algn="just">
              <a:spcBef>
                <a:spcPts val="600"/>
              </a:spcBef>
              <a:spcAft>
                <a:spcPts val="600"/>
              </a:spcAft>
              <a:buClr>
                <a:srgbClr val="FF0000"/>
              </a:buClr>
              <a:buFont typeface="Courier New" pitchFamily="49" charset="0"/>
              <a:buChar char="o"/>
            </a:pPr>
            <a:r>
              <a:rPr lang="en-IN" sz="1800" dirty="0" smtClean="0">
                <a:solidFill>
                  <a:srgbClr val="002060"/>
                </a:solidFill>
              </a:rPr>
              <a:t>Lab-on-a-chip </a:t>
            </a:r>
            <a:r>
              <a:rPr lang="en-IN" sz="1800" dirty="0">
                <a:solidFill>
                  <a:srgbClr val="002060"/>
                </a:solidFill>
              </a:rPr>
              <a:t>devices are a subset of </a:t>
            </a:r>
            <a:r>
              <a:rPr lang="en-IN" sz="1800" dirty="0" err="1">
                <a:solidFill>
                  <a:srgbClr val="002060"/>
                </a:solidFill>
              </a:rPr>
              <a:t>microelectromechanical</a:t>
            </a:r>
            <a:r>
              <a:rPr lang="en-IN" sz="1800" dirty="0">
                <a:solidFill>
                  <a:srgbClr val="002060"/>
                </a:solidFill>
              </a:rPr>
              <a:t> systems (MEMS) devices and sometimes called "micro total analysis systems" (µTAS)</a:t>
            </a:r>
            <a:endParaRPr lang="en-IN" sz="1800" dirty="0" smtClean="0">
              <a:solidFill>
                <a:srgbClr val="002060"/>
              </a:solidFill>
            </a:endParaRPr>
          </a:p>
          <a:p>
            <a:pPr algn="just">
              <a:spcBef>
                <a:spcPts val="600"/>
              </a:spcBef>
              <a:spcAft>
                <a:spcPts val="600"/>
              </a:spcAft>
              <a:buClr>
                <a:srgbClr val="FF0000"/>
              </a:buClr>
              <a:buFont typeface="Courier New" pitchFamily="49" charset="0"/>
              <a:buChar char="o"/>
            </a:pPr>
            <a:r>
              <a:rPr lang="en-IN" sz="1800" dirty="0" smtClean="0">
                <a:solidFill>
                  <a:srgbClr val="002060"/>
                </a:solidFill>
              </a:rPr>
              <a:t>LOCs </a:t>
            </a:r>
            <a:r>
              <a:rPr lang="en-IN" sz="1800" dirty="0">
                <a:solidFill>
                  <a:srgbClr val="002060"/>
                </a:solidFill>
              </a:rPr>
              <a:t>may provide advantages, which are specific to their application. Typical advantages are:</a:t>
            </a:r>
          </a:p>
          <a:p>
            <a:pPr marL="0" lvl="0" indent="0" algn="just">
              <a:spcBef>
                <a:spcPts val="600"/>
              </a:spcBef>
              <a:spcAft>
                <a:spcPts val="600"/>
              </a:spcAft>
              <a:buClr>
                <a:srgbClr val="FF0000"/>
              </a:buClr>
              <a:buNone/>
            </a:pPr>
            <a:r>
              <a:rPr lang="en-IN" sz="1800" dirty="0" smtClean="0">
                <a:solidFill>
                  <a:srgbClr val="002060"/>
                </a:solidFill>
              </a:rPr>
              <a:t>a) low </a:t>
            </a:r>
            <a:r>
              <a:rPr lang="en-IN" sz="1800" dirty="0">
                <a:solidFill>
                  <a:srgbClr val="002060"/>
                </a:solidFill>
              </a:rPr>
              <a:t>fluid volumes consumption (less waste, lower reagents costs, and fewer sample volumes)</a:t>
            </a:r>
          </a:p>
          <a:p>
            <a:pPr marL="0" lvl="0" indent="0" algn="just">
              <a:spcBef>
                <a:spcPts val="600"/>
              </a:spcBef>
              <a:spcAft>
                <a:spcPts val="600"/>
              </a:spcAft>
              <a:buClr>
                <a:srgbClr val="FF0000"/>
              </a:buClr>
              <a:buNone/>
            </a:pPr>
            <a:r>
              <a:rPr lang="en-IN" sz="1800" dirty="0" smtClean="0">
                <a:solidFill>
                  <a:srgbClr val="002060"/>
                </a:solidFill>
              </a:rPr>
              <a:t>b) faster </a:t>
            </a:r>
            <a:r>
              <a:rPr lang="en-IN" sz="1800" dirty="0">
                <a:solidFill>
                  <a:srgbClr val="002060"/>
                </a:solidFill>
              </a:rPr>
              <a:t>analysis and response time due to short diffusion distance &amp; high surface to volume ratio.</a:t>
            </a:r>
          </a:p>
          <a:p>
            <a:pPr marL="0" lvl="0" indent="0" algn="just">
              <a:spcBef>
                <a:spcPts val="600"/>
              </a:spcBef>
              <a:spcAft>
                <a:spcPts val="600"/>
              </a:spcAft>
              <a:buClr>
                <a:srgbClr val="FF0000"/>
              </a:buClr>
              <a:buNone/>
            </a:pPr>
            <a:r>
              <a:rPr lang="en-IN" sz="1800" dirty="0" smtClean="0">
                <a:solidFill>
                  <a:srgbClr val="002060"/>
                </a:solidFill>
              </a:rPr>
              <a:t>c) better </a:t>
            </a:r>
            <a:r>
              <a:rPr lang="en-IN" sz="1800" dirty="0">
                <a:solidFill>
                  <a:srgbClr val="002060"/>
                </a:solidFill>
              </a:rPr>
              <a:t>process control because of a faster response of the system compactness of the systems due to the integration of much functionality and small volumes</a:t>
            </a:r>
          </a:p>
          <a:p>
            <a:pPr marL="0" lvl="0" indent="0" algn="just">
              <a:spcBef>
                <a:spcPts val="600"/>
              </a:spcBef>
              <a:spcAft>
                <a:spcPts val="600"/>
              </a:spcAft>
              <a:buClr>
                <a:srgbClr val="FF0000"/>
              </a:buClr>
              <a:buNone/>
            </a:pPr>
            <a:r>
              <a:rPr lang="en-IN" sz="1800" dirty="0" smtClean="0">
                <a:solidFill>
                  <a:srgbClr val="002060"/>
                </a:solidFill>
              </a:rPr>
              <a:t>d) lower </a:t>
            </a:r>
            <a:r>
              <a:rPr lang="en-IN" sz="1800" dirty="0">
                <a:solidFill>
                  <a:srgbClr val="002060"/>
                </a:solidFill>
              </a:rPr>
              <a:t>fabrication costs, allowing cost-effective disposable chips, fabricated in mass production</a:t>
            </a:r>
          </a:p>
          <a:p>
            <a:pPr marL="0" lvl="0" indent="0" algn="just">
              <a:spcBef>
                <a:spcPts val="600"/>
              </a:spcBef>
              <a:spcAft>
                <a:spcPts val="600"/>
              </a:spcAft>
              <a:buClr>
                <a:srgbClr val="FF0000"/>
              </a:buClr>
              <a:buNone/>
            </a:pPr>
            <a:r>
              <a:rPr lang="en-IN" sz="1800" dirty="0" smtClean="0">
                <a:solidFill>
                  <a:srgbClr val="002060"/>
                </a:solidFill>
              </a:rPr>
              <a:t>e) safer </a:t>
            </a:r>
            <a:r>
              <a:rPr lang="en-IN" sz="1800" dirty="0">
                <a:solidFill>
                  <a:srgbClr val="002060"/>
                </a:solidFill>
              </a:rPr>
              <a:t>platform for chemical, radioactive or biological studies because of integration of functionality, smaller fluid volumes, and stored </a:t>
            </a:r>
            <a:r>
              <a:rPr lang="en-IN" sz="1800" dirty="0" smtClean="0">
                <a:solidFill>
                  <a:srgbClr val="002060"/>
                </a:solidFill>
              </a:rPr>
              <a:t>energies</a:t>
            </a:r>
          </a:p>
          <a:p>
            <a:pPr algn="just">
              <a:spcBef>
                <a:spcPts val="600"/>
              </a:spcBef>
              <a:spcAft>
                <a:spcPts val="600"/>
              </a:spcAft>
              <a:buClr>
                <a:srgbClr val="FF0000"/>
              </a:buClr>
              <a:buFont typeface="Courier New" pitchFamily="49" charset="0"/>
              <a:buChar char="o"/>
            </a:pPr>
            <a:endParaRPr lang="en-IN" sz="1800" dirty="0">
              <a:solidFill>
                <a:srgbClr val="002060"/>
              </a:solidFill>
            </a:endParaRPr>
          </a:p>
          <a:p>
            <a:pPr algn="just">
              <a:spcBef>
                <a:spcPts val="600"/>
              </a:spcBef>
              <a:spcAft>
                <a:spcPts val="600"/>
              </a:spcAft>
              <a:buClr>
                <a:srgbClr val="FF0000"/>
              </a:buClr>
              <a:buFont typeface="Courier New" pitchFamily="49" charset="0"/>
              <a:buChar char="o"/>
            </a:pPr>
            <a:endParaRPr lang="en-IN" sz="1800" dirty="0">
              <a:solidFill>
                <a:srgbClr val="002060"/>
              </a:solidFill>
            </a:endParaRPr>
          </a:p>
        </p:txBody>
      </p:sp>
    </p:spTree>
    <p:extLst>
      <p:ext uri="{BB962C8B-B14F-4D97-AF65-F5344CB8AC3E}">
        <p14:creationId xmlns:p14="http://schemas.microsoft.com/office/powerpoint/2010/main" val="16308396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IN" sz="3200" b="1" dirty="0" smtClean="0">
                <a:latin typeface="+mn-lt"/>
              </a:rPr>
              <a:t>Lab-on-a-chip</a:t>
            </a:r>
            <a:endParaRPr lang="en-IN" sz="3200" b="1" dirty="0">
              <a:latin typeface="+mn-lt"/>
            </a:endParaRPr>
          </a:p>
        </p:txBody>
      </p:sp>
      <p:sp>
        <p:nvSpPr>
          <p:cNvPr id="3" name="Content Placeholder 2"/>
          <p:cNvSpPr>
            <a:spLocks noGrp="1"/>
          </p:cNvSpPr>
          <p:nvPr>
            <p:ph idx="1"/>
          </p:nvPr>
        </p:nvSpPr>
        <p:spPr>
          <a:xfrm>
            <a:off x="457200" y="609600"/>
            <a:ext cx="8229600" cy="6019800"/>
          </a:xfrm>
        </p:spPr>
        <p:txBody>
          <a:bodyPr>
            <a:normAutofit fontScale="62500" lnSpcReduction="20000"/>
          </a:bodyPr>
          <a:lstStyle/>
          <a:p>
            <a:pPr marL="0" indent="0">
              <a:buNone/>
            </a:pPr>
            <a:r>
              <a:rPr lang="en-IN" b="1" dirty="0">
                <a:solidFill>
                  <a:srgbClr val="C00000"/>
                </a:solidFill>
              </a:rPr>
              <a:t>Microfluidics and Lab-On-A-Chip for Water </a:t>
            </a:r>
            <a:r>
              <a:rPr lang="en-IN" b="1" dirty="0" smtClean="0">
                <a:solidFill>
                  <a:srgbClr val="C00000"/>
                </a:solidFill>
              </a:rPr>
              <a:t>Analysis</a:t>
            </a:r>
          </a:p>
          <a:p>
            <a:pPr marL="0" indent="0">
              <a:buNone/>
            </a:pPr>
            <a:endParaRPr lang="en-IN" dirty="0">
              <a:solidFill>
                <a:srgbClr val="C00000"/>
              </a:solidFill>
            </a:endParaRPr>
          </a:p>
          <a:p>
            <a:pPr algn="just">
              <a:spcBef>
                <a:spcPts val="600"/>
              </a:spcBef>
              <a:spcAft>
                <a:spcPts val="600"/>
              </a:spcAft>
              <a:buClr>
                <a:srgbClr val="FF0000"/>
              </a:buClr>
              <a:buFont typeface="Courier New" pitchFamily="49" charset="0"/>
              <a:buChar char="o"/>
            </a:pPr>
            <a:r>
              <a:rPr lang="en-IN" dirty="0"/>
              <a:t>Microfluidics and lab-on-a-chip systems are advanced technologies that may replace the traditional methods of water analysis in the near future. </a:t>
            </a:r>
            <a:endParaRPr lang="en-IN" dirty="0" smtClean="0"/>
          </a:p>
          <a:p>
            <a:pPr algn="just">
              <a:spcBef>
                <a:spcPts val="600"/>
              </a:spcBef>
              <a:spcAft>
                <a:spcPts val="600"/>
              </a:spcAft>
              <a:buClr>
                <a:srgbClr val="FF0000"/>
              </a:buClr>
              <a:buFont typeface="Courier New" pitchFamily="49" charset="0"/>
              <a:buChar char="o"/>
            </a:pPr>
            <a:r>
              <a:rPr lang="en-IN" dirty="0" smtClean="0"/>
              <a:t>Lab-on-a-chip </a:t>
            </a:r>
            <a:r>
              <a:rPr lang="en-IN" dirty="0"/>
              <a:t>technology employs microfluidics, which deals with very minute amounts of fluids in microchannels, to perform the analysis. </a:t>
            </a:r>
            <a:endParaRPr lang="en-IN" dirty="0" smtClean="0"/>
          </a:p>
          <a:p>
            <a:pPr algn="just">
              <a:spcBef>
                <a:spcPts val="600"/>
              </a:spcBef>
              <a:spcAft>
                <a:spcPts val="600"/>
              </a:spcAft>
              <a:buClr>
                <a:srgbClr val="FF0000"/>
              </a:buClr>
              <a:buFont typeface="Courier New" pitchFamily="49" charset="0"/>
              <a:buChar char="o"/>
            </a:pPr>
            <a:r>
              <a:rPr lang="en-IN" dirty="0" smtClean="0"/>
              <a:t>The </a:t>
            </a:r>
            <a:r>
              <a:rPr lang="en-IN" dirty="0"/>
              <a:t>lab-on-a-chip device is a chip that resembles electronic chips, but with micro-channels instead of electrical circuits. </a:t>
            </a:r>
            <a:endParaRPr lang="en-IN" dirty="0" smtClean="0"/>
          </a:p>
          <a:p>
            <a:pPr algn="just">
              <a:spcBef>
                <a:spcPts val="600"/>
              </a:spcBef>
              <a:spcAft>
                <a:spcPts val="600"/>
              </a:spcAft>
              <a:buClr>
                <a:srgbClr val="FF0000"/>
              </a:buClr>
              <a:buFont typeface="Courier New" pitchFamily="49" charset="0"/>
              <a:buChar char="o"/>
            </a:pPr>
            <a:r>
              <a:rPr lang="en-IN" dirty="0" smtClean="0"/>
              <a:t>It </a:t>
            </a:r>
            <a:r>
              <a:rPr lang="en-IN" dirty="0"/>
              <a:t>shrinks the lab to the chip size and can perform complete analysis or even series of analysis</a:t>
            </a:r>
            <a:r>
              <a:rPr lang="en-IN" dirty="0" smtClean="0"/>
              <a:t>.</a:t>
            </a:r>
          </a:p>
          <a:p>
            <a:pPr marL="0" indent="0" algn="just">
              <a:spcBef>
                <a:spcPts val="600"/>
              </a:spcBef>
              <a:spcAft>
                <a:spcPts val="600"/>
              </a:spcAft>
              <a:buClr>
                <a:srgbClr val="FF0000"/>
              </a:buClr>
              <a:buNone/>
            </a:pPr>
            <a:endParaRPr lang="en-IN" dirty="0">
              <a:solidFill>
                <a:srgbClr val="002060"/>
              </a:solidFill>
            </a:endParaRPr>
          </a:p>
          <a:p>
            <a:pPr marL="0" indent="0">
              <a:buNone/>
            </a:pPr>
            <a:r>
              <a:rPr lang="en-IN" b="1" dirty="0" smtClean="0">
                <a:solidFill>
                  <a:srgbClr val="C00000"/>
                </a:solidFill>
              </a:rPr>
              <a:t>Advantages of using lab-on-a-chip for water analysis:</a:t>
            </a:r>
            <a:endParaRPr lang="en-IN" b="1" dirty="0">
              <a:solidFill>
                <a:srgbClr val="C00000"/>
              </a:solidFill>
            </a:endParaRPr>
          </a:p>
          <a:p>
            <a:pPr algn="just">
              <a:lnSpc>
                <a:spcPct val="120000"/>
              </a:lnSpc>
              <a:spcBef>
                <a:spcPts val="600"/>
              </a:spcBef>
              <a:spcAft>
                <a:spcPts val="600"/>
              </a:spcAft>
              <a:buClr>
                <a:srgbClr val="FF0000"/>
              </a:buClr>
              <a:buFont typeface="Courier New" pitchFamily="49" charset="0"/>
              <a:buChar char="o"/>
            </a:pPr>
            <a:r>
              <a:rPr lang="en-IN" dirty="0" smtClean="0"/>
              <a:t>can </a:t>
            </a:r>
            <a:r>
              <a:rPr lang="en-IN" dirty="0"/>
              <a:t>reduce time and manpower in the sampling process because this technology can offer immediate, onsite results. </a:t>
            </a:r>
            <a:endParaRPr lang="en-IN" dirty="0" smtClean="0"/>
          </a:p>
          <a:p>
            <a:pPr algn="just">
              <a:lnSpc>
                <a:spcPct val="120000"/>
              </a:lnSpc>
              <a:spcBef>
                <a:spcPts val="600"/>
              </a:spcBef>
              <a:spcAft>
                <a:spcPts val="600"/>
              </a:spcAft>
              <a:buClr>
                <a:srgbClr val="FF0000"/>
              </a:buClr>
              <a:buFont typeface="Courier New" pitchFamily="49" charset="0"/>
              <a:buChar char="o"/>
            </a:pPr>
            <a:r>
              <a:rPr lang="en-IN" dirty="0" smtClean="0"/>
              <a:t>In </a:t>
            </a:r>
            <a:r>
              <a:rPr lang="en-IN" dirty="0"/>
              <a:t>addition, this technique is much less expensive and offers higher accuracy, because of the small volumes </a:t>
            </a:r>
            <a:r>
              <a:rPr lang="en-IN" dirty="0" err="1"/>
              <a:t>analyzed</a:t>
            </a:r>
            <a:r>
              <a:rPr lang="en-IN" dirty="0"/>
              <a:t> and the possibility of eliminating the sampling process, which reduces the human error</a:t>
            </a:r>
          </a:p>
          <a:p>
            <a:pPr marL="0" indent="0" algn="just">
              <a:lnSpc>
                <a:spcPct val="120000"/>
              </a:lnSpc>
              <a:spcBef>
                <a:spcPts val="600"/>
              </a:spcBef>
              <a:spcAft>
                <a:spcPts val="600"/>
              </a:spcAft>
              <a:buClr>
                <a:srgbClr val="FF0000"/>
              </a:buClr>
              <a:buNone/>
            </a:pPr>
            <a:endParaRPr lang="en-IN" dirty="0">
              <a:solidFill>
                <a:srgbClr val="002060"/>
              </a:solidFill>
            </a:endParaRPr>
          </a:p>
        </p:txBody>
      </p:sp>
    </p:spTree>
    <p:extLst>
      <p:ext uri="{BB962C8B-B14F-4D97-AF65-F5344CB8AC3E}">
        <p14:creationId xmlns:p14="http://schemas.microsoft.com/office/powerpoint/2010/main" val="3579852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IN" sz="3200" b="1" dirty="0" smtClean="0">
                <a:latin typeface="+mn-lt"/>
              </a:rPr>
              <a:t>Components of Lab-on-a-chip systems</a:t>
            </a:r>
            <a:endParaRPr lang="en-IN" sz="3200" b="1" dirty="0">
              <a:latin typeface="+mn-lt"/>
            </a:endParaRPr>
          </a:p>
        </p:txBody>
      </p:sp>
      <p:sp>
        <p:nvSpPr>
          <p:cNvPr id="3" name="Content Placeholder 2"/>
          <p:cNvSpPr>
            <a:spLocks noGrp="1"/>
          </p:cNvSpPr>
          <p:nvPr>
            <p:ph idx="1"/>
          </p:nvPr>
        </p:nvSpPr>
        <p:spPr>
          <a:xfrm>
            <a:off x="228600" y="609600"/>
            <a:ext cx="8763000" cy="6248400"/>
          </a:xfrm>
        </p:spPr>
        <p:txBody>
          <a:bodyPr>
            <a:noAutofit/>
          </a:bodyPr>
          <a:lstStyle/>
          <a:p>
            <a:pPr marL="0" indent="0" algn="just">
              <a:spcBef>
                <a:spcPts val="600"/>
              </a:spcBef>
              <a:spcAft>
                <a:spcPts val="600"/>
              </a:spcAft>
              <a:buNone/>
            </a:pPr>
            <a:r>
              <a:rPr lang="en-IN" sz="1800" dirty="0" smtClean="0">
                <a:solidFill>
                  <a:srgbClr val="002060"/>
                </a:solidFill>
              </a:rPr>
              <a:t>The </a:t>
            </a:r>
            <a:r>
              <a:rPr lang="en-IN" sz="1800" dirty="0">
                <a:solidFill>
                  <a:srgbClr val="002060"/>
                </a:solidFill>
              </a:rPr>
              <a:t>main components of a lab-on-a-chip system for water analysis are; a liquid delivery system (injector and fluidic transporter), mixer, reactor, separator, and power supply.</a:t>
            </a:r>
          </a:p>
          <a:p>
            <a:pPr algn="just">
              <a:spcBef>
                <a:spcPts val="600"/>
              </a:spcBef>
              <a:spcAft>
                <a:spcPts val="600"/>
              </a:spcAft>
            </a:pPr>
            <a:r>
              <a:rPr lang="en-IN" sz="1700" b="1" dirty="0" smtClean="0">
                <a:solidFill>
                  <a:srgbClr val="002060"/>
                </a:solidFill>
              </a:rPr>
              <a:t>The Injector</a:t>
            </a:r>
            <a:r>
              <a:rPr lang="en-IN" sz="1700" dirty="0" smtClean="0">
                <a:solidFill>
                  <a:srgbClr val="002060"/>
                </a:solidFill>
              </a:rPr>
              <a:t> is used to deliver precise volumes into the chip. The most common types of the injectors are syringe pumps and robotic pipets.</a:t>
            </a:r>
          </a:p>
          <a:p>
            <a:pPr algn="just">
              <a:spcBef>
                <a:spcPts val="600"/>
              </a:spcBef>
              <a:spcAft>
                <a:spcPts val="600"/>
              </a:spcAft>
            </a:pPr>
            <a:r>
              <a:rPr lang="en-IN" sz="1700" b="1" dirty="0" smtClean="0">
                <a:solidFill>
                  <a:srgbClr val="002060"/>
                </a:solidFill>
              </a:rPr>
              <a:t>Transporters </a:t>
            </a:r>
            <a:r>
              <a:rPr lang="en-IN" sz="1700" dirty="0" smtClean="0">
                <a:solidFill>
                  <a:srgbClr val="002060"/>
                </a:solidFill>
              </a:rPr>
              <a:t>control all aspects of the flow. They can be active, which need an energy source, or passive, which are achieved by manipulating the geometries of the channels and do not require any energy source. The choice between the active and passive types is based on the application. There are multiple types of active transporters, but the most preferred is electrochemical pumping systems, such as </a:t>
            </a:r>
            <a:r>
              <a:rPr lang="en-IN" sz="1700" dirty="0" err="1" smtClean="0">
                <a:solidFill>
                  <a:srgbClr val="002060"/>
                </a:solidFill>
              </a:rPr>
              <a:t>microsyringe</a:t>
            </a:r>
            <a:r>
              <a:rPr lang="en-IN" sz="1700" dirty="0" smtClean="0">
                <a:solidFill>
                  <a:srgbClr val="002060"/>
                </a:solidFill>
              </a:rPr>
              <a:t> pumps, because they eliminate the design complexity.</a:t>
            </a:r>
          </a:p>
          <a:p>
            <a:pPr algn="just">
              <a:spcBef>
                <a:spcPts val="600"/>
              </a:spcBef>
              <a:spcAft>
                <a:spcPts val="600"/>
              </a:spcAft>
            </a:pPr>
            <a:r>
              <a:rPr lang="en-IN" sz="1700" b="1" dirty="0" smtClean="0">
                <a:solidFill>
                  <a:srgbClr val="002060"/>
                </a:solidFill>
              </a:rPr>
              <a:t>Mixers </a:t>
            </a:r>
            <a:r>
              <a:rPr lang="en-IN" sz="1700" dirty="0" smtClean="0">
                <a:solidFill>
                  <a:srgbClr val="002060"/>
                </a:solidFill>
              </a:rPr>
              <a:t>are used to mix different fluids into the channels. Similar to the transporters, the types of mixers are divided into passive, which are achieved by design manipulation, and active, which require power.</a:t>
            </a:r>
          </a:p>
          <a:p>
            <a:pPr algn="just">
              <a:spcBef>
                <a:spcPts val="600"/>
              </a:spcBef>
              <a:spcAft>
                <a:spcPts val="600"/>
              </a:spcAft>
            </a:pPr>
            <a:r>
              <a:rPr lang="en-IN" sz="1700" b="1" dirty="0" smtClean="0">
                <a:solidFill>
                  <a:srgbClr val="002060"/>
                </a:solidFill>
              </a:rPr>
              <a:t>The Reactor</a:t>
            </a:r>
            <a:r>
              <a:rPr lang="en-IN" sz="1700" dirty="0" smtClean="0">
                <a:solidFill>
                  <a:srgbClr val="002060"/>
                </a:solidFill>
              </a:rPr>
              <a:t> is where the reaction takes place. There are three types of reactors used in lab-on-a-chip systems: gas phase, liquid phase, and packed-bed reactors.</a:t>
            </a:r>
          </a:p>
          <a:p>
            <a:pPr algn="just">
              <a:spcBef>
                <a:spcPts val="600"/>
              </a:spcBef>
              <a:spcAft>
                <a:spcPts val="600"/>
              </a:spcAft>
            </a:pPr>
            <a:r>
              <a:rPr lang="en-IN" sz="1700" b="1" dirty="0" smtClean="0">
                <a:solidFill>
                  <a:srgbClr val="002060"/>
                </a:solidFill>
              </a:rPr>
              <a:t>Controllers </a:t>
            </a:r>
            <a:r>
              <a:rPr lang="en-IN" sz="1700" dirty="0" smtClean="0">
                <a:solidFill>
                  <a:srgbClr val="002060"/>
                </a:solidFill>
              </a:rPr>
              <a:t>are used for controlling all types of activities in the chip as well as data acquisition and signal processing.</a:t>
            </a:r>
          </a:p>
          <a:p>
            <a:pPr algn="just">
              <a:spcBef>
                <a:spcPts val="600"/>
              </a:spcBef>
              <a:spcAft>
                <a:spcPts val="600"/>
              </a:spcAft>
            </a:pPr>
            <a:r>
              <a:rPr lang="en-IN" sz="1700" b="1" dirty="0" smtClean="0">
                <a:solidFill>
                  <a:srgbClr val="002060"/>
                </a:solidFill>
              </a:rPr>
              <a:t>Power supplies</a:t>
            </a:r>
            <a:r>
              <a:rPr lang="en-IN" sz="1700" dirty="0" smtClean="0">
                <a:solidFill>
                  <a:srgbClr val="002060"/>
                </a:solidFill>
              </a:rPr>
              <a:t>, such as batteries, are essential to run the lab-on-a-chip systems. Many research studies focus on finding more advanced power supplies because some types of lab-on-a-chip systems require high voltage.</a:t>
            </a:r>
          </a:p>
          <a:p>
            <a:pPr marL="0" indent="0" algn="just">
              <a:spcBef>
                <a:spcPts val="600"/>
              </a:spcBef>
              <a:spcAft>
                <a:spcPts val="600"/>
              </a:spcAft>
              <a:buNone/>
            </a:pPr>
            <a:r>
              <a:rPr lang="en-IN" sz="1800" dirty="0"/>
              <a:t> </a:t>
            </a:r>
          </a:p>
          <a:p>
            <a:pPr marL="0" indent="0" algn="just">
              <a:spcBef>
                <a:spcPts val="600"/>
              </a:spcBef>
              <a:spcAft>
                <a:spcPts val="600"/>
              </a:spcAft>
              <a:buNone/>
            </a:pPr>
            <a:endParaRPr lang="en-IN" sz="1800" dirty="0"/>
          </a:p>
        </p:txBody>
      </p:sp>
    </p:spTree>
    <p:extLst>
      <p:ext uri="{BB962C8B-B14F-4D97-AF65-F5344CB8AC3E}">
        <p14:creationId xmlns:p14="http://schemas.microsoft.com/office/powerpoint/2010/main" val="312353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IN" sz="3200" b="1" dirty="0" smtClean="0">
                <a:latin typeface="+mn-lt"/>
              </a:rPr>
              <a:t/>
            </a:r>
            <a:br>
              <a:rPr lang="en-IN" sz="3200" b="1" dirty="0" smtClean="0">
                <a:latin typeface="+mn-lt"/>
              </a:rPr>
            </a:br>
            <a:r>
              <a:rPr lang="en-IN" sz="3200" b="1" dirty="0" smtClean="0">
                <a:latin typeface="+mn-lt"/>
              </a:rPr>
              <a:t>Current </a:t>
            </a:r>
            <a:r>
              <a:rPr lang="en-IN" sz="3200" b="1" dirty="0">
                <a:latin typeface="+mn-lt"/>
              </a:rPr>
              <a:t>Applications in Water Analysis</a:t>
            </a:r>
            <a:br>
              <a:rPr lang="en-IN" sz="3200" b="1" dirty="0">
                <a:latin typeface="+mn-lt"/>
              </a:rPr>
            </a:br>
            <a:endParaRPr lang="en-IN" sz="3200" b="1" dirty="0">
              <a:latin typeface="+mn-lt"/>
            </a:endParaRPr>
          </a:p>
        </p:txBody>
      </p:sp>
      <p:sp>
        <p:nvSpPr>
          <p:cNvPr id="3" name="Content Placeholder 2"/>
          <p:cNvSpPr>
            <a:spLocks noGrp="1"/>
          </p:cNvSpPr>
          <p:nvPr>
            <p:ph idx="1"/>
          </p:nvPr>
        </p:nvSpPr>
        <p:spPr>
          <a:xfrm>
            <a:off x="457200" y="838200"/>
            <a:ext cx="8229600" cy="5867400"/>
          </a:xfrm>
        </p:spPr>
        <p:txBody>
          <a:bodyPr>
            <a:normAutofit/>
          </a:bodyPr>
          <a:lstStyle/>
          <a:p>
            <a:pPr algn="just">
              <a:buClr>
                <a:srgbClr val="FF0000"/>
              </a:buClr>
              <a:buFont typeface="Courier New" pitchFamily="49" charset="0"/>
              <a:buChar char="o"/>
            </a:pPr>
            <a:r>
              <a:rPr lang="en-IN" sz="2400" dirty="0" smtClean="0">
                <a:solidFill>
                  <a:srgbClr val="002060"/>
                </a:solidFill>
              </a:rPr>
              <a:t>Lab-on-a-chip </a:t>
            </a:r>
            <a:r>
              <a:rPr lang="en-IN" sz="2400" dirty="0">
                <a:solidFill>
                  <a:srgbClr val="002060"/>
                </a:solidFill>
              </a:rPr>
              <a:t>technology is rapidly developing and being used in different industrial and research fields. </a:t>
            </a:r>
            <a:endParaRPr lang="en-IN" sz="2400" dirty="0" smtClean="0">
              <a:solidFill>
                <a:srgbClr val="002060"/>
              </a:solidFill>
            </a:endParaRPr>
          </a:p>
          <a:p>
            <a:pPr marL="0" indent="0" algn="just">
              <a:buClr>
                <a:srgbClr val="FF0000"/>
              </a:buClr>
              <a:buNone/>
            </a:pPr>
            <a:endParaRPr lang="en-IN" sz="800" dirty="0" smtClean="0">
              <a:solidFill>
                <a:srgbClr val="002060"/>
              </a:solidFill>
            </a:endParaRPr>
          </a:p>
          <a:p>
            <a:pPr algn="just">
              <a:buClr>
                <a:srgbClr val="FF0000"/>
              </a:buClr>
              <a:buFont typeface="Courier New" pitchFamily="49" charset="0"/>
              <a:buChar char="o"/>
            </a:pPr>
            <a:r>
              <a:rPr lang="en-IN" sz="2400" dirty="0" smtClean="0">
                <a:solidFill>
                  <a:srgbClr val="002060"/>
                </a:solidFill>
              </a:rPr>
              <a:t>Most </a:t>
            </a:r>
            <a:r>
              <a:rPr lang="en-IN" sz="2400" dirty="0">
                <a:solidFill>
                  <a:srgbClr val="002060"/>
                </a:solidFill>
              </a:rPr>
              <a:t>biological lab-on-a-chip devices are commercialized, while those for water analysis are still developing. </a:t>
            </a:r>
            <a:endParaRPr lang="en-IN" sz="2400" dirty="0" smtClean="0">
              <a:solidFill>
                <a:srgbClr val="002060"/>
              </a:solidFill>
            </a:endParaRPr>
          </a:p>
          <a:p>
            <a:pPr marL="0" indent="0" algn="just">
              <a:buClr>
                <a:srgbClr val="FF0000"/>
              </a:buClr>
              <a:buNone/>
            </a:pPr>
            <a:endParaRPr lang="en-IN" sz="900" dirty="0" smtClean="0">
              <a:solidFill>
                <a:srgbClr val="002060"/>
              </a:solidFill>
            </a:endParaRPr>
          </a:p>
          <a:p>
            <a:pPr algn="just">
              <a:buClr>
                <a:srgbClr val="FF0000"/>
              </a:buClr>
              <a:buFont typeface="Courier New" pitchFamily="49" charset="0"/>
              <a:buChar char="o"/>
            </a:pPr>
            <a:r>
              <a:rPr lang="en-IN" sz="2400" dirty="0" smtClean="0">
                <a:solidFill>
                  <a:srgbClr val="002060"/>
                </a:solidFill>
              </a:rPr>
              <a:t>However</a:t>
            </a:r>
            <a:r>
              <a:rPr lang="en-IN" sz="2400" dirty="0">
                <a:solidFill>
                  <a:srgbClr val="002060"/>
                </a:solidFill>
              </a:rPr>
              <a:t>, some lab-on-a-chip applications in water analysis are already established, such as pH testing and detection of various chemicals (e.g., nitrates and nitrites, manganese, phosphates, and silicates). </a:t>
            </a:r>
            <a:endParaRPr lang="en-IN" sz="2400" dirty="0" smtClean="0">
              <a:solidFill>
                <a:srgbClr val="002060"/>
              </a:solidFill>
            </a:endParaRPr>
          </a:p>
          <a:p>
            <a:pPr algn="just">
              <a:buClr>
                <a:srgbClr val="FF0000"/>
              </a:buClr>
              <a:buFont typeface="Courier New" pitchFamily="49" charset="0"/>
              <a:buChar char="o"/>
            </a:pPr>
            <a:endParaRPr lang="en-IN" sz="900" dirty="0" smtClean="0">
              <a:solidFill>
                <a:srgbClr val="002060"/>
              </a:solidFill>
            </a:endParaRPr>
          </a:p>
          <a:p>
            <a:pPr algn="just">
              <a:buClr>
                <a:srgbClr val="FF0000"/>
              </a:buClr>
              <a:buFont typeface="Courier New" pitchFamily="49" charset="0"/>
              <a:buChar char="o"/>
            </a:pPr>
            <a:r>
              <a:rPr lang="en-IN" sz="2400" dirty="0" smtClean="0">
                <a:solidFill>
                  <a:srgbClr val="002060"/>
                </a:solidFill>
              </a:rPr>
              <a:t>For </a:t>
            </a:r>
            <a:r>
              <a:rPr lang="en-IN" sz="2400" dirty="0">
                <a:solidFill>
                  <a:srgbClr val="002060"/>
                </a:solidFill>
              </a:rPr>
              <a:t>example, the microfluidic pH analysis uses sulfonephthalein as the main indicator. </a:t>
            </a:r>
            <a:endParaRPr lang="en-IN" sz="2400" dirty="0" smtClean="0">
              <a:solidFill>
                <a:srgbClr val="002060"/>
              </a:solidFill>
            </a:endParaRPr>
          </a:p>
          <a:p>
            <a:pPr marL="0" indent="0" algn="just">
              <a:buClr>
                <a:srgbClr val="FF0000"/>
              </a:buClr>
              <a:buNone/>
            </a:pPr>
            <a:endParaRPr lang="en-IN" sz="900" dirty="0" smtClean="0">
              <a:solidFill>
                <a:srgbClr val="002060"/>
              </a:solidFill>
            </a:endParaRPr>
          </a:p>
          <a:p>
            <a:pPr algn="just">
              <a:buClr>
                <a:srgbClr val="FF0000"/>
              </a:buClr>
              <a:buFont typeface="Courier New" pitchFamily="49" charset="0"/>
              <a:buChar char="o"/>
            </a:pPr>
            <a:r>
              <a:rPr lang="en-IN" sz="2400" dirty="0" smtClean="0">
                <a:solidFill>
                  <a:srgbClr val="002060"/>
                </a:solidFill>
              </a:rPr>
              <a:t>It </a:t>
            </a:r>
            <a:r>
              <a:rPr lang="en-IN" sz="2400" dirty="0">
                <a:solidFill>
                  <a:srgbClr val="002060"/>
                </a:solidFill>
              </a:rPr>
              <a:t>includes the absorption cell, a static mixer, as well as a syringe pump and four valves attached to the chip to regulate the flow.</a:t>
            </a:r>
          </a:p>
          <a:p>
            <a:pPr marL="0" indent="0">
              <a:buNone/>
            </a:pPr>
            <a:endParaRPr lang="en-IN" dirty="0"/>
          </a:p>
        </p:txBody>
      </p:sp>
    </p:spTree>
    <p:extLst>
      <p:ext uri="{BB962C8B-B14F-4D97-AF65-F5344CB8AC3E}">
        <p14:creationId xmlns:p14="http://schemas.microsoft.com/office/powerpoint/2010/main" val="19800115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result for lab on a chip water analysi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1"/>
            <a:ext cx="4572000" cy="2362200"/>
          </a:xfrm>
          <a:prstGeom prst="rect">
            <a:avLst/>
          </a:prstGeom>
          <a:noFill/>
          <a:ln>
            <a:solidFill>
              <a:schemeClr val="tx1"/>
            </a:solidFill>
          </a:ln>
        </p:spPr>
      </p:pic>
      <p:pic>
        <p:nvPicPr>
          <p:cNvPr id="5" name="Picture 4" descr="Image result for lab on a chip water analysis"/>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8775" r="13487"/>
          <a:stretch/>
        </p:blipFill>
        <p:spPr bwMode="auto">
          <a:xfrm>
            <a:off x="5181600" y="135890"/>
            <a:ext cx="3733800" cy="2378710"/>
          </a:xfrm>
          <a:prstGeom prst="rect">
            <a:avLst/>
          </a:prstGeom>
          <a:noFill/>
          <a:ln>
            <a:solidFill>
              <a:schemeClr val="tx1"/>
            </a:solidFill>
          </a:ln>
          <a:extLst>
            <a:ext uri="{53640926-AAD7-44D8-BBD7-CCE9431645EC}">
              <a14:shadowObscured xmlns:a14="http://schemas.microsoft.com/office/drawing/2010/main"/>
            </a:ext>
          </a:extLst>
        </p:spPr>
      </p:pic>
      <p:pic>
        <p:nvPicPr>
          <p:cNvPr id="6" name="Picture 5" descr="Image result for lab on a chip water analysis"/>
          <p:cNvPicPr/>
          <p:nvPr/>
        </p:nvPicPr>
        <p:blipFill>
          <a:blip r:embed="rId5">
            <a:extLst>
              <a:ext uri="{28A0092B-C50C-407E-A947-70E740481C1C}">
                <a14:useLocalDpi xmlns:a14="http://schemas.microsoft.com/office/drawing/2010/main" val="0"/>
              </a:ext>
            </a:extLst>
          </a:blip>
          <a:srcRect/>
          <a:stretch>
            <a:fillRect/>
          </a:stretch>
        </p:blipFill>
        <p:spPr bwMode="auto">
          <a:xfrm>
            <a:off x="1657350" y="2667000"/>
            <a:ext cx="5734050" cy="2847975"/>
          </a:xfrm>
          <a:prstGeom prst="rect">
            <a:avLst/>
          </a:prstGeom>
          <a:noFill/>
          <a:ln>
            <a:solidFill>
              <a:schemeClr val="tx1"/>
            </a:solidFill>
          </a:ln>
        </p:spPr>
      </p:pic>
      <p:sp>
        <p:nvSpPr>
          <p:cNvPr id="7" name="Rectangle 6"/>
          <p:cNvSpPr/>
          <p:nvPr/>
        </p:nvSpPr>
        <p:spPr>
          <a:xfrm>
            <a:off x="152400" y="5628382"/>
            <a:ext cx="8915400" cy="1077218"/>
          </a:xfrm>
          <a:prstGeom prst="rect">
            <a:avLst/>
          </a:prstGeom>
        </p:spPr>
        <p:txBody>
          <a:bodyPr wrap="square">
            <a:spAutoFit/>
          </a:bodyPr>
          <a:lstStyle/>
          <a:p>
            <a:r>
              <a:rPr lang="en-IN" sz="1600" b="1" dirty="0">
                <a:solidFill>
                  <a:srgbClr val="002060"/>
                </a:solidFill>
              </a:rPr>
              <a:t>References:</a:t>
            </a:r>
          </a:p>
          <a:p>
            <a:pPr lvl="0"/>
            <a:r>
              <a:rPr lang="en-IN" sz="1600" dirty="0" smtClean="0">
                <a:solidFill>
                  <a:srgbClr val="002060"/>
                </a:solidFill>
              </a:rPr>
              <a:t>1. J</a:t>
            </a:r>
            <a:r>
              <a:rPr lang="en-IN" sz="1600" dirty="0">
                <a:solidFill>
                  <a:srgbClr val="002060"/>
                </a:solidFill>
              </a:rPr>
              <a:t>. Cleary, C. Slater, D. Diamond, Analysis of phosphate in wastewater using an autonomous microfluidics-based analyser, World Acad. Sci. Eng. Technol. 52 (2009) 196–199.</a:t>
            </a:r>
          </a:p>
          <a:p>
            <a:pPr lvl="0"/>
            <a:r>
              <a:rPr lang="en-IN" sz="1600" dirty="0" smtClean="0">
                <a:solidFill>
                  <a:srgbClr val="002060"/>
                </a:solidFill>
              </a:rPr>
              <a:t>2. R</a:t>
            </a:r>
            <a:r>
              <a:rPr lang="en-IN" sz="1600" dirty="0">
                <a:solidFill>
                  <a:srgbClr val="002060"/>
                </a:solidFill>
              </a:rPr>
              <a:t>. Paul </a:t>
            </a:r>
            <a:r>
              <a:rPr lang="en-IN" sz="1600" dirty="0" err="1">
                <a:solidFill>
                  <a:srgbClr val="002060"/>
                </a:solidFill>
              </a:rPr>
              <a:t>Payel</a:t>
            </a:r>
            <a:r>
              <a:rPr lang="en-IN" sz="1600" dirty="0">
                <a:solidFill>
                  <a:srgbClr val="002060"/>
                </a:solidFill>
              </a:rPr>
              <a:t>, “Lab on a Chip” Systems for Environmental Analysis, University of Stavanger, 2014.</a:t>
            </a:r>
          </a:p>
        </p:txBody>
      </p:sp>
    </p:spTree>
    <p:extLst>
      <p:ext uri="{BB962C8B-B14F-4D97-AF65-F5344CB8AC3E}">
        <p14:creationId xmlns:p14="http://schemas.microsoft.com/office/powerpoint/2010/main" val="9790498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Autofit/>
          </a:bodyPr>
          <a:lstStyle/>
          <a:p>
            <a:r>
              <a:rPr lang="en-IN" sz="3200" b="1" dirty="0" smtClean="0"/>
              <a:t>Problems of hard water  for domestic use </a:t>
            </a:r>
            <a:endParaRPr lang="en-IN" sz="3200" b="1" dirty="0"/>
          </a:p>
        </p:txBody>
      </p:sp>
      <p:sp>
        <p:nvSpPr>
          <p:cNvPr id="3" name="Content Placeholder 2"/>
          <p:cNvSpPr>
            <a:spLocks noGrp="1"/>
          </p:cNvSpPr>
          <p:nvPr>
            <p:ph idx="1"/>
          </p:nvPr>
        </p:nvSpPr>
        <p:spPr>
          <a:xfrm>
            <a:off x="228600" y="914400"/>
            <a:ext cx="8763000" cy="5638800"/>
          </a:xfrm>
        </p:spPr>
        <p:txBody>
          <a:bodyPr>
            <a:normAutofit fontScale="92500" lnSpcReduction="20000"/>
          </a:bodyPr>
          <a:lstStyle/>
          <a:p>
            <a:pPr marL="514350" indent="-514350" algn="just">
              <a:buAutoNum type="alphaLcParenR"/>
            </a:pPr>
            <a:r>
              <a:rPr lang="en-IN" sz="2600" b="1" dirty="0" smtClean="0">
                <a:solidFill>
                  <a:srgbClr val="C00000"/>
                </a:solidFill>
              </a:rPr>
              <a:t>Washing: </a:t>
            </a:r>
          </a:p>
          <a:p>
            <a:pPr algn="just">
              <a:buClr>
                <a:srgbClr val="FF0000"/>
              </a:buClr>
              <a:buFont typeface="Courier New" pitchFamily="49" charset="0"/>
              <a:buChar char="o"/>
            </a:pPr>
            <a:r>
              <a:rPr lang="en-IN" sz="2600" dirty="0" smtClean="0">
                <a:solidFill>
                  <a:srgbClr val="002060"/>
                </a:solidFill>
              </a:rPr>
              <a:t>Hard water, when used for washing purposes, does not lather freely with soap. </a:t>
            </a:r>
          </a:p>
          <a:p>
            <a:pPr algn="just">
              <a:buClr>
                <a:srgbClr val="FF0000"/>
              </a:buClr>
              <a:buFont typeface="Courier New" pitchFamily="49" charset="0"/>
              <a:buChar char="o"/>
            </a:pPr>
            <a:r>
              <a:rPr lang="en-IN" sz="2600" dirty="0" smtClean="0">
                <a:solidFill>
                  <a:srgbClr val="002060"/>
                </a:solidFill>
              </a:rPr>
              <a:t>It produces sticky precipitates of calcium and magnesium soaps. </a:t>
            </a:r>
          </a:p>
          <a:p>
            <a:pPr algn="just">
              <a:buClr>
                <a:srgbClr val="FF0000"/>
              </a:buClr>
              <a:buFont typeface="Courier New" pitchFamily="49" charset="0"/>
              <a:buChar char="o"/>
            </a:pPr>
            <a:r>
              <a:rPr lang="en-IN" sz="2600" dirty="0" smtClean="0">
                <a:solidFill>
                  <a:srgbClr val="002060"/>
                </a:solidFill>
              </a:rPr>
              <a:t>Similar problem exists in bathing.</a:t>
            </a:r>
          </a:p>
          <a:p>
            <a:pPr algn="just">
              <a:buClr>
                <a:srgbClr val="FF0000"/>
              </a:buClr>
              <a:buFont typeface="Courier New" pitchFamily="49" charset="0"/>
              <a:buChar char="o"/>
            </a:pPr>
            <a:endParaRPr lang="en-IN" sz="2600" dirty="0" smtClean="0"/>
          </a:p>
          <a:p>
            <a:pPr marL="0" indent="0" algn="just">
              <a:buNone/>
            </a:pPr>
            <a:r>
              <a:rPr lang="en-IN" sz="2600" b="1" dirty="0" smtClean="0">
                <a:solidFill>
                  <a:srgbClr val="C00000"/>
                </a:solidFill>
              </a:rPr>
              <a:t>b) Cooking:</a:t>
            </a:r>
            <a:r>
              <a:rPr lang="en-IN" sz="2600" dirty="0" smtClean="0"/>
              <a:t>  </a:t>
            </a:r>
          </a:p>
          <a:p>
            <a:pPr algn="just">
              <a:buClr>
                <a:srgbClr val="FF0000"/>
              </a:buClr>
              <a:buFont typeface="Courier New" pitchFamily="49" charset="0"/>
              <a:buChar char="o"/>
            </a:pPr>
            <a:r>
              <a:rPr lang="en-IN" sz="2600" dirty="0" smtClean="0">
                <a:solidFill>
                  <a:srgbClr val="002060"/>
                </a:solidFill>
              </a:rPr>
              <a:t>Due to the presence of dissolved hardness producing salts the boiling point of water is elevated. </a:t>
            </a:r>
          </a:p>
          <a:p>
            <a:pPr algn="just">
              <a:buClr>
                <a:srgbClr val="FF0000"/>
              </a:buClr>
              <a:buFont typeface="Courier New" pitchFamily="49" charset="0"/>
              <a:buChar char="o"/>
            </a:pPr>
            <a:r>
              <a:rPr lang="en-IN" sz="2600" dirty="0" smtClean="0">
                <a:solidFill>
                  <a:srgbClr val="002060"/>
                </a:solidFill>
              </a:rPr>
              <a:t>Consequently more fuel is and time are required for cooking. </a:t>
            </a:r>
          </a:p>
          <a:p>
            <a:pPr algn="just">
              <a:buClr>
                <a:srgbClr val="FF0000"/>
              </a:buClr>
              <a:buFont typeface="Courier New" pitchFamily="49" charset="0"/>
              <a:buChar char="o"/>
            </a:pPr>
            <a:endParaRPr lang="en-IN" sz="2600" dirty="0" smtClean="0">
              <a:solidFill>
                <a:srgbClr val="002060"/>
              </a:solidFill>
            </a:endParaRPr>
          </a:p>
          <a:p>
            <a:pPr marL="0" indent="0" algn="just">
              <a:buNone/>
            </a:pPr>
            <a:r>
              <a:rPr lang="en-IN" sz="2600" b="1" dirty="0" smtClean="0">
                <a:solidFill>
                  <a:srgbClr val="C00000"/>
                </a:solidFill>
              </a:rPr>
              <a:t>c) Drinking:</a:t>
            </a:r>
            <a:r>
              <a:rPr lang="en-IN" sz="2600" dirty="0" smtClean="0"/>
              <a:t> </a:t>
            </a:r>
          </a:p>
          <a:p>
            <a:pPr algn="just">
              <a:buClr>
                <a:srgbClr val="FF0000"/>
              </a:buClr>
              <a:buFont typeface="Courier New" pitchFamily="49" charset="0"/>
              <a:buChar char="o"/>
            </a:pPr>
            <a:r>
              <a:rPr lang="en-IN" sz="2600" dirty="0" smtClean="0">
                <a:solidFill>
                  <a:srgbClr val="002060"/>
                </a:solidFill>
              </a:rPr>
              <a:t>Hard water causes bad effect on our digestive system. </a:t>
            </a:r>
          </a:p>
          <a:p>
            <a:pPr algn="just">
              <a:buClr>
                <a:srgbClr val="FF0000"/>
              </a:buClr>
              <a:buFont typeface="Courier New" pitchFamily="49" charset="0"/>
              <a:buChar char="o"/>
            </a:pPr>
            <a:r>
              <a:rPr lang="en-IN" sz="2600" dirty="0" smtClean="0">
                <a:solidFill>
                  <a:srgbClr val="002060"/>
                </a:solidFill>
              </a:rPr>
              <a:t>The possibility of forming calcium oxalate crystals in urinary tracks is increased (Kidney stones).</a:t>
            </a:r>
          </a:p>
          <a:p>
            <a:pPr marL="0" indent="0">
              <a:buNone/>
            </a:pPr>
            <a:endParaRPr lang="en-IN" dirty="0"/>
          </a:p>
        </p:txBody>
      </p:sp>
    </p:spTree>
    <p:extLst>
      <p:ext uri="{BB962C8B-B14F-4D97-AF65-F5344CB8AC3E}">
        <p14:creationId xmlns:p14="http://schemas.microsoft.com/office/powerpoint/2010/main" val="3383418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sz="3600" b="1" dirty="0"/>
              <a:t>Disadvantages of hard water in </a:t>
            </a:r>
            <a:r>
              <a:rPr lang="en-US" sz="3600" b="1" dirty="0" smtClean="0"/>
              <a:t>industries</a:t>
            </a:r>
            <a:endParaRPr lang="en-IN" sz="3600" b="1" dirty="0"/>
          </a:p>
        </p:txBody>
      </p:sp>
      <p:sp>
        <p:nvSpPr>
          <p:cNvPr id="3" name="Content Placeholder 2"/>
          <p:cNvSpPr>
            <a:spLocks noGrp="1"/>
          </p:cNvSpPr>
          <p:nvPr>
            <p:ph idx="1"/>
          </p:nvPr>
        </p:nvSpPr>
        <p:spPr>
          <a:xfrm>
            <a:off x="457200" y="609600"/>
            <a:ext cx="8229600" cy="6019800"/>
          </a:xfrm>
        </p:spPr>
        <p:txBody>
          <a:bodyPr>
            <a:noAutofit/>
          </a:bodyPr>
          <a:lstStyle/>
          <a:p>
            <a:pPr marL="0" indent="0">
              <a:buNone/>
            </a:pPr>
            <a:r>
              <a:rPr lang="en-IN" sz="2000" b="1" dirty="0" smtClean="0">
                <a:solidFill>
                  <a:srgbClr val="C00000"/>
                </a:solidFill>
              </a:rPr>
              <a:t>Paper Industry: </a:t>
            </a:r>
          </a:p>
          <a:p>
            <a:pPr marL="0" indent="0">
              <a:buNone/>
            </a:pPr>
            <a:r>
              <a:rPr lang="en-IN" sz="2000" dirty="0" smtClean="0">
                <a:solidFill>
                  <a:srgbClr val="002060"/>
                </a:solidFill>
              </a:rPr>
              <a:t>The presence of calcium and magnesium has impact on the properties and quality of paper and their products</a:t>
            </a:r>
          </a:p>
          <a:p>
            <a:pPr marL="0" indent="0">
              <a:buNone/>
            </a:pPr>
            <a:r>
              <a:rPr lang="en-IN" sz="2000" b="1" dirty="0" smtClean="0">
                <a:solidFill>
                  <a:srgbClr val="C00000"/>
                </a:solidFill>
              </a:rPr>
              <a:t>Textile </a:t>
            </a:r>
            <a:r>
              <a:rPr lang="en-IN" sz="2000" b="1" dirty="0">
                <a:solidFill>
                  <a:srgbClr val="C00000"/>
                </a:solidFill>
              </a:rPr>
              <a:t>industry : </a:t>
            </a:r>
            <a:endParaRPr lang="en-IN" sz="2000" b="1" dirty="0" smtClean="0">
              <a:solidFill>
                <a:srgbClr val="C00000"/>
              </a:solidFill>
            </a:endParaRPr>
          </a:p>
          <a:p>
            <a:pPr marL="0" indent="0">
              <a:buNone/>
            </a:pPr>
            <a:r>
              <a:rPr lang="en-IN" sz="2000" dirty="0" smtClean="0">
                <a:solidFill>
                  <a:srgbClr val="002060"/>
                </a:solidFill>
              </a:rPr>
              <a:t>Hard </a:t>
            </a:r>
            <a:r>
              <a:rPr lang="en-IN" sz="2000" dirty="0">
                <a:solidFill>
                  <a:srgbClr val="002060"/>
                </a:solidFill>
              </a:rPr>
              <a:t>water cause much of the soap to go as waste. </a:t>
            </a:r>
            <a:endParaRPr lang="en-IN" sz="2000" dirty="0" smtClean="0">
              <a:solidFill>
                <a:srgbClr val="002060"/>
              </a:solidFill>
            </a:endParaRPr>
          </a:p>
          <a:p>
            <a:pPr marL="0" indent="0">
              <a:buNone/>
            </a:pPr>
            <a:r>
              <a:rPr lang="en-IN" sz="2000" dirty="0" smtClean="0">
                <a:solidFill>
                  <a:srgbClr val="002060"/>
                </a:solidFill>
              </a:rPr>
              <a:t>During dyeing process, calcium and magnesium salts present in water make the quality of the shades very poor.</a:t>
            </a:r>
          </a:p>
          <a:p>
            <a:pPr marL="0" indent="0">
              <a:buNone/>
            </a:pPr>
            <a:r>
              <a:rPr lang="en-IN" sz="2000" b="1" dirty="0" smtClean="0">
                <a:solidFill>
                  <a:srgbClr val="C00000"/>
                </a:solidFill>
              </a:rPr>
              <a:t>Sugar </a:t>
            </a:r>
            <a:r>
              <a:rPr lang="en-IN" sz="2000" b="1" dirty="0">
                <a:solidFill>
                  <a:srgbClr val="C00000"/>
                </a:solidFill>
              </a:rPr>
              <a:t>industry : </a:t>
            </a:r>
            <a:endParaRPr lang="en-IN" sz="2000" b="1" dirty="0" smtClean="0">
              <a:solidFill>
                <a:srgbClr val="C00000"/>
              </a:solidFill>
            </a:endParaRPr>
          </a:p>
          <a:p>
            <a:pPr marL="0" indent="0">
              <a:buNone/>
            </a:pPr>
            <a:r>
              <a:rPr lang="en-IN" sz="2000" dirty="0" smtClean="0">
                <a:solidFill>
                  <a:srgbClr val="002060"/>
                </a:solidFill>
              </a:rPr>
              <a:t>If nitrates, sulphates of calcium and magnesium are present, they cause hindrance to crystallization of sugar</a:t>
            </a:r>
          </a:p>
          <a:p>
            <a:pPr marL="0" indent="0">
              <a:buNone/>
            </a:pPr>
            <a:r>
              <a:rPr lang="en-IN" sz="2000" b="1" dirty="0" smtClean="0">
                <a:solidFill>
                  <a:srgbClr val="C00000"/>
                </a:solidFill>
              </a:rPr>
              <a:t>Concrete </a:t>
            </a:r>
            <a:r>
              <a:rPr lang="en-IN" sz="2000" b="1" dirty="0">
                <a:solidFill>
                  <a:srgbClr val="C00000"/>
                </a:solidFill>
              </a:rPr>
              <a:t>making : </a:t>
            </a:r>
            <a:endParaRPr lang="en-IN" sz="2000" b="1" dirty="0" smtClean="0">
              <a:solidFill>
                <a:srgbClr val="C00000"/>
              </a:solidFill>
            </a:endParaRPr>
          </a:p>
          <a:p>
            <a:pPr marL="0" indent="0">
              <a:buNone/>
            </a:pPr>
            <a:r>
              <a:rPr lang="en-IN" sz="2000" dirty="0" smtClean="0">
                <a:solidFill>
                  <a:srgbClr val="002060"/>
                </a:solidFill>
              </a:rPr>
              <a:t>Water </a:t>
            </a:r>
            <a:r>
              <a:rPr lang="en-IN" sz="2000" dirty="0">
                <a:solidFill>
                  <a:srgbClr val="002060"/>
                </a:solidFill>
              </a:rPr>
              <a:t>containing chlorides and sulphates, if used for concrete making, affects the hydration of the cement and the final strength of the hardened concrete.</a:t>
            </a:r>
          </a:p>
          <a:p>
            <a:pPr marL="0" indent="0">
              <a:buNone/>
            </a:pPr>
            <a:r>
              <a:rPr lang="en-IN" sz="2000" b="1" dirty="0" smtClean="0">
                <a:solidFill>
                  <a:srgbClr val="C00000"/>
                </a:solidFill>
              </a:rPr>
              <a:t>In </a:t>
            </a:r>
            <a:r>
              <a:rPr lang="en-IN" sz="2000" b="1" dirty="0">
                <a:solidFill>
                  <a:srgbClr val="C00000"/>
                </a:solidFill>
              </a:rPr>
              <a:t>steam generation in </a:t>
            </a:r>
            <a:r>
              <a:rPr lang="en-IN" sz="2000" b="1" dirty="0" smtClean="0">
                <a:solidFill>
                  <a:srgbClr val="C00000"/>
                </a:solidFill>
              </a:rPr>
              <a:t>boilers:</a:t>
            </a:r>
          </a:p>
          <a:p>
            <a:pPr marL="0" indent="0">
              <a:buNone/>
            </a:pPr>
            <a:r>
              <a:rPr lang="en-IN" sz="2000" dirty="0" smtClean="0">
                <a:solidFill>
                  <a:srgbClr val="002060"/>
                </a:solidFill>
              </a:rPr>
              <a:t>If </a:t>
            </a:r>
            <a:r>
              <a:rPr lang="en-IN" sz="2000" dirty="0">
                <a:solidFill>
                  <a:srgbClr val="002060"/>
                </a:solidFill>
              </a:rPr>
              <a:t>the hard water is fed directly to the boilers, which led to the many problems such </a:t>
            </a:r>
            <a:r>
              <a:rPr lang="en-IN" sz="2000" dirty="0" smtClean="0">
                <a:solidFill>
                  <a:srgbClr val="002060"/>
                </a:solidFill>
              </a:rPr>
              <a:t>as</a:t>
            </a:r>
          </a:p>
          <a:p>
            <a:pPr marL="0" indent="0">
              <a:buNone/>
            </a:pPr>
            <a:r>
              <a:rPr lang="en-IN" sz="2000" dirty="0" smtClean="0">
                <a:solidFill>
                  <a:srgbClr val="002060"/>
                </a:solidFill>
              </a:rPr>
              <a:t>Formation of scales which corrodes the boiler, wastage of fuel etc. </a:t>
            </a:r>
          </a:p>
        </p:txBody>
      </p:sp>
    </p:spTree>
    <p:extLst>
      <p:ext uri="{BB962C8B-B14F-4D97-AF65-F5344CB8AC3E}">
        <p14:creationId xmlns:p14="http://schemas.microsoft.com/office/powerpoint/2010/main" val="3456853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IN" b="1" dirty="0" smtClean="0"/>
              <a:t>Impurities in water </a:t>
            </a:r>
            <a:endParaRPr lang="en-IN" b="1" dirty="0"/>
          </a:p>
        </p:txBody>
      </p:sp>
      <p:sp>
        <p:nvSpPr>
          <p:cNvPr id="3" name="Content Placeholder 2"/>
          <p:cNvSpPr>
            <a:spLocks noGrp="1"/>
          </p:cNvSpPr>
          <p:nvPr>
            <p:ph idx="1"/>
          </p:nvPr>
        </p:nvSpPr>
        <p:spPr>
          <a:xfrm>
            <a:off x="381000" y="914400"/>
            <a:ext cx="8534400" cy="5715000"/>
          </a:xfrm>
        </p:spPr>
        <p:txBody>
          <a:bodyPr>
            <a:normAutofit fontScale="25000" lnSpcReduction="20000"/>
          </a:bodyPr>
          <a:lstStyle/>
          <a:p>
            <a:pPr algn="just">
              <a:lnSpc>
                <a:spcPct val="120000"/>
              </a:lnSpc>
              <a:spcBef>
                <a:spcPts val="600"/>
              </a:spcBef>
              <a:buClr>
                <a:srgbClr val="FF3300"/>
              </a:buClr>
              <a:buNone/>
              <a:defRPr/>
            </a:pPr>
            <a:r>
              <a:rPr lang="en-US" sz="6200" dirty="0">
                <a:solidFill>
                  <a:srgbClr val="002060"/>
                </a:solidFill>
                <a:latin typeface="Verdana" pitchFamily="34" charset="0"/>
              </a:rPr>
              <a:t>Water has different physical, chemical and </a:t>
            </a:r>
            <a:r>
              <a:rPr lang="en-US" sz="6200" dirty="0" smtClean="0">
                <a:solidFill>
                  <a:srgbClr val="002060"/>
                </a:solidFill>
                <a:latin typeface="Verdana" pitchFamily="34" charset="0"/>
              </a:rPr>
              <a:t>biological Impurities which </a:t>
            </a:r>
            <a:r>
              <a:rPr lang="en-US" sz="6200" dirty="0">
                <a:solidFill>
                  <a:srgbClr val="002060"/>
                </a:solidFill>
                <a:latin typeface="Verdana" pitchFamily="34" charset="0"/>
              </a:rPr>
              <a:t>can </a:t>
            </a:r>
            <a:r>
              <a:rPr lang="en-US" sz="6200" dirty="0" smtClean="0">
                <a:solidFill>
                  <a:srgbClr val="002060"/>
                </a:solidFill>
                <a:latin typeface="Verdana" pitchFamily="34" charset="0"/>
              </a:rPr>
              <a:t>cause</a:t>
            </a:r>
          </a:p>
          <a:p>
            <a:pPr algn="just">
              <a:lnSpc>
                <a:spcPct val="120000"/>
              </a:lnSpc>
              <a:spcBef>
                <a:spcPts val="600"/>
              </a:spcBef>
              <a:buClr>
                <a:srgbClr val="FF3300"/>
              </a:buClr>
              <a:buNone/>
              <a:defRPr/>
            </a:pPr>
            <a:r>
              <a:rPr lang="en-US" sz="6200" dirty="0" smtClean="0">
                <a:solidFill>
                  <a:srgbClr val="002060"/>
                </a:solidFill>
                <a:latin typeface="Verdana" pitchFamily="34" charset="0"/>
              </a:rPr>
              <a:t>problems </a:t>
            </a:r>
            <a:r>
              <a:rPr lang="en-US" sz="6200" dirty="0">
                <a:solidFill>
                  <a:srgbClr val="002060"/>
                </a:solidFill>
                <a:latin typeface="Verdana" pitchFamily="34" charset="0"/>
              </a:rPr>
              <a:t>in both </a:t>
            </a:r>
            <a:r>
              <a:rPr lang="en-US" sz="6200" dirty="0" smtClean="0">
                <a:solidFill>
                  <a:srgbClr val="002060"/>
                </a:solidFill>
                <a:latin typeface="Verdana" pitchFamily="34" charset="0"/>
              </a:rPr>
              <a:t>domestic and industrial applications. </a:t>
            </a:r>
            <a:endParaRPr lang="en-US" sz="6200" dirty="0">
              <a:solidFill>
                <a:srgbClr val="002060"/>
              </a:solidFill>
              <a:latin typeface="Verdana" pitchFamily="34" charset="0"/>
            </a:endParaRPr>
          </a:p>
          <a:p>
            <a:pPr algn="just">
              <a:lnSpc>
                <a:spcPct val="80000"/>
              </a:lnSpc>
              <a:buClr>
                <a:srgbClr val="FF3300"/>
              </a:buClr>
              <a:buFontTx/>
              <a:buChar char="o"/>
              <a:defRPr/>
            </a:pPr>
            <a:endParaRPr lang="en-US" b="1" dirty="0">
              <a:solidFill>
                <a:srgbClr val="002060"/>
              </a:solidFill>
              <a:latin typeface="Verdana" pitchFamily="34" charset="0"/>
            </a:endParaRPr>
          </a:p>
          <a:p>
            <a:pPr algn="just">
              <a:buClr>
                <a:srgbClr val="CC3300"/>
              </a:buClr>
              <a:buFontTx/>
              <a:buChar char="o"/>
              <a:defRPr/>
            </a:pPr>
            <a:r>
              <a:rPr lang="en-US" sz="7200" b="1" dirty="0">
                <a:solidFill>
                  <a:srgbClr val="C00000"/>
                </a:solidFill>
                <a:latin typeface="Verdana" pitchFamily="34" charset="0"/>
              </a:rPr>
              <a:t>Physical </a:t>
            </a:r>
          </a:p>
          <a:p>
            <a:pPr algn="just">
              <a:buClr>
                <a:srgbClr val="CC3300"/>
              </a:buClr>
              <a:buNone/>
              <a:defRPr/>
            </a:pPr>
            <a:endParaRPr lang="en-US" sz="3600" b="1" dirty="0">
              <a:solidFill>
                <a:srgbClr val="002060"/>
              </a:solidFill>
              <a:latin typeface="Verdana" pitchFamily="34" charset="0"/>
            </a:endParaRPr>
          </a:p>
          <a:p>
            <a:pPr algn="just">
              <a:buClr>
                <a:srgbClr val="CC3300"/>
              </a:buClr>
              <a:buNone/>
              <a:defRPr/>
            </a:pPr>
            <a:r>
              <a:rPr lang="en-US" sz="8000" b="1" dirty="0">
                <a:solidFill>
                  <a:srgbClr val="002060"/>
                </a:solidFill>
              </a:rPr>
              <a:t>    		</a:t>
            </a:r>
            <a:r>
              <a:rPr lang="en-US" sz="8000" dirty="0">
                <a:solidFill>
                  <a:srgbClr val="002060"/>
                </a:solidFill>
              </a:rPr>
              <a:t>- Inorganic such as clay, sand</a:t>
            </a:r>
          </a:p>
          <a:p>
            <a:pPr algn="just">
              <a:buClr>
                <a:srgbClr val="CC3300"/>
              </a:buClr>
              <a:buNone/>
              <a:defRPr/>
            </a:pPr>
            <a:r>
              <a:rPr lang="en-US" sz="8000" dirty="0">
                <a:solidFill>
                  <a:srgbClr val="002060"/>
                </a:solidFill>
              </a:rPr>
              <a:t>    	 	- Organic such as oil globules, vegetable/animal matter</a:t>
            </a:r>
          </a:p>
          <a:p>
            <a:pPr algn="just">
              <a:buClr>
                <a:srgbClr val="CC3300"/>
              </a:buClr>
              <a:buNone/>
              <a:defRPr/>
            </a:pPr>
            <a:r>
              <a:rPr lang="en-US" sz="8000" dirty="0">
                <a:solidFill>
                  <a:srgbClr val="002060"/>
                </a:solidFill>
              </a:rPr>
              <a:t>     		- Colloidal such as Fe(OH)</a:t>
            </a:r>
            <a:r>
              <a:rPr lang="en-US" sz="8000" baseline="-25000" dirty="0">
                <a:solidFill>
                  <a:srgbClr val="002060"/>
                </a:solidFill>
              </a:rPr>
              <a:t>3</a:t>
            </a:r>
            <a:r>
              <a:rPr lang="en-US" sz="8000" dirty="0">
                <a:solidFill>
                  <a:srgbClr val="002060"/>
                </a:solidFill>
              </a:rPr>
              <a:t>, Complex proteins, amines</a:t>
            </a:r>
          </a:p>
          <a:p>
            <a:pPr algn="just">
              <a:buClr>
                <a:srgbClr val="CC3300"/>
              </a:buClr>
              <a:buNone/>
              <a:defRPr/>
            </a:pPr>
            <a:endParaRPr lang="en-US" sz="8000" baseline="-25000" dirty="0">
              <a:solidFill>
                <a:srgbClr val="002060"/>
              </a:solidFill>
            </a:endParaRPr>
          </a:p>
          <a:p>
            <a:pPr algn="just">
              <a:buClr>
                <a:srgbClr val="CC3300"/>
              </a:buClr>
              <a:buFontTx/>
              <a:buChar char="o"/>
              <a:defRPr/>
            </a:pPr>
            <a:r>
              <a:rPr lang="en-US" sz="8000" b="1" dirty="0" smtClean="0">
                <a:solidFill>
                  <a:srgbClr val="C00000"/>
                </a:solidFill>
                <a:latin typeface="Verdana" pitchFamily="34" charset="0"/>
              </a:rPr>
              <a:t>Chemical</a:t>
            </a:r>
            <a:endParaRPr lang="en-US" sz="7200" b="1" dirty="0">
              <a:solidFill>
                <a:srgbClr val="C00000"/>
              </a:solidFill>
              <a:latin typeface="Verdana" pitchFamily="34" charset="0"/>
            </a:endParaRPr>
          </a:p>
          <a:p>
            <a:pPr algn="just">
              <a:buClr>
                <a:srgbClr val="CC3300"/>
              </a:buClr>
              <a:buNone/>
              <a:defRPr/>
            </a:pPr>
            <a:endParaRPr lang="en-US" sz="4000" b="1" dirty="0">
              <a:solidFill>
                <a:srgbClr val="002060"/>
              </a:solidFill>
              <a:latin typeface="Verdana" pitchFamily="34" charset="0"/>
            </a:endParaRPr>
          </a:p>
          <a:p>
            <a:pPr algn="just">
              <a:buClr>
                <a:srgbClr val="CC3300"/>
              </a:buClr>
              <a:buNone/>
              <a:defRPr/>
            </a:pPr>
            <a:r>
              <a:rPr lang="en-US" sz="8000" b="1" dirty="0">
                <a:solidFill>
                  <a:srgbClr val="002060"/>
                </a:solidFill>
              </a:rPr>
              <a:t>     		- </a:t>
            </a:r>
            <a:r>
              <a:rPr lang="en-US" sz="8000" dirty="0">
                <a:solidFill>
                  <a:srgbClr val="002060"/>
                </a:solidFill>
              </a:rPr>
              <a:t>Anions such as </a:t>
            </a:r>
            <a:r>
              <a:rPr lang="en-US" sz="8000" dirty="0" err="1">
                <a:solidFill>
                  <a:srgbClr val="002060"/>
                </a:solidFill>
              </a:rPr>
              <a:t>Cl</a:t>
            </a:r>
            <a:r>
              <a:rPr lang="en-US" sz="8000" baseline="30000" dirty="0">
                <a:solidFill>
                  <a:srgbClr val="002060"/>
                </a:solidFill>
              </a:rPr>
              <a:t>-</a:t>
            </a:r>
            <a:r>
              <a:rPr lang="en-US" sz="8000" dirty="0">
                <a:solidFill>
                  <a:srgbClr val="002060"/>
                </a:solidFill>
              </a:rPr>
              <a:t>, SO</a:t>
            </a:r>
            <a:r>
              <a:rPr lang="en-US" sz="8000" baseline="-25000" dirty="0">
                <a:solidFill>
                  <a:srgbClr val="002060"/>
                </a:solidFill>
              </a:rPr>
              <a:t>4</a:t>
            </a:r>
            <a:r>
              <a:rPr lang="en-US" sz="8000" baseline="30000" dirty="0">
                <a:solidFill>
                  <a:srgbClr val="002060"/>
                </a:solidFill>
              </a:rPr>
              <a:t>2-</a:t>
            </a:r>
            <a:r>
              <a:rPr lang="en-US" sz="8000" dirty="0">
                <a:solidFill>
                  <a:srgbClr val="002060"/>
                </a:solidFill>
              </a:rPr>
              <a:t>, CO</a:t>
            </a:r>
            <a:r>
              <a:rPr lang="en-US" sz="8000" baseline="-25000" dirty="0">
                <a:solidFill>
                  <a:srgbClr val="002060"/>
                </a:solidFill>
              </a:rPr>
              <a:t>3</a:t>
            </a:r>
            <a:r>
              <a:rPr lang="en-US" sz="8000" baseline="30000" dirty="0">
                <a:solidFill>
                  <a:srgbClr val="002060"/>
                </a:solidFill>
              </a:rPr>
              <a:t>2-</a:t>
            </a:r>
            <a:r>
              <a:rPr lang="en-US" sz="8000" dirty="0">
                <a:solidFill>
                  <a:srgbClr val="002060"/>
                </a:solidFill>
              </a:rPr>
              <a:t>,HCO</a:t>
            </a:r>
            <a:r>
              <a:rPr lang="en-US" sz="8000" baseline="-25000" dirty="0">
                <a:solidFill>
                  <a:srgbClr val="002060"/>
                </a:solidFill>
              </a:rPr>
              <a:t>3</a:t>
            </a:r>
            <a:r>
              <a:rPr lang="en-US" sz="8000" baseline="30000" dirty="0">
                <a:solidFill>
                  <a:srgbClr val="002060"/>
                </a:solidFill>
              </a:rPr>
              <a:t>-</a:t>
            </a:r>
            <a:r>
              <a:rPr lang="en-US" sz="8000" dirty="0">
                <a:solidFill>
                  <a:srgbClr val="002060"/>
                </a:solidFill>
              </a:rPr>
              <a:t>, NO</a:t>
            </a:r>
            <a:r>
              <a:rPr lang="en-US" sz="8000" baseline="-25000" dirty="0">
                <a:solidFill>
                  <a:srgbClr val="002060"/>
                </a:solidFill>
              </a:rPr>
              <a:t>3</a:t>
            </a:r>
            <a:r>
              <a:rPr lang="en-US" sz="8000" baseline="30000" dirty="0">
                <a:solidFill>
                  <a:srgbClr val="002060"/>
                </a:solidFill>
              </a:rPr>
              <a:t>-</a:t>
            </a:r>
            <a:r>
              <a:rPr lang="en-US" sz="8000" dirty="0">
                <a:solidFill>
                  <a:srgbClr val="002060"/>
                </a:solidFill>
              </a:rPr>
              <a:t> of </a:t>
            </a:r>
            <a:r>
              <a:rPr lang="en-US" sz="8000" dirty="0" err="1">
                <a:solidFill>
                  <a:srgbClr val="002060"/>
                </a:solidFill>
              </a:rPr>
              <a:t>Ca</a:t>
            </a:r>
            <a:r>
              <a:rPr lang="en-US" sz="8000" dirty="0">
                <a:solidFill>
                  <a:srgbClr val="002060"/>
                </a:solidFill>
              </a:rPr>
              <a:t> &amp; Mg</a:t>
            </a:r>
          </a:p>
          <a:p>
            <a:pPr algn="just">
              <a:buClr>
                <a:srgbClr val="CC3300"/>
              </a:buClr>
              <a:buNone/>
              <a:defRPr/>
            </a:pPr>
            <a:r>
              <a:rPr lang="en-US" sz="8000" dirty="0">
                <a:solidFill>
                  <a:srgbClr val="002060"/>
                </a:solidFill>
              </a:rPr>
              <a:t>    		- </a:t>
            </a:r>
            <a:r>
              <a:rPr lang="en-US" sz="8000" dirty="0" err="1">
                <a:solidFill>
                  <a:srgbClr val="002060"/>
                </a:solidFill>
              </a:rPr>
              <a:t>Cations</a:t>
            </a:r>
            <a:r>
              <a:rPr lang="en-US" sz="8000" dirty="0">
                <a:solidFill>
                  <a:srgbClr val="002060"/>
                </a:solidFill>
              </a:rPr>
              <a:t> such as Ca</a:t>
            </a:r>
            <a:r>
              <a:rPr lang="en-US" sz="8000" baseline="30000" dirty="0">
                <a:solidFill>
                  <a:srgbClr val="002060"/>
                </a:solidFill>
              </a:rPr>
              <a:t>2+</a:t>
            </a:r>
            <a:r>
              <a:rPr lang="en-US" sz="8000" dirty="0">
                <a:solidFill>
                  <a:srgbClr val="002060"/>
                </a:solidFill>
              </a:rPr>
              <a:t>, Mg</a:t>
            </a:r>
            <a:r>
              <a:rPr lang="en-US" sz="8000" baseline="30000" dirty="0">
                <a:solidFill>
                  <a:srgbClr val="002060"/>
                </a:solidFill>
              </a:rPr>
              <a:t>2+</a:t>
            </a:r>
            <a:r>
              <a:rPr lang="en-US" sz="8000" dirty="0">
                <a:solidFill>
                  <a:srgbClr val="002060"/>
                </a:solidFill>
              </a:rPr>
              <a:t>, Na</a:t>
            </a:r>
            <a:r>
              <a:rPr lang="en-US" sz="8000" baseline="30000" dirty="0">
                <a:solidFill>
                  <a:srgbClr val="002060"/>
                </a:solidFill>
              </a:rPr>
              <a:t>+</a:t>
            </a:r>
            <a:r>
              <a:rPr lang="en-US" sz="8000" dirty="0">
                <a:solidFill>
                  <a:srgbClr val="002060"/>
                </a:solidFill>
              </a:rPr>
              <a:t>, K</a:t>
            </a:r>
            <a:r>
              <a:rPr lang="en-US" sz="8000" baseline="30000" dirty="0">
                <a:solidFill>
                  <a:srgbClr val="002060"/>
                </a:solidFill>
              </a:rPr>
              <a:t>+</a:t>
            </a:r>
            <a:r>
              <a:rPr lang="en-US" sz="8000" dirty="0">
                <a:solidFill>
                  <a:srgbClr val="002060"/>
                </a:solidFill>
              </a:rPr>
              <a:t>, Fe</a:t>
            </a:r>
            <a:r>
              <a:rPr lang="en-US" sz="8000" baseline="30000" dirty="0">
                <a:solidFill>
                  <a:srgbClr val="002060"/>
                </a:solidFill>
              </a:rPr>
              <a:t>3+</a:t>
            </a:r>
            <a:r>
              <a:rPr lang="en-US" sz="8000" dirty="0">
                <a:solidFill>
                  <a:srgbClr val="002060"/>
                </a:solidFill>
              </a:rPr>
              <a:t>, Al</a:t>
            </a:r>
            <a:r>
              <a:rPr lang="en-US" sz="8000" baseline="30000" dirty="0">
                <a:solidFill>
                  <a:srgbClr val="002060"/>
                </a:solidFill>
              </a:rPr>
              <a:t>3+</a:t>
            </a:r>
          </a:p>
          <a:p>
            <a:pPr algn="just">
              <a:buClr>
                <a:srgbClr val="CC3300"/>
              </a:buClr>
              <a:buNone/>
              <a:defRPr/>
            </a:pPr>
            <a:r>
              <a:rPr lang="en-US" sz="8000" baseline="30000" dirty="0">
                <a:solidFill>
                  <a:srgbClr val="002060"/>
                </a:solidFill>
              </a:rPr>
              <a:t>      		</a:t>
            </a:r>
            <a:r>
              <a:rPr lang="en-US" sz="8000" dirty="0">
                <a:solidFill>
                  <a:srgbClr val="002060"/>
                </a:solidFill>
              </a:rPr>
              <a:t>- Dissolved gases such as O</a:t>
            </a:r>
            <a:r>
              <a:rPr lang="en-US" sz="8000" baseline="-25000" dirty="0">
                <a:solidFill>
                  <a:srgbClr val="002060"/>
                </a:solidFill>
              </a:rPr>
              <a:t>2</a:t>
            </a:r>
            <a:r>
              <a:rPr lang="en-US" sz="8000" dirty="0">
                <a:solidFill>
                  <a:srgbClr val="002060"/>
                </a:solidFill>
              </a:rPr>
              <a:t>, N</a:t>
            </a:r>
            <a:r>
              <a:rPr lang="en-US" sz="8000" baseline="-25000" dirty="0">
                <a:solidFill>
                  <a:srgbClr val="002060"/>
                </a:solidFill>
              </a:rPr>
              <a:t>2</a:t>
            </a:r>
            <a:r>
              <a:rPr lang="en-US" sz="8000" dirty="0">
                <a:solidFill>
                  <a:srgbClr val="002060"/>
                </a:solidFill>
              </a:rPr>
              <a:t>, CO</a:t>
            </a:r>
            <a:r>
              <a:rPr lang="en-US" sz="8000" baseline="-25000" dirty="0">
                <a:solidFill>
                  <a:srgbClr val="002060"/>
                </a:solidFill>
              </a:rPr>
              <a:t>2</a:t>
            </a:r>
            <a:r>
              <a:rPr lang="en-US" sz="8000" dirty="0">
                <a:solidFill>
                  <a:srgbClr val="002060"/>
                </a:solidFill>
              </a:rPr>
              <a:t>, H</a:t>
            </a:r>
            <a:r>
              <a:rPr lang="en-US" sz="8000" baseline="-25000" dirty="0">
                <a:solidFill>
                  <a:srgbClr val="002060"/>
                </a:solidFill>
              </a:rPr>
              <a:t>2</a:t>
            </a:r>
            <a:r>
              <a:rPr lang="en-US" sz="8000" dirty="0">
                <a:solidFill>
                  <a:srgbClr val="002060"/>
                </a:solidFill>
              </a:rPr>
              <a:t>S, NH</a:t>
            </a:r>
            <a:r>
              <a:rPr lang="en-US" sz="8000" baseline="-25000" dirty="0">
                <a:solidFill>
                  <a:srgbClr val="002060"/>
                </a:solidFill>
              </a:rPr>
              <a:t>3</a:t>
            </a:r>
            <a:r>
              <a:rPr lang="en-US" sz="8000" baseline="30000" dirty="0">
                <a:solidFill>
                  <a:srgbClr val="002060"/>
                </a:solidFill>
              </a:rPr>
              <a:t>  </a:t>
            </a:r>
          </a:p>
          <a:p>
            <a:pPr algn="just">
              <a:buClr>
                <a:srgbClr val="CC3300"/>
              </a:buClr>
              <a:buNone/>
              <a:defRPr/>
            </a:pPr>
            <a:endParaRPr lang="en-US" sz="8000" baseline="-25000" dirty="0">
              <a:solidFill>
                <a:srgbClr val="002060"/>
              </a:solidFill>
            </a:endParaRPr>
          </a:p>
          <a:p>
            <a:pPr algn="just">
              <a:buClr>
                <a:srgbClr val="CC3300"/>
              </a:buClr>
              <a:buFontTx/>
              <a:buChar char="o"/>
              <a:defRPr/>
            </a:pPr>
            <a:r>
              <a:rPr lang="en-US" sz="8000" b="1" dirty="0">
                <a:solidFill>
                  <a:srgbClr val="C00000"/>
                </a:solidFill>
                <a:latin typeface="Verdana" pitchFamily="34" charset="0"/>
              </a:rPr>
              <a:t>Biological</a:t>
            </a:r>
          </a:p>
          <a:p>
            <a:pPr algn="just">
              <a:buClr>
                <a:srgbClr val="CC3300"/>
              </a:buClr>
              <a:buNone/>
              <a:defRPr/>
            </a:pPr>
            <a:endParaRPr lang="en-US" sz="4000" b="1" dirty="0">
              <a:solidFill>
                <a:srgbClr val="002060"/>
              </a:solidFill>
              <a:latin typeface="Verdana" pitchFamily="34" charset="0"/>
            </a:endParaRPr>
          </a:p>
          <a:p>
            <a:pPr algn="just">
              <a:buClr>
                <a:srgbClr val="CC3300"/>
              </a:buClr>
              <a:buNone/>
              <a:defRPr/>
            </a:pPr>
            <a:r>
              <a:rPr lang="en-US" sz="8000" b="1" dirty="0">
                <a:solidFill>
                  <a:srgbClr val="002060"/>
                </a:solidFill>
              </a:rPr>
              <a:t>    	 	</a:t>
            </a:r>
            <a:r>
              <a:rPr lang="en-US" sz="8000" dirty="0">
                <a:solidFill>
                  <a:srgbClr val="002060"/>
                </a:solidFill>
              </a:rPr>
              <a:t>- Microorganisms such as algae, fungi, bacteria</a:t>
            </a:r>
          </a:p>
          <a:p>
            <a:pPr algn="just">
              <a:buNone/>
              <a:defRPr/>
            </a:pPr>
            <a:r>
              <a:rPr lang="en-US" sz="8000" dirty="0">
                <a:solidFill>
                  <a:srgbClr val="002060"/>
                </a:solidFill>
              </a:rPr>
              <a:t>           	 (</a:t>
            </a:r>
            <a:r>
              <a:rPr lang="en-US" sz="8000" dirty="0" smtClean="0">
                <a:solidFill>
                  <a:srgbClr val="002060"/>
                </a:solidFill>
              </a:rPr>
              <a:t>Pathogens </a:t>
            </a:r>
            <a:r>
              <a:rPr lang="en-US" sz="8000" dirty="0">
                <a:solidFill>
                  <a:srgbClr val="002060"/>
                </a:solidFill>
              </a:rPr>
              <a:t>causing </a:t>
            </a:r>
            <a:r>
              <a:rPr lang="en-US" sz="8000" dirty="0" smtClean="0">
                <a:solidFill>
                  <a:srgbClr val="002060"/>
                </a:solidFill>
              </a:rPr>
              <a:t>infectious diseases)</a:t>
            </a:r>
            <a:endParaRPr lang="en-US" sz="8000" dirty="0">
              <a:solidFill>
                <a:srgbClr val="002060"/>
              </a:solidFill>
            </a:endParaRPr>
          </a:p>
          <a:p>
            <a:pPr marL="0" indent="0" algn="just">
              <a:buNone/>
            </a:pPr>
            <a:endParaRPr lang="en-IN" sz="8000" dirty="0">
              <a:solidFill>
                <a:srgbClr val="002060"/>
              </a:solidFill>
            </a:endParaRPr>
          </a:p>
        </p:txBody>
      </p:sp>
    </p:spTree>
    <p:extLst>
      <p:ext uri="{BB962C8B-B14F-4D97-AF65-F5344CB8AC3E}">
        <p14:creationId xmlns:p14="http://schemas.microsoft.com/office/powerpoint/2010/main" val="17059492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5"/>
          <p:cNvSpPr>
            <a:spLocks noGrp="1"/>
          </p:cNvSpPr>
          <p:nvPr>
            <p:ph type="sldNum" sz="quarter" idx="12"/>
          </p:nvPr>
        </p:nvSpPr>
        <p:spPr/>
        <p:txBody>
          <a:bodyPr/>
          <a:lstStyle/>
          <a:p>
            <a:pPr>
              <a:defRPr/>
            </a:pPr>
            <a:fld id="{6AE693C3-E098-474C-B93E-EEE9C4F3C93E}" type="slidenum">
              <a:rPr lang="en-US"/>
              <a:pPr>
                <a:defRPr/>
              </a:pPr>
              <a:t>30</a:t>
            </a:fld>
            <a:endParaRPr lang="en-US"/>
          </a:p>
        </p:txBody>
      </p:sp>
      <p:sp>
        <p:nvSpPr>
          <p:cNvPr id="28674" name="Rectangle 2"/>
          <p:cNvSpPr>
            <a:spLocks noGrp="1" noChangeArrowheads="1"/>
          </p:cNvSpPr>
          <p:nvPr>
            <p:ph type="title"/>
          </p:nvPr>
        </p:nvSpPr>
        <p:spPr>
          <a:xfrm>
            <a:off x="457200" y="152400"/>
            <a:ext cx="8229600" cy="609600"/>
          </a:xfrm>
        </p:spPr>
        <p:txBody>
          <a:bodyPr>
            <a:normAutofit fontScale="90000"/>
          </a:bodyPr>
          <a:lstStyle/>
          <a:p>
            <a:pPr eaLnBrk="1" hangingPunct="1">
              <a:defRPr/>
            </a:pPr>
            <a:r>
              <a:rPr lang="en-US" sz="3600" b="1" dirty="0" smtClean="0"/>
              <a:t>Disadvantages of hard water</a:t>
            </a:r>
          </a:p>
        </p:txBody>
      </p:sp>
      <p:sp>
        <p:nvSpPr>
          <p:cNvPr id="28675" name="Rectangle 3"/>
          <p:cNvSpPr>
            <a:spLocks noGrp="1" noChangeArrowheads="1"/>
          </p:cNvSpPr>
          <p:nvPr>
            <p:ph type="body" idx="1"/>
          </p:nvPr>
        </p:nvSpPr>
        <p:spPr>
          <a:xfrm>
            <a:off x="381000" y="990600"/>
            <a:ext cx="8458200" cy="5562600"/>
          </a:xfrm>
        </p:spPr>
        <p:txBody>
          <a:bodyPr/>
          <a:lstStyle/>
          <a:p>
            <a:pPr marL="609600" indent="-609600" eaLnBrk="1" hangingPunct="1">
              <a:buFont typeface="Wingdings" pitchFamily="2" charset="2"/>
              <a:buNone/>
              <a:defRPr/>
            </a:pPr>
            <a:r>
              <a:rPr lang="en-US" sz="2400" dirty="0" smtClean="0">
                <a:solidFill>
                  <a:srgbClr val="C00000"/>
                </a:solidFill>
              </a:rPr>
              <a:t>1. </a:t>
            </a:r>
            <a:r>
              <a:rPr lang="en-US" sz="2400" b="1" dirty="0" smtClean="0">
                <a:solidFill>
                  <a:srgbClr val="C00000"/>
                </a:solidFill>
              </a:rPr>
              <a:t>Scale and Sludge formation:</a:t>
            </a:r>
          </a:p>
          <a:p>
            <a:pPr marL="609600" indent="-609600" eaLnBrk="1" hangingPunct="1">
              <a:buFont typeface="Wingdings" pitchFamily="2" charset="2"/>
              <a:buNone/>
              <a:defRPr/>
            </a:pPr>
            <a:r>
              <a:rPr lang="en-US" sz="2400" b="1" dirty="0" smtClean="0">
                <a:solidFill>
                  <a:srgbClr val="002060"/>
                </a:solidFill>
              </a:rPr>
              <a:t>a) </a:t>
            </a:r>
            <a:r>
              <a:rPr lang="en-US" sz="2400" b="1" dirty="0" err="1" smtClean="0">
                <a:solidFill>
                  <a:srgbClr val="002060"/>
                </a:solidFill>
              </a:rPr>
              <a:t>Sludges</a:t>
            </a:r>
            <a:r>
              <a:rPr lang="en-US" sz="2400" b="1" dirty="0" smtClean="0">
                <a:solidFill>
                  <a:srgbClr val="002060"/>
                </a:solidFill>
              </a:rPr>
              <a:t>:</a:t>
            </a:r>
          </a:p>
          <a:p>
            <a:pPr marL="609600" indent="-609600" eaLnBrk="1" hangingPunct="1">
              <a:defRPr/>
            </a:pPr>
            <a:endParaRPr lang="en-US" sz="2400" b="1" dirty="0" smtClean="0">
              <a:solidFill>
                <a:srgbClr val="FF0000"/>
              </a:solidFill>
            </a:endParaRPr>
          </a:p>
          <a:p>
            <a:pPr marL="609600" indent="-609600" eaLnBrk="1" hangingPunct="1">
              <a:defRPr/>
            </a:pPr>
            <a:endParaRPr lang="en-US" sz="2800" b="1" dirty="0" smtClean="0">
              <a:solidFill>
                <a:srgbClr val="FF0000"/>
              </a:solidFill>
            </a:endParaRPr>
          </a:p>
          <a:p>
            <a:pPr marL="609600" indent="-609600" eaLnBrk="1" hangingPunct="1">
              <a:buFont typeface="Wingdings" pitchFamily="2" charset="2"/>
              <a:buNone/>
              <a:defRPr/>
            </a:pPr>
            <a:endParaRPr lang="en-US" sz="2800" b="1" dirty="0" smtClean="0">
              <a:solidFill>
                <a:srgbClr val="FF0000"/>
              </a:solidFill>
            </a:endParaRPr>
          </a:p>
          <a:p>
            <a:pPr marL="609600" indent="-609600" eaLnBrk="1" hangingPunct="1">
              <a:buFont typeface="Wingdings" pitchFamily="2" charset="2"/>
              <a:buNone/>
              <a:defRPr/>
            </a:pPr>
            <a:endParaRPr lang="en-US" sz="2400" b="1" dirty="0" smtClean="0">
              <a:solidFill>
                <a:srgbClr val="FF0000"/>
              </a:solidFill>
            </a:endParaRPr>
          </a:p>
          <a:p>
            <a:pPr marL="609600" indent="-609600" eaLnBrk="1" hangingPunct="1">
              <a:buFont typeface="Wingdings" pitchFamily="2" charset="2"/>
              <a:buNone/>
              <a:defRPr/>
            </a:pPr>
            <a:endParaRPr lang="en-US" sz="2400" b="1" dirty="0" smtClean="0">
              <a:solidFill>
                <a:srgbClr val="FF0000"/>
              </a:solidFill>
            </a:endParaRPr>
          </a:p>
          <a:p>
            <a:pPr marL="609600" indent="-609600" eaLnBrk="1" hangingPunct="1">
              <a:buFont typeface="Wingdings" pitchFamily="2" charset="2"/>
              <a:buNone/>
              <a:defRPr/>
            </a:pPr>
            <a:r>
              <a:rPr lang="en-US" sz="2400" b="1" dirty="0" smtClean="0">
                <a:solidFill>
                  <a:srgbClr val="002060"/>
                </a:solidFill>
              </a:rPr>
              <a:t>b) Scales:</a:t>
            </a:r>
          </a:p>
          <a:p>
            <a:pPr marL="609600" indent="-609600" eaLnBrk="1" hangingPunct="1">
              <a:buFont typeface="Wingdings" pitchFamily="2" charset="2"/>
              <a:buAutoNum type="arabicPeriod"/>
              <a:defRPr/>
            </a:pPr>
            <a:endParaRPr lang="en-US" sz="2400" b="1" dirty="0" smtClean="0">
              <a:solidFill>
                <a:srgbClr val="FF0000"/>
              </a:solidFill>
            </a:endParaRPr>
          </a:p>
          <a:p>
            <a:pPr marL="609600" indent="-609600" eaLnBrk="1" hangingPunct="1">
              <a:buFont typeface="Wingdings" pitchFamily="2" charset="2"/>
              <a:buAutoNum type="arabicPeriod"/>
              <a:defRPr/>
            </a:pPr>
            <a:endParaRPr lang="en-US" sz="2800" b="1" dirty="0" smtClean="0">
              <a:solidFill>
                <a:srgbClr val="FF0000"/>
              </a:solidFill>
              <a:cs typeface="Tahoma" pitchFamily="34" charset="0"/>
            </a:endParaRPr>
          </a:p>
          <a:p>
            <a:pPr marL="609600" indent="-609600" eaLnBrk="1" hangingPunct="1">
              <a:buFont typeface="Wingdings" pitchFamily="2" charset="2"/>
              <a:buAutoNum type="arabicPeriod"/>
              <a:defRPr/>
            </a:pPr>
            <a:endParaRPr lang="en-US" sz="2800" b="1" dirty="0" smtClean="0">
              <a:solidFill>
                <a:srgbClr val="FF0000"/>
              </a:solidFill>
            </a:endParaRPr>
          </a:p>
          <a:p>
            <a:pPr marL="609600" indent="-609600" eaLnBrk="1" hangingPunct="1">
              <a:buFont typeface="Wingdings" pitchFamily="2" charset="2"/>
              <a:buAutoNum type="arabicPeriod"/>
              <a:defRPr/>
            </a:pPr>
            <a:endParaRPr lang="en-US" sz="2800" dirty="0" smtClean="0">
              <a:solidFill>
                <a:srgbClr val="19FFFF"/>
              </a:solidFill>
            </a:endParaRPr>
          </a:p>
          <a:p>
            <a:pPr marL="609600" indent="-609600" eaLnBrk="1" hangingPunct="1">
              <a:buFont typeface="Wingdings" pitchFamily="2" charset="2"/>
              <a:buAutoNum type="arabicPeriod"/>
              <a:defRPr/>
            </a:pPr>
            <a:endParaRPr lang="en-US" sz="2800" dirty="0" smtClean="0">
              <a:solidFill>
                <a:srgbClr val="19FFFF"/>
              </a:solidFill>
            </a:endParaRPr>
          </a:p>
        </p:txBody>
      </p:sp>
      <p:sp>
        <p:nvSpPr>
          <p:cNvPr id="28676" name="Oval 4"/>
          <p:cNvSpPr>
            <a:spLocks noChangeArrowheads="1"/>
          </p:cNvSpPr>
          <p:nvPr/>
        </p:nvSpPr>
        <p:spPr bwMode="auto">
          <a:xfrm>
            <a:off x="1295400" y="2057400"/>
            <a:ext cx="1752600" cy="1600200"/>
          </a:xfrm>
          <a:prstGeom prst="ellipse">
            <a:avLst/>
          </a:prstGeom>
          <a:solidFill>
            <a:schemeClr val="accent1"/>
          </a:solidFill>
          <a:ln w="9525">
            <a:solidFill>
              <a:schemeClr val="tx1"/>
            </a:solidFill>
            <a:round/>
            <a:headEnd/>
            <a:tailEnd/>
          </a:ln>
          <a:effectLst/>
        </p:spPr>
        <p:txBody>
          <a:bodyPr wrap="none" anchor="ctr"/>
          <a:lstStyle/>
          <a:p>
            <a:pPr algn="ctr" eaLnBrk="1" hangingPunct="1">
              <a:spcBef>
                <a:spcPct val="20000"/>
              </a:spcBef>
              <a:buClr>
                <a:schemeClr val="hlink"/>
              </a:buClr>
              <a:buSzPct val="65000"/>
              <a:buFont typeface="Wingdings" pitchFamily="2" charset="2"/>
              <a:buNone/>
              <a:defRPr/>
            </a:pPr>
            <a:endParaRPr lang="en-US" sz="1800">
              <a:solidFill>
                <a:srgbClr val="19FFFF"/>
              </a:solidFill>
              <a:effectLst>
                <a:outerShdw blurRad="38100" dist="38100" dir="2700000" algn="tl">
                  <a:srgbClr val="000000"/>
                </a:outerShdw>
              </a:effectLst>
              <a:latin typeface="Tahoma" pitchFamily="34" charset="0"/>
            </a:endParaRPr>
          </a:p>
          <a:p>
            <a:pPr algn="ctr">
              <a:defRPr/>
            </a:pPr>
            <a:endParaRPr lang="en-US" sz="1800">
              <a:solidFill>
                <a:srgbClr val="19FFFF"/>
              </a:solidFill>
              <a:effectLst>
                <a:outerShdw blurRad="38100" dist="38100" dir="2700000" algn="tl">
                  <a:srgbClr val="000000"/>
                </a:outerShdw>
              </a:effectLst>
              <a:latin typeface="Tahoma" pitchFamily="34" charset="0"/>
            </a:endParaRPr>
          </a:p>
        </p:txBody>
      </p:sp>
      <p:sp>
        <p:nvSpPr>
          <p:cNvPr id="28704" name="Rectangle 32"/>
          <p:cNvSpPr>
            <a:spLocks noChangeArrowheads="1"/>
          </p:cNvSpPr>
          <p:nvPr/>
        </p:nvSpPr>
        <p:spPr bwMode="auto">
          <a:xfrm>
            <a:off x="1828800" y="3352800"/>
            <a:ext cx="850900" cy="366713"/>
          </a:xfrm>
          <a:prstGeom prst="rect">
            <a:avLst/>
          </a:prstGeom>
          <a:noFill/>
          <a:ln w="9525">
            <a:noFill/>
            <a:miter lim="800000"/>
            <a:headEnd/>
            <a:tailEnd/>
          </a:ln>
          <a:effectLst/>
        </p:spPr>
        <p:txBody>
          <a:bodyPr wrap="none">
            <a:spAutoFit/>
          </a:bodyPr>
          <a:lstStyle/>
          <a:p>
            <a:pPr>
              <a:defRPr/>
            </a:pPr>
            <a:r>
              <a:rPr lang="en-US" sz="1800">
                <a:solidFill>
                  <a:srgbClr val="19FFFF"/>
                </a:solidFill>
                <a:effectLst>
                  <a:outerShdw blurRad="38100" dist="38100" dir="2700000" algn="tl">
                    <a:srgbClr val="000000"/>
                  </a:outerShdw>
                </a:effectLst>
                <a:latin typeface="Tahoma" pitchFamily="34" charset="0"/>
              </a:rPr>
              <a:t>~~~~</a:t>
            </a:r>
          </a:p>
        </p:txBody>
      </p:sp>
      <p:sp>
        <p:nvSpPr>
          <p:cNvPr id="22535" name="Text Box 33"/>
          <p:cNvSpPr txBox="1">
            <a:spLocks noChangeArrowheads="1"/>
          </p:cNvSpPr>
          <p:nvPr/>
        </p:nvSpPr>
        <p:spPr bwMode="auto">
          <a:xfrm>
            <a:off x="1752600" y="2438400"/>
            <a:ext cx="350838" cy="366713"/>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36" name="Text Box 34"/>
          <p:cNvSpPr txBox="1">
            <a:spLocks noChangeArrowheads="1"/>
          </p:cNvSpPr>
          <p:nvPr/>
        </p:nvSpPr>
        <p:spPr bwMode="auto">
          <a:xfrm>
            <a:off x="2286000" y="2300288"/>
            <a:ext cx="350838" cy="366712"/>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37" name="Text Box 35"/>
          <p:cNvSpPr txBox="1">
            <a:spLocks noChangeArrowheads="1"/>
          </p:cNvSpPr>
          <p:nvPr/>
        </p:nvSpPr>
        <p:spPr bwMode="auto">
          <a:xfrm>
            <a:off x="2514600" y="2438400"/>
            <a:ext cx="350838" cy="366713"/>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38" name="Text Box 36"/>
          <p:cNvSpPr txBox="1">
            <a:spLocks noChangeArrowheads="1"/>
          </p:cNvSpPr>
          <p:nvPr/>
        </p:nvSpPr>
        <p:spPr bwMode="auto">
          <a:xfrm>
            <a:off x="2209800" y="2438400"/>
            <a:ext cx="350838" cy="366713"/>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39" name="Text Box 37"/>
          <p:cNvSpPr txBox="1">
            <a:spLocks noChangeArrowheads="1"/>
          </p:cNvSpPr>
          <p:nvPr/>
        </p:nvSpPr>
        <p:spPr bwMode="auto">
          <a:xfrm>
            <a:off x="2628900" y="2566988"/>
            <a:ext cx="350838" cy="366712"/>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40" name="Text Box 38"/>
          <p:cNvSpPr txBox="1">
            <a:spLocks noChangeArrowheads="1"/>
          </p:cNvSpPr>
          <p:nvPr/>
        </p:nvSpPr>
        <p:spPr bwMode="auto">
          <a:xfrm>
            <a:off x="1981200" y="2438400"/>
            <a:ext cx="350838" cy="366713"/>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41" name="Text Box 39"/>
          <p:cNvSpPr txBox="1">
            <a:spLocks noChangeArrowheads="1"/>
          </p:cNvSpPr>
          <p:nvPr/>
        </p:nvSpPr>
        <p:spPr bwMode="auto">
          <a:xfrm>
            <a:off x="1731963" y="2590800"/>
            <a:ext cx="350837" cy="366713"/>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42" name="Text Box 40"/>
          <p:cNvSpPr txBox="1">
            <a:spLocks noChangeArrowheads="1"/>
          </p:cNvSpPr>
          <p:nvPr/>
        </p:nvSpPr>
        <p:spPr bwMode="auto">
          <a:xfrm>
            <a:off x="2011363" y="2300288"/>
            <a:ext cx="350837" cy="366712"/>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8713" name="Rectangle 41"/>
          <p:cNvSpPr>
            <a:spLocks noChangeArrowheads="1"/>
          </p:cNvSpPr>
          <p:nvPr/>
        </p:nvSpPr>
        <p:spPr bwMode="auto">
          <a:xfrm>
            <a:off x="1905000" y="2578100"/>
            <a:ext cx="850900" cy="366713"/>
          </a:xfrm>
          <a:prstGeom prst="rect">
            <a:avLst/>
          </a:prstGeom>
          <a:noFill/>
          <a:ln w="9525">
            <a:noFill/>
            <a:miter lim="800000"/>
            <a:headEnd/>
            <a:tailEnd/>
          </a:ln>
          <a:effectLst/>
        </p:spPr>
        <p:txBody>
          <a:bodyPr wrap="none">
            <a:spAutoFit/>
          </a:bodyPr>
          <a:lstStyle/>
          <a:p>
            <a:pPr>
              <a:defRPr/>
            </a:pPr>
            <a:r>
              <a:rPr lang="en-US" sz="1800">
                <a:solidFill>
                  <a:srgbClr val="19FFFF"/>
                </a:solidFill>
                <a:effectLst>
                  <a:outerShdw blurRad="38100" dist="38100" dir="2700000" algn="tl">
                    <a:srgbClr val="000000"/>
                  </a:outerShdw>
                </a:effectLst>
                <a:latin typeface="Tahoma" pitchFamily="34" charset="0"/>
              </a:rPr>
              <a:t>~~~~</a:t>
            </a:r>
          </a:p>
        </p:txBody>
      </p:sp>
      <p:sp>
        <p:nvSpPr>
          <p:cNvPr id="22544" name="Text Box 42"/>
          <p:cNvSpPr txBox="1">
            <a:spLocks noChangeArrowheads="1"/>
          </p:cNvSpPr>
          <p:nvPr/>
        </p:nvSpPr>
        <p:spPr bwMode="auto">
          <a:xfrm>
            <a:off x="1600200" y="2757488"/>
            <a:ext cx="350838" cy="366712"/>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45" name="Text Box 43"/>
          <p:cNvSpPr txBox="1">
            <a:spLocks noChangeArrowheads="1"/>
          </p:cNvSpPr>
          <p:nvPr/>
        </p:nvSpPr>
        <p:spPr bwMode="auto">
          <a:xfrm>
            <a:off x="1782763" y="2743200"/>
            <a:ext cx="350837" cy="366713"/>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46" name="Text Box 44"/>
          <p:cNvSpPr txBox="1">
            <a:spLocks noChangeArrowheads="1"/>
          </p:cNvSpPr>
          <p:nvPr/>
        </p:nvSpPr>
        <p:spPr bwMode="auto">
          <a:xfrm>
            <a:off x="1981200" y="2732088"/>
            <a:ext cx="350838" cy="366712"/>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47" name="Text Box 45"/>
          <p:cNvSpPr txBox="1">
            <a:spLocks noChangeArrowheads="1"/>
          </p:cNvSpPr>
          <p:nvPr/>
        </p:nvSpPr>
        <p:spPr bwMode="auto">
          <a:xfrm>
            <a:off x="2163763" y="2732088"/>
            <a:ext cx="350837" cy="366712"/>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48" name="Text Box 46"/>
          <p:cNvSpPr txBox="1">
            <a:spLocks noChangeArrowheads="1"/>
          </p:cNvSpPr>
          <p:nvPr/>
        </p:nvSpPr>
        <p:spPr bwMode="auto">
          <a:xfrm>
            <a:off x="2392363" y="2732088"/>
            <a:ext cx="350837" cy="366712"/>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49" name="Text Box 47"/>
          <p:cNvSpPr txBox="1">
            <a:spLocks noChangeArrowheads="1"/>
          </p:cNvSpPr>
          <p:nvPr/>
        </p:nvSpPr>
        <p:spPr bwMode="auto">
          <a:xfrm>
            <a:off x="2595563" y="2719388"/>
            <a:ext cx="350837" cy="366712"/>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50" name="Text Box 48"/>
          <p:cNvSpPr txBox="1">
            <a:spLocks noChangeArrowheads="1"/>
          </p:cNvSpPr>
          <p:nvPr/>
        </p:nvSpPr>
        <p:spPr bwMode="auto">
          <a:xfrm>
            <a:off x="1630363" y="2895600"/>
            <a:ext cx="350837" cy="366713"/>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51" name="Text Box 49"/>
          <p:cNvSpPr txBox="1">
            <a:spLocks noChangeArrowheads="1"/>
          </p:cNvSpPr>
          <p:nvPr/>
        </p:nvSpPr>
        <p:spPr bwMode="auto">
          <a:xfrm>
            <a:off x="1828800" y="2909888"/>
            <a:ext cx="350838" cy="366712"/>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52" name="Text Box 50"/>
          <p:cNvSpPr txBox="1">
            <a:spLocks noChangeArrowheads="1"/>
          </p:cNvSpPr>
          <p:nvPr/>
        </p:nvSpPr>
        <p:spPr bwMode="auto">
          <a:xfrm>
            <a:off x="2057400" y="2909888"/>
            <a:ext cx="350838" cy="366712"/>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53" name="Text Box 51"/>
          <p:cNvSpPr txBox="1">
            <a:spLocks noChangeArrowheads="1"/>
          </p:cNvSpPr>
          <p:nvPr/>
        </p:nvSpPr>
        <p:spPr bwMode="auto">
          <a:xfrm>
            <a:off x="2239963" y="2909888"/>
            <a:ext cx="350837" cy="366712"/>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54" name="Text Box 52"/>
          <p:cNvSpPr txBox="1">
            <a:spLocks noChangeArrowheads="1"/>
          </p:cNvSpPr>
          <p:nvPr/>
        </p:nvSpPr>
        <p:spPr bwMode="auto">
          <a:xfrm>
            <a:off x="2468563" y="2909888"/>
            <a:ext cx="350837" cy="366712"/>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55" name="Text Box 53"/>
          <p:cNvSpPr txBox="1">
            <a:spLocks noChangeArrowheads="1"/>
          </p:cNvSpPr>
          <p:nvPr/>
        </p:nvSpPr>
        <p:spPr bwMode="auto">
          <a:xfrm>
            <a:off x="2697163" y="2909888"/>
            <a:ext cx="350837" cy="366712"/>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56" name="Text Box 54"/>
          <p:cNvSpPr txBox="1">
            <a:spLocks noChangeArrowheads="1"/>
          </p:cNvSpPr>
          <p:nvPr/>
        </p:nvSpPr>
        <p:spPr bwMode="auto">
          <a:xfrm>
            <a:off x="1554163" y="3060700"/>
            <a:ext cx="350837" cy="366713"/>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57" name="Text Box 55"/>
          <p:cNvSpPr txBox="1">
            <a:spLocks noChangeArrowheads="1"/>
          </p:cNvSpPr>
          <p:nvPr/>
        </p:nvSpPr>
        <p:spPr bwMode="auto">
          <a:xfrm>
            <a:off x="1371600" y="3060700"/>
            <a:ext cx="350838" cy="366713"/>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58" name="Text Box 56"/>
          <p:cNvSpPr txBox="1">
            <a:spLocks noChangeArrowheads="1"/>
          </p:cNvSpPr>
          <p:nvPr/>
        </p:nvSpPr>
        <p:spPr bwMode="auto">
          <a:xfrm>
            <a:off x="1947863" y="3048000"/>
            <a:ext cx="350837" cy="366713"/>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59" name="Text Box 57"/>
          <p:cNvSpPr txBox="1">
            <a:spLocks noChangeArrowheads="1"/>
          </p:cNvSpPr>
          <p:nvPr/>
        </p:nvSpPr>
        <p:spPr bwMode="auto">
          <a:xfrm>
            <a:off x="1752600" y="3062288"/>
            <a:ext cx="350838" cy="366712"/>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2560" name="Text Box 58"/>
          <p:cNvSpPr txBox="1">
            <a:spLocks noChangeArrowheads="1"/>
          </p:cNvSpPr>
          <p:nvPr/>
        </p:nvSpPr>
        <p:spPr bwMode="auto">
          <a:xfrm>
            <a:off x="2481263" y="3113088"/>
            <a:ext cx="350837" cy="366712"/>
          </a:xfrm>
          <a:prstGeom prst="rect">
            <a:avLst/>
          </a:prstGeom>
          <a:noFill/>
          <a:ln w="9525">
            <a:noFill/>
            <a:miter lim="800000"/>
            <a:headEnd/>
            <a:tailEnd/>
          </a:ln>
        </p:spPr>
        <p:txBody>
          <a:bodyPr wrap="none">
            <a:spAutoFit/>
          </a:bodyPr>
          <a:lstStyle/>
          <a:p>
            <a:r>
              <a:rPr lang="en-US" sz="1800">
                <a:effectLst/>
                <a:latin typeface="Tahoma" pitchFamily="34" charset="0"/>
                <a:cs typeface="Tahoma" pitchFamily="34" charset="0"/>
              </a:rPr>
              <a:t>~</a:t>
            </a:r>
          </a:p>
        </p:txBody>
      </p:sp>
      <p:sp>
        <p:nvSpPr>
          <p:cNvPr id="28733" name="Rectangle 61"/>
          <p:cNvSpPr>
            <a:spLocks noChangeArrowheads="1"/>
          </p:cNvSpPr>
          <p:nvPr/>
        </p:nvSpPr>
        <p:spPr bwMode="auto">
          <a:xfrm>
            <a:off x="1739900" y="1981200"/>
            <a:ext cx="850900" cy="366713"/>
          </a:xfrm>
          <a:prstGeom prst="rect">
            <a:avLst/>
          </a:prstGeom>
          <a:noFill/>
          <a:ln w="9525">
            <a:noFill/>
            <a:miter lim="800000"/>
            <a:headEnd/>
            <a:tailEnd/>
          </a:ln>
          <a:effectLst/>
        </p:spPr>
        <p:txBody>
          <a:bodyPr wrap="none">
            <a:spAutoFit/>
          </a:bodyPr>
          <a:lstStyle/>
          <a:p>
            <a:pPr>
              <a:defRPr/>
            </a:pPr>
            <a:r>
              <a:rPr lang="en-US" sz="1800">
                <a:solidFill>
                  <a:srgbClr val="19FFFF"/>
                </a:solidFill>
                <a:effectLst>
                  <a:outerShdw blurRad="38100" dist="38100" dir="2700000" algn="tl">
                    <a:srgbClr val="000000"/>
                  </a:outerShdw>
                </a:effectLst>
                <a:latin typeface="Tahoma" pitchFamily="34" charset="0"/>
              </a:rPr>
              <a:t>~~~~</a:t>
            </a:r>
          </a:p>
        </p:txBody>
      </p:sp>
      <p:sp>
        <p:nvSpPr>
          <p:cNvPr id="28734" name="Rectangle 62"/>
          <p:cNvSpPr>
            <a:spLocks noChangeArrowheads="1"/>
          </p:cNvSpPr>
          <p:nvPr/>
        </p:nvSpPr>
        <p:spPr bwMode="auto">
          <a:xfrm>
            <a:off x="2209800" y="2882900"/>
            <a:ext cx="850900" cy="366713"/>
          </a:xfrm>
          <a:prstGeom prst="rect">
            <a:avLst/>
          </a:prstGeom>
          <a:noFill/>
          <a:ln w="9525">
            <a:noFill/>
            <a:miter lim="800000"/>
            <a:headEnd/>
            <a:tailEnd/>
          </a:ln>
          <a:effectLst/>
        </p:spPr>
        <p:txBody>
          <a:bodyPr wrap="none">
            <a:spAutoFit/>
          </a:bodyPr>
          <a:lstStyle/>
          <a:p>
            <a:pPr>
              <a:defRPr/>
            </a:pPr>
            <a:r>
              <a:rPr lang="en-US" sz="1800">
                <a:solidFill>
                  <a:srgbClr val="19FFFF"/>
                </a:solidFill>
                <a:effectLst>
                  <a:outerShdw blurRad="38100" dist="38100" dir="2700000" algn="tl">
                    <a:srgbClr val="000000"/>
                  </a:outerShdw>
                </a:effectLst>
                <a:latin typeface="Tahoma" pitchFamily="34" charset="0"/>
              </a:rPr>
              <a:t>~~~~</a:t>
            </a:r>
          </a:p>
        </p:txBody>
      </p:sp>
      <p:sp>
        <p:nvSpPr>
          <p:cNvPr id="28735" name="Rectangle 63"/>
          <p:cNvSpPr>
            <a:spLocks noChangeArrowheads="1"/>
          </p:cNvSpPr>
          <p:nvPr/>
        </p:nvSpPr>
        <p:spPr bwMode="auto">
          <a:xfrm>
            <a:off x="1447800" y="2159000"/>
            <a:ext cx="850900" cy="366713"/>
          </a:xfrm>
          <a:prstGeom prst="rect">
            <a:avLst/>
          </a:prstGeom>
          <a:noFill/>
          <a:ln w="9525">
            <a:noFill/>
            <a:miter lim="800000"/>
            <a:headEnd/>
            <a:tailEnd/>
          </a:ln>
          <a:effectLst/>
        </p:spPr>
        <p:txBody>
          <a:bodyPr wrap="none">
            <a:spAutoFit/>
          </a:bodyPr>
          <a:lstStyle/>
          <a:p>
            <a:pPr>
              <a:defRPr/>
            </a:pPr>
            <a:r>
              <a:rPr lang="en-US" sz="1800">
                <a:solidFill>
                  <a:srgbClr val="19FFFF"/>
                </a:solidFill>
                <a:effectLst>
                  <a:outerShdw blurRad="38100" dist="38100" dir="2700000" algn="tl">
                    <a:srgbClr val="000000"/>
                  </a:outerShdw>
                </a:effectLst>
                <a:latin typeface="Tahoma" pitchFamily="34" charset="0"/>
              </a:rPr>
              <a:t>~~~~</a:t>
            </a:r>
          </a:p>
        </p:txBody>
      </p:sp>
      <p:sp>
        <p:nvSpPr>
          <p:cNvPr id="28736" name="Rectangle 64"/>
          <p:cNvSpPr>
            <a:spLocks noChangeArrowheads="1"/>
          </p:cNvSpPr>
          <p:nvPr/>
        </p:nvSpPr>
        <p:spPr bwMode="auto">
          <a:xfrm>
            <a:off x="2133600" y="3048000"/>
            <a:ext cx="850900" cy="366713"/>
          </a:xfrm>
          <a:prstGeom prst="rect">
            <a:avLst/>
          </a:prstGeom>
          <a:noFill/>
          <a:ln w="9525">
            <a:noFill/>
            <a:miter lim="800000"/>
            <a:headEnd/>
            <a:tailEnd/>
          </a:ln>
          <a:effectLst/>
        </p:spPr>
        <p:txBody>
          <a:bodyPr wrap="none">
            <a:spAutoFit/>
          </a:bodyPr>
          <a:lstStyle/>
          <a:p>
            <a:pPr>
              <a:defRPr/>
            </a:pPr>
            <a:r>
              <a:rPr lang="en-US" sz="1800">
                <a:solidFill>
                  <a:srgbClr val="19FFFF"/>
                </a:solidFill>
                <a:effectLst>
                  <a:outerShdw blurRad="38100" dist="38100" dir="2700000" algn="tl">
                    <a:srgbClr val="000000"/>
                  </a:outerShdw>
                </a:effectLst>
                <a:latin typeface="Tahoma" pitchFamily="34" charset="0"/>
              </a:rPr>
              <a:t>~~~~</a:t>
            </a:r>
          </a:p>
        </p:txBody>
      </p:sp>
      <p:sp>
        <p:nvSpPr>
          <p:cNvPr id="28737" name="Rectangle 65"/>
          <p:cNvSpPr>
            <a:spLocks noChangeArrowheads="1"/>
          </p:cNvSpPr>
          <p:nvPr/>
        </p:nvSpPr>
        <p:spPr bwMode="auto">
          <a:xfrm>
            <a:off x="2108200" y="2171700"/>
            <a:ext cx="850900" cy="366713"/>
          </a:xfrm>
          <a:prstGeom prst="rect">
            <a:avLst/>
          </a:prstGeom>
          <a:noFill/>
          <a:ln w="9525">
            <a:noFill/>
            <a:miter lim="800000"/>
            <a:headEnd/>
            <a:tailEnd/>
          </a:ln>
          <a:effectLst/>
        </p:spPr>
        <p:txBody>
          <a:bodyPr wrap="none">
            <a:spAutoFit/>
          </a:bodyPr>
          <a:lstStyle/>
          <a:p>
            <a:pPr>
              <a:defRPr/>
            </a:pPr>
            <a:r>
              <a:rPr lang="en-US" sz="1800">
                <a:solidFill>
                  <a:srgbClr val="19FFFF"/>
                </a:solidFill>
                <a:effectLst>
                  <a:outerShdw blurRad="38100" dist="38100" dir="2700000" algn="tl">
                    <a:srgbClr val="000000"/>
                  </a:outerShdw>
                </a:effectLst>
                <a:latin typeface="Tahoma" pitchFamily="34" charset="0"/>
              </a:rPr>
              <a:t>~~~~</a:t>
            </a:r>
          </a:p>
        </p:txBody>
      </p:sp>
      <p:sp>
        <p:nvSpPr>
          <p:cNvPr id="28738" name="Rectangle 66"/>
          <p:cNvSpPr>
            <a:spLocks noChangeArrowheads="1"/>
          </p:cNvSpPr>
          <p:nvPr/>
        </p:nvSpPr>
        <p:spPr bwMode="auto">
          <a:xfrm>
            <a:off x="1349375" y="2451100"/>
            <a:ext cx="517525" cy="641350"/>
          </a:xfrm>
          <a:prstGeom prst="rect">
            <a:avLst/>
          </a:prstGeom>
          <a:noFill/>
          <a:ln w="9525">
            <a:noFill/>
            <a:miter lim="800000"/>
            <a:headEnd/>
            <a:tailEnd/>
          </a:ln>
          <a:effectLst/>
        </p:spPr>
        <p:txBody>
          <a:bodyPr wrap="none">
            <a:spAutoFit/>
          </a:bodyPr>
          <a:lstStyle/>
          <a:p>
            <a:pPr>
              <a:defRPr/>
            </a:pPr>
            <a:r>
              <a:rPr lang="en-US" sz="1800">
                <a:solidFill>
                  <a:srgbClr val="19FFFF"/>
                </a:solidFill>
                <a:effectLst>
                  <a:outerShdw blurRad="38100" dist="38100" dir="2700000" algn="tl">
                    <a:srgbClr val="000000"/>
                  </a:outerShdw>
                </a:effectLst>
                <a:latin typeface="Tahoma" pitchFamily="34" charset="0"/>
              </a:rPr>
              <a:t>~~</a:t>
            </a:r>
          </a:p>
          <a:p>
            <a:pPr>
              <a:defRPr/>
            </a:pPr>
            <a:r>
              <a:rPr lang="en-US" sz="1800">
                <a:solidFill>
                  <a:srgbClr val="19FFFF"/>
                </a:solidFill>
                <a:effectLst>
                  <a:outerShdw blurRad="38100" dist="38100" dir="2700000" algn="tl">
                    <a:srgbClr val="000000"/>
                  </a:outerShdw>
                </a:effectLst>
                <a:latin typeface="Tahoma" pitchFamily="34" charset="0"/>
              </a:rPr>
              <a:t>~~</a:t>
            </a:r>
          </a:p>
        </p:txBody>
      </p:sp>
      <p:sp>
        <p:nvSpPr>
          <p:cNvPr id="28739" name="Rectangle 67"/>
          <p:cNvSpPr>
            <a:spLocks noChangeArrowheads="1"/>
          </p:cNvSpPr>
          <p:nvPr/>
        </p:nvSpPr>
        <p:spPr bwMode="auto">
          <a:xfrm>
            <a:off x="1333500" y="2311400"/>
            <a:ext cx="850900" cy="366713"/>
          </a:xfrm>
          <a:prstGeom prst="rect">
            <a:avLst/>
          </a:prstGeom>
          <a:noFill/>
          <a:ln w="9525">
            <a:noFill/>
            <a:miter lim="800000"/>
            <a:headEnd/>
            <a:tailEnd/>
          </a:ln>
          <a:effectLst/>
        </p:spPr>
        <p:txBody>
          <a:bodyPr wrap="none">
            <a:spAutoFit/>
          </a:bodyPr>
          <a:lstStyle/>
          <a:p>
            <a:pPr>
              <a:defRPr/>
            </a:pPr>
            <a:r>
              <a:rPr lang="en-US" sz="1800">
                <a:solidFill>
                  <a:srgbClr val="19FFFF"/>
                </a:solidFill>
                <a:effectLst>
                  <a:outerShdw blurRad="38100" dist="38100" dir="2700000" algn="tl">
                    <a:srgbClr val="000000"/>
                  </a:outerShdw>
                </a:effectLst>
                <a:latin typeface="Tahoma" pitchFamily="34" charset="0"/>
              </a:rPr>
              <a:t>~~~~</a:t>
            </a:r>
          </a:p>
        </p:txBody>
      </p:sp>
      <p:sp>
        <p:nvSpPr>
          <p:cNvPr id="28740" name="Rectangle 68"/>
          <p:cNvSpPr>
            <a:spLocks noChangeArrowheads="1"/>
          </p:cNvSpPr>
          <p:nvPr/>
        </p:nvSpPr>
        <p:spPr bwMode="auto">
          <a:xfrm>
            <a:off x="2057400" y="2730500"/>
            <a:ext cx="850900" cy="366713"/>
          </a:xfrm>
          <a:prstGeom prst="rect">
            <a:avLst/>
          </a:prstGeom>
          <a:noFill/>
          <a:ln w="9525">
            <a:noFill/>
            <a:miter lim="800000"/>
            <a:headEnd/>
            <a:tailEnd/>
          </a:ln>
          <a:effectLst/>
        </p:spPr>
        <p:txBody>
          <a:bodyPr wrap="none">
            <a:spAutoFit/>
          </a:bodyPr>
          <a:lstStyle/>
          <a:p>
            <a:pPr>
              <a:defRPr/>
            </a:pPr>
            <a:r>
              <a:rPr lang="en-US" sz="1800">
                <a:solidFill>
                  <a:srgbClr val="19FFFF"/>
                </a:solidFill>
                <a:effectLst>
                  <a:outerShdw blurRad="38100" dist="38100" dir="2700000" algn="tl">
                    <a:srgbClr val="000000"/>
                  </a:outerShdw>
                </a:effectLst>
                <a:latin typeface="Tahoma" pitchFamily="34" charset="0"/>
              </a:rPr>
              <a:t>~~~~</a:t>
            </a:r>
          </a:p>
        </p:txBody>
      </p:sp>
      <p:sp>
        <p:nvSpPr>
          <p:cNvPr id="28741" name="Rectangle 69"/>
          <p:cNvSpPr>
            <a:spLocks noChangeArrowheads="1"/>
          </p:cNvSpPr>
          <p:nvPr/>
        </p:nvSpPr>
        <p:spPr bwMode="auto">
          <a:xfrm>
            <a:off x="1981200" y="2895600"/>
            <a:ext cx="850900" cy="366713"/>
          </a:xfrm>
          <a:prstGeom prst="rect">
            <a:avLst/>
          </a:prstGeom>
          <a:noFill/>
          <a:ln w="9525">
            <a:noFill/>
            <a:miter lim="800000"/>
            <a:headEnd/>
            <a:tailEnd/>
          </a:ln>
          <a:effectLst/>
        </p:spPr>
        <p:txBody>
          <a:bodyPr wrap="none">
            <a:spAutoFit/>
          </a:bodyPr>
          <a:lstStyle/>
          <a:p>
            <a:pPr>
              <a:defRPr/>
            </a:pPr>
            <a:r>
              <a:rPr lang="en-US" sz="1800">
                <a:solidFill>
                  <a:srgbClr val="19FFFF"/>
                </a:solidFill>
                <a:effectLst>
                  <a:outerShdw blurRad="38100" dist="38100" dir="2700000" algn="tl">
                    <a:srgbClr val="000000"/>
                  </a:outerShdw>
                </a:effectLst>
                <a:latin typeface="Tahoma" pitchFamily="34" charset="0"/>
              </a:rPr>
              <a:t>~~~~</a:t>
            </a:r>
          </a:p>
        </p:txBody>
      </p:sp>
      <p:sp>
        <p:nvSpPr>
          <p:cNvPr id="28743" name="Rectangle 71"/>
          <p:cNvSpPr>
            <a:spLocks noChangeArrowheads="1"/>
          </p:cNvSpPr>
          <p:nvPr/>
        </p:nvSpPr>
        <p:spPr bwMode="auto">
          <a:xfrm>
            <a:off x="1219200" y="2590800"/>
            <a:ext cx="850900" cy="366713"/>
          </a:xfrm>
          <a:prstGeom prst="rect">
            <a:avLst/>
          </a:prstGeom>
          <a:noFill/>
          <a:ln w="9525">
            <a:noFill/>
            <a:miter lim="800000"/>
            <a:headEnd/>
            <a:tailEnd/>
          </a:ln>
          <a:effectLst/>
        </p:spPr>
        <p:txBody>
          <a:bodyPr wrap="none">
            <a:spAutoFit/>
          </a:bodyPr>
          <a:lstStyle/>
          <a:p>
            <a:pPr>
              <a:defRPr/>
            </a:pPr>
            <a:r>
              <a:rPr lang="en-US" sz="1800">
                <a:solidFill>
                  <a:srgbClr val="19FFFF"/>
                </a:solidFill>
                <a:effectLst>
                  <a:outerShdw blurRad="38100" dist="38100" dir="2700000" algn="tl">
                    <a:srgbClr val="000000"/>
                  </a:outerShdw>
                </a:effectLst>
                <a:latin typeface="Tahoma" pitchFamily="34" charset="0"/>
              </a:rPr>
              <a:t>~~~~</a:t>
            </a:r>
          </a:p>
        </p:txBody>
      </p:sp>
      <p:sp>
        <p:nvSpPr>
          <p:cNvPr id="28744" name="Rectangle 72"/>
          <p:cNvSpPr>
            <a:spLocks noChangeArrowheads="1"/>
          </p:cNvSpPr>
          <p:nvPr/>
        </p:nvSpPr>
        <p:spPr bwMode="auto">
          <a:xfrm>
            <a:off x="1320800" y="2895600"/>
            <a:ext cx="850900" cy="366713"/>
          </a:xfrm>
          <a:prstGeom prst="rect">
            <a:avLst/>
          </a:prstGeom>
          <a:noFill/>
          <a:ln w="9525">
            <a:noFill/>
            <a:miter lim="800000"/>
            <a:headEnd/>
            <a:tailEnd/>
          </a:ln>
          <a:effectLst/>
        </p:spPr>
        <p:txBody>
          <a:bodyPr wrap="none">
            <a:spAutoFit/>
          </a:bodyPr>
          <a:lstStyle/>
          <a:p>
            <a:pPr>
              <a:defRPr/>
            </a:pPr>
            <a:r>
              <a:rPr lang="en-US" sz="1800">
                <a:solidFill>
                  <a:srgbClr val="19FFFF"/>
                </a:solidFill>
                <a:effectLst>
                  <a:outerShdw blurRad="38100" dist="38100" dir="2700000" algn="tl">
                    <a:srgbClr val="000000"/>
                  </a:outerShdw>
                </a:effectLst>
                <a:latin typeface="Tahoma" pitchFamily="34" charset="0"/>
              </a:rPr>
              <a:t>~~~~</a:t>
            </a:r>
          </a:p>
        </p:txBody>
      </p:sp>
      <p:sp>
        <p:nvSpPr>
          <p:cNvPr id="28745" name="Rectangle 73"/>
          <p:cNvSpPr>
            <a:spLocks noChangeArrowheads="1"/>
          </p:cNvSpPr>
          <p:nvPr/>
        </p:nvSpPr>
        <p:spPr bwMode="auto">
          <a:xfrm>
            <a:off x="1447800" y="3200400"/>
            <a:ext cx="850900" cy="366713"/>
          </a:xfrm>
          <a:prstGeom prst="rect">
            <a:avLst/>
          </a:prstGeom>
          <a:noFill/>
          <a:ln w="9525">
            <a:noFill/>
            <a:miter lim="800000"/>
            <a:headEnd/>
            <a:tailEnd/>
          </a:ln>
          <a:effectLst/>
        </p:spPr>
        <p:txBody>
          <a:bodyPr wrap="none">
            <a:spAutoFit/>
          </a:bodyPr>
          <a:lstStyle/>
          <a:p>
            <a:pPr>
              <a:defRPr/>
            </a:pPr>
            <a:r>
              <a:rPr lang="en-US" sz="1800">
                <a:solidFill>
                  <a:srgbClr val="19FFFF"/>
                </a:solidFill>
                <a:effectLst>
                  <a:outerShdw blurRad="38100" dist="38100" dir="2700000" algn="tl">
                    <a:srgbClr val="000000"/>
                  </a:outerShdw>
                </a:effectLst>
                <a:latin typeface="Tahoma" pitchFamily="34" charset="0"/>
              </a:rPr>
              <a:t>~~~~</a:t>
            </a:r>
          </a:p>
        </p:txBody>
      </p:sp>
      <p:sp>
        <p:nvSpPr>
          <p:cNvPr id="28747" name="Rectangle 75"/>
          <p:cNvSpPr>
            <a:spLocks noChangeArrowheads="1"/>
          </p:cNvSpPr>
          <p:nvPr/>
        </p:nvSpPr>
        <p:spPr bwMode="auto">
          <a:xfrm>
            <a:off x="2133600" y="3200400"/>
            <a:ext cx="914400" cy="366713"/>
          </a:xfrm>
          <a:prstGeom prst="rect">
            <a:avLst/>
          </a:prstGeom>
          <a:noFill/>
          <a:ln w="9525">
            <a:noFill/>
            <a:miter lim="800000"/>
            <a:headEnd/>
            <a:tailEnd/>
          </a:ln>
          <a:effectLst/>
        </p:spPr>
        <p:txBody>
          <a:bodyPr>
            <a:spAutoFit/>
          </a:bodyPr>
          <a:lstStyle/>
          <a:p>
            <a:pPr>
              <a:defRPr/>
            </a:pPr>
            <a:r>
              <a:rPr lang="en-US" sz="1800">
                <a:solidFill>
                  <a:srgbClr val="19FFFF"/>
                </a:solidFill>
                <a:effectLst>
                  <a:outerShdw blurRad="38100" dist="38100" dir="2700000" algn="tl">
                    <a:srgbClr val="000000"/>
                  </a:outerShdw>
                </a:effectLst>
                <a:latin typeface="Tahoma" pitchFamily="34" charset="0"/>
              </a:rPr>
              <a:t>~~~</a:t>
            </a:r>
          </a:p>
        </p:txBody>
      </p:sp>
      <p:sp>
        <p:nvSpPr>
          <p:cNvPr id="28748" name="Rectangle 76"/>
          <p:cNvSpPr>
            <a:spLocks noChangeArrowheads="1"/>
          </p:cNvSpPr>
          <p:nvPr/>
        </p:nvSpPr>
        <p:spPr bwMode="auto">
          <a:xfrm>
            <a:off x="2197100" y="2438400"/>
            <a:ext cx="850900" cy="366713"/>
          </a:xfrm>
          <a:prstGeom prst="rect">
            <a:avLst/>
          </a:prstGeom>
          <a:noFill/>
          <a:ln w="9525">
            <a:noFill/>
            <a:miter lim="800000"/>
            <a:headEnd/>
            <a:tailEnd/>
          </a:ln>
          <a:effectLst/>
        </p:spPr>
        <p:txBody>
          <a:bodyPr wrap="none">
            <a:spAutoFit/>
          </a:bodyPr>
          <a:lstStyle/>
          <a:p>
            <a:pPr>
              <a:defRPr/>
            </a:pPr>
            <a:r>
              <a:rPr lang="en-US" sz="1800">
                <a:solidFill>
                  <a:srgbClr val="19FFFF"/>
                </a:solidFill>
                <a:effectLst>
                  <a:outerShdw blurRad="38100" dist="38100" dir="2700000" algn="tl">
                    <a:srgbClr val="000000"/>
                  </a:outerShdw>
                </a:effectLst>
                <a:latin typeface="Tahoma" pitchFamily="34" charset="0"/>
              </a:rPr>
              <a:t>~~~~</a:t>
            </a:r>
          </a:p>
        </p:txBody>
      </p:sp>
      <p:sp>
        <p:nvSpPr>
          <p:cNvPr id="28749" name="Oval 77"/>
          <p:cNvSpPr>
            <a:spLocks noChangeArrowheads="1"/>
          </p:cNvSpPr>
          <p:nvPr/>
        </p:nvSpPr>
        <p:spPr bwMode="auto">
          <a:xfrm>
            <a:off x="1447800" y="4495800"/>
            <a:ext cx="1676400" cy="1600200"/>
          </a:xfrm>
          <a:prstGeom prst="ellipse">
            <a:avLst/>
          </a:prstGeom>
          <a:solidFill>
            <a:schemeClr val="accent1"/>
          </a:solidFill>
          <a:ln w="76200">
            <a:solidFill>
              <a:srgbClr val="000000"/>
            </a:solidFill>
            <a:round/>
            <a:headEnd/>
            <a:tailEnd/>
          </a:ln>
          <a:effectLst/>
        </p:spPr>
        <p:txBody>
          <a:bodyPr wrap="none" anchor="ctr"/>
          <a:lstStyle/>
          <a:p>
            <a:pPr>
              <a:defRPr/>
            </a:pPr>
            <a:endParaRPr lang="en-US"/>
          </a:p>
        </p:txBody>
      </p:sp>
      <p:sp>
        <p:nvSpPr>
          <p:cNvPr id="28750" name="Oval 78"/>
          <p:cNvSpPr>
            <a:spLocks noChangeArrowheads="1"/>
          </p:cNvSpPr>
          <p:nvPr/>
        </p:nvSpPr>
        <p:spPr bwMode="auto">
          <a:xfrm>
            <a:off x="1651000" y="4686300"/>
            <a:ext cx="1295400" cy="1219200"/>
          </a:xfrm>
          <a:prstGeom prst="ellipse">
            <a:avLst/>
          </a:prstGeom>
          <a:solidFill>
            <a:schemeClr val="accent1"/>
          </a:solidFill>
          <a:ln w="9525">
            <a:solidFill>
              <a:schemeClr val="tx1"/>
            </a:solidFill>
            <a:round/>
            <a:headEnd/>
            <a:tailEnd/>
          </a:ln>
          <a:effectLst/>
        </p:spPr>
        <p:txBody>
          <a:bodyPr wrap="none" anchor="ctr"/>
          <a:lstStyle/>
          <a:p>
            <a:pPr>
              <a:defRPr/>
            </a:pPr>
            <a:endParaRPr lang="en-US"/>
          </a:p>
        </p:txBody>
      </p:sp>
      <p:sp>
        <p:nvSpPr>
          <p:cNvPr id="22577" name="Text Box 84"/>
          <p:cNvSpPr txBox="1">
            <a:spLocks noChangeArrowheads="1"/>
          </p:cNvSpPr>
          <p:nvPr/>
        </p:nvSpPr>
        <p:spPr bwMode="auto">
          <a:xfrm>
            <a:off x="2870200" y="5029200"/>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78" name="Text Box 87"/>
          <p:cNvSpPr txBox="1">
            <a:spLocks noChangeArrowheads="1"/>
          </p:cNvSpPr>
          <p:nvPr/>
        </p:nvSpPr>
        <p:spPr bwMode="auto">
          <a:xfrm>
            <a:off x="2844800" y="4813300"/>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79" name="Text Box 88"/>
          <p:cNvSpPr txBox="1">
            <a:spLocks noChangeArrowheads="1"/>
          </p:cNvSpPr>
          <p:nvPr/>
        </p:nvSpPr>
        <p:spPr bwMode="auto">
          <a:xfrm>
            <a:off x="2844800" y="5267325"/>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80" name="Text Box 89"/>
          <p:cNvSpPr txBox="1">
            <a:spLocks noChangeArrowheads="1"/>
          </p:cNvSpPr>
          <p:nvPr/>
        </p:nvSpPr>
        <p:spPr bwMode="auto">
          <a:xfrm rot="-468384">
            <a:off x="2755900" y="4635500"/>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81" name="Text Box 90"/>
          <p:cNvSpPr txBox="1">
            <a:spLocks noChangeArrowheads="1"/>
          </p:cNvSpPr>
          <p:nvPr/>
        </p:nvSpPr>
        <p:spPr bwMode="auto">
          <a:xfrm rot="608448">
            <a:off x="2743200" y="5470525"/>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82" name="Text Box 91"/>
          <p:cNvSpPr txBox="1">
            <a:spLocks noChangeArrowheads="1"/>
          </p:cNvSpPr>
          <p:nvPr/>
        </p:nvSpPr>
        <p:spPr bwMode="auto">
          <a:xfrm rot="-468384">
            <a:off x="2628900" y="5575300"/>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83" name="Text Box 92"/>
          <p:cNvSpPr txBox="1">
            <a:spLocks noChangeArrowheads="1"/>
          </p:cNvSpPr>
          <p:nvPr/>
        </p:nvSpPr>
        <p:spPr bwMode="auto">
          <a:xfrm rot="-468384">
            <a:off x="2438400" y="4394200"/>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84" name="Text Box 93"/>
          <p:cNvSpPr txBox="1">
            <a:spLocks noChangeArrowheads="1"/>
          </p:cNvSpPr>
          <p:nvPr/>
        </p:nvSpPr>
        <p:spPr bwMode="auto">
          <a:xfrm rot="-468384">
            <a:off x="2590800" y="4495800"/>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85" name="Text Box 94"/>
          <p:cNvSpPr txBox="1">
            <a:spLocks noChangeArrowheads="1"/>
          </p:cNvSpPr>
          <p:nvPr/>
        </p:nvSpPr>
        <p:spPr bwMode="auto">
          <a:xfrm rot="-468384">
            <a:off x="1600200" y="4584700"/>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86" name="Text Box 95"/>
          <p:cNvSpPr txBox="1">
            <a:spLocks noChangeArrowheads="1"/>
          </p:cNvSpPr>
          <p:nvPr/>
        </p:nvSpPr>
        <p:spPr bwMode="auto">
          <a:xfrm rot="-468384">
            <a:off x="1736725" y="4470400"/>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87" name="Text Box 96"/>
          <p:cNvSpPr txBox="1">
            <a:spLocks noChangeArrowheads="1"/>
          </p:cNvSpPr>
          <p:nvPr/>
        </p:nvSpPr>
        <p:spPr bwMode="auto">
          <a:xfrm rot="-468384">
            <a:off x="2247900" y="4356100"/>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88" name="Text Box 97"/>
          <p:cNvSpPr txBox="1">
            <a:spLocks noChangeArrowheads="1"/>
          </p:cNvSpPr>
          <p:nvPr/>
        </p:nvSpPr>
        <p:spPr bwMode="auto">
          <a:xfrm rot="-468384">
            <a:off x="2095500" y="4356100"/>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89" name="Text Box 98"/>
          <p:cNvSpPr txBox="1">
            <a:spLocks noChangeArrowheads="1"/>
          </p:cNvSpPr>
          <p:nvPr/>
        </p:nvSpPr>
        <p:spPr bwMode="auto">
          <a:xfrm rot="-468384">
            <a:off x="1905000" y="4394200"/>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90" name="Text Box 99"/>
          <p:cNvSpPr txBox="1">
            <a:spLocks noChangeArrowheads="1"/>
          </p:cNvSpPr>
          <p:nvPr/>
        </p:nvSpPr>
        <p:spPr bwMode="auto">
          <a:xfrm rot="-468384">
            <a:off x="1485900" y="4762500"/>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91" name="Text Box 100"/>
          <p:cNvSpPr txBox="1">
            <a:spLocks noChangeArrowheads="1"/>
          </p:cNvSpPr>
          <p:nvPr/>
        </p:nvSpPr>
        <p:spPr bwMode="auto">
          <a:xfrm rot="-468384">
            <a:off x="1431925" y="4949825"/>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92" name="Text Box 101"/>
          <p:cNvSpPr txBox="1">
            <a:spLocks noChangeArrowheads="1"/>
          </p:cNvSpPr>
          <p:nvPr/>
        </p:nvSpPr>
        <p:spPr bwMode="auto">
          <a:xfrm rot="-468384">
            <a:off x="1435100" y="5165725"/>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93" name="Text Box 102"/>
          <p:cNvSpPr txBox="1">
            <a:spLocks noChangeArrowheads="1"/>
          </p:cNvSpPr>
          <p:nvPr/>
        </p:nvSpPr>
        <p:spPr bwMode="auto">
          <a:xfrm rot="-468384">
            <a:off x="1485900" y="5346700"/>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94" name="Text Box 103"/>
          <p:cNvSpPr txBox="1">
            <a:spLocks noChangeArrowheads="1"/>
          </p:cNvSpPr>
          <p:nvPr/>
        </p:nvSpPr>
        <p:spPr bwMode="auto">
          <a:xfrm rot="-468384">
            <a:off x="2460625" y="5651500"/>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95" name="Text Box 104"/>
          <p:cNvSpPr txBox="1">
            <a:spLocks noChangeArrowheads="1"/>
          </p:cNvSpPr>
          <p:nvPr/>
        </p:nvSpPr>
        <p:spPr bwMode="auto">
          <a:xfrm rot="-468384">
            <a:off x="2324100" y="5724525"/>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96" name="Text Box 105"/>
          <p:cNvSpPr txBox="1">
            <a:spLocks noChangeArrowheads="1"/>
          </p:cNvSpPr>
          <p:nvPr/>
        </p:nvSpPr>
        <p:spPr bwMode="auto">
          <a:xfrm rot="-468384">
            <a:off x="2159000" y="5737225"/>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97" name="Text Box 106"/>
          <p:cNvSpPr txBox="1">
            <a:spLocks noChangeArrowheads="1"/>
          </p:cNvSpPr>
          <p:nvPr/>
        </p:nvSpPr>
        <p:spPr bwMode="auto">
          <a:xfrm rot="-468384">
            <a:off x="2019300" y="5724525"/>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98" name="Text Box 107"/>
          <p:cNvSpPr txBox="1">
            <a:spLocks noChangeArrowheads="1"/>
          </p:cNvSpPr>
          <p:nvPr/>
        </p:nvSpPr>
        <p:spPr bwMode="auto">
          <a:xfrm rot="-468384">
            <a:off x="1854200" y="5686425"/>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599" name="Text Box 108"/>
          <p:cNvSpPr txBox="1">
            <a:spLocks noChangeArrowheads="1"/>
          </p:cNvSpPr>
          <p:nvPr/>
        </p:nvSpPr>
        <p:spPr bwMode="auto">
          <a:xfrm rot="-468384">
            <a:off x="1597025" y="5508625"/>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2600" name="Text Box 109"/>
          <p:cNvSpPr txBox="1">
            <a:spLocks noChangeArrowheads="1"/>
          </p:cNvSpPr>
          <p:nvPr/>
        </p:nvSpPr>
        <p:spPr bwMode="auto">
          <a:xfrm rot="-468384">
            <a:off x="1727200" y="5613400"/>
            <a:ext cx="549275" cy="396875"/>
          </a:xfrm>
          <a:prstGeom prst="rect">
            <a:avLst/>
          </a:prstGeom>
          <a:noFill/>
          <a:ln w="9525">
            <a:noFill/>
            <a:miter lim="800000"/>
            <a:headEnd/>
            <a:tailEnd/>
          </a:ln>
        </p:spPr>
        <p:txBody>
          <a:bodyPr>
            <a:spAutoFit/>
          </a:bodyPr>
          <a:lstStyle/>
          <a:p>
            <a:r>
              <a:rPr lang="en-US" sz="2000">
                <a:effectLst/>
                <a:latin typeface="Tahoma" pitchFamily="34" charset="0"/>
              </a:rPr>
              <a:t>x</a:t>
            </a:r>
          </a:p>
        </p:txBody>
      </p:sp>
      <p:sp>
        <p:nvSpPr>
          <p:cNvPr id="28782" name="Text Box 110"/>
          <p:cNvSpPr txBox="1">
            <a:spLocks noChangeArrowheads="1"/>
          </p:cNvSpPr>
          <p:nvPr/>
        </p:nvSpPr>
        <p:spPr bwMode="auto">
          <a:xfrm>
            <a:off x="4038600" y="1752600"/>
            <a:ext cx="5029200" cy="2046714"/>
          </a:xfrm>
          <a:prstGeom prst="rect">
            <a:avLst/>
          </a:prstGeom>
          <a:noFill/>
          <a:ln w="9525">
            <a:noFill/>
            <a:miter lim="800000"/>
            <a:headEnd/>
            <a:tailEnd/>
          </a:ln>
          <a:effectLst/>
        </p:spPr>
        <p:txBody>
          <a:bodyPr wrap="square">
            <a:spAutoFit/>
          </a:bodyPr>
          <a:lstStyle/>
          <a:p>
            <a:pPr algn="just">
              <a:buClr>
                <a:srgbClr val="FF3300"/>
              </a:buClr>
              <a:buFontTx/>
              <a:buChar char="o"/>
              <a:defRPr/>
            </a:pPr>
            <a:r>
              <a:rPr lang="en-US" sz="1800" dirty="0">
                <a:effectLst/>
                <a:latin typeface="Tahoma" pitchFamily="34" charset="0"/>
              </a:rPr>
              <a:t> </a:t>
            </a:r>
            <a:r>
              <a:rPr lang="en-US" dirty="0">
                <a:solidFill>
                  <a:srgbClr val="002060"/>
                </a:solidFill>
              </a:rPr>
              <a:t>Soft, loose, slimy precipitates are </a:t>
            </a:r>
            <a:r>
              <a:rPr lang="en-US" dirty="0" smtClean="0">
                <a:solidFill>
                  <a:srgbClr val="002060"/>
                </a:solidFill>
              </a:rPr>
              <a:t>sludge</a:t>
            </a:r>
            <a:endParaRPr lang="en-US" dirty="0">
              <a:solidFill>
                <a:srgbClr val="002060"/>
              </a:solidFill>
            </a:endParaRPr>
          </a:p>
          <a:p>
            <a:pPr algn="just">
              <a:buClr>
                <a:srgbClr val="FF3300"/>
              </a:buClr>
              <a:defRPr/>
            </a:pPr>
            <a:endParaRPr lang="en-US" sz="400" dirty="0">
              <a:solidFill>
                <a:srgbClr val="002060"/>
              </a:solidFill>
            </a:endParaRPr>
          </a:p>
          <a:p>
            <a:pPr algn="just">
              <a:buClr>
                <a:srgbClr val="FF3300"/>
              </a:buClr>
              <a:buFontTx/>
              <a:buChar char="o"/>
              <a:defRPr/>
            </a:pPr>
            <a:r>
              <a:rPr lang="en-US" dirty="0">
                <a:solidFill>
                  <a:srgbClr val="002060"/>
                </a:solidFill>
              </a:rPr>
              <a:t> Can be easily scrapped off with a wire brush</a:t>
            </a:r>
          </a:p>
          <a:p>
            <a:pPr algn="just">
              <a:buClr>
                <a:srgbClr val="FF3300"/>
              </a:buClr>
              <a:defRPr/>
            </a:pPr>
            <a:endParaRPr lang="en-US" sz="700" dirty="0">
              <a:solidFill>
                <a:srgbClr val="002060"/>
              </a:solidFill>
            </a:endParaRPr>
          </a:p>
          <a:p>
            <a:pPr algn="just">
              <a:buClr>
                <a:srgbClr val="FF3300"/>
              </a:buClr>
              <a:buFontTx/>
              <a:buChar char="o"/>
              <a:defRPr/>
            </a:pPr>
            <a:r>
              <a:rPr lang="en-US" dirty="0">
                <a:solidFill>
                  <a:srgbClr val="002060"/>
                </a:solidFill>
              </a:rPr>
              <a:t> Forms in comparatively colder portions of the</a:t>
            </a:r>
          </a:p>
          <a:p>
            <a:pPr algn="just">
              <a:buClr>
                <a:srgbClr val="FF3300"/>
              </a:buClr>
              <a:defRPr/>
            </a:pPr>
            <a:r>
              <a:rPr lang="en-US" dirty="0">
                <a:solidFill>
                  <a:srgbClr val="002060"/>
                </a:solidFill>
              </a:rPr>
              <a:t>   boiler such as bends etc. </a:t>
            </a:r>
          </a:p>
          <a:p>
            <a:pPr algn="just">
              <a:buClr>
                <a:srgbClr val="FF3300"/>
              </a:buClr>
              <a:defRPr/>
            </a:pPr>
            <a:endParaRPr lang="en-US" sz="800" dirty="0">
              <a:solidFill>
                <a:srgbClr val="002060"/>
              </a:solidFill>
            </a:endParaRPr>
          </a:p>
          <a:p>
            <a:pPr algn="just">
              <a:buClr>
                <a:srgbClr val="FF3300"/>
              </a:buClr>
              <a:buFontTx/>
              <a:buChar char="o"/>
              <a:defRPr/>
            </a:pPr>
            <a:r>
              <a:rPr lang="en-US" dirty="0">
                <a:solidFill>
                  <a:srgbClr val="002060"/>
                </a:solidFill>
              </a:rPr>
              <a:t> Formed because of MgCO</a:t>
            </a:r>
            <a:r>
              <a:rPr lang="en-US" baseline="-25000" dirty="0">
                <a:solidFill>
                  <a:srgbClr val="002060"/>
                </a:solidFill>
              </a:rPr>
              <a:t>3</a:t>
            </a:r>
            <a:r>
              <a:rPr lang="en-US" dirty="0">
                <a:solidFill>
                  <a:srgbClr val="002060"/>
                </a:solidFill>
              </a:rPr>
              <a:t>, MgCl</a:t>
            </a:r>
            <a:r>
              <a:rPr lang="en-US" baseline="-25000" dirty="0">
                <a:solidFill>
                  <a:srgbClr val="002060"/>
                </a:solidFill>
              </a:rPr>
              <a:t>2</a:t>
            </a:r>
            <a:r>
              <a:rPr lang="en-US" dirty="0">
                <a:solidFill>
                  <a:srgbClr val="002060"/>
                </a:solidFill>
              </a:rPr>
              <a:t>, CaCl</a:t>
            </a:r>
            <a:r>
              <a:rPr lang="en-US" baseline="-25000" dirty="0">
                <a:solidFill>
                  <a:srgbClr val="002060"/>
                </a:solidFill>
              </a:rPr>
              <a:t>2</a:t>
            </a:r>
            <a:r>
              <a:rPr lang="en-US" dirty="0">
                <a:solidFill>
                  <a:srgbClr val="002060"/>
                </a:solidFill>
              </a:rPr>
              <a:t>, MgSO</a:t>
            </a:r>
            <a:r>
              <a:rPr lang="en-US" baseline="-25000" dirty="0">
                <a:solidFill>
                  <a:srgbClr val="002060"/>
                </a:solidFill>
              </a:rPr>
              <a:t>4</a:t>
            </a:r>
          </a:p>
          <a:p>
            <a:pPr algn="just">
              <a:buClr>
                <a:srgbClr val="FF3300"/>
              </a:buClr>
              <a:defRPr/>
            </a:pPr>
            <a:r>
              <a:rPr lang="en-US" baseline="-25000" dirty="0">
                <a:solidFill>
                  <a:srgbClr val="002060"/>
                </a:solidFill>
              </a:rPr>
              <a:t>    </a:t>
            </a:r>
            <a:r>
              <a:rPr lang="en-US" dirty="0">
                <a:solidFill>
                  <a:srgbClr val="002060"/>
                </a:solidFill>
              </a:rPr>
              <a:t>Mg(OH)</a:t>
            </a:r>
            <a:r>
              <a:rPr lang="en-US" baseline="-25000" dirty="0">
                <a:solidFill>
                  <a:srgbClr val="002060"/>
                </a:solidFill>
              </a:rPr>
              <a:t>2,</a:t>
            </a:r>
            <a:r>
              <a:rPr lang="en-US" dirty="0">
                <a:solidFill>
                  <a:srgbClr val="002060"/>
                </a:solidFill>
              </a:rPr>
              <a:t>(more soluble in hot water)</a:t>
            </a:r>
          </a:p>
        </p:txBody>
      </p:sp>
      <p:sp>
        <p:nvSpPr>
          <p:cNvPr id="22602" name="Text Box 111"/>
          <p:cNvSpPr txBox="1">
            <a:spLocks noChangeArrowheads="1"/>
          </p:cNvSpPr>
          <p:nvPr/>
        </p:nvSpPr>
        <p:spPr bwMode="auto">
          <a:xfrm>
            <a:off x="3886200" y="4191000"/>
            <a:ext cx="5181600" cy="2385268"/>
          </a:xfrm>
          <a:prstGeom prst="rect">
            <a:avLst/>
          </a:prstGeom>
          <a:noFill/>
          <a:ln w="9525">
            <a:noFill/>
            <a:miter lim="800000"/>
            <a:headEnd/>
            <a:tailEnd/>
          </a:ln>
        </p:spPr>
        <p:txBody>
          <a:bodyPr wrap="square">
            <a:spAutoFit/>
          </a:bodyPr>
          <a:lstStyle/>
          <a:p>
            <a:pPr algn="just">
              <a:buClr>
                <a:srgbClr val="FF3300"/>
              </a:buClr>
              <a:buFontTx/>
              <a:buChar char="o"/>
            </a:pPr>
            <a:r>
              <a:rPr lang="en-US" dirty="0">
                <a:solidFill>
                  <a:srgbClr val="FFFF00"/>
                </a:solidFill>
                <a:effectLst/>
              </a:rPr>
              <a:t> </a:t>
            </a:r>
            <a:r>
              <a:rPr lang="en-US" dirty="0">
                <a:solidFill>
                  <a:srgbClr val="002060"/>
                </a:solidFill>
                <a:effectLst/>
              </a:rPr>
              <a:t>Dissolved salts deposit because of continuous</a:t>
            </a:r>
          </a:p>
          <a:p>
            <a:pPr algn="just">
              <a:buClr>
                <a:srgbClr val="FF3300"/>
              </a:buClr>
            </a:pPr>
            <a:r>
              <a:rPr lang="en-US" dirty="0">
                <a:solidFill>
                  <a:srgbClr val="002060"/>
                </a:solidFill>
                <a:effectLst/>
              </a:rPr>
              <a:t>   evaporation of water concentration of salts  </a:t>
            </a:r>
          </a:p>
          <a:p>
            <a:pPr algn="just">
              <a:buClr>
                <a:srgbClr val="FF3300"/>
              </a:buClr>
            </a:pPr>
            <a:r>
              <a:rPr lang="en-US" dirty="0">
                <a:solidFill>
                  <a:srgbClr val="002060"/>
                </a:solidFill>
                <a:effectLst/>
              </a:rPr>
              <a:t>   increases</a:t>
            </a:r>
          </a:p>
          <a:p>
            <a:pPr algn="just">
              <a:buClr>
                <a:srgbClr val="FF3300"/>
              </a:buClr>
              <a:buFontTx/>
              <a:buChar char="o"/>
            </a:pPr>
            <a:endParaRPr lang="en-US" sz="800" dirty="0">
              <a:solidFill>
                <a:srgbClr val="002060"/>
              </a:solidFill>
              <a:effectLst/>
            </a:endParaRPr>
          </a:p>
          <a:p>
            <a:pPr algn="just">
              <a:buClr>
                <a:srgbClr val="FF3300"/>
              </a:buClr>
              <a:buFontTx/>
              <a:buChar char="o"/>
            </a:pPr>
            <a:r>
              <a:rPr lang="en-US" dirty="0">
                <a:solidFill>
                  <a:srgbClr val="002060"/>
                </a:solidFill>
                <a:effectLst/>
              </a:rPr>
              <a:t> These are hard and stick strongly to the walls</a:t>
            </a:r>
          </a:p>
          <a:p>
            <a:pPr algn="just">
              <a:buClr>
                <a:srgbClr val="FF3300"/>
              </a:buClr>
              <a:buFontTx/>
              <a:buChar char="o"/>
            </a:pPr>
            <a:endParaRPr lang="en-US" sz="700" dirty="0">
              <a:solidFill>
                <a:srgbClr val="002060"/>
              </a:solidFill>
              <a:effectLst/>
            </a:endParaRPr>
          </a:p>
          <a:p>
            <a:pPr algn="just">
              <a:buClr>
                <a:srgbClr val="FF3300"/>
              </a:buClr>
              <a:buFontTx/>
              <a:buChar char="o"/>
            </a:pPr>
            <a:r>
              <a:rPr lang="en-US" dirty="0">
                <a:solidFill>
                  <a:srgbClr val="002060"/>
                </a:solidFill>
                <a:effectLst/>
              </a:rPr>
              <a:t> Difficult to be removed even with a hammer and</a:t>
            </a:r>
          </a:p>
          <a:p>
            <a:pPr algn="just">
              <a:buClr>
                <a:srgbClr val="FF3300"/>
              </a:buClr>
            </a:pPr>
            <a:r>
              <a:rPr lang="en-US" dirty="0">
                <a:solidFill>
                  <a:srgbClr val="002060"/>
                </a:solidFill>
                <a:effectLst/>
              </a:rPr>
              <a:t>   chisel. </a:t>
            </a:r>
          </a:p>
          <a:p>
            <a:pPr algn="just">
              <a:buClr>
                <a:srgbClr val="FF3300"/>
              </a:buClr>
              <a:buFontTx/>
              <a:buChar char="o"/>
            </a:pPr>
            <a:endParaRPr lang="en-US" sz="800" dirty="0">
              <a:solidFill>
                <a:srgbClr val="002060"/>
              </a:solidFill>
              <a:effectLst/>
            </a:endParaRPr>
          </a:p>
          <a:p>
            <a:pPr algn="just">
              <a:buClr>
                <a:srgbClr val="FF3300"/>
              </a:buClr>
              <a:buFontTx/>
              <a:buChar char="o"/>
            </a:pPr>
            <a:r>
              <a:rPr lang="en-US" dirty="0">
                <a:solidFill>
                  <a:srgbClr val="002060"/>
                </a:solidFill>
                <a:effectLst/>
              </a:rPr>
              <a:t> Formed because of CaCO</a:t>
            </a:r>
            <a:r>
              <a:rPr lang="en-US" baseline="-25000" dirty="0">
                <a:solidFill>
                  <a:srgbClr val="002060"/>
                </a:solidFill>
                <a:effectLst/>
              </a:rPr>
              <a:t>3</a:t>
            </a:r>
            <a:r>
              <a:rPr lang="en-US" dirty="0">
                <a:solidFill>
                  <a:srgbClr val="002060"/>
                </a:solidFill>
                <a:effectLst/>
              </a:rPr>
              <a:t>, CaSO</a:t>
            </a:r>
            <a:r>
              <a:rPr lang="en-US" baseline="-25000" dirty="0">
                <a:solidFill>
                  <a:srgbClr val="002060"/>
                </a:solidFill>
                <a:effectLst/>
              </a:rPr>
              <a:t>4</a:t>
            </a:r>
            <a:r>
              <a:rPr lang="en-US" dirty="0">
                <a:solidFill>
                  <a:srgbClr val="002060"/>
                </a:solidFill>
                <a:effectLst/>
              </a:rPr>
              <a:t>, CaSiO</a:t>
            </a:r>
            <a:r>
              <a:rPr lang="en-US" baseline="-25000" dirty="0">
                <a:solidFill>
                  <a:srgbClr val="002060"/>
                </a:solidFill>
                <a:effectLst/>
              </a:rPr>
              <a:t>3</a:t>
            </a:r>
            <a:r>
              <a:rPr lang="en-US" dirty="0">
                <a:solidFill>
                  <a:srgbClr val="002060"/>
                </a:solidFill>
                <a:effectLst/>
              </a:rPr>
              <a:t>, MgSiO</a:t>
            </a:r>
            <a:r>
              <a:rPr lang="en-US" baseline="-25000" dirty="0">
                <a:solidFill>
                  <a:srgbClr val="002060"/>
                </a:solidFill>
                <a:effectLst/>
              </a:rPr>
              <a:t>3</a:t>
            </a:r>
          </a:p>
        </p:txBody>
      </p:sp>
      <p:sp>
        <p:nvSpPr>
          <p:cNvPr id="28786" name="Line 114"/>
          <p:cNvSpPr>
            <a:spLocks noChangeShapeType="1"/>
          </p:cNvSpPr>
          <p:nvPr/>
        </p:nvSpPr>
        <p:spPr bwMode="auto">
          <a:xfrm>
            <a:off x="1943100" y="4800600"/>
            <a:ext cx="685800" cy="0"/>
          </a:xfrm>
          <a:prstGeom prst="line">
            <a:avLst/>
          </a:prstGeom>
          <a:noFill/>
          <a:ln w="9525">
            <a:solidFill>
              <a:schemeClr val="tx1"/>
            </a:solidFill>
            <a:prstDash val="dashDot"/>
            <a:round/>
            <a:headEnd/>
            <a:tailEnd/>
          </a:ln>
          <a:effectLst/>
        </p:spPr>
        <p:txBody>
          <a:bodyPr/>
          <a:lstStyle/>
          <a:p>
            <a:pPr>
              <a:defRPr/>
            </a:pPr>
            <a:endParaRPr lang="en-US"/>
          </a:p>
        </p:txBody>
      </p:sp>
      <p:sp>
        <p:nvSpPr>
          <p:cNvPr id="28787" name="Line 115"/>
          <p:cNvSpPr>
            <a:spLocks noChangeShapeType="1"/>
          </p:cNvSpPr>
          <p:nvPr/>
        </p:nvSpPr>
        <p:spPr bwMode="auto">
          <a:xfrm>
            <a:off x="1981200" y="5791200"/>
            <a:ext cx="685800" cy="0"/>
          </a:xfrm>
          <a:prstGeom prst="line">
            <a:avLst/>
          </a:prstGeom>
          <a:noFill/>
          <a:ln w="9525">
            <a:solidFill>
              <a:schemeClr val="tx1"/>
            </a:solidFill>
            <a:prstDash val="dashDot"/>
            <a:round/>
            <a:headEnd/>
            <a:tailEnd/>
          </a:ln>
          <a:effectLst/>
        </p:spPr>
        <p:txBody>
          <a:bodyPr/>
          <a:lstStyle/>
          <a:p>
            <a:pPr>
              <a:defRPr/>
            </a:pPr>
            <a:endParaRPr lang="en-US"/>
          </a:p>
        </p:txBody>
      </p:sp>
      <p:sp>
        <p:nvSpPr>
          <p:cNvPr id="28788" name="Line 116"/>
          <p:cNvSpPr>
            <a:spLocks noChangeShapeType="1"/>
          </p:cNvSpPr>
          <p:nvPr/>
        </p:nvSpPr>
        <p:spPr bwMode="auto">
          <a:xfrm>
            <a:off x="1803400" y="4953000"/>
            <a:ext cx="990600" cy="0"/>
          </a:xfrm>
          <a:prstGeom prst="line">
            <a:avLst/>
          </a:prstGeom>
          <a:noFill/>
          <a:ln w="9525">
            <a:solidFill>
              <a:schemeClr val="tx1"/>
            </a:solidFill>
            <a:prstDash val="dashDot"/>
            <a:round/>
            <a:headEnd/>
            <a:tailEnd/>
          </a:ln>
          <a:effectLst/>
        </p:spPr>
        <p:txBody>
          <a:bodyPr/>
          <a:lstStyle/>
          <a:p>
            <a:pPr>
              <a:defRPr/>
            </a:pPr>
            <a:endParaRPr lang="en-US"/>
          </a:p>
        </p:txBody>
      </p:sp>
      <p:sp>
        <p:nvSpPr>
          <p:cNvPr id="28789" name="Line 117"/>
          <p:cNvSpPr>
            <a:spLocks noChangeShapeType="1"/>
          </p:cNvSpPr>
          <p:nvPr/>
        </p:nvSpPr>
        <p:spPr bwMode="auto">
          <a:xfrm>
            <a:off x="1676400" y="5105400"/>
            <a:ext cx="1219200" cy="0"/>
          </a:xfrm>
          <a:prstGeom prst="line">
            <a:avLst/>
          </a:prstGeom>
          <a:noFill/>
          <a:ln w="9525">
            <a:solidFill>
              <a:schemeClr val="tx1"/>
            </a:solidFill>
            <a:prstDash val="dashDot"/>
            <a:round/>
            <a:headEnd/>
            <a:tailEnd/>
          </a:ln>
          <a:effectLst/>
        </p:spPr>
        <p:txBody>
          <a:bodyPr/>
          <a:lstStyle/>
          <a:p>
            <a:pPr>
              <a:defRPr/>
            </a:pPr>
            <a:endParaRPr lang="en-US"/>
          </a:p>
        </p:txBody>
      </p:sp>
      <p:sp>
        <p:nvSpPr>
          <p:cNvPr id="28790" name="Line 118"/>
          <p:cNvSpPr>
            <a:spLocks noChangeShapeType="1"/>
          </p:cNvSpPr>
          <p:nvPr/>
        </p:nvSpPr>
        <p:spPr bwMode="auto">
          <a:xfrm>
            <a:off x="1651000" y="5257800"/>
            <a:ext cx="1295400" cy="0"/>
          </a:xfrm>
          <a:prstGeom prst="line">
            <a:avLst/>
          </a:prstGeom>
          <a:noFill/>
          <a:ln w="9525">
            <a:solidFill>
              <a:schemeClr val="tx1"/>
            </a:solidFill>
            <a:prstDash val="dashDot"/>
            <a:round/>
            <a:headEnd/>
            <a:tailEnd/>
          </a:ln>
          <a:effectLst/>
        </p:spPr>
        <p:txBody>
          <a:bodyPr/>
          <a:lstStyle/>
          <a:p>
            <a:pPr>
              <a:defRPr/>
            </a:pPr>
            <a:endParaRPr lang="en-US"/>
          </a:p>
        </p:txBody>
      </p:sp>
      <p:sp>
        <p:nvSpPr>
          <p:cNvPr id="28791" name="Line 119"/>
          <p:cNvSpPr>
            <a:spLocks noChangeShapeType="1"/>
          </p:cNvSpPr>
          <p:nvPr/>
        </p:nvSpPr>
        <p:spPr bwMode="auto">
          <a:xfrm>
            <a:off x="1676400" y="5410200"/>
            <a:ext cx="1219200" cy="0"/>
          </a:xfrm>
          <a:prstGeom prst="line">
            <a:avLst/>
          </a:prstGeom>
          <a:noFill/>
          <a:ln w="9525">
            <a:solidFill>
              <a:schemeClr val="tx1"/>
            </a:solidFill>
            <a:prstDash val="dashDot"/>
            <a:round/>
            <a:headEnd/>
            <a:tailEnd/>
          </a:ln>
          <a:effectLst/>
        </p:spPr>
        <p:txBody>
          <a:bodyPr/>
          <a:lstStyle/>
          <a:p>
            <a:pPr>
              <a:defRPr/>
            </a:pPr>
            <a:endParaRPr lang="en-US"/>
          </a:p>
        </p:txBody>
      </p:sp>
      <p:sp>
        <p:nvSpPr>
          <p:cNvPr id="28792" name="Line 120"/>
          <p:cNvSpPr>
            <a:spLocks noChangeShapeType="1"/>
          </p:cNvSpPr>
          <p:nvPr/>
        </p:nvSpPr>
        <p:spPr bwMode="auto">
          <a:xfrm>
            <a:off x="1739900" y="5562600"/>
            <a:ext cx="1143000" cy="0"/>
          </a:xfrm>
          <a:prstGeom prst="line">
            <a:avLst/>
          </a:prstGeom>
          <a:noFill/>
          <a:ln w="9525">
            <a:solidFill>
              <a:schemeClr val="tx1"/>
            </a:solidFill>
            <a:prstDash val="dashDot"/>
            <a:round/>
            <a:headEnd/>
            <a:tailEnd/>
          </a:ln>
          <a:effectLst/>
        </p:spPr>
        <p:txBody>
          <a:bodyPr/>
          <a:lstStyle/>
          <a:p>
            <a:pPr>
              <a:defRPr/>
            </a:pPr>
            <a:endParaRPr lang="en-US"/>
          </a:p>
        </p:txBody>
      </p:sp>
      <p:sp>
        <p:nvSpPr>
          <p:cNvPr id="28793" name="Line 121"/>
          <p:cNvSpPr>
            <a:spLocks noChangeShapeType="1"/>
          </p:cNvSpPr>
          <p:nvPr/>
        </p:nvSpPr>
        <p:spPr bwMode="auto">
          <a:xfrm>
            <a:off x="1816100" y="5676900"/>
            <a:ext cx="990600" cy="0"/>
          </a:xfrm>
          <a:prstGeom prst="line">
            <a:avLst/>
          </a:prstGeom>
          <a:noFill/>
          <a:ln w="9525">
            <a:solidFill>
              <a:schemeClr val="tx1"/>
            </a:solidFill>
            <a:prstDash val="dashDot"/>
            <a:round/>
            <a:headEnd/>
            <a:tailEnd/>
          </a:ln>
          <a:effectLst/>
        </p:spPr>
        <p:txBody>
          <a:bodyPr/>
          <a:lstStyle/>
          <a:p>
            <a:pPr>
              <a:defRPr/>
            </a:pPr>
            <a:endParaRPr lang="en-US"/>
          </a:p>
        </p:txBody>
      </p:sp>
      <p:sp>
        <p:nvSpPr>
          <p:cNvPr id="28794" name="Line 122"/>
          <p:cNvSpPr>
            <a:spLocks noChangeShapeType="1"/>
          </p:cNvSpPr>
          <p:nvPr/>
        </p:nvSpPr>
        <p:spPr bwMode="auto">
          <a:xfrm flipV="1">
            <a:off x="1981200" y="3632200"/>
            <a:ext cx="0" cy="152400"/>
          </a:xfrm>
          <a:prstGeom prst="line">
            <a:avLst/>
          </a:prstGeom>
          <a:noFill/>
          <a:ln w="9525">
            <a:solidFill>
              <a:schemeClr val="tx1"/>
            </a:solidFill>
            <a:round/>
            <a:headEnd/>
            <a:tailEnd type="triangle" w="med" len="med"/>
          </a:ln>
          <a:effectLst/>
        </p:spPr>
        <p:txBody>
          <a:bodyPr/>
          <a:lstStyle/>
          <a:p>
            <a:pPr>
              <a:defRPr/>
            </a:pPr>
            <a:endParaRPr lang="en-US"/>
          </a:p>
        </p:txBody>
      </p:sp>
      <p:sp>
        <p:nvSpPr>
          <p:cNvPr id="28795" name="Line 123"/>
          <p:cNvSpPr>
            <a:spLocks noChangeShapeType="1"/>
          </p:cNvSpPr>
          <p:nvPr/>
        </p:nvSpPr>
        <p:spPr bwMode="auto">
          <a:xfrm flipV="1">
            <a:off x="2209800" y="3657600"/>
            <a:ext cx="0" cy="152400"/>
          </a:xfrm>
          <a:prstGeom prst="line">
            <a:avLst/>
          </a:prstGeom>
          <a:noFill/>
          <a:ln w="9525">
            <a:solidFill>
              <a:schemeClr val="tx1"/>
            </a:solidFill>
            <a:round/>
            <a:headEnd/>
            <a:tailEnd type="triangle" w="med" len="med"/>
          </a:ln>
          <a:effectLst/>
        </p:spPr>
        <p:txBody>
          <a:bodyPr/>
          <a:lstStyle/>
          <a:p>
            <a:pPr>
              <a:defRPr/>
            </a:pPr>
            <a:endParaRPr lang="en-US"/>
          </a:p>
        </p:txBody>
      </p:sp>
      <p:sp>
        <p:nvSpPr>
          <p:cNvPr id="28796" name="Line 124"/>
          <p:cNvSpPr>
            <a:spLocks noChangeShapeType="1"/>
          </p:cNvSpPr>
          <p:nvPr/>
        </p:nvSpPr>
        <p:spPr bwMode="auto">
          <a:xfrm flipV="1">
            <a:off x="2438400" y="3632200"/>
            <a:ext cx="0" cy="152400"/>
          </a:xfrm>
          <a:prstGeom prst="line">
            <a:avLst/>
          </a:prstGeom>
          <a:noFill/>
          <a:ln w="9525">
            <a:solidFill>
              <a:schemeClr val="tx1"/>
            </a:solidFill>
            <a:round/>
            <a:headEnd/>
            <a:tailEnd type="triangle" w="med" len="med"/>
          </a:ln>
          <a:effectLst/>
        </p:spPr>
        <p:txBody>
          <a:bodyPr/>
          <a:lstStyle/>
          <a:p>
            <a:pPr>
              <a:defRPr/>
            </a:pPr>
            <a:endParaRPr lang="en-US"/>
          </a:p>
        </p:txBody>
      </p:sp>
      <p:sp>
        <p:nvSpPr>
          <p:cNvPr id="22614" name="Text Box 125"/>
          <p:cNvSpPr txBox="1">
            <a:spLocks noChangeArrowheads="1"/>
          </p:cNvSpPr>
          <p:nvPr/>
        </p:nvSpPr>
        <p:spPr bwMode="auto">
          <a:xfrm>
            <a:off x="1828800" y="3733800"/>
            <a:ext cx="660758" cy="369332"/>
          </a:xfrm>
          <a:prstGeom prst="rect">
            <a:avLst/>
          </a:prstGeom>
          <a:noFill/>
          <a:ln w="9525">
            <a:noFill/>
            <a:miter lim="800000"/>
            <a:headEnd/>
            <a:tailEnd/>
          </a:ln>
        </p:spPr>
        <p:txBody>
          <a:bodyPr wrap="none">
            <a:spAutoFit/>
          </a:bodyPr>
          <a:lstStyle/>
          <a:p>
            <a:r>
              <a:rPr lang="en-US" dirty="0">
                <a:solidFill>
                  <a:srgbClr val="002060"/>
                </a:solidFill>
                <a:effectLst/>
                <a:latin typeface="Tahoma" pitchFamily="34" charset="0"/>
              </a:rPr>
              <a:t>Heat</a:t>
            </a:r>
          </a:p>
        </p:txBody>
      </p:sp>
      <p:sp>
        <p:nvSpPr>
          <p:cNvPr id="28798" name="Line 126"/>
          <p:cNvSpPr>
            <a:spLocks noChangeShapeType="1"/>
          </p:cNvSpPr>
          <p:nvPr/>
        </p:nvSpPr>
        <p:spPr bwMode="auto">
          <a:xfrm flipV="1">
            <a:off x="2070100" y="6096000"/>
            <a:ext cx="0" cy="152400"/>
          </a:xfrm>
          <a:prstGeom prst="line">
            <a:avLst/>
          </a:prstGeom>
          <a:noFill/>
          <a:ln w="9525">
            <a:solidFill>
              <a:schemeClr val="tx1"/>
            </a:solidFill>
            <a:round/>
            <a:headEnd/>
            <a:tailEnd type="triangle" w="med" len="med"/>
          </a:ln>
          <a:effectLst/>
        </p:spPr>
        <p:txBody>
          <a:bodyPr/>
          <a:lstStyle/>
          <a:p>
            <a:pPr>
              <a:defRPr/>
            </a:pPr>
            <a:endParaRPr lang="en-US"/>
          </a:p>
        </p:txBody>
      </p:sp>
      <p:sp>
        <p:nvSpPr>
          <p:cNvPr id="28799" name="Line 127"/>
          <p:cNvSpPr>
            <a:spLocks noChangeShapeType="1"/>
          </p:cNvSpPr>
          <p:nvPr/>
        </p:nvSpPr>
        <p:spPr bwMode="auto">
          <a:xfrm flipV="1">
            <a:off x="2336800" y="6134100"/>
            <a:ext cx="0" cy="152400"/>
          </a:xfrm>
          <a:prstGeom prst="line">
            <a:avLst/>
          </a:prstGeom>
          <a:noFill/>
          <a:ln w="9525">
            <a:solidFill>
              <a:schemeClr val="tx1"/>
            </a:solidFill>
            <a:round/>
            <a:headEnd/>
            <a:tailEnd type="triangle" w="med" len="med"/>
          </a:ln>
          <a:effectLst/>
        </p:spPr>
        <p:txBody>
          <a:bodyPr/>
          <a:lstStyle/>
          <a:p>
            <a:pPr>
              <a:defRPr/>
            </a:pPr>
            <a:endParaRPr lang="en-US"/>
          </a:p>
        </p:txBody>
      </p:sp>
      <p:sp>
        <p:nvSpPr>
          <p:cNvPr id="28800" name="Line 128"/>
          <p:cNvSpPr>
            <a:spLocks noChangeShapeType="1"/>
          </p:cNvSpPr>
          <p:nvPr/>
        </p:nvSpPr>
        <p:spPr bwMode="auto">
          <a:xfrm flipV="1">
            <a:off x="2590800" y="6070600"/>
            <a:ext cx="0" cy="152400"/>
          </a:xfrm>
          <a:prstGeom prst="line">
            <a:avLst/>
          </a:prstGeom>
          <a:noFill/>
          <a:ln w="9525">
            <a:solidFill>
              <a:schemeClr val="tx1"/>
            </a:solidFill>
            <a:round/>
            <a:headEnd/>
            <a:tailEnd type="triangle" w="med" len="med"/>
          </a:ln>
          <a:effectLst/>
        </p:spPr>
        <p:txBody>
          <a:bodyPr/>
          <a:lstStyle/>
          <a:p>
            <a:pPr>
              <a:defRPr/>
            </a:pPr>
            <a:endParaRPr lang="en-US"/>
          </a:p>
        </p:txBody>
      </p:sp>
      <p:sp>
        <p:nvSpPr>
          <p:cNvPr id="22618" name="Text Box 129"/>
          <p:cNvSpPr txBox="1">
            <a:spLocks noChangeArrowheads="1"/>
          </p:cNvSpPr>
          <p:nvPr/>
        </p:nvSpPr>
        <p:spPr bwMode="auto">
          <a:xfrm>
            <a:off x="2065338" y="6248400"/>
            <a:ext cx="660758" cy="369332"/>
          </a:xfrm>
          <a:prstGeom prst="rect">
            <a:avLst/>
          </a:prstGeom>
          <a:noFill/>
          <a:ln w="9525">
            <a:noFill/>
            <a:miter lim="800000"/>
            <a:headEnd/>
            <a:tailEnd/>
          </a:ln>
        </p:spPr>
        <p:txBody>
          <a:bodyPr wrap="none">
            <a:spAutoFit/>
          </a:bodyPr>
          <a:lstStyle/>
          <a:p>
            <a:r>
              <a:rPr lang="en-US" dirty="0">
                <a:solidFill>
                  <a:srgbClr val="002060"/>
                </a:solidFill>
                <a:effectLst/>
                <a:latin typeface="Tahoma" pitchFamily="34" charset="0"/>
              </a:rPr>
              <a:t>Heat</a:t>
            </a:r>
          </a:p>
        </p:txBody>
      </p:sp>
      <p:sp>
        <p:nvSpPr>
          <p:cNvPr id="28802" name="Line 130"/>
          <p:cNvSpPr>
            <a:spLocks noChangeShapeType="1"/>
          </p:cNvSpPr>
          <p:nvPr/>
        </p:nvSpPr>
        <p:spPr bwMode="auto">
          <a:xfrm flipV="1">
            <a:off x="2667000" y="2159000"/>
            <a:ext cx="1066800" cy="279400"/>
          </a:xfrm>
          <a:prstGeom prst="line">
            <a:avLst/>
          </a:prstGeom>
          <a:noFill/>
          <a:ln w="28575">
            <a:solidFill>
              <a:srgbClr val="FF3300"/>
            </a:solidFill>
            <a:round/>
            <a:headEnd/>
            <a:tailEnd type="triangle" w="med" len="med"/>
          </a:ln>
          <a:effectLst/>
        </p:spPr>
        <p:txBody>
          <a:bodyPr/>
          <a:lstStyle/>
          <a:p>
            <a:pPr>
              <a:defRPr/>
            </a:pPr>
            <a:endParaRPr lang="en-US"/>
          </a:p>
        </p:txBody>
      </p:sp>
      <p:sp>
        <p:nvSpPr>
          <p:cNvPr id="28803" name="Line 131"/>
          <p:cNvSpPr>
            <a:spLocks noChangeShapeType="1"/>
          </p:cNvSpPr>
          <p:nvPr/>
        </p:nvSpPr>
        <p:spPr bwMode="auto">
          <a:xfrm>
            <a:off x="2667000" y="4724399"/>
            <a:ext cx="1066800" cy="748761"/>
          </a:xfrm>
          <a:prstGeom prst="line">
            <a:avLst/>
          </a:prstGeom>
          <a:noFill/>
          <a:ln w="28575">
            <a:solidFill>
              <a:srgbClr val="FF3300"/>
            </a:solidFill>
            <a:round/>
            <a:headEnd/>
            <a:tailEnd type="triangle" w="med" len="med"/>
          </a:ln>
          <a:effectLst/>
        </p:spPr>
        <p:txBody>
          <a:bodyPr/>
          <a:lstStyle/>
          <a:p>
            <a:pPr>
              <a:defRPr/>
            </a:pPr>
            <a:endParaRPr lang="en-US"/>
          </a:p>
        </p:txBody>
      </p:sp>
    </p:spTree>
    <p:extLst>
      <p:ext uri="{BB962C8B-B14F-4D97-AF65-F5344CB8AC3E}">
        <p14:creationId xmlns:p14="http://schemas.microsoft.com/office/powerpoint/2010/main" val="41962976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2"/>
          </p:nvPr>
        </p:nvSpPr>
        <p:spPr/>
        <p:txBody>
          <a:bodyPr/>
          <a:lstStyle/>
          <a:p>
            <a:pPr>
              <a:defRPr/>
            </a:pPr>
            <a:fld id="{4E36A9C3-BE54-49D8-8C7E-AD52DAF8AEB4}" type="slidenum">
              <a:rPr lang="en-US"/>
              <a:pPr>
                <a:defRPr/>
              </a:pPr>
              <a:t>31</a:t>
            </a:fld>
            <a:endParaRPr lang="en-US"/>
          </a:p>
        </p:txBody>
      </p:sp>
      <p:sp>
        <p:nvSpPr>
          <p:cNvPr id="126978" name="Rectangle 2"/>
          <p:cNvSpPr>
            <a:spLocks noGrp="1" noChangeArrowheads="1"/>
          </p:cNvSpPr>
          <p:nvPr>
            <p:ph type="title"/>
          </p:nvPr>
        </p:nvSpPr>
        <p:spPr>
          <a:xfrm>
            <a:off x="457200" y="152400"/>
            <a:ext cx="8229600" cy="487363"/>
          </a:xfrm>
        </p:spPr>
        <p:txBody>
          <a:bodyPr>
            <a:normAutofit fontScale="90000"/>
          </a:bodyPr>
          <a:lstStyle/>
          <a:p>
            <a:pPr eaLnBrk="1" hangingPunct="1">
              <a:defRPr/>
            </a:pPr>
            <a:r>
              <a:rPr lang="en-US" sz="3600" b="1" dirty="0" smtClean="0"/>
              <a:t>Examples of Sludge and Scale</a:t>
            </a:r>
          </a:p>
        </p:txBody>
      </p:sp>
      <p:pic>
        <p:nvPicPr>
          <p:cNvPr id="23556" name="Picture 3" descr="central_heating_sludge-703654"/>
          <p:cNvPicPr>
            <a:picLocks noChangeAspect="1" noChangeArrowheads="1"/>
          </p:cNvPicPr>
          <p:nvPr/>
        </p:nvPicPr>
        <p:blipFill>
          <a:blip r:embed="rId2">
            <a:lum bright="-22000" contrast="18000"/>
          </a:blip>
          <a:srcRect/>
          <a:stretch>
            <a:fillRect/>
          </a:stretch>
        </p:blipFill>
        <p:spPr bwMode="auto">
          <a:xfrm>
            <a:off x="609600" y="3505200"/>
            <a:ext cx="3200400" cy="2879725"/>
          </a:xfrm>
          <a:prstGeom prst="rect">
            <a:avLst/>
          </a:prstGeom>
          <a:noFill/>
          <a:ln w="9525">
            <a:noFill/>
            <a:miter lim="800000"/>
            <a:headEnd/>
            <a:tailEnd/>
          </a:ln>
        </p:spPr>
      </p:pic>
      <p:pic>
        <p:nvPicPr>
          <p:cNvPr id="23557" name="Picture 4" descr="Boiler scale on water side"/>
          <p:cNvPicPr>
            <a:picLocks noChangeAspect="1" noChangeArrowheads="1"/>
          </p:cNvPicPr>
          <p:nvPr/>
        </p:nvPicPr>
        <p:blipFill>
          <a:blip r:embed="rId3"/>
          <a:srcRect/>
          <a:stretch>
            <a:fillRect/>
          </a:stretch>
        </p:blipFill>
        <p:spPr bwMode="auto">
          <a:xfrm>
            <a:off x="4343400" y="3505200"/>
            <a:ext cx="4181475" cy="2895600"/>
          </a:xfrm>
          <a:prstGeom prst="rect">
            <a:avLst/>
          </a:prstGeom>
          <a:noFill/>
          <a:ln w="9525">
            <a:noFill/>
            <a:miter lim="800000"/>
            <a:headEnd/>
            <a:tailEnd/>
          </a:ln>
        </p:spPr>
      </p:pic>
      <p:pic>
        <p:nvPicPr>
          <p:cNvPr id="23558" name="Picture 5" descr="WATER"/>
          <p:cNvPicPr>
            <a:picLocks noChangeAspect="1" noChangeArrowheads="1"/>
          </p:cNvPicPr>
          <p:nvPr/>
        </p:nvPicPr>
        <p:blipFill>
          <a:blip r:embed="rId4">
            <a:lum bright="-36000" contrast="38000"/>
          </a:blip>
          <a:srcRect/>
          <a:stretch>
            <a:fillRect/>
          </a:stretch>
        </p:blipFill>
        <p:spPr bwMode="auto">
          <a:xfrm>
            <a:off x="2209800" y="838200"/>
            <a:ext cx="4648200" cy="2333625"/>
          </a:xfrm>
          <a:prstGeom prst="rect">
            <a:avLst/>
          </a:prstGeom>
          <a:noFill/>
          <a:ln w="9525">
            <a:noFill/>
            <a:miter lim="800000"/>
            <a:headEnd/>
            <a:tailEnd/>
          </a:ln>
        </p:spPr>
      </p:pic>
      <p:sp>
        <p:nvSpPr>
          <p:cNvPr id="126982" name="Line 6"/>
          <p:cNvSpPr>
            <a:spLocks noChangeShapeType="1"/>
          </p:cNvSpPr>
          <p:nvPr/>
        </p:nvSpPr>
        <p:spPr bwMode="auto">
          <a:xfrm flipH="1">
            <a:off x="1828800" y="1905000"/>
            <a:ext cx="1981200" cy="2286000"/>
          </a:xfrm>
          <a:prstGeom prst="line">
            <a:avLst/>
          </a:prstGeom>
          <a:noFill/>
          <a:ln w="9525">
            <a:solidFill>
              <a:srgbClr val="FF00FF"/>
            </a:solidFill>
            <a:round/>
            <a:headEnd/>
            <a:tailEnd type="triangle" w="med" len="med"/>
          </a:ln>
          <a:effectLst/>
        </p:spPr>
        <p:txBody>
          <a:bodyPr/>
          <a:lstStyle/>
          <a:p>
            <a:pPr>
              <a:defRPr/>
            </a:pPr>
            <a:endParaRPr lang="en-US"/>
          </a:p>
        </p:txBody>
      </p:sp>
      <p:sp>
        <p:nvSpPr>
          <p:cNvPr id="126983" name="Line 7"/>
          <p:cNvSpPr>
            <a:spLocks noChangeShapeType="1"/>
          </p:cNvSpPr>
          <p:nvPr/>
        </p:nvSpPr>
        <p:spPr bwMode="auto">
          <a:xfrm>
            <a:off x="5334000" y="2362200"/>
            <a:ext cx="1219200" cy="2362200"/>
          </a:xfrm>
          <a:prstGeom prst="line">
            <a:avLst/>
          </a:prstGeom>
          <a:noFill/>
          <a:ln w="9525">
            <a:solidFill>
              <a:srgbClr val="FF00FF"/>
            </a:solidFill>
            <a:round/>
            <a:headEnd/>
            <a:tailEnd type="triangle" w="med" len="med"/>
          </a:ln>
          <a:effectLst/>
        </p:spPr>
        <p:txBody>
          <a:bodyPr/>
          <a:lstStyle/>
          <a:p>
            <a:pPr>
              <a:defRPr/>
            </a:pPr>
            <a:endParaRPr lang="en-US"/>
          </a:p>
        </p:txBody>
      </p:sp>
      <p:sp>
        <p:nvSpPr>
          <p:cNvPr id="126984" name="Line 8"/>
          <p:cNvSpPr>
            <a:spLocks noChangeShapeType="1"/>
          </p:cNvSpPr>
          <p:nvPr/>
        </p:nvSpPr>
        <p:spPr bwMode="auto">
          <a:xfrm>
            <a:off x="4953000" y="2438400"/>
            <a:ext cx="152400" cy="2590800"/>
          </a:xfrm>
          <a:prstGeom prst="line">
            <a:avLst/>
          </a:prstGeom>
          <a:noFill/>
          <a:ln w="9525">
            <a:solidFill>
              <a:srgbClr val="FF00FF"/>
            </a:solidFill>
            <a:round/>
            <a:headEnd/>
            <a:tailEnd type="triangle" w="med" len="med"/>
          </a:ln>
          <a:effectLst/>
        </p:spPr>
        <p:txBody>
          <a:bodyPr/>
          <a:lstStyle/>
          <a:p>
            <a:pPr>
              <a:defRPr/>
            </a:pPr>
            <a:endParaRPr lang="en-US"/>
          </a:p>
        </p:txBody>
      </p:sp>
    </p:spTree>
    <p:extLst>
      <p:ext uri="{BB962C8B-B14F-4D97-AF65-F5344CB8AC3E}">
        <p14:creationId xmlns:p14="http://schemas.microsoft.com/office/powerpoint/2010/main" val="10507100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pPr>
              <a:defRPr/>
            </a:pPr>
            <a:fld id="{E16D4500-25BF-4CF4-930A-20FBC49D3E34}" type="slidenum">
              <a:rPr lang="en-US"/>
              <a:pPr>
                <a:defRPr/>
              </a:pPr>
              <a:t>32</a:t>
            </a:fld>
            <a:endParaRPr lang="en-US"/>
          </a:p>
        </p:txBody>
      </p:sp>
      <p:sp>
        <p:nvSpPr>
          <p:cNvPr id="128002" name="Rectangle 2"/>
          <p:cNvSpPr>
            <a:spLocks noGrp="1" noChangeArrowheads="1"/>
          </p:cNvSpPr>
          <p:nvPr>
            <p:ph type="title"/>
          </p:nvPr>
        </p:nvSpPr>
        <p:spPr>
          <a:xfrm>
            <a:off x="457200" y="152400"/>
            <a:ext cx="8229600" cy="676275"/>
          </a:xfrm>
        </p:spPr>
        <p:txBody>
          <a:bodyPr/>
          <a:lstStyle/>
          <a:p>
            <a:pPr eaLnBrk="1" hangingPunct="1">
              <a:defRPr/>
            </a:pPr>
            <a:r>
              <a:rPr lang="en-US" sz="3600" b="1" dirty="0" smtClean="0"/>
              <a:t>Scales</a:t>
            </a:r>
          </a:p>
        </p:txBody>
      </p:sp>
      <p:sp>
        <p:nvSpPr>
          <p:cNvPr id="128003" name="Rectangle 3"/>
          <p:cNvSpPr>
            <a:spLocks noGrp="1" noChangeArrowheads="1"/>
          </p:cNvSpPr>
          <p:nvPr>
            <p:ph type="body" idx="1"/>
          </p:nvPr>
        </p:nvSpPr>
        <p:spPr>
          <a:xfrm>
            <a:off x="304800" y="762000"/>
            <a:ext cx="8229600" cy="5592763"/>
          </a:xfrm>
        </p:spPr>
        <p:txBody>
          <a:bodyPr/>
          <a:lstStyle/>
          <a:p>
            <a:pPr algn="just" eaLnBrk="1" hangingPunct="1">
              <a:buClr>
                <a:srgbClr val="CC3300"/>
              </a:buClr>
              <a:buSzTx/>
              <a:buFontTx/>
              <a:buChar char="o"/>
              <a:defRPr/>
            </a:pPr>
            <a:r>
              <a:rPr lang="en-US" sz="2000" dirty="0" smtClean="0">
                <a:solidFill>
                  <a:srgbClr val="002060"/>
                </a:solidFill>
                <a:effectLst/>
                <a:latin typeface="Calibri" pitchFamily="34" charset="0"/>
              </a:rPr>
              <a:t>Scales are the main source of boiler troubles.</a:t>
            </a:r>
          </a:p>
          <a:p>
            <a:pPr marL="0" indent="0" algn="just" eaLnBrk="1" hangingPunct="1">
              <a:buClr>
                <a:srgbClr val="CC3300"/>
              </a:buClr>
              <a:buSzTx/>
              <a:buNone/>
              <a:defRPr/>
            </a:pPr>
            <a:r>
              <a:rPr lang="en-US" sz="2000" dirty="0">
                <a:solidFill>
                  <a:srgbClr val="002060"/>
                </a:solidFill>
                <a:latin typeface="Calibri" pitchFamily="34" charset="0"/>
              </a:rPr>
              <a:t> </a:t>
            </a:r>
            <a:r>
              <a:rPr lang="en-US" sz="2000" dirty="0" smtClean="0">
                <a:solidFill>
                  <a:srgbClr val="002060"/>
                </a:solidFill>
                <a:latin typeface="Calibri" pitchFamily="34" charset="0"/>
              </a:rPr>
              <a:t>    </a:t>
            </a:r>
            <a:r>
              <a:rPr lang="en-US" sz="2000" dirty="0" smtClean="0">
                <a:solidFill>
                  <a:srgbClr val="002060"/>
                </a:solidFill>
                <a:effectLst/>
                <a:latin typeface="Calibri" pitchFamily="34" charset="0"/>
              </a:rPr>
              <a:t> Scale are mainly formed by decomposition of calcium </a:t>
            </a:r>
            <a:r>
              <a:rPr lang="en-US" sz="2000" dirty="0" smtClean="0">
                <a:solidFill>
                  <a:srgbClr val="002060"/>
                </a:solidFill>
                <a:latin typeface="Calibri" pitchFamily="34" charset="0"/>
              </a:rPr>
              <a:t>bicarbonate</a:t>
            </a:r>
          </a:p>
          <a:p>
            <a:pPr marL="0" indent="0" algn="just" eaLnBrk="1" hangingPunct="1">
              <a:buClr>
                <a:srgbClr val="CC3300"/>
              </a:buClr>
              <a:buSzTx/>
              <a:buNone/>
              <a:defRPr/>
            </a:pPr>
            <a:endParaRPr lang="en-US" sz="800" dirty="0">
              <a:solidFill>
                <a:srgbClr val="002060"/>
              </a:solidFill>
              <a:effectLst/>
              <a:latin typeface="Calibri" pitchFamily="34" charset="0"/>
            </a:endParaRPr>
          </a:p>
          <a:p>
            <a:pPr marL="0" indent="0" algn="just">
              <a:buClr>
                <a:srgbClr val="CC3300"/>
              </a:buClr>
              <a:buNone/>
              <a:defRPr/>
            </a:pPr>
            <a:r>
              <a:rPr lang="en-US" sz="2000" dirty="0" smtClean="0">
                <a:solidFill>
                  <a:srgbClr val="002060"/>
                </a:solidFill>
              </a:rPr>
              <a:t>		</a:t>
            </a:r>
            <a:r>
              <a:rPr lang="en-US" sz="2000" dirty="0" err="1" smtClean="0">
                <a:solidFill>
                  <a:srgbClr val="002060"/>
                </a:solidFill>
              </a:rPr>
              <a:t>Ca</a:t>
            </a:r>
            <a:r>
              <a:rPr lang="en-US" sz="2000" dirty="0" smtClean="0">
                <a:solidFill>
                  <a:srgbClr val="002060"/>
                </a:solidFill>
              </a:rPr>
              <a:t>(HCO</a:t>
            </a:r>
            <a:r>
              <a:rPr lang="en-US" sz="2000" baseline="-25000" dirty="0" smtClean="0">
                <a:solidFill>
                  <a:srgbClr val="002060"/>
                </a:solidFill>
              </a:rPr>
              <a:t>3</a:t>
            </a:r>
            <a:r>
              <a:rPr lang="en-US" sz="2000" dirty="0" smtClean="0">
                <a:solidFill>
                  <a:srgbClr val="002060"/>
                </a:solidFill>
              </a:rPr>
              <a:t>)</a:t>
            </a:r>
            <a:r>
              <a:rPr lang="en-US" sz="2000" baseline="-25000" dirty="0" smtClean="0">
                <a:solidFill>
                  <a:srgbClr val="002060"/>
                </a:solidFill>
              </a:rPr>
              <a:t>2</a:t>
            </a:r>
            <a:r>
              <a:rPr lang="en-US" sz="2000" dirty="0" smtClean="0">
                <a:solidFill>
                  <a:srgbClr val="002060"/>
                </a:solidFill>
              </a:rPr>
              <a:t>                   </a:t>
            </a:r>
            <a:r>
              <a:rPr lang="en-US" sz="2000" dirty="0">
                <a:solidFill>
                  <a:srgbClr val="002060"/>
                </a:solidFill>
              </a:rPr>
              <a:t>CaCO</a:t>
            </a:r>
            <a:r>
              <a:rPr lang="en-US" sz="2000" baseline="-25000" dirty="0">
                <a:solidFill>
                  <a:srgbClr val="002060"/>
                </a:solidFill>
              </a:rPr>
              <a:t>3</a:t>
            </a:r>
            <a:r>
              <a:rPr lang="en-US" sz="2000" dirty="0">
                <a:solidFill>
                  <a:srgbClr val="002060"/>
                </a:solidFill>
              </a:rPr>
              <a:t>     + H</a:t>
            </a:r>
            <a:r>
              <a:rPr lang="en-US" sz="2000" baseline="-25000" dirty="0">
                <a:solidFill>
                  <a:srgbClr val="002060"/>
                </a:solidFill>
              </a:rPr>
              <a:t>2</a:t>
            </a:r>
            <a:r>
              <a:rPr lang="en-US" sz="2000" dirty="0">
                <a:solidFill>
                  <a:srgbClr val="002060"/>
                </a:solidFill>
              </a:rPr>
              <a:t>O +CO</a:t>
            </a:r>
            <a:r>
              <a:rPr lang="en-US" sz="2000" baseline="-25000" dirty="0">
                <a:solidFill>
                  <a:srgbClr val="002060"/>
                </a:solidFill>
              </a:rPr>
              <a:t>2</a:t>
            </a:r>
          </a:p>
          <a:p>
            <a:pPr marL="0" indent="0" algn="just" eaLnBrk="1" hangingPunct="1">
              <a:buClr>
                <a:srgbClr val="CC3300"/>
              </a:buClr>
              <a:buSzTx/>
              <a:buNone/>
              <a:defRPr/>
            </a:pPr>
            <a:endParaRPr lang="en-US" sz="800" dirty="0" smtClean="0">
              <a:solidFill>
                <a:srgbClr val="002060"/>
              </a:solidFill>
              <a:latin typeface="Calibri" pitchFamily="34" charset="0"/>
            </a:endParaRPr>
          </a:p>
          <a:p>
            <a:pPr algn="just">
              <a:buClr>
                <a:srgbClr val="CC3300"/>
              </a:buClr>
              <a:buFont typeface="Courier New" pitchFamily="49" charset="0"/>
              <a:buChar char="o"/>
              <a:defRPr/>
            </a:pPr>
            <a:r>
              <a:rPr lang="en-US" sz="2000" dirty="0" smtClean="0">
                <a:solidFill>
                  <a:srgbClr val="002060"/>
                </a:solidFill>
                <a:latin typeface="Calibri" pitchFamily="34" charset="0"/>
              </a:rPr>
              <a:t>Dissolved </a:t>
            </a:r>
            <a:r>
              <a:rPr lang="en-US" sz="2000" dirty="0">
                <a:solidFill>
                  <a:srgbClr val="002060"/>
                </a:solidFill>
                <a:latin typeface="Calibri" pitchFamily="34" charset="0"/>
              </a:rPr>
              <a:t>magnesium salts undergo hydrolysis forming magnesium hydroxide precipitate which forms a soft type of scale</a:t>
            </a:r>
          </a:p>
          <a:p>
            <a:pPr marL="0" indent="0" algn="just" eaLnBrk="1" hangingPunct="1">
              <a:buClr>
                <a:srgbClr val="CC3300"/>
              </a:buClr>
              <a:buSzTx/>
              <a:buNone/>
              <a:defRPr/>
            </a:pPr>
            <a:r>
              <a:rPr lang="en-US" sz="2000" dirty="0" smtClean="0">
                <a:solidFill>
                  <a:srgbClr val="002060"/>
                </a:solidFill>
                <a:effectLst/>
                <a:latin typeface="Calibri" pitchFamily="34" charset="0"/>
              </a:rPr>
              <a:t>                          </a:t>
            </a:r>
            <a:r>
              <a:rPr lang="en-US" sz="2000" dirty="0" smtClean="0">
                <a:solidFill>
                  <a:srgbClr val="002060"/>
                </a:solidFill>
              </a:rPr>
              <a:t>MgCl</a:t>
            </a:r>
            <a:r>
              <a:rPr lang="en-US" sz="2000" baseline="-25000" dirty="0" smtClean="0">
                <a:solidFill>
                  <a:srgbClr val="002060"/>
                </a:solidFill>
              </a:rPr>
              <a:t>2</a:t>
            </a:r>
            <a:r>
              <a:rPr lang="en-US" sz="2000" dirty="0" smtClean="0">
                <a:solidFill>
                  <a:srgbClr val="002060"/>
                </a:solidFill>
              </a:rPr>
              <a:t> + 2 H</a:t>
            </a:r>
            <a:r>
              <a:rPr lang="en-US" sz="2000" baseline="-25000" dirty="0" smtClean="0">
                <a:solidFill>
                  <a:srgbClr val="002060"/>
                </a:solidFill>
              </a:rPr>
              <a:t>2</a:t>
            </a:r>
            <a:r>
              <a:rPr lang="en-US" sz="2000" dirty="0" smtClean="0">
                <a:solidFill>
                  <a:srgbClr val="002060"/>
                </a:solidFill>
              </a:rPr>
              <a:t>O                   Mg(OH)</a:t>
            </a:r>
            <a:r>
              <a:rPr lang="en-US" sz="2000" baseline="-25000" dirty="0" smtClean="0">
                <a:solidFill>
                  <a:srgbClr val="002060"/>
                </a:solidFill>
              </a:rPr>
              <a:t>2 </a:t>
            </a:r>
            <a:r>
              <a:rPr lang="en-US" sz="2000" dirty="0" smtClean="0">
                <a:solidFill>
                  <a:srgbClr val="002060"/>
                </a:solidFill>
              </a:rPr>
              <a:t>+ 2 </a:t>
            </a:r>
            <a:r>
              <a:rPr lang="en-US" sz="2000" dirty="0" err="1" smtClean="0">
                <a:solidFill>
                  <a:srgbClr val="002060"/>
                </a:solidFill>
              </a:rPr>
              <a:t>HCl</a:t>
            </a:r>
            <a:endParaRPr lang="en-US" sz="2000" dirty="0" smtClean="0">
              <a:solidFill>
                <a:srgbClr val="002060"/>
              </a:solidFill>
            </a:endParaRPr>
          </a:p>
          <a:p>
            <a:pPr marL="0" indent="0" algn="just" eaLnBrk="1" hangingPunct="1">
              <a:buClr>
                <a:srgbClr val="CC3300"/>
              </a:buClr>
              <a:buSzTx/>
              <a:buNone/>
              <a:defRPr/>
            </a:pPr>
            <a:endParaRPr lang="en-US" sz="2000" baseline="-25000" dirty="0" smtClean="0">
              <a:solidFill>
                <a:srgbClr val="002060"/>
              </a:solidFill>
            </a:endParaRPr>
          </a:p>
          <a:p>
            <a:pPr algn="just">
              <a:spcBef>
                <a:spcPts val="0"/>
              </a:spcBef>
              <a:buClr>
                <a:srgbClr val="CC3300"/>
              </a:buClr>
              <a:buFontTx/>
              <a:buChar char="o"/>
              <a:defRPr/>
            </a:pPr>
            <a:r>
              <a:rPr lang="en-US" sz="2000" dirty="0" smtClean="0">
                <a:solidFill>
                  <a:srgbClr val="002060"/>
                </a:solidFill>
              </a:rPr>
              <a:t>Presence </a:t>
            </a:r>
            <a:r>
              <a:rPr lang="en-US" sz="2000" dirty="0">
                <a:solidFill>
                  <a:srgbClr val="002060"/>
                </a:solidFill>
              </a:rPr>
              <a:t>of silica in small quantities deposits as calcium </a:t>
            </a:r>
            <a:r>
              <a:rPr lang="en-US" sz="2000" dirty="0" smtClean="0">
                <a:solidFill>
                  <a:srgbClr val="002060"/>
                </a:solidFill>
              </a:rPr>
              <a:t>silicate (</a:t>
            </a:r>
            <a:r>
              <a:rPr lang="en-US" sz="2000" dirty="0">
                <a:solidFill>
                  <a:srgbClr val="002060"/>
                </a:solidFill>
              </a:rPr>
              <a:t>CaSiO</a:t>
            </a:r>
            <a:r>
              <a:rPr lang="en-US" sz="2000" baseline="-25000" dirty="0">
                <a:solidFill>
                  <a:srgbClr val="002060"/>
                </a:solidFill>
              </a:rPr>
              <a:t>3</a:t>
            </a:r>
            <a:r>
              <a:rPr lang="en-US" sz="2000" dirty="0">
                <a:solidFill>
                  <a:srgbClr val="002060"/>
                </a:solidFill>
              </a:rPr>
              <a:t>) or magnesium silicate (MgSiO</a:t>
            </a:r>
            <a:r>
              <a:rPr lang="en-US" sz="2000" baseline="-25000" dirty="0">
                <a:solidFill>
                  <a:srgbClr val="002060"/>
                </a:solidFill>
              </a:rPr>
              <a:t>3</a:t>
            </a:r>
            <a:r>
              <a:rPr lang="en-US" sz="2000" dirty="0">
                <a:solidFill>
                  <a:srgbClr val="002060"/>
                </a:solidFill>
              </a:rPr>
              <a:t>). </a:t>
            </a:r>
            <a:endParaRPr lang="en-US" sz="2000" dirty="0" smtClean="0">
              <a:solidFill>
                <a:srgbClr val="002060"/>
              </a:solidFill>
            </a:endParaRPr>
          </a:p>
          <a:p>
            <a:pPr marL="0" indent="0" algn="just">
              <a:spcBef>
                <a:spcPts val="0"/>
              </a:spcBef>
              <a:buClr>
                <a:srgbClr val="CC3300"/>
              </a:buClr>
              <a:buNone/>
              <a:defRPr/>
            </a:pPr>
            <a:r>
              <a:rPr lang="en-US" sz="2000" dirty="0" smtClean="0">
                <a:solidFill>
                  <a:srgbClr val="002060"/>
                </a:solidFill>
              </a:rPr>
              <a:t>      These </a:t>
            </a:r>
            <a:r>
              <a:rPr lang="en-US" sz="2000" dirty="0">
                <a:solidFill>
                  <a:srgbClr val="002060"/>
                </a:solidFill>
              </a:rPr>
              <a:t>deposits stick </a:t>
            </a:r>
            <a:r>
              <a:rPr lang="en-US" sz="2000" dirty="0" smtClean="0">
                <a:solidFill>
                  <a:srgbClr val="002060"/>
                </a:solidFill>
              </a:rPr>
              <a:t>very </a:t>
            </a:r>
            <a:r>
              <a:rPr lang="en-US" sz="2000" dirty="0">
                <a:solidFill>
                  <a:srgbClr val="002060"/>
                </a:solidFill>
              </a:rPr>
              <a:t>firmly on the inner side of the boiler surface </a:t>
            </a:r>
            <a:r>
              <a:rPr lang="en-US" sz="2000" dirty="0" smtClean="0">
                <a:solidFill>
                  <a:srgbClr val="002060"/>
                </a:solidFill>
              </a:rPr>
              <a:t>and</a:t>
            </a:r>
          </a:p>
          <a:p>
            <a:pPr marL="0" indent="0" algn="just">
              <a:spcBef>
                <a:spcPts val="0"/>
              </a:spcBef>
              <a:buClr>
                <a:srgbClr val="CC3300"/>
              </a:buClr>
              <a:buNone/>
              <a:defRPr/>
            </a:pPr>
            <a:r>
              <a:rPr lang="en-US" sz="2000" dirty="0">
                <a:solidFill>
                  <a:srgbClr val="002060"/>
                </a:solidFill>
              </a:rPr>
              <a:t> </a:t>
            </a:r>
            <a:r>
              <a:rPr lang="en-US" sz="2000" dirty="0" smtClean="0">
                <a:solidFill>
                  <a:srgbClr val="002060"/>
                </a:solidFill>
              </a:rPr>
              <a:t>     </a:t>
            </a:r>
            <a:r>
              <a:rPr lang="en-US" sz="2000" dirty="0">
                <a:solidFill>
                  <a:srgbClr val="002060"/>
                </a:solidFill>
              </a:rPr>
              <a:t>are very difficult </a:t>
            </a:r>
            <a:r>
              <a:rPr lang="en-US" sz="2000" dirty="0" smtClean="0">
                <a:solidFill>
                  <a:srgbClr val="002060"/>
                </a:solidFill>
              </a:rPr>
              <a:t>to remove.</a:t>
            </a:r>
          </a:p>
          <a:p>
            <a:pPr marL="0" indent="0" algn="just">
              <a:spcBef>
                <a:spcPts val="0"/>
              </a:spcBef>
              <a:buClr>
                <a:srgbClr val="CC3300"/>
              </a:buClr>
              <a:buNone/>
              <a:defRPr/>
            </a:pPr>
            <a:endParaRPr lang="en-US" sz="2000" dirty="0">
              <a:solidFill>
                <a:srgbClr val="002060"/>
              </a:solidFill>
            </a:endParaRPr>
          </a:p>
          <a:p>
            <a:pPr algn="just">
              <a:spcBef>
                <a:spcPts val="0"/>
              </a:spcBef>
              <a:buClr>
                <a:srgbClr val="CC3300"/>
              </a:buClr>
              <a:buFont typeface="Courier New" pitchFamily="49" charset="0"/>
              <a:buChar char="o"/>
              <a:defRPr/>
            </a:pPr>
            <a:r>
              <a:rPr lang="en-US" sz="2000" dirty="0" smtClean="0">
                <a:solidFill>
                  <a:srgbClr val="002060"/>
                </a:solidFill>
              </a:rPr>
              <a:t>Scales reduce the thermal conductivity and if there is a crack on the scale, it may lead to differential heating and increases the possibility of boiler explosion.</a:t>
            </a:r>
            <a:endParaRPr lang="en-US" sz="2000" dirty="0">
              <a:solidFill>
                <a:srgbClr val="002060"/>
              </a:solidFill>
            </a:endParaRPr>
          </a:p>
          <a:p>
            <a:pPr marL="0" indent="0" algn="just" eaLnBrk="1" hangingPunct="1">
              <a:buClr>
                <a:srgbClr val="CC3300"/>
              </a:buClr>
              <a:buSzTx/>
              <a:buNone/>
              <a:defRPr/>
            </a:pPr>
            <a:endParaRPr lang="en-US" sz="2000" baseline="-25000" dirty="0" smtClean="0">
              <a:solidFill>
                <a:srgbClr val="002060"/>
              </a:solidFill>
            </a:endParaRPr>
          </a:p>
        </p:txBody>
      </p:sp>
      <p:cxnSp>
        <p:nvCxnSpPr>
          <p:cNvPr id="6" name="Straight Arrow Connector 5"/>
          <p:cNvCxnSpPr/>
          <p:nvPr/>
        </p:nvCxnSpPr>
        <p:spPr>
          <a:xfrm>
            <a:off x="3429000" y="1856510"/>
            <a:ext cx="838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505200" y="3034145"/>
            <a:ext cx="838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0858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IN" sz="3200" b="1" dirty="0" smtClean="0"/>
              <a:t>Disadvantages of hard water</a:t>
            </a:r>
            <a:endParaRPr lang="en-IN" sz="3200" b="1" dirty="0"/>
          </a:p>
        </p:txBody>
      </p:sp>
      <p:sp>
        <p:nvSpPr>
          <p:cNvPr id="3" name="Content Placeholder 2"/>
          <p:cNvSpPr>
            <a:spLocks noGrp="1"/>
          </p:cNvSpPr>
          <p:nvPr>
            <p:ph idx="1"/>
          </p:nvPr>
        </p:nvSpPr>
        <p:spPr>
          <a:xfrm>
            <a:off x="457200" y="990600"/>
            <a:ext cx="8229600" cy="5562600"/>
          </a:xfrm>
        </p:spPr>
        <p:txBody>
          <a:bodyPr>
            <a:noAutofit/>
          </a:bodyPr>
          <a:lstStyle/>
          <a:p>
            <a:pPr marL="533400" indent="-533400">
              <a:lnSpc>
                <a:spcPct val="80000"/>
              </a:lnSpc>
              <a:buNone/>
              <a:defRPr/>
            </a:pPr>
            <a:r>
              <a:rPr lang="en-US" sz="2000" b="1" dirty="0">
                <a:solidFill>
                  <a:srgbClr val="C00000"/>
                </a:solidFill>
              </a:rPr>
              <a:t>2. Priming and Foaming: </a:t>
            </a:r>
          </a:p>
          <a:p>
            <a:pPr marL="533400" indent="-533400">
              <a:lnSpc>
                <a:spcPct val="80000"/>
              </a:lnSpc>
              <a:buNone/>
              <a:defRPr/>
            </a:pPr>
            <a:endParaRPr lang="en-US" sz="2000" dirty="0">
              <a:solidFill>
                <a:srgbClr val="002060"/>
              </a:solidFill>
            </a:endParaRPr>
          </a:p>
          <a:p>
            <a:pPr marL="533400" indent="-533400">
              <a:lnSpc>
                <a:spcPct val="80000"/>
              </a:lnSpc>
              <a:buNone/>
              <a:defRPr/>
            </a:pPr>
            <a:r>
              <a:rPr lang="en-US" sz="2000" b="1" dirty="0">
                <a:solidFill>
                  <a:srgbClr val="002060"/>
                </a:solidFill>
              </a:rPr>
              <a:t>a)  Foaming:</a:t>
            </a:r>
          </a:p>
          <a:p>
            <a:pPr marL="533400" indent="-533400" algn="just">
              <a:lnSpc>
                <a:spcPct val="80000"/>
              </a:lnSpc>
              <a:buClr>
                <a:srgbClr val="FF3300"/>
              </a:buClr>
              <a:buFontTx/>
              <a:buChar char="o"/>
              <a:defRPr/>
            </a:pPr>
            <a:r>
              <a:rPr lang="en-US" sz="2000" dirty="0" smtClean="0">
                <a:solidFill>
                  <a:srgbClr val="002060"/>
                </a:solidFill>
              </a:rPr>
              <a:t>Foaming </a:t>
            </a:r>
            <a:r>
              <a:rPr lang="en-US" sz="2000" dirty="0">
                <a:solidFill>
                  <a:srgbClr val="002060"/>
                </a:solidFill>
              </a:rPr>
              <a:t>is the production of persistent foam or bubbles in boilers which do not break easily.</a:t>
            </a:r>
          </a:p>
          <a:p>
            <a:pPr marL="533400" indent="-533400" algn="just">
              <a:lnSpc>
                <a:spcPct val="80000"/>
              </a:lnSpc>
              <a:buClr>
                <a:srgbClr val="FF3300"/>
              </a:buClr>
              <a:buFontTx/>
              <a:buChar char="o"/>
              <a:defRPr/>
            </a:pPr>
            <a:r>
              <a:rPr lang="en-US" sz="2000" dirty="0" smtClean="0">
                <a:solidFill>
                  <a:srgbClr val="002060"/>
                </a:solidFill>
              </a:rPr>
              <a:t>This </a:t>
            </a:r>
            <a:r>
              <a:rPr lang="en-US" sz="2000" dirty="0">
                <a:solidFill>
                  <a:srgbClr val="002060"/>
                </a:solidFill>
              </a:rPr>
              <a:t>is because of presence of oils which reduce the surface tension of water.</a:t>
            </a:r>
          </a:p>
          <a:p>
            <a:pPr marL="533400" indent="-533400" algn="just">
              <a:lnSpc>
                <a:spcPct val="80000"/>
              </a:lnSpc>
              <a:buClr>
                <a:srgbClr val="FF3300"/>
              </a:buClr>
              <a:buFontTx/>
              <a:buChar char="o"/>
              <a:defRPr/>
            </a:pPr>
            <a:r>
              <a:rPr lang="en-US" sz="2000" dirty="0" smtClean="0">
                <a:solidFill>
                  <a:srgbClr val="002060"/>
                </a:solidFill>
              </a:rPr>
              <a:t>Can </a:t>
            </a:r>
            <a:r>
              <a:rPr lang="en-US" sz="2000" dirty="0">
                <a:solidFill>
                  <a:srgbClr val="002060"/>
                </a:solidFill>
              </a:rPr>
              <a:t>be avoided by adding anti-foaming agents like caster oil or removing oil from the boiler feed water by adding sodium aluminate. </a:t>
            </a:r>
          </a:p>
          <a:p>
            <a:pPr marL="533400" indent="-533400" algn="just">
              <a:lnSpc>
                <a:spcPct val="80000"/>
              </a:lnSpc>
              <a:buClr>
                <a:srgbClr val="FF3300"/>
              </a:buClr>
              <a:buNone/>
              <a:defRPr/>
            </a:pPr>
            <a:endParaRPr lang="en-US" sz="2000" dirty="0">
              <a:solidFill>
                <a:srgbClr val="002060"/>
              </a:solidFill>
            </a:endParaRPr>
          </a:p>
          <a:p>
            <a:pPr marL="533400" indent="-533400" algn="just">
              <a:lnSpc>
                <a:spcPct val="80000"/>
              </a:lnSpc>
              <a:buClr>
                <a:srgbClr val="FF3300"/>
              </a:buClr>
              <a:buNone/>
              <a:defRPr/>
            </a:pPr>
            <a:r>
              <a:rPr lang="en-US" sz="2000" b="1" dirty="0" smtClean="0">
                <a:solidFill>
                  <a:srgbClr val="002060"/>
                </a:solidFill>
              </a:rPr>
              <a:t>b</a:t>
            </a:r>
            <a:r>
              <a:rPr lang="en-US" sz="2000" b="1" dirty="0">
                <a:solidFill>
                  <a:srgbClr val="002060"/>
                </a:solidFill>
              </a:rPr>
              <a:t>) Priming:</a:t>
            </a:r>
          </a:p>
          <a:p>
            <a:pPr marL="533400" indent="-533400" algn="just">
              <a:lnSpc>
                <a:spcPct val="80000"/>
              </a:lnSpc>
              <a:buClr>
                <a:srgbClr val="FF3300"/>
              </a:buClr>
              <a:buFontTx/>
              <a:buChar char="o"/>
              <a:defRPr/>
            </a:pPr>
            <a:r>
              <a:rPr lang="en-US" sz="2000" dirty="0" smtClean="0">
                <a:solidFill>
                  <a:srgbClr val="002060"/>
                </a:solidFill>
              </a:rPr>
              <a:t>Along </a:t>
            </a:r>
            <a:r>
              <a:rPr lang="en-US" sz="2000" dirty="0">
                <a:solidFill>
                  <a:srgbClr val="002060"/>
                </a:solidFill>
              </a:rPr>
              <a:t>with steam, some particles of water are carried (wet steam) which is called priming. </a:t>
            </a:r>
          </a:p>
          <a:p>
            <a:pPr marL="533400" indent="-533400" algn="just">
              <a:lnSpc>
                <a:spcPct val="80000"/>
              </a:lnSpc>
              <a:buClr>
                <a:srgbClr val="FF3300"/>
              </a:buClr>
              <a:buFontTx/>
              <a:buChar char="o"/>
              <a:defRPr/>
            </a:pPr>
            <a:r>
              <a:rPr lang="en-US" sz="2000" dirty="0" smtClean="0">
                <a:solidFill>
                  <a:srgbClr val="002060"/>
                </a:solidFill>
              </a:rPr>
              <a:t>This </a:t>
            </a:r>
            <a:r>
              <a:rPr lang="en-US" sz="2000" dirty="0">
                <a:solidFill>
                  <a:srgbClr val="002060"/>
                </a:solidFill>
              </a:rPr>
              <a:t>is because of large amounts of dissolved salts, high steam velocities, sudden boiling, improper boiler design, sudden increase in steam production rate.</a:t>
            </a:r>
          </a:p>
          <a:p>
            <a:pPr marL="533400" indent="-533400" algn="just">
              <a:lnSpc>
                <a:spcPct val="80000"/>
              </a:lnSpc>
              <a:buClr>
                <a:srgbClr val="FF3300"/>
              </a:buClr>
              <a:buFontTx/>
              <a:buChar char="o"/>
              <a:defRPr/>
            </a:pPr>
            <a:r>
              <a:rPr lang="en-US" sz="2000" dirty="0" smtClean="0">
                <a:solidFill>
                  <a:srgbClr val="002060"/>
                </a:solidFill>
              </a:rPr>
              <a:t>Priming </a:t>
            </a:r>
            <a:r>
              <a:rPr lang="en-US" sz="2000" dirty="0">
                <a:solidFill>
                  <a:srgbClr val="002060"/>
                </a:solidFill>
              </a:rPr>
              <a:t>can be avoided by maintaining low water level in boilers, avoiding rapid steam generation, efficient softening, installing mechanical steam purifiers.</a:t>
            </a:r>
          </a:p>
          <a:p>
            <a:endParaRPr lang="en-IN" sz="2000" dirty="0">
              <a:solidFill>
                <a:srgbClr val="002060"/>
              </a:solidFill>
            </a:endParaRPr>
          </a:p>
        </p:txBody>
      </p:sp>
    </p:spTree>
    <p:extLst>
      <p:ext uri="{BB962C8B-B14F-4D97-AF65-F5344CB8AC3E}">
        <p14:creationId xmlns:p14="http://schemas.microsoft.com/office/powerpoint/2010/main" val="2866706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715000"/>
          </a:xfrm>
        </p:spPr>
        <p:txBody>
          <a:bodyPr>
            <a:normAutofit fontScale="85000" lnSpcReduction="20000"/>
          </a:bodyPr>
          <a:lstStyle/>
          <a:p>
            <a:pPr>
              <a:lnSpc>
                <a:spcPct val="90000"/>
              </a:lnSpc>
              <a:buNone/>
              <a:defRPr/>
            </a:pPr>
            <a:r>
              <a:rPr lang="en-US" sz="3600" b="1" dirty="0">
                <a:solidFill>
                  <a:srgbClr val="C00000"/>
                </a:solidFill>
              </a:rPr>
              <a:t>3. Caustic embrittlement:</a:t>
            </a:r>
          </a:p>
          <a:p>
            <a:pPr>
              <a:lnSpc>
                <a:spcPct val="90000"/>
              </a:lnSpc>
              <a:buNone/>
              <a:defRPr/>
            </a:pPr>
            <a:endParaRPr lang="en-US" sz="1200" dirty="0">
              <a:solidFill>
                <a:srgbClr val="00FFFF"/>
              </a:solidFill>
              <a:latin typeface="Verdana" pitchFamily="34" charset="0"/>
            </a:endParaRPr>
          </a:p>
          <a:p>
            <a:pPr algn="just">
              <a:lnSpc>
                <a:spcPct val="120000"/>
              </a:lnSpc>
              <a:buClr>
                <a:srgbClr val="FF3300"/>
              </a:buClr>
              <a:buFontTx/>
              <a:buChar char="o"/>
              <a:defRPr/>
            </a:pPr>
            <a:r>
              <a:rPr lang="en-US" sz="2300" dirty="0">
                <a:solidFill>
                  <a:srgbClr val="002060"/>
                </a:solidFill>
              </a:rPr>
              <a:t>Caused by using highly alkaline water in boiler</a:t>
            </a:r>
          </a:p>
          <a:p>
            <a:pPr algn="just">
              <a:lnSpc>
                <a:spcPct val="120000"/>
              </a:lnSpc>
              <a:buClr>
                <a:srgbClr val="FF3300"/>
              </a:buClr>
              <a:buFontTx/>
              <a:buChar char="o"/>
              <a:defRPr/>
            </a:pPr>
            <a:r>
              <a:rPr lang="en-US" sz="2300" dirty="0">
                <a:solidFill>
                  <a:srgbClr val="002060"/>
                </a:solidFill>
              </a:rPr>
              <a:t>When water is softened by lime-soda process, free Na</a:t>
            </a:r>
            <a:r>
              <a:rPr lang="en-US" sz="2300" baseline="-25000" dirty="0">
                <a:solidFill>
                  <a:srgbClr val="002060"/>
                </a:solidFill>
              </a:rPr>
              <a:t>2</a:t>
            </a:r>
            <a:r>
              <a:rPr lang="en-US" sz="2300" dirty="0">
                <a:solidFill>
                  <a:srgbClr val="002060"/>
                </a:solidFill>
              </a:rPr>
              <a:t>CO</a:t>
            </a:r>
            <a:r>
              <a:rPr lang="en-US" sz="2300" baseline="-25000" dirty="0">
                <a:solidFill>
                  <a:srgbClr val="002060"/>
                </a:solidFill>
              </a:rPr>
              <a:t>3</a:t>
            </a:r>
            <a:r>
              <a:rPr lang="en-US" sz="2300" dirty="0">
                <a:solidFill>
                  <a:srgbClr val="002060"/>
                </a:solidFill>
              </a:rPr>
              <a:t> is present in softened water.</a:t>
            </a:r>
          </a:p>
          <a:p>
            <a:pPr algn="just">
              <a:lnSpc>
                <a:spcPct val="120000"/>
              </a:lnSpc>
              <a:buClr>
                <a:srgbClr val="FF3300"/>
              </a:buClr>
              <a:buFontTx/>
              <a:buChar char="o"/>
              <a:defRPr/>
            </a:pPr>
            <a:r>
              <a:rPr lang="en-US" sz="2300" dirty="0">
                <a:solidFill>
                  <a:srgbClr val="002060"/>
                </a:solidFill>
              </a:rPr>
              <a:t>In high pressure boilers, this Na</a:t>
            </a:r>
            <a:r>
              <a:rPr lang="en-US" sz="2300" baseline="-25000" dirty="0">
                <a:solidFill>
                  <a:srgbClr val="002060"/>
                </a:solidFill>
              </a:rPr>
              <a:t>2</a:t>
            </a:r>
            <a:r>
              <a:rPr lang="en-US" sz="2300" dirty="0">
                <a:solidFill>
                  <a:srgbClr val="002060"/>
                </a:solidFill>
              </a:rPr>
              <a:t>CO</a:t>
            </a:r>
            <a:r>
              <a:rPr lang="en-US" sz="2300" baseline="-25000" dirty="0">
                <a:solidFill>
                  <a:srgbClr val="002060"/>
                </a:solidFill>
              </a:rPr>
              <a:t>3</a:t>
            </a:r>
            <a:r>
              <a:rPr lang="en-US" sz="2300" dirty="0">
                <a:solidFill>
                  <a:srgbClr val="002060"/>
                </a:solidFill>
              </a:rPr>
              <a:t> decomposes to </a:t>
            </a:r>
            <a:r>
              <a:rPr lang="en-US" sz="2300" dirty="0" err="1">
                <a:solidFill>
                  <a:srgbClr val="002060"/>
                </a:solidFill>
              </a:rPr>
              <a:t>NaOH</a:t>
            </a:r>
            <a:r>
              <a:rPr lang="en-US" sz="2300" dirty="0">
                <a:solidFill>
                  <a:srgbClr val="002060"/>
                </a:solidFill>
              </a:rPr>
              <a:t> and CO</a:t>
            </a:r>
            <a:r>
              <a:rPr lang="en-US" sz="2300" baseline="-25000" dirty="0">
                <a:solidFill>
                  <a:srgbClr val="002060"/>
                </a:solidFill>
              </a:rPr>
              <a:t>2</a:t>
            </a:r>
          </a:p>
          <a:p>
            <a:pPr algn="just">
              <a:lnSpc>
                <a:spcPct val="120000"/>
              </a:lnSpc>
              <a:buClr>
                <a:srgbClr val="FF3300"/>
              </a:buClr>
              <a:buNone/>
              <a:defRPr/>
            </a:pPr>
            <a:endParaRPr lang="en-US" sz="2300" baseline="-25000" dirty="0">
              <a:solidFill>
                <a:srgbClr val="002060"/>
              </a:solidFill>
            </a:endParaRPr>
          </a:p>
          <a:p>
            <a:pPr>
              <a:lnSpc>
                <a:spcPct val="90000"/>
              </a:lnSpc>
              <a:buClr>
                <a:srgbClr val="FF3300"/>
              </a:buClr>
              <a:buNone/>
              <a:defRPr/>
            </a:pPr>
            <a:r>
              <a:rPr lang="en-US" sz="2300" dirty="0">
                <a:solidFill>
                  <a:srgbClr val="002060"/>
                </a:solidFill>
              </a:rPr>
              <a:t>                  Na</a:t>
            </a:r>
            <a:r>
              <a:rPr lang="en-US" sz="2300" baseline="-25000" dirty="0">
                <a:solidFill>
                  <a:srgbClr val="002060"/>
                </a:solidFill>
              </a:rPr>
              <a:t>2</a:t>
            </a:r>
            <a:r>
              <a:rPr lang="en-US" sz="2300" dirty="0">
                <a:solidFill>
                  <a:srgbClr val="002060"/>
                </a:solidFill>
              </a:rPr>
              <a:t>CO</a:t>
            </a:r>
            <a:r>
              <a:rPr lang="en-US" sz="2300" baseline="-25000" dirty="0">
                <a:solidFill>
                  <a:srgbClr val="002060"/>
                </a:solidFill>
              </a:rPr>
              <a:t>3 </a:t>
            </a:r>
            <a:r>
              <a:rPr lang="en-US" sz="2300" dirty="0">
                <a:solidFill>
                  <a:srgbClr val="002060"/>
                </a:solidFill>
              </a:rPr>
              <a:t>+ H</a:t>
            </a:r>
            <a:r>
              <a:rPr lang="en-US" sz="2300" baseline="-25000" dirty="0">
                <a:solidFill>
                  <a:srgbClr val="002060"/>
                </a:solidFill>
              </a:rPr>
              <a:t>2</a:t>
            </a:r>
            <a:r>
              <a:rPr lang="en-US" sz="2300" dirty="0">
                <a:solidFill>
                  <a:srgbClr val="002060"/>
                </a:solidFill>
              </a:rPr>
              <a:t>O             2 </a:t>
            </a:r>
            <a:r>
              <a:rPr lang="en-US" sz="2300" dirty="0" err="1">
                <a:solidFill>
                  <a:srgbClr val="002060"/>
                </a:solidFill>
              </a:rPr>
              <a:t>NaOH</a:t>
            </a:r>
            <a:r>
              <a:rPr lang="en-US" sz="2300" dirty="0">
                <a:solidFill>
                  <a:srgbClr val="002060"/>
                </a:solidFill>
              </a:rPr>
              <a:t> + CO</a:t>
            </a:r>
            <a:r>
              <a:rPr lang="en-US" sz="2300" baseline="-25000" dirty="0">
                <a:solidFill>
                  <a:srgbClr val="002060"/>
                </a:solidFill>
              </a:rPr>
              <a:t>2</a:t>
            </a:r>
          </a:p>
          <a:p>
            <a:pPr>
              <a:lnSpc>
                <a:spcPct val="90000"/>
              </a:lnSpc>
              <a:buClr>
                <a:srgbClr val="FF3300"/>
              </a:buClr>
              <a:buNone/>
              <a:defRPr/>
            </a:pPr>
            <a:endParaRPr lang="en-US" sz="2300" baseline="-25000" dirty="0">
              <a:solidFill>
                <a:srgbClr val="002060"/>
              </a:solidFill>
            </a:endParaRPr>
          </a:p>
          <a:p>
            <a:pPr algn="just">
              <a:lnSpc>
                <a:spcPct val="120000"/>
              </a:lnSpc>
              <a:buClr>
                <a:srgbClr val="FF3300"/>
              </a:buClr>
              <a:buFontTx/>
              <a:buChar char="o"/>
              <a:defRPr/>
            </a:pPr>
            <a:r>
              <a:rPr lang="en-US" sz="2300" dirty="0">
                <a:solidFill>
                  <a:srgbClr val="002060"/>
                </a:solidFill>
              </a:rPr>
              <a:t>This </a:t>
            </a:r>
            <a:r>
              <a:rPr lang="en-US" sz="2300" dirty="0" err="1">
                <a:solidFill>
                  <a:srgbClr val="002060"/>
                </a:solidFill>
              </a:rPr>
              <a:t>NaOH</a:t>
            </a:r>
            <a:r>
              <a:rPr lang="en-US" sz="2300" dirty="0">
                <a:solidFill>
                  <a:srgbClr val="002060"/>
                </a:solidFill>
              </a:rPr>
              <a:t> makes the water caustic.</a:t>
            </a:r>
          </a:p>
          <a:p>
            <a:pPr algn="just">
              <a:lnSpc>
                <a:spcPct val="120000"/>
              </a:lnSpc>
              <a:buClr>
                <a:srgbClr val="FF3300"/>
              </a:buClr>
              <a:buFontTx/>
              <a:buChar char="o"/>
              <a:defRPr/>
            </a:pPr>
            <a:r>
              <a:rPr lang="en-US" sz="2300" dirty="0">
                <a:solidFill>
                  <a:srgbClr val="002060"/>
                </a:solidFill>
              </a:rPr>
              <a:t>This </a:t>
            </a:r>
            <a:r>
              <a:rPr lang="en-US" sz="2300" dirty="0" err="1">
                <a:solidFill>
                  <a:srgbClr val="002060"/>
                </a:solidFill>
              </a:rPr>
              <a:t>NaOH</a:t>
            </a:r>
            <a:r>
              <a:rPr lang="en-US" sz="2300" dirty="0">
                <a:solidFill>
                  <a:srgbClr val="002060"/>
                </a:solidFill>
              </a:rPr>
              <a:t> flows through minute cracks present in the boiler by capillary action.</a:t>
            </a:r>
          </a:p>
          <a:p>
            <a:pPr algn="just">
              <a:lnSpc>
                <a:spcPct val="120000"/>
              </a:lnSpc>
              <a:buClr>
                <a:srgbClr val="FF3300"/>
              </a:buClr>
              <a:buFontTx/>
              <a:buChar char="o"/>
              <a:defRPr/>
            </a:pPr>
            <a:r>
              <a:rPr lang="en-US" sz="2300" dirty="0">
                <a:solidFill>
                  <a:srgbClr val="002060"/>
                </a:solidFill>
              </a:rPr>
              <a:t>As water is boiling it evaporates and the conc. of </a:t>
            </a:r>
            <a:r>
              <a:rPr lang="en-US" sz="2300" dirty="0" err="1">
                <a:solidFill>
                  <a:srgbClr val="002060"/>
                </a:solidFill>
              </a:rPr>
              <a:t>NaOH</a:t>
            </a:r>
            <a:r>
              <a:rPr lang="en-US" sz="2300" dirty="0">
                <a:solidFill>
                  <a:srgbClr val="002060"/>
                </a:solidFill>
              </a:rPr>
              <a:t> increases.</a:t>
            </a:r>
          </a:p>
          <a:p>
            <a:pPr algn="just">
              <a:lnSpc>
                <a:spcPct val="120000"/>
              </a:lnSpc>
              <a:buClr>
                <a:srgbClr val="FF3300"/>
              </a:buClr>
              <a:buFontTx/>
              <a:buChar char="o"/>
              <a:defRPr/>
            </a:pPr>
            <a:r>
              <a:rPr lang="en-US" sz="2300" dirty="0">
                <a:solidFill>
                  <a:srgbClr val="002060"/>
                </a:solidFill>
              </a:rPr>
              <a:t>This caustic soda attacks the boiler and forms sodium </a:t>
            </a:r>
            <a:r>
              <a:rPr lang="en-US" sz="2300" dirty="0" err="1">
                <a:solidFill>
                  <a:srgbClr val="002060"/>
                </a:solidFill>
              </a:rPr>
              <a:t>ferroate</a:t>
            </a:r>
            <a:r>
              <a:rPr lang="en-US" sz="2300" dirty="0">
                <a:solidFill>
                  <a:srgbClr val="002060"/>
                </a:solidFill>
              </a:rPr>
              <a:t>.</a:t>
            </a:r>
          </a:p>
          <a:p>
            <a:pPr algn="just">
              <a:lnSpc>
                <a:spcPct val="120000"/>
              </a:lnSpc>
              <a:buClr>
                <a:srgbClr val="FF3300"/>
              </a:buClr>
              <a:buFontTx/>
              <a:buChar char="o"/>
              <a:defRPr/>
            </a:pPr>
            <a:r>
              <a:rPr lang="en-US" sz="2300" dirty="0">
                <a:solidFill>
                  <a:srgbClr val="002060"/>
                </a:solidFill>
              </a:rPr>
              <a:t>This makes the boiler parts brittle (embrittlement</a:t>
            </a:r>
            <a:r>
              <a:rPr lang="en-US" sz="2300" dirty="0" smtClean="0">
                <a:solidFill>
                  <a:srgbClr val="002060"/>
                </a:solidFill>
              </a:rPr>
              <a:t>).</a:t>
            </a:r>
          </a:p>
          <a:p>
            <a:pPr algn="just">
              <a:lnSpc>
                <a:spcPct val="120000"/>
              </a:lnSpc>
              <a:buClr>
                <a:srgbClr val="FF3300"/>
              </a:buClr>
              <a:buFontTx/>
              <a:buChar char="o"/>
              <a:defRPr/>
            </a:pPr>
            <a:endParaRPr lang="en-US" sz="2900" dirty="0">
              <a:solidFill>
                <a:srgbClr val="002060"/>
              </a:solidFill>
            </a:endParaRPr>
          </a:p>
          <a:p>
            <a:pPr>
              <a:lnSpc>
                <a:spcPct val="90000"/>
              </a:lnSpc>
              <a:buClr>
                <a:srgbClr val="FF3300"/>
              </a:buClr>
              <a:buNone/>
              <a:defRPr/>
            </a:pPr>
            <a:r>
              <a:rPr lang="en-US" sz="2900" baseline="-25000" dirty="0">
                <a:solidFill>
                  <a:srgbClr val="002060"/>
                </a:solidFill>
              </a:rPr>
              <a:t>     </a:t>
            </a:r>
          </a:p>
          <a:p>
            <a:pPr marL="0" indent="0">
              <a:buNone/>
            </a:pPr>
            <a:endParaRPr lang="en-IN" sz="2900" dirty="0">
              <a:solidFill>
                <a:srgbClr val="002060"/>
              </a:solidFill>
            </a:endParaRPr>
          </a:p>
        </p:txBody>
      </p:sp>
      <p:cxnSp>
        <p:nvCxnSpPr>
          <p:cNvPr id="6" name="Straight Arrow Connector 5"/>
          <p:cNvCxnSpPr/>
          <p:nvPr/>
        </p:nvCxnSpPr>
        <p:spPr>
          <a:xfrm>
            <a:off x="3124200" y="3048000"/>
            <a:ext cx="609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5464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IN" sz="2400" b="1" dirty="0" smtClean="0"/>
              <a:t>Concentration cell representation of caustic embrittlement</a:t>
            </a:r>
            <a:endParaRPr lang="en-IN" sz="2400" b="1" dirty="0"/>
          </a:p>
        </p:txBody>
      </p:sp>
      <p:sp>
        <p:nvSpPr>
          <p:cNvPr id="4" name="Rectangle 3"/>
          <p:cNvSpPr>
            <a:spLocks noGrp="1" noChangeArrowheads="1"/>
          </p:cNvSpPr>
          <p:nvPr>
            <p:ph idx="1"/>
          </p:nvPr>
        </p:nvSpPr>
        <p:spPr>
          <a:xfrm>
            <a:off x="685800" y="838200"/>
            <a:ext cx="8001000" cy="5715000"/>
          </a:xfrm>
        </p:spPr>
        <p:txBody>
          <a:bodyPr>
            <a:normAutofit fontScale="85000" lnSpcReduction="20000"/>
          </a:bodyPr>
          <a:lstStyle/>
          <a:p>
            <a:pPr eaLnBrk="1" hangingPunct="1">
              <a:lnSpc>
                <a:spcPct val="90000"/>
              </a:lnSpc>
              <a:buFont typeface="Wingdings" pitchFamily="2" charset="2"/>
              <a:buNone/>
              <a:defRPr/>
            </a:pPr>
            <a:r>
              <a:rPr lang="en-US" sz="2200" dirty="0" smtClean="0">
                <a:solidFill>
                  <a:srgbClr val="002060"/>
                </a:solidFill>
              </a:rPr>
              <a:t>Caustic attack on boiler parts can be represented as:</a:t>
            </a:r>
          </a:p>
          <a:p>
            <a:pPr eaLnBrk="1" hangingPunct="1">
              <a:lnSpc>
                <a:spcPct val="90000"/>
              </a:lnSpc>
              <a:buFont typeface="Wingdings" pitchFamily="2" charset="2"/>
              <a:buNone/>
              <a:defRPr/>
            </a:pPr>
            <a:endParaRPr lang="en-US" sz="1800" dirty="0" smtClean="0">
              <a:solidFill>
                <a:srgbClr val="002060"/>
              </a:solidFill>
              <a:latin typeface="Verdana" pitchFamily="34" charset="0"/>
            </a:endParaRPr>
          </a:p>
          <a:p>
            <a:pPr eaLnBrk="1" hangingPunct="1">
              <a:lnSpc>
                <a:spcPct val="90000"/>
              </a:lnSpc>
              <a:buFont typeface="Wingdings" pitchFamily="2" charset="2"/>
              <a:buNone/>
              <a:defRPr/>
            </a:pPr>
            <a:r>
              <a:rPr lang="en-US" sz="1800" b="1" dirty="0" smtClean="0">
                <a:solidFill>
                  <a:srgbClr val="FF0000"/>
                </a:solidFill>
              </a:rPr>
              <a:t>                      +      </a:t>
            </a:r>
            <a:r>
              <a:rPr lang="en-US" sz="1800" dirty="0" smtClean="0">
                <a:solidFill>
                  <a:srgbClr val="002060"/>
                </a:solidFill>
                <a:latin typeface="Verdana" pitchFamily="34" charset="0"/>
              </a:rPr>
              <a:t>                                                                       </a:t>
            </a:r>
            <a:r>
              <a:rPr lang="en-US" sz="1800" b="1" dirty="0" smtClean="0"/>
              <a:t>_</a:t>
            </a:r>
          </a:p>
          <a:p>
            <a:pPr eaLnBrk="1" hangingPunct="1">
              <a:lnSpc>
                <a:spcPct val="90000"/>
              </a:lnSpc>
              <a:buFont typeface="Wingdings" pitchFamily="2" charset="2"/>
              <a:buNone/>
              <a:defRPr/>
            </a:pPr>
            <a:r>
              <a:rPr lang="en-US" sz="1800" dirty="0" smtClean="0">
                <a:solidFill>
                  <a:srgbClr val="002060"/>
                </a:solidFill>
                <a:latin typeface="Verdana" pitchFamily="34" charset="0"/>
              </a:rPr>
              <a:t>                </a:t>
            </a:r>
            <a:r>
              <a:rPr lang="en-US" sz="1900" dirty="0" smtClean="0">
                <a:solidFill>
                  <a:srgbClr val="002060"/>
                </a:solidFill>
              </a:rPr>
              <a:t>Iron at             Conc. </a:t>
            </a:r>
            <a:r>
              <a:rPr lang="en-US" sz="1900" dirty="0" err="1" smtClean="0">
                <a:solidFill>
                  <a:srgbClr val="002060"/>
                </a:solidFill>
              </a:rPr>
              <a:t>NaOH</a:t>
            </a:r>
            <a:r>
              <a:rPr lang="en-US" sz="1900" dirty="0" smtClean="0">
                <a:solidFill>
                  <a:srgbClr val="002060"/>
                </a:solidFill>
              </a:rPr>
              <a:t>             Dil. </a:t>
            </a:r>
            <a:r>
              <a:rPr lang="en-US" sz="1900" dirty="0" err="1" smtClean="0">
                <a:solidFill>
                  <a:srgbClr val="002060"/>
                </a:solidFill>
              </a:rPr>
              <a:t>NaOH</a:t>
            </a:r>
            <a:r>
              <a:rPr lang="en-US" sz="1900" dirty="0" smtClean="0">
                <a:solidFill>
                  <a:srgbClr val="002060"/>
                </a:solidFill>
              </a:rPr>
              <a:t>                  Iron at </a:t>
            </a:r>
          </a:p>
          <a:p>
            <a:pPr eaLnBrk="1" hangingPunct="1">
              <a:lnSpc>
                <a:spcPct val="90000"/>
              </a:lnSpc>
              <a:buFont typeface="Wingdings" pitchFamily="2" charset="2"/>
              <a:buNone/>
              <a:defRPr/>
            </a:pPr>
            <a:r>
              <a:rPr lang="en-US" sz="1900" dirty="0" smtClean="0">
                <a:solidFill>
                  <a:srgbClr val="002060"/>
                </a:solidFill>
              </a:rPr>
              <a:t>                       </a:t>
            </a:r>
            <a:r>
              <a:rPr lang="en-US" sz="1900" dirty="0" err="1" smtClean="0">
                <a:solidFill>
                  <a:srgbClr val="002060"/>
                </a:solidFill>
              </a:rPr>
              <a:t>rivettes</a:t>
            </a:r>
            <a:r>
              <a:rPr lang="en-US" sz="1900" dirty="0" smtClean="0">
                <a:solidFill>
                  <a:srgbClr val="002060"/>
                </a:solidFill>
              </a:rPr>
              <a:t>,                 soln.                       soln.                       Plane</a:t>
            </a:r>
          </a:p>
          <a:p>
            <a:pPr eaLnBrk="1" hangingPunct="1">
              <a:lnSpc>
                <a:spcPct val="90000"/>
              </a:lnSpc>
              <a:buFont typeface="Wingdings" pitchFamily="2" charset="2"/>
              <a:buNone/>
              <a:defRPr/>
            </a:pPr>
            <a:r>
              <a:rPr lang="en-US" sz="1900" dirty="0" smtClean="0">
                <a:solidFill>
                  <a:srgbClr val="002060"/>
                </a:solidFill>
              </a:rPr>
              <a:t>                       bends,                                                                                  surfaces</a:t>
            </a:r>
          </a:p>
          <a:p>
            <a:pPr eaLnBrk="1" hangingPunct="1">
              <a:lnSpc>
                <a:spcPct val="90000"/>
              </a:lnSpc>
              <a:buFont typeface="Wingdings" pitchFamily="2" charset="2"/>
              <a:buNone/>
              <a:defRPr/>
            </a:pPr>
            <a:r>
              <a:rPr lang="en-US" sz="1900" dirty="0" smtClean="0">
                <a:solidFill>
                  <a:srgbClr val="002060"/>
                </a:solidFill>
              </a:rPr>
              <a:t>                       Joints etc.</a:t>
            </a:r>
          </a:p>
          <a:p>
            <a:pPr eaLnBrk="1" hangingPunct="1">
              <a:lnSpc>
                <a:spcPct val="90000"/>
              </a:lnSpc>
              <a:buFont typeface="Wingdings" pitchFamily="2" charset="2"/>
              <a:buNone/>
              <a:defRPr/>
            </a:pPr>
            <a:endParaRPr lang="en-US" sz="1000" dirty="0" smtClean="0">
              <a:solidFill>
                <a:srgbClr val="002060"/>
              </a:solidFill>
              <a:latin typeface="Verdana" pitchFamily="34" charset="0"/>
            </a:endParaRPr>
          </a:p>
          <a:p>
            <a:pPr eaLnBrk="1" hangingPunct="1">
              <a:lnSpc>
                <a:spcPct val="90000"/>
              </a:lnSpc>
              <a:buClr>
                <a:srgbClr val="FF3300"/>
              </a:buClr>
              <a:buFontTx/>
              <a:buChar char="o"/>
              <a:defRPr/>
            </a:pPr>
            <a:endParaRPr lang="en-US" sz="2200" dirty="0" smtClean="0">
              <a:solidFill>
                <a:srgbClr val="002060"/>
              </a:solidFill>
            </a:endParaRPr>
          </a:p>
          <a:p>
            <a:pPr eaLnBrk="1" hangingPunct="1">
              <a:lnSpc>
                <a:spcPct val="90000"/>
              </a:lnSpc>
              <a:buClr>
                <a:srgbClr val="FF3300"/>
              </a:buClr>
              <a:buFontTx/>
              <a:buChar char="o"/>
              <a:defRPr/>
            </a:pPr>
            <a:endParaRPr lang="en-US" sz="2200" dirty="0">
              <a:solidFill>
                <a:srgbClr val="002060"/>
              </a:solidFill>
            </a:endParaRPr>
          </a:p>
          <a:p>
            <a:pPr eaLnBrk="1" hangingPunct="1">
              <a:lnSpc>
                <a:spcPct val="90000"/>
              </a:lnSpc>
              <a:buClr>
                <a:srgbClr val="FF3300"/>
              </a:buClr>
              <a:buFontTx/>
              <a:buChar char="o"/>
              <a:defRPr/>
            </a:pPr>
            <a:r>
              <a:rPr lang="en-US" sz="2200" dirty="0" smtClean="0">
                <a:solidFill>
                  <a:srgbClr val="002060"/>
                </a:solidFill>
              </a:rPr>
              <a:t>The iron in contact with dil. </a:t>
            </a:r>
            <a:r>
              <a:rPr lang="en-US" sz="2200" dirty="0" err="1" smtClean="0">
                <a:solidFill>
                  <a:srgbClr val="002060"/>
                </a:solidFill>
              </a:rPr>
              <a:t>NaOH</a:t>
            </a:r>
            <a:r>
              <a:rPr lang="en-US" sz="2200" dirty="0" smtClean="0">
                <a:solidFill>
                  <a:srgbClr val="002060"/>
                </a:solidFill>
              </a:rPr>
              <a:t> becomes cathode and the iron in contact with conc. </a:t>
            </a:r>
            <a:r>
              <a:rPr lang="en-US" sz="2200" dirty="0" err="1" smtClean="0">
                <a:solidFill>
                  <a:srgbClr val="002060"/>
                </a:solidFill>
              </a:rPr>
              <a:t>NaOH</a:t>
            </a:r>
            <a:r>
              <a:rPr lang="en-US" sz="2200" dirty="0" smtClean="0">
                <a:solidFill>
                  <a:srgbClr val="002060"/>
                </a:solidFill>
              </a:rPr>
              <a:t> becomes anode.</a:t>
            </a:r>
          </a:p>
          <a:p>
            <a:pPr eaLnBrk="1" hangingPunct="1">
              <a:lnSpc>
                <a:spcPct val="90000"/>
              </a:lnSpc>
              <a:buClr>
                <a:srgbClr val="FF3300"/>
              </a:buClr>
              <a:buFontTx/>
              <a:buNone/>
              <a:defRPr/>
            </a:pPr>
            <a:endParaRPr lang="en-US" sz="2200" dirty="0" smtClean="0">
              <a:solidFill>
                <a:srgbClr val="002060"/>
              </a:solidFill>
            </a:endParaRPr>
          </a:p>
          <a:p>
            <a:pPr eaLnBrk="1" hangingPunct="1">
              <a:lnSpc>
                <a:spcPct val="90000"/>
              </a:lnSpc>
              <a:buClr>
                <a:srgbClr val="FF3300"/>
              </a:buClr>
              <a:buFontTx/>
              <a:buChar char="o"/>
              <a:defRPr/>
            </a:pPr>
            <a:r>
              <a:rPr lang="en-US" sz="2200" dirty="0" smtClean="0">
                <a:solidFill>
                  <a:srgbClr val="002060"/>
                </a:solidFill>
              </a:rPr>
              <a:t>The anodic part slowly dissolves and corrodes.</a:t>
            </a:r>
          </a:p>
          <a:p>
            <a:pPr eaLnBrk="1" hangingPunct="1">
              <a:lnSpc>
                <a:spcPct val="90000"/>
              </a:lnSpc>
              <a:buClr>
                <a:srgbClr val="FF3300"/>
              </a:buClr>
              <a:buFontTx/>
              <a:buNone/>
              <a:defRPr/>
            </a:pPr>
            <a:endParaRPr lang="en-US" sz="2200" dirty="0" smtClean="0">
              <a:solidFill>
                <a:srgbClr val="002060"/>
              </a:solidFill>
            </a:endParaRPr>
          </a:p>
          <a:p>
            <a:pPr eaLnBrk="1" hangingPunct="1">
              <a:lnSpc>
                <a:spcPct val="90000"/>
              </a:lnSpc>
              <a:buClr>
                <a:srgbClr val="FF3300"/>
              </a:buClr>
              <a:buFontTx/>
              <a:buChar char="o"/>
              <a:defRPr/>
            </a:pPr>
            <a:r>
              <a:rPr lang="en-US" sz="2200" dirty="0" smtClean="0">
                <a:solidFill>
                  <a:srgbClr val="002060"/>
                </a:solidFill>
              </a:rPr>
              <a:t>Caustic embrittlement can be avoided by adding:</a:t>
            </a:r>
          </a:p>
          <a:p>
            <a:pPr eaLnBrk="1" hangingPunct="1">
              <a:lnSpc>
                <a:spcPct val="90000"/>
              </a:lnSpc>
              <a:buClr>
                <a:srgbClr val="FF3300"/>
              </a:buClr>
              <a:buFontTx/>
              <a:buNone/>
              <a:defRPr/>
            </a:pPr>
            <a:endParaRPr lang="en-US" sz="2200" dirty="0" smtClean="0">
              <a:solidFill>
                <a:srgbClr val="002060"/>
              </a:solidFill>
            </a:endParaRPr>
          </a:p>
          <a:p>
            <a:pPr eaLnBrk="1" hangingPunct="1">
              <a:lnSpc>
                <a:spcPct val="90000"/>
              </a:lnSpc>
              <a:buClr>
                <a:srgbClr val="FF3300"/>
              </a:buClr>
              <a:buFontTx/>
              <a:buNone/>
              <a:defRPr/>
            </a:pPr>
            <a:r>
              <a:rPr lang="en-US" sz="2200" dirty="0" smtClean="0">
                <a:solidFill>
                  <a:srgbClr val="002060"/>
                </a:solidFill>
              </a:rPr>
              <a:t>    		 a) sodium phosphate (Softening agent)</a:t>
            </a:r>
          </a:p>
          <a:p>
            <a:pPr eaLnBrk="1" hangingPunct="1">
              <a:lnSpc>
                <a:spcPct val="90000"/>
              </a:lnSpc>
              <a:buClr>
                <a:srgbClr val="FF3300"/>
              </a:buClr>
              <a:buFontTx/>
              <a:buNone/>
              <a:defRPr/>
            </a:pPr>
            <a:endParaRPr lang="en-US" sz="2200" dirty="0" smtClean="0">
              <a:solidFill>
                <a:srgbClr val="002060"/>
              </a:solidFill>
            </a:endParaRPr>
          </a:p>
          <a:p>
            <a:pPr eaLnBrk="1" hangingPunct="1">
              <a:lnSpc>
                <a:spcPct val="90000"/>
              </a:lnSpc>
              <a:buClr>
                <a:srgbClr val="FF3300"/>
              </a:buClr>
              <a:buFontTx/>
              <a:buNone/>
              <a:defRPr/>
            </a:pPr>
            <a:r>
              <a:rPr lang="en-US" sz="2200" dirty="0" smtClean="0">
                <a:solidFill>
                  <a:srgbClr val="002060"/>
                </a:solidFill>
              </a:rPr>
              <a:t>     		 b) tannin or lignin (Blocks hair line cracks)</a:t>
            </a:r>
          </a:p>
          <a:p>
            <a:pPr eaLnBrk="1" hangingPunct="1">
              <a:lnSpc>
                <a:spcPct val="90000"/>
              </a:lnSpc>
              <a:buClr>
                <a:srgbClr val="FF3300"/>
              </a:buClr>
              <a:buFontTx/>
              <a:buNone/>
              <a:defRPr/>
            </a:pPr>
            <a:endParaRPr lang="en-US" sz="2200" dirty="0" smtClean="0">
              <a:solidFill>
                <a:srgbClr val="002060"/>
              </a:solidFill>
            </a:endParaRPr>
          </a:p>
          <a:p>
            <a:pPr eaLnBrk="1" hangingPunct="1">
              <a:lnSpc>
                <a:spcPct val="90000"/>
              </a:lnSpc>
              <a:buClr>
                <a:srgbClr val="FF3300"/>
              </a:buClr>
              <a:buFontTx/>
              <a:buNone/>
              <a:defRPr/>
            </a:pPr>
            <a:r>
              <a:rPr lang="en-US" sz="2200" dirty="0" smtClean="0">
                <a:solidFill>
                  <a:srgbClr val="002060"/>
                </a:solidFill>
              </a:rPr>
              <a:t>     		 c) sodium </a:t>
            </a:r>
            <a:r>
              <a:rPr lang="en-US" sz="2200" dirty="0" err="1" smtClean="0">
                <a:solidFill>
                  <a:srgbClr val="002060"/>
                </a:solidFill>
              </a:rPr>
              <a:t>sulphate</a:t>
            </a:r>
            <a:r>
              <a:rPr lang="en-US" sz="2200" dirty="0" smtClean="0">
                <a:solidFill>
                  <a:srgbClr val="002060"/>
                </a:solidFill>
              </a:rPr>
              <a:t> (Blocks hair line cracks)</a:t>
            </a:r>
          </a:p>
        </p:txBody>
      </p:sp>
      <p:sp>
        <p:nvSpPr>
          <p:cNvPr id="5" name="Line 4"/>
          <p:cNvSpPr>
            <a:spLocks noChangeShapeType="1"/>
          </p:cNvSpPr>
          <p:nvPr/>
        </p:nvSpPr>
        <p:spPr bwMode="auto">
          <a:xfrm>
            <a:off x="2819400" y="1524000"/>
            <a:ext cx="0" cy="762000"/>
          </a:xfrm>
          <a:prstGeom prst="line">
            <a:avLst/>
          </a:prstGeom>
          <a:noFill/>
          <a:ln w="28575">
            <a:solidFill>
              <a:srgbClr val="FF3300"/>
            </a:solidFill>
            <a:round/>
            <a:headEnd/>
            <a:tailEnd/>
          </a:ln>
          <a:effectLst/>
        </p:spPr>
        <p:txBody>
          <a:bodyPr/>
          <a:lstStyle/>
          <a:p>
            <a:pPr>
              <a:defRPr/>
            </a:pPr>
            <a:endParaRPr lang="en-US"/>
          </a:p>
        </p:txBody>
      </p:sp>
      <p:sp>
        <p:nvSpPr>
          <p:cNvPr id="6" name="Line 4"/>
          <p:cNvSpPr>
            <a:spLocks noChangeShapeType="1"/>
          </p:cNvSpPr>
          <p:nvPr/>
        </p:nvSpPr>
        <p:spPr bwMode="auto">
          <a:xfrm>
            <a:off x="4343400" y="1524000"/>
            <a:ext cx="0" cy="838200"/>
          </a:xfrm>
          <a:prstGeom prst="line">
            <a:avLst/>
          </a:prstGeom>
          <a:noFill/>
          <a:ln w="28575">
            <a:solidFill>
              <a:srgbClr val="FF3300"/>
            </a:solidFill>
            <a:round/>
            <a:headEnd/>
            <a:tailEnd/>
          </a:ln>
          <a:effectLst/>
        </p:spPr>
        <p:txBody>
          <a:bodyPr/>
          <a:lstStyle/>
          <a:p>
            <a:pPr>
              <a:defRPr/>
            </a:pPr>
            <a:endParaRPr lang="en-US"/>
          </a:p>
        </p:txBody>
      </p:sp>
      <p:sp>
        <p:nvSpPr>
          <p:cNvPr id="7" name="Line 4"/>
          <p:cNvSpPr>
            <a:spLocks noChangeShapeType="1"/>
          </p:cNvSpPr>
          <p:nvPr/>
        </p:nvSpPr>
        <p:spPr bwMode="auto">
          <a:xfrm>
            <a:off x="5943600" y="1524000"/>
            <a:ext cx="0" cy="838200"/>
          </a:xfrm>
          <a:prstGeom prst="line">
            <a:avLst/>
          </a:prstGeom>
          <a:noFill/>
          <a:ln w="28575">
            <a:solidFill>
              <a:srgbClr val="FF3300"/>
            </a:solidFill>
            <a:round/>
            <a:headEnd/>
            <a:tailEnd/>
          </a:ln>
          <a:effectLst/>
        </p:spPr>
        <p:txBody>
          <a:bodyPr/>
          <a:lstStyle/>
          <a:p>
            <a:pPr>
              <a:defRPr/>
            </a:pPr>
            <a:endParaRPr lang="en-US"/>
          </a:p>
        </p:txBody>
      </p:sp>
    </p:spTree>
    <p:extLst>
      <p:ext uri="{BB962C8B-B14F-4D97-AF65-F5344CB8AC3E}">
        <p14:creationId xmlns:p14="http://schemas.microsoft.com/office/powerpoint/2010/main" val="25020841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pPr algn="l"/>
            <a:r>
              <a:rPr lang="en-US" sz="2400" b="1" dirty="0" smtClean="0">
                <a:solidFill>
                  <a:srgbClr val="C00000"/>
                </a:solidFill>
              </a:rPr>
              <a:t>4. Boiler corrosion:</a:t>
            </a:r>
            <a:endParaRPr lang="en-IN" sz="2400" b="1" dirty="0">
              <a:solidFill>
                <a:srgbClr val="C00000"/>
              </a:solidFill>
            </a:endParaRPr>
          </a:p>
        </p:txBody>
      </p:sp>
      <p:sp>
        <p:nvSpPr>
          <p:cNvPr id="3" name="Content Placeholder 2"/>
          <p:cNvSpPr>
            <a:spLocks noGrp="1"/>
          </p:cNvSpPr>
          <p:nvPr>
            <p:ph idx="1"/>
          </p:nvPr>
        </p:nvSpPr>
        <p:spPr>
          <a:xfrm>
            <a:off x="457200" y="838200"/>
            <a:ext cx="8229600" cy="5867400"/>
          </a:xfrm>
        </p:spPr>
        <p:txBody>
          <a:bodyPr>
            <a:noAutofit/>
          </a:bodyPr>
          <a:lstStyle/>
          <a:p>
            <a:pPr marL="609600" indent="-609600">
              <a:lnSpc>
                <a:spcPct val="90000"/>
              </a:lnSpc>
              <a:buClr>
                <a:srgbClr val="FF3300"/>
              </a:buClr>
              <a:buFontTx/>
              <a:buChar char="o"/>
              <a:defRPr/>
            </a:pPr>
            <a:r>
              <a:rPr lang="en-US" sz="2000" dirty="0">
                <a:solidFill>
                  <a:srgbClr val="002060"/>
                </a:solidFill>
              </a:rPr>
              <a:t>Decay of boiler material by chemical or electrochemical attack by surrounding environment.</a:t>
            </a:r>
          </a:p>
          <a:p>
            <a:pPr marL="609600" indent="-609600">
              <a:lnSpc>
                <a:spcPct val="90000"/>
              </a:lnSpc>
              <a:buClr>
                <a:srgbClr val="FF3300"/>
              </a:buClr>
              <a:buFontTx/>
              <a:buChar char="o"/>
              <a:defRPr/>
            </a:pPr>
            <a:r>
              <a:rPr lang="en-US" sz="2000" dirty="0">
                <a:solidFill>
                  <a:srgbClr val="002060"/>
                </a:solidFill>
              </a:rPr>
              <a:t>Reasons for boiler corrosion are:</a:t>
            </a:r>
          </a:p>
          <a:p>
            <a:pPr marL="609600" indent="-609600">
              <a:lnSpc>
                <a:spcPct val="90000"/>
              </a:lnSpc>
              <a:buClr>
                <a:srgbClr val="FF3300"/>
              </a:buClr>
              <a:buNone/>
              <a:defRPr/>
            </a:pPr>
            <a:r>
              <a:rPr lang="en-US" sz="2000" dirty="0" smtClean="0">
                <a:solidFill>
                  <a:srgbClr val="002060"/>
                </a:solidFill>
              </a:rPr>
              <a:t>           a</a:t>
            </a:r>
            <a:r>
              <a:rPr lang="en-US" sz="2000" dirty="0">
                <a:solidFill>
                  <a:srgbClr val="002060"/>
                </a:solidFill>
              </a:rPr>
              <a:t>) Dissolved oxygen</a:t>
            </a:r>
          </a:p>
          <a:p>
            <a:pPr marL="609600" indent="-609600">
              <a:lnSpc>
                <a:spcPct val="90000"/>
              </a:lnSpc>
              <a:buClr>
                <a:srgbClr val="FF3300"/>
              </a:buClr>
              <a:buNone/>
              <a:defRPr/>
            </a:pPr>
            <a:r>
              <a:rPr lang="en-US" sz="2000" dirty="0" smtClean="0">
                <a:solidFill>
                  <a:srgbClr val="002060"/>
                </a:solidFill>
              </a:rPr>
              <a:t>           b</a:t>
            </a:r>
            <a:r>
              <a:rPr lang="en-US" sz="2000" dirty="0">
                <a:solidFill>
                  <a:srgbClr val="002060"/>
                </a:solidFill>
              </a:rPr>
              <a:t>) Dissolved carbon dioxide</a:t>
            </a:r>
          </a:p>
          <a:p>
            <a:pPr marL="609600" indent="-609600">
              <a:lnSpc>
                <a:spcPct val="90000"/>
              </a:lnSpc>
              <a:buClr>
                <a:srgbClr val="FF3300"/>
              </a:buClr>
              <a:buNone/>
              <a:defRPr/>
            </a:pPr>
            <a:r>
              <a:rPr lang="en-US" sz="2000" dirty="0" smtClean="0">
                <a:solidFill>
                  <a:srgbClr val="002060"/>
                </a:solidFill>
              </a:rPr>
              <a:t>           c</a:t>
            </a:r>
            <a:r>
              <a:rPr lang="en-US" sz="2000" dirty="0">
                <a:solidFill>
                  <a:srgbClr val="002060"/>
                </a:solidFill>
              </a:rPr>
              <a:t>) Acids from dissolved salts </a:t>
            </a:r>
          </a:p>
          <a:p>
            <a:pPr marL="0" indent="0">
              <a:lnSpc>
                <a:spcPct val="90000"/>
              </a:lnSpc>
              <a:buClr>
                <a:srgbClr val="FF3300"/>
              </a:buClr>
              <a:buNone/>
              <a:defRPr/>
            </a:pPr>
            <a:r>
              <a:rPr lang="en-US" sz="2000" b="1" dirty="0" smtClean="0">
                <a:solidFill>
                  <a:srgbClr val="002060"/>
                </a:solidFill>
              </a:rPr>
              <a:t>a) Dissolved </a:t>
            </a:r>
            <a:r>
              <a:rPr lang="en-US" sz="2000" b="1" dirty="0">
                <a:solidFill>
                  <a:srgbClr val="002060"/>
                </a:solidFill>
              </a:rPr>
              <a:t>oxygen (DO):</a:t>
            </a:r>
          </a:p>
          <a:p>
            <a:pPr marL="609600" indent="-609600">
              <a:lnSpc>
                <a:spcPct val="90000"/>
              </a:lnSpc>
              <a:buClr>
                <a:srgbClr val="FF3300"/>
              </a:buClr>
              <a:buNone/>
              <a:defRPr/>
            </a:pPr>
            <a:r>
              <a:rPr lang="en-US" sz="2000" dirty="0">
                <a:solidFill>
                  <a:srgbClr val="002060"/>
                </a:solidFill>
              </a:rPr>
              <a:t>                      </a:t>
            </a:r>
            <a:r>
              <a:rPr lang="en-US" sz="2000" dirty="0" smtClean="0">
                <a:solidFill>
                  <a:srgbClr val="002060"/>
                </a:solidFill>
              </a:rPr>
              <a:t>           </a:t>
            </a:r>
            <a:r>
              <a:rPr lang="en-US" sz="2000" dirty="0">
                <a:solidFill>
                  <a:srgbClr val="002060"/>
                </a:solidFill>
              </a:rPr>
              <a:t>2 Fe   + H</a:t>
            </a:r>
            <a:r>
              <a:rPr lang="en-US" sz="2000" baseline="-25000" dirty="0">
                <a:solidFill>
                  <a:srgbClr val="002060"/>
                </a:solidFill>
              </a:rPr>
              <a:t>2</a:t>
            </a:r>
            <a:r>
              <a:rPr lang="en-US" sz="2000" dirty="0">
                <a:solidFill>
                  <a:srgbClr val="002060"/>
                </a:solidFill>
              </a:rPr>
              <a:t>O + O</a:t>
            </a:r>
            <a:r>
              <a:rPr lang="en-US" sz="2000" baseline="-25000" dirty="0">
                <a:solidFill>
                  <a:srgbClr val="002060"/>
                </a:solidFill>
              </a:rPr>
              <a:t>2 </a:t>
            </a:r>
            <a:r>
              <a:rPr lang="en-US" sz="2000" dirty="0">
                <a:solidFill>
                  <a:srgbClr val="002060"/>
                </a:solidFill>
              </a:rPr>
              <a:t>              2 Fe(OH)</a:t>
            </a:r>
            <a:r>
              <a:rPr lang="en-US" sz="2000" baseline="-25000" dirty="0">
                <a:solidFill>
                  <a:srgbClr val="002060"/>
                </a:solidFill>
              </a:rPr>
              <a:t>2</a:t>
            </a:r>
          </a:p>
          <a:p>
            <a:pPr marL="609600" indent="-609600">
              <a:lnSpc>
                <a:spcPct val="90000"/>
              </a:lnSpc>
              <a:buClr>
                <a:srgbClr val="FF3300"/>
              </a:buClr>
              <a:buNone/>
              <a:defRPr/>
            </a:pPr>
            <a:endParaRPr lang="en-US" sz="2000" baseline="-25000" dirty="0">
              <a:solidFill>
                <a:srgbClr val="002060"/>
              </a:solidFill>
            </a:endParaRPr>
          </a:p>
          <a:p>
            <a:pPr marL="609600" indent="-609600">
              <a:lnSpc>
                <a:spcPct val="90000"/>
              </a:lnSpc>
              <a:buClr>
                <a:srgbClr val="FF3300"/>
              </a:buClr>
              <a:buNone/>
              <a:defRPr/>
            </a:pPr>
            <a:r>
              <a:rPr lang="en-US" sz="2000" dirty="0">
                <a:solidFill>
                  <a:srgbClr val="002060"/>
                </a:solidFill>
              </a:rPr>
              <a:t>			2 Fe(OH)</a:t>
            </a:r>
            <a:r>
              <a:rPr lang="en-US" sz="2000" baseline="-25000" dirty="0">
                <a:solidFill>
                  <a:srgbClr val="002060"/>
                </a:solidFill>
              </a:rPr>
              <a:t>2</a:t>
            </a:r>
            <a:r>
              <a:rPr lang="en-US" sz="2000" dirty="0">
                <a:solidFill>
                  <a:srgbClr val="002060"/>
                </a:solidFill>
              </a:rPr>
              <a:t> + O</a:t>
            </a:r>
            <a:r>
              <a:rPr lang="en-US" sz="2000" baseline="-25000" dirty="0">
                <a:solidFill>
                  <a:srgbClr val="002060"/>
                </a:solidFill>
              </a:rPr>
              <a:t>2                            </a:t>
            </a:r>
            <a:r>
              <a:rPr lang="en-US" sz="2000" dirty="0">
                <a:solidFill>
                  <a:srgbClr val="002060"/>
                </a:solidFill>
              </a:rPr>
              <a:t>2 </a:t>
            </a:r>
            <a:r>
              <a:rPr lang="en-US" sz="2000" dirty="0" smtClean="0">
                <a:solidFill>
                  <a:srgbClr val="002060"/>
                </a:solidFill>
              </a:rPr>
              <a:t>Fe</a:t>
            </a:r>
            <a:r>
              <a:rPr lang="en-US" sz="2000" baseline="-25000" dirty="0" smtClean="0">
                <a:solidFill>
                  <a:srgbClr val="002060"/>
                </a:solidFill>
              </a:rPr>
              <a:t>2</a:t>
            </a:r>
            <a:r>
              <a:rPr lang="en-US" sz="2000" dirty="0" smtClean="0">
                <a:solidFill>
                  <a:srgbClr val="002060"/>
                </a:solidFill>
              </a:rPr>
              <a:t>O</a:t>
            </a:r>
            <a:r>
              <a:rPr lang="en-US" sz="2000" baseline="-25000" dirty="0" smtClean="0">
                <a:solidFill>
                  <a:srgbClr val="002060"/>
                </a:solidFill>
              </a:rPr>
              <a:t>3</a:t>
            </a:r>
            <a:r>
              <a:rPr lang="en-US" sz="2000" dirty="0" smtClean="0">
                <a:solidFill>
                  <a:srgbClr val="002060"/>
                </a:solidFill>
              </a:rPr>
              <a:t>.2H</a:t>
            </a:r>
            <a:r>
              <a:rPr lang="en-US" sz="2000" baseline="-25000" dirty="0" smtClean="0">
                <a:solidFill>
                  <a:srgbClr val="002060"/>
                </a:solidFill>
              </a:rPr>
              <a:t>2</a:t>
            </a:r>
            <a:r>
              <a:rPr lang="en-US" sz="2000" dirty="0" smtClean="0">
                <a:solidFill>
                  <a:srgbClr val="002060"/>
                </a:solidFill>
              </a:rPr>
              <a:t>O (Rust)</a:t>
            </a:r>
            <a:endParaRPr lang="en-US" sz="2000" dirty="0">
              <a:solidFill>
                <a:srgbClr val="002060"/>
              </a:solidFill>
            </a:endParaRPr>
          </a:p>
          <a:p>
            <a:pPr marL="609600" indent="-609600">
              <a:lnSpc>
                <a:spcPct val="90000"/>
              </a:lnSpc>
              <a:buClr>
                <a:srgbClr val="FF3300"/>
              </a:buClr>
              <a:buFontTx/>
              <a:buChar char="o"/>
              <a:defRPr/>
            </a:pPr>
            <a:r>
              <a:rPr lang="en-US" sz="2000" dirty="0" smtClean="0">
                <a:solidFill>
                  <a:srgbClr val="002060"/>
                </a:solidFill>
              </a:rPr>
              <a:t>DO </a:t>
            </a:r>
            <a:r>
              <a:rPr lang="en-US" sz="2000" dirty="0">
                <a:solidFill>
                  <a:srgbClr val="002060"/>
                </a:solidFill>
              </a:rPr>
              <a:t>can be removed by adding calculated qty. of sodium </a:t>
            </a:r>
            <a:r>
              <a:rPr lang="en-US" sz="2000" dirty="0" err="1">
                <a:solidFill>
                  <a:srgbClr val="002060"/>
                </a:solidFill>
              </a:rPr>
              <a:t>sulphite</a:t>
            </a:r>
            <a:r>
              <a:rPr lang="en-US" sz="2000" dirty="0">
                <a:solidFill>
                  <a:srgbClr val="002060"/>
                </a:solidFill>
              </a:rPr>
              <a:t> or hydrazine or sodium </a:t>
            </a:r>
            <a:r>
              <a:rPr lang="en-US" sz="2000" dirty="0" err="1">
                <a:solidFill>
                  <a:srgbClr val="002060"/>
                </a:solidFill>
              </a:rPr>
              <a:t>sulphide</a:t>
            </a:r>
            <a:r>
              <a:rPr lang="en-US" sz="2000" dirty="0">
                <a:solidFill>
                  <a:srgbClr val="002060"/>
                </a:solidFill>
              </a:rPr>
              <a:t>:</a:t>
            </a:r>
          </a:p>
          <a:p>
            <a:pPr marL="609600" indent="-609600">
              <a:lnSpc>
                <a:spcPct val="90000"/>
              </a:lnSpc>
              <a:buClr>
                <a:srgbClr val="FF3300"/>
              </a:buClr>
              <a:buNone/>
              <a:defRPr/>
            </a:pPr>
            <a:r>
              <a:rPr lang="en-US" sz="2000" dirty="0">
                <a:solidFill>
                  <a:srgbClr val="002060"/>
                </a:solidFill>
              </a:rPr>
              <a:t>                      </a:t>
            </a:r>
            <a:r>
              <a:rPr lang="en-US" sz="2000" dirty="0" smtClean="0">
                <a:solidFill>
                  <a:srgbClr val="002060"/>
                </a:solidFill>
              </a:rPr>
              <a:t>     2 </a:t>
            </a:r>
            <a:r>
              <a:rPr lang="en-US" sz="2000" dirty="0">
                <a:solidFill>
                  <a:srgbClr val="002060"/>
                </a:solidFill>
              </a:rPr>
              <a:t>Na</a:t>
            </a:r>
            <a:r>
              <a:rPr lang="en-US" sz="2000" baseline="-25000" dirty="0">
                <a:solidFill>
                  <a:srgbClr val="002060"/>
                </a:solidFill>
              </a:rPr>
              <a:t>2</a:t>
            </a:r>
            <a:r>
              <a:rPr lang="en-US" sz="2000" dirty="0">
                <a:solidFill>
                  <a:srgbClr val="002060"/>
                </a:solidFill>
              </a:rPr>
              <a:t>SO</a:t>
            </a:r>
            <a:r>
              <a:rPr lang="en-US" sz="2000" baseline="-25000" dirty="0">
                <a:solidFill>
                  <a:srgbClr val="002060"/>
                </a:solidFill>
              </a:rPr>
              <a:t>3 </a:t>
            </a:r>
            <a:r>
              <a:rPr lang="en-US" sz="2000" dirty="0">
                <a:solidFill>
                  <a:srgbClr val="002060"/>
                </a:solidFill>
              </a:rPr>
              <a:t>   +   O</a:t>
            </a:r>
            <a:r>
              <a:rPr lang="en-US" sz="2000" baseline="-25000" dirty="0">
                <a:solidFill>
                  <a:srgbClr val="002060"/>
                </a:solidFill>
              </a:rPr>
              <a:t>2</a:t>
            </a:r>
            <a:r>
              <a:rPr lang="en-US" sz="2000" dirty="0">
                <a:solidFill>
                  <a:srgbClr val="002060"/>
                </a:solidFill>
              </a:rPr>
              <a:t>               2 Na</a:t>
            </a:r>
            <a:r>
              <a:rPr lang="en-US" sz="2000" baseline="-25000" dirty="0">
                <a:solidFill>
                  <a:srgbClr val="002060"/>
                </a:solidFill>
              </a:rPr>
              <a:t>2</a:t>
            </a:r>
            <a:r>
              <a:rPr lang="en-US" sz="2000" dirty="0">
                <a:solidFill>
                  <a:srgbClr val="002060"/>
                </a:solidFill>
              </a:rPr>
              <a:t>SO</a:t>
            </a:r>
            <a:r>
              <a:rPr lang="en-US" sz="2000" baseline="-25000" dirty="0">
                <a:solidFill>
                  <a:srgbClr val="002060"/>
                </a:solidFill>
              </a:rPr>
              <a:t>4</a:t>
            </a:r>
          </a:p>
          <a:p>
            <a:pPr marL="609600" indent="-609600">
              <a:lnSpc>
                <a:spcPct val="90000"/>
              </a:lnSpc>
              <a:buClr>
                <a:srgbClr val="FF3300"/>
              </a:buClr>
              <a:buNone/>
              <a:defRPr/>
            </a:pPr>
            <a:r>
              <a:rPr lang="en-US" sz="2000" dirty="0">
                <a:solidFill>
                  <a:srgbClr val="002060"/>
                </a:solidFill>
              </a:rPr>
              <a:t>   		           N</a:t>
            </a:r>
            <a:r>
              <a:rPr lang="en-US" sz="2000" baseline="-25000" dirty="0">
                <a:solidFill>
                  <a:srgbClr val="002060"/>
                </a:solidFill>
              </a:rPr>
              <a:t>2</a:t>
            </a:r>
            <a:r>
              <a:rPr lang="en-US" sz="2000" dirty="0">
                <a:solidFill>
                  <a:srgbClr val="002060"/>
                </a:solidFill>
              </a:rPr>
              <a:t>H</a:t>
            </a:r>
            <a:r>
              <a:rPr lang="en-US" sz="2000" baseline="-25000" dirty="0">
                <a:solidFill>
                  <a:srgbClr val="002060"/>
                </a:solidFill>
              </a:rPr>
              <a:t>4</a:t>
            </a:r>
            <a:r>
              <a:rPr lang="en-US" sz="2000" dirty="0">
                <a:solidFill>
                  <a:srgbClr val="002060"/>
                </a:solidFill>
              </a:rPr>
              <a:t>    +   O</a:t>
            </a:r>
            <a:r>
              <a:rPr lang="en-US" sz="2000" baseline="-25000" dirty="0">
                <a:solidFill>
                  <a:srgbClr val="002060"/>
                </a:solidFill>
              </a:rPr>
              <a:t>2</a:t>
            </a:r>
            <a:r>
              <a:rPr lang="en-US" sz="2000" dirty="0">
                <a:solidFill>
                  <a:srgbClr val="002060"/>
                </a:solidFill>
              </a:rPr>
              <a:t>                     N</a:t>
            </a:r>
            <a:r>
              <a:rPr lang="en-US" sz="2000" baseline="-25000" dirty="0">
                <a:solidFill>
                  <a:srgbClr val="002060"/>
                </a:solidFill>
              </a:rPr>
              <a:t>2</a:t>
            </a:r>
            <a:r>
              <a:rPr lang="en-US" sz="2000" dirty="0">
                <a:solidFill>
                  <a:srgbClr val="002060"/>
                </a:solidFill>
              </a:rPr>
              <a:t> + 2H</a:t>
            </a:r>
            <a:r>
              <a:rPr lang="en-US" sz="2000" baseline="-25000" dirty="0">
                <a:solidFill>
                  <a:srgbClr val="002060"/>
                </a:solidFill>
              </a:rPr>
              <a:t>2</a:t>
            </a:r>
            <a:r>
              <a:rPr lang="en-US" sz="2000" dirty="0">
                <a:solidFill>
                  <a:srgbClr val="002060"/>
                </a:solidFill>
              </a:rPr>
              <a:t>O</a:t>
            </a:r>
          </a:p>
          <a:p>
            <a:pPr marL="609600" indent="-609600">
              <a:lnSpc>
                <a:spcPct val="90000"/>
              </a:lnSpc>
              <a:buClr>
                <a:srgbClr val="FF3300"/>
              </a:buClr>
              <a:buNone/>
              <a:defRPr/>
            </a:pPr>
            <a:r>
              <a:rPr lang="en-US" sz="2000" dirty="0">
                <a:solidFill>
                  <a:srgbClr val="002060"/>
                </a:solidFill>
              </a:rPr>
              <a:t>     		           Na</a:t>
            </a:r>
            <a:r>
              <a:rPr lang="en-US" sz="2000" baseline="-25000" dirty="0">
                <a:solidFill>
                  <a:srgbClr val="002060"/>
                </a:solidFill>
              </a:rPr>
              <a:t>2</a:t>
            </a:r>
            <a:r>
              <a:rPr lang="en-US" sz="2000" dirty="0">
                <a:solidFill>
                  <a:srgbClr val="002060"/>
                </a:solidFill>
              </a:rPr>
              <a:t>S   +  2O</a:t>
            </a:r>
            <a:r>
              <a:rPr lang="en-US" sz="2000" baseline="-25000" dirty="0">
                <a:solidFill>
                  <a:srgbClr val="002060"/>
                </a:solidFill>
              </a:rPr>
              <a:t>2</a:t>
            </a:r>
            <a:r>
              <a:rPr lang="en-US" sz="2000" dirty="0">
                <a:solidFill>
                  <a:srgbClr val="002060"/>
                </a:solidFill>
              </a:rPr>
              <a:t>            	      Na</a:t>
            </a:r>
            <a:r>
              <a:rPr lang="en-US" sz="2000" baseline="-25000" dirty="0">
                <a:solidFill>
                  <a:srgbClr val="002060"/>
                </a:solidFill>
              </a:rPr>
              <a:t>2</a:t>
            </a:r>
            <a:r>
              <a:rPr lang="en-US" sz="2000" dirty="0">
                <a:solidFill>
                  <a:srgbClr val="002060"/>
                </a:solidFill>
              </a:rPr>
              <a:t>SO</a:t>
            </a:r>
            <a:r>
              <a:rPr lang="en-US" sz="2000" baseline="-25000" dirty="0">
                <a:solidFill>
                  <a:srgbClr val="002060"/>
                </a:solidFill>
              </a:rPr>
              <a:t>4</a:t>
            </a:r>
            <a:r>
              <a:rPr lang="en-US" sz="2000" dirty="0">
                <a:solidFill>
                  <a:srgbClr val="002060"/>
                </a:solidFill>
              </a:rPr>
              <a:t>   </a:t>
            </a:r>
          </a:p>
          <a:p>
            <a:pPr marL="609600" indent="-609600">
              <a:lnSpc>
                <a:spcPct val="90000"/>
              </a:lnSpc>
              <a:buClr>
                <a:srgbClr val="FF3300"/>
              </a:buClr>
              <a:buNone/>
              <a:defRPr/>
            </a:pPr>
            <a:endParaRPr lang="en-US" sz="2000" dirty="0">
              <a:solidFill>
                <a:srgbClr val="002060"/>
              </a:solidFill>
            </a:endParaRPr>
          </a:p>
          <a:p>
            <a:pPr marL="609600" indent="-609600">
              <a:lnSpc>
                <a:spcPct val="90000"/>
              </a:lnSpc>
              <a:buClr>
                <a:srgbClr val="FF3300"/>
              </a:buClr>
              <a:buFontTx/>
              <a:buChar char="o"/>
              <a:defRPr/>
            </a:pPr>
            <a:r>
              <a:rPr lang="en-US" sz="2000" dirty="0" smtClean="0">
                <a:solidFill>
                  <a:srgbClr val="002060"/>
                </a:solidFill>
              </a:rPr>
              <a:t>DO </a:t>
            </a:r>
            <a:r>
              <a:rPr lang="en-US" sz="2000" dirty="0">
                <a:solidFill>
                  <a:srgbClr val="002060"/>
                </a:solidFill>
              </a:rPr>
              <a:t>can be removed by mechanical aeration also</a:t>
            </a:r>
            <a:endParaRPr lang="en-IN" sz="2000" dirty="0">
              <a:solidFill>
                <a:srgbClr val="002060"/>
              </a:solidFill>
            </a:endParaRPr>
          </a:p>
        </p:txBody>
      </p:sp>
      <p:sp>
        <p:nvSpPr>
          <p:cNvPr id="4" name="Line 4"/>
          <p:cNvSpPr>
            <a:spLocks noChangeShapeType="1"/>
          </p:cNvSpPr>
          <p:nvPr/>
        </p:nvSpPr>
        <p:spPr bwMode="auto">
          <a:xfrm>
            <a:off x="4267200" y="3290455"/>
            <a:ext cx="6096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5" name="Line 4"/>
          <p:cNvSpPr>
            <a:spLocks noChangeShapeType="1"/>
          </p:cNvSpPr>
          <p:nvPr/>
        </p:nvSpPr>
        <p:spPr bwMode="auto">
          <a:xfrm>
            <a:off x="4114800" y="3858490"/>
            <a:ext cx="6096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 name="Line 4"/>
          <p:cNvSpPr>
            <a:spLocks noChangeShapeType="1"/>
          </p:cNvSpPr>
          <p:nvPr/>
        </p:nvSpPr>
        <p:spPr bwMode="auto">
          <a:xfrm>
            <a:off x="3886200" y="4800600"/>
            <a:ext cx="6096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7" name="Line 4"/>
          <p:cNvSpPr>
            <a:spLocks noChangeShapeType="1"/>
          </p:cNvSpPr>
          <p:nvPr/>
        </p:nvSpPr>
        <p:spPr bwMode="auto">
          <a:xfrm>
            <a:off x="3657600" y="5153890"/>
            <a:ext cx="6096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8" name="Line 4"/>
          <p:cNvSpPr>
            <a:spLocks noChangeShapeType="1"/>
          </p:cNvSpPr>
          <p:nvPr/>
        </p:nvSpPr>
        <p:spPr bwMode="auto">
          <a:xfrm>
            <a:off x="3650675" y="5493325"/>
            <a:ext cx="609600" cy="0"/>
          </a:xfrm>
          <a:prstGeom prst="line">
            <a:avLst/>
          </a:prstGeom>
          <a:noFill/>
          <a:ln w="28575">
            <a:solidFill>
              <a:srgbClr val="FF3300"/>
            </a:solidFill>
            <a:round/>
            <a:headEnd/>
            <a:tailEnd type="triangle" w="med" len="med"/>
          </a:ln>
          <a:effectLst/>
        </p:spPr>
        <p:txBody>
          <a:bodyPr/>
          <a:lstStyle/>
          <a:p>
            <a:pPr>
              <a:defRPr/>
            </a:pPr>
            <a:endParaRPr lang="en-US"/>
          </a:p>
        </p:txBody>
      </p:sp>
    </p:spTree>
    <p:extLst>
      <p:ext uri="{BB962C8B-B14F-4D97-AF65-F5344CB8AC3E}">
        <p14:creationId xmlns:p14="http://schemas.microsoft.com/office/powerpoint/2010/main" val="28066358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pPr algn="l"/>
            <a:r>
              <a:rPr lang="en-US" sz="2400" b="1" dirty="0">
                <a:solidFill>
                  <a:srgbClr val="C00000"/>
                </a:solidFill>
              </a:rPr>
              <a:t>4. Boiler corrosion</a:t>
            </a:r>
            <a:r>
              <a:rPr lang="en-US" sz="2400" b="1" dirty="0" smtClean="0">
                <a:solidFill>
                  <a:srgbClr val="C00000"/>
                </a:solidFill>
              </a:rPr>
              <a:t>:</a:t>
            </a:r>
            <a:endParaRPr lang="en-IN" sz="2400" dirty="0"/>
          </a:p>
        </p:txBody>
      </p:sp>
      <p:sp>
        <p:nvSpPr>
          <p:cNvPr id="3" name="Content Placeholder 2"/>
          <p:cNvSpPr>
            <a:spLocks noGrp="1"/>
          </p:cNvSpPr>
          <p:nvPr>
            <p:ph idx="1"/>
          </p:nvPr>
        </p:nvSpPr>
        <p:spPr>
          <a:xfrm>
            <a:off x="457200" y="838200"/>
            <a:ext cx="8229600" cy="5791200"/>
          </a:xfrm>
        </p:spPr>
        <p:txBody>
          <a:bodyPr>
            <a:noAutofit/>
          </a:bodyPr>
          <a:lstStyle/>
          <a:p>
            <a:pPr>
              <a:lnSpc>
                <a:spcPct val="90000"/>
              </a:lnSpc>
              <a:buNone/>
              <a:defRPr/>
            </a:pPr>
            <a:r>
              <a:rPr lang="en-US" sz="2000" b="1" dirty="0">
                <a:solidFill>
                  <a:srgbClr val="002060"/>
                </a:solidFill>
              </a:rPr>
              <a:t>b) Dissolved CO</a:t>
            </a:r>
            <a:r>
              <a:rPr lang="en-US" sz="2000" b="1" baseline="-25000" dirty="0">
                <a:solidFill>
                  <a:srgbClr val="002060"/>
                </a:solidFill>
              </a:rPr>
              <a:t>2</a:t>
            </a:r>
            <a:r>
              <a:rPr lang="en-US" sz="2000" b="1" dirty="0">
                <a:solidFill>
                  <a:srgbClr val="002060"/>
                </a:solidFill>
              </a:rPr>
              <a:t>:</a:t>
            </a:r>
          </a:p>
          <a:p>
            <a:pPr>
              <a:lnSpc>
                <a:spcPct val="90000"/>
              </a:lnSpc>
              <a:buClr>
                <a:srgbClr val="FF3300"/>
              </a:buClr>
              <a:buFontTx/>
              <a:buChar char="o"/>
              <a:defRPr/>
            </a:pPr>
            <a:r>
              <a:rPr lang="en-US" sz="2000" dirty="0" smtClean="0">
                <a:solidFill>
                  <a:srgbClr val="002060"/>
                </a:solidFill>
              </a:rPr>
              <a:t>Dissolved </a:t>
            </a:r>
            <a:r>
              <a:rPr lang="en-US" sz="2000" dirty="0">
                <a:solidFill>
                  <a:srgbClr val="002060"/>
                </a:solidFill>
              </a:rPr>
              <a:t>CO</a:t>
            </a:r>
            <a:r>
              <a:rPr lang="en-US" sz="2000" baseline="-25000" dirty="0">
                <a:solidFill>
                  <a:srgbClr val="002060"/>
                </a:solidFill>
              </a:rPr>
              <a:t>2</a:t>
            </a:r>
            <a:r>
              <a:rPr lang="en-US" sz="2000" dirty="0">
                <a:solidFill>
                  <a:srgbClr val="002060"/>
                </a:solidFill>
              </a:rPr>
              <a:t> forms carbonic acid which corrodes the </a:t>
            </a:r>
            <a:r>
              <a:rPr lang="en-US" sz="2000" dirty="0" smtClean="0">
                <a:solidFill>
                  <a:srgbClr val="002060"/>
                </a:solidFill>
              </a:rPr>
              <a:t>boiler slowly</a:t>
            </a:r>
            <a:r>
              <a:rPr lang="en-US" sz="2000" dirty="0">
                <a:solidFill>
                  <a:srgbClr val="002060"/>
                </a:solidFill>
              </a:rPr>
              <a:t>.</a:t>
            </a:r>
          </a:p>
          <a:p>
            <a:pPr>
              <a:lnSpc>
                <a:spcPct val="90000"/>
              </a:lnSpc>
              <a:buNone/>
              <a:defRPr/>
            </a:pPr>
            <a:r>
              <a:rPr lang="en-US" sz="2000" dirty="0">
                <a:solidFill>
                  <a:srgbClr val="002060"/>
                </a:solidFill>
              </a:rPr>
              <a:t>			</a:t>
            </a:r>
            <a:r>
              <a:rPr lang="en-US" sz="2000" dirty="0" smtClean="0">
                <a:solidFill>
                  <a:srgbClr val="002060"/>
                </a:solidFill>
              </a:rPr>
              <a:t>                CO</a:t>
            </a:r>
            <a:r>
              <a:rPr lang="en-US" sz="2000" baseline="-25000" dirty="0" smtClean="0">
                <a:solidFill>
                  <a:srgbClr val="002060"/>
                </a:solidFill>
              </a:rPr>
              <a:t>2</a:t>
            </a:r>
            <a:r>
              <a:rPr lang="en-US" sz="2000" dirty="0" smtClean="0">
                <a:solidFill>
                  <a:srgbClr val="002060"/>
                </a:solidFill>
              </a:rPr>
              <a:t>   </a:t>
            </a:r>
            <a:r>
              <a:rPr lang="en-US" sz="2000" dirty="0">
                <a:solidFill>
                  <a:srgbClr val="002060"/>
                </a:solidFill>
              </a:rPr>
              <a:t>+  H</a:t>
            </a:r>
            <a:r>
              <a:rPr lang="en-US" sz="2000" baseline="-25000" dirty="0">
                <a:solidFill>
                  <a:srgbClr val="002060"/>
                </a:solidFill>
              </a:rPr>
              <a:t>2</a:t>
            </a:r>
            <a:r>
              <a:rPr lang="en-US" sz="2000" dirty="0">
                <a:solidFill>
                  <a:srgbClr val="002060"/>
                </a:solidFill>
              </a:rPr>
              <a:t>O         </a:t>
            </a:r>
            <a:r>
              <a:rPr lang="en-US" sz="2000" dirty="0" smtClean="0">
                <a:solidFill>
                  <a:srgbClr val="002060"/>
                </a:solidFill>
              </a:rPr>
              <a:t>   H</a:t>
            </a:r>
            <a:r>
              <a:rPr lang="en-US" sz="2000" baseline="-25000" dirty="0" smtClean="0">
                <a:solidFill>
                  <a:srgbClr val="002060"/>
                </a:solidFill>
              </a:rPr>
              <a:t>2</a:t>
            </a:r>
            <a:r>
              <a:rPr lang="en-US" sz="2000" dirty="0" smtClean="0">
                <a:solidFill>
                  <a:srgbClr val="002060"/>
                </a:solidFill>
              </a:rPr>
              <a:t>CO</a:t>
            </a:r>
            <a:r>
              <a:rPr lang="en-US" sz="2000" baseline="-25000" dirty="0" smtClean="0">
                <a:solidFill>
                  <a:srgbClr val="002060"/>
                </a:solidFill>
              </a:rPr>
              <a:t>3</a:t>
            </a:r>
            <a:endParaRPr lang="en-US" sz="2000" dirty="0">
              <a:solidFill>
                <a:srgbClr val="002060"/>
              </a:solidFill>
            </a:endParaRPr>
          </a:p>
          <a:p>
            <a:pPr>
              <a:lnSpc>
                <a:spcPct val="90000"/>
              </a:lnSpc>
              <a:buNone/>
              <a:defRPr/>
            </a:pPr>
            <a:endParaRPr lang="en-US" sz="800" dirty="0">
              <a:solidFill>
                <a:srgbClr val="002060"/>
              </a:solidFill>
            </a:endParaRPr>
          </a:p>
          <a:p>
            <a:pPr>
              <a:lnSpc>
                <a:spcPct val="90000"/>
              </a:lnSpc>
              <a:buClr>
                <a:srgbClr val="FF3300"/>
              </a:buClr>
              <a:buFontTx/>
              <a:buChar char="o"/>
              <a:defRPr/>
            </a:pPr>
            <a:r>
              <a:rPr lang="en-US" sz="2000" dirty="0">
                <a:solidFill>
                  <a:srgbClr val="002060"/>
                </a:solidFill>
              </a:rPr>
              <a:t>CO</a:t>
            </a:r>
            <a:r>
              <a:rPr lang="en-US" sz="2000" baseline="-25000" dirty="0">
                <a:solidFill>
                  <a:srgbClr val="002060"/>
                </a:solidFill>
              </a:rPr>
              <a:t>2</a:t>
            </a:r>
            <a:r>
              <a:rPr lang="en-US" sz="2000" dirty="0">
                <a:solidFill>
                  <a:srgbClr val="002060"/>
                </a:solidFill>
              </a:rPr>
              <a:t> is removed by adding calculated quantity of ammonia:</a:t>
            </a:r>
          </a:p>
          <a:p>
            <a:pPr>
              <a:lnSpc>
                <a:spcPct val="90000"/>
              </a:lnSpc>
              <a:buNone/>
              <a:defRPr/>
            </a:pPr>
            <a:r>
              <a:rPr lang="en-US" sz="2000" dirty="0">
                <a:solidFill>
                  <a:srgbClr val="002060"/>
                </a:solidFill>
              </a:rPr>
              <a:t>               </a:t>
            </a:r>
            <a:r>
              <a:rPr lang="en-US" sz="2000" dirty="0" smtClean="0">
                <a:solidFill>
                  <a:srgbClr val="002060"/>
                </a:solidFill>
              </a:rPr>
              <a:t>		 </a:t>
            </a:r>
            <a:r>
              <a:rPr lang="en-US" sz="2000" dirty="0">
                <a:solidFill>
                  <a:srgbClr val="002060"/>
                </a:solidFill>
              </a:rPr>
              <a:t>2 NH</a:t>
            </a:r>
            <a:r>
              <a:rPr lang="en-US" sz="2000" baseline="-25000" dirty="0">
                <a:solidFill>
                  <a:srgbClr val="002060"/>
                </a:solidFill>
              </a:rPr>
              <a:t>4</a:t>
            </a:r>
            <a:r>
              <a:rPr lang="en-US" sz="2000" dirty="0">
                <a:solidFill>
                  <a:srgbClr val="002060"/>
                </a:solidFill>
              </a:rPr>
              <a:t>OH + CO</a:t>
            </a:r>
            <a:r>
              <a:rPr lang="en-US" sz="2000" baseline="-25000" dirty="0">
                <a:solidFill>
                  <a:srgbClr val="002060"/>
                </a:solidFill>
              </a:rPr>
              <a:t>2</a:t>
            </a:r>
            <a:r>
              <a:rPr lang="en-US" sz="2000" dirty="0">
                <a:solidFill>
                  <a:srgbClr val="002060"/>
                </a:solidFill>
              </a:rPr>
              <a:t>          </a:t>
            </a:r>
            <a:r>
              <a:rPr lang="en-US" sz="2000" dirty="0" smtClean="0">
                <a:solidFill>
                  <a:srgbClr val="002060"/>
                </a:solidFill>
              </a:rPr>
              <a:t>      (</a:t>
            </a:r>
            <a:r>
              <a:rPr lang="en-US" sz="2000" dirty="0">
                <a:solidFill>
                  <a:srgbClr val="002060"/>
                </a:solidFill>
              </a:rPr>
              <a:t>NH</a:t>
            </a:r>
            <a:r>
              <a:rPr lang="en-US" sz="2000" baseline="-25000" dirty="0">
                <a:solidFill>
                  <a:srgbClr val="002060"/>
                </a:solidFill>
              </a:rPr>
              <a:t>4</a:t>
            </a:r>
            <a:r>
              <a:rPr lang="en-US" sz="2000" dirty="0">
                <a:solidFill>
                  <a:srgbClr val="002060"/>
                </a:solidFill>
              </a:rPr>
              <a:t>)</a:t>
            </a:r>
            <a:r>
              <a:rPr lang="en-US" sz="2000" baseline="-25000" dirty="0">
                <a:solidFill>
                  <a:srgbClr val="002060"/>
                </a:solidFill>
              </a:rPr>
              <a:t>2</a:t>
            </a:r>
            <a:r>
              <a:rPr lang="en-US" sz="2000" dirty="0">
                <a:solidFill>
                  <a:srgbClr val="002060"/>
                </a:solidFill>
              </a:rPr>
              <a:t>CO</a:t>
            </a:r>
            <a:r>
              <a:rPr lang="en-US" sz="2000" baseline="-25000" dirty="0">
                <a:solidFill>
                  <a:srgbClr val="002060"/>
                </a:solidFill>
              </a:rPr>
              <a:t>3</a:t>
            </a:r>
            <a:r>
              <a:rPr lang="en-US" sz="2000" dirty="0">
                <a:solidFill>
                  <a:srgbClr val="002060"/>
                </a:solidFill>
              </a:rPr>
              <a:t> +  H</a:t>
            </a:r>
            <a:r>
              <a:rPr lang="en-US" sz="2000" baseline="-25000" dirty="0">
                <a:solidFill>
                  <a:srgbClr val="002060"/>
                </a:solidFill>
              </a:rPr>
              <a:t>2</a:t>
            </a:r>
            <a:r>
              <a:rPr lang="en-US" sz="2000" dirty="0">
                <a:solidFill>
                  <a:srgbClr val="002060"/>
                </a:solidFill>
              </a:rPr>
              <a:t>O  </a:t>
            </a:r>
          </a:p>
          <a:p>
            <a:pPr>
              <a:lnSpc>
                <a:spcPct val="90000"/>
              </a:lnSpc>
              <a:buClr>
                <a:srgbClr val="FF3300"/>
              </a:buClr>
              <a:buFontTx/>
              <a:buChar char="o"/>
              <a:defRPr/>
            </a:pPr>
            <a:r>
              <a:rPr lang="en-US" sz="2000" dirty="0" smtClean="0">
                <a:solidFill>
                  <a:srgbClr val="002060"/>
                </a:solidFill>
              </a:rPr>
              <a:t>It </a:t>
            </a:r>
            <a:r>
              <a:rPr lang="en-US" sz="2000" dirty="0">
                <a:solidFill>
                  <a:srgbClr val="002060"/>
                </a:solidFill>
              </a:rPr>
              <a:t>is also removed by mechanical aeration along with oxygen.</a:t>
            </a:r>
          </a:p>
          <a:p>
            <a:pPr>
              <a:lnSpc>
                <a:spcPct val="90000"/>
              </a:lnSpc>
              <a:buNone/>
              <a:defRPr/>
            </a:pPr>
            <a:endParaRPr lang="en-US" sz="2000" dirty="0">
              <a:solidFill>
                <a:srgbClr val="002060"/>
              </a:solidFill>
            </a:endParaRPr>
          </a:p>
          <a:p>
            <a:pPr>
              <a:lnSpc>
                <a:spcPct val="90000"/>
              </a:lnSpc>
              <a:buNone/>
              <a:defRPr/>
            </a:pPr>
            <a:r>
              <a:rPr lang="en-US" sz="2000" b="1" dirty="0">
                <a:solidFill>
                  <a:srgbClr val="002060"/>
                </a:solidFill>
              </a:rPr>
              <a:t>c) Acids from dissolved salts:</a:t>
            </a:r>
          </a:p>
          <a:p>
            <a:pPr>
              <a:lnSpc>
                <a:spcPct val="90000"/>
              </a:lnSpc>
              <a:buClr>
                <a:srgbClr val="FF3300"/>
              </a:buClr>
              <a:buFontTx/>
              <a:buChar char="o"/>
              <a:defRPr/>
            </a:pPr>
            <a:r>
              <a:rPr lang="en-US" sz="2000" dirty="0">
                <a:solidFill>
                  <a:srgbClr val="002060"/>
                </a:solidFill>
              </a:rPr>
              <a:t>Dissolved magnesium salts </a:t>
            </a:r>
            <a:r>
              <a:rPr lang="en-US" sz="2000" dirty="0" err="1">
                <a:solidFill>
                  <a:srgbClr val="002060"/>
                </a:solidFill>
              </a:rPr>
              <a:t>hydrolyse</a:t>
            </a:r>
            <a:r>
              <a:rPr lang="en-US" sz="2000" dirty="0">
                <a:solidFill>
                  <a:srgbClr val="002060"/>
                </a:solidFill>
              </a:rPr>
              <a:t> to form acids:</a:t>
            </a:r>
          </a:p>
          <a:p>
            <a:pPr>
              <a:lnSpc>
                <a:spcPct val="90000"/>
              </a:lnSpc>
              <a:buClr>
                <a:srgbClr val="FF3300"/>
              </a:buClr>
              <a:buNone/>
              <a:defRPr/>
            </a:pPr>
            <a:r>
              <a:rPr lang="en-US" sz="2000" dirty="0">
                <a:solidFill>
                  <a:srgbClr val="002060"/>
                </a:solidFill>
              </a:rPr>
              <a:t>            </a:t>
            </a:r>
            <a:r>
              <a:rPr lang="en-US" sz="2000" dirty="0" smtClean="0">
                <a:solidFill>
                  <a:srgbClr val="002060"/>
                </a:solidFill>
              </a:rPr>
              <a:t>		  </a:t>
            </a:r>
            <a:r>
              <a:rPr lang="en-US" sz="2000" dirty="0">
                <a:solidFill>
                  <a:srgbClr val="002060"/>
                </a:solidFill>
              </a:rPr>
              <a:t>MgCl</a:t>
            </a:r>
            <a:r>
              <a:rPr lang="en-US" sz="2000" baseline="-25000" dirty="0">
                <a:solidFill>
                  <a:srgbClr val="002060"/>
                </a:solidFill>
              </a:rPr>
              <a:t>2</a:t>
            </a:r>
            <a:r>
              <a:rPr lang="en-US" sz="2000" dirty="0">
                <a:solidFill>
                  <a:srgbClr val="002060"/>
                </a:solidFill>
              </a:rPr>
              <a:t>   +  2 H</a:t>
            </a:r>
            <a:r>
              <a:rPr lang="en-US" sz="2000" baseline="-25000" dirty="0">
                <a:solidFill>
                  <a:srgbClr val="002060"/>
                </a:solidFill>
              </a:rPr>
              <a:t>2</a:t>
            </a:r>
            <a:r>
              <a:rPr lang="en-US" sz="2000" dirty="0">
                <a:solidFill>
                  <a:srgbClr val="002060"/>
                </a:solidFill>
              </a:rPr>
              <a:t>O           Mg(OH)</a:t>
            </a:r>
            <a:r>
              <a:rPr lang="en-US" sz="2000" baseline="-25000" dirty="0">
                <a:solidFill>
                  <a:srgbClr val="002060"/>
                </a:solidFill>
              </a:rPr>
              <a:t>2</a:t>
            </a:r>
            <a:r>
              <a:rPr lang="en-US" sz="2000" dirty="0">
                <a:solidFill>
                  <a:srgbClr val="002060"/>
                </a:solidFill>
              </a:rPr>
              <a:t>   +  2 </a:t>
            </a:r>
            <a:r>
              <a:rPr lang="en-US" sz="2000" dirty="0" err="1">
                <a:solidFill>
                  <a:srgbClr val="002060"/>
                </a:solidFill>
              </a:rPr>
              <a:t>HCl</a:t>
            </a:r>
            <a:r>
              <a:rPr lang="en-US" sz="2000" dirty="0">
                <a:solidFill>
                  <a:srgbClr val="002060"/>
                </a:solidFill>
              </a:rPr>
              <a:t> </a:t>
            </a:r>
          </a:p>
          <a:p>
            <a:pPr>
              <a:lnSpc>
                <a:spcPct val="90000"/>
              </a:lnSpc>
              <a:buClr>
                <a:srgbClr val="FF3300"/>
              </a:buClr>
              <a:buNone/>
              <a:defRPr/>
            </a:pPr>
            <a:endParaRPr lang="en-US" sz="2000" dirty="0">
              <a:solidFill>
                <a:srgbClr val="002060"/>
              </a:solidFill>
            </a:endParaRPr>
          </a:p>
          <a:p>
            <a:pPr>
              <a:lnSpc>
                <a:spcPct val="90000"/>
              </a:lnSpc>
              <a:buClr>
                <a:srgbClr val="FF3300"/>
              </a:buClr>
              <a:buFontTx/>
              <a:buChar char="o"/>
              <a:defRPr/>
            </a:pPr>
            <a:r>
              <a:rPr lang="en-US" sz="2000" dirty="0">
                <a:solidFill>
                  <a:srgbClr val="002060"/>
                </a:solidFill>
              </a:rPr>
              <a:t>This acid reacts with boiler and corrodes:</a:t>
            </a:r>
          </a:p>
          <a:p>
            <a:pPr>
              <a:lnSpc>
                <a:spcPct val="90000"/>
              </a:lnSpc>
              <a:buClr>
                <a:srgbClr val="FF3300"/>
              </a:buClr>
              <a:buNone/>
              <a:defRPr/>
            </a:pPr>
            <a:r>
              <a:rPr lang="en-US" sz="2000" dirty="0">
                <a:solidFill>
                  <a:srgbClr val="002060"/>
                </a:solidFill>
              </a:rPr>
              <a:t>              </a:t>
            </a:r>
            <a:r>
              <a:rPr lang="en-US" sz="2000" dirty="0" smtClean="0">
                <a:solidFill>
                  <a:srgbClr val="002060"/>
                </a:solidFill>
              </a:rPr>
              <a:t>		 </a:t>
            </a:r>
            <a:r>
              <a:rPr lang="en-US" sz="2000" dirty="0">
                <a:solidFill>
                  <a:srgbClr val="002060"/>
                </a:solidFill>
              </a:rPr>
              <a:t>Fe  +  2 </a:t>
            </a:r>
            <a:r>
              <a:rPr lang="en-US" sz="2000" dirty="0" err="1">
                <a:solidFill>
                  <a:srgbClr val="002060"/>
                </a:solidFill>
              </a:rPr>
              <a:t>HCl</a:t>
            </a:r>
            <a:r>
              <a:rPr lang="en-US" sz="2000" dirty="0">
                <a:solidFill>
                  <a:srgbClr val="002060"/>
                </a:solidFill>
              </a:rPr>
              <a:t>               FeCl</a:t>
            </a:r>
            <a:r>
              <a:rPr lang="en-US" sz="2000" baseline="-25000" dirty="0">
                <a:solidFill>
                  <a:srgbClr val="002060"/>
                </a:solidFill>
              </a:rPr>
              <a:t>2</a:t>
            </a:r>
            <a:r>
              <a:rPr lang="en-US" sz="2000" dirty="0">
                <a:solidFill>
                  <a:srgbClr val="002060"/>
                </a:solidFill>
              </a:rPr>
              <a:t>   +   H</a:t>
            </a:r>
            <a:r>
              <a:rPr lang="en-US" sz="2000" baseline="-25000" dirty="0">
                <a:solidFill>
                  <a:srgbClr val="002060"/>
                </a:solidFill>
              </a:rPr>
              <a:t>2</a:t>
            </a:r>
            <a:r>
              <a:rPr lang="en-US" sz="2000" dirty="0">
                <a:solidFill>
                  <a:srgbClr val="002060"/>
                </a:solidFill>
              </a:rPr>
              <a:t>   </a:t>
            </a:r>
          </a:p>
          <a:p>
            <a:pPr>
              <a:lnSpc>
                <a:spcPct val="90000"/>
              </a:lnSpc>
              <a:buClr>
                <a:srgbClr val="FF3300"/>
              </a:buClr>
              <a:buNone/>
              <a:defRPr/>
            </a:pPr>
            <a:r>
              <a:rPr lang="en-US" sz="2000" dirty="0">
                <a:solidFill>
                  <a:srgbClr val="002060"/>
                </a:solidFill>
              </a:rPr>
              <a:t>            </a:t>
            </a:r>
            <a:r>
              <a:rPr lang="en-US" sz="2000" dirty="0" smtClean="0">
                <a:solidFill>
                  <a:srgbClr val="002060"/>
                </a:solidFill>
              </a:rPr>
              <a:t>		   </a:t>
            </a:r>
            <a:r>
              <a:rPr lang="en-US" sz="2000" dirty="0">
                <a:solidFill>
                  <a:srgbClr val="002060"/>
                </a:solidFill>
              </a:rPr>
              <a:t>FeCl</a:t>
            </a:r>
            <a:r>
              <a:rPr lang="en-US" sz="2000" baseline="-25000" dirty="0">
                <a:solidFill>
                  <a:srgbClr val="002060"/>
                </a:solidFill>
              </a:rPr>
              <a:t>2  </a:t>
            </a:r>
            <a:r>
              <a:rPr lang="en-US" sz="2000" dirty="0">
                <a:solidFill>
                  <a:srgbClr val="002060"/>
                </a:solidFill>
              </a:rPr>
              <a:t>+  2 H</a:t>
            </a:r>
            <a:r>
              <a:rPr lang="en-US" sz="2000" baseline="-25000" dirty="0">
                <a:solidFill>
                  <a:srgbClr val="002060"/>
                </a:solidFill>
              </a:rPr>
              <a:t>2</a:t>
            </a:r>
            <a:r>
              <a:rPr lang="en-US" sz="2000" dirty="0">
                <a:solidFill>
                  <a:srgbClr val="002060"/>
                </a:solidFill>
              </a:rPr>
              <a:t>O           Fe(OH)</a:t>
            </a:r>
            <a:r>
              <a:rPr lang="en-US" sz="2000" baseline="-25000" dirty="0">
                <a:solidFill>
                  <a:srgbClr val="002060"/>
                </a:solidFill>
              </a:rPr>
              <a:t>2 </a:t>
            </a:r>
            <a:r>
              <a:rPr lang="en-US" sz="2000" dirty="0">
                <a:solidFill>
                  <a:srgbClr val="002060"/>
                </a:solidFill>
              </a:rPr>
              <a:t> + 2 </a:t>
            </a:r>
            <a:r>
              <a:rPr lang="en-US" sz="2000" dirty="0" err="1">
                <a:solidFill>
                  <a:srgbClr val="002060"/>
                </a:solidFill>
              </a:rPr>
              <a:t>HCl</a:t>
            </a:r>
            <a:endParaRPr lang="en-US" sz="2000" dirty="0">
              <a:solidFill>
                <a:srgbClr val="002060"/>
              </a:solidFill>
            </a:endParaRPr>
          </a:p>
          <a:p>
            <a:pPr>
              <a:lnSpc>
                <a:spcPct val="90000"/>
              </a:lnSpc>
              <a:buClr>
                <a:srgbClr val="FF3300"/>
              </a:buClr>
              <a:buNone/>
              <a:defRPr/>
            </a:pPr>
            <a:endParaRPr lang="en-US" sz="2000" dirty="0">
              <a:solidFill>
                <a:srgbClr val="002060"/>
              </a:solidFill>
            </a:endParaRPr>
          </a:p>
          <a:p>
            <a:pPr>
              <a:lnSpc>
                <a:spcPct val="90000"/>
              </a:lnSpc>
              <a:buClr>
                <a:srgbClr val="FF3300"/>
              </a:buClr>
              <a:buFontTx/>
              <a:buChar char="o"/>
              <a:defRPr/>
            </a:pPr>
            <a:r>
              <a:rPr lang="en-US" sz="2000" dirty="0">
                <a:solidFill>
                  <a:srgbClr val="002060"/>
                </a:solidFill>
              </a:rPr>
              <a:t>Small quantity of magnesium salts will large amount of boiler corrosion</a:t>
            </a:r>
          </a:p>
          <a:p>
            <a:pPr marL="0" indent="0">
              <a:buNone/>
            </a:pPr>
            <a:endParaRPr lang="en-IN" sz="2000" dirty="0">
              <a:solidFill>
                <a:srgbClr val="002060"/>
              </a:solidFill>
            </a:endParaRPr>
          </a:p>
        </p:txBody>
      </p:sp>
      <p:sp>
        <p:nvSpPr>
          <p:cNvPr id="4" name="Line 4"/>
          <p:cNvSpPr>
            <a:spLocks noChangeShapeType="1"/>
          </p:cNvSpPr>
          <p:nvPr/>
        </p:nvSpPr>
        <p:spPr bwMode="auto">
          <a:xfrm>
            <a:off x="4585855" y="1676400"/>
            <a:ext cx="4572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5" name="Line 4"/>
          <p:cNvSpPr>
            <a:spLocks noChangeShapeType="1"/>
          </p:cNvSpPr>
          <p:nvPr/>
        </p:nvSpPr>
        <p:spPr bwMode="auto">
          <a:xfrm>
            <a:off x="4191000" y="2500745"/>
            <a:ext cx="4572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6" name="Line 4"/>
          <p:cNvSpPr>
            <a:spLocks noChangeShapeType="1"/>
          </p:cNvSpPr>
          <p:nvPr/>
        </p:nvSpPr>
        <p:spPr bwMode="auto">
          <a:xfrm>
            <a:off x="4191000" y="4177145"/>
            <a:ext cx="4572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7" name="Line 4"/>
          <p:cNvSpPr>
            <a:spLocks noChangeShapeType="1"/>
          </p:cNvSpPr>
          <p:nvPr/>
        </p:nvSpPr>
        <p:spPr bwMode="auto">
          <a:xfrm>
            <a:off x="3810000" y="5181600"/>
            <a:ext cx="457200" cy="0"/>
          </a:xfrm>
          <a:prstGeom prst="line">
            <a:avLst/>
          </a:prstGeom>
          <a:noFill/>
          <a:ln w="28575">
            <a:solidFill>
              <a:srgbClr val="FF3300"/>
            </a:solidFill>
            <a:round/>
            <a:headEnd/>
            <a:tailEnd type="triangle" w="med" len="med"/>
          </a:ln>
          <a:effectLst/>
        </p:spPr>
        <p:txBody>
          <a:bodyPr/>
          <a:lstStyle/>
          <a:p>
            <a:pPr>
              <a:defRPr/>
            </a:pPr>
            <a:endParaRPr lang="en-US"/>
          </a:p>
        </p:txBody>
      </p:sp>
      <p:sp>
        <p:nvSpPr>
          <p:cNvPr id="8" name="Line 4"/>
          <p:cNvSpPr>
            <a:spLocks noChangeShapeType="1"/>
          </p:cNvSpPr>
          <p:nvPr/>
        </p:nvSpPr>
        <p:spPr bwMode="auto">
          <a:xfrm>
            <a:off x="4038600" y="5514110"/>
            <a:ext cx="457200" cy="0"/>
          </a:xfrm>
          <a:prstGeom prst="line">
            <a:avLst/>
          </a:prstGeom>
          <a:noFill/>
          <a:ln w="28575">
            <a:solidFill>
              <a:srgbClr val="FF3300"/>
            </a:solidFill>
            <a:round/>
            <a:headEnd/>
            <a:tailEnd type="triangle" w="med" len="med"/>
          </a:ln>
          <a:effectLst/>
        </p:spPr>
        <p:txBody>
          <a:bodyPr/>
          <a:lstStyle/>
          <a:p>
            <a:pPr>
              <a:defRPr/>
            </a:pPr>
            <a:endParaRPr lang="en-US"/>
          </a:p>
        </p:txBody>
      </p:sp>
    </p:spTree>
    <p:extLst>
      <p:ext uri="{BB962C8B-B14F-4D97-AF65-F5344CB8AC3E}">
        <p14:creationId xmlns:p14="http://schemas.microsoft.com/office/powerpoint/2010/main" val="24019860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133600"/>
            <a:ext cx="8229600" cy="2209800"/>
          </a:xfrm>
        </p:spPr>
        <p:txBody>
          <a:bodyPr>
            <a:normAutofit/>
          </a:bodyPr>
          <a:lstStyle/>
          <a:p>
            <a:pPr marL="0" indent="0" algn="ctr">
              <a:buNone/>
            </a:pPr>
            <a:r>
              <a:rPr lang="en-IN" sz="6000" b="1" dirty="0" smtClean="0">
                <a:solidFill>
                  <a:srgbClr val="7030A0"/>
                </a:solidFill>
              </a:rPr>
              <a:t>Additional Information on Boiler troubles</a:t>
            </a:r>
            <a:endParaRPr lang="en-IN" sz="6000" b="1" dirty="0">
              <a:solidFill>
                <a:srgbClr val="7030A0"/>
              </a:solidFill>
            </a:endParaRPr>
          </a:p>
        </p:txBody>
      </p:sp>
    </p:spTree>
    <p:extLst>
      <p:ext uri="{BB962C8B-B14F-4D97-AF65-F5344CB8AC3E}">
        <p14:creationId xmlns:p14="http://schemas.microsoft.com/office/powerpoint/2010/main" val="37129842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1"/>
          <p:cNvSpPr txBox="1">
            <a:spLocks noChangeArrowheads="1"/>
          </p:cNvSpPr>
          <p:nvPr/>
        </p:nvSpPr>
        <p:spPr bwMode="auto">
          <a:xfrm>
            <a:off x="609600" y="304800"/>
            <a:ext cx="805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3600" b="1" u="sng">
                <a:solidFill>
                  <a:srgbClr val="000099"/>
                </a:solidFill>
                <a:latin typeface="Arial" charset="0"/>
              </a:rPr>
              <a:t>Scale &amp; Sludge Formation in Boilers</a:t>
            </a:r>
          </a:p>
        </p:txBody>
      </p:sp>
      <p:sp>
        <p:nvSpPr>
          <p:cNvPr id="27651" name="TextBox 2"/>
          <p:cNvSpPr txBox="1">
            <a:spLocks noChangeArrowheads="1"/>
          </p:cNvSpPr>
          <p:nvPr/>
        </p:nvSpPr>
        <p:spPr bwMode="auto">
          <a:xfrm>
            <a:off x="357188" y="1285875"/>
            <a:ext cx="8358187"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just">
              <a:lnSpc>
                <a:spcPct val="150000"/>
              </a:lnSpc>
            </a:pPr>
            <a:r>
              <a:rPr lang="en-US" altLang="en-US" sz="2800" b="1">
                <a:solidFill>
                  <a:srgbClr val="006600"/>
                </a:solidFill>
                <a:latin typeface="Arial" charset="0"/>
              </a:rPr>
              <a:t>In boilers </a:t>
            </a:r>
          </a:p>
          <a:p>
            <a:pPr algn="just">
              <a:lnSpc>
                <a:spcPct val="150000"/>
              </a:lnSpc>
            </a:pPr>
            <a:r>
              <a:rPr lang="en-US" altLang="en-US" sz="1800" b="1">
                <a:latin typeface="Arial" charset="0"/>
              </a:rPr>
              <a:t>– Concentration of the dissolved salts increases progressively when water evaporates  during  continuous steam generation. When their concentration reaches saturation point, the salts gets precipitated probably on the inner walls of the boiler.</a:t>
            </a:r>
          </a:p>
          <a:p>
            <a:pPr algn="just">
              <a:lnSpc>
                <a:spcPct val="150000"/>
              </a:lnSpc>
            </a:pPr>
            <a:endParaRPr lang="en-US" altLang="en-US" sz="1800" b="1">
              <a:solidFill>
                <a:srgbClr val="00B050"/>
              </a:solidFill>
              <a:latin typeface="Arial" charset="0"/>
            </a:endParaRPr>
          </a:p>
          <a:p>
            <a:pPr algn="just">
              <a:lnSpc>
                <a:spcPct val="150000"/>
              </a:lnSpc>
            </a:pPr>
            <a:r>
              <a:rPr lang="en-US" altLang="en-US" b="1">
                <a:latin typeface="Arial" charset="0"/>
              </a:rPr>
              <a:t>If the precipitate is</a:t>
            </a:r>
          </a:p>
          <a:p>
            <a:pPr algn="just">
              <a:lnSpc>
                <a:spcPct val="150000"/>
              </a:lnSpc>
            </a:pPr>
            <a:r>
              <a:rPr lang="en-US" altLang="en-US" sz="1800" b="1">
                <a:solidFill>
                  <a:srgbClr val="000099"/>
                </a:solidFill>
                <a:latin typeface="Arial" charset="0"/>
              </a:rPr>
              <a:t>- Soft, Loose, slimy precipitate  </a:t>
            </a:r>
            <a:r>
              <a:rPr lang="en-US" altLang="en-US" b="1">
                <a:solidFill>
                  <a:srgbClr val="000099"/>
                </a:solidFill>
                <a:latin typeface="Arial" charset="0"/>
              </a:rPr>
              <a:t>-  Sludge </a:t>
            </a:r>
          </a:p>
          <a:p>
            <a:pPr algn="just">
              <a:lnSpc>
                <a:spcPct val="150000"/>
              </a:lnSpc>
            </a:pPr>
            <a:r>
              <a:rPr lang="en-US" altLang="en-US" sz="1800" b="1">
                <a:solidFill>
                  <a:srgbClr val="006600"/>
                </a:solidFill>
                <a:latin typeface="Arial" charset="0"/>
              </a:rPr>
              <a:t>- Hard, adhering crust/coating on the inner walls of the boiler-  </a:t>
            </a:r>
            <a:r>
              <a:rPr lang="en-US" altLang="en-US" sz="3600" b="1">
                <a:solidFill>
                  <a:srgbClr val="006600"/>
                </a:solidFill>
                <a:latin typeface="Arial" charset="0"/>
              </a:rPr>
              <a:t>Scale</a:t>
            </a:r>
          </a:p>
        </p:txBody>
      </p:sp>
    </p:spTree>
    <p:extLst>
      <p:ext uri="{BB962C8B-B14F-4D97-AF65-F5344CB8AC3E}">
        <p14:creationId xmlns:p14="http://schemas.microsoft.com/office/powerpoint/2010/main" val="3604800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pRg st="0" end="0"/>
                                            </p:txEl>
                                          </p:spTgt>
                                        </p:tgtEl>
                                        <p:attrNameLst>
                                          <p:attrName>style.visibility</p:attrName>
                                        </p:attrNameLst>
                                      </p:cBhvr>
                                      <p:to>
                                        <p:strVal val="visible"/>
                                      </p:to>
                                    </p:set>
                                    <p:anim calcmode="lin" valueType="num">
                                      <p:cBhvr additive="base">
                                        <p:cTn id="13"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651">
                                            <p:txEl>
                                              <p:pRg st="1" end="1"/>
                                            </p:txEl>
                                          </p:spTgt>
                                        </p:tgtEl>
                                        <p:attrNameLst>
                                          <p:attrName>style.visibility</p:attrName>
                                        </p:attrNameLst>
                                      </p:cBhvr>
                                      <p:to>
                                        <p:strVal val="visible"/>
                                      </p:to>
                                    </p:set>
                                    <p:anim calcmode="lin" valueType="num">
                                      <p:cBhvr additive="base">
                                        <p:cTn id="17"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7651">
                                            <p:txEl>
                                              <p:pRg st="3" end="3"/>
                                            </p:txEl>
                                          </p:spTgt>
                                        </p:tgtEl>
                                        <p:attrNameLst>
                                          <p:attrName>style.visibility</p:attrName>
                                        </p:attrNameLst>
                                      </p:cBhvr>
                                      <p:to>
                                        <p:strVal val="visible"/>
                                      </p:to>
                                    </p:set>
                                    <p:anim calcmode="lin" valueType="num">
                                      <p:cBhvr additive="base">
                                        <p:cTn id="23"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 calcmode="lin" valueType="num">
                                      <p:cBhvr additive="base">
                                        <p:cTn id="27"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651">
                                            <p:txEl>
                                              <p:pRg st="5" end="5"/>
                                            </p:txEl>
                                          </p:spTgt>
                                        </p:tgtEl>
                                        <p:attrNameLst>
                                          <p:attrName>style.visibility</p:attrName>
                                        </p:attrNameLst>
                                      </p:cBhvr>
                                      <p:to>
                                        <p:strVal val="visible"/>
                                      </p:to>
                                    </p:set>
                                    <p:anim calcmode="lin" valueType="num">
                                      <p:cBhvr additive="base">
                                        <p:cTn id="31"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b="1" dirty="0" smtClean="0"/>
              <a:t>Hardness of water </a:t>
            </a:r>
            <a:endParaRPr lang="en-IN" b="1" dirty="0"/>
          </a:p>
        </p:txBody>
      </p:sp>
      <p:sp>
        <p:nvSpPr>
          <p:cNvPr id="3" name="Content Placeholder 2"/>
          <p:cNvSpPr>
            <a:spLocks noGrp="1"/>
          </p:cNvSpPr>
          <p:nvPr>
            <p:ph idx="1"/>
          </p:nvPr>
        </p:nvSpPr>
        <p:spPr>
          <a:xfrm>
            <a:off x="457200" y="914400"/>
            <a:ext cx="8229600" cy="5211763"/>
          </a:xfrm>
        </p:spPr>
        <p:txBody>
          <a:bodyPr>
            <a:normAutofit fontScale="62500" lnSpcReduction="20000"/>
          </a:bodyPr>
          <a:lstStyle/>
          <a:p>
            <a:pPr algn="just">
              <a:lnSpc>
                <a:spcPct val="120000"/>
              </a:lnSpc>
              <a:buClr>
                <a:srgbClr val="FF0000"/>
              </a:buClr>
              <a:buFont typeface="Courier New" pitchFamily="49" charset="0"/>
              <a:buChar char="o"/>
              <a:defRPr/>
            </a:pPr>
            <a:r>
              <a:rPr lang="en-US" dirty="0">
                <a:solidFill>
                  <a:srgbClr val="002060"/>
                </a:solidFill>
                <a:latin typeface="Calibri" pitchFamily="34" charset="0"/>
              </a:rPr>
              <a:t>Hardness  of water is the characteristic of preventing lather formation </a:t>
            </a:r>
            <a:r>
              <a:rPr lang="en-US" dirty="0" smtClean="0">
                <a:solidFill>
                  <a:srgbClr val="002060"/>
                </a:solidFill>
                <a:latin typeface="Calibri" pitchFamily="34" charset="0"/>
              </a:rPr>
              <a:t>of water </a:t>
            </a:r>
            <a:r>
              <a:rPr lang="en-US" dirty="0">
                <a:solidFill>
                  <a:srgbClr val="002060"/>
                </a:solidFill>
                <a:latin typeface="Calibri" pitchFamily="34" charset="0"/>
              </a:rPr>
              <a:t>with soap. Generally salts like chlorides, bicarbonates and sulfates </a:t>
            </a:r>
            <a:r>
              <a:rPr lang="en-US" dirty="0" smtClean="0">
                <a:solidFill>
                  <a:srgbClr val="002060"/>
                </a:solidFill>
                <a:latin typeface="Calibri" pitchFamily="34" charset="0"/>
              </a:rPr>
              <a:t>of Ca</a:t>
            </a:r>
            <a:r>
              <a:rPr lang="en-US" baseline="30000" dirty="0" smtClean="0">
                <a:solidFill>
                  <a:srgbClr val="002060"/>
                </a:solidFill>
                <a:latin typeface="Calibri" pitchFamily="34" charset="0"/>
              </a:rPr>
              <a:t>2</a:t>
            </a:r>
            <a:r>
              <a:rPr lang="en-US" baseline="30000" dirty="0">
                <a:solidFill>
                  <a:srgbClr val="002060"/>
                </a:solidFill>
                <a:latin typeface="Calibri" pitchFamily="34" charset="0"/>
              </a:rPr>
              <a:t>+</a:t>
            </a:r>
            <a:r>
              <a:rPr lang="en-US" dirty="0">
                <a:solidFill>
                  <a:srgbClr val="002060"/>
                </a:solidFill>
                <a:latin typeface="Calibri" pitchFamily="34" charset="0"/>
              </a:rPr>
              <a:t>, Mg</a:t>
            </a:r>
            <a:r>
              <a:rPr lang="en-US" baseline="30000" dirty="0">
                <a:solidFill>
                  <a:srgbClr val="002060"/>
                </a:solidFill>
                <a:latin typeface="Calibri" pitchFamily="34" charset="0"/>
              </a:rPr>
              <a:t>2+</a:t>
            </a:r>
            <a:r>
              <a:rPr lang="en-US" dirty="0">
                <a:solidFill>
                  <a:srgbClr val="002060"/>
                </a:solidFill>
                <a:latin typeface="Calibri" pitchFamily="34" charset="0"/>
              </a:rPr>
              <a:t> and Fe</a:t>
            </a:r>
            <a:r>
              <a:rPr lang="en-US" baseline="30000" dirty="0">
                <a:solidFill>
                  <a:srgbClr val="002060"/>
                </a:solidFill>
                <a:latin typeface="Calibri" pitchFamily="34" charset="0"/>
              </a:rPr>
              <a:t>2+</a:t>
            </a:r>
            <a:r>
              <a:rPr lang="en-US" dirty="0">
                <a:solidFill>
                  <a:srgbClr val="002060"/>
                </a:solidFill>
                <a:latin typeface="Calibri" pitchFamily="34" charset="0"/>
              </a:rPr>
              <a:t> make water hard. </a:t>
            </a:r>
          </a:p>
          <a:p>
            <a:pPr algn="just">
              <a:lnSpc>
                <a:spcPct val="120000"/>
              </a:lnSpc>
              <a:buClr>
                <a:srgbClr val="FF0000"/>
              </a:buClr>
              <a:buFont typeface="Courier New" pitchFamily="49" charset="0"/>
              <a:buChar char="o"/>
              <a:defRPr/>
            </a:pPr>
            <a:endParaRPr lang="en-US" dirty="0">
              <a:solidFill>
                <a:srgbClr val="002060"/>
              </a:solidFill>
              <a:latin typeface="Calibri" pitchFamily="34" charset="0"/>
            </a:endParaRPr>
          </a:p>
          <a:p>
            <a:pPr algn="just">
              <a:lnSpc>
                <a:spcPct val="120000"/>
              </a:lnSpc>
              <a:buClr>
                <a:srgbClr val="FF0000"/>
              </a:buClr>
              <a:buFont typeface="Courier New" pitchFamily="49" charset="0"/>
              <a:buChar char="o"/>
              <a:defRPr/>
            </a:pPr>
            <a:r>
              <a:rPr lang="en-US" dirty="0" smtClean="0">
                <a:solidFill>
                  <a:srgbClr val="002060"/>
                </a:solidFill>
                <a:latin typeface="Calibri" pitchFamily="34" charset="0"/>
              </a:rPr>
              <a:t>This </a:t>
            </a:r>
            <a:r>
              <a:rPr lang="en-US" dirty="0">
                <a:solidFill>
                  <a:srgbClr val="002060"/>
                </a:solidFill>
                <a:latin typeface="Calibri" pitchFamily="34" charset="0"/>
              </a:rPr>
              <a:t>hard water on treatment with soap which is stearic or </a:t>
            </a:r>
            <a:r>
              <a:rPr lang="en-US" dirty="0" err="1">
                <a:solidFill>
                  <a:srgbClr val="002060"/>
                </a:solidFill>
                <a:latin typeface="Calibri" pitchFamily="34" charset="0"/>
              </a:rPr>
              <a:t>palmitic</a:t>
            </a:r>
            <a:r>
              <a:rPr lang="en-US" dirty="0">
                <a:solidFill>
                  <a:srgbClr val="002060"/>
                </a:solidFill>
                <a:latin typeface="Calibri" pitchFamily="34" charset="0"/>
              </a:rPr>
              <a:t> acid salts of sodium or potassium causes white precipitate formation of calcium or magnesium stearate or </a:t>
            </a:r>
            <a:r>
              <a:rPr lang="en-US" dirty="0" err="1">
                <a:solidFill>
                  <a:srgbClr val="002060"/>
                </a:solidFill>
                <a:latin typeface="Calibri" pitchFamily="34" charset="0"/>
              </a:rPr>
              <a:t>palmitate</a:t>
            </a:r>
            <a:r>
              <a:rPr lang="en-US" dirty="0">
                <a:solidFill>
                  <a:srgbClr val="002060"/>
                </a:solidFill>
                <a:latin typeface="Calibri" pitchFamily="34" charset="0"/>
              </a:rPr>
              <a:t>.</a:t>
            </a:r>
          </a:p>
          <a:p>
            <a:pPr algn="just">
              <a:lnSpc>
                <a:spcPct val="120000"/>
              </a:lnSpc>
              <a:buClr>
                <a:srgbClr val="FF0000"/>
              </a:buClr>
              <a:buFont typeface="Courier New" pitchFamily="49" charset="0"/>
              <a:buChar char="o"/>
              <a:defRPr/>
            </a:pPr>
            <a:endParaRPr lang="en-US" dirty="0">
              <a:solidFill>
                <a:srgbClr val="002060"/>
              </a:solidFill>
              <a:latin typeface="Calibri" pitchFamily="34" charset="0"/>
            </a:endParaRPr>
          </a:p>
          <a:p>
            <a:pPr algn="just">
              <a:lnSpc>
                <a:spcPct val="120000"/>
              </a:lnSpc>
              <a:buClr>
                <a:srgbClr val="FF0000"/>
              </a:buClr>
              <a:buFont typeface="Courier New" pitchFamily="49" charset="0"/>
              <a:buChar char="o"/>
              <a:defRPr/>
            </a:pPr>
            <a:endParaRPr lang="en-US" dirty="0">
              <a:solidFill>
                <a:srgbClr val="002060"/>
              </a:solidFill>
              <a:latin typeface="Calibri" pitchFamily="34" charset="0"/>
            </a:endParaRPr>
          </a:p>
          <a:p>
            <a:pPr algn="just">
              <a:lnSpc>
                <a:spcPct val="120000"/>
              </a:lnSpc>
              <a:buClr>
                <a:srgbClr val="FF0000"/>
              </a:buClr>
              <a:buFont typeface="Courier New" pitchFamily="49" charset="0"/>
              <a:buChar char="o"/>
              <a:defRPr/>
            </a:pPr>
            <a:endParaRPr lang="en-US" dirty="0">
              <a:solidFill>
                <a:srgbClr val="002060"/>
              </a:solidFill>
              <a:latin typeface="Calibri" pitchFamily="34" charset="0"/>
            </a:endParaRPr>
          </a:p>
          <a:p>
            <a:pPr algn="just">
              <a:lnSpc>
                <a:spcPct val="120000"/>
              </a:lnSpc>
              <a:buClr>
                <a:srgbClr val="FF0000"/>
              </a:buClr>
              <a:buFont typeface="Courier New" pitchFamily="49" charset="0"/>
              <a:buChar char="o"/>
              <a:defRPr/>
            </a:pPr>
            <a:r>
              <a:rPr lang="en-US" dirty="0">
                <a:solidFill>
                  <a:srgbClr val="002060"/>
                </a:solidFill>
                <a:latin typeface="Calibri" pitchFamily="34" charset="0"/>
              </a:rPr>
              <a:t> </a:t>
            </a:r>
          </a:p>
          <a:p>
            <a:pPr algn="just">
              <a:lnSpc>
                <a:spcPct val="120000"/>
              </a:lnSpc>
              <a:buClr>
                <a:srgbClr val="FF0000"/>
              </a:buClr>
              <a:buFont typeface="Courier New" pitchFamily="49" charset="0"/>
              <a:buChar char="o"/>
              <a:defRPr/>
            </a:pPr>
            <a:endParaRPr lang="en-US" dirty="0" smtClean="0">
              <a:solidFill>
                <a:srgbClr val="002060"/>
              </a:solidFill>
              <a:latin typeface="Calibri" pitchFamily="34" charset="0"/>
            </a:endParaRPr>
          </a:p>
          <a:p>
            <a:pPr algn="just">
              <a:lnSpc>
                <a:spcPct val="120000"/>
              </a:lnSpc>
              <a:buClr>
                <a:srgbClr val="FF0000"/>
              </a:buClr>
              <a:buFont typeface="Courier New" pitchFamily="49" charset="0"/>
              <a:buChar char="o"/>
              <a:defRPr/>
            </a:pPr>
            <a:r>
              <a:rPr lang="en-US" dirty="0" smtClean="0">
                <a:solidFill>
                  <a:srgbClr val="002060"/>
                </a:solidFill>
                <a:latin typeface="Calibri" pitchFamily="34" charset="0"/>
              </a:rPr>
              <a:t>Thus </a:t>
            </a:r>
            <a:r>
              <a:rPr lang="en-US" dirty="0">
                <a:solidFill>
                  <a:srgbClr val="002060"/>
                </a:solidFill>
                <a:latin typeface="Calibri" pitchFamily="34" charset="0"/>
              </a:rPr>
              <a:t>the cause of hardness is the precipitation of the soap and hence prevents lathering at first. When the hardness causing ions are removed as insoluble soaps, water becomes soft and forms lather.</a:t>
            </a:r>
          </a:p>
          <a:p>
            <a:pPr algn="just">
              <a:buClr>
                <a:srgbClr val="FF0000"/>
              </a:buClr>
              <a:buFont typeface="Courier New" pitchFamily="49" charset="0"/>
              <a:buChar char="o"/>
            </a:pPr>
            <a:endParaRPr lang="en-IN" dirty="0">
              <a:solidFill>
                <a:srgbClr val="002060"/>
              </a:solidFill>
            </a:endParaRPr>
          </a:p>
        </p:txBody>
      </p:sp>
      <p:pic>
        <p:nvPicPr>
          <p:cNvPr id="4" name="Picture 4"/>
          <p:cNvPicPr>
            <a:picLocks noChangeAspect="1" noChangeArrowheads="1"/>
          </p:cNvPicPr>
          <p:nvPr/>
        </p:nvPicPr>
        <p:blipFill>
          <a:blip r:embed="rId2">
            <a:lum bright="-36000" contrast="30000"/>
          </a:blip>
          <a:srcRect/>
          <a:stretch>
            <a:fillRect/>
          </a:stretch>
        </p:blipFill>
        <p:spPr bwMode="auto">
          <a:xfrm>
            <a:off x="838200" y="3429000"/>
            <a:ext cx="7623175" cy="1371600"/>
          </a:xfrm>
          <a:prstGeom prst="rect">
            <a:avLst/>
          </a:prstGeom>
          <a:solidFill>
            <a:schemeClr val="tx1"/>
          </a:solidFill>
          <a:ln w="9525">
            <a:noFill/>
            <a:miter lim="800000"/>
            <a:headEnd/>
            <a:tailEnd/>
          </a:ln>
        </p:spPr>
      </p:pic>
    </p:spTree>
    <p:extLst>
      <p:ext uri="{BB962C8B-B14F-4D97-AF65-F5344CB8AC3E}">
        <p14:creationId xmlns:p14="http://schemas.microsoft.com/office/powerpoint/2010/main" val="41748583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www.transtutors.com/Uploadfile/CMS_Images/19995_image1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1676400"/>
            <a:ext cx="8583613" cy="365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1765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3"/>
          <p:cNvGrpSpPr>
            <a:grpSpLocks/>
          </p:cNvGrpSpPr>
          <p:nvPr/>
        </p:nvGrpSpPr>
        <p:grpSpPr bwMode="auto">
          <a:xfrm>
            <a:off x="685800" y="2082800"/>
            <a:ext cx="8153400" cy="3403600"/>
            <a:chOff x="886" y="2373"/>
            <a:chExt cx="4118" cy="1640"/>
          </a:xfrm>
        </p:grpSpPr>
        <p:sp>
          <p:nvSpPr>
            <p:cNvPr id="21509" name="Oval 4"/>
            <p:cNvSpPr>
              <a:spLocks noChangeArrowheads="1"/>
            </p:cNvSpPr>
            <p:nvPr/>
          </p:nvSpPr>
          <p:spPr bwMode="auto">
            <a:xfrm>
              <a:off x="1657" y="2659"/>
              <a:ext cx="771" cy="771"/>
            </a:xfrm>
            <a:prstGeom prst="ellipse">
              <a:avLst/>
            </a:prstGeom>
            <a:solidFill>
              <a:schemeClr val="accent1"/>
            </a:solidFill>
            <a:ln w="104775">
              <a:solidFill>
                <a:srgbClr val="000080"/>
              </a:solidFill>
              <a:round/>
              <a:headEnd/>
              <a:tailEnd/>
            </a:ln>
          </p:spPr>
          <p:txBody>
            <a:bodyPr wrap="none" anchor="ctr"/>
            <a:lstStyle/>
            <a:p>
              <a:endParaRPr lang="en-US" altLang="en-US" b="1"/>
            </a:p>
          </p:txBody>
        </p:sp>
        <p:sp>
          <p:nvSpPr>
            <p:cNvPr id="21510" name="AutoShape 6"/>
            <p:cNvSpPr>
              <a:spLocks noChangeArrowheads="1"/>
            </p:cNvSpPr>
            <p:nvPr/>
          </p:nvSpPr>
          <p:spPr bwMode="auto">
            <a:xfrm>
              <a:off x="1839" y="3248"/>
              <a:ext cx="91" cy="45"/>
            </a:xfrm>
            <a:prstGeom prst="flowChartConnector">
              <a:avLst/>
            </a:prstGeom>
            <a:solidFill>
              <a:srgbClr val="FF0000"/>
            </a:solidFill>
            <a:ln w="9525">
              <a:solidFill>
                <a:srgbClr val="FF6600"/>
              </a:solidFill>
              <a:round/>
              <a:headEnd/>
              <a:tailEnd/>
            </a:ln>
          </p:spPr>
          <p:txBody>
            <a:bodyPr wrap="none" anchor="ctr"/>
            <a:lstStyle/>
            <a:p>
              <a:endParaRPr lang="en-US" altLang="en-US" b="1"/>
            </a:p>
          </p:txBody>
        </p:sp>
        <p:sp>
          <p:nvSpPr>
            <p:cNvPr id="21511" name="AutoShape 7"/>
            <p:cNvSpPr>
              <a:spLocks noChangeArrowheads="1"/>
            </p:cNvSpPr>
            <p:nvPr/>
          </p:nvSpPr>
          <p:spPr bwMode="auto">
            <a:xfrm>
              <a:off x="2020" y="3203"/>
              <a:ext cx="91" cy="45"/>
            </a:xfrm>
            <a:prstGeom prst="flowChartConnector">
              <a:avLst/>
            </a:prstGeom>
            <a:solidFill>
              <a:srgbClr val="FF0000"/>
            </a:solidFill>
            <a:ln w="9525">
              <a:solidFill>
                <a:srgbClr val="FF6600"/>
              </a:solidFill>
              <a:round/>
              <a:headEnd/>
              <a:tailEnd/>
            </a:ln>
          </p:spPr>
          <p:txBody>
            <a:bodyPr wrap="none" anchor="ctr"/>
            <a:lstStyle/>
            <a:p>
              <a:endParaRPr lang="en-US" altLang="en-US" b="1"/>
            </a:p>
          </p:txBody>
        </p:sp>
        <p:sp>
          <p:nvSpPr>
            <p:cNvPr id="21512" name="AutoShape 8"/>
            <p:cNvSpPr>
              <a:spLocks noChangeArrowheads="1"/>
            </p:cNvSpPr>
            <p:nvPr/>
          </p:nvSpPr>
          <p:spPr bwMode="auto">
            <a:xfrm>
              <a:off x="2065" y="3067"/>
              <a:ext cx="91" cy="45"/>
            </a:xfrm>
            <a:prstGeom prst="flowChartConnector">
              <a:avLst/>
            </a:prstGeom>
            <a:solidFill>
              <a:srgbClr val="FF0000"/>
            </a:solidFill>
            <a:ln w="9525">
              <a:solidFill>
                <a:srgbClr val="FF6600"/>
              </a:solidFill>
              <a:round/>
              <a:headEnd/>
              <a:tailEnd/>
            </a:ln>
          </p:spPr>
          <p:txBody>
            <a:bodyPr wrap="none" anchor="ctr"/>
            <a:lstStyle/>
            <a:p>
              <a:endParaRPr lang="en-US" altLang="en-US" b="1"/>
            </a:p>
          </p:txBody>
        </p:sp>
        <p:sp>
          <p:nvSpPr>
            <p:cNvPr id="21513" name="AutoShape 9"/>
            <p:cNvSpPr>
              <a:spLocks noChangeArrowheads="1"/>
            </p:cNvSpPr>
            <p:nvPr/>
          </p:nvSpPr>
          <p:spPr bwMode="auto">
            <a:xfrm>
              <a:off x="1884" y="3022"/>
              <a:ext cx="91" cy="45"/>
            </a:xfrm>
            <a:prstGeom prst="flowChartConnector">
              <a:avLst/>
            </a:prstGeom>
            <a:solidFill>
              <a:srgbClr val="FF0000"/>
            </a:solidFill>
            <a:ln w="9525">
              <a:solidFill>
                <a:srgbClr val="FF6600"/>
              </a:solidFill>
              <a:round/>
              <a:headEnd/>
              <a:tailEnd/>
            </a:ln>
          </p:spPr>
          <p:txBody>
            <a:bodyPr wrap="none" anchor="ctr"/>
            <a:lstStyle/>
            <a:p>
              <a:endParaRPr lang="en-US" altLang="en-US" b="1"/>
            </a:p>
          </p:txBody>
        </p:sp>
        <p:sp>
          <p:nvSpPr>
            <p:cNvPr id="21514" name="AutoShape 10"/>
            <p:cNvSpPr>
              <a:spLocks noChangeArrowheads="1"/>
            </p:cNvSpPr>
            <p:nvPr/>
          </p:nvSpPr>
          <p:spPr bwMode="auto">
            <a:xfrm>
              <a:off x="2065" y="2931"/>
              <a:ext cx="91" cy="45"/>
            </a:xfrm>
            <a:prstGeom prst="flowChartConnector">
              <a:avLst/>
            </a:prstGeom>
            <a:solidFill>
              <a:srgbClr val="FF0000"/>
            </a:solidFill>
            <a:ln w="9525">
              <a:solidFill>
                <a:srgbClr val="FF6600"/>
              </a:solidFill>
              <a:round/>
              <a:headEnd/>
              <a:tailEnd/>
            </a:ln>
          </p:spPr>
          <p:txBody>
            <a:bodyPr wrap="none" anchor="ctr"/>
            <a:lstStyle/>
            <a:p>
              <a:endParaRPr lang="en-US" altLang="en-US" b="1"/>
            </a:p>
          </p:txBody>
        </p:sp>
        <p:sp>
          <p:nvSpPr>
            <p:cNvPr id="21515" name="AutoShape 11"/>
            <p:cNvSpPr>
              <a:spLocks noChangeArrowheads="1"/>
            </p:cNvSpPr>
            <p:nvPr/>
          </p:nvSpPr>
          <p:spPr bwMode="auto">
            <a:xfrm>
              <a:off x="2202" y="3022"/>
              <a:ext cx="91" cy="45"/>
            </a:xfrm>
            <a:prstGeom prst="flowChartConnector">
              <a:avLst/>
            </a:prstGeom>
            <a:solidFill>
              <a:srgbClr val="FF0000"/>
            </a:solidFill>
            <a:ln w="9525">
              <a:solidFill>
                <a:srgbClr val="FF6600"/>
              </a:solidFill>
              <a:round/>
              <a:headEnd/>
              <a:tailEnd/>
            </a:ln>
          </p:spPr>
          <p:txBody>
            <a:bodyPr wrap="none" anchor="ctr"/>
            <a:lstStyle/>
            <a:p>
              <a:endParaRPr lang="en-US" altLang="en-US" b="1"/>
            </a:p>
          </p:txBody>
        </p:sp>
        <p:sp>
          <p:nvSpPr>
            <p:cNvPr id="21516" name="AutoShape 12"/>
            <p:cNvSpPr>
              <a:spLocks noChangeArrowheads="1"/>
            </p:cNvSpPr>
            <p:nvPr/>
          </p:nvSpPr>
          <p:spPr bwMode="auto">
            <a:xfrm>
              <a:off x="2156" y="3158"/>
              <a:ext cx="91" cy="45"/>
            </a:xfrm>
            <a:prstGeom prst="flowChartConnector">
              <a:avLst/>
            </a:prstGeom>
            <a:solidFill>
              <a:srgbClr val="FF0000"/>
            </a:solidFill>
            <a:ln w="9525">
              <a:solidFill>
                <a:srgbClr val="FF6600"/>
              </a:solidFill>
              <a:round/>
              <a:headEnd/>
              <a:tailEnd/>
            </a:ln>
          </p:spPr>
          <p:txBody>
            <a:bodyPr wrap="none" anchor="ctr"/>
            <a:lstStyle/>
            <a:p>
              <a:endParaRPr lang="en-US" altLang="en-US" b="1"/>
            </a:p>
          </p:txBody>
        </p:sp>
        <p:sp>
          <p:nvSpPr>
            <p:cNvPr id="21517" name="AutoShape 13"/>
            <p:cNvSpPr>
              <a:spLocks noChangeArrowheads="1"/>
            </p:cNvSpPr>
            <p:nvPr/>
          </p:nvSpPr>
          <p:spPr bwMode="auto">
            <a:xfrm>
              <a:off x="1884" y="2886"/>
              <a:ext cx="91" cy="45"/>
            </a:xfrm>
            <a:prstGeom prst="flowChartConnector">
              <a:avLst/>
            </a:prstGeom>
            <a:solidFill>
              <a:srgbClr val="FF0000"/>
            </a:solidFill>
            <a:ln w="9525">
              <a:solidFill>
                <a:srgbClr val="FF6600"/>
              </a:solidFill>
              <a:round/>
              <a:headEnd/>
              <a:tailEnd/>
            </a:ln>
          </p:spPr>
          <p:txBody>
            <a:bodyPr wrap="none" anchor="ctr"/>
            <a:lstStyle/>
            <a:p>
              <a:endParaRPr lang="en-US" altLang="en-US" b="1"/>
            </a:p>
          </p:txBody>
        </p:sp>
        <p:sp>
          <p:nvSpPr>
            <p:cNvPr id="21518" name="AutoShape 14"/>
            <p:cNvSpPr>
              <a:spLocks noChangeArrowheads="1"/>
            </p:cNvSpPr>
            <p:nvPr/>
          </p:nvSpPr>
          <p:spPr bwMode="auto">
            <a:xfrm>
              <a:off x="2065" y="2840"/>
              <a:ext cx="91" cy="45"/>
            </a:xfrm>
            <a:prstGeom prst="flowChartConnector">
              <a:avLst/>
            </a:prstGeom>
            <a:solidFill>
              <a:srgbClr val="FF0000"/>
            </a:solidFill>
            <a:ln w="9525">
              <a:solidFill>
                <a:srgbClr val="FF6600"/>
              </a:solidFill>
              <a:round/>
              <a:headEnd/>
              <a:tailEnd/>
            </a:ln>
          </p:spPr>
          <p:txBody>
            <a:bodyPr wrap="none" anchor="ctr"/>
            <a:lstStyle/>
            <a:p>
              <a:endParaRPr lang="en-US" altLang="en-US" b="1"/>
            </a:p>
          </p:txBody>
        </p:sp>
        <p:sp>
          <p:nvSpPr>
            <p:cNvPr id="21519" name="AutoShape 15"/>
            <p:cNvSpPr>
              <a:spLocks noChangeArrowheads="1"/>
            </p:cNvSpPr>
            <p:nvPr/>
          </p:nvSpPr>
          <p:spPr bwMode="auto">
            <a:xfrm>
              <a:off x="2202" y="2886"/>
              <a:ext cx="91" cy="45"/>
            </a:xfrm>
            <a:prstGeom prst="flowChartConnector">
              <a:avLst/>
            </a:prstGeom>
            <a:solidFill>
              <a:srgbClr val="FF0000"/>
            </a:solidFill>
            <a:ln w="9525">
              <a:solidFill>
                <a:srgbClr val="FF6600"/>
              </a:solidFill>
              <a:round/>
              <a:headEnd/>
              <a:tailEnd/>
            </a:ln>
          </p:spPr>
          <p:txBody>
            <a:bodyPr wrap="none" anchor="ctr"/>
            <a:lstStyle/>
            <a:p>
              <a:endParaRPr lang="en-US" altLang="en-US" b="1"/>
            </a:p>
          </p:txBody>
        </p:sp>
        <p:sp>
          <p:nvSpPr>
            <p:cNvPr id="21520" name="AutoShape 16"/>
            <p:cNvSpPr>
              <a:spLocks noChangeArrowheads="1"/>
            </p:cNvSpPr>
            <p:nvPr/>
          </p:nvSpPr>
          <p:spPr bwMode="auto">
            <a:xfrm>
              <a:off x="1748" y="3022"/>
              <a:ext cx="91" cy="45"/>
            </a:xfrm>
            <a:prstGeom prst="flowChartConnector">
              <a:avLst/>
            </a:prstGeom>
            <a:solidFill>
              <a:srgbClr val="FF0000"/>
            </a:solidFill>
            <a:ln w="9525">
              <a:solidFill>
                <a:srgbClr val="FF6600"/>
              </a:solidFill>
              <a:round/>
              <a:headEnd/>
              <a:tailEnd/>
            </a:ln>
          </p:spPr>
          <p:txBody>
            <a:bodyPr wrap="none" anchor="ctr"/>
            <a:lstStyle/>
            <a:p>
              <a:endParaRPr lang="en-US" altLang="en-US" b="1"/>
            </a:p>
          </p:txBody>
        </p:sp>
        <p:sp>
          <p:nvSpPr>
            <p:cNvPr id="21521" name="AutoShape 17"/>
            <p:cNvSpPr>
              <a:spLocks noChangeArrowheads="1"/>
            </p:cNvSpPr>
            <p:nvPr/>
          </p:nvSpPr>
          <p:spPr bwMode="auto">
            <a:xfrm>
              <a:off x="1929" y="2750"/>
              <a:ext cx="91" cy="45"/>
            </a:xfrm>
            <a:prstGeom prst="flowChartConnector">
              <a:avLst/>
            </a:prstGeom>
            <a:solidFill>
              <a:srgbClr val="FF0000"/>
            </a:solidFill>
            <a:ln w="9525">
              <a:solidFill>
                <a:srgbClr val="FF6600"/>
              </a:solidFill>
              <a:round/>
              <a:headEnd/>
              <a:tailEnd/>
            </a:ln>
          </p:spPr>
          <p:txBody>
            <a:bodyPr wrap="none" anchor="ctr"/>
            <a:lstStyle/>
            <a:p>
              <a:endParaRPr lang="en-US" altLang="en-US" b="1"/>
            </a:p>
          </p:txBody>
        </p:sp>
        <p:sp>
          <p:nvSpPr>
            <p:cNvPr id="21522" name="AutoShape 18"/>
            <p:cNvSpPr>
              <a:spLocks noChangeArrowheads="1"/>
            </p:cNvSpPr>
            <p:nvPr/>
          </p:nvSpPr>
          <p:spPr bwMode="auto">
            <a:xfrm>
              <a:off x="2156" y="2795"/>
              <a:ext cx="91" cy="45"/>
            </a:xfrm>
            <a:prstGeom prst="flowChartConnector">
              <a:avLst/>
            </a:prstGeom>
            <a:solidFill>
              <a:srgbClr val="FF0000"/>
            </a:solidFill>
            <a:ln w="9525">
              <a:solidFill>
                <a:srgbClr val="FF6600"/>
              </a:solidFill>
              <a:round/>
              <a:headEnd/>
              <a:tailEnd/>
            </a:ln>
          </p:spPr>
          <p:txBody>
            <a:bodyPr wrap="none" anchor="ctr"/>
            <a:lstStyle/>
            <a:p>
              <a:endParaRPr lang="en-US" altLang="en-US" b="1"/>
            </a:p>
          </p:txBody>
        </p:sp>
        <p:sp>
          <p:nvSpPr>
            <p:cNvPr id="21523" name="AutoShape 19"/>
            <p:cNvSpPr>
              <a:spLocks noChangeArrowheads="1"/>
            </p:cNvSpPr>
            <p:nvPr/>
          </p:nvSpPr>
          <p:spPr bwMode="auto">
            <a:xfrm>
              <a:off x="2020" y="3294"/>
              <a:ext cx="91" cy="45"/>
            </a:xfrm>
            <a:prstGeom prst="flowChartConnector">
              <a:avLst/>
            </a:prstGeom>
            <a:solidFill>
              <a:srgbClr val="FF0000"/>
            </a:solidFill>
            <a:ln w="9525">
              <a:solidFill>
                <a:srgbClr val="FF6600"/>
              </a:solidFill>
              <a:round/>
              <a:headEnd/>
              <a:tailEnd/>
            </a:ln>
          </p:spPr>
          <p:txBody>
            <a:bodyPr wrap="none" anchor="ctr"/>
            <a:lstStyle/>
            <a:p>
              <a:endParaRPr lang="en-US" altLang="en-US" b="1"/>
            </a:p>
          </p:txBody>
        </p:sp>
        <p:sp>
          <p:nvSpPr>
            <p:cNvPr id="21524" name="AutoShape 20"/>
            <p:cNvSpPr>
              <a:spLocks noChangeArrowheads="1"/>
            </p:cNvSpPr>
            <p:nvPr/>
          </p:nvSpPr>
          <p:spPr bwMode="auto">
            <a:xfrm>
              <a:off x="1839" y="3158"/>
              <a:ext cx="91" cy="45"/>
            </a:xfrm>
            <a:prstGeom prst="flowChartConnector">
              <a:avLst/>
            </a:prstGeom>
            <a:solidFill>
              <a:srgbClr val="FF0000"/>
            </a:solidFill>
            <a:ln w="9525">
              <a:solidFill>
                <a:srgbClr val="FF6600"/>
              </a:solidFill>
              <a:round/>
              <a:headEnd/>
              <a:tailEnd/>
            </a:ln>
          </p:spPr>
          <p:txBody>
            <a:bodyPr wrap="none" anchor="ctr"/>
            <a:lstStyle/>
            <a:p>
              <a:endParaRPr lang="en-US" altLang="en-US" b="1"/>
            </a:p>
          </p:txBody>
        </p:sp>
        <p:sp>
          <p:nvSpPr>
            <p:cNvPr id="21525" name="Line 21"/>
            <p:cNvSpPr>
              <a:spLocks noChangeShapeType="1"/>
            </p:cNvSpPr>
            <p:nvPr/>
          </p:nvSpPr>
          <p:spPr bwMode="auto">
            <a:xfrm>
              <a:off x="1294" y="2659"/>
              <a:ext cx="635" cy="2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26" name="Text Box 22"/>
            <p:cNvSpPr txBox="1">
              <a:spLocks noChangeArrowheads="1"/>
            </p:cNvSpPr>
            <p:nvPr/>
          </p:nvSpPr>
          <p:spPr bwMode="auto">
            <a:xfrm>
              <a:off x="886" y="2373"/>
              <a:ext cx="1241"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600" b="1">
                  <a:latin typeface="Arial" charset="0"/>
                </a:rPr>
                <a:t>Loose precipitate suspended in water</a:t>
              </a:r>
            </a:p>
          </p:txBody>
        </p:sp>
        <p:sp>
          <p:nvSpPr>
            <p:cNvPr id="21527" name="Line 23"/>
            <p:cNvSpPr>
              <a:spLocks noChangeShapeType="1"/>
            </p:cNvSpPr>
            <p:nvPr/>
          </p:nvSpPr>
          <p:spPr bwMode="auto">
            <a:xfrm flipV="1">
              <a:off x="1953" y="3475"/>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28" name="Line 24"/>
            <p:cNvSpPr>
              <a:spLocks noChangeShapeType="1"/>
            </p:cNvSpPr>
            <p:nvPr/>
          </p:nvSpPr>
          <p:spPr bwMode="auto">
            <a:xfrm flipV="1">
              <a:off x="2089" y="347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29" name="Line 25"/>
            <p:cNvSpPr>
              <a:spLocks noChangeShapeType="1"/>
            </p:cNvSpPr>
            <p:nvPr/>
          </p:nvSpPr>
          <p:spPr bwMode="auto">
            <a:xfrm flipV="1">
              <a:off x="2226" y="3475"/>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30" name="Text Box 26"/>
            <p:cNvSpPr txBox="1">
              <a:spLocks noChangeArrowheads="1"/>
            </p:cNvSpPr>
            <p:nvPr/>
          </p:nvSpPr>
          <p:spPr bwMode="auto">
            <a:xfrm>
              <a:off x="1884" y="3789"/>
              <a:ext cx="39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b="1">
                  <a:latin typeface="Arial" charset="0"/>
                </a:rPr>
                <a:t>Heat</a:t>
              </a:r>
            </a:p>
          </p:txBody>
        </p:sp>
        <p:grpSp>
          <p:nvGrpSpPr>
            <p:cNvPr id="21531" name="Group 29"/>
            <p:cNvGrpSpPr>
              <a:grpSpLocks/>
            </p:cNvGrpSpPr>
            <p:nvPr/>
          </p:nvGrpSpPr>
          <p:grpSpPr bwMode="auto">
            <a:xfrm>
              <a:off x="3608" y="2659"/>
              <a:ext cx="771" cy="771"/>
              <a:chOff x="3288" y="2387"/>
              <a:chExt cx="771" cy="771"/>
            </a:xfrm>
          </p:grpSpPr>
          <p:sp>
            <p:nvSpPr>
              <p:cNvPr id="21544" name="Oval 27"/>
              <p:cNvSpPr>
                <a:spLocks noChangeArrowheads="1"/>
              </p:cNvSpPr>
              <p:nvPr/>
            </p:nvSpPr>
            <p:spPr bwMode="auto">
              <a:xfrm>
                <a:off x="3288" y="2387"/>
                <a:ext cx="771" cy="771"/>
              </a:xfrm>
              <a:prstGeom prst="ellipse">
                <a:avLst/>
              </a:prstGeom>
              <a:solidFill>
                <a:schemeClr val="accent1"/>
              </a:solidFill>
              <a:ln w="104775">
                <a:solidFill>
                  <a:srgbClr val="000080"/>
                </a:solidFill>
                <a:round/>
                <a:headEnd/>
                <a:tailEnd/>
              </a:ln>
            </p:spPr>
            <p:txBody>
              <a:bodyPr wrap="none" anchor="ctr"/>
              <a:lstStyle/>
              <a:p>
                <a:endParaRPr lang="en-US" altLang="en-US" b="1"/>
              </a:p>
            </p:txBody>
          </p:sp>
          <p:sp>
            <p:nvSpPr>
              <p:cNvPr id="21545" name="Oval 28"/>
              <p:cNvSpPr>
                <a:spLocks noChangeArrowheads="1"/>
              </p:cNvSpPr>
              <p:nvPr/>
            </p:nvSpPr>
            <p:spPr bwMode="auto">
              <a:xfrm>
                <a:off x="3334" y="2432"/>
                <a:ext cx="680" cy="681"/>
              </a:xfrm>
              <a:prstGeom prst="ellipse">
                <a:avLst/>
              </a:prstGeom>
              <a:solidFill>
                <a:schemeClr val="accent1"/>
              </a:solidFill>
              <a:ln w="104775">
                <a:solidFill>
                  <a:srgbClr val="FF0000"/>
                </a:solidFill>
                <a:round/>
                <a:headEnd/>
                <a:tailEnd/>
              </a:ln>
            </p:spPr>
            <p:txBody>
              <a:bodyPr wrap="none" anchor="ctr"/>
              <a:lstStyle/>
              <a:p>
                <a:endParaRPr lang="en-US" altLang="en-US" b="1"/>
              </a:p>
            </p:txBody>
          </p:sp>
        </p:grpSp>
        <p:sp>
          <p:nvSpPr>
            <p:cNvPr id="21532" name="Line 30"/>
            <p:cNvSpPr>
              <a:spLocks noChangeShapeType="1"/>
            </p:cNvSpPr>
            <p:nvPr/>
          </p:nvSpPr>
          <p:spPr bwMode="auto">
            <a:xfrm flipH="1" flipV="1">
              <a:off x="2338" y="3022"/>
              <a:ext cx="589"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33" name="Text Box 31"/>
            <p:cNvSpPr txBox="1">
              <a:spLocks noChangeArrowheads="1"/>
            </p:cNvSpPr>
            <p:nvPr/>
          </p:nvSpPr>
          <p:spPr bwMode="auto">
            <a:xfrm>
              <a:off x="2686" y="3290"/>
              <a:ext cx="45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b="1">
                  <a:latin typeface="Arial" charset="0"/>
                </a:rPr>
                <a:t>water</a:t>
              </a:r>
            </a:p>
          </p:txBody>
        </p:sp>
        <p:sp>
          <p:nvSpPr>
            <p:cNvPr id="21534" name="Line 32"/>
            <p:cNvSpPr>
              <a:spLocks noChangeShapeType="1"/>
            </p:cNvSpPr>
            <p:nvPr/>
          </p:nvSpPr>
          <p:spPr bwMode="auto">
            <a:xfrm flipV="1">
              <a:off x="2927" y="3022"/>
              <a:ext cx="862"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35" name="Line 33"/>
            <p:cNvSpPr>
              <a:spLocks noChangeShapeType="1"/>
            </p:cNvSpPr>
            <p:nvPr/>
          </p:nvSpPr>
          <p:spPr bwMode="auto">
            <a:xfrm flipV="1">
              <a:off x="2383" y="2659"/>
              <a:ext cx="454"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36" name="Line 34"/>
            <p:cNvSpPr>
              <a:spLocks noChangeShapeType="1"/>
            </p:cNvSpPr>
            <p:nvPr/>
          </p:nvSpPr>
          <p:spPr bwMode="auto">
            <a:xfrm>
              <a:off x="2837" y="2659"/>
              <a:ext cx="771"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37" name="Text Box 35"/>
            <p:cNvSpPr txBox="1">
              <a:spLocks noChangeArrowheads="1"/>
            </p:cNvSpPr>
            <p:nvPr/>
          </p:nvSpPr>
          <p:spPr bwMode="auto">
            <a:xfrm>
              <a:off x="2700" y="2387"/>
              <a:ext cx="78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b="1">
                  <a:latin typeface="Arial" charset="0"/>
                </a:rPr>
                <a:t>Boiler wall</a:t>
              </a:r>
            </a:p>
          </p:txBody>
        </p:sp>
        <p:sp>
          <p:nvSpPr>
            <p:cNvPr id="21538" name="Line 36"/>
            <p:cNvSpPr>
              <a:spLocks noChangeShapeType="1"/>
            </p:cNvSpPr>
            <p:nvPr/>
          </p:nvSpPr>
          <p:spPr bwMode="auto">
            <a:xfrm flipV="1">
              <a:off x="4288" y="2704"/>
              <a:ext cx="318"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39" name="Text Box 37"/>
            <p:cNvSpPr txBox="1">
              <a:spLocks noChangeArrowheads="1"/>
            </p:cNvSpPr>
            <p:nvPr/>
          </p:nvSpPr>
          <p:spPr bwMode="auto">
            <a:xfrm>
              <a:off x="4560" y="2564"/>
              <a:ext cx="44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b="1">
                  <a:latin typeface="Arial" charset="0"/>
                </a:rPr>
                <a:t>scale</a:t>
              </a:r>
            </a:p>
          </p:txBody>
        </p:sp>
        <p:sp>
          <p:nvSpPr>
            <p:cNvPr id="21540" name="Line 39"/>
            <p:cNvSpPr>
              <a:spLocks noChangeShapeType="1"/>
            </p:cNvSpPr>
            <p:nvPr/>
          </p:nvSpPr>
          <p:spPr bwMode="auto">
            <a:xfrm flipV="1">
              <a:off x="3856" y="3479"/>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41" name="Line 40"/>
            <p:cNvSpPr>
              <a:spLocks noChangeShapeType="1"/>
            </p:cNvSpPr>
            <p:nvPr/>
          </p:nvSpPr>
          <p:spPr bwMode="auto">
            <a:xfrm flipV="1">
              <a:off x="3992" y="3479"/>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42" name="Line 41"/>
            <p:cNvSpPr>
              <a:spLocks noChangeShapeType="1"/>
            </p:cNvSpPr>
            <p:nvPr/>
          </p:nvSpPr>
          <p:spPr bwMode="auto">
            <a:xfrm flipV="1">
              <a:off x="4129" y="3479"/>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43" name="Text Box 42"/>
            <p:cNvSpPr txBox="1">
              <a:spLocks noChangeArrowheads="1"/>
            </p:cNvSpPr>
            <p:nvPr/>
          </p:nvSpPr>
          <p:spPr bwMode="auto">
            <a:xfrm>
              <a:off x="3787" y="3793"/>
              <a:ext cx="39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b="1">
                  <a:latin typeface="Arial" charset="0"/>
                </a:rPr>
                <a:t>Heat</a:t>
              </a:r>
            </a:p>
          </p:txBody>
        </p:sp>
      </p:grpSp>
      <p:sp>
        <p:nvSpPr>
          <p:cNvPr id="29700" name="Text Box 44"/>
          <p:cNvSpPr txBox="1">
            <a:spLocks noChangeArrowheads="1"/>
          </p:cNvSpPr>
          <p:nvPr/>
        </p:nvSpPr>
        <p:spPr bwMode="auto">
          <a:xfrm>
            <a:off x="2133600" y="1295400"/>
            <a:ext cx="1209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2400" b="1" u="sng">
                <a:latin typeface="Arial" charset="0"/>
              </a:rPr>
              <a:t>Sludge</a:t>
            </a:r>
          </a:p>
        </p:txBody>
      </p:sp>
      <p:sp>
        <p:nvSpPr>
          <p:cNvPr id="29701" name="Text Box 45"/>
          <p:cNvSpPr txBox="1">
            <a:spLocks noChangeArrowheads="1"/>
          </p:cNvSpPr>
          <p:nvPr/>
        </p:nvSpPr>
        <p:spPr bwMode="auto">
          <a:xfrm>
            <a:off x="6400800" y="1295400"/>
            <a:ext cx="989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2400" b="1" u="sng">
                <a:latin typeface="Arial" charset="0"/>
              </a:rPr>
              <a:t>Scale</a:t>
            </a:r>
          </a:p>
        </p:txBody>
      </p:sp>
    </p:spTree>
    <p:extLst>
      <p:ext uri="{BB962C8B-B14F-4D97-AF65-F5344CB8AC3E}">
        <p14:creationId xmlns:p14="http://schemas.microsoft.com/office/powerpoint/2010/main" val="208469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00"/>
                                        </p:tgtEl>
                                        <p:attrNameLst>
                                          <p:attrName>style.visibility</p:attrName>
                                        </p:attrNameLst>
                                      </p:cBhvr>
                                      <p:to>
                                        <p:strVal val="visible"/>
                                      </p:to>
                                    </p:set>
                                    <p:anim calcmode="lin" valueType="num">
                                      <p:cBhvr additive="base">
                                        <p:cTn id="13" dur="500" fill="hold"/>
                                        <p:tgtEl>
                                          <p:spTgt spid="29700"/>
                                        </p:tgtEl>
                                        <p:attrNameLst>
                                          <p:attrName>ppt_x</p:attrName>
                                        </p:attrNameLst>
                                      </p:cBhvr>
                                      <p:tavLst>
                                        <p:tav tm="0">
                                          <p:val>
                                            <p:strVal val="#ppt_x"/>
                                          </p:val>
                                        </p:tav>
                                        <p:tav tm="100000">
                                          <p:val>
                                            <p:strVal val="#ppt_x"/>
                                          </p:val>
                                        </p:tav>
                                      </p:tavLst>
                                    </p:anim>
                                    <p:anim calcmode="lin" valueType="num">
                                      <p:cBhvr additive="base">
                                        <p:cTn id="14"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701"/>
                                        </p:tgtEl>
                                        <p:attrNameLst>
                                          <p:attrName>style.visibility</p:attrName>
                                        </p:attrNameLst>
                                      </p:cBhvr>
                                      <p:to>
                                        <p:strVal val="visible"/>
                                      </p:to>
                                    </p:set>
                                    <p:anim calcmode="lin" valueType="num">
                                      <p:cBhvr additive="base">
                                        <p:cTn id="19" dur="500" fill="hold"/>
                                        <p:tgtEl>
                                          <p:spTgt spid="29701"/>
                                        </p:tgtEl>
                                        <p:attrNameLst>
                                          <p:attrName>ppt_x</p:attrName>
                                        </p:attrNameLst>
                                      </p:cBhvr>
                                      <p:tavLst>
                                        <p:tav tm="0">
                                          <p:val>
                                            <p:strVal val="#ppt_x"/>
                                          </p:val>
                                        </p:tav>
                                        <p:tav tm="100000">
                                          <p:val>
                                            <p:strVal val="#ppt_x"/>
                                          </p:val>
                                        </p:tav>
                                      </p:tavLst>
                                    </p:anim>
                                    <p:anim calcmode="lin" valueType="num">
                                      <p:cBhvr additive="base">
                                        <p:cTn id="20" dur="500" fill="hold"/>
                                        <p:tgtEl>
                                          <p:spTgt spid="29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11188" y="260350"/>
            <a:ext cx="8208962" cy="2406650"/>
          </a:xfrm>
          <a:prstGeom prst="rect">
            <a:avLst/>
          </a:prstGeom>
        </p:spPr>
        <p:txBody>
          <a:bodyPr>
            <a:normAutofit fontScale="97500" lnSpcReduction="10000"/>
          </a:bodyPr>
          <a:lstStyle/>
          <a:p>
            <a:pPr fontAlgn="auto">
              <a:spcAft>
                <a:spcPts val="0"/>
              </a:spcAft>
              <a:defRPr/>
            </a:pPr>
            <a:r>
              <a:rPr lang="en-US" sz="4000" b="1" u="sng" dirty="0">
                <a:solidFill>
                  <a:srgbClr val="000099"/>
                </a:solidFill>
                <a:latin typeface="+mj-lt"/>
                <a:ea typeface="+mj-ea"/>
                <a:cs typeface="+mj-cs"/>
              </a:rPr>
              <a:t>Scales</a:t>
            </a:r>
            <a:r>
              <a:rPr lang="en-US" sz="4000" b="1" u="sng" dirty="0">
                <a:solidFill>
                  <a:srgbClr val="7030A0"/>
                </a:solidFill>
                <a:latin typeface="+mj-lt"/>
                <a:ea typeface="+mj-ea"/>
                <a:cs typeface="+mj-cs"/>
              </a:rPr>
              <a:t/>
            </a:r>
            <a:br>
              <a:rPr lang="en-US" sz="4000" b="1" u="sng" dirty="0">
                <a:solidFill>
                  <a:srgbClr val="7030A0"/>
                </a:solidFill>
                <a:latin typeface="+mj-lt"/>
                <a:ea typeface="+mj-ea"/>
                <a:cs typeface="+mj-cs"/>
              </a:rPr>
            </a:br>
            <a:r>
              <a:rPr lang="en-US" sz="2400" b="1" dirty="0">
                <a:latin typeface="+mj-lt"/>
                <a:ea typeface="+mj-ea"/>
                <a:cs typeface="+mj-cs"/>
              </a:rPr>
              <a:t>Hard deposits, stick very firmly to the inner surfaces of the boiler</a:t>
            </a:r>
            <a:br>
              <a:rPr lang="en-US" sz="2400" b="1" dirty="0">
                <a:latin typeface="+mj-lt"/>
                <a:ea typeface="+mj-ea"/>
                <a:cs typeface="+mj-cs"/>
              </a:rPr>
            </a:br>
            <a:r>
              <a:rPr lang="en-US" sz="2400" b="1" dirty="0">
                <a:latin typeface="+mj-lt"/>
                <a:ea typeface="+mj-ea"/>
                <a:cs typeface="+mj-cs"/>
              </a:rPr>
              <a:t/>
            </a:r>
            <a:br>
              <a:rPr lang="en-US" sz="2400" b="1" dirty="0">
                <a:latin typeface="+mj-lt"/>
                <a:ea typeface="+mj-ea"/>
                <a:cs typeface="+mj-cs"/>
              </a:rPr>
            </a:br>
            <a:r>
              <a:rPr lang="en-US" sz="2400" b="1" dirty="0">
                <a:latin typeface="+mj-lt"/>
                <a:ea typeface="+mj-ea"/>
                <a:cs typeface="+mj-cs"/>
              </a:rPr>
              <a:t>Difficult to remove even with the help of hammer</a:t>
            </a:r>
            <a:br>
              <a:rPr lang="en-US" sz="2400" b="1" dirty="0">
                <a:latin typeface="+mj-lt"/>
                <a:ea typeface="+mj-ea"/>
                <a:cs typeface="+mj-cs"/>
              </a:rPr>
            </a:br>
            <a:r>
              <a:rPr lang="en-US" sz="2400" b="1" dirty="0">
                <a:latin typeface="+mj-lt"/>
                <a:ea typeface="+mj-ea"/>
                <a:cs typeface="+mj-cs"/>
              </a:rPr>
              <a:t/>
            </a:r>
            <a:br>
              <a:rPr lang="en-US" sz="2400" b="1" dirty="0">
                <a:latin typeface="+mj-lt"/>
                <a:ea typeface="+mj-ea"/>
                <a:cs typeface="+mj-cs"/>
              </a:rPr>
            </a:br>
            <a:r>
              <a:rPr lang="en-US" sz="2400" b="1" dirty="0">
                <a:latin typeface="+mj-lt"/>
                <a:ea typeface="+mj-ea"/>
                <a:cs typeface="+mj-cs"/>
              </a:rPr>
              <a:t>Main source for the boiler corrosion</a:t>
            </a:r>
          </a:p>
        </p:txBody>
      </p:sp>
      <p:sp>
        <p:nvSpPr>
          <p:cNvPr id="3" name="Rectangle 1"/>
          <p:cNvSpPr>
            <a:spLocks noChangeArrowheads="1"/>
          </p:cNvSpPr>
          <p:nvPr/>
        </p:nvSpPr>
        <p:spPr bwMode="auto">
          <a:xfrm>
            <a:off x="381000" y="2667000"/>
            <a:ext cx="73580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en-US" sz="3600" b="1" u="sng">
                <a:solidFill>
                  <a:srgbClr val="006600"/>
                </a:solidFill>
              </a:rPr>
              <a:t>Sludge</a:t>
            </a:r>
            <a:r>
              <a:rPr lang="en-US" altLang="en-US" b="1">
                <a:solidFill>
                  <a:srgbClr val="006600"/>
                </a:solidFill>
              </a:rPr>
              <a:t> - Soft, Loose, slimy precipitate</a:t>
            </a:r>
            <a:endParaRPr lang="en-US" altLang="en-US" sz="3200" b="1">
              <a:solidFill>
                <a:srgbClr val="006600"/>
              </a:solidFill>
            </a:endParaRPr>
          </a:p>
        </p:txBody>
      </p:sp>
      <p:sp>
        <p:nvSpPr>
          <p:cNvPr id="4" name="Text Box 4"/>
          <p:cNvSpPr txBox="1">
            <a:spLocks noChangeArrowheads="1"/>
          </p:cNvSpPr>
          <p:nvPr/>
        </p:nvSpPr>
        <p:spPr bwMode="auto">
          <a:xfrm>
            <a:off x="452438" y="3532188"/>
            <a:ext cx="8386762" cy="2800350"/>
          </a:xfrm>
          <a:prstGeom prst="rect">
            <a:avLst/>
          </a:prstGeom>
          <a:noFill/>
          <a:ln w="9525">
            <a:noFill/>
            <a:miter lim="800000"/>
            <a:headEnd/>
            <a:tailEnd/>
          </a:ln>
        </p:spPr>
        <p:txBody>
          <a:bodyPr>
            <a:spAutoFit/>
          </a:bodyPr>
          <a:lstStyle/>
          <a:p>
            <a:pPr algn="just">
              <a:buFontTx/>
              <a:buChar char="•"/>
              <a:defRPr/>
            </a:pPr>
            <a:r>
              <a:rPr lang="en-US" sz="2200" b="1" dirty="0">
                <a:latin typeface="+mj-lt"/>
              </a:rPr>
              <a:t>Can be washed easily using brush</a:t>
            </a:r>
          </a:p>
          <a:p>
            <a:pPr algn="just">
              <a:buFontTx/>
              <a:buChar char="•"/>
              <a:defRPr/>
            </a:pPr>
            <a:endParaRPr lang="en-US" sz="2200" b="1" dirty="0">
              <a:latin typeface="+mj-lt"/>
            </a:endParaRPr>
          </a:p>
          <a:p>
            <a:pPr algn="just">
              <a:buFontTx/>
              <a:buChar char="•"/>
              <a:defRPr/>
            </a:pPr>
            <a:r>
              <a:rPr lang="en-US" sz="2200" b="1" dirty="0">
                <a:latin typeface="+mj-lt"/>
              </a:rPr>
              <a:t>Formed at comparatively colder places of the boiler </a:t>
            </a:r>
          </a:p>
          <a:p>
            <a:pPr algn="just">
              <a:buFontTx/>
              <a:buChar char="•"/>
              <a:defRPr/>
            </a:pPr>
            <a:endParaRPr lang="en-US" sz="2200" b="1" dirty="0">
              <a:latin typeface="+mj-lt"/>
            </a:endParaRPr>
          </a:p>
          <a:p>
            <a:pPr algn="just">
              <a:buFontTx/>
              <a:buChar char="•"/>
              <a:defRPr/>
            </a:pPr>
            <a:r>
              <a:rPr lang="en-US" sz="2200" b="1" dirty="0">
                <a:latin typeface="+mj-lt"/>
              </a:rPr>
              <a:t>Collects in a system where the flow rate is slow like bends</a:t>
            </a:r>
          </a:p>
          <a:p>
            <a:pPr algn="just">
              <a:buFontTx/>
              <a:buChar char="•"/>
              <a:defRPr/>
            </a:pPr>
            <a:endParaRPr lang="en-US" sz="2200" b="1" dirty="0">
              <a:latin typeface="+mj-lt"/>
            </a:endParaRPr>
          </a:p>
          <a:p>
            <a:pPr algn="just">
              <a:buFontTx/>
              <a:buChar char="•"/>
              <a:defRPr/>
            </a:pPr>
            <a:r>
              <a:rPr lang="en-US" sz="2200" b="1" dirty="0">
                <a:latin typeface="+mj-lt"/>
              </a:rPr>
              <a:t>Which are formed by the substances which have greater </a:t>
            </a:r>
            <a:r>
              <a:rPr lang="en-US" sz="2200" b="1" dirty="0" err="1">
                <a:latin typeface="+mj-lt"/>
              </a:rPr>
              <a:t>solubilities</a:t>
            </a:r>
            <a:r>
              <a:rPr lang="en-US" sz="2200" b="1" dirty="0">
                <a:latin typeface="+mj-lt"/>
              </a:rPr>
              <a:t> in hot than cold water (Example – MgCO</a:t>
            </a:r>
            <a:r>
              <a:rPr lang="en-US" sz="2200" b="1" baseline="-25000" dirty="0">
                <a:latin typeface="+mj-lt"/>
              </a:rPr>
              <a:t>3</a:t>
            </a:r>
            <a:r>
              <a:rPr lang="en-US" sz="2200" b="1" dirty="0">
                <a:latin typeface="+mj-lt"/>
              </a:rPr>
              <a:t>, MgCl</a:t>
            </a:r>
            <a:r>
              <a:rPr lang="en-US" sz="2200" b="1" baseline="-25000" dirty="0">
                <a:latin typeface="+mj-lt"/>
              </a:rPr>
              <a:t>2</a:t>
            </a:r>
            <a:r>
              <a:rPr lang="en-US" sz="2200" b="1" dirty="0">
                <a:latin typeface="+mj-lt"/>
              </a:rPr>
              <a:t>, CaCl</a:t>
            </a:r>
            <a:r>
              <a:rPr lang="en-US" sz="2200" b="1" baseline="-25000" dirty="0">
                <a:latin typeface="+mj-lt"/>
              </a:rPr>
              <a:t>2</a:t>
            </a:r>
            <a:r>
              <a:rPr lang="en-US" sz="2200" b="1" dirty="0">
                <a:latin typeface="+mj-lt"/>
              </a:rPr>
              <a:t>, MgSO</a:t>
            </a:r>
            <a:r>
              <a:rPr lang="en-US" sz="2200" b="1" baseline="-25000" dirty="0">
                <a:latin typeface="+mj-lt"/>
              </a:rPr>
              <a:t>4</a:t>
            </a:r>
            <a:r>
              <a:rPr lang="en-US" sz="2200" b="1" dirty="0">
                <a:latin typeface="+mj-lt"/>
              </a:rPr>
              <a:t>)</a:t>
            </a:r>
          </a:p>
        </p:txBody>
      </p:sp>
    </p:spTree>
    <p:extLst>
      <p:ext uri="{BB962C8B-B14F-4D97-AF65-F5344CB8AC3E}">
        <p14:creationId xmlns:p14="http://schemas.microsoft.com/office/powerpoint/2010/main" val="3332445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ChangeArrowheads="1"/>
          </p:cNvSpPr>
          <p:nvPr/>
        </p:nvSpPr>
        <p:spPr bwMode="auto">
          <a:xfrm>
            <a:off x="304800" y="1828800"/>
            <a:ext cx="8640763" cy="3311525"/>
          </a:xfrm>
          <a:prstGeom prst="rect">
            <a:avLst/>
          </a:prstGeom>
          <a:solidFill>
            <a:schemeClr val="bg1"/>
          </a:solidFill>
          <a:ln w="31750">
            <a:solidFill>
              <a:srgbClr val="800000"/>
            </a:solidFill>
            <a:miter lim="800000"/>
            <a:headEnd/>
            <a:tailEnd/>
          </a:ln>
        </p:spPr>
        <p:txBody>
          <a:bodyPr wrap="none" anchor="ctr"/>
          <a:lstStyle/>
          <a:p>
            <a:endParaRPr lang="en-US" altLang="en-US"/>
          </a:p>
        </p:txBody>
      </p:sp>
      <p:sp>
        <p:nvSpPr>
          <p:cNvPr id="28678" name="Text Box 5"/>
          <p:cNvSpPr txBox="1">
            <a:spLocks noChangeArrowheads="1"/>
          </p:cNvSpPr>
          <p:nvPr/>
        </p:nvSpPr>
        <p:spPr bwMode="auto">
          <a:xfrm>
            <a:off x="423863" y="1971675"/>
            <a:ext cx="2257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2400" b="1" i="1" u="sng">
                <a:latin typeface="Comic Sans MS" pitchFamily="66" charset="0"/>
              </a:rPr>
              <a:t>Disadvantages</a:t>
            </a:r>
          </a:p>
        </p:txBody>
      </p:sp>
      <p:sp>
        <p:nvSpPr>
          <p:cNvPr id="28679" name="Text Box 6"/>
          <p:cNvSpPr txBox="1">
            <a:spLocks noChangeArrowheads="1"/>
          </p:cNvSpPr>
          <p:nvPr/>
        </p:nvSpPr>
        <p:spPr bwMode="auto">
          <a:xfrm>
            <a:off x="374650" y="2405063"/>
            <a:ext cx="4826000"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marL="342900" indent="-342900">
              <a:buFontTx/>
              <a:buChar char="•"/>
            </a:pPr>
            <a:r>
              <a:rPr lang="en-US" altLang="en-US" sz="1800" b="1">
                <a:latin typeface="Arial" charset="0"/>
              </a:rPr>
              <a:t>Poor conductor of heat – wastage of energy</a:t>
            </a:r>
          </a:p>
          <a:p>
            <a:pPr marL="342900" indent="-342900">
              <a:buFontTx/>
              <a:buChar char="•"/>
            </a:pPr>
            <a:endParaRPr lang="en-US" altLang="en-US" sz="1800" b="1">
              <a:latin typeface="Arial" charset="0"/>
            </a:endParaRPr>
          </a:p>
          <a:p>
            <a:pPr marL="342900" indent="-342900">
              <a:buFontTx/>
              <a:buChar char="•"/>
            </a:pPr>
            <a:r>
              <a:rPr lang="en-US" altLang="en-US" sz="1800" b="1">
                <a:latin typeface="Arial" charset="0"/>
              </a:rPr>
              <a:t>If sludge formed along with the scale, sludge get entrapped within scale and both gets deposited as scale</a:t>
            </a:r>
          </a:p>
          <a:p>
            <a:pPr marL="342900" indent="-342900">
              <a:buFontTx/>
              <a:buChar char="•"/>
            </a:pPr>
            <a:endParaRPr lang="en-US" altLang="en-US" sz="1800" b="1">
              <a:latin typeface="Arial" charset="0"/>
            </a:endParaRPr>
          </a:p>
          <a:p>
            <a:pPr marL="342900" indent="-342900">
              <a:buFontTx/>
              <a:buChar char="•"/>
            </a:pPr>
            <a:r>
              <a:rPr lang="en-US" altLang="en-US" sz="1800" b="1">
                <a:latin typeface="Arial" charset="0"/>
              </a:rPr>
              <a:t>Excessive sludge formation disturbs the working condition of the boiler</a:t>
            </a:r>
          </a:p>
        </p:txBody>
      </p:sp>
      <p:sp>
        <p:nvSpPr>
          <p:cNvPr id="28680" name="Text Box 7"/>
          <p:cNvSpPr txBox="1">
            <a:spLocks noChangeArrowheads="1"/>
          </p:cNvSpPr>
          <p:nvPr/>
        </p:nvSpPr>
        <p:spPr bwMode="auto">
          <a:xfrm>
            <a:off x="5848350" y="1971675"/>
            <a:ext cx="168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2400" b="1" i="1" u="sng">
                <a:latin typeface="Comic Sans MS" pitchFamily="66" charset="0"/>
              </a:rPr>
              <a:t>Prevention</a:t>
            </a:r>
          </a:p>
        </p:txBody>
      </p:sp>
      <p:sp>
        <p:nvSpPr>
          <p:cNvPr id="28681" name="Text Box 8"/>
          <p:cNvSpPr txBox="1">
            <a:spLocks noChangeArrowheads="1"/>
          </p:cNvSpPr>
          <p:nvPr/>
        </p:nvSpPr>
        <p:spPr bwMode="auto">
          <a:xfrm>
            <a:off x="5345113" y="2627313"/>
            <a:ext cx="3603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buFontTx/>
              <a:buChar char="•"/>
            </a:pPr>
            <a:r>
              <a:rPr lang="en-US" altLang="en-US" sz="1800" b="1">
                <a:latin typeface="Arial" charset="0"/>
              </a:rPr>
              <a:t>By using soft water</a:t>
            </a:r>
          </a:p>
          <a:p>
            <a:endParaRPr lang="en-US" altLang="en-US" sz="1800" b="1">
              <a:latin typeface="Arial" charset="0"/>
            </a:endParaRPr>
          </a:p>
          <a:p>
            <a:pPr>
              <a:buFontTx/>
              <a:buChar char="•"/>
            </a:pPr>
            <a:r>
              <a:rPr lang="en-US" altLang="en-US" sz="1800" b="1">
                <a:latin typeface="Arial" charset="0"/>
              </a:rPr>
              <a:t>Frequent blow-down operation</a:t>
            </a:r>
          </a:p>
        </p:txBody>
      </p:sp>
      <p:sp>
        <p:nvSpPr>
          <p:cNvPr id="28682" name="Line 11"/>
          <p:cNvSpPr>
            <a:spLocks noChangeShapeType="1"/>
          </p:cNvSpPr>
          <p:nvPr/>
        </p:nvSpPr>
        <p:spPr bwMode="auto">
          <a:xfrm>
            <a:off x="5129213" y="1900238"/>
            <a:ext cx="0" cy="3240087"/>
          </a:xfrm>
          <a:prstGeom prst="line">
            <a:avLst/>
          </a:prstGeom>
          <a:noFill/>
          <a:ln w="25400">
            <a:solidFill>
              <a:srgbClr val="9933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71105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682"/>
                                        </p:tgtEl>
                                        <p:attrNameLst>
                                          <p:attrName>style.visibility</p:attrName>
                                        </p:attrNameLst>
                                      </p:cBhvr>
                                      <p:to>
                                        <p:strVal val="visible"/>
                                      </p:to>
                                    </p:set>
                                    <p:animEffect transition="in" filter="fade">
                                      <p:cBhvr>
                                        <p:cTn id="7" dur="1000"/>
                                        <p:tgtEl>
                                          <p:spTgt spid="28682"/>
                                        </p:tgtEl>
                                      </p:cBhvr>
                                    </p:animEffect>
                                    <p:anim calcmode="lin" valueType="num">
                                      <p:cBhvr>
                                        <p:cTn id="8" dur="1000" fill="hold"/>
                                        <p:tgtEl>
                                          <p:spTgt spid="28682"/>
                                        </p:tgtEl>
                                        <p:attrNameLst>
                                          <p:attrName>ppt_x</p:attrName>
                                        </p:attrNameLst>
                                      </p:cBhvr>
                                      <p:tavLst>
                                        <p:tav tm="0">
                                          <p:val>
                                            <p:strVal val="#ppt_x"/>
                                          </p:val>
                                        </p:tav>
                                        <p:tav tm="100000">
                                          <p:val>
                                            <p:strVal val="#ppt_x"/>
                                          </p:val>
                                        </p:tav>
                                      </p:tavLst>
                                    </p:anim>
                                    <p:anim calcmode="lin" valueType="num">
                                      <p:cBhvr>
                                        <p:cTn id="9" dur="1000" fill="hold"/>
                                        <p:tgtEl>
                                          <p:spTgt spid="2868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674"/>
                                        </p:tgtEl>
                                        <p:attrNameLst>
                                          <p:attrName>style.visibility</p:attrName>
                                        </p:attrNameLst>
                                      </p:cBhvr>
                                      <p:to>
                                        <p:strVal val="visible"/>
                                      </p:to>
                                    </p:set>
                                    <p:animEffect transition="in" filter="fade">
                                      <p:cBhvr>
                                        <p:cTn id="12" dur="1000"/>
                                        <p:tgtEl>
                                          <p:spTgt spid="28674"/>
                                        </p:tgtEl>
                                      </p:cBhvr>
                                    </p:animEffect>
                                    <p:anim calcmode="lin" valueType="num">
                                      <p:cBhvr>
                                        <p:cTn id="13" dur="1000" fill="hold"/>
                                        <p:tgtEl>
                                          <p:spTgt spid="28674"/>
                                        </p:tgtEl>
                                        <p:attrNameLst>
                                          <p:attrName>ppt_x</p:attrName>
                                        </p:attrNameLst>
                                      </p:cBhvr>
                                      <p:tavLst>
                                        <p:tav tm="0">
                                          <p:val>
                                            <p:strVal val="#ppt_x"/>
                                          </p:val>
                                        </p:tav>
                                        <p:tav tm="100000">
                                          <p:val>
                                            <p:strVal val="#ppt_x"/>
                                          </p:val>
                                        </p:tav>
                                      </p:tavLst>
                                    </p:anim>
                                    <p:anim calcmode="lin" valueType="num">
                                      <p:cBhvr>
                                        <p:cTn id="14" dur="1000" fill="hold"/>
                                        <p:tgtEl>
                                          <p:spTgt spid="28674"/>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9"/>
                                        </p:tgtEl>
                                        <p:attrNameLst>
                                          <p:attrName>style.visibility</p:attrName>
                                        </p:attrNameLst>
                                      </p:cBhvr>
                                      <p:to>
                                        <p:strVal val="visible"/>
                                      </p:to>
                                    </p:set>
                                    <p:anim calcmode="lin" valueType="num">
                                      <p:cBhvr additive="base">
                                        <p:cTn id="19" dur="500" fill="hold"/>
                                        <p:tgtEl>
                                          <p:spTgt spid="28679"/>
                                        </p:tgtEl>
                                        <p:attrNameLst>
                                          <p:attrName>ppt_x</p:attrName>
                                        </p:attrNameLst>
                                      </p:cBhvr>
                                      <p:tavLst>
                                        <p:tav tm="0">
                                          <p:val>
                                            <p:strVal val="#ppt_x"/>
                                          </p:val>
                                        </p:tav>
                                        <p:tav tm="100000">
                                          <p:val>
                                            <p:strVal val="#ppt_x"/>
                                          </p:val>
                                        </p:tav>
                                      </p:tavLst>
                                    </p:anim>
                                    <p:anim calcmode="lin" valueType="num">
                                      <p:cBhvr additive="base">
                                        <p:cTn id="20" dur="500" fill="hold"/>
                                        <p:tgtEl>
                                          <p:spTgt spid="2867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678"/>
                                        </p:tgtEl>
                                        <p:attrNameLst>
                                          <p:attrName>style.visibility</p:attrName>
                                        </p:attrNameLst>
                                      </p:cBhvr>
                                      <p:to>
                                        <p:strVal val="visible"/>
                                      </p:to>
                                    </p:set>
                                    <p:anim calcmode="lin" valueType="num">
                                      <p:cBhvr additive="base">
                                        <p:cTn id="23" dur="500" fill="hold"/>
                                        <p:tgtEl>
                                          <p:spTgt spid="28678"/>
                                        </p:tgtEl>
                                        <p:attrNameLst>
                                          <p:attrName>ppt_x</p:attrName>
                                        </p:attrNameLst>
                                      </p:cBhvr>
                                      <p:tavLst>
                                        <p:tav tm="0">
                                          <p:val>
                                            <p:strVal val="#ppt_x"/>
                                          </p:val>
                                        </p:tav>
                                        <p:tav tm="100000">
                                          <p:val>
                                            <p:strVal val="#ppt_x"/>
                                          </p:val>
                                        </p:tav>
                                      </p:tavLst>
                                    </p:anim>
                                    <p:anim calcmode="lin" valueType="num">
                                      <p:cBhvr additive="base">
                                        <p:cTn id="24" dur="500" fill="hold"/>
                                        <p:tgtEl>
                                          <p:spTgt spid="2867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8680"/>
                                        </p:tgtEl>
                                        <p:attrNameLst>
                                          <p:attrName>style.visibility</p:attrName>
                                        </p:attrNameLst>
                                      </p:cBhvr>
                                      <p:to>
                                        <p:strVal val="visible"/>
                                      </p:to>
                                    </p:set>
                                    <p:animEffect transition="in" filter="fade">
                                      <p:cBhvr>
                                        <p:cTn id="29" dur="1000"/>
                                        <p:tgtEl>
                                          <p:spTgt spid="28680"/>
                                        </p:tgtEl>
                                      </p:cBhvr>
                                    </p:animEffect>
                                    <p:anim calcmode="lin" valueType="num">
                                      <p:cBhvr>
                                        <p:cTn id="30" dur="1000" fill="hold"/>
                                        <p:tgtEl>
                                          <p:spTgt spid="28680"/>
                                        </p:tgtEl>
                                        <p:attrNameLst>
                                          <p:attrName>ppt_x</p:attrName>
                                        </p:attrNameLst>
                                      </p:cBhvr>
                                      <p:tavLst>
                                        <p:tav tm="0">
                                          <p:val>
                                            <p:strVal val="#ppt_x"/>
                                          </p:val>
                                        </p:tav>
                                        <p:tav tm="100000">
                                          <p:val>
                                            <p:strVal val="#ppt_x"/>
                                          </p:val>
                                        </p:tav>
                                      </p:tavLst>
                                    </p:anim>
                                    <p:anim calcmode="lin" valueType="num">
                                      <p:cBhvr>
                                        <p:cTn id="31" dur="1000" fill="hold"/>
                                        <p:tgtEl>
                                          <p:spTgt spid="28680"/>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8681"/>
                                        </p:tgtEl>
                                        <p:attrNameLst>
                                          <p:attrName>style.visibility</p:attrName>
                                        </p:attrNameLst>
                                      </p:cBhvr>
                                      <p:to>
                                        <p:strVal val="visible"/>
                                      </p:to>
                                    </p:set>
                                    <p:animEffect transition="in" filter="fade">
                                      <p:cBhvr>
                                        <p:cTn id="36" dur="1000"/>
                                        <p:tgtEl>
                                          <p:spTgt spid="28681"/>
                                        </p:tgtEl>
                                      </p:cBhvr>
                                    </p:animEffect>
                                    <p:anim calcmode="lin" valueType="num">
                                      <p:cBhvr>
                                        <p:cTn id="37" dur="1000" fill="hold"/>
                                        <p:tgtEl>
                                          <p:spTgt spid="28681"/>
                                        </p:tgtEl>
                                        <p:attrNameLst>
                                          <p:attrName>ppt_x</p:attrName>
                                        </p:attrNameLst>
                                      </p:cBhvr>
                                      <p:tavLst>
                                        <p:tav tm="0">
                                          <p:val>
                                            <p:strVal val="#ppt_x"/>
                                          </p:val>
                                        </p:tav>
                                        <p:tav tm="100000">
                                          <p:val>
                                            <p:strVal val="#ppt_x"/>
                                          </p:val>
                                        </p:tav>
                                      </p:tavLst>
                                    </p:anim>
                                    <p:anim calcmode="lin" valueType="num">
                                      <p:cBhvr>
                                        <p:cTn id="38" dur="1000" fill="hold"/>
                                        <p:tgtEl>
                                          <p:spTgt spid="286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8" grpId="0"/>
      <p:bldP spid="28679" grpId="0"/>
      <p:bldP spid="28680" grpId="0"/>
      <p:bldP spid="28681" grpId="0"/>
      <p:bldP spid="2868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ln>
            <a:miter lim="800000"/>
            <a:headEnd/>
            <a:tailEnd/>
          </a:ln>
        </p:spPr>
        <p:txBody>
          <a:bodyPr/>
          <a:lstStyle/>
          <a:p>
            <a:pPr fontAlgn="base">
              <a:spcBef>
                <a:spcPct val="0"/>
              </a:spcBef>
              <a:spcAft>
                <a:spcPct val="0"/>
              </a:spcAft>
              <a:defRPr/>
            </a:pPr>
            <a:fld id="{CA7F447F-821A-43C6-88EC-5C960F906252}" type="slidenum">
              <a:rPr lang="en-US" smtClean="0"/>
              <a:pPr fontAlgn="base">
                <a:spcBef>
                  <a:spcPct val="0"/>
                </a:spcBef>
                <a:spcAft>
                  <a:spcPct val="0"/>
                </a:spcAft>
                <a:defRPr/>
              </a:pPr>
              <a:t>44</a:t>
            </a:fld>
            <a:endParaRPr lang="en-US" smtClean="0"/>
          </a:p>
        </p:txBody>
      </p:sp>
      <p:sp>
        <p:nvSpPr>
          <p:cNvPr id="26626" name="Rectangle 2"/>
          <p:cNvSpPr>
            <a:spLocks noGrp="1" noChangeArrowheads="1"/>
          </p:cNvSpPr>
          <p:nvPr>
            <p:ph type="title"/>
          </p:nvPr>
        </p:nvSpPr>
        <p:spPr>
          <a:xfrm>
            <a:off x="1066800" y="304800"/>
            <a:ext cx="7162800" cy="563563"/>
          </a:xfrm>
        </p:spPr>
        <p:txBody>
          <a:bodyPr>
            <a:normAutofit fontScale="90000"/>
          </a:bodyPr>
          <a:lstStyle/>
          <a:p>
            <a:pPr eaLnBrk="1" hangingPunct="1"/>
            <a:r>
              <a:rPr lang="en-US" altLang="en-US" sz="3200" b="1" smtClean="0">
                <a:solidFill>
                  <a:srgbClr val="000099"/>
                </a:solidFill>
              </a:rPr>
              <a:t>Formation of Scales</a:t>
            </a:r>
          </a:p>
        </p:txBody>
      </p:sp>
      <p:sp>
        <p:nvSpPr>
          <p:cNvPr id="26627" name="Rectangle 3"/>
          <p:cNvSpPr>
            <a:spLocks noGrp="1" noChangeArrowheads="1"/>
          </p:cNvSpPr>
          <p:nvPr>
            <p:ph type="body" idx="1"/>
          </p:nvPr>
        </p:nvSpPr>
        <p:spPr>
          <a:xfrm>
            <a:off x="304800" y="1828800"/>
            <a:ext cx="8534400" cy="4038600"/>
          </a:xfrm>
        </p:spPr>
        <p:txBody>
          <a:bodyPr/>
          <a:lstStyle/>
          <a:p>
            <a:pPr eaLnBrk="1" hangingPunct="1"/>
            <a:r>
              <a:rPr lang="en-US" altLang="en-US" sz="2000" b="1" smtClean="0"/>
              <a:t>Scales are the main source of boiler troubles. Scale composed chiefly of calcium carbonate is soft and is the main cause of scale formation in </a:t>
            </a:r>
            <a:r>
              <a:rPr lang="en-US" altLang="en-US" sz="2000" b="1" smtClean="0">
                <a:solidFill>
                  <a:srgbClr val="000099"/>
                </a:solidFill>
              </a:rPr>
              <a:t>low-pressure boilers</a:t>
            </a:r>
            <a:r>
              <a:rPr lang="en-US" altLang="en-US" sz="2000" b="1" smtClean="0"/>
              <a:t>. </a:t>
            </a:r>
          </a:p>
          <a:p>
            <a:pPr eaLnBrk="1" hangingPunct="1"/>
            <a:endParaRPr lang="en-US" altLang="en-US" sz="2000" b="1" smtClean="0"/>
          </a:p>
          <a:p>
            <a:pPr eaLnBrk="1" hangingPunct="1"/>
            <a:endParaRPr lang="en-US" altLang="en-US" sz="2000" b="1" smtClean="0"/>
          </a:p>
          <a:p>
            <a:pPr eaLnBrk="1" hangingPunct="1"/>
            <a:endParaRPr lang="en-US" altLang="en-US" sz="2000" b="1" smtClean="0"/>
          </a:p>
          <a:p>
            <a:pPr eaLnBrk="1" hangingPunct="1"/>
            <a:endParaRPr lang="en-US" altLang="en-US" sz="2000" b="1" smtClean="0"/>
          </a:p>
          <a:p>
            <a:pPr eaLnBrk="1" hangingPunct="1"/>
            <a:r>
              <a:rPr lang="en-US" altLang="en-US" sz="2000" b="1" smtClean="0"/>
              <a:t>But in </a:t>
            </a:r>
            <a:r>
              <a:rPr lang="en-US" altLang="en-US" sz="2000" b="1" smtClean="0">
                <a:solidFill>
                  <a:srgbClr val="000099"/>
                </a:solidFill>
              </a:rPr>
              <a:t>high-pressure boilers</a:t>
            </a:r>
            <a:r>
              <a:rPr lang="en-US" altLang="en-US" sz="2000" b="1" smtClean="0"/>
              <a:t>, CaCO</a:t>
            </a:r>
            <a:r>
              <a:rPr lang="en-US" altLang="en-US" sz="2000" b="1" baseline="-25000" smtClean="0"/>
              <a:t>3 </a:t>
            </a:r>
            <a:r>
              <a:rPr lang="en-US" altLang="en-US" sz="2000" b="1" smtClean="0"/>
              <a:t>is soluble.</a:t>
            </a:r>
          </a:p>
          <a:p>
            <a:pPr lvl="1" eaLnBrk="1" hangingPunct="1">
              <a:buFontTx/>
              <a:buNone/>
            </a:pPr>
            <a:endParaRPr lang="en-US" altLang="en-US" sz="1800" b="1" smtClean="0"/>
          </a:p>
          <a:p>
            <a:pPr lvl="1" eaLnBrk="1" hangingPunct="1">
              <a:buFontTx/>
              <a:buNone/>
            </a:pPr>
            <a:endParaRPr lang="en-US" altLang="en-US" sz="1800" b="1" baseline="-25000" smtClean="0"/>
          </a:p>
          <a:p>
            <a:pPr eaLnBrk="1" hangingPunct="1"/>
            <a:endParaRPr lang="en-US" altLang="en-US" sz="2000" b="1" smtClean="0"/>
          </a:p>
          <a:p>
            <a:pPr eaLnBrk="1" hangingPunct="1"/>
            <a:endParaRPr lang="en-US" altLang="en-US" sz="2000" b="1" smtClean="0"/>
          </a:p>
          <a:p>
            <a:pPr eaLnBrk="1" hangingPunct="1"/>
            <a:endParaRPr lang="en-US" altLang="en-US" sz="2000" b="1" smtClean="0"/>
          </a:p>
          <a:p>
            <a:pPr eaLnBrk="1" hangingPunct="1"/>
            <a:endParaRPr lang="en-US" altLang="en-US" sz="2000" b="1" smtClean="0"/>
          </a:p>
          <a:p>
            <a:pPr eaLnBrk="1" hangingPunct="1"/>
            <a:endParaRPr lang="en-US" altLang="en-US" sz="2000" b="1" smtClean="0"/>
          </a:p>
          <a:p>
            <a:pPr eaLnBrk="1" hangingPunct="1">
              <a:buFontTx/>
              <a:buNone/>
            </a:pPr>
            <a:endParaRPr lang="en-US" altLang="en-US" sz="2000" b="1" smtClean="0"/>
          </a:p>
          <a:p>
            <a:pPr eaLnBrk="1" hangingPunct="1">
              <a:buFontTx/>
              <a:buNone/>
            </a:pPr>
            <a:endParaRPr lang="en-US" altLang="en-US" sz="2000" b="1" smtClean="0"/>
          </a:p>
        </p:txBody>
      </p:sp>
      <p:grpSp>
        <p:nvGrpSpPr>
          <p:cNvPr id="2" name="Group 8"/>
          <p:cNvGrpSpPr>
            <a:grpSpLocks/>
          </p:cNvGrpSpPr>
          <p:nvPr/>
        </p:nvGrpSpPr>
        <p:grpSpPr bwMode="auto">
          <a:xfrm>
            <a:off x="1219200" y="2971800"/>
            <a:ext cx="6172200" cy="1206500"/>
            <a:chOff x="720" y="1440"/>
            <a:chExt cx="3555" cy="623"/>
          </a:xfrm>
        </p:grpSpPr>
        <p:grpSp>
          <p:nvGrpSpPr>
            <p:cNvPr id="24586" name="Group 7"/>
            <p:cNvGrpSpPr>
              <a:grpSpLocks/>
            </p:cNvGrpSpPr>
            <p:nvPr/>
          </p:nvGrpSpPr>
          <p:grpSpPr bwMode="auto">
            <a:xfrm>
              <a:off x="720" y="1440"/>
              <a:ext cx="3555" cy="623"/>
              <a:chOff x="720" y="1440"/>
              <a:chExt cx="3555" cy="623"/>
            </a:xfrm>
          </p:grpSpPr>
          <p:pic>
            <p:nvPicPr>
              <p:cNvPr id="245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1440"/>
                <a:ext cx="3555"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 Box 5"/>
              <p:cNvSpPr txBox="1">
                <a:spLocks noChangeArrowheads="1"/>
              </p:cNvSpPr>
              <p:nvPr/>
            </p:nvSpPr>
            <p:spPr bwMode="auto">
              <a:xfrm>
                <a:off x="2304" y="1872"/>
                <a:ext cx="680" cy="191"/>
              </a:xfrm>
              <a:prstGeom prst="rect">
                <a:avLst/>
              </a:prstGeom>
              <a:solidFill>
                <a:schemeClr val="bg1"/>
              </a:solidFill>
              <a:ln w="9525">
                <a:solidFill>
                  <a:schemeClr val="bg1"/>
                </a:solidFill>
                <a:miter lim="800000"/>
                <a:headEnd/>
                <a:tailEnd/>
              </a:ln>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spcBef>
                    <a:spcPct val="50000"/>
                  </a:spcBef>
                </a:pPr>
                <a:endParaRPr lang="en-US" altLang="en-US" sz="1800" b="1">
                  <a:solidFill>
                    <a:srgbClr val="000000"/>
                  </a:solidFill>
                </a:endParaRPr>
              </a:p>
            </p:txBody>
          </p:sp>
        </p:grpSp>
        <p:sp>
          <p:nvSpPr>
            <p:cNvPr id="24587" name="Text Box 6"/>
            <p:cNvSpPr txBox="1">
              <a:spLocks noChangeArrowheads="1"/>
            </p:cNvSpPr>
            <p:nvPr/>
          </p:nvSpPr>
          <p:spPr bwMode="auto">
            <a:xfrm>
              <a:off x="2400" y="1872"/>
              <a:ext cx="45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sz="1800" b="1">
                  <a:solidFill>
                    <a:srgbClr val="000000"/>
                  </a:solidFill>
                </a:rPr>
                <a:t>Scale</a:t>
              </a:r>
            </a:p>
          </p:txBody>
        </p:sp>
      </p:grpSp>
      <p:grpSp>
        <p:nvGrpSpPr>
          <p:cNvPr id="4" name="Group 13"/>
          <p:cNvGrpSpPr>
            <a:grpSpLocks/>
          </p:cNvGrpSpPr>
          <p:nvPr/>
        </p:nvGrpSpPr>
        <p:grpSpPr bwMode="auto">
          <a:xfrm>
            <a:off x="838200" y="5105400"/>
            <a:ext cx="6553200" cy="838200"/>
            <a:chOff x="576" y="3408"/>
            <a:chExt cx="3774" cy="407"/>
          </a:xfrm>
        </p:grpSpPr>
        <p:sp>
          <p:nvSpPr>
            <p:cNvPr id="24584" name="Text Box 10"/>
            <p:cNvSpPr txBox="1">
              <a:spLocks noChangeArrowheads="1"/>
            </p:cNvSpPr>
            <p:nvPr/>
          </p:nvSpPr>
          <p:spPr bwMode="auto">
            <a:xfrm>
              <a:off x="576" y="3408"/>
              <a:ext cx="3774" cy="407"/>
            </a:xfrm>
            <a:prstGeom prst="rect">
              <a:avLst/>
            </a:prstGeom>
            <a:solidFill>
              <a:schemeClr val="bg1"/>
            </a:solidFill>
            <a:ln w="9525">
              <a:solidFill>
                <a:schemeClr val="bg1"/>
              </a:solidFill>
              <a:miter lim="800000"/>
              <a:headEnd/>
              <a:tailEnd/>
            </a:ln>
          </p:spPr>
          <p:txBody>
            <a:bodyPr>
              <a:spAutoFit/>
            </a:bodyPr>
            <a:lstStyle>
              <a:lvl1pPr>
                <a:defRPr sz="3200">
                  <a:solidFill>
                    <a:schemeClr val="tx1"/>
                  </a:solidFill>
                  <a:latin typeface="Arial" charset="0"/>
                </a:defRPr>
              </a:lvl1pPr>
              <a:lvl2pPr marL="457200">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lvl="1">
                <a:spcBef>
                  <a:spcPct val="20000"/>
                </a:spcBef>
              </a:pPr>
              <a:r>
                <a:rPr lang="en-US" altLang="en-US" sz="1800" b="1">
                  <a:solidFill>
                    <a:srgbClr val="000000"/>
                  </a:solidFill>
                </a:rPr>
                <a:t>CaCO</a:t>
              </a:r>
              <a:r>
                <a:rPr lang="en-US" altLang="en-US" sz="1800" b="1" baseline="-25000">
                  <a:solidFill>
                    <a:srgbClr val="000000"/>
                  </a:solidFill>
                </a:rPr>
                <a:t>3</a:t>
              </a:r>
              <a:r>
                <a:rPr lang="en-US" altLang="en-US" sz="1800" b="1">
                  <a:solidFill>
                    <a:srgbClr val="000000"/>
                  </a:solidFill>
                </a:rPr>
                <a:t>+ H</a:t>
              </a:r>
              <a:r>
                <a:rPr lang="en-US" altLang="en-US" sz="1800" b="1" baseline="-25000">
                  <a:solidFill>
                    <a:srgbClr val="000000"/>
                  </a:solidFill>
                </a:rPr>
                <a:t>2</a:t>
              </a:r>
              <a:r>
                <a:rPr lang="en-US" altLang="en-US" sz="1800" b="1">
                  <a:solidFill>
                    <a:srgbClr val="000000"/>
                  </a:solidFill>
                </a:rPr>
                <a:t>O                       Ca(OH)</a:t>
              </a:r>
              <a:r>
                <a:rPr lang="en-US" altLang="en-US" sz="1800" b="1" baseline="-25000">
                  <a:solidFill>
                    <a:srgbClr val="000000"/>
                  </a:solidFill>
                </a:rPr>
                <a:t>2</a:t>
              </a:r>
              <a:r>
                <a:rPr lang="en-US" altLang="en-US" sz="1800" b="1">
                  <a:solidFill>
                    <a:srgbClr val="000000"/>
                  </a:solidFill>
                </a:rPr>
                <a:t> (Soluble) + CO</a:t>
              </a:r>
              <a:r>
                <a:rPr lang="en-US" altLang="en-US" sz="1800" b="1" baseline="-25000">
                  <a:solidFill>
                    <a:srgbClr val="000000"/>
                  </a:solidFill>
                </a:rPr>
                <a:t>2</a:t>
              </a:r>
              <a:endParaRPr lang="en-US" altLang="en-US" sz="1800" b="1">
                <a:solidFill>
                  <a:srgbClr val="000000"/>
                </a:solidFill>
              </a:endParaRPr>
            </a:p>
          </p:txBody>
        </p:sp>
        <p:sp>
          <p:nvSpPr>
            <p:cNvPr id="38921" name="Line 11"/>
            <p:cNvSpPr>
              <a:spLocks noChangeShapeType="1"/>
            </p:cNvSpPr>
            <p:nvPr/>
          </p:nvSpPr>
          <p:spPr bwMode="auto">
            <a:xfrm>
              <a:off x="1717" y="3519"/>
              <a:ext cx="720" cy="0"/>
            </a:xfrm>
            <a:prstGeom prst="line">
              <a:avLst/>
            </a:prstGeom>
            <a:noFill/>
            <a:ln w="38100">
              <a:solidFill>
                <a:schemeClr val="tx1"/>
              </a:solidFill>
              <a:round/>
              <a:headEnd/>
              <a:tailEnd type="triangle" w="med" len="med"/>
            </a:ln>
          </p:spPr>
          <p:txBody>
            <a:bodyPr/>
            <a:lstStyle/>
            <a:p>
              <a:pPr>
                <a:defRPr/>
              </a:pPr>
              <a:endParaRPr lang="en-US" b="1">
                <a:ln w="38100">
                  <a:solidFill>
                    <a:schemeClr val="tx1"/>
                  </a:solidFill>
                </a:ln>
              </a:endParaRPr>
            </a:p>
          </p:txBody>
        </p:sp>
      </p:grpSp>
      <p:sp>
        <p:nvSpPr>
          <p:cNvPr id="26638" name="Text Box 14"/>
          <p:cNvSpPr txBox="1">
            <a:spLocks noChangeArrowheads="1"/>
          </p:cNvSpPr>
          <p:nvPr/>
        </p:nvSpPr>
        <p:spPr bwMode="auto">
          <a:xfrm>
            <a:off x="1524000" y="10668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spcBef>
                <a:spcPct val="50000"/>
              </a:spcBef>
            </a:pPr>
            <a:r>
              <a:rPr lang="en-US" altLang="en-US" sz="2400" b="1">
                <a:solidFill>
                  <a:srgbClr val="006600"/>
                </a:solidFill>
              </a:rPr>
              <a:t>Decomposition of calcium bicarbonate</a:t>
            </a:r>
          </a:p>
        </p:txBody>
      </p:sp>
    </p:spTree>
    <p:extLst>
      <p:ext uri="{BB962C8B-B14F-4D97-AF65-F5344CB8AC3E}">
        <p14:creationId xmlns:p14="http://schemas.microsoft.com/office/powerpoint/2010/main" val="3817599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638"/>
                                        </p:tgtEl>
                                        <p:attrNameLst>
                                          <p:attrName>style.visibility</p:attrName>
                                        </p:attrNameLst>
                                      </p:cBhvr>
                                      <p:to>
                                        <p:strVal val="visible"/>
                                      </p:to>
                                    </p:set>
                                    <p:animEffect transition="in" filter="fade">
                                      <p:cBhvr>
                                        <p:cTn id="7" dur="1000"/>
                                        <p:tgtEl>
                                          <p:spTgt spid="26638"/>
                                        </p:tgtEl>
                                      </p:cBhvr>
                                    </p:animEffect>
                                    <p:anim calcmode="lin" valueType="num">
                                      <p:cBhvr>
                                        <p:cTn id="8" dur="1000" fill="hold"/>
                                        <p:tgtEl>
                                          <p:spTgt spid="26638"/>
                                        </p:tgtEl>
                                        <p:attrNameLst>
                                          <p:attrName>ppt_x</p:attrName>
                                        </p:attrNameLst>
                                      </p:cBhvr>
                                      <p:tavLst>
                                        <p:tav tm="0">
                                          <p:val>
                                            <p:strVal val="#ppt_x"/>
                                          </p:val>
                                        </p:tav>
                                        <p:tav tm="100000">
                                          <p:val>
                                            <p:strVal val="#ppt_x"/>
                                          </p:val>
                                        </p:tav>
                                      </p:tavLst>
                                    </p:anim>
                                    <p:anim calcmode="lin" valueType="num">
                                      <p:cBhvr>
                                        <p:cTn id="9" dur="1000" fill="hold"/>
                                        <p:tgtEl>
                                          <p:spTgt spid="266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626"/>
                                        </p:tgtEl>
                                        <p:attrNameLst>
                                          <p:attrName>style.visibility</p:attrName>
                                        </p:attrNameLst>
                                      </p:cBhvr>
                                      <p:to>
                                        <p:strVal val="visible"/>
                                      </p:to>
                                    </p:set>
                                    <p:animEffect transition="in" filter="fade">
                                      <p:cBhvr>
                                        <p:cTn id="12" dur="1000"/>
                                        <p:tgtEl>
                                          <p:spTgt spid="26626"/>
                                        </p:tgtEl>
                                      </p:cBhvr>
                                    </p:animEffect>
                                    <p:anim calcmode="lin" valueType="num">
                                      <p:cBhvr>
                                        <p:cTn id="13" dur="1000" fill="hold"/>
                                        <p:tgtEl>
                                          <p:spTgt spid="26626"/>
                                        </p:tgtEl>
                                        <p:attrNameLst>
                                          <p:attrName>ppt_x</p:attrName>
                                        </p:attrNameLst>
                                      </p:cBhvr>
                                      <p:tavLst>
                                        <p:tav tm="0">
                                          <p:val>
                                            <p:strVal val="#ppt_x"/>
                                          </p:val>
                                        </p:tav>
                                        <p:tav tm="100000">
                                          <p:val>
                                            <p:strVal val="#ppt_x"/>
                                          </p:val>
                                        </p:tav>
                                      </p:tavLst>
                                    </p:anim>
                                    <p:anim calcmode="lin" valueType="num">
                                      <p:cBhvr>
                                        <p:cTn id="14" dur="1000" fill="hold"/>
                                        <p:tgtEl>
                                          <p:spTgt spid="26626"/>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627">
                                            <p:txEl>
                                              <p:pRg st="0" end="0"/>
                                            </p:txEl>
                                          </p:spTgt>
                                        </p:tgtEl>
                                        <p:attrNameLst>
                                          <p:attrName>style.visibility</p:attrName>
                                        </p:attrNameLst>
                                      </p:cBhvr>
                                      <p:to>
                                        <p:strVal val="visible"/>
                                      </p:to>
                                    </p:set>
                                    <p:anim calcmode="lin" valueType="num">
                                      <p:cBhvr additive="base">
                                        <p:cTn id="23"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6627">
                                            <p:txEl>
                                              <p:pRg st="5" end="5"/>
                                            </p:txEl>
                                          </p:spTgt>
                                        </p:tgtEl>
                                        <p:attrNameLst>
                                          <p:attrName>style.visibility</p:attrName>
                                        </p:attrNameLst>
                                      </p:cBhvr>
                                      <p:to>
                                        <p:strVal val="visible"/>
                                      </p:to>
                                    </p:set>
                                    <p:anim calcmode="lin" valueType="num">
                                      <p:cBhvr additive="base">
                                        <p:cTn id="29"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6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build="p"/>
      <p:bldP spid="2663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ln>
            <a:miter lim="800000"/>
            <a:headEnd/>
            <a:tailEnd/>
          </a:ln>
        </p:spPr>
        <p:txBody>
          <a:bodyPr/>
          <a:lstStyle/>
          <a:p>
            <a:pPr fontAlgn="base">
              <a:spcBef>
                <a:spcPct val="0"/>
              </a:spcBef>
              <a:spcAft>
                <a:spcPct val="0"/>
              </a:spcAft>
              <a:defRPr/>
            </a:pPr>
            <a:fld id="{384B5D8D-A9E3-4C35-96A9-F88D7403AE98}" type="slidenum">
              <a:rPr lang="en-US" smtClean="0"/>
              <a:pPr fontAlgn="base">
                <a:spcBef>
                  <a:spcPct val="0"/>
                </a:spcBef>
                <a:spcAft>
                  <a:spcPct val="0"/>
                </a:spcAft>
                <a:defRPr/>
              </a:pPr>
              <a:t>45</a:t>
            </a:fld>
            <a:endParaRPr lang="en-US" smtClean="0"/>
          </a:p>
        </p:txBody>
      </p:sp>
      <p:sp>
        <p:nvSpPr>
          <p:cNvPr id="28675" name="Rectangle 3"/>
          <p:cNvSpPr>
            <a:spLocks noGrp="1" noChangeArrowheads="1"/>
          </p:cNvSpPr>
          <p:nvPr>
            <p:ph type="body" idx="1"/>
          </p:nvPr>
        </p:nvSpPr>
        <p:spPr>
          <a:xfrm>
            <a:off x="533400" y="1828800"/>
            <a:ext cx="8229600" cy="3124200"/>
          </a:xfrm>
        </p:spPr>
        <p:txBody>
          <a:bodyPr/>
          <a:lstStyle/>
          <a:p>
            <a:pPr algn="just" eaLnBrk="1" hangingPunct="1"/>
            <a:r>
              <a:rPr lang="en-US" altLang="en-US" sz="2000" b="1" smtClean="0">
                <a:solidFill>
                  <a:srgbClr val="000099"/>
                </a:solidFill>
              </a:rPr>
              <a:t>The solubility of calcium sulphate in water decreases with increase of temperature </a:t>
            </a:r>
            <a:endParaRPr lang="en-US" altLang="en-US" sz="2000" b="1" smtClean="0"/>
          </a:p>
          <a:p>
            <a:pPr algn="just" eaLnBrk="1" hangingPunct="1">
              <a:buFontTx/>
              <a:buNone/>
            </a:pPr>
            <a:endParaRPr lang="en-US" altLang="en-US" sz="2000" b="1" smtClean="0"/>
          </a:p>
          <a:p>
            <a:pPr algn="just" eaLnBrk="1" hangingPunct="1"/>
            <a:r>
              <a:rPr lang="en-US" altLang="en-US" sz="2000" b="1" smtClean="0"/>
              <a:t>The solubility of CaSO</a:t>
            </a:r>
            <a:r>
              <a:rPr lang="en-US" altLang="en-US" sz="2000" b="1" baseline="-25000" smtClean="0"/>
              <a:t>4</a:t>
            </a:r>
            <a:r>
              <a:rPr lang="en-US" altLang="en-US" sz="2000" b="1" smtClean="0"/>
              <a:t> is 3,200 ppm at 15</a:t>
            </a:r>
            <a:r>
              <a:rPr lang="en-US" altLang="en-US" sz="2000" b="1" smtClean="0">
                <a:cs typeface="Arial" charset="0"/>
              </a:rPr>
              <a:t>°</a:t>
            </a:r>
            <a:r>
              <a:rPr lang="en-US" altLang="en-US" sz="2000" b="1" smtClean="0"/>
              <a:t>C and it reduces to </a:t>
            </a:r>
            <a:br>
              <a:rPr lang="en-US" altLang="en-US" sz="2000" b="1" smtClean="0"/>
            </a:br>
            <a:r>
              <a:rPr lang="en-US" altLang="en-US" sz="2000" b="1" smtClean="0"/>
              <a:t>55 ppm at 230</a:t>
            </a:r>
            <a:r>
              <a:rPr lang="en-US" altLang="en-US" sz="2000" b="1" smtClean="0">
                <a:cs typeface="Arial" charset="0"/>
              </a:rPr>
              <a:t>°</a:t>
            </a:r>
            <a:r>
              <a:rPr lang="en-US" altLang="en-US" sz="2000" b="1" smtClean="0"/>
              <a:t>C and 27 ppm at 320</a:t>
            </a:r>
            <a:r>
              <a:rPr lang="en-US" altLang="en-US" sz="2000" b="1" smtClean="0">
                <a:cs typeface="Arial" charset="0"/>
              </a:rPr>
              <a:t>°</a:t>
            </a:r>
            <a:r>
              <a:rPr lang="en-US" altLang="en-US" sz="2000" b="1" smtClean="0"/>
              <a:t>C</a:t>
            </a:r>
          </a:p>
          <a:p>
            <a:pPr algn="just" eaLnBrk="1" hangingPunct="1"/>
            <a:endParaRPr lang="en-US" altLang="en-US" sz="2000" b="1" smtClean="0"/>
          </a:p>
          <a:p>
            <a:pPr algn="just" eaLnBrk="1" hangingPunct="1"/>
            <a:r>
              <a:rPr lang="en-US" altLang="en-US" sz="2000" b="1" smtClean="0"/>
              <a:t>CaSO</a:t>
            </a:r>
            <a:r>
              <a:rPr lang="en-US" altLang="en-US" sz="2000" b="1" baseline="-25000" smtClean="0"/>
              <a:t>4</a:t>
            </a:r>
            <a:r>
              <a:rPr lang="en-US" altLang="en-US" sz="2000" b="1" smtClean="0"/>
              <a:t> </a:t>
            </a:r>
            <a:r>
              <a:rPr lang="en-US" altLang="en-US" sz="2000" b="1" smtClean="0">
                <a:solidFill>
                  <a:srgbClr val="000099"/>
                </a:solidFill>
              </a:rPr>
              <a:t>gets precipitated as hard scale on the heated portion of the boiler</a:t>
            </a:r>
            <a:r>
              <a:rPr lang="en-US" altLang="en-US" sz="2000" b="1" smtClean="0"/>
              <a:t>. This is the main cause of scales in </a:t>
            </a:r>
            <a:r>
              <a:rPr lang="en-US" altLang="en-US" sz="2000" b="1" smtClean="0">
                <a:solidFill>
                  <a:srgbClr val="000099"/>
                </a:solidFill>
              </a:rPr>
              <a:t>high-pressure boilers.</a:t>
            </a:r>
          </a:p>
          <a:p>
            <a:pPr lvl="2" algn="just" eaLnBrk="1" hangingPunct="1">
              <a:buFontTx/>
              <a:buNone/>
            </a:pPr>
            <a:endParaRPr lang="en-US" altLang="en-US" sz="2000" b="1" smtClean="0"/>
          </a:p>
        </p:txBody>
      </p:sp>
      <p:sp>
        <p:nvSpPr>
          <p:cNvPr id="28676" name="Text Box 4"/>
          <p:cNvSpPr>
            <a:spLocks noGrp="1" noChangeArrowheads="1"/>
          </p:cNvSpPr>
          <p:nvPr>
            <p:ph type="title"/>
          </p:nvPr>
        </p:nvSpPr>
        <p:spPr>
          <a:xfrm>
            <a:off x="533400" y="838200"/>
            <a:ext cx="8229600" cy="411163"/>
          </a:xfrm>
        </p:spPr>
        <p:txBody>
          <a:bodyPr>
            <a:normAutofit fontScale="90000"/>
          </a:bodyPr>
          <a:lstStyle/>
          <a:p>
            <a:pPr>
              <a:spcBef>
                <a:spcPct val="50000"/>
              </a:spcBef>
            </a:pPr>
            <a:r>
              <a:rPr lang="en-US" altLang="en-US" sz="2800" b="1" smtClean="0">
                <a:solidFill>
                  <a:srgbClr val="006600"/>
                </a:solidFill>
              </a:rPr>
              <a:t>Decomposition of calcium sulphate</a:t>
            </a:r>
          </a:p>
        </p:txBody>
      </p:sp>
    </p:spTree>
    <p:extLst>
      <p:ext uri="{BB962C8B-B14F-4D97-AF65-F5344CB8AC3E}">
        <p14:creationId xmlns:p14="http://schemas.microsoft.com/office/powerpoint/2010/main" val="4108647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ppt_x"/>
                                          </p:val>
                                        </p:tav>
                                        <p:tav tm="100000">
                                          <p:val>
                                            <p:strVal val="#ppt_x"/>
                                          </p:val>
                                        </p:tav>
                                      </p:tavLst>
                                    </p:anim>
                                    <p:anim calcmode="lin" valueType="num">
                                      <p:cBhvr additive="base">
                                        <p:cTn id="8" dur="500" fill="hold"/>
                                        <p:tgtEl>
                                          <p:spTgt spid="286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8675">
                                            <p:txEl>
                                              <p:pRg st="0" end="0"/>
                                            </p:txEl>
                                          </p:spTgt>
                                        </p:tgtEl>
                                        <p:attrNameLst>
                                          <p:attrName>style.visibility</p:attrName>
                                        </p:attrNameLst>
                                      </p:cBhvr>
                                      <p:to>
                                        <p:strVal val="visible"/>
                                      </p:to>
                                    </p:set>
                                    <p:animEffect transition="in" filter="fade">
                                      <p:cBhvr>
                                        <p:cTn id="13" dur="1000"/>
                                        <p:tgtEl>
                                          <p:spTgt spid="28675">
                                            <p:txEl>
                                              <p:pRg st="0" end="0"/>
                                            </p:txEl>
                                          </p:spTgt>
                                        </p:tgtEl>
                                      </p:cBhvr>
                                    </p:animEffect>
                                    <p:anim calcmode="lin" valueType="num">
                                      <p:cBhvr>
                                        <p:cTn id="14" dur="10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86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8675">
                                            <p:txEl>
                                              <p:pRg st="2" end="2"/>
                                            </p:txEl>
                                          </p:spTgt>
                                        </p:tgtEl>
                                        <p:attrNameLst>
                                          <p:attrName>style.visibility</p:attrName>
                                        </p:attrNameLst>
                                      </p:cBhvr>
                                      <p:to>
                                        <p:strVal val="visible"/>
                                      </p:to>
                                    </p:set>
                                    <p:animEffect transition="in" filter="fade">
                                      <p:cBhvr>
                                        <p:cTn id="20" dur="1000"/>
                                        <p:tgtEl>
                                          <p:spTgt spid="28675">
                                            <p:txEl>
                                              <p:pRg st="2" end="2"/>
                                            </p:txEl>
                                          </p:spTgt>
                                        </p:tgtEl>
                                      </p:cBhvr>
                                    </p:animEffect>
                                    <p:anim calcmode="lin" valueType="num">
                                      <p:cBhvr>
                                        <p:cTn id="21" dur="10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86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fade">
                                      <p:cBhvr>
                                        <p:cTn id="27" dur="1000"/>
                                        <p:tgtEl>
                                          <p:spTgt spid="28675">
                                            <p:txEl>
                                              <p:pRg st="4" end="4"/>
                                            </p:txEl>
                                          </p:spTgt>
                                        </p:tgtEl>
                                      </p:cBhvr>
                                    </p:animEffect>
                                    <p:anim calcmode="lin" valueType="num">
                                      <p:cBhvr>
                                        <p:cTn id="28" dur="10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867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867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ln>
            <a:miter lim="800000"/>
            <a:headEnd/>
            <a:tailEnd/>
          </a:ln>
        </p:spPr>
        <p:txBody>
          <a:bodyPr/>
          <a:lstStyle/>
          <a:p>
            <a:pPr fontAlgn="base">
              <a:spcBef>
                <a:spcPct val="0"/>
              </a:spcBef>
              <a:spcAft>
                <a:spcPct val="0"/>
              </a:spcAft>
              <a:defRPr/>
            </a:pPr>
            <a:fld id="{371E05F5-5292-41AB-B229-16D9E17B0DC0}" type="slidenum">
              <a:rPr lang="en-US" smtClean="0"/>
              <a:pPr fontAlgn="base">
                <a:spcBef>
                  <a:spcPct val="0"/>
                </a:spcBef>
                <a:spcAft>
                  <a:spcPct val="0"/>
                </a:spcAft>
                <a:defRPr/>
              </a:pPr>
              <a:t>46</a:t>
            </a:fld>
            <a:endParaRPr lang="en-US" smtClean="0"/>
          </a:p>
        </p:txBody>
      </p:sp>
      <p:sp>
        <p:nvSpPr>
          <p:cNvPr id="26627" name="Rectangle 2"/>
          <p:cNvSpPr>
            <a:spLocks noGrp="1" noChangeArrowheads="1"/>
          </p:cNvSpPr>
          <p:nvPr>
            <p:ph type="title"/>
          </p:nvPr>
        </p:nvSpPr>
        <p:spPr>
          <a:xfrm>
            <a:off x="381000" y="457200"/>
            <a:ext cx="8229600" cy="563563"/>
          </a:xfrm>
        </p:spPr>
        <p:txBody>
          <a:bodyPr/>
          <a:lstStyle/>
          <a:p>
            <a:pPr eaLnBrk="1" hangingPunct="1"/>
            <a:r>
              <a:rPr lang="en-US" altLang="en-US" sz="2800" b="1" smtClean="0">
                <a:solidFill>
                  <a:srgbClr val="006600"/>
                </a:solidFill>
              </a:rPr>
              <a:t>Hydrolysis of magnesium salts</a:t>
            </a:r>
          </a:p>
        </p:txBody>
      </p:sp>
      <p:sp>
        <p:nvSpPr>
          <p:cNvPr id="29699" name="Rectangle 3"/>
          <p:cNvSpPr>
            <a:spLocks noGrp="1" noChangeArrowheads="1"/>
          </p:cNvSpPr>
          <p:nvPr>
            <p:ph type="body" idx="1"/>
          </p:nvPr>
        </p:nvSpPr>
        <p:spPr>
          <a:xfrm>
            <a:off x="304800" y="1219200"/>
            <a:ext cx="8229600" cy="4572000"/>
          </a:xfrm>
        </p:spPr>
        <p:txBody>
          <a:bodyPr/>
          <a:lstStyle/>
          <a:p>
            <a:pPr algn="just" eaLnBrk="1" hangingPunct="1">
              <a:buFontTx/>
              <a:buNone/>
            </a:pPr>
            <a:r>
              <a:rPr lang="en-US" altLang="en-US" sz="2000" b="1" smtClean="0"/>
              <a:t>	Dissolved magnesium salts </a:t>
            </a:r>
            <a:r>
              <a:rPr lang="en-US" altLang="en-US" sz="2000" b="1" smtClean="0">
                <a:solidFill>
                  <a:srgbClr val="000099"/>
                </a:solidFill>
              </a:rPr>
              <a:t>undergo hydrolysis </a:t>
            </a:r>
            <a:r>
              <a:rPr lang="en-US" altLang="en-US" sz="2000" b="1" smtClean="0"/>
              <a:t>forming magnesium hydroxide precipitate which forms a soft type of scale</a:t>
            </a:r>
          </a:p>
        </p:txBody>
      </p:sp>
      <p:grpSp>
        <p:nvGrpSpPr>
          <p:cNvPr id="2" name="Group 7"/>
          <p:cNvGrpSpPr>
            <a:grpSpLocks/>
          </p:cNvGrpSpPr>
          <p:nvPr/>
        </p:nvGrpSpPr>
        <p:grpSpPr bwMode="auto">
          <a:xfrm>
            <a:off x="762000" y="2362200"/>
            <a:ext cx="8153400" cy="954088"/>
            <a:chOff x="1392" y="2112"/>
            <a:chExt cx="3024" cy="601"/>
          </a:xfrm>
        </p:grpSpPr>
        <p:sp>
          <p:nvSpPr>
            <p:cNvPr id="26632" name="Text Box 4"/>
            <p:cNvSpPr txBox="1">
              <a:spLocks noChangeArrowheads="1"/>
            </p:cNvSpPr>
            <p:nvPr/>
          </p:nvSpPr>
          <p:spPr bwMode="auto">
            <a:xfrm>
              <a:off x="1392" y="2112"/>
              <a:ext cx="3024" cy="601"/>
            </a:xfrm>
            <a:prstGeom prst="rect">
              <a:avLst/>
            </a:prstGeom>
            <a:solidFill>
              <a:schemeClr val="bg1"/>
            </a:solidFill>
            <a:ln w="9525">
              <a:solidFill>
                <a:schemeClr val="bg1"/>
              </a:solidFill>
              <a:miter lim="800000"/>
              <a:headEnd/>
              <a:tailEnd/>
            </a:ln>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spcBef>
                  <a:spcPct val="50000"/>
                </a:spcBef>
              </a:pPr>
              <a:r>
                <a:rPr lang="en-US" altLang="en-US" sz="2800" b="1">
                  <a:solidFill>
                    <a:srgbClr val="000000"/>
                  </a:solidFill>
                </a:rPr>
                <a:t>MgCl</a:t>
              </a:r>
              <a:r>
                <a:rPr lang="en-US" altLang="en-US" sz="2800" b="1" baseline="-25000">
                  <a:solidFill>
                    <a:srgbClr val="000000"/>
                  </a:solidFill>
                </a:rPr>
                <a:t>2 </a:t>
              </a:r>
              <a:r>
                <a:rPr lang="en-US" altLang="en-US" sz="2800" b="1">
                  <a:solidFill>
                    <a:srgbClr val="000000"/>
                  </a:solidFill>
                </a:rPr>
                <a:t>+ 2H</a:t>
              </a:r>
              <a:r>
                <a:rPr lang="en-US" altLang="en-US" sz="2800" b="1" baseline="-25000">
                  <a:solidFill>
                    <a:srgbClr val="000000"/>
                  </a:solidFill>
                </a:rPr>
                <a:t>2</a:t>
              </a:r>
              <a:r>
                <a:rPr lang="en-US" altLang="en-US" sz="2800" b="1">
                  <a:solidFill>
                    <a:srgbClr val="000000"/>
                  </a:solidFill>
                </a:rPr>
                <a:t>O                     Mg(OH)</a:t>
              </a:r>
              <a:r>
                <a:rPr lang="en-US" altLang="en-US" sz="2800" b="1" baseline="-25000">
                  <a:solidFill>
                    <a:srgbClr val="000000"/>
                  </a:solidFill>
                </a:rPr>
                <a:t>2</a:t>
              </a:r>
              <a:r>
                <a:rPr lang="en-US" altLang="en-US" sz="2800" b="1">
                  <a:solidFill>
                    <a:srgbClr val="000000"/>
                  </a:solidFill>
                </a:rPr>
                <a:t>  +  2HCl</a:t>
              </a:r>
            </a:p>
          </p:txBody>
        </p:sp>
        <p:sp>
          <p:nvSpPr>
            <p:cNvPr id="26633" name="Line 5"/>
            <p:cNvSpPr>
              <a:spLocks noChangeShapeType="1"/>
            </p:cNvSpPr>
            <p:nvPr/>
          </p:nvSpPr>
          <p:spPr bwMode="auto">
            <a:xfrm flipV="1">
              <a:off x="2296" y="2275"/>
              <a:ext cx="678" cy="29"/>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29704" name="Text Box 8"/>
          <p:cNvSpPr txBox="1">
            <a:spLocks noChangeArrowheads="1"/>
          </p:cNvSpPr>
          <p:nvPr/>
        </p:nvSpPr>
        <p:spPr bwMode="auto">
          <a:xfrm>
            <a:off x="609600" y="33528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eaLnBrk="0" hangingPunct="0">
              <a:spcBef>
                <a:spcPct val="50000"/>
              </a:spcBef>
            </a:pPr>
            <a:r>
              <a:rPr lang="en-US" altLang="en-US" sz="2400" b="1"/>
              <a:t>Presence of Silica</a:t>
            </a:r>
          </a:p>
        </p:txBody>
      </p:sp>
      <p:sp>
        <p:nvSpPr>
          <p:cNvPr id="29705" name="Text Box 9"/>
          <p:cNvSpPr txBox="1">
            <a:spLocks noChangeArrowheads="1"/>
          </p:cNvSpPr>
          <p:nvPr/>
        </p:nvSpPr>
        <p:spPr bwMode="auto">
          <a:xfrm>
            <a:off x="609600" y="3962400"/>
            <a:ext cx="8153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just" eaLnBrk="0" hangingPunct="0">
              <a:spcBef>
                <a:spcPct val="50000"/>
              </a:spcBef>
            </a:pPr>
            <a:r>
              <a:rPr lang="en-US" altLang="en-US" sz="2000" b="1">
                <a:solidFill>
                  <a:srgbClr val="000000"/>
                </a:solidFill>
              </a:rPr>
              <a:t>presence of </a:t>
            </a:r>
            <a:r>
              <a:rPr lang="en-US" altLang="en-US" sz="2000" b="1">
                <a:solidFill>
                  <a:srgbClr val="000099"/>
                </a:solidFill>
              </a:rPr>
              <a:t>silica in small quantities </a:t>
            </a:r>
            <a:r>
              <a:rPr lang="en-US" altLang="en-US" sz="2000" b="1">
                <a:solidFill>
                  <a:srgbClr val="000000"/>
                </a:solidFill>
              </a:rPr>
              <a:t>deposits as </a:t>
            </a:r>
            <a:r>
              <a:rPr lang="en-US" altLang="en-US" sz="2000" b="1">
                <a:solidFill>
                  <a:srgbClr val="000099"/>
                </a:solidFill>
              </a:rPr>
              <a:t>calcium silicate (CaSiO</a:t>
            </a:r>
            <a:r>
              <a:rPr lang="en-US" altLang="en-US" sz="2000" b="1" baseline="-25000">
                <a:solidFill>
                  <a:srgbClr val="000099"/>
                </a:solidFill>
              </a:rPr>
              <a:t>3</a:t>
            </a:r>
            <a:r>
              <a:rPr lang="en-US" altLang="en-US" sz="2000" b="1">
                <a:solidFill>
                  <a:srgbClr val="000099"/>
                </a:solidFill>
              </a:rPr>
              <a:t>) or magnesium silicate (MgSiO</a:t>
            </a:r>
            <a:r>
              <a:rPr lang="en-US" altLang="en-US" sz="2000" b="1" baseline="-25000">
                <a:solidFill>
                  <a:srgbClr val="000099"/>
                </a:solidFill>
              </a:rPr>
              <a:t>3</a:t>
            </a:r>
            <a:r>
              <a:rPr lang="en-US" altLang="en-US" sz="2000" b="1">
                <a:solidFill>
                  <a:srgbClr val="000099"/>
                </a:solidFill>
              </a:rPr>
              <a:t>)</a:t>
            </a:r>
            <a:r>
              <a:rPr lang="en-US" altLang="en-US" sz="2000" b="1">
                <a:solidFill>
                  <a:srgbClr val="000000"/>
                </a:solidFill>
              </a:rPr>
              <a:t>. These deposits stick very firmly on the inner side of the boiler surface and are very difficult to remove</a:t>
            </a:r>
          </a:p>
        </p:txBody>
      </p:sp>
    </p:spTree>
    <p:extLst>
      <p:ext uri="{BB962C8B-B14F-4D97-AF65-F5344CB8AC3E}">
        <p14:creationId xmlns:p14="http://schemas.microsoft.com/office/powerpoint/2010/main" val="2786371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9704"/>
                                        </p:tgtEl>
                                        <p:attrNameLst>
                                          <p:attrName>style.visibility</p:attrName>
                                        </p:attrNameLst>
                                      </p:cBhvr>
                                      <p:to>
                                        <p:strVal val="visible"/>
                                      </p:to>
                                    </p:set>
                                    <p:animEffect transition="in" filter="fade">
                                      <p:cBhvr>
                                        <p:cTn id="20" dur="1000"/>
                                        <p:tgtEl>
                                          <p:spTgt spid="29704"/>
                                        </p:tgtEl>
                                      </p:cBhvr>
                                    </p:animEffect>
                                    <p:anim calcmode="lin" valueType="num">
                                      <p:cBhvr>
                                        <p:cTn id="21" dur="1000" fill="hold"/>
                                        <p:tgtEl>
                                          <p:spTgt spid="29704"/>
                                        </p:tgtEl>
                                        <p:attrNameLst>
                                          <p:attrName>ppt_x</p:attrName>
                                        </p:attrNameLst>
                                      </p:cBhvr>
                                      <p:tavLst>
                                        <p:tav tm="0">
                                          <p:val>
                                            <p:strVal val="#ppt_x"/>
                                          </p:val>
                                        </p:tav>
                                        <p:tav tm="100000">
                                          <p:val>
                                            <p:strVal val="#ppt_x"/>
                                          </p:val>
                                        </p:tav>
                                      </p:tavLst>
                                    </p:anim>
                                    <p:anim calcmode="lin" valueType="num">
                                      <p:cBhvr>
                                        <p:cTn id="22" dur="1000" fill="hold"/>
                                        <p:tgtEl>
                                          <p:spTgt spid="29704"/>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9705"/>
                                        </p:tgtEl>
                                        <p:attrNameLst>
                                          <p:attrName>style.visibility</p:attrName>
                                        </p:attrNameLst>
                                      </p:cBhvr>
                                      <p:to>
                                        <p:strVal val="visible"/>
                                      </p:to>
                                    </p:set>
                                    <p:anim calcmode="lin" valueType="num">
                                      <p:cBhvr additive="base">
                                        <p:cTn id="27" dur="500" fill="hold"/>
                                        <p:tgtEl>
                                          <p:spTgt spid="29705"/>
                                        </p:tgtEl>
                                        <p:attrNameLst>
                                          <p:attrName>ppt_x</p:attrName>
                                        </p:attrNameLst>
                                      </p:cBhvr>
                                      <p:tavLst>
                                        <p:tav tm="0">
                                          <p:val>
                                            <p:strVal val="#ppt_x"/>
                                          </p:val>
                                        </p:tav>
                                        <p:tav tm="100000">
                                          <p:val>
                                            <p:strVal val="#ppt_x"/>
                                          </p:val>
                                        </p:tav>
                                      </p:tavLst>
                                    </p:anim>
                                    <p:anim calcmode="lin" valueType="num">
                                      <p:cBhvr additive="base">
                                        <p:cTn id="28" dur="500" fill="hold"/>
                                        <p:tgtEl>
                                          <p:spTgt spid="297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29704" grpId="0"/>
      <p:bldP spid="2970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6"/>
          <p:cNvSpPr>
            <a:spLocks noGrp="1"/>
          </p:cNvSpPr>
          <p:nvPr>
            <p:ph type="sldNum" sz="quarter" idx="12"/>
          </p:nvPr>
        </p:nvSpPr>
        <p:spPr>
          <a:ln>
            <a:miter lim="800000"/>
            <a:headEnd/>
            <a:tailEnd/>
          </a:ln>
        </p:spPr>
        <p:txBody>
          <a:bodyPr/>
          <a:lstStyle/>
          <a:p>
            <a:pPr fontAlgn="base">
              <a:spcBef>
                <a:spcPct val="0"/>
              </a:spcBef>
              <a:spcAft>
                <a:spcPct val="0"/>
              </a:spcAft>
              <a:defRPr/>
            </a:pPr>
            <a:fld id="{F0AABC0D-EBF1-4413-87DB-19AB89ABCA68}" type="slidenum">
              <a:rPr lang="en-US" smtClean="0"/>
              <a:pPr fontAlgn="base">
                <a:spcBef>
                  <a:spcPct val="0"/>
                </a:spcBef>
                <a:spcAft>
                  <a:spcPct val="0"/>
                </a:spcAft>
                <a:defRPr/>
              </a:pPr>
              <a:t>47</a:t>
            </a:fld>
            <a:endParaRPr lang="en-US" smtClean="0"/>
          </a:p>
        </p:txBody>
      </p:sp>
      <p:sp>
        <p:nvSpPr>
          <p:cNvPr id="30722" name="Rectangle 2"/>
          <p:cNvSpPr>
            <a:spLocks noGrp="1" noChangeArrowheads="1"/>
          </p:cNvSpPr>
          <p:nvPr>
            <p:ph type="title"/>
          </p:nvPr>
        </p:nvSpPr>
        <p:spPr>
          <a:xfrm>
            <a:off x="533400" y="609600"/>
            <a:ext cx="8229600" cy="609600"/>
          </a:xfrm>
        </p:spPr>
        <p:txBody>
          <a:bodyPr/>
          <a:lstStyle/>
          <a:p>
            <a:pPr eaLnBrk="1" hangingPunct="1"/>
            <a:r>
              <a:rPr lang="en-US" altLang="en-US" sz="3200" b="1" smtClean="0">
                <a:solidFill>
                  <a:srgbClr val="006600"/>
                </a:solidFill>
              </a:rPr>
              <a:t>Disadvantage of scale formation</a:t>
            </a:r>
          </a:p>
        </p:txBody>
      </p:sp>
      <p:sp>
        <p:nvSpPr>
          <p:cNvPr id="30723" name="Rectangle 3"/>
          <p:cNvSpPr>
            <a:spLocks noGrp="1" noChangeArrowheads="1"/>
          </p:cNvSpPr>
          <p:nvPr>
            <p:ph type="body" sz="half" idx="1"/>
          </p:nvPr>
        </p:nvSpPr>
        <p:spPr>
          <a:xfrm>
            <a:off x="533400" y="1600200"/>
            <a:ext cx="8001000" cy="3810000"/>
          </a:xfrm>
        </p:spPr>
        <p:txBody>
          <a:bodyPr/>
          <a:lstStyle/>
          <a:p>
            <a:pPr eaLnBrk="1" hangingPunct="1"/>
            <a:r>
              <a:rPr lang="en-US" altLang="en-US" sz="2000" b="1" smtClean="0"/>
              <a:t>Low thermal conductivity</a:t>
            </a:r>
          </a:p>
          <a:p>
            <a:pPr eaLnBrk="1" hangingPunct="1"/>
            <a:endParaRPr lang="en-US" altLang="en-US" sz="2000" b="1" smtClean="0"/>
          </a:p>
          <a:p>
            <a:pPr eaLnBrk="1" hangingPunct="1"/>
            <a:endParaRPr lang="en-US" altLang="en-US" sz="2000" b="1" smtClean="0"/>
          </a:p>
          <a:p>
            <a:pPr eaLnBrk="1" hangingPunct="1"/>
            <a:endParaRPr lang="en-US" altLang="en-US" sz="2000" b="1" smtClean="0"/>
          </a:p>
          <a:p>
            <a:pPr eaLnBrk="1" hangingPunct="1"/>
            <a:endParaRPr lang="en-US" altLang="en-US" sz="2000" b="1" smtClean="0"/>
          </a:p>
          <a:p>
            <a:pPr eaLnBrk="1" hangingPunct="1"/>
            <a:r>
              <a:rPr lang="en-US" altLang="en-US" sz="2000" b="1" smtClean="0"/>
              <a:t>Lowering boiler safety</a:t>
            </a:r>
          </a:p>
          <a:p>
            <a:pPr eaLnBrk="1" hangingPunct="1"/>
            <a:endParaRPr lang="en-US" altLang="en-US" sz="2000" b="1" smtClean="0"/>
          </a:p>
          <a:p>
            <a:pPr eaLnBrk="1" hangingPunct="1"/>
            <a:r>
              <a:rPr lang="en-US" altLang="en-US" sz="2000" b="1" smtClean="0"/>
              <a:t>Decrease in efficiency</a:t>
            </a:r>
          </a:p>
          <a:p>
            <a:pPr eaLnBrk="1" hangingPunct="1"/>
            <a:endParaRPr lang="en-US" altLang="en-US" sz="2000" b="1" smtClean="0"/>
          </a:p>
          <a:p>
            <a:pPr eaLnBrk="1" hangingPunct="1"/>
            <a:r>
              <a:rPr lang="en-US" altLang="en-US" sz="2000" b="1" smtClean="0"/>
              <a:t>Danger of explosion </a:t>
            </a:r>
          </a:p>
        </p:txBody>
      </p:sp>
      <p:graphicFrame>
        <p:nvGraphicFramePr>
          <p:cNvPr id="30774" name="Group 54"/>
          <p:cNvGraphicFramePr>
            <a:graphicFrameLocks noGrp="1"/>
          </p:cNvGraphicFramePr>
          <p:nvPr>
            <p:ph sz="half" idx="2"/>
          </p:nvPr>
        </p:nvGraphicFramePr>
        <p:xfrm>
          <a:off x="609600" y="2209800"/>
          <a:ext cx="8000999" cy="1006475"/>
        </p:xfrm>
        <a:graphic>
          <a:graphicData uri="http://schemas.openxmlformats.org/drawingml/2006/table">
            <a:tbl>
              <a:tblPr/>
              <a:tblGrid>
                <a:gridCol w="2716651"/>
                <a:gridCol w="1044457"/>
                <a:gridCol w="1039137"/>
                <a:gridCol w="1014311"/>
                <a:gridCol w="1145533"/>
                <a:gridCol w="1040910"/>
              </a:tblGrid>
              <a:tr h="6404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Thickness of scale in (mm)</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0.325</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0.625</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1.25</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2.5</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12</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9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Wastage of fuel</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10%</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15%</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50%</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80%</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150%</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55248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additive="base">
                                        <p:cTn id="7" dur="500" fill="hold"/>
                                        <p:tgtEl>
                                          <p:spTgt spid="30722"/>
                                        </p:tgtEl>
                                        <p:attrNameLst>
                                          <p:attrName>ppt_x</p:attrName>
                                        </p:attrNameLst>
                                      </p:cBhvr>
                                      <p:tavLst>
                                        <p:tav tm="0">
                                          <p:val>
                                            <p:strVal val="#ppt_x"/>
                                          </p:val>
                                        </p:tav>
                                        <p:tav tm="100000">
                                          <p:val>
                                            <p:strVal val="#ppt_x"/>
                                          </p:val>
                                        </p:tav>
                                      </p:tavLst>
                                    </p:anim>
                                    <p:anim calcmode="lin" valueType="num">
                                      <p:cBhvr additive="base">
                                        <p:cTn id="8" dur="500" fill="hold"/>
                                        <p:tgtEl>
                                          <p:spTgt spid="307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3">
                                            <p:txEl>
                                              <p:pRg st="0" end="0"/>
                                            </p:txEl>
                                          </p:spTgt>
                                        </p:tgtEl>
                                        <p:attrNameLst>
                                          <p:attrName>style.visibility</p:attrName>
                                        </p:attrNameLst>
                                      </p:cBhvr>
                                      <p:to>
                                        <p:strVal val="visible"/>
                                      </p:to>
                                    </p:set>
                                    <p:anim calcmode="lin" valueType="num">
                                      <p:cBhvr additive="base">
                                        <p:cTn id="13"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0774"/>
                                        </p:tgtEl>
                                        <p:attrNameLst>
                                          <p:attrName>style.visibility</p:attrName>
                                        </p:attrNameLst>
                                      </p:cBhvr>
                                      <p:to>
                                        <p:strVal val="visible"/>
                                      </p:to>
                                    </p:set>
                                    <p:anim calcmode="lin" valueType="num">
                                      <p:cBhvr additive="base">
                                        <p:cTn id="19" dur="500" fill="hold"/>
                                        <p:tgtEl>
                                          <p:spTgt spid="30774"/>
                                        </p:tgtEl>
                                        <p:attrNameLst>
                                          <p:attrName>ppt_x</p:attrName>
                                        </p:attrNameLst>
                                      </p:cBhvr>
                                      <p:tavLst>
                                        <p:tav tm="0">
                                          <p:val>
                                            <p:strVal val="#ppt_x"/>
                                          </p:val>
                                        </p:tav>
                                        <p:tav tm="100000">
                                          <p:val>
                                            <p:strVal val="#ppt_x"/>
                                          </p:val>
                                        </p:tav>
                                      </p:tavLst>
                                    </p:anim>
                                    <p:anim calcmode="lin" valueType="num">
                                      <p:cBhvr additive="base">
                                        <p:cTn id="20" dur="500" fill="hold"/>
                                        <p:tgtEl>
                                          <p:spTgt spid="3077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23">
                                            <p:txEl>
                                              <p:pRg st="5" end="5"/>
                                            </p:txEl>
                                          </p:spTgt>
                                        </p:tgtEl>
                                        <p:attrNameLst>
                                          <p:attrName>style.visibility</p:attrName>
                                        </p:attrNameLst>
                                      </p:cBhvr>
                                      <p:to>
                                        <p:strVal val="visible"/>
                                      </p:to>
                                    </p:set>
                                    <p:anim calcmode="lin" valueType="num">
                                      <p:cBhvr additive="base">
                                        <p:cTn id="25"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23">
                                            <p:txEl>
                                              <p:pRg st="7" end="7"/>
                                            </p:txEl>
                                          </p:spTgt>
                                        </p:tgtEl>
                                        <p:attrNameLst>
                                          <p:attrName>style.visibility</p:attrName>
                                        </p:attrNameLst>
                                      </p:cBhvr>
                                      <p:to>
                                        <p:strVal val="visible"/>
                                      </p:to>
                                    </p:set>
                                    <p:anim calcmode="lin" valueType="num">
                                      <p:cBhvr additive="base">
                                        <p:cTn id="31" dur="5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23">
                                            <p:txEl>
                                              <p:pRg st="9" end="9"/>
                                            </p:txEl>
                                          </p:spTgt>
                                        </p:tgtEl>
                                        <p:attrNameLst>
                                          <p:attrName>style.visibility</p:attrName>
                                        </p:attrNameLst>
                                      </p:cBhvr>
                                      <p:to>
                                        <p:strVal val="visible"/>
                                      </p:to>
                                    </p:set>
                                    <p:anim calcmode="lin" valueType="num">
                                      <p:cBhvr additive="base">
                                        <p:cTn id="37" dur="500" fill="hold"/>
                                        <p:tgtEl>
                                          <p:spTgt spid="3072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2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ln>
            <a:miter lim="800000"/>
            <a:headEnd/>
            <a:tailEnd/>
          </a:ln>
        </p:spPr>
        <p:txBody>
          <a:bodyPr/>
          <a:lstStyle/>
          <a:p>
            <a:pPr fontAlgn="base">
              <a:spcBef>
                <a:spcPct val="0"/>
              </a:spcBef>
              <a:spcAft>
                <a:spcPct val="0"/>
              </a:spcAft>
              <a:defRPr/>
            </a:pPr>
            <a:fld id="{D40C5D58-7AD8-455F-8FEB-81F55E636E84}" type="slidenum">
              <a:rPr lang="en-US" smtClean="0"/>
              <a:pPr fontAlgn="base">
                <a:spcBef>
                  <a:spcPct val="0"/>
                </a:spcBef>
                <a:spcAft>
                  <a:spcPct val="0"/>
                </a:spcAft>
                <a:defRPr/>
              </a:pPr>
              <a:t>48</a:t>
            </a:fld>
            <a:endParaRPr lang="en-US" smtClean="0"/>
          </a:p>
        </p:txBody>
      </p:sp>
      <p:sp>
        <p:nvSpPr>
          <p:cNvPr id="28675" name="Rectangle 2"/>
          <p:cNvSpPr>
            <a:spLocks noGrp="1" noChangeArrowheads="1"/>
          </p:cNvSpPr>
          <p:nvPr>
            <p:ph type="title"/>
          </p:nvPr>
        </p:nvSpPr>
        <p:spPr>
          <a:xfrm>
            <a:off x="1600200" y="685800"/>
            <a:ext cx="6019800" cy="762000"/>
          </a:xfrm>
        </p:spPr>
        <p:txBody>
          <a:bodyPr/>
          <a:lstStyle/>
          <a:p>
            <a:pPr eaLnBrk="1" hangingPunct="1"/>
            <a:r>
              <a:rPr lang="en-US" altLang="en-US" sz="4000" b="1" smtClean="0">
                <a:solidFill>
                  <a:srgbClr val="000099"/>
                </a:solidFill>
              </a:rPr>
              <a:t>Removal of Scales</a:t>
            </a:r>
          </a:p>
        </p:txBody>
      </p:sp>
      <p:sp>
        <p:nvSpPr>
          <p:cNvPr id="28676" name="Rectangle 3"/>
          <p:cNvSpPr>
            <a:spLocks noGrp="1" noChangeArrowheads="1"/>
          </p:cNvSpPr>
          <p:nvPr>
            <p:ph type="body" idx="1"/>
          </p:nvPr>
        </p:nvSpPr>
        <p:spPr>
          <a:xfrm>
            <a:off x="381000" y="1752600"/>
            <a:ext cx="8229600" cy="3962400"/>
          </a:xfrm>
        </p:spPr>
        <p:txBody>
          <a:bodyPr/>
          <a:lstStyle/>
          <a:p>
            <a:pPr algn="just" eaLnBrk="1" hangingPunct="1"/>
            <a:r>
              <a:rPr lang="en-US" altLang="en-US" sz="2000" b="1" smtClean="0"/>
              <a:t>By giving </a:t>
            </a:r>
            <a:r>
              <a:rPr lang="en-US" altLang="en-US" sz="2000" b="1" smtClean="0">
                <a:solidFill>
                  <a:srgbClr val="006600"/>
                </a:solidFill>
              </a:rPr>
              <a:t>thermal Shock </a:t>
            </a:r>
            <a:r>
              <a:rPr lang="en-US" altLang="en-US" sz="2000" b="1" smtClean="0"/>
              <a:t>if they are brittle (heating the boiler and then suddenly cooling with cold water)</a:t>
            </a:r>
          </a:p>
          <a:p>
            <a:pPr algn="just" eaLnBrk="1" hangingPunct="1"/>
            <a:endParaRPr lang="en-US" altLang="en-US" sz="2000" b="1" smtClean="0"/>
          </a:p>
          <a:p>
            <a:pPr algn="just" eaLnBrk="1" hangingPunct="1"/>
            <a:r>
              <a:rPr lang="en-US" altLang="en-US" sz="2000" b="1" smtClean="0"/>
              <a:t>If they are adherent and hard dissolving them with help of </a:t>
            </a:r>
            <a:r>
              <a:rPr lang="en-US" altLang="en-US" sz="2000" b="1" smtClean="0">
                <a:solidFill>
                  <a:srgbClr val="006600"/>
                </a:solidFill>
              </a:rPr>
              <a:t>chemicals.</a:t>
            </a:r>
            <a:r>
              <a:rPr lang="en-US" altLang="en-US" sz="2000" b="1" smtClean="0"/>
              <a:t> </a:t>
            </a:r>
          </a:p>
          <a:p>
            <a:pPr lvl="1" algn="just" eaLnBrk="1" hangingPunct="1"/>
            <a:r>
              <a:rPr lang="en-US" altLang="en-US" sz="1800" b="1" smtClean="0">
                <a:solidFill>
                  <a:srgbClr val="000099"/>
                </a:solidFill>
              </a:rPr>
              <a:t>Calcium carbonate scales can dissolved by using 5-10% HCl</a:t>
            </a:r>
            <a:r>
              <a:rPr lang="en-US" altLang="en-US" sz="1800" b="1" smtClean="0"/>
              <a:t>.</a:t>
            </a:r>
          </a:p>
          <a:p>
            <a:pPr lvl="1" algn="just" eaLnBrk="1" hangingPunct="1"/>
            <a:r>
              <a:rPr lang="en-US" altLang="en-US" sz="1800" b="1" smtClean="0">
                <a:solidFill>
                  <a:srgbClr val="006600"/>
                </a:solidFill>
              </a:rPr>
              <a:t>Calcium Sulphate scales can be dissolved by </a:t>
            </a:r>
            <a:r>
              <a:rPr lang="en-US" altLang="en-US" sz="1800" b="1" smtClean="0">
                <a:solidFill>
                  <a:srgbClr val="000099"/>
                </a:solidFill>
              </a:rPr>
              <a:t>adding EDTA </a:t>
            </a:r>
            <a:r>
              <a:rPr lang="en-US" altLang="en-US" sz="1800" b="1" smtClean="0">
                <a:solidFill>
                  <a:srgbClr val="006600"/>
                </a:solidFill>
              </a:rPr>
              <a:t>(ethylene diamine tetra acetic acid) with which they form soluble complex.</a:t>
            </a:r>
          </a:p>
          <a:p>
            <a:pPr lvl="1" algn="just" eaLnBrk="1" hangingPunct="1">
              <a:buFontTx/>
              <a:buNone/>
            </a:pPr>
            <a:endParaRPr lang="en-US" altLang="en-US" sz="1800" b="1" smtClean="0"/>
          </a:p>
          <a:p>
            <a:pPr algn="just" eaLnBrk="1" hangingPunct="1"/>
            <a:r>
              <a:rPr lang="en-US" altLang="en-US" sz="2000" b="1" smtClean="0"/>
              <a:t>Frequent blow down operation</a:t>
            </a:r>
          </a:p>
        </p:txBody>
      </p:sp>
    </p:spTree>
    <p:extLst>
      <p:ext uri="{BB962C8B-B14F-4D97-AF65-F5344CB8AC3E}">
        <p14:creationId xmlns:p14="http://schemas.microsoft.com/office/powerpoint/2010/main" val="39397450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ln>
            <a:miter lim="800000"/>
            <a:headEnd/>
            <a:tailEnd/>
          </a:ln>
        </p:spPr>
        <p:txBody>
          <a:bodyPr/>
          <a:lstStyle/>
          <a:p>
            <a:pPr fontAlgn="base">
              <a:spcBef>
                <a:spcPct val="0"/>
              </a:spcBef>
              <a:spcAft>
                <a:spcPct val="0"/>
              </a:spcAft>
              <a:defRPr/>
            </a:pPr>
            <a:fld id="{AC984287-E91D-4BB2-8FE0-47F41BAFA60A}" type="slidenum">
              <a:rPr lang="en-US" smtClean="0">
                <a:solidFill>
                  <a:schemeClr val="tx1"/>
                </a:solidFill>
              </a:rPr>
              <a:pPr fontAlgn="base">
                <a:spcBef>
                  <a:spcPct val="0"/>
                </a:spcBef>
                <a:spcAft>
                  <a:spcPct val="0"/>
                </a:spcAft>
                <a:defRPr/>
              </a:pPr>
              <a:t>49</a:t>
            </a:fld>
            <a:endParaRPr lang="en-US" smtClean="0">
              <a:solidFill>
                <a:schemeClr val="tx1"/>
              </a:solidFill>
            </a:endParaRPr>
          </a:p>
        </p:txBody>
      </p:sp>
      <p:sp>
        <p:nvSpPr>
          <p:cNvPr id="37890" name="Rectangle 2"/>
          <p:cNvSpPr>
            <a:spLocks noGrp="1" noChangeArrowheads="1"/>
          </p:cNvSpPr>
          <p:nvPr>
            <p:ph type="title"/>
          </p:nvPr>
        </p:nvSpPr>
        <p:spPr>
          <a:xfrm>
            <a:off x="457200" y="274638"/>
            <a:ext cx="8229600" cy="715962"/>
          </a:xfrm>
        </p:spPr>
        <p:txBody>
          <a:bodyPr/>
          <a:lstStyle/>
          <a:p>
            <a:pPr eaLnBrk="1" hangingPunct="1"/>
            <a:r>
              <a:rPr lang="en-US" altLang="en-US" sz="4000" b="1" smtClean="0">
                <a:solidFill>
                  <a:srgbClr val="000099"/>
                </a:solidFill>
              </a:rPr>
              <a:t>Prevention of scale formation</a:t>
            </a:r>
          </a:p>
        </p:txBody>
      </p:sp>
      <p:sp>
        <p:nvSpPr>
          <p:cNvPr id="37891" name="Rectangle 3"/>
          <p:cNvSpPr>
            <a:spLocks noGrp="1" noChangeArrowheads="1"/>
          </p:cNvSpPr>
          <p:nvPr>
            <p:ph type="body" idx="1"/>
          </p:nvPr>
        </p:nvSpPr>
        <p:spPr>
          <a:xfrm>
            <a:off x="457200" y="1066800"/>
            <a:ext cx="8458200" cy="4876800"/>
          </a:xfrm>
        </p:spPr>
        <p:txBody>
          <a:bodyPr/>
          <a:lstStyle/>
          <a:p>
            <a:pPr lvl="1" eaLnBrk="1" hangingPunct="1">
              <a:buFontTx/>
              <a:buChar char="•"/>
            </a:pPr>
            <a:r>
              <a:rPr lang="en-US" altLang="en-US" b="1" smtClean="0">
                <a:solidFill>
                  <a:srgbClr val="006600"/>
                </a:solidFill>
              </a:rPr>
              <a:t>Internal Treatment </a:t>
            </a:r>
            <a:endParaRPr lang="en-US" altLang="en-US" smtClean="0">
              <a:solidFill>
                <a:srgbClr val="FF0000"/>
              </a:solidFill>
            </a:endParaRPr>
          </a:p>
          <a:p>
            <a:pPr lvl="2" eaLnBrk="1" hangingPunct="1"/>
            <a:r>
              <a:rPr lang="en-US" altLang="en-US" sz="2000" b="1" smtClean="0"/>
              <a:t>Colloidal Conditioning</a:t>
            </a:r>
          </a:p>
          <a:p>
            <a:pPr lvl="2" eaLnBrk="1" hangingPunct="1"/>
            <a:r>
              <a:rPr lang="en-US" altLang="en-US" sz="2000" b="1" smtClean="0"/>
              <a:t>Phosphate conditioning</a:t>
            </a:r>
          </a:p>
          <a:p>
            <a:pPr lvl="2" eaLnBrk="1" hangingPunct="1"/>
            <a:r>
              <a:rPr lang="en-US" altLang="en-US" sz="2000" b="1" smtClean="0"/>
              <a:t>Carbonate conditioning</a:t>
            </a:r>
          </a:p>
          <a:p>
            <a:pPr lvl="2" eaLnBrk="1" hangingPunct="1"/>
            <a:r>
              <a:rPr lang="en-US" altLang="en-US" sz="2000" b="1" smtClean="0"/>
              <a:t>Calgon conditioning</a:t>
            </a:r>
          </a:p>
          <a:p>
            <a:pPr lvl="2" eaLnBrk="1" hangingPunct="1"/>
            <a:r>
              <a:rPr lang="en-US" altLang="en-US" sz="2000" b="1" smtClean="0"/>
              <a:t>Treatment with sodium aluminate</a:t>
            </a:r>
          </a:p>
          <a:p>
            <a:pPr lvl="1" eaLnBrk="1" hangingPunct="1">
              <a:buFont typeface="Arial" charset="0"/>
              <a:buChar char="•"/>
            </a:pPr>
            <a:r>
              <a:rPr lang="en-US" altLang="en-US" b="1" smtClean="0">
                <a:solidFill>
                  <a:srgbClr val="006600"/>
                </a:solidFill>
              </a:rPr>
              <a:t>External Treatment</a:t>
            </a:r>
          </a:p>
          <a:p>
            <a:pPr lvl="2" eaLnBrk="1" hangingPunct="1"/>
            <a:r>
              <a:rPr lang="en-US" altLang="en-US" sz="2000" b="1" smtClean="0"/>
              <a:t>The treatment includes </a:t>
            </a:r>
            <a:r>
              <a:rPr lang="en-US" altLang="en-US" sz="2000" b="1" smtClean="0">
                <a:solidFill>
                  <a:srgbClr val="000099"/>
                </a:solidFill>
              </a:rPr>
              <a:t>efficient ‘softening of water</a:t>
            </a:r>
            <a:r>
              <a:rPr lang="en-US" altLang="en-US" sz="2000" b="1" smtClean="0"/>
              <a:t>’</a:t>
            </a:r>
          </a:p>
          <a:p>
            <a:pPr lvl="2" eaLnBrk="1" hangingPunct="1"/>
            <a:r>
              <a:rPr lang="en-US" altLang="en-US" sz="2000" b="1" smtClean="0">
                <a:solidFill>
                  <a:srgbClr val="000099"/>
                </a:solidFill>
              </a:rPr>
              <a:t>Removing hardness-producing </a:t>
            </a:r>
            <a:r>
              <a:rPr lang="en-US" altLang="en-US" sz="2000" b="1" smtClean="0"/>
              <a:t>constituents of water</a:t>
            </a:r>
          </a:p>
          <a:p>
            <a:pPr lvl="1" eaLnBrk="1" hangingPunct="1"/>
            <a:endParaRPr lang="en-US" altLang="en-US" sz="2400" smtClean="0"/>
          </a:p>
        </p:txBody>
      </p:sp>
    </p:spTree>
    <p:extLst>
      <p:ext uri="{BB962C8B-B14F-4D97-AF65-F5344CB8AC3E}">
        <p14:creationId xmlns:p14="http://schemas.microsoft.com/office/powerpoint/2010/main" val="401679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ppt_x"/>
                                          </p:val>
                                        </p:tav>
                                        <p:tav tm="100000">
                                          <p:val>
                                            <p:strVal val="#ppt_x"/>
                                          </p:val>
                                        </p:tav>
                                      </p:tavLst>
                                    </p:anim>
                                    <p:anim calcmode="lin" valueType="num">
                                      <p:cBhvr additive="base">
                                        <p:cTn id="8" dur="500" fill="hold"/>
                                        <p:tgtEl>
                                          <p:spTgt spid="378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0" end="0"/>
                                            </p:txEl>
                                          </p:spTgt>
                                        </p:tgtEl>
                                        <p:attrNameLst>
                                          <p:attrName>style.visibility</p:attrName>
                                        </p:attrNameLst>
                                      </p:cBhvr>
                                      <p:to>
                                        <p:strVal val="visible"/>
                                      </p:to>
                                    </p:set>
                                    <p:anim calcmode="lin" valueType="num">
                                      <p:cBhvr additive="base">
                                        <p:cTn id="13"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7891">
                                            <p:txEl>
                                              <p:pRg st="1" end="1"/>
                                            </p:txEl>
                                          </p:spTgt>
                                        </p:tgtEl>
                                        <p:attrNameLst>
                                          <p:attrName>style.visibility</p:attrName>
                                        </p:attrNameLst>
                                      </p:cBhvr>
                                      <p:to>
                                        <p:strVal val="visible"/>
                                      </p:to>
                                    </p:set>
                                    <p:anim calcmode="lin" valueType="num">
                                      <p:cBhvr additive="base">
                                        <p:cTn id="17"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891">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7891">
                                            <p:txEl>
                                              <p:pRg st="2" end="2"/>
                                            </p:txEl>
                                          </p:spTgt>
                                        </p:tgtEl>
                                        <p:attrNameLst>
                                          <p:attrName>style.visibility</p:attrName>
                                        </p:attrNameLst>
                                      </p:cBhvr>
                                      <p:to>
                                        <p:strVal val="visible"/>
                                      </p:to>
                                    </p:set>
                                    <p:anim calcmode="lin" valueType="num">
                                      <p:cBhvr additive="base">
                                        <p:cTn id="21"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7891">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7891">
                                            <p:txEl>
                                              <p:pRg st="4" end="4"/>
                                            </p:txEl>
                                          </p:spTgt>
                                        </p:tgtEl>
                                        <p:attrNameLst>
                                          <p:attrName>style.visibility</p:attrName>
                                        </p:attrNameLst>
                                      </p:cBhvr>
                                      <p:to>
                                        <p:strVal val="visible"/>
                                      </p:to>
                                    </p:set>
                                    <p:anim calcmode="lin" valueType="num">
                                      <p:cBhvr additive="base">
                                        <p:cTn id="29"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891">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7891">
                                            <p:txEl>
                                              <p:pRg st="5" end="5"/>
                                            </p:txEl>
                                          </p:spTgt>
                                        </p:tgtEl>
                                        <p:attrNameLst>
                                          <p:attrName>style.visibility</p:attrName>
                                        </p:attrNameLst>
                                      </p:cBhvr>
                                      <p:to>
                                        <p:strVal val="visible"/>
                                      </p:to>
                                    </p:set>
                                    <p:anim calcmode="lin" valueType="num">
                                      <p:cBhvr additive="base">
                                        <p:cTn id="33"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789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7891">
                                            <p:txEl>
                                              <p:pRg st="6" end="6"/>
                                            </p:txEl>
                                          </p:spTgt>
                                        </p:tgtEl>
                                        <p:attrNameLst>
                                          <p:attrName>style.visibility</p:attrName>
                                        </p:attrNameLst>
                                      </p:cBhvr>
                                      <p:to>
                                        <p:strVal val="visible"/>
                                      </p:to>
                                    </p:set>
                                    <p:anim calcmode="lin" valueType="num">
                                      <p:cBhvr additive="base">
                                        <p:cTn id="37"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7891">
                                            <p:txEl>
                                              <p:pRg st="7" end="7"/>
                                            </p:txEl>
                                          </p:spTgt>
                                        </p:tgtEl>
                                        <p:attrNameLst>
                                          <p:attrName>style.visibility</p:attrName>
                                        </p:attrNameLst>
                                      </p:cBhvr>
                                      <p:to>
                                        <p:strVal val="visible"/>
                                      </p:to>
                                    </p:set>
                                    <p:anim calcmode="lin" valueType="num">
                                      <p:cBhvr additive="base">
                                        <p:cTn id="41" dur="5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7891">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7891">
                                            <p:txEl>
                                              <p:pRg st="8" end="8"/>
                                            </p:txEl>
                                          </p:spTgt>
                                        </p:tgtEl>
                                        <p:attrNameLst>
                                          <p:attrName>style.visibility</p:attrName>
                                        </p:attrNameLst>
                                      </p:cBhvr>
                                      <p:to>
                                        <p:strVal val="visible"/>
                                      </p:to>
                                    </p:set>
                                    <p:anim calcmode="lin" valueType="num">
                                      <p:cBhvr additive="base">
                                        <p:cTn id="45" dur="500" fill="hold"/>
                                        <p:tgtEl>
                                          <p:spTgt spid="37891">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789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IN" b="1" dirty="0" smtClean="0"/>
              <a:t>Types of Hardness </a:t>
            </a:r>
            <a:endParaRPr lang="en-IN" b="1" dirty="0"/>
          </a:p>
        </p:txBody>
      </p:sp>
      <p:sp>
        <p:nvSpPr>
          <p:cNvPr id="3" name="Content Placeholder 2"/>
          <p:cNvSpPr>
            <a:spLocks noGrp="1"/>
          </p:cNvSpPr>
          <p:nvPr>
            <p:ph idx="1"/>
          </p:nvPr>
        </p:nvSpPr>
        <p:spPr>
          <a:xfrm>
            <a:off x="457200" y="685800"/>
            <a:ext cx="8229600" cy="6019800"/>
          </a:xfrm>
        </p:spPr>
        <p:txBody>
          <a:bodyPr>
            <a:noAutofit/>
          </a:bodyPr>
          <a:lstStyle/>
          <a:p>
            <a:pPr algn="just">
              <a:lnSpc>
                <a:spcPct val="110000"/>
              </a:lnSpc>
              <a:buClr>
                <a:srgbClr val="FF3300"/>
              </a:buClr>
              <a:buFontTx/>
              <a:buChar char="o"/>
              <a:defRPr/>
            </a:pPr>
            <a:r>
              <a:rPr lang="en-US" sz="2000" dirty="0">
                <a:solidFill>
                  <a:srgbClr val="002060"/>
                </a:solidFill>
              </a:rPr>
              <a:t>Hardness of water is due to dissolved salts of mainly calcium </a:t>
            </a:r>
            <a:r>
              <a:rPr lang="en-US" sz="2000" dirty="0" smtClean="0">
                <a:solidFill>
                  <a:srgbClr val="002060"/>
                </a:solidFill>
              </a:rPr>
              <a:t>and magnesium </a:t>
            </a:r>
            <a:r>
              <a:rPr lang="en-US" sz="2000" dirty="0">
                <a:solidFill>
                  <a:srgbClr val="002060"/>
                </a:solidFill>
              </a:rPr>
              <a:t>as well as iron and other heavy metals. </a:t>
            </a:r>
          </a:p>
          <a:p>
            <a:pPr algn="just">
              <a:lnSpc>
                <a:spcPct val="110000"/>
              </a:lnSpc>
              <a:buClr>
                <a:srgbClr val="FF3300"/>
              </a:buClr>
              <a:buFontTx/>
              <a:buChar char="o"/>
              <a:defRPr/>
            </a:pPr>
            <a:r>
              <a:rPr lang="en-US" sz="2000" dirty="0">
                <a:solidFill>
                  <a:srgbClr val="002060"/>
                </a:solidFill>
              </a:rPr>
              <a:t>Hardness is two types</a:t>
            </a:r>
            <a:r>
              <a:rPr lang="en-US" sz="2000" dirty="0" smtClean="0">
                <a:solidFill>
                  <a:srgbClr val="002060"/>
                </a:solidFill>
              </a:rPr>
              <a:t>:</a:t>
            </a:r>
          </a:p>
          <a:p>
            <a:pPr algn="just">
              <a:lnSpc>
                <a:spcPct val="110000"/>
              </a:lnSpc>
              <a:buClr>
                <a:srgbClr val="FF3300"/>
              </a:buClr>
              <a:buNone/>
              <a:defRPr/>
            </a:pPr>
            <a:r>
              <a:rPr lang="en-US" sz="1800" dirty="0" smtClean="0">
                <a:solidFill>
                  <a:srgbClr val="C00000"/>
                </a:solidFill>
                <a:latin typeface="Verdana" pitchFamily="34" charset="0"/>
              </a:rPr>
              <a:t>    </a:t>
            </a:r>
            <a:r>
              <a:rPr lang="en-US" sz="1800" b="1" dirty="0">
                <a:solidFill>
                  <a:srgbClr val="C00000"/>
                </a:solidFill>
              </a:rPr>
              <a:t>a) Temporary : </a:t>
            </a:r>
          </a:p>
          <a:p>
            <a:pPr algn="just">
              <a:lnSpc>
                <a:spcPct val="110000"/>
              </a:lnSpc>
              <a:buClr>
                <a:srgbClr val="FF3300"/>
              </a:buClr>
              <a:buNone/>
              <a:defRPr/>
            </a:pPr>
            <a:r>
              <a:rPr lang="en-US" sz="2000" dirty="0">
                <a:solidFill>
                  <a:srgbClr val="002060"/>
                </a:solidFill>
              </a:rPr>
              <a:t>    - Due to dissolved bicarbonates of calcium and magnesium </a:t>
            </a:r>
            <a:r>
              <a:rPr lang="en-US" sz="2000" dirty="0" smtClean="0">
                <a:solidFill>
                  <a:srgbClr val="002060"/>
                </a:solidFill>
              </a:rPr>
              <a:t>and carbonates </a:t>
            </a:r>
            <a:r>
              <a:rPr lang="en-US" sz="2000" dirty="0">
                <a:solidFill>
                  <a:srgbClr val="002060"/>
                </a:solidFill>
              </a:rPr>
              <a:t>of iron and other heavy </a:t>
            </a:r>
            <a:r>
              <a:rPr lang="en-US" sz="2000" dirty="0" smtClean="0">
                <a:solidFill>
                  <a:srgbClr val="002060"/>
                </a:solidFill>
              </a:rPr>
              <a:t>metals. Hence it is also called as carbonate hardness.</a:t>
            </a:r>
            <a:endParaRPr lang="en-US" sz="2000" dirty="0">
              <a:solidFill>
                <a:srgbClr val="002060"/>
              </a:solidFill>
            </a:endParaRPr>
          </a:p>
          <a:p>
            <a:pPr algn="just">
              <a:lnSpc>
                <a:spcPct val="110000"/>
              </a:lnSpc>
              <a:buClr>
                <a:srgbClr val="FF3300"/>
              </a:buClr>
              <a:buNone/>
              <a:defRPr/>
            </a:pPr>
            <a:r>
              <a:rPr lang="en-US" sz="2000" dirty="0">
                <a:solidFill>
                  <a:srgbClr val="002060"/>
                </a:solidFill>
              </a:rPr>
              <a:t>    - Can be easily removed by boiling where CO</a:t>
            </a:r>
            <a:r>
              <a:rPr lang="en-US" sz="2000" baseline="-25000" dirty="0">
                <a:solidFill>
                  <a:srgbClr val="002060"/>
                </a:solidFill>
              </a:rPr>
              <a:t>2</a:t>
            </a:r>
            <a:r>
              <a:rPr lang="en-US" sz="2000" dirty="0">
                <a:solidFill>
                  <a:srgbClr val="002060"/>
                </a:solidFill>
              </a:rPr>
              <a:t> gas gets </a:t>
            </a:r>
            <a:r>
              <a:rPr lang="en-US" sz="2000" dirty="0" smtClean="0">
                <a:solidFill>
                  <a:srgbClr val="002060"/>
                </a:solidFill>
              </a:rPr>
              <a:t>expelled removing</a:t>
            </a:r>
          </a:p>
          <a:p>
            <a:pPr algn="just">
              <a:lnSpc>
                <a:spcPct val="110000"/>
              </a:lnSpc>
              <a:buClr>
                <a:srgbClr val="FF3300"/>
              </a:buClr>
              <a:buNone/>
              <a:defRPr/>
            </a:pPr>
            <a:r>
              <a:rPr lang="en-US" sz="2000" dirty="0">
                <a:solidFill>
                  <a:srgbClr val="002060"/>
                </a:solidFill>
              </a:rPr>
              <a:t> </a:t>
            </a:r>
            <a:r>
              <a:rPr lang="en-US" sz="2000" dirty="0" smtClean="0">
                <a:solidFill>
                  <a:srgbClr val="002060"/>
                </a:solidFill>
              </a:rPr>
              <a:t>      </a:t>
            </a:r>
            <a:r>
              <a:rPr lang="en-US" sz="2000" dirty="0">
                <a:solidFill>
                  <a:srgbClr val="002060"/>
                </a:solidFill>
              </a:rPr>
              <a:t>the hardness.</a:t>
            </a:r>
          </a:p>
          <a:p>
            <a:pPr algn="just">
              <a:lnSpc>
                <a:spcPct val="110000"/>
              </a:lnSpc>
              <a:buClr>
                <a:srgbClr val="FF3300"/>
              </a:buClr>
              <a:buNone/>
              <a:defRPr/>
            </a:pPr>
            <a:endParaRPr lang="en-US" sz="2000" dirty="0">
              <a:solidFill>
                <a:srgbClr val="002060"/>
              </a:solidFill>
            </a:endParaRPr>
          </a:p>
          <a:p>
            <a:pPr algn="just">
              <a:lnSpc>
                <a:spcPct val="110000"/>
              </a:lnSpc>
              <a:buClr>
                <a:srgbClr val="FF3300"/>
              </a:buClr>
              <a:buNone/>
              <a:defRPr/>
            </a:pPr>
            <a:r>
              <a:rPr lang="en-US" sz="2000" dirty="0">
                <a:solidFill>
                  <a:srgbClr val="002060"/>
                </a:solidFill>
              </a:rPr>
              <a:t>   </a:t>
            </a:r>
          </a:p>
          <a:p>
            <a:pPr algn="just">
              <a:lnSpc>
                <a:spcPct val="110000"/>
              </a:lnSpc>
              <a:buClr>
                <a:srgbClr val="FF3300"/>
              </a:buClr>
              <a:buNone/>
              <a:defRPr/>
            </a:pPr>
            <a:r>
              <a:rPr lang="en-US" sz="1800" b="1" dirty="0" smtClean="0">
                <a:solidFill>
                  <a:srgbClr val="C00000"/>
                </a:solidFill>
              </a:rPr>
              <a:t>   </a:t>
            </a:r>
          </a:p>
          <a:p>
            <a:pPr algn="just">
              <a:lnSpc>
                <a:spcPct val="110000"/>
              </a:lnSpc>
              <a:buClr>
                <a:srgbClr val="FF3300"/>
              </a:buClr>
              <a:buNone/>
              <a:defRPr/>
            </a:pPr>
            <a:r>
              <a:rPr lang="en-US" sz="1800" b="1" dirty="0" smtClean="0">
                <a:solidFill>
                  <a:srgbClr val="C00000"/>
                </a:solidFill>
              </a:rPr>
              <a:t>  b</a:t>
            </a:r>
            <a:r>
              <a:rPr lang="en-US" sz="1800" b="1" dirty="0">
                <a:solidFill>
                  <a:srgbClr val="C00000"/>
                </a:solidFill>
              </a:rPr>
              <a:t>) Permanent:</a:t>
            </a:r>
            <a:r>
              <a:rPr lang="en-US" sz="1800" dirty="0">
                <a:solidFill>
                  <a:srgbClr val="C00000"/>
                </a:solidFill>
              </a:rPr>
              <a:t> </a:t>
            </a:r>
          </a:p>
          <a:p>
            <a:pPr algn="just">
              <a:lnSpc>
                <a:spcPct val="110000"/>
              </a:lnSpc>
              <a:buClr>
                <a:srgbClr val="FF3300"/>
              </a:buClr>
              <a:buNone/>
              <a:defRPr/>
            </a:pPr>
            <a:r>
              <a:rPr lang="en-US" sz="2000" dirty="0">
                <a:solidFill>
                  <a:srgbClr val="002060"/>
                </a:solidFill>
              </a:rPr>
              <a:t>    - Due to dissolved chlorides and </a:t>
            </a:r>
            <a:r>
              <a:rPr lang="en-US" sz="2000" dirty="0" err="1">
                <a:solidFill>
                  <a:srgbClr val="002060"/>
                </a:solidFill>
              </a:rPr>
              <a:t>sulphates</a:t>
            </a:r>
            <a:r>
              <a:rPr lang="en-US" sz="2000" dirty="0">
                <a:solidFill>
                  <a:srgbClr val="002060"/>
                </a:solidFill>
              </a:rPr>
              <a:t> of calcium and magnesium</a:t>
            </a:r>
            <a:r>
              <a:rPr lang="en-US" sz="2000" dirty="0" smtClean="0">
                <a:solidFill>
                  <a:srgbClr val="002060"/>
                </a:solidFill>
              </a:rPr>
              <a:t>. Also called as non-carbonate hardness.</a:t>
            </a:r>
            <a:endParaRPr lang="en-US" sz="2000" dirty="0">
              <a:solidFill>
                <a:srgbClr val="002060"/>
              </a:solidFill>
            </a:endParaRPr>
          </a:p>
          <a:p>
            <a:pPr algn="just">
              <a:lnSpc>
                <a:spcPct val="110000"/>
              </a:lnSpc>
              <a:buClr>
                <a:srgbClr val="FF3300"/>
              </a:buClr>
              <a:buNone/>
              <a:defRPr/>
            </a:pPr>
            <a:r>
              <a:rPr lang="en-US" sz="2000" dirty="0">
                <a:solidFill>
                  <a:srgbClr val="002060"/>
                </a:solidFill>
              </a:rPr>
              <a:t>    - Can be removed through zeolite, Lime-soda, ion-exchange </a:t>
            </a:r>
            <a:r>
              <a:rPr lang="en-US" sz="2000" dirty="0" smtClean="0">
                <a:solidFill>
                  <a:srgbClr val="002060"/>
                </a:solidFill>
              </a:rPr>
              <a:t>processes.</a:t>
            </a:r>
            <a:endParaRPr lang="en-US" sz="2000" dirty="0">
              <a:solidFill>
                <a:srgbClr val="002060"/>
              </a:solidFill>
            </a:endParaRPr>
          </a:p>
          <a:p>
            <a:pPr marL="0" indent="0">
              <a:buNone/>
            </a:pPr>
            <a:endParaRPr lang="en-IN" sz="2000" dirty="0">
              <a:solidFill>
                <a:srgbClr val="002060"/>
              </a:solidFill>
            </a:endParaRPr>
          </a:p>
        </p:txBody>
      </p:sp>
      <p:pic>
        <p:nvPicPr>
          <p:cNvPr id="4" name="Picture 4"/>
          <p:cNvPicPr>
            <a:picLocks noChangeAspect="1" noChangeArrowheads="1"/>
          </p:cNvPicPr>
          <p:nvPr/>
        </p:nvPicPr>
        <p:blipFill>
          <a:blip r:embed="rId2">
            <a:lum bright="-46000" contrast="34000"/>
          </a:blip>
          <a:srcRect/>
          <a:stretch>
            <a:fillRect/>
          </a:stretch>
        </p:blipFill>
        <p:spPr bwMode="auto">
          <a:xfrm>
            <a:off x="1676399" y="4191000"/>
            <a:ext cx="5943601" cy="838200"/>
          </a:xfrm>
          <a:prstGeom prst="rect">
            <a:avLst/>
          </a:prstGeom>
          <a:noFill/>
          <a:ln w="9525">
            <a:noFill/>
            <a:miter lim="800000"/>
            <a:headEnd/>
            <a:tailEnd/>
          </a:ln>
        </p:spPr>
      </p:pic>
    </p:spTree>
    <p:extLst>
      <p:ext uri="{BB962C8B-B14F-4D97-AF65-F5344CB8AC3E}">
        <p14:creationId xmlns:p14="http://schemas.microsoft.com/office/powerpoint/2010/main" val="31762178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4000" b="1">
                <a:solidFill>
                  <a:srgbClr val="000099"/>
                </a:solidFill>
                <a:latin typeface="Arial" charset="0"/>
              </a:rPr>
              <a:t>Prevention of scale formation</a:t>
            </a:r>
          </a:p>
        </p:txBody>
      </p:sp>
      <p:sp>
        <p:nvSpPr>
          <p:cNvPr id="112646" name="Rectangle 6"/>
          <p:cNvSpPr>
            <a:spLocks noChangeArrowheads="1"/>
          </p:cNvSpPr>
          <p:nvPr/>
        </p:nvSpPr>
        <p:spPr bwMode="auto">
          <a:xfrm>
            <a:off x="304800" y="1219200"/>
            <a:ext cx="86106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FontTx/>
              <a:buChar char="•"/>
            </a:pPr>
            <a:r>
              <a:rPr lang="en-US" altLang="en-US" sz="3200" b="1">
                <a:solidFill>
                  <a:srgbClr val="006600"/>
                </a:solidFill>
              </a:rPr>
              <a:t>Internal Treatment</a:t>
            </a:r>
          </a:p>
          <a:p>
            <a:pPr algn="just"/>
            <a:r>
              <a:rPr lang="en-US" altLang="en-US" sz="2400" b="1"/>
              <a:t>In this process, an ion is </a:t>
            </a:r>
            <a:r>
              <a:rPr lang="en-US" altLang="en-US" sz="2400" b="1">
                <a:solidFill>
                  <a:srgbClr val="000099"/>
                </a:solidFill>
              </a:rPr>
              <a:t>prohibited to exhibit its original character</a:t>
            </a:r>
            <a:r>
              <a:rPr lang="en-US" altLang="en-US" sz="2400" b="1"/>
              <a:t> by ‘</a:t>
            </a:r>
            <a:r>
              <a:rPr lang="en-US" altLang="en-US" sz="2400" b="1">
                <a:solidFill>
                  <a:srgbClr val="006600"/>
                </a:solidFill>
              </a:rPr>
              <a:t>Complexing’ or converting into other more stable salt by adding appropriate reagent</a:t>
            </a:r>
            <a:r>
              <a:rPr lang="en-US" altLang="en-US" sz="2400" b="1"/>
              <a:t>.</a:t>
            </a:r>
          </a:p>
        </p:txBody>
      </p:sp>
      <p:sp>
        <p:nvSpPr>
          <p:cNvPr id="112647" name="Rectangle 7"/>
          <p:cNvSpPr>
            <a:spLocks noChangeArrowheads="1"/>
          </p:cNvSpPr>
          <p:nvPr/>
        </p:nvSpPr>
        <p:spPr bwMode="auto">
          <a:xfrm>
            <a:off x="304800" y="3352800"/>
            <a:ext cx="8382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b="1">
                <a:solidFill>
                  <a:srgbClr val="006600"/>
                </a:solidFill>
              </a:rPr>
              <a:t>Colloidal Conditioning:</a:t>
            </a:r>
          </a:p>
          <a:p>
            <a:r>
              <a:rPr lang="en-US" altLang="en-US" sz="2400" b="1"/>
              <a:t>	In </a:t>
            </a:r>
            <a:r>
              <a:rPr lang="en-US" altLang="en-US" sz="2400" b="1">
                <a:solidFill>
                  <a:srgbClr val="000099"/>
                </a:solidFill>
              </a:rPr>
              <a:t>low-pressure boilers</a:t>
            </a:r>
            <a:r>
              <a:rPr lang="en-US" altLang="en-US" sz="2400" b="1"/>
              <a:t>, scale formation can be avoided 	by adding substances</a:t>
            </a:r>
          </a:p>
          <a:p>
            <a:endParaRPr lang="en-US" altLang="en-US" sz="2400" b="1"/>
          </a:p>
          <a:p>
            <a:r>
              <a:rPr lang="en-US" altLang="en-US" sz="2400" b="1"/>
              <a:t>Kerosene, tannin, agar-agar : non-sticky and loose deposit</a:t>
            </a:r>
          </a:p>
          <a:p>
            <a:r>
              <a:rPr lang="en-US" altLang="en-US" sz="2400" b="1"/>
              <a:t>				Blow-down operations - removal</a:t>
            </a:r>
          </a:p>
        </p:txBody>
      </p:sp>
    </p:spTree>
    <p:extLst>
      <p:ext uri="{BB962C8B-B14F-4D97-AF65-F5344CB8AC3E}">
        <p14:creationId xmlns:p14="http://schemas.microsoft.com/office/powerpoint/2010/main" val="3449416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ppt_x"/>
                                          </p:val>
                                        </p:tav>
                                        <p:tav tm="100000">
                                          <p:val>
                                            <p:strVal val="#ppt_x"/>
                                          </p:val>
                                        </p:tav>
                                      </p:tavLst>
                                    </p:anim>
                                    <p:anim calcmode="lin" valueType="num">
                                      <p:cBhvr additive="base">
                                        <p:cTn id="8" dur="500" fill="hold"/>
                                        <p:tgtEl>
                                          <p:spTgt spid="378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2646"/>
                                        </p:tgtEl>
                                        <p:attrNameLst>
                                          <p:attrName>style.visibility</p:attrName>
                                        </p:attrNameLst>
                                      </p:cBhvr>
                                      <p:to>
                                        <p:strVal val="visible"/>
                                      </p:to>
                                    </p:set>
                                    <p:animEffect transition="in" filter="blinds(horizontal)">
                                      <p:cBhvr>
                                        <p:cTn id="13" dur="500"/>
                                        <p:tgtEl>
                                          <p:spTgt spid="1126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2647"/>
                                        </p:tgtEl>
                                        <p:attrNameLst>
                                          <p:attrName>style.visibility</p:attrName>
                                        </p:attrNameLst>
                                      </p:cBhvr>
                                      <p:to>
                                        <p:strVal val="visible"/>
                                      </p:to>
                                    </p:set>
                                    <p:animEffect transition="in" filter="blinds(horizontal)">
                                      <p:cBhvr>
                                        <p:cTn id="18" dur="500"/>
                                        <p:tgtEl>
                                          <p:spTgt spid="112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112646" grpId="0"/>
      <p:bldP spid="11264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4"/>
          <p:cNvSpPr>
            <a:spLocks noChangeArrowheads="1"/>
          </p:cNvSpPr>
          <p:nvPr/>
        </p:nvSpPr>
        <p:spPr bwMode="auto">
          <a:xfrm>
            <a:off x="533400" y="381000"/>
            <a:ext cx="80010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b="1">
                <a:solidFill>
                  <a:srgbClr val="008000"/>
                </a:solidFill>
              </a:rPr>
              <a:t>Phosphate Conditioning</a:t>
            </a:r>
            <a:r>
              <a:rPr lang="en-US" altLang="en-US" sz="2400" b="1">
                <a:solidFill>
                  <a:srgbClr val="000099"/>
                </a:solidFill>
              </a:rPr>
              <a:t>: High-Pressure boilers</a:t>
            </a:r>
          </a:p>
          <a:p>
            <a:r>
              <a:rPr lang="en-US" altLang="en-US" sz="2000" b="1"/>
              <a:t>	</a:t>
            </a:r>
            <a:r>
              <a:rPr lang="en-US" altLang="en-US" sz="2000" b="1">
                <a:solidFill>
                  <a:srgbClr val="006600"/>
                </a:solidFill>
              </a:rPr>
              <a:t>Sodium phosphate</a:t>
            </a:r>
          </a:p>
          <a:p>
            <a:endParaRPr lang="en-US" altLang="en-US" sz="2400" b="1"/>
          </a:p>
        </p:txBody>
      </p:sp>
      <p:grpSp>
        <p:nvGrpSpPr>
          <p:cNvPr id="2" name="Group 13"/>
          <p:cNvGrpSpPr>
            <a:grpSpLocks/>
          </p:cNvGrpSpPr>
          <p:nvPr/>
        </p:nvGrpSpPr>
        <p:grpSpPr bwMode="auto">
          <a:xfrm>
            <a:off x="1219200" y="1219200"/>
            <a:ext cx="4943475" cy="976313"/>
            <a:chOff x="768" y="768"/>
            <a:chExt cx="3114" cy="615"/>
          </a:xfrm>
        </p:grpSpPr>
        <p:sp>
          <p:nvSpPr>
            <p:cNvPr id="31757" name="Rectangle 5"/>
            <p:cNvSpPr>
              <a:spLocks noChangeArrowheads="1"/>
            </p:cNvSpPr>
            <p:nvPr/>
          </p:nvSpPr>
          <p:spPr bwMode="auto">
            <a:xfrm>
              <a:off x="816" y="768"/>
              <a:ext cx="30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b="1"/>
                <a:t>3CaSO</a:t>
              </a:r>
              <a:r>
                <a:rPr lang="en-US" altLang="en-US" b="1" baseline="-25000"/>
                <a:t>4</a:t>
              </a:r>
              <a:r>
                <a:rPr lang="en-US" altLang="en-US" b="1"/>
                <a:t>+ 2Na</a:t>
              </a:r>
              <a:r>
                <a:rPr lang="en-US" altLang="en-US" b="1" baseline="-25000"/>
                <a:t>3</a:t>
              </a:r>
              <a:r>
                <a:rPr lang="en-US" altLang="en-US" b="1"/>
                <a:t>PO</a:t>
              </a:r>
              <a:r>
                <a:rPr lang="en-US" altLang="en-US" b="1" baseline="-25000"/>
                <a:t>4</a:t>
              </a:r>
              <a:r>
                <a:rPr lang="en-US" altLang="en-US" b="1"/>
                <a:t> -----------Ca</a:t>
              </a:r>
              <a:r>
                <a:rPr lang="en-US" altLang="en-US" b="1" baseline="-25000"/>
                <a:t>3</a:t>
              </a:r>
              <a:r>
                <a:rPr lang="en-US" altLang="en-US" b="1"/>
                <a:t> (PO</a:t>
              </a:r>
              <a:r>
                <a:rPr lang="en-US" altLang="en-US" b="1" baseline="-25000"/>
                <a:t>4</a:t>
              </a:r>
              <a:r>
                <a:rPr lang="en-US" altLang="en-US" b="1"/>
                <a:t>)</a:t>
              </a:r>
              <a:r>
                <a:rPr lang="en-US" altLang="en-US" b="1" baseline="-25000"/>
                <a:t>2 </a:t>
              </a:r>
              <a:r>
                <a:rPr lang="en-US" altLang="en-US" b="1"/>
                <a:t>↓+ 3 Na</a:t>
              </a:r>
              <a:r>
                <a:rPr lang="en-US" altLang="en-US" b="1" baseline="-25000"/>
                <a:t>2</a:t>
              </a:r>
              <a:r>
                <a:rPr lang="en-US" altLang="en-US" b="1"/>
                <a:t>SO</a:t>
              </a:r>
              <a:r>
                <a:rPr lang="en-US" altLang="en-US" b="1" baseline="-25000"/>
                <a:t>4</a:t>
              </a:r>
            </a:p>
          </p:txBody>
        </p:sp>
        <p:sp>
          <p:nvSpPr>
            <p:cNvPr id="31758" name="Rectangle 6"/>
            <p:cNvSpPr>
              <a:spLocks noChangeArrowheads="1"/>
            </p:cNvSpPr>
            <p:nvPr/>
          </p:nvSpPr>
          <p:spPr bwMode="auto">
            <a:xfrm>
              <a:off x="768" y="1152"/>
              <a:ext cx="28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b="1"/>
                <a:t>3CaCl</a:t>
              </a:r>
              <a:r>
                <a:rPr lang="en-US" altLang="en-US" b="1" baseline="-25000"/>
                <a:t>2</a:t>
              </a:r>
              <a:r>
                <a:rPr lang="en-US" altLang="en-US" b="1"/>
                <a:t>+ 2Na</a:t>
              </a:r>
              <a:r>
                <a:rPr lang="en-US" altLang="en-US" b="1" baseline="-25000"/>
                <a:t>3</a:t>
              </a:r>
              <a:r>
                <a:rPr lang="en-US" altLang="en-US" b="1"/>
                <a:t>PO</a:t>
              </a:r>
              <a:r>
                <a:rPr lang="en-US" altLang="en-US" b="1" baseline="-25000"/>
                <a:t>4</a:t>
              </a:r>
              <a:r>
                <a:rPr lang="en-US" altLang="en-US" b="1"/>
                <a:t> -----------Ca</a:t>
              </a:r>
              <a:r>
                <a:rPr lang="en-US" altLang="en-US" b="1" baseline="-25000"/>
                <a:t>3</a:t>
              </a:r>
              <a:r>
                <a:rPr lang="en-US" altLang="en-US" b="1"/>
                <a:t> (PO</a:t>
              </a:r>
              <a:r>
                <a:rPr lang="en-US" altLang="en-US" b="1" baseline="-25000"/>
                <a:t>4</a:t>
              </a:r>
              <a:r>
                <a:rPr lang="en-US" altLang="en-US" b="1"/>
                <a:t>)</a:t>
              </a:r>
              <a:r>
                <a:rPr lang="en-US" altLang="en-US" b="1" baseline="-25000"/>
                <a:t>2 </a:t>
              </a:r>
              <a:r>
                <a:rPr lang="en-US" altLang="en-US" b="1"/>
                <a:t>↓+ 6NaCl</a:t>
              </a:r>
              <a:endParaRPr lang="en-US" altLang="en-US" b="1" baseline="-25000"/>
            </a:p>
          </p:txBody>
        </p:sp>
      </p:grpSp>
      <p:sp>
        <p:nvSpPr>
          <p:cNvPr id="113671" name="Rectangle 7"/>
          <p:cNvSpPr>
            <a:spLocks noChangeArrowheads="1"/>
          </p:cNvSpPr>
          <p:nvPr/>
        </p:nvSpPr>
        <p:spPr bwMode="auto">
          <a:xfrm>
            <a:off x="7086600" y="990600"/>
            <a:ext cx="102393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b="1"/>
              <a:t>NaH</a:t>
            </a:r>
            <a:r>
              <a:rPr lang="en-US" altLang="en-US" b="1" baseline="-25000"/>
              <a:t>2</a:t>
            </a:r>
            <a:r>
              <a:rPr lang="en-US" altLang="en-US" b="1"/>
              <a:t>PO</a:t>
            </a:r>
            <a:r>
              <a:rPr lang="en-US" altLang="en-US" b="1" baseline="-25000"/>
              <a:t>4</a:t>
            </a:r>
          </a:p>
          <a:p>
            <a:endParaRPr lang="en-US" altLang="en-US" b="1"/>
          </a:p>
          <a:p>
            <a:r>
              <a:rPr lang="en-US" altLang="en-US" b="1"/>
              <a:t>Na</a:t>
            </a:r>
            <a:r>
              <a:rPr lang="en-US" altLang="en-US" b="1" baseline="-25000"/>
              <a:t>2</a:t>
            </a:r>
            <a:r>
              <a:rPr lang="en-US" altLang="en-US" b="1"/>
              <a:t>HPO</a:t>
            </a:r>
            <a:r>
              <a:rPr lang="en-US" altLang="en-US" b="1" baseline="-25000"/>
              <a:t>4</a:t>
            </a:r>
          </a:p>
          <a:p>
            <a:endParaRPr lang="en-US" altLang="en-US" b="1" baseline="-25000"/>
          </a:p>
          <a:p>
            <a:r>
              <a:rPr lang="en-US" altLang="en-US" b="1"/>
              <a:t>Na</a:t>
            </a:r>
            <a:r>
              <a:rPr lang="en-US" altLang="en-US" b="1" baseline="-25000"/>
              <a:t>3</a:t>
            </a:r>
            <a:r>
              <a:rPr lang="en-US" altLang="en-US" b="1"/>
              <a:t>PO</a:t>
            </a:r>
            <a:r>
              <a:rPr lang="en-US" altLang="en-US" b="1" baseline="-25000"/>
              <a:t>4</a:t>
            </a:r>
            <a:endParaRPr lang="en-US" altLang="en-US" b="1"/>
          </a:p>
        </p:txBody>
      </p:sp>
      <p:sp>
        <p:nvSpPr>
          <p:cNvPr id="113672" name="Rectangle 8"/>
          <p:cNvSpPr>
            <a:spLocks noChangeArrowheads="1"/>
          </p:cNvSpPr>
          <p:nvPr/>
        </p:nvSpPr>
        <p:spPr bwMode="auto">
          <a:xfrm>
            <a:off x="533400" y="2514600"/>
            <a:ext cx="6019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400" b="1">
                <a:solidFill>
                  <a:srgbClr val="008000"/>
                </a:solidFill>
              </a:rPr>
              <a:t>Carbonate Conditioning: Low-Pressure boilers</a:t>
            </a:r>
          </a:p>
          <a:p>
            <a:r>
              <a:rPr lang="en-US" altLang="en-US" sz="2400" b="1"/>
              <a:t>	</a:t>
            </a:r>
            <a:r>
              <a:rPr lang="en-US" altLang="en-US" sz="2000" b="1"/>
              <a:t>Sodium carbonate</a:t>
            </a:r>
          </a:p>
          <a:p>
            <a:r>
              <a:rPr lang="en-US" altLang="en-US" sz="2400" b="1"/>
              <a:t>	</a:t>
            </a:r>
            <a:r>
              <a:rPr lang="en-US" altLang="en-US" b="1"/>
              <a:t>CaSO</a:t>
            </a:r>
            <a:r>
              <a:rPr lang="en-US" altLang="en-US" b="1" baseline="-25000"/>
              <a:t>4</a:t>
            </a:r>
            <a:r>
              <a:rPr lang="en-US" altLang="en-US" b="1"/>
              <a:t>+ Na</a:t>
            </a:r>
            <a:r>
              <a:rPr lang="en-US" altLang="en-US" b="1" baseline="-25000"/>
              <a:t>2</a:t>
            </a:r>
            <a:r>
              <a:rPr lang="en-US" altLang="en-US" b="1"/>
              <a:t>CO</a:t>
            </a:r>
            <a:r>
              <a:rPr lang="en-US" altLang="en-US" b="1" baseline="-25000"/>
              <a:t>3</a:t>
            </a:r>
            <a:r>
              <a:rPr lang="en-US" altLang="en-US" b="1"/>
              <a:t>----------- CaCO</a:t>
            </a:r>
            <a:r>
              <a:rPr lang="en-US" altLang="en-US" b="1" baseline="-25000"/>
              <a:t>3</a:t>
            </a:r>
            <a:r>
              <a:rPr lang="en-US" altLang="en-US" b="1"/>
              <a:t> + Na</a:t>
            </a:r>
            <a:r>
              <a:rPr lang="en-US" altLang="en-US" b="1" baseline="-25000"/>
              <a:t>2</a:t>
            </a:r>
            <a:r>
              <a:rPr lang="en-US" altLang="en-US" b="1"/>
              <a:t>SO</a:t>
            </a:r>
            <a:r>
              <a:rPr lang="en-US" altLang="en-US" b="1" baseline="-25000"/>
              <a:t>4</a:t>
            </a:r>
          </a:p>
        </p:txBody>
      </p:sp>
      <p:sp>
        <p:nvSpPr>
          <p:cNvPr id="113673" name="Rectangle 9"/>
          <p:cNvSpPr>
            <a:spLocks noChangeArrowheads="1"/>
          </p:cNvSpPr>
          <p:nvPr/>
        </p:nvSpPr>
        <p:spPr bwMode="auto">
          <a:xfrm>
            <a:off x="441325" y="3744913"/>
            <a:ext cx="82296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b="1">
                <a:solidFill>
                  <a:srgbClr val="008000"/>
                </a:solidFill>
              </a:rPr>
              <a:t>Calgon Conditioning</a:t>
            </a:r>
            <a:r>
              <a:rPr lang="en-US" altLang="en-US" sz="2400" b="1"/>
              <a:t>:</a:t>
            </a:r>
          </a:p>
          <a:p>
            <a:r>
              <a:rPr lang="en-US" altLang="en-US" sz="2400" b="1"/>
              <a:t>	</a:t>
            </a:r>
            <a:r>
              <a:rPr lang="en-US" altLang="en-US" sz="2000" b="1"/>
              <a:t>Sodium hexa meta phosphate</a:t>
            </a:r>
          </a:p>
          <a:p>
            <a:r>
              <a:rPr lang="en-US" altLang="en-US" sz="2400" b="1"/>
              <a:t>			</a:t>
            </a:r>
            <a:r>
              <a:rPr lang="en-US" altLang="en-US" sz="2400" b="1">
                <a:solidFill>
                  <a:srgbClr val="000099"/>
                </a:solidFill>
              </a:rPr>
              <a:t>Na</a:t>
            </a:r>
            <a:r>
              <a:rPr lang="en-US" altLang="en-US" sz="2400" b="1" baseline="-25000">
                <a:solidFill>
                  <a:srgbClr val="000099"/>
                </a:solidFill>
              </a:rPr>
              <a:t>2</a:t>
            </a:r>
            <a:r>
              <a:rPr lang="en-US" altLang="en-US" sz="2400" b="1">
                <a:solidFill>
                  <a:srgbClr val="000099"/>
                </a:solidFill>
              </a:rPr>
              <a:t> [Na</a:t>
            </a:r>
            <a:r>
              <a:rPr lang="en-US" altLang="en-US" sz="2400" b="1" baseline="-25000">
                <a:solidFill>
                  <a:srgbClr val="000099"/>
                </a:solidFill>
              </a:rPr>
              <a:t>4</a:t>
            </a:r>
            <a:r>
              <a:rPr lang="en-US" altLang="en-US" sz="2400" b="1">
                <a:solidFill>
                  <a:srgbClr val="000099"/>
                </a:solidFill>
              </a:rPr>
              <a:t> (PO</a:t>
            </a:r>
            <a:r>
              <a:rPr lang="en-US" altLang="en-US" sz="2400" b="1" baseline="-25000">
                <a:solidFill>
                  <a:srgbClr val="000099"/>
                </a:solidFill>
              </a:rPr>
              <a:t>3</a:t>
            </a:r>
            <a:r>
              <a:rPr lang="en-US" altLang="en-US" sz="2400" b="1">
                <a:solidFill>
                  <a:srgbClr val="000099"/>
                </a:solidFill>
              </a:rPr>
              <a:t>)</a:t>
            </a:r>
            <a:r>
              <a:rPr lang="en-US" altLang="en-US" sz="2400" b="1" baseline="-25000">
                <a:solidFill>
                  <a:srgbClr val="000099"/>
                </a:solidFill>
              </a:rPr>
              <a:t>6</a:t>
            </a:r>
            <a:r>
              <a:rPr lang="en-US" altLang="en-US" sz="2400" b="1">
                <a:solidFill>
                  <a:srgbClr val="000099"/>
                </a:solidFill>
              </a:rPr>
              <a:t>] ↔2Na</a:t>
            </a:r>
            <a:r>
              <a:rPr lang="en-US" altLang="en-US" sz="2400" b="1" baseline="30000">
                <a:solidFill>
                  <a:srgbClr val="000099"/>
                </a:solidFill>
              </a:rPr>
              <a:t>+</a:t>
            </a:r>
            <a:r>
              <a:rPr lang="en-US" altLang="en-US" sz="2400" b="1">
                <a:solidFill>
                  <a:srgbClr val="000099"/>
                </a:solidFill>
              </a:rPr>
              <a:t> + [Na</a:t>
            </a:r>
            <a:r>
              <a:rPr lang="en-US" altLang="en-US" sz="2400" b="1" baseline="-25000">
                <a:solidFill>
                  <a:srgbClr val="000099"/>
                </a:solidFill>
              </a:rPr>
              <a:t>4</a:t>
            </a:r>
            <a:r>
              <a:rPr lang="en-US" altLang="en-US" sz="2400" b="1">
                <a:solidFill>
                  <a:srgbClr val="000099"/>
                </a:solidFill>
              </a:rPr>
              <a:t> (PO</a:t>
            </a:r>
            <a:r>
              <a:rPr lang="en-US" altLang="en-US" sz="2400" b="1" baseline="-25000">
                <a:solidFill>
                  <a:srgbClr val="000099"/>
                </a:solidFill>
              </a:rPr>
              <a:t>3</a:t>
            </a:r>
            <a:r>
              <a:rPr lang="en-US" altLang="en-US" sz="2400" b="1">
                <a:solidFill>
                  <a:srgbClr val="000099"/>
                </a:solidFill>
              </a:rPr>
              <a:t>)</a:t>
            </a:r>
            <a:r>
              <a:rPr lang="en-US" altLang="en-US" sz="2400" b="1" baseline="-25000">
                <a:solidFill>
                  <a:srgbClr val="000099"/>
                </a:solidFill>
              </a:rPr>
              <a:t>6</a:t>
            </a:r>
            <a:r>
              <a:rPr lang="en-US" altLang="en-US" sz="2400" b="1">
                <a:solidFill>
                  <a:srgbClr val="000099"/>
                </a:solidFill>
              </a:rPr>
              <a:t>]</a:t>
            </a:r>
            <a:r>
              <a:rPr lang="en-US" altLang="en-US" sz="2400" b="1" baseline="30000">
                <a:solidFill>
                  <a:srgbClr val="000099"/>
                </a:solidFill>
              </a:rPr>
              <a:t>2-</a:t>
            </a:r>
          </a:p>
          <a:p>
            <a:r>
              <a:rPr lang="en-US" altLang="en-US" sz="2000" b="1" baseline="-25000">
                <a:solidFill>
                  <a:srgbClr val="CC0066"/>
                </a:solidFill>
              </a:rPr>
              <a:t>	 </a:t>
            </a:r>
            <a:r>
              <a:rPr lang="en-US" altLang="en-US" sz="2000" b="1"/>
              <a:t>2CaSO</a:t>
            </a:r>
            <a:r>
              <a:rPr lang="en-US" altLang="en-US" sz="2000" b="1" baseline="-25000"/>
              <a:t>4</a:t>
            </a:r>
            <a:r>
              <a:rPr lang="en-US" altLang="en-US" sz="2000" b="1"/>
              <a:t>+ </a:t>
            </a:r>
            <a:r>
              <a:rPr lang="en-US" altLang="en-US" sz="2000" b="1">
                <a:solidFill>
                  <a:srgbClr val="000099"/>
                </a:solidFill>
              </a:rPr>
              <a:t>[Na</a:t>
            </a:r>
            <a:r>
              <a:rPr lang="en-US" altLang="en-US" sz="2000" b="1" baseline="-25000">
                <a:solidFill>
                  <a:srgbClr val="000099"/>
                </a:solidFill>
              </a:rPr>
              <a:t>4</a:t>
            </a:r>
            <a:r>
              <a:rPr lang="en-US" altLang="en-US" sz="2000" b="1">
                <a:solidFill>
                  <a:srgbClr val="000099"/>
                </a:solidFill>
              </a:rPr>
              <a:t> (PO</a:t>
            </a:r>
            <a:r>
              <a:rPr lang="en-US" altLang="en-US" sz="2000" b="1" baseline="-25000">
                <a:solidFill>
                  <a:srgbClr val="000099"/>
                </a:solidFill>
              </a:rPr>
              <a:t>3</a:t>
            </a:r>
            <a:r>
              <a:rPr lang="en-US" altLang="en-US" sz="2000" b="1">
                <a:solidFill>
                  <a:srgbClr val="000099"/>
                </a:solidFill>
              </a:rPr>
              <a:t>)</a:t>
            </a:r>
            <a:r>
              <a:rPr lang="en-US" altLang="en-US" sz="2000" b="1" baseline="-25000">
                <a:solidFill>
                  <a:srgbClr val="000099"/>
                </a:solidFill>
              </a:rPr>
              <a:t>6</a:t>
            </a:r>
            <a:r>
              <a:rPr lang="en-US" altLang="en-US" sz="2000" b="1">
                <a:solidFill>
                  <a:srgbClr val="000099"/>
                </a:solidFill>
              </a:rPr>
              <a:t>]</a:t>
            </a:r>
            <a:r>
              <a:rPr lang="en-US" altLang="en-US" sz="2000" b="1" baseline="30000">
                <a:solidFill>
                  <a:srgbClr val="000099"/>
                </a:solidFill>
              </a:rPr>
              <a:t>2- </a:t>
            </a:r>
            <a:r>
              <a:rPr lang="en-US" altLang="en-US" sz="2000" b="1">
                <a:solidFill>
                  <a:srgbClr val="000099"/>
                </a:solidFill>
              </a:rPr>
              <a:t>→</a:t>
            </a:r>
            <a:r>
              <a:rPr lang="en-US" altLang="en-US" sz="2000" b="1"/>
              <a:t>[Ca</a:t>
            </a:r>
            <a:r>
              <a:rPr lang="en-US" altLang="en-US" sz="2000" b="1" baseline="-25000"/>
              <a:t>2</a:t>
            </a:r>
            <a:r>
              <a:rPr lang="en-US" altLang="en-US" sz="2000" b="1"/>
              <a:t> (PO</a:t>
            </a:r>
            <a:r>
              <a:rPr lang="en-US" altLang="en-US" sz="2000" b="1" baseline="-25000"/>
              <a:t>3</a:t>
            </a:r>
            <a:r>
              <a:rPr lang="en-US" altLang="en-US" sz="2000" b="1"/>
              <a:t>)</a:t>
            </a:r>
            <a:r>
              <a:rPr lang="en-US" altLang="en-US" sz="2000" b="1" baseline="-25000"/>
              <a:t>6</a:t>
            </a:r>
            <a:r>
              <a:rPr lang="en-US" altLang="en-US" sz="2000" b="1"/>
              <a:t>]</a:t>
            </a:r>
            <a:r>
              <a:rPr lang="en-US" altLang="en-US" sz="2000" b="1" baseline="30000"/>
              <a:t>2-</a:t>
            </a:r>
            <a:r>
              <a:rPr lang="en-US" altLang="en-US" sz="2000" b="1"/>
              <a:t> + 2Na</a:t>
            </a:r>
            <a:r>
              <a:rPr lang="en-US" altLang="en-US" sz="2000" b="1" baseline="-25000"/>
              <a:t>2</a:t>
            </a:r>
            <a:r>
              <a:rPr lang="en-US" altLang="en-US" sz="2000" b="1"/>
              <a:t>SO</a:t>
            </a:r>
            <a:r>
              <a:rPr lang="en-US" altLang="en-US" sz="2000" b="1" baseline="-25000"/>
              <a:t>4</a:t>
            </a:r>
          </a:p>
        </p:txBody>
      </p:sp>
      <p:sp>
        <p:nvSpPr>
          <p:cNvPr id="113674" name="Rectangle 10"/>
          <p:cNvSpPr>
            <a:spLocks noChangeArrowheads="1"/>
          </p:cNvSpPr>
          <p:nvPr/>
        </p:nvSpPr>
        <p:spPr bwMode="auto">
          <a:xfrm>
            <a:off x="457200" y="54102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400" b="1">
                <a:solidFill>
                  <a:srgbClr val="008000"/>
                </a:solidFill>
              </a:rPr>
              <a:t>Treatment with sodium meta aluminate</a:t>
            </a:r>
            <a:r>
              <a:rPr lang="en-US" altLang="en-US" sz="2400" b="1"/>
              <a:t>:</a:t>
            </a:r>
          </a:p>
        </p:txBody>
      </p:sp>
      <p:grpSp>
        <p:nvGrpSpPr>
          <p:cNvPr id="3" name="Group 14"/>
          <p:cNvGrpSpPr>
            <a:grpSpLocks/>
          </p:cNvGrpSpPr>
          <p:nvPr/>
        </p:nvGrpSpPr>
        <p:grpSpPr bwMode="auto">
          <a:xfrm>
            <a:off x="2819400" y="5867400"/>
            <a:ext cx="4038600" cy="823913"/>
            <a:chOff x="1776" y="3696"/>
            <a:chExt cx="2544" cy="519"/>
          </a:xfrm>
        </p:grpSpPr>
        <p:sp>
          <p:nvSpPr>
            <p:cNvPr id="31755" name="Rectangle 11"/>
            <p:cNvSpPr>
              <a:spLocks noChangeArrowheads="1"/>
            </p:cNvSpPr>
            <p:nvPr/>
          </p:nvSpPr>
          <p:spPr bwMode="auto">
            <a:xfrm>
              <a:off x="1776" y="3696"/>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1"/>
                <a:t>NaAlO</a:t>
              </a:r>
              <a:r>
                <a:rPr lang="en-US" altLang="en-US" b="1" baseline="-25000"/>
                <a:t>2</a:t>
              </a:r>
              <a:r>
                <a:rPr lang="en-US" altLang="en-US" b="1"/>
                <a:t> +2H</a:t>
              </a:r>
              <a:r>
                <a:rPr lang="en-US" altLang="en-US" b="1" baseline="-25000"/>
                <a:t>2</a:t>
              </a:r>
              <a:r>
                <a:rPr lang="en-US" altLang="en-US" b="1"/>
                <a:t>O →NaOH+Al[OH]</a:t>
              </a:r>
              <a:r>
                <a:rPr lang="en-US" altLang="en-US" b="1" baseline="-25000"/>
                <a:t>3</a:t>
              </a:r>
              <a:r>
                <a:rPr lang="en-US" altLang="en-US" b="1"/>
                <a:t>↓</a:t>
              </a:r>
            </a:p>
          </p:txBody>
        </p:sp>
        <p:sp>
          <p:nvSpPr>
            <p:cNvPr id="31756" name="Rectangle 12"/>
            <p:cNvSpPr>
              <a:spLocks noChangeArrowheads="1"/>
            </p:cNvSpPr>
            <p:nvPr/>
          </p:nvSpPr>
          <p:spPr bwMode="auto">
            <a:xfrm>
              <a:off x="1872" y="3984"/>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1"/>
                <a:t>MgCl</a:t>
              </a:r>
              <a:r>
                <a:rPr lang="en-US" altLang="en-US" b="1" baseline="-25000"/>
                <a:t>2</a:t>
              </a:r>
              <a:r>
                <a:rPr lang="en-US" altLang="en-US" b="1"/>
                <a:t> +2NaOH →2NaCl+Mg(OH)</a:t>
              </a:r>
              <a:r>
                <a:rPr lang="en-US" altLang="en-US" b="1" baseline="-25000"/>
                <a:t>2</a:t>
              </a:r>
              <a:r>
                <a:rPr lang="en-US" altLang="en-US" b="1"/>
                <a:t>↓</a:t>
              </a:r>
            </a:p>
          </p:txBody>
        </p:sp>
      </p:grpSp>
      <p:sp>
        <p:nvSpPr>
          <p:cNvPr id="31753" name="TextBox 12"/>
          <p:cNvSpPr txBox="1">
            <a:spLocks noChangeArrowheads="1"/>
          </p:cNvSpPr>
          <p:nvPr/>
        </p:nvSpPr>
        <p:spPr bwMode="auto">
          <a:xfrm>
            <a:off x="3581400" y="685800"/>
            <a:ext cx="472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2400" b="1">
                <a:latin typeface="Calibri" pitchFamily="34" charset="0"/>
              </a:rPr>
              <a:t>Optimum pH – 9.5 to 10.5</a:t>
            </a:r>
          </a:p>
        </p:txBody>
      </p:sp>
      <p:cxnSp>
        <p:nvCxnSpPr>
          <p:cNvPr id="31754" name="Straight Arrow Connector 14"/>
          <p:cNvCxnSpPr>
            <a:cxnSpLocks noChangeShapeType="1"/>
          </p:cNvCxnSpPr>
          <p:nvPr/>
        </p:nvCxnSpPr>
        <p:spPr bwMode="auto">
          <a:xfrm rot="5400000">
            <a:off x="7506494" y="1713706"/>
            <a:ext cx="1447800"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68825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blinds(horizontal)">
                                      <p:cBhvr>
                                        <p:cTn id="7" dur="500"/>
                                        <p:tgtEl>
                                          <p:spTgt spid="113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3671"/>
                                        </p:tgtEl>
                                        <p:attrNameLst>
                                          <p:attrName>style.visibility</p:attrName>
                                        </p:attrNameLst>
                                      </p:cBhvr>
                                      <p:to>
                                        <p:strVal val="visible"/>
                                      </p:to>
                                    </p:set>
                                    <p:animEffect transition="in" filter="blinds(horizontal)">
                                      <p:cBhvr>
                                        <p:cTn id="17" dur="500"/>
                                        <p:tgtEl>
                                          <p:spTgt spid="1136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3672"/>
                                        </p:tgtEl>
                                        <p:attrNameLst>
                                          <p:attrName>style.visibility</p:attrName>
                                        </p:attrNameLst>
                                      </p:cBhvr>
                                      <p:to>
                                        <p:strVal val="visible"/>
                                      </p:to>
                                    </p:set>
                                    <p:animEffect transition="in" filter="blinds(horizontal)">
                                      <p:cBhvr>
                                        <p:cTn id="22" dur="500"/>
                                        <p:tgtEl>
                                          <p:spTgt spid="1136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3673"/>
                                        </p:tgtEl>
                                        <p:attrNameLst>
                                          <p:attrName>style.visibility</p:attrName>
                                        </p:attrNameLst>
                                      </p:cBhvr>
                                      <p:to>
                                        <p:strVal val="visible"/>
                                      </p:to>
                                    </p:set>
                                    <p:animEffect transition="in" filter="blinds(horizontal)">
                                      <p:cBhvr>
                                        <p:cTn id="27" dur="500"/>
                                        <p:tgtEl>
                                          <p:spTgt spid="1136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3674"/>
                                        </p:tgtEl>
                                        <p:attrNameLst>
                                          <p:attrName>style.visibility</p:attrName>
                                        </p:attrNameLst>
                                      </p:cBhvr>
                                      <p:to>
                                        <p:strVal val="visible"/>
                                      </p:to>
                                    </p:set>
                                    <p:animEffect transition="in" filter="blinds(horizontal)">
                                      <p:cBhvr>
                                        <p:cTn id="32" dur="500"/>
                                        <p:tgtEl>
                                          <p:spTgt spid="11367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p:bldP spid="113671" grpId="0"/>
      <p:bldP spid="113672" grpId="0"/>
      <p:bldP spid="113673" grpId="0"/>
      <p:bldP spid="11367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ln>
            <a:miter lim="800000"/>
            <a:headEnd/>
            <a:tailEnd/>
          </a:ln>
        </p:spPr>
        <p:txBody>
          <a:bodyPr/>
          <a:lstStyle/>
          <a:p>
            <a:pPr fontAlgn="base">
              <a:spcBef>
                <a:spcPct val="0"/>
              </a:spcBef>
              <a:spcAft>
                <a:spcPct val="0"/>
              </a:spcAft>
              <a:defRPr/>
            </a:pPr>
            <a:fld id="{7E7A7C9F-8C65-4CDA-8212-3F55323659CA}" type="slidenum">
              <a:rPr lang="en-US" smtClean="0">
                <a:solidFill>
                  <a:schemeClr val="tx1"/>
                </a:solidFill>
              </a:rPr>
              <a:pPr fontAlgn="base">
                <a:spcBef>
                  <a:spcPct val="0"/>
                </a:spcBef>
                <a:spcAft>
                  <a:spcPct val="0"/>
                </a:spcAft>
                <a:defRPr/>
              </a:pPr>
              <a:t>52</a:t>
            </a:fld>
            <a:endParaRPr lang="en-US" smtClean="0">
              <a:solidFill>
                <a:schemeClr val="tx1"/>
              </a:solidFill>
            </a:endParaRPr>
          </a:p>
        </p:txBody>
      </p:sp>
      <p:sp>
        <p:nvSpPr>
          <p:cNvPr id="39938" name="Rectangle 2"/>
          <p:cNvSpPr>
            <a:spLocks noGrp="1" noChangeArrowheads="1"/>
          </p:cNvSpPr>
          <p:nvPr>
            <p:ph type="title"/>
          </p:nvPr>
        </p:nvSpPr>
        <p:spPr>
          <a:xfrm>
            <a:off x="457200" y="0"/>
            <a:ext cx="8229600" cy="639763"/>
          </a:xfrm>
        </p:spPr>
        <p:txBody>
          <a:bodyPr/>
          <a:lstStyle/>
          <a:p>
            <a:pPr eaLnBrk="1" hangingPunct="1"/>
            <a:r>
              <a:rPr lang="en-US" altLang="en-US" sz="3200" b="1" smtClean="0">
                <a:solidFill>
                  <a:srgbClr val="000099"/>
                </a:solidFill>
              </a:rPr>
              <a:t>Caustic Embrittlement</a:t>
            </a:r>
          </a:p>
        </p:txBody>
      </p:sp>
      <p:sp>
        <p:nvSpPr>
          <p:cNvPr id="39939" name="Rectangle 3"/>
          <p:cNvSpPr>
            <a:spLocks noGrp="1" noChangeArrowheads="1"/>
          </p:cNvSpPr>
          <p:nvPr>
            <p:ph type="body" idx="1"/>
          </p:nvPr>
        </p:nvSpPr>
        <p:spPr>
          <a:xfrm>
            <a:off x="152400" y="609600"/>
            <a:ext cx="8686800" cy="914400"/>
          </a:xfrm>
        </p:spPr>
        <p:txBody>
          <a:bodyPr/>
          <a:lstStyle/>
          <a:p>
            <a:pPr algn="just" eaLnBrk="1" hangingPunct="1"/>
            <a:r>
              <a:rPr lang="en-US" altLang="en-US" sz="2400" b="1" smtClean="0"/>
              <a:t>Its a kind of boiler corrosion, caused by using highly alkaline water in the boiler</a:t>
            </a:r>
          </a:p>
        </p:txBody>
      </p:sp>
      <p:grpSp>
        <p:nvGrpSpPr>
          <p:cNvPr id="2" name="Group 6"/>
          <p:cNvGrpSpPr>
            <a:grpSpLocks/>
          </p:cNvGrpSpPr>
          <p:nvPr/>
        </p:nvGrpSpPr>
        <p:grpSpPr bwMode="auto">
          <a:xfrm>
            <a:off x="1295400" y="1600200"/>
            <a:ext cx="5349875" cy="366713"/>
            <a:chOff x="1286" y="1415"/>
            <a:chExt cx="3370" cy="231"/>
          </a:xfrm>
        </p:grpSpPr>
        <p:sp>
          <p:nvSpPr>
            <p:cNvPr id="32793" name="Text Box 4"/>
            <p:cNvSpPr txBox="1">
              <a:spLocks noChangeArrowheads="1"/>
            </p:cNvSpPr>
            <p:nvPr/>
          </p:nvSpPr>
          <p:spPr bwMode="auto">
            <a:xfrm>
              <a:off x="1286" y="1415"/>
              <a:ext cx="33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800" b="1"/>
                <a:t>Na</a:t>
              </a:r>
              <a:r>
                <a:rPr lang="en-US" altLang="en-US" sz="1800" b="1" baseline="-25000"/>
                <a:t>2</a:t>
              </a:r>
              <a:r>
                <a:rPr lang="en-US" altLang="en-US" sz="1800" b="1"/>
                <a:t>CO</a:t>
              </a:r>
              <a:r>
                <a:rPr lang="en-US" altLang="en-US" sz="1800" b="1" baseline="-25000"/>
                <a:t>3 </a:t>
              </a:r>
              <a:r>
                <a:rPr lang="en-US" altLang="en-US" sz="1800" b="1"/>
                <a:t>+ H</a:t>
              </a:r>
              <a:r>
                <a:rPr lang="en-US" altLang="en-US" sz="1800" b="1" baseline="-25000"/>
                <a:t>2</a:t>
              </a:r>
              <a:r>
                <a:rPr lang="en-US" altLang="en-US" sz="1800" b="1"/>
                <a:t>O                   2NaOH +CO</a:t>
              </a:r>
              <a:r>
                <a:rPr lang="en-US" altLang="en-US" sz="1800" b="1" baseline="-25000"/>
                <a:t>2</a:t>
              </a:r>
              <a:r>
                <a:rPr lang="en-US" altLang="en-US" sz="1800" b="1"/>
                <a:t> </a:t>
              </a:r>
            </a:p>
          </p:txBody>
        </p:sp>
        <p:sp>
          <p:nvSpPr>
            <p:cNvPr id="32794" name="Line 5"/>
            <p:cNvSpPr>
              <a:spLocks noChangeShapeType="1"/>
            </p:cNvSpPr>
            <p:nvPr/>
          </p:nvSpPr>
          <p:spPr bwMode="auto">
            <a:xfrm>
              <a:off x="2400" y="1536"/>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3" name="Group 34"/>
          <p:cNvGrpSpPr>
            <a:grpSpLocks/>
          </p:cNvGrpSpPr>
          <p:nvPr/>
        </p:nvGrpSpPr>
        <p:grpSpPr bwMode="auto">
          <a:xfrm>
            <a:off x="1524000" y="2743200"/>
            <a:ext cx="6858000" cy="1966913"/>
            <a:chOff x="960" y="1728"/>
            <a:chExt cx="4320" cy="1239"/>
          </a:xfrm>
        </p:grpSpPr>
        <p:sp>
          <p:nvSpPr>
            <p:cNvPr id="32789" name="Text Box 9"/>
            <p:cNvSpPr txBox="1">
              <a:spLocks noChangeArrowheads="1"/>
            </p:cNvSpPr>
            <p:nvPr/>
          </p:nvSpPr>
          <p:spPr bwMode="auto">
            <a:xfrm>
              <a:off x="1296" y="2736"/>
              <a:ext cx="11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800"/>
                <a:t>Sodium Ferrate</a:t>
              </a:r>
            </a:p>
          </p:txBody>
        </p:sp>
        <p:pic>
          <p:nvPicPr>
            <p:cNvPr id="32790" name="Picture 8" descr="File:Sodium ferrat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 y="1728"/>
              <a:ext cx="1620" cy="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1" name="Text Box 11"/>
            <p:cNvSpPr txBox="1">
              <a:spLocks noChangeArrowheads="1"/>
            </p:cNvSpPr>
            <p:nvPr/>
          </p:nvSpPr>
          <p:spPr bwMode="auto">
            <a:xfrm>
              <a:off x="3168" y="1920"/>
              <a:ext cx="211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just"/>
              <a:r>
                <a:rPr lang="en-US" altLang="en-US" sz="1800" b="1">
                  <a:solidFill>
                    <a:srgbClr val="000099"/>
                  </a:solidFill>
                </a:rPr>
                <a:t>This causes embrittlement of boiler parts particularly stressed parts (bends, joints, rivets, etc.) </a:t>
              </a:r>
            </a:p>
          </p:txBody>
        </p:sp>
        <p:sp>
          <p:nvSpPr>
            <p:cNvPr id="32792" name="Line 12"/>
            <p:cNvSpPr>
              <a:spLocks noChangeShapeType="1"/>
            </p:cNvSpPr>
            <p:nvPr/>
          </p:nvSpPr>
          <p:spPr bwMode="auto">
            <a:xfrm>
              <a:off x="2496" y="2256"/>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4" name="Group 26"/>
          <p:cNvGrpSpPr>
            <a:grpSpLocks/>
          </p:cNvGrpSpPr>
          <p:nvPr/>
        </p:nvGrpSpPr>
        <p:grpSpPr bwMode="auto">
          <a:xfrm>
            <a:off x="1295400" y="4724400"/>
            <a:ext cx="4892675" cy="1487488"/>
            <a:chOff x="624" y="2951"/>
            <a:chExt cx="3082" cy="937"/>
          </a:xfrm>
        </p:grpSpPr>
        <p:sp>
          <p:nvSpPr>
            <p:cNvPr id="32778" name="Line 15"/>
            <p:cNvSpPr>
              <a:spLocks noChangeShapeType="1"/>
            </p:cNvSpPr>
            <p:nvPr/>
          </p:nvSpPr>
          <p:spPr bwMode="auto">
            <a:xfrm>
              <a:off x="1296"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32779" name="Group 25"/>
            <p:cNvGrpSpPr>
              <a:grpSpLocks/>
            </p:cNvGrpSpPr>
            <p:nvPr/>
          </p:nvGrpSpPr>
          <p:grpSpPr bwMode="auto">
            <a:xfrm>
              <a:off x="624" y="2951"/>
              <a:ext cx="3082" cy="937"/>
              <a:chOff x="624" y="2951"/>
              <a:chExt cx="3082" cy="937"/>
            </a:xfrm>
          </p:grpSpPr>
          <p:sp>
            <p:nvSpPr>
              <p:cNvPr id="32780" name="Line 18"/>
              <p:cNvSpPr>
                <a:spLocks noChangeShapeType="1"/>
              </p:cNvSpPr>
              <p:nvPr/>
            </p:nvSpPr>
            <p:spPr bwMode="auto">
              <a:xfrm>
                <a:off x="2064" y="32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32781" name="Group 24"/>
              <p:cNvGrpSpPr>
                <a:grpSpLocks/>
              </p:cNvGrpSpPr>
              <p:nvPr/>
            </p:nvGrpSpPr>
            <p:grpSpPr bwMode="auto">
              <a:xfrm>
                <a:off x="624" y="2951"/>
                <a:ext cx="3082" cy="929"/>
                <a:chOff x="624" y="2951"/>
                <a:chExt cx="3082" cy="929"/>
              </a:xfrm>
            </p:grpSpPr>
            <p:sp>
              <p:nvSpPr>
                <p:cNvPr id="32782" name="Text Box 14"/>
                <p:cNvSpPr txBox="1">
                  <a:spLocks noChangeArrowheads="1"/>
                </p:cNvSpPr>
                <p:nvPr/>
              </p:nvSpPr>
              <p:spPr bwMode="auto">
                <a:xfrm>
                  <a:off x="624" y="3216"/>
                  <a:ext cx="73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800" b="1"/>
                    <a:t>Iron at stressed parts</a:t>
                  </a:r>
                </a:p>
              </p:txBody>
            </p:sp>
            <p:sp>
              <p:nvSpPr>
                <p:cNvPr id="32783" name="Text Box 16"/>
                <p:cNvSpPr txBox="1">
                  <a:spLocks noChangeArrowheads="1"/>
                </p:cNvSpPr>
                <p:nvPr/>
              </p:nvSpPr>
              <p:spPr bwMode="auto">
                <a:xfrm>
                  <a:off x="1440" y="3216"/>
                  <a:ext cx="68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800" b="1"/>
                    <a:t>Conc. NaOH solution</a:t>
                  </a:r>
                </a:p>
              </p:txBody>
            </p:sp>
            <p:sp>
              <p:nvSpPr>
                <p:cNvPr id="32784" name="Text Box 19"/>
                <p:cNvSpPr txBox="1">
                  <a:spLocks noChangeArrowheads="1"/>
                </p:cNvSpPr>
                <p:nvPr/>
              </p:nvSpPr>
              <p:spPr bwMode="auto">
                <a:xfrm>
                  <a:off x="2208" y="3264"/>
                  <a:ext cx="73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800" b="1"/>
                    <a:t>Dil. NaOH solution</a:t>
                  </a:r>
                </a:p>
              </p:txBody>
            </p:sp>
            <p:sp>
              <p:nvSpPr>
                <p:cNvPr id="32785" name="Line 20"/>
                <p:cNvSpPr>
                  <a:spLocks noChangeShapeType="1"/>
                </p:cNvSpPr>
                <p:nvPr/>
              </p:nvSpPr>
              <p:spPr bwMode="auto">
                <a:xfrm>
                  <a:off x="2824" y="3208"/>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786" name="Text Box 21"/>
                <p:cNvSpPr txBox="1">
                  <a:spLocks noChangeArrowheads="1"/>
                </p:cNvSpPr>
                <p:nvPr/>
              </p:nvSpPr>
              <p:spPr bwMode="auto">
                <a:xfrm>
                  <a:off x="2976" y="3264"/>
                  <a:ext cx="73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800" b="1"/>
                    <a:t>Iron at plane surfaces</a:t>
                  </a:r>
                </a:p>
              </p:txBody>
            </p:sp>
            <p:sp>
              <p:nvSpPr>
                <p:cNvPr id="32787" name="Text Box 22"/>
                <p:cNvSpPr txBox="1">
                  <a:spLocks noChangeArrowheads="1"/>
                </p:cNvSpPr>
                <p:nvPr/>
              </p:nvSpPr>
              <p:spPr bwMode="auto">
                <a:xfrm>
                  <a:off x="1142" y="2951"/>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800" b="1"/>
                    <a:t>+</a:t>
                  </a:r>
                </a:p>
              </p:txBody>
            </p:sp>
            <p:sp>
              <p:nvSpPr>
                <p:cNvPr id="32788" name="Text Box 23"/>
                <p:cNvSpPr txBox="1">
                  <a:spLocks noChangeArrowheads="1"/>
                </p:cNvSpPr>
                <p:nvPr/>
              </p:nvSpPr>
              <p:spPr bwMode="auto">
                <a:xfrm>
                  <a:off x="2832" y="3024"/>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2400" b="1" baseline="30000"/>
                    <a:t>__</a:t>
                  </a:r>
                </a:p>
              </p:txBody>
            </p:sp>
          </p:grpSp>
        </p:grpSp>
      </p:grpSp>
      <p:sp>
        <p:nvSpPr>
          <p:cNvPr id="43040" name="Text Box 32"/>
          <p:cNvSpPr txBox="1">
            <a:spLocks noChangeArrowheads="1"/>
          </p:cNvSpPr>
          <p:nvPr/>
        </p:nvSpPr>
        <p:spPr bwMode="auto">
          <a:xfrm>
            <a:off x="381000" y="24765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spcBef>
                <a:spcPct val="50000"/>
              </a:spcBef>
            </a:pPr>
            <a:r>
              <a:rPr lang="en-US" altLang="en-US" sz="2000" b="1">
                <a:solidFill>
                  <a:srgbClr val="000099"/>
                </a:solidFill>
                <a:latin typeface="Calibri" pitchFamily="34" charset="0"/>
              </a:rPr>
              <a:t>Water evaporates – dissolved caustic soda concentration increases progressively</a:t>
            </a:r>
          </a:p>
        </p:txBody>
      </p:sp>
      <p:sp>
        <p:nvSpPr>
          <p:cNvPr id="43041" name="Text Box 33"/>
          <p:cNvSpPr txBox="1">
            <a:spLocks noChangeArrowheads="1"/>
          </p:cNvSpPr>
          <p:nvPr/>
        </p:nvSpPr>
        <p:spPr bwMode="auto">
          <a:xfrm>
            <a:off x="381000" y="2120900"/>
            <a:ext cx="457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spcBef>
                <a:spcPct val="50000"/>
              </a:spcBef>
            </a:pPr>
            <a:r>
              <a:rPr lang="en-US" altLang="en-US" sz="2000" b="1">
                <a:latin typeface="Calibri" pitchFamily="34" charset="0"/>
              </a:rPr>
              <a:t>Minutes cracks – present in boilers</a:t>
            </a:r>
          </a:p>
        </p:txBody>
      </p:sp>
    </p:spTree>
    <p:extLst>
      <p:ext uri="{BB962C8B-B14F-4D97-AF65-F5344CB8AC3E}">
        <p14:creationId xmlns:p14="http://schemas.microsoft.com/office/powerpoint/2010/main" val="2083259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barn(inVertical)">
                                      <p:cBhvr>
                                        <p:cTn id="7" dur="500"/>
                                        <p:tgtEl>
                                          <p:spTgt spid="39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12" dur="500"/>
                                        <p:tgtEl>
                                          <p:spTgt spid="399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041"/>
                                        </p:tgtEl>
                                        <p:attrNameLst>
                                          <p:attrName>style.visibility</p:attrName>
                                        </p:attrNameLst>
                                      </p:cBhvr>
                                      <p:to>
                                        <p:strVal val="visible"/>
                                      </p:to>
                                    </p:set>
                                    <p:animEffect transition="in" filter="blinds(horizontal)">
                                      <p:cBhvr>
                                        <p:cTn id="22" dur="500"/>
                                        <p:tgtEl>
                                          <p:spTgt spid="4304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3040"/>
                                        </p:tgtEl>
                                        <p:attrNameLst>
                                          <p:attrName>style.visibility</p:attrName>
                                        </p:attrNameLst>
                                      </p:cBhvr>
                                      <p:to>
                                        <p:strVal val="visible"/>
                                      </p:to>
                                    </p:set>
                                    <p:animEffect transition="in" filter="blinds(horizontal)">
                                      <p:cBhvr>
                                        <p:cTn id="25" dur="500"/>
                                        <p:tgtEl>
                                          <p:spTgt spid="430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39" grpId="0" build="p"/>
      <p:bldP spid="43040" grpId="0"/>
      <p:bldP spid="4304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0" y="228600"/>
            <a:ext cx="8229600" cy="914400"/>
          </a:xfrm>
        </p:spPr>
        <p:txBody>
          <a:bodyPr/>
          <a:lstStyle/>
          <a:p>
            <a:pPr eaLnBrk="1" hangingPunct="1"/>
            <a:r>
              <a:rPr lang="en-US" altLang="en-US" sz="2800" b="1" u="sng" smtClean="0">
                <a:latin typeface="Century Schoolbook" pitchFamily="18" charset="0"/>
              </a:rPr>
              <a:t>Caustic embrittlement can be avoided</a:t>
            </a:r>
          </a:p>
        </p:txBody>
      </p:sp>
      <p:graphicFrame>
        <p:nvGraphicFramePr>
          <p:cNvPr id="7170" name="Object 4"/>
          <p:cNvGraphicFramePr>
            <a:graphicFrameLocks noGrp="1" noChangeAspect="1"/>
          </p:cNvGraphicFramePr>
          <p:nvPr>
            <p:ph sz="half" idx="2"/>
          </p:nvPr>
        </p:nvGraphicFramePr>
        <p:xfrm>
          <a:off x="684213" y="4292600"/>
          <a:ext cx="2303462" cy="1536700"/>
        </p:xfrm>
        <a:graphic>
          <a:graphicData uri="http://schemas.openxmlformats.org/presentationml/2006/ole">
            <mc:AlternateContent xmlns:mc="http://schemas.openxmlformats.org/markup-compatibility/2006">
              <mc:Choice xmlns:v="urn:schemas-microsoft-com:vml" Requires="v">
                <p:oleObj spid="_x0000_s1035" name="CS ChemDraw Drawing" r:id="rId3" imgW="854583" imgH="569595" progId="ChemDraw.Document.6.0">
                  <p:embed/>
                </p:oleObj>
              </mc:Choice>
              <mc:Fallback>
                <p:oleObj name="CS ChemDraw Drawing" r:id="rId3" imgW="854583" imgH="569595" progId="ChemDraw.Document.6.0">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292600"/>
                        <a:ext cx="2303462"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Text Box 6"/>
          <p:cNvSpPr txBox="1">
            <a:spLocks noChangeArrowheads="1"/>
          </p:cNvSpPr>
          <p:nvPr/>
        </p:nvSpPr>
        <p:spPr bwMode="auto">
          <a:xfrm>
            <a:off x="611188" y="1185863"/>
            <a:ext cx="77978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buFontTx/>
              <a:buChar char="•"/>
            </a:pPr>
            <a:r>
              <a:rPr lang="en-US" altLang="en-US" sz="2000" b="1">
                <a:latin typeface="Comic Sans MS" pitchFamily="66" charset="0"/>
              </a:rPr>
              <a:t>By using </a:t>
            </a:r>
            <a:r>
              <a:rPr lang="en-US" altLang="en-US" sz="2000" b="1">
                <a:solidFill>
                  <a:srgbClr val="008000"/>
                </a:solidFill>
                <a:latin typeface="Comic Sans MS" pitchFamily="66" charset="0"/>
              </a:rPr>
              <a:t>sodium phosphate </a:t>
            </a:r>
            <a:r>
              <a:rPr lang="en-US" altLang="en-US" sz="2000" b="1">
                <a:latin typeface="Comic Sans MS" pitchFamily="66" charset="0"/>
              </a:rPr>
              <a:t>as softening reagent instead of sodium carbonate</a:t>
            </a:r>
          </a:p>
          <a:p>
            <a:pPr>
              <a:buFontTx/>
              <a:buChar char="•"/>
            </a:pPr>
            <a:endParaRPr lang="en-US" altLang="en-US" sz="2000" b="1">
              <a:latin typeface="Comic Sans MS" pitchFamily="66" charset="0"/>
            </a:endParaRPr>
          </a:p>
          <a:p>
            <a:pPr>
              <a:buFontTx/>
              <a:buChar char="•"/>
            </a:pPr>
            <a:r>
              <a:rPr lang="en-US" altLang="en-US" sz="2000" b="1">
                <a:latin typeface="Comic Sans MS" pitchFamily="66" charset="0"/>
              </a:rPr>
              <a:t>By adding </a:t>
            </a:r>
            <a:r>
              <a:rPr lang="en-US" altLang="en-US" sz="2000" b="1">
                <a:solidFill>
                  <a:srgbClr val="008000"/>
                </a:solidFill>
                <a:latin typeface="Comic Sans MS" pitchFamily="66" charset="0"/>
              </a:rPr>
              <a:t>tannin or lignin </a:t>
            </a:r>
            <a:r>
              <a:rPr lang="en-US" altLang="en-US" sz="2000" b="1">
                <a:latin typeface="Comic Sans MS" pitchFamily="66" charset="0"/>
              </a:rPr>
              <a:t>to the boiler water which block the hair cracks and pits</a:t>
            </a:r>
          </a:p>
          <a:p>
            <a:pPr>
              <a:buFontTx/>
              <a:buChar char="•"/>
            </a:pPr>
            <a:endParaRPr lang="en-US" altLang="en-US" sz="2000" b="1">
              <a:latin typeface="Comic Sans MS" pitchFamily="66" charset="0"/>
            </a:endParaRPr>
          </a:p>
          <a:p>
            <a:pPr>
              <a:buFontTx/>
              <a:buChar char="•"/>
            </a:pPr>
            <a:r>
              <a:rPr lang="en-US" altLang="en-US" sz="2000" b="1">
                <a:latin typeface="Comic Sans MS" pitchFamily="66" charset="0"/>
              </a:rPr>
              <a:t>By adding </a:t>
            </a:r>
            <a:r>
              <a:rPr lang="en-US" altLang="en-US" sz="2000" b="1">
                <a:solidFill>
                  <a:srgbClr val="008000"/>
                </a:solidFill>
                <a:latin typeface="Comic Sans MS" pitchFamily="66" charset="0"/>
              </a:rPr>
              <a:t>sodium sulphate </a:t>
            </a:r>
            <a:r>
              <a:rPr lang="en-US" altLang="en-US" sz="2000" b="1">
                <a:latin typeface="Comic Sans MS" pitchFamily="66" charset="0"/>
              </a:rPr>
              <a:t>to boiler water, which also blocks the hair cracks and pits</a:t>
            </a:r>
          </a:p>
        </p:txBody>
      </p:sp>
      <p:sp>
        <p:nvSpPr>
          <p:cNvPr id="33797" name="TextBox 5"/>
          <p:cNvSpPr txBox="1">
            <a:spLocks noChangeArrowheads="1"/>
          </p:cNvSpPr>
          <p:nvPr/>
        </p:nvSpPr>
        <p:spPr bwMode="auto">
          <a:xfrm>
            <a:off x="3397250" y="4306888"/>
            <a:ext cx="51816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2800" b="1">
                <a:solidFill>
                  <a:srgbClr val="006600"/>
                </a:solidFill>
                <a:latin typeface="Calibri" pitchFamily="34" charset="0"/>
              </a:rPr>
              <a:t>1:1		2:1		3:1</a:t>
            </a:r>
          </a:p>
          <a:p>
            <a:endParaRPr lang="en-US" altLang="en-US" sz="2800" b="1">
              <a:solidFill>
                <a:srgbClr val="006600"/>
              </a:solidFill>
              <a:latin typeface="Calibri" pitchFamily="34" charset="0"/>
            </a:endParaRPr>
          </a:p>
          <a:p>
            <a:r>
              <a:rPr lang="en-US" altLang="en-US" sz="2800" b="1">
                <a:solidFill>
                  <a:srgbClr val="000099"/>
                </a:solidFill>
                <a:latin typeface="Calibri" pitchFamily="34" charset="0"/>
              </a:rPr>
              <a:t>10 atm	20 atm	&gt;20 atm</a:t>
            </a:r>
          </a:p>
        </p:txBody>
      </p:sp>
    </p:spTree>
    <p:extLst>
      <p:ext uri="{BB962C8B-B14F-4D97-AF65-F5344CB8AC3E}">
        <p14:creationId xmlns:p14="http://schemas.microsoft.com/office/powerpoint/2010/main" val="4191109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fade">
                                      <p:cBhvr>
                                        <p:cTn id="7" dur="1000"/>
                                        <p:tgtEl>
                                          <p:spTgt spid="7173"/>
                                        </p:tgtEl>
                                      </p:cBhvr>
                                    </p:animEffect>
                                    <p:anim calcmode="lin" valueType="num">
                                      <p:cBhvr>
                                        <p:cTn id="8" dur="1000" fill="hold"/>
                                        <p:tgtEl>
                                          <p:spTgt spid="7173"/>
                                        </p:tgtEl>
                                        <p:attrNameLst>
                                          <p:attrName>ppt_x</p:attrName>
                                        </p:attrNameLst>
                                      </p:cBhvr>
                                      <p:tavLst>
                                        <p:tav tm="0">
                                          <p:val>
                                            <p:strVal val="#ppt_x"/>
                                          </p:val>
                                        </p:tav>
                                        <p:tav tm="100000">
                                          <p:val>
                                            <p:strVal val="#ppt_x"/>
                                          </p:val>
                                        </p:tav>
                                      </p:tavLst>
                                    </p:anim>
                                    <p:anim calcmode="lin" valueType="num">
                                      <p:cBhvr>
                                        <p:cTn id="9" dur="1000" fill="hold"/>
                                        <p:tgtEl>
                                          <p:spTgt spid="717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fade">
                                      <p:cBhvr>
                                        <p:cTn id="12" dur="1000"/>
                                        <p:tgtEl>
                                          <p:spTgt spid="7172"/>
                                        </p:tgtEl>
                                      </p:cBhvr>
                                    </p:animEffect>
                                    <p:anim calcmode="lin" valueType="num">
                                      <p:cBhvr>
                                        <p:cTn id="13" dur="1000" fill="hold"/>
                                        <p:tgtEl>
                                          <p:spTgt spid="7172"/>
                                        </p:tgtEl>
                                        <p:attrNameLst>
                                          <p:attrName>ppt_x</p:attrName>
                                        </p:attrNameLst>
                                      </p:cBhvr>
                                      <p:tavLst>
                                        <p:tav tm="0">
                                          <p:val>
                                            <p:strVal val="#ppt_x"/>
                                          </p:val>
                                        </p:tav>
                                        <p:tav tm="100000">
                                          <p:val>
                                            <p:strVal val="#ppt_x"/>
                                          </p:val>
                                        </p:tav>
                                      </p:tavLst>
                                    </p:anim>
                                    <p:anim calcmode="lin" valueType="num">
                                      <p:cBhvr>
                                        <p:cTn id="14" dur="1000" fill="hold"/>
                                        <p:tgtEl>
                                          <p:spTgt spid="7172"/>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anim calcmode="lin" valueType="num">
                                      <p:cBhvr additive="base">
                                        <p:cTn id="19" dur="500" fill="hold"/>
                                        <p:tgtEl>
                                          <p:spTgt spid="7170"/>
                                        </p:tgtEl>
                                        <p:attrNameLst>
                                          <p:attrName>ppt_x</p:attrName>
                                        </p:attrNameLst>
                                      </p:cBhvr>
                                      <p:tavLst>
                                        <p:tav tm="0">
                                          <p:val>
                                            <p:strVal val="#ppt_x"/>
                                          </p:val>
                                        </p:tav>
                                        <p:tav tm="100000">
                                          <p:val>
                                            <p:strVal val="#ppt_x"/>
                                          </p:val>
                                        </p:tav>
                                      </p:tavLst>
                                    </p:anim>
                                    <p:anim calcmode="lin" valueType="num">
                                      <p:cBhvr additive="base">
                                        <p:cTn id="20"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7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ln>
            <a:miter lim="800000"/>
            <a:headEnd/>
            <a:tailEnd/>
          </a:ln>
        </p:spPr>
        <p:txBody>
          <a:bodyPr/>
          <a:lstStyle/>
          <a:p>
            <a:pPr fontAlgn="base">
              <a:spcBef>
                <a:spcPct val="0"/>
              </a:spcBef>
              <a:spcAft>
                <a:spcPct val="0"/>
              </a:spcAft>
              <a:defRPr/>
            </a:pPr>
            <a:fld id="{B881199C-BE3F-4D6B-9EF0-F309FF8B555D}" type="slidenum">
              <a:rPr lang="en-US" smtClean="0">
                <a:solidFill>
                  <a:schemeClr val="tx1"/>
                </a:solidFill>
              </a:rPr>
              <a:pPr fontAlgn="base">
                <a:spcBef>
                  <a:spcPct val="0"/>
                </a:spcBef>
                <a:spcAft>
                  <a:spcPct val="0"/>
                </a:spcAft>
                <a:defRPr/>
              </a:pPr>
              <a:t>54</a:t>
            </a:fld>
            <a:endParaRPr lang="en-US" smtClean="0">
              <a:solidFill>
                <a:schemeClr val="tx1"/>
              </a:solidFill>
            </a:endParaRPr>
          </a:p>
        </p:txBody>
      </p:sp>
      <p:sp>
        <p:nvSpPr>
          <p:cNvPr id="34819" name="Rectangle 2"/>
          <p:cNvSpPr>
            <a:spLocks noGrp="1" noChangeArrowheads="1"/>
          </p:cNvSpPr>
          <p:nvPr>
            <p:ph type="title"/>
          </p:nvPr>
        </p:nvSpPr>
        <p:spPr>
          <a:xfrm>
            <a:off x="457200" y="28575"/>
            <a:ext cx="8229600" cy="609600"/>
          </a:xfrm>
        </p:spPr>
        <p:txBody>
          <a:bodyPr/>
          <a:lstStyle/>
          <a:p>
            <a:pPr eaLnBrk="1" hangingPunct="1"/>
            <a:r>
              <a:rPr lang="en-US" altLang="en-US" sz="3200" b="1" smtClean="0">
                <a:solidFill>
                  <a:srgbClr val="000099"/>
                </a:solidFill>
              </a:rPr>
              <a:t>Boiler Corrosion</a:t>
            </a:r>
          </a:p>
        </p:txBody>
      </p:sp>
      <p:sp>
        <p:nvSpPr>
          <p:cNvPr id="43011" name="Rectangle 3"/>
          <p:cNvSpPr>
            <a:spLocks noGrp="1" noChangeArrowheads="1"/>
          </p:cNvSpPr>
          <p:nvPr>
            <p:ph type="body" idx="1"/>
          </p:nvPr>
        </p:nvSpPr>
        <p:spPr>
          <a:xfrm>
            <a:off x="533400" y="685800"/>
            <a:ext cx="8229600" cy="914400"/>
          </a:xfrm>
        </p:spPr>
        <p:txBody>
          <a:bodyPr/>
          <a:lstStyle/>
          <a:p>
            <a:pPr algn="just" eaLnBrk="1" hangingPunct="1"/>
            <a:r>
              <a:rPr lang="en-US" altLang="en-US" sz="2400" b="1" smtClean="0"/>
              <a:t>It’s a decay of boiler material by chemical or electro-chemical attack by its environment</a:t>
            </a:r>
          </a:p>
          <a:p>
            <a:pPr algn="just" eaLnBrk="1" hangingPunct="1">
              <a:buFontTx/>
              <a:buNone/>
            </a:pPr>
            <a:endParaRPr lang="en-US" altLang="en-US" sz="2400" b="1" smtClean="0"/>
          </a:p>
        </p:txBody>
      </p:sp>
      <p:sp>
        <p:nvSpPr>
          <p:cNvPr id="43012" name="Text Box 4"/>
          <p:cNvSpPr txBox="1">
            <a:spLocks noChangeArrowheads="1"/>
          </p:cNvSpPr>
          <p:nvPr/>
        </p:nvSpPr>
        <p:spPr bwMode="auto">
          <a:xfrm>
            <a:off x="609600" y="1828800"/>
            <a:ext cx="807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spcBef>
                <a:spcPct val="20000"/>
              </a:spcBef>
            </a:pPr>
            <a:r>
              <a:rPr lang="en-US" altLang="en-US" sz="1800" b="1"/>
              <a:t>(1) </a:t>
            </a:r>
            <a:r>
              <a:rPr lang="en-US" altLang="en-US" sz="1800" b="1">
                <a:solidFill>
                  <a:srgbClr val="008000"/>
                </a:solidFill>
              </a:rPr>
              <a:t>Dissolved oxygen </a:t>
            </a:r>
            <a:r>
              <a:rPr lang="en-US" altLang="en-US" sz="1800" b="1"/>
              <a:t>in water at high temperature attack boiler material. </a:t>
            </a:r>
          </a:p>
        </p:txBody>
      </p:sp>
      <p:grpSp>
        <p:nvGrpSpPr>
          <p:cNvPr id="2" name="Group 9"/>
          <p:cNvGrpSpPr>
            <a:grpSpLocks/>
          </p:cNvGrpSpPr>
          <p:nvPr/>
        </p:nvGrpSpPr>
        <p:grpSpPr bwMode="auto">
          <a:xfrm>
            <a:off x="2041525" y="2398713"/>
            <a:ext cx="4740275" cy="366712"/>
            <a:chOff x="1286" y="1511"/>
            <a:chExt cx="2986" cy="231"/>
          </a:xfrm>
        </p:grpSpPr>
        <p:sp>
          <p:nvSpPr>
            <p:cNvPr id="34835" name="Text Box 5"/>
            <p:cNvSpPr txBox="1">
              <a:spLocks noChangeArrowheads="1"/>
            </p:cNvSpPr>
            <p:nvPr/>
          </p:nvSpPr>
          <p:spPr bwMode="auto">
            <a:xfrm>
              <a:off x="1286" y="1511"/>
              <a:ext cx="29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800"/>
                <a:t>Fe + 2H</a:t>
              </a:r>
              <a:r>
                <a:rPr lang="en-US" altLang="en-US" sz="1800" baseline="-25000"/>
                <a:t>2</a:t>
              </a:r>
              <a:r>
                <a:rPr lang="en-US" altLang="en-US" sz="1800"/>
                <a:t>O + O</a:t>
              </a:r>
              <a:r>
                <a:rPr lang="en-US" altLang="en-US" sz="1800" baseline="-25000"/>
                <a:t>2 </a:t>
              </a:r>
              <a:r>
                <a:rPr lang="en-US" altLang="en-US" sz="1800"/>
                <a:t>                  Fe(OH)</a:t>
              </a:r>
              <a:r>
                <a:rPr lang="en-US" altLang="en-US" sz="1800" baseline="-25000"/>
                <a:t>2</a:t>
              </a:r>
            </a:p>
          </p:txBody>
        </p:sp>
        <p:sp>
          <p:nvSpPr>
            <p:cNvPr id="34836" name="Line 6"/>
            <p:cNvSpPr>
              <a:spLocks noChangeShapeType="1"/>
            </p:cNvSpPr>
            <p:nvPr/>
          </p:nvSpPr>
          <p:spPr bwMode="auto">
            <a:xfrm>
              <a:off x="2496" y="163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7" name="Line 8"/>
            <p:cNvSpPr>
              <a:spLocks noChangeShapeType="1"/>
            </p:cNvSpPr>
            <p:nvPr/>
          </p:nvSpPr>
          <p:spPr bwMode="auto">
            <a:xfrm>
              <a:off x="3696" y="153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3" name="Group 13"/>
          <p:cNvGrpSpPr>
            <a:grpSpLocks/>
          </p:cNvGrpSpPr>
          <p:nvPr/>
        </p:nvGrpSpPr>
        <p:grpSpPr bwMode="auto">
          <a:xfrm>
            <a:off x="914400" y="2971800"/>
            <a:ext cx="6248400" cy="641350"/>
            <a:chOff x="480" y="1895"/>
            <a:chExt cx="3936" cy="404"/>
          </a:xfrm>
        </p:grpSpPr>
        <p:sp>
          <p:nvSpPr>
            <p:cNvPr id="34832" name="Text Box 10"/>
            <p:cNvSpPr txBox="1">
              <a:spLocks noChangeArrowheads="1"/>
            </p:cNvSpPr>
            <p:nvPr/>
          </p:nvSpPr>
          <p:spPr bwMode="auto">
            <a:xfrm>
              <a:off x="480" y="1895"/>
              <a:ext cx="39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800"/>
                <a:t>              Fe(OH)</a:t>
              </a:r>
              <a:r>
                <a:rPr lang="en-US" altLang="en-US" sz="1800" baseline="-25000"/>
                <a:t>2</a:t>
              </a:r>
              <a:r>
                <a:rPr lang="en-US" altLang="en-US" sz="1800"/>
                <a:t>  + O</a:t>
              </a:r>
              <a:r>
                <a:rPr lang="en-US" altLang="en-US" sz="1800" baseline="-25000"/>
                <a:t>2</a:t>
              </a:r>
              <a:r>
                <a:rPr lang="en-US" altLang="en-US" sz="1800"/>
                <a:t>                       2[Fe</a:t>
              </a:r>
              <a:r>
                <a:rPr lang="en-US" altLang="en-US" sz="1800" baseline="-25000"/>
                <a:t>2</a:t>
              </a:r>
              <a:r>
                <a:rPr lang="en-US" altLang="en-US" sz="1800"/>
                <a:t>O</a:t>
              </a:r>
              <a:r>
                <a:rPr lang="en-US" altLang="en-US" sz="1800" baseline="-25000"/>
                <a:t>3</a:t>
              </a:r>
              <a:r>
                <a:rPr lang="en-US" altLang="en-US" sz="1800"/>
                <a:t>.2H</a:t>
              </a:r>
              <a:r>
                <a:rPr lang="en-US" altLang="en-US" sz="1800" baseline="-25000"/>
                <a:t>2</a:t>
              </a:r>
              <a:r>
                <a:rPr lang="en-US" altLang="en-US" sz="1800"/>
                <a:t>O]</a:t>
              </a:r>
            </a:p>
            <a:p>
              <a:r>
                <a:rPr lang="en-US" altLang="en-US" sz="1800"/>
                <a:t>(Ferrous hydroxide)                                   (Rust)</a:t>
              </a:r>
            </a:p>
          </p:txBody>
        </p:sp>
        <p:sp>
          <p:nvSpPr>
            <p:cNvPr id="34833" name="Line 11"/>
            <p:cNvSpPr>
              <a:spLocks noChangeShapeType="1"/>
            </p:cNvSpPr>
            <p:nvPr/>
          </p:nvSpPr>
          <p:spPr bwMode="auto">
            <a:xfrm>
              <a:off x="2104" y="2016"/>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4" name="Line 12"/>
            <p:cNvSpPr>
              <a:spLocks noChangeShapeType="1"/>
            </p:cNvSpPr>
            <p:nvPr/>
          </p:nvSpPr>
          <p:spPr bwMode="auto">
            <a:xfrm>
              <a:off x="3976" y="194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43022" name="Text Box 14"/>
          <p:cNvSpPr txBox="1">
            <a:spLocks noChangeArrowheads="1"/>
          </p:cNvSpPr>
          <p:nvPr/>
        </p:nvSpPr>
        <p:spPr bwMode="auto">
          <a:xfrm>
            <a:off x="2514600" y="3860800"/>
            <a:ext cx="375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2000" b="1">
                <a:solidFill>
                  <a:srgbClr val="008000"/>
                </a:solidFill>
              </a:rPr>
              <a:t>Removal of dissolved oxygen</a:t>
            </a:r>
          </a:p>
        </p:txBody>
      </p:sp>
      <p:grpSp>
        <p:nvGrpSpPr>
          <p:cNvPr id="4" name="Group 20"/>
          <p:cNvGrpSpPr>
            <a:grpSpLocks/>
          </p:cNvGrpSpPr>
          <p:nvPr/>
        </p:nvGrpSpPr>
        <p:grpSpPr bwMode="auto">
          <a:xfrm>
            <a:off x="457200" y="4953000"/>
            <a:ext cx="4419600" cy="1192213"/>
            <a:chOff x="1248" y="2832"/>
            <a:chExt cx="2784" cy="751"/>
          </a:xfrm>
        </p:grpSpPr>
        <p:sp>
          <p:nvSpPr>
            <p:cNvPr id="34828" name="Text Box 15"/>
            <p:cNvSpPr txBox="1">
              <a:spLocks noChangeArrowheads="1"/>
            </p:cNvSpPr>
            <p:nvPr/>
          </p:nvSpPr>
          <p:spPr bwMode="auto">
            <a:xfrm>
              <a:off x="1248" y="2832"/>
              <a:ext cx="2784"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spcBef>
                  <a:spcPct val="50000"/>
                </a:spcBef>
              </a:pPr>
              <a:r>
                <a:rPr lang="en-US" altLang="en-US" sz="1800"/>
                <a:t>Na</a:t>
              </a:r>
              <a:r>
                <a:rPr lang="en-US" altLang="en-US" sz="1800" baseline="-25000"/>
                <a:t>2</a:t>
              </a:r>
              <a:r>
                <a:rPr lang="en-US" altLang="en-US" sz="1800"/>
                <a:t>SO</a:t>
              </a:r>
              <a:r>
                <a:rPr lang="en-US" altLang="en-US" sz="1800" baseline="-25000"/>
                <a:t>3</a:t>
              </a:r>
              <a:r>
                <a:rPr lang="en-US" altLang="en-US" sz="1800"/>
                <a:t> + O</a:t>
              </a:r>
              <a:r>
                <a:rPr lang="en-US" altLang="en-US" sz="1800" baseline="-25000"/>
                <a:t>2</a:t>
              </a:r>
              <a:r>
                <a:rPr lang="en-US" altLang="en-US" sz="1800"/>
                <a:t>                         2Na</a:t>
              </a:r>
              <a:r>
                <a:rPr lang="en-US" altLang="en-US" sz="1800" baseline="-25000"/>
                <a:t>2</a:t>
              </a:r>
              <a:r>
                <a:rPr lang="en-US" altLang="en-US" sz="1800"/>
                <a:t>SO</a:t>
              </a:r>
              <a:r>
                <a:rPr lang="en-US" altLang="en-US" sz="1800" baseline="-25000"/>
                <a:t>4</a:t>
              </a:r>
            </a:p>
            <a:p>
              <a:pPr>
                <a:spcBef>
                  <a:spcPct val="50000"/>
                </a:spcBef>
              </a:pPr>
              <a:r>
                <a:rPr lang="en-US" altLang="en-US" sz="1800"/>
                <a:t>N</a:t>
              </a:r>
              <a:r>
                <a:rPr lang="en-US" altLang="en-US" sz="1800" baseline="-25000"/>
                <a:t>2</a:t>
              </a:r>
              <a:r>
                <a:rPr lang="en-US" altLang="en-US" sz="1800"/>
                <a:t>H</a:t>
              </a:r>
              <a:r>
                <a:rPr lang="en-US" altLang="en-US" sz="1800" baseline="-25000"/>
                <a:t>4</a:t>
              </a:r>
              <a:r>
                <a:rPr lang="en-US" altLang="en-US" sz="1800"/>
                <a:t>    + O</a:t>
              </a:r>
              <a:r>
                <a:rPr lang="en-US" altLang="en-US" sz="1800" baseline="-25000"/>
                <a:t>2</a:t>
              </a:r>
              <a:r>
                <a:rPr lang="en-US" altLang="en-US" sz="1800"/>
                <a:t>                           N</a:t>
              </a:r>
              <a:r>
                <a:rPr lang="en-US" altLang="en-US" sz="1800" baseline="-25000"/>
                <a:t>2</a:t>
              </a:r>
              <a:r>
                <a:rPr lang="en-US" altLang="en-US" sz="1800"/>
                <a:t>+ 2H</a:t>
              </a:r>
              <a:r>
                <a:rPr lang="en-US" altLang="en-US" sz="1800" baseline="-25000"/>
                <a:t>2</a:t>
              </a:r>
              <a:r>
                <a:rPr lang="en-US" altLang="en-US" sz="1800"/>
                <a:t>O</a:t>
              </a:r>
            </a:p>
            <a:p>
              <a:pPr>
                <a:spcBef>
                  <a:spcPct val="50000"/>
                </a:spcBef>
              </a:pPr>
              <a:r>
                <a:rPr lang="en-US" altLang="en-US" sz="1800"/>
                <a:t>Na</a:t>
              </a:r>
              <a:r>
                <a:rPr lang="en-US" altLang="en-US" sz="1800" baseline="-25000"/>
                <a:t>2</a:t>
              </a:r>
              <a:r>
                <a:rPr lang="en-US" altLang="en-US" sz="1800"/>
                <a:t>S    + 2O</a:t>
              </a:r>
              <a:r>
                <a:rPr lang="en-US" altLang="en-US" sz="1800" baseline="-25000"/>
                <a:t>2</a:t>
              </a:r>
              <a:r>
                <a:rPr lang="en-US" altLang="en-US" sz="1800"/>
                <a:t>                        Na</a:t>
              </a:r>
              <a:r>
                <a:rPr lang="en-US" altLang="en-US" sz="1800" baseline="-25000"/>
                <a:t>2</a:t>
              </a:r>
              <a:r>
                <a:rPr lang="en-US" altLang="en-US" sz="1800"/>
                <a:t>SO</a:t>
              </a:r>
              <a:r>
                <a:rPr lang="en-US" altLang="en-US" sz="1800" baseline="-25000"/>
                <a:t>4</a:t>
              </a:r>
            </a:p>
          </p:txBody>
        </p:sp>
        <p:sp>
          <p:nvSpPr>
            <p:cNvPr id="34829" name="Line 16"/>
            <p:cNvSpPr>
              <a:spLocks noChangeShapeType="1"/>
            </p:cNvSpPr>
            <p:nvPr/>
          </p:nvSpPr>
          <p:spPr bwMode="auto">
            <a:xfrm>
              <a:off x="2288" y="2952"/>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0" name="Line 17"/>
            <p:cNvSpPr>
              <a:spLocks noChangeShapeType="1"/>
            </p:cNvSpPr>
            <p:nvPr/>
          </p:nvSpPr>
          <p:spPr bwMode="auto">
            <a:xfrm>
              <a:off x="2304" y="3216"/>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1" name="Line 18"/>
            <p:cNvSpPr>
              <a:spLocks noChangeShapeType="1"/>
            </p:cNvSpPr>
            <p:nvPr/>
          </p:nvSpPr>
          <p:spPr bwMode="auto">
            <a:xfrm>
              <a:off x="2320" y="348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43029" name="Text Box 21"/>
          <p:cNvSpPr txBox="1">
            <a:spLocks noChangeArrowheads="1"/>
          </p:cNvSpPr>
          <p:nvPr/>
        </p:nvSpPr>
        <p:spPr bwMode="auto">
          <a:xfrm>
            <a:off x="25400" y="4419600"/>
            <a:ext cx="9199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800" b="1"/>
              <a:t>By adding calculated quantity of </a:t>
            </a:r>
            <a:r>
              <a:rPr lang="en-US" altLang="en-US" sz="1800" b="1">
                <a:solidFill>
                  <a:srgbClr val="008000"/>
                </a:solidFill>
              </a:rPr>
              <a:t>sodium sulphite or hydrazine or sodium sulphide</a:t>
            </a:r>
          </a:p>
        </p:txBody>
      </p:sp>
      <p:pic>
        <p:nvPicPr>
          <p:cNvPr id="45084" name="Picture 28" descr="310px-Rust_on_i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362200"/>
            <a:ext cx="2286000"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430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3012"/>
                                        </p:tgtEl>
                                        <p:attrNameLst>
                                          <p:attrName>style.visibility</p:attrName>
                                        </p:attrNameLst>
                                      </p:cBhvr>
                                      <p:to>
                                        <p:strVal val="visible"/>
                                      </p:to>
                                    </p:set>
                                    <p:anim calcmode="lin" valueType="num">
                                      <p:cBhvr additive="base">
                                        <p:cTn id="21" dur="500" fill="hold"/>
                                        <p:tgtEl>
                                          <p:spTgt spid="43012"/>
                                        </p:tgtEl>
                                        <p:attrNameLst>
                                          <p:attrName>ppt_x</p:attrName>
                                        </p:attrNameLst>
                                      </p:cBhvr>
                                      <p:tavLst>
                                        <p:tav tm="0">
                                          <p:val>
                                            <p:strVal val="#ppt_x"/>
                                          </p:val>
                                        </p:tav>
                                        <p:tav tm="100000">
                                          <p:val>
                                            <p:strVal val="#ppt_x"/>
                                          </p:val>
                                        </p:tav>
                                      </p:tavLst>
                                    </p:anim>
                                    <p:anim calcmode="lin" valueType="num">
                                      <p:cBhvr additive="base">
                                        <p:cTn id="22"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5084"/>
                                        </p:tgtEl>
                                        <p:attrNameLst>
                                          <p:attrName>style.visibility</p:attrName>
                                        </p:attrNameLst>
                                      </p:cBhvr>
                                      <p:to>
                                        <p:strVal val="visible"/>
                                      </p:to>
                                    </p:set>
                                    <p:animEffect transition="in" filter="blinds(horizontal)">
                                      <p:cBhvr>
                                        <p:cTn id="27" dur="500"/>
                                        <p:tgtEl>
                                          <p:spTgt spid="450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3029"/>
                                        </p:tgtEl>
                                        <p:attrNameLst>
                                          <p:attrName>style.visibility</p:attrName>
                                        </p:attrNameLst>
                                      </p:cBhvr>
                                      <p:to>
                                        <p:strVal val="visible"/>
                                      </p:to>
                                    </p:set>
                                    <p:anim calcmode="lin" valueType="num">
                                      <p:cBhvr additive="base">
                                        <p:cTn id="32" dur="500" fill="hold"/>
                                        <p:tgtEl>
                                          <p:spTgt spid="43029"/>
                                        </p:tgtEl>
                                        <p:attrNameLst>
                                          <p:attrName>ppt_x</p:attrName>
                                        </p:attrNameLst>
                                      </p:cBhvr>
                                      <p:tavLst>
                                        <p:tav tm="0">
                                          <p:val>
                                            <p:strVal val="#ppt_x"/>
                                          </p:val>
                                        </p:tav>
                                        <p:tav tm="100000">
                                          <p:val>
                                            <p:strVal val="#ppt_x"/>
                                          </p:val>
                                        </p:tav>
                                      </p:tavLst>
                                    </p:anim>
                                    <p:anim calcmode="lin" valueType="num">
                                      <p:cBhvr additive="base">
                                        <p:cTn id="33" dur="500" fill="hold"/>
                                        <p:tgtEl>
                                          <p:spTgt spid="43029"/>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3022"/>
                                        </p:tgtEl>
                                        <p:attrNameLst>
                                          <p:attrName>style.visibility</p:attrName>
                                        </p:attrNameLst>
                                      </p:cBhvr>
                                      <p:to>
                                        <p:strVal val="visible"/>
                                      </p:to>
                                    </p:set>
                                    <p:anim calcmode="lin" valueType="num">
                                      <p:cBhvr additive="base">
                                        <p:cTn id="36" dur="500" fill="hold"/>
                                        <p:tgtEl>
                                          <p:spTgt spid="43022"/>
                                        </p:tgtEl>
                                        <p:attrNameLst>
                                          <p:attrName>ppt_x</p:attrName>
                                        </p:attrNameLst>
                                      </p:cBhvr>
                                      <p:tavLst>
                                        <p:tav tm="0">
                                          <p:val>
                                            <p:strVal val="#ppt_x"/>
                                          </p:val>
                                        </p:tav>
                                        <p:tav tm="100000">
                                          <p:val>
                                            <p:strVal val="#ppt_x"/>
                                          </p:val>
                                        </p:tav>
                                      </p:tavLst>
                                    </p:anim>
                                    <p:anim calcmode="lin" valueType="num">
                                      <p:cBhvr additive="base">
                                        <p:cTn id="37" dur="500" fill="hold"/>
                                        <p:tgtEl>
                                          <p:spTgt spid="43022"/>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2" grpId="0"/>
      <p:bldP spid="43022" grpId="0"/>
      <p:bldP spid="4302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ln>
            <a:miter lim="800000"/>
            <a:headEnd/>
            <a:tailEnd/>
          </a:ln>
        </p:spPr>
        <p:txBody>
          <a:bodyPr/>
          <a:lstStyle/>
          <a:p>
            <a:pPr fontAlgn="base">
              <a:spcBef>
                <a:spcPct val="0"/>
              </a:spcBef>
              <a:spcAft>
                <a:spcPct val="0"/>
              </a:spcAft>
              <a:defRPr/>
            </a:pPr>
            <a:fld id="{7158D984-7656-4BD4-9AC5-2A32CF105D38}" type="slidenum">
              <a:rPr lang="en-US" smtClean="0">
                <a:solidFill>
                  <a:schemeClr val="tx1"/>
                </a:solidFill>
              </a:rPr>
              <a:pPr fontAlgn="base">
                <a:spcBef>
                  <a:spcPct val="0"/>
                </a:spcBef>
                <a:spcAft>
                  <a:spcPct val="0"/>
                </a:spcAft>
                <a:defRPr/>
              </a:pPr>
              <a:t>55</a:t>
            </a:fld>
            <a:endParaRPr lang="en-US" smtClean="0">
              <a:solidFill>
                <a:schemeClr val="tx1"/>
              </a:solidFill>
            </a:endParaRPr>
          </a:p>
        </p:txBody>
      </p:sp>
      <p:sp>
        <p:nvSpPr>
          <p:cNvPr id="35843" name="Text Box 4"/>
          <p:cNvSpPr txBox="1">
            <a:spLocks noChangeArrowheads="1"/>
          </p:cNvSpPr>
          <p:nvPr/>
        </p:nvSpPr>
        <p:spPr bwMode="auto">
          <a:xfrm>
            <a:off x="1219200" y="3810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altLang="en-US" sz="2400" b="1">
                <a:solidFill>
                  <a:srgbClr val="008000"/>
                </a:solidFill>
              </a:rPr>
              <a:t>Removal of dissolved oxygen by de-aeration </a:t>
            </a:r>
          </a:p>
        </p:txBody>
      </p:sp>
      <p:sp>
        <p:nvSpPr>
          <p:cNvPr id="35844" name="Text Box 5"/>
          <p:cNvSpPr txBox="1">
            <a:spLocks noChangeArrowheads="1"/>
          </p:cNvSpPr>
          <p:nvPr/>
        </p:nvSpPr>
        <p:spPr bwMode="auto">
          <a:xfrm>
            <a:off x="990600" y="1219200"/>
            <a:ext cx="7620000"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just">
              <a:lnSpc>
                <a:spcPct val="135000"/>
              </a:lnSpc>
            </a:pPr>
            <a:r>
              <a:rPr lang="en-US" altLang="en-US" sz="1800" b="1"/>
              <a:t>Water spraying in a perforated plate-fitted tower, heated from sides and connected to Vacuum pump. High temperature, low pressure and large exposed surface reduces dissolved oxygen in water</a:t>
            </a:r>
          </a:p>
        </p:txBody>
      </p:sp>
      <p:pic>
        <p:nvPicPr>
          <p:cNvPr id="46092" name="Picture 12" descr="SprayDeae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514600"/>
            <a:ext cx="4343400"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3030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92"/>
                                        </p:tgtEl>
                                        <p:attrNameLst>
                                          <p:attrName>style.visibility</p:attrName>
                                        </p:attrNameLst>
                                      </p:cBhvr>
                                      <p:to>
                                        <p:strVal val="visible"/>
                                      </p:to>
                                    </p:set>
                                    <p:animEffect transition="in" filter="blinds(horizontal)">
                                      <p:cBhvr>
                                        <p:cTn id="7" dur="500"/>
                                        <p:tgtEl>
                                          <p:spTgt spid="46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a:ln>
            <a:miter lim="800000"/>
            <a:headEnd/>
            <a:tailEnd/>
          </a:ln>
        </p:spPr>
        <p:txBody>
          <a:bodyPr/>
          <a:lstStyle/>
          <a:p>
            <a:pPr fontAlgn="base">
              <a:spcBef>
                <a:spcPct val="0"/>
              </a:spcBef>
              <a:spcAft>
                <a:spcPct val="0"/>
              </a:spcAft>
              <a:defRPr/>
            </a:pPr>
            <a:fld id="{95004776-F42A-4926-BF48-CB323E1D4BCE}" type="slidenum">
              <a:rPr lang="en-US" smtClean="0">
                <a:solidFill>
                  <a:schemeClr val="tx1"/>
                </a:solidFill>
              </a:rPr>
              <a:pPr fontAlgn="base">
                <a:spcBef>
                  <a:spcPct val="0"/>
                </a:spcBef>
                <a:spcAft>
                  <a:spcPct val="0"/>
                </a:spcAft>
                <a:defRPr/>
              </a:pPr>
              <a:t>56</a:t>
            </a:fld>
            <a:endParaRPr lang="en-US" smtClean="0">
              <a:solidFill>
                <a:schemeClr val="tx1"/>
              </a:solidFill>
            </a:endParaRPr>
          </a:p>
        </p:txBody>
      </p:sp>
      <p:sp>
        <p:nvSpPr>
          <p:cNvPr id="45058" name="Rectangle 2"/>
          <p:cNvSpPr>
            <a:spLocks noGrp="1" noChangeArrowheads="1"/>
          </p:cNvSpPr>
          <p:nvPr>
            <p:ph type="title"/>
          </p:nvPr>
        </p:nvSpPr>
        <p:spPr>
          <a:xfrm>
            <a:off x="482600" y="177800"/>
            <a:ext cx="8229600" cy="457200"/>
          </a:xfrm>
        </p:spPr>
        <p:txBody>
          <a:bodyPr>
            <a:normAutofit fontScale="90000"/>
          </a:bodyPr>
          <a:lstStyle/>
          <a:p>
            <a:pPr eaLnBrk="1" hangingPunct="1"/>
            <a:r>
              <a:rPr lang="en-US" altLang="en-US" sz="2800" b="1" smtClean="0">
                <a:solidFill>
                  <a:srgbClr val="008000"/>
                </a:solidFill>
              </a:rPr>
              <a:t>Dissolved Carbon dioxide</a:t>
            </a:r>
          </a:p>
        </p:txBody>
      </p:sp>
      <p:sp>
        <p:nvSpPr>
          <p:cNvPr id="45060" name="Text Box 4"/>
          <p:cNvSpPr txBox="1">
            <a:spLocks noChangeArrowheads="1"/>
          </p:cNvSpPr>
          <p:nvPr/>
        </p:nvSpPr>
        <p:spPr bwMode="auto">
          <a:xfrm>
            <a:off x="838200" y="685800"/>
            <a:ext cx="803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800" b="1"/>
              <a:t>H</a:t>
            </a:r>
            <a:r>
              <a:rPr lang="en-US" altLang="en-US" sz="1800" b="1" baseline="-25000"/>
              <a:t>2</a:t>
            </a:r>
            <a:r>
              <a:rPr lang="en-US" altLang="en-US" sz="1800" b="1"/>
              <a:t>CO</a:t>
            </a:r>
            <a:r>
              <a:rPr lang="en-US" altLang="en-US" sz="1800" b="1" baseline="-25000"/>
              <a:t>3</a:t>
            </a:r>
            <a:r>
              <a:rPr lang="en-US" altLang="en-US" sz="1800" b="1"/>
              <a:t> is carbonic acid which has corrosive effect on the boiler material</a:t>
            </a:r>
          </a:p>
        </p:txBody>
      </p:sp>
      <p:sp>
        <p:nvSpPr>
          <p:cNvPr id="45061" name="Text Box 5"/>
          <p:cNvSpPr txBox="1">
            <a:spLocks noChangeArrowheads="1"/>
          </p:cNvSpPr>
          <p:nvPr/>
        </p:nvSpPr>
        <p:spPr bwMode="auto">
          <a:xfrm>
            <a:off x="533400" y="1481138"/>
            <a:ext cx="3276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2400" b="1">
                <a:solidFill>
                  <a:srgbClr val="008000"/>
                </a:solidFill>
              </a:rPr>
              <a:t>Removal of CO</a:t>
            </a:r>
            <a:r>
              <a:rPr lang="en-US" altLang="en-US" sz="2400" b="1" baseline="-25000">
                <a:solidFill>
                  <a:srgbClr val="008000"/>
                </a:solidFill>
              </a:rPr>
              <a:t>2</a:t>
            </a:r>
            <a:endParaRPr lang="en-US" altLang="en-US" sz="2400" b="1" baseline="30000">
              <a:solidFill>
                <a:srgbClr val="008000"/>
              </a:solidFill>
            </a:endParaRPr>
          </a:p>
        </p:txBody>
      </p:sp>
      <p:sp>
        <p:nvSpPr>
          <p:cNvPr id="45062" name="Text Box 6"/>
          <p:cNvSpPr txBox="1">
            <a:spLocks noChangeArrowheads="1"/>
          </p:cNvSpPr>
          <p:nvPr/>
        </p:nvSpPr>
        <p:spPr bwMode="auto">
          <a:xfrm>
            <a:off x="692150" y="1892300"/>
            <a:ext cx="4814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800" b="1"/>
              <a:t>By adding calculated quantity of ammonia</a:t>
            </a:r>
          </a:p>
        </p:txBody>
      </p:sp>
      <p:grpSp>
        <p:nvGrpSpPr>
          <p:cNvPr id="2" name="Group 22"/>
          <p:cNvGrpSpPr>
            <a:grpSpLocks/>
          </p:cNvGrpSpPr>
          <p:nvPr/>
        </p:nvGrpSpPr>
        <p:grpSpPr bwMode="auto">
          <a:xfrm>
            <a:off x="1524000" y="2514600"/>
            <a:ext cx="6172200" cy="366713"/>
            <a:chOff x="1056" y="1680"/>
            <a:chExt cx="3888" cy="231"/>
          </a:xfrm>
        </p:grpSpPr>
        <p:sp>
          <p:nvSpPr>
            <p:cNvPr id="36886" name="Text Box 7"/>
            <p:cNvSpPr txBox="1">
              <a:spLocks noChangeArrowheads="1"/>
            </p:cNvSpPr>
            <p:nvPr/>
          </p:nvSpPr>
          <p:spPr bwMode="auto">
            <a:xfrm>
              <a:off x="1056" y="1680"/>
              <a:ext cx="38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spcBef>
                  <a:spcPct val="50000"/>
                </a:spcBef>
              </a:pPr>
              <a:r>
                <a:rPr lang="en-US" altLang="en-US" sz="1800" b="1"/>
                <a:t>2NH</a:t>
              </a:r>
              <a:r>
                <a:rPr lang="en-US" altLang="en-US" sz="1800" b="1" baseline="-25000"/>
                <a:t>4</a:t>
              </a:r>
              <a:r>
                <a:rPr lang="en-US" altLang="en-US" sz="1800" b="1"/>
                <a:t>OH + CO</a:t>
              </a:r>
              <a:r>
                <a:rPr lang="en-US" altLang="en-US" sz="1800" b="1" baseline="-25000"/>
                <a:t>2                                       </a:t>
              </a:r>
              <a:r>
                <a:rPr lang="en-US" altLang="en-US" sz="1800" b="1"/>
                <a:t>(NH</a:t>
              </a:r>
              <a:r>
                <a:rPr lang="en-US" altLang="en-US" sz="1800" b="1" baseline="-25000"/>
                <a:t>4</a:t>
              </a:r>
              <a:r>
                <a:rPr lang="en-US" altLang="en-US" sz="1800" b="1"/>
                <a:t>)</a:t>
              </a:r>
              <a:r>
                <a:rPr lang="en-US" altLang="en-US" sz="1800" b="1" baseline="-25000"/>
                <a:t>2</a:t>
              </a:r>
              <a:r>
                <a:rPr lang="en-US" altLang="en-US" sz="1800" b="1"/>
                <a:t>CO</a:t>
              </a:r>
              <a:r>
                <a:rPr lang="en-US" altLang="en-US" sz="1800" b="1" baseline="-25000"/>
                <a:t>3</a:t>
              </a:r>
              <a:r>
                <a:rPr lang="en-US" altLang="en-US" sz="1800" b="1"/>
                <a:t> + H</a:t>
              </a:r>
              <a:r>
                <a:rPr lang="en-US" altLang="en-US" sz="1800" b="1" baseline="-25000"/>
                <a:t>2</a:t>
              </a:r>
              <a:r>
                <a:rPr lang="en-US" altLang="en-US" sz="1800" b="1"/>
                <a:t>O</a:t>
              </a:r>
            </a:p>
          </p:txBody>
        </p:sp>
        <p:sp>
          <p:nvSpPr>
            <p:cNvPr id="36887" name="Line 8"/>
            <p:cNvSpPr>
              <a:spLocks noChangeShapeType="1"/>
            </p:cNvSpPr>
            <p:nvPr/>
          </p:nvSpPr>
          <p:spPr bwMode="auto">
            <a:xfrm>
              <a:off x="2304" y="1808"/>
              <a:ext cx="624"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45065" name="Text Box 9"/>
          <p:cNvSpPr txBox="1">
            <a:spLocks noChangeArrowheads="1"/>
          </p:cNvSpPr>
          <p:nvPr/>
        </p:nvSpPr>
        <p:spPr bwMode="auto">
          <a:xfrm>
            <a:off x="1752600" y="3109913"/>
            <a:ext cx="495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spcBef>
                <a:spcPct val="50000"/>
              </a:spcBef>
            </a:pPr>
            <a:r>
              <a:rPr lang="en-US" altLang="en-US" sz="2800" b="1">
                <a:solidFill>
                  <a:srgbClr val="008000"/>
                </a:solidFill>
              </a:rPr>
              <a:t>Acids from Dissolved Salts</a:t>
            </a:r>
          </a:p>
        </p:txBody>
      </p:sp>
      <p:sp>
        <p:nvSpPr>
          <p:cNvPr id="45066" name="Text Box 10"/>
          <p:cNvSpPr txBox="1">
            <a:spLocks noChangeArrowheads="1"/>
          </p:cNvSpPr>
          <p:nvPr/>
        </p:nvSpPr>
        <p:spPr bwMode="auto">
          <a:xfrm>
            <a:off x="838200" y="3581400"/>
            <a:ext cx="8216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800" b="1"/>
              <a:t>Water containing dissolved magnesium salts liberate acids on hydrolysis</a:t>
            </a:r>
          </a:p>
        </p:txBody>
      </p:sp>
      <p:sp>
        <p:nvSpPr>
          <p:cNvPr id="45068" name="Text Box 12"/>
          <p:cNvSpPr txBox="1">
            <a:spLocks noChangeArrowheads="1"/>
          </p:cNvSpPr>
          <p:nvPr/>
        </p:nvSpPr>
        <p:spPr bwMode="auto">
          <a:xfrm>
            <a:off x="609600" y="4648200"/>
            <a:ext cx="78644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just"/>
            <a:r>
              <a:rPr lang="en-US" altLang="en-US" sz="1800" b="1"/>
              <a:t>The liberated acid reacts with iron of the boiler in </a:t>
            </a:r>
            <a:r>
              <a:rPr lang="en-US" altLang="en-US" sz="1800" b="1">
                <a:solidFill>
                  <a:srgbClr val="006600"/>
                </a:solidFill>
              </a:rPr>
              <a:t>chain-like reactions producing HCl again and again</a:t>
            </a:r>
            <a:r>
              <a:rPr lang="en-US" altLang="en-US" sz="1800" b="1"/>
              <a:t>. As a result presence of even a small amount of MgCl</a:t>
            </a:r>
            <a:r>
              <a:rPr lang="en-US" altLang="en-US" sz="1800" b="1" baseline="-25000"/>
              <a:t>2 </a:t>
            </a:r>
            <a:r>
              <a:rPr lang="en-US" altLang="en-US" sz="1800" b="1"/>
              <a:t>will </a:t>
            </a:r>
            <a:r>
              <a:rPr lang="en-US" altLang="en-US" sz="1800" b="1">
                <a:solidFill>
                  <a:srgbClr val="006600"/>
                </a:solidFill>
              </a:rPr>
              <a:t>cause corrosion of iron to a large extent</a:t>
            </a:r>
            <a:r>
              <a:rPr lang="en-US" altLang="en-US" sz="1800" b="1"/>
              <a:t>.</a:t>
            </a:r>
          </a:p>
        </p:txBody>
      </p:sp>
      <p:grpSp>
        <p:nvGrpSpPr>
          <p:cNvPr id="3" name="Group 21"/>
          <p:cNvGrpSpPr>
            <a:grpSpLocks/>
          </p:cNvGrpSpPr>
          <p:nvPr/>
        </p:nvGrpSpPr>
        <p:grpSpPr bwMode="auto">
          <a:xfrm>
            <a:off x="2362200" y="5715000"/>
            <a:ext cx="5029200" cy="823913"/>
            <a:chOff x="1488" y="3600"/>
            <a:chExt cx="2928" cy="519"/>
          </a:xfrm>
        </p:grpSpPr>
        <p:sp>
          <p:nvSpPr>
            <p:cNvPr id="36881" name="Text Box 13"/>
            <p:cNvSpPr txBox="1">
              <a:spLocks noChangeArrowheads="1"/>
            </p:cNvSpPr>
            <p:nvPr/>
          </p:nvSpPr>
          <p:spPr bwMode="auto">
            <a:xfrm>
              <a:off x="1488" y="3600"/>
              <a:ext cx="292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800" b="1"/>
                <a:t>Fe + 2HCl                          FeCl</a:t>
              </a:r>
              <a:r>
                <a:rPr lang="en-US" altLang="en-US" sz="1800" b="1" baseline="-25000"/>
                <a:t>2</a:t>
              </a:r>
              <a:r>
                <a:rPr lang="en-US" altLang="en-US" sz="1800" b="1"/>
                <a:t>   +   H</a:t>
              </a:r>
              <a:r>
                <a:rPr lang="en-US" altLang="en-US" sz="1800" b="1" baseline="-25000"/>
                <a:t>2</a:t>
              </a:r>
            </a:p>
            <a:p>
              <a:endParaRPr lang="en-US" altLang="en-US" sz="1800" b="1" baseline="-25000"/>
            </a:p>
            <a:p>
              <a:r>
                <a:rPr lang="en-US" altLang="en-US" sz="1800" b="1"/>
                <a:t>FeCl</a:t>
              </a:r>
              <a:r>
                <a:rPr lang="en-US" altLang="en-US" sz="1800" b="1" baseline="-25000"/>
                <a:t>2</a:t>
              </a:r>
              <a:r>
                <a:rPr lang="en-US" altLang="en-US" sz="1800" b="1"/>
                <a:t> + 2H</a:t>
              </a:r>
              <a:r>
                <a:rPr lang="en-US" altLang="en-US" sz="1800" b="1" baseline="-25000"/>
                <a:t>2</a:t>
              </a:r>
              <a:r>
                <a:rPr lang="en-US" altLang="en-US" sz="1800" b="1"/>
                <a:t>O                    Fe(OH)</a:t>
              </a:r>
              <a:r>
                <a:rPr lang="en-US" altLang="en-US" sz="1800" b="1" baseline="-25000"/>
                <a:t>2</a:t>
              </a:r>
              <a:r>
                <a:rPr lang="en-US" altLang="en-US" sz="1800" b="1"/>
                <a:t>   + 2HCl</a:t>
              </a:r>
            </a:p>
          </p:txBody>
        </p:sp>
        <p:sp>
          <p:nvSpPr>
            <p:cNvPr id="36882" name="Line 14"/>
            <p:cNvSpPr>
              <a:spLocks noChangeShapeType="1"/>
            </p:cNvSpPr>
            <p:nvPr/>
          </p:nvSpPr>
          <p:spPr bwMode="auto">
            <a:xfrm>
              <a:off x="2576" y="3720"/>
              <a:ext cx="48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6883" name="Line 15"/>
            <p:cNvSpPr>
              <a:spLocks noChangeShapeType="1"/>
            </p:cNvSpPr>
            <p:nvPr/>
          </p:nvSpPr>
          <p:spPr bwMode="auto">
            <a:xfrm>
              <a:off x="2592" y="4000"/>
              <a:ext cx="48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6884" name="Line 16"/>
            <p:cNvSpPr>
              <a:spLocks noChangeShapeType="1"/>
            </p:cNvSpPr>
            <p:nvPr/>
          </p:nvSpPr>
          <p:spPr bwMode="auto">
            <a:xfrm>
              <a:off x="3617" y="393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6885" name="Line 18"/>
            <p:cNvSpPr>
              <a:spLocks noChangeShapeType="1"/>
            </p:cNvSpPr>
            <p:nvPr/>
          </p:nvSpPr>
          <p:spPr bwMode="auto">
            <a:xfrm flipV="1">
              <a:off x="3928" y="3648"/>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4" name="Group 20"/>
          <p:cNvGrpSpPr>
            <a:grpSpLocks/>
          </p:cNvGrpSpPr>
          <p:nvPr/>
        </p:nvGrpSpPr>
        <p:grpSpPr bwMode="auto">
          <a:xfrm>
            <a:off x="1828800" y="4191000"/>
            <a:ext cx="5094288" cy="369888"/>
            <a:chOff x="1152" y="2640"/>
            <a:chExt cx="3209" cy="233"/>
          </a:xfrm>
        </p:grpSpPr>
        <p:sp>
          <p:nvSpPr>
            <p:cNvPr id="36878" name="Text Box 11"/>
            <p:cNvSpPr txBox="1">
              <a:spLocks noChangeArrowheads="1"/>
            </p:cNvSpPr>
            <p:nvPr/>
          </p:nvSpPr>
          <p:spPr bwMode="auto">
            <a:xfrm>
              <a:off x="1152" y="2640"/>
              <a:ext cx="32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800" b="1"/>
                <a:t>MgCl</a:t>
              </a:r>
              <a:r>
                <a:rPr lang="en-US" altLang="en-US" sz="1800" b="1" baseline="-25000"/>
                <a:t>2</a:t>
              </a:r>
              <a:r>
                <a:rPr lang="en-US" altLang="en-US" sz="1800" b="1"/>
                <a:t>   +   2H</a:t>
              </a:r>
              <a:r>
                <a:rPr lang="en-US" altLang="en-US" sz="1800" b="1" baseline="-25000"/>
                <a:t>2</a:t>
              </a:r>
              <a:r>
                <a:rPr lang="en-US" altLang="en-US" sz="1800" b="1"/>
                <a:t>O                Mg(OH)</a:t>
              </a:r>
              <a:r>
                <a:rPr lang="en-US" altLang="en-US" sz="1800" b="1" baseline="-25000"/>
                <a:t>2</a:t>
              </a:r>
              <a:r>
                <a:rPr lang="en-US" altLang="en-US" sz="1800" b="1"/>
                <a:t>     +    2HCl</a:t>
              </a:r>
            </a:p>
          </p:txBody>
        </p:sp>
        <p:sp>
          <p:nvSpPr>
            <p:cNvPr id="36879" name="Line 17"/>
            <p:cNvSpPr>
              <a:spLocks noChangeShapeType="1"/>
            </p:cNvSpPr>
            <p:nvPr/>
          </p:nvSpPr>
          <p:spPr bwMode="auto">
            <a:xfrm>
              <a:off x="3552" y="268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6880" name="Line 19"/>
            <p:cNvSpPr>
              <a:spLocks noChangeShapeType="1"/>
            </p:cNvSpPr>
            <p:nvPr/>
          </p:nvSpPr>
          <p:spPr bwMode="auto">
            <a:xfrm>
              <a:off x="2368" y="2760"/>
              <a:ext cx="4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36877" name="AutoShape 32" descr="Z"/>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0380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 calcmode="lin" valueType="num">
                                      <p:cBhvr additive="base">
                                        <p:cTn id="7" dur="500" fill="hold"/>
                                        <p:tgtEl>
                                          <p:spTgt spid="45060"/>
                                        </p:tgtEl>
                                        <p:attrNameLst>
                                          <p:attrName>ppt_x</p:attrName>
                                        </p:attrNameLst>
                                      </p:cBhvr>
                                      <p:tavLst>
                                        <p:tav tm="0">
                                          <p:val>
                                            <p:strVal val="#ppt_x"/>
                                          </p:val>
                                        </p:tav>
                                        <p:tav tm="100000">
                                          <p:val>
                                            <p:strVal val="#ppt_x"/>
                                          </p:val>
                                        </p:tav>
                                      </p:tavLst>
                                    </p:anim>
                                    <p:anim calcmode="lin" valueType="num">
                                      <p:cBhvr additive="base">
                                        <p:cTn id="8" dur="500" fill="hold"/>
                                        <p:tgtEl>
                                          <p:spTgt spid="4506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058"/>
                                        </p:tgtEl>
                                        <p:attrNameLst>
                                          <p:attrName>style.visibility</p:attrName>
                                        </p:attrNameLst>
                                      </p:cBhvr>
                                      <p:to>
                                        <p:strVal val="visible"/>
                                      </p:to>
                                    </p:set>
                                    <p:anim calcmode="lin" valueType="num">
                                      <p:cBhvr additive="base">
                                        <p:cTn id="11" dur="500" fill="hold"/>
                                        <p:tgtEl>
                                          <p:spTgt spid="45058"/>
                                        </p:tgtEl>
                                        <p:attrNameLst>
                                          <p:attrName>ppt_x</p:attrName>
                                        </p:attrNameLst>
                                      </p:cBhvr>
                                      <p:tavLst>
                                        <p:tav tm="0">
                                          <p:val>
                                            <p:strVal val="#ppt_x"/>
                                          </p:val>
                                        </p:tav>
                                        <p:tav tm="100000">
                                          <p:val>
                                            <p:strVal val="#ppt_x"/>
                                          </p:val>
                                        </p:tav>
                                      </p:tavLst>
                                    </p:anim>
                                    <p:anim calcmode="lin" valueType="num">
                                      <p:cBhvr additive="base">
                                        <p:cTn id="12" dur="500" fill="hold"/>
                                        <p:tgtEl>
                                          <p:spTgt spid="45058"/>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062"/>
                                        </p:tgtEl>
                                        <p:attrNameLst>
                                          <p:attrName>style.visibility</p:attrName>
                                        </p:attrNameLst>
                                      </p:cBhvr>
                                      <p:to>
                                        <p:strVal val="visible"/>
                                      </p:to>
                                    </p:set>
                                    <p:animEffect transition="in" filter="fade">
                                      <p:cBhvr>
                                        <p:cTn id="20" dur="500"/>
                                        <p:tgtEl>
                                          <p:spTgt spid="4506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061"/>
                                        </p:tgtEl>
                                        <p:attrNameLst>
                                          <p:attrName>style.visibility</p:attrName>
                                        </p:attrNameLst>
                                      </p:cBhvr>
                                      <p:to>
                                        <p:strVal val="visible"/>
                                      </p:to>
                                    </p:set>
                                    <p:animEffect transition="in" filter="fade">
                                      <p:cBhvr>
                                        <p:cTn id="23" dur="500"/>
                                        <p:tgtEl>
                                          <p:spTgt spid="450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5065"/>
                                        </p:tgtEl>
                                        <p:attrNameLst>
                                          <p:attrName>style.visibility</p:attrName>
                                        </p:attrNameLst>
                                      </p:cBhvr>
                                      <p:to>
                                        <p:strVal val="visible"/>
                                      </p:to>
                                    </p:set>
                                    <p:anim calcmode="lin" valueType="num">
                                      <p:cBhvr additive="base">
                                        <p:cTn id="28" dur="500" fill="hold"/>
                                        <p:tgtEl>
                                          <p:spTgt spid="45065"/>
                                        </p:tgtEl>
                                        <p:attrNameLst>
                                          <p:attrName>ppt_x</p:attrName>
                                        </p:attrNameLst>
                                      </p:cBhvr>
                                      <p:tavLst>
                                        <p:tav tm="0">
                                          <p:val>
                                            <p:strVal val="#ppt_x"/>
                                          </p:val>
                                        </p:tav>
                                        <p:tav tm="100000">
                                          <p:val>
                                            <p:strVal val="#ppt_x"/>
                                          </p:val>
                                        </p:tav>
                                      </p:tavLst>
                                    </p:anim>
                                    <p:anim calcmode="lin" valueType="num">
                                      <p:cBhvr additive="base">
                                        <p:cTn id="29" dur="500" fill="hold"/>
                                        <p:tgtEl>
                                          <p:spTgt spid="4506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5066"/>
                                        </p:tgtEl>
                                        <p:attrNameLst>
                                          <p:attrName>style.visibility</p:attrName>
                                        </p:attrNameLst>
                                      </p:cBhvr>
                                      <p:to>
                                        <p:strVal val="visible"/>
                                      </p:to>
                                    </p:set>
                                    <p:anim calcmode="lin" valueType="num">
                                      <p:cBhvr additive="base">
                                        <p:cTn id="32" dur="500" fill="hold"/>
                                        <p:tgtEl>
                                          <p:spTgt spid="45066"/>
                                        </p:tgtEl>
                                        <p:attrNameLst>
                                          <p:attrName>ppt_x</p:attrName>
                                        </p:attrNameLst>
                                      </p:cBhvr>
                                      <p:tavLst>
                                        <p:tav tm="0">
                                          <p:val>
                                            <p:strVal val="#ppt_x"/>
                                          </p:val>
                                        </p:tav>
                                        <p:tav tm="100000">
                                          <p:val>
                                            <p:strVal val="#ppt_x"/>
                                          </p:val>
                                        </p:tav>
                                      </p:tavLst>
                                    </p:anim>
                                    <p:anim calcmode="lin" valueType="num">
                                      <p:cBhvr additive="base">
                                        <p:cTn id="33" dur="500" fill="hold"/>
                                        <p:tgtEl>
                                          <p:spTgt spid="45066"/>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5068"/>
                                        </p:tgtEl>
                                        <p:attrNameLst>
                                          <p:attrName>style.visibility</p:attrName>
                                        </p:attrNameLst>
                                      </p:cBhvr>
                                      <p:to>
                                        <p:strVal val="visible"/>
                                      </p:to>
                                    </p:set>
                                    <p:anim calcmode="lin" valueType="num">
                                      <p:cBhvr additive="base">
                                        <p:cTn id="40" dur="500" fill="hold"/>
                                        <p:tgtEl>
                                          <p:spTgt spid="45068"/>
                                        </p:tgtEl>
                                        <p:attrNameLst>
                                          <p:attrName>ppt_x</p:attrName>
                                        </p:attrNameLst>
                                      </p:cBhvr>
                                      <p:tavLst>
                                        <p:tav tm="0">
                                          <p:val>
                                            <p:strVal val="#ppt_x"/>
                                          </p:val>
                                        </p:tav>
                                        <p:tav tm="100000">
                                          <p:val>
                                            <p:strVal val="#ppt_x"/>
                                          </p:val>
                                        </p:tav>
                                      </p:tavLst>
                                    </p:anim>
                                    <p:anim calcmode="lin" valueType="num">
                                      <p:cBhvr additive="base">
                                        <p:cTn id="41" dur="500" fill="hold"/>
                                        <p:tgtEl>
                                          <p:spTgt spid="45068"/>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500" fill="hold"/>
                                        <p:tgtEl>
                                          <p:spTgt spid="3"/>
                                        </p:tgtEl>
                                        <p:attrNameLst>
                                          <p:attrName>ppt_x</p:attrName>
                                        </p:attrNameLst>
                                      </p:cBhvr>
                                      <p:tavLst>
                                        <p:tav tm="0">
                                          <p:val>
                                            <p:strVal val="#ppt_x"/>
                                          </p:val>
                                        </p:tav>
                                        <p:tav tm="100000">
                                          <p:val>
                                            <p:strVal val="#ppt_x"/>
                                          </p:val>
                                        </p:tav>
                                      </p:tavLst>
                                    </p:anim>
                                    <p:anim calcmode="lin" valueType="num">
                                      <p:cBhvr additive="base">
                                        <p:cTn id="4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60" grpId="0"/>
      <p:bldP spid="45061" grpId="0"/>
      <p:bldP spid="45062" grpId="0"/>
      <p:bldP spid="45065" grpId="0"/>
      <p:bldP spid="45066" grpId="0"/>
      <p:bldP spid="4506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ln>
            <a:miter lim="800000"/>
            <a:headEnd/>
            <a:tailEnd/>
          </a:ln>
        </p:spPr>
        <p:txBody>
          <a:bodyPr/>
          <a:lstStyle/>
          <a:p>
            <a:pPr fontAlgn="base">
              <a:spcBef>
                <a:spcPct val="0"/>
              </a:spcBef>
              <a:spcAft>
                <a:spcPct val="0"/>
              </a:spcAft>
              <a:defRPr/>
            </a:pPr>
            <a:fld id="{E19D6271-C075-46EC-8D1E-2CCC49D90F8D}" type="slidenum">
              <a:rPr lang="en-US" smtClean="0">
                <a:solidFill>
                  <a:schemeClr val="tx1"/>
                </a:solidFill>
              </a:rPr>
              <a:pPr fontAlgn="base">
                <a:spcBef>
                  <a:spcPct val="0"/>
                </a:spcBef>
                <a:spcAft>
                  <a:spcPct val="0"/>
                </a:spcAft>
                <a:defRPr/>
              </a:pPr>
              <a:t>57</a:t>
            </a:fld>
            <a:endParaRPr lang="en-US" smtClean="0">
              <a:solidFill>
                <a:schemeClr val="tx1"/>
              </a:solidFill>
            </a:endParaRPr>
          </a:p>
        </p:txBody>
      </p:sp>
      <p:sp>
        <p:nvSpPr>
          <p:cNvPr id="47106" name="Rectangle 2"/>
          <p:cNvSpPr>
            <a:spLocks noGrp="1" noChangeArrowheads="1"/>
          </p:cNvSpPr>
          <p:nvPr>
            <p:ph type="title"/>
          </p:nvPr>
        </p:nvSpPr>
        <p:spPr>
          <a:xfrm>
            <a:off x="381000" y="152400"/>
            <a:ext cx="8229600" cy="487363"/>
          </a:xfrm>
        </p:spPr>
        <p:txBody>
          <a:bodyPr/>
          <a:lstStyle/>
          <a:p>
            <a:pPr algn="l" eaLnBrk="1" hangingPunct="1"/>
            <a:r>
              <a:rPr lang="en-US" altLang="en-US" sz="2400" b="1" smtClean="0">
                <a:solidFill>
                  <a:srgbClr val="000099"/>
                </a:solidFill>
              </a:rPr>
              <a:t>Priming</a:t>
            </a:r>
          </a:p>
        </p:txBody>
      </p:sp>
      <p:sp>
        <p:nvSpPr>
          <p:cNvPr id="47107" name="Rectangle 3"/>
          <p:cNvSpPr>
            <a:spLocks noGrp="1" noChangeArrowheads="1"/>
          </p:cNvSpPr>
          <p:nvPr>
            <p:ph type="body" idx="1"/>
          </p:nvPr>
        </p:nvSpPr>
        <p:spPr>
          <a:xfrm>
            <a:off x="457200" y="531813"/>
            <a:ext cx="8458200" cy="5937250"/>
          </a:xfrm>
        </p:spPr>
        <p:txBody>
          <a:bodyPr/>
          <a:lstStyle/>
          <a:p>
            <a:pPr eaLnBrk="1" hangingPunct="1">
              <a:lnSpc>
                <a:spcPct val="80000"/>
              </a:lnSpc>
              <a:defRPr/>
            </a:pPr>
            <a:r>
              <a:rPr lang="en-US" sz="1800" b="1" dirty="0" smtClean="0"/>
              <a:t>When a boiler is steaming rapidly </a:t>
            </a:r>
            <a:r>
              <a:rPr lang="en-US" sz="1800" b="1" dirty="0" smtClean="0">
                <a:solidFill>
                  <a:srgbClr val="006600"/>
                </a:solidFill>
              </a:rPr>
              <a:t>some particles of the liquid water are carried along with the steam</a:t>
            </a:r>
            <a:r>
              <a:rPr lang="en-US" sz="1800" b="1" dirty="0" smtClean="0"/>
              <a:t>. Its called priming.</a:t>
            </a:r>
          </a:p>
          <a:p>
            <a:pPr eaLnBrk="1" hangingPunct="1">
              <a:lnSpc>
                <a:spcPct val="80000"/>
              </a:lnSpc>
              <a:defRPr/>
            </a:pPr>
            <a:endParaRPr lang="en-US" sz="1800" b="1" dirty="0" smtClean="0"/>
          </a:p>
          <a:p>
            <a:pPr lvl="1" eaLnBrk="1" hangingPunct="1">
              <a:lnSpc>
                <a:spcPct val="80000"/>
              </a:lnSpc>
              <a:defRPr/>
            </a:pPr>
            <a:r>
              <a:rPr lang="en-US" sz="1800" b="1" dirty="0" smtClean="0"/>
              <a:t>Presence of large amount of dissolved solids</a:t>
            </a:r>
          </a:p>
          <a:p>
            <a:pPr lvl="1" eaLnBrk="1" hangingPunct="1">
              <a:lnSpc>
                <a:spcPct val="80000"/>
              </a:lnSpc>
              <a:defRPr/>
            </a:pPr>
            <a:r>
              <a:rPr lang="en-US" sz="1800" b="1" dirty="0" smtClean="0"/>
              <a:t>Sudden boiling</a:t>
            </a:r>
          </a:p>
          <a:p>
            <a:pPr lvl="1" eaLnBrk="1" hangingPunct="1">
              <a:lnSpc>
                <a:spcPct val="80000"/>
              </a:lnSpc>
              <a:defRPr/>
            </a:pPr>
            <a:r>
              <a:rPr lang="en-US" sz="1800" b="1" dirty="0" smtClean="0"/>
              <a:t>Improper boiler design </a:t>
            </a:r>
          </a:p>
          <a:p>
            <a:pPr lvl="1" eaLnBrk="1" hangingPunct="1">
              <a:lnSpc>
                <a:spcPct val="80000"/>
              </a:lnSpc>
              <a:defRPr/>
            </a:pPr>
            <a:endParaRPr lang="en-US" sz="1800" dirty="0" smtClean="0"/>
          </a:p>
          <a:p>
            <a:pPr eaLnBrk="1" hangingPunct="1">
              <a:lnSpc>
                <a:spcPct val="80000"/>
              </a:lnSpc>
              <a:buFontTx/>
              <a:buNone/>
              <a:defRPr/>
            </a:pPr>
            <a:r>
              <a:rPr lang="en-US" sz="2400" b="1" dirty="0" smtClean="0">
                <a:solidFill>
                  <a:srgbClr val="000099"/>
                </a:solidFill>
                <a:latin typeface="+mj-lt"/>
              </a:rPr>
              <a:t>Foaming</a:t>
            </a:r>
          </a:p>
          <a:p>
            <a:pPr eaLnBrk="1" hangingPunct="1">
              <a:lnSpc>
                <a:spcPct val="80000"/>
              </a:lnSpc>
              <a:defRPr/>
            </a:pPr>
            <a:r>
              <a:rPr lang="en-US" sz="1800" b="1" dirty="0" smtClean="0"/>
              <a:t>It is </a:t>
            </a:r>
            <a:r>
              <a:rPr lang="en-US" sz="1800" b="1" dirty="0" smtClean="0">
                <a:solidFill>
                  <a:srgbClr val="006600"/>
                </a:solidFill>
              </a:rPr>
              <a:t>the production of persistent foam or bubbles </a:t>
            </a:r>
            <a:r>
              <a:rPr lang="en-US" sz="1800" b="1" dirty="0" smtClean="0"/>
              <a:t>in boilers, which do not break easily. It is due to the </a:t>
            </a:r>
            <a:r>
              <a:rPr lang="en-US" sz="1800" b="1" dirty="0" smtClean="0">
                <a:solidFill>
                  <a:srgbClr val="006600"/>
                </a:solidFill>
              </a:rPr>
              <a:t>presence of oil. </a:t>
            </a:r>
          </a:p>
          <a:p>
            <a:pPr eaLnBrk="1" hangingPunct="1">
              <a:lnSpc>
                <a:spcPct val="80000"/>
              </a:lnSpc>
              <a:defRPr/>
            </a:pPr>
            <a:endParaRPr lang="en-US" sz="1800" b="1" dirty="0" smtClean="0"/>
          </a:p>
          <a:p>
            <a:pPr eaLnBrk="1" hangingPunct="1">
              <a:lnSpc>
                <a:spcPct val="80000"/>
              </a:lnSpc>
              <a:defRPr/>
            </a:pPr>
            <a:r>
              <a:rPr lang="en-US" sz="1800" b="1" dirty="0" smtClean="0"/>
              <a:t>Priming and foaming occur together</a:t>
            </a:r>
          </a:p>
          <a:p>
            <a:pPr eaLnBrk="1" hangingPunct="1">
              <a:lnSpc>
                <a:spcPct val="80000"/>
              </a:lnSpc>
              <a:buFontTx/>
              <a:buNone/>
              <a:defRPr/>
            </a:pPr>
            <a:endParaRPr lang="en-US" sz="1800" dirty="0" smtClean="0">
              <a:solidFill>
                <a:srgbClr val="A50021"/>
              </a:solidFill>
            </a:endParaRPr>
          </a:p>
          <a:p>
            <a:pPr eaLnBrk="1" hangingPunct="1">
              <a:lnSpc>
                <a:spcPct val="80000"/>
              </a:lnSpc>
              <a:buFontTx/>
              <a:buNone/>
              <a:defRPr/>
            </a:pPr>
            <a:r>
              <a:rPr lang="en-US" sz="1800" b="1" dirty="0" smtClean="0">
                <a:solidFill>
                  <a:srgbClr val="008000"/>
                </a:solidFill>
              </a:rPr>
              <a:t>Priming can be avoided by</a:t>
            </a:r>
          </a:p>
          <a:p>
            <a:pPr eaLnBrk="1" hangingPunct="1">
              <a:lnSpc>
                <a:spcPct val="80000"/>
              </a:lnSpc>
              <a:buFontTx/>
              <a:buNone/>
              <a:defRPr/>
            </a:pPr>
            <a:endParaRPr lang="en-US" sz="1800" dirty="0" smtClean="0">
              <a:solidFill>
                <a:srgbClr val="A50021"/>
              </a:solidFill>
            </a:endParaRPr>
          </a:p>
          <a:p>
            <a:pPr eaLnBrk="1" hangingPunct="1">
              <a:lnSpc>
                <a:spcPct val="80000"/>
              </a:lnSpc>
              <a:buFontTx/>
              <a:buNone/>
              <a:defRPr/>
            </a:pPr>
            <a:r>
              <a:rPr lang="en-US" sz="1800" dirty="0" smtClean="0"/>
              <a:t>	</a:t>
            </a:r>
            <a:r>
              <a:rPr lang="en-US" sz="1800" b="1" dirty="0" smtClean="0"/>
              <a:t>Fitting mechanical steam purifier</a:t>
            </a:r>
          </a:p>
          <a:p>
            <a:pPr eaLnBrk="1" hangingPunct="1">
              <a:lnSpc>
                <a:spcPct val="80000"/>
              </a:lnSpc>
              <a:buFontTx/>
              <a:buNone/>
              <a:defRPr/>
            </a:pPr>
            <a:r>
              <a:rPr lang="en-US" sz="1800" b="1" dirty="0" smtClean="0"/>
              <a:t>	avoid rapid change in steaming rate</a:t>
            </a:r>
          </a:p>
          <a:p>
            <a:pPr eaLnBrk="1" hangingPunct="1">
              <a:lnSpc>
                <a:spcPct val="80000"/>
              </a:lnSpc>
              <a:buFontTx/>
              <a:buNone/>
              <a:defRPr/>
            </a:pPr>
            <a:endParaRPr lang="en-US" sz="1800" dirty="0" smtClean="0">
              <a:solidFill>
                <a:srgbClr val="A50021"/>
              </a:solidFill>
            </a:endParaRPr>
          </a:p>
          <a:p>
            <a:pPr eaLnBrk="1" hangingPunct="1">
              <a:lnSpc>
                <a:spcPct val="80000"/>
              </a:lnSpc>
              <a:buFontTx/>
              <a:buNone/>
              <a:defRPr/>
            </a:pPr>
            <a:r>
              <a:rPr lang="en-US" sz="1800" b="1" dirty="0" smtClean="0">
                <a:solidFill>
                  <a:srgbClr val="008000"/>
                </a:solidFill>
              </a:rPr>
              <a:t>Foaming can be avoided by</a:t>
            </a:r>
          </a:p>
          <a:p>
            <a:pPr eaLnBrk="1" hangingPunct="1">
              <a:lnSpc>
                <a:spcPct val="80000"/>
              </a:lnSpc>
              <a:buFontTx/>
              <a:buNone/>
              <a:defRPr/>
            </a:pPr>
            <a:r>
              <a:rPr lang="en-US" sz="1800" dirty="0" smtClean="0"/>
              <a:t>	</a:t>
            </a:r>
            <a:r>
              <a:rPr lang="en-US" sz="1800" b="1" dirty="0" smtClean="0"/>
              <a:t>adding anti-foaming agent like </a:t>
            </a:r>
            <a:r>
              <a:rPr lang="en-US" sz="1800" b="1" dirty="0" smtClean="0">
                <a:solidFill>
                  <a:srgbClr val="006600"/>
                </a:solidFill>
              </a:rPr>
              <a:t>castor oil</a:t>
            </a:r>
          </a:p>
          <a:p>
            <a:pPr eaLnBrk="1" hangingPunct="1">
              <a:lnSpc>
                <a:spcPct val="80000"/>
              </a:lnSpc>
              <a:buFontTx/>
              <a:buNone/>
              <a:defRPr/>
            </a:pPr>
            <a:r>
              <a:rPr lang="en-US" sz="1800" b="1" dirty="0" smtClean="0"/>
              <a:t>	Removing oil from boiler water by adding compounds like </a:t>
            </a:r>
            <a:r>
              <a:rPr lang="en-US" sz="1800" b="1" dirty="0" smtClean="0">
                <a:solidFill>
                  <a:srgbClr val="008000"/>
                </a:solidFill>
              </a:rPr>
              <a:t>sodium </a:t>
            </a:r>
            <a:r>
              <a:rPr lang="en-US" sz="1800" b="1" dirty="0" err="1" smtClean="0">
                <a:solidFill>
                  <a:srgbClr val="008000"/>
                </a:solidFill>
              </a:rPr>
              <a:t>aluminate</a:t>
            </a:r>
            <a:endParaRPr lang="en-US" sz="1600" b="1" dirty="0" smtClean="0">
              <a:solidFill>
                <a:srgbClr val="008000"/>
              </a:solidFill>
            </a:endParaRPr>
          </a:p>
        </p:txBody>
      </p:sp>
    </p:spTree>
    <p:extLst>
      <p:ext uri="{BB962C8B-B14F-4D97-AF65-F5344CB8AC3E}">
        <p14:creationId xmlns:p14="http://schemas.microsoft.com/office/powerpoint/2010/main" val="2306281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additive="base">
                                        <p:cTn id="7" dur="500" fill="hold"/>
                                        <p:tgtEl>
                                          <p:spTgt spid="47106"/>
                                        </p:tgtEl>
                                        <p:attrNameLst>
                                          <p:attrName>ppt_x</p:attrName>
                                        </p:attrNameLst>
                                      </p:cBhvr>
                                      <p:tavLst>
                                        <p:tav tm="0">
                                          <p:val>
                                            <p:strVal val="#ppt_x"/>
                                          </p:val>
                                        </p:tav>
                                        <p:tav tm="100000">
                                          <p:val>
                                            <p:strVal val="#ppt_x"/>
                                          </p:val>
                                        </p:tav>
                                      </p:tavLst>
                                    </p:anim>
                                    <p:anim calcmode="lin" valueType="num">
                                      <p:cBhvr additive="base">
                                        <p:cTn id="8" dur="500" fill="hold"/>
                                        <p:tgtEl>
                                          <p:spTgt spid="471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7107">
                                            <p:txEl>
                                              <p:pRg st="0" end="0"/>
                                            </p:txEl>
                                          </p:spTgt>
                                        </p:tgtEl>
                                        <p:attrNameLst>
                                          <p:attrName>style.visibility</p:attrName>
                                        </p:attrNameLst>
                                      </p:cBhvr>
                                      <p:to>
                                        <p:strVal val="visible"/>
                                      </p:to>
                                    </p:set>
                                    <p:anim calcmode="lin" valueType="num">
                                      <p:cBhvr additive="base">
                                        <p:cTn id="13"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 calcmode="lin" valueType="num">
                                      <p:cBhvr additive="base">
                                        <p:cTn id="17"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7107">
                                            <p:txEl>
                                              <p:pRg st="3" end="3"/>
                                            </p:txEl>
                                          </p:spTgt>
                                        </p:tgtEl>
                                        <p:attrNameLst>
                                          <p:attrName>style.visibility</p:attrName>
                                        </p:attrNameLst>
                                      </p:cBhvr>
                                      <p:to>
                                        <p:strVal val="visible"/>
                                      </p:to>
                                    </p:set>
                                    <p:anim calcmode="lin" valueType="num">
                                      <p:cBhvr additive="base">
                                        <p:cTn id="21"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7107">
                                            <p:txEl>
                                              <p:pRg st="4" end="4"/>
                                            </p:txEl>
                                          </p:spTgt>
                                        </p:tgtEl>
                                        <p:attrNameLst>
                                          <p:attrName>style.visibility</p:attrName>
                                        </p:attrNameLst>
                                      </p:cBhvr>
                                      <p:to>
                                        <p:strVal val="visible"/>
                                      </p:to>
                                    </p:set>
                                    <p:anim calcmode="lin" valueType="num">
                                      <p:cBhvr additive="base">
                                        <p:cTn id="25"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anim calcmode="lin" valueType="num">
                                      <p:cBhvr additive="base">
                                        <p:cTn id="31" dur="5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7107">
                                            <p:txEl>
                                              <p:pRg st="7" end="7"/>
                                            </p:txEl>
                                          </p:spTgt>
                                        </p:tgtEl>
                                        <p:attrNameLst>
                                          <p:attrName>style.visibility</p:attrName>
                                        </p:attrNameLst>
                                      </p:cBhvr>
                                      <p:to>
                                        <p:strVal val="visible"/>
                                      </p:to>
                                    </p:set>
                                    <p:anim calcmode="lin" valueType="num">
                                      <p:cBhvr additive="base">
                                        <p:cTn id="37" dur="500" fill="hold"/>
                                        <p:tgtEl>
                                          <p:spTgt spid="4710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7107">
                                            <p:txEl>
                                              <p:pRg st="9" end="9"/>
                                            </p:txEl>
                                          </p:spTgt>
                                        </p:tgtEl>
                                        <p:attrNameLst>
                                          <p:attrName>style.visibility</p:attrName>
                                        </p:attrNameLst>
                                      </p:cBhvr>
                                      <p:to>
                                        <p:strVal val="visible"/>
                                      </p:to>
                                    </p:set>
                                    <p:anim calcmode="lin" valueType="num">
                                      <p:cBhvr additive="base">
                                        <p:cTn id="43" dur="500" fill="hold"/>
                                        <p:tgtEl>
                                          <p:spTgt spid="4710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10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47107">
                                            <p:txEl>
                                              <p:pRg st="11" end="11"/>
                                            </p:txEl>
                                          </p:spTgt>
                                        </p:tgtEl>
                                        <p:attrNameLst>
                                          <p:attrName>style.visibility</p:attrName>
                                        </p:attrNameLst>
                                      </p:cBhvr>
                                      <p:to>
                                        <p:strVal val="visible"/>
                                      </p:to>
                                    </p:set>
                                    <p:anim calcmode="lin" valueType="num">
                                      <p:cBhvr additive="base">
                                        <p:cTn id="49" dur="500" fill="hold"/>
                                        <p:tgtEl>
                                          <p:spTgt spid="47107">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7107">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7107">
                                            <p:txEl>
                                              <p:pRg st="13" end="13"/>
                                            </p:txEl>
                                          </p:spTgt>
                                        </p:tgtEl>
                                        <p:attrNameLst>
                                          <p:attrName>style.visibility</p:attrName>
                                        </p:attrNameLst>
                                      </p:cBhvr>
                                      <p:to>
                                        <p:strVal val="visible"/>
                                      </p:to>
                                    </p:set>
                                    <p:anim calcmode="lin" valueType="num">
                                      <p:cBhvr additive="base">
                                        <p:cTn id="53" dur="500" fill="hold"/>
                                        <p:tgtEl>
                                          <p:spTgt spid="47107">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7107">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7107">
                                            <p:txEl>
                                              <p:pRg st="14" end="14"/>
                                            </p:txEl>
                                          </p:spTgt>
                                        </p:tgtEl>
                                        <p:attrNameLst>
                                          <p:attrName>style.visibility</p:attrName>
                                        </p:attrNameLst>
                                      </p:cBhvr>
                                      <p:to>
                                        <p:strVal val="visible"/>
                                      </p:to>
                                    </p:set>
                                    <p:anim calcmode="lin" valueType="num">
                                      <p:cBhvr additive="base">
                                        <p:cTn id="57" dur="500" fill="hold"/>
                                        <p:tgtEl>
                                          <p:spTgt spid="47107">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710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47107">
                                            <p:txEl>
                                              <p:pRg st="16" end="16"/>
                                            </p:txEl>
                                          </p:spTgt>
                                        </p:tgtEl>
                                        <p:attrNameLst>
                                          <p:attrName>style.visibility</p:attrName>
                                        </p:attrNameLst>
                                      </p:cBhvr>
                                      <p:to>
                                        <p:strVal val="visible"/>
                                      </p:to>
                                    </p:set>
                                    <p:anim calcmode="lin" valueType="num">
                                      <p:cBhvr additive="base">
                                        <p:cTn id="63" dur="500" fill="hold"/>
                                        <p:tgtEl>
                                          <p:spTgt spid="47107">
                                            <p:txEl>
                                              <p:pRg st="16" end="1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7107">
                                            <p:txEl>
                                              <p:pRg st="16" end="16"/>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7107">
                                            <p:txEl>
                                              <p:pRg st="17" end="17"/>
                                            </p:txEl>
                                          </p:spTgt>
                                        </p:tgtEl>
                                        <p:attrNameLst>
                                          <p:attrName>style.visibility</p:attrName>
                                        </p:attrNameLst>
                                      </p:cBhvr>
                                      <p:to>
                                        <p:strVal val="visible"/>
                                      </p:to>
                                    </p:set>
                                    <p:anim calcmode="lin" valueType="num">
                                      <p:cBhvr additive="base">
                                        <p:cTn id="67" dur="500" fill="hold"/>
                                        <p:tgtEl>
                                          <p:spTgt spid="47107">
                                            <p:txEl>
                                              <p:pRg st="17" end="1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7107">
                                            <p:txEl>
                                              <p:pRg st="17" end="17"/>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7107">
                                            <p:txEl>
                                              <p:pRg st="18" end="18"/>
                                            </p:txEl>
                                          </p:spTgt>
                                        </p:tgtEl>
                                        <p:attrNameLst>
                                          <p:attrName>style.visibility</p:attrName>
                                        </p:attrNameLst>
                                      </p:cBhvr>
                                      <p:to>
                                        <p:strVal val="visible"/>
                                      </p:to>
                                    </p:set>
                                    <p:anim calcmode="lin" valueType="num">
                                      <p:cBhvr additive="base">
                                        <p:cTn id="71" dur="500" fill="hold"/>
                                        <p:tgtEl>
                                          <p:spTgt spid="47107">
                                            <p:txEl>
                                              <p:pRg st="18" end="1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7107">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IN" b="1" dirty="0" smtClean="0"/>
              <a:t>Dissolved Oxygen</a:t>
            </a:r>
            <a:endParaRPr lang="en-IN" b="1" dirty="0"/>
          </a:p>
        </p:txBody>
      </p:sp>
      <p:sp>
        <p:nvSpPr>
          <p:cNvPr id="3" name="Content Placeholder 2"/>
          <p:cNvSpPr>
            <a:spLocks noGrp="1"/>
          </p:cNvSpPr>
          <p:nvPr>
            <p:ph idx="1"/>
          </p:nvPr>
        </p:nvSpPr>
        <p:spPr>
          <a:xfrm>
            <a:off x="457200" y="685800"/>
            <a:ext cx="8458200" cy="6019800"/>
          </a:xfrm>
        </p:spPr>
        <p:txBody>
          <a:bodyPr>
            <a:normAutofit fontScale="92500" lnSpcReduction="20000"/>
          </a:bodyPr>
          <a:lstStyle/>
          <a:p>
            <a:pPr marL="0" indent="0">
              <a:buNone/>
            </a:pPr>
            <a:r>
              <a:rPr lang="en-IN" sz="2200" dirty="0" smtClean="0">
                <a:solidFill>
                  <a:srgbClr val="002060"/>
                </a:solidFill>
              </a:rPr>
              <a:t>Dissolved oxygen (DO) is the amount of oxygen dissolved in a given quantity of water at a particular temperature and atmospheric  pressure.</a:t>
            </a:r>
          </a:p>
          <a:p>
            <a:pPr marL="0" indent="0">
              <a:buNone/>
            </a:pPr>
            <a:endParaRPr lang="en-IN" sz="800" dirty="0" smtClean="0">
              <a:solidFill>
                <a:srgbClr val="002060"/>
              </a:solidFill>
            </a:endParaRPr>
          </a:p>
          <a:p>
            <a:pPr>
              <a:buFont typeface="Courier New" pitchFamily="49" charset="0"/>
              <a:buChar char="o"/>
            </a:pPr>
            <a:r>
              <a:rPr lang="en-IN" sz="2200" b="1" dirty="0" smtClean="0">
                <a:solidFill>
                  <a:srgbClr val="C00000"/>
                </a:solidFill>
              </a:rPr>
              <a:t>DO depends on</a:t>
            </a:r>
          </a:p>
          <a:p>
            <a:pPr marL="0" indent="0">
              <a:buNone/>
            </a:pPr>
            <a:r>
              <a:rPr lang="en-IN" sz="2200" dirty="0" smtClean="0">
                <a:solidFill>
                  <a:srgbClr val="002060"/>
                </a:solidFill>
              </a:rPr>
              <a:t>		• Aeration,</a:t>
            </a:r>
          </a:p>
          <a:p>
            <a:pPr marL="0" indent="0">
              <a:buNone/>
            </a:pPr>
            <a:r>
              <a:rPr lang="en-IN" sz="2200" dirty="0" smtClean="0">
                <a:solidFill>
                  <a:srgbClr val="002060"/>
                </a:solidFill>
              </a:rPr>
              <a:t>		• Photosynthetic activity of the water,</a:t>
            </a:r>
          </a:p>
          <a:p>
            <a:pPr marL="0" indent="0">
              <a:buNone/>
            </a:pPr>
            <a:r>
              <a:rPr lang="en-IN" sz="2200" dirty="0" smtClean="0">
                <a:solidFill>
                  <a:srgbClr val="002060"/>
                </a:solidFill>
              </a:rPr>
              <a:t>		• Respiration of animals and plants</a:t>
            </a:r>
          </a:p>
          <a:p>
            <a:pPr marL="0" indent="0">
              <a:buNone/>
            </a:pPr>
            <a:r>
              <a:rPr lang="en-IN" sz="2200" dirty="0" smtClean="0">
                <a:solidFill>
                  <a:srgbClr val="002060"/>
                </a:solidFill>
              </a:rPr>
              <a:t>		• Speed of water flow</a:t>
            </a:r>
          </a:p>
          <a:p>
            <a:pPr marL="0" indent="0">
              <a:buNone/>
            </a:pPr>
            <a:r>
              <a:rPr lang="en-IN" sz="2200" dirty="0" smtClean="0">
                <a:solidFill>
                  <a:srgbClr val="002060"/>
                </a:solidFill>
              </a:rPr>
              <a:t>		• Roughness of surface over which water flows</a:t>
            </a:r>
          </a:p>
          <a:p>
            <a:pPr marL="0" indent="0">
              <a:buNone/>
            </a:pPr>
            <a:r>
              <a:rPr lang="en-IN" sz="2200" dirty="0" smtClean="0">
                <a:solidFill>
                  <a:srgbClr val="002060"/>
                </a:solidFill>
              </a:rPr>
              <a:t>		• Temperature of the water body</a:t>
            </a:r>
          </a:p>
          <a:p>
            <a:pPr marL="0" indent="0">
              <a:buNone/>
            </a:pPr>
            <a:endParaRPr lang="en-IN" sz="2400" dirty="0" smtClean="0">
              <a:solidFill>
                <a:srgbClr val="002060"/>
              </a:solidFill>
            </a:endParaRPr>
          </a:p>
          <a:p>
            <a:pPr>
              <a:buFont typeface="Courier New" pitchFamily="49" charset="0"/>
              <a:buChar char="o"/>
            </a:pPr>
            <a:r>
              <a:rPr lang="en-IN" sz="2400" b="1" dirty="0" smtClean="0">
                <a:solidFill>
                  <a:srgbClr val="C00000"/>
                </a:solidFill>
              </a:rPr>
              <a:t>Oxygen Demanding Wastes</a:t>
            </a:r>
          </a:p>
          <a:p>
            <a:pPr marL="0" indent="0">
              <a:buNone/>
            </a:pPr>
            <a:endParaRPr lang="en-IN" sz="500" dirty="0" smtClean="0">
              <a:solidFill>
                <a:srgbClr val="002060"/>
              </a:solidFill>
            </a:endParaRPr>
          </a:p>
          <a:p>
            <a:pPr marL="0" indent="0">
              <a:buNone/>
            </a:pPr>
            <a:r>
              <a:rPr lang="en-IN" sz="2400" dirty="0" smtClean="0">
                <a:solidFill>
                  <a:srgbClr val="002060"/>
                </a:solidFill>
              </a:rPr>
              <a:t>- </a:t>
            </a:r>
            <a:r>
              <a:rPr lang="en-IN" sz="2400" b="1" dirty="0" smtClean="0">
                <a:solidFill>
                  <a:srgbClr val="002060"/>
                </a:solidFill>
              </a:rPr>
              <a:t>Chemical Oxygen Demand (COD)</a:t>
            </a:r>
          </a:p>
          <a:p>
            <a:pPr marL="0" indent="0">
              <a:buNone/>
            </a:pPr>
            <a:r>
              <a:rPr lang="en-IN" sz="2400" dirty="0" smtClean="0">
                <a:solidFill>
                  <a:srgbClr val="002060"/>
                </a:solidFill>
              </a:rPr>
              <a:t>            </a:t>
            </a:r>
            <a:r>
              <a:rPr lang="en-IN" sz="2200" dirty="0" smtClean="0">
                <a:solidFill>
                  <a:srgbClr val="002060"/>
                </a:solidFill>
              </a:rPr>
              <a:t>Chemicals/Organic wastes present in water consume the DO</a:t>
            </a:r>
          </a:p>
          <a:p>
            <a:pPr marL="0" indent="0">
              <a:buNone/>
            </a:pPr>
            <a:r>
              <a:rPr lang="en-IN" sz="2400" dirty="0" smtClean="0">
                <a:solidFill>
                  <a:srgbClr val="002060"/>
                </a:solidFill>
              </a:rPr>
              <a:t>- </a:t>
            </a:r>
            <a:r>
              <a:rPr lang="en-IN" sz="2400" b="1" dirty="0" smtClean="0">
                <a:solidFill>
                  <a:srgbClr val="002060"/>
                </a:solidFill>
              </a:rPr>
              <a:t>Biological Oxygen Demand (BOD)</a:t>
            </a:r>
          </a:p>
          <a:p>
            <a:pPr marL="0" indent="0">
              <a:buNone/>
            </a:pPr>
            <a:r>
              <a:rPr lang="en-IN" sz="2400" dirty="0" smtClean="0">
                <a:solidFill>
                  <a:srgbClr val="002060"/>
                </a:solidFill>
              </a:rPr>
              <a:t>            </a:t>
            </a:r>
            <a:r>
              <a:rPr lang="en-IN" sz="2200" dirty="0" smtClean="0">
                <a:solidFill>
                  <a:srgbClr val="002060"/>
                </a:solidFill>
              </a:rPr>
              <a:t>Organic wastes reaching water consume oxygen from water bodies for</a:t>
            </a:r>
          </a:p>
          <a:p>
            <a:pPr marL="0" indent="0">
              <a:buNone/>
            </a:pPr>
            <a:r>
              <a:rPr lang="en-IN" sz="2200" dirty="0">
                <a:solidFill>
                  <a:srgbClr val="002060"/>
                </a:solidFill>
              </a:rPr>
              <a:t> </a:t>
            </a:r>
            <a:r>
              <a:rPr lang="en-IN" sz="2200" dirty="0" smtClean="0">
                <a:solidFill>
                  <a:srgbClr val="002060"/>
                </a:solidFill>
              </a:rPr>
              <a:t>             their decomposition by bacteria through biochemical oxidation</a:t>
            </a:r>
          </a:p>
          <a:p>
            <a:pPr marL="0" indent="0">
              <a:buNone/>
            </a:pPr>
            <a:endParaRPr lang="en-IN" sz="1900" dirty="0" smtClean="0">
              <a:solidFill>
                <a:srgbClr val="002060"/>
              </a:solidFill>
            </a:endParaRPr>
          </a:p>
          <a:p>
            <a:pPr>
              <a:buClr>
                <a:srgbClr val="FF0000"/>
              </a:buClr>
              <a:buFont typeface="Courier New" pitchFamily="49" charset="0"/>
              <a:buChar char="o"/>
            </a:pPr>
            <a:r>
              <a:rPr lang="en-IN" sz="2400" dirty="0" smtClean="0">
                <a:solidFill>
                  <a:srgbClr val="002060"/>
                </a:solidFill>
              </a:rPr>
              <a:t> </a:t>
            </a:r>
            <a:r>
              <a:rPr lang="en-IN" sz="2400" b="1" dirty="0" smtClean="0">
                <a:solidFill>
                  <a:srgbClr val="002060"/>
                </a:solidFill>
              </a:rPr>
              <a:t>These are useful measures to check water quality</a:t>
            </a:r>
          </a:p>
          <a:p>
            <a:pPr marL="0" indent="0">
              <a:buNone/>
            </a:pPr>
            <a:endParaRPr lang="en-IN" sz="2200" dirty="0" smtClean="0">
              <a:solidFill>
                <a:srgbClr val="002060"/>
              </a:solidFill>
            </a:endParaRPr>
          </a:p>
          <a:p>
            <a:pPr marL="0" indent="0">
              <a:buNone/>
            </a:pPr>
            <a:endParaRPr lang="en-IN" sz="2200" dirty="0" smtClean="0">
              <a:solidFill>
                <a:srgbClr val="002060"/>
              </a:solidFill>
            </a:endParaRPr>
          </a:p>
          <a:p>
            <a:pPr marL="0" indent="0">
              <a:buNone/>
            </a:pPr>
            <a:endParaRPr lang="en-IN" dirty="0">
              <a:solidFill>
                <a:srgbClr val="002060"/>
              </a:solidFill>
            </a:endParaRPr>
          </a:p>
        </p:txBody>
      </p:sp>
    </p:spTree>
    <p:extLst>
      <p:ext uri="{BB962C8B-B14F-4D97-AF65-F5344CB8AC3E}">
        <p14:creationId xmlns:p14="http://schemas.microsoft.com/office/powerpoint/2010/main" val="294957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Autofit/>
          </a:bodyPr>
          <a:lstStyle/>
          <a:p>
            <a:r>
              <a:rPr lang="en-IN" sz="3600" b="1" dirty="0" smtClean="0"/>
              <a:t>Estimation of DO by Winkler’s method</a:t>
            </a:r>
            <a:endParaRPr lang="en-IN" sz="3600" b="1" dirty="0"/>
          </a:p>
        </p:txBody>
      </p:sp>
      <p:sp>
        <p:nvSpPr>
          <p:cNvPr id="3" name="Content Placeholder 2"/>
          <p:cNvSpPr>
            <a:spLocks noGrp="1"/>
          </p:cNvSpPr>
          <p:nvPr>
            <p:ph idx="1"/>
          </p:nvPr>
        </p:nvSpPr>
        <p:spPr>
          <a:xfrm>
            <a:off x="228600" y="1112837"/>
            <a:ext cx="8610600" cy="5287963"/>
          </a:xfrm>
        </p:spPr>
        <p:txBody>
          <a:bodyPr>
            <a:normAutofit/>
          </a:bodyPr>
          <a:lstStyle/>
          <a:p>
            <a:pPr marL="0" indent="0">
              <a:buNone/>
            </a:pPr>
            <a:r>
              <a:rPr lang="en-IN" sz="2000" b="1" dirty="0" smtClean="0">
                <a:solidFill>
                  <a:srgbClr val="C00000"/>
                </a:solidFill>
              </a:rPr>
              <a:t>Theory of Winkler’s Method:</a:t>
            </a:r>
          </a:p>
          <a:p>
            <a:pPr>
              <a:buFont typeface="Courier New" pitchFamily="49" charset="0"/>
              <a:buChar char="o"/>
            </a:pPr>
            <a:r>
              <a:rPr lang="en-IN" sz="2000" dirty="0" smtClean="0">
                <a:solidFill>
                  <a:srgbClr val="002060"/>
                </a:solidFill>
              </a:rPr>
              <a:t>Oxygen in the water sample oxidizes iodide ion (I-) to iodine (I</a:t>
            </a:r>
            <a:r>
              <a:rPr lang="en-IN" sz="2000" baseline="-25000" dirty="0" smtClean="0">
                <a:solidFill>
                  <a:srgbClr val="002060"/>
                </a:solidFill>
              </a:rPr>
              <a:t>2</a:t>
            </a:r>
            <a:r>
              <a:rPr lang="en-IN" sz="2000" dirty="0" smtClean="0">
                <a:solidFill>
                  <a:srgbClr val="002060"/>
                </a:solidFill>
              </a:rPr>
              <a:t>) quantitatively.</a:t>
            </a:r>
          </a:p>
          <a:p>
            <a:pPr>
              <a:buFont typeface="Courier New" pitchFamily="49" charset="0"/>
              <a:buChar char="o"/>
            </a:pPr>
            <a:r>
              <a:rPr lang="en-IN" sz="2000" dirty="0" smtClean="0">
                <a:solidFill>
                  <a:srgbClr val="002060"/>
                </a:solidFill>
              </a:rPr>
              <a:t>The amount of iodine generated is then determined by titration with a standard thiosulfate (S</a:t>
            </a:r>
            <a:r>
              <a:rPr lang="en-IN" sz="2000" baseline="-25000" dirty="0" smtClean="0">
                <a:solidFill>
                  <a:srgbClr val="002060"/>
                </a:solidFill>
              </a:rPr>
              <a:t>2</a:t>
            </a:r>
            <a:r>
              <a:rPr lang="en-IN" sz="2000" dirty="0" smtClean="0">
                <a:solidFill>
                  <a:srgbClr val="002060"/>
                </a:solidFill>
              </a:rPr>
              <a:t>O</a:t>
            </a:r>
            <a:r>
              <a:rPr lang="en-IN" sz="2000" baseline="-25000" dirty="0" smtClean="0">
                <a:solidFill>
                  <a:srgbClr val="002060"/>
                </a:solidFill>
              </a:rPr>
              <a:t>3</a:t>
            </a:r>
            <a:r>
              <a:rPr lang="en-IN" sz="2000" baseline="30000" dirty="0" smtClean="0">
                <a:solidFill>
                  <a:srgbClr val="002060"/>
                </a:solidFill>
              </a:rPr>
              <a:t>-2</a:t>
            </a:r>
            <a:r>
              <a:rPr lang="en-IN" sz="2000" dirty="0" smtClean="0">
                <a:solidFill>
                  <a:srgbClr val="002060"/>
                </a:solidFill>
              </a:rPr>
              <a:t>) solution.</a:t>
            </a:r>
          </a:p>
          <a:p>
            <a:pPr>
              <a:buFont typeface="Courier New" pitchFamily="49" charset="0"/>
              <a:buChar char="o"/>
            </a:pPr>
            <a:r>
              <a:rPr lang="en-IN" sz="2000" dirty="0" smtClean="0">
                <a:solidFill>
                  <a:srgbClr val="002060"/>
                </a:solidFill>
              </a:rPr>
              <a:t>The endpoint is determined by using starch as a visual indicator.</a:t>
            </a:r>
          </a:p>
          <a:p>
            <a:pPr>
              <a:buFont typeface="Courier New" pitchFamily="49" charset="0"/>
              <a:buChar char="o"/>
            </a:pPr>
            <a:r>
              <a:rPr lang="en-IN" sz="2000" dirty="0" smtClean="0">
                <a:solidFill>
                  <a:srgbClr val="002060"/>
                </a:solidFill>
              </a:rPr>
              <a:t>The amount of oxygen can then be computed from the titre values</a:t>
            </a:r>
          </a:p>
          <a:p>
            <a:pPr>
              <a:buFont typeface="Courier New" pitchFamily="49" charset="0"/>
              <a:buChar char="o"/>
            </a:pPr>
            <a:endParaRPr lang="en-IN" sz="2000" dirty="0" smtClean="0">
              <a:solidFill>
                <a:srgbClr val="002060"/>
              </a:solidFill>
            </a:endParaRPr>
          </a:p>
          <a:p>
            <a:pPr marL="0" indent="0">
              <a:buNone/>
            </a:pPr>
            <a:endParaRPr lang="en-IN" sz="2000" dirty="0">
              <a:solidFill>
                <a:srgbClr val="002060"/>
              </a:solidFill>
            </a:endParaRPr>
          </a:p>
        </p:txBody>
      </p:sp>
      <p:pic>
        <p:nvPicPr>
          <p:cNvPr id="4" name="Picture 2"/>
          <p:cNvPicPr>
            <a:picLocks noChangeAspect="1" noChangeArrowheads="1"/>
          </p:cNvPicPr>
          <p:nvPr/>
        </p:nvPicPr>
        <p:blipFill>
          <a:blip r:embed="rId2"/>
          <a:srcRect/>
          <a:stretch>
            <a:fillRect/>
          </a:stretch>
        </p:blipFill>
        <p:spPr bwMode="auto">
          <a:xfrm>
            <a:off x="1419225" y="3276600"/>
            <a:ext cx="6305550" cy="3152775"/>
          </a:xfrm>
          <a:prstGeom prst="rect">
            <a:avLst/>
          </a:prstGeom>
          <a:noFill/>
          <a:ln w="9525">
            <a:noFill/>
            <a:miter lim="800000"/>
            <a:headEnd/>
            <a:tailEnd/>
          </a:ln>
        </p:spPr>
      </p:pic>
    </p:spTree>
    <p:extLst>
      <p:ext uri="{BB962C8B-B14F-4D97-AF65-F5344CB8AC3E}">
        <p14:creationId xmlns:p14="http://schemas.microsoft.com/office/powerpoint/2010/main" val="3441656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62500" lnSpcReduction="20000"/>
          </a:bodyPr>
          <a:lstStyle/>
          <a:p>
            <a:r>
              <a:rPr lang="en-US" sz="3600" b="1" dirty="0"/>
              <a:t>Total Dissolved Solids (TDS)</a:t>
            </a:r>
            <a:endParaRPr lang="en-IN" sz="3600" b="1" dirty="0"/>
          </a:p>
          <a:p>
            <a:r>
              <a:rPr lang="en-US" sz="3600" b="1" dirty="0"/>
              <a:t>Total Dissolved Solids (TDS) are the total amount of particles (charged ions) dissolved in a given volume of water.</a:t>
            </a:r>
            <a:endParaRPr lang="en-IN" sz="3600" dirty="0"/>
          </a:p>
          <a:p>
            <a:r>
              <a:rPr lang="en-US" sz="3600" b="1" dirty="0"/>
              <a:t>This includes minerals, salts or some metal ions</a:t>
            </a:r>
            <a:r>
              <a:rPr lang="en-US" sz="3600" b="1" dirty="0" smtClean="0"/>
              <a:t>.</a:t>
            </a:r>
            <a:endParaRPr lang="en-IN" sz="3600" b="1" dirty="0"/>
          </a:p>
          <a:p>
            <a:r>
              <a:rPr lang="en-US" sz="3600" b="1" dirty="0"/>
              <a:t>It is expressed in units of mg per unit volume of water (mg/L), also referred as parts per</a:t>
            </a:r>
            <a:endParaRPr lang="en-IN" sz="3600" dirty="0"/>
          </a:p>
          <a:p>
            <a:r>
              <a:rPr lang="en-US" sz="3600" b="1" dirty="0"/>
              <a:t>million (ppm</a:t>
            </a:r>
            <a:r>
              <a:rPr lang="en-US" sz="3600" b="1" dirty="0" smtClean="0"/>
              <a:t>).</a:t>
            </a:r>
            <a:endParaRPr lang="en-IN" sz="3600" b="1" dirty="0"/>
          </a:p>
          <a:p>
            <a:r>
              <a:rPr lang="en-US" sz="3600" b="1" dirty="0"/>
              <a:t>TDS is a measure of the combined content of all inorganic and small amount of organic matter contained in a liquid in molecular, ionized or micro-granular (colloidal sol) suspended form.</a:t>
            </a:r>
            <a:endParaRPr lang="en-IN" sz="3600" dirty="0"/>
          </a:p>
          <a:p>
            <a:pPr marL="0" indent="0">
              <a:buNone/>
            </a:pPr>
            <a:endParaRPr lang="en-IN" sz="3600" b="1" dirty="0"/>
          </a:p>
          <a:p>
            <a:r>
              <a:rPr lang="en-US" sz="3600" b="1" dirty="0"/>
              <a:t>The principal constituents are usually</a:t>
            </a:r>
            <a:endParaRPr lang="en-IN" sz="3600" dirty="0"/>
          </a:p>
          <a:p>
            <a:r>
              <a:rPr lang="en-US" sz="3600" b="1" dirty="0"/>
              <a:t>Cations : Calcium, magnesium, sodium, and potassium and Anions.: Carbonate, Bicarbonate, chloride, sulfate, and nitrate.</a:t>
            </a:r>
            <a:endParaRPr lang="en-IN" sz="3600" dirty="0"/>
          </a:p>
          <a:p>
            <a:pPr marL="0" indent="0">
              <a:buNone/>
            </a:pPr>
            <a:endParaRPr lang="en-IN" sz="3600" b="1" dirty="0"/>
          </a:p>
          <a:p>
            <a:r>
              <a:rPr lang="en-US" sz="3600" b="1" dirty="0"/>
              <a:t>If high levels of TDS : toxic ions like lead, arsenic, cadmium, nitrate, and others may also be dissolved in the water.</a:t>
            </a:r>
            <a:endParaRPr lang="en-IN" sz="3600" b="1" dirty="0"/>
          </a:p>
          <a:p>
            <a:endParaRPr lang="en-IN" dirty="0"/>
          </a:p>
        </p:txBody>
      </p:sp>
    </p:spTree>
    <p:extLst>
      <p:ext uri="{BB962C8B-B14F-4D97-AF65-F5344CB8AC3E}">
        <p14:creationId xmlns:p14="http://schemas.microsoft.com/office/powerpoint/2010/main" val="2487065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sz="3600" b="1" dirty="0" smtClean="0"/>
              <a:t>Total Dissolved Solids (TDS)</a:t>
            </a:r>
            <a:endParaRPr lang="en-IN" sz="3600" b="1" dirty="0"/>
          </a:p>
        </p:txBody>
      </p:sp>
      <p:sp>
        <p:nvSpPr>
          <p:cNvPr id="3" name="Content Placeholder 2"/>
          <p:cNvSpPr>
            <a:spLocks noGrp="1"/>
          </p:cNvSpPr>
          <p:nvPr>
            <p:ph idx="1"/>
          </p:nvPr>
        </p:nvSpPr>
        <p:spPr>
          <a:xfrm>
            <a:off x="457200" y="1047750"/>
            <a:ext cx="8229600" cy="5657850"/>
          </a:xfrm>
        </p:spPr>
        <p:txBody>
          <a:bodyPr>
            <a:normAutofit fontScale="92500" lnSpcReduction="10000"/>
          </a:bodyPr>
          <a:lstStyle/>
          <a:p>
            <a:pPr marL="0" indent="0">
              <a:buNone/>
            </a:pPr>
            <a:r>
              <a:rPr lang="en-IN" sz="2000" b="1" dirty="0" smtClean="0">
                <a:solidFill>
                  <a:srgbClr val="C00000"/>
                </a:solidFill>
              </a:rPr>
              <a:t>Total dissolved solids (TDS) is the amount of particles dissolved in water</a:t>
            </a:r>
            <a:endParaRPr lang="en-IN" sz="2000" dirty="0" smtClean="0">
              <a:solidFill>
                <a:srgbClr val="C00000"/>
              </a:solidFill>
            </a:endParaRPr>
          </a:p>
          <a:p>
            <a:pPr>
              <a:buFont typeface="Courier New" pitchFamily="49" charset="0"/>
              <a:buChar char="o"/>
            </a:pPr>
            <a:r>
              <a:rPr lang="en-IN" sz="2000" dirty="0" smtClean="0">
                <a:solidFill>
                  <a:srgbClr val="002060"/>
                </a:solidFill>
              </a:rPr>
              <a:t>They come from </a:t>
            </a:r>
          </a:p>
          <a:p>
            <a:pPr marL="0" indent="0">
              <a:buNone/>
            </a:pPr>
            <a:r>
              <a:rPr lang="en-IN" sz="2000" dirty="0">
                <a:solidFill>
                  <a:srgbClr val="002060"/>
                </a:solidFill>
              </a:rPr>
              <a:t> </a:t>
            </a:r>
            <a:r>
              <a:rPr lang="en-IN" sz="2000" dirty="0" smtClean="0">
                <a:solidFill>
                  <a:srgbClr val="002060"/>
                </a:solidFill>
              </a:rPr>
              <a:t>       a)  Organic sources (leaves)</a:t>
            </a:r>
          </a:p>
          <a:p>
            <a:pPr marL="0" indent="0">
              <a:buNone/>
            </a:pPr>
            <a:r>
              <a:rPr lang="en-IN" sz="2000" dirty="0">
                <a:solidFill>
                  <a:srgbClr val="002060"/>
                </a:solidFill>
              </a:rPr>
              <a:t> </a:t>
            </a:r>
            <a:r>
              <a:rPr lang="en-IN" sz="2000" dirty="0" smtClean="0">
                <a:solidFill>
                  <a:srgbClr val="002060"/>
                </a:solidFill>
              </a:rPr>
              <a:t>       b)  Silt </a:t>
            </a:r>
          </a:p>
          <a:p>
            <a:pPr marL="0" indent="0">
              <a:buNone/>
            </a:pPr>
            <a:r>
              <a:rPr lang="en-IN" sz="2000" dirty="0">
                <a:solidFill>
                  <a:srgbClr val="002060"/>
                </a:solidFill>
              </a:rPr>
              <a:t> </a:t>
            </a:r>
            <a:r>
              <a:rPr lang="en-IN" sz="2000" dirty="0" smtClean="0">
                <a:solidFill>
                  <a:srgbClr val="002060"/>
                </a:solidFill>
              </a:rPr>
              <a:t>       c)  Industrial wastage and sewage as well as runoff from urban sources,</a:t>
            </a:r>
          </a:p>
          <a:p>
            <a:pPr marL="0" indent="0">
              <a:buNone/>
            </a:pPr>
            <a:r>
              <a:rPr lang="en-IN" sz="2000" dirty="0">
                <a:solidFill>
                  <a:srgbClr val="002060"/>
                </a:solidFill>
              </a:rPr>
              <a:t> </a:t>
            </a:r>
            <a:r>
              <a:rPr lang="en-IN" sz="2000" dirty="0" smtClean="0">
                <a:solidFill>
                  <a:srgbClr val="002060"/>
                </a:solidFill>
              </a:rPr>
              <a:t>            fertilizers and pesticides</a:t>
            </a:r>
          </a:p>
          <a:p>
            <a:pPr marL="0" indent="0">
              <a:buNone/>
            </a:pPr>
            <a:r>
              <a:rPr lang="en-IN" sz="2000" dirty="0">
                <a:solidFill>
                  <a:srgbClr val="002060"/>
                </a:solidFill>
              </a:rPr>
              <a:t> </a:t>
            </a:r>
            <a:r>
              <a:rPr lang="en-IN" sz="2000" dirty="0" smtClean="0">
                <a:solidFill>
                  <a:srgbClr val="002060"/>
                </a:solidFill>
              </a:rPr>
              <a:t>       d) Inorganic materials such as rocks and air that may contain calcium</a:t>
            </a:r>
          </a:p>
          <a:p>
            <a:pPr marL="0" indent="0">
              <a:buNone/>
            </a:pPr>
            <a:r>
              <a:rPr lang="en-IN" sz="2000" dirty="0">
                <a:solidFill>
                  <a:srgbClr val="002060"/>
                </a:solidFill>
              </a:rPr>
              <a:t> </a:t>
            </a:r>
            <a:r>
              <a:rPr lang="en-IN" sz="2000" dirty="0" smtClean="0">
                <a:solidFill>
                  <a:srgbClr val="002060"/>
                </a:solidFill>
              </a:rPr>
              <a:t>            bicarbonate, nitrogen, iron, sulphur and other minerals</a:t>
            </a:r>
          </a:p>
          <a:p>
            <a:pPr>
              <a:buFont typeface="Courier New" pitchFamily="49" charset="0"/>
              <a:buChar char="o"/>
            </a:pPr>
            <a:r>
              <a:rPr lang="en-IN" sz="2000" dirty="0" smtClean="0">
                <a:solidFill>
                  <a:srgbClr val="002060"/>
                </a:solidFill>
              </a:rPr>
              <a:t>A constant level of minerals, </a:t>
            </a:r>
            <a:r>
              <a:rPr lang="en-IN" sz="2000" dirty="0" err="1" smtClean="0">
                <a:solidFill>
                  <a:srgbClr val="002060"/>
                </a:solidFill>
              </a:rPr>
              <a:t>eg</a:t>
            </a:r>
            <a:r>
              <a:rPr lang="en-IN" sz="2000" dirty="0" smtClean="0">
                <a:solidFill>
                  <a:srgbClr val="002060"/>
                </a:solidFill>
              </a:rPr>
              <a:t>. Phosphorous, nitrogen and sulphur,  is necessary for aquatic life. </a:t>
            </a:r>
          </a:p>
          <a:p>
            <a:pPr>
              <a:buFont typeface="Courier New" pitchFamily="49" charset="0"/>
              <a:buChar char="o"/>
            </a:pPr>
            <a:r>
              <a:rPr lang="en-IN" sz="2000" dirty="0" smtClean="0">
                <a:solidFill>
                  <a:srgbClr val="002060"/>
                </a:solidFill>
              </a:rPr>
              <a:t>Concentration of dissolved solids should not be too high or too low which can affect the growth and leads to death of many aquatic organisms. </a:t>
            </a:r>
          </a:p>
          <a:p>
            <a:pPr>
              <a:buFont typeface="Courier New" pitchFamily="49" charset="0"/>
              <a:buChar char="o"/>
            </a:pPr>
            <a:r>
              <a:rPr lang="en-IN" sz="2000" dirty="0" smtClean="0">
                <a:solidFill>
                  <a:srgbClr val="002060"/>
                </a:solidFill>
              </a:rPr>
              <a:t>High concentration of dissolved solids reduces the clarity of water and can decrease the photosynthesis and raises the water temperature.</a:t>
            </a:r>
          </a:p>
          <a:p>
            <a:pPr>
              <a:buFont typeface="Courier New" pitchFamily="49" charset="0"/>
              <a:buChar char="o"/>
            </a:pPr>
            <a:r>
              <a:rPr lang="en-IN" sz="2000" dirty="0" smtClean="0">
                <a:solidFill>
                  <a:srgbClr val="002060"/>
                </a:solidFill>
              </a:rPr>
              <a:t>It can be determined taking a known amount (say 100 mL) of water and by evaporating the contents carefully to dryness.</a:t>
            </a:r>
          </a:p>
          <a:p>
            <a:pPr>
              <a:buFont typeface="Courier New" pitchFamily="49" charset="0"/>
              <a:buChar char="o"/>
            </a:pPr>
            <a:r>
              <a:rPr lang="en-IN" sz="2000" dirty="0" smtClean="0">
                <a:solidFill>
                  <a:srgbClr val="002060"/>
                </a:solidFill>
              </a:rPr>
              <a:t>The residue (W/g) left after evaporation of the filtered sample shows the total dissolved solids present in that articular water sample.</a:t>
            </a:r>
          </a:p>
          <a:p>
            <a:pPr marL="0" indent="0">
              <a:buNone/>
            </a:pPr>
            <a:endParaRPr lang="en-IN" sz="2000" dirty="0">
              <a:solidFill>
                <a:srgbClr val="002060"/>
              </a:solidFill>
            </a:endParaRPr>
          </a:p>
        </p:txBody>
      </p:sp>
    </p:spTree>
    <p:extLst>
      <p:ext uri="{BB962C8B-B14F-4D97-AF65-F5344CB8AC3E}">
        <p14:creationId xmlns:p14="http://schemas.microsoft.com/office/powerpoint/2010/main" val="858989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i="1" dirty="0" smtClean="0">
            <a:solidFill>
              <a:srgbClr val="0070C0"/>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818</TotalTime>
  <Words>4061</Words>
  <Application>Microsoft Office PowerPoint</Application>
  <PresentationFormat>On-screen Show (4:3)</PresentationFormat>
  <Paragraphs>751</Paragraphs>
  <Slides>57</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7" baseType="lpstr">
      <vt:lpstr>Arial</vt:lpstr>
      <vt:lpstr>Calibri</vt:lpstr>
      <vt:lpstr>Century Schoolbook</vt:lpstr>
      <vt:lpstr>Comic Sans MS</vt:lpstr>
      <vt:lpstr>Courier New</vt:lpstr>
      <vt:lpstr>Tahoma</vt:lpstr>
      <vt:lpstr>Verdana</vt:lpstr>
      <vt:lpstr>Wingdings</vt:lpstr>
      <vt:lpstr>Office Theme</vt:lpstr>
      <vt:lpstr>CS ChemDraw Drawing</vt:lpstr>
      <vt:lpstr>PowerPoint Presentation</vt:lpstr>
      <vt:lpstr>Sources of Water</vt:lpstr>
      <vt:lpstr>Impurities in water </vt:lpstr>
      <vt:lpstr>Hardness of water </vt:lpstr>
      <vt:lpstr>Types of Hardness </vt:lpstr>
      <vt:lpstr>Dissolved Oxygen</vt:lpstr>
      <vt:lpstr>Estimation of DO by Winkler’s method</vt:lpstr>
      <vt:lpstr>PowerPoint Presentation</vt:lpstr>
      <vt:lpstr>Total Dissolved Solids (TDS)</vt:lpstr>
      <vt:lpstr>Total Dissolved Solids</vt:lpstr>
      <vt:lpstr>PowerPoint Presentation</vt:lpstr>
      <vt:lpstr>PowerPoint Presentation</vt:lpstr>
      <vt:lpstr>Measurement of hardness of water </vt:lpstr>
      <vt:lpstr>Estimation of water hardness</vt:lpstr>
      <vt:lpstr> Estimation Water Hardness</vt:lpstr>
      <vt:lpstr>Procedure</vt:lpstr>
      <vt:lpstr> Calculations  </vt:lpstr>
      <vt:lpstr>Calculations</vt:lpstr>
      <vt:lpstr>Temporary hardness calculation</vt:lpstr>
      <vt:lpstr>Examples of hardness calculations</vt:lpstr>
      <vt:lpstr>Modern methods of water analysis</vt:lpstr>
      <vt:lpstr>PowerPoint Presentation</vt:lpstr>
      <vt:lpstr>Lab-on-a-chip </vt:lpstr>
      <vt:lpstr>Lab-on-a-chip</vt:lpstr>
      <vt:lpstr>Components of Lab-on-a-chip systems</vt:lpstr>
      <vt:lpstr> Current Applications in Water Analysis </vt:lpstr>
      <vt:lpstr>PowerPoint Presentation</vt:lpstr>
      <vt:lpstr>Problems of hard water  for domestic use </vt:lpstr>
      <vt:lpstr>Disadvantages of hard water in industries</vt:lpstr>
      <vt:lpstr>Disadvantages of hard water</vt:lpstr>
      <vt:lpstr>Examples of Sludge and Scale</vt:lpstr>
      <vt:lpstr>Scales</vt:lpstr>
      <vt:lpstr>Disadvantages of hard water</vt:lpstr>
      <vt:lpstr>PowerPoint Presentation</vt:lpstr>
      <vt:lpstr>Concentration cell representation of caustic embrittlement</vt:lpstr>
      <vt:lpstr>4. Boiler corrosion:</vt:lpstr>
      <vt:lpstr>4. Boiler corrosion:</vt:lpstr>
      <vt:lpstr>PowerPoint Presentation</vt:lpstr>
      <vt:lpstr>PowerPoint Presentation</vt:lpstr>
      <vt:lpstr>PowerPoint Presentation</vt:lpstr>
      <vt:lpstr>PowerPoint Presentation</vt:lpstr>
      <vt:lpstr>PowerPoint Presentation</vt:lpstr>
      <vt:lpstr>PowerPoint Presentation</vt:lpstr>
      <vt:lpstr>Formation of Scales</vt:lpstr>
      <vt:lpstr>Decomposition of calcium sulphate</vt:lpstr>
      <vt:lpstr>Hydrolysis of magnesium salts</vt:lpstr>
      <vt:lpstr>Disadvantage of scale formation</vt:lpstr>
      <vt:lpstr>Removal of Scales</vt:lpstr>
      <vt:lpstr>Prevention of scale formation</vt:lpstr>
      <vt:lpstr>PowerPoint Presentation</vt:lpstr>
      <vt:lpstr>PowerPoint Presentation</vt:lpstr>
      <vt:lpstr>Caustic Embrittlement</vt:lpstr>
      <vt:lpstr>Caustic embrittlement can be avoided</vt:lpstr>
      <vt:lpstr>Boiler Corrosion</vt:lpstr>
      <vt:lpstr>PowerPoint Presentation</vt:lpstr>
      <vt:lpstr>Dissolved Carbon dioxide</vt:lpstr>
      <vt:lpstr>Priming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Characteristics of hard water - hardness, DO, TDS in water and their determination – numerical problems in hardness determination by EDTA; Modern techniques of water analysis for industrial use - Disadvantages of hard water in industries.</dc:title>
  <dc:creator>Admin</dc:creator>
  <cp:lastModifiedBy>Admin</cp:lastModifiedBy>
  <cp:revision>91</cp:revision>
  <dcterms:created xsi:type="dcterms:W3CDTF">2006-08-16T00:00:00Z</dcterms:created>
  <dcterms:modified xsi:type="dcterms:W3CDTF">2019-07-26T10:16:10Z</dcterms:modified>
</cp:coreProperties>
</file>