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14" r:id="rId4"/>
  </p:sldMasterIdLst>
  <p:notesMasterIdLst>
    <p:notesMasterId r:id="rId15"/>
  </p:notesMasterIdLst>
  <p:sldIdLst>
    <p:sldId id="260" r:id="rId5"/>
    <p:sldId id="261" r:id="rId6"/>
    <p:sldId id="268" r:id="rId7"/>
    <p:sldId id="267" r:id="rId8"/>
    <p:sldId id="270" r:id="rId9"/>
    <p:sldId id="264" r:id="rId10"/>
    <p:sldId id="269" r:id="rId11"/>
    <p:sldId id="263" r:id="rId12"/>
    <p:sldId id="271"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17" autoAdjust="0"/>
    <p:restoredTop sz="94660"/>
  </p:normalViewPr>
  <p:slideViewPr>
    <p:cSldViewPr snapToGrid="0">
      <p:cViewPr>
        <p:scale>
          <a:sx n="90" d="100"/>
          <a:sy n="90" d="100"/>
        </p:scale>
        <p:origin x="594" y="9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6/2/2025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6/2/2025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5960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3F0A0B-291C-4112-A023-023C51AB2E85}" type="datetime1">
              <a:rPr lang="en-US" smtClean="0"/>
              <a:t>6/2/2025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96031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3F0A0B-291C-4112-A023-023C51AB2E85}" type="datetime1">
              <a:rPr lang="en-US" smtClean="0"/>
              <a:t>6/2/2025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384869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3F0A0B-291C-4112-A023-023C51AB2E85}" type="datetime1">
              <a:rPr lang="en-US" smtClean="0"/>
              <a:t>6/2/2025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04782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3F0A0B-291C-4112-A023-023C51AB2E85}" type="datetime1">
              <a:rPr lang="en-US" smtClean="0"/>
              <a:t>6/2/2025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75037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3F0A0B-291C-4112-A023-023C51AB2E85}" type="datetime1">
              <a:rPr lang="en-US" smtClean="0"/>
              <a:t>6/2/2025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052447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6/2/2025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5006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6/2/2025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6287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6/2/2025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7157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6/2/2025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4468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6/2/2025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3946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6/2/2025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4599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6/2/2025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0911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6/2/2025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3824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6/2/2025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3638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6/2/2025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9753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3F0A0B-291C-4112-A023-023C51AB2E85}" type="datetime1">
              <a:rPr lang="en-US" smtClean="0"/>
              <a:t>6/2/2025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0407438"/>
      </p:ext>
    </p:extLst>
  </p:cSld>
  <p:clrMap bg1="lt1" tx1="dk1" bg2="lt2" tx2="dk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 id="2147484026" r:id="rId12"/>
    <p:sldLayoutId id="2147484027" r:id="rId13"/>
    <p:sldLayoutId id="2147484028" r:id="rId14"/>
    <p:sldLayoutId id="2147484029" r:id="rId15"/>
    <p:sldLayoutId id="214748403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cityofnewyork.us/Public-Safety/ENDGBV-The-Intersection-of-Domestic-Violence-Race-/2rb7-7eqa/about_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736087" y="924232"/>
            <a:ext cx="9575231" cy="3285866"/>
          </a:xfrm>
        </p:spPr>
        <p:txBody>
          <a:bodyPr>
            <a:normAutofit/>
          </a:bodyPr>
          <a:lstStyle/>
          <a:p>
            <a:pPr algn="l"/>
            <a:r>
              <a:rPr lang="en-US" sz="6200" dirty="0"/>
              <a:t>Domestic Violence in </a:t>
            </a:r>
            <a:br>
              <a:rPr lang="en-US" sz="6200" dirty="0"/>
            </a:br>
            <a:r>
              <a:rPr lang="en-US" sz="6200" dirty="0"/>
              <a:t>New York City: 2020 -2021</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843092" y="4210098"/>
            <a:ext cx="7178070" cy="863348"/>
          </a:xfrm>
        </p:spPr>
        <p:txBody>
          <a:bodyPr>
            <a:normAutofit/>
          </a:bodyPr>
          <a:lstStyle/>
          <a:p>
            <a:pPr algn="l"/>
            <a:r>
              <a:rPr lang="en-US" dirty="0"/>
              <a:t>Katrina Azzara</a:t>
            </a:r>
          </a:p>
          <a:p>
            <a:pPr algn="l"/>
            <a:r>
              <a:rPr lang="en-US" dirty="0"/>
              <a:t>June 2, 2025</a:t>
            </a:r>
          </a:p>
        </p:txBody>
      </p:sp>
    </p:spTree>
    <p:extLst>
      <p:ext uri="{BB962C8B-B14F-4D97-AF65-F5344CB8AC3E}">
        <p14:creationId xmlns:p14="http://schemas.microsoft.com/office/powerpoint/2010/main" val="3884466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97A391-066A-6815-91B1-1469BAC75E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7EA96A-C453-897D-7858-C4B78536D30C}"/>
              </a:ext>
            </a:extLst>
          </p:cNvPr>
          <p:cNvSpPr>
            <a:spLocks noGrp="1"/>
          </p:cNvSpPr>
          <p:nvPr>
            <p:ph type="title"/>
          </p:nvPr>
        </p:nvSpPr>
        <p:spPr>
          <a:xfrm>
            <a:off x="1018191" y="685800"/>
            <a:ext cx="7411825" cy="1752599"/>
          </a:xfrm>
        </p:spPr>
        <p:txBody>
          <a:bodyPr>
            <a:normAutofit/>
          </a:bodyPr>
          <a:lstStyle/>
          <a:p>
            <a:pPr algn="l"/>
            <a:r>
              <a:rPr lang="en-US" dirty="0"/>
              <a:t>Limitations &amp; Next Steps</a:t>
            </a:r>
          </a:p>
        </p:txBody>
      </p:sp>
      <p:sp>
        <p:nvSpPr>
          <p:cNvPr id="3" name="Content Placeholder 2">
            <a:extLst>
              <a:ext uri="{FF2B5EF4-FFF2-40B4-BE49-F238E27FC236}">
                <a16:creationId xmlns:a16="http://schemas.microsoft.com/office/drawing/2014/main" id="{D43FB3C5-B469-2FDC-2961-61BD10D4B9BF}"/>
              </a:ext>
            </a:extLst>
          </p:cNvPr>
          <p:cNvSpPr>
            <a:spLocks noGrp="1"/>
          </p:cNvSpPr>
          <p:nvPr>
            <p:ph idx="1"/>
          </p:nvPr>
        </p:nvSpPr>
        <p:spPr>
          <a:xfrm>
            <a:off x="1018191" y="1700408"/>
            <a:ext cx="8203630" cy="4350196"/>
          </a:xfrm>
        </p:spPr>
        <p:txBody>
          <a:bodyPr anchor="t">
            <a:normAutofit fontScale="92500" lnSpcReduction="10000"/>
          </a:bodyPr>
          <a:lstStyle/>
          <a:p>
            <a:r>
              <a:rPr lang="en-US" dirty="0"/>
              <a:t>Limitations </a:t>
            </a:r>
          </a:p>
          <a:p>
            <a:pPr lvl="1"/>
            <a:r>
              <a:rPr lang="en-US" dirty="0"/>
              <a:t>The data used in this analysis referred to report dates between 2020 and 2021 which were during the COVID-19 pandemic. Patterns of domestic violence related incidents found in this analysis may be significantly different than pre or post pandemic periods</a:t>
            </a:r>
          </a:p>
          <a:p>
            <a:pPr lvl="1"/>
            <a:r>
              <a:rPr lang="en-US" dirty="0"/>
              <a:t>To be included in the dataset, the domestic violence related incident must have been reported to the NYPD</a:t>
            </a:r>
          </a:p>
          <a:p>
            <a:pPr lvl="1"/>
            <a:r>
              <a:rPr lang="en-US" dirty="0"/>
              <a:t>Missing data for race and gender related variables ( &gt;5%)</a:t>
            </a:r>
          </a:p>
          <a:p>
            <a:pPr marL="457200" lvl="1" indent="0">
              <a:buNone/>
            </a:pPr>
            <a:endParaRPr lang="en-US" dirty="0"/>
          </a:p>
          <a:p>
            <a:r>
              <a:rPr lang="en-US" dirty="0"/>
              <a:t>Next Steps </a:t>
            </a:r>
          </a:p>
          <a:p>
            <a:pPr lvl="1"/>
            <a:r>
              <a:rPr lang="en-US" dirty="0"/>
              <a:t>Future research should investigate whether the patterns found in this analysis remain consistent in more recent, post-COVID, years </a:t>
            </a:r>
          </a:p>
          <a:p>
            <a:pPr lvl="1"/>
            <a:r>
              <a:rPr lang="en-US" dirty="0"/>
              <a:t>In addition, research specifically designed to create predictive models/assign risk levels for experiencing domestic violence related incidents within a given timeframe could help to bring domestic violence related resources to those most in need </a:t>
            </a:r>
          </a:p>
          <a:p>
            <a:endParaRPr lang="en-US" dirty="0"/>
          </a:p>
          <a:p>
            <a:pPr lvl="1"/>
            <a:endParaRPr lang="en-US" dirty="0"/>
          </a:p>
          <a:p>
            <a:endParaRPr lang="en-US" sz="1600" dirty="0"/>
          </a:p>
          <a:p>
            <a:endParaRPr lang="en-US" dirty="0"/>
          </a:p>
          <a:p>
            <a:endParaRPr lang="en-US" sz="1600" dirty="0"/>
          </a:p>
          <a:p>
            <a:endParaRPr lang="en-US" sz="1600" dirty="0"/>
          </a:p>
          <a:p>
            <a:pPr marL="0" indent="0">
              <a:buNone/>
            </a:pPr>
            <a:endParaRPr lang="en-US" sz="1600" dirty="0"/>
          </a:p>
        </p:txBody>
      </p:sp>
    </p:spTree>
    <p:extLst>
      <p:ext uri="{BB962C8B-B14F-4D97-AF65-F5344CB8AC3E}">
        <p14:creationId xmlns:p14="http://schemas.microsoft.com/office/powerpoint/2010/main" val="3375431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7D97E-8F66-70B4-24E2-F1FF1E07C1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721C8D-CAC8-8E27-8231-591090E9A845}"/>
              </a:ext>
            </a:extLst>
          </p:cNvPr>
          <p:cNvSpPr>
            <a:spLocks noGrp="1"/>
          </p:cNvSpPr>
          <p:nvPr>
            <p:ph type="title"/>
          </p:nvPr>
        </p:nvSpPr>
        <p:spPr>
          <a:xfrm>
            <a:off x="1018191" y="685800"/>
            <a:ext cx="7411825" cy="1752599"/>
          </a:xfrm>
        </p:spPr>
        <p:txBody>
          <a:bodyPr>
            <a:normAutofit/>
          </a:bodyPr>
          <a:lstStyle/>
          <a:p>
            <a:pPr algn="l"/>
            <a:r>
              <a:rPr lang="en-US" dirty="0"/>
              <a:t>Research Questions</a:t>
            </a:r>
          </a:p>
        </p:txBody>
      </p:sp>
      <p:sp>
        <p:nvSpPr>
          <p:cNvPr id="3" name="Content Placeholder 2">
            <a:extLst>
              <a:ext uri="{FF2B5EF4-FFF2-40B4-BE49-F238E27FC236}">
                <a16:creationId xmlns:a16="http://schemas.microsoft.com/office/drawing/2014/main" id="{9B570188-CCF8-3CA5-421C-CD696BC154F6}"/>
              </a:ext>
            </a:extLst>
          </p:cNvPr>
          <p:cNvSpPr>
            <a:spLocks noGrp="1"/>
          </p:cNvSpPr>
          <p:nvPr>
            <p:ph idx="1"/>
          </p:nvPr>
        </p:nvSpPr>
        <p:spPr>
          <a:xfrm>
            <a:off x="1018191" y="1700409"/>
            <a:ext cx="9195852" cy="3464978"/>
          </a:xfrm>
        </p:spPr>
        <p:txBody>
          <a:bodyPr anchor="t">
            <a:normAutofit/>
          </a:bodyPr>
          <a:lstStyle/>
          <a:p>
            <a:r>
              <a:rPr lang="en-US" sz="1600" dirty="0"/>
              <a:t>How has the number of domestic violence related incidents changed over time?</a:t>
            </a:r>
          </a:p>
          <a:p>
            <a:r>
              <a:rPr lang="en-US" sz="1600" dirty="0"/>
              <a:t>Does location (borough and community district) impact the volume of domestic violence related incidents?</a:t>
            </a:r>
          </a:p>
          <a:p>
            <a:r>
              <a:rPr lang="en-US" sz="1600" dirty="0"/>
              <a:t>Does a combination of poverty rate and borough impact the volume of domestic violence related incidents? </a:t>
            </a:r>
          </a:p>
          <a:p>
            <a:endParaRPr lang="en-US" sz="1600" dirty="0"/>
          </a:p>
          <a:p>
            <a:endParaRPr lang="en-US" sz="1600" dirty="0"/>
          </a:p>
          <a:p>
            <a:pPr marL="0" indent="0">
              <a:buNone/>
            </a:pPr>
            <a:endParaRPr lang="en-US" sz="1600" dirty="0"/>
          </a:p>
        </p:txBody>
      </p:sp>
    </p:spTree>
    <p:extLst>
      <p:ext uri="{BB962C8B-B14F-4D97-AF65-F5344CB8AC3E}">
        <p14:creationId xmlns:p14="http://schemas.microsoft.com/office/powerpoint/2010/main" val="355852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B5423-09C1-B504-3781-44B5D69D69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AF11E5-8738-6F94-0CA3-41E1C1644472}"/>
              </a:ext>
            </a:extLst>
          </p:cNvPr>
          <p:cNvSpPr>
            <a:spLocks noGrp="1"/>
          </p:cNvSpPr>
          <p:nvPr>
            <p:ph type="title"/>
          </p:nvPr>
        </p:nvSpPr>
        <p:spPr>
          <a:xfrm>
            <a:off x="1018191" y="685800"/>
            <a:ext cx="7411825" cy="1752599"/>
          </a:xfrm>
        </p:spPr>
        <p:txBody>
          <a:bodyPr>
            <a:normAutofit/>
          </a:bodyPr>
          <a:lstStyle/>
          <a:p>
            <a:pPr algn="l"/>
            <a:r>
              <a:rPr lang="en-US" dirty="0"/>
              <a:t>Dataset</a:t>
            </a:r>
          </a:p>
        </p:txBody>
      </p:sp>
      <p:sp>
        <p:nvSpPr>
          <p:cNvPr id="3" name="Content Placeholder 2">
            <a:extLst>
              <a:ext uri="{FF2B5EF4-FFF2-40B4-BE49-F238E27FC236}">
                <a16:creationId xmlns:a16="http://schemas.microsoft.com/office/drawing/2014/main" id="{3BBAFA9C-7792-D139-47DB-1D7D992D935D}"/>
              </a:ext>
            </a:extLst>
          </p:cNvPr>
          <p:cNvSpPr>
            <a:spLocks noGrp="1"/>
          </p:cNvSpPr>
          <p:nvPr>
            <p:ph idx="1"/>
          </p:nvPr>
        </p:nvSpPr>
        <p:spPr>
          <a:xfrm>
            <a:off x="1018191" y="1700409"/>
            <a:ext cx="9195852" cy="3464978"/>
          </a:xfrm>
        </p:spPr>
        <p:txBody>
          <a:bodyPr anchor="t">
            <a:normAutofit/>
          </a:bodyPr>
          <a:lstStyle/>
          <a:p>
            <a:r>
              <a:rPr lang="en-US" sz="1600" dirty="0"/>
              <a:t>Obtained from NYC Open Data</a:t>
            </a:r>
          </a:p>
          <a:p>
            <a:r>
              <a:rPr lang="en-US" sz="1600" dirty="0"/>
              <a:t>Agency: Mayor's Office to End Domestic and Gender-Based Violence (ENDGBV)</a:t>
            </a:r>
          </a:p>
          <a:p>
            <a:pPr lvl="1"/>
            <a:r>
              <a:rPr lang="en-US" dirty="0"/>
              <a:t>Name: “ENDGBV: The Intersection of Domestic Violence, Race/Ethnicity and Sex”</a:t>
            </a:r>
          </a:p>
          <a:p>
            <a:pPr lvl="1"/>
            <a:r>
              <a:rPr lang="en-US" dirty="0"/>
              <a:t>Description: Contains incident level data from the New York City Police Department on domestic violence related offenses* with report dates occurring between 2020 and 2021.</a:t>
            </a:r>
          </a:p>
          <a:p>
            <a:pPr lvl="1"/>
            <a:r>
              <a:rPr lang="en-US" dirty="0"/>
              <a:t>Last updated in January 2024</a:t>
            </a:r>
          </a:p>
          <a:p>
            <a:pPr lvl="1"/>
            <a:r>
              <a:rPr lang="en-US" dirty="0"/>
              <a:t>Contains 15 columns and 483,790 rows</a:t>
            </a:r>
          </a:p>
          <a:p>
            <a:r>
              <a:rPr lang="en-US" sz="1600" dirty="0"/>
              <a:t>Link: </a:t>
            </a:r>
            <a:r>
              <a:rPr lang="en-US" sz="1600" dirty="0">
                <a:hlinkClick r:id="rId2"/>
              </a:rPr>
              <a:t>https://data.cityofnewyork.us/Public-Safety/ENDGBV-The-Intersection-of-Domestic-Violence-Race-/2rb7-7eqa/about_data</a:t>
            </a:r>
            <a:endParaRPr lang="en-US" sz="1600" dirty="0"/>
          </a:p>
          <a:p>
            <a:endParaRPr lang="en-US" sz="1600" dirty="0"/>
          </a:p>
          <a:p>
            <a:endParaRPr lang="en-US" sz="1600" dirty="0"/>
          </a:p>
          <a:p>
            <a:endParaRPr lang="en-US" sz="1600" dirty="0"/>
          </a:p>
          <a:p>
            <a:pPr marL="0" indent="0">
              <a:buNone/>
            </a:pPr>
            <a:endParaRPr lang="en-US" sz="1600" dirty="0"/>
          </a:p>
        </p:txBody>
      </p:sp>
      <p:sp>
        <p:nvSpPr>
          <p:cNvPr id="4" name="TextBox 3">
            <a:extLst>
              <a:ext uri="{FF2B5EF4-FFF2-40B4-BE49-F238E27FC236}">
                <a16:creationId xmlns:a16="http://schemas.microsoft.com/office/drawing/2014/main" id="{F5E292F2-73EF-2154-213B-5C344DBD2631}"/>
              </a:ext>
            </a:extLst>
          </p:cNvPr>
          <p:cNvSpPr txBox="1"/>
          <p:nvPr/>
        </p:nvSpPr>
        <p:spPr>
          <a:xfrm>
            <a:off x="1018191" y="5661499"/>
            <a:ext cx="8531158" cy="276999"/>
          </a:xfrm>
          <a:prstGeom prst="rect">
            <a:avLst/>
          </a:prstGeom>
          <a:noFill/>
        </p:spPr>
        <p:txBody>
          <a:bodyPr wrap="square" rtlCol="0">
            <a:spAutoFit/>
          </a:bodyPr>
          <a:lstStyle/>
          <a:p>
            <a:r>
              <a:rPr lang="en-US" sz="1200" i="1" dirty="0"/>
              <a:t>*Domestic violence related offenses defined as felony assaults, felony rapes and domestic incident reports </a:t>
            </a:r>
          </a:p>
        </p:txBody>
      </p:sp>
    </p:spTree>
    <p:extLst>
      <p:ext uri="{BB962C8B-B14F-4D97-AF65-F5344CB8AC3E}">
        <p14:creationId xmlns:p14="http://schemas.microsoft.com/office/powerpoint/2010/main" val="526914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84D7E-DB39-D2BC-AF0C-1A97CCD223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F2C630-8270-6D84-6578-AAAA5BEA3B3D}"/>
              </a:ext>
            </a:extLst>
          </p:cNvPr>
          <p:cNvSpPr>
            <a:spLocks noGrp="1"/>
          </p:cNvSpPr>
          <p:nvPr>
            <p:ph type="title"/>
          </p:nvPr>
        </p:nvSpPr>
        <p:spPr>
          <a:xfrm>
            <a:off x="1018191" y="685800"/>
            <a:ext cx="7411825" cy="1752599"/>
          </a:xfrm>
        </p:spPr>
        <p:txBody>
          <a:bodyPr>
            <a:normAutofit/>
          </a:bodyPr>
          <a:lstStyle/>
          <a:p>
            <a:pPr algn="l"/>
            <a:r>
              <a:rPr lang="en-US" dirty="0"/>
              <a:t>Methodology</a:t>
            </a:r>
          </a:p>
        </p:txBody>
      </p:sp>
      <p:sp>
        <p:nvSpPr>
          <p:cNvPr id="3" name="Content Placeholder 2">
            <a:extLst>
              <a:ext uri="{FF2B5EF4-FFF2-40B4-BE49-F238E27FC236}">
                <a16:creationId xmlns:a16="http://schemas.microsoft.com/office/drawing/2014/main" id="{4F56A7DD-AE81-C4F9-2EBE-39A12BF71148}"/>
              </a:ext>
            </a:extLst>
          </p:cNvPr>
          <p:cNvSpPr>
            <a:spLocks noGrp="1"/>
          </p:cNvSpPr>
          <p:nvPr>
            <p:ph idx="1"/>
          </p:nvPr>
        </p:nvSpPr>
        <p:spPr>
          <a:xfrm>
            <a:off x="1018191" y="1700408"/>
            <a:ext cx="8933205" cy="4350196"/>
          </a:xfrm>
        </p:spPr>
        <p:txBody>
          <a:bodyPr anchor="t">
            <a:normAutofit/>
          </a:bodyPr>
          <a:lstStyle/>
          <a:p>
            <a:r>
              <a:rPr lang="en-US" sz="1600" dirty="0"/>
              <a:t>Data cleaning and analysis were conducted in Python utilizing:</a:t>
            </a:r>
          </a:p>
          <a:p>
            <a:pPr lvl="1"/>
            <a:r>
              <a:rPr lang="en-US" dirty="0"/>
              <a:t>Pandas, Seaborn, </a:t>
            </a:r>
            <a:r>
              <a:rPr lang="en-US" dirty="0" err="1"/>
              <a:t>Numpy</a:t>
            </a:r>
            <a:r>
              <a:rPr lang="en-US" dirty="0"/>
              <a:t> and Matplotlib</a:t>
            </a:r>
          </a:p>
          <a:p>
            <a:pPr lvl="1"/>
            <a:endParaRPr lang="en-US" dirty="0"/>
          </a:p>
          <a:p>
            <a:r>
              <a:rPr lang="en-US" sz="1600" dirty="0"/>
              <a:t>Data Cleaning Steps Included:</a:t>
            </a:r>
          </a:p>
          <a:p>
            <a:pPr lvl="1"/>
            <a:r>
              <a:rPr lang="en-US" dirty="0"/>
              <a:t>Changing the “Report Date” field from an object </a:t>
            </a:r>
            <a:r>
              <a:rPr lang="en-US" dirty="0" err="1"/>
              <a:t>dtype</a:t>
            </a:r>
            <a:r>
              <a:rPr lang="en-US" dirty="0"/>
              <a:t> to a datetime </a:t>
            </a:r>
            <a:r>
              <a:rPr lang="en-US" dirty="0" err="1"/>
              <a:t>dtype</a:t>
            </a:r>
            <a:endParaRPr lang="en-US" dirty="0">
              <a:solidFill>
                <a:srgbClr val="FF0000"/>
              </a:solidFill>
            </a:endParaRPr>
          </a:p>
          <a:p>
            <a:pPr lvl="1"/>
            <a:r>
              <a:rPr lang="en-US" dirty="0"/>
              <a:t>Recoding race related variable so that “Hispanic” is represented as its own category as opposed to breaking out into Hispanic Black and Hispanic White </a:t>
            </a:r>
          </a:p>
          <a:p>
            <a:pPr lvl="1"/>
            <a:r>
              <a:rPr lang="en-US" dirty="0"/>
              <a:t>Removing columns not relevant to the current analysis </a:t>
            </a:r>
          </a:p>
          <a:p>
            <a:pPr lvl="1"/>
            <a:r>
              <a:rPr lang="en-US" dirty="0"/>
              <a:t>Removing rows that contained report dates in 2019 (n=2)</a:t>
            </a:r>
          </a:p>
          <a:p>
            <a:pPr marL="457200" lvl="1" indent="0">
              <a:buNone/>
            </a:pPr>
            <a:endParaRPr lang="en-US" dirty="0"/>
          </a:p>
          <a:p>
            <a:r>
              <a:rPr lang="en-US" sz="1600" dirty="0"/>
              <a:t>Bar charts and tables were created to address the research questions</a:t>
            </a:r>
          </a:p>
          <a:p>
            <a:endParaRPr lang="en-US" sz="1600" dirty="0"/>
          </a:p>
          <a:p>
            <a:endParaRPr lang="en-US" dirty="0"/>
          </a:p>
          <a:p>
            <a:endParaRPr lang="en-US" sz="1600" dirty="0"/>
          </a:p>
          <a:p>
            <a:endParaRPr lang="en-US" sz="1600" dirty="0"/>
          </a:p>
          <a:p>
            <a:pPr marL="0" indent="0">
              <a:buNone/>
            </a:pPr>
            <a:endParaRPr lang="en-US" sz="1600" dirty="0"/>
          </a:p>
        </p:txBody>
      </p:sp>
    </p:spTree>
    <p:extLst>
      <p:ext uri="{BB962C8B-B14F-4D97-AF65-F5344CB8AC3E}">
        <p14:creationId xmlns:p14="http://schemas.microsoft.com/office/powerpoint/2010/main" val="1384890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B2C01-93D2-DA61-76EC-FD00167462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CDF687-DCBD-9CC3-BBE6-4451BD0B9CAA}"/>
              </a:ext>
            </a:extLst>
          </p:cNvPr>
          <p:cNvSpPr>
            <a:spLocks noGrp="1"/>
          </p:cNvSpPr>
          <p:nvPr>
            <p:ph type="title"/>
          </p:nvPr>
        </p:nvSpPr>
        <p:spPr>
          <a:xfrm>
            <a:off x="1018191" y="685800"/>
            <a:ext cx="7411825" cy="1752599"/>
          </a:xfrm>
        </p:spPr>
        <p:txBody>
          <a:bodyPr>
            <a:normAutofit/>
          </a:bodyPr>
          <a:lstStyle/>
          <a:p>
            <a:pPr algn="l"/>
            <a:r>
              <a:rPr lang="en-US" dirty="0"/>
              <a:t>Results and Demographics</a:t>
            </a:r>
          </a:p>
        </p:txBody>
      </p:sp>
      <p:sp>
        <p:nvSpPr>
          <p:cNvPr id="3" name="Content Placeholder 2">
            <a:extLst>
              <a:ext uri="{FF2B5EF4-FFF2-40B4-BE49-F238E27FC236}">
                <a16:creationId xmlns:a16="http://schemas.microsoft.com/office/drawing/2014/main" id="{89FFC98E-9A81-3F12-00B2-54738C8428F4}"/>
              </a:ext>
            </a:extLst>
          </p:cNvPr>
          <p:cNvSpPr>
            <a:spLocks noGrp="1"/>
          </p:cNvSpPr>
          <p:nvPr>
            <p:ph idx="1"/>
          </p:nvPr>
        </p:nvSpPr>
        <p:spPr>
          <a:xfrm>
            <a:off x="725444" y="1875903"/>
            <a:ext cx="4478852" cy="3896696"/>
          </a:xfrm>
        </p:spPr>
        <p:txBody>
          <a:bodyPr anchor="t">
            <a:normAutofit/>
          </a:bodyPr>
          <a:lstStyle/>
          <a:p>
            <a:r>
              <a:rPr lang="en-US" sz="1600" dirty="0"/>
              <a:t>The number of domestic violence related incidents in 2020 (n=242,040) was similar to that of 2021 (n=241,748)</a:t>
            </a:r>
          </a:p>
          <a:p>
            <a:pPr marL="0" indent="0">
              <a:buNone/>
            </a:pPr>
            <a:endParaRPr lang="en-US" sz="1600" dirty="0"/>
          </a:p>
          <a:p>
            <a:r>
              <a:rPr lang="en-US" sz="1600" dirty="0"/>
              <a:t>In both 2020 and 2021:</a:t>
            </a:r>
          </a:p>
          <a:p>
            <a:pPr lvl="1"/>
            <a:r>
              <a:rPr lang="en-US" dirty="0"/>
              <a:t>There were more female victims of domestic violence than males among those who reported their gender</a:t>
            </a:r>
          </a:p>
          <a:p>
            <a:pPr lvl="1"/>
            <a:r>
              <a:rPr lang="en-US" dirty="0"/>
              <a:t>Among victims who reported their race, those who identified as Black experienced the highest number of DV related incidents followed by those who identified as White</a:t>
            </a:r>
          </a:p>
          <a:p>
            <a:pPr marL="457200" lvl="1" indent="0">
              <a:buNone/>
            </a:pPr>
            <a:endParaRPr lang="en-US" dirty="0"/>
          </a:p>
          <a:p>
            <a:pPr marL="0" indent="0">
              <a:buNone/>
            </a:pPr>
            <a:endParaRPr lang="en-US" sz="1800" dirty="0"/>
          </a:p>
          <a:p>
            <a:endParaRPr lang="en-US" sz="1800" dirty="0"/>
          </a:p>
        </p:txBody>
      </p:sp>
      <p:pic>
        <p:nvPicPr>
          <p:cNvPr id="5" name="Picture 4">
            <a:extLst>
              <a:ext uri="{FF2B5EF4-FFF2-40B4-BE49-F238E27FC236}">
                <a16:creationId xmlns:a16="http://schemas.microsoft.com/office/drawing/2014/main" id="{841D4B63-6910-BE30-9119-0B175EB7B11F}"/>
              </a:ext>
            </a:extLst>
          </p:cNvPr>
          <p:cNvPicPr>
            <a:picLocks noChangeAspect="1"/>
          </p:cNvPicPr>
          <p:nvPr/>
        </p:nvPicPr>
        <p:blipFill>
          <a:blip r:embed="rId2"/>
          <a:srcRect r="4492" b="-2675"/>
          <a:stretch/>
        </p:blipFill>
        <p:spPr>
          <a:xfrm>
            <a:off x="5346880" y="2099639"/>
            <a:ext cx="6751766" cy="3449224"/>
          </a:xfrm>
          <a:prstGeom prst="rect">
            <a:avLst/>
          </a:prstGeom>
        </p:spPr>
      </p:pic>
    </p:spTree>
    <p:extLst>
      <p:ext uri="{BB962C8B-B14F-4D97-AF65-F5344CB8AC3E}">
        <p14:creationId xmlns:p14="http://schemas.microsoft.com/office/powerpoint/2010/main" val="248756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9B1B0-C998-2C49-C402-4B47C216BA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3B77C0-223E-D41C-AAAC-D67CA05B5AE5}"/>
              </a:ext>
            </a:extLst>
          </p:cNvPr>
          <p:cNvSpPr>
            <a:spLocks noGrp="1"/>
          </p:cNvSpPr>
          <p:nvPr>
            <p:ph type="title"/>
          </p:nvPr>
        </p:nvSpPr>
        <p:spPr>
          <a:xfrm>
            <a:off x="1018191" y="685800"/>
            <a:ext cx="7411825" cy="1752599"/>
          </a:xfrm>
        </p:spPr>
        <p:txBody>
          <a:bodyPr>
            <a:normAutofit/>
          </a:bodyPr>
          <a:lstStyle/>
          <a:p>
            <a:pPr algn="l"/>
            <a:r>
              <a:rPr lang="en-US" dirty="0"/>
              <a:t>Results by Year and Borough</a:t>
            </a:r>
          </a:p>
        </p:txBody>
      </p:sp>
      <p:sp>
        <p:nvSpPr>
          <p:cNvPr id="3" name="Content Placeholder 2">
            <a:extLst>
              <a:ext uri="{FF2B5EF4-FFF2-40B4-BE49-F238E27FC236}">
                <a16:creationId xmlns:a16="http://schemas.microsoft.com/office/drawing/2014/main" id="{74229EB9-38B9-A6C5-686C-D7F3A23DF5BC}"/>
              </a:ext>
            </a:extLst>
          </p:cNvPr>
          <p:cNvSpPr>
            <a:spLocks noGrp="1"/>
          </p:cNvSpPr>
          <p:nvPr>
            <p:ph idx="1"/>
          </p:nvPr>
        </p:nvSpPr>
        <p:spPr>
          <a:xfrm>
            <a:off x="601050" y="1480652"/>
            <a:ext cx="9126610" cy="3896696"/>
          </a:xfrm>
        </p:spPr>
        <p:txBody>
          <a:bodyPr anchor="t">
            <a:normAutofit/>
          </a:bodyPr>
          <a:lstStyle/>
          <a:p>
            <a:r>
              <a:rPr lang="en-US" sz="1600" dirty="0"/>
              <a:t>In both 2020 and 2021, the borough with the highest number of domestic violence related incidents was the Bronx followed by Brooklyn</a:t>
            </a:r>
          </a:p>
          <a:p>
            <a:pPr marL="457200" lvl="1" indent="0">
              <a:buNone/>
            </a:pPr>
            <a:endParaRPr lang="en-US" dirty="0"/>
          </a:p>
          <a:p>
            <a:pPr marL="0" indent="0">
              <a:buNone/>
            </a:pPr>
            <a:endParaRPr lang="en-US" sz="1800" dirty="0"/>
          </a:p>
          <a:p>
            <a:endParaRPr lang="en-US" sz="1800" dirty="0"/>
          </a:p>
        </p:txBody>
      </p:sp>
      <p:pic>
        <p:nvPicPr>
          <p:cNvPr id="4" name="Picture 3">
            <a:extLst>
              <a:ext uri="{FF2B5EF4-FFF2-40B4-BE49-F238E27FC236}">
                <a16:creationId xmlns:a16="http://schemas.microsoft.com/office/drawing/2014/main" id="{C3EF25A8-9419-F28F-C80B-513DD5A518BF}"/>
              </a:ext>
            </a:extLst>
          </p:cNvPr>
          <p:cNvPicPr>
            <a:picLocks noChangeAspect="1"/>
          </p:cNvPicPr>
          <p:nvPr/>
        </p:nvPicPr>
        <p:blipFill>
          <a:blip r:embed="rId2"/>
          <a:stretch>
            <a:fillRect/>
          </a:stretch>
        </p:blipFill>
        <p:spPr>
          <a:xfrm>
            <a:off x="1926076" y="2327869"/>
            <a:ext cx="6657409" cy="3603048"/>
          </a:xfrm>
          <a:prstGeom prst="rect">
            <a:avLst/>
          </a:prstGeom>
        </p:spPr>
      </p:pic>
    </p:spTree>
    <p:extLst>
      <p:ext uri="{BB962C8B-B14F-4D97-AF65-F5344CB8AC3E}">
        <p14:creationId xmlns:p14="http://schemas.microsoft.com/office/powerpoint/2010/main" val="2124247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776D0-6A76-C02D-7D34-C4A5AE6A9E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348D6F-DD1D-AE79-A27B-A02D7022CDE9}"/>
              </a:ext>
            </a:extLst>
          </p:cNvPr>
          <p:cNvSpPr>
            <a:spLocks noGrp="1"/>
          </p:cNvSpPr>
          <p:nvPr>
            <p:ph type="title"/>
          </p:nvPr>
        </p:nvSpPr>
        <p:spPr>
          <a:xfrm>
            <a:off x="1018191" y="685800"/>
            <a:ext cx="7411825" cy="1752599"/>
          </a:xfrm>
        </p:spPr>
        <p:txBody>
          <a:bodyPr>
            <a:normAutofit/>
          </a:bodyPr>
          <a:lstStyle/>
          <a:p>
            <a:pPr algn="l"/>
            <a:r>
              <a:rPr lang="en-US" dirty="0"/>
              <a:t>Results: Community Districts</a:t>
            </a:r>
          </a:p>
        </p:txBody>
      </p:sp>
      <p:sp>
        <p:nvSpPr>
          <p:cNvPr id="3" name="Content Placeholder 2">
            <a:extLst>
              <a:ext uri="{FF2B5EF4-FFF2-40B4-BE49-F238E27FC236}">
                <a16:creationId xmlns:a16="http://schemas.microsoft.com/office/drawing/2014/main" id="{575E7273-7CA9-48B5-78A7-F36D0A843515}"/>
              </a:ext>
            </a:extLst>
          </p:cNvPr>
          <p:cNvSpPr>
            <a:spLocks noGrp="1"/>
          </p:cNvSpPr>
          <p:nvPr>
            <p:ph idx="1"/>
          </p:nvPr>
        </p:nvSpPr>
        <p:spPr>
          <a:xfrm>
            <a:off x="900542" y="1562099"/>
            <a:ext cx="4751227" cy="4400956"/>
          </a:xfrm>
        </p:spPr>
        <p:txBody>
          <a:bodyPr anchor="t">
            <a:normAutofit/>
          </a:bodyPr>
          <a:lstStyle/>
          <a:p>
            <a:r>
              <a:rPr lang="en-US" sz="1700" dirty="0"/>
              <a:t>NYC can be broken down into 59 community districts</a:t>
            </a:r>
          </a:p>
          <a:p>
            <a:r>
              <a:rPr lang="en-US" sz="1700" dirty="0"/>
              <a:t>Incidents by Community District of where the Offense Occurred: 2020 and 2021</a:t>
            </a:r>
          </a:p>
          <a:p>
            <a:pPr lvl="1"/>
            <a:r>
              <a:rPr lang="en-US" dirty="0"/>
              <a:t>In the Bronx, the 3 community districts with the highest number of incidents were: 209, 212 and 204</a:t>
            </a:r>
          </a:p>
          <a:p>
            <a:pPr lvl="1"/>
            <a:r>
              <a:rPr lang="en-US" dirty="0"/>
              <a:t>In Brooklyn, the 3 community districts with the highest number of incidents were: 305, 316 and 303</a:t>
            </a:r>
          </a:p>
          <a:p>
            <a:r>
              <a:rPr lang="en-US" sz="1700" dirty="0"/>
              <a:t>Given that the same districts were identified in 2020 and 2021, these locations may be good candidates for investment of domestic violence related resources  </a:t>
            </a:r>
          </a:p>
          <a:p>
            <a:pPr marL="0" indent="0">
              <a:buNone/>
            </a:pPr>
            <a:endParaRPr lang="en-US" sz="1800" dirty="0"/>
          </a:p>
          <a:p>
            <a:endParaRPr lang="en-US" sz="1800" dirty="0"/>
          </a:p>
        </p:txBody>
      </p:sp>
      <p:pic>
        <p:nvPicPr>
          <p:cNvPr id="6" name="Picture 5">
            <a:extLst>
              <a:ext uri="{FF2B5EF4-FFF2-40B4-BE49-F238E27FC236}">
                <a16:creationId xmlns:a16="http://schemas.microsoft.com/office/drawing/2014/main" id="{051A9DEF-CDD2-96B0-A87D-299F14714B4A}"/>
              </a:ext>
            </a:extLst>
          </p:cNvPr>
          <p:cNvPicPr>
            <a:picLocks noChangeAspect="1"/>
          </p:cNvPicPr>
          <p:nvPr/>
        </p:nvPicPr>
        <p:blipFill>
          <a:blip r:embed="rId2"/>
          <a:stretch>
            <a:fillRect/>
          </a:stretch>
        </p:blipFill>
        <p:spPr>
          <a:xfrm>
            <a:off x="6008451" y="1562099"/>
            <a:ext cx="4067049" cy="4159763"/>
          </a:xfrm>
          <a:prstGeom prst="rect">
            <a:avLst/>
          </a:prstGeom>
        </p:spPr>
      </p:pic>
      <p:sp>
        <p:nvSpPr>
          <p:cNvPr id="7" name="TextBox 6">
            <a:extLst>
              <a:ext uri="{FF2B5EF4-FFF2-40B4-BE49-F238E27FC236}">
                <a16:creationId xmlns:a16="http://schemas.microsoft.com/office/drawing/2014/main" id="{68BCE3FA-82B4-C941-E41F-D7DE7B0CE2D2}"/>
              </a:ext>
            </a:extLst>
          </p:cNvPr>
          <p:cNvSpPr txBox="1"/>
          <p:nvPr/>
        </p:nvSpPr>
        <p:spPr>
          <a:xfrm>
            <a:off x="6008451" y="5721862"/>
            <a:ext cx="5544766" cy="530915"/>
          </a:xfrm>
          <a:prstGeom prst="rect">
            <a:avLst/>
          </a:prstGeom>
          <a:noFill/>
        </p:spPr>
        <p:txBody>
          <a:bodyPr wrap="square" rtlCol="0">
            <a:spAutoFit/>
          </a:bodyPr>
          <a:lstStyle/>
          <a:p>
            <a:r>
              <a:rPr lang="en-US" dirty="0"/>
              <a:t>Map above is from the NYC Boundaries Map </a:t>
            </a:r>
          </a:p>
          <a:p>
            <a:r>
              <a:rPr lang="en-US" sz="1050" i="1" dirty="0"/>
              <a:t>Link: https://boundaries.beta.nyc/?map=cd</a:t>
            </a:r>
          </a:p>
        </p:txBody>
      </p:sp>
    </p:spTree>
    <p:extLst>
      <p:ext uri="{BB962C8B-B14F-4D97-AF65-F5344CB8AC3E}">
        <p14:creationId xmlns:p14="http://schemas.microsoft.com/office/powerpoint/2010/main" val="703117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1F6C3-496C-69FE-783C-040824FDB8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3F3E8B-4136-B9EB-6A90-DD14B24E3D31}"/>
              </a:ext>
            </a:extLst>
          </p:cNvPr>
          <p:cNvSpPr>
            <a:spLocks noGrp="1"/>
          </p:cNvSpPr>
          <p:nvPr>
            <p:ph type="title"/>
          </p:nvPr>
        </p:nvSpPr>
        <p:spPr/>
        <p:txBody>
          <a:bodyPr>
            <a:normAutofit/>
          </a:bodyPr>
          <a:lstStyle/>
          <a:p>
            <a:pPr algn="l"/>
            <a:r>
              <a:rPr lang="en-US" dirty="0"/>
              <a:t>Results: Poverty </a:t>
            </a:r>
          </a:p>
        </p:txBody>
      </p:sp>
      <p:sp>
        <p:nvSpPr>
          <p:cNvPr id="3" name="Content Placeholder 2">
            <a:extLst>
              <a:ext uri="{FF2B5EF4-FFF2-40B4-BE49-F238E27FC236}">
                <a16:creationId xmlns:a16="http://schemas.microsoft.com/office/drawing/2014/main" id="{F3B618DC-5AB0-EB9E-7714-31E1DEEA7E2B}"/>
              </a:ext>
            </a:extLst>
          </p:cNvPr>
          <p:cNvSpPr>
            <a:spLocks noGrp="1"/>
          </p:cNvSpPr>
          <p:nvPr>
            <p:ph sz="half" idx="1"/>
          </p:nvPr>
        </p:nvSpPr>
        <p:spPr>
          <a:xfrm>
            <a:off x="767588" y="1437701"/>
            <a:ext cx="9125442" cy="1327265"/>
          </a:xfrm>
        </p:spPr>
        <p:txBody>
          <a:bodyPr anchor="t">
            <a:normAutofit/>
          </a:bodyPr>
          <a:lstStyle/>
          <a:p>
            <a:r>
              <a:rPr lang="en-US" sz="1800" dirty="0"/>
              <a:t>In 2020 </a:t>
            </a:r>
            <a:r>
              <a:rPr lang="en-US" dirty="0"/>
              <a:t>and 2021, a</a:t>
            </a:r>
            <a:r>
              <a:rPr lang="en-US" sz="1800" dirty="0"/>
              <a:t>mong locations where a domestic violence related incident occurred, </a:t>
            </a:r>
            <a:r>
              <a:rPr lang="en-US" dirty="0"/>
              <a:t>t</a:t>
            </a:r>
            <a:r>
              <a:rPr lang="en-US" sz="1800" dirty="0"/>
              <a:t>he Bronx and Brooklyn had th</a:t>
            </a:r>
            <a:r>
              <a:rPr lang="en-US" dirty="0"/>
              <a:t>e largest number of community districts with a high poverty rate*.</a:t>
            </a:r>
            <a:endParaRPr lang="en-US" sz="1800" dirty="0"/>
          </a:p>
        </p:txBody>
      </p:sp>
      <p:pic>
        <p:nvPicPr>
          <p:cNvPr id="5" name="Picture 4">
            <a:extLst>
              <a:ext uri="{FF2B5EF4-FFF2-40B4-BE49-F238E27FC236}">
                <a16:creationId xmlns:a16="http://schemas.microsoft.com/office/drawing/2014/main" id="{5F5AE418-2642-FDBF-665B-AE14FE96AB17}"/>
              </a:ext>
            </a:extLst>
          </p:cNvPr>
          <p:cNvPicPr>
            <a:picLocks noChangeAspect="1"/>
          </p:cNvPicPr>
          <p:nvPr/>
        </p:nvPicPr>
        <p:blipFill>
          <a:blip r:embed="rId2"/>
          <a:srcRect b="2172"/>
          <a:stretch/>
        </p:blipFill>
        <p:spPr>
          <a:xfrm>
            <a:off x="5950085" y="2401148"/>
            <a:ext cx="6008349" cy="3382970"/>
          </a:xfrm>
          <a:prstGeom prst="rect">
            <a:avLst/>
          </a:prstGeom>
        </p:spPr>
      </p:pic>
      <p:pic>
        <p:nvPicPr>
          <p:cNvPr id="8" name="Picture 7">
            <a:extLst>
              <a:ext uri="{FF2B5EF4-FFF2-40B4-BE49-F238E27FC236}">
                <a16:creationId xmlns:a16="http://schemas.microsoft.com/office/drawing/2014/main" id="{8AB29BEA-4A48-8660-ED21-2619C80F8494}"/>
              </a:ext>
            </a:extLst>
          </p:cNvPr>
          <p:cNvPicPr>
            <a:picLocks noChangeAspect="1"/>
          </p:cNvPicPr>
          <p:nvPr/>
        </p:nvPicPr>
        <p:blipFill>
          <a:blip r:embed="rId3"/>
          <a:stretch>
            <a:fillRect/>
          </a:stretch>
        </p:blipFill>
        <p:spPr>
          <a:xfrm>
            <a:off x="233566" y="2400345"/>
            <a:ext cx="5867957" cy="3383773"/>
          </a:xfrm>
          <a:prstGeom prst="rect">
            <a:avLst/>
          </a:prstGeom>
        </p:spPr>
      </p:pic>
      <p:sp>
        <p:nvSpPr>
          <p:cNvPr id="4" name="TextBox 3">
            <a:extLst>
              <a:ext uri="{FF2B5EF4-FFF2-40B4-BE49-F238E27FC236}">
                <a16:creationId xmlns:a16="http://schemas.microsoft.com/office/drawing/2014/main" id="{917171FE-1ECB-BDC5-F1EA-BBDD1F2BD42E}"/>
              </a:ext>
            </a:extLst>
          </p:cNvPr>
          <p:cNvSpPr txBox="1"/>
          <p:nvPr/>
        </p:nvSpPr>
        <p:spPr>
          <a:xfrm>
            <a:off x="914400" y="5943600"/>
            <a:ext cx="9212094" cy="461665"/>
          </a:xfrm>
          <a:prstGeom prst="rect">
            <a:avLst/>
          </a:prstGeom>
          <a:noFill/>
        </p:spPr>
        <p:txBody>
          <a:bodyPr wrap="square" rtlCol="0">
            <a:spAutoFit/>
          </a:bodyPr>
          <a:lstStyle/>
          <a:p>
            <a:r>
              <a:rPr lang="en-US" sz="1200" i="1" dirty="0"/>
              <a:t>*Poverty Rate was an existing field in this dataset determined using quartiles based on the 2014-2018 American Community Survey 3-Year Estimates, Selected Economic Characteristics.</a:t>
            </a:r>
          </a:p>
        </p:txBody>
      </p:sp>
    </p:spTree>
    <p:extLst>
      <p:ext uri="{BB962C8B-B14F-4D97-AF65-F5344CB8AC3E}">
        <p14:creationId xmlns:p14="http://schemas.microsoft.com/office/powerpoint/2010/main" val="3483691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8D433-67A7-DEED-33BE-4F126DC035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B81B9A-8FD5-68DC-EB52-18DE84216708}"/>
              </a:ext>
            </a:extLst>
          </p:cNvPr>
          <p:cNvSpPr>
            <a:spLocks noGrp="1"/>
          </p:cNvSpPr>
          <p:nvPr>
            <p:ph type="title"/>
          </p:nvPr>
        </p:nvSpPr>
        <p:spPr>
          <a:xfrm>
            <a:off x="1018191" y="685800"/>
            <a:ext cx="7411825" cy="1752599"/>
          </a:xfrm>
        </p:spPr>
        <p:txBody>
          <a:bodyPr>
            <a:normAutofit/>
          </a:bodyPr>
          <a:lstStyle/>
          <a:p>
            <a:pPr algn="l"/>
            <a:r>
              <a:rPr lang="en-US" dirty="0"/>
              <a:t>Summary and Discussion</a:t>
            </a:r>
          </a:p>
        </p:txBody>
      </p:sp>
      <p:sp>
        <p:nvSpPr>
          <p:cNvPr id="3" name="Content Placeholder 2">
            <a:extLst>
              <a:ext uri="{FF2B5EF4-FFF2-40B4-BE49-F238E27FC236}">
                <a16:creationId xmlns:a16="http://schemas.microsoft.com/office/drawing/2014/main" id="{3A81D2B5-8F3F-BB1A-D251-AAEFC7EA9449}"/>
              </a:ext>
            </a:extLst>
          </p:cNvPr>
          <p:cNvSpPr>
            <a:spLocks noGrp="1"/>
          </p:cNvSpPr>
          <p:nvPr>
            <p:ph idx="1"/>
          </p:nvPr>
        </p:nvSpPr>
        <p:spPr>
          <a:xfrm>
            <a:off x="1018191" y="1700407"/>
            <a:ext cx="8923477" cy="4711025"/>
          </a:xfrm>
        </p:spPr>
        <p:txBody>
          <a:bodyPr anchor="t">
            <a:normAutofit fontScale="92500" lnSpcReduction="20000"/>
          </a:bodyPr>
          <a:lstStyle/>
          <a:p>
            <a:r>
              <a:rPr lang="en-US" sz="1900" dirty="0"/>
              <a:t>Summary </a:t>
            </a:r>
          </a:p>
          <a:p>
            <a:pPr lvl="1"/>
            <a:r>
              <a:rPr lang="en-US" dirty="0"/>
              <a:t>The highest number of domestic violence related incidents occurred in the Bronx followed by Brooklyn, in both 2020 and 2021</a:t>
            </a:r>
          </a:p>
          <a:p>
            <a:pPr lvl="2"/>
            <a:r>
              <a:rPr lang="en-US" sz="1600" dirty="0"/>
              <a:t>Within the Bronx, community districts 209, 212 and 204 had the highest number of incidents while in Brooklyn, they were districts 305, 316 and 303.</a:t>
            </a:r>
          </a:p>
          <a:p>
            <a:pPr lvl="2"/>
            <a:r>
              <a:rPr lang="en-US" sz="1600" dirty="0"/>
              <a:t>The Bronx and Brooklyn had the largest number of community districts with a high poverty rate.</a:t>
            </a:r>
          </a:p>
          <a:p>
            <a:pPr lvl="1"/>
            <a:r>
              <a:rPr lang="en-US" dirty="0"/>
              <a:t>There were more female victims of domestic violence related incidents than males</a:t>
            </a:r>
          </a:p>
          <a:p>
            <a:pPr lvl="1"/>
            <a:r>
              <a:rPr lang="en-US" dirty="0"/>
              <a:t>Among victims who reported their race, those who identified as Black experienced the highest number of domestic violence related incidents followed by those who identified as White</a:t>
            </a:r>
          </a:p>
          <a:p>
            <a:r>
              <a:rPr lang="en-US" sz="1900" dirty="0"/>
              <a:t>Discussion </a:t>
            </a:r>
          </a:p>
          <a:p>
            <a:pPr lvl="1"/>
            <a:r>
              <a:rPr lang="en-US" sz="1600" dirty="0"/>
              <a:t>Given the </a:t>
            </a:r>
            <a:r>
              <a:rPr lang="en-US" dirty="0"/>
              <a:t>results of this analysis, domestic violence related resources that support individuals in the Bronx, specifically in community districts: </a:t>
            </a:r>
            <a:r>
              <a:rPr lang="en-US" sz="1600" dirty="0"/>
              <a:t>209, 212 and 204 and Brooklyn, specifically in districts 305, 316 and 303 may be helpful. </a:t>
            </a:r>
          </a:p>
          <a:p>
            <a:pPr lvl="1"/>
            <a:r>
              <a:rPr lang="en-US" sz="1600" dirty="0"/>
              <a:t>In addition, these resources may want to set their target demographic population to Black and White females to provide the most impact. Attention should also be paid to districts with high poverty rates. </a:t>
            </a:r>
            <a:endParaRPr lang="en-US" dirty="0"/>
          </a:p>
          <a:p>
            <a:endParaRPr lang="en-US" dirty="0"/>
          </a:p>
          <a:p>
            <a:pPr lvl="1"/>
            <a:endParaRPr lang="en-US" sz="1800" dirty="0"/>
          </a:p>
          <a:p>
            <a:endParaRPr lang="en-US" dirty="0"/>
          </a:p>
          <a:p>
            <a:endParaRPr lang="en-US" sz="1600" dirty="0"/>
          </a:p>
          <a:p>
            <a:endParaRPr lang="en-US" dirty="0"/>
          </a:p>
          <a:p>
            <a:endParaRPr lang="en-US" sz="1600" dirty="0"/>
          </a:p>
          <a:p>
            <a:endParaRPr lang="en-US" sz="1600" dirty="0"/>
          </a:p>
          <a:p>
            <a:pPr marL="0" indent="0">
              <a:buNone/>
            </a:pPr>
            <a:endParaRPr lang="en-US" sz="1600" dirty="0"/>
          </a:p>
        </p:txBody>
      </p:sp>
    </p:spTree>
    <p:extLst>
      <p:ext uri="{BB962C8B-B14F-4D97-AF65-F5344CB8AC3E}">
        <p14:creationId xmlns:p14="http://schemas.microsoft.com/office/powerpoint/2010/main" val="41886289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3.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962</TotalTime>
  <Words>880</Words>
  <Application>Microsoft Office PowerPoint</Application>
  <PresentationFormat>Widescreen</PresentationFormat>
  <Paragraphs>84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Domestic Violence in  New York City: 2020 -2021</vt:lpstr>
      <vt:lpstr>Research Questions</vt:lpstr>
      <vt:lpstr>Dataset</vt:lpstr>
      <vt:lpstr>Methodology</vt:lpstr>
      <vt:lpstr>Results and Demographics</vt:lpstr>
      <vt:lpstr>Results by Year and Borough</vt:lpstr>
      <vt:lpstr>Results: Community Districts</vt:lpstr>
      <vt:lpstr>Results: Poverty </vt:lpstr>
      <vt:lpstr>Summary and Discussion</vt:lpstr>
      <vt:lpstr>Limitations &amp;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katrina vega</dc:creator>
  <cp:lastModifiedBy>katrina vega</cp:lastModifiedBy>
  <cp:revision>41</cp:revision>
  <dcterms:created xsi:type="dcterms:W3CDTF">2025-05-31T20:04:55Z</dcterms:created>
  <dcterms:modified xsi:type="dcterms:W3CDTF">2025-06-02T23:45:05Z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