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033" r:id="rId2"/>
    <p:sldId id="2152" r:id="rId3"/>
    <p:sldId id="2153" r:id="rId4"/>
    <p:sldId id="2154" r:id="rId5"/>
    <p:sldId id="2156" r:id="rId6"/>
    <p:sldId id="2138" r:id="rId7"/>
    <p:sldId id="2139" r:id="rId8"/>
    <p:sldId id="2140" r:id="rId9"/>
    <p:sldId id="2141" r:id="rId10"/>
    <p:sldId id="2142" r:id="rId11"/>
    <p:sldId id="2143" r:id="rId12"/>
    <p:sldId id="2144" r:id="rId13"/>
    <p:sldId id="2145" r:id="rId14"/>
    <p:sldId id="2146" r:id="rId15"/>
    <p:sldId id="2147" r:id="rId16"/>
    <p:sldId id="2148" r:id="rId17"/>
    <p:sldId id="2149" r:id="rId18"/>
    <p:sldId id="2150" r:id="rId19"/>
    <p:sldId id="215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9F1F495-9A71-4639-BA82-70B5D15EBC4D}">
          <p14:sldIdLst>
            <p14:sldId id="2033"/>
            <p14:sldId id="2152"/>
            <p14:sldId id="2153"/>
            <p14:sldId id="2154"/>
            <p14:sldId id="2156"/>
            <p14:sldId id="2138"/>
            <p14:sldId id="2139"/>
            <p14:sldId id="2140"/>
            <p14:sldId id="2141"/>
            <p14:sldId id="2142"/>
            <p14:sldId id="2143"/>
            <p14:sldId id="2144"/>
            <p14:sldId id="2145"/>
            <p14:sldId id="2146"/>
            <p14:sldId id="2147"/>
            <p14:sldId id="2148"/>
            <p14:sldId id="2149"/>
            <p14:sldId id="2150"/>
            <p14:sldId id="215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38" autoAdjust="0"/>
    <p:restoredTop sz="98447" autoAdjust="0"/>
  </p:normalViewPr>
  <p:slideViewPr>
    <p:cSldViewPr snapToObjects="1" showGuides="1">
      <p:cViewPr varScale="1">
        <p:scale>
          <a:sx n="87" d="100"/>
          <a:sy n="87" d="100"/>
        </p:scale>
        <p:origin x="-677" y="-82"/>
      </p:cViewPr>
      <p:guideLst>
        <p:guide orient="horz" pos="2296"/>
        <p:guide pos="7679"/>
        <p:guide pos="3840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2020-02-24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2020-02-24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/>
          <p:cNvSpPr>
            <a:spLocks noGrp="1"/>
          </p:cNvSpPr>
          <p:nvPr>
            <p:ph type="ctrTitle" hasCustomPrompt="1"/>
          </p:nvPr>
        </p:nvSpPr>
        <p:spPr>
          <a:xfrm>
            <a:off x="4203903" y="2664211"/>
            <a:ext cx="7200000" cy="1015663"/>
          </a:xfr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60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표지 제목 입력</a:t>
            </a:r>
            <a:endParaRPr lang="en-US" dirty="0"/>
          </a:p>
        </p:txBody>
      </p:sp>
      <p:sp>
        <p:nvSpPr>
          <p:cNvPr id="6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16314" y="1965193"/>
            <a:ext cx="7200000" cy="654923"/>
          </a:xfrm>
        </p:spPr>
        <p:txBody>
          <a:bodyPr vert="horz" wrap="square" lIns="91440" tIns="45720" rIns="91440" bIns="45720" rtlCol="0" anchor="b">
            <a:spAutoFit/>
          </a:bodyPr>
          <a:lstStyle>
            <a:lvl1pPr marL="0" indent="0">
              <a:buNone/>
              <a:defRPr lang="en-US" sz="40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ko-KR" altLang="en-US"/>
              <a:t>표지 부제목 입력</a:t>
            </a:r>
            <a:endParaRPr lang="en-US" dirty="0"/>
          </a:p>
        </p:txBody>
      </p:sp>
      <p:sp>
        <p:nvSpPr>
          <p:cNvPr id="104" name="Google Shape;10;p2">
            <a:extLst>
              <a:ext uri="{FF2B5EF4-FFF2-40B4-BE49-F238E27FC236}">
                <a16:creationId xmlns=""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2;p2">
            <a:extLst>
              <a:ext uri="{FF2B5EF4-FFF2-40B4-BE49-F238E27FC236}">
                <a16:creationId xmlns=""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=""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8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Google Shape;10;p2">
            <a:extLst>
              <a:ext uri="{FF2B5EF4-FFF2-40B4-BE49-F238E27FC236}">
                <a16:creationId xmlns=""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11530;p73">
            <a:extLst>
              <a:ext uri="{FF2B5EF4-FFF2-40B4-BE49-F238E27FC236}">
                <a16:creationId xmlns=""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21" name="Google Shape;11531;p73">
              <a:extLst>
                <a:ext uri="{FF2B5EF4-FFF2-40B4-BE49-F238E27FC236}">
                  <a16:creationId xmlns=""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2;p73">
              <a:extLst>
                <a:ext uri="{FF2B5EF4-FFF2-40B4-BE49-F238E27FC236}">
                  <a16:creationId xmlns=""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3;p73">
              <a:extLst>
                <a:ext uri="{FF2B5EF4-FFF2-40B4-BE49-F238E27FC236}">
                  <a16:creationId xmlns=""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534;p73">
              <a:extLst>
                <a:ext uri="{FF2B5EF4-FFF2-40B4-BE49-F238E27FC236}">
                  <a16:creationId xmlns=""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535;p73">
              <a:extLst>
                <a:ext uri="{FF2B5EF4-FFF2-40B4-BE49-F238E27FC236}">
                  <a16:creationId xmlns=""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536;p73">
              <a:extLst>
                <a:ext uri="{FF2B5EF4-FFF2-40B4-BE49-F238E27FC236}">
                  <a16:creationId xmlns=""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제목 24">
            <a:extLst>
              <a:ext uri="{FF2B5EF4-FFF2-40B4-BE49-F238E27FC236}">
                <a16:creationId xmlns=""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Google Shape;12;p2">
            <a:extLst>
              <a:ext uri="{FF2B5EF4-FFF2-40B4-BE49-F238E27FC236}">
                <a16:creationId xmlns=""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0;p2">
            <a:extLst>
              <a:ext uri="{FF2B5EF4-FFF2-40B4-BE49-F238E27FC236}">
                <a16:creationId xmlns=""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11530;p73">
            <a:extLst>
              <a:ext uri="{FF2B5EF4-FFF2-40B4-BE49-F238E27FC236}">
                <a16:creationId xmlns=""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0" name="Google Shape;11531;p73">
              <a:extLst>
                <a:ext uri="{FF2B5EF4-FFF2-40B4-BE49-F238E27FC236}">
                  <a16:creationId xmlns=""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2;p73">
              <a:extLst>
                <a:ext uri="{FF2B5EF4-FFF2-40B4-BE49-F238E27FC236}">
                  <a16:creationId xmlns=""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3;p73">
              <a:extLst>
                <a:ext uri="{FF2B5EF4-FFF2-40B4-BE49-F238E27FC236}">
                  <a16:creationId xmlns=""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4;p73">
              <a:extLst>
                <a:ext uri="{FF2B5EF4-FFF2-40B4-BE49-F238E27FC236}">
                  <a16:creationId xmlns=""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5;p73">
              <a:extLst>
                <a:ext uri="{FF2B5EF4-FFF2-40B4-BE49-F238E27FC236}">
                  <a16:creationId xmlns=""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536;p73">
              <a:extLst>
                <a:ext uri="{FF2B5EF4-FFF2-40B4-BE49-F238E27FC236}">
                  <a16:creationId xmlns=""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;p2">
            <a:extLst>
              <a:ext uri="{FF2B5EF4-FFF2-40B4-BE49-F238E27FC236}">
                <a16:creationId xmlns=""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0;p2">
            <a:extLst>
              <a:ext uri="{FF2B5EF4-FFF2-40B4-BE49-F238E27FC236}">
                <a16:creationId xmlns=""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1530;p73">
            <a:extLst>
              <a:ext uri="{FF2B5EF4-FFF2-40B4-BE49-F238E27FC236}">
                <a16:creationId xmlns=""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4" name="Google Shape;11531;p73">
              <a:extLst>
                <a:ext uri="{FF2B5EF4-FFF2-40B4-BE49-F238E27FC236}">
                  <a16:creationId xmlns=""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2;p73">
              <a:extLst>
                <a:ext uri="{FF2B5EF4-FFF2-40B4-BE49-F238E27FC236}">
                  <a16:creationId xmlns=""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533;p73">
              <a:extLst>
                <a:ext uri="{FF2B5EF4-FFF2-40B4-BE49-F238E27FC236}">
                  <a16:creationId xmlns=""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4;p73">
              <a:extLst>
                <a:ext uri="{FF2B5EF4-FFF2-40B4-BE49-F238E27FC236}">
                  <a16:creationId xmlns=""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535;p73">
              <a:extLst>
                <a:ext uri="{FF2B5EF4-FFF2-40B4-BE49-F238E27FC236}">
                  <a16:creationId xmlns=""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6;p73">
              <a:extLst>
                <a:ext uri="{FF2B5EF4-FFF2-40B4-BE49-F238E27FC236}">
                  <a16:creationId xmlns=""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바닥글 개체 틀 36">
            <a:extLst>
              <a:ext uri="{FF2B5EF4-FFF2-40B4-BE49-F238E27FC236}">
                <a16:creationId xmlns="" xmlns:a16="http://schemas.microsoft.com/office/drawing/2014/main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〉 〉 </a:t>
            </a:r>
            <a:r>
              <a:rPr lang="ko-KR" altLang="en-US" smtClean="0"/>
              <a:t>모던웹을 위한 </a:t>
            </a:r>
            <a:r>
              <a:rPr lang="en-US" altLang="ko-KR" smtClean="0"/>
              <a:t>HTML5+CSS3 </a:t>
            </a:r>
            <a:r>
              <a:rPr lang="ko-KR" altLang="en-US" smtClean="0"/>
              <a:t>바이블</a:t>
            </a:r>
            <a:endParaRPr lang="ko-KR" altLang="en-US" dirty="0"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=""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=""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=""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=""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="" xmlns:a16="http://schemas.microsoft.com/office/drawing/2014/main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 smtClean="0"/>
              <a:t>모던웹을</a:t>
            </a:r>
            <a:r>
              <a:rPr lang="ko-KR" altLang="en-US" b="1" dirty="0" smtClean="0"/>
              <a:t> 위한 </a:t>
            </a:r>
            <a:r>
              <a:rPr lang="en-US" altLang="ko-KR" b="1" dirty="0" smtClean="0"/>
              <a:t>HTML5+CSS3 </a:t>
            </a:r>
            <a:r>
              <a:rPr lang="ko-KR" altLang="en-US" b="1" dirty="0" smtClean="0"/>
              <a:t>바이블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21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=""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=""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=""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=""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=""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4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37" name="바닥글 개체 틀 36">
            <a:extLst>
              <a:ext uri="{FF2B5EF4-FFF2-40B4-BE49-F238E27FC236}">
                <a16:creationId xmlns="" xmlns:a16="http://schemas.microsoft.com/office/drawing/2014/main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 smtClean="0"/>
              <a:t>〉 〉 </a:t>
            </a:r>
            <a:r>
              <a:rPr lang="ko-KR" altLang="en-US" b="1" dirty="0" err="1" smtClean="0"/>
              <a:t>모던웹을</a:t>
            </a:r>
            <a:r>
              <a:rPr lang="ko-KR" altLang="en-US" b="1" dirty="0" smtClean="0"/>
              <a:t> 위한 </a:t>
            </a:r>
            <a:r>
              <a:rPr lang="en-US" altLang="ko-KR" b="1" dirty="0" smtClean="0"/>
              <a:t>HTML5+CSS3 </a:t>
            </a:r>
            <a:r>
              <a:rPr lang="ko-KR" altLang="en-US" b="1" dirty="0" smtClean="0"/>
              <a:t>바이블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544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smtClean="0"/>
              <a:t>〉 〉 </a:t>
            </a:r>
            <a:r>
              <a:rPr lang="ko-KR" altLang="en-US" smtClean="0"/>
              <a:t>모던웹을 위한 </a:t>
            </a:r>
            <a:r>
              <a:rPr lang="en-US" altLang="ko-KR" smtClean="0"/>
              <a:t>HTML5+CSS3 </a:t>
            </a:r>
            <a:r>
              <a:rPr lang="ko-KR" altLang="en-US" smtClean="0"/>
              <a:t>바이블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86" r:id="rId5"/>
    <p:sldLayoutId id="2147483688" r:id="rId6"/>
    <p:sldLayoutId id="2147483689" r:id="rId7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2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4">
            <a:extLst>
              <a:ext uri="{FF2B5EF4-FFF2-40B4-BE49-F238E27FC236}">
                <a16:creationId xmlns=""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985035" cy="2862322"/>
          </a:xfrm>
        </p:spPr>
        <p:txBody>
          <a:bodyPr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모던웹을</a:t>
            </a:r>
            <a:r>
              <a:rPr lang="ko-KR" altLang="en-US" b="1" dirty="0" smtClean="0">
                <a:solidFill>
                  <a:schemeClr val="tx1"/>
                </a:solidFill>
              </a:rPr>
              <a:t> 위한</a:t>
            </a:r>
            <a:r>
              <a:rPr lang="en-US" altLang="ko-KR" b="1" dirty="0" smtClean="0">
                <a:solidFill>
                  <a:schemeClr val="tx1"/>
                </a:solidFill>
              </a:rPr>
              <a:t/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HTML5+CSS3 </a:t>
            </a:r>
            <a:r>
              <a:rPr lang="ko-KR" altLang="en-US" dirty="0" smtClean="0">
                <a:solidFill>
                  <a:schemeClr val="tx1"/>
                </a:solidFill>
              </a:rPr>
              <a:t>바이블</a:t>
            </a:r>
            <a:endParaRPr lang="x-none" b="1" dirty="0">
              <a:solidFill>
                <a:schemeClr val="tx1"/>
              </a:solidFill>
            </a:endParaRPr>
          </a:p>
        </p:txBody>
      </p:sp>
      <p:sp>
        <p:nvSpPr>
          <p:cNvPr id="7" name="Google Shape;1312;p63">
            <a:extLst>
              <a:ext uri="{FF2B5EF4-FFF2-40B4-BE49-F238E27FC236}">
                <a16:creationId xmlns=""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03855" y="843918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CHAPTER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06: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스마트폰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레이아웃</a:t>
            </a:r>
            <a:endParaRPr lang="x-none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부제목 5">
            <a:extLst>
              <a:ext uri="{FF2B5EF4-FFF2-40B4-BE49-F238E27FC236}">
                <a16:creationId xmlns="" xmlns:a16="http://schemas.microsoft.com/office/drawing/2014/main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2127" y="4869160"/>
            <a:ext cx="3268457" cy="663771"/>
          </a:xfrm>
        </p:spPr>
        <p:txBody>
          <a:bodyPr/>
          <a:lstStyle/>
          <a:p>
            <a:pPr algn="r"/>
            <a:r>
              <a:rPr lang="ko-KR" altLang="en-US" sz="1600" dirty="0" err="1">
                <a:solidFill>
                  <a:schemeClr val="tx1"/>
                </a:solidFill>
              </a:rPr>
              <a:t>ㅇㅇ대학교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ㅇㅇ학과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r"/>
            <a:r>
              <a:rPr lang="ko-KR" altLang="en-US" sz="1600" dirty="0">
                <a:solidFill>
                  <a:schemeClr val="tx1"/>
                </a:solidFill>
              </a:rPr>
              <a:t>홍길동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36" y="1213250"/>
            <a:ext cx="2442210" cy="33299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088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6.4 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헤더 구조 구성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64" y="1203325"/>
            <a:ext cx="5184576" cy="35288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64" y="4640201"/>
            <a:ext cx="5184576" cy="1634650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1203325"/>
            <a:ext cx="2749550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71864" y="4163147"/>
            <a:ext cx="67954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body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 안에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div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 생성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해당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#wrap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태그에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header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태그를 입력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#</a:t>
            </a:r>
            <a:r>
              <a:rPr lang="en-US" altLang="ko-KR" sz="1400" dirty="0" err="1">
                <a:latin typeface="나눔고딕" pitchFamily="50" charset="-127"/>
                <a:ea typeface="나눔고딕" pitchFamily="50" charset="-127"/>
              </a:rPr>
              <a:t>main_header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태그에 스타일 사용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: height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속성을 강제 지정하고 배경 이미지 넣기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position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속성을 사용해 태그의 위치를 강제적으로 지정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smtClean="0"/>
              <a:t>〉 〉 </a:t>
            </a:r>
            <a:r>
              <a:rPr lang="ko-KR" altLang="en-US" smtClean="0"/>
              <a:t>모던웹을 위한 </a:t>
            </a:r>
            <a:r>
              <a:rPr lang="en-US" altLang="ko-KR" smtClean="0"/>
              <a:t>HTML5+CSS3 </a:t>
            </a:r>
            <a:r>
              <a:rPr lang="ko-KR" altLang="en-US" smtClean="0"/>
              <a:t>바이블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141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6.5  </a:t>
            </a:r>
            <a:r>
              <a:rPr lang="ko-KR" altLang="en-US" sz="2200" b="1" dirty="0" err="1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스프라이트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이미지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62" y="1296362"/>
            <a:ext cx="4541176" cy="3928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99502" y="5373216"/>
            <a:ext cx="719299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CSS Sprites Generator(https://www.toptal.com/developers/css/sprite-generator/)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해당 페이지 상단 옵션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1)Padding between elements(</a:t>
            </a:r>
            <a:r>
              <a:rPr lang="en-US" altLang="ko-KR" sz="1400" dirty="0" err="1">
                <a:latin typeface="나눔고딕" pitchFamily="50" charset="-127"/>
                <a:ea typeface="나눔고딕" pitchFamily="50" charset="-127"/>
              </a:rPr>
              <a:t>px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) : 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해당 페이지 상단 옵션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2)Align elements: top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모든 설정을 완료하고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&lt;GENERATE&gt;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버튼 클릭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dirty="0" err="1">
                <a:latin typeface="나눔고딕" pitchFamily="50" charset="-127"/>
                <a:ea typeface="나눔고딕" pitchFamily="50" charset="-127"/>
              </a:rPr>
              <a:t>스프라이트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이미지 생성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err="1">
                <a:latin typeface="나눔고딕" pitchFamily="50" charset="-127"/>
                <a:ea typeface="나눔고딕" pitchFamily="50" charset="-127"/>
              </a:rPr>
              <a:t>스프라이트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이미지 파일은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HTML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페이지와 같은 폴더에 넣고 스타일시트를 구성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738" y="1323093"/>
            <a:ext cx="5449616" cy="2448272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smtClean="0"/>
              <a:t>〉 〉 </a:t>
            </a:r>
            <a:r>
              <a:rPr lang="ko-KR" altLang="en-US" smtClean="0"/>
              <a:t>모던웹을 위한 </a:t>
            </a:r>
            <a:r>
              <a:rPr lang="en-US" altLang="ko-KR" smtClean="0"/>
              <a:t>HTML5+CSS3 </a:t>
            </a:r>
            <a:r>
              <a:rPr lang="ko-KR" altLang="en-US" smtClean="0"/>
              <a:t>바이블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17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6.6  </a:t>
            </a:r>
            <a:r>
              <a:rPr lang="ko-KR" altLang="en-US" sz="2200" b="1" dirty="0" err="1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토글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목록 구성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" y="1268760"/>
            <a:ext cx="5623560" cy="3909060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984" y="1278433"/>
            <a:ext cx="2924079" cy="4598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352" y="1278434"/>
            <a:ext cx="2928378" cy="459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84032" y="3100799"/>
            <a:ext cx="51299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#wrap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태그에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div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태그를 두 겹으로 만들기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HTML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태그를 모두 입력한 후 스타일 사용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두 겹으로 구성한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div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태그에 색상 적용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목록에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overflow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속성과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float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속성을 사용해 수평으로 만들기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smtClean="0"/>
              <a:t>〉 〉 </a:t>
            </a:r>
            <a:r>
              <a:rPr lang="ko-KR" altLang="en-US" smtClean="0"/>
              <a:t>모던웹을 위한 </a:t>
            </a:r>
            <a:r>
              <a:rPr lang="en-US" altLang="ko-KR" smtClean="0"/>
              <a:t>HTML5+CSS3 </a:t>
            </a:r>
            <a:r>
              <a:rPr lang="ko-KR" altLang="en-US" smtClean="0"/>
              <a:t>바이블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66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6.7  </a:t>
            </a:r>
            <a:r>
              <a:rPr lang="ko-KR" altLang="en-US" sz="2200" b="1" dirty="0" err="1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내비게이션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구성</a:t>
            </a: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(1)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268760"/>
            <a:ext cx="5212080" cy="3375660"/>
          </a:xfrm>
          <a:prstGeom prst="rect">
            <a:avLst/>
          </a:prstGeom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1268760"/>
            <a:ext cx="2749550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4" y="1268760"/>
            <a:ext cx="2749550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19812" y="3233281"/>
            <a:ext cx="46249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overflow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속성과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float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속성을 사용한 </a:t>
            </a:r>
            <a:r>
              <a:rPr lang="ko-KR" altLang="en-US" sz="1400" dirty="0" err="1">
                <a:latin typeface="나눔고딕" pitchFamily="50" charset="-127"/>
                <a:ea typeface="나눔고딕" pitchFamily="50" charset="-127"/>
              </a:rPr>
              <a:t>내비게이션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구성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div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태그를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개 입력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overflow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속성과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float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속성을 사용해 목록을 수평 정렬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테두리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색상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크기를 적용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smtClean="0"/>
              <a:t>〉 〉 </a:t>
            </a:r>
            <a:r>
              <a:rPr lang="ko-KR" altLang="en-US" smtClean="0"/>
              <a:t>모던웹을 위한 </a:t>
            </a:r>
            <a:r>
              <a:rPr lang="en-US" altLang="ko-KR" smtClean="0"/>
              <a:t>HTML5+CSS3 </a:t>
            </a:r>
            <a:r>
              <a:rPr lang="ko-KR" altLang="en-US" smtClean="0"/>
              <a:t>바이블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93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6.8  </a:t>
            </a:r>
            <a:r>
              <a:rPr lang="ko-KR" altLang="en-US" sz="2200" b="1" dirty="0" err="1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내비게이션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구성</a:t>
            </a: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(2)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1196752"/>
            <a:ext cx="4669879" cy="5054952"/>
          </a:xfrm>
          <a:prstGeom prst="rect">
            <a:avLst/>
          </a:prstGeom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1196752"/>
            <a:ext cx="2749550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12024" y="3371944"/>
            <a:ext cx="5698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#wrap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태그에 </a:t>
            </a:r>
            <a:r>
              <a:rPr lang="en-US" altLang="ko-KR" sz="1400" dirty="0" err="1">
                <a:latin typeface="나눔고딕" pitchFamily="50" charset="-127"/>
                <a:ea typeface="나눔고딕" pitchFamily="50" charset="-127"/>
              </a:rPr>
              <a:t>nav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태그를 만들고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id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속성값을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#</a:t>
            </a:r>
            <a:r>
              <a:rPr lang="en-US" altLang="ko-KR" sz="1400" dirty="0" err="1">
                <a:latin typeface="나눔고딕" pitchFamily="50" charset="-127"/>
                <a:ea typeface="나눔고딕" pitchFamily="50" charset="-127"/>
              </a:rPr>
              <a:t>bottom_gnb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로 적용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개의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div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 생성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smtClean="0"/>
              <a:t>〉 〉 </a:t>
            </a:r>
            <a:r>
              <a:rPr lang="ko-KR" altLang="en-US" smtClean="0"/>
              <a:t>모던웹을 위한 </a:t>
            </a:r>
            <a:r>
              <a:rPr lang="en-US" altLang="ko-KR" smtClean="0"/>
              <a:t>HTML5+CSS3 </a:t>
            </a:r>
            <a:r>
              <a:rPr lang="ko-KR" altLang="en-US" smtClean="0"/>
              <a:t>바이블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045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6.9 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본문 구성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97" y="1268760"/>
            <a:ext cx="5631180" cy="8839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97" y="2152680"/>
            <a:ext cx="5631180" cy="16687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97" y="3744293"/>
            <a:ext cx="5631180" cy="103632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68" y="1268760"/>
            <a:ext cx="2749550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87797" y="5085184"/>
            <a:ext cx="33938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#wrap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태그에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section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 생성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#</a:t>
            </a:r>
            <a:r>
              <a:rPr lang="en-US" altLang="ko-KR" sz="1400" dirty="0" err="1">
                <a:latin typeface="나눔고딕" pitchFamily="50" charset="-127"/>
                <a:ea typeface="나눔고딕" pitchFamily="50" charset="-127"/>
              </a:rPr>
              <a:t>main_section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태그의 내부 영역 분리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padding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 사용해 위치 지정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smtClean="0"/>
              <a:t>〉 〉 </a:t>
            </a:r>
            <a:r>
              <a:rPr lang="ko-KR" altLang="en-US" smtClean="0"/>
              <a:t>모던웹을 위한 </a:t>
            </a:r>
            <a:r>
              <a:rPr lang="en-US" altLang="ko-KR" smtClean="0"/>
              <a:t>HTML5+CSS3 </a:t>
            </a:r>
            <a:r>
              <a:rPr lang="ko-KR" altLang="en-US" smtClean="0"/>
              <a:t>바이블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632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6.10  </a:t>
            </a:r>
            <a:r>
              <a:rPr lang="ko-KR" altLang="en-US" sz="2200" b="1" dirty="0" err="1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푸터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구성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410" y="1268760"/>
            <a:ext cx="5631180" cy="24993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410" y="3762767"/>
            <a:ext cx="5631180" cy="1524000"/>
          </a:xfrm>
          <a:prstGeom prst="rect">
            <a:avLst/>
          </a:prstGeom>
        </p:spPr>
      </p:pic>
      <p:sp>
        <p:nvSpPr>
          <p:cNvPr id="3" name="바닥글 개체 틀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smtClean="0"/>
              <a:t>〉 〉 </a:t>
            </a:r>
            <a:r>
              <a:rPr lang="ko-KR" altLang="en-US" smtClean="0"/>
              <a:t>모던웹을 위한 </a:t>
            </a:r>
            <a:r>
              <a:rPr lang="en-US" altLang="ko-KR" smtClean="0"/>
              <a:t>HTML5+CSS3 </a:t>
            </a:r>
            <a:r>
              <a:rPr lang="ko-KR" altLang="en-US" smtClean="0"/>
              <a:t>바이블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57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6.11 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정리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987425"/>
            <a:ext cx="2749550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987425"/>
            <a:ext cx="2749550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04630" y="6021288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최종 완성된 예제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60096" y="2628781"/>
            <a:ext cx="407034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이 장의 중요 내용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err="1">
                <a:latin typeface="나눔고딕" pitchFamily="50" charset="-127"/>
                <a:ea typeface="나눔고딕" pitchFamily="50" charset="-127"/>
              </a:rPr>
              <a:t>뷰포트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meta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태그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이미지를 사용한 </a:t>
            </a:r>
            <a:r>
              <a:rPr lang="ko-KR" altLang="en-US" sz="1400" b="1" dirty="0" err="1">
                <a:latin typeface="나눔고딕" pitchFamily="50" charset="-127"/>
                <a:ea typeface="나눔고딕" pitchFamily="50" charset="-127"/>
              </a:rPr>
              <a:t>그레이디언트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 적용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err="1">
                <a:latin typeface="나눔고딕" pitchFamily="50" charset="-127"/>
                <a:ea typeface="나눔고딕" pitchFamily="50" charset="-127"/>
              </a:rPr>
              <a:t>스프라이트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 이미지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overflow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속성과 </a:t>
            </a: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float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속성을 사용한 목록 구성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display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속성의 </a:t>
            </a: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table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키워드를 적용한 목록 구성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::before </a:t>
            </a:r>
            <a:r>
              <a:rPr lang="ko-KR" altLang="en-US" sz="1400" b="1" dirty="0" err="1">
                <a:latin typeface="나눔고딕" pitchFamily="50" charset="-127"/>
                <a:ea typeface="나눔고딕" pitchFamily="50" charset="-127"/>
              </a:rPr>
              <a:t>선택자를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 사용한 수직선 생성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smtClean="0"/>
              <a:t>〉 〉 </a:t>
            </a:r>
            <a:r>
              <a:rPr lang="ko-KR" altLang="en-US" smtClean="0"/>
              <a:t>모던웹을 위한 </a:t>
            </a:r>
            <a:r>
              <a:rPr lang="en-US" altLang="ko-KR" smtClean="0"/>
              <a:t>HTML5+CSS3 </a:t>
            </a:r>
            <a:r>
              <a:rPr lang="ko-KR" altLang="en-US" smtClean="0"/>
              <a:t>바이블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05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6.12 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화면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608" y="863140"/>
            <a:ext cx="5100850" cy="33752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607" y="4258523"/>
            <a:ext cx="5100851" cy="1884347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863140"/>
            <a:ext cx="286385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43925" y="6139086"/>
            <a:ext cx="9304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err="1"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웹 페이지 화면 구성 시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#background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태그가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body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 안에 있으므로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body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태그의 높이에 맞추게 되면 실패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화면을 꽉 채우고 싶을 때는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html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태그와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body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 모두에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height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속성을 사용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smtClean="0"/>
              <a:t>〉 〉 </a:t>
            </a:r>
            <a:r>
              <a:rPr lang="ko-KR" altLang="en-US" smtClean="0"/>
              <a:t>모던웹을 위한 </a:t>
            </a:r>
            <a:r>
              <a:rPr lang="en-US" altLang="ko-KR" smtClean="0"/>
              <a:t>HTML5+CSS3 </a:t>
            </a:r>
            <a:r>
              <a:rPr lang="ko-KR" altLang="en-US" smtClean="0"/>
              <a:t>바이블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59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6.13 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글자 감추기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27" y="1528354"/>
            <a:ext cx="5608320" cy="17068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27" y="3212242"/>
            <a:ext cx="5608320" cy="233172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402" y="1528354"/>
            <a:ext cx="5475709" cy="2116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27984" y="3652127"/>
            <a:ext cx="65245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block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형식의 태그에 지정하고 사용하면 긴 문단 생략 가능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일반적으로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h1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 같은 제목 태그에 많이 사용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코드를 실행하고 화면의 너비를 줄이면 자동으로 생략 기호 표시되며 내용 생략됨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smtClean="0"/>
              <a:t>〉 〉 </a:t>
            </a:r>
            <a:r>
              <a:rPr lang="ko-KR" altLang="en-US" smtClean="0"/>
              <a:t>모던웹을 위한 </a:t>
            </a:r>
            <a:r>
              <a:rPr lang="en-US" altLang="ko-KR" smtClean="0"/>
              <a:t>HTML5+CSS3 </a:t>
            </a:r>
            <a:r>
              <a:rPr lang="ko-KR" altLang="en-US" smtClean="0"/>
              <a:t>바이블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384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 latinLnBrk="0">
              <a:defRPr/>
            </a:pPr>
            <a:r>
              <a:rPr lang="ko-KR" altLang="en-US" sz="4100" b="1" kern="1200" dirty="0">
                <a:solidFill>
                  <a:srgbClr val="4BB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시작하기전에</a:t>
            </a:r>
            <a:endParaRPr lang="en-US" altLang="ko-KR" sz="4100" b="1" kern="1200" dirty="0">
              <a:solidFill>
                <a:srgbClr val="4BB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Connector 21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소스코드</a:t>
            </a:r>
            <a:endParaRPr lang="ko-KR" altLang="en-US" sz="2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571500" lvl="1" indent="-342900" latinLnBrk="0">
              <a:lnSpc>
                <a:spcPct val="90000"/>
              </a:lnSpc>
              <a:spcAft>
                <a:spcPts val="600"/>
              </a:spcAft>
              <a:buFont typeface="시스템 서체"/>
              <a:buChar char="⁃"/>
            </a:pPr>
            <a:r>
              <a:rPr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http://</a:t>
            </a:r>
            <a:r>
              <a:rPr lang="en-US" altLang="ko-KR" sz="2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www.hanbit.co.kr/src/10158</a:t>
            </a:r>
            <a:endParaRPr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03868AD-5FB7-A947-B715-20B0C939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9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err="1"/>
              <a:t>모던웹을</a:t>
            </a:r>
            <a:r>
              <a:rPr lang="ko-KR" altLang="en-US" dirty="0"/>
              <a:t> </a:t>
            </a:r>
            <a:r>
              <a:rPr lang="ko-KR" altLang="en-US" dirty="0" smtClean="0"/>
              <a:t>위한 </a:t>
            </a:r>
            <a:r>
              <a:rPr lang="en-US" altLang="ko-KR" dirty="0" smtClean="0"/>
              <a:t>HTML5+CSS3 </a:t>
            </a:r>
            <a:r>
              <a:rPr lang="ko-KR" altLang="en-US" dirty="0"/>
              <a:t>바이블</a:t>
            </a:r>
          </a:p>
        </p:txBody>
      </p:sp>
    </p:spTree>
    <p:extLst>
      <p:ext uri="{BB962C8B-B14F-4D97-AF65-F5344CB8AC3E}">
        <p14:creationId xmlns:p14="http://schemas.microsoft.com/office/powerpoint/2010/main" val="74008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545AC3E0-CE34-1C49-9C60-9D85619F3E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2" y="765313"/>
            <a:ext cx="11479697" cy="563079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CHAPTER 01: HTML5</a:t>
            </a:r>
            <a:r>
              <a:rPr lang="ko-KR" altLang="en-US" dirty="0"/>
              <a:t>의 역사와 </a:t>
            </a:r>
            <a:r>
              <a:rPr lang="en-US" altLang="ko-KR" dirty="0" smtClean="0"/>
              <a:t>Visual </a:t>
            </a:r>
            <a:r>
              <a:rPr lang="en-US" altLang="ko-KR" dirty="0"/>
              <a:t>Studio Code </a:t>
            </a:r>
            <a:r>
              <a:rPr lang="ko-KR" altLang="en-US" dirty="0" smtClean="0"/>
              <a:t>설치하기</a:t>
            </a:r>
            <a:endParaRPr lang="en-US" altLang="ko-KR" dirty="0" smtClean="0"/>
          </a:p>
          <a:p>
            <a:r>
              <a:rPr lang="en-US" altLang="ko-KR" dirty="0" smtClean="0"/>
              <a:t>CHAPTER 02: </a:t>
            </a:r>
            <a:r>
              <a:rPr lang="ko-KR" altLang="en-US" dirty="0"/>
              <a:t>사용자에게 보이는 </a:t>
            </a:r>
            <a:r>
              <a:rPr lang="ko-KR" altLang="en-US" dirty="0" err="1"/>
              <a:t>뷰를</a:t>
            </a:r>
            <a:r>
              <a:rPr lang="ko-KR" altLang="en-US" dirty="0"/>
              <a:t> 만드는 </a:t>
            </a:r>
            <a:r>
              <a:rPr lang="en-US" altLang="ko-KR" dirty="0"/>
              <a:t>HTML </a:t>
            </a:r>
            <a:r>
              <a:rPr lang="ko-KR" altLang="en-US" dirty="0"/>
              <a:t>태그</a:t>
            </a:r>
            <a:endParaRPr lang="en-US" altLang="ko-KR" dirty="0" smtClean="0"/>
          </a:p>
          <a:p>
            <a:r>
              <a:rPr lang="en-US" altLang="ko-KR" dirty="0" smtClean="0"/>
              <a:t>CHAPTER </a:t>
            </a:r>
            <a:r>
              <a:rPr lang="en-US" altLang="ko-KR" dirty="0"/>
              <a:t>03: HTML </a:t>
            </a:r>
            <a:r>
              <a:rPr lang="ko-KR" altLang="en-US" dirty="0"/>
              <a:t>문서 내부의 특정 요소를 선택할 때 사용하는 </a:t>
            </a:r>
            <a:r>
              <a:rPr lang="ko-KR" altLang="en-US" dirty="0" err="1"/>
              <a:t>선택자에</a:t>
            </a:r>
            <a:r>
              <a:rPr lang="ko-KR" altLang="en-US" dirty="0"/>
              <a:t> 관하여</a:t>
            </a:r>
            <a:endParaRPr lang="en-US" altLang="ko-KR" dirty="0" smtClean="0"/>
          </a:p>
          <a:p>
            <a:r>
              <a:rPr lang="en-US" altLang="ko-KR" dirty="0" smtClean="0"/>
              <a:t>CHAPTER </a:t>
            </a:r>
            <a:r>
              <a:rPr lang="en-US" altLang="ko-KR" dirty="0"/>
              <a:t>04: HTML </a:t>
            </a:r>
            <a:r>
              <a:rPr lang="ko-KR" altLang="en-US" dirty="0"/>
              <a:t>요소에 스타일을 적용하는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r>
              <a:rPr lang="en-US" altLang="ko-KR" dirty="0" smtClean="0"/>
              <a:t>CHAPTER 05: </a:t>
            </a:r>
            <a:r>
              <a:rPr lang="ko-KR" altLang="en-US" dirty="0" smtClean="0"/>
              <a:t>레이아웃을 만드는 방법</a:t>
            </a:r>
            <a:endParaRPr lang="en-US" altLang="ko-KR" dirty="0" smtClean="0"/>
          </a:p>
          <a:p>
            <a:r>
              <a:rPr lang="en-US" altLang="ko-KR" dirty="0" smtClean="0"/>
              <a:t>CHAPTER </a:t>
            </a:r>
            <a:r>
              <a:rPr lang="en-US" altLang="ko-KR" dirty="0"/>
              <a:t>06: HTML5</a:t>
            </a:r>
            <a:r>
              <a:rPr lang="ko-KR" altLang="en-US" dirty="0"/>
              <a:t>를 사용해 </a:t>
            </a:r>
            <a:r>
              <a:rPr lang="ko-KR" altLang="en-US" dirty="0" err="1"/>
              <a:t>모바일</a:t>
            </a:r>
            <a:r>
              <a:rPr lang="ko-KR" altLang="en-US" dirty="0"/>
              <a:t> 페이지를 만드는 방법</a:t>
            </a:r>
            <a:endParaRPr lang="en-US" altLang="ko-KR" dirty="0" smtClean="0"/>
          </a:p>
          <a:p>
            <a:r>
              <a:rPr lang="en-US" altLang="ko-KR" dirty="0" smtClean="0"/>
              <a:t>CHAPTER 07: </a:t>
            </a:r>
            <a:r>
              <a:rPr lang="ko-KR" altLang="en-US" dirty="0" err="1"/>
              <a:t>태블릿</a:t>
            </a:r>
            <a:r>
              <a:rPr lang="ko-KR" altLang="en-US" dirty="0"/>
              <a:t> </a:t>
            </a:r>
            <a:r>
              <a:rPr lang="en-US" altLang="ko-KR" dirty="0"/>
              <a:t>PC</a:t>
            </a:r>
            <a:r>
              <a:rPr lang="ko-KR" altLang="en-US" dirty="0"/>
              <a:t>를 위한</a:t>
            </a:r>
            <a:r>
              <a:rPr lang="en-US" altLang="ko-KR" dirty="0"/>
              <a:t>, </a:t>
            </a:r>
            <a:r>
              <a:rPr lang="ko-KR" altLang="en-US" dirty="0"/>
              <a:t>동적 너비를 가지는 레이아웃 구성 방법</a:t>
            </a:r>
            <a:endParaRPr lang="en-US" altLang="ko-KR" dirty="0" smtClean="0"/>
          </a:p>
          <a:p>
            <a:r>
              <a:rPr lang="en-US" altLang="ko-KR" dirty="0" smtClean="0"/>
              <a:t>CHAPTER 08: </a:t>
            </a:r>
            <a:r>
              <a:rPr lang="ko-KR" altLang="en-US" dirty="0"/>
              <a:t>간단한 </a:t>
            </a:r>
            <a:r>
              <a:rPr lang="ko-KR" altLang="en-US" dirty="0" err="1"/>
              <a:t>소셜커머스의</a:t>
            </a:r>
            <a:r>
              <a:rPr lang="ko-KR" altLang="en-US" dirty="0"/>
              <a:t> 메인 페이지를 </a:t>
            </a:r>
            <a:r>
              <a:rPr lang="ko-KR" altLang="en-US" dirty="0" smtClean="0"/>
              <a:t>만들어보기</a:t>
            </a:r>
            <a:endParaRPr lang="en-US" altLang="ko-KR" dirty="0" smtClean="0"/>
          </a:p>
          <a:p>
            <a:r>
              <a:rPr lang="en-US" altLang="ko-KR" dirty="0" smtClean="0"/>
              <a:t>CHAPTER 09: </a:t>
            </a:r>
            <a:r>
              <a:rPr lang="ko-KR" altLang="en-US" dirty="0"/>
              <a:t>변형과 </a:t>
            </a:r>
            <a:r>
              <a:rPr lang="ko-KR" altLang="en-US" dirty="0" smtClean="0"/>
              <a:t>애니메이션에 관한 </a:t>
            </a:r>
            <a:r>
              <a:rPr lang="en-US" altLang="ko-KR" dirty="0" smtClean="0"/>
              <a:t>CSS3 </a:t>
            </a:r>
            <a:r>
              <a:rPr lang="ko-KR" altLang="en-US" dirty="0" smtClean="0"/>
              <a:t>고급 내용 살펴보기</a:t>
            </a:r>
            <a:endParaRPr lang="en-US" altLang="ko-KR" dirty="0" smtClean="0"/>
          </a:p>
          <a:p>
            <a:r>
              <a:rPr lang="en-US" altLang="ko-KR" dirty="0" smtClean="0"/>
              <a:t>CHAPTER </a:t>
            </a:r>
            <a:r>
              <a:rPr lang="en-US" altLang="ko-KR" dirty="0"/>
              <a:t>10: CSS3 </a:t>
            </a:r>
            <a:r>
              <a:rPr lang="ko-KR" altLang="en-US" dirty="0"/>
              <a:t>변환</a:t>
            </a:r>
            <a:r>
              <a:rPr lang="en-US" altLang="ko-KR" dirty="0"/>
              <a:t>(transform)</a:t>
            </a:r>
            <a:r>
              <a:rPr lang="ko-KR" altLang="en-US" dirty="0"/>
              <a:t>으로 </a:t>
            </a:r>
            <a:r>
              <a:rPr lang="en-US" altLang="ko-KR" dirty="0"/>
              <a:t>3D </a:t>
            </a:r>
            <a:r>
              <a:rPr lang="ko-KR" altLang="en-US" dirty="0"/>
              <a:t>구현하기</a:t>
            </a:r>
            <a:endParaRPr lang="en-US" altLang="ko-KR" dirty="0" smtClean="0"/>
          </a:p>
          <a:p>
            <a:r>
              <a:rPr lang="en-US" altLang="ko-KR" dirty="0" smtClean="0"/>
              <a:t>CHAPTER </a:t>
            </a:r>
            <a:r>
              <a:rPr lang="en-US" altLang="ko-KR" dirty="0"/>
              <a:t>11: @</a:t>
            </a:r>
            <a:r>
              <a:rPr lang="ko-KR" altLang="en-US" dirty="0"/>
              <a:t>로 시작하는 코드</a:t>
            </a:r>
            <a:r>
              <a:rPr lang="en-US" altLang="ko-KR" dirty="0"/>
              <a:t>, </a:t>
            </a:r>
            <a:r>
              <a:rPr lang="ko-KR" altLang="en-US" dirty="0"/>
              <a:t>규칙</a:t>
            </a:r>
            <a:r>
              <a:rPr lang="en-US" altLang="ko-KR" dirty="0"/>
              <a:t>(@-rule)</a:t>
            </a:r>
            <a:r>
              <a:rPr lang="ko-KR" altLang="en-US" dirty="0"/>
              <a:t>이 사용되는 </a:t>
            </a:r>
            <a:r>
              <a:rPr lang="ko-KR" altLang="en-US" dirty="0" err="1"/>
              <a:t>반응형</a:t>
            </a:r>
            <a:r>
              <a:rPr lang="ko-KR" altLang="en-US" dirty="0"/>
              <a:t> 웹</a:t>
            </a:r>
            <a:endParaRPr lang="en-US" altLang="ko-KR" dirty="0" smtClean="0"/>
          </a:p>
          <a:p>
            <a:r>
              <a:rPr lang="en-US" altLang="ko-KR" dirty="0" smtClean="0"/>
              <a:t>CHAPTER 12: </a:t>
            </a:r>
            <a:r>
              <a:rPr lang="ko-KR" altLang="en-US" dirty="0" err="1"/>
              <a:t>그리드</a:t>
            </a:r>
            <a:r>
              <a:rPr lang="ko-KR" altLang="en-US" dirty="0"/>
              <a:t> 시스템과 관련된 플러그인 살펴보기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B8D76C13-75C6-5B47-80B2-5C1BF78607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err="1"/>
              <a:t>모던웹을</a:t>
            </a:r>
            <a:r>
              <a:rPr lang="ko-KR" altLang="en-US" dirty="0"/>
              <a:t> 위한 </a:t>
            </a:r>
            <a:r>
              <a:rPr lang="en-US" altLang="ko-KR" dirty="0"/>
              <a:t>HTML5+CSS3 </a:t>
            </a:r>
            <a:r>
              <a:rPr lang="ko-KR" altLang="en-US" dirty="0"/>
              <a:t>바이블</a:t>
            </a:r>
          </a:p>
        </p:txBody>
      </p:sp>
    </p:spTree>
    <p:extLst>
      <p:ext uri="{BB962C8B-B14F-4D97-AF65-F5344CB8AC3E}">
        <p14:creationId xmlns:p14="http://schemas.microsoft.com/office/powerpoint/2010/main" val="127336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=""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=""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3"/>
            <a:ext cx="11281052" cy="527767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CHAPTER </a:t>
            </a:r>
            <a:r>
              <a:rPr lang="en-US" dirty="0" smtClean="0"/>
              <a:t>06 </a:t>
            </a:r>
            <a:r>
              <a:rPr lang="ko-KR" altLang="en-US" dirty="0" err="1" smtClean="0"/>
              <a:t>스마트폰</a:t>
            </a:r>
            <a:r>
              <a:rPr lang="ko-KR" altLang="en-US" dirty="0" smtClean="0"/>
              <a:t> 레이아웃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6.1 </a:t>
            </a:r>
            <a:r>
              <a:rPr lang="ko-KR" altLang="en-US" dirty="0" err="1"/>
              <a:t>스마트폰</a:t>
            </a:r>
            <a:r>
              <a:rPr lang="ko-KR" altLang="en-US" dirty="0"/>
              <a:t> 개요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6.2 </a:t>
            </a:r>
            <a:r>
              <a:rPr lang="ko-KR" altLang="en-US" dirty="0" err="1"/>
              <a:t>뷰포트</a:t>
            </a:r>
            <a:r>
              <a:rPr lang="ko-KR" altLang="en-US" dirty="0"/>
              <a:t> </a:t>
            </a:r>
            <a:r>
              <a:rPr lang="en-US" altLang="ko-KR" dirty="0"/>
              <a:t>meta </a:t>
            </a:r>
            <a:r>
              <a:rPr lang="ko-KR" altLang="en-US" dirty="0"/>
              <a:t>태그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6.3 </a:t>
            </a:r>
            <a:r>
              <a:rPr lang="ko-KR" altLang="en-US" dirty="0"/>
              <a:t>초기화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6.4 </a:t>
            </a:r>
            <a:r>
              <a:rPr lang="ko-KR" altLang="en-US" dirty="0"/>
              <a:t>헤더 구조 구성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6.5 </a:t>
            </a:r>
            <a:r>
              <a:rPr lang="ko-KR" altLang="en-US" dirty="0" err="1"/>
              <a:t>스프라이트</a:t>
            </a:r>
            <a:r>
              <a:rPr lang="ko-KR" altLang="en-US" dirty="0"/>
              <a:t> 이미지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6.6 </a:t>
            </a:r>
            <a:r>
              <a:rPr lang="ko-KR" altLang="en-US" dirty="0" err="1"/>
              <a:t>토글</a:t>
            </a:r>
            <a:r>
              <a:rPr lang="ko-KR" altLang="en-US" dirty="0"/>
              <a:t> 목록 구성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6.7 </a:t>
            </a:r>
            <a:r>
              <a:rPr lang="ko-KR" altLang="en-US" dirty="0" err="1"/>
              <a:t>내비게이션</a:t>
            </a:r>
            <a:r>
              <a:rPr lang="ko-KR" altLang="en-US" dirty="0"/>
              <a:t> 구성</a:t>
            </a:r>
            <a:r>
              <a:rPr lang="en-US" altLang="ko-KR" dirty="0"/>
              <a:t>(1)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6.8 </a:t>
            </a:r>
            <a:r>
              <a:rPr lang="ko-KR" altLang="en-US" dirty="0" err="1"/>
              <a:t>내비게이션</a:t>
            </a:r>
            <a:r>
              <a:rPr lang="ko-KR" altLang="en-US" dirty="0"/>
              <a:t> 구성</a:t>
            </a:r>
            <a:r>
              <a:rPr lang="en-US" altLang="ko-KR" dirty="0"/>
              <a:t>(2)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6.9 </a:t>
            </a:r>
            <a:r>
              <a:rPr lang="ko-KR" altLang="en-US" dirty="0"/>
              <a:t>본문 구성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6.10 </a:t>
            </a:r>
            <a:r>
              <a:rPr lang="ko-KR" altLang="en-US" dirty="0" err="1"/>
              <a:t>푸터</a:t>
            </a:r>
            <a:r>
              <a:rPr lang="ko-KR" altLang="en-US" dirty="0"/>
              <a:t> 구성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6.11 </a:t>
            </a:r>
            <a:r>
              <a:rPr lang="ko-KR" altLang="en-US" dirty="0"/>
              <a:t>정리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6.12 </a:t>
            </a:r>
            <a:r>
              <a:rPr lang="ko-KR" altLang="en-US" dirty="0"/>
              <a:t>전체화면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6.13 </a:t>
            </a:r>
            <a:r>
              <a:rPr lang="ko-KR" altLang="en-US" dirty="0"/>
              <a:t>글자 감추기</a:t>
            </a:r>
            <a:endParaRPr lang="x-none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837F328C-7274-B84B-86CC-6F597CA7594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err="1"/>
              <a:t>모던웹을</a:t>
            </a:r>
            <a:r>
              <a:rPr lang="ko-KR" altLang="en-US" dirty="0"/>
              <a:t> 위한 </a:t>
            </a:r>
            <a:r>
              <a:rPr lang="en-US" altLang="ko-KR" dirty="0"/>
              <a:t>HTML5+CSS3 </a:t>
            </a:r>
            <a:r>
              <a:rPr lang="ko-KR" altLang="en-US" dirty="0"/>
              <a:t>바이블</a:t>
            </a:r>
          </a:p>
        </p:txBody>
      </p:sp>
    </p:spTree>
    <p:extLst>
      <p:ext uri="{BB962C8B-B14F-4D97-AF65-F5344CB8AC3E}">
        <p14:creationId xmlns:p14="http://schemas.microsoft.com/office/powerpoint/2010/main" val="40364175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>
            <a:extLst>
              <a:ext uri="{FF2B5EF4-FFF2-40B4-BE49-F238E27FC236}">
                <a16:creationId xmlns="" xmlns:a16="http://schemas.microsoft.com/office/drawing/2014/main" id="{8228E8E3-0E6B-F440-8FD7-C16EDF946578}"/>
              </a:ext>
            </a:extLst>
          </p:cNvPr>
          <p:cNvSpPr txBox="1">
            <a:spLocks/>
          </p:cNvSpPr>
          <p:nvPr/>
        </p:nvSpPr>
        <p:spPr>
          <a:xfrm>
            <a:off x="691375" y="2932204"/>
            <a:ext cx="10267121" cy="9935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x-none" sz="3600" b="1" smtClean="0">
                <a:solidFill>
                  <a:schemeClr val="accent2"/>
                </a:solidFill>
                <a:cs typeface="+mj-cs"/>
              </a:rPr>
              <a:t>CHAPTER </a:t>
            </a:r>
            <a:r>
              <a:rPr lang="x-none" sz="3600" b="1" smtClean="0">
                <a:solidFill>
                  <a:schemeClr val="accent2"/>
                </a:solidFill>
                <a:cs typeface="+mj-cs"/>
              </a:rPr>
              <a:t>0</a:t>
            </a:r>
            <a:r>
              <a:rPr lang="en-US" sz="3600" b="1" dirty="0" smtClean="0">
                <a:solidFill>
                  <a:schemeClr val="accent2"/>
                </a:solidFill>
                <a:cs typeface="+mj-cs"/>
              </a:rPr>
              <a:t>6</a:t>
            </a:r>
            <a:r>
              <a:rPr lang="x-none" sz="3600" b="1" smtClean="0">
                <a:solidFill>
                  <a:schemeClr val="accent2"/>
                </a:solidFill>
                <a:cs typeface="+mj-cs"/>
              </a:rPr>
              <a:t> </a:t>
            </a:r>
            <a:r>
              <a:rPr lang="ko-KR" altLang="en-US" sz="3600" b="1" smtClean="0">
                <a:solidFill>
                  <a:schemeClr val="accent2"/>
                </a:solidFill>
                <a:cs typeface="+mj-cs"/>
              </a:rPr>
              <a:t>스마트폰 레이아웃</a:t>
            </a:r>
            <a:endParaRPr lang="ko-KR" altLang="en-US" sz="3600" b="1" dirty="0">
              <a:solidFill>
                <a:schemeClr val="accent2"/>
              </a:solidFill>
              <a:cs typeface="+mj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EE7ED06-594A-944A-AEE5-7173AA956952}"/>
              </a:ext>
            </a:extLst>
          </p:cNvPr>
          <p:cNvSpPr/>
          <p:nvPr/>
        </p:nvSpPr>
        <p:spPr>
          <a:xfrm>
            <a:off x="691375" y="3925796"/>
            <a:ext cx="87890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HTML5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를 사용해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페이지를 만드는 방법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57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장에서 만들 예제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50" y="1340768"/>
            <a:ext cx="2749550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40768"/>
            <a:ext cx="2749550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smtClean="0"/>
              <a:t>〉 〉 </a:t>
            </a:r>
            <a:r>
              <a:rPr lang="ko-KR" altLang="en-US" smtClean="0"/>
              <a:t>모던웹을 위한 </a:t>
            </a:r>
            <a:r>
              <a:rPr lang="en-US" altLang="ko-KR" smtClean="0"/>
              <a:t>HTML5+CSS3 </a:t>
            </a:r>
            <a:r>
              <a:rPr lang="ko-KR" altLang="en-US" smtClean="0"/>
              <a:t>바이블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531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6.1  </a:t>
            </a:r>
            <a:r>
              <a:rPr lang="ko-KR" altLang="en-US" sz="2200" b="1" dirty="0" err="1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스마트폰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개요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66" y="1047750"/>
            <a:ext cx="21971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1047750"/>
            <a:ext cx="21971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1047750"/>
            <a:ext cx="21971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312" y="1047750"/>
            <a:ext cx="21971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03393" y="6093296"/>
            <a:ext cx="2185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다양한 </a:t>
            </a:r>
            <a:r>
              <a:rPr lang="ko-KR" altLang="en-US" sz="1400" b="1" dirty="0" err="1" smtClean="0"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 페이지 사례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smtClean="0"/>
              <a:t>〉 〉 </a:t>
            </a:r>
            <a:r>
              <a:rPr lang="ko-KR" altLang="en-US" smtClean="0"/>
              <a:t>모던웹을 위한 </a:t>
            </a:r>
            <a:r>
              <a:rPr lang="en-US" altLang="ko-KR" smtClean="0"/>
              <a:t>HTML5+CSS3 </a:t>
            </a:r>
            <a:r>
              <a:rPr lang="ko-KR" altLang="en-US" smtClean="0"/>
              <a:t>바이블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66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6.2  </a:t>
            </a:r>
            <a:r>
              <a:rPr lang="ko-KR" altLang="en-US" sz="2200" b="1" dirty="0" err="1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뷰포트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meta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태그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3" y="919550"/>
            <a:ext cx="2790773" cy="4951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11393" y="6153926"/>
            <a:ext cx="4155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atin typeface="나눔고딕" pitchFamily="50" charset="-127"/>
                <a:ea typeface="나눔고딕" pitchFamily="50" charset="-127"/>
              </a:rPr>
              <a:t>뷰포트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dirty="0" smtClean="0">
                <a:latin typeface="나눔고딕" pitchFamily="50" charset="-127"/>
                <a:ea typeface="나눔고딕" pitchFamily="50" charset="-127"/>
              </a:rPr>
              <a:t>meta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태그를 사용하지 않은 </a:t>
            </a:r>
            <a:r>
              <a:rPr lang="ko-KR" altLang="en-US" sz="1400" dirty="0" err="1" smtClean="0"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 웹 페이지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640279"/>
              </p:ext>
            </p:extLst>
          </p:nvPr>
        </p:nvGraphicFramePr>
        <p:xfrm>
          <a:off x="4439816" y="1628801"/>
          <a:ext cx="7272807" cy="39192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67011"/>
                <a:gridCol w="2909122"/>
                <a:gridCol w="2296674"/>
              </a:tblGrid>
              <a:tr h="678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속성 이름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예시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설명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4629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width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width = 240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width = device-width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화면의 너비</a:t>
                      </a:r>
                    </a:p>
                  </a:txBody>
                  <a:tcPr marL="7620" marR="7620" marT="7620" marB="0" anchor="ctr"/>
                </a:tc>
              </a:tr>
              <a:tr h="4629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height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height = 800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height = device-height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화면의 높이</a:t>
                      </a:r>
                    </a:p>
                  </a:txBody>
                  <a:tcPr marL="7620" marR="7620" marT="7620" marB="0" anchor="ctr"/>
                </a:tc>
              </a:tr>
              <a:tr h="4629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initial-scale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initial-scale = 2.0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초기 확대 비율</a:t>
                      </a:r>
                    </a:p>
                  </a:txBody>
                  <a:tcPr marL="7620" marR="7620" marT="7620" marB="0" anchor="ctr"/>
                </a:tc>
              </a:tr>
              <a:tr h="4629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user-scalable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user-scalable =no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확대 및 축소의 가능 여부</a:t>
                      </a:r>
                    </a:p>
                  </a:txBody>
                  <a:tcPr marL="7620" marR="7620" marT="7620" marB="0" anchor="ctr"/>
                </a:tc>
              </a:tr>
              <a:tr h="4629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minimum-scale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minimum-scale =1.0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최소 축소 비율</a:t>
                      </a:r>
                    </a:p>
                  </a:txBody>
                  <a:tcPr marL="7620" marR="7620" marT="7620" marB="0" anchor="ctr"/>
                </a:tc>
              </a:tr>
              <a:tr h="4629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maximum-scale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maximum-scale =2.0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최대 축소 비율</a:t>
                      </a:r>
                    </a:p>
                  </a:txBody>
                  <a:tcPr marL="7620" marR="7620" marT="7620" marB="0" anchor="ctr"/>
                </a:tc>
              </a:tr>
              <a:tr h="4629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target-densitydpi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target-densitydpi =medium-dpi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DPI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지정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smtClean="0"/>
              <a:t>〉 〉 </a:t>
            </a:r>
            <a:r>
              <a:rPr lang="ko-KR" altLang="en-US" smtClean="0"/>
              <a:t>모던웹을 위한 </a:t>
            </a:r>
            <a:r>
              <a:rPr lang="en-US" altLang="ko-KR" smtClean="0"/>
              <a:t>HTML5+CSS3 </a:t>
            </a:r>
            <a:r>
              <a:rPr lang="ko-KR" altLang="en-US" smtClean="0"/>
              <a:t>바이블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65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6.3  </a:t>
            </a:r>
            <a:r>
              <a:rPr lang="ko-KR" altLang="en-US" sz="2200" b="1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초기화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90" y="1052736"/>
            <a:ext cx="4963978" cy="43258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90" y="5301208"/>
            <a:ext cx="4963978" cy="1323280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1079698"/>
            <a:ext cx="2749550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288" y="1079698"/>
            <a:ext cx="2749550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79976" y="6101268"/>
            <a:ext cx="5259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http://www.hanbit.co.kr/src/10158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에서 압축파일 다운로드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ch6 </a:t>
            </a:r>
            <a:r>
              <a:rPr lang="ko-KR" altLang="en-US" sz="1400" dirty="0" smtClean="0">
                <a:latin typeface="나눔고딕" pitchFamily="50" charset="-127"/>
                <a:ea typeface="나눔고딕" pitchFamily="50" charset="-127"/>
              </a:rPr>
              <a:t>폴더 이미지 활용</a:t>
            </a:r>
            <a:endParaRPr lang="ko-KR" altLang="en-US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smtClean="0"/>
              <a:t>〉 〉 </a:t>
            </a:r>
            <a:r>
              <a:rPr lang="ko-KR" altLang="en-US" smtClean="0"/>
              <a:t>모던웹을 위한 </a:t>
            </a:r>
            <a:r>
              <a:rPr lang="en-US" altLang="ko-KR" smtClean="0"/>
              <a:t>HTML5+CSS3 </a:t>
            </a:r>
            <a:r>
              <a:rPr lang="ko-KR" altLang="en-US" smtClean="0"/>
              <a:t>바이블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47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한빛미디어 소개">
      <a:majorFont>
        <a:latin typeface="다음_Regular"/>
        <a:ea typeface="다음_Regular"/>
        <a:cs typeface=""/>
      </a:majorFont>
      <a:minorFont>
        <a:latin typeface="다음_Regular"/>
        <a:ea typeface="다음_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23973</TotalTime>
  <Words>717</Words>
  <Application>Microsoft Office PowerPoint</Application>
  <PresentationFormat>사용자 지정</PresentationFormat>
  <Paragraphs>148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모던웹을 위한 HTML5+CSS3 바이블</vt:lpstr>
      <vt:lpstr>시작하기전에</vt:lpstr>
      <vt:lpstr>이 책의 학습 목표</vt:lpstr>
      <vt:lpstr>Contents</vt:lpstr>
      <vt:lpstr>PowerPoint 프레젠테이션</vt:lpstr>
      <vt:lpstr>이 장에서 만들 예제</vt:lpstr>
      <vt:lpstr>6.1  스마트폰 개요</vt:lpstr>
      <vt:lpstr>6.2  뷰포트 meta 태그</vt:lpstr>
      <vt:lpstr>6.3  초기화</vt:lpstr>
      <vt:lpstr>6.4  헤더 구조 구성</vt:lpstr>
      <vt:lpstr>6.5  스프라이트 이미지</vt:lpstr>
      <vt:lpstr>6.6  토글 목록 구성</vt:lpstr>
      <vt:lpstr>6.7  내비게이션 구성(1)</vt:lpstr>
      <vt:lpstr>6.8  내비게이션 구성(2)</vt:lpstr>
      <vt:lpstr>6.9  본문 구성</vt:lpstr>
      <vt:lpstr>6.10  푸터 구성</vt:lpstr>
      <vt:lpstr>6.11  정리</vt:lpstr>
      <vt:lpstr>6.12  전체 화면</vt:lpstr>
      <vt:lpstr>6.13  글자 감추기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이화진</dc:creator>
  <cp:lastModifiedBy>Windows 사용자</cp:lastModifiedBy>
  <cp:revision>1524</cp:revision>
  <dcterms:created xsi:type="dcterms:W3CDTF">2012-11-28T05:21:39Z</dcterms:created>
  <dcterms:modified xsi:type="dcterms:W3CDTF">2020-02-24T02:47:57Z</dcterms:modified>
</cp:coreProperties>
</file>