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F5A6-7E6D-409A-AC21-3869C1EDA3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0EC545-63AE-4EA1-B818-605BECF0DB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E206DE-2B59-4265-A2CD-5C4A82850D31}"/>
              </a:ext>
            </a:extLst>
          </p:cNvPr>
          <p:cNvSpPr>
            <a:spLocks noGrp="1"/>
          </p:cNvSpPr>
          <p:nvPr>
            <p:ph type="dt" sz="half" idx="10"/>
          </p:nvPr>
        </p:nvSpPr>
        <p:spPr/>
        <p:txBody>
          <a:bodyPr/>
          <a:lstStyle/>
          <a:p>
            <a:fld id="{CF081898-C779-40D0-AD06-52B79B5CC1A1}" type="datetimeFigureOut">
              <a:rPr lang="en-US" smtClean="0"/>
              <a:t>1/25/2022</a:t>
            </a:fld>
            <a:endParaRPr lang="en-US"/>
          </a:p>
        </p:txBody>
      </p:sp>
      <p:sp>
        <p:nvSpPr>
          <p:cNvPr id="5" name="Footer Placeholder 4">
            <a:extLst>
              <a:ext uri="{FF2B5EF4-FFF2-40B4-BE49-F238E27FC236}">
                <a16:creationId xmlns:a16="http://schemas.microsoft.com/office/drawing/2014/main" id="{77812048-A04A-462B-B3B4-F0AB37EC9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054C0-847A-43E0-9646-707792310DBC}"/>
              </a:ext>
            </a:extLst>
          </p:cNvPr>
          <p:cNvSpPr>
            <a:spLocks noGrp="1"/>
          </p:cNvSpPr>
          <p:nvPr>
            <p:ph type="sldNum" sz="quarter" idx="12"/>
          </p:nvPr>
        </p:nvSpPr>
        <p:spPr/>
        <p:txBody>
          <a:bodyPr/>
          <a:lstStyle/>
          <a:p>
            <a:fld id="{6C960755-8912-4A5E-94AC-6167CFD53360}" type="slidenum">
              <a:rPr lang="en-US" smtClean="0"/>
              <a:t>‹#›</a:t>
            </a:fld>
            <a:endParaRPr lang="en-US"/>
          </a:p>
        </p:txBody>
      </p:sp>
    </p:spTree>
    <p:extLst>
      <p:ext uri="{BB962C8B-B14F-4D97-AF65-F5344CB8AC3E}">
        <p14:creationId xmlns:p14="http://schemas.microsoft.com/office/powerpoint/2010/main" val="3250372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D9D7-8952-4211-AE1A-50F7D47B83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2B2E24-2291-463D-B389-E2A3CB3EC4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9620C-3AAD-4B77-9B97-C87A56FB0206}"/>
              </a:ext>
            </a:extLst>
          </p:cNvPr>
          <p:cNvSpPr>
            <a:spLocks noGrp="1"/>
          </p:cNvSpPr>
          <p:nvPr>
            <p:ph type="dt" sz="half" idx="10"/>
          </p:nvPr>
        </p:nvSpPr>
        <p:spPr/>
        <p:txBody>
          <a:bodyPr/>
          <a:lstStyle/>
          <a:p>
            <a:fld id="{CF081898-C779-40D0-AD06-52B79B5CC1A1}" type="datetimeFigureOut">
              <a:rPr lang="en-US" smtClean="0"/>
              <a:t>1/25/2022</a:t>
            </a:fld>
            <a:endParaRPr lang="en-US"/>
          </a:p>
        </p:txBody>
      </p:sp>
      <p:sp>
        <p:nvSpPr>
          <p:cNvPr id="5" name="Footer Placeholder 4">
            <a:extLst>
              <a:ext uri="{FF2B5EF4-FFF2-40B4-BE49-F238E27FC236}">
                <a16:creationId xmlns:a16="http://schemas.microsoft.com/office/drawing/2014/main" id="{B9B806FB-9833-4B94-BDE2-E8C112319B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CCAB00-BDB0-4E46-8BD5-B1C8924D0704}"/>
              </a:ext>
            </a:extLst>
          </p:cNvPr>
          <p:cNvSpPr>
            <a:spLocks noGrp="1"/>
          </p:cNvSpPr>
          <p:nvPr>
            <p:ph type="sldNum" sz="quarter" idx="12"/>
          </p:nvPr>
        </p:nvSpPr>
        <p:spPr/>
        <p:txBody>
          <a:bodyPr/>
          <a:lstStyle/>
          <a:p>
            <a:fld id="{6C960755-8912-4A5E-94AC-6167CFD53360}" type="slidenum">
              <a:rPr lang="en-US" smtClean="0"/>
              <a:t>‹#›</a:t>
            </a:fld>
            <a:endParaRPr lang="en-US"/>
          </a:p>
        </p:txBody>
      </p:sp>
    </p:spTree>
    <p:extLst>
      <p:ext uri="{BB962C8B-B14F-4D97-AF65-F5344CB8AC3E}">
        <p14:creationId xmlns:p14="http://schemas.microsoft.com/office/powerpoint/2010/main" val="3226020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4703FA-4BF3-4097-BAF4-4B4D92E6ED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898F6B-74BD-438D-86F2-82A1A937FD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31C00D-D49F-4B86-8F92-4B2674F84CB2}"/>
              </a:ext>
            </a:extLst>
          </p:cNvPr>
          <p:cNvSpPr>
            <a:spLocks noGrp="1"/>
          </p:cNvSpPr>
          <p:nvPr>
            <p:ph type="dt" sz="half" idx="10"/>
          </p:nvPr>
        </p:nvSpPr>
        <p:spPr/>
        <p:txBody>
          <a:bodyPr/>
          <a:lstStyle/>
          <a:p>
            <a:fld id="{CF081898-C779-40D0-AD06-52B79B5CC1A1}" type="datetimeFigureOut">
              <a:rPr lang="en-US" smtClean="0"/>
              <a:t>1/25/2022</a:t>
            </a:fld>
            <a:endParaRPr lang="en-US"/>
          </a:p>
        </p:txBody>
      </p:sp>
      <p:sp>
        <p:nvSpPr>
          <p:cNvPr id="5" name="Footer Placeholder 4">
            <a:extLst>
              <a:ext uri="{FF2B5EF4-FFF2-40B4-BE49-F238E27FC236}">
                <a16:creationId xmlns:a16="http://schemas.microsoft.com/office/drawing/2014/main" id="{72B87176-34AB-4F46-A941-348ED394D6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9CFDDF-16ED-465F-A7A4-8E13D1E220E7}"/>
              </a:ext>
            </a:extLst>
          </p:cNvPr>
          <p:cNvSpPr>
            <a:spLocks noGrp="1"/>
          </p:cNvSpPr>
          <p:nvPr>
            <p:ph type="sldNum" sz="quarter" idx="12"/>
          </p:nvPr>
        </p:nvSpPr>
        <p:spPr/>
        <p:txBody>
          <a:bodyPr/>
          <a:lstStyle/>
          <a:p>
            <a:fld id="{6C960755-8912-4A5E-94AC-6167CFD53360}" type="slidenum">
              <a:rPr lang="en-US" smtClean="0"/>
              <a:t>‹#›</a:t>
            </a:fld>
            <a:endParaRPr lang="en-US"/>
          </a:p>
        </p:txBody>
      </p:sp>
    </p:spTree>
    <p:extLst>
      <p:ext uri="{BB962C8B-B14F-4D97-AF65-F5344CB8AC3E}">
        <p14:creationId xmlns:p14="http://schemas.microsoft.com/office/powerpoint/2010/main" val="4211540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E238D-3007-41A1-AF72-C8F47E6D87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B2E2BB-2258-458E-BC04-9BAB811053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D36DED-FEC7-438C-AC80-6B9B1C57E025}"/>
              </a:ext>
            </a:extLst>
          </p:cNvPr>
          <p:cNvSpPr>
            <a:spLocks noGrp="1"/>
          </p:cNvSpPr>
          <p:nvPr>
            <p:ph type="dt" sz="half" idx="10"/>
          </p:nvPr>
        </p:nvSpPr>
        <p:spPr/>
        <p:txBody>
          <a:bodyPr/>
          <a:lstStyle/>
          <a:p>
            <a:fld id="{CF081898-C779-40D0-AD06-52B79B5CC1A1}" type="datetimeFigureOut">
              <a:rPr lang="en-US" smtClean="0"/>
              <a:t>1/25/2022</a:t>
            </a:fld>
            <a:endParaRPr lang="en-US"/>
          </a:p>
        </p:txBody>
      </p:sp>
      <p:sp>
        <p:nvSpPr>
          <p:cNvPr id="5" name="Footer Placeholder 4">
            <a:extLst>
              <a:ext uri="{FF2B5EF4-FFF2-40B4-BE49-F238E27FC236}">
                <a16:creationId xmlns:a16="http://schemas.microsoft.com/office/drawing/2014/main" id="{E1F28EDE-AA29-46A3-A6E8-70D14F956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0C5F4-EEF5-4CC8-BA55-1693F7D70BE5}"/>
              </a:ext>
            </a:extLst>
          </p:cNvPr>
          <p:cNvSpPr>
            <a:spLocks noGrp="1"/>
          </p:cNvSpPr>
          <p:nvPr>
            <p:ph type="sldNum" sz="quarter" idx="12"/>
          </p:nvPr>
        </p:nvSpPr>
        <p:spPr/>
        <p:txBody>
          <a:bodyPr/>
          <a:lstStyle/>
          <a:p>
            <a:fld id="{6C960755-8912-4A5E-94AC-6167CFD53360}" type="slidenum">
              <a:rPr lang="en-US" smtClean="0"/>
              <a:t>‹#›</a:t>
            </a:fld>
            <a:endParaRPr lang="en-US"/>
          </a:p>
        </p:txBody>
      </p:sp>
    </p:spTree>
    <p:extLst>
      <p:ext uri="{BB962C8B-B14F-4D97-AF65-F5344CB8AC3E}">
        <p14:creationId xmlns:p14="http://schemas.microsoft.com/office/powerpoint/2010/main" val="3793562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68C46-CD0B-4339-87B3-0B7CA253F2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DE7592-4D79-4972-B400-76DEC51EAC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578411-0E1D-4749-AB9B-1B1B17D40D5F}"/>
              </a:ext>
            </a:extLst>
          </p:cNvPr>
          <p:cNvSpPr>
            <a:spLocks noGrp="1"/>
          </p:cNvSpPr>
          <p:nvPr>
            <p:ph type="dt" sz="half" idx="10"/>
          </p:nvPr>
        </p:nvSpPr>
        <p:spPr/>
        <p:txBody>
          <a:bodyPr/>
          <a:lstStyle/>
          <a:p>
            <a:fld id="{CF081898-C779-40D0-AD06-52B79B5CC1A1}" type="datetimeFigureOut">
              <a:rPr lang="en-US" smtClean="0"/>
              <a:t>1/25/2022</a:t>
            </a:fld>
            <a:endParaRPr lang="en-US"/>
          </a:p>
        </p:txBody>
      </p:sp>
      <p:sp>
        <p:nvSpPr>
          <p:cNvPr id="5" name="Footer Placeholder 4">
            <a:extLst>
              <a:ext uri="{FF2B5EF4-FFF2-40B4-BE49-F238E27FC236}">
                <a16:creationId xmlns:a16="http://schemas.microsoft.com/office/drawing/2014/main" id="{7B5B9039-8FBD-4B0F-B61C-5AA5A5AC4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F5767-007B-4120-91F2-65B8BAC3C235}"/>
              </a:ext>
            </a:extLst>
          </p:cNvPr>
          <p:cNvSpPr>
            <a:spLocks noGrp="1"/>
          </p:cNvSpPr>
          <p:nvPr>
            <p:ph type="sldNum" sz="quarter" idx="12"/>
          </p:nvPr>
        </p:nvSpPr>
        <p:spPr/>
        <p:txBody>
          <a:bodyPr/>
          <a:lstStyle/>
          <a:p>
            <a:fld id="{6C960755-8912-4A5E-94AC-6167CFD53360}" type="slidenum">
              <a:rPr lang="en-US" smtClean="0"/>
              <a:t>‹#›</a:t>
            </a:fld>
            <a:endParaRPr lang="en-US"/>
          </a:p>
        </p:txBody>
      </p:sp>
    </p:spTree>
    <p:extLst>
      <p:ext uri="{BB962C8B-B14F-4D97-AF65-F5344CB8AC3E}">
        <p14:creationId xmlns:p14="http://schemas.microsoft.com/office/powerpoint/2010/main" val="1181134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D9AD-057D-4FF3-803F-2F93DA39E4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00B3C4-73F8-4FCF-B85A-648D0EF9CC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23334A-0604-4B3E-A8A2-E1C8B16263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74CCDF-8C68-4145-8EB2-5BCD36C2BEA7}"/>
              </a:ext>
            </a:extLst>
          </p:cNvPr>
          <p:cNvSpPr>
            <a:spLocks noGrp="1"/>
          </p:cNvSpPr>
          <p:nvPr>
            <p:ph type="dt" sz="half" idx="10"/>
          </p:nvPr>
        </p:nvSpPr>
        <p:spPr/>
        <p:txBody>
          <a:bodyPr/>
          <a:lstStyle/>
          <a:p>
            <a:fld id="{CF081898-C779-40D0-AD06-52B79B5CC1A1}" type="datetimeFigureOut">
              <a:rPr lang="en-US" smtClean="0"/>
              <a:t>1/25/2022</a:t>
            </a:fld>
            <a:endParaRPr lang="en-US"/>
          </a:p>
        </p:txBody>
      </p:sp>
      <p:sp>
        <p:nvSpPr>
          <p:cNvPr id="6" name="Footer Placeholder 5">
            <a:extLst>
              <a:ext uri="{FF2B5EF4-FFF2-40B4-BE49-F238E27FC236}">
                <a16:creationId xmlns:a16="http://schemas.microsoft.com/office/drawing/2014/main" id="{C0FD41C9-930D-4D86-9A4B-97715DC6C9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03EC09-AEA6-491C-B133-F7E2333E08F1}"/>
              </a:ext>
            </a:extLst>
          </p:cNvPr>
          <p:cNvSpPr>
            <a:spLocks noGrp="1"/>
          </p:cNvSpPr>
          <p:nvPr>
            <p:ph type="sldNum" sz="quarter" idx="12"/>
          </p:nvPr>
        </p:nvSpPr>
        <p:spPr/>
        <p:txBody>
          <a:bodyPr/>
          <a:lstStyle/>
          <a:p>
            <a:fld id="{6C960755-8912-4A5E-94AC-6167CFD53360}" type="slidenum">
              <a:rPr lang="en-US" smtClean="0"/>
              <a:t>‹#›</a:t>
            </a:fld>
            <a:endParaRPr lang="en-US"/>
          </a:p>
        </p:txBody>
      </p:sp>
    </p:spTree>
    <p:extLst>
      <p:ext uri="{BB962C8B-B14F-4D97-AF65-F5344CB8AC3E}">
        <p14:creationId xmlns:p14="http://schemas.microsoft.com/office/powerpoint/2010/main" val="3862031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E7FE8-F425-403C-958D-A6C5E04AB9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2861C2-A951-430A-B68C-6C11CE4CD6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C25951-2D2B-45CE-8805-9143997D50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915812-8ADC-46D3-94C5-1B83E94338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DE2BBB-FC8B-4E6B-B4E5-D3A17CB7AB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0E5888-04B7-4C4C-AD09-F7D24D9F11D7}"/>
              </a:ext>
            </a:extLst>
          </p:cNvPr>
          <p:cNvSpPr>
            <a:spLocks noGrp="1"/>
          </p:cNvSpPr>
          <p:nvPr>
            <p:ph type="dt" sz="half" idx="10"/>
          </p:nvPr>
        </p:nvSpPr>
        <p:spPr/>
        <p:txBody>
          <a:bodyPr/>
          <a:lstStyle/>
          <a:p>
            <a:fld id="{CF081898-C779-40D0-AD06-52B79B5CC1A1}" type="datetimeFigureOut">
              <a:rPr lang="en-US" smtClean="0"/>
              <a:t>1/25/2022</a:t>
            </a:fld>
            <a:endParaRPr lang="en-US"/>
          </a:p>
        </p:txBody>
      </p:sp>
      <p:sp>
        <p:nvSpPr>
          <p:cNvPr id="8" name="Footer Placeholder 7">
            <a:extLst>
              <a:ext uri="{FF2B5EF4-FFF2-40B4-BE49-F238E27FC236}">
                <a16:creationId xmlns:a16="http://schemas.microsoft.com/office/drawing/2014/main" id="{AF7149B1-AA40-4E4A-909E-1BDDEB8B4C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086035-D764-4683-AF51-F3B1171C9773}"/>
              </a:ext>
            </a:extLst>
          </p:cNvPr>
          <p:cNvSpPr>
            <a:spLocks noGrp="1"/>
          </p:cNvSpPr>
          <p:nvPr>
            <p:ph type="sldNum" sz="quarter" idx="12"/>
          </p:nvPr>
        </p:nvSpPr>
        <p:spPr/>
        <p:txBody>
          <a:bodyPr/>
          <a:lstStyle/>
          <a:p>
            <a:fld id="{6C960755-8912-4A5E-94AC-6167CFD53360}" type="slidenum">
              <a:rPr lang="en-US" smtClean="0"/>
              <a:t>‹#›</a:t>
            </a:fld>
            <a:endParaRPr lang="en-US"/>
          </a:p>
        </p:txBody>
      </p:sp>
    </p:spTree>
    <p:extLst>
      <p:ext uri="{BB962C8B-B14F-4D97-AF65-F5344CB8AC3E}">
        <p14:creationId xmlns:p14="http://schemas.microsoft.com/office/powerpoint/2010/main" val="1977379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76473-6120-4A6A-81B2-02326C2BC1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60DDBC-DC6B-4D6F-B832-F2BE14063A7A}"/>
              </a:ext>
            </a:extLst>
          </p:cNvPr>
          <p:cNvSpPr>
            <a:spLocks noGrp="1"/>
          </p:cNvSpPr>
          <p:nvPr>
            <p:ph type="dt" sz="half" idx="10"/>
          </p:nvPr>
        </p:nvSpPr>
        <p:spPr/>
        <p:txBody>
          <a:bodyPr/>
          <a:lstStyle/>
          <a:p>
            <a:fld id="{CF081898-C779-40D0-AD06-52B79B5CC1A1}" type="datetimeFigureOut">
              <a:rPr lang="en-US" smtClean="0"/>
              <a:t>1/25/2022</a:t>
            </a:fld>
            <a:endParaRPr lang="en-US"/>
          </a:p>
        </p:txBody>
      </p:sp>
      <p:sp>
        <p:nvSpPr>
          <p:cNvPr id="4" name="Footer Placeholder 3">
            <a:extLst>
              <a:ext uri="{FF2B5EF4-FFF2-40B4-BE49-F238E27FC236}">
                <a16:creationId xmlns:a16="http://schemas.microsoft.com/office/drawing/2014/main" id="{F1F67B18-1095-4237-AC55-DA1C4817B7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0BA278-89F5-40FC-9817-2FCADF8FF5A9}"/>
              </a:ext>
            </a:extLst>
          </p:cNvPr>
          <p:cNvSpPr>
            <a:spLocks noGrp="1"/>
          </p:cNvSpPr>
          <p:nvPr>
            <p:ph type="sldNum" sz="quarter" idx="12"/>
          </p:nvPr>
        </p:nvSpPr>
        <p:spPr/>
        <p:txBody>
          <a:bodyPr/>
          <a:lstStyle/>
          <a:p>
            <a:fld id="{6C960755-8912-4A5E-94AC-6167CFD53360}" type="slidenum">
              <a:rPr lang="en-US" smtClean="0"/>
              <a:t>‹#›</a:t>
            </a:fld>
            <a:endParaRPr lang="en-US"/>
          </a:p>
        </p:txBody>
      </p:sp>
    </p:spTree>
    <p:extLst>
      <p:ext uri="{BB962C8B-B14F-4D97-AF65-F5344CB8AC3E}">
        <p14:creationId xmlns:p14="http://schemas.microsoft.com/office/powerpoint/2010/main" val="370974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51717F-AC08-4B02-95F9-62172AD5C903}"/>
              </a:ext>
            </a:extLst>
          </p:cNvPr>
          <p:cNvSpPr>
            <a:spLocks noGrp="1"/>
          </p:cNvSpPr>
          <p:nvPr>
            <p:ph type="dt" sz="half" idx="10"/>
          </p:nvPr>
        </p:nvSpPr>
        <p:spPr/>
        <p:txBody>
          <a:bodyPr/>
          <a:lstStyle/>
          <a:p>
            <a:fld id="{CF081898-C779-40D0-AD06-52B79B5CC1A1}" type="datetimeFigureOut">
              <a:rPr lang="en-US" smtClean="0"/>
              <a:t>1/25/2022</a:t>
            </a:fld>
            <a:endParaRPr lang="en-US"/>
          </a:p>
        </p:txBody>
      </p:sp>
      <p:sp>
        <p:nvSpPr>
          <p:cNvPr id="3" name="Footer Placeholder 2">
            <a:extLst>
              <a:ext uri="{FF2B5EF4-FFF2-40B4-BE49-F238E27FC236}">
                <a16:creationId xmlns:a16="http://schemas.microsoft.com/office/drawing/2014/main" id="{62737B8B-BA01-4953-B719-7AE7B4F1C8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1D477D-9F91-433E-8C1B-76EF838DEA7B}"/>
              </a:ext>
            </a:extLst>
          </p:cNvPr>
          <p:cNvSpPr>
            <a:spLocks noGrp="1"/>
          </p:cNvSpPr>
          <p:nvPr>
            <p:ph type="sldNum" sz="quarter" idx="12"/>
          </p:nvPr>
        </p:nvSpPr>
        <p:spPr/>
        <p:txBody>
          <a:bodyPr/>
          <a:lstStyle/>
          <a:p>
            <a:fld id="{6C960755-8912-4A5E-94AC-6167CFD53360}" type="slidenum">
              <a:rPr lang="en-US" smtClean="0"/>
              <a:t>‹#›</a:t>
            </a:fld>
            <a:endParaRPr lang="en-US"/>
          </a:p>
        </p:txBody>
      </p:sp>
    </p:spTree>
    <p:extLst>
      <p:ext uri="{BB962C8B-B14F-4D97-AF65-F5344CB8AC3E}">
        <p14:creationId xmlns:p14="http://schemas.microsoft.com/office/powerpoint/2010/main" val="2952917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F43BD-10D1-49CE-90E5-4A5559B124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9CFCE3-4F21-4D4D-A9CD-C1FDDF0600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4FF61E-A088-49D1-89FB-964424D345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E04438-FF01-48CE-81CE-F529BCB4CC5E}"/>
              </a:ext>
            </a:extLst>
          </p:cNvPr>
          <p:cNvSpPr>
            <a:spLocks noGrp="1"/>
          </p:cNvSpPr>
          <p:nvPr>
            <p:ph type="dt" sz="half" idx="10"/>
          </p:nvPr>
        </p:nvSpPr>
        <p:spPr/>
        <p:txBody>
          <a:bodyPr/>
          <a:lstStyle/>
          <a:p>
            <a:fld id="{CF081898-C779-40D0-AD06-52B79B5CC1A1}" type="datetimeFigureOut">
              <a:rPr lang="en-US" smtClean="0"/>
              <a:t>1/25/2022</a:t>
            </a:fld>
            <a:endParaRPr lang="en-US"/>
          </a:p>
        </p:txBody>
      </p:sp>
      <p:sp>
        <p:nvSpPr>
          <p:cNvPr id="6" name="Footer Placeholder 5">
            <a:extLst>
              <a:ext uri="{FF2B5EF4-FFF2-40B4-BE49-F238E27FC236}">
                <a16:creationId xmlns:a16="http://schemas.microsoft.com/office/drawing/2014/main" id="{95DA4D48-7CB5-49E0-BDEA-DC7201DF84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0256AF-3B03-4783-99BB-17F90EAB6970}"/>
              </a:ext>
            </a:extLst>
          </p:cNvPr>
          <p:cNvSpPr>
            <a:spLocks noGrp="1"/>
          </p:cNvSpPr>
          <p:nvPr>
            <p:ph type="sldNum" sz="quarter" idx="12"/>
          </p:nvPr>
        </p:nvSpPr>
        <p:spPr/>
        <p:txBody>
          <a:bodyPr/>
          <a:lstStyle/>
          <a:p>
            <a:fld id="{6C960755-8912-4A5E-94AC-6167CFD53360}" type="slidenum">
              <a:rPr lang="en-US" smtClean="0"/>
              <a:t>‹#›</a:t>
            </a:fld>
            <a:endParaRPr lang="en-US"/>
          </a:p>
        </p:txBody>
      </p:sp>
    </p:spTree>
    <p:extLst>
      <p:ext uri="{BB962C8B-B14F-4D97-AF65-F5344CB8AC3E}">
        <p14:creationId xmlns:p14="http://schemas.microsoft.com/office/powerpoint/2010/main" val="3746930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45AB7-3735-42B2-A774-3BE60016F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6904FB-E817-47FD-A02F-1002122457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2B65EE-0739-45EC-A116-9E28E3AB5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3E045-C1A1-4D2D-852A-0204E4098534}"/>
              </a:ext>
            </a:extLst>
          </p:cNvPr>
          <p:cNvSpPr>
            <a:spLocks noGrp="1"/>
          </p:cNvSpPr>
          <p:nvPr>
            <p:ph type="dt" sz="half" idx="10"/>
          </p:nvPr>
        </p:nvSpPr>
        <p:spPr/>
        <p:txBody>
          <a:bodyPr/>
          <a:lstStyle/>
          <a:p>
            <a:fld id="{CF081898-C779-40D0-AD06-52B79B5CC1A1}" type="datetimeFigureOut">
              <a:rPr lang="en-US" smtClean="0"/>
              <a:t>1/25/2022</a:t>
            </a:fld>
            <a:endParaRPr lang="en-US"/>
          </a:p>
        </p:txBody>
      </p:sp>
      <p:sp>
        <p:nvSpPr>
          <p:cNvPr id="6" name="Footer Placeholder 5">
            <a:extLst>
              <a:ext uri="{FF2B5EF4-FFF2-40B4-BE49-F238E27FC236}">
                <a16:creationId xmlns:a16="http://schemas.microsoft.com/office/drawing/2014/main" id="{23DC1925-BAF6-4E60-91F0-105AF4F2F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091F83-9D39-4866-810D-33AA465C7A49}"/>
              </a:ext>
            </a:extLst>
          </p:cNvPr>
          <p:cNvSpPr>
            <a:spLocks noGrp="1"/>
          </p:cNvSpPr>
          <p:nvPr>
            <p:ph type="sldNum" sz="quarter" idx="12"/>
          </p:nvPr>
        </p:nvSpPr>
        <p:spPr/>
        <p:txBody>
          <a:bodyPr/>
          <a:lstStyle/>
          <a:p>
            <a:fld id="{6C960755-8912-4A5E-94AC-6167CFD53360}" type="slidenum">
              <a:rPr lang="en-US" smtClean="0"/>
              <a:t>‹#›</a:t>
            </a:fld>
            <a:endParaRPr lang="en-US"/>
          </a:p>
        </p:txBody>
      </p:sp>
    </p:spTree>
    <p:extLst>
      <p:ext uri="{BB962C8B-B14F-4D97-AF65-F5344CB8AC3E}">
        <p14:creationId xmlns:p14="http://schemas.microsoft.com/office/powerpoint/2010/main" val="276805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A6A98A-46E6-4F4D-A3D8-542A79A5B7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4B9F9B-13BA-4E88-9BBD-91DCD35348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6C55EE-DD6C-4225-8D9F-46528A3465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081898-C779-40D0-AD06-52B79B5CC1A1}" type="datetimeFigureOut">
              <a:rPr lang="en-US" smtClean="0"/>
              <a:t>1/25/2022</a:t>
            </a:fld>
            <a:endParaRPr lang="en-US"/>
          </a:p>
        </p:txBody>
      </p:sp>
      <p:sp>
        <p:nvSpPr>
          <p:cNvPr id="5" name="Footer Placeholder 4">
            <a:extLst>
              <a:ext uri="{FF2B5EF4-FFF2-40B4-BE49-F238E27FC236}">
                <a16:creationId xmlns:a16="http://schemas.microsoft.com/office/drawing/2014/main" id="{7913D6B4-DB34-4C62-8BB0-C2C0EC2EE9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97CCA1-9047-43DC-9394-503A7B4246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960755-8912-4A5E-94AC-6167CFD53360}" type="slidenum">
              <a:rPr lang="en-US" smtClean="0"/>
              <a:t>‹#›</a:t>
            </a:fld>
            <a:endParaRPr lang="en-US"/>
          </a:p>
        </p:txBody>
      </p:sp>
    </p:spTree>
    <p:extLst>
      <p:ext uri="{BB962C8B-B14F-4D97-AF65-F5344CB8AC3E}">
        <p14:creationId xmlns:p14="http://schemas.microsoft.com/office/powerpoint/2010/main" val="2501770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8F06-F6C5-4750-B2F1-98FE6B194CBD}"/>
              </a:ext>
            </a:extLst>
          </p:cNvPr>
          <p:cNvSpPr>
            <a:spLocks noGrp="1"/>
          </p:cNvSpPr>
          <p:nvPr>
            <p:ph type="ctrTitle"/>
          </p:nvPr>
        </p:nvSpPr>
        <p:spPr/>
        <p:txBody>
          <a:bodyPr/>
          <a:lstStyle/>
          <a:p>
            <a:r>
              <a:rPr lang="en-US" dirty="0"/>
              <a:t>Hit Level Data Processing</a:t>
            </a:r>
          </a:p>
        </p:txBody>
      </p:sp>
    </p:spTree>
    <p:extLst>
      <p:ext uri="{BB962C8B-B14F-4D97-AF65-F5344CB8AC3E}">
        <p14:creationId xmlns:p14="http://schemas.microsoft.com/office/powerpoint/2010/main" val="2208956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5618FC8D-4676-490F-BFE3-5F1835842B0D}"/>
              </a:ext>
            </a:extLst>
          </p:cNvPr>
          <p:cNvSpPr>
            <a:spLocks noGrp="1"/>
          </p:cNvSpPr>
          <p:nvPr>
            <p:ph type="title"/>
          </p:nvPr>
        </p:nvSpPr>
        <p:spPr>
          <a:xfrm>
            <a:off x="888631" y="4760132"/>
            <a:ext cx="3947420" cy="1777829"/>
          </a:xfrm>
        </p:spPr>
        <p:txBody>
          <a:bodyPr>
            <a:normAutofit/>
          </a:bodyPr>
          <a:lstStyle/>
          <a:p>
            <a:r>
              <a:rPr lang="en-US" sz="4000"/>
              <a:t>Results</a:t>
            </a:r>
          </a:p>
        </p:txBody>
      </p:sp>
      <p:sp>
        <p:nvSpPr>
          <p:cNvPr id="33" name="Freeform: Shape 32">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FBE4081E-D083-4221-A299-A230490A673B}"/>
              </a:ext>
            </a:extLst>
          </p:cNvPr>
          <p:cNvPicPr>
            <a:picLocks noChangeAspect="1"/>
          </p:cNvPicPr>
          <p:nvPr/>
        </p:nvPicPr>
        <p:blipFill>
          <a:blip r:embed="rId2"/>
          <a:stretch>
            <a:fillRect/>
          </a:stretch>
        </p:blipFill>
        <p:spPr>
          <a:xfrm>
            <a:off x="643467" y="1096389"/>
            <a:ext cx="10914060" cy="2510232"/>
          </a:xfrm>
          <a:prstGeom prst="rect">
            <a:avLst/>
          </a:prstGeom>
        </p:spPr>
      </p:pic>
      <p:sp>
        <p:nvSpPr>
          <p:cNvPr id="3" name="Content Placeholder 2">
            <a:extLst>
              <a:ext uri="{FF2B5EF4-FFF2-40B4-BE49-F238E27FC236}">
                <a16:creationId xmlns:a16="http://schemas.microsoft.com/office/drawing/2014/main" id="{AC35E41C-9A0F-4CB2-912F-5551CEBCA1D0}"/>
              </a:ext>
            </a:extLst>
          </p:cNvPr>
          <p:cNvSpPr>
            <a:spLocks noGrp="1"/>
          </p:cNvSpPr>
          <p:nvPr>
            <p:ph idx="1"/>
          </p:nvPr>
        </p:nvSpPr>
        <p:spPr>
          <a:xfrm>
            <a:off x="5118447" y="4797286"/>
            <a:ext cx="6281873" cy="1740673"/>
          </a:xfrm>
        </p:spPr>
        <p:txBody>
          <a:bodyPr anchor="ctr">
            <a:normAutofit fontScale="92500" lnSpcReduction="20000"/>
          </a:bodyPr>
          <a:lstStyle/>
          <a:p>
            <a:endParaRPr lang="en-US" sz="1800" dirty="0"/>
          </a:p>
          <a:p>
            <a:endParaRPr lang="en-US" sz="1800" dirty="0"/>
          </a:p>
          <a:p>
            <a:r>
              <a:rPr lang="en-US" sz="1800" dirty="0"/>
              <a:t>AWS Glue job ran successful with 2 worker capacity on G1.X type.</a:t>
            </a:r>
          </a:p>
          <a:p>
            <a:r>
              <a:rPr lang="en-US" sz="1800" dirty="0"/>
              <a:t>Sample Results provided above</a:t>
            </a:r>
          </a:p>
          <a:p>
            <a:r>
              <a:rPr lang="en-US" sz="1800" dirty="0"/>
              <a:t>We can filter customer website search records if customer don’t want it in output file</a:t>
            </a:r>
          </a:p>
          <a:p>
            <a:endParaRPr lang="en-US" sz="1800" dirty="0"/>
          </a:p>
          <a:p>
            <a:endParaRPr lang="en-US" sz="1800" dirty="0"/>
          </a:p>
        </p:txBody>
      </p:sp>
    </p:spTree>
    <p:extLst>
      <p:ext uri="{BB962C8B-B14F-4D97-AF65-F5344CB8AC3E}">
        <p14:creationId xmlns:p14="http://schemas.microsoft.com/office/powerpoint/2010/main" val="362424309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236E3-778A-4C6F-AD7C-F9326F18F4EC}"/>
              </a:ext>
            </a:extLst>
          </p:cNvPr>
          <p:cNvSpPr>
            <a:spLocks noGrp="1"/>
          </p:cNvSpPr>
          <p:nvPr>
            <p:ph type="title"/>
          </p:nvPr>
        </p:nvSpPr>
        <p:spPr/>
        <p:txBody>
          <a:bodyPr/>
          <a:lstStyle/>
          <a:p>
            <a:r>
              <a:rPr lang="en-US" dirty="0"/>
              <a:t>Deployment/Execution</a:t>
            </a:r>
          </a:p>
        </p:txBody>
      </p:sp>
      <p:sp>
        <p:nvSpPr>
          <p:cNvPr id="3" name="Content Placeholder 2">
            <a:extLst>
              <a:ext uri="{FF2B5EF4-FFF2-40B4-BE49-F238E27FC236}">
                <a16:creationId xmlns:a16="http://schemas.microsoft.com/office/drawing/2014/main" id="{37D27A78-EAA1-46A5-B850-88B353ECD987}"/>
              </a:ext>
            </a:extLst>
          </p:cNvPr>
          <p:cNvSpPr>
            <a:spLocks noGrp="1"/>
          </p:cNvSpPr>
          <p:nvPr>
            <p:ph idx="1"/>
          </p:nvPr>
        </p:nvSpPr>
        <p:spPr/>
        <p:txBody>
          <a:bodyPr>
            <a:normAutofit fontScale="55000" lnSpcReduction="20000"/>
          </a:bodyPr>
          <a:lstStyle/>
          <a:p>
            <a:r>
              <a:rPr lang="en-US" b="1" dirty="0"/>
              <a:t>AWS Console:</a:t>
            </a:r>
          </a:p>
          <a:p>
            <a:pPr marL="514350" indent="-514350">
              <a:buFont typeface="+mj-lt"/>
              <a:buAutoNum type="arabicPeriod"/>
            </a:pPr>
            <a:r>
              <a:rPr lang="en-US" dirty="0"/>
              <a:t>IAM role with one inline policy with get, put and delete object on specific S3 bucket/location. Attach Glue Service Role managed policy to allow permissions to Glue service</a:t>
            </a:r>
          </a:p>
          <a:p>
            <a:pPr marL="514350" indent="-514350">
              <a:buFont typeface="+mj-lt"/>
              <a:buAutoNum type="arabicPeriod"/>
            </a:pPr>
            <a:r>
              <a:rPr lang="en-US" dirty="0"/>
              <a:t>Go to AWS Glue -&gt; Glue Studio -&gt; Create job by editing script by uploading or copy Programming_Exercise.py code  and save the   	job  </a:t>
            </a:r>
          </a:p>
          <a:p>
            <a:pPr marL="0" indent="0">
              <a:buNone/>
            </a:pPr>
            <a:r>
              <a:rPr lang="en-US" dirty="0"/>
              <a:t>3. In Glue job advanced options add these parameters with values</a:t>
            </a:r>
          </a:p>
          <a:p>
            <a:pPr marL="0" indent="0">
              <a:buNone/>
            </a:pPr>
            <a:r>
              <a:rPr lang="en-US" dirty="0"/>
              <a:t>	--</a:t>
            </a:r>
            <a:r>
              <a:rPr lang="en-US" dirty="0" err="1"/>
              <a:t>file_name</a:t>
            </a:r>
            <a:r>
              <a:rPr lang="en-US" dirty="0"/>
              <a:t>  </a:t>
            </a:r>
            <a:r>
              <a:rPr lang="en-US" dirty="0" err="1"/>
              <a:t>data.tsv</a:t>
            </a:r>
            <a:endParaRPr lang="en-US" dirty="0"/>
          </a:p>
          <a:p>
            <a:pPr marL="0" indent="0">
              <a:buNone/>
            </a:pPr>
            <a:r>
              <a:rPr lang="en-US" dirty="0"/>
              <a:t>            --s3_bucket   s3-example</a:t>
            </a:r>
          </a:p>
          <a:p>
            <a:pPr marL="0" indent="0">
              <a:buNone/>
            </a:pPr>
            <a:r>
              <a:rPr lang="en-US" dirty="0"/>
              <a:t>	--</a:t>
            </a:r>
            <a:r>
              <a:rPr lang="en-US" dirty="0" err="1"/>
              <a:t>input_path</a:t>
            </a:r>
            <a:r>
              <a:rPr lang="en-US" dirty="0"/>
              <a:t> input</a:t>
            </a:r>
          </a:p>
          <a:p>
            <a:pPr marL="0" indent="0">
              <a:buNone/>
            </a:pPr>
            <a:r>
              <a:rPr lang="en-US" dirty="0"/>
              <a:t>	--</a:t>
            </a:r>
            <a:r>
              <a:rPr lang="en-US" dirty="0" err="1"/>
              <a:t>output_path</a:t>
            </a:r>
            <a:r>
              <a:rPr lang="en-US" dirty="0"/>
              <a:t> output</a:t>
            </a:r>
          </a:p>
          <a:p>
            <a:pPr marL="0" indent="0">
              <a:buNone/>
            </a:pPr>
            <a:r>
              <a:rPr lang="en-US" dirty="0"/>
              <a:t>4. Attach IAM policy  created in step 1, Choose 2 worker capacity and type G1.x to Run the job</a:t>
            </a:r>
          </a:p>
          <a:p>
            <a:pPr marL="0" indent="0">
              <a:buNone/>
            </a:pPr>
            <a:r>
              <a:rPr lang="en-US" dirty="0"/>
              <a:t>. </a:t>
            </a:r>
            <a:r>
              <a:rPr lang="en-US" b="1" dirty="0"/>
              <a:t>CI/CD:</a:t>
            </a:r>
          </a:p>
          <a:p>
            <a:pPr marL="0" indent="0">
              <a:buNone/>
            </a:pPr>
            <a:r>
              <a:rPr lang="en-US" dirty="0"/>
              <a:t>	We can </a:t>
            </a:r>
            <a:r>
              <a:rPr lang="en-US" dirty="0" err="1"/>
              <a:t>checkin</a:t>
            </a:r>
            <a:r>
              <a:rPr lang="en-US" dirty="0"/>
              <a:t> code in git repository and deploy the code through CI/CD. </a:t>
            </a:r>
          </a:p>
          <a:p>
            <a:pPr marL="0" indent="0">
              <a:buNone/>
            </a:pPr>
            <a:r>
              <a:rPr lang="en-US" dirty="0"/>
              <a:t>	I haven’t implemented this for this exercise</a:t>
            </a:r>
          </a:p>
          <a:p>
            <a:pPr marL="0" indent="0">
              <a:buNone/>
            </a:pPr>
            <a:r>
              <a:rPr lang="en-US" dirty="0"/>
              <a:t>	Set up airflow job with required parameters and run at specific schedule date/time</a:t>
            </a:r>
          </a:p>
        </p:txBody>
      </p:sp>
    </p:spTree>
    <p:extLst>
      <p:ext uri="{BB962C8B-B14F-4D97-AF65-F5344CB8AC3E}">
        <p14:creationId xmlns:p14="http://schemas.microsoft.com/office/powerpoint/2010/main" val="182707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73B953-03CF-4D1C-AE5B-2EA30A44EFE9}"/>
              </a:ext>
            </a:extLst>
          </p:cNvPr>
          <p:cNvSpPr>
            <a:spLocks noGrp="1"/>
          </p:cNvSpPr>
          <p:nvPr>
            <p:ph idx="1"/>
          </p:nvPr>
        </p:nvSpPr>
        <p:spPr>
          <a:xfrm>
            <a:off x="838200" y="1195754"/>
            <a:ext cx="10515600" cy="4981209"/>
          </a:xfrm>
        </p:spPr>
        <p:txBody>
          <a:bodyPr/>
          <a:lstStyle/>
          <a:p>
            <a:r>
              <a:rPr lang="en-US" dirty="0"/>
              <a:t>Problem Statement</a:t>
            </a:r>
          </a:p>
          <a:p>
            <a:r>
              <a:rPr lang="en-US" dirty="0"/>
              <a:t>Architecture</a:t>
            </a:r>
          </a:p>
          <a:p>
            <a:r>
              <a:rPr lang="en-US" dirty="0"/>
              <a:t>Analysis</a:t>
            </a:r>
          </a:p>
          <a:p>
            <a:r>
              <a:rPr lang="en-US" dirty="0"/>
              <a:t>Complexity</a:t>
            </a:r>
          </a:p>
          <a:p>
            <a:r>
              <a:rPr lang="en-US" dirty="0"/>
              <a:t>Consideration</a:t>
            </a:r>
          </a:p>
          <a:p>
            <a:r>
              <a:rPr lang="en-US" dirty="0"/>
              <a:t>Scalability</a:t>
            </a:r>
          </a:p>
          <a:p>
            <a:r>
              <a:rPr lang="en-US" dirty="0"/>
              <a:t>Recommendations</a:t>
            </a:r>
          </a:p>
          <a:p>
            <a:r>
              <a:rPr lang="en-US" dirty="0"/>
              <a:t>Results</a:t>
            </a:r>
          </a:p>
          <a:p>
            <a:r>
              <a:rPr lang="en-US" dirty="0"/>
              <a:t>Deployment/Execution</a:t>
            </a:r>
          </a:p>
          <a:p>
            <a:endParaRPr lang="en-US" dirty="0"/>
          </a:p>
        </p:txBody>
      </p:sp>
    </p:spTree>
    <p:extLst>
      <p:ext uri="{BB962C8B-B14F-4D97-AF65-F5344CB8AC3E}">
        <p14:creationId xmlns:p14="http://schemas.microsoft.com/office/powerpoint/2010/main" val="304292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7FEFA0-FD64-48F7-9509-79DFF683216F}"/>
              </a:ext>
            </a:extLst>
          </p:cNvPr>
          <p:cNvSpPr>
            <a:spLocks noGrp="1"/>
          </p:cNvSpPr>
          <p:nvPr>
            <p:ph type="title"/>
          </p:nvPr>
        </p:nvSpPr>
        <p:spPr>
          <a:xfrm>
            <a:off x="838200" y="585216"/>
            <a:ext cx="10515600" cy="1325563"/>
          </a:xfrm>
        </p:spPr>
        <p:txBody>
          <a:bodyPr>
            <a:normAutofit/>
          </a:bodyPr>
          <a:lstStyle/>
          <a:p>
            <a:r>
              <a:rPr lang="en-US">
                <a:solidFill>
                  <a:schemeClr val="bg1"/>
                </a:solidFill>
              </a:rPr>
              <a:t>Architecture</a:t>
            </a:r>
          </a:p>
        </p:txBody>
      </p:sp>
      <p:pic>
        <p:nvPicPr>
          <p:cNvPr id="5" name="Content Placeholder 4">
            <a:extLst>
              <a:ext uri="{FF2B5EF4-FFF2-40B4-BE49-F238E27FC236}">
                <a16:creationId xmlns:a16="http://schemas.microsoft.com/office/drawing/2014/main" id="{A0FBCD3D-EB7E-433F-8734-81E6E722C6C7}"/>
              </a:ext>
            </a:extLst>
          </p:cNvPr>
          <p:cNvPicPr>
            <a:picLocks noChangeAspect="1"/>
          </p:cNvPicPr>
          <p:nvPr/>
        </p:nvPicPr>
        <p:blipFill rotWithShape="1">
          <a:blip r:embed="rId2"/>
          <a:srcRect l="13533" r="-3" b="-3"/>
          <a:stretch/>
        </p:blipFill>
        <p:spPr>
          <a:xfrm>
            <a:off x="838200" y="2516777"/>
            <a:ext cx="6239256" cy="3660185"/>
          </a:xfrm>
          <a:prstGeom prst="rect">
            <a:avLst/>
          </a:prstGeom>
        </p:spPr>
      </p:pic>
      <p:sp>
        <p:nvSpPr>
          <p:cNvPr id="9" name="Content Placeholder 8">
            <a:extLst>
              <a:ext uri="{FF2B5EF4-FFF2-40B4-BE49-F238E27FC236}">
                <a16:creationId xmlns:a16="http://schemas.microsoft.com/office/drawing/2014/main" id="{476C9773-882B-4CD1-AFC0-81788AAC892D}"/>
              </a:ext>
            </a:extLst>
          </p:cNvPr>
          <p:cNvSpPr>
            <a:spLocks noGrp="1"/>
          </p:cNvSpPr>
          <p:nvPr>
            <p:ph idx="1"/>
          </p:nvPr>
        </p:nvSpPr>
        <p:spPr>
          <a:xfrm>
            <a:off x="7546848" y="2516777"/>
            <a:ext cx="3803904" cy="3660185"/>
          </a:xfrm>
        </p:spPr>
        <p:txBody>
          <a:bodyPr anchor="ctr">
            <a:normAutofit fontScale="85000" lnSpcReduction="10000"/>
          </a:bodyPr>
          <a:lstStyle/>
          <a:p>
            <a:r>
              <a:rPr lang="en-US" sz="2200" b="1" dirty="0"/>
              <a:t>AWS Services Used in the development</a:t>
            </a:r>
          </a:p>
          <a:p>
            <a:pPr lvl="1"/>
            <a:r>
              <a:rPr lang="en-US" sz="1800" dirty="0"/>
              <a:t>S3 - Data storage (input and output)</a:t>
            </a:r>
          </a:p>
          <a:p>
            <a:pPr lvl="1"/>
            <a:r>
              <a:rPr lang="en-US" sz="1800" dirty="0"/>
              <a:t>Glue – ETL processing Serverless</a:t>
            </a:r>
          </a:p>
          <a:p>
            <a:pPr lvl="1"/>
            <a:r>
              <a:rPr lang="en-US" sz="1800" dirty="0"/>
              <a:t>Spark API and Python Programming</a:t>
            </a:r>
          </a:p>
          <a:p>
            <a:pPr lvl="1"/>
            <a:r>
              <a:rPr lang="en-US" sz="1800" dirty="0"/>
              <a:t>IAM – Access management S3 and Glue Service</a:t>
            </a:r>
          </a:p>
          <a:p>
            <a:pPr lvl="1"/>
            <a:endParaRPr lang="en-US" sz="1800" dirty="0"/>
          </a:p>
          <a:p>
            <a:r>
              <a:rPr lang="en-US" sz="2200" b="1" dirty="0"/>
              <a:t>AWS Services for customer(optional)</a:t>
            </a:r>
          </a:p>
          <a:p>
            <a:pPr lvl="1"/>
            <a:r>
              <a:rPr lang="en-US" sz="1800" dirty="0"/>
              <a:t>Glue Catalog – Hive Metastore</a:t>
            </a:r>
          </a:p>
          <a:p>
            <a:pPr lvl="1"/>
            <a:r>
              <a:rPr lang="en-US" sz="1800" dirty="0"/>
              <a:t>Athena – output query processing</a:t>
            </a:r>
          </a:p>
          <a:p>
            <a:pPr lvl="1"/>
            <a:r>
              <a:rPr lang="en-US" sz="1800" dirty="0"/>
              <a:t>Redshift – optional database to access output data for SQL engine</a:t>
            </a:r>
          </a:p>
          <a:p>
            <a:pPr marL="457200" lvl="1" indent="0">
              <a:buNone/>
            </a:pPr>
            <a:endParaRPr lang="en-US" sz="1800" dirty="0"/>
          </a:p>
        </p:txBody>
      </p:sp>
    </p:spTree>
    <p:extLst>
      <p:ext uri="{BB962C8B-B14F-4D97-AF65-F5344CB8AC3E}">
        <p14:creationId xmlns:p14="http://schemas.microsoft.com/office/powerpoint/2010/main" val="58464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49349-9B4D-4F6E-A206-32B66BCDD53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76F7EF8C-FD63-4402-A383-C07F6C2A5651}"/>
              </a:ext>
            </a:extLst>
          </p:cNvPr>
          <p:cNvSpPr>
            <a:spLocks noGrp="1"/>
          </p:cNvSpPr>
          <p:nvPr>
            <p:ph idx="1"/>
          </p:nvPr>
        </p:nvSpPr>
        <p:spPr/>
        <p:txBody>
          <a:bodyPr>
            <a:normAutofit fontScale="92500"/>
          </a:bodyPr>
          <a:lstStyle/>
          <a:p>
            <a:r>
              <a:rPr lang="en-US" sz="2400" b="0" i="0" u="none" strike="noStrike" baseline="0" dirty="0">
                <a:solidFill>
                  <a:srgbClr val="000000"/>
                </a:solidFill>
                <a:latin typeface="Calibri" panose="020F0502020204030204" pitchFamily="34" charset="0"/>
              </a:rPr>
              <a:t>How much revenue is the client getting from external Search Engines, such as Google, Yahoo and MSN, and which keywords are performing the best based on revenue? </a:t>
            </a:r>
          </a:p>
          <a:p>
            <a:r>
              <a:rPr lang="en-US" sz="2400" dirty="0">
                <a:solidFill>
                  <a:srgbClr val="000000"/>
                </a:solidFill>
                <a:latin typeface="Calibri" panose="020F0502020204030204" pitchFamily="34" charset="0"/>
              </a:rPr>
              <a:t>Tab delimited Output file name as </a:t>
            </a:r>
            <a:r>
              <a:rPr lang="en-US" sz="2400" b="0" i="0" u="none" strike="noStrike" baseline="0" dirty="0">
                <a:solidFill>
                  <a:srgbClr val="000000"/>
                </a:solidFill>
              </a:rPr>
              <a:t>[Date](</a:t>
            </a:r>
            <a:r>
              <a:rPr lang="en-US" sz="2400" b="0" i="0" u="none" strike="noStrike" baseline="0" dirty="0" err="1">
                <a:solidFill>
                  <a:srgbClr val="000000"/>
                </a:solidFill>
              </a:rPr>
              <a:t>yyyy-mmdd</a:t>
            </a:r>
            <a:r>
              <a:rPr lang="en-US" sz="2400" b="0" i="0" u="none" strike="noStrike" baseline="0" dirty="0">
                <a:solidFill>
                  <a:srgbClr val="000000"/>
                </a:solidFill>
              </a:rPr>
              <a:t>)_</a:t>
            </a:r>
            <a:r>
              <a:rPr lang="en-US" sz="2400" b="0" i="0" u="none" strike="noStrike" baseline="0" dirty="0" err="1">
                <a:solidFill>
                  <a:srgbClr val="000000"/>
                </a:solidFill>
              </a:rPr>
              <a:t>SearchKeywordPerformance.tab</a:t>
            </a:r>
            <a:r>
              <a:rPr lang="en-US" sz="2400" dirty="0">
                <a:solidFill>
                  <a:srgbClr val="000000"/>
                </a:solidFill>
                <a:latin typeface="Calibri" panose="020F0502020204030204" pitchFamily="34" charset="0"/>
              </a:rPr>
              <a:t> with below listed fields. Output data should be in Revenue amount sorted order</a:t>
            </a:r>
          </a:p>
          <a:p>
            <a:pPr marL="457200" lvl="1" indent="0">
              <a:buNone/>
            </a:pPr>
            <a:r>
              <a:rPr lang="en-US" b="0" i="0" u="none" strike="noStrike" baseline="0" dirty="0">
                <a:solidFill>
                  <a:srgbClr val="000000"/>
                </a:solidFill>
                <a:latin typeface="Calibri" panose="020F0502020204030204" pitchFamily="34" charset="0"/>
              </a:rPr>
              <a:t>•Search Engine Domain (i.e. google.com)</a:t>
            </a:r>
          </a:p>
          <a:p>
            <a:pPr marL="457200" lvl="1" indent="0">
              <a:buNone/>
            </a:pPr>
            <a:r>
              <a:rPr lang="en-US" b="0" i="0" u="none" strike="noStrike" baseline="0" dirty="0">
                <a:solidFill>
                  <a:srgbClr val="000000"/>
                </a:solidFill>
                <a:latin typeface="Calibri" panose="020F0502020204030204" pitchFamily="34" charset="0"/>
              </a:rPr>
              <a:t>•Search Keyword (i.e. "</a:t>
            </a:r>
            <a:r>
              <a:rPr lang="en-US" b="0" i="0" u="none" strike="noStrike" baseline="0" dirty="0" err="1">
                <a:solidFill>
                  <a:srgbClr val="000000"/>
                </a:solidFill>
                <a:latin typeface="Calibri" panose="020F0502020204030204" pitchFamily="34" charset="0"/>
              </a:rPr>
              <a:t>Laffy</a:t>
            </a:r>
            <a:r>
              <a:rPr lang="en-US" b="0" i="0" u="none" strike="noStrike" baseline="0" dirty="0">
                <a:solidFill>
                  <a:srgbClr val="000000"/>
                </a:solidFill>
                <a:latin typeface="Calibri" panose="020F0502020204030204" pitchFamily="34" charset="0"/>
              </a:rPr>
              <a:t> Taffy")</a:t>
            </a:r>
          </a:p>
          <a:p>
            <a:pPr marL="457200" lvl="1" indent="0">
              <a:buNone/>
            </a:pPr>
            <a:r>
              <a:rPr lang="en-US" b="0" i="0" u="none" strike="noStrike" baseline="0" dirty="0">
                <a:solidFill>
                  <a:srgbClr val="000000"/>
                </a:solidFill>
                <a:latin typeface="Calibri" panose="020F0502020204030204" pitchFamily="34" charset="0"/>
              </a:rPr>
              <a:t>•Revenue (i.e. 12.95)</a:t>
            </a:r>
          </a:p>
          <a:p>
            <a:r>
              <a:rPr lang="en-US" sz="2400" dirty="0">
                <a:solidFill>
                  <a:srgbClr val="000000"/>
                </a:solidFill>
                <a:latin typeface="Calibri" panose="020F0502020204030204" pitchFamily="34" charset="0"/>
              </a:rPr>
              <a:t>Development Requirements</a:t>
            </a:r>
          </a:p>
          <a:p>
            <a:pPr lvl="1"/>
            <a:r>
              <a:rPr lang="en-US" dirty="0">
                <a:solidFill>
                  <a:srgbClr val="000000"/>
                </a:solidFill>
                <a:latin typeface="Calibri" panose="020F0502020204030204" pitchFamily="34" charset="0"/>
              </a:rPr>
              <a:t>Python programming</a:t>
            </a:r>
          </a:p>
          <a:p>
            <a:pPr lvl="1"/>
            <a:r>
              <a:rPr lang="en-US" b="0" i="0" u="none" strike="noStrike" baseline="0" dirty="0">
                <a:solidFill>
                  <a:srgbClr val="000000"/>
                </a:solidFill>
                <a:latin typeface="Calibri" panose="020F0502020204030204" pitchFamily="34" charset="0"/>
              </a:rPr>
              <a:t>At least one python class</a:t>
            </a:r>
          </a:p>
          <a:p>
            <a:pPr lvl="1"/>
            <a:r>
              <a:rPr lang="en-US" dirty="0">
                <a:solidFill>
                  <a:srgbClr val="000000"/>
                </a:solidFill>
                <a:latin typeface="Calibri" panose="020F0502020204030204" pitchFamily="34" charset="0"/>
              </a:rPr>
              <a:t>Input file as an argument</a:t>
            </a:r>
            <a:endParaRPr lang="en-US" b="0" i="0" u="none" strike="noStrike" baseline="0" dirty="0">
              <a:solidFill>
                <a:srgbClr val="000000"/>
              </a:solidFill>
              <a:latin typeface="Calibri" panose="020F0502020204030204" pitchFamily="34" charset="0"/>
            </a:endParaRPr>
          </a:p>
          <a:p>
            <a:pPr lvl="1"/>
            <a:endParaRPr lang="en-US"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663265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D681F-F156-4C0B-B7FB-5460D6E3936E}"/>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DAD67D3E-7E69-49AB-B0F8-4C95A7E16C79}"/>
              </a:ext>
            </a:extLst>
          </p:cNvPr>
          <p:cNvSpPr>
            <a:spLocks noGrp="1"/>
          </p:cNvSpPr>
          <p:nvPr>
            <p:ph idx="1"/>
          </p:nvPr>
        </p:nvSpPr>
        <p:spPr/>
        <p:txBody>
          <a:bodyPr>
            <a:normAutofit fontScale="92500" lnSpcReduction="10000"/>
          </a:bodyPr>
          <a:lstStyle/>
          <a:p>
            <a:r>
              <a:rPr lang="en-US" dirty="0"/>
              <a:t>Understand and Analyze Business Requirements</a:t>
            </a:r>
          </a:p>
          <a:p>
            <a:r>
              <a:rPr lang="en-US" dirty="0"/>
              <a:t>Sample Data Analysis is the key starting point to solve this business problem</a:t>
            </a:r>
          </a:p>
          <a:p>
            <a:r>
              <a:rPr lang="en-US" dirty="0"/>
              <a:t>Analyze complex data type fields event list and product list</a:t>
            </a:r>
          </a:p>
          <a:p>
            <a:r>
              <a:rPr lang="en-US" dirty="0"/>
              <a:t>Analysis helped filter data. In this case Purchase event which is event =1 data only needed to determine actual Revenue</a:t>
            </a:r>
          </a:p>
          <a:p>
            <a:r>
              <a:rPr lang="en-US" dirty="0"/>
              <a:t>Data Size – it can go up to 10 </a:t>
            </a:r>
            <a:r>
              <a:rPr lang="en-US" dirty="0" err="1"/>
              <a:t>GB,so</a:t>
            </a:r>
            <a:r>
              <a:rPr lang="en-US" dirty="0"/>
              <a:t> large volume of unstructured data</a:t>
            </a:r>
          </a:p>
          <a:p>
            <a:r>
              <a:rPr lang="en-US" dirty="0"/>
              <a:t>Required fields needed to address the business problem</a:t>
            </a:r>
          </a:p>
          <a:p>
            <a:pPr lvl="1"/>
            <a:r>
              <a:rPr lang="en-US" dirty="0"/>
              <a:t>Product list</a:t>
            </a:r>
          </a:p>
          <a:p>
            <a:pPr lvl="1"/>
            <a:r>
              <a:rPr lang="en-US" dirty="0"/>
              <a:t>Event list</a:t>
            </a:r>
          </a:p>
          <a:p>
            <a:pPr lvl="1"/>
            <a:r>
              <a:rPr lang="en-US" dirty="0"/>
              <a:t>Referrer</a:t>
            </a:r>
          </a:p>
        </p:txBody>
      </p:sp>
    </p:spTree>
    <p:extLst>
      <p:ext uri="{BB962C8B-B14F-4D97-AF65-F5344CB8AC3E}">
        <p14:creationId xmlns:p14="http://schemas.microsoft.com/office/powerpoint/2010/main" val="3399473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B432B-B283-4800-978A-9F3601A3F9DC}"/>
              </a:ext>
            </a:extLst>
          </p:cNvPr>
          <p:cNvSpPr>
            <a:spLocks noGrp="1"/>
          </p:cNvSpPr>
          <p:nvPr>
            <p:ph type="title"/>
          </p:nvPr>
        </p:nvSpPr>
        <p:spPr/>
        <p:txBody>
          <a:bodyPr/>
          <a:lstStyle/>
          <a:p>
            <a:r>
              <a:rPr lang="en-US" dirty="0"/>
              <a:t>Complexity</a:t>
            </a:r>
          </a:p>
        </p:txBody>
      </p:sp>
      <p:sp>
        <p:nvSpPr>
          <p:cNvPr id="3" name="Content Placeholder 2">
            <a:extLst>
              <a:ext uri="{FF2B5EF4-FFF2-40B4-BE49-F238E27FC236}">
                <a16:creationId xmlns:a16="http://schemas.microsoft.com/office/drawing/2014/main" id="{8B4EBD5E-0958-45AA-AA16-AC3B6BEE3CC1}"/>
              </a:ext>
            </a:extLst>
          </p:cNvPr>
          <p:cNvSpPr>
            <a:spLocks noGrp="1"/>
          </p:cNvSpPr>
          <p:nvPr>
            <p:ph idx="1"/>
          </p:nvPr>
        </p:nvSpPr>
        <p:spPr/>
        <p:txBody>
          <a:bodyPr>
            <a:normAutofit fontScale="92500"/>
          </a:bodyPr>
          <a:lstStyle/>
          <a:p>
            <a:r>
              <a:rPr lang="en-US" dirty="0"/>
              <a:t>Easy to read Input file which is tab </a:t>
            </a:r>
            <a:r>
              <a:rPr lang="en-US" dirty="0" err="1"/>
              <a:t>delimeted</a:t>
            </a:r>
            <a:r>
              <a:rPr lang="en-US" dirty="0"/>
              <a:t> data with field names in header row</a:t>
            </a:r>
          </a:p>
          <a:p>
            <a:r>
              <a:rPr lang="en-US" dirty="0"/>
              <a:t>Event List – Complex field required to split into python list and transpose the data into rows so that we can easily filter purchase event data</a:t>
            </a:r>
          </a:p>
          <a:p>
            <a:r>
              <a:rPr lang="en-US" dirty="0"/>
              <a:t>Product List – complex field required to split into python list and transpose the data into rows. Also need to parse list into additional fields</a:t>
            </a:r>
          </a:p>
          <a:p>
            <a:pPr lvl="1"/>
            <a:r>
              <a:rPr lang="en-US" sz="1800" b="0" i="0" u="none" strike="noStrike" baseline="0" dirty="0">
                <a:solidFill>
                  <a:srgbClr val="000000"/>
                </a:solidFill>
                <a:latin typeface="Calibri" panose="020F0502020204030204" pitchFamily="34" charset="0"/>
              </a:rPr>
              <a:t>[Category];{Product Name];[Number of Items];[Total Revenue];[Custom Event]|[Custom Event];[Merchandizing </a:t>
            </a:r>
            <a:r>
              <a:rPr lang="en-US" sz="1800" b="0" i="0" u="none" strike="noStrike" baseline="0" dirty="0" err="1">
                <a:solidFill>
                  <a:srgbClr val="000000"/>
                </a:solidFill>
                <a:latin typeface="Calibri" panose="020F0502020204030204" pitchFamily="34" charset="0"/>
              </a:rPr>
              <a:t>eVar</a:t>
            </a:r>
            <a:r>
              <a:rPr lang="en-US" sz="1800" b="0" i="0" u="none" strike="noStrike" baseline="0" dirty="0">
                <a:solidFill>
                  <a:srgbClr val="000000"/>
                </a:solidFill>
                <a:latin typeface="Calibri" panose="020F0502020204030204" pitchFamily="34" charset="0"/>
              </a:rPr>
              <a:t>],. </a:t>
            </a:r>
          </a:p>
          <a:p>
            <a:r>
              <a:rPr lang="en-US" dirty="0"/>
              <a:t>Referrer – Medium complex .. Take out the search engine domain from this field which is required in the final output</a:t>
            </a:r>
          </a:p>
          <a:p>
            <a:pPr lvl="1"/>
            <a:endParaRPr lang="en-US" sz="18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601707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844BF-91B9-4489-8E9A-5E005D147349}"/>
              </a:ext>
            </a:extLst>
          </p:cNvPr>
          <p:cNvSpPr>
            <a:spLocks noGrp="1"/>
          </p:cNvSpPr>
          <p:nvPr>
            <p:ph type="title"/>
          </p:nvPr>
        </p:nvSpPr>
        <p:spPr/>
        <p:txBody>
          <a:bodyPr/>
          <a:lstStyle/>
          <a:p>
            <a:r>
              <a:rPr lang="en-US" dirty="0"/>
              <a:t>Considerations</a:t>
            </a:r>
          </a:p>
        </p:txBody>
      </p:sp>
      <p:sp>
        <p:nvSpPr>
          <p:cNvPr id="3" name="Content Placeholder 2">
            <a:extLst>
              <a:ext uri="{FF2B5EF4-FFF2-40B4-BE49-F238E27FC236}">
                <a16:creationId xmlns:a16="http://schemas.microsoft.com/office/drawing/2014/main" id="{03A2B926-82C6-4360-BF46-A45F19590BE7}"/>
              </a:ext>
            </a:extLst>
          </p:cNvPr>
          <p:cNvSpPr>
            <a:spLocks noGrp="1"/>
          </p:cNvSpPr>
          <p:nvPr>
            <p:ph idx="1"/>
          </p:nvPr>
        </p:nvSpPr>
        <p:spPr/>
        <p:txBody>
          <a:bodyPr>
            <a:normAutofit fontScale="92500" lnSpcReduction="10000"/>
          </a:bodyPr>
          <a:lstStyle/>
          <a:p>
            <a:r>
              <a:rPr lang="en-US" dirty="0"/>
              <a:t>Given the nature of the data and volume of the data to be processed, code is developed in python programming language with Spark API framework and embedded within AWS Glue job.</a:t>
            </a:r>
          </a:p>
          <a:p>
            <a:r>
              <a:rPr lang="en-US" dirty="0"/>
              <a:t>Recommendation is to load Customer data in S3 input location. We can set up life cycle policy implementation to keep it for days/weeks or we can delete as soon as the input file is processed.</a:t>
            </a:r>
          </a:p>
          <a:p>
            <a:r>
              <a:rPr lang="en-US" dirty="0"/>
              <a:t>AWS Glue job will initiate Glue Context along with Spark Session</a:t>
            </a:r>
          </a:p>
          <a:p>
            <a:pPr lvl="1"/>
            <a:r>
              <a:rPr lang="en-US" dirty="0"/>
              <a:t>Glue 3.0, Spark 3.1 and Python 3 versions are used</a:t>
            </a:r>
          </a:p>
          <a:p>
            <a:pPr lvl="1"/>
            <a:r>
              <a:rPr lang="en-US" dirty="0"/>
              <a:t>Sample data executed with 2 workers used</a:t>
            </a:r>
          </a:p>
          <a:p>
            <a:pPr lvl="1"/>
            <a:r>
              <a:rPr lang="en-US" dirty="0"/>
              <a:t>IAM role attached for read and write data to S3</a:t>
            </a:r>
          </a:p>
          <a:p>
            <a:r>
              <a:rPr lang="en-US" dirty="0"/>
              <a:t>Spark with Glue ETL is the appropriate ETL solution for this case and we can increase worker capacity in Glue job when the input volume is high. </a:t>
            </a:r>
          </a:p>
        </p:txBody>
      </p:sp>
    </p:spTree>
    <p:extLst>
      <p:ext uri="{BB962C8B-B14F-4D97-AF65-F5344CB8AC3E}">
        <p14:creationId xmlns:p14="http://schemas.microsoft.com/office/powerpoint/2010/main" val="1013572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757B-5D84-4C47-865C-AFD11E76E330}"/>
              </a:ext>
            </a:extLst>
          </p:cNvPr>
          <p:cNvSpPr>
            <a:spLocks noGrp="1"/>
          </p:cNvSpPr>
          <p:nvPr>
            <p:ph type="title"/>
          </p:nvPr>
        </p:nvSpPr>
        <p:spPr/>
        <p:txBody>
          <a:bodyPr/>
          <a:lstStyle/>
          <a:p>
            <a:r>
              <a:rPr lang="en-US" dirty="0"/>
              <a:t>Scalability</a:t>
            </a:r>
          </a:p>
        </p:txBody>
      </p:sp>
      <p:sp>
        <p:nvSpPr>
          <p:cNvPr id="3" name="Content Placeholder 2">
            <a:extLst>
              <a:ext uri="{FF2B5EF4-FFF2-40B4-BE49-F238E27FC236}">
                <a16:creationId xmlns:a16="http://schemas.microsoft.com/office/drawing/2014/main" id="{7D42832D-0720-4261-9A6F-3CE86F6E51E0}"/>
              </a:ext>
            </a:extLst>
          </p:cNvPr>
          <p:cNvSpPr>
            <a:spLocks noGrp="1"/>
          </p:cNvSpPr>
          <p:nvPr>
            <p:ph idx="1"/>
          </p:nvPr>
        </p:nvSpPr>
        <p:spPr/>
        <p:txBody>
          <a:bodyPr>
            <a:normAutofit fontScale="92500" lnSpcReduction="20000"/>
          </a:bodyPr>
          <a:lstStyle/>
          <a:p>
            <a:r>
              <a:rPr lang="en-US" dirty="0"/>
              <a:t>AWS Glue ETL implementation is serverless implementation. We can increase worker capacity and worker type when the input data size is high during peak times. We can reduce the same when we have to process low volume dataset.</a:t>
            </a:r>
          </a:p>
          <a:p>
            <a:r>
              <a:rPr lang="en-US" dirty="0"/>
              <a:t>Serverless option is cost effective for customer as they pay only for job execution time</a:t>
            </a:r>
          </a:p>
          <a:p>
            <a:r>
              <a:rPr lang="en-US" dirty="0"/>
              <a:t>AWS Glue now coming with 3.0 version which supports latest spark version 3.1 and Python 3 version, this is good to leverage inbuilt libraries for complex data processing</a:t>
            </a:r>
          </a:p>
          <a:p>
            <a:r>
              <a:rPr lang="en-US" dirty="0"/>
              <a:t>Code is developed with fault tolerance. The job can rerun with no data issues.</a:t>
            </a:r>
          </a:p>
          <a:p>
            <a:r>
              <a:rPr lang="en-US" dirty="0"/>
              <a:t>Developed Code is portable and we can execute the same in other AWS services like Lambda and EMR with minimal changes to the code.</a:t>
            </a:r>
          </a:p>
          <a:p>
            <a:endParaRPr lang="en-US" dirty="0"/>
          </a:p>
        </p:txBody>
      </p:sp>
    </p:spTree>
    <p:extLst>
      <p:ext uri="{BB962C8B-B14F-4D97-AF65-F5344CB8AC3E}">
        <p14:creationId xmlns:p14="http://schemas.microsoft.com/office/powerpoint/2010/main" val="2410788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A7FB1-CA06-4C17-9DC5-49EC5FB78ACB}"/>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24B9627B-AC11-46B9-82B3-90F0F198C45F}"/>
              </a:ext>
            </a:extLst>
          </p:cNvPr>
          <p:cNvSpPr>
            <a:spLocks noGrp="1"/>
          </p:cNvSpPr>
          <p:nvPr>
            <p:ph idx="1"/>
          </p:nvPr>
        </p:nvSpPr>
        <p:spPr/>
        <p:txBody>
          <a:bodyPr/>
          <a:lstStyle/>
          <a:p>
            <a:pPr marL="0" indent="0">
              <a:buNone/>
            </a:pPr>
            <a:r>
              <a:rPr lang="en-US" dirty="0"/>
              <a:t>(Optional)</a:t>
            </a:r>
          </a:p>
          <a:p>
            <a:r>
              <a:rPr lang="en-US" dirty="0"/>
              <a:t>Create Glue Catalog table with S3 output data</a:t>
            </a:r>
          </a:p>
          <a:p>
            <a:r>
              <a:rPr lang="en-US" dirty="0"/>
              <a:t>Glue Catalog table can be queried in AWS Athena for quick analysis</a:t>
            </a:r>
          </a:p>
          <a:p>
            <a:r>
              <a:rPr lang="en-US" dirty="0"/>
              <a:t>Glue Catalog database/table can be used as an external database/table in AWS Redshift database for further Analysis and Reporting</a:t>
            </a:r>
          </a:p>
        </p:txBody>
      </p:sp>
    </p:spTree>
    <p:extLst>
      <p:ext uri="{BB962C8B-B14F-4D97-AF65-F5344CB8AC3E}">
        <p14:creationId xmlns:p14="http://schemas.microsoft.com/office/powerpoint/2010/main" val="900002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902</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Hit Level Data Processing</vt:lpstr>
      <vt:lpstr>PowerPoint Presentation</vt:lpstr>
      <vt:lpstr>Architecture</vt:lpstr>
      <vt:lpstr>Problem Statement</vt:lpstr>
      <vt:lpstr>Analysis</vt:lpstr>
      <vt:lpstr>Complexity</vt:lpstr>
      <vt:lpstr>Considerations</vt:lpstr>
      <vt:lpstr>Scalability</vt:lpstr>
      <vt:lpstr>Recommendations</vt:lpstr>
      <vt:lpstr>Results</vt:lpstr>
      <vt:lpstr>Deployment/Execution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Hit Level Data Processing</dc:title>
  <dc:creator>kittu.ds@gmail.com</dc:creator>
  <cp:lastModifiedBy>kittu.ds@gmail.com</cp:lastModifiedBy>
  <cp:revision>3</cp:revision>
  <dcterms:created xsi:type="dcterms:W3CDTF">2022-01-25T03:45:18Z</dcterms:created>
  <dcterms:modified xsi:type="dcterms:W3CDTF">2022-01-25T15:06:22Z</dcterms:modified>
</cp:coreProperties>
</file>