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147481297" r:id="rId5"/>
    <p:sldId id="2147481299" r:id="rId6"/>
    <p:sldId id="2147481305" r:id="rId7"/>
    <p:sldId id="2147481309" r:id="rId8"/>
    <p:sldId id="2147481310" r:id="rId9"/>
    <p:sldId id="2147481312" r:id="rId10"/>
    <p:sldId id="2147481316" r:id="rId11"/>
    <p:sldId id="214748131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93B5DE-DB32-9C48-82B0-5344C82922AF}" v="1" dt="2025-04-22T13:35:51.1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99" d="100"/>
          <a:sy n="99" d="100"/>
        </p:scale>
        <p:origin x="192"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52C17-954C-D841-BB16-40E731ED3680}" type="datetimeFigureOut">
              <a:rPr lang="en-US" smtClean="0"/>
              <a:t>4/22/25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D8284-7F51-5047-89FE-6AB7D96AD5C6}" type="slidenum">
              <a:rPr lang="en-US" smtClean="0"/>
              <a:t>‹#›</a:t>
            </a:fld>
            <a:endParaRPr lang="en-US"/>
          </a:p>
        </p:txBody>
      </p:sp>
    </p:spTree>
    <p:extLst>
      <p:ext uri="{BB962C8B-B14F-4D97-AF65-F5344CB8AC3E}">
        <p14:creationId xmlns:p14="http://schemas.microsoft.com/office/powerpoint/2010/main" val="319885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6AF77F1-9993-495B-9C7A-6221786C5669}"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741544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D8B6-4E65-8B52-1B4D-E5435C2F0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5E53AE-0F7B-C753-8AA7-F2301BAC9E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C669ED-6F1E-CC5F-EC04-1FD016920BEF}"/>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09431CB9-CC07-D5E3-EEA1-5A4D9D1D71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EC86EB-4D1F-A747-0DD2-0BCB3FE305D6}"/>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2573413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F0C2-B9C8-7059-870A-AEA39E6200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14A0B-0544-1976-7998-DB7A82F06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F60193-B8BC-07BB-0C43-C9A9062EB25E}"/>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54144765-2E81-4879-78B1-DA15307F59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94402-2D8E-4FF8-EDEE-7DD4B442F993}"/>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770483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3A86EB-6A97-8B03-DCFD-A76D58A26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87C7ECF-3E77-BF51-F069-C3DAFB52BF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60588-81CB-EB23-AFBB-A188E0352037}"/>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1F4D911E-FB89-C603-98E5-83C6E3386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17D6E-91A3-EEF9-8BC9-02FD1803F900}"/>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2838711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Cover_01">
    <p:bg>
      <p:bgPr>
        <a:solidFill>
          <a:schemeClr val="tx1">
            <a:alpha val="8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2AB83FC-5215-040F-B8E7-60B89DB0BB15}"/>
              </a:ext>
            </a:extLst>
          </p:cNvPr>
          <p:cNvSpPr/>
          <p:nvPr userDrawn="1"/>
        </p:nvSpPr>
        <p:spPr>
          <a:xfrm>
            <a:off x="0" y="0"/>
            <a:ext cx="12219662" cy="6873558"/>
          </a:xfrm>
          <a:prstGeom prst="rect">
            <a:avLst/>
          </a:prstGeom>
          <a:gradFill>
            <a:gsLst>
              <a:gs pos="100000">
                <a:srgbClr val="014F59"/>
              </a:gs>
              <a:gs pos="0">
                <a:srgbClr val="552C79">
                  <a:alpha val="25682"/>
                </a:srgb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pic>
        <p:nvPicPr>
          <p:cNvPr id="5" name="Image 0" descr=" ">
            <a:extLst>
              <a:ext uri="{FF2B5EF4-FFF2-40B4-BE49-F238E27FC236}">
                <a16:creationId xmlns:a16="http://schemas.microsoft.com/office/drawing/2014/main" id="{3284F6D0-22DB-0747-48DB-1143253FAF2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53742" y="5330405"/>
            <a:ext cx="6101649" cy="1098730"/>
          </a:xfrm>
          <a:prstGeom prst="rect">
            <a:avLst/>
          </a:prstGeom>
        </p:spPr>
      </p:pic>
      <p:sp>
        <p:nvSpPr>
          <p:cNvPr id="3" name="Title 1">
            <a:extLst>
              <a:ext uri="{FF2B5EF4-FFF2-40B4-BE49-F238E27FC236}">
                <a16:creationId xmlns:a16="http://schemas.microsoft.com/office/drawing/2014/main" id="{6FEABE75-648B-E174-448E-BE8A2416D5B7}"/>
              </a:ext>
            </a:extLst>
          </p:cNvPr>
          <p:cNvSpPr>
            <a:spLocks noGrp="1"/>
          </p:cNvSpPr>
          <p:nvPr>
            <p:ph type="title" hasCustomPrompt="1"/>
          </p:nvPr>
        </p:nvSpPr>
        <p:spPr>
          <a:xfrm>
            <a:off x="926196" y="2355781"/>
            <a:ext cx="5100955" cy="1824333"/>
          </a:xfrm>
        </p:spPr>
        <p:txBody>
          <a:bodyPr/>
          <a:lstStyle>
            <a:lvl1pPr algn="l" defTabSz="914400" rtl="0" eaLnBrk="1" latinLnBrk="0" hangingPunct="1">
              <a:lnSpc>
                <a:spcPct val="100000"/>
              </a:lnSpc>
              <a:spcBef>
                <a:spcPct val="0"/>
              </a:spcBef>
              <a:spcAft>
                <a:spcPts val="400"/>
              </a:spcAft>
              <a:buNone/>
              <a:defRPr lang="en-US" sz="4000" kern="1200" dirty="0">
                <a:solidFill>
                  <a:schemeClr val="bg1"/>
                </a:solidFill>
                <a:latin typeface="+mj-lt"/>
                <a:ea typeface="+mj-ea"/>
                <a:cs typeface="Calibri Light" panose="020F0302020204030204" pitchFamily="34" charset="0"/>
              </a:defRPr>
            </a:lvl1pPr>
          </a:lstStyle>
          <a:p>
            <a:r>
              <a:rPr lang="en-AU">
                <a:effectLst/>
              </a:rPr>
              <a:t>Your long headlines that run over three lines</a:t>
            </a:r>
            <a:endParaRPr lang="en-US"/>
          </a:p>
        </p:txBody>
      </p:sp>
      <p:sp>
        <p:nvSpPr>
          <p:cNvPr id="8" name="Text Placeholder 7">
            <a:extLst>
              <a:ext uri="{FF2B5EF4-FFF2-40B4-BE49-F238E27FC236}">
                <a16:creationId xmlns:a16="http://schemas.microsoft.com/office/drawing/2014/main" id="{0B3AE4D9-0BE1-633F-23B6-B7CA83D06729}"/>
              </a:ext>
            </a:extLst>
          </p:cNvPr>
          <p:cNvSpPr>
            <a:spLocks noGrp="1"/>
          </p:cNvSpPr>
          <p:nvPr>
            <p:ph type="body" sz="quarter" idx="14" hasCustomPrompt="1"/>
          </p:nvPr>
        </p:nvSpPr>
        <p:spPr>
          <a:xfrm>
            <a:off x="926195" y="4537664"/>
            <a:ext cx="4980136" cy="263525"/>
          </a:xfrm>
        </p:spPr>
        <p:txBody>
          <a:bodyPr/>
          <a:lstStyle>
            <a:lvl1pPr>
              <a:defRPr sz="14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GB"/>
              <a:t>Short subhead can live here if needed but one line </a:t>
            </a:r>
            <a:endParaRPr lang="en-US"/>
          </a:p>
        </p:txBody>
      </p:sp>
      <p:sp>
        <p:nvSpPr>
          <p:cNvPr id="10" name="Footer Placeholder 8">
            <a:extLst>
              <a:ext uri="{FF2B5EF4-FFF2-40B4-BE49-F238E27FC236}">
                <a16:creationId xmlns:a16="http://schemas.microsoft.com/office/drawing/2014/main" id="{5F0C00C6-04D4-753B-9D4E-DF968F57B5D9}"/>
              </a:ext>
            </a:extLst>
          </p:cNvPr>
          <p:cNvSpPr>
            <a:spLocks noGrp="1"/>
          </p:cNvSpPr>
          <p:nvPr>
            <p:ph type="ftr" sz="quarter" idx="15"/>
          </p:nvPr>
        </p:nvSpPr>
        <p:spPr>
          <a:xfrm>
            <a:off x="926196" y="466331"/>
            <a:ext cx="4114800" cy="105169"/>
          </a:xfrm>
          <a:prstGeom prst="rect">
            <a:avLst/>
          </a:prstGeom>
        </p:spPr>
        <p:txBody>
          <a:bodyPr vert="horz" lIns="0" tIns="0" rIns="0" bIns="0" rtlCol="0">
            <a:noAutofit/>
          </a:bodyPr>
          <a:lstStyle>
            <a:lvl1pPr>
              <a:defRPr lang="en-AU" sz="800" b="0" i="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algn="l">
              <a:lnSpc>
                <a:spcPct val="110000"/>
              </a:lnSpc>
              <a:spcAft>
                <a:spcPts val="600"/>
              </a:spcAft>
              <a:buSzPct val="100000"/>
              <a:buFont typeface="Arial" panose="020B0604020202020204" pitchFamily="34" charset="0"/>
              <a:buNone/>
            </a:pPr>
            <a:endParaRPr lang="en-US"/>
          </a:p>
        </p:txBody>
      </p:sp>
      <p:pic>
        <p:nvPicPr>
          <p:cNvPr id="2" name="Image 17">
            <a:extLst>
              <a:ext uri="{FF2B5EF4-FFF2-40B4-BE49-F238E27FC236}">
                <a16:creationId xmlns:a16="http://schemas.microsoft.com/office/drawing/2014/main" id="{6BC721DC-12E3-31C5-E604-507EA44AFF71}"/>
              </a:ext>
            </a:extLst>
          </p:cNvPr>
          <p:cNvPicPr>
            <a:picLocks noChangeAspect="1"/>
          </p:cNvPicPr>
          <p:nvPr userDrawn="1"/>
        </p:nvPicPr>
        <p:blipFill>
          <a:blip r:embed="rId3"/>
          <a:srcRect/>
          <a:stretch/>
        </p:blipFill>
        <p:spPr>
          <a:xfrm>
            <a:off x="5267361" y="0"/>
            <a:ext cx="6924639" cy="6848544"/>
          </a:xfrm>
          <a:prstGeom prst="rect">
            <a:avLst/>
          </a:prstGeom>
        </p:spPr>
      </p:pic>
    </p:spTree>
    <p:extLst>
      <p:ext uri="{BB962C8B-B14F-4D97-AF65-F5344CB8AC3E}">
        <p14:creationId xmlns:p14="http://schemas.microsoft.com/office/powerpoint/2010/main" val="4177124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Heading and Breadcrumbs">
    <p:bg>
      <p:bgPr>
        <a:solidFill>
          <a:srgbClr val="F2F2F2"/>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8EB171A-CC07-DBB5-C8B1-1FCC10B504EB}"/>
              </a:ext>
            </a:extLst>
          </p:cNvPr>
          <p:cNvSpPr/>
          <p:nvPr userDrawn="1"/>
        </p:nvSpPr>
        <p:spPr>
          <a:xfrm flipV="1">
            <a:off x="0" y="-2"/>
            <a:ext cx="12192000" cy="1796820"/>
          </a:xfrm>
          <a:prstGeom prst="roundRect">
            <a:avLst>
              <a:gd name="adj" fmla="val 1363"/>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3" name="Rectangle 2">
            <a:extLst>
              <a:ext uri="{FF2B5EF4-FFF2-40B4-BE49-F238E27FC236}">
                <a16:creationId xmlns:a16="http://schemas.microsoft.com/office/drawing/2014/main" id="{0BD19FD5-2E22-09BB-6AE4-C9EE1E297D20}"/>
              </a:ext>
            </a:extLst>
          </p:cNvPr>
          <p:cNvSpPr>
            <a:spLocks/>
          </p:cNvSpPr>
          <p:nvPr userDrawn="1"/>
        </p:nvSpPr>
        <p:spPr bwMode="auto">
          <a:xfrm>
            <a:off x="914400" y="567280"/>
            <a:ext cx="919113" cy="151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oAutofit/>
          </a:bodyPr>
          <a:lstStyle/>
          <a:p>
            <a:fld id="{C84F2FB2-4A16-1542-BD5E-F56870239E74}" type="slidenum">
              <a:rPr lang="en-US" sz="700" smtClean="0">
                <a:solidFill>
                  <a:schemeClr val="bg1"/>
                </a:solidFill>
                <a:latin typeface="Open Sans Medium"/>
                <a:ea typeface="Open Sans Medium"/>
                <a:cs typeface="Open Sans" charset="0"/>
                <a:sym typeface="Frutiger Next Pro Light" charset="0"/>
              </a:rPr>
              <a:pPr/>
              <a:t>‹#›</a:t>
            </a:fld>
            <a:endParaRPr lang="en-US" sz="700">
              <a:solidFill>
                <a:schemeClr val="bg1"/>
              </a:solidFill>
              <a:latin typeface="Open Sans Medium"/>
              <a:ea typeface="Open Sans Medium"/>
              <a:cs typeface="Open Sans" charset="0"/>
              <a:sym typeface="Frutiger Next Pro Light" charset="0"/>
            </a:endParaRPr>
          </a:p>
        </p:txBody>
      </p:sp>
      <p:sp>
        <p:nvSpPr>
          <p:cNvPr id="6" name="Text Placeholder 8">
            <a:extLst>
              <a:ext uri="{FF2B5EF4-FFF2-40B4-BE49-F238E27FC236}">
                <a16:creationId xmlns:a16="http://schemas.microsoft.com/office/drawing/2014/main" id="{D9ED8950-38D3-6645-ACBC-73F46C97654C}"/>
              </a:ext>
            </a:extLst>
          </p:cNvPr>
          <p:cNvSpPr>
            <a:spLocks noGrp="1"/>
          </p:cNvSpPr>
          <p:nvPr>
            <p:ph type="body" sz="quarter" idx="58" hasCustomPrompt="1"/>
          </p:nvPr>
        </p:nvSpPr>
        <p:spPr>
          <a:xfrm>
            <a:off x="1991533" y="571501"/>
            <a:ext cx="3724568" cy="151998"/>
          </a:xfrm>
          <a:noFill/>
          <a:ln/>
        </p:spPr>
        <p:txBody>
          <a:bodyPr vert="horz" wrap="square" lIns="0" tIns="0" rIns="0" bIns="0" rtlCol="0" anchor="t"/>
          <a:lstStyle>
            <a:lvl1pPr>
              <a:defRPr lang="en-AU" sz="700" kern="0" spc="84" dirty="0">
                <a:solidFill>
                  <a:schemeClr val="bg1"/>
                </a:solidFill>
                <a:latin typeface="Open Sans Medium" pitchFamily="34" charset="0"/>
                <a:ea typeface="Open Sans Medium" pitchFamily="34" charset="-122"/>
                <a:cs typeface="Open Sans Medium" pitchFamily="34" charset="-120"/>
              </a:defRPr>
            </a:lvl1pPr>
          </a:lstStyle>
          <a:p>
            <a:pPr lvl="0"/>
            <a:r>
              <a:rPr lang="en-AU"/>
              <a:t>SECTION NAME OR DELOITTE DIGITAL</a:t>
            </a:r>
          </a:p>
        </p:txBody>
      </p:sp>
      <p:sp>
        <p:nvSpPr>
          <p:cNvPr id="10" name="Title 55">
            <a:extLst>
              <a:ext uri="{FF2B5EF4-FFF2-40B4-BE49-F238E27FC236}">
                <a16:creationId xmlns:a16="http://schemas.microsoft.com/office/drawing/2014/main" id="{46A98179-2444-6BD6-0D02-5A309A628E74}"/>
              </a:ext>
            </a:extLst>
          </p:cNvPr>
          <p:cNvSpPr>
            <a:spLocks noGrp="1"/>
          </p:cNvSpPr>
          <p:nvPr>
            <p:ph type="title" hasCustomPrompt="1"/>
          </p:nvPr>
        </p:nvSpPr>
        <p:spPr>
          <a:xfrm>
            <a:off x="920693" y="944563"/>
            <a:ext cx="4199445" cy="475547"/>
          </a:xfrm>
        </p:spPr>
        <p:txBody>
          <a:bodyPr/>
          <a:lstStyle>
            <a:lvl1pPr>
              <a:defRPr sz="3200">
                <a:solidFill>
                  <a:schemeClr val="bg1"/>
                </a:solidFill>
              </a:defRPr>
            </a:lvl1pPr>
          </a:lstStyle>
          <a:p>
            <a:r>
              <a:rPr lang="en-GB"/>
              <a:t>Two line heading</a:t>
            </a:r>
            <a:endParaRPr lang="en-US"/>
          </a:p>
        </p:txBody>
      </p:sp>
      <p:sp>
        <p:nvSpPr>
          <p:cNvPr id="2" name="Rectangle 2">
            <a:extLst>
              <a:ext uri="{FF2B5EF4-FFF2-40B4-BE49-F238E27FC236}">
                <a16:creationId xmlns:a16="http://schemas.microsoft.com/office/drawing/2014/main" id="{8C347F49-2E63-5E90-1F91-3559560015F3}"/>
              </a:ext>
            </a:extLst>
          </p:cNvPr>
          <p:cNvSpPr>
            <a:spLocks/>
          </p:cNvSpPr>
          <p:nvPr userDrawn="1"/>
        </p:nvSpPr>
        <p:spPr bwMode="auto">
          <a:xfrm>
            <a:off x="7951623" y="6485282"/>
            <a:ext cx="3061736"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oAutofit/>
          </a:bodyPr>
          <a:lstStyle/>
          <a:p>
            <a:r>
              <a:rPr lang="en-US" sz="700" b="0" i="0">
                <a:solidFill>
                  <a:schemeClr val="bg1"/>
                </a:solidFill>
                <a:latin typeface="Open Sans" panose="020B0606030504020204" pitchFamily="34" charset="0"/>
                <a:ea typeface="Open Sans" panose="020B0606030504020204" pitchFamily="34" charset="0"/>
                <a:cs typeface="Open Sans" panose="020B0606030504020204" pitchFamily="34" charset="0"/>
                <a:sym typeface="Frutiger Next Pro Light" charset="0"/>
              </a:rPr>
              <a:t>Copyright © 2024 Deloitte Consulting Pty Ltd. All rights reserved. </a:t>
            </a:r>
            <a:endParaRPr lang="en-US" sz="700">
              <a:solidFill>
                <a:schemeClr val="bg1"/>
              </a:solidFill>
              <a:latin typeface="Open Sans" charset="0"/>
              <a:ea typeface="Open Sans" charset="0"/>
              <a:cs typeface="Open Sans" charset="0"/>
              <a:sym typeface="Frutiger Next Pro Light" charset="0"/>
            </a:endParaRPr>
          </a:p>
        </p:txBody>
      </p:sp>
    </p:spTree>
    <p:extLst>
      <p:ext uri="{BB962C8B-B14F-4D97-AF65-F5344CB8AC3E}">
        <p14:creationId xmlns:p14="http://schemas.microsoft.com/office/powerpoint/2010/main" val="3157103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D Agency - Content 2">
    <p:spTree>
      <p:nvGrpSpPr>
        <p:cNvPr id="1" name=""/>
        <p:cNvGrpSpPr/>
        <p:nvPr/>
      </p:nvGrpSpPr>
      <p:grpSpPr>
        <a:xfrm>
          <a:off x="0" y="0"/>
          <a:ext cx="0" cy="0"/>
          <a:chOff x="0" y="0"/>
          <a:chExt cx="0" cy="0"/>
        </a:xfrm>
      </p:grpSpPr>
      <p:sp>
        <p:nvSpPr>
          <p:cNvPr id="44" name="Title Text"/>
          <p:cNvSpPr txBox="1">
            <a:spLocks noGrp="1"/>
          </p:cNvSpPr>
          <p:nvPr>
            <p:ph type="title"/>
          </p:nvPr>
        </p:nvSpPr>
        <p:spPr>
          <a:xfrm>
            <a:off x="914400" y="1409500"/>
            <a:ext cx="3347390" cy="1972358"/>
          </a:xfrm>
          <a:prstGeom prst="rect">
            <a:avLst/>
          </a:prstGeom>
        </p:spPr>
        <p:txBody>
          <a:bodyPr>
            <a:normAutofit/>
          </a:bodyPr>
          <a:lstStyle>
            <a:lvl1pPr>
              <a:lnSpc>
                <a:spcPct val="85000"/>
              </a:lnSpc>
            </a:lvl1pPr>
          </a:lstStyle>
          <a:p>
            <a:r>
              <a:t>Title Text</a:t>
            </a:r>
          </a:p>
        </p:txBody>
      </p:sp>
      <p:sp>
        <p:nvSpPr>
          <p:cNvPr id="45" name="Body Level One…"/>
          <p:cNvSpPr txBox="1">
            <a:spLocks noGrp="1"/>
          </p:cNvSpPr>
          <p:nvPr>
            <p:ph type="body" sz="quarter" idx="1"/>
          </p:nvPr>
        </p:nvSpPr>
        <p:spPr>
          <a:xfrm>
            <a:off x="914720" y="3381857"/>
            <a:ext cx="3347069" cy="647701"/>
          </a:xfrm>
          <a:prstGeom prst="rect">
            <a:avLst/>
          </a:prstGeom>
        </p:spPr>
        <p:txBody>
          <a:bodyPr>
            <a:normAutofit/>
          </a:bodyPr>
          <a:lstStyle>
            <a:lvl1pPr marL="0" indent="0">
              <a:lnSpc>
                <a:spcPct val="130000"/>
              </a:lnSpc>
              <a:spcBef>
                <a:spcPts val="500"/>
              </a:spcBef>
              <a:buClrTx/>
              <a:buSzTx/>
              <a:buFontTx/>
              <a:buNone/>
              <a:defRPr sz="1200" spc="0"/>
            </a:lvl1pPr>
            <a:lvl2pPr marL="0" indent="457200">
              <a:lnSpc>
                <a:spcPct val="130000"/>
              </a:lnSpc>
              <a:spcBef>
                <a:spcPts val="500"/>
              </a:spcBef>
              <a:buClrTx/>
              <a:buSzTx/>
              <a:buFontTx/>
              <a:buNone/>
              <a:defRPr sz="1200" spc="0"/>
            </a:lvl2pPr>
            <a:lvl3pPr marL="0" indent="914400">
              <a:lnSpc>
                <a:spcPct val="130000"/>
              </a:lnSpc>
              <a:spcBef>
                <a:spcPts val="500"/>
              </a:spcBef>
              <a:buClrTx/>
              <a:buSzTx/>
              <a:buFontTx/>
              <a:buNone/>
              <a:defRPr sz="1200" spc="0"/>
            </a:lvl3pPr>
            <a:lvl4pPr marL="0" indent="1371600">
              <a:lnSpc>
                <a:spcPct val="130000"/>
              </a:lnSpc>
              <a:spcBef>
                <a:spcPts val="500"/>
              </a:spcBef>
              <a:buClrTx/>
              <a:buSzTx/>
              <a:buFontTx/>
              <a:buNone/>
              <a:defRPr sz="1200" spc="0"/>
            </a:lvl4pPr>
            <a:lvl5pPr marL="0" indent="1828800">
              <a:lnSpc>
                <a:spcPct val="130000"/>
              </a:lnSpc>
              <a:spcBef>
                <a:spcPts val="500"/>
              </a:spcBef>
              <a:buClrTx/>
              <a:buSzTx/>
              <a:buFontTx/>
              <a:buNone/>
              <a:defRPr sz="1200" spc="0"/>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xfrm>
            <a:off x="914718" y="6444146"/>
            <a:ext cx="274118" cy="304801"/>
          </a:xfrm>
          <a:prstGeom prst="rect">
            <a:avLst/>
          </a:prstGeom>
        </p:spPr>
        <p:txBody>
          <a:bodyPr lIns="0" tIns="0" rIns="0" bIns="0" anchor="t"/>
          <a:lstStyle>
            <a:lvl1pPr algn="l">
              <a:defRPr sz="1800"/>
            </a:lvl1pPr>
          </a:lstStyle>
          <a:p>
            <a:fld id="{86CB4B4D-7CA3-9044-876B-883B54F8677D}" type="slidenum">
              <a:t>‹#›</a:t>
            </a:fld>
            <a:endParaRPr/>
          </a:p>
        </p:txBody>
      </p:sp>
      <p:sp>
        <p:nvSpPr>
          <p:cNvPr id="47" name="Rectangle"/>
          <p:cNvSpPr>
            <a:spLocks noGrp="1"/>
          </p:cNvSpPr>
          <p:nvPr>
            <p:ph type="body" sz="quarter" idx="13"/>
          </p:nvPr>
        </p:nvSpPr>
        <p:spPr>
          <a:xfrm>
            <a:off x="914970" y="1011409"/>
            <a:ext cx="3186114" cy="203201"/>
          </a:xfrm>
          <a:prstGeom prst="rect">
            <a:avLst/>
          </a:prstGeom>
        </p:spPr>
        <p:txBody>
          <a:bodyPr>
            <a:normAutofit/>
          </a:bodyPr>
          <a:lstStyle/>
          <a:p>
            <a:pPr marL="0" indent="0">
              <a:buClrTx/>
              <a:buSzTx/>
              <a:buFontTx/>
              <a:buNone/>
              <a:defRPr sz="900" spc="200">
                <a:solidFill>
                  <a:schemeClr val="accent5"/>
                </a:solidFill>
                <a:latin typeface="+mn-lt"/>
                <a:ea typeface="+mn-ea"/>
                <a:cs typeface="+mn-cs"/>
                <a:sym typeface="Helvetica"/>
              </a:defRPr>
            </a:pPr>
            <a:endParaRPr/>
          </a:p>
        </p:txBody>
      </p:sp>
    </p:spTree>
    <p:extLst>
      <p:ext uri="{BB962C8B-B14F-4D97-AF65-F5344CB8AC3E}">
        <p14:creationId xmlns:p14="http://schemas.microsoft.com/office/powerpoint/2010/main" val="20013474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9E6D6-A758-7DE6-CB25-1D7E14970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23E28E-BEFA-4FC8-BA1C-2FCF3A9C8D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0A4CC-9844-6B20-D475-5DEC67CAA16A}"/>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088B30EE-40F3-CAB1-D8B8-959863EE95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C2651-F5B9-6264-5144-311E81055645}"/>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948617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7C54-1121-1A6B-AD16-4609AF7DD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3EB42B-6EC5-4838-F32C-BE82254B83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58D268-2808-0976-59AE-C121FC5751CF}"/>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8B8180B5-3F26-4CC2-B426-F2BADAABD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6E37A-F470-0865-549D-8844AB7CC8A8}"/>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296712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0CFCC-DE28-8281-F1BA-38537B4B31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1D35B5-1AC5-C0FC-02E3-8E8CF09F53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E4EF7C-0727-32FA-083D-96C939657E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53912D-EBC8-84DF-745A-CBA178C10A95}"/>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6" name="Footer Placeholder 5">
            <a:extLst>
              <a:ext uri="{FF2B5EF4-FFF2-40B4-BE49-F238E27FC236}">
                <a16:creationId xmlns:a16="http://schemas.microsoft.com/office/drawing/2014/main" id="{9CB6CE6F-BA77-1A60-2016-5C60C301D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31E64E-9DA2-4AE8-F786-BD8698CD94E9}"/>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30806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C2782-CA81-EC33-FC27-05FDFC9722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2263A6-D929-0C5A-6CD8-740B8F5BB1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2E0EE-47B1-8734-E122-84DB6E2398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513E3D-4440-E47F-BBBE-140AD9F086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E3D2A9-09EA-9CBE-A6B9-997A3347D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57689D-3B11-33AA-D21D-5C640F5DC6B0}"/>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8" name="Footer Placeholder 7">
            <a:extLst>
              <a:ext uri="{FF2B5EF4-FFF2-40B4-BE49-F238E27FC236}">
                <a16:creationId xmlns:a16="http://schemas.microsoft.com/office/drawing/2014/main" id="{6F34C59D-7DCC-2331-792F-B8544497B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467C9A-1C48-82CB-8055-401F6411F827}"/>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937863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6FB2-F993-7D0A-0272-BBC0D3AB6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61FA5A-0569-5F31-0C99-3B76C183FD1B}"/>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4" name="Footer Placeholder 3">
            <a:extLst>
              <a:ext uri="{FF2B5EF4-FFF2-40B4-BE49-F238E27FC236}">
                <a16:creationId xmlns:a16="http://schemas.microsoft.com/office/drawing/2014/main" id="{C4B6DF61-5E79-F7AB-3031-2CB01FB2F0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5D2EB0-B0E3-62C9-1798-002488A913C8}"/>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567728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E5C50E-5DE3-4987-3A1D-3B1554D47699}"/>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3" name="Footer Placeholder 2">
            <a:extLst>
              <a:ext uri="{FF2B5EF4-FFF2-40B4-BE49-F238E27FC236}">
                <a16:creationId xmlns:a16="http://schemas.microsoft.com/office/drawing/2014/main" id="{88B7D07B-C08B-79D0-08F2-AD03D53DD6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335BCE-7DD4-DC27-B98D-16DBC5775EEA}"/>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280585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BB59-87D5-A741-4D7B-C53C0AB414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846FB8-DF30-E2F7-7E56-562C75AF7D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D1B874-DFBC-BF0E-3E43-BE123F2BF1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92398-F711-E09E-4A4C-544D80DC2AB4}"/>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6" name="Footer Placeholder 5">
            <a:extLst>
              <a:ext uri="{FF2B5EF4-FFF2-40B4-BE49-F238E27FC236}">
                <a16:creationId xmlns:a16="http://schemas.microsoft.com/office/drawing/2014/main" id="{577F16F0-5C25-CA03-8FE0-477E90176D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509789-90C5-DA4D-83F5-9FA5E2A189E2}"/>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50144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E5694-CC0B-D7A3-D6A3-A0F6999922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AFD8AD-D59B-4683-94F2-89CDF6A0B8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E28AAE-A4AB-3ECC-13A0-6C2E4A6B9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9F307-B3D8-3870-3AD8-6B3F202BC24F}"/>
              </a:ext>
            </a:extLst>
          </p:cNvPr>
          <p:cNvSpPr>
            <a:spLocks noGrp="1"/>
          </p:cNvSpPr>
          <p:nvPr>
            <p:ph type="dt" sz="half" idx="10"/>
          </p:nvPr>
        </p:nvSpPr>
        <p:spPr/>
        <p:txBody>
          <a:bodyPr/>
          <a:lstStyle/>
          <a:p>
            <a:fld id="{70FAEBFE-17B2-554B-8F70-2AB67496F8B1}" type="datetimeFigureOut">
              <a:rPr lang="en-US" smtClean="0"/>
              <a:t>4/22/25</a:t>
            </a:fld>
            <a:endParaRPr lang="en-US"/>
          </a:p>
        </p:txBody>
      </p:sp>
      <p:sp>
        <p:nvSpPr>
          <p:cNvPr id="6" name="Footer Placeholder 5">
            <a:extLst>
              <a:ext uri="{FF2B5EF4-FFF2-40B4-BE49-F238E27FC236}">
                <a16:creationId xmlns:a16="http://schemas.microsoft.com/office/drawing/2014/main" id="{9A674AE6-8439-98CB-D86A-63410E6806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8E829-4EBF-6245-D5C3-C8650B5BF913}"/>
              </a:ext>
            </a:extLst>
          </p:cNvPr>
          <p:cNvSpPr>
            <a:spLocks noGrp="1"/>
          </p:cNvSpPr>
          <p:nvPr>
            <p:ph type="sldNum" sz="quarter" idx="12"/>
          </p:nvPr>
        </p:nvSpPr>
        <p:spPr/>
        <p:txBody>
          <a:bodyPr/>
          <a:lstStyle/>
          <a:p>
            <a:fld id="{97A174C2-3943-6B4E-B6B0-CDF0A843F369}" type="slidenum">
              <a:rPr lang="en-US" smtClean="0"/>
              <a:t>‹#›</a:t>
            </a:fld>
            <a:endParaRPr lang="en-US"/>
          </a:p>
        </p:txBody>
      </p:sp>
    </p:spTree>
    <p:extLst>
      <p:ext uri="{BB962C8B-B14F-4D97-AF65-F5344CB8AC3E}">
        <p14:creationId xmlns:p14="http://schemas.microsoft.com/office/powerpoint/2010/main" val="393424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3B0F9-2571-24A4-F3E0-7F030F5B2A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09E7F5-8286-8DD8-E586-D48046DC2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481C5-6B3B-055D-7B9F-DD9A402545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FAEBFE-17B2-554B-8F70-2AB67496F8B1}" type="datetimeFigureOut">
              <a:rPr lang="en-US" smtClean="0"/>
              <a:t>4/22/25</a:t>
            </a:fld>
            <a:endParaRPr lang="en-US"/>
          </a:p>
        </p:txBody>
      </p:sp>
      <p:sp>
        <p:nvSpPr>
          <p:cNvPr id="5" name="Footer Placeholder 4">
            <a:extLst>
              <a:ext uri="{FF2B5EF4-FFF2-40B4-BE49-F238E27FC236}">
                <a16:creationId xmlns:a16="http://schemas.microsoft.com/office/drawing/2014/main" id="{5EAD8F37-FBF2-3046-A4CF-B890760C3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B51458-B18F-E171-6554-32111760A3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A174C2-3943-6B4E-B6B0-CDF0A843F369}" type="slidenum">
              <a:rPr lang="en-US" smtClean="0"/>
              <a:t>‹#›</a:t>
            </a:fld>
            <a:endParaRPr lang="en-US"/>
          </a:p>
        </p:txBody>
      </p:sp>
    </p:spTree>
    <p:extLst>
      <p:ext uri="{BB962C8B-B14F-4D97-AF65-F5344CB8AC3E}">
        <p14:creationId xmlns:p14="http://schemas.microsoft.com/office/powerpoint/2010/main" val="50626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hyperlink" Target="https://dscout.com/people-nerds/research-timelines#:~:text=projects%20%2828%20days%29.%20,said" TargetMode="External"/><Relationship Id="rId7" Type="http://schemas.openxmlformats.org/officeDocument/2006/relationships/hyperlink" Target="https://dscout.com/people-nerds/research-timelines#:~:text=majority%20%2851.6,%E2%80%9D%20Insights%20get%20left%20behind" TargetMode="External"/><Relationship Id="rId2" Type="http://schemas.openxmlformats.org/officeDocument/2006/relationships/image" Target="../media/image4.png"/><Relationship Id="rId1" Type="http://schemas.openxmlformats.org/officeDocument/2006/relationships/slideLayout" Target="../slideLayouts/slideLayout14.xml"/><Relationship Id="rId6" Type="http://schemas.openxmlformats.org/officeDocument/2006/relationships/hyperlink" Target="https://landing.outset.ai/study/ai-making-ux-research-more-iterative#:~:text=Great%20UX%20design%20evolves%20through,they%20need%20to%20move%20quickly" TargetMode="External"/><Relationship Id="rId5" Type="http://schemas.openxmlformats.org/officeDocument/2006/relationships/hyperlink" Target="https://dscout.com/people-nerds/research-timelines#:~:text=,%E2%80%9D%20Insights%20get%20left%20behind" TargetMode="External"/><Relationship Id="rId4" Type="http://schemas.openxmlformats.org/officeDocument/2006/relationships/hyperlink" Target="https://dscout.com/people-nerds/research-timelines#:~:text=Enough%20Time.%22%2022.4,%E2%80%9D%20Insights%20get%20left%20behin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308D0-6419-1964-DE9E-68C8E6807AA1}"/>
              </a:ext>
            </a:extLst>
          </p:cNvPr>
          <p:cNvSpPr>
            <a:spLocks noGrp="1"/>
          </p:cNvSpPr>
          <p:nvPr>
            <p:ph type="title"/>
          </p:nvPr>
        </p:nvSpPr>
        <p:spPr>
          <a:xfrm>
            <a:off x="936223" y="2355781"/>
            <a:ext cx="5839699" cy="1824333"/>
          </a:xfrm>
        </p:spPr>
        <p:txBody>
          <a:bodyPr>
            <a:normAutofit fontScale="90000"/>
          </a:bodyPr>
          <a:lstStyle/>
          <a:p>
            <a:r>
              <a:rPr lang="en-US" b="1">
                <a:latin typeface="+mn-lt"/>
                <a:cs typeface="Calibri Light"/>
              </a:rPr>
              <a:t>Daria – Deloitte Advanced Research &amp; Interview Assistant</a:t>
            </a:r>
            <a:endParaRPr lang="en-US" b="1">
              <a:latin typeface="+mn-lt"/>
            </a:endParaRPr>
          </a:p>
        </p:txBody>
      </p:sp>
      <p:sp>
        <p:nvSpPr>
          <p:cNvPr id="7" name="Text Placeholder 6">
            <a:extLst>
              <a:ext uri="{FF2B5EF4-FFF2-40B4-BE49-F238E27FC236}">
                <a16:creationId xmlns:a16="http://schemas.microsoft.com/office/drawing/2014/main" id="{7409F9D4-0CCF-D166-C6AE-45B993BAD590}"/>
              </a:ext>
            </a:extLst>
          </p:cNvPr>
          <p:cNvSpPr>
            <a:spLocks noGrp="1"/>
          </p:cNvSpPr>
          <p:nvPr>
            <p:ph type="body" sz="quarter" idx="14"/>
          </p:nvPr>
        </p:nvSpPr>
        <p:spPr>
          <a:xfrm>
            <a:off x="936223" y="4900769"/>
            <a:ext cx="4980136" cy="273551"/>
          </a:xfrm>
        </p:spPr>
        <p:txBody>
          <a:bodyPr/>
          <a:lstStyle/>
          <a:p>
            <a:r>
              <a:rPr lang="en-US" sz="1200" spc="300">
                <a:solidFill>
                  <a:schemeClr val="bg1"/>
                </a:solidFill>
              </a:rPr>
              <a:t>April 2025</a:t>
            </a:r>
          </a:p>
        </p:txBody>
      </p:sp>
      <p:pic>
        <p:nvPicPr>
          <p:cNvPr id="3" name="Picture 2" descr="A black background with white text&#10;&#10;Description automatically generated">
            <a:extLst>
              <a:ext uri="{FF2B5EF4-FFF2-40B4-BE49-F238E27FC236}">
                <a16:creationId xmlns:a16="http://schemas.microsoft.com/office/drawing/2014/main" id="{08F15151-E388-D264-173E-4DB85E7AD4A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41694" y="1196989"/>
            <a:ext cx="900076" cy="415244"/>
          </a:xfrm>
          <a:prstGeom prst="rect">
            <a:avLst/>
          </a:prstGeom>
        </p:spPr>
      </p:pic>
      <p:sp>
        <p:nvSpPr>
          <p:cNvPr id="5" name="TextBox 4">
            <a:extLst>
              <a:ext uri="{FF2B5EF4-FFF2-40B4-BE49-F238E27FC236}">
                <a16:creationId xmlns:a16="http://schemas.microsoft.com/office/drawing/2014/main" id="{FE4F6237-BE0F-3214-AA00-3D570A631BE0}"/>
              </a:ext>
            </a:extLst>
          </p:cNvPr>
          <p:cNvSpPr txBox="1"/>
          <p:nvPr/>
        </p:nvSpPr>
        <p:spPr>
          <a:xfrm>
            <a:off x="936223" y="4219828"/>
            <a:ext cx="4687215" cy="646331"/>
          </a:xfrm>
          <a:prstGeom prst="rect">
            <a:avLst/>
          </a:prstGeom>
          <a:noFill/>
        </p:spPr>
        <p:txBody>
          <a:bodyPr wrap="square" lIns="91440" tIns="45720" rIns="91440" bIns="45720" anchor="t">
            <a:spAutoFit/>
          </a:bodyPr>
          <a:lstStyle/>
          <a:p>
            <a:r>
              <a:rPr lang="en-US" spc="300">
                <a:solidFill>
                  <a:srgbClr val="D8DEE9"/>
                </a:solidFill>
                <a:ea typeface="+mn-lt"/>
                <a:cs typeface="+mn-lt"/>
              </a:rPr>
              <a:t>Transforming User Research with Generative AI</a:t>
            </a:r>
            <a:endParaRPr lang="en-US"/>
          </a:p>
        </p:txBody>
      </p:sp>
    </p:spTree>
    <p:extLst>
      <p:ext uri="{BB962C8B-B14F-4D97-AF65-F5344CB8AC3E}">
        <p14:creationId xmlns:p14="http://schemas.microsoft.com/office/powerpoint/2010/main" val="239223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410E3BFA-C6C3-33A4-A76E-6413EE0EAFA7}"/>
              </a:ext>
            </a:extLst>
          </p:cNvPr>
          <p:cNvSpPr txBox="1"/>
          <p:nvPr/>
        </p:nvSpPr>
        <p:spPr>
          <a:xfrm>
            <a:off x="7324204" y="-2419499"/>
            <a:ext cx="1847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 name="Rectangle 3">
            <a:extLst>
              <a:ext uri="{FF2B5EF4-FFF2-40B4-BE49-F238E27FC236}">
                <a16:creationId xmlns:a16="http://schemas.microsoft.com/office/drawing/2014/main" id="{12349BF7-B34D-478A-3FD0-60F4068DBA48}"/>
              </a:ext>
            </a:extLst>
          </p:cNvPr>
          <p:cNvSpPr/>
          <p:nvPr/>
        </p:nvSpPr>
        <p:spPr>
          <a:xfrm>
            <a:off x="10798624" y="7219066"/>
            <a:ext cx="2670947" cy="73866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a:ln>
                <a:noFill/>
              </a:ln>
              <a:solidFill>
                <a:srgbClr val="212529"/>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a:ln>
                  <a:noFill/>
                </a:ln>
                <a:solidFill>
                  <a:srgbClr val="FFFFFF"/>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br>
            <a:endParaRPr kumimoji="0" lang="en-US" sz="1400" b="0" i="0" u="none" strike="noStrike" kern="0" cap="none" spc="0" normalizeH="0" baseline="0" noProof="0">
              <a:ln>
                <a:noFill/>
              </a:ln>
              <a:solidFill>
                <a:srgbClr val="000000">
                  <a:lumMod val="75000"/>
                </a:srgbClr>
              </a:solidFill>
              <a:effectLst/>
              <a:uLnTx/>
              <a:uFillTx/>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9" name="Title 8">
            <a:extLst>
              <a:ext uri="{FF2B5EF4-FFF2-40B4-BE49-F238E27FC236}">
                <a16:creationId xmlns:a16="http://schemas.microsoft.com/office/drawing/2014/main" id="{F6D3FDA3-1CD9-C0AD-104B-703C0DA3BB2B}"/>
              </a:ext>
            </a:extLst>
          </p:cNvPr>
          <p:cNvSpPr>
            <a:spLocks noGrp="1"/>
          </p:cNvSpPr>
          <p:nvPr>
            <p:ph type="title"/>
          </p:nvPr>
        </p:nvSpPr>
        <p:spPr>
          <a:xfrm>
            <a:off x="920693" y="944563"/>
            <a:ext cx="6403511" cy="500037"/>
          </a:xfrm>
        </p:spPr>
        <p:txBody>
          <a:bodyP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600" b="1" i="0" u="none" strike="noStrike" kern="1200" cap="none" spc="0" normalizeH="0" baseline="0" noProof="0">
                <a:ln>
                  <a:noFill/>
                </a:ln>
                <a:solidFill>
                  <a:schemeClr val="bg1"/>
                </a:solidFill>
                <a:effectLst/>
                <a:uLnTx/>
                <a:uFillTx/>
                <a:latin typeface="Open Sans Light"/>
                <a:ea typeface="Open Sans Light"/>
                <a:cs typeface="Open Sans Light"/>
              </a:rPr>
              <a:t>AGENDA</a:t>
            </a:r>
          </a:p>
        </p:txBody>
      </p:sp>
      <p:sp>
        <p:nvSpPr>
          <p:cNvPr id="13" name="Rectangle 12">
            <a:extLst>
              <a:ext uri="{FF2B5EF4-FFF2-40B4-BE49-F238E27FC236}">
                <a16:creationId xmlns:a16="http://schemas.microsoft.com/office/drawing/2014/main" id="{9D26BBC3-08C5-E703-52AB-5F30A3FBC8E4}"/>
              </a:ext>
            </a:extLst>
          </p:cNvPr>
          <p:cNvSpPr/>
          <p:nvPr/>
        </p:nvSpPr>
        <p:spPr>
          <a:xfrm>
            <a:off x="447549" y="1771572"/>
            <a:ext cx="11477297" cy="2017804"/>
          </a:xfrm>
          <a:prstGeom prst="rect">
            <a:avLst/>
          </a:prstGeom>
          <a:noFill/>
          <a:ln w="31750" cap="flat">
            <a:noFill/>
            <a:prstDash val="solid"/>
            <a:round/>
          </a:ln>
          <a:effectLst>
            <a:outerShdw blurRad="50800" dist="50800" dir="5400000" algn="ctr" rotWithShape="0">
              <a:srgbClr val="000000">
                <a:alpha val="2000"/>
              </a:srgbClr>
            </a:outerShdw>
          </a:effectLst>
          <a:sp3d/>
        </p:spPr>
        <p:txBody>
          <a:bodyPr rot="0" spcFirstLastPara="1" vertOverflow="overflow" horzOverflow="overflow" vert="horz" wrap="square" lIns="91440" tIns="0" rIns="91440" bIns="0" numCol="1" spcCol="3810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a:ln>
                <a:noFill/>
              </a:ln>
              <a:solidFill>
                <a:srgbClr val="4CC5B4"/>
              </a:solidFill>
              <a:effectLst/>
              <a:uLnTx/>
              <a:uFillTx/>
              <a:latin typeface="Open Sans"/>
              <a:ea typeface="+mn-ea"/>
              <a:cs typeface="+mn-cs"/>
            </a:endParaRPr>
          </a:p>
        </p:txBody>
      </p:sp>
      <p:pic>
        <p:nvPicPr>
          <p:cNvPr id="37" name="Picture 36" descr="A gold ball with black background&#10;&#10;Description automatically generated">
            <a:extLst>
              <a:ext uri="{FF2B5EF4-FFF2-40B4-BE49-F238E27FC236}">
                <a16:creationId xmlns:a16="http://schemas.microsoft.com/office/drawing/2014/main" id="{80239F90-B251-2542-CE80-368D48BF47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176757" y="1050471"/>
            <a:ext cx="1826023" cy="1826023"/>
          </a:xfrm>
          <a:prstGeom prst="rect">
            <a:avLst/>
          </a:prstGeom>
        </p:spPr>
      </p:pic>
      <p:sp>
        <p:nvSpPr>
          <p:cNvPr id="6" name="TextBox 5">
            <a:extLst>
              <a:ext uri="{FF2B5EF4-FFF2-40B4-BE49-F238E27FC236}">
                <a16:creationId xmlns:a16="http://schemas.microsoft.com/office/drawing/2014/main" id="{88751FBF-B57A-11D7-4B7F-51A47AF2180D}"/>
              </a:ext>
            </a:extLst>
          </p:cNvPr>
          <p:cNvSpPr txBox="1"/>
          <p:nvPr/>
        </p:nvSpPr>
        <p:spPr>
          <a:xfrm>
            <a:off x="670352" y="2569772"/>
            <a:ext cx="9561258" cy="24929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lvl="0" indent="-457200" defTabSz="914400" eaLnBrk="1" fontAlgn="auto" latinLnBrk="0" hangingPunct="1">
              <a:lnSpc>
                <a:spcPct val="100000"/>
              </a:lnSpc>
              <a:spcBef>
                <a:spcPts val="1800"/>
              </a:spcBef>
              <a:spcAft>
                <a:spcPts val="0"/>
              </a:spcAft>
              <a:buClrTx/>
              <a:buSzTx/>
              <a:buFont typeface="+mj-lt"/>
              <a:buAutoNum type="arabicPeriod"/>
              <a:tabLst/>
              <a:defRPr/>
            </a:pPr>
            <a:r>
              <a:rPr kumimoji="0" lang="en-US" sz="24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Problem Statement &amp; Industry/ Market Evidence</a:t>
            </a:r>
            <a:endParaRPr kumimoji="0" lang="en-US" sz="28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defTabSz="914400" eaLnBrk="1" fontAlgn="auto" latinLnBrk="0" hangingPunct="1">
              <a:lnSpc>
                <a:spcPct val="100000"/>
              </a:lnSpc>
              <a:spcBef>
                <a:spcPts val="1800"/>
              </a:spcBef>
              <a:spcAft>
                <a:spcPts val="0"/>
              </a:spcAft>
              <a:buClrTx/>
              <a:buSzTx/>
              <a:buFont typeface="+mj-lt"/>
              <a:buAutoNum type="arabicPeriod"/>
              <a:tabLst/>
              <a:defRPr/>
            </a:pPr>
            <a:r>
              <a:rPr lang="en-US" sz="2400">
                <a:latin typeface="Open Sans" panose="020B0606030504020204" pitchFamily="34" charset="0"/>
                <a:ea typeface="Open Sans" panose="020B0606030504020204" pitchFamily="34" charset="0"/>
                <a:cs typeface="Open Sans" panose="020B0606030504020204" pitchFamily="34" charset="0"/>
              </a:rPr>
              <a:t>Solution Overview &amp; Benefits to Users</a:t>
            </a:r>
            <a:endParaRPr kumimoji="0" lang="en-US" sz="24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defTabSz="914400" eaLnBrk="1" fontAlgn="auto" latinLnBrk="0" hangingPunct="1">
              <a:lnSpc>
                <a:spcPct val="100000"/>
              </a:lnSpc>
              <a:spcBef>
                <a:spcPts val="1800"/>
              </a:spcBef>
              <a:spcAft>
                <a:spcPts val="0"/>
              </a:spcAft>
              <a:buClrTx/>
              <a:buSzTx/>
              <a:buFont typeface="+mj-lt"/>
              <a:buAutoNum type="arabicPeriod"/>
              <a:tabLst/>
              <a:defRPr/>
            </a:pPr>
            <a:r>
              <a:rPr kumimoji="0" lang="en-US" sz="24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How will you scale? What’s Next?</a:t>
            </a:r>
            <a:endParaRPr kumimoji="0" lang="en-US" sz="28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457200" marR="0" lvl="0" indent="-457200" defTabSz="914400" eaLnBrk="1" fontAlgn="auto" latinLnBrk="0" hangingPunct="1">
              <a:lnSpc>
                <a:spcPct val="100000"/>
              </a:lnSpc>
              <a:spcBef>
                <a:spcPts val="1800"/>
              </a:spcBef>
              <a:spcAft>
                <a:spcPts val="0"/>
              </a:spcAft>
              <a:buClrTx/>
              <a:buSzTx/>
              <a:buFont typeface="+mj-lt"/>
              <a:buAutoNum type="arabicPeriod"/>
              <a:tabLst/>
              <a:defRPr/>
            </a:pPr>
            <a:r>
              <a:rPr kumimoji="0" lang="en-US" sz="24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rPr>
              <a:t>Team &amp; Process followed</a:t>
            </a:r>
            <a:endParaRPr kumimoji="0" lang="en-US" sz="2800" b="0" i="0" u="none" strike="noStrike" kern="0" cap="none" spc="0" normalizeH="0" baseline="0" noProof="0">
              <a:ln>
                <a:noFill/>
              </a:ln>
              <a:solidFill>
                <a:sysClr val="windowText" lastClr="000000"/>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47156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4225F-7CC5-E57C-506D-DD5860D56F97}"/>
            </a:ext>
          </a:extLst>
        </p:cNvPr>
        <p:cNvGrpSpPr/>
        <p:nvPr/>
      </p:nvGrpSpPr>
      <p:grpSpPr>
        <a:xfrm>
          <a:off x="0" y="0"/>
          <a:ext cx="0" cy="0"/>
          <a:chOff x="0" y="0"/>
          <a:chExt cx="0" cy="0"/>
        </a:xfrm>
      </p:grpSpPr>
      <p:sp>
        <p:nvSpPr>
          <p:cNvPr id="3" name="Rectangle: Rounded Corners 3">
            <a:extLst>
              <a:ext uri="{FF2B5EF4-FFF2-40B4-BE49-F238E27FC236}">
                <a16:creationId xmlns:a16="http://schemas.microsoft.com/office/drawing/2014/main" id="{31C49EF1-C3DA-B8DF-8F6D-FAFB314656EF}"/>
              </a:ext>
            </a:extLst>
          </p:cNvPr>
          <p:cNvSpPr/>
          <p:nvPr/>
        </p:nvSpPr>
        <p:spPr>
          <a:xfrm flipV="1">
            <a:off x="4009292" y="0"/>
            <a:ext cx="8182708" cy="6858000"/>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BB5E9505-33EB-0236-E62D-FA0F438680DD}"/>
              </a:ext>
            </a:extLst>
          </p:cNvPr>
          <p:cNvSpPr txBox="1">
            <a:spLocks noGrp="1"/>
          </p:cNvSpPr>
          <p:nvPr>
            <p:ph type="title"/>
          </p:nvPr>
        </p:nvSpPr>
        <p:spPr>
          <a:xfrm>
            <a:off x="736598" y="839089"/>
            <a:ext cx="2838940" cy="1411742"/>
          </a:xfrm>
          <a:prstGeom prst="rect">
            <a:avLst/>
          </a:prstGeom>
        </p:spPr>
        <p:txBody>
          <a:bodyPr lIns="0">
            <a:noAutofit/>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sz="3600">
                <a:latin typeface="Open Sans" panose="020B0606030504020204" pitchFamily="34" charset="0"/>
                <a:ea typeface="Open Sans" panose="020B0606030504020204" pitchFamily="34" charset="0"/>
                <a:cs typeface="Open Sans" panose="020B0606030504020204" pitchFamily="34" charset="0"/>
              </a:rPr>
              <a:t>Problem Statement</a:t>
            </a:r>
          </a:p>
        </p:txBody>
      </p:sp>
      <p:sp>
        <p:nvSpPr>
          <p:cNvPr id="21" name="Rectangle 11">
            <a:extLst>
              <a:ext uri="{FF2B5EF4-FFF2-40B4-BE49-F238E27FC236}">
                <a16:creationId xmlns:a16="http://schemas.microsoft.com/office/drawing/2014/main" id="{3552DF57-EB15-CC93-46E4-E34119A1A290}"/>
              </a:ext>
            </a:extLst>
          </p:cNvPr>
          <p:cNvSpPr txBox="1"/>
          <p:nvPr/>
        </p:nvSpPr>
        <p:spPr>
          <a:xfrm>
            <a:off x="4620883" y="988141"/>
            <a:ext cx="7102194" cy="2142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INDUSTRY FOCUS</a:t>
            </a:r>
          </a:p>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DARIA is a UX Research tool focusing on user interviews, journey mapping, and persona creation. It's ideal for UX researchers, product designers, and service designers in technology companies, consulting firms, and digital transformation projects. DARIA supports application evaluation and exploratory research, making it valuable in software development, digital service design, and customer experience optimization, especially in industries like healthcare, finance, retail, and enterprise software.</a:t>
            </a:r>
            <a:endPar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sym typeface="Avenir Heavy"/>
            </a:endParaRPr>
          </a:p>
        </p:txBody>
      </p:sp>
      <p:pic>
        <p:nvPicPr>
          <p:cNvPr id="2" name="Picture 1" descr="A gold ball with black background&#10;&#10;Description automatically generated">
            <a:extLst>
              <a:ext uri="{FF2B5EF4-FFF2-40B4-BE49-F238E27FC236}">
                <a16:creationId xmlns:a16="http://schemas.microsoft.com/office/drawing/2014/main" id="{F6353892-30FB-1A55-3543-0E800DFF38A7}"/>
              </a:ext>
            </a:extLst>
          </p:cNvPr>
          <p:cNvPicPr>
            <a:picLocks noChangeAspect="1"/>
          </p:cNvPicPr>
          <p:nvPr/>
        </p:nvPicPr>
        <p:blipFill>
          <a:blip r:embed="rId2" cstate="screen">
            <a:extLst>
              <a:ext uri="{28A0092B-C50C-407E-A947-70E740481C1C}">
                <a14:useLocalDpi xmlns:a14="http://schemas.microsoft.com/office/drawing/2010/main"/>
              </a:ext>
            </a:extLst>
          </a:blip>
          <a:srcRect t="12605" r="44401"/>
          <a:stretch/>
        </p:blipFill>
        <p:spPr>
          <a:xfrm rot="10800000">
            <a:off x="0" y="5262147"/>
            <a:ext cx="1015243" cy="1595853"/>
          </a:xfrm>
          <a:prstGeom prst="rect">
            <a:avLst/>
          </a:prstGeom>
        </p:spPr>
      </p:pic>
      <p:pic>
        <p:nvPicPr>
          <p:cNvPr id="5" name="Picture 4" descr="A gold ball with black background&#10;&#10;Description automatically generated">
            <a:extLst>
              <a:ext uri="{FF2B5EF4-FFF2-40B4-BE49-F238E27FC236}">
                <a16:creationId xmlns:a16="http://schemas.microsoft.com/office/drawing/2014/main" id="{5C2CA035-B99C-049C-9218-05BE8A8198B6}"/>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2156068" y="3282462"/>
            <a:ext cx="730360" cy="768912"/>
          </a:xfrm>
          <a:prstGeom prst="rect">
            <a:avLst/>
          </a:prstGeom>
        </p:spPr>
      </p:pic>
      <p:pic>
        <p:nvPicPr>
          <p:cNvPr id="6" name="Picture 5" descr="A gold ball with black background&#10;&#10;Description automatically generated">
            <a:extLst>
              <a:ext uri="{FF2B5EF4-FFF2-40B4-BE49-F238E27FC236}">
                <a16:creationId xmlns:a16="http://schemas.microsoft.com/office/drawing/2014/main" id="{BE4CA024-1100-B80D-BA11-2AAFE8C6EBF0}"/>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437248" y="163961"/>
            <a:ext cx="299350" cy="315151"/>
          </a:xfrm>
          <a:prstGeom prst="rect">
            <a:avLst/>
          </a:prstGeom>
        </p:spPr>
      </p:pic>
      <p:sp>
        <p:nvSpPr>
          <p:cNvPr id="9" name="Rectangle 11">
            <a:extLst>
              <a:ext uri="{FF2B5EF4-FFF2-40B4-BE49-F238E27FC236}">
                <a16:creationId xmlns:a16="http://schemas.microsoft.com/office/drawing/2014/main" id="{95D2D21B-04A0-79B7-1166-B8C3A037645B}"/>
              </a:ext>
            </a:extLst>
          </p:cNvPr>
          <p:cNvSpPr txBox="1"/>
          <p:nvPr/>
        </p:nvSpPr>
        <p:spPr>
          <a:xfrm>
            <a:off x="4620883" y="3282462"/>
            <a:ext cx="7102194" cy="317644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PROBLEM BEING SOLVED?</a:t>
            </a:r>
          </a:p>
          <a:p>
            <a:pPr>
              <a:lnSpc>
                <a:spcPct val="120000"/>
              </a:lnSpc>
              <a:defRPr sz="1400">
                <a:solidFill>
                  <a:srgbClr val="02554E"/>
                </a:solidFill>
                <a:latin typeface="Avenir Heavy"/>
                <a:ea typeface="Avenir Heavy"/>
                <a:cs typeface="Avenir Heavy"/>
                <a:sym typeface="Avenir Heavy"/>
              </a:defRPr>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UX researchers face significant challenges in conducting, documenting, and analyzing user interviews at scale. The manual process of interviewing, transcribing, and creating research artifacts like personas and journey maps is time-consuming, often leading to bottlenecks in the design process and limiting the amount of user research that can be conducted.</a:t>
            </a:r>
          </a:p>
          <a:p>
            <a:pPr>
              <a:lnSpc>
                <a:spcPct val="120000"/>
              </a:lnSpc>
              <a:defRPr sz="1400">
                <a:solidFill>
                  <a:srgbClr val="02554E"/>
                </a:solidFill>
                <a:latin typeface="Avenir Heavy"/>
                <a:ea typeface="Avenir Heavy"/>
                <a:cs typeface="Avenir Heavy"/>
                <a:sym typeface="Avenir Heavy"/>
              </a:defRPr>
            </a:pPr>
            <a:endPar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endParaRPr>
          </a:p>
          <a:p>
            <a:pPr>
              <a:lnSpc>
                <a:spcPct val="120000"/>
              </a:lnSpc>
              <a:defRPr sz="1400">
                <a:solidFill>
                  <a:srgbClr val="02554E"/>
                </a:solidFill>
                <a:latin typeface="Avenir Heavy"/>
                <a:ea typeface="Avenir Heavy"/>
                <a:cs typeface="Avenir Heavy"/>
                <a:sym typeface="Avenir Heavy"/>
              </a:defRPr>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DARIA solves this by automating the interview process with AI-driven conversation, real-time transcription, and intelligent analysis. It maintains consistency in research methodology while automatically generating key UX artifacts, allowing researchers to focus on strategic insights rather than administrative tasks. This enables organizations to conduct more comprehensive user research.</a:t>
            </a:r>
            <a:endPar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sym typeface="Avenir Heavy"/>
            </a:endParaRPr>
          </a:p>
        </p:txBody>
      </p:sp>
    </p:spTree>
    <p:extLst>
      <p:ext uri="{BB962C8B-B14F-4D97-AF65-F5344CB8AC3E}">
        <p14:creationId xmlns:p14="http://schemas.microsoft.com/office/powerpoint/2010/main" val="328546892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C563B-1E4D-F82C-39CA-613970017F18}"/>
            </a:ext>
          </a:extLst>
        </p:cNvPr>
        <p:cNvGrpSpPr/>
        <p:nvPr/>
      </p:nvGrpSpPr>
      <p:grpSpPr>
        <a:xfrm>
          <a:off x="0" y="0"/>
          <a:ext cx="0" cy="0"/>
          <a:chOff x="0" y="0"/>
          <a:chExt cx="0" cy="0"/>
        </a:xfrm>
      </p:grpSpPr>
      <p:sp>
        <p:nvSpPr>
          <p:cNvPr id="3" name="Rectangle: Rounded Corners 3">
            <a:extLst>
              <a:ext uri="{FF2B5EF4-FFF2-40B4-BE49-F238E27FC236}">
                <a16:creationId xmlns:a16="http://schemas.microsoft.com/office/drawing/2014/main" id="{F7ED5D1F-6EF8-0E8C-A1E8-6D46125EA5DA}"/>
              </a:ext>
            </a:extLst>
          </p:cNvPr>
          <p:cNvSpPr/>
          <p:nvPr/>
        </p:nvSpPr>
        <p:spPr>
          <a:xfrm flipV="1">
            <a:off x="0" y="0"/>
            <a:ext cx="12192000" cy="6858000"/>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B93C6DF8-33C3-B95F-C4D3-0E2DDBC7D1E8}"/>
              </a:ext>
            </a:extLst>
          </p:cNvPr>
          <p:cNvSpPr txBox="1">
            <a:spLocks noGrp="1"/>
          </p:cNvSpPr>
          <p:nvPr>
            <p:ph type="title"/>
          </p:nvPr>
        </p:nvSpPr>
        <p:spPr>
          <a:xfrm>
            <a:off x="736598" y="839089"/>
            <a:ext cx="2838940" cy="1411742"/>
          </a:xfrm>
          <a:prstGeom prst="rect">
            <a:avLst/>
          </a:prstGeom>
        </p:spPr>
        <p:txBody>
          <a:bodyPr lIns="0" anchor="t">
            <a:noAutofit/>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sz="3600">
                <a:solidFill>
                  <a:schemeClr val="bg1"/>
                </a:solidFill>
                <a:latin typeface="Open Sans" panose="020B0606030504020204" pitchFamily="34" charset="0"/>
                <a:ea typeface="Open Sans" panose="020B0606030504020204" pitchFamily="34" charset="0"/>
                <a:cs typeface="Open Sans" panose="020B0606030504020204" pitchFamily="34" charset="0"/>
              </a:rPr>
              <a:t>Market evidence</a:t>
            </a:r>
          </a:p>
        </p:txBody>
      </p:sp>
      <p:sp>
        <p:nvSpPr>
          <p:cNvPr id="21" name="Rectangle 11">
            <a:extLst>
              <a:ext uri="{FF2B5EF4-FFF2-40B4-BE49-F238E27FC236}">
                <a16:creationId xmlns:a16="http://schemas.microsoft.com/office/drawing/2014/main" id="{46C2AE17-2F93-3890-FE44-4436E0E26611}"/>
              </a:ext>
            </a:extLst>
          </p:cNvPr>
          <p:cNvSpPr txBox="1"/>
          <p:nvPr/>
        </p:nvSpPr>
        <p:spPr>
          <a:xfrm>
            <a:off x="4620883" y="833291"/>
            <a:ext cx="2838940" cy="332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HOW BIG IS THE PROBLEM?</a:t>
            </a:r>
            <a:endPar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sym typeface="Avenir Heavy"/>
            </a:endParaRPr>
          </a:p>
        </p:txBody>
      </p:sp>
      <p:pic>
        <p:nvPicPr>
          <p:cNvPr id="2" name="Picture 1" descr="A gold ball with black background&#10;&#10;Description automatically generated">
            <a:extLst>
              <a:ext uri="{FF2B5EF4-FFF2-40B4-BE49-F238E27FC236}">
                <a16:creationId xmlns:a16="http://schemas.microsoft.com/office/drawing/2014/main" id="{66FCED11-4542-D2FE-3490-4F5920ECC4C0}"/>
              </a:ext>
            </a:extLst>
          </p:cNvPr>
          <p:cNvPicPr>
            <a:picLocks noChangeAspect="1"/>
          </p:cNvPicPr>
          <p:nvPr/>
        </p:nvPicPr>
        <p:blipFill>
          <a:blip r:embed="rId2" cstate="screen">
            <a:extLst>
              <a:ext uri="{28A0092B-C50C-407E-A947-70E740481C1C}">
                <a14:useLocalDpi xmlns:a14="http://schemas.microsoft.com/office/drawing/2010/main"/>
              </a:ext>
            </a:extLst>
          </a:blip>
          <a:srcRect t="12605" r="44401"/>
          <a:stretch/>
        </p:blipFill>
        <p:spPr>
          <a:xfrm>
            <a:off x="11556088" y="1"/>
            <a:ext cx="635912" cy="999586"/>
          </a:xfrm>
          <a:prstGeom prst="rect">
            <a:avLst/>
          </a:prstGeom>
        </p:spPr>
      </p:pic>
      <p:sp>
        <p:nvSpPr>
          <p:cNvPr id="4" name="Rectangle 11">
            <a:extLst>
              <a:ext uri="{FF2B5EF4-FFF2-40B4-BE49-F238E27FC236}">
                <a16:creationId xmlns:a16="http://schemas.microsoft.com/office/drawing/2014/main" id="{C1AE9DE2-D7E3-F944-F5CC-2329C1686CED}"/>
              </a:ext>
            </a:extLst>
          </p:cNvPr>
          <p:cNvSpPr txBox="1"/>
          <p:nvPr/>
        </p:nvSpPr>
        <p:spPr>
          <a:xfrm>
            <a:off x="4620883" y="974007"/>
            <a:ext cx="1615794" cy="11219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6000" b="1" u="none" strike="noStrike" kern="1200" cap="none" spc="0" normalizeH="0" baseline="0" noProof="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Avenir Heavy"/>
              </a:rPr>
              <a:t>BIG!</a:t>
            </a:r>
            <a:endParaRPr lang="en-US" sz="60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Avenir Heavy"/>
            </a:endParaRPr>
          </a:p>
        </p:txBody>
      </p:sp>
      <p:sp>
        <p:nvSpPr>
          <p:cNvPr id="7" name="Rectangle 11">
            <a:extLst>
              <a:ext uri="{FF2B5EF4-FFF2-40B4-BE49-F238E27FC236}">
                <a16:creationId xmlns:a16="http://schemas.microsoft.com/office/drawing/2014/main" id="{6BF3F440-6C3E-6D0E-1CB3-B94F22651D31}"/>
              </a:ext>
            </a:extLst>
          </p:cNvPr>
          <p:cNvSpPr txBox="1"/>
          <p:nvPr/>
        </p:nvSpPr>
        <p:spPr>
          <a:xfrm>
            <a:off x="6154616" y="1175628"/>
            <a:ext cx="5401472" cy="95410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Manual UX research is highly time-consuming and resource-intensive, with typical studies requiring 20–50 hours of analysis and transcription costs ranging from $60–$300 per hour, significantly straining research budgets</a:t>
            </a:r>
          </a:p>
        </p:txBody>
      </p:sp>
      <p:sp>
        <p:nvSpPr>
          <p:cNvPr id="8" name="Rectangle 11">
            <a:extLst>
              <a:ext uri="{FF2B5EF4-FFF2-40B4-BE49-F238E27FC236}">
                <a16:creationId xmlns:a16="http://schemas.microsoft.com/office/drawing/2014/main" id="{58AEDD1C-57D8-F928-726D-EAC0725139F8}"/>
              </a:ext>
            </a:extLst>
          </p:cNvPr>
          <p:cNvSpPr txBox="1"/>
          <p:nvPr/>
        </p:nvSpPr>
        <p:spPr>
          <a:xfrm>
            <a:off x="4702528" y="4855598"/>
            <a:ext cx="7102194" cy="21010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pPr marL="0" marR="0">
              <a:buNone/>
            </a:pPr>
            <a:r>
              <a:rPr lang="en-US" sz="800" b="1">
                <a:solidFill>
                  <a:schemeClr val="bg1"/>
                </a:solidFill>
                <a:effectLst/>
                <a:latin typeface="Open Sans" panose="020B0606030504020204" pitchFamily="34" charset="0"/>
                <a:ea typeface="Open Sans" panose="020B0606030504020204" pitchFamily="34" charset="0"/>
                <a:cs typeface="Open Sans" panose="020B0606030504020204" pitchFamily="34" charset="0"/>
              </a:rPr>
              <a:t>Appendices and Data Sources</a:t>
            </a:r>
          </a:p>
          <a:p>
            <a:pPr marR="0" lvl="0">
              <a:lnSpc>
                <a:spcPct val="115000"/>
              </a:lnSpc>
              <a:spcAft>
                <a:spcPts val="800"/>
              </a:spcAft>
              <a:buSzPts val="1000"/>
              <a:tabLst>
                <a:tab pos="457200" algn="l"/>
              </a:tabLst>
            </a:pPr>
            <a:r>
              <a:rPr lang="en-US" sz="800">
                <a:solidFill>
                  <a:schemeClr val="bg1"/>
                </a:solidFill>
                <a:effectLst/>
                <a:latin typeface="Open Sans" panose="020B0606030504020204" pitchFamily="34" charset="0"/>
                <a:ea typeface="Open Sans" panose="020B0606030504020204" pitchFamily="34" charset="0"/>
                <a:cs typeface="Open Sans" panose="020B0606030504020204" pitchFamily="34" charset="0"/>
              </a:rPr>
              <a:t>[1]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Time Pressure &amp; Missed Insights: In a survey of 300 UX researchers, over half said they only had “just enough time” for their last project, while 22.4% had “not enough time”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How Long Does UX Research Take? 300 UXRs Surveyed On Project Timelines</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Critically, 51.6% wished for more time in the analysis phase than they had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hlinkClick r:id="rId4">
                  <a:extLst>
                    <a:ext uri="{A12FA001-AC4F-418D-AE19-62706E023703}">
                      <ahyp:hlinkClr xmlns:ahyp="http://schemas.microsoft.com/office/drawing/2018/hyperlinkcolor" val="tx"/>
                    </a:ext>
                  </a:extLst>
                </a:hlinkClick>
              </a:rPr>
              <a:t>How Long Does UX Research Take? 300 UXRs Surveyed On Project Timelines</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 indicating analysis is the biggest crunch. When research is rushed, nearly 77% of researchers admit “the full extent of insights were not mined and translated”, meaning valuable findings get left behind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hlinkClick r:id="rId5">
                  <a:extLst>
                    <a:ext uri="{A12FA001-AC4F-418D-AE19-62706E023703}">
                      <ahyp:hlinkClr xmlns:ahyp="http://schemas.microsoft.com/office/drawing/2018/hyperlinkcolor" val="tx"/>
                    </a:ext>
                  </a:extLst>
                </a:hlinkClick>
              </a:rPr>
              <a:t>How Long Does UX Research Take? 300 UXRs Surveyed On Project Timelines</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This shows how manual processes can lead to shallow analysis simply due to time constraints.</a:t>
            </a:r>
          </a:p>
          <a:p>
            <a:pPr marR="0" lvl="0">
              <a:lnSpc>
                <a:spcPct val="115000"/>
              </a:lnSpc>
              <a:spcAft>
                <a:spcPts val="800"/>
              </a:spcAft>
              <a:buSzPts val="1000"/>
              <a:tabLst>
                <a:tab pos="457200" algn="l"/>
              </a:tabLst>
            </a:pPr>
            <a:r>
              <a:rPr lang="en-US" sz="800">
                <a:solidFill>
                  <a:schemeClr val="bg1"/>
                </a:solidFill>
                <a:effectLst/>
                <a:latin typeface="Open Sans" panose="020B0606030504020204" pitchFamily="34" charset="0"/>
                <a:ea typeface="Open Sans" panose="020B0606030504020204" pitchFamily="34" charset="0"/>
                <a:cs typeface="Open Sans" panose="020B0606030504020204" pitchFamily="34" charset="0"/>
              </a:rPr>
              <a:t>[2]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Resource and Recruiting Bottlenecks: Recruiting the right participants and scheduling interviews is another well-known bottleneck. It often “takes weeks” to find and schedule qualified users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hlinkClick r:id="rId6">
                  <a:extLst>
                    <a:ext uri="{A12FA001-AC4F-418D-AE19-62706E023703}">
                      <ahyp:hlinkClr xmlns:ahyp="http://schemas.microsoft.com/office/drawing/2018/hyperlinkcolor" val="tx"/>
                    </a:ext>
                  </a:extLst>
                </a:hlinkClick>
              </a:rPr>
              <a:t>Outset - AI Research Assistants Are Making UX Research More Iterative</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delaying projects. Indeed, a large portion of researchers reported that recruitment and operational hurdles caused project delays (36.3% identified this as the biggest source of delay) (</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hlinkClick r:id="rId7">
                  <a:extLst>
                    <a:ext uri="{A12FA001-AC4F-418D-AE19-62706E023703}">
                      <ahyp:hlinkClr xmlns:ahyp="http://schemas.microsoft.com/office/drawing/2018/hyperlinkcolor" val="tx"/>
                    </a:ext>
                  </a:extLst>
                </a:hlinkClick>
              </a:rPr>
              <a:t>How Long Does UX Research Take? 300 UXRs Surveyed On Project Timelines</a:t>
            </a:r>
            <a:r>
              <a:rPr lang="en-US" sz="800">
                <a:solidFill>
                  <a:schemeClr val="bg1"/>
                </a:solidFill>
                <a:latin typeface="Open Sans" panose="020B0606030504020204" pitchFamily="34" charset="0"/>
                <a:ea typeface="Open Sans" panose="020B0606030504020204" pitchFamily="34" charset="0"/>
                <a:cs typeface="Open Sans" panose="020B0606030504020204" pitchFamily="34" charset="0"/>
              </a:rPr>
              <a:t>). With few researchers available per team and ad-hoc recruiting, it’s hard to scale studies quickly.</a:t>
            </a:r>
          </a:p>
          <a:p>
            <a:pPr marL="0" marR="0">
              <a:buNone/>
            </a:pPr>
            <a:endParaRPr lang="en-US" sz="800" b="1">
              <a:solidFill>
                <a:schemeClr val="bg1"/>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1" name="Rectangle 11">
            <a:extLst>
              <a:ext uri="{FF2B5EF4-FFF2-40B4-BE49-F238E27FC236}">
                <a16:creationId xmlns:a16="http://schemas.microsoft.com/office/drawing/2014/main" id="{6A898226-876E-9C93-37FD-F055AE8020AE}"/>
              </a:ext>
            </a:extLst>
          </p:cNvPr>
          <p:cNvSpPr txBox="1"/>
          <p:nvPr/>
        </p:nvSpPr>
        <p:spPr>
          <a:xfrm>
            <a:off x="4620883" y="2488884"/>
            <a:ext cx="7102194" cy="332592"/>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EVIDENCE OF THIS PROBLEM?</a:t>
            </a:r>
          </a:p>
        </p:txBody>
      </p:sp>
      <p:sp>
        <p:nvSpPr>
          <p:cNvPr id="12" name="Rectangle 11">
            <a:extLst>
              <a:ext uri="{FF2B5EF4-FFF2-40B4-BE49-F238E27FC236}">
                <a16:creationId xmlns:a16="http://schemas.microsoft.com/office/drawing/2014/main" id="{605A35ED-0E25-E9F7-FE91-A849119C291A}"/>
              </a:ext>
            </a:extLst>
          </p:cNvPr>
          <p:cNvSpPr txBox="1"/>
          <p:nvPr/>
        </p:nvSpPr>
        <p:spPr>
          <a:xfrm>
            <a:off x="4810605" y="2731709"/>
            <a:ext cx="1615794" cy="8474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4400" b="1" u="none" strike="noStrike" kern="1200" cap="none" spc="0" normalizeH="0" baseline="0" noProof="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Avenir Heavy"/>
              </a:rPr>
              <a:t>77%</a:t>
            </a:r>
            <a:endParaRPr lang="en-US" sz="4400" b="1">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Avenir Heavy"/>
            </a:endParaRPr>
          </a:p>
        </p:txBody>
      </p:sp>
      <p:sp>
        <p:nvSpPr>
          <p:cNvPr id="13" name="Rectangle 11">
            <a:extLst>
              <a:ext uri="{FF2B5EF4-FFF2-40B4-BE49-F238E27FC236}">
                <a16:creationId xmlns:a16="http://schemas.microsoft.com/office/drawing/2014/main" id="{E4528A62-4C2A-5BFD-2E5A-217F1F7FC955}"/>
              </a:ext>
            </a:extLst>
          </p:cNvPr>
          <p:cNvSpPr txBox="1"/>
          <p:nvPr/>
        </p:nvSpPr>
        <p:spPr>
          <a:xfrm>
            <a:off x="6008395" y="2964731"/>
            <a:ext cx="5421085" cy="7386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of UX researchers admit that "the full extent of insights were not mined and translated" due to time constraints, leading to shallow analysis</a:t>
            </a:r>
            <a:r>
              <a:rPr lang="en-US" sz="1400" baseline="30000">
                <a:solidFill>
                  <a:schemeClr val="bg1"/>
                </a:solidFill>
                <a:latin typeface="Open Sans" panose="020B0606030504020204" pitchFamily="34" charset="0"/>
                <a:ea typeface="Open Sans" panose="020B0606030504020204" pitchFamily="34" charset="0"/>
                <a:cs typeface="Open Sans" panose="020B0606030504020204" pitchFamily="34" charset="0"/>
              </a:rPr>
              <a:t>1</a:t>
            </a: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6" name="Rectangle 11">
            <a:extLst>
              <a:ext uri="{FF2B5EF4-FFF2-40B4-BE49-F238E27FC236}">
                <a16:creationId xmlns:a16="http://schemas.microsoft.com/office/drawing/2014/main" id="{4CA29AC3-DB15-F564-5F07-0039CBDCB3EA}"/>
              </a:ext>
            </a:extLst>
          </p:cNvPr>
          <p:cNvSpPr txBox="1"/>
          <p:nvPr/>
        </p:nvSpPr>
        <p:spPr>
          <a:xfrm>
            <a:off x="4702528" y="3536707"/>
            <a:ext cx="1404257" cy="7100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3600" b="1" u="none" strike="noStrike" kern="1200" cap="none" spc="-150" normalizeH="0" baseline="0" noProof="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Avenir Heavy"/>
              </a:rPr>
              <a:t>36.3%</a:t>
            </a:r>
            <a:endParaRPr lang="en-US" sz="3600" b="1" spc="-15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Avenir Heavy"/>
            </a:endParaRPr>
          </a:p>
        </p:txBody>
      </p:sp>
      <p:sp>
        <p:nvSpPr>
          <p:cNvPr id="9" name="Rectangle 11">
            <a:extLst>
              <a:ext uri="{FF2B5EF4-FFF2-40B4-BE49-F238E27FC236}">
                <a16:creationId xmlns:a16="http://schemas.microsoft.com/office/drawing/2014/main" id="{0DBCAC50-F889-8A57-EB66-B86CAFF74FBE}"/>
              </a:ext>
            </a:extLst>
          </p:cNvPr>
          <p:cNvSpPr txBox="1"/>
          <p:nvPr/>
        </p:nvSpPr>
        <p:spPr>
          <a:xfrm>
            <a:off x="6030290" y="3640068"/>
            <a:ext cx="5421085" cy="73866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45719" rIns="45719">
            <a:spAutoFit/>
          </a:bodyPr>
          <a:lstStyle/>
          <a:p>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of UX researchers reported that recruitment and operational hurdles caused project delays, making it the biggest source of delay in their research process</a:t>
            </a:r>
            <a:r>
              <a:rPr lang="en-US" sz="1400" baseline="30000">
                <a:solidFill>
                  <a:schemeClr val="bg1"/>
                </a:solidFill>
                <a:latin typeface="Open Sans" panose="020B0606030504020204" pitchFamily="34" charset="0"/>
                <a:ea typeface="Open Sans" panose="020B0606030504020204" pitchFamily="34" charset="0"/>
                <a:cs typeface="Open Sans" panose="020B0606030504020204" pitchFamily="34" charset="0"/>
              </a:rPr>
              <a:t>2</a:t>
            </a: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224293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B32CF-8359-3D50-D2AE-D2D7C747ED6B}"/>
            </a:ext>
          </a:extLst>
        </p:cNvPr>
        <p:cNvGrpSpPr/>
        <p:nvPr/>
      </p:nvGrpSpPr>
      <p:grpSpPr>
        <a:xfrm>
          <a:off x="0" y="0"/>
          <a:ext cx="0" cy="0"/>
          <a:chOff x="0" y="0"/>
          <a:chExt cx="0" cy="0"/>
        </a:xfrm>
      </p:grpSpPr>
      <p:sp>
        <p:nvSpPr>
          <p:cNvPr id="6" name="Rectangle: Rounded Corners 3">
            <a:extLst>
              <a:ext uri="{FF2B5EF4-FFF2-40B4-BE49-F238E27FC236}">
                <a16:creationId xmlns:a16="http://schemas.microsoft.com/office/drawing/2014/main" id="{6F7FFC4D-30D2-51B1-266A-2C73ADB8F502}"/>
              </a:ext>
            </a:extLst>
          </p:cNvPr>
          <p:cNvSpPr/>
          <p:nvPr/>
        </p:nvSpPr>
        <p:spPr>
          <a:xfrm flipV="1">
            <a:off x="-103031" y="1993634"/>
            <a:ext cx="12192000" cy="3806456"/>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ED02360A-664D-22E1-1C84-2DF0E0D3620A}"/>
              </a:ext>
            </a:extLst>
          </p:cNvPr>
          <p:cNvSpPr txBox="1">
            <a:spLocks noGrp="1"/>
          </p:cNvSpPr>
          <p:nvPr>
            <p:ph type="title"/>
          </p:nvPr>
        </p:nvSpPr>
        <p:spPr>
          <a:xfrm>
            <a:off x="736598" y="839089"/>
            <a:ext cx="5453995" cy="756764"/>
          </a:xfrm>
          <a:prstGeom prst="rect">
            <a:avLst/>
          </a:prstGeom>
        </p:spPr>
        <p:txBody>
          <a:bodyPr>
            <a:normAutofit/>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a:latin typeface="Open Sans" panose="020B0606030504020204" pitchFamily="34" charset="0"/>
                <a:ea typeface="Open Sans" panose="020B0606030504020204" pitchFamily="34" charset="0"/>
                <a:cs typeface="Open Sans" panose="020B0606030504020204" pitchFamily="34" charset="0"/>
              </a:rPr>
              <a:t>Solution Overview</a:t>
            </a:r>
          </a:p>
        </p:txBody>
      </p:sp>
      <p:sp>
        <p:nvSpPr>
          <p:cNvPr id="4" name="TextBox 3">
            <a:extLst>
              <a:ext uri="{FF2B5EF4-FFF2-40B4-BE49-F238E27FC236}">
                <a16:creationId xmlns:a16="http://schemas.microsoft.com/office/drawing/2014/main" id="{E8EE9F50-D4C1-CD56-7CE1-18AD261BD14B}"/>
              </a:ext>
            </a:extLst>
          </p:cNvPr>
          <p:cNvSpPr txBox="1"/>
          <p:nvPr/>
        </p:nvSpPr>
        <p:spPr>
          <a:xfrm>
            <a:off x="5786555" y="2772459"/>
            <a:ext cx="519687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0" i="0">
                <a:solidFill>
                  <a:srgbClr val="D8DEE9"/>
                </a:solidFill>
                <a:effectLst/>
                <a:latin typeface="-apple-system"/>
              </a:rPr>
              <a:t>DARIA offers an AI-powered research assistant with dynamic interview capabilities, real-time transcription, and automated UX artifact generation. The system combines natural conversation flow with structured research methodology, providing instant persona creation and journey mapping while maintaining research integrity. The interface seamlessly integrates voice interaction and text analysis, ensuring comprehensive data collection and insights generation. Additionally, it provides automated analysis and visualization tools for tracking research patterns and findings, enhancing the efficiency and scalability of UX research processes.</a:t>
            </a:r>
            <a:endPar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descr="A gold ball with black background&#10;&#10;Description automatically generated">
            <a:extLst>
              <a:ext uri="{FF2B5EF4-FFF2-40B4-BE49-F238E27FC236}">
                <a16:creationId xmlns:a16="http://schemas.microsoft.com/office/drawing/2014/main" id="{7E5D89EE-E8FA-7F72-4CEC-1218F2E25FED}"/>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5415499" y="1585631"/>
            <a:ext cx="775094" cy="816007"/>
          </a:xfrm>
          <a:prstGeom prst="rect">
            <a:avLst/>
          </a:prstGeom>
        </p:spPr>
      </p:pic>
      <p:pic>
        <p:nvPicPr>
          <p:cNvPr id="3" name="Picture 2">
            <a:extLst>
              <a:ext uri="{FF2B5EF4-FFF2-40B4-BE49-F238E27FC236}">
                <a16:creationId xmlns:a16="http://schemas.microsoft.com/office/drawing/2014/main" id="{6E318FBF-1110-08DC-815A-21DE00F0F362}"/>
              </a:ext>
            </a:extLst>
          </p:cNvPr>
          <p:cNvPicPr>
            <a:picLocks noChangeAspect="1"/>
          </p:cNvPicPr>
          <p:nvPr/>
        </p:nvPicPr>
        <p:blipFill>
          <a:blip r:embed="rId3"/>
          <a:stretch>
            <a:fillRect/>
          </a:stretch>
        </p:blipFill>
        <p:spPr>
          <a:xfrm>
            <a:off x="-245609" y="1595853"/>
            <a:ext cx="4555571" cy="2676398"/>
          </a:xfrm>
          <a:prstGeom prst="rect">
            <a:avLst/>
          </a:prstGeom>
        </p:spPr>
      </p:pic>
      <p:pic>
        <p:nvPicPr>
          <p:cNvPr id="10" name="Picture 9">
            <a:extLst>
              <a:ext uri="{FF2B5EF4-FFF2-40B4-BE49-F238E27FC236}">
                <a16:creationId xmlns:a16="http://schemas.microsoft.com/office/drawing/2014/main" id="{5D3E331E-DC1F-B31D-E8A7-542C337D3507}"/>
              </a:ext>
            </a:extLst>
          </p:cNvPr>
          <p:cNvPicPr>
            <a:picLocks noChangeAspect="1"/>
          </p:cNvPicPr>
          <p:nvPr/>
        </p:nvPicPr>
        <p:blipFill>
          <a:blip r:embed="rId4"/>
          <a:stretch>
            <a:fillRect/>
          </a:stretch>
        </p:blipFill>
        <p:spPr>
          <a:xfrm>
            <a:off x="433554" y="2772459"/>
            <a:ext cx="4247464" cy="2495385"/>
          </a:xfrm>
          <a:prstGeom prst="rect">
            <a:avLst/>
          </a:prstGeom>
        </p:spPr>
      </p:pic>
      <p:pic>
        <p:nvPicPr>
          <p:cNvPr id="12" name="Picture 11">
            <a:extLst>
              <a:ext uri="{FF2B5EF4-FFF2-40B4-BE49-F238E27FC236}">
                <a16:creationId xmlns:a16="http://schemas.microsoft.com/office/drawing/2014/main" id="{A890DC63-3AB7-D324-0133-34577F8ACDCF}"/>
              </a:ext>
            </a:extLst>
          </p:cNvPr>
          <p:cNvPicPr>
            <a:picLocks noChangeAspect="1"/>
          </p:cNvPicPr>
          <p:nvPr/>
        </p:nvPicPr>
        <p:blipFill>
          <a:blip r:embed="rId5"/>
          <a:stretch>
            <a:fillRect/>
          </a:stretch>
        </p:blipFill>
        <p:spPr>
          <a:xfrm>
            <a:off x="1396759" y="4020152"/>
            <a:ext cx="3834871" cy="2026518"/>
          </a:xfrm>
          <a:prstGeom prst="rect">
            <a:avLst/>
          </a:prstGeom>
        </p:spPr>
      </p:pic>
    </p:spTree>
    <p:extLst>
      <p:ext uri="{BB962C8B-B14F-4D97-AF65-F5344CB8AC3E}">
        <p14:creationId xmlns:p14="http://schemas.microsoft.com/office/powerpoint/2010/main" val="186458726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1F0B5-288B-385B-2512-6B9B53B93B80}"/>
            </a:ext>
          </a:extLst>
        </p:cNvPr>
        <p:cNvGrpSpPr/>
        <p:nvPr/>
      </p:nvGrpSpPr>
      <p:grpSpPr>
        <a:xfrm>
          <a:off x="0" y="0"/>
          <a:ext cx="0" cy="0"/>
          <a:chOff x="0" y="0"/>
          <a:chExt cx="0" cy="0"/>
        </a:xfrm>
      </p:grpSpPr>
      <p:sp>
        <p:nvSpPr>
          <p:cNvPr id="6" name="Rectangle: Rounded Corners 3">
            <a:extLst>
              <a:ext uri="{FF2B5EF4-FFF2-40B4-BE49-F238E27FC236}">
                <a16:creationId xmlns:a16="http://schemas.microsoft.com/office/drawing/2014/main" id="{16C20569-CC93-B6D1-5E36-08B1E063FD10}"/>
              </a:ext>
            </a:extLst>
          </p:cNvPr>
          <p:cNvSpPr/>
          <p:nvPr/>
        </p:nvSpPr>
        <p:spPr>
          <a:xfrm flipV="1">
            <a:off x="0" y="2030818"/>
            <a:ext cx="12192000" cy="4205390"/>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rgbClr val="FFFFFF"/>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DFDDB624-F41C-0818-E878-62C8154BC9E3}"/>
              </a:ext>
            </a:extLst>
          </p:cNvPr>
          <p:cNvSpPr txBox="1">
            <a:spLocks noGrp="1"/>
          </p:cNvSpPr>
          <p:nvPr>
            <p:ph type="title"/>
          </p:nvPr>
        </p:nvSpPr>
        <p:spPr>
          <a:xfrm>
            <a:off x="736598" y="839089"/>
            <a:ext cx="5453995" cy="756764"/>
          </a:xfrm>
          <a:prstGeom prst="rect">
            <a:avLst/>
          </a:prstGeom>
        </p:spPr>
        <p:txBody>
          <a:bodyPr>
            <a:normAutofit/>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a:latin typeface="Open Sans" panose="020B0606030504020204" pitchFamily="34" charset="0"/>
                <a:ea typeface="Open Sans" panose="020B0606030504020204" pitchFamily="34" charset="0"/>
                <a:cs typeface="Open Sans" panose="020B0606030504020204" pitchFamily="34" charset="0"/>
              </a:rPr>
              <a:t>Solution Overview</a:t>
            </a:r>
          </a:p>
        </p:txBody>
      </p:sp>
      <p:sp>
        <p:nvSpPr>
          <p:cNvPr id="3" name="Rectangle 11">
            <a:extLst>
              <a:ext uri="{FF2B5EF4-FFF2-40B4-BE49-F238E27FC236}">
                <a16:creationId xmlns:a16="http://schemas.microsoft.com/office/drawing/2014/main" id="{BAB50AA9-8EDA-CE19-5F8D-A14D8BC65D59}"/>
              </a:ext>
            </a:extLst>
          </p:cNvPr>
          <p:cNvSpPr txBox="1"/>
          <p:nvPr/>
        </p:nvSpPr>
        <p:spPr>
          <a:xfrm>
            <a:off x="899489" y="2783345"/>
            <a:ext cx="3832000" cy="1703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spcBef>
                <a:spcPts val="150"/>
              </a:spcBef>
              <a:spcAft>
                <a:spcPts val="150"/>
              </a:spcAft>
            </a:pP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DARIA represents a new category of research tools that combine:</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Automation - Handling routine research tasks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Augmentation - Enhancing researcher capabilities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Intelligence - Providing smart analysis and insights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Standardization - Maintaining research rigor</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Scalability - Enabling larger research efforts</a:t>
            </a:r>
          </a:p>
        </p:txBody>
      </p:sp>
      <p:pic>
        <p:nvPicPr>
          <p:cNvPr id="10" name="Picture 9" descr="A gold ball with black background&#10;&#10;Description automatically generated">
            <a:extLst>
              <a:ext uri="{FF2B5EF4-FFF2-40B4-BE49-F238E27FC236}">
                <a16:creationId xmlns:a16="http://schemas.microsoft.com/office/drawing/2014/main" id="{CA3B243D-AA2E-ADF3-186E-DFDC6A03868E}"/>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5389433" y="2287381"/>
            <a:ext cx="387547" cy="408004"/>
          </a:xfrm>
          <a:prstGeom prst="rect">
            <a:avLst/>
          </a:prstGeom>
        </p:spPr>
      </p:pic>
      <p:sp>
        <p:nvSpPr>
          <p:cNvPr id="11" name="Rectangle 11">
            <a:extLst>
              <a:ext uri="{FF2B5EF4-FFF2-40B4-BE49-F238E27FC236}">
                <a16:creationId xmlns:a16="http://schemas.microsoft.com/office/drawing/2014/main" id="{8FD27C62-1A4E-0220-5E45-2234C14D59C5}"/>
              </a:ext>
            </a:extLst>
          </p:cNvPr>
          <p:cNvSpPr txBox="1"/>
          <p:nvPr/>
        </p:nvSpPr>
        <p:spPr>
          <a:xfrm>
            <a:off x="5467900" y="2783345"/>
            <a:ext cx="5651204" cy="31393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spcBef>
                <a:spcPts val="150"/>
              </a:spcBef>
              <a:spcAft>
                <a:spcPts val="150"/>
              </a:spcAft>
            </a:pP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KEY FEATURES / CAPABILITIES OF DARIA</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AI-powered interview assistant with natural conversation flow and voice interaction</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Real-time transcription with automated note-taking and key point extraction</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Instant persona generation from interview insights and patterns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Dynamic journey map creation with emotional touchpoint tracking</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Research consistency through structured methodology and prompts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Automated sentiment analysis and theme identification</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Seamless integration of qualitative and quantitative data</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Time-saving automation of research documentation and analysis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Scalable research capabilities without additional resource investment</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Professional research standards maintained through AI guardrails</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Enhanced data visualization for insight presentation</a:t>
            </a:r>
          </a:p>
          <a:p>
            <a:pPr marL="342900" indent="-342900">
              <a:spcBef>
                <a:spcPts val="150"/>
              </a:spcBef>
              <a:spcAft>
                <a:spcPts val="150"/>
              </a:spcAft>
              <a:buFont typeface="Arial" panose="020B0604020202020204" pitchFamily="34" charset="0"/>
              <a:buChar char="•"/>
            </a:pPr>
            <a:r>
              <a:rPr lang="en-US" sz="1200">
                <a:solidFill>
                  <a:schemeClr val="bg1"/>
                </a:solidFill>
                <a:latin typeface="OpenAI Sans"/>
              </a:rPr>
              <a:t>Reduced administrative burden through automated artifact generation</a:t>
            </a:r>
          </a:p>
        </p:txBody>
      </p:sp>
      <p:pic>
        <p:nvPicPr>
          <p:cNvPr id="12" name="Picture 11" descr="A gold ball with black background&#10;&#10;Description automatically generated">
            <a:extLst>
              <a:ext uri="{FF2B5EF4-FFF2-40B4-BE49-F238E27FC236}">
                <a16:creationId xmlns:a16="http://schemas.microsoft.com/office/drawing/2014/main" id="{FAB362ED-D4CC-95BF-F444-7663ABDDCCE1}"/>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899489" y="2328361"/>
            <a:ext cx="387547" cy="408004"/>
          </a:xfrm>
          <a:prstGeom prst="rect">
            <a:avLst/>
          </a:prstGeom>
        </p:spPr>
      </p:pic>
    </p:spTree>
    <p:extLst>
      <p:ext uri="{BB962C8B-B14F-4D97-AF65-F5344CB8AC3E}">
        <p14:creationId xmlns:p14="http://schemas.microsoft.com/office/powerpoint/2010/main" val="212288532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55F5C-CEF7-F100-8FF6-FE270FAABF8F}"/>
            </a:ext>
          </a:extLst>
        </p:cNvPr>
        <p:cNvGrpSpPr/>
        <p:nvPr/>
      </p:nvGrpSpPr>
      <p:grpSpPr>
        <a:xfrm>
          <a:off x="0" y="0"/>
          <a:ext cx="0" cy="0"/>
          <a:chOff x="0" y="0"/>
          <a:chExt cx="0" cy="0"/>
        </a:xfrm>
      </p:grpSpPr>
      <p:sp>
        <p:nvSpPr>
          <p:cNvPr id="8" name="Rectangle: Rounded Corners 3">
            <a:extLst>
              <a:ext uri="{FF2B5EF4-FFF2-40B4-BE49-F238E27FC236}">
                <a16:creationId xmlns:a16="http://schemas.microsoft.com/office/drawing/2014/main" id="{300F4A22-EBDC-63E8-10DD-EA8857733DF8}"/>
              </a:ext>
            </a:extLst>
          </p:cNvPr>
          <p:cNvSpPr/>
          <p:nvPr/>
        </p:nvSpPr>
        <p:spPr>
          <a:xfrm>
            <a:off x="0" y="60"/>
            <a:ext cx="12192000" cy="6858000"/>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chemeClr val="bg1"/>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F4FA4B06-AE40-AB6E-1E91-551086927067}"/>
              </a:ext>
            </a:extLst>
          </p:cNvPr>
          <p:cNvSpPr txBox="1">
            <a:spLocks noGrp="1"/>
          </p:cNvSpPr>
          <p:nvPr>
            <p:ph type="title"/>
          </p:nvPr>
        </p:nvSpPr>
        <p:spPr>
          <a:xfrm>
            <a:off x="736599" y="839089"/>
            <a:ext cx="2463802" cy="756764"/>
          </a:xfrm>
          <a:prstGeom prst="rect">
            <a:avLst/>
          </a:prstGeom>
        </p:spPr>
        <p:txBody>
          <a:bodyPr>
            <a:normAutofit fontScale="90000"/>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SCALE &amp; WHAT’S NEXT</a:t>
            </a:r>
          </a:p>
        </p:txBody>
      </p:sp>
      <p:pic>
        <p:nvPicPr>
          <p:cNvPr id="10" name="Picture 9" descr="A gold ball with black background&#10;&#10;Description automatically generated">
            <a:extLst>
              <a:ext uri="{FF2B5EF4-FFF2-40B4-BE49-F238E27FC236}">
                <a16:creationId xmlns:a16="http://schemas.microsoft.com/office/drawing/2014/main" id="{378B100A-C392-6344-4125-D83559AF83B6}"/>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350180" y="4941368"/>
            <a:ext cx="387547" cy="408004"/>
          </a:xfrm>
          <a:prstGeom prst="rect">
            <a:avLst/>
          </a:prstGeom>
        </p:spPr>
      </p:pic>
      <p:pic>
        <p:nvPicPr>
          <p:cNvPr id="12" name="Picture 11" descr="A gold ball with black background&#10;&#10;Description automatically generated">
            <a:extLst>
              <a:ext uri="{FF2B5EF4-FFF2-40B4-BE49-F238E27FC236}">
                <a16:creationId xmlns:a16="http://schemas.microsoft.com/office/drawing/2014/main" id="{63B01B01-1620-CF0A-380D-646FD21E0EFD}"/>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10553336" y="205433"/>
            <a:ext cx="902065" cy="949681"/>
          </a:xfrm>
          <a:prstGeom prst="rect">
            <a:avLst/>
          </a:prstGeom>
        </p:spPr>
      </p:pic>
      <p:sp>
        <p:nvSpPr>
          <p:cNvPr id="3" name="Rectangle 11">
            <a:extLst>
              <a:ext uri="{FF2B5EF4-FFF2-40B4-BE49-F238E27FC236}">
                <a16:creationId xmlns:a16="http://schemas.microsoft.com/office/drawing/2014/main" id="{C572D8A7-3FEB-5B11-1DD3-2489C9496B95}"/>
              </a:ext>
            </a:extLst>
          </p:cNvPr>
          <p:cNvSpPr txBox="1"/>
          <p:nvPr/>
        </p:nvSpPr>
        <p:spPr>
          <a:xfrm>
            <a:off x="759327" y="1927076"/>
            <a:ext cx="2660529" cy="2142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HOW WOULD YOU SCALE THIS PRODUCT?</a:t>
            </a:r>
          </a:p>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endParaRPr lang="en-US" sz="1400" b="1" kern="1200">
              <a:solidFill>
                <a:schemeClr val="bg1"/>
              </a:solidFill>
              <a:latin typeface="Open Sans" panose="020B0606030504020204" pitchFamily="34" charset="0"/>
              <a:ea typeface="Open Sans" panose="020B0606030504020204" pitchFamily="34" charset="0"/>
              <a:cs typeface="Open Sans" panose="020B0606030504020204" pitchFamily="34" charset="0"/>
              <a:sym typeface="Avenir Heavy"/>
            </a:endParaRPr>
          </a:p>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WHAT DOES YOUR MARKET LAUNCH PLAN LOOK LIKE?</a:t>
            </a:r>
          </a:p>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endParaRPr lang="en-US" sz="1400" b="1" kern="1200">
              <a:solidFill>
                <a:schemeClr val="bg1"/>
              </a:solidFill>
              <a:latin typeface="Open Sans" panose="020B0606030504020204" pitchFamily="34" charset="0"/>
              <a:ea typeface="Open Sans" panose="020B0606030504020204" pitchFamily="34" charset="0"/>
              <a:cs typeface="Open Sans" panose="020B0606030504020204" pitchFamily="34" charset="0"/>
              <a:sym typeface="Avenir Heavy"/>
            </a:endParaRPr>
          </a:p>
          <a:p>
            <a:pPr marR="0" lvl="0" algn="l" defTabSz="914400" rtl="0" eaLnBrk="1" fontAlgn="auto" latinLnBrk="0" hangingPunct="1">
              <a:lnSpc>
                <a:spcPct val="120000"/>
              </a:lnSpc>
              <a:spcBef>
                <a:spcPts val="0"/>
              </a:spcBef>
              <a:spcAft>
                <a:spcPts val="0"/>
              </a:spcAft>
              <a:buClrTx/>
              <a:buSzTx/>
              <a:tabLst/>
              <a:defRPr sz="1400">
                <a:solidFill>
                  <a:srgbClr val="02554E"/>
                </a:solidFill>
                <a:latin typeface="Avenir Heavy"/>
                <a:ea typeface="Avenir Heavy"/>
                <a:cs typeface="Avenir Heavy"/>
                <a:sym typeface="Avenir Heavy"/>
              </a:defRPr>
            </a:pPr>
            <a:r>
              <a:rPr kumimoji="0" lang="en-US" sz="1400" b="1" i="0" u="none" strike="noStrike" kern="1200" cap="none" spc="0" normalizeH="0" baseline="0" noProof="0">
                <a:ln>
                  <a:noFill/>
                </a:ln>
                <a:solidFill>
                  <a:schemeClr val="bg1"/>
                </a:solidFill>
                <a:effectLst/>
                <a:uLnTx/>
                <a:uFillTx/>
                <a:latin typeface="Open Sans" panose="020B0606030504020204" pitchFamily="34" charset="0"/>
                <a:ea typeface="Open Sans" panose="020B0606030504020204" pitchFamily="34" charset="0"/>
                <a:cs typeface="Open Sans" panose="020B0606030504020204" pitchFamily="34" charset="0"/>
                <a:sym typeface="Avenir Heavy"/>
              </a:rPr>
              <a:t>WHAT’S NEXT FOR THIS PRODUCT &amp; PRODUCT TEAM?</a:t>
            </a:r>
          </a:p>
        </p:txBody>
      </p:sp>
      <p:sp>
        <p:nvSpPr>
          <p:cNvPr id="5" name="TextBox 4">
            <a:extLst>
              <a:ext uri="{FF2B5EF4-FFF2-40B4-BE49-F238E27FC236}">
                <a16:creationId xmlns:a16="http://schemas.microsoft.com/office/drawing/2014/main" id="{804CA013-56E9-9D08-8BAA-87243BE92709}"/>
              </a:ext>
            </a:extLst>
          </p:cNvPr>
          <p:cNvSpPr txBox="1"/>
          <p:nvPr/>
        </p:nvSpPr>
        <p:spPr>
          <a:xfrm>
            <a:off x="4179183" y="629977"/>
            <a:ext cx="7616577" cy="1417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50"/>
              </a:spcBef>
              <a:spcAft>
                <a:spcPts val="150"/>
              </a:spcAft>
            </a:pP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Scaling Strategy:</a:t>
            </a:r>
          </a:p>
          <a:p>
            <a:pPr marL="285750" indent="-285750" algn="l">
              <a:spcBef>
                <a:spcPts val="150"/>
              </a:spcBef>
              <a:spcAft>
                <a:spcPts val="150"/>
              </a:spcAft>
              <a:buFont typeface="Arial" panose="020B0604020202020204" pitchFamily="34" charset="0"/>
              <a:buChar char="•"/>
            </a:pPr>
            <a:r>
              <a:rPr lang="en-US" sz="1400" b="0" i="0">
                <a:solidFill>
                  <a:srgbClr val="D8DEE9"/>
                </a:solidFill>
                <a:effectLst/>
                <a:latin typeface="-apple-system"/>
              </a:rPr>
              <a:t>Phase 1: Beta launch with select UX research teams in tech companies</a:t>
            </a:r>
          </a:p>
          <a:p>
            <a:pPr marL="285750" indent="-285750" algn="l">
              <a:spcBef>
                <a:spcPts val="150"/>
              </a:spcBef>
              <a:spcAft>
                <a:spcPts val="150"/>
              </a:spcAft>
              <a:buFont typeface="Arial" panose="020B0604020202020204" pitchFamily="34" charset="0"/>
              <a:buChar char="•"/>
            </a:pPr>
            <a:r>
              <a:rPr lang="en-US" sz="1400" b="0" i="0">
                <a:solidFill>
                  <a:srgbClr val="D8DEE9"/>
                </a:solidFill>
                <a:effectLst/>
                <a:latin typeface="-apple-system"/>
              </a:rPr>
              <a:t>Phase 2: Expand to design consultancies and enterprise UX departments</a:t>
            </a:r>
          </a:p>
          <a:p>
            <a:pPr marL="285750" indent="-285750" algn="l">
              <a:spcBef>
                <a:spcPts val="150"/>
              </a:spcBef>
              <a:spcAft>
                <a:spcPts val="150"/>
              </a:spcAft>
              <a:buFont typeface="Arial" panose="020B0604020202020204" pitchFamily="34" charset="0"/>
              <a:buChar char="•"/>
            </a:pPr>
            <a:r>
              <a:rPr lang="en-US" sz="1400" b="0" i="0">
                <a:solidFill>
                  <a:srgbClr val="D8DEE9"/>
                </a:solidFill>
                <a:effectLst/>
                <a:latin typeface="-apple-system"/>
              </a:rPr>
              <a:t>Phase 3: Develop industry-specific versions (Healthcare, Finance, Retail)</a:t>
            </a:r>
          </a:p>
          <a:p>
            <a:pPr marL="285750" indent="-285750" algn="l">
              <a:spcBef>
                <a:spcPts val="150"/>
              </a:spcBef>
              <a:spcAft>
                <a:spcPts val="150"/>
              </a:spcAft>
              <a:buFont typeface="Arial" panose="020B0604020202020204" pitchFamily="34" charset="0"/>
              <a:buChar char="•"/>
            </a:pPr>
            <a:r>
              <a:rPr lang="en-US" sz="1400" b="0" i="0">
                <a:solidFill>
                  <a:srgbClr val="D8DEE9"/>
                </a:solidFill>
                <a:effectLst/>
                <a:latin typeface="-apple-system"/>
              </a:rPr>
              <a:t>Build strategic partnerships with design tools (Figma, Miro) and research platforms</a:t>
            </a:r>
          </a:p>
        </p:txBody>
      </p:sp>
      <p:sp>
        <p:nvSpPr>
          <p:cNvPr id="7" name="TextBox 6">
            <a:extLst>
              <a:ext uri="{FF2B5EF4-FFF2-40B4-BE49-F238E27FC236}">
                <a16:creationId xmlns:a16="http://schemas.microsoft.com/office/drawing/2014/main" id="{D2D7C656-9BE0-CC26-47D1-45BB2F124A2A}"/>
              </a:ext>
            </a:extLst>
          </p:cNvPr>
          <p:cNvSpPr txBox="1"/>
          <p:nvPr/>
        </p:nvSpPr>
        <p:spPr>
          <a:xfrm>
            <a:off x="4179183" y="2513793"/>
            <a:ext cx="7616577" cy="344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50"/>
              </a:spcBef>
              <a:spcAft>
                <a:spcPts val="150"/>
              </a:spcAft>
            </a:pP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Market Launch Plan:</a:t>
            </a:r>
          </a:p>
          <a:p>
            <a:pPr>
              <a:spcBef>
                <a:spcPts val="150"/>
              </a:spcBef>
              <a:spcAft>
                <a:spcPts val="150"/>
              </a:spcAft>
            </a:pPr>
            <a:r>
              <a:rPr lang="en-US" sz="1400">
                <a:solidFill>
                  <a:srgbClr val="D8DEE9"/>
                </a:solidFill>
                <a:latin typeface="-apple-system"/>
              </a:rPr>
              <a:t>We'll follow a controlled rollout starting with a 3-month beta program featuring 5-10 partner organizations. This provides valuable feedback while building case studies and testimonials. Marketing will focus on thought leadership content, conference presentations, and direct outreach to UX research leaders. Pricing will follow a tiered SaaS model with enterprise customization options.</a:t>
            </a:r>
          </a:p>
          <a:p>
            <a:pPr>
              <a:spcBef>
                <a:spcPts val="150"/>
              </a:spcBef>
              <a:spcAft>
                <a:spcPts val="150"/>
              </a:spcAft>
            </a:pPr>
            <a:endParaRPr lang="en-US" sz="1400"/>
          </a:p>
          <a:p>
            <a:pPr>
              <a:lnSpc>
                <a:spcPct val="120000"/>
              </a:lnSpc>
              <a:spcBef>
                <a:spcPts val="150"/>
              </a:spcBef>
              <a:spcAft>
                <a:spcPts val="150"/>
              </a:spcAft>
            </a:pPr>
            <a:r>
              <a:rPr lang="en-US" sz="1400" b="1">
                <a:solidFill>
                  <a:schemeClr val="bg1"/>
                </a:solidFill>
                <a:latin typeface="Open Sans" panose="020B0606030504020204" pitchFamily="34" charset="0"/>
                <a:ea typeface="Open Sans" panose="020B0606030504020204" pitchFamily="34" charset="0"/>
                <a:cs typeface="Open Sans" panose="020B0606030504020204" pitchFamily="34" charset="0"/>
              </a:rPr>
              <a:t>Product Roadmap:</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Multi-language support for global research teams</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Advanced analytics dashboard for cross-project insights</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Custom template builder for specialized research methodologies</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Integration with popular design and research tools</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AI-powered research pattern recognition across multiple studies</a:t>
            </a:r>
          </a:p>
          <a:p>
            <a:pPr marL="285750" indent="-285750">
              <a:spcBef>
                <a:spcPts val="150"/>
              </a:spcBef>
              <a:spcAft>
                <a:spcPts val="150"/>
              </a:spcAft>
              <a:buFont typeface="Arial" panose="020B0604020202020204" pitchFamily="34" charset="0"/>
              <a:buChar char="•"/>
            </a:pPr>
            <a:r>
              <a:rPr lang="en-US" sz="1400">
                <a:solidFill>
                  <a:srgbClr val="D8DEE9"/>
                </a:solidFill>
                <a:latin typeface="-apple-system"/>
              </a:rPr>
              <a:t>Collaborative features for distributed research teams</a:t>
            </a:r>
          </a:p>
        </p:txBody>
      </p:sp>
    </p:spTree>
    <p:extLst>
      <p:ext uri="{BB962C8B-B14F-4D97-AF65-F5344CB8AC3E}">
        <p14:creationId xmlns:p14="http://schemas.microsoft.com/office/powerpoint/2010/main" val="586968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A6E05-ACA7-59E5-2E0A-D66A82D0523E}"/>
            </a:ext>
          </a:extLst>
        </p:cNvPr>
        <p:cNvGrpSpPr/>
        <p:nvPr/>
      </p:nvGrpSpPr>
      <p:grpSpPr>
        <a:xfrm>
          <a:off x="0" y="0"/>
          <a:ext cx="0" cy="0"/>
          <a:chOff x="0" y="0"/>
          <a:chExt cx="0" cy="0"/>
        </a:xfrm>
      </p:grpSpPr>
      <p:sp>
        <p:nvSpPr>
          <p:cNvPr id="8" name="Rectangle: Rounded Corners 3">
            <a:extLst>
              <a:ext uri="{FF2B5EF4-FFF2-40B4-BE49-F238E27FC236}">
                <a16:creationId xmlns:a16="http://schemas.microsoft.com/office/drawing/2014/main" id="{C1DC7D3B-4634-4CEE-9A42-839899FA9934}"/>
              </a:ext>
            </a:extLst>
          </p:cNvPr>
          <p:cNvSpPr/>
          <p:nvPr/>
        </p:nvSpPr>
        <p:spPr>
          <a:xfrm>
            <a:off x="0" y="1"/>
            <a:ext cx="12192000" cy="6858000"/>
          </a:xfrm>
          <a:prstGeom prst="rect">
            <a:avLst/>
          </a:prstGeom>
          <a:gradFill>
            <a:gsLst>
              <a:gs pos="100000">
                <a:srgbClr val="014F59"/>
              </a:gs>
              <a:gs pos="64000">
                <a:srgbClr val="3C376F">
                  <a:alpha val="86195"/>
                </a:srgbClr>
              </a:gs>
              <a:gs pos="0">
                <a:schemeClr val="tx1">
                  <a:lumMod val="95000"/>
                  <a:lumOff val="5000"/>
                  <a:alpha val="83337"/>
                </a:schemeClr>
              </a:gs>
            </a:gsLst>
            <a:lin ang="18600000" scaled="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a:ln>
                <a:noFill/>
              </a:ln>
              <a:solidFill>
                <a:schemeClr val="bg1"/>
              </a:solidFill>
              <a:effectLst/>
              <a:uLnTx/>
              <a:uFillTx/>
              <a:latin typeface="Helvetica Neue Medium"/>
              <a:ea typeface="Helvetica Neue Medium"/>
              <a:cs typeface="Helvetica Neue Medium"/>
              <a:sym typeface="Helvetica Neue Medium"/>
            </a:endParaRPr>
          </a:p>
        </p:txBody>
      </p:sp>
      <p:sp>
        <p:nvSpPr>
          <p:cNvPr id="19" name="Title 1">
            <a:extLst>
              <a:ext uri="{FF2B5EF4-FFF2-40B4-BE49-F238E27FC236}">
                <a16:creationId xmlns:a16="http://schemas.microsoft.com/office/drawing/2014/main" id="{4CA818D9-493E-AEC4-1A90-288C39C2F0D4}"/>
              </a:ext>
            </a:extLst>
          </p:cNvPr>
          <p:cNvSpPr txBox="1">
            <a:spLocks noGrp="1"/>
          </p:cNvSpPr>
          <p:nvPr>
            <p:ph type="title"/>
          </p:nvPr>
        </p:nvSpPr>
        <p:spPr>
          <a:xfrm>
            <a:off x="736599" y="839089"/>
            <a:ext cx="3046344" cy="756764"/>
          </a:xfrm>
          <a:prstGeom prst="rect">
            <a:avLst/>
          </a:prstGeom>
        </p:spPr>
        <p:txBody>
          <a:bodyPr>
            <a:normAutofit fontScale="90000"/>
          </a:bodyPr>
          <a:lstStyle>
            <a:lvl1pPr defTabSz="630936">
              <a:defRPr sz="2944" cap="all">
                <a:solidFill>
                  <a:srgbClr val="03554E"/>
                </a:solidFill>
                <a:latin typeface="DIN Condensed Bold"/>
                <a:ea typeface="DIN Condensed Bold"/>
                <a:cs typeface="DIN Condensed Bold"/>
                <a:sym typeface="DIN Condensed Bold"/>
              </a:defRPr>
            </a:lvl1pPr>
          </a:lstStyle>
          <a:p>
            <a:r>
              <a:rPr lang="en-US">
                <a:solidFill>
                  <a:schemeClr val="bg1"/>
                </a:solidFill>
                <a:latin typeface="Open Sans" panose="020B0606030504020204" pitchFamily="34" charset="0"/>
                <a:ea typeface="Open Sans" panose="020B0606030504020204" pitchFamily="34" charset="0"/>
                <a:cs typeface="Open Sans" panose="020B0606030504020204" pitchFamily="34" charset="0"/>
              </a:rPr>
              <a:t>TEAM &amp; PROCESS Highlights</a:t>
            </a:r>
          </a:p>
        </p:txBody>
      </p:sp>
      <p:pic>
        <p:nvPicPr>
          <p:cNvPr id="10" name="Picture 9" descr="A gold ball with black background&#10;&#10;Description automatically generated">
            <a:extLst>
              <a:ext uri="{FF2B5EF4-FFF2-40B4-BE49-F238E27FC236}">
                <a16:creationId xmlns:a16="http://schemas.microsoft.com/office/drawing/2014/main" id="{A883FDA9-CAF4-B4A9-3F89-01DCEF19A95B}"/>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350180" y="4941368"/>
            <a:ext cx="387547" cy="408004"/>
          </a:xfrm>
          <a:prstGeom prst="rect">
            <a:avLst/>
          </a:prstGeom>
        </p:spPr>
      </p:pic>
      <p:pic>
        <p:nvPicPr>
          <p:cNvPr id="12" name="Picture 11" descr="A gold ball with black background&#10;&#10;Description automatically generated">
            <a:extLst>
              <a:ext uri="{FF2B5EF4-FFF2-40B4-BE49-F238E27FC236}">
                <a16:creationId xmlns:a16="http://schemas.microsoft.com/office/drawing/2014/main" id="{8B52452A-2DD8-D2D4-35C5-83934613F0EC}"/>
              </a:ext>
            </a:extLst>
          </p:cNvPr>
          <p:cNvPicPr>
            <a:picLocks noChangeAspect="1"/>
          </p:cNvPicPr>
          <p:nvPr/>
        </p:nvPicPr>
        <p:blipFill>
          <a:blip r:embed="rId2" cstate="screen">
            <a:extLst>
              <a:ext uri="{28A0092B-C50C-407E-A947-70E740481C1C}">
                <a14:useLocalDpi xmlns:a14="http://schemas.microsoft.com/office/drawing/2010/main"/>
              </a:ext>
            </a:extLst>
          </a:blip>
          <a:srcRect t="-235" r="4790"/>
          <a:stretch/>
        </p:blipFill>
        <p:spPr>
          <a:xfrm>
            <a:off x="10553336" y="205433"/>
            <a:ext cx="902065" cy="949681"/>
          </a:xfrm>
          <a:prstGeom prst="rect">
            <a:avLst/>
          </a:prstGeom>
        </p:spPr>
      </p:pic>
      <p:sp>
        <p:nvSpPr>
          <p:cNvPr id="5" name="TextBox 4">
            <a:extLst>
              <a:ext uri="{FF2B5EF4-FFF2-40B4-BE49-F238E27FC236}">
                <a16:creationId xmlns:a16="http://schemas.microsoft.com/office/drawing/2014/main" id="{E9DE8552-B5BA-B852-E953-F8310B275CB3}"/>
              </a:ext>
            </a:extLst>
          </p:cNvPr>
          <p:cNvSpPr txBox="1"/>
          <p:nvPr/>
        </p:nvSpPr>
        <p:spPr>
          <a:xfrm>
            <a:off x="4179183" y="629977"/>
            <a:ext cx="6190113" cy="18837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MEET THE TEAM</a:t>
            </a:r>
          </a:p>
          <a:p>
            <a:pPr>
              <a:lnSpc>
                <a:spcPct val="120000"/>
              </a:lnSpc>
              <a:defRPr sz="1400">
                <a:solidFill>
                  <a:srgbClr val="02554E"/>
                </a:solidFill>
                <a:latin typeface="Avenir Heavy"/>
                <a:ea typeface="Avenir Heavy"/>
                <a:cs typeface="Avenir Heavy"/>
                <a:sym typeface="Avenir Heavy"/>
              </a:defRPr>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Next Steps for Team:</a:t>
            </a:r>
          </a:p>
          <a:p>
            <a:pPr>
              <a:lnSpc>
                <a:spcPct val="120000"/>
              </a:lnSpc>
              <a:defRPr sz="1400">
                <a:solidFill>
                  <a:srgbClr val="02554E"/>
                </a:solidFill>
                <a:latin typeface="Avenir Heavy"/>
                <a:ea typeface="Avenir Heavy"/>
                <a:cs typeface="Avenir Heavy"/>
                <a:sym typeface="Avenir Heavy"/>
              </a:defRPr>
            </a:pPr>
            <a:r>
              <a:rPr lang="en-US" sz="1400">
                <a:solidFill>
                  <a:schemeClr val="bg1"/>
                </a:solidFill>
                <a:latin typeface="Open Sans"/>
                <a:ea typeface="Open Sans"/>
                <a:cs typeface="Open Sans"/>
              </a:rPr>
              <a:t>We focus on building a robust feedback loop with early adopters while maintaining agile development cycles. Prioritize features that demonstrate clear ROI for enterprise clients. Continue refining AI models with real-world usage data while expanding the engineering and customer success teams to support growth.</a:t>
            </a:r>
            <a:r>
              <a:rPr lang="en-US" sz="1400">
                <a:solidFill>
                  <a:schemeClr val="bg1"/>
                </a:solidFill>
                <a:latin typeface="Open Sans"/>
                <a:ea typeface="Open Sans"/>
                <a:cs typeface="Open Sans"/>
                <a:sym typeface="Avenir Heavy"/>
              </a:rPr>
              <a:t> </a:t>
            </a:r>
            <a:endParaRPr lang="en-US" sz="1400">
              <a:solidFill>
                <a:schemeClr val="bg1"/>
              </a:solidFill>
              <a:latin typeface="Open Sans"/>
              <a:ea typeface="Open Sans"/>
              <a:cs typeface="Open Sans"/>
              <a:sym typeface="Avenir Book"/>
            </a:endParaRPr>
          </a:p>
        </p:txBody>
      </p:sp>
      <p:sp>
        <p:nvSpPr>
          <p:cNvPr id="7" name="TextBox 6">
            <a:extLst>
              <a:ext uri="{FF2B5EF4-FFF2-40B4-BE49-F238E27FC236}">
                <a16:creationId xmlns:a16="http://schemas.microsoft.com/office/drawing/2014/main" id="{10F90D91-D8DA-C1FA-9CFF-3DFF6BFF5668}"/>
              </a:ext>
            </a:extLst>
          </p:cNvPr>
          <p:cNvSpPr txBox="1"/>
          <p:nvPr/>
        </p:nvSpPr>
        <p:spPr>
          <a:xfrm>
            <a:off x="4179183" y="3518344"/>
            <a:ext cx="7616577" cy="26593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pPr>
            <a:r>
              <a:rPr lang="en-US" sz="1400">
                <a:solidFill>
                  <a:schemeClr val="bg1"/>
                </a:solidFill>
                <a:latin typeface="Open Sans" panose="020B0606030504020204" pitchFamily="34" charset="0"/>
                <a:ea typeface="Open Sans" panose="020B0606030504020204" pitchFamily="34" charset="0"/>
                <a:cs typeface="Open Sans" panose="020B0606030504020204" pitchFamily="34" charset="0"/>
              </a:rPr>
              <a:t>Our collaboration thrived through an iterative development process, starting with a basic application structure. We progressively evolved the concept in stages: from a simple survey form to a visually engaging choice-based interface, ultimately culminating in a fully interactive user research assistant. Key milestones included building a modern UI with smooth transitions, implementing AI-powered interview analysis, and integrating a comprehensive user journey mapping tool. Each step was achieved through collaborative problem-solving, where we tackled technical challenges, refined features based on user testing, and infused our creativity into the design. This agile approach ensured that Daria not only met user needs but also provided an efficient and engaging user research experience.</a:t>
            </a:r>
          </a:p>
        </p:txBody>
      </p:sp>
    </p:spTree>
    <p:extLst>
      <p:ext uri="{BB962C8B-B14F-4D97-AF65-F5344CB8AC3E}">
        <p14:creationId xmlns:p14="http://schemas.microsoft.com/office/powerpoint/2010/main" val="3848185400"/>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74491521859714DAFF0E66677F72049" ma:contentTypeVersion="15" ma:contentTypeDescription="Create a new document." ma:contentTypeScope="" ma:versionID="468d6d7d235d4d23f7c9c9e3af7a176d">
  <xsd:schema xmlns:xsd="http://www.w3.org/2001/XMLSchema" xmlns:xs="http://www.w3.org/2001/XMLSchema" xmlns:p="http://schemas.microsoft.com/office/2006/metadata/properties" xmlns:ns2="250a504a-4193-4cfa-8f2a-e64b0ec11680" xmlns:ns3="c9f6606e-6fde-4279-96d9-9d8352a7df8e" targetNamespace="http://schemas.microsoft.com/office/2006/metadata/properties" ma:root="true" ma:fieldsID="ef2f862ac32d73c613e157bebea0c34c" ns2:_="" ns3:_="">
    <xsd:import namespace="250a504a-4193-4cfa-8f2a-e64b0ec11680"/>
    <xsd:import namespace="c9f6606e-6fde-4279-96d9-9d8352a7df8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0a504a-4193-4cfa-8f2a-e64b0ec1168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9f6606e-6fde-4279-96d9-9d8352a7df8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4791e95-1a79-40a7-8626-131785b7274f}" ma:internalName="TaxCatchAll" ma:showField="CatchAllData" ma:web="c9f6606e-6fde-4279-96d9-9d8352a7df8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c9f6606e-6fde-4279-96d9-9d8352a7df8e" xsi:nil="true"/>
    <lcf76f155ced4ddcb4097134ff3c332f xmlns="250a504a-4193-4cfa-8f2a-e64b0ec1168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AE650C7-AC7C-416A-B9BB-2753B4C2F3DD}">
  <ds:schemaRefs>
    <ds:schemaRef ds:uri="http://schemas.microsoft.com/sharepoint/v3/contenttype/forms"/>
  </ds:schemaRefs>
</ds:datastoreItem>
</file>

<file path=customXml/itemProps2.xml><?xml version="1.0" encoding="utf-8"?>
<ds:datastoreItem xmlns:ds="http://schemas.openxmlformats.org/officeDocument/2006/customXml" ds:itemID="{C69315F8-4D41-447C-8B67-3BC3B88CD1DD}">
  <ds:schemaRefs>
    <ds:schemaRef ds:uri="250a504a-4193-4cfa-8f2a-e64b0ec11680"/>
    <ds:schemaRef ds:uri="c9f6606e-6fde-4279-96d9-9d8352a7df8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A68DFF-69F1-4A66-BA27-B15423FC9E59}">
  <ds:schemaRefs>
    <ds:schemaRef ds:uri="250a504a-4193-4cfa-8f2a-e64b0ec11680"/>
    <ds:schemaRef ds:uri="c9f6606e-6fde-4279-96d9-9d8352a7df8e"/>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0</TotalTime>
  <Words>1208</Words>
  <Application>Microsoft Macintosh PowerPoint</Application>
  <PresentationFormat>Widescreen</PresentationFormat>
  <Paragraphs>78</Paragraphs>
  <Slides>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-apple-system</vt:lpstr>
      <vt:lpstr>Aptos</vt:lpstr>
      <vt:lpstr>Aptos Display</vt:lpstr>
      <vt:lpstr>Arial</vt:lpstr>
      <vt:lpstr>Helvetica Neue Medium</vt:lpstr>
      <vt:lpstr>Open Sans</vt:lpstr>
      <vt:lpstr>Open Sans Light</vt:lpstr>
      <vt:lpstr>Open Sans Medium</vt:lpstr>
      <vt:lpstr>OpenAI Sans</vt:lpstr>
      <vt:lpstr>Office Theme</vt:lpstr>
      <vt:lpstr>Daria – Deloitte Advanced Research &amp; Interview Assistant</vt:lpstr>
      <vt:lpstr>AGENDA</vt:lpstr>
      <vt:lpstr>Problem Statement</vt:lpstr>
      <vt:lpstr>Market evidence</vt:lpstr>
      <vt:lpstr>Solution Overview</vt:lpstr>
      <vt:lpstr>Solution Overview</vt:lpstr>
      <vt:lpstr>SCALE &amp; WHAT’S NEXT</vt:lpstr>
      <vt:lpstr>TEAM &amp; PROCESS Highlights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King, Warren</dc:creator>
  <cp:lastModifiedBy>Dulaney, Stephen</cp:lastModifiedBy>
  <cp:revision>1</cp:revision>
  <dcterms:created xsi:type="dcterms:W3CDTF">2025-04-04T15:43:45Z</dcterms:created>
  <dcterms:modified xsi:type="dcterms:W3CDTF">2025-04-22T13:35:51Z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0x010100774491521859714DAFF0E66677F72049</vt:lpwstr>
  </property>
</Properties>
</file>