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0" r:id="rId4"/>
    <p:sldId id="268" r:id="rId5"/>
    <p:sldId id="269" r:id="rId6"/>
    <p:sldId id="271" r:id="rId7"/>
    <p:sldId id="272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94682"/>
  </p:normalViewPr>
  <p:slideViewPr>
    <p:cSldViewPr snapToGrid="0" snapToObjects="1">
      <p:cViewPr>
        <p:scale>
          <a:sx n="100" d="100"/>
          <a:sy n="100" d="100"/>
        </p:scale>
        <p:origin x="5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7CD9-02D4-1F47-8D43-DD3CB1D301F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BC02D-5CDB-2F4A-931F-312102796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8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9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33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32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74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08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3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1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1329-8F6D-6E4F-9DFD-F39E2BC6089F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7BDB-B9CD-B945-8F8C-D7A878756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反向传播和其他的微分</a:t>
            </a:r>
            <a:r>
              <a:rPr kumimoji="1" lang="zh-CN" altLang="en-US" smtClean="0"/>
              <a:t>算法</a:t>
            </a:r>
            <a:r>
              <a:rPr kumimoji="1" lang="en-US" altLang="zh-CN" smtClean="0"/>
              <a:t>6.6-6.10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19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89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6.5.9</a:t>
            </a:r>
            <a:r>
              <a:rPr kumimoji="1" lang="zh-CN" altLang="en-US" dirty="0" smtClean="0"/>
              <a:t> 深度学习界以外的微分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zh-CN" altLang="en-US" dirty="0" smtClean="0"/>
                  <a:t>自动微分（</a:t>
                </a:r>
                <a:r>
                  <a:rPr kumimoji="1" lang="en-US" altLang="zh-CN" dirty="0" smtClean="0"/>
                  <a:t>automatic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differentiation</a:t>
                </a:r>
                <a:r>
                  <a:rPr kumimoji="1" lang="zh-CN" altLang="en-US" dirty="0" smtClean="0"/>
                  <a:t>）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 smtClean="0"/>
                  <a:t>关心如何以算法的方式计算导数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反向传播只是自动微分的一种方法，是</a:t>
                </a:r>
                <a:r>
                  <a:rPr kumimoji="1" lang="zh-CN" altLang="en-US" b="1" dirty="0" smtClean="0"/>
                  <a:t>反向模式累加</a:t>
                </a:r>
                <a:r>
                  <a:rPr kumimoji="1" lang="zh-CN" altLang="en-US" dirty="0" smtClean="0"/>
                  <a:t>（</a:t>
                </a:r>
                <a:r>
                  <a:rPr kumimoji="1" lang="en-US" altLang="zh-CN" dirty="0" smtClean="0"/>
                  <a:t>reverse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mode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accumulation</a:t>
                </a:r>
                <a:r>
                  <a:rPr kumimoji="1" lang="zh-CN" altLang="en-US" dirty="0" smtClean="0"/>
                  <a:t>）的特殊情况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其他方法以不同的顺序来计算链式法则的子表达式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找到计算梯度的最优操作序列是</a:t>
                </a:r>
                <a:r>
                  <a:rPr kumimoji="1" lang="en-US" altLang="zh-CN" dirty="0" smtClean="0"/>
                  <a:t>NP</a:t>
                </a:r>
                <a:r>
                  <a:rPr kumimoji="1" lang="zh-CN" altLang="en-US" dirty="0" smtClean="0"/>
                  <a:t>完全问题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这可能需要将代数表达式化简为它们最简洁的形式</a:t>
                </a:r>
                <a:endParaRPr kumimoji="1" lang="en-US" altLang="zh-CN" dirty="0" smtClean="0"/>
              </a:p>
              <a:p>
                <a:pPr lvl="2"/>
                <a:r>
                  <a:rPr kumimoji="1" lang="en-US" altLang="zh-CN" dirty="0" err="1" smtClean="0"/>
                  <a:t>softmax</a:t>
                </a:r>
                <a:r>
                  <a:rPr kumimoji="1" lang="zh-CN" altLang="en-US" dirty="0" smtClean="0"/>
                  <a:t>的交叉熵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𝐽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kumimoji="1" lang="zh-CN" altLang="en-US" dirty="0" smtClean="0"/>
                  <a:t>，人类数学家可以观察到非常简单的形式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。反向传播则做不到。一些软件库如</a:t>
                </a:r>
                <a:r>
                  <a:rPr kumimoji="1" lang="en-US" altLang="zh-CN" dirty="0" err="1" smtClean="0"/>
                  <a:t>Theano</a:t>
                </a:r>
                <a:r>
                  <a:rPr kumimoji="1" lang="zh-CN" altLang="en-US" dirty="0" smtClean="0"/>
                  <a:t>能够执行某些种类的代数替换来改进纯</a:t>
                </a:r>
                <a:r>
                  <a:rPr kumimoji="1" lang="en-US" altLang="zh-CN" dirty="0" err="1" smtClean="0"/>
                  <a:t>bp</a:t>
                </a:r>
                <a:r>
                  <a:rPr kumimoji="1" lang="zh-CN" altLang="en-US" dirty="0" smtClean="0"/>
                  <a:t>的图。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b="1" dirty="0" smtClean="0"/>
                  <a:t>前向模式累加</a:t>
                </a:r>
                <a:r>
                  <a:rPr kumimoji="1" lang="zh-CN" altLang="en-US" dirty="0" smtClean="0"/>
                  <a:t>（</a:t>
                </a:r>
                <a:r>
                  <a:rPr kumimoji="1" lang="en-US" altLang="zh-CN" dirty="0" smtClean="0"/>
                  <a:t>forward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mode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accumulation</a:t>
                </a:r>
                <a:r>
                  <a:rPr kumimoji="1" lang="zh-CN" altLang="en-US" dirty="0" smtClean="0"/>
                  <a:t>）</a:t>
                </a:r>
                <a:endParaRPr kumimoji="1" lang="en-US" altLang="zh-CN" dirty="0" smtClean="0"/>
              </a:p>
              <a:p>
                <a:pPr lvl="2"/>
                <a:r>
                  <a:rPr kumimoji="1" lang="zh-CN" altLang="en-US" dirty="0" smtClean="0"/>
                  <a:t>循环神经网络梯度的实时计算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2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10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6.5.10</a:t>
            </a:r>
            <a:r>
              <a:rPr kumimoji="1" lang="zh-CN" altLang="en-US" dirty="0" smtClean="0"/>
              <a:t> 高阶微分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一些软件框架支持高阶导数（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Theano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使用一种数据结构来描述要被微分的原始函数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使用相同类型的数据结构来描述这个函数的导数表达式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Hessian</a:t>
            </a:r>
            <a:r>
              <a:rPr kumimoji="1" lang="zh-CN" altLang="en-US" dirty="0" smtClean="0"/>
              <a:t>矩阵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大小是</a:t>
            </a:r>
            <a:r>
              <a:rPr kumimoji="1" lang="en-US" altLang="zh-CN" dirty="0" err="1" smtClean="0"/>
              <a:t>n×n</a:t>
            </a:r>
            <a:r>
              <a:rPr kumimoji="1" lang="zh-CN" altLang="en-US" dirty="0" smtClean="0"/>
              <a:t>，深度学习中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是参数数量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完整的</a:t>
            </a:r>
            <a:r>
              <a:rPr kumimoji="1" lang="en-US" altLang="zh-CN" dirty="0" smtClean="0"/>
              <a:t>Hessian</a:t>
            </a:r>
            <a:r>
              <a:rPr kumimoji="1" lang="zh-CN" altLang="en-US" dirty="0" smtClean="0"/>
              <a:t>矩阵不能表示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Krylov</a:t>
            </a: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不显式地计算</a:t>
            </a:r>
            <a:r>
              <a:rPr kumimoji="1" lang="en-US" altLang="zh-CN" dirty="0" smtClean="0"/>
              <a:t>Hessian</a:t>
            </a:r>
            <a:r>
              <a:rPr kumimoji="1" lang="zh-CN" altLang="en-US" dirty="0" smtClean="0"/>
              <a:t>矩阵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各种操作的迭代：近似求解矩阵的逆、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特征值、特征向量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0" y="3371850"/>
            <a:ext cx="4470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9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6.5.6</a:t>
            </a:r>
            <a:r>
              <a:rPr kumimoji="1" lang="zh-CN" altLang="en-US" dirty="0" smtClean="0"/>
              <a:t> 一般化的反向传播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重要：从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出发可以经过两条或更多路径后向行进到达任意节点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，我们简单地对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来自不同路径上的梯度进行求和。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假设变量</a:t>
            </a:r>
            <a:r>
              <a:rPr kumimoji="1" lang="en-US" altLang="zh-CN" b="1" dirty="0" smtClean="0"/>
              <a:t>V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b="1" dirty="0" err="1" smtClean="0"/>
              <a:t>get_operation</a:t>
            </a:r>
            <a:r>
              <a:rPr kumimoji="1" lang="en-US" altLang="zh-CN" b="1" dirty="0" smtClean="0"/>
              <a:t>(V)</a:t>
            </a:r>
            <a:r>
              <a:rPr kumimoji="1" lang="zh-CN" altLang="en-US" dirty="0" smtClean="0"/>
              <a:t>：返回产生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的操作，比如求和、乘法等。比如两个变量都是由矩阵乘法得到的，那返回的</a:t>
            </a:r>
            <a:r>
              <a:rPr kumimoji="1" lang="en-US" altLang="zh-CN" b="1" dirty="0" smtClean="0"/>
              <a:t>op</a:t>
            </a:r>
            <a:r>
              <a:rPr kumimoji="1" lang="zh-CN" altLang="en-US" dirty="0" smtClean="0"/>
              <a:t>应该是一样的。每个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有各自的</a:t>
            </a:r>
            <a:r>
              <a:rPr kumimoji="1" lang="en-US" altLang="zh-CN" dirty="0" err="1" smtClean="0"/>
              <a:t>bprop</a:t>
            </a:r>
            <a:r>
              <a:rPr kumimoji="1" lang="zh-CN" altLang="en-US" dirty="0" smtClean="0"/>
              <a:t>操作，用来实现梯度的反向传播。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b="1" dirty="0" err="1" smtClean="0"/>
              <a:t>get_consumers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V,g</a:t>
            </a:r>
            <a:r>
              <a:rPr kumimoji="1" lang="en-US" altLang="zh-CN" b="1" dirty="0" smtClean="0"/>
              <a:t>)</a:t>
            </a:r>
            <a:r>
              <a:rPr kumimoji="1" lang="zh-CN" altLang="en-US" dirty="0" smtClean="0"/>
              <a:t>：返回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的子节点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b="1" dirty="0" err="1" smtClean="0"/>
              <a:t>get_inputs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V,g</a:t>
            </a:r>
            <a:r>
              <a:rPr kumimoji="1" lang="en-US" altLang="zh-CN" b="1" dirty="0" smtClean="0"/>
              <a:t>)</a:t>
            </a:r>
            <a:r>
              <a:rPr kumimoji="1" lang="zh-CN" altLang="en-US" dirty="0" smtClean="0"/>
              <a:t>：返回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的父节点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826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6.5.6</a:t>
            </a:r>
            <a:r>
              <a:rPr kumimoji="1" lang="zh-CN" altLang="en-US" dirty="0"/>
              <a:t> 一般化的反向传播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举例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比如某个变量</a:t>
            </a:r>
            <a:r>
              <a:rPr kumimoji="1" lang="en-US" altLang="zh-CN" b="1" dirty="0" smtClean="0"/>
              <a:t>C</a:t>
            </a:r>
            <a:r>
              <a:rPr kumimoji="1" lang="zh-CN" altLang="en-US" dirty="0" smtClean="0"/>
              <a:t>是由矩阵乘法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计算得到的，</a:t>
            </a:r>
            <a:r>
              <a:rPr kumimoji="1" lang="en-US" altLang="zh-CN" b="1" dirty="0" smtClean="0"/>
              <a:t>C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AB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矩阵乘法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针对每个输入变量定义一个反向传播的规则。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如果我们调用</a:t>
            </a:r>
            <a:r>
              <a:rPr kumimoji="1" lang="en-US" altLang="zh-CN" dirty="0" err="1" smtClean="0"/>
              <a:t>bprop</a:t>
            </a:r>
            <a:r>
              <a:rPr kumimoji="1" lang="zh-CN" altLang="en-US" dirty="0" smtClean="0"/>
              <a:t>方法来请求</a:t>
            </a:r>
            <a:r>
              <a:rPr kumimoji="1" lang="en-US" altLang="zh-CN" b="1" dirty="0" smtClean="0"/>
              <a:t>A</a:t>
            </a:r>
            <a:r>
              <a:rPr kumimoji="1" lang="zh-CN" altLang="en-US" dirty="0" smtClean="0"/>
              <a:t>的梯度，在给定</a:t>
            </a:r>
            <a:r>
              <a:rPr kumimoji="1" lang="en-US" altLang="zh-CN" b="1" dirty="0" smtClean="0"/>
              <a:t>C</a:t>
            </a:r>
            <a:r>
              <a:rPr kumimoji="1" lang="zh-CN" altLang="en-US" dirty="0" smtClean="0"/>
              <a:t>的梯度是</a:t>
            </a:r>
            <a:r>
              <a:rPr kumimoji="1" lang="en-US" altLang="zh-CN" b="1" dirty="0" smtClean="0"/>
              <a:t>G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bprop</a:t>
            </a:r>
            <a:r>
              <a:rPr kumimoji="1" lang="zh-CN" altLang="en-US" dirty="0" smtClean="0"/>
              <a:t>就会返回</a:t>
            </a:r>
            <a:r>
              <a:rPr kumimoji="1" lang="en-US" altLang="zh-CN" b="1" dirty="0" smtClean="0"/>
              <a:t>GB</a:t>
            </a:r>
            <a:r>
              <a:rPr kumimoji="1" lang="en-US" altLang="zh-CN" b="1" baseline="30000" dirty="0" smtClean="0"/>
              <a:t>T</a:t>
            </a:r>
          </a:p>
          <a:p>
            <a:pPr lvl="1"/>
            <a:r>
              <a:rPr kumimoji="1" lang="zh-CN" altLang="en-US" dirty="0" smtClean="0"/>
              <a:t>注意，这里求得的关于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的梯度，只是从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这条路径反向传播过来的，而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这个变量完整的梯度，应该由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的所有子节点反向传播的梯度求和。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反向传播算法的软件实现，通常提供操作和其</a:t>
            </a:r>
            <a:r>
              <a:rPr kumimoji="1" lang="en-US" altLang="zh-CN" dirty="0" err="1" smtClean="0"/>
              <a:t>bprop</a:t>
            </a:r>
            <a:r>
              <a:rPr kumimoji="1" lang="zh-CN" altLang="en-US" dirty="0" smtClean="0"/>
              <a:t>方法，所以深度学习软件库的用户能够对由矩阵乘法、指数运算、对数运算等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构建的图进行反向传播。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动态规划：对于计算过的梯度，用一张表</a:t>
            </a:r>
            <a:r>
              <a:rPr kumimoji="1" lang="en-US" altLang="zh-CN" b="1" dirty="0" err="1" smtClean="0"/>
              <a:t>grad_table</a:t>
            </a:r>
            <a:r>
              <a:rPr kumimoji="1" lang="zh-CN" altLang="en-US" dirty="0" smtClean="0"/>
              <a:t>存起来，避免重复计算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5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6.5.6</a:t>
            </a:r>
            <a:r>
              <a:rPr kumimoji="1" lang="zh-CN" altLang="en-US" dirty="0"/>
              <a:t> 一般化的反向传播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300"/>
            <a:ext cx="9320213" cy="5009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47203" y="686401"/>
            <a:ext cx="1691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解释：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T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表示梯度带计算的变量集合；</a:t>
            </a:r>
            <a:r>
              <a:rPr kumimoji="1" lang="en-US" altLang="zh-CN" dirty="0">
                <a:solidFill>
                  <a:srgbClr val="FF0000"/>
                </a:solidFill>
              </a:rPr>
              <a:t> G</a:t>
            </a:r>
            <a:r>
              <a:rPr kumimoji="1" lang="zh-CN" altLang="en-US" dirty="0">
                <a:solidFill>
                  <a:srgbClr val="FF0000"/>
                </a:solidFill>
              </a:rPr>
              <a:t>表示计算</a:t>
            </a:r>
            <a:r>
              <a:rPr kumimoji="1" lang="zh-CN" altLang="en-US" dirty="0" smtClean="0">
                <a:solidFill>
                  <a:srgbClr val="FF0000"/>
                </a:solidFill>
              </a:rPr>
              <a:t>图；</a:t>
            </a:r>
            <a:r>
              <a:rPr kumimoji="1" lang="en-US" altLang="zh-CN" dirty="0" smtClean="0">
                <a:solidFill>
                  <a:srgbClr val="FF0000"/>
                </a:solidFill>
              </a:rPr>
              <a:t>z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表示被微分的量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、对</a:t>
            </a:r>
            <a:r>
              <a:rPr kumimoji="1" lang="en-US" altLang="zh-CN" dirty="0" smtClean="0">
                <a:solidFill>
                  <a:srgbClr val="FF0000"/>
                </a:solidFill>
              </a:rPr>
              <a:t>T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中的每个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，依次计算它们的梯度，并用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grad_table</a:t>
            </a:r>
            <a:r>
              <a:rPr kumimoji="1" lang="zh-CN" altLang="en-US" dirty="0" smtClean="0">
                <a:solidFill>
                  <a:srgbClr val="FF0000"/>
                </a:solidFill>
              </a:rPr>
              <a:t>存储，避免重复计算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6.5.6</a:t>
            </a:r>
            <a:r>
              <a:rPr kumimoji="1" lang="zh-CN" altLang="en-US" dirty="0"/>
              <a:t> 一般化的反向传播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999"/>
            <a:ext cx="7105650" cy="54216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17242" y="536526"/>
            <a:ext cx="31365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解释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针对</a:t>
            </a:r>
            <a:r>
              <a:rPr kumimoji="1" lang="zh-CN" altLang="en-US" dirty="0">
                <a:solidFill>
                  <a:srgbClr val="FF0000"/>
                </a:solidFill>
              </a:rPr>
              <a:t>某个变量</a:t>
            </a:r>
            <a:r>
              <a:rPr kumimoji="1" lang="en-US" altLang="zh-CN" dirty="0">
                <a:solidFill>
                  <a:srgbClr val="FF0000"/>
                </a:solidFill>
              </a:rPr>
              <a:t>V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、如果该变量的梯度已经计算过，则直接返回它的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、否则，对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的所有子节点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，计算它们的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，并通过反向传播，计算出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的一部分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，最终将这些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  <a:r>
              <a:rPr kumimoji="1" lang="zh-CN" altLang="en-US" dirty="0" smtClean="0">
                <a:solidFill>
                  <a:srgbClr val="FF0000"/>
                </a:solidFill>
              </a:rPr>
              <a:t>都累加，就是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的最终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、将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  <a:r>
              <a:rPr kumimoji="1" lang="zh-CN" altLang="en-US" dirty="0" smtClean="0">
                <a:solidFill>
                  <a:srgbClr val="FF0000"/>
                </a:solidFill>
              </a:rPr>
              <a:t>记录在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grad_table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中，返回</a:t>
            </a:r>
            <a:r>
              <a:rPr kumimoji="1" lang="en-US" altLang="zh-CN" dirty="0" smtClean="0">
                <a:solidFill>
                  <a:srgbClr val="FF0000"/>
                </a:solidFill>
              </a:rPr>
              <a:t>grad</a:t>
            </a:r>
            <a:r>
              <a:rPr kumimoji="1" lang="zh-CN" altLang="en-US" dirty="0" smtClean="0">
                <a:solidFill>
                  <a:srgbClr val="FF0000"/>
                </a:solidFill>
              </a:rPr>
              <a:t>值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6.5.7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实例：用于</a:t>
            </a:r>
            <a:r>
              <a:rPr kumimoji="1" lang="en-US" altLang="zh-CN" dirty="0" smtClean="0"/>
              <a:t>MLP</a:t>
            </a:r>
            <a:r>
              <a:rPr kumimoji="1" lang="zh-CN" altLang="en-US" dirty="0" smtClean="0"/>
              <a:t>训练的反向传播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单个隐藏层的多层感知机，来做</a:t>
            </a:r>
            <a:r>
              <a:rPr kumimoji="1" lang="en-US" altLang="zh-CN" dirty="0" err="1" smtClean="0"/>
              <a:t>bp</a:t>
            </a:r>
            <a:r>
              <a:rPr kumimoji="1" lang="zh-CN" altLang="en-US" dirty="0" smtClean="0"/>
              <a:t>的例子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小批量随机梯度下降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不使用偏置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激活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代价函数（引入了二正则）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38" y="4447231"/>
            <a:ext cx="6817889" cy="13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6.5.7</a:t>
            </a:r>
            <a:r>
              <a:rPr kumimoji="1" lang="zh-CN" altLang="en-US" dirty="0"/>
              <a:t> 用于</a:t>
            </a:r>
            <a:r>
              <a:rPr kumimoji="1" lang="en-US" altLang="zh-CN" dirty="0"/>
              <a:t>MLP</a:t>
            </a:r>
            <a:r>
              <a:rPr kumimoji="1" lang="zh-CN" altLang="en-US" dirty="0"/>
              <a:t>训练的反向传播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59" y="1318557"/>
            <a:ext cx="8252407" cy="55394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29573" y="1690688"/>
                <a:ext cx="4164075" cy="261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我们希望计算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𝑾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(1)</m:t>
                            </m:r>
                          </m:sup>
                        </m:sSup>
                      </m:sub>
                    </m:sSub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𝑾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endParaRPr kumimoji="1" lang="en-US" altLang="zh-CN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有两种不同的路径从</a:t>
                </a:r>
                <a:r>
                  <a:rPr kumimoji="1" lang="en-US" altLang="zh-CN" b="1" i="1" dirty="0" smtClean="0">
                    <a:solidFill>
                      <a:srgbClr val="FF0000"/>
                    </a:solidFill>
                  </a:rPr>
                  <a:t>J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后退到</a:t>
                </a:r>
                <a:r>
                  <a:rPr kumimoji="1" lang="en-US" altLang="zh-CN" b="1" i="1" dirty="0" smtClean="0">
                    <a:solidFill>
                      <a:srgbClr val="FF0000"/>
                    </a:solidFill>
                  </a:rPr>
                  <a:t>W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：一条是交叉熵，一条是权重衰减</a:t>
                </a:r>
                <a:endParaRPr kumimoji="1" lang="en-US" altLang="zh-CN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b="1" i="1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权重衰减相对简单：贡献的梯度一直是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𝜆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。</a:t>
                </a:r>
                <a:endParaRPr kumimoji="1" lang="en-US" altLang="zh-CN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endParaRPr kumimoji="1"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73" y="1690688"/>
                <a:ext cx="4164075" cy="2613279"/>
              </a:xfrm>
              <a:prstGeom prst="rect">
                <a:avLst/>
              </a:prstGeom>
              <a:blipFill rotWithShape="0">
                <a:blip r:embed="rId3"/>
                <a:stretch>
                  <a:fillRect l="-1318" t="-932" r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9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6.5.7</a:t>
            </a:r>
            <a:r>
              <a:rPr kumimoji="1" lang="zh-CN" altLang="en-US" dirty="0"/>
              <a:t> 用于</a:t>
            </a:r>
            <a:r>
              <a:rPr kumimoji="1" lang="en-US" altLang="zh-CN" dirty="0"/>
              <a:t>MLP</a:t>
            </a:r>
            <a:r>
              <a:rPr kumimoji="1" lang="zh-CN" altLang="en-US" dirty="0"/>
              <a:t>训练的反向传播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计算成本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主要来源于矩阵乘法</a:t>
                </a:r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存储成本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需要将输入存储到隐藏层的非线性中去</a:t>
                </a:r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h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51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6.5.8</a:t>
            </a:r>
            <a:r>
              <a:rPr kumimoji="1" lang="zh-CN" altLang="en-US" dirty="0" smtClean="0"/>
              <a:t> 复杂化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这里描述的反向传播算法要比实际实践中的简单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限制返回单个张量，而大多数软件需要支持返回多个张量（同时返回最大值和下标）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没有描述控制内存消耗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bp</a:t>
            </a:r>
            <a:r>
              <a:rPr kumimoji="1" lang="zh-CN" altLang="en-US" dirty="0" smtClean="0"/>
              <a:t>经常涉及多个张量加在一起，朴素的方法分别计算这些张量中的每一个，然后再求和。朴素方法具有过高的存储瓶颈，可以保持一个缓存器（变量），计算的时候将每个值加到缓存器上。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bp</a:t>
            </a:r>
            <a:r>
              <a:rPr kumimoji="1" lang="zh-CN" altLang="en-US" dirty="0" smtClean="0"/>
              <a:t>还要处理各种数据类型，这些类型的处理需要特别的设计考虑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一些操作为定义梯度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各种其他技术的特性使现实世界的微分更加复杂。这些技术并不是不可逾越的，本章已经介绍了计算微分所需的关键只是工具。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重要的是要知道还有许多的精妙之处存在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843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1002</Words>
  <Application>Microsoft Macintosh PowerPoint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Cambria Math</vt:lpstr>
      <vt:lpstr>DengXian</vt:lpstr>
      <vt:lpstr>DengXian Light</vt:lpstr>
      <vt:lpstr>Arial</vt:lpstr>
      <vt:lpstr>Office 主题</vt:lpstr>
      <vt:lpstr>反向传播和其他的微分算法6.6-6.10</vt:lpstr>
      <vt:lpstr>6.5.6 一般化的反向传播</vt:lpstr>
      <vt:lpstr>6.5.6 一般化的反向传播</vt:lpstr>
      <vt:lpstr>6.5.6 一般化的反向传播</vt:lpstr>
      <vt:lpstr>6.5.6 一般化的反向传播</vt:lpstr>
      <vt:lpstr>6.5.7 实例：用于MLP训练的反向传播</vt:lpstr>
      <vt:lpstr>6.5.7 用于MLP训练的反向传播</vt:lpstr>
      <vt:lpstr>6.5.7 用于MLP训练的反向传播</vt:lpstr>
      <vt:lpstr>6.5.8 复杂化</vt:lpstr>
      <vt:lpstr>6.5.9 深度学习界以外的微分</vt:lpstr>
      <vt:lpstr>6.5.10 高阶微分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章雨鹏</dc:creator>
  <cp:lastModifiedBy>章雨鹏</cp:lastModifiedBy>
  <cp:revision>359</cp:revision>
  <dcterms:created xsi:type="dcterms:W3CDTF">2018-04-19T02:06:11Z</dcterms:created>
  <dcterms:modified xsi:type="dcterms:W3CDTF">2018-04-19T08:15:08Z</dcterms:modified>
</cp:coreProperties>
</file>