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2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2.vml.rels><?xml version="1.0" encoding="UTF-8" standalone="yes"?>
<Relationships xmlns="http://schemas.openxmlformats.org/package/2006/relationships"><Relationship Id="rId4" Type="http://schemas.openxmlformats.org/officeDocument/2006/relationships/image" Target="../media/image43.wmf"/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15.wmf"/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png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9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3.wmf"/><Relationship Id="rId2" Type="http://schemas.openxmlformats.org/officeDocument/2006/relationships/oleObject" Target="../embeddings/oleObject32.bin"/><Relationship Id="rId1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0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5.w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34.wmf"/><Relationship Id="rId1" Type="http://schemas.openxmlformats.org/officeDocument/2006/relationships/oleObject" Target="../embeddings/oleObject3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8.wmf"/><Relationship Id="rId3" Type="http://schemas.openxmlformats.org/officeDocument/2006/relationships/oleObject" Target="../embeddings/oleObject37.bin"/><Relationship Id="rId2" Type="http://schemas.openxmlformats.org/officeDocument/2006/relationships/image" Target="../media/image37.wmf"/><Relationship Id="rId1" Type="http://schemas.openxmlformats.org/officeDocument/2006/relationships/oleObject" Target="../embeddings/oleObject36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43.wmf"/><Relationship Id="rId7" Type="http://schemas.openxmlformats.org/officeDocument/2006/relationships/oleObject" Target="../embeddings/oleObject42.bin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1.w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40.wmf"/><Relationship Id="rId10" Type="http://schemas.openxmlformats.org/officeDocument/2006/relationships/vmlDrawing" Target="../drawings/vmlDrawing12.vml"/><Relationship Id="rId1" Type="http://schemas.openxmlformats.org/officeDocument/2006/relationships/oleObject" Target="../embeddings/oleObject39.bin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3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5.wmf"/><Relationship Id="rId2" Type="http://schemas.openxmlformats.org/officeDocument/2006/relationships/oleObject" Target="../embeddings/oleObject43.bin"/><Relationship Id="rId1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.bin"/><Relationship Id="rId8" Type="http://schemas.openxmlformats.org/officeDocument/2006/relationships/image" Target="../media/image10.wmf"/><Relationship Id="rId7" Type="http://schemas.openxmlformats.org/officeDocument/2006/relationships/oleObject" Target="../embeddings/oleObject10.bin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7.wmf"/><Relationship Id="rId12" Type="http://schemas.openxmlformats.org/officeDocument/2006/relationships/vmlDrawing" Target="../drawings/vmlDrawing4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1.wmf"/><Relationship Id="rId1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5.wmf"/><Relationship Id="rId7" Type="http://schemas.openxmlformats.org/officeDocument/2006/relationships/oleObject" Target="../embeddings/oleObject15.bin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2.wmf"/><Relationship Id="rId10" Type="http://schemas.openxmlformats.org/officeDocument/2006/relationships/vmlDrawing" Target="../drawings/vmlDrawing5.vml"/><Relationship Id="rId1" Type="http://schemas.openxmlformats.org/officeDocument/2006/relationships/oleObject" Target="../embeddings/oleObject12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.bin"/><Relationship Id="rId8" Type="http://schemas.openxmlformats.org/officeDocument/2006/relationships/image" Target="../media/image19.wmf"/><Relationship Id="rId7" Type="http://schemas.openxmlformats.org/officeDocument/2006/relationships/oleObject" Target="../embeddings/oleObject19.bin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7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6.wmf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0.wmf"/><Relationship Id="rId1" Type="http://schemas.openxmlformats.org/officeDocument/2006/relationships/oleObject" Target="../embeddings/oleObject1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.bin"/><Relationship Id="rId8" Type="http://schemas.openxmlformats.org/officeDocument/2006/relationships/image" Target="../media/image26.wmf"/><Relationship Id="rId7" Type="http://schemas.openxmlformats.org/officeDocument/2006/relationships/oleObject" Target="../embeddings/oleObject24.bin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4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3.wmf"/><Relationship Id="rId16" Type="http://schemas.openxmlformats.org/officeDocument/2006/relationships/vmlDrawing" Target="../drawings/vmlDrawing7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28.wmf"/><Relationship Id="rId13" Type="http://schemas.openxmlformats.org/officeDocument/2006/relationships/oleObject" Target="../embeddings/oleObject28.bin"/><Relationship Id="rId12" Type="http://schemas.openxmlformats.org/officeDocument/2006/relationships/oleObject" Target="../embeddings/oleObject27.bin"/><Relationship Id="rId11" Type="http://schemas.openxmlformats.org/officeDocument/2006/relationships/oleObject" Target="../embeddings/oleObject26.bin"/><Relationship Id="rId10" Type="http://schemas.openxmlformats.org/officeDocument/2006/relationships/image" Target="../media/image27.wmf"/><Relationship Id="rId1" Type="http://schemas.openxmlformats.org/officeDocument/2006/relationships/oleObject" Target="../embeddings/oleObject2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0.w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29.wmf"/><Relationship Id="rId1" Type="http://schemas.openxmlformats.org/officeDocument/2006/relationships/oleObject" Target="../embeddings/oleObject2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4305" y="121920"/>
            <a:ext cx="7419975" cy="1137920"/>
          </a:xfrm>
        </p:spPr>
        <p:txBody>
          <a:bodyPr/>
          <a:p>
            <a:r>
              <a:rPr lang="zh-CN" altLang="zh-CN" sz="4000"/>
              <a:t>第七章 深度学习中的正则化</a:t>
            </a:r>
            <a:endParaRPr lang="zh-CN" altLang="zh-CN" sz="40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13435" y="1417955"/>
            <a:ext cx="10841355" cy="5037455"/>
          </a:xfrm>
        </p:spPr>
        <p:txBody>
          <a:bodyPr/>
          <a:p>
            <a:pPr algn="l"/>
            <a:r>
              <a:rPr lang="zh-CN" altLang="en-US" sz="2400">
                <a:latin typeface="Calibri" panose="020F0502020204030204" charset="0"/>
              </a:rPr>
              <a:t>●</a:t>
            </a:r>
            <a:r>
              <a:rPr lang="zh-CN" altLang="en-US"/>
              <a:t>机器学习中的一个核心问题是设计不仅在训练模型上表现好，而且能在新输入上泛化好的算法。</a:t>
            </a:r>
            <a:endParaRPr lang="zh-CN" altLang="en-US"/>
          </a:p>
          <a:p>
            <a:pPr algn="l"/>
            <a:r>
              <a:rPr lang="zh-CN" altLang="en-US">
                <a:latin typeface="Calibri" panose="020F0502020204030204" charset="0"/>
              </a:rPr>
              <a:t>●正则化：对学习算法的修改</a:t>
            </a:r>
            <a:r>
              <a:rPr lang="en-US" altLang="zh-CN">
                <a:latin typeface="Calibri" panose="020F0502020204030204" charset="0"/>
              </a:rPr>
              <a:t>----</a:t>
            </a:r>
            <a:r>
              <a:rPr lang="zh-CN" altLang="en-US">
                <a:latin typeface="Calibri" panose="020F0502020204030204" charset="0"/>
              </a:rPr>
              <a:t>旨在减少</a:t>
            </a:r>
            <a:r>
              <a:rPr lang="zh-CN" altLang="en-US" b="1">
                <a:latin typeface="Calibri" panose="020F0502020204030204" charset="0"/>
              </a:rPr>
              <a:t>泛化</a:t>
            </a:r>
            <a:r>
              <a:rPr lang="zh-CN" altLang="en-US">
                <a:latin typeface="Calibri" panose="020F0502020204030204" charset="0"/>
              </a:rPr>
              <a:t>误差而不是训练误差。</a:t>
            </a:r>
            <a:endParaRPr lang="zh-CN" altLang="en-US">
              <a:latin typeface="Calibri" panose="020F0502020204030204" charset="0"/>
            </a:endParaRPr>
          </a:p>
          <a:p>
            <a:pPr algn="l"/>
            <a:r>
              <a:rPr lang="zh-CN" altLang="en-US">
                <a:latin typeface="Calibri" panose="020F0502020204030204" charset="0"/>
                <a:sym typeface="+mn-ea"/>
              </a:rPr>
              <a:t>●</a:t>
            </a:r>
            <a:r>
              <a:rPr lang="zh-CN" altLang="en-US">
                <a:latin typeface="Calibri" panose="020F0502020204030204" charset="0"/>
              </a:rPr>
              <a:t>《机器学习》图</a:t>
            </a:r>
            <a:r>
              <a:rPr lang="en-US" altLang="zh-CN">
                <a:latin typeface="Calibri" panose="020F0502020204030204" charset="0"/>
              </a:rPr>
              <a:t>2.9</a:t>
            </a:r>
            <a:r>
              <a:rPr lang="zh-CN" altLang="en-US">
                <a:latin typeface="Calibri" panose="020F0502020204030204" charset="0"/>
              </a:rPr>
              <a:t>，如下所示：随着训练程度的增大，方差会逐渐增大，偏差会逐渐减小。因此估计的正则化以偏差的增加换取方差的减少。</a:t>
            </a:r>
            <a:endParaRPr lang="zh-CN" altLang="en-US">
              <a:latin typeface="Calibri" panose="020F0502020204030204" charset="0"/>
            </a:endParaRPr>
          </a:p>
          <a:p>
            <a:pPr algn="l"/>
            <a:endParaRPr lang="zh-CN" altLang="en-US">
              <a:latin typeface="Calibri" panose="020F0502020204030204" charset="0"/>
            </a:endParaRPr>
          </a:p>
          <a:p>
            <a:pPr algn="l"/>
            <a:endParaRPr lang="zh-CN" altLang="en-US"/>
          </a:p>
          <a:p>
            <a:pPr algn="l"/>
            <a:endParaRPr lang="zh-CN" altLang="en-US">
              <a:latin typeface="Calibri" panose="020F0502020204030204" charset="0"/>
            </a:endParaRPr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3" imgW="914400" imgH="215900" progId="Equation.KSEE3">
                  <p:embed/>
                </p:oleObj>
              </mc:Choice>
              <mc:Fallback>
                <p:oleObj name="" r:id="rId3" imgW="914400" imgH="2159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2405" y="3536950"/>
            <a:ext cx="4187190" cy="33261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38455"/>
            <a:ext cx="5474970" cy="5838825"/>
          </a:xfrm>
        </p:spPr>
        <p:txBody>
          <a:bodyPr/>
          <a:p>
            <a:r>
              <a:rPr lang="zh-CN" altLang="en-US" sz="2400"/>
              <a:t>如何理解图7.1？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00" y="784860"/>
            <a:ext cx="5494655" cy="539242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/>
        </p:nvSpPr>
        <p:spPr>
          <a:xfrm>
            <a:off x="6313170" y="114300"/>
            <a:ext cx="5474970" cy="6904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400">
              <a:sym typeface="+mn-ea"/>
            </a:endParaRPr>
          </a:p>
          <a:p>
            <a:pPr algn="l"/>
            <a:r>
              <a:rPr lang="zh-CN" altLang="en-US" sz="2400"/>
              <a:t>圆圈：令</a:t>
            </a:r>
            <a:r>
              <a:rPr lang="en-US" altLang="zh-CN" sz="2400"/>
              <a:t>L</a:t>
            </a:r>
            <a:r>
              <a:rPr lang="zh-CN" altLang="en-US" sz="2400"/>
              <a:t>为</a:t>
            </a:r>
            <a:r>
              <a:rPr lang="en-US" altLang="zh-CN" sz="2400"/>
              <a:t>L2</a:t>
            </a:r>
            <a:r>
              <a:rPr lang="zh-CN" altLang="en-US" sz="2400"/>
              <a:t>正则项，则：</a:t>
            </a:r>
            <a:endParaRPr lang="zh-CN" altLang="en-US" sz="2400"/>
          </a:p>
          <a:p>
            <a:pPr algn="l"/>
            <a:endParaRPr lang="zh-CN" altLang="en-US" sz="2400"/>
          </a:p>
          <a:p>
            <a:pPr marL="0" indent="0" algn="l">
              <a:buNone/>
            </a:pP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                           </a:t>
            </a:r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 图中横坐标为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altLang="zh-CN" sz="2400" baseline="-25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，纵坐标为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altLang="zh-CN" sz="2400" baseline="-25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sz="2400" baseline="-2500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zh-CN" altLang="en-US" sz="2400" baseline="-25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endParaRPr lang="zh-CN" altLang="en-US" sz="2400" baseline="-25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zh-CN" altLang="en-US" sz="2400"/>
              <a:t>因为正则化的目标函数</a:t>
            </a:r>
            <a:r>
              <a:rPr lang="en-US" altLang="zh-CN" sz="2400"/>
              <a:t>J=</a:t>
            </a:r>
            <a:r>
              <a:rPr lang="zh-CN" altLang="en-US" sz="2400"/>
              <a:t>未正则化的目标函数</a:t>
            </a:r>
            <a:r>
              <a:rPr lang="en-US" altLang="zh-CN" sz="2400"/>
              <a:t>J</a:t>
            </a:r>
            <a:r>
              <a:rPr lang="en-US" altLang="zh-CN" sz="2400" baseline="-25000"/>
              <a:t>0</a:t>
            </a:r>
            <a:r>
              <a:rPr lang="en-US" altLang="zh-CN" sz="2400"/>
              <a:t>+</a:t>
            </a:r>
            <a:r>
              <a:rPr lang="zh-CN" altLang="en-US" sz="2400"/>
              <a:t>正则项</a:t>
            </a:r>
            <a:r>
              <a:rPr lang="en-US" altLang="zh-CN" sz="2400"/>
              <a:t>L</a:t>
            </a:r>
            <a:r>
              <a:rPr lang="zh-CN" altLang="en-US" sz="2400"/>
              <a:t>。当</a:t>
            </a:r>
            <a:r>
              <a:rPr lang="en-US" altLang="zh-CN" sz="2400"/>
              <a:t>J</a:t>
            </a:r>
            <a:r>
              <a:rPr lang="zh-CN" altLang="en-US" sz="2400"/>
              <a:t>要有解并且是最小解的时候，</a:t>
            </a:r>
            <a:r>
              <a:rPr lang="en-US" altLang="zh-CN" sz="2400"/>
              <a:t>J</a:t>
            </a:r>
            <a:r>
              <a:rPr lang="en-US" altLang="zh-CN" sz="2400" baseline="-25000"/>
              <a:t>0</a:t>
            </a:r>
            <a:r>
              <a:rPr lang="zh-CN" altLang="en-US" sz="2400"/>
              <a:t>和</a:t>
            </a:r>
            <a:r>
              <a:rPr lang="en-US" altLang="zh-CN" sz="2400"/>
              <a:t>L</a:t>
            </a:r>
            <a:r>
              <a:rPr lang="zh-CN" altLang="en-US" sz="2400"/>
              <a:t>就要有一个切点，这个切点就是</a:t>
            </a:r>
            <a:r>
              <a:rPr lang="en-US" altLang="zh-CN" sz="2400"/>
              <a:t>J</a:t>
            </a:r>
            <a:r>
              <a:rPr lang="en-US" altLang="zh-CN" sz="2400" baseline="-25000"/>
              <a:t>0</a:t>
            </a:r>
            <a:r>
              <a:rPr lang="zh-CN" altLang="en-US" sz="2400"/>
              <a:t>和</a:t>
            </a:r>
            <a:r>
              <a:rPr lang="en-US" altLang="zh-CN" sz="2400"/>
              <a:t>L</a:t>
            </a:r>
            <a:r>
              <a:rPr lang="zh-CN" altLang="en-US" sz="2400"/>
              <a:t>都满足各自解所在范围下的共同的解。</a:t>
            </a:r>
            <a:endParaRPr lang="zh-CN" altLang="en-US" sz="2400"/>
          </a:p>
          <a:p>
            <a:pPr algn="l"/>
            <a:endParaRPr lang="zh-CN" altLang="en-US" sz="2400"/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65265" y="1139190"/>
          <a:ext cx="3620770" cy="774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2" imgW="1663700" imgH="355600" progId="Equation.KSEE3">
                  <p:embed/>
                </p:oleObj>
              </mc:Choice>
              <mc:Fallback>
                <p:oleObj name="" r:id="rId2" imgW="1663700" imgH="3556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565265" y="1139190"/>
                        <a:ext cx="3620770" cy="774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17195"/>
            <a:ext cx="10515600" cy="5760085"/>
          </a:xfrm>
        </p:spPr>
        <p:txBody>
          <a:bodyPr/>
          <a:p>
            <a:pPr algn="l"/>
            <a:r>
              <a:rPr lang="zh-CN" altLang="en-US" sz="2400"/>
              <a:t>对二次代价函数进行L2正则化：</a:t>
            </a:r>
            <a:endParaRPr lang="zh-CN" altLang="en-US" sz="2400"/>
          </a:p>
          <a:p>
            <a:pPr algn="l"/>
            <a:r>
              <a:rPr lang="zh-CN" altLang="en-US" sz="2400"/>
              <a:t>将正规方程的解从：</a:t>
            </a:r>
            <a:endParaRPr lang="zh-CN" altLang="en-US" sz="2400"/>
          </a:p>
          <a:p>
            <a:pPr algn="l"/>
            <a:endParaRPr lang="zh-CN" altLang="en-US" sz="2400"/>
          </a:p>
          <a:p>
            <a:pPr algn="l"/>
            <a:r>
              <a:rPr lang="zh-CN" altLang="en-US" sz="2400"/>
              <a:t>变为：</a:t>
            </a:r>
            <a:endParaRPr lang="zh-CN" altLang="en-US" sz="2400"/>
          </a:p>
          <a:p>
            <a:pPr algn="l"/>
            <a:endParaRPr lang="zh-CN" altLang="en-US" sz="2400"/>
          </a:p>
          <a:p>
            <a:pPr algn="l"/>
            <a:endParaRPr lang="zh-CN" altLang="en-US" sz="2400"/>
          </a:p>
          <a:p>
            <a:pPr algn="l"/>
            <a:r>
              <a:rPr lang="zh-CN" altLang="en-US" sz="2400"/>
              <a:t>                             这个新矩阵与原来的是一样的，不同的仅仅是在对角加了</a:t>
            </a: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ɑ。这个矩阵的对角项对应每个输入特征的方差。</a:t>
            </a:r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L2</a:t>
            </a: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正则化能让学习算法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感知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到具有较高方差的输入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，因此与输出目标的协方差较小（相对增加方差）的特征的权重将会收缩。</a:t>
            </a:r>
            <a:br>
              <a:rPr lang="zh-CN" altLang="en-US" sz="2400"/>
            </a:br>
            <a:endParaRPr lang="zh-CN" altLang="en-US"/>
          </a:p>
          <a:p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39210" y="1287780"/>
          <a:ext cx="2679700" cy="535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143000" imgH="228600" progId="Equation.KSEE3">
                  <p:embed/>
                </p:oleObj>
              </mc:Choice>
              <mc:Fallback>
                <p:oleObj name="" r:id="rId1" imgW="11430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39210" y="1287780"/>
                        <a:ext cx="2679700" cy="535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11550" y="2428240"/>
          <a:ext cx="3335020" cy="535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422400" imgH="228600" progId="Equation.KSEE3">
                  <p:embed/>
                </p:oleObj>
              </mc:Choice>
              <mc:Fallback>
                <p:oleObj name="" r:id="rId3" imgW="14224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11550" y="2428240"/>
                        <a:ext cx="3335020" cy="535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08710" y="3029585"/>
          <a:ext cx="2023745" cy="535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862965" imgH="228600" progId="Equation.KSEE3">
                  <p:embed/>
                </p:oleObj>
              </mc:Choice>
              <mc:Fallback>
                <p:oleObj name="" r:id="rId5" imgW="8629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08710" y="3029585"/>
                        <a:ext cx="2023745" cy="535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33805"/>
          </a:xfrm>
        </p:spPr>
        <p:txBody>
          <a:bodyPr/>
          <a:p>
            <a:pPr algn="l"/>
            <a:r>
              <a:rPr lang="zh-CN" altLang="zh-CN" sz="4000"/>
              <a:t>7.1.2 L1正则化</a:t>
            </a:r>
            <a:endParaRPr lang="zh-CN" altLang="zh-CN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33550"/>
            <a:ext cx="10515600" cy="4443730"/>
          </a:xfrm>
        </p:spPr>
        <p:txBody>
          <a:bodyPr/>
          <a:p>
            <a:r>
              <a:rPr lang="zh-CN" altLang="en-US" sz="2400"/>
              <a:t>对模型参数w的L1正则化被定义为：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也就是各个参数的绝对值之和。</a:t>
            </a:r>
            <a:endParaRPr lang="zh-CN" altLang="en-US" sz="2400"/>
          </a:p>
          <a:p>
            <a:r>
              <a:rPr lang="en-US" altLang="zh-CN" sz="2400"/>
              <a:t>L1</a:t>
            </a:r>
            <a:r>
              <a:rPr lang="zh-CN" altLang="en-US" sz="2400"/>
              <a:t>正则化的目标函数为：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对应的梯度：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其中</a:t>
            </a:r>
            <a:r>
              <a:rPr lang="en-US" altLang="zh-CN" sz="2400"/>
              <a:t>sign(w)</a:t>
            </a:r>
            <a:r>
              <a:rPr lang="zh-CN" altLang="en-US" sz="2400"/>
              <a:t>只是简单地取</a:t>
            </a:r>
            <a:r>
              <a:rPr lang="en-US" altLang="zh-CN" sz="2400"/>
              <a:t>w</a:t>
            </a:r>
            <a:r>
              <a:rPr lang="zh-CN" altLang="en-US" sz="2400"/>
              <a:t>各个元素的正负号。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/>
          </a:p>
          <a:p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46855" y="2191385"/>
          <a:ext cx="3756025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333500" imgH="342900" progId="Equation.KSEE3">
                  <p:embed/>
                </p:oleObj>
              </mc:Choice>
              <mc:Fallback>
                <p:oleObj name="" r:id="rId1" imgW="1333500" imgH="3429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46855" y="2191385"/>
                        <a:ext cx="3756025" cy="669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46855" y="3597275"/>
          <a:ext cx="4271645" cy="504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2044700" imgH="241300" progId="Equation.KSEE3">
                  <p:embed/>
                </p:oleObj>
              </mc:Choice>
              <mc:Fallback>
                <p:oleObj name="" r:id="rId3" imgW="2044700" imgH="2413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46855" y="3597275"/>
                        <a:ext cx="4271645" cy="504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46855" y="4683760"/>
          <a:ext cx="461137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5" imgW="2527300" imgH="254000" progId="Equation.KSEE3">
                  <p:embed/>
                </p:oleObj>
              </mc:Choice>
              <mc:Fallback>
                <p:oleObj name="" r:id="rId5" imgW="2527300" imgH="2540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46855" y="4683760"/>
                        <a:ext cx="4611370" cy="463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0345"/>
            <a:ext cx="10515600" cy="6588125"/>
          </a:xfrm>
        </p:spPr>
        <p:txBody>
          <a:bodyPr/>
          <a:p>
            <a:pPr algn="l"/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L1正则化对梯度的影响不再是线性地缩放每个w</a:t>
            </a:r>
            <a:r>
              <a:rPr lang="zh-CN" altLang="en-US" sz="2400" baseline="-2500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，而是添加了一项与sign(w</a:t>
            </a:r>
            <a:r>
              <a:rPr lang="zh-CN" altLang="en-US" sz="2400" baseline="-2500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)同号的常数。</a:t>
            </a:r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我们可以将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L1</a:t>
            </a: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正则化目标函数的二次近似分解成关于参数的求和：</a:t>
            </a:r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如下列形式的解析解（对每一维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）可以最小化这个近似代价函数：</a:t>
            </a:r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对每个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，考虑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wi*&gt;0</a:t>
            </a: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的情形，会有两种可能的结果：</a:t>
            </a:r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）                 ，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L1</a:t>
            </a: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正则化将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altLang="zh-CN" sz="2400" baseline="-2500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推至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）                 ，正则化不会将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altLang="zh-CN" sz="2400" baseline="-2500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的最优解推至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22830" y="1376045"/>
          <a:ext cx="703643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3467100" imgH="419100" progId="Equation.KSEE3">
                  <p:embed/>
                </p:oleObj>
              </mc:Choice>
              <mc:Fallback>
                <p:oleObj name="" r:id="rId1" imgW="3467100" imgH="4191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22830" y="1376045"/>
                        <a:ext cx="7036435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22830" y="2880360"/>
          <a:ext cx="405384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3" imgW="2159000" imgH="444500" progId="Equation.KSEE3">
                  <p:embed/>
                </p:oleObj>
              </mc:Choice>
              <mc:Fallback>
                <p:oleObj name="" r:id="rId3" imgW="2159000" imgH="4445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22830" y="2880360"/>
                        <a:ext cx="4053840" cy="83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87538" y="4481830"/>
          <a:ext cx="135953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5" imgW="723900" imgH="444500" progId="Equation.KSEE3">
                  <p:embed/>
                </p:oleObj>
              </mc:Choice>
              <mc:Fallback>
                <p:oleObj name="" r:id="rId5" imgW="723900" imgH="4445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87538" y="4481830"/>
                        <a:ext cx="1359535" cy="83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87538" y="5316855"/>
          <a:ext cx="135953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7" imgW="723900" imgH="444500" progId="Equation.KSEE3">
                  <p:embed/>
                </p:oleObj>
              </mc:Choice>
              <mc:Fallback>
                <p:oleObj name="" r:id="rId7" imgW="723900" imgH="4445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87538" y="5316855"/>
                        <a:ext cx="1359535" cy="83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53810" y="332105"/>
            <a:ext cx="5763260" cy="6193790"/>
          </a:xfrm>
        </p:spPr>
        <p:txBody>
          <a:bodyPr/>
          <a:p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分析左图：</a:t>
            </a:r>
            <a:endParaRPr lang="zh-CN" altLang="en-US"/>
          </a:p>
          <a:p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令L为L1正则项，那么：</a:t>
            </a:r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考虑二维情况：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L=|w</a:t>
            </a:r>
            <a:r>
              <a:rPr lang="en-US" altLang="zh-CN" sz="2400" baseline="-25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|+|w</a:t>
            </a:r>
            <a:r>
              <a:rPr lang="en-US" altLang="zh-CN" sz="2400" baseline="-25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未正则化的目标函数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的等值线与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图形首次相交的地方就是最优解，这个顶点的值是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(w</a:t>
            </a:r>
            <a:r>
              <a:rPr lang="en-US" altLang="zh-CN" sz="2400" baseline="-25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,w</a:t>
            </a:r>
            <a:r>
              <a:rPr lang="en-US" altLang="zh-CN" sz="2400" baseline="-25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)=(0,w)</a:t>
            </a: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。因此，我们可以知道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L1</a:t>
            </a: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正则化可以产生稀疏模型，进而可以用于特征选择。</a:t>
            </a:r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sz="2400">
                <a:latin typeface="Arial" panose="020B0604020202020204" pitchFamily="34" charset="0"/>
                <a:cs typeface="Arial" panose="020B0604020202020204" pitchFamily="34" charset="0"/>
              </a:rPr>
              <a:t>二维平面下L2正则化的函数图形是个圆，与方形相比，被磨去了棱角。因此J与L相交时使得w</a:t>
            </a:r>
            <a:r>
              <a:rPr lang="en-US" sz="2400" baseline="-25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400">
                <a:latin typeface="Arial" panose="020B0604020202020204" pitchFamily="34" charset="0"/>
                <a:cs typeface="Arial" panose="020B0604020202020204" pitchFamily="34" charset="0"/>
              </a:rPr>
              <a:t>或w</a:t>
            </a:r>
            <a:r>
              <a:rPr sz="2400" baseline="-25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400">
                <a:latin typeface="Arial" panose="020B0604020202020204" pitchFamily="34" charset="0"/>
                <a:cs typeface="Arial" panose="020B0604020202020204" pitchFamily="34" charset="0"/>
              </a:rPr>
              <a:t>等于零的机率小了许多，这就是为什么L2正则化不具有稀疏性的原因。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8380" y="2398395"/>
            <a:ext cx="3682365" cy="4046855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/>
        </p:nvSpPr>
        <p:spPr>
          <a:xfrm>
            <a:off x="590550" y="332105"/>
            <a:ext cx="5763260" cy="6193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相比于L2正则化，L1正则化会产生更稀疏的解。稀疏是指最优值中的一些参数为0。</a:t>
            </a:r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L1</a:t>
            </a: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正则化的直观表示如下图：</a:t>
            </a:r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/>
          </a:p>
          <a:p>
            <a:endParaRPr lang="zh-CN" altLang="en-US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92060" y="1402080"/>
          <a:ext cx="1602105" cy="665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2" imgW="825500" imgH="342900" progId="Equation.KSEE3">
                  <p:embed/>
                </p:oleObj>
              </mc:Choice>
              <mc:Fallback>
                <p:oleObj name="" r:id="rId2" imgW="825500" imgH="3429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92060" y="1402080"/>
                        <a:ext cx="1602105" cy="665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zh-CN" sz="4000"/>
              <a:t>总结两种正则的作用：</a:t>
            </a:r>
            <a:endParaRPr lang="zh-CN" altLang="zh-CN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L1正则化可以产生稀疏权值矩阵，即产生一个稀疏模型，可以用于特征选择</a:t>
            </a:r>
            <a:r>
              <a:rPr lang="zh-CN" altLang="en-US"/>
              <a:t>。</a:t>
            </a:r>
            <a:r>
              <a:rPr lang="en-US" altLang="zh-CN">
                <a:sym typeface="+mn-ea"/>
              </a:rPr>
              <a:t>一定程度上，L1也可以防止过拟合</a:t>
            </a:r>
            <a:r>
              <a:rPr lang="zh-CN" altLang="en-US">
                <a:sym typeface="+mn-ea"/>
              </a:rPr>
              <a:t>。</a:t>
            </a:r>
            <a:endParaRPr lang="en-US" altLang="zh-CN"/>
          </a:p>
          <a:p>
            <a:r>
              <a:rPr lang="en-US" altLang="zh-CN"/>
              <a:t>L2正则化可以防止模型过拟合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1975" y="588645"/>
            <a:ext cx="11253470" cy="5891530"/>
          </a:xfrm>
        </p:spPr>
        <p:txBody>
          <a:bodyPr/>
          <a:p>
            <a:pPr marL="0" indent="0">
              <a:buNone/>
            </a:pPr>
            <a:r>
              <a:rPr lang="zh-CN" altLang="en-US">
                <a:latin typeface="Calibri" panose="020F0502020204030204" charset="0"/>
              </a:rPr>
              <a:t>●</a:t>
            </a:r>
            <a:r>
              <a:rPr lang="zh-CN" altLang="en-US" sz="2400"/>
              <a:t>一个有效的正则化是有利的“交易”，也就是能显著减少</a:t>
            </a:r>
            <a:r>
              <a:rPr lang="zh-CN" altLang="en-US" sz="2400" b="1"/>
              <a:t>方差</a:t>
            </a:r>
            <a:r>
              <a:rPr lang="zh-CN" altLang="en-US" sz="2400"/>
              <a:t>而不能过度增加</a:t>
            </a:r>
            <a:r>
              <a:rPr lang="zh-CN" altLang="en-US" sz="2400" b="1"/>
              <a:t>偏差</a:t>
            </a:r>
            <a:r>
              <a:rPr lang="zh-CN" altLang="en-US" sz="2400"/>
              <a:t>。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>
                <a:latin typeface="Calibri" panose="020F0502020204030204" charset="0"/>
                <a:sym typeface="+mn-ea"/>
              </a:rPr>
              <a:t>●</a:t>
            </a:r>
            <a:r>
              <a:rPr lang="zh-CN" altLang="en-US" sz="2400"/>
              <a:t>偏差（</a:t>
            </a:r>
            <a:r>
              <a:rPr lang="en-US" altLang="zh-CN" sz="2400"/>
              <a:t>Bias</a:t>
            </a:r>
            <a:r>
              <a:rPr lang="zh-CN" altLang="en-US" sz="2400"/>
              <a:t>）：预测输出与真实标记的差别。记为：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偏差度量了学习算法的期望预测与真实结果的偏离程度，即刻画了学习算法本身的拟合能力。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>
                <a:latin typeface="Calibri" panose="020F0502020204030204" charset="0"/>
              </a:rPr>
              <a:t>●</a:t>
            </a:r>
            <a:r>
              <a:rPr lang="zh-CN" altLang="en-US" sz="2400">
                <a:latin typeface="Calibri" panose="020F0502020204030204" charset="0"/>
              </a:rPr>
              <a:t>方差：指一个特定训练集训练得到的函数，与所有训练集得到的平均函数的差的平方再取期望，记为：</a:t>
            </a:r>
            <a:endParaRPr lang="zh-CN" altLang="en-US" sz="2400">
              <a:latin typeface="Calibri" panose="020F0502020204030204" charset="0"/>
            </a:endParaRPr>
          </a:p>
          <a:p>
            <a:pPr marL="0" indent="0">
              <a:buNone/>
            </a:pPr>
            <a:endParaRPr lang="zh-CN" altLang="en-US" sz="2400">
              <a:latin typeface="Calibri" panose="020F0502020204030204" charset="0"/>
            </a:endParaRPr>
          </a:p>
          <a:p>
            <a:pPr marL="0" indent="0">
              <a:buNone/>
            </a:pPr>
            <a:endParaRPr lang="zh-CN" altLang="en-US" sz="2400">
              <a:latin typeface="Calibri" panose="020F0502020204030204" charset="0"/>
            </a:endParaRPr>
          </a:p>
          <a:p>
            <a:pPr marL="0" indent="0">
              <a:buNone/>
            </a:pPr>
            <a:r>
              <a:rPr lang="zh-CN" altLang="en-US" sz="2400">
                <a:latin typeface="Calibri" panose="020F0502020204030204" charset="0"/>
              </a:rPr>
              <a:t>方差度量了同样大小的训练集的变动所导致的学习性能的变化，即刻画了数据扰动所造成的影响。方差表示所有模型构建的预测函数，与真实函数的差别有多大。</a:t>
            </a:r>
            <a:endParaRPr lang="zh-CN" altLang="en-US" sz="2400">
              <a:latin typeface="Calibri" panose="020F0502020204030204" charset="0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64870" y="2004695"/>
          <a:ext cx="8903335" cy="464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4622800" imgH="241300" progId="Equation.KSEE3">
                  <p:embed/>
                </p:oleObj>
              </mc:Choice>
              <mc:Fallback>
                <p:oleObj name="" r:id="rId1" imgW="4622800" imgH="2413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64870" y="2004695"/>
                        <a:ext cx="8903335" cy="464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1975" y="4540250"/>
          <a:ext cx="11254105" cy="452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6007100" imgH="241300" progId="Equation.KSEE3">
                  <p:embed/>
                </p:oleObj>
              </mc:Choice>
              <mc:Fallback>
                <p:oleObj name="" r:id="rId3" imgW="6007100" imgH="2413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1975" y="4540250"/>
                        <a:ext cx="11254105" cy="452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zh-CN" sz="4000"/>
              <a:t>7.1 参数范数惩罚</a:t>
            </a:r>
            <a:endParaRPr lang="zh-CN" altLang="zh-CN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97330"/>
            <a:ext cx="10515600" cy="4679950"/>
          </a:xfrm>
        </p:spPr>
        <p:txBody>
          <a:bodyPr/>
          <a:p>
            <a:r>
              <a:rPr lang="zh-CN" altLang="en-US" sz="2400"/>
              <a:t> 正则化后的目标函数记为：</a:t>
            </a:r>
            <a:endParaRPr lang="zh-CN" altLang="en-US" sz="2400"/>
          </a:p>
          <a:p>
            <a:endParaRPr lang="en-US" altLang="zh-CN"/>
          </a:p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zh-CN" altLang="en-US" sz="2400"/>
              <a:t>在神经网络中，参数包括每一层仿射变换的权重和偏置，我们通常只对权重做惩罚而不对偏置做正则惩罚。因为每个权重会指定两个变量如何相互作用，而每个偏置仅控制一个单变量。这意味着，我们不对偏置进行正则化也不会导致太大的方差。</a:t>
            </a:r>
            <a:endParaRPr lang="zh-CN" altLang="en-US" sz="2400"/>
          </a:p>
          <a:p>
            <a:pPr algn="l"/>
            <a:r>
              <a:rPr lang="zh-CN" altLang="en-US" sz="2400"/>
              <a:t>为了减少搜索空间，我们会在所有层使用相同的权重衰减（</a:t>
            </a: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ɑ</a:t>
            </a:r>
            <a:r>
              <a:rPr lang="zh-CN" altLang="en-US" sz="2400"/>
              <a:t>）。</a:t>
            </a:r>
            <a:endParaRPr lang="zh-CN" altLang="en-US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48735" y="2005330"/>
          <a:ext cx="3252470" cy="398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1968500" imgH="241300" progId="Equation.KSEE3">
                  <p:embed/>
                </p:oleObj>
              </mc:Choice>
              <mc:Fallback>
                <p:oleObj name="" r:id="rId1" imgW="1968500" imgH="2413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48735" y="2005330"/>
                        <a:ext cx="3252470" cy="398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38200" y="2554605"/>
          <a:ext cx="8827770" cy="746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" r:id="rId3" imgW="5080000" imgH="431800" progId="Equation.KSEE3">
                  <p:embed/>
                </p:oleObj>
              </mc:Choice>
              <mc:Fallback>
                <p:oleObj name="" r:id="rId3" imgW="5080000" imgH="4318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2554605"/>
                        <a:ext cx="8827770" cy="746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4435"/>
          </a:xfrm>
        </p:spPr>
        <p:txBody>
          <a:bodyPr/>
          <a:p>
            <a:pPr algn="l"/>
            <a:r>
              <a:rPr lang="zh-CN" altLang="zh-CN" sz="4000"/>
              <a:t>7.1.1 L</a:t>
            </a:r>
            <a:r>
              <a:rPr lang="zh-CN" altLang="zh-CN" sz="4000" baseline="30000"/>
              <a:t>2</a:t>
            </a:r>
            <a:r>
              <a:rPr lang="zh-CN" altLang="zh-CN" sz="4000"/>
              <a:t>参数正则化</a:t>
            </a:r>
            <a:endParaRPr lang="zh-CN" altLang="zh-CN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970145"/>
          </a:xfrm>
        </p:spPr>
        <p:txBody>
          <a:bodyPr/>
          <a:p>
            <a:pPr algn="l"/>
            <a:r>
              <a:rPr lang="zh-CN" altLang="en-US" sz="2400"/>
              <a:t>L2正则化策略通过向目标函数添加一个正则项                       ，使权重更加接近原点。</a:t>
            </a:r>
            <a:r>
              <a:rPr lang="en-US" altLang="zh-CN" sz="2400"/>
              <a:t>L2</a:t>
            </a:r>
            <a:r>
              <a:rPr lang="zh-CN" altLang="en-US" sz="2400"/>
              <a:t>也被称为岭回归或</a:t>
            </a:r>
            <a:r>
              <a:rPr lang="en-US" altLang="zh-CN" sz="2400"/>
              <a:t>Tikhonov</a:t>
            </a:r>
            <a:r>
              <a:rPr lang="zh-CN" altLang="en-US" sz="2400"/>
              <a:t>正则。</a:t>
            </a:r>
            <a:endParaRPr lang="zh-CN" altLang="en-US" sz="2400"/>
          </a:p>
          <a:p>
            <a:pPr algn="l"/>
            <a:r>
              <a:rPr lang="zh-CN" altLang="en-US" sz="2400"/>
              <a:t>注：        是指各个</a:t>
            </a:r>
            <a:r>
              <a:rPr lang="en-US" altLang="zh-CN" sz="2400"/>
              <a:t>w</a:t>
            </a:r>
            <a:r>
              <a:rPr lang="zh-CN" altLang="en-US" sz="2400"/>
              <a:t>的平方和然后再求平方根。</a:t>
            </a:r>
            <a:endParaRPr lang="zh-CN" altLang="en-US" sz="2400"/>
          </a:p>
          <a:p>
            <a:pPr algn="l"/>
            <a:r>
              <a:rPr lang="zh-CN" altLang="en-US" sz="2400"/>
              <a:t>模型的总目标函数如下：</a:t>
            </a:r>
            <a:endParaRPr lang="zh-CN" altLang="en-US" sz="2400"/>
          </a:p>
          <a:p>
            <a:pPr algn="l"/>
            <a:endParaRPr lang="zh-CN" altLang="en-US" sz="2055"/>
          </a:p>
          <a:p>
            <a:pPr algn="l"/>
            <a:endParaRPr lang="zh-CN" altLang="en-US" sz="2055"/>
          </a:p>
          <a:p>
            <a:pPr marL="0" indent="0" algn="l">
              <a:buNone/>
            </a:pPr>
            <a:r>
              <a:rPr lang="zh-CN" altLang="en-US" sz="2055"/>
              <a:t>对应的梯度为：</a:t>
            </a:r>
            <a:endParaRPr lang="zh-CN" altLang="en-US" sz="2055"/>
          </a:p>
          <a:p>
            <a:pPr algn="l"/>
            <a:endParaRPr lang="zh-CN" altLang="en-US" sz="2055"/>
          </a:p>
          <a:p>
            <a:pPr marL="0" indent="0" algn="l">
              <a:buNone/>
            </a:pPr>
            <a:endParaRPr lang="zh-CN" altLang="zh-CN" sz="2055"/>
          </a:p>
          <a:p>
            <a:pPr marL="0" indent="0" algn="l">
              <a:buNone/>
            </a:pPr>
            <a:r>
              <a:rPr lang="zh-CN" altLang="zh-CN" sz="2055"/>
              <a:t>使用单步梯度下降更新权重，即执行以下更新：</a:t>
            </a:r>
            <a:endParaRPr lang="zh-CN" altLang="zh-CN" sz="2055"/>
          </a:p>
          <a:p>
            <a:pPr marL="0" indent="0" algn="l">
              <a:buNone/>
            </a:pPr>
            <a:endParaRPr lang="zh-CN" altLang="zh-CN" sz="2055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19315" y="1558925"/>
          <a:ext cx="157226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965200" imgH="393700" progId="Equation.KSEE3">
                  <p:embed/>
                </p:oleObj>
              </mc:Choice>
              <mc:Fallback>
                <p:oleObj name="" r:id="rId1" imgW="965200" imgH="3937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219315" y="1558925"/>
                        <a:ext cx="1572260" cy="641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50048" y="2487930"/>
          <a:ext cx="600075" cy="353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368300" imgH="215900" progId="Equation.KSEE3">
                  <p:embed/>
                </p:oleObj>
              </mc:Choice>
              <mc:Fallback>
                <p:oleObj name="" r:id="rId3" imgW="368300" imgH="2159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50048" y="2487930"/>
                        <a:ext cx="600075" cy="353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43070" y="3376930"/>
          <a:ext cx="3705225" cy="722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5" imgW="2019300" imgH="393700" progId="Equation.KSEE3">
                  <p:embed/>
                </p:oleObj>
              </mc:Choice>
              <mc:Fallback>
                <p:oleObj name="" r:id="rId5" imgW="2019300" imgH="3937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43070" y="3376930"/>
                        <a:ext cx="3705225" cy="722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43070" y="4644390"/>
          <a:ext cx="3852545" cy="452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" r:id="rId7" imgW="2159000" imgH="254000" progId="Equation.KSEE3">
                  <p:embed/>
                </p:oleObj>
              </mc:Choice>
              <mc:Fallback>
                <p:oleObj name="" r:id="rId7" imgW="2159000" imgH="254000" progId="Equation.KSEE3">
                  <p:embed/>
                  <p:pic>
                    <p:nvPicPr>
                      <p:cNvPr id="0" name="图片 409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43070" y="4644390"/>
                        <a:ext cx="3852545" cy="452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43070" y="5909945"/>
          <a:ext cx="4303395" cy="495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" r:id="rId9" imgW="2095500" imgH="241300" progId="Equation.KSEE3">
                  <p:embed/>
                </p:oleObj>
              </mc:Choice>
              <mc:Fallback>
                <p:oleObj name="" r:id="rId9" imgW="2095500" imgH="241300" progId="Equation.KSEE3">
                  <p:embed/>
                  <p:pic>
                    <p:nvPicPr>
                      <p:cNvPr id="0" name="图片 409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43070" y="5909945"/>
                        <a:ext cx="4303395" cy="495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99085"/>
            <a:ext cx="10515600" cy="5878195"/>
          </a:xfrm>
        </p:spPr>
        <p:txBody>
          <a:bodyPr/>
          <a:p>
            <a:pPr algn="l"/>
            <a:r>
              <a:rPr lang="zh-CN" altLang="en-US" sz="2400"/>
              <a:t>换种写法：</a:t>
            </a:r>
            <a:endParaRPr lang="zh-CN" altLang="en-US" sz="2400"/>
          </a:p>
          <a:p>
            <a:pPr algn="l"/>
            <a:endParaRPr lang="zh-CN" altLang="en-US" sz="2400"/>
          </a:p>
          <a:p>
            <a:pPr algn="l"/>
            <a:endParaRPr lang="zh-CN" altLang="en-US" sz="2400"/>
          </a:p>
          <a:p>
            <a:pPr marL="0" indent="0" algn="l">
              <a:buNone/>
            </a:pPr>
            <a:r>
              <a:rPr lang="zh-CN" altLang="en-US" sz="2400">
                <a:sym typeface="+mn-ea"/>
              </a:rPr>
              <a:t>可以发现，加入权重衰减后会引起学习规则的修改，即在每步执行通常的梯度更新之前先收缩权重向量（将权重向量乘以一个常数因子）。</a:t>
            </a:r>
            <a:endParaRPr lang="zh-CN" altLang="en-US" sz="2400"/>
          </a:p>
          <a:p>
            <a:pPr marL="0" indent="0" algn="l">
              <a:buNone/>
            </a:pPr>
            <a:endParaRPr lang="zh-CN" altLang="en-US" sz="2400"/>
          </a:p>
          <a:p>
            <a:pPr algn="l"/>
            <a:r>
              <a:rPr lang="zh-CN" altLang="en-US" sz="2400"/>
              <a:t>进一步简化分析</a:t>
            </a:r>
            <a:r>
              <a:rPr lang="en-US" altLang="zh-CN" sz="2400"/>
              <a:t>(</a:t>
            </a:r>
            <a:r>
              <a:rPr lang="zh-CN" altLang="en-US" sz="2400"/>
              <a:t>式</a:t>
            </a:r>
            <a:r>
              <a:rPr lang="en-US" altLang="zh-CN" sz="2400"/>
              <a:t>(7.6)-</a:t>
            </a:r>
            <a:r>
              <a:rPr lang="zh-CN" altLang="en-US" sz="2400"/>
              <a:t>式</a:t>
            </a:r>
            <a:r>
              <a:rPr lang="en-US" altLang="zh-CN" sz="2400"/>
              <a:t>(7.13))</a:t>
            </a:r>
            <a:r>
              <a:rPr lang="zh-CN" altLang="en-US" sz="2400"/>
              <a:t>，最终得到的结果为（式</a:t>
            </a:r>
            <a:r>
              <a:rPr lang="en-US" altLang="zh-CN" sz="2400"/>
              <a:t>7.13</a:t>
            </a:r>
            <a:r>
              <a:rPr lang="zh-CN" altLang="en-US" sz="2400"/>
              <a:t>）：</a:t>
            </a:r>
            <a:endParaRPr lang="zh-CN" altLang="en-US" sz="2400"/>
          </a:p>
          <a:p>
            <a:pPr algn="l"/>
            <a:endParaRPr lang="zh-CN" altLang="en-US" sz="2400"/>
          </a:p>
          <a:p>
            <a:pPr marL="0" indent="0" algn="l">
              <a:buNone/>
            </a:pPr>
            <a:endParaRPr lang="zh-CN" altLang="en-US" sz="2400"/>
          </a:p>
          <a:p>
            <a:pPr marL="0" indent="0" algn="l">
              <a:buNone/>
            </a:pPr>
            <a:r>
              <a:rPr lang="zh-CN" altLang="en-US" sz="2400"/>
              <a:t>                      ，</a:t>
            </a:r>
            <a:r>
              <a:rPr lang="en-US" altLang="zh-CN" sz="2400"/>
              <a:t>H</a:t>
            </a:r>
            <a:r>
              <a:rPr lang="zh-CN" altLang="en-US" sz="2400"/>
              <a:t>是</a:t>
            </a:r>
            <a:r>
              <a:rPr lang="en-US" altLang="zh-CN" sz="2400"/>
              <a:t>Hessian</a:t>
            </a:r>
            <a:r>
              <a:rPr lang="zh-CN" altLang="en-US" sz="2400"/>
              <a:t>矩阵。因为</a:t>
            </a:r>
            <a:r>
              <a:rPr lang="en-US" altLang="zh-CN" sz="2400"/>
              <a:t>H</a:t>
            </a:r>
            <a:r>
              <a:rPr lang="zh-CN" altLang="en-US" sz="2400"/>
              <a:t>是实对称的，可以将其分解为一个对角</a:t>
            </a:r>
            <a:endParaRPr lang="zh-CN" altLang="en-US" sz="2400"/>
          </a:p>
          <a:p>
            <a:pPr marL="0" indent="0" algn="l">
              <a:buNone/>
            </a:pPr>
            <a:r>
              <a:rPr lang="zh-CN" altLang="en-US" sz="2400"/>
              <a:t>矩阵     和一组特征向量的标准正交基</a:t>
            </a:r>
            <a:r>
              <a:rPr lang="en-US" altLang="zh-CN" sz="2400"/>
              <a:t>Q</a:t>
            </a:r>
            <a:r>
              <a:rPr lang="zh-CN" altLang="en-US" sz="2400"/>
              <a:t>。</a:t>
            </a:r>
            <a:endParaRPr lang="zh-CN" altLang="en-US" sz="2400"/>
          </a:p>
          <a:p>
            <a:pPr marL="0" indent="0" algn="l">
              <a:buNone/>
            </a:pPr>
            <a:r>
              <a:rPr lang="zh-CN" altLang="en-US" sz="2400"/>
              <a:t>根据式</a:t>
            </a:r>
            <a:r>
              <a:rPr lang="en-US" altLang="zh-CN" sz="2400"/>
              <a:t>7.13</a:t>
            </a:r>
            <a:r>
              <a:rPr lang="zh-CN" altLang="en-US" sz="2400"/>
              <a:t>，我们可以看到权重衰减的效果是沿着由</a:t>
            </a:r>
            <a:r>
              <a:rPr lang="en-US" altLang="zh-CN" sz="2400"/>
              <a:t>H</a:t>
            </a:r>
            <a:r>
              <a:rPr lang="zh-CN" altLang="en-US" sz="2400"/>
              <a:t>的特征向量所定义的轴缩放</a:t>
            </a:r>
            <a:r>
              <a:rPr lang="en-US" altLang="zh-CN" sz="2400"/>
              <a:t>w*</a:t>
            </a:r>
            <a:r>
              <a:rPr lang="zh-CN" altLang="en-US" sz="2400"/>
              <a:t>。（见</a:t>
            </a:r>
            <a:r>
              <a:rPr lang="en-US" altLang="zh-CN" sz="2400"/>
              <a:t>27</a:t>
            </a:r>
            <a:r>
              <a:rPr lang="zh-CN" altLang="en-US" sz="2400"/>
              <a:t>页图</a:t>
            </a:r>
            <a:r>
              <a:rPr lang="en-US" altLang="zh-CN" sz="2400"/>
              <a:t>2.3</a:t>
            </a:r>
            <a:r>
              <a:rPr lang="zh-CN" altLang="en-US" sz="2400"/>
              <a:t>）</a:t>
            </a:r>
            <a:endParaRPr lang="zh-CN" altLang="en-US" sz="2400"/>
          </a:p>
          <a:p>
            <a:pPr marL="0" indent="0" algn="l">
              <a:buNone/>
            </a:pPr>
            <a:endParaRPr lang="zh-CN" altLang="en-US" sz="2400"/>
          </a:p>
          <a:p>
            <a:pPr marL="0" indent="0" algn="l">
              <a:buNone/>
            </a:pPr>
            <a:endParaRPr lang="zh-CN" altLang="en-US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42715" y="925830"/>
          <a:ext cx="4036060" cy="464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1" imgW="2095500" imgH="241300" progId="Equation.KSEE3">
                  <p:embed/>
                </p:oleObj>
              </mc:Choice>
              <mc:Fallback>
                <p:oleObj name="" r:id="rId1" imgW="2095500" imgH="2413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42715" y="925830"/>
                        <a:ext cx="4036060" cy="464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42715" y="3470275"/>
          <a:ext cx="3479165" cy="575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" r:id="rId3" imgW="1459865" imgH="241300" progId="Equation.KSEE3">
                  <p:embed/>
                </p:oleObj>
              </mc:Choice>
              <mc:Fallback>
                <p:oleObj name="" r:id="rId3" imgW="1459865" imgH="241300" progId="Equation.KSEE3">
                  <p:embed/>
                  <p:pic>
                    <p:nvPicPr>
                      <p:cNvPr id="0" name="图片 51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42715" y="3470275"/>
                        <a:ext cx="3479165" cy="575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77265" y="4253865"/>
          <a:ext cx="1369695" cy="432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" r:id="rId5" imgW="723900" imgH="228600" progId="Equation.KSEE3">
                  <p:embed/>
                </p:oleObj>
              </mc:Choice>
              <mc:Fallback>
                <p:oleObj name="" r:id="rId5" imgW="723900" imgH="228600" progId="Equation.KSEE3">
                  <p:embed/>
                  <p:pic>
                    <p:nvPicPr>
                      <p:cNvPr id="0" name="图片 51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7265" y="4253865"/>
                        <a:ext cx="1369695" cy="432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27810" y="4699000"/>
          <a:ext cx="344805" cy="373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7" imgW="152400" imgH="165100" progId="Equation.KSEE3">
                  <p:embed/>
                </p:oleObj>
              </mc:Choice>
              <mc:Fallback>
                <p:oleObj name="" r:id="rId7" imgW="152400" imgH="165100" progId="Equation.KSEE3">
                  <p:embed/>
                  <p:pic>
                    <p:nvPicPr>
                      <p:cNvPr id="0" name="图片 512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27810" y="4699000"/>
                        <a:ext cx="344805" cy="373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8825" y="246380"/>
            <a:ext cx="10515600" cy="904875"/>
          </a:xfrm>
        </p:spPr>
        <p:txBody>
          <a:bodyPr/>
          <a:p>
            <a:pPr algn="l"/>
            <a:r>
              <a:rPr lang="zh-CN" altLang="zh-CN" sz="3200"/>
              <a:t>式(7.6)-式(7.13)问题总结：</a:t>
            </a:r>
            <a:endParaRPr lang="zh-CN" altLang="zh-CN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49655"/>
            <a:ext cx="10515600" cy="5759450"/>
          </a:xfrm>
        </p:spPr>
        <p:txBody>
          <a:bodyPr/>
          <a:p>
            <a:r>
              <a:rPr lang="zh-CN" altLang="en-US" sz="2400"/>
              <a:t>1.式(7.6)的来源：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根据泰勒展开公式：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其中，R</a:t>
            </a:r>
            <a:r>
              <a:rPr lang="zh-CN" altLang="en-US" sz="2400" baseline="-25000"/>
              <a:t>n</a:t>
            </a:r>
            <a:r>
              <a:rPr lang="zh-CN" altLang="en-US" sz="2400"/>
              <a:t>(x)是拉格朗日余项。</a:t>
            </a:r>
            <a:endParaRPr lang="zh-CN" altLang="en-US" sz="2400"/>
          </a:p>
          <a:p>
            <a:pPr marL="0" indent="0" algn="l">
              <a:buNone/>
            </a:pPr>
            <a:r>
              <a:rPr lang="zh-CN" altLang="en-US" sz="2400"/>
              <a:t>于是，将泰勒展开写成矩阵形式：</a:t>
            </a:r>
            <a:endParaRPr lang="zh-CN" altLang="en-US" sz="2400"/>
          </a:p>
          <a:p>
            <a:pPr marL="0" indent="0" algn="l">
              <a:buNone/>
            </a:pPr>
            <a:endParaRPr lang="zh-CN" altLang="en-US" sz="2400"/>
          </a:p>
          <a:p>
            <a:pPr marL="0" indent="0" algn="l">
              <a:buNone/>
            </a:pPr>
            <a:endParaRPr lang="zh-CN" altLang="en-US" sz="2400"/>
          </a:p>
          <a:p>
            <a:pPr algn="l"/>
            <a:endParaRPr lang="zh-CN" altLang="en-US" sz="2400"/>
          </a:p>
          <a:p>
            <a:pPr algn="l"/>
            <a:endParaRPr lang="zh-CN" altLang="en-US" sz="2400"/>
          </a:p>
          <a:p>
            <a:pPr algn="l"/>
            <a:r>
              <a:rPr lang="zh-CN" altLang="en-US" sz="2400"/>
              <a:t>当              时，                  ，则二次近似没有一次项：</a:t>
            </a:r>
            <a:endParaRPr lang="zh-CN" altLang="en-US" sz="2400"/>
          </a:p>
          <a:p>
            <a:pPr marL="0" indent="0" algn="l">
              <a:buNone/>
            </a:pPr>
            <a:endParaRPr lang="zh-CN" altLang="en-US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98220" y="1969135"/>
          <a:ext cx="10159365" cy="813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4851400" imgH="419100" progId="Equation.KSEE3">
                  <p:embed/>
                </p:oleObj>
              </mc:Choice>
              <mc:Fallback>
                <p:oleObj name="" r:id="rId1" imgW="4851400" imgH="419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98220" y="1969135"/>
                        <a:ext cx="10159365" cy="813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98220" y="3809683"/>
          <a:ext cx="8961120" cy="1638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4445000" imgH="812800" progId="Equation.KSEE3">
                  <p:embed/>
                </p:oleObj>
              </mc:Choice>
              <mc:Fallback>
                <p:oleObj name="" r:id="rId3" imgW="4445000" imgH="8128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8220" y="3809683"/>
                        <a:ext cx="8961120" cy="1638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49033" y="6036310"/>
          <a:ext cx="5269865" cy="781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2654300" imgH="393700" progId="Equation.KSEE3">
                  <p:embed/>
                </p:oleObj>
              </mc:Choice>
              <mc:Fallback>
                <p:oleObj name="" r:id="rId5" imgW="2654300" imgH="3937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9033" y="6036310"/>
                        <a:ext cx="5269865" cy="781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69895" y="5687060"/>
          <a:ext cx="126555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7" imgW="736600" imgH="203200" progId="Equation.KSEE3">
                  <p:embed/>
                </p:oleObj>
              </mc:Choice>
              <mc:Fallback>
                <p:oleObj name="" r:id="rId7" imgW="736600" imgH="2032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69895" y="5687060"/>
                        <a:ext cx="1265555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03045" y="5690870"/>
          <a:ext cx="902335" cy="361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9" imgW="571500" imgH="228600" progId="Equation.KSEE3">
                  <p:embed/>
                </p:oleObj>
              </mc:Choice>
              <mc:Fallback>
                <p:oleObj name="" r:id="rId9" imgW="571500" imgH="2286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03045" y="5690870"/>
                        <a:ext cx="902335" cy="361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17195"/>
            <a:ext cx="10515600" cy="5760085"/>
          </a:xfrm>
        </p:spPr>
        <p:txBody>
          <a:bodyPr/>
          <a:p>
            <a:r>
              <a:rPr lang="zh-CN" altLang="en-US" sz="2400"/>
              <a:t>2. H为什么是半正定的？</a:t>
            </a:r>
            <a:r>
              <a:rPr lang="en-US" altLang="zh-CN" sz="2400"/>
              <a:t>(</a:t>
            </a:r>
            <a:r>
              <a:rPr lang="zh-CN" altLang="zh-CN" sz="2400"/>
              <a:t>需要再考虑</a:t>
            </a:r>
            <a:r>
              <a:rPr lang="en-US" altLang="zh-CN" sz="2400"/>
              <a:t>)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H</a:t>
            </a:r>
            <a:r>
              <a:rPr lang="zh-CN" altLang="en-US" sz="2400"/>
              <a:t>是</a:t>
            </a:r>
            <a:r>
              <a:rPr lang="en-US" altLang="zh-CN" sz="2400"/>
              <a:t>Hessian</a:t>
            </a:r>
            <a:r>
              <a:rPr lang="zh-CN" altLang="en-US" sz="2400"/>
              <a:t>矩阵，根据百度百科：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又根据下面的定理（百度百科）：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416050"/>
            <a:ext cx="10733405" cy="29997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937760"/>
            <a:ext cx="5933440" cy="15163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17195"/>
            <a:ext cx="10515600" cy="5855970"/>
          </a:xfrm>
        </p:spPr>
        <p:txBody>
          <a:bodyPr/>
          <a:p>
            <a:r>
              <a:rPr lang="zh-CN" altLang="en-US" sz="2400"/>
              <a:t>3. 式（7.9）到式（7.10）的推导中为什么</a:t>
            </a:r>
            <a:r>
              <a:rPr lang="en-US" altLang="zh-CN" sz="2400"/>
              <a:t>(H+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ɑI)</a:t>
            </a:r>
            <a:r>
              <a:rPr lang="en-US" altLang="zh-CN" sz="2400" baseline="30000"/>
              <a:t>-1</a:t>
            </a:r>
            <a:r>
              <a:rPr lang="zh-CN" altLang="en-US" sz="2400"/>
              <a:t>一定存在？</a:t>
            </a:r>
            <a:endParaRPr lang="zh-CN" altLang="en-US"/>
          </a:p>
          <a:p>
            <a:pPr marL="0" indent="0" algn="l">
              <a:buNone/>
            </a:pPr>
            <a:r>
              <a:rPr lang="zh-CN" altLang="en-US" sz="2400"/>
              <a:t>根据书上第</a:t>
            </a:r>
            <a:r>
              <a:rPr lang="en-US" altLang="zh-CN" sz="2400"/>
              <a:t>27</a:t>
            </a:r>
            <a:r>
              <a:rPr lang="zh-CN" altLang="en-US" sz="2400"/>
              <a:t>页式（</a:t>
            </a:r>
            <a:r>
              <a:rPr lang="en-US" altLang="zh-CN" sz="2400"/>
              <a:t>2.41</a:t>
            </a:r>
            <a:r>
              <a:rPr lang="zh-CN" altLang="en-US" sz="2400"/>
              <a:t>）可知：                     ，因为</a:t>
            </a:r>
            <a:r>
              <a:rPr lang="en-US" altLang="zh-CN" sz="2400"/>
              <a:t>H</a:t>
            </a:r>
            <a:r>
              <a:rPr lang="zh-CN" altLang="en-US" sz="2400"/>
              <a:t>是半正定的，则</a:t>
            </a:r>
            <a:r>
              <a:rPr lang="en-US" altLang="zh-CN" sz="2400"/>
              <a:t>H</a:t>
            </a:r>
            <a:r>
              <a:rPr lang="zh-CN" altLang="en-US" sz="2400"/>
              <a:t>的所有特征值都是都是非负数。（</a:t>
            </a:r>
            <a:r>
              <a:rPr lang="en-US" altLang="zh-CN" sz="2400"/>
              <a:t>P27</a:t>
            </a:r>
            <a:r>
              <a:rPr lang="zh-CN" altLang="en-US" sz="2400"/>
              <a:t>）也就是说</a:t>
            </a:r>
            <a:r>
              <a:rPr lang="en-US" altLang="zh-CN" sz="2400"/>
              <a:t>,  </a:t>
            </a:r>
            <a:r>
              <a:rPr lang="zh-CN" altLang="en-US" sz="2400"/>
              <a:t>对角矩阵    的元素都是非负的。</a:t>
            </a:r>
            <a:endParaRPr lang="zh-CN" altLang="en-US" sz="2400"/>
          </a:p>
          <a:p>
            <a:pPr marL="0" indent="0" algn="l">
              <a:buNone/>
            </a:pPr>
            <a:r>
              <a:rPr lang="en-US" altLang="zh-CN" sz="2400"/>
              <a:t>    </a:t>
            </a:r>
            <a:endParaRPr lang="zh-CN" altLang="en-US" sz="2400"/>
          </a:p>
          <a:p>
            <a:pPr marL="0" indent="0" algn="l">
              <a:buNone/>
            </a:pPr>
            <a:endParaRPr lang="zh-CN" altLang="en-US" sz="2400"/>
          </a:p>
          <a:p>
            <a:pPr marL="0" indent="0" algn="l">
              <a:buNone/>
            </a:pPr>
            <a:endParaRPr lang="zh-CN" altLang="en-US" sz="2400"/>
          </a:p>
          <a:p>
            <a:pPr marL="0" indent="0" algn="l">
              <a:buNone/>
            </a:pPr>
            <a:r>
              <a:rPr lang="zh-CN" altLang="en-US" sz="2400"/>
              <a:t>因为</a:t>
            </a:r>
            <a:r>
              <a:rPr lang="en-US" altLang="zh-CN" sz="2400"/>
              <a:t>Q</a:t>
            </a:r>
            <a:r>
              <a:rPr lang="zh-CN" altLang="en-US" sz="2400"/>
              <a:t>是正交矩阵，</a:t>
            </a:r>
            <a:r>
              <a:rPr lang="en-US" altLang="zh-CN" sz="2400"/>
              <a:t>Q</a:t>
            </a:r>
            <a:r>
              <a:rPr lang="zh-CN" altLang="en-US" sz="2400"/>
              <a:t>一定可逆，且</a:t>
            </a:r>
            <a:r>
              <a:rPr lang="en-US" altLang="zh-CN" sz="2400"/>
              <a:t>Q</a:t>
            </a:r>
            <a:r>
              <a:rPr lang="en-US" altLang="zh-CN" sz="2400" baseline="30000"/>
              <a:t>-1</a:t>
            </a:r>
            <a:r>
              <a:rPr lang="en-US" altLang="zh-CN" sz="2400"/>
              <a:t>=Q</a:t>
            </a:r>
            <a:r>
              <a:rPr lang="en-US" altLang="zh-CN" sz="2400" baseline="30000"/>
              <a:t>T</a:t>
            </a:r>
            <a:r>
              <a:rPr lang="zh-CN" altLang="en-US" sz="2400"/>
              <a:t>，因此当</a:t>
            </a:r>
            <a:r>
              <a:rPr lang="en-US" altLang="zh-CN" sz="2400">
                <a:sym typeface="+mn-ea"/>
              </a:rPr>
              <a:t>(H+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ɑI)</a:t>
            </a:r>
            <a:r>
              <a:rPr lang="en-US" altLang="zh-CN" sz="2400" baseline="30000">
                <a:sym typeface="+mn-ea"/>
              </a:rPr>
              <a:t>-1</a:t>
            </a:r>
            <a:r>
              <a:rPr lang="zh-CN" altLang="en-US" sz="2400">
                <a:sym typeface="+mn-ea"/>
              </a:rPr>
              <a:t>要存在时，则：</a:t>
            </a:r>
            <a:endParaRPr lang="zh-CN" altLang="en-US" sz="2400">
              <a:sym typeface="+mn-ea"/>
            </a:endParaRPr>
          </a:p>
          <a:p>
            <a:pPr marL="0" indent="0" algn="l">
              <a:buNone/>
            </a:pPr>
            <a:endParaRPr lang="zh-CN" altLang="en-US" sz="2400">
              <a:sym typeface="+mn-ea"/>
            </a:endParaRPr>
          </a:p>
          <a:p>
            <a:pPr marL="0" indent="0" algn="l">
              <a:buNone/>
            </a:pPr>
            <a:endParaRPr lang="zh-CN" altLang="en-US" sz="2400">
              <a:sym typeface="+mn-ea"/>
            </a:endParaRPr>
          </a:p>
          <a:p>
            <a:pPr marL="0" indent="0" algn="l">
              <a:buNone/>
            </a:pPr>
            <a:r>
              <a:rPr lang="zh-CN" altLang="en-US" sz="2400">
                <a:sym typeface="+mn-ea"/>
              </a:rPr>
              <a:t>     是一个对角阵，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ɑE</a:t>
            </a: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也是一个对角阵，因此两者相加还是对角阵。对角阵的逆矩阵是该对角阵对角元素相应求倒数，因此两者相加的对角元素的值一定要不为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0</a:t>
            </a: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。  的元素是非负的，有正则化的时候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ɑ</a:t>
            </a: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是大于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0</a:t>
            </a: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的，这样就满足两者相加的对角元素的值大于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0</a:t>
            </a: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。因此：</a:t>
            </a:r>
            <a:endParaRPr lang="zh-CN" altLang="en-US" sz="24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63210" y="826135"/>
          <a:ext cx="1465580" cy="462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723900" imgH="228600" progId="Equation.KSEE3">
                  <p:embed/>
                </p:oleObj>
              </mc:Choice>
              <mc:Fallback>
                <p:oleObj name="" r:id="rId1" imgW="7239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63210" y="826135"/>
                        <a:ext cx="1465580" cy="462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997190" y="1214120"/>
          <a:ext cx="308610" cy="334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52400" imgH="165100" progId="Equation.KSEE3">
                  <p:embed/>
                </p:oleObj>
              </mc:Choice>
              <mc:Fallback>
                <p:oleObj name="" r:id="rId3" imgW="152400" imgH="165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97190" y="1214120"/>
                        <a:ext cx="308610" cy="334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30275" y="1722120"/>
          <a:ext cx="5426075" cy="490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5" imgW="2527300" imgH="228600" progId="Equation.KSEE3">
                  <p:embed/>
                </p:oleObj>
              </mc:Choice>
              <mc:Fallback>
                <p:oleObj name="" r:id="rId5" imgW="2527300" imgH="2286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30275" y="1722120"/>
                        <a:ext cx="5426075" cy="490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30275" y="2309495"/>
          <a:ext cx="7089775" cy="490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7" imgW="3302000" imgH="228600" progId="Equation.KSEE3">
                  <p:embed/>
                </p:oleObj>
              </mc:Choice>
              <mc:Fallback>
                <p:oleObj name="" r:id="rId7" imgW="3302000" imgH="2286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30275" y="2309495"/>
                        <a:ext cx="7089775" cy="490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29958" y="3617595"/>
          <a:ext cx="2539365" cy="508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9" imgW="1143000" imgH="228600" progId="Equation.KSEE3">
                  <p:embed/>
                </p:oleObj>
              </mc:Choice>
              <mc:Fallback>
                <p:oleObj name="" r:id="rId9" imgW="1143000" imgH="2286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29958" y="3617595"/>
                        <a:ext cx="2539365" cy="508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30275" y="4413250"/>
          <a:ext cx="308610" cy="334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1" imgW="152400" imgH="165100" progId="Equation.KSEE3">
                  <p:embed/>
                </p:oleObj>
              </mc:Choice>
              <mc:Fallback>
                <p:oleObj name="" r:id="rId11" imgW="152400" imgH="165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30275" y="4413250"/>
                        <a:ext cx="308610" cy="334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02815" y="5066665"/>
          <a:ext cx="308610" cy="334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2" imgW="152400" imgH="165100" progId="Equation.KSEE3">
                  <p:embed/>
                </p:oleObj>
              </mc:Choice>
              <mc:Fallback>
                <p:oleObj name="" r:id="rId12" imgW="152400" imgH="165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02815" y="5066665"/>
                        <a:ext cx="308610" cy="334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30275" y="5764530"/>
          <a:ext cx="2227580" cy="508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3" imgW="1002665" imgH="228600" progId="Equation.KSEE3">
                  <p:embed/>
                </p:oleObj>
              </mc:Choice>
              <mc:Fallback>
                <p:oleObj name="" r:id="rId13" imgW="1002665" imgH="2286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30275" y="5764530"/>
                        <a:ext cx="2227580" cy="508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73050"/>
            <a:ext cx="10515600" cy="5904230"/>
          </a:xfrm>
        </p:spPr>
        <p:txBody>
          <a:bodyPr/>
          <a:p>
            <a:pPr algn="l"/>
            <a:r>
              <a:rPr lang="zh-CN" altLang="en-US" sz="2400"/>
              <a:t>4. 为什么根据式（7.13）可以看出权重衰减的效果是沿着由H的特征向量所定义的轴缩放w*?</a:t>
            </a:r>
            <a:endParaRPr lang="zh-CN" altLang="en-US" sz="2400"/>
          </a:p>
          <a:p>
            <a:pPr marL="0" indent="0" algn="l">
              <a:buNone/>
            </a:pPr>
            <a:r>
              <a:rPr lang="zh-CN" altLang="en-US" sz="2400"/>
              <a:t>根据</a:t>
            </a:r>
            <a:r>
              <a:rPr lang="en-US" altLang="zh-CN" sz="2400"/>
              <a:t>P27</a:t>
            </a:r>
            <a:r>
              <a:rPr lang="zh-CN" altLang="en-US" sz="2400"/>
              <a:t>页图</a:t>
            </a:r>
            <a:r>
              <a:rPr lang="en-US" altLang="zh-CN" sz="2400"/>
              <a:t>2.3</a:t>
            </a:r>
            <a:r>
              <a:rPr lang="zh-CN" altLang="en-US" sz="2400"/>
              <a:t>，如果一个矩阵可以分解为式</a:t>
            </a:r>
            <a:r>
              <a:rPr lang="en-US" altLang="zh-CN" sz="2400"/>
              <a:t>(2.41)</a:t>
            </a:r>
            <a:r>
              <a:rPr lang="zh-CN" altLang="en-US" sz="2400"/>
              <a:t>，那么可以看成该矩阵在其特征向量方向的空间上进行了拉伸，拉伸的倍数是该特征向量上对应的特征值。</a:t>
            </a:r>
            <a:endParaRPr lang="zh-CN" altLang="en-US" sz="2400"/>
          </a:p>
          <a:p>
            <a:pPr marL="0" indent="0" algn="l">
              <a:buNone/>
            </a:pPr>
            <a:r>
              <a:rPr lang="zh-CN" altLang="en-US" sz="2400"/>
              <a:t>式（</a:t>
            </a:r>
            <a:r>
              <a:rPr lang="en-US" altLang="zh-CN" sz="2400"/>
              <a:t>7.13</a:t>
            </a:r>
            <a:r>
              <a:rPr lang="zh-CN" altLang="en-US" sz="2400"/>
              <a:t>）如下：</a:t>
            </a:r>
            <a:endParaRPr lang="zh-CN" altLang="en-US" sz="2400"/>
          </a:p>
          <a:p>
            <a:pPr marL="0" indent="0" algn="l">
              <a:buNone/>
            </a:pPr>
            <a:endParaRPr lang="zh-CN" altLang="en-US" sz="2400"/>
          </a:p>
          <a:p>
            <a:pPr marL="0" indent="0" algn="l">
              <a:buNone/>
            </a:pPr>
            <a:r>
              <a:rPr lang="zh-CN" altLang="en-US" sz="2400"/>
              <a:t>                              </a:t>
            </a:r>
            <a:endParaRPr lang="zh-CN" altLang="en-US" sz="2400"/>
          </a:p>
          <a:p>
            <a:pPr marL="0" indent="0" algn="l">
              <a:buNone/>
            </a:pPr>
            <a:r>
              <a:rPr lang="zh-CN" altLang="en-US" sz="2400"/>
              <a:t>                             也是一个对角阵，且仅与      有关。因此也可以转换为式（</a:t>
            </a:r>
            <a:r>
              <a:rPr lang="en-US" altLang="zh-CN" sz="2400"/>
              <a:t>2.41</a:t>
            </a:r>
            <a:r>
              <a:rPr lang="zh-CN" altLang="en-US" sz="2400"/>
              <a:t>）</a:t>
            </a:r>
            <a:endParaRPr lang="zh-CN" altLang="en-US" sz="2400"/>
          </a:p>
          <a:p>
            <a:pPr marL="0" indent="0" algn="l">
              <a:buNone/>
            </a:pPr>
            <a:r>
              <a:rPr lang="zh-CN" altLang="en-US" sz="2400"/>
              <a:t>的形式。拥有如图</a:t>
            </a:r>
            <a:r>
              <a:rPr lang="en-US" altLang="zh-CN" sz="2400"/>
              <a:t>2.3</a:t>
            </a:r>
            <a:r>
              <a:rPr lang="zh-CN" altLang="en-US" sz="2400"/>
              <a:t>相同的性质。</a:t>
            </a:r>
            <a:endParaRPr lang="zh-CN" altLang="en-US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52855" y="2643505"/>
          <a:ext cx="3221355" cy="491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1498600" imgH="228600" progId="Equation.KSEE3">
                  <p:embed/>
                </p:oleObj>
              </mc:Choice>
              <mc:Fallback>
                <p:oleObj name="" r:id="rId1" imgW="1498600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52855" y="2643505"/>
                        <a:ext cx="3221355" cy="491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52538" y="3511550"/>
          <a:ext cx="170688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3" imgW="774065" imgH="228600" progId="Equation.KSEE3">
                  <p:embed/>
                </p:oleObj>
              </mc:Choice>
              <mc:Fallback>
                <p:oleObj name="" r:id="rId3" imgW="774065" imgH="2286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2538" y="3511550"/>
                        <a:ext cx="1706880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322695" y="3536950"/>
          <a:ext cx="31051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" r:id="rId5" imgW="152400" imgH="165100" progId="Equation.KSEE3">
                  <p:embed/>
                </p:oleObj>
              </mc:Choice>
              <mc:Fallback>
                <p:oleObj name="" r:id="rId5" imgW="152400" imgH="1651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22695" y="3536950"/>
                        <a:ext cx="310515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2570</Words>
  <Application>WPS 演示</Application>
  <PresentationFormat>宽屏</PresentationFormat>
  <Paragraphs>168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43</vt:i4>
      </vt:variant>
      <vt:variant>
        <vt:lpstr>幻灯片标题</vt:lpstr>
      </vt:variant>
      <vt:variant>
        <vt:i4>15</vt:i4>
      </vt:variant>
    </vt:vector>
  </HeadingPairs>
  <TitlesOfParts>
    <vt:vector size="66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第七章 深度学习中的正则化</vt:lpstr>
      <vt:lpstr>PowerPoint 演示文稿</vt:lpstr>
      <vt:lpstr>7.1 参数范数惩罚</vt:lpstr>
      <vt:lpstr>7.1.1 L2参数正则化</vt:lpstr>
      <vt:lpstr>PowerPoint 演示文稿</vt:lpstr>
      <vt:lpstr>式(7.6)-式(7.13)问题总结：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7.1.2 L1正则化</vt:lpstr>
      <vt:lpstr>PowerPoint 演示文稿</vt:lpstr>
      <vt:lpstr>PowerPoint 演示文稿</vt:lpstr>
      <vt:lpstr>总结两种正则的作用：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123</cp:revision>
  <dcterms:created xsi:type="dcterms:W3CDTF">2018-05-02T10:24:00Z</dcterms:created>
  <dcterms:modified xsi:type="dcterms:W3CDTF">2018-05-03T10:37:03Z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