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69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7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6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7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8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26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16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9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5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8B38-0987-544E-ADA0-4289C0189E44}" type="datetimeFigureOut"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2760-281F-5D42-9DC1-9E95DEFDD8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47790" y="2230092"/>
            <a:ext cx="5370134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7789" y="700500"/>
            <a:ext cx="5370135" cy="655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50437" y="12159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朴素贝叶斯</a:t>
            </a:r>
            <a:endParaRPr kumimoji="1"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411941" y="836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目标：求最大后验概率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00800" y="836243"/>
                <a:ext cx="1915011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mr-IN" altLang="zh-C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mr-IN" altLang="zh-CN" i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b="1" i="1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b="1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36243"/>
                <a:ext cx="1915011" cy="411010"/>
              </a:xfrm>
              <a:prstGeom prst="rect">
                <a:avLst/>
              </a:prstGeom>
              <a:blipFill rotWithShape="0">
                <a:blip r:embed="rId2"/>
                <a:stretch>
                  <a:fillRect l="-637" r="-3822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019209" y="165134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贝叶斯准则：</a:t>
            </a:r>
            <a:endParaRPr kumimoji="1"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370168" y="1487574"/>
                <a:ext cx="2085378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i="1">
                              <a:latin typeface="Cambria Math" charset="0"/>
                            </a:rPr>
                            <m:t>𝑐</m:t>
                          </m:r>
                        </m:e>
                        <m:e>
                          <m:r>
                            <a:rPr kumimoji="1" lang="en-US" altLang="zh-CN" sz="1600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1600" b="1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600" b="1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sz="16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0" i="1"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sz="1600" b="1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1600" b="1" i="1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sz="1600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1600" b="1" i="1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1600" b="0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68" y="1487574"/>
                <a:ext cx="2085378" cy="613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83639" y="239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目标等价于：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26194" y="2389528"/>
                <a:ext cx="2368021" cy="411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mr-IN" altLang="zh-C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mr-IN" altLang="zh-CN" i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b="1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1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94" y="2389528"/>
                <a:ext cx="2368021" cy="411331"/>
              </a:xfrm>
              <a:prstGeom prst="rect">
                <a:avLst/>
              </a:prstGeom>
              <a:blipFill rotWithShape="0">
                <a:blip r:embed="rId4"/>
                <a:stretch>
                  <a:fillRect l="-514" r="-2828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019209" y="304338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朴素贝叶斯假设：属性条件独立性假设</a:t>
            </a:r>
            <a:endParaRPr kumimoji="1" lang="zh-CN" altLang="en-US" sz="1600"/>
          </a:p>
        </p:txBody>
      </p:sp>
      <p:grpSp>
        <p:nvGrpSpPr>
          <p:cNvPr id="29" name="组 28"/>
          <p:cNvGrpSpPr/>
          <p:nvPr/>
        </p:nvGrpSpPr>
        <p:grpSpPr>
          <a:xfrm>
            <a:off x="3347790" y="3540147"/>
            <a:ext cx="5383054" cy="967216"/>
            <a:chOff x="3347790" y="4108889"/>
            <a:chExt cx="5383054" cy="967216"/>
          </a:xfrm>
        </p:grpSpPr>
        <p:sp>
          <p:nvSpPr>
            <p:cNvPr id="19" name="矩形 18"/>
            <p:cNvSpPr/>
            <p:nvPr/>
          </p:nvSpPr>
          <p:spPr>
            <a:xfrm>
              <a:off x="3347790" y="4108889"/>
              <a:ext cx="5383054" cy="967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47790" y="43812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目标等价于：</a:t>
              </a:r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726194" y="4179152"/>
                  <a:ext cx="2856038" cy="808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mr-IN" altLang="zh-CN" i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ctrlPr>
                                  <a:rPr kumimoji="1" lang="is-IS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194" y="4179152"/>
                  <a:ext cx="2856038" cy="8080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520773" y="6360085"/>
                <a:ext cx="2782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核心：学习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zh-CN" altLang="en-US" i="1">
                        <a:latin typeface="Cambria Math" charset="0"/>
                      </a:rPr>
                      <m:t>和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r>
                      <a:rPr kumimoji="1" lang="en-US" altLang="zh-CN" b="1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|</m:t>
                    </m:r>
                    <m:r>
                      <a:rPr kumimoji="1" lang="en-US" altLang="zh-CN" i="1">
                        <a:latin typeface="Cambria Math" charset="0"/>
                      </a:rPr>
                      <m:t>𝑐</m:t>
                    </m:r>
                    <m:r>
                      <a:rPr kumimoji="1" lang="en-US" altLang="zh-CN" b="1" i="1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73" y="6360085"/>
                <a:ext cx="27828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7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/>
          <p:cNvCxnSpPr>
            <a:endCxn id="14" idx="0"/>
          </p:cNvCxnSpPr>
          <p:nvPr/>
        </p:nvCxnSpPr>
        <p:spPr>
          <a:xfrm>
            <a:off x="6019209" y="1355593"/>
            <a:ext cx="13648" cy="87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4" idx="2"/>
            <a:endCxn id="19" idx="0"/>
          </p:cNvCxnSpPr>
          <p:nvPr/>
        </p:nvCxnSpPr>
        <p:spPr>
          <a:xfrm>
            <a:off x="6032857" y="2885185"/>
            <a:ext cx="6460" cy="65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39317" y="4523034"/>
            <a:ext cx="6460" cy="65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19209" y="4655911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连乘导致下溢，取</a:t>
            </a:r>
            <a:r>
              <a:rPr kumimoji="1" lang="en-US" altLang="zh-CN" sz="1600"/>
              <a:t>log</a:t>
            </a:r>
            <a:endParaRPr kumimoji="1" lang="zh-CN" altLang="en-US" sz="1600"/>
          </a:p>
        </p:txBody>
      </p:sp>
      <p:grpSp>
        <p:nvGrpSpPr>
          <p:cNvPr id="30" name="组 29"/>
          <p:cNvGrpSpPr/>
          <p:nvPr/>
        </p:nvGrpSpPr>
        <p:grpSpPr>
          <a:xfrm>
            <a:off x="3327682" y="5193667"/>
            <a:ext cx="5383054" cy="967216"/>
            <a:chOff x="3347790" y="4108889"/>
            <a:chExt cx="5383054" cy="967216"/>
          </a:xfrm>
        </p:grpSpPr>
        <p:sp>
          <p:nvSpPr>
            <p:cNvPr id="31" name="矩形 30"/>
            <p:cNvSpPr/>
            <p:nvPr/>
          </p:nvSpPr>
          <p:spPr>
            <a:xfrm>
              <a:off x="3347790" y="4108889"/>
              <a:ext cx="5383054" cy="967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47790" y="43812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目标等价于：</a:t>
              </a:r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910175" y="4200210"/>
                  <a:ext cx="3766672" cy="7845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mr-IN" altLang="zh-CN" i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𝑙𝑜𝑔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kumimoji="1" lang="is-IS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𝑙𝑜𝑔</m:t>
                                </m:r>
                              </m:e>
                            </m:nary>
                            <m:r>
                              <a:rPr kumimoji="1" lang="en-US" altLang="zh-CN" i="1">
                                <a:latin typeface="Cambria Math" charset="0"/>
                              </a:rPr>
                              <m:t>𝑃</m:t>
                            </m:r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175" y="4200210"/>
                  <a:ext cx="3766672" cy="7845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17" y="3536089"/>
            <a:ext cx="3218936" cy="23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0755" y="701141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根据</a:t>
            </a:r>
            <a:r>
              <a:rPr kumimoji="1" lang="en-US" altLang="zh-CN"/>
              <a:t> https://zh.wikipedia.org/wiki/</a:t>
            </a:r>
            <a:r>
              <a:rPr kumimoji="1" lang="zh-CN" altLang="en-US"/>
              <a:t>最大似然估计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88469" y="2087265"/>
                <a:ext cx="1613519" cy="582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zh-CN" b="0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69" y="2087265"/>
                <a:ext cx="1613519" cy="5821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640007" y="320583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对离散属性、连续分布情况：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088469" y="3097692"/>
                <a:ext cx="2130775" cy="629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𝑐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kumimoji="1" lang="en-US" altLang="zh-CN" b="0" i="1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69" y="3097692"/>
                <a:ext cx="2130775" cy="62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410468" y="31916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（伯努利试验）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30755" y="11389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考虑拉普拉斯修正进行平滑</a:t>
            </a:r>
            <a:endParaRPr kumimoji="1"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524269" y="885807"/>
            <a:ext cx="110951" cy="4377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81" y="45182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对连续属性、连续分布情况：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013043" y="4155632"/>
                <a:ext cx="3128870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mr-IN" altLang="zh-CN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1">
                                  <a:latin typeface="Cambria Math" charset="0"/>
                                </a:rPr>
                                <m:t>π</m:t>
                              </m:r>
                            </m:e>
                          </m:rad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mr-IN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b="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𝑐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1" lang="en-US" altLang="zh-CN" b="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𝑐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43" y="4155632"/>
                <a:ext cx="3128870" cy="8942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410468" y="4400026"/>
                <a:ext cx="2668423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/>
                  <a:t>（</a:t>
                </a:r>
                <a:r>
                  <a:rPr kumimoji="1" lang="zh-CN" altLang="en-US"/>
                  <a:t>假设满足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𝑁</m:t>
                    </m:r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/>
                  <a:t>）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8" y="4400026"/>
                <a:ext cx="2668423" cy="405496"/>
              </a:xfrm>
              <a:prstGeom prst="rect">
                <a:avLst/>
              </a:prstGeom>
              <a:blipFill rotWithShape="0">
                <a:blip r:embed="rId5"/>
                <a:stretch>
                  <a:fillRect l="-2059" t="-4545" r="-1831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050437" y="12159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朴素贝叶斯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836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2198" y="33996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贝叶斯网络</a:t>
            </a:r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01" y="1091820"/>
            <a:ext cx="6407342" cy="47139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46430" y="6095985"/>
            <a:ext cx="560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一个简单例子：</a:t>
            </a:r>
            <a:r>
              <a:rPr lang="zh-CN" altLang="en-US"/>
              <a:t>https://zh.wikipedia.org/wiki/貝氏網路</a:t>
            </a:r>
          </a:p>
        </p:txBody>
      </p:sp>
    </p:spTree>
    <p:extLst>
      <p:ext uri="{BB962C8B-B14F-4D97-AF65-F5344CB8AC3E}">
        <p14:creationId xmlns:p14="http://schemas.microsoft.com/office/powerpoint/2010/main" val="9081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3834" y="29901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贝叶斯网络</a:t>
            </a:r>
            <a:r>
              <a:rPr kumimoji="1" lang="en-US" altLang="zh-CN" sz="2400"/>
              <a:t>-</a:t>
            </a:r>
            <a:r>
              <a:rPr kumimoji="1" lang="zh-CN" altLang="en-US" sz="2400"/>
              <a:t>推断</a:t>
            </a:r>
            <a:endParaRPr kumimoji="1"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03459" y="961490"/>
                <a:ext cx="6771918" cy="47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近似推断</a:t>
                </a:r>
                <a:r>
                  <a:rPr kumimoji="1" lang="en-US" altLang="zh-CN"/>
                  <a:t>-</a:t>
                </a:r>
                <a:r>
                  <a:rPr kumimoji="1" lang="zh-CN" altLang="en-US"/>
                  <a:t>吉布斯采样算法（随机漫步）得到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𝑄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𝑞</m:t>
                        </m:r>
                      </m:e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𝐸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kumimoji="1"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kumimoji="1"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59" y="961490"/>
                <a:ext cx="6771918" cy="477695"/>
              </a:xfrm>
              <a:prstGeom prst="rect">
                <a:avLst/>
              </a:prstGeom>
              <a:blipFill rotWithShape="0">
                <a:blip r:embed="rId2"/>
                <a:stretch>
                  <a:fillRect l="-720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03459" y="1556496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过程示例（假设</a:t>
            </a:r>
            <a:r>
              <a:rPr kumimoji="1" lang="en-US" altLang="zh-CN"/>
              <a:t>q</a:t>
            </a:r>
            <a:r>
              <a:rPr kumimoji="1" lang="zh-CN" altLang="en-US"/>
              <a:t>和</a:t>
            </a:r>
            <a:r>
              <a:rPr kumimoji="1" lang="en-US" altLang="zh-CN"/>
              <a:t>e</a:t>
            </a:r>
            <a:r>
              <a:rPr kumimoji="1" lang="zh-CN" altLang="en-US"/>
              <a:t>只有</a:t>
            </a:r>
            <a:r>
              <a:rPr kumimoji="1" lang="en-US" altLang="zh-CN"/>
              <a:t>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/>
              <a:t>两种取值）：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16645" y="2238076"/>
                <a:ext cx="9669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>
                          <a:latin typeface="Cambria Math" charset="0"/>
                        </a:rPr>
                        <m:t>∗ 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</a:rPr>
                            <m:t>=1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b="0" i="1">
                              <a:latin typeface="Cambria Math" charset="0"/>
                            </a:rPr>
                            <m:t>    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𝐸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={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=1}</m:t>
                      </m:r>
                      <m:r>
                        <a:rPr kumimoji="1" lang="zh-CN" altLang="en-US" b="0" i="1">
                          <a:latin typeface="Cambria Math" charset="0"/>
                        </a:rPr>
                        <m:t>   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latin typeface="Cambria Math" charset="0"/>
                        </a:rPr>
                        <m:t>以概率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=1|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=0,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=1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)</m:t>
                      </m:r>
                      <m:r>
                        <a:rPr kumimoji="1" lang="zh-CN" altLang="en-US" b="0" i="1">
                          <a:latin typeface="Cambria Math" charset="0"/>
                        </a:rPr>
                        <m:t>取值为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45" y="2238076"/>
                <a:ext cx="9669827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143478" r="-126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16645" y="2781156"/>
                <a:ext cx="5242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>
                          <a:latin typeface="Cambria Math" charset="0"/>
                        </a:rPr>
                        <m:t>∗ 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charset="0"/>
                            </a:rPr>
                            <m:t>=0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zh-CN" altLang="en-US" b="0" i="1">
                              <a:latin typeface="Cambria Math" charset="0"/>
                            </a:rPr>
                            <m:t>    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𝐸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={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>
                          <a:latin typeface="Cambria Math" charset="0"/>
                        </a:rPr>
                        <m:t>=1}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45" y="2781156"/>
                <a:ext cx="524233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6" t="-143478" r="-1163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173473" y="3370997"/>
                <a:ext cx="8956170" cy="3203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为</m:t>
                    </m:r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  <m:r>
                      <a:rPr kumimoji="1" lang="zh-CN" altLang="en-US" b="0" i="1">
                        <a:latin typeface="Cambria Math" charset="0"/>
                      </a:rPr>
                      <m:t>（随机）</m:t>
                    </m:r>
                  </m:oMath>
                </a14:m>
                <a:r>
                  <a:rPr kumimoji="1"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=0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第一轮：</a:t>
                </a:r>
              </a:p>
              <a:p>
                <a:pPr/>
                <a:r>
                  <a:rPr kumimoji="1" lang="zh-CN" altLang="en-US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以概率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=1|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</m:t>
                    </m:r>
                    <m:r>
                      <a:rPr kumimoji="1" lang="en-US" altLang="zh-CN" b="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=0)</m:t>
                    </m:r>
                    <m:r>
                      <a:rPr kumimoji="1" lang="zh-CN" altLang="en-US" i="1">
                        <a:latin typeface="Cambria Math" charset="0"/>
                      </a:rPr>
                      <m:t>取值为</m:t>
                    </m:r>
                    <m:r>
                      <a:rPr kumimoji="1" lang="en-US" altLang="zh-CN" i="1">
                        <a:latin typeface="Cambria Math" charset="0"/>
                      </a:rPr>
                      <m:t>1</m:t>
                    </m:r>
                  </m:oMath>
                </a14:m>
                <a:endParaRPr kumimoji="1" lang="zh-CN" altLang="en-US"/>
              </a:p>
              <a:p>
                <a:pPr/>
                <a:r>
                  <a:rPr kumimoji="1" lang="zh-CN" altLang="en-US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以概率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  <m:r>
                      <a:rPr kumimoji="1" lang="en-US" altLang="zh-CN" i="1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=0)</m:t>
                    </m:r>
                    <m:r>
                      <a:rPr kumimoji="1" lang="zh-CN" altLang="en-US" i="1">
                        <a:latin typeface="Cambria Math" charset="0"/>
                      </a:rPr>
                      <m:t>取值为</m:t>
                    </m:r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        </a:t>
                </a:r>
                <a:r>
                  <a:rPr kumimoji="1" lang="en-US" altLang="zh-CN"/>
                  <a:t>if</a:t>
                </a:r>
                <a:r>
                  <a:rPr kumimoji="1"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</m:t>
                    </m:r>
                    <m:r>
                      <a:rPr kumimoji="1" lang="zh-CN" altLang="en-US" b="0" i="1">
                        <a:latin typeface="Cambria Math" charset="0"/>
                      </a:rPr>
                      <m:t> </m:t>
                    </m:r>
                    <m:r>
                      <a:rPr kumimoji="1" lang="zh-CN" altLang="en-US" b="0" i="1">
                        <a:latin typeface="Cambria Math" charset="0"/>
                      </a:rPr>
                      <m:t>且</m:t>
                    </m:r>
                    <m:r>
                      <a:rPr kumimoji="1" lang="zh-CN" altLang="en-US" b="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</m:t>
                    </m:r>
                  </m:oMath>
                </a14:m>
                <a:r>
                  <a:rPr kumimoji="1" lang="en-US" altLang="zh-CN"/>
                  <a:t>:</a:t>
                </a:r>
                <a:r>
                  <a:rPr kumimoji="1" lang="zh-CN" alt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+1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第</a:t>
                </a:r>
                <a:r>
                  <a:rPr kumimoji="1" lang="en-US" altLang="zh-CN"/>
                  <a:t>t</a:t>
                </a:r>
                <a:r>
                  <a:rPr kumimoji="1" lang="zh-CN" altLang="en-US"/>
                  <a:t>轮：</a:t>
                </a:r>
              </a:p>
              <a:p>
                <a:r>
                  <a:rPr kumimoji="1" lang="zh-CN" altLang="en-US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以概率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=1|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−1)</m:t>
                        </m:r>
                      </m:sup>
                    </m:sSubSup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  <m:r>
                      <a:rPr kumimoji="1" lang="zh-CN" altLang="en-US" i="1">
                        <a:latin typeface="Cambria Math" charset="0"/>
                      </a:rPr>
                      <m:t>取值为</m:t>
                    </m:r>
                    <m:r>
                      <a:rPr kumimoji="1" lang="en-US" altLang="zh-CN" i="1">
                        <a:latin typeface="Cambria Math" charset="0"/>
                      </a:rPr>
                      <m:t>1</m:t>
                    </m:r>
                  </m:oMath>
                </a14:m>
                <a:endParaRPr kumimoji="1" lang="zh-CN" altLang="en-US"/>
              </a:p>
              <a:p>
                <a:pPr/>
                <a:r>
                  <a:rPr kumimoji="1" lang="zh-CN" altLang="en-US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以概率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  <m:r>
                      <a:rPr kumimoji="1" lang="en-US" altLang="zh-CN" i="1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−1)</m:t>
                        </m:r>
                      </m:sup>
                    </m:sSubSup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  <m:r>
                      <a:rPr kumimoji="1" lang="zh-CN" altLang="en-US" i="1">
                        <a:latin typeface="Cambria Math" charset="0"/>
                      </a:rPr>
                      <m:t>取值为</m:t>
                    </m:r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        </a:t>
                </a:r>
                <a:r>
                  <a:rPr kumimoji="1" lang="en-US" altLang="zh-CN"/>
                  <a:t>if</a:t>
                </a:r>
                <a:r>
                  <a:rPr kumimoji="1"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=1</m:t>
                    </m:r>
                    <m:r>
                      <a:rPr kumimoji="1" lang="zh-CN" altLang="en-US" i="1">
                        <a:latin typeface="Cambria Math" charset="0"/>
                      </a:rPr>
                      <m:t> 且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=0</m:t>
                    </m:r>
                  </m:oMath>
                </a14:m>
                <a:r>
                  <a:rPr kumimoji="1" lang="en-US" altLang="zh-CN"/>
                  <a:t>:</a:t>
                </a:r>
                <a:r>
                  <a:rPr kumimoji="1" lang="zh-CN" alt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+1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直到完成</a:t>
                </a:r>
                <a:r>
                  <a:rPr kumimoji="1" lang="en-US" altLang="zh-CN"/>
                  <a:t>T</a:t>
                </a:r>
                <a:r>
                  <a:rPr kumimoji="1" lang="zh-CN" altLang="en-US"/>
                  <a:t>轮采样后停止，并返回后验概率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=1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=0,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=1,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=1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kumimoji="1"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kumimoji="1"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73" y="3370997"/>
                <a:ext cx="8956170" cy="3203890"/>
              </a:xfrm>
              <a:prstGeom prst="rect">
                <a:avLst/>
              </a:prstGeom>
              <a:blipFill rotWithShape="0">
                <a:blip r:embed="rId5"/>
                <a:stretch>
                  <a:fillRect l="-613"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54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3834" y="299019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贝叶斯网络</a:t>
            </a:r>
            <a:r>
              <a:rPr kumimoji="1" lang="en-US" altLang="zh-CN" sz="2400"/>
              <a:t>-EM</a:t>
            </a:r>
            <a:r>
              <a:rPr kumimoji="1" lang="zh-CN" altLang="en-US" sz="2400"/>
              <a:t>算法</a:t>
            </a:r>
            <a:r>
              <a:rPr kumimoji="1" lang="zh-CN" altLang="en-US" sz="1400"/>
              <a:t>估计参数隐变量</a:t>
            </a:r>
            <a:endParaRPr kumimoji="1"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24334" y="962134"/>
                <a:ext cx="8092344" cy="574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    选择初始参数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zh-CN" altLang="en-US"/>
                  <a:t>进行以下迭代：</a:t>
                </a:r>
              </a:p>
              <a:p>
                <a:endParaRPr kumimoji="1" lang="zh-CN" altLang="en-US"/>
              </a:p>
              <a:p>
                <a:r>
                  <a:rPr kumimoji="1" lang="zh-CN" altLang="en-US"/>
                  <a:t>    * </a:t>
                </a:r>
                <a:r>
                  <a:rPr kumimoji="1" lang="en-US" altLang="zh-CN"/>
                  <a:t>E</a:t>
                </a:r>
                <a:r>
                  <a:rPr kumimoji="1" lang="zh-CN" altLang="en-US"/>
                  <a:t>步：基于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zh-CN" altLang="en-US"/>
                  <a:t>推断隐变量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𝑍</m:t>
                    </m:r>
                  </m:oMath>
                </a14:m>
                <a:r>
                  <a:rPr kumimoji="1" lang="zh-CN" altLang="en-US"/>
                  <a:t>的期望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𝑍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𝑍</m:t>
                            </m:r>
                          </m:e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kumimoji="1" lang="zh-CN" altLang="en-US"/>
                  <a:t>，其中：</a:t>
                </a:r>
              </a:p>
              <a:p>
                <a:r>
                  <a:rPr kumimoji="1" lang="zh-CN" altLang="en-US"/>
                  <a:t>		             （离散情况）        （连续情况）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𝑍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b="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b="0" i="1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𝑍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b="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mr-IN" altLang="zh-CN" b="0" i="1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𝑑𝑍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/>
              </a:p>
              <a:p>
                <a:pPr algn="ctr"/>
                <a:endParaRPr kumimoji="1" lang="zh-CN" altLang="en-US"/>
              </a:p>
              <a:p>
                <a:r>
                  <a:rPr kumimoji="1" lang="zh-CN" altLang="en-US"/>
                  <a:t>    * </a:t>
                </a:r>
                <a:r>
                  <a:rPr kumimoji="1" lang="en-US" altLang="zh-CN"/>
                  <a:t>M</a:t>
                </a:r>
                <a:r>
                  <a:rPr kumimoji="1" lang="zh-CN" altLang="en-US"/>
                  <a:t>步：基于已观测变量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zh-CN" altLang="en-US"/>
                  <a:t>和推断出的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𝑍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zh-CN" altLang="en-US"/>
                  <a:t>对参数做极大似然估计，得到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kumimoji="1" lang="zh-CN" altLang="en-US" b="0" i="0">
                        <a:latin typeface="Cambria Math" charset="0"/>
                      </a:rPr>
                      <m:t>：</m:t>
                    </m:r>
                  </m:oMath>
                </a14:m>
                <a:endParaRPr kumimoji="1" lang="zh-CN" altLang="en-US" b="0"/>
              </a:p>
              <a:p>
                <a:endParaRPr kumimoji="1" lang="zh-CN" alt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b="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b="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b="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mr-IN" altLang="zh-CN" b="0" i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CN" b="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kumimoji="1" lang="en-US" altLang="zh-CN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b="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/>
              </a:p>
              <a:p>
                <a:pPr algn="ctr"/>
                <a:endParaRPr kumimoji="1" lang="zh-CN" alt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>
                              <a:latin typeface="Cambria Math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zh-CN" b="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zh-CN" b="0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1" lang="en-US" altLang="zh-CN" b="0" i="1">
                          <a:latin typeface="Cambria Math" charset="0"/>
                        </a:rPr>
                        <m:t>𝑙𝑜𝑔𝑃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𝑍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CN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/>
              </a:p>
              <a:p>
                <a:pPr algn="ctr"/>
                <a:endParaRPr kumimoji="1" lang="zh-CN" altLang="en-US"/>
              </a:p>
              <a:p>
                <a:r>
                  <a:rPr kumimoji="1" lang="zh-CN" altLang="en-US"/>
                  <a:t>    检查是否达到停止条件，即对较小的正数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/>
                  <a:t>，</a:t>
                </a:r>
                <a:r>
                  <a:rPr kumimoji="1" lang="zh-CN" altLang="en-US"/>
                  <a:t>满足：</a:t>
                </a:r>
              </a:p>
              <a:p>
                <a:endParaRPr kumimoji="1" lang="zh-CN" altLang="en-US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||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||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/>
                  <a:t>	（</a:t>
                </a:r>
                <a:r>
                  <a:rPr kumimoji="1" lang="zh-CN" altLang="en-US"/>
                  <a:t>收敛</a:t>
                </a:r>
                <a:r>
                  <a:rPr kumimoji="1" lang="zh-CN" altLang="en-US"/>
                  <a:t>）</a:t>
                </a:r>
              </a:p>
              <a:p>
                <a:pPr algn="ctr"/>
                <a:endParaRPr kumimoji="1" lang="zh-CN" altLang="en-US"/>
              </a:p>
              <a:p>
                <a:r>
                  <a:rPr kumimoji="1" lang="zh-CN" altLang="en-US"/>
                  <a:t>    则停止迭代，否则令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𝑡</m:t>
                    </m:r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>
                        <a:latin typeface="Cambria Math" charset="0"/>
                      </a:rPr>
                      <m:t>𝑡</m:t>
                    </m:r>
                    <m:r>
                      <a:rPr kumimoji="1" lang="en-US" altLang="zh-CN" b="0" i="1">
                        <a:latin typeface="Cambria Math" charset="0"/>
                      </a:rPr>
                      <m:t>+1</m:t>
                    </m:r>
                  </m:oMath>
                </a14:m>
                <a:r>
                  <a:rPr kumimoji="1" lang="zh-CN" altLang="en-US"/>
                  <a:t>继续进行</a:t>
                </a:r>
                <a:r>
                  <a:rPr kumimoji="1" lang="en-US" altLang="zh-CN"/>
                  <a:t>E</a:t>
                </a:r>
                <a:r>
                  <a:rPr kumimoji="1" lang="zh-CN" altLang="en-US"/>
                  <a:t>步迭代。</a:t>
                </a:r>
                <a:endParaRPr kumimoji="1"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4" y="962134"/>
                <a:ext cx="8092344" cy="5745740"/>
              </a:xfrm>
              <a:prstGeom prst="rect">
                <a:avLst/>
              </a:prstGeom>
              <a:blipFill rotWithShape="0">
                <a:blip r:embed="rId2"/>
                <a:stretch>
                  <a:fillRect l="-678" t="-637" r="-603" b="-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3834" y="29901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贝叶斯网络</a:t>
            </a:r>
            <a:r>
              <a:rPr kumimoji="1" lang="en-US" altLang="zh-CN" sz="2400"/>
              <a:t>-</a:t>
            </a:r>
            <a:r>
              <a:rPr kumimoji="1" lang="zh-CN" altLang="en-US" sz="2400"/>
              <a:t>结构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87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160</Words>
  <Application>Microsoft Macintosh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luck2919</dc:creator>
  <cp:lastModifiedBy>luck2919</cp:lastModifiedBy>
  <cp:revision>39</cp:revision>
  <dcterms:created xsi:type="dcterms:W3CDTF">2017-08-21T01:35:45Z</dcterms:created>
  <dcterms:modified xsi:type="dcterms:W3CDTF">2017-08-21T05:57:54Z</dcterms:modified>
</cp:coreProperties>
</file>