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18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1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55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6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57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8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77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1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1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03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30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3551-A324-2644-AE78-5AF6DEB5FC90}" type="datetimeFigureOut">
              <a:t>2017/8/15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DA8E-44B2-D949-B6AE-17674429DAB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00047" y="832513"/>
                <a:ext cx="312809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800" b="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800" b="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8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en-US" altLang="zh-CN" sz="28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2800" b="1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47" y="832513"/>
                <a:ext cx="3128099" cy="4385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947917" y="8325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超平面模型：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79023" y="24042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求：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73786" y="2335030"/>
                <a:ext cx="1305486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𝑻</m:t>
                          </m:r>
                        </m:sup>
                      </m:sSup>
                      <m:r>
                        <a:rPr kumimoji="1" lang="zh-CN" altLang="en-US" sz="2800" b="0" i="0">
                          <a:latin typeface="Cambria Math" charset="0"/>
                        </a:rPr>
                        <m:t>、</m:t>
                      </m:r>
                      <m:r>
                        <a:rPr kumimoji="1" lang="en-US" altLang="zh-CN" sz="28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86" y="2335030"/>
                <a:ext cx="1305486" cy="530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500047" y="3001538"/>
                <a:ext cx="2371098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latin typeface="Cambria Math" charset="0"/>
                        </a:rPr>
                        <m:t>𝒘</m:t>
                      </m:r>
                      <m:r>
                        <a:rPr kumimoji="1" lang="en-US" altLang="zh-CN" sz="2800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28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8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8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8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sz="2800" b="1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47" y="3001538"/>
                <a:ext cx="2371098" cy="1174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500047" y="4477771"/>
                <a:ext cx="4873001" cy="104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latin typeface="Cambria Math" charset="0"/>
                        </a:rPr>
                        <m:t>𝒃</m:t>
                      </m:r>
                      <m:r>
                        <a:rPr kumimoji="1" lang="en-US" altLang="zh-CN" sz="2800" b="1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800" b="1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𝑺</m:t>
                          </m:r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mr-IN" altLang="zh-CN" sz="28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1" i="1">
                              <a:latin typeface="Cambria Math" charset="0"/>
                            </a:rPr>
                            <m:t>𝒔</m:t>
                          </m:r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8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2800" b="1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1" i="1">
                                  <a:latin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kumimoji="1" lang="en-US" altLang="zh-CN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8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zh-CN" sz="2800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kumimoji="1" lang="en-US" altLang="zh-CN" sz="2800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zh-CN" sz="2800" b="1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sz="28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2800" b="1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47" y="4477771"/>
                <a:ext cx="4873001" cy="10452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179023" y="59755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求：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73786" y="5906277"/>
                <a:ext cx="5068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charset="0"/>
                        </a:rPr>
                        <m:t>𝒂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786" y="5906277"/>
                <a:ext cx="50687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0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432090" y="242456"/>
                <a:ext cx="2948243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charset="0"/>
                      </a:rPr>
                      <m:t>𝒂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2400"/>
                  <a:t>应满足什么条件？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090" y="242456"/>
                <a:ext cx="2948243" cy="513282"/>
              </a:xfrm>
              <a:prstGeom prst="rect">
                <a:avLst/>
              </a:prstGeom>
              <a:blipFill rotWithShape="0">
                <a:blip r:embed="rId2"/>
                <a:stretch>
                  <a:fillRect r="-2273" b="-27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28549" y="12555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/>
              <a:t>间隔最大</a:t>
            </a:r>
          </a:p>
        </p:txBody>
      </p:sp>
      <p:cxnSp>
        <p:nvCxnSpPr>
          <p:cNvPr id="8" name="肘形连接符 7"/>
          <p:cNvCxnSpPr>
            <a:stCxn id="5" idx="3"/>
          </p:cNvCxnSpPr>
          <p:nvPr/>
        </p:nvCxnSpPr>
        <p:spPr>
          <a:xfrm>
            <a:off x="3149506" y="1517203"/>
            <a:ext cx="2784001" cy="155354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48232" y="113422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基本型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97170" y="11478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对偶问题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62005" y="21093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软间隔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796082" y="3440078"/>
                <a:ext cx="5378587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b="0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b="0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800" b="0" i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is-IS" altLang="zh-CN" sz="2800" b="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8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zh-CN" sz="2800" b="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is-IS" altLang="zh-CN" sz="2800" b="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800" b="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is-IS" altLang="zh-CN" sz="2800" b="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sz="2800" b="0" i="1">
                                      <a:latin typeface="Cambria Math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kumimoji="1" lang="en-US" altLang="zh-CN" sz="28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82" y="3440078"/>
                <a:ext cx="5378587" cy="12250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20693" y="5192972"/>
                <a:ext cx="574407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>
                          <a:latin typeface="Cambria Math" charset="0"/>
                        </a:rPr>
                        <m:t>𝑠</m:t>
                      </m:r>
                      <m:r>
                        <a:rPr kumimoji="1" lang="en-US" altLang="zh-CN" sz="2800" b="0" i="1">
                          <a:latin typeface="Cambria Math" charset="0"/>
                        </a:rPr>
                        <m:t>.</m:t>
                      </m:r>
                      <m:r>
                        <a:rPr kumimoji="1" lang="en-US" altLang="zh-CN" sz="2800" b="0" i="1">
                          <a:latin typeface="Cambria Math" charset="0"/>
                        </a:rPr>
                        <m:t>𝑡</m:t>
                      </m:r>
                      <m:r>
                        <a:rPr kumimoji="1" lang="en-US" altLang="zh-CN" sz="2800" b="0" i="1">
                          <a:latin typeface="Cambria Math" charset="0"/>
                        </a:rPr>
                        <m:t>.      </m:t>
                      </m:r>
                      <m:nary>
                        <m:naryPr>
                          <m:chr m:val="∑"/>
                          <m:ctrlPr>
                            <a:rPr kumimoji="1" lang="is-IS" altLang="zh-CN" sz="2800" b="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8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800" b="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800" b="0" i="1">
                              <a:latin typeface="Cambria Math" charset="0"/>
                            </a:rPr>
                            <m:t>=0</m:t>
                          </m:r>
                        </m:e>
                      </m:nary>
                      <m:r>
                        <a:rPr kumimoji="1" lang="zh-CN" altLang="en-US" sz="2800" b="0" i="1">
                          <a:latin typeface="Cambria Math" charset="0"/>
                        </a:rPr>
                        <m:t>              </m:t>
                      </m:r>
                      <m:r>
                        <a:rPr kumimoji="1" lang="en-US" altLang="zh-CN" sz="2800" b="0" i="1">
                          <a:latin typeface="Cambria Math" charset="0"/>
                        </a:rPr>
                        <m:t>0</m:t>
                      </m:r>
                      <m:r>
                        <a:rPr kumimoji="1" lang="en-US" altLang="zh-CN" sz="28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sz="28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sz="28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kumimoji="1" lang="zh-CN" altLang="en-US" sz="28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93" y="5192972"/>
                <a:ext cx="5744073" cy="1176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796082" y="3248167"/>
            <a:ext cx="6156849" cy="3302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80478" y="4665093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/>
              <a:t>SMO</a:t>
            </a:r>
            <a:endParaRPr kumimoji="1"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32497" y="4594413"/>
                <a:ext cx="196560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charset="0"/>
                      </a:rPr>
                      <m:t>𝒂</m:t>
                    </m:r>
                    <m:r>
                      <a:rPr lang="zh-CN" altLang="en-US" sz="32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2800"/>
                  <a:t>应满足：</a:t>
                </a:r>
                <a:endParaRPr kumimoji="1" lang="zh-CN" altLang="en-US" sz="320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97" y="4594413"/>
                <a:ext cx="1965603" cy="573427"/>
              </a:xfrm>
              <a:prstGeom prst="rect">
                <a:avLst/>
              </a:prstGeom>
              <a:blipFill rotWithShape="0">
                <a:blip r:embed="rId5"/>
                <a:stretch>
                  <a:fillRect t="-3191" r="-4954" b="-28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7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99797" y="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/>
              <a:t>SMO</a:t>
            </a:r>
            <a:r>
              <a:rPr kumimoji="1" lang="zh-CN" altLang="en-US" sz="2800" b="1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815152" y="523220"/>
                <a:ext cx="7751929" cy="627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kumimoji="1" lang="zh-CN" altLang="en-US"/>
                  <a:t>初始化</a:t>
                </a:r>
              </a:p>
              <a:p>
                <a:pPr marL="457200" indent="-457200">
                  <a:buAutoNum type="arabicPeriod"/>
                </a:pPr>
                <a:r>
                  <a:rPr kumimoji="1" lang="zh-CN" altLang="en-US"/>
                  <a:t>选取一对需更新的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zh-CN" altLang="en-US" b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/>
                  <a:t>更新与截取：</a:t>
                </a:r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kumimoji="1" lang="mr-IN" altLang="zh-CN" b="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kumimoji="1" lang="zh-CN" altLang="en-US"/>
                  <a:t>，其中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𝐾</m:t>
                    </m:r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𝑗𝑗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−2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	截取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/>
                  <a:t>使其满足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</m:d>
                  </m:oMath>
                </a14:m>
                <a:endParaRPr kumimoji="1" lang="zh-CN" altLang="en-US" b="0">
                  <a:ea typeface="Cambria Math" charset="0"/>
                  <a:cs typeface="Cambria Math" charset="0"/>
                </a:endParaRPr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𝑉</m:t>
                    </m:r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mr-IN" altLang="zh-CN" b="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b="0" i="1">
                                <a:latin typeface="Cambria Math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>
                                    <a:latin typeface="Cambria Math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CN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      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=−1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>
                                    <a:latin typeface="Cambria Math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CN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0" i="1">
                                    <a:latin typeface="Cambria Math" charset="0"/>
                                  </a:rPr>
                                  <m:t>               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=1</m:t>
                            </m:r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b="0" i="1">
                  <a:latin typeface="Cambria Math" charset="0"/>
                </a:endParaRPr>
              </a:p>
              <a:p>
                <a:r>
                  <a:rPr kumimoji="1" lang="zh-CN" altLang="en-US" b="0"/>
                  <a:t>	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𝑈</m:t>
                    </m:r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mr-IN" altLang="zh-CN" b="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b="0" i="1">
                                <a:latin typeface="Cambria Math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>
                                    <a:latin typeface="Cambria Math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CN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0,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              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=−1</m:t>
                            </m:r>
                          </m:e>
                          <m:e>
                            <m:func>
                              <m:func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>
                                    <a:latin typeface="Cambria Math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CN" b="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0,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0" i="1">
                                    <a:latin typeface="Cambria Math" charset="0"/>
                                  </a:rPr>
                                  <m:t>      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=1</m:t>
                            </m:r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/>
              </a:p>
              <a:p>
                <a:r>
                  <a:rPr kumimoji="1" lang="en-US" altLang="zh-CN"/>
                  <a:t>4.</a:t>
                </a:r>
                <a:r>
                  <a:rPr kumimoji="1"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更新</m:t>
                    </m:r>
                    <m:r>
                      <a:rPr kumimoji="1" lang="zh-CN" altLang="en-US" b="0" i="1">
                        <a:latin typeface="Cambria Math" charset="0"/>
                      </a:rPr>
                      <m:t>：</m:t>
                    </m:r>
                  </m:oMath>
                </a14:m>
                <a:endParaRPr kumimoji="1" lang="zh-CN" altLang="en-US" b="0"/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/>
              </a:p>
              <a:p>
                <a:r>
                  <a:rPr kumimoji="1" lang="en-US" altLang="zh-CN"/>
                  <a:t>5.</a:t>
                </a:r>
                <a:r>
                  <a:rPr kumimoji="1" lang="zh-CN" altLang="en-US"/>
                  <a:t> </a:t>
                </a:r>
                <a:r>
                  <a:rPr kumimoji="1" lang="en-US" altLang="zh-CN"/>
                  <a:t>b</a:t>
                </a:r>
                <a:r>
                  <a:rPr kumimoji="1" lang="zh-CN" altLang="en-US"/>
                  <a:t>更新：</a:t>
                </a:r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𝑖𝑖</m:t>
                        </m:r>
                      </m:sub>
                    </m:sSub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𝑛𝑒𝑤</m:t>
                            </m:r>
                          </m:sup>
                        </m:sSubSup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𝑜𝑙𝑑</m:t>
                            </m:r>
                          </m:sup>
                        </m:sSubSup>
                      </m:e>
                    </m:d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𝑜𝑙𝑑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𝑛𝑒𝑤</m:t>
                            </m:r>
                          </m:sup>
                        </m:sSubSup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𝑜𝑙𝑑</m:t>
                            </m:r>
                          </m:sup>
                        </m:sSubSup>
                      </m:e>
                    </m:d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𝑗𝑗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𝑜𝑙𝑑</m:t>
                        </m:r>
                      </m:sup>
                    </m:sSubSup>
                    <m:r>
                      <a:rPr kumimoji="1" lang="en-US" altLang="zh-CN" b="0" i="1">
                        <a:latin typeface="Cambria Math" charset="0"/>
                      </a:rPr>
                      <m:t>)</m:t>
                    </m:r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	若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0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mr-IN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kumimoji="1" lang="zh-CN" alt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，则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</m:oMath>
                </a14:m>
                <a:endParaRPr kumimoji="1" lang="zh-CN" altLang="en-US" b="0"/>
              </a:p>
              <a:p>
                <a:r>
                  <a:rPr kumimoji="1" lang="zh-CN" altLang="en-US"/>
                  <a:t>	若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0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bSup>
                      <m:sSub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  <m:r>
                      <a:rPr kumimoji="1" lang="mr-IN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kumimoji="1" lang="zh-CN" alt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，则</m:t>
                    </m:r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bSup>
                  </m:oMath>
                </a14:m>
                <a:endParaRPr kumimoji="1" lang="zh-CN" altLang="en-US"/>
              </a:p>
              <a:p>
                <a:r>
                  <a:rPr kumimoji="1" lang="zh-CN" altLang="en-US"/>
                  <a:t>	否则，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>
                            <a:latin typeface="Cambria Math" charset="0"/>
                          </a:rPr>
                          <m:t>𝑛𝑒𝑤</m:t>
                        </m:r>
                      </m:sup>
                    </m:sSup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b="0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𝑛𝑒𝑤</m:t>
                            </m:r>
                          </m:sup>
                        </m:sSubSup>
                        <m:r>
                          <a:rPr kumimoji="1" lang="en-US" altLang="zh-CN" b="0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𝑛𝑒𝑤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zh-CN" altLang="en-US"/>
              </a:p>
              <a:p>
                <a:r>
                  <a:rPr kumimoji="1" lang="en-US" altLang="zh-CN"/>
                  <a:t>6.</a:t>
                </a:r>
                <a:r>
                  <a:rPr kumimoji="1" lang="zh-CN" altLang="en-US"/>
                  <a:t> 若达到终止条件停止算法，否则转到</a:t>
                </a:r>
                <a:r>
                  <a:rPr kumimoji="1" lang="en-US" altLang="zh-CN"/>
                  <a:t>2.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52" y="523220"/>
                <a:ext cx="7751929" cy="6278578"/>
              </a:xfrm>
              <a:prstGeom prst="rect">
                <a:avLst/>
              </a:prstGeom>
              <a:blipFill rotWithShape="0">
                <a:blip r:embed="rId2"/>
                <a:stretch>
                  <a:fillRect l="-708" t="-583" b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37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53636" y="300250"/>
                <a:ext cx="3222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/>
                  <a:t>如何选取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800"/>
                  <a:t>(</a:t>
                </a:r>
                <a:r>
                  <a:rPr kumimoji="1" lang="zh-CN" altLang="en-US" sz="2800"/>
                  <a:t>启发式</a:t>
                </a:r>
                <a:r>
                  <a:rPr kumimoji="1" lang="en-US" altLang="zh-CN" sz="2800"/>
                  <a:t>)</a:t>
                </a:r>
                <a:endParaRPr kumimoji="1" lang="zh-CN" altLang="en-US" sz="28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36" y="300250"/>
                <a:ext cx="3222101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781" t="-11628" r="-245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78173" y="1105469"/>
                <a:ext cx="10194878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/>
                  <a:t>第一个向量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/>
                  <a:t>：违反</a:t>
                </a:r>
                <a:r>
                  <a:rPr kumimoji="1" lang="en-US" altLang="zh-CN"/>
                  <a:t>KKT</a:t>
                </a:r>
                <a:r>
                  <a:rPr kumimoji="1" lang="zh-CN" altLang="en-US"/>
                  <a:t>最严重的样本。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zh-CN" altLang="en-US"/>
              </a:p>
              <a:p>
                <a:r>
                  <a:rPr kumimoji="1" lang="zh-CN" altLang="en-US"/>
                  <a:t>    </a:t>
                </a:r>
                <a:r>
                  <a:rPr kumimoji="1" lang="en-US" altLang="zh-CN"/>
                  <a:t>KKT</a:t>
                </a:r>
                <a:r>
                  <a:rPr kumimoji="1" lang="zh-CN" altLang="en-US"/>
                  <a:t>条件：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1" i="1">
                        <a:latin typeface="Cambria Math" charset="0"/>
                      </a:rPr>
                      <m:t>−</m:t>
                    </m:r>
                    <m:r>
                      <a:rPr kumimoji="1" lang="en-US" altLang="zh-CN" b="0" i="1">
                        <a:latin typeface="Cambria Math" charset="0"/>
                      </a:rPr>
                      <m:t>1</m:t>
                    </m:r>
                    <m:d>
                      <m:dPr>
                        <m:begChr m:val="{"/>
                        <m:endChr m:val=""/>
                        <m:ctrlPr>
                          <a:rPr kumimoji="1" lang="mr-IN" altLang="zh-CN" b="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b="0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&gt;0,</m:t>
                            </m:r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              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=0</m:t>
                            </m:r>
                          </m:e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=0,</m:t>
                            </m:r>
                            <m:r>
                              <a:rPr kumimoji="1" lang="zh-CN" altLang="en-US" b="0" i="1">
                                <a:latin typeface="Cambria Math" charset="0"/>
                              </a:rPr>
                              <m:t>      </m:t>
                            </m:r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0&lt;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&lt;</m:t>
                            </m:r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𝐶</m:t>
                            </m:r>
                          </m:e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&lt;0,</m:t>
                            </m:r>
                            <m:sSub>
                              <m:sSubPr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0" i="1">
                                    <a:latin typeface="Cambria Math" charset="0"/>
                                  </a:rPr>
                                  <m:t>              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𝐶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b="1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3" y="1105469"/>
                <a:ext cx="10194878" cy="1530612"/>
              </a:xfrm>
              <a:prstGeom prst="rect">
                <a:avLst/>
              </a:prstGeom>
              <a:blipFill rotWithShape="0">
                <a:blip r:embed="rId3"/>
                <a:stretch>
                  <a:fillRect l="-538" t="-1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37481" y="3261815"/>
                <a:ext cx="10827388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/>
                  <a:t>违反</a:t>
                </a:r>
                <a:r>
                  <a:rPr kumimoji="1" lang="en-US" altLang="zh-CN"/>
                  <a:t>KKT</a:t>
                </a:r>
                <a:r>
                  <a:rPr kumimoji="1" lang="zh-CN" altLang="en-US"/>
                  <a:t>程度：</a:t>
                </a:r>
              </a:p>
              <a:p>
                <a:endParaRPr kumimoji="1" lang="zh-CN" altLang="en-US"/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=0</m:t>
                    </m:r>
                    <m:r>
                      <a:rPr kumimoji="1" lang="zh-CN" altLang="en-US" b="0" i="1">
                        <a:latin typeface="Cambria Math" charset="0"/>
                      </a:rPr>
                      <m:t>时，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1" i="1">
                        <a:latin typeface="Cambria Math" charset="0"/>
                      </a:rPr>
                      <m:t>−</m:t>
                    </m:r>
                    <m:r>
                      <a:rPr kumimoji="1" lang="en-US" altLang="zh-CN" b="0" i="1">
                        <a:latin typeface="Cambria Math" charset="0"/>
                      </a:rPr>
                      <m:t>1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≥−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  <m:r>
                      <a:rPr kumimoji="1" lang="zh-CN" alt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，                   </m:t>
                    </m:r>
                    <m:r>
                      <a:rPr kumimoji="1" lang="zh-CN" altLang="en-US" b="0" i="1">
                        <a:latin typeface="Cambria Math" charset="0"/>
                      </a:rPr>
                      <m:t>违反</m:t>
                    </m:r>
                    <m:r>
                      <a:rPr kumimoji="1" lang="en-US" altLang="zh-CN" b="0" i="1">
                        <a:latin typeface="Cambria Math" charset="0"/>
                      </a:rPr>
                      <m:t>𝐾𝐾𝑇</m:t>
                    </m:r>
                    <m:r>
                      <a:rPr kumimoji="1" lang="zh-CN" altLang="en-US" b="0" i="1">
                        <a:latin typeface="Cambria Math" charset="0"/>
                      </a:rPr>
                      <m:t>程度</m:t>
                    </m:r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1−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𝑒</m:t>
                        </m:r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zh-CN" altLang="en-US" b="0"/>
              </a:p>
              <a:p>
                <a:endParaRPr kumimoji="1" lang="zh-CN" altLang="en-US"/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r>
                      <a:rPr kumimoji="1" lang="en-US" altLang="zh-CN" b="0" i="1">
                        <a:latin typeface="Cambria Math" charset="0"/>
                      </a:rPr>
                      <m:t>0&lt;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0">
                        <a:latin typeface="Cambria Math" charset="0"/>
                      </a:rPr>
                      <m:t>&lt;</m:t>
                    </m:r>
                    <m:r>
                      <m:rPr>
                        <m:sty m:val="p"/>
                      </m:rPr>
                      <a:rPr kumimoji="1" lang="en-US" altLang="zh-CN" b="0" i="0">
                        <a:latin typeface="Cambria Math" charset="0"/>
                      </a:rPr>
                      <m:t>C</m:t>
                    </m:r>
                    <m:r>
                      <a:rPr kumimoji="1" lang="zh-CN" altLang="en-US" b="0" i="1">
                        <a:latin typeface="Cambria Math" charset="0"/>
                      </a:rPr>
                      <m:t>时，</m:t>
                    </m:r>
                    <m:r>
                      <a:rPr kumimoji="1" lang="en-US" altLang="zh-CN" b="0" i="1">
                        <a:latin typeface="Cambria Math" charset="0"/>
                      </a:rPr>
                      <m:t>−</m:t>
                    </m:r>
                    <m:r>
                      <a:rPr kumimoji="1" lang="en-US" altLang="zh-CN" b="0" i="1">
                        <a:latin typeface="Cambria Math" charset="0"/>
                      </a:rPr>
                      <m:t>𝑒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1" i="1">
                        <a:latin typeface="Cambria Math" charset="0"/>
                      </a:rPr>
                      <m:t>−</m:t>
                    </m:r>
                    <m:r>
                      <a:rPr kumimoji="1" lang="en-US" altLang="zh-CN" b="0" i="1">
                        <a:latin typeface="Cambria Math" charset="0"/>
                      </a:rPr>
                      <m:t>1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  <m:r>
                      <a:rPr kumimoji="1" lang="zh-CN" alt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，违反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𝐾𝐾𝑇</m:t>
                    </m:r>
                    <m:r>
                      <a:rPr kumimoji="1" lang="zh-CN" alt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程度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kumimoji="1" lang="en-US" altLang="zh-CN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zh-CN" altLang="en-US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  <m:r>
                                  <a:rPr kumimoji="1" lang="en-US" altLang="zh-CN" b="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1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zh-CN" altLang="en-US" b="0">
                  <a:ea typeface="Cambria Math" charset="0"/>
                  <a:cs typeface="Cambria Math" charset="0"/>
                </a:endParaRPr>
              </a:p>
              <a:p>
                <a:endParaRPr kumimoji="1" lang="zh-CN" altLang="en-US"/>
              </a:p>
              <a:p>
                <a:r>
                  <a:rPr kumimoji="1" lang="zh-CN" alt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=</m:t>
                    </m:r>
                    <m:r>
                      <a:rPr kumimoji="1" lang="en-US" altLang="zh-CN" b="0" i="1">
                        <a:latin typeface="Cambria Math" charset="0"/>
                      </a:rPr>
                      <m:t>𝐶</m:t>
                    </m:r>
                    <m:r>
                      <a:rPr kumimoji="1" lang="zh-CN" altLang="en-US" b="0" i="1">
                        <a:latin typeface="Cambria Math" charset="0"/>
                      </a:rPr>
                      <m:t>时，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1" i="1">
                        <a:latin typeface="Cambria Math" charset="0"/>
                      </a:rPr>
                      <m:t>−</m:t>
                    </m:r>
                    <m:r>
                      <a:rPr kumimoji="1" lang="en-US" altLang="zh-CN" b="0" i="1">
                        <a:latin typeface="Cambria Math" charset="0"/>
                      </a:rPr>
                      <m:t>1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  <m:r>
                      <a:rPr kumimoji="1" lang="zh-CN" alt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，                      违反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𝐾𝐾𝑇</m:t>
                    </m:r>
                    <m:r>
                      <a:rPr kumimoji="1" lang="zh-CN" altLang="en-US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程度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=|1+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81" y="3261815"/>
                <a:ext cx="10827388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450" t="-1502" r="-56" b="-2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78173" y="5723051"/>
                <a:ext cx="1019487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/>
                  <a:t>第二个向量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/>
                  <a:t>：选择使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zh-CN" altLang="en-US" b="0" i="1">
                        <a:latin typeface="Cambria Math" charset="0"/>
                      </a:rPr>
                      <m:t>最大的向量。</m:t>
                    </m:r>
                  </m:oMath>
                </a14:m>
                <a:endParaRPr kumimoji="1" lang="zh-CN" altLang="en-US" b="1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3" y="5723051"/>
                <a:ext cx="10194878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419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0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9110" y="1692322"/>
            <a:ext cx="63786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/>
              <a:t>SVM</a:t>
            </a:r>
            <a:r>
              <a:rPr kumimoji="1" lang="zh-CN" altLang="en-US" sz="2400"/>
              <a:t>实现多分类任务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40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/>
              <a:t>核函数的选择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40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/>
              <a:t>软间隔中</a:t>
            </a:r>
            <a:r>
              <a:rPr kumimoji="1" lang="en-US" altLang="zh-CN" sz="2400"/>
              <a:t>C</a:t>
            </a:r>
            <a:r>
              <a:rPr kumimoji="1" lang="zh-CN" altLang="en-US" sz="2400"/>
              <a:t>的意义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40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/>
              <a:t>参数优化方法</a:t>
            </a:r>
            <a:r>
              <a:rPr kumimoji="1" lang="en-US" altLang="zh-CN" sz="2400"/>
              <a:t>Grid</a:t>
            </a:r>
            <a:r>
              <a:rPr kumimoji="1" lang="zh-CN" altLang="en-US" sz="2400"/>
              <a:t> </a:t>
            </a:r>
            <a:r>
              <a:rPr kumimoji="1" lang="en-US" altLang="zh-CN" sz="2400"/>
              <a:t>Search</a:t>
            </a:r>
            <a:r>
              <a:rPr kumimoji="1" lang="zh-CN" altLang="en-US" sz="2400"/>
              <a:t>与</a:t>
            </a:r>
            <a:r>
              <a:rPr kumimoji="1" lang="en-US" altLang="zh-CN" sz="2400"/>
              <a:t>K</a:t>
            </a:r>
            <a:r>
              <a:rPr kumimoji="1" lang="zh-CN" altLang="en-US" sz="2400"/>
              <a:t>折交叉验证</a:t>
            </a:r>
          </a:p>
          <a:p>
            <a:pPr marL="342900" indent="-342900">
              <a:buFont typeface="Arial" charset="0"/>
              <a:buChar char="•"/>
            </a:pPr>
            <a:endParaRPr kumimoji="1" lang="zh-CN" altLang="en-US" sz="2400"/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400"/>
              <a:t>软间隔中支持向量的定义（区别于硬间隔）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75171" y="4094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/>
              <a:t>其他问题</a:t>
            </a:r>
          </a:p>
        </p:txBody>
      </p:sp>
    </p:spTree>
    <p:extLst>
      <p:ext uri="{BB962C8B-B14F-4D97-AF65-F5344CB8AC3E}">
        <p14:creationId xmlns:p14="http://schemas.microsoft.com/office/powerpoint/2010/main" val="100981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98</Words>
  <Application>Microsoft Macintosh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DengXian</vt:lpstr>
      <vt:lpstr>DengXian Light</vt:lpstr>
      <vt:lpstr>Mangal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luck2919</dc:creator>
  <cp:lastModifiedBy>luck2919</cp:lastModifiedBy>
  <cp:revision>17</cp:revision>
  <dcterms:created xsi:type="dcterms:W3CDTF">2017-08-15T02:18:41Z</dcterms:created>
  <dcterms:modified xsi:type="dcterms:W3CDTF">2017-08-15T11:56:09Z</dcterms:modified>
</cp:coreProperties>
</file>