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295064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88828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309955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238076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277606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25637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36084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118888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52704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297649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20A0948-DF88-4CCD-B1B9-B5270C377C3F}" type="datetimeFigureOut">
              <a:rPr lang="zh-CN" altLang="en-US" smtClean="0"/>
              <a:t>2018/3/15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18928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A0948-DF88-4CCD-B1B9-B5270C377C3F}" type="datetimeFigureOut">
              <a:rPr lang="zh-CN" altLang="en-US" smtClean="0"/>
              <a:t>2018/3/15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9B94C-4234-42AB-8B4F-B8B41DA77966}" type="slidenum">
              <a:rPr lang="zh-CN" altLang="en-US" smtClean="0"/>
              <a:t>‹#›</a:t>
            </a:fld>
            <a:endParaRPr lang="zh-CN" altLang="en-US"/>
          </a:p>
        </p:txBody>
      </p:sp>
    </p:spTree>
    <p:extLst>
      <p:ext uri="{BB962C8B-B14F-4D97-AF65-F5344CB8AC3E}">
        <p14:creationId xmlns:p14="http://schemas.microsoft.com/office/powerpoint/2010/main" val="2583380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1.bin"/><Relationship Id="rId18" Type="http://schemas.openxmlformats.org/officeDocument/2006/relationships/image" Target="../media/image11.wmf"/><Relationship Id="rId3" Type="http://schemas.openxmlformats.org/officeDocument/2006/relationships/oleObject" Target="../embeddings/oleObject5.bin"/><Relationship Id="rId21" Type="http://schemas.openxmlformats.org/officeDocument/2006/relationships/oleObject" Target="../embeddings/oleObject16.bin"/><Relationship Id="rId7" Type="http://schemas.openxmlformats.org/officeDocument/2006/relationships/oleObject" Target="../embeddings/oleObject7.bin"/><Relationship Id="rId12" Type="http://schemas.openxmlformats.org/officeDocument/2006/relationships/image" Target="../media/image9.wmf"/><Relationship Id="rId17" Type="http://schemas.openxmlformats.org/officeDocument/2006/relationships/oleObject" Target="../embeddings/oleObject14.bin"/><Relationship Id="rId25" Type="http://schemas.openxmlformats.org/officeDocument/2006/relationships/oleObject" Target="../embeddings/oleObject19.bin"/><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10.bin"/><Relationship Id="rId24" Type="http://schemas.openxmlformats.org/officeDocument/2006/relationships/oleObject" Target="../embeddings/oleObject18.bin"/><Relationship Id="rId5" Type="http://schemas.openxmlformats.org/officeDocument/2006/relationships/oleObject" Target="../embeddings/oleObject6.bin"/><Relationship Id="rId15" Type="http://schemas.openxmlformats.org/officeDocument/2006/relationships/oleObject" Target="../embeddings/oleObject13.bin"/><Relationship Id="rId23" Type="http://schemas.openxmlformats.org/officeDocument/2006/relationships/image" Target="../media/image13.wmf"/><Relationship Id="rId10" Type="http://schemas.openxmlformats.org/officeDocument/2006/relationships/oleObject" Target="../embeddings/oleObject9.bin"/><Relationship Id="rId19" Type="http://schemas.openxmlformats.org/officeDocument/2006/relationships/oleObject" Target="../embeddings/oleObject15.bin"/><Relationship Id="rId4" Type="http://schemas.openxmlformats.org/officeDocument/2006/relationships/image" Target="../media/image6.wmf"/><Relationship Id="rId9" Type="http://schemas.openxmlformats.org/officeDocument/2006/relationships/image" Target="../media/image8.wmf"/><Relationship Id="rId14" Type="http://schemas.openxmlformats.org/officeDocument/2006/relationships/oleObject" Target="../embeddings/oleObject12.bin"/><Relationship Id="rId22"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19.wmf"/><Relationship Id="rId18" Type="http://schemas.openxmlformats.org/officeDocument/2006/relationships/oleObject" Target="../embeddings/oleObject27.bin"/><Relationship Id="rId3" Type="http://schemas.openxmlformats.org/officeDocument/2006/relationships/image" Target="../media/image24.png"/><Relationship Id="rId21" Type="http://schemas.openxmlformats.org/officeDocument/2006/relationships/image" Target="../media/image23.wmf"/><Relationship Id="rId7" Type="http://schemas.openxmlformats.org/officeDocument/2006/relationships/image" Target="../media/image16.wmf"/><Relationship Id="rId12" Type="http://schemas.openxmlformats.org/officeDocument/2006/relationships/oleObject" Target="../embeddings/oleObject24.bin"/><Relationship Id="rId17" Type="http://schemas.openxmlformats.org/officeDocument/2006/relationships/image" Target="../media/image21.wmf"/><Relationship Id="rId2" Type="http://schemas.openxmlformats.org/officeDocument/2006/relationships/slideLayout" Target="../slideLayouts/slideLayout2.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3.vml"/><Relationship Id="rId6" Type="http://schemas.openxmlformats.org/officeDocument/2006/relationships/oleObject" Target="../embeddings/oleObject21.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23.bin"/><Relationship Id="rId19" Type="http://schemas.openxmlformats.org/officeDocument/2006/relationships/image" Target="../media/image22.wmf"/><Relationship Id="rId4" Type="http://schemas.openxmlformats.org/officeDocument/2006/relationships/oleObject" Target="../embeddings/oleObject20.bin"/><Relationship Id="rId9" Type="http://schemas.openxmlformats.org/officeDocument/2006/relationships/image" Target="../media/image17.wmf"/><Relationship Id="rId14"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28.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30.bin"/><Relationship Id="rId5" Type="http://schemas.openxmlformats.org/officeDocument/2006/relationships/image" Target="../media/image25.wmf"/><Relationship Id="rId4" Type="http://schemas.openxmlformats.org/officeDocument/2006/relationships/oleObject" Target="../embeddings/oleObject29.bin"/><Relationship Id="rId9"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1541590"/>
          </a:xfrm>
        </p:spPr>
        <p:txBody>
          <a:bodyPr/>
          <a:lstStyle/>
          <a:p>
            <a:r>
              <a:rPr lang="zh-CN" altLang="en-US" dirty="0" smtClean="0">
                <a:latin typeface="微软雅黑" panose="020B0503020204020204" pitchFamily="34" charset="-122"/>
                <a:ea typeface="微软雅黑" panose="020B0503020204020204" pitchFamily="34" charset="-122"/>
              </a:rPr>
              <a:t>第六章 深度前馈网络</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r>
              <a:rPr lang="en-US" altLang="zh-CN" dirty="0" smtClean="0">
                <a:latin typeface="微软雅黑" panose="020B0503020204020204" pitchFamily="34" charset="-122"/>
                <a:ea typeface="微软雅黑" panose="020B0503020204020204" pitchFamily="34" charset="-122"/>
              </a:rPr>
              <a:t>6.1 – 6.2.1</a:t>
            </a:r>
            <a:r>
              <a:rPr lang="zh-CN" altLang="en-US" dirty="0" smtClean="0">
                <a:latin typeface="微软雅黑" panose="020B0503020204020204" pitchFamily="34" charset="-122"/>
                <a:ea typeface="微软雅黑" panose="020B0503020204020204" pitchFamily="34" charset="-122"/>
              </a:rPr>
              <a:t>节</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龙</a:t>
            </a:r>
          </a:p>
        </p:txBody>
      </p:sp>
    </p:spTree>
    <p:extLst>
      <p:ext uri="{BB962C8B-B14F-4D97-AF65-F5344CB8AC3E}">
        <p14:creationId xmlns:p14="http://schemas.microsoft.com/office/powerpoint/2010/main" val="54161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2155"/>
          </a:xfrm>
        </p:spPr>
        <p:txBody>
          <a:bodyPr>
            <a:normAutofit/>
          </a:bodyPr>
          <a:lstStyle/>
          <a:p>
            <a:r>
              <a:rPr lang="zh-CN" altLang="en-US" sz="2800" dirty="0" smtClean="0">
                <a:latin typeface="微软雅黑" panose="020B0503020204020204" pitchFamily="34" charset="-122"/>
                <a:ea typeface="微软雅黑" panose="020B0503020204020204" pitchFamily="34" charset="-122"/>
              </a:rPr>
              <a:t>深度前馈网络</a:t>
            </a:r>
            <a:endParaRPr lang="zh-CN" altLang="en-US" sz="2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764665"/>
            <a:ext cx="10515600" cy="4351338"/>
          </a:xfrm>
        </p:spPr>
        <p:txBody>
          <a:bodyPr>
            <a:normAutofit/>
          </a:bodyPr>
          <a:lstStyle/>
          <a:p>
            <a:pPr>
              <a:lnSpc>
                <a:spcPts val="2600"/>
              </a:lnSpc>
            </a:pPr>
            <a:r>
              <a:rPr lang="zh-CN" altLang="en-US" sz="2000" b="1" dirty="0" smtClean="0">
                <a:latin typeface="Times New Roman" panose="02020603050405020304" pitchFamily="18" charset="0"/>
                <a:ea typeface="微软雅黑 Light" panose="020B0502040204020203" pitchFamily="34" charset="-122"/>
                <a:cs typeface="Times New Roman" panose="02020603050405020304" pitchFamily="18" charset="0"/>
              </a:rPr>
              <a:t>深度前馈网络</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a:t>
            </a:r>
            <a:r>
              <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rPr>
              <a:t>deep feedforward</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），也叫做</a:t>
            </a:r>
            <a:r>
              <a:rPr lang="zh-CN" altLang="en-US" sz="2000" b="1" dirty="0" smtClean="0">
                <a:latin typeface="Times New Roman" panose="02020603050405020304" pitchFamily="18" charset="0"/>
                <a:ea typeface="微软雅黑 Light" panose="020B0502040204020203" pitchFamily="34" charset="-122"/>
                <a:cs typeface="Times New Roman" panose="02020603050405020304" pitchFamily="18" charset="0"/>
              </a:rPr>
              <a:t>前馈神经网络</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a:t>
            </a:r>
            <a:r>
              <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rPr>
              <a:t>feedforward neural network</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）或者</a:t>
            </a:r>
            <a:r>
              <a:rPr lang="zh-CN" altLang="en-US" sz="2000" b="1" dirty="0" smtClean="0">
                <a:latin typeface="Times New Roman" panose="02020603050405020304" pitchFamily="18" charset="0"/>
                <a:ea typeface="微软雅黑 Light" panose="020B0502040204020203" pitchFamily="34" charset="-122"/>
                <a:cs typeface="Times New Roman" panose="02020603050405020304" pitchFamily="18" charset="0"/>
              </a:rPr>
              <a:t>多层感知机</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a:t>
            </a:r>
            <a:r>
              <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rPr>
              <a:t>multilayer perceptron</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a:t>
            </a:r>
            <a:r>
              <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rPr>
              <a:t>MLP</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前馈网络的目的是近似某个函数      ， 前馈网络定义了一个映射                 ，学习参数    ，来达到最佳的函数近似。</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之所以被称为</a:t>
            </a:r>
            <a:r>
              <a:rPr lang="zh-CN" altLang="en-US" sz="2000" b="1" dirty="0" smtClean="0">
                <a:latin typeface="Times New Roman" panose="02020603050405020304" pitchFamily="18" charset="0"/>
                <a:ea typeface="微软雅黑 Light" panose="020B0502040204020203" pitchFamily="34" charset="-122"/>
                <a:cs typeface="Times New Roman" panose="02020603050405020304" pitchFamily="18" charset="0"/>
              </a:rPr>
              <a:t>前向</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的，是因为信息在流向输出    的过程中，没有模型本身之间的反馈连接，否则那就是</a:t>
            </a:r>
            <a:r>
              <a:rPr lang="zh-CN" altLang="en-US" sz="2000" b="1" dirty="0" smtClean="0">
                <a:latin typeface="Times New Roman" panose="02020603050405020304" pitchFamily="18" charset="0"/>
                <a:ea typeface="微软雅黑 Light" panose="020B0502040204020203" pitchFamily="34" charset="-122"/>
                <a:cs typeface="Times New Roman" panose="02020603050405020304" pitchFamily="18" charset="0"/>
              </a:rPr>
              <a:t>循环神经网络</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了。</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zh-CN" altLang="en-US" sz="2000" dirty="0">
              <a:latin typeface="微软雅黑 Light" panose="020B0502040204020203" pitchFamily="34" charset="-122"/>
              <a:ea typeface="微软雅黑 Light" panose="020B0502040204020203"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43777471"/>
              </p:ext>
            </p:extLst>
          </p:nvPr>
        </p:nvGraphicFramePr>
        <p:xfrm>
          <a:off x="4799838" y="3023553"/>
          <a:ext cx="315012" cy="378015"/>
        </p:xfrm>
        <a:graphic>
          <a:graphicData uri="http://schemas.openxmlformats.org/presentationml/2006/ole">
            <mc:AlternateContent xmlns:mc="http://schemas.openxmlformats.org/markup-compatibility/2006">
              <mc:Choice xmlns:v="urn:schemas-microsoft-com:vml" Requires="v">
                <p:oleObj spid="_x0000_s1077"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4799838" y="3023553"/>
                        <a:ext cx="315012" cy="37801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76104539"/>
              </p:ext>
            </p:extLst>
          </p:nvPr>
        </p:nvGraphicFramePr>
        <p:xfrm>
          <a:off x="8322107" y="3023553"/>
          <a:ext cx="1194663" cy="335344"/>
        </p:xfrm>
        <a:graphic>
          <a:graphicData uri="http://schemas.openxmlformats.org/presentationml/2006/ole">
            <mc:AlternateContent xmlns:mc="http://schemas.openxmlformats.org/markup-compatibility/2006">
              <mc:Choice xmlns:v="urn:schemas-microsoft-com:vml" Requires="v">
                <p:oleObj spid="_x0000_s1078" name="Equation" r:id="rId5" imgW="723600" imgH="203040" progId="Equation.DSMT4">
                  <p:embed/>
                </p:oleObj>
              </mc:Choice>
              <mc:Fallback>
                <p:oleObj name="Equation" r:id="rId5" imgW="723600" imgH="203040" progId="Equation.DSMT4">
                  <p:embed/>
                  <p:pic>
                    <p:nvPicPr>
                      <p:cNvPr id="0" name=""/>
                      <p:cNvPicPr/>
                      <p:nvPr/>
                    </p:nvPicPr>
                    <p:blipFill>
                      <a:blip r:embed="rId6"/>
                      <a:stretch>
                        <a:fillRect/>
                      </a:stretch>
                    </p:blipFill>
                    <p:spPr>
                      <a:xfrm>
                        <a:off x="8322107" y="3023553"/>
                        <a:ext cx="1194663" cy="33534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49819397"/>
              </p:ext>
            </p:extLst>
          </p:nvPr>
        </p:nvGraphicFramePr>
        <p:xfrm>
          <a:off x="10842244" y="3073705"/>
          <a:ext cx="234188" cy="327863"/>
        </p:xfrm>
        <a:graphic>
          <a:graphicData uri="http://schemas.openxmlformats.org/presentationml/2006/ole">
            <mc:AlternateContent xmlns:mc="http://schemas.openxmlformats.org/markup-compatibility/2006">
              <mc:Choice xmlns:v="urn:schemas-microsoft-com:vml" Requires="v">
                <p:oleObj spid="_x0000_s1079" name="Equation" r:id="rId7" imgW="126720" imgH="177480" progId="Equation.DSMT4">
                  <p:embed/>
                </p:oleObj>
              </mc:Choice>
              <mc:Fallback>
                <p:oleObj name="Equation" r:id="rId7" imgW="126720" imgH="177480" progId="Equation.DSMT4">
                  <p:embed/>
                  <p:pic>
                    <p:nvPicPr>
                      <p:cNvPr id="0" name=""/>
                      <p:cNvPicPr/>
                      <p:nvPr/>
                    </p:nvPicPr>
                    <p:blipFill>
                      <a:blip r:embed="rId8"/>
                      <a:stretch>
                        <a:fillRect/>
                      </a:stretch>
                    </p:blipFill>
                    <p:spPr>
                      <a:xfrm>
                        <a:off x="10842244" y="3073705"/>
                        <a:ext cx="234188" cy="3278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89150070"/>
              </p:ext>
            </p:extLst>
          </p:nvPr>
        </p:nvGraphicFramePr>
        <p:xfrm>
          <a:off x="6251702" y="4309490"/>
          <a:ext cx="252730" cy="298681"/>
        </p:xfrm>
        <a:graphic>
          <a:graphicData uri="http://schemas.openxmlformats.org/presentationml/2006/ole">
            <mc:AlternateContent xmlns:mc="http://schemas.openxmlformats.org/markup-compatibility/2006">
              <mc:Choice xmlns:v="urn:schemas-microsoft-com:vml" Requires="v">
                <p:oleObj spid="_x0000_s1080" name="Equation" r:id="rId9" imgW="139680" imgH="164880" progId="Equation.DSMT4">
                  <p:embed/>
                </p:oleObj>
              </mc:Choice>
              <mc:Fallback>
                <p:oleObj name="Equation" r:id="rId9" imgW="139680" imgH="164880" progId="Equation.DSMT4">
                  <p:embed/>
                  <p:pic>
                    <p:nvPicPr>
                      <p:cNvPr id="0" name=""/>
                      <p:cNvPicPr/>
                      <p:nvPr/>
                    </p:nvPicPr>
                    <p:blipFill>
                      <a:blip r:embed="rId10"/>
                      <a:stretch>
                        <a:fillRect/>
                      </a:stretch>
                    </p:blipFill>
                    <p:spPr>
                      <a:xfrm>
                        <a:off x="6251702" y="4309490"/>
                        <a:ext cx="252730" cy="298681"/>
                      </a:xfrm>
                      <a:prstGeom prst="rect">
                        <a:avLst/>
                      </a:prstGeom>
                    </p:spPr>
                  </p:pic>
                </p:oleObj>
              </mc:Fallback>
            </mc:AlternateContent>
          </a:graphicData>
        </a:graphic>
      </p:graphicFrame>
    </p:spTree>
    <p:extLst>
      <p:ext uri="{BB962C8B-B14F-4D97-AF65-F5344CB8AC3E}">
        <p14:creationId xmlns:p14="http://schemas.microsoft.com/office/powerpoint/2010/main" val="206128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1654368" y="560514"/>
            <a:ext cx="7505700" cy="5924550"/>
          </a:xfrm>
          <a:prstGeom prst="rect">
            <a:avLst/>
          </a:prstGeom>
        </p:spPr>
      </p:pic>
      <p:sp>
        <p:nvSpPr>
          <p:cNvPr id="2" name="标题 1"/>
          <p:cNvSpPr>
            <a:spLocks noGrp="1"/>
          </p:cNvSpPr>
          <p:nvPr>
            <p:ph type="title"/>
          </p:nvPr>
        </p:nvSpPr>
        <p:spPr>
          <a:xfrm>
            <a:off x="838200" y="322453"/>
            <a:ext cx="10515600" cy="732155"/>
          </a:xfrm>
        </p:spPr>
        <p:txBody>
          <a:bodyPr>
            <a:normAutofit/>
          </a:bodyPr>
          <a:lstStyle/>
          <a:p>
            <a:r>
              <a:rPr lang="zh-CN" altLang="en-US" sz="2800" dirty="0" smtClean="0">
                <a:latin typeface="微软雅黑" panose="020B0503020204020204" pitchFamily="34" charset="-122"/>
                <a:ea typeface="微软雅黑" panose="020B0503020204020204" pitchFamily="34" charset="-122"/>
              </a:rPr>
              <a:t>深度前馈网络</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6202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2155"/>
          </a:xfrm>
        </p:spPr>
        <p:txBody>
          <a:bodyPr>
            <a:normAutofit/>
          </a:bodyPr>
          <a:lstStyle/>
          <a:p>
            <a:r>
              <a:rPr lang="zh-CN" altLang="en-US" sz="2800" dirty="0" smtClean="0">
                <a:latin typeface="微软雅黑" panose="020B0503020204020204" pitchFamily="34" charset="-122"/>
                <a:ea typeface="微软雅黑" panose="020B0503020204020204" pitchFamily="34" charset="-122"/>
              </a:rPr>
              <a:t>深度前馈网络</a:t>
            </a:r>
            <a:endParaRPr lang="zh-CN" altLang="en-US" sz="2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593977"/>
            <a:ext cx="10515600" cy="4351338"/>
          </a:xfrm>
        </p:spPr>
        <p:txBody>
          <a:bodyPr>
            <a:normAutofit/>
          </a:bodyPr>
          <a:lstStyle/>
          <a:p>
            <a:pPr>
              <a:lnSpc>
                <a:spcPts val="2600"/>
              </a:lnSpc>
            </a:pPr>
            <a:r>
              <a:rPr lang="zh-CN" altLang="en-US" sz="2000" b="1" dirty="0" smtClean="0">
                <a:latin typeface="Times New Roman" panose="02020603050405020304" pitchFamily="18" charset="0"/>
                <a:ea typeface="微软雅黑 Light" panose="020B0502040204020203" pitchFamily="34" charset="-122"/>
                <a:cs typeface="Times New Roman" panose="02020603050405020304" pitchFamily="18" charset="0"/>
              </a:rPr>
              <a:t>线性模型</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的局限性：模型的能力被局限在线性函数里，无法理解任何两个输入变量间的相互作用。</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扩展</a:t>
            </a:r>
            <a:r>
              <a:rPr lang="zh-CN" altLang="en-US" sz="2000" b="1" dirty="0" smtClean="0">
                <a:latin typeface="Times New Roman" panose="02020603050405020304" pitchFamily="18" charset="0"/>
                <a:ea typeface="微软雅黑 Light" panose="020B0502040204020203" pitchFamily="34" charset="-122"/>
                <a:cs typeface="Times New Roman" panose="02020603050405020304" pitchFamily="18" charset="0"/>
              </a:rPr>
              <a:t>线性模型：</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为了用线性模型来表示     的非线性函数，不把线性模型用于    本身，而先对输入    进行一个非线性变换       。可以使用一个通用的    （例如</a:t>
            </a:r>
            <a:r>
              <a:rPr lang="en-US" altLang="zh-CN" sz="2000" b="1" i="1" dirty="0" smtClean="0">
                <a:latin typeface="Times New Roman" panose="02020603050405020304" pitchFamily="18" charset="0"/>
                <a:ea typeface="微软雅黑 Light" panose="020B0502040204020203" pitchFamily="34" charset="-122"/>
                <a:cs typeface="Times New Roman" panose="02020603050405020304" pitchFamily="18" charset="0"/>
              </a:rPr>
              <a:t>RBF</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核），或者针对性的手动设计     ，或者是使用深度学习。</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深度学习的</a:t>
            </a:r>
            <a:r>
              <a:rPr lang="zh-CN" altLang="en-US" sz="2000" b="1" dirty="0" smtClean="0">
                <a:latin typeface="Times New Roman" panose="02020603050405020304" pitchFamily="18" charset="0"/>
                <a:ea typeface="微软雅黑 Light" panose="020B0502040204020203" pitchFamily="34" charset="-122"/>
                <a:cs typeface="Times New Roman" panose="02020603050405020304" pitchFamily="18" charset="0"/>
              </a:rPr>
              <a:t>策略</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是去学习     ，它的模型                                        ，把     和     看作两种参数：用于从一大类函数中学习    的参数     ，以及用于将        映射到所需的输出的参数     。</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zh-CN" altLang="en-US" sz="2000" dirty="0">
              <a:latin typeface="微软雅黑 Light" panose="020B0502040204020203" pitchFamily="34" charset="-122"/>
              <a:ea typeface="微软雅黑 Light" panose="020B0502040204020203"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29128818"/>
              </p:ext>
            </p:extLst>
          </p:nvPr>
        </p:nvGraphicFramePr>
        <p:xfrm>
          <a:off x="6553200" y="3708400"/>
          <a:ext cx="914400" cy="198438"/>
        </p:xfrm>
        <a:graphic>
          <a:graphicData uri="http://schemas.openxmlformats.org/presentationml/2006/ole">
            <mc:AlternateContent xmlns:mc="http://schemas.openxmlformats.org/markup-compatibility/2006">
              <mc:Choice xmlns:v="urn:schemas-microsoft-com:vml" Requires="v">
                <p:oleObj spid="_x0000_s3199"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6553200" y="3708400"/>
                        <a:ext cx="914400" cy="19843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17218086"/>
              </p:ext>
            </p:extLst>
          </p:nvPr>
        </p:nvGraphicFramePr>
        <p:xfrm>
          <a:off x="5538723" y="2938398"/>
          <a:ext cx="227099" cy="249809"/>
        </p:xfrm>
        <a:graphic>
          <a:graphicData uri="http://schemas.openxmlformats.org/presentationml/2006/ole">
            <mc:AlternateContent xmlns:mc="http://schemas.openxmlformats.org/markup-compatibility/2006">
              <mc:Choice xmlns:v="urn:schemas-microsoft-com:vml" Requires="v">
                <p:oleObj spid="_x0000_s3200"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5538723" y="2938398"/>
                        <a:ext cx="227099" cy="249809"/>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953434760"/>
              </p:ext>
            </p:extLst>
          </p:nvPr>
        </p:nvGraphicFramePr>
        <p:xfrm>
          <a:off x="9586467" y="2938397"/>
          <a:ext cx="227099" cy="249809"/>
        </p:xfrm>
        <a:graphic>
          <a:graphicData uri="http://schemas.openxmlformats.org/presentationml/2006/ole">
            <mc:AlternateContent xmlns:mc="http://schemas.openxmlformats.org/markup-compatibility/2006">
              <mc:Choice xmlns:v="urn:schemas-microsoft-com:vml" Requires="v">
                <p:oleObj spid="_x0000_s3201" name="Equation" r:id="rId7" imgW="126720" imgH="139680" progId="Equation.DSMT4">
                  <p:embed/>
                </p:oleObj>
              </mc:Choice>
              <mc:Fallback>
                <p:oleObj name="Equation" r:id="rId7" imgW="126720" imgH="139680" progId="Equation.DSMT4">
                  <p:embed/>
                  <p:pic>
                    <p:nvPicPr>
                      <p:cNvPr id="9" name="对象 8"/>
                      <p:cNvPicPr/>
                      <p:nvPr/>
                    </p:nvPicPr>
                    <p:blipFill>
                      <a:blip r:embed="rId6"/>
                      <a:stretch>
                        <a:fillRect/>
                      </a:stretch>
                    </p:blipFill>
                    <p:spPr>
                      <a:xfrm>
                        <a:off x="9586467" y="2938397"/>
                        <a:ext cx="227099" cy="24980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4201152"/>
              </p:ext>
            </p:extLst>
          </p:nvPr>
        </p:nvGraphicFramePr>
        <p:xfrm>
          <a:off x="4469189" y="3232954"/>
          <a:ext cx="466030" cy="298259"/>
        </p:xfrm>
        <a:graphic>
          <a:graphicData uri="http://schemas.openxmlformats.org/presentationml/2006/ole">
            <mc:AlternateContent xmlns:mc="http://schemas.openxmlformats.org/markup-compatibility/2006">
              <mc:Choice xmlns:v="urn:schemas-microsoft-com:vml" Requires="v">
                <p:oleObj spid="_x0000_s3202" name="Equation" r:id="rId8" imgW="317160" imgH="203040" progId="Equation.DSMT4">
                  <p:embed/>
                </p:oleObj>
              </mc:Choice>
              <mc:Fallback>
                <p:oleObj name="Equation" r:id="rId8" imgW="317160" imgH="203040" progId="Equation.DSMT4">
                  <p:embed/>
                  <p:pic>
                    <p:nvPicPr>
                      <p:cNvPr id="0" name=""/>
                      <p:cNvPicPr/>
                      <p:nvPr/>
                    </p:nvPicPr>
                    <p:blipFill>
                      <a:blip r:embed="rId9"/>
                      <a:stretch>
                        <a:fillRect/>
                      </a:stretch>
                    </p:blipFill>
                    <p:spPr>
                      <a:xfrm>
                        <a:off x="4469189" y="3232954"/>
                        <a:ext cx="466030" cy="298259"/>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986034483"/>
              </p:ext>
            </p:extLst>
          </p:nvPr>
        </p:nvGraphicFramePr>
        <p:xfrm>
          <a:off x="1919418" y="3273994"/>
          <a:ext cx="227099" cy="249809"/>
        </p:xfrm>
        <a:graphic>
          <a:graphicData uri="http://schemas.openxmlformats.org/presentationml/2006/ole">
            <mc:AlternateContent xmlns:mc="http://schemas.openxmlformats.org/markup-compatibility/2006">
              <mc:Choice xmlns:v="urn:schemas-microsoft-com:vml" Requires="v">
                <p:oleObj spid="_x0000_s3203" name="Equation" r:id="rId10" imgW="126720" imgH="139680" progId="Equation.DSMT4">
                  <p:embed/>
                </p:oleObj>
              </mc:Choice>
              <mc:Fallback>
                <p:oleObj name="Equation" r:id="rId10" imgW="126720" imgH="139680" progId="Equation.DSMT4">
                  <p:embed/>
                  <p:pic>
                    <p:nvPicPr>
                      <p:cNvPr id="10" name="对象 9"/>
                      <p:cNvPicPr/>
                      <p:nvPr/>
                    </p:nvPicPr>
                    <p:blipFill>
                      <a:blip r:embed="rId6"/>
                      <a:stretch>
                        <a:fillRect/>
                      </a:stretch>
                    </p:blipFill>
                    <p:spPr>
                      <a:xfrm>
                        <a:off x="1919418" y="3273994"/>
                        <a:ext cx="227099" cy="24980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20103353"/>
              </p:ext>
            </p:extLst>
          </p:nvPr>
        </p:nvGraphicFramePr>
        <p:xfrm>
          <a:off x="7467600" y="3204486"/>
          <a:ext cx="221996" cy="355194"/>
        </p:xfrm>
        <a:graphic>
          <a:graphicData uri="http://schemas.openxmlformats.org/presentationml/2006/ole">
            <mc:AlternateContent xmlns:mc="http://schemas.openxmlformats.org/markup-compatibility/2006">
              <mc:Choice xmlns:v="urn:schemas-microsoft-com:vml" Requires="v">
                <p:oleObj spid="_x0000_s3204" name="Equation" r:id="rId11" imgW="126720" imgH="203040" progId="Equation.DSMT4">
                  <p:embed/>
                </p:oleObj>
              </mc:Choice>
              <mc:Fallback>
                <p:oleObj name="Equation" r:id="rId11" imgW="126720" imgH="203040" progId="Equation.DSMT4">
                  <p:embed/>
                  <p:pic>
                    <p:nvPicPr>
                      <p:cNvPr id="0" name=""/>
                      <p:cNvPicPr/>
                      <p:nvPr/>
                    </p:nvPicPr>
                    <p:blipFill>
                      <a:blip r:embed="rId12"/>
                      <a:stretch>
                        <a:fillRect/>
                      </a:stretch>
                    </p:blipFill>
                    <p:spPr>
                      <a:xfrm>
                        <a:off x="7467600" y="3204486"/>
                        <a:ext cx="221996" cy="355194"/>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101449263"/>
              </p:ext>
            </p:extLst>
          </p:nvPr>
        </p:nvGraphicFramePr>
        <p:xfrm>
          <a:off x="2218944" y="3536310"/>
          <a:ext cx="221996" cy="355194"/>
        </p:xfrm>
        <a:graphic>
          <a:graphicData uri="http://schemas.openxmlformats.org/presentationml/2006/ole">
            <mc:AlternateContent xmlns:mc="http://schemas.openxmlformats.org/markup-compatibility/2006">
              <mc:Choice xmlns:v="urn:schemas-microsoft-com:vml" Requires="v">
                <p:oleObj spid="_x0000_s3205" name="Equation" r:id="rId13" imgW="126720" imgH="203040" progId="Equation.DSMT4">
                  <p:embed/>
                </p:oleObj>
              </mc:Choice>
              <mc:Fallback>
                <p:oleObj name="Equation" r:id="rId13" imgW="126720" imgH="203040" progId="Equation.DSMT4">
                  <p:embed/>
                  <p:pic>
                    <p:nvPicPr>
                      <p:cNvPr id="13" name="对象 12"/>
                      <p:cNvPicPr/>
                      <p:nvPr/>
                    </p:nvPicPr>
                    <p:blipFill>
                      <a:blip r:embed="rId12"/>
                      <a:stretch>
                        <a:fillRect/>
                      </a:stretch>
                    </p:blipFill>
                    <p:spPr>
                      <a:xfrm>
                        <a:off x="2218944" y="3536310"/>
                        <a:ext cx="221996" cy="355194"/>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684226757"/>
              </p:ext>
            </p:extLst>
          </p:nvPr>
        </p:nvGraphicFramePr>
        <p:xfrm>
          <a:off x="3998976" y="4432422"/>
          <a:ext cx="221996" cy="355194"/>
        </p:xfrm>
        <a:graphic>
          <a:graphicData uri="http://schemas.openxmlformats.org/presentationml/2006/ole">
            <mc:AlternateContent xmlns:mc="http://schemas.openxmlformats.org/markup-compatibility/2006">
              <mc:Choice xmlns:v="urn:schemas-microsoft-com:vml" Requires="v">
                <p:oleObj spid="_x0000_s3206" name="Equation" r:id="rId14" imgW="126720" imgH="203040" progId="Equation.DSMT4">
                  <p:embed/>
                </p:oleObj>
              </mc:Choice>
              <mc:Fallback>
                <p:oleObj name="Equation" r:id="rId14" imgW="126720" imgH="203040" progId="Equation.DSMT4">
                  <p:embed/>
                  <p:pic>
                    <p:nvPicPr>
                      <p:cNvPr id="14" name="对象 13"/>
                      <p:cNvPicPr/>
                      <p:nvPr/>
                    </p:nvPicPr>
                    <p:blipFill>
                      <a:blip r:embed="rId12"/>
                      <a:stretch>
                        <a:fillRect/>
                      </a:stretch>
                    </p:blipFill>
                    <p:spPr>
                      <a:xfrm>
                        <a:off x="3998976" y="4432422"/>
                        <a:ext cx="221996" cy="355194"/>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529656302"/>
              </p:ext>
            </p:extLst>
          </p:nvPr>
        </p:nvGraphicFramePr>
        <p:xfrm>
          <a:off x="5585459" y="4432422"/>
          <a:ext cx="2506091" cy="355194"/>
        </p:xfrm>
        <a:graphic>
          <a:graphicData uri="http://schemas.openxmlformats.org/presentationml/2006/ole">
            <mc:AlternateContent xmlns:mc="http://schemas.openxmlformats.org/markup-compatibility/2006">
              <mc:Choice xmlns:v="urn:schemas-microsoft-com:vml" Requires="v">
                <p:oleObj spid="_x0000_s3207" name="Equation" r:id="rId15" imgW="1612800" imgH="228600" progId="Equation.DSMT4">
                  <p:embed/>
                </p:oleObj>
              </mc:Choice>
              <mc:Fallback>
                <p:oleObj name="Equation" r:id="rId15" imgW="1612800" imgH="228600" progId="Equation.DSMT4">
                  <p:embed/>
                  <p:pic>
                    <p:nvPicPr>
                      <p:cNvPr id="0" name=""/>
                      <p:cNvPicPr/>
                      <p:nvPr/>
                    </p:nvPicPr>
                    <p:blipFill>
                      <a:blip r:embed="rId16"/>
                      <a:stretch>
                        <a:fillRect/>
                      </a:stretch>
                    </p:blipFill>
                    <p:spPr>
                      <a:xfrm>
                        <a:off x="5585459" y="4432422"/>
                        <a:ext cx="2506091" cy="355194"/>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068164544"/>
              </p:ext>
            </p:extLst>
          </p:nvPr>
        </p:nvGraphicFramePr>
        <p:xfrm>
          <a:off x="8629396" y="4451218"/>
          <a:ext cx="240284" cy="336398"/>
        </p:xfrm>
        <a:graphic>
          <a:graphicData uri="http://schemas.openxmlformats.org/presentationml/2006/ole">
            <mc:AlternateContent xmlns:mc="http://schemas.openxmlformats.org/markup-compatibility/2006">
              <mc:Choice xmlns:v="urn:schemas-microsoft-com:vml" Requires="v">
                <p:oleObj spid="_x0000_s3208" name="Equation" r:id="rId17" imgW="126720" imgH="177480" progId="Equation.DSMT4">
                  <p:embed/>
                </p:oleObj>
              </mc:Choice>
              <mc:Fallback>
                <p:oleObj name="Equation" r:id="rId17" imgW="126720" imgH="177480" progId="Equation.DSMT4">
                  <p:embed/>
                  <p:pic>
                    <p:nvPicPr>
                      <p:cNvPr id="0" name=""/>
                      <p:cNvPicPr/>
                      <p:nvPr/>
                    </p:nvPicPr>
                    <p:blipFill>
                      <a:blip r:embed="rId18"/>
                      <a:stretch>
                        <a:fillRect/>
                      </a:stretch>
                    </p:blipFill>
                    <p:spPr>
                      <a:xfrm>
                        <a:off x="8629396" y="4451218"/>
                        <a:ext cx="240284" cy="33639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733380188"/>
              </p:ext>
            </p:extLst>
          </p:nvPr>
        </p:nvGraphicFramePr>
        <p:xfrm>
          <a:off x="9177590" y="4505422"/>
          <a:ext cx="307848" cy="282194"/>
        </p:xfrm>
        <a:graphic>
          <a:graphicData uri="http://schemas.openxmlformats.org/presentationml/2006/ole">
            <mc:AlternateContent xmlns:mc="http://schemas.openxmlformats.org/markup-compatibility/2006">
              <mc:Choice xmlns:v="urn:schemas-microsoft-com:vml" Requires="v">
                <p:oleObj spid="_x0000_s3209" name="Equation" r:id="rId19" imgW="152280" imgH="139680" progId="Equation.DSMT4">
                  <p:embed/>
                </p:oleObj>
              </mc:Choice>
              <mc:Fallback>
                <p:oleObj name="Equation" r:id="rId19" imgW="152280" imgH="139680" progId="Equation.DSMT4">
                  <p:embed/>
                  <p:pic>
                    <p:nvPicPr>
                      <p:cNvPr id="0" name=""/>
                      <p:cNvPicPr/>
                      <p:nvPr/>
                    </p:nvPicPr>
                    <p:blipFill>
                      <a:blip r:embed="rId20"/>
                      <a:stretch>
                        <a:fillRect/>
                      </a:stretch>
                    </p:blipFill>
                    <p:spPr>
                      <a:xfrm>
                        <a:off x="9177590" y="4505422"/>
                        <a:ext cx="307848" cy="282194"/>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98879974"/>
              </p:ext>
            </p:extLst>
          </p:nvPr>
        </p:nvGraphicFramePr>
        <p:xfrm>
          <a:off x="3962716" y="4787616"/>
          <a:ext cx="221996" cy="355194"/>
        </p:xfrm>
        <a:graphic>
          <a:graphicData uri="http://schemas.openxmlformats.org/presentationml/2006/ole">
            <mc:AlternateContent xmlns:mc="http://schemas.openxmlformats.org/markup-compatibility/2006">
              <mc:Choice xmlns:v="urn:schemas-microsoft-com:vml" Requires="v">
                <p:oleObj spid="_x0000_s3210" name="Equation" r:id="rId21" imgW="126720" imgH="203040" progId="Equation.DSMT4">
                  <p:embed/>
                </p:oleObj>
              </mc:Choice>
              <mc:Fallback>
                <p:oleObj name="Equation" r:id="rId21" imgW="126720" imgH="203040" progId="Equation.DSMT4">
                  <p:embed/>
                  <p:pic>
                    <p:nvPicPr>
                      <p:cNvPr id="15" name="对象 14"/>
                      <p:cNvPicPr/>
                      <p:nvPr/>
                    </p:nvPicPr>
                    <p:blipFill>
                      <a:blip r:embed="rId12"/>
                      <a:stretch>
                        <a:fillRect/>
                      </a:stretch>
                    </p:blipFill>
                    <p:spPr>
                      <a:xfrm>
                        <a:off x="3962716" y="4787616"/>
                        <a:ext cx="221996" cy="355194"/>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300589758"/>
              </p:ext>
            </p:extLst>
          </p:nvPr>
        </p:nvGraphicFramePr>
        <p:xfrm>
          <a:off x="5013451" y="4787616"/>
          <a:ext cx="240284" cy="336398"/>
        </p:xfrm>
        <a:graphic>
          <a:graphicData uri="http://schemas.openxmlformats.org/presentationml/2006/ole">
            <mc:AlternateContent xmlns:mc="http://schemas.openxmlformats.org/markup-compatibility/2006">
              <mc:Choice xmlns:v="urn:schemas-microsoft-com:vml" Requires="v">
                <p:oleObj spid="_x0000_s3211" name="Equation" r:id="rId22" imgW="126720" imgH="177480" progId="Equation.DSMT4">
                  <p:embed/>
                </p:oleObj>
              </mc:Choice>
              <mc:Fallback>
                <p:oleObj name="Equation" r:id="rId22" imgW="126720" imgH="177480" progId="Equation.DSMT4">
                  <p:embed/>
                  <p:pic>
                    <p:nvPicPr>
                      <p:cNvPr id="17" name="对象 16"/>
                      <p:cNvPicPr/>
                      <p:nvPr/>
                    </p:nvPicPr>
                    <p:blipFill>
                      <a:blip r:embed="rId23"/>
                      <a:stretch>
                        <a:fillRect/>
                      </a:stretch>
                    </p:blipFill>
                    <p:spPr>
                      <a:xfrm>
                        <a:off x="5013451" y="4787616"/>
                        <a:ext cx="240284" cy="336398"/>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674005608"/>
              </p:ext>
            </p:extLst>
          </p:nvPr>
        </p:nvGraphicFramePr>
        <p:xfrm>
          <a:off x="6843198" y="4787616"/>
          <a:ext cx="466030" cy="298259"/>
        </p:xfrm>
        <a:graphic>
          <a:graphicData uri="http://schemas.openxmlformats.org/presentationml/2006/ole">
            <mc:AlternateContent xmlns:mc="http://schemas.openxmlformats.org/markup-compatibility/2006">
              <mc:Choice xmlns:v="urn:schemas-microsoft-com:vml" Requires="v">
                <p:oleObj spid="_x0000_s3212" name="Equation" r:id="rId24" imgW="317160" imgH="203040" progId="Equation.DSMT4">
                  <p:embed/>
                </p:oleObj>
              </mc:Choice>
              <mc:Fallback>
                <p:oleObj name="Equation" r:id="rId24" imgW="317160" imgH="203040" progId="Equation.DSMT4">
                  <p:embed/>
                  <p:pic>
                    <p:nvPicPr>
                      <p:cNvPr id="11" name="对象 10"/>
                      <p:cNvPicPr/>
                      <p:nvPr/>
                    </p:nvPicPr>
                    <p:blipFill>
                      <a:blip r:embed="rId9"/>
                      <a:stretch>
                        <a:fillRect/>
                      </a:stretch>
                    </p:blipFill>
                    <p:spPr>
                      <a:xfrm>
                        <a:off x="6843198" y="4787616"/>
                        <a:ext cx="466030" cy="298259"/>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239951339"/>
              </p:ext>
            </p:extLst>
          </p:nvPr>
        </p:nvGraphicFramePr>
        <p:xfrm>
          <a:off x="10134662" y="4841820"/>
          <a:ext cx="307848" cy="282194"/>
        </p:xfrm>
        <a:graphic>
          <a:graphicData uri="http://schemas.openxmlformats.org/presentationml/2006/ole">
            <mc:AlternateContent xmlns:mc="http://schemas.openxmlformats.org/markup-compatibility/2006">
              <mc:Choice xmlns:v="urn:schemas-microsoft-com:vml" Requires="v">
                <p:oleObj spid="_x0000_s3213" name="Equation" r:id="rId25" imgW="152280" imgH="139680" progId="Equation.DSMT4">
                  <p:embed/>
                </p:oleObj>
              </mc:Choice>
              <mc:Fallback>
                <p:oleObj name="Equation" r:id="rId25" imgW="152280" imgH="139680" progId="Equation.DSMT4">
                  <p:embed/>
                  <p:pic>
                    <p:nvPicPr>
                      <p:cNvPr id="18" name="对象 17"/>
                      <p:cNvPicPr/>
                      <p:nvPr/>
                    </p:nvPicPr>
                    <p:blipFill>
                      <a:blip r:embed="rId20"/>
                      <a:stretch>
                        <a:fillRect/>
                      </a:stretch>
                    </p:blipFill>
                    <p:spPr>
                      <a:xfrm>
                        <a:off x="10134662" y="4841820"/>
                        <a:ext cx="307848" cy="282194"/>
                      </a:xfrm>
                      <a:prstGeom prst="rect">
                        <a:avLst/>
                      </a:prstGeom>
                    </p:spPr>
                  </p:pic>
                </p:oleObj>
              </mc:Fallback>
            </mc:AlternateContent>
          </a:graphicData>
        </a:graphic>
      </p:graphicFrame>
    </p:spTree>
    <p:extLst>
      <p:ext uri="{BB962C8B-B14F-4D97-AF65-F5344CB8AC3E}">
        <p14:creationId xmlns:p14="http://schemas.microsoft.com/office/powerpoint/2010/main" val="1251258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2155"/>
          </a:xfrm>
        </p:spPr>
        <p:txBody>
          <a:bodyPr>
            <a:normAutofit/>
          </a:bodyPr>
          <a:lstStyle/>
          <a:p>
            <a:r>
              <a:rPr lang="en-US" altLang="zh-CN" sz="2800" dirty="0" smtClean="0">
                <a:latin typeface="微软雅黑" panose="020B0503020204020204" pitchFamily="34" charset="-122"/>
                <a:ea typeface="微软雅黑" panose="020B0503020204020204" pitchFamily="34" charset="-122"/>
              </a:rPr>
              <a:t>6.1 </a:t>
            </a:r>
            <a:r>
              <a:rPr lang="zh-CN" altLang="en-US" sz="2800" dirty="0" smtClean="0">
                <a:latin typeface="微软雅黑" panose="020B0503020204020204" pitchFamily="34" charset="-122"/>
                <a:ea typeface="微软雅黑" panose="020B0503020204020204" pitchFamily="34" charset="-122"/>
              </a:rPr>
              <a:t>实例：学习 </a:t>
            </a:r>
            <a:r>
              <a:rPr lang="en-US" altLang="zh-CN" sz="2800" dirty="0" smtClean="0">
                <a:latin typeface="微软雅黑" panose="020B0503020204020204" pitchFamily="34" charset="-122"/>
                <a:ea typeface="微软雅黑" panose="020B0503020204020204" pitchFamily="34" charset="-122"/>
              </a:rPr>
              <a:t>XOR</a:t>
            </a:r>
            <a:endParaRPr lang="zh-CN" altLang="en-US" sz="2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764665"/>
            <a:ext cx="10515600" cy="4351338"/>
          </a:xfrm>
        </p:spPr>
        <p:txBody>
          <a:bodyPr>
            <a:normAutofit/>
          </a:bodyPr>
          <a:lstStyle/>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zh-CN" altLang="en-US" sz="2000" dirty="0">
              <a:latin typeface="微软雅黑 Light" panose="020B0502040204020203" pitchFamily="34" charset="-122"/>
              <a:ea typeface="微软雅黑 Light" panose="020B0502040204020203" pitchFamily="34" charset="-122"/>
            </a:endParaRPr>
          </a:p>
        </p:txBody>
      </p:sp>
      <p:pic>
        <p:nvPicPr>
          <p:cNvPr id="8" name="图片 7"/>
          <p:cNvPicPr>
            <a:picLocks noChangeAspect="1"/>
          </p:cNvPicPr>
          <p:nvPr/>
        </p:nvPicPr>
        <p:blipFill>
          <a:blip r:embed="rId2"/>
          <a:stretch>
            <a:fillRect/>
          </a:stretch>
        </p:blipFill>
        <p:spPr>
          <a:xfrm>
            <a:off x="1864614" y="2050729"/>
            <a:ext cx="7760970" cy="3992064"/>
          </a:xfrm>
          <a:prstGeom prst="rect">
            <a:avLst/>
          </a:prstGeom>
        </p:spPr>
      </p:pic>
      <p:sp>
        <p:nvSpPr>
          <p:cNvPr id="4" name="文本框 3"/>
          <p:cNvSpPr txBox="1"/>
          <p:nvPr/>
        </p:nvSpPr>
        <p:spPr>
          <a:xfrm>
            <a:off x="1066800" y="1322123"/>
            <a:ext cx="9113520" cy="646331"/>
          </a:xfrm>
          <a:prstGeom prst="rect">
            <a:avLst/>
          </a:prstGeom>
          <a:noFill/>
        </p:spPr>
        <p:txBody>
          <a:bodyPr wrap="square" rtlCol="0">
            <a:spAutoFit/>
          </a:bodyPr>
          <a:lstStyle/>
          <a:p>
            <a:pPr>
              <a:lnSpc>
                <a:spcPts val="2160"/>
              </a:lnSpc>
            </a:pPr>
            <a:r>
              <a:rPr lang="zh-CN" altLang="en-US" dirty="0" smtClean="0">
                <a:latin typeface="微软雅黑 Light" panose="020B0502040204020203" pitchFamily="34" charset="-122"/>
                <a:ea typeface="微软雅黑 Light" panose="020B0502040204020203" pitchFamily="34" charset="-122"/>
              </a:rPr>
              <a:t>使用线性模型来学习</a:t>
            </a:r>
            <a:r>
              <a:rPr lang="en-US" altLang="zh-CN" dirty="0" smtClean="0">
                <a:latin typeface="微软雅黑 Light" panose="020B0502040204020203" pitchFamily="34" charset="-122"/>
                <a:ea typeface="微软雅黑 Light" panose="020B0502040204020203" pitchFamily="34" charset="-122"/>
              </a:rPr>
              <a:t>XOR</a:t>
            </a:r>
            <a:r>
              <a:rPr lang="zh-CN" altLang="en-US" dirty="0" smtClean="0">
                <a:latin typeface="微软雅黑 Light" panose="020B0502040204020203" pitchFamily="34" charset="-122"/>
                <a:ea typeface="微软雅黑 Light" panose="020B0502040204020203" pitchFamily="34" charset="-122"/>
              </a:rPr>
              <a:t>时，会出现表示不了的情况，这是由于一旦样本空间线性不可分，线性模型就没法完美的拟合样本。</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51086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2155"/>
          </a:xfrm>
        </p:spPr>
        <p:txBody>
          <a:bodyPr>
            <a:normAutofit/>
          </a:bodyPr>
          <a:lstStyle/>
          <a:p>
            <a:r>
              <a:rPr lang="en-US" altLang="zh-CN" sz="2800" dirty="0" smtClean="0">
                <a:latin typeface="微软雅黑" panose="020B0503020204020204" pitchFamily="34" charset="-122"/>
                <a:ea typeface="微软雅黑" panose="020B0503020204020204" pitchFamily="34" charset="-122"/>
              </a:rPr>
              <a:t>6.1 </a:t>
            </a:r>
            <a:r>
              <a:rPr lang="zh-CN" altLang="en-US" sz="2800" dirty="0" smtClean="0">
                <a:latin typeface="微软雅黑" panose="020B0503020204020204" pitchFamily="34" charset="-122"/>
                <a:ea typeface="微软雅黑" panose="020B0503020204020204" pitchFamily="34" charset="-122"/>
              </a:rPr>
              <a:t>实例：学习 </a:t>
            </a:r>
            <a:r>
              <a:rPr lang="en-US" altLang="zh-CN" sz="2800" dirty="0" smtClean="0">
                <a:latin typeface="微软雅黑" panose="020B0503020204020204" pitchFamily="34" charset="-122"/>
                <a:ea typeface="微软雅黑" panose="020B0503020204020204" pitchFamily="34" charset="-122"/>
              </a:rPr>
              <a:t>XOR</a:t>
            </a:r>
            <a:endParaRPr lang="zh-CN" altLang="en-US" sz="28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7801160" y="861654"/>
            <a:ext cx="2679505" cy="2296074"/>
          </a:xfrm>
          <a:prstGeom prst="rect">
            <a:avLst/>
          </a:prstGeom>
        </p:spPr>
      </p:pic>
      <p:sp>
        <p:nvSpPr>
          <p:cNvPr id="11" name="内容占位符 2"/>
          <p:cNvSpPr txBox="1">
            <a:spLocks/>
          </p:cNvSpPr>
          <p:nvPr/>
        </p:nvSpPr>
        <p:spPr>
          <a:xfrm>
            <a:off x="838200" y="15939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600"/>
              </a:lnSpc>
            </a:pP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引入两层的神经网络：</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网络包含链接在一起的两个函数：</a:t>
            </a:r>
            <a:endPar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完成的模型为：</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r>
              <a:rPr lang="zh-CN" altLang="en-US" sz="2000" dirty="0" smtClean="0">
                <a:latin typeface="微软雅黑 Light" panose="020B0502040204020203" pitchFamily="34" charset="-122"/>
                <a:ea typeface="微软雅黑 Light" panose="020B0502040204020203" pitchFamily="34" charset="-122"/>
              </a:rPr>
              <a:t>注意到，如果</a:t>
            </a:r>
            <a:r>
              <a:rPr lang="en-US" altLang="zh-CN" sz="2000" dirty="0" smtClean="0">
                <a:latin typeface="微软雅黑 Light" panose="020B0502040204020203" pitchFamily="34" charset="-122"/>
                <a:ea typeface="微软雅黑 Light" panose="020B0502040204020203" pitchFamily="34" charset="-122"/>
              </a:rPr>
              <a:t>      </a:t>
            </a:r>
            <a:r>
              <a:rPr lang="zh-CN" altLang="en-US" sz="2000" dirty="0" smtClean="0">
                <a:latin typeface="微软雅黑 Light" panose="020B0502040204020203" pitchFamily="34" charset="-122"/>
                <a:ea typeface="微软雅黑 Light" panose="020B0502040204020203" pitchFamily="34" charset="-122"/>
              </a:rPr>
              <a:t>是线性函数，假设                  ，                 ，</a:t>
            </a: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r>
              <a:rPr lang="zh-CN" altLang="en-US" sz="2000" dirty="0" smtClean="0">
                <a:latin typeface="微软雅黑 Light" panose="020B0502040204020203" pitchFamily="34" charset="-122"/>
                <a:ea typeface="微软雅黑 Light" panose="020B0502040204020203" pitchFamily="34" charset="-122"/>
              </a:rPr>
              <a:t>那么                 ，它可以重新表示为              ，其中             ，</a:t>
            </a: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r>
              <a:rPr lang="zh-CN" altLang="en-US" sz="2000" dirty="0" smtClean="0">
                <a:latin typeface="微软雅黑 Light" panose="020B0502040204020203" pitchFamily="34" charset="-122"/>
                <a:ea typeface="微软雅黑 Light" panose="020B0502040204020203" pitchFamily="34" charset="-122"/>
              </a:rPr>
              <a:t>也就是说整个前馈神经网络还是一个线性函数。</a:t>
            </a: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a:latin typeface="微软雅黑 Light" panose="020B0502040204020203" pitchFamily="34" charset="-122"/>
              <a:ea typeface="微软雅黑 Light" panose="020B0502040204020203" pitchFamily="34" charset="-122"/>
            </a:endParaRPr>
          </a:p>
          <a:p>
            <a:pPr>
              <a:lnSpc>
                <a:spcPts val="2600"/>
              </a:lnSpc>
            </a:pPr>
            <a:r>
              <a:rPr lang="zh-CN" altLang="en-US" sz="2000" dirty="0" smtClean="0">
                <a:latin typeface="微软雅黑 Light" panose="020B0502040204020203" pitchFamily="34" charset="-122"/>
                <a:ea typeface="微软雅黑 Light" panose="020B0502040204020203" pitchFamily="34" charset="-122"/>
              </a:rPr>
              <a:t>所以需要引用非线性函数来描述这些特征。</a:t>
            </a: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zh-CN" altLang="en-US" sz="2000" dirty="0">
              <a:latin typeface="微软雅黑 Light" panose="020B0502040204020203" pitchFamily="34" charset="-122"/>
              <a:ea typeface="微软雅黑 Light" panose="020B0502040204020203" pitchFamily="34"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989746199"/>
              </p:ext>
            </p:extLst>
          </p:nvPr>
        </p:nvGraphicFramePr>
        <p:xfrm>
          <a:off x="1353809" y="2541968"/>
          <a:ext cx="1445029" cy="329247"/>
        </p:xfrm>
        <a:graphic>
          <a:graphicData uri="http://schemas.openxmlformats.org/presentationml/2006/ole">
            <mc:AlternateContent xmlns:mc="http://schemas.openxmlformats.org/markup-compatibility/2006">
              <mc:Choice xmlns:v="urn:schemas-microsoft-com:vml" Requires="v">
                <p:oleObj spid="_x0000_s4128" name="Equation" r:id="rId4" imgW="1002960" imgH="228600" progId="Equation.DSMT4">
                  <p:embed/>
                </p:oleObj>
              </mc:Choice>
              <mc:Fallback>
                <p:oleObj name="Equation" r:id="rId4" imgW="1002960" imgH="228600" progId="Equation.DSMT4">
                  <p:embed/>
                  <p:pic>
                    <p:nvPicPr>
                      <p:cNvPr id="0" name=""/>
                      <p:cNvPicPr/>
                      <p:nvPr/>
                    </p:nvPicPr>
                    <p:blipFill>
                      <a:blip r:embed="rId5"/>
                      <a:stretch>
                        <a:fillRect/>
                      </a:stretch>
                    </p:blipFill>
                    <p:spPr>
                      <a:xfrm>
                        <a:off x="1353809" y="2541968"/>
                        <a:ext cx="1445029" cy="32924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745395145"/>
              </p:ext>
            </p:extLst>
          </p:nvPr>
        </p:nvGraphicFramePr>
        <p:xfrm>
          <a:off x="3295356" y="2529776"/>
          <a:ext cx="1498538" cy="341439"/>
        </p:xfrm>
        <a:graphic>
          <a:graphicData uri="http://schemas.openxmlformats.org/presentationml/2006/ole">
            <mc:AlternateContent xmlns:mc="http://schemas.openxmlformats.org/markup-compatibility/2006">
              <mc:Choice xmlns:v="urn:schemas-microsoft-com:vml" Requires="v">
                <p:oleObj spid="_x0000_s4129" name="Equation" r:id="rId6" imgW="1002960" imgH="228600" progId="Equation.DSMT4">
                  <p:embed/>
                </p:oleObj>
              </mc:Choice>
              <mc:Fallback>
                <p:oleObj name="Equation" r:id="rId6" imgW="1002960" imgH="228600" progId="Equation.DSMT4">
                  <p:embed/>
                  <p:pic>
                    <p:nvPicPr>
                      <p:cNvPr id="0" name=""/>
                      <p:cNvPicPr/>
                      <p:nvPr/>
                    </p:nvPicPr>
                    <p:blipFill>
                      <a:blip r:embed="rId7"/>
                      <a:stretch>
                        <a:fillRect/>
                      </a:stretch>
                    </p:blipFill>
                    <p:spPr>
                      <a:xfrm>
                        <a:off x="3295356" y="2529776"/>
                        <a:ext cx="1498538" cy="341439"/>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736764718"/>
              </p:ext>
            </p:extLst>
          </p:nvPr>
        </p:nvGraphicFramePr>
        <p:xfrm>
          <a:off x="2937764" y="2980912"/>
          <a:ext cx="2868340" cy="353631"/>
        </p:xfrm>
        <a:graphic>
          <a:graphicData uri="http://schemas.openxmlformats.org/presentationml/2006/ole">
            <mc:AlternateContent xmlns:mc="http://schemas.openxmlformats.org/markup-compatibility/2006">
              <mc:Choice xmlns:v="urn:schemas-microsoft-com:vml" Requires="v">
                <p:oleObj spid="_x0000_s4130" name="Equation" r:id="rId8" imgW="1854000" imgH="228600" progId="Equation.DSMT4">
                  <p:embed/>
                </p:oleObj>
              </mc:Choice>
              <mc:Fallback>
                <p:oleObj name="Equation" r:id="rId8" imgW="1854000" imgH="228600" progId="Equation.DSMT4">
                  <p:embed/>
                  <p:pic>
                    <p:nvPicPr>
                      <p:cNvPr id="0" name=""/>
                      <p:cNvPicPr/>
                      <p:nvPr/>
                    </p:nvPicPr>
                    <p:blipFill>
                      <a:blip r:embed="rId9"/>
                      <a:stretch>
                        <a:fillRect/>
                      </a:stretch>
                    </p:blipFill>
                    <p:spPr>
                      <a:xfrm>
                        <a:off x="2937764" y="2980912"/>
                        <a:ext cx="2868340" cy="353631"/>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81463921"/>
              </p:ext>
            </p:extLst>
          </p:nvPr>
        </p:nvGraphicFramePr>
        <p:xfrm>
          <a:off x="2724369" y="3435095"/>
          <a:ext cx="426790" cy="384111"/>
        </p:xfrm>
        <a:graphic>
          <a:graphicData uri="http://schemas.openxmlformats.org/presentationml/2006/ole">
            <mc:AlternateContent xmlns:mc="http://schemas.openxmlformats.org/markup-compatibility/2006">
              <mc:Choice xmlns:v="urn:schemas-microsoft-com:vml" Requires="v">
                <p:oleObj spid="_x0000_s4131" name="Equation" r:id="rId10" imgW="253800" imgH="228600" progId="Equation.DSMT4">
                  <p:embed/>
                </p:oleObj>
              </mc:Choice>
              <mc:Fallback>
                <p:oleObj name="Equation" r:id="rId10" imgW="253800" imgH="228600" progId="Equation.DSMT4">
                  <p:embed/>
                  <p:pic>
                    <p:nvPicPr>
                      <p:cNvPr id="0" name=""/>
                      <p:cNvPicPr/>
                      <p:nvPr/>
                    </p:nvPicPr>
                    <p:blipFill>
                      <a:blip r:embed="rId11"/>
                      <a:stretch>
                        <a:fillRect/>
                      </a:stretch>
                    </p:blipFill>
                    <p:spPr>
                      <a:xfrm>
                        <a:off x="2724369" y="3435095"/>
                        <a:ext cx="426790" cy="384111"/>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097348459"/>
              </p:ext>
            </p:extLst>
          </p:nvPr>
        </p:nvGraphicFramePr>
        <p:xfrm>
          <a:off x="5260610" y="3444240"/>
          <a:ext cx="1209041" cy="310896"/>
        </p:xfrm>
        <a:graphic>
          <a:graphicData uri="http://schemas.openxmlformats.org/presentationml/2006/ole">
            <mc:AlternateContent xmlns:mc="http://schemas.openxmlformats.org/markup-compatibility/2006">
              <mc:Choice xmlns:v="urn:schemas-microsoft-com:vml" Requires="v">
                <p:oleObj spid="_x0000_s4132" name="Equation" r:id="rId12" imgW="888840" imgH="228600" progId="Equation.DSMT4">
                  <p:embed/>
                </p:oleObj>
              </mc:Choice>
              <mc:Fallback>
                <p:oleObj name="Equation" r:id="rId12" imgW="888840" imgH="228600" progId="Equation.DSMT4">
                  <p:embed/>
                  <p:pic>
                    <p:nvPicPr>
                      <p:cNvPr id="0" name=""/>
                      <p:cNvPicPr/>
                      <p:nvPr/>
                    </p:nvPicPr>
                    <p:blipFill>
                      <a:blip r:embed="rId13"/>
                      <a:stretch>
                        <a:fillRect/>
                      </a:stretch>
                    </p:blipFill>
                    <p:spPr>
                      <a:xfrm>
                        <a:off x="5260610" y="3444240"/>
                        <a:ext cx="1209041" cy="310896"/>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949253956"/>
              </p:ext>
            </p:extLst>
          </p:nvPr>
        </p:nvGraphicFramePr>
        <p:xfrm>
          <a:off x="6663690" y="3419790"/>
          <a:ext cx="1285494" cy="335346"/>
        </p:xfrm>
        <a:graphic>
          <a:graphicData uri="http://schemas.openxmlformats.org/presentationml/2006/ole">
            <mc:AlternateContent xmlns:mc="http://schemas.openxmlformats.org/markup-compatibility/2006">
              <mc:Choice xmlns:v="urn:schemas-microsoft-com:vml" Requires="v">
                <p:oleObj spid="_x0000_s4133" name="Equation" r:id="rId14" imgW="876240" imgH="228600" progId="Equation.DSMT4">
                  <p:embed/>
                </p:oleObj>
              </mc:Choice>
              <mc:Fallback>
                <p:oleObj name="Equation" r:id="rId14" imgW="876240" imgH="228600" progId="Equation.DSMT4">
                  <p:embed/>
                  <p:pic>
                    <p:nvPicPr>
                      <p:cNvPr id="0" name=""/>
                      <p:cNvPicPr/>
                      <p:nvPr/>
                    </p:nvPicPr>
                    <p:blipFill>
                      <a:blip r:embed="rId15"/>
                      <a:stretch>
                        <a:fillRect/>
                      </a:stretch>
                    </p:blipFill>
                    <p:spPr>
                      <a:xfrm>
                        <a:off x="6663690" y="3419790"/>
                        <a:ext cx="1285494" cy="335346"/>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344895097"/>
              </p:ext>
            </p:extLst>
          </p:nvPr>
        </p:nvGraphicFramePr>
        <p:xfrm>
          <a:off x="1694180" y="3931856"/>
          <a:ext cx="1195324" cy="290755"/>
        </p:xfrm>
        <a:graphic>
          <a:graphicData uri="http://schemas.openxmlformats.org/presentationml/2006/ole">
            <mc:AlternateContent xmlns:mc="http://schemas.openxmlformats.org/markup-compatibility/2006">
              <mc:Choice xmlns:v="urn:schemas-microsoft-com:vml" Requires="v">
                <p:oleObj spid="_x0000_s4134" name="Equation" r:id="rId16" imgW="939600" imgH="228600" progId="Equation.DSMT4">
                  <p:embed/>
                </p:oleObj>
              </mc:Choice>
              <mc:Fallback>
                <p:oleObj name="Equation" r:id="rId16" imgW="939600" imgH="228600" progId="Equation.DSMT4">
                  <p:embed/>
                  <p:pic>
                    <p:nvPicPr>
                      <p:cNvPr id="0" name=""/>
                      <p:cNvPicPr/>
                      <p:nvPr/>
                    </p:nvPicPr>
                    <p:blipFill>
                      <a:blip r:embed="rId17"/>
                      <a:stretch>
                        <a:fillRect/>
                      </a:stretch>
                    </p:blipFill>
                    <p:spPr>
                      <a:xfrm>
                        <a:off x="1694180" y="3931856"/>
                        <a:ext cx="1195324" cy="290755"/>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808626162"/>
              </p:ext>
            </p:extLst>
          </p:nvPr>
        </p:nvGraphicFramePr>
        <p:xfrm>
          <a:off x="5260610" y="3931856"/>
          <a:ext cx="985336" cy="290755"/>
        </p:xfrm>
        <a:graphic>
          <a:graphicData uri="http://schemas.openxmlformats.org/presentationml/2006/ole">
            <mc:AlternateContent xmlns:mc="http://schemas.openxmlformats.org/markup-compatibility/2006">
              <mc:Choice xmlns:v="urn:schemas-microsoft-com:vml" Requires="v">
                <p:oleObj spid="_x0000_s4135" name="Equation" r:id="rId18" imgW="774360" imgH="228600" progId="Equation.DSMT4">
                  <p:embed/>
                </p:oleObj>
              </mc:Choice>
              <mc:Fallback>
                <p:oleObj name="Equation" r:id="rId18" imgW="774360" imgH="228600" progId="Equation.DSMT4">
                  <p:embed/>
                  <p:pic>
                    <p:nvPicPr>
                      <p:cNvPr id="0" name=""/>
                      <p:cNvPicPr/>
                      <p:nvPr/>
                    </p:nvPicPr>
                    <p:blipFill>
                      <a:blip r:embed="rId19"/>
                      <a:stretch>
                        <a:fillRect/>
                      </a:stretch>
                    </p:blipFill>
                    <p:spPr>
                      <a:xfrm>
                        <a:off x="5260610" y="3931856"/>
                        <a:ext cx="985336" cy="290755"/>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927736814"/>
              </p:ext>
            </p:extLst>
          </p:nvPr>
        </p:nvGraphicFramePr>
        <p:xfrm>
          <a:off x="7090663" y="3931855"/>
          <a:ext cx="913801" cy="290755"/>
        </p:xfrm>
        <a:graphic>
          <a:graphicData uri="http://schemas.openxmlformats.org/presentationml/2006/ole">
            <mc:AlternateContent xmlns:mc="http://schemas.openxmlformats.org/markup-compatibility/2006">
              <mc:Choice xmlns:v="urn:schemas-microsoft-com:vml" Requires="v">
                <p:oleObj spid="_x0000_s4136" name="Equation" r:id="rId20" imgW="558720" imgH="177480" progId="Equation.DSMT4">
                  <p:embed/>
                </p:oleObj>
              </mc:Choice>
              <mc:Fallback>
                <p:oleObj name="Equation" r:id="rId20" imgW="558720" imgH="177480" progId="Equation.DSMT4">
                  <p:embed/>
                  <p:pic>
                    <p:nvPicPr>
                      <p:cNvPr id="0" name=""/>
                      <p:cNvPicPr/>
                      <p:nvPr/>
                    </p:nvPicPr>
                    <p:blipFill>
                      <a:blip r:embed="rId21"/>
                      <a:stretch>
                        <a:fillRect/>
                      </a:stretch>
                    </p:blipFill>
                    <p:spPr>
                      <a:xfrm>
                        <a:off x="7090663" y="3931855"/>
                        <a:ext cx="913801" cy="290755"/>
                      </a:xfrm>
                      <a:prstGeom prst="rect">
                        <a:avLst/>
                      </a:prstGeom>
                    </p:spPr>
                  </p:pic>
                </p:oleObj>
              </mc:Fallback>
            </mc:AlternateContent>
          </a:graphicData>
        </a:graphic>
      </p:graphicFrame>
    </p:spTree>
    <p:extLst>
      <p:ext uri="{BB962C8B-B14F-4D97-AF65-F5344CB8AC3E}">
        <p14:creationId xmlns:p14="http://schemas.microsoft.com/office/powerpoint/2010/main" val="18416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237666" y="274320"/>
            <a:ext cx="2227038" cy="1391608"/>
          </a:xfrm>
          <a:prstGeom prst="rect">
            <a:avLst/>
          </a:prstGeom>
        </p:spPr>
      </p:pic>
      <p:sp>
        <p:nvSpPr>
          <p:cNvPr id="2" name="标题 1"/>
          <p:cNvSpPr>
            <a:spLocks noGrp="1"/>
          </p:cNvSpPr>
          <p:nvPr>
            <p:ph type="title"/>
          </p:nvPr>
        </p:nvSpPr>
        <p:spPr>
          <a:xfrm>
            <a:off x="838200" y="365125"/>
            <a:ext cx="10515600" cy="732155"/>
          </a:xfrm>
        </p:spPr>
        <p:txBody>
          <a:bodyPr>
            <a:normAutofit/>
          </a:bodyPr>
          <a:lstStyle/>
          <a:p>
            <a:r>
              <a:rPr lang="en-US" altLang="zh-CN" sz="2800" dirty="0" smtClean="0">
                <a:latin typeface="微软雅黑" panose="020B0503020204020204" pitchFamily="34" charset="-122"/>
                <a:ea typeface="微软雅黑" panose="020B0503020204020204" pitchFamily="34" charset="-122"/>
              </a:rPr>
              <a:t>6.1 </a:t>
            </a:r>
            <a:r>
              <a:rPr lang="zh-CN" altLang="en-US" sz="2800" dirty="0" smtClean="0">
                <a:latin typeface="微软雅黑" panose="020B0503020204020204" pitchFamily="34" charset="-122"/>
                <a:ea typeface="微软雅黑" panose="020B0503020204020204" pitchFamily="34" charset="-122"/>
              </a:rPr>
              <a:t>实例：学习 </a:t>
            </a:r>
            <a:r>
              <a:rPr lang="en-US" altLang="zh-CN" sz="2800" dirty="0" smtClean="0">
                <a:latin typeface="微软雅黑" panose="020B0503020204020204" pitchFamily="34" charset="-122"/>
                <a:ea typeface="微软雅黑" panose="020B0503020204020204" pitchFamily="34" charset="-122"/>
              </a:rPr>
              <a:t>XOR</a:t>
            </a:r>
            <a:endParaRPr lang="zh-CN" altLang="en-US" sz="2800" dirty="0">
              <a:latin typeface="微软雅黑" panose="020B0503020204020204" pitchFamily="34" charset="-122"/>
              <a:ea typeface="微软雅黑" panose="020B0503020204020204" pitchFamily="34" charset="-122"/>
            </a:endParaRPr>
          </a:p>
        </p:txBody>
      </p:sp>
      <p:sp>
        <p:nvSpPr>
          <p:cNvPr id="22" name="内容占位符 2"/>
          <p:cNvSpPr txBox="1">
            <a:spLocks/>
          </p:cNvSpPr>
          <p:nvPr/>
        </p:nvSpPr>
        <p:spPr>
          <a:xfrm>
            <a:off x="838200" y="15939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600"/>
              </a:lnSpc>
            </a:pP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大多数神经网络通过仿射变换之后紧跟一个称为激活函数的固定非线性函数来实现非线性。</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定义                       ，其中      是线性变换的权重矩阵，</a:t>
            </a:r>
            <a:r>
              <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rPr>
              <a:t>c </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是偏置。</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endPar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在现代神经网络中，默认的推荐是</a:t>
            </a:r>
            <a:r>
              <a:rPr lang="zh-CN" altLang="en-US" sz="2000" b="1" dirty="0" smtClean="0">
                <a:latin typeface="Times New Roman" panose="02020603050405020304" pitchFamily="18" charset="0"/>
                <a:ea typeface="微软雅黑 Light" panose="020B0502040204020203" pitchFamily="34" charset="-122"/>
                <a:cs typeface="Times New Roman" panose="02020603050405020304" pitchFamily="18" charset="0"/>
              </a:rPr>
              <a:t>整流线性单元</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a:t>
            </a:r>
            <a:r>
              <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rPr>
              <a:t>rectified linear unit</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）或者称为</a:t>
            </a:r>
            <a:r>
              <a:rPr lang="en-US" altLang="zh-CN" sz="2000" dirty="0" err="1" smtClean="0">
                <a:latin typeface="Times New Roman" panose="02020603050405020304" pitchFamily="18" charset="0"/>
                <a:ea typeface="微软雅黑 Light" panose="020B0502040204020203" pitchFamily="34" charset="-122"/>
                <a:cs typeface="Times New Roman" panose="02020603050405020304" pitchFamily="18" charset="0"/>
              </a:rPr>
              <a:t>ReLU</a:t>
            </a:r>
            <a:r>
              <a:rPr lang="zh-CN" altLang="en-US" sz="2000" dirty="0" smtClean="0">
                <a:latin typeface="Times New Roman" panose="02020603050405020304" pitchFamily="18" charset="0"/>
                <a:ea typeface="微软雅黑 Light" panose="020B0502040204020203"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Light" panose="020B0502040204020203" pitchFamily="34" charset="-122"/>
              <a:cs typeface="Times New Roman" panose="02020603050405020304" pitchFamily="18" charset="0"/>
            </a:endParaRPr>
          </a:p>
          <a:p>
            <a:pPr>
              <a:lnSpc>
                <a:spcPts val="2600"/>
              </a:lnSpc>
            </a:pPr>
            <a:r>
              <a:rPr lang="en-US" altLang="zh-CN" sz="2000" dirty="0" smtClean="0">
                <a:latin typeface="微软雅黑 Light" panose="020B0502040204020203" pitchFamily="34" charset="-122"/>
                <a:ea typeface="微软雅黑 Light" panose="020B0502040204020203" pitchFamily="34" charset="-122"/>
              </a:rPr>
              <a:t>                       </a:t>
            </a:r>
            <a:r>
              <a:rPr lang="zh-CN" altLang="en-US" sz="2000" dirty="0" smtClean="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r>
              <a:rPr lang="zh-CN" altLang="en-US" sz="2000" dirty="0" smtClean="0">
                <a:latin typeface="微软雅黑 Light" panose="020B0502040204020203" pitchFamily="34" charset="-122"/>
                <a:ea typeface="微软雅黑 Light" panose="020B0502040204020203" pitchFamily="34" charset="-122"/>
              </a:rPr>
              <a:t>这样就可以学习到</a:t>
            </a:r>
            <a:r>
              <a:rPr lang="en-US" altLang="zh-CN" sz="2000" b="1" dirty="0" smtClean="0">
                <a:latin typeface="微软雅黑 Light" panose="020B0502040204020203" pitchFamily="34" charset="-122"/>
                <a:ea typeface="微软雅黑 Light" panose="020B0502040204020203" pitchFamily="34" charset="-122"/>
              </a:rPr>
              <a:t>XOR</a:t>
            </a:r>
            <a:r>
              <a:rPr lang="zh-CN" altLang="en-US" sz="2000" dirty="0">
                <a:latin typeface="微软雅黑 Light" panose="020B0502040204020203" pitchFamily="34" charset="-122"/>
                <a:ea typeface="微软雅黑 Light" panose="020B0502040204020203" pitchFamily="34" charset="-122"/>
              </a:rPr>
              <a:t>。</a:t>
            </a: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en-US" altLang="zh-CN" sz="2000" dirty="0" smtClean="0">
              <a:latin typeface="微软雅黑 Light" panose="020B0502040204020203" pitchFamily="34" charset="-122"/>
              <a:ea typeface="微软雅黑 Light" panose="020B0502040204020203" pitchFamily="34" charset="-122"/>
            </a:endParaRPr>
          </a:p>
          <a:p>
            <a:pPr>
              <a:lnSpc>
                <a:spcPts val="2600"/>
              </a:lnSpc>
            </a:pPr>
            <a:endParaRPr lang="zh-CN" altLang="en-US" sz="2000" dirty="0">
              <a:latin typeface="微软雅黑 Light" panose="020B0502040204020203" pitchFamily="34" charset="-122"/>
              <a:ea typeface="微软雅黑 Light" panose="020B0502040204020203"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166557027"/>
              </p:ext>
            </p:extLst>
          </p:nvPr>
        </p:nvGraphicFramePr>
        <p:xfrm>
          <a:off x="1760727" y="2541968"/>
          <a:ext cx="1338677" cy="317055"/>
        </p:xfrm>
        <a:graphic>
          <a:graphicData uri="http://schemas.openxmlformats.org/presentationml/2006/ole">
            <mc:AlternateContent xmlns:mc="http://schemas.openxmlformats.org/markup-compatibility/2006">
              <mc:Choice xmlns:v="urn:schemas-microsoft-com:vml" Requires="v">
                <p:oleObj spid="_x0000_s5127" name="Equation" r:id="rId4" imgW="965160" imgH="228600" progId="Equation.DSMT4">
                  <p:embed/>
                </p:oleObj>
              </mc:Choice>
              <mc:Fallback>
                <p:oleObj name="Equation" r:id="rId4" imgW="965160" imgH="228600" progId="Equation.DSMT4">
                  <p:embed/>
                  <p:pic>
                    <p:nvPicPr>
                      <p:cNvPr id="0" name=""/>
                      <p:cNvPicPr/>
                      <p:nvPr/>
                    </p:nvPicPr>
                    <p:blipFill>
                      <a:blip r:embed="rId5"/>
                      <a:stretch>
                        <a:fillRect/>
                      </a:stretch>
                    </p:blipFill>
                    <p:spPr>
                      <a:xfrm>
                        <a:off x="1760727" y="2541968"/>
                        <a:ext cx="1338677" cy="31705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45747101"/>
              </p:ext>
            </p:extLst>
          </p:nvPr>
        </p:nvGraphicFramePr>
        <p:xfrm>
          <a:off x="3946651" y="2577972"/>
          <a:ext cx="281051" cy="281051"/>
        </p:xfrm>
        <a:graphic>
          <a:graphicData uri="http://schemas.openxmlformats.org/presentationml/2006/ole">
            <mc:AlternateContent xmlns:mc="http://schemas.openxmlformats.org/markup-compatibility/2006">
              <mc:Choice xmlns:v="urn:schemas-microsoft-com:vml" Requires="v">
                <p:oleObj spid="_x0000_s5128" name="Equation" r:id="rId6" imgW="177480" imgH="177480" progId="Equation.DSMT4">
                  <p:embed/>
                </p:oleObj>
              </mc:Choice>
              <mc:Fallback>
                <p:oleObj name="Equation" r:id="rId6" imgW="177480" imgH="177480" progId="Equation.DSMT4">
                  <p:embed/>
                  <p:pic>
                    <p:nvPicPr>
                      <p:cNvPr id="0" name=""/>
                      <p:cNvPicPr/>
                      <p:nvPr/>
                    </p:nvPicPr>
                    <p:blipFill>
                      <a:blip r:embed="rId7"/>
                      <a:stretch>
                        <a:fillRect/>
                      </a:stretch>
                    </p:blipFill>
                    <p:spPr>
                      <a:xfrm>
                        <a:off x="3946651" y="2577972"/>
                        <a:ext cx="281051" cy="28105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31638042"/>
              </p:ext>
            </p:extLst>
          </p:nvPr>
        </p:nvGraphicFramePr>
        <p:xfrm>
          <a:off x="1157017" y="3938872"/>
          <a:ext cx="1620192" cy="316135"/>
        </p:xfrm>
        <a:graphic>
          <a:graphicData uri="http://schemas.openxmlformats.org/presentationml/2006/ole">
            <mc:AlternateContent xmlns:mc="http://schemas.openxmlformats.org/markup-compatibility/2006">
              <mc:Choice xmlns:v="urn:schemas-microsoft-com:vml" Requires="v">
                <p:oleObj spid="_x0000_s5129" name="Equation" r:id="rId8" imgW="1041120" imgH="203040" progId="Equation.DSMT4">
                  <p:embed/>
                </p:oleObj>
              </mc:Choice>
              <mc:Fallback>
                <p:oleObj name="Equation" r:id="rId8" imgW="1041120" imgH="203040" progId="Equation.DSMT4">
                  <p:embed/>
                  <p:pic>
                    <p:nvPicPr>
                      <p:cNvPr id="0" name=""/>
                      <p:cNvPicPr/>
                      <p:nvPr/>
                    </p:nvPicPr>
                    <p:blipFill>
                      <a:blip r:embed="rId9"/>
                      <a:stretch>
                        <a:fillRect/>
                      </a:stretch>
                    </p:blipFill>
                    <p:spPr>
                      <a:xfrm>
                        <a:off x="1157017" y="3938872"/>
                        <a:ext cx="1620192" cy="316135"/>
                      </a:xfrm>
                      <a:prstGeom prst="rect">
                        <a:avLst/>
                      </a:prstGeom>
                    </p:spPr>
                  </p:pic>
                </p:oleObj>
              </mc:Fallback>
            </mc:AlternateContent>
          </a:graphicData>
        </a:graphic>
      </p:graphicFrame>
    </p:spTree>
    <p:extLst>
      <p:ext uri="{BB962C8B-B14F-4D97-AF65-F5344CB8AC3E}">
        <p14:creationId xmlns:p14="http://schemas.microsoft.com/office/powerpoint/2010/main" val="3608624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389</Words>
  <Application>Microsoft Office PowerPoint</Application>
  <PresentationFormat>宽屏</PresentationFormat>
  <Paragraphs>210</Paragraphs>
  <Slides>7</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5" baseType="lpstr">
      <vt:lpstr>等线</vt:lpstr>
      <vt:lpstr>等线 Light</vt:lpstr>
      <vt:lpstr>微软雅黑</vt:lpstr>
      <vt:lpstr>微软雅黑 Light</vt:lpstr>
      <vt:lpstr>Arial</vt:lpstr>
      <vt:lpstr>Times New Roman</vt:lpstr>
      <vt:lpstr>Office 主题​​</vt:lpstr>
      <vt:lpstr>MathType 6.0 Equation</vt:lpstr>
      <vt:lpstr>第六章 深度前馈网络</vt:lpstr>
      <vt:lpstr>深度前馈网络</vt:lpstr>
      <vt:lpstr>深度前馈网络</vt:lpstr>
      <vt:lpstr>深度前馈网络</vt:lpstr>
      <vt:lpstr>6.1 实例：学习 XOR</vt:lpstr>
      <vt:lpstr>6.1 实例：学习 XOR</vt:lpstr>
      <vt:lpstr>6.1 实例：学习 XOR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深度前馈网络</dc:title>
  <dc:creator>RuiMing long</dc:creator>
  <cp:lastModifiedBy>RuiMing long</cp:lastModifiedBy>
  <cp:revision>16</cp:revision>
  <dcterms:created xsi:type="dcterms:W3CDTF">2018-03-15T03:44:40Z</dcterms:created>
  <dcterms:modified xsi:type="dcterms:W3CDTF">2018-03-15T08:04:37Z</dcterms:modified>
</cp:coreProperties>
</file>