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F914BB0-8589-49D4-AFB8-D618116F2F0D}" v="31" dt="2024-07-24T10:33:28.93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69" d="100"/>
          <a:sy n="69" d="100"/>
        </p:scale>
        <p:origin x="677"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unal Bhagat" userId="e7c8beafb4350ca0" providerId="LiveId" clId="{0F914BB0-8589-49D4-AFB8-D618116F2F0D}"/>
    <pc:docChg chg="modSld modMainMaster">
      <pc:chgData name="Kunal Bhagat" userId="e7c8beafb4350ca0" providerId="LiveId" clId="{0F914BB0-8589-49D4-AFB8-D618116F2F0D}" dt="2024-07-24T10:30:11.463" v="29"/>
      <pc:docMkLst>
        <pc:docMk/>
      </pc:docMkLst>
      <pc:sldChg chg="modTransition">
        <pc:chgData name="Kunal Bhagat" userId="e7c8beafb4350ca0" providerId="LiveId" clId="{0F914BB0-8589-49D4-AFB8-D618116F2F0D}" dt="2024-07-24T10:30:11.463" v="29"/>
        <pc:sldMkLst>
          <pc:docMk/>
          <pc:sldMk cId="0" sldId="256"/>
        </pc:sldMkLst>
      </pc:sldChg>
      <pc:sldChg chg="modTransition">
        <pc:chgData name="Kunal Bhagat" userId="e7c8beafb4350ca0" providerId="LiveId" clId="{0F914BB0-8589-49D4-AFB8-D618116F2F0D}" dt="2024-07-24T10:20:19.546" v="16"/>
        <pc:sldMkLst>
          <pc:docMk/>
          <pc:sldMk cId="0" sldId="257"/>
        </pc:sldMkLst>
      </pc:sldChg>
      <pc:sldChg chg="modTransition">
        <pc:chgData name="Kunal Bhagat" userId="e7c8beafb4350ca0" providerId="LiveId" clId="{0F914BB0-8589-49D4-AFB8-D618116F2F0D}" dt="2024-07-24T10:20:19.546" v="16"/>
        <pc:sldMkLst>
          <pc:docMk/>
          <pc:sldMk cId="0" sldId="258"/>
        </pc:sldMkLst>
      </pc:sldChg>
      <pc:sldChg chg="modTransition">
        <pc:chgData name="Kunal Bhagat" userId="e7c8beafb4350ca0" providerId="LiveId" clId="{0F914BB0-8589-49D4-AFB8-D618116F2F0D}" dt="2024-07-24T10:20:19.546" v="16"/>
        <pc:sldMkLst>
          <pc:docMk/>
          <pc:sldMk cId="0" sldId="259"/>
        </pc:sldMkLst>
      </pc:sldChg>
      <pc:sldChg chg="modTransition">
        <pc:chgData name="Kunal Bhagat" userId="e7c8beafb4350ca0" providerId="LiveId" clId="{0F914BB0-8589-49D4-AFB8-D618116F2F0D}" dt="2024-07-24T10:20:19.546" v="16"/>
        <pc:sldMkLst>
          <pc:docMk/>
          <pc:sldMk cId="0" sldId="260"/>
        </pc:sldMkLst>
      </pc:sldChg>
      <pc:sldChg chg="modTransition">
        <pc:chgData name="Kunal Bhagat" userId="e7c8beafb4350ca0" providerId="LiveId" clId="{0F914BB0-8589-49D4-AFB8-D618116F2F0D}" dt="2024-07-24T10:20:19.546" v="16"/>
        <pc:sldMkLst>
          <pc:docMk/>
          <pc:sldMk cId="0" sldId="261"/>
        </pc:sldMkLst>
      </pc:sldChg>
      <pc:sldChg chg="modTransition">
        <pc:chgData name="Kunal Bhagat" userId="e7c8beafb4350ca0" providerId="LiveId" clId="{0F914BB0-8589-49D4-AFB8-D618116F2F0D}" dt="2024-07-24T10:20:19.546" v="16"/>
        <pc:sldMkLst>
          <pc:docMk/>
          <pc:sldMk cId="0" sldId="262"/>
        </pc:sldMkLst>
      </pc:sldChg>
      <pc:sldChg chg="modTransition">
        <pc:chgData name="Kunal Bhagat" userId="e7c8beafb4350ca0" providerId="LiveId" clId="{0F914BB0-8589-49D4-AFB8-D618116F2F0D}" dt="2024-07-24T10:20:19.546" v="16"/>
        <pc:sldMkLst>
          <pc:docMk/>
          <pc:sldMk cId="0" sldId="263"/>
        </pc:sldMkLst>
      </pc:sldChg>
      <pc:sldChg chg="modTransition">
        <pc:chgData name="Kunal Bhagat" userId="e7c8beafb4350ca0" providerId="LiveId" clId="{0F914BB0-8589-49D4-AFB8-D618116F2F0D}" dt="2024-07-24T10:20:19.546" v="16"/>
        <pc:sldMkLst>
          <pc:docMk/>
          <pc:sldMk cId="0" sldId="264"/>
        </pc:sldMkLst>
      </pc:sldChg>
      <pc:sldMasterChg chg="modTransition modSldLayout">
        <pc:chgData name="Kunal Bhagat" userId="e7c8beafb4350ca0" providerId="LiveId" clId="{0F914BB0-8589-49D4-AFB8-D618116F2F0D}" dt="2024-07-24T10:20:19.546" v="16"/>
        <pc:sldMasterMkLst>
          <pc:docMk/>
          <pc:sldMasterMk cId="0" sldId="2147483648"/>
        </pc:sldMasterMkLst>
        <pc:sldLayoutChg chg="modTransition">
          <pc:chgData name="Kunal Bhagat" userId="e7c8beafb4350ca0" providerId="LiveId" clId="{0F914BB0-8589-49D4-AFB8-D618116F2F0D}" dt="2024-07-24T10:20:19.546" v="16"/>
          <pc:sldLayoutMkLst>
            <pc:docMk/>
            <pc:sldMasterMk cId="0" sldId="2147483648"/>
            <pc:sldLayoutMk cId="0" sldId="2147483649"/>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691492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2500">
        <p14:vortex dir="r"/>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mc:AlternateContent xmlns:mc="http://schemas.openxmlformats.org/markup-compatibility/2006">
    <mc:Choice xmlns:p14="http://schemas.microsoft.com/office/powerpoint/2010/main" Requires="p14">
      <p:transition spd="slow" p14:dur="2500">
        <p14:vortex dir="r"/>
      </p:transition>
    </mc:Choice>
    <mc:Fallback>
      <p:transition spd="slow">
        <p:fade/>
      </p:transition>
    </mc:Fallback>
  </mc:AlternateConten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1.png"/><Relationship Id="rId7"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png"/><Relationship Id="rId7"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20.png"/><Relationship Id="rId4" Type="http://schemas.openxmlformats.org/officeDocument/2006/relationships/image" Target="../media/image19.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22.png"/><Relationship Id="rId4" Type="http://schemas.openxmlformats.org/officeDocument/2006/relationships/image" Target="../media/image21.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24.png"/><Relationship Id="rId4"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7070C"/>
          </a:solidFill>
          <a:ln/>
        </p:spPr>
      </p:sp>
      <p:pic>
        <p:nvPicPr>
          <p:cNvPr id="4" name="Image 1" descr="preencoded.png"/>
          <p:cNvPicPr>
            <a:picLocks noChangeAspect="1"/>
          </p:cNvPicPr>
          <p:nvPr/>
        </p:nvPicPr>
        <p:blipFill>
          <a:blip r:embed="rId4"/>
          <a:stretch>
            <a:fillRect/>
          </a:stretch>
        </p:blipFill>
        <p:spPr>
          <a:xfrm>
            <a:off x="9144000" y="0"/>
            <a:ext cx="5486400" cy="8229600"/>
          </a:xfrm>
          <a:prstGeom prst="rect">
            <a:avLst/>
          </a:prstGeom>
        </p:spPr>
      </p:pic>
      <p:pic>
        <p:nvPicPr>
          <p:cNvPr id="5" name="Image 2" descr="preencoded.png"/>
          <p:cNvPicPr>
            <a:picLocks noChangeAspect="1"/>
          </p:cNvPicPr>
          <p:nvPr/>
        </p:nvPicPr>
        <p:blipFill>
          <a:blip r:embed="rId5"/>
          <a:stretch>
            <a:fillRect/>
          </a:stretch>
        </p:blipFill>
        <p:spPr>
          <a:xfrm>
            <a:off x="9452729" y="2678073"/>
            <a:ext cx="4868942" cy="2873335"/>
          </a:xfrm>
          <a:prstGeom prst="rect">
            <a:avLst/>
          </a:prstGeom>
        </p:spPr>
      </p:pic>
      <p:sp>
        <p:nvSpPr>
          <p:cNvPr id="6" name="Text 1"/>
          <p:cNvSpPr/>
          <p:nvPr/>
        </p:nvSpPr>
        <p:spPr>
          <a:xfrm>
            <a:off x="864037" y="929997"/>
            <a:ext cx="7415927" cy="2129314"/>
          </a:xfrm>
          <a:prstGeom prst="rect">
            <a:avLst/>
          </a:prstGeom>
          <a:noFill/>
          <a:ln/>
        </p:spPr>
        <p:txBody>
          <a:bodyPr wrap="square" rtlCol="0" anchor="t"/>
          <a:lstStyle/>
          <a:p>
            <a:pPr marL="0" indent="0">
              <a:lnSpc>
                <a:spcPts val="8384"/>
              </a:lnSpc>
              <a:buNone/>
            </a:pPr>
            <a:r>
              <a:rPr lang="en-US" sz="6707" dirty="0">
                <a:solidFill>
                  <a:srgbClr val="97B8FF"/>
                </a:solidFill>
                <a:latin typeface="Sora" pitchFamily="34" charset="0"/>
                <a:ea typeface="Sora" pitchFamily="34" charset="-122"/>
                <a:cs typeface="Sora" pitchFamily="34" charset="-120"/>
              </a:rPr>
              <a:t>Introduction to Phishing</a:t>
            </a:r>
            <a:endParaRPr lang="en-US" sz="6707" dirty="0"/>
          </a:p>
        </p:txBody>
      </p:sp>
      <p:sp>
        <p:nvSpPr>
          <p:cNvPr id="7" name="Text 2"/>
          <p:cNvSpPr/>
          <p:nvPr/>
        </p:nvSpPr>
        <p:spPr>
          <a:xfrm>
            <a:off x="864037" y="3429595"/>
            <a:ext cx="7415927" cy="3160395"/>
          </a:xfrm>
          <a:prstGeom prst="rect">
            <a:avLst/>
          </a:prstGeom>
          <a:noFill/>
          <a:ln/>
        </p:spPr>
        <p:txBody>
          <a:bodyPr wrap="square" rtlCol="0" anchor="t"/>
          <a:lstStyle/>
          <a:p>
            <a:pPr marL="0" indent="0">
              <a:lnSpc>
                <a:spcPts val="3110"/>
              </a:lnSpc>
              <a:buNone/>
            </a:pPr>
            <a:r>
              <a:rPr lang="en-US" sz="1944" dirty="0">
                <a:solidFill>
                  <a:srgbClr val="E0D6DE"/>
                </a:solidFill>
                <a:latin typeface="Noto Sans TC" pitchFamily="34" charset="0"/>
                <a:ea typeface="Noto Sans TC" pitchFamily="34" charset="-122"/>
                <a:cs typeface="Noto Sans TC" pitchFamily="34" charset="-120"/>
              </a:rPr>
              <a:t> Phishing is a type of cybercrime where attackers try to trick individuals into revealing sensitive information, like login credentials or financial information, through deceptive emails, messages, or websites. This presentation will provide an in-depth look at phishing tactics, how to identify phishing attempts, and best practices for protecting against these threats. Understanding phishing is crucial for maintaining cybersecurity and safeguarding your personal and professional data.</a:t>
            </a:r>
            <a:endParaRPr lang="en-US" sz="1944" dirty="0"/>
          </a:p>
        </p:txBody>
      </p:sp>
      <p:sp>
        <p:nvSpPr>
          <p:cNvPr id="8" name="Shape 3"/>
          <p:cNvSpPr/>
          <p:nvPr/>
        </p:nvSpPr>
        <p:spPr>
          <a:xfrm>
            <a:off x="864037" y="6886099"/>
            <a:ext cx="394930" cy="394930"/>
          </a:xfrm>
          <a:prstGeom prst="roundRect">
            <a:avLst>
              <a:gd name="adj" fmla="val 23151155"/>
            </a:avLst>
          </a:prstGeom>
          <a:noFill/>
          <a:ln w="7620">
            <a:solidFill>
              <a:srgbClr val="FFFFFF"/>
            </a:solidFill>
            <a:prstDash val="solid"/>
          </a:ln>
        </p:spPr>
      </p:sp>
      <p:pic>
        <p:nvPicPr>
          <p:cNvPr id="9" name="Image 3" descr="preencoded.png"/>
          <p:cNvPicPr>
            <a:picLocks noChangeAspect="1"/>
          </p:cNvPicPr>
          <p:nvPr/>
        </p:nvPicPr>
        <p:blipFill>
          <a:blip r:embed="rId6"/>
          <a:stretch>
            <a:fillRect/>
          </a:stretch>
        </p:blipFill>
        <p:spPr>
          <a:xfrm>
            <a:off x="871657" y="6893719"/>
            <a:ext cx="379690" cy="379690"/>
          </a:xfrm>
          <a:prstGeom prst="rect">
            <a:avLst/>
          </a:prstGeom>
        </p:spPr>
      </p:pic>
      <p:sp>
        <p:nvSpPr>
          <p:cNvPr id="10" name="Text 4"/>
          <p:cNvSpPr/>
          <p:nvPr/>
        </p:nvSpPr>
        <p:spPr>
          <a:xfrm>
            <a:off x="1382316" y="6867644"/>
            <a:ext cx="2462093" cy="431959"/>
          </a:xfrm>
          <a:prstGeom prst="rect">
            <a:avLst/>
          </a:prstGeom>
          <a:noFill/>
          <a:ln/>
        </p:spPr>
        <p:txBody>
          <a:bodyPr wrap="none" rtlCol="0" anchor="t"/>
          <a:lstStyle/>
          <a:p>
            <a:pPr marL="0" indent="0" algn="l">
              <a:lnSpc>
                <a:spcPts val="3402"/>
              </a:lnSpc>
              <a:buNone/>
            </a:pPr>
            <a:r>
              <a:rPr lang="en-US" sz="2430" b="1" dirty="0">
                <a:solidFill>
                  <a:srgbClr val="E0D6DE"/>
                </a:solidFill>
                <a:latin typeface="Noto Sans TC" pitchFamily="34" charset="0"/>
                <a:ea typeface="Noto Sans TC" pitchFamily="34" charset="-122"/>
                <a:cs typeface="Noto Sans TC" pitchFamily="34" charset="-120"/>
              </a:rPr>
              <a:t>by Kunal Bhagat</a:t>
            </a:r>
            <a:endParaRPr lang="en-US" sz="2430" dirty="0"/>
          </a:p>
        </p:txBody>
      </p:sp>
    </p:spTree>
  </p:cSld>
  <p:clrMapOvr>
    <a:masterClrMapping/>
  </p:clrMapOvr>
  <mc:AlternateContent xmlns:mc="http://schemas.openxmlformats.org/markup-compatibility/2006">
    <mc:Choice xmlns:p14="http://schemas.microsoft.com/office/powerpoint/2010/main" Requires="p14">
      <p:transition spd="slow" p14:dur="4000" advTm="9445">
        <p14:vortex dir="r"/>
      </p:transition>
    </mc:Choice>
    <mc:Fallback>
      <p:transition spd="slow" advTm="9445">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7070C"/>
          </a:solidFill>
          <a:ln/>
        </p:spPr>
      </p:sp>
      <p:pic>
        <p:nvPicPr>
          <p:cNvPr id="4" name="Image 1" descr="preencoded.png"/>
          <p:cNvPicPr>
            <a:picLocks noChangeAspect="1"/>
          </p:cNvPicPr>
          <p:nvPr/>
        </p:nvPicPr>
        <p:blipFill>
          <a:blip r:embed="rId4"/>
          <a:stretch>
            <a:fillRect/>
          </a:stretch>
        </p:blipFill>
        <p:spPr>
          <a:xfrm>
            <a:off x="0" y="0"/>
            <a:ext cx="5486400" cy="8229600"/>
          </a:xfrm>
          <a:prstGeom prst="rect">
            <a:avLst/>
          </a:prstGeom>
        </p:spPr>
      </p:pic>
      <p:pic>
        <p:nvPicPr>
          <p:cNvPr id="5" name="Image 2" descr="preencoded.png"/>
          <p:cNvPicPr>
            <a:picLocks noChangeAspect="1"/>
          </p:cNvPicPr>
          <p:nvPr/>
        </p:nvPicPr>
        <p:blipFill>
          <a:blip r:embed="rId5"/>
          <a:stretch>
            <a:fillRect/>
          </a:stretch>
        </p:blipFill>
        <p:spPr>
          <a:xfrm>
            <a:off x="240387" y="2446258"/>
            <a:ext cx="5005626" cy="3337084"/>
          </a:xfrm>
          <a:prstGeom prst="rect">
            <a:avLst/>
          </a:prstGeom>
        </p:spPr>
      </p:pic>
      <p:sp>
        <p:nvSpPr>
          <p:cNvPr id="6" name="Text 1"/>
          <p:cNvSpPr/>
          <p:nvPr/>
        </p:nvSpPr>
        <p:spPr>
          <a:xfrm>
            <a:off x="6159698" y="836414"/>
            <a:ext cx="4809411" cy="601028"/>
          </a:xfrm>
          <a:prstGeom prst="rect">
            <a:avLst/>
          </a:prstGeom>
          <a:noFill/>
          <a:ln/>
        </p:spPr>
        <p:txBody>
          <a:bodyPr wrap="none" rtlCol="0" anchor="t"/>
          <a:lstStyle/>
          <a:p>
            <a:pPr marL="0" indent="0">
              <a:lnSpc>
                <a:spcPts val="4734"/>
              </a:lnSpc>
              <a:buNone/>
            </a:pPr>
            <a:r>
              <a:rPr lang="en-US" sz="3787" dirty="0">
                <a:solidFill>
                  <a:srgbClr val="97B8FF"/>
                </a:solidFill>
                <a:latin typeface="Sora" pitchFamily="34" charset="0"/>
                <a:ea typeface="Sora" pitchFamily="34" charset="-122"/>
                <a:cs typeface="Sora" pitchFamily="34" charset="-120"/>
              </a:rPr>
              <a:t>What is Phishing?</a:t>
            </a:r>
            <a:endParaRPr lang="en-US" sz="3787" dirty="0"/>
          </a:p>
        </p:txBody>
      </p:sp>
      <p:sp>
        <p:nvSpPr>
          <p:cNvPr id="7" name="Shape 2"/>
          <p:cNvSpPr/>
          <p:nvPr/>
        </p:nvSpPr>
        <p:spPr>
          <a:xfrm>
            <a:off x="6159698" y="1942267"/>
            <a:ext cx="432792" cy="432792"/>
          </a:xfrm>
          <a:prstGeom prst="roundRect">
            <a:avLst>
              <a:gd name="adj" fmla="val 8001"/>
            </a:avLst>
          </a:prstGeom>
          <a:solidFill>
            <a:srgbClr val="26262B"/>
          </a:solidFill>
          <a:ln/>
        </p:spPr>
      </p:sp>
      <p:sp>
        <p:nvSpPr>
          <p:cNvPr id="8" name="Text 3"/>
          <p:cNvSpPr/>
          <p:nvPr/>
        </p:nvSpPr>
        <p:spPr>
          <a:xfrm>
            <a:off x="6315075" y="2014299"/>
            <a:ext cx="122039" cy="288608"/>
          </a:xfrm>
          <a:prstGeom prst="rect">
            <a:avLst/>
          </a:prstGeom>
          <a:noFill/>
          <a:ln/>
        </p:spPr>
        <p:txBody>
          <a:bodyPr wrap="none" rtlCol="0" anchor="t"/>
          <a:lstStyle/>
          <a:p>
            <a:pPr marL="0" indent="0" algn="ctr">
              <a:lnSpc>
                <a:spcPts val="2272"/>
              </a:lnSpc>
              <a:buNone/>
            </a:pPr>
            <a:r>
              <a:rPr lang="en-US" sz="2272" dirty="0">
                <a:solidFill>
                  <a:srgbClr val="E0D6DE"/>
                </a:solidFill>
                <a:latin typeface="Sora" pitchFamily="34" charset="0"/>
                <a:ea typeface="Sora" pitchFamily="34" charset="-122"/>
                <a:cs typeface="Sora" pitchFamily="34" charset="-120"/>
              </a:rPr>
              <a:t>1</a:t>
            </a:r>
            <a:endParaRPr lang="en-US" sz="2272" dirty="0"/>
          </a:p>
        </p:txBody>
      </p:sp>
      <p:sp>
        <p:nvSpPr>
          <p:cNvPr id="9" name="Text 4"/>
          <p:cNvSpPr/>
          <p:nvPr/>
        </p:nvSpPr>
        <p:spPr>
          <a:xfrm>
            <a:off x="6784777" y="1942267"/>
            <a:ext cx="2404705" cy="300633"/>
          </a:xfrm>
          <a:prstGeom prst="rect">
            <a:avLst/>
          </a:prstGeom>
          <a:noFill/>
          <a:ln/>
        </p:spPr>
        <p:txBody>
          <a:bodyPr wrap="none" rtlCol="0" anchor="t"/>
          <a:lstStyle/>
          <a:p>
            <a:pPr marL="0" indent="0">
              <a:lnSpc>
                <a:spcPts val="2367"/>
              </a:lnSpc>
              <a:buNone/>
            </a:pPr>
            <a:r>
              <a:rPr lang="en-US" sz="1894" dirty="0">
                <a:solidFill>
                  <a:srgbClr val="E0D6DE"/>
                </a:solidFill>
                <a:latin typeface="Sora" pitchFamily="34" charset="0"/>
                <a:ea typeface="Sora" pitchFamily="34" charset="-122"/>
                <a:cs typeface="Sora" pitchFamily="34" charset="-120"/>
              </a:rPr>
              <a:t>Definition</a:t>
            </a:r>
            <a:endParaRPr lang="en-US" sz="1894" dirty="0"/>
          </a:p>
        </p:txBody>
      </p:sp>
      <p:sp>
        <p:nvSpPr>
          <p:cNvPr id="10" name="Text 5"/>
          <p:cNvSpPr/>
          <p:nvPr/>
        </p:nvSpPr>
        <p:spPr>
          <a:xfrm>
            <a:off x="6784777" y="2358271"/>
            <a:ext cx="7172325" cy="1231106"/>
          </a:xfrm>
          <a:prstGeom prst="rect">
            <a:avLst/>
          </a:prstGeom>
          <a:noFill/>
          <a:ln/>
        </p:spPr>
        <p:txBody>
          <a:bodyPr wrap="square" rtlCol="0" anchor="t"/>
          <a:lstStyle/>
          <a:p>
            <a:pPr marL="0" indent="0">
              <a:lnSpc>
                <a:spcPts val="2424"/>
              </a:lnSpc>
              <a:buNone/>
            </a:pPr>
            <a:r>
              <a:rPr lang="en-US" sz="1515" dirty="0">
                <a:solidFill>
                  <a:srgbClr val="E0D6DE"/>
                </a:solidFill>
                <a:latin typeface="Noto Sans TC" pitchFamily="34" charset="0"/>
                <a:ea typeface="Noto Sans TC" pitchFamily="34" charset="-122"/>
                <a:cs typeface="Noto Sans TC" pitchFamily="34" charset="-120"/>
              </a:rPr>
              <a:t>Phishing is a social engineering attack where cybercriminals attempt to lure victims into revealing sensitive information or performing an action that compromises their security, such as clicking on a malicious link or downloading an infected file.</a:t>
            </a:r>
            <a:endParaRPr lang="en-US" sz="1515" dirty="0"/>
          </a:p>
        </p:txBody>
      </p:sp>
      <p:sp>
        <p:nvSpPr>
          <p:cNvPr id="11" name="Shape 6"/>
          <p:cNvSpPr/>
          <p:nvPr/>
        </p:nvSpPr>
        <p:spPr>
          <a:xfrm>
            <a:off x="6159698" y="3998000"/>
            <a:ext cx="432792" cy="432792"/>
          </a:xfrm>
          <a:prstGeom prst="roundRect">
            <a:avLst>
              <a:gd name="adj" fmla="val 8001"/>
            </a:avLst>
          </a:prstGeom>
          <a:solidFill>
            <a:srgbClr val="26262B"/>
          </a:solidFill>
          <a:ln/>
        </p:spPr>
      </p:sp>
      <p:sp>
        <p:nvSpPr>
          <p:cNvPr id="12" name="Text 7"/>
          <p:cNvSpPr/>
          <p:nvPr/>
        </p:nvSpPr>
        <p:spPr>
          <a:xfrm>
            <a:off x="6286143" y="4070033"/>
            <a:ext cx="179784" cy="288608"/>
          </a:xfrm>
          <a:prstGeom prst="rect">
            <a:avLst/>
          </a:prstGeom>
          <a:noFill/>
          <a:ln/>
        </p:spPr>
        <p:txBody>
          <a:bodyPr wrap="none" rtlCol="0" anchor="t"/>
          <a:lstStyle/>
          <a:p>
            <a:pPr marL="0" indent="0" algn="ctr">
              <a:lnSpc>
                <a:spcPts val="2272"/>
              </a:lnSpc>
              <a:buNone/>
            </a:pPr>
            <a:r>
              <a:rPr lang="en-US" sz="2272" dirty="0">
                <a:solidFill>
                  <a:srgbClr val="E0D6DE"/>
                </a:solidFill>
                <a:latin typeface="Sora" pitchFamily="34" charset="0"/>
                <a:ea typeface="Sora" pitchFamily="34" charset="-122"/>
                <a:cs typeface="Sora" pitchFamily="34" charset="-120"/>
              </a:rPr>
              <a:t>2</a:t>
            </a:r>
            <a:endParaRPr lang="en-US" sz="2272" dirty="0"/>
          </a:p>
        </p:txBody>
      </p:sp>
      <p:sp>
        <p:nvSpPr>
          <p:cNvPr id="13" name="Text 8"/>
          <p:cNvSpPr/>
          <p:nvPr/>
        </p:nvSpPr>
        <p:spPr>
          <a:xfrm>
            <a:off x="6784777" y="3998000"/>
            <a:ext cx="2404705" cy="300633"/>
          </a:xfrm>
          <a:prstGeom prst="rect">
            <a:avLst/>
          </a:prstGeom>
          <a:noFill/>
          <a:ln/>
        </p:spPr>
        <p:txBody>
          <a:bodyPr wrap="none" rtlCol="0" anchor="t"/>
          <a:lstStyle/>
          <a:p>
            <a:pPr marL="0" indent="0">
              <a:lnSpc>
                <a:spcPts val="2367"/>
              </a:lnSpc>
              <a:buNone/>
            </a:pPr>
            <a:r>
              <a:rPr lang="en-US" sz="1894" dirty="0">
                <a:solidFill>
                  <a:srgbClr val="E0D6DE"/>
                </a:solidFill>
                <a:latin typeface="Sora" pitchFamily="34" charset="0"/>
                <a:ea typeface="Sora" pitchFamily="34" charset="-122"/>
                <a:cs typeface="Sora" pitchFamily="34" charset="-120"/>
              </a:rPr>
              <a:t>Motivations</a:t>
            </a:r>
            <a:endParaRPr lang="en-US" sz="1894" dirty="0"/>
          </a:p>
        </p:txBody>
      </p:sp>
      <p:sp>
        <p:nvSpPr>
          <p:cNvPr id="14" name="Text 9"/>
          <p:cNvSpPr/>
          <p:nvPr/>
        </p:nvSpPr>
        <p:spPr>
          <a:xfrm>
            <a:off x="6784777" y="4414004"/>
            <a:ext cx="7172325" cy="1231106"/>
          </a:xfrm>
          <a:prstGeom prst="rect">
            <a:avLst/>
          </a:prstGeom>
          <a:noFill/>
          <a:ln/>
        </p:spPr>
        <p:txBody>
          <a:bodyPr wrap="square" rtlCol="0" anchor="t"/>
          <a:lstStyle/>
          <a:p>
            <a:pPr marL="0" indent="0">
              <a:lnSpc>
                <a:spcPts val="2424"/>
              </a:lnSpc>
              <a:buNone/>
            </a:pPr>
            <a:r>
              <a:rPr lang="en-US" sz="1515" dirty="0">
                <a:solidFill>
                  <a:srgbClr val="E0D6DE"/>
                </a:solidFill>
                <a:latin typeface="Noto Sans TC" pitchFamily="34" charset="0"/>
                <a:ea typeface="Noto Sans TC" pitchFamily="34" charset="-122"/>
                <a:cs typeface="Noto Sans TC" pitchFamily="34" charset="-120"/>
              </a:rPr>
              <a:t>Phishers are driven by financial gain, seeking to steal login credentials, credit card numbers, and other valuable data that can be used for identity theft or fraud. They may also aim to infect systems with malware to further their criminal activities.</a:t>
            </a:r>
            <a:endParaRPr lang="en-US" sz="1515" dirty="0"/>
          </a:p>
        </p:txBody>
      </p:sp>
      <p:sp>
        <p:nvSpPr>
          <p:cNvPr id="15" name="Shape 10"/>
          <p:cNvSpPr/>
          <p:nvPr/>
        </p:nvSpPr>
        <p:spPr>
          <a:xfrm>
            <a:off x="6159698" y="6053733"/>
            <a:ext cx="432792" cy="432792"/>
          </a:xfrm>
          <a:prstGeom prst="roundRect">
            <a:avLst>
              <a:gd name="adj" fmla="val 8001"/>
            </a:avLst>
          </a:prstGeom>
          <a:solidFill>
            <a:srgbClr val="26262B"/>
          </a:solidFill>
          <a:ln/>
        </p:spPr>
      </p:sp>
      <p:sp>
        <p:nvSpPr>
          <p:cNvPr id="16" name="Text 11"/>
          <p:cNvSpPr/>
          <p:nvPr/>
        </p:nvSpPr>
        <p:spPr>
          <a:xfrm>
            <a:off x="6286619" y="6125766"/>
            <a:ext cx="178951" cy="288608"/>
          </a:xfrm>
          <a:prstGeom prst="rect">
            <a:avLst/>
          </a:prstGeom>
          <a:noFill/>
          <a:ln/>
        </p:spPr>
        <p:txBody>
          <a:bodyPr wrap="none" rtlCol="0" anchor="t"/>
          <a:lstStyle/>
          <a:p>
            <a:pPr marL="0" indent="0" algn="ctr">
              <a:lnSpc>
                <a:spcPts val="2272"/>
              </a:lnSpc>
              <a:buNone/>
            </a:pPr>
            <a:r>
              <a:rPr lang="en-US" sz="2272" dirty="0">
                <a:solidFill>
                  <a:srgbClr val="E0D6DE"/>
                </a:solidFill>
                <a:latin typeface="Sora" pitchFamily="34" charset="0"/>
                <a:ea typeface="Sora" pitchFamily="34" charset="-122"/>
                <a:cs typeface="Sora" pitchFamily="34" charset="-120"/>
              </a:rPr>
              <a:t>3</a:t>
            </a:r>
            <a:endParaRPr lang="en-US" sz="2272" dirty="0"/>
          </a:p>
        </p:txBody>
      </p:sp>
      <p:sp>
        <p:nvSpPr>
          <p:cNvPr id="17" name="Text 12"/>
          <p:cNvSpPr/>
          <p:nvPr/>
        </p:nvSpPr>
        <p:spPr>
          <a:xfrm>
            <a:off x="6784777" y="6053733"/>
            <a:ext cx="2404705" cy="300633"/>
          </a:xfrm>
          <a:prstGeom prst="rect">
            <a:avLst/>
          </a:prstGeom>
          <a:noFill/>
          <a:ln/>
        </p:spPr>
        <p:txBody>
          <a:bodyPr wrap="none" rtlCol="0" anchor="t"/>
          <a:lstStyle/>
          <a:p>
            <a:pPr marL="0" indent="0">
              <a:lnSpc>
                <a:spcPts val="2367"/>
              </a:lnSpc>
              <a:buNone/>
            </a:pPr>
            <a:r>
              <a:rPr lang="en-US" sz="1894" dirty="0">
                <a:solidFill>
                  <a:srgbClr val="E0D6DE"/>
                </a:solidFill>
                <a:latin typeface="Sora" pitchFamily="34" charset="0"/>
                <a:ea typeface="Sora" pitchFamily="34" charset="-122"/>
                <a:cs typeface="Sora" pitchFamily="34" charset="-120"/>
              </a:rPr>
              <a:t>Targets</a:t>
            </a:r>
            <a:endParaRPr lang="en-US" sz="1894" dirty="0"/>
          </a:p>
        </p:txBody>
      </p:sp>
      <p:sp>
        <p:nvSpPr>
          <p:cNvPr id="18" name="Text 13"/>
          <p:cNvSpPr/>
          <p:nvPr/>
        </p:nvSpPr>
        <p:spPr>
          <a:xfrm>
            <a:off x="6784777" y="6469737"/>
            <a:ext cx="7172325" cy="923330"/>
          </a:xfrm>
          <a:prstGeom prst="rect">
            <a:avLst/>
          </a:prstGeom>
          <a:noFill/>
          <a:ln/>
        </p:spPr>
        <p:txBody>
          <a:bodyPr wrap="square" rtlCol="0" anchor="t"/>
          <a:lstStyle/>
          <a:p>
            <a:pPr marL="0" indent="0">
              <a:lnSpc>
                <a:spcPts val="2424"/>
              </a:lnSpc>
              <a:buNone/>
            </a:pPr>
            <a:r>
              <a:rPr lang="en-US" sz="1515" dirty="0">
                <a:solidFill>
                  <a:srgbClr val="E0D6DE"/>
                </a:solidFill>
                <a:latin typeface="Noto Sans TC" pitchFamily="34" charset="0"/>
                <a:ea typeface="Noto Sans TC" pitchFamily="34" charset="-122"/>
                <a:cs typeface="Noto Sans TC" pitchFamily="34" charset="-120"/>
              </a:rPr>
              <a:t>Phishing attacks can target individuals, businesses, and organizations of all sizes. Cybercriminals often cast a wide net, hoping to ensnare as many victims as possible.</a:t>
            </a:r>
            <a:endParaRPr lang="en-US" sz="1515" dirty="0"/>
          </a:p>
        </p:txBody>
      </p:sp>
    </p:spTree>
  </p:cSld>
  <p:clrMapOvr>
    <a:masterClrMapping/>
  </p:clrMapOvr>
  <mc:AlternateContent xmlns:mc="http://schemas.openxmlformats.org/markup-compatibility/2006">
    <mc:Choice xmlns:p14="http://schemas.microsoft.com/office/powerpoint/2010/main" Requires="p14">
      <p:transition spd="slow" p14:dur="2500" advTm="9644">
        <p14:vortex dir="r"/>
      </p:transition>
    </mc:Choice>
    <mc:Fallback>
      <p:transition spd="slow" advTm="9644">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7070C"/>
          </a:solidFill>
          <a:ln/>
        </p:spPr>
      </p:sp>
      <p:sp>
        <p:nvSpPr>
          <p:cNvPr id="4" name="Text 1"/>
          <p:cNvSpPr/>
          <p:nvPr/>
        </p:nvSpPr>
        <p:spPr>
          <a:xfrm>
            <a:off x="864037" y="1610439"/>
            <a:ext cx="8194953" cy="771525"/>
          </a:xfrm>
          <a:prstGeom prst="rect">
            <a:avLst/>
          </a:prstGeom>
          <a:noFill/>
          <a:ln/>
        </p:spPr>
        <p:txBody>
          <a:bodyPr wrap="none" rtlCol="0" anchor="t"/>
          <a:lstStyle/>
          <a:p>
            <a:pPr marL="0" indent="0">
              <a:lnSpc>
                <a:spcPts val="6075"/>
              </a:lnSpc>
              <a:buNone/>
            </a:pPr>
            <a:r>
              <a:rPr lang="en-US" sz="4860" dirty="0">
                <a:solidFill>
                  <a:srgbClr val="97B8FF"/>
                </a:solidFill>
                <a:latin typeface="Sora" pitchFamily="34" charset="0"/>
                <a:ea typeface="Sora" pitchFamily="34" charset="-122"/>
                <a:cs typeface="Sora" pitchFamily="34" charset="-120"/>
              </a:rPr>
              <a:t>Common Phishing Tactics</a:t>
            </a:r>
            <a:endParaRPr lang="en-US" sz="4860" dirty="0"/>
          </a:p>
        </p:txBody>
      </p:sp>
      <p:sp>
        <p:nvSpPr>
          <p:cNvPr id="5" name="Text 2"/>
          <p:cNvSpPr/>
          <p:nvPr/>
        </p:nvSpPr>
        <p:spPr>
          <a:xfrm>
            <a:off x="864037" y="2999065"/>
            <a:ext cx="3086100" cy="385763"/>
          </a:xfrm>
          <a:prstGeom prst="rect">
            <a:avLst/>
          </a:prstGeom>
          <a:noFill/>
          <a:ln/>
        </p:spPr>
        <p:txBody>
          <a:bodyPr wrap="none" rtlCol="0" anchor="t"/>
          <a:lstStyle/>
          <a:p>
            <a:pPr marL="0" indent="0">
              <a:lnSpc>
                <a:spcPts val="3038"/>
              </a:lnSpc>
              <a:buNone/>
            </a:pPr>
            <a:r>
              <a:rPr lang="en-US" sz="2430" dirty="0">
                <a:solidFill>
                  <a:srgbClr val="97B8FF"/>
                </a:solidFill>
                <a:latin typeface="Sora" pitchFamily="34" charset="0"/>
                <a:ea typeface="Sora" pitchFamily="34" charset="-122"/>
                <a:cs typeface="Sora" pitchFamily="34" charset="-120"/>
              </a:rPr>
              <a:t>Deceptive Emails</a:t>
            </a:r>
            <a:endParaRPr lang="en-US" sz="2430" dirty="0"/>
          </a:p>
        </p:txBody>
      </p:sp>
      <p:sp>
        <p:nvSpPr>
          <p:cNvPr id="6" name="Text 3"/>
          <p:cNvSpPr/>
          <p:nvPr/>
        </p:nvSpPr>
        <p:spPr>
          <a:xfrm>
            <a:off x="864037" y="3631644"/>
            <a:ext cx="3898821" cy="2765346"/>
          </a:xfrm>
          <a:prstGeom prst="rect">
            <a:avLst/>
          </a:prstGeom>
          <a:noFill/>
          <a:ln/>
        </p:spPr>
        <p:txBody>
          <a:bodyPr wrap="square" rtlCol="0" anchor="t"/>
          <a:lstStyle/>
          <a:p>
            <a:pPr marL="0" indent="0">
              <a:lnSpc>
                <a:spcPts val="3110"/>
              </a:lnSpc>
              <a:buNone/>
            </a:pPr>
            <a:r>
              <a:rPr lang="en-US" sz="1944" dirty="0">
                <a:solidFill>
                  <a:srgbClr val="E0D6DE"/>
                </a:solidFill>
                <a:latin typeface="Noto Sans TC" pitchFamily="34" charset="0"/>
                <a:ea typeface="Noto Sans TC" pitchFamily="34" charset="-122"/>
                <a:cs typeface="Noto Sans TC" pitchFamily="34" charset="-120"/>
              </a:rPr>
              <a:t>Phishers often send fake emails that appear to be from legitimate companies, organizations, or individuals. These emails may contain malicious links or attachments, or ask the recipient to provide sensitive information.</a:t>
            </a:r>
            <a:endParaRPr lang="en-US" sz="1944" dirty="0"/>
          </a:p>
        </p:txBody>
      </p:sp>
      <p:sp>
        <p:nvSpPr>
          <p:cNvPr id="7" name="Text 4"/>
          <p:cNvSpPr/>
          <p:nvPr/>
        </p:nvSpPr>
        <p:spPr>
          <a:xfrm>
            <a:off x="5372695" y="2999065"/>
            <a:ext cx="3086100" cy="385763"/>
          </a:xfrm>
          <a:prstGeom prst="rect">
            <a:avLst/>
          </a:prstGeom>
          <a:noFill/>
          <a:ln/>
        </p:spPr>
        <p:txBody>
          <a:bodyPr wrap="none" rtlCol="0" anchor="t"/>
          <a:lstStyle/>
          <a:p>
            <a:pPr marL="0" indent="0">
              <a:lnSpc>
                <a:spcPts val="3038"/>
              </a:lnSpc>
              <a:buNone/>
            </a:pPr>
            <a:r>
              <a:rPr lang="en-US" sz="2430" dirty="0">
                <a:solidFill>
                  <a:srgbClr val="97B8FF"/>
                </a:solidFill>
                <a:latin typeface="Sora" pitchFamily="34" charset="0"/>
                <a:ea typeface="Sora" pitchFamily="34" charset="-122"/>
                <a:cs typeface="Sora" pitchFamily="34" charset="-120"/>
              </a:rPr>
              <a:t>Fake Websites</a:t>
            </a:r>
            <a:endParaRPr lang="en-US" sz="2430" dirty="0"/>
          </a:p>
        </p:txBody>
      </p:sp>
      <p:sp>
        <p:nvSpPr>
          <p:cNvPr id="8" name="Text 5"/>
          <p:cNvSpPr/>
          <p:nvPr/>
        </p:nvSpPr>
        <p:spPr>
          <a:xfrm>
            <a:off x="5372695" y="3631644"/>
            <a:ext cx="3898821" cy="2765346"/>
          </a:xfrm>
          <a:prstGeom prst="rect">
            <a:avLst/>
          </a:prstGeom>
          <a:noFill/>
          <a:ln/>
        </p:spPr>
        <p:txBody>
          <a:bodyPr wrap="square" rtlCol="0" anchor="t"/>
          <a:lstStyle/>
          <a:p>
            <a:pPr marL="0" indent="0">
              <a:lnSpc>
                <a:spcPts val="3110"/>
              </a:lnSpc>
              <a:buNone/>
            </a:pPr>
            <a:r>
              <a:rPr lang="en-US" sz="1944" dirty="0">
                <a:solidFill>
                  <a:srgbClr val="E0D6DE"/>
                </a:solidFill>
                <a:latin typeface="Noto Sans TC" pitchFamily="34" charset="0"/>
                <a:ea typeface="Noto Sans TC" pitchFamily="34" charset="-122"/>
                <a:cs typeface="Noto Sans TC" pitchFamily="34" charset="-120"/>
              </a:rPr>
              <a:t>Cybercriminals create convincing-looking websites that mimic legitimate ones, like online banking portals or e-commerce platforms, in an attempt to steal login credentials or financial information.</a:t>
            </a:r>
            <a:endParaRPr lang="en-US" sz="1944" dirty="0"/>
          </a:p>
        </p:txBody>
      </p:sp>
      <p:sp>
        <p:nvSpPr>
          <p:cNvPr id="9" name="Text 6"/>
          <p:cNvSpPr/>
          <p:nvPr/>
        </p:nvSpPr>
        <p:spPr>
          <a:xfrm>
            <a:off x="9881354" y="2999065"/>
            <a:ext cx="3086100" cy="385763"/>
          </a:xfrm>
          <a:prstGeom prst="rect">
            <a:avLst/>
          </a:prstGeom>
          <a:noFill/>
          <a:ln/>
        </p:spPr>
        <p:txBody>
          <a:bodyPr wrap="none" rtlCol="0" anchor="t"/>
          <a:lstStyle/>
          <a:p>
            <a:pPr marL="0" indent="0">
              <a:lnSpc>
                <a:spcPts val="3038"/>
              </a:lnSpc>
              <a:buNone/>
            </a:pPr>
            <a:r>
              <a:rPr lang="en-US" sz="2430" dirty="0">
                <a:solidFill>
                  <a:srgbClr val="97B8FF"/>
                </a:solidFill>
                <a:latin typeface="Sora" pitchFamily="34" charset="0"/>
                <a:ea typeface="Sora" pitchFamily="34" charset="-122"/>
                <a:cs typeface="Sora" pitchFamily="34" charset="-120"/>
              </a:rPr>
              <a:t>Impersonation</a:t>
            </a:r>
            <a:endParaRPr lang="en-US" sz="2430" dirty="0"/>
          </a:p>
        </p:txBody>
      </p:sp>
      <p:sp>
        <p:nvSpPr>
          <p:cNvPr id="10" name="Text 7"/>
          <p:cNvSpPr/>
          <p:nvPr/>
        </p:nvSpPr>
        <p:spPr>
          <a:xfrm>
            <a:off x="9881354" y="3631644"/>
            <a:ext cx="3898821" cy="2765346"/>
          </a:xfrm>
          <a:prstGeom prst="rect">
            <a:avLst/>
          </a:prstGeom>
          <a:noFill/>
          <a:ln/>
        </p:spPr>
        <p:txBody>
          <a:bodyPr wrap="square" rtlCol="0" anchor="t"/>
          <a:lstStyle/>
          <a:p>
            <a:pPr marL="0" indent="0">
              <a:lnSpc>
                <a:spcPts val="3110"/>
              </a:lnSpc>
              <a:buNone/>
            </a:pPr>
            <a:r>
              <a:rPr lang="en-US" sz="1944" dirty="0">
                <a:solidFill>
                  <a:srgbClr val="E0D6DE"/>
                </a:solidFill>
                <a:latin typeface="Noto Sans TC" pitchFamily="34" charset="0"/>
                <a:ea typeface="Noto Sans TC" pitchFamily="34" charset="-122"/>
                <a:cs typeface="Noto Sans TC" pitchFamily="34" charset="-120"/>
              </a:rPr>
              <a:t>Phishers may impersonate authority figures, like government officials or IT support staff, to trick victims into providing sensitive information or performing actions that compromise security.</a:t>
            </a:r>
            <a:endParaRPr lang="en-US" sz="1944" dirty="0"/>
          </a:p>
        </p:txBody>
      </p:sp>
    </p:spTree>
  </p:cSld>
  <p:clrMapOvr>
    <a:masterClrMapping/>
  </p:clrMapOvr>
  <mc:AlternateContent xmlns:mc="http://schemas.openxmlformats.org/markup-compatibility/2006">
    <mc:Choice xmlns:p14="http://schemas.microsoft.com/office/powerpoint/2010/main" Requires="p14">
      <p:transition spd="slow" p14:dur="2500" advTm="9079">
        <p14:vortex dir="r"/>
      </p:transition>
    </mc:Choice>
    <mc:Fallback>
      <p:transition spd="slow" advTm="9079">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7070C"/>
          </a:solidFill>
          <a:ln/>
        </p:spPr>
      </p:sp>
      <p:pic>
        <p:nvPicPr>
          <p:cNvPr id="4" name="Image 1" descr="preencoded.png"/>
          <p:cNvPicPr>
            <a:picLocks noChangeAspect="1"/>
          </p:cNvPicPr>
          <p:nvPr/>
        </p:nvPicPr>
        <p:blipFill>
          <a:blip r:embed="rId4"/>
          <a:stretch>
            <a:fillRect/>
          </a:stretch>
        </p:blipFill>
        <p:spPr>
          <a:xfrm>
            <a:off x="0" y="0"/>
            <a:ext cx="5486400" cy="8229600"/>
          </a:xfrm>
          <a:prstGeom prst="rect">
            <a:avLst/>
          </a:prstGeom>
        </p:spPr>
      </p:pic>
      <p:pic>
        <p:nvPicPr>
          <p:cNvPr id="5" name="Image 2" descr="preencoded.png"/>
          <p:cNvPicPr>
            <a:picLocks noChangeAspect="1"/>
          </p:cNvPicPr>
          <p:nvPr/>
        </p:nvPicPr>
        <p:blipFill>
          <a:blip r:embed="rId5"/>
          <a:stretch>
            <a:fillRect/>
          </a:stretch>
        </p:blipFill>
        <p:spPr>
          <a:xfrm>
            <a:off x="486251" y="215979"/>
            <a:ext cx="4513778" cy="7797641"/>
          </a:xfrm>
          <a:prstGeom prst="rect">
            <a:avLst/>
          </a:prstGeom>
        </p:spPr>
      </p:pic>
      <p:sp>
        <p:nvSpPr>
          <p:cNvPr id="6" name="Text 1"/>
          <p:cNvSpPr/>
          <p:nvPr/>
        </p:nvSpPr>
        <p:spPr>
          <a:xfrm>
            <a:off x="6091238" y="635079"/>
            <a:ext cx="5961578" cy="540068"/>
          </a:xfrm>
          <a:prstGeom prst="rect">
            <a:avLst/>
          </a:prstGeom>
          <a:noFill/>
          <a:ln/>
        </p:spPr>
        <p:txBody>
          <a:bodyPr wrap="none" rtlCol="0" anchor="t"/>
          <a:lstStyle/>
          <a:p>
            <a:pPr marL="0" indent="0">
              <a:lnSpc>
                <a:spcPts val="4253"/>
              </a:lnSpc>
              <a:buNone/>
            </a:pPr>
            <a:r>
              <a:rPr lang="en-US" sz="3402" dirty="0">
                <a:solidFill>
                  <a:srgbClr val="97B8FF"/>
                </a:solidFill>
                <a:latin typeface="Sora" pitchFamily="34" charset="0"/>
                <a:ea typeface="Sora" pitchFamily="34" charset="-122"/>
                <a:cs typeface="Sora" pitchFamily="34" charset="-120"/>
              </a:rPr>
              <a:t>Identifying Phishing Emails</a:t>
            </a:r>
            <a:endParaRPr lang="en-US" sz="3402" dirty="0"/>
          </a:p>
        </p:txBody>
      </p:sp>
      <p:sp>
        <p:nvSpPr>
          <p:cNvPr id="7" name="Shape 2"/>
          <p:cNvSpPr/>
          <p:nvPr/>
        </p:nvSpPr>
        <p:spPr>
          <a:xfrm>
            <a:off x="6091238" y="1434346"/>
            <a:ext cx="7934325" cy="1548765"/>
          </a:xfrm>
          <a:prstGeom prst="roundRect">
            <a:avLst>
              <a:gd name="adj" fmla="val 2009"/>
            </a:avLst>
          </a:prstGeom>
          <a:solidFill>
            <a:srgbClr val="26262B"/>
          </a:solidFill>
          <a:ln/>
        </p:spPr>
      </p:sp>
      <p:sp>
        <p:nvSpPr>
          <p:cNvPr id="8" name="Text 3"/>
          <p:cNvSpPr/>
          <p:nvPr/>
        </p:nvSpPr>
        <p:spPr>
          <a:xfrm>
            <a:off x="6263997" y="1607106"/>
            <a:ext cx="2404348" cy="269915"/>
          </a:xfrm>
          <a:prstGeom prst="rect">
            <a:avLst/>
          </a:prstGeom>
          <a:noFill/>
          <a:ln/>
        </p:spPr>
        <p:txBody>
          <a:bodyPr wrap="none" rtlCol="0" anchor="t"/>
          <a:lstStyle/>
          <a:p>
            <a:pPr marL="0" indent="0">
              <a:lnSpc>
                <a:spcPts val="2126"/>
              </a:lnSpc>
              <a:buNone/>
            </a:pPr>
            <a:r>
              <a:rPr lang="en-US" sz="1701" dirty="0">
                <a:solidFill>
                  <a:srgbClr val="E0D6DE"/>
                </a:solidFill>
                <a:latin typeface="Sora" pitchFamily="34" charset="0"/>
                <a:ea typeface="Sora" pitchFamily="34" charset="-122"/>
                <a:cs typeface="Sora" pitchFamily="34" charset="-120"/>
              </a:rPr>
              <a:t>Sender Email Address</a:t>
            </a:r>
            <a:endParaRPr lang="en-US" sz="1701" dirty="0"/>
          </a:p>
        </p:txBody>
      </p:sp>
      <p:sp>
        <p:nvSpPr>
          <p:cNvPr id="9" name="Text 4"/>
          <p:cNvSpPr/>
          <p:nvPr/>
        </p:nvSpPr>
        <p:spPr>
          <a:xfrm>
            <a:off x="6263997" y="1980605"/>
            <a:ext cx="7588806" cy="829747"/>
          </a:xfrm>
          <a:prstGeom prst="rect">
            <a:avLst/>
          </a:prstGeom>
          <a:noFill/>
          <a:ln/>
        </p:spPr>
        <p:txBody>
          <a:bodyPr wrap="square" rtlCol="0" anchor="t"/>
          <a:lstStyle/>
          <a:p>
            <a:pPr marL="0" indent="0">
              <a:lnSpc>
                <a:spcPts val="2177"/>
              </a:lnSpc>
              <a:buNone/>
            </a:pPr>
            <a:r>
              <a:rPr lang="en-US" sz="1361" dirty="0">
                <a:solidFill>
                  <a:srgbClr val="E0D6DE"/>
                </a:solidFill>
                <a:latin typeface="Noto Sans TC" pitchFamily="34" charset="0"/>
                <a:ea typeface="Noto Sans TC" pitchFamily="34" charset="-122"/>
                <a:cs typeface="Noto Sans TC" pitchFamily="34" charset="-120"/>
              </a:rPr>
              <a:t>Phishing emails often use email addresses that are similar to, but not exactly the same as, the legitimate sender's address. Look for small differences in the domain name or subtle spelling errors.</a:t>
            </a:r>
            <a:endParaRPr lang="en-US" sz="1361" dirty="0"/>
          </a:p>
        </p:txBody>
      </p:sp>
      <p:sp>
        <p:nvSpPr>
          <p:cNvPr id="10" name="Shape 5"/>
          <p:cNvSpPr/>
          <p:nvPr/>
        </p:nvSpPr>
        <p:spPr>
          <a:xfrm>
            <a:off x="6091238" y="3155871"/>
            <a:ext cx="7934325" cy="1272183"/>
          </a:xfrm>
          <a:prstGeom prst="roundRect">
            <a:avLst>
              <a:gd name="adj" fmla="val 2445"/>
            </a:avLst>
          </a:prstGeom>
          <a:solidFill>
            <a:srgbClr val="26262B"/>
          </a:solidFill>
          <a:ln/>
        </p:spPr>
      </p:sp>
      <p:sp>
        <p:nvSpPr>
          <p:cNvPr id="11" name="Text 6"/>
          <p:cNvSpPr/>
          <p:nvPr/>
        </p:nvSpPr>
        <p:spPr>
          <a:xfrm>
            <a:off x="6263997" y="3328630"/>
            <a:ext cx="3555325" cy="269915"/>
          </a:xfrm>
          <a:prstGeom prst="rect">
            <a:avLst/>
          </a:prstGeom>
          <a:noFill/>
          <a:ln/>
        </p:spPr>
        <p:txBody>
          <a:bodyPr wrap="none" rtlCol="0" anchor="t"/>
          <a:lstStyle/>
          <a:p>
            <a:pPr marL="0" indent="0">
              <a:lnSpc>
                <a:spcPts val="2126"/>
              </a:lnSpc>
              <a:buNone/>
            </a:pPr>
            <a:r>
              <a:rPr lang="en-US" sz="1701" dirty="0">
                <a:solidFill>
                  <a:srgbClr val="E0D6DE"/>
                </a:solidFill>
                <a:latin typeface="Sora" pitchFamily="34" charset="0"/>
                <a:ea typeface="Sora" pitchFamily="34" charset="-122"/>
                <a:cs typeface="Sora" pitchFamily="34" charset="-120"/>
              </a:rPr>
              <a:t>Urgent or Threatening Language</a:t>
            </a:r>
            <a:endParaRPr lang="en-US" sz="1701" dirty="0"/>
          </a:p>
        </p:txBody>
      </p:sp>
      <p:sp>
        <p:nvSpPr>
          <p:cNvPr id="12" name="Text 7"/>
          <p:cNvSpPr/>
          <p:nvPr/>
        </p:nvSpPr>
        <p:spPr>
          <a:xfrm>
            <a:off x="6263997" y="3702129"/>
            <a:ext cx="7588806" cy="553164"/>
          </a:xfrm>
          <a:prstGeom prst="rect">
            <a:avLst/>
          </a:prstGeom>
          <a:noFill/>
          <a:ln/>
        </p:spPr>
        <p:txBody>
          <a:bodyPr wrap="square" rtlCol="0" anchor="t"/>
          <a:lstStyle/>
          <a:p>
            <a:pPr marL="0" indent="0">
              <a:lnSpc>
                <a:spcPts val="2177"/>
              </a:lnSpc>
              <a:buNone/>
            </a:pPr>
            <a:r>
              <a:rPr lang="en-US" sz="1361" dirty="0">
                <a:solidFill>
                  <a:srgbClr val="E0D6DE"/>
                </a:solidFill>
                <a:latin typeface="Noto Sans TC" pitchFamily="34" charset="0"/>
                <a:ea typeface="Noto Sans TC" pitchFamily="34" charset="-122"/>
                <a:cs typeface="Noto Sans TC" pitchFamily="34" charset="-120"/>
              </a:rPr>
              <a:t>Phishing emails often try to create a sense of urgency or fear to pressure the recipient into taking immediate action, such as clicking on a link or providing sensitive information.</a:t>
            </a:r>
            <a:endParaRPr lang="en-US" sz="1361" dirty="0"/>
          </a:p>
        </p:txBody>
      </p:sp>
      <p:sp>
        <p:nvSpPr>
          <p:cNvPr id="13" name="Shape 8"/>
          <p:cNvSpPr/>
          <p:nvPr/>
        </p:nvSpPr>
        <p:spPr>
          <a:xfrm>
            <a:off x="6091238" y="4600813"/>
            <a:ext cx="7934325" cy="1548765"/>
          </a:xfrm>
          <a:prstGeom prst="roundRect">
            <a:avLst>
              <a:gd name="adj" fmla="val 2009"/>
            </a:avLst>
          </a:prstGeom>
          <a:solidFill>
            <a:srgbClr val="26262B"/>
          </a:solidFill>
          <a:ln/>
        </p:spPr>
      </p:sp>
      <p:sp>
        <p:nvSpPr>
          <p:cNvPr id="14" name="Text 9"/>
          <p:cNvSpPr/>
          <p:nvPr/>
        </p:nvSpPr>
        <p:spPr>
          <a:xfrm>
            <a:off x="6263997" y="4773573"/>
            <a:ext cx="2160270" cy="269915"/>
          </a:xfrm>
          <a:prstGeom prst="rect">
            <a:avLst/>
          </a:prstGeom>
          <a:noFill/>
          <a:ln/>
        </p:spPr>
        <p:txBody>
          <a:bodyPr wrap="none" rtlCol="0" anchor="t"/>
          <a:lstStyle/>
          <a:p>
            <a:pPr marL="0" indent="0">
              <a:lnSpc>
                <a:spcPts val="2126"/>
              </a:lnSpc>
              <a:buNone/>
            </a:pPr>
            <a:r>
              <a:rPr lang="en-US" sz="1701" dirty="0">
                <a:solidFill>
                  <a:srgbClr val="E0D6DE"/>
                </a:solidFill>
                <a:latin typeface="Sora" pitchFamily="34" charset="0"/>
                <a:ea typeface="Sora" pitchFamily="34" charset="-122"/>
                <a:cs typeface="Sora" pitchFamily="34" charset="-120"/>
              </a:rPr>
              <a:t>Generic Greetings</a:t>
            </a:r>
            <a:endParaRPr lang="en-US" sz="1701" dirty="0"/>
          </a:p>
        </p:txBody>
      </p:sp>
      <p:sp>
        <p:nvSpPr>
          <p:cNvPr id="15" name="Text 10"/>
          <p:cNvSpPr/>
          <p:nvPr/>
        </p:nvSpPr>
        <p:spPr>
          <a:xfrm>
            <a:off x="6263997" y="5147072"/>
            <a:ext cx="7588806" cy="829747"/>
          </a:xfrm>
          <a:prstGeom prst="rect">
            <a:avLst/>
          </a:prstGeom>
          <a:noFill/>
          <a:ln/>
        </p:spPr>
        <p:txBody>
          <a:bodyPr wrap="square" rtlCol="0" anchor="t"/>
          <a:lstStyle/>
          <a:p>
            <a:pPr marL="0" indent="0">
              <a:lnSpc>
                <a:spcPts val="2177"/>
              </a:lnSpc>
              <a:buNone/>
            </a:pPr>
            <a:r>
              <a:rPr lang="en-US" sz="1361" dirty="0">
                <a:solidFill>
                  <a:srgbClr val="E0D6DE"/>
                </a:solidFill>
                <a:latin typeface="Noto Sans TC" pitchFamily="34" charset="0"/>
                <a:ea typeface="Noto Sans TC" pitchFamily="34" charset="-122"/>
                <a:cs typeface="Noto Sans TC" pitchFamily="34" charset="-120"/>
              </a:rPr>
              <a:t>Legitimate emails from companies or organizations you have a relationship with will typically address you by name. Phishing emails often use generic greetings like "Dear Customer" or "Dear User".</a:t>
            </a:r>
            <a:endParaRPr lang="en-US" sz="1361" dirty="0"/>
          </a:p>
        </p:txBody>
      </p:sp>
      <p:sp>
        <p:nvSpPr>
          <p:cNvPr id="16" name="Shape 11"/>
          <p:cNvSpPr/>
          <p:nvPr/>
        </p:nvSpPr>
        <p:spPr>
          <a:xfrm>
            <a:off x="6091238" y="6322338"/>
            <a:ext cx="7934325" cy="1272183"/>
          </a:xfrm>
          <a:prstGeom prst="roundRect">
            <a:avLst>
              <a:gd name="adj" fmla="val 2445"/>
            </a:avLst>
          </a:prstGeom>
          <a:solidFill>
            <a:srgbClr val="26262B"/>
          </a:solidFill>
          <a:ln/>
        </p:spPr>
      </p:sp>
      <p:sp>
        <p:nvSpPr>
          <p:cNvPr id="17" name="Text 12"/>
          <p:cNvSpPr/>
          <p:nvPr/>
        </p:nvSpPr>
        <p:spPr>
          <a:xfrm>
            <a:off x="6263997" y="6495098"/>
            <a:ext cx="3784163" cy="269915"/>
          </a:xfrm>
          <a:prstGeom prst="rect">
            <a:avLst/>
          </a:prstGeom>
          <a:noFill/>
          <a:ln/>
        </p:spPr>
        <p:txBody>
          <a:bodyPr wrap="none" rtlCol="0" anchor="t"/>
          <a:lstStyle/>
          <a:p>
            <a:pPr marL="0" indent="0">
              <a:lnSpc>
                <a:spcPts val="2126"/>
              </a:lnSpc>
              <a:buNone/>
            </a:pPr>
            <a:r>
              <a:rPr lang="en-US" sz="1701" dirty="0">
                <a:solidFill>
                  <a:srgbClr val="E0D6DE"/>
                </a:solidFill>
                <a:latin typeface="Sora" pitchFamily="34" charset="0"/>
                <a:ea typeface="Sora" pitchFamily="34" charset="-122"/>
                <a:cs typeface="Sora" pitchFamily="34" charset="-120"/>
              </a:rPr>
              <a:t>Suspicious Links and Attachments</a:t>
            </a:r>
            <a:endParaRPr lang="en-US" sz="1701" dirty="0"/>
          </a:p>
        </p:txBody>
      </p:sp>
      <p:sp>
        <p:nvSpPr>
          <p:cNvPr id="18" name="Text 13"/>
          <p:cNvSpPr/>
          <p:nvPr/>
        </p:nvSpPr>
        <p:spPr>
          <a:xfrm>
            <a:off x="6263997" y="6868597"/>
            <a:ext cx="7588806" cy="553164"/>
          </a:xfrm>
          <a:prstGeom prst="rect">
            <a:avLst/>
          </a:prstGeom>
          <a:noFill/>
          <a:ln/>
        </p:spPr>
        <p:txBody>
          <a:bodyPr wrap="square" rtlCol="0" anchor="t"/>
          <a:lstStyle/>
          <a:p>
            <a:pPr marL="0" indent="0">
              <a:lnSpc>
                <a:spcPts val="2177"/>
              </a:lnSpc>
              <a:buNone/>
            </a:pPr>
            <a:r>
              <a:rPr lang="en-US" sz="1361" dirty="0">
                <a:solidFill>
                  <a:srgbClr val="E0D6DE"/>
                </a:solidFill>
                <a:latin typeface="Noto Sans TC" pitchFamily="34" charset="0"/>
                <a:ea typeface="Noto Sans TC" pitchFamily="34" charset="-122"/>
                <a:cs typeface="Noto Sans TC" pitchFamily="34" charset="-120"/>
              </a:rPr>
              <a:t>Hover over any links in the email to see the actual URL, and be wary of attachments, which may contain malware. If anything looks suspicious, do not click or open it.</a:t>
            </a:r>
            <a:endParaRPr lang="en-US" sz="1361" dirty="0"/>
          </a:p>
        </p:txBody>
      </p:sp>
    </p:spTree>
  </p:cSld>
  <p:clrMapOvr>
    <a:masterClrMapping/>
  </p:clrMapOvr>
  <mc:AlternateContent xmlns:mc="http://schemas.openxmlformats.org/markup-compatibility/2006">
    <mc:Choice xmlns:p14="http://schemas.microsoft.com/office/powerpoint/2010/main" Requires="p14">
      <p:transition spd="slow" p14:dur="2500" advTm="8442">
        <p14:vortex dir="r"/>
      </p:transition>
    </mc:Choice>
    <mc:Fallback>
      <p:transition spd="slow" advTm="8442">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31267"/>
          </a:xfrm>
          <a:prstGeom prst="rect">
            <a:avLst/>
          </a:prstGeom>
          <a:solidFill>
            <a:srgbClr val="07070C"/>
          </a:solidFill>
          <a:ln/>
        </p:spPr>
      </p:sp>
      <p:pic>
        <p:nvPicPr>
          <p:cNvPr id="4" name="Image 1" descr="preencoded.png"/>
          <p:cNvPicPr>
            <a:picLocks noChangeAspect="1"/>
          </p:cNvPicPr>
          <p:nvPr/>
        </p:nvPicPr>
        <p:blipFill>
          <a:blip r:embed="rId4"/>
          <a:stretch>
            <a:fillRect/>
          </a:stretch>
        </p:blipFill>
        <p:spPr>
          <a:xfrm>
            <a:off x="0" y="0"/>
            <a:ext cx="14630400" cy="2605921"/>
          </a:xfrm>
          <a:prstGeom prst="rect">
            <a:avLst/>
          </a:prstGeom>
        </p:spPr>
      </p:pic>
      <p:sp>
        <p:nvSpPr>
          <p:cNvPr id="5" name="Text 1"/>
          <p:cNvSpPr/>
          <p:nvPr/>
        </p:nvSpPr>
        <p:spPr>
          <a:xfrm>
            <a:off x="1621274" y="3179207"/>
            <a:ext cx="8356640" cy="651391"/>
          </a:xfrm>
          <a:prstGeom prst="rect">
            <a:avLst/>
          </a:prstGeom>
          <a:noFill/>
          <a:ln/>
        </p:spPr>
        <p:txBody>
          <a:bodyPr wrap="none" rtlCol="0" anchor="t"/>
          <a:lstStyle/>
          <a:p>
            <a:pPr marL="0" indent="0">
              <a:lnSpc>
                <a:spcPts val="5130"/>
              </a:lnSpc>
              <a:buNone/>
            </a:pPr>
            <a:r>
              <a:rPr lang="en-US" sz="4104" dirty="0">
                <a:solidFill>
                  <a:srgbClr val="97B8FF"/>
                </a:solidFill>
                <a:latin typeface="Sora" pitchFamily="34" charset="0"/>
                <a:ea typeface="Sora" pitchFamily="34" charset="-122"/>
                <a:cs typeface="Sora" pitchFamily="34" charset="-120"/>
              </a:rPr>
              <a:t>Recognizing Phishing Websites</a:t>
            </a:r>
            <a:endParaRPr lang="en-US" sz="4104" dirty="0"/>
          </a:p>
        </p:txBody>
      </p:sp>
      <p:pic>
        <p:nvPicPr>
          <p:cNvPr id="6" name="Image 2" descr="preencoded.png"/>
          <p:cNvPicPr>
            <a:picLocks noChangeAspect="1"/>
          </p:cNvPicPr>
          <p:nvPr/>
        </p:nvPicPr>
        <p:blipFill>
          <a:blip r:embed="rId5"/>
          <a:stretch>
            <a:fillRect/>
          </a:stretch>
        </p:blipFill>
        <p:spPr>
          <a:xfrm>
            <a:off x="1621274" y="4143256"/>
            <a:ext cx="521137" cy="521137"/>
          </a:xfrm>
          <a:prstGeom prst="rect">
            <a:avLst/>
          </a:prstGeom>
        </p:spPr>
      </p:pic>
      <p:sp>
        <p:nvSpPr>
          <p:cNvPr id="7" name="Text 2"/>
          <p:cNvSpPr/>
          <p:nvPr/>
        </p:nvSpPr>
        <p:spPr>
          <a:xfrm>
            <a:off x="1621274" y="4872752"/>
            <a:ext cx="2605921" cy="325755"/>
          </a:xfrm>
          <a:prstGeom prst="rect">
            <a:avLst/>
          </a:prstGeom>
          <a:noFill/>
          <a:ln/>
        </p:spPr>
        <p:txBody>
          <a:bodyPr wrap="none" rtlCol="0" anchor="t"/>
          <a:lstStyle/>
          <a:p>
            <a:pPr marL="0" indent="0" algn="l">
              <a:lnSpc>
                <a:spcPts val="2565"/>
              </a:lnSpc>
              <a:buNone/>
            </a:pPr>
            <a:r>
              <a:rPr lang="en-US" sz="2052" dirty="0">
                <a:solidFill>
                  <a:srgbClr val="E0D6DE"/>
                </a:solidFill>
                <a:latin typeface="Sora" pitchFamily="34" charset="0"/>
                <a:ea typeface="Sora" pitchFamily="34" charset="-122"/>
                <a:cs typeface="Sora" pitchFamily="34" charset="-120"/>
              </a:rPr>
              <a:t>Secure Connection</a:t>
            </a:r>
            <a:endParaRPr lang="en-US" sz="2052" dirty="0"/>
          </a:p>
        </p:txBody>
      </p:sp>
      <p:sp>
        <p:nvSpPr>
          <p:cNvPr id="8" name="Text 3"/>
          <p:cNvSpPr/>
          <p:nvPr/>
        </p:nvSpPr>
        <p:spPr>
          <a:xfrm>
            <a:off x="1621274" y="5323523"/>
            <a:ext cx="2612469" cy="2000964"/>
          </a:xfrm>
          <a:prstGeom prst="rect">
            <a:avLst/>
          </a:prstGeom>
          <a:noFill/>
          <a:ln/>
        </p:spPr>
        <p:txBody>
          <a:bodyPr wrap="square" rtlCol="0" anchor="t"/>
          <a:lstStyle/>
          <a:p>
            <a:pPr marL="0" indent="0" algn="l">
              <a:lnSpc>
                <a:spcPts val="2626"/>
              </a:lnSpc>
              <a:buNone/>
            </a:pPr>
            <a:r>
              <a:rPr lang="en-US" sz="1642" dirty="0">
                <a:solidFill>
                  <a:srgbClr val="E0D6DE"/>
                </a:solidFill>
                <a:latin typeface="Noto Sans TC" pitchFamily="34" charset="0"/>
                <a:ea typeface="Noto Sans TC" pitchFamily="34" charset="-122"/>
                <a:cs typeface="Noto Sans TC" pitchFamily="34" charset="-120"/>
              </a:rPr>
              <a:t>Verify that the website uses HTTPS, which indicates a secure connection. Phishing sites often use HTTP, which is not secure.</a:t>
            </a:r>
            <a:endParaRPr lang="en-US" sz="1642" dirty="0"/>
          </a:p>
        </p:txBody>
      </p:sp>
      <p:pic>
        <p:nvPicPr>
          <p:cNvPr id="9" name="Image 3" descr="preencoded.png"/>
          <p:cNvPicPr>
            <a:picLocks noChangeAspect="1"/>
          </p:cNvPicPr>
          <p:nvPr/>
        </p:nvPicPr>
        <p:blipFill>
          <a:blip r:embed="rId6"/>
          <a:stretch>
            <a:fillRect/>
          </a:stretch>
        </p:blipFill>
        <p:spPr>
          <a:xfrm>
            <a:off x="4546402" y="4143256"/>
            <a:ext cx="521137" cy="521137"/>
          </a:xfrm>
          <a:prstGeom prst="rect">
            <a:avLst/>
          </a:prstGeom>
        </p:spPr>
      </p:pic>
      <p:sp>
        <p:nvSpPr>
          <p:cNvPr id="10" name="Text 4"/>
          <p:cNvSpPr/>
          <p:nvPr/>
        </p:nvSpPr>
        <p:spPr>
          <a:xfrm>
            <a:off x="4546402" y="4872752"/>
            <a:ext cx="2605921" cy="325755"/>
          </a:xfrm>
          <a:prstGeom prst="rect">
            <a:avLst/>
          </a:prstGeom>
          <a:noFill/>
          <a:ln/>
        </p:spPr>
        <p:txBody>
          <a:bodyPr wrap="none" rtlCol="0" anchor="t"/>
          <a:lstStyle/>
          <a:p>
            <a:pPr marL="0" indent="0" algn="l">
              <a:lnSpc>
                <a:spcPts val="2565"/>
              </a:lnSpc>
              <a:buNone/>
            </a:pPr>
            <a:r>
              <a:rPr lang="en-US" sz="2052" dirty="0">
                <a:solidFill>
                  <a:srgbClr val="E0D6DE"/>
                </a:solidFill>
                <a:latin typeface="Sora" pitchFamily="34" charset="0"/>
                <a:ea typeface="Sora" pitchFamily="34" charset="-122"/>
                <a:cs typeface="Sora" pitchFamily="34" charset="-120"/>
              </a:rPr>
              <a:t>Address Bar</a:t>
            </a:r>
            <a:endParaRPr lang="en-US" sz="2052" dirty="0"/>
          </a:p>
        </p:txBody>
      </p:sp>
      <p:sp>
        <p:nvSpPr>
          <p:cNvPr id="11" name="Text 5"/>
          <p:cNvSpPr/>
          <p:nvPr/>
        </p:nvSpPr>
        <p:spPr>
          <a:xfrm>
            <a:off x="4546402" y="5323523"/>
            <a:ext cx="2612469" cy="2000964"/>
          </a:xfrm>
          <a:prstGeom prst="rect">
            <a:avLst/>
          </a:prstGeom>
          <a:noFill/>
          <a:ln/>
        </p:spPr>
        <p:txBody>
          <a:bodyPr wrap="square" rtlCol="0" anchor="t"/>
          <a:lstStyle/>
          <a:p>
            <a:pPr marL="0" indent="0" algn="l">
              <a:lnSpc>
                <a:spcPts val="2626"/>
              </a:lnSpc>
              <a:buNone/>
            </a:pPr>
            <a:r>
              <a:rPr lang="en-US" sz="1642" dirty="0">
                <a:solidFill>
                  <a:srgbClr val="E0D6DE"/>
                </a:solidFill>
                <a:latin typeface="Noto Sans TC" pitchFamily="34" charset="0"/>
                <a:ea typeface="Noto Sans TC" pitchFamily="34" charset="-122"/>
                <a:cs typeface="Noto Sans TC" pitchFamily="34" charset="-120"/>
              </a:rPr>
              <a:t>Closely examine the website's address in the browser's address bar. Phishing sites often use similar-looking domain names to trick users.</a:t>
            </a:r>
            <a:endParaRPr lang="en-US" sz="1642" dirty="0"/>
          </a:p>
        </p:txBody>
      </p:sp>
      <p:pic>
        <p:nvPicPr>
          <p:cNvPr id="12" name="Image 4" descr="preencoded.png"/>
          <p:cNvPicPr>
            <a:picLocks noChangeAspect="1"/>
          </p:cNvPicPr>
          <p:nvPr/>
        </p:nvPicPr>
        <p:blipFill>
          <a:blip r:embed="rId7"/>
          <a:stretch>
            <a:fillRect/>
          </a:stretch>
        </p:blipFill>
        <p:spPr>
          <a:xfrm>
            <a:off x="7471529" y="4143256"/>
            <a:ext cx="521137" cy="521137"/>
          </a:xfrm>
          <a:prstGeom prst="rect">
            <a:avLst/>
          </a:prstGeom>
        </p:spPr>
      </p:pic>
      <p:sp>
        <p:nvSpPr>
          <p:cNvPr id="13" name="Text 6"/>
          <p:cNvSpPr/>
          <p:nvPr/>
        </p:nvSpPr>
        <p:spPr>
          <a:xfrm>
            <a:off x="7471529" y="4872752"/>
            <a:ext cx="2605921" cy="325755"/>
          </a:xfrm>
          <a:prstGeom prst="rect">
            <a:avLst/>
          </a:prstGeom>
          <a:noFill/>
          <a:ln/>
        </p:spPr>
        <p:txBody>
          <a:bodyPr wrap="none" rtlCol="0" anchor="t"/>
          <a:lstStyle/>
          <a:p>
            <a:pPr marL="0" indent="0" algn="l">
              <a:lnSpc>
                <a:spcPts val="2565"/>
              </a:lnSpc>
              <a:buNone/>
            </a:pPr>
            <a:r>
              <a:rPr lang="en-US" sz="2052" dirty="0">
                <a:solidFill>
                  <a:srgbClr val="E0D6DE"/>
                </a:solidFill>
                <a:latin typeface="Sora" pitchFamily="34" charset="0"/>
                <a:ea typeface="Sora" pitchFamily="34" charset="-122"/>
                <a:cs typeface="Sora" pitchFamily="34" charset="-120"/>
              </a:rPr>
              <a:t>Trust Seals</a:t>
            </a:r>
            <a:endParaRPr lang="en-US" sz="2052" dirty="0"/>
          </a:p>
        </p:txBody>
      </p:sp>
      <p:sp>
        <p:nvSpPr>
          <p:cNvPr id="14" name="Text 7"/>
          <p:cNvSpPr/>
          <p:nvPr/>
        </p:nvSpPr>
        <p:spPr>
          <a:xfrm>
            <a:off x="7471529" y="5323523"/>
            <a:ext cx="2612469" cy="2334458"/>
          </a:xfrm>
          <a:prstGeom prst="rect">
            <a:avLst/>
          </a:prstGeom>
          <a:noFill/>
          <a:ln/>
        </p:spPr>
        <p:txBody>
          <a:bodyPr wrap="square" rtlCol="0" anchor="t"/>
          <a:lstStyle/>
          <a:p>
            <a:pPr marL="0" indent="0" algn="l">
              <a:lnSpc>
                <a:spcPts val="2626"/>
              </a:lnSpc>
              <a:buNone/>
            </a:pPr>
            <a:r>
              <a:rPr lang="en-US" sz="1642" dirty="0">
                <a:solidFill>
                  <a:srgbClr val="E0D6DE"/>
                </a:solidFill>
                <a:latin typeface="Noto Sans TC" pitchFamily="34" charset="0"/>
                <a:ea typeface="Noto Sans TC" pitchFamily="34" charset="-122"/>
                <a:cs typeface="Noto Sans TC" pitchFamily="34" charset="-120"/>
              </a:rPr>
              <a:t>Legitimate websites often display trust seals from reputable security providers. Phishing sites may try to mimic these seals, so verify their authenticity.</a:t>
            </a:r>
            <a:endParaRPr lang="en-US" sz="1642" dirty="0"/>
          </a:p>
        </p:txBody>
      </p:sp>
      <p:pic>
        <p:nvPicPr>
          <p:cNvPr id="15" name="Image 5" descr="preencoded.png"/>
          <p:cNvPicPr>
            <a:picLocks noChangeAspect="1"/>
          </p:cNvPicPr>
          <p:nvPr/>
        </p:nvPicPr>
        <p:blipFill>
          <a:blip r:embed="rId8"/>
          <a:stretch>
            <a:fillRect/>
          </a:stretch>
        </p:blipFill>
        <p:spPr>
          <a:xfrm>
            <a:off x="10396657" y="4143256"/>
            <a:ext cx="521137" cy="521137"/>
          </a:xfrm>
          <a:prstGeom prst="rect">
            <a:avLst/>
          </a:prstGeom>
        </p:spPr>
      </p:pic>
      <p:sp>
        <p:nvSpPr>
          <p:cNvPr id="16" name="Text 8"/>
          <p:cNvSpPr/>
          <p:nvPr/>
        </p:nvSpPr>
        <p:spPr>
          <a:xfrm>
            <a:off x="10396657" y="4872752"/>
            <a:ext cx="2605921" cy="325755"/>
          </a:xfrm>
          <a:prstGeom prst="rect">
            <a:avLst/>
          </a:prstGeom>
          <a:noFill/>
          <a:ln/>
        </p:spPr>
        <p:txBody>
          <a:bodyPr wrap="none" rtlCol="0" anchor="t"/>
          <a:lstStyle/>
          <a:p>
            <a:pPr marL="0" indent="0" algn="l">
              <a:lnSpc>
                <a:spcPts val="2565"/>
              </a:lnSpc>
              <a:buNone/>
            </a:pPr>
            <a:r>
              <a:rPr lang="en-US" sz="2052" dirty="0">
                <a:solidFill>
                  <a:srgbClr val="E0D6DE"/>
                </a:solidFill>
                <a:latin typeface="Sora" pitchFamily="34" charset="0"/>
                <a:ea typeface="Sora" pitchFamily="34" charset="-122"/>
                <a:cs typeface="Sora" pitchFamily="34" charset="-120"/>
              </a:rPr>
              <a:t>Visual Design</a:t>
            </a:r>
            <a:endParaRPr lang="en-US" sz="2052" dirty="0"/>
          </a:p>
        </p:txBody>
      </p:sp>
      <p:sp>
        <p:nvSpPr>
          <p:cNvPr id="17" name="Text 9"/>
          <p:cNvSpPr/>
          <p:nvPr/>
        </p:nvSpPr>
        <p:spPr>
          <a:xfrm>
            <a:off x="10396657" y="5323523"/>
            <a:ext cx="2612469" cy="2000964"/>
          </a:xfrm>
          <a:prstGeom prst="rect">
            <a:avLst/>
          </a:prstGeom>
          <a:noFill/>
          <a:ln/>
        </p:spPr>
        <p:txBody>
          <a:bodyPr wrap="square" rtlCol="0" anchor="t"/>
          <a:lstStyle/>
          <a:p>
            <a:pPr marL="0" indent="0" algn="l">
              <a:lnSpc>
                <a:spcPts val="2626"/>
              </a:lnSpc>
              <a:buNone/>
            </a:pPr>
            <a:r>
              <a:rPr lang="en-US" sz="1642" dirty="0">
                <a:solidFill>
                  <a:srgbClr val="E0D6DE"/>
                </a:solidFill>
                <a:latin typeface="Noto Sans TC" pitchFamily="34" charset="0"/>
                <a:ea typeface="Noto Sans TC" pitchFamily="34" charset="-122"/>
                <a:cs typeface="Noto Sans TC" pitchFamily="34" charset="-120"/>
              </a:rPr>
              <a:t>Phishing sites may have poor design, low-quality images, or inconsistent branding compared to the legitimate website they're impersonating.</a:t>
            </a:r>
            <a:endParaRPr lang="en-US" sz="1642" dirty="0"/>
          </a:p>
        </p:txBody>
      </p:sp>
    </p:spTree>
  </p:cSld>
  <p:clrMapOvr>
    <a:masterClrMapping/>
  </p:clrMapOvr>
  <mc:AlternateContent xmlns:mc="http://schemas.openxmlformats.org/markup-compatibility/2006">
    <mc:Choice xmlns:p14="http://schemas.microsoft.com/office/powerpoint/2010/main" Requires="p14">
      <p:transition spd="slow" p14:dur="2500" advTm="9260">
        <p14:vortex dir="r"/>
      </p:transition>
    </mc:Choice>
    <mc:Fallback>
      <p:transition spd="slow" advTm="9260">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7070C"/>
          </a:solidFill>
          <a:ln/>
        </p:spPr>
      </p:sp>
      <p:pic>
        <p:nvPicPr>
          <p:cNvPr id="4" name="Image 1" descr="preencoded.png"/>
          <p:cNvPicPr>
            <a:picLocks noChangeAspect="1"/>
          </p:cNvPicPr>
          <p:nvPr/>
        </p:nvPicPr>
        <p:blipFill>
          <a:blip r:embed="rId4"/>
          <a:stretch>
            <a:fillRect/>
          </a:stretch>
        </p:blipFill>
        <p:spPr>
          <a:xfrm>
            <a:off x="0" y="0"/>
            <a:ext cx="5486400" cy="8229600"/>
          </a:xfrm>
          <a:prstGeom prst="rect">
            <a:avLst/>
          </a:prstGeom>
        </p:spPr>
      </p:pic>
      <p:pic>
        <p:nvPicPr>
          <p:cNvPr id="5" name="Image 2" descr="preencoded.png"/>
          <p:cNvPicPr>
            <a:picLocks noChangeAspect="1"/>
          </p:cNvPicPr>
          <p:nvPr/>
        </p:nvPicPr>
        <p:blipFill>
          <a:blip r:embed="rId5"/>
          <a:stretch>
            <a:fillRect/>
          </a:stretch>
        </p:blipFill>
        <p:spPr>
          <a:xfrm>
            <a:off x="246459" y="2450306"/>
            <a:ext cx="4993481" cy="3328987"/>
          </a:xfrm>
          <a:prstGeom prst="rect">
            <a:avLst/>
          </a:prstGeom>
        </p:spPr>
      </p:pic>
      <p:sp>
        <p:nvSpPr>
          <p:cNvPr id="6" name="Text 1"/>
          <p:cNvSpPr/>
          <p:nvPr/>
        </p:nvSpPr>
        <p:spPr>
          <a:xfrm>
            <a:off x="6176605" y="794861"/>
            <a:ext cx="7763589" cy="1232535"/>
          </a:xfrm>
          <a:prstGeom prst="rect">
            <a:avLst/>
          </a:prstGeom>
          <a:noFill/>
          <a:ln/>
        </p:spPr>
        <p:txBody>
          <a:bodyPr wrap="square" rtlCol="0" anchor="t"/>
          <a:lstStyle/>
          <a:p>
            <a:pPr marL="0" indent="0">
              <a:lnSpc>
                <a:spcPts val="4853"/>
              </a:lnSpc>
              <a:buNone/>
            </a:pPr>
            <a:r>
              <a:rPr lang="en-US" sz="3882" dirty="0">
                <a:solidFill>
                  <a:srgbClr val="97B8FF"/>
                </a:solidFill>
                <a:latin typeface="Sora" pitchFamily="34" charset="0"/>
                <a:ea typeface="Sora" pitchFamily="34" charset="-122"/>
                <a:cs typeface="Sora" pitchFamily="34" charset="-120"/>
              </a:rPr>
              <a:t>Protecting Against Social Engineering</a:t>
            </a:r>
            <a:endParaRPr lang="en-US" sz="3882" dirty="0"/>
          </a:p>
        </p:txBody>
      </p:sp>
      <p:pic>
        <p:nvPicPr>
          <p:cNvPr id="7" name="Image 3" descr="preencoded.png"/>
          <p:cNvPicPr>
            <a:picLocks noChangeAspect="1"/>
          </p:cNvPicPr>
          <p:nvPr/>
        </p:nvPicPr>
        <p:blipFill>
          <a:blip r:embed="rId6"/>
          <a:stretch>
            <a:fillRect/>
          </a:stretch>
        </p:blipFill>
        <p:spPr>
          <a:xfrm>
            <a:off x="6176605" y="2323148"/>
            <a:ext cx="986076" cy="1766888"/>
          </a:xfrm>
          <a:prstGeom prst="rect">
            <a:avLst/>
          </a:prstGeom>
        </p:spPr>
      </p:pic>
      <p:sp>
        <p:nvSpPr>
          <p:cNvPr id="8" name="Text 2"/>
          <p:cNvSpPr/>
          <p:nvPr/>
        </p:nvSpPr>
        <p:spPr>
          <a:xfrm>
            <a:off x="7458432" y="2520315"/>
            <a:ext cx="2743676" cy="308134"/>
          </a:xfrm>
          <a:prstGeom prst="rect">
            <a:avLst/>
          </a:prstGeom>
          <a:noFill/>
          <a:ln/>
        </p:spPr>
        <p:txBody>
          <a:bodyPr wrap="none" rtlCol="0" anchor="t"/>
          <a:lstStyle/>
          <a:p>
            <a:pPr marL="0" indent="0" algn="l">
              <a:lnSpc>
                <a:spcPts val="2426"/>
              </a:lnSpc>
              <a:buNone/>
            </a:pPr>
            <a:r>
              <a:rPr lang="en-US" sz="1941" dirty="0">
                <a:solidFill>
                  <a:srgbClr val="E0D6DE"/>
                </a:solidFill>
                <a:latin typeface="Sora" pitchFamily="34" charset="0"/>
                <a:ea typeface="Sora" pitchFamily="34" charset="-122"/>
                <a:cs typeface="Sora" pitchFamily="34" charset="-120"/>
              </a:rPr>
              <a:t>Recognize the Tactics</a:t>
            </a:r>
            <a:endParaRPr lang="en-US" sz="1941" dirty="0"/>
          </a:p>
        </p:txBody>
      </p:sp>
      <p:sp>
        <p:nvSpPr>
          <p:cNvPr id="9" name="Text 3"/>
          <p:cNvSpPr/>
          <p:nvPr/>
        </p:nvSpPr>
        <p:spPr>
          <a:xfrm>
            <a:off x="7458432" y="2946678"/>
            <a:ext cx="6481762" cy="946190"/>
          </a:xfrm>
          <a:prstGeom prst="rect">
            <a:avLst/>
          </a:prstGeom>
          <a:noFill/>
          <a:ln/>
        </p:spPr>
        <p:txBody>
          <a:bodyPr wrap="square" rtlCol="0" anchor="t"/>
          <a:lstStyle/>
          <a:p>
            <a:pPr marL="0" indent="0" algn="l">
              <a:lnSpc>
                <a:spcPts val="2485"/>
              </a:lnSpc>
              <a:buNone/>
            </a:pPr>
            <a:r>
              <a:rPr lang="en-US" sz="1553" dirty="0">
                <a:solidFill>
                  <a:srgbClr val="E0D6DE"/>
                </a:solidFill>
                <a:latin typeface="Noto Sans TC" pitchFamily="34" charset="0"/>
                <a:ea typeface="Noto Sans TC" pitchFamily="34" charset="-122"/>
                <a:cs typeface="Noto Sans TC" pitchFamily="34" charset="-120"/>
              </a:rPr>
              <a:t>Be aware of common social engineering tactics, such as phishing, pretexting, and impersonation, and how they are used to manipulate victims.</a:t>
            </a:r>
            <a:endParaRPr lang="en-US" sz="1553" dirty="0"/>
          </a:p>
        </p:txBody>
      </p:sp>
      <p:pic>
        <p:nvPicPr>
          <p:cNvPr id="10" name="Image 4" descr="preencoded.png"/>
          <p:cNvPicPr>
            <a:picLocks noChangeAspect="1"/>
          </p:cNvPicPr>
          <p:nvPr/>
        </p:nvPicPr>
        <p:blipFill>
          <a:blip r:embed="rId7"/>
          <a:stretch>
            <a:fillRect/>
          </a:stretch>
        </p:blipFill>
        <p:spPr>
          <a:xfrm>
            <a:off x="6176605" y="4090035"/>
            <a:ext cx="986076" cy="1766888"/>
          </a:xfrm>
          <a:prstGeom prst="rect">
            <a:avLst/>
          </a:prstGeom>
        </p:spPr>
      </p:pic>
      <p:sp>
        <p:nvSpPr>
          <p:cNvPr id="11" name="Text 4"/>
          <p:cNvSpPr/>
          <p:nvPr/>
        </p:nvSpPr>
        <p:spPr>
          <a:xfrm>
            <a:off x="7458432" y="4287203"/>
            <a:ext cx="2465189" cy="308134"/>
          </a:xfrm>
          <a:prstGeom prst="rect">
            <a:avLst/>
          </a:prstGeom>
          <a:noFill/>
          <a:ln/>
        </p:spPr>
        <p:txBody>
          <a:bodyPr wrap="none" rtlCol="0" anchor="t"/>
          <a:lstStyle/>
          <a:p>
            <a:pPr marL="0" indent="0" algn="l">
              <a:lnSpc>
                <a:spcPts val="2426"/>
              </a:lnSpc>
              <a:buNone/>
            </a:pPr>
            <a:r>
              <a:rPr lang="en-US" sz="1941" dirty="0">
                <a:solidFill>
                  <a:srgbClr val="E0D6DE"/>
                </a:solidFill>
                <a:latin typeface="Sora" pitchFamily="34" charset="0"/>
                <a:ea typeface="Sora" pitchFamily="34" charset="-122"/>
                <a:cs typeface="Sora" pitchFamily="34" charset="-120"/>
              </a:rPr>
              <a:t>Verify Requests</a:t>
            </a:r>
            <a:endParaRPr lang="en-US" sz="1941" dirty="0"/>
          </a:p>
        </p:txBody>
      </p:sp>
      <p:sp>
        <p:nvSpPr>
          <p:cNvPr id="12" name="Text 5"/>
          <p:cNvSpPr/>
          <p:nvPr/>
        </p:nvSpPr>
        <p:spPr>
          <a:xfrm>
            <a:off x="7458432" y="4713565"/>
            <a:ext cx="6481762" cy="946190"/>
          </a:xfrm>
          <a:prstGeom prst="rect">
            <a:avLst/>
          </a:prstGeom>
          <a:noFill/>
          <a:ln/>
        </p:spPr>
        <p:txBody>
          <a:bodyPr wrap="square" rtlCol="0" anchor="t"/>
          <a:lstStyle/>
          <a:p>
            <a:pPr marL="0" indent="0" algn="l">
              <a:lnSpc>
                <a:spcPts val="2485"/>
              </a:lnSpc>
              <a:buNone/>
            </a:pPr>
            <a:r>
              <a:rPr lang="en-US" sz="1553" dirty="0">
                <a:solidFill>
                  <a:srgbClr val="E0D6DE"/>
                </a:solidFill>
                <a:latin typeface="Noto Sans TC" pitchFamily="34" charset="0"/>
                <a:ea typeface="Noto Sans TC" pitchFamily="34" charset="-122"/>
                <a:cs typeface="Noto Sans TC" pitchFamily="34" charset="-120"/>
              </a:rPr>
              <a:t>If you receive a request for sensitive information or to perform a task, verify the legitimacy of the request through additional channels before taking action.</a:t>
            </a:r>
            <a:endParaRPr lang="en-US" sz="1553" dirty="0"/>
          </a:p>
        </p:txBody>
      </p:sp>
      <p:pic>
        <p:nvPicPr>
          <p:cNvPr id="13" name="Image 5" descr="preencoded.png"/>
          <p:cNvPicPr>
            <a:picLocks noChangeAspect="1"/>
          </p:cNvPicPr>
          <p:nvPr/>
        </p:nvPicPr>
        <p:blipFill>
          <a:blip r:embed="rId8"/>
          <a:stretch>
            <a:fillRect/>
          </a:stretch>
        </p:blipFill>
        <p:spPr>
          <a:xfrm>
            <a:off x="6176605" y="5856923"/>
            <a:ext cx="986076" cy="1577697"/>
          </a:xfrm>
          <a:prstGeom prst="rect">
            <a:avLst/>
          </a:prstGeom>
        </p:spPr>
      </p:pic>
      <p:sp>
        <p:nvSpPr>
          <p:cNvPr id="14" name="Text 6"/>
          <p:cNvSpPr/>
          <p:nvPr/>
        </p:nvSpPr>
        <p:spPr>
          <a:xfrm>
            <a:off x="7458432" y="6054090"/>
            <a:ext cx="2570440" cy="308134"/>
          </a:xfrm>
          <a:prstGeom prst="rect">
            <a:avLst/>
          </a:prstGeom>
          <a:noFill/>
          <a:ln/>
        </p:spPr>
        <p:txBody>
          <a:bodyPr wrap="none" rtlCol="0" anchor="t"/>
          <a:lstStyle/>
          <a:p>
            <a:pPr marL="0" indent="0" algn="l">
              <a:lnSpc>
                <a:spcPts val="2426"/>
              </a:lnSpc>
              <a:buNone/>
            </a:pPr>
            <a:r>
              <a:rPr lang="en-US" sz="1941" dirty="0">
                <a:solidFill>
                  <a:srgbClr val="E0D6DE"/>
                </a:solidFill>
                <a:latin typeface="Sora" pitchFamily="34" charset="0"/>
                <a:ea typeface="Sora" pitchFamily="34" charset="-122"/>
                <a:cs typeface="Sora" pitchFamily="34" charset="-120"/>
              </a:rPr>
              <a:t>Maintain Skepticism</a:t>
            </a:r>
            <a:endParaRPr lang="en-US" sz="1941" dirty="0"/>
          </a:p>
        </p:txBody>
      </p:sp>
      <p:sp>
        <p:nvSpPr>
          <p:cNvPr id="15" name="Text 7"/>
          <p:cNvSpPr/>
          <p:nvPr/>
        </p:nvSpPr>
        <p:spPr>
          <a:xfrm>
            <a:off x="7458432" y="6480453"/>
            <a:ext cx="6481762" cy="630793"/>
          </a:xfrm>
          <a:prstGeom prst="rect">
            <a:avLst/>
          </a:prstGeom>
          <a:noFill/>
          <a:ln/>
        </p:spPr>
        <p:txBody>
          <a:bodyPr wrap="square" rtlCol="0" anchor="t"/>
          <a:lstStyle/>
          <a:p>
            <a:pPr marL="0" indent="0" algn="l">
              <a:lnSpc>
                <a:spcPts val="2485"/>
              </a:lnSpc>
              <a:buNone/>
            </a:pPr>
            <a:r>
              <a:rPr lang="en-US" sz="1553" dirty="0">
                <a:solidFill>
                  <a:srgbClr val="E0D6DE"/>
                </a:solidFill>
                <a:latin typeface="Noto Sans TC" pitchFamily="34" charset="0"/>
                <a:ea typeface="Noto Sans TC" pitchFamily="34" charset="-122"/>
                <a:cs typeface="Noto Sans TC" pitchFamily="34" charset="-120"/>
              </a:rPr>
              <a:t>Cultivate a healthy skepticism towards unsolicited requests, and don't be afraid to question or challenge something that seems suspicious.</a:t>
            </a:r>
            <a:endParaRPr lang="en-US" sz="1553" dirty="0"/>
          </a:p>
        </p:txBody>
      </p:sp>
    </p:spTree>
  </p:cSld>
  <p:clrMapOvr>
    <a:masterClrMapping/>
  </p:clrMapOvr>
  <mc:AlternateContent xmlns:mc="http://schemas.openxmlformats.org/markup-compatibility/2006">
    <mc:Choice xmlns:p14="http://schemas.microsoft.com/office/powerpoint/2010/main" Requires="p14">
      <p:transition spd="slow" p14:dur="2500" advTm="8339">
        <p14:vortex dir="r"/>
      </p:transition>
    </mc:Choice>
    <mc:Fallback>
      <p:transition spd="slow" advTm="8339">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7070C"/>
          </a:solidFill>
          <a:ln/>
        </p:spPr>
      </p:sp>
      <p:pic>
        <p:nvPicPr>
          <p:cNvPr id="4" name="Image 1" descr="preencoded.png"/>
          <p:cNvPicPr>
            <a:picLocks noChangeAspect="1"/>
          </p:cNvPicPr>
          <p:nvPr/>
        </p:nvPicPr>
        <p:blipFill>
          <a:blip r:embed="rId4"/>
          <a:stretch>
            <a:fillRect/>
          </a:stretch>
        </p:blipFill>
        <p:spPr>
          <a:xfrm>
            <a:off x="9144000" y="0"/>
            <a:ext cx="5486400" cy="8229600"/>
          </a:xfrm>
          <a:prstGeom prst="rect">
            <a:avLst/>
          </a:prstGeom>
        </p:spPr>
      </p:pic>
      <p:pic>
        <p:nvPicPr>
          <p:cNvPr id="5" name="Image 2" descr="preencoded.png"/>
          <p:cNvPicPr>
            <a:picLocks noChangeAspect="1"/>
          </p:cNvPicPr>
          <p:nvPr/>
        </p:nvPicPr>
        <p:blipFill>
          <a:blip r:embed="rId5"/>
          <a:stretch>
            <a:fillRect/>
          </a:stretch>
        </p:blipFill>
        <p:spPr>
          <a:xfrm>
            <a:off x="9379148" y="2038112"/>
            <a:ext cx="5015984" cy="4153257"/>
          </a:xfrm>
          <a:prstGeom prst="rect">
            <a:avLst/>
          </a:prstGeom>
        </p:spPr>
      </p:pic>
      <p:sp>
        <p:nvSpPr>
          <p:cNvPr id="6" name="Text 1"/>
          <p:cNvSpPr/>
          <p:nvPr/>
        </p:nvSpPr>
        <p:spPr>
          <a:xfrm>
            <a:off x="658535" y="969407"/>
            <a:ext cx="7826931" cy="1175861"/>
          </a:xfrm>
          <a:prstGeom prst="rect">
            <a:avLst/>
          </a:prstGeom>
          <a:noFill/>
          <a:ln/>
        </p:spPr>
        <p:txBody>
          <a:bodyPr wrap="square" rtlCol="0" anchor="t"/>
          <a:lstStyle/>
          <a:p>
            <a:pPr marL="0" indent="0">
              <a:lnSpc>
                <a:spcPts val="4630"/>
              </a:lnSpc>
              <a:buNone/>
            </a:pPr>
            <a:r>
              <a:rPr lang="en-US" sz="3704" dirty="0">
                <a:solidFill>
                  <a:srgbClr val="97B8FF"/>
                </a:solidFill>
                <a:latin typeface="Sora" pitchFamily="34" charset="0"/>
                <a:ea typeface="Sora" pitchFamily="34" charset="-122"/>
                <a:cs typeface="Sora" pitchFamily="34" charset="-120"/>
              </a:rPr>
              <a:t>Best Practices for Phishing Prevention</a:t>
            </a:r>
            <a:endParaRPr lang="en-US" sz="3704" dirty="0"/>
          </a:p>
        </p:txBody>
      </p:sp>
      <p:sp>
        <p:nvSpPr>
          <p:cNvPr id="7" name="Shape 2"/>
          <p:cNvSpPr/>
          <p:nvPr/>
        </p:nvSpPr>
        <p:spPr>
          <a:xfrm>
            <a:off x="929045" y="2427446"/>
            <a:ext cx="23455" cy="4832747"/>
          </a:xfrm>
          <a:prstGeom prst="roundRect">
            <a:avLst>
              <a:gd name="adj" fmla="val 144408"/>
            </a:avLst>
          </a:prstGeom>
          <a:solidFill>
            <a:srgbClr val="3F3F44"/>
          </a:solidFill>
          <a:ln/>
        </p:spPr>
      </p:sp>
      <p:sp>
        <p:nvSpPr>
          <p:cNvPr id="8" name="Shape 3"/>
          <p:cNvSpPr/>
          <p:nvPr/>
        </p:nvSpPr>
        <p:spPr>
          <a:xfrm>
            <a:off x="1152346" y="2838867"/>
            <a:ext cx="658535" cy="23455"/>
          </a:xfrm>
          <a:prstGeom prst="roundRect">
            <a:avLst>
              <a:gd name="adj" fmla="val 144408"/>
            </a:avLst>
          </a:prstGeom>
          <a:solidFill>
            <a:srgbClr val="3F3F44"/>
          </a:solidFill>
          <a:ln/>
        </p:spPr>
      </p:sp>
      <p:sp>
        <p:nvSpPr>
          <p:cNvPr id="9" name="Shape 4"/>
          <p:cNvSpPr/>
          <p:nvPr/>
        </p:nvSpPr>
        <p:spPr>
          <a:xfrm>
            <a:off x="729079" y="2639020"/>
            <a:ext cx="423267" cy="423267"/>
          </a:xfrm>
          <a:prstGeom prst="roundRect">
            <a:avLst>
              <a:gd name="adj" fmla="val 8002"/>
            </a:avLst>
          </a:prstGeom>
          <a:solidFill>
            <a:srgbClr val="26262B"/>
          </a:solidFill>
          <a:ln/>
        </p:spPr>
      </p:sp>
      <p:sp>
        <p:nvSpPr>
          <p:cNvPr id="10" name="Text 5"/>
          <p:cNvSpPr/>
          <p:nvPr/>
        </p:nvSpPr>
        <p:spPr>
          <a:xfrm>
            <a:off x="881003" y="2709505"/>
            <a:ext cx="119420" cy="282297"/>
          </a:xfrm>
          <a:prstGeom prst="rect">
            <a:avLst/>
          </a:prstGeom>
          <a:noFill/>
          <a:ln/>
        </p:spPr>
        <p:txBody>
          <a:bodyPr wrap="none" rtlCol="0" anchor="t"/>
          <a:lstStyle/>
          <a:p>
            <a:pPr marL="0" indent="0" algn="ctr">
              <a:lnSpc>
                <a:spcPts val="2222"/>
              </a:lnSpc>
              <a:buNone/>
            </a:pPr>
            <a:r>
              <a:rPr lang="en-US" sz="2222" dirty="0">
                <a:solidFill>
                  <a:srgbClr val="E0D6DE"/>
                </a:solidFill>
                <a:latin typeface="Sora" pitchFamily="34" charset="0"/>
                <a:ea typeface="Sora" pitchFamily="34" charset="-122"/>
                <a:cs typeface="Sora" pitchFamily="34" charset="-120"/>
              </a:rPr>
              <a:t>1</a:t>
            </a:r>
            <a:endParaRPr lang="en-US" sz="2222" dirty="0"/>
          </a:p>
        </p:txBody>
      </p:sp>
      <p:sp>
        <p:nvSpPr>
          <p:cNvPr id="11" name="Text 6"/>
          <p:cNvSpPr/>
          <p:nvPr/>
        </p:nvSpPr>
        <p:spPr>
          <a:xfrm>
            <a:off x="1975604" y="2615565"/>
            <a:ext cx="2352080" cy="294084"/>
          </a:xfrm>
          <a:prstGeom prst="rect">
            <a:avLst/>
          </a:prstGeom>
          <a:noFill/>
          <a:ln/>
        </p:spPr>
        <p:txBody>
          <a:bodyPr wrap="none" rtlCol="0" anchor="t"/>
          <a:lstStyle/>
          <a:p>
            <a:pPr marL="0" indent="0" algn="l">
              <a:lnSpc>
                <a:spcPts val="2315"/>
              </a:lnSpc>
              <a:buNone/>
            </a:pPr>
            <a:r>
              <a:rPr lang="en-US" sz="1852" dirty="0">
                <a:solidFill>
                  <a:srgbClr val="E0D6DE"/>
                </a:solidFill>
                <a:latin typeface="Sora" pitchFamily="34" charset="0"/>
                <a:ea typeface="Sora" pitchFamily="34" charset="-122"/>
                <a:cs typeface="Sora" pitchFamily="34" charset="-120"/>
              </a:rPr>
              <a:t>Employee Training</a:t>
            </a:r>
            <a:endParaRPr lang="en-US" sz="1852" dirty="0"/>
          </a:p>
        </p:txBody>
      </p:sp>
      <p:sp>
        <p:nvSpPr>
          <p:cNvPr id="12" name="Text 7"/>
          <p:cNvSpPr/>
          <p:nvPr/>
        </p:nvSpPr>
        <p:spPr>
          <a:xfrm>
            <a:off x="1975604" y="3022521"/>
            <a:ext cx="6509861" cy="902970"/>
          </a:xfrm>
          <a:prstGeom prst="rect">
            <a:avLst/>
          </a:prstGeom>
          <a:noFill/>
          <a:ln/>
        </p:spPr>
        <p:txBody>
          <a:bodyPr wrap="square" rtlCol="0" anchor="t"/>
          <a:lstStyle/>
          <a:p>
            <a:pPr marL="0" indent="0" algn="l">
              <a:lnSpc>
                <a:spcPts val="2371"/>
              </a:lnSpc>
              <a:buNone/>
            </a:pPr>
            <a:r>
              <a:rPr lang="en-US" sz="1482" dirty="0">
                <a:solidFill>
                  <a:srgbClr val="E0D6DE"/>
                </a:solidFill>
                <a:latin typeface="Noto Sans TC" pitchFamily="34" charset="0"/>
                <a:ea typeface="Noto Sans TC" pitchFamily="34" charset="-122"/>
                <a:cs typeface="Noto Sans TC" pitchFamily="34" charset="-120"/>
              </a:rPr>
              <a:t>Provide comprehensive training to employees on how to identify and respond to phishing attempts, emphasizing the importance of caution and verification.</a:t>
            </a:r>
            <a:endParaRPr lang="en-US" sz="1482" dirty="0"/>
          </a:p>
        </p:txBody>
      </p:sp>
      <p:sp>
        <p:nvSpPr>
          <p:cNvPr id="13" name="Shape 8"/>
          <p:cNvSpPr/>
          <p:nvPr/>
        </p:nvSpPr>
        <p:spPr>
          <a:xfrm>
            <a:off x="1152346" y="4713149"/>
            <a:ext cx="658535" cy="23455"/>
          </a:xfrm>
          <a:prstGeom prst="roundRect">
            <a:avLst>
              <a:gd name="adj" fmla="val 144408"/>
            </a:avLst>
          </a:prstGeom>
          <a:solidFill>
            <a:srgbClr val="3F3F44"/>
          </a:solidFill>
          <a:ln/>
        </p:spPr>
      </p:sp>
      <p:sp>
        <p:nvSpPr>
          <p:cNvPr id="14" name="Shape 9"/>
          <p:cNvSpPr/>
          <p:nvPr/>
        </p:nvSpPr>
        <p:spPr>
          <a:xfrm>
            <a:off x="729079" y="4513302"/>
            <a:ext cx="423267" cy="423267"/>
          </a:xfrm>
          <a:prstGeom prst="roundRect">
            <a:avLst>
              <a:gd name="adj" fmla="val 8002"/>
            </a:avLst>
          </a:prstGeom>
          <a:solidFill>
            <a:srgbClr val="26262B"/>
          </a:solidFill>
          <a:ln/>
        </p:spPr>
      </p:sp>
      <p:sp>
        <p:nvSpPr>
          <p:cNvPr id="15" name="Text 10"/>
          <p:cNvSpPr/>
          <p:nvPr/>
        </p:nvSpPr>
        <p:spPr>
          <a:xfrm>
            <a:off x="852785" y="4583787"/>
            <a:ext cx="175855" cy="282297"/>
          </a:xfrm>
          <a:prstGeom prst="rect">
            <a:avLst/>
          </a:prstGeom>
          <a:noFill/>
          <a:ln/>
        </p:spPr>
        <p:txBody>
          <a:bodyPr wrap="none" rtlCol="0" anchor="t"/>
          <a:lstStyle/>
          <a:p>
            <a:pPr marL="0" indent="0" algn="ctr">
              <a:lnSpc>
                <a:spcPts val="2222"/>
              </a:lnSpc>
              <a:buNone/>
            </a:pPr>
            <a:r>
              <a:rPr lang="en-US" sz="2222" dirty="0">
                <a:solidFill>
                  <a:srgbClr val="E0D6DE"/>
                </a:solidFill>
                <a:latin typeface="Sora" pitchFamily="34" charset="0"/>
                <a:ea typeface="Sora" pitchFamily="34" charset="-122"/>
                <a:cs typeface="Sora" pitchFamily="34" charset="-120"/>
              </a:rPr>
              <a:t>2</a:t>
            </a:r>
            <a:endParaRPr lang="en-US" sz="2222" dirty="0"/>
          </a:p>
        </p:txBody>
      </p:sp>
      <p:sp>
        <p:nvSpPr>
          <p:cNvPr id="16" name="Text 11"/>
          <p:cNvSpPr/>
          <p:nvPr/>
        </p:nvSpPr>
        <p:spPr>
          <a:xfrm>
            <a:off x="1975604" y="4489847"/>
            <a:ext cx="2856428" cy="294084"/>
          </a:xfrm>
          <a:prstGeom prst="rect">
            <a:avLst/>
          </a:prstGeom>
          <a:noFill/>
          <a:ln/>
        </p:spPr>
        <p:txBody>
          <a:bodyPr wrap="none" rtlCol="0" anchor="t"/>
          <a:lstStyle/>
          <a:p>
            <a:pPr marL="0" indent="0" algn="l">
              <a:lnSpc>
                <a:spcPts val="2315"/>
              </a:lnSpc>
              <a:buNone/>
            </a:pPr>
            <a:r>
              <a:rPr lang="en-US" sz="1852" dirty="0">
                <a:solidFill>
                  <a:srgbClr val="E0D6DE"/>
                </a:solidFill>
                <a:latin typeface="Sora" pitchFamily="34" charset="0"/>
                <a:ea typeface="Sora" pitchFamily="34" charset="-122"/>
                <a:cs typeface="Sora" pitchFamily="34" charset="-120"/>
              </a:rPr>
              <a:t>Technological Defenses</a:t>
            </a:r>
            <a:endParaRPr lang="en-US" sz="1852" dirty="0"/>
          </a:p>
        </p:txBody>
      </p:sp>
      <p:sp>
        <p:nvSpPr>
          <p:cNvPr id="17" name="Text 12"/>
          <p:cNvSpPr/>
          <p:nvPr/>
        </p:nvSpPr>
        <p:spPr>
          <a:xfrm>
            <a:off x="1975604" y="4896803"/>
            <a:ext cx="6509861" cy="601980"/>
          </a:xfrm>
          <a:prstGeom prst="rect">
            <a:avLst/>
          </a:prstGeom>
          <a:noFill/>
          <a:ln/>
        </p:spPr>
        <p:txBody>
          <a:bodyPr wrap="square" rtlCol="0" anchor="t"/>
          <a:lstStyle/>
          <a:p>
            <a:pPr marL="0" indent="0" algn="l">
              <a:lnSpc>
                <a:spcPts val="2371"/>
              </a:lnSpc>
              <a:buNone/>
            </a:pPr>
            <a:r>
              <a:rPr lang="en-US" sz="1482" dirty="0">
                <a:solidFill>
                  <a:srgbClr val="E0D6DE"/>
                </a:solidFill>
                <a:latin typeface="Noto Sans TC" pitchFamily="34" charset="0"/>
                <a:ea typeface="Noto Sans TC" pitchFamily="34" charset="-122"/>
                <a:cs typeface="Noto Sans TC" pitchFamily="34" charset="-120"/>
              </a:rPr>
              <a:t>Implement robust security measures, such as spam filters, antivirus software, and web content filtering, to detect and block phishing threats.</a:t>
            </a:r>
            <a:endParaRPr lang="en-US" sz="1482" dirty="0"/>
          </a:p>
        </p:txBody>
      </p:sp>
      <p:sp>
        <p:nvSpPr>
          <p:cNvPr id="18" name="Shape 13"/>
          <p:cNvSpPr/>
          <p:nvPr/>
        </p:nvSpPr>
        <p:spPr>
          <a:xfrm>
            <a:off x="1152346" y="6286440"/>
            <a:ext cx="658535" cy="23455"/>
          </a:xfrm>
          <a:prstGeom prst="roundRect">
            <a:avLst>
              <a:gd name="adj" fmla="val 144408"/>
            </a:avLst>
          </a:prstGeom>
          <a:solidFill>
            <a:srgbClr val="3F3F44"/>
          </a:solidFill>
          <a:ln/>
        </p:spPr>
      </p:sp>
      <p:sp>
        <p:nvSpPr>
          <p:cNvPr id="19" name="Shape 14"/>
          <p:cNvSpPr/>
          <p:nvPr/>
        </p:nvSpPr>
        <p:spPr>
          <a:xfrm>
            <a:off x="729079" y="6086594"/>
            <a:ext cx="423267" cy="423267"/>
          </a:xfrm>
          <a:prstGeom prst="roundRect">
            <a:avLst>
              <a:gd name="adj" fmla="val 8002"/>
            </a:avLst>
          </a:prstGeom>
          <a:solidFill>
            <a:srgbClr val="26262B"/>
          </a:solidFill>
          <a:ln/>
        </p:spPr>
      </p:sp>
      <p:sp>
        <p:nvSpPr>
          <p:cNvPr id="20" name="Text 15"/>
          <p:cNvSpPr/>
          <p:nvPr/>
        </p:nvSpPr>
        <p:spPr>
          <a:xfrm>
            <a:off x="853142" y="6157079"/>
            <a:ext cx="175022" cy="282297"/>
          </a:xfrm>
          <a:prstGeom prst="rect">
            <a:avLst/>
          </a:prstGeom>
          <a:noFill/>
          <a:ln/>
        </p:spPr>
        <p:txBody>
          <a:bodyPr wrap="none" rtlCol="0" anchor="t"/>
          <a:lstStyle/>
          <a:p>
            <a:pPr marL="0" indent="0" algn="ctr">
              <a:lnSpc>
                <a:spcPts val="2222"/>
              </a:lnSpc>
              <a:buNone/>
            </a:pPr>
            <a:r>
              <a:rPr lang="en-US" sz="2222" dirty="0">
                <a:solidFill>
                  <a:srgbClr val="E0D6DE"/>
                </a:solidFill>
                <a:latin typeface="Sora" pitchFamily="34" charset="0"/>
                <a:ea typeface="Sora" pitchFamily="34" charset="-122"/>
                <a:cs typeface="Sora" pitchFamily="34" charset="-120"/>
              </a:rPr>
              <a:t>3</a:t>
            </a:r>
            <a:endParaRPr lang="en-US" sz="2222" dirty="0"/>
          </a:p>
        </p:txBody>
      </p:sp>
      <p:sp>
        <p:nvSpPr>
          <p:cNvPr id="21" name="Text 16"/>
          <p:cNvSpPr/>
          <p:nvPr/>
        </p:nvSpPr>
        <p:spPr>
          <a:xfrm>
            <a:off x="1975604" y="6063139"/>
            <a:ext cx="2352080" cy="294084"/>
          </a:xfrm>
          <a:prstGeom prst="rect">
            <a:avLst/>
          </a:prstGeom>
          <a:noFill/>
          <a:ln/>
        </p:spPr>
        <p:txBody>
          <a:bodyPr wrap="none" rtlCol="0" anchor="t"/>
          <a:lstStyle/>
          <a:p>
            <a:pPr marL="0" indent="0" algn="l">
              <a:lnSpc>
                <a:spcPts val="2315"/>
              </a:lnSpc>
              <a:buNone/>
            </a:pPr>
            <a:r>
              <a:rPr lang="en-US" sz="1852" dirty="0">
                <a:solidFill>
                  <a:srgbClr val="E0D6DE"/>
                </a:solidFill>
                <a:latin typeface="Sora" pitchFamily="34" charset="0"/>
                <a:ea typeface="Sora" pitchFamily="34" charset="-122"/>
                <a:cs typeface="Sora" pitchFamily="34" charset="-120"/>
              </a:rPr>
              <a:t>Incident Response</a:t>
            </a:r>
            <a:endParaRPr lang="en-US" sz="1852" dirty="0"/>
          </a:p>
        </p:txBody>
      </p:sp>
      <p:sp>
        <p:nvSpPr>
          <p:cNvPr id="22" name="Text 17"/>
          <p:cNvSpPr/>
          <p:nvPr/>
        </p:nvSpPr>
        <p:spPr>
          <a:xfrm>
            <a:off x="1975604" y="6470094"/>
            <a:ext cx="6509861" cy="601980"/>
          </a:xfrm>
          <a:prstGeom prst="rect">
            <a:avLst/>
          </a:prstGeom>
          <a:noFill/>
          <a:ln/>
        </p:spPr>
        <p:txBody>
          <a:bodyPr wrap="square" rtlCol="0" anchor="t"/>
          <a:lstStyle/>
          <a:p>
            <a:pPr marL="0" indent="0" algn="l">
              <a:lnSpc>
                <a:spcPts val="2371"/>
              </a:lnSpc>
              <a:buNone/>
            </a:pPr>
            <a:r>
              <a:rPr lang="en-US" sz="1482" dirty="0">
                <a:solidFill>
                  <a:srgbClr val="E0D6DE"/>
                </a:solidFill>
                <a:latin typeface="Noto Sans TC" pitchFamily="34" charset="0"/>
                <a:ea typeface="Noto Sans TC" pitchFamily="34" charset="-122"/>
                <a:cs typeface="Noto Sans TC" pitchFamily="34" charset="-120"/>
              </a:rPr>
              <a:t>Develop a clear incident response plan to quickly and effectively address any phishing incidents, minimizing the potential for damage or data loss.</a:t>
            </a:r>
            <a:endParaRPr lang="en-US" sz="1482" dirty="0"/>
          </a:p>
        </p:txBody>
      </p:sp>
    </p:spTree>
  </p:cSld>
  <p:clrMapOvr>
    <a:masterClrMapping/>
  </p:clrMapOvr>
  <mc:AlternateContent xmlns:mc="http://schemas.openxmlformats.org/markup-compatibility/2006">
    <mc:Choice xmlns:p14="http://schemas.microsoft.com/office/powerpoint/2010/main" Requires="p14">
      <p:transition spd="slow" p14:dur="2500" advTm="9111">
        <p14:vortex dir="r"/>
      </p:transition>
    </mc:Choice>
    <mc:Fallback>
      <p:transition spd="slow" advTm="9111">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7070C"/>
          </a:solidFill>
          <a:ln/>
        </p:spPr>
      </p:sp>
      <p:pic>
        <p:nvPicPr>
          <p:cNvPr id="4" name="Image 1" descr="preencoded.png"/>
          <p:cNvPicPr>
            <a:picLocks noChangeAspect="1"/>
          </p:cNvPicPr>
          <p:nvPr/>
        </p:nvPicPr>
        <p:blipFill>
          <a:blip r:embed="rId4"/>
          <a:stretch>
            <a:fillRect/>
          </a:stretch>
        </p:blipFill>
        <p:spPr>
          <a:xfrm>
            <a:off x="0" y="0"/>
            <a:ext cx="5486400" cy="8229600"/>
          </a:xfrm>
          <a:prstGeom prst="rect">
            <a:avLst/>
          </a:prstGeom>
        </p:spPr>
      </p:pic>
      <p:pic>
        <p:nvPicPr>
          <p:cNvPr id="5" name="Image 2" descr="preencoded.png"/>
          <p:cNvPicPr>
            <a:picLocks noChangeAspect="1"/>
          </p:cNvPicPr>
          <p:nvPr/>
        </p:nvPicPr>
        <p:blipFill>
          <a:blip r:embed="rId5"/>
          <a:stretch>
            <a:fillRect/>
          </a:stretch>
        </p:blipFill>
        <p:spPr>
          <a:xfrm>
            <a:off x="215979" y="2232065"/>
            <a:ext cx="5054322" cy="3765471"/>
          </a:xfrm>
          <a:prstGeom prst="rect">
            <a:avLst/>
          </a:prstGeom>
        </p:spPr>
      </p:pic>
      <p:sp>
        <p:nvSpPr>
          <p:cNvPr id="6" name="Text 1"/>
          <p:cNvSpPr/>
          <p:nvPr/>
        </p:nvSpPr>
        <p:spPr>
          <a:xfrm>
            <a:off x="6091238" y="1464945"/>
            <a:ext cx="5852636" cy="540068"/>
          </a:xfrm>
          <a:prstGeom prst="rect">
            <a:avLst/>
          </a:prstGeom>
          <a:noFill/>
          <a:ln/>
        </p:spPr>
        <p:txBody>
          <a:bodyPr wrap="none" rtlCol="0" anchor="t"/>
          <a:lstStyle/>
          <a:p>
            <a:pPr marL="0" indent="0">
              <a:lnSpc>
                <a:spcPts val="4253"/>
              </a:lnSpc>
              <a:buNone/>
            </a:pPr>
            <a:r>
              <a:rPr lang="en-US" sz="3402" dirty="0">
                <a:solidFill>
                  <a:srgbClr val="97B8FF"/>
                </a:solidFill>
                <a:latin typeface="Sora" pitchFamily="34" charset="0"/>
                <a:ea typeface="Sora" pitchFamily="34" charset="-122"/>
                <a:cs typeface="Sora" pitchFamily="34" charset="-120"/>
              </a:rPr>
              <a:t>Conclusion and Resources</a:t>
            </a:r>
            <a:endParaRPr lang="en-US" sz="3402" dirty="0"/>
          </a:p>
        </p:txBody>
      </p:sp>
      <p:sp>
        <p:nvSpPr>
          <p:cNvPr id="7" name="Shape 2"/>
          <p:cNvSpPr/>
          <p:nvPr/>
        </p:nvSpPr>
        <p:spPr>
          <a:xfrm>
            <a:off x="6091238" y="2264212"/>
            <a:ext cx="7934325" cy="4500443"/>
          </a:xfrm>
          <a:prstGeom prst="roundRect">
            <a:avLst>
              <a:gd name="adj" fmla="val 691"/>
            </a:avLst>
          </a:prstGeom>
          <a:noFill/>
          <a:ln w="7620">
            <a:solidFill>
              <a:srgbClr val="FFFFFF">
                <a:alpha val="24000"/>
              </a:srgbClr>
            </a:solidFill>
            <a:prstDash val="solid"/>
          </a:ln>
        </p:spPr>
      </p:sp>
      <p:sp>
        <p:nvSpPr>
          <p:cNvPr id="8" name="Shape 3"/>
          <p:cNvSpPr/>
          <p:nvPr/>
        </p:nvSpPr>
        <p:spPr>
          <a:xfrm>
            <a:off x="6098857" y="2271832"/>
            <a:ext cx="7919085" cy="1052155"/>
          </a:xfrm>
          <a:prstGeom prst="rect">
            <a:avLst/>
          </a:prstGeom>
          <a:solidFill>
            <a:srgbClr val="FFFFFF">
              <a:alpha val="4000"/>
            </a:srgbClr>
          </a:solidFill>
          <a:ln/>
        </p:spPr>
      </p:sp>
      <p:sp>
        <p:nvSpPr>
          <p:cNvPr id="9" name="Text 4"/>
          <p:cNvSpPr/>
          <p:nvPr/>
        </p:nvSpPr>
        <p:spPr>
          <a:xfrm>
            <a:off x="6271617" y="2383036"/>
            <a:ext cx="3610213" cy="276582"/>
          </a:xfrm>
          <a:prstGeom prst="rect">
            <a:avLst/>
          </a:prstGeom>
          <a:noFill/>
          <a:ln/>
        </p:spPr>
        <p:txBody>
          <a:bodyPr wrap="none" rtlCol="0" anchor="t"/>
          <a:lstStyle/>
          <a:p>
            <a:pPr marL="0" indent="0">
              <a:lnSpc>
                <a:spcPts val="2177"/>
              </a:lnSpc>
              <a:buNone/>
            </a:pPr>
            <a:r>
              <a:rPr lang="en-US" sz="1361" dirty="0">
                <a:solidFill>
                  <a:srgbClr val="E0D6DE"/>
                </a:solidFill>
                <a:latin typeface="Noto Sans TC" pitchFamily="34" charset="0"/>
                <a:ea typeface="Noto Sans TC" pitchFamily="34" charset="-122"/>
                <a:cs typeface="Noto Sans TC" pitchFamily="34" charset="-120"/>
              </a:rPr>
              <a:t>Phishing Awareness Training</a:t>
            </a:r>
            <a:endParaRPr lang="en-US" sz="1361" dirty="0"/>
          </a:p>
        </p:txBody>
      </p:sp>
      <p:sp>
        <p:nvSpPr>
          <p:cNvPr id="10" name="Text 5"/>
          <p:cNvSpPr/>
          <p:nvPr/>
        </p:nvSpPr>
        <p:spPr>
          <a:xfrm>
            <a:off x="10234970" y="2383036"/>
            <a:ext cx="3610213" cy="829747"/>
          </a:xfrm>
          <a:prstGeom prst="rect">
            <a:avLst/>
          </a:prstGeom>
          <a:noFill/>
          <a:ln/>
        </p:spPr>
        <p:txBody>
          <a:bodyPr wrap="square" rtlCol="0" anchor="t"/>
          <a:lstStyle/>
          <a:p>
            <a:pPr marL="0" indent="0">
              <a:lnSpc>
                <a:spcPts val="2177"/>
              </a:lnSpc>
              <a:buNone/>
            </a:pPr>
            <a:r>
              <a:rPr lang="en-US" sz="1361" dirty="0">
                <a:solidFill>
                  <a:srgbClr val="E0D6DE"/>
                </a:solidFill>
                <a:latin typeface="Noto Sans TC" pitchFamily="34" charset="0"/>
                <a:ea typeface="Noto Sans TC" pitchFamily="34" charset="-122"/>
                <a:cs typeface="Noto Sans TC" pitchFamily="34" charset="-120"/>
              </a:rPr>
              <a:t>Comprehensive training program to educate employees on phishing threats and prevention strategies.</a:t>
            </a:r>
            <a:endParaRPr lang="en-US" sz="1361" dirty="0"/>
          </a:p>
        </p:txBody>
      </p:sp>
      <p:sp>
        <p:nvSpPr>
          <p:cNvPr id="11" name="Shape 6"/>
          <p:cNvSpPr/>
          <p:nvPr/>
        </p:nvSpPr>
        <p:spPr>
          <a:xfrm>
            <a:off x="6098857" y="3323987"/>
            <a:ext cx="7919085" cy="1052155"/>
          </a:xfrm>
          <a:prstGeom prst="rect">
            <a:avLst/>
          </a:prstGeom>
          <a:solidFill>
            <a:srgbClr val="000000">
              <a:alpha val="4000"/>
            </a:srgbClr>
          </a:solidFill>
          <a:ln/>
        </p:spPr>
      </p:sp>
      <p:sp>
        <p:nvSpPr>
          <p:cNvPr id="12" name="Text 7"/>
          <p:cNvSpPr/>
          <p:nvPr/>
        </p:nvSpPr>
        <p:spPr>
          <a:xfrm>
            <a:off x="6271617" y="3435191"/>
            <a:ext cx="3610213" cy="276582"/>
          </a:xfrm>
          <a:prstGeom prst="rect">
            <a:avLst/>
          </a:prstGeom>
          <a:noFill/>
          <a:ln/>
        </p:spPr>
        <p:txBody>
          <a:bodyPr wrap="none" rtlCol="0" anchor="t"/>
          <a:lstStyle/>
          <a:p>
            <a:pPr marL="0" indent="0">
              <a:lnSpc>
                <a:spcPts val="2177"/>
              </a:lnSpc>
              <a:buNone/>
            </a:pPr>
            <a:r>
              <a:rPr lang="en-US" sz="1361" dirty="0">
                <a:solidFill>
                  <a:srgbClr val="E0D6DE"/>
                </a:solidFill>
                <a:latin typeface="Noto Sans TC" pitchFamily="34" charset="0"/>
                <a:ea typeface="Noto Sans TC" pitchFamily="34" charset="-122"/>
                <a:cs typeface="Noto Sans TC" pitchFamily="34" charset="-120"/>
              </a:rPr>
              <a:t>Phishing Reporting and Response</a:t>
            </a:r>
            <a:endParaRPr lang="en-US" sz="1361" dirty="0"/>
          </a:p>
        </p:txBody>
      </p:sp>
      <p:sp>
        <p:nvSpPr>
          <p:cNvPr id="13" name="Text 8"/>
          <p:cNvSpPr/>
          <p:nvPr/>
        </p:nvSpPr>
        <p:spPr>
          <a:xfrm>
            <a:off x="10234970" y="3435191"/>
            <a:ext cx="3610213" cy="829747"/>
          </a:xfrm>
          <a:prstGeom prst="rect">
            <a:avLst/>
          </a:prstGeom>
          <a:noFill/>
          <a:ln/>
        </p:spPr>
        <p:txBody>
          <a:bodyPr wrap="square" rtlCol="0" anchor="t"/>
          <a:lstStyle/>
          <a:p>
            <a:pPr marL="0" indent="0">
              <a:lnSpc>
                <a:spcPts val="2177"/>
              </a:lnSpc>
              <a:buNone/>
            </a:pPr>
            <a:r>
              <a:rPr lang="en-US" sz="1361" dirty="0">
                <a:solidFill>
                  <a:srgbClr val="E0D6DE"/>
                </a:solidFill>
                <a:latin typeface="Noto Sans TC" pitchFamily="34" charset="0"/>
                <a:ea typeface="Noto Sans TC" pitchFamily="34" charset="-122"/>
                <a:cs typeface="Noto Sans TC" pitchFamily="34" charset="-120"/>
              </a:rPr>
              <a:t>Guidance on how to report phishing attempts and implement effective incident response procedures.</a:t>
            </a:r>
            <a:endParaRPr lang="en-US" sz="1361" dirty="0"/>
          </a:p>
        </p:txBody>
      </p:sp>
      <p:sp>
        <p:nvSpPr>
          <p:cNvPr id="14" name="Shape 9"/>
          <p:cNvSpPr/>
          <p:nvPr/>
        </p:nvSpPr>
        <p:spPr>
          <a:xfrm>
            <a:off x="6098857" y="4376142"/>
            <a:ext cx="7919085" cy="1052155"/>
          </a:xfrm>
          <a:prstGeom prst="rect">
            <a:avLst/>
          </a:prstGeom>
          <a:solidFill>
            <a:srgbClr val="FFFFFF">
              <a:alpha val="4000"/>
            </a:srgbClr>
          </a:solidFill>
          <a:ln/>
        </p:spPr>
      </p:sp>
      <p:sp>
        <p:nvSpPr>
          <p:cNvPr id="15" name="Text 10"/>
          <p:cNvSpPr/>
          <p:nvPr/>
        </p:nvSpPr>
        <p:spPr>
          <a:xfrm>
            <a:off x="6271617" y="4487347"/>
            <a:ext cx="3610213" cy="276582"/>
          </a:xfrm>
          <a:prstGeom prst="rect">
            <a:avLst/>
          </a:prstGeom>
          <a:noFill/>
          <a:ln/>
        </p:spPr>
        <p:txBody>
          <a:bodyPr wrap="none" rtlCol="0" anchor="t"/>
          <a:lstStyle/>
          <a:p>
            <a:pPr marL="0" indent="0">
              <a:lnSpc>
                <a:spcPts val="2177"/>
              </a:lnSpc>
              <a:buNone/>
            </a:pPr>
            <a:r>
              <a:rPr lang="en-US" sz="1361" dirty="0">
                <a:solidFill>
                  <a:srgbClr val="E0D6DE"/>
                </a:solidFill>
                <a:latin typeface="Noto Sans TC" pitchFamily="34" charset="0"/>
                <a:ea typeface="Noto Sans TC" pitchFamily="34" charset="-122"/>
                <a:cs typeface="Noto Sans TC" pitchFamily="34" charset="-120"/>
              </a:rPr>
              <a:t>Phishing Prevention Tools</a:t>
            </a:r>
            <a:endParaRPr lang="en-US" sz="1361" dirty="0"/>
          </a:p>
        </p:txBody>
      </p:sp>
      <p:sp>
        <p:nvSpPr>
          <p:cNvPr id="16" name="Text 11"/>
          <p:cNvSpPr/>
          <p:nvPr/>
        </p:nvSpPr>
        <p:spPr>
          <a:xfrm>
            <a:off x="10234970" y="4487347"/>
            <a:ext cx="3610213" cy="829747"/>
          </a:xfrm>
          <a:prstGeom prst="rect">
            <a:avLst/>
          </a:prstGeom>
          <a:noFill/>
          <a:ln/>
        </p:spPr>
        <p:txBody>
          <a:bodyPr wrap="square" rtlCol="0" anchor="t"/>
          <a:lstStyle/>
          <a:p>
            <a:pPr marL="0" indent="0">
              <a:lnSpc>
                <a:spcPts val="2177"/>
              </a:lnSpc>
              <a:buNone/>
            </a:pPr>
            <a:r>
              <a:rPr lang="en-US" sz="1361" dirty="0">
                <a:solidFill>
                  <a:srgbClr val="E0D6DE"/>
                </a:solidFill>
                <a:latin typeface="Noto Sans TC" pitchFamily="34" charset="0"/>
                <a:ea typeface="Noto Sans TC" pitchFamily="34" charset="-122"/>
                <a:cs typeface="Noto Sans TC" pitchFamily="34" charset="-120"/>
              </a:rPr>
              <a:t>Information on technological solutions, such as email filtering and web content blocking, to protect against phishing attacks.</a:t>
            </a:r>
            <a:endParaRPr lang="en-US" sz="1361" dirty="0"/>
          </a:p>
        </p:txBody>
      </p:sp>
      <p:sp>
        <p:nvSpPr>
          <p:cNvPr id="17" name="Shape 12"/>
          <p:cNvSpPr/>
          <p:nvPr/>
        </p:nvSpPr>
        <p:spPr>
          <a:xfrm>
            <a:off x="6098857" y="5428298"/>
            <a:ext cx="7919085" cy="1328737"/>
          </a:xfrm>
          <a:prstGeom prst="rect">
            <a:avLst/>
          </a:prstGeom>
          <a:solidFill>
            <a:srgbClr val="000000">
              <a:alpha val="4000"/>
            </a:srgbClr>
          </a:solidFill>
          <a:ln/>
        </p:spPr>
      </p:sp>
      <p:sp>
        <p:nvSpPr>
          <p:cNvPr id="18" name="Text 13"/>
          <p:cNvSpPr/>
          <p:nvPr/>
        </p:nvSpPr>
        <p:spPr>
          <a:xfrm>
            <a:off x="6271617" y="5539502"/>
            <a:ext cx="3610213" cy="276582"/>
          </a:xfrm>
          <a:prstGeom prst="rect">
            <a:avLst/>
          </a:prstGeom>
          <a:noFill/>
          <a:ln/>
        </p:spPr>
        <p:txBody>
          <a:bodyPr wrap="none" rtlCol="0" anchor="t"/>
          <a:lstStyle/>
          <a:p>
            <a:pPr marL="0" indent="0">
              <a:lnSpc>
                <a:spcPts val="2177"/>
              </a:lnSpc>
              <a:buNone/>
            </a:pPr>
            <a:r>
              <a:rPr lang="en-US" sz="1361" dirty="0">
                <a:solidFill>
                  <a:srgbClr val="E0D6DE"/>
                </a:solidFill>
                <a:latin typeface="Noto Sans TC" pitchFamily="34" charset="0"/>
                <a:ea typeface="Noto Sans TC" pitchFamily="34" charset="-122"/>
                <a:cs typeface="Noto Sans TC" pitchFamily="34" charset="-120"/>
              </a:rPr>
              <a:t>Phishing Resources and Articles</a:t>
            </a:r>
            <a:endParaRPr lang="en-US" sz="1361" dirty="0"/>
          </a:p>
        </p:txBody>
      </p:sp>
      <p:sp>
        <p:nvSpPr>
          <p:cNvPr id="19" name="Text 14"/>
          <p:cNvSpPr/>
          <p:nvPr/>
        </p:nvSpPr>
        <p:spPr>
          <a:xfrm>
            <a:off x="10234970" y="5539502"/>
            <a:ext cx="3610213" cy="1106329"/>
          </a:xfrm>
          <a:prstGeom prst="rect">
            <a:avLst/>
          </a:prstGeom>
          <a:noFill/>
          <a:ln/>
        </p:spPr>
        <p:txBody>
          <a:bodyPr wrap="square" rtlCol="0" anchor="t"/>
          <a:lstStyle/>
          <a:p>
            <a:pPr marL="0" indent="0">
              <a:lnSpc>
                <a:spcPts val="2177"/>
              </a:lnSpc>
              <a:buNone/>
            </a:pPr>
            <a:r>
              <a:rPr lang="en-US" sz="1361" dirty="0">
                <a:solidFill>
                  <a:srgbClr val="E0D6DE"/>
                </a:solidFill>
                <a:latin typeface="Noto Sans TC" pitchFamily="34" charset="0"/>
                <a:ea typeface="Noto Sans TC" pitchFamily="34" charset="-122"/>
                <a:cs typeface="Noto Sans TC" pitchFamily="34" charset="-120"/>
              </a:rPr>
              <a:t>Additional resources, including industry reports, research, and expert insights, to further your understanding of phishing threats.</a:t>
            </a:r>
            <a:endParaRPr lang="en-US" sz="1361" dirty="0"/>
          </a:p>
        </p:txBody>
      </p:sp>
    </p:spTree>
  </p:cSld>
  <p:clrMapOvr>
    <a:masterClrMapping/>
  </p:clrMapOvr>
  <mc:AlternateContent xmlns:mc="http://schemas.openxmlformats.org/markup-compatibility/2006">
    <mc:Choice xmlns:p14="http://schemas.microsoft.com/office/powerpoint/2010/main" Requires="p14">
      <p:transition spd="slow" p14:dur="2500" advTm="10045">
        <p14:vortex dir="r"/>
      </p:transition>
    </mc:Choice>
    <mc:Fallback>
      <p:transition spd="slow" advTm="10045">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7070C"/>
          </a:solidFill>
          <a:ln/>
        </p:spPr>
      </p:sp>
      <p:pic>
        <p:nvPicPr>
          <p:cNvPr id="4" name="Image 1" descr="preencoded.png"/>
          <p:cNvPicPr>
            <a:picLocks noChangeAspect="1"/>
          </p:cNvPicPr>
          <p:nvPr/>
        </p:nvPicPr>
        <p:blipFill>
          <a:blip r:embed="rId4"/>
          <a:stretch>
            <a:fillRect/>
          </a:stretch>
        </p:blipFill>
        <p:spPr>
          <a:xfrm>
            <a:off x="9144000" y="0"/>
            <a:ext cx="5486400" cy="8229600"/>
          </a:xfrm>
          <a:prstGeom prst="rect">
            <a:avLst/>
          </a:prstGeom>
        </p:spPr>
      </p:pic>
      <p:pic>
        <p:nvPicPr>
          <p:cNvPr id="5" name="Image 2" descr="preencoded.png"/>
          <p:cNvPicPr>
            <a:picLocks noChangeAspect="1"/>
          </p:cNvPicPr>
          <p:nvPr/>
        </p:nvPicPr>
        <p:blipFill>
          <a:blip r:embed="rId5"/>
          <a:stretch>
            <a:fillRect/>
          </a:stretch>
        </p:blipFill>
        <p:spPr>
          <a:xfrm>
            <a:off x="9452610" y="2167176"/>
            <a:ext cx="4869061" cy="3895249"/>
          </a:xfrm>
          <a:prstGeom prst="rect">
            <a:avLst/>
          </a:prstGeom>
        </p:spPr>
      </p:pic>
      <p:sp>
        <p:nvSpPr>
          <p:cNvPr id="6" name="Text 1"/>
          <p:cNvSpPr/>
          <p:nvPr/>
        </p:nvSpPr>
        <p:spPr>
          <a:xfrm>
            <a:off x="864037" y="2358747"/>
            <a:ext cx="6172200" cy="771525"/>
          </a:xfrm>
          <a:prstGeom prst="rect">
            <a:avLst/>
          </a:prstGeom>
          <a:noFill/>
          <a:ln/>
        </p:spPr>
        <p:txBody>
          <a:bodyPr wrap="none" rtlCol="0" anchor="t"/>
          <a:lstStyle/>
          <a:p>
            <a:pPr marL="0" indent="0">
              <a:lnSpc>
                <a:spcPts val="6075"/>
              </a:lnSpc>
              <a:buNone/>
            </a:pPr>
            <a:r>
              <a:rPr lang="en-US" sz="4860" dirty="0">
                <a:solidFill>
                  <a:srgbClr val="97B8FF"/>
                </a:solidFill>
                <a:latin typeface="Sora" pitchFamily="34" charset="0"/>
                <a:ea typeface="Sora" pitchFamily="34" charset="-122"/>
                <a:cs typeface="Sora" pitchFamily="34" charset="-120"/>
              </a:rPr>
              <a:t>Thank You</a:t>
            </a:r>
            <a:endParaRPr lang="en-US" sz="4860" dirty="0"/>
          </a:p>
        </p:txBody>
      </p:sp>
      <p:sp>
        <p:nvSpPr>
          <p:cNvPr id="7" name="Text 2"/>
          <p:cNvSpPr/>
          <p:nvPr/>
        </p:nvSpPr>
        <p:spPr>
          <a:xfrm>
            <a:off x="864037" y="3500557"/>
            <a:ext cx="7415927" cy="2370296"/>
          </a:xfrm>
          <a:prstGeom prst="rect">
            <a:avLst/>
          </a:prstGeom>
          <a:noFill/>
          <a:ln/>
        </p:spPr>
        <p:txBody>
          <a:bodyPr wrap="square" rtlCol="0" anchor="t"/>
          <a:lstStyle/>
          <a:p>
            <a:pPr marL="0" indent="0">
              <a:lnSpc>
                <a:spcPts val="3110"/>
              </a:lnSpc>
              <a:buNone/>
            </a:pPr>
            <a:r>
              <a:rPr lang="en-US" sz="1944" dirty="0">
                <a:solidFill>
                  <a:srgbClr val="E0D6DE"/>
                </a:solidFill>
                <a:latin typeface="Noto Sans TC" pitchFamily="34" charset="0"/>
                <a:ea typeface="Noto Sans TC" pitchFamily="34" charset="-122"/>
                <a:cs typeface="Noto Sans TC" pitchFamily="34" charset="-120"/>
              </a:rPr>
              <a:t>Thank you for your attention and participation in this phishing awareness training. Remember, staying vigilant and following best practices is key to protecting yourself, your organization, and your data from the growing threat of phishing attacks. If you have any further questions or concerns, please don't hesitate to reach out.</a:t>
            </a:r>
            <a:endParaRPr lang="en-US" sz="1944" dirty="0"/>
          </a:p>
        </p:txBody>
      </p:sp>
    </p:spTree>
  </p:cSld>
  <p:clrMapOvr>
    <a:masterClrMapping/>
  </p:clrMapOvr>
  <mc:AlternateContent xmlns:mc="http://schemas.openxmlformats.org/markup-compatibility/2006">
    <mc:Choice xmlns:p14="http://schemas.microsoft.com/office/powerpoint/2010/main" Requires="p14">
      <p:transition spd="slow" p14:dur="2500" advTm="4867">
        <p14:vortex dir="r"/>
      </p:transition>
    </mc:Choice>
    <mc:Fallback>
      <p:transition spd="slow" advTm="4867">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TotalTime>
  <Words>886</Words>
  <Application>Microsoft Office PowerPoint</Application>
  <PresentationFormat>Custom</PresentationFormat>
  <Paragraphs>75</Paragraphs>
  <Slides>9</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Noto Sans TC</vt:lpstr>
      <vt:lpstr>Sora</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Kunal Bhagat</cp:lastModifiedBy>
  <cp:revision>2</cp:revision>
  <dcterms:created xsi:type="dcterms:W3CDTF">2024-07-21T10:13:09Z</dcterms:created>
  <dcterms:modified xsi:type="dcterms:W3CDTF">2024-07-24T10:33:37Z</dcterms:modified>
</cp:coreProperties>
</file>