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0"/>
  </p:notesMasterIdLst>
  <p:sldIdLst>
    <p:sldId id="256" r:id="rId2"/>
    <p:sldId id="259" r:id="rId3"/>
    <p:sldId id="261" r:id="rId4"/>
    <p:sldId id="258" r:id="rId5"/>
    <p:sldId id="262" r:id="rId6"/>
    <p:sldId id="263" r:id="rId7"/>
    <p:sldId id="265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660066"/>
    <a:srgbClr val="FFFF66"/>
    <a:srgbClr val="CCCC00"/>
    <a:srgbClr val="5EEC3C"/>
    <a:srgbClr val="FFCC66"/>
    <a:srgbClr val="007033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91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1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B18D26E2-F4B2-B1F2-3381-2DF84DCF0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65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9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2D015-B241-7A26-E6D3-5E558789778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54252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asp.vulnweb.com/" TargetMode="External"/><Relationship Id="rId2" Type="http://schemas.openxmlformats.org/officeDocument/2006/relationships/hyperlink" Target="https://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u="sng" dirty="0">
                <a:solidFill>
                  <a:srgbClr val="FFFF00"/>
                </a:solidFill>
              </a:rPr>
              <a:t>VULNERABILITIES REPORT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4130" y="433880"/>
            <a:ext cx="610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i="1" dirty="0">
              <a:latin typeface="Mongolian Baiti" pitchFamily="66" charset="0"/>
              <a:cs typeface="Mongolian Baiti" pitchFamily="66" charset="0"/>
            </a:endParaRPr>
          </a:p>
          <a:p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DOMAIN:- 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  <a:hlinkClick r:id="rId2"/>
              </a:rPr>
              <a:t>https://vulnweb.com/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    </a:t>
            </a:r>
          </a:p>
          <a:p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SUBDOMAIN:- 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  <a:hlinkClick r:id="rId3"/>
              </a:rPr>
              <a:t>http://testasp.vulnweb.com/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   </a:t>
            </a:r>
          </a:p>
          <a:p>
            <a:endParaRPr lang="en-US" sz="4000" i="1" dirty="0"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352550"/>
            <a:ext cx="9144000" cy="3790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Title :- 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SQL injection in your website.</a:t>
            </a:r>
          </a:p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Summary:-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Your website </a:t>
            </a:r>
            <a:r>
              <a:rPr lang="en-US" sz="2000" dirty="0">
                <a:latin typeface="Footlight MT Light" pitchFamily="18" charset="0"/>
                <a:hlinkClick r:id="rId2"/>
              </a:rPr>
              <a:t>http://testasp.vulnweb.com/</a:t>
            </a:r>
            <a:r>
              <a:rPr lang="en-US" sz="2000" dirty="0">
                <a:latin typeface="Footlight MT Light" pitchFamily="18" charset="0"/>
              </a:rPr>
              <a:t>  has an endpoint that is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vulnerable to an injection namely – SQL(structured query language)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injection vulnerability , in which malicious SQL statements are inserted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into an input field(Username and password) for execution (e.g. to dump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the database contents to the attacker). For example, when user input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incorrectly filtered for string literal escape characters embedded in SQL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statements is not strongly typed and unexpectedly executed.  </a:t>
            </a:r>
            <a:endParaRPr lang="en-US" sz="2000" u="sng" dirty="0">
              <a:latin typeface="Footlight MT Light" pitchFamily="18" charset="0"/>
            </a:endParaRPr>
          </a:p>
          <a:p>
            <a:pPr marL="0" indent="0" algn="l">
              <a:buNone/>
            </a:pPr>
            <a:endParaRPr lang="en-US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352550"/>
            <a:ext cx="9144000" cy="3660040"/>
          </a:xfrm>
        </p:spPr>
        <p:txBody>
          <a:bodyPr>
            <a:noAutofit/>
          </a:bodyPr>
          <a:lstStyle/>
          <a:p>
            <a:pPr algn="l">
              <a:buNone/>
            </a:pPr>
            <a:endParaRPr lang="en-US" sz="1800" dirty="0"/>
          </a:p>
          <a:p>
            <a:pPr algn="l"/>
            <a:r>
              <a:rPr lang="en-US" b="1" u="sng" dirty="0">
                <a:solidFill>
                  <a:schemeClr val="bg2"/>
                </a:solidFill>
                <a:latin typeface="Arial Black" pitchFamily="34" charset="0"/>
              </a:rPr>
              <a:t>Steps to reproduce:-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To reproduce this attack,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1)An attacker will setup his kali terminal and install any vulnerability scanning tool for example :-</a:t>
            </a:r>
            <a:r>
              <a:rPr lang="en-US" sz="2000" dirty="0" err="1">
                <a:latin typeface="Footlight MT Light" pitchFamily="18" charset="0"/>
              </a:rPr>
              <a:t>xray</a:t>
            </a:r>
            <a:r>
              <a:rPr lang="en-US" sz="2000" dirty="0">
                <a:latin typeface="Footlight MT Light" pitchFamily="18" charset="0"/>
              </a:rPr>
              <a:t> , </a:t>
            </a:r>
            <a:r>
              <a:rPr lang="en-US" sz="2000" dirty="0" err="1">
                <a:latin typeface="Footlight MT Light" pitchFamily="18" charset="0"/>
              </a:rPr>
              <a:t>nmap</a:t>
            </a:r>
            <a:r>
              <a:rPr lang="en-US" sz="2000" dirty="0">
                <a:latin typeface="Footlight MT Light" pitchFamily="18" charset="0"/>
              </a:rPr>
              <a:t>, </a:t>
            </a:r>
            <a:r>
              <a:rPr lang="en-US" sz="2000" dirty="0" err="1">
                <a:latin typeface="Footlight MT Light" pitchFamily="18" charset="0"/>
              </a:rPr>
              <a:t>nessus</a:t>
            </a:r>
            <a:r>
              <a:rPr lang="en-US" sz="2000" dirty="0">
                <a:latin typeface="Footlight MT Light" pitchFamily="18" charset="0"/>
              </a:rPr>
              <a:t>, </a:t>
            </a:r>
            <a:r>
              <a:rPr lang="en-US" sz="2000" dirty="0" err="1">
                <a:latin typeface="Footlight MT Light" pitchFamily="18" charset="0"/>
              </a:rPr>
              <a:t>nulcei</a:t>
            </a:r>
            <a:r>
              <a:rPr lang="en-US" sz="2000" dirty="0">
                <a:latin typeface="Footlight MT Light" pitchFamily="18" charset="0"/>
              </a:rPr>
              <a:t> etc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2) He will gather information such as main website’s subdomains, open ports and many vulnerabilities present in your website.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3)Also, attacker will intercept the request using burp suit.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4)Navigate the login page and input the (‘ or 1=1--) payload in the username field with any password .5) Submit the form and bypass authentication</a:t>
            </a:r>
          </a:p>
          <a:p>
            <a:pPr marL="0" indent="0" algn="l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401" y="1350110"/>
            <a:ext cx="8839200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Environment</a:t>
            </a:r>
            <a:r>
              <a:rPr lang="en-US" dirty="0">
                <a:solidFill>
                  <a:schemeClr val="bg2"/>
                </a:solidFill>
                <a:latin typeface="Arial Black" pitchFamily="34" charset="0"/>
              </a:rPr>
              <a:t>:-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Platform :- Virtual box(kali-linux-2023.4)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Operating system:-</a:t>
            </a:r>
            <a:r>
              <a:rPr lang="en-US" sz="2000" dirty="0" err="1">
                <a:latin typeface="Footlight MT Light" pitchFamily="18" charset="0"/>
              </a:rPr>
              <a:t>Desbian</a:t>
            </a:r>
            <a:endParaRPr lang="en-US" sz="2000" dirty="0">
              <a:latin typeface="Footlight MT Light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Browser:-Firefox</a:t>
            </a:r>
          </a:p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Severity:-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This vulnerability allows an attacker to bypass authentication and gain unauthorized access to sensitive data .The severity is classified as critical.</a:t>
            </a:r>
          </a:p>
          <a:p>
            <a:pPr marL="0" indent="0" algn="l"/>
            <a:r>
              <a:rPr lang="en-US" u="sng" dirty="0">
                <a:latin typeface="Arial Black" pitchFamily="34" charset="0"/>
              </a:rPr>
              <a:t> </a:t>
            </a:r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Recommendation</a:t>
            </a:r>
            <a:r>
              <a:rPr lang="en-US" dirty="0">
                <a:solidFill>
                  <a:schemeClr val="bg2"/>
                </a:solidFill>
                <a:latin typeface="Arial Black" pitchFamily="34" charset="0"/>
              </a:rPr>
              <a:t>:- </a:t>
            </a:r>
          </a:p>
          <a:p>
            <a:pPr marL="0" indent="0" algn="l">
              <a:buNone/>
            </a:pPr>
            <a:r>
              <a:rPr lang="en-US" sz="2000" dirty="0">
                <a:latin typeface="Footlight MT Light" pitchFamily="18" charset="0"/>
              </a:rPr>
              <a:t>I recommend implementing prepared statements or parameterized queries in the login form.</a:t>
            </a:r>
          </a:p>
          <a:p>
            <a:pPr marL="0" indent="0" algn="l">
              <a:buNone/>
            </a:pPr>
            <a:endParaRPr lang="en-US" sz="2000" u="sng" dirty="0"/>
          </a:p>
          <a:p>
            <a:pPr algn="l"/>
            <a:endParaRPr lang="en-US" sz="2000" dirty="0"/>
          </a:p>
          <a:p>
            <a:pPr marL="0" indent="0" algn="l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94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401" y="1350110"/>
            <a:ext cx="9144000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Attachments:-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                           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                               Scanning vulnerabilities with help of tool </a:t>
            </a:r>
            <a:r>
              <a:rPr lang="en-US" sz="2000" dirty="0" err="1">
                <a:latin typeface="Footlight MT Light" pitchFamily="18" charset="0"/>
              </a:rPr>
              <a:t>Xray</a:t>
            </a:r>
            <a:r>
              <a:rPr lang="en-US" sz="2000" dirty="0">
                <a:latin typeface="Footlight MT Light" pitchFamily="18" charset="0"/>
              </a:rPr>
              <a:t>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 descr="Screenshot_2024-01-22_02_52_15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809750"/>
            <a:ext cx="4419601" cy="2799080"/>
          </a:xfrm>
          <a:prstGeom prst="rect">
            <a:avLst/>
          </a:prstGeom>
        </p:spPr>
      </p:pic>
      <p:pic>
        <p:nvPicPr>
          <p:cNvPr id="5" name="Picture 4" descr="Screenshot_2024-01-22_02_52_36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809750"/>
            <a:ext cx="4419600" cy="27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401" y="1350110"/>
            <a:ext cx="9144000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Attachments</a:t>
            </a:r>
            <a:r>
              <a:rPr lang="en-US" u="sng" dirty="0">
                <a:latin typeface="Arial Black" pitchFamily="34" charset="0"/>
              </a:rPr>
              <a:t>:-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                   Login authentication bypass using payload “ </a:t>
            </a:r>
            <a:r>
              <a:rPr lang="en-US" sz="2000" dirty="0">
                <a:solidFill>
                  <a:srgbClr val="FF0000"/>
                </a:solidFill>
                <a:latin typeface="Footlight MT Light" pitchFamily="18" charset="0"/>
              </a:rPr>
              <a:t>‘ or 1=1-</a:t>
            </a:r>
            <a:r>
              <a:rPr lang="en-US" sz="2000" dirty="0">
                <a:latin typeface="Footlight MT Light" pitchFamily="18" charset="0"/>
              </a:rPr>
              <a:t>”.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 descr="Screenshot (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799" y="1809750"/>
            <a:ext cx="4605865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2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350110"/>
            <a:ext cx="9143999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Impact:-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Attackers can gain unauthorized access to the database by injecting malicious SQL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queries . Attackers can modify or delete existing database, potentially causing data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integrity issues or making unauthorized changes to user account. Organization may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face regulatory consequences if they fail to protect sensitive information. </a:t>
            </a:r>
          </a:p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Contact information:-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kunalbhagat790@gmail.com</a:t>
            </a:r>
          </a:p>
          <a:p>
            <a:pPr algn="l"/>
            <a:r>
              <a:rPr lang="en-US" u="sng" dirty="0">
                <a:solidFill>
                  <a:schemeClr val="bg2"/>
                </a:solidFill>
                <a:latin typeface="Arial Black" pitchFamily="34" charset="0"/>
              </a:rPr>
              <a:t>Timeline:-</a:t>
            </a: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Discovery date :-</a:t>
            </a:r>
            <a:r>
              <a:rPr lang="en-US" sz="2000">
                <a:latin typeface="Footlight MT Light" pitchFamily="18" charset="0"/>
              </a:rPr>
              <a:t>January 24,2024</a:t>
            </a:r>
            <a:endParaRPr lang="en-US" sz="2000" dirty="0">
              <a:latin typeface="Footlight MT Light" pitchFamily="18" charset="0"/>
            </a:endParaRPr>
          </a:p>
          <a:p>
            <a:pPr algn="l">
              <a:buNone/>
            </a:pPr>
            <a:r>
              <a:rPr lang="en-US" sz="2000" dirty="0">
                <a:latin typeface="Footlight MT Light" pitchFamily="18" charset="0"/>
              </a:rPr>
              <a:t>Planned public disclosure date:-February 1,2024</a:t>
            </a:r>
          </a:p>
        </p:txBody>
      </p:sp>
    </p:spTree>
    <p:extLst>
      <p:ext uri="{BB962C8B-B14F-4D97-AF65-F5344CB8AC3E}">
        <p14:creationId xmlns:p14="http://schemas.microsoft.com/office/powerpoint/2010/main" val="183401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988</TotalTime>
  <Words>374</Words>
  <Application>Microsoft Office PowerPoint</Application>
  <PresentationFormat>On-screen Show (16:9)</PresentationFormat>
  <Paragraphs>70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Century Gothic</vt:lpstr>
      <vt:lpstr>Footlight MT Light</vt:lpstr>
      <vt:lpstr>Mongolian Baiti</vt:lpstr>
      <vt:lpstr>Wingdings 3</vt:lpstr>
      <vt:lpstr>Ion</vt:lpstr>
      <vt:lpstr>VULNERABILITIES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Kunal Bhagat</cp:lastModifiedBy>
  <cp:revision>145</cp:revision>
  <dcterms:created xsi:type="dcterms:W3CDTF">2013-08-21T19:17:07Z</dcterms:created>
  <dcterms:modified xsi:type="dcterms:W3CDTF">2024-01-28T06:30:41Z</dcterms:modified>
</cp:coreProperties>
</file>