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5" r:id="rId12"/>
    <p:sldId id="266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FFFF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146" autoAdjust="0"/>
  </p:normalViewPr>
  <p:slideViewPr>
    <p:cSldViewPr>
      <p:cViewPr varScale="1">
        <p:scale>
          <a:sx n="32" d="100"/>
          <a:sy n="32" d="100"/>
        </p:scale>
        <p:origin x="67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220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722744" y="38100"/>
            <a:ext cx="7694634" cy="7046977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179633" y="2567877"/>
            <a:ext cx="6029343" cy="1424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</a:rPr>
              <a:t>Social Buzz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0B4EA7-A955-19B1-DDD5-CA7D6B5C3C55}"/>
              </a:ext>
            </a:extLst>
          </p:cNvPr>
          <p:cNvSpPr txBox="1"/>
          <p:nvPr/>
        </p:nvSpPr>
        <p:spPr>
          <a:xfrm>
            <a:off x="-410923" y="6619459"/>
            <a:ext cx="6029343" cy="1338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000" spc="-105" dirty="0">
                <a:solidFill>
                  <a:srgbClr val="FFFFFF"/>
                </a:solidFill>
              </a:rPr>
              <a:t>Accenture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F2EE34-093C-D59C-717E-432856AA8564}"/>
              </a:ext>
            </a:extLst>
          </p:cNvPr>
          <p:cNvSpPr txBox="1"/>
          <p:nvPr/>
        </p:nvSpPr>
        <p:spPr>
          <a:xfrm>
            <a:off x="548077" y="8142827"/>
            <a:ext cx="69237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Presented by: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b="1" dirty="0">
                <a:solidFill>
                  <a:srgbClr val="FFFFFF"/>
                </a:solidFill>
              </a:rPr>
              <a:t>Bill Kamanzi - Data Analyst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9AF0994-7B9F-FF70-5727-CDE5D23C65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2325" y="1383831"/>
            <a:ext cx="11047760" cy="81071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78774"/>
            <a:chOff x="0" y="-47625"/>
            <a:chExt cx="7569956" cy="1171699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32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66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78774"/>
            <a:chOff x="0" y="-47625"/>
            <a:chExt cx="7569956" cy="1171699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32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667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333C097-3357-FDD5-373A-7F9C12153343}"/>
              </a:ext>
            </a:extLst>
          </p:cNvPr>
          <p:cNvSpPr txBox="1"/>
          <p:nvPr/>
        </p:nvSpPr>
        <p:spPr>
          <a:xfrm>
            <a:off x="11125200" y="1161805"/>
            <a:ext cx="6858000" cy="8688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/>
              <a:t>ANALYSIS &amp; INSIGHTS: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With 16 Unique Content Categories, the Animal, Science, Healthy Eating, Technology, and Food categories were the most popular and performing categories.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They additionally had the most positive reactions hence why they had the highest scores.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The month of May had the most posts, followed with a steady small decline towards the end of the year.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With these insights, you can create a campaign and work with brands in the science, healthy eating, and tech domains to boost user engagement. </a:t>
            </a:r>
          </a:p>
          <a:p>
            <a:pPr>
              <a:lnSpc>
                <a:spcPct val="150000"/>
              </a:lnSpc>
            </a:pPr>
            <a:endParaRPr lang="en-US" sz="2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3966739" y="4198377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6079305"/>
            <a:chOff x="0" y="0"/>
            <a:chExt cx="11564591" cy="810573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807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Project recap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Process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Insights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19050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1028700"/>
            <a:ext cx="12426704" cy="8153399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762126" y="1612190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693123" y="3573514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185121-E095-C59C-54B9-4552EC79F377}"/>
              </a:ext>
            </a:extLst>
          </p:cNvPr>
          <p:cNvSpPr txBox="1"/>
          <p:nvPr/>
        </p:nvSpPr>
        <p:spPr>
          <a:xfrm>
            <a:off x="7640614" y="1327652"/>
            <a:ext cx="8516928" cy="7781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Social Buzz is a rapidly expanding tech company facing the challenges of scaling globally. To support their growth, Accenture is conducting a 3-month proof of concept (POC) focused on the following key areas: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Big Data Audit</a:t>
            </a:r>
            <a:r>
              <a:rPr lang="en-US" sz="2800" dirty="0"/>
              <a:t>: Reviewing Social Buzz’s current data management practices to enhance efficiency and scalability.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IPO Readiness</a:t>
            </a:r>
            <a:r>
              <a:rPr lang="en-US" sz="2800" dirty="0"/>
              <a:t>: Providing strategic recommendations to ensure a smooth and successful IPO.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/>
              <a:t>Content Analysis</a:t>
            </a:r>
            <a:r>
              <a:rPr lang="en-US" sz="2800" dirty="0"/>
              <a:t>: Analyzing the top 5 content categories to identify key trends and guide future decisions.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534492" y="278231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082123" y="1070704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505B02-F1BD-740E-1A05-31D6020561AE}"/>
              </a:ext>
            </a:extLst>
          </p:cNvPr>
          <p:cNvSpPr txBox="1"/>
          <p:nvPr/>
        </p:nvSpPr>
        <p:spPr>
          <a:xfrm>
            <a:off x="2209576" y="3821494"/>
            <a:ext cx="7417478" cy="603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FFFFFF"/>
                </a:solidFill>
              </a:rPr>
              <a:t>With over </a:t>
            </a:r>
            <a:r>
              <a:rPr lang="en-US" sz="2600" b="1" dirty="0">
                <a:solidFill>
                  <a:srgbClr val="FFFFFF"/>
                </a:solidFill>
              </a:rPr>
              <a:t>100,000</a:t>
            </a:r>
            <a:r>
              <a:rPr lang="en-US" sz="2600" dirty="0">
                <a:solidFill>
                  <a:srgbClr val="FFFFFF"/>
                </a:solidFill>
              </a:rPr>
              <a:t> pieces of content posted daily, Social Buzz generates a staggering </a:t>
            </a:r>
            <a:r>
              <a:rPr lang="en-US" sz="2600" b="1" dirty="0">
                <a:solidFill>
                  <a:srgbClr val="FFFFFF"/>
                </a:solidFill>
              </a:rPr>
              <a:t>365.5</a:t>
            </a:r>
            <a:r>
              <a:rPr lang="en-US" sz="2600" dirty="0">
                <a:solidFill>
                  <a:srgbClr val="FFFFFF"/>
                </a:solidFill>
              </a:rPr>
              <a:t> </a:t>
            </a:r>
            <a:r>
              <a:rPr lang="en-US" sz="2600" b="1" dirty="0">
                <a:solidFill>
                  <a:srgbClr val="FFFFFF"/>
                </a:solidFill>
              </a:rPr>
              <a:t>million</a:t>
            </a:r>
            <a:r>
              <a:rPr lang="en-US" sz="2600" dirty="0">
                <a:solidFill>
                  <a:srgbClr val="FFFFFF"/>
                </a:solidFill>
              </a:rPr>
              <a:t> posts each year. Managing and capitalizing on such vast amounts of data is a major challenge. The key question is: </a:t>
            </a:r>
            <a:r>
              <a:rPr lang="en-US" sz="2600" b="1" dirty="0">
                <a:solidFill>
                  <a:srgbClr val="FFFFFF"/>
                </a:solidFill>
              </a:rPr>
              <a:t>How can Social Buzz leverage this content to drive engagement and growth?</a:t>
            </a:r>
          </a:p>
          <a:p>
            <a:pPr>
              <a:lnSpc>
                <a:spcPct val="150000"/>
              </a:lnSpc>
            </a:pPr>
            <a:endParaRPr lang="en-US" sz="2600" dirty="0">
              <a:solidFill>
                <a:srgbClr val="FFFFFF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FFFFFF"/>
                </a:solidFill>
              </a:rPr>
              <a:t>Our analysis focuses on identifying the </a:t>
            </a:r>
            <a:r>
              <a:rPr lang="en-US" sz="2600" b="1" dirty="0">
                <a:solidFill>
                  <a:srgbClr val="FFFFFF"/>
                </a:solidFill>
              </a:rPr>
              <a:t>top</a:t>
            </a:r>
            <a:r>
              <a:rPr lang="en-US" sz="2600" dirty="0">
                <a:solidFill>
                  <a:srgbClr val="FFFFFF"/>
                </a:solidFill>
              </a:rPr>
              <a:t> </a:t>
            </a:r>
            <a:r>
              <a:rPr lang="en-US" sz="2600" b="1" dirty="0">
                <a:solidFill>
                  <a:srgbClr val="FFFFFF"/>
                </a:solidFill>
              </a:rPr>
              <a:t>5</a:t>
            </a:r>
            <a:r>
              <a:rPr lang="en-US" sz="2600" dirty="0">
                <a:solidFill>
                  <a:srgbClr val="FFFFFF"/>
                </a:solidFill>
              </a:rPr>
              <a:t> </a:t>
            </a:r>
            <a:r>
              <a:rPr lang="en-US" sz="2600" b="1" dirty="0">
                <a:solidFill>
                  <a:srgbClr val="FFFFFF"/>
                </a:solidFill>
              </a:rPr>
              <a:t>content</a:t>
            </a:r>
            <a:r>
              <a:rPr lang="en-US" sz="2600" dirty="0">
                <a:solidFill>
                  <a:srgbClr val="FFFFFF"/>
                </a:solidFill>
              </a:rPr>
              <a:t> </a:t>
            </a:r>
            <a:r>
              <a:rPr lang="en-US" sz="2600" b="1" dirty="0">
                <a:solidFill>
                  <a:srgbClr val="FFFFFF"/>
                </a:solidFill>
              </a:rPr>
              <a:t>categories</a:t>
            </a:r>
            <a:r>
              <a:rPr lang="en-US" sz="2600" dirty="0">
                <a:solidFill>
                  <a:srgbClr val="FFFFFF"/>
                </a:solidFill>
              </a:rPr>
              <a:t> with the highest engagement to guide strategic decisions and optimize content delivery.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6A4CE9-E710-32E3-ABAF-0967FDD54742}"/>
              </a:ext>
            </a:extLst>
          </p:cNvPr>
          <p:cNvSpPr txBox="1"/>
          <p:nvPr/>
        </p:nvSpPr>
        <p:spPr>
          <a:xfrm>
            <a:off x="14166010" y="1640412"/>
            <a:ext cx="3800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A100FF"/>
                </a:solidFill>
              </a:rPr>
              <a:t>Chief Technology Architect</a:t>
            </a:r>
          </a:p>
          <a:p>
            <a:r>
              <a:rPr lang="en-US" sz="2500" dirty="0">
                <a:solidFill>
                  <a:srgbClr val="A100FF"/>
                </a:solidFill>
              </a:rPr>
              <a:t>Andrew Fleming </a:t>
            </a:r>
          </a:p>
          <a:p>
            <a:r>
              <a:rPr lang="en-US" sz="2400" dirty="0"/>
              <a:t>Overseeing the technical architecture and data audit.</a:t>
            </a:r>
            <a:endParaRPr lang="en-US" sz="2400" dirty="0">
              <a:solidFill>
                <a:srgbClr val="A100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CAC57D-6DA6-1114-4BBE-815BCD0D7BA7}"/>
              </a:ext>
            </a:extLst>
          </p:cNvPr>
          <p:cNvSpPr txBox="1"/>
          <p:nvPr/>
        </p:nvSpPr>
        <p:spPr>
          <a:xfrm>
            <a:off x="14293092" y="7415512"/>
            <a:ext cx="3800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A100FF"/>
                </a:solidFill>
              </a:rPr>
              <a:t>Data Analyst</a:t>
            </a:r>
          </a:p>
          <a:p>
            <a:r>
              <a:rPr lang="en-US" sz="2500" dirty="0">
                <a:solidFill>
                  <a:srgbClr val="A100FF"/>
                </a:solidFill>
              </a:rPr>
              <a:t>Bill Kamanzi</a:t>
            </a:r>
          </a:p>
          <a:p>
            <a:r>
              <a:rPr lang="en-US" sz="2400" dirty="0"/>
              <a:t>Responsible for data analysis and visualization.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91A416-631A-ADB9-85DB-B7D432F761C2}"/>
              </a:ext>
            </a:extLst>
          </p:cNvPr>
          <p:cNvSpPr txBox="1"/>
          <p:nvPr/>
        </p:nvSpPr>
        <p:spPr>
          <a:xfrm>
            <a:off x="14293092" y="4221947"/>
            <a:ext cx="380026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A100FF"/>
                </a:solidFill>
              </a:rPr>
              <a:t>Senior Principal</a:t>
            </a:r>
          </a:p>
          <a:p>
            <a:r>
              <a:rPr lang="en-US" sz="2500" dirty="0">
                <a:solidFill>
                  <a:srgbClr val="A100FF"/>
                </a:solidFill>
              </a:rPr>
              <a:t>Marcus Rompton</a:t>
            </a:r>
          </a:p>
          <a:p>
            <a:r>
              <a:rPr lang="en-US" sz="2400" dirty="0"/>
              <a:t>Leading the business advisory for IPO readiness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CFEF18-74CD-F023-AC8E-2991A04C412B}"/>
              </a:ext>
            </a:extLst>
          </p:cNvPr>
          <p:cNvSpPr txBox="1"/>
          <p:nvPr/>
        </p:nvSpPr>
        <p:spPr>
          <a:xfrm>
            <a:off x="3948675" y="1303678"/>
            <a:ext cx="4131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DE8D32-52A8-429C-7699-B442FA1D08D0}"/>
              </a:ext>
            </a:extLst>
          </p:cNvPr>
          <p:cNvSpPr txBox="1"/>
          <p:nvPr/>
        </p:nvSpPr>
        <p:spPr>
          <a:xfrm>
            <a:off x="6000291" y="2954465"/>
            <a:ext cx="260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Graphik Regular" panose="020B0503030202060203"/>
              </a:defRPr>
            </a:lvl1pPr>
          </a:lstStyle>
          <a:p>
            <a:r>
              <a:rPr lang="en-US" dirty="0">
                <a:latin typeface="+mn-lt"/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559D1E-4DB5-DED3-A092-86EB0A768E0E}"/>
              </a:ext>
            </a:extLst>
          </p:cNvPr>
          <p:cNvSpPr txBox="1"/>
          <p:nvPr/>
        </p:nvSpPr>
        <p:spPr>
          <a:xfrm>
            <a:off x="7714481" y="4537772"/>
            <a:ext cx="3748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Graphik Regular" panose="020B0503030202060203"/>
              </a:defRPr>
            </a:lvl1pPr>
          </a:lstStyle>
          <a:p>
            <a:r>
              <a:rPr lang="en-US" dirty="0">
                <a:latin typeface="+mn-lt"/>
              </a:rPr>
              <a:t>Data Modeling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B068B-E1E2-DA22-E6E7-D112C1F48B81}"/>
              </a:ext>
            </a:extLst>
          </p:cNvPr>
          <p:cNvSpPr txBox="1"/>
          <p:nvPr/>
        </p:nvSpPr>
        <p:spPr>
          <a:xfrm>
            <a:off x="9842250" y="6087744"/>
            <a:ext cx="260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Graphik Regular" panose="020B0503030202060203"/>
              </a:defRPr>
            </a:lvl1pPr>
          </a:lstStyle>
          <a:p>
            <a:r>
              <a:rPr lang="en-US" dirty="0">
                <a:latin typeface="+mn-lt"/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74A036-39B4-2182-191C-E2479BB16ED1}"/>
              </a:ext>
            </a:extLst>
          </p:cNvPr>
          <p:cNvSpPr txBox="1"/>
          <p:nvPr/>
        </p:nvSpPr>
        <p:spPr>
          <a:xfrm>
            <a:off x="11425954" y="8006555"/>
            <a:ext cx="3638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bg1"/>
                </a:solidFill>
                <a:latin typeface="Graphik Regular" panose="020B0503030202060203"/>
              </a:defRPr>
            </a:lvl1pPr>
          </a:lstStyle>
          <a:p>
            <a:r>
              <a:rPr lang="en-US" dirty="0">
                <a:latin typeface="+mn-lt"/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9B2BB38-3162-02A4-B064-A8AF23D863CB}"/>
              </a:ext>
            </a:extLst>
          </p:cNvPr>
          <p:cNvGrpSpPr/>
          <p:nvPr/>
        </p:nvGrpSpPr>
        <p:grpSpPr>
          <a:xfrm>
            <a:off x="1698666" y="3596611"/>
            <a:ext cx="4153597" cy="2616326"/>
            <a:chOff x="1698666" y="3596611"/>
            <a:chExt cx="4153597" cy="261632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BCE0C0-DE9F-7F8F-F4FA-5360307B5FD6}"/>
                </a:ext>
              </a:extLst>
            </p:cNvPr>
            <p:cNvSpPr txBox="1"/>
            <p:nvPr/>
          </p:nvSpPr>
          <p:spPr>
            <a:xfrm>
              <a:off x="2851268" y="3596611"/>
              <a:ext cx="1523999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>
                  <a:solidFill>
                    <a:srgbClr val="A100FF"/>
                  </a:solidFill>
                </a:rPr>
                <a:t>16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4E7811-E297-A330-EF33-BC32F8E6BF82}"/>
                </a:ext>
              </a:extLst>
            </p:cNvPr>
            <p:cNvSpPr txBox="1"/>
            <p:nvPr/>
          </p:nvSpPr>
          <p:spPr>
            <a:xfrm>
              <a:off x="1698666" y="5505051"/>
              <a:ext cx="41535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Unique Categories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D1DA72-6699-E17D-D48B-BC686F066F7D}"/>
              </a:ext>
            </a:extLst>
          </p:cNvPr>
          <p:cNvGrpSpPr/>
          <p:nvPr/>
        </p:nvGrpSpPr>
        <p:grpSpPr>
          <a:xfrm>
            <a:off x="6281792" y="3596611"/>
            <a:ext cx="4953000" cy="2616326"/>
            <a:chOff x="1698666" y="3596611"/>
            <a:chExt cx="4953000" cy="261632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25C090-1E3D-B268-376B-CC9609348C07}"/>
                </a:ext>
              </a:extLst>
            </p:cNvPr>
            <p:cNvSpPr txBox="1"/>
            <p:nvPr/>
          </p:nvSpPr>
          <p:spPr>
            <a:xfrm>
              <a:off x="2112849" y="3596611"/>
              <a:ext cx="400673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>
                  <a:solidFill>
                    <a:srgbClr val="A100FF"/>
                  </a:solidFill>
                </a:rPr>
                <a:t>Animal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8A1E9D-3FBC-7E2E-71B6-E02B9A2945E8}"/>
                </a:ext>
              </a:extLst>
            </p:cNvPr>
            <p:cNvSpPr txBox="1"/>
            <p:nvPr/>
          </p:nvSpPr>
          <p:spPr>
            <a:xfrm>
              <a:off x="1698666" y="5505051"/>
              <a:ext cx="4953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Most Popular Category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3BA5CC-8870-12E3-9C23-445812152185}"/>
              </a:ext>
            </a:extLst>
          </p:cNvPr>
          <p:cNvGrpSpPr/>
          <p:nvPr/>
        </p:nvGrpSpPr>
        <p:grpSpPr>
          <a:xfrm>
            <a:off x="11733435" y="3588476"/>
            <a:ext cx="4953000" cy="2616326"/>
            <a:chOff x="1698666" y="3596611"/>
            <a:chExt cx="4953000" cy="261632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FB4127-F7C8-C0AF-78FF-F395ED160DD3}"/>
                </a:ext>
              </a:extLst>
            </p:cNvPr>
            <p:cNvSpPr txBox="1"/>
            <p:nvPr/>
          </p:nvSpPr>
          <p:spPr>
            <a:xfrm>
              <a:off x="2112849" y="3596611"/>
              <a:ext cx="400673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dirty="0">
                  <a:solidFill>
                    <a:srgbClr val="A100FF"/>
                  </a:solidFill>
                </a:rPr>
                <a:t>May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BC6AF2-14F2-1BBA-1FFC-CA19C4D1FAD6}"/>
                </a:ext>
              </a:extLst>
            </p:cNvPr>
            <p:cNvSpPr txBox="1"/>
            <p:nvPr/>
          </p:nvSpPr>
          <p:spPr>
            <a:xfrm>
              <a:off x="1698666" y="5505051"/>
              <a:ext cx="4953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Most Number of Posts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9CBE1F9A-2C4C-3B2B-F957-40F114D783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2921" y="926414"/>
            <a:ext cx="11480798" cy="84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10B2166A-2AE7-9676-9552-B27553870B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167" y="909363"/>
            <a:ext cx="11405675" cy="811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43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382</Words>
  <Application>Microsoft Office PowerPoint</Application>
  <PresentationFormat>Custom</PresentationFormat>
  <Paragraphs>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Kamanzi Bill</cp:lastModifiedBy>
  <cp:revision>15</cp:revision>
  <dcterms:created xsi:type="dcterms:W3CDTF">2006-08-16T00:00:00Z</dcterms:created>
  <dcterms:modified xsi:type="dcterms:W3CDTF">2024-09-28T05:35:09Z</dcterms:modified>
  <dc:identifier>DAEhDyfaYKE</dc:identifier>
</cp:coreProperties>
</file>