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2"/>
  </p:handoutMasterIdLst>
  <p:sldIdLst>
    <p:sldId id="256" r:id="rId2"/>
    <p:sldId id="257" r:id="rId3"/>
    <p:sldId id="259" r:id="rId4"/>
    <p:sldId id="260" r:id="rId5"/>
    <p:sldId id="261" r:id="rId6"/>
    <p:sldId id="267" r:id="rId7"/>
    <p:sldId id="274" r:id="rId8"/>
    <p:sldId id="268" r:id="rId9"/>
    <p:sldId id="262" r:id="rId10"/>
    <p:sldId id="264" r:id="rId11"/>
    <p:sldId id="265" r:id="rId12"/>
    <p:sldId id="266" r:id="rId13"/>
    <p:sldId id="269" r:id="rId14"/>
    <p:sldId id="270" r:id="rId15"/>
    <p:sldId id="271" r:id="rId16"/>
    <p:sldId id="272" r:id="rId17"/>
    <p:sldId id="258" r:id="rId18"/>
    <p:sldId id="275" r:id="rId19"/>
    <p:sldId id="276" r:id="rId20"/>
    <p:sldId id="277" r:id="rId21"/>
    <p:sldId id="278" r:id="rId22"/>
    <p:sldId id="279" r:id="rId23"/>
    <p:sldId id="280" r:id="rId24"/>
    <p:sldId id="281" r:id="rId25"/>
    <p:sldId id="283" r:id="rId26"/>
    <p:sldId id="284" r:id="rId27"/>
    <p:sldId id="285" r:id="rId28"/>
    <p:sldId id="282" r:id="rId29"/>
    <p:sldId id="286" r:id="rId30"/>
    <p:sldId id="287" r:id="rId3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31" autoAdjust="0"/>
    <p:restoredTop sz="94660"/>
  </p:normalViewPr>
  <p:slideViewPr>
    <p:cSldViewPr snapToGrid="0">
      <p:cViewPr varScale="1">
        <p:scale>
          <a:sx n="107" d="100"/>
          <a:sy n="107" d="100"/>
        </p:scale>
        <p:origin x="138"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40A30171-31AA-47FB-89E6-C8B888ACC83B}" type="datetimeFigureOut">
              <a:rPr lang="en-US" smtClean="0"/>
              <a:t>10/4/2016</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3C42EC8C-FBA9-49E9-96FC-F7A9D33073FA}" type="slidenum">
              <a:rPr lang="en-US" smtClean="0"/>
              <a:t>‹#›</a:t>
            </a:fld>
            <a:endParaRPr lang="en-US"/>
          </a:p>
        </p:txBody>
      </p:sp>
    </p:spTree>
    <p:extLst>
      <p:ext uri="{BB962C8B-B14F-4D97-AF65-F5344CB8AC3E}">
        <p14:creationId xmlns:p14="http://schemas.microsoft.com/office/powerpoint/2010/main" val="267199987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183BAC-7A04-4BAB-BAF6-A8E54ACC683A}" type="datetimeFigureOut">
              <a:rPr lang="en-US" smtClean="0"/>
              <a:t>10/4/2016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1F6594-6C2D-4268-855D-3D56C0012466}" type="slidenum">
              <a:rPr lang="en-US" smtClean="0"/>
              <a:t>‹#›</a:t>
            </a:fld>
            <a:endParaRPr lang="en-US" dirty="0"/>
          </a:p>
        </p:txBody>
      </p:sp>
    </p:spTree>
    <p:extLst>
      <p:ext uri="{BB962C8B-B14F-4D97-AF65-F5344CB8AC3E}">
        <p14:creationId xmlns:p14="http://schemas.microsoft.com/office/powerpoint/2010/main" val="2210772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183BAC-7A04-4BAB-BAF6-A8E54ACC683A}" type="datetimeFigureOut">
              <a:rPr lang="en-US" smtClean="0"/>
              <a:t>10/4/2016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1F6594-6C2D-4268-855D-3D56C0012466}" type="slidenum">
              <a:rPr lang="en-US" smtClean="0"/>
              <a:t>‹#›</a:t>
            </a:fld>
            <a:endParaRPr lang="en-US" dirty="0"/>
          </a:p>
        </p:txBody>
      </p:sp>
    </p:spTree>
    <p:extLst>
      <p:ext uri="{BB962C8B-B14F-4D97-AF65-F5344CB8AC3E}">
        <p14:creationId xmlns:p14="http://schemas.microsoft.com/office/powerpoint/2010/main" val="1439450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183BAC-7A04-4BAB-BAF6-A8E54ACC683A}" type="datetimeFigureOut">
              <a:rPr lang="en-US" smtClean="0"/>
              <a:t>10/4/2016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1F6594-6C2D-4268-855D-3D56C0012466}" type="slidenum">
              <a:rPr lang="en-US" smtClean="0"/>
              <a:t>‹#›</a:t>
            </a:fld>
            <a:endParaRPr lang="en-US" dirty="0"/>
          </a:p>
        </p:txBody>
      </p:sp>
    </p:spTree>
    <p:extLst>
      <p:ext uri="{BB962C8B-B14F-4D97-AF65-F5344CB8AC3E}">
        <p14:creationId xmlns:p14="http://schemas.microsoft.com/office/powerpoint/2010/main" val="2637721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183BAC-7A04-4BAB-BAF6-A8E54ACC683A}" type="datetimeFigureOut">
              <a:rPr lang="en-US" smtClean="0"/>
              <a:t>10/4/2016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1F6594-6C2D-4268-855D-3D56C0012466}" type="slidenum">
              <a:rPr lang="en-US" smtClean="0"/>
              <a:t>‹#›</a:t>
            </a:fld>
            <a:endParaRPr lang="en-US" dirty="0"/>
          </a:p>
        </p:txBody>
      </p:sp>
    </p:spTree>
    <p:extLst>
      <p:ext uri="{BB962C8B-B14F-4D97-AF65-F5344CB8AC3E}">
        <p14:creationId xmlns:p14="http://schemas.microsoft.com/office/powerpoint/2010/main" val="3772771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183BAC-7A04-4BAB-BAF6-A8E54ACC683A}" type="datetimeFigureOut">
              <a:rPr lang="en-US" smtClean="0"/>
              <a:t>10/4/2016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B1F6594-6C2D-4268-855D-3D56C0012466}" type="slidenum">
              <a:rPr lang="en-US" smtClean="0"/>
              <a:t>‹#›</a:t>
            </a:fld>
            <a:endParaRPr lang="en-US" dirty="0"/>
          </a:p>
        </p:txBody>
      </p:sp>
    </p:spTree>
    <p:extLst>
      <p:ext uri="{BB962C8B-B14F-4D97-AF65-F5344CB8AC3E}">
        <p14:creationId xmlns:p14="http://schemas.microsoft.com/office/powerpoint/2010/main" val="323656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183BAC-7A04-4BAB-BAF6-A8E54ACC683A}" type="datetimeFigureOut">
              <a:rPr lang="en-US" smtClean="0"/>
              <a:t>10/4/2016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B1F6594-6C2D-4268-855D-3D56C0012466}" type="slidenum">
              <a:rPr lang="en-US" smtClean="0"/>
              <a:t>‹#›</a:t>
            </a:fld>
            <a:endParaRPr lang="en-US" dirty="0"/>
          </a:p>
        </p:txBody>
      </p:sp>
    </p:spTree>
    <p:extLst>
      <p:ext uri="{BB962C8B-B14F-4D97-AF65-F5344CB8AC3E}">
        <p14:creationId xmlns:p14="http://schemas.microsoft.com/office/powerpoint/2010/main" val="1508145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183BAC-7A04-4BAB-BAF6-A8E54ACC683A}" type="datetimeFigureOut">
              <a:rPr lang="en-US" smtClean="0"/>
              <a:t>10/4/2016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B1F6594-6C2D-4268-855D-3D56C0012466}" type="slidenum">
              <a:rPr lang="en-US" smtClean="0"/>
              <a:t>‹#›</a:t>
            </a:fld>
            <a:endParaRPr lang="en-US" dirty="0"/>
          </a:p>
        </p:txBody>
      </p:sp>
    </p:spTree>
    <p:extLst>
      <p:ext uri="{BB962C8B-B14F-4D97-AF65-F5344CB8AC3E}">
        <p14:creationId xmlns:p14="http://schemas.microsoft.com/office/powerpoint/2010/main" val="47443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183BAC-7A04-4BAB-BAF6-A8E54ACC683A}" type="datetimeFigureOut">
              <a:rPr lang="en-US" smtClean="0"/>
              <a:t>10/4/2016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B1F6594-6C2D-4268-855D-3D56C0012466}" type="slidenum">
              <a:rPr lang="en-US" smtClean="0"/>
              <a:t>‹#›</a:t>
            </a:fld>
            <a:endParaRPr lang="en-US" dirty="0"/>
          </a:p>
        </p:txBody>
      </p:sp>
    </p:spTree>
    <p:extLst>
      <p:ext uri="{BB962C8B-B14F-4D97-AF65-F5344CB8AC3E}">
        <p14:creationId xmlns:p14="http://schemas.microsoft.com/office/powerpoint/2010/main" val="632539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183BAC-7A04-4BAB-BAF6-A8E54ACC683A}" type="datetimeFigureOut">
              <a:rPr lang="en-US" smtClean="0"/>
              <a:t>10/4/2016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B1F6594-6C2D-4268-855D-3D56C0012466}" type="slidenum">
              <a:rPr lang="en-US" smtClean="0"/>
              <a:t>‹#›</a:t>
            </a:fld>
            <a:endParaRPr lang="en-US" dirty="0"/>
          </a:p>
        </p:txBody>
      </p:sp>
    </p:spTree>
    <p:extLst>
      <p:ext uri="{BB962C8B-B14F-4D97-AF65-F5344CB8AC3E}">
        <p14:creationId xmlns:p14="http://schemas.microsoft.com/office/powerpoint/2010/main" val="3520032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3BAC-7A04-4BAB-BAF6-A8E54ACC683A}" type="datetimeFigureOut">
              <a:rPr lang="en-US" smtClean="0"/>
              <a:t>10/4/2016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B1F6594-6C2D-4268-855D-3D56C0012466}" type="slidenum">
              <a:rPr lang="en-US" smtClean="0"/>
              <a:t>‹#›</a:t>
            </a:fld>
            <a:endParaRPr lang="en-US" dirty="0"/>
          </a:p>
        </p:txBody>
      </p:sp>
    </p:spTree>
    <p:extLst>
      <p:ext uri="{BB962C8B-B14F-4D97-AF65-F5344CB8AC3E}">
        <p14:creationId xmlns:p14="http://schemas.microsoft.com/office/powerpoint/2010/main" val="4118945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3BAC-7A04-4BAB-BAF6-A8E54ACC683A}" type="datetimeFigureOut">
              <a:rPr lang="en-US" smtClean="0"/>
              <a:t>10/4/2016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B1F6594-6C2D-4268-855D-3D56C0012466}" type="slidenum">
              <a:rPr lang="en-US" smtClean="0"/>
              <a:t>‹#›</a:t>
            </a:fld>
            <a:endParaRPr lang="en-US" dirty="0"/>
          </a:p>
        </p:txBody>
      </p:sp>
    </p:spTree>
    <p:extLst>
      <p:ext uri="{BB962C8B-B14F-4D97-AF65-F5344CB8AC3E}">
        <p14:creationId xmlns:p14="http://schemas.microsoft.com/office/powerpoint/2010/main" val="1271221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183BAC-7A04-4BAB-BAF6-A8E54ACC683A}" type="datetimeFigureOut">
              <a:rPr lang="en-US" smtClean="0"/>
              <a:t>10/4/2016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1F6594-6C2D-4268-855D-3D56C0012466}" type="slidenum">
              <a:rPr lang="en-US" smtClean="0"/>
              <a:t>‹#›</a:t>
            </a:fld>
            <a:endParaRPr lang="en-US" dirty="0"/>
          </a:p>
        </p:txBody>
      </p:sp>
    </p:spTree>
    <p:extLst>
      <p:ext uri="{BB962C8B-B14F-4D97-AF65-F5344CB8AC3E}">
        <p14:creationId xmlns:p14="http://schemas.microsoft.com/office/powerpoint/2010/main" val="1299952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mrx.nettrbo.info/" TargetMode="External"/><Relationship Id="rId2" Type="http://schemas.openxmlformats.org/officeDocument/2006/relationships/hyperlink" Target="http://www.dmr-marc.net/" TargetMode="External"/><Relationship Id="rId1" Type="http://schemas.openxmlformats.org/officeDocument/2006/relationships/slideLayout" Target="../slideLayouts/slideLayout2.xml"/><Relationship Id="rId4" Type="http://schemas.openxmlformats.org/officeDocument/2006/relationships/hyperlink" Target="http://ecs.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9788" y="457200"/>
            <a:ext cx="6246812" cy="1143000"/>
          </a:xfrm>
        </p:spPr>
        <p:txBody>
          <a:bodyPr>
            <a:normAutofit fontScale="90000"/>
          </a:bodyPr>
          <a:lstStyle/>
          <a:p>
            <a:r>
              <a:rPr lang="en-US" sz="4800" dirty="0" smtClean="0">
                <a:latin typeface="Arial Black" panose="020B0A04020102020204" pitchFamily="34" charset="0"/>
              </a:rPr>
              <a:t>The DMR Basics &amp; No Frills</a:t>
            </a:r>
            <a:r>
              <a:rPr lang="en-US" dirty="0" smtClean="0">
                <a:latin typeface="Arial Black" panose="020B0A04020102020204" pitchFamily="34" charset="0"/>
              </a:rPr>
              <a:t/>
            </a:r>
            <a:br>
              <a:rPr lang="en-US" dirty="0" smtClean="0">
                <a:latin typeface="Arial Black" panose="020B0A04020102020204" pitchFamily="34" charset="0"/>
              </a:rPr>
            </a:br>
            <a:endParaRPr lang="en-US" dirty="0">
              <a:latin typeface="Arial Black" panose="020B0A04020102020204" pitchFamily="34" charset="0"/>
            </a:endParaRPr>
          </a:p>
        </p:txBody>
      </p:sp>
      <p:sp>
        <p:nvSpPr>
          <p:cNvPr id="10" name="Text Placeholder 9"/>
          <p:cNvSpPr>
            <a:spLocks noGrp="1"/>
          </p:cNvSpPr>
          <p:nvPr>
            <p:ph type="body" sz="half" idx="2"/>
          </p:nvPr>
        </p:nvSpPr>
        <p:spPr>
          <a:xfrm>
            <a:off x="839787" y="1333500"/>
            <a:ext cx="6142037" cy="5029200"/>
          </a:xfrm>
        </p:spPr>
        <p:txBody>
          <a:bodyPr>
            <a:normAutofit/>
          </a:bodyPr>
          <a:lstStyle/>
          <a:p>
            <a:pPr marL="285750" indent="-285750">
              <a:buFont typeface="Arial" panose="020B0604020202020204" pitchFamily="34" charset="0"/>
              <a:buChar char="•"/>
            </a:pPr>
            <a:r>
              <a:rPr lang="en-US" sz="2400" dirty="0" smtClean="0">
                <a:latin typeface="Arial Black" panose="020B0A04020102020204" pitchFamily="34" charset="0"/>
              </a:rPr>
              <a:t>What is DMR?</a:t>
            </a:r>
          </a:p>
          <a:p>
            <a:pPr marL="285750" indent="-285750">
              <a:buFont typeface="Arial" panose="020B0604020202020204" pitchFamily="34" charset="0"/>
              <a:buChar char="•"/>
            </a:pPr>
            <a:r>
              <a:rPr lang="en-US" sz="2400" dirty="0" smtClean="0">
                <a:latin typeface="Arial Black" panose="020B0A04020102020204" pitchFamily="34" charset="0"/>
              </a:rPr>
              <a:t>Digital vs. Analog</a:t>
            </a:r>
          </a:p>
          <a:p>
            <a:pPr marL="285750" indent="-285750">
              <a:buFont typeface="Arial" panose="020B0604020202020204" pitchFamily="34" charset="0"/>
              <a:buChar char="•"/>
            </a:pPr>
            <a:r>
              <a:rPr lang="en-US" sz="2400" dirty="0" smtClean="0">
                <a:latin typeface="Arial Black" panose="020B0A04020102020204" pitchFamily="34" charset="0"/>
              </a:rPr>
              <a:t>Time Slots [TDMA] &amp; Talk Groups</a:t>
            </a:r>
          </a:p>
          <a:p>
            <a:pPr marL="285750" indent="-285750">
              <a:buFont typeface="Arial" panose="020B0604020202020204" pitchFamily="34" charset="0"/>
              <a:buChar char="•"/>
            </a:pPr>
            <a:r>
              <a:rPr lang="en-US" sz="2400" dirty="0" smtClean="0">
                <a:latin typeface="Arial Black" panose="020B0A04020102020204" pitchFamily="34" charset="0"/>
              </a:rPr>
              <a:t>Zones</a:t>
            </a:r>
          </a:p>
          <a:p>
            <a:pPr marL="285750" indent="-285750">
              <a:buFont typeface="Arial" panose="020B0604020202020204" pitchFamily="34" charset="0"/>
              <a:buChar char="•"/>
            </a:pPr>
            <a:r>
              <a:rPr lang="en-US" sz="2400" dirty="0" smtClean="0">
                <a:latin typeface="Arial Black" panose="020B0A04020102020204" pitchFamily="34" charset="0"/>
              </a:rPr>
              <a:t>Color Codes</a:t>
            </a:r>
          </a:p>
          <a:p>
            <a:pPr marL="285750" indent="-285750">
              <a:buFont typeface="Arial" panose="020B0604020202020204" pitchFamily="34" charset="0"/>
              <a:buChar char="•"/>
            </a:pPr>
            <a:r>
              <a:rPr lang="en-US" sz="2400" dirty="0" smtClean="0">
                <a:latin typeface="Arial Black" panose="020B0A04020102020204" pitchFamily="34" charset="0"/>
              </a:rPr>
              <a:t>Code Plugs</a:t>
            </a:r>
          </a:p>
          <a:p>
            <a:pPr marL="285750" indent="-285750">
              <a:buFont typeface="Arial" panose="020B0604020202020204" pitchFamily="34" charset="0"/>
              <a:buChar char="•"/>
            </a:pPr>
            <a:r>
              <a:rPr lang="en-US" sz="2400" dirty="0" smtClean="0">
                <a:latin typeface="Arial Black" panose="020B0A04020102020204" pitchFamily="34" charset="0"/>
              </a:rPr>
              <a:t>Scanning and Roaming</a:t>
            </a:r>
          </a:p>
          <a:p>
            <a:pPr marL="285750" indent="-285750">
              <a:buFont typeface="Arial" panose="020B0604020202020204" pitchFamily="34" charset="0"/>
              <a:buChar char="•"/>
            </a:pPr>
            <a:r>
              <a:rPr lang="en-US" sz="2400" dirty="0" smtClean="0">
                <a:latin typeface="Arial Black" panose="020B0A04020102020204" pitchFamily="34" charset="0"/>
              </a:rPr>
              <a:t>Simplex</a:t>
            </a:r>
          </a:p>
          <a:p>
            <a:pPr marL="285750" indent="-285750">
              <a:buFont typeface="Arial" panose="020B0604020202020204" pitchFamily="34" charset="0"/>
              <a:buChar char="•"/>
            </a:pPr>
            <a:r>
              <a:rPr lang="en-US" sz="2400" dirty="0" smtClean="0">
                <a:latin typeface="Arial Black" panose="020B0A04020102020204" pitchFamily="34" charset="0"/>
              </a:rPr>
              <a:t>Admit Criteria</a:t>
            </a:r>
          </a:p>
          <a:p>
            <a:pPr marL="285750" indent="-285750">
              <a:buFont typeface="Arial" panose="020B0604020202020204" pitchFamily="34" charset="0"/>
              <a:buChar char="•"/>
            </a:pPr>
            <a:r>
              <a:rPr lang="en-US" sz="2400" dirty="0" smtClean="0">
                <a:latin typeface="Arial Black" panose="020B0A04020102020204" pitchFamily="34" charset="0"/>
              </a:rPr>
              <a:t>Repeater Access</a:t>
            </a:r>
          </a:p>
          <a:p>
            <a:pPr marL="285750" indent="-285750">
              <a:buFont typeface="Arial" panose="020B0604020202020204" pitchFamily="34" charset="0"/>
              <a:buChar char="•"/>
            </a:pPr>
            <a:r>
              <a:rPr lang="en-US" sz="2400" dirty="0" smtClean="0">
                <a:latin typeface="Arial Black" panose="020B0A04020102020204" pitchFamily="34" charset="0"/>
              </a:rPr>
              <a:t>Basic Programming</a:t>
            </a:r>
            <a:endParaRPr lang="en-US" sz="2400" dirty="0">
              <a:latin typeface="Arial Black" panose="020B0A04020102020204" pitchFamily="34"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400" y="438099"/>
            <a:ext cx="3784901" cy="5462301"/>
          </a:xfrm>
          <a:prstGeom prst="rect">
            <a:avLst/>
          </a:prstGeom>
        </p:spPr>
      </p:pic>
      <p:pic>
        <p:nvPicPr>
          <p:cNvPr id="13" name="Picture 12"/>
          <p:cNvPicPr>
            <a:picLocks noChangeAspect="1"/>
          </p:cNvPicPr>
          <p:nvPr/>
        </p:nvPicPr>
        <p:blipFill>
          <a:blip r:embed="rId3"/>
          <a:stretch>
            <a:fillRect/>
          </a:stretch>
        </p:blipFill>
        <p:spPr>
          <a:xfrm>
            <a:off x="8048625" y="4276725"/>
            <a:ext cx="1504950" cy="990272"/>
          </a:xfrm>
          <a:prstGeom prst="rect">
            <a:avLst/>
          </a:prstGeom>
        </p:spPr>
      </p:pic>
    </p:spTree>
    <p:extLst>
      <p:ext uri="{BB962C8B-B14F-4D97-AF65-F5344CB8AC3E}">
        <p14:creationId xmlns:p14="http://schemas.microsoft.com/office/powerpoint/2010/main" val="42396366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buNone/>
            </a:pPr>
            <a:r>
              <a:rPr lang="en-US" b="1" dirty="0" smtClean="0"/>
              <a:t>Color Codes</a:t>
            </a:r>
            <a:endParaRPr lang="en-US" b="1" dirty="0"/>
          </a:p>
          <a:p>
            <a:pPr algn="just"/>
            <a:r>
              <a:rPr lang="en-US" dirty="0"/>
              <a:t>DMR repeaters use </a:t>
            </a:r>
            <a:r>
              <a:rPr lang="en-US" b="1" dirty="0"/>
              <a:t>Color Codes (CC) much like analog repeaters </a:t>
            </a:r>
            <a:r>
              <a:rPr lang="en-US" b="1" dirty="0" smtClean="0"/>
              <a:t>use CTCSS </a:t>
            </a:r>
            <a:r>
              <a:rPr lang="en-US" b="1" dirty="0"/>
              <a:t>(PL) or DCS. </a:t>
            </a:r>
            <a:r>
              <a:rPr lang="en-US" dirty="0"/>
              <a:t>To access a repeater you must program your </a:t>
            </a:r>
            <a:r>
              <a:rPr lang="en-US" dirty="0" smtClean="0"/>
              <a:t>radio to </a:t>
            </a:r>
            <a:r>
              <a:rPr lang="en-US" dirty="0"/>
              <a:t>use the same CC as the repeater. </a:t>
            </a:r>
            <a:r>
              <a:rPr lang="en-US" b="1" dirty="0"/>
              <a:t>There are 16 different CCs (</a:t>
            </a:r>
            <a:r>
              <a:rPr lang="en-US" b="1" dirty="0" smtClean="0"/>
              <a:t>CC0-CC15</a:t>
            </a:r>
            <a:r>
              <a:rPr lang="en-US" b="1" dirty="0"/>
              <a:t>)</a:t>
            </a:r>
            <a:r>
              <a:rPr lang="en-US" dirty="0"/>
              <a:t>. </a:t>
            </a:r>
            <a:endParaRPr lang="en-US" dirty="0" smtClean="0"/>
          </a:p>
          <a:p>
            <a:pPr algn="just"/>
            <a:r>
              <a:rPr lang="en-US" dirty="0" smtClean="0"/>
              <a:t>The </a:t>
            </a:r>
            <a:r>
              <a:rPr lang="en-US" b="1" dirty="0"/>
              <a:t>use of Color Codes is not optional on DMR systems</a:t>
            </a:r>
            <a:r>
              <a:rPr lang="en-US" dirty="0"/>
              <a:t>. </a:t>
            </a:r>
            <a:r>
              <a:rPr lang="en-US" dirty="0" smtClean="0"/>
              <a:t>If your </a:t>
            </a:r>
            <a:r>
              <a:rPr lang="en-US" dirty="0"/>
              <a:t>Color Code is not set correctly, you will not be able to access </a:t>
            </a:r>
            <a:r>
              <a:rPr lang="en-US" dirty="0" smtClean="0"/>
              <a:t>the repeater</a:t>
            </a:r>
            <a:r>
              <a:rPr lang="en-US" dirty="0"/>
              <a:t>. </a:t>
            </a:r>
            <a:endParaRPr lang="en-US" dirty="0" smtClean="0"/>
          </a:p>
          <a:p>
            <a:pPr algn="just"/>
            <a:r>
              <a:rPr lang="en-US" dirty="0" smtClean="0"/>
              <a:t>The </a:t>
            </a:r>
            <a:r>
              <a:rPr lang="en-US" dirty="0"/>
              <a:t>only real purpose of using different Color Codes is </a:t>
            </a:r>
            <a:r>
              <a:rPr lang="en-US" dirty="0" smtClean="0"/>
              <a:t>when multiple </a:t>
            </a:r>
            <a:r>
              <a:rPr lang="en-US" dirty="0"/>
              <a:t>repeaters operating on the same frequency have </a:t>
            </a:r>
            <a:r>
              <a:rPr lang="en-US" dirty="0" smtClean="0"/>
              <a:t>overlapping coverage </a:t>
            </a:r>
            <a:r>
              <a:rPr lang="en-US" dirty="0"/>
              <a:t>areas</a:t>
            </a:r>
            <a:r>
              <a:rPr lang="en-US" dirty="0" smtClean="0"/>
              <a:t>. </a:t>
            </a:r>
          </a:p>
          <a:p>
            <a:pPr algn="just"/>
            <a:r>
              <a:rPr lang="en-US" dirty="0" smtClean="0"/>
              <a:t>Note: </a:t>
            </a:r>
            <a:r>
              <a:rPr lang="en-US" b="1" dirty="0" smtClean="0"/>
              <a:t>CC1 is most often used in Florida</a:t>
            </a:r>
            <a:r>
              <a:rPr lang="en-US" dirty="0" smtClean="0"/>
              <a:t>.</a:t>
            </a:r>
            <a:endParaRPr lang="en-US" b="1" dirty="0"/>
          </a:p>
        </p:txBody>
      </p:sp>
      <p:sp>
        <p:nvSpPr>
          <p:cNvPr id="4" name="Title 4"/>
          <p:cNvSpPr>
            <a:spLocks noGrp="1"/>
          </p:cNvSpPr>
          <p:nvPr>
            <p:ph type="title"/>
          </p:nvPr>
        </p:nvSpPr>
        <p:spPr>
          <a:solidFill>
            <a:schemeClr val="tx1"/>
          </a:solidFill>
        </p:spPr>
        <p:txBody>
          <a:bodyPr/>
          <a:lstStyle/>
          <a:p>
            <a:r>
              <a:rPr lang="en-US" sz="4800" dirty="0" smtClean="0">
                <a:solidFill>
                  <a:srgbClr val="FFFF00"/>
                </a:solidFill>
                <a:latin typeface="Arial Black" panose="020B0A04020102020204" pitchFamily="34" charset="0"/>
              </a:rPr>
              <a:t>DMR</a:t>
            </a:r>
            <a:r>
              <a:rPr lang="en-US" dirty="0" smtClean="0">
                <a:solidFill>
                  <a:srgbClr val="FFFF00"/>
                </a:solidFill>
              </a:rPr>
              <a:t> </a:t>
            </a:r>
            <a:r>
              <a:rPr lang="en-US" b="1" dirty="0" smtClean="0">
                <a:solidFill>
                  <a:srgbClr val="FFFF00"/>
                </a:solidFill>
                <a:latin typeface="Arial Rounded MT Bold" panose="020F0704030504030204" pitchFamily="34" charset="0"/>
              </a:rPr>
              <a:t>for</a:t>
            </a:r>
            <a:r>
              <a:rPr lang="en-US" b="1" dirty="0" smtClean="0">
                <a:solidFill>
                  <a:srgbClr val="FFFF00"/>
                </a:solidFill>
              </a:rPr>
              <a:t> </a:t>
            </a:r>
            <a:r>
              <a:rPr lang="en-US" sz="4800" b="1" dirty="0" smtClean="0">
                <a:solidFill>
                  <a:srgbClr val="FFFF00"/>
                </a:solidFill>
                <a:latin typeface="AR JULIAN" panose="02000000000000000000" pitchFamily="2" charset="0"/>
              </a:rPr>
              <a:t>DUMMIES</a:t>
            </a:r>
            <a:endParaRPr lang="en-US" sz="4800" b="1" dirty="0">
              <a:solidFill>
                <a:srgbClr val="FFFF00"/>
              </a:solidFill>
              <a:latin typeface="AR JULIAN" panose="02000000000000000000" pitchFamily="2" charset="0"/>
            </a:endParaRPr>
          </a:p>
        </p:txBody>
      </p:sp>
    </p:spTree>
    <p:extLst>
      <p:ext uri="{BB962C8B-B14F-4D97-AF65-F5344CB8AC3E}">
        <p14:creationId xmlns:p14="http://schemas.microsoft.com/office/powerpoint/2010/main" val="4234519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b="1" dirty="0" smtClean="0"/>
              <a:t>Code Plugs</a:t>
            </a:r>
            <a:endParaRPr lang="en-US" b="1" dirty="0"/>
          </a:p>
          <a:p>
            <a:pPr algn="just"/>
            <a:r>
              <a:rPr lang="en-US" dirty="0"/>
              <a:t>A code plug is simply </a:t>
            </a:r>
            <a:r>
              <a:rPr lang="en-US" b="1" dirty="0"/>
              <a:t>a radio’s configuration file</a:t>
            </a:r>
            <a:r>
              <a:rPr lang="en-US" dirty="0"/>
              <a:t>. </a:t>
            </a:r>
            <a:endParaRPr lang="en-US" dirty="0" smtClean="0"/>
          </a:p>
          <a:p>
            <a:pPr algn="just"/>
            <a:r>
              <a:rPr lang="en-US" dirty="0" smtClean="0"/>
              <a:t>Using a manufacturer’s </a:t>
            </a:r>
            <a:r>
              <a:rPr lang="en-US" dirty="0"/>
              <a:t>programming software you configure the channels </a:t>
            </a:r>
            <a:r>
              <a:rPr lang="en-US" dirty="0" smtClean="0"/>
              <a:t>and operating </a:t>
            </a:r>
            <a:r>
              <a:rPr lang="en-US" dirty="0"/>
              <a:t>parameters of a radio. This file is uploaded to the radio </a:t>
            </a:r>
            <a:r>
              <a:rPr lang="en-US" dirty="0" smtClean="0"/>
              <a:t>and typically </a:t>
            </a:r>
            <a:r>
              <a:rPr lang="en-US" dirty="0"/>
              <a:t>should also be saved on you computer as a backup. You </a:t>
            </a:r>
            <a:r>
              <a:rPr lang="en-US" dirty="0" smtClean="0"/>
              <a:t>can also </a:t>
            </a:r>
            <a:r>
              <a:rPr lang="en-US" dirty="0"/>
              <a:t>download the code plug from a radio to modify it. </a:t>
            </a:r>
            <a:endParaRPr lang="en-US" dirty="0" smtClean="0"/>
          </a:p>
          <a:p>
            <a:pPr algn="just"/>
            <a:r>
              <a:rPr lang="en-US" dirty="0" smtClean="0"/>
              <a:t>Building </a:t>
            </a:r>
            <a:r>
              <a:rPr lang="en-US" dirty="0"/>
              <a:t>a </a:t>
            </a:r>
            <a:r>
              <a:rPr lang="en-US" dirty="0" smtClean="0"/>
              <a:t>code plug </a:t>
            </a:r>
            <a:r>
              <a:rPr lang="en-US" dirty="0"/>
              <a:t>can take many hours, especially if you want to program hundreds </a:t>
            </a:r>
            <a:r>
              <a:rPr lang="en-US" dirty="0" smtClean="0"/>
              <a:t>of channels</a:t>
            </a:r>
            <a:r>
              <a:rPr lang="en-US" dirty="0"/>
              <a:t>. </a:t>
            </a:r>
            <a:endParaRPr lang="en-US" dirty="0" smtClean="0"/>
          </a:p>
          <a:p>
            <a:pPr algn="just"/>
            <a:r>
              <a:rPr lang="en-US" dirty="0" smtClean="0"/>
              <a:t>The </a:t>
            </a:r>
            <a:r>
              <a:rPr lang="en-US" dirty="0"/>
              <a:t>code plug can also contain a Contact List of Radio IDs</a:t>
            </a:r>
            <a:r>
              <a:rPr lang="en-US" dirty="0" smtClean="0"/>
              <a:t>, call </a:t>
            </a:r>
            <a:r>
              <a:rPr lang="en-US" dirty="0"/>
              <a:t>signs, and names to be displayed. You can find copies of </a:t>
            </a:r>
            <a:r>
              <a:rPr lang="en-US" dirty="0" smtClean="0"/>
              <a:t>configured code </a:t>
            </a:r>
            <a:r>
              <a:rPr lang="en-US" dirty="0"/>
              <a:t>plugs on the web for different models of radio; check out </a:t>
            </a:r>
            <a:r>
              <a:rPr lang="en-US" dirty="0" smtClean="0"/>
              <a:t>the different </a:t>
            </a:r>
            <a:r>
              <a:rPr lang="en-US" dirty="0"/>
              <a:t>Yahoo DMR groups. All DMR radios support a limited </a:t>
            </a:r>
            <a:r>
              <a:rPr lang="en-US" dirty="0" smtClean="0"/>
              <a:t>number of </a:t>
            </a:r>
            <a:r>
              <a:rPr lang="en-US" dirty="0"/>
              <a:t>entries in the Contact List; you can download Code Plugs with </a:t>
            </a:r>
            <a:r>
              <a:rPr lang="en-US" dirty="0" smtClean="0"/>
              <a:t>the Contact List </a:t>
            </a:r>
            <a:r>
              <a:rPr lang="en-US" dirty="0"/>
              <a:t>populated using a generator on the DMR-MARC </a:t>
            </a:r>
            <a:r>
              <a:rPr lang="en-US" dirty="0" smtClean="0"/>
              <a:t>home.</a:t>
            </a:r>
            <a:endParaRPr lang="en-US" b="1" dirty="0"/>
          </a:p>
        </p:txBody>
      </p:sp>
      <p:sp>
        <p:nvSpPr>
          <p:cNvPr id="4" name="Title 4"/>
          <p:cNvSpPr>
            <a:spLocks noGrp="1"/>
          </p:cNvSpPr>
          <p:nvPr>
            <p:ph type="title"/>
          </p:nvPr>
        </p:nvSpPr>
        <p:spPr>
          <a:solidFill>
            <a:schemeClr val="tx1"/>
          </a:solidFill>
        </p:spPr>
        <p:txBody>
          <a:bodyPr/>
          <a:lstStyle/>
          <a:p>
            <a:r>
              <a:rPr lang="en-US" sz="4800" dirty="0" smtClean="0">
                <a:solidFill>
                  <a:srgbClr val="FFFF00"/>
                </a:solidFill>
                <a:latin typeface="Arial Black" panose="020B0A04020102020204" pitchFamily="34" charset="0"/>
              </a:rPr>
              <a:t>DMR</a:t>
            </a:r>
            <a:r>
              <a:rPr lang="en-US" dirty="0" smtClean="0">
                <a:solidFill>
                  <a:srgbClr val="FFFF00"/>
                </a:solidFill>
              </a:rPr>
              <a:t> </a:t>
            </a:r>
            <a:r>
              <a:rPr lang="en-US" b="1" dirty="0" smtClean="0">
                <a:solidFill>
                  <a:srgbClr val="FFFF00"/>
                </a:solidFill>
                <a:latin typeface="Arial Rounded MT Bold" panose="020F0704030504030204" pitchFamily="34" charset="0"/>
              </a:rPr>
              <a:t>for</a:t>
            </a:r>
            <a:r>
              <a:rPr lang="en-US" b="1" dirty="0" smtClean="0">
                <a:solidFill>
                  <a:srgbClr val="FFFF00"/>
                </a:solidFill>
              </a:rPr>
              <a:t> </a:t>
            </a:r>
            <a:r>
              <a:rPr lang="en-US" sz="4800" b="1" dirty="0" smtClean="0">
                <a:solidFill>
                  <a:srgbClr val="FFFF00"/>
                </a:solidFill>
                <a:latin typeface="AR JULIAN" panose="02000000000000000000" pitchFamily="2" charset="0"/>
              </a:rPr>
              <a:t>DUMMIES</a:t>
            </a:r>
            <a:endParaRPr lang="en-US" sz="4800" b="1" dirty="0">
              <a:solidFill>
                <a:srgbClr val="FFFF00"/>
              </a:solidFill>
              <a:latin typeface="AR JULIAN" panose="02000000000000000000" pitchFamily="2" charset="0"/>
            </a:endParaRPr>
          </a:p>
        </p:txBody>
      </p:sp>
    </p:spTree>
    <p:extLst>
      <p:ext uri="{BB962C8B-B14F-4D97-AF65-F5344CB8AC3E}">
        <p14:creationId xmlns:p14="http://schemas.microsoft.com/office/powerpoint/2010/main" val="3774689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smtClean="0"/>
              <a:t>Scanning</a:t>
            </a:r>
            <a:endParaRPr lang="en-US" b="1" dirty="0"/>
          </a:p>
          <a:p>
            <a:pPr algn="just"/>
            <a:r>
              <a:rPr lang="en-US" dirty="0" smtClean="0"/>
              <a:t>All DMR radios allow you to configure scanning of channels.</a:t>
            </a:r>
          </a:p>
          <a:p>
            <a:pPr algn="just"/>
            <a:r>
              <a:rPr lang="en-US" dirty="0" smtClean="0"/>
              <a:t>Remember, you will only hear traffic on the frequency, time slot, and groups you have programmed on a channel.</a:t>
            </a:r>
          </a:p>
          <a:p>
            <a:pPr algn="just"/>
            <a:r>
              <a:rPr lang="en-US" dirty="0" smtClean="0"/>
              <a:t>Typically you scan both time slots on my local repeater and a simplex channel. </a:t>
            </a:r>
          </a:p>
          <a:p>
            <a:pPr algn="just"/>
            <a:r>
              <a:rPr lang="en-US" dirty="0" smtClean="0"/>
              <a:t>You can also scan analog channels mixed with the digital channels. </a:t>
            </a:r>
          </a:p>
          <a:p>
            <a:pPr algn="just"/>
            <a:r>
              <a:rPr lang="en-US" dirty="0" smtClean="0"/>
              <a:t>Scanning will decrease the battery life on your radio.</a:t>
            </a:r>
            <a:endParaRPr lang="en-US" dirty="0"/>
          </a:p>
        </p:txBody>
      </p:sp>
      <p:sp>
        <p:nvSpPr>
          <p:cNvPr id="4" name="Title 4"/>
          <p:cNvSpPr>
            <a:spLocks noGrp="1"/>
          </p:cNvSpPr>
          <p:nvPr>
            <p:ph type="title"/>
          </p:nvPr>
        </p:nvSpPr>
        <p:spPr>
          <a:solidFill>
            <a:schemeClr val="tx1"/>
          </a:solidFill>
        </p:spPr>
        <p:txBody>
          <a:bodyPr/>
          <a:lstStyle/>
          <a:p>
            <a:r>
              <a:rPr lang="en-US" sz="4800" dirty="0" smtClean="0">
                <a:solidFill>
                  <a:srgbClr val="FFFF00"/>
                </a:solidFill>
                <a:latin typeface="Arial Black" panose="020B0A04020102020204" pitchFamily="34" charset="0"/>
              </a:rPr>
              <a:t>DMR</a:t>
            </a:r>
            <a:r>
              <a:rPr lang="en-US" dirty="0" smtClean="0">
                <a:solidFill>
                  <a:srgbClr val="FFFF00"/>
                </a:solidFill>
              </a:rPr>
              <a:t> </a:t>
            </a:r>
            <a:r>
              <a:rPr lang="en-US" b="1" dirty="0" smtClean="0">
                <a:solidFill>
                  <a:srgbClr val="FFFF00"/>
                </a:solidFill>
                <a:latin typeface="Arial Rounded MT Bold" panose="020F0704030504030204" pitchFamily="34" charset="0"/>
              </a:rPr>
              <a:t>for</a:t>
            </a:r>
            <a:r>
              <a:rPr lang="en-US" b="1" dirty="0" smtClean="0">
                <a:solidFill>
                  <a:srgbClr val="FFFF00"/>
                </a:solidFill>
              </a:rPr>
              <a:t> </a:t>
            </a:r>
            <a:r>
              <a:rPr lang="en-US" sz="4800" b="1" dirty="0" smtClean="0">
                <a:solidFill>
                  <a:srgbClr val="FFFF00"/>
                </a:solidFill>
                <a:latin typeface="AR JULIAN" panose="02000000000000000000" pitchFamily="2" charset="0"/>
              </a:rPr>
              <a:t>DUMMIES</a:t>
            </a:r>
            <a:endParaRPr lang="en-US" sz="4800" b="1" dirty="0">
              <a:solidFill>
                <a:srgbClr val="FFFF00"/>
              </a:solidFill>
              <a:latin typeface="AR JULIAN" panose="02000000000000000000" pitchFamily="2" charset="0"/>
            </a:endParaRPr>
          </a:p>
        </p:txBody>
      </p:sp>
    </p:spTree>
    <p:extLst>
      <p:ext uri="{BB962C8B-B14F-4D97-AF65-F5344CB8AC3E}">
        <p14:creationId xmlns:p14="http://schemas.microsoft.com/office/powerpoint/2010/main" val="2815416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sz="3400" b="1" dirty="0"/>
              <a:t>Roaming</a:t>
            </a:r>
          </a:p>
          <a:p>
            <a:pPr algn="just"/>
            <a:r>
              <a:rPr lang="en-US" b="1" dirty="0"/>
              <a:t>Roaming is not supported on all DMR radios</a:t>
            </a:r>
            <a:r>
              <a:rPr lang="en-US" dirty="0"/>
              <a:t>. Check your </a:t>
            </a:r>
            <a:r>
              <a:rPr lang="en-US" dirty="0" smtClean="0"/>
              <a:t>owner’s manual </a:t>
            </a:r>
            <a:r>
              <a:rPr lang="en-US" dirty="0"/>
              <a:t>or manufacturer website to see if roaming is supported. In </a:t>
            </a:r>
            <a:r>
              <a:rPr lang="en-US" dirty="0" smtClean="0"/>
              <a:t>some radios </a:t>
            </a:r>
            <a:r>
              <a:rPr lang="en-US" dirty="0"/>
              <a:t>it may be an additional cost option.</a:t>
            </a:r>
          </a:p>
          <a:p>
            <a:pPr algn="just"/>
            <a:r>
              <a:rPr lang="en-US" b="1" dirty="0"/>
              <a:t>Roaming is NOT scanning</a:t>
            </a:r>
            <a:r>
              <a:rPr lang="en-US" dirty="0"/>
              <a:t>. Roaming is similar but different. </a:t>
            </a:r>
            <a:r>
              <a:rPr lang="en-US" b="1" dirty="0"/>
              <a:t>Roaming </a:t>
            </a:r>
            <a:r>
              <a:rPr lang="en-US" b="1" dirty="0" smtClean="0"/>
              <a:t>is designed </a:t>
            </a:r>
            <a:r>
              <a:rPr lang="en-US" b="1" dirty="0"/>
              <a:t>to have your radio automatically select the best channel if </a:t>
            </a:r>
            <a:r>
              <a:rPr lang="en-US" b="1" dirty="0" smtClean="0"/>
              <a:t>your current </a:t>
            </a:r>
            <a:r>
              <a:rPr lang="en-US" b="1" dirty="0"/>
              <a:t>channel’s Receive Signal Strength Indicator (RSSI) falls below </a:t>
            </a:r>
            <a:r>
              <a:rPr lang="en-US" b="1" dirty="0" smtClean="0"/>
              <a:t>a defined </a:t>
            </a:r>
            <a:r>
              <a:rPr lang="en-US" b="1" dirty="0"/>
              <a:t>level as you move throughout the coverage area of a group </a:t>
            </a:r>
            <a:r>
              <a:rPr lang="en-US" b="1" dirty="0" smtClean="0"/>
              <a:t>of repeaters </a:t>
            </a:r>
            <a:r>
              <a:rPr lang="en-US" b="1" dirty="0"/>
              <a:t>that carry the same Talk Groups on the same time slots. </a:t>
            </a:r>
            <a:r>
              <a:rPr lang="en-US" dirty="0" smtClean="0"/>
              <a:t>You should </a:t>
            </a:r>
            <a:r>
              <a:rPr lang="en-US" dirty="0"/>
              <a:t>select channels that have the same time slot and receive </a:t>
            </a:r>
            <a:r>
              <a:rPr lang="en-US" dirty="0" smtClean="0"/>
              <a:t>groups configured</a:t>
            </a:r>
            <a:r>
              <a:rPr lang="en-US" dirty="0"/>
              <a:t>; if you do not, roaming may not work correctly. </a:t>
            </a:r>
            <a:r>
              <a:rPr lang="en-US" dirty="0" smtClean="0"/>
              <a:t>Repeaters can </a:t>
            </a:r>
            <a:r>
              <a:rPr lang="en-US" dirty="0"/>
              <a:t>be configured to transmit beacons at predefined intervals </a:t>
            </a:r>
            <a:r>
              <a:rPr lang="en-US" dirty="0" smtClean="0"/>
              <a:t>of inactivity </a:t>
            </a:r>
            <a:r>
              <a:rPr lang="en-US" dirty="0"/>
              <a:t>so roamers will be on the correct channel. Without the </a:t>
            </a:r>
            <a:r>
              <a:rPr lang="en-US" dirty="0" smtClean="0"/>
              <a:t>repeater beacons</a:t>
            </a:r>
            <a:r>
              <a:rPr lang="en-US" dirty="0"/>
              <a:t>, roaming will still work, but the radio will only change </a:t>
            </a:r>
            <a:r>
              <a:rPr lang="en-US" dirty="0" smtClean="0"/>
              <a:t>channels if </a:t>
            </a:r>
            <a:r>
              <a:rPr lang="en-US" dirty="0"/>
              <a:t>it hears a repeater on the air.</a:t>
            </a:r>
          </a:p>
          <a:p>
            <a:pPr algn="just"/>
            <a:r>
              <a:rPr lang="en-US" dirty="0"/>
              <a:t>Roaming would be really great if all the DMR repeaters were on </a:t>
            </a:r>
            <a:r>
              <a:rPr lang="en-US" dirty="0" smtClean="0"/>
              <a:t>the same </a:t>
            </a:r>
            <a:r>
              <a:rPr lang="en-US" dirty="0"/>
              <a:t>set of repeater pairs across the country, but it is too much to </a:t>
            </a:r>
            <a:r>
              <a:rPr lang="en-US" dirty="0" smtClean="0"/>
              <a:t>expect the </a:t>
            </a:r>
            <a:r>
              <a:rPr lang="en-US" dirty="0"/>
              <a:t>Repeater Councils to work together for a unified rebanding </a:t>
            </a:r>
            <a:r>
              <a:rPr lang="en-US" dirty="0" smtClean="0"/>
              <a:t>of existing </a:t>
            </a:r>
            <a:r>
              <a:rPr lang="en-US" dirty="0"/>
              <a:t>coordinations. It would also help if the different DMR </a:t>
            </a:r>
            <a:r>
              <a:rPr lang="en-US" dirty="0" smtClean="0"/>
              <a:t>networks could </a:t>
            </a:r>
            <a:r>
              <a:rPr lang="en-US" dirty="0"/>
              <a:t>agree on which time slots were used by which Talk </a:t>
            </a:r>
            <a:r>
              <a:rPr lang="en-US" dirty="0" smtClean="0"/>
              <a:t>Groups, on </a:t>
            </a:r>
            <a:r>
              <a:rPr lang="en-US" dirty="0"/>
              <a:t>the same </a:t>
            </a:r>
            <a:r>
              <a:rPr lang="en-US" dirty="0" smtClean="0"/>
              <a:t>time slots </a:t>
            </a:r>
            <a:r>
              <a:rPr lang="en-US" dirty="0"/>
              <a:t>in your radio and be </a:t>
            </a:r>
            <a:r>
              <a:rPr lang="en-US" dirty="0" smtClean="0"/>
              <a:t>able to </a:t>
            </a:r>
            <a:r>
              <a:rPr lang="en-US" dirty="0"/>
              <a:t>travel across North America and be </a:t>
            </a:r>
            <a:r>
              <a:rPr lang="en-US" dirty="0" smtClean="0"/>
              <a:t>able to </a:t>
            </a:r>
            <a:r>
              <a:rPr lang="en-US" dirty="0"/>
              <a:t>access all DMR repeaters?</a:t>
            </a:r>
          </a:p>
        </p:txBody>
      </p:sp>
      <p:sp>
        <p:nvSpPr>
          <p:cNvPr id="4" name="Title 4"/>
          <p:cNvSpPr>
            <a:spLocks noGrp="1"/>
          </p:cNvSpPr>
          <p:nvPr>
            <p:ph type="title"/>
          </p:nvPr>
        </p:nvSpPr>
        <p:spPr>
          <a:solidFill>
            <a:schemeClr val="tx1"/>
          </a:solidFill>
        </p:spPr>
        <p:txBody>
          <a:bodyPr/>
          <a:lstStyle/>
          <a:p>
            <a:r>
              <a:rPr lang="en-US" sz="4800" dirty="0" smtClean="0">
                <a:solidFill>
                  <a:srgbClr val="FFFF00"/>
                </a:solidFill>
                <a:latin typeface="Arial Black" panose="020B0A04020102020204" pitchFamily="34" charset="0"/>
              </a:rPr>
              <a:t>DMR</a:t>
            </a:r>
            <a:r>
              <a:rPr lang="en-US" dirty="0" smtClean="0">
                <a:solidFill>
                  <a:srgbClr val="FFFF00"/>
                </a:solidFill>
              </a:rPr>
              <a:t> </a:t>
            </a:r>
            <a:r>
              <a:rPr lang="en-US" b="1" dirty="0" smtClean="0">
                <a:solidFill>
                  <a:srgbClr val="FFFF00"/>
                </a:solidFill>
                <a:latin typeface="Arial Rounded MT Bold" panose="020F0704030504030204" pitchFamily="34" charset="0"/>
              </a:rPr>
              <a:t>for</a:t>
            </a:r>
            <a:r>
              <a:rPr lang="en-US" b="1" dirty="0" smtClean="0">
                <a:solidFill>
                  <a:srgbClr val="FFFF00"/>
                </a:solidFill>
              </a:rPr>
              <a:t> </a:t>
            </a:r>
            <a:r>
              <a:rPr lang="en-US" sz="4800" b="1" dirty="0" smtClean="0">
                <a:solidFill>
                  <a:srgbClr val="FFFF00"/>
                </a:solidFill>
                <a:latin typeface="AR JULIAN" panose="02000000000000000000" pitchFamily="2" charset="0"/>
              </a:rPr>
              <a:t>DUMMIES</a:t>
            </a:r>
            <a:endParaRPr lang="en-US" sz="4800" b="1" dirty="0">
              <a:solidFill>
                <a:srgbClr val="FFFF00"/>
              </a:solidFill>
              <a:latin typeface="AR JULIAN" panose="02000000000000000000" pitchFamily="2" charset="0"/>
            </a:endParaRPr>
          </a:p>
        </p:txBody>
      </p:sp>
    </p:spTree>
    <p:extLst>
      <p:ext uri="{BB962C8B-B14F-4D97-AF65-F5344CB8AC3E}">
        <p14:creationId xmlns:p14="http://schemas.microsoft.com/office/powerpoint/2010/main" val="16158785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765675"/>
          </a:xfrm>
        </p:spPr>
        <p:txBody>
          <a:bodyPr>
            <a:normAutofit fontScale="62500" lnSpcReduction="20000"/>
          </a:bodyPr>
          <a:lstStyle/>
          <a:p>
            <a:pPr marL="0" indent="0">
              <a:buNone/>
            </a:pPr>
            <a:r>
              <a:rPr lang="en-US" sz="4400" b="1" dirty="0"/>
              <a:t>Simplex</a:t>
            </a:r>
          </a:p>
          <a:p>
            <a:r>
              <a:rPr lang="en-US" dirty="0"/>
              <a:t>On the professional side of </a:t>
            </a:r>
            <a:r>
              <a:rPr lang="en-US" b="1" dirty="0"/>
              <a:t>DMR, </a:t>
            </a:r>
            <a:r>
              <a:rPr lang="en-US" b="1" i="1" dirty="0"/>
              <a:t>Talk-Around </a:t>
            </a:r>
            <a:r>
              <a:rPr lang="en-US" b="1" dirty="0"/>
              <a:t>refers to </a:t>
            </a:r>
            <a:r>
              <a:rPr lang="en-US" b="1" dirty="0" smtClean="0"/>
              <a:t>operating simplex </a:t>
            </a:r>
            <a:r>
              <a:rPr lang="en-US" b="1" dirty="0"/>
              <a:t>on a repeater output channel. This allows a </a:t>
            </a:r>
            <a:r>
              <a:rPr lang="en-US" b="1" dirty="0" smtClean="0"/>
              <a:t>direct communication </a:t>
            </a:r>
            <a:r>
              <a:rPr lang="en-US" b="1" dirty="0"/>
              <a:t>while still being able to hear the repeater. This </a:t>
            </a:r>
            <a:r>
              <a:rPr lang="en-US" b="1" dirty="0" smtClean="0"/>
              <a:t>allows users </a:t>
            </a:r>
            <a:r>
              <a:rPr lang="en-US" b="1" dirty="0"/>
              <a:t>to directly contact other users listening on the repeater </a:t>
            </a:r>
            <a:r>
              <a:rPr lang="en-US" b="1" dirty="0" smtClean="0"/>
              <a:t>output frequency</a:t>
            </a:r>
            <a:r>
              <a:rPr lang="en-US" b="1" dirty="0"/>
              <a:t>. </a:t>
            </a:r>
            <a:r>
              <a:rPr lang="en-US" dirty="0"/>
              <a:t>Amateurs typically use dedicated simplex channels so as </a:t>
            </a:r>
            <a:r>
              <a:rPr lang="en-US" dirty="0" smtClean="0"/>
              <a:t>not to </a:t>
            </a:r>
            <a:r>
              <a:rPr lang="en-US" dirty="0"/>
              <a:t>interfere with repeaters. The amateur DMR community has </a:t>
            </a:r>
            <a:r>
              <a:rPr lang="en-US" dirty="0" smtClean="0"/>
              <a:t>published a </a:t>
            </a:r>
            <a:r>
              <a:rPr lang="en-US" dirty="0"/>
              <a:t>list of recommended simplex frequencies to be used instead </a:t>
            </a:r>
            <a:r>
              <a:rPr lang="en-US" dirty="0" smtClean="0"/>
              <a:t>of operating </a:t>
            </a:r>
            <a:r>
              <a:rPr lang="en-US" dirty="0"/>
              <a:t>simplex on repeater outputs:</a:t>
            </a:r>
          </a:p>
          <a:p>
            <a:pPr marL="457200" lvl="1" indent="0">
              <a:buNone/>
            </a:pPr>
            <a:r>
              <a:rPr lang="de-DE" b="1" dirty="0"/>
              <a:t>UHF </a:t>
            </a:r>
            <a:r>
              <a:rPr lang="de-DE" dirty="0" smtClean="0"/>
              <a:t>	</a:t>
            </a:r>
          </a:p>
          <a:p>
            <a:pPr lvl="1"/>
            <a:r>
              <a:rPr lang="de-DE" dirty="0" smtClean="0"/>
              <a:t>1</a:t>
            </a:r>
            <a:r>
              <a:rPr lang="de-DE" dirty="0"/>
              <a:t>) 441.000 </a:t>
            </a:r>
            <a:endParaRPr lang="de-DE" dirty="0" smtClean="0"/>
          </a:p>
          <a:p>
            <a:pPr lvl="1"/>
            <a:r>
              <a:rPr lang="de-DE" dirty="0" smtClean="0"/>
              <a:t>2</a:t>
            </a:r>
            <a:r>
              <a:rPr lang="de-DE" dirty="0"/>
              <a:t>) 446.500 </a:t>
            </a:r>
          </a:p>
          <a:p>
            <a:pPr lvl="1"/>
            <a:r>
              <a:rPr lang="de-DE" dirty="0" smtClean="0"/>
              <a:t>3</a:t>
            </a:r>
            <a:r>
              <a:rPr lang="de-DE" dirty="0"/>
              <a:t>) 446.075 </a:t>
            </a:r>
            <a:endParaRPr lang="de-DE" dirty="0" smtClean="0"/>
          </a:p>
          <a:p>
            <a:pPr lvl="1"/>
            <a:r>
              <a:rPr lang="de-DE" dirty="0" smtClean="0"/>
              <a:t>4</a:t>
            </a:r>
            <a:r>
              <a:rPr lang="de-DE" dirty="0"/>
              <a:t>) 433.450</a:t>
            </a:r>
          </a:p>
          <a:p>
            <a:pPr marL="457200" lvl="1" indent="0">
              <a:buNone/>
            </a:pPr>
            <a:r>
              <a:rPr lang="en-US" b="1" dirty="0"/>
              <a:t>VHF</a:t>
            </a:r>
            <a:r>
              <a:rPr lang="en-US" dirty="0"/>
              <a:t> </a:t>
            </a:r>
            <a:endParaRPr lang="en-US" dirty="0" smtClean="0"/>
          </a:p>
          <a:p>
            <a:pPr lvl="1"/>
            <a:r>
              <a:rPr lang="en-US" dirty="0" smtClean="0"/>
              <a:t>1</a:t>
            </a:r>
            <a:r>
              <a:rPr lang="en-US" dirty="0"/>
              <a:t>) 145.790 </a:t>
            </a:r>
            <a:endParaRPr lang="en-US" dirty="0" smtClean="0"/>
          </a:p>
          <a:p>
            <a:pPr lvl="1"/>
            <a:r>
              <a:rPr lang="en-US" dirty="0" smtClean="0"/>
              <a:t>2</a:t>
            </a:r>
            <a:r>
              <a:rPr lang="en-US" dirty="0"/>
              <a:t>) 145.510</a:t>
            </a:r>
          </a:p>
          <a:p>
            <a:r>
              <a:rPr lang="en-US" dirty="0"/>
              <a:t>[Use TG99 / CC1 / TS1 /Admit Criteria: Always / In Call Criteria: TX or Always]</a:t>
            </a:r>
          </a:p>
          <a:p>
            <a:r>
              <a:rPr lang="en-US" b="1" dirty="0" smtClean="0"/>
              <a:t>Do </a:t>
            </a:r>
            <a:r>
              <a:rPr lang="en-US" b="1" dirty="0"/>
              <a:t>not use 146.520 or 446.000</a:t>
            </a:r>
            <a:r>
              <a:rPr lang="en-US" dirty="0"/>
              <a:t>; they are the national analog </a:t>
            </a:r>
            <a:r>
              <a:rPr lang="en-US" dirty="0" smtClean="0"/>
              <a:t>simplex channels </a:t>
            </a:r>
            <a:r>
              <a:rPr lang="en-US" dirty="0"/>
              <a:t>and operating DMR on these common analog use </a:t>
            </a:r>
            <a:r>
              <a:rPr lang="en-US" dirty="0" smtClean="0"/>
              <a:t>frequencies will </a:t>
            </a:r>
            <a:r>
              <a:rPr lang="en-US" dirty="0"/>
              <a:t>just cause disharmony within the amateur community. Also, </a:t>
            </a:r>
            <a:r>
              <a:rPr lang="en-US" dirty="0" smtClean="0"/>
              <a:t>avoid repeater </a:t>
            </a:r>
            <a:r>
              <a:rPr lang="en-US" dirty="0"/>
              <a:t>inputs and outputs, locally used non-DMR simplex channels</a:t>
            </a:r>
            <a:r>
              <a:rPr lang="en-US" dirty="0" smtClean="0"/>
              <a:t>, satellite </a:t>
            </a:r>
            <a:r>
              <a:rPr lang="en-US" dirty="0"/>
              <a:t>sub-bands, and any other frequencies that could disrupt </a:t>
            </a:r>
            <a:r>
              <a:rPr lang="en-US" dirty="0" smtClean="0"/>
              <a:t>other amateur communications.</a:t>
            </a:r>
            <a:endParaRPr lang="en-US" dirty="0"/>
          </a:p>
        </p:txBody>
      </p:sp>
      <p:sp>
        <p:nvSpPr>
          <p:cNvPr id="4" name="Title 4"/>
          <p:cNvSpPr>
            <a:spLocks noGrp="1"/>
          </p:cNvSpPr>
          <p:nvPr>
            <p:ph type="title"/>
          </p:nvPr>
        </p:nvSpPr>
        <p:spPr>
          <a:solidFill>
            <a:schemeClr val="tx1"/>
          </a:solidFill>
        </p:spPr>
        <p:txBody>
          <a:bodyPr/>
          <a:lstStyle/>
          <a:p>
            <a:r>
              <a:rPr lang="en-US" sz="4800" dirty="0" smtClean="0">
                <a:solidFill>
                  <a:srgbClr val="FFFF00"/>
                </a:solidFill>
                <a:latin typeface="Arial Black" panose="020B0A04020102020204" pitchFamily="34" charset="0"/>
              </a:rPr>
              <a:t>DMR</a:t>
            </a:r>
            <a:r>
              <a:rPr lang="en-US" dirty="0" smtClean="0">
                <a:solidFill>
                  <a:srgbClr val="FFFF00"/>
                </a:solidFill>
              </a:rPr>
              <a:t> </a:t>
            </a:r>
            <a:r>
              <a:rPr lang="en-US" b="1" dirty="0" smtClean="0">
                <a:solidFill>
                  <a:srgbClr val="FFFF00"/>
                </a:solidFill>
                <a:latin typeface="Arial Rounded MT Bold" panose="020F0704030504030204" pitchFamily="34" charset="0"/>
              </a:rPr>
              <a:t>for</a:t>
            </a:r>
            <a:r>
              <a:rPr lang="en-US" b="1" dirty="0" smtClean="0">
                <a:solidFill>
                  <a:srgbClr val="FFFF00"/>
                </a:solidFill>
              </a:rPr>
              <a:t> </a:t>
            </a:r>
            <a:r>
              <a:rPr lang="en-US" sz="4800" b="1" dirty="0" smtClean="0">
                <a:solidFill>
                  <a:srgbClr val="FFFF00"/>
                </a:solidFill>
                <a:latin typeface="AR JULIAN" panose="02000000000000000000" pitchFamily="2" charset="0"/>
              </a:rPr>
              <a:t>DUMMIES</a:t>
            </a:r>
            <a:endParaRPr lang="en-US" sz="4800" b="1" dirty="0">
              <a:solidFill>
                <a:srgbClr val="FFFF00"/>
              </a:solidFill>
              <a:latin typeface="AR JULIAN" panose="02000000000000000000" pitchFamily="2" charset="0"/>
            </a:endParaRPr>
          </a:p>
        </p:txBody>
      </p:sp>
    </p:spTree>
    <p:extLst>
      <p:ext uri="{BB962C8B-B14F-4D97-AF65-F5344CB8AC3E}">
        <p14:creationId xmlns:p14="http://schemas.microsoft.com/office/powerpoint/2010/main" val="21030053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b="1" dirty="0"/>
              <a:t>Admit Criteria</a:t>
            </a:r>
          </a:p>
          <a:p>
            <a:r>
              <a:rPr lang="en-US" dirty="0"/>
              <a:t>The Admit Criteria determines when your radio is allowed to transmit.</a:t>
            </a:r>
          </a:p>
          <a:p>
            <a:r>
              <a:rPr lang="en-US" dirty="0"/>
              <a:t>The recommended setting for </a:t>
            </a:r>
            <a:r>
              <a:rPr lang="en-US" u="sng" dirty="0" smtClean="0"/>
              <a:t>DMR repeater </a:t>
            </a:r>
            <a:r>
              <a:rPr lang="en-US" u="sng" dirty="0"/>
              <a:t>channels </a:t>
            </a:r>
            <a:r>
              <a:rPr lang="en-US" dirty="0"/>
              <a:t>is </a:t>
            </a:r>
            <a:r>
              <a:rPr lang="en-US" b="1" i="1" dirty="0"/>
              <a:t>Color Code Free</a:t>
            </a:r>
            <a:r>
              <a:rPr lang="en-US" dirty="0"/>
              <a:t>; </a:t>
            </a:r>
            <a:r>
              <a:rPr lang="en-US" dirty="0" smtClean="0"/>
              <a:t>this configures </a:t>
            </a:r>
            <a:r>
              <a:rPr lang="en-US" dirty="0"/>
              <a:t>your radio to be polite to your own digital system. </a:t>
            </a:r>
            <a:r>
              <a:rPr lang="en-US" dirty="0" smtClean="0"/>
              <a:t>You should </a:t>
            </a:r>
            <a:r>
              <a:rPr lang="en-US" dirty="0"/>
              <a:t>configure your In Call Criteria to </a:t>
            </a:r>
            <a:r>
              <a:rPr lang="en-US" b="1" i="1" dirty="0"/>
              <a:t>Follow Admit Criteria</a:t>
            </a:r>
            <a:r>
              <a:rPr lang="en-US" dirty="0"/>
              <a:t>. </a:t>
            </a:r>
            <a:endParaRPr lang="en-US" dirty="0" smtClean="0"/>
          </a:p>
          <a:p>
            <a:r>
              <a:rPr lang="en-US" u="sng" dirty="0" smtClean="0"/>
              <a:t>Simplex channels </a:t>
            </a:r>
            <a:r>
              <a:rPr lang="en-US" dirty="0"/>
              <a:t>should be configured as </a:t>
            </a:r>
            <a:r>
              <a:rPr lang="en-US" b="1" i="1" dirty="0"/>
              <a:t>Always </a:t>
            </a:r>
            <a:r>
              <a:rPr lang="en-US" dirty="0"/>
              <a:t>for both Admit Criteria </a:t>
            </a:r>
            <a:r>
              <a:rPr lang="en-US" dirty="0" smtClean="0"/>
              <a:t>and </a:t>
            </a:r>
            <a:r>
              <a:rPr lang="en-US" b="1" i="1" dirty="0" smtClean="0"/>
              <a:t>Always </a:t>
            </a:r>
            <a:r>
              <a:rPr lang="en-US" dirty="0"/>
              <a:t>or </a:t>
            </a:r>
            <a:r>
              <a:rPr lang="en-US" b="1" i="1" dirty="0"/>
              <a:t>Follow TX </a:t>
            </a:r>
            <a:r>
              <a:rPr lang="en-US" dirty="0"/>
              <a:t>for In Call Criteria</a:t>
            </a:r>
            <a:r>
              <a:rPr lang="en-US" dirty="0" smtClean="0"/>
              <a:t>.</a:t>
            </a:r>
          </a:p>
          <a:p>
            <a:r>
              <a:rPr lang="en-US" u="sng" dirty="0" smtClean="0"/>
              <a:t>Analog repeater channels </a:t>
            </a:r>
            <a:r>
              <a:rPr lang="en-US" dirty="0" smtClean="0"/>
              <a:t>should be configured as </a:t>
            </a:r>
            <a:r>
              <a:rPr lang="en-US" b="1" dirty="0" smtClean="0"/>
              <a:t>Channel Free</a:t>
            </a:r>
            <a:endParaRPr lang="en-US" b="1" dirty="0"/>
          </a:p>
        </p:txBody>
      </p:sp>
      <p:sp>
        <p:nvSpPr>
          <p:cNvPr id="4" name="Title 4"/>
          <p:cNvSpPr>
            <a:spLocks noGrp="1"/>
          </p:cNvSpPr>
          <p:nvPr>
            <p:ph type="title"/>
          </p:nvPr>
        </p:nvSpPr>
        <p:spPr>
          <a:solidFill>
            <a:schemeClr val="tx1"/>
          </a:solidFill>
        </p:spPr>
        <p:txBody>
          <a:bodyPr/>
          <a:lstStyle/>
          <a:p>
            <a:r>
              <a:rPr lang="en-US" sz="4800" dirty="0" smtClean="0">
                <a:solidFill>
                  <a:srgbClr val="FFFF00"/>
                </a:solidFill>
                <a:latin typeface="Arial Black" panose="020B0A04020102020204" pitchFamily="34" charset="0"/>
              </a:rPr>
              <a:t>DMR</a:t>
            </a:r>
            <a:r>
              <a:rPr lang="en-US" dirty="0" smtClean="0">
                <a:solidFill>
                  <a:srgbClr val="FFFF00"/>
                </a:solidFill>
              </a:rPr>
              <a:t> </a:t>
            </a:r>
            <a:r>
              <a:rPr lang="en-US" b="1" dirty="0" smtClean="0">
                <a:solidFill>
                  <a:srgbClr val="FFFF00"/>
                </a:solidFill>
                <a:latin typeface="Arial Rounded MT Bold" panose="020F0704030504030204" pitchFamily="34" charset="0"/>
              </a:rPr>
              <a:t>for</a:t>
            </a:r>
            <a:r>
              <a:rPr lang="en-US" b="1" dirty="0" smtClean="0">
                <a:solidFill>
                  <a:srgbClr val="FFFF00"/>
                </a:solidFill>
              </a:rPr>
              <a:t> </a:t>
            </a:r>
            <a:r>
              <a:rPr lang="en-US" sz="4800" b="1" dirty="0" smtClean="0">
                <a:solidFill>
                  <a:srgbClr val="FFFF00"/>
                </a:solidFill>
                <a:latin typeface="AR JULIAN" panose="02000000000000000000" pitchFamily="2" charset="0"/>
              </a:rPr>
              <a:t>DUMMIES</a:t>
            </a:r>
            <a:endParaRPr lang="en-US" sz="4800" b="1" dirty="0">
              <a:solidFill>
                <a:srgbClr val="FFFF00"/>
              </a:solidFill>
              <a:latin typeface="AR JULIAN" panose="02000000000000000000" pitchFamily="2" charset="0"/>
            </a:endParaRPr>
          </a:p>
        </p:txBody>
      </p:sp>
    </p:spTree>
    <p:extLst>
      <p:ext uri="{BB962C8B-B14F-4D97-AF65-F5344CB8AC3E}">
        <p14:creationId xmlns:p14="http://schemas.microsoft.com/office/powerpoint/2010/main" val="26764171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b="1" dirty="0"/>
              <a:t>Accessing a DMR Repeater</a:t>
            </a:r>
          </a:p>
          <a:p>
            <a:pPr algn="just"/>
            <a:r>
              <a:rPr lang="en-US" dirty="0"/>
              <a:t>When you want to access a DMR repeater, </a:t>
            </a:r>
            <a:r>
              <a:rPr lang="en-US" b="1" dirty="0"/>
              <a:t>you must have the frequency</a:t>
            </a:r>
            <a:r>
              <a:rPr lang="en-US" b="1" dirty="0" smtClean="0"/>
              <a:t>, Color </a:t>
            </a:r>
            <a:r>
              <a:rPr lang="en-US" b="1" dirty="0"/>
              <a:t>Code, and Talk Group set correctly.</a:t>
            </a:r>
            <a:r>
              <a:rPr lang="en-US" dirty="0"/>
              <a:t> When you key </a:t>
            </a:r>
            <a:r>
              <a:rPr lang="en-US" dirty="0" smtClean="0"/>
              <a:t>your transceiver</a:t>
            </a:r>
            <a:r>
              <a:rPr lang="en-US" dirty="0"/>
              <a:t>, you send a signal to the repeater and the repeater </a:t>
            </a:r>
            <a:r>
              <a:rPr lang="en-US" dirty="0" smtClean="0"/>
              <a:t>responds back </a:t>
            </a:r>
            <a:r>
              <a:rPr lang="en-US" dirty="0"/>
              <a:t>to you to acknowledge you can transmit your message. If you </a:t>
            </a:r>
            <a:r>
              <a:rPr lang="en-US" dirty="0" smtClean="0"/>
              <a:t>do not </a:t>
            </a:r>
            <a:r>
              <a:rPr lang="en-US" dirty="0"/>
              <a:t>receive the repeater’s </a:t>
            </a:r>
            <a:r>
              <a:rPr lang="en-US" dirty="0" smtClean="0"/>
              <a:t>acknowledgement</a:t>
            </a:r>
            <a:r>
              <a:rPr lang="en-US" dirty="0"/>
              <a:t>, your radio will </a:t>
            </a:r>
            <a:r>
              <a:rPr lang="en-US" dirty="0" smtClean="0"/>
              <a:t>stop transmitting </a:t>
            </a:r>
            <a:r>
              <a:rPr lang="en-US" dirty="0"/>
              <a:t>and you will hear a negative confirmation tone. This is </a:t>
            </a:r>
            <a:r>
              <a:rPr lang="en-US" dirty="0" smtClean="0"/>
              <a:t>one of </a:t>
            </a:r>
            <a:r>
              <a:rPr lang="en-US" dirty="0"/>
              <a:t>the advantages of TDMA: allowing bidirectional </a:t>
            </a:r>
            <a:r>
              <a:rPr lang="en-US" dirty="0" smtClean="0"/>
              <a:t>communications between </a:t>
            </a:r>
            <a:r>
              <a:rPr lang="en-US" dirty="0"/>
              <a:t>user and the repeater when transmitting. The repeater can </a:t>
            </a:r>
            <a:r>
              <a:rPr lang="en-US" dirty="0" smtClean="0"/>
              <a:t>also signal </a:t>
            </a:r>
            <a:r>
              <a:rPr lang="en-US" dirty="0"/>
              <a:t>your radio to stop transmitting if there is contention on </a:t>
            </a:r>
            <a:r>
              <a:rPr lang="en-US" dirty="0" smtClean="0"/>
              <a:t>the network </a:t>
            </a:r>
            <a:r>
              <a:rPr lang="en-US" dirty="0"/>
              <a:t>because more than one station is transmitting at a time</a:t>
            </a:r>
            <a:r>
              <a:rPr lang="en-US" dirty="0" smtClean="0"/>
              <a:t>.</a:t>
            </a:r>
            <a:endParaRPr lang="en-US" dirty="0"/>
          </a:p>
          <a:p>
            <a:pPr algn="just"/>
            <a:r>
              <a:rPr lang="en-US" b="1" dirty="0"/>
              <a:t>Not all DMR repeaters are interconnected on the Internet. </a:t>
            </a:r>
            <a:r>
              <a:rPr lang="en-US" dirty="0" smtClean="0"/>
              <a:t>Internet connectivity </a:t>
            </a:r>
            <a:r>
              <a:rPr lang="en-US" dirty="0"/>
              <a:t>may not be available at the repeater site, or not available at </a:t>
            </a:r>
            <a:r>
              <a:rPr lang="en-US" dirty="0" smtClean="0"/>
              <a:t>a reasonable </a:t>
            </a:r>
            <a:r>
              <a:rPr lang="en-US" dirty="0"/>
              <a:t>cost. Some repeater operators may just prefer to keep </a:t>
            </a:r>
            <a:r>
              <a:rPr lang="en-US" dirty="0" smtClean="0"/>
              <a:t>their repeater </a:t>
            </a:r>
            <a:r>
              <a:rPr lang="en-US" dirty="0"/>
              <a:t>for local usage only, or maybe only want it connected to a </a:t>
            </a:r>
            <a:r>
              <a:rPr lang="en-US" dirty="0" smtClean="0"/>
              <a:t>small local/regional </a:t>
            </a:r>
            <a:r>
              <a:rPr lang="en-US" dirty="0"/>
              <a:t>network, without connecting to the larger world </a:t>
            </a:r>
            <a:r>
              <a:rPr lang="en-US" dirty="0" smtClean="0"/>
              <a:t>wide networks</a:t>
            </a:r>
            <a:r>
              <a:rPr lang="en-US" dirty="0"/>
              <a:t>.</a:t>
            </a:r>
            <a:endParaRPr lang="en-US" b="1" dirty="0"/>
          </a:p>
        </p:txBody>
      </p:sp>
      <p:sp>
        <p:nvSpPr>
          <p:cNvPr id="4" name="Title 4"/>
          <p:cNvSpPr>
            <a:spLocks noGrp="1"/>
          </p:cNvSpPr>
          <p:nvPr>
            <p:ph type="title"/>
          </p:nvPr>
        </p:nvSpPr>
        <p:spPr>
          <a:solidFill>
            <a:schemeClr val="tx1"/>
          </a:solidFill>
        </p:spPr>
        <p:txBody>
          <a:bodyPr/>
          <a:lstStyle/>
          <a:p>
            <a:r>
              <a:rPr lang="en-US" sz="4800" dirty="0" smtClean="0">
                <a:solidFill>
                  <a:srgbClr val="FFFF00"/>
                </a:solidFill>
                <a:latin typeface="Arial Black" panose="020B0A04020102020204" pitchFamily="34" charset="0"/>
              </a:rPr>
              <a:t>DMR</a:t>
            </a:r>
            <a:r>
              <a:rPr lang="en-US" dirty="0" smtClean="0">
                <a:solidFill>
                  <a:srgbClr val="FFFF00"/>
                </a:solidFill>
              </a:rPr>
              <a:t> </a:t>
            </a:r>
            <a:r>
              <a:rPr lang="en-US" b="1" dirty="0" smtClean="0">
                <a:solidFill>
                  <a:srgbClr val="FFFF00"/>
                </a:solidFill>
                <a:latin typeface="Arial Rounded MT Bold" panose="020F0704030504030204" pitchFamily="34" charset="0"/>
              </a:rPr>
              <a:t>for</a:t>
            </a:r>
            <a:r>
              <a:rPr lang="en-US" b="1" dirty="0" smtClean="0">
                <a:solidFill>
                  <a:srgbClr val="FFFF00"/>
                </a:solidFill>
              </a:rPr>
              <a:t> </a:t>
            </a:r>
            <a:r>
              <a:rPr lang="en-US" sz="4800" b="1" dirty="0" smtClean="0">
                <a:solidFill>
                  <a:srgbClr val="FFFF00"/>
                </a:solidFill>
                <a:latin typeface="AR JULIAN" panose="02000000000000000000" pitchFamily="2" charset="0"/>
              </a:rPr>
              <a:t>DUMMIES</a:t>
            </a:r>
            <a:endParaRPr lang="en-US" sz="4800" b="1" dirty="0">
              <a:solidFill>
                <a:srgbClr val="FFFF00"/>
              </a:solidFill>
              <a:latin typeface="AR JULIAN" panose="02000000000000000000" pitchFamily="2" charset="0"/>
            </a:endParaRPr>
          </a:p>
        </p:txBody>
      </p:sp>
    </p:spTree>
    <p:extLst>
      <p:ext uri="{BB962C8B-B14F-4D97-AF65-F5344CB8AC3E}">
        <p14:creationId xmlns:p14="http://schemas.microsoft.com/office/powerpoint/2010/main" val="207184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tx1"/>
          </a:solidFill>
        </p:spPr>
        <p:txBody>
          <a:bodyPr/>
          <a:lstStyle/>
          <a:p>
            <a:r>
              <a:rPr lang="en-US" sz="4800" dirty="0" smtClean="0">
                <a:solidFill>
                  <a:srgbClr val="FFFF00"/>
                </a:solidFill>
                <a:latin typeface="Arial Black" panose="020B0A04020102020204" pitchFamily="34" charset="0"/>
              </a:rPr>
              <a:t>DMR</a:t>
            </a:r>
            <a:r>
              <a:rPr lang="en-US" dirty="0" smtClean="0">
                <a:solidFill>
                  <a:srgbClr val="FFFF00"/>
                </a:solidFill>
              </a:rPr>
              <a:t> </a:t>
            </a:r>
            <a:r>
              <a:rPr lang="en-US" b="1" dirty="0" smtClean="0">
                <a:solidFill>
                  <a:srgbClr val="FFFF00"/>
                </a:solidFill>
                <a:latin typeface="Arial Rounded MT Bold" panose="020F0704030504030204" pitchFamily="34" charset="0"/>
              </a:rPr>
              <a:t>for</a:t>
            </a:r>
            <a:r>
              <a:rPr lang="en-US" b="1" dirty="0" smtClean="0">
                <a:solidFill>
                  <a:srgbClr val="FFFF00"/>
                </a:solidFill>
              </a:rPr>
              <a:t> </a:t>
            </a:r>
            <a:r>
              <a:rPr lang="en-US" sz="4800" b="1" dirty="0" smtClean="0">
                <a:solidFill>
                  <a:srgbClr val="FFFF00"/>
                </a:solidFill>
                <a:latin typeface="AR JULIAN" panose="02000000000000000000" pitchFamily="2" charset="0"/>
              </a:rPr>
              <a:t>DUMMIES</a:t>
            </a:r>
            <a:endParaRPr lang="en-US" sz="4800" b="1" dirty="0">
              <a:solidFill>
                <a:srgbClr val="FFFF00"/>
              </a:solidFill>
              <a:latin typeface="AR JULIAN" panose="02000000000000000000" pitchFamily="2" charset="0"/>
            </a:endParaRPr>
          </a:p>
        </p:txBody>
      </p:sp>
      <p:sp>
        <p:nvSpPr>
          <p:cNvPr id="6" name="Content Placeholder 5"/>
          <p:cNvSpPr>
            <a:spLocks noGrp="1"/>
          </p:cNvSpPr>
          <p:nvPr>
            <p:ph sz="half" idx="1"/>
          </p:nvPr>
        </p:nvSpPr>
        <p:spPr/>
        <p:txBody>
          <a:bodyPr>
            <a:normAutofit fontScale="70000" lnSpcReduction="20000"/>
          </a:bodyPr>
          <a:lstStyle/>
          <a:p>
            <a:pPr marL="0" indent="0">
              <a:buNone/>
            </a:pPr>
            <a:r>
              <a:rPr lang="en-US" sz="3400" b="1" dirty="0" smtClean="0"/>
              <a:t>Analog</a:t>
            </a:r>
          </a:p>
          <a:p>
            <a:r>
              <a:rPr lang="en-US" dirty="0" smtClean="0"/>
              <a:t>Frequency Pair (440 + 5.0 offset)</a:t>
            </a:r>
          </a:p>
          <a:p>
            <a:r>
              <a:rPr lang="en-US" dirty="0" smtClean="0"/>
              <a:t>25.0 kHz Bandwidth</a:t>
            </a:r>
          </a:p>
          <a:p>
            <a:pPr lvl="1"/>
            <a:r>
              <a:rPr lang="en-US" dirty="0" smtClean="0"/>
              <a:t>1 full </a:t>
            </a:r>
            <a:r>
              <a:rPr lang="en-US" smtClean="0"/>
              <a:t>bandwidth slot</a:t>
            </a:r>
            <a:endParaRPr lang="en-US" dirty="0" smtClean="0"/>
          </a:p>
          <a:p>
            <a:endParaRPr lang="en-US" dirty="0"/>
          </a:p>
          <a:p>
            <a:pPr lvl="1"/>
            <a:r>
              <a:rPr lang="en-US" dirty="0" smtClean="0"/>
              <a:t>-</a:t>
            </a:r>
          </a:p>
          <a:p>
            <a:pPr lvl="1"/>
            <a:r>
              <a:rPr lang="en-US" dirty="0" smtClean="0"/>
              <a:t>-</a:t>
            </a:r>
          </a:p>
          <a:p>
            <a:pPr lvl="1"/>
            <a:endParaRPr lang="en-US" dirty="0" smtClean="0"/>
          </a:p>
          <a:p>
            <a:r>
              <a:rPr lang="en-US" dirty="0" smtClean="0"/>
              <a:t>Repeater</a:t>
            </a:r>
          </a:p>
          <a:p>
            <a:r>
              <a:rPr lang="en-US" dirty="0" smtClean="0"/>
              <a:t>Sub Auditable Tones [CTSCC (PL) or DCS]</a:t>
            </a:r>
          </a:p>
          <a:p>
            <a:r>
              <a:rPr lang="en-US" dirty="0" smtClean="0"/>
              <a:t>Program/Configuration File</a:t>
            </a:r>
          </a:p>
        </p:txBody>
      </p:sp>
      <p:sp>
        <p:nvSpPr>
          <p:cNvPr id="7" name="Content Placeholder 6"/>
          <p:cNvSpPr>
            <a:spLocks noGrp="1"/>
          </p:cNvSpPr>
          <p:nvPr>
            <p:ph sz="half" idx="2"/>
          </p:nvPr>
        </p:nvSpPr>
        <p:spPr>
          <a:xfrm>
            <a:off x="6172200" y="1825624"/>
            <a:ext cx="5181600" cy="4784725"/>
          </a:xfrm>
        </p:spPr>
        <p:txBody>
          <a:bodyPr>
            <a:normAutofit fontScale="70000" lnSpcReduction="20000"/>
          </a:bodyPr>
          <a:lstStyle/>
          <a:p>
            <a:pPr marL="0" indent="0">
              <a:buNone/>
            </a:pPr>
            <a:r>
              <a:rPr lang="en-US" sz="3400" b="1" dirty="0" smtClean="0"/>
              <a:t>DMR (Digital Mobile Radio)</a:t>
            </a:r>
          </a:p>
          <a:p>
            <a:r>
              <a:rPr lang="en-US" dirty="0" smtClean="0"/>
              <a:t>Frequency Pair (440 + 5.0 offset)</a:t>
            </a:r>
          </a:p>
          <a:p>
            <a:r>
              <a:rPr lang="en-US" dirty="0" smtClean="0"/>
              <a:t>TDM 12.5 kHz: </a:t>
            </a:r>
          </a:p>
          <a:p>
            <a:pPr lvl="1"/>
            <a:r>
              <a:rPr lang="en-US" dirty="0" smtClean="0"/>
              <a:t>2 Time Slots [TS1, TS2]</a:t>
            </a:r>
          </a:p>
          <a:p>
            <a:r>
              <a:rPr lang="en-US" dirty="0" smtClean="0"/>
              <a:t>Talk Groups [TG]</a:t>
            </a:r>
          </a:p>
          <a:p>
            <a:pPr lvl="1"/>
            <a:r>
              <a:rPr lang="en-US" dirty="0" smtClean="0"/>
              <a:t>Group Contacts</a:t>
            </a:r>
          </a:p>
          <a:p>
            <a:pPr lvl="1"/>
            <a:r>
              <a:rPr lang="en-US" dirty="0" smtClean="0"/>
              <a:t>Private Calls</a:t>
            </a:r>
          </a:p>
          <a:p>
            <a:pPr lvl="1"/>
            <a:r>
              <a:rPr lang="en-US" dirty="0" smtClean="0"/>
              <a:t>All Call</a:t>
            </a:r>
          </a:p>
          <a:p>
            <a:r>
              <a:rPr lang="en-US" dirty="0" smtClean="0"/>
              <a:t>Zones</a:t>
            </a:r>
          </a:p>
          <a:p>
            <a:r>
              <a:rPr lang="en-US" dirty="0" smtClean="0"/>
              <a:t>Color Codes [CC0-CC15]</a:t>
            </a:r>
          </a:p>
          <a:p>
            <a:r>
              <a:rPr lang="en-US" dirty="0" smtClean="0"/>
              <a:t>Code Plug</a:t>
            </a:r>
          </a:p>
          <a:p>
            <a:r>
              <a:rPr lang="en-US" dirty="0" smtClean="0"/>
              <a:t>Admit Criteria</a:t>
            </a:r>
          </a:p>
          <a:p>
            <a:pPr lvl="1"/>
            <a:r>
              <a:rPr lang="en-US" dirty="0" smtClean="0"/>
              <a:t>Color Code		DMR</a:t>
            </a:r>
          </a:p>
          <a:p>
            <a:pPr lvl="1"/>
            <a:r>
              <a:rPr lang="en-US" dirty="0" smtClean="0"/>
              <a:t>Always		Simplex</a:t>
            </a:r>
          </a:p>
          <a:p>
            <a:pPr lvl="1"/>
            <a:r>
              <a:rPr lang="en-US" dirty="0" smtClean="0"/>
              <a:t>Channel Free	Analog</a:t>
            </a:r>
          </a:p>
          <a:p>
            <a:r>
              <a:rPr lang="en-US" dirty="0" smtClean="0"/>
              <a:t>Programming your DMR Radio</a:t>
            </a:r>
            <a:endParaRPr lang="en-US" dirty="0"/>
          </a:p>
        </p:txBody>
      </p:sp>
    </p:spTree>
    <p:extLst>
      <p:ext uri="{BB962C8B-B14F-4D97-AF65-F5344CB8AC3E}">
        <p14:creationId xmlns:p14="http://schemas.microsoft.com/office/powerpoint/2010/main" val="28858270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839788" y="365125"/>
            <a:ext cx="10515600" cy="987425"/>
          </a:xfrm>
          <a:solidFill>
            <a:schemeClr val="tx1"/>
          </a:solidFill>
        </p:spPr>
        <p:txBody>
          <a:bodyPr>
            <a:normAutofit/>
          </a:bodyPr>
          <a:lstStyle/>
          <a:p>
            <a:r>
              <a:rPr lang="en-US" sz="4800" dirty="0" smtClean="0">
                <a:solidFill>
                  <a:srgbClr val="FFFF00"/>
                </a:solidFill>
                <a:latin typeface="Arial Black" panose="020B0A04020102020204" pitchFamily="34" charset="0"/>
              </a:rPr>
              <a:t>DMR Programming</a:t>
            </a:r>
            <a:r>
              <a:rPr lang="en-US" dirty="0" smtClean="0">
                <a:solidFill>
                  <a:srgbClr val="FFFF00"/>
                </a:solidFill>
              </a:rPr>
              <a:t> </a:t>
            </a:r>
            <a:r>
              <a:rPr lang="en-US" b="1" dirty="0" smtClean="0">
                <a:solidFill>
                  <a:srgbClr val="FFFF00"/>
                </a:solidFill>
                <a:latin typeface="Arial Rounded MT Bold" panose="020F0704030504030204" pitchFamily="34" charset="0"/>
              </a:rPr>
              <a:t>for</a:t>
            </a:r>
            <a:r>
              <a:rPr lang="en-US" b="1" dirty="0" smtClean="0">
                <a:solidFill>
                  <a:srgbClr val="FFFF00"/>
                </a:solidFill>
              </a:rPr>
              <a:t> </a:t>
            </a:r>
            <a:r>
              <a:rPr lang="en-US" sz="4800" b="1" dirty="0" smtClean="0">
                <a:solidFill>
                  <a:srgbClr val="FFFF00"/>
                </a:solidFill>
                <a:latin typeface="AR JULIAN" panose="02000000000000000000" pitchFamily="2" charset="0"/>
              </a:rPr>
              <a:t>DUMMIES</a:t>
            </a:r>
            <a:endParaRPr lang="en-US" sz="4800" b="1" dirty="0">
              <a:solidFill>
                <a:srgbClr val="FFFF00"/>
              </a:solidFill>
              <a:latin typeface="AR JULIAN" panose="02000000000000000000" pitchFamily="2" charset="0"/>
            </a:endParaRPr>
          </a:p>
        </p:txBody>
      </p:sp>
      <p:sp>
        <p:nvSpPr>
          <p:cNvPr id="7" name="Text Placeholder 6"/>
          <p:cNvSpPr>
            <a:spLocks noGrp="1"/>
          </p:cNvSpPr>
          <p:nvPr>
            <p:ph type="body" idx="1"/>
          </p:nvPr>
        </p:nvSpPr>
        <p:spPr>
          <a:xfrm>
            <a:off x="839788" y="1352550"/>
            <a:ext cx="5157787" cy="485775"/>
          </a:xfrm>
        </p:spPr>
        <p:txBody>
          <a:bodyPr/>
          <a:lstStyle/>
          <a:p>
            <a:r>
              <a:rPr lang="en-US" dirty="0" smtClean="0"/>
              <a:t>MD 380/390</a:t>
            </a:r>
            <a:endParaRPr lang="en-US" dirty="0"/>
          </a:p>
        </p:txBody>
      </p:sp>
      <p:pic>
        <p:nvPicPr>
          <p:cNvPr id="11" name="Content Placeholder 10"/>
          <p:cNvPicPr>
            <a:picLocks noGrp="1" noChangeAspect="1"/>
          </p:cNvPicPr>
          <p:nvPr>
            <p:ph sz="half" idx="2"/>
          </p:nvPr>
        </p:nvPicPr>
        <p:blipFill>
          <a:blip r:embed="rId2"/>
          <a:stretch>
            <a:fillRect/>
          </a:stretch>
        </p:blipFill>
        <p:spPr>
          <a:xfrm>
            <a:off x="850717" y="1838325"/>
            <a:ext cx="3383329" cy="4351338"/>
          </a:xfrm>
          <a:prstGeom prst="rect">
            <a:avLst/>
          </a:prstGeom>
        </p:spPr>
      </p:pic>
      <p:sp>
        <p:nvSpPr>
          <p:cNvPr id="9" name="Text Placeholder 8"/>
          <p:cNvSpPr>
            <a:spLocks noGrp="1"/>
          </p:cNvSpPr>
          <p:nvPr>
            <p:ph type="body" sz="quarter" idx="3"/>
          </p:nvPr>
        </p:nvSpPr>
        <p:spPr>
          <a:xfrm>
            <a:off x="9210674" y="1352550"/>
            <a:ext cx="2144713" cy="485775"/>
          </a:xfrm>
        </p:spPr>
        <p:txBody>
          <a:bodyPr/>
          <a:lstStyle/>
          <a:p>
            <a:r>
              <a:rPr lang="en-US" dirty="0" smtClean="0">
                <a:solidFill>
                  <a:srgbClr val="0070C0"/>
                </a:solidFill>
              </a:rPr>
              <a:t>CS-750/800</a:t>
            </a:r>
            <a:endParaRPr lang="en-US" dirty="0">
              <a:solidFill>
                <a:srgbClr val="0070C0"/>
              </a:solidFill>
            </a:endParaRPr>
          </a:p>
        </p:txBody>
      </p:sp>
      <p:pic>
        <p:nvPicPr>
          <p:cNvPr id="12" name="Content Placeholder 11"/>
          <p:cNvPicPr>
            <a:picLocks noGrp="1" noChangeAspect="1"/>
          </p:cNvPicPr>
          <p:nvPr>
            <p:ph sz="quarter" idx="4"/>
          </p:nvPr>
        </p:nvPicPr>
        <p:blipFill>
          <a:blip r:embed="rId3"/>
          <a:stretch>
            <a:fillRect/>
          </a:stretch>
        </p:blipFill>
        <p:spPr>
          <a:xfrm>
            <a:off x="8246333" y="1838325"/>
            <a:ext cx="3092321" cy="4351338"/>
          </a:xfrm>
          <a:prstGeom prst="rect">
            <a:avLst/>
          </a:prstGeom>
        </p:spPr>
      </p:pic>
      <p:sp>
        <p:nvSpPr>
          <p:cNvPr id="13" name="TextBox 12"/>
          <p:cNvSpPr txBox="1"/>
          <p:nvPr/>
        </p:nvSpPr>
        <p:spPr>
          <a:xfrm>
            <a:off x="4391025" y="1724025"/>
            <a:ext cx="3638549" cy="2585323"/>
          </a:xfrm>
          <a:prstGeom prst="rect">
            <a:avLst/>
          </a:prstGeom>
          <a:noFill/>
        </p:spPr>
        <p:txBody>
          <a:bodyPr wrap="square" rtlCol="0">
            <a:spAutoFit/>
          </a:bodyPr>
          <a:lstStyle/>
          <a:p>
            <a:pPr marL="342900" indent="-342900">
              <a:buAutoNum type="arabicPeriod"/>
            </a:pPr>
            <a:r>
              <a:rPr lang="en-US" dirty="0" smtClean="0"/>
              <a:t>General Setting / </a:t>
            </a:r>
            <a:r>
              <a:rPr lang="en-US" dirty="0" smtClean="0">
                <a:solidFill>
                  <a:srgbClr val="0070C0"/>
                </a:solidFill>
              </a:rPr>
              <a:t>Setting</a:t>
            </a:r>
          </a:p>
          <a:p>
            <a:pPr marL="342900" indent="-342900">
              <a:buAutoNum type="arabicPeriod"/>
            </a:pPr>
            <a:r>
              <a:rPr lang="en-US" dirty="0" smtClean="0"/>
              <a:t>Menu Items / </a:t>
            </a:r>
            <a:r>
              <a:rPr lang="en-US" dirty="0" smtClean="0">
                <a:solidFill>
                  <a:srgbClr val="0070C0"/>
                </a:solidFill>
              </a:rPr>
              <a:t>Menu</a:t>
            </a:r>
          </a:p>
          <a:p>
            <a:pPr marL="342900" indent="-342900">
              <a:buAutoNum type="arabicPeriod"/>
            </a:pPr>
            <a:r>
              <a:rPr lang="en-US" dirty="0" smtClean="0"/>
              <a:t>Buttons Definitions / </a:t>
            </a:r>
            <a:r>
              <a:rPr lang="en-US" dirty="0" smtClean="0">
                <a:solidFill>
                  <a:srgbClr val="0070C0"/>
                </a:solidFill>
              </a:rPr>
              <a:t>Buttons</a:t>
            </a:r>
          </a:p>
          <a:p>
            <a:pPr marL="342900" indent="-342900">
              <a:buAutoNum type="arabicPeriod"/>
            </a:pPr>
            <a:r>
              <a:rPr lang="en-US" dirty="0" smtClean="0"/>
              <a:t>Text Message / </a:t>
            </a:r>
            <a:r>
              <a:rPr lang="en-US" dirty="0" smtClean="0">
                <a:solidFill>
                  <a:srgbClr val="0070C0"/>
                </a:solidFill>
              </a:rPr>
              <a:t>Text Message</a:t>
            </a:r>
          </a:p>
          <a:p>
            <a:pPr marL="342900" indent="-342900">
              <a:buAutoNum type="arabicPeriod"/>
            </a:pPr>
            <a:r>
              <a:rPr lang="en-US" dirty="0" smtClean="0"/>
              <a:t>Digital Contacts / </a:t>
            </a:r>
            <a:r>
              <a:rPr lang="en-US" dirty="0" smtClean="0">
                <a:solidFill>
                  <a:srgbClr val="0070C0"/>
                </a:solidFill>
              </a:rPr>
              <a:t>Contacts</a:t>
            </a:r>
          </a:p>
          <a:p>
            <a:pPr marL="342900" indent="-342900">
              <a:buAutoNum type="arabicPeriod"/>
            </a:pPr>
            <a:r>
              <a:rPr lang="en-US" dirty="0" smtClean="0"/>
              <a:t>Digital RX Groups / </a:t>
            </a:r>
            <a:r>
              <a:rPr lang="en-US" dirty="0" smtClean="0">
                <a:solidFill>
                  <a:srgbClr val="0070C0"/>
                </a:solidFill>
              </a:rPr>
              <a:t>RX Group List</a:t>
            </a:r>
          </a:p>
          <a:p>
            <a:pPr marL="342900" indent="-342900">
              <a:buAutoNum type="arabicPeriod"/>
            </a:pPr>
            <a:r>
              <a:rPr lang="en-US" dirty="0" smtClean="0"/>
              <a:t>Channels Information / </a:t>
            </a:r>
            <a:r>
              <a:rPr lang="en-US" dirty="0" smtClean="0">
                <a:solidFill>
                  <a:srgbClr val="0070C0"/>
                </a:solidFill>
              </a:rPr>
              <a:t>Channel</a:t>
            </a:r>
          </a:p>
          <a:p>
            <a:pPr marL="342900" indent="-342900">
              <a:buFontTx/>
              <a:buAutoNum type="arabicPeriod"/>
            </a:pPr>
            <a:r>
              <a:rPr lang="en-US" dirty="0" smtClean="0"/>
              <a:t>Zone Information / </a:t>
            </a:r>
            <a:r>
              <a:rPr lang="en-US" dirty="0" smtClean="0">
                <a:solidFill>
                  <a:srgbClr val="0070C0"/>
                </a:solidFill>
              </a:rPr>
              <a:t>Zone</a:t>
            </a:r>
          </a:p>
          <a:p>
            <a:pPr marL="342900" indent="-342900">
              <a:buAutoNum type="arabicPeriod"/>
            </a:pPr>
            <a:r>
              <a:rPr lang="en-US" dirty="0" smtClean="0"/>
              <a:t>Scan List / </a:t>
            </a:r>
            <a:r>
              <a:rPr lang="en-US" dirty="0" smtClean="0">
                <a:solidFill>
                  <a:srgbClr val="0070C0"/>
                </a:solidFill>
              </a:rPr>
              <a:t>Scan</a:t>
            </a:r>
            <a:endParaRPr lang="en-US" dirty="0">
              <a:solidFill>
                <a:srgbClr val="0070C0"/>
              </a:solidFill>
            </a:endParaRPr>
          </a:p>
        </p:txBody>
      </p:sp>
    </p:spTree>
    <p:extLst>
      <p:ext uri="{BB962C8B-B14F-4D97-AF65-F5344CB8AC3E}">
        <p14:creationId xmlns:p14="http://schemas.microsoft.com/office/powerpoint/2010/main" val="35058576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solidFill>
            <a:schemeClr val="tx1"/>
          </a:solidFill>
        </p:spPr>
        <p:txBody>
          <a:bodyPr>
            <a:normAutofit/>
          </a:bodyPr>
          <a:lstStyle/>
          <a:p>
            <a:r>
              <a:rPr lang="en-US" sz="4800" dirty="0" smtClean="0">
                <a:solidFill>
                  <a:srgbClr val="FFFF00"/>
                </a:solidFill>
                <a:latin typeface="Arial Black" panose="020B0A04020102020204" pitchFamily="34" charset="0"/>
              </a:rPr>
              <a:t>DMR Programming</a:t>
            </a:r>
            <a:r>
              <a:rPr lang="en-US" dirty="0" smtClean="0">
                <a:solidFill>
                  <a:srgbClr val="FFFF00"/>
                </a:solidFill>
              </a:rPr>
              <a:t> </a:t>
            </a:r>
            <a:r>
              <a:rPr lang="en-US" b="1" dirty="0" smtClean="0">
                <a:solidFill>
                  <a:srgbClr val="FFFF00"/>
                </a:solidFill>
                <a:latin typeface="Arial Rounded MT Bold" panose="020F0704030504030204" pitchFamily="34" charset="0"/>
              </a:rPr>
              <a:t>for</a:t>
            </a:r>
            <a:r>
              <a:rPr lang="en-US" b="1" dirty="0" smtClean="0">
                <a:solidFill>
                  <a:srgbClr val="FFFF00"/>
                </a:solidFill>
              </a:rPr>
              <a:t> </a:t>
            </a:r>
            <a:r>
              <a:rPr lang="en-US" sz="4800" b="1" dirty="0" smtClean="0">
                <a:solidFill>
                  <a:srgbClr val="FFFF00"/>
                </a:solidFill>
                <a:latin typeface="AR JULIAN" panose="02000000000000000000" pitchFamily="2" charset="0"/>
              </a:rPr>
              <a:t>DUMMIES</a:t>
            </a:r>
            <a:endParaRPr lang="en-US" sz="4800" b="1" dirty="0">
              <a:solidFill>
                <a:srgbClr val="FFFF00"/>
              </a:solidFill>
              <a:latin typeface="AR JULIAN" panose="02000000000000000000" pitchFamily="2" charset="0"/>
            </a:endParaRPr>
          </a:p>
        </p:txBody>
      </p:sp>
      <p:pic>
        <p:nvPicPr>
          <p:cNvPr id="6" name="Picture Placeholder 5"/>
          <p:cNvPicPr>
            <a:picLocks noGrp="1" noChangeAspect="1"/>
          </p:cNvPicPr>
          <p:nvPr>
            <p:ph sz="half" idx="1"/>
          </p:nvPr>
        </p:nvPicPr>
        <p:blipFill>
          <a:blip r:embed="rId2"/>
          <a:stretch>
            <a:fillRect/>
          </a:stretch>
        </p:blipFill>
        <p:spPr>
          <a:xfrm>
            <a:off x="931739" y="1825625"/>
            <a:ext cx="4994522" cy="4351338"/>
          </a:xfrm>
          <a:prstGeom prst="rect">
            <a:avLst/>
          </a:prstGeom>
        </p:spPr>
      </p:pic>
      <p:sp>
        <p:nvSpPr>
          <p:cNvPr id="9" name="Text Placeholder 8"/>
          <p:cNvSpPr>
            <a:spLocks noGrp="1"/>
          </p:cNvSpPr>
          <p:nvPr>
            <p:ph sz="half" idx="2"/>
          </p:nvPr>
        </p:nvSpPr>
        <p:spPr/>
        <p:txBody>
          <a:bodyPr/>
          <a:lstStyle/>
          <a:p>
            <a:pPr marL="0" indent="0">
              <a:buNone/>
            </a:pPr>
            <a:r>
              <a:rPr lang="en-US" dirty="0" smtClean="0"/>
              <a:t>General Settings</a:t>
            </a:r>
          </a:p>
          <a:p>
            <a:r>
              <a:rPr lang="en-US" dirty="0" smtClean="0"/>
              <a:t>Radio Name: your call sign</a:t>
            </a:r>
          </a:p>
          <a:p>
            <a:r>
              <a:rPr lang="en-US" dirty="0" smtClean="0"/>
              <a:t>Radio ID: your 7 digit DMR ID</a:t>
            </a:r>
          </a:p>
          <a:p>
            <a:r>
              <a:rPr lang="en-US" dirty="0" smtClean="0"/>
              <a:t>Intro Screen Line 1: your call sign and name (up to10 digits)</a:t>
            </a:r>
          </a:p>
          <a:p>
            <a:r>
              <a:rPr lang="en-US" dirty="0" smtClean="0"/>
              <a:t>Intro Screen Line 2: your DMR ID or name </a:t>
            </a:r>
            <a:endParaRPr lang="en-US" dirty="0"/>
          </a:p>
        </p:txBody>
      </p:sp>
      <p:cxnSp>
        <p:nvCxnSpPr>
          <p:cNvPr id="10" name="Elbow Connector 9"/>
          <p:cNvCxnSpPr/>
          <p:nvPr/>
        </p:nvCxnSpPr>
        <p:spPr>
          <a:xfrm rot="10800000">
            <a:off x="5334000" y="2371725"/>
            <a:ext cx="838200" cy="161924"/>
          </a:xfrm>
          <a:prstGeom prst="bentConnector3">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10800000">
            <a:off x="5162550" y="2533650"/>
            <a:ext cx="1009650" cy="533401"/>
          </a:xfrm>
          <a:prstGeom prst="bentConnector3">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5400000">
            <a:off x="4933952" y="4181477"/>
            <a:ext cx="1809751" cy="1009647"/>
          </a:xfrm>
          <a:prstGeom prst="bentConnector3">
            <a:avLst>
              <a:gd name="adj1" fmla="val 1579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rot="5400000">
            <a:off x="5105401" y="4829175"/>
            <a:ext cx="1343025" cy="638175"/>
          </a:xfrm>
          <a:prstGeom prst="bentConnector3">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8590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40000" lnSpcReduction="20000"/>
          </a:bodyPr>
          <a:lstStyle/>
          <a:p>
            <a:pPr marL="0" indent="0" algn="just">
              <a:buNone/>
            </a:pPr>
            <a:r>
              <a:rPr lang="en-US" sz="5000" b="1" dirty="0" smtClean="0"/>
              <a:t>Digital Mobile Radio (DMR)</a:t>
            </a:r>
            <a:r>
              <a:rPr lang="en-US" sz="5000" dirty="0" smtClean="0"/>
              <a:t> was developed by the </a:t>
            </a:r>
            <a:r>
              <a:rPr lang="en-US" sz="5000" b="1" dirty="0" smtClean="0"/>
              <a:t>European Telecommunications Standards Institute (ETSI)</a:t>
            </a:r>
            <a:r>
              <a:rPr lang="en-US" sz="5000" dirty="0" smtClean="0"/>
              <a:t> and is used worldwide by professional mobile radio users. [http://www.dmrassociation.org]</a:t>
            </a:r>
          </a:p>
          <a:p>
            <a:pPr marL="0" indent="0" algn="just">
              <a:buNone/>
            </a:pPr>
            <a:r>
              <a:rPr lang="en-US" sz="5000" dirty="0" smtClean="0"/>
              <a:t>DMR is divided into three tiers. </a:t>
            </a:r>
          </a:p>
          <a:p>
            <a:pPr algn="just"/>
            <a:r>
              <a:rPr lang="en-US" sz="5000" dirty="0" smtClean="0">
                <a:solidFill>
                  <a:schemeClr val="bg2">
                    <a:lumMod val="50000"/>
                  </a:schemeClr>
                </a:solidFill>
              </a:rPr>
              <a:t>Tier I is a single channel specification originally for the European unlicensed dPMR446 service. It is a single channel FDMA 6.25 kHz bandwidth; the standard supports peer-to-peer (mode 1), repeater (mode 2) and linked repeater (mode 3) configurations. The use of the Tier I standard has been expanded into radios for use in other than the unlicensed dPMR446 service. [http://www.dpmr-mou.org]</a:t>
            </a:r>
          </a:p>
          <a:p>
            <a:pPr algn="just"/>
            <a:r>
              <a:rPr lang="en-US" sz="5000" b="1" dirty="0" smtClean="0"/>
              <a:t>Tier II is 2-slot TDMA 12.5 kHz wide peer-to-peer and repeater mode specification, resulting in a spectrum efficiency of 6.25 kHz per channel. Each time slot can be either voice and/or data depending upon system needs. IP Site Connect (IPSC) for interconnecting repeaters over the Internet is vendor specific and is not part of the ETSI standards at this time. Most amateur radio implementations of DMR are using voice on both time slots.</a:t>
            </a:r>
          </a:p>
          <a:p>
            <a:pPr algn="just"/>
            <a:r>
              <a:rPr lang="en-US" sz="5000" dirty="0" smtClean="0">
                <a:solidFill>
                  <a:schemeClr val="bg2">
                    <a:lumMod val="50000"/>
                  </a:schemeClr>
                </a:solidFill>
              </a:rPr>
              <a:t>Tier III builds upon Tier II, adding trunking operation involving multiple repeaters at a single site. Not all manufacturers’ trunking implementation is Tier III compatible. Vender specific protocols have expanded the trunking to multiple site operations</a:t>
            </a:r>
            <a:r>
              <a:rPr lang="en-US" sz="4800" dirty="0" smtClean="0">
                <a:solidFill>
                  <a:schemeClr val="bg2">
                    <a:lumMod val="50000"/>
                  </a:schemeClr>
                </a:solidFill>
              </a:rPr>
              <a:t>.</a:t>
            </a:r>
            <a:endParaRPr lang="en-US" sz="4800" dirty="0">
              <a:solidFill>
                <a:schemeClr val="bg2">
                  <a:lumMod val="50000"/>
                </a:schemeClr>
              </a:solidFill>
            </a:endParaRPr>
          </a:p>
        </p:txBody>
      </p:sp>
      <p:sp>
        <p:nvSpPr>
          <p:cNvPr id="7" name="Title 4"/>
          <p:cNvSpPr>
            <a:spLocks noGrp="1"/>
          </p:cNvSpPr>
          <p:nvPr>
            <p:ph type="title"/>
          </p:nvPr>
        </p:nvSpPr>
        <p:spPr>
          <a:solidFill>
            <a:schemeClr val="tx1"/>
          </a:solidFill>
        </p:spPr>
        <p:txBody>
          <a:bodyPr/>
          <a:lstStyle/>
          <a:p>
            <a:r>
              <a:rPr lang="en-US" sz="4800" dirty="0" smtClean="0">
                <a:solidFill>
                  <a:srgbClr val="FFFF00"/>
                </a:solidFill>
                <a:latin typeface="Arial Black" panose="020B0A04020102020204" pitchFamily="34" charset="0"/>
              </a:rPr>
              <a:t>DMR</a:t>
            </a:r>
            <a:r>
              <a:rPr lang="en-US" dirty="0" smtClean="0">
                <a:solidFill>
                  <a:srgbClr val="FFFF00"/>
                </a:solidFill>
              </a:rPr>
              <a:t> </a:t>
            </a:r>
            <a:r>
              <a:rPr lang="en-US" b="1" dirty="0" smtClean="0">
                <a:solidFill>
                  <a:srgbClr val="FFFF00"/>
                </a:solidFill>
                <a:latin typeface="Arial Rounded MT Bold" panose="020F0704030504030204" pitchFamily="34" charset="0"/>
              </a:rPr>
              <a:t>for</a:t>
            </a:r>
            <a:r>
              <a:rPr lang="en-US" b="1" dirty="0" smtClean="0">
                <a:solidFill>
                  <a:srgbClr val="FFFF00"/>
                </a:solidFill>
              </a:rPr>
              <a:t> </a:t>
            </a:r>
            <a:r>
              <a:rPr lang="en-US" sz="4800" b="1" dirty="0" smtClean="0">
                <a:solidFill>
                  <a:srgbClr val="FFFF00"/>
                </a:solidFill>
                <a:latin typeface="AR JULIAN" panose="02000000000000000000" pitchFamily="2" charset="0"/>
              </a:rPr>
              <a:t>DUMMIES</a:t>
            </a:r>
            <a:endParaRPr lang="en-US" sz="4800" b="1" dirty="0">
              <a:solidFill>
                <a:srgbClr val="FFFF00"/>
              </a:solidFill>
              <a:latin typeface="AR JULIAN" panose="02000000000000000000" pitchFamily="2" charset="0"/>
            </a:endParaRPr>
          </a:p>
        </p:txBody>
      </p:sp>
    </p:spTree>
    <p:extLst>
      <p:ext uri="{BB962C8B-B14F-4D97-AF65-F5344CB8AC3E}">
        <p14:creationId xmlns:p14="http://schemas.microsoft.com/office/powerpoint/2010/main" val="21476004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solidFill>
            <a:schemeClr val="tx1"/>
          </a:solidFill>
        </p:spPr>
        <p:txBody>
          <a:bodyPr>
            <a:normAutofit/>
          </a:bodyPr>
          <a:lstStyle/>
          <a:p>
            <a:r>
              <a:rPr lang="en-US" sz="4800" dirty="0" smtClean="0">
                <a:solidFill>
                  <a:srgbClr val="FFFF00"/>
                </a:solidFill>
                <a:latin typeface="Arial Black" panose="020B0A04020102020204" pitchFamily="34" charset="0"/>
              </a:rPr>
              <a:t>DMR Programming</a:t>
            </a:r>
            <a:r>
              <a:rPr lang="en-US" dirty="0" smtClean="0">
                <a:solidFill>
                  <a:srgbClr val="FFFF00"/>
                </a:solidFill>
              </a:rPr>
              <a:t> </a:t>
            </a:r>
            <a:r>
              <a:rPr lang="en-US" b="1" dirty="0" smtClean="0">
                <a:solidFill>
                  <a:srgbClr val="FFFF00"/>
                </a:solidFill>
                <a:latin typeface="Arial Rounded MT Bold" panose="020F0704030504030204" pitchFamily="34" charset="0"/>
              </a:rPr>
              <a:t>for</a:t>
            </a:r>
            <a:r>
              <a:rPr lang="en-US" b="1" dirty="0" smtClean="0">
                <a:solidFill>
                  <a:srgbClr val="FFFF00"/>
                </a:solidFill>
              </a:rPr>
              <a:t> </a:t>
            </a:r>
            <a:r>
              <a:rPr lang="en-US" sz="4800" b="1" dirty="0" smtClean="0">
                <a:solidFill>
                  <a:srgbClr val="FFFF00"/>
                </a:solidFill>
                <a:latin typeface="AR JULIAN" panose="02000000000000000000" pitchFamily="2" charset="0"/>
              </a:rPr>
              <a:t>DUMMIES</a:t>
            </a:r>
            <a:endParaRPr lang="en-US" sz="4800" b="1" dirty="0">
              <a:solidFill>
                <a:srgbClr val="FFFF00"/>
              </a:solidFill>
              <a:latin typeface="AR JULIAN" panose="02000000000000000000" pitchFamily="2" charset="0"/>
            </a:endParaRPr>
          </a:p>
        </p:txBody>
      </p:sp>
      <p:sp>
        <p:nvSpPr>
          <p:cNvPr id="9" name="Text Placeholder 8"/>
          <p:cNvSpPr>
            <a:spLocks noGrp="1"/>
          </p:cNvSpPr>
          <p:nvPr>
            <p:ph sz="half" idx="2"/>
          </p:nvPr>
        </p:nvSpPr>
        <p:spPr/>
        <p:txBody>
          <a:bodyPr/>
          <a:lstStyle/>
          <a:p>
            <a:pPr marL="0" indent="0">
              <a:buNone/>
            </a:pPr>
            <a:r>
              <a:rPr lang="en-US" dirty="0" smtClean="0"/>
              <a:t>Menu Items</a:t>
            </a:r>
          </a:p>
          <a:p>
            <a:r>
              <a:rPr lang="en-US" dirty="0" smtClean="0"/>
              <a:t>Verify checked items</a:t>
            </a:r>
            <a:endParaRPr lang="en-US" dirty="0"/>
          </a:p>
        </p:txBody>
      </p:sp>
      <p:pic>
        <p:nvPicPr>
          <p:cNvPr id="3" name="Content Placeholder 2"/>
          <p:cNvPicPr>
            <a:picLocks noGrp="1" noChangeAspect="1"/>
          </p:cNvPicPr>
          <p:nvPr>
            <p:ph sz="half" idx="1"/>
          </p:nvPr>
        </p:nvPicPr>
        <p:blipFill>
          <a:blip r:embed="rId2"/>
          <a:stretch>
            <a:fillRect/>
          </a:stretch>
        </p:blipFill>
        <p:spPr>
          <a:xfrm>
            <a:off x="838200" y="2165602"/>
            <a:ext cx="5181600" cy="3671384"/>
          </a:xfrm>
          <a:prstGeom prst="rect">
            <a:avLst/>
          </a:prstGeom>
        </p:spPr>
      </p:pic>
    </p:spTree>
    <p:extLst>
      <p:ext uri="{BB962C8B-B14F-4D97-AF65-F5344CB8AC3E}">
        <p14:creationId xmlns:p14="http://schemas.microsoft.com/office/powerpoint/2010/main" val="37482843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solidFill>
            <a:schemeClr val="tx1"/>
          </a:solidFill>
        </p:spPr>
        <p:txBody>
          <a:bodyPr>
            <a:normAutofit/>
          </a:bodyPr>
          <a:lstStyle/>
          <a:p>
            <a:r>
              <a:rPr lang="en-US" sz="4800" dirty="0" smtClean="0">
                <a:solidFill>
                  <a:srgbClr val="FFFF00"/>
                </a:solidFill>
                <a:latin typeface="Arial Black" panose="020B0A04020102020204" pitchFamily="34" charset="0"/>
              </a:rPr>
              <a:t>DMR Programming</a:t>
            </a:r>
            <a:r>
              <a:rPr lang="en-US" dirty="0" smtClean="0">
                <a:solidFill>
                  <a:srgbClr val="FFFF00"/>
                </a:solidFill>
              </a:rPr>
              <a:t> </a:t>
            </a:r>
            <a:r>
              <a:rPr lang="en-US" b="1" dirty="0" smtClean="0">
                <a:solidFill>
                  <a:srgbClr val="FFFF00"/>
                </a:solidFill>
                <a:latin typeface="Arial Rounded MT Bold" panose="020F0704030504030204" pitchFamily="34" charset="0"/>
              </a:rPr>
              <a:t>for</a:t>
            </a:r>
            <a:r>
              <a:rPr lang="en-US" b="1" dirty="0" smtClean="0">
                <a:solidFill>
                  <a:srgbClr val="FFFF00"/>
                </a:solidFill>
              </a:rPr>
              <a:t> </a:t>
            </a:r>
            <a:r>
              <a:rPr lang="en-US" sz="4800" b="1" dirty="0" smtClean="0">
                <a:solidFill>
                  <a:srgbClr val="FFFF00"/>
                </a:solidFill>
                <a:latin typeface="AR JULIAN" panose="02000000000000000000" pitchFamily="2" charset="0"/>
              </a:rPr>
              <a:t>DUMMIES</a:t>
            </a:r>
            <a:endParaRPr lang="en-US" sz="4800" b="1" dirty="0">
              <a:solidFill>
                <a:srgbClr val="FFFF00"/>
              </a:solidFill>
              <a:latin typeface="AR JULIAN" panose="02000000000000000000" pitchFamily="2" charset="0"/>
            </a:endParaRPr>
          </a:p>
        </p:txBody>
      </p:sp>
      <p:sp>
        <p:nvSpPr>
          <p:cNvPr id="9" name="Text Placeholder 8"/>
          <p:cNvSpPr>
            <a:spLocks noGrp="1"/>
          </p:cNvSpPr>
          <p:nvPr>
            <p:ph sz="half" idx="2"/>
          </p:nvPr>
        </p:nvSpPr>
        <p:spPr/>
        <p:txBody>
          <a:bodyPr/>
          <a:lstStyle/>
          <a:p>
            <a:pPr marL="0" indent="0">
              <a:buNone/>
            </a:pPr>
            <a:r>
              <a:rPr lang="en-US" dirty="0" smtClean="0"/>
              <a:t>Buttons Definitions</a:t>
            </a:r>
          </a:p>
          <a:p>
            <a:r>
              <a:rPr lang="en-US" dirty="0" smtClean="0"/>
              <a:t>Select Short/Long Press and Side Button settings</a:t>
            </a:r>
          </a:p>
          <a:p>
            <a:r>
              <a:rPr lang="en-US" dirty="0" smtClean="0"/>
              <a:t>These may vary by personal preference</a:t>
            </a:r>
          </a:p>
          <a:p>
            <a:r>
              <a:rPr lang="en-US" dirty="0" smtClean="0"/>
              <a:t>Note: CS 750/800 have more options</a:t>
            </a:r>
            <a:endParaRPr lang="en-US" dirty="0"/>
          </a:p>
        </p:txBody>
      </p:sp>
      <p:pic>
        <p:nvPicPr>
          <p:cNvPr id="5" name="Content Placeholder 4"/>
          <p:cNvPicPr>
            <a:picLocks noGrp="1" noChangeAspect="1"/>
          </p:cNvPicPr>
          <p:nvPr>
            <p:ph sz="half" idx="1"/>
          </p:nvPr>
        </p:nvPicPr>
        <p:blipFill>
          <a:blip r:embed="rId2"/>
          <a:stretch>
            <a:fillRect/>
          </a:stretch>
        </p:blipFill>
        <p:spPr>
          <a:xfrm>
            <a:off x="1000998" y="1825625"/>
            <a:ext cx="4856003" cy="4351338"/>
          </a:xfrm>
          <a:prstGeom prst="rect">
            <a:avLst/>
          </a:prstGeom>
        </p:spPr>
      </p:pic>
      <p:cxnSp>
        <p:nvCxnSpPr>
          <p:cNvPr id="7" name="Elbow Connector 6"/>
          <p:cNvCxnSpPr/>
          <p:nvPr/>
        </p:nvCxnSpPr>
        <p:spPr>
          <a:xfrm rot="10800000">
            <a:off x="4305300" y="2428876"/>
            <a:ext cx="1771650" cy="104775"/>
          </a:xfrm>
          <a:prstGeom prst="bentConnector3">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rot="10800000" flipV="1">
            <a:off x="2486026" y="2695575"/>
            <a:ext cx="3590925" cy="133350"/>
          </a:xfrm>
          <a:prstGeom prst="bentConnector3">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4854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solidFill>
            <a:schemeClr val="tx1"/>
          </a:solidFill>
        </p:spPr>
        <p:txBody>
          <a:bodyPr>
            <a:normAutofit/>
          </a:bodyPr>
          <a:lstStyle/>
          <a:p>
            <a:r>
              <a:rPr lang="en-US" sz="4800" dirty="0" smtClean="0">
                <a:solidFill>
                  <a:srgbClr val="FFFF00"/>
                </a:solidFill>
                <a:latin typeface="Arial Black" panose="020B0A04020102020204" pitchFamily="34" charset="0"/>
              </a:rPr>
              <a:t>DMR Programming</a:t>
            </a:r>
            <a:r>
              <a:rPr lang="en-US" dirty="0" smtClean="0">
                <a:solidFill>
                  <a:srgbClr val="FFFF00"/>
                </a:solidFill>
              </a:rPr>
              <a:t> </a:t>
            </a:r>
            <a:r>
              <a:rPr lang="en-US" b="1" dirty="0" smtClean="0">
                <a:solidFill>
                  <a:srgbClr val="FFFF00"/>
                </a:solidFill>
                <a:latin typeface="Arial Rounded MT Bold" panose="020F0704030504030204" pitchFamily="34" charset="0"/>
              </a:rPr>
              <a:t>for</a:t>
            </a:r>
            <a:r>
              <a:rPr lang="en-US" b="1" dirty="0" smtClean="0">
                <a:solidFill>
                  <a:srgbClr val="FFFF00"/>
                </a:solidFill>
              </a:rPr>
              <a:t> </a:t>
            </a:r>
            <a:r>
              <a:rPr lang="en-US" sz="4800" b="1" dirty="0" smtClean="0">
                <a:solidFill>
                  <a:srgbClr val="FFFF00"/>
                </a:solidFill>
                <a:latin typeface="AR JULIAN" panose="02000000000000000000" pitchFamily="2" charset="0"/>
              </a:rPr>
              <a:t>DUMMIES</a:t>
            </a:r>
            <a:endParaRPr lang="en-US" sz="4800" b="1" dirty="0">
              <a:solidFill>
                <a:srgbClr val="FFFF00"/>
              </a:solidFill>
              <a:latin typeface="AR JULIAN" panose="02000000000000000000" pitchFamily="2" charset="0"/>
            </a:endParaRPr>
          </a:p>
        </p:txBody>
      </p:sp>
      <p:sp>
        <p:nvSpPr>
          <p:cNvPr id="9" name="Text Placeholder 8"/>
          <p:cNvSpPr>
            <a:spLocks noGrp="1"/>
          </p:cNvSpPr>
          <p:nvPr>
            <p:ph sz="half" idx="2"/>
          </p:nvPr>
        </p:nvSpPr>
        <p:spPr/>
        <p:txBody>
          <a:bodyPr/>
          <a:lstStyle/>
          <a:p>
            <a:pPr marL="0" indent="0">
              <a:buNone/>
            </a:pPr>
            <a:r>
              <a:rPr lang="en-US" dirty="0" smtClean="0"/>
              <a:t>Text Message</a:t>
            </a:r>
          </a:p>
          <a:p>
            <a:r>
              <a:rPr lang="en-US" dirty="0" smtClean="0"/>
              <a:t>Personal Selection</a:t>
            </a:r>
            <a:endParaRPr lang="en-US" dirty="0"/>
          </a:p>
        </p:txBody>
      </p:sp>
      <p:pic>
        <p:nvPicPr>
          <p:cNvPr id="3" name="Content Placeholder 2"/>
          <p:cNvPicPr>
            <a:picLocks noGrp="1" noChangeAspect="1"/>
          </p:cNvPicPr>
          <p:nvPr>
            <p:ph sz="half" idx="1"/>
          </p:nvPr>
        </p:nvPicPr>
        <p:blipFill>
          <a:blip r:embed="rId2"/>
          <a:stretch>
            <a:fillRect/>
          </a:stretch>
        </p:blipFill>
        <p:spPr>
          <a:xfrm>
            <a:off x="852487" y="2091531"/>
            <a:ext cx="5153025" cy="3819525"/>
          </a:xfrm>
          <a:prstGeom prst="rect">
            <a:avLst/>
          </a:prstGeom>
        </p:spPr>
      </p:pic>
    </p:spTree>
    <p:extLst>
      <p:ext uri="{BB962C8B-B14F-4D97-AF65-F5344CB8AC3E}">
        <p14:creationId xmlns:p14="http://schemas.microsoft.com/office/powerpoint/2010/main" val="5793534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solidFill>
            <a:schemeClr val="tx1"/>
          </a:solidFill>
        </p:spPr>
        <p:txBody>
          <a:bodyPr>
            <a:normAutofit/>
          </a:bodyPr>
          <a:lstStyle/>
          <a:p>
            <a:r>
              <a:rPr lang="en-US" sz="4800" dirty="0" smtClean="0">
                <a:solidFill>
                  <a:srgbClr val="FFFF00"/>
                </a:solidFill>
                <a:latin typeface="Arial Black" panose="020B0A04020102020204" pitchFamily="34" charset="0"/>
              </a:rPr>
              <a:t>DMR Programming</a:t>
            </a:r>
            <a:r>
              <a:rPr lang="en-US" dirty="0" smtClean="0">
                <a:solidFill>
                  <a:srgbClr val="FFFF00"/>
                </a:solidFill>
              </a:rPr>
              <a:t> </a:t>
            </a:r>
            <a:r>
              <a:rPr lang="en-US" b="1" dirty="0" smtClean="0">
                <a:solidFill>
                  <a:srgbClr val="FFFF00"/>
                </a:solidFill>
                <a:latin typeface="Arial Rounded MT Bold" panose="020F0704030504030204" pitchFamily="34" charset="0"/>
              </a:rPr>
              <a:t>for</a:t>
            </a:r>
            <a:r>
              <a:rPr lang="en-US" b="1" dirty="0" smtClean="0">
                <a:solidFill>
                  <a:srgbClr val="FFFF00"/>
                </a:solidFill>
              </a:rPr>
              <a:t> </a:t>
            </a:r>
            <a:r>
              <a:rPr lang="en-US" sz="4800" b="1" dirty="0" smtClean="0">
                <a:solidFill>
                  <a:srgbClr val="FFFF00"/>
                </a:solidFill>
                <a:latin typeface="AR JULIAN" panose="02000000000000000000" pitchFamily="2" charset="0"/>
              </a:rPr>
              <a:t>DUMMIES</a:t>
            </a:r>
            <a:endParaRPr lang="en-US" sz="4800" b="1" dirty="0">
              <a:solidFill>
                <a:srgbClr val="FFFF00"/>
              </a:solidFill>
              <a:latin typeface="AR JULIAN" panose="02000000000000000000" pitchFamily="2" charset="0"/>
            </a:endParaRPr>
          </a:p>
        </p:txBody>
      </p:sp>
      <p:pic>
        <p:nvPicPr>
          <p:cNvPr id="6" name="Content Placeholder 5"/>
          <p:cNvPicPr>
            <a:picLocks noGrp="1" noChangeAspect="1"/>
          </p:cNvPicPr>
          <p:nvPr>
            <p:ph sz="half" idx="2"/>
          </p:nvPr>
        </p:nvPicPr>
        <p:blipFill>
          <a:blip r:embed="rId2"/>
          <a:stretch>
            <a:fillRect/>
          </a:stretch>
        </p:blipFill>
        <p:spPr>
          <a:xfrm>
            <a:off x="6172200" y="1957254"/>
            <a:ext cx="5181600" cy="4088080"/>
          </a:xfrm>
          <a:prstGeom prst="rect">
            <a:avLst/>
          </a:prstGeom>
        </p:spPr>
      </p:pic>
      <p:pic>
        <p:nvPicPr>
          <p:cNvPr id="5" name="Content Placeholder 4"/>
          <p:cNvPicPr>
            <a:picLocks noGrp="1" noChangeAspect="1"/>
          </p:cNvPicPr>
          <p:nvPr>
            <p:ph sz="half" idx="1"/>
          </p:nvPr>
        </p:nvPicPr>
        <p:blipFill>
          <a:blip r:embed="rId3"/>
          <a:stretch>
            <a:fillRect/>
          </a:stretch>
        </p:blipFill>
        <p:spPr>
          <a:xfrm>
            <a:off x="838200" y="1957254"/>
            <a:ext cx="5285014" cy="4088080"/>
          </a:xfrm>
          <a:prstGeom prst="rect">
            <a:avLst/>
          </a:prstGeom>
        </p:spPr>
      </p:pic>
    </p:spTree>
    <p:extLst>
      <p:ext uri="{BB962C8B-B14F-4D97-AF65-F5344CB8AC3E}">
        <p14:creationId xmlns:p14="http://schemas.microsoft.com/office/powerpoint/2010/main" val="16936558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solidFill>
            <a:schemeClr val="tx1"/>
          </a:solidFill>
        </p:spPr>
        <p:txBody>
          <a:bodyPr>
            <a:normAutofit/>
          </a:bodyPr>
          <a:lstStyle/>
          <a:p>
            <a:r>
              <a:rPr lang="en-US" sz="4800" dirty="0" smtClean="0">
                <a:solidFill>
                  <a:srgbClr val="FFFF00"/>
                </a:solidFill>
                <a:latin typeface="Arial Black" panose="020B0A04020102020204" pitchFamily="34" charset="0"/>
              </a:rPr>
              <a:t>DMR Programming</a:t>
            </a:r>
            <a:r>
              <a:rPr lang="en-US" dirty="0" smtClean="0">
                <a:solidFill>
                  <a:srgbClr val="FFFF00"/>
                </a:solidFill>
              </a:rPr>
              <a:t> </a:t>
            </a:r>
            <a:r>
              <a:rPr lang="en-US" b="1" dirty="0" smtClean="0">
                <a:solidFill>
                  <a:srgbClr val="FFFF00"/>
                </a:solidFill>
                <a:latin typeface="Arial Rounded MT Bold" panose="020F0704030504030204" pitchFamily="34" charset="0"/>
              </a:rPr>
              <a:t>for</a:t>
            </a:r>
            <a:r>
              <a:rPr lang="en-US" b="1" dirty="0" smtClean="0">
                <a:solidFill>
                  <a:srgbClr val="FFFF00"/>
                </a:solidFill>
              </a:rPr>
              <a:t> </a:t>
            </a:r>
            <a:r>
              <a:rPr lang="en-US" sz="4800" b="1" dirty="0" smtClean="0">
                <a:solidFill>
                  <a:srgbClr val="FFFF00"/>
                </a:solidFill>
                <a:latin typeface="AR JULIAN" panose="02000000000000000000" pitchFamily="2" charset="0"/>
              </a:rPr>
              <a:t>DUMMIES</a:t>
            </a:r>
            <a:endParaRPr lang="en-US" sz="4800" b="1" dirty="0">
              <a:solidFill>
                <a:srgbClr val="FFFF00"/>
              </a:solidFill>
              <a:latin typeface="AR JULIAN" panose="02000000000000000000" pitchFamily="2" charset="0"/>
            </a:endParaRPr>
          </a:p>
        </p:txBody>
      </p:sp>
      <p:sp>
        <p:nvSpPr>
          <p:cNvPr id="2" name="Content Placeholder 1"/>
          <p:cNvSpPr>
            <a:spLocks noGrp="1"/>
          </p:cNvSpPr>
          <p:nvPr>
            <p:ph sz="half" idx="2"/>
          </p:nvPr>
        </p:nvSpPr>
        <p:spPr>
          <a:xfrm>
            <a:off x="7600950" y="1825625"/>
            <a:ext cx="3752850" cy="4351338"/>
          </a:xfrm>
        </p:spPr>
        <p:txBody>
          <a:bodyPr/>
          <a:lstStyle/>
          <a:p>
            <a:pPr marL="0" indent="0">
              <a:buNone/>
            </a:pPr>
            <a:r>
              <a:rPr lang="en-US" dirty="0" smtClean="0"/>
              <a:t>Digital RX Groups</a:t>
            </a:r>
          </a:p>
          <a:p>
            <a:r>
              <a:rPr lang="en-US" dirty="0" smtClean="0"/>
              <a:t>You need one for every Talk Group</a:t>
            </a:r>
          </a:p>
          <a:p>
            <a:r>
              <a:rPr lang="en-US" dirty="0" smtClean="0"/>
              <a:t>You may combine Talk Groups under on RX Group List. </a:t>
            </a:r>
          </a:p>
          <a:p>
            <a:pPr lvl="1"/>
            <a:r>
              <a:rPr lang="en-US" dirty="0" smtClean="0"/>
              <a:t>See DMR GA IL IN MI</a:t>
            </a:r>
            <a:endParaRPr lang="en-US" dirty="0"/>
          </a:p>
        </p:txBody>
      </p:sp>
      <p:pic>
        <p:nvPicPr>
          <p:cNvPr id="7" name="Content Placeholder 6"/>
          <p:cNvPicPr>
            <a:picLocks noGrp="1" noChangeAspect="1"/>
          </p:cNvPicPr>
          <p:nvPr>
            <p:ph sz="half" idx="1"/>
          </p:nvPr>
        </p:nvPicPr>
        <p:blipFill>
          <a:blip r:embed="rId2"/>
          <a:stretch>
            <a:fillRect/>
          </a:stretch>
        </p:blipFill>
        <p:spPr>
          <a:xfrm>
            <a:off x="838200" y="1958433"/>
            <a:ext cx="5181600" cy="4085721"/>
          </a:xfrm>
          <a:prstGeom prst="rect">
            <a:avLst/>
          </a:prstGeom>
        </p:spPr>
      </p:pic>
      <p:pic>
        <p:nvPicPr>
          <p:cNvPr id="8" name="Picture 7"/>
          <p:cNvPicPr>
            <a:picLocks noChangeAspect="1"/>
          </p:cNvPicPr>
          <p:nvPr/>
        </p:nvPicPr>
        <p:blipFill>
          <a:blip r:embed="rId3"/>
          <a:stretch>
            <a:fillRect/>
          </a:stretch>
        </p:blipFill>
        <p:spPr>
          <a:xfrm>
            <a:off x="3105150" y="2924175"/>
            <a:ext cx="4404173" cy="3520533"/>
          </a:xfrm>
          <a:prstGeom prst="rect">
            <a:avLst/>
          </a:prstGeom>
        </p:spPr>
      </p:pic>
      <p:cxnSp>
        <p:nvCxnSpPr>
          <p:cNvPr id="10" name="Elbow Connector 9"/>
          <p:cNvCxnSpPr/>
          <p:nvPr/>
        </p:nvCxnSpPr>
        <p:spPr>
          <a:xfrm rot="10800000" flipV="1">
            <a:off x="6410326" y="3448050"/>
            <a:ext cx="1190625" cy="438150"/>
          </a:xfrm>
          <a:prstGeom prst="bentConnector3">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10800000">
            <a:off x="4562476" y="2371726"/>
            <a:ext cx="3038475" cy="161925"/>
          </a:xfrm>
          <a:prstGeom prst="bentConnector3">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3930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solidFill>
            <a:schemeClr val="tx1"/>
          </a:solidFill>
        </p:spPr>
        <p:txBody>
          <a:bodyPr>
            <a:normAutofit/>
          </a:bodyPr>
          <a:lstStyle/>
          <a:p>
            <a:r>
              <a:rPr lang="en-US" sz="4800" dirty="0" smtClean="0">
                <a:solidFill>
                  <a:srgbClr val="FFFF00"/>
                </a:solidFill>
                <a:latin typeface="Arial Black" panose="020B0A04020102020204" pitchFamily="34" charset="0"/>
              </a:rPr>
              <a:t>DMR Programming</a:t>
            </a:r>
            <a:r>
              <a:rPr lang="en-US" dirty="0" smtClean="0">
                <a:solidFill>
                  <a:srgbClr val="FFFF00"/>
                </a:solidFill>
              </a:rPr>
              <a:t> </a:t>
            </a:r>
            <a:r>
              <a:rPr lang="en-US" b="1" dirty="0" smtClean="0">
                <a:solidFill>
                  <a:srgbClr val="FFFF00"/>
                </a:solidFill>
                <a:latin typeface="Arial Rounded MT Bold" panose="020F0704030504030204" pitchFamily="34" charset="0"/>
              </a:rPr>
              <a:t>for</a:t>
            </a:r>
            <a:r>
              <a:rPr lang="en-US" b="1" dirty="0" smtClean="0">
                <a:solidFill>
                  <a:srgbClr val="FFFF00"/>
                </a:solidFill>
              </a:rPr>
              <a:t> </a:t>
            </a:r>
            <a:r>
              <a:rPr lang="en-US" sz="4800" b="1" dirty="0" smtClean="0">
                <a:solidFill>
                  <a:srgbClr val="FFFF00"/>
                </a:solidFill>
                <a:latin typeface="AR JULIAN" panose="02000000000000000000" pitchFamily="2" charset="0"/>
              </a:rPr>
              <a:t>DUMMIES</a:t>
            </a:r>
            <a:endParaRPr lang="en-US" sz="4800" b="1" dirty="0">
              <a:solidFill>
                <a:srgbClr val="FFFF00"/>
              </a:solidFill>
              <a:latin typeface="AR JULIAN" panose="02000000000000000000" pitchFamily="2" charset="0"/>
            </a:endParaRPr>
          </a:p>
        </p:txBody>
      </p:sp>
      <p:sp>
        <p:nvSpPr>
          <p:cNvPr id="9" name="Text Placeholder 8"/>
          <p:cNvSpPr>
            <a:spLocks noGrp="1"/>
          </p:cNvSpPr>
          <p:nvPr>
            <p:ph sz="half" idx="2"/>
          </p:nvPr>
        </p:nvSpPr>
        <p:spPr>
          <a:xfrm>
            <a:off x="7111458" y="1724039"/>
            <a:ext cx="4680492" cy="4452924"/>
          </a:xfrm>
        </p:spPr>
        <p:txBody>
          <a:bodyPr/>
          <a:lstStyle/>
          <a:p>
            <a:pPr marL="0" indent="0">
              <a:buNone/>
            </a:pPr>
            <a:r>
              <a:rPr lang="en-US" dirty="0" smtClean="0"/>
              <a:t>Channels Information</a:t>
            </a:r>
          </a:p>
          <a:p>
            <a:pPr marL="0" indent="0">
              <a:buNone/>
            </a:pPr>
            <a:r>
              <a:rPr lang="en-US" dirty="0" smtClean="0"/>
              <a:t>Digital Analog Data-1</a:t>
            </a:r>
            <a:r>
              <a:rPr lang="en-US" baseline="30000" dirty="0" smtClean="0"/>
              <a:t>st </a:t>
            </a:r>
            <a:r>
              <a:rPr lang="en-US" dirty="0" smtClean="0"/>
              <a:t>Column</a:t>
            </a:r>
          </a:p>
          <a:p>
            <a:r>
              <a:rPr lang="en-US" dirty="0" smtClean="0"/>
              <a:t>Channel Mode (</a:t>
            </a:r>
            <a:r>
              <a:rPr lang="en-US" b="1" dirty="0" smtClean="0"/>
              <a:t>digi</a:t>
            </a:r>
            <a:r>
              <a:rPr lang="en-US" dirty="0" smtClean="0"/>
              <a:t>/analog)</a:t>
            </a:r>
          </a:p>
          <a:p>
            <a:r>
              <a:rPr lang="en-US" dirty="0" smtClean="0"/>
              <a:t>Band Width (</a:t>
            </a:r>
            <a:r>
              <a:rPr lang="en-US" b="1" dirty="0" smtClean="0"/>
              <a:t>12.5</a:t>
            </a:r>
            <a:r>
              <a:rPr lang="en-US" dirty="0" smtClean="0"/>
              <a:t> or </a:t>
            </a:r>
            <a:r>
              <a:rPr lang="en-US" dirty="0" smtClean="0"/>
              <a:t>25.0</a:t>
            </a:r>
            <a:r>
              <a:rPr lang="en-US" dirty="0" smtClean="0"/>
              <a:t>)</a:t>
            </a:r>
          </a:p>
          <a:p>
            <a:r>
              <a:rPr lang="en-US" dirty="0" smtClean="0"/>
              <a:t>Scan List</a:t>
            </a:r>
          </a:p>
          <a:p>
            <a:r>
              <a:rPr lang="en-US" dirty="0" smtClean="0"/>
              <a:t>Power (</a:t>
            </a:r>
            <a:r>
              <a:rPr lang="en-US" b="1" dirty="0" smtClean="0"/>
              <a:t>hi</a:t>
            </a:r>
            <a:r>
              <a:rPr lang="en-US" dirty="0" smtClean="0"/>
              <a:t>/lo)</a:t>
            </a:r>
          </a:p>
          <a:p>
            <a:pPr marL="0" indent="0">
              <a:buNone/>
            </a:pPr>
            <a:r>
              <a:rPr lang="en-US" dirty="0" smtClean="0"/>
              <a:t>Analog Data</a:t>
            </a:r>
            <a:endParaRPr lang="en-US" dirty="0"/>
          </a:p>
          <a:p>
            <a:r>
              <a:rPr lang="en-US" dirty="0" smtClean="0"/>
              <a:t>CTCSS/DCS Dec/Enc</a:t>
            </a:r>
          </a:p>
          <a:p>
            <a:endParaRPr lang="en-US" dirty="0"/>
          </a:p>
        </p:txBody>
      </p:sp>
      <p:pic>
        <p:nvPicPr>
          <p:cNvPr id="7" name="Content Placeholder 6"/>
          <p:cNvPicPr>
            <a:picLocks noGrp="1" noChangeAspect="1"/>
          </p:cNvPicPr>
          <p:nvPr>
            <p:ph sz="half" idx="1"/>
          </p:nvPr>
        </p:nvPicPr>
        <p:blipFill>
          <a:blip r:embed="rId2"/>
          <a:stretch>
            <a:fillRect/>
          </a:stretch>
        </p:blipFill>
        <p:spPr>
          <a:xfrm>
            <a:off x="629462" y="1719263"/>
            <a:ext cx="6425659" cy="4452924"/>
          </a:xfrm>
          <a:prstGeom prst="rect">
            <a:avLst/>
          </a:prstGeom>
        </p:spPr>
      </p:pic>
      <p:cxnSp>
        <p:nvCxnSpPr>
          <p:cNvPr id="10" name="Elbow Connector 9"/>
          <p:cNvCxnSpPr/>
          <p:nvPr/>
        </p:nvCxnSpPr>
        <p:spPr>
          <a:xfrm rot="10800000">
            <a:off x="3333751" y="2247901"/>
            <a:ext cx="3609975" cy="714375"/>
          </a:xfrm>
          <a:prstGeom prst="bentConnector3">
            <a:avLst>
              <a:gd name="adj1" fmla="val 42348"/>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10800000">
            <a:off x="3448050" y="2466975"/>
            <a:ext cx="3581400" cy="971550"/>
          </a:xfrm>
          <a:prstGeom prst="bentConnector3">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7" idx="3"/>
          </p:cNvCxnSpPr>
          <p:nvPr/>
        </p:nvCxnSpPr>
        <p:spPr>
          <a:xfrm flipH="1" flipV="1">
            <a:off x="3333751" y="2743202"/>
            <a:ext cx="3721370" cy="1202523"/>
          </a:xfrm>
          <a:prstGeom prst="bentConnector3">
            <a:avLst>
              <a:gd name="adj1" fmla="val 54774"/>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10800000">
            <a:off x="3333752" y="4257675"/>
            <a:ext cx="3609975" cy="190500"/>
          </a:xfrm>
          <a:prstGeom prst="bentConnector3">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10800000">
            <a:off x="3842292" y="4852981"/>
            <a:ext cx="3021517" cy="623880"/>
          </a:xfrm>
          <a:prstGeom prst="bentConnector3">
            <a:avLst/>
          </a:prstGeom>
          <a:ln w="158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7643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solidFill>
            <a:schemeClr val="tx1"/>
          </a:solidFill>
        </p:spPr>
        <p:txBody>
          <a:bodyPr>
            <a:normAutofit/>
          </a:bodyPr>
          <a:lstStyle/>
          <a:p>
            <a:r>
              <a:rPr lang="en-US" sz="4800" dirty="0" smtClean="0">
                <a:solidFill>
                  <a:srgbClr val="FFFF00"/>
                </a:solidFill>
                <a:latin typeface="Arial Black" panose="020B0A04020102020204" pitchFamily="34" charset="0"/>
              </a:rPr>
              <a:t>DMR Programming</a:t>
            </a:r>
            <a:r>
              <a:rPr lang="en-US" dirty="0" smtClean="0">
                <a:solidFill>
                  <a:srgbClr val="FFFF00"/>
                </a:solidFill>
              </a:rPr>
              <a:t> </a:t>
            </a:r>
            <a:r>
              <a:rPr lang="en-US" b="1" dirty="0" smtClean="0">
                <a:solidFill>
                  <a:srgbClr val="FFFF00"/>
                </a:solidFill>
                <a:latin typeface="Arial Rounded MT Bold" panose="020F0704030504030204" pitchFamily="34" charset="0"/>
              </a:rPr>
              <a:t>for</a:t>
            </a:r>
            <a:r>
              <a:rPr lang="en-US" b="1" dirty="0" smtClean="0">
                <a:solidFill>
                  <a:srgbClr val="FFFF00"/>
                </a:solidFill>
              </a:rPr>
              <a:t> </a:t>
            </a:r>
            <a:r>
              <a:rPr lang="en-US" sz="4800" b="1" dirty="0" smtClean="0">
                <a:solidFill>
                  <a:srgbClr val="FFFF00"/>
                </a:solidFill>
                <a:latin typeface="AR JULIAN" panose="02000000000000000000" pitchFamily="2" charset="0"/>
              </a:rPr>
              <a:t>DUMMIES</a:t>
            </a:r>
            <a:endParaRPr lang="en-US" sz="4800" b="1" dirty="0">
              <a:solidFill>
                <a:srgbClr val="FFFF00"/>
              </a:solidFill>
              <a:latin typeface="AR JULIAN" panose="02000000000000000000" pitchFamily="2" charset="0"/>
            </a:endParaRPr>
          </a:p>
        </p:txBody>
      </p:sp>
      <p:sp>
        <p:nvSpPr>
          <p:cNvPr id="9" name="Text Placeholder 8"/>
          <p:cNvSpPr>
            <a:spLocks noGrp="1"/>
          </p:cNvSpPr>
          <p:nvPr>
            <p:ph sz="half" idx="2"/>
          </p:nvPr>
        </p:nvSpPr>
        <p:spPr>
          <a:xfrm>
            <a:off x="7073358" y="1724039"/>
            <a:ext cx="4718592" cy="4452924"/>
          </a:xfrm>
        </p:spPr>
        <p:txBody>
          <a:bodyPr>
            <a:normAutofit/>
          </a:bodyPr>
          <a:lstStyle/>
          <a:p>
            <a:pPr marL="0" indent="0">
              <a:buNone/>
            </a:pPr>
            <a:r>
              <a:rPr lang="en-US" dirty="0" smtClean="0"/>
              <a:t>Channels Information</a:t>
            </a:r>
          </a:p>
          <a:p>
            <a:pPr marL="0" indent="0">
              <a:buNone/>
            </a:pPr>
            <a:r>
              <a:rPr lang="en-US" dirty="0" smtClean="0"/>
              <a:t>Digital Analog Data-2</a:t>
            </a:r>
            <a:r>
              <a:rPr lang="en-US" baseline="30000" dirty="0" smtClean="0"/>
              <a:t>nd </a:t>
            </a:r>
            <a:r>
              <a:rPr lang="en-US" dirty="0" smtClean="0"/>
              <a:t>Column</a:t>
            </a:r>
          </a:p>
          <a:p>
            <a:r>
              <a:rPr lang="en-US" dirty="0" smtClean="0"/>
              <a:t>Channel Name (</a:t>
            </a:r>
            <a:r>
              <a:rPr lang="en-US" b="1" dirty="0" smtClean="0"/>
              <a:t>DLB DMR __</a:t>
            </a:r>
            <a:r>
              <a:rPr lang="en-US" dirty="0" smtClean="0"/>
              <a:t>)</a:t>
            </a:r>
          </a:p>
          <a:p>
            <a:r>
              <a:rPr lang="en-US" dirty="0" smtClean="0"/>
              <a:t>RX Freq (</a:t>
            </a:r>
            <a:r>
              <a:rPr lang="en-US" b="1" dirty="0" smtClean="0"/>
              <a:t>44</a:t>
            </a:r>
            <a:r>
              <a:rPr lang="en-US" b="1" u="sng" dirty="0" smtClean="0"/>
              <a:t>3</a:t>
            </a:r>
            <a:r>
              <a:rPr lang="en-US" b="1" dirty="0" smtClean="0"/>
              <a:t>.30000</a:t>
            </a:r>
            <a:r>
              <a:rPr lang="en-US" dirty="0" smtClean="0"/>
              <a:t>)</a:t>
            </a:r>
          </a:p>
          <a:p>
            <a:r>
              <a:rPr lang="en-US" dirty="0" smtClean="0"/>
              <a:t>TX Freq (</a:t>
            </a:r>
            <a:r>
              <a:rPr lang="en-US" b="1" dirty="0" smtClean="0"/>
              <a:t>44</a:t>
            </a:r>
            <a:r>
              <a:rPr lang="en-US" b="1" u="sng" dirty="0" smtClean="0"/>
              <a:t>8</a:t>
            </a:r>
            <a:r>
              <a:rPr lang="en-US" b="1" dirty="0" smtClean="0"/>
              <a:t>.30000</a:t>
            </a:r>
            <a:r>
              <a:rPr lang="en-US" dirty="0" smtClean="0"/>
              <a:t>)</a:t>
            </a:r>
          </a:p>
          <a:p>
            <a:r>
              <a:rPr lang="en-US" dirty="0" smtClean="0"/>
              <a:t>Admit Code (Always/Channel Free/</a:t>
            </a:r>
            <a:r>
              <a:rPr lang="en-US" b="1" dirty="0" smtClean="0"/>
              <a:t>Color Code</a:t>
            </a:r>
            <a:r>
              <a:rPr lang="en-US" dirty="0" smtClean="0"/>
              <a:t>)</a:t>
            </a:r>
            <a:endParaRPr lang="en-US" dirty="0"/>
          </a:p>
          <a:p>
            <a:r>
              <a:rPr lang="en-US" dirty="0" smtClean="0"/>
              <a:t>Allow Talkaround (on repeaters only)</a:t>
            </a:r>
          </a:p>
          <a:p>
            <a:endParaRPr lang="en-US" dirty="0"/>
          </a:p>
        </p:txBody>
      </p:sp>
      <p:pic>
        <p:nvPicPr>
          <p:cNvPr id="7" name="Content Placeholder 6"/>
          <p:cNvPicPr>
            <a:picLocks noGrp="1" noChangeAspect="1"/>
          </p:cNvPicPr>
          <p:nvPr>
            <p:ph sz="half" idx="1"/>
          </p:nvPr>
        </p:nvPicPr>
        <p:blipFill>
          <a:blip r:embed="rId2"/>
          <a:stretch>
            <a:fillRect/>
          </a:stretch>
        </p:blipFill>
        <p:spPr>
          <a:xfrm>
            <a:off x="647699" y="1724039"/>
            <a:ext cx="6425659" cy="4452924"/>
          </a:xfrm>
          <a:prstGeom prst="rect">
            <a:avLst/>
          </a:prstGeom>
        </p:spPr>
      </p:pic>
      <p:cxnSp>
        <p:nvCxnSpPr>
          <p:cNvPr id="11" name="Elbow Connector 10"/>
          <p:cNvCxnSpPr/>
          <p:nvPr/>
        </p:nvCxnSpPr>
        <p:spPr>
          <a:xfrm rot="10800000">
            <a:off x="4533901" y="3950502"/>
            <a:ext cx="2447925" cy="1478749"/>
          </a:xfrm>
          <a:prstGeom prst="bentConnector3">
            <a:avLst>
              <a:gd name="adj1" fmla="val 7140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10800000">
            <a:off x="4810126" y="2990850"/>
            <a:ext cx="2171701" cy="1562102"/>
          </a:xfrm>
          <a:prstGeom prst="bentConnector3">
            <a:avLst>
              <a:gd name="adj1" fmla="val 66667"/>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0800000">
            <a:off x="4953000" y="2733675"/>
            <a:ext cx="2028826" cy="1216826"/>
          </a:xfrm>
          <a:prstGeom prst="bentConnector3">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rot="10800000">
            <a:off x="4952996" y="2481843"/>
            <a:ext cx="2028830" cy="984662"/>
          </a:xfrm>
          <a:prstGeom prst="bentConnector3">
            <a:avLst>
              <a:gd name="adj1" fmla="val 40610"/>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p:nvPr/>
        </p:nvCxnSpPr>
        <p:spPr>
          <a:xfrm rot="10800000">
            <a:off x="4952996" y="2238375"/>
            <a:ext cx="2028830" cy="735798"/>
          </a:xfrm>
          <a:prstGeom prst="bentConnector3">
            <a:avLst>
              <a:gd name="adj1" fmla="val 23709"/>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9220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solidFill>
            <a:schemeClr val="tx1"/>
          </a:solidFill>
        </p:spPr>
        <p:txBody>
          <a:bodyPr>
            <a:normAutofit/>
          </a:bodyPr>
          <a:lstStyle/>
          <a:p>
            <a:r>
              <a:rPr lang="en-US" sz="4800" dirty="0" smtClean="0">
                <a:solidFill>
                  <a:srgbClr val="FFFF00"/>
                </a:solidFill>
                <a:latin typeface="Arial Black" panose="020B0A04020102020204" pitchFamily="34" charset="0"/>
              </a:rPr>
              <a:t>DMR Programming</a:t>
            </a:r>
            <a:r>
              <a:rPr lang="en-US" dirty="0" smtClean="0">
                <a:solidFill>
                  <a:srgbClr val="FFFF00"/>
                </a:solidFill>
              </a:rPr>
              <a:t> </a:t>
            </a:r>
            <a:r>
              <a:rPr lang="en-US" b="1" dirty="0" smtClean="0">
                <a:solidFill>
                  <a:srgbClr val="FFFF00"/>
                </a:solidFill>
                <a:latin typeface="Arial Rounded MT Bold" panose="020F0704030504030204" pitchFamily="34" charset="0"/>
              </a:rPr>
              <a:t>for</a:t>
            </a:r>
            <a:r>
              <a:rPr lang="en-US" b="1" dirty="0" smtClean="0">
                <a:solidFill>
                  <a:srgbClr val="FFFF00"/>
                </a:solidFill>
              </a:rPr>
              <a:t> </a:t>
            </a:r>
            <a:r>
              <a:rPr lang="en-US" sz="4800" b="1" dirty="0" smtClean="0">
                <a:solidFill>
                  <a:srgbClr val="FFFF00"/>
                </a:solidFill>
                <a:latin typeface="AR JULIAN" panose="02000000000000000000" pitchFamily="2" charset="0"/>
              </a:rPr>
              <a:t>DUMMIES</a:t>
            </a:r>
            <a:endParaRPr lang="en-US" sz="4800" b="1" dirty="0">
              <a:solidFill>
                <a:srgbClr val="FFFF00"/>
              </a:solidFill>
              <a:latin typeface="AR JULIAN" panose="02000000000000000000" pitchFamily="2" charset="0"/>
            </a:endParaRPr>
          </a:p>
        </p:txBody>
      </p:sp>
      <p:sp>
        <p:nvSpPr>
          <p:cNvPr id="9" name="Text Placeholder 8"/>
          <p:cNvSpPr>
            <a:spLocks noGrp="1"/>
          </p:cNvSpPr>
          <p:nvPr>
            <p:ph sz="half" idx="2"/>
          </p:nvPr>
        </p:nvSpPr>
        <p:spPr>
          <a:xfrm>
            <a:off x="7073358" y="1724039"/>
            <a:ext cx="4718592" cy="4452924"/>
          </a:xfrm>
        </p:spPr>
        <p:txBody>
          <a:bodyPr>
            <a:normAutofit/>
          </a:bodyPr>
          <a:lstStyle/>
          <a:p>
            <a:pPr marL="0" indent="0">
              <a:buNone/>
            </a:pPr>
            <a:r>
              <a:rPr lang="en-US" dirty="0" smtClean="0"/>
              <a:t>Channels Information</a:t>
            </a:r>
          </a:p>
          <a:p>
            <a:pPr marL="0" indent="0">
              <a:buNone/>
            </a:pPr>
            <a:r>
              <a:rPr lang="en-US" dirty="0" smtClean="0"/>
              <a:t>Digital Analog Data-3</a:t>
            </a:r>
            <a:r>
              <a:rPr lang="en-US" baseline="30000" dirty="0" smtClean="0"/>
              <a:t>rd</a:t>
            </a:r>
            <a:r>
              <a:rPr lang="en-US" dirty="0" smtClean="0"/>
              <a:t> Column</a:t>
            </a:r>
          </a:p>
          <a:p>
            <a:r>
              <a:rPr lang="en-US" dirty="0" smtClean="0"/>
              <a:t>Contact Name(</a:t>
            </a:r>
            <a:r>
              <a:rPr lang="en-US" b="1" dirty="0" smtClean="0"/>
              <a:t>DMR __</a:t>
            </a:r>
            <a:r>
              <a:rPr lang="en-US" dirty="0" smtClean="0"/>
              <a:t>)</a:t>
            </a:r>
          </a:p>
          <a:p>
            <a:r>
              <a:rPr lang="en-US" dirty="0" smtClean="0"/>
              <a:t>Group List (</a:t>
            </a:r>
            <a:r>
              <a:rPr lang="en-US" b="1" dirty="0" smtClean="0"/>
              <a:t>DMR __</a:t>
            </a:r>
            <a:r>
              <a:rPr lang="en-US" dirty="0" smtClean="0"/>
              <a:t>)</a:t>
            </a:r>
          </a:p>
          <a:p>
            <a:r>
              <a:rPr lang="en-US" dirty="0" smtClean="0"/>
              <a:t>Color Code (</a:t>
            </a:r>
            <a:r>
              <a:rPr lang="en-US" b="1" dirty="0" smtClean="0"/>
              <a:t>0-15</a:t>
            </a:r>
            <a:r>
              <a:rPr lang="en-US" dirty="0" smtClean="0"/>
              <a:t>)</a:t>
            </a:r>
          </a:p>
          <a:p>
            <a:r>
              <a:rPr lang="en-US" dirty="0" smtClean="0"/>
              <a:t>Repeater Slot (</a:t>
            </a:r>
            <a:r>
              <a:rPr lang="en-US" b="1" dirty="0" smtClean="0"/>
              <a:t>1-2</a:t>
            </a:r>
            <a:r>
              <a:rPr lang="en-US" dirty="0" smtClean="0"/>
              <a:t>)</a:t>
            </a:r>
          </a:p>
          <a:p>
            <a:endParaRPr lang="en-US" dirty="0"/>
          </a:p>
        </p:txBody>
      </p:sp>
      <p:pic>
        <p:nvPicPr>
          <p:cNvPr id="7" name="Content Placeholder 6"/>
          <p:cNvPicPr>
            <a:picLocks noGrp="1" noChangeAspect="1"/>
          </p:cNvPicPr>
          <p:nvPr>
            <p:ph sz="half" idx="1"/>
          </p:nvPr>
        </p:nvPicPr>
        <p:blipFill>
          <a:blip r:embed="rId2"/>
          <a:stretch>
            <a:fillRect/>
          </a:stretch>
        </p:blipFill>
        <p:spPr>
          <a:xfrm>
            <a:off x="647699" y="1724039"/>
            <a:ext cx="6425659" cy="4452924"/>
          </a:xfrm>
          <a:prstGeom prst="rect">
            <a:avLst/>
          </a:prstGeom>
        </p:spPr>
      </p:pic>
      <p:cxnSp>
        <p:nvCxnSpPr>
          <p:cNvPr id="3" name="Elbow Connector 2"/>
          <p:cNvCxnSpPr/>
          <p:nvPr/>
        </p:nvCxnSpPr>
        <p:spPr>
          <a:xfrm rot="10800000" flipV="1">
            <a:off x="6524625" y="2990850"/>
            <a:ext cx="647700" cy="133350"/>
          </a:xfrm>
          <a:prstGeom prst="bentConnector3">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Elbow Connector 5"/>
          <p:cNvCxnSpPr/>
          <p:nvPr/>
        </p:nvCxnSpPr>
        <p:spPr>
          <a:xfrm rot="10800000">
            <a:off x="6524625" y="3362325"/>
            <a:ext cx="685800" cy="114300"/>
          </a:xfrm>
          <a:prstGeom prst="bentConnector3">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9" idx="1"/>
          </p:cNvCxnSpPr>
          <p:nvPr/>
        </p:nvCxnSpPr>
        <p:spPr>
          <a:xfrm rot="10800000">
            <a:off x="6524626" y="3590925"/>
            <a:ext cx="548733" cy="359576"/>
          </a:xfrm>
          <a:prstGeom prst="bentConnector3">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10800000">
            <a:off x="6400801" y="3829051"/>
            <a:ext cx="771525" cy="657225"/>
          </a:xfrm>
          <a:prstGeom prst="bentConnector3">
            <a:avLst>
              <a:gd name="adj1" fmla="val 57407"/>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365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solidFill>
            <a:schemeClr val="tx1"/>
          </a:solidFill>
        </p:spPr>
        <p:txBody>
          <a:bodyPr>
            <a:normAutofit/>
          </a:bodyPr>
          <a:lstStyle/>
          <a:p>
            <a:r>
              <a:rPr lang="en-US" sz="4800" dirty="0" smtClean="0">
                <a:solidFill>
                  <a:srgbClr val="FFFF00"/>
                </a:solidFill>
                <a:latin typeface="Arial Black" panose="020B0A04020102020204" pitchFamily="34" charset="0"/>
              </a:rPr>
              <a:t>DMR Programming</a:t>
            </a:r>
            <a:r>
              <a:rPr lang="en-US" dirty="0" smtClean="0">
                <a:solidFill>
                  <a:srgbClr val="FFFF00"/>
                </a:solidFill>
              </a:rPr>
              <a:t> </a:t>
            </a:r>
            <a:r>
              <a:rPr lang="en-US" b="1" dirty="0" smtClean="0">
                <a:solidFill>
                  <a:srgbClr val="FFFF00"/>
                </a:solidFill>
                <a:latin typeface="Arial Rounded MT Bold" panose="020F0704030504030204" pitchFamily="34" charset="0"/>
              </a:rPr>
              <a:t>for</a:t>
            </a:r>
            <a:r>
              <a:rPr lang="en-US" b="1" dirty="0" smtClean="0">
                <a:solidFill>
                  <a:srgbClr val="FFFF00"/>
                </a:solidFill>
              </a:rPr>
              <a:t> </a:t>
            </a:r>
            <a:r>
              <a:rPr lang="en-US" sz="4800" b="1" dirty="0" smtClean="0">
                <a:solidFill>
                  <a:srgbClr val="FFFF00"/>
                </a:solidFill>
                <a:latin typeface="AR JULIAN" panose="02000000000000000000" pitchFamily="2" charset="0"/>
              </a:rPr>
              <a:t>DUMMIES</a:t>
            </a:r>
            <a:endParaRPr lang="en-US" sz="4800" b="1" dirty="0">
              <a:solidFill>
                <a:srgbClr val="FFFF00"/>
              </a:solidFill>
              <a:latin typeface="AR JULIAN" panose="02000000000000000000" pitchFamily="2" charset="0"/>
            </a:endParaRPr>
          </a:p>
        </p:txBody>
      </p:sp>
      <p:sp>
        <p:nvSpPr>
          <p:cNvPr id="9" name="Text Placeholder 8"/>
          <p:cNvSpPr>
            <a:spLocks noGrp="1"/>
          </p:cNvSpPr>
          <p:nvPr>
            <p:ph sz="half" idx="2"/>
          </p:nvPr>
        </p:nvSpPr>
        <p:spPr>
          <a:xfrm>
            <a:off x="7705724" y="1825625"/>
            <a:ext cx="3648075" cy="4351338"/>
          </a:xfrm>
        </p:spPr>
        <p:txBody>
          <a:bodyPr/>
          <a:lstStyle/>
          <a:p>
            <a:pPr marL="0" indent="0">
              <a:buNone/>
            </a:pPr>
            <a:r>
              <a:rPr lang="en-US" dirty="0" smtClean="0"/>
              <a:t>Zone Information</a:t>
            </a:r>
          </a:p>
          <a:p>
            <a:r>
              <a:rPr lang="en-US" dirty="0" smtClean="0"/>
              <a:t>Zone Name</a:t>
            </a:r>
          </a:p>
          <a:p>
            <a:r>
              <a:rPr lang="en-US" dirty="0" smtClean="0"/>
              <a:t>Up to 16 Channels per Zone</a:t>
            </a:r>
          </a:p>
          <a:p>
            <a:r>
              <a:rPr lang="en-US" dirty="0" smtClean="0"/>
              <a:t>Non Active Channels indicated by:</a:t>
            </a:r>
          </a:p>
          <a:p>
            <a:pPr lvl="1"/>
            <a:r>
              <a:rPr lang="en-US" dirty="0" smtClean="0"/>
              <a:t>* MD 380/390</a:t>
            </a:r>
          </a:p>
          <a:p>
            <a:pPr lvl="1"/>
            <a:r>
              <a:rPr lang="en-US" dirty="0" smtClean="0"/>
              <a:t>X CS 750/800</a:t>
            </a:r>
            <a:endParaRPr lang="en-US" dirty="0"/>
          </a:p>
        </p:txBody>
      </p:sp>
      <p:pic>
        <p:nvPicPr>
          <p:cNvPr id="5" name="Content Placeholder 4"/>
          <p:cNvPicPr>
            <a:picLocks noGrp="1" noChangeAspect="1"/>
          </p:cNvPicPr>
          <p:nvPr>
            <p:ph sz="half" idx="1"/>
          </p:nvPr>
        </p:nvPicPr>
        <p:blipFill>
          <a:blip r:embed="rId2"/>
          <a:stretch>
            <a:fillRect/>
          </a:stretch>
        </p:blipFill>
        <p:spPr>
          <a:xfrm>
            <a:off x="838200" y="1818400"/>
            <a:ext cx="6857986" cy="4029949"/>
          </a:xfrm>
          <a:prstGeom prst="rect">
            <a:avLst/>
          </a:prstGeom>
        </p:spPr>
      </p:pic>
      <p:cxnSp>
        <p:nvCxnSpPr>
          <p:cNvPr id="7" name="Elbow Connector 6"/>
          <p:cNvCxnSpPr/>
          <p:nvPr/>
        </p:nvCxnSpPr>
        <p:spPr>
          <a:xfrm rot="10800000" flipV="1">
            <a:off x="6210300" y="3971924"/>
            <a:ext cx="1485886" cy="361949"/>
          </a:xfrm>
          <a:prstGeom prst="bentConnector3">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rot="10800000">
            <a:off x="5819778" y="2362202"/>
            <a:ext cx="1876409" cy="190498"/>
          </a:xfrm>
          <a:prstGeom prst="bentConnector3">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10800000" flipV="1">
            <a:off x="6276976" y="3076574"/>
            <a:ext cx="1428749" cy="533399"/>
          </a:xfrm>
          <a:prstGeom prst="bentConnector3">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3669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solidFill>
            <a:schemeClr val="tx1"/>
          </a:solidFill>
        </p:spPr>
        <p:txBody>
          <a:bodyPr>
            <a:normAutofit/>
          </a:bodyPr>
          <a:lstStyle/>
          <a:p>
            <a:r>
              <a:rPr lang="en-US" sz="4800" dirty="0" smtClean="0">
                <a:solidFill>
                  <a:srgbClr val="FFFF00"/>
                </a:solidFill>
                <a:latin typeface="Arial Black" panose="020B0A04020102020204" pitchFamily="34" charset="0"/>
              </a:rPr>
              <a:t>DMR Programming</a:t>
            </a:r>
            <a:r>
              <a:rPr lang="en-US" dirty="0" smtClean="0">
                <a:solidFill>
                  <a:srgbClr val="FFFF00"/>
                </a:solidFill>
              </a:rPr>
              <a:t> </a:t>
            </a:r>
            <a:r>
              <a:rPr lang="en-US" b="1" dirty="0" smtClean="0">
                <a:solidFill>
                  <a:srgbClr val="FFFF00"/>
                </a:solidFill>
                <a:latin typeface="Arial Rounded MT Bold" panose="020F0704030504030204" pitchFamily="34" charset="0"/>
              </a:rPr>
              <a:t>for</a:t>
            </a:r>
            <a:r>
              <a:rPr lang="en-US" b="1" dirty="0" smtClean="0">
                <a:solidFill>
                  <a:srgbClr val="FFFF00"/>
                </a:solidFill>
              </a:rPr>
              <a:t> </a:t>
            </a:r>
            <a:r>
              <a:rPr lang="en-US" sz="4800" b="1" dirty="0" smtClean="0">
                <a:solidFill>
                  <a:srgbClr val="FFFF00"/>
                </a:solidFill>
                <a:latin typeface="AR JULIAN" panose="02000000000000000000" pitchFamily="2" charset="0"/>
              </a:rPr>
              <a:t>DUMMIES</a:t>
            </a:r>
            <a:endParaRPr lang="en-US" sz="4800" b="1" dirty="0">
              <a:solidFill>
                <a:srgbClr val="FFFF00"/>
              </a:solidFill>
              <a:latin typeface="AR JULIAN" panose="02000000000000000000" pitchFamily="2" charset="0"/>
            </a:endParaRPr>
          </a:p>
        </p:txBody>
      </p:sp>
      <p:sp>
        <p:nvSpPr>
          <p:cNvPr id="9" name="Text Placeholder 8"/>
          <p:cNvSpPr>
            <a:spLocks noGrp="1"/>
          </p:cNvSpPr>
          <p:nvPr>
            <p:ph sz="half" idx="2"/>
          </p:nvPr>
        </p:nvSpPr>
        <p:spPr>
          <a:xfrm>
            <a:off x="7962900" y="1825625"/>
            <a:ext cx="3390899" cy="4351338"/>
          </a:xfrm>
        </p:spPr>
        <p:txBody>
          <a:bodyPr/>
          <a:lstStyle/>
          <a:p>
            <a:pPr marL="0" indent="0">
              <a:buNone/>
            </a:pPr>
            <a:r>
              <a:rPr lang="en-US" dirty="0" smtClean="0"/>
              <a:t>Scan</a:t>
            </a:r>
          </a:p>
          <a:p>
            <a:r>
              <a:rPr lang="en-US" dirty="0" smtClean="0"/>
              <a:t>Scan List Name</a:t>
            </a:r>
          </a:p>
          <a:p>
            <a:r>
              <a:rPr lang="en-US" dirty="0" smtClean="0"/>
              <a:t>Not limited 16 Channels per List</a:t>
            </a:r>
          </a:p>
          <a:p>
            <a:r>
              <a:rPr lang="en-US" dirty="0" smtClean="0"/>
              <a:t>Priority Channels are Optional</a:t>
            </a:r>
            <a:endParaRPr lang="en-US" dirty="0"/>
          </a:p>
        </p:txBody>
      </p:sp>
      <p:pic>
        <p:nvPicPr>
          <p:cNvPr id="3" name="Content Placeholder 2"/>
          <p:cNvPicPr>
            <a:picLocks noGrp="1" noChangeAspect="1"/>
          </p:cNvPicPr>
          <p:nvPr>
            <p:ph sz="half" idx="1"/>
          </p:nvPr>
        </p:nvPicPr>
        <p:blipFill>
          <a:blip r:embed="rId2"/>
          <a:stretch>
            <a:fillRect/>
          </a:stretch>
        </p:blipFill>
        <p:spPr>
          <a:xfrm>
            <a:off x="838199" y="1725769"/>
            <a:ext cx="6949743" cy="4451194"/>
          </a:xfrm>
          <a:prstGeom prst="rect">
            <a:avLst/>
          </a:prstGeom>
        </p:spPr>
      </p:pic>
      <p:cxnSp>
        <p:nvCxnSpPr>
          <p:cNvPr id="7" name="Elbow Connector 6"/>
          <p:cNvCxnSpPr/>
          <p:nvPr/>
        </p:nvCxnSpPr>
        <p:spPr>
          <a:xfrm rot="10800000">
            <a:off x="6267450" y="2162175"/>
            <a:ext cx="1695450" cy="361950"/>
          </a:xfrm>
          <a:prstGeom prst="bentConnector3">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rot="10800000" flipV="1">
            <a:off x="5867400" y="3086099"/>
            <a:ext cx="2095502" cy="561976"/>
          </a:xfrm>
          <a:prstGeom prst="bentConnector3">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9" idx="1"/>
          </p:cNvCxnSpPr>
          <p:nvPr/>
        </p:nvCxnSpPr>
        <p:spPr>
          <a:xfrm rot="10800000" flipV="1">
            <a:off x="4705350" y="4001293"/>
            <a:ext cx="3257550" cy="999331"/>
          </a:xfrm>
          <a:prstGeom prst="bentConnector3">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668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marL="0" indent="0">
              <a:buNone/>
            </a:pPr>
            <a:r>
              <a:rPr lang="en-US" sz="3800" b="1" dirty="0" smtClean="0"/>
              <a:t>Digital vs. Analog</a:t>
            </a:r>
          </a:p>
          <a:p>
            <a:pPr algn="just"/>
            <a:r>
              <a:rPr lang="en-US" dirty="0" smtClean="0"/>
              <a:t>If you are use to operating on analog FM repeaters, you will have noticed that the audio quality degrades as a station’s signal into the repeater (uplink) gets weaker; you start hearing an increase in noise bursts intermixed with the audio until the signal gets so weak that the station can no long access the repeater or you can not understand the audio because of noise. As you move further from the repeater you will start hearing the same noise bursts into your receiver as the repeater’s signal gets weaker (downlink) until you can no longer hear the repeater. A combination of a station’s weak signal into a repeater and a repeater’s weak signal to the listener can make the usability degrade faster.</a:t>
            </a:r>
          </a:p>
          <a:p>
            <a:pPr algn="just"/>
            <a:r>
              <a:rPr lang="en-US" dirty="0" smtClean="0"/>
              <a:t>The </a:t>
            </a:r>
            <a:r>
              <a:rPr lang="en-US" b="1" dirty="0" smtClean="0"/>
              <a:t>basic difference with digital repeaters is that the audio quality remains the same on the uplink and downlink until the very end of the coverage range; then the audio starts sounding broken (missing portions of the speech) on DMR systems caused by lost packets. The Internet can also drop the UDP packets used for moving traffic between repeaters and bridges, causing the same broken audio affect. </a:t>
            </a:r>
            <a:r>
              <a:rPr lang="en-US" dirty="0" smtClean="0"/>
              <a:t>Analog static is a thing of the past using DMR.</a:t>
            </a:r>
          </a:p>
          <a:p>
            <a:pPr algn="just"/>
            <a:r>
              <a:rPr lang="en-US" b="1" dirty="0" smtClean="0"/>
              <a:t>DMR has Forward Error Correction (FEC) </a:t>
            </a:r>
            <a:r>
              <a:rPr lang="en-US" dirty="0" smtClean="0"/>
              <a:t>which can correct small bit errors, slightly extending the usable range and improving communication quality.</a:t>
            </a:r>
          </a:p>
          <a:p>
            <a:pPr algn="just"/>
            <a:r>
              <a:rPr lang="en-US" dirty="0" smtClean="0"/>
              <a:t>Better quality receivers can operate at a lower noise floor, higher power transmitters, and higher gain antenna systems will also extend coverage of both analog and digital systems.</a:t>
            </a:r>
            <a:endParaRPr lang="en-US" dirty="0"/>
          </a:p>
        </p:txBody>
      </p:sp>
      <p:sp>
        <p:nvSpPr>
          <p:cNvPr id="4" name="Title 4"/>
          <p:cNvSpPr>
            <a:spLocks noGrp="1"/>
          </p:cNvSpPr>
          <p:nvPr>
            <p:ph type="title"/>
          </p:nvPr>
        </p:nvSpPr>
        <p:spPr>
          <a:solidFill>
            <a:schemeClr val="tx1"/>
          </a:solidFill>
        </p:spPr>
        <p:txBody>
          <a:bodyPr/>
          <a:lstStyle/>
          <a:p>
            <a:r>
              <a:rPr lang="en-US" sz="4800" dirty="0" smtClean="0">
                <a:solidFill>
                  <a:srgbClr val="FFFF00"/>
                </a:solidFill>
                <a:latin typeface="Arial Black" panose="020B0A04020102020204" pitchFamily="34" charset="0"/>
              </a:rPr>
              <a:t>DMR</a:t>
            </a:r>
            <a:r>
              <a:rPr lang="en-US" dirty="0" smtClean="0">
                <a:solidFill>
                  <a:srgbClr val="FFFF00"/>
                </a:solidFill>
              </a:rPr>
              <a:t> </a:t>
            </a:r>
            <a:r>
              <a:rPr lang="en-US" b="1" dirty="0" smtClean="0">
                <a:solidFill>
                  <a:srgbClr val="FFFF00"/>
                </a:solidFill>
                <a:latin typeface="Arial Rounded MT Bold" panose="020F0704030504030204" pitchFamily="34" charset="0"/>
              </a:rPr>
              <a:t>for</a:t>
            </a:r>
            <a:r>
              <a:rPr lang="en-US" b="1" dirty="0" smtClean="0">
                <a:solidFill>
                  <a:srgbClr val="FFFF00"/>
                </a:solidFill>
              </a:rPr>
              <a:t> </a:t>
            </a:r>
            <a:r>
              <a:rPr lang="en-US" sz="4800" b="1" dirty="0" smtClean="0">
                <a:solidFill>
                  <a:srgbClr val="FFFF00"/>
                </a:solidFill>
                <a:latin typeface="AR JULIAN" panose="02000000000000000000" pitchFamily="2" charset="0"/>
              </a:rPr>
              <a:t>DUMMIES</a:t>
            </a:r>
            <a:endParaRPr lang="en-US" sz="4800" b="1" dirty="0">
              <a:solidFill>
                <a:srgbClr val="FFFF00"/>
              </a:solidFill>
              <a:latin typeface="AR JULIAN" panose="02000000000000000000" pitchFamily="2" charset="0"/>
            </a:endParaRPr>
          </a:p>
        </p:txBody>
      </p:sp>
    </p:spTree>
    <p:extLst>
      <p:ext uri="{BB962C8B-B14F-4D97-AF65-F5344CB8AC3E}">
        <p14:creationId xmlns:p14="http://schemas.microsoft.com/office/powerpoint/2010/main" val="14758806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solidFill>
            <a:schemeClr val="tx1"/>
          </a:solidFill>
        </p:spPr>
        <p:txBody>
          <a:bodyPr>
            <a:normAutofit/>
          </a:bodyPr>
          <a:lstStyle/>
          <a:p>
            <a:r>
              <a:rPr lang="en-US" sz="4800" dirty="0" smtClean="0">
                <a:solidFill>
                  <a:srgbClr val="FFFF00"/>
                </a:solidFill>
                <a:latin typeface="Arial Black" panose="020B0A04020102020204" pitchFamily="34" charset="0"/>
              </a:rPr>
              <a:t>DMR Programming</a:t>
            </a:r>
            <a:r>
              <a:rPr lang="en-US" dirty="0" smtClean="0">
                <a:solidFill>
                  <a:srgbClr val="FFFF00"/>
                </a:solidFill>
              </a:rPr>
              <a:t> </a:t>
            </a:r>
            <a:r>
              <a:rPr lang="en-US" b="1" dirty="0" smtClean="0">
                <a:solidFill>
                  <a:srgbClr val="FFFF00"/>
                </a:solidFill>
                <a:latin typeface="Arial Rounded MT Bold" panose="020F0704030504030204" pitchFamily="34" charset="0"/>
              </a:rPr>
              <a:t>for</a:t>
            </a:r>
            <a:r>
              <a:rPr lang="en-US" b="1" dirty="0" smtClean="0">
                <a:solidFill>
                  <a:srgbClr val="FFFF00"/>
                </a:solidFill>
              </a:rPr>
              <a:t> </a:t>
            </a:r>
            <a:r>
              <a:rPr lang="en-US" sz="4800" b="1" dirty="0" smtClean="0">
                <a:solidFill>
                  <a:srgbClr val="FFFF00"/>
                </a:solidFill>
                <a:latin typeface="AR JULIAN" panose="02000000000000000000" pitchFamily="2" charset="0"/>
              </a:rPr>
              <a:t>DUMMIES</a:t>
            </a:r>
            <a:endParaRPr lang="en-US" sz="4800" b="1" dirty="0">
              <a:solidFill>
                <a:srgbClr val="FFFF00"/>
              </a:solidFill>
              <a:latin typeface="AR JULIAN" panose="02000000000000000000" pitchFamily="2" charset="0"/>
            </a:endParaRPr>
          </a:p>
        </p:txBody>
      </p:sp>
      <p:pic>
        <p:nvPicPr>
          <p:cNvPr id="10" name="Content Placeholder 9"/>
          <p:cNvPicPr>
            <a:picLocks noGrp="1" noChangeAspect="1"/>
          </p:cNvPicPr>
          <p:nvPr>
            <p:ph sz="half" idx="1"/>
          </p:nvPr>
        </p:nvPicPr>
        <p:blipFill>
          <a:blip r:embed="rId2"/>
          <a:stretch>
            <a:fillRect/>
          </a:stretch>
        </p:blipFill>
        <p:spPr>
          <a:xfrm>
            <a:off x="1047750" y="2101056"/>
            <a:ext cx="3105150" cy="1076325"/>
          </a:xfrm>
          <a:prstGeom prst="rect">
            <a:avLst/>
          </a:prstGeom>
        </p:spPr>
      </p:pic>
      <p:sp>
        <p:nvSpPr>
          <p:cNvPr id="8" name="Content Placeholder 7"/>
          <p:cNvSpPr>
            <a:spLocks noGrp="1"/>
          </p:cNvSpPr>
          <p:nvPr>
            <p:ph sz="half" idx="2"/>
          </p:nvPr>
        </p:nvSpPr>
        <p:spPr>
          <a:xfrm>
            <a:off x="5162550" y="1825625"/>
            <a:ext cx="6191250" cy="4351338"/>
          </a:xfrm>
        </p:spPr>
        <p:txBody>
          <a:bodyPr/>
          <a:lstStyle/>
          <a:p>
            <a:pPr marL="0" indent="0">
              <a:buNone/>
            </a:pPr>
            <a:r>
              <a:rPr lang="en-US" dirty="0" smtClean="0"/>
              <a:t>Remember to Save your Work by either:</a:t>
            </a:r>
          </a:p>
          <a:p>
            <a:r>
              <a:rPr lang="en-US" dirty="0" smtClean="0"/>
              <a:t>File</a:t>
            </a:r>
          </a:p>
          <a:p>
            <a:pPr lvl="1"/>
            <a:r>
              <a:rPr lang="en-US" dirty="0" smtClean="0"/>
              <a:t>Save</a:t>
            </a:r>
          </a:p>
          <a:p>
            <a:pPr lvl="1"/>
            <a:r>
              <a:rPr lang="en-US" dirty="0" smtClean="0"/>
              <a:t>Save as</a:t>
            </a:r>
          </a:p>
          <a:p>
            <a:r>
              <a:rPr lang="en-US" dirty="0" smtClean="0"/>
              <a:t>Selecting the Floppy Disk</a:t>
            </a:r>
          </a:p>
          <a:p>
            <a:pPr lvl="1"/>
            <a:r>
              <a:rPr lang="en-US" dirty="0" smtClean="0"/>
              <a:t>Save</a:t>
            </a:r>
          </a:p>
          <a:p>
            <a:pPr lvl="1"/>
            <a:endParaRPr lang="en-US" dirty="0"/>
          </a:p>
          <a:p>
            <a:pPr marL="0" indent="0">
              <a:buNone/>
            </a:pPr>
            <a:r>
              <a:rPr lang="en-US" dirty="0" smtClean="0"/>
              <a:t>Otherwise your work will not be saved</a:t>
            </a:r>
          </a:p>
        </p:txBody>
      </p:sp>
      <p:cxnSp>
        <p:nvCxnSpPr>
          <p:cNvPr id="14" name="Elbow Connector 13"/>
          <p:cNvCxnSpPr/>
          <p:nvPr/>
        </p:nvCxnSpPr>
        <p:spPr>
          <a:xfrm rot="10800000">
            <a:off x="1895476" y="2638425"/>
            <a:ext cx="3267075" cy="1200150"/>
          </a:xfrm>
          <a:prstGeom prst="bentConnector3">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10800000">
            <a:off x="1438276" y="2381250"/>
            <a:ext cx="3819527" cy="171452"/>
          </a:xfrm>
          <a:prstGeom prst="bentConnector3">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545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839788" y="457200"/>
            <a:ext cx="5132387" cy="1600200"/>
          </a:xfrm>
          <a:solidFill>
            <a:schemeClr val="tx1"/>
          </a:solidFill>
        </p:spPr>
        <p:txBody>
          <a:bodyPr/>
          <a:lstStyle/>
          <a:p>
            <a:r>
              <a:rPr lang="en-US" sz="4800" dirty="0" smtClean="0">
                <a:solidFill>
                  <a:srgbClr val="FFFF00"/>
                </a:solidFill>
                <a:latin typeface="Arial Black" panose="020B0A04020102020204" pitchFamily="34" charset="0"/>
              </a:rPr>
              <a:t>DMR</a:t>
            </a:r>
            <a:r>
              <a:rPr lang="en-US" dirty="0" smtClean="0">
                <a:solidFill>
                  <a:srgbClr val="FFFF00"/>
                </a:solidFill>
              </a:rPr>
              <a:t> </a:t>
            </a:r>
            <a:r>
              <a:rPr lang="en-US" b="1" dirty="0" smtClean="0">
                <a:solidFill>
                  <a:srgbClr val="FFFF00"/>
                </a:solidFill>
                <a:latin typeface="Arial Rounded MT Bold" panose="020F0704030504030204" pitchFamily="34" charset="0"/>
              </a:rPr>
              <a:t>for</a:t>
            </a:r>
            <a:r>
              <a:rPr lang="en-US" b="1" dirty="0" smtClean="0">
                <a:solidFill>
                  <a:srgbClr val="FFFF00"/>
                </a:solidFill>
              </a:rPr>
              <a:t> </a:t>
            </a:r>
            <a:r>
              <a:rPr lang="en-US" sz="4800" b="1" dirty="0" smtClean="0">
                <a:solidFill>
                  <a:srgbClr val="FFFF00"/>
                </a:solidFill>
                <a:latin typeface="AR JULIAN" panose="02000000000000000000" pitchFamily="2" charset="0"/>
              </a:rPr>
              <a:t>DUMMIES</a:t>
            </a:r>
            <a:endParaRPr lang="en-US" sz="4800" b="1" dirty="0">
              <a:solidFill>
                <a:srgbClr val="FFFF00"/>
              </a:solidFill>
              <a:latin typeface="AR JULIAN" panose="02000000000000000000" pitchFamily="2" charset="0"/>
            </a:endParaRPr>
          </a:p>
        </p:txBody>
      </p:sp>
      <p:pic>
        <p:nvPicPr>
          <p:cNvPr id="7" name="Content Placeholder 6"/>
          <p:cNvPicPr>
            <a:picLocks noGrp="1" noChangeAspect="1"/>
          </p:cNvPicPr>
          <p:nvPr>
            <p:ph idx="1"/>
          </p:nvPr>
        </p:nvPicPr>
        <p:blipFill>
          <a:blip r:embed="rId2"/>
          <a:stretch>
            <a:fillRect/>
          </a:stretch>
        </p:blipFill>
        <p:spPr>
          <a:xfrm>
            <a:off x="6076950" y="457200"/>
            <a:ext cx="5800725" cy="1162822"/>
          </a:xfrm>
          <a:prstGeom prst="rect">
            <a:avLst/>
          </a:prstGeom>
        </p:spPr>
      </p:pic>
      <p:sp>
        <p:nvSpPr>
          <p:cNvPr id="6" name="Text Placeholder 5"/>
          <p:cNvSpPr>
            <a:spLocks noGrp="1"/>
          </p:cNvSpPr>
          <p:nvPr>
            <p:ph type="body" sz="half" idx="2"/>
          </p:nvPr>
        </p:nvSpPr>
        <p:spPr>
          <a:xfrm>
            <a:off x="839788" y="2057400"/>
            <a:ext cx="5237162" cy="3811588"/>
          </a:xfrm>
        </p:spPr>
        <p:txBody>
          <a:bodyPr>
            <a:normAutofit/>
          </a:bodyPr>
          <a:lstStyle/>
          <a:p>
            <a:r>
              <a:rPr lang="en-US" sz="2400" b="1" dirty="0"/>
              <a:t>Two-Slot TDMA</a:t>
            </a:r>
          </a:p>
          <a:p>
            <a:pPr marL="285750" indent="-285750" algn="just">
              <a:buFont typeface="Arial" panose="020B0604020202020204" pitchFamily="34" charset="0"/>
              <a:buChar char="•"/>
            </a:pPr>
            <a:r>
              <a:rPr lang="en-US" dirty="0"/>
              <a:t>DMR Tier II/Tier III occupies a </a:t>
            </a:r>
            <a:r>
              <a:rPr lang="en-US" b="1" dirty="0"/>
              <a:t>12.5 kHz </a:t>
            </a:r>
            <a:r>
              <a:rPr lang="en-US" dirty="0"/>
              <a:t>bandwidth that two </a:t>
            </a:r>
            <a:r>
              <a:rPr lang="en-US" dirty="0" smtClean="0"/>
              <a:t>channels share </a:t>
            </a:r>
            <a:r>
              <a:rPr lang="en-US" dirty="0"/>
              <a:t>using </a:t>
            </a:r>
            <a:r>
              <a:rPr lang="en-US" b="1" dirty="0"/>
              <a:t>Time-Division Multiple Access </a:t>
            </a:r>
            <a:r>
              <a:rPr lang="en-US" dirty="0"/>
              <a:t>(TDMA). </a:t>
            </a:r>
            <a:endParaRPr lang="en-US" dirty="0" smtClean="0"/>
          </a:p>
          <a:p>
            <a:pPr marL="285750" indent="-285750" algn="just">
              <a:buFont typeface="Arial" panose="020B0604020202020204" pitchFamily="34" charset="0"/>
              <a:buChar char="•"/>
            </a:pPr>
            <a:r>
              <a:rPr lang="en-US" dirty="0" smtClean="0"/>
              <a:t>This </a:t>
            </a:r>
            <a:r>
              <a:rPr lang="en-US" dirty="0"/>
              <a:t>results </a:t>
            </a:r>
            <a:r>
              <a:rPr lang="en-US" dirty="0" smtClean="0"/>
              <a:t>in spectrum </a:t>
            </a:r>
            <a:r>
              <a:rPr lang="en-US" dirty="0"/>
              <a:t>efficiency of 6.25 kHz per channel. Comparing the </a:t>
            </a:r>
            <a:r>
              <a:rPr lang="en-US" dirty="0" smtClean="0"/>
              <a:t>spectrum efficiency </a:t>
            </a:r>
            <a:r>
              <a:rPr lang="en-US" dirty="0"/>
              <a:t>of DMR to a wideband analog FM, DMR only uses 25% </a:t>
            </a:r>
            <a:r>
              <a:rPr lang="en-US" dirty="0" smtClean="0"/>
              <a:t>of the </a:t>
            </a:r>
            <a:r>
              <a:rPr lang="en-US" dirty="0"/>
              <a:t>bandwidth per talk channel. </a:t>
            </a:r>
            <a:endParaRPr lang="en-US" dirty="0" smtClean="0"/>
          </a:p>
          <a:p>
            <a:pPr marL="285750" indent="-285750" algn="just">
              <a:buFont typeface="Arial" panose="020B0604020202020204" pitchFamily="34" charset="0"/>
              <a:buChar char="•"/>
            </a:pPr>
            <a:r>
              <a:rPr lang="en-US" dirty="0" smtClean="0"/>
              <a:t>Each </a:t>
            </a:r>
            <a:r>
              <a:rPr lang="en-US" b="1" dirty="0"/>
              <a:t>channel can carry either </a:t>
            </a:r>
            <a:r>
              <a:rPr lang="en-US" b="1" dirty="0" smtClean="0"/>
              <a:t>voice and/or </a:t>
            </a:r>
            <a:r>
              <a:rPr lang="en-US" b="1" dirty="0"/>
              <a:t>data </a:t>
            </a:r>
            <a:r>
              <a:rPr lang="en-US" dirty="0"/>
              <a:t>depending on system design. The two time slots are </a:t>
            </a:r>
            <a:r>
              <a:rPr lang="en-US" dirty="0" smtClean="0"/>
              <a:t>called </a:t>
            </a:r>
            <a:r>
              <a:rPr lang="en-US" b="1" dirty="0" smtClean="0"/>
              <a:t>Time </a:t>
            </a:r>
            <a:r>
              <a:rPr lang="en-US" b="1" dirty="0"/>
              <a:t>Slot 1 (TS1) and Time Slot 2 (TS2).</a:t>
            </a:r>
          </a:p>
        </p:txBody>
      </p:sp>
      <p:sp>
        <p:nvSpPr>
          <p:cNvPr id="8" name="Rectangle 7"/>
          <p:cNvSpPr/>
          <p:nvPr/>
        </p:nvSpPr>
        <p:spPr>
          <a:xfrm>
            <a:off x="6202234" y="1872734"/>
            <a:ext cx="5875465" cy="3970318"/>
          </a:xfrm>
          <a:prstGeom prst="rect">
            <a:avLst/>
          </a:prstGeom>
        </p:spPr>
        <p:txBody>
          <a:bodyPr wrap="square">
            <a:spAutoFit/>
          </a:bodyPr>
          <a:lstStyle/>
          <a:p>
            <a:r>
              <a:rPr lang="en-US" b="0" i="0" u="none" strike="noStrike" baseline="0" dirty="0" smtClean="0">
                <a:latin typeface="Arial" panose="020B0604020202020204" pitchFamily="34" charset="0"/>
              </a:rPr>
              <a:t>f</a:t>
            </a:r>
            <a:r>
              <a:rPr lang="en-US" sz="800" b="0" i="0" u="none" strike="noStrike" baseline="0" dirty="0" smtClean="0">
                <a:latin typeface="Arial" panose="020B0604020202020204" pitchFamily="34" charset="0"/>
              </a:rPr>
              <a:t>c </a:t>
            </a:r>
            <a:r>
              <a:rPr lang="en-US" b="0" i="0" u="none" strike="noStrike" baseline="0" dirty="0" smtClean="0">
                <a:latin typeface="Arial" panose="020B0604020202020204" pitchFamily="34" charset="0"/>
              </a:rPr>
              <a:t>- 12.5      f</a:t>
            </a:r>
            <a:r>
              <a:rPr lang="en-US" sz="800" b="0" i="0" u="none" strike="noStrike" baseline="0" dirty="0" smtClean="0">
                <a:latin typeface="Arial" panose="020B0604020202020204" pitchFamily="34" charset="0"/>
              </a:rPr>
              <a:t>c              </a:t>
            </a:r>
            <a:r>
              <a:rPr lang="en-US" b="0" i="0" u="none" strike="noStrike" baseline="0" dirty="0" smtClean="0">
                <a:latin typeface="Arial" panose="020B0604020202020204" pitchFamily="34" charset="0"/>
              </a:rPr>
              <a:t>f</a:t>
            </a:r>
            <a:r>
              <a:rPr lang="en-US" sz="800" b="0" i="0" u="none" strike="noStrike" baseline="0" dirty="0" smtClean="0">
                <a:latin typeface="Arial" panose="020B0604020202020204" pitchFamily="34" charset="0"/>
              </a:rPr>
              <a:t>c </a:t>
            </a:r>
            <a:r>
              <a:rPr lang="en-US" b="0" i="0" u="none" strike="noStrike" baseline="0" dirty="0" smtClean="0">
                <a:latin typeface="Arial" panose="020B0604020202020204" pitchFamily="34" charset="0"/>
              </a:rPr>
              <a:t>+ 12.5                     f</a:t>
            </a:r>
            <a:r>
              <a:rPr lang="en-US" sz="800" b="0" i="0" u="none" strike="noStrike" baseline="0" dirty="0" smtClean="0">
                <a:latin typeface="Arial" panose="020B0604020202020204" pitchFamily="34" charset="0"/>
              </a:rPr>
              <a:t>c </a:t>
            </a:r>
            <a:r>
              <a:rPr lang="en-US" b="0" i="0" u="none" strike="noStrike" baseline="0" dirty="0" smtClean="0">
                <a:latin typeface="Arial" panose="020B0604020202020204" pitchFamily="34" charset="0"/>
              </a:rPr>
              <a:t>– 6.25  f</a:t>
            </a:r>
            <a:r>
              <a:rPr lang="en-US" sz="800" b="0" i="0" u="none" strike="noStrike" baseline="0" dirty="0" smtClean="0">
                <a:latin typeface="Arial" panose="020B0604020202020204" pitchFamily="34" charset="0"/>
              </a:rPr>
              <a:t>c     </a:t>
            </a:r>
            <a:r>
              <a:rPr lang="en-US" b="0" i="0" u="none" strike="noStrike" baseline="0" dirty="0" smtClean="0">
                <a:latin typeface="Arial" panose="020B0604020202020204" pitchFamily="34" charset="0"/>
              </a:rPr>
              <a:t>f</a:t>
            </a:r>
            <a:r>
              <a:rPr lang="en-US" sz="800" b="0" i="0" u="none" strike="noStrike" baseline="0" dirty="0" smtClean="0">
                <a:latin typeface="Arial" panose="020B0604020202020204" pitchFamily="34" charset="0"/>
              </a:rPr>
              <a:t>c </a:t>
            </a:r>
            <a:r>
              <a:rPr lang="en-US" b="0" i="0" u="none" strike="noStrike" baseline="0" dirty="0" smtClean="0">
                <a:latin typeface="Arial" panose="020B0604020202020204" pitchFamily="34" charset="0"/>
              </a:rPr>
              <a:t>+ 6.25</a:t>
            </a:r>
          </a:p>
          <a:p>
            <a:endParaRPr lang="en-US" dirty="0">
              <a:latin typeface="Arial" panose="020B0604020202020204" pitchFamily="34" charset="0"/>
            </a:endParaRPr>
          </a:p>
          <a:p>
            <a:r>
              <a:rPr lang="en-US" dirty="0"/>
              <a:t>Wideband Analog FM </a:t>
            </a:r>
            <a:r>
              <a:rPr lang="en-US" dirty="0" smtClean="0"/>
              <a:t>	DMR</a:t>
            </a:r>
            <a:endParaRPr lang="en-US" dirty="0"/>
          </a:p>
          <a:p>
            <a:r>
              <a:rPr lang="en-US" dirty="0"/>
              <a:t>25 kHz Channel </a:t>
            </a:r>
            <a:r>
              <a:rPr lang="en-US" dirty="0" smtClean="0"/>
              <a:t>		12.5 </a:t>
            </a:r>
            <a:r>
              <a:rPr lang="en-US" dirty="0"/>
              <a:t>kHz Channel</a:t>
            </a:r>
          </a:p>
          <a:p>
            <a:r>
              <a:rPr lang="en-US" dirty="0"/>
              <a:t>Bandwidth </a:t>
            </a:r>
            <a:r>
              <a:rPr lang="en-US" dirty="0" smtClean="0"/>
              <a:t>		Bandwidth</a:t>
            </a:r>
            <a:endParaRPr lang="en-US" dirty="0"/>
          </a:p>
          <a:p>
            <a:r>
              <a:rPr lang="it-IT" dirty="0"/>
              <a:t>(25 kHz per Channel) </a:t>
            </a:r>
            <a:r>
              <a:rPr lang="it-IT" dirty="0" smtClean="0"/>
              <a:t>	(</a:t>
            </a:r>
            <a:r>
              <a:rPr lang="it-IT" dirty="0"/>
              <a:t>6.25 kHz per Channel</a:t>
            </a:r>
            <a:r>
              <a:rPr lang="it-IT" dirty="0" smtClean="0"/>
              <a:t>)</a:t>
            </a:r>
          </a:p>
          <a:p>
            <a:endParaRPr lang="it-IT" dirty="0">
              <a:latin typeface="Arial" panose="020B0604020202020204" pitchFamily="34" charset="0"/>
            </a:endParaRPr>
          </a:p>
          <a:p>
            <a:endParaRPr lang="en-US" dirty="0" smtClean="0">
              <a:latin typeface="Arial" panose="020B0604020202020204" pitchFamily="34" charset="0"/>
            </a:endParaRPr>
          </a:p>
          <a:p>
            <a:endParaRPr lang="en-US" dirty="0">
              <a:latin typeface="Arial" panose="020B0604020202020204" pitchFamily="34" charset="0"/>
            </a:endParaRPr>
          </a:p>
          <a:p>
            <a:endParaRPr lang="en-US" dirty="0" smtClean="0">
              <a:latin typeface="Arial" panose="020B0604020202020204" pitchFamily="34" charset="0"/>
            </a:endParaRPr>
          </a:p>
          <a:p>
            <a:endParaRPr lang="en-US" dirty="0">
              <a:latin typeface="Arial" panose="020B0604020202020204" pitchFamily="34" charset="0"/>
            </a:endParaRPr>
          </a:p>
          <a:p>
            <a:endParaRPr lang="en-US" dirty="0" smtClean="0">
              <a:latin typeface="Arial" panose="020B0604020202020204" pitchFamily="34" charset="0"/>
            </a:endParaRPr>
          </a:p>
          <a:p>
            <a:endParaRPr lang="en-US" dirty="0">
              <a:latin typeface="Arial" panose="020B0604020202020204" pitchFamily="34" charset="0"/>
            </a:endParaRPr>
          </a:p>
          <a:p>
            <a:endParaRPr lang="en-US" dirty="0"/>
          </a:p>
        </p:txBody>
      </p:sp>
      <p:pic>
        <p:nvPicPr>
          <p:cNvPr id="9" name="Picture 8"/>
          <p:cNvPicPr>
            <a:picLocks noChangeAspect="1"/>
          </p:cNvPicPr>
          <p:nvPr/>
        </p:nvPicPr>
        <p:blipFill>
          <a:blip r:embed="rId3"/>
          <a:stretch>
            <a:fillRect/>
          </a:stretch>
        </p:blipFill>
        <p:spPr>
          <a:xfrm>
            <a:off x="7452262" y="3963194"/>
            <a:ext cx="2907225" cy="1764100"/>
          </a:xfrm>
          <a:prstGeom prst="rect">
            <a:avLst/>
          </a:prstGeom>
        </p:spPr>
      </p:pic>
    </p:spTree>
    <p:extLst>
      <p:ext uri="{BB962C8B-B14F-4D97-AF65-F5344CB8AC3E}">
        <p14:creationId xmlns:p14="http://schemas.microsoft.com/office/powerpoint/2010/main" val="3346385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lgn="just">
              <a:buNone/>
            </a:pPr>
            <a:r>
              <a:rPr lang="en-US" sz="5100" b="1" dirty="0"/>
              <a:t>Talk Groups</a:t>
            </a:r>
          </a:p>
          <a:p>
            <a:pPr algn="just"/>
            <a:r>
              <a:rPr lang="en-US" b="1" dirty="0"/>
              <a:t>Talk Groups (TG) are a way for groups of users to share a time slot (</a:t>
            </a:r>
            <a:r>
              <a:rPr lang="en-US" b="1" dirty="0" smtClean="0"/>
              <a:t>one to-many</a:t>
            </a:r>
            <a:r>
              <a:rPr lang="en-US" b="1" dirty="0"/>
              <a:t>) without distracting and disrupting other users of the time slot</a:t>
            </a:r>
            <a:r>
              <a:rPr lang="en-US" b="1" dirty="0" smtClean="0"/>
              <a:t>.</a:t>
            </a:r>
            <a:r>
              <a:rPr lang="en-US" dirty="0" smtClean="0"/>
              <a:t> It </a:t>
            </a:r>
            <a:r>
              <a:rPr lang="en-US" dirty="0"/>
              <a:t>should be noted that only one Talk Group can be using a time slot at </a:t>
            </a:r>
            <a:r>
              <a:rPr lang="en-US" dirty="0" smtClean="0"/>
              <a:t>a time</a:t>
            </a:r>
            <a:r>
              <a:rPr lang="en-US" dirty="0"/>
              <a:t>. If your radio is not programmed to listen to a Talk Group, you </a:t>
            </a:r>
            <a:r>
              <a:rPr lang="en-US" dirty="0" smtClean="0"/>
              <a:t>will not </a:t>
            </a:r>
            <a:r>
              <a:rPr lang="en-US" dirty="0"/>
              <a:t>hear that Talk Group’s traffic.</a:t>
            </a:r>
          </a:p>
          <a:p>
            <a:pPr algn="just"/>
            <a:r>
              <a:rPr lang="en-US" dirty="0"/>
              <a:t>The DMR-MARC Mototrbo™ network supports three Talk Groups </a:t>
            </a:r>
            <a:r>
              <a:rPr lang="en-US" dirty="0" smtClean="0"/>
              <a:t>on </a:t>
            </a:r>
            <a:r>
              <a:rPr lang="en-US" b="1" dirty="0" smtClean="0"/>
              <a:t>TS1</a:t>
            </a:r>
            <a:r>
              <a:rPr lang="en-US" b="1" dirty="0"/>
              <a:t>; World Wide (TG1, PTT), North America (TG3), and World </a:t>
            </a:r>
            <a:r>
              <a:rPr lang="en-US" b="1" dirty="0" smtClean="0"/>
              <a:t>Wide English </a:t>
            </a:r>
            <a:r>
              <a:rPr lang="en-US" b="1" dirty="0"/>
              <a:t>(TG13). TS2 is for </a:t>
            </a:r>
            <a:r>
              <a:rPr lang="en-US" b="1" dirty="0" smtClean="0"/>
              <a:t>Local (TG2), state (TG3112), </a:t>
            </a:r>
            <a:r>
              <a:rPr lang="en-US" b="1" dirty="0"/>
              <a:t>and </a:t>
            </a:r>
            <a:r>
              <a:rPr lang="en-US" b="1" dirty="0" smtClean="0"/>
              <a:t>regional(TG33174) </a:t>
            </a:r>
            <a:r>
              <a:rPr lang="en-US" b="1" dirty="0"/>
              <a:t>Talk </a:t>
            </a:r>
            <a:r>
              <a:rPr lang="en-US" b="1" dirty="0" smtClean="0"/>
              <a:t>Groups</a:t>
            </a:r>
            <a:r>
              <a:rPr lang="en-US" dirty="0" smtClean="0"/>
              <a:t> [</a:t>
            </a:r>
            <a:r>
              <a:rPr lang="en-US" b="1" dirty="0">
                <a:solidFill>
                  <a:srgbClr val="0070C0"/>
                </a:solidFill>
              </a:rPr>
              <a:t>http://www.dmr-marc.net/TG.htm</a:t>
            </a:r>
            <a:r>
              <a:rPr lang="en-US" dirty="0"/>
              <a:t>l]. The DCI/TRBO network </a:t>
            </a:r>
            <a:r>
              <a:rPr lang="en-US" dirty="0" smtClean="0"/>
              <a:t>uses TG3163 </a:t>
            </a:r>
            <a:r>
              <a:rPr lang="en-US" dirty="0"/>
              <a:t>for North America and TG3161 for World Wide, and TG3 </a:t>
            </a:r>
            <a:r>
              <a:rPr lang="en-US" dirty="0" smtClean="0"/>
              <a:t>for World </a:t>
            </a:r>
            <a:r>
              <a:rPr lang="en-US" dirty="0"/>
              <a:t>Wide English on TS2 [http://trbo.info/dci/talkgroups/index.html</a:t>
            </a:r>
            <a:r>
              <a:rPr lang="en-US" dirty="0" smtClean="0"/>
              <a:t>]. Check </a:t>
            </a:r>
            <a:r>
              <a:rPr lang="en-US" dirty="0"/>
              <a:t>with your local repeater operator to find out what Talk Groups </a:t>
            </a:r>
            <a:r>
              <a:rPr lang="en-US" dirty="0" smtClean="0"/>
              <a:t>are available </a:t>
            </a:r>
            <a:r>
              <a:rPr lang="en-US" dirty="0"/>
              <a:t>on its repeater.</a:t>
            </a:r>
          </a:p>
          <a:p>
            <a:pPr algn="just"/>
            <a:r>
              <a:rPr lang="en-US" dirty="0"/>
              <a:t>The DMR standard also supports private calls (one-to-one), encryption</a:t>
            </a:r>
            <a:r>
              <a:rPr lang="en-US" dirty="0" smtClean="0"/>
              <a:t>, and </a:t>
            </a:r>
            <a:r>
              <a:rPr lang="en-US" dirty="0"/>
              <a:t>data. </a:t>
            </a:r>
            <a:r>
              <a:rPr lang="en-US" b="1" dirty="0"/>
              <a:t>Private calls are not allowed by most of the amateur </a:t>
            </a:r>
            <a:r>
              <a:rPr lang="en-US" b="1" dirty="0" smtClean="0"/>
              <a:t>networks</a:t>
            </a:r>
            <a:r>
              <a:rPr lang="en-US" dirty="0" smtClean="0"/>
              <a:t> and </a:t>
            </a:r>
            <a:r>
              <a:rPr lang="en-US" dirty="0"/>
              <a:t>many consider private calls not amateur friendly; private calls tie </a:t>
            </a:r>
            <a:r>
              <a:rPr lang="en-US" dirty="0" smtClean="0"/>
              <a:t>up a </a:t>
            </a:r>
            <a:r>
              <a:rPr lang="en-US" dirty="0"/>
              <a:t>large number of repeater time slots across the network. Encryption </a:t>
            </a:r>
            <a:r>
              <a:rPr lang="en-US" dirty="0" smtClean="0"/>
              <a:t>is not </a:t>
            </a:r>
            <a:r>
              <a:rPr lang="en-US" dirty="0"/>
              <a:t>legal on amateur radio! Data and text messaging is supported </a:t>
            </a:r>
            <a:r>
              <a:rPr lang="en-US" dirty="0" smtClean="0"/>
              <a:t>on some </a:t>
            </a:r>
            <a:r>
              <a:rPr lang="en-US" dirty="0"/>
              <a:t>networks</a:t>
            </a:r>
            <a:r>
              <a:rPr lang="en-US" dirty="0" smtClean="0"/>
              <a:t>.</a:t>
            </a:r>
            <a:endParaRPr lang="en-US" dirty="0"/>
          </a:p>
        </p:txBody>
      </p:sp>
      <p:sp>
        <p:nvSpPr>
          <p:cNvPr id="4" name="Title 4"/>
          <p:cNvSpPr>
            <a:spLocks noGrp="1"/>
          </p:cNvSpPr>
          <p:nvPr>
            <p:ph type="title"/>
          </p:nvPr>
        </p:nvSpPr>
        <p:spPr>
          <a:solidFill>
            <a:schemeClr val="tx1"/>
          </a:solidFill>
        </p:spPr>
        <p:txBody>
          <a:bodyPr/>
          <a:lstStyle/>
          <a:p>
            <a:r>
              <a:rPr lang="en-US" sz="4800" dirty="0" smtClean="0">
                <a:solidFill>
                  <a:srgbClr val="FFFF00"/>
                </a:solidFill>
                <a:latin typeface="Arial Black" panose="020B0A04020102020204" pitchFamily="34" charset="0"/>
              </a:rPr>
              <a:t>DMR</a:t>
            </a:r>
            <a:r>
              <a:rPr lang="en-US" dirty="0" smtClean="0">
                <a:solidFill>
                  <a:srgbClr val="FFFF00"/>
                </a:solidFill>
              </a:rPr>
              <a:t> </a:t>
            </a:r>
            <a:r>
              <a:rPr lang="en-US" b="1" dirty="0" smtClean="0">
                <a:solidFill>
                  <a:srgbClr val="FFFF00"/>
                </a:solidFill>
                <a:latin typeface="Arial Rounded MT Bold" panose="020F0704030504030204" pitchFamily="34" charset="0"/>
              </a:rPr>
              <a:t>for</a:t>
            </a:r>
            <a:r>
              <a:rPr lang="en-US" b="1" dirty="0" smtClean="0">
                <a:solidFill>
                  <a:srgbClr val="FFFF00"/>
                </a:solidFill>
              </a:rPr>
              <a:t> </a:t>
            </a:r>
            <a:r>
              <a:rPr lang="en-US" sz="4800" b="1" dirty="0" smtClean="0">
                <a:solidFill>
                  <a:srgbClr val="FFFF00"/>
                </a:solidFill>
                <a:latin typeface="AR JULIAN" panose="02000000000000000000" pitchFamily="2" charset="0"/>
              </a:rPr>
              <a:t>DUMMIES</a:t>
            </a:r>
            <a:endParaRPr lang="en-US" sz="4800" b="1" dirty="0">
              <a:solidFill>
                <a:srgbClr val="FFFF00"/>
              </a:solidFill>
              <a:latin typeface="AR JULIAN" panose="02000000000000000000" pitchFamily="2" charset="0"/>
            </a:endParaRPr>
          </a:p>
        </p:txBody>
      </p:sp>
    </p:spTree>
    <p:extLst>
      <p:ext uri="{BB962C8B-B14F-4D97-AF65-F5344CB8AC3E}">
        <p14:creationId xmlns:p14="http://schemas.microsoft.com/office/powerpoint/2010/main" val="137542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marL="0" indent="0" algn="just">
              <a:buNone/>
            </a:pPr>
            <a:r>
              <a:rPr lang="en-US" sz="5100" b="1" dirty="0"/>
              <a:t>Talk </a:t>
            </a:r>
            <a:r>
              <a:rPr lang="en-US" sz="5100" b="1" dirty="0" smtClean="0"/>
              <a:t>Groups (continued)</a:t>
            </a:r>
            <a:endParaRPr lang="en-US" sz="5100" b="1" dirty="0"/>
          </a:p>
          <a:p>
            <a:pPr algn="just"/>
            <a:r>
              <a:rPr lang="en-US" b="1" dirty="0" smtClean="0"/>
              <a:t>For </a:t>
            </a:r>
            <a:r>
              <a:rPr lang="en-US" b="1" dirty="0"/>
              <a:t>simplex traffic, the accepted standard in the amateur community is </a:t>
            </a:r>
            <a:r>
              <a:rPr lang="en-US" b="1" dirty="0" smtClean="0"/>
              <a:t>to use </a:t>
            </a:r>
            <a:r>
              <a:rPr lang="en-US" b="1" dirty="0"/>
              <a:t>TG99 on TS1 with CC1.</a:t>
            </a:r>
          </a:p>
          <a:p>
            <a:pPr algn="just"/>
            <a:r>
              <a:rPr lang="en-US" dirty="0"/>
              <a:t>When programming your DMR radio, </a:t>
            </a:r>
            <a:r>
              <a:rPr lang="en-US" b="1" dirty="0"/>
              <a:t>you may find it easier to </a:t>
            </a:r>
            <a:r>
              <a:rPr lang="en-US" b="1" dirty="0" smtClean="0"/>
              <a:t>program multiple </a:t>
            </a:r>
            <a:r>
              <a:rPr lang="en-US" b="1" dirty="0"/>
              <a:t>Talk Groups for receive</a:t>
            </a:r>
            <a:r>
              <a:rPr lang="en-US" dirty="0"/>
              <a:t>. I have two RX Group </a:t>
            </a:r>
            <a:r>
              <a:rPr lang="en-US" dirty="0" smtClean="0"/>
              <a:t>lists programmed </a:t>
            </a:r>
            <a:r>
              <a:rPr lang="en-US" dirty="0"/>
              <a:t>in my radios, one for TS1 and one for TS2; this allows </a:t>
            </a:r>
            <a:r>
              <a:rPr lang="en-US" dirty="0" smtClean="0"/>
              <a:t>my  radio </a:t>
            </a:r>
            <a:r>
              <a:rPr lang="en-US" dirty="0"/>
              <a:t>to listen to all the possible Talk Groups used on a time slot when </a:t>
            </a:r>
            <a:r>
              <a:rPr lang="en-US" dirty="0" smtClean="0"/>
              <a:t>I have </a:t>
            </a:r>
            <a:r>
              <a:rPr lang="en-US" dirty="0"/>
              <a:t>my radio set to any channel</a:t>
            </a:r>
            <a:r>
              <a:rPr lang="en-US" dirty="0" smtClean="0"/>
              <a:t>. </a:t>
            </a:r>
          </a:p>
          <a:p>
            <a:pPr algn="just"/>
            <a:r>
              <a:rPr lang="en-US" dirty="0" smtClean="0"/>
              <a:t>There </a:t>
            </a:r>
            <a:r>
              <a:rPr lang="en-US" dirty="0"/>
              <a:t>are </a:t>
            </a:r>
            <a:r>
              <a:rPr lang="en-US" b="1" dirty="0"/>
              <a:t>Talk Groups implemented for individual states </a:t>
            </a:r>
            <a:r>
              <a:rPr lang="en-US" dirty="0"/>
              <a:t>and </a:t>
            </a:r>
            <a:r>
              <a:rPr lang="en-US" b="1" dirty="0"/>
              <a:t>regional</a:t>
            </a:r>
            <a:r>
              <a:rPr lang="en-US" dirty="0"/>
              <a:t> </a:t>
            </a:r>
            <a:r>
              <a:rPr lang="en-US" dirty="0" smtClean="0"/>
              <a:t>on many </a:t>
            </a:r>
            <a:r>
              <a:rPr lang="en-US" dirty="0"/>
              <a:t>networks. Some Talk Groups are available all the time, </a:t>
            </a:r>
            <a:r>
              <a:rPr lang="en-US" dirty="0" smtClean="0"/>
              <a:t>while others </a:t>
            </a:r>
            <a:r>
              <a:rPr lang="en-US" dirty="0"/>
              <a:t>only at preprogrammed times. Some Talk Groups require a </a:t>
            </a:r>
            <a:r>
              <a:rPr lang="en-US" dirty="0" smtClean="0"/>
              <a:t>local 6 user </a:t>
            </a:r>
            <a:r>
              <a:rPr lang="en-US" dirty="0"/>
              <a:t>to PTT on the Talk Group to activate it for a period of time. </a:t>
            </a:r>
            <a:r>
              <a:rPr lang="en-US" dirty="0" smtClean="0"/>
              <a:t>Since only </a:t>
            </a:r>
            <a:r>
              <a:rPr lang="en-US" dirty="0"/>
              <a:t>one Talk Group can be active at a time on a time slot, many </a:t>
            </a:r>
            <a:r>
              <a:rPr lang="en-US" dirty="0" smtClean="0"/>
              <a:t>systems will </a:t>
            </a:r>
            <a:r>
              <a:rPr lang="en-US" dirty="0"/>
              <a:t>disable other Talk Groups when a local user is active on a </a:t>
            </a:r>
            <a:r>
              <a:rPr lang="en-US" dirty="0" smtClean="0"/>
              <a:t>different Talk </a:t>
            </a:r>
            <a:r>
              <a:rPr lang="en-US" dirty="0"/>
              <a:t>Group on the time slot. Be ham friendly and try to use Talk </a:t>
            </a:r>
            <a:r>
              <a:rPr lang="en-US" dirty="0" smtClean="0"/>
              <a:t>Groups that </a:t>
            </a:r>
            <a:r>
              <a:rPr lang="en-US" dirty="0"/>
              <a:t>tie up the fewest number of repeaters if you are going to have a </a:t>
            </a:r>
            <a:r>
              <a:rPr lang="en-US" dirty="0" smtClean="0"/>
              <a:t>long  QSO</a:t>
            </a:r>
            <a:r>
              <a:rPr lang="en-US" dirty="0"/>
              <a:t>. Further information about specific Talk Groups can be found </a:t>
            </a:r>
            <a:r>
              <a:rPr lang="en-US" dirty="0" smtClean="0"/>
              <a:t>on the </a:t>
            </a:r>
            <a:r>
              <a:rPr lang="en-US" dirty="0"/>
              <a:t>DMR-MARC, DCI, and regional group websites.</a:t>
            </a:r>
          </a:p>
          <a:p>
            <a:pPr marL="0" indent="0" algn="just">
              <a:buNone/>
            </a:pPr>
            <a:r>
              <a:rPr lang="en-US" b="1" dirty="0">
                <a:solidFill>
                  <a:srgbClr val="0070C0"/>
                </a:solidFill>
                <a:hlinkClick r:id="rId2"/>
              </a:rPr>
              <a:t>http://</a:t>
            </a:r>
            <a:r>
              <a:rPr lang="en-US" b="1" dirty="0" smtClean="0">
                <a:solidFill>
                  <a:srgbClr val="0070C0"/>
                </a:solidFill>
                <a:hlinkClick r:id="rId2"/>
              </a:rPr>
              <a:t>www.dmr-marc.net</a:t>
            </a:r>
            <a:r>
              <a:rPr lang="en-US" b="1" dirty="0" smtClean="0">
                <a:solidFill>
                  <a:srgbClr val="0070C0"/>
                </a:solidFill>
              </a:rPr>
              <a:t>	</a:t>
            </a:r>
          </a:p>
          <a:p>
            <a:pPr marL="0" indent="0" algn="just">
              <a:buNone/>
            </a:pPr>
            <a:r>
              <a:rPr lang="en-US" b="1" dirty="0" smtClean="0">
                <a:solidFill>
                  <a:srgbClr val="0070C0"/>
                </a:solidFill>
                <a:hlinkClick r:id="rId3"/>
              </a:rPr>
              <a:t>http://dmrx.net</a:t>
            </a:r>
            <a:r>
              <a:rPr lang="en-US" b="1" dirty="0" smtClean="0">
                <a:solidFill>
                  <a:srgbClr val="0070C0"/>
                </a:solidFill>
              </a:rPr>
              <a:t>	</a:t>
            </a:r>
          </a:p>
          <a:p>
            <a:pPr marL="0" indent="0" algn="just">
              <a:buNone/>
            </a:pPr>
            <a:r>
              <a:rPr lang="en-US" b="1" dirty="0" smtClean="0">
                <a:solidFill>
                  <a:srgbClr val="0070C0"/>
                </a:solidFill>
                <a:hlinkClick r:id="rId4"/>
              </a:rPr>
              <a:t>http://ecs.org</a:t>
            </a:r>
            <a:r>
              <a:rPr lang="en-US" b="1" dirty="0" smtClean="0">
                <a:solidFill>
                  <a:srgbClr val="0070C0"/>
                </a:solidFill>
              </a:rPr>
              <a:t>	</a:t>
            </a:r>
          </a:p>
          <a:p>
            <a:pPr marL="0" indent="0" algn="just">
              <a:buNone/>
            </a:pPr>
            <a:r>
              <a:rPr lang="en-US" b="1" dirty="0" smtClean="0">
                <a:solidFill>
                  <a:srgbClr val="0070C0"/>
                </a:solidFill>
              </a:rPr>
              <a:t>http://eqdmrmap.com</a:t>
            </a:r>
            <a:endParaRPr lang="en-US" b="1" dirty="0">
              <a:solidFill>
                <a:srgbClr val="0070C0"/>
              </a:solidFill>
            </a:endParaRPr>
          </a:p>
        </p:txBody>
      </p:sp>
      <p:sp>
        <p:nvSpPr>
          <p:cNvPr id="4" name="Title 4"/>
          <p:cNvSpPr>
            <a:spLocks noGrp="1"/>
          </p:cNvSpPr>
          <p:nvPr>
            <p:ph type="title"/>
          </p:nvPr>
        </p:nvSpPr>
        <p:spPr>
          <a:solidFill>
            <a:schemeClr val="tx1"/>
          </a:solidFill>
        </p:spPr>
        <p:txBody>
          <a:bodyPr/>
          <a:lstStyle/>
          <a:p>
            <a:r>
              <a:rPr lang="en-US" sz="4800" dirty="0" smtClean="0">
                <a:solidFill>
                  <a:srgbClr val="FFFF00"/>
                </a:solidFill>
                <a:latin typeface="Arial Black" panose="020B0A04020102020204" pitchFamily="34" charset="0"/>
              </a:rPr>
              <a:t>DMR</a:t>
            </a:r>
            <a:r>
              <a:rPr lang="en-US" dirty="0" smtClean="0">
                <a:solidFill>
                  <a:srgbClr val="FFFF00"/>
                </a:solidFill>
              </a:rPr>
              <a:t> </a:t>
            </a:r>
            <a:r>
              <a:rPr lang="en-US" b="1" dirty="0" smtClean="0">
                <a:solidFill>
                  <a:srgbClr val="FFFF00"/>
                </a:solidFill>
                <a:latin typeface="Arial Rounded MT Bold" panose="020F0704030504030204" pitchFamily="34" charset="0"/>
              </a:rPr>
              <a:t>for</a:t>
            </a:r>
            <a:r>
              <a:rPr lang="en-US" b="1" dirty="0" smtClean="0">
                <a:solidFill>
                  <a:srgbClr val="FFFF00"/>
                </a:solidFill>
              </a:rPr>
              <a:t> </a:t>
            </a:r>
            <a:r>
              <a:rPr lang="en-US" sz="4800" b="1" dirty="0" smtClean="0">
                <a:solidFill>
                  <a:srgbClr val="FFFF00"/>
                </a:solidFill>
                <a:latin typeface="AR JULIAN" panose="02000000000000000000" pitchFamily="2" charset="0"/>
              </a:rPr>
              <a:t>DUMMIES</a:t>
            </a:r>
            <a:endParaRPr lang="en-US" sz="4800" b="1" dirty="0">
              <a:solidFill>
                <a:srgbClr val="FFFF00"/>
              </a:solidFill>
              <a:latin typeface="AR JULIAN" panose="02000000000000000000" pitchFamily="2" charset="0"/>
            </a:endParaRPr>
          </a:p>
        </p:txBody>
      </p:sp>
    </p:spTree>
    <p:extLst>
      <p:ext uri="{BB962C8B-B14F-4D97-AF65-F5344CB8AC3E}">
        <p14:creationId xmlns:p14="http://schemas.microsoft.com/office/powerpoint/2010/main" val="1142048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solidFill>
            <a:schemeClr val="tx1"/>
          </a:solidFill>
        </p:spPr>
        <p:txBody>
          <a:bodyPr/>
          <a:lstStyle/>
          <a:p>
            <a:r>
              <a:rPr lang="en-US" sz="4800" dirty="0" smtClean="0">
                <a:solidFill>
                  <a:srgbClr val="FFFF00"/>
                </a:solidFill>
                <a:latin typeface="Arial Black" panose="020B0A04020102020204" pitchFamily="34" charset="0"/>
              </a:rPr>
              <a:t>DMR</a:t>
            </a:r>
            <a:r>
              <a:rPr lang="en-US" dirty="0" smtClean="0">
                <a:solidFill>
                  <a:srgbClr val="FFFF00"/>
                </a:solidFill>
              </a:rPr>
              <a:t> </a:t>
            </a:r>
            <a:r>
              <a:rPr lang="en-US" b="1" dirty="0" smtClean="0">
                <a:solidFill>
                  <a:srgbClr val="FFFF00"/>
                </a:solidFill>
                <a:latin typeface="Arial Rounded MT Bold" panose="020F0704030504030204" pitchFamily="34" charset="0"/>
              </a:rPr>
              <a:t>for</a:t>
            </a:r>
            <a:r>
              <a:rPr lang="en-US" b="1" dirty="0" smtClean="0">
                <a:solidFill>
                  <a:srgbClr val="FFFF00"/>
                </a:solidFill>
              </a:rPr>
              <a:t> </a:t>
            </a:r>
            <a:r>
              <a:rPr lang="en-US" sz="4800" b="1" dirty="0" smtClean="0">
                <a:solidFill>
                  <a:srgbClr val="FFFF00"/>
                </a:solidFill>
                <a:latin typeface="AR JULIAN" panose="02000000000000000000" pitchFamily="2" charset="0"/>
              </a:rPr>
              <a:t>DUMMIES</a:t>
            </a:r>
            <a:endParaRPr lang="en-US" sz="4800" b="1" dirty="0">
              <a:solidFill>
                <a:srgbClr val="FFFF00"/>
              </a:solidFill>
              <a:latin typeface="AR JULIAN" panose="02000000000000000000" pitchFamily="2" charset="0"/>
            </a:endParaRPr>
          </a:p>
        </p:txBody>
      </p:sp>
      <p:sp>
        <p:nvSpPr>
          <p:cNvPr id="2" name="Text Placeholder 1"/>
          <p:cNvSpPr>
            <a:spLocks noGrp="1"/>
          </p:cNvSpPr>
          <p:nvPr>
            <p:ph type="body" idx="1"/>
          </p:nvPr>
        </p:nvSpPr>
        <p:spPr>
          <a:xfrm>
            <a:off x="839788" y="1681163"/>
            <a:ext cx="5157787" cy="538162"/>
          </a:xfrm>
        </p:spPr>
        <p:txBody>
          <a:bodyPr/>
          <a:lstStyle/>
          <a:p>
            <a:r>
              <a:rPr lang="en-US" dirty="0" smtClean="0"/>
              <a:t>Group Contacts</a:t>
            </a:r>
            <a:endParaRPr lang="en-US" dirty="0"/>
          </a:p>
        </p:txBody>
      </p:sp>
      <p:sp>
        <p:nvSpPr>
          <p:cNvPr id="3" name="Content Placeholder 2"/>
          <p:cNvSpPr>
            <a:spLocks noGrp="1"/>
          </p:cNvSpPr>
          <p:nvPr>
            <p:ph sz="half" idx="2"/>
          </p:nvPr>
        </p:nvSpPr>
        <p:spPr>
          <a:xfrm>
            <a:off x="839788" y="2219325"/>
            <a:ext cx="5157787" cy="4152900"/>
          </a:xfrm>
        </p:spPr>
        <p:txBody>
          <a:bodyPr>
            <a:normAutofit/>
          </a:bodyPr>
          <a:lstStyle/>
          <a:p>
            <a:pPr marL="514350" indent="-514350" algn="just">
              <a:buAutoNum type="arabicPlain"/>
            </a:pPr>
            <a:r>
              <a:rPr lang="en-US" sz="1800" b="1" dirty="0" smtClean="0">
                <a:solidFill>
                  <a:srgbClr val="0070C0"/>
                </a:solidFill>
              </a:rPr>
              <a:t>WW	World Wide</a:t>
            </a:r>
          </a:p>
          <a:p>
            <a:pPr marL="514350" indent="-514350" algn="just">
              <a:buAutoNum type="arabicPlain"/>
            </a:pPr>
            <a:r>
              <a:rPr lang="en-US" sz="1800" b="1" dirty="0" smtClean="0">
                <a:solidFill>
                  <a:srgbClr val="0070C0"/>
                </a:solidFill>
              </a:rPr>
              <a:t>LO		Local Network</a:t>
            </a:r>
          </a:p>
          <a:p>
            <a:pPr marL="514350" indent="-514350" algn="just">
              <a:buAutoNum type="arabicPlain"/>
            </a:pPr>
            <a:r>
              <a:rPr lang="en-US" sz="1800" b="1" dirty="0" smtClean="0">
                <a:solidFill>
                  <a:srgbClr val="0070C0"/>
                </a:solidFill>
              </a:rPr>
              <a:t>NA		North America</a:t>
            </a:r>
          </a:p>
          <a:p>
            <a:pPr marL="514350" indent="-514350" algn="just">
              <a:buAutoNum type="arabicPlain" startAt="9"/>
            </a:pPr>
            <a:r>
              <a:rPr lang="en-US" sz="1800" b="1" dirty="0" smtClean="0">
                <a:solidFill>
                  <a:srgbClr val="0070C0"/>
                </a:solidFill>
              </a:rPr>
              <a:t>LR		Local Repeater</a:t>
            </a:r>
          </a:p>
          <a:p>
            <a:pPr marL="514350" indent="-514350" algn="just">
              <a:buAutoNum type="arabicPlain" startAt="13"/>
            </a:pPr>
            <a:r>
              <a:rPr lang="en-US" sz="1800" b="1" dirty="0" smtClean="0">
                <a:solidFill>
                  <a:srgbClr val="0070C0"/>
                </a:solidFill>
              </a:rPr>
              <a:t>EN		World Wide English</a:t>
            </a:r>
          </a:p>
          <a:p>
            <a:pPr marL="514350" indent="-514350" algn="just">
              <a:buAutoNum type="arabicPlain" startAt="13"/>
            </a:pPr>
            <a:r>
              <a:rPr lang="en-US" sz="1800" b="1" dirty="0" smtClean="0">
                <a:solidFill>
                  <a:srgbClr val="0070C0"/>
                </a:solidFill>
              </a:rPr>
              <a:t>SP		World Wide Spanish</a:t>
            </a:r>
          </a:p>
          <a:p>
            <a:pPr marL="0" indent="0" algn="just">
              <a:buNone/>
            </a:pPr>
            <a:r>
              <a:rPr lang="en-US" sz="1800" b="1" dirty="0" smtClean="0">
                <a:solidFill>
                  <a:srgbClr val="0070C0"/>
                </a:solidFill>
              </a:rPr>
              <a:t>310 		TAC 310</a:t>
            </a:r>
          </a:p>
          <a:p>
            <a:pPr marL="0" indent="0" algn="just">
              <a:buNone/>
            </a:pPr>
            <a:r>
              <a:rPr lang="en-US" sz="1800" b="1" dirty="0" smtClean="0">
                <a:solidFill>
                  <a:srgbClr val="0070C0"/>
                </a:solidFill>
              </a:rPr>
              <a:t>311 		TAC 311</a:t>
            </a:r>
          </a:p>
          <a:p>
            <a:pPr marL="0" indent="0" algn="just">
              <a:buNone/>
            </a:pPr>
            <a:r>
              <a:rPr lang="en-US" sz="1800" b="1" dirty="0" smtClean="0">
                <a:solidFill>
                  <a:srgbClr val="0070C0"/>
                </a:solidFill>
              </a:rPr>
              <a:t>3112 FL		FL Statewide</a:t>
            </a:r>
          </a:p>
          <a:p>
            <a:pPr marL="0" indent="0" algn="just">
              <a:buNone/>
            </a:pPr>
            <a:r>
              <a:rPr lang="en-US" sz="1800" b="1" dirty="0" smtClean="0">
                <a:solidFill>
                  <a:srgbClr val="0070C0"/>
                </a:solidFill>
              </a:rPr>
              <a:t>3174 SE		SE USA</a:t>
            </a:r>
          </a:p>
          <a:p>
            <a:pPr marL="0" indent="0" algn="just">
              <a:buNone/>
            </a:pPr>
            <a:r>
              <a:rPr lang="en-US" sz="1800" b="1" dirty="0" smtClean="0">
                <a:solidFill>
                  <a:srgbClr val="0070C0"/>
                </a:solidFill>
              </a:rPr>
              <a:t>16777215 AC	All Call</a:t>
            </a:r>
          </a:p>
          <a:p>
            <a:pPr marL="0" indent="0" algn="just">
              <a:buNone/>
            </a:pPr>
            <a:endParaRPr lang="en-US" b="1" dirty="0" smtClean="0">
              <a:solidFill>
                <a:srgbClr val="0070C0"/>
              </a:solidFill>
            </a:endParaRPr>
          </a:p>
          <a:p>
            <a:pPr marL="514350" indent="-514350" algn="just">
              <a:buAutoNum type="arabicPlain" startAt="310"/>
            </a:pPr>
            <a:endParaRPr lang="en-US" b="1" dirty="0">
              <a:solidFill>
                <a:srgbClr val="0070C0"/>
              </a:solidFill>
            </a:endParaRPr>
          </a:p>
        </p:txBody>
      </p:sp>
      <p:sp>
        <p:nvSpPr>
          <p:cNvPr id="5" name="Text Placeholder 4"/>
          <p:cNvSpPr>
            <a:spLocks noGrp="1"/>
          </p:cNvSpPr>
          <p:nvPr>
            <p:ph type="body" sz="quarter" idx="3"/>
          </p:nvPr>
        </p:nvSpPr>
        <p:spPr>
          <a:xfrm>
            <a:off x="5457825" y="1681163"/>
            <a:ext cx="5897563" cy="538162"/>
          </a:xfrm>
        </p:spPr>
        <p:txBody>
          <a:bodyPr/>
          <a:lstStyle/>
          <a:p>
            <a:r>
              <a:rPr lang="en-US" dirty="0" smtClean="0"/>
              <a:t>Private Contacts</a:t>
            </a:r>
            <a:endParaRPr lang="en-US" dirty="0"/>
          </a:p>
        </p:txBody>
      </p:sp>
      <p:sp>
        <p:nvSpPr>
          <p:cNvPr id="6" name="Content Placeholder 5"/>
          <p:cNvSpPr>
            <a:spLocks noGrp="1"/>
          </p:cNvSpPr>
          <p:nvPr>
            <p:ph sz="quarter" idx="4"/>
          </p:nvPr>
        </p:nvSpPr>
        <p:spPr>
          <a:xfrm>
            <a:off x="4962525" y="2219325"/>
            <a:ext cx="6972300" cy="3970338"/>
          </a:xfrm>
        </p:spPr>
        <p:txBody>
          <a:bodyPr>
            <a:normAutofit fontScale="77500" lnSpcReduction="20000"/>
          </a:bodyPr>
          <a:lstStyle/>
          <a:p>
            <a:pPr marL="0" indent="0">
              <a:buNone/>
            </a:pPr>
            <a:r>
              <a:rPr lang="en-US" sz="2300" b="1" u="sng" dirty="0" smtClean="0"/>
              <a:t>3</a:t>
            </a:r>
            <a:r>
              <a:rPr lang="en-US" sz="2300" b="1" dirty="0" smtClean="0"/>
              <a:t>112</a:t>
            </a:r>
            <a:r>
              <a:rPr lang="en-US" sz="2300" b="1" u="sng" dirty="0" smtClean="0"/>
              <a:t>249</a:t>
            </a:r>
            <a:r>
              <a:rPr lang="en-US" sz="2300" dirty="0" smtClean="0"/>
              <a:t>	KG4FUR	Gerry 	Boca Raton	 FL 	USA</a:t>
            </a:r>
          </a:p>
          <a:p>
            <a:pPr marL="0" indent="0">
              <a:buNone/>
            </a:pPr>
            <a:r>
              <a:rPr lang="en-US" sz="2300" b="1" u="sng" dirty="0" smtClean="0"/>
              <a:t>7</a:t>
            </a:r>
            <a:r>
              <a:rPr lang="en-US" sz="2300" b="1" dirty="0" smtClean="0"/>
              <a:t>400</a:t>
            </a:r>
            <a:r>
              <a:rPr lang="en-US" sz="2300" b="1" u="sng" dirty="0" smtClean="0"/>
              <a:t>002</a:t>
            </a:r>
            <a:r>
              <a:rPr lang="en-US" sz="2300" dirty="0" smtClean="0"/>
              <a:t>	HC2GBT	Gerry 	Guyaquil		Guayas 	ECU </a:t>
            </a:r>
            <a:r>
              <a:rPr lang="en-US" dirty="0" smtClean="0"/>
              <a:t>	 </a:t>
            </a:r>
          </a:p>
          <a:p>
            <a:pPr marL="0" indent="0">
              <a:buNone/>
            </a:pPr>
            <a:r>
              <a:rPr lang="en-US" dirty="0" smtClean="0"/>
              <a:t> </a:t>
            </a:r>
          </a:p>
          <a:p>
            <a:pPr marL="0" indent="0">
              <a:buNone/>
            </a:pPr>
            <a:r>
              <a:rPr lang="en-US" b="1" dirty="0" smtClean="0"/>
              <a:t>ISIM ID Key (Mobile Country Code (MCC))</a:t>
            </a:r>
          </a:p>
          <a:p>
            <a:pPr marL="0" indent="0">
              <a:buNone/>
            </a:pPr>
            <a:r>
              <a:rPr lang="en-US" u="sng" dirty="0" err="1" smtClean="0"/>
              <a:t>x</a:t>
            </a:r>
            <a:r>
              <a:rPr lang="en-US" dirty="0" err="1" smtClean="0"/>
              <a:t>xxy</a:t>
            </a:r>
            <a:r>
              <a:rPr lang="en-US" u="sng" dirty="0" err="1" smtClean="0"/>
              <a:t>zzz</a:t>
            </a:r>
            <a:r>
              <a:rPr lang="en-US" dirty="0" smtClean="0"/>
              <a:t> </a:t>
            </a:r>
            <a:r>
              <a:rPr lang="en-US" dirty="0" smtClean="0"/>
              <a:t>	User </a:t>
            </a:r>
            <a:r>
              <a:rPr lang="en-US" dirty="0" smtClean="0"/>
              <a:t>(7 digit)		2 Europe		</a:t>
            </a:r>
          </a:p>
          <a:p>
            <a:pPr marL="0" indent="0">
              <a:buNone/>
            </a:pPr>
            <a:r>
              <a:rPr lang="en-US" u="sng" dirty="0" err="1" smtClean="0"/>
              <a:t>x</a:t>
            </a:r>
            <a:r>
              <a:rPr lang="en-US" dirty="0" err="1" smtClean="0"/>
              <a:t>xxy</a:t>
            </a:r>
            <a:r>
              <a:rPr lang="en-US" u="sng" dirty="0" err="1" smtClean="0"/>
              <a:t>zz</a:t>
            </a:r>
            <a:r>
              <a:rPr lang="en-US" dirty="0" smtClean="0"/>
              <a:t> 	Repeater </a:t>
            </a:r>
            <a:r>
              <a:rPr lang="en-US" dirty="0" smtClean="0"/>
              <a:t>(6 digit)	3 North America</a:t>
            </a:r>
          </a:p>
          <a:p>
            <a:pPr marL="0" indent="0">
              <a:buNone/>
            </a:pPr>
            <a:r>
              <a:rPr lang="en-US" dirty="0" smtClean="0"/>
              <a:t> 				4 Asia, Middle East</a:t>
            </a:r>
          </a:p>
          <a:p>
            <a:pPr marL="0" indent="0">
              <a:buNone/>
            </a:pPr>
            <a:r>
              <a:rPr lang="en-US" dirty="0" smtClean="0"/>
              <a:t>x </a:t>
            </a:r>
            <a:r>
              <a:rPr lang="en-US" dirty="0" smtClean="0"/>
              <a:t>= Country			5 Oceana</a:t>
            </a:r>
          </a:p>
          <a:p>
            <a:pPr marL="0" indent="0">
              <a:buNone/>
            </a:pPr>
            <a:r>
              <a:rPr lang="en-US" dirty="0" smtClean="0"/>
              <a:t>y = State/Province		6 Africa</a:t>
            </a:r>
          </a:p>
          <a:p>
            <a:pPr marL="0" indent="0">
              <a:buNone/>
            </a:pPr>
            <a:r>
              <a:rPr lang="en-US" dirty="0" smtClean="0"/>
              <a:t>z </a:t>
            </a:r>
            <a:r>
              <a:rPr lang="en-US" dirty="0" smtClean="0"/>
              <a:t>= Sequence			7 South/Central America</a:t>
            </a:r>
          </a:p>
          <a:p>
            <a:pPr marL="0" indent="0">
              <a:buNone/>
            </a:pPr>
            <a:r>
              <a:rPr lang="en-US" dirty="0"/>
              <a:t>	</a:t>
            </a:r>
            <a:r>
              <a:rPr lang="en-US" dirty="0" smtClean="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02677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solidFill>
            <a:schemeClr val="tx1"/>
          </a:solidFill>
        </p:spPr>
        <p:txBody>
          <a:bodyPr/>
          <a:lstStyle/>
          <a:p>
            <a:r>
              <a:rPr lang="en-US" sz="4800" dirty="0" smtClean="0">
                <a:solidFill>
                  <a:srgbClr val="FFFF00"/>
                </a:solidFill>
                <a:latin typeface="Arial Black" panose="020B0A04020102020204" pitchFamily="34" charset="0"/>
              </a:rPr>
              <a:t>DMR</a:t>
            </a:r>
            <a:r>
              <a:rPr lang="en-US" dirty="0" smtClean="0">
                <a:solidFill>
                  <a:srgbClr val="FFFF00"/>
                </a:solidFill>
              </a:rPr>
              <a:t> </a:t>
            </a:r>
            <a:r>
              <a:rPr lang="en-US" b="1" dirty="0" smtClean="0">
                <a:solidFill>
                  <a:srgbClr val="FFFF00"/>
                </a:solidFill>
                <a:latin typeface="Arial Rounded MT Bold" panose="020F0704030504030204" pitchFamily="34" charset="0"/>
              </a:rPr>
              <a:t>for</a:t>
            </a:r>
            <a:r>
              <a:rPr lang="en-US" b="1" dirty="0" smtClean="0">
                <a:solidFill>
                  <a:srgbClr val="FFFF00"/>
                </a:solidFill>
              </a:rPr>
              <a:t> </a:t>
            </a:r>
            <a:r>
              <a:rPr lang="en-US" sz="4800" b="1" dirty="0" smtClean="0">
                <a:solidFill>
                  <a:srgbClr val="FFFF00"/>
                </a:solidFill>
                <a:latin typeface="AR JULIAN" panose="02000000000000000000" pitchFamily="2" charset="0"/>
              </a:rPr>
              <a:t>DUMMIES</a:t>
            </a:r>
            <a:endParaRPr lang="en-US" sz="4800" b="1" dirty="0">
              <a:solidFill>
                <a:srgbClr val="FFFF00"/>
              </a:solidFill>
              <a:latin typeface="AR JULIAN" panose="02000000000000000000" pitchFamily="2" charset="0"/>
            </a:endParaRPr>
          </a:p>
        </p:txBody>
      </p:sp>
      <p:sp>
        <p:nvSpPr>
          <p:cNvPr id="6" name="Text Placeholder 5"/>
          <p:cNvSpPr>
            <a:spLocks noGrp="1"/>
          </p:cNvSpPr>
          <p:nvPr>
            <p:ph type="body" idx="1"/>
          </p:nvPr>
        </p:nvSpPr>
        <p:spPr/>
        <p:txBody>
          <a:bodyPr/>
          <a:lstStyle/>
          <a:p>
            <a:r>
              <a:rPr lang="en-US" dirty="0" smtClean="0"/>
              <a:t>http://www.dmr-marc.net</a:t>
            </a:r>
            <a:endParaRPr lang="en-US" dirty="0"/>
          </a:p>
        </p:txBody>
      </p:sp>
      <p:pic>
        <p:nvPicPr>
          <p:cNvPr id="10" name="Content Placeholder 9"/>
          <p:cNvPicPr>
            <a:picLocks noGrp="1" noChangeAspect="1"/>
          </p:cNvPicPr>
          <p:nvPr>
            <p:ph sz="half" idx="2"/>
          </p:nvPr>
        </p:nvPicPr>
        <p:blipFill>
          <a:blip r:embed="rId2"/>
          <a:stretch>
            <a:fillRect/>
          </a:stretch>
        </p:blipFill>
        <p:spPr>
          <a:xfrm>
            <a:off x="975761" y="2505075"/>
            <a:ext cx="3500990" cy="3518124"/>
          </a:xfrm>
          <a:prstGeom prst="rect">
            <a:avLst/>
          </a:prstGeom>
        </p:spPr>
      </p:pic>
      <p:sp>
        <p:nvSpPr>
          <p:cNvPr id="8" name="Text Placeholder 7"/>
          <p:cNvSpPr>
            <a:spLocks noGrp="1"/>
          </p:cNvSpPr>
          <p:nvPr>
            <p:ph type="body" sz="quarter" idx="3"/>
          </p:nvPr>
        </p:nvSpPr>
        <p:spPr/>
        <p:txBody>
          <a:bodyPr/>
          <a:lstStyle/>
          <a:p>
            <a:r>
              <a:rPr lang="en-US" dirty="0" smtClean="0"/>
              <a:t>http://dmr-ecs.org</a:t>
            </a:r>
            <a:endParaRPr lang="en-US" dirty="0"/>
          </a:p>
        </p:txBody>
      </p:sp>
      <p:pic>
        <p:nvPicPr>
          <p:cNvPr id="11" name="Content Placeholder 10"/>
          <p:cNvPicPr>
            <a:picLocks noGrp="1" noChangeAspect="1"/>
          </p:cNvPicPr>
          <p:nvPr>
            <p:ph sz="quarter" idx="4"/>
          </p:nvPr>
        </p:nvPicPr>
        <p:blipFill>
          <a:blip r:embed="rId3"/>
          <a:stretch>
            <a:fillRect/>
          </a:stretch>
        </p:blipFill>
        <p:spPr>
          <a:xfrm>
            <a:off x="4666474" y="2505074"/>
            <a:ext cx="6598381" cy="3476625"/>
          </a:xfrm>
          <a:prstGeom prst="rect">
            <a:avLst/>
          </a:prstGeom>
        </p:spPr>
      </p:pic>
    </p:spTree>
    <p:extLst>
      <p:ext uri="{BB962C8B-B14F-4D97-AF65-F5344CB8AC3E}">
        <p14:creationId xmlns:p14="http://schemas.microsoft.com/office/powerpoint/2010/main" val="1219767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marL="0" indent="0">
              <a:buNone/>
            </a:pPr>
            <a:r>
              <a:rPr lang="en-US" b="1" dirty="0"/>
              <a:t>Zones</a:t>
            </a:r>
          </a:p>
          <a:p>
            <a:pPr algn="just"/>
            <a:r>
              <a:rPr lang="en-US" dirty="0"/>
              <a:t>User DMR radios support Zones. A Zone is just a grouping of </a:t>
            </a:r>
            <a:r>
              <a:rPr lang="en-US" dirty="0" smtClean="0"/>
              <a:t>individual channels</a:t>
            </a:r>
            <a:r>
              <a:rPr lang="en-US" dirty="0"/>
              <a:t>. Some model radios may limit the number of channels per </a:t>
            </a:r>
            <a:r>
              <a:rPr lang="en-US" dirty="0" smtClean="0"/>
              <a:t>Zone and </a:t>
            </a:r>
            <a:r>
              <a:rPr lang="en-US" dirty="0"/>
              <a:t>the number of Zones allowed</a:t>
            </a:r>
            <a:r>
              <a:rPr lang="en-US" dirty="0" smtClean="0"/>
              <a:t>. </a:t>
            </a:r>
            <a:r>
              <a:rPr lang="en-US" b="1" dirty="0" smtClean="0"/>
              <a:t>TYT and CS limit is 16 channels per Zone.</a:t>
            </a:r>
            <a:endParaRPr lang="en-US" b="1" dirty="0"/>
          </a:p>
          <a:p>
            <a:pPr algn="just"/>
            <a:r>
              <a:rPr lang="en-US" dirty="0"/>
              <a:t>You could program Zones for local channels (DMR or analog), </a:t>
            </a:r>
            <a:r>
              <a:rPr lang="en-US" dirty="0" smtClean="0"/>
              <a:t>another Zone </a:t>
            </a:r>
            <a:r>
              <a:rPr lang="en-US" dirty="0"/>
              <a:t>for a neighboring state, and a Zone for business and </a:t>
            </a:r>
            <a:r>
              <a:rPr lang="en-US" dirty="0" smtClean="0"/>
              <a:t>government channels</a:t>
            </a:r>
            <a:r>
              <a:rPr lang="en-US" dirty="0"/>
              <a:t>. If you do program non-amateur channels in your radio, </a:t>
            </a:r>
            <a:r>
              <a:rPr lang="en-US" dirty="0" smtClean="0"/>
              <a:t>make sure </a:t>
            </a:r>
            <a:r>
              <a:rPr lang="en-US" dirty="0"/>
              <a:t>they are RX only unless you are licensed or authorized to use </a:t>
            </a:r>
            <a:r>
              <a:rPr lang="en-US" dirty="0" smtClean="0"/>
              <a:t>them as </a:t>
            </a:r>
            <a:r>
              <a:rPr lang="en-US" dirty="0"/>
              <a:t>per FCC 90.427(b); otherwise you will be in violation of FCC </a:t>
            </a:r>
            <a:r>
              <a:rPr lang="en-US" dirty="0" smtClean="0"/>
              <a:t>R&amp;Rs and </a:t>
            </a:r>
            <a:r>
              <a:rPr lang="en-US" dirty="0"/>
              <a:t>enforcement action could be taken against you. If you have a </a:t>
            </a:r>
            <a:r>
              <a:rPr lang="en-US" dirty="0" smtClean="0"/>
              <a:t>VHF model</a:t>
            </a:r>
            <a:r>
              <a:rPr lang="en-US" dirty="0"/>
              <a:t>, you could program a Zone for all the possible NWS </a:t>
            </a:r>
            <a:r>
              <a:rPr lang="en-US" dirty="0" smtClean="0"/>
              <a:t>Weather Channels </a:t>
            </a:r>
            <a:r>
              <a:rPr lang="en-US" dirty="0"/>
              <a:t>(again, make sure you program the channels as receive only</a:t>
            </a:r>
            <a:r>
              <a:rPr lang="en-US" dirty="0" smtClean="0"/>
              <a:t>). </a:t>
            </a:r>
          </a:p>
          <a:p>
            <a:pPr algn="just"/>
            <a:r>
              <a:rPr lang="en-US" dirty="0" smtClean="0"/>
              <a:t>Zones </a:t>
            </a:r>
            <a:r>
              <a:rPr lang="en-US" dirty="0"/>
              <a:t>are just a way to manage large number of channels, much like </a:t>
            </a:r>
            <a:r>
              <a:rPr lang="en-US" dirty="0" smtClean="0"/>
              <a:t>file folders </a:t>
            </a:r>
            <a:r>
              <a:rPr lang="en-US" dirty="0"/>
              <a:t>or directories on your computer</a:t>
            </a:r>
            <a:r>
              <a:rPr lang="en-US" dirty="0" smtClean="0"/>
              <a:t>. </a:t>
            </a:r>
            <a:r>
              <a:rPr lang="en-US" b="1" dirty="0" smtClean="0"/>
              <a:t>You may want to equate Zones with Repeaters.</a:t>
            </a:r>
            <a:endParaRPr lang="en-US" b="1" dirty="0"/>
          </a:p>
        </p:txBody>
      </p:sp>
      <p:sp>
        <p:nvSpPr>
          <p:cNvPr id="4" name="Title 4"/>
          <p:cNvSpPr>
            <a:spLocks noGrp="1"/>
          </p:cNvSpPr>
          <p:nvPr>
            <p:ph type="title"/>
          </p:nvPr>
        </p:nvSpPr>
        <p:spPr>
          <a:solidFill>
            <a:schemeClr val="tx1"/>
          </a:solidFill>
        </p:spPr>
        <p:txBody>
          <a:bodyPr/>
          <a:lstStyle/>
          <a:p>
            <a:r>
              <a:rPr lang="en-US" sz="4800" dirty="0" smtClean="0">
                <a:solidFill>
                  <a:srgbClr val="FFFF00"/>
                </a:solidFill>
                <a:latin typeface="Arial Black" panose="020B0A04020102020204" pitchFamily="34" charset="0"/>
              </a:rPr>
              <a:t>DMR</a:t>
            </a:r>
            <a:r>
              <a:rPr lang="en-US" dirty="0" smtClean="0">
                <a:solidFill>
                  <a:srgbClr val="FFFF00"/>
                </a:solidFill>
              </a:rPr>
              <a:t> </a:t>
            </a:r>
            <a:r>
              <a:rPr lang="en-US" b="1" dirty="0" smtClean="0">
                <a:solidFill>
                  <a:srgbClr val="FFFF00"/>
                </a:solidFill>
                <a:latin typeface="Arial Rounded MT Bold" panose="020F0704030504030204" pitchFamily="34" charset="0"/>
              </a:rPr>
              <a:t>for</a:t>
            </a:r>
            <a:r>
              <a:rPr lang="en-US" b="1" dirty="0" smtClean="0">
                <a:solidFill>
                  <a:srgbClr val="FFFF00"/>
                </a:solidFill>
              </a:rPr>
              <a:t> </a:t>
            </a:r>
            <a:r>
              <a:rPr lang="en-US" sz="4800" b="1" dirty="0" smtClean="0">
                <a:solidFill>
                  <a:srgbClr val="FFFF00"/>
                </a:solidFill>
                <a:latin typeface="AR JULIAN" panose="02000000000000000000" pitchFamily="2" charset="0"/>
              </a:rPr>
              <a:t>DUMMIES</a:t>
            </a:r>
            <a:endParaRPr lang="en-US" sz="4800" b="1" dirty="0">
              <a:solidFill>
                <a:srgbClr val="FFFF00"/>
              </a:solidFill>
              <a:latin typeface="AR JULIAN" panose="02000000000000000000" pitchFamily="2" charset="0"/>
            </a:endParaRPr>
          </a:p>
        </p:txBody>
      </p:sp>
    </p:spTree>
    <p:extLst>
      <p:ext uri="{BB962C8B-B14F-4D97-AF65-F5344CB8AC3E}">
        <p14:creationId xmlns:p14="http://schemas.microsoft.com/office/powerpoint/2010/main" val="27922241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TotalTime>
  <Words>2756</Words>
  <Application>Microsoft Office PowerPoint</Application>
  <PresentationFormat>Widescreen</PresentationFormat>
  <Paragraphs>243</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 JULIAN</vt:lpstr>
      <vt:lpstr>Arial</vt:lpstr>
      <vt:lpstr>Arial Black</vt:lpstr>
      <vt:lpstr>Arial Rounded MT Bold</vt:lpstr>
      <vt:lpstr>Calibri</vt:lpstr>
      <vt:lpstr>Calibri Light</vt:lpstr>
      <vt:lpstr>Office Theme</vt:lpstr>
      <vt:lpstr>The DMR Basics &amp; No Frills </vt:lpstr>
      <vt:lpstr>DMR for DUMMIES</vt:lpstr>
      <vt:lpstr>DMR for DUMMIES</vt:lpstr>
      <vt:lpstr>DMR for DUMMIES</vt:lpstr>
      <vt:lpstr>DMR for DUMMIES</vt:lpstr>
      <vt:lpstr>DMR for DUMMIES</vt:lpstr>
      <vt:lpstr>DMR for DUMMIES</vt:lpstr>
      <vt:lpstr>DMR for DUMMIES</vt:lpstr>
      <vt:lpstr>DMR for DUMMIES</vt:lpstr>
      <vt:lpstr>DMR for DUMMIES</vt:lpstr>
      <vt:lpstr>DMR for DUMMIES</vt:lpstr>
      <vt:lpstr>DMR for DUMMIES</vt:lpstr>
      <vt:lpstr>DMR for DUMMIES</vt:lpstr>
      <vt:lpstr>DMR for DUMMIES</vt:lpstr>
      <vt:lpstr>DMR for DUMMIES</vt:lpstr>
      <vt:lpstr>DMR for DUMMIES</vt:lpstr>
      <vt:lpstr>DMR for DUMMIES</vt:lpstr>
      <vt:lpstr>DMR Programming for DUMMIES</vt:lpstr>
      <vt:lpstr>DMR Programming for DUMMIES</vt:lpstr>
      <vt:lpstr>DMR Programming for DUMMIES</vt:lpstr>
      <vt:lpstr>DMR Programming for DUMMIES</vt:lpstr>
      <vt:lpstr>DMR Programming for DUMMIES</vt:lpstr>
      <vt:lpstr>DMR Programming for DUMMIES</vt:lpstr>
      <vt:lpstr>DMR Programming for DUMMIES</vt:lpstr>
      <vt:lpstr>DMR Programming for DUMMIES</vt:lpstr>
      <vt:lpstr>DMR Programming for DUMMIES</vt:lpstr>
      <vt:lpstr>DMR Programming for DUMMIES</vt:lpstr>
      <vt:lpstr>DMR Programming for DUMMIES</vt:lpstr>
      <vt:lpstr>DMR Programming for DUMMIES</vt:lpstr>
      <vt:lpstr>DMR Programming for DUMMIES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Basic</dc:title>
  <dc:creator>GERALD GAWALDO</dc:creator>
  <cp:lastModifiedBy>GERALD GAWALDO</cp:lastModifiedBy>
  <cp:revision>47</cp:revision>
  <cp:lastPrinted>2016-10-04T19:29:12Z</cp:lastPrinted>
  <dcterms:created xsi:type="dcterms:W3CDTF">2016-10-03T16:11:56Z</dcterms:created>
  <dcterms:modified xsi:type="dcterms:W3CDTF">2016-10-04T20:07:34Z</dcterms:modified>
</cp:coreProperties>
</file>