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57" r:id="rId3"/>
    <p:sldId id="258" r:id="rId4"/>
    <p:sldId id="259" r:id="rId5"/>
    <p:sldId id="260" r:id="rId6"/>
    <p:sldId id="261" r:id="rId7"/>
    <p:sldId id="273" r:id="rId8"/>
    <p:sldId id="274" r:id="rId9"/>
    <p:sldId id="27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26D3D5-86BF-4642-92C3-65D1A3796592}"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49A0E43A-DF55-4AD2-8E96-8389483EFE3C}">
      <dgm:prSet/>
      <dgm:spPr/>
      <dgm:t>
        <a:bodyPr/>
        <a:lstStyle/>
        <a:p>
          <a:pPr>
            <a:lnSpc>
              <a:spcPct val="100000"/>
            </a:lnSpc>
            <a:defRPr b="1"/>
          </a:pPr>
          <a:r>
            <a:rPr lang="en-GB"/>
            <a:t>Develop an AI-Based Gait Analysis Model</a:t>
          </a:r>
          <a:endParaRPr lang="en-US"/>
        </a:p>
      </dgm:t>
    </dgm:pt>
    <dgm:pt modelId="{DD0E0431-66B6-489B-A34E-7EC7BB828939}" type="parTrans" cxnId="{81B39922-7F6E-465A-BED8-BBC5B1CDEE35}">
      <dgm:prSet/>
      <dgm:spPr/>
      <dgm:t>
        <a:bodyPr/>
        <a:lstStyle/>
        <a:p>
          <a:endParaRPr lang="en-US"/>
        </a:p>
      </dgm:t>
    </dgm:pt>
    <dgm:pt modelId="{71EE579B-D3BF-480F-AE18-29910A7A2954}" type="sibTrans" cxnId="{81B39922-7F6E-465A-BED8-BBC5B1CDEE35}">
      <dgm:prSet/>
      <dgm:spPr/>
      <dgm:t>
        <a:bodyPr/>
        <a:lstStyle/>
        <a:p>
          <a:endParaRPr lang="en-US"/>
        </a:p>
      </dgm:t>
    </dgm:pt>
    <dgm:pt modelId="{AC411111-667E-4EBF-806E-DDBC04823105}">
      <dgm:prSet/>
      <dgm:spPr/>
      <dgm:t>
        <a:bodyPr/>
        <a:lstStyle/>
        <a:p>
          <a:pPr>
            <a:lnSpc>
              <a:spcPct val="100000"/>
            </a:lnSpc>
          </a:pPr>
          <a:r>
            <a:rPr lang="en-GB"/>
            <a:t>Implement computer vision and deep learning algorithms to extract movement features from video data.</a:t>
          </a:r>
          <a:endParaRPr lang="en-US"/>
        </a:p>
      </dgm:t>
    </dgm:pt>
    <dgm:pt modelId="{49280BBE-5B87-45A3-BA3F-B0336380CE45}" type="parTrans" cxnId="{4C470C3F-7A4B-48A6-9AA8-A1BF0136681C}">
      <dgm:prSet/>
      <dgm:spPr/>
      <dgm:t>
        <a:bodyPr/>
        <a:lstStyle/>
        <a:p>
          <a:endParaRPr lang="en-US"/>
        </a:p>
      </dgm:t>
    </dgm:pt>
    <dgm:pt modelId="{88BDD4A4-FE5F-437C-85CF-975C9D14A939}" type="sibTrans" cxnId="{4C470C3F-7A4B-48A6-9AA8-A1BF0136681C}">
      <dgm:prSet/>
      <dgm:spPr/>
      <dgm:t>
        <a:bodyPr/>
        <a:lstStyle/>
        <a:p>
          <a:endParaRPr lang="en-US"/>
        </a:p>
      </dgm:t>
    </dgm:pt>
    <dgm:pt modelId="{3D316EFE-C501-4C3C-B2A2-B46AE3C5A5F8}">
      <dgm:prSet/>
      <dgm:spPr/>
      <dgm:t>
        <a:bodyPr/>
        <a:lstStyle/>
        <a:p>
          <a:pPr>
            <a:lnSpc>
              <a:spcPct val="100000"/>
            </a:lnSpc>
            <a:defRPr b="1"/>
          </a:pPr>
          <a:r>
            <a:rPr lang="en-GB"/>
            <a:t>Detect Post-Surgical Abnormalities and Deviations</a:t>
          </a:r>
          <a:endParaRPr lang="en-US"/>
        </a:p>
      </dgm:t>
    </dgm:pt>
    <dgm:pt modelId="{BE9D5108-A2CA-4A55-A545-941532DE5349}" type="parTrans" cxnId="{0649E13E-0351-4DDC-BE92-739F4FB42A1F}">
      <dgm:prSet/>
      <dgm:spPr/>
      <dgm:t>
        <a:bodyPr/>
        <a:lstStyle/>
        <a:p>
          <a:endParaRPr lang="en-US"/>
        </a:p>
      </dgm:t>
    </dgm:pt>
    <dgm:pt modelId="{D6FBDFDF-C224-48CD-8B02-1CBB417A25B6}" type="sibTrans" cxnId="{0649E13E-0351-4DDC-BE92-739F4FB42A1F}">
      <dgm:prSet/>
      <dgm:spPr/>
      <dgm:t>
        <a:bodyPr/>
        <a:lstStyle/>
        <a:p>
          <a:endParaRPr lang="en-US"/>
        </a:p>
      </dgm:t>
    </dgm:pt>
    <dgm:pt modelId="{BDCB9444-E487-4389-B107-EE1F801BBE52}">
      <dgm:prSet/>
      <dgm:spPr/>
      <dgm:t>
        <a:bodyPr/>
        <a:lstStyle/>
        <a:p>
          <a:pPr>
            <a:lnSpc>
              <a:spcPct val="100000"/>
            </a:lnSpc>
          </a:pPr>
          <a:r>
            <a:rPr lang="en-GB"/>
            <a:t>Identify gait deviations, improper joint mobility, weight distribution issues, and other complications.</a:t>
          </a:r>
          <a:endParaRPr lang="en-US"/>
        </a:p>
      </dgm:t>
    </dgm:pt>
    <dgm:pt modelId="{8DA3DDA7-BD2A-48CF-BCF0-658F090E2721}" type="parTrans" cxnId="{394E59E5-6006-42CB-B92E-EC3DC7994D54}">
      <dgm:prSet/>
      <dgm:spPr/>
      <dgm:t>
        <a:bodyPr/>
        <a:lstStyle/>
        <a:p>
          <a:endParaRPr lang="en-US"/>
        </a:p>
      </dgm:t>
    </dgm:pt>
    <dgm:pt modelId="{2A6C8809-F9A3-45A1-9410-3BCE8500194B}" type="sibTrans" cxnId="{394E59E5-6006-42CB-B92E-EC3DC7994D54}">
      <dgm:prSet/>
      <dgm:spPr/>
      <dgm:t>
        <a:bodyPr/>
        <a:lstStyle/>
        <a:p>
          <a:endParaRPr lang="en-US"/>
        </a:p>
      </dgm:t>
    </dgm:pt>
    <dgm:pt modelId="{DA75451C-877B-4F61-9A33-9ED50FDF223E}">
      <dgm:prSet/>
      <dgm:spPr/>
      <dgm:t>
        <a:bodyPr/>
        <a:lstStyle/>
        <a:p>
          <a:pPr>
            <a:lnSpc>
              <a:spcPct val="100000"/>
            </a:lnSpc>
            <a:defRPr b="1"/>
          </a:pPr>
          <a:r>
            <a:rPr lang="en-GB"/>
            <a:t>Automate the Post-Operative Assessment Process</a:t>
          </a:r>
          <a:endParaRPr lang="en-US"/>
        </a:p>
      </dgm:t>
    </dgm:pt>
    <dgm:pt modelId="{B607E3EE-D546-4143-9E4F-6E37110A27BF}" type="parTrans" cxnId="{BFABFAB7-210F-4757-A7B6-38CDD85E544A}">
      <dgm:prSet/>
      <dgm:spPr/>
      <dgm:t>
        <a:bodyPr/>
        <a:lstStyle/>
        <a:p>
          <a:endParaRPr lang="en-US"/>
        </a:p>
      </dgm:t>
    </dgm:pt>
    <dgm:pt modelId="{BEDD4A72-80AA-41FC-BE5D-99462FE4009D}" type="sibTrans" cxnId="{BFABFAB7-210F-4757-A7B6-38CDD85E544A}">
      <dgm:prSet/>
      <dgm:spPr/>
      <dgm:t>
        <a:bodyPr/>
        <a:lstStyle/>
        <a:p>
          <a:endParaRPr lang="en-US"/>
        </a:p>
      </dgm:t>
    </dgm:pt>
    <dgm:pt modelId="{98D0819E-6823-4E4A-A531-845B58920201}">
      <dgm:prSet/>
      <dgm:spPr/>
      <dgm:t>
        <a:bodyPr/>
        <a:lstStyle/>
        <a:p>
          <a:pPr>
            <a:lnSpc>
              <a:spcPct val="100000"/>
            </a:lnSpc>
          </a:pPr>
          <a:r>
            <a:rPr lang="en-GB"/>
            <a:t>Generate detailed reports with key recovery metrics (e.g., stride length, knee flexion, hip rotation).</a:t>
          </a:r>
          <a:endParaRPr lang="en-US"/>
        </a:p>
      </dgm:t>
    </dgm:pt>
    <dgm:pt modelId="{8CA3C9E2-32C1-43C8-9A8F-89F5C5D889A6}" type="parTrans" cxnId="{C8B95687-D965-42E5-89DD-2C53930A7F2C}">
      <dgm:prSet/>
      <dgm:spPr/>
      <dgm:t>
        <a:bodyPr/>
        <a:lstStyle/>
        <a:p>
          <a:endParaRPr lang="en-US"/>
        </a:p>
      </dgm:t>
    </dgm:pt>
    <dgm:pt modelId="{5F000FFA-5C81-4F6E-BADD-1862040EDB1D}" type="sibTrans" cxnId="{C8B95687-D965-42E5-89DD-2C53930A7F2C}">
      <dgm:prSet/>
      <dgm:spPr/>
      <dgm:t>
        <a:bodyPr/>
        <a:lstStyle/>
        <a:p>
          <a:endParaRPr lang="en-US"/>
        </a:p>
      </dgm:t>
    </dgm:pt>
    <dgm:pt modelId="{48657104-7C0C-44D6-AFBB-2D26370D0B44}" type="pres">
      <dgm:prSet presAssocID="{5726D3D5-86BF-4642-92C3-65D1A3796592}" presName="root" presStyleCnt="0">
        <dgm:presLayoutVars>
          <dgm:dir/>
          <dgm:resizeHandles val="exact"/>
        </dgm:presLayoutVars>
      </dgm:prSet>
      <dgm:spPr/>
    </dgm:pt>
    <dgm:pt modelId="{0C00E30D-7755-4765-9F67-0F89A02E660D}" type="pres">
      <dgm:prSet presAssocID="{49A0E43A-DF55-4AD2-8E96-8389483EFE3C}" presName="compNode" presStyleCnt="0"/>
      <dgm:spPr/>
    </dgm:pt>
    <dgm:pt modelId="{8C8FF744-AF74-4071-8E9A-E0487565F1DC}" type="pres">
      <dgm:prSet presAssocID="{49A0E43A-DF55-4AD2-8E96-8389483EFE3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ad with Gears"/>
        </a:ext>
      </dgm:extLst>
    </dgm:pt>
    <dgm:pt modelId="{6A2FC8B9-047B-4935-893C-4F0CEE21CC5C}" type="pres">
      <dgm:prSet presAssocID="{49A0E43A-DF55-4AD2-8E96-8389483EFE3C}" presName="iconSpace" presStyleCnt="0"/>
      <dgm:spPr/>
    </dgm:pt>
    <dgm:pt modelId="{B0E6C4DC-1C19-40DE-A466-66295776ECE9}" type="pres">
      <dgm:prSet presAssocID="{49A0E43A-DF55-4AD2-8E96-8389483EFE3C}" presName="parTx" presStyleLbl="revTx" presStyleIdx="0" presStyleCnt="6">
        <dgm:presLayoutVars>
          <dgm:chMax val="0"/>
          <dgm:chPref val="0"/>
        </dgm:presLayoutVars>
      </dgm:prSet>
      <dgm:spPr/>
    </dgm:pt>
    <dgm:pt modelId="{83AD58D7-D68C-4FCB-9B34-15216025C14C}" type="pres">
      <dgm:prSet presAssocID="{49A0E43A-DF55-4AD2-8E96-8389483EFE3C}" presName="txSpace" presStyleCnt="0"/>
      <dgm:spPr/>
    </dgm:pt>
    <dgm:pt modelId="{93D1F71B-8DB1-46FA-80C3-BDF33E8AF5CD}" type="pres">
      <dgm:prSet presAssocID="{49A0E43A-DF55-4AD2-8E96-8389483EFE3C}" presName="desTx" presStyleLbl="revTx" presStyleIdx="1" presStyleCnt="6">
        <dgm:presLayoutVars/>
      </dgm:prSet>
      <dgm:spPr/>
    </dgm:pt>
    <dgm:pt modelId="{9349EFAB-176A-4AF7-9942-E9EC096BBA34}" type="pres">
      <dgm:prSet presAssocID="{71EE579B-D3BF-480F-AE18-29910A7A2954}" presName="sibTrans" presStyleCnt="0"/>
      <dgm:spPr/>
    </dgm:pt>
    <dgm:pt modelId="{FA25A122-5286-4555-ADFB-09E6A1BA7C80}" type="pres">
      <dgm:prSet presAssocID="{3D316EFE-C501-4C3C-B2A2-B46AE3C5A5F8}" presName="compNode" presStyleCnt="0"/>
      <dgm:spPr/>
    </dgm:pt>
    <dgm:pt modelId="{F43475A3-963A-4BD7-8829-B0B8DD3A50A0}" type="pres">
      <dgm:prSet presAssocID="{3D316EFE-C501-4C3C-B2A2-B46AE3C5A5F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ethoscope"/>
        </a:ext>
      </dgm:extLst>
    </dgm:pt>
    <dgm:pt modelId="{89D4E31B-1183-4EF5-95D9-7F010F9B9798}" type="pres">
      <dgm:prSet presAssocID="{3D316EFE-C501-4C3C-B2A2-B46AE3C5A5F8}" presName="iconSpace" presStyleCnt="0"/>
      <dgm:spPr/>
    </dgm:pt>
    <dgm:pt modelId="{143878CE-B5A2-481C-8E22-893A0E1EE652}" type="pres">
      <dgm:prSet presAssocID="{3D316EFE-C501-4C3C-B2A2-B46AE3C5A5F8}" presName="parTx" presStyleLbl="revTx" presStyleIdx="2" presStyleCnt="6">
        <dgm:presLayoutVars>
          <dgm:chMax val="0"/>
          <dgm:chPref val="0"/>
        </dgm:presLayoutVars>
      </dgm:prSet>
      <dgm:spPr/>
    </dgm:pt>
    <dgm:pt modelId="{5E55488E-9F6C-4A65-A521-A298111F6869}" type="pres">
      <dgm:prSet presAssocID="{3D316EFE-C501-4C3C-B2A2-B46AE3C5A5F8}" presName="txSpace" presStyleCnt="0"/>
      <dgm:spPr/>
    </dgm:pt>
    <dgm:pt modelId="{6C2A0ACB-BAF2-49B7-BF1D-E0C5743EF5EE}" type="pres">
      <dgm:prSet presAssocID="{3D316EFE-C501-4C3C-B2A2-B46AE3C5A5F8}" presName="desTx" presStyleLbl="revTx" presStyleIdx="3" presStyleCnt="6">
        <dgm:presLayoutVars/>
      </dgm:prSet>
      <dgm:spPr/>
    </dgm:pt>
    <dgm:pt modelId="{A71C01AC-4DE6-4F14-8448-A3A9205C6E5B}" type="pres">
      <dgm:prSet presAssocID="{D6FBDFDF-C224-48CD-8B02-1CBB417A25B6}" presName="sibTrans" presStyleCnt="0"/>
      <dgm:spPr/>
    </dgm:pt>
    <dgm:pt modelId="{775E9766-778D-436A-8EFF-5E1C64AC89DF}" type="pres">
      <dgm:prSet presAssocID="{DA75451C-877B-4F61-9A33-9ED50FDF223E}" presName="compNode" presStyleCnt="0"/>
      <dgm:spPr/>
    </dgm:pt>
    <dgm:pt modelId="{3CA718BD-3544-4A09-BF8A-93274B6F349F}" type="pres">
      <dgm:prSet presAssocID="{DA75451C-877B-4F61-9A33-9ED50FDF223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Foot"/>
        </a:ext>
      </dgm:extLst>
    </dgm:pt>
    <dgm:pt modelId="{49CCEA3C-F76A-446C-A92A-258B7CA6D118}" type="pres">
      <dgm:prSet presAssocID="{DA75451C-877B-4F61-9A33-9ED50FDF223E}" presName="iconSpace" presStyleCnt="0"/>
      <dgm:spPr/>
    </dgm:pt>
    <dgm:pt modelId="{3F41D21C-E804-4CBB-8EC3-A1D94084E5F1}" type="pres">
      <dgm:prSet presAssocID="{DA75451C-877B-4F61-9A33-9ED50FDF223E}" presName="parTx" presStyleLbl="revTx" presStyleIdx="4" presStyleCnt="6">
        <dgm:presLayoutVars>
          <dgm:chMax val="0"/>
          <dgm:chPref val="0"/>
        </dgm:presLayoutVars>
      </dgm:prSet>
      <dgm:spPr/>
    </dgm:pt>
    <dgm:pt modelId="{D61EFB05-8E3D-4739-9016-1684FB7010B5}" type="pres">
      <dgm:prSet presAssocID="{DA75451C-877B-4F61-9A33-9ED50FDF223E}" presName="txSpace" presStyleCnt="0"/>
      <dgm:spPr/>
    </dgm:pt>
    <dgm:pt modelId="{8E16254C-83F1-4010-AB5D-C5C232C2AF11}" type="pres">
      <dgm:prSet presAssocID="{DA75451C-877B-4F61-9A33-9ED50FDF223E}" presName="desTx" presStyleLbl="revTx" presStyleIdx="5" presStyleCnt="6">
        <dgm:presLayoutVars/>
      </dgm:prSet>
      <dgm:spPr/>
    </dgm:pt>
  </dgm:ptLst>
  <dgm:cxnLst>
    <dgm:cxn modelId="{81B39922-7F6E-465A-BED8-BBC5B1CDEE35}" srcId="{5726D3D5-86BF-4642-92C3-65D1A3796592}" destId="{49A0E43A-DF55-4AD2-8E96-8389483EFE3C}" srcOrd="0" destOrd="0" parTransId="{DD0E0431-66B6-489B-A34E-7EC7BB828939}" sibTransId="{71EE579B-D3BF-480F-AE18-29910A7A2954}"/>
    <dgm:cxn modelId="{43935A24-AC53-4B27-8A2B-367D9C4C2383}" type="presOf" srcId="{AC411111-667E-4EBF-806E-DDBC04823105}" destId="{93D1F71B-8DB1-46FA-80C3-BDF33E8AF5CD}" srcOrd="0" destOrd="0" presId="urn:microsoft.com/office/officeart/2018/2/layout/IconLabelDescriptionList"/>
    <dgm:cxn modelId="{0649E13E-0351-4DDC-BE92-739F4FB42A1F}" srcId="{5726D3D5-86BF-4642-92C3-65D1A3796592}" destId="{3D316EFE-C501-4C3C-B2A2-B46AE3C5A5F8}" srcOrd="1" destOrd="0" parTransId="{BE9D5108-A2CA-4A55-A545-941532DE5349}" sibTransId="{D6FBDFDF-C224-48CD-8B02-1CBB417A25B6}"/>
    <dgm:cxn modelId="{4C470C3F-7A4B-48A6-9AA8-A1BF0136681C}" srcId="{49A0E43A-DF55-4AD2-8E96-8389483EFE3C}" destId="{AC411111-667E-4EBF-806E-DDBC04823105}" srcOrd="0" destOrd="0" parTransId="{49280BBE-5B87-45A3-BA3F-B0336380CE45}" sibTransId="{88BDD4A4-FE5F-437C-85CF-975C9D14A939}"/>
    <dgm:cxn modelId="{0A01066B-9534-4F00-AED2-BE58FF7E6F11}" type="presOf" srcId="{5726D3D5-86BF-4642-92C3-65D1A3796592}" destId="{48657104-7C0C-44D6-AFBB-2D26370D0B44}" srcOrd="0" destOrd="0" presId="urn:microsoft.com/office/officeart/2018/2/layout/IconLabelDescriptionList"/>
    <dgm:cxn modelId="{E5B51283-7D4A-44C4-AB37-E5CD4ADECC80}" type="presOf" srcId="{DA75451C-877B-4F61-9A33-9ED50FDF223E}" destId="{3F41D21C-E804-4CBB-8EC3-A1D94084E5F1}" srcOrd="0" destOrd="0" presId="urn:microsoft.com/office/officeart/2018/2/layout/IconLabelDescriptionList"/>
    <dgm:cxn modelId="{C8B95687-D965-42E5-89DD-2C53930A7F2C}" srcId="{DA75451C-877B-4F61-9A33-9ED50FDF223E}" destId="{98D0819E-6823-4E4A-A531-845B58920201}" srcOrd="0" destOrd="0" parTransId="{8CA3C9E2-32C1-43C8-9A8F-89F5C5D889A6}" sibTransId="{5F000FFA-5C81-4F6E-BADD-1862040EDB1D}"/>
    <dgm:cxn modelId="{DF8520A0-30BA-4654-A02B-93154347BBC4}" type="presOf" srcId="{BDCB9444-E487-4389-B107-EE1F801BBE52}" destId="{6C2A0ACB-BAF2-49B7-BF1D-E0C5743EF5EE}" srcOrd="0" destOrd="0" presId="urn:microsoft.com/office/officeart/2018/2/layout/IconLabelDescriptionList"/>
    <dgm:cxn modelId="{70616AB1-1C6A-4206-B7CD-473968D788A1}" type="presOf" srcId="{49A0E43A-DF55-4AD2-8E96-8389483EFE3C}" destId="{B0E6C4DC-1C19-40DE-A466-66295776ECE9}" srcOrd="0" destOrd="0" presId="urn:microsoft.com/office/officeart/2018/2/layout/IconLabelDescriptionList"/>
    <dgm:cxn modelId="{BFABFAB7-210F-4757-A7B6-38CDD85E544A}" srcId="{5726D3D5-86BF-4642-92C3-65D1A3796592}" destId="{DA75451C-877B-4F61-9A33-9ED50FDF223E}" srcOrd="2" destOrd="0" parTransId="{B607E3EE-D546-4143-9E4F-6E37110A27BF}" sibTransId="{BEDD4A72-80AA-41FC-BE5D-99462FE4009D}"/>
    <dgm:cxn modelId="{F2A575C3-D0D1-4035-B03E-ED9034A40FA5}" type="presOf" srcId="{98D0819E-6823-4E4A-A531-845B58920201}" destId="{8E16254C-83F1-4010-AB5D-C5C232C2AF11}" srcOrd="0" destOrd="0" presId="urn:microsoft.com/office/officeart/2018/2/layout/IconLabelDescriptionList"/>
    <dgm:cxn modelId="{35789BDE-5391-4A0A-B9B0-985E6E287789}" type="presOf" srcId="{3D316EFE-C501-4C3C-B2A2-B46AE3C5A5F8}" destId="{143878CE-B5A2-481C-8E22-893A0E1EE652}" srcOrd="0" destOrd="0" presId="urn:microsoft.com/office/officeart/2018/2/layout/IconLabelDescriptionList"/>
    <dgm:cxn modelId="{394E59E5-6006-42CB-B92E-EC3DC7994D54}" srcId="{3D316EFE-C501-4C3C-B2A2-B46AE3C5A5F8}" destId="{BDCB9444-E487-4389-B107-EE1F801BBE52}" srcOrd="0" destOrd="0" parTransId="{8DA3DDA7-BD2A-48CF-BCF0-658F090E2721}" sibTransId="{2A6C8809-F9A3-45A1-9410-3BCE8500194B}"/>
    <dgm:cxn modelId="{42A98651-9FC7-488E-BCF3-082BB5ABA3D5}" type="presParOf" srcId="{48657104-7C0C-44D6-AFBB-2D26370D0B44}" destId="{0C00E30D-7755-4765-9F67-0F89A02E660D}" srcOrd="0" destOrd="0" presId="urn:microsoft.com/office/officeart/2018/2/layout/IconLabelDescriptionList"/>
    <dgm:cxn modelId="{5B688CDB-551D-4E15-84A0-910A4B5BE77E}" type="presParOf" srcId="{0C00E30D-7755-4765-9F67-0F89A02E660D}" destId="{8C8FF744-AF74-4071-8E9A-E0487565F1DC}" srcOrd="0" destOrd="0" presId="urn:microsoft.com/office/officeart/2018/2/layout/IconLabelDescriptionList"/>
    <dgm:cxn modelId="{DB7CCD1F-C4DB-43C4-94F4-DCF0E6E7BF0F}" type="presParOf" srcId="{0C00E30D-7755-4765-9F67-0F89A02E660D}" destId="{6A2FC8B9-047B-4935-893C-4F0CEE21CC5C}" srcOrd="1" destOrd="0" presId="urn:microsoft.com/office/officeart/2018/2/layout/IconLabelDescriptionList"/>
    <dgm:cxn modelId="{3CD9F217-DE81-4617-8951-53A25BFA7919}" type="presParOf" srcId="{0C00E30D-7755-4765-9F67-0F89A02E660D}" destId="{B0E6C4DC-1C19-40DE-A466-66295776ECE9}" srcOrd="2" destOrd="0" presId="urn:microsoft.com/office/officeart/2018/2/layout/IconLabelDescriptionList"/>
    <dgm:cxn modelId="{EAAC907F-2F53-46E1-95EB-BB09CD15A801}" type="presParOf" srcId="{0C00E30D-7755-4765-9F67-0F89A02E660D}" destId="{83AD58D7-D68C-4FCB-9B34-15216025C14C}" srcOrd="3" destOrd="0" presId="urn:microsoft.com/office/officeart/2018/2/layout/IconLabelDescriptionList"/>
    <dgm:cxn modelId="{8AFCF967-CEFE-49E8-B330-98FB321E936A}" type="presParOf" srcId="{0C00E30D-7755-4765-9F67-0F89A02E660D}" destId="{93D1F71B-8DB1-46FA-80C3-BDF33E8AF5CD}" srcOrd="4" destOrd="0" presId="urn:microsoft.com/office/officeart/2018/2/layout/IconLabelDescriptionList"/>
    <dgm:cxn modelId="{AC969BCC-EBC7-43B6-BF3D-FF5C80EA476C}" type="presParOf" srcId="{48657104-7C0C-44D6-AFBB-2D26370D0B44}" destId="{9349EFAB-176A-4AF7-9942-E9EC096BBA34}" srcOrd="1" destOrd="0" presId="urn:microsoft.com/office/officeart/2018/2/layout/IconLabelDescriptionList"/>
    <dgm:cxn modelId="{A226A3D4-C141-474C-9151-D67B8D6B7849}" type="presParOf" srcId="{48657104-7C0C-44D6-AFBB-2D26370D0B44}" destId="{FA25A122-5286-4555-ADFB-09E6A1BA7C80}" srcOrd="2" destOrd="0" presId="urn:microsoft.com/office/officeart/2018/2/layout/IconLabelDescriptionList"/>
    <dgm:cxn modelId="{FA861823-93F0-4B83-AF95-44E944F9F53C}" type="presParOf" srcId="{FA25A122-5286-4555-ADFB-09E6A1BA7C80}" destId="{F43475A3-963A-4BD7-8829-B0B8DD3A50A0}" srcOrd="0" destOrd="0" presId="urn:microsoft.com/office/officeart/2018/2/layout/IconLabelDescriptionList"/>
    <dgm:cxn modelId="{84E864C2-E8A9-4DDE-84DF-82C48CACBC2A}" type="presParOf" srcId="{FA25A122-5286-4555-ADFB-09E6A1BA7C80}" destId="{89D4E31B-1183-4EF5-95D9-7F010F9B9798}" srcOrd="1" destOrd="0" presId="urn:microsoft.com/office/officeart/2018/2/layout/IconLabelDescriptionList"/>
    <dgm:cxn modelId="{16A5DEA2-CF3F-470B-92D1-5D1D181BF2F2}" type="presParOf" srcId="{FA25A122-5286-4555-ADFB-09E6A1BA7C80}" destId="{143878CE-B5A2-481C-8E22-893A0E1EE652}" srcOrd="2" destOrd="0" presId="urn:microsoft.com/office/officeart/2018/2/layout/IconLabelDescriptionList"/>
    <dgm:cxn modelId="{5382B1ED-350B-484F-8F08-06AFE9D5AF1E}" type="presParOf" srcId="{FA25A122-5286-4555-ADFB-09E6A1BA7C80}" destId="{5E55488E-9F6C-4A65-A521-A298111F6869}" srcOrd="3" destOrd="0" presId="urn:microsoft.com/office/officeart/2018/2/layout/IconLabelDescriptionList"/>
    <dgm:cxn modelId="{ED150494-3311-491A-A1F3-42CFEAB9B051}" type="presParOf" srcId="{FA25A122-5286-4555-ADFB-09E6A1BA7C80}" destId="{6C2A0ACB-BAF2-49B7-BF1D-E0C5743EF5EE}" srcOrd="4" destOrd="0" presId="urn:microsoft.com/office/officeart/2018/2/layout/IconLabelDescriptionList"/>
    <dgm:cxn modelId="{1C7D0A72-0B8B-4619-8159-1CF14CAF9CD3}" type="presParOf" srcId="{48657104-7C0C-44D6-AFBB-2D26370D0B44}" destId="{A71C01AC-4DE6-4F14-8448-A3A9205C6E5B}" srcOrd="3" destOrd="0" presId="urn:microsoft.com/office/officeart/2018/2/layout/IconLabelDescriptionList"/>
    <dgm:cxn modelId="{EEFEF694-8532-408B-91B4-69644471CB53}" type="presParOf" srcId="{48657104-7C0C-44D6-AFBB-2D26370D0B44}" destId="{775E9766-778D-436A-8EFF-5E1C64AC89DF}" srcOrd="4" destOrd="0" presId="urn:microsoft.com/office/officeart/2018/2/layout/IconLabelDescriptionList"/>
    <dgm:cxn modelId="{DE3E3850-021B-4DA8-8BAC-DF60E4610566}" type="presParOf" srcId="{775E9766-778D-436A-8EFF-5E1C64AC89DF}" destId="{3CA718BD-3544-4A09-BF8A-93274B6F349F}" srcOrd="0" destOrd="0" presId="urn:microsoft.com/office/officeart/2018/2/layout/IconLabelDescriptionList"/>
    <dgm:cxn modelId="{FEC9659D-91CF-42FF-B63A-62BBD210C8F2}" type="presParOf" srcId="{775E9766-778D-436A-8EFF-5E1C64AC89DF}" destId="{49CCEA3C-F76A-446C-A92A-258B7CA6D118}" srcOrd="1" destOrd="0" presId="urn:microsoft.com/office/officeart/2018/2/layout/IconLabelDescriptionList"/>
    <dgm:cxn modelId="{1295288C-7F9F-475A-B7F6-14565BA6ACB7}" type="presParOf" srcId="{775E9766-778D-436A-8EFF-5E1C64AC89DF}" destId="{3F41D21C-E804-4CBB-8EC3-A1D94084E5F1}" srcOrd="2" destOrd="0" presId="urn:microsoft.com/office/officeart/2018/2/layout/IconLabelDescriptionList"/>
    <dgm:cxn modelId="{CA6FAF0A-BBBB-46B0-8541-85C2DB014CD5}" type="presParOf" srcId="{775E9766-778D-436A-8EFF-5E1C64AC89DF}" destId="{D61EFB05-8E3D-4739-9016-1684FB7010B5}" srcOrd="3" destOrd="0" presId="urn:microsoft.com/office/officeart/2018/2/layout/IconLabelDescriptionList"/>
    <dgm:cxn modelId="{58AF754E-5259-42B5-AF8E-8D0A777B1289}" type="presParOf" srcId="{775E9766-778D-436A-8EFF-5E1C64AC89DF}" destId="{8E16254C-83F1-4010-AB5D-C5C232C2AF11}"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8FF744-AF74-4071-8E9A-E0487565F1DC}">
      <dsp:nvSpPr>
        <dsp:cNvPr id="0" name=""/>
        <dsp:cNvSpPr/>
      </dsp:nvSpPr>
      <dsp:spPr>
        <a:xfrm>
          <a:off x="393" y="1063719"/>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E6C4DC-1C19-40DE-A466-66295776ECE9}">
      <dsp:nvSpPr>
        <dsp:cNvPr id="0" name=""/>
        <dsp:cNvSpPr/>
      </dsp:nvSpPr>
      <dsp:spPr>
        <a:xfrm>
          <a:off x="393" y="2257909"/>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defRPr b="1"/>
          </a:pPr>
          <a:r>
            <a:rPr lang="en-GB" sz="1500" kern="1200"/>
            <a:t>Develop an AI-Based Gait Analysis Model</a:t>
          </a:r>
          <a:endParaRPr lang="en-US" sz="1500" kern="1200"/>
        </a:p>
      </dsp:txBody>
      <dsp:txXfrm>
        <a:off x="393" y="2257909"/>
        <a:ext cx="3138750" cy="470812"/>
      </dsp:txXfrm>
    </dsp:sp>
    <dsp:sp modelId="{93D1F71B-8DB1-46FA-80C3-BDF33E8AF5CD}">
      <dsp:nvSpPr>
        <dsp:cNvPr id="0" name=""/>
        <dsp:cNvSpPr/>
      </dsp:nvSpPr>
      <dsp:spPr>
        <a:xfrm>
          <a:off x="393" y="2773200"/>
          <a:ext cx="3138750" cy="514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GB" sz="1100" kern="1200"/>
            <a:t>Implement computer vision and deep learning algorithms to extract movement features from video data.</a:t>
          </a:r>
          <a:endParaRPr lang="en-US" sz="1100" kern="1200"/>
        </a:p>
      </dsp:txBody>
      <dsp:txXfrm>
        <a:off x="393" y="2773200"/>
        <a:ext cx="3138750" cy="514418"/>
      </dsp:txXfrm>
    </dsp:sp>
    <dsp:sp modelId="{F43475A3-963A-4BD7-8829-B0B8DD3A50A0}">
      <dsp:nvSpPr>
        <dsp:cNvPr id="0" name=""/>
        <dsp:cNvSpPr/>
      </dsp:nvSpPr>
      <dsp:spPr>
        <a:xfrm>
          <a:off x="3688425" y="1063719"/>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43878CE-B5A2-481C-8E22-893A0E1EE652}">
      <dsp:nvSpPr>
        <dsp:cNvPr id="0" name=""/>
        <dsp:cNvSpPr/>
      </dsp:nvSpPr>
      <dsp:spPr>
        <a:xfrm>
          <a:off x="3688425" y="2257909"/>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defRPr b="1"/>
          </a:pPr>
          <a:r>
            <a:rPr lang="en-GB" sz="1500" kern="1200"/>
            <a:t>Detect Post-Surgical Abnormalities and Deviations</a:t>
          </a:r>
          <a:endParaRPr lang="en-US" sz="1500" kern="1200"/>
        </a:p>
      </dsp:txBody>
      <dsp:txXfrm>
        <a:off x="3688425" y="2257909"/>
        <a:ext cx="3138750" cy="470812"/>
      </dsp:txXfrm>
    </dsp:sp>
    <dsp:sp modelId="{6C2A0ACB-BAF2-49B7-BF1D-E0C5743EF5EE}">
      <dsp:nvSpPr>
        <dsp:cNvPr id="0" name=""/>
        <dsp:cNvSpPr/>
      </dsp:nvSpPr>
      <dsp:spPr>
        <a:xfrm>
          <a:off x="3688425" y="2773200"/>
          <a:ext cx="3138750" cy="514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GB" sz="1100" kern="1200"/>
            <a:t>Identify gait deviations, improper joint mobility, weight distribution issues, and other complications.</a:t>
          </a:r>
          <a:endParaRPr lang="en-US" sz="1100" kern="1200"/>
        </a:p>
      </dsp:txBody>
      <dsp:txXfrm>
        <a:off x="3688425" y="2773200"/>
        <a:ext cx="3138750" cy="514418"/>
      </dsp:txXfrm>
    </dsp:sp>
    <dsp:sp modelId="{3CA718BD-3544-4A09-BF8A-93274B6F349F}">
      <dsp:nvSpPr>
        <dsp:cNvPr id="0" name=""/>
        <dsp:cNvSpPr/>
      </dsp:nvSpPr>
      <dsp:spPr>
        <a:xfrm>
          <a:off x="7376456" y="1063719"/>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F41D21C-E804-4CBB-8EC3-A1D94084E5F1}">
      <dsp:nvSpPr>
        <dsp:cNvPr id="0" name=""/>
        <dsp:cNvSpPr/>
      </dsp:nvSpPr>
      <dsp:spPr>
        <a:xfrm>
          <a:off x="7376456" y="2257909"/>
          <a:ext cx="3138750" cy="470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100000"/>
            </a:lnSpc>
            <a:spcBef>
              <a:spcPct val="0"/>
            </a:spcBef>
            <a:spcAft>
              <a:spcPct val="35000"/>
            </a:spcAft>
            <a:buNone/>
            <a:defRPr b="1"/>
          </a:pPr>
          <a:r>
            <a:rPr lang="en-GB" sz="1500" kern="1200"/>
            <a:t>Automate the Post-Operative Assessment Process</a:t>
          </a:r>
          <a:endParaRPr lang="en-US" sz="1500" kern="1200"/>
        </a:p>
      </dsp:txBody>
      <dsp:txXfrm>
        <a:off x="7376456" y="2257909"/>
        <a:ext cx="3138750" cy="470812"/>
      </dsp:txXfrm>
    </dsp:sp>
    <dsp:sp modelId="{8E16254C-83F1-4010-AB5D-C5C232C2AF11}">
      <dsp:nvSpPr>
        <dsp:cNvPr id="0" name=""/>
        <dsp:cNvSpPr/>
      </dsp:nvSpPr>
      <dsp:spPr>
        <a:xfrm>
          <a:off x="7376456" y="2773200"/>
          <a:ext cx="3138750" cy="514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GB" sz="1100" kern="1200"/>
            <a:t>Generate detailed reports with key recovery metrics (e.g., stride length, knee flexion, hip rotation).</a:t>
          </a:r>
          <a:endParaRPr lang="en-US" sz="1100" kern="1200"/>
        </a:p>
      </dsp:txBody>
      <dsp:txXfrm>
        <a:off x="7376456" y="2773200"/>
        <a:ext cx="3138750" cy="51441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DC15C-D6EF-5FD4-64B0-CC10FAE9AB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439D2E6-77E1-41CD-6C0A-6255E88AC0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388559E-7BCE-73DA-751F-863B85AD2597}"/>
              </a:ext>
            </a:extLst>
          </p:cNvPr>
          <p:cNvSpPr>
            <a:spLocks noGrp="1"/>
          </p:cNvSpPr>
          <p:nvPr>
            <p:ph type="dt" sz="half" idx="10"/>
          </p:nvPr>
        </p:nvSpPr>
        <p:spPr/>
        <p:txBody>
          <a:bodyPr/>
          <a:lstStyle/>
          <a:p>
            <a:fld id="{BCEF6CBA-5FF2-4BA1-A776-094FD39C6F53}" type="datetimeFigureOut">
              <a:rPr lang="en-IN" smtClean="0"/>
              <a:t>10-05-2025</a:t>
            </a:fld>
            <a:endParaRPr lang="en-IN"/>
          </a:p>
        </p:txBody>
      </p:sp>
      <p:sp>
        <p:nvSpPr>
          <p:cNvPr id="5" name="Footer Placeholder 4">
            <a:extLst>
              <a:ext uri="{FF2B5EF4-FFF2-40B4-BE49-F238E27FC236}">
                <a16:creationId xmlns:a16="http://schemas.microsoft.com/office/drawing/2014/main" id="{8C1D8829-A5E1-CE7B-275C-5E20D6501A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8F19ED-48D2-AF25-CEA1-ED2FED5362EE}"/>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3056806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2FC22-4027-60D2-1749-229A5F29084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DBC007-97CA-CD1B-ACF3-A309854614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F29E15-4057-1B47-E964-B8F95FAD0619}"/>
              </a:ext>
            </a:extLst>
          </p:cNvPr>
          <p:cNvSpPr>
            <a:spLocks noGrp="1"/>
          </p:cNvSpPr>
          <p:nvPr>
            <p:ph type="dt" sz="half" idx="10"/>
          </p:nvPr>
        </p:nvSpPr>
        <p:spPr/>
        <p:txBody>
          <a:bodyPr/>
          <a:lstStyle/>
          <a:p>
            <a:fld id="{BCEF6CBA-5FF2-4BA1-A776-094FD39C6F53}" type="datetimeFigureOut">
              <a:rPr lang="en-IN" smtClean="0"/>
              <a:t>10-05-2025</a:t>
            </a:fld>
            <a:endParaRPr lang="en-IN"/>
          </a:p>
        </p:txBody>
      </p:sp>
      <p:sp>
        <p:nvSpPr>
          <p:cNvPr id="5" name="Footer Placeholder 4">
            <a:extLst>
              <a:ext uri="{FF2B5EF4-FFF2-40B4-BE49-F238E27FC236}">
                <a16:creationId xmlns:a16="http://schemas.microsoft.com/office/drawing/2014/main" id="{05116BA7-CECC-8A02-B5E0-C851601CDF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A89F14-DA11-7426-3CE0-595E61CD6206}"/>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484115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856F7-6FCC-5914-EFB7-62B805FC69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6BD8F7-EAA7-516D-2A72-7C424F4DFB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1A6923-A759-D738-F58D-BC76A2FA66BE}"/>
              </a:ext>
            </a:extLst>
          </p:cNvPr>
          <p:cNvSpPr>
            <a:spLocks noGrp="1"/>
          </p:cNvSpPr>
          <p:nvPr>
            <p:ph type="dt" sz="half" idx="10"/>
          </p:nvPr>
        </p:nvSpPr>
        <p:spPr/>
        <p:txBody>
          <a:bodyPr/>
          <a:lstStyle/>
          <a:p>
            <a:fld id="{BCEF6CBA-5FF2-4BA1-A776-094FD39C6F53}" type="datetimeFigureOut">
              <a:rPr lang="en-IN" smtClean="0"/>
              <a:t>10-05-2025</a:t>
            </a:fld>
            <a:endParaRPr lang="en-IN"/>
          </a:p>
        </p:txBody>
      </p:sp>
      <p:sp>
        <p:nvSpPr>
          <p:cNvPr id="5" name="Footer Placeholder 4">
            <a:extLst>
              <a:ext uri="{FF2B5EF4-FFF2-40B4-BE49-F238E27FC236}">
                <a16:creationId xmlns:a16="http://schemas.microsoft.com/office/drawing/2014/main" id="{A0586AA9-1BAE-DB0A-56D6-678D40F829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9FF06A-9E3B-7121-B482-BCC547007803}"/>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044911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35045-020F-1E00-23C5-8C9FC0B250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D8E6E3-048D-C382-E639-BEA827707D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3FDAEF-0AF1-364C-324F-0163544270E5}"/>
              </a:ext>
            </a:extLst>
          </p:cNvPr>
          <p:cNvSpPr>
            <a:spLocks noGrp="1"/>
          </p:cNvSpPr>
          <p:nvPr>
            <p:ph type="dt" sz="half" idx="10"/>
          </p:nvPr>
        </p:nvSpPr>
        <p:spPr/>
        <p:txBody>
          <a:bodyPr/>
          <a:lstStyle/>
          <a:p>
            <a:fld id="{BCEF6CBA-5FF2-4BA1-A776-094FD39C6F53}" type="datetimeFigureOut">
              <a:rPr lang="en-IN" smtClean="0"/>
              <a:t>10-05-2025</a:t>
            </a:fld>
            <a:endParaRPr lang="en-IN"/>
          </a:p>
        </p:txBody>
      </p:sp>
      <p:sp>
        <p:nvSpPr>
          <p:cNvPr id="5" name="Footer Placeholder 4">
            <a:extLst>
              <a:ext uri="{FF2B5EF4-FFF2-40B4-BE49-F238E27FC236}">
                <a16:creationId xmlns:a16="http://schemas.microsoft.com/office/drawing/2014/main" id="{00BD7B10-04F8-C96F-7B1D-6B813C1123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B791DB-6B85-82C8-3F66-0A8EB5FDEEF6}"/>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3973978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83A46-F3CB-D2F1-9474-BBFE2AB54C5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EDB7922-16AB-71B2-8331-4772D28D47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787B23-27FB-590F-0E42-F09216A04B02}"/>
              </a:ext>
            </a:extLst>
          </p:cNvPr>
          <p:cNvSpPr>
            <a:spLocks noGrp="1"/>
          </p:cNvSpPr>
          <p:nvPr>
            <p:ph type="dt" sz="half" idx="10"/>
          </p:nvPr>
        </p:nvSpPr>
        <p:spPr/>
        <p:txBody>
          <a:bodyPr/>
          <a:lstStyle/>
          <a:p>
            <a:fld id="{BCEF6CBA-5FF2-4BA1-A776-094FD39C6F53}" type="datetimeFigureOut">
              <a:rPr lang="en-IN" smtClean="0"/>
              <a:t>10-05-2025</a:t>
            </a:fld>
            <a:endParaRPr lang="en-IN"/>
          </a:p>
        </p:txBody>
      </p:sp>
      <p:sp>
        <p:nvSpPr>
          <p:cNvPr id="5" name="Footer Placeholder 4">
            <a:extLst>
              <a:ext uri="{FF2B5EF4-FFF2-40B4-BE49-F238E27FC236}">
                <a16:creationId xmlns:a16="http://schemas.microsoft.com/office/drawing/2014/main" id="{2016F3BB-5E75-DFBC-6DCF-09E70FA92B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4541CC-1BF6-5B62-85A4-60B52F1072DB}"/>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785456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E2986-86C3-9343-07E4-1DB03647BE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205B3C-31B6-4CFD-4BD6-403AF7D72A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5861918-79BC-9712-F6E1-6F547AF9F7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ECA4FDC-B9E9-45C3-EB49-E38F71D8FD5B}"/>
              </a:ext>
            </a:extLst>
          </p:cNvPr>
          <p:cNvSpPr>
            <a:spLocks noGrp="1"/>
          </p:cNvSpPr>
          <p:nvPr>
            <p:ph type="dt" sz="half" idx="10"/>
          </p:nvPr>
        </p:nvSpPr>
        <p:spPr/>
        <p:txBody>
          <a:bodyPr/>
          <a:lstStyle/>
          <a:p>
            <a:fld id="{BCEF6CBA-5FF2-4BA1-A776-094FD39C6F53}" type="datetimeFigureOut">
              <a:rPr lang="en-IN" smtClean="0"/>
              <a:t>10-05-2025</a:t>
            </a:fld>
            <a:endParaRPr lang="en-IN"/>
          </a:p>
        </p:txBody>
      </p:sp>
      <p:sp>
        <p:nvSpPr>
          <p:cNvPr id="6" name="Footer Placeholder 5">
            <a:extLst>
              <a:ext uri="{FF2B5EF4-FFF2-40B4-BE49-F238E27FC236}">
                <a16:creationId xmlns:a16="http://schemas.microsoft.com/office/drawing/2014/main" id="{5880BA8C-282A-06C3-0C51-C9AA7B2A55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DA790A-5A58-6C9A-A14C-E31E0C461E69}"/>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473788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8C6B3-378C-4534-4AA7-39E9646390C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8B7363-E775-BD0E-3F09-E714545AD6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740947-9E03-4935-D10C-0273BA7F6A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1A22E75-1861-E63C-764D-E247CF3B0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0B2C46-FDF1-5827-B332-E2FC1318C1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B24892B-5B7F-0CF3-D01C-23B3DB32B20A}"/>
              </a:ext>
            </a:extLst>
          </p:cNvPr>
          <p:cNvSpPr>
            <a:spLocks noGrp="1"/>
          </p:cNvSpPr>
          <p:nvPr>
            <p:ph type="dt" sz="half" idx="10"/>
          </p:nvPr>
        </p:nvSpPr>
        <p:spPr/>
        <p:txBody>
          <a:bodyPr/>
          <a:lstStyle/>
          <a:p>
            <a:fld id="{BCEF6CBA-5FF2-4BA1-A776-094FD39C6F53}" type="datetimeFigureOut">
              <a:rPr lang="en-IN" smtClean="0"/>
              <a:t>10-05-2025</a:t>
            </a:fld>
            <a:endParaRPr lang="en-IN"/>
          </a:p>
        </p:txBody>
      </p:sp>
      <p:sp>
        <p:nvSpPr>
          <p:cNvPr id="8" name="Footer Placeholder 7">
            <a:extLst>
              <a:ext uri="{FF2B5EF4-FFF2-40B4-BE49-F238E27FC236}">
                <a16:creationId xmlns:a16="http://schemas.microsoft.com/office/drawing/2014/main" id="{E5768C5A-851D-44B7-67A4-58E34B0D2DC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22D2462-F828-9555-D73E-D3C326257FBF}"/>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392143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7B8EB-9336-873C-ED4E-4CE5C92B810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A93F44-AD4D-CC61-C89C-AA915FE24931}"/>
              </a:ext>
            </a:extLst>
          </p:cNvPr>
          <p:cNvSpPr>
            <a:spLocks noGrp="1"/>
          </p:cNvSpPr>
          <p:nvPr>
            <p:ph type="dt" sz="half" idx="10"/>
          </p:nvPr>
        </p:nvSpPr>
        <p:spPr/>
        <p:txBody>
          <a:bodyPr/>
          <a:lstStyle/>
          <a:p>
            <a:fld id="{BCEF6CBA-5FF2-4BA1-A776-094FD39C6F53}" type="datetimeFigureOut">
              <a:rPr lang="en-IN" smtClean="0"/>
              <a:t>10-05-2025</a:t>
            </a:fld>
            <a:endParaRPr lang="en-IN"/>
          </a:p>
        </p:txBody>
      </p:sp>
      <p:sp>
        <p:nvSpPr>
          <p:cNvPr id="4" name="Footer Placeholder 3">
            <a:extLst>
              <a:ext uri="{FF2B5EF4-FFF2-40B4-BE49-F238E27FC236}">
                <a16:creationId xmlns:a16="http://schemas.microsoft.com/office/drawing/2014/main" id="{8748716A-77B6-7FA7-822F-14199D36B12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68225F-23BC-3484-1ABB-EC81495ADBC7}"/>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12853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9296459-10A3-AE49-8B1D-2476012397D9}"/>
              </a:ext>
            </a:extLst>
          </p:cNvPr>
          <p:cNvSpPr>
            <a:spLocks noGrp="1"/>
          </p:cNvSpPr>
          <p:nvPr>
            <p:ph type="dt" sz="half" idx="10"/>
          </p:nvPr>
        </p:nvSpPr>
        <p:spPr/>
        <p:txBody>
          <a:bodyPr/>
          <a:lstStyle/>
          <a:p>
            <a:fld id="{BCEF6CBA-5FF2-4BA1-A776-094FD39C6F53}" type="datetimeFigureOut">
              <a:rPr lang="en-IN" smtClean="0"/>
              <a:t>10-05-2025</a:t>
            </a:fld>
            <a:endParaRPr lang="en-IN"/>
          </a:p>
        </p:txBody>
      </p:sp>
      <p:sp>
        <p:nvSpPr>
          <p:cNvPr id="3" name="Footer Placeholder 2">
            <a:extLst>
              <a:ext uri="{FF2B5EF4-FFF2-40B4-BE49-F238E27FC236}">
                <a16:creationId xmlns:a16="http://schemas.microsoft.com/office/drawing/2014/main" id="{64C7B6B7-55A9-0690-4299-528FDDB14A5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725117-4F97-E231-882D-BC010FB6770D}"/>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205890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BB671-BCBD-C256-1E5D-46C213E766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40F536-8DDA-7B62-54CB-EEB8AF7938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A60536-C894-E666-6AB3-7928C814ED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F380A0-AEEC-9BDA-C4D4-15F3355EA31E}"/>
              </a:ext>
            </a:extLst>
          </p:cNvPr>
          <p:cNvSpPr>
            <a:spLocks noGrp="1"/>
          </p:cNvSpPr>
          <p:nvPr>
            <p:ph type="dt" sz="half" idx="10"/>
          </p:nvPr>
        </p:nvSpPr>
        <p:spPr/>
        <p:txBody>
          <a:bodyPr/>
          <a:lstStyle/>
          <a:p>
            <a:fld id="{BCEF6CBA-5FF2-4BA1-A776-094FD39C6F53}" type="datetimeFigureOut">
              <a:rPr lang="en-IN" smtClean="0"/>
              <a:t>10-05-2025</a:t>
            </a:fld>
            <a:endParaRPr lang="en-IN"/>
          </a:p>
        </p:txBody>
      </p:sp>
      <p:sp>
        <p:nvSpPr>
          <p:cNvPr id="6" name="Footer Placeholder 5">
            <a:extLst>
              <a:ext uri="{FF2B5EF4-FFF2-40B4-BE49-F238E27FC236}">
                <a16:creationId xmlns:a16="http://schemas.microsoft.com/office/drawing/2014/main" id="{1C6C4400-6685-5CD6-D2CC-D80A0D573F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F4B1A60-652E-5E09-67ED-6ACBF03E51A9}"/>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116630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1D973-558C-D46D-95D6-AE0EF80961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CAC0F90-5F0A-089D-9CF3-1AECFDFC31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7B4EB0A-BD95-3EF3-D6D7-36F07B1E2B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92CAF5-C108-22BE-864A-1951557F01C0}"/>
              </a:ext>
            </a:extLst>
          </p:cNvPr>
          <p:cNvSpPr>
            <a:spLocks noGrp="1"/>
          </p:cNvSpPr>
          <p:nvPr>
            <p:ph type="dt" sz="half" idx="10"/>
          </p:nvPr>
        </p:nvSpPr>
        <p:spPr/>
        <p:txBody>
          <a:bodyPr/>
          <a:lstStyle/>
          <a:p>
            <a:fld id="{BCEF6CBA-5FF2-4BA1-A776-094FD39C6F53}" type="datetimeFigureOut">
              <a:rPr lang="en-IN" smtClean="0"/>
              <a:t>10-05-2025</a:t>
            </a:fld>
            <a:endParaRPr lang="en-IN"/>
          </a:p>
        </p:txBody>
      </p:sp>
      <p:sp>
        <p:nvSpPr>
          <p:cNvPr id="6" name="Footer Placeholder 5">
            <a:extLst>
              <a:ext uri="{FF2B5EF4-FFF2-40B4-BE49-F238E27FC236}">
                <a16:creationId xmlns:a16="http://schemas.microsoft.com/office/drawing/2014/main" id="{C121111F-FA03-C45E-2DB4-5A976CBC8D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A984CD-50EA-C10F-94A3-9020B752F59A}"/>
              </a:ext>
            </a:extLst>
          </p:cNvPr>
          <p:cNvSpPr>
            <a:spLocks noGrp="1"/>
          </p:cNvSpPr>
          <p:nvPr>
            <p:ph type="sldNum" sz="quarter" idx="12"/>
          </p:nvPr>
        </p:nvSpPr>
        <p:spPr/>
        <p:txBody>
          <a:bodyPr/>
          <a:lstStyle/>
          <a:p>
            <a:fld id="{69BD151E-0CEF-4ED0-9463-9A59D7EF7EF6}" type="slidenum">
              <a:rPr lang="en-IN" smtClean="0"/>
              <a:t>‹#›</a:t>
            </a:fld>
            <a:endParaRPr lang="en-IN"/>
          </a:p>
        </p:txBody>
      </p:sp>
    </p:spTree>
    <p:extLst>
      <p:ext uri="{BB962C8B-B14F-4D97-AF65-F5344CB8AC3E}">
        <p14:creationId xmlns:p14="http://schemas.microsoft.com/office/powerpoint/2010/main" val="3699659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447580-0BE0-7B04-8D0C-17C8FE2939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B9C76E-1E77-0D38-7471-FC5F802738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A85AF9-7F73-23C4-C475-1036C0CE99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EF6CBA-5FF2-4BA1-A776-094FD39C6F53}" type="datetimeFigureOut">
              <a:rPr lang="en-IN" smtClean="0"/>
              <a:t>10-05-2025</a:t>
            </a:fld>
            <a:endParaRPr lang="en-IN"/>
          </a:p>
        </p:txBody>
      </p:sp>
      <p:sp>
        <p:nvSpPr>
          <p:cNvPr id="5" name="Footer Placeholder 4">
            <a:extLst>
              <a:ext uri="{FF2B5EF4-FFF2-40B4-BE49-F238E27FC236}">
                <a16:creationId xmlns:a16="http://schemas.microsoft.com/office/drawing/2014/main" id="{8F418B36-189B-3D96-4AB2-0D978F032A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B35DDBA-4976-1099-1655-4E82A80D3C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BD151E-0CEF-4ED0-9463-9A59D7EF7EF6}" type="slidenum">
              <a:rPr lang="en-IN" smtClean="0"/>
              <a:t>‹#›</a:t>
            </a:fld>
            <a:endParaRPr lang="en-IN"/>
          </a:p>
        </p:txBody>
      </p:sp>
    </p:spTree>
    <p:extLst>
      <p:ext uri="{BB962C8B-B14F-4D97-AF65-F5344CB8AC3E}">
        <p14:creationId xmlns:p14="http://schemas.microsoft.com/office/powerpoint/2010/main" val="4008569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7C47E-1BF6-9E9C-6252-D20B3D5B7D8A}"/>
              </a:ext>
            </a:extLst>
          </p:cNvPr>
          <p:cNvSpPr>
            <a:spLocks noGrp="1"/>
          </p:cNvSpPr>
          <p:nvPr>
            <p:ph type="ctrTitle"/>
          </p:nvPr>
        </p:nvSpPr>
        <p:spPr>
          <a:xfrm>
            <a:off x="1524000" y="1772540"/>
            <a:ext cx="9144000" cy="1655762"/>
          </a:xfrm>
        </p:spPr>
        <p:txBody>
          <a:bodyPr>
            <a:normAutofit/>
          </a:bodyPr>
          <a:lstStyle/>
          <a:p>
            <a:r>
              <a:rPr lang="en-GB" sz="3200" dirty="0">
                <a:effectLst/>
                <a:latin typeface="Times New Roman" panose="02020603050405020304" pitchFamily="18" charset="0"/>
                <a:ea typeface="MS Mincho" panose="02020609040205080304" pitchFamily="49" charset="-128"/>
              </a:rPr>
              <a:t>Artificial Intelligence-Enabled Surveillance of Knee </a:t>
            </a:r>
            <a:r>
              <a:rPr lang="en-GB" sz="3200">
                <a:effectLst/>
                <a:latin typeface="Times New Roman" panose="02020603050405020304" pitchFamily="18" charset="0"/>
                <a:ea typeface="MS Mincho" panose="02020609040205080304" pitchFamily="49" charset="-128"/>
              </a:rPr>
              <a:t>Osteoarthritis Through </a:t>
            </a:r>
            <a:r>
              <a:rPr lang="en-GB" sz="3200" dirty="0">
                <a:effectLst/>
                <a:latin typeface="Times New Roman" panose="02020603050405020304" pitchFamily="18" charset="0"/>
                <a:ea typeface="MS Mincho" panose="02020609040205080304" pitchFamily="49" charset="-128"/>
              </a:rPr>
              <a:t>Gait Analysis </a:t>
            </a:r>
            <a:br>
              <a:rPr lang="en-GB" sz="3200" dirty="0">
                <a:effectLst/>
                <a:latin typeface="Times New Roman" panose="02020603050405020304" pitchFamily="18" charset="0"/>
                <a:ea typeface="MS Mincho" panose="02020609040205080304" pitchFamily="49" charset="-128"/>
              </a:rPr>
            </a:br>
            <a:br>
              <a:rPr lang="en-US" sz="2000" dirty="0">
                <a:effectLst/>
                <a:latin typeface="Times New Roman" panose="02020603050405020304" pitchFamily="18" charset="0"/>
                <a:ea typeface="MS Mincho" panose="02020609040205080304" pitchFamily="49" charset="-128"/>
              </a:rPr>
            </a:br>
            <a:r>
              <a:rPr lang="en-US" sz="2000" dirty="0">
                <a:effectLst/>
                <a:latin typeface="Times New Roman" panose="02020603050405020304" pitchFamily="18" charset="0"/>
                <a:ea typeface="MS Mincho" panose="02020609040205080304" pitchFamily="49" charset="-128"/>
              </a:rPr>
              <a:t>Project Category: Research</a:t>
            </a:r>
            <a:endParaRPr lang="en-IN" sz="8800" dirty="0"/>
          </a:p>
        </p:txBody>
      </p:sp>
      <p:sp>
        <p:nvSpPr>
          <p:cNvPr id="3" name="Subtitle 2">
            <a:extLst>
              <a:ext uri="{FF2B5EF4-FFF2-40B4-BE49-F238E27FC236}">
                <a16:creationId xmlns:a16="http://schemas.microsoft.com/office/drawing/2014/main" id="{2A187A99-A5E8-49FB-16C1-22C0CD3B004B}"/>
              </a:ext>
            </a:extLst>
          </p:cNvPr>
          <p:cNvSpPr>
            <a:spLocks noGrp="1"/>
          </p:cNvSpPr>
          <p:nvPr>
            <p:ph type="subTitle" idx="1"/>
          </p:nvPr>
        </p:nvSpPr>
        <p:spPr>
          <a:xfrm>
            <a:off x="1524000" y="1122363"/>
            <a:ext cx="9144000" cy="1655762"/>
          </a:xfrm>
        </p:spPr>
        <p:txBody>
          <a:bodyPr/>
          <a:lstStyle/>
          <a:p>
            <a:r>
              <a:rPr lang="en-US" sz="2400" dirty="0">
                <a:latin typeface="Times New Roman" panose="02020603050405020304" pitchFamily="18" charset="0"/>
                <a:cs typeface="Times New Roman" panose="02020603050405020304" pitchFamily="18" charset="0"/>
              </a:rPr>
              <a:t>PROJECT REVIEW - </a:t>
            </a:r>
            <a:r>
              <a:rPr lang="en-US" sz="2800" dirty="0">
                <a:latin typeface="Times New Roman" panose="02020603050405020304" pitchFamily="18" charset="0"/>
                <a:cs typeface="Times New Roman" panose="02020603050405020304" pitchFamily="18" charset="0"/>
              </a:rPr>
              <a:t>1</a:t>
            </a:r>
            <a:endParaRPr lang="en-IN" dirty="0"/>
          </a:p>
        </p:txBody>
      </p:sp>
      <p:pic>
        <p:nvPicPr>
          <p:cNvPr id="4" name="Picture 2" descr="SRM Institute of Science and Technology - Wikipedia">
            <a:extLst>
              <a:ext uri="{FF2B5EF4-FFF2-40B4-BE49-F238E27FC236}">
                <a16:creationId xmlns:a16="http://schemas.microsoft.com/office/drawing/2014/main" id="{84135135-FCEE-1C7B-095F-CD231FD431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7452" y="0"/>
            <a:ext cx="1184548" cy="11808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DE192429-1B0D-52EB-3129-EA9751E45430}"/>
              </a:ext>
            </a:extLst>
          </p:cNvPr>
          <p:cNvGraphicFramePr>
            <a:graphicFrameLocks noGrp="1"/>
          </p:cNvGraphicFramePr>
          <p:nvPr/>
        </p:nvGraphicFramePr>
        <p:xfrm>
          <a:off x="1078992" y="5179377"/>
          <a:ext cx="9928460" cy="1112520"/>
        </p:xfrm>
        <a:graphic>
          <a:graphicData uri="http://schemas.openxmlformats.org/drawingml/2006/table">
            <a:tbl>
              <a:tblPr firstRow="1" bandRow="1">
                <a:tableStyleId>{5940675A-B579-460E-94D1-54222C63F5DA}</a:tableStyleId>
              </a:tblPr>
              <a:tblGrid>
                <a:gridCol w="6144768">
                  <a:extLst>
                    <a:ext uri="{9D8B030D-6E8A-4147-A177-3AD203B41FA5}">
                      <a16:colId xmlns:a16="http://schemas.microsoft.com/office/drawing/2014/main" val="762364272"/>
                    </a:ext>
                  </a:extLst>
                </a:gridCol>
                <a:gridCol w="3783692">
                  <a:extLst>
                    <a:ext uri="{9D8B030D-6E8A-4147-A177-3AD203B41FA5}">
                      <a16:colId xmlns:a16="http://schemas.microsoft.com/office/drawing/2014/main" val="1053753616"/>
                    </a:ext>
                  </a:extLst>
                </a:gridCol>
              </a:tblGrid>
              <a:tr h="370840">
                <a:tc>
                  <a:txBody>
                    <a:bodyPr/>
                    <a:lstStyle/>
                    <a:p>
                      <a:r>
                        <a:rPr lang="en-US" dirty="0">
                          <a:latin typeface="Times New Roman" panose="02020603050405020304" pitchFamily="18" charset="0"/>
                          <a:cs typeface="Times New Roman" panose="02020603050405020304" pitchFamily="18" charset="0"/>
                        </a:rPr>
                        <a:t>Guide: </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Student Name &amp; Registration Number</a:t>
                      </a:r>
                      <a:r>
                        <a:rPr lang="en-IN"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50061147"/>
                  </a:ext>
                </a:extLst>
              </a:tr>
              <a:tr h="370840">
                <a:tc>
                  <a:txBody>
                    <a:bodyPr/>
                    <a:lstStyle/>
                    <a:p>
                      <a:r>
                        <a:rPr lang="en-US" dirty="0">
                          <a:latin typeface="Times New Roman" panose="02020603050405020304" pitchFamily="18" charset="0"/>
                          <a:cs typeface="Times New Roman" panose="02020603050405020304" pitchFamily="18" charset="0"/>
                        </a:rPr>
                        <a:t>Dr. S. Karthick	</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Mr. Karthik B – RA2112701010014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963248214"/>
                  </a:ext>
                </a:extLst>
              </a:tr>
              <a:tr h="370840">
                <a:tc>
                  <a:txBody>
                    <a:bodyPr/>
                    <a:lstStyle/>
                    <a:p>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dirty="0">
                          <a:latin typeface="Times New Roman" panose="02020603050405020304" pitchFamily="18" charset="0"/>
                          <a:cs typeface="Times New Roman" panose="02020603050405020304" pitchFamily="18" charset="0"/>
                        </a:rPr>
                        <a:t>Mr. </a:t>
                      </a:r>
                      <a:r>
                        <a:rPr lang="en-US" dirty="0" err="1">
                          <a:latin typeface="Times New Roman" panose="02020603050405020304" pitchFamily="18" charset="0"/>
                          <a:cs typeface="Times New Roman" panose="02020603050405020304" pitchFamily="18" charset="0"/>
                        </a:rPr>
                        <a:t>Udhaya</a:t>
                      </a:r>
                      <a:r>
                        <a:rPr lang="en-US" dirty="0">
                          <a:latin typeface="Times New Roman" panose="02020603050405020304" pitchFamily="18" charset="0"/>
                          <a:cs typeface="Times New Roman" panose="02020603050405020304" pitchFamily="18" charset="0"/>
                        </a:rPr>
                        <a:t> M – RA2112701010021</a:t>
                      </a:r>
                      <a:endParaRPr lang="en-IN"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93184743"/>
                  </a:ext>
                </a:extLst>
              </a:tr>
            </a:tbl>
          </a:graphicData>
        </a:graphic>
      </p:graphicFrame>
    </p:spTree>
    <p:extLst>
      <p:ext uri="{BB962C8B-B14F-4D97-AF65-F5344CB8AC3E}">
        <p14:creationId xmlns:p14="http://schemas.microsoft.com/office/powerpoint/2010/main" val="130936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BDDA3-7A09-E5E0-2A69-456914C0757F}"/>
              </a:ext>
            </a:extLst>
          </p:cNvPr>
          <p:cNvSpPr>
            <a:spLocks noGrp="1"/>
          </p:cNvSpPr>
          <p:nvPr>
            <p:ph type="title"/>
          </p:nvPr>
        </p:nvSpPr>
        <p:spPr/>
        <p:txBody>
          <a:bodyPr>
            <a:normAutofit/>
          </a:bodyPr>
          <a:lstStyle/>
          <a:p>
            <a:pPr algn="ctr"/>
            <a:r>
              <a:rPr lang="en-GB" sz="3600" dirty="0">
                <a:latin typeface="Times New Roman" panose="02020603050405020304" pitchFamily="18" charset="0"/>
                <a:cs typeface="Times New Roman" panose="02020603050405020304" pitchFamily="18" charset="0"/>
              </a:rPr>
              <a:t>Problem Statement</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370AE60-1BCF-9DB5-0DD1-9677B37D3C49}"/>
              </a:ext>
            </a:extLst>
          </p:cNvPr>
          <p:cNvSpPr>
            <a:spLocks noGrp="1"/>
          </p:cNvSpPr>
          <p:nvPr>
            <p:ph idx="1"/>
          </p:nvPr>
        </p:nvSpPr>
        <p:spPr/>
        <p:txBody>
          <a:bodyPr>
            <a:normAutofit/>
          </a:bodyPr>
          <a:lstStyle/>
          <a:p>
            <a:pPr marL="0" indent="0">
              <a:buNone/>
            </a:pPr>
            <a:r>
              <a:rPr lang="en-GB" sz="2000" dirty="0">
                <a:latin typeface="Times New Roman" panose="02020603050405020304" pitchFamily="18" charset="0"/>
                <a:cs typeface="Times New Roman" panose="02020603050405020304" pitchFamily="18" charset="0"/>
              </a:rPr>
              <a:t>AI-Powered Post-Operative Monitoring for Joint Replacement Using GAIT</a:t>
            </a:r>
          </a:p>
          <a:p>
            <a:pPr marL="0" indent="0">
              <a:buNone/>
            </a:pPr>
            <a:r>
              <a:rPr lang="en-GB" sz="1600" dirty="0">
                <a:latin typeface="Times New Roman" panose="02020603050405020304" pitchFamily="18" charset="0"/>
                <a:cs typeface="Times New Roman" panose="02020603050405020304" pitchFamily="18" charset="0"/>
              </a:rPr>
              <a:t>Joint replacement surgeries, such as total knee arthroplasty (TKA) and total hip arthroplasty (THA), require extensive post-operative rehabilitation to ensure optimal recovery and long-term mobility. Current monitoring approaches rely on periodic in-clinic assessments, which may lead to delayed detection of complications such as abnormal gait patterns, reduced joint mobility, and improper weight distribution. This gap in continuous monitoring increases the risk of post-operative issues, affects patient recovery, and prolongs rehabilitation time.</a:t>
            </a:r>
          </a:p>
          <a:p>
            <a:pPr marL="0" indent="0">
              <a:buNone/>
            </a:pPr>
            <a:r>
              <a:rPr lang="en-GB" sz="1600" dirty="0">
                <a:latin typeface="Times New Roman" panose="02020603050405020304" pitchFamily="18" charset="0"/>
                <a:cs typeface="Times New Roman" panose="02020603050405020304" pitchFamily="18" charset="0"/>
              </a:rPr>
              <a:t>This project aims to develop a GAIT based system for automated post-operative assessment of joint replacement patients. By leveraging computer vision, deep learning, and biomechanical modelling, the proposed system will analyse patients' movements through video input to detect abnormalities in joint function, gait mechanics, and rehabilitation progress. The system will generate automated reports with clinically relevant metrics, providing quantitative insights for healthcare providers to optimize patient recovery.</a:t>
            </a:r>
            <a:endParaRPr lang="en-IN" sz="1600" dirty="0">
              <a:latin typeface="Times New Roman" panose="02020603050405020304" pitchFamily="18" charset="0"/>
              <a:cs typeface="Times New Roman" panose="02020603050405020304" pitchFamily="18" charset="0"/>
            </a:endParaRPr>
          </a:p>
        </p:txBody>
      </p:sp>
      <p:pic>
        <p:nvPicPr>
          <p:cNvPr id="4" name="Picture 2" descr="SRM Institute of Science and Technology - Wikipedia">
            <a:extLst>
              <a:ext uri="{FF2B5EF4-FFF2-40B4-BE49-F238E27FC236}">
                <a16:creationId xmlns:a16="http://schemas.microsoft.com/office/drawing/2014/main" id="{54419152-093F-5796-E9DD-5930A3D238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7452" y="-635"/>
            <a:ext cx="1184548" cy="118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803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708B4-F740-7F87-D61A-CF743B1A326F}"/>
              </a:ext>
            </a:extLst>
          </p:cNvPr>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Objective</a:t>
            </a:r>
            <a:endParaRPr lang="en-IN" dirty="0">
              <a:latin typeface="Times New Roman" panose="02020603050405020304" pitchFamily="18" charset="0"/>
              <a:cs typeface="Times New Roman" panose="02020603050405020304" pitchFamily="18" charset="0"/>
            </a:endParaRPr>
          </a:p>
        </p:txBody>
      </p:sp>
      <p:graphicFrame>
        <p:nvGraphicFramePr>
          <p:cNvPr id="8" name="Content Placeholder 2">
            <a:extLst>
              <a:ext uri="{FF2B5EF4-FFF2-40B4-BE49-F238E27FC236}">
                <a16:creationId xmlns:a16="http://schemas.microsoft.com/office/drawing/2014/main" id="{EB9AAFDB-D412-2D4F-5B82-9BD8C05AF6AE}"/>
              </a:ext>
            </a:extLst>
          </p:cNvPr>
          <p:cNvGraphicFramePr>
            <a:graphicFrameLocks noGrp="1"/>
          </p:cNvGraphicFramePr>
          <p:nvPr>
            <p:ph idx="1"/>
            <p:extLst>
              <p:ext uri="{D42A27DB-BD31-4B8C-83A1-F6EECF244321}">
                <p14:modId xmlns:p14="http://schemas.microsoft.com/office/powerpoint/2010/main" val="181398859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2" descr="SRM Institute of Science and Technology - Wikipedia">
            <a:extLst>
              <a:ext uri="{FF2B5EF4-FFF2-40B4-BE49-F238E27FC236}">
                <a16:creationId xmlns:a16="http://schemas.microsoft.com/office/drawing/2014/main" id="{773FEF08-9ACD-A71B-96A4-103034D9775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07452" y="-13043"/>
            <a:ext cx="1184548" cy="118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5233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212A1-C19F-525D-A31B-9EC8552EB900}"/>
              </a:ext>
            </a:extLst>
          </p:cNvPr>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Literature Review</a:t>
            </a:r>
            <a:endParaRPr lang="en-IN" dirty="0">
              <a:latin typeface="Times New Roman" panose="02020603050405020304" pitchFamily="18" charset="0"/>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2410B3B8-D26D-0307-C488-FD5A1F3E2DE5}"/>
              </a:ext>
            </a:extLst>
          </p:cNvPr>
          <p:cNvGraphicFramePr>
            <a:graphicFrameLocks noGrp="1"/>
          </p:cNvGraphicFramePr>
          <p:nvPr>
            <p:ph idx="1"/>
            <p:extLst>
              <p:ext uri="{D42A27DB-BD31-4B8C-83A1-F6EECF244321}">
                <p14:modId xmlns:p14="http://schemas.microsoft.com/office/powerpoint/2010/main" val="1492129861"/>
              </p:ext>
            </p:extLst>
          </p:nvPr>
        </p:nvGraphicFramePr>
        <p:xfrm>
          <a:off x="838200" y="1533017"/>
          <a:ext cx="10515600" cy="5154867"/>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4258167673"/>
                    </a:ext>
                  </a:extLst>
                </a:gridCol>
                <a:gridCol w="3108960">
                  <a:extLst>
                    <a:ext uri="{9D8B030D-6E8A-4147-A177-3AD203B41FA5}">
                      <a16:colId xmlns:a16="http://schemas.microsoft.com/office/drawing/2014/main" val="459943337"/>
                    </a:ext>
                  </a:extLst>
                </a:gridCol>
                <a:gridCol w="3730752">
                  <a:extLst>
                    <a:ext uri="{9D8B030D-6E8A-4147-A177-3AD203B41FA5}">
                      <a16:colId xmlns:a16="http://schemas.microsoft.com/office/drawing/2014/main" val="4180473361"/>
                    </a:ext>
                  </a:extLst>
                </a:gridCol>
                <a:gridCol w="2913888">
                  <a:extLst>
                    <a:ext uri="{9D8B030D-6E8A-4147-A177-3AD203B41FA5}">
                      <a16:colId xmlns:a16="http://schemas.microsoft.com/office/drawing/2014/main" val="3095940276"/>
                    </a:ext>
                  </a:extLst>
                </a:gridCol>
              </a:tblGrid>
              <a:tr h="370840">
                <a:tc>
                  <a:txBody>
                    <a:bodyPr/>
                    <a:lstStyle/>
                    <a:p>
                      <a:pPr algn="ctr">
                        <a:lnSpc>
                          <a:spcPct val="107000"/>
                        </a:lnSpc>
                        <a:spcAft>
                          <a:spcPts val="800"/>
                        </a:spcAft>
                      </a:pPr>
                      <a:r>
                        <a:rPr lang="en-US" sz="1800" b="1" kern="100">
                          <a:effectLst/>
                          <a:latin typeface="Times New Roman" panose="02020603050405020304" pitchFamily="18" charset="0"/>
                          <a:ea typeface="Calibri" panose="020F0502020204030204" pitchFamily="34" charset="0"/>
                          <a:cs typeface="Times New Roman" panose="02020603050405020304" pitchFamily="18" charset="0"/>
                        </a:rPr>
                        <a:t>S. No</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Author/Title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b="1" kern="100">
                          <a:effectLst/>
                          <a:latin typeface="Times New Roman" panose="02020603050405020304" pitchFamily="18" charset="0"/>
                          <a:ea typeface="Calibri" panose="020F0502020204030204" pitchFamily="34" charset="0"/>
                          <a:cs typeface="Times New Roman" panose="02020603050405020304" pitchFamily="18" charset="0"/>
                        </a:rPr>
                        <a:t>Methodology</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Identification of gaps and limitations.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5657155"/>
                  </a:ext>
                </a:extLst>
              </a:tr>
              <a:tr h="370840">
                <a:tc>
                  <a:txBody>
                    <a:bodyPr/>
                    <a:lstStyle/>
                    <a:p>
                      <a:pPr>
                        <a:lnSpc>
                          <a:spcPct val="107000"/>
                        </a:lnSpc>
                        <a:spcAft>
                          <a:spcPts val="800"/>
                        </a:spcAft>
                      </a:pPr>
                      <a:r>
                        <a:rPr lang="en-US" sz="1200" kern="100">
                          <a:effectLst/>
                          <a:latin typeface="Times New Roman" panose="02020603050405020304" pitchFamily="18" charset="0"/>
                          <a:ea typeface="Calibri" panose="020F0502020204030204" pitchFamily="34" charset="0"/>
                          <a:cs typeface="Times New Roman" panose="02020603050405020304" pitchFamily="18" charset="0"/>
                        </a:rPr>
                        <a:t>1</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Yuguo</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Feng, Yu Liu , Yuan Fang, Jin Chang, Fei Deng, Jin Liu, Yan Xiong</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(Advances in the Application of Wearable Sensors for Gait Analysis Post-Total Knee Arthroplasty)</a:t>
                      </a:r>
                      <a:b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800"/>
                        </a:spcAft>
                        <a:buFont typeface="Symbol" panose="05050102010706020507" pitchFamily="18" charset="2"/>
                        <a:buChar char=""/>
                      </a:pPr>
                      <a:r>
                        <a:rPr lang="en-IN" sz="1200" kern="0">
                          <a:effectLst/>
                          <a:latin typeface="Times New Roman" panose="02020603050405020304" pitchFamily="18" charset="0"/>
                          <a:ea typeface="Times New Roman" panose="02020603050405020304" pitchFamily="18" charset="0"/>
                          <a:cs typeface="Times New Roman" panose="02020603050405020304" pitchFamily="18" charset="0"/>
                        </a:rPr>
                        <a:t>Analyzed the use of wearable sensors, including accelerometers, gyroscopes, and magnetometers, for gait evaluation post-TKA.</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200" kern="0">
                          <a:effectLst/>
                          <a:latin typeface="Times New Roman" panose="02020603050405020304" pitchFamily="18" charset="0"/>
                          <a:ea typeface="Times New Roman" panose="02020603050405020304" pitchFamily="18" charset="0"/>
                          <a:cs typeface="Times New Roman" panose="02020603050405020304" pitchFamily="18" charset="0"/>
                        </a:rPr>
                        <a:t>Assessed patient-reported outcome measures (PROMs) alongside sensor-derived gait variables.</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200" kern="0">
                          <a:effectLst/>
                          <a:latin typeface="Times New Roman" panose="02020603050405020304" pitchFamily="18" charset="0"/>
                          <a:ea typeface="Times New Roman" panose="02020603050405020304" pitchFamily="18" charset="0"/>
                          <a:cs typeface="Times New Roman" panose="02020603050405020304" pitchFamily="18" charset="0"/>
                        </a:rPr>
                        <a:t>Evaluated recovery times ranging from 1 week to 5 years postoperatively.</a:t>
                      </a:r>
                      <a:endParaRPr lang="en-IN" sz="1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buFont typeface="Symbol" panose="05050102010706020507" pitchFamily="18" charset="2"/>
                        <a:buChar char=""/>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Noted a lack of standardized metrics and protocols for gait analysis using wearable sensors.</a:t>
                      </a:r>
                    </a:p>
                    <a:p>
                      <a:pPr marL="342900" lvl="0" indent="-342900">
                        <a:lnSpc>
                          <a:spcPct val="107000"/>
                        </a:lnSpc>
                        <a:spcAft>
                          <a:spcPts val="800"/>
                        </a:spcAft>
                        <a:buFont typeface="Symbol" panose="05050102010706020507" pitchFamily="18" charset="2"/>
                        <a:buChar char=""/>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Emphasized the need for more longitudinal cohort studies to confirm the benefits of wearable technology in clinical practice.</a:t>
                      </a:r>
                    </a:p>
                  </a:txBody>
                  <a:tcPr marL="68580" marR="68580" marT="0" marB="0"/>
                </a:tc>
                <a:extLst>
                  <a:ext uri="{0D108BD9-81ED-4DB2-BD59-A6C34878D82A}">
                    <a16:rowId xmlns:a16="http://schemas.microsoft.com/office/drawing/2014/main" val="938417087"/>
                  </a:ext>
                </a:extLst>
              </a:tr>
              <a:tr h="370840">
                <a:tc>
                  <a:txBody>
                    <a:bodyPr/>
                    <a:lstStyle/>
                    <a:p>
                      <a:r>
                        <a:rPr lang="en-GB" sz="1200" dirty="0">
                          <a:latin typeface="Times New Roman" panose="02020603050405020304" pitchFamily="18" charset="0"/>
                          <a:cs typeface="Times New Roman" panose="02020603050405020304" pitchFamily="18" charset="0"/>
                        </a:rPr>
                        <a:t>2</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err="1">
                          <a:latin typeface="Times New Roman" panose="02020603050405020304" pitchFamily="18" charset="0"/>
                          <a:cs typeface="Times New Roman" panose="02020603050405020304" pitchFamily="18" charset="0"/>
                        </a:rPr>
                        <a:t>Pragadesh</a:t>
                      </a:r>
                      <a:r>
                        <a:rPr lang="en-IN" sz="1200" dirty="0">
                          <a:latin typeface="Times New Roman" panose="02020603050405020304" pitchFamily="18" charset="0"/>
                          <a:cs typeface="Times New Roman" panose="02020603050405020304" pitchFamily="18" charset="0"/>
                        </a:rPr>
                        <a:t> Natarajan, R. </a:t>
                      </a:r>
                      <a:r>
                        <a:rPr lang="en-IN" sz="1200" dirty="0" err="1">
                          <a:latin typeface="Times New Roman" panose="02020603050405020304" pitchFamily="18" charset="0"/>
                          <a:cs typeface="Times New Roman" panose="02020603050405020304" pitchFamily="18" charset="0"/>
                        </a:rPr>
                        <a:t>Dineth</a:t>
                      </a:r>
                      <a:r>
                        <a:rPr lang="en-IN" sz="1200" dirty="0">
                          <a:latin typeface="Times New Roman" panose="02020603050405020304" pitchFamily="18" charset="0"/>
                          <a:cs typeface="Times New Roman" panose="02020603050405020304" pitchFamily="18" charset="0"/>
                        </a:rPr>
                        <a:t> Fonseka, </a:t>
                      </a:r>
                      <a:r>
                        <a:rPr lang="en-IN" sz="1200" dirty="0" err="1">
                          <a:latin typeface="Times New Roman" panose="02020603050405020304" pitchFamily="18" charset="0"/>
                          <a:cs typeface="Times New Roman" panose="02020603050405020304" pitchFamily="18" charset="0"/>
                        </a:rPr>
                        <a:t>Monish</a:t>
                      </a:r>
                      <a:r>
                        <a:rPr lang="en-IN" sz="1200" dirty="0">
                          <a:latin typeface="Times New Roman" panose="02020603050405020304" pitchFamily="18" charset="0"/>
                          <a:cs typeface="Times New Roman" panose="02020603050405020304" pitchFamily="18" charset="0"/>
                        </a:rPr>
                        <a:t> </a:t>
                      </a:r>
                      <a:r>
                        <a:rPr lang="en-IN" sz="1200" dirty="0" err="1">
                          <a:latin typeface="Times New Roman" panose="02020603050405020304" pitchFamily="18" charset="0"/>
                          <a:cs typeface="Times New Roman" panose="02020603050405020304" pitchFamily="18" charset="0"/>
                        </a:rPr>
                        <a:t>Movin</a:t>
                      </a:r>
                      <a:r>
                        <a:rPr lang="en-IN" sz="1200" dirty="0">
                          <a:latin typeface="Times New Roman" panose="02020603050405020304" pitchFamily="18" charset="0"/>
                          <a:cs typeface="Times New Roman" panose="02020603050405020304" pitchFamily="18" charset="0"/>
                        </a:rPr>
                        <a:t> Maharaj, Lianne </a:t>
                      </a:r>
                      <a:r>
                        <a:rPr lang="en-IN" sz="1200" dirty="0" err="1">
                          <a:latin typeface="Times New Roman" panose="02020603050405020304" pitchFamily="18" charset="0"/>
                          <a:cs typeface="Times New Roman" panose="02020603050405020304" pitchFamily="18" charset="0"/>
                        </a:rPr>
                        <a:t>Koinis</a:t>
                      </a:r>
                      <a:r>
                        <a:rPr lang="en-IN" sz="1200" dirty="0">
                          <a:latin typeface="Times New Roman" panose="02020603050405020304" pitchFamily="18" charset="0"/>
                          <a:cs typeface="Times New Roman" panose="02020603050405020304" pitchFamily="18" charset="0"/>
                        </a:rPr>
                        <a:t> &amp; Ralph Jasper Mobbs </a:t>
                      </a:r>
                    </a:p>
                    <a:p>
                      <a:endParaRPr lang="en-IN" sz="1200" dirty="0">
                        <a:latin typeface="Times New Roman" panose="02020603050405020304" pitchFamily="18" charset="0"/>
                        <a:cs typeface="Times New Roman" panose="02020603050405020304" pitchFamily="18" charset="0"/>
                      </a:endParaRPr>
                    </a:p>
                    <a:p>
                      <a:r>
                        <a:rPr lang="en-IN" sz="1200" dirty="0">
                          <a:latin typeface="Times New Roman" panose="02020603050405020304" pitchFamily="18" charset="0"/>
                          <a:cs typeface="Times New Roman" panose="02020603050405020304" pitchFamily="18" charset="0"/>
                        </a:rPr>
                        <a:t>(</a:t>
                      </a:r>
                      <a:r>
                        <a:rPr lang="en-GB" sz="1200" dirty="0"/>
                        <a:t>Continuous Data Capture of Gait and Mobility Metrics Using Wearable Devices Post-</a:t>
                      </a:r>
                      <a:r>
                        <a:rPr lang="en-GB" sz="1200" dirty="0" err="1"/>
                        <a:t>Orthopedic</a:t>
                      </a:r>
                      <a:r>
                        <a:rPr lang="en-GB" sz="1200" dirty="0"/>
                        <a:t> Surgery</a:t>
                      </a:r>
                      <a:r>
                        <a:rPr lang="en-GB" sz="1200" dirty="0">
                          <a:latin typeface="Times New Roman" panose="02020603050405020304" pitchFamily="18" charset="0"/>
                          <a:cs typeface="Times New Roman" panose="02020603050405020304" pitchFamily="18" charset="0"/>
                        </a:rPr>
                        <a:t>)</a:t>
                      </a:r>
                    </a:p>
                  </a:txBody>
                  <a:tcPr/>
                </a:tc>
                <a:tc>
                  <a:txBody>
                    <a:bodyPr/>
                    <a:lstStyle/>
                    <a:p>
                      <a:pPr marL="342900" lvl="0" indent="-342900">
                        <a:lnSpc>
                          <a:spcPct val="107000"/>
                        </a:lnSpc>
                        <a:spcAft>
                          <a:spcPts val="800"/>
                        </a:spcAft>
                        <a:buFont typeface="Symbol" panose="05050102010706020507" pitchFamily="18" charset="2"/>
                        <a:buChar char=""/>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Conducted a scoping review exploring the use of wearable devices for objective data capture in monitoring postoperative mobility.</a:t>
                      </a:r>
                    </a:p>
                    <a:p>
                      <a:pPr marL="342900" lvl="0" indent="-342900">
                        <a:lnSpc>
                          <a:spcPct val="107000"/>
                        </a:lnSpc>
                        <a:spcAft>
                          <a:spcPts val="800"/>
                        </a:spcAft>
                        <a:buFont typeface="Symbol" panose="05050102010706020507" pitchFamily="18" charset="2"/>
                        <a:buChar char=""/>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Included studies utilizing various wearable technologies, such as accelerometers and gyroscopes, to collect continuous gait and mobility data.</a:t>
                      </a:r>
                    </a:p>
                    <a:p>
                      <a:pPr marL="342900" lvl="0" indent="-342900">
                        <a:lnSpc>
                          <a:spcPct val="107000"/>
                        </a:lnSpc>
                        <a:buFont typeface="Symbol" panose="05050102010706020507" pitchFamily="18" charset="2"/>
                        <a:buChar char=""/>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Assessed the feasibility and effectiveness of remote monitoring in providing real-time feedback to patients and clinicians..</a:t>
                      </a:r>
                    </a:p>
                  </a:txBody>
                  <a:tcPr marL="68580" marR="68580" marT="0" marB="0"/>
                </a:tc>
                <a:tc>
                  <a:txBody>
                    <a:bodyPr/>
                    <a:lstStyle/>
                    <a:p>
                      <a:pPr marL="342900" lvl="0" indent="-342900">
                        <a:lnSpc>
                          <a:spcPct val="107000"/>
                        </a:lnSpc>
                        <a:buFont typeface="Symbol" panose="05050102010706020507" pitchFamily="18" charset="2"/>
                        <a:buChar char=""/>
                      </a:pP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Identified a lack of standardized metrics and protocols for data collection and analysis using wearable devices.</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Noted variability in device types, placement, and data interpretation methods, presenting challenges in standardizing assessments.</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N" sz="1200" kern="0" dirty="0">
                          <a:effectLst/>
                          <a:latin typeface="Times New Roman" panose="02020603050405020304" pitchFamily="18" charset="0"/>
                          <a:ea typeface="Times New Roman" panose="02020603050405020304" pitchFamily="18" charset="0"/>
                          <a:cs typeface="Times New Roman" panose="02020603050405020304" pitchFamily="18" charset="0"/>
                        </a:rPr>
                        <a:t>Emphasized the need for validation studies to ensure data accuracy and reliability in diverse patient populations</a:t>
                      </a:r>
                      <a:r>
                        <a:rPr lang="en-US" sz="1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0203534"/>
                  </a:ext>
                </a:extLst>
              </a:tr>
            </a:tbl>
          </a:graphicData>
        </a:graphic>
      </p:graphicFrame>
      <p:pic>
        <p:nvPicPr>
          <p:cNvPr id="4" name="Picture 2" descr="SRM Institute of Science and Technology - Wikipedia">
            <a:extLst>
              <a:ext uri="{FF2B5EF4-FFF2-40B4-BE49-F238E27FC236}">
                <a16:creationId xmlns:a16="http://schemas.microsoft.com/office/drawing/2014/main" id="{124F4F77-4D13-9AA1-5036-1C546D689A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7452" y="0"/>
            <a:ext cx="1184548" cy="118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29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28F2E3-DF6C-9E59-9D25-E0336E5EF9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18F1D3-82E1-AC79-DF03-E935607B007F}"/>
              </a:ext>
            </a:extLst>
          </p:cNvPr>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Literature Review</a:t>
            </a:r>
            <a:endParaRPr lang="en-IN" dirty="0">
              <a:latin typeface="Times New Roman" panose="02020603050405020304" pitchFamily="18" charset="0"/>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6B27C11E-472B-D4A9-4AC1-04C31222108D}"/>
              </a:ext>
            </a:extLst>
          </p:cNvPr>
          <p:cNvGraphicFramePr>
            <a:graphicFrameLocks noGrp="1"/>
          </p:cNvGraphicFramePr>
          <p:nvPr>
            <p:ph idx="1"/>
            <p:extLst>
              <p:ext uri="{D42A27DB-BD31-4B8C-83A1-F6EECF244321}">
                <p14:modId xmlns:p14="http://schemas.microsoft.com/office/powerpoint/2010/main" val="1764110406"/>
              </p:ext>
            </p:extLst>
          </p:nvPr>
        </p:nvGraphicFramePr>
        <p:xfrm>
          <a:off x="838200" y="1331851"/>
          <a:ext cx="10515600" cy="3601867"/>
        </p:xfrm>
        <a:graphic>
          <a:graphicData uri="http://schemas.openxmlformats.org/drawingml/2006/table">
            <a:tbl>
              <a:tblPr firstRow="1" bandRow="1">
                <a:tableStyleId>{5C22544A-7EE6-4342-B048-85BDC9FD1C3A}</a:tableStyleId>
              </a:tblPr>
              <a:tblGrid>
                <a:gridCol w="763200">
                  <a:extLst>
                    <a:ext uri="{9D8B030D-6E8A-4147-A177-3AD203B41FA5}">
                      <a16:colId xmlns:a16="http://schemas.microsoft.com/office/drawing/2014/main" val="4258167673"/>
                    </a:ext>
                  </a:extLst>
                </a:gridCol>
                <a:gridCol w="3110400">
                  <a:extLst>
                    <a:ext uri="{9D8B030D-6E8A-4147-A177-3AD203B41FA5}">
                      <a16:colId xmlns:a16="http://schemas.microsoft.com/office/drawing/2014/main" val="459943337"/>
                    </a:ext>
                  </a:extLst>
                </a:gridCol>
                <a:gridCol w="3729600">
                  <a:extLst>
                    <a:ext uri="{9D8B030D-6E8A-4147-A177-3AD203B41FA5}">
                      <a16:colId xmlns:a16="http://schemas.microsoft.com/office/drawing/2014/main" val="4180473361"/>
                    </a:ext>
                  </a:extLst>
                </a:gridCol>
                <a:gridCol w="2912400">
                  <a:extLst>
                    <a:ext uri="{9D8B030D-6E8A-4147-A177-3AD203B41FA5}">
                      <a16:colId xmlns:a16="http://schemas.microsoft.com/office/drawing/2014/main" val="3095940276"/>
                    </a:ext>
                  </a:extLst>
                </a:gridCol>
              </a:tblGrid>
              <a:tr h="412814">
                <a:tc>
                  <a:txBody>
                    <a:bodyPr/>
                    <a:lstStyle/>
                    <a:p>
                      <a:pPr algn="ctr">
                        <a:lnSpc>
                          <a:spcPct val="107000"/>
                        </a:lnSpc>
                        <a:spcAft>
                          <a:spcPts val="800"/>
                        </a:spcAft>
                      </a:pPr>
                      <a:r>
                        <a:rPr lang="en-US" sz="1800" b="1" kern="100">
                          <a:effectLst/>
                          <a:latin typeface="Times New Roman" panose="02020603050405020304" pitchFamily="18" charset="0"/>
                          <a:ea typeface="Calibri" panose="020F0502020204030204" pitchFamily="34" charset="0"/>
                          <a:cs typeface="Times New Roman" panose="02020603050405020304" pitchFamily="18" charset="0"/>
                        </a:rPr>
                        <a:t>S. No</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Author/Title</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b="1" kern="100">
                          <a:effectLst/>
                          <a:latin typeface="Times New Roman" panose="02020603050405020304" pitchFamily="18" charset="0"/>
                          <a:ea typeface="Calibri" panose="020F0502020204030204" pitchFamily="34" charset="0"/>
                          <a:cs typeface="Times New Roman" panose="02020603050405020304" pitchFamily="18" charset="0"/>
                        </a:rPr>
                        <a:t>Methodology</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Identification of gaps and limitations.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5657155"/>
                  </a:ext>
                </a:extLst>
              </a:tr>
              <a:tr h="2639524">
                <a:tc>
                  <a:txBody>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John Dundon, MD, Patrick M Aubin, William Hunter </a:t>
                      </a:r>
                    </a:p>
                    <a:p>
                      <a:pPr>
                        <a:lnSpc>
                          <a:spcPct val="107000"/>
                        </a:lnSpc>
                        <a:spcAft>
                          <a:spcPts val="800"/>
                        </a:spcAft>
                      </a:pPr>
                      <a:r>
                        <a:rPr lang="en-IN" sz="1200" b="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200" b="0" kern="100" dirty="0">
                          <a:effectLst/>
                          <a:latin typeface="Times New Roman" panose="02020603050405020304" pitchFamily="18" charset="0"/>
                          <a:ea typeface="Calibri" panose="020F0502020204030204" pitchFamily="34" charset="0"/>
                          <a:cs typeface="Times New Roman" panose="02020603050405020304" pitchFamily="18" charset="0"/>
                        </a:rPr>
                        <a:t>Objective Gait Analysis Following Total Knee Arthroplasty with a Smart Implant </a:t>
                      </a:r>
                      <a:r>
                        <a:rPr lang="en-IN" sz="1200" b="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Presented a case study of a patient with a TKA implant fitted with an embedded inertial measurement unit (IMU).</a:t>
                      </a:r>
                    </a:p>
                    <a:p>
                      <a:pPr marL="342900" lvl="0" indent="-342900">
                        <a:lnSpc>
                          <a:spcPct val="107000"/>
                        </a:lnSpc>
                        <a:spcAft>
                          <a:spcPts val="800"/>
                        </a:spcAft>
                        <a:buSzPts val="1000"/>
                        <a:buFont typeface="Symbol" panose="05050102010706020507" pitchFamily="18" charset="2"/>
                        <a:buChar char=""/>
                        <a:tabLst>
                          <a:tab pos="457200" algn="l"/>
                        </a:tabLs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Collected extensive gait data, including parameters such as step count, walking speed, and knee range of motion.</a:t>
                      </a:r>
                    </a:p>
                    <a:p>
                      <a:pPr marL="342900" lvl="0" indent="-342900">
                        <a:lnSpc>
                          <a:spcPct val="107000"/>
                        </a:lnSpc>
                        <a:spcAft>
                          <a:spcPts val="800"/>
                        </a:spcAft>
                        <a:buSzPts val="1000"/>
                        <a:buFont typeface="Symbol" panose="05050102010706020507" pitchFamily="18" charset="2"/>
                        <a:buChar char=""/>
                        <a:tabLst>
                          <a:tab pos="457200" algn="l"/>
                        </a:tabLs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Utilized the data to inform early interventions, such as manipulation under anaesthesia, to address postoperative complications.</a:t>
                      </a:r>
                    </a:p>
                  </a:txBody>
                  <a:tcPr marL="68580" marR="68580" marT="0" marB="0"/>
                </a:tc>
                <a:tc>
                  <a:txBody>
                    <a:bodyPr/>
                    <a:lstStyle/>
                    <a:p>
                      <a:pPr marL="342900" lvl="0" indent="-342900">
                        <a:lnSpc>
                          <a:spcPct val="107000"/>
                        </a:lnSpc>
                        <a:buFont typeface="Symbol" panose="05050102010706020507" pitchFamily="18" charset="2"/>
                        <a:buChar char=""/>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The reliance on implantable devices may limit applicability due to cost and invasiveness.</a:t>
                      </a:r>
                    </a:p>
                    <a:p>
                      <a:pPr marL="342900" lvl="0" indent="-342900">
                        <a:lnSpc>
                          <a:spcPct val="107000"/>
                        </a:lnSpc>
                        <a:spcAft>
                          <a:spcPts val="800"/>
                        </a:spcAft>
                        <a:buFont typeface="Symbol" panose="05050102010706020507" pitchFamily="18" charset="2"/>
                        <a:buChar char=""/>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Further research with larger sample sizes is necessary to validate the effectiveness of smart implants in gait monitoring.</a:t>
                      </a:r>
                    </a:p>
                  </a:txBody>
                  <a:tcPr marL="68580" marR="68580" marT="0" marB="0"/>
                </a:tc>
                <a:extLst>
                  <a:ext uri="{0D108BD9-81ED-4DB2-BD59-A6C34878D82A}">
                    <a16:rowId xmlns:a16="http://schemas.microsoft.com/office/drawing/2014/main" val="938417087"/>
                  </a:ext>
                </a:extLst>
              </a:tr>
            </a:tbl>
          </a:graphicData>
        </a:graphic>
      </p:graphicFrame>
      <p:pic>
        <p:nvPicPr>
          <p:cNvPr id="4" name="Picture 2" descr="SRM Institute of Science and Technology - Wikipedia">
            <a:extLst>
              <a:ext uri="{FF2B5EF4-FFF2-40B4-BE49-F238E27FC236}">
                <a16:creationId xmlns:a16="http://schemas.microsoft.com/office/drawing/2014/main" id="{15DED7B7-EFFD-31A6-1B84-1F1947D029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27080" y="71920"/>
            <a:ext cx="1184225" cy="1180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8901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6A2423-970C-C434-FD0D-3B20F3FA05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2FB818-8835-A818-EB44-35D6C717B701}"/>
              </a:ext>
            </a:extLst>
          </p:cNvPr>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Literature Review</a:t>
            </a:r>
            <a:endParaRPr lang="en-IN" dirty="0">
              <a:latin typeface="Times New Roman" panose="02020603050405020304" pitchFamily="18" charset="0"/>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id="{523D078C-8986-3B21-E60A-1322263D75AB}"/>
              </a:ext>
            </a:extLst>
          </p:cNvPr>
          <p:cNvGraphicFramePr>
            <a:graphicFrameLocks noGrp="1"/>
          </p:cNvGraphicFramePr>
          <p:nvPr>
            <p:ph idx="1"/>
            <p:extLst>
              <p:ext uri="{D42A27DB-BD31-4B8C-83A1-F6EECF244321}">
                <p14:modId xmlns:p14="http://schemas.microsoft.com/office/powerpoint/2010/main" val="3787616806"/>
              </p:ext>
            </p:extLst>
          </p:nvPr>
        </p:nvGraphicFramePr>
        <p:xfrm>
          <a:off x="838200" y="1533017"/>
          <a:ext cx="10515600" cy="5241481"/>
        </p:xfrm>
        <a:graphic>
          <a:graphicData uri="http://schemas.openxmlformats.org/drawingml/2006/table">
            <a:tbl>
              <a:tblPr firstRow="1" bandRow="1">
                <a:tableStyleId>{5C22544A-7EE6-4342-B048-85BDC9FD1C3A}</a:tableStyleId>
              </a:tblPr>
              <a:tblGrid>
                <a:gridCol w="763200">
                  <a:extLst>
                    <a:ext uri="{9D8B030D-6E8A-4147-A177-3AD203B41FA5}">
                      <a16:colId xmlns:a16="http://schemas.microsoft.com/office/drawing/2014/main" val="4258167673"/>
                    </a:ext>
                  </a:extLst>
                </a:gridCol>
                <a:gridCol w="3110400">
                  <a:extLst>
                    <a:ext uri="{9D8B030D-6E8A-4147-A177-3AD203B41FA5}">
                      <a16:colId xmlns:a16="http://schemas.microsoft.com/office/drawing/2014/main" val="459943337"/>
                    </a:ext>
                  </a:extLst>
                </a:gridCol>
                <a:gridCol w="3729600">
                  <a:extLst>
                    <a:ext uri="{9D8B030D-6E8A-4147-A177-3AD203B41FA5}">
                      <a16:colId xmlns:a16="http://schemas.microsoft.com/office/drawing/2014/main" val="4180473361"/>
                    </a:ext>
                  </a:extLst>
                </a:gridCol>
                <a:gridCol w="2912400">
                  <a:extLst>
                    <a:ext uri="{9D8B030D-6E8A-4147-A177-3AD203B41FA5}">
                      <a16:colId xmlns:a16="http://schemas.microsoft.com/office/drawing/2014/main" val="3095940276"/>
                    </a:ext>
                  </a:extLst>
                </a:gridCol>
              </a:tblGrid>
              <a:tr h="51752">
                <a:tc>
                  <a:txBody>
                    <a:bodyPr/>
                    <a:lstStyle/>
                    <a:p>
                      <a:pPr algn="ct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S. No</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b="1" kern="100">
                          <a:effectLst/>
                          <a:latin typeface="Times New Roman" panose="02020603050405020304" pitchFamily="18" charset="0"/>
                          <a:ea typeface="Calibri" panose="020F0502020204030204" pitchFamily="34" charset="0"/>
                          <a:cs typeface="Times New Roman" panose="02020603050405020304" pitchFamily="18" charset="0"/>
                        </a:rPr>
                        <a:t>Author/Title</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b="1" kern="100">
                          <a:effectLst/>
                          <a:latin typeface="Times New Roman" panose="02020603050405020304" pitchFamily="18" charset="0"/>
                          <a:ea typeface="Calibri" panose="020F0502020204030204" pitchFamily="34" charset="0"/>
                          <a:cs typeface="Times New Roman" panose="02020603050405020304" pitchFamily="18" charset="0"/>
                        </a:rPr>
                        <a:t>Methodology</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Identification of gaps and limitations.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5657155"/>
                  </a:ext>
                </a:extLst>
              </a:tr>
              <a:tr h="370840">
                <a:tc>
                  <a:txBody>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4</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Jun Fukui,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Yasumoto</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Matsui,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Takafumi</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Mizuno, Tsuyoshi Watanabe, Marie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Takemura</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Shinya Ishizuka, Shiro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Imagama</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&amp; </a:t>
                      </a:r>
                      <a:r>
                        <a:rPr lang="en-US" sz="1200" kern="100" dirty="0" err="1">
                          <a:effectLst/>
                          <a:latin typeface="Times New Roman" panose="02020603050405020304" pitchFamily="18" charset="0"/>
                          <a:ea typeface="Calibri" panose="020F0502020204030204" pitchFamily="34" charset="0"/>
                          <a:cs typeface="Times New Roman" panose="02020603050405020304" pitchFamily="18" charset="0"/>
                        </a:rPr>
                        <a:t>Hidenori</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Arai</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Comparison of gait analysis before and after unilateral total knee arthroplasty for knee osteoarthritis </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buFont typeface="Symbol" panose="05050102010706020507" pitchFamily="18" charset="2"/>
                        <a:buChar char=""/>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Utilized wearable sensors to capture gait parameters preoperatively and at multiple postoperative intervals.</a:t>
                      </a:r>
                    </a:p>
                    <a:p>
                      <a:pPr marL="342900" lvl="0" indent="-342900">
                        <a:lnSpc>
                          <a:spcPct val="107000"/>
                        </a:lnSpc>
                        <a:buFont typeface="Symbol" panose="05050102010706020507" pitchFamily="18" charset="2"/>
                        <a:buChar char=""/>
                      </a:pPr>
                      <a:r>
                        <a:rPr lang="en-IN" sz="1200" kern="100">
                          <a:effectLst/>
                          <a:latin typeface="Times New Roman" panose="02020603050405020304" pitchFamily="18" charset="0"/>
                          <a:ea typeface="Calibri" panose="020F0502020204030204" pitchFamily="34" charset="0"/>
                          <a:cs typeface="Times New Roman" panose="02020603050405020304" pitchFamily="18" charset="0"/>
                        </a:rPr>
                        <a:t>Assessed changes in gait patterns, including stride length, cadence, and joint kinematics, to evaluate recovery progress.</a:t>
                      </a:r>
                    </a:p>
                  </a:txBody>
                  <a:tcPr marL="68580" marR="68580" marT="0" marB="0"/>
                </a:tc>
                <a:tc>
                  <a:txBody>
                    <a:bodyPr/>
                    <a:lstStyle/>
                    <a:p>
                      <a:pPr marL="342900" lvl="0" indent="-342900">
                        <a:lnSpc>
                          <a:spcPct val="107000"/>
                        </a:lnSpc>
                        <a:buFont typeface="Symbol" panose="05050102010706020507" pitchFamily="18" charset="2"/>
                        <a:buChar char=""/>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Focused exclusively on unilateral TKA, limiting applicability to bilateral cases.</a:t>
                      </a:r>
                    </a:p>
                    <a:p>
                      <a:pPr marL="342900" lvl="0" indent="-342900">
                        <a:lnSpc>
                          <a:spcPct val="107000"/>
                        </a:lnSpc>
                        <a:buFont typeface="Symbol" panose="05050102010706020507" pitchFamily="18" charset="2"/>
                        <a:buChar char=""/>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The follow-up period may be insufficient to assess long-term gait adaptations and functional outcomes.</a:t>
                      </a:r>
                    </a:p>
                    <a:p>
                      <a:pPr marL="342900" lvl="0" indent="-342900">
                        <a:lnSpc>
                          <a:spcPct val="107000"/>
                        </a:lnSpc>
                        <a:spcAft>
                          <a:spcPts val="800"/>
                        </a:spcAft>
                        <a:buFont typeface="Symbol" panose="05050102010706020507" pitchFamily="18" charset="2"/>
                        <a:buChar char=""/>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Did not account for potential confounding factors such as variations in rehabilitation protocols or patient adherence.</a:t>
                      </a:r>
                    </a:p>
                  </a:txBody>
                  <a:tcPr marL="68580" marR="68580" marT="0" marB="0"/>
                </a:tc>
                <a:extLst>
                  <a:ext uri="{0D108BD9-81ED-4DB2-BD59-A6C34878D82A}">
                    <a16:rowId xmlns:a16="http://schemas.microsoft.com/office/drawing/2014/main" val="938417087"/>
                  </a:ext>
                </a:extLst>
              </a:tr>
              <a:tr h="370840">
                <a:tc>
                  <a:txBody>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5</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Shayan Bahadori, Robert G. Middleton and Thomas W. Wainwright </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Using Gait Analysis to Evaluate Hip Replacement Outcomes—Its Current Use, and Proposed Future Importance </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Provided a comprehensive review of gait analysis techniques applied to total hip replacement (THR) outcomes.</a:t>
                      </a:r>
                    </a:p>
                    <a:p>
                      <a:pPr marL="342900" lvl="0" indent="-342900">
                        <a:lnSpc>
                          <a:spcPct val="107000"/>
                        </a:lnSpc>
                        <a:spcAft>
                          <a:spcPts val="800"/>
                        </a:spcAft>
                        <a:buSzPts val="1000"/>
                        <a:buFont typeface="Symbol" panose="05050102010706020507" pitchFamily="18" charset="2"/>
                        <a:buChar char=""/>
                        <a:tabLst>
                          <a:tab pos="457200" algn="l"/>
                        </a:tabLs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Discussed various methods, including optical motion capture systems and wearable sensors, for assessing postoperative gait function.</a:t>
                      </a:r>
                    </a:p>
                    <a:p>
                      <a:pPr marL="342900" lvl="0" indent="-342900">
                        <a:lnSpc>
                          <a:spcPct val="107000"/>
                        </a:lnSpc>
                        <a:spcAft>
                          <a:spcPts val="800"/>
                        </a:spcAft>
                        <a:buSzPts val="1000"/>
                        <a:buFont typeface="Symbol" panose="05050102010706020507" pitchFamily="18" charset="2"/>
                        <a:buChar char=""/>
                        <a:tabLst>
                          <a:tab pos="457200" algn="l"/>
                        </a:tabLst>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Highlighted the advantages and challenges associated with different gait analysis technologies.</a:t>
                      </a:r>
                    </a:p>
                    <a:p>
                      <a:pPr>
                        <a:lnSpc>
                          <a:spcPct val="107000"/>
                        </a:lnSpc>
                        <a:spcAft>
                          <a:spcPts val="800"/>
                        </a:spcAft>
                      </a:pP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342900" lvl="0" indent="-342900">
                        <a:lnSpc>
                          <a:spcPct val="107000"/>
                        </a:lnSpc>
                        <a:buFont typeface="Symbol" panose="05050102010706020507" pitchFamily="18" charset="2"/>
                        <a:buChar char=""/>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emphasized the need for standardized protocols in gait analysis to ensure consistency and comparability across studies.</a:t>
                      </a:r>
                    </a:p>
                    <a:p>
                      <a:pPr marL="342900" lvl="0" indent="-342900">
                        <a:lnSpc>
                          <a:spcPct val="107000"/>
                        </a:lnSpc>
                        <a:buFont typeface="Symbol" panose="05050102010706020507" pitchFamily="18" charset="2"/>
                        <a:buChar char=""/>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Acknowledged challenges such as variability in patient populations, measurement techniques, and data interpretation.</a:t>
                      </a:r>
                    </a:p>
                    <a:p>
                      <a:pPr marL="342900" lvl="0" indent="-342900">
                        <a:lnSpc>
                          <a:spcPct val="107000"/>
                        </a:lnSpc>
                        <a:spcAft>
                          <a:spcPts val="800"/>
                        </a:spcAft>
                        <a:buFont typeface="Symbol" panose="05050102010706020507" pitchFamily="18" charset="2"/>
                        <a:buChar char=""/>
                      </a:pPr>
                      <a:r>
                        <a:rPr lang="en-IN" sz="1200" kern="100" dirty="0">
                          <a:effectLst/>
                          <a:latin typeface="Times New Roman" panose="02020603050405020304" pitchFamily="18" charset="0"/>
                          <a:ea typeface="Calibri" panose="020F0502020204030204" pitchFamily="34" charset="0"/>
                          <a:cs typeface="Times New Roman" panose="02020603050405020304" pitchFamily="18" charset="0"/>
                        </a:rPr>
                        <a:t>Called for more longitudinal studies to assess long-term outcomes and the impact of different surgical approaches on gait</a:t>
                      </a:r>
                      <a:r>
                        <a:rPr lang="en-US" sz="12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0203534"/>
                  </a:ext>
                </a:extLst>
              </a:tr>
            </a:tbl>
          </a:graphicData>
        </a:graphic>
      </p:graphicFrame>
      <p:pic>
        <p:nvPicPr>
          <p:cNvPr id="4" name="Picture 2" descr="SRM Institute of Science and Technology - Wikipedia">
            <a:extLst>
              <a:ext uri="{FF2B5EF4-FFF2-40B4-BE49-F238E27FC236}">
                <a16:creationId xmlns:a16="http://schemas.microsoft.com/office/drawing/2014/main" id="{9F049972-814B-D081-E108-89060EA634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7452" y="0"/>
            <a:ext cx="1184548" cy="118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1658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2D833-A975-362F-FBF8-4ABA00C9185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Limitations Identified from Literature Survey</a:t>
            </a:r>
          </a:p>
        </p:txBody>
      </p:sp>
      <p:sp>
        <p:nvSpPr>
          <p:cNvPr id="3" name="Content Placeholder 2">
            <a:extLst>
              <a:ext uri="{FF2B5EF4-FFF2-40B4-BE49-F238E27FC236}">
                <a16:creationId xmlns:a16="http://schemas.microsoft.com/office/drawing/2014/main" id="{642689A7-BFD8-7C85-C19A-46700D24C7C2}"/>
              </a:ext>
            </a:extLst>
          </p:cNvPr>
          <p:cNvSpPr>
            <a:spLocks noGrp="1"/>
          </p:cNvSpPr>
          <p:nvPr>
            <p:ph idx="1"/>
          </p:nvPr>
        </p:nvSpPr>
        <p:spPr/>
        <p:txBody>
          <a:bodyPr/>
          <a:lstStyle/>
          <a:p>
            <a:r>
              <a:rPr lang="en-GB" dirty="0">
                <a:latin typeface="Times New Roman" panose="02020603050405020304" pitchFamily="18" charset="0"/>
                <a:cs typeface="Times New Roman" panose="02020603050405020304" pitchFamily="18" charset="0"/>
              </a:rPr>
              <a:t>High computational complexity in existing KOA detection models makes real-time deployment challenging.</a:t>
            </a:r>
          </a:p>
          <a:p>
            <a:r>
              <a:rPr lang="en-GB" dirty="0">
                <a:latin typeface="Times New Roman" panose="02020603050405020304" pitchFamily="18" charset="0"/>
                <a:cs typeface="Times New Roman" panose="02020603050405020304" pitchFamily="18" charset="0"/>
              </a:rPr>
              <a:t>Lack of robust temporal feature extraction techniques reduces the accuracy of gait analysis.</a:t>
            </a:r>
          </a:p>
          <a:p>
            <a:r>
              <a:rPr lang="en-GB" dirty="0">
                <a:latin typeface="Times New Roman" panose="02020603050405020304" pitchFamily="18" charset="0"/>
                <a:cs typeface="Times New Roman" panose="02020603050405020304" pitchFamily="18" charset="0"/>
              </a:rPr>
              <a:t>Existing models struggle with generalization across diverse gait datasets, limiting adaptability.</a:t>
            </a:r>
          </a:p>
          <a:p>
            <a:r>
              <a:rPr lang="en-GB" dirty="0">
                <a:latin typeface="Times New Roman" panose="02020603050405020304" pitchFamily="18" charset="0"/>
                <a:cs typeface="Times New Roman" panose="02020603050405020304" pitchFamily="18" charset="0"/>
              </a:rPr>
              <a:t>Dependency on large datasets increases the risk of overfitting, reducing the model’s reliability in real-world scenarios.</a:t>
            </a:r>
            <a:endParaRPr lang="en-IN" dirty="0">
              <a:latin typeface="Times New Roman" panose="02020603050405020304" pitchFamily="18" charset="0"/>
              <a:cs typeface="Times New Roman" panose="02020603050405020304" pitchFamily="18" charset="0"/>
            </a:endParaRPr>
          </a:p>
        </p:txBody>
      </p:sp>
      <p:pic>
        <p:nvPicPr>
          <p:cNvPr id="5" name="Picture 2" descr="SRM Institute of Science and Technology - Wikipedia">
            <a:extLst>
              <a:ext uri="{FF2B5EF4-FFF2-40B4-BE49-F238E27FC236}">
                <a16:creationId xmlns:a16="http://schemas.microsoft.com/office/drawing/2014/main" id="{EC548258-617C-66FB-3168-B2395FD7A2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7452" y="0"/>
            <a:ext cx="1184548" cy="118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2390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0E766-E031-525C-C2A2-2F7EFA71157A}"/>
              </a:ext>
            </a:extLst>
          </p:cNvPr>
          <p:cNvSpPr>
            <a:spLocks noGrp="1"/>
          </p:cNvSpPr>
          <p:nvPr>
            <p:ph type="title"/>
          </p:nvPr>
        </p:nvSpPr>
        <p:spPr/>
        <p:txBody>
          <a:bodyPr/>
          <a:lstStyle/>
          <a:p>
            <a:pPr algn="ctr"/>
            <a:r>
              <a:rPr lang="en-IN" dirty="0">
                <a:latin typeface="Times New Roman" panose="02020603050405020304" pitchFamily="18" charset="0"/>
                <a:cs typeface="Times New Roman" panose="02020603050405020304" pitchFamily="18" charset="0"/>
              </a:rPr>
              <a:t>Research Objectives</a:t>
            </a:r>
          </a:p>
        </p:txBody>
      </p:sp>
      <p:sp>
        <p:nvSpPr>
          <p:cNvPr id="3" name="Content Placeholder 2">
            <a:extLst>
              <a:ext uri="{FF2B5EF4-FFF2-40B4-BE49-F238E27FC236}">
                <a16:creationId xmlns:a16="http://schemas.microsoft.com/office/drawing/2014/main" id="{A79356C4-D432-642F-F56A-F63A60FCFEF2}"/>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Enhance KOA detection accuracy using transfer learning with CNN-based feature extraction combined with LSTM for gait sequence analysis.</a:t>
            </a:r>
          </a:p>
          <a:p>
            <a:r>
              <a:rPr lang="en-IN" dirty="0">
                <a:latin typeface="Times New Roman" panose="02020603050405020304" pitchFamily="18" charset="0"/>
                <a:cs typeface="Times New Roman" panose="02020603050405020304" pitchFamily="18" charset="0"/>
              </a:rPr>
              <a:t>Reduce computational demands with optimized deep learning architectures while maintaining high detection accuracy.</a:t>
            </a:r>
          </a:p>
          <a:p>
            <a:r>
              <a:rPr lang="en-IN" dirty="0">
                <a:latin typeface="Times New Roman" panose="02020603050405020304" pitchFamily="18" charset="0"/>
                <a:cs typeface="Times New Roman" panose="02020603050405020304" pitchFamily="18" charset="0"/>
              </a:rPr>
              <a:t>Improve generalization by leveraging pre-trained models and incorporating biomechanical movement analysis.</a:t>
            </a:r>
          </a:p>
          <a:p>
            <a:r>
              <a:rPr lang="en-IN" dirty="0">
                <a:latin typeface="Times New Roman" panose="02020603050405020304" pitchFamily="18" charset="0"/>
                <a:cs typeface="Times New Roman" panose="02020603050405020304" pitchFamily="18" charset="0"/>
              </a:rPr>
              <a:t>Develop an AI-driven gait assessment tool for early KOA detection, aiding healthcare professionals in timely diagnosis.</a:t>
            </a:r>
          </a:p>
        </p:txBody>
      </p:sp>
      <p:pic>
        <p:nvPicPr>
          <p:cNvPr id="5" name="Picture 2" descr="SRM Institute of Science and Technology - Wikipedia">
            <a:extLst>
              <a:ext uri="{FF2B5EF4-FFF2-40B4-BE49-F238E27FC236}">
                <a16:creationId xmlns:a16="http://schemas.microsoft.com/office/drawing/2014/main" id="{8CE5DC26-FA9D-F2DF-1EB0-2A915FDC2C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7452" y="0"/>
            <a:ext cx="1184548" cy="118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6084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5A5AB-F1F0-F276-02DC-5FACF5290226}"/>
              </a:ext>
            </a:extLst>
          </p:cNvPr>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Justification of Project (SDG Alignment)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C831A3-8ECE-F775-F6EB-76B7E9BAE9C9}"/>
              </a:ext>
            </a:extLst>
          </p:cNvPr>
          <p:cNvSpPr>
            <a:spLocks noGrp="1"/>
          </p:cNvSpPr>
          <p:nvPr>
            <p:ph idx="1"/>
          </p:nvPr>
        </p:nvSpPr>
        <p:spPr/>
        <p:txBody>
          <a:bodyPr>
            <a:normAutofit/>
          </a:bodyPr>
          <a:lstStyle/>
          <a:p>
            <a:pPr marL="0" indent="0">
              <a:buNone/>
            </a:pPr>
            <a:r>
              <a:rPr lang="en-GB" sz="2000" dirty="0">
                <a:latin typeface="Times New Roman" panose="02020603050405020304" pitchFamily="18" charset="0"/>
                <a:cs typeface="Times New Roman" panose="02020603050405020304" pitchFamily="18" charset="0"/>
              </a:rPr>
              <a:t>The project aligns with </a:t>
            </a:r>
            <a:r>
              <a:rPr lang="en-GB" sz="2000" b="1" dirty="0">
                <a:latin typeface="Times New Roman" panose="02020603050405020304" pitchFamily="18" charset="0"/>
                <a:cs typeface="Times New Roman" panose="02020603050405020304" pitchFamily="18" charset="0"/>
              </a:rPr>
              <a:t>Sustainable Development Goal 3: Good Health and Well-being</a:t>
            </a:r>
            <a:endParaRPr lang="en-GB" sz="2000" dirty="0">
              <a:latin typeface="Times New Roman" panose="02020603050405020304" pitchFamily="18" charset="0"/>
              <a:cs typeface="Times New Roman" panose="02020603050405020304" pitchFamily="18" charset="0"/>
            </a:endParaRPr>
          </a:p>
          <a:p>
            <a:pPr lvl="1"/>
            <a:r>
              <a:rPr lang="en-GB" sz="2000" dirty="0">
                <a:latin typeface="Times New Roman" panose="02020603050405020304" pitchFamily="18" charset="0"/>
                <a:cs typeface="Times New Roman" panose="02020603050405020304" pitchFamily="18" charset="0"/>
              </a:rPr>
              <a:t>Enables early diagnosis and intervention for </a:t>
            </a:r>
            <a:r>
              <a:rPr lang="en-GB" sz="2000" b="1" dirty="0">
                <a:latin typeface="Times New Roman" panose="02020603050405020304" pitchFamily="18" charset="0"/>
                <a:cs typeface="Times New Roman" panose="02020603050405020304" pitchFamily="18" charset="0"/>
              </a:rPr>
              <a:t>Knee Osteoarthritis</a:t>
            </a:r>
            <a:r>
              <a:rPr lang="en-GB" sz="2000" dirty="0">
                <a:latin typeface="Times New Roman" panose="02020603050405020304" pitchFamily="18" charset="0"/>
                <a:cs typeface="Times New Roman" panose="02020603050405020304" pitchFamily="18" charset="0"/>
              </a:rPr>
              <a:t>, reducing long-term disability.</a:t>
            </a:r>
          </a:p>
          <a:p>
            <a:pPr lvl="1"/>
            <a:r>
              <a:rPr lang="en-GB" sz="2000" dirty="0">
                <a:latin typeface="Times New Roman" panose="02020603050405020304" pitchFamily="18" charset="0"/>
                <a:cs typeface="Times New Roman" panose="02020603050405020304" pitchFamily="18" charset="0"/>
              </a:rPr>
              <a:t>Supports </a:t>
            </a:r>
            <a:r>
              <a:rPr lang="en-GB" sz="2000" b="1" dirty="0">
                <a:latin typeface="Times New Roman" panose="02020603050405020304" pitchFamily="18" charset="0"/>
                <a:cs typeface="Times New Roman" panose="02020603050405020304" pitchFamily="18" charset="0"/>
              </a:rPr>
              <a:t>remote and AI-assisted gait analysis</a:t>
            </a:r>
            <a:r>
              <a:rPr lang="en-GB" sz="2000" dirty="0">
                <a:latin typeface="Times New Roman" panose="02020603050405020304" pitchFamily="18" charset="0"/>
                <a:cs typeface="Times New Roman" panose="02020603050405020304" pitchFamily="18" charset="0"/>
              </a:rPr>
              <a:t>, making healthcare accessible, especially in rural areas.</a:t>
            </a:r>
          </a:p>
          <a:p>
            <a:pPr lvl="1"/>
            <a:r>
              <a:rPr lang="en-GB" sz="2000" dirty="0">
                <a:latin typeface="Times New Roman" panose="02020603050405020304" pitchFamily="18" charset="0"/>
                <a:cs typeface="Times New Roman" panose="02020603050405020304" pitchFamily="18" charset="0"/>
              </a:rPr>
              <a:t>Enhances </a:t>
            </a:r>
            <a:r>
              <a:rPr lang="en-GB" sz="2000" b="1" dirty="0">
                <a:latin typeface="Times New Roman" panose="02020603050405020304" pitchFamily="18" charset="0"/>
                <a:cs typeface="Times New Roman" panose="02020603050405020304" pitchFamily="18" charset="0"/>
              </a:rPr>
              <a:t>precision in KOA severity detection</a:t>
            </a:r>
            <a:r>
              <a:rPr lang="en-GB" sz="2000" dirty="0">
                <a:latin typeface="Times New Roman" panose="02020603050405020304" pitchFamily="18" charset="0"/>
                <a:cs typeface="Times New Roman" panose="02020603050405020304" pitchFamily="18" charset="0"/>
              </a:rPr>
              <a:t>, aiding doctors in personalized treatment planning.</a:t>
            </a:r>
          </a:p>
          <a:p>
            <a:pPr lvl="1"/>
            <a:r>
              <a:rPr lang="en-GB" sz="2000" dirty="0">
                <a:latin typeface="Times New Roman" panose="02020603050405020304" pitchFamily="18" charset="0"/>
                <a:cs typeface="Times New Roman" panose="02020603050405020304" pitchFamily="18" charset="0"/>
              </a:rPr>
              <a:t>Contributes to </a:t>
            </a:r>
            <a:r>
              <a:rPr lang="en-GB" sz="2000" b="1" dirty="0">
                <a:latin typeface="Times New Roman" panose="02020603050405020304" pitchFamily="18" charset="0"/>
                <a:cs typeface="Times New Roman" panose="02020603050405020304" pitchFamily="18" charset="0"/>
              </a:rPr>
              <a:t>rehabilitation monitoring</a:t>
            </a:r>
            <a:r>
              <a:rPr lang="en-GB" sz="2000" dirty="0">
                <a:latin typeface="Times New Roman" panose="02020603050405020304" pitchFamily="18" charset="0"/>
                <a:cs typeface="Times New Roman" panose="02020603050405020304" pitchFamily="18" charset="0"/>
              </a:rPr>
              <a:t>, helping patients track recovery post-surgery or therapy.</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4" name="Picture 2" descr="SRM Institute of Science and Technology - Wikipedia">
            <a:extLst>
              <a:ext uri="{FF2B5EF4-FFF2-40B4-BE49-F238E27FC236}">
                <a16:creationId xmlns:a16="http://schemas.microsoft.com/office/drawing/2014/main" id="{7DF44E1D-5FC0-8E60-FF4B-C390D1491D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7452" y="0"/>
            <a:ext cx="1184548" cy="118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4568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881</TotalTime>
  <Words>1172</Words>
  <Application>Microsoft Office PowerPoint</Application>
  <PresentationFormat>Widescreen</PresentationFormat>
  <Paragraphs>100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Symbol</vt:lpstr>
      <vt:lpstr>Times New Roman</vt:lpstr>
      <vt:lpstr>Office Theme</vt:lpstr>
      <vt:lpstr>Artificial Intelligence-Enabled Surveillance of Knee Osteoarthritis Through Gait Analysis   Project Category: Research</vt:lpstr>
      <vt:lpstr>Problem Statement</vt:lpstr>
      <vt:lpstr>Objective</vt:lpstr>
      <vt:lpstr>Literature Review</vt:lpstr>
      <vt:lpstr>Literature Review</vt:lpstr>
      <vt:lpstr>Literature Review</vt:lpstr>
      <vt:lpstr>Limitations Identified from Literature Survey</vt:lpstr>
      <vt:lpstr>Research Objectives</vt:lpstr>
      <vt:lpstr>Justification of Project (SDG Alignment)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senthil kumar</dc:creator>
  <cp:lastModifiedBy>KARTHIK B (RA2112701010014)</cp:lastModifiedBy>
  <cp:revision>11</cp:revision>
  <dcterms:created xsi:type="dcterms:W3CDTF">2024-07-15T07:58:00Z</dcterms:created>
  <dcterms:modified xsi:type="dcterms:W3CDTF">2025-05-10T16:59:46Z</dcterms:modified>
</cp:coreProperties>
</file>