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61" r:id="rId3"/>
    <p:sldId id="262" r:id="rId4"/>
    <p:sldId id="263" r:id="rId5"/>
    <p:sldId id="264" r:id="rId6"/>
    <p:sldId id="268" r:id="rId7"/>
    <p:sldId id="269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6D3D5-86BF-4642-92C3-65D1A37965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0E43A-DF55-4AD2-8E96-8389483EFE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Develop an AI-Based Gait Analysis Model</a:t>
          </a:r>
          <a:endParaRPr lang="en-US"/>
        </a:p>
      </dgm:t>
    </dgm:pt>
    <dgm:pt modelId="{DD0E0431-66B6-489B-A34E-7EC7BB828939}" type="parTrans" cxnId="{81B39922-7F6E-465A-BED8-BBC5B1CDEE35}">
      <dgm:prSet/>
      <dgm:spPr/>
      <dgm:t>
        <a:bodyPr/>
        <a:lstStyle/>
        <a:p>
          <a:endParaRPr lang="en-US"/>
        </a:p>
      </dgm:t>
    </dgm:pt>
    <dgm:pt modelId="{71EE579B-D3BF-480F-AE18-29910A7A2954}" type="sibTrans" cxnId="{81B39922-7F6E-465A-BED8-BBC5B1CDEE35}">
      <dgm:prSet/>
      <dgm:spPr/>
      <dgm:t>
        <a:bodyPr/>
        <a:lstStyle/>
        <a:p>
          <a:endParaRPr lang="en-US"/>
        </a:p>
      </dgm:t>
    </dgm:pt>
    <dgm:pt modelId="{AC411111-667E-4EBF-806E-DDBC048231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 computer vision and deep learning algorithms to extract movement features from video data.</a:t>
          </a:r>
          <a:endParaRPr lang="en-US"/>
        </a:p>
      </dgm:t>
    </dgm:pt>
    <dgm:pt modelId="{49280BBE-5B87-45A3-BA3F-B0336380CE45}" type="parTrans" cxnId="{4C470C3F-7A4B-48A6-9AA8-A1BF0136681C}">
      <dgm:prSet/>
      <dgm:spPr/>
      <dgm:t>
        <a:bodyPr/>
        <a:lstStyle/>
        <a:p>
          <a:endParaRPr lang="en-US"/>
        </a:p>
      </dgm:t>
    </dgm:pt>
    <dgm:pt modelId="{88BDD4A4-FE5F-437C-85CF-975C9D14A939}" type="sibTrans" cxnId="{4C470C3F-7A4B-48A6-9AA8-A1BF0136681C}">
      <dgm:prSet/>
      <dgm:spPr/>
      <dgm:t>
        <a:bodyPr/>
        <a:lstStyle/>
        <a:p>
          <a:endParaRPr lang="en-US"/>
        </a:p>
      </dgm:t>
    </dgm:pt>
    <dgm:pt modelId="{3D316EFE-C501-4C3C-B2A2-B46AE3C5A5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Detect Post-Surgical Abnormalities and Deviations</a:t>
          </a:r>
          <a:endParaRPr lang="en-US"/>
        </a:p>
      </dgm:t>
    </dgm:pt>
    <dgm:pt modelId="{BE9D5108-A2CA-4A55-A545-941532DE5349}" type="parTrans" cxnId="{0649E13E-0351-4DDC-BE92-739F4FB42A1F}">
      <dgm:prSet/>
      <dgm:spPr/>
      <dgm:t>
        <a:bodyPr/>
        <a:lstStyle/>
        <a:p>
          <a:endParaRPr lang="en-US"/>
        </a:p>
      </dgm:t>
    </dgm:pt>
    <dgm:pt modelId="{D6FBDFDF-C224-48CD-8B02-1CBB417A25B6}" type="sibTrans" cxnId="{0649E13E-0351-4DDC-BE92-739F4FB42A1F}">
      <dgm:prSet/>
      <dgm:spPr/>
      <dgm:t>
        <a:bodyPr/>
        <a:lstStyle/>
        <a:p>
          <a:endParaRPr lang="en-US"/>
        </a:p>
      </dgm:t>
    </dgm:pt>
    <dgm:pt modelId="{BDCB9444-E487-4389-B107-EE1F801BBE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gait deviations, improper joint mobility, weight distribution issues, and other complications.</a:t>
          </a:r>
          <a:endParaRPr lang="en-US"/>
        </a:p>
      </dgm:t>
    </dgm:pt>
    <dgm:pt modelId="{8DA3DDA7-BD2A-48CF-BCF0-658F090E2721}" type="parTrans" cxnId="{394E59E5-6006-42CB-B92E-EC3DC7994D54}">
      <dgm:prSet/>
      <dgm:spPr/>
      <dgm:t>
        <a:bodyPr/>
        <a:lstStyle/>
        <a:p>
          <a:endParaRPr lang="en-US"/>
        </a:p>
      </dgm:t>
    </dgm:pt>
    <dgm:pt modelId="{2A6C8809-F9A3-45A1-9410-3BCE8500194B}" type="sibTrans" cxnId="{394E59E5-6006-42CB-B92E-EC3DC7994D54}">
      <dgm:prSet/>
      <dgm:spPr/>
      <dgm:t>
        <a:bodyPr/>
        <a:lstStyle/>
        <a:p>
          <a:endParaRPr lang="en-US"/>
        </a:p>
      </dgm:t>
    </dgm:pt>
    <dgm:pt modelId="{DA75451C-877B-4F61-9A33-9ED50FDF22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Automate the Post-Operative Assessment Process</a:t>
          </a:r>
          <a:endParaRPr lang="en-US"/>
        </a:p>
      </dgm:t>
    </dgm:pt>
    <dgm:pt modelId="{B607E3EE-D546-4143-9E4F-6E37110A27BF}" type="parTrans" cxnId="{BFABFAB7-210F-4757-A7B6-38CDD85E544A}">
      <dgm:prSet/>
      <dgm:spPr/>
      <dgm:t>
        <a:bodyPr/>
        <a:lstStyle/>
        <a:p>
          <a:endParaRPr lang="en-US"/>
        </a:p>
      </dgm:t>
    </dgm:pt>
    <dgm:pt modelId="{BEDD4A72-80AA-41FC-BE5D-99462FE4009D}" type="sibTrans" cxnId="{BFABFAB7-210F-4757-A7B6-38CDD85E544A}">
      <dgm:prSet/>
      <dgm:spPr/>
      <dgm:t>
        <a:bodyPr/>
        <a:lstStyle/>
        <a:p>
          <a:endParaRPr lang="en-US"/>
        </a:p>
      </dgm:t>
    </dgm:pt>
    <dgm:pt modelId="{98D0819E-6823-4E4A-A531-845B5892020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Generate reports with key recovery metrics</a:t>
          </a:r>
          <a:endParaRPr lang="en-US" dirty="0"/>
        </a:p>
      </dgm:t>
    </dgm:pt>
    <dgm:pt modelId="{8CA3C9E2-32C1-43C8-9A8F-89F5C5D889A6}" type="parTrans" cxnId="{C8B95687-D965-42E5-89DD-2C53930A7F2C}">
      <dgm:prSet/>
      <dgm:spPr/>
      <dgm:t>
        <a:bodyPr/>
        <a:lstStyle/>
        <a:p>
          <a:endParaRPr lang="en-US"/>
        </a:p>
      </dgm:t>
    </dgm:pt>
    <dgm:pt modelId="{5F000FFA-5C81-4F6E-BADD-1862040EDB1D}" type="sibTrans" cxnId="{C8B95687-D965-42E5-89DD-2C53930A7F2C}">
      <dgm:prSet/>
      <dgm:spPr/>
      <dgm:t>
        <a:bodyPr/>
        <a:lstStyle/>
        <a:p>
          <a:endParaRPr lang="en-US"/>
        </a:p>
      </dgm:t>
    </dgm:pt>
    <dgm:pt modelId="{35868310-1BBB-4E64-9941-5C6561306650}" type="pres">
      <dgm:prSet presAssocID="{5726D3D5-86BF-4642-92C3-65D1A3796592}" presName="root" presStyleCnt="0">
        <dgm:presLayoutVars>
          <dgm:dir/>
          <dgm:resizeHandles val="exact"/>
        </dgm:presLayoutVars>
      </dgm:prSet>
      <dgm:spPr/>
    </dgm:pt>
    <dgm:pt modelId="{DB3DEE5E-FF74-4A14-92EB-A9854C888D6B}" type="pres">
      <dgm:prSet presAssocID="{49A0E43A-DF55-4AD2-8E96-8389483EFE3C}" presName="compNode" presStyleCnt="0"/>
      <dgm:spPr/>
    </dgm:pt>
    <dgm:pt modelId="{732E19B7-95B7-4247-B9E1-97FE074E4A62}" type="pres">
      <dgm:prSet presAssocID="{49A0E43A-DF55-4AD2-8E96-8389483EFE3C}" presName="bgRect" presStyleLbl="bgShp" presStyleIdx="0" presStyleCnt="3"/>
      <dgm:spPr/>
    </dgm:pt>
    <dgm:pt modelId="{AA561C7D-964A-4ED3-862D-075385E3115B}" type="pres">
      <dgm:prSet presAssocID="{49A0E43A-DF55-4AD2-8E96-8389483EFE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09A777-7AAF-4A76-96A0-00BAC49B8A51}" type="pres">
      <dgm:prSet presAssocID="{49A0E43A-DF55-4AD2-8E96-8389483EFE3C}" presName="spaceRect" presStyleCnt="0"/>
      <dgm:spPr/>
    </dgm:pt>
    <dgm:pt modelId="{39A106C0-B57A-48FF-9B2F-1503A58B6D30}" type="pres">
      <dgm:prSet presAssocID="{49A0E43A-DF55-4AD2-8E96-8389483EFE3C}" presName="parTx" presStyleLbl="revTx" presStyleIdx="0" presStyleCnt="6">
        <dgm:presLayoutVars>
          <dgm:chMax val="0"/>
          <dgm:chPref val="0"/>
        </dgm:presLayoutVars>
      </dgm:prSet>
      <dgm:spPr/>
    </dgm:pt>
    <dgm:pt modelId="{ACD8C80D-C0B1-488A-B5F5-C7DFDE486F6C}" type="pres">
      <dgm:prSet presAssocID="{49A0E43A-DF55-4AD2-8E96-8389483EFE3C}" presName="desTx" presStyleLbl="revTx" presStyleIdx="1" presStyleCnt="6">
        <dgm:presLayoutVars/>
      </dgm:prSet>
      <dgm:spPr/>
    </dgm:pt>
    <dgm:pt modelId="{3C2BEA97-501D-4049-82B9-9FB113C1E7C8}" type="pres">
      <dgm:prSet presAssocID="{71EE579B-D3BF-480F-AE18-29910A7A2954}" presName="sibTrans" presStyleCnt="0"/>
      <dgm:spPr/>
    </dgm:pt>
    <dgm:pt modelId="{6293B459-82F7-4FB2-83D0-EA56B7A7DEBC}" type="pres">
      <dgm:prSet presAssocID="{3D316EFE-C501-4C3C-B2A2-B46AE3C5A5F8}" presName="compNode" presStyleCnt="0"/>
      <dgm:spPr/>
    </dgm:pt>
    <dgm:pt modelId="{04EEEA52-15DB-4EE2-8F94-4D85C4BFC8C4}" type="pres">
      <dgm:prSet presAssocID="{3D316EFE-C501-4C3C-B2A2-B46AE3C5A5F8}" presName="bgRect" presStyleLbl="bgShp" presStyleIdx="1" presStyleCnt="3"/>
      <dgm:spPr/>
    </dgm:pt>
    <dgm:pt modelId="{0AEB048E-B400-4BC6-A4ED-26B2E653EFCA}" type="pres">
      <dgm:prSet presAssocID="{3D316EFE-C501-4C3C-B2A2-B46AE3C5A5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FF631CF-5FF8-4895-9458-3E7D5DB4E127}" type="pres">
      <dgm:prSet presAssocID="{3D316EFE-C501-4C3C-B2A2-B46AE3C5A5F8}" presName="spaceRect" presStyleCnt="0"/>
      <dgm:spPr/>
    </dgm:pt>
    <dgm:pt modelId="{079BE753-18BC-4EF2-888A-EBEB14091B10}" type="pres">
      <dgm:prSet presAssocID="{3D316EFE-C501-4C3C-B2A2-B46AE3C5A5F8}" presName="parTx" presStyleLbl="revTx" presStyleIdx="2" presStyleCnt="6">
        <dgm:presLayoutVars>
          <dgm:chMax val="0"/>
          <dgm:chPref val="0"/>
        </dgm:presLayoutVars>
      </dgm:prSet>
      <dgm:spPr/>
    </dgm:pt>
    <dgm:pt modelId="{DC4F7C7C-4F97-45B6-9B4D-1E9CDD1CF77F}" type="pres">
      <dgm:prSet presAssocID="{3D316EFE-C501-4C3C-B2A2-B46AE3C5A5F8}" presName="desTx" presStyleLbl="revTx" presStyleIdx="3" presStyleCnt="6">
        <dgm:presLayoutVars/>
      </dgm:prSet>
      <dgm:spPr/>
    </dgm:pt>
    <dgm:pt modelId="{A46056C3-D194-4DC6-A65C-5691686BC9BD}" type="pres">
      <dgm:prSet presAssocID="{D6FBDFDF-C224-48CD-8B02-1CBB417A25B6}" presName="sibTrans" presStyleCnt="0"/>
      <dgm:spPr/>
    </dgm:pt>
    <dgm:pt modelId="{5FA11990-3E5F-497B-9D2B-0929BE3AACFA}" type="pres">
      <dgm:prSet presAssocID="{DA75451C-877B-4F61-9A33-9ED50FDF223E}" presName="compNode" presStyleCnt="0"/>
      <dgm:spPr/>
    </dgm:pt>
    <dgm:pt modelId="{B1EBABC9-E3AD-47F9-95E7-AF0318BC69C7}" type="pres">
      <dgm:prSet presAssocID="{DA75451C-877B-4F61-9A33-9ED50FDF223E}" presName="bgRect" presStyleLbl="bgShp" presStyleIdx="2" presStyleCnt="3"/>
      <dgm:spPr/>
    </dgm:pt>
    <dgm:pt modelId="{87097032-AD25-42D6-9E7B-8DB3B7FD179D}" type="pres">
      <dgm:prSet presAssocID="{DA75451C-877B-4F61-9A33-9ED50FDF22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FF8F4221-B1C4-495A-B069-B58CC2DB5D45}" type="pres">
      <dgm:prSet presAssocID="{DA75451C-877B-4F61-9A33-9ED50FDF223E}" presName="spaceRect" presStyleCnt="0"/>
      <dgm:spPr/>
    </dgm:pt>
    <dgm:pt modelId="{F5E5CBE4-E22F-4EAE-9715-91C53E5FDDC2}" type="pres">
      <dgm:prSet presAssocID="{DA75451C-877B-4F61-9A33-9ED50FDF223E}" presName="parTx" presStyleLbl="revTx" presStyleIdx="4" presStyleCnt="6">
        <dgm:presLayoutVars>
          <dgm:chMax val="0"/>
          <dgm:chPref val="0"/>
        </dgm:presLayoutVars>
      </dgm:prSet>
      <dgm:spPr/>
    </dgm:pt>
    <dgm:pt modelId="{9E5A75C7-6EA0-49C7-B3E8-278ABAFBB5F4}" type="pres">
      <dgm:prSet presAssocID="{DA75451C-877B-4F61-9A33-9ED50FDF223E}" presName="desTx" presStyleLbl="revTx" presStyleIdx="5" presStyleCnt="6">
        <dgm:presLayoutVars/>
      </dgm:prSet>
      <dgm:spPr/>
    </dgm:pt>
  </dgm:ptLst>
  <dgm:cxnLst>
    <dgm:cxn modelId="{FDFD7C1B-FA51-4301-BBB0-9D93167171A7}" type="presOf" srcId="{DA75451C-877B-4F61-9A33-9ED50FDF223E}" destId="{F5E5CBE4-E22F-4EAE-9715-91C53E5FDDC2}" srcOrd="0" destOrd="0" presId="urn:microsoft.com/office/officeart/2018/2/layout/IconVerticalSolidList"/>
    <dgm:cxn modelId="{81B39922-7F6E-465A-BED8-BBC5B1CDEE35}" srcId="{5726D3D5-86BF-4642-92C3-65D1A3796592}" destId="{49A0E43A-DF55-4AD2-8E96-8389483EFE3C}" srcOrd="0" destOrd="0" parTransId="{DD0E0431-66B6-489B-A34E-7EC7BB828939}" sibTransId="{71EE579B-D3BF-480F-AE18-29910A7A2954}"/>
    <dgm:cxn modelId="{9521FA3D-A4A1-4031-9DD9-77E55D818FDF}" type="presOf" srcId="{5726D3D5-86BF-4642-92C3-65D1A3796592}" destId="{35868310-1BBB-4E64-9941-5C6561306650}" srcOrd="0" destOrd="0" presId="urn:microsoft.com/office/officeart/2018/2/layout/IconVerticalSolidList"/>
    <dgm:cxn modelId="{0649E13E-0351-4DDC-BE92-739F4FB42A1F}" srcId="{5726D3D5-86BF-4642-92C3-65D1A3796592}" destId="{3D316EFE-C501-4C3C-B2A2-B46AE3C5A5F8}" srcOrd="1" destOrd="0" parTransId="{BE9D5108-A2CA-4A55-A545-941532DE5349}" sibTransId="{D6FBDFDF-C224-48CD-8B02-1CBB417A25B6}"/>
    <dgm:cxn modelId="{4C470C3F-7A4B-48A6-9AA8-A1BF0136681C}" srcId="{49A0E43A-DF55-4AD2-8E96-8389483EFE3C}" destId="{AC411111-667E-4EBF-806E-DDBC04823105}" srcOrd="0" destOrd="0" parTransId="{49280BBE-5B87-45A3-BA3F-B0336380CE45}" sibTransId="{88BDD4A4-FE5F-437C-85CF-975C9D14A939}"/>
    <dgm:cxn modelId="{C8B95687-D965-42E5-89DD-2C53930A7F2C}" srcId="{DA75451C-877B-4F61-9A33-9ED50FDF223E}" destId="{98D0819E-6823-4E4A-A531-845B58920201}" srcOrd="0" destOrd="0" parTransId="{8CA3C9E2-32C1-43C8-9A8F-89F5C5D889A6}" sibTransId="{5F000FFA-5C81-4F6E-BADD-1862040EDB1D}"/>
    <dgm:cxn modelId="{549A708D-4AF6-445C-A74D-48BBB091A53B}" type="presOf" srcId="{49A0E43A-DF55-4AD2-8E96-8389483EFE3C}" destId="{39A106C0-B57A-48FF-9B2F-1503A58B6D30}" srcOrd="0" destOrd="0" presId="urn:microsoft.com/office/officeart/2018/2/layout/IconVerticalSolidList"/>
    <dgm:cxn modelId="{B153988F-0F4E-4492-B67B-F62E9E227E58}" type="presOf" srcId="{AC411111-667E-4EBF-806E-DDBC04823105}" destId="{ACD8C80D-C0B1-488A-B5F5-C7DFDE486F6C}" srcOrd="0" destOrd="0" presId="urn:microsoft.com/office/officeart/2018/2/layout/IconVerticalSolidList"/>
    <dgm:cxn modelId="{512F22B3-2D8F-451E-A075-D007B392B10E}" type="presOf" srcId="{BDCB9444-E487-4389-B107-EE1F801BBE52}" destId="{DC4F7C7C-4F97-45B6-9B4D-1E9CDD1CF77F}" srcOrd="0" destOrd="0" presId="urn:microsoft.com/office/officeart/2018/2/layout/IconVerticalSolidList"/>
    <dgm:cxn modelId="{BFABFAB7-210F-4757-A7B6-38CDD85E544A}" srcId="{5726D3D5-86BF-4642-92C3-65D1A3796592}" destId="{DA75451C-877B-4F61-9A33-9ED50FDF223E}" srcOrd="2" destOrd="0" parTransId="{B607E3EE-D546-4143-9E4F-6E37110A27BF}" sibTransId="{BEDD4A72-80AA-41FC-BE5D-99462FE4009D}"/>
    <dgm:cxn modelId="{B840BCBF-7F65-4915-8F81-030EDFE4792E}" type="presOf" srcId="{98D0819E-6823-4E4A-A531-845B58920201}" destId="{9E5A75C7-6EA0-49C7-B3E8-278ABAFBB5F4}" srcOrd="0" destOrd="0" presId="urn:microsoft.com/office/officeart/2018/2/layout/IconVerticalSolidList"/>
    <dgm:cxn modelId="{394E59E5-6006-42CB-B92E-EC3DC7994D54}" srcId="{3D316EFE-C501-4C3C-B2A2-B46AE3C5A5F8}" destId="{BDCB9444-E487-4389-B107-EE1F801BBE52}" srcOrd="0" destOrd="0" parTransId="{8DA3DDA7-BD2A-48CF-BCF0-658F090E2721}" sibTransId="{2A6C8809-F9A3-45A1-9410-3BCE8500194B}"/>
    <dgm:cxn modelId="{69E8E6EA-F7A8-4676-87DF-926474A1DDA4}" type="presOf" srcId="{3D316EFE-C501-4C3C-B2A2-B46AE3C5A5F8}" destId="{079BE753-18BC-4EF2-888A-EBEB14091B10}" srcOrd="0" destOrd="0" presId="urn:microsoft.com/office/officeart/2018/2/layout/IconVerticalSolidList"/>
    <dgm:cxn modelId="{4DC16371-B739-4480-8276-73A605FDAF26}" type="presParOf" srcId="{35868310-1BBB-4E64-9941-5C6561306650}" destId="{DB3DEE5E-FF74-4A14-92EB-A9854C888D6B}" srcOrd="0" destOrd="0" presId="urn:microsoft.com/office/officeart/2018/2/layout/IconVerticalSolidList"/>
    <dgm:cxn modelId="{6586EBA6-6822-4595-9B6F-6D0B3AD68AEB}" type="presParOf" srcId="{DB3DEE5E-FF74-4A14-92EB-A9854C888D6B}" destId="{732E19B7-95B7-4247-B9E1-97FE074E4A62}" srcOrd="0" destOrd="0" presId="urn:microsoft.com/office/officeart/2018/2/layout/IconVerticalSolidList"/>
    <dgm:cxn modelId="{C7196B19-36E1-4AF5-9FDA-13DEBFB3DD83}" type="presParOf" srcId="{DB3DEE5E-FF74-4A14-92EB-A9854C888D6B}" destId="{AA561C7D-964A-4ED3-862D-075385E3115B}" srcOrd="1" destOrd="0" presId="urn:microsoft.com/office/officeart/2018/2/layout/IconVerticalSolidList"/>
    <dgm:cxn modelId="{70699324-AB1C-4809-BCBB-AF5E53310F60}" type="presParOf" srcId="{DB3DEE5E-FF74-4A14-92EB-A9854C888D6B}" destId="{8309A777-7AAF-4A76-96A0-00BAC49B8A51}" srcOrd="2" destOrd="0" presId="urn:microsoft.com/office/officeart/2018/2/layout/IconVerticalSolidList"/>
    <dgm:cxn modelId="{62D66117-0BF7-4F65-AC77-C29FD678F598}" type="presParOf" srcId="{DB3DEE5E-FF74-4A14-92EB-A9854C888D6B}" destId="{39A106C0-B57A-48FF-9B2F-1503A58B6D30}" srcOrd="3" destOrd="0" presId="urn:microsoft.com/office/officeart/2018/2/layout/IconVerticalSolidList"/>
    <dgm:cxn modelId="{7099AE1C-831E-4A18-92CE-3B69B2810248}" type="presParOf" srcId="{DB3DEE5E-FF74-4A14-92EB-A9854C888D6B}" destId="{ACD8C80D-C0B1-488A-B5F5-C7DFDE486F6C}" srcOrd="4" destOrd="0" presId="urn:microsoft.com/office/officeart/2018/2/layout/IconVerticalSolidList"/>
    <dgm:cxn modelId="{5C97FE12-EC04-49CD-9979-DA091CD5F008}" type="presParOf" srcId="{35868310-1BBB-4E64-9941-5C6561306650}" destId="{3C2BEA97-501D-4049-82B9-9FB113C1E7C8}" srcOrd="1" destOrd="0" presId="urn:microsoft.com/office/officeart/2018/2/layout/IconVerticalSolidList"/>
    <dgm:cxn modelId="{4857762A-DFA5-4E9A-AC46-16F687A6A28E}" type="presParOf" srcId="{35868310-1BBB-4E64-9941-5C6561306650}" destId="{6293B459-82F7-4FB2-83D0-EA56B7A7DEBC}" srcOrd="2" destOrd="0" presId="urn:microsoft.com/office/officeart/2018/2/layout/IconVerticalSolidList"/>
    <dgm:cxn modelId="{068226CA-1EBB-46A6-827F-1CAA71ED6A47}" type="presParOf" srcId="{6293B459-82F7-4FB2-83D0-EA56B7A7DEBC}" destId="{04EEEA52-15DB-4EE2-8F94-4D85C4BFC8C4}" srcOrd="0" destOrd="0" presId="urn:microsoft.com/office/officeart/2018/2/layout/IconVerticalSolidList"/>
    <dgm:cxn modelId="{9D7DFC10-1222-4738-96EC-B8ACA5327CF4}" type="presParOf" srcId="{6293B459-82F7-4FB2-83D0-EA56B7A7DEBC}" destId="{0AEB048E-B400-4BC6-A4ED-26B2E653EFCA}" srcOrd="1" destOrd="0" presId="urn:microsoft.com/office/officeart/2018/2/layout/IconVerticalSolidList"/>
    <dgm:cxn modelId="{4CF75854-D3D3-4CD8-AEF9-880637A9173D}" type="presParOf" srcId="{6293B459-82F7-4FB2-83D0-EA56B7A7DEBC}" destId="{8FF631CF-5FF8-4895-9458-3E7D5DB4E127}" srcOrd="2" destOrd="0" presId="urn:microsoft.com/office/officeart/2018/2/layout/IconVerticalSolidList"/>
    <dgm:cxn modelId="{15C9EF1E-531E-4781-9CD2-749DED225611}" type="presParOf" srcId="{6293B459-82F7-4FB2-83D0-EA56B7A7DEBC}" destId="{079BE753-18BC-4EF2-888A-EBEB14091B10}" srcOrd="3" destOrd="0" presId="urn:microsoft.com/office/officeart/2018/2/layout/IconVerticalSolidList"/>
    <dgm:cxn modelId="{C513E222-934B-46DA-95DC-B721B797A834}" type="presParOf" srcId="{6293B459-82F7-4FB2-83D0-EA56B7A7DEBC}" destId="{DC4F7C7C-4F97-45B6-9B4D-1E9CDD1CF77F}" srcOrd="4" destOrd="0" presId="urn:microsoft.com/office/officeart/2018/2/layout/IconVerticalSolidList"/>
    <dgm:cxn modelId="{02C15F1A-911B-4D75-AB4A-D45C6CE82040}" type="presParOf" srcId="{35868310-1BBB-4E64-9941-5C6561306650}" destId="{A46056C3-D194-4DC6-A65C-5691686BC9BD}" srcOrd="3" destOrd="0" presId="urn:microsoft.com/office/officeart/2018/2/layout/IconVerticalSolidList"/>
    <dgm:cxn modelId="{32593576-B279-442A-B987-8DD8040ECF47}" type="presParOf" srcId="{35868310-1BBB-4E64-9941-5C6561306650}" destId="{5FA11990-3E5F-497B-9D2B-0929BE3AACFA}" srcOrd="4" destOrd="0" presId="urn:microsoft.com/office/officeart/2018/2/layout/IconVerticalSolidList"/>
    <dgm:cxn modelId="{AE18BAF5-57FA-4144-86BF-E2A37EF1F98B}" type="presParOf" srcId="{5FA11990-3E5F-497B-9D2B-0929BE3AACFA}" destId="{B1EBABC9-E3AD-47F9-95E7-AF0318BC69C7}" srcOrd="0" destOrd="0" presId="urn:microsoft.com/office/officeart/2018/2/layout/IconVerticalSolidList"/>
    <dgm:cxn modelId="{DF68DC68-C264-44F1-BF46-CE6D5608A832}" type="presParOf" srcId="{5FA11990-3E5F-497B-9D2B-0929BE3AACFA}" destId="{87097032-AD25-42D6-9E7B-8DB3B7FD179D}" srcOrd="1" destOrd="0" presId="urn:microsoft.com/office/officeart/2018/2/layout/IconVerticalSolidList"/>
    <dgm:cxn modelId="{659D98A3-1B8E-4C22-9166-37C953902A4A}" type="presParOf" srcId="{5FA11990-3E5F-497B-9D2B-0929BE3AACFA}" destId="{FF8F4221-B1C4-495A-B069-B58CC2DB5D45}" srcOrd="2" destOrd="0" presId="urn:microsoft.com/office/officeart/2018/2/layout/IconVerticalSolidList"/>
    <dgm:cxn modelId="{93079DDC-E870-4A77-85C9-167928F74918}" type="presParOf" srcId="{5FA11990-3E5F-497B-9D2B-0929BE3AACFA}" destId="{F5E5CBE4-E22F-4EAE-9715-91C53E5FDDC2}" srcOrd="3" destOrd="0" presId="urn:microsoft.com/office/officeart/2018/2/layout/IconVerticalSolidList"/>
    <dgm:cxn modelId="{36ADE1A9-5297-4CA8-ACFC-45E98023D222}" type="presParOf" srcId="{5FA11990-3E5F-497B-9D2B-0929BE3AACFA}" destId="{9E5A75C7-6EA0-49C7-B3E8-278ABAFBB5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E19B7-95B7-4247-B9E1-97FE074E4A6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61C7D-964A-4ED3-862D-075385E3115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106C0-B57A-48FF-9B2F-1503A58B6D30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Develop an AI-Based Gait Analysis Model</a:t>
          </a:r>
          <a:endParaRPr lang="en-US" sz="2500" kern="1200"/>
        </a:p>
      </dsp:txBody>
      <dsp:txXfrm>
        <a:off x="1435590" y="531"/>
        <a:ext cx="4732020" cy="1242935"/>
      </dsp:txXfrm>
    </dsp:sp>
    <dsp:sp modelId="{ACD8C80D-C0B1-488A-B5F5-C7DFDE486F6C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Implement computer vision and deep learning algorithms to extract movement features from video data.</a:t>
          </a:r>
          <a:endParaRPr lang="en-US" sz="1800" kern="1200"/>
        </a:p>
      </dsp:txBody>
      <dsp:txXfrm>
        <a:off x="6167610" y="531"/>
        <a:ext cx="4347989" cy="1242935"/>
      </dsp:txXfrm>
    </dsp:sp>
    <dsp:sp modelId="{04EEEA52-15DB-4EE2-8F94-4D85C4BFC8C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B048E-B400-4BC6-A4ED-26B2E653EFC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BE753-18BC-4EF2-888A-EBEB14091B10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Detect Post-Surgical Abnormalities and Deviations</a:t>
          </a:r>
          <a:endParaRPr lang="en-US" sz="2500" kern="1200"/>
        </a:p>
      </dsp:txBody>
      <dsp:txXfrm>
        <a:off x="1435590" y="1554201"/>
        <a:ext cx="4732020" cy="1242935"/>
      </dsp:txXfrm>
    </dsp:sp>
    <dsp:sp modelId="{DC4F7C7C-4F97-45B6-9B4D-1E9CDD1CF77F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Identify gait deviations, improper joint mobility, weight distribution issues, and other complications.</a:t>
          </a:r>
          <a:endParaRPr lang="en-US" sz="1800" kern="1200"/>
        </a:p>
      </dsp:txBody>
      <dsp:txXfrm>
        <a:off x="6167610" y="1554201"/>
        <a:ext cx="4347989" cy="1242935"/>
      </dsp:txXfrm>
    </dsp:sp>
    <dsp:sp modelId="{B1EBABC9-E3AD-47F9-95E7-AF0318BC69C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97032-AD25-42D6-9E7B-8DB3B7FD179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5CBE4-E22F-4EAE-9715-91C53E5FDDC2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Automate the Post-Operative Assessment Process</a:t>
          </a:r>
          <a:endParaRPr lang="en-US" sz="2500" kern="1200"/>
        </a:p>
      </dsp:txBody>
      <dsp:txXfrm>
        <a:off x="1435590" y="3107870"/>
        <a:ext cx="4732020" cy="1242935"/>
      </dsp:txXfrm>
    </dsp:sp>
    <dsp:sp modelId="{9E5A75C7-6EA0-49C7-B3E8-278ABAFBB5F4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Generate reports with key recovery metrics</a:t>
          </a:r>
          <a:endParaRPr lang="en-US" sz="1800" kern="1200" dirty="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29DC-E0CC-8C6F-3A65-8390013C2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20CC-0916-FCB3-607B-C373D91C0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83EE-CEC5-F4ED-FA6D-FF5242FF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F839-96D1-4F5B-9D1F-E0BC36C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5203-975D-A411-CBBA-C0C6ECF1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6266-5A83-6DD1-A77F-FBF66FB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91BA9-E3A7-F90D-025A-EAEFE71E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4C3-1951-F072-3977-ED8F6B6A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91AD-8FF8-FABA-8227-BD36351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D3F4-3DAC-854A-D180-FF1ED7C5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55267-986D-E554-A857-93EDF282B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D7EEF-AFE4-7650-B105-917868CE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BA90-7CCF-7452-587A-FC7D0A41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D036-2732-1905-2E73-13131A2F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D744-740D-BF82-6DD0-A0E6D3F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509F-E1BF-7E4B-C4BC-17711C10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0A0C-7AD3-BEE9-0399-32B11F0B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499C-FD4F-475A-5A1B-15A28A5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3139-636A-6C49-1A7C-ADEC2075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29C4-0A80-D7DA-6BA9-F0A2FD94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5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4866-361E-38C8-1F33-94E4389C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0293-DA02-4EC2-BFB9-CE5CB211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7CD2-07AD-83AE-D538-2E50CA2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95C7-4865-CD68-FCD6-0AEEF01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2750-A766-2453-C186-F865E21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909-9360-33EB-7D6D-A9EF03AE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5131-3446-363F-ECA9-00C0971DE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9489-8390-F127-ACF8-D14FEECF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1125-3E2E-5B1C-AC59-817251F3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1215D-C7A7-363D-F845-EBCF0BEB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A18BD-4054-679F-CEBB-A75DAE60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3663-437C-BE57-1FF3-E73C51B1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C93C-D469-EE42-AB35-C340D627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DFF7-0B15-6AD3-5208-E34DE0442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9DFFC-F6E3-87F4-C133-10E95F0D8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9ABE9-7965-03EC-E8C2-6D18E4B82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C1486-35E5-9FEC-8FD5-4A89E848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457C5-F52A-A879-3B33-BD3F6EAB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76A55-BC1F-FA90-561B-A001DD35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4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56E-D3DD-FB42-A3E6-2D55B2C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3A0F2-2AC3-9C9D-A26F-B22E5F7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E8CF5-C70D-2990-8E5A-4F0F7A23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85B8-5EC1-0597-2803-2B762C31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336D-1169-DA48-F785-3534A2D4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98C81-3AE0-E045-9D03-EB534727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2E56-1DFF-1E3F-E748-0BBFDA01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1138-53C3-FD4A-F156-89013976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4EF-10D0-98E8-14B4-771E34B0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9AD4-4148-E902-903C-A4EA73BE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E3E7-AB00-36EF-4E59-D59EE986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05E8C-25C8-F884-5F93-628D3EBF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AAFBB-FF5A-DCF3-2D39-9C2526A9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982-424E-0AC8-7E7C-6FD31940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2CB78-F0F1-9231-30A3-3C6FE79B2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52611-7001-D273-A856-5C8FBCAD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C3EE-1C5F-DE52-E761-55D0C547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9F09-90F0-F052-6B05-9EDBED82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1A6B-402C-03F3-3442-2953EBDE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F1686-5D75-6C8C-7720-584196B6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2DA4-9581-5579-A906-2B430AD0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900D-5CBB-7419-5AFD-A7E47004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EEB4-3015-BED6-51CA-E911B866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1AEE-93B5-1C85-6C4B-325E3FE6E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C47E-1BF6-9E9C-6252-D20B3D5B7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684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Artificial Intelligence-Enabled Surveillance of Knee Osteoarthritis Through Gait Analysis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Project Category: Research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87A99-A5E8-49FB-16C1-22C0CD3B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 - 2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84135135-FCEE-1C7B-095F-CD231FD4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0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192429-1B0D-52EB-3129-EA9751E4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45520"/>
              </p:ext>
            </p:extLst>
          </p:nvPr>
        </p:nvGraphicFramePr>
        <p:xfrm>
          <a:off x="1078992" y="5179377"/>
          <a:ext cx="99284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4768">
                  <a:extLst>
                    <a:ext uri="{9D8B030D-6E8A-4147-A177-3AD203B41FA5}">
                      <a16:colId xmlns:a16="http://schemas.microsoft.com/office/drawing/2014/main" val="762364272"/>
                    </a:ext>
                  </a:extLst>
                </a:gridCol>
                <a:gridCol w="3783692">
                  <a:extLst>
                    <a:ext uri="{9D8B030D-6E8A-4147-A177-3AD203B41FA5}">
                      <a16:colId xmlns:a16="http://schemas.microsoft.com/office/drawing/2014/main" val="105375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Guide: 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 &amp; Registration Number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06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S. Karthick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Karthik B – RA2112701010014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2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Udhaya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– RA2112701010021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18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3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08B4-F740-7F87-D61A-CF743B1A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9AAFDB-D412-2D4F-5B82-9BD8C05AF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480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773FEF08-9ACD-A71B-96A4-103034D97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3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6AB3-8206-0884-5AB9-334ABE78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494F-91EA-AA75-511D-23E490A7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KOA-NM dataset is designed for Knee Osteoarthritis (KOA) detection using gait analysis.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video recordings of individuals categorized based on KOA severity levels.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6 red-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reflective markers has been attached to the subject’s body joints.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using a single NIKON DSLR 5300 camera placed 8m away from the walking mat.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are in .MOV format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KOA-NM Dataset consists of gait videos classified into four categories: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(Normal Movement)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KOA_EL (Easy KOA)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KOA_MD (Moderate KOA)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KOA_SV (Severe KOA)</a:t>
            </a: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EDA065F3-390F-C97F-7405-B85C5051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A427-69D5-E226-8634-B78A8E6D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00E8-4079-883F-E377-DB37FD60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Format Conversion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.MOV files to .MP4 for compatibility.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Extraction</a:t>
            </a:r>
          </a:p>
          <a:p>
            <a:pPr lvl="1"/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frames from videos at a uniform </a:t>
            </a: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 (Frames Per Second)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 &amp; Enhancement</a:t>
            </a:r>
          </a:p>
          <a:p>
            <a:pPr lvl="1"/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Gaussian Blur and contrast enhancement for better feature extraction.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joint movement key-points.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Key-Points Detection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maker placed in joints of subject and store.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rotation, flipping, and brightness variations to improve model generalization.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D3717C4E-B603-5527-D11D-6692BDE5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ACB-178F-CD6B-1B93-4B21D68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775E-603B-D07E-BEB1-CB619375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Unreadable .MOV files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FPS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Blurred frames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joint key-points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.MP4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to fixed FPS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sharpening &amp; noise reduction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pose estimation accuracy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7514E787-707D-ECAF-3973-9BA169061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17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576-CD77-4FD1-0C6F-182C45DD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5BC0-AC88-C524-05BB-47B7CB50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17" y="1598523"/>
            <a:ext cx="9471085" cy="4894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format videos of patients walking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 (side view)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8-meter distance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front of a fixed camera.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 key body landmarks per frame:(x, y, z, visibility) for each joint.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lower-body joints (hip, knee, ankle) to assess post-knee replacement recovery.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78BCC548-1FDB-F5F3-290D-80D97544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66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0AEF-A277-5961-40C3-A456F646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9B11-FBC2-58E4-AF68-6BC7A0DF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video to frames (e.g., 30 fps).Normalize and resize frames for uniformity.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view improves joint movement visibility during gait cycle.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Structuring: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 data arranged as time series sequences: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Format: (frames, joints, features)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300 frames × 33 joints × 4 features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Padding/truncation applied for fixed sequence length.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32A10CA3-D636-3F0D-55CF-2D07A4CC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28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6516-C5C6-27E0-05AD-10E012C2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E936-C992-0CDA-C070-5ACC698B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(CNNs) – Extracts spatial features from each frame.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 – Captures temporal dependencies in gait patterns.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– Classifies severity levels of KOA.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for KOA Detection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sequential gait 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Remembers long-term dependencies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walking patterns.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traditional CNNs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analysing movement over time.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KOA severity classification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learning time-series variations in gait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A886B0F6-59A6-CA51-EE41-B4B916B0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6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0D5C5-7372-ACF4-5E24-11DE4B99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Content Placeholder 4" descr="A diagram of a model&#10;&#10;AI-generated content may be incorrect.">
            <a:extLst>
              <a:ext uri="{FF2B5EF4-FFF2-40B4-BE49-F238E27FC236}">
                <a16:creationId xmlns:a16="http://schemas.microsoft.com/office/drawing/2014/main" id="{5C5D8600-A5B3-A4E7-5FA2-56E58129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273" y="0"/>
            <a:ext cx="6029011" cy="64828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E9270E-3AC5-8C03-FBE9-C6A34D956BF2}"/>
              </a:ext>
            </a:extLst>
          </p:cNvPr>
          <p:cNvSpPr/>
          <p:nvPr/>
        </p:nvSpPr>
        <p:spPr>
          <a:xfrm>
            <a:off x="6510528" y="5843016"/>
            <a:ext cx="1261872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5D6D7-C9C8-A258-1234-BB6D47BA640F}"/>
              </a:ext>
            </a:extLst>
          </p:cNvPr>
          <p:cNvSpPr txBox="1"/>
          <p:nvPr/>
        </p:nvSpPr>
        <p:spPr>
          <a:xfrm>
            <a:off x="6375656" y="5749790"/>
            <a:ext cx="14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pic>
        <p:nvPicPr>
          <p:cNvPr id="6" name="Picture 2" descr="SRM Institute of Science and Technology - Wikipedia">
            <a:extLst>
              <a:ext uri="{FF2B5EF4-FFF2-40B4-BE49-F238E27FC236}">
                <a16:creationId xmlns:a16="http://schemas.microsoft.com/office/drawing/2014/main" id="{250B1D71-21A5-6BDB-DC2D-A87D06BA5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6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549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Artificial Intelligence-Enabled Surveillance of Knee Osteoarthritis Through Gait Analysis  Project Category: Research</vt:lpstr>
      <vt:lpstr>OBJECTIVE</vt:lpstr>
      <vt:lpstr>DATASET OVERVIEW</vt:lpstr>
      <vt:lpstr>PRE PROCESSING</vt:lpstr>
      <vt:lpstr>PRE PROCESSING</vt:lpstr>
      <vt:lpstr>FEATURE EXTRACTION</vt:lpstr>
      <vt:lpstr>FEATURE EXTRACTION</vt:lpstr>
      <vt:lpstr>Model Architecture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B (RA2112701010014)</dc:creator>
  <cp:lastModifiedBy>KARTHIK B (RA2112701010014)</cp:lastModifiedBy>
  <cp:revision>7</cp:revision>
  <cp:lastPrinted>2025-05-09T08:06:35Z</cp:lastPrinted>
  <dcterms:created xsi:type="dcterms:W3CDTF">2025-03-01T01:22:36Z</dcterms:created>
  <dcterms:modified xsi:type="dcterms:W3CDTF">2025-05-10T17:07:42Z</dcterms:modified>
</cp:coreProperties>
</file>