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8" r:id="rId2"/>
    <p:sldId id="261" r:id="rId3"/>
    <p:sldId id="262" r:id="rId4"/>
    <p:sldId id="263" r:id="rId5"/>
    <p:sldId id="264" r:id="rId6"/>
    <p:sldId id="268" r:id="rId7"/>
    <p:sldId id="269" r:id="rId8"/>
    <p:sldId id="265" r:id="rId9"/>
    <p:sldId id="266" r:id="rId10"/>
    <p:sldId id="259" r:id="rId11"/>
    <p:sldId id="260" r:id="rId12"/>
    <p:sldId id="257" r:id="rId13"/>
    <p:sldId id="270" r:id="rId14"/>
    <p:sldId id="271" r:id="rId15"/>
    <p:sldId id="272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26D3D5-86BF-4642-92C3-65D1A379659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0E43A-DF55-4AD2-8E96-8389483EFE3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Develop an AI-Based Gait Analysis Model</a:t>
          </a:r>
          <a:endParaRPr lang="en-US" dirty="0"/>
        </a:p>
      </dgm:t>
    </dgm:pt>
    <dgm:pt modelId="{DD0E0431-66B6-489B-A34E-7EC7BB828939}" type="parTrans" cxnId="{81B39922-7F6E-465A-BED8-BBC5B1CDEE35}">
      <dgm:prSet/>
      <dgm:spPr/>
      <dgm:t>
        <a:bodyPr/>
        <a:lstStyle/>
        <a:p>
          <a:endParaRPr lang="en-US"/>
        </a:p>
      </dgm:t>
    </dgm:pt>
    <dgm:pt modelId="{71EE579B-D3BF-480F-AE18-29910A7A2954}" type="sibTrans" cxnId="{81B39922-7F6E-465A-BED8-BBC5B1CDEE35}">
      <dgm:prSet/>
      <dgm:spPr/>
      <dgm:t>
        <a:bodyPr/>
        <a:lstStyle/>
        <a:p>
          <a:endParaRPr lang="en-US"/>
        </a:p>
      </dgm:t>
    </dgm:pt>
    <dgm:pt modelId="{AC411111-667E-4EBF-806E-DDBC048231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Implement computer vision and deep learning algorithms to extract movement features from video data.</a:t>
          </a:r>
          <a:endParaRPr lang="en-US"/>
        </a:p>
      </dgm:t>
    </dgm:pt>
    <dgm:pt modelId="{49280BBE-5B87-45A3-BA3F-B0336380CE45}" type="parTrans" cxnId="{4C470C3F-7A4B-48A6-9AA8-A1BF0136681C}">
      <dgm:prSet/>
      <dgm:spPr/>
      <dgm:t>
        <a:bodyPr/>
        <a:lstStyle/>
        <a:p>
          <a:endParaRPr lang="en-US"/>
        </a:p>
      </dgm:t>
    </dgm:pt>
    <dgm:pt modelId="{88BDD4A4-FE5F-437C-85CF-975C9D14A939}" type="sibTrans" cxnId="{4C470C3F-7A4B-48A6-9AA8-A1BF0136681C}">
      <dgm:prSet/>
      <dgm:spPr/>
      <dgm:t>
        <a:bodyPr/>
        <a:lstStyle/>
        <a:p>
          <a:endParaRPr lang="en-US"/>
        </a:p>
      </dgm:t>
    </dgm:pt>
    <dgm:pt modelId="{3D316EFE-C501-4C3C-B2A2-B46AE3C5A5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Detect Post-Surgical Abnormalities and Deviations</a:t>
          </a:r>
          <a:endParaRPr lang="en-US" dirty="0"/>
        </a:p>
      </dgm:t>
    </dgm:pt>
    <dgm:pt modelId="{BE9D5108-A2CA-4A55-A545-941532DE5349}" type="parTrans" cxnId="{0649E13E-0351-4DDC-BE92-739F4FB42A1F}">
      <dgm:prSet/>
      <dgm:spPr/>
      <dgm:t>
        <a:bodyPr/>
        <a:lstStyle/>
        <a:p>
          <a:endParaRPr lang="en-US"/>
        </a:p>
      </dgm:t>
    </dgm:pt>
    <dgm:pt modelId="{D6FBDFDF-C224-48CD-8B02-1CBB417A25B6}" type="sibTrans" cxnId="{0649E13E-0351-4DDC-BE92-739F4FB42A1F}">
      <dgm:prSet/>
      <dgm:spPr/>
      <dgm:t>
        <a:bodyPr/>
        <a:lstStyle/>
        <a:p>
          <a:endParaRPr lang="en-US"/>
        </a:p>
      </dgm:t>
    </dgm:pt>
    <dgm:pt modelId="{BDCB9444-E487-4389-B107-EE1F801BBE5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Identify gait deviations, improper joint mobility, weight distribution issues, and other complications.</a:t>
          </a:r>
          <a:endParaRPr lang="en-US"/>
        </a:p>
      </dgm:t>
    </dgm:pt>
    <dgm:pt modelId="{8DA3DDA7-BD2A-48CF-BCF0-658F090E2721}" type="parTrans" cxnId="{394E59E5-6006-42CB-B92E-EC3DC7994D54}">
      <dgm:prSet/>
      <dgm:spPr/>
      <dgm:t>
        <a:bodyPr/>
        <a:lstStyle/>
        <a:p>
          <a:endParaRPr lang="en-US"/>
        </a:p>
      </dgm:t>
    </dgm:pt>
    <dgm:pt modelId="{2A6C8809-F9A3-45A1-9410-3BCE8500194B}" type="sibTrans" cxnId="{394E59E5-6006-42CB-B92E-EC3DC7994D54}">
      <dgm:prSet/>
      <dgm:spPr/>
      <dgm:t>
        <a:bodyPr/>
        <a:lstStyle/>
        <a:p>
          <a:endParaRPr lang="en-US"/>
        </a:p>
      </dgm:t>
    </dgm:pt>
    <dgm:pt modelId="{DA75451C-877B-4F61-9A33-9ED50FDF223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Automate the Post-Operative Assessment Process</a:t>
          </a:r>
          <a:endParaRPr lang="en-US" dirty="0"/>
        </a:p>
      </dgm:t>
    </dgm:pt>
    <dgm:pt modelId="{B607E3EE-D546-4143-9E4F-6E37110A27BF}" type="parTrans" cxnId="{BFABFAB7-210F-4757-A7B6-38CDD85E544A}">
      <dgm:prSet/>
      <dgm:spPr/>
      <dgm:t>
        <a:bodyPr/>
        <a:lstStyle/>
        <a:p>
          <a:endParaRPr lang="en-US"/>
        </a:p>
      </dgm:t>
    </dgm:pt>
    <dgm:pt modelId="{BEDD4A72-80AA-41FC-BE5D-99462FE4009D}" type="sibTrans" cxnId="{BFABFAB7-210F-4757-A7B6-38CDD85E544A}">
      <dgm:prSet/>
      <dgm:spPr/>
      <dgm:t>
        <a:bodyPr/>
        <a:lstStyle/>
        <a:p>
          <a:endParaRPr lang="en-US"/>
        </a:p>
      </dgm:t>
    </dgm:pt>
    <dgm:pt modelId="{98D0819E-6823-4E4A-A531-845B589202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Generate reports with key recovery metrics</a:t>
          </a:r>
          <a:endParaRPr lang="en-US" dirty="0"/>
        </a:p>
      </dgm:t>
    </dgm:pt>
    <dgm:pt modelId="{8CA3C9E2-32C1-43C8-9A8F-89F5C5D889A6}" type="parTrans" cxnId="{C8B95687-D965-42E5-89DD-2C53930A7F2C}">
      <dgm:prSet/>
      <dgm:spPr/>
      <dgm:t>
        <a:bodyPr/>
        <a:lstStyle/>
        <a:p>
          <a:endParaRPr lang="en-US"/>
        </a:p>
      </dgm:t>
    </dgm:pt>
    <dgm:pt modelId="{5F000FFA-5C81-4F6E-BADD-1862040EDB1D}" type="sibTrans" cxnId="{C8B95687-D965-42E5-89DD-2C53930A7F2C}">
      <dgm:prSet/>
      <dgm:spPr/>
      <dgm:t>
        <a:bodyPr/>
        <a:lstStyle/>
        <a:p>
          <a:endParaRPr lang="en-US"/>
        </a:p>
      </dgm:t>
    </dgm:pt>
    <dgm:pt modelId="{35868310-1BBB-4E64-9941-5C6561306650}" type="pres">
      <dgm:prSet presAssocID="{5726D3D5-86BF-4642-92C3-65D1A3796592}" presName="root" presStyleCnt="0">
        <dgm:presLayoutVars>
          <dgm:dir/>
          <dgm:resizeHandles val="exact"/>
        </dgm:presLayoutVars>
      </dgm:prSet>
      <dgm:spPr/>
    </dgm:pt>
    <dgm:pt modelId="{DB3DEE5E-FF74-4A14-92EB-A9854C888D6B}" type="pres">
      <dgm:prSet presAssocID="{49A0E43A-DF55-4AD2-8E96-8389483EFE3C}" presName="compNode" presStyleCnt="0"/>
      <dgm:spPr/>
    </dgm:pt>
    <dgm:pt modelId="{732E19B7-95B7-4247-B9E1-97FE074E4A62}" type="pres">
      <dgm:prSet presAssocID="{49A0E43A-DF55-4AD2-8E96-8389483EFE3C}" presName="bgRect" presStyleLbl="bgShp" presStyleIdx="0" presStyleCnt="3"/>
      <dgm:spPr/>
    </dgm:pt>
    <dgm:pt modelId="{AA561C7D-964A-4ED3-862D-075385E3115B}" type="pres">
      <dgm:prSet presAssocID="{49A0E43A-DF55-4AD2-8E96-8389483EFE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09A777-7AAF-4A76-96A0-00BAC49B8A51}" type="pres">
      <dgm:prSet presAssocID="{49A0E43A-DF55-4AD2-8E96-8389483EFE3C}" presName="spaceRect" presStyleCnt="0"/>
      <dgm:spPr/>
    </dgm:pt>
    <dgm:pt modelId="{39A106C0-B57A-48FF-9B2F-1503A58B6D30}" type="pres">
      <dgm:prSet presAssocID="{49A0E43A-DF55-4AD2-8E96-8389483EFE3C}" presName="parTx" presStyleLbl="revTx" presStyleIdx="0" presStyleCnt="6">
        <dgm:presLayoutVars>
          <dgm:chMax val="0"/>
          <dgm:chPref val="0"/>
        </dgm:presLayoutVars>
      </dgm:prSet>
      <dgm:spPr/>
    </dgm:pt>
    <dgm:pt modelId="{ACD8C80D-C0B1-488A-B5F5-C7DFDE486F6C}" type="pres">
      <dgm:prSet presAssocID="{49A0E43A-DF55-4AD2-8E96-8389483EFE3C}" presName="desTx" presStyleLbl="revTx" presStyleIdx="1" presStyleCnt="6">
        <dgm:presLayoutVars/>
      </dgm:prSet>
      <dgm:spPr/>
    </dgm:pt>
    <dgm:pt modelId="{3C2BEA97-501D-4049-82B9-9FB113C1E7C8}" type="pres">
      <dgm:prSet presAssocID="{71EE579B-D3BF-480F-AE18-29910A7A2954}" presName="sibTrans" presStyleCnt="0"/>
      <dgm:spPr/>
    </dgm:pt>
    <dgm:pt modelId="{6293B459-82F7-4FB2-83D0-EA56B7A7DEBC}" type="pres">
      <dgm:prSet presAssocID="{3D316EFE-C501-4C3C-B2A2-B46AE3C5A5F8}" presName="compNode" presStyleCnt="0"/>
      <dgm:spPr/>
    </dgm:pt>
    <dgm:pt modelId="{04EEEA52-15DB-4EE2-8F94-4D85C4BFC8C4}" type="pres">
      <dgm:prSet presAssocID="{3D316EFE-C501-4C3C-B2A2-B46AE3C5A5F8}" presName="bgRect" presStyleLbl="bgShp" presStyleIdx="1" presStyleCnt="3"/>
      <dgm:spPr/>
    </dgm:pt>
    <dgm:pt modelId="{0AEB048E-B400-4BC6-A4ED-26B2E653EFCA}" type="pres">
      <dgm:prSet presAssocID="{3D316EFE-C501-4C3C-B2A2-B46AE3C5A5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8FF631CF-5FF8-4895-9458-3E7D5DB4E127}" type="pres">
      <dgm:prSet presAssocID="{3D316EFE-C501-4C3C-B2A2-B46AE3C5A5F8}" presName="spaceRect" presStyleCnt="0"/>
      <dgm:spPr/>
    </dgm:pt>
    <dgm:pt modelId="{079BE753-18BC-4EF2-888A-EBEB14091B10}" type="pres">
      <dgm:prSet presAssocID="{3D316EFE-C501-4C3C-B2A2-B46AE3C5A5F8}" presName="parTx" presStyleLbl="revTx" presStyleIdx="2" presStyleCnt="6">
        <dgm:presLayoutVars>
          <dgm:chMax val="0"/>
          <dgm:chPref val="0"/>
        </dgm:presLayoutVars>
      </dgm:prSet>
      <dgm:spPr/>
    </dgm:pt>
    <dgm:pt modelId="{DC4F7C7C-4F97-45B6-9B4D-1E9CDD1CF77F}" type="pres">
      <dgm:prSet presAssocID="{3D316EFE-C501-4C3C-B2A2-B46AE3C5A5F8}" presName="desTx" presStyleLbl="revTx" presStyleIdx="3" presStyleCnt="6">
        <dgm:presLayoutVars/>
      </dgm:prSet>
      <dgm:spPr/>
    </dgm:pt>
    <dgm:pt modelId="{A46056C3-D194-4DC6-A65C-5691686BC9BD}" type="pres">
      <dgm:prSet presAssocID="{D6FBDFDF-C224-48CD-8B02-1CBB417A25B6}" presName="sibTrans" presStyleCnt="0"/>
      <dgm:spPr/>
    </dgm:pt>
    <dgm:pt modelId="{5FA11990-3E5F-497B-9D2B-0929BE3AACFA}" type="pres">
      <dgm:prSet presAssocID="{DA75451C-877B-4F61-9A33-9ED50FDF223E}" presName="compNode" presStyleCnt="0"/>
      <dgm:spPr/>
    </dgm:pt>
    <dgm:pt modelId="{B1EBABC9-E3AD-47F9-95E7-AF0318BC69C7}" type="pres">
      <dgm:prSet presAssocID="{DA75451C-877B-4F61-9A33-9ED50FDF223E}" presName="bgRect" presStyleLbl="bgShp" presStyleIdx="2" presStyleCnt="3"/>
      <dgm:spPr/>
    </dgm:pt>
    <dgm:pt modelId="{87097032-AD25-42D6-9E7B-8DB3B7FD179D}" type="pres">
      <dgm:prSet presAssocID="{DA75451C-877B-4F61-9A33-9ED50FDF22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"/>
        </a:ext>
      </dgm:extLst>
    </dgm:pt>
    <dgm:pt modelId="{FF8F4221-B1C4-495A-B069-B58CC2DB5D45}" type="pres">
      <dgm:prSet presAssocID="{DA75451C-877B-4F61-9A33-9ED50FDF223E}" presName="spaceRect" presStyleCnt="0"/>
      <dgm:spPr/>
    </dgm:pt>
    <dgm:pt modelId="{F5E5CBE4-E22F-4EAE-9715-91C53E5FDDC2}" type="pres">
      <dgm:prSet presAssocID="{DA75451C-877B-4F61-9A33-9ED50FDF223E}" presName="parTx" presStyleLbl="revTx" presStyleIdx="4" presStyleCnt="6">
        <dgm:presLayoutVars>
          <dgm:chMax val="0"/>
          <dgm:chPref val="0"/>
        </dgm:presLayoutVars>
      </dgm:prSet>
      <dgm:spPr/>
    </dgm:pt>
    <dgm:pt modelId="{9E5A75C7-6EA0-49C7-B3E8-278ABAFBB5F4}" type="pres">
      <dgm:prSet presAssocID="{DA75451C-877B-4F61-9A33-9ED50FDF223E}" presName="desTx" presStyleLbl="revTx" presStyleIdx="5" presStyleCnt="6">
        <dgm:presLayoutVars/>
      </dgm:prSet>
      <dgm:spPr/>
    </dgm:pt>
  </dgm:ptLst>
  <dgm:cxnLst>
    <dgm:cxn modelId="{FDFD7C1B-FA51-4301-BBB0-9D93167171A7}" type="presOf" srcId="{DA75451C-877B-4F61-9A33-9ED50FDF223E}" destId="{F5E5CBE4-E22F-4EAE-9715-91C53E5FDDC2}" srcOrd="0" destOrd="0" presId="urn:microsoft.com/office/officeart/2018/2/layout/IconVerticalSolidList"/>
    <dgm:cxn modelId="{81B39922-7F6E-465A-BED8-BBC5B1CDEE35}" srcId="{5726D3D5-86BF-4642-92C3-65D1A3796592}" destId="{49A0E43A-DF55-4AD2-8E96-8389483EFE3C}" srcOrd="0" destOrd="0" parTransId="{DD0E0431-66B6-489B-A34E-7EC7BB828939}" sibTransId="{71EE579B-D3BF-480F-AE18-29910A7A2954}"/>
    <dgm:cxn modelId="{9521FA3D-A4A1-4031-9DD9-77E55D818FDF}" type="presOf" srcId="{5726D3D5-86BF-4642-92C3-65D1A3796592}" destId="{35868310-1BBB-4E64-9941-5C6561306650}" srcOrd="0" destOrd="0" presId="urn:microsoft.com/office/officeart/2018/2/layout/IconVerticalSolidList"/>
    <dgm:cxn modelId="{0649E13E-0351-4DDC-BE92-739F4FB42A1F}" srcId="{5726D3D5-86BF-4642-92C3-65D1A3796592}" destId="{3D316EFE-C501-4C3C-B2A2-B46AE3C5A5F8}" srcOrd="1" destOrd="0" parTransId="{BE9D5108-A2CA-4A55-A545-941532DE5349}" sibTransId="{D6FBDFDF-C224-48CD-8B02-1CBB417A25B6}"/>
    <dgm:cxn modelId="{4C470C3F-7A4B-48A6-9AA8-A1BF0136681C}" srcId="{49A0E43A-DF55-4AD2-8E96-8389483EFE3C}" destId="{AC411111-667E-4EBF-806E-DDBC04823105}" srcOrd="0" destOrd="0" parTransId="{49280BBE-5B87-45A3-BA3F-B0336380CE45}" sibTransId="{88BDD4A4-FE5F-437C-85CF-975C9D14A939}"/>
    <dgm:cxn modelId="{C8B95687-D965-42E5-89DD-2C53930A7F2C}" srcId="{DA75451C-877B-4F61-9A33-9ED50FDF223E}" destId="{98D0819E-6823-4E4A-A531-845B58920201}" srcOrd="0" destOrd="0" parTransId="{8CA3C9E2-32C1-43C8-9A8F-89F5C5D889A6}" sibTransId="{5F000FFA-5C81-4F6E-BADD-1862040EDB1D}"/>
    <dgm:cxn modelId="{549A708D-4AF6-445C-A74D-48BBB091A53B}" type="presOf" srcId="{49A0E43A-DF55-4AD2-8E96-8389483EFE3C}" destId="{39A106C0-B57A-48FF-9B2F-1503A58B6D30}" srcOrd="0" destOrd="0" presId="urn:microsoft.com/office/officeart/2018/2/layout/IconVerticalSolidList"/>
    <dgm:cxn modelId="{B153988F-0F4E-4492-B67B-F62E9E227E58}" type="presOf" srcId="{AC411111-667E-4EBF-806E-DDBC04823105}" destId="{ACD8C80D-C0B1-488A-B5F5-C7DFDE486F6C}" srcOrd="0" destOrd="0" presId="urn:microsoft.com/office/officeart/2018/2/layout/IconVerticalSolidList"/>
    <dgm:cxn modelId="{512F22B3-2D8F-451E-A075-D007B392B10E}" type="presOf" srcId="{BDCB9444-E487-4389-B107-EE1F801BBE52}" destId="{DC4F7C7C-4F97-45B6-9B4D-1E9CDD1CF77F}" srcOrd="0" destOrd="0" presId="urn:microsoft.com/office/officeart/2018/2/layout/IconVerticalSolidList"/>
    <dgm:cxn modelId="{BFABFAB7-210F-4757-A7B6-38CDD85E544A}" srcId="{5726D3D5-86BF-4642-92C3-65D1A3796592}" destId="{DA75451C-877B-4F61-9A33-9ED50FDF223E}" srcOrd="2" destOrd="0" parTransId="{B607E3EE-D546-4143-9E4F-6E37110A27BF}" sibTransId="{BEDD4A72-80AA-41FC-BE5D-99462FE4009D}"/>
    <dgm:cxn modelId="{B840BCBF-7F65-4915-8F81-030EDFE4792E}" type="presOf" srcId="{98D0819E-6823-4E4A-A531-845B58920201}" destId="{9E5A75C7-6EA0-49C7-B3E8-278ABAFBB5F4}" srcOrd="0" destOrd="0" presId="urn:microsoft.com/office/officeart/2018/2/layout/IconVerticalSolidList"/>
    <dgm:cxn modelId="{394E59E5-6006-42CB-B92E-EC3DC7994D54}" srcId="{3D316EFE-C501-4C3C-B2A2-B46AE3C5A5F8}" destId="{BDCB9444-E487-4389-B107-EE1F801BBE52}" srcOrd="0" destOrd="0" parTransId="{8DA3DDA7-BD2A-48CF-BCF0-658F090E2721}" sibTransId="{2A6C8809-F9A3-45A1-9410-3BCE8500194B}"/>
    <dgm:cxn modelId="{69E8E6EA-F7A8-4676-87DF-926474A1DDA4}" type="presOf" srcId="{3D316EFE-C501-4C3C-B2A2-B46AE3C5A5F8}" destId="{079BE753-18BC-4EF2-888A-EBEB14091B10}" srcOrd="0" destOrd="0" presId="urn:microsoft.com/office/officeart/2018/2/layout/IconVerticalSolidList"/>
    <dgm:cxn modelId="{4DC16371-B739-4480-8276-73A605FDAF26}" type="presParOf" srcId="{35868310-1BBB-4E64-9941-5C6561306650}" destId="{DB3DEE5E-FF74-4A14-92EB-A9854C888D6B}" srcOrd="0" destOrd="0" presId="urn:microsoft.com/office/officeart/2018/2/layout/IconVerticalSolidList"/>
    <dgm:cxn modelId="{6586EBA6-6822-4595-9B6F-6D0B3AD68AEB}" type="presParOf" srcId="{DB3DEE5E-FF74-4A14-92EB-A9854C888D6B}" destId="{732E19B7-95B7-4247-B9E1-97FE074E4A62}" srcOrd="0" destOrd="0" presId="urn:microsoft.com/office/officeart/2018/2/layout/IconVerticalSolidList"/>
    <dgm:cxn modelId="{C7196B19-36E1-4AF5-9FDA-13DEBFB3DD83}" type="presParOf" srcId="{DB3DEE5E-FF74-4A14-92EB-A9854C888D6B}" destId="{AA561C7D-964A-4ED3-862D-075385E3115B}" srcOrd="1" destOrd="0" presId="urn:microsoft.com/office/officeart/2018/2/layout/IconVerticalSolidList"/>
    <dgm:cxn modelId="{70699324-AB1C-4809-BCBB-AF5E53310F60}" type="presParOf" srcId="{DB3DEE5E-FF74-4A14-92EB-A9854C888D6B}" destId="{8309A777-7AAF-4A76-96A0-00BAC49B8A51}" srcOrd="2" destOrd="0" presId="urn:microsoft.com/office/officeart/2018/2/layout/IconVerticalSolidList"/>
    <dgm:cxn modelId="{62D66117-0BF7-4F65-AC77-C29FD678F598}" type="presParOf" srcId="{DB3DEE5E-FF74-4A14-92EB-A9854C888D6B}" destId="{39A106C0-B57A-48FF-9B2F-1503A58B6D30}" srcOrd="3" destOrd="0" presId="urn:microsoft.com/office/officeart/2018/2/layout/IconVerticalSolidList"/>
    <dgm:cxn modelId="{7099AE1C-831E-4A18-92CE-3B69B2810248}" type="presParOf" srcId="{DB3DEE5E-FF74-4A14-92EB-A9854C888D6B}" destId="{ACD8C80D-C0B1-488A-B5F5-C7DFDE486F6C}" srcOrd="4" destOrd="0" presId="urn:microsoft.com/office/officeart/2018/2/layout/IconVerticalSolidList"/>
    <dgm:cxn modelId="{5C97FE12-EC04-49CD-9979-DA091CD5F008}" type="presParOf" srcId="{35868310-1BBB-4E64-9941-5C6561306650}" destId="{3C2BEA97-501D-4049-82B9-9FB113C1E7C8}" srcOrd="1" destOrd="0" presId="urn:microsoft.com/office/officeart/2018/2/layout/IconVerticalSolidList"/>
    <dgm:cxn modelId="{4857762A-DFA5-4E9A-AC46-16F687A6A28E}" type="presParOf" srcId="{35868310-1BBB-4E64-9941-5C6561306650}" destId="{6293B459-82F7-4FB2-83D0-EA56B7A7DEBC}" srcOrd="2" destOrd="0" presId="urn:microsoft.com/office/officeart/2018/2/layout/IconVerticalSolidList"/>
    <dgm:cxn modelId="{068226CA-1EBB-46A6-827F-1CAA71ED6A47}" type="presParOf" srcId="{6293B459-82F7-4FB2-83D0-EA56B7A7DEBC}" destId="{04EEEA52-15DB-4EE2-8F94-4D85C4BFC8C4}" srcOrd="0" destOrd="0" presId="urn:microsoft.com/office/officeart/2018/2/layout/IconVerticalSolidList"/>
    <dgm:cxn modelId="{9D7DFC10-1222-4738-96EC-B8ACA5327CF4}" type="presParOf" srcId="{6293B459-82F7-4FB2-83D0-EA56B7A7DEBC}" destId="{0AEB048E-B400-4BC6-A4ED-26B2E653EFCA}" srcOrd="1" destOrd="0" presId="urn:microsoft.com/office/officeart/2018/2/layout/IconVerticalSolidList"/>
    <dgm:cxn modelId="{4CF75854-D3D3-4CD8-AEF9-880637A9173D}" type="presParOf" srcId="{6293B459-82F7-4FB2-83D0-EA56B7A7DEBC}" destId="{8FF631CF-5FF8-4895-9458-3E7D5DB4E127}" srcOrd="2" destOrd="0" presId="urn:microsoft.com/office/officeart/2018/2/layout/IconVerticalSolidList"/>
    <dgm:cxn modelId="{15C9EF1E-531E-4781-9CD2-749DED225611}" type="presParOf" srcId="{6293B459-82F7-4FB2-83D0-EA56B7A7DEBC}" destId="{079BE753-18BC-4EF2-888A-EBEB14091B10}" srcOrd="3" destOrd="0" presId="urn:microsoft.com/office/officeart/2018/2/layout/IconVerticalSolidList"/>
    <dgm:cxn modelId="{C513E222-934B-46DA-95DC-B721B797A834}" type="presParOf" srcId="{6293B459-82F7-4FB2-83D0-EA56B7A7DEBC}" destId="{DC4F7C7C-4F97-45B6-9B4D-1E9CDD1CF77F}" srcOrd="4" destOrd="0" presId="urn:microsoft.com/office/officeart/2018/2/layout/IconVerticalSolidList"/>
    <dgm:cxn modelId="{02C15F1A-911B-4D75-AB4A-D45C6CE82040}" type="presParOf" srcId="{35868310-1BBB-4E64-9941-5C6561306650}" destId="{A46056C3-D194-4DC6-A65C-5691686BC9BD}" srcOrd="3" destOrd="0" presId="urn:microsoft.com/office/officeart/2018/2/layout/IconVerticalSolidList"/>
    <dgm:cxn modelId="{32593576-B279-442A-B987-8DD8040ECF47}" type="presParOf" srcId="{35868310-1BBB-4E64-9941-5C6561306650}" destId="{5FA11990-3E5F-497B-9D2B-0929BE3AACFA}" srcOrd="4" destOrd="0" presId="urn:microsoft.com/office/officeart/2018/2/layout/IconVerticalSolidList"/>
    <dgm:cxn modelId="{AE18BAF5-57FA-4144-86BF-E2A37EF1F98B}" type="presParOf" srcId="{5FA11990-3E5F-497B-9D2B-0929BE3AACFA}" destId="{B1EBABC9-E3AD-47F9-95E7-AF0318BC69C7}" srcOrd="0" destOrd="0" presId="urn:microsoft.com/office/officeart/2018/2/layout/IconVerticalSolidList"/>
    <dgm:cxn modelId="{DF68DC68-C264-44F1-BF46-CE6D5608A832}" type="presParOf" srcId="{5FA11990-3E5F-497B-9D2B-0929BE3AACFA}" destId="{87097032-AD25-42D6-9E7B-8DB3B7FD179D}" srcOrd="1" destOrd="0" presId="urn:microsoft.com/office/officeart/2018/2/layout/IconVerticalSolidList"/>
    <dgm:cxn modelId="{659D98A3-1B8E-4C22-9166-37C953902A4A}" type="presParOf" srcId="{5FA11990-3E5F-497B-9D2B-0929BE3AACFA}" destId="{FF8F4221-B1C4-495A-B069-B58CC2DB5D45}" srcOrd="2" destOrd="0" presId="urn:microsoft.com/office/officeart/2018/2/layout/IconVerticalSolidList"/>
    <dgm:cxn modelId="{93079DDC-E870-4A77-85C9-167928F74918}" type="presParOf" srcId="{5FA11990-3E5F-497B-9D2B-0929BE3AACFA}" destId="{F5E5CBE4-E22F-4EAE-9715-91C53E5FDDC2}" srcOrd="3" destOrd="0" presId="urn:microsoft.com/office/officeart/2018/2/layout/IconVerticalSolidList"/>
    <dgm:cxn modelId="{36ADE1A9-5297-4CA8-ACFC-45E98023D222}" type="presParOf" srcId="{5FA11990-3E5F-497B-9D2B-0929BE3AACFA}" destId="{9E5A75C7-6EA0-49C7-B3E8-278ABAFBB5F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E19B7-95B7-4247-B9E1-97FE074E4A6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61C7D-964A-4ED3-862D-075385E3115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106C0-B57A-48FF-9B2F-1503A58B6D30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Develop an AI-Based Gait Analysis Model</a:t>
          </a:r>
          <a:endParaRPr lang="en-US" sz="2500" kern="1200" dirty="0"/>
        </a:p>
      </dsp:txBody>
      <dsp:txXfrm>
        <a:off x="1435590" y="531"/>
        <a:ext cx="4732020" cy="1242935"/>
      </dsp:txXfrm>
    </dsp:sp>
    <dsp:sp modelId="{ACD8C80D-C0B1-488A-B5F5-C7DFDE486F6C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Implement computer vision and deep learning algorithms to extract movement features from video data.</a:t>
          </a:r>
          <a:endParaRPr lang="en-US" sz="1800" kern="1200"/>
        </a:p>
      </dsp:txBody>
      <dsp:txXfrm>
        <a:off x="6167610" y="531"/>
        <a:ext cx="4347989" cy="1242935"/>
      </dsp:txXfrm>
    </dsp:sp>
    <dsp:sp modelId="{04EEEA52-15DB-4EE2-8F94-4D85C4BFC8C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B048E-B400-4BC6-A4ED-26B2E653EFC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BE753-18BC-4EF2-888A-EBEB14091B10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Detect Post-Surgical Abnormalities and Deviations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DC4F7C7C-4F97-45B6-9B4D-1E9CDD1CF77F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Identify gait deviations, improper joint mobility, weight distribution issues, and other complications.</a:t>
          </a:r>
          <a:endParaRPr lang="en-US" sz="1800" kern="1200"/>
        </a:p>
      </dsp:txBody>
      <dsp:txXfrm>
        <a:off x="6167610" y="1554201"/>
        <a:ext cx="4347989" cy="1242935"/>
      </dsp:txXfrm>
    </dsp:sp>
    <dsp:sp modelId="{B1EBABC9-E3AD-47F9-95E7-AF0318BC69C7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97032-AD25-42D6-9E7B-8DB3B7FD179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5CBE4-E22F-4EAE-9715-91C53E5FDDC2}">
      <dsp:nvSpPr>
        <dsp:cNvPr id="0" name=""/>
        <dsp:cNvSpPr/>
      </dsp:nvSpPr>
      <dsp:spPr>
        <a:xfrm>
          <a:off x="1435590" y="3107870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Automate the Post-Operative Assessment Process</a:t>
          </a:r>
          <a:endParaRPr lang="en-US" sz="2500" kern="1200" dirty="0"/>
        </a:p>
      </dsp:txBody>
      <dsp:txXfrm>
        <a:off x="1435590" y="3107870"/>
        <a:ext cx="4732020" cy="1242935"/>
      </dsp:txXfrm>
    </dsp:sp>
    <dsp:sp modelId="{9E5A75C7-6EA0-49C7-B3E8-278ABAFBB5F4}">
      <dsp:nvSpPr>
        <dsp:cNvPr id="0" name=""/>
        <dsp:cNvSpPr/>
      </dsp:nvSpPr>
      <dsp:spPr>
        <a:xfrm>
          <a:off x="6167610" y="3107870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Generate reports with key recovery metrics</a:t>
          </a:r>
          <a:endParaRPr lang="en-US" sz="1800" kern="1200" dirty="0"/>
        </a:p>
      </dsp:txBody>
      <dsp:txXfrm>
        <a:off x="6167610" y="3107870"/>
        <a:ext cx="434798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39:09.9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0 24575,'-4'0'0,"-10"0"0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19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0 803 24569,'2261'-712'0,"-2828"621"0,1134 182 0,-980 309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29.8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1037 0 24575,'1'0'0,"-1"1"0,1-1 0,0 0 0,-1 0 0,1 1 0,-1-1 0,1 0 0,0 1 0,-1-1 0,1 1 0,-1-1 0,1 1 0,-1-1 0,1 1 0,-1-1 0,0 1 0,1-1 0,-1 1 0,0 0 0,1-1 0,-1 1 0,0-1 0,0 1 0,1 0 0,-1-1 0,0 1 0,0 0 0,0-1 0,0 1 0,0 0 0,0 0 0,0-1 0,0 1 0,0 0 0,0-1 0,0 1 0,-1 0 0,1 0 0,-9 27 0,5-23 0,0 0 0,0-1 0,-1 0 0,0 0 0,0 0 0,0-1 0,0 1 0,0-1 0,-1 0 0,1-1 0,-11 4 0,-7 1 0,-39 7 0,54-12 0,-43 4 0,-1-1 0,0-3 0,-60-5 0,8 0 0,11 5 0,-100-4 0,106-11 0,57 8 0,-44-2 0,45 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40.7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540 238 24575,'41'0'0,"19"-1"0,0 3 0,81 12 0,-125-11 0,0 0 0,-1 2 0,0-1 0,23 12 0,-19-9 0,-1-1 0,1-1 0,0 0 0,0-2 0,0 0 0,0-1 0,0-1 0,28-2 0,-18 1 0,0 1 0,45 8 0,-56-2 0,-26-3 0,-35 0 0,-319-4 0,335-2 0,-1-1 0,1-1 0,-41-12 0,-34-5 0,-39-4 0,87 13 0,-101-7 0,149 18 0,-29-2 0,34 3 0,-1 0 0,1 0 0,0-1 0,0 1 0,0 0 0,-1-1 0,1 1 0,0-1 0,0 1 0,0-1 0,0 0 0,0 1 0,0-1 0,0 0 0,0 0 0,0 0 0,0 0 0,0 0 0,1 0 0,-1 0 0,0 0 0,1 0 0,-1-1 0,1 1 0,0 0 0,0 0 0,0 0 0,1 0 0,-1 0 0,0 0 0,1 0 0,-1 0 0,1 0 0,0 0 0,-1 0 0,1 0 0,-1 0 0,1 0 0,0 1 0,0-1 0,0 0 0,-1 1 0,1-1 0,0 0 0,0 1 0,0-1 0,0 1 0,0-1 0,0 1 0,0 0 0,0-1 0,0 1 0,0 0 0,0 0 0,0 0 0,2 0 0,40-7 0,-42 7 0,85-4 0,127 8 0,-116 8 0,27 1 0,13 0 0,11 0 0,-109-13 0,0 2 0,58 10 0,-44-5 0,1-2 0,0-3 0,57-4 0,-17 0 0,-83 2 0,0-1 0,0 0 0,1 0 0,-1-1 0,0-1 0,-1 0 0,13-5 0,-4-1 0,-1 0 0,33-23 0,-36 23 0,0 0 0,32-11 0,-32 15 0,-1-1 0,-1 0 0,1-1 0,19-14 0,-17 10 0,1 0 0,0 2 0,0 0 0,1 1 0,25-8 0,-13 5 0,28-15 0,-56 25 0,0-1 0,1 1 0,-1 0 0,0 0 0,1 0 0,-1 1 0,0-1 0,1 0 0,-1 1 0,1 0 0,-1 0 0,1-1 0,-1 1 0,1 1 0,-1-1 0,4 1 0,-6-1 0,1 0 0,-1 0 0,1 1 0,-1-1 0,1 0 0,-1 1 0,1-1 0,-1 1 0,0-1 0,1 1 0,-1-1 0,0 0 0,1 1 0,-1-1 0,0 1 0,1 0 0,-1-1 0,0 1 0,0-1 0,0 1 0,1-1 0,-1 1 0,0-1 0,0 1 0,0 0 0,0 2 0,-1-1 0,1 0 0,0 0 0,-1 1 0,1-1 0,-1 0 0,0 0 0,0 0 0,-2 5 0,0-3 0,-1 1 0,1-1 0,-1 0 0,0 0 0,0 0 0,0-1 0,0 1 0,-1-1 0,0 0 0,1 0 0,-7 2 0,-62 25 0,60-25 0,-3 0 0,0-1 0,-25 3 0,26-4 0,0-1 0,0 2 0,-22 8 0,18-6 0,0 0 0,0-2 0,0 0 0,0-1 0,-23 1 0,-82-2 0,98-3 0,170 3 0,125-4 0,-253 1 0,0-1 0,0 0 0,0-1 0,0-1 0,0-1 0,-1 0 0,0-1 0,23-11 0,-38 16 0,1 1 0,0 0 0,0-1 0,-1 1 0,1-1 0,0 1 0,-1-1 0,1 1 0,0-1 0,-1 1 0,1-1 0,-1 0 0,1 1 0,-1-1 0,1 0 0,-1 0 0,0 1 0,1-1 0,-1 0 0,0 0 0,0 1 0,1-1 0,-1 0 0,0-1 0,0 2 0,-1-1 0,1 0 0,-1 1 0,1-1 0,-1 0 0,1 1 0,-1-1 0,1 1 0,-1-1 0,0 1 0,1-1 0,-1 1 0,0 0 0,1-1 0,-1 1 0,0 0 0,1-1 0,-1 1 0,-1 0 0,-42-6 0,-294 4 0,159 5 0,-550-3 0,716-1 0,0-1 0,0 0 0,0-1 0,0 0 0,1-1 0,-14-6 0,11 4 0,0 1 0,-1 0 0,-27-4 0,9 6 0,3 0 0,-42-8 0,66 8 0,7 1 0,16-1 0,25 1 0,-6 2 0,0 2 0,1 1 0,-1 2 0,0 1 0,40 14 0,-55-15 0,1-1 0,0-1 0,39 1 0,-34-3 0,49 8 0,-29-1 0,0-3 0,0-2 0,75-5 0,44 3 0,-137 3 0,-27-4 0,0 0 0,0 0 0,0 0 0,0 0 0,0 1 0,0-1 0,0 0 0,0 0 0,-1 1 0,1-1 0,0 0 0,0 1 0,0-1 0,0 1 0,-1-1 0,1 1 0,0-1 0,0 1 0,-1 0 0,1-1 0,0 1 0,-1 0 0,1-1 0,0 3 0,-2-3 0,1 1 0,-1 0 0,0-1 0,0 1 0,0 0 0,0-1 0,1 1 0,-1-1 0,0 1 0,0-1 0,0 0 0,0 1 0,0-1 0,0 0 0,0 0 0,0 0 0,0 1 0,-2-1 0,-26 1 0,23-1 0,-429 3 0,224-5 0,167 0 0,-56-10 0,56 6 0,-52-1 0,83 5 0,-1 1 0,1-2 0,0 1 0,0-2 0,-23-9 0,22 8 0,-1 0 0,-1 0 0,-29-4 0,-48-3 0,49 5 0,-55-1 0,130 11-150,1 1 0,-1 1 0,34 12 0,32 5-121,45 10 13,-62-12 261,-45-10 383,48 20-1,-15-4-30,-32-14-355,59 11 0,-90-22 0,0 0 0,0 1 0,0-1 0,0 1 0,0 0 0,0 0 0,7 5 0,-11-6 0,0-1 0,-1 1 0,1-1 0,-1 1 0,1-1 0,0 1 0,-1-1 0,1 1 0,-1 0 0,1 0 0,-1-1 0,0 1 0,1 0 0,-1-1 0,0 1 0,1 0 0,-1 0 0,0 0 0,0-1 0,0 1 0,0 1 0,0 0 0,-1-1 0,1 0 0,-1 0 0,1 1 0,-1-1 0,1 0 0,-1 0 0,0 0 0,0 0 0,0 1 0,0-1 0,0 0 0,0-1 0,0 1 0,0 0 0,0 0 0,-2 1 0,-4 2 0,0-1 0,0 1 0,0-2 0,0 1 0,-1-1 0,1 0 0,-1 0 0,1-1 0,-13 1 0,-74-2 0,58-1 0,-26 1 0,28 1 0,0-2 0,1-1 0,-47-8 0,-36-8 0,14 4 0,98 13 0,-53-11 0,0 2 0,-94-3 0,142 12-151,0 1-1,0-1 0,0-1 0,1 1 1,-1-1-1,1-1 0,-1 0 1,-8-4-1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42.6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43.9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45.7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1:14.6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24575,'2'0'0,"0"1"0,0-1 0,0 1 0,0 0 0,0 0 0,0 0 0,0 0 0,0 0 0,0 1 0,-1-1 0,1 0 0,0 1 0,-1-1 0,1 1 0,-1 0 0,1-1 0,1 4 0,20 35 0,17 58 0,-34-87 0,-1 1 0,0 0 0,-1 0 0,4 20 0,-6-25 0,-1 0 0,0 0 0,0 0 0,-1 0 0,0 0 0,0 0 0,-1 0 0,0 0 0,-3 12 0,3-17-85,0 0 0,0 0-1,0 0 1,0 0 0,0 0-1,0 0 1,-1-1 0,1 1-1,-1 0 1,1-1 0,-1 1-1,0-1 1,1 0 0,-1 0-1,-4 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1:35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24573,'0'2594'0,"2594"-2594"0,-2594-2594 0,-2594 2594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1:42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0 24575,'0'2'0,"1"-1"0,-1 1 0,1-1 0,0 1 0,0-1 0,-1 0 0,1 0 0,0 1 0,0-1 0,0 0 0,1 0 0,-1 0 0,0 0 0,0 0 0,1 0 0,0 0 0,16 17 0,-14-9 0,0 0 0,-1 1 0,-1-1 0,1 1 0,-1 0 0,-1 0 0,1 12 0,-4 77 0,0-50 0,2-48 0,-1 46 0,2 1 0,1 0 0,10 48 0,-4-56 0,-5-17 0,2 0 0,1-1 0,9 24 0,-13-39 0,1-1 0,1 1 0,-1-1 0,1 0 0,0 0 0,1 0 0,-1-1 0,1 0 0,0 1 0,0-2 0,1 1 0,0-1 0,0 1 0,7 3 0,7 1 0,1-2 0,39 11 0,-217-26 0,137 5 0,0-1 0,-1 0 0,1-2 0,1 0 0,-32-15 0,44 17 0,-19-10 0,26 14 0,0 0 0,0 0 0,0 0 0,0 0 0,0 0 0,0 0 0,-1-1 0,1 1 0,0 0 0,0 0 0,0 0 0,0 0 0,0 0 0,0 0 0,0-1 0,0 1 0,0 0 0,0 0 0,0 0 0,0 0 0,0 0 0,-1 0 0,1-1 0,0 1 0,0 0 0,0 0 0,0 0 0,0 0 0,1-1 0,-1 1 0,0 0 0,0 0 0,0 0 0,0 0 0,0 0 0,0-1 0,0 1 0,0 0 0,0 0 0,0 0 0,0 0 0,0 0 0,0 0 0,1 0 0,-1-1 0,16-2 0,152 3 0,-83 1 0,-71 0 0,-1 1 0,0 0 0,0 1 0,0 1 0,0 0 0,15 7 0,28 8 0,-46-16 0,106 24 0,-108-26 0,1 1 0,0 0 0,-1 0 0,0 1 0,1 0 0,-1 1 0,-1 0 0,10 5 0,-17-8 0,0-1 0,1 0 0,-1 0 0,0 0 0,0 0 0,1 0 0,-1 1 0,0-1 0,0 0 0,1 0 0,-1 1 0,0-1 0,0 0 0,1 0 0,-1 1 0,0-1 0,0 0 0,0 1 0,0-1 0,0 0 0,0 0 0,1 1 0,-1-1 0,0 0 0,0 1 0,0-1 0,0 0 0,0 1 0,0-1 0,0 0 0,0 1 0,0-1 0,0 0 0,-1 1 0,1-1 0,0 0 0,0 1 0,0-1 0,0 0 0,0 1 0,-1-1 0,1 0 0,0 0 0,0 1 0,0-1 0,-1 0 0,1 0 0,0 0 0,0 1 0,-1-1 0,1 0 0,0 0 0,0 0 0,-1 1 0,1-1 0,0 0 0,-1 0 0,1 0 0,0 0 0,-1 0 0,1 0 0,-1 0 0,-31 10 0,12-4 0,7 1-114,0-1 1,-1-1-1,0 0 0,0 0 0,0-2 1,-1 0-1,1 0 0,-1-1 0,0-1 1,1-1-1,-30-2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1:49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116 710 24575,'-1'-1'0,"0"1"0,1 0 0,-1-1 0,0 1 0,0-1 0,1 1 0,-1-1 0,0 1 0,1-1 0,-1 1 0,1-1 0,-1 1 0,0-1 0,1 0 0,-1 1 0,1-1 0,0 0 0,-1 0 0,1 1 0,0-1 0,-1 0 0,1 0 0,0 0 0,0-1 0,-6-24 0,5 23 0,0-9 0,-1 1 0,-1 0 0,0-1 0,-1 1 0,0 1 0,0-1 0,-1 0 0,-1 1 0,0 0 0,0 0 0,-1 1 0,-13-15 0,18 22 0,0-1 0,0 1 0,-1-1 0,1 1 0,1-1 0,-1 0 0,0 0 0,1 0 0,-1 0 0,1 0 0,0 0 0,0 0 0,0-1 0,1 1 0,-1 0 0,1 0 0,-1-6 0,3 1 0,-1 0 0,1 0 0,1 1 0,-1-1 0,1 1 0,5-9 0,-3 1 0,0 0 0,-1 1 0,-1-2 0,-1 1 0,0 0 0,0-1 0,-3-26 0,1 19 0,1 0 0,6-35 0,-2 33 0,-4 14 0,1-1 0,1 1 0,0 0 0,0 0 0,9-17 0,-11 26 0,0 0 0,1 0 0,-1 0 0,1 0 0,-1 0 0,1 0 0,0 0 0,-1 1 0,1-1 0,0 1 0,0-1 0,0 1 0,0 0 0,1 0 0,-1 0 0,0 0 0,0 0 0,1 1 0,-1-1 0,0 0 0,1 1 0,-1 0 0,1 0 0,-1 0 0,0 0 0,1 0 0,-1 0 0,1 0 0,-1 1 0,0-1 0,1 1 0,3 1 0,-2 0 0,1 0 0,-1 0 0,0 1 0,0-1 0,0 1 0,-1 0 0,1 0 0,-1 0 0,1 0 0,-1 1 0,0-1 0,0 1 0,2 4 0,2 2 0,-1 1 0,0 0 0,7 19 0,-5-6 0,-1 1 0,-1 0 0,-2 0 0,0 1 0,-1-1 0,-2 45 0,-1-54 19,0 18 139,-6 45 1,5-70-329,-1 0 0,0 0 0,0 0 0,-1 0 0,0 0-1,-1-1 1,0 1 0,0-1 0,-11 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00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 2063 24575,'-3'0'0,"0"-1"0,0 0 0,0 1 0,0-1 0,1-1 0,-1 1 0,0 0 0,0-1 0,1 0 0,-1 1 0,1-1 0,-1 0 0,1 0 0,0 0 0,0-1 0,-1 1 0,0-3 0,-30-46 0,28 41 0,1 0 0,0-1 0,1 1 0,0-1 0,1 0 0,0 0 0,1 0 0,0 0 0,1 0 0,1-15 0,2-11 0,15-62 0,-11 69 0,41-196 0,-38 189 0,-4 14 0,-1-1 0,4-45 0,-7 51 0,1 0 0,1 0 0,0 1 0,2 0 0,11-27 0,-7 20 0,11-44 0,10-64 0,-30 129 0,0 0 0,1 0 0,-1 0 0,0 0 0,1 0 0,0 0 0,0 0 0,0 0 0,0 1 0,0-1 0,0 1 0,1 0 0,-1-1 0,1 1 0,-1 0 0,1 0 0,0 1 0,0-1 0,0 1 0,0-1 0,0 1 0,0 0 0,1 0 0,-1 0 0,0 1 0,4-1 0,11-1 0,0 0 0,0 2 0,31 2 0,-25-1 0,388 3 0,-281-4 0,-112-1 0,0-1 0,-1 0 0,34-9 0,-45 8 0,-7 1 0,-16-1 0,-25 0 0,25 3 0,1-1 0,0 0 0,-1-2 0,1 0 0,0 0 0,0-2 0,1 0 0,-1 0 0,1-1 0,0-1 0,0 0 0,-20-16 0,21 14 0,0 1 0,0 0 0,-28-11 0,35 16 0,0 1 0,0 0 0,-1 1 0,1-1 0,-1 1 0,1 0 0,-1 1 0,1 0 0,-1 0 0,0 0 0,-9 2 0,16-2 0,-1 0 0,0 0 0,0 1 0,0-1 0,1 0 0,-1 0 0,0 1 0,0-1 0,1 0 0,-1 1 0,0-1 0,1 0 0,-1 1 0,0-1 0,1 1 0,-1-1 0,1 1 0,-1 0 0,1-1 0,-1 1 0,1 0 0,-1-1 0,1 1 0,-1 0 0,1-1 0,0 1 0,0 0 0,-1 0 0,1 1 0,0 0 0,0 0 0,1-1 0,-1 1 0,0 0 0,1 0 0,0-1 0,-1 1 0,1 0 0,0 0 0,0-1 0,0 1 0,2 1 0,5 8 0,1-2 0,19 17 0,-24-23 0,6 8 0,1 1 0,-1 0 0,10 17 0,20 22 0,57 59 0,-45-62 0,-40-39 0,-1 1 0,0 0 0,16 20 0,-10-10 0,1-2 0,0 0 0,1-1 0,42 28 0,16 15 0,-59-47 0,29 20 0,-1-3 0,-22-12 0,-15-10 0,0 0 0,0-2 0,1 1 0,0-1 0,0 0 0,1-1 0,-1 0 0,1-1 0,14 4 0,130 21 0,-81-8 0,-53-13 0,0-2 0,0-1 0,32 4 0,57 3 0,95 4 0,-137-15 0,88-4 0,-25-20 0,-73 14 0,0-2 0,71-25 0,-88 17 0,-39 18 0,0 0 0,0-1 0,0 1 0,0-1 0,-1 1 0,1-1 0,0 0 0,-1 0 0,1 0 0,-1 0 0,1 0 0,-1 0 0,0 0 0,0 0 0,1-4 0,-2 5 0,0 0 0,0 0 0,0 0 0,-1 0 0,1 0 0,0 1 0,-1-1 0,1 0 0,-1 0 0,1 0 0,-1 1 0,1-1 0,-1 0 0,0 1 0,1-1 0,-1 0 0,0 1 0,0-1 0,1 1 0,-1-1 0,0 1 0,0 0 0,0-1 0,0 1 0,1 0 0,-1-1 0,0 1 0,0 0 0,-1 0 0,-36-9 0,27 8 0,-36-7 0,0 3 0,-77 0 0,14 2 0,23-9 0,58 7 0,-43-2 0,52 7 0,-1-1 0,1 0 0,0-1 0,1-1 0,-1-2 0,0 1 0,1-2 0,0-1 0,-18-8 0,20 7 0,-1 1 0,0 0 0,0 2 0,-25-5 0,27 7 0,0 0 0,0-2 0,1 0 0,-1 0 0,-27-16 0,42 21 0,0 0 0,0-1 0,1 0 0,-1 1 0,0-1 0,0 1 0,0-1 0,1 0 0,-1 0 0,0 1 0,1-1 0,-1 0 0,0 0 0,1 0 0,-1 0 0,0-1 0,1 1 0,0 1 0,1 0 0,-1-1 0,0 1 0,0-1 0,0 1 0,0 0 0,0-1 0,0 1 0,1 0 0,-1-1 0,0 1 0,0 0 0,1-1 0,-1 1 0,0 0 0,0-1 0,1 1 0,-1 0 0,0 0 0,1-1 0,-1 1 0,0 0 0,1 0 0,-1 0 0,1-1 0,0 1 0,36-8 0,-25 6 0,50-18 0,-48 14 0,0 1 0,1 0 0,17-3 0,31 2 0,-1 3 0,79 6 0,-26-1 0,-77-1 0,0-3 0,44-7 0,-73 8 0,-5 0 0,0 0 0,-1 0 0,1 0 0,0 0 0,0 1 0,0 0 0,0 0 0,0 0 0,0 0 0,0 1 0,0 0 0,4 1 0,-44 11 0,0-2 0,-68 11 0,62-14 0,19-4 0,-41-1 0,42-2 0,1 0 0,-23 4 0,43-4 0,-1-1 0,1 0 0,0 1 0,-1-1 0,1 1 0,0-1 0,-1 1 0,1 0 0,0-1 0,0 1 0,-1 0 0,1 0 0,-1 1 0,4 2 0,11-5 0,46-7 0,84-3 0,-127 9 0,-1 0 0,0-1 0,0-1 0,0 0 0,0-1 0,24-12 0,-12 5 0,-25 12 0,-1-1 0,0 0 0,0 1 0,1-1 0,-1 1 0,0 0 0,1-1 0,-1 1 0,0 0 0,1 0 0,-1 0 0,1 0 0,-1 0 0,0 0 0,1 0 0,1 1 0,-2-1 0,-1 1 0,0-1 0,1 0 0,-1 1 0,0-1 0,1 1 0,-1-1 0,0 1 0,0-1 0,0 0 0,1 1 0,-1-1 0,0 1 0,0-1 0,0 1 0,0-1 0,0 1 0,0-1 0,0 1 0,0-1 0,0 1 0,0-1 0,0 1 0,0-1 0,0 1 0,-1-1 0,1 1 0,0-1 0,0 1 0,-2 3 0,0-1 0,0 1 0,0-1 0,0 1 0,0-1 0,0 0 0,-1 0 0,0 0 0,-5 5 0,-201 145 0,42-28 0,10-7 0,63-37 0,35-35 0,-54 55 0,52-44 0,37-38 0,-1 0 0,-29 16 0,32-22 0,0 1 0,1 2 0,-32 28 0,45-36 0,0 0 0,0-1 0,-1 0 0,0-1 0,0 0 0,0 0 0,-1-1 0,0 0 0,0-1 0,0 0 0,-1-1 0,-16 4 0,-42 14 0,47-14 0,1 0 0,-1-2 0,-33 5 0,22-7 0,-58 15 0,89-18 0,3-1 0,10-3 0,20-6 0,193-13 0,-149 8 0,-48 8 0,1 2 0,36-3 0,124-17 0,-174 24 0,1-2 0,0 0 0,-1 0 0,27-12 0,-25 9 0,-1 1 0,2 0 0,28-4 0,170 7 0,-114 4 0,-94-3 0,-1 2 0,1-1 0,0 1 0,0 0 0,0 0 0,0 0 0,-1 1 0,1 1 0,-1-1 0,1 1 0,-1 0 0,0 0 0,0 1 0,0-1 0,0 1 0,-1 1 0,0-1 0,0 1 0,0 0 0,0 0 0,-1 1 0,0-1 0,0 1 0,0 0 0,3 7 0,-4-8 0,1 0 0,0 0 0,1 0 0,-1-1 0,1 0 0,0 1 0,0-2 0,0 1 0,0 0 0,8 3 0,-5-3 0,-1 1 0,1 0 0,-1 0 0,11 10 0,-17-13 0,0-1 0,0 0 0,0 0 0,0 1 0,0-1 0,0 1 0,-1-1 0,1 1 0,0-1 0,-1 1 0,1-1 0,-1 1 0,1 0 0,-1-1 0,0 1 0,0-1 0,0 1 0,0 0 0,0-1 0,0 1 0,-1 3 0,0-2 0,0 0 0,0 1 0,-1-1 0,1 0 0,-1 0 0,0 0 0,0 0 0,0-1 0,0 1 0,-4 3 0,0 0 0,-1 0 0,0-1 0,-1 0 0,1 0 0,-1 0 0,0-1 0,-16 6 0,4-4 0,-6 2 0,1 1 0,-43 20 0,43-17 0,-1-2 0,-1-1 0,-50 12 0,8-3 0,54-14 0,1-1 0,-1 0 0,0 0 0,-1-2 0,-20 0 0,28-1 0,1-1 0,-1 0 0,0 0 0,1 0 0,-1-1 0,1-1 0,0 1 0,0-1 0,0 0 0,0-1 0,0 0 0,-9-6 0,-61-43 0,53 38 0,1-1 0,-36-30 0,38 27 0,-42-27 0,38 28 0,-29-24 0,37 28 0,0 2 0,0 0 0,-31-15 0,-23-15 0,43 22 0,12 10 0,1-1 0,-26-24 0,36 30 0,1 0 0,0 0 0,0 0 0,1-1 0,0 1 0,0-1 0,0 0 0,0 0 0,1 0 0,0 0 0,0 0 0,-1-8 0,-7-68 0,-11-53 0,20 131 0,0 0 0,0 0 0,-1 1 0,1-1 0,-1 1 0,0-1 0,0 1 0,0-1 0,-1 1 0,1 0 0,-1 0 0,0 0 0,0 1 0,0-1 0,0 1 0,0-1 0,-4-1 0,-5-2 0,-1 0 0,0 1 0,-22-6 0,26 9 0,-1 0 0,1-1 0,1 0 0,-1-1 0,0 0 0,1 0 0,0-1 0,0 0 0,-15-12 0,16 8 0,0-1 0,1 0 0,0 0 0,0 0 0,1-1 0,1 0 0,-1 0 0,-1-12 0,-21-44 0,14 38 0,1-1 0,-14-53 0,13 38 0,7 22 0,1 1 0,1-1 0,-1-44 0,6-73 0,2 50 0,-3-164 0,0 245 0,1 1 0,0-1 0,0 1 0,1 0 0,0 0 0,1 0 0,0 0 0,4-8 0,36-59 0,-30 56 0,-1-1 0,12-26 0,-21 39 0,-1 1 0,2 0 0,-1 1 0,1-1 0,-1 1 0,2-1 0,-1 1 0,1 0 0,-1 1 0,10-8 0,-5 6 0,1 0 0,0 1 0,1-1 0,-1 2 0,18-6 0,-12 5 0,-10 4 0,1-1 0,-1 0 0,1 0 0,-1 0 0,1-1 0,-1 0 0,0 0 0,0-1 0,-1 0 0,1 0 0,-1 0 0,1 0 0,-1-1 0,-1 0 0,8-10 0,-3 4 0,0 1 0,0-1 0,1 1 0,1 1 0,0 0 0,0 1 0,0 0 0,1 0 0,0 1 0,16-6 0,-14 6 0,0 0 0,-1-1 0,0 0 0,-1-1 0,1-1 0,-2 0 0,19-19 0,-29 28 0,-1 1 0,0 0 0,1-1 0,-1 1 0,0-1 0,0 1 0,1 0 0,-1-1 0,0 1 0,0-1 0,1 1 0,-1-1 0,0 1 0,0-1 0,0 1 0,0-1 0,0 1 0,0-1 0,0 1 0,0-1 0,0 1 0,0-1 0,0 1 0,0-1 0,0 1 0,0-1 0,0 1 0,-1-1 0,1 1 0,0-1 0,-1 0 0,-16-7 0,-30 4 0,43 4 0,-159 3 0,-95-3 0,230-4-1365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02.6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24575,'2467'0'0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08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1419 184 24575,'0'-5'0,"0"0"0,-1 1 0,0-1 0,0 1 0,0-1 0,0 1 0,-1 0 0,0-1 0,1 1 0,-2 0 0,1 0 0,0 0 0,-1 0 0,0 1 0,0-1 0,0 1 0,0 0 0,0-1 0,-1 1 0,0 1 0,1-1 0,-1 0 0,-8-3 0,-7-3 0,0 1 0,-1 1 0,-40-9 0,42 11 0,-25-2 0,1 1 0,-1 3 0,0 1 0,-60 5 0,12-1 0,48-1 0,0-3 0,-77-12 0,66 7 0,-1 1 0,0 4 0,-71 5 0,19-1 0,-146-2-1365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02:42:11.8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175 118 24575,'12'1'0,"0"1"0,0 0 0,0 0 0,-1 1 0,1 1 0,-1 0 0,17 8 0,4 1 0,-31-12 0,0-1 0,0 0 0,0 1 0,0-1 0,0 0 0,0 0 0,0 1 0,0-1 0,1 0 0,-1 0 0,0 0 0,0 0 0,0-1 0,0 1 0,0 0 0,0 0 0,0-1 0,0 1 0,0-1 0,0 1 0,0-1 0,0 1 0,0-1 0,0 1 0,0-1 0,0 0 0,-1 1 0,1-1 0,0 0 0,0 0 0,-1 0 0,1 0 0,0 0 0,-1 0 0,1 0 0,-1 0 0,0 0 0,1 0 0,-1 0 0,0 0 0,1 0 0,-1 0 0,0-2 0,2-7 0,-1 0 0,0 0 0,0-20 0,-1 15 0,0 9 0,1 0 0,0 1 0,0-1 0,1 0 0,0 1 0,3-8 0,-5 12 0,0 0 0,1 1 0,-1-1 0,0 0 0,1 0 0,-1 0 0,1 0 0,-1 1 0,1-1 0,0 0 0,-1 0 0,1 1 0,0-1 0,-1 0 0,1 1 0,0-1 0,0 1 0,-1-1 0,1 1 0,0-1 0,0 1 0,0 0 0,0-1 0,0 1 0,0 0 0,-1 0 0,1 0 0,0 0 0,0-1 0,0 1 0,0 0 0,0 1 0,0-1 0,0 0 0,0 0 0,0 0 0,0 1 0,0-1 0,-1 0 0,1 1 0,0-1 0,0 0 0,0 1 0,0-1 0,-1 1 0,1 0 0,0 0 0,8 7 0,0 0 0,-1 1 0,-1 0 0,1 0 0,-2 1 0,1 0 0,-1 0 0,-1 1 0,0-1 0,0 1 0,-1 0 0,0 0 0,-1 1 0,2 18 0,1 15 0,-3-1 0,-2 70 0,-2-73 0,1-14 0,2 1 0,1-1 0,7 32 0,-2-4 0,-3 0 0,-2 0 0,-6 73 0,1-21 0,2-97 0,0 0 0,0 1 0,-1-1 0,-1 0 0,1 0 0,-1 0 0,-1 0 0,0 0 0,-6 12 0,-6 16 0,1 1 0,-14 63 0,23-81 0,2-13 0,0 0 0,0 0 0,0 0 0,-1-1 0,-1 1 0,1-1 0,-1 0 0,-10 11 0,1-3 0,-1-1 0,-24 19 0,33-29 0,1-1 0,-1 0 0,0 0 0,0 0 0,0-1 0,-1 0 0,1 0 0,0 0 0,-1-1 0,1 0 0,-1 0 0,0-1 0,1 0 0,-1 0 0,1-1 0,-1 1 0,0-1 0,1-1 0,-12-3 0,1-1 0,-1 0 0,1-2 0,0 0 0,1-1 0,-28-20 0,13 1 335,-7-4-2035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29DC-E0CC-8C6F-3A65-8390013C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220CC-0916-FCB3-607B-C373D91C0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83EE-CEC5-F4ED-FA6D-FF5242FF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4F839-96D1-4F5B-9D1F-E0BC36CB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55203-975D-A411-CBBA-C0C6ECF1B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3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56266-5A83-6DD1-A77F-FBF66FBCF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1BA9-E3A7-F90D-025A-EAEFE71E8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14C3-1951-F072-3977-ED8F6B6A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91AD-8FF8-FABA-8227-BD36351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D3F4-3DAC-854A-D180-FF1ED7C5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5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55267-986D-E554-A857-93EDF282B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D7EEF-AFE4-7650-B105-917868CE3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6BA90-7CCF-7452-587A-FC7D0A417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ED036-2732-1905-2E73-13131A2F5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6D744-740D-BF82-6DD0-A0E6D3F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509F-E1BF-7E4B-C4BC-17711C10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0A0C-7AD3-BEE9-0399-32B11F0B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A499C-FD4F-475A-5A1B-15A28A5F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A3139-636A-6C49-1A7C-ADEC2075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29C4-0A80-D7DA-6BA9-F0A2FD94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4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4866-361E-38C8-1F33-94E4389C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50293-DA02-4EC2-BFB9-CE5CB211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37CD2-07AD-83AE-D538-2E50CA2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095C7-4865-CD68-FCD6-0AEEF013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F2750-A766-2453-C186-F865E21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D909-9360-33EB-7D6D-A9EF03AE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5131-3446-363F-ECA9-00C0971DE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9489-8390-F127-ACF8-D14FEECFC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21125-3E2E-5B1C-AC59-817251F3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1215D-C7A7-363D-F845-EBCF0BEB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A18BD-4054-679F-CEBB-A75DAE60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3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3663-437C-BE57-1FF3-E73C51B1B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CC93C-D469-EE42-AB35-C340D6272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4DFF7-0B15-6AD3-5208-E34DE0442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69DFFC-F6E3-87F4-C133-10E95F0D8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9ABE9-7965-03EC-E8C2-6D18E4B82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C1486-35E5-9FEC-8FD5-4A89E848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457C5-F52A-A879-3B33-BD3F6EAB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76A55-BC1F-FA90-561B-A001DD35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4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F56E-D3DD-FB42-A3E6-2D55B2C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B3A0F2-2AC3-9C9D-A26F-B22E5F78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E8CF5-C70D-2990-8E5A-4F0F7A23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5D85B8-5EC1-0597-2803-2B762C31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8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336D-1169-DA48-F785-3534A2D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98C81-3AE0-E045-9D03-EB534727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72E56-1DFF-1E3F-E748-0BBFDA01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6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1138-53C3-FD4A-F156-89013976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B4EF-10D0-98E8-14B4-771E34B0A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9AD4-4148-E902-903C-A4EA73BE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3E3E7-AB00-36EF-4E59-D59EE986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05E8C-25C8-F884-5F93-628D3EBF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AFBB-FF5A-DCF3-2D39-9C2526A9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0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F982-424E-0AC8-7E7C-6FD31940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2CB78-F0F1-9231-30A3-3C6FE79B2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52611-7001-D273-A856-5C8FBCADE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DC3EE-1C5F-DE52-E761-55D0C547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A9F09-90F0-F052-6B05-9EDBED82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91A6B-402C-03F3-3442-2953EBDE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F1686-5D75-6C8C-7720-584196B6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2DA4-9581-5579-A906-2B430AD0D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1900D-5CBB-7419-5AFD-A7E47004F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EEB4-3015-BED6-51CA-E911B8662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1AEE-93B5-1C85-6C4B-325E3FE6E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6.xml"/><Relationship Id="rId18" Type="http://schemas.openxmlformats.org/officeDocument/2006/relationships/image" Target="../media/image17.png"/><Relationship Id="rId26" Type="http://schemas.openxmlformats.org/officeDocument/2006/relationships/image" Target="../media/image2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9.jpg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24" Type="http://schemas.openxmlformats.org/officeDocument/2006/relationships/image" Target="../media/image20.png"/><Relationship Id="rId32" Type="http://schemas.openxmlformats.org/officeDocument/2006/relationships/image" Target="../media/image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png"/><Relationship Id="rId10" Type="http://schemas.openxmlformats.org/officeDocument/2006/relationships/image" Target="../media/image13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0.png"/><Relationship Id="rId9" Type="http://schemas.openxmlformats.org/officeDocument/2006/relationships/customXml" Target="../ink/ink4.xml"/><Relationship Id="rId14" Type="http://schemas.openxmlformats.org/officeDocument/2006/relationships/image" Target="../media/image15.png"/><Relationship Id="rId22" Type="http://schemas.openxmlformats.org/officeDocument/2006/relationships/image" Target="../media/image19.png"/><Relationship Id="rId27" Type="http://schemas.openxmlformats.org/officeDocument/2006/relationships/customXml" Target="../ink/ink13.xml"/><Relationship Id="rId30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C47E-1BF6-9E9C-6252-D20B3D5B7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684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Artificial Intelligence-Enabled Surveillance of Knee Osteoarthritis Through Gait Analysis </a:t>
            </a: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b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Project Category: Research</a:t>
            </a:r>
            <a:endParaRPr lang="en-IN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87A99-A5E8-49FB-16C1-22C0CD3B0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- 3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84135135-FCEE-1C7B-095F-CD231FD43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0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192429-1B0D-52EB-3129-EA9751E4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745520"/>
              </p:ext>
            </p:extLst>
          </p:nvPr>
        </p:nvGraphicFramePr>
        <p:xfrm>
          <a:off x="1078992" y="5179377"/>
          <a:ext cx="992846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44768">
                  <a:extLst>
                    <a:ext uri="{9D8B030D-6E8A-4147-A177-3AD203B41FA5}">
                      <a16:colId xmlns:a16="http://schemas.microsoft.com/office/drawing/2014/main" val="762364272"/>
                    </a:ext>
                  </a:extLst>
                </a:gridCol>
                <a:gridCol w="3783692">
                  <a:extLst>
                    <a:ext uri="{9D8B030D-6E8A-4147-A177-3AD203B41FA5}">
                      <a16:colId xmlns:a16="http://schemas.microsoft.com/office/drawing/2014/main" val="1053753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Guide: 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 &amp; Registration Number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06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Dr. S. Karthick	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Karthik B – RA2112701010014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32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Mr.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Udhaya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– RA2112701010021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184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0D5C5-7372-ACF4-5E24-11DE4B99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model&#10;&#10;AI-generated content may be incorrect.">
            <a:extLst>
              <a:ext uri="{FF2B5EF4-FFF2-40B4-BE49-F238E27FC236}">
                <a16:creationId xmlns:a16="http://schemas.microsoft.com/office/drawing/2014/main" id="{5C5D8600-A5B3-A4E7-5FA2-56E58129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8273" y="0"/>
            <a:ext cx="6029011" cy="64828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E9270E-3AC5-8C03-FBE9-C6A34D956BF2}"/>
              </a:ext>
            </a:extLst>
          </p:cNvPr>
          <p:cNvSpPr/>
          <p:nvPr/>
        </p:nvSpPr>
        <p:spPr>
          <a:xfrm>
            <a:off x="6510528" y="5843016"/>
            <a:ext cx="1261872" cy="182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5D6D7-C9C8-A258-1234-BB6D47BA640F}"/>
              </a:ext>
            </a:extLst>
          </p:cNvPr>
          <p:cNvSpPr txBox="1"/>
          <p:nvPr/>
        </p:nvSpPr>
        <p:spPr>
          <a:xfrm>
            <a:off x="6375656" y="5749790"/>
            <a:ext cx="145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pic>
        <p:nvPicPr>
          <p:cNvPr id="6" name="Picture 2" descr="SRM Institute of Science and Technology - Wikipedia">
            <a:extLst>
              <a:ext uri="{FF2B5EF4-FFF2-40B4-BE49-F238E27FC236}">
                <a16:creationId xmlns:a16="http://schemas.microsoft.com/office/drawing/2014/main" id="{250B1D71-21A5-6BDB-DC2D-A87D06BA5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763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9CC82-86C0-16B8-0EF9-EBBF9C52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pic>
        <p:nvPicPr>
          <p:cNvPr id="5" name="Content Placeholder 4" descr="A diagram of a data storage&#10;&#10;AI-generated content may be incorrect.">
            <a:extLst>
              <a:ext uri="{FF2B5EF4-FFF2-40B4-BE49-F238E27FC236}">
                <a16:creationId xmlns:a16="http://schemas.microsoft.com/office/drawing/2014/main" id="{78E7D36E-C6BF-40EF-C12B-BBF58E5F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1913" y="442398"/>
            <a:ext cx="8288158" cy="60089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06CC7E1-057C-111C-B1C2-8605CBFDC951}"/>
                  </a:ext>
                </a:extLst>
              </p14:cNvPr>
              <p14:cNvContentPartPr/>
              <p14:nvPr/>
            </p14:nvContentPartPr>
            <p14:xfrm>
              <a:off x="7756272" y="4087296"/>
              <a:ext cx="72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06CC7E1-057C-111C-B1C2-8605CBFDC9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3632" y="4024296"/>
                <a:ext cx="132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353903-6D00-B89C-736B-42B5B16751A6}"/>
                  </a:ext>
                </a:extLst>
              </p14:cNvPr>
              <p14:cNvContentPartPr/>
              <p14:nvPr/>
            </p14:nvContentPartPr>
            <p14:xfrm>
              <a:off x="6638472" y="2934936"/>
              <a:ext cx="47160" cy="12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353903-6D00-B89C-736B-42B5B1675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5832" y="2872296"/>
                <a:ext cx="1728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A170D2-0D96-1683-919B-27CFC7905D41}"/>
                  </a:ext>
                </a:extLst>
              </p14:cNvPr>
              <p14:cNvContentPartPr/>
              <p14:nvPr/>
            </p14:nvContentPartPr>
            <p14:xfrm rot="-632102">
              <a:off x="7141057" y="2939641"/>
              <a:ext cx="934150" cy="93415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A170D2-0D96-1683-919B-27CFC7905D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-632102">
                <a:off x="7078060" y="2876644"/>
                <a:ext cx="1059783" cy="1059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6175448-1868-B8C2-B98D-02D993B427A3}"/>
                  </a:ext>
                </a:extLst>
              </p14:cNvPr>
              <p14:cNvContentPartPr/>
              <p14:nvPr/>
            </p14:nvContentPartPr>
            <p14:xfrm>
              <a:off x="6972192" y="3584376"/>
              <a:ext cx="233280" cy="320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6175448-1868-B8C2-B98D-02D993B427A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09192" y="3521376"/>
                <a:ext cx="35892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99F89A-5FF2-62A1-D94D-E9CCFEF10F02}"/>
                  </a:ext>
                </a:extLst>
              </p14:cNvPr>
              <p14:cNvContentPartPr/>
              <p14:nvPr/>
            </p14:nvContentPartPr>
            <p14:xfrm>
              <a:off x="7008192" y="3301416"/>
              <a:ext cx="97560" cy="2556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99F89A-5FF2-62A1-D94D-E9CCFEF10F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45192" y="3238776"/>
                <a:ext cx="22320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D47FBE3-B266-B46B-4DFC-F2BFBCF0162B}"/>
                  </a:ext>
                </a:extLst>
              </p14:cNvPr>
              <p14:cNvContentPartPr/>
              <p14:nvPr/>
            </p14:nvContentPartPr>
            <p14:xfrm>
              <a:off x="6947352" y="2604096"/>
              <a:ext cx="991080" cy="90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D47FBE3-B266-B46B-4DFC-F2BFBCF016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84712" y="2541456"/>
                <a:ext cx="1116720" cy="10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BE71ECB-8FFD-EAC7-A715-9F5F07E670EE}"/>
                  </a:ext>
                </a:extLst>
              </p14:cNvPr>
              <p14:cNvContentPartPr/>
              <p14:nvPr/>
            </p14:nvContentPartPr>
            <p14:xfrm>
              <a:off x="7214472" y="2880216"/>
              <a:ext cx="888480" cy="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BE71ECB-8FFD-EAC7-A715-9F5F07E670E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151472" y="2754216"/>
                <a:ext cx="10141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3BDE3F2-AA95-BC63-C0C5-72EFEB4250E7}"/>
                  </a:ext>
                </a:extLst>
              </p14:cNvPr>
              <p14:cNvContentPartPr/>
              <p14:nvPr/>
            </p14:nvContentPartPr>
            <p14:xfrm>
              <a:off x="7407792" y="2823336"/>
              <a:ext cx="511200" cy="66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3BDE3F2-AA95-BC63-C0C5-72EFEB4250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44792" y="2760696"/>
                <a:ext cx="6368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55770C1-FD0A-8F55-224A-C37E75CDF23E}"/>
                  </a:ext>
                </a:extLst>
              </p14:cNvPr>
              <p14:cNvContentPartPr/>
              <p14:nvPr/>
            </p14:nvContentPartPr>
            <p14:xfrm>
              <a:off x="7974432" y="2984256"/>
              <a:ext cx="193320" cy="519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55770C1-FD0A-8F55-224A-C37E75CDF2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11432" y="2921256"/>
                <a:ext cx="318960" cy="64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1017DF4-5560-BF68-E21F-EFB742AE58CA}"/>
                  </a:ext>
                </a:extLst>
              </p14:cNvPr>
              <p14:cNvContentPartPr/>
              <p14:nvPr/>
            </p14:nvContentPartPr>
            <p14:xfrm>
              <a:off x="7415712" y="3624696"/>
              <a:ext cx="814320" cy="289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1017DF4-5560-BF68-E21F-EFB742AE58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52712" y="3561696"/>
                <a:ext cx="93996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D407DD-A694-23CC-4E9C-00C8DD14B1A2}"/>
                  </a:ext>
                </a:extLst>
              </p14:cNvPr>
              <p14:cNvContentPartPr/>
              <p14:nvPr/>
            </p14:nvContentPartPr>
            <p14:xfrm>
              <a:off x="7773912" y="3657456"/>
              <a:ext cx="378000" cy="48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D407DD-A694-23CC-4E9C-00C8DD14B1A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10912" y="3594456"/>
                <a:ext cx="50364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0BE41A4-EE6E-E389-D362-52F2300FB22F}"/>
              </a:ext>
            </a:extLst>
          </p:cNvPr>
          <p:cNvGrpSpPr/>
          <p:nvPr/>
        </p:nvGrpSpPr>
        <p:grpSpPr>
          <a:xfrm>
            <a:off x="7285392" y="3791376"/>
            <a:ext cx="935640" cy="195480"/>
            <a:chOff x="7285392" y="3791376"/>
            <a:chExt cx="9356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D73475C-F045-3A91-52FD-68AEDA659BEE}"/>
                    </a:ext>
                  </a:extLst>
                </p14:cNvPr>
                <p14:cNvContentPartPr/>
                <p14:nvPr/>
              </p14:nvContentPartPr>
              <p14:xfrm>
                <a:off x="7285392" y="3791376"/>
                <a:ext cx="809280" cy="122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D73475C-F045-3A91-52FD-68AEDA659BE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22392" y="3728376"/>
                  <a:ext cx="934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76397CD-7C90-7CAC-BC7A-18899E4DF2A0}"/>
                    </a:ext>
                  </a:extLst>
                </p14:cNvPr>
                <p14:cNvContentPartPr/>
                <p14:nvPr/>
              </p14:nvContentPartPr>
              <p14:xfrm>
                <a:off x="7488792" y="3986496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76397CD-7C90-7CAC-BC7A-18899E4DF2A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25792" y="392385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49BE93A-6209-C766-A781-6D136DEEDBC6}"/>
                    </a:ext>
                  </a:extLst>
                </p14:cNvPr>
                <p14:cNvContentPartPr/>
                <p14:nvPr/>
              </p14:nvContentPartPr>
              <p14:xfrm>
                <a:off x="7790832" y="3977496"/>
                <a:ext cx="18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49BE93A-6209-C766-A781-6D136DEEDB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27832" y="3914496"/>
                  <a:ext cx="127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696894B-F4B1-99BE-2ACF-FE4FCE3C3EB3}"/>
                    </a:ext>
                  </a:extLst>
                </p14:cNvPr>
                <p14:cNvContentPartPr/>
                <p14:nvPr/>
              </p14:nvContentPartPr>
              <p14:xfrm>
                <a:off x="8220672" y="3803976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696894B-F4B1-99BE-2ACF-FE4FCE3C3EB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157672" y="374097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7C3000E-C173-F73F-DCC1-9C54D853845E}"/>
              </a:ext>
            </a:extLst>
          </p:cNvPr>
          <p:cNvSpPr/>
          <p:nvPr/>
        </p:nvSpPr>
        <p:spPr>
          <a:xfrm>
            <a:off x="6685632" y="2688336"/>
            <a:ext cx="1690271" cy="155448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0305EC-A591-630E-EA52-FC1269D7B651}"/>
              </a:ext>
            </a:extLst>
          </p:cNvPr>
          <p:cNvSpPr txBox="1"/>
          <p:nvPr/>
        </p:nvSpPr>
        <p:spPr>
          <a:xfrm>
            <a:off x="6946633" y="3218688"/>
            <a:ext cx="132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Base</a:t>
            </a:r>
          </a:p>
        </p:txBody>
      </p:sp>
      <p:pic>
        <p:nvPicPr>
          <p:cNvPr id="8" name="Picture 2" descr="SRM Institute of Science and Technology - Wikipedia">
            <a:extLst>
              <a:ext uri="{FF2B5EF4-FFF2-40B4-BE49-F238E27FC236}">
                <a16:creationId xmlns:a16="http://schemas.microsoft.com/office/drawing/2014/main" id="{155E7F8F-EFFE-13A7-56C1-59F27BBD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498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86EF-A83B-D797-8653-AE7C1177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Test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9F954E-BFFA-441C-B8E6-5C07EEF3C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5275305"/>
              </p:ext>
            </p:extLst>
          </p:nvPr>
        </p:nvGraphicFramePr>
        <p:xfrm>
          <a:off x="838200" y="1825625"/>
          <a:ext cx="10515600" cy="48183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1901">
                  <a:extLst>
                    <a:ext uri="{9D8B030D-6E8A-4147-A177-3AD203B41FA5}">
                      <a16:colId xmlns:a16="http://schemas.microsoft.com/office/drawing/2014/main" val="1363525392"/>
                    </a:ext>
                  </a:extLst>
                </a:gridCol>
                <a:gridCol w="2104339">
                  <a:extLst>
                    <a:ext uri="{9D8B030D-6E8A-4147-A177-3AD203B41FA5}">
                      <a16:colId xmlns:a16="http://schemas.microsoft.com/office/drawing/2014/main" val="11895538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90408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0132072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2451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Test Case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Initial Result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Modifications &amp; Fixes</a:t>
                      </a:r>
                      <a:endParaRPr lang="en-IN" sz="11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Final Result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541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TC1: Dataset Preprocessing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Verify if the KOA-NM dataset is correctly loaded, structured, and split into train, validation, and test sets.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9C0006"/>
                          </a:solidFill>
                          <a:effectLst/>
                        </a:rPr>
                        <a:t>Failed (Some .MOV files were unreadable)</a:t>
                      </a:r>
                      <a:endParaRPr lang="en-GB" sz="1100" b="0" i="0" u="none" strike="noStrike">
                        <a:solidFill>
                          <a:srgbClr val="9C000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Converted .MOV files to .mp4, handled missing/corrupt files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40100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TC2: Frame Extraction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 if video files are correctly converted into frames for analysis.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9C0006"/>
                          </a:solidFill>
                          <a:effectLst/>
                        </a:rPr>
                        <a:t>Failed (Skipped frames, inconsistent FPS)</a:t>
                      </a:r>
                      <a:endParaRPr lang="en-GB" sz="1100" b="0" i="0" u="none" strike="noStrike">
                        <a:solidFill>
                          <a:srgbClr val="9C000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Adjusted frame extraction logic to maintain uniform FPS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635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TC3: Feature Extraction from Frames</a:t>
                      </a:r>
                      <a:endParaRPr lang="en-GB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Verify if extracted frames contain relevant joint movement information.</a:t>
                      </a:r>
                      <a:endParaRPr lang="en-IN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>
                          <a:solidFill>
                            <a:srgbClr val="9C0006"/>
                          </a:solidFill>
                          <a:effectLst/>
                        </a:rPr>
                        <a:t>Failed (Blurred frames, missing keypoints)</a:t>
                      </a:r>
                      <a:endParaRPr lang="en-GB" sz="1100" b="0" i="0" u="none" strike="noStrike">
                        <a:solidFill>
                          <a:srgbClr val="9C000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Enhanced preprocessing with noise reduction and </a:t>
                      </a:r>
                      <a:r>
                        <a:rPr lang="en-GB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keypoint</a:t>
                      </a:r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refinement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5894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TC4: Pose Estimation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 if </a:t>
                      </a:r>
                      <a:r>
                        <a:rPr lang="en-GB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OpenPose</a:t>
                      </a:r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GB" sz="1100" b="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Mediapipe</a:t>
                      </a:r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 can extract gait features from video input.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006100"/>
                          </a:solidFill>
                          <a:effectLst/>
                        </a:rPr>
                        <a:t>Passed</a:t>
                      </a:r>
                      <a:endParaRPr lang="en-IN" sz="1100" b="0" i="0" u="none" strike="noStrike">
                        <a:solidFill>
                          <a:srgbClr val="0061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IN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6100"/>
                          </a:solidFill>
                          <a:effectLst/>
                          <a:latin typeface="Aptos Narrow" panose="020B0004020202020204" pitchFamily="34" charset="0"/>
                        </a:rPr>
                        <a:t>Passed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1545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TC5: Model Training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Ensure the CNN-LSTM model successfully trains on the KOA dataset and achieves a minimum of 85% accuracy.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9C0006"/>
                          </a:solidFill>
                          <a:effectLst/>
                        </a:rPr>
                        <a:t>Failed (Accuracy was 78%)</a:t>
                      </a:r>
                      <a:endParaRPr lang="en-IN" sz="1100" b="0" i="0" u="none" strike="noStrike">
                        <a:solidFill>
                          <a:srgbClr val="9C000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Tuned hyperparameters, increased training epochs, and added data augmentation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9C0006"/>
                          </a:solidFill>
                          <a:effectLst/>
                          <a:latin typeface="Aptos Narrow" panose="020B0004020202020204" pitchFamily="34" charset="0"/>
                        </a:rPr>
                        <a:t>Failed (OverFitting)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048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TC6: KOA Classification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Verify if the trained model correctly classifies gait into KOA severity levels.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9C5700"/>
                          </a:solidFill>
                          <a:effectLst/>
                        </a:rPr>
                        <a:t>N/A</a:t>
                      </a:r>
                      <a:endParaRPr lang="en-IN" sz="1100" b="0" i="0" u="none" strike="noStrike">
                        <a:solidFill>
                          <a:srgbClr val="9C57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IN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771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TC7: Real-Time Prediction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Check if the model can process and classify a new gait video within 30 seconds.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9C5700"/>
                          </a:solidFill>
                          <a:effectLst/>
                        </a:rPr>
                        <a:t>N/A</a:t>
                      </a:r>
                      <a:endParaRPr lang="en-IN" sz="1100" b="0" i="0" u="none" strike="noStrike">
                        <a:solidFill>
                          <a:srgbClr val="9C57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IN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94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solidFill>
                            <a:srgbClr val="0E2841"/>
                          </a:solidFill>
                          <a:effectLst/>
                        </a:rPr>
                        <a:t>TC8: Report Generation</a:t>
                      </a:r>
                      <a:endParaRPr lang="en-IN" sz="1100" b="1" i="0" u="none" strike="noStrike">
                        <a:solidFill>
                          <a:srgbClr val="0E284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Validate if the system generates an automated PDF report with severity level, gait heatmaps, and treatment suggestions.</a:t>
                      </a:r>
                      <a:endParaRPr lang="en-GB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>
                          <a:solidFill>
                            <a:srgbClr val="9C5700"/>
                          </a:solidFill>
                          <a:effectLst/>
                        </a:rPr>
                        <a:t>N/A</a:t>
                      </a:r>
                      <a:endParaRPr lang="en-IN" sz="1100" b="0" i="0" u="none" strike="noStrike">
                        <a:solidFill>
                          <a:srgbClr val="9C57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  <a:endParaRPr lang="en-IN" sz="1100" b="0" i="1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9C5700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9996374"/>
                  </a:ext>
                </a:extLst>
              </a:tr>
            </a:tbl>
          </a:graphicData>
        </a:graphic>
      </p:graphicFrame>
      <p:pic>
        <p:nvPicPr>
          <p:cNvPr id="3" name="Picture 2" descr="SRM Institute of Science and Technology - Wikipedia">
            <a:extLst>
              <a:ext uri="{FF2B5EF4-FFF2-40B4-BE49-F238E27FC236}">
                <a16:creationId xmlns:a16="http://schemas.microsoft.com/office/drawing/2014/main" id="{41FB501D-0A84-08E1-B351-20159F29C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33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3BC7-A3D2-3652-879F-322F5A5C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FUTURE WORK: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4107A4-E2D5-82A5-0D7D-84E9D6C65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7700"/>
            <a:ext cx="104106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This analysis can serve as a diagnostic tool for healthcare professionals to monitor recovery progress in knee arthroplasty patients.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Future improvements could include adding more diverse datasets, refining the model, or integrating real-time monitoring for clinical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AI and machine learning into healthcare can provide valuable insights into patient recovery and help in optimizing rehabilitation strategies.</a:t>
            </a:r>
          </a:p>
        </p:txBody>
      </p:sp>
      <p:pic>
        <p:nvPicPr>
          <p:cNvPr id="3" name="Picture 2" descr="SRM Institute of Science and Technology - Wikipedia">
            <a:extLst>
              <a:ext uri="{FF2B5EF4-FFF2-40B4-BE49-F238E27FC236}">
                <a16:creationId xmlns:a16="http://schemas.microsoft.com/office/drawing/2014/main" id="{688A3D13-DC9D-F4EC-249D-45FBE2125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783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FFA6-D670-F7B2-40BC-A119B513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EE14B1-AFF6-DA98-8A52-4FB32D818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9830815"/>
              </p:ext>
            </p:extLst>
          </p:nvPr>
        </p:nvGraphicFramePr>
        <p:xfrm>
          <a:off x="1879042" y="2080009"/>
          <a:ext cx="8380326" cy="374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44194">
                  <a:extLst>
                    <a:ext uri="{9D8B030D-6E8A-4147-A177-3AD203B41FA5}">
                      <a16:colId xmlns:a16="http://schemas.microsoft.com/office/drawing/2014/main" val="1857878403"/>
                    </a:ext>
                  </a:extLst>
                </a:gridCol>
                <a:gridCol w="1533522">
                  <a:extLst>
                    <a:ext uri="{9D8B030D-6E8A-4147-A177-3AD203B41FA5}">
                      <a16:colId xmlns:a16="http://schemas.microsoft.com/office/drawing/2014/main" val="1488251923"/>
                    </a:ext>
                  </a:extLst>
                </a:gridCol>
                <a:gridCol w="1533522">
                  <a:extLst>
                    <a:ext uri="{9D8B030D-6E8A-4147-A177-3AD203B41FA5}">
                      <a16:colId xmlns:a16="http://schemas.microsoft.com/office/drawing/2014/main" val="2553517128"/>
                    </a:ext>
                  </a:extLst>
                </a:gridCol>
                <a:gridCol w="1533522">
                  <a:extLst>
                    <a:ext uri="{9D8B030D-6E8A-4147-A177-3AD203B41FA5}">
                      <a16:colId xmlns:a16="http://schemas.microsoft.com/office/drawing/2014/main" val="3313130584"/>
                    </a:ext>
                  </a:extLst>
                </a:gridCol>
                <a:gridCol w="1435566">
                  <a:extLst>
                    <a:ext uri="{9D8B030D-6E8A-4147-A177-3AD203B41FA5}">
                      <a16:colId xmlns:a16="http://schemas.microsoft.com/office/drawing/2014/main" val="2502534680"/>
                    </a:ext>
                  </a:extLst>
                </a:gridCol>
              </a:tblGrid>
              <a:tr h="9370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F1-Score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6747278"/>
                  </a:ext>
                </a:extLst>
              </a:tr>
              <a:tr h="46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NM (Normal)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0.54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3389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2865716"/>
                  </a:ext>
                </a:extLst>
              </a:tr>
              <a:tr h="46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KOA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4244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350943"/>
                  </a:ext>
                </a:extLst>
              </a:tr>
              <a:tr h="46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471351"/>
                  </a:ext>
                </a:extLst>
              </a:tr>
              <a:tr h="4685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Macro Avg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0.69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5116426"/>
                  </a:ext>
                </a:extLst>
              </a:tr>
              <a:tr h="9370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Weighted Avg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5633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6276022"/>
                  </a:ext>
                </a:extLst>
              </a:tr>
            </a:tbl>
          </a:graphicData>
        </a:graphic>
      </p:graphicFrame>
      <p:pic>
        <p:nvPicPr>
          <p:cNvPr id="5" name="Picture 2" descr="SRM Institute of Science and Technology - Wikipedia">
            <a:extLst>
              <a:ext uri="{FF2B5EF4-FFF2-40B4-BE49-F238E27FC236}">
                <a16:creationId xmlns:a16="http://schemas.microsoft.com/office/drawing/2014/main" id="{D31DE9C8-93B5-9DFD-4C22-62A513DF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58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94B4E6-622B-1006-18B1-90A17436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pic>
        <p:nvPicPr>
          <p:cNvPr id="7" name="Content Placeholder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2321131-DECA-21EA-6EB1-15D8696F7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714" y="2365285"/>
            <a:ext cx="4593301" cy="3938756"/>
          </a:xfrm>
          <a:prstGeom prst="rect">
            <a:avLst/>
          </a:prstGeom>
        </p:spPr>
      </p:pic>
      <p:pic>
        <p:nvPicPr>
          <p:cNvPr id="9" name="Picture 8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F47EB090-3810-4EC8-415D-2E691C673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720" y="2365285"/>
            <a:ext cx="4633830" cy="3938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6483D4-4622-C63F-4610-4FE8D4CA0CE3}"/>
              </a:ext>
            </a:extLst>
          </p:cNvPr>
          <p:cNvSpPr txBox="1"/>
          <p:nvPr/>
        </p:nvSpPr>
        <p:spPr>
          <a:xfrm>
            <a:off x="6382512" y="498698"/>
            <a:ext cx="4940808" cy="1185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</p:txBody>
      </p:sp>
      <p:pic>
        <p:nvPicPr>
          <p:cNvPr id="13" name="Picture 2" descr="SRM Institute of Science and Technology - Wikipedia">
            <a:extLst>
              <a:ext uri="{FF2B5EF4-FFF2-40B4-BE49-F238E27FC236}">
                <a16:creationId xmlns:a16="http://schemas.microsoft.com/office/drawing/2014/main" id="{54C00F21-4A3A-27C3-BBA3-EFDDB11E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0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76BAA-7E9E-4408-D66A-6AD292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29B75E-B0EA-7DA8-9FE9-02C4272857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9083"/>
            <a:ext cx="9703279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Recap: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aimed to analyze knee </a:t>
            </a: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MS Mincho" panose="02020609040205080304" pitchFamily="49" charset="-128"/>
                <a:cs typeface="+mj-cs"/>
              </a:rPr>
              <a:t>Osteoarthritis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video-based gait analysis through an LSTM model, focusing on different recovery stages: Normal, Early, Mid, and Severe.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successfully classified gait patterns into the four predefined stages.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Significant progress was observed in the model's ability to detect nuances in gait changes over time.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LSTM helped in capturing the temporal dependencies in movement, leading to more accurate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SRM Institute of Science and Technology - Wikipedia">
            <a:extLst>
              <a:ext uri="{FF2B5EF4-FFF2-40B4-BE49-F238E27FC236}">
                <a16:creationId xmlns:a16="http://schemas.microsoft.com/office/drawing/2014/main" id="{4D1B2AB2-0593-85A7-489B-C4A5D85F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25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08B4-F740-7F87-D61A-CF743B1A3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9AAFDB-D412-2D4F-5B82-9BD8C05AF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9480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73FEF08-9ACD-A71B-96A4-103034D97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23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6AB3-8206-0884-5AB9-334ABE78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A494F-91EA-AA75-511D-23E490A7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KOA-NM dataset is designed for Knee Osteoarthritis (KOA) detection using gait analysis.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video recordings of individuals categorized based on KOA severity levels.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6 red-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passive reflective markers has been attached to the subject’s body joints.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collected using a single NIKON DSLR 5300 camera placed 8m away from the walking mat.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Videos are in .MOV format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KOA-NM Dataset consists of gait videos classified into four categories: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(Normal Movement)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KOA_EL (Easy KOA)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KOA_MD (Moderate KOA)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KOA_SV (Severe KOA)</a:t>
            </a:r>
          </a:p>
          <a:p>
            <a:pPr lvl="1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EDA065F3-390F-C97F-7405-B85C5051D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5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A427-69D5-E226-8634-B78A8E6DD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00E8-4079-883F-E377-DB37FD603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Format Conversion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.MOV files to .MP4 for compatibility.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</a:t>
            </a:r>
          </a:p>
          <a:p>
            <a:pPr lvl="1"/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frames from videos at a uniform </a:t>
            </a:r>
            <a:r>
              <a:rPr lang="en-GB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FPS (Frames Per Second)</a:t>
            </a:r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 &amp; Enhancement</a:t>
            </a:r>
          </a:p>
          <a:p>
            <a:pPr lvl="1"/>
            <a:r>
              <a:rPr lang="en-GB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Gaussian Blur and contrast enhancement for better feature extraction.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extract joint movement key-points.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Key-Points Detection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maker placed in joints of subject and store.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rotation, flipping, and brightness variations to improve model generalization.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D3717C4E-B603-5527-D11D-6692BDE5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50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EACB-178F-CD6B-1B93-4B21D689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775E-603B-D07E-BEB1-CB619375B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Unreadable .MOV files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FPS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Blurred frames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joint key-points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.MP4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to fixed FPS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sharpening &amp; noise reduction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pose estimation accuracy</a:t>
            </a:r>
          </a:p>
          <a:p>
            <a:pPr marL="971550" lvl="1" indent="-51435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514E787-707D-ECAF-3973-9BA169061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17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2576-CD77-4FD1-0C6F-182C45DD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35BC0-AC88-C524-05BB-47B7CB506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617" y="1598523"/>
            <a:ext cx="9471085" cy="48943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format videos of patients walking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left to right (side view)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8-meter distance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front of a fixed camera.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 key body landmarks per frame:(x, y, z, visibility) for each joint.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on lower-body joints (hip, knee, ankle) to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assess replacement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78BCC548-1FDB-F5F3-290D-80D975449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66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0AEF-A277-5961-40C3-A456F646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9B11-FBC2-58E4-AF68-6BC7A0DF0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Steps: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video to frames (e.g., 30 fps).Normalize and resize frames for uniformity.</a:t>
            </a:r>
          </a:p>
          <a:p>
            <a:pPr marL="0" indent="0">
              <a:buNone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view improves joint movement visibility during gait cycle.</a:t>
            </a:r>
          </a:p>
          <a:p>
            <a:pPr marL="0" indent="0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Structuring: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Landmark data arranged as time series sequences: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Format: (frames, joints, features)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300 frames × 33 joints × 4 features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Padding/truncation applied for fixed sequence length.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32A10CA3-D636-3F0D-55CF-2D07A4CCD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28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6516-C5C6-27E0-05AD-10E012C21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DE936-C992-0CDA-C070-5ACC698B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(CNNs) – Extracts spatial features from each frame.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 – Captures temporal dependencies in gait patterns.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– Classifies severity levels of KOA.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for KOA Detection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sequential gait 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effectively.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Remembers long-term dependencies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walking patterns.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Outperforms traditional CNNs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analysing movement over time.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KOA severity classification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learning time-series variations in gait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A886B0F6-59A6-CA51-EE41-B4B916B0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86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1A65-31C7-AC86-931D-6ED9CA0B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8FF4-FC4F-2B2F-0E68-F81EFD0B1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Validation</a:t>
            </a: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KOA-NM (Train, Validation, Test splits).</a:t>
            </a: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Categorical Cross-Entropy.</a:t>
            </a: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 for efficient learning.</a:t>
            </a:r>
          </a:p>
          <a:p>
            <a:pPr lvl="1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Accuracy, Precision, Recall, F1-score.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KOA severity levels.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gait analysis for doctors.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diagnosis &amp; treatment planning.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SRM Institute of Science and Technology - Wikipedia">
            <a:extLst>
              <a:ext uri="{FF2B5EF4-FFF2-40B4-BE49-F238E27FC236}">
                <a16:creationId xmlns:a16="http://schemas.microsoft.com/office/drawing/2014/main" id="{C7599647-2C97-2778-93AF-ADA44B7AF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52" y="-13043"/>
            <a:ext cx="1184548" cy="118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699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</TotalTime>
  <Words>1095</Words>
  <Application>Microsoft Office PowerPoint</Application>
  <PresentationFormat>Widescreen</PresentationFormat>
  <Paragraphs>182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Aptos Narrow</vt:lpstr>
      <vt:lpstr>Arial</vt:lpstr>
      <vt:lpstr>Calibri</vt:lpstr>
      <vt:lpstr>Times New Roman</vt:lpstr>
      <vt:lpstr>Office Theme</vt:lpstr>
      <vt:lpstr>Artificial Intelligence-Enabled Surveillance of Knee Osteoarthritis Through Gait Analysis   Project Category: Research</vt:lpstr>
      <vt:lpstr>OBJECTIVE</vt:lpstr>
      <vt:lpstr>DATASET OVERVIEW</vt:lpstr>
      <vt:lpstr>PRE PROCESSING</vt:lpstr>
      <vt:lpstr>PRE PROCESSING</vt:lpstr>
      <vt:lpstr>FEATURE EXTRACTION</vt:lpstr>
      <vt:lpstr>FEATURE EXTRACTION</vt:lpstr>
      <vt:lpstr>Model Architecture</vt:lpstr>
      <vt:lpstr>Model Training</vt:lpstr>
      <vt:lpstr>Architecture Diagram</vt:lpstr>
      <vt:lpstr>Data Flow Diagram</vt:lpstr>
      <vt:lpstr>Functional Test Cases</vt:lpstr>
      <vt:lpstr>IMPACT AND FUTURE WORK:</vt:lpstr>
      <vt:lpstr>RESULT</vt:lpstr>
      <vt:lpstr>GRAPHS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B (RA2112701010014)</dc:creator>
  <cp:lastModifiedBy>KARTHIK B (RA2112701010014)</cp:lastModifiedBy>
  <cp:revision>9</cp:revision>
  <dcterms:created xsi:type="dcterms:W3CDTF">2025-03-01T01:22:36Z</dcterms:created>
  <dcterms:modified xsi:type="dcterms:W3CDTF">2025-05-12T04:00:12Z</dcterms:modified>
</cp:coreProperties>
</file>